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59" r:id="rId4"/>
    <p:sldId id="264" r:id="rId5"/>
    <p:sldId id="258" r:id="rId6"/>
    <p:sldId id="260" r:id="rId7"/>
    <p:sldId id="262" r:id="rId8"/>
    <p:sldId id="263"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2B5AE82A-EBEE-4F5B-A052-FA2F9989B36F}" type="datetimeFigureOut">
              <a:rPr lang="en-US" smtClean="0"/>
              <a:t>5/23/2012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89634-D483-4F4D-A6A9-E8D6CD40D2FC}"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5AE82A-EBEE-4F5B-A052-FA2F9989B36F}" type="datetimeFigureOut">
              <a:rPr lang="en-US" smtClean="0"/>
              <a:t>5/23/2012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89634-D483-4F4D-A6A9-E8D6CD40D2F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5AE82A-EBEE-4F5B-A052-FA2F9989B36F}" type="datetimeFigureOut">
              <a:rPr lang="en-US" smtClean="0"/>
              <a:t>5/23/2012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89634-D483-4F4D-A6A9-E8D6CD40D2F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5AE82A-EBEE-4F5B-A052-FA2F9989B36F}" type="datetimeFigureOut">
              <a:rPr lang="en-US" smtClean="0"/>
              <a:t>5/23/2012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389634-D483-4F4D-A6A9-E8D6CD40D2F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2B5AE82A-EBEE-4F5B-A052-FA2F9989B36F}" type="datetimeFigureOut">
              <a:rPr lang="en-US" smtClean="0"/>
              <a:t>5/23/2012</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F7389634-D483-4F4D-A6A9-E8D6CD40D2F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5AE82A-EBEE-4F5B-A052-FA2F9989B36F}" type="datetimeFigureOut">
              <a:rPr lang="en-US" smtClean="0"/>
              <a:t>5/23/2012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389634-D483-4F4D-A6A9-E8D6CD40D2F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5AE82A-EBEE-4F5B-A052-FA2F9989B36F}" type="datetimeFigureOut">
              <a:rPr lang="en-US" smtClean="0"/>
              <a:t>5/23/2012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389634-D483-4F4D-A6A9-E8D6CD40D2F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5AE82A-EBEE-4F5B-A052-FA2F9989B36F}" type="datetimeFigureOut">
              <a:rPr lang="en-US" smtClean="0"/>
              <a:t>5/23/2012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389634-D483-4F4D-A6A9-E8D6CD40D2F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5AE82A-EBEE-4F5B-A052-FA2F9989B36F}" type="datetimeFigureOut">
              <a:rPr lang="en-US" smtClean="0"/>
              <a:t>5/23/2012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389634-D483-4F4D-A6A9-E8D6CD40D2F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B5AE82A-EBEE-4F5B-A052-FA2F9989B36F}" type="datetimeFigureOut">
              <a:rPr lang="en-US" smtClean="0"/>
              <a:t>5/23/2012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389634-D483-4F4D-A6A9-E8D6CD40D2FC}"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2B5AE82A-EBEE-4F5B-A052-FA2F9989B36F}" type="datetimeFigureOut">
              <a:rPr lang="en-US" smtClean="0"/>
              <a:t>5/23/2012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389634-D483-4F4D-A6A9-E8D6CD40D2FC}"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2B5AE82A-EBEE-4F5B-A052-FA2F9989B36F}" type="datetimeFigureOut">
              <a:rPr lang="en-US" smtClean="0"/>
              <a:t>5/23/2012</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F7389634-D483-4F4D-A6A9-E8D6CD40D2F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iming>
    <p:tnLst>
      <p:par>
        <p:cTn id="1" dur="indefinite" restart="never" nodeType="tmRoot"/>
      </p:par>
    </p:tnLst>
  </p:timing>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ln w="13335" cmpd="sng">
                  <a:solidFill>
                    <a:schemeClr val="tx1">
                      <a:lumMod val="60000"/>
                      <a:lumOff val="40000"/>
                    </a:schemeClr>
                  </a:solidFill>
                  <a:prstDash val="solid"/>
                </a:ln>
                <a:solidFill>
                  <a:schemeClr val="tx1">
                    <a:lumMod val="60000"/>
                    <a:lumOff val="40000"/>
                  </a:schemeClr>
                </a:solidFill>
              </a:rPr>
              <a:t>Four-Toed Hedgehog</a:t>
            </a:r>
            <a:endParaRPr lang="en-US" sz="4800" dirty="0">
              <a:ln w="13335" cmpd="sng">
                <a:solidFill>
                  <a:schemeClr val="tx1">
                    <a:lumMod val="60000"/>
                    <a:lumOff val="40000"/>
                  </a:schemeClr>
                </a:solidFill>
                <a:prstDash val="solid"/>
              </a:ln>
              <a:solidFill>
                <a:schemeClr val="tx1">
                  <a:lumMod val="60000"/>
                  <a:lumOff val="40000"/>
                </a:schemeClr>
              </a:solidFill>
            </a:endParaRPr>
          </a:p>
        </p:txBody>
      </p:sp>
      <p:sp>
        <p:nvSpPr>
          <p:cNvPr id="3" name="Subtitle 2"/>
          <p:cNvSpPr>
            <a:spLocks noGrp="1"/>
          </p:cNvSpPr>
          <p:nvPr>
            <p:ph type="subTitle" idx="1"/>
          </p:nvPr>
        </p:nvSpPr>
        <p:spPr/>
        <p:txBody>
          <a:bodyPr/>
          <a:lstStyle/>
          <a:p>
            <a:r>
              <a:rPr lang="en-US" dirty="0" smtClean="0">
                <a:solidFill>
                  <a:schemeClr val="tx1">
                    <a:lumMod val="60000"/>
                    <a:lumOff val="40000"/>
                  </a:schemeClr>
                </a:solidFill>
              </a:rPr>
              <a:t>By </a:t>
            </a:r>
            <a:r>
              <a:rPr lang="en-US" dirty="0" err="1" smtClean="0">
                <a:solidFill>
                  <a:schemeClr val="tx1">
                    <a:lumMod val="60000"/>
                    <a:lumOff val="40000"/>
                  </a:schemeClr>
                </a:solidFill>
              </a:rPr>
              <a:t>DeAnna</a:t>
            </a:r>
            <a:r>
              <a:rPr lang="en-US" dirty="0" smtClean="0">
                <a:solidFill>
                  <a:schemeClr val="tx1">
                    <a:lumMod val="60000"/>
                    <a:lumOff val="40000"/>
                  </a:schemeClr>
                </a:solidFill>
              </a:rPr>
              <a:t> Robinson</a:t>
            </a:r>
            <a:endParaRPr lang="en-US" dirty="0">
              <a:solidFill>
                <a:schemeClr val="tx1">
                  <a:lumMod val="60000"/>
                  <a:lumOff val="40000"/>
                </a:schemeClr>
              </a:solidFill>
            </a:endParaRPr>
          </a:p>
        </p:txBody>
      </p:sp>
    </p:spTree>
    <p:extLst>
      <p:ext uri="{BB962C8B-B14F-4D97-AF65-F5344CB8AC3E}">
        <p14:creationId xmlns:p14="http://schemas.microsoft.com/office/powerpoint/2010/main" val="9876434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n w="13335" cmpd="sng">
                  <a:solidFill>
                    <a:schemeClr val="tx1">
                      <a:lumMod val="60000"/>
                      <a:lumOff val="40000"/>
                    </a:schemeClr>
                  </a:solidFill>
                  <a:prstDash val="solid"/>
                </a:ln>
                <a:solidFill>
                  <a:schemeClr val="tx1">
                    <a:lumMod val="60000"/>
                    <a:lumOff val="40000"/>
                  </a:schemeClr>
                </a:solidFill>
              </a:rPr>
              <a:t>Classification</a:t>
            </a:r>
            <a:endParaRPr lang="en-US" dirty="0">
              <a:ln w="13335" cmpd="sng">
                <a:solidFill>
                  <a:schemeClr val="tx1">
                    <a:lumMod val="60000"/>
                    <a:lumOff val="40000"/>
                  </a:schemeClr>
                </a:solidFill>
                <a:prstDash val="solid"/>
              </a:ln>
              <a:solidFill>
                <a:schemeClr val="tx1">
                  <a:lumMod val="60000"/>
                  <a:lumOff val="40000"/>
                </a:schemeClr>
              </a:solidFill>
            </a:endParaRPr>
          </a:p>
        </p:txBody>
      </p:sp>
      <p:sp>
        <p:nvSpPr>
          <p:cNvPr id="3" name="Content Placeholder 2"/>
          <p:cNvSpPr>
            <a:spLocks noGrp="1"/>
          </p:cNvSpPr>
          <p:nvPr>
            <p:ph idx="1"/>
          </p:nvPr>
        </p:nvSpPr>
        <p:spPr>
          <a:xfrm>
            <a:off x="457200" y="1600200"/>
            <a:ext cx="2743200" cy="4525963"/>
          </a:xfrm>
        </p:spPr>
        <p:txBody>
          <a:bodyPr>
            <a:normAutofit fontScale="92500" lnSpcReduction="20000"/>
          </a:bodyPr>
          <a:lstStyle/>
          <a:p>
            <a:r>
              <a:rPr lang="en-US" b="1" dirty="0" smtClean="0">
                <a:solidFill>
                  <a:schemeClr val="bg2">
                    <a:lumMod val="20000"/>
                    <a:lumOff val="80000"/>
                  </a:schemeClr>
                </a:solidFill>
              </a:rPr>
              <a:t>Kingdom</a:t>
            </a:r>
          </a:p>
          <a:p>
            <a:pPr lvl="1"/>
            <a:r>
              <a:rPr lang="en-US" b="1" dirty="0" err="1" smtClean="0">
                <a:solidFill>
                  <a:schemeClr val="bg2">
                    <a:lumMod val="20000"/>
                    <a:lumOff val="80000"/>
                  </a:schemeClr>
                </a:solidFill>
              </a:rPr>
              <a:t>Animalia</a:t>
            </a:r>
            <a:endParaRPr lang="en-US" b="1" dirty="0" smtClean="0">
              <a:solidFill>
                <a:schemeClr val="bg2">
                  <a:lumMod val="20000"/>
                  <a:lumOff val="80000"/>
                </a:schemeClr>
              </a:solidFill>
            </a:endParaRPr>
          </a:p>
          <a:p>
            <a:r>
              <a:rPr lang="en-US" b="1" dirty="0" smtClean="0">
                <a:solidFill>
                  <a:schemeClr val="bg2">
                    <a:lumMod val="20000"/>
                    <a:lumOff val="80000"/>
                  </a:schemeClr>
                </a:solidFill>
              </a:rPr>
              <a:t>Phylum</a:t>
            </a:r>
          </a:p>
          <a:p>
            <a:pPr lvl="1"/>
            <a:r>
              <a:rPr lang="en-US" b="1" dirty="0" err="1" smtClean="0">
                <a:solidFill>
                  <a:schemeClr val="bg2">
                    <a:lumMod val="20000"/>
                    <a:lumOff val="80000"/>
                  </a:schemeClr>
                </a:solidFill>
              </a:rPr>
              <a:t>Chordata</a:t>
            </a:r>
            <a:endParaRPr lang="en-US" b="1" dirty="0" smtClean="0">
              <a:solidFill>
                <a:schemeClr val="bg2">
                  <a:lumMod val="20000"/>
                  <a:lumOff val="80000"/>
                </a:schemeClr>
              </a:solidFill>
            </a:endParaRPr>
          </a:p>
          <a:p>
            <a:r>
              <a:rPr lang="en-US" b="1" dirty="0" smtClean="0">
                <a:solidFill>
                  <a:schemeClr val="bg2">
                    <a:lumMod val="20000"/>
                    <a:lumOff val="80000"/>
                  </a:schemeClr>
                </a:solidFill>
              </a:rPr>
              <a:t>Class</a:t>
            </a:r>
          </a:p>
          <a:p>
            <a:pPr lvl="1"/>
            <a:r>
              <a:rPr lang="en-US" b="1" dirty="0" smtClean="0">
                <a:solidFill>
                  <a:schemeClr val="bg2">
                    <a:lumMod val="20000"/>
                    <a:lumOff val="80000"/>
                  </a:schemeClr>
                </a:solidFill>
              </a:rPr>
              <a:t>Mammalia</a:t>
            </a:r>
          </a:p>
          <a:p>
            <a:r>
              <a:rPr lang="en-US" b="1" dirty="0" smtClean="0">
                <a:solidFill>
                  <a:schemeClr val="bg2">
                    <a:lumMod val="20000"/>
                    <a:lumOff val="80000"/>
                  </a:schemeClr>
                </a:solidFill>
              </a:rPr>
              <a:t>Order</a:t>
            </a:r>
          </a:p>
          <a:p>
            <a:pPr lvl="1"/>
            <a:r>
              <a:rPr lang="en-US" b="1" dirty="0" err="1" smtClean="0">
                <a:solidFill>
                  <a:schemeClr val="bg2">
                    <a:lumMod val="20000"/>
                    <a:lumOff val="80000"/>
                  </a:schemeClr>
                </a:solidFill>
              </a:rPr>
              <a:t>Erinacemorpha</a:t>
            </a:r>
            <a:endParaRPr lang="en-US" b="1" dirty="0" smtClean="0">
              <a:solidFill>
                <a:schemeClr val="bg2">
                  <a:lumMod val="20000"/>
                  <a:lumOff val="80000"/>
                </a:schemeClr>
              </a:solidFill>
            </a:endParaRPr>
          </a:p>
          <a:p>
            <a:r>
              <a:rPr lang="en-US" b="1" dirty="0" smtClean="0">
                <a:solidFill>
                  <a:schemeClr val="bg2">
                    <a:lumMod val="20000"/>
                    <a:lumOff val="80000"/>
                  </a:schemeClr>
                </a:solidFill>
              </a:rPr>
              <a:t>Family</a:t>
            </a:r>
          </a:p>
          <a:p>
            <a:pPr lvl="1"/>
            <a:r>
              <a:rPr lang="en-US" b="1" dirty="0" err="1" smtClean="0">
                <a:solidFill>
                  <a:schemeClr val="bg2">
                    <a:lumMod val="20000"/>
                    <a:lumOff val="80000"/>
                  </a:schemeClr>
                </a:solidFill>
              </a:rPr>
              <a:t>Erinaceidae</a:t>
            </a:r>
            <a:endParaRPr lang="en-US" b="1" dirty="0" smtClean="0">
              <a:solidFill>
                <a:schemeClr val="bg2">
                  <a:lumMod val="20000"/>
                  <a:lumOff val="80000"/>
                </a:schemeClr>
              </a:solidFill>
            </a:endParaRPr>
          </a:p>
          <a:p>
            <a:r>
              <a:rPr lang="en-US" b="1" dirty="0" smtClean="0">
                <a:solidFill>
                  <a:schemeClr val="bg2">
                    <a:lumMod val="20000"/>
                    <a:lumOff val="80000"/>
                  </a:schemeClr>
                </a:solidFill>
              </a:rPr>
              <a:t>Genus</a:t>
            </a:r>
          </a:p>
          <a:p>
            <a:pPr lvl="1"/>
            <a:r>
              <a:rPr lang="en-US" b="1" dirty="0" err="1" smtClean="0">
                <a:solidFill>
                  <a:schemeClr val="bg2">
                    <a:lumMod val="20000"/>
                    <a:lumOff val="80000"/>
                  </a:schemeClr>
                </a:solidFill>
              </a:rPr>
              <a:t>Atelerix</a:t>
            </a:r>
            <a:endParaRPr lang="en-US" b="1" dirty="0" smtClean="0">
              <a:solidFill>
                <a:schemeClr val="bg2">
                  <a:lumMod val="20000"/>
                  <a:lumOff val="80000"/>
                </a:schemeClr>
              </a:solidFill>
            </a:endParaRPr>
          </a:p>
          <a:p>
            <a:r>
              <a:rPr lang="en-US" b="1" dirty="0" smtClean="0">
                <a:solidFill>
                  <a:schemeClr val="bg2">
                    <a:lumMod val="20000"/>
                    <a:lumOff val="80000"/>
                  </a:schemeClr>
                </a:solidFill>
              </a:rPr>
              <a:t>Species</a:t>
            </a:r>
          </a:p>
          <a:p>
            <a:pPr lvl="1"/>
            <a:r>
              <a:rPr lang="en-US" b="1" dirty="0" err="1" smtClean="0">
                <a:solidFill>
                  <a:schemeClr val="bg2">
                    <a:lumMod val="20000"/>
                    <a:lumOff val="80000"/>
                  </a:schemeClr>
                </a:solidFill>
              </a:rPr>
              <a:t>Albiventris</a:t>
            </a:r>
            <a:endParaRPr lang="en-US" b="1" dirty="0">
              <a:solidFill>
                <a:schemeClr val="bg2">
                  <a:lumMod val="20000"/>
                  <a:lumOff val="80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4200" y="1600200"/>
            <a:ext cx="5440744" cy="4219575"/>
          </a:xfrm>
          <a:prstGeom prst="rect">
            <a:avLst/>
          </a:prstGeom>
        </p:spPr>
      </p:pic>
    </p:spTree>
    <p:extLst>
      <p:ext uri="{BB962C8B-B14F-4D97-AF65-F5344CB8AC3E}">
        <p14:creationId xmlns:p14="http://schemas.microsoft.com/office/powerpoint/2010/main" val="25863458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n w="13335" cmpd="sng">
                  <a:solidFill>
                    <a:schemeClr val="tx1">
                      <a:lumMod val="60000"/>
                      <a:lumOff val="40000"/>
                    </a:schemeClr>
                  </a:solidFill>
                  <a:prstDash val="solid"/>
                </a:ln>
                <a:solidFill>
                  <a:schemeClr val="tx1">
                    <a:lumMod val="60000"/>
                    <a:lumOff val="40000"/>
                  </a:schemeClr>
                </a:solidFill>
              </a:rPr>
              <a:t>General Info.</a:t>
            </a:r>
            <a:endParaRPr lang="en-US" dirty="0">
              <a:ln w="13335" cmpd="sng">
                <a:solidFill>
                  <a:schemeClr val="tx1">
                    <a:lumMod val="60000"/>
                    <a:lumOff val="40000"/>
                  </a:schemeClr>
                </a:solidFill>
                <a:prstDash val="solid"/>
              </a:ln>
              <a:solidFill>
                <a:schemeClr val="tx1">
                  <a:lumMod val="60000"/>
                  <a:lumOff val="40000"/>
                </a:schemeClr>
              </a:solidFill>
            </a:endParaRPr>
          </a:p>
        </p:txBody>
      </p:sp>
      <p:sp>
        <p:nvSpPr>
          <p:cNvPr id="3" name="Content Placeholder 2"/>
          <p:cNvSpPr>
            <a:spLocks noGrp="1"/>
          </p:cNvSpPr>
          <p:nvPr>
            <p:ph idx="1"/>
          </p:nvPr>
        </p:nvSpPr>
        <p:spPr/>
        <p:txBody>
          <a:bodyPr>
            <a:normAutofit fontScale="92500"/>
          </a:bodyPr>
          <a:lstStyle/>
          <a:p>
            <a:r>
              <a:rPr lang="en-US" sz="2800" dirty="0">
                <a:solidFill>
                  <a:schemeClr val="bg2">
                    <a:lumMod val="20000"/>
                    <a:lumOff val="80000"/>
                  </a:schemeClr>
                </a:solidFill>
              </a:rPr>
              <a:t>There are 16 species of </a:t>
            </a:r>
            <a:r>
              <a:rPr lang="en-US" sz="2800" dirty="0" smtClean="0">
                <a:solidFill>
                  <a:schemeClr val="bg2">
                    <a:lumMod val="20000"/>
                    <a:lumOff val="80000"/>
                  </a:schemeClr>
                </a:solidFill>
              </a:rPr>
              <a:t>hedgehog.</a:t>
            </a:r>
          </a:p>
          <a:p>
            <a:r>
              <a:rPr lang="en-US" sz="2800" dirty="0">
                <a:solidFill>
                  <a:schemeClr val="bg2">
                    <a:lumMod val="20000"/>
                    <a:lumOff val="80000"/>
                  </a:schemeClr>
                </a:solidFill>
              </a:rPr>
              <a:t>Hedgehogs have 5 toes on their front paws with short </a:t>
            </a:r>
            <a:r>
              <a:rPr lang="en-US" sz="2800" dirty="0" smtClean="0">
                <a:solidFill>
                  <a:schemeClr val="bg2">
                    <a:lumMod val="20000"/>
                    <a:lumOff val="80000"/>
                  </a:schemeClr>
                </a:solidFill>
              </a:rPr>
              <a:t>nails. On </a:t>
            </a:r>
            <a:r>
              <a:rPr lang="en-US" sz="2800" dirty="0">
                <a:solidFill>
                  <a:schemeClr val="bg2">
                    <a:lumMod val="20000"/>
                    <a:lumOff val="80000"/>
                  </a:schemeClr>
                </a:solidFill>
              </a:rPr>
              <a:t>their back paws they have 4 toes with long, constantly growing nails.</a:t>
            </a:r>
            <a:endParaRPr lang="en-US" sz="2800" dirty="0" smtClean="0">
              <a:solidFill>
                <a:schemeClr val="bg2">
                  <a:lumMod val="20000"/>
                  <a:lumOff val="80000"/>
                </a:schemeClr>
              </a:solidFill>
            </a:endParaRPr>
          </a:p>
          <a:p>
            <a:r>
              <a:rPr lang="en-US" sz="2800" dirty="0" smtClean="0">
                <a:solidFill>
                  <a:schemeClr val="bg2">
                    <a:lumMod val="20000"/>
                    <a:lumOff val="80000"/>
                  </a:schemeClr>
                </a:solidFill>
              </a:rPr>
              <a:t>Hedgehogs </a:t>
            </a:r>
            <a:r>
              <a:rPr lang="en-US" sz="2800" dirty="0">
                <a:solidFill>
                  <a:schemeClr val="bg2">
                    <a:lumMod val="20000"/>
                    <a:lumOff val="80000"/>
                  </a:schemeClr>
                </a:solidFill>
              </a:rPr>
              <a:t>are easily recognized by their spines, which are hollow hairs made stiff with keratin. Their spines are not poisonous or barbed and unlike the quills of </a:t>
            </a:r>
            <a:r>
              <a:rPr lang="en-US" sz="2800" dirty="0" smtClean="0">
                <a:solidFill>
                  <a:schemeClr val="bg2">
                    <a:lumMod val="20000"/>
                    <a:lumOff val="80000"/>
                  </a:schemeClr>
                </a:solidFill>
              </a:rPr>
              <a:t>a porcupine, </a:t>
            </a:r>
            <a:r>
              <a:rPr lang="en-US" sz="2800" dirty="0">
                <a:solidFill>
                  <a:schemeClr val="bg2">
                    <a:lumMod val="20000"/>
                    <a:lumOff val="80000"/>
                  </a:schemeClr>
                </a:solidFill>
              </a:rPr>
              <a:t>cannot easily be removed from the animal. </a:t>
            </a:r>
            <a:endParaRPr lang="en-US" sz="2800" dirty="0" smtClean="0">
              <a:solidFill>
                <a:schemeClr val="bg2">
                  <a:lumMod val="20000"/>
                  <a:lumOff val="80000"/>
                </a:schemeClr>
              </a:solidFill>
            </a:endParaRPr>
          </a:p>
          <a:p>
            <a:r>
              <a:rPr lang="en-US" sz="2800" dirty="0">
                <a:solidFill>
                  <a:schemeClr val="bg2">
                    <a:lumMod val="20000"/>
                    <a:lumOff val="80000"/>
                  </a:schemeClr>
                </a:solidFill>
              </a:rPr>
              <a:t>When under extreme stress or during sickness, a hedgehog can also lose its </a:t>
            </a:r>
            <a:r>
              <a:rPr lang="en-US" sz="2800" dirty="0" smtClean="0">
                <a:solidFill>
                  <a:schemeClr val="bg2">
                    <a:lumMod val="20000"/>
                    <a:lumOff val="80000"/>
                  </a:schemeClr>
                </a:solidFill>
              </a:rPr>
              <a:t>spines.</a:t>
            </a:r>
          </a:p>
          <a:p>
            <a:endParaRPr lang="en-US" dirty="0">
              <a:ln>
                <a:solidFill>
                  <a:schemeClr val="bg2">
                    <a:lumMod val="20000"/>
                    <a:lumOff val="80000"/>
                  </a:schemeClr>
                </a:solidFill>
              </a:ln>
              <a:solidFill>
                <a:schemeClr val="bg2">
                  <a:lumMod val="20000"/>
                  <a:lumOff val="80000"/>
                </a:schemeClr>
              </a:solidFill>
            </a:endParaRPr>
          </a:p>
        </p:txBody>
      </p:sp>
    </p:spTree>
    <p:extLst>
      <p:ext uri="{BB962C8B-B14F-4D97-AF65-F5344CB8AC3E}">
        <p14:creationId xmlns:p14="http://schemas.microsoft.com/office/powerpoint/2010/main" val="3354413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n w="13335" cmpd="sng">
                  <a:solidFill>
                    <a:schemeClr val="tx1">
                      <a:lumMod val="60000"/>
                      <a:lumOff val="40000"/>
                    </a:schemeClr>
                  </a:solidFill>
                  <a:prstDash val="solid"/>
                </a:ln>
                <a:solidFill>
                  <a:schemeClr val="tx1">
                    <a:lumMod val="60000"/>
                    <a:lumOff val="40000"/>
                  </a:schemeClr>
                </a:solidFill>
              </a:rPr>
              <a:t>General Info. </a:t>
            </a:r>
            <a:r>
              <a:rPr lang="en-US" dirty="0">
                <a:ln w="13335" cmpd="sng">
                  <a:solidFill>
                    <a:schemeClr val="tx1">
                      <a:lumMod val="60000"/>
                      <a:lumOff val="40000"/>
                    </a:schemeClr>
                  </a:solidFill>
                  <a:prstDash val="solid"/>
                </a:ln>
                <a:solidFill>
                  <a:schemeClr val="tx1">
                    <a:lumMod val="60000"/>
                    <a:lumOff val="40000"/>
                  </a:schemeClr>
                </a:solidFill>
              </a:rPr>
              <a:t>c</a:t>
            </a:r>
            <a:r>
              <a:rPr lang="en-US" dirty="0" smtClean="0">
                <a:ln w="13335" cmpd="sng">
                  <a:solidFill>
                    <a:schemeClr val="tx1">
                      <a:lumMod val="60000"/>
                      <a:lumOff val="40000"/>
                    </a:schemeClr>
                  </a:solidFill>
                  <a:prstDash val="solid"/>
                </a:ln>
                <a:solidFill>
                  <a:schemeClr val="tx1">
                    <a:lumMod val="60000"/>
                    <a:lumOff val="40000"/>
                  </a:schemeClr>
                </a:solidFill>
              </a:rPr>
              <a:t>ontinued</a:t>
            </a:r>
            <a:endParaRPr lang="en-US" dirty="0">
              <a:ln w="13335" cmpd="sng">
                <a:solidFill>
                  <a:schemeClr val="tx1">
                    <a:lumMod val="60000"/>
                    <a:lumOff val="40000"/>
                  </a:schemeClr>
                </a:solidFill>
                <a:prstDash val="solid"/>
              </a:ln>
              <a:solidFill>
                <a:schemeClr val="tx1">
                  <a:lumMod val="60000"/>
                  <a:lumOff val="40000"/>
                </a:schemeClr>
              </a:solidFill>
            </a:endParaRPr>
          </a:p>
        </p:txBody>
      </p:sp>
      <p:sp>
        <p:nvSpPr>
          <p:cNvPr id="3" name="Content Placeholder 2"/>
          <p:cNvSpPr>
            <a:spLocks noGrp="1"/>
          </p:cNvSpPr>
          <p:nvPr>
            <p:ph idx="1"/>
          </p:nvPr>
        </p:nvSpPr>
        <p:spPr/>
        <p:txBody>
          <a:bodyPr/>
          <a:lstStyle/>
          <a:p>
            <a:r>
              <a:rPr lang="en-US" dirty="0">
                <a:solidFill>
                  <a:schemeClr val="bg2">
                    <a:lumMod val="20000"/>
                    <a:lumOff val="80000"/>
                  </a:schemeClr>
                </a:solidFill>
              </a:rPr>
              <a:t>The male Hedgehog is called a 'Boar' and is slightly larger than </a:t>
            </a:r>
            <a:r>
              <a:rPr lang="en-US" dirty="0">
                <a:solidFill>
                  <a:schemeClr val="accent6">
                    <a:lumMod val="20000"/>
                    <a:lumOff val="80000"/>
                  </a:schemeClr>
                </a:solidFill>
              </a:rPr>
              <a:t>a female Hedgehog which is called a 'Sow</a:t>
            </a:r>
            <a:r>
              <a:rPr lang="en-US" dirty="0" smtClean="0">
                <a:solidFill>
                  <a:schemeClr val="accent6">
                    <a:lumMod val="20000"/>
                    <a:lumOff val="80000"/>
                  </a:schemeClr>
                </a:solidFill>
              </a:rPr>
              <a:t>'.</a:t>
            </a:r>
          </a:p>
          <a:p>
            <a:r>
              <a:rPr lang="en-US" dirty="0">
                <a:solidFill>
                  <a:schemeClr val="accent6">
                    <a:lumMod val="20000"/>
                    <a:lumOff val="80000"/>
                  </a:schemeClr>
                </a:solidFill>
              </a:rPr>
              <a:t>There are approximately 5,000/7,000 spines on an average adult hedgehog</a:t>
            </a:r>
            <a:r>
              <a:rPr lang="en-US" dirty="0" smtClean="0">
                <a:solidFill>
                  <a:schemeClr val="accent6">
                    <a:lumMod val="20000"/>
                    <a:lumOff val="80000"/>
                  </a:schemeClr>
                </a:solidFill>
              </a:rPr>
              <a:t>.</a:t>
            </a:r>
          </a:p>
          <a:p>
            <a:r>
              <a:rPr lang="en-US" dirty="0" smtClean="0">
                <a:solidFill>
                  <a:schemeClr val="accent6">
                    <a:lumMod val="20000"/>
                    <a:lumOff val="80000"/>
                  </a:schemeClr>
                </a:solidFill>
              </a:rPr>
              <a:t>Hedgehogs are endothermic.</a:t>
            </a:r>
          </a:p>
          <a:p>
            <a:r>
              <a:rPr lang="en-US" dirty="0">
                <a:solidFill>
                  <a:schemeClr val="accent6">
                    <a:lumMod val="20000"/>
                    <a:lumOff val="80000"/>
                  </a:schemeClr>
                </a:solidFill>
              </a:rPr>
              <a:t>The hedgehog’s back and sides are covered in 25mm (1”) long spines (which are really modified hairs</a:t>
            </a:r>
            <a:r>
              <a:rPr lang="en-US" dirty="0" smtClean="0">
                <a:solidFill>
                  <a:schemeClr val="accent6">
                    <a:lumMod val="20000"/>
                    <a:lumOff val="80000"/>
                  </a:schemeClr>
                </a:solidFill>
              </a:rPr>
              <a:t>).</a:t>
            </a:r>
          </a:p>
          <a:p>
            <a:r>
              <a:rPr lang="en-US" dirty="0">
                <a:solidFill>
                  <a:schemeClr val="accent6">
                    <a:lumMod val="20000"/>
                    <a:lumOff val="80000"/>
                  </a:schemeClr>
                </a:solidFill>
              </a:rPr>
              <a:t>Hedgehogs tend to hibernate between </a:t>
            </a:r>
            <a:endParaRPr lang="en-US" dirty="0" smtClean="0">
              <a:solidFill>
                <a:schemeClr val="accent6">
                  <a:lumMod val="20000"/>
                  <a:lumOff val="80000"/>
                </a:schemeClr>
              </a:solidFill>
            </a:endParaRPr>
          </a:p>
          <a:p>
            <a:pPr marL="0" indent="0">
              <a:buNone/>
            </a:pPr>
            <a:r>
              <a:rPr lang="en-US" dirty="0" smtClean="0">
                <a:solidFill>
                  <a:schemeClr val="accent6">
                    <a:lumMod val="20000"/>
                    <a:lumOff val="80000"/>
                  </a:schemeClr>
                </a:solidFill>
              </a:rPr>
              <a:t>   November </a:t>
            </a:r>
            <a:r>
              <a:rPr lang="en-US" dirty="0">
                <a:solidFill>
                  <a:schemeClr val="accent6">
                    <a:lumMod val="20000"/>
                    <a:lumOff val="80000"/>
                  </a:schemeClr>
                </a:solidFill>
              </a:rPr>
              <a:t>and mid </a:t>
            </a:r>
            <a:r>
              <a:rPr lang="en-US" dirty="0" smtClean="0">
                <a:solidFill>
                  <a:schemeClr val="accent6">
                    <a:lumMod val="20000"/>
                    <a:lumOff val="80000"/>
                  </a:schemeClr>
                </a:solidFill>
              </a:rPr>
              <a:t>March.</a:t>
            </a:r>
            <a:endParaRPr lang="en-US" dirty="0">
              <a:solidFill>
                <a:schemeClr val="accent6">
                  <a:lumMod val="20000"/>
                  <a:lumOff val="80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38800" y="4419600"/>
            <a:ext cx="3277433" cy="2180982"/>
          </a:xfrm>
          <a:prstGeom prst="rect">
            <a:avLst/>
          </a:prstGeom>
        </p:spPr>
      </p:pic>
    </p:spTree>
    <p:extLst>
      <p:ext uri="{BB962C8B-B14F-4D97-AF65-F5344CB8AC3E}">
        <p14:creationId xmlns:p14="http://schemas.microsoft.com/office/powerpoint/2010/main" val="3133646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n w="13335" cmpd="sng">
                  <a:solidFill>
                    <a:schemeClr val="tx1">
                      <a:lumMod val="60000"/>
                      <a:lumOff val="40000"/>
                    </a:schemeClr>
                  </a:solidFill>
                  <a:prstDash val="solid"/>
                </a:ln>
                <a:solidFill>
                  <a:schemeClr val="tx1">
                    <a:lumMod val="60000"/>
                    <a:lumOff val="40000"/>
                  </a:schemeClr>
                </a:solidFill>
              </a:rPr>
              <a:t>Habitat</a:t>
            </a:r>
            <a:endParaRPr lang="en-US" dirty="0">
              <a:ln w="13335" cmpd="sng">
                <a:solidFill>
                  <a:schemeClr val="tx1">
                    <a:lumMod val="60000"/>
                    <a:lumOff val="40000"/>
                  </a:schemeClr>
                </a:solidFill>
                <a:prstDash val="solid"/>
              </a:ln>
              <a:solidFill>
                <a:schemeClr val="tx1">
                  <a:lumMod val="60000"/>
                  <a:lumOff val="40000"/>
                </a:schemeClr>
              </a:solidFill>
            </a:endParaRPr>
          </a:p>
        </p:txBody>
      </p:sp>
      <p:sp>
        <p:nvSpPr>
          <p:cNvPr id="3" name="Content Placeholder 2"/>
          <p:cNvSpPr>
            <a:spLocks noGrp="1"/>
          </p:cNvSpPr>
          <p:nvPr>
            <p:ph idx="1"/>
          </p:nvPr>
        </p:nvSpPr>
        <p:spPr/>
        <p:txBody>
          <a:bodyPr>
            <a:noAutofit/>
          </a:bodyPr>
          <a:lstStyle/>
          <a:p>
            <a:r>
              <a:rPr lang="en-US" sz="2800" dirty="0">
                <a:solidFill>
                  <a:schemeClr val="bg2">
                    <a:lumMod val="20000"/>
                    <a:lumOff val="80000"/>
                  </a:schemeClr>
                </a:solidFill>
              </a:rPr>
              <a:t>Hedgehogs are native to mainland Britain and are also found throughout northern and western Europe. Related and similar species are also found as far as north Africa, the Middle East and central Asia. </a:t>
            </a:r>
            <a:endParaRPr lang="en-US" sz="2800" dirty="0" smtClean="0">
              <a:solidFill>
                <a:schemeClr val="bg2">
                  <a:lumMod val="20000"/>
                  <a:lumOff val="80000"/>
                </a:schemeClr>
              </a:solidFill>
            </a:endParaRPr>
          </a:p>
          <a:p>
            <a:endParaRPr lang="en-US" sz="2800" dirty="0" smtClean="0">
              <a:solidFill>
                <a:schemeClr val="bg2">
                  <a:lumMod val="20000"/>
                  <a:lumOff val="80000"/>
                </a:schemeClr>
              </a:solidFill>
            </a:endParaRPr>
          </a:p>
          <a:p>
            <a:r>
              <a:rPr lang="en-US" sz="2800" dirty="0" smtClean="0">
                <a:solidFill>
                  <a:schemeClr val="bg2">
                    <a:lumMod val="20000"/>
                    <a:lumOff val="80000"/>
                  </a:schemeClr>
                </a:solidFill>
              </a:rPr>
              <a:t>Hedgehogs </a:t>
            </a:r>
            <a:r>
              <a:rPr lang="en-US" sz="2800" dirty="0">
                <a:solidFill>
                  <a:schemeClr val="bg2">
                    <a:lumMod val="20000"/>
                    <a:lumOff val="80000"/>
                  </a:schemeClr>
                </a:solidFill>
              </a:rPr>
              <a:t>build nests of moss and leaves under vegetation around parks, gardens and farmland. They prefer woodland edges, hedgerows and suburban gardens where food is plentiful. </a:t>
            </a:r>
          </a:p>
        </p:txBody>
      </p:sp>
    </p:spTree>
    <p:extLst>
      <p:ext uri="{BB962C8B-B14F-4D97-AF65-F5344CB8AC3E}">
        <p14:creationId xmlns:p14="http://schemas.microsoft.com/office/powerpoint/2010/main" val="843718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n w="13335" cmpd="sng">
                  <a:solidFill>
                    <a:schemeClr val="tx1">
                      <a:lumMod val="60000"/>
                      <a:lumOff val="40000"/>
                    </a:schemeClr>
                  </a:solidFill>
                  <a:prstDash val="solid"/>
                </a:ln>
                <a:solidFill>
                  <a:schemeClr val="tx1">
                    <a:lumMod val="60000"/>
                    <a:lumOff val="40000"/>
                  </a:schemeClr>
                </a:solidFill>
              </a:rPr>
              <a:t>Diet</a:t>
            </a:r>
            <a:endParaRPr lang="en-US" dirty="0">
              <a:ln w="13335" cmpd="sng">
                <a:solidFill>
                  <a:schemeClr val="tx1">
                    <a:lumMod val="60000"/>
                    <a:lumOff val="40000"/>
                  </a:schemeClr>
                </a:solidFill>
                <a:prstDash val="solid"/>
              </a:ln>
              <a:solidFill>
                <a:schemeClr val="tx1">
                  <a:lumMod val="60000"/>
                  <a:lumOff val="40000"/>
                </a:schemeClr>
              </a:solidFill>
            </a:endParaRPr>
          </a:p>
        </p:txBody>
      </p:sp>
      <p:sp>
        <p:nvSpPr>
          <p:cNvPr id="3" name="Content Placeholder 2"/>
          <p:cNvSpPr>
            <a:spLocks noGrp="1"/>
          </p:cNvSpPr>
          <p:nvPr>
            <p:ph idx="1"/>
          </p:nvPr>
        </p:nvSpPr>
        <p:spPr/>
        <p:txBody>
          <a:bodyPr>
            <a:normAutofit fontScale="92500"/>
          </a:bodyPr>
          <a:lstStyle/>
          <a:p>
            <a:r>
              <a:rPr lang="en-US" sz="2800" dirty="0">
                <a:solidFill>
                  <a:schemeClr val="bg2">
                    <a:lumMod val="20000"/>
                    <a:lumOff val="80000"/>
                  </a:schemeClr>
                </a:solidFill>
              </a:rPr>
              <a:t>Hedgehogs are not </a:t>
            </a:r>
            <a:r>
              <a:rPr lang="en-US" sz="2800" dirty="0" smtClean="0">
                <a:solidFill>
                  <a:schemeClr val="bg2">
                    <a:lumMod val="20000"/>
                    <a:lumOff val="80000"/>
                  </a:schemeClr>
                </a:solidFill>
              </a:rPr>
              <a:t>solely </a:t>
            </a:r>
            <a:r>
              <a:rPr lang="en-US" sz="2800" dirty="0">
                <a:solidFill>
                  <a:schemeClr val="bg2">
                    <a:lumMod val="20000"/>
                    <a:lumOff val="80000"/>
                  </a:schemeClr>
                </a:solidFill>
              </a:rPr>
              <a:t>insectivores but are almost omnivorous. </a:t>
            </a:r>
            <a:endParaRPr lang="en-US" sz="2800" dirty="0" smtClean="0">
              <a:solidFill>
                <a:schemeClr val="bg2">
                  <a:lumMod val="20000"/>
                  <a:lumOff val="80000"/>
                </a:schemeClr>
              </a:solidFill>
            </a:endParaRPr>
          </a:p>
          <a:p>
            <a:r>
              <a:rPr lang="en-US" sz="2800" dirty="0" smtClean="0">
                <a:solidFill>
                  <a:schemeClr val="bg2">
                    <a:lumMod val="20000"/>
                    <a:lumOff val="80000"/>
                  </a:schemeClr>
                </a:solidFill>
              </a:rPr>
              <a:t>Hedgehogs </a:t>
            </a:r>
            <a:r>
              <a:rPr lang="en-US" sz="2800" dirty="0">
                <a:solidFill>
                  <a:schemeClr val="bg2">
                    <a:lumMod val="20000"/>
                    <a:lumOff val="80000"/>
                  </a:schemeClr>
                </a:solidFill>
              </a:rPr>
              <a:t>feed on insects, snails, frogs and toads, caterpillars, worms, beetles, snakes, bird eggs, carrion, mushrooms, grass roots, berries, melons and watermelons. </a:t>
            </a:r>
            <a:endParaRPr lang="en-US" sz="2800" dirty="0" smtClean="0">
              <a:solidFill>
                <a:schemeClr val="bg2">
                  <a:lumMod val="20000"/>
                  <a:lumOff val="80000"/>
                </a:schemeClr>
              </a:solidFill>
            </a:endParaRPr>
          </a:p>
          <a:p>
            <a:r>
              <a:rPr lang="en-US" sz="2800" dirty="0" smtClean="0">
                <a:solidFill>
                  <a:schemeClr val="bg2">
                    <a:lumMod val="20000"/>
                    <a:lumOff val="80000"/>
                  </a:schemeClr>
                </a:solidFill>
              </a:rPr>
              <a:t>Its favorite </a:t>
            </a:r>
            <a:r>
              <a:rPr lang="en-US" sz="2800" dirty="0">
                <a:solidFill>
                  <a:schemeClr val="bg2">
                    <a:lumMod val="20000"/>
                    <a:lumOff val="80000"/>
                  </a:schemeClr>
                </a:solidFill>
              </a:rPr>
              <a:t>food is slugs and worms, they may eat 40 or more slugs a night</a:t>
            </a:r>
            <a:r>
              <a:rPr lang="en-US" sz="2800" dirty="0" smtClean="0">
                <a:solidFill>
                  <a:schemeClr val="bg2">
                    <a:lumMod val="20000"/>
                    <a:lumOff val="80000"/>
                  </a:schemeClr>
                </a:solidFill>
              </a:rPr>
              <a:t>.</a:t>
            </a:r>
          </a:p>
          <a:p>
            <a:r>
              <a:rPr lang="en-US" sz="2800" dirty="0">
                <a:solidFill>
                  <a:schemeClr val="bg2">
                    <a:lumMod val="20000"/>
                    <a:lumOff val="80000"/>
                  </a:schemeClr>
                </a:solidFill>
              </a:rPr>
              <a:t>A single hedgehog can keep an average garden free of pests by eating up to 200 grams of insects each night.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5555673"/>
            <a:ext cx="1524000" cy="1141529"/>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21382" y="5462993"/>
            <a:ext cx="1447800" cy="120650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90800" y="5548371"/>
            <a:ext cx="1946564" cy="1114195"/>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29400" y="5453258"/>
            <a:ext cx="1614488" cy="1209308"/>
          </a:xfrm>
          <a:prstGeom prst="rect">
            <a:avLst/>
          </a:prstGeom>
        </p:spPr>
      </p:pic>
    </p:spTree>
    <p:extLst>
      <p:ext uri="{BB962C8B-B14F-4D97-AF65-F5344CB8AC3E}">
        <p14:creationId xmlns:p14="http://schemas.microsoft.com/office/powerpoint/2010/main" val="27606061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n w="13335" cmpd="sng">
                  <a:solidFill>
                    <a:schemeClr val="tx1">
                      <a:lumMod val="60000"/>
                      <a:lumOff val="40000"/>
                    </a:schemeClr>
                  </a:solidFill>
                  <a:prstDash val="solid"/>
                </a:ln>
                <a:solidFill>
                  <a:schemeClr val="tx1">
                    <a:lumMod val="60000"/>
                    <a:lumOff val="40000"/>
                  </a:schemeClr>
                </a:solidFill>
              </a:rPr>
              <a:t>Reproduction</a:t>
            </a:r>
            <a:endParaRPr lang="en-US" dirty="0">
              <a:ln w="13335" cmpd="sng">
                <a:solidFill>
                  <a:schemeClr val="tx1">
                    <a:lumMod val="60000"/>
                    <a:lumOff val="40000"/>
                  </a:schemeClr>
                </a:solidFill>
                <a:prstDash val="solid"/>
              </a:ln>
              <a:solidFill>
                <a:schemeClr val="tx1">
                  <a:lumMod val="60000"/>
                  <a:lumOff val="40000"/>
                </a:schemeClr>
              </a:solidFill>
            </a:endParaRPr>
          </a:p>
        </p:txBody>
      </p:sp>
      <p:sp>
        <p:nvSpPr>
          <p:cNvPr id="3" name="Content Placeholder 2"/>
          <p:cNvSpPr>
            <a:spLocks noGrp="1"/>
          </p:cNvSpPr>
          <p:nvPr>
            <p:ph idx="1"/>
          </p:nvPr>
        </p:nvSpPr>
        <p:spPr/>
        <p:txBody>
          <a:bodyPr/>
          <a:lstStyle/>
          <a:p>
            <a:r>
              <a:rPr lang="en-US" dirty="0" smtClean="0">
                <a:solidFill>
                  <a:schemeClr val="bg2">
                    <a:lumMod val="20000"/>
                    <a:lumOff val="80000"/>
                  </a:schemeClr>
                </a:solidFill>
              </a:rPr>
              <a:t>A female will mate several times before getting pregnant.</a:t>
            </a:r>
          </a:p>
          <a:p>
            <a:r>
              <a:rPr lang="en-US" dirty="0" smtClean="0">
                <a:solidFill>
                  <a:schemeClr val="bg2">
                    <a:lumMod val="20000"/>
                    <a:lumOff val="80000"/>
                  </a:schemeClr>
                </a:solidFill>
              </a:rPr>
              <a:t>The </a:t>
            </a:r>
            <a:r>
              <a:rPr lang="en-US" dirty="0">
                <a:solidFill>
                  <a:schemeClr val="bg2">
                    <a:lumMod val="20000"/>
                    <a:lumOff val="80000"/>
                  </a:schemeClr>
                </a:solidFill>
              </a:rPr>
              <a:t>average litter is 4 – 7 newborns for larger species of </a:t>
            </a:r>
            <a:r>
              <a:rPr lang="en-US" dirty="0" smtClean="0">
                <a:solidFill>
                  <a:schemeClr val="bg2">
                    <a:lumMod val="20000"/>
                    <a:lumOff val="80000"/>
                  </a:schemeClr>
                </a:solidFill>
              </a:rPr>
              <a:t>hedgehog </a:t>
            </a:r>
            <a:r>
              <a:rPr lang="en-US" dirty="0">
                <a:solidFill>
                  <a:schemeClr val="bg2">
                    <a:lumMod val="20000"/>
                    <a:lumOff val="80000"/>
                  </a:schemeClr>
                </a:solidFill>
              </a:rPr>
              <a:t>and 5 – 6 for smaller ones</a:t>
            </a:r>
            <a:r>
              <a:rPr lang="en-US" dirty="0" smtClean="0">
                <a:solidFill>
                  <a:schemeClr val="bg2">
                    <a:lumMod val="20000"/>
                    <a:lumOff val="80000"/>
                  </a:schemeClr>
                </a:solidFill>
              </a:rPr>
              <a:t>.</a:t>
            </a:r>
          </a:p>
          <a:p>
            <a:r>
              <a:rPr lang="en-US" dirty="0" smtClean="0">
                <a:solidFill>
                  <a:schemeClr val="bg2">
                    <a:lumMod val="20000"/>
                    <a:lumOff val="80000"/>
                  </a:schemeClr>
                </a:solidFill>
              </a:rPr>
              <a:t>When born, the babies are blind and dependent on their mother (altricial).</a:t>
            </a:r>
          </a:p>
          <a:p>
            <a:r>
              <a:rPr lang="en-US" dirty="0" smtClean="0">
                <a:solidFill>
                  <a:schemeClr val="bg2">
                    <a:lumMod val="20000"/>
                    <a:lumOff val="80000"/>
                  </a:schemeClr>
                </a:solidFill>
              </a:rPr>
              <a:t>Fertilization is internal.</a:t>
            </a:r>
          </a:p>
          <a:p>
            <a:r>
              <a:rPr lang="en-US" dirty="0" smtClean="0">
                <a:solidFill>
                  <a:schemeClr val="bg2">
                    <a:lumMod val="20000"/>
                    <a:lumOff val="80000"/>
                  </a:schemeClr>
                </a:solidFill>
              </a:rPr>
              <a:t>Hedgehogs are viviparous. </a:t>
            </a:r>
            <a:endParaRPr lang="en-US" dirty="0">
              <a:solidFill>
                <a:schemeClr val="bg2">
                  <a:lumMod val="20000"/>
                  <a:lumOff val="80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9599" y="3657600"/>
            <a:ext cx="3496733" cy="2247900"/>
          </a:xfrm>
          <a:prstGeom prst="rect">
            <a:avLst/>
          </a:prstGeom>
        </p:spPr>
      </p:pic>
    </p:spTree>
    <p:extLst>
      <p:ext uri="{BB962C8B-B14F-4D97-AF65-F5344CB8AC3E}">
        <p14:creationId xmlns:p14="http://schemas.microsoft.com/office/powerpoint/2010/main" val="18859426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n w="13335" cmpd="sng">
                  <a:solidFill>
                    <a:schemeClr val="tx1">
                      <a:lumMod val="60000"/>
                      <a:lumOff val="40000"/>
                    </a:schemeClr>
                  </a:solidFill>
                  <a:prstDash val="solid"/>
                </a:ln>
                <a:solidFill>
                  <a:schemeClr val="tx1">
                    <a:lumMod val="60000"/>
                    <a:lumOff val="40000"/>
                  </a:schemeClr>
                </a:solidFill>
              </a:rPr>
              <a:t>Human Impact</a:t>
            </a:r>
            <a:endParaRPr lang="en-US" dirty="0">
              <a:ln w="13335" cmpd="sng">
                <a:solidFill>
                  <a:schemeClr val="tx1">
                    <a:lumMod val="60000"/>
                    <a:lumOff val="40000"/>
                  </a:schemeClr>
                </a:solidFill>
                <a:prstDash val="solid"/>
              </a:ln>
              <a:solidFill>
                <a:schemeClr val="tx1">
                  <a:lumMod val="60000"/>
                  <a:lumOff val="40000"/>
                </a:schemeClr>
              </a:solidFill>
            </a:endParaRPr>
          </a:p>
        </p:txBody>
      </p:sp>
      <p:sp>
        <p:nvSpPr>
          <p:cNvPr id="3" name="Content Placeholder 2"/>
          <p:cNvSpPr>
            <a:spLocks noGrp="1"/>
          </p:cNvSpPr>
          <p:nvPr>
            <p:ph idx="1"/>
          </p:nvPr>
        </p:nvSpPr>
        <p:spPr/>
        <p:txBody>
          <a:bodyPr/>
          <a:lstStyle/>
          <a:p>
            <a:r>
              <a:rPr lang="en-US" dirty="0">
                <a:solidFill>
                  <a:schemeClr val="accent6">
                    <a:lumMod val="20000"/>
                    <a:lumOff val="80000"/>
                  </a:schemeClr>
                </a:solidFill>
              </a:rPr>
              <a:t>Hedgehogs have the same problem as many other small mammals who live around humans</a:t>
            </a:r>
            <a:r>
              <a:rPr lang="en-US" dirty="0" smtClean="0">
                <a:solidFill>
                  <a:schemeClr val="accent6">
                    <a:lumMod val="20000"/>
                    <a:lumOff val="80000"/>
                  </a:schemeClr>
                </a:solidFill>
              </a:rPr>
              <a:t>.</a:t>
            </a:r>
          </a:p>
          <a:p>
            <a:endParaRPr lang="en-US" dirty="0" smtClean="0">
              <a:solidFill>
                <a:schemeClr val="accent6">
                  <a:lumMod val="20000"/>
                  <a:lumOff val="80000"/>
                </a:schemeClr>
              </a:solidFill>
            </a:endParaRPr>
          </a:p>
          <a:p>
            <a:r>
              <a:rPr lang="en-US" dirty="0" smtClean="0">
                <a:solidFill>
                  <a:schemeClr val="accent6">
                    <a:lumMod val="20000"/>
                    <a:lumOff val="80000"/>
                  </a:schemeClr>
                </a:solidFill>
              </a:rPr>
              <a:t>Cars </a:t>
            </a:r>
            <a:r>
              <a:rPr lang="en-US" dirty="0">
                <a:solidFill>
                  <a:schemeClr val="accent6">
                    <a:lumMod val="20000"/>
                    <a:lumOff val="80000"/>
                  </a:schemeClr>
                </a:solidFill>
              </a:rPr>
              <a:t>are a great danger to them. </a:t>
            </a:r>
            <a:r>
              <a:rPr lang="en-US" dirty="0" smtClean="0">
                <a:solidFill>
                  <a:schemeClr val="accent6">
                    <a:lumMod val="20000"/>
                    <a:lumOff val="80000"/>
                  </a:schemeClr>
                </a:solidFill>
              </a:rPr>
              <a:t>Another </a:t>
            </a:r>
            <a:r>
              <a:rPr lang="en-US" dirty="0">
                <a:solidFill>
                  <a:schemeClr val="accent6">
                    <a:lumMod val="20000"/>
                    <a:lumOff val="80000"/>
                  </a:schemeClr>
                </a:solidFill>
              </a:rPr>
              <a:t>common human caused problem is </a:t>
            </a:r>
            <a:r>
              <a:rPr lang="en-US" dirty="0" smtClean="0">
                <a:solidFill>
                  <a:schemeClr val="accent6">
                    <a:lumMod val="20000"/>
                    <a:lumOff val="80000"/>
                  </a:schemeClr>
                </a:solidFill>
              </a:rPr>
              <a:t>pesticides.</a:t>
            </a:r>
          </a:p>
          <a:p>
            <a:pPr lvl="1"/>
            <a:r>
              <a:rPr lang="en-US" dirty="0" smtClean="0">
                <a:solidFill>
                  <a:schemeClr val="accent6">
                    <a:lumMod val="20000"/>
                    <a:lumOff val="80000"/>
                  </a:schemeClr>
                </a:solidFill>
              </a:rPr>
              <a:t> </a:t>
            </a:r>
            <a:r>
              <a:rPr lang="en-US" dirty="0">
                <a:solidFill>
                  <a:schemeClr val="accent6">
                    <a:lumMod val="20000"/>
                    <a:lumOff val="80000"/>
                  </a:schemeClr>
                </a:solidFill>
              </a:rPr>
              <a:t>when a hedgehog eats an insect who has been hit with this poison they usually form digestive problems and may even die.</a:t>
            </a:r>
            <a:endParaRPr lang="en-US" dirty="0">
              <a:solidFill>
                <a:schemeClr val="accent6">
                  <a:lumMod val="20000"/>
                  <a:lumOff val="80000"/>
                </a:schemeClr>
              </a:solidFill>
            </a:endParaRPr>
          </a:p>
        </p:txBody>
      </p:sp>
    </p:spTree>
    <p:extLst>
      <p:ext uri="{BB962C8B-B14F-4D97-AF65-F5344CB8AC3E}">
        <p14:creationId xmlns:p14="http://schemas.microsoft.com/office/powerpoint/2010/main" val="6816569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n w="13335" cmpd="sng">
                  <a:solidFill>
                    <a:schemeClr val="tx1">
                      <a:lumMod val="60000"/>
                      <a:lumOff val="40000"/>
                    </a:schemeClr>
                  </a:solidFill>
                  <a:prstDash val="solid"/>
                </a:ln>
                <a:solidFill>
                  <a:schemeClr val="tx1">
                    <a:lumMod val="60000"/>
                    <a:lumOff val="40000"/>
                  </a:schemeClr>
                </a:solidFill>
              </a:rPr>
              <a:t>Bibliography</a:t>
            </a:r>
            <a:endParaRPr lang="en-US" dirty="0">
              <a:ln w="13335" cmpd="sng">
                <a:solidFill>
                  <a:schemeClr val="tx1">
                    <a:lumMod val="60000"/>
                    <a:lumOff val="40000"/>
                  </a:schemeClr>
                </a:solidFill>
                <a:prstDash val="solid"/>
              </a:ln>
              <a:solidFill>
                <a:schemeClr val="tx1">
                  <a:lumMod val="60000"/>
                  <a:lumOff val="40000"/>
                </a:schemeClr>
              </a:solidFill>
            </a:endParaRPr>
          </a:p>
        </p:txBody>
      </p:sp>
      <p:sp>
        <p:nvSpPr>
          <p:cNvPr id="3" name="Content Placeholder 2"/>
          <p:cNvSpPr>
            <a:spLocks noGrp="1"/>
          </p:cNvSpPr>
          <p:nvPr>
            <p:ph idx="1"/>
          </p:nvPr>
        </p:nvSpPr>
        <p:spPr/>
        <p:txBody>
          <a:bodyPr>
            <a:normAutofit fontScale="77500" lnSpcReduction="20000"/>
          </a:bodyPr>
          <a:lstStyle/>
          <a:p>
            <a:r>
              <a:rPr lang="en-US" dirty="0">
                <a:solidFill>
                  <a:schemeClr val="accent6">
                    <a:lumMod val="20000"/>
                    <a:lumOff val="80000"/>
                  </a:schemeClr>
                </a:solidFill>
              </a:rPr>
              <a:t>http://www.google.com/</a:t>
            </a:r>
            <a:r>
              <a:rPr lang="en-US" dirty="0" err="1">
                <a:solidFill>
                  <a:schemeClr val="accent6">
                    <a:lumMod val="20000"/>
                    <a:lumOff val="80000"/>
                  </a:schemeClr>
                </a:solidFill>
              </a:rPr>
              <a:t>search?tbm</a:t>
            </a:r>
            <a:r>
              <a:rPr lang="en-US" dirty="0">
                <a:solidFill>
                  <a:schemeClr val="accent6">
                    <a:lumMod val="20000"/>
                    <a:lumOff val="80000"/>
                  </a:schemeClr>
                </a:solidFill>
              </a:rPr>
              <a:t>=</a:t>
            </a:r>
            <a:r>
              <a:rPr lang="en-US" dirty="0" err="1">
                <a:solidFill>
                  <a:schemeClr val="accent6">
                    <a:lumMod val="20000"/>
                    <a:lumOff val="80000"/>
                  </a:schemeClr>
                </a:solidFill>
              </a:rPr>
              <a:t>isch&amp;hl</a:t>
            </a:r>
            <a:r>
              <a:rPr lang="en-US" dirty="0">
                <a:solidFill>
                  <a:schemeClr val="accent6">
                    <a:lumMod val="20000"/>
                    <a:lumOff val="80000"/>
                  </a:schemeClr>
                </a:solidFill>
              </a:rPr>
              <a:t>=</a:t>
            </a:r>
            <a:r>
              <a:rPr lang="en-US" dirty="0" err="1">
                <a:solidFill>
                  <a:schemeClr val="accent6">
                    <a:lumMod val="20000"/>
                    <a:lumOff val="80000"/>
                  </a:schemeClr>
                </a:solidFill>
              </a:rPr>
              <a:t>en&amp;source</a:t>
            </a:r>
            <a:r>
              <a:rPr lang="en-US" dirty="0">
                <a:solidFill>
                  <a:schemeClr val="accent6">
                    <a:lumMod val="20000"/>
                    <a:lumOff val="80000"/>
                  </a:schemeClr>
                </a:solidFill>
              </a:rPr>
              <a:t>=</a:t>
            </a:r>
            <a:r>
              <a:rPr lang="en-US" dirty="0" err="1">
                <a:solidFill>
                  <a:schemeClr val="accent6">
                    <a:lumMod val="20000"/>
                    <a:lumOff val="80000"/>
                  </a:schemeClr>
                </a:solidFill>
              </a:rPr>
              <a:t>hp&amp;biw</a:t>
            </a:r>
            <a:r>
              <a:rPr lang="en-US" dirty="0">
                <a:solidFill>
                  <a:schemeClr val="accent6">
                    <a:lumMod val="20000"/>
                    <a:lumOff val="80000"/>
                  </a:schemeClr>
                </a:solidFill>
              </a:rPr>
              <a:t>=1280&amp;bih=929&amp;q=</a:t>
            </a:r>
            <a:r>
              <a:rPr lang="en-US" dirty="0" err="1">
                <a:solidFill>
                  <a:schemeClr val="accent6">
                    <a:lumMod val="20000"/>
                    <a:lumOff val="80000"/>
                  </a:schemeClr>
                </a:solidFill>
              </a:rPr>
              <a:t>hedgehog&amp;gbv</a:t>
            </a:r>
            <a:r>
              <a:rPr lang="en-US" dirty="0">
                <a:solidFill>
                  <a:schemeClr val="accent6">
                    <a:lumMod val="20000"/>
                    <a:lumOff val="80000"/>
                  </a:schemeClr>
                </a:solidFill>
              </a:rPr>
              <a:t>=2&amp;oq=</a:t>
            </a:r>
            <a:r>
              <a:rPr lang="en-US" dirty="0" err="1">
                <a:solidFill>
                  <a:schemeClr val="accent6">
                    <a:lumMod val="20000"/>
                    <a:lumOff val="80000"/>
                  </a:schemeClr>
                </a:solidFill>
              </a:rPr>
              <a:t>hedge&amp;aq</a:t>
            </a:r>
            <a:r>
              <a:rPr lang="en-US" dirty="0">
                <a:solidFill>
                  <a:schemeClr val="accent6">
                    <a:lumMod val="20000"/>
                    <a:lumOff val="80000"/>
                  </a:schemeClr>
                </a:solidFill>
              </a:rPr>
              <a:t>=0&amp;aqi=g10&amp;aql=&amp;</a:t>
            </a:r>
            <a:r>
              <a:rPr lang="en-US" dirty="0" err="1">
                <a:solidFill>
                  <a:schemeClr val="accent6">
                    <a:lumMod val="20000"/>
                    <a:lumOff val="80000"/>
                  </a:schemeClr>
                </a:solidFill>
              </a:rPr>
              <a:t>gs_l</a:t>
            </a:r>
            <a:r>
              <a:rPr lang="en-US" dirty="0">
                <a:solidFill>
                  <a:schemeClr val="accent6">
                    <a:lumMod val="20000"/>
                    <a:lumOff val="80000"/>
                  </a:schemeClr>
                </a:solidFill>
              </a:rPr>
              <a:t>=img.3.0.0l10.1735.5590.0.9400.9.5.3.1.1.0.83.396.5.5.0...0.0.2CdTU9LPQcs#hl=</a:t>
            </a:r>
            <a:r>
              <a:rPr lang="en-US" dirty="0" err="1">
                <a:solidFill>
                  <a:schemeClr val="accent6">
                    <a:lumMod val="20000"/>
                    <a:lumOff val="80000"/>
                  </a:schemeClr>
                </a:solidFill>
              </a:rPr>
              <a:t>en&amp;gbv</a:t>
            </a:r>
            <a:r>
              <a:rPr lang="en-US" dirty="0">
                <a:solidFill>
                  <a:schemeClr val="accent6">
                    <a:lumMod val="20000"/>
                    <a:lumOff val="80000"/>
                  </a:schemeClr>
                </a:solidFill>
              </a:rPr>
              <a:t>=2&amp;tbm=</a:t>
            </a:r>
            <a:r>
              <a:rPr lang="en-US" dirty="0" err="1">
                <a:solidFill>
                  <a:schemeClr val="accent6">
                    <a:lumMod val="20000"/>
                    <a:lumOff val="80000"/>
                  </a:schemeClr>
                </a:solidFill>
              </a:rPr>
              <a:t>isch&amp;q</a:t>
            </a:r>
            <a:r>
              <a:rPr lang="en-US" dirty="0">
                <a:solidFill>
                  <a:schemeClr val="accent6">
                    <a:lumMod val="20000"/>
                    <a:lumOff val="80000"/>
                  </a:schemeClr>
                </a:solidFill>
              </a:rPr>
              <a:t>=</a:t>
            </a:r>
            <a:r>
              <a:rPr lang="en-US" dirty="0" err="1">
                <a:solidFill>
                  <a:schemeClr val="accent6">
                    <a:lumMod val="20000"/>
                    <a:lumOff val="80000"/>
                  </a:schemeClr>
                </a:solidFill>
              </a:rPr>
              <a:t>baby+hedgehog&amp;revid</a:t>
            </a:r>
            <a:r>
              <a:rPr lang="en-US" dirty="0">
                <a:solidFill>
                  <a:schemeClr val="accent6">
                    <a:lumMod val="20000"/>
                    <a:lumOff val="80000"/>
                  </a:schemeClr>
                </a:solidFill>
              </a:rPr>
              <a:t>=457558506&amp;sa=</a:t>
            </a:r>
            <a:r>
              <a:rPr lang="en-US" dirty="0" err="1">
                <a:solidFill>
                  <a:schemeClr val="accent6">
                    <a:lumMod val="20000"/>
                    <a:lumOff val="80000"/>
                  </a:schemeClr>
                </a:solidFill>
              </a:rPr>
              <a:t>X&amp;ei</a:t>
            </a:r>
            <a:r>
              <a:rPr lang="en-US" dirty="0">
                <a:solidFill>
                  <a:schemeClr val="accent6">
                    <a:lumMod val="20000"/>
                    <a:lumOff val="80000"/>
                  </a:schemeClr>
                </a:solidFill>
              </a:rPr>
              <a:t>=qvC7T56aEqSosQLgvY2LDA&amp;ved=0CBQQgxY&amp;bav=on.2,or.r_gc.r_pw.r_qf.,</a:t>
            </a:r>
            <a:r>
              <a:rPr lang="en-US" dirty="0" smtClean="0">
                <a:solidFill>
                  <a:schemeClr val="accent6">
                    <a:lumMod val="20000"/>
                    <a:lumOff val="80000"/>
                  </a:schemeClr>
                </a:solidFill>
              </a:rPr>
              <a:t>cf.osb&amp;fp=bf8041e9ec62a404&amp;biw=1280&amp;bih=929</a:t>
            </a:r>
          </a:p>
          <a:p>
            <a:r>
              <a:rPr lang="en-US" dirty="0" smtClean="0">
                <a:solidFill>
                  <a:schemeClr val="accent6">
                    <a:lumMod val="20000"/>
                    <a:lumOff val="80000"/>
                  </a:schemeClr>
                </a:solidFill>
              </a:rPr>
              <a:t>www.animalcorner.co.uk/britishwildlife/hedgehog.htm </a:t>
            </a:r>
          </a:p>
          <a:p>
            <a:r>
              <a:rPr lang="en-US" dirty="0" smtClean="0">
                <a:solidFill>
                  <a:schemeClr val="accent6">
                    <a:lumMod val="20000"/>
                    <a:lumOff val="80000"/>
                  </a:schemeClr>
                </a:solidFill>
              </a:rPr>
              <a:t>local.brookings.k12.sd.us/</a:t>
            </a:r>
            <a:r>
              <a:rPr lang="en-US" dirty="0" err="1" smtClean="0">
                <a:solidFill>
                  <a:schemeClr val="accent6">
                    <a:lumMod val="20000"/>
                    <a:lumOff val="80000"/>
                  </a:schemeClr>
                </a:solidFill>
              </a:rPr>
              <a:t>krscience</a:t>
            </a:r>
            <a:r>
              <a:rPr lang="en-US" dirty="0" smtClean="0">
                <a:solidFill>
                  <a:schemeClr val="accent6">
                    <a:lumMod val="20000"/>
                    <a:lumOff val="80000"/>
                  </a:schemeClr>
                </a:solidFill>
              </a:rPr>
              <a:t>/zoology/webpage%20projects/sp10webprojects/hedgehog/Hedgehog.html </a:t>
            </a:r>
          </a:p>
          <a:p>
            <a:r>
              <a:rPr lang="en-US" dirty="0" smtClean="0">
                <a:solidFill>
                  <a:schemeClr val="accent6">
                    <a:lumMod val="20000"/>
                    <a:lumOff val="80000"/>
                  </a:schemeClr>
                </a:solidFill>
              </a:rPr>
              <a:t>http</a:t>
            </a:r>
            <a:r>
              <a:rPr lang="en-US" dirty="0">
                <a:solidFill>
                  <a:schemeClr val="accent6">
                    <a:lumMod val="20000"/>
                    <a:lumOff val="80000"/>
                  </a:schemeClr>
                </a:solidFill>
              </a:rPr>
              <a:t>://www.google.com/</a:t>
            </a:r>
            <a:r>
              <a:rPr lang="en-US" dirty="0" err="1">
                <a:solidFill>
                  <a:schemeClr val="accent6">
                    <a:lumMod val="20000"/>
                    <a:lumOff val="80000"/>
                  </a:schemeClr>
                </a:solidFill>
              </a:rPr>
              <a:t>search?hl</a:t>
            </a:r>
            <a:r>
              <a:rPr lang="en-US" dirty="0">
                <a:solidFill>
                  <a:schemeClr val="accent6">
                    <a:lumMod val="20000"/>
                    <a:lumOff val="80000"/>
                  </a:schemeClr>
                </a:solidFill>
              </a:rPr>
              <a:t>=</a:t>
            </a:r>
            <a:r>
              <a:rPr lang="en-US" dirty="0" err="1">
                <a:solidFill>
                  <a:schemeClr val="accent6">
                    <a:lumMod val="20000"/>
                    <a:lumOff val="80000"/>
                  </a:schemeClr>
                </a:solidFill>
              </a:rPr>
              <a:t>en&amp;q</a:t>
            </a:r>
            <a:r>
              <a:rPr lang="en-US" dirty="0">
                <a:solidFill>
                  <a:schemeClr val="accent6">
                    <a:lumMod val="20000"/>
                    <a:lumOff val="80000"/>
                  </a:schemeClr>
                </a:solidFill>
              </a:rPr>
              <a:t>=</a:t>
            </a:r>
            <a:r>
              <a:rPr lang="en-US" dirty="0" err="1">
                <a:solidFill>
                  <a:schemeClr val="accent6">
                    <a:lumMod val="20000"/>
                    <a:lumOff val="80000"/>
                  </a:schemeClr>
                </a:solidFill>
              </a:rPr>
              <a:t>hedgehog&amp;bav</a:t>
            </a:r>
            <a:r>
              <a:rPr lang="en-US" dirty="0">
                <a:solidFill>
                  <a:schemeClr val="accent6">
                    <a:lumMod val="20000"/>
                    <a:lumOff val="80000"/>
                  </a:schemeClr>
                </a:solidFill>
              </a:rPr>
              <a:t>=on.2,or.r_gc.r_pw.r_qf.,cf.osb&amp;biw=1366&amp;bih=551&amp;wrapid=tlif133779924689010&amp;um=1&amp;ie=UTF-8&amp;tbm=</a:t>
            </a:r>
            <a:r>
              <a:rPr lang="en-US" dirty="0" err="1">
                <a:solidFill>
                  <a:schemeClr val="accent6">
                    <a:lumMod val="20000"/>
                    <a:lumOff val="80000"/>
                  </a:schemeClr>
                </a:solidFill>
              </a:rPr>
              <a:t>isch&amp;source</a:t>
            </a:r>
            <a:r>
              <a:rPr lang="en-US" dirty="0">
                <a:solidFill>
                  <a:schemeClr val="accent6">
                    <a:lumMod val="20000"/>
                    <a:lumOff val="80000"/>
                  </a:schemeClr>
                </a:solidFill>
              </a:rPr>
              <a:t>=</a:t>
            </a:r>
            <a:r>
              <a:rPr lang="en-US" dirty="0" err="1">
                <a:solidFill>
                  <a:schemeClr val="accent6">
                    <a:lumMod val="20000"/>
                    <a:lumOff val="80000"/>
                  </a:schemeClr>
                </a:solidFill>
              </a:rPr>
              <a:t>og&amp;sa</a:t>
            </a:r>
            <a:r>
              <a:rPr lang="en-US" dirty="0">
                <a:solidFill>
                  <a:schemeClr val="accent6">
                    <a:lumMod val="20000"/>
                    <a:lumOff val="80000"/>
                  </a:schemeClr>
                </a:solidFill>
              </a:rPr>
              <a:t>=</a:t>
            </a:r>
            <a:r>
              <a:rPr lang="en-US" dirty="0" err="1">
                <a:solidFill>
                  <a:schemeClr val="accent6">
                    <a:lumMod val="20000"/>
                    <a:lumOff val="80000"/>
                  </a:schemeClr>
                </a:solidFill>
              </a:rPr>
              <a:t>N&amp;tab</a:t>
            </a:r>
            <a:r>
              <a:rPr lang="en-US" dirty="0">
                <a:solidFill>
                  <a:schemeClr val="accent6">
                    <a:lumMod val="20000"/>
                    <a:lumOff val="80000"/>
                  </a:schemeClr>
                </a:solidFill>
              </a:rPr>
              <a:t>=</a:t>
            </a:r>
            <a:r>
              <a:rPr lang="en-US" dirty="0" err="1">
                <a:solidFill>
                  <a:schemeClr val="accent6">
                    <a:lumMod val="20000"/>
                    <a:lumOff val="80000"/>
                  </a:schemeClr>
                </a:solidFill>
              </a:rPr>
              <a:t>wi&amp;ei</a:t>
            </a:r>
            <a:r>
              <a:rPr lang="en-US" dirty="0">
                <a:solidFill>
                  <a:schemeClr val="accent6">
                    <a:lumMod val="20000"/>
                    <a:lumOff val="80000"/>
                  </a:schemeClr>
                </a:solidFill>
              </a:rPr>
              <a:t>=XzK9T-7RF-7KsQKPqpgs#um=1&amp;hl=</a:t>
            </a:r>
            <a:r>
              <a:rPr lang="en-US" dirty="0" err="1">
                <a:solidFill>
                  <a:schemeClr val="accent6">
                    <a:lumMod val="20000"/>
                    <a:lumOff val="80000"/>
                  </a:schemeClr>
                </a:solidFill>
              </a:rPr>
              <a:t>en&amp;tbm</a:t>
            </a:r>
            <a:r>
              <a:rPr lang="en-US" dirty="0">
                <a:solidFill>
                  <a:schemeClr val="accent6">
                    <a:lumMod val="20000"/>
                    <a:lumOff val="80000"/>
                  </a:schemeClr>
                </a:solidFill>
              </a:rPr>
              <a:t>=</a:t>
            </a:r>
            <a:r>
              <a:rPr lang="en-US" dirty="0" err="1">
                <a:solidFill>
                  <a:schemeClr val="accent6">
                    <a:lumMod val="20000"/>
                    <a:lumOff val="80000"/>
                  </a:schemeClr>
                </a:solidFill>
              </a:rPr>
              <a:t>isch&amp;sa</a:t>
            </a:r>
            <a:r>
              <a:rPr lang="en-US" dirty="0">
                <a:solidFill>
                  <a:schemeClr val="accent6">
                    <a:lumMod val="20000"/>
                    <a:lumOff val="80000"/>
                  </a:schemeClr>
                </a:solidFill>
              </a:rPr>
              <a:t>=1&amp;q=</a:t>
            </a:r>
            <a:r>
              <a:rPr lang="en-US" dirty="0" err="1">
                <a:solidFill>
                  <a:schemeClr val="accent6">
                    <a:lumMod val="20000"/>
                    <a:lumOff val="80000"/>
                  </a:schemeClr>
                </a:solidFill>
              </a:rPr>
              <a:t>hedgehog+spines&amp;oq</a:t>
            </a:r>
            <a:r>
              <a:rPr lang="en-US" dirty="0">
                <a:solidFill>
                  <a:schemeClr val="accent6">
                    <a:lumMod val="20000"/>
                    <a:lumOff val="80000"/>
                  </a:schemeClr>
                </a:solidFill>
              </a:rPr>
              <a:t>=</a:t>
            </a:r>
            <a:r>
              <a:rPr lang="en-US" dirty="0" err="1">
                <a:solidFill>
                  <a:schemeClr val="accent6">
                    <a:lumMod val="20000"/>
                    <a:lumOff val="80000"/>
                  </a:schemeClr>
                </a:solidFill>
              </a:rPr>
              <a:t>hedgehog+spi&amp;aq</a:t>
            </a:r>
            <a:r>
              <a:rPr lang="en-US" dirty="0">
                <a:solidFill>
                  <a:schemeClr val="accent6">
                    <a:lumMod val="20000"/>
                    <a:lumOff val="80000"/>
                  </a:schemeClr>
                </a:solidFill>
              </a:rPr>
              <a:t>=0&amp;aqi=g3g-m3g-S4&amp;aql=&amp;</a:t>
            </a:r>
            <a:r>
              <a:rPr lang="en-US" dirty="0" err="1">
                <a:solidFill>
                  <a:schemeClr val="accent6">
                    <a:lumMod val="20000"/>
                    <a:lumOff val="80000"/>
                  </a:schemeClr>
                </a:solidFill>
              </a:rPr>
              <a:t>gs_l</a:t>
            </a:r>
            <a:r>
              <a:rPr lang="en-US" dirty="0">
                <a:solidFill>
                  <a:schemeClr val="accent6">
                    <a:lumMod val="20000"/>
                    <a:lumOff val="80000"/>
                  </a:schemeClr>
                </a:solidFill>
              </a:rPr>
              <a:t>=img.3.0.0l3j0i5l3j0i24l4.45789.53826.3.55105.14.11.0.0.0.2.281.1109.1j6j1.8.0...0.0.au8TQEgktZA&amp;bav=on.2,or.r_gc.r_pw.r_qf.,</a:t>
            </a:r>
            <a:r>
              <a:rPr lang="en-US" dirty="0" smtClean="0">
                <a:solidFill>
                  <a:schemeClr val="accent6">
                    <a:lumMod val="20000"/>
                    <a:lumOff val="80000"/>
                  </a:schemeClr>
                </a:solidFill>
              </a:rPr>
              <a:t>cf.osb&amp;fp=ecb48fed32b13b7f&amp;biw=1366&amp;bih=551  </a:t>
            </a:r>
          </a:p>
          <a:p>
            <a:r>
              <a:rPr lang="en-US" dirty="0" smtClean="0">
                <a:solidFill>
                  <a:schemeClr val="accent6">
                    <a:lumMod val="20000"/>
                    <a:lumOff val="80000"/>
                  </a:schemeClr>
                </a:solidFill>
              </a:rPr>
              <a:t>http</a:t>
            </a:r>
            <a:r>
              <a:rPr lang="en-US" dirty="0">
                <a:solidFill>
                  <a:schemeClr val="accent6">
                    <a:lumMod val="20000"/>
                    <a:lumOff val="80000"/>
                  </a:schemeClr>
                </a:solidFill>
              </a:rPr>
              <a:t>://www.britishhedgehogs.org.uk/FAQS/general.htm</a:t>
            </a:r>
            <a:endParaRPr lang="en-US" dirty="0">
              <a:solidFill>
                <a:schemeClr val="accent6">
                  <a:lumMod val="20000"/>
                  <a:lumOff val="80000"/>
                </a:schemeClr>
              </a:solidFill>
            </a:endParaRPr>
          </a:p>
        </p:txBody>
      </p:sp>
    </p:spTree>
    <p:extLst>
      <p:ext uri="{BB962C8B-B14F-4D97-AF65-F5344CB8AC3E}">
        <p14:creationId xmlns:p14="http://schemas.microsoft.com/office/powerpoint/2010/main" val="306434771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Custom 4">
      <a:dk1>
        <a:sysClr val="windowText" lastClr="000000"/>
      </a:dk1>
      <a:lt1>
        <a:srgbClr val="66AACD"/>
      </a:lt1>
      <a:dk2>
        <a:srgbClr val="958648"/>
      </a:dk2>
      <a:lt2>
        <a:srgbClr val="66AACD"/>
      </a:lt2>
      <a:accent1>
        <a:srgbClr val="8D5A00"/>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81</TotalTime>
  <Words>477</Words>
  <Application>Microsoft Office PowerPoint</Application>
  <PresentationFormat>On-screen Show (4:3)</PresentationFormat>
  <Paragraphs>55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Thatch</vt:lpstr>
      <vt:lpstr>Four-Toed Hedgehog</vt:lpstr>
      <vt:lpstr>Classification</vt:lpstr>
      <vt:lpstr>General Info.</vt:lpstr>
      <vt:lpstr>General Info. continued</vt:lpstr>
      <vt:lpstr>Habitat</vt:lpstr>
      <vt:lpstr>Diet</vt:lpstr>
      <vt:lpstr>Reproduction</vt:lpstr>
      <vt:lpstr>Human Impact</vt:lpstr>
      <vt:lpstr>Bibliography</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Hedgehogs</dc:title>
  <dc:creator>Deanna Robinson</dc:creator>
  <cp:lastModifiedBy>Deanna Robinson</cp:lastModifiedBy>
  <cp:revision>11</cp:revision>
  <dcterms:created xsi:type="dcterms:W3CDTF">2012-05-22T20:01:26Z</dcterms:created>
  <dcterms:modified xsi:type="dcterms:W3CDTF">2012-05-23T19:26:00Z</dcterms:modified>
</cp:coreProperties>
</file>