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0"/>
  </p:notesMasterIdLst>
  <p:sldIdLst>
    <p:sldId id="256" r:id="rId2"/>
    <p:sldId id="257" r:id="rId3"/>
    <p:sldId id="264" r:id="rId4"/>
    <p:sldId id="267" r:id="rId5"/>
    <p:sldId id="268" r:id="rId6"/>
    <p:sldId id="265" r:id="rId7"/>
    <p:sldId id="270"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E1EA2C-F63A-455F-8BD1-A10C14B6104A}" type="datetimeFigureOut">
              <a:rPr lang="en-US" smtClean="0"/>
              <a:t>5/23/2012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4028A8-4590-4CD2-8615-1CBF368ADFD1}" type="slidenum">
              <a:rPr lang="en-US" smtClean="0"/>
              <a:t>‹#›</a:t>
            </a:fld>
            <a:endParaRPr lang="en-US"/>
          </a:p>
        </p:txBody>
      </p:sp>
    </p:spTree>
    <p:extLst>
      <p:ext uri="{BB962C8B-B14F-4D97-AF65-F5344CB8AC3E}">
        <p14:creationId xmlns:p14="http://schemas.microsoft.com/office/powerpoint/2010/main" val="210752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A4028A8-4590-4CD2-8615-1CBF368ADFD1}" type="slidenum">
              <a:rPr lang="en-US" smtClean="0"/>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3937498B-A37F-481D-B0CC-A9E0A4D43A83}" type="datetimeFigureOut">
              <a:rPr lang="en-US" smtClean="0"/>
              <a:t>5/23/2012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7387B-6D8B-4474-8172-AF01BE256697}"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37498B-A37F-481D-B0CC-A9E0A4D43A83}" type="datetimeFigureOut">
              <a:rPr lang="en-US" smtClean="0"/>
              <a:t>5/23/2012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7387B-6D8B-4474-8172-AF01BE25669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37498B-A37F-481D-B0CC-A9E0A4D43A83}" type="datetimeFigureOut">
              <a:rPr lang="en-US" smtClean="0"/>
              <a:t>5/23/2012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3557387B-6D8B-4474-8172-AF01BE25669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37498B-A37F-481D-B0CC-A9E0A4D43A83}" type="datetimeFigureOut">
              <a:rPr lang="en-US" smtClean="0"/>
              <a:t>5/23/2012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7387B-6D8B-4474-8172-AF01BE25669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937498B-A37F-481D-B0CC-A9E0A4D43A83}" type="datetimeFigureOut">
              <a:rPr lang="en-US" smtClean="0"/>
              <a:t>5/23/2012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7387B-6D8B-4474-8172-AF01BE25669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37498B-A37F-481D-B0CC-A9E0A4D43A83}" type="datetimeFigureOut">
              <a:rPr lang="en-US" smtClean="0"/>
              <a:t>5/23/2012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7387B-6D8B-4474-8172-AF01BE25669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937498B-A37F-481D-B0CC-A9E0A4D43A83}" type="datetimeFigureOut">
              <a:rPr lang="en-US" smtClean="0"/>
              <a:t>5/23/2012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57387B-6D8B-4474-8172-AF01BE25669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37498B-A37F-481D-B0CC-A9E0A4D43A83}" type="datetimeFigureOut">
              <a:rPr lang="en-US" smtClean="0"/>
              <a:t>5/23/2012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57387B-6D8B-4474-8172-AF01BE25669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37498B-A37F-481D-B0CC-A9E0A4D43A83}" type="datetimeFigureOut">
              <a:rPr lang="en-US" smtClean="0"/>
              <a:t>5/23/2012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57387B-6D8B-4474-8172-AF01BE25669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937498B-A37F-481D-B0CC-A9E0A4D43A83}" type="datetimeFigureOut">
              <a:rPr lang="en-US" smtClean="0"/>
              <a:t>5/23/2012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7387B-6D8B-4474-8172-AF01BE256697}"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3937498B-A37F-481D-B0CC-A9E0A4D43A83}" type="datetimeFigureOut">
              <a:rPr lang="en-US" smtClean="0"/>
              <a:t>5/23/2012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3557387B-6D8B-4474-8172-AF01BE25669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26000" b="-26000"/>
          </a:stretch>
        </a:blipFill>
        <a:effectLst/>
      </p:bgPr>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3937498B-A37F-481D-B0CC-A9E0A4D43A83}" type="datetimeFigureOut">
              <a:rPr lang="en-US" smtClean="0"/>
              <a:t>5/23/2012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557387B-6D8B-4474-8172-AF01BE25669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indiantiger.org/bengal-tigers/bengal-tiger-information.html" TargetMode="External"/><Relationship Id="rId2" Type="http://schemas.openxmlformats.org/officeDocument/2006/relationships/hyperlink" Target="http://www.seaworld.org/animal-info/animal-bytes/animalia/eumetazoa/coelomates/deuterostomes/chordata/craniata/mammalia/carnivora/bengal-tiger.htm" TargetMode="External"/><Relationship Id="rId1" Type="http://schemas.openxmlformats.org/officeDocument/2006/relationships/slideLayout" Target="../slideLayouts/slideLayout2.xml"/><Relationship Id="rId5" Type="http://schemas.openxmlformats.org/officeDocument/2006/relationships/hyperlink" Target="http://sybilsden.com/caresheet/tigers.htm" TargetMode="External"/><Relationship Id="rId4" Type="http://schemas.openxmlformats.org/officeDocument/2006/relationships/hyperlink" Target="http://www.indiantiger.org/bengal-tigers/indian-bengal-tige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Bengal Tiger</a:t>
            </a:r>
            <a:endParaRPr lang="en-US" dirty="0"/>
          </a:p>
        </p:txBody>
      </p:sp>
      <p:sp>
        <p:nvSpPr>
          <p:cNvPr id="3" name="Subtitle 2"/>
          <p:cNvSpPr>
            <a:spLocks noGrp="1"/>
          </p:cNvSpPr>
          <p:nvPr>
            <p:ph type="subTitle" idx="1"/>
          </p:nvPr>
        </p:nvSpPr>
        <p:spPr/>
        <p:txBody>
          <a:bodyPr/>
          <a:lstStyle/>
          <a:p>
            <a:r>
              <a:rPr lang="en-US" dirty="0" err="1" smtClean="0"/>
              <a:t>Brittni</a:t>
            </a:r>
            <a:r>
              <a:rPr lang="en-US" dirty="0" smtClean="0"/>
              <a:t> Gustafson</a:t>
            </a:r>
            <a:endParaRPr lang="en-US" dirty="0"/>
          </a:p>
        </p:txBody>
      </p:sp>
      <p:pic>
        <p:nvPicPr>
          <p:cNvPr id="1026" name="Picture 2" descr="C:\Documents and Settings\gustafsonbri\Local Settings\Temporary Internet Files\Content.IE5\O8QJMVRB\MM900040920[1].gif"/>
          <p:cNvPicPr>
            <a:picLocks noChangeAspect="1" noChangeArrowheads="1" noCrop="1"/>
          </p:cNvPicPr>
          <p:nvPr/>
        </p:nvPicPr>
        <p:blipFill>
          <a:blip r:embed="rId2" cstate="print"/>
          <a:srcRect/>
          <a:stretch>
            <a:fillRect/>
          </a:stretch>
        </p:blipFill>
        <p:spPr bwMode="auto">
          <a:xfrm>
            <a:off x="5715000" y="1981200"/>
            <a:ext cx="2879352" cy="1993398"/>
          </a:xfrm>
          <a:prstGeom prst="rect">
            <a:avLst/>
          </a:prstGeom>
          <a:noFill/>
          <a:scene3d>
            <a:camera prst="orthographicFront">
              <a:rot lat="0" lon="10800000" rev="0"/>
            </a:camera>
            <a:lightRig rig="threePt" dir="t"/>
          </a:scene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a:t>
            </a:r>
            <a:endParaRPr lang="en-US" dirty="0"/>
          </a:p>
        </p:txBody>
      </p:sp>
      <p:sp>
        <p:nvSpPr>
          <p:cNvPr id="4" name="TextBox 3"/>
          <p:cNvSpPr txBox="1"/>
          <p:nvPr/>
        </p:nvSpPr>
        <p:spPr>
          <a:xfrm>
            <a:off x="1295400" y="2133600"/>
            <a:ext cx="6934200" cy="378565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sz="4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Kingdom: </a:t>
            </a:r>
            <a:r>
              <a:rPr lang="en-US" sz="4000"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Animalia</a:t>
            </a:r>
            <a:endParaRPr lang="en-US" sz="4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a:p>
            <a:r>
              <a:rPr lang="en-US" sz="4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Phylum: </a:t>
            </a:r>
            <a:r>
              <a:rPr lang="en-US" sz="4000"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Chordata</a:t>
            </a:r>
            <a:endParaRPr lang="en-US" sz="4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a:p>
            <a:r>
              <a:rPr lang="en-US" sz="4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Class: </a:t>
            </a:r>
            <a:r>
              <a:rPr lang="en-US" sz="4000"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Mammalia</a:t>
            </a:r>
            <a:endParaRPr lang="en-US" sz="4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a:p>
            <a:r>
              <a:rPr lang="en-US" sz="4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Order: </a:t>
            </a:r>
            <a:r>
              <a:rPr lang="en-US" sz="4000"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Carnivora</a:t>
            </a:r>
            <a:endParaRPr lang="en-US" sz="4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a:p>
            <a:r>
              <a:rPr lang="en-US" sz="4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Family: </a:t>
            </a:r>
            <a:r>
              <a:rPr lang="en-US" sz="4000"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Felidae</a:t>
            </a:r>
            <a:endParaRPr lang="en-US" sz="4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a:p>
            <a:r>
              <a:rPr lang="en-US" sz="4000" b="1" i="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Genus Species: </a:t>
            </a:r>
            <a:r>
              <a:rPr lang="en-US" sz="4000" b="1" i="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Panthera</a:t>
            </a:r>
            <a:r>
              <a:rPr lang="en-US" sz="4000" b="1" i="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en-US" sz="4000" b="1" i="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tigris</a:t>
            </a:r>
            <a:endParaRPr lang="en-US" sz="4000" b="1" i="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5" name="TextBox 4"/>
          <p:cNvSpPr txBox="1"/>
          <p:nvPr/>
        </p:nvSpPr>
        <p:spPr>
          <a:xfrm>
            <a:off x="8001000" y="6019800"/>
            <a:ext cx="457200" cy="369332"/>
          </a:xfrm>
          <a:prstGeom prst="rect">
            <a:avLst/>
          </a:prstGeom>
          <a:noFill/>
        </p:spPr>
        <p:txBody>
          <a:bodyPr wrap="square" rtlCol="0">
            <a:spAutoFit/>
          </a:bodyPr>
          <a:lstStyle/>
          <a:p>
            <a:r>
              <a:rPr lang="en-US" dirty="0" smtClean="0">
                <a:solidFill>
                  <a:schemeClr val="bg1"/>
                </a:solidFill>
              </a:rPr>
              <a:t>1</a:t>
            </a:r>
            <a:endParaRPr lang="en-US" dirty="0">
              <a:solidFill>
                <a:schemeClr val="bg1"/>
              </a:solidFill>
            </a:endParaRPr>
          </a:p>
        </p:txBody>
      </p:sp>
      <p:pic>
        <p:nvPicPr>
          <p:cNvPr id="2050" name="Picture 2" descr="C:\Users\gustafsonbri\AppData\Local\Microsoft\Windows\Temporary Internet Files\Content.IE5\DNN2WEBW\MP900262645[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2514600"/>
            <a:ext cx="2950368" cy="19669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Information</a:t>
            </a:r>
            <a:endParaRPr lang="en-US" dirty="0"/>
          </a:p>
        </p:txBody>
      </p:sp>
      <p:sp>
        <p:nvSpPr>
          <p:cNvPr id="4" name="TextBox 3"/>
          <p:cNvSpPr txBox="1"/>
          <p:nvPr/>
        </p:nvSpPr>
        <p:spPr>
          <a:xfrm>
            <a:off x="533400" y="2057399"/>
            <a:ext cx="8077200" cy="424731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dirty="0" smtClean="0"/>
              <a:t>Looks- The coat of a Bengal Tiger is reddish </a:t>
            </a:r>
            <a:r>
              <a:rPr lang="en-US" dirty="0"/>
              <a:t>orange with narrow black, gray </a:t>
            </a:r>
            <a:r>
              <a:rPr lang="en-US" dirty="0" smtClean="0"/>
              <a:t>, or </a:t>
            </a:r>
            <a:r>
              <a:rPr lang="en-US" dirty="0"/>
              <a:t>brown stripes, generally in a vertical direction. </a:t>
            </a:r>
            <a:r>
              <a:rPr lang="en-US" dirty="0" smtClean="0"/>
              <a:t>Their bellies are a cream </a:t>
            </a:r>
            <a:r>
              <a:rPr lang="en-US" dirty="0"/>
              <a:t>or </a:t>
            </a:r>
            <a:r>
              <a:rPr lang="en-US" dirty="0" smtClean="0"/>
              <a:t>white.</a:t>
            </a:r>
          </a:p>
          <a:p>
            <a:endParaRPr lang="en-US" dirty="0"/>
          </a:p>
          <a:p>
            <a:r>
              <a:rPr lang="en-US" dirty="0" smtClean="0"/>
              <a:t>Size-  Male tigers can be up to ten feet and 500 lbs.  Females can be up to nine feet and 300 lbs.  They are the largest  existing members of the cat family.</a:t>
            </a:r>
          </a:p>
          <a:p>
            <a:endParaRPr lang="en-US" dirty="0"/>
          </a:p>
          <a:p>
            <a:r>
              <a:rPr lang="en-US" dirty="0" smtClean="0"/>
              <a:t>Tigers are endothermic.  They hunt at night </a:t>
            </a:r>
            <a:r>
              <a:rPr lang="en-US" dirty="0"/>
              <a:t>;</a:t>
            </a:r>
            <a:r>
              <a:rPr lang="en-US" dirty="0" smtClean="0"/>
              <a:t> their stripes </a:t>
            </a:r>
            <a:r>
              <a:rPr lang="en-US" dirty="0"/>
              <a:t>help them hide in the </a:t>
            </a:r>
            <a:r>
              <a:rPr lang="en-US" dirty="0" smtClean="0"/>
              <a:t>tall </a:t>
            </a:r>
            <a:r>
              <a:rPr lang="en-US" dirty="0"/>
              <a:t>grasses. They stalk and pounce because they are not able to </a:t>
            </a:r>
            <a:r>
              <a:rPr lang="en-US" dirty="0" smtClean="0"/>
              <a:t>chase their prey.</a:t>
            </a:r>
            <a:r>
              <a:rPr lang="en-US" dirty="0"/>
              <a:t/>
            </a:r>
            <a:br>
              <a:rPr lang="en-US" dirty="0"/>
            </a:br>
            <a:r>
              <a:rPr lang="en-US" dirty="0"/>
              <a:t/>
            </a:r>
            <a:br>
              <a:rPr lang="en-US" dirty="0"/>
            </a:br>
            <a:r>
              <a:rPr lang="en-US" dirty="0" smtClean="0"/>
              <a:t>To mark his territory a male tiger usually </a:t>
            </a:r>
            <a:r>
              <a:rPr lang="en-US" dirty="0"/>
              <a:t>travels alone, marking his boundaries with urine, droppings, and scratch </a:t>
            </a:r>
            <a:r>
              <a:rPr lang="en-US" dirty="0" smtClean="0"/>
              <a:t>marks.</a:t>
            </a:r>
            <a:r>
              <a:rPr lang="en-US" dirty="0"/>
              <a:t/>
            </a:r>
            <a:br>
              <a:rPr lang="en-US" dirty="0"/>
            </a:br>
            <a:r>
              <a:rPr lang="en-US" dirty="0"/>
              <a:t/>
            </a:r>
            <a:br>
              <a:rPr lang="en-US" dirty="0"/>
            </a:br>
            <a:r>
              <a:rPr lang="en-US" dirty="0" smtClean="0"/>
              <a:t>A </a:t>
            </a:r>
            <a:r>
              <a:rPr lang="en-US" dirty="0"/>
              <a:t>tiger can consume as much as </a:t>
            </a:r>
            <a:r>
              <a:rPr lang="en-US" dirty="0" smtClean="0"/>
              <a:t>88 </a:t>
            </a:r>
            <a:r>
              <a:rPr lang="en-US" dirty="0" err="1" smtClean="0"/>
              <a:t>lb</a:t>
            </a:r>
            <a:r>
              <a:rPr lang="en-US" dirty="0" err="1"/>
              <a:t>s</a:t>
            </a:r>
            <a:r>
              <a:rPr lang="en-US" dirty="0" smtClean="0"/>
              <a:t> </a:t>
            </a:r>
            <a:r>
              <a:rPr lang="en-US" dirty="0"/>
              <a:t>of meat in one feeding</a:t>
            </a:r>
            <a:r>
              <a:rPr lang="en-US" dirty="0" smtClean="0"/>
              <a:t>.</a:t>
            </a:r>
          </a:p>
          <a:p>
            <a:r>
              <a:rPr lang="en-US" dirty="0"/>
              <a:t/>
            </a:r>
            <a:br>
              <a:rPr lang="en-US" dirty="0"/>
            </a:br>
            <a:r>
              <a:rPr lang="en-US" dirty="0" smtClean="0"/>
              <a:t>-It </a:t>
            </a:r>
            <a:r>
              <a:rPr lang="en-US" dirty="0"/>
              <a:t>is estimated that there are less than 3,000 Bengal tigers left in the wild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Habitat</a:t>
            </a:r>
            <a:endParaRPr lang="en-US" dirty="0"/>
          </a:p>
        </p:txBody>
      </p:sp>
      <p:sp>
        <p:nvSpPr>
          <p:cNvPr id="4" name="TextBox 3"/>
          <p:cNvSpPr txBox="1"/>
          <p:nvPr/>
        </p:nvSpPr>
        <p:spPr>
          <a:xfrm>
            <a:off x="27709" y="2590800"/>
            <a:ext cx="6248400" cy="310854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3200" dirty="0"/>
              <a:t>Bengal tigers </a:t>
            </a:r>
            <a:r>
              <a:rPr lang="en-US" sz="3200" dirty="0" smtClean="0"/>
              <a:t> tend to live in </a:t>
            </a:r>
            <a:r>
              <a:rPr lang="en-US" sz="3200" dirty="0"/>
              <a:t>tropical jungles, </a:t>
            </a:r>
            <a:r>
              <a:rPr lang="en-US" sz="3200" dirty="0" smtClean="0"/>
              <a:t>marsh </a:t>
            </a:r>
            <a:r>
              <a:rPr lang="en-US" sz="3200" dirty="0"/>
              <a:t>lands, and tall grasslands </a:t>
            </a:r>
            <a:r>
              <a:rPr lang="en-US" sz="3200" dirty="0" smtClean="0"/>
              <a:t>. Usually in Bangladesh</a:t>
            </a:r>
            <a:r>
              <a:rPr lang="en-US" sz="3200" dirty="0"/>
              <a:t>, Nepal, India, Bhutan, and Burma</a:t>
            </a:r>
            <a:r>
              <a:rPr lang="en-US" sz="3200" dirty="0" smtClean="0"/>
              <a:t>.  Many live in zoos. </a:t>
            </a:r>
            <a:r>
              <a:rPr lang="en-US" dirty="0"/>
              <a:t/>
            </a:r>
            <a:br>
              <a:rPr lang="en-US" dirty="0"/>
            </a:br>
            <a:r>
              <a:rPr lang="en-US" dirty="0"/>
              <a:t/>
            </a:r>
            <a:br>
              <a:rPr lang="en-US" dirty="0"/>
            </a:br>
            <a:endParaRPr lang="en-US" dirty="0"/>
          </a:p>
        </p:txBody>
      </p:sp>
      <p:pic>
        <p:nvPicPr>
          <p:cNvPr id="3074" name="Picture 2" descr="C:\Users\gustafsonbri\AppData\Local\Microsoft\Windows\Temporary Internet Files\Content.IE5\DNN2WEBW\MP90044108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76109" y="1762089"/>
            <a:ext cx="2692400" cy="4038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Diet</a:t>
            </a:r>
            <a:endParaRPr lang="en-US" dirty="0"/>
          </a:p>
        </p:txBody>
      </p:sp>
      <p:sp>
        <p:nvSpPr>
          <p:cNvPr id="4" name="TextBox 3"/>
          <p:cNvSpPr txBox="1"/>
          <p:nvPr/>
        </p:nvSpPr>
        <p:spPr>
          <a:xfrm>
            <a:off x="1828800" y="1905000"/>
            <a:ext cx="6019800" cy="286232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3600" dirty="0" smtClean="0"/>
              <a:t>Tigers are carnivores.  They eat </a:t>
            </a:r>
            <a:r>
              <a:rPr lang="en-US" sz="3600" dirty="0"/>
              <a:t>medium to large </a:t>
            </a:r>
            <a:r>
              <a:rPr lang="en-US" sz="3600" dirty="0" smtClean="0"/>
              <a:t>prey.  Examples are  pigs</a:t>
            </a:r>
            <a:r>
              <a:rPr lang="en-US" sz="3600" dirty="0"/>
              <a:t>, deer, antelopes, and </a:t>
            </a:r>
            <a:r>
              <a:rPr lang="en-US" sz="3600" dirty="0" smtClean="0"/>
              <a:t>buffalo, etc.</a:t>
            </a:r>
            <a:r>
              <a:rPr lang="en-US" sz="3600" dirty="0"/>
              <a:t/>
            </a:r>
            <a:br>
              <a:rPr lang="en-US" sz="3600" dirty="0"/>
            </a:br>
            <a:r>
              <a:rPr lang="en-US" dirty="0"/>
              <a:t/>
            </a:r>
            <a:br>
              <a:rPr lang="en-US" dirty="0"/>
            </a:br>
            <a:endParaRPr lang="en-US" dirty="0"/>
          </a:p>
        </p:txBody>
      </p:sp>
      <p:pic>
        <p:nvPicPr>
          <p:cNvPr id="4098" name="Picture 2" descr="C:\Users\gustafsonbri\AppData\Local\Microsoft\Windows\Temporary Internet Files\Content.IE5\QIBMB860\MP900262876[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1362" y="5140526"/>
            <a:ext cx="2174875" cy="1464076"/>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gustafsonbri\AppData\Local\Microsoft\Windows\Temporary Internet Files\Content.IE5\0736J39Y\MC90033795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45238" y="5253038"/>
            <a:ext cx="1828800" cy="1158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They Reproduce?</a:t>
            </a:r>
            <a:endParaRPr lang="en-US" dirty="0"/>
          </a:p>
        </p:txBody>
      </p:sp>
      <p:sp>
        <p:nvSpPr>
          <p:cNvPr id="4" name="TextBox 3"/>
          <p:cNvSpPr txBox="1"/>
          <p:nvPr/>
        </p:nvSpPr>
        <p:spPr>
          <a:xfrm>
            <a:off x="381000" y="1676400"/>
            <a:ext cx="7924800" cy="50783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dirty="0" smtClean="0"/>
              <a:t>Tigers have internal fertilization and direct development.  They are viviparous.</a:t>
            </a:r>
          </a:p>
          <a:p>
            <a:endParaRPr lang="en-US" dirty="0" smtClean="0"/>
          </a:p>
          <a:p>
            <a:r>
              <a:rPr lang="en-US" dirty="0" smtClean="0"/>
              <a:t>They do not mate for life and tigers tend to be solitary animals.</a:t>
            </a:r>
          </a:p>
          <a:p>
            <a:endParaRPr lang="en-US" dirty="0"/>
          </a:p>
          <a:p>
            <a:r>
              <a:rPr lang="en-US" dirty="0" smtClean="0"/>
              <a:t>Tigresses, or female tigers, take care of the young.</a:t>
            </a:r>
          </a:p>
          <a:p>
            <a:endParaRPr lang="en-US" dirty="0" smtClean="0"/>
          </a:p>
          <a:p>
            <a:r>
              <a:rPr lang="en-US" dirty="0" smtClean="0"/>
              <a:t>Mating usually occurs  between November </a:t>
            </a:r>
            <a:r>
              <a:rPr lang="en-US" dirty="0"/>
              <a:t>and April. </a:t>
            </a:r>
            <a:endParaRPr lang="en-US" dirty="0" smtClean="0"/>
          </a:p>
          <a:p>
            <a:endParaRPr lang="en-US" dirty="0" smtClean="0"/>
          </a:p>
          <a:p>
            <a:r>
              <a:rPr lang="en-US" dirty="0" smtClean="0"/>
              <a:t>The </a:t>
            </a:r>
            <a:r>
              <a:rPr lang="en-US" dirty="0"/>
              <a:t>females can have cubs at the age of 3-4 </a:t>
            </a:r>
            <a:r>
              <a:rPr lang="en-US" dirty="0" smtClean="0"/>
              <a:t>years.</a:t>
            </a:r>
          </a:p>
          <a:p>
            <a:endParaRPr lang="en-US" dirty="0" smtClean="0"/>
          </a:p>
          <a:p>
            <a:r>
              <a:rPr lang="en-US" dirty="0" smtClean="0"/>
              <a:t>After </a:t>
            </a:r>
            <a:r>
              <a:rPr lang="en-US" dirty="0"/>
              <a:t>the gestation period of 103 days, 2-5 cubs are born. </a:t>
            </a:r>
            <a:endParaRPr lang="en-US" dirty="0" smtClean="0"/>
          </a:p>
          <a:p>
            <a:endParaRPr lang="en-US" dirty="0" smtClean="0"/>
          </a:p>
          <a:p>
            <a:r>
              <a:rPr lang="en-US" dirty="0" smtClean="0"/>
              <a:t>Newborn tigers are </a:t>
            </a:r>
            <a:r>
              <a:rPr lang="en-US" dirty="0"/>
              <a:t>blind and helpless. The mother feeds them milk for 6-8 weeks and then the cubs are introduced to meat</a:t>
            </a:r>
            <a:r>
              <a:rPr lang="en-US" dirty="0" smtClean="0"/>
              <a:t>.</a:t>
            </a:r>
          </a:p>
          <a:p>
            <a:endParaRPr lang="en-US" dirty="0" smtClean="0"/>
          </a:p>
          <a:p>
            <a:r>
              <a:rPr lang="en-US" dirty="0" smtClean="0"/>
              <a:t> </a:t>
            </a:r>
            <a:r>
              <a:rPr lang="en-US" dirty="0"/>
              <a:t>Cubs of Bengal Tigers depend on the mother for 1.5 years and then they start hunting on their own. </a:t>
            </a:r>
            <a:br>
              <a:rPr lang="en-US" dirty="0"/>
            </a:br>
            <a:endParaRPr lang="en-US" dirty="0"/>
          </a:p>
        </p:txBody>
      </p:sp>
      <p:pic>
        <p:nvPicPr>
          <p:cNvPr id="1026" name="Picture 2" descr="C:\Users\gustafsonbri\AppData\Local\Microsoft\Windows\Temporary Internet Files\Content.IE5\QIBMB860\MP90026263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667000"/>
            <a:ext cx="2743200" cy="1828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Impact</a:t>
            </a:r>
            <a:endParaRPr lang="en-US" dirty="0"/>
          </a:p>
        </p:txBody>
      </p:sp>
      <p:sp>
        <p:nvSpPr>
          <p:cNvPr id="4" name="TextBox 3"/>
          <p:cNvSpPr txBox="1"/>
          <p:nvPr/>
        </p:nvSpPr>
        <p:spPr>
          <a:xfrm>
            <a:off x="316923" y="2743200"/>
            <a:ext cx="7696200" cy="341632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dirty="0" smtClean="0"/>
              <a:t>Humans have hunted tigers for their beautiful pelts for a long time.</a:t>
            </a:r>
          </a:p>
          <a:p>
            <a:endParaRPr lang="en-US" dirty="0"/>
          </a:p>
          <a:p>
            <a:r>
              <a:rPr lang="en-US" dirty="0" smtClean="0"/>
              <a:t>India has made it illegal to hunt the Bengal tiger but that doesn’t stop poachers.</a:t>
            </a:r>
          </a:p>
          <a:p>
            <a:endParaRPr lang="en-US" dirty="0" smtClean="0"/>
          </a:p>
          <a:p>
            <a:r>
              <a:rPr lang="en-US" dirty="0"/>
              <a:t>The main threats to tigers are poaching, loss of habitat, and population </a:t>
            </a:r>
            <a:r>
              <a:rPr lang="en-US" dirty="0" smtClean="0"/>
              <a:t>fragmentation.</a:t>
            </a:r>
          </a:p>
          <a:p>
            <a:endParaRPr lang="en-US" dirty="0"/>
          </a:p>
          <a:p>
            <a:r>
              <a:rPr lang="en-US" dirty="0" smtClean="0"/>
              <a:t>All of these have caused tigers to be put onto the endangered species list.</a:t>
            </a:r>
          </a:p>
          <a:p>
            <a:endParaRPr lang="en-US" dirty="0"/>
          </a:p>
          <a:p>
            <a:r>
              <a:rPr lang="en-US" dirty="0" smtClean="0"/>
              <a:t>There are laws to protect tigers.  There is also the Tiger Project in India. </a:t>
            </a:r>
          </a:p>
          <a:p>
            <a:endParaRPr lang="en-US" dirty="0"/>
          </a:p>
          <a:p>
            <a:r>
              <a:rPr lang="en-US" dirty="0" smtClean="0"/>
              <a:t> Keeping tigers in zoos causes them to live up to ten years longer!</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148206"/>
            <a:ext cx="2438400" cy="25949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 </a:t>
            </a:r>
            <a:endParaRPr lang="en-US"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r>
              <a:rPr lang="en-US" sz="1400" dirty="0" smtClean="0">
                <a:solidFill>
                  <a:schemeClr val="tx1">
                    <a:lumMod val="95000"/>
                    <a:lumOff val="5000"/>
                  </a:schemeClr>
                </a:solidFill>
              </a:rPr>
              <a:t>1.  </a:t>
            </a:r>
            <a:r>
              <a:rPr lang="en-US" sz="1400" dirty="0" smtClean="0">
                <a:solidFill>
                  <a:schemeClr val="tx1">
                    <a:lumMod val="95000"/>
                    <a:lumOff val="5000"/>
                  </a:schemeClr>
                </a:solidFill>
                <a:hlinkClick r:id="rId2"/>
              </a:rPr>
              <a:t>http://www.seaworld.org/animal-info/animal-bytes/animalia/eumetazoa/coelomates/deuterostomes/chordata/craniata/mammalia/carnivora/bengal-tiger.htm#sc</a:t>
            </a:r>
            <a:endParaRPr lang="en-US" sz="1400" dirty="0" smtClean="0">
              <a:solidFill>
                <a:schemeClr val="tx1">
                  <a:lumMod val="95000"/>
                  <a:lumOff val="5000"/>
                </a:schemeClr>
              </a:solidFill>
            </a:endParaRPr>
          </a:p>
          <a:p>
            <a:endParaRPr lang="en-US" sz="1400" dirty="0" smtClean="0">
              <a:solidFill>
                <a:schemeClr val="tx1">
                  <a:lumMod val="95000"/>
                  <a:lumOff val="5000"/>
                </a:schemeClr>
              </a:solidFill>
            </a:endParaRPr>
          </a:p>
          <a:p>
            <a:r>
              <a:rPr lang="en-US" sz="1400" dirty="0" smtClean="0">
                <a:solidFill>
                  <a:schemeClr val="tx1">
                    <a:lumMod val="95000"/>
                    <a:lumOff val="5000"/>
                  </a:schemeClr>
                </a:solidFill>
              </a:rPr>
              <a:t>2</a:t>
            </a:r>
            <a:r>
              <a:rPr lang="en-US" sz="1400" dirty="0">
                <a:solidFill>
                  <a:schemeClr val="tx1">
                    <a:lumMod val="95000"/>
                    <a:lumOff val="5000"/>
                  </a:schemeClr>
                </a:solidFill>
              </a:rPr>
              <a:t>. </a:t>
            </a:r>
            <a:r>
              <a:rPr lang="en-US" sz="1400" dirty="0">
                <a:solidFill>
                  <a:schemeClr val="tx1">
                    <a:lumMod val="95000"/>
                    <a:lumOff val="5000"/>
                  </a:schemeClr>
                </a:solidFill>
                <a:hlinkClick r:id="rId3"/>
              </a:rPr>
              <a:t>http://</a:t>
            </a:r>
            <a:r>
              <a:rPr lang="en-US" sz="1400" dirty="0" smtClean="0">
                <a:solidFill>
                  <a:schemeClr val="tx1">
                    <a:lumMod val="95000"/>
                    <a:lumOff val="5000"/>
                  </a:schemeClr>
                </a:solidFill>
                <a:hlinkClick r:id="rId3"/>
              </a:rPr>
              <a:t>www.indiantiger.org/bengal-tigers/bengal-tiger-information.html</a:t>
            </a:r>
            <a:endParaRPr lang="en-US" sz="1400" dirty="0" smtClean="0">
              <a:solidFill>
                <a:schemeClr val="tx1">
                  <a:lumMod val="95000"/>
                  <a:lumOff val="5000"/>
                </a:schemeClr>
              </a:solidFill>
            </a:endParaRPr>
          </a:p>
          <a:p>
            <a:endParaRPr lang="en-US" sz="1400" dirty="0">
              <a:solidFill>
                <a:schemeClr val="tx1">
                  <a:lumMod val="95000"/>
                  <a:lumOff val="5000"/>
                </a:schemeClr>
              </a:solidFill>
            </a:endParaRPr>
          </a:p>
          <a:p>
            <a:r>
              <a:rPr lang="en-US" sz="1400" dirty="0">
                <a:solidFill>
                  <a:schemeClr val="tx1">
                    <a:lumMod val="95000"/>
                    <a:lumOff val="5000"/>
                  </a:schemeClr>
                </a:solidFill>
              </a:rPr>
              <a:t>3. </a:t>
            </a:r>
            <a:r>
              <a:rPr lang="en-US" sz="1400" dirty="0">
                <a:solidFill>
                  <a:schemeClr val="tx1">
                    <a:lumMod val="95000"/>
                    <a:lumOff val="5000"/>
                  </a:schemeClr>
                </a:solidFill>
                <a:hlinkClick r:id="rId4"/>
              </a:rPr>
              <a:t>http://</a:t>
            </a:r>
            <a:r>
              <a:rPr lang="en-US" sz="1400" dirty="0" smtClean="0">
                <a:solidFill>
                  <a:schemeClr val="tx1">
                    <a:lumMod val="95000"/>
                    <a:lumOff val="5000"/>
                  </a:schemeClr>
                </a:solidFill>
                <a:hlinkClick r:id="rId4"/>
              </a:rPr>
              <a:t>www.indiantiger.org/bengal-tigers/indian-bengal-tiger.html</a:t>
            </a:r>
            <a:endParaRPr lang="en-US" sz="1400" dirty="0" smtClean="0">
              <a:solidFill>
                <a:schemeClr val="tx1">
                  <a:lumMod val="95000"/>
                  <a:lumOff val="5000"/>
                </a:schemeClr>
              </a:solidFill>
            </a:endParaRPr>
          </a:p>
          <a:p>
            <a:endParaRPr lang="en-US" sz="1400" dirty="0">
              <a:solidFill>
                <a:schemeClr val="tx1">
                  <a:lumMod val="95000"/>
                  <a:lumOff val="5000"/>
                </a:schemeClr>
              </a:solidFill>
            </a:endParaRPr>
          </a:p>
          <a:p>
            <a:r>
              <a:rPr lang="en-US" sz="1400" dirty="0">
                <a:solidFill>
                  <a:schemeClr val="tx1">
                    <a:lumMod val="95000"/>
                    <a:lumOff val="5000"/>
                  </a:schemeClr>
                </a:solidFill>
              </a:rPr>
              <a:t>4. </a:t>
            </a:r>
            <a:r>
              <a:rPr lang="en-US" sz="1400" dirty="0">
                <a:solidFill>
                  <a:schemeClr val="tx1">
                    <a:lumMod val="95000"/>
                    <a:lumOff val="5000"/>
                  </a:schemeClr>
                </a:solidFill>
                <a:hlinkClick r:id="rId5"/>
              </a:rPr>
              <a:t>http://</a:t>
            </a:r>
            <a:r>
              <a:rPr lang="en-US" sz="1400" dirty="0" smtClean="0">
                <a:solidFill>
                  <a:schemeClr val="tx1">
                    <a:lumMod val="95000"/>
                    <a:lumOff val="5000"/>
                  </a:schemeClr>
                </a:solidFill>
                <a:hlinkClick r:id="rId5"/>
              </a:rPr>
              <a:t>sybilsden.com/caresheet/tigers.htm</a:t>
            </a:r>
            <a:endParaRPr lang="en-US" sz="1400" dirty="0" smtClean="0">
              <a:solidFill>
                <a:schemeClr val="tx1">
                  <a:lumMod val="95000"/>
                  <a:lumOff val="5000"/>
                </a:schemeClr>
              </a:solidFill>
            </a:endParaRPr>
          </a:p>
          <a:p>
            <a:endParaRPr lang="en-US" sz="1400" dirty="0">
              <a:solidFill>
                <a:schemeClr val="tx1">
                  <a:lumMod val="95000"/>
                  <a:lumOff val="5000"/>
                </a:schemeClr>
              </a:solidFill>
            </a:endParaRPr>
          </a:p>
          <a:p>
            <a:endParaRPr lang="en-US" sz="14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Custom 1">
      <a:dk1>
        <a:sysClr val="windowText" lastClr="000000"/>
      </a:dk1>
      <a:lt1>
        <a:sysClr val="window" lastClr="FFFFFF"/>
      </a:lt1>
      <a:dk2>
        <a:srgbClr val="696464"/>
      </a:dk2>
      <a:lt2>
        <a:srgbClr val="E9E5DC"/>
      </a:lt2>
      <a:accent1>
        <a:srgbClr val="D34817"/>
      </a:accent1>
      <a:accent2>
        <a:srgbClr val="FF6600"/>
      </a:accent2>
      <a:accent3>
        <a:srgbClr val="000000"/>
      </a:accent3>
      <a:accent4>
        <a:srgbClr val="000000"/>
      </a:accent4>
      <a:accent5>
        <a:srgbClr val="918485"/>
      </a:accent5>
      <a:accent6>
        <a:srgbClr val="855D5D"/>
      </a:accent6>
      <a:hlink>
        <a:srgbClr val="CC9900"/>
      </a:hlink>
      <a:folHlink>
        <a:srgbClr val="96A9A9"/>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62</TotalTime>
  <Words>428</Words>
  <Application>Microsoft Office PowerPoint</Application>
  <PresentationFormat>On-screen Show (4:3)</PresentationFormat>
  <Paragraphs>58</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Module</vt:lpstr>
      <vt:lpstr>The Bengal Tiger</vt:lpstr>
      <vt:lpstr>Classification</vt:lpstr>
      <vt:lpstr>General Information</vt:lpstr>
      <vt:lpstr>Habitat</vt:lpstr>
      <vt:lpstr>Diet</vt:lpstr>
      <vt:lpstr>How Do They Reproduce?</vt:lpstr>
      <vt:lpstr>Human Impact</vt:lpstr>
      <vt:lpstr>Works Cited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Bengal Tiger</dc:title>
  <dc:creator>Joe Cech</dc:creator>
  <cp:lastModifiedBy>Brittni Gustafson</cp:lastModifiedBy>
  <cp:revision>8</cp:revision>
  <dcterms:created xsi:type="dcterms:W3CDTF">2012-05-22T20:02:25Z</dcterms:created>
  <dcterms:modified xsi:type="dcterms:W3CDTF">2012-05-23T19:27:33Z</dcterms:modified>
</cp:coreProperties>
</file>