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1DFFF79-ECC5-4561-95B1-2B744FEDFB95}"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1E20B-0771-4BFC-8D19-E1083634184D}"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FFF79-ECC5-4561-95B1-2B744FEDFB95}"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1E20B-0771-4BFC-8D19-E108363418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FFF79-ECC5-4561-95B1-2B744FEDFB95}"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1E20B-0771-4BFC-8D19-E108363418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FFF79-ECC5-4561-95B1-2B744FEDFB95}"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31E20B-0771-4BFC-8D19-E108363418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B1DFFF79-ECC5-4561-95B1-2B744FEDFB95}" type="datetimeFigureOut">
              <a:rPr lang="en-US" smtClean="0"/>
              <a:t>5/23/2012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E531E20B-0771-4BFC-8D19-E108363418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FFF79-ECC5-4561-95B1-2B744FEDFB95}"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1E20B-0771-4BFC-8D19-E108363418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FFF79-ECC5-4561-95B1-2B744FEDFB95}" type="datetimeFigureOut">
              <a:rPr lang="en-US" smtClean="0"/>
              <a:t>5/23/2012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31E20B-0771-4BFC-8D19-E108363418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FFF79-ECC5-4561-95B1-2B744FEDFB95}" type="datetimeFigureOut">
              <a:rPr lang="en-US" smtClean="0"/>
              <a:t>5/23/2012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31E20B-0771-4BFC-8D19-E108363418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FFF79-ECC5-4561-95B1-2B744FEDFB95}" type="datetimeFigureOut">
              <a:rPr lang="en-US" smtClean="0"/>
              <a:t>5/23/2012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31E20B-0771-4BFC-8D19-E108363418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DFFF79-ECC5-4561-95B1-2B744FEDFB95}"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1E20B-0771-4BFC-8D19-E1083634184D}"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B1DFFF79-ECC5-4561-95B1-2B744FEDFB95}"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31E20B-0771-4BFC-8D19-E1083634184D}"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1DFFF79-ECC5-4561-95B1-2B744FEDFB95}" type="datetimeFigureOut">
              <a:rPr lang="en-US" smtClean="0"/>
              <a:t>5/23/2012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531E20B-0771-4BFC-8D19-E1083634184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ZEBRA PROJECT</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solidFill>
                  <a:srgbClr val="FF0000"/>
                </a:solidFill>
              </a:rPr>
              <a:t>BY BIANCA </a:t>
            </a:r>
            <a:r>
              <a:rPr lang="en-US" dirty="0" smtClean="0">
                <a:solidFill>
                  <a:srgbClr val="FF0000"/>
                </a:solidFill>
                <a:sym typeface="Wingdings" pitchFamily="2" charset="2"/>
              </a:rPr>
              <a:t></a:t>
            </a:r>
            <a:endParaRPr lang="en-US" dirty="0">
              <a:solidFill>
                <a:srgbClr val="FF0000"/>
              </a:solidFill>
            </a:endParaRPr>
          </a:p>
        </p:txBody>
      </p:sp>
    </p:spTree>
    <p:extLst>
      <p:ext uri="{BB962C8B-B14F-4D97-AF65-F5344CB8AC3E}">
        <p14:creationId xmlns:p14="http://schemas.microsoft.com/office/powerpoint/2010/main" val="79314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SOURCES THAT I USED DURING THIS POWERPOINT </a:t>
            </a:r>
            <a:r>
              <a:rPr lang="en-US" dirty="0" smtClean="0">
                <a:sym typeface="Wingdings" pitchFamily="2" charset="2"/>
              </a:rPr>
              <a:t></a:t>
            </a:r>
            <a:endParaRPr lang="en-US" dirty="0"/>
          </a:p>
        </p:txBody>
      </p:sp>
      <p:sp>
        <p:nvSpPr>
          <p:cNvPr id="3" name="Content Placeholder 2"/>
          <p:cNvSpPr>
            <a:spLocks noGrp="1"/>
          </p:cNvSpPr>
          <p:nvPr>
            <p:ph idx="1"/>
          </p:nvPr>
        </p:nvSpPr>
        <p:spPr/>
        <p:txBody>
          <a:bodyPr>
            <a:normAutofit fontScale="40000" lnSpcReduction="20000"/>
          </a:bodyPr>
          <a:lstStyle/>
          <a:p>
            <a:r>
              <a:rPr lang="en-US" dirty="0"/>
              <a:t>^ "Online Etymology Dictionary". Etymonline.com. http://www.etymon2.^ Orlando, </a:t>
            </a:r>
            <a:r>
              <a:rPr lang="en-US" dirty="0" err="1"/>
              <a:t>Ludovic</a:t>
            </a:r>
            <a:r>
              <a:rPr lang="en-US" dirty="0"/>
              <a:t>; et al. (2009). "Revising the recent evolutionary history of </a:t>
            </a:r>
            <a:r>
              <a:rPr lang="en-US" dirty="0" err="1"/>
              <a:t>equids</a:t>
            </a:r>
            <a:r>
              <a:rPr lang="en-US" dirty="0"/>
              <a:t> using ancient DNA". PNAS 106: 21754–21759. </a:t>
            </a:r>
          </a:p>
          <a:p>
            <a:r>
              <a:rPr lang="en-US" dirty="0"/>
              <a:t>3.^ a b c </a:t>
            </a:r>
            <a:r>
              <a:rPr lang="en-US" dirty="0" err="1"/>
              <a:t>Prothero</a:t>
            </a:r>
            <a:r>
              <a:rPr lang="en-US" dirty="0"/>
              <a:t> D.R, </a:t>
            </a:r>
            <a:r>
              <a:rPr lang="en-US" dirty="0" err="1"/>
              <a:t>Schoch</a:t>
            </a:r>
            <a:r>
              <a:rPr lang="en-US" dirty="0"/>
              <a:t> R. M (2003). Horns, Tusks, and Flippers: The Evolution of Hoofed Mammals. Johns Hopkins University Press. </a:t>
            </a:r>
          </a:p>
          <a:p>
            <a:r>
              <a:rPr lang="en-US" dirty="0"/>
              <a:t>4.^ NPS.gov</a:t>
            </a:r>
          </a:p>
          <a:p>
            <a:r>
              <a:rPr lang="en-US" dirty="0"/>
              <a:t>5.^ Hunt, Kathleen (1995-01-04). "Horse Evolution". </a:t>
            </a:r>
            <a:r>
              <a:rPr lang="en-US" dirty="0" err="1"/>
              <a:t>TalkOrigins</a:t>
            </a:r>
            <a:r>
              <a:rPr lang="en-US" dirty="0"/>
              <a:t> Archive. http://www.talkorigins.org/faqs/horses/horse_evol.html. Retrieved 2008-10-10. </a:t>
            </a:r>
          </a:p>
          <a:p>
            <a:r>
              <a:rPr lang="en-US" dirty="0"/>
              <a:t>6.^ J. E. </a:t>
            </a:r>
            <a:r>
              <a:rPr lang="en-US" dirty="0" err="1"/>
              <a:t>Cordingley</a:t>
            </a:r>
            <a:r>
              <a:rPr lang="en-US" dirty="0"/>
              <a:t>, S. R. </a:t>
            </a:r>
            <a:r>
              <a:rPr lang="en-US" dirty="0" err="1"/>
              <a:t>Sundaresan</a:t>
            </a:r>
            <a:r>
              <a:rPr lang="en-US" dirty="0"/>
              <a:t>, I. R. </a:t>
            </a:r>
            <a:r>
              <a:rPr lang="en-US" dirty="0" err="1"/>
              <a:t>Fischhoff</a:t>
            </a:r>
            <a:r>
              <a:rPr lang="en-US" dirty="0"/>
              <a:t>, B. Shapiro, J. </a:t>
            </a:r>
            <a:r>
              <a:rPr lang="en-US" dirty="0" err="1"/>
              <a:t>Ruskey</a:t>
            </a:r>
            <a:r>
              <a:rPr lang="en-US" dirty="0"/>
              <a:t>, D. I. Rubenstein (2009). Is the endangered </a:t>
            </a:r>
            <a:r>
              <a:rPr lang="en-US" dirty="0" err="1"/>
              <a:t>Grevy's</a:t>
            </a:r>
            <a:r>
              <a:rPr lang="en-US" dirty="0"/>
              <a:t> zebra threatened by hybridization?. Animal Conservation. 12: 505–513.</a:t>
            </a:r>
          </a:p>
          <a:p>
            <a:r>
              <a:rPr lang="en-US" dirty="0"/>
              <a:t>7.^ "Zebras". The Gale Encyclopedia of Science. 2008. http://www.encyclopedia.com/topic/Zebras.aspx. Retrieved 2011-05-16. </a:t>
            </a:r>
          </a:p>
          <a:p>
            <a:r>
              <a:rPr lang="en-US" dirty="0"/>
              <a:t>8.^ a b Zebra stripes evolved to keep biting flies at bay, BBC News, Victoria Gill, 9 February 2012</a:t>
            </a:r>
          </a:p>
          <a:p>
            <a:r>
              <a:rPr lang="en-US" dirty="0"/>
              <a:t>9.^ "How do a zebra's stripes act as camouflage?". How Stuff Works. http://science.howstuffworks.com/question454.htm. Retrieved 2006-11-13. </a:t>
            </a:r>
          </a:p>
          <a:p>
            <a:r>
              <a:rPr lang="en-US" dirty="0"/>
              <a:t>10.^ </a:t>
            </a:r>
            <a:r>
              <a:rPr lang="en-US" dirty="0" err="1"/>
              <a:t>Waage</a:t>
            </a:r>
            <a:r>
              <a:rPr lang="en-US" dirty="0"/>
              <a:t>, J. K. (1981). How the zebra got its stripes: biting flies as selective agents in the evolution of zebra </a:t>
            </a:r>
            <a:r>
              <a:rPr lang="en-US" dirty="0" err="1"/>
              <a:t>colouration</a:t>
            </a:r>
            <a:r>
              <a:rPr lang="en-US" dirty="0"/>
              <a:t>. J. Entom. Soc. South Africa. 44: 351–358.</a:t>
            </a:r>
          </a:p>
          <a:p>
            <a:r>
              <a:rPr lang="en-US" dirty="0"/>
              <a:t>11.^ How the Zebra Got Its Stripes, J </a:t>
            </a:r>
            <a:r>
              <a:rPr lang="en-US" dirty="0" err="1"/>
              <a:t>Exp</a:t>
            </a:r>
            <a:r>
              <a:rPr lang="en-US" dirty="0"/>
              <a:t> </a:t>
            </a:r>
            <a:r>
              <a:rPr lang="en-US" dirty="0" err="1"/>
              <a:t>Biol</a:t>
            </a:r>
            <a:r>
              <a:rPr lang="en-US" dirty="0"/>
              <a:t> 215, iii., Kathryn Knight</a:t>
            </a:r>
          </a:p>
          <a:p>
            <a:r>
              <a:rPr lang="en-US" dirty="0"/>
              <a:t>12.^ Hayes, Capt. Horace (1893), Points of the Horse, pp. 311–316, London: W. Thacker</a:t>
            </a:r>
          </a:p>
          <a:p>
            <a:r>
              <a:rPr lang="en-US" dirty="0"/>
              <a:t>13.^ Young, T.P., et al. (2005). "Competition and compensation among cattle, zebras, and elephants in a semi-arid savanna in </a:t>
            </a:r>
            <a:r>
              <a:rPr lang="en-US" dirty="0" err="1"/>
              <a:t>Laikipia</a:t>
            </a:r>
            <a:r>
              <a:rPr lang="en-US" dirty="0"/>
              <a:t>, Kenya. 121:351–359". Biological Conservation 121: 351–359. </a:t>
            </a:r>
          </a:p>
          <a:p>
            <a:r>
              <a:rPr lang="en-US" dirty="0"/>
              <a:t>14.^ "How the Zebra Got his Stripes". Gateway Africa. http://www.gateway-africa.com/stories/How_the_Zebra_Got_his_Stripes_San.html. Retrieved 2008-10-10. </a:t>
            </a:r>
          </a:p>
          <a:p>
            <a:r>
              <a:rPr lang="en-US" dirty="0"/>
              <a:t>15.^ Dirks, Tim. "Fantasia (1940)". Tim Dirks. http://www.filmsite.org/fant.html. Retrieved 2008-10-10. </a:t>
            </a:r>
          </a:p>
          <a:p>
            <a:r>
              <a:rPr lang="en-US" dirty="0"/>
              <a:t>16.^ "Zebra Art". Artists for Conservation. http://www.natureartists.com/zebras.asp. Retrieved 2008-10-10. </a:t>
            </a:r>
          </a:p>
          <a:p>
            <a:r>
              <a:rPr lang="en-US" dirty="0"/>
              <a:t>17.^ Cohen, M.J. John Major, Simon </a:t>
            </a:r>
            <a:r>
              <a:rPr lang="en-US" dirty="0" err="1"/>
              <a:t>Schama</a:t>
            </a:r>
            <a:r>
              <a:rPr lang="en-US" dirty="0"/>
              <a:t> (2004), History in </a:t>
            </a:r>
            <a:r>
              <a:rPr lang="en-US" dirty="0" err="1"/>
              <a:t>Quotations:Reflecting</a:t>
            </a:r>
            <a:r>
              <a:rPr lang="en-US" dirty="0"/>
              <a:t> 5000 Years of World History, p. 146, Sterling Publishing Company, Inc., ISBN 0-304-35387-6</a:t>
            </a:r>
          </a:p>
          <a:p>
            <a:r>
              <a:rPr lang="en-US" dirty="0" err="1"/>
              <a:t>Churcher</a:t>
            </a:r>
            <a:r>
              <a:rPr lang="en-US" dirty="0"/>
              <a:t>, C.S. 1993. Mammalian Species No. 453. American Society of </a:t>
            </a:r>
            <a:r>
              <a:rPr lang="en-US" dirty="0" err="1"/>
              <a:t>Mammalogists</a:t>
            </a:r>
            <a:r>
              <a:rPr lang="en-US" dirty="0"/>
              <a:t>.</a:t>
            </a:r>
          </a:p>
          <a:p>
            <a:r>
              <a:rPr lang="en-US" dirty="0"/>
              <a:t>Estes, R. (1991). The Behavior Guide to African Mammals, Including Hoofed Mammals, Carnivores, Primates. Los Angeles, The University of California Press.</a:t>
            </a:r>
          </a:p>
          <a:p>
            <a:r>
              <a:rPr lang="en-US" dirty="0"/>
              <a:t>McClintock, </a:t>
            </a:r>
            <a:r>
              <a:rPr lang="en-US" dirty="0" err="1"/>
              <a:t>Dorcas</a:t>
            </a:r>
            <a:r>
              <a:rPr lang="en-US" dirty="0"/>
              <a:t>. "A Natural History Of Zebras" September 1976. Scribner's, New York. ISBN 0-684-14621-5</a:t>
            </a:r>
          </a:p>
          <a:p>
            <a:r>
              <a:rPr lang="en-US" dirty="0" smtClean="0"/>
              <a:t>line.com/</a:t>
            </a:r>
            <a:r>
              <a:rPr lang="en-US" dirty="0" err="1" smtClean="0"/>
              <a:t>index.php?term</a:t>
            </a:r>
            <a:r>
              <a:rPr lang="en-US" dirty="0" smtClean="0"/>
              <a:t>=zebra</a:t>
            </a:r>
            <a:r>
              <a:rPr lang="en-US" dirty="0"/>
              <a:t>.</a:t>
            </a:r>
          </a:p>
        </p:txBody>
      </p:sp>
    </p:spTree>
    <p:extLst>
      <p:ext uri="{BB962C8B-B14F-4D97-AF65-F5344CB8AC3E}">
        <p14:creationId xmlns:p14="http://schemas.microsoft.com/office/powerpoint/2010/main" val="1874371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OF LIFE</a:t>
            </a:r>
            <a:endParaRPr lang="en-US" dirty="0"/>
          </a:p>
        </p:txBody>
      </p:sp>
      <p:sp>
        <p:nvSpPr>
          <p:cNvPr id="3" name="Content Placeholder 2"/>
          <p:cNvSpPr>
            <a:spLocks noGrp="1"/>
          </p:cNvSpPr>
          <p:nvPr>
            <p:ph idx="1"/>
          </p:nvPr>
        </p:nvSpPr>
        <p:spPr/>
        <p:txBody>
          <a:bodyPr>
            <a:normAutofit fontScale="70000" lnSpcReduction="20000"/>
          </a:bodyPr>
          <a:lstStyle/>
          <a:p>
            <a:r>
              <a:rPr lang="en-US" dirty="0"/>
              <a:t>Zebras are several species of African </a:t>
            </a:r>
            <a:r>
              <a:rPr lang="en-US" dirty="0" err="1"/>
              <a:t>equids</a:t>
            </a:r>
            <a:r>
              <a:rPr lang="en-US" dirty="0"/>
              <a:t> (horse family) united by their distinctive black and white </a:t>
            </a:r>
            <a:r>
              <a:rPr lang="en-US" dirty="0" smtClean="0"/>
              <a:t>stripes.</a:t>
            </a:r>
          </a:p>
          <a:p>
            <a:r>
              <a:rPr lang="en-US" dirty="0"/>
              <a:t>Z</a:t>
            </a:r>
            <a:r>
              <a:rPr lang="en-US" dirty="0" smtClean="0"/>
              <a:t>ebras </a:t>
            </a:r>
            <a:r>
              <a:rPr lang="en-US" dirty="0"/>
              <a:t>have never been truly </a:t>
            </a:r>
            <a:r>
              <a:rPr lang="en-US" dirty="0" smtClean="0"/>
              <a:t>domesticated.</a:t>
            </a:r>
          </a:p>
          <a:p>
            <a:r>
              <a:rPr lang="en-US" dirty="0"/>
              <a:t>There are three species of zebras: the plains zebra, the </a:t>
            </a:r>
            <a:r>
              <a:rPr lang="en-US" dirty="0" err="1"/>
              <a:t>Grévy's</a:t>
            </a:r>
            <a:r>
              <a:rPr lang="en-US" dirty="0"/>
              <a:t> zebra </a:t>
            </a:r>
            <a:r>
              <a:rPr lang="en-US" dirty="0" smtClean="0"/>
              <a:t>and </a:t>
            </a:r>
            <a:r>
              <a:rPr lang="en-US" dirty="0"/>
              <a:t>the mountain zebra</a:t>
            </a:r>
            <a:r>
              <a:rPr lang="en-US" dirty="0" smtClean="0"/>
              <a:t>.</a:t>
            </a:r>
          </a:p>
          <a:p>
            <a:pPr>
              <a:buFont typeface="Wingdings" pitchFamily="2" charset="2"/>
              <a:buChar char="q"/>
            </a:pPr>
            <a:r>
              <a:rPr lang="en-US" dirty="0">
                <a:solidFill>
                  <a:srgbClr val="92D050"/>
                </a:solidFill>
              </a:rPr>
              <a:t>Kingdom: </a:t>
            </a:r>
            <a:r>
              <a:rPr lang="en-US" dirty="0" err="1">
                <a:solidFill>
                  <a:srgbClr val="92D050"/>
                </a:solidFill>
              </a:rPr>
              <a:t>Animalia</a:t>
            </a:r>
            <a:r>
              <a:rPr lang="en-US" dirty="0">
                <a:solidFill>
                  <a:srgbClr val="92D050"/>
                </a:solidFill>
              </a:rPr>
              <a:t> </a:t>
            </a:r>
          </a:p>
          <a:p>
            <a:pPr>
              <a:buFont typeface="Wingdings" pitchFamily="2" charset="2"/>
              <a:buChar char="q"/>
            </a:pPr>
            <a:r>
              <a:rPr lang="en-US" dirty="0">
                <a:solidFill>
                  <a:srgbClr val="92D050"/>
                </a:solidFill>
              </a:rPr>
              <a:t>Phylum: </a:t>
            </a:r>
            <a:r>
              <a:rPr lang="en-US" dirty="0" err="1">
                <a:solidFill>
                  <a:srgbClr val="92D050"/>
                </a:solidFill>
              </a:rPr>
              <a:t>Chordata</a:t>
            </a:r>
            <a:r>
              <a:rPr lang="en-US" dirty="0">
                <a:solidFill>
                  <a:srgbClr val="92D050"/>
                </a:solidFill>
              </a:rPr>
              <a:t> </a:t>
            </a:r>
          </a:p>
          <a:p>
            <a:pPr>
              <a:buFont typeface="Wingdings" pitchFamily="2" charset="2"/>
              <a:buChar char="q"/>
            </a:pPr>
            <a:r>
              <a:rPr lang="en-US" dirty="0">
                <a:solidFill>
                  <a:srgbClr val="92D050"/>
                </a:solidFill>
              </a:rPr>
              <a:t>Class: Mammalia </a:t>
            </a:r>
          </a:p>
          <a:p>
            <a:pPr>
              <a:buFont typeface="Wingdings" pitchFamily="2" charset="2"/>
              <a:buChar char="q"/>
            </a:pPr>
            <a:r>
              <a:rPr lang="en-US" dirty="0">
                <a:solidFill>
                  <a:srgbClr val="92D050"/>
                </a:solidFill>
              </a:rPr>
              <a:t>Order: </a:t>
            </a:r>
            <a:r>
              <a:rPr lang="en-US" dirty="0" err="1">
                <a:solidFill>
                  <a:srgbClr val="92D050"/>
                </a:solidFill>
              </a:rPr>
              <a:t>Perissodactyla</a:t>
            </a:r>
            <a:r>
              <a:rPr lang="en-US" dirty="0">
                <a:solidFill>
                  <a:srgbClr val="92D050"/>
                </a:solidFill>
              </a:rPr>
              <a:t> </a:t>
            </a:r>
          </a:p>
          <a:p>
            <a:pPr>
              <a:buFont typeface="Wingdings" pitchFamily="2" charset="2"/>
              <a:buChar char="q"/>
            </a:pPr>
            <a:r>
              <a:rPr lang="en-US" dirty="0">
                <a:solidFill>
                  <a:srgbClr val="92D050"/>
                </a:solidFill>
              </a:rPr>
              <a:t>Family: </a:t>
            </a:r>
            <a:r>
              <a:rPr lang="en-US" dirty="0" err="1">
                <a:solidFill>
                  <a:srgbClr val="92D050"/>
                </a:solidFill>
              </a:rPr>
              <a:t>Equidae</a:t>
            </a:r>
            <a:r>
              <a:rPr lang="en-US" dirty="0">
                <a:solidFill>
                  <a:srgbClr val="92D050"/>
                </a:solidFill>
              </a:rPr>
              <a:t> </a:t>
            </a:r>
          </a:p>
          <a:p>
            <a:pPr>
              <a:buFont typeface="Wingdings" pitchFamily="2" charset="2"/>
              <a:buChar char="q"/>
            </a:pPr>
            <a:r>
              <a:rPr lang="en-US" dirty="0">
                <a:solidFill>
                  <a:srgbClr val="92D050"/>
                </a:solidFill>
              </a:rPr>
              <a:t>Genus: </a:t>
            </a:r>
            <a:r>
              <a:rPr lang="en-US" dirty="0" err="1">
                <a:solidFill>
                  <a:srgbClr val="92D050"/>
                </a:solidFill>
              </a:rPr>
              <a:t>Equus</a:t>
            </a:r>
            <a:r>
              <a:rPr lang="en-US" dirty="0">
                <a:solidFill>
                  <a:srgbClr val="92D050"/>
                </a:solidFill>
              </a:rPr>
              <a:t> </a:t>
            </a:r>
          </a:p>
          <a:p>
            <a:pPr>
              <a:buFont typeface="Wingdings" pitchFamily="2" charset="2"/>
              <a:buChar char="q"/>
            </a:pPr>
            <a:r>
              <a:rPr lang="en-US" dirty="0">
                <a:solidFill>
                  <a:srgbClr val="92D050"/>
                </a:solidFill>
              </a:rPr>
              <a:t>Subgenus: </a:t>
            </a:r>
            <a:r>
              <a:rPr lang="en-US" dirty="0" err="1">
                <a:solidFill>
                  <a:srgbClr val="92D050"/>
                </a:solidFill>
              </a:rPr>
              <a:t>Hippotigris</a:t>
            </a:r>
            <a:r>
              <a:rPr lang="en-US" dirty="0">
                <a:solidFill>
                  <a:srgbClr val="92D050"/>
                </a:solidFill>
              </a:rPr>
              <a:t> </a:t>
            </a:r>
            <a:r>
              <a:rPr lang="en-US" dirty="0" smtClean="0">
                <a:solidFill>
                  <a:srgbClr val="92D050"/>
                </a:solidFill>
              </a:rPr>
              <a:t>and </a:t>
            </a:r>
            <a:r>
              <a:rPr lang="en-US" dirty="0" err="1" smtClean="0">
                <a:solidFill>
                  <a:srgbClr val="92D050"/>
                </a:solidFill>
              </a:rPr>
              <a:t>Dolichohippus</a:t>
            </a:r>
            <a:r>
              <a:rPr lang="en-US" dirty="0" smtClean="0">
                <a:solidFill>
                  <a:srgbClr val="92D050"/>
                </a:solidFill>
              </a:rPr>
              <a:t> </a:t>
            </a:r>
            <a:endParaRPr lang="en-US" dirty="0">
              <a:solidFill>
                <a:srgbClr val="92D050"/>
              </a:solidFill>
            </a:endParaRPr>
          </a:p>
          <a:p>
            <a:pPr>
              <a:buFont typeface="Wingdings" pitchFamily="2" charset="2"/>
              <a:buChar char="q"/>
            </a:pPr>
            <a:r>
              <a:rPr lang="en-US" dirty="0" smtClean="0">
                <a:solidFill>
                  <a:srgbClr val="92D050"/>
                </a:solidFill>
              </a:rPr>
              <a:t>Species: </a:t>
            </a:r>
            <a:endParaRPr lang="en-US" dirty="0">
              <a:solidFill>
                <a:srgbClr val="92D050"/>
              </a:solidFill>
            </a:endParaRPr>
          </a:p>
          <a:p>
            <a:pPr>
              <a:buFont typeface="Wingdings" pitchFamily="2" charset="2"/>
              <a:buChar char="v"/>
            </a:pPr>
            <a:r>
              <a:rPr lang="en-US" dirty="0" err="1">
                <a:solidFill>
                  <a:srgbClr val="92D050"/>
                </a:solidFill>
              </a:rPr>
              <a:t>Equus</a:t>
            </a:r>
            <a:r>
              <a:rPr lang="en-US" dirty="0">
                <a:solidFill>
                  <a:srgbClr val="92D050"/>
                </a:solidFill>
              </a:rPr>
              <a:t> zebra</a:t>
            </a:r>
          </a:p>
          <a:p>
            <a:pPr>
              <a:buFont typeface="Wingdings" pitchFamily="2" charset="2"/>
              <a:buChar char="v"/>
            </a:pPr>
            <a:r>
              <a:rPr lang="en-US" dirty="0" err="1">
                <a:solidFill>
                  <a:srgbClr val="92D050"/>
                </a:solidFill>
              </a:rPr>
              <a:t>Equus</a:t>
            </a:r>
            <a:r>
              <a:rPr lang="en-US" dirty="0">
                <a:solidFill>
                  <a:srgbClr val="92D050"/>
                </a:solidFill>
              </a:rPr>
              <a:t> </a:t>
            </a:r>
            <a:r>
              <a:rPr lang="en-US" dirty="0" err="1">
                <a:solidFill>
                  <a:srgbClr val="92D050"/>
                </a:solidFill>
              </a:rPr>
              <a:t>quagga</a:t>
            </a:r>
            <a:endParaRPr lang="en-US" dirty="0">
              <a:solidFill>
                <a:srgbClr val="92D050"/>
              </a:solidFill>
            </a:endParaRPr>
          </a:p>
          <a:p>
            <a:pPr>
              <a:buFont typeface="Wingdings" pitchFamily="2" charset="2"/>
              <a:buChar char="v"/>
            </a:pPr>
            <a:r>
              <a:rPr lang="en-US" dirty="0" err="1">
                <a:solidFill>
                  <a:srgbClr val="92D050"/>
                </a:solidFill>
              </a:rPr>
              <a:t>Equus</a:t>
            </a:r>
            <a:r>
              <a:rPr lang="en-US" dirty="0">
                <a:solidFill>
                  <a:srgbClr val="92D050"/>
                </a:solidFill>
              </a:rPr>
              <a:t> </a:t>
            </a:r>
            <a:r>
              <a:rPr lang="en-US" dirty="0" err="1" smtClean="0">
                <a:solidFill>
                  <a:srgbClr val="92D050"/>
                </a:solidFill>
              </a:rPr>
              <a:t>grevyi</a:t>
            </a:r>
            <a:endParaRPr lang="en-US" dirty="0">
              <a:solidFill>
                <a:srgbClr val="92D05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667000"/>
            <a:ext cx="3581400" cy="3386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7553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ZEBRAS </a:t>
            </a:r>
            <a:endParaRPr lang="en-US" dirty="0"/>
          </a:p>
        </p:txBody>
      </p:sp>
      <p:sp>
        <p:nvSpPr>
          <p:cNvPr id="3" name="Content Placeholder 2"/>
          <p:cNvSpPr>
            <a:spLocks noGrp="1"/>
          </p:cNvSpPr>
          <p:nvPr>
            <p:ph idx="1"/>
          </p:nvPr>
        </p:nvSpPr>
        <p:spPr/>
        <p:txBody>
          <a:bodyPr/>
          <a:lstStyle/>
          <a:p>
            <a:r>
              <a:rPr lang="en-US" dirty="0"/>
              <a:t>The plains zebra and the mountain zebra belong to the subgenus </a:t>
            </a:r>
            <a:r>
              <a:rPr lang="en-US" dirty="0" err="1"/>
              <a:t>Hippotigris</a:t>
            </a:r>
            <a:r>
              <a:rPr lang="en-US" dirty="0"/>
              <a:t>, but </a:t>
            </a:r>
            <a:r>
              <a:rPr lang="en-US" dirty="0" err="1"/>
              <a:t>Grevy's</a:t>
            </a:r>
            <a:r>
              <a:rPr lang="en-US" dirty="0"/>
              <a:t> zebra is the sole species of subgenus </a:t>
            </a:r>
            <a:r>
              <a:rPr lang="en-US" dirty="0" err="1"/>
              <a:t>Dolichohippus</a:t>
            </a:r>
            <a:r>
              <a:rPr lang="en-US" dirty="0" smtClean="0"/>
              <a:t>.</a:t>
            </a:r>
          </a:p>
          <a:p>
            <a:r>
              <a:rPr lang="en-US" dirty="0"/>
              <a:t> All three belong to the genus </a:t>
            </a:r>
            <a:r>
              <a:rPr lang="en-US" dirty="0" err="1"/>
              <a:t>Equus</a:t>
            </a:r>
            <a:r>
              <a:rPr lang="en-US" dirty="0"/>
              <a:t>, along with other living </a:t>
            </a:r>
            <a:r>
              <a:rPr lang="en-US" dirty="0" err="1"/>
              <a:t>equids</a:t>
            </a:r>
            <a:r>
              <a:rPr lang="en-US" dirty="0"/>
              <a:t>.</a:t>
            </a:r>
          </a:p>
          <a:p>
            <a:r>
              <a:rPr lang="en-US" dirty="0" err="1"/>
              <a:t>Grevy's</a:t>
            </a:r>
            <a:r>
              <a:rPr lang="en-US" dirty="0"/>
              <a:t> zebra and the mountain zebra are endangered. While plains zebras are much more plentiful, one subspecies, the </a:t>
            </a:r>
            <a:r>
              <a:rPr lang="en-US" dirty="0" err="1"/>
              <a:t>quagga</a:t>
            </a:r>
            <a:r>
              <a:rPr lang="en-US" dirty="0"/>
              <a:t>, went extinct in the late 19th century, though they have now been rebred from zebra DNA.</a:t>
            </a:r>
          </a:p>
          <a:p>
            <a:endParaRPr lang="en-US" dirty="0"/>
          </a:p>
          <a:p>
            <a:endParaRPr lang="en-US" dirty="0"/>
          </a:p>
          <a:p>
            <a:endParaRPr lang="en-US" dirty="0"/>
          </a:p>
        </p:txBody>
      </p:sp>
    </p:spTree>
    <p:extLst>
      <p:ext uri="{BB962C8B-B14F-4D97-AF65-F5344CB8AC3E}">
        <p14:creationId xmlns:p14="http://schemas.microsoft.com/office/powerpoint/2010/main" val="1207721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PICTURES MORE SO</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274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61718"/>
            <a:ext cx="3526536" cy="2676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2864" y="2819400"/>
            <a:ext cx="3429000" cy="257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09900" y="1600200"/>
            <a:ext cx="209550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31864" y="2905151"/>
            <a:ext cx="2095500"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6140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a:t>
            </a:r>
            <a:endParaRPr lang="en-US" dirty="0"/>
          </a:p>
        </p:txBody>
      </p:sp>
      <p:sp>
        <p:nvSpPr>
          <p:cNvPr id="3" name="Content Placeholder 2"/>
          <p:cNvSpPr>
            <a:spLocks noGrp="1"/>
          </p:cNvSpPr>
          <p:nvPr>
            <p:ph idx="1"/>
          </p:nvPr>
        </p:nvSpPr>
        <p:spPr/>
        <p:txBody>
          <a:bodyPr/>
          <a:lstStyle/>
          <a:p>
            <a:r>
              <a:rPr lang="en-US" dirty="0"/>
              <a:t>Zebras feed almost entirely on grasses, but may occasionally eat shrubs, herbs, twigs, leaves and bark. Their digestive systems allow them to subsist on diets of lower nutritional quality than that necessary for other herbivores.</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228109"/>
            <a:ext cx="4635500" cy="347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0890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INTERESTING TIDBIT	</a:t>
            </a:r>
            <a:endParaRPr lang="en-US" dirty="0"/>
          </a:p>
        </p:txBody>
      </p:sp>
      <p:sp>
        <p:nvSpPr>
          <p:cNvPr id="3" name="Content Placeholder 2"/>
          <p:cNvSpPr>
            <a:spLocks noGrp="1"/>
          </p:cNvSpPr>
          <p:nvPr>
            <p:ph idx="1"/>
          </p:nvPr>
        </p:nvSpPr>
        <p:spPr/>
        <p:txBody>
          <a:bodyPr/>
          <a:lstStyle/>
          <a:p>
            <a:r>
              <a:rPr lang="en-US" dirty="0"/>
              <a:t>When attacked by packs of hyenas or wild dogs a zebra group will huddle together with the foals in the middle while the stallion tries to ward them off.</a:t>
            </a:r>
          </a:p>
          <a:p>
            <a:r>
              <a:rPr lang="en-US" dirty="0"/>
              <a:t>Unlike the other zebra species, </a:t>
            </a:r>
            <a:r>
              <a:rPr lang="en-US" dirty="0" err="1"/>
              <a:t>Grevy's</a:t>
            </a:r>
            <a:r>
              <a:rPr lang="en-US" dirty="0"/>
              <a:t> zebras do not have permanent social bonds. A group of these zebras rarely stays together for more than a few months. The foals stay with their mothers, while adult males live alone. Like the other two zebra species, bachelor male zebras will organize in groups.</a:t>
            </a:r>
          </a:p>
          <a:p>
            <a:r>
              <a:rPr lang="en-US" dirty="0" smtClean="0"/>
              <a:t>Like </a:t>
            </a:r>
            <a:r>
              <a:rPr lang="en-US" dirty="0"/>
              <a:t>horses, zebras sleep standing up, and only sleep when neighbors are around to warn them of predators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36725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REPRODUCTION STUFF</a:t>
            </a:r>
            <a:endParaRPr lang="en-US" dirty="0"/>
          </a:p>
        </p:txBody>
      </p:sp>
      <p:sp>
        <p:nvSpPr>
          <p:cNvPr id="3" name="Content Placeholder 2"/>
          <p:cNvSpPr>
            <a:spLocks noGrp="1"/>
          </p:cNvSpPr>
          <p:nvPr>
            <p:ph idx="1"/>
          </p:nvPr>
        </p:nvSpPr>
        <p:spPr/>
        <p:txBody>
          <a:bodyPr>
            <a:normAutofit lnSpcReduction="10000"/>
          </a:bodyPr>
          <a:lstStyle/>
          <a:p>
            <a:r>
              <a:rPr lang="en-US" dirty="0"/>
              <a:t>Female zebras mature earlier than the males, and a mare may have her first foal by the age of three. Males are not able to breed until the age of five or six. Mares may give birth to one foal every twelve months. She nurses the foal for up to a year. Like horses, zebras are able to stand, walk and suckle shortly after they are born. A zebra foal is brown and white instead of black and white at birth.</a:t>
            </a:r>
          </a:p>
          <a:p>
            <a:endParaRPr lang="en-US" dirty="0"/>
          </a:p>
          <a:p>
            <a:r>
              <a:rPr lang="en-US" dirty="0"/>
              <a:t>Plains and mountain zebra foals are protected by their mothers, as well as the head stallion and the other mares in their group. </a:t>
            </a:r>
            <a:r>
              <a:rPr lang="en-US" dirty="0" err="1"/>
              <a:t>Grevy's</a:t>
            </a:r>
            <a:r>
              <a:rPr lang="en-US" dirty="0"/>
              <a:t> zebra foals have only their mother as a regular protector, </a:t>
            </a:r>
            <a:r>
              <a:rPr lang="en-US" dirty="0" smtClean="0"/>
              <a:t>as </a:t>
            </a:r>
            <a:r>
              <a:rPr lang="en-US" dirty="0" err="1"/>
              <a:t>Grevy's</a:t>
            </a:r>
            <a:r>
              <a:rPr lang="en-US" dirty="0"/>
              <a:t> zebra groups often disband after a few months.</a:t>
            </a:r>
          </a:p>
          <a:p>
            <a:endParaRPr lang="en-US" dirty="0"/>
          </a:p>
          <a:p>
            <a:endParaRPr lang="en-US" dirty="0"/>
          </a:p>
        </p:txBody>
      </p:sp>
    </p:spTree>
    <p:extLst>
      <p:ext uri="{BB962C8B-B14F-4D97-AF65-F5344CB8AC3E}">
        <p14:creationId xmlns:p14="http://schemas.microsoft.com/office/powerpoint/2010/main" val="2977003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HUMANS AND ZEBRAS</a:t>
            </a:r>
            <a:endParaRPr lang="en-US" dirty="0"/>
          </a:p>
        </p:txBody>
      </p:sp>
      <p:sp>
        <p:nvSpPr>
          <p:cNvPr id="3" name="Content Placeholder 2"/>
          <p:cNvSpPr>
            <a:spLocks noGrp="1"/>
          </p:cNvSpPr>
          <p:nvPr>
            <p:ph idx="1"/>
          </p:nvPr>
        </p:nvSpPr>
        <p:spPr/>
        <p:txBody>
          <a:bodyPr/>
          <a:lstStyle/>
          <a:p>
            <a:r>
              <a:rPr lang="en-US" dirty="0" smtClean="0"/>
              <a:t>Humans like to hunt zebras for their fur and meat. One whole species of zebra was wiped out before cloning of DNA repopulated them. Some zebras are breed in zoos so that the numbers in population can go up, without the threat of the real world.</a:t>
            </a:r>
            <a:endParaRPr lang="en-US" dirty="0"/>
          </a:p>
        </p:txBody>
      </p:sp>
    </p:spTree>
    <p:extLst>
      <p:ext uri="{BB962C8B-B14F-4D97-AF65-F5344CB8AC3E}">
        <p14:creationId xmlns:p14="http://schemas.microsoft.com/office/powerpoint/2010/main" val="1898683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THEY ARE FOUND ON EARTH</a:t>
            </a:r>
            <a:endParaRPr lang="en-US" dirty="0"/>
          </a:p>
        </p:txBody>
      </p:sp>
      <p:sp>
        <p:nvSpPr>
          <p:cNvPr id="3" name="Content Placeholder 2"/>
          <p:cNvSpPr>
            <a:spLocks noGrp="1"/>
          </p:cNvSpPr>
          <p:nvPr>
            <p:ph idx="1"/>
          </p:nvPr>
        </p:nvSpPr>
        <p:spPr/>
        <p:txBody>
          <a:bodyPr/>
          <a:lstStyle/>
          <a:p>
            <a:r>
              <a:rPr lang="en-US" dirty="0" smtClean="0"/>
              <a:t>In the wild, zebras are found in Africa. It is thought though that the first of the zebras where from Portuguese. </a:t>
            </a:r>
          </a:p>
          <a:p>
            <a:r>
              <a:rPr lang="en-US" dirty="0" smtClean="0"/>
              <a:t>Zebras are also found in zoos around the world. </a:t>
            </a:r>
          </a:p>
          <a:p>
            <a:r>
              <a:rPr lang="en-US" dirty="0" smtClean="0"/>
              <a:t>Some wealthy people in the early 1900’s tried their hand </a:t>
            </a:r>
            <a:r>
              <a:rPr lang="en-US" smtClean="0"/>
              <a:t>at domestication </a:t>
            </a:r>
            <a:r>
              <a:rPr lang="en-US" dirty="0" smtClean="0"/>
              <a:t>of zebras, and a few worked well, but the zebras unpredictable behavior and tendency to panic under stress provided this to be futile. </a:t>
            </a:r>
            <a:endParaRPr lang="en-US" dirty="0"/>
          </a:p>
        </p:txBody>
      </p:sp>
    </p:spTree>
    <p:extLst>
      <p:ext uri="{BB962C8B-B14F-4D97-AF65-F5344CB8AC3E}">
        <p14:creationId xmlns:p14="http://schemas.microsoft.com/office/powerpoint/2010/main" val="1595845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35</TotalTime>
  <Words>1105</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Thatch</vt:lpstr>
      <vt:lpstr>ZEBRA PROJECT</vt:lpstr>
      <vt:lpstr>FACTS OF LIFE</vt:lpstr>
      <vt:lpstr>ZEBRAS </vt:lpstr>
      <vt:lpstr>PICTURES MORE SO</vt:lpstr>
      <vt:lpstr>FOOD!!!!!!!</vt:lpstr>
      <vt:lpstr>INTERESTING TIDBIT </vt:lpstr>
      <vt:lpstr>REPRODUCTION STUFF</vt:lpstr>
      <vt:lpstr>HUMANS AND ZEBRAS</vt:lpstr>
      <vt:lpstr>WHERE THEY ARE FOUND ON EARTH</vt:lpstr>
      <vt:lpstr>SOURCES THAT I USED DURING THIS POWERPOINT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ZEBRA PROJECT</dc:title>
  <dc:creator>Joe Cech</dc:creator>
  <cp:lastModifiedBy>Bianca Resch</cp:lastModifiedBy>
  <cp:revision>5</cp:revision>
  <dcterms:created xsi:type="dcterms:W3CDTF">2012-05-22T18:50:09Z</dcterms:created>
  <dcterms:modified xsi:type="dcterms:W3CDTF">2012-05-23T17:29:30Z</dcterms:modified>
</cp:coreProperties>
</file>