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1" r:id="rId3"/>
    <p:sldId id="272" r:id="rId4"/>
    <p:sldId id="273" r:id="rId5"/>
    <p:sldId id="267" r:id="rId6"/>
    <p:sldId id="283" r:id="rId7"/>
    <p:sldId id="280" r:id="rId8"/>
    <p:sldId id="275" r:id="rId9"/>
    <p:sldId id="264" r:id="rId10"/>
    <p:sldId id="293" r:id="rId11"/>
    <p:sldId id="294" r:id="rId12"/>
    <p:sldId id="295" r:id="rId13"/>
    <p:sldId id="263" r:id="rId14"/>
    <p:sldId id="277" r:id="rId15"/>
    <p:sldId id="289" r:id="rId16"/>
    <p:sldId id="290" r:id="rId17"/>
    <p:sldId id="285" r:id="rId18"/>
    <p:sldId id="284" r:id="rId19"/>
    <p:sldId id="287" r:id="rId20"/>
    <p:sldId id="271" r:id="rId21"/>
    <p:sldId id="278" r:id="rId22"/>
    <p:sldId id="268" r:id="rId23"/>
    <p:sldId id="269" r:id="rId24"/>
    <p:sldId id="296" r:id="rId25"/>
    <p:sldId id="297" r:id="rId26"/>
    <p:sldId id="270" r:id="rId27"/>
    <p:sldId id="281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F4D20-FFF0-45F0-BFB5-02DCEB2547A3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1FC3B-8255-407B-BCAF-99D545124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1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E61996-826B-4147-B028-F0CBE29F5ADE}" type="slidenum">
              <a:rPr lang="en-US" smtClean="0">
                <a:latin typeface="Times" pitchFamily="8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latin typeface="Times" pitchFamily="84" charset="0"/>
            </a:endParaRPr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6C63-1FBC-4E5F-9F69-DB6BF63E6BB7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4006-8640-4A82-93EB-C6B19A776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7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6C63-1FBC-4E5F-9F69-DB6BF63E6BB7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4006-8640-4A82-93EB-C6B19A776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5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6C63-1FBC-4E5F-9F69-DB6BF63E6BB7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4006-8640-4A82-93EB-C6B19A776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6C63-1FBC-4E5F-9F69-DB6BF63E6BB7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4006-8640-4A82-93EB-C6B19A776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5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6C63-1FBC-4E5F-9F69-DB6BF63E6BB7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4006-8640-4A82-93EB-C6B19A776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6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6C63-1FBC-4E5F-9F69-DB6BF63E6BB7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4006-8640-4A82-93EB-C6B19A776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2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6C63-1FBC-4E5F-9F69-DB6BF63E6BB7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4006-8640-4A82-93EB-C6B19A776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6C63-1FBC-4E5F-9F69-DB6BF63E6BB7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4006-8640-4A82-93EB-C6B19A776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6C63-1FBC-4E5F-9F69-DB6BF63E6BB7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4006-8640-4A82-93EB-C6B19A776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3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6C63-1FBC-4E5F-9F69-DB6BF63E6BB7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4006-8640-4A82-93EB-C6B19A776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8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6C63-1FBC-4E5F-9F69-DB6BF63E6BB7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4006-8640-4A82-93EB-C6B19A776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96C63-1FBC-4E5F-9F69-DB6BF63E6BB7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04006-8640-4A82-93EB-C6B19A776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.brookings.k12.sd.us/krscience/protected/2014SDSTA.htm" TargetMode="External"/><Relationship Id="rId2" Type="http://schemas.openxmlformats.org/officeDocument/2006/relationships/hyperlink" Target="http://kr021.k12.sd.u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3.bp.blogspot.com/--MNvUPkdExY/TfPR3sGgttI/AAAAAAAAAR4/mxVU2yYw5FE/s1600/yarn.jp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highered.mcgraw-hill.com/olcweb/cgi/pluginpop.cgi?it=swf::535::535::/sites/dl/free/0072437316/120078/bio37.swf::Restriction%20Endonucleas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biologycorner.com/" TargetMode="Externa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ystlearningcurricula.com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media.collegeboard.com/digitalServices/pdf/ap/apcentral/Biology_VisualizingInformation.pdf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hyperlink" Target="http://media2.k12.sd.us/V/kr021/23133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edia2.k12.sd.us/V/kr021/22807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dreads.com/photo/author/9810.Albert_Einstein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3dmoleculardesigns.com/3DMD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bm.msoe.edu/teachRes/librar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cbm.msoe.edu/teachRes/library/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2014 SDSTA Conference</a:t>
            </a:r>
            <a:endParaRPr lang="en-US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252489"/>
            <a:ext cx="9067800" cy="355198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MODELING BIOLOGY</a:t>
            </a:r>
            <a:b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Kelly Riedell</a:t>
            </a:r>
            <a:b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Brookings High School</a:t>
            </a:r>
          </a:p>
          <a:p>
            <a:r>
              <a:rPr lang="en-US" sz="3000" b="1" dirty="0" smtClean="0">
                <a:solidFill>
                  <a:srgbClr val="7030A0"/>
                </a:solidFill>
                <a:latin typeface="Comic Sans MS" pitchFamily="66" charset="0"/>
              </a:rPr>
              <a:t>NABT SD Outstanding Biology Teacher </a:t>
            </a:r>
            <a:r>
              <a:rPr lang="en-US" sz="3000" b="1" dirty="0">
                <a:solidFill>
                  <a:srgbClr val="7030A0"/>
                </a:solidFill>
                <a:latin typeface="Comic Sans MS" pitchFamily="66" charset="0"/>
              </a:rPr>
              <a:t>2008</a:t>
            </a:r>
            <a:r>
              <a:rPr lang="en-US" sz="30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US" sz="3000" b="1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US" sz="3000" b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1558" y="4158144"/>
            <a:ext cx="7127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4365963"/>
            <a:ext cx="5424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My webpage:  </a:t>
            </a:r>
            <a:r>
              <a:rPr lang="en-US" sz="2400" dirty="0" smtClean="0">
                <a:latin typeface="Comic Sans MS" pitchFamily="66" charset="0"/>
                <a:hlinkClick r:id="rId2"/>
              </a:rPr>
              <a:t>http://kr021.k12.sd.us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650" y="5257800"/>
            <a:ext cx="8060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Copies of all activities mentioned, examples, </a:t>
            </a:r>
            <a:r>
              <a:rPr lang="en-US" sz="2400" dirty="0" err="1" smtClean="0">
                <a:latin typeface="Comic Sans MS" pitchFamily="66" charset="0"/>
              </a:rPr>
              <a:t>weblinks</a:t>
            </a:r>
            <a:r>
              <a:rPr lang="en-US" sz="2400" dirty="0" smtClean="0">
                <a:latin typeface="Comic Sans MS" pitchFamily="66" charset="0"/>
              </a:rPr>
              <a:t>, 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other resources are posted here: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201" y="6088797"/>
            <a:ext cx="8675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latin typeface="Comic Sans MS" pitchFamily="66" charset="0"/>
                <a:hlinkClick r:id="rId3"/>
              </a:rPr>
              <a:t>http://local.brookings.k12.sd.us/krscience/protected/2014SDSTA.htm</a:t>
            </a:r>
            <a:endParaRPr lang="en-US" dirty="0">
              <a:latin typeface="Comic Sans MS" pitchFamily="66" charset="0"/>
            </a:endParaRP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428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-620713"/>
            <a:ext cx="9372600" cy="6019801"/>
          </a:xfrm>
        </p:spPr>
        <p:txBody>
          <a:bodyPr/>
          <a:lstStyle/>
          <a:p>
            <a:pPr eaLnBrk="1" hangingPunct="1"/>
            <a:r>
              <a:rPr lang="en-US" smtClean="0"/>
              <a:t>LAY OUT 3 YARN PIECES ON YOUR DESK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solidFill>
                  <a:srgbClr val="FF0000"/>
                </a:solidFill>
              </a:rPr>
              <a:t>DON’T STRETCH !</a:t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TRIM ALL YOUR YARN PIECES SO THEY ARE THE SAME LENGTH- 50 cm</a:t>
            </a:r>
            <a:br>
              <a:rPr lang="en-US" smtClean="0"/>
            </a:br>
            <a:endParaRPr lang="en-US" smtClean="0"/>
          </a:p>
        </p:txBody>
      </p:sp>
      <p:pic>
        <p:nvPicPr>
          <p:cNvPr id="2051" name="Picture 2" descr="http://3.bp.blogspot.com/--MNvUPkdExY/TfPR3sGgttI/AAAAAAAAAR4/mxVU2yYw5FE/s320/yar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43400"/>
            <a:ext cx="22399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52400" y="6491288"/>
            <a:ext cx="8991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/>
              <a:t>Image from : http://thecreativeimperative.blogspot.com/2011/06/american-flag-wreath-sort-of.html</a:t>
            </a:r>
          </a:p>
        </p:txBody>
      </p:sp>
    </p:spTree>
    <p:extLst>
      <p:ext uri="{BB962C8B-B14F-4D97-AF65-F5344CB8AC3E}">
        <p14:creationId xmlns:p14="http://schemas.microsoft.com/office/powerpoint/2010/main" val="21300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73088"/>
          </a:xfrm>
          <a:solidFill>
            <a:srgbClr val="FFEA18"/>
          </a:solidFill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CC0000"/>
                </a:solidFill>
                <a:latin typeface="Comic Sans MS" pitchFamily="66" charset="0"/>
                <a:hlinkClick r:id="rId2"/>
              </a:rPr>
              <a:t>RESTRICTION ENDONUCLEASES</a:t>
            </a:r>
            <a:r>
              <a:rPr lang="en-US" smtClean="0">
                <a:latin typeface="Comic Sans MS" pitchFamily="66" charset="0"/>
                <a:hlinkClick r:id="rId2"/>
              </a:rPr>
              <a:t> </a:t>
            </a:r>
            <a:endParaRPr lang="en-US" smtClean="0">
              <a:latin typeface="Comic Sans MS" pitchFamily="66" charset="0"/>
            </a:endParaRPr>
          </a:p>
        </p:txBody>
      </p:sp>
      <p:pic>
        <p:nvPicPr>
          <p:cNvPr id="3075" name="Picture 3" descr="sm_scis_HEA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29908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sm_sciss_LIT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28194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smart_sciss_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27432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-49213" y="2819400"/>
            <a:ext cx="9623426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Use the “restriction enzymes” provided to: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>Cut one piece of yarn with EcoRI –Cuts at 8 cm AND 22 cm</a:t>
            </a:r>
          </a:p>
          <a:p>
            <a:pPr eaLnBrk="1" hangingPunct="1"/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Cut one piece of yarn with HindIII– Cuts at 18 cm  AND  35 cm</a:t>
            </a:r>
          </a:p>
          <a:p>
            <a:pPr eaLnBrk="1" hangingPunct="1"/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Cut one piece of yarn with BOTH EcoRI AND HindIII </a:t>
            </a:r>
          </a:p>
          <a:p>
            <a:pPr eaLnBrk="1" hangingPunct="1"/>
            <a:endParaRPr lang="en-US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 UP YOUR DESKTOP AS A GEL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381250" y="6003925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CC0000"/>
                </a:solidFill>
                <a:latin typeface="Arial" charset="0"/>
              </a:rPr>
              <a:t>+</a:t>
            </a:r>
            <a:endParaRPr lang="en-US" sz="3600">
              <a:latin typeface="Arial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2135188" y="2392363"/>
            <a:ext cx="735012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DNA</a:t>
            </a:r>
          </a:p>
          <a:p>
            <a:r>
              <a:rPr lang="en-US" sz="3200" b="1">
                <a:solidFill>
                  <a:schemeClr val="tx2"/>
                </a:solidFill>
                <a:sym typeface="Symbol" pitchFamily="18" charset="2"/>
              </a:rPr>
              <a:t></a:t>
            </a: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2819400" y="2362200"/>
            <a:ext cx="3505200" cy="3978275"/>
          </a:xfrm>
          <a:prstGeom prst="rect">
            <a:avLst/>
          </a:prstGeom>
          <a:solidFill>
            <a:srgbClr val="E2D8E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Text Box 48"/>
          <p:cNvSpPr txBox="1">
            <a:spLocks noChangeArrowheads="1"/>
          </p:cNvSpPr>
          <p:nvPr/>
        </p:nvSpPr>
        <p:spPr bwMode="auto">
          <a:xfrm>
            <a:off x="2381250" y="1981200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CC0000"/>
                </a:solidFill>
                <a:latin typeface="Arial" charset="0"/>
              </a:rPr>
              <a:t>–</a:t>
            </a:r>
            <a:endParaRPr lang="en-US" sz="3600">
              <a:latin typeface="Arial" charset="0"/>
            </a:endParaRPr>
          </a:p>
        </p:txBody>
      </p:sp>
      <p:sp>
        <p:nvSpPr>
          <p:cNvPr id="692273" name="Rectangle 49"/>
          <p:cNvSpPr>
            <a:spLocks noChangeArrowheads="1"/>
          </p:cNvSpPr>
          <p:nvPr/>
        </p:nvSpPr>
        <p:spPr bwMode="auto">
          <a:xfrm>
            <a:off x="3003550" y="2749550"/>
            <a:ext cx="509588" cy="3502025"/>
          </a:xfrm>
          <a:prstGeom prst="rect">
            <a:avLst/>
          </a:prstGeom>
          <a:solidFill>
            <a:srgbClr val="E2D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275" name="Rectangle 51"/>
          <p:cNvSpPr>
            <a:spLocks noChangeArrowheads="1"/>
          </p:cNvSpPr>
          <p:nvPr/>
        </p:nvSpPr>
        <p:spPr bwMode="auto">
          <a:xfrm>
            <a:off x="3781425" y="2749550"/>
            <a:ext cx="509588" cy="3502025"/>
          </a:xfrm>
          <a:prstGeom prst="rect">
            <a:avLst/>
          </a:prstGeom>
          <a:solidFill>
            <a:srgbClr val="E2D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276" name="Rectangle 52"/>
          <p:cNvSpPr>
            <a:spLocks noChangeArrowheads="1"/>
          </p:cNvSpPr>
          <p:nvPr/>
        </p:nvSpPr>
        <p:spPr bwMode="auto">
          <a:xfrm>
            <a:off x="4681538" y="2749550"/>
            <a:ext cx="509587" cy="3502025"/>
          </a:xfrm>
          <a:prstGeom prst="rect">
            <a:avLst/>
          </a:prstGeom>
          <a:solidFill>
            <a:srgbClr val="E2D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26075" y="1311275"/>
            <a:ext cx="762000" cy="969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rgbClr val="000005"/>
                </a:solidFill>
                <a:latin typeface="+mn-lt"/>
                <a:ea typeface="+mj-ea"/>
                <a:cs typeface="+mj-cs"/>
              </a:rPr>
              <a:t>EcoRI</a:t>
            </a:r>
            <a:r>
              <a:rPr lang="en-US" sz="1600" b="1" dirty="0">
                <a:solidFill>
                  <a:srgbClr val="000005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1600" b="1" dirty="0">
                <a:solidFill>
                  <a:srgbClr val="000005"/>
                </a:solidFill>
                <a:latin typeface="+mn-lt"/>
                <a:ea typeface="+mj-ea"/>
                <a:cs typeface="+mj-cs"/>
              </a:rPr>
            </a:br>
            <a:r>
              <a:rPr lang="en-US" sz="1600" b="1" dirty="0">
                <a:solidFill>
                  <a:srgbClr val="000005"/>
                </a:solidFill>
                <a:latin typeface="+mn-lt"/>
                <a:ea typeface="+mj-ea"/>
                <a:cs typeface="+mj-cs"/>
              </a:rPr>
              <a:t>    +</a:t>
            </a:r>
            <a:br>
              <a:rPr lang="en-US" sz="1600" b="1" dirty="0">
                <a:solidFill>
                  <a:srgbClr val="000005"/>
                </a:solidFill>
                <a:latin typeface="+mn-lt"/>
                <a:ea typeface="+mj-ea"/>
                <a:cs typeface="+mj-cs"/>
              </a:rPr>
            </a:br>
            <a:r>
              <a:rPr lang="en-US" sz="1600" b="1" dirty="0" err="1">
                <a:solidFill>
                  <a:srgbClr val="000005"/>
                </a:solidFill>
                <a:latin typeface="+mn-lt"/>
                <a:ea typeface="+mj-ea"/>
                <a:cs typeface="+mj-cs"/>
              </a:rPr>
              <a:t>HindIII</a:t>
            </a:r>
            <a:r>
              <a:rPr lang="en-US" sz="2800" b="1" dirty="0">
                <a:solidFill>
                  <a:srgbClr val="1F497D"/>
                </a:solidFill>
                <a:latin typeface="+mn-lt"/>
                <a:ea typeface="+mj-ea"/>
                <a:cs typeface="+mj-cs"/>
                <a:sym typeface="Symbol" pitchFamily="18" charset="2"/>
              </a:rPr>
              <a:t/>
            </a:r>
            <a:br>
              <a:rPr lang="en-US" sz="2800" b="1" dirty="0">
                <a:solidFill>
                  <a:srgbClr val="1F497D"/>
                </a:solidFill>
                <a:latin typeface="+mn-lt"/>
                <a:ea typeface="+mj-ea"/>
                <a:cs typeface="+mj-cs"/>
                <a:sym typeface="Symbol" pitchFamily="18" charset="2"/>
              </a:rPr>
            </a:br>
            <a:endParaRPr lang="en-US" sz="800" dirty="0">
              <a:latin typeface="+mn-lt"/>
              <a:cs typeface="+mn-cs"/>
            </a:endParaRPr>
          </a:p>
        </p:txBody>
      </p:sp>
      <p:sp>
        <p:nvSpPr>
          <p:cNvPr id="4107" name="Rectangle 3"/>
          <p:cNvSpPr>
            <a:spLocks noChangeArrowheads="1"/>
          </p:cNvSpPr>
          <p:nvPr/>
        </p:nvSpPr>
        <p:spPr bwMode="auto">
          <a:xfrm>
            <a:off x="2905125" y="1762125"/>
            <a:ext cx="704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5"/>
                </a:solidFill>
              </a:rPr>
              <a:t>EcoRI</a:t>
            </a:r>
            <a:endParaRPr lang="en-US" sz="3200" b="1">
              <a:solidFill>
                <a:srgbClr val="1F497D"/>
              </a:solidFill>
              <a:sym typeface="Symbol" pitchFamily="18" charset="2"/>
            </a:endParaRPr>
          </a:p>
        </p:txBody>
      </p:sp>
      <p:sp>
        <p:nvSpPr>
          <p:cNvPr id="4108" name="Rectangle 4"/>
          <p:cNvSpPr>
            <a:spLocks noChangeArrowheads="1"/>
          </p:cNvSpPr>
          <p:nvPr/>
        </p:nvSpPr>
        <p:spPr bwMode="auto">
          <a:xfrm>
            <a:off x="4156075" y="1728788"/>
            <a:ext cx="815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5"/>
                </a:solidFill>
              </a:rPr>
              <a:t>HindIII</a:t>
            </a:r>
            <a:endParaRPr lang="en-US" sz="3200" b="1">
              <a:solidFill>
                <a:srgbClr val="1F497D"/>
              </a:solidFill>
              <a:sym typeface="Symbol" pitchFamily="18" charset="2"/>
            </a:endParaRPr>
          </a:p>
        </p:txBody>
      </p:sp>
      <p:sp>
        <p:nvSpPr>
          <p:cNvPr id="58" name="Rectangle 51"/>
          <p:cNvSpPr>
            <a:spLocks noChangeArrowheads="1"/>
          </p:cNvSpPr>
          <p:nvPr/>
        </p:nvSpPr>
        <p:spPr bwMode="auto">
          <a:xfrm>
            <a:off x="3933825" y="2901950"/>
            <a:ext cx="509588" cy="3502025"/>
          </a:xfrm>
          <a:prstGeom prst="rect">
            <a:avLst/>
          </a:prstGeom>
          <a:solidFill>
            <a:srgbClr val="E2D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TextBox 5"/>
          <p:cNvSpPr txBox="1">
            <a:spLocks noChangeArrowheads="1"/>
          </p:cNvSpPr>
          <p:nvPr/>
        </p:nvSpPr>
        <p:spPr bwMode="auto">
          <a:xfrm>
            <a:off x="6464300" y="1330325"/>
            <a:ext cx="26797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Use sticky notes to </a:t>
            </a:r>
            <a:br>
              <a:rPr lang="en-US" sz="2000"/>
            </a:br>
            <a:r>
              <a:rPr lang="en-US" sz="2000"/>
              <a:t>LABEL THE </a:t>
            </a:r>
            <a:br>
              <a:rPr lang="en-US" sz="2000"/>
            </a:br>
            <a:r>
              <a:rPr lang="en-US" sz="2000"/>
              <a:t>       + and – poles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Use sticky notes to </a:t>
            </a:r>
            <a:br>
              <a:rPr lang="en-US" sz="2000"/>
            </a:br>
            <a:r>
              <a:rPr lang="en-US" sz="2000"/>
              <a:t>LABEL your lanes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Load your “gel” with</a:t>
            </a:r>
          </a:p>
          <a:p>
            <a:pPr eaLnBrk="1" hangingPunct="1"/>
            <a:r>
              <a:rPr lang="en-US" sz="2000"/>
              <a:t>your “DNA” that </a:t>
            </a:r>
            <a:br>
              <a:rPr lang="en-US" sz="2000"/>
            </a:br>
            <a:r>
              <a:rPr lang="en-US" sz="2000"/>
              <a:t>has been cut with</a:t>
            </a:r>
            <a:br>
              <a:rPr lang="en-US" sz="2000"/>
            </a:br>
            <a:r>
              <a:rPr lang="en-US" sz="2000"/>
              <a:t>“restriction enzymes”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Complete RFLP analysis </a:t>
            </a:r>
          </a:p>
          <a:p>
            <a:pPr eaLnBrk="1" hangingPunct="1"/>
            <a:r>
              <a:rPr lang="en-US" sz="2000"/>
              <a:t>and draw a picture of</a:t>
            </a:r>
          </a:p>
          <a:p>
            <a:pPr eaLnBrk="1" hangingPunct="1"/>
            <a:r>
              <a:rPr lang="en-US" sz="2000"/>
              <a:t> the results in your BILL </a:t>
            </a:r>
          </a:p>
        </p:txBody>
      </p:sp>
      <p:sp>
        <p:nvSpPr>
          <p:cNvPr id="4111" name="Rectangle 21"/>
          <p:cNvSpPr>
            <a:spLocks noChangeArrowheads="1"/>
          </p:cNvSpPr>
          <p:nvPr/>
        </p:nvSpPr>
        <p:spPr bwMode="auto">
          <a:xfrm>
            <a:off x="3228975" y="2522538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Rectangle 21"/>
          <p:cNvSpPr>
            <a:spLocks noChangeArrowheads="1"/>
          </p:cNvSpPr>
          <p:nvPr/>
        </p:nvSpPr>
        <p:spPr bwMode="auto">
          <a:xfrm>
            <a:off x="4443413" y="2560638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Rectangle 21"/>
          <p:cNvSpPr>
            <a:spLocks noChangeArrowheads="1"/>
          </p:cNvSpPr>
          <p:nvPr/>
        </p:nvSpPr>
        <p:spPr bwMode="auto">
          <a:xfrm>
            <a:off x="5616575" y="2541588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5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92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92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92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73" grpId="0" animBg="1"/>
      <p:bldP spid="692275" grpId="0" animBg="1"/>
      <p:bldP spid="692276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571"/>
          <a:stretch/>
        </p:blipFill>
        <p:spPr>
          <a:xfrm>
            <a:off x="3810000" y="698695"/>
            <a:ext cx="3264993" cy="2862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2" b="32323"/>
          <a:stretch/>
        </p:blipFill>
        <p:spPr>
          <a:xfrm>
            <a:off x="5867400" y="3810000"/>
            <a:ext cx="2908110" cy="2830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710161"/>
            <a:ext cx="3126389" cy="4189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0"/>
            <a:ext cx="7401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CUT AND PASTE  PLASMIDS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292" y="5993820"/>
            <a:ext cx="8872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ACTIVITY FROM: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www.biologycorner.com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http://i.ebayimg.com/t/4-x-Swimming-Pool-Noodle-Float-Aid-Woggle-Bargain-Red-Yellow-Pink-Blue-/00/s/NTAwWDUwMA==/z/ZF0AAOxywXFSc7Ap/$T2eC16dHJF4FFkZgJytvBSc7!oulJw~~60_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6" r="2591"/>
          <a:stretch/>
        </p:blipFill>
        <p:spPr bwMode="auto">
          <a:xfrm>
            <a:off x="6575883" y="126958"/>
            <a:ext cx="2190324" cy="187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0"/>
            <a:ext cx="8534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http://www.ebay.co.uk/itm/4-x-Swimming-Pool-Noodle-Float-Aid-Woggle-Bargain-Red-Yellow-Pink-Blue-/180763754831</a:t>
            </a:r>
          </a:p>
        </p:txBody>
      </p:sp>
      <p:sp>
        <p:nvSpPr>
          <p:cNvPr id="3" name="Rectangle 2"/>
          <p:cNvSpPr/>
          <p:nvPr/>
        </p:nvSpPr>
        <p:spPr>
          <a:xfrm>
            <a:off x="2672959" y="6391996"/>
            <a:ext cx="3651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http://catalystlearningcurricula.com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5" t="40479" r="40672" b="19790"/>
          <a:stretch/>
        </p:blipFill>
        <p:spPr bwMode="auto">
          <a:xfrm>
            <a:off x="7222011" y="4110378"/>
            <a:ext cx="1921989" cy="26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560999"/>
            <a:ext cx="5551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KRISTIN DOTTI</a:t>
            </a:r>
            <a:br>
              <a:rPr lang="en-US" sz="2400" b="1" dirty="0" smtClean="0">
                <a:latin typeface="Comic Sans MS" pitchFamily="66" charset="0"/>
              </a:rPr>
            </a:br>
            <a:r>
              <a:rPr lang="en-US" sz="2400" b="1" dirty="0" smtClean="0">
                <a:latin typeface="Comic Sans MS" pitchFamily="66" charset="0"/>
              </a:rPr>
              <a:t>CATALYST LEARNING CURRICULA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041" y="437280"/>
            <a:ext cx="50097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omic Sans MS" pitchFamily="66" charset="0"/>
              </a:rPr>
              <a:t>POOL NOODLES </a:t>
            </a:r>
            <a:endParaRPr lang="en-US" sz="4400" b="1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382" y="1421867"/>
            <a:ext cx="3802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omic Sans MS" pitchFamily="66" charset="0"/>
              </a:rPr>
              <a:t>OPERONS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7382" y="2335621"/>
            <a:ext cx="36872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  <a:latin typeface="Comic Sans MS" pitchFamily="66" charset="0"/>
              </a:rPr>
              <a:t>IMMUNE SYSTEM-</a:t>
            </a:r>
            <a:br>
              <a:rPr lang="en-US" sz="2800" b="1" dirty="0" smtClean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Comic Sans MS" pitchFamily="66" charset="0"/>
              </a:rPr>
              <a:t>Blood types</a:t>
            </a:r>
            <a:endParaRPr lang="en-US" sz="28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11986" r="10845" b="23001"/>
          <a:stretch/>
        </p:blipFill>
        <p:spPr>
          <a:xfrm>
            <a:off x="4072917" y="1714254"/>
            <a:ext cx="2106540" cy="21998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8033" y="3916515"/>
            <a:ext cx="46955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  <a:latin typeface="Comic Sans MS" pitchFamily="66" charset="0"/>
              </a:rPr>
              <a:t>MITOSIS</a:t>
            </a:r>
            <a:br>
              <a:rPr lang="en-US" sz="2800" b="1" dirty="0" smtClean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Comic Sans MS" pitchFamily="66" charset="0"/>
              </a:rPr>
              <a:t> Homologous chromosomes</a:t>
            </a:r>
            <a:endParaRPr lang="en-US" sz="28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0709" y="228600"/>
            <a:ext cx="818204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Comic Sans MS" pitchFamily="66" charset="0"/>
              </a:rPr>
              <a:t>Blue pins= A antigens</a:t>
            </a:r>
          </a:p>
          <a:p>
            <a:r>
              <a:rPr lang="en-US" sz="5400" dirty="0" smtClean="0">
                <a:solidFill>
                  <a:srgbClr val="00B050"/>
                </a:solidFill>
                <a:latin typeface="Comic Sans MS" pitchFamily="66" charset="0"/>
              </a:rPr>
              <a:t>Green pins= B antigens</a:t>
            </a:r>
            <a:br>
              <a:rPr lang="en-US" sz="54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5400" dirty="0" smtClean="0">
                <a:solidFill>
                  <a:srgbClr val="FFFF00"/>
                </a:solidFill>
                <a:latin typeface="Comic Sans MS" pitchFamily="66" charset="0"/>
              </a:rPr>
              <a:t>Yellow pins = Rh antigens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7661" y="3200400"/>
            <a:ext cx="825578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omic Sans MS" pitchFamily="66" charset="0"/>
              </a:rPr>
              <a:t>Make a RED BLOOD CELL </a:t>
            </a:r>
          </a:p>
          <a:p>
            <a:r>
              <a:rPr lang="en-US" sz="4400" b="1" dirty="0" smtClean="0">
                <a:latin typeface="Comic Sans MS" pitchFamily="66" charset="0"/>
              </a:rPr>
              <a:t>that shows the glycoprotein </a:t>
            </a:r>
          </a:p>
          <a:p>
            <a:r>
              <a:rPr lang="en-US" sz="4400" b="1" dirty="0" smtClean="0">
                <a:latin typeface="Comic Sans MS" pitchFamily="66" charset="0"/>
              </a:rPr>
              <a:t>pattern for a person with A</a:t>
            </a:r>
            <a:r>
              <a:rPr lang="en-US" sz="4000" b="1" baseline="30000" dirty="0" smtClean="0">
                <a:latin typeface="Comic Sans MS" pitchFamily="66" charset="0"/>
              </a:rPr>
              <a:t>+</a:t>
            </a:r>
            <a:endParaRPr lang="en-US" sz="4400" b="1" baseline="30000" dirty="0" smtClean="0">
              <a:latin typeface="Comic Sans MS" pitchFamily="66" charset="0"/>
            </a:endParaRPr>
          </a:p>
          <a:p>
            <a:r>
              <a:rPr lang="en-US" sz="4400" b="1" dirty="0">
                <a:latin typeface="Comic Sans MS" pitchFamily="66" charset="0"/>
              </a:rPr>
              <a:t>b</a:t>
            </a:r>
            <a:r>
              <a:rPr lang="en-US" sz="4400" b="1" dirty="0" smtClean="0">
                <a:latin typeface="Comic Sans MS" pitchFamily="66" charset="0"/>
              </a:rPr>
              <a:t>lood type</a:t>
            </a:r>
            <a:endParaRPr lang="en-US" sz="4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67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846" y="0"/>
            <a:ext cx="8408071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Comic Sans MS" pitchFamily="66" charset="0"/>
              </a:rPr>
              <a:t>Pipe cleaners = ANTIBODIES</a:t>
            </a:r>
          </a:p>
          <a:p>
            <a:r>
              <a:rPr lang="en-US" sz="4400" b="1" dirty="0" smtClean="0">
                <a:solidFill>
                  <a:srgbClr val="0070C0"/>
                </a:solidFill>
                <a:latin typeface="Comic Sans MS" pitchFamily="66" charset="0"/>
              </a:rPr>
              <a:t>Blue =  Anti-A </a:t>
            </a:r>
            <a:br>
              <a:rPr lang="en-US" sz="44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4400" b="1" dirty="0" smtClean="0">
                <a:solidFill>
                  <a:srgbClr val="00B050"/>
                </a:solidFill>
                <a:latin typeface="Comic Sans MS" pitchFamily="66" charset="0"/>
              </a:rPr>
              <a:t>Green = Anti-B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93" y="2895600"/>
            <a:ext cx="71673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Show what would happen if </a:t>
            </a:r>
            <a:br>
              <a:rPr lang="en-US" sz="4000" b="1" dirty="0" smtClean="0">
                <a:latin typeface="Comic Sans MS" pitchFamily="66" charset="0"/>
              </a:rPr>
            </a:br>
            <a:r>
              <a:rPr lang="en-US" sz="4000" b="1" dirty="0" smtClean="0">
                <a:latin typeface="Comic Sans MS" pitchFamily="66" charset="0"/>
              </a:rPr>
              <a:t>a Type B person was given</a:t>
            </a:r>
            <a:br>
              <a:rPr lang="en-US" sz="4000" b="1" dirty="0" smtClean="0">
                <a:latin typeface="Comic Sans MS" pitchFamily="66" charset="0"/>
              </a:rPr>
            </a:br>
            <a:r>
              <a:rPr lang="en-US" sz="4000" b="1" dirty="0" smtClean="0">
                <a:latin typeface="Comic Sans MS" pitchFamily="66" charset="0"/>
              </a:rPr>
              <a:t>Type A blood.</a:t>
            </a:r>
            <a:endParaRPr lang="en-US" sz="4000" b="1" dirty="0">
              <a:latin typeface="Comic Sans MS" pitchFamily="66" charset="0"/>
            </a:endParaRPr>
          </a:p>
        </p:txBody>
      </p:sp>
      <p:pic>
        <p:nvPicPr>
          <p:cNvPr id="5" name="Picture 4" descr="type a cell w gen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05400"/>
            <a:ext cx="17526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ody outlin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618" y="3110104"/>
            <a:ext cx="1263660" cy="358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b blood cel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048" y="3547609"/>
            <a:ext cx="18288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0" y="6611779"/>
            <a:ext cx="67861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accent2"/>
                </a:solidFill>
                <a:latin typeface="Arial" charset="0"/>
              </a:rPr>
              <a:t>Body image modified </a:t>
            </a:r>
            <a:r>
              <a:rPr lang="en-US" sz="1000" b="1" dirty="0" err="1" smtClean="0">
                <a:solidFill>
                  <a:schemeClr val="accent2"/>
                </a:solidFill>
                <a:latin typeface="Arial" charset="0"/>
              </a:rPr>
              <a:t>from:http</a:t>
            </a:r>
            <a:r>
              <a:rPr lang="en-US" sz="1000" b="1" dirty="0" smtClean="0">
                <a:solidFill>
                  <a:schemeClr val="accent2"/>
                </a:solidFill>
                <a:latin typeface="Arial" charset="0"/>
              </a:rPr>
              <a:t>://www.new-fitness.com/images/body_shapes.jpg</a:t>
            </a:r>
            <a:endParaRPr lang="en-US" sz="1000" b="1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6678" y="51699"/>
            <a:ext cx="6531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omic Sans MS" pitchFamily="66" charset="0"/>
              </a:rPr>
              <a:t>“RECYCLED JUNK”</a:t>
            </a:r>
            <a:endParaRPr lang="en-US" sz="4400" b="1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943600"/>
            <a:ext cx="50626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Image from: DAVID KNUFFKE</a:t>
            </a:r>
            <a:b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AP BIO TEACHER COMMUNITY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21140"/>
            <a:ext cx="5105400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81899" y="609600"/>
            <a:ext cx="45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CE</a:t>
            </a:r>
          </a:p>
          <a:p>
            <a:r>
              <a:rPr lang="en-US" sz="3600" b="1" dirty="0" smtClean="0">
                <a:latin typeface="Comic Sans MS" pitchFamily="66" charset="0"/>
              </a:rPr>
              <a:t>L</a:t>
            </a:r>
          </a:p>
          <a:p>
            <a:r>
              <a:rPr lang="en-US" sz="3600" b="1" dirty="0" smtClean="0">
                <a:latin typeface="Comic Sans MS" pitchFamily="66" charset="0"/>
              </a:rPr>
              <a:t>L </a:t>
            </a:r>
          </a:p>
          <a:p>
            <a:endParaRPr lang="en-US" sz="3600" b="1" dirty="0">
              <a:latin typeface="Comic Sans MS" pitchFamily="66" charset="0"/>
            </a:endParaRPr>
          </a:p>
          <a:p>
            <a:r>
              <a:rPr lang="en-US" sz="3600" b="1" dirty="0" smtClean="0">
                <a:latin typeface="Comic Sans MS" pitchFamily="66" charset="0"/>
              </a:rPr>
              <a:t>W</a:t>
            </a:r>
          </a:p>
          <a:p>
            <a:r>
              <a:rPr lang="en-US" sz="3600" b="1" dirty="0" smtClean="0">
                <a:latin typeface="Comic Sans MS" pitchFamily="66" charset="0"/>
              </a:rPr>
              <a:t>A</a:t>
            </a:r>
          </a:p>
          <a:p>
            <a:r>
              <a:rPr lang="en-US" sz="3600" b="1" dirty="0" smtClean="0">
                <a:latin typeface="Comic Sans MS" pitchFamily="66" charset="0"/>
              </a:rPr>
              <a:t>L</a:t>
            </a:r>
          </a:p>
          <a:p>
            <a:r>
              <a:rPr lang="en-US" sz="3600" b="1" dirty="0" smtClean="0">
                <a:latin typeface="Comic Sans MS" pitchFamily="66" charset="0"/>
              </a:rPr>
              <a:t>L</a:t>
            </a:r>
            <a:endParaRPr lang="en-US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41546"/>
            <a:ext cx="820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“Chromatin condensation”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6005432"/>
            <a:ext cx="50626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Image from: DAVID KNUFFKE</a:t>
            </a:r>
            <a:b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AP BIO TEACHER COMMUNITY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riedellke\AppData\Local\Microsoft\Windows\Temporary Internet Files\Content.IE5\A6TC4RLA\chromati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38313" cy="513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6678" y="51699"/>
            <a:ext cx="653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“Tyrosine Kinase”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943600"/>
            <a:ext cx="50626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Image from: DAVID KNUFFKE</a:t>
            </a:r>
            <a:b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AP BIO TEACHER COMMUNITY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8778" y="-374824"/>
            <a:ext cx="5321646" cy="73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3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17220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media.collegeboard.com/digitalServices/pdf/ap/apcentral/Biology_VisualizingInformation.pdf</a:t>
            </a:r>
            <a:endParaRPr lang="en-US" sz="1600" dirty="0" smtClean="0"/>
          </a:p>
          <a:p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6" t="32060" r="18620" b="19418"/>
          <a:stretch/>
        </p:blipFill>
        <p:spPr bwMode="auto">
          <a:xfrm>
            <a:off x="1752600" y="152400"/>
            <a:ext cx="6224516" cy="29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119108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Three short </a:t>
            </a:r>
            <a:r>
              <a:rPr lang="en-US" sz="2400" dirty="0" smtClean="0">
                <a:latin typeface="Comic Sans MS" pitchFamily="66" charset="0"/>
              </a:rPr>
              <a:t>lessons  </a:t>
            </a:r>
            <a:r>
              <a:rPr lang="en-US" sz="2400" dirty="0">
                <a:latin typeface="Comic Sans MS" pitchFamily="66" charset="0"/>
              </a:rPr>
              <a:t>are provided:</a:t>
            </a:r>
          </a:p>
          <a:p>
            <a:r>
              <a:rPr lang="en-US" sz="2400" dirty="0" smtClean="0">
                <a:latin typeface="Comic Sans MS" pitchFamily="66" charset="0"/>
              </a:rPr>
              <a:t>1.  </a:t>
            </a:r>
            <a:r>
              <a:rPr lang="en-US" sz="2400" dirty="0">
                <a:latin typeface="Comic Sans MS" pitchFamily="66" charset="0"/>
              </a:rPr>
              <a:t>E</a:t>
            </a:r>
            <a:r>
              <a:rPr lang="en-US" sz="2400" dirty="0" smtClean="0">
                <a:latin typeface="Comic Sans MS" pitchFamily="66" charset="0"/>
              </a:rPr>
              <a:t>mergent properties –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          by Melissa </a:t>
            </a:r>
            <a:r>
              <a:rPr lang="en-US" sz="2400" dirty="0">
                <a:latin typeface="Comic Sans MS" pitchFamily="66" charset="0"/>
              </a:rPr>
              <a:t>Manning, Peggy Skinner, and Marilyn Smith</a:t>
            </a:r>
          </a:p>
          <a:p>
            <a:r>
              <a:rPr lang="en-US" sz="2400" dirty="0" smtClean="0">
                <a:latin typeface="Comic Sans MS" pitchFamily="66" charset="0"/>
              </a:rPr>
              <a:t>2. Visualizing </a:t>
            </a:r>
            <a:r>
              <a:rPr lang="en-US" sz="2400" dirty="0">
                <a:latin typeface="Comic Sans MS" pitchFamily="66" charset="0"/>
              </a:rPr>
              <a:t>evolutionary </a:t>
            </a:r>
            <a:r>
              <a:rPr lang="en-US" sz="2400" dirty="0" smtClean="0">
                <a:latin typeface="Comic Sans MS" pitchFamily="66" charset="0"/>
              </a:rPr>
              <a:t>processes -  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          by Derek </a:t>
            </a:r>
            <a:r>
              <a:rPr lang="en-US" sz="2400" dirty="0" err="1">
                <a:latin typeface="Comic Sans MS" pitchFamily="66" charset="0"/>
              </a:rPr>
              <a:t>Mainhart</a:t>
            </a:r>
            <a:r>
              <a:rPr lang="en-US" sz="2400" dirty="0">
                <a:latin typeface="Comic Sans MS" pitchFamily="66" charset="0"/>
              </a:rPr>
              <a:t> and </a:t>
            </a:r>
            <a:r>
              <a:rPr lang="en-US" sz="2400" dirty="0" smtClean="0">
                <a:latin typeface="Comic Sans MS" pitchFamily="66" charset="0"/>
              </a:rPr>
              <a:t>David </a:t>
            </a:r>
            <a:r>
              <a:rPr lang="en-US" sz="2400" dirty="0" err="1" smtClean="0">
                <a:latin typeface="Comic Sans MS" pitchFamily="66" charset="0"/>
              </a:rPr>
              <a:t>Knuffke</a:t>
            </a:r>
            <a:endParaRPr lang="en-US" sz="2400" dirty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3. Information </a:t>
            </a:r>
            <a:r>
              <a:rPr lang="en-US" sz="2400" dirty="0">
                <a:latin typeface="Comic Sans MS" pitchFamily="66" charset="0"/>
              </a:rPr>
              <a:t>presentation with a focus on effective </a:t>
            </a:r>
            <a:r>
              <a:rPr lang="en-US" sz="2400" dirty="0" smtClean="0">
                <a:latin typeface="Comic Sans MS" pitchFamily="66" charset="0"/>
              </a:rPr>
              <a:t/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           graphing – </a:t>
            </a:r>
            <a:r>
              <a:rPr lang="en-US" sz="2400" dirty="0" err="1" smtClean="0">
                <a:latin typeface="Comic Sans MS" pitchFamily="66" charset="0"/>
              </a:rPr>
              <a:t>Mainhart</a:t>
            </a:r>
            <a:r>
              <a:rPr lang="en-US" sz="2400" dirty="0" smtClean="0">
                <a:latin typeface="Comic Sans MS" pitchFamily="66" charset="0"/>
              </a:rPr>
              <a:t> &amp; </a:t>
            </a:r>
            <a:r>
              <a:rPr lang="en-US" sz="2400" dirty="0" err="1" smtClean="0">
                <a:latin typeface="Comic Sans MS" pitchFamily="66" charset="0"/>
              </a:rPr>
              <a:t>Knuffke</a:t>
            </a:r>
            <a:endParaRPr lang="en-US" sz="2400" dirty="0"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3962" y="990600"/>
            <a:ext cx="4730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CONCEPT MAPPING</a:t>
            </a:r>
            <a:endParaRPr lang="en-US" sz="3600" b="1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7" t="9153" r="866" b="9652"/>
          <a:stretch/>
        </p:blipFill>
        <p:spPr>
          <a:xfrm>
            <a:off x="152400" y="304799"/>
            <a:ext cx="3391868" cy="3639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0" r="4132" b="38110"/>
          <a:stretch/>
        </p:blipFill>
        <p:spPr>
          <a:xfrm>
            <a:off x="3886200" y="1828800"/>
            <a:ext cx="4906307" cy="3152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242" y="5498812"/>
            <a:ext cx="3873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VENN DIAGRAMS</a:t>
            </a:r>
            <a:endParaRPr lang="en-U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"/>
            <a:ext cx="5254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Eras Bold ITC" pitchFamily="34" charset="0"/>
              </a:rPr>
              <a:t>BIOLOGY THEATER</a:t>
            </a:r>
            <a:endParaRPr lang="en-US" sz="4000" dirty="0">
              <a:latin typeface="Eras Bold IT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2" r="7575" b="18320"/>
          <a:stretch/>
        </p:blipFill>
        <p:spPr>
          <a:xfrm>
            <a:off x="152400" y="831852"/>
            <a:ext cx="5105400" cy="4338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6" r="32914" b="20279"/>
          <a:stretch/>
        </p:blipFill>
        <p:spPr>
          <a:xfrm>
            <a:off x="5467632" y="764751"/>
            <a:ext cx="3454165" cy="3873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0" t="20849" r="18433" b="8109"/>
          <a:stretch/>
        </p:blipFill>
        <p:spPr>
          <a:xfrm>
            <a:off x="3830472" y="3573275"/>
            <a:ext cx="3016155" cy="32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44332"/>
            <a:ext cx="3328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  <a:hlinkClick r:id="rId2"/>
              </a:rPr>
              <a:t>Translation video 1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470527"/>
            <a:ext cx="617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from:  http</a:t>
            </a:r>
            <a:r>
              <a:rPr lang="en-US" sz="1400" dirty="0"/>
              <a:t>://www.eliseallen.com/?attachment_id=2327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35" y="428624"/>
            <a:ext cx="4046220" cy="5057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133600"/>
            <a:ext cx="338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  <a:hlinkClick r:id="rId4"/>
              </a:rPr>
              <a:t>Translation video 2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627" y="396779"/>
            <a:ext cx="3866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MAKE A MOVIE</a:t>
            </a:r>
            <a:endParaRPr lang="en-US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854"/>
            <a:ext cx="6400800" cy="685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86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91600" cy="6553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Use </a:t>
            </a:r>
            <a:r>
              <a:rPr lang="en-US" dirty="0">
                <a:latin typeface="Comic Sans MS" pitchFamily="66" charset="0"/>
              </a:rPr>
              <a:t>the diagram provided and </a:t>
            </a:r>
            <a:r>
              <a:rPr lang="en-US" b="1" dirty="0">
                <a:latin typeface="Comic Sans MS" pitchFamily="66" charset="0"/>
              </a:rPr>
              <a:t>make a video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tracing the flow of chemical information from the gene to the protein product</a:t>
            </a:r>
            <a:r>
              <a:rPr lang="en-US" dirty="0">
                <a:latin typeface="Comic Sans MS" pitchFamily="66" charset="0"/>
              </a:rPr>
              <a:t>. </a:t>
            </a: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You </a:t>
            </a:r>
            <a:r>
              <a:rPr lang="en-US" dirty="0">
                <a:latin typeface="Comic Sans MS" pitchFamily="66" charset="0"/>
              </a:rPr>
              <a:t>must include a description/explanation of everything in the picture. </a:t>
            </a:r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2-3 people in your group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Everyone in group must talk in video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Be sure to include important enzymes</a:t>
            </a:r>
          </a:p>
          <a:p>
            <a:endParaRPr lang="en-US" b="1" dirty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EXTRA CREDIT: Tell TWO more things </a:t>
            </a:r>
            <a:r>
              <a:rPr lang="en-US" dirty="0" smtClean="0">
                <a:latin typeface="Comic Sans MS" pitchFamily="66" charset="0"/>
              </a:rPr>
              <a:t>that might happen to the polypeptide chain produced in the picture before it can function as a protein in or out of the cell.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612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86434"/>
            <a:ext cx="4027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WHITE BOARDS</a:t>
            </a:r>
            <a:endParaRPr lang="en-US" sz="3600" b="1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" t="23682" r="10033" b="29553"/>
          <a:stretch/>
        </p:blipFill>
        <p:spPr>
          <a:xfrm>
            <a:off x="137615" y="911156"/>
            <a:ext cx="4339988" cy="3207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" t="22289" r="26286" b="33930"/>
          <a:stretch/>
        </p:blipFill>
        <p:spPr>
          <a:xfrm>
            <a:off x="5029200" y="152400"/>
            <a:ext cx="3479043" cy="30025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2" b="29552"/>
          <a:stretch/>
        </p:blipFill>
        <p:spPr>
          <a:xfrm>
            <a:off x="3386174" y="3288943"/>
            <a:ext cx="5122069" cy="33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1433" r="9285" b="8621"/>
          <a:stretch/>
        </p:blipFill>
        <p:spPr bwMode="auto">
          <a:xfrm>
            <a:off x="-18197" y="-14787"/>
            <a:ext cx="9101919" cy="687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0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r="9033"/>
          <a:stretch/>
        </p:blipFill>
        <p:spPr bwMode="auto">
          <a:xfrm>
            <a:off x="22746" y="1137"/>
            <a:ext cx="9121254" cy="691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7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201" y="2971800"/>
            <a:ext cx="88633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SCIENCE PRACTICE 1: </a:t>
            </a:r>
            <a:b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The student can use </a:t>
            </a:r>
            <a:r>
              <a:rPr lang="en-US" sz="2800" i="1" dirty="0" smtClean="0">
                <a:solidFill>
                  <a:srgbClr val="7030A0"/>
                </a:solidFill>
                <a:latin typeface="Comic Sans MS" pitchFamily="66" charset="0"/>
              </a:rPr>
              <a:t>representations and models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to </a:t>
            </a:r>
            <a:b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communicate scientific phenomena and solve </a:t>
            </a:r>
            <a:b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scientific problems</a:t>
            </a:r>
            <a:r>
              <a:rPr lang="en-US" sz="2800" dirty="0" smtClean="0">
                <a:latin typeface="Comic Sans MS" pitchFamily="66" charset="0"/>
              </a:rPr>
              <a:t>.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970" y="228600"/>
            <a:ext cx="3448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NGSS  PRACTICES</a:t>
            </a:r>
            <a:endParaRPr lang="en-US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201" y="738201"/>
            <a:ext cx="93210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- Developing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and Using </a:t>
            </a:r>
            <a:r>
              <a:rPr lang="en-US" sz="2800" i="1" dirty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Models </a:t>
            </a:r>
            <a:endParaRPr lang="en-US" sz="2800" i="1" dirty="0" smtClean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- Constructing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Explanations and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Designing Solutions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- Obtaining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, Evaluating, &amp;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Communicating Information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201" y="2554083"/>
            <a:ext cx="412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AP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BIOLOGY</a:t>
            </a:r>
            <a:endParaRPr lang="en-US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970" y="5333999"/>
            <a:ext cx="76370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“If you can't explain it to a six year old, </a:t>
            </a:r>
            <a:br>
              <a:rPr lang="en-US" sz="2800" b="1" dirty="0"/>
            </a:br>
            <a:r>
              <a:rPr lang="en-US" sz="2800" b="1" dirty="0"/>
              <a:t>you don't understand it yourself.” </a:t>
            </a:r>
          </a:p>
          <a:p>
            <a:r>
              <a:rPr lang="en-US" sz="2800" b="1" dirty="0"/>
              <a:t>~ Albert Einstein</a:t>
            </a:r>
            <a:endParaRPr lang="en-US" sz="2800" dirty="0"/>
          </a:p>
        </p:txBody>
      </p:sp>
      <p:pic>
        <p:nvPicPr>
          <p:cNvPr id="5122" name="Picture 2" descr="Albert Einstein">
            <a:hlinkClick r:id="rId2" tooltip="Albert Einstei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1688209" cy="219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66303" y="655251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Image from: ://</a:t>
            </a:r>
            <a:r>
              <a:rPr lang="en-US" sz="105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www.goodreads.com/author/show/9810.Albert_Einstein</a:t>
            </a:r>
          </a:p>
        </p:txBody>
      </p:sp>
    </p:spTree>
    <p:extLst>
      <p:ext uri="{BB962C8B-B14F-4D97-AF65-F5344CB8AC3E}">
        <p14:creationId xmlns:p14="http://schemas.microsoft.com/office/powerpoint/2010/main" val="34013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639" y="76200"/>
            <a:ext cx="64492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Comic Sans MS" pitchFamily="66" charset="0"/>
              </a:rPr>
              <a:t>BUILD A MODEL TO:</a:t>
            </a:r>
            <a:br>
              <a:rPr lang="en-US" sz="48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sz="4800" dirty="0" smtClean="0">
                <a:solidFill>
                  <a:srgbClr val="7030A0"/>
                </a:solidFill>
                <a:latin typeface="Comic Sans MS" pitchFamily="66" charset="0"/>
              </a:rPr>
              <a:t>       </a:t>
            </a:r>
            <a:endParaRPr lang="en-US" sz="4000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726" y="2386817"/>
            <a:ext cx="4956274" cy="3717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8998" y="6027003"/>
            <a:ext cx="4907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Primary, secondary, tertiary, 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quaternary structure of proteins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182569">
            <a:off x="456853" y="3495310"/>
            <a:ext cx="2754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Really “get” vocab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495969">
            <a:off x="4833946" y="1137270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Explain it to someone else</a:t>
            </a:r>
            <a:endParaRPr lang="en-US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 rot="387164">
            <a:off x="-23237" y="4602868"/>
            <a:ext cx="4163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7030A0"/>
                </a:solidFill>
                <a:latin typeface="Comic Sans MS" pitchFamily="66" charset="0"/>
              </a:rPr>
              <a:t>“Show what you know”</a:t>
            </a:r>
            <a:endParaRPr lang="en-US" sz="2400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 rot="295311">
            <a:off x="469586" y="2373658"/>
            <a:ext cx="2715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Make connections</a:t>
            </a:r>
            <a:endParaRPr lang="en-US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4788" y="962670"/>
            <a:ext cx="4164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  <a:latin typeface="Comic Sans MS" pitchFamily="66" charset="0"/>
              </a:rPr>
              <a:t>Demonstrate understanding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100124">
            <a:off x="470710" y="5486400"/>
            <a:ext cx="2880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Communicate ideas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7249" y="1692026"/>
            <a:ext cx="2715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See how it works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06256" y="6027003"/>
            <a:ext cx="1882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“STEAM” 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2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3" grpId="0"/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t="41970" r="13713" b="18388"/>
          <a:stretch/>
        </p:blipFill>
        <p:spPr bwMode="auto">
          <a:xfrm>
            <a:off x="-228600" y="0"/>
            <a:ext cx="6971729" cy="234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t="29014" r="25728" b="31931"/>
          <a:stretch/>
        </p:blipFill>
        <p:spPr bwMode="auto">
          <a:xfrm>
            <a:off x="3908946" y="3048000"/>
            <a:ext cx="4678908" cy="243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5" t="24896" r="55513" b="34161"/>
          <a:stretch/>
        </p:blipFill>
        <p:spPr bwMode="auto">
          <a:xfrm>
            <a:off x="762000" y="2590800"/>
            <a:ext cx="2895600" cy="371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57952"/>
            <a:ext cx="2514600" cy="15135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6200" y="5653618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-Transport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- Cell signaling</a:t>
            </a:r>
          </a:p>
          <a:p>
            <a:r>
              <a:rPr lang="en-US" sz="2400" dirty="0" smtClean="0">
                <a:latin typeface="Comic Sans MS" pitchFamily="66" charset="0"/>
              </a:rPr>
              <a:t>- Vocab Pictionary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962400"/>
            <a:ext cx="2948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  <a:t>TOOBERS  </a:t>
            </a:r>
            <a:r>
              <a:rPr lang="en-US" sz="3600" baseline="30000" dirty="0" smtClean="0">
                <a:solidFill>
                  <a:srgbClr val="7030A0"/>
                </a:solidFill>
                <a:latin typeface="Comic Sans MS" pitchFamily="66" charset="0"/>
              </a:rPr>
              <a:t>©</a:t>
            </a:r>
            <a:endParaRPr lang="en-US" sz="3600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30" name="Picture 6" descr="http://www.umass.edu/microbio/chime/lending/np_toob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0521"/>
            <a:ext cx="3899074" cy="271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816" y="152400"/>
            <a:ext cx="56364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Comic Sans MS" pitchFamily="66" charset="0"/>
              </a:rPr>
              <a:t>PURCHASED KITS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0" r="-2459" b="15000"/>
          <a:stretch/>
        </p:blipFill>
        <p:spPr>
          <a:xfrm>
            <a:off x="4724400" y="2407140"/>
            <a:ext cx="4147891" cy="37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060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Comic Sans MS" pitchFamily="66" charset="0"/>
                <a:hlinkClick r:id="rId2"/>
              </a:rPr>
              <a:t>3D MOLECULAR DESIGNS</a:t>
            </a:r>
            <a:endParaRPr lang="en-US" sz="4800" baseline="30000" dirty="0">
              <a:latin typeface="Comic Sans MS" pitchFamily="66" charset="0"/>
            </a:endParaRPr>
          </a:p>
        </p:txBody>
      </p:sp>
      <p:pic>
        <p:nvPicPr>
          <p:cNvPr id="1028" name="Picture 4" descr="http://www.3dmoleculardesigns.com/3DMD-Files/Water-Kit-Photos/WaterKit6-cupDisplay100WK-06G_Large.jpg?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02742"/>
            <a:ext cx="5070143" cy="336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5" t="42089" r="31231" b="14732"/>
          <a:stretch/>
        </p:blipFill>
        <p:spPr bwMode="auto">
          <a:xfrm>
            <a:off x="277502" y="1135797"/>
            <a:ext cx="5057176" cy="365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3d-molecular-designs-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3" y="5562600"/>
            <a:ext cx="3221691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55150" y="2590800"/>
            <a:ext cx="183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group set- $288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72200" y="6438900"/>
            <a:ext cx="157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 </a:t>
            </a:r>
            <a:r>
              <a:rPr lang="en-US" dirty="0" smtClean="0"/>
              <a:t>cut </a:t>
            </a:r>
            <a:r>
              <a:rPr lang="en-US" dirty="0"/>
              <a:t>set- $</a:t>
            </a:r>
            <a:r>
              <a:rPr lang="en-US" dirty="0" smtClean="0"/>
              <a:t>232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7999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  <a:hlinkClick r:id="rId2"/>
              </a:rPr>
              <a:t>Milwaukee School of Engineering</a:t>
            </a:r>
            <a:endParaRPr lang="en-US" sz="4000" baseline="30000" dirty="0">
              <a:latin typeface="Comic Sans MS" pitchFamily="66" charset="0"/>
            </a:endParaRPr>
          </a:p>
        </p:txBody>
      </p:sp>
      <p:pic>
        <p:nvPicPr>
          <p:cNvPr id="1028" name="Picture 4" descr="http://www.3dmoleculardesigns.com/3DMD-Files/Water-Kit-Photos/WaterKit6-cupDisplay100WK-06G_Large.jpg?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49" y="1666479"/>
            <a:ext cx="3774743" cy="25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5" t="42089" r="31231" b="14732"/>
          <a:stretch/>
        </p:blipFill>
        <p:spPr bwMode="auto">
          <a:xfrm>
            <a:off x="990600" y="1752600"/>
            <a:ext cx="2851533" cy="206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381497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://cbm.msoe.edu/teachRes/library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5" t="13290" r="23076" b="64209"/>
          <a:stretch/>
        </p:blipFill>
        <p:spPr bwMode="auto">
          <a:xfrm>
            <a:off x="304800" y="4495800"/>
            <a:ext cx="8237840" cy="189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1027471"/>
            <a:ext cx="4030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LENDING LIBRARY</a:t>
            </a:r>
            <a:endParaRPr lang="en-U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14482"/>
            <a:ext cx="4114800" cy="55093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1" y="1014482"/>
            <a:ext cx="4077269" cy="54591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211063"/>
            <a:ext cx="7742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DESKTOP ELECTROPHORESIS</a:t>
            </a:r>
            <a:endParaRPr lang="en-US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1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412</Words>
  <Application>Microsoft Office PowerPoint</Application>
  <PresentationFormat>On-screen Show (4:3)</PresentationFormat>
  <Paragraphs>124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2014 SDSTA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LAY OUT 3 YARN PIECES ON YOUR DESK   DON’T STRETCH !  TRIM ALL YOUR YARN PIECES SO THEY ARE THE SAME LENGTH- 50 cm </vt:lpstr>
      <vt:lpstr>PowerPoint Presentation</vt:lpstr>
      <vt:lpstr>SET UP YOUR DESKTOP AS A GEL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SDSTA Conference</dc:title>
  <dc:creator>Kelly Riedell</dc:creator>
  <cp:lastModifiedBy>Kelly Riedell</cp:lastModifiedBy>
  <cp:revision>61</cp:revision>
  <dcterms:created xsi:type="dcterms:W3CDTF">2013-11-22T15:04:26Z</dcterms:created>
  <dcterms:modified xsi:type="dcterms:W3CDTF">2014-02-08T10:49:37Z</dcterms:modified>
</cp:coreProperties>
</file>