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Lst>
  <p:sldSz cx="9144000" cy="5143500" type="screen16x9"/>
  <p:notesSz cx="6858000" cy="9144000"/>
  <p:embeddedFontLst>
    <p:embeddedFont>
      <p:font typeface="Lato" panose="020B0604020202020204" charset="0"/>
      <p:regular r:id="rId47"/>
      <p:bold r:id="rId48"/>
      <p:italic r:id="rId49"/>
      <p:boldItalic r:id="rId50"/>
    </p:embeddedFont>
    <p:embeddedFont>
      <p:font typeface="Raleway" panose="020B060402020202020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81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753e22cb5a_11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753e22cb5a_1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753e22cb5a_1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753e22cb5a_1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753e22cb5a_11_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753e22cb5a_1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753e22cb5a_11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753e22cb5a_11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753e22cb5a_1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1" name="Google Shape;151;g753e22cb5a_1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will probably be appealing for AP Chem and Calculus students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753e22cb5a_11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753e22cb5a_11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These were due on Jan. 17th - you do not need to make further requests.  It will be automatically on their exam timer.  If you have an injury you need to get prior approval - so you can get assistance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753e22cb5a_11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753e22cb5a_11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need to save your original e ticket and deadline for request for make-up: within 48 hours!!  Your make-up will be approved by May 25th and then e ticket will should be received two days before make-up exam.  IF YOU KNOW IN ADVANCE JUST DON’T USE YOUR ORIGINAL MAY E TICKET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753e22cb5a_11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753e22cb5a_11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753e22cb5a_11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753e22cb5a_1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753e22cb5a_1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753e22cb5a_1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MAY 4TH - practice test/demo</a:t>
            </a:r>
            <a:endParaRP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753e22cb5a_0_7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753e22cb5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753e22cb5a_1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753e22cb5a_1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753e22cb5a_11_5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753e22cb5a_1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Good News: you will not need the lockdown browser on the computer you use!!!  Make sure grammarly is not on your device.  No graphs or diagrams</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753e22cb5a_11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753e22cb5a_1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Prepare your documents (so you don’t use test time), Word Processing or Paper, ahead of time (name and I.D.)  and save digital documents on your desktop, different documents (digital or paper)  for each of the two questions.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753e22cb5a_11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753e22cb5a_11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Prepare your handwriting pages before testing if you use this format.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753e22cb5a_11_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753e22cb5a_1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Teachers should try the demo too!  It focuses on the last five minutes.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753e22cb5a_11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753e22cb5a_11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753e22cb5a_11_7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 name="Google Shape;211;g753e22cb5a_11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753e22cb5a_11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753e22cb5a_1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753e22cb5a_11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753e22cb5a_11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MOST IMPORTANT IS YOUR 8-CHARACTER CODE</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753e22cb5a_11_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753e22cb5a_11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ARE THE TWO-QUESTION EXAM FORMAT FOR SCIENCE.  Second question only 15 mins, not twenty on the slide.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753e22cb5a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753e22cb5a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753e22cb5a_11_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753e22cb5a_11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753e22cb5a_11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753e22cb5a_11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753e22cb5a_11_1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753e22cb5a_1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 NOT REFRESH BROWSER</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753e22cb5a_11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753e22cb5a_11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Can not annotate - do not have grammarly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753e22cb5a_11_1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753e22cb5a_11_1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KEEP YOUR TIMER VISIBLE - You may still earn a “5” even if you don’t get to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753e22cb5a_11_1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753e22cb5a_11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MAKE SURE YOU START SUBMITTING AT THE RIGHT TIME!  Must click submit!!!  Don’t close your browser UNTIL YOU GET CONFIRMATION!!!!</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753e22cb5a_11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753e22cb5a_11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get booted for some reason, re-enter exam using e-ticket.  DON’T TOUCH BACK ARROW OR REFRESH BROWSER!!!!</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753e22cb5a_11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753e22cb5a_11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753e22cb5a_11_1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 name="Google Shape;272;g753e22cb5a_11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They will analyze the difficulty level and then determine 5, 4, 3, etc...</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753e22cb5a_11_1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753e22cb5a_11_1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753e22cb5a_5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753e22cb5a_5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753e22cb5a_11_1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753e22cb5a_11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753e22cb5a_11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753e22cb5a_11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753e22cb5a_11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753e22cb5a_11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EXAM DEMO MAKES SURE THAT YOU CAN ACCESS THE EXAM -if you can’t access the demo, you won’t be able to access the ACTUAL EXAM!!!!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753e22cb5a_11_1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753e22cb5a_11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753e22cb5a_11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753e22cb5a_11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753e22cb5a_5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753e22cb5a_5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753e22cb5a_5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753e22cb5a_5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are automatically given the May ticket, if you can not use the May ticket - don’t open it.  You will automatically be given a June date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753e22cb5a_1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753e22cb5a_1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you have trouble during your May testing: YOU NEED TO REQUEST A JUNE TICKET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753e22cb5a_1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753e22cb5a_1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Pay attention to the time you are taking the exam!</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753e22cb5a_1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753e22cb5a_1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Every year they set different cut scores - they will adjust for this year.  There is NOT a CURVE!  The exam may have more parts than they can complete.  It is a cornucopia of opportunities to show what they know.  YOU MUST TURN IN EXAM ON TIME!!!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830392" y="1191256"/>
            <a:ext cx="745763" cy="45826"/>
            <a:chOff x="4580561" y="2589004"/>
            <a:chExt cx="1064464" cy="25200"/>
          </a:xfrm>
        </p:grpSpPr>
        <p:sp>
          <p:nvSpPr>
            <p:cNvPr id="12" name="Google Shape;12;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5" name="Google Shape;15;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6" name="Google Shape;16;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73"/>
        <p:cNvGrpSpPr/>
        <p:nvPr/>
      </p:nvGrpSpPr>
      <p:grpSpPr>
        <a:xfrm>
          <a:off x="0" y="0"/>
          <a:ext cx="0" cy="0"/>
          <a:chOff x="0" y="0"/>
          <a:chExt cx="0" cy="0"/>
        </a:xfrm>
      </p:grpSpPr>
      <p:grpSp>
        <p:nvGrpSpPr>
          <p:cNvPr id="74" name="Google Shape;74;p11"/>
          <p:cNvGrpSpPr/>
          <p:nvPr/>
        </p:nvGrpSpPr>
        <p:grpSpPr>
          <a:xfrm>
            <a:off x="830392" y="4169130"/>
            <a:ext cx="745763" cy="45826"/>
            <a:chOff x="4580561" y="2589004"/>
            <a:chExt cx="1064464" cy="25200"/>
          </a:xfrm>
        </p:grpSpPr>
        <p:sp>
          <p:nvSpPr>
            <p:cNvPr id="75" name="Google Shape;75;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 name="Google Shape;77;p11"/>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78" name="Google Shape;78;p11"/>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79" name="Google Shape;7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0"/>
        <p:cNvGrpSpPr/>
        <p:nvPr/>
      </p:nvGrpSpPr>
      <p:grpSpPr>
        <a:xfrm>
          <a:off x="0" y="0"/>
          <a:ext cx="0" cy="0"/>
          <a:chOff x="0" y="0"/>
          <a:chExt cx="0" cy="0"/>
        </a:xfrm>
      </p:grpSpPr>
      <p:sp>
        <p:nvSpPr>
          <p:cNvPr id="81" name="Google Shape;81;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7"/>
        <p:cNvGrpSpPr/>
        <p:nvPr/>
      </p:nvGrpSpPr>
      <p:grpSpPr>
        <a:xfrm>
          <a:off x="0" y="0"/>
          <a:ext cx="0" cy="0"/>
          <a:chOff x="0" y="0"/>
          <a:chExt cx="0" cy="0"/>
        </a:xfrm>
      </p:grpSpPr>
      <p:grpSp>
        <p:nvGrpSpPr>
          <p:cNvPr id="18" name="Google Shape;18;p3"/>
          <p:cNvGrpSpPr/>
          <p:nvPr/>
        </p:nvGrpSpPr>
        <p:grpSpPr>
          <a:xfrm>
            <a:off x="830392" y="1191256"/>
            <a:ext cx="745763" cy="45826"/>
            <a:chOff x="4580561" y="2589004"/>
            <a:chExt cx="1064464" cy="25200"/>
          </a:xfrm>
        </p:grpSpPr>
        <p:sp>
          <p:nvSpPr>
            <p:cNvPr id="19" name="Google Shape;19;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3"/>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2" name="Google Shape;22;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 name="Google Shape;25;p4"/>
          <p:cNvGrpSpPr/>
          <p:nvPr/>
        </p:nvGrpSpPr>
        <p:grpSpPr>
          <a:xfrm>
            <a:off x="830392" y="1191256"/>
            <a:ext cx="745763" cy="45826"/>
            <a:chOff x="4580561" y="2589004"/>
            <a:chExt cx="1064464" cy="25200"/>
          </a:xfrm>
        </p:grpSpPr>
        <p:sp>
          <p:nvSpPr>
            <p:cNvPr id="26" name="Google Shape;26;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28;p4"/>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29" name="Google Shape;29;p4"/>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0" name="Google Shape;30;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1"/>
        <p:cNvGrpSpPr/>
        <p:nvPr/>
      </p:nvGrpSpPr>
      <p:grpSpPr>
        <a:xfrm>
          <a:off x="0" y="0"/>
          <a:ext cx="0" cy="0"/>
          <a:chOff x="0" y="0"/>
          <a:chExt cx="0" cy="0"/>
        </a:xfrm>
      </p:grpSpPr>
      <p:sp>
        <p:nvSpPr>
          <p:cNvPr id="32" name="Google Shape;32;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5"/>
          <p:cNvGrpSpPr/>
          <p:nvPr/>
        </p:nvGrpSpPr>
        <p:grpSpPr>
          <a:xfrm>
            <a:off x="830392" y="1191256"/>
            <a:ext cx="745763" cy="45826"/>
            <a:chOff x="4580561" y="2589004"/>
            <a:chExt cx="1064464" cy="25200"/>
          </a:xfrm>
        </p:grpSpPr>
        <p:sp>
          <p:nvSpPr>
            <p:cNvPr id="34" name="Google Shape;34;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5"/>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7" name="Google Shape;37;p5"/>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8" name="Google Shape;38;p5"/>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9" name="Google Shape;39;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sp>
        <p:nvSpPr>
          <p:cNvPr id="41" name="Google Shape;4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 name="Google Shape;42;p6"/>
          <p:cNvGrpSpPr/>
          <p:nvPr/>
        </p:nvGrpSpPr>
        <p:grpSpPr>
          <a:xfrm>
            <a:off x="830392" y="1191256"/>
            <a:ext cx="745763" cy="45826"/>
            <a:chOff x="4580561" y="2589004"/>
            <a:chExt cx="1064464" cy="25200"/>
          </a:xfrm>
        </p:grpSpPr>
        <p:sp>
          <p:nvSpPr>
            <p:cNvPr id="43" name="Google Shape;43;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6"/>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6" name="Google Shape;46;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7"/>
        <p:cNvGrpSpPr/>
        <p:nvPr/>
      </p:nvGrpSpPr>
      <p:grpSpPr>
        <a:xfrm>
          <a:off x="0" y="0"/>
          <a:ext cx="0" cy="0"/>
          <a:chOff x="0" y="0"/>
          <a:chExt cx="0" cy="0"/>
        </a:xfrm>
      </p:grpSpPr>
      <p:sp>
        <p:nvSpPr>
          <p:cNvPr id="48" name="Google Shape;48;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49;p7"/>
          <p:cNvGrpSpPr/>
          <p:nvPr/>
        </p:nvGrpSpPr>
        <p:grpSpPr>
          <a:xfrm>
            <a:off x="830392" y="1191256"/>
            <a:ext cx="745763" cy="45826"/>
            <a:chOff x="4580561" y="2589004"/>
            <a:chExt cx="1064464" cy="25200"/>
          </a:xfrm>
        </p:grpSpPr>
        <p:sp>
          <p:nvSpPr>
            <p:cNvPr id="50" name="Google Shape;50;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7"/>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3" name="Google Shape;53;p7"/>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55"/>
        <p:cNvGrpSpPr/>
        <p:nvPr/>
      </p:nvGrpSpPr>
      <p:grpSpPr>
        <a:xfrm>
          <a:off x="0" y="0"/>
          <a:ext cx="0" cy="0"/>
          <a:chOff x="0" y="0"/>
          <a:chExt cx="0" cy="0"/>
        </a:xfrm>
      </p:grpSpPr>
      <p:grpSp>
        <p:nvGrpSpPr>
          <p:cNvPr id="56" name="Google Shape;56;p8"/>
          <p:cNvGrpSpPr/>
          <p:nvPr/>
        </p:nvGrpSpPr>
        <p:grpSpPr>
          <a:xfrm>
            <a:off x="830392" y="4169130"/>
            <a:ext cx="745763" cy="45826"/>
            <a:chOff x="4580561" y="2589004"/>
            <a:chExt cx="1064464" cy="25200"/>
          </a:xfrm>
        </p:grpSpPr>
        <p:sp>
          <p:nvSpPr>
            <p:cNvPr id="57" name="Google Shape;57;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8"/>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0" name="Google Shape;60;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1"/>
        <p:cNvGrpSpPr/>
        <p:nvPr/>
      </p:nvGrpSpPr>
      <p:grpSpPr>
        <a:xfrm>
          <a:off x="0" y="0"/>
          <a:ext cx="0" cy="0"/>
          <a:chOff x="0" y="0"/>
          <a:chExt cx="0" cy="0"/>
        </a:xfrm>
      </p:grpSpPr>
      <p:sp>
        <p:nvSpPr>
          <p:cNvPr id="62" name="Google Shape;62;p9"/>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63;p9"/>
          <p:cNvGrpSpPr/>
          <p:nvPr/>
        </p:nvGrpSpPr>
        <p:grpSpPr>
          <a:xfrm>
            <a:off x="830392" y="1191256"/>
            <a:ext cx="745763" cy="45826"/>
            <a:chOff x="4580561" y="2589004"/>
            <a:chExt cx="1064464" cy="25200"/>
          </a:xfrm>
        </p:grpSpPr>
        <p:sp>
          <p:nvSpPr>
            <p:cNvPr id="64" name="Google Shape;64;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9"/>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67" name="Google Shape;67;p9"/>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68" name="Google Shape;68;p9"/>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9" name="Google Shape;69;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
        <p:cNvGrpSpPr/>
        <p:nvPr/>
      </p:nvGrpSpPr>
      <p:grpSpPr>
        <a:xfrm>
          <a:off x="0" y="0"/>
          <a:ext cx="0" cy="0"/>
          <a:chOff x="0" y="0"/>
          <a:chExt cx="0" cy="0"/>
        </a:xfrm>
      </p:grpSpPr>
      <p:sp>
        <p:nvSpPr>
          <p:cNvPr id="71" name="Google Shape;71;p10"/>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72" name="Google Shape;72;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2.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College Board Updates: Science</a:t>
            </a:r>
            <a:endParaRPr/>
          </a:p>
          <a:p>
            <a:pPr marL="0" lvl="0" indent="0" algn="l" rtl="0">
              <a:spcBef>
                <a:spcPts val="0"/>
              </a:spcBef>
              <a:spcAft>
                <a:spcPts val="0"/>
              </a:spcAft>
              <a:buNone/>
            </a:pPr>
            <a:endParaRPr/>
          </a:p>
        </p:txBody>
      </p:sp>
      <p:sp>
        <p:nvSpPr>
          <p:cNvPr id="87" name="Google Shape;87;p1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April 28th 2020</a:t>
            </a:r>
            <a:endParaRPr/>
          </a:p>
        </p:txBody>
      </p:sp>
      <p:pic>
        <p:nvPicPr>
          <p:cNvPr id="88" name="Google Shape;88;p13"/>
          <p:cNvPicPr preferRelativeResize="0"/>
          <p:nvPr/>
        </p:nvPicPr>
        <p:blipFill>
          <a:blip r:embed="rId3">
            <a:alphaModFix/>
          </a:blip>
          <a:stretch>
            <a:fillRect/>
          </a:stretch>
        </p:blipFill>
        <p:spPr>
          <a:xfrm>
            <a:off x="3073825" y="2103499"/>
            <a:ext cx="5150725" cy="2920799"/>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2"/>
          <p:cNvPicPr preferRelativeResize="0"/>
          <p:nvPr/>
        </p:nvPicPr>
        <p:blipFill>
          <a:blip r:embed="rId3">
            <a:alphaModFix/>
          </a:blip>
          <a:stretch>
            <a:fillRect/>
          </a:stretch>
        </p:blipFill>
        <p:spPr>
          <a:xfrm>
            <a:off x="152400" y="152400"/>
            <a:ext cx="8604993" cy="4838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pic>
        <p:nvPicPr>
          <p:cNvPr id="138" name="Google Shape;138;p23"/>
          <p:cNvPicPr preferRelativeResize="0"/>
          <p:nvPr/>
        </p:nvPicPr>
        <p:blipFill>
          <a:blip r:embed="rId3">
            <a:alphaModFix/>
          </a:blip>
          <a:stretch>
            <a:fillRect/>
          </a:stretch>
        </p:blipFill>
        <p:spPr>
          <a:xfrm>
            <a:off x="152400" y="152400"/>
            <a:ext cx="8598326" cy="4838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4"/>
          <p:cNvPicPr preferRelativeResize="0"/>
          <p:nvPr/>
        </p:nvPicPr>
        <p:blipFill>
          <a:blip r:embed="rId3">
            <a:alphaModFix/>
          </a:blip>
          <a:stretch>
            <a:fillRect/>
          </a:stretch>
        </p:blipFill>
        <p:spPr>
          <a:xfrm>
            <a:off x="152400" y="152400"/>
            <a:ext cx="8601175" cy="483869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5"/>
          <p:cNvPicPr preferRelativeResize="0"/>
          <p:nvPr/>
        </p:nvPicPr>
        <p:blipFill>
          <a:blip r:embed="rId3">
            <a:alphaModFix/>
          </a:blip>
          <a:stretch>
            <a:fillRect/>
          </a:stretch>
        </p:blipFill>
        <p:spPr>
          <a:xfrm>
            <a:off x="152400" y="152400"/>
            <a:ext cx="8617332" cy="4838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26"/>
          <p:cNvPicPr preferRelativeResize="0"/>
          <p:nvPr/>
        </p:nvPicPr>
        <p:blipFill>
          <a:blip r:embed="rId3">
            <a:alphaModFix/>
          </a:blip>
          <a:stretch>
            <a:fillRect/>
          </a:stretch>
        </p:blipFill>
        <p:spPr>
          <a:xfrm>
            <a:off x="152400" y="152400"/>
            <a:ext cx="8615454" cy="48387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7"/>
          <p:cNvPicPr preferRelativeResize="0"/>
          <p:nvPr/>
        </p:nvPicPr>
        <p:blipFill>
          <a:blip r:embed="rId3">
            <a:alphaModFix/>
          </a:blip>
          <a:stretch>
            <a:fillRect/>
          </a:stretch>
        </p:blipFill>
        <p:spPr>
          <a:xfrm>
            <a:off x="152400" y="152400"/>
            <a:ext cx="8675097" cy="48387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28"/>
          <p:cNvPicPr preferRelativeResize="0"/>
          <p:nvPr/>
        </p:nvPicPr>
        <p:blipFill>
          <a:blip r:embed="rId3">
            <a:alphaModFix/>
          </a:blip>
          <a:stretch>
            <a:fillRect/>
          </a:stretch>
        </p:blipFill>
        <p:spPr>
          <a:xfrm>
            <a:off x="152400" y="152400"/>
            <a:ext cx="8586991" cy="48387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9"/>
          <p:cNvPicPr preferRelativeResize="0"/>
          <p:nvPr/>
        </p:nvPicPr>
        <p:blipFill>
          <a:blip r:embed="rId3">
            <a:alphaModFix/>
          </a:blip>
          <a:stretch>
            <a:fillRect/>
          </a:stretch>
        </p:blipFill>
        <p:spPr>
          <a:xfrm>
            <a:off x="152400" y="152400"/>
            <a:ext cx="8627732" cy="48386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30"/>
          <p:cNvPicPr preferRelativeResize="0"/>
          <p:nvPr/>
        </p:nvPicPr>
        <p:blipFill>
          <a:blip r:embed="rId3">
            <a:alphaModFix/>
          </a:blip>
          <a:stretch>
            <a:fillRect/>
          </a:stretch>
        </p:blipFill>
        <p:spPr>
          <a:xfrm>
            <a:off x="152400" y="152400"/>
            <a:ext cx="8177970" cy="48387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1"/>
          <p:cNvPicPr preferRelativeResize="0"/>
          <p:nvPr/>
        </p:nvPicPr>
        <p:blipFill>
          <a:blip r:embed="rId3">
            <a:alphaModFix/>
          </a:blip>
          <a:stretch>
            <a:fillRect/>
          </a:stretch>
        </p:blipFill>
        <p:spPr>
          <a:xfrm>
            <a:off x="152400" y="152400"/>
            <a:ext cx="8690785" cy="4838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14"/>
          <p:cNvPicPr preferRelativeResize="0"/>
          <p:nvPr/>
        </p:nvPicPr>
        <p:blipFill>
          <a:blip r:embed="rId3">
            <a:alphaModFix/>
          </a:blip>
          <a:stretch>
            <a:fillRect/>
          </a:stretch>
        </p:blipFill>
        <p:spPr>
          <a:xfrm>
            <a:off x="152400" y="152400"/>
            <a:ext cx="8532942" cy="483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183" name="Google Shape;183;p32"/>
          <p:cNvPicPr preferRelativeResize="0"/>
          <p:nvPr/>
        </p:nvPicPr>
        <p:blipFill>
          <a:blip r:embed="rId3">
            <a:alphaModFix/>
          </a:blip>
          <a:stretch>
            <a:fillRect/>
          </a:stretch>
        </p:blipFill>
        <p:spPr>
          <a:xfrm>
            <a:off x="152400" y="152400"/>
            <a:ext cx="8690785" cy="48387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pic>
        <p:nvPicPr>
          <p:cNvPr id="188" name="Google Shape;188;p33"/>
          <p:cNvPicPr preferRelativeResize="0"/>
          <p:nvPr/>
        </p:nvPicPr>
        <p:blipFill>
          <a:blip r:embed="rId3">
            <a:alphaModFix/>
          </a:blip>
          <a:stretch>
            <a:fillRect/>
          </a:stretch>
        </p:blipFill>
        <p:spPr>
          <a:xfrm>
            <a:off x="152400" y="152400"/>
            <a:ext cx="8642978" cy="48387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34"/>
          <p:cNvPicPr preferRelativeResize="0"/>
          <p:nvPr/>
        </p:nvPicPr>
        <p:blipFill>
          <a:blip r:embed="rId3">
            <a:alphaModFix/>
          </a:blip>
          <a:stretch>
            <a:fillRect/>
          </a:stretch>
        </p:blipFill>
        <p:spPr>
          <a:xfrm>
            <a:off x="152400" y="152400"/>
            <a:ext cx="8617332" cy="4838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35"/>
          <p:cNvPicPr preferRelativeResize="0"/>
          <p:nvPr/>
        </p:nvPicPr>
        <p:blipFill>
          <a:blip r:embed="rId3">
            <a:alphaModFix/>
          </a:blip>
          <a:stretch>
            <a:fillRect/>
          </a:stretch>
        </p:blipFill>
        <p:spPr>
          <a:xfrm>
            <a:off x="152400" y="152400"/>
            <a:ext cx="8612547" cy="48387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03" name="Google Shape;203;p36"/>
          <p:cNvPicPr preferRelativeResize="0"/>
          <p:nvPr/>
        </p:nvPicPr>
        <p:blipFill>
          <a:blip r:embed="rId3">
            <a:alphaModFix/>
          </a:blip>
          <a:stretch>
            <a:fillRect/>
          </a:stretch>
        </p:blipFill>
        <p:spPr>
          <a:xfrm>
            <a:off x="152400" y="152400"/>
            <a:ext cx="8666844" cy="483870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pic>
        <p:nvPicPr>
          <p:cNvPr id="208" name="Google Shape;208;p37"/>
          <p:cNvPicPr preferRelativeResize="0"/>
          <p:nvPr/>
        </p:nvPicPr>
        <p:blipFill>
          <a:blip r:embed="rId3">
            <a:alphaModFix/>
          </a:blip>
          <a:stretch>
            <a:fillRect/>
          </a:stretch>
        </p:blipFill>
        <p:spPr>
          <a:xfrm>
            <a:off x="152400" y="152400"/>
            <a:ext cx="8586991" cy="483870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38"/>
          <p:cNvPicPr preferRelativeResize="0"/>
          <p:nvPr/>
        </p:nvPicPr>
        <p:blipFill>
          <a:blip r:embed="rId3">
            <a:alphaModFix/>
          </a:blip>
          <a:stretch>
            <a:fillRect/>
          </a:stretch>
        </p:blipFill>
        <p:spPr>
          <a:xfrm>
            <a:off x="152400" y="152400"/>
            <a:ext cx="8552915" cy="48387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39"/>
          <p:cNvPicPr preferRelativeResize="0"/>
          <p:nvPr/>
        </p:nvPicPr>
        <p:blipFill>
          <a:blip r:embed="rId3">
            <a:alphaModFix/>
          </a:blip>
          <a:stretch>
            <a:fillRect/>
          </a:stretch>
        </p:blipFill>
        <p:spPr>
          <a:xfrm>
            <a:off x="152400" y="152400"/>
            <a:ext cx="8825573" cy="483869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40"/>
          <p:cNvPicPr preferRelativeResize="0"/>
          <p:nvPr/>
        </p:nvPicPr>
        <p:blipFill>
          <a:blip r:embed="rId3">
            <a:alphaModFix/>
          </a:blip>
          <a:stretch>
            <a:fillRect/>
          </a:stretch>
        </p:blipFill>
        <p:spPr>
          <a:xfrm>
            <a:off x="152400" y="152400"/>
            <a:ext cx="8618661" cy="48387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41"/>
          <p:cNvPicPr preferRelativeResize="0"/>
          <p:nvPr/>
        </p:nvPicPr>
        <p:blipFill>
          <a:blip r:embed="rId3">
            <a:alphaModFix/>
          </a:blip>
          <a:stretch>
            <a:fillRect/>
          </a:stretch>
        </p:blipFill>
        <p:spPr>
          <a:xfrm>
            <a:off x="152400" y="152400"/>
            <a:ext cx="8560781" cy="4838702"/>
          </a:xfrm>
          <a:prstGeom prst="rect">
            <a:avLst/>
          </a:prstGeom>
          <a:noFill/>
          <a:ln>
            <a:noFill/>
          </a:ln>
        </p:spPr>
      </p:pic>
      <p:sp>
        <p:nvSpPr>
          <p:cNvPr id="229" name="Google Shape;229;p41"/>
          <p:cNvSpPr/>
          <p:nvPr/>
        </p:nvSpPr>
        <p:spPr>
          <a:xfrm>
            <a:off x="4495800" y="3546100"/>
            <a:ext cx="748710" cy="631260"/>
          </a:xfrm>
          <a:prstGeom prst="irregularSeal1">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15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5"/>
          <p:cNvPicPr preferRelativeResize="0"/>
          <p:nvPr/>
        </p:nvPicPr>
        <p:blipFill>
          <a:blip r:embed="rId3">
            <a:alphaModFix/>
          </a:blip>
          <a:stretch>
            <a:fillRect/>
          </a:stretch>
        </p:blipFill>
        <p:spPr>
          <a:xfrm>
            <a:off x="152400" y="152400"/>
            <a:ext cx="8651010" cy="483870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pic>
        <p:nvPicPr>
          <p:cNvPr id="234" name="Google Shape;234;p42"/>
          <p:cNvPicPr preferRelativeResize="0"/>
          <p:nvPr/>
        </p:nvPicPr>
        <p:blipFill>
          <a:blip r:embed="rId3">
            <a:alphaModFix/>
          </a:blip>
          <a:stretch>
            <a:fillRect/>
          </a:stretch>
        </p:blipFill>
        <p:spPr>
          <a:xfrm>
            <a:off x="152400" y="152400"/>
            <a:ext cx="8615454" cy="48387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3"/>
          <p:cNvPicPr preferRelativeResize="0"/>
          <p:nvPr/>
        </p:nvPicPr>
        <p:blipFill>
          <a:blip r:embed="rId3">
            <a:alphaModFix/>
          </a:blip>
          <a:stretch>
            <a:fillRect/>
          </a:stretch>
        </p:blipFill>
        <p:spPr>
          <a:xfrm>
            <a:off x="152400" y="152400"/>
            <a:ext cx="8563397" cy="48387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44"/>
          <p:cNvPicPr preferRelativeResize="0"/>
          <p:nvPr/>
        </p:nvPicPr>
        <p:blipFill>
          <a:blip r:embed="rId3">
            <a:alphaModFix/>
          </a:blip>
          <a:stretch>
            <a:fillRect/>
          </a:stretch>
        </p:blipFill>
        <p:spPr>
          <a:xfrm>
            <a:off x="152400" y="152400"/>
            <a:ext cx="8582328" cy="48387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pic>
        <p:nvPicPr>
          <p:cNvPr id="249" name="Google Shape;249;p45"/>
          <p:cNvPicPr preferRelativeResize="0"/>
          <p:nvPr/>
        </p:nvPicPr>
        <p:blipFill>
          <a:blip r:embed="rId3">
            <a:alphaModFix/>
          </a:blip>
          <a:stretch>
            <a:fillRect/>
          </a:stretch>
        </p:blipFill>
        <p:spPr>
          <a:xfrm>
            <a:off x="152400" y="152400"/>
            <a:ext cx="8568000" cy="48387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46"/>
          <p:cNvPicPr preferRelativeResize="0"/>
          <p:nvPr/>
        </p:nvPicPr>
        <p:blipFill>
          <a:blip r:embed="rId3">
            <a:alphaModFix/>
          </a:blip>
          <a:stretch>
            <a:fillRect/>
          </a:stretch>
        </p:blipFill>
        <p:spPr>
          <a:xfrm>
            <a:off x="152400" y="152400"/>
            <a:ext cx="8832826" cy="483869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pic>
        <p:nvPicPr>
          <p:cNvPr id="259" name="Google Shape;259;p47"/>
          <p:cNvPicPr preferRelativeResize="0"/>
          <p:nvPr/>
        </p:nvPicPr>
        <p:blipFill>
          <a:blip r:embed="rId3">
            <a:alphaModFix/>
          </a:blip>
          <a:stretch>
            <a:fillRect/>
          </a:stretch>
        </p:blipFill>
        <p:spPr>
          <a:xfrm>
            <a:off x="152400" y="152400"/>
            <a:ext cx="8738932" cy="4838699"/>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48"/>
          <p:cNvPicPr preferRelativeResize="0"/>
          <p:nvPr/>
        </p:nvPicPr>
        <p:blipFill>
          <a:blip r:embed="rId3">
            <a:alphaModFix/>
          </a:blip>
          <a:stretch>
            <a:fillRect/>
          </a:stretch>
        </p:blipFill>
        <p:spPr>
          <a:xfrm>
            <a:off x="152400" y="152400"/>
            <a:ext cx="8522906" cy="483870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9"/>
          <p:cNvPicPr preferRelativeResize="0"/>
          <p:nvPr/>
        </p:nvPicPr>
        <p:blipFill>
          <a:blip r:embed="rId3">
            <a:alphaModFix/>
          </a:blip>
          <a:stretch>
            <a:fillRect/>
          </a:stretch>
        </p:blipFill>
        <p:spPr>
          <a:xfrm>
            <a:off x="152400" y="152400"/>
            <a:ext cx="8142767" cy="48386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pic>
        <p:nvPicPr>
          <p:cNvPr id="274" name="Google Shape;274;p50"/>
          <p:cNvPicPr preferRelativeResize="0"/>
          <p:nvPr/>
        </p:nvPicPr>
        <p:blipFill>
          <a:blip r:embed="rId3">
            <a:alphaModFix/>
          </a:blip>
          <a:stretch>
            <a:fillRect/>
          </a:stretch>
        </p:blipFill>
        <p:spPr>
          <a:xfrm>
            <a:off x="152400" y="152400"/>
            <a:ext cx="8656468" cy="48387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51"/>
          <p:cNvPicPr preferRelativeResize="0"/>
          <p:nvPr/>
        </p:nvPicPr>
        <p:blipFill>
          <a:blip r:embed="rId3">
            <a:alphaModFix/>
          </a:blip>
          <a:stretch>
            <a:fillRect/>
          </a:stretch>
        </p:blipFill>
        <p:spPr>
          <a:xfrm>
            <a:off x="152400" y="152400"/>
            <a:ext cx="8632583" cy="4838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16"/>
          <p:cNvPicPr preferRelativeResize="0"/>
          <p:nvPr/>
        </p:nvPicPr>
        <p:blipFill>
          <a:blip r:embed="rId3">
            <a:alphaModFix/>
          </a:blip>
          <a:stretch>
            <a:fillRect/>
          </a:stretch>
        </p:blipFill>
        <p:spPr>
          <a:xfrm>
            <a:off x="152400" y="152400"/>
            <a:ext cx="8671845" cy="483870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52"/>
          <p:cNvPicPr preferRelativeResize="0"/>
          <p:nvPr/>
        </p:nvPicPr>
        <p:blipFill>
          <a:blip r:embed="rId3">
            <a:alphaModFix/>
          </a:blip>
          <a:stretch>
            <a:fillRect/>
          </a:stretch>
        </p:blipFill>
        <p:spPr>
          <a:xfrm>
            <a:off x="152400" y="152400"/>
            <a:ext cx="8651010" cy="483870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53"/>
          <p:cNvPicPr preferRelativeResize="0"/>
          <p:nvPr/>
        </p:nvPicPr>
        <p:blipFill>
          <a:blip r:embed="rId3">
            <a:alphaModFix/>
          </a:blip>
          <a:stretch>
            <a:fillRect/>
          </a:stretch>
        </p:blipFill>
        <p:spPr>
          <a:xfrm>
            <a:off x="152400" y="152400"/>
            <a:ext cx="8589762" cy="48387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pic>
        <p:nvPicPr>
          <p:cNvPr id="294" name="Google Shape;294;p54"/>
          <p:cNvPicPr preferRelativeResize="0"/>
          <p:nvPr/>
        </p:nvPicPr>
        <p:blipFill>
          <a:blip r:embed="rId3">
            <a:alphaModFix/>
          </a:blip>
          <a:stretch>
            <a:fillRect/>
          </a:stretch>
        </p:blipFill>
        <p:spPr>
          <a:xfrm>
            <a:off x="152400" y="152400"/>
            <a:ext cx="8678668" cy="483870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55"/>
          <p:cNvPicPr preferRelativeResize="0"/>
          <p:nvPr/>
        </p:nvPicPr>
        <p:blipFill>
          <a:blip r:embed="rId3">
            <a:alphaModFix/>
          </a:blip>
          <a:stretch>
            <a:fillRect/>
          </a:stretch>
        </p:blipFill>
        <p:spPr>
          <a:xfrm>
            <a:off x="152400" y="152400"/>
            <a:ext cx="8546389" cy="483870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56"/>
          <p:cNvSpPr txBox="1"/>
          <p:nvPr/>
        </p:nvSpPr>
        <p:spPr>
          <a:xfrm>
            <a:off x="108475" y="217650"/>
            <a:ext cx="8873400" cy="48336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Lato"/>
              <a:buAutoNum type="arabicPeriod"/>
            </a:pPr>
            <a:r>
              <a:rPr lang="en" sz="1800" b="1">
                <a:latin typeface="Lato"/>
                <a:ea typeface="Lato"/>
                <a:cs typeface="Lato"/>
                <a:sym typeface="Lato"/>
              </a:rPr>
              <a:t>Do teachers need demo I.D. and can students do it multiple times?:</a:t>
            </a:r>
            <a:r>
              <a:rPr lang="en" sz="1800">
                <a:latin typeface="Lato"/>
                <a:ea typeface="Lato"/>
                <a:cs typeface="Lato"/>
                <a:sym typeface="Lato"/>
              </a:rPr>
              <a:t> You will receive a fake code: PRACTICE and you can do it as many times as you want.  It does not include discipline dedicated questions - focuses on how to submit work - to practice the stressful last five minutes.  They can practice uploading in several different ways.</a:t>
            </a:r>
            <a:endParaRPr sz="1800">
              <a:latin typeface="Lato"/>
              <a:ea typeface="Lato"/>
              <a:cs typeface="Lato"/>
              <a:sym typeface="Lato"/>
            </a:endParaRPr>
          </a:p>
          <a:p>
            <a:pPr marL="457200" lvl="0" indent="-342900" algn="l" rtl="0">
              <a:spcBef>
                <a:spcPts val="0"/>
              </a:spcBef>
              <a:spcAft>
                <a:spcPts val="0"/>
              </a:spcAft>
              <a:buSzPts val="1800"/>
              <a:buFont typeface="Lato"/>
              <a:buAutoNum type="arabicPeriod"/>
            </a:pPr>
            <a:r>
              <a:rPr lang="en" sz="1800" b="1">
                <a:latin typeface="Lato"/>
                <a:ea typeface="Lato"/>
                <a:cs typeface="Lato"/>
                <a:sym typeface="Lato"/>
              </a:rPr>
              <a:t>The second question is 15 minutes not 20?</a:t>
            </a:r>
            <a:r>
              <a:rPr lang="en" sz="1800">
                <a:latin typeface="Lato"/>
                <a:ea typeface="Lato"/>
                <a:cs typeface="Lato"/>
                <a:sym typeface="Lato"/>
              </a:rPr>
              <a:t>  YES!!! Only 15 mins.</a:t>
            </a:r>
            <a:endParaRPr sz="1800">
              <a:latin typeface="Lato"/>
              <a:ea typeface="Lato"/>
              <a:cs typeface="Lato"/>
              <a:sym typeface="Lato"/>
            </a:endParaRPr>
          </a:p>
          <a:p>
            <a:pPr marL="457200" lvl="0" indent="-342900" algn="l" rtl="0">
              <a:spcBef>
                <a:spcPts val="0"/>
              </a:spcBef>
              <a:spcAft>
                <a:spcPts val="0"/>
              </a:spcAft>
              <a:buSzPts val="1800"/>
              <a:buFont typeface="Lato"/>
              <a:buAutoNum type="arabicPeriod"/>
            </a:pPr>
            <a:r>
              <a:rPr lang="en" sz="1800" b="1">
                <a:latin typeface="Lato"/>
                <a:ea typeface="Lato"/>
                <a:cs typeface="Lato"/>
                <a:sym typeface="Lato"/>
              </a:rPr>
              <a:t>Are there other plug-ins that could be a problem other than grammarly?</a:t>
            </a:r>
            <a:r>
              <a:rPr lang="en" sz="1800">
                <a:latin typeface="Lato"/>
                <a:ea typeface="Lato"/>
                <a:cs typeface="Lato"/>
                <a:sym typeface="Lato"/>
              </a:rPr>
              <a:t> You will know as soon as you try the demo, they don’t know of any others at this time.</a:t>
            </a:r>
            <a:endParaRPr sz="1800">
              <a:latin typeface="Lato"/>
              <a:ea typeface="Lato"/>
              <a:cs typeface="Lato"/>
              <a:sym typeface="Lato"/>
            </a:endParaRPr>
          </a:p>
          <a:p>
            <a:pPr marL="457200" lvl="0" indent="-342900" algn="l" rtl="0">
              <a:spcBef>
                <a:spcPts val="0"/>
              </a:spcBef>
              <a:spcAft>
                <a:spcPts val="0"/>
              </a:spcAft>
              <a:buSzPts val="1800"/>
              <a:buFont typeface="Lato"/>
              <a:buAutoNum type="arabicPeriod"/>
            </a:pPr>
            <a:r>
              <a:rPr lang="en" sz="1800" b="1">
                <a:latin typeface="Lato"/>
                <a:ea typeface="Lato"/>
                <a:cs typeface="Lato"/>
                <a:sym typeface="Lato"/>
              </a:rPr>
              <a:t>What happens if they forget to put their I.D./number on their responses?</a:t>
            </a:r>
            <a:r>
              <a:rPr lang="en" sz="1800">
                <a:latin typeface="Lato"/>
                <a:ea typeface="Lato"/>
                <a:cs typeface="Lato"/>
                <a:sym typeface="Lato"/>
              </a:rPr>
              <a:t>  Should be OK, but it is just another way to ensure the questions are attributed to the right person.</a:t>
            </a:r>
            <a:endParaRPr sz="1800">
              <a:latin typeface="Lato"/>
              <a:ea typeface="Lato"/>
              <a:cs typeface="Lato"/>
              <a:sym typeface="Lato"/>
            </a:endParaRPr>
          </a:p>
          <a:p>
            <a:pPr marL="457200" lvl="0" indent="-342900" algn="l" rtl="0">
              <a:spcBef>
                <a:spcPts val="0"/>
              </a:spcBef>
              <a:spcAft>
                <a:spcPts val="0"/>
              </a:spcAft>
              <a:buSzPts val="1800"/>
              <a:buFont typeface="Lato"/>
              <a:buAutoNum type="arabicPeriod"/>
            </a:pPr>
            <a:r>
              <a:rPr lang="en" sz="1800" b="1">
                <a:latin typeface="Lato"/>
                <a:ea typeface="Lato"/>
                <a:cs typeface="Lato"/>
                <a:sym typeface="Lato"/>
              </a:rPr>
              <a:t>Can students type into the test/browser itself and not use a word processing (Google Docs, Microsoft Word, Notes, etc)? </a:t>
            </a:r>
            <a:r>
              <a:rPr lang="en" sz="1800">
                <a:latin typeface="Lato"/>
                <a:ea typeface="Lato"/>
                <a:cs typeface="Lato"/>
                <a:sym typeface="Lato"/>
              </a:rPr>
              <a:t>No, they will have a choice of either copy and pasting their answers or uploading a document with their answers (word processing) or hand-writing their answers and submitting photos of their hand-written pages.</a:t>
            </a:r>
            <a:endParaRPr sz="1800">
              <a:latin typeface="Lato"/>
              <a:ea typeface="Lato"/>
              <a:cs typeface="Lato"/>
              <a:sym typeface="Lato"/>
            </a:endParaRPr>
          </a:p>
          <a:p>
            <a:pPr marL="45720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7"/>
          <p:cNvPicPr preferRelativeResize="0"/>
          <p:nvPr/>
        </p:nvPicPr>
        <p:blipFill>
          <a:blip r:embed="rId3">
            <a:alphaModFix/>
          </a:blip>
          <a:stretch>
            <a:fillRect/>
          </a:stretch>
        </p:blipFill>
        <p:spPr>
          <a:xfrm>
            <a:off x="152400" y="152400"/>
            <a:ext cx="8556134" cy="483870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18"/>
          <p:cNvPicPr preferRelativeResize="0"/>
          <p:nvPr/>
        </p:nvPicPr>
        <p:blipFill>
          <a:blip r:embed="rId3">
            <a:alphaModFix/>
          </a:blip>
          <a:stretch>
            <a:fillRect/>
          </a:stretch>
        </p:blipFill>
        <p:spPr>
          <a:xfrm>
            <a:off x="152400" y="152400"/>
            <a:ext cx="8839202" cy="465935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19"/>
          <p:cNvPicPr preferRelativeResize="0"/>
          <p:nvPr/>
        </p:nvPicPr>
        <p:blipFill>
          <a:blip r:embed="rId3">
            <a:alphaModFix/>
          </a:blip>
          <a:stretch>
            <a:fillRect/>
          </a:stretch>
        </p:blipFill>
        <p:spPr>
          <a:xfrm>
            <a:off x="152400" y="152400"/>
            <a:ext cx="8704449" cy="48387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0"/>
          <p:cNvPicPr preferRelativeResize="0"/>
          <p:nvPr/>
        </p:nvPicPr>
        <p:blipFill>
          <a:blip r:embed="rId3">
            <a:alphaModFix/>
          </a:blip>
          <a:stretch>
            <a:fillRect/>
          </a:stretch>
        </p:blipFill>
        <p:spPr>
          <a:xfrm>
            <a:off x="152400" y="152400"/>
            <a:ext cx="8465594" cy="48387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1"/>
          <p:cNvPicPr preferRelativeResize="0"/>
          <p:nvPr/>
        </p:nvPicPr>
        <p:blipFill>
          <a:blip r:embed="rId3">
            <a:alphaModFix/>
          </a:blip>
          <a:stretch>
            <a:fillRect/>
          </a:stretch>
        </p:blipFill>
        <p:spPr>
          <a:xfrm>
            <a:off x="152400" y="152400"/>
            <a:ext cx="8690619" cy="4838701"/>
          </a:xfrm>
          <a:prstGeom prst="rect">
            <a:avLst/>
          </a:prstGeom>
          <a:noFill/>
          <a:ln>
            <a:noFill/>
          </a:ln>
        </p:spPr>
      </p:pic>
    </p:spTree>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702</Words>
  <Application>Microsoft Office PowerPoint</Application>
  <PresentationFormat>On-screen Show (16:9)</PresentationFormat>
  <Paragraphs>29</Paragraphs>
  <Slides>44</Slides>
  <Notes>44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Lato</vt:lpstr>
      <vt:lpstr>Raleway</vt:lpstr>
      <vt:lpstr>Arial</vt:lpstr>
      <vt:lpstr>Streamline</vt:lpstr>
      <vt:lpstr>College Board Updates: Science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College Board Updates: Science </dc:title>
  <dc:creator>Kelly Riedell</dc:creator>
  <cp:lastModifiedBy>Kelly Riedell</cp:lastModifiedBy>
  <cp:revision>1</cp:revision>
  <dcterms:modified xsi:type="dcterms:W3CDTF">2020-04-29T14:23:45Z</dcterms:modified>
</cp:coreProperties>
</file>