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troke.ahajournals.org/content/40/6/2276.ful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washington.edu/chudler/chnt1.html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Mittan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0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Neurotransmitters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Neurons have specialized projections called </a:t>
            </a:r>
            <a:r>
              <a:rPr lang="en-US" b="1" dirty="0"/>
              <a:t>dendrites</a:t>
            </a:r>
            <a:r>
              <a:rPr lang="en-US" dirty="0"/>
              <a:t> and </a:t>
            </a:r>
            <a:r>
              <a:rPr lang="en-US" b="1" dirty="0"/>
              <a:t>axons</a:t>
            </a:r>
            <a:r>
              <a:rPr lang="en-US" dirty="0"/>
              <a:t>. Dendrites bring information to the cell body and axons take information away from the cell body</a:t>
            </a:r>
            <a:r>
              <a:rPr lang="en-US" dirty="0" smtClean="0"/>
              <a:t>.</a:t>
            </a:r>
          </a:p>
          <a:p>
            <a:r>
              <a:rPr lang="en-US" dirty="0"/>
              <a:t>Information from one neuron flows to another neuron across a synapse. The synapse contains a small gap separating neurons. The synapse consists </a:t>
            </a:r>
            <a:r>
              <a:rPr lang="en-US" dirty="0" smtClean="0"/>
              <a:t>of</a:t>
            </a:r>
          </a:p>
          <a:p>
            <a:pPr lvl="1"/>
            <a:r>
              <a:rPr lang="en-US" dirty="0"/>
              <a:t>a presynaptic ending that contains neurotransmitters, mitochondria and other cell organelles</a:t>
            </a:r>
          </a:p>
          <a:p>
            <a:pPr lvl="1"/>
            <a:r>
              <a:rPr lang="en-US" dirty="0"/>
              <a:t>a postsynaptic ending that contains receptor sites for neurotransmitters</a:t>
            </a:r>
          </a:p>
          <a:p>
            <a:pPr lvl="1"/>
            <a:r>
              <a:rPr lang="en-US" dirty="0"/>
              <a:t>a synaptic cleft or space between the presynaptic and postsynaptic endings</a:t>
            </a:r>
          </a:p>
        </p:txBody>
      </p:sp>
    </p:spTree>
    <p:extLst>
      <p:ext uri="{BB962C8B-B14F-4D97-AF65-F5344CB8AC3E}">
        <p14:creationId xmlns:p14="http://schemas.microsoft.com/office/powerpoint/2010/main" val="412601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Synapse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3498056"/>
            <a:ext cx="52101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5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Polio</a:t>
            </a:r>
            <a:r>
              <a:rPr lang="en-US" dirty="0"/>
              <a:t> is a viral disease which may </a:t>
            </a:r>
            <a:r>
              <a:rPr lang="en-US" b="1" dirty="0"/>
              <a:t>affect</a:t>
            </a:r>
            <a:r>
              <a:rPr lang="en-US" dirty="0"/>
              <a:t> the spinal cord causing muscle weakness and paralysis. The </a:t>
            </a:r>
            <a:r>
              <a:rPr lang="en-US" b="1" dirty="0"/>
              <a:t>polio</a:t>
            </a:r>
            <a:r>
              <a:rPr lang="en-US" dirty="0"/>
              <a:t> virus enters the body through the mouth, usually from hands contaminated with the stool of an infected person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have no symptoms</a:t>
            </a:r>
          </a:p>
          <a:p>
            <a:r>
              <a:rPr lang="en-US" dirty="0" smtClean="0"/>
              <a:t>Muscle weakness, headache, sensitivity to light</a:t>
            </a:r>
          </a:p>
          <a:p>
            <a:r>
              <a:rPr lang="en-US" dirty="0" smtClean="0"/>
              <a:t>Paralysis/ death</a:t>
            </a:r>
          </a:p>
          <a:p>
            <a:r>
              <a:rPr lang="en-US" dirty="0" smtClean="0"/>
              <a:t>Can’t be cure but pain meds and bed rest help</a:t>
            </a:r>
          </a:p>
          <a:p>
            <a:r>
              <a:rPr lang="en-US" dirty="0"/>
              <a:t>One in 200 infections leads to irreversible paralysis. Among those </a:t>
            </a:r>
            <a:r>
              <a:rPr lang="en-US" dirty="0" smtClean="0"/>
              <a:t>paralyzed, </a:t>
            </a:r>
            <a:r>
              <a:rPr lang="en-US" dirty="0"/>
              <a:t>5% to 10% die when their breathing muscles become immobilized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5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transient ischemic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Mini stroke like attack</a:t>
            </a:r>
          </a:p>
          <a:p>
            <a:r>
              <a:rPr lang="en-US" dirty="0"/>
              <a:t>Muscular: difficulty walking, muscle weakness, or problems with coordination</a:t>
            </a:r>
          </a:p>
          <a:p>
            <a:r>
              <a:rPr lang="en-US" dirty="0"/>
              <a:t>Speech: slurred speech or impaired voice</a:t>
            </a:r>
          </a:p>
          <a:p>
            <a:r>
              <a:rPr lang="en-US" dirty="0"/>
              <a:t>Visual: blurred vision or vision loss</a:t>
            </a:r>
          </a:p>
          <a:p>
            <a:r>
              <a:rPr lang="en-US" dirty="0"/>
              <a:t>Facial: muscle weakness or numbness</a:t>
            </a:r>
          </a:p>
          <a:p>
            <a:r>
              <a:rPr lang="en-US" dirty="0"/>
              <a:t>Whole body: lightheadedness or </a:t>
            </a:r>
            <a:r>
              <a:rPr lang="en-US" dirty="0" smtClean="0"/>
              <a:t>vertigo</a:t>
            </a:r>
          </a:p>
          <a:p>
            <a:r>
              <a:rPr lang="en-US" dirty="0" smtClean="0"/>
              <a:t>Treatment: medication, surgery, or lifestyle change</a:t>
            </a:r>
          </a:p>
          <a:p>
            <a:r>
              <a:rPr lang="en-US" dirty="0"/>
              <a:t>TIA in men of 2.7% for 65 to 69 years of age and 3.6% for 75 to 79 years of age. For women, TIA prevalence was 1.6% for 65 to 69 years of age and 4.1% for 75 to 79 years of age.11 In the younger Atherosclerosis Risk in Communities cohort, the overall prevalence of TIAs was found to be 0.4% among adults 45 to 64 years of age.12</a:t>
            </a:r>
          </a:p>
        </p:txBody>
      </p:sp>
    </p:spTree>
    <p:extLst>
      <p:ext uri="{BB962C8B-B14F-4D97-AF65-F5344CB8AC3E}">
        <p14:creationId xmlns:p14="http://schemas.microsoft.com/office/powerpoint/2010/main" val="823620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http</a:t>
            </a:r>
            <a:r>
              <a:rPr lang="en-US" sz="1600">
                <a:hlinkClick r:id="rId2"/>
              </a:rPr>
              <a:t>://</a:t>
            </a:r>
            <a:r>
              <a:rPr lang="en-US" sz="1600" smtClean="0">
                <a:hlinkClick r:id="rId2"/>
              </a:rPr>
              <a:t>stroke.ahajournals.org/content/40/6/2276.full</a:t>
            </a:r>
            <a:endParaRPr lang="en-US" sz="16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1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&amp; Peripheral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CNS is responsible for integrating sensory information and responding </a:t>
            </a:r>
            <a:r>
              <a:rPr lang="en-US" dirty="0" smtClean="0"/>
              <a:t>accordingly</a:t>
            </a:r>
          </a:p>
          <a:p>
            <a:r>
              <a:rPr lang="en-US" dirty="0" smtClean="0"/>
              <a:t>Brain and Spinal 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ontains </a:t>
            </a:r>
            <a:r>
              <a:rPr lang="en-US" dirty="0"/>
              <a:t>all the nerves in the body that lie outside of the spinal cord and brain. </a:t>
            </a:r>
            <a:endParaRPr lang="en-US" dirty="0" smtClean="0"/>
          </a:p>
          <a:p>
            <a:r>
              <a:rPr lang="en-US" b="1" dirty="0"/>
              <a:t>sensory cells</a:t>
            </a:r>
            <a:r>
              <a:rPr lang="en-US" dirty="0"/>
              <a:t>, (</a:t>
            </a:r>
            <a:r>
              <a:rPr lang="en-US" dirty="0" smtClean="0"/>
              <a:t>smell </a:t>
            </a:r>
            <a:r>
              <a:rPr lang="en-US" dirty="0"/>
              <a:t>and </a:t>
            </a:r>
            <a:r>
              <a:rPr lang="en-US" dirty="0" smtClean="0"/>
              <a:t>vision) </a:t>
            </a:r>
            <a:r>
              <a:rPr lang="en-US" dirty="0"/>
              <a:t> </a:t>
            </a:r>
            <a:r>
              <a:rPr lang="en-US" b="1" dirty="0"/>
              <a:t>motor cells</a:t>
            </a:r>
            <a:r>
              <a:rPr lang="en-US" dirty="0"/>
              <a:t>, (</a:t>
            </a:r>
            <a:r>
              <a:rPr lang="en-US" dirty="0" smtClean="0"/>
              <a:t>eyeballs </a:t>
            </a:r>
            <a:r>
              <a:rPr lang="en-US" dirty="0"/>
              <a:t>and </a:t>
            </a:r>
            <a:r>
              <a:rPr lang="en-US" dirty="0" smtClean="0"/>
              <a:t>hearing) both </a:t>
            </a:r>
            <a:r>
              <a:rPr lang="en-US" dirty="0"/>
              <a:t>sensory and motor </a:t>
            </a:r>
            <a:r>
              <a:rPr lang="en-US" dirty="0" smtClean="0"/>
              <a:t>cells (taste </a:t>
            </a:r>
            <a:r>
              <a:rPr lang="en-US" dirty="0"/>
              <a:t>and </a:t>
            </a:r>
            <a:r>
              <a:rPr lang="en-US" dirty="0" smtClean="0"/>
              <a:t>swallowing)</a:t>
            </a:r>
          </a:p>
          <a:p>
            <a:r>
              <a:rPr lang="en-US" b="1" dirty="0"/>
              <a:t>somatic nervous </a:t>
            </a:r>
            <a:r>
              <a:rPr lang="en-US" b="1" dirty="0" smtClean="0"/>
              <a:t>system</a:t>
            </a:r>
            <a:r>
              <a:rPr lang="en-US" dirty="0" smtClean="0"/>
              <a:t>—</a:t>
            </a:r>
            <a:endParaRPr lang="en-US" dirty="0"/>
          </a:p>
          <a:p>
            <a:r>
              <a:rPr lang="en-US" b="1" dirty="0"/>
              <a:t>autonomic nervous </a:t>
            </a:r>
            <a:r>
              <a:rPr lang="en-US" b="1" dirty="0" smtClean="0"/>
              <a:t>system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impulses traveling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77" y="1718604"/>
            <a:ext cx="8530986" cy="4281976"/>
          </a:xfrm>
          <a:prstGeom prst="snip2DiagRect">
            <a:avLst>
              <a:gd name="adj1" fmla="val 21771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8923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Reflex Arc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" r="8587"/>
          <a:stretch/>
        </p:blipFill>
        <p:spPr>
          <a:xfrm>
            <a:off x="1952368" y="2431511"/>
            <a:ext cx="6639698" cy="4075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87395" y="139158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Defines the pathway by which a reflex travels, from the stimulus to sensory neuron to motor neuron to reflex muscle </a:t>
            </a:r>
            <a:r>
              <a:rPr lang="en-US" dirty="0" smtClean="0"/>
              <a:t>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9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Reflex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neuron: </a:t>
            </a:r>
            <a:r>
              <a:rPr lang="en-US" dirty="0"/>
              <a:t>a nerve cell forming part of a pathway along which impulses pass from the brain or spinal cord to a muscle or gland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Relay neuron: </a:t>
            </a:r>
            <a:r>
              <a:rPr lang="en-US" dirty="0"/>
              <a:t>one of the three classifications of </a:t>
            </a:r>
            <a:r>
              <a:rPr lang="en-US" b="1" dirty="0"/>
              <a:t>neurons</a:t>
            </a:r>
            <a:r>
              <a:rPr lang="en-US" dirty="0"/>
              <a:t> found in the human body. </a:t>
            </a:r>
            <a:r>
              <a:rPr lang="en-US" dirty="0" smtClean="0"/>
              <a:t>Interneurons (relay neurons) </a:t>
            </a:r>
            <a:r>
              <a:rPr lang="en-US" dirty="0"/>
              <a:t>create neural circuits, enabling communication between sensory or motor </a:t>
            </a:r>
            <a:r>
              <a:rPr lang="en-US" b="1" dirty="0"/>
              <a:t>neurons</a:t>
            </a:r>
            <a:r>
              <a:rPr lang="en-US" dirty="0"/>
              <a:t> and the central nervous system (CNS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Sensory neuron: </a:t>
            </a:r>
            <a:r>
              <a:rPr lang="en-US" dirty="0"/>
              <a:t>nerve cells within the nervous system responsible for converting external stimuli from the organism's environment into internal electrical impulses.</a:t>
            </a:r>
          </a:p>
        </p:txBody>
      </p:sp>
    </p:spTree>
    <p:extLst>
      <p:ext uri="{BB962C8B-B14F-4D97-AF65-F5344CB8AC3E}">
        <p14:creationId xmlns:p14="http://schemas.microsoft.com/office/powerpoint/2010/main" val="69098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1" y="1569772"/>
            <a:ext cx="8318199" cy="46786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215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100" dirty="0"/>
              <a:t>Polarization of the neuron's membrane: Sodium is on the outside, and potassium is on the inside</a:t>
            </a:r>
            <a:r>
              <a:rPr lang="en-US" sz="2100" dirty="0" smtClean="0"/>
              <a:t>.</a:t>
            </a:r>
          </a:p>
          <a:p>
            <a:r>
              <a:rPr lang="en-US" sz="2100" b="1" dirty="0"/>
              <a:t>Resting potential </a:t>
            </a:r>
            <a:r>
              <a:rPr lang="en-US" sz="2100" dirty="0"/>
              <a:t>gives the neuron a break</a:t>
            </a:r>
            <a:r>
              <a:rPr lang="en-US" sz="2100" dirty="0" smtClean="0"/>
              <a:t>.</a:t>
            </a:r>
          </a:p>
          <a:p>
            <a:r>
              <a:rPr lang="en-US" sz="2100" b="1" dirty="0"/>
              <a:t>Action potential</a:t>
            </a:r>
            <a:r>
              <a:rPr lang="en-US" sz="2100" dirty="0"/>
              <a:t>: </a:t>
            </a:r>
            <a:r>
              <a:rPr lang="en-US" sz="2100" b="1" dirty="0"/>
              <a:t>Sodium ions </a:t>
            </a:r>
            <a:r>
              <a:rPr lang="en-US" sz="2100" dirty="0"/>
              <a:t>move inside the membrane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Each neuron has a </a:t>
            </a:r>
            <a:r>
              <a:rPr lang="en-US" sz="2100" b="1" dirty="0"/>
              <a:t>threshold</a:t>
            </a:r>
            <a:r>
              <a:rPr lang="en-US" sz="2100" dirty="0"/>
              <a:t> level — the point at which there's no holding back. After the stimulus goes above the threshold level, more gated ion channels open and allow more Na+ inside the cell. This causes complete </a:t>
            </a:r>
            <a:r>
              <a:rPr lang="en-US" sz="2100" b="1" dirty="0"/>
              <a:t>depolarization</a:t>
            </a:r>
            <a:r>
              <a:rPr lang="en-US" sz="2100" dirty="0"/>
              <a:t> of the neuron and an action potential is created</a:t>
            </a:r>
            <a:endParaRPr lang="en-US" sz="2100" dirty="0" smtClean="0"/>
          </a:p>
          <a:p>
            <a:r>
              <a:rPr lang="en-US" sz="2100" dirty="0"/>
              <a:t>Repolarization: </a:t>
            </a:r>
            <a:r>
              <a:rPr lang="en-US" sz="2100" b="1" dirty="0"/>
              <a:t>Potassium ions </a:t>
            </a:r>
            <a:r>
              <a:rPr lang="en-US" sz="2100" dirty="0"/>
              <a:t>move outside, and sodium ions stay inside the membrane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Hyperpolarization: More potassium ions are on the outside than there are sodium ions on the inside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When the K+ gates finally close, the neuron has slightly more K+ on the outside than it has Na+ on the inside. This causes the </a:t>
            </a:r>
            <a:r>
              <a:rPr lang="en-US" sz="2100" b="1" dirty="0"/>
              <a:t>membrane potential </a:t>
            </a:r>
            <a:r>
              <a:rPr lang="en-US" sz="2100" dirty="0"/>
              <a:t>to drop slightly lower than the resting potential, and the membrane is said to be hyperpolarized because it has a greater potential.</a:t>
            </a:r>
            <a:endParaRPr lang="en-US" sz="2100" dirty="0" smtClean="0"/>
          </a:p>
          <a:p>
            <a:r>
              <a:rPr lang="en-US" sz="2100" b="1" dirty="0"/>
              <a:t>Refractory period </a:t>
            </a:r>
            <a:r>
              <a:rPr lang="en-US" sz="2100" dirty="0"/>
              <a:t>puts everything back to normal: Potassium returns inside, sodium returns outside</a:t>
            </a:r>
            <a:r>
              <a:rPr lang="en-US" sz="21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4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Diagrams </a:t>
            </a:r>
            <a:endParaRPr lang="en-US" dirty="0"/>
          </a:p>
        </p:txBody>
      </p:sp>
      <p:pic>
        <p:nvPicPr>
          <p:cNvPr id="1026" name="Picture 2" descr="http://media.wiley.com/assets/7/95/0-7645-5422-0_07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417" y="2305885"/>
            <a:ext cx="459105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igures.boundless.com/19536/large/figure-35-02-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47" y="2401136"/>
            <a:ext cx="4467225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91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Neurotransmitters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46" y="1571518"/>
            <a:ext cx="1343025" cy="2076450"/>
          </a:xfrm>
        </p:spPr>
      </p:pic>
      <p:sp>
        <p:nvSpPr>
          <p:cNvPr id="6" name="Rectangle 5"/>
          <p:cNvSpPr/>
          <p:nvPr/>
        </p:nvSpPr>
        <p:spPr>
          <a:xfrm>
            <a:off x="874853" y="3949174"/>
            <a:ext cx="35653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https://</a:t>
            </a:r>
            <a:r>
              <a:rPr lang="en-US" sz="1050" dirty="0" smtClean="0">
                <a:hlinkClick r:id="rId3"/>
              </a:rPr>
              <a:t>faculty.washington.edu/chudler/chnt1.html</a:t>
            </a:r>
            <a:endParaRPr lang="en-US" sz="1050" dirty="0" smtClean="0"/>
          </a:p>
        </p:txBody>
      </p:sp>
      <p:sp>
        <p:nvSpPr>
          <p:cNvPr id="8" name="Content Placeholder 7"/>
          <p:cNvSpPr txBox="1">
            <a:spLocks noGrp="1"/>
          </p:cNvSpPr>
          <p:nvPr>
            <p:ph sz="half" idx="2"/>
          </p:nvPr>
        </p:nvSpPr>
        <p:spPr>
          <a:xfrm>
            <a:off x="5654493" y="2056092"/>
            <a:ext cx="4396341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brain chemicals that communicate information throughout our brain and </a:t>
            </a:r>
            <a:r>
              <a:rPr lang="en-US" dirty="0" smtClean="0"/>
              <a:t>body</a:t>
            </a:r>
          </a:p>
          <a:p>
            <a:r>
              <a:rPr lang="en-US" dirty="0"/>
              <a:t>Excitatory neurotransmitters are not necessarily exciting – they are what stimulate the </a:t>
            </a:r>
            <a:r>
              <a:rPr lang="en-US" dirty="0" smtClean="0"/>
              <a:t>brain</a:t>
            </a:r>
          </a:p>
          <a:p>
            <a:r>
              <a:rPr lang="en-US" dirty="0"/>
              <a:t>Those that calm the brain and help create balance are called inhibitory.  Inhibitory neurotransmitters balance mood and are easily depleted when the excitatory neurotransmitters are overactive.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2870</TotalTime>
  <Words>493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Nervous System</vt:lpstr>
      <vt:lpstr>Central &amp; Peripheral Nervous system</vt:lpstr>
      <vt:lpstr>Nerve impulses traveling</vt:lpstr>
      <vt:lpstr>Simple Reflex Arc</vt:lpstr>
      <vt:lpstr>Simple Reflex Arc</vt:lpstr>
      <vt:lpstr>Brain </vt:lpstr>
      <vt:lpstr>Nerve impulse travel</vt:lpstr>
      <vt:lpstr>Diagrams </vt:lpstr>
      <vt:lpstr>Neurotransmitters </vt:lpstr>
      <vt:lpstr>Neurotransmitters </vt:lpstr>
      <vt:lpstr>Types of Synapse </vt:lpstr>
      <vt:lpstr>Polio</vt:lpstr>
      <vt:lpstr>transient ischemic attack</vt:lpstr>
      <vt:lpstr>Bibliography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Sarah Mittan</dc:creator>
  <cp:lastModifiedBy>Sarah Mittan</cp:lastModifiedBy>
  <cp:revision>28</cp:revision>
  <dcterms:created xsi:type="dcterms:W3CDTF">2015-10-12T15:00:36Z</dcterms:created>
  <dcterms:modified xsi:type="dcterms:W3CDTF">2015-10-16T04:21:13Z</dcterms:modified>
</cp:coreProperties>
</file>