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81" r:id="rId15"/>
    <p:sldId id="269" r:id="rId16"/>
    <p:sldId id="270" r:id="rId17"/>
    <p:sldId id="272" r:id="rId18"/>
    <p:sldId id="280" r:id="rId19"/>
    <p:sldId id="273" r:id="rId20"/>
    <p:sldId id="274" r:id="rId21"/>
    <p:sldId id="277" r:id="rId22"/>
    <p:sldId id="275" r:id="rId23"/>
    <p:sldId id="278" r:id="rId24"/>
    <p:sldId id="276"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9" d="100"/>
          <a:sy n="89" d="100"/>
        </p:scale>
        <p:origin x="46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011C1C-559D-4D9C-A39C-C5EB8D365A1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98594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11C1C-559D-4D9C-A39C-C5EB8D365A1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253248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11C1C-559D-4D9C-A39C-C5EB8D365A1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79C80-BEB5-4B71-BFCB-350E30C496B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097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11C1C-559D-4D9C-A39C-C5EB8D365A1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3201513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11C1C-559D-4D9C-A39C-C5EB8D365A1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79C80-BEB5-4B71-BFCB-350E30C496B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07749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11C1C-559D-4D9C-A39C-C5EB8D365A1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2478618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11C1C-559D-4D9C-A39C-C5EB8D365A1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2901505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11C1C-559D-4D9C-A39C-C5EB8D365A1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51616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11C1C-559D-4D9C-A39C-C5EB8D365A1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35349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11C1C-559D-4D9C-A39C-C5EB8D365A1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200525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011C1C-559D-4D9C-A39C-C5EB8D365A1E}"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299533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011C1C-559D-4D9C-A39C-C5EB8D365A1E}"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264767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011C1C-559D-4D9C-A39C-C5EB8D365A1E}"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50019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11C1C-559D-4D9C-A39C-C5EB8D365A1E}" type="datetimeFigureOut">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69065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11C1C-559D-4D9C-A39C-C5EB8D365A1E}"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79C80-BEB5-4B71-BFCB-350E30C496B9}" type="slidenum">
              <a:rPr lang="en-US" smtClean="0"/>
              <a:t>‹#›</a:t>
            </a:fld>
            <a:endParaRPr lang="en-US"/>
          </a:p>
        </p:txBody>
      </p:sp>
    </p:spTree>
    <p:extLst>
      <p:ext uri="{BB962C8B-B14F-4D97-AF65-F5344CB8AC3E}">
        <p14:creationId xmlns:p14="http://schemas.microsoft.com/office/powerpoint/2010/main" val="60958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79C80-BEB5-4B71-BFCB-350E30C496B9}" type="slidenum">
              <a:rPr lang="en-US" smtClean="0"/>
              <a:t>‹#›</a:t>
            </a:fld>
            <a:endParaRPr lang="en-US"/>
          </a:p>
        </p:txBody>
      </p:sp>
      <p:sp>
        <p:nvSpPr>
          <p:cNvPr id="5" name="Date Placeholder 4"/>
          <p:cNvSpPr>
            <a:spLocks noGrp="1"/>
          </p:cNvSpPr>
          <p:nvPr>
            <p:ph type="dt" sz="half" idx="10"/>
          </p:nvPr>
        </p:nvSpPr>
        <p:spPr/>
        <p:txBody>
          <a:bodyPr/>
          <a:lstStyle/>
          <a:p>
            <a:fld id="{03011C1C-559D-4D9C-A39C-C5EB8D365A1E}" type="datetimeFigureOut">
              <a:rPr lang="en-US" smtClean="0"/>
              <a:t>10/14/2015</a:t>
            </a:fld>
            <a:endParaRPr lang="en-US"/>
          </a:p>
        </p:txBody>
      </p:sp>
    </p:spTree>
    <p:extLst>
      <p:ext uri="{BB962C8B-B14F-4D97-AF65-F5344CB8AC3E}">
        <p14:creationId xmlns:p14="http://schemas.microsoft.com/office/powerpoint/2010/main" val="251040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011C1C-559D-4D9C-A39C-C5EB8D365A1E}" type="datetimeFigureOut">
              <a:rPr lang="en-US" smtClean="0"/>
              <a:t>10/14/2015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579C80-BEB5-4B71-BFCB-350E30C496B9}" type="slidenum">
              <a:rPr lang="en-US" smtClean="0"/>
              <a:t>‹#›</a:t>
            </a:fld>
            <a:endParaRPr lang="en-US"/>
          </a:p>
        </p:txBody>
      </p:sp>
    </p:spTree>
    <p:extLst>
      <p:ext uri="{BB962C8B-B14F-4D97-AF65-F5344CB8AC3E}">
        <p14:creationId xmlns:p14="http://schemas.microsoft.com/office/powerpoint/2010/main" val="19882529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webmd.com/brain/bells-pals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Nervous System</a:t>
            </a:r>
            <a:endParaRPr lang="en-US" dirty="0"/>
          </a:p>
        </p:txBody>
      </p:sp>
      <p:sp>
        <p:nvSpPr>
          <p:cNvPr id="3" name="Subtitle 2"/>
          <p:cNvSpPr>
            <a:spLocks noGrp="1"/>
          </p:cNvSpPr>
          <p:nvPr>
            <p:ph type="subTitle" idx="1"/>
          </p:nvPr>
        </p:nvSpPr>
        <p:spPr/>
        <p:txBody>
          <a:bodyPr/>
          <a:lstStyle/>
          <a:p>
            <a:r>
              <a:rPr lang="en-US" dirty="0" smtClean="0"/>
              <a:t>By Hannah Gannon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96377">
            <a:off x="613912" y="500333"/>
            <a:ext cx="2634759" cy="2634759"/>
          </a:xfrm>
          <a:prstGeom prst="rect">
            <a:avLst/>
          </a:prstGeom>
        </p:spPr>
      </p:pic>
    </p:spTree>
    <p:extLst>
      <p:ext uri="{BB962C8B-B14F-4D97-AF65-F5344CB8AC3E}">
        <p14:creationId xmlns:p14="http://schemas.microsoft.com/office/powerpoint/2010/main" val="3451794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Hemispheres</a:t>
            </a:r>
            <a:endParaRPr lang="en-US" dirty="0"/>
          </a:p>
        </p:txBody>
      </p:sp>
      <p:sp>
        <p:nvSpPr>
          <p:cNvPr id="3" name="Content Placeholder 2"/>
          <p:cNvSpPr>
            <a:spLocks noGrp="1"/>
          </p:cNvSpPr>
          <p:nvPr>
            <p:ph idx="1"/>
          </p:nvPr>
        </p:nvSpPr>
        <p:spPr>
          <a:xfrm>
            <a:off x="677334" y="1470476"/>
            <a:ext cx="8596668" cy="2454544"/>
          </a:xfrm>
        </p:spPr>
        <p:txBody>
          <a:bodyPr/>
          <a:lstStyle/>
          <a:p>
            <a:r>
              <a:rPr lang="en-US" dirty="0" smtClean="0"/>
              <a:t>The </a:t>
            </a:r>
            <a:r>
              <a:rPr lang="en-US" dirty="0"/>
              <a:t>brain is made up of two sides, or hemispheres. Each hemisphere is responsible for different body functions and skills. In most people, the left side of the brain contains the person's language centers. The right side controls cognitive functioning (thinking skills</a:t>
            </a:r>
            <a:r>
              <a:rPr lang="en-US" dirty="0" smtClean="0"/>
              <a:t>).</a:t>
            </a:r>
          </a:p>
          <a:p>
            <a:r>
              <a:rPr lang="en-US" dirty="0"/>
              <a:t>The two cerebral hemispheres are connected by a very large nerve bundle (the largest white matter structure in the brain) called the corpus callosum, which crosses the midline above the level of the thalamus.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38" y="3734428"/>
            <a:ext cx="3810000" cy="2943225"/>
          </a:xfrm>
          <a:prstGeom prst="rect">
            <a:avLst/>
          </a:prstGeom>
        </p:spPr>
      </p:pic>
      <p:pic>
        <p:nvPicPr>
          <p:cNvPr id="5" name="Picture 4"/>
          <p:cNvPicPr>
            <a:picLocks noChangeAspect="1"/>
          </p:cNvPicPr>
          <p:nvPr/>
        </p:nvPicPr>
        <p:blipFill rotWithShape="1">
          <a:blip r:embed="rId3"/>
          <a:srcRect l="18726" t="32599" r="37488" b="28480"/>
          <a:stretch/>
        </p:blipFill>
        <p:spPr>
          <a:xfrm>
            <a:off x="4544013" y="3804250"/>
            <a:ext cx="4796285" cy="2398144"/>
          </a:xfrm>
          <a:prstGeom prst="rect">
            <a:avLst/>
          </a:prstGeom>
        </p:spPr>
      </p:pic>
    </p:spTree>
    <p:extLst>
      <p:ext uri="{BB962C8B-B14F-4D97-AF65-F5344CB8AC3E}">
        <p14:creationId xmlns:p14="http://schemas.microsoft.com/office/powerpoint/2010/main" val="168969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Diencephalon</a:t>
            </a:r>
            <a:endParaRPr lang="en-US" dirty="0"/>
          </a:p>
        </p:txBody>
      </p:sp>
      <p:sp>
        <p:nvSpPr>
          <p:cNvPr id="3" name="Content Placeholder 2"/>
          <p:cNvSpPr>
            <a:spLocks noGrp="1"/>
          </p:cNvSpPr>
          <p:nvPr>
            <p:ph idx="1"/>
          </p:nvPr>
        </p:nvSpPr>
        <p:spPr>
          <a:xfrm>
            <a:off x="677334" y="1850038"/>
            <a:ext cx="3929172" cy="3880773"/>
          </a:xfrm>
        </p:spPr>
        <p:txBody>
          <a:bodyPr/>
          <a:lstStyle/>
          <a:p>
            <a:r>
              <a:rPr lang="en-US" dirty="0"/>
              <a:t>Diencephalon is made up of four distinct components: the thalamus, the subthalamus, the hypothalamus, and the </a:t>
            </a:r>
            <a:r>
              <a:rPr lang="en-US" dirty="0" err="1"/>
              <a:t>epithalamus</a:t>
            </a:r>
            <a:r>
              <a:rPr lang="en-US" dirty="0"/>
              <a:t>. The hypothalamus is an integral part of the endocrine system, with one of the most important functions being to link the nervous system to the endocrine system via the pituitary gland.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256" y="1529555"/>
            <a:ext cx="5120317" cy="3844251"/>
          </a:xfrm>
          <a:prstGeom prst="rect">
            <a:avLst/>
          </a:prstGeom>
        </p:spPr>
      </p:pic>
    </p:spTree>
    <p:extLst>
      <p:ext uri="{BB962C8B-B14F-4D97-AF65-F5344CB8AC3E}">
        <p14:creationId xmlns:p14="http://schemas.microsoft.com/office/powerpoint/2010/main" val="2857698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a:t>
            </a:r>
            <a:endParaRPr lang="en-US" dirty="0"/>
          </a:p>
        </p:txBody>
      </p:sp>
      <p:sp>
        <p:nvSpPr>
          <p:cNvPr id="3" name="Content Placeholder 2"/>
          <p:cNvSpPr>
            <a:spLocks noGrp="1"/>
          </p:cNvSpPr>
          <p:nvPr>
            <p:ph idx="1"/>
          </p:nvPr>
        </p:nvSpPr>
        <p:spPr/>
        <p:txBody>
          <a:bodyPr/>
          <a:lstStyle/>
          <a:p>
            <a:r>
              <a:rPr lang="en-US" dirty="0"/>
              <a:t>The brain stem has many basic functions, including regulation of heart rate, breathing, sleeping, and eating. It includes the medulla oblongata (</a:t>
            </a:r>
            <a:r>
              <a:rPr lang="en-US" dirty="0" err="1"/>
              <a:t>myelencephalon</a:t>
            </a:r>
            <a:r>
              <a:rPr lang="en-US" dirty="0"/>
              <a:t>), pons (part of </a:t>
            </a:r>
            <a:r>
              <a:rPr lang="en-US" dirty="0" err="1"/>
              <a:t>metencephalon</a:t>
            </a:r>
            <a:r>
              <a:rPr lang="en-US" dirty="0"/>
              <a:t>), and midbrain (mesencephalon).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004" y="3284249"/>
            <a:ext cx="3295291" cy="2491240"/>
          </a:xfrm>
          <a:prstGeom prst="rect">
            <a:avLst/>
          </a:prstGeom>
        </p:spPr>
      </p:pic>
    </p:spTree>
    <p:extLst>
      <p:ext uri="{BB962C8B-B14F-4D97-AF65-F5344CB8AC3E}">
        <p14:creationId xmlns:p14="http://schemas.microsoft.com/office/powerpoint/2010/main" val="102334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Cerebellum</a:t>
            </a:r>
            <a:endParaRPr lang="en-US" dirty="0"/>
          </a:p>
        </p:txBody>
      </p:sp>
      <p:sp>
        <p:nvSpPr>
          <p:cNvPr id="3" name="Content Placeholder 2"/>
          <p:cNvSpPr>
            <a:spLocks noGrp="1"/>
          </p:cNvSpPr>
          <p:nvPr>
            <p:ph idx="1"/>
          </p:nvPr>
        </p:nvSpPr>
        <p:spPr>
          <a:xfrm>
            <a:off x="5089585" y="1930399"/>
            <a:ext cx="4184417" cy="3472459"/>
          </a:xfrm>
        </p:spPr>
        <p:txBody>
          <a:bodyPr>
            <a:normAutofit/>
          </a:bodyPr>
          <a:lstStyle/>
          <a:p>
            <a:r>
              <a:rPr lang="en-US" dirty="0"/>
              <a:t>The cerebellum receives information from the sensory systems, the spinal cord, and other parts of the brain and then regulates motor movements. The cerebellum coordinates voluntary movements such as posture, balance, coordination, and speech, resulting in smooth and balanced muscular activity.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361" y="1883743"/>
            <a:ext cx="3515551" cy="3565773"/>
          </a:xfrm>
          <a:prstGeom prst="rect">
            <a:avLst/>
          </a:prstGeom>
        </p:spPr>
      </p:pic>
    </p:spTree>
    <p:extLst>
      <p:ext uri="{BB962C8B-B14F-4D97-AF65-F5344CB8AC3E}">
        <p14:creationId xmlns:p14="http://schemas.microsoft.com/office/powerpoint/2010/main" val="4171704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367" t="13706" r="15532" b="6458"/>
          <a:stretch/>
        </p:blipFill>
        <p:spPr>
          <a:xfrm>
            <a:off x="1242203" y="990100"/>
            <a:ext cx="7668883" cy="5057016"/>
          </a:xfrm>
          <a:prstGeom prst="rect">
            <a:avLst/>
          </a:prstGeom>
        </p:spPr>
      </p:pic>
    </p:spTree>
    <p:extLst>
      <p:ext uri="{BB962C8B-B14F-4D97-AF65-F5344CB8AC3E}">
        <p14:creationId xmlns:p14="http://schemas.microsoft.com/office/powerpoint/2010/main" val="170318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Nerve Impulses</a:t>
            </a:r>
            <a:endParaRPr lang="en-US" dirty="0"/>
          </a:p>
        </p:txBody>
      </p:sp>
      <p:sp>
        <p:nvSpPr>
          <p:cNvPr id="3" name="Content Placeholder 2"/>
          <p:cNvSpPr>
            <a:spLocks noGrp="1"/>
          </p:cNvSpPr>
          <p:nvPr>
            <p:ph idx="1"/>
          </p:nvPr>
        </p:nvSpPr>
        <p:spPr>
          <a:xfrm>
            <a:off x="289145" y="1630392"/>
            <a:ext cx="5809730" cy="4764653"/>
          </a:xfrm>
        </p:spPr>
        <p:txBody>
          <a:bodyPr>
            <a:normAutofit/>
          </a:bodyPr>
          <a:lstStyle/>
          <a:p>
            <a:r>
              <a:rPr lang="en-US" dirty="0"/>
              <a:t>As an </a:t>
            </a:r>
            <a:r>
              <a:rPr lang="en-US" b="1" dirty="0"/>
              <a:t>action potential </a:t>
            </a:r>
            <a:r>
              <a:rPr lang="en-US" dirty="0"/>
              <a:t>travels down the axon</a:t>
            </a:r>
            <a:r>
              <a:rPr lang="en-US" dirty="0" smtClean="0"/>
              <a:t>, </a:t>
            </a:r>
            <a:r>
              <a:rPr lang="en-US" dirty="0"/>
              <a:t>there is a change in polarity across the </a:t>
            </a:r>
            <a:r>
              <a:rPr lang="en-US" dirty="0" smtClean="0"/>
              <a:t>membrane, causing a change in the </a:t>
            </a:r>
            <a:r>
              <a:rPr lang="en-US" b="1" dirty="0" smtClean="0"/>
              <a:t>membrane potential</a:t>
            </a:r>
            <a:r>
              <a:rPr lang="en-US" dirty="0" smtClean="0"/>
              <a:t>. </a:t>
            </a:r>
            <a:r>
              <a:rPr lang="en-US" dirty="0"/>
              <a:t>The </a:t>
            </a:r>
            <a:r>
              <a:rPr lang="en-US" b="1" dirty="0"/>
              <a:t>Na</a:t>
            </a:r>
            <a:r>
              <a:rPr lang="en-US" b="1" baseline="30000" dirty="0"/>
              <a:t>+</a:t>
            </a:r>
            <a:r>
              <a:rPr lang="en-US" dirty="0"/>
              <a:t> and </a:t>
            </a:r>
            <a:r>
              <a:rPr lang="en-US" b="1" dirty="0"/>
              <a:t>K</a:t>
            </a:r>
            <a:r>
              <a:rPr lang="en-US" b="1" baseline="30000" dirty="0"/>
              <a:t>+</a:t>
            </a:r>
            <a:r>
              <a:rPr lang="en-US" dirty="0"/>
              <a:t> gated ion channels open and close as the membrane reaches the threshold potential, in response to a signal from another neuron. At the beginning of the action potential, the Na</a:t>
            </a:r>
            <a:r>
              <a:rPr lang="en-US" baseline="30000" dirty="0"/>
              <a:t>+</a:t>
            </a:r>
            <a:r>
              <a:rPr lang="en-US" dirty="0"/>
              <a:t> channels open and Na</a:t>
            </a:r>
            <a:r>
              <a:rPr lang="en-US" baseline="30000" dirty="0"/>
              <a:t>+</a:t>
            </a:r>
            <a:r>
              <a:rPr lang="en-US" dirty="0"/>
              <a:t> moves into the axon, causing </a:t>
            </a:r>
            <a:r>
              <a:rPr lang="en-US" b="1" dirty="0"/>
              <a:t>depolarization</a:t>
            </a:r>
            <a:r>
              <a:rPr lang="en-US" dirty="0"/>
              <a:t>. Repolarization occurs when the K</a:t>
            </a:r>
            <a:r>
              <a:rPr lang="en-US" baseline="30000" dirty="0"/>
              <a:t>+</a:t>
            </a:r>
            <a:r>
              <a:rPr lang="en-US" dirty="0"/>
              <a:t> channels open and K</a:t>
            </a:r>
            <a:r>
              <a:rPr lang="en-US" baseline="30000" dirty="0"/>
              <a:t>+</a:t>
            </a:r>
            <a:r>
              <a:rPr lang="en-US" dirty="0"/>
              <a:t> moves out of the axon. This creates a change in polarity between the outside of the cell and the inside. The impulse travels down the axon in one direction only, to the </a:t>
            </a:r>
            <a:r>
              <a:rPr lang="en-US" dirty="0" smtClean="0"/>
              <a:t>axon </a:t>
            </a:r>
            <a:r>
              <a:rPr lang="en-US" dirty="0"/>
              <a:t>terminal where it signals other </a:t>
            </a:r>
            <a:r>
              <a:rPr lang="en-US" dirty="0" smtClean="0"/>
              <a:t>neurons.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030" y="609600"/>
            <a:ext cx="4864085" cy="5564038"/>
          </a:xfrm>
          <a:prstGeom prst="rect">
            <a:avLst/>
          </a:prstGeom>
        </p:spPr>
      </p:pic>
    </p:spTree>
    <p:extLst>
      <p:ext uri="{BB962C8B-B14F-4D97-AF65-F5344CB8AC3E}">
        <p14:creationId xmlns:p14="http://schemas.microsoft.com/office/powerpoint/2010/main" val="1489644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1396"/>
          </a:xfrm>
        </p:spPr>
        <p:txBody>
          <a:bodyPr>
            <a:normAutofit fontScale="90000"/>
          </a:bodyPr>
          <a:lstStyle/>
          <a:p>
            <a:r>
              <a:rPr lang="en-US" dirty="0"/>
              <a:t>Moving Nerve </a:t>
            </a:r>
            <a:r>
              <a:rPr lang="en-US" dirty="0" smtClean="0"/>
              <a:t>Impulses (additional vocab.)</a:t>
            </a:r>
            <a:endParaRPr lang="en-US" dirty="0"/>
          </a:p>
        </p:txBody>
      </p:sp>
      <p:sp>
        <p:nvSpPr>
          <p:cNvPr id="3" name="Content Placeholder 2"/>
          <p:cNvSpPr>
            <a:spLocks noGrp="1"/>
          </p:cNvSpPr>
          <p:nvPr>
            <p:ph idx="1"/>
          </p:nvPr>
        </p:nvSpPr>
        <p:spPr>
          <a:xfrm>
            <a:off x="677334" y="1565366"/>
            <a:ext cx="8596668" cy="3880773"/>
          </a:xfrm>
        </p:spPr>
        <p:txBody>
          <a:bodyPr/>
          <a:lstStyle/>
          <a:p>
            <a:r>
              <a:rPr lang="en-US" dirty="0" smtClean="0"/>
              <a:t>Threshold: </a:t>
            </a:r>
            <a:r>
              <a:rPr lang="en-US" dirty="0"/>
              <a:t>the point at which a stimulus is of sufficient intensity to begin to produce an effect</a:t>
            </a:r>
            <a:endParaRPr lang="en-US" dirty="0" smtClean="0"/>
          </a:p>
          <a:p>
            <a:r>
              <a:rPr lang="en-US" dirty="0" smtClean="0"/>
              <a:t>Refractory Period: </a:t>
            </a:r>
            <a:r>
              <a:rPr lang="en-US" dirty="0"/>
              <a:t>a period immediately following stimulation during which a nerve or muscle is unresponsive to further stimulation</a:t>
            </a:r>
          </a:p>
          <a:p>
            <a:r>
              <a:rPr lang="en-US" dirty="0" smtClean="0"/>
              <a:t>Resting Potential: </a:t>
            </a:r>
            <a:r>
              <a:rPr lang="en-US" dirty="0"/>
              <a:t>the electrical potential of a neuron or other excitable cell relative to its surroundings when not stimulated or involved in passage of an impulse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7758" y="3622461"/>
            <a:ext cx="4589253" cy="3143639"/>
          </a:xfrm>
          <a:prstGeom prst="rect">
            <a:avLst/>
          </a:prstGeom>
        </p:spPr>
      </p:pic>
    </p:spTree>
    <p:extLst>
      <p:ext uri="{BB962C8B-B14F-4D97-AF65-F5344CB8AC3E}">
        <p14:creationId xmlns:p14="http://schemas.microsoft.com/office/powerpoint/2010/main" val="3878691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a:xfrm>
            <a:off x="677334" y="1656273"/>
            <a:ext cx="8596668" cy="4385090"/>
          </a:xfrm>
        </p:spPr>
        <p:txBody>
          <a:bodyPr>
            <a:normAutofit fontScale="92500" lnSpcReduction="20000"/>
          </a:bodyPr>
          <a:lstStyle/>
          <a:p>
            <a:r>
              <a:rPr lang="en-US" dirty="0" smtClean="0"/>
              <a:t>Neurotransmitters </a:t>
            </a:r>
            <a:r>
              <a:rPr lang="en-US" dirty="0"/>
              <a:t>are the brain chemicals that communicate information throughout our brain and body.  They relay signals between nerve cells, called “neurons.” The nerve impulse travels from the first nerve cell through the axon—a single smooth body arising from the nerve cell— to the axon terminal and the synaptic knobs. Each synaptic knob communicates with a dendrite or cell body of another neuron, and the synaptic knobs contain </a:t>
            </a:r>
            <a:r>
              <a:rPr lang="en-US" dirty="0" err="1"/>
              <a:t>neurovesicles</a:t>
            </a:r>
            <a:r>
              <a:rPr lang="en-US" dirty="0"/>
              <a:t> that store and release neurotransmitters. The synapse lies between the synaptic knob and the next cell. For the impulse to continue traveling across the synapse to reach the next cell, the synaptic knobs release the neurotransmitter into that space, and the next nerve cell is stimulated to pick up the impulse and continue it</a:t>
            </a:r>
            <a:r>
              <a:rPr lang="en-US" dirty="0" smtClean="0"/>
              <a:t>.</a:t>
            </a:r>
            <a:r>
              <a:rPr lang="en-US" dirty="0"/>
              <a:t/>
            </a:r>
            <a:br>
              <a:rPr lang="en-US" dirty="0"/>
            </a:br>
            <a:r>
              <a:rPr lang="en-US" dirty="0" smtClean="0"/>
              <a:t> </a:t>
            </a:r>
          </a:p>
          <a:p>
            <a:r>
              <a:rPr lang="en-US" dirty="0" smtClean="0"/>
              <a:t>The </a:t>
            </a:r>
            <a:r>
              <a:rPr lang="en-US" dirty="0"/>
              <a:t>brain uses neurotransmitters to tell your heart to beat, your lungs to breathe, and your stomach to digest.  They can also affect mood, sleep, concentration, weight, and can cause adverse symptoms when they are out of balance. Neurotransmitter levels can be depleted many ways.  As a matter of fact, it is estimated that 86% of Americans have suboptimal neurotransmitter levels.  Stress, poor diet, neurotoxins, genetic predisposition, drugs (prescription and recreational), alcohol and caffeine usage can cause these levels to be out of optimal range</a:t>
            </a:r>
            <a:r>
              <a:rPr lang="en-US" dirty="0" smtClean="0"/>
              <a:t>.</a:t>
            </a:r>
            <a:endParaRPr lang="en-US" dirty="0"/>
          </a:p>
        </p:txBody>
      </p:sp>
    </p:spTree>
    <p:extLst>
      <p:ext uri="{BB962C8B-B14F-4D97-AF65-F5344CB8AC3E}">
        <p14:creationId xmlns:p14="http://schemas.microsoft.com/office/powerpoint/2010/main" val="2445638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0994" t="31777" r="13438" b="14055"/>
          <a:stretch/>
        </p:blipFill>
        <p:spPr>
          <a:xfrm>
            <a:off x="3554083" y="2165229"/>
            <a:ext cx="4123426" cy="1777043"/>
          </a:xfrm>
          <a:prstGeom prst="rect">
            <a:avLst/>
          </a:prstGeom>
        </p:spPr>
      </p:pic>
    </p:spTree>
    <p:extLst>
      <p:ext uri="{BB962C8B-B14F-4D97-AF65-F5344CB8AC3E}">
        <p14:creationId xmlns:p14="http://schemas.microsoft.com/office/powerpoint/2010/main" val="1430695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Inhibitory vs. Excitatory</a:t>
            </a:r>
            <a:endParaRPr lang="en-US" dirty="0"/>
          </a:p>
        </p:txBody>
      </p:sp>
      <p:sp>
        <p:nvSpPr>
          <p:cNvPr id="3" name="Content Placeholder 2"/>
          <p:cNvSpPr>
            <a:spLocks noGrp="1"/>
          </p:cNvSpPr>
          <p:nvPr>
            <p:ph idx="1"/>
          </p:nvPr>
        </p:nvSpPr>
        <p:spPr/>
        <p:txBody>
          <a:bodyPr>
            <a:normAutofit lnSpcReduction="10000"/>
          </a:bodyPr>
          <a:lstStyle/>
          <a:p>
            <a:r>
              <a:rPr lang="en-US" dirty="0"/>
              <a:t>There are two kinds of neurotransmitters – inhibitory and excitatory.  Excitatory neurotransmitters are what stimulate the brain.  Those that calm the brain and help create balance are called inhibitory.  Inhibitory neurotransmitters balance mood and are easily depleted when the excitatory neurotransmitters are overactive</a:t>
            </a:r>
            <a:r>
              <a:rPr lang="en-US" dirty="0" smtClean="0"/>
              <a:t>.</a:t>
            </a:r>
          </a:p>
          <a:p>
            <a:r>
              <a:rPr lang="en-US" dirty="0"/>
              <a:t>EPSPs are graded potentials that can initiate an AP in the axon, whereas IPSPs produce a graded potential that lessens the chance of an AP in an </a:t>
            </a:r>
            <a:r>
              <a:rPr lang="en-US" dirty="0" smtClean="0"/>
              <a:t>axon.</a:t>
            </a:r>
          </a:p>
          <a:p>
            <a:r>
              <a:rPr lang="en-US" dirty="0" smtClean="0"/>
              <a:t>EPSP </a:t>
            </a:r>
            <a:r>
              <a:rPr lang="en-US" dirty="0"/>
              <a:t>- small depolarization is created; IPSP - small hyperpolarization is </a:t>
            </a:r>
            <a:r>
              <a:rPr lang="en-US" dirty="0" smtClean="0"/>
              <a:t>created.</a:t>
            </a:r>
          </a:p>
          <a:p>
            <a:r>
              <a:rPr lang="en-US" dirty="0" smtClean="0"/>
              <a:t>EPSP </a:t>
            </a:r>
            <a:r>
              <a:rPr lang="en-US" dirty="0"/>
              <a:t>- helps bring postsynaptic membrane closer to threshold; IPSP - helps bring postsynaptic membrane further from </a:t>
            </a:r>
            <a:r>
              <a:rPr lang="en-US" dirty="0" smtClean="0"/>
              <a:t>threshold.</a:t>
            </a:r>
          </a:p>
          <a:p>
            <a:r>
              <a:rPr lang="en-US" dirty="0" smtClean="0"/>
              <a:t>EPSP </a:t>
            </a:r>
            <a:r>
              <a:rPr lang="en-US" dirty="0"/>
              <a:t>- membrane becomes more excited; IPSP - membrane becomes less excited</a:t>
            </a:r>
          </a:p>
          <a:p>
            <a:endParaRPr lang="en-US" dirty="0"/>
          </a:p>
        </p:txBody>
      </p:sp>
    </p:spTree>
    <p:extLst>
      <p:ext uri="{BB962C8B-B14F-4D97-AF65-F5344CB8AC3E}">
        <p14:creationId xmlns:p14="http://schemas.microsoft.com/office/powerpoint/2010/main" val="3417501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function of the Nervous System?</a:t>
            </a:r>
            <a:endParaRPr lang="en-US" dirty="0"/>
          </a:p>
        </p:txBody>
      </p:sp>
      <p:sp>
        <p:nvSpPr>
          <p:cNvPr id="3" name="Content Placeholder 2"/>
          <p:cNvSpPr>
            <a:spLocks noGrp="1"/>
          </p:cNvSpPr>
          <p:nvPr>
            <p:ph idx="1"/>
          </p:nvPr>
        </p:nvSpPr>
        <p:spPr/>
        <p:txBody>
          <a:bodyPr/>
          <a:lstStyle/>
          <a:p>
            <a:r>
              <a:rPr lang="en-US" dirty="0"/>
              <a:t>The nervous system of the body is made up of many different organs, such as the brain, spinal cord and etc. This highly complex system is responsible for several different activities, such as communicating, coordinating, controlling and </a:t>
            </a:r>
            <a:r>
              <a:rPr lang="en-US" dirty="0" smtClean="0"/>
              <a:t>regulating.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173" y="3588590"/>
            <a:ext cx="4628742" cy="2970811"/>
          </a:xfrm>
          <a:prstGeom prst="rect">
            <a:avLst/>
          </a:prstGeom>
        </p:spPr>
      </p:pic>
    </p:spTree>
    <p:extLst>
      <p:ext uri="{BB962C8B-B14F-4D97-AF65-F5344CB8AC3E}">
        <p14:creationId xmlns:p14="http://schemas.microsoft.com/office/powerpoint/2010/main" val="3334669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22" y="744898"/>
            <a:ext cx="8596668" cy="1320800"/>
          </a:xfrm>
        </p:spPr>
        <p:txBody>
          <a:bodyPr/>
          <a:lstStyle/>
          <a:p>
            <a:r>
              <a:rPr lang="en-US" dirty="0"/>
              <a:t>Bell's </a:t>
            </a:r>
            <a:r>
              <a:rPr lang="en-US" dirty="0" smtClean="0"/>
              <a:t>Palsy</a:t>
            </a:r>
            <a:endParaRPr lang="en-US" dirty="0"/>
          </a:p>
        </p:txBody>
      </p:sp>
      <p:sp>
        <p:nvSpPr>
          <p:cNvPr id="3" name="Content Placeholder 2"/>
          <p:cNvSpPr>
            <a:spLocks noGrp="1"/>
          </p:cNvSpPr>
          <p:nvPr>
            <p:ph idx="1"/>
          </p:nvPr>
        </p:nvSpPr>
        <p:spPr>
          <a:xfrm>
            <a:off x="677334" y="1544129"/>
            <a:ext cx="8596668" cy="4497234"/>
          </a:xfrm>
        </p:spPr>
        <p:txBody>
          <a:bodyPr>
            <a:normAutofit/>
          </a:bodyPr>
          <a:lstStyle/>
          <a:p>
            <a:pPr lvl="0"/>
            <a:r>
              <a:rPr lang="en-US" altLang="en-US" dirty="0">
                <a:solidFill>
                  <a:schemeClr val="tx1"/>
                </a:solidFill>
                <a:latin typeface="Arial" panose="020B0604020202020204" pitchFamily="34" charset="0"/>
              </a:rPr>
              <a:t>Bell's palsy is a paralysis or weakness of the muscles on one side of your face. Damage to the facial nerve that controls muscles on one side of the face causes that side of your face to </a:t>
            </a:r>
            <a:r>
              <a:rPr lang="en-US" altLang="en-US" dirty="0" smtClean="0">
                <a:solidFill>
                  <a:schemeClr val="tx1"/>
                </a:solidFill>
                <a:latin typeface="Arial" panose="020B0604020202020204" pitchFamily="34" charset="0"/>
              </a:rPr>
              <a:t>droop. </a:t>
            </a:r>
            <a:r>
              <a:rPr lang="en-US" altLang="en-US" dirty="0">
                <a:solidFill>
                  <a:schemeClr val="tx1"/>
                </a:solidFill>
                <a:latin typeface="Arial" panose="020B0604020202020204" pitchFamily="34" charset="0"/>
              </a:rPr>
              <a:t>The </a:t>
            </a:r>
            <a:r>
              <a:rPr lang="en-US" altLang="en-US" dirty="0" smtClean="0">
                <a:solidFill>
                  <a:schemeClr val="tx1"/>
                </a:solidFill>
                <a:latin typeface="Arial" panose="020B0604020202020204" pitchFamily="34" charset="0"/>
              </a:rPr>
              <a:t>nerve damage may </a:t>
            </a:r>
            <a:r>
              <a:rPr lang="en-US" altLang="en-US" dirty="0">
                <a:solidFill>
                  <a:schemeClr val="tx1"/>
                </a:solidFill>
                <a:latin typeface="Arial" panose="020B0604020202020204" pitchFamily="34" charset="0"/>
              </a:rPr>
              <a:t>also affect your sense of taste and how you make tears and </a:t>
            </a:r>
            <a:r>
              <a:rPr lang="en-US" altLang="en-US" dirty="0" smtClean="0">
                <a:solidFill>
                  <a:schemeClr val="tx1"/>
                </a:solidFill>
                <a:latin typeface="Arial" panose="020B0604020202020204" pitchFamily="34" charset="0"/>
              </a:rPr>
              <a:t>saliva. </a:t>
            </a:r>
            <a:r>
              <a:rPr lang="en-US" altLang="en-US" dirty="0">
                <a:solidFill>
                  <a:schemeClr val="tx1"/>
                </a:solidFill>
                <a:latin typeface="Arial" panose="020B0604020202020204" pitchFamily="34" charset="0"/>
              </a:rPr>
              <a:t>This condition comes on suddenly, often overnight, and usually gets better on its own within a few weeks</a:t>
            </a:r>
            <a:r>
              <a:rPr lang="en-US" altLang="en-US" dirty="0" smtClean="0">
                <a:solidFill>
                  <a:schemeClr val="tx1"/>
                </a:solidFill>
                <a:latin typeface="Arial" panose="020B0604020202020204" pitchFamily="34" charset="0"/>
              </a:rPr>
              <a:t>.</a:t>
            </a:r>
          </a:p>
          <a:p>
            <a:r>
              <a:rPr lang="en-US" dirty="0" smtClean="0"/>
              <a:t>Symptoms include sudden </a:t>
            </a:r>
            <a:r>
              <a:rPr lang="en-US" dirty="0"/>
              <a:t>weakness or paralysis on one side of your face that causes it to droop. This is the main symptom. It may make it hard for you to close your eye on that side of your face. </a:t>
            </a:r>
            <a:r>
              <a:rPr lang="en-US" dirty="0" smtClean="0"/>
              <a:t>Other signs are drooling, eye problems, loss of ability to taste, pain in or behind your ear, numbness in the affected side of your face, and increased sensitivity to sound.</a:t>
            </a:r>
          </a:p>
        </p:txBody>
      </p:sp>
      <p:pic>
        <p:nvPicPr>
          <p:cNvPr id="2054" name="Picture 6" descr="camera.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0" y="-328613"/>
            <a:ext cx="209550"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105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Bell's Palsy</a:t>
            </a:r>
          </a:p>
        </p:txBody>
      </p:sp>
      <p:sp>
        <p:nvSpPr>
          <p:cNvPr id="3" name="Content Placeholder 2"/>
          <p:cNvSpPr>
            <a:spLocks noGrp="1"/>
          </p:cNvSpPr>
          <p:nvPr>
            <p:ph idx="1"/>
          </p:nvPr>
        </p:nvSpPr>
        <p:spPr>
          <a:xfrm>
            <a:off x="677334" y="1621767"/>
            <a:ext cx="4369119" cy="4419596"/>
          </a:xfrm>
        </p:spPr>
        <p:txBody>
          <a:bodyPr/>
          <a:lstStyle/>
          <a:p>
            <a:r>
              <a:rPr lang="en-US" dirty="0"/>
              <a:t>Bell's palsy affects about 40,000 people in the United States every year. It affects approximately 1 person in 65 during a lifetime. Worldwide statistics indicate a frequency of about .02 percent of the population</a:t>
            </a:r>
            <a:r>
              <a:rPr lang="en-US" dirty="0" smtClean="0"/>
              <a:t>.</a:t>
            </a:r>
          </a:p>
          <a:p>
            <a:r>
              <a:rPr lang="en-US" dirty="0"/>
              <a:t>Bell's palsy usually resolves on its own within six months. Physical therapy can help prevent muscles from permanently contracting.</a:t>
            </a:r>
            <a:endParaRPr lang="en-US" altLang="en-US" dirty="0">
              <a:solidFill>
                <a:schemeClr val="tx1"/>
              </a:solidFill>
              <a:latin typeface="Arial" panose="020B0604020202020204" pitchFamily="34" charset="0"/>
            </a:endParaRPr>
          </a:p>
          <a:p>
            <a:endParaRPr lang="en-US" dirty="0"/>
          </a:p>
        </p:txBody>
      </p:sp>
      <p:sp>
        <p:nvSpPr>
          <p:cNvPr id="4" name="AutoShape 2" descr="Woman showing muscle weakness on one side of her face."/>
          <p:cNvSpPr>
            <a:spLocks noChangeAspect="1" noChangeArrowheads="1"/>
          </p:cNvSpPr>
          <p:nvPr/>
        </p:nvSpPr>
        <p:spPr bwMode="auto">
          <a:xfrm>
            <a:off x="-93632" y="1302589"/>
            <a:ext cx="1815920" cy="18159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718" y="737259"/>
            <a:ext cx="5048250" cy="4762500"/>
          </a:xfrm>
          <a:prstGeom prst="rect">
            <a:avLst/>
          </a:prstGeom>
        </p:spPr>
      </p:pic>
    </p:spTree>
    <p:extLst>
      <p:ext uri="{BB962C8B-B14F-4D97-AF65-F5344CB8AC3E}">
        <p14:creationId xmlns:p14="http://schemas.microsoft.com/office/powerpoint/2010/main" val="1841340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Parkinson's </a:t>
            </a:r>
            <a:r>
              <a:rPr lang="en-US" dirty="0" smtClean="0"/>
              <a:t>Disease</a:t>
            </a:r>
            <a:endParaRPr lang="en-US" dirty="0"/>
          </a:p>
        </p:txBody>
      </p:sp>
      <p:sp>
        <p:nvSpPr>
          <p:cNvPr id="3" name="Content Placeholder 2"/>
          <p:cNvSpPr>
            <a:spLocks noGrp="1"/>
          </p:cNvSpPr>
          <p:nvPr>
            <p:ph idx="1"/>
          </p:nvPr>
        </p:nvSpPr>
        <p:spPr/>
        <p:txBody>
          <a:bodyPr/>
          <a:lstStyle/>
          <a:p>
            <a:r>
              <a:rPr lang="en-US" dirty="0"/>
              <a:t>Parkinson's disease is a progressive disorder of the nervous system that affects movement. It develops gradually, sometimes starting with a barely noticeable tremor in just one hand. But while a tremor may be the most well-known sign of Parkinson's disease, the disorder also commonly causes stiffness or slowing of movement</a:t>
            </a:r>
            <a:r>
              <a:rPr lang="en-US" dirty="0" smtClean="0"/>
              <a:t>.</a:t>
            </a:r>
          </a:p>
          <a:p>
            <a:r>
              <a:rPr lang="en-US" dirty="0"/>
              <a:t>Parkinson's disease symptoms and signs may vary from person to person. Early signs may be mild and may go unnoticed. Symptoms often begin on one side of your body and usually remain worse on that side, even after symptoms begin to affect both sides</a:t>
            </a:r>
            <a:r>
              <a:rPr lang="en-US" dirty="0" smtClean="0"/>
              <a:t>. Symptoms may include a tremor, slowed movement, rigid muscles, impaired posture or balance, loss of automatic movements, speech changes, and writing changes. </a:t>
            </a:r>
            <a:endParaRPr lang="en-US" dirty="0"/>
          </a:p>
        </p:txBody>
      </p:sp>
    </p:spTree>
    <p:extLst>
      <p:ext uri="{BB962C8B-B14F-4D97-AF65-F5344CB8AC3E}">
        <p14:creationId xmlns:p14="http://schemas.microsoft.com/office/powerpoint/2010/main" val="3267902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Parkinson’s Disease</a:t>
            </a:r>
            <a:endParaRPr lang="en-US" dirty="0"/>
          </a:p>
        </p:txBody>
      </p:sp>
      <p:sp>
        <p:nvSpPr>
          <p:cNvPr id="3" name="Content Placeholder 2"/>
          <p:cNvSpPr>
            <a:spLocks noGrp="1"/>
          </p:cNvSpPr>
          <p:nvPr>
            <p:ph idx="1"/>
          </p:nvPr>
        </p:nvSpPr>
        <p:spPr>
          <a:xfrm>
            <a:off x="573817" y="1270000"/>
            <a:ext cx="4860824" cy="5197744"/>
          </a:xfrm>
        </p:spPr>
        <p:txBody>
          <a:bodyPr>
            <a:normAutofit/>
          </a:bodyPr>
          <a:lstStyle/>
          <a:p>
            <a:r>
              <a:rPr lang="en-US" dirty="0"/>
              <a:t>According to the Parkinson's Disease Foundation, Parkinson's disease affects about 1 million people in the United States and more than 4 million people worldwide. About 60,000 people are diagnosed each year in the United States.</a:t>
            </a:r>
            <a:endParaRPr lang="en-US" dirty="0" smtClean="0"/>
          </a:p>
          <a:p>
            <a:r>
              <a:rPr lang="en-US" dirty="0" smtClean="0"/>
              <a:t>Parkinson's </a:t>
            </a:r>
            <a:r>
              <a:rPr lang="en-US" dirty="0"/>
              <a:t>disease can't be cured, but medications can help control </a:t>
            </a:r>
            <a:r>
              <a:rPr lang="en-US" dirty="0" smtClean="0"/>
              <a:t>the symptoms</a:t>
            </a:r>
            <a:r>
              <a:rPr lang="en-US" dirty="0"/>
              <a:t>, often dramatically. In some later cases, surgery may be advised.</a:t>
            </a:r>
          </a:p>
          <a:p>
            <a:r>
              <a:rPr lang="en-US" dirty="0" smtClean="0"/>
              <a:t>The doctor </a:t>
            </a:r>
            <a:r>
              <a:rPr lang="en-US" dirty="0"/>
              <a:t>may also recommend lifestyle changes, especially ongoing aerobic exercise. In some cases, physical therapy that focuses on balance and stretching also is important. A speech-language pathologist may help improve </a:t>
            </a:r>
            <a:r>
              <a:rPr lang="en-US" dirty="0" smtClean="0"/>
              <a:t>speech </a:t>
            </a:r>
            <a:r>
              <a:rPr lang="en-US" dirty="0"/>
              <a:t>problems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158" y="1176961"/>
            <a:ext cx="6096000" cy="4562475"/>
          </a:xfrm>
          <a:prstGeom prst="rect">
            <a:avLst/>
          </a:prstGeom>
        </p:spPr>
      </p:pic>
    </p:spTree>
    <p:extLst>
      <p:ext uri="{BB962C8B-B14F-4D97-AF65-F5344CB8AC3E}">
        <p14:creationId xmlns:p14="http://schemas.microsoft.com/office/powerpoint/2010/main" val="3253981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a:t>
            </a:r>
            <a:r>
              <a:rPr lang="en-US" dirty="0" smtClean="0"/>
              <a:t>Disease</a:t>
            </a:r>
            <a:endParaRPr lang="en-US" dirty="0"/>
          </a:p>
        </p:txBody>
      </p:sp>
      <p:sp>
        <p:nvSpPr>
          <p:cNvPr id="3" name="Content Placeholder 2"/>
          <p:cNvSpPr>
            <a:spLocks noGrp="1"/>
          </p:cNvSpPr>
          <p:nvPr>
            <p:ph idx="1"/>
          </p:nvPr>
        </p:nvSpPr>
        <p:spPr>
          <a:xfrm>
            <a:off x="677334" y="1269999"/>
            <a:ext cx="8596668" cy="5277449"/>
          </a:xfrm>
        </p:spPr>
        <p:txBody>
          <a:bodyPr>
            <a:normAutofit lnSpcReduction="10000"/>
          </a:bodyPr>
          <a:lstStyle/>
          <a:p>
            <a:r>
              <a:rPr lang="en-US" dirty="0"/>
              <a:t>Alzheimer's disease is a progressive disease that destroys memory and other important mental </a:t>
            </a:r>
            <a:r>
              <a:rPr lang="en-US" dirty="0" smtClean="0"/>
              <a:t>functions. It's </a:t>
            </a:r>
            <a:r>
              <a:rPr lang="en-US" dirty="0"/>
              <a:t>the most common cause of dementia — a group of brain disorders that results in the loss of intellectual and social skills. These changes are severe enough to interfere with day-to-day </a:t>
            </a:r>
            <a:r>
              <a:rPr lang="en-US" dirty="0" smtClean="0"/>
              <a:t>life. In </a:t>
            </a:r>
            <a:r>
              <a:rPr lang="en-US" dirty="0"/>
              <a:t>Alzheimer's disease, the brain cells themselves degenerate and die, causing a steady decline in memory and mental function</a:t>
            </a:r>
            <a:r>
              <a:rPr lang="en-US" dirty="0" smtClean="0"/>
              <a:t>.</a:t>
            </a:r>
          </a:p>
          <a:p>
            <a:r>
              <a:rPr lang="en-US" dirty="0"/>
              <a:t>At first, increasing forgetfulness or mild confusion may be the only symptoms of Alzheimer's disease that </a:t>
            </a:r>
            <a:r>
              <a:rPr lang="en-US" dirty="0" smtClean="0"/>
              <a:t>a person will notice</a:t>
            </a:r>
            <a:r>
              <a:rPr lang="en-US" dirty="0"/>
              <a:t>. But over time, the disease robs </a:t>
            </a:r>
            <a:r>
              <a:rPr lang="en-US" dirty="0" smtClean="0"/>
              <a:t>them of </a:t>
            </a:r>
            <a:r>
              <a:rPr lang="en-US" dirty="0"/>
              <a:t>more of </a:t>
            </a:r>
            <a:r>
              <a:rPr lang="en-US" dirty="0" smtClean="0"/>
              <a:t>their memory</a:t>
            </a:r>
            <a:r>
              <a:rPr lang="en-US" dirty="0"/>
              <a:t>, especially recent memories. The rate at which symptoms worsen varies from person to person</a:t>
            </a:r>
            <a:r>
              <a:rPr lang="en-US" dirty="0" smtClean="0"/>
              <a:t>. People with this disease may experience depression, anxiety, social withdrawal, mood swings, and distrust in others.  </a:t>
            </a:r>
          </a:p>
          <a:p>
            <a:r>
              <a:rPr lang="en-US" dirty="0"/>
              <a:t>People with Alzheimer's </a:t>
            </a:r>
            <a:r>
              <a:rPr lang="en-US" dirty="0" smtClean="0"/>
              <a:t>may: </a:t>
            </a:r>
          </a:p>
          <a:p>
            <a:pPr lvl="1"/>
            <a:r>
              <a:rPr lang="en-US" dirty="0" smtClean="0"/>
              <a:t>Repeat </a:t>
            </a:r>
            <a:r>
              <a:rPr lang="en-US" dirty="0"/>
              <a:t>statements and questions over and over, not realizing that they've asked the question </a:t>
            </a:r>
            <a:r>
              <a:rPr lang="en-US" dirty="0" smtClean="0"/>
              <a:t>before </a:t>
            </a:r>
          </a:p>
          <a:p>
            <a:pPr lvl="1"/>
            <a:r>
              <a:rPr lang="en-US" dirty="0"/>
              <a:t>F</a:t>
            </a:r>
            <a:r>
              <a:rPr lang="en-US" dirty="0" smtClean="0"/>
              <a:t>orget </a:t>
            </a:r>
            <a:r>
              <a:rPr lang="en-US" dirty="0"/>
              <a:t>conversations, </a:t>
            </a:r>
            <a:r>
              <a:rPr lang="en-US" dirty="0" smtClean="0"/>
              <a:t>appointments, </a:t>
            </a:r>
            <a:r>
              <a:rPr lang="en-US" dirty="0"/>
              <a:t>or </a:t>
            </a:r>
            <a:r>
              <a:rPr lang="en-US" dirty="0" smtClean="0"/>
              <a:t>events</a:t>
            </a:r>
          </a:p>
          <a:p>
            <a:pPr lvl="1"/>
            <a:r>
              <a:rPr lang="en-US" dirty="0" smtClean="0"/>
              <a:t>Routinely </a:t>
            </a:r>
            <a:r>
              <a:rPr lang="en-US" dirty="0"/>
              <a:t>misplace possessions, often putting them in illogical </a:t>
            </a:r>
            <a:r>
              <a:rPr lang="en-US" dirty="0" smtClean="0"/>
              <a:t>locations</a:t>
            </a:r>
          </a:p>
          <a:p>
            <a:pPr lvl="1"/>
            <a:r>
              <a:rPr lang="en-US" dirty="0" smtClean="0"/>
              <a:t>Eventually </a:t>
            </a:r>
            <a:r>
              <a:rPr lang="en-US" dirty="0"/>
              <a:t>forget the names of family members and everyday </a:t>
            </a:r>
            <a:r>
              <a:rPr lang="en-US" dirty="0" smtClean="0"/>
              <a:t>objects</a:t>
            </a:r>
            <a:endParaRPr lang="en-US" dirty="0"/>
          </a:p>
          <a:p>
            <a:endParaRPr lang="en-US" dirty="0"/>
          </a:p>
          <a:p>
            <a:endParaRPr lang="en-US" dirty="0"/>
          </a:p>
        </p:txBody>
      </p:sp>
    </p:spTree>
    <p:extLst>
      <p:ext uri="{BB962C8B-B14F-4D97-AF65-F5344CB8AC3E}">
        <p14:creationId xmlns:p14="http://schemas.microsoft.com/office/powerpoint/2010/main" val="3450971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3" name="Content Placeholder 2"/>
          <p:cNvSpPr>
            <a:spLocks noGrp="1"/>
          </p:cNvSpPr>
          <p:nvPr>
            <p:ph idx="1"/>
          </p:nvPr>
        </p:nvSpPr>
        <p:spPr>
          <a:xfrm>
            <a:off x="677334" y="1677510"/>
            <a:ext cx="8596668" cy="3880773"/>
          </a:xfrm>
        </p:spPr>
        <p:txBody>
          <a:bodyPr/>
          <a:lstStyle/>
          <a:p>
            <a:r>
              <a:rPr lang="en-US" dirty="0"/>
              <a:t>An estimated 5.3 million Americans of all ages have Alzheimer's disease in 2015. </a:t>
            </a:r>
            <a:endParaRPr lang="en-US" dirty="0" smtClean="0"/>
          </a:p>
          <a:p>
            <a:r>
              <a:rPr lang="en-US" dirty="0"/>
              <a:t>No cure </a:t>
            </a:r>
            <a:r>
              <a:rPr lang="en-US" dirty="0" smtClean="0"/>
              <a:t>exists.</a:t>
            </a:r>
          </a:p>
          <a:p>
            <a:r>
              <a:rPr lang="en-US" dirty="0" smtClean="0"/>
              <a:t>There </a:t>
            </a:r>
            <a:r>
              <a:rPr lang="en-US" dirty="0"/>
              <a:t>are medicines that can ease some of the symptoms in some people. They can slow down how quickly the disease gets worse, and help the brain work better for longer.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064" y="3617896"/>
            <a:ext cx="4514123" cy="3157506"/>
          </a:xfrm>
          <a:prstGeom prst="rect">
            <a:avLst/>
          </a:prstGeom>
        </p:spPr>
      </p:pic>
    </p:spTree>
    <p:extLst>
      <p:ext uri="{BB962C8B-B14F-4D97-AF65-F5344CB8AC3E}">
        <p14:creationId xmlns:p14="http://schemas.microsoft.com/office/powerpoint/2010/main" val="3176665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Central Nervous System</a:t>
            </a:r>
            <a:endParaRPr lang="en-US" dirty="0"/>
          </a:p>
        </p:txBody>
      </p:sp>
      <p:sp>
        <p:nvSpPr>
          <p:cNvPr id="3" name="Content Placeholder 2"/>
          <p:cNvSpPr>
            <a:spLocks noGrp="1"/>
          </p:cNvSpPr>
          <p:nvPr>
            <p:ph idx="1"/>
          </p:nvPr>
        </p:nvSpPr>
        <p:spPr>
          <a:xfrm>
            <a:off x="677334" y="2160589"/>
            <a:ext cx="5128243" cy="3880773"/>
          </a:xfrm>
        </p:spPr>
        <p:txBody>
          <a:bodyPr/>
          <a:lstStyle/>
          <a:p>
            <a:r>
              <a:rPr lang="en-US" dirty="0"/>
              <a:t>The central nervous system integrates </a:t>
            </a:r>
            <a:br>
              <a:rPr lang="en-US" dirty="0"/>
            </a:br>
            <a:r>
              <a:rPr lang="en-US" dirty="0" smtClean="0"/>
              <a:t>information </a:t>
            </a:r>
            <a:r>
              <a:rPr lang="en-US" dirty="0"/>
              <a:t>arriving from the PNS, processes </a:t>
            </a:r>
            <a:r>
              <a:rPr lang="en-US" dirty="0" smtClean="0"/>
              <a:t/>
            </a:r>
            <a:br>
              <a:rPr lang="en-US" dirty="0" smtClean="0"/>
            </a:br>
            <a:r>
              <a:rPr lang="en-US" dirty="0" smtClean="0"/>
              <a:t>this </a:t>
            </a:r>
            <a:r>
              <a:rPr lang="en-US" dirty="0"/>
              <a:t>information to generate behavior, which it communicates back to the PNS</a:t>
            </a:r>
            <a:r>
              <a:rPr lang="en-US" dirty="0" smtClean="0"/>
              <a:t>. </a:t>
            </a:r>
          </a:p>
          <a:p>
            <a:r>
              <a:rPr lang="en-US" dirty="0"/>
              <a:t>The CNS is divided into two sections: the </a:t>
            </a:r>
            <a:r>
              <a:rPr lang="en-US" b="1" dirty="0"/>
              <a:t>spinal cord</a:t>
            </a:r>
            <a:r>
              <a:rPr lang="en-US" dirty="0"/>
              <a:t>, which connects directly with the PNS, and the </a:t>
            </a:r>
            <a:r>
              <a:rPr lang="en-US" b="1" dirty="0"/>
              <a:t>brain</a:t>
            </a:r>
            <a:r>
              <a:rPr lang="en-US" dirty="0"/>
              <a:t>, which contains the higher brain functions. Both are encased within bone. The brain communicates its behavior to the PNS by way of the spinal cord.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742" y="923026"/>
            <a:ext cx="3223260" cy="5372100"/>
          </a:xfrm>
          <a:prstGeom prst="rect">
            <a:avLst/>
          </a:prstGeom>
        </p:spPr>
      </p:pic>
    </p:spTree>
    <p:extLst>
      <p:ext uri="{BB962C8B-B14F-4D97-AF65-F5344CB8AC3E}">
        <p14:creationId xmlns:p14="http://schemas.microsoft.com/office/powerpoint/2010/main" val="260370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Peripheral </a:t>
            </a:r>
            <a:r>
              <a:rPr lang="en-US" dirty="0"/>
              <a:t>Nervous System</a:t>
            </a:r>
          </a:p>
        </p:txBody>
      </p:sp>
      <p:sp>
        <p:nvSpPr>
          <p:cNvPr id="3" name="Content Placeholder 2"/>
          <p:cNvSpPr>
            <a:spLocks noGrp="1"/>
          </p:cNvSpPr>
          <p:nvPr>
            <p:ph idx="1"/>
          </p:nvPr>
        </p:nvSpPr>
        <p:spPr>
          <a:xfrm>
            <a:off x="677334" y="2160589"/>
            <a:ext cx="6103028" cy="4283343"/>
          </a:xfrm>
        </p:spPr>
        <p:txBody>
          <a:bodyPr>
            <a:normAutofit/>
          </a:bodyPr>
          <a:lstStyle/>
          <a:p>
            <a:r>
              <a:rPr lang="en-US" dirty="0"/>
              <a:t>The peripheral nervous system consists of </a:t>
            </a:r>
            <a:r>
              <a:rPr lang="en-US" b="1" dirty="0" smtClean="0"/>
              <a:t>nerve cells </a:t>
            </a:r>
            <a:r>
              <a:rPr lang="en-US" b="1" dirty="0"/>
              <a:t>that lie outside the brain case or spinal vertebrae</a:t>
            </a:r>
            <a:r>
              <a:rPr lang="en-US" dirty="0"/>
              <a:t>. Sensory receptors detect changes in the external environment (visual, auditory, olfactory, sensory, etc.) and communicates them to the CNS (via afferent sensory nerves). The CNS, in turn, communicates desired behavior such as muscle movement to the PNS (via efferent motor nerves) using motor effectors</a:t>
            </a:r>
            <a:r>
              <a:rPr lang="en-US" dirty="0" smtClean="0"/>
              <a:t>. </a:t>
            </a:r>
          </a:p>
          <a:p>
            <a:r>
              <a:rPr lang="en-US" dirty="0"/>
              <a:t>The PNS is divided into two sections: an Autonomic Division, which controls smooth muscles (involuntary), such as the stomach and heart, and a Somatic Division, which controls striated muscles (voluntary), which are the skeletal muscles.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6407" y="1164565"/>
            <a:ext cx="3441940" cy="4589253"/>
          </a:xfrm>
          <a:prstGeom prst="rect">
            <a:avLst/>
          </a:prstGeom>
        </p:spPr>
      </p:pic>
    </p:spTree>
    <p:extLst>
      <p:ext uri="{BB962C8B-B14F-4D97-AF65-F5344CB8AC3E}">
        <p14:creationId xmlns:p14="http://schemas.microsoft.com/office/powerpoint/2010/main" val="4106111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Interaction of </a:t>
            </a:r>
            <a:r>
              <a:rPr lang="en-US" dirty="0"/>
              <a:t>T</a:t>
            </a:r>
            <a:r>
              <a:rPr lang="en-US" dirty="0" smtClean="0"/>
              <a:t>wo Neurons</a:t>
            </a:r>
            <a:endParaRPr lang="en-US" dirty="0"/>
          </a:p>
        </p:txBody>
      </p:sp>
      <p:sp>
        <p:nvSpPr>
          <p:cNvPr id="10" name="TextBox 9"/>
          <p:cNvSpPr txBox="1"/>
          <p:nvPr/>
        </p:nvSpPr>
        <p:spPr>
          <a:xfrm>
            <a:off x="903992" y="4546121"/>
            <a:ext cx="8127865" cy="923330"/>
          </a:xfrm>
          <a:prstGeom prst="rect">
            <a:avLst/>
          </a:prstGeom>
          <a:noFill/>
        </p:spPr>
        <p:txBody>
          <a:bodyPr wrap="square" rtlCol="0">
            <a:spAutoFit/>
          </a:bodyPr>
          <a:lstStyle/>
          <a:p>
            <a:r>
              <a:rPr lang="en-US" b="1" i="1" dirty="0"/>
              <a:t>The neuron, or nerve cell, is the functional unit of the nervous system. The neuron has processes called dendrites that receive signals and an axon that transmits signals to another neuron.</a:t>
            </a:r>
            <a:endParaRPr lang="en-US" dirty="0"/>
          </a:p>
        </p:txBody>
      </p:sp>
      <p:pic>
        <p:nvPicPr>
          <p:cNvPr id="6" name="Content Placeholder 5"/>
          <p:cNvPicPr>
            <a:picLocks noGrp="1" noChangeAspect="1"/>
          </p:cNvPicPr>
          <p:nvPr>
            <p:ph idx="1"/>
          </p:nvPr>
        </p:nvPicPr>
        <p:blipFill rotWithShape="1">
          <a:blip r:embed="rId2"/>
          <a:srcRect l="10994" t="31777" r="13438" b="14055"/>
          <a:stretch/>
        </p:blipFill>
        <p:spPr>
          <a:xfrm>
            <a:off x="1186822" y="1815095"/>
            <a:ext cx="6473435" cy="2610130"/>
          </a:xfrm>
          <a:prstGeom prst="rect">
            <a:avLst/>
          </a:prstGeom>
        </p:spPr>
      </p:pic>
    </p:spTree>
    <p:extLst>
      <p:ext uri="{BB962C8B-B14F-4D97-AF65-F5344CB8AC3E}">
        <p14:creationId xmlns:p14="http://schemas.microsoft.com/office/powerpoint/2010/main" val="2148956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Interaction </a:t>
            </a:r>
            <a:r>
              <a:rPr lang="en-US" dirty="0"/>
              <a:t>of Two Neurons</a:t>
            </a:r>
          </a:p>
        </p:txBody>
      </p:sp>
      <p:sp>
        <p:nvSpPr>
          <p:cNvPr id="5" name="TextBox 4"/>
          <p:cNvSpPr txBox="1"/>
          <p:nvPr/>
        </p:nvSpPr>
        <p:spPr>
          <a:xfrm>
            <a:off x="741872" y="2389518"/>
            <a:ext cx="7867291" cy="923330"/>
          </a:xfrm>
          <a:prstGeom prst="rect">
            <a:avLst/>
          </a:prstGeom>
          <a:noFill/>
        </p:spPr>
        <p:txBody>
          <a:bodyPr wrap="square" rtlCol="0">
            <a:spAutoFit/>
          </a:bodyPr>
          <a:lstStyle/>
          <a:p>
            <a:r>
              <a:rPr lang="en-US" b="1" i="1" dirty="0"/>
              <a:t>Neurons transmit information to other neurons. Information passes from the axon of the presynaptic neuron to the dendrites of the postsynaptic neuron.</a:t>
            </a:r>
            <a:endParaRPr lang="en-US" dirty="0"/>
          </a:p>
        </p:txBody>
      </p:sp>
      <p:pic>
        <p:nvPicPr>
          <p:cNvPr id="6" name="Picture 5"/>
          <p:cNvPicPr>
            <a:picLocks noChangeAspect="1"/>
          </p:cNvPicPr>
          <p:nvPr/>
        </p:nvPicPr>
        <p:blipFill rotWithShape="1">
          <a:blip r:embed="rId2"/>
          <a:srcRect l="12546" t="25284" r="1868" b="22738"/>
          <a:stretch/>
        </p:blipFill>
        <p:spPr>
          <a:xfrm>
            <a:off x="1354013" y="3515401"/>
            <a:ext cx="6717325" cy="2294793"/>
          </a:xfrm>
          <a:prstGeom prst="rect">
            <a:avLst/>
          </a:prstGeom>
        </p:spPr>
      </p:pic>
    </p:spTree>
    <p:extLst>
      <p:ext uri="{BB962C8B-B14F-4D97-AF65-F5344CB8AC3E}">
        <p14:creationId xmlns:p14="http://schemas.microsoft.com/office/powerpoint/2010/main" val="149414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Interaction </a:t>
            </a:r>
            <a:r>
              <a:rPr lang="en-US" dirty="0"/>
              <a:t>of Two Neurons</a:t>
            </a:r>
          </a:p>
        </p:txBody>
      </p:sp>
      <p:sp>
        <p:nvSpPr>
          <p:cNvPr id="7" name="TextBox 6"/>
          <p:cNvSpPr txBox="1"/>
          <p:nvPr/>
        </p:nvSpPr>
        <p:spPr>
          <a:xfrm>
            <a:off x="4468482" y="2046110"/>
            <a:ext cx="4994695" cy="3970318"/>
          </a:xfrm>
          <a:prstGeom prst="rect">
            <a:avLst/>
          </a:prstGeom>
          <a:noFill/>
        </p:spPr>
        <p:txBody>
          <a:bodyPr wrap="square" rtlCol="0">
            <a:spAutoFit/>
          </a:bodyPr>
          <a:lstStyle/>
          <a:p>
            <a:r>
              <a:rPr lang="en-US" b="1" i="1" dirty="0"/>
              <a:t>The synapse is the site where chemical signals pass between neurons. Neurotransmitters are released from the presynaptic neuron terminals into the extracellular space, the synaptic cleft or synaptic space. The released neurotransmitter molecules can then bind to specific receptors on the postsynaptic neuron to elicit a response. Excess neurotransmitter can then be reabsorbed into the presynaptic neuron through the action of specific reuptake molecules called transporters. This process ensures that the signal is terminated when appropriate.</a:t>
            </a:r>
            <a:endParaRPr lang="en-US" dirty="0"/>
          </a:p>
        </p:txBody>
      </p:sp>
      <p:pic>
        <p:nvPicPr>
          <p:cNvPr id="3" name="Picture 2"/>
          <p:cNvPicPr>
            <a:picLocks noChangeAspect="1"/>
          </p:cNvPicPr>
          <p:nvPr/>
        </p:nvPicPr>
        <p:blipFill rotWithShape="1">
          <a:blip r:embed="rId2"/>
          <a:srcRect l="24189" t="14022" r="17341" b="10128"/>
          <a:stretch/>
        </p:blipFill>
        <p:spPr>
          <a:xfrm>
            <a:off x="319177" y="2440268"/>
            <a:ext cx="3985404" cy="2908109"/>
          </a:xfrm>
          <a:prstGeom prst="rect">
            <a:avLst/>
          </a:prstGeom>
        </p:spPr>
      </p:pic>
    </p:spTree>
    <p:extLst>
      <p:ext uri="{BB962C8B-B14F-4D97-AF65-F5344CB8AC3E}">
        <p14:creationId xmlns:p14="http://schemas.microsoft.com/office/powerpoint/2010/main" val="1424862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Simple Reflex Arc</a:t>
            </a:r>
            <a:endParaRPr lang="en-US" dirty="0"/>
          </a:p>
        </p:txBody>
      </p:sp>
      <p:sp>
        <p:nvSpPr>
          <p:cNvPr id="3" name="Content Placeholder 2"/>
          <p:cNvSpPr>
            <a:spLocks noGrp="1"/>
          </p:cNvSpPr>
          <p:nvPr>
            <p:ph idx="1"/>
          </p:nvPr>
        </p:nvSpPr>
        <p:spPr>
          <a:xfrm>
            <a:off x="677334" y="1811547"/>
            <a:ext cx="3886040" cy="4229815"/>
          </a:xfrm>
        </p:spPr>
        <p:txBody>
          <a:bodyPr>
            <a:normAutofit lnSpcReduction="10000"/>
          </a:bodyPr>
          <a:lstStyle/>
          <a:p>
            <a:r>
              <a:rPr lang="en-US" dirty="0" smtClean="0"/>
              <a:t>In this example, the stimulus occurs when the hammer hits the tendon. As a result, the muscle contracts and causes the foot to jerk upward.</a:t>
            </a:r>
          </a:p>
          <a:p>
            <a:r>
              <a:rPr lang="en-US" dirty="0" smtClean="0"/>
              <a:t>In </a:t>
            </a:r>
            <a:r>
              <a:rPr lang="en-US" dirty="0"/>
              <a:t>a knee-jerk reflex arc </a:t>
            </a:r>
            <a:r>
              <a:rPr lang="en-US" dirty="0" smtClean="0"/>
              <a:t>the sensory </a:t>
            </a:r>
            <a:r>
              <a:rPr lang="en-US" dirty="0"/>
              <a:t>neuron </a:t>
            </a:r>
            <a:r>
              <a:rPr lang="en-US" dirty="0" smtClean="0"/>
              <a:t>directly connects </a:t>
            </a:r>
            <a:r>
              <a:rPr lang="en-US" dirty="0"/>
              <a:t>to the motor </a:t>
            </a:r>
            <a:r>
              <a:rPr lang="en-US" dirty="0" smtClean="0"/>
              <a:t>neuron in </a:t>
            </a:r>
            <a:r>
              <a:rPr lang="en-US" dirty="0"/>
              <a:t>the spinal cord. This </a:t>
            </a:r>
            <a:r>
              <a:rPr lang="en-US" dirty="0" smtClean="0"/>
              <a:t>is called </a:t>
            </a:r>
            <a:r>
              <a:rPr lang="en-US" dirty="0"/>
              <a:t>a simple reflex arc</a:t>
            </a:r>
            <a:r>
              <a:rPr lang="en-US" dirty="0" smtClean="0"/>
              <a:t>.</a:t>
            </a:r>
          </a:p>
          <a:p>
            <a:r>
              <a:rPr lang="en-US" dirty="0"/>
              <a:t>In most reflex </a:t>
            </a:r>
            <a:r>
              <a:rPr lang="en-US" dirty="0" smtClean="0"/>
              <a:t>arcs the </a:t>
            </a:r>
            <a:r>
              <a:rPr lang="en-US" dirty="0"/>
              <a:t>sensory </a:t>
            </a:r>
            <a:r>
              <a:rPr lang="en-US" dirty="0" smtClean="0"/>
              <a:t>neuron connects </a:t>
            </a:r>
            <a:r>
              <a:rPr lang="en-US" dirty="0"/>
              <a:t>to </a:t>
            </a:r>
            <a:r>
              <a:rPr lang="en-US" dirty="0" smtClean="0"/>
              <a:t>motor neurons through </a:t>
            </a:r>
            <a:r>
              <a:rPr lang="en-US" b="1" dirty="0" smtClean="0"/>
              <a:t>association neurons </a:t>
            </a:r>
            <a:r>
              <a:rPr lang="en-US" dirty="0" smtClean="0"/>
              <a:t>(</a:t>
            </a:r>
            <a:r>
              <a:rPr lang="en-US" b="1" dirty="0" smtClean="0"/>
              <a:t>interneurons</a:t>
            </a:r>
            <a:r>
              <a:rPr lang="en-US" dirty="0"/>
              <a:t>) </a:t>
            </a:r>
            <a:r>
              <a:rPr lang="en-US" dirty="0" smtClean="0"/>
              <a:t>in the </a:t>
            </a:r>
            <a:r>
              <a:rPr lang="en-US" dirty="0"/>
              <a:t>central </a:t>
            </a:r>
            <a:r>
              <a:rPr lang="en-US" dirty="0" smtClean="0"/>
              <a:t>nervous system</a:t>
            </a:r>
            <a:r>
              <a:rPr lang="en-US" dirty="0"/>
              <a:t>.</a:t>
            </a:r>
          </a:p>
        </p:txBody>
      </p:sp>
      <p:pic>
        <p:nvPicPr>
          <p:cNvPr id="4" name="Picture 3"/>
          <p:cNvPicPr>
            <a:picLocks noChangeAspect="1"/>
          </p:cNvPicPr>
          <p:nvPr/>
        </p:nvPicPr>
        <p:blipFill>
          <a:blip r:embed="rId2"/>
          <a:stretch>
            <a:fillRect/>
          </a:stretch>
        </p:blipFill>
        <p:spPr>
          <a:xfrm>
            <a:off x="4632902" y="1587261"/>
            <a:ext cx="4704831" cy="4707148"/>
          </a:xfrm>
          <a:prstGeom prst="rect">
            <a:avLst/>
          </a:prstGeom>
        </p:spPr>
      </p:pic>
    </p:spTree>
    <p:extLst>
      <p:ext uri="{BB962C8B-B14F-4D97-AF65-F5344CB8AC3E}">
        <p14:creationId xmlns:p14="http://schemas.microsoft.com/office/powerpoint/2010/main" val="158832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Simple </a:t>
            </a:r>
            <a:r>
              <a:rPr lang="en-US" dirty="0"/>
              <a:t>Reflex Arc</a:t>
            </a:r>
          </a:p>
        </p:txBody>
      </p:sp>
      <p:sp>
        <p:nvSpPr>
          <p:cNvPr id="3" name="Content Placeholder 2"/>
          <p:cNvSpPr>
            <a:spLocks noGrp="1"/>
          </p:cNvSpPr>
          <p:nvPr>
            <p:ph idx="1"/>
          </p:nvPr>
        </p:nvSpPr>
        <p:spPr>
          <a:xfrm>
            <a:off x="677334" y="2160589"/>
            <a:ext cx="4471869" cy="3880773"/>
          </a:xfrm>
        </p:spPr>
        <p:txBody>
          <a:bodyPr/>
          <a:lstStyle/>
          <a:p>
            <a:r>
              <a:rPr lang="en-US" dirty="0"/>
              <a:t>When the stretch </a:t>
            </a:r>
            <a:r>
              <a:rPr lang="en-US" dirty="0" smtClean="0"/>
              <a:t>receptors are </a:t>
            </a:r>
            <a:r>
              <a:rPr lang="en-US" dirty="0"/>
              <a:t>stimulated, they send </a:t>
            </a:r>
            <a:r>
              <a:rPr lang="en-US" dirty="0" smtClean="0"/>
              <a:t>a message </a:t>
            </a:r>
            <a:r>
              <a:rPr lang="en-US" dirty="0"/>
              <a:t>to the muscles </a:t>
            </a:r>
            <a:r>
              <a:rPr lang="en-US" dirty="0" smtClean="0"/>
              <a:t>of your </a:t>
            </a:r>
            <a:r>
              <a:rPr lang="en-US" dirty="0"/>
              <a:t>thigh.</a:t>
            </a:r>
          </a:p>
          <a:p>
            <a:r>
              <a:rPr lang="en-US" dirty="0" smtClean="0"/>
              <a:t>The </a:t>
            </a:r>
            <a:r>
              <a:rPr lang="en-US" dirty="0"/>
              <a:t>muscles in the front </a:t>
            </a:r>
            <a:r>
              <a:rPr lang="en-US" dirty="0" smtClean="0"/>
              <a:t>of your </a:t>
            </a:r>
            <a:r>
              <a:rPr lang="en-US" dirty="0"/>
              <a:t>thigh contract.</a:t>
            </a:r>
          </a:p>
          <a:p>
            <a:r>
              <a:rPr lang="en-US" dirty="0" smtClean="0"/>
              <a:t>The </a:t>
            </a:r>
            <a:r>
              <a:rPr lang="en-US" dirty="0"/>
              <a:t>muscles in </a:t>
            </a:r>
            <a:r>
              <a:rPr lang="en-US" dirty="0" smtClean="0"/>
              <a:t>the back </a:t>
            </a:r>
            <a:r>
              <a:rPr lang="en-US" dirty="0"/>
              <a:t>of your thigh relax.</a:t>
            </a:r>
          </a:p>
          <a:p>
            <a:r>
              <a:rPr lang="en-US" dirty="0" smtClean="0"/>
              <a:t>Your </a:t>
            </a:r>
            <a:r>
              <a:rPr lang="en-US" dirty="0"/>
              <a:t>foot jerks.</a:t>
            </a:r>
          </a:p>
        </p:txBody>
      </p:sp>
      <p:pic>
        <p:nvPicPr>
          <p:cNvPr id="5" name="Picture 4"/>
          <p:cNvPicPr>
            <a:picLocks noChangeAspect="1"/>
          </p:cNvPicPr>
          <p:nvPr/>
        </p:nvPicPr>
        <p:blipFill rotWithShape="1">
          <a:blip r:embed="rId2"/>
          <a:srcRect l="18085" t="25132" r="31163" b="12663"/>
          <a:stretch/>
        </p:blipFill>
        <p:spPr>
          <a:xfrm>
            <a:off x="5218980" y="1570007"/>
            <a:ext cx="4804913" cy="3579963"/>
          </a:xfrm>
          <a:prstGeom prst="rect">
            <a:avLst/>
          </a:prstGeom>
        </p:spPr>
      </p:pic>
    </p:spTree>
    <p:extLst>
      <p:ext uri="{BB962C8B-B14F-4D97-AF65-F5344CB8AC3E}">
        <p14:creationId xmlns:p14="http://schemas.microsoft.com/office/powerpoint/2010/main" val="2660631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203</TotalTime>
  <Words>1628</Words>
  <Application>Microsoft Office PowerPoint</Application>
  <PresentationFormat>Widescreen</PresentationFormat>
  <Paragraphs>74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Trebuchet MS</vt:lpstr>
      <vt:lpstr>Wingdings 3</vt:lpstr>
      <vt:lpstr>Facet</vt:lpstr>
      <vt:lpstr>The Nervous System</vt:lpstr>
      <vt:lpstr>What is the function of the Nervous System?</vt:lpstr>
      <vt:lpstr> Central Nervous System</vt:lpstr>
      <vt:lpstr> Peripheral Nervous System</vt:lpstr>
      <vt:lpstr> Interaction of Two Neurons</vt:lpstr>
      <vt:lpstr> Interaction of Two Neurons</vt:lpstr>
      <vt:lpstr> Interaction of Two Neurons</vt:lpstr>
      <vt:lpstr> Simple Reflex Arc</vt:lpstr>
      <vt:lpstr> Simple Reflex Arc</vt:lpstr>
      <vt:lpstr>Cerebral Hemispheres</vt:lpstr>
      <vt:lpstr>Diencephalon</vt:lpstr>
      <vt:lpstr>Brain Stem</vt:lpstr>
      <vt:lpstr>Cerebellum</vt:lpstr>
      <vt:lpstr>PowerPoint Presentation</vt:lpstr>
      <vt:lpstr>Moving Nerve Impulses</vt:lpstr>
      <vt:lpstr>Moving Nerve Impulses (additional vocab.)</vt:lpstr>
      <vt:lpstr>Neurotransmitters</vt:lpstr>
      <vt:lpstr>PowerPoint Presentation</vt:lpstr>
      <vt:lpstr>Inhibitory vs. Excitatory</vt:lpstr>
      <vt:lpstr>Bell's Palsy</vt:lpstr>
      <vt:lpstr>Bell's Palsy</vt:lpstr>
      <vt:lpstr>Parkinson's Disease</vt:lpstr>
      <vt:lpstr>Parkinson’s Disease</vt:lpstr>
      <vt:lpstr>Alzheimer's Disease</vt:lpstr>
      <vt:lpstr>Alzheimer's Disease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Hannah Gannon</dc:creator>
  <cp:lastModifiedBy>Hannah Gannon</cp:lastModifiedBy>
  <cp:revision>20</cp:revision>
  <dcterms:created xsi:type="dcterms:W3CDTF">2015-10-12T16:09:39Z</dcterms:created>
  <dcterms:modified xsi:type="dcterms:W3CDTF">2015-10-14T17:47:10Z</dcterms:modified>
</cp:coreProperties>
</file>