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7" r:id="rId9"/>
    <p:sldId id="268" r:id="rId10"/>
    <p:sldId id="262" r:id="rId11"/>
    <p:sldId id="269" r:id="rId12"/>
    <p:sldId id="263" r:id="rId13"/>
    <p:sldId id="271" r:id="rId14"/>
    <p:sldId id="270" r:id="rId15"/>
    <p:sldId id="264" r:id="rId16"/>
    <p:sldId id="272"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BE069B0-6900-40B2-AE26-4F60E83E1E11}" type="datetimeFigureOut">
              <a:rPr lang="en-US" smtClean="0"/>
              <a:t>10/15/2015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A2D6624-0305-4889-928D-A09C473D889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069B0-6900-40B2-AE26-4F60E83E1E11}"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D6624-0305-4889-928D-A09C473D88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069B0-6900-40B2-AE26-4F60E83E1E11}"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D6624-0305-4889-928D-A09C473D88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069B0-6900-40B2-AE26-4F60E83E1E11}"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D6624-0305-4889-928D-A09C473D88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069B0-6900-40B2-AE26-4F60E83E1E11}"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D6624-0305-4889-928D-A09C473D889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BE069B0-6900-40B2-AE26-4F60E83E1E11}"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D6624-0305-4889-928D-A09C473D889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069B0-6900-40B2-AE26-4F60E83E1E11}" type="datetimeFigureOut">
              <a:rPr lang="en-US" smtClean="0"/>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2D6624-0305-4889-928D-A09C473D88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E069B0-6900-40B2-AE26-4F60E83E1E11}" type="datetimeFigureOut">
              <a:rPr lang="en-US" smtClean="0"/>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2D6624-0305-4889-928D-A09C473D88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069B0-6900-40B2-AE26-4F60E83E1E11}" type="datetimeFigureOut">
              <a:rPr lang="en-US" smtClean="0"/>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2D6624-0305-4889-928D-A09C473D88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E069B0-6900-40B2-AE26-4F60E83E1E11}" type="datetimeFigureOut">
              <a:rPr lang="en-US" smtClean="0"/>
              <a:t>10/15/2015</a:t>
            </a:fld>
            <a:endParaRPr lang="en-US"/>
          </a:p>
        </p:txBody>
      </p:sp>
      <p:sp>
        <p:nvSpPr>
          <p:cNvPr id="7" name="Slide Number Placeholder 6"/>
          <p:cNvSpPr>
            <a:spLocks noGrp="1"/>
          </p:cNvSpPr>
          <p:nvPr>
            <p:ph type="sldNum" sz="quarter" idx="12"/>
          </p:nvPr>
        </p:nvSpPr>
        <p:spPr/>
        <p:txBody>
          <a:bodyPr/>
          <a:lstStyle/>
          <a:p>
            <a:fld id="{CA2D6624-0305-4889-928D-A09C473D889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069B0-6900-40B2-AE26-4F60E83E1E11}" type="datetimeFigureOut">
              <a:rPr lang="en-US" smtClean="0"/>
              <a:t>10/15/2015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A2D6624-0305-4889-928D-A09C473D889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BE069B0-6900-40B2-AE26-4F60E83E1E11}" type="datetimeFigureOut">
              <a:rPr lang="en-US" smtClean="0"/>
              <a:t>10/15/2015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A2D6624-0305-4889-928D-A09C473D88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iologymad.com/master.html?http://www.biologymad.com/NervousSystem/NervousSystem.htm" TargetMode="External"/><Relationship Id="rId7" Type="http://schemas.openxmlformats.org/officeDocument/2006/relationships/hyperlink" Target="http://www.dynainc.org/dysautonomia/symptoms" TargetMode="External"/><Relationship Id="rId2" Type="http://schemas.openxmlformats.org/officeDocument/2006/relationships/hyperlink" Target="http://www.medicinenet.com/script/main/art.asp?articlekey=8258" TargetMode="External"/><Relationship Id="rId1" Type="http://schemas.openxmlformats.org/officeDocument/2006/relationships/slideLayout" Target="../slideLayouts/slideLayout2.xml"/><Relationship Id="rId6" Type="http://schemas.openxmlformats.org/officeDocument/2006/relationships/hyperlink" Target="https://www.neurogistics.com/TheScience/WhatareNeurotransmi09CE.asp" TargetMode="External"/><Relationship Id="rId5" Type="http://schemas.openxmlformats.org/officeDocument/2006/relationships/hyperlink" Target="http://www.healthline.com/human-body-maps/cerebellum" TargetMode="External"/><Relationship Id="rId4" Type="http://schemas.openxmlformats.org/officeDocument/2006/relationships/hyperlink" Target="http://biology.about.com/od/anatomy/p/medulla-oblongata.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Doha </a:t>
            </a:r>
            <a:r>
              <a:rPr lang="en-US" dirty="0" err="1" smtClean="0"/>
              <a:t>Rottluff</a:t>
            </a:r>
            <a:endParaRPr lang="en-US" dirty="0"/>
          </a:p>
        </p:txBody>
      </p:sp>
      <p:sp>
        <p:nvSpPr>
          <p:cNvPr id="3" name="Subtitle 2"/>
          <p:cNvSpPr>
            <a:spLocks noGrp="1"/>
          </p:cNvSpPr>
          <p:nvPr>
            <p:ph type="subTitle" idx="1"/>
          </p:nvPr>
        </p:nvSpPr>
        <p:spPr/>
        <p:txBody>
          <a:bodyPr/>
          <a:lstStyle/>
          <a:p>
            <a:r>
              <a:rPr lang="en-US" dirty="0" smtClean="0"/>
              <a:t>Nervous System</a:t>
            </a:r>
            <a:endParaRPr lang="en-US" dirty="0"/>
          </a:p>
        </p:txBody>
      </p:sp>
    </p:spTree>
    <p:extLst>
      <p:ext uri="{BB962C8B-B14F-4D97-AF65-F5344CB8AC3E}">
        <p14:creationId xmlns:p14="http://schemas.microsoft.com/office/powerpoint/2010/main" val="2220236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Impulse</a:t>
            </a:r>
            <a:endParaRPr lang="en-US" dirty="0"/>
          </a:p>
        </p:txBody>
      </p:sp>
      <p:sp>
        <p:nvSpPr>
          <p:cNvPr id="3" name="Content Placeholder 2"/>
          <p:cNvSpPr>
            <a:spLocks noGrp="1"/>
          </p:cNvSpPr>
          <p:nvPr>
            <p:ph idx="1"/>
          </p:nvPr>
        </p:nvSpPr>
        <p:spPr/>
        <p:txBody>
          <a:bodyPr>
            <a:normAutofit/>
          </a:bodyPr>
          <a:lstStyle/>
          <a:p>
            <a:r>
              <a:rPr lang="en-US" sz="1800" dirty="0" smtClean="0"/>
              <a:t>Neurons </a:t>
            </a:r>
            <a:r>
              <a:rPr lang="en-US" sz="1800" dirty="0"/>
              <a:t>send messages electrochemically; this means that chemicals (ions) cause an electrical impulse. </a:t>
            </a:r>
            <a:endParaRPr lang="en-US" sz="1800" dirty="0" smtClean="0"/>
          </a:p>
          <a:p>
            <a:r>
              <a:rPr lang="en-US" sz="1800" b="1" u="sng" dirty="0" smtClean="0"/>
              <a:t>Stages</a:t>
            </a:r>
          </a:p>
          <a:p>
            <a:r>
              <a:rPr lang="en-US" sz="1800" dirty="0" smtClean="0"/>
              <a:t>Resting potential is when </a:t>
            </a:r>
            <a:r>
              <a:rPr lang="en-US" sz="1800" dirty="0"/>
              <a:t>a </a:t>
            </a:r>
            <a:r>
              <a:rPr lang="en-US" sz="1800" dirty="0" err="1"/>
              <a:t>neurone</a:t>
            </a:r>
            <a:r>
              <a:rPr lang="en-US" sz="1800" dirty="0"/>
              <a:t> is not sending a </a:t>
            </a:r>
            <a:r>
              <a:rPr lang="en-US" sz="1800" dirty="0" smtClean="0"/>
              <a:t>signal. </a:t>
            </a:r>
            <a:r>
              <a:rPr lang="en-US" sz="1800" dirty="0"/>
              <a:t>The resting potential tells us about what happens when a </a:t>
            </a:r>
            <a:r>
              <a:rPr lang="en-US" sz="1800" dirty="0" err="1"/>
              <a:t>neurone</a:t>
            </a:r>
            <a:r>
              <a:rPr lang="en-US" sz="1800" dirty="0"/>
              <a:t> is at </a:t>
            </a:r>
            <a:r>
              <a:rPr lang="en-US" sz="1800" dirty="0" smtClean="0"/>
              <a:t>rest.</a:t>
            </a:r>
          </a:p>
          <a:p>
            <a:r>
              <a:rPr lang="en-US" sz="1800" dirty="0"/>
              <a:t>A</a:t>
            </a:r>
            <a:r>
              <a:rPr lang="en-US" sz="1800" dirty="0" smtClean="0"/>
              <a:t>ction </a:t>
            </a:r>
            <a:r>
              <a:rPr lang="en-US" sz="1800" dirty="0"/>
              <a:t>potential occurs when a </a:t>
            </a:r>
            <a:r>
              <a:rPr lang="en-US" sz="1800" dirty="0" err="1"/>
              <a:t>neurone</a:t>
            </a:r>
            <a:r>
              <a:rPr lang="en-US" sz="1800" dirty="0"/>
              <a:t> sends information down an axon.  This involves an explosion of electrical activity, where the nerve and muscle cells resting membrane potential changes</a:t>
            </a:r>
            <a:r>
              <a:rPr lang="en-US" sz="1800" dirty="0" smtClean="0"/>
              <a:t>. (5)</a:t>
            </a:r>
          </a:p>
          <a:p>
            <a:endParaRPr lang="en-US" sz="1800" dirty="0"/>
          </a:p>
        </p:txBody>
      </p:sp>
    </p:spTree>
    <p:extLst>
      <p:ext uri="{BB962C8B-B14F-4D97-AF65-F5344CB8AC3E}">
        <p14:creationId xmlns:p14="http://schemas.microsoft.com/office/powerpoint/2010/main" val="2412781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73048531"/>
              </p:ext>
            </p:extLst>
          </p:nvPr>
        </p:nvGraphicFramePr>
        <p:xfrm>
          <a:off x="762000" y="218096"/>
          <a:ext cx="7315200" cy="6362750"/>
        </p:xfrm>
        <a:graphic>
          <a:graphicData uri="http://schemas.openxmlformats.org/drawingml/2006/table">
            <a:tbl>
              <a:tblPr/>
              <a:tblGrid>
                <a:gridCol w="3597610"/>
                <a:gridCol w="3717590"/>
              </a:tblGrid>
              <a:tr h="1823820">
                <a:tc>
                  <a:txBody>
                    <a:bodyPr/>
                    <a:lstStyle/>
                    <a:p>
                      <a:endParaRPr lang="en-US" sz="800" dirty="0"/>
                    </a:p>
                  </a:txBody>
                  <a:tcPr marL="16580" marR="16580" marT="16580" marB="16580" anchor="ctr">
                    <a:lnL>
                      <a:noFill/>
                    </a:lnL>
                    <a:lnR>
                      <a:noFill/>
                    </a:lnR>
                    <a:lnT>
                      <a:noFill/>
                    </a:lnT>
                    <a:lnB>
                      <a:noFill/>
                    </a:lnB>
                  </a:tcPr>
                </a:tc>
                <a:tc>
                  <a:txBody>
                    <a:bodyPr/>
                    <a:lstStyle/>
                    <a:p>
                      <a:r>
                        <a:rPr lang="en-US" sz="1200" dirty="0">
                          <a:latin typeface="Arial"/>
                        </a:rPr>
                        <a:t>At rest, the inside of the neuron is slightly negative due to a higher concentration of positively charged sodium ions outside the neuron. </a:t>
                      </a:r>
                      <a:endParaRPr lang="en-US" sz="1200" dirty="0" smtClean="0">
                        <a:latin typeface="Arial"/>
                      </a:endParaRPr>
                    </a:p>
                    <a:p>
                      <a:endParaRPr lang="en-US" sz="1200" dirty="0" smtClean="0">
                        <a:latin typeface="+mn-lt"/>
                      </a:endParaRPr>
                    </a:p>
                    <a:p>
                      <a:endParaRPr lang="en-US" sz="1200" dirty="0" smtClean="0">
                        <a:latin typeface="Arial"/>
                      </a:endParaRPr>
                    </a:p>
                  </a:txBody>
                  <a:tcPr marL="16580" marR="16580" marT="16580" marB="16580" anchor="ctr">
                    <a:lnL>
                      <a:noFill/>
                    </a:lnL>
                    <a:lnR>
                      <a:noFill/>
                    </a:lnR>
                    <a:lnT>
                      <a:noFill/>
                    </a:lnT>
                    <a:lnB>
                      <a:noFill/>
                    </a:lnB>
                  </a:tcPr>
                </a:tc>
              </a:tr>
              <a:tr h="749426">
                <a:tc>
                  <a:txBody>
                    <a:bodyPr/>
                    <a:lstStyle/>
                    <a:p>
                      <a:endParaRPr lang="en-US" sz="800"/>
                    </a:p>
                  </a:txBody>
                  <a:tcPr marL="16580" marR="16580" marT="16580" marB="16580" anchor="ctr">
                    <a:lnL>
                      <a:noFill/>
                    </a:lnL>
                    <a:lnR>
                      <a:noFill/>
                    </a:lnR>
                    <a:lnT>
                      <a:noFill/>
                    </a:lnT>
                    <a:lnB>
                      <a:noFill/>
                    </a:lnB>
                  </a:tcPr>
                </a:tc>
                <a:tc>
                  <a:txBody>
                    <a:bodyPr/>
                    <a:lstStyle/>
                    <a:p>
                      <a:r>
                        <a:rPr lang="en-US" sz="1200" dirty="0">
                          <a:latin typeface="Arial"/>
                        </a:rPr>
                        <a:t>When stimulated past </a:t>
                      </a:r>
                      <a:r>
                        <a:rPr lang="en-US" sz="1200" b="1" dirty="0">
                          <a:latin typeface="Arial"/>
                        </a:rPr>
                        <a:t>threshold</a:t>
                      </a:r>
                      <a:r>
                        <a:rPr lang="en-US" sz="1200" dirty="0">
                          <a:latin typeface="Arial"/>
                        </a:rPr>
                        <a:t> (about –30mV in humans), sodium channels open and sodium rushes into the axon, causing a region of positive charge within the axon.  This is called </a:t>
                      </a:r>
                      <a:r>
                        <a:rPr lang="en-US" sz="1200" b="1" dirty="0" err="1">
                          <a:latin typeface="Arial"/>
                        </a:rPr>
                        <a:t>depolarisation</a:t>
                      </a:r>
                      <a:r>
                        <a:rPr lang="en-US" sz="1200" dirty="0">
                          <a:latin typeface="Arial"/>
                        </a:rPr>
                        <a:t> </a:t>
                      </a:r>
                      <a:endParaRPr lang="en-US" sz="1200" dirty="0"/>
                    </a:p>
                  </a:txBody>
                  <a:tcPr marL="16580" marR="16580" marT="16580" marB="16580" anchor="ctr">
                    <a:lnL>
                      <a:noFill/>
                    </a:lnL>
                    <a:lnR>
                      <a:noFill/>
                    </a:lnR>
                    <a:lnT>
                      <a:noFill/>
                    </a:lnT>
                    <a:lnB>
                      <a:noFill/>
                    </a:lnB>
                  </a:tcPr>
                </a:tc>
              </a:tr>
              <a:tr h="1226936">
                <a:tc>
                  <a:txBody>
                    <a:bodyPr/>
                    <a:lstStyle/>
                    <a:p>
                      <a:endParaRPr lang="en-US" sz="800" dirty="0"/>
                    </a:p>
                  </a:txBody>
                  <a:tcPr marL="16580" marR="16580" marT="16580" marB="16580" anchor="ctr">
                    <a:lnL>
                      <a:noFill/>
                    </a:lnL>
                    <a:lnR>
                      <a:noFill/>
                    </a:lnR>
                    <a:lnT>
                      <a:noFill/>
                    </a:lnT>
                    <a:lnB>
                      <a:noFill/>
                    </a:lnB>
                  </a:tcPr>
                </a:tc>
                <a:tc>
                  <a:txBody>
                    <a:bodyPr/>
                    <a:lstStyle/>
                    <a:p>
                      <a:endParaRPr lang="en-US" sz="1200" dirty="0" smtClean="0">
                        <a:latin typeface="Arial"/>
                      </a:endParaRPr>
                    </a:p>
                    <a:p>
                      <a:r>
                        <a:rPr lang="en-US" sz="1200" dirty="0" smtClean="0">
                          <a:latin typeface="Arial"/>
                        </a:rPr>
                        <a:t>The </a:t>
                      </a:r>
                      <a:r>
                        <a:rPr lang="en-US" sz="1200" dirty="0">
                          <a:latin typeface="Arial"/>
                        </a:rPr>
                        <a:t>region of positive charge causes nearby voltage gated sodium channels to close. Just after the sodium channels close, the potassium channels open wide, and potassium exits the axon, so the charge across the membrane is brought back to its resting potential.  This is called </a:t>
                      </a:r>
                      <a:r>
                        <a:rPr lang="en-US" sz="1200" b="1" dirty="0" err="1">
                          <a:latin typeface="Arial"/>
                        </a:rPr>
                        <a:t>repolarisation</a:t>
                      </a:r>
                      <a:r>
                        <a:rPr lang="en-US" sz="1200" dirty="0">
                          <a:latin typeface="Arial"/>
                        </a:rPr>
                        <a:t>. </a:t>
                      </a:r>
                      <a:endParaRPr lang="en-US" sz="1200" dirty="0"/>
                    </a:p>
                  </a:txBody>
                  <a:tcPr marL="16580" marR="16580" marT="16580" marB="16580" anchor="ctr">
                    <a:lnL>
                      <a:noFill/>
                    </a:lnL>
                    <a:lnR>
                      <a:noFill/>
                    </a:lnR>
                    <a:lnT>
                      <a:noFill/>
                    </a:lnT>
                    <a:lnB>
                      <a:noFill/>
                    </a:lnB>
                  </a:tcPr>
                </a:tc>
              </a:tr>
              <a:tr h="630048">
                <a:tc>
                  <a:txBody>
                    <a:bodyPr/>
                    <a:lstStyle/>
                    <a:p>
                      <a:endParaRPr lang="en-US" sz="800"/>
                    </a:p>
                  </a:txBody>
                  <a:tcPr marL="16580" marR="16580" marT="16580" marB="16580" anchor="ctr">
                    <a:lnL>
                      <a:noFill/>
                    </a:lnL>
                    <a:lnR>
                      <a:noFill/>
                    </a:lnR>
                    <a:lnT>
                      <a:noFill/>
                    </a:lnT>
                    <a:lnB>
                      <a:noFill/>
                    </a:lnB>
                  </a:tcPr>
                </a:tc>
                <a:tc>
                  <a:txBody>
                    <a:bodyPr/>
                    <a:lstStyle/>
                    <a:p>
                      <a:endParaRPr lang="en-US" sz="1200" dirty="0" smtClean="0">
                        <a:latin typeface="Arial"/>
                      </a:endParaRPr>
                    </a:p>
                    <a:p>
                      <a:endParaRPr lang="en-US" sz="1200" dirty="0" smtClean="0">
                        <a:latin typeface="Arial"/>
                      </a:endParaRPr>
                    </a:p>
                    <a:p>
                      <a:r>
                        <a:rPr lang="en-US" sz="1200" dirty="0" smtClean="0">
                          <a:latin typeface="Arial"/>
                        </a:rPr>
                        <a:t>This </a:t>
                      </a:r>
                      <a:r>
                        <a:rPr lang="en-US" sz="1200" dirty="0">
                          <a:latin typeface="Arial"/>
                        </a:rPr>
                        <a:t>process continues as a chain-reaction along the axon.  The influx of sodium </a:t>
                      </a:r>
                      <a:r>
                        <a:rPr lang="en-US" sz="1200" dirty="0" err="1">
                          <a:latin typeface="Arial"/>
                        </a:rPr>
                        <a:t>depolarises</a:t>
                      </a:r>
                      <a:r>
                        <a:rPr lang="en-US" sz="1200" dirty="0">
                          <a:latin typeface="Arial"/>
                        </a:rPr>
                        <a:t> the axon, and the outflow of potassium </a:t>
                      </a:r>
                      <a:r>
                        <a:rPr lang="en-US" sz="1200" dirty="0" err="1">
                          <a:latin typeface="Arial"/>
                        </a:rPr>
                        <a:t>repolarises</a:t>
                      </a:r>
                      <a:r>
                        <a:rPr lang="en-US" sz="1200" dirty="0">
                          <a:latin typeface="Arial"/>
                        </a:rPr>
                        <a:t> the axon</a:t>
                      </a:r>
                      <a:r>
                        <a:rPr lang="en-US" sz="1200" dirty="0" smtClean="0">
                          <a:latin typeface="Arial"/>
                        </a:rPr>
                        <a:t>.</a:t>
                      </a:r>
                    </a:p>
                  </a:txBody>
                  <a:tcPr marL="16580" marR="16580" marT="16580" marB="16580" anchor="ctr">
                    <a:lnL>
                      <a:noFill/>
                    </a:lnL>
                    <a:lnR>
                      <a:noFill/>
                    </a:lnR>
                    <a:lnT>
                      <a:noFill/>
                    </a:lnT>
                    <a:lnB>
                      <a:noFill/>
                    </a:lnB>
                  </a:tcPr>
                </a:tc>
              </a:tr>
              <a:tr h="1513370">
                <a:tc>
                  <a:txBody>
                    <a:bodyPr/>
                    <a:lstStyle/>
                    <a:p>
                      <a:endParaRPr lang="en-US" sz="800"/>
                    </a:p>
                  </a:txBody>
                  <a:tcPr marL="16580" marR="16580" marT="16580" marB="16580" anchor="ctr">
                    <a:lnL>
                      <a:noFill/>
                    </a:lnL>
                    <a:lnR>
                      <a:noFill/>
                    </a:lnR>
                    <a:lnT>
                      <a:noFill/>
                    </a:lnT>
                    <a:lnB>
                      <a:noFill/>
                    </a:lnB>
                  </a:tcPr>
                </a:tc>
                <a:tc>
                  <a:txBody>
                    <a:bodyPr/>
                    <a:lstStyle/>
                    <a:p>
                      <a:r>
                        <a:rPr lang="en-US" sz="1200" dirty="0">
                          <a:latin typeface="Arial"/>
                        </a:rPr>
                        <a:t>The sodium/potassium pump restores the resting concentrations of sodium and potassium ions </a:t>
                      </a:r>
                      <a:endParaRPr lang="en-US" sz="1200" dirty="0" smtClean="0">
                        <a:latin typeface="Arial"/>
                      </a:endParaRPr>
                    </a:p>
                  </a:txBody>
                  <a:tcPr marL="16580" marR="16580" marT="16580" marB="16580" anchor="ctr">
                    <a:lnL>
                      <a:noFill/>
                    </a:lnL>
                    <a:lnR>
                      <a:noFill/>
                    </a:lnR>
                    <a:lnT>
                      <a:noFill/>
                    </a:lnT>
                    <a:lnB>
                      <a:noFill/>
                    </a:lnB>
                  </a:tcPr>
                </a:tc>
              </a:tr>
            </a:tbl>
          </a:graphicData>
        </a:graphic>
      </p:graphicFrame>
      <p:pic>
        <p:nvPicPr>
          <p:cNvPr id="3073" name="Picture 1" descr="http://www.biologymad.com/NervousSystem/ap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334000"/>
            <a:ext cx="28289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www.biologymad.com/NervousSystem/ap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114800"/>
            <a:ext cx="28289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ttp://www.biologymad.com/NervousSystem/ap5.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947765"/>
            <a:ext cx="28289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biologymad.com/NervousSystem/ap6.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6376" y="1678536"/>
            <a:ext cx="28289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www.biologymad.com/NervousSystem/ap7.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81000"/>
            <a:ext cx="2828925" cy="11239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343400" y="6242853"/>
            <a:ext cx="4572000" cy="646331"/>
          </a:xfrm>
          <a:prstGeom prst="rect">
            <a:avLst/>
          </a:prstGeom>
        </p:spPr>
        <p:txBody>
          <a:bodyPr>
            <a:spAutoFit/>
          </a:bodyPr>
          <a:lstStyle/>
          <a:p>
            <a:r>
              <a:rPr lang="en-US" dirty="0" smtClean="0"/>
              <a:t>http://www.biologymad.com/NervousSystem/nerveimpulses.htm</a:t>
            </a:r>
            <a:endParaRPr lang="en-US" dirty="0"/>
          </a:p>
        </p:txBody>
      </p:sp>
    </p:spTree>
    <p:extLst>
      <p:ext uri="{BB962C8B-B14F-4D97-AF65-F5344CB8AC3E}">
        <p14:creationId xmlns:p14="http://schemas.microsoft.com/office/powerpoint/2010/main" val="3132854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Neurotransmitters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NEUROTRANSMITTERS</a:t>
            </a:r>
            <a:r>
              <a:rPr lang="en-US" dirty="0"/>
              <a:t> are the brain chemicals that communicate information throughout our brain and body.  They relay signals between nerve cells, called “neurons.”  The brain uses neurotransmitters to tell your heart to beat, your lungs to breathe, and your stomach to digest.  They can also affect mood, sleep, concentration, weight, and can cause adverse symptoms when they are out of balance</a:t>
            </a:r>
            <a:r>
              <a:rPr lang="en-US" dirty="0" smtClean="0"/>
              <a:t>. (6)</a:t>
            </a:r>
          </a:p>
          <a:p>
            <a:r>
              <a:rPr lang="en-US" dirty="0"/>
              <a:t>At the synaptic terminal (the presynaptic ending), an electrical impulse will trigger the migration </a:t>
            </a:r>
            <a:r>
              <a:rPr lang="en-US" dirty="0" smtClean="0"/>
              <a:t>of</a:t>
            </a:r>
            <a:r>
              <a:rPr lang="en-US" b="1" dirty="0"/>
              <a:t> </a:t>
            </a:r>
            <a:r>
              <a:rPr lang="en-US" dirty="0" smtClean="0"/>
              <a:t>vesicles</a:t>
            </a:r>
            <a:r>
              <a:rPr lang="en-US" b="1" dirty="0" smtClean="0"/>
              <a:t> </a:t>
            </a:r>
            <a:r>
              <a:rPr lang="en-US" dirty="0" smtClean="0"/>
              <a:t>containing </a:t>
            </a:r>
            <a:r>
              <a:rPr lang="en-US" dirty="0"/>
              <a:t>neurotransmitters toward the presynaptic membrane. The vesicle membrane will fuse with the presynaptic membrane releasing the neurotransmitters into the synaptic cleft.</a:t>
            </a:r>
            <a:endParaRPr lang="en-US" dirty="0"/>
          </a:p>
        </p:txBody>
      </p:sp>
    </p:spTree>
    <p:extLst>
      <p:ext uri="{BB962C8B-B14F-4D97-AF65-F5344CB8AC3E}">
        <p14:creationId xmlns:p14="http://schemas.microsoft.com/office/powerpoint/2010/main" val="2615084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Neurotransmitters Diagram</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636" y="2057400"/>
            <a:ext cx="4181475"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67200" y="3905695"/>
            <a:ext cx="4371690" cy="2630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724400" y="3527881"/>
            <a:ext cx="4572000" cy="430887"/>
          </a:xfrm>
          <a:prstGeom prst="rect">
            <a:avLst/>
          </a:prstGeom>
        </p:spPr>
        <p:txBody>
          <a:bodyPr>
            <a:spAutoFit/>
          </a:bodyPr>
          <a:lstStyle/>
          <a:p>
            <a:r>
              <a:rPr lang="en-US" sz="1100" dirty="0" smtClean="0"/>
              <a:t>http://www.quia.com/files/quia/users/granitestatecollege/drugeducation/Lesson2/Lesson2.htm</a:t>
            </a:r>
            <a:endParaRPr lang="en-US" sz="1100" dirty="0"/>
          </a:p>
        </p:txBody>
      </p:sp>
      <p:sp>
        <p:nvSpPr>
          <p:cNvPr id="5" name="Rectangle 4"/>
          <p:cNvSpPr/>
          <p:nvPr/>
        </p:nvSpPr>
        <p:spPr>
          <a:xfrm>
            <a:off x="-30889" y="5124450"/>
            <a:ext cx="4572000" cy="276999"/>
          </a:xfrm>
          <a:prstGeom prst="rect">
            <a:avLst/>
          </a:prstGeom>
        </p:spPr>
        <p:txBody>
          <a:bodyPr>
            <a:spAutoFit/>
          </a:bodyPr>
          <a:lstStyle/>
          <a:p>
            <a:r>
              <a:rPr lang="en-US" sz="1200" dirty="0" smtClean="0"/>
              <a:t>http://spring09.socworld.com/Unit_2/Page_1.html</a:t>
            </a:r>
            <a:endParaRPr lang="en-US" sz="1200" dirty="0"/>
          </a:p>
        </p:txBody>
      </p:sp>
    </p:spTree>
    <p:extLst>
      <p:ext uri="{BB962C8B-B14F-4D97-AF65-F5344CB8AC3E}">
        <p14:creationId xmlns:p14="http://schemas.microsoft.com/office/powerpoint/2010/main" val="3078369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486150"/>
            <a:ext cx="4495800" cy="337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924981" y="228600"/>
            <a:ext cx="7024744" cy="1143000"/>
          </a:xfrm>
        </p:spPr>
        <p:txBody>
          <a:bodyPr>
            <a:normAutofit/>
          </a:bodyPr>
          <a:lstStyle/>
          <a:p>
            <a:r>
              <a:rPr lang="en-US" dirty="0" smtClean="0"/>
              <a:t>EPSP and IPSP</a:t>
            </a:r>
            <a:endParaRPr lang="en-US" dirty="0"/>
          </a:p>
        </p:txBody>
      </p:sp>
      <p:sp>
        <p:nvSpPr>
          <p:cNvPr id="5" name="Rectangle 4"/>
          <p:cNvSpPr/>
          <p:nvPr/>
        </p:nvSpPr>
        <p:spPr>
          <a:xfrm>
            <a:off x="609600" y="1415279"/>
            <a:ext cx="7924800" cy="3231654"/>
          </a:xfrm>
          <a:prstGeom prst="rect">
            <a:avLst/>
          </a:prstGeom>
        </p:spPr>
        <p:txBody>
          <a:bodyPr wrap="square">
            <a:spAutoFit/>
          </a:bodyPr>
          <a:lstStyle/>
          <a:p>
            <a:pPr marL="285750" indent="-285750">
              <a:buFont typeface="Arial" panose="020B0604020202020204" pitchFamily="34" charset="0"/>
              <a:buChar char="•"/>
            </a:pPr>
            <a:r>
              <a:rPr lang="en-US" sz="1700" b="1" dirty="0"/>
              <a:t>EPSPs are graded potentials that can initiate an AP in the </a:t>
            </a:r>
            <a:r>
              <a:rPr lang="en-US" sz="1700" b="1" dirty="0" smtClean="0"/>
              <a:t>axon</a:t>
            </a:r>
          </a:p>
          <a:p>
            <a:pPr marL="285750" indent="-285750">
              <a:buFont typeface="Arial" panose="020B0604020202020204" pitchFamily="34" charset="0"/>
              <a:buChar char="•"/>
            </a:pPr>
            <a:r>
              <a:rPr lang="en-US" sz="1700" b="1" dirty="0" smtClean="0">
                <a:solidFill>
                  <a:srgbClr val="0070C0"/>
                </a:solidFill>
              </a:rPr>
              <a:t>IPSPs </a:t>
            </a:r>
            <a:r>
              <a:rPr lang="en-US" sz="1700" b="1" dirty="0">
                <a:solidFill>
                  <a:srgbClr val="0070C0"/>
                </a:solidFill>
              </a:rPr>
              <a:t>produce a graded potential that lessens the chance of an AP in an axon</a:t>
            </a:r>
            <a:r>
              <a:rPr lang="en-US" sz="1700" b="1" dirty="0" smtClean="0">
                <a:solidFill>
                  <a:srgbClr val="0070C0"/>
                </a:solidFill>
              </a:rPr>
              <a:t>.</a:t>
            </a:r>
          </a:p>
          <a:p>
            <a:endParaRPr lang="en-US" sz="1700" b="1" dirty="0" smtClean="0"/>
          </a:p>
          <a:p>
            <a:pPr marL="285750" indent="-285750">
              <a:buFont typeface="Arial" panose="020B0604020202020204" pitchFamily="34" charset="0"/>
              <a:buChar char="•"/>
            </a:pPr>
            <a:r>
              <a:rPr lang="en-US" sz="1700" b="1" dirty="0" smtClean="0"/>
              <a:t>EPSP </a:t>
            </a:r>
            <a:r>
              <a:rPr lang="en-US" sz="1700" b="1" dirty="0"/>
              <a:t>- small depolarization is </a:t>
            </a:r>
            <a:r>
              <a:rPr lang="en-US" sz="1700" b="1" dirty="0" smtClean="0"/>
              <a:t>created</a:t>
            </a:r>
          </a:p>
          <a:p>
            <a:pPr marL="285750" indent="-285750">
              <a:buFont typeface="Arial" panose="020B0604020202020204" pitchFamily="34" charset="0"/>
              <a:buChar char="•"/>
            </a:pPr>
            <a:r>
              <a:rPr lang="en-US" sz="1700" b="1" dirty="0" smtClean="0">
                <a:solidFill>
                  <a:srgbClr val="0070C0"/>
                </a:solidFill>
              </a:rPr>
              <a:t>IPSP </a:t>
            </a:r>
            <a:r>
              <a:rPr lang="en-US" sz="1700" b="1" dirty="0">
                <a:solidFill>
                  <a:srgbClr val="0070C0"/>
                </a:solidFill>
              </a:rPr>
              <a:t>- small hyperpolarization is </a:t>
            </a:r>
            <a:r>
              <a:rPr lang="en-US" sz="1700" b="1" dirty="0" smtClean="0">
                <a:solidFill>
                  <a:srgbClr val="0070C0"/>
                </a:solidFill>
              </a:rPr>
              <a:t>created.</a:t>
            </a:r>
          </a:p>
          <a:p>
            <a:endParaRPr lang="en-US" sz="1700" b="1" dirty="0" smtClean="0"/>
          </a:p>
          <a:p>
            <a:pPr marL="285750" indent="-285750">
              <a:buFont typeface="Arial" panose="020B0604020202020204" pitchFamily="34" charset="0"/>
              <a:buChar char="•"/>
            </a:pPr>
            <a:r>
              <a:rPr lang="en-US" sz="1700" b="1" dirty="0" smtClean="0"/>
              <a:t>EPSP </a:t>
            </a:r>
            <a:r>
              <a:rPr lang="en-US" sz="1700" b="1" dirty="0"/>
              <a:t>- helps </a:t>
            </a:r>
            <a:r>
              <a:rPr lang="en-US" sz="1700" b="1" dirty="0" smtClean="0"/>
              <a:t>bring postsynaptic membrane closer to threshold</a:t>
            </a:r>
          </a:p>
          <a:p>
            <a:pPr marL="285750" indent="-285750">
              <a:buFont typeface="Arial" panose="020B0604020202020204" pitchFamily="34" charset="0"/>
              <a:buChar char="•"/>
            </a:pPr>
            <a:r>
              <a:rPr lang="en-US" sz="1700" b="1" dirty="0" smtClean="0">
                <a:solidFill>
                  <a:srgbClr val="0070C0"/>
                </a:solidFill>
              </a:rPr>
              <a:t>IPSP - helps bring postsynaptic membrane further from threshold.</a:t>
            </a:r>
            <a:br>
              <a:rPr lang="en-US" sz="1700" b="1" dirty="0" smtClean="0">
                <a:solidFill>
                  <a:srgbClr val="0070C0"/>
                </a:solidFill>
              </a:rPr>
            </a:br>
            <a:r>
              <a:rPr lang="en-US" sz="1700" b="1" dirty="0" smtClean="0"/>
              <a:t/>
            </a:r>
            <a:br>
              <a:rPr lang="en-US" sz="1700" b="1" dirty="0" smtClean="0"/>
            </a:br>
            <a:r>
              <a:rPr lang="en-US" sz="1700" b="1" dirty="0" smtClean="0"/>
              <a:t>EPSP - membrane becomes more excited</a:t>
            </a:r>
          </a:p>
          <a:p>
            <a:pPr marL="285750" indent="-285750">
              <a:buFont typeface="Arial" panose="020B0604020202020204" pitchFamily="34" charset="0"/>
              <a:buChar char="•"/>
            </a:pPr>
            <a:r>
              <a:rPr lang="en-US" sz="1700" b="1" dirty="0" smtClean="0">
                <a:solidFill>
                  <a:srgbClr val="0070C0"/>
                </a:solidFill>
              </a:rPr>
              <a:t>IPSP - membrane becomes less excited</a:t>
            </a:r>
            <a:endParaRPr lang="en-US" sz="1700" dirty="0">
              <a:solidFill>
                <a:srgbClr val="0070C0"/>
              </a:solidFill>
            </a:endParaRPr>
          </a:p>
        </p:txBody>
      </p:sp>
    </p:spTree>
    <p:extLst>
      <p:ext uri="{BB962C8B-B14F-4D97-AF65-F5344CB8AC3E}">
        <p14:creationId xmlns:p14="http://schemas.microsoft.com/office/powerpoint/2010/main" val="206606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Stroke</a:t>
            </a:r>
            <a:endParaRPr lang="en-US" dirty="0"/>
          </a:p>
        </p:txBody>
      </p:sp>
      <p:sp>
        <p:nvSpPr>
          <p:cNvPr id="3" name="Content Placeholder 2"/>
          <p:cNvSpPr>
            <a:spLocks noGrp="1"/>
          </p:cNvSpPr>
          <p:nvPr>
            <p:ph idx="1"/>
          </p:nvPr>
        </p:nvSpPr>
        <p:spPr/>
        <p:txBody>
          <a:bodyPr>
            <a:normAutofit lnSpcReduction="10000"/>
          </a:bodyPr>
          <a:lstStyle/>
          <a:p>
            <a:r>
              <a:rPr lang="en-US" sz="1800" dirty="0"/>
              <a:t>A stroke occurs when the blood supply to part of your brain is interrupted or severely reduced, depriving brain tissue of oxygen and nutrients. Within minutes, brain cells begin to die</a:t>
            </a:r>
            <a:r>
              <a:rPr lang="en-US" sz="1800" dirty="0" smtClean="0"/>
              <a:t>. </a:t>
            </a:r>
          </a:p>
          <a:p>
            <a:r>
              <a:rPr lang="en-US" sz="1800" dirty="0" smtClean="0"/>
              <a:t>Symptoms: trouble walking, talking, understanding or seeing/ headache </a:t>
            </a:r>
          </a:p>
          <a:p>
            <a:r>
              <a:rPr lang="en-US" sz="1800" dirty="0" smtClean="0"/>
              <a:t>Strokes </a:t>
            </a:r>
            <a:r>
              <a:rPr lang="en-US" sz="1800" dirty="0"/>
              <a:t>kills almost </a:t>
            </a:r>
            <a:r>
              <a:rPr lang="en-US" sz="1800" b="1" dirty="0"/>
              <a:t>130,000</a:t>
            </a:r>
            <a:r>
              <a:rPr lang="en-US" sz="1800" dirty="0"/>
              <a:t> Americans each year—that’s </a:t>
            </a:r>
            <a:r>
              <a:rPr lang="en-US" sz="1800" b="1" dirty="0"/>
              <a:t>1 out of every 20 deaths</a:t>
            </a:r>
            <a:endParaRPr lang="en-US" sz="1800" dirty="0" smtClean="0"/>
          </a:p>
          <a:p>
            <a:r>
              <a:rPr lang="en-US" sz="1800" dirty="0" smtClean="0"/>
              <a:t>Treatment: </a:t>
            </a:r>
            <a:r>
              <a:rPr lang="en-US" sz="1800" dirty="0"/>
              <a:t>To treat an ischemic stroke, doctors must quickly restore blood flow to your brain</a:t>
            </a:r>
            <a:r>
              <a:rPr lang="en-US" sz="1800" dirty="0" smtClean="0"/>
              <a:t>. Aspirin is an immediate treatment for a stroke. Also an injection of TPA.</a:t>
            </a:r>
            <a:endParaRPr lang="en-US" sz="1800" dirty="0"/>
          </a:p>
        </p:txBody>
      </p:sp>
    </p:spTree>
    <p:extLst>
      <p:ext uri="{BB962C8B-B14F-4D97-AF65-F5344CB8AC3E}">
        <p14:creationId xmlns:p14="http://schemas.microsoft.com/office/powerpoint/2010/main" val="2969709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Dysautonomia</a:t>
            </a:r>
            <a:endParaRPr lang="en-US" dirty="0"/>
          </a:p>
        </p:txBody>
      </p:sp>
      <p:sp>
        <p:nvSpPr>
          <p:cNvPr id="3" name="Content Placeholder 2"/>
          <p:cNvSpPr>
            <a:spLocks noGrp="1"/>
          </p:cNvSpPr>
          <p:nvPr>
            <p:ph idx="1"/>
          </p:nvPr>
        </p:nvSpPr>
        <p:spPr>
          <a:xfrm>
            <a:off x="990600" y="2719313"/>
            <a:ext cx="6777317" cy="3508977"/>
          </a:xfrm>
        </p:spPr>
        <p:txBody>
          <a:bodyPr>
            <a:normAutofit fontScale="70000" lnSpcReduction="20000"/>
          </a:bodyPr>
          <a:lstStyle/>
          <a:p>
            <a:r>
              <a:rPr lang="en-US" dirty="0" err="1"/>
              <a:t>Dysautonomia</a:t>
            </a:r>
            <a:r>
              <a:rPr lang="en-US" dirty="0"/>
              <a:t> refers to a disorder of autonomic nervous system (ANS) function that generally involves failure of the sympathetic or parasympathetic components of the ANS, but </a:t>
            </a:r>
            <a:r>
              <a:rPr lang="en-US" dirty="0" err="1"/>
              <a:t>dysautonomia</a:t>
            </a:r>
            <a:r>
              <a:rPr lang="en-US" dirty="0"/>
              <a:t> involving excessive or overactive ANS actions also can occur</a:t>
            </a:r>
            <a:r>
              <a:rPr lang="en-US" dirty="0" smtClean="0"/>
              <a:t>.</a:t>
            </a:r>
          </a:p>
          <a:p>
            <a:r>
              <a:rPr lang="en-US" dirty="0"/>
              <a:t>The symptoms of </a:t>
            </a:r>
            <a:r>
              <a:rPr lang="en-US" dirty="0" err="1"/>
              <a:t>dysautonomia</a:t>
            </a:r>
            <a:r>
              <a:rPr lang="en-US" dirty="0"/>
              <a:t> conditions are usually “invisible” to the untrained eye. To the casual observer, the </a:t>
            </a:r>
            <a:r>
              <a:rPr lang="en-US" dirty="0" err="1"/>
              <a:t>dysautonomia</a:t>
            </a:r>
            <a:r>
              <a:rPr lang="en-US" dirty="0"/>
              <a:t> patient can appear to be healthy. The manifestations of the conditions are occurring internally, and although the symptoms are quantifiable and verifiable medically they are not visible on the outside (people cannot see fast heart rates, blood pressure changes, dizziness, migraines, stomach pain etc.)</a:t>
            </a:r>
            <a:endParaRPr lang="en-US" dirty="0" smtClean="0"/>
          </a:p>
          <a:p>
            <a:r>
              <a:rPr lang="en-US" dirty="0" smtClean="0"/>
              <a:t>There is no cure for </a:t>
            </a:r>
            <a:r>
              <a:rPr lang="en-US" dirty="0" err="1" smtClean="0"/>
              <a:t>Dysautonomia</a:t>
            </a:r>
            <a:r>
              <a:rPr lang="en-US" dirty="0" smtClean="0"/>
              <a:t>.</a:t>
            </a:r>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3443" y="152400"/>
            <a:ext cx="2809875" cy="2527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572000" y="6148699"/>
            <a:ext cx="4572000" cy="707886"/>
          </a:xfrm>
          <a:prstGeom prst="rect">
            <a:avLst/>
          </a:prstGeom>
        </p:spPr>
        <p:txBody>
          <a:bodyPr>
            <a:spAutoFit/>
          </a:bodyPr>
          <a:lstStyle/>
          <a:p>
            <a:r>
              <a:rPr lang="en-US" sz="800" dirty="0" smtClean="0"/>
              <a:t>https://www.google.com/search?q=dysautonomia+statistics&amp;rlz=1C1CHFX_enUS611US656&amp;espv=2&amp;biw=1097&amp;bih=559&amp;site=webhp&amp;source=lnms&amp;tbm=isch&amp;sa=X&amp;sqi=2&amp;pjf=1&amp;ved=0CAcQ_AUoAmoVChMI0OS5tZLGyAIVQUljCh1yWAHp&amp;dpr=1.75#imgdii=vONxbGkcL5eKBM%3A%3BvONxbGkcL5eKBM%3A%3B2vc6kseiyuXsIM%3A&amp;imgrc=vONxbGkcL5eKBM%3A</a:t>
            </a:r>
            <a:endParaRPr lang="en-US" sz="800" dirty="0"/>
          </a:p>
        </p:txBody>
      </p:sp>
    </p:spTree>
    <p:extLst>
      <p:ext uri="{BB962C8B-B14F-4D97-AF65-F5344CB8AC3E}">
        <p14:creationId xmlns:p14="http://schemas.microsoft.com/office/powerpoint/2010/main" val="2145670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Page</a:t>
            </a:r>
            <a:endParaRPr lang="en-US" dirty="0"/>
          </a:p>
        </p:txBody>
      </p:sp>
      <p:sp>
        <p:nvSpPr>
          <p:cNvPr id="3" name="Content Placeholder 2"/>
          <p:cNvSpPr>
            <a:spLocks noGrp="1"/>
          </p:cNvSpPr>
          <p:nvPr>
            <p:ph idx="1"/>
          </p:nvPr>
        </p:nvSpPr>
        <p:spPr/>
        <p:txBody>
          <a:bodyPr>
            <a:normAutofit/>
          </a:bodyPr>
          <a:lstStyle/>
          <a:p>
            <a:r>
              <a:rPr lang="en-US" sz="1400" dirty="0"/>
              <a:t>(1)- </a:t>
            </a:r>
            <a:r>
              <a:rPr lang="en-US" sz="1400" dirty="0">
                <a:hlinkClick r:id="rId2"/>
              </a:rPr>
              <a:t>http://</a:t>
            </a:r>
            <a:r>
              <a:rPr lang="en-US" sz="1400" dirty="0" smtClean="0">
                <a:hlinkClick r:id="rId2"/>
              </a:rPr>
              <a:t>www.medicinenet.com/script/main/art.asp?articlekey=8258</a:t>
            </a:r>
            <a:endParaRPr lang="en-US" sz="1400" dirty="0" smtClean="0"/>
          </a:p>
          <a:p>
            <a:r>
              <a:rPr lang="en-US" sz="1400" dirty="0"/>
              <a:t>(</a:t>
            </a:r>
            <a:r>
              <a:rPr lang="en-US" sz="1400" dirty="0" smtClean="0"/>
              <a:t>2)</a:t>
            </a:r>
            <a:r>
              <a:rPr lang="en-US" sz="1400" dirty="0" smtClean="0">
                <a:hlinkClick r:id="rId3"/>
              </a:rPr>
              <a:t>http</a:t>
            </a:r>
            <a:r>
              <a:rPr lang="en-US" sz="1400" dirty="0">
                <a:hlinkClick r:id="rId3"/>
              </a:rPr>
              <a:t>://www.biologymad.com/master.html?http://</a:t>
            </a:r>
            <a:r>
              <a:rPr lang="en-US" sz="1400" dirty="0" smtClean="0">
                <a:hlinkClick r:id="rId3"/>
              </a:rPr>
              <a:t>www.biologymad.com/NervousSystem/NervousSystem.htm</a:t>
            </a:r>
            <a:r>
              <a:rPr lang="en-US" sz="1400" dirty="0" smtClean="0"/>
              <a:t> </a:t>
            </a:r>
          </a:p>
          <a:p>
            <a:r>
              <a:rPr lang="en-US" sz="1400" dirty="0" smtClean="0"/>
              <a:t>  (3)</a:t>
            </a:r>
            <a:r>
              <a:rPr lang="en-US" sz="1400" dirty="0"/>
              <a:t> </a:t>
            </a:r>
            <a:r>
              <a:rPr lang="en-US" sz="1100" dirty="0"/>
              <a:t>Source: Boundless. “Cerebral Hemispheres and Lobes of the Brain.” </a:t>
            </a:r>
            <a:r>
              <a:rPr lang="en-US" sz="1100" i="1" dirty="0"/>
              <a:t>Boundless Psychology</a:t>
            </a:r>
            <a:r>
              <a:rPr lang="en-US" sz="1100" dirty="0"/>
              <a:t>. Boundless, 20 Aug. 2015. Retrieved 16 Oct. 2015 from </a:t>
            </a:r>
            <a:r>
              <a:rPr lang="en-US" sz="1100" u="sng" dirty="0"/>
              <a:t>https://www.boundless.com/psychology/textbooks/boundless-psychology-textbook/biological-foundations-of-psychology-3/structure-and-function-of-the-brain-35/cerebral-hemispheres-and-lobes-of-the-brain-153-12688</a:t>
            </a:r>
            <a:r>
              <a:rPr lang="en-US" sz="1100" u="sng" dirty="0" smtClean="0"/>
              <a:t>/ </a:t>
            </a:r>
          </a:p>
          <a:p>
            <a:r>
              <a:rPr lang="en-US" sz="1600" u="sng" dirty="0"/>
              <a:t>(4) </a:t>
            </a:r>
            <a:r>
              <a:rPr lang="en-US" sz="1600" u="sng" dirty="0">
                <a:hlinkClick r:id="rId4"/>
              </a:rPr>
              <a:t>http://</a:t>
            </a:r>
            <a:r>
              <a:rPr lang="en-US" sz="1600" u="sng" dirty="0" smtClean="0">
                <a:hlinkClick r:id="rId4"/>
              </a:rPr>
              <a:t>biology.about.com/od/anatomy/p/medulla-oblongata.htm</a:t>
            </a:r>
            <a:r>
              <a:rPr lang="en-US" sz="1600" u="sng" dirty="0" smtClean="0"/>
              <a:t> </a:t>
            </a:r>
          </a:p>
          <a:p>
            <a:r>
              <a:rPr lang="en-US" sz="1600" u="sng" dirty="0"/>
              <a:t>(5) </a:t>
            </a:r>
            <a:r>
              <a:rPr lang="en-US" sz="1600" u="sng" dirty="0">
                <a:hlinkClick r:id="rId5"/>
              </a:rPr>
              <a:t>http://</a:t>
            </a:r>
            <a:r>
              <a:rPr lang="en-US" sz="1600" u="sng" dirty="0" smtClean="0">
                <a:hlinkClick r:id="rId5"/>
              </a:rPr>
              <a:t>www.healthline.com/human-body-maps/cerebellum</a:t>
            </a:r>
            <a:endParaRPr lang="en-US" sz="1600" u="sng" dirty="0" smtClean="0"/>
          </a:p>
          <a:p>
            <a:r>
              <a:rPr lang="en-US" sz="1600" u="sng" dirty="0"/>
              <a:t>(</a:t>
            </a:r>
            <a:r>
              <a:rPr lang="en-US" sz="1600" u="sng" dirty="0" smtClean="0"/>
              <a:t>6)</a:t>
            </a:r>
            <a:r>
              <a:rPr lang="en-US" sz="1600" u="sng" dirty="0" smtClean="0">
                <a:hlinkClick r:id="rId6"/>
              </a:rPr>
              <a:t>https</a:t>
            </a:r>
            <a:r>
              <a:rPr lang="en-US" sz="1600" u="sng" dirty="0">
                <a:hlinkClick r:id="rId6"/>
              </a:rPr>
              <a:t>://</a:t>
            </a:r>
            <a:r>
              <a:rPr lang="en-US" sz="1600" u="sng" dirty="0" smtClean="0">
                <a:hlinkClick r:id="rId6"/>
              </a:rPr>
              <a:t>www.neurogistics.com/TheScience/WhatareNeurotransmi09CE.asp</a:t>
            </a:r>
            <a:r>
              <a:rPr lang="en-US" sz="1600" u="sng" dirty="0" smtClean="0"/>
              <a:t>  </a:t>
            </a:r>
          </a:p>
          <a:p>
            <a:r>
              <a:rPr lang="en-US" sz="1600" u="sng" dirty="0"/>
              <a:t>(7) </a:t>
            </a:r>
            <a:r>
              <a:rPr lang="en-US" sz="1600" u="sng" dirty="0">
                <a:hlinkClick r:id="rId7"/>
              </a:rPr>
              <a:t>http://</a:t>
            </a:r>
            <a:r>
              <a:rPr lang="en-US" sz="1600" u="sng" dirty="0" smtClean="0">
                <a:hlinkClick r:id="rId7"/>
              </a:rPr>
              <a:t>www.dynainc.org/dysautonomia/symptoms</a:t>
            </a:r>
            <a:r>
              <a:rPr lang="en-US" sz="1600" u="sng" dirty="0" smtClean="0"/>
              <a:t> </a:t>
            </a:r>
          </a:p>
          <a:p>
            <a:endParaRPr lang="en-US" sz="1100" dirty="0"/>
          </a:p>
          <a:p>
            <a:endParaRPr lang="en-US" sz="1400" dirty="0" smtClean="0"/>
          </a:p>
        </p:txBody>
      </p:sp>
    </p:spTree>
    <p:extLst>
      <p:ext uri="{BB962C8B-B14F-4D97-AF65-F5344CB8AC3E}">
        <p14:creationId xmlns:p14="http://schemas.microsoft.com/office/powerpoint/2010/main" val="4256538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Nervous System Function</a:t>
            </a:r>
            <a:endParaRPr lang="en-US" dirty="0"/>
          </a:p>
        </p:txBody>
      </p:sp>
      <p:sp>
        <p:nvSpPr>
          <p:cNvPr id="3" name="Content Placeholder 2"/>
          <p:cNvSpPr>
            <a:spLocks noGrp="1"/>
          </p:cNvSpPr>
          <p:nvPr>
            <p:ph idx="1"/>
          </p:nvPr>
        </p:nvSpPr>
        <p:spPr/>
        <p:txBody>
          <a:bodyPr>
            <a:normAutofit/>
          </a:bodyPr>
          <a:lstStyle/>
          <a:p>
            <a:r>
              <a:rPr lang="en-US" dirty="0"/>
              <a:t>The human nervous system controls everything from breathing and producing digestive enzymes, to memory and intelligence.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191000"/>
            <a:ext cx="3038475"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28600" y="6119336"/>
            <a:ext cx="4572000" cy="738664"/>
          </a:xfrm>
          <a:prstGeom prst="rect">
            <a:avLst/>
          </a:prstGeom>
        </p:spPr>
        <p:txBody>
          <a:bodyPr>
            <a:spAutoFit/>
          </a:bodyPr>
          <a:lstStyle/>
          <a:p>
            <a:r>
              <a:rPr lang="en-US" sz="1400" dirty="0" smtClean="0"/>
              <a:t>http://www.investinlibya.org/knowing-about-human-brain-nerve/brain-and-nerve-nervous-system/</a:t>
            </a:r>
            <a:endParaRPr lang="en-US" sz="140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715215"/>
            <a:ext cx="2814484" cy="2791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876800" y="6539162"/>
            <a:ext cx="4572000" cy="369332"/>
          </a:xfrm>
          <a:prstGeom prst="rect">
            <a:avLst/>
          </a:prstGeom>
        </p:spPr>
        <p:txBody>
          <a:bodyPr>
            <a:spAutoFit/>
          </a:bodyPr>
          <a:lstStyle/>
          <a:p>
            <a:r>
              <a:rPr lang="en-US" sz="1200" dirty="0" smtClean="0"/>
              <a:t>https://en.wikipedia.org/wiki/Spinal_cor</a:t>
            </a:r>
            <a:r>
              <a:rPr lang="en-US" dirty="0" smtClean="0"/>
              <a:t>d</a:t>
            </a:r>
            <a:endParaRPr lang="en-US" dirty="0"/>
          </a:p>
        </p:txBody>
      </p:sp>
    </p:spTree>
    <p:extLst>
      <p:ext uri="{BB962C8B-B14F-4D97-AF65-F5344CB8AC3E}">
        <p14:creationId xmlns:p14="http://schemas.microsoft.com/office/powerpoint/2010/main" val="4153259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r>
              <a:rPr lang="en-US" b="1" dirty="0" smtClean="0"/>
              <a:t>The </a:t>
            </a:r>
            <a:r>
              <a:rPr lang="en-US" b="1" dirty="0"/>
              <a:t>Central Nervous System </a:t>
            </a:r>
            <a:r>
              <a:rPr lang="en-US" dirty="0"/>
              <a:t>is the part of the nervous system that consists of the brain and spinal cord</a:t>
            </a:r>
            <a:r>
              <a:rPr lang="en-US" dirty="0" smtClean="0"/>
              <a:t>. </a:t>
            </a:r>
            <a:r>
              <a:rPr lang="en-US" sz="1800" dirty="0" smtClean="0"/>
              <a:t>(brain and spinal chord) (1)</a:t>
            </a:r>
          </a:p>
          <a:p>
            <a:endParaRPr lang="en-US" dirty="0"/>
          </a:p>
          <a:p>
            <a:endParaRPr lang="en-US" dirty="0" smtClean="0"/>
          </a:p>
          <a:p>
            <a:endParaRPr lang="en-US" dirty="0" smtClean="0"/>
          </a:p>
          <a:p>
            <a:r>
              <a:rPr lang="en-US" b="1" dirty="0" smtClean="0"/>
              <a:t>Peripheral </a:t>
            </a:r>
            <a:r>
              <a:rPr lang="en-US" b="1" dirty="0"/>
              <a:t>nervous system</a:t>
            </a:r>
            <a:r>
              <a:rPr lang="en-US" dirty="0"/>
              <a:t>- The portion of the nervous system that is outside the brain and spinal cord</a:t>
            </a:r>
            <a:r>
              <a:rPr lang="en-US" dirty="0" smtClean="0"/>
              <a:t>. </a:t>
            </a:r>
            <a:r>
              <a:rPr lang="en-US" sz="1800" dirty="0" smtClean="0"/>
              <a:t>(12</a:t>
            </a:r>
            <a:r>
              <a:rPr lang="en-US" sz="1800" dirty="0"/>
              <a:t> </a:t>
            </a:r>
            <a:r>
              <a:rPr lang="en-US" sz="1800" dirty="0" smtClean="0"/>
              <a:t>cranial nerves, </a:t>
            </a:r>
            <a:r>
              <a:rPr lang="en-US" sz="1800" dirty="0"/>
              <a:t>the spinal nerves and roots, and </a:t>
            </a:r>
            <a:r>
              <a:rPr lang="en-US" sz="1800" dirty="0" smtClean="0"/>
              <a:t>autonomic nerves, </a:t>
            </a:r>
            <a:r>
              <a:rPr lang="en-US" sz="1800" dirty="0"/>
              <a:t>the muscles in blood vessel walls, and glands</a:t>
            </a:r>
            <a:r>
              <a:rPr lang="en-US" sz="1800" dirty="0" smtClean="0"/>
              <a:t>.) (1)</a:t>
            </a:r>
          </a:p>
        </p:txBody>
      </p:sp>
    </p:spTree>
    <p:extLst>
      <p:ext uri="{BB962C8B-B14F-4D97-AF65-F5344CB8AC3E}">
        <p14:creationId xmlns:p14="http://schemas.microsoft.com/office/powerpoint/2010/main" val="3094161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of two neurons </a:t>
            </a:r>
            <a:endParaRPr lang="en-US" dirty="0"/>
          </a:p>
        </p:txBody>
      </p:sp>
    </p:spTree>
    <p:extLst>
      <p:ext uri="{BB962C8B-B14F-4D97-AF65-F5344CB8AC3E}">
        <p14:creationId xmlns:p14="http://schemas.microsoft.com/office/powerpoint/2010/main" val="1322848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Reflex Arc</a:t>
            </a:r>
            <a:endParaRPr lang="en-US" dirty="0"/>
          </a:p>
        </p:txBody>
      </p:sp>
      <p:sp>
        <p:nvSpPr>
          <p:cNvPr id="3" name="Content Placeholder 2"/>
          <p:cNvSpPr>
            <a:spLocks noGrp="1"/>
          </p:cNvSpPr>
          <p:nvPr>
            <p:ph idx="1"/>
          </p:nvPr>
        </p:nvSpPr>
        <p:spPr/>
        <p:txBody>
          <a:bodyPr>
            <a:normAutofit/>
          </a:bodyPr>
          <a:lstStyle/>
          <a:p>
            <a:r>
              <a:rPr lang="en-US" sz="1600" dirty="0"/>
              <a:t>In a simple reflex arc, such as the knee jerk, a stimulus is detected by a receptor cell, which synapses with a sensory </a:t>
            </a:r>
            <a:r>
              <a:rPr lang="en-US" sz="1600" dirty="0" err="1"/>
              <a:t>neurone</a:t>
            </a:r>
            <a:r>
              <a:rPr lang="en-US" sz="1600" dirty="0"/>
              <a:t>. The sensory </a:t>
            </a:r>
            <a:r>
              <a:rPr lang="en-US" sz="1600" dirty="0" err="1"/>
              <a:t>neurone</a:t>
            </a:r>
            <a:r>
              <a:rPr lang="en-US" sz="1600" dirty="0"/>
              <a:t> carries the impulse from site of the stimulus to the central nervous system (the brain or spinal cord), where it synapses with an </a:t>
            </a:r>
            <a:r>
              <a:rPr lang="en-US" sz="1600" dirty="0" err="1"/>
              <a:t>interneurone</a:t>
            </a:r>
            <a:r>
              <a:rPr lang="en-US" sz="1600" dirty="0"/>
              <a:t>. The </a:t>
            </a:r>
            <a:r>
              <a:rPr lang="en-US" sz="1600" dirty="0" err="1"/>
              <a:t>interneurone</a:t>
            </a:r>
            <a:r>
              <a:rPr lang="en-US" sz="1600" dirty="0"/>
              <a:t> synapses with a motor </a:t>
            </a:r>
            <a:r>
              <a:rPr lang="en-US" sz="1600" dirty="0" err="1"/>
              <a:t>neurone</a:t>
            </a:r>
            <a:r>
              <a:rPr lang="en-US" sz="1600" dirty="0"/>
              <a:t>, which carries the nerve impulse out to an effector, such as a muscle, which responds by contracting</a:t>
            </a:r>
            <a:r>
              <a:rPr lang="en-US" sz="1600" dirty="0" smtClean="0"/>
              <a:t>. (2)</a:t>
            </a:r>
            <a:endParaRPr lang="en-US" sz="1600" dirty="0"/>
          </a:p>
        </p:txBody>
      </p:sp>
    </p:spTree>
    <p:extLst>
      <p:ext uri="{BB962C8B-B14F-4D97-AF65-F5344CB8AC3E}">
        <p14:creationId xmlns:p14="http://schemas.microsoft.com/office/powerpoint/2010/main" val="4172155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Cerebral hemispheres</a:t>
            </a:r>
            <a:endParaRPr lang="en-US" dirty="0"/>
          </a:p>
        </p:txBody>
      </p:sp>
      <p:sp>
        <p:nvSpPr>
          <p:cNvPr id="3" name="Content Placeholder 2"/>
          <p:cNvSpPr>
            <a:spLocks noGrp="1"/>
          </p:cNvSpPr>
          <p:nvPr>
            <p:ph idx="1"/>
          </p:nvPr>
        </p:nvSpPr>
        <p:spPr>
          <a:xfrm>
            <a:off x="914400" y="2209800"/>
            <a:ext cx="7086600" cy="3962400"/>
          </a:xfrm>
        </p:spPr>
        <p:txBody>
          <a:bodyPr>
            <a:normAutofit fontScale="85000" lnSpcReduction="20000"/>
          </a:bodyPr>
          <a:lstStyle/>
          <a:p>
            <a:pPr marL="365760" lvl="1" indent="0" fontAlgn="base">
              <a:buNone/>
            </a:pPr>
            <a:endParaRPr lang="en-US" dirty="0">
              <a:solidFill>
                <a:schemeClr val="tx1"/>
              </a:solidFill>
            </a:endParaRPr>
          </a:p>
          <a:p>
            <a:pPr lvl="1" fontAlgn="base"/>
            <a:r>
              <a:rPr lang="en-US" dirty="0" smtClean="0">
                <a:solidFill>
                  <a:schemeClr val="tx1"/>
                </a:solidFill>
              </a:rPr>
              <a:t>The </a:t>
            </a:r>
            <a:r>
              <a:rPr lang="en-US" dirty="0">
                <a:solidFill>
                  <a:schemeClr val="tx1"/>
                </a:solidFill>
              </a:rPr>
              <a:t>left hemisphere is dominant with regard to language and logical processing, while the right hemisphere handles spatial </a:t>
            </a:r>
            <a:r>
              <a:rPr lang="en-US" dirty="0" smtClean="0">
                <a:solidFill>
                  <a:schemeClr val="tx1"/>
                </a:solidFill>
              </a:rPr>
              <a:t>perception </a:t>
            </a:r>
            <a:endParaRPr lang="en-US" dirty="0">
              <a:solidFill>
                <a:schemeClr val="tx1"/>
              </a:solidFill>
            </a:endParaRPr>
          </a:p>
          <a:p>
            <a:pPr lvl="1" fontAlgn="base"/>
            <a:r>
              <a:rPr lang="en-US" dirty="0">
                <a:solidFill>
                  <a:schemeClr val="tx1"/>
                </a:solidFill>
              </a:rPr>
              <a:t>The brain is separated into the frontal, </a:t>
            </a:r>
            <a:r>
              <a:rPr lang="en-US" dirty="0" smtClean="0">
                <a:solidFill>
                  <a:schemeClr val="tx1"/>
                </a:solidFill>
              </a:rPr>
              <a:t>temporal, </a:t>
            </a:r>
            <a:r>
              <a:rPr lang="en-US" dirty="0">
                <a:solidFill>
                  <a:schemeClr val="tx1"/>
                </a:solidFill>
              </a:rPr>
              <a:t>occipital, and parietal lobes.</a:t>
            </a:r>
          </a:p>
          <a:p>
            <a:pPr lvl="1" fontAlgn="base"/>
            <a:r>
              <a:rPr lang="en-US" dirty="0">
                <a:solidFill>
                  <a:schemeClr val="tx1"/>
                </a:solidFill>
              </a:rPr>
              <a:t>The </a:t>
            </a:r>
            <a:r>
              <a:rPr lang="en-US" dirty="0" smtClean="0">
                <a:solidFill>
                  <a:schemeClr val="tx1"/>
                </a:solidFill>
              </a:rPr>
              <a:t>frontal lobe</a:t>
            </a:r>
            <a:r>
              <a:rPr lang="en-US" dirty="0">
                <a:solidFill>
                  <a:schemeClr val="tx1"/>
                </a:solidFill>
              </a:rPr>
              <a:t> is associated with </a:t>
            </a:r>
            <a:r>
              <a:rPr lang="en-US" dirty="0" smtClean="0">
                <a:solidFill>
                  <a:schemeClr val="tx1"/>
                </a:solidFill>
              </a:rPr>
              <a:t>executive functions</a:t>
            </a:r>
            <a:r>
              <a:rPr lang="en-US" dirty="0">
                <a:solidFill>
                  <a:schemeClr val="tx1"/>
                </a:solidFill>
              </a:rPr>
              <a:t> and motor performance.</a:t>
            </a:r>
          </a:p>
          <a:p>
            <a:pPr lvl="1" fontAlgn="base"/>
            <a:r>
              <a:rPr lang="en-US" dirty="0">
                <a:solidFill>
                  <a:schemeClr val="tx1"/>
                </a:solidFill>
              </a:rPr>
              <a:t>The temporal lobe is associated with the retention of short- and </a:t>
            </a:r>
            <a:r>
              <a:rPr lang="en-US" dirty="0" err="1">
                <a:solidFill>
                  <a:schemeClr val="tx1"/>
                </a:solidFill>
              </a:rPr>
              <a:t>and</a:t>
            </a:r>
            <a:r>
              <a:rPr lang="en-US" dirty="0">
                <a:solidFill>
                  <a:schemeClr val="tx1"/>
                </a:solidFill>
              </a:rPr>
              <a:t> long-term </a:t>
            </a:r>
            <a:r>
              <a:rPr lang="en-US" dirty="0" smtClean="0">
                <a:solidFill>
                  <a:schemeClr val="tx1"/>
                </a:solidFill>
              </a:rPr>
              <a:t>memories. </a:t>
            </a:r>
            <a:r>
              <a:rPr lang="en-US" dirty="0">
                <a:solidFill>
                  <a:schemeClr val="tx1"/>
                </a:solidFill>
              </a:rPr>
              <a:t>It processes sensory input, including auditory information, language comprehension, and naming.</a:t>
            </a:r>
          </a:p>
          <a:p>
            <a:pPr lvl="1" fontAlgn="base"/>
            <a:r>
              <a:rPr lang="en-US" dirty="0">
                <a:solidFill>
                  <a:schemeClr val="tx1"/>
                </a:solidFill>
              </a:rPr>
              <a:t>The occipital lobe is the visual-processing center of the brain.</a:t>
            </a:r>
          </a:p>
          <a:p>
            <a:pPr lvl="1" fontAlgn="base"/>
            <a:r>
              <a:rPr lang="en-US" dirty="0">
                <a:solidFill>
                  <a:schemeClr val="tx1"/>
                </a:solidFill>
              </a:rPr>
              <a:t>The parietal lobe is associated with sensory skills</a:t>
            </a:r>
            <a:r>
              <a:rPr lang="en-US" dirty="0" smtClean="0">
                <a:solidFill>
                  <a:schemeClr val="tx1"/>
                </a:solidFill>
              </a:rPr>
              <a:t>.(3)</a:t>
            </a:r>
            <a:endParaRPr lang="en-US" dirty="0">
              <a:solidFill>
                <a:schemeClr val="tx1"/>
              </a:solidFill>
            </a:endParaRPr>
          </a:p>
        </p:txBody>
      </p:sp>
    </p:spTree>
    <p:extLst>
      <p:ext uri="{BB962C8B-B14F-4D97-AF65-F5344CB8AC3E}">
        <p14:creationId xmlns:p14="http://schemas.microsoft.com/office/powerpoint/2010/main" val="3215490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Diencephalon</a:t>
            </a:r>
            <a:endParaRPr lang="en-US" dirty="0"/>
          </a:p>
        </p:txBody>
      </p:sp>
      <p:sp>
        <p:nvSpPr>
          <p:cNvPr id="3" name="Content Placeholder 2"/>
          <p:cNvSpPr>
            <a:spLocks noGrp="1"/>
          </p:cNvSpPr>
          <p:nvPr>
            <p:ph idx="1"/>
          </p:nvPr>
        </p:nvSpPr>
        <p:spPr>
          <a:xfrm>
            <a:off x="1043492" y="2323652"/>
            <a:ext cx="7033708" cy="4153348"/>
          </a:xfrm>
        </p:spPr>
        <p:txBody>
          <a:bodyPr>
            <a:normAutofit fontScale="70000" lnSpcReduction="20000"/>
          </a:bodyPr>
          <a:lstStyle/>
          <a:p>
            <a:r>
              <a:rPr lang="en-US" dirty="0" smtClean="0">
                <a:solidFill>
                  <a:schemeClr val="tx1"/>
                </a:solidFill>
              </a:rPr>
              <a:t>Diencephalon</a:t>
            </a:r>
            <a:r>
              <a:rPr lang="en-US" dirty="0">
                <a:solidFill>
                  <a:schemeClr val="tx1"/>
                </a:solidFill>
              </a:rPr>
              <a:t> is made up of four distinct components: the </a:t>
            </a:r>
            <a:r>
              <a:rPr lang="en-US" dirty="0" smtClean="0">
                <a:solidFill>
                  <a:schemeClr val="tx1"/>
                </a:solidFill>
              </a:rPr>
              <a:t>thalamus, </a:t>
            </a:r>
            <a:r>
              <a:rPr lang="en-US" dirty="0">
                <a:solidFill>
                  <a:schemeClr val="tx1"/>
                </a:solidFill>
              </a:rPr>
              <a:t>the subthalamus, the </a:t>
            </a:r>
            <a:r>
              <a:rPr lang="en-US" dirty="0" smtClean="0">
                <a:solidFill>
                  <a:schemeClr val="tx1"/>
                </a:solidFill>
              </a:rPr>
              <a:t>hypothalamus, </a:t>
            </a:r>
            <a:r>
              <a:rPr lang="en-US" dirty="0">
                <a:solidFill>
                  <a:schemeClr val="tx1"/>
                </a:solidFill>
              </a:rPr>
              <a:t>and the </a:t>
            </a:r>
            <a:r>
              <a:rPr lang="en-US" dirty="0" smtClean="0">
                <a:solidFill>
                  <a:schemeClr val="tx1"/>
                </a:solidFill>
              </a:rPr>
              <a:t>epitheliums.</a:t>
            </a:r>
          </a:p>
          <a:p>
            <a:r>
              <a:rPr lang="en-US" dirty="0" smtClean="0">
                <a:solidFill>
                  <a:schemeClr val="tx1"/>
                </a:solidFill>
              </a:rPr>
              <a:t>The </a:t>
            </a:r>
            <a:r>
              <a:rPr lang="en-US" dirty="0">
                <a:solidFill>
                  <a:schemeClr val="tx1"/>
                </a:solidFill>
              </a:rPr>
              <a:t>hypothalamus is an integral part of the </a:t>
            </a:r>
            <a:r>
              <a:rPr lang="en-US" dirty="0" smtClean="0">
                <a:solidFill>
                  <a:schemeClr val="tx1"/>
                </a:solidFill>
              </a:rPr>
              <a:t>endocrine  system, </a:t>
            </a:r>
            <a:r>
              <a:rPr lang="en-US" dirty="0">
                <a:solidFill>
                  <a:schemeClr val="tx1"/>
                </a:solidFill>
              </a:rPr>
              <a:t>with one of the most important functions being to link the </a:t>
            </a:r>
            <a:r>
              <a:rPr lang="en-US" dirty="0" smtClean="0">
                <a:solidFill>
                  <a:schemeClr val="tx1"/>
                </a:solidFill>
              </a:rPr>
              <a:t>nervous system</a:t>
            </a:r>
            <a:r>
              <a:rPr lang="en-US" dirty="0">
                <a:solidFill>
                  <a:schemeClr val="tx1"/>
                </a:solidFill>
              </a:rPr>
              <a:t> to the endocrine system via the </a:t>
            </a:r>
            <a:r>
              <a:rPr lang="en-US" dirty="0" err="1" smtClean="0">
                <a:solidFill>
                  <a:schemeClr val="tx1"/>
                </a:solidFill>
              </a:rPr>
              <a:t>pituatary</a:t>
            </a:r>
            <a:r>
              <a:rPr lang="en-US" dirty="0" smtClean="0">
                <a:solidFill>
                  <a:schemeClr val="tx1"/>
                </a:solidFill>
              </a:rPr>
              <a:t> gland.</a:t>
            </a:r>
          </a:p>
          <a:p>
            <a:r>
              <a:rPr lang="en-US" dirty="0" smtClean="0">
                <a:solidFill>
                  <a:schemeClr val="tx1"/>
                </a:solidFill>
              </a:rPr>
              <a:t>The </a:t>
            </a:r>
            <a:r>
              <a:rPr lang="en-US" dirty="0">
                <a:solidFill>
                  <a:schemeClr val="tx1"/>
                </a:solidFill>
              </a:rPr>
              <a:t>thalamus is critically involved in a number of functions including relaying sensory and motor signals to the </a:t>
            </a:r>
            <a:r>
              <a:rPr lang="en-US" dirty="0" smtClean="0">
                <a:solidFill>
                  <a:schemeClr val="tx1"/>
                </a:solidFill>
              </a:rPr>
              <a:t>cerebral complex, </a:t>
            </a:r>
            <a:r>
              <a:rPr lang="en-US" dirty="0">
                <a:solidFill>
                  <a:schemeClr val="tx1"/>
                </a:solidFill>
              </a:rPr>
              <a:t>and regulating consciousness, sleep, and alertness</a:t>
            </a:r>
            <a:r>
              <a:rPr lang="en-US" dirty="0" smtClean="0">
                <a:solidFill>
                  <a:schemeClr val="tx1"/>
                </a:solidFill>
              </a:rPr>
              <a:t>.</a:t>
            </a:r>
          </a:p>
          <a:p>
            <a:r>
              <a:rPr lang="en-US" dirty="0" smtClean="0">
                <a:solidFill>
                  <a:schemeClr val="tx1"/>
                </a:solidFill>
              </a:rPr>
              <a:t>The epithalamiums </a:t>
            </a:r>
            <a:r>
              <a:rPr lang="en-US" dirty="0">
                <a:solidFill>
                  <a:schemeClr val="tx1"/>
                </a:solidFill>
              </a:rPr>
              <a:t>functions as a connection between the limbic system to other parts of </a:t>
            </a:r>
            <a:r>
              <a:rPr lang="en-US" dirty="0" smtClean="0">
                <a:solidFill>
                  <a:schemeClr val="tx1"/>
                </a:solidFill>
              </a:rPr>
              <a:t>the brain. </a:t>
            </a:r>
            <a:r>
              <a:rPr lang="en-US" dirty="0">
                <a:solidFill>
                  <a:schemeClr val="tx1"/>
                </a:solidFill>
              </a:rPr>
              <a:t>Some functions of its components include the secretion of </a:t>
            </a:r>
            <a:r>
              <a:rPr lang="en-US" dirty="0" smtClean="0">
                <a:solidFill>
                  <a:schemeClr val="tx1"/>
                </a:solidFill>
              </a:rPr>
              <a:t>melatonin</a:t>
            </a:r>
            <a:r>
              <a:rPr lang="en-US" dirty="0">
                <a:solidFill>
                  <a:schemeClr val="tx1"/>
                </a:solidFill>
              </a:rPr>
              <a:t> by </a:t>
            </a:r>
            <a:r>
              <a:rPr lang="en-US" dirty="0" smtClean="0">
                <a:solidFill>
                  <a:schemeClr val="tx1"/>
                </a:solidFill>
              </a:rPr>
              <a:t>the pineal gland</a:t>
            </a:r>
            <a:r>
              <a:rPr lang="en-US" dirty="0">
                <a:solidFill>
                  <a:schemeClr val="tx1"/>
                </a:solidFill>
              </a:rPr>
              <a:t> (involved in circadian rhythms) and regulation of motor pathways and emotions</a:t>
            </a:r>
            <a:r>
              <a:rPr lang="en-US" dirty="0" smtClean="0">
                <a:solidFill>
                  <a:schemeClr val="tx1"/>
                </a:solidFill>
              </a:rPr>
              <a:t>.(3)</a:t>
            </a:r>
            <a:endParaRPr lang="en-US" dirty="0">
              <a:solidFill>
                <a:schemeClr val="tx1"/>
              </a:solidFill>
            </a:endParaRPr>
          </a:p>
        </p:txBody>
      </p:sp>
    </p:spTree>
    <p:extLst>
      <p:ext uri="{BB962C8B-B14F-4D97-AF65-F5344CB8AC3E}">
        <p14:creationId xmlns:p14="http://schemas.microsoft.com/office/powerpoint/2010/main" val="1099197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Medulla “Brain 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medulla oblongata is a portion of the hindbrain that controls autonomic functions such as breathing, digestion, heart and blood vessel function, swallowing and sneezing. </a:t>
            </a:r>
            <a:endParaRPr lang="en-US" dirty="0" smtClean="0"/>
          </a:p>
          <a:p>
            <a:r>
              <a:rPr lang="en-US" dirty="0" smtClean="0"/>
              <a:t>Motor </a:t>
            </a:r>
            <a:r>
              <a:rPr lang="en-US" dirty="0"/>
              <a:t>and sensory neurons from the midbrain and forebrain travel through the medulla. </a:t>
            </a:r>
            <a:endParaRPr lang="en-US" dirty="0" smtClean="0"/>
          </a:p>
          <a:p>
            <a:r>
              <a:rPr lang="en-US" dirty="0" smtClean="0"/>
              <a:t>As </a:t>
            </a:r>
            <a:r>
              <a:rPr lang="en-US" dirty="0"/>
              <a:t>a part of the brainstem, the medulla oblongata helps in the transferring of messages between various parts of the brain and the spinal cord</a:t>
            </a:r>
            <a:r>
              <a:rPr lang="en-US" dirty="0" smtClean="0"/>
              <a:t>. (4)</a:t>
            </a:r>
            <a:endParaRPr lang="en-US" dirty="0"/>
          </a:p>
        </p:txBody>
      </p:sp>
    </p:spTree>
    <p:extLst>
      <p:ext uri="{BB962C8B-B14F-4D97-AF65-F5344CB8AC3E}">
        <p14:creationId xmlns:p14="http://schemas.microsoft.com/office/powerpoint/2010/main" val="1139576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Cerebellum</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cerebellum receives information from the sensory systems, the spinal cord, and other parts of the brain and then regulates motor movements</a:t>
            </a:r>
            <a:r>
              <a:rPr lang="en-US" dirty="0" smtClean="0"/>
              <a:t>.</a:t>
            </a:r>
          </a:p>
          <a:p>
            <a:r>
              <a:rPr lang="en-US" dirty="0" smtClean="0"/>
              <a:t> </a:t>
            </a:r>
            <a:r>
              <a:rPr lang="en-US" dirty="0"/>
              <a:t>The cerebellum coordinates voluntary movements such as posture, balance, coordination, and speech, resulting in smooth and balanced muscular activity. </a:t>
            </a:r>
            <a:endParaRPr lang="en-US" dirty="0" smtClean="0"/>
          </a:p>
          <a:p>
            <a:r>
              <a:rPr lang="en-US" dirty="0" smtClean="0"/>
              <a:t>It </a:t>
            </a:r>
            <a:r>
              <a:rPr lang="en-US" dirty="0"/>
              <a:t>is also important for learning motor behaviors</a:t>
            </a:r>
            <a:r>
              <a:rPr lang="en-US" dirty="0" smtClean="0"/>
              <a:t>.(5)</a:t>
            </a:r>
            <a:endParaRPr lang="en-US" dirty="0"/>
          </a:p>
        </p:txBody>
      </p:sp>
    </p:spTree>
    <p:extLst>
      <p:ext uri="{BB962C8B-B14F-4D97-AF65-F5344CB8AC3E}">
        <p14:creationId xmlns:p14="http://schemas.microsoft.com/office/powerpoint/2010/main" val="32837126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184</TotalTime>
  <Words>730</Words>
  <Application>Microsoft Office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Doha Rottluff</vt:lpstr>
      <vt:lpstr>Nervous System Function</vt:lpstr>
      <vt:lpstr>PowerPoint Presentation</vt:lpstr>
      <vt:lpstr>Interaction of two neurons </vt:lpstr>
      <vt:lpstr>Reflex Arc</vt:lpstr>
      <vt:lpstr>Cerebral hemispheres</vt:lpstr>
      <vt:lpstr>Diencephalon</vt:lpstr>
      <vt:lpstr>Medulla “Brain System”</vt:lpstr>
      <vt:lpstr>Cerebellum</vt:lpstr>
      <vt:lpstr>Nerve Impulse</vt:lpstr>
      <vt:lpstr>PowerPoint Presentation</vt:lpstr>
      <vt:lpstr>Neurotransmitters</vt:lpstr>
      <vt:lpstr>Neurotransmitters Diagram</vt:lpstr>
      <vt:lpstr>EPSP and IPSP</vt:lpstr>
      <vt:lpstr>Stroke</vt:lpstr>
      <vt:lpstr>Dysautonomia</vt:lpstr>
      <vt:lpstr>Reference Page</vt:lpstr>
    </vt:vector>
  </TitlesOfParts>
  <Company>BHS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Doha Rottluff</dc:title>
  <dc:creator>Doha Mohamed</dc:creator>
  <cp:lastModifiedBy>Doha Mohamed</cp:lastModifiedBy>
  <cp:revision>15</cp:revision>
  <dcterms:created xsi:type="dcterms:W3CDTF">2015-10-16T01:24:42Z</dcterms:created>
  <dcterms:modified xsi:type="dcterms:W3CDTF">2015-10-16T04:28:43Z</dcterms:modified>
</cp:coreProperties>
</file>