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3" r:id="rId8"/>
    <p:sldId id="265" r:id="rId9"/>
    <p:sldId id="264" r:id="rId10"/>
    <p:sldId id="275" r:id="rId11"/>
    <p:sldId id="267" r:id="rId12"/>
    <p:sldId id="270" r:id="rId13"/>
    <p:sldId id="268" r:id="rId14"/>
    <p:sldId id="271" r:id="rId15"/>
    <p:sldId id="266" r:id="rId16"/>
    <p:sldId id="272" r:id="rId17"/>
    <p:sldId id="269" r:id="rId18"/>
    <p:sldId id="273" r:id="rId19"/>
    <p:sldId id="276" r:id="rId20"/>
    <p:sldId id="277" r:id="rId21"/>
    <p:sldId id="278" r:id="rId22"/>
    <p:sldId id="279" r:id="rId23"/>
    <p:sldId id="280" r:id="rId24"/>
    <p:sldId id="281" r:id="rId25"/>
    <p:sldId id="283" r:id="rId26"/>
    <p:sldId id="282" r:id="rId27"/>
    <p:sldId id="262" r:id="rId28"/>
    <p:sldId id="2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1"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F0E7746-9D13-461D-962E-5DA5D1E37D9A}"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62992-DE89-4A8F-ACCD-8CE024C0848B}" type="slidenum">
              <a:rPr lang="en-US" smtClean="0"/>
              <a:t>‹#›</a:t>
            </a:fld>
            <a:endParaRPr lang="en-US"/>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649785"/>
      </p:ext>
    </p:extLst>
  </p:cSld>
  <p:clrMapOvr>
    <a:masterClrMapping/>
  </p:clrMapOvr>
  <p:transition spd="slow">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0E7746-9D13-461D-962E-5DA5D1E37D9A}"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62992-DE89-4A8F-ACCD-8CE024C0848B}" type="slidenum">
              <a:rPr lang="en-US" smtClean="0"/>
              <a:t>‹#›</a:t>
            </a:fld>
            <a:endParaRPr lang="en-US"/>
          </a:p>
        </p:txBody>
      </p:sp>
    </p:spTree>
    <p:extLst>
      <p:ext uri="{BB962C8B-B14F-4D97-AF65-F5344CB8AC3E}">
        <p14:creationId xmlns:p14="http://schemas.microsoft.com/office/powerpoint/2010/main" val="1767461523"/>
      </p:ext>
    </p:extLst>
  </p:cSld>
  <p:clrMapOvr>
    <a:masterClrMapping/>
  </p:clrMapOvr>
  <p:transition spd="slow">
    <p:cov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0E7746-9D13-461D-962E-5DA5D1E37D9A}"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62992-DE89-4A8F-ACCD-8CE024C0848B}"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085906"/>
      </p:ext>
    </p:extLst>
  </p:cSld>
  <p:clrMapOvr>
    <a:masterClrMapping/>
  </p:clrMapOvr>
  <p:transition spd="slow">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0E7746-9D13-461D-962E-5DA5D1E37D9A}"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62992-DE89-4A8F-ACCD-8CE024C0848B}" type="slidenum">
              <a:rPr lang="en-US" smtClean="0"/>
              <a:t>‹#›</a:t>
            </a:fld>
            <a:endParaRPr lang="en-US"/>
          </a:p>
        </p:txBody>
      </p:sp>
    </p:spTree>
    <p:extLst>
      <p:ext uri="{BB962C8B-B14F-4D97-AF65-F5344CB8AC3E}">
        <p14:creationId xmlns:p14="http://schemas.microsoft.com/office/powerpoint/2010/main" val="2279912725"/>
      </p:ext>
    </p:extLst>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0E7746-9D13-461D-962E-5DA5D1E37D9A}"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62992-DE89-4A8F-ACCD-8CE024C0848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587265"/>
      </p:ext>
    </p:extLst>
  </p:cSld>
  <p:clrMapOvr>
    <a:masterClrMapping/>
  </p:clrMapOvr>
  <p:transition spd="slow">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0E7746-9D13-461D-962E-5DA5D1E37D9A}"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662992-DE89-4A8F-ACCD-8CE024C0848B}" type="slidenum">
              <a:rPr lang="en-US" smtClean="0"/>
              <a:t>‹#›</a:t>
            </a:fld>
            <a:endParaRPr lang="en-US"/>
          </a:p>
        </p:txBody>
      </p:sp>
    </p:spTree>
    <p:extLst>
      <p:ext uri="{BB962C8B-B14F-4D97-AF65-F5344CB8AC3E}">
        <p14:creationId xmlns:p14="http://schemas.microsoft.com/office/powerpoint/2010/main" val="3869165364"/>
      </p:ext>
    </p:extLst>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0E7746-9D13-461D-962E-5DA5D1E37D9A}" type="datetimeFigureOut">
              <a:rPr lang="en-US" smtClean="0"/>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662992-DE89-4A8F-ACCD-8CE024C0848B}" type="slidenum">
              <a:rPr lang="en-US" smtClean="0"/>
              <a:t>‹#›</a:t>
            </a:fld>
            <a:endParaRPr lang="en-US"/>
          </a:p>
        </p:txBody>
      </p:sp>
    </p:spTree>
    <p:extLst>
      <p:ext uri="{BB962C8B-B14F-4D97-AF65-F5344CB8AC3E}">
        <p14:creationId xmlns:p14="http://schemas.microsoft.com/office/powerpoint/2010/main" val="471201187"/>
      </p:ext>
    </p:extLst>
  </p:cSld>
  <p:clrMapOvr>
    <a:masterClrMapping/>
  </p:clrMapOvr>
  <p:transition spd="slow">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0E7746-9D13-461D-962E-5DA5D1E37D9A}" type="datetimeFigureOut">
              <a:rPr lang="en-US" smtClean="0"/>
              <a:t>10/16/2015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662992-DE89-4A8F-ACCD-8CE024C0848B}" type="slidenum">
              <a:rPr lang="en-US" smtClean="0"/>
              <a:t>‹#›</a:t>
            </a:fld>
            <a:endParaRPr lang="en-US"/>
          </a:p>
        </p:txBody>
      </p:sp>
    </p:spTree>
    <p:extLst>
      <p:ext uri="{BB962C8B-B14F-4D97-AF65-F5344CB8AC3E}">
        <p14:creationId xmlns:p14="http://schemas.microsoft.com/office/powerpoint/2010/main" val="2160878460"/>
      </p:ext>
    </p:extLst>
  </p:cSld>
  <p:clrMapOvr>
    <a:masterClrMapping/>
  </p:clrMapOvr>
  <p:transition spd="slow">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E7746-9D13-461D-962E-5DA5D1E37D9A}" type="datetimeFigureOut">
              <a:rPr lang="en-US" smtClean="0"/>
              <a:t>10/16/2015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662992-DE89-4A8F-ACCD-8CE024C0848B}" type="slidenum">
              <a:rPr lang="en-US" smtClean="0"/>
              <a:t>‹#›</a:t>
            </a:fld>
            <a:endParaRPr lang="en-US"/>
          </a:p>
        </p:txBody>
      </p:sp>
    </p:spTree>
    <p:extLst>
      <p:ext uri="{BB962C8B-B14F-4D97-AF65-F5344CB8AC3E}">
        <p14:creationId xmlns:p14="http://schemas.microsoft.com/office/powerpoint/2010/main" val="1352889522"/>
      </p:ext>
    </p:extLst>
  </p:cSld>
  <p:clrMapOvr>
    <a:masterClrMapping/>
  </p:clrMapOvr>
  <p:transition spd="slow">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E7746-9D13-461D-962E-5DA5D1E37D9A}"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662992-DE89-4A8F-ACCD-8CE024C0848B}" type="slidenum">
              <a:rPr lang="en-US" smtClean="0"/>
              <a:t>‹#›</a:t>
            </a:fld>
            <a:endParaRPr lang="en-US"/>
          </a:p>
        </p:txBody>
      </p:sp>
    </p:spTree>
    <p:extLst>
      <p:ext uri="{BB962C8B-B14F-4D97-AF65-F5344CB8AC3E}">
        <p14:creationId xmlns:p14="http://schemas.microsoft.com/office/powerpoint/2010/main" val="1676642308"/>
      </p:ext>
    </p:extLst>
  </p:cSld>
  <p:clrMapOvr>
    <a:masterClrMapping/>
  </p:clrMapOvr>
  <p:transition spd="slow">
    <p:cov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E7746-9D13-461D-962E-5DA5D1E37D9A}"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662992-DE89-4A8F-ACCD-8CE024C0848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744049"/>
      </p:ext>
    </p:extLst>
  </p:cSld>
  <p:clrMapOvr>
    <a:masterClrMapping/>
  </p:clrMapOvr>
  <p:transition spd="slow">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F0E7746-9D13-461D-962E-5DA5D1E37D9A}" type="datetimeFigureOut">
              <a:rPr lang="en-US" smtClean="0"/>
              <a:t>10/16/2015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E662992-DE89-4A8F-ACCD-8CE024C0848B}"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8776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cover/>
  </p:transition>
  <p:timing>
    <p:tnLst>
      <p:par>
        <p:cTn id="1" dur="indefinite" restart="never" nodeType="tmRoot"/>
      </p:par>
    </p:tnLst>
  </p:timing>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asu.edu/courses/pgs461/Reflexes%20Arcs_PGS%20461.pdf" TargetMode="External"/><Relationship Id="rId13" Type="http://schemas.openxmlformats.org/officeDocument/2006/relationships/hyperlink" Target="http://serendip.brynmawr.edu/bb/kinser/definitions/def-midbrain.html" TargetMode="External"/><Relationship Id="rId18" Type="http://schemas.openxmlformats.org/officeDocument/2006/relationships/hyperlink" Target="http://www.merckmanuals.com/professional/neurologic-disorders/function-and-dysfunction-of-the-cerebral-lobes/overview-of-cerebral-function" TargetMode="External"/><Relationship Id="rId3" Type="http://schemas.openxmlformats.org/officeDocument/2006/relationships/hyperlink" Target="http://www.christopherreeve.org/site/c.ddJFKRNoFiG/b.4452157/k.3E9D/What_is_the_Central_Nervous_System.htm" TargetMode="External"/><Relationship Id="rId7" Type="http://schemas.openxmlformats.org/officeDocument/2006/relationships/hyperlink" Target="http://www.microscopy-uk.org.uk/mag/indexmag.html?http://www.microscopy-uk.org.uk/mag/artoct02/gohisto2.html" TargetMode="External"/><Relationship Id="rId12" Type="http://schemas.openxmlformats.org/officeDocument/2006/relationships/hyperlink" Target="http://www.healthline.com/human-body-maps/medulla-oblongata" TargetMode="External"/><Relationship Id="rId17" Type="http://schemas.openxmlformats.org/officeDocument/2006/relationships/hyperlink" Target="http://www.livestrong.com/article/24256-functions-frontal-lobe-brain/" TargetMode="External"/><Relationship Id="rId2" Type="http://schemas.openxmlformats.org/officeDocument/2006/relationships/hyperlink" Target="http://www.livescience.com/22665-nervous-system.html" TargetMode="External"/><Relationship Id="rId16" Type="http://schemas.openxmlformats.org/officeDocument/2006/relationships/hyperlink" Target="http://brainmadesimple.com/parietal-lobe.html" TargetMode="External"/><Relationship Id="rId1" Type="http://schemas.openxmlformats.org/officeDocument/2006/relationships/slideLayout" Target="../slideLayouts/slideLayout2.xml"/><Relationship Id="rId6" Type="http://schemas.openxmlformats.org/officeDocument/2006/relationships/hyperlink" Target="http://www.mrothery.co.uk/nerves/NervesNotes.htm" TargetMode="External"/><Relationship Id="rId11" Type="http://schemas.openxmlformats.org/officeDocument/2006/relationships/hyperlink" Target="http://www.healthline.com/human-body-maps/pons" TargetMode="External"/><Relationship Id="rId5" Type="http://schemas.openxmlformats.org/officeDocument/2006/relationships/hyperlink" Target="http://study.com/academy/lesson/peripheral-nervous-system-definition-function-parts.html" TargetMode="External"/><Relationship Id="rId15" Type="http://schemas.openxmlformats.org/officeDocument/2006/relationships/hyperlink" Target="https://www.boundless.com/psychology/textbooks/boundless-psychology-textbook/biological-foundations-of-psychology-3/structure-and-function-of-the-brain-35/cerebral-hemispheres-and-lobes-of-the-brain-153-12688/" TargetMode="External"/><Relationship Id="rId10" Type="http://schemas.openxmlformats.org/officeDocument/2006/relationships/hyperlink" Target="https://www.boundless.com/physiology/textbooks/boundless-anatomy-and-physiology-textbook/the-central-nervous-system-cns-12/parts-of-the-brain-stem-117/functions-of-the-brain-stem-637-6728/" TargetMode="External"/><Relationship Id="rId4" Type="http://schemas.openxmlformats.org/officeDocument/2006/relationships/hyperlink" Target="http://psychology.about.com/od/pindex/f/peripheral-nervous-system.htm" TargetMode="External"/><Relationship Id="rId9" Type="http://schemas.openxmlformats.org/officeDocument/2006/relationships/hyperlink" Target="http://www.edoctoronline.com/medical-atlas.asp?c=4&amp;id=21701&amp;m=1&amp;p=7&amp;cid=1042&amp;s" TargetMode="External"/><Relationship Id="rId14" Type="http://schemas.openxmlformats.org/officeDocument/2006/relationships/hyperlink" Target="http://www.nutters.com/nexus/snrsbrainpg2.html"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uhealthsystem.com/health-library/neuro/disorder/brain" TargetMode="External"/><Relationship Id="rId3" Type="http://schemas.openxmlformats.org/officeDocument/2006/relationships/hyperlink" Target="http://serendip.brynmawr.edu/bb/kinser/Structure1.html#cerebellum" TargetMode="External"/><Relationship Id="rId7" Type="http://schemas.openxmlformats.org/officeDocument/2006/relationships/hyperlink" Target="http://uhealthsystem.com/health-library/neuro/disorder/alzheim" TargetMode="External"/><Relationship Id="rId2" Type="http://schemas.openxmlformats.org/officeDocument/2006/relationships/hyperlink" Target="https://www.boundless.com/physiology/textbooks/boundless-anatomy-and-physiology-textbook/the-central-nervous-system-cns-12/the-diencephalon-119/functions-of-the-diencephalon-644-6500/" TargetMode="External"/><Relationship Id="rId1" Type="http://schemas.openxmlformats.org/officeDocument/2006/relationships/slideLayout" Target="../slideLayouts/slideLayout2.xml"/><Relationship Id="rId6" Type="http://schemas.openxmlformats.org/officeDocument/2006/relationships/hyperlink" Target="http://www.ncbi.nlm.nih.gov/books/NBK11117/" TargetMode="External"/><Relationship Id="rId5" Type="http://schemas.openxmlformats.org/officeDocument/2006/relationships/hyperlink" Target="https://www.boundless.com/biology/textbooks/boundless-biology-textbook/the-nervous-system-35/how-neurons-communicate-200/synaptic-transmission-763-11996/" TargetMode="External"/><Relationship Id="rId4" Type="http://schemas.openxmlformats.org/officeDocument/2006/relationships/hyperlink" Target="http://www.dummies.com/how-to/content/understanding-the-transmission-of-nerve-impulse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Nervous </a:t>
            </a:r>
            <a:r>
              <a:rPr lang="en-US" dirty="0" smtClean="0"/>
              <a:t>System </a:t>
            </a:r>
            <a:endParaRPr lang="en-US" dirty="0"/>
          </a:p>
        </p:txBody>
      </p:sp>
      <p:sp>
        <p:nvSpPr>
          <p:cNvPr id="3" name="Subtitle 2"/>
          <p:cNvSpPr>
            <a:spLocks noGrp="1"/>
          </p:cNvSpPr>
          <p:nvPr>
            <p:ph type="subTitle" idx="1"/>
          </p:nvPr>
        </p:nvSpPr>
        <p:spPr/>
        <p:txBody>
          <a:bodyPr/>
          <a:lstStyle/>
          <a:p>
            <a:r>
              <a:rPr lang="en-US" dirty="0" smtClean="0"/>
              <a:t>Blair Flammond </a:t>
            </a:r>
            <a:endParaRPr lang="en-US" dirty="0"/>
          </a:p>
        </p:txBody>
      </p:sp>
    </p:spTree>
    <p:extLst>
      <p:ext uri="{BB962C8B-B14F-4D97-AF65-F5344CB8AC3E}">
        <p14:creationId xmlns:p14="http://schemas.microsoft.com/office/powerpoint/2010/main" val="933932207"/>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Picture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4245" y="1905001"/>
            <a:ext cx="6319837" cy="4739877"/>
          </a:xfrm>
        </p:spPr>
      </p:pic>
    </p:spTree>
    <p:extLst>
      <p:ext uri="{BB962C8B-B14F-4D97-AF65-F5344CB8AC3E}">
        <p14:creationId xmlns:p14="http://schemas.microsoft.com/office/powerpoint/2010/main" val="588210620"/>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Cerebral </a:t>
            </a:r>
            <a:r>
              <a:rPr lang="en-US" dirty="0" smtClean="0"/>
              <a:t>Hemispheres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3600" dirty="0"/>
              <a:t>Localization of a function, such as speech, to the right or left side of the </a:t>
            </a:r>
            <a:r>
              <a:rPr lang="en-US" sz="3600" dirty="0" smtClean="0"/>
              <a:t>brain</a:t>
            </a:r>
          </a:p>
          <a:p>
            <a:pPr lvl="1">
              <a:buFont typeface="Courier New" panose="02070309020205020404" pitchFamily="49" charset="0"/>
              <a:buChar char="o"/>
            </a:pPr>
            <a:r>
              <a:rPr lang="en-US" sz="2000" dirty="0" smtClean="0"/>
              <a:t>Frontal </a:t>
            </a:r>
            <a:r>
              <a:rPr lang="en-US" sz="2000" dirty="0"/>
              <a:t>Lobe-  </a:t>
            </a:r>
            <a:r>
              <a:rPr lang="en-US" sz="2000" dirty="0" smtClean="0"/>
              <a:t>helps us reason</a:t>
            </a:r>
            <a:r>
              <a:rPr lang="en-US" sz="2000" dirty="0"/>
              <a:t>, make judgments, make plans for the near and far future, make choices, take action, solve problems and generally control our living </a:t>
            </a:r>
            <a:r>
              <a:rPr lang="en-US" sz="2000" dirty="0" smtClean="0"/>
              <a:t>environment</a:t>
            </a:r>
            <a:endParaRPr lang="en-US" sz="2000" dirty="0"/>
          </a:p>
          <a:p>
            <a:pPr lvl="1">
              <a:buFont typeface="Courier New" panose="02070309020205020404" pitchFamily="49" charset="0"/>
              <a:buChar char="o"/>
            </a:pPr>
            <a:r>
              <a:rPr lang="en-US" sz="2000" dirty="0" smtClean="0"/>
              <a:t>Parietal </a:t>
            </a:r>
            <a:r>
              <a:rPr lang="en-US" sz="2000" dirty="0"/>
              <a:t>Lobe- Processes sensory information that had to do with taste, temperature, and touch</a:t>
            </a:r>
            <a:endParaRPr lang="en-US" sz="2000" dirty="0" smtClean="0"/>
          </a:p>
          <a:p>
            <a:pPr lvl="1">
              <a:buFont typeface="Courier New" panose="02070309020205020404" pitchFamily="49" charset="0"/>
              <a:buChar char="o"/>
            </a:pPr>
            <a:r>
              <a:rPr lang="en-US" sz="2000" dirty="0"/>
              <a:t>Occipital Lobe- primary visual cortex and visual association areas</a:t>
            </a:r>
            <a:endParaRPr lang="en-US" sz="2000" dirty="0" smtClean="0"/>
          </a:p>
          <a:p>
            <a:pPr lvl="1">
              <a:buFont typeface="Courier New" panose="02070309020205020404" pitchFamily="49" charset="0"/>
              <a:buChar char="o"/>
            </a:pPr>
            <a:r>
              <a:rPr lang="en-US" sz="2000" dirty="0"/>
              <a:t>Temporal Lobe- auditory perception, receptive components of language, visual memory, declarative </a:t>
            </a:r>
            <a:r>
              <a:rPr lang="en-US" sz="2000" dirty="0" smtClean="0"/>
              <a:t>memory</a:t>
            </a:r>
            <a:r>
              <a:rPr lang="en-US" sz="2000" dirty="0"/>
              <a:t>, and emotion</a:t>
            </a:r>
            <a:endParaRPr lang="en-US" sz="2000"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1265244865"/>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Cerebral </a:t>
            </a:r>
            <a:r>
              <a:rPr lang="en-US" dirty="0" smtClean="0"/>
              <a:t>Hemispheres Picture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3163" y="1828801"/>
            <a:ext cx="6421439" cy="4816078"/>
          </a:xfrm>
        </p:spPr>
      </p:pic>
    </p:spTree>
    <p:extLst>
      <p:ext uri="{BB962C8B-B14F-4D97-AF65-F5344CB8AC3E}">
        <p14:creationId xmlns:p14="http://schemas.microsoft.com/office/powerpoint/2010/main" val="4213380288"/>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Diencephalon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3600" dirty="0" smtClean="0"/>
              <a:t>Regulate wakefulness and control </a:t>
            </a:r>
            <a:r>
              <a:rPr lang="en-US" sz="3600" dirty="0"/>
              <a:t>the autonomic nervous </a:t>
            </a:r>
            <a:r>
              <a:rPr lang="en-US" sz="3600" dirty="0" smtClean="0"/>
              <a:t>system.</a:t>
            </a:r>
          </a:p>
          <a:p>
            <a:pPr lvl="1">
              <a:buFont typeface="Courier New" panose="02070309020205020404" pitchFamily="49" charset="0"/>
              <a:buChar char="o"/>
            </a:pPr>
            <a:r>
              <a:rPr lang="en-US" sz="2000" dirty="0"/>
              <a:t>Thalamus- </a:t>
            </a:r>
            <a:r>
              <a:rPr lang="en-US" sz="2000" dirty="0" smtClean="0"/>
              <a:t>Relaying </a:t>
            </a:r>
            <a:r>
              <a:rPr lang="en-US" sz="2000" dirty="0"/>
              <a:t>sensory and motor signals to the cerebral cortex, and regulating consciousness, sleep, and </a:t>
            </a:r>
            <a:r>
              <a:rPr lang="en-US" sz="2000" dirty="0" smtClean="0"/>
              <a:t>alertness.</a:t>
            </a:r>
          </a:p>
          <a:p>
            <a:pPr lvl="1">
              <a:buFont typeface="Courier New" panose="02070309020205020404" pitchFamily="49" charset="0"/>
              <a:buChar char="o"/>
            </a:pPr>
            <a:r>
              <a:rPr lang="en-US" sz="2000" dirty="0" smtClean="0"/>
              <a:t>Hypothalamus- Links </a:t>
            </a:r>
            <a:r>
              <a:rPr lang="en-US" sz="2000" dirty="0"/>
              <a:t>the nervous system to the endocrine </a:t>
            </a:r>
            <a:r>
              <a:rPr lang="en-US" sz="2000" dirty="0" smtClean="0"/>
              <a:t>system</a:t>
            </a:r>
          </a:p>
          <a:p>
            <a:pPr lvl="1">
              <a:buFont typeface="Courier New" panose="02070309020205020404" pitchFamily="49" charset="0"/>
              <a:buChar char="o"/>
            </a:pPr>
            <a:r>
              <a:rPr lang="en-US" sz="2000" dirty="0" smtClean="0"/>
              <a:t>Epithalamus- </a:t>
            </a:r>
            <a:r>
              <a:rPr lang="en-US" sz="2000" dirty="0"/>
              <a:t>connection between the limbic system to other parts of the brain.</a:t>
            </a:r>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1767745122"/>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Diencephalon Picture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7112" y="1849582"/>
            <a:ext cx="6374103" cy="4780576"/>
          </a:xfrm>
        </p:spPr>
      </p:pic>
    </p:spTree>
    <p:extLst>
      <p:ext uri="{BB962C8B-B14F-4D97-AF65-F5344CB8AC3E}">
        <p14:creationId xmlns:p14="http://schemas.microsoft.com/office/powerpoint/2010/main" val="1807707340"/>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Stem</a:t>
            </a:r>
            <a:endParaRPr lang="en-US"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3600" dirty="0" smtClean="0"/>
              <a:t>Regulation </a:t>
            </a:r>
            <a:r>
              <a:rPr lang="en-US" sz="3600" dirty="0"/>
              <a:t>of heart rate, breathing, sleeping, and eating</a:t>
            </a:r>
          </a:p>
          <a:p>
            <a:pPr lvl="2">
              <a:buFont typeface="Courier New" panose="02070309020205020404" pitchFamily="49" charset="0"/>
              <a:buChar char="o"/>
            </a:pPr>
            <a:r>
              <a:rPr lang="en-US" sz="2400" dirty="0" smtClean="0"/>
              <a:t>Medulla- helps </a:t>
            </a:r>
            <a:r>
              <a:rPr lang="en-US" sz="2400" dirty="0"/>
              <a:t>regulate breathing, heart and blood vessel function, digestion, sneezing, and swallowing</a:t>
            </a:r>
            <a:endParaRPr lang="en-US" sz="2400" dirty="0" smtClean="0"/>
          </a:p>
          <a:p>
            <a:pPr lvl="2">
              <a:buFont typeface="Courier New" panose="02070309020205020404" pitchFamily="49" charset="0"/>
              <a:buChar char="o"/>
            </a:pPr>
            <a:r>
              <a:rPr lang="en-US" sz="2400" dirty="0"/>
              <a:t>Pons- </a:t>
            </a:r>
            <a:r>
              <a:rPr lang="en-US" sz="2400" dirty="0" smtClean="0"/>
              <a:t>stimulates </a:t>
            </a:r>
            <a:r>
              <a:rPr lang="en-US" sz="2400" dirty="0"/>
              <a:t>and controls the intensity of </a:t>
            </a:r>
            <a:r>
              <a:rPr lang="en-US" sz="2400" dirty="0" smtClean="0"/>
              <a:t>breathing, decreases </a:t>
            </a:r>
            <a:r>
              <a:rPr lang="en-US" sz="2400" dirty="0"/>
              <a:t>the depth and frequency of </a:t>
            </a:r>
            <a:r>
              <a:rPr lang="en-US" sz="2400" dirty="0" smtClean="0"/>
              <a:t>breaths, and control </a:t>
            </a:r>
            <a:r>
              <a:rPr lang="en-US" sz="2400" dirty="0"/>
              <a:t>of sleep cycles</a:t>
            </a:r>
            <a:endParaRPr lang="en-US" sz="2400" dirty="0" smtClean="0"/>
          </a:p>
          <a:p>
            <a:pPr lvl="2">
              <a:buFont typeface="Courier New" panose="02070309020205020404" pitchFamily="49" charset="0"/>
              <a:buChar char="o"/>
            </a:pPr>
            <a:r>
              <a:rPr lang="en-US" sz="2400" dirty="0" smtClean="0"/>
              <a:t>Midbrain- vision</a:t>
            </a:r>
            <a:r>
              <a:rPr lang="en-US" sz="2400" dirty="0"/>
              <a:t>, hearing, </a:t>
            </a:r>
            <a:r>
              <a:rPr lang="en-US" sz="2400" dirty="0" smtClean="0"/>
              <a:t>eye movement</a:t>
            </a:r>
            <a:r>
              <a:rPr lang="en-US" sz="2400" dirty="0"/>
              <a:t>, and body </a:t>
            </a:r>
            <a:r>
              <a:rPr lang="en-US" sz="2400" dirty="0" smtClean="0"/>
              <a:t>movement</a:t>
            </a:r>
          </a:p>
        </p:txBody>
      </p:sp>
    </p:spTree>
    <p:extLst>
      <p:ext uri="{BB962C8B-B14F-4D97-AF65-F5344CB8AC3E}">
        <p14:creationId xmlns:p14="http://schemas.microsoft.com/office/powerpoint/2010/main" val="618168241"/>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 </a:t>
            </a:r>
            <a:r>
              <a:rPr lang="en-US" dirty="0" smtClean="0"/>
              <a:t>Stem Picture</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00313" y="2084832"/>
            <a:ext cx="6024275" cy="4518205"/>
          </a:xfrm>
        </p:spPr>
      </p:pic>
    </p:spTree>
    <p:extLst>
      <p:ext uri="{BB962C8B-B14F-4D97-AF65-F5344CB8AC3E}">
        <p14:creationId xmlns:p14="http://schemas.microsoft.com/office/powerpoint/2010/main" val="1696519672"/>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Cerebellum</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3600" dirty="0" smtClean="0"/>
              <a:t>Regulation </a:t>
            </a:r>
            <a:r>
              <a:rPr lang="en-US" sz="3600" dirty="0"/>
              <a:t>and coordination of movement, posture, and balance</a:t>
            </a:r>
            <a:r>
              <a:rPr lang="en-US" sz="3600" dirty="0" smtClean="0"/>
              <a: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994656442"/>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Cerebellum Picture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88299" y="1900418"/>
            <a:ext cx="6025766" cy="4519323"/>
          </a:xfrm>
        </p:spPr>
      </p:pic>
    </p:spTree>
    <p:extLst>
      <p:ext uri="{BB962C8B-B14F-4D97-AF65-F5344CB8AC3E}">
        <p14:creationId xmlns:p14="http://schemas.microsoft.com/office/powerpoint/2010/main" val="3947692080"/>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Impulse</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000" dirty="0"/>
              <a:t>Polarization of the neuron's membrane: Sodium is on the outside, and potassium is on the inside</a:t>
            </a:r>
            <a:r>
              <a:rPr lang="en-US" sz="2000" dirty="0" smtClean="0"/>
              <a:t>.</a:t>
            </a:r>
          </a:p>
          <a:p>
            <a:pPr marL="457200" indent="-457200">
              <a:buFont typeface="+mj-lt"/>
              <a:buAutoNum type="arabicPeriod"/>
            </a:pPr>
            <a:r>
              <a:rPr lang="en-US" sz="2000" dirty="0"/>
              <a:t>Resting potential gives the neuron a break</a:t>
            </a:r>
            <a:r>
              <a:rPr lang="en-US" sz="2000" dirty="0" smtClean="0"/>
              <a:t>.</a:t>
            </a:r>
          </a:p>
          <a:p>
            <a:pPr marL="457200" indent="-457200">
              <a:buFont typeface="+mj-lt"/>
              <a:buAutoNum type="arabicPeriod"/>
            </a:pPr>
            <a:r>
              <a:rPr lang="en-US" sz="2000" dirty="0"/>
              <a:t>Action potential: Sodium ions move inside the </a:t>
            </a:r>
            <a:r>
              <a:rPr lang="en-US" sz="2000" dirty="0" smtClean="0"/>
              <a:t>membrane</a:t>
            </a:r>
          </a:p>
          <a:p>
            <a:pPr marL="457200" indent="-457200">
              <a:buFont typeface="+mj-lt"/>
              <a:buAutoNum type="arabicPeriod"/>
            </a:pPr>
            <a:r>
              <a:rPr lang="en-US" sz="2000" dirty="0"/>
              <a:t>Repolarization: Potassium ions move outside, and sodium ions stay inside the membrane</a:t>
            </a:r>
            <a:r>
              <a:rPr lang="en-US" sz="2000" dirty="0" smtClean="0"/>
              <a:t>.</a:t>
            </a:r>
          </a:p>
          <a:p>
            <a:pPr marL="457200" indent="-457200">
              <a:buFont typeface="+mj-lt"/>
              <a:buAutoNum type="arabicPeriod"/>
            </a:pPr>
            <a:r>
              <a:rPr lang="en-US" sz="2000" dirty="0"/>
              <a:t>Hyperpolarization: More potassium ions are on the outside than there are sodium ions on the inside</a:t>
            </a:r>
            <a:r>
              <a:rPr lang="en-US" sz="2000" dirty="0" smtClean="0"/>
              <a:t>.</a:t>
            </a:r>
          </a:p>
          <a:p>
            <a:pPr marL="457200" indent="-457200">
              <a:buFont typeface="+mj-lt"/>
              <a:buAutoNum type="arabicPeriod"/>
            </a:pPr>
            <a:r>
              <a:rPr lang="en-US" sz="2000" dirty="0"/>
              <a:t>Refractory period puts everything back to normal: Potassium returns inside, sodium returns outside</a:t>
            </a:r>
            <a:r>
              <a:rPr lang="en-US" sz="2000" dirty="0" smtClean="0"/>
              <a:t>.</a:t>
            </a:r>
          </a:p>
          <a:p>
            <a:pPr marL="457200" indent="-457200">
              <a:buFont typeface="+mj-lt"/>
              <a:buAutoNum type="arabicPeriod"/>
            </a:pPr>
            <a:endParaRPr lang="en-US" sz="1600" dirty="0"/>
          </a:p>
        </p:txBody>
      </p:sp>
    </p:spTree>
    <p:extLst>
      <p:ext uri="{BB962C8B-B14F-4D97-AF65-F5344CB8AC3E}">
        <p14:creationId xmlns:p14="http://schemas.microsoft.com/office/powerpoint/2010/main" val="3624534775"/>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Nervous System- Function</a:t>
            </a:r>
            <a:endParaRPr lang="en-US" sz="44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4400" dirty="0"/>
              <a:t>The nervous system is a complex collection of nerves and specialized cells known as neurons that </a:t>
            </a:r>
            <a:r>
              <a:rPr lang="en-US" sz="4400" dirty="0" smtClean="0"/>
              <a:t>transmit signals between </a:t>
            </a:r>
            <a:r>
              <a:rPr lang="en-US" sz="4400" dirty="0"/>
              <a:t>different parts of the </a:t>
            </a:r>
            <a:r>
              <a:rPr lang="en-US" sz="4400" dirty="0" smtClean="0"/>
              <a:t>body.</a:t>
            </a:r>
            <a:endParaRPr lang="en-US" sz="4400" dirty="0"/>
          </a:p>
        </p:txBody>
      </p:sp>
    </p:spTree>
    <p:extLst>
      <p:ext uri="{BB962C8B-B14F-4D97-AF65-F5344CB8AC3E}">
        <p14:creationId xmlns:p14="http://schemas.microsoft.com/office/powerpoint/2010/main" val="3276492959"/>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Nerve </a:t>
            </a:r>
            <a:r>
              <a:rPr lang="en-US" dirty="0" smtClean="0"/>
              <a:t>Impulse Picture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54840" y="1808020"/>
            <a:ext cx="6467620" cy="4850714"/>
          </a:xfrm>
        </p:spPr>
      </p:pic>
    </p:spTree>
    <p:extLst>
      <p:ext uri="{BB962C8B-B14F-4D97-AF65-F5344CB8AC3E}">
        <p14:creationId xmlns:p14="http://schemas.microsoft.com/office/powerpoint/2010/main" val="1256956982"/>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200" dirty="0"/>
              <a:t>Neurotransmitters facilitate the </a:t>
            </a:r>
            <a:r>
              <a:rPr lang="en-US" sz="3200" dirty="0" smtClean="0"/>
              <a:t>signal </a:t>
            </a:r>
            <a:r>
              <a:rPr lang="en-US" sz="3200" dirty="0"/>
              <a:t>transmission across chemical synapses. </a:t>
            </a:r>
            <a:endParaRPr lang="en-US" sz="3200" dirty="0" smtClean="0"/>
          </a:p>
          <a:p>
            <a:pPr>
              <a:buFont typeface="Arial" panose="020B0604020202020204" pitchFamily="34" charset="0"/>
              <a:buChar char="•"/>
            </a:pPr>
            <a:endParaRPr lang="en-US" sz="3200" dirty="0"/>
          </a:p>
          <a:p>
            <a:pPr>
              <a:buFont typeface="Arial" panose="020B0604020202020204" pitchFamily="34" charset="0"/>
              <a:buChar char="•"/>
            </a:pPr>
            <a:r>
              <a:rPr lang="en-US" sz="3200" dirty="0"/>
              <a:t>In an electrical synapse, gap junctions, which are formed by the channel proteins connecting the presynaptic and postsynaptic membranes of two neurons, allow the current to pass directly from one neuron to the </a:t>
            </a:r>
            <a:r>
              <a:rPr lang="en-US" sz="3200" dirty="0" smtClean="0"/>
              <a:t>next.</a:t>
            </a:r>
            <a:endParaRPr lang="en-US" sz="3200" dirty="0"/>
          </a:p>
        </p:txBody>
      </p:sp>
    </p:spTree>
    <p:extLst>
      <p:ext uri="{BB962C8B-B14F-4D97-AF65-F5344CB8AC3E}">
        <p14:creationId xmlns:p14="http://schemas.microsoft.com/office/powerpoint/2010/main" val="2494979481"/>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Ipsp</a:t>
            </a:r>
            <a:r>
              <a:rPr lang="en-US" dirty="0" smtClean="0"/>
              <a:t> vs </a:t>
            </a:r>
            <a:r>
              <a:rPr lang="en-US" dirty="0" err="1" smtClean="0"/>
              <a:t>epsp</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600" dirty="0" smtClean="0"/>
              <a:t>EPSPs increase </a:t>
            </a:r>
            <a:r>
              <a:rPr lang="en-US" sz="3600" dirty="0"/>
              <a:t>the likelihood of a postsynaptic action potential occurring, </a:t>
            </a:r>
            <a:r>
              <a:rPr lang="en-US" sz="3600" dirty="0" smtClean="0"/>
              <a:t>and IPSPs decrease </a:t>
            </a:r>
            <a:r>
              <a:rPr lang="en-US" sz="3600" dirty="0"/>
              <a:t>this likelihood. </a:t>
            </a:r>
          </a:p>
        </p:txBody>
      </p:sp>
    </p:spTree>
    <p:extLst>
      <p:ext uri="{BB962C8B-B14F-4D97-AF65-F5344CB8AC3E}">
        <p14:creationId xmlns:p14="http://schemas.microsoft.com/office/powerpoint/2010/main" val="3331772632"/>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a:t>
            </a:r>
          </a:p>
        </p:txBody>
      </p:sp>
      <p:sp>
        <p:nvSpPr>
          <p:cNvPr id="3" name="Content Placeholder 2"/>
          <p:cNvSpPr>
            <a:spLocks noGrp="1"/>
          </p:cNvSpPr>
          <p:nvPr>
            <p:ph idx="1"/>
          </p:nvPr>
        </p:nvSpPr>
        <p:spPr>
          <a:xfrm>
            <a:off x="1024128" y="1911927"/>
            <a:ext cx="9720073" cy="4603173"/>
          </a:xfrm>
        </p:spPr>
        <p:txBody>
          <a:bodyPr>
            <a:normAutofit/>
          </a:bodyPr>
          <a:lstStyle/>
          <a:p>
            <a:pPr>
              <a:buFont typeface="Arial" panose="020B0604020202020204" pitchFamily="34" charset="0"/>
              <a:buChar char="•"/>
            </a:pPr>
            <a:r>
              <a:rPr lang="en-US" sz="2600" dirty="0" smtClean="0"/>
              <a:t>Description</a:t>
            </a:r>
          </a:p>
          <a:p>
            <a:pPr lvl="1">
              <a:buFont typeface="Courier New" panose="02070309020205020404" pitchFamily="49" charset="0"/>
              <a:buChar char="o"/>
            </a:pPr>
            <a:r>
              <a:rPr lang="en-US" dirty="0" smtClean="0"/>
              <a:t>progressive</a:t>
            </a:r>
            <a:r>
              <a:rPr lang="en-US" dirty="0"/>
              <a:t>, neurodegenerative disease that occurs when nerve cells in the brain die </a:t>
            </a:r>
            <a:endParaRPr lang="en-US" dirty="0" smtClean="0"/>
          </a:p>
          <a:p>
            <a:pPr>
              <a:buFont typeface="Arial" panose="020B0604020202020204" pitchFamily="34" charset="0"/>
              <a:buChar char="•"/>
            </a:pPr>
            <a:r>
              <a:rPr lang="en-US" sz="2600" dirty="0" smtClean="0"/>
              <a:t>Symptoms </a:t>
            </a:r>
          </a:p>
          <a:p>
            <a:pPr lvl="1">
              <a:buFont typeface="Courier New" panose="02070309020205020404" pitchFamily="49" charset="0"/>
              <a:buChar char="o"/>
            </a:pPr>
            <a:r>
              <a:rPr lang="en-US" dirty="0"/>
              <a:t>memory loss that affects job skills</a:t>
            </a:r>
          </a:p>
          <a:p>
            <a:pPr lvl="1">
              <a:buFont typeface="Courier New" panose="02070309020205020404" pitchFamily="49" charset="0"/>
              <a:buChar char="o"/>
            </a:pPr>
            <a:r>
              <a:rPr lang="en-US" dirty="0" smtClean="0"/>
              <a:t>Difficulty </a:t>
            </a:r>
            <a:r>
              <a:rPr lang="en-US" dirty="0"/>
              <a:t>performing familiar tasks</a:t>
            </a:r>
          </a:p>
          <a:p>
            <a:pPr lvl="1">
              <a:buFont typeface="Courier New" panose="02070309020205020404" pitchFamily="49" charset="0"/>
              <a:buChar char="o"/>
            </a:pPr>
            <a:r>
              <a:rPr lang="en-US" dirty="0"/>
              <a:t>problems with language</a:t>
            </a:r>
          </a:p>
          <a:p>
            <a:pPr lvl="1">
              <a:buFont typeface="Courier New" panose="02070309020205020404" pitchFamily="49" charset="0"/>
              <a:buChar char="o"/>
            </a:pPr>
            <a:r>
              <a:rPr lang="en-US" dirty="0"/>
              <a:t>disorientation to time and place</a:t>
            </a:r>
          </a:p>
          <a:p>
            <a:pPr lvl="1">
              <a:buFont typeface="Courier New" panose="02070309020205020404" pitchFamily="49" charset="0"/>
              <a:buChar char="o"/>
            </a:pPr>
            <a:r>
              <a:rPr lang="en-US" dirty="0"/>
              <a:t>poor or decreased judgment</a:t>
            </a:r>
          </a:p>
          <a:p>
            <a:pPr lvl="1">
              <a:buFont typeface="Courier New" panose="02070309020205020404" pitchFamily="49" charset="0"/>
              <a:buChar char="o"/>
            </a:pPr>
            <a:r>
              <a:rPr lang="en-US" dirty="0"/>
              <a:t>problems with abstract thinking</a:t>
            </a:r>
          </a:p>
          <a:p>
            <a:pPr lvl="1">
              <a:buFont typeface="Courier New" panose="02070309020205020404" pitchFamily="49" charset="0"/>
              <a:buChar char="o"/>
            </a:pPr>
            <a:r>
              <a:rPr lang="en-US" dirty="0"/>
              <a:t>misplacing things</a:t>
            </a:r>
          </a:p>
          <a:p>
            <a:pPr lvl="1">
              <a:buFont typeface="Courier New" panose="02070309020205020404" pitchFamily="49" charset="0"/>
              <a:buChar char="o"/>
            </a:pPr>
            <a:r>
              <a:rPr lang="en-US" dirty="0"/>
              <a:t>changes in mood or behavior</a:t>
            </a:r>
          </a:p>
          <a:p>
            <a:pPr lvl="1">
              <a:buFont typeface="Courier New" panose="02070309020205020404" pitchFamily="49" charset="0"/>
              <a:buChar char="o"/>
            </a:pPr>
            <a:r>
              <a:rPr lang="en-US" dirty="0"/>
              <a:t>changes in personality</a:t>
            </a:r>
          </a:p>
          <a:p>
            <a:pPr lvl="1">
              <a:buFont typeface="Courier New" panose="02070309020205020404" pitchFamily="49" charset="0"/>
              <a:buChar char="o"/>
            </a:pPr>
            <a:r>
              <a:rPr lang="en-US" dirty="0"/>
              <a:t>loss of initiative</a:t>
            </a:r>
            <a:endParaRPr lang="en-US" dirty="0" smtClean="0"/>
          </a:p>
        </p:txBody>
      </p:sp>
    </p:spTree>
    <p:extLst>
      <p:ext uri="{BB962C8B-B14F-4D97-AF65-F5344CB8AC3E}">
        <p14:creationId xmlns:p14="http://schemas.microsoft.com/office/powerpoint/2010/main" val="861584771"/>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smtClean="0"/>
              <a:t>Statistics </a:t>
            </a:r>
            <a:r>
              <a:rPr lang="en-US" dirty="0" smtClean="0"/>
              <a:t> </a:t>
            </a:r>
          </a:p>
          <a:p>
            <a:pPr lvl="1">
              <a:buFont typeface="Courier New" panose="02070309020205020404" pitchFamily="49" charset="0"/>
              <a:buChar char="o"/>
            </a:pPr>
            <a:r>
              <a:rPr lang="en-US" dirty="0" smtClean="0"/>
              <a:t>An </a:t>
            </a:r>
            <a:r>
              <a:rPr lang="en-US" dirty="0"/>
              <a:t>estimated 5.3 million Americans have Alzheimer's disease</a:t>
            </a:r>
            <a:r>
              <a:rPr lang="en-US" dirty="0" smtClean="0"/>
              <a:t>.</a:t>
            </a:r>
          </a:p>
          <a:p>
            <a:pPr>
              <a:buFont typeface="Arial" panose="020B0604020202020204" pitchFamily="34" charset="0"/>
              <a:buChar char="•"/>
            </a:pPr>
            <a:r>
              <a:rPr lang="en-US" sz="2400" dirty="0" smtClean="0"/>
              <a:t>Treatment</a:t>
            </a:r>
          </a:p>
          <a:p>
            <a:pPr lvl="1">
              <a:buFont typeface="Courier New" panose="02070309020205020404" pitchFamily="49" charset="0"/>
              <a:buChar char="o"/>
            </a:pPr>
            <a:r>
              <a:rPr lang="en-US" dirty="0" smtClean="0"/>
              <a:t>At </a:t>
            </a:r>
            <a:r>
              <a:rPr lang="en-US" dirty="0"/>
              <a:t>this time, there is no cure for Alzheimer's, no way of slowing down the progression of this disease, and no treatment available to reverse the deterioration of Alzheimer's disease.</a:t>
            </a:r>
          </a:p>
        </p:txBody>
      </p:sp>
    </p:spTree>
    <p:extLst>
      <p:ext uri="{BB962C8B-B14F-4D97-AF65-F5344CB8AC3E}">
        <p14:creationId xmlns:p14="http://schemas.microsoft.com/office/powerpoint/2010/main" val="253418521"/>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Tumor</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t>Description</a:t>
            </a:r>
          </a:p>
          <a:p>
            <a:pPr lvl="1">
              <a:buFont typeface="Courier New" panose="02070309020205020404" pitchFamily="49" charset="0"/>
              <a:buChar char="o"/>
            </a:pPr>
            <a:r>
              <a:rPr lang="en-US" dirty="0" smtClean="0"/>
              <a:t>abnormal </a:t>
            </a:r>
            <a:r>
              <a:rPr lang="en-US" dirty="0"/>
              <a:t>growth of tissue in the </a:t>
            </a:r>
            <a:r>
              <a:rPr lang="en-US" dirty="0" smtClean="0"/>
              <a:t>brain</a:t>
            </a:r>
          </a:p>
          <a:p>
            <a:pPr>
              <a:buFont typeface="Arial" panose="020B0604020202020204" pitchFamily="34" charset="0"/>
              <a:buChar char="•"/>
            </a:pPr>
            <a:r>
              <a:rPr lang="en-US" sz="2400" dirty="0" smtClean="0"/>
              <a:t>Symptoms</a:t>
            </a:r>
          </a:p>
          <a:p>
            <a:pPr lvl="1">
              <a:buFont typeface="Courier New" panose="02070309020205020404" pitchFamily="49" charset="0"/>
              <a:buChar char="o"/>
            </a:pPr>
            <a:r>
              <a:rPr lang="en-US" dirty="0" smtClean="0"/>
              <a:t>headache</a:t>
            </a:r>
            <a:endParaRPr lang="en-US" dirty="0"/>
          </a:p>
          <a:p>
            <a:pPr lvl="1">
              <a:buFont typeface="Courier New" panose="02070309020205020404" pitchFamily="49" charset="0"/>
              <a:buChar char="o"/>
            </a:pPr>
            <a:r>
              <a:rPr lang="en-US" dirty="0"/>
              <a:t>vomiting (usually in the morning)</a:t>
            </a:r>
          </a:p>
          <a:p>
            <a:pPr lvl="1">
              <a:buFont typeface="Courier New" panose="02070309020205020404" pitchFamily="49" charset="0"/>
              <a:buChar char="o"/>
            </a:pPr>
            <a:r>
              <a:rPr lang="en-US" dirty="0"/>
              <a:t>nausea</a:t>
            </a:r>
          </a:p>
          <a:p>
            <a:pPr lvl="1">
              <a:buFont typeface="Courier New" panose="02070309020205020404" pitchFamily="49" charset="0"/>
              <a:buChar char="o"/>
            </a:pPr>
            <a:r>
              <a:rPr lang="en-US" dirty="0"/>
              <a:t>personality changes</a:t>
            </a:r>
          </a:p>
          <a:p>
            <a:pPr lvl="1">
              <a:buFont typeface="Courier New" panose="02070309020205020404" pitchFamily="49" charset="0"/>
              <a:buChar char="o"/>
            </a:pPr>
            <a:r>
              <a:rPr lang="en-US" dirty="0"/>
              <a:t>irritability</a:t>
            </a:r>
          </a:p>
          <a:p>
            <a:pPr lvl="1">
              <a:buFont typeface="Courier New" panose="02070309020205020404" pitchFamily="49" charset="0"/>
              <a:buChar char="o"/>
            </a:pPr>
            <a:r>
              <a:rPr lang="en-US" dirty="0"/>
              <a:t>drowsiness</a:t>
            </a:r>
          </a:p>
          <a:p>
            <a:pPr lvl="1">
              <a:buFont typeface="Courier New" panose="02070309020205020404" pitchFamily="49" charset="0"/>
              <a:buChar char="o"/>
            </a:pPr>
            <a:r>
              <a:rPr lang="en-US" dirty="0"/>
              <a:t>depression</a:t>
            </a:r>
          </a:p>
          <a:p>
            <a:pPr lvl="1">
              <a:buFont typeface="Courier New" panose="02070309020205020404" pitchFamily="49" charset="0"/>
              <a:buChar char="o"/>
            </a:pPr>
            <a:r>
              <a:rPr lang="en-US" dirty="0"/>
              <a:t>decreased cardiac and respiratory function and, eventually, coma if not </a:t>
            </a:r>
            <a:r>
              <a:rPr lang="en-US" dirty="0" smtClean="0"/>
              <a:t>treated</a:t>
            </a:r>
            <a:endParaRPr lang="en-US" dirty="0"/>
          </a:p>
        </p:txBody>
      </p:sp>
    </p:spTree>
    <p:extLst>
      <p:ext uri="{BB962C8B-B14F-4D97-AF65-F5344CB8AC3E}">
        <p14:creationId xmlns:p14="http://schemas.microsoft.com/office/powerpoint/2010/main" val="1837623880"/>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Tumor</a:t>
            </a:r>
            <a:endParaRPr lang="en-US" dirty="0"/>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sz="2600" dirty="0" smtClean="0"/>
              <a:t>Statistics</a:t>
            </a:r>
          </a:p>
          <a:p>
            <a:pPr lvl="1">
              <a:buFont typeface="Courier New" panose="02070309020205020404" pitchFamily="49" charset="0"/>
              <a:buChar char="o"/>
            </a:pPr>
            <a:r>
              <a:rPr lang="en-US" dirty="0" smtClean="0"/>
              <a:t> An estimated 22,070 people </a:t>
            </a:r>
            <a:r>
              <a:rPr lang="en-US" dirty="0"/>
              <a:t>in the US will be diagnosed with malignant tumors of the brain or spinal cord during </a:t>
            </a:r>
            <a:r>
              <a:rPr lang="en-US" dirty="0" smtClean="0"/>
              <a:t>(2009).</a:t>
            </a:r>
          </a:p>
          <a:p>
            <a:pPr>
              <a:buFont typeface="Arial" panose="020B0604020202020204" pitchFamily="34" charset="0"/>
              <a:buChar char="•"/>
            </a:pPr>
            <a:r>
              <a:rPr lang="en-US" sz="2600" dirty="0" smtClean="0"/>
              <a:t>Treatment </a:t>
            </a:r>
          </a:p>
          <a:p>
            <a:pPr lvl="1">
              <a:buFont typeface="Courier New" panose="02070309020205020404" pitchFamily="49" charset="0"/>
              <a:buChar char="o"/>
            </a:pPr>
            <a:r>
              <a:rPr lang="en-US" dirty="0" smtClean="0"/>
              <a:t>surgery</a:t>
            </a:r>
            <a:endParaRPr lang="en-US" dirty="0"/>
          </a:p>
          <a:p>
            <a:pPr lvl="1">
              <a:buFont typeface="Courier New" panose="02070309020205020404" pitchFamily="49" charset="0"/>
              <a:buChar char="o"/>
            </a:pPr>
            <a:r>
              <a:rPr lang="en-US" dirty="0" smtClean="0"/>
              <a:t>radiation </a:t>
            </a:r>
            <a:r>
              <a:rPr lang="en-US" dirty="0"/>
              <a:t>therapy</a:t>
            </a:r>
          </a:p>
          <a:p>
            <a:pPr lvl="1">
              <a:buFont typeface="Courier New" panose="02070309020205020404" pitchFamily="49" charset="0"/>
              <a:buChar char="o"/>
            </a:pPr>
            <a:r>
              <a:rPr lang="en-US" dirty="0" smtClean="0"/>
              <a:t>steroids</a:t>
            </a:r>
            <a:endParaRPr lang="en-US" dirty="0"/>
          </a:p>
          <a:p>
            <a:pPr lvl="1">
              <a:buFont typeface="Courier New" panose="02070309020205020404" pitchFamily="49" charset="0"/>
              <a:buChar char="o"/>
            </a:pPr>
            <a:r>
              <a:rPr lang="en-US" dirty="0"/>
              <a:t>anti-seizure medication </a:t>
            </a:r>
            <a:endParaRPr lang="en-US" dirty="0" smtClean="0"/>
          </a:p>
          <a:p>
            <a:pPr lvl="1">
              <a:buFont typeface="Courier New" panose="02070309020205020404" pitchFamily="49" charset="0"/>
              <a:buChar char="o"/>
            </a:pPr>
            <a:r>
              <a:rPr lang="en-US" dirty="0" smtClean="0"/>
              <a:t>placement </a:t>
            </a:r>
            <a:r>
              <a:rPr lang="en-US" dirty="0"/>
              <a:t>of </a:t>
            </a:r>
            <a:r>
              <a:rPr lang="en-US" dirty="0" smtClean="0"/>
              <a:t>VP shunt</a:t>
            </a:r>
            <a:endParaRPr lang="en-US" dirty="0"/>
          </a:p>
          <a:p>
            <a:pPr lvl="1">
              <a:buFont typeface="Courier New" panose="02070309020205020404" pitchFamily="49" charset="0"/>
              <a:buChar char="o"/>
            </a:pPr>
            <a:r>
              <a:rPr lang="en-US" dirty="0" smtClean="0"/>
              <a:t>supportive </a:t>
            </a:r>
            <a:r>
              <a:rPr lang="en-US" dirty="0"/>
              <a:t>care </a:t>
            </a:r>
          </a:p>
          <a:p>
            <a:pPr lvl="1">
              <a:buFont typeface="Courier New" panose="02070309020205020404" pitchFamily="49" charset="0"/>
              <a:buChar char="o"/>
            </a:pPr>
            <a:r>
              <a:rPr lang="en-US" dirty="0" smtClean="0"/>
              <a:t>rehabilitation </a:t>
            </a:r>
          </a:p>
          <a:p>
            <a:pPr lvl="1">
              <a:buFont typeface="Courier New" panose="02070309020205020404" pitchFamily="49" charset="0"/>
              <a:buChar char="o"/>
            </a:pPr>
            <a:r>
              <a:rPr lang="en-US" dirty="0" smtClean="0"/>
              <a:t>antibiotics</a:t>
            </a:r>
            <a:endParaRPr lang="en-US" dirty="0"/>
          </a:p>
          <a:p>
            <a:pPr lvl="1">
              <a:buFont typeface="Courier New" panose="02070309020205020404" pitchFamily="49" charset="0"/>
              <a:buChar char="o"/>
            </a:pPr>
            <a:r>
              <a:rPr lang="en-US" dirty="0"/>
              <a:t>continuous follow-up </a:t>
            </a:r>
            <a:r>
              <a:rPr lang="en-US" dirty="0" smtClean="0"/>
              <a:t>care</a:t>
            </a:r>
            <a:endParaRPr lang="en-US" dirty="0"/>
          </a:p>
        </p:txBody>
      </p:sp>
    </p:spTree>
    <p:extLst>
      <p:ext uri="{BB962C8B-B14F-4D97-AF65-F5344CB8AC3E}">
        <p14:creationId xmlns:p14="http://schemas.microsoft.com/office/powerpoint/2010/main" val="425108827"/>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System- Bibliography</a:t>
            </a:r>
            <a:endParaRPr lang="en-US" dirty="0"/>
          </a:p>
        </p:txBody>
      </p:sp>
      <p:sp>
        <p:nvSpPr>
          <p:cNvPr id="3" name="Content Placeholder 2"/>
          <p:cNvSpPr>
            <a:spLocks noGrp="1"/>
          </p:cNvSpPr>
          <p:nvPr>
            <p:ph idx="1"/>
          </p:nvPr>
        </p:nvSpPr>
        <p:spPr>
          <a:xfrm>
            <a:off x="1024128" y="1712889"/>
            <a:ext cx="9720073" cy="4984125"/>
          </a:xfrm>
        </p:spPr>
        <p:txBody>
          <a:bodyPr>
            <a:normAutofit/>
          </a:bodyPr>
          <a:lstStyle/>
          <a:p>
            <a:pPr>
              <a:buFont typeface="Arial" panose="020B0604020202020204" pitchFamily="34" charset="0"/>
              <a:buChar char="•"/>
            </a:pPr>
            <a:r>
              <a:rPr lang="en-US" sz="800" dirty="0">
                <a:hlinkClick r:id="rId2"/>
              </a:rPr>
              <a:t>http://</a:t>
            </a:r>
            <a:r>
              <a:rPr lang="en-US" sz="800" dirty="0" smtClean="0">
                <a:hlinkClick r:id="rId2"/>
              </a:rPr>
              <a:t>www.livescience.com/22665-nervous-system.html</a:t>
            </a:r>
            <a:endParaRPr lang="en-US" sz="800" dirty="0" smtClean="0"/>
          </a:p>
          <a:p>
            <a:pPr>
              <a:buFont typeface="Arial" panose="020B0604020202020204" pitchFamily="34" charset="0"/>
              <a:buChar char="•"/>
            </a:pPr>
            <a:r>
              <a:rPr lang="en-US" sz="800" dirty="0">
                <a:hlinkClick r:id="rId3"/>
              </a:rPr>
              <a:t>http://</a:t>
            </a:r>
            <a:r>
              <a:rPr lang="en-US" sz="800" dirty="0" smtClean="0">
                <a:hlinkClick r:id="rId3"/>
              </a:rPr>
              <a:t>www.christopherreeve.org/site/c.ddJFKRNoFiG/b.4452157/k.3E9D/What_is_the_Central_Nervous_System.htm</a:t>
            </a:r>
            <a:endParaRPr lang="en-US" sz="800" dirty="0" smtClean="0"/>
          </a:p>
          <a:p>
            <a:pPr>
              <a:buFont typeface="Arial" panose="020B0604020202020204" pitchFamily="34" charset="0"/>
              <a:buChar char="•"/>
            </a:pPr>
            <a:r>
              <a:rPr lang="en-US" sz="800" dirty="0">
                <a:hlinkClick r:id="rId4"/>
              </a:rPr>
              <a:t>http://</a:t>
            </a:r>
            <a:r>
              <a:rPr lang="en-US" sz="800" dirty="0" smtClean="0">
                <a:hlinkClick r:id="rId4"/>
              </a:rPr>
              <a:t>psychology.about.com/od/pindex/f/peripheral-nervous-system.htm</a:t>
            </a:r>
            <a:endParaRPr lang="en-US" sz="800" dirty="0" smtClean="0"/>
          </a:p>
          <a:p>
            <a:pPr>
              <a:buFont typeface="Arial" panose="020B0604020202020204" pitchFamily="34" charset="0"/>
              <a:buChar char="•"/>
            </a:pPr>
            <a:r>
              <a:rPr lang="en-US" sz="800" dirty="0">
                <a:hlinkClick r:id="rId5"/>
              </a:rPr>
              <a:t>http://</a:t>
            </a:r>
            <a:r>
              <a:rPr lang="en-US" sz="800" dirty="0" smtClean="0">
                <a:hlinkClick r:id="rId5"/>
              </a:rPr>
              <a:t>study.com/academy/lesson/peripheral-nervous-system-definition-function-parts.html</a:t>
            </a:r>
            <a:endParaRPr lang="en-US" sz="800" dirty="0" smtClean="0"/>
          </a:p>
          <a:p>
            <a:pPr>
              <a:buFont typeface="Arial" panose="020B0604020202020204" pitchFamily="34" charset="0"/>
              <a:buChar char="•"/>
            </a:pPr>
            <a:r>
              <a:rPr lang="en-US" sz="800" dirty="0">
                <a:hlinkClick r:id="rId6"/>
              </a:rPr>
              <a:t>http://</a:t>
            </a:r>
            <a:r>
              <a:rPr lang="en-US" sz="800" dirty="0" smtClean="0">
                <a:hlinkClick r:id="rId6"/>
              </a:rPr>
              <a:t>www.mrothery.co.uk/nerves/NervesNotes.htm</a:t>
            </a:r>
            <a:endParaRPr lang="en-US" sz="800" dirty="0" smtClean="0"/>
          </a:p>
          <a:p>
            <a:pPr>
              <a:buFont typeface="Arial" panose="020B0604020202020204" pitchFamily="34" charset="0"/>
              <a:buChar char="•"/>
            </a:pPr>
            <a:r>
              <a:rPr lang="en-US" sz="800" dirty="0">
                <a:hlinkClick r:id="rId7"/>
              </a:rPr>
              <a:t>http://www.microscopy-uk.org.uk/mag/indexmag.html?http://</a:t>
            </a:r>
            <a:r>
              <a:rPr lang="en-US" sz="800" dirty="0" smtClean="0">
                <a:hlinkClick r:id="rId7"/>
              </a:rPr>
              <a:t>www.microscopy-uk.org.uk/mag/artoct02/gohisto2.html</a:t>
            </a:r>
            <a:endParaRPr lang="en-US" sz="800" dirty="0" smtClean="0"/>
          </a:p>
          <a:p>
            <a:pPr>
              <a:buFont typeface="Arial" panose="020B0604020202020204" pitchFamily="34" charset="0"/>
              <a:buChar char="•"/>
            </a:pPr>
            <a:r>
              <a:rPr lang="en-US" sz="800" dirty="0">
                <a:hlinkClick r:id="rId8"/>
              </a:rPr>
              <a:t>http://</a:t>
            </a:r>
            <a:r>
              <a:rPr lang="en-US" sz="800" dirty="0" smtClean="0">
                <a:hlinkClick r:id="rId8"/>
              </a:rPr>
              <a:t>www.asu.edu/courses/pgs461/Reflexes%20Arcs_PGS%20461.pdf</a:t>
            </a:r>
            <a:endParaRPr lang="en-US" sz="800" dirty="0" smtClean="0"/>
          </a:p>
          <a:p>
            <a:pPr>
              <a:buFont typeface="Arial" panose="020B0604020202020204" pitchFamily="34" charset="0"/>
              <a:buChar char="•"/>
            </a:pPr>
            <a:r>
              <a:rPr lang="en-US" sz="800" dirty="0">
                <a:hlinkClick r:id="rId9"/>
              </a:rPr>
              <a:t>http://www.edoctoronline.com/medical-atlas.asp?c=4&amp;id=21701&amp;m=1&amp;p=7&amp;cid=1042&amp;s</a:t>
            </a:r>
            <a:r>
              <a:rPr lang="en-US" sz="800" dirty="0" smtClean="0"/>
              <a:t>=</a:t>
            </a:r>
          </a:p>
          <a:p>
            <a:pPr>
              <a:buFont typeface="Arial" panose="020B0604020202020204" pitchFamily="34" charset="0"/>
              <a:buChar char="•"/>
            </a:pPr>
            <a:r>
              <a:rPr lang="en-US" sz="800" dirty="0">
                <a:hlinkClick r:id="rId10"/>
              </a:rPr>
              <a:t>https://www.boundless.com/physiology/textbooks/boundless-anatomy-and-physiology-textbook/the-central-nervous-system-cns-12/parts-of-the-brain-stem-117/functions-of-the-brain-stem-637-6728</a:t>
            </a:r>
            <a:r>
              <a:rPr lang="en-US" sz="800" dirty="0" smtClean="0">
                <a:hlinkClick r:id="rId10"/>
              </a:rPr>
              <a:t>/</a:t>
            </a:r>
            <a:endParaRPr lang="en-US" sz="800" dirty="0" smtClean="0"/>
          </a:p>
          <a:p>
            <a:pPr>
              <a:buFont typeface="Arial" panose="020B0604020202020204" pitchFamily="34" charset="0"/>
              <a:buChar char="•"/>
            </a:pPr>
            <a:r>
              <a:rPr lang="en-US" sz="800" dirty="0">
                <a:hlinkClick r:id="rId11"/>
              </a:rPr>
              <a:t>http://</a:t>
            </a:r>
            <a:r>
              <a:rPr lang="en-US" sz="800" dirty="0" smtClean="0">
                <a:hlinkClick r:id="rId11"/>
              </a:rPr>
              <a:t>www.healthline.com/human-body-maps/pons</a:t>
            </a:r>
            <a:endParaRPr lang="en-US" sz="800" dirty="0" smtClean="0"/>
          </a:p>
          <a:p>
            <a:pPr>
              <a:buFont typeface="Arial" panose="020B0604020202020204" pitchFamily="34" charset="0"/>
              <a:buChar char="•"/>
            </a:pPr>
            <a:r>
              <a:rPr lang="en-US" sz="800" dirty="0">
                <a:hlinkClick r:id="rId12"/>
              </a:rPr>
              <a:t>http://</a:t>
            </a:r>
            <a:r>
              <a:rPr lang="en-US" sz="800" dirty="0" smtClean="0">
                <a:hlinkClick r:id="rId12"/>
              </a:rPr>
              <a:t>www.healthline.com/human-body-maps/medulla-oblongata</a:t>
            </a:r>
            <a:endParaRPr lang="en-US" sz="800" dirty="0" smtClean="0"/>
          </a:p>
          <a:p>
            <a:pPr>
              <a:buFont typeface="Arial" panose="020B0604020202020204" pitchFamily="34" charset="0"/>
              <a:buChar char="•"/>
            </a:pPr>
            <a:r>
              <a:rPr lang="en-US" sz="800" dirty="0">
                <a:hlinkClick r:id="rId13"/>
              </a:rPr>
              <a:t>http://</a:t>
            </a:r>
            <a:r>
              <a:rPr lang="en-US" sz="800" dirty="0" smtClean="0">
                <a:hlinkClick r:id="rId13"/>
              </a:rPr>
              <a:t>serendip.brynmawr.edu/bb/kinser/definitions/def-midbrain.html</a:t>
            </a:r>
            <a:endParaRPr lang="en-US" sz="800" dirty="0" smtClean="0"/>
          </a:p>
          <a:p>
            <a:pPr>
              <a:buFont typeface="Arial" panose="020B0604020202020204" pitchFamily="34" charset="0"/>
              <a:buChar char="•"/>
            </a:pPr>
            <a:r>
              <a:rPr lang="en-US" sz="800" dirty="0">
                <a:hlinkClick r:id="rId14"/>
              </a:rPr>
              <a:t>http://</a:t>
            </a:r>
            <a:r>
              <a:rPr lang="en-US" sz="800" dirty="0" smtClean="0">
                <a:hlinkClick r:id="rId14"/>
              </a:rPr>
              <a:t>www.nutters.com/nexus/snrsbrainpg2.html</a:t>
            </a:r>
            <a:endParaRPr lang="en-US" sz="800" dirty="0" smtClean="0"/>
          </a:p>
          <a:p>
            <a:pPr>
              <a:buFont typeface="Arial" panose="020B0604020202020204" pitchFamily="34" charset="0"/>
              <a:buChar char="•"/>
            </a:pPr>
            <a:r>
              <a:rPr lang="en-US" sz="800" dirty="0">
                <a:hlinkClick r:id="rId15"/>
              </a:rPr>
              <a:t>https://www.boundless.com/psychology/textbooks/boundless-psychology-textbook/biological-foundations-of-psychology-3/structure-and-function-of-the-brain-35/cerebral-hemispheres-and-lobes-of-the-brain-153-12688</a:t>
            </a:r>
            <a:r>
              <a:rPr lang="en-US" sz="800" dirty="0" smtClean="0">
                <a:hlinkClick r:id="rId15"/>
              </a:rPr>
              <a:t>/</a:t>
            </a:r>
            <a:endParaRPr lang="en-US" sz="800" dirty="0" smtClean="0"/>
          </a:p>
          <a:p>
            <a:pPr>
              <a:buFont typeface="Arial" panose="020B0604020202020204" pitchFamily="34" charset="0"/>
              <a:buChar char="•"/>
            </a:pPr>
            <a:r>
              <a:rPr lang="en-US" sz="1100" dirty="0" smtClean="0">
                <a:hlinkClick r:id="rId16"/>
              </a:rPr>
              <a:t>http</a:t>
            </a:r>
            <a:r>
              <a:rPr lang="en-US" sz="1100" dirty="0">
                <a:hlinkClick r:id="rId16"/>
              </a:rPr>
              <a:t>://</a:t>
            </a:r>
            <a:r>
              <a:rPr lang="en-US" sz="1100" dirty="0" smtClean="0">
                <a:hlinkClick r:id="rId16"/>
              </a:rPr>
              <a:t>brainmadesimple.com/parietal-lobe.html</a:t>
            </a:r>
            <a:endParaRPr lang="en-US" sz="1100" dirty="0" smtClean="0"/>
          </a:p>
          <a:p>
            <a:pPr>
              <a:buFont typeface="Arial" panose="020B0604020202020204" pitchFamily="34" charset="0"/>
              <a:buChar char="•"/>
            </a:pPr>
            <a:r>
              <a:rPr lang="en-US" sz="1100" dirty="0">
                <a:hlinkClick r:id="rId17"/>
              </a:rPr>
              <a:t>http://www.livestrong.com/article/24256-functions-frontal-lobe-brain</a:t>
            </a:r>
            <a:r>
              <a:rPr lang="en-US" sz="1100" dirty="0" smtClean="0">
                <a:hlinkClick r:id="rId17"/>
              </a:rPr>
              <a:t>/</a:t>
            </a:r>
            <a:endParaRPr lang="en-US" sz="1100" dirty="0" smtClean="0"/>
          </a:p>
          <a:p>
            <a:pPr>
              <a:buFont typeface="Arial" panose="020B0604020202020204" pitchFamily="34" charset="0"/>
              <a:buChar char="•"/>
            </a:pPr>
            <a:r>
              <a:rPr lang="en-US" sz="1100" dirty="0">
                <a:hlinkClick r:id="rId18"/>
              </a:rPr>
              <a:t>http://</a:t>
            </a:r>
            <a:r>
              <a:rPr lang="en-US" sz="1100" dirty="0" smtClean="0">
                <a:hlinkClick r:id="rId18"/>
              </a:rPr>
              <a:t>www.merckmanuals.com/professional/neurologic-disorders/function-and-dysfunction-of-the-cerebral-lobes/overview-of-cerebral-function</a:t>
            </a:r>
            <a:endParaRPr lang="en-US" sz="1100" dirty="0" smtClean="0"/>
          </a:p>
          <a:p>
            <a:pPr>
              <a:buFont typeface="Arial" panose="020B0604020202020204" pitchFamily="34" charset="0"/>
              <a:buChar char="•"/>
            </a:pPr>
            <a:endParaRPr lang="en-US" sz="1100" dirty="0" smtClean="0"/>
          </a:p>
          <a:p>
            <a:pPr>
              <a:buFont typeface="Arial" panose="020B0604020202020204" pitchFamily="34" charset="0"/>
              <a:buChar char="•"/>
            </a:pPr>
            <a:endParaRPr lang="en-US" sz="1100"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3779581900"/>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Nervous System- Bibliography</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800" dirty="0">
                <a:hlinkClick r:id="rId2"/>
              </a:rPr>
              <a:t>https://</a:t>
            </a:r>
            <a:r>
              <a:rPr lang="en-US" sz="800" dirty="0" smtClean="0">
                <a:hlinkClick r:id="rId2"/>
              </a:rPr>
              <a:t>www.boundless.com/physiology/textbooks/boundless-anatomy-and-physiology-textbook/the-central-nervous-system-cns-12/the-diencephalon-119/functions-of-the-diencephalon-644-6500/</a:t>
            </a:r>
            <a:endParaRPr lang="en-US" sz="800" dirty="0"/>
          </a:p>
          <a:p>
            <a:pPr>
              <a:buFont typeface="Arial" panose="020B0604020202020204" pitchFamily="34" charset="0"/>
              <a:buChar char="•"/>
            </a:pPr>
            <a:r>
              <a:rPr lang="en-US" sz="800" dirty="0" smtClean="0">
                <a:hlinkClick r:id="rId3"/>
              </a:rPr>
              <a:t>http</a:t>
            </a:r>
            <a:r>
              <a:rPr lang="en-US" sz="800" dirty="0">
                <a:hlinkClick r:id="rId3"/>
              </a:rPr>
              <a:t>://</a:t>
            </a:r>
            <a:r>
              <a:rPr lang="en-US" sz="800" dirty="0" smtClean="0">
                <a:hlinkClick r:id="rId3"/>
              </a:rPr>
              <a:t>serendip.brynmawr.edu/bb/kinser/Structure1.html#cerebellum</a:t>
            </a:r>
            <a:endParaRPr lang="en-US" sz="800" dirty="0" smtClean="0"/>
          </a:p>
          <a:p>
            <a:pPr>
              <a:buFont typeface="Arial" panose="020B0604020202020204" pitchFamily="34" charset="0"/>
              <a:buChar char="•"/>
            </a:pPr>
            <a:r>
              <a:rPr lang="en-US" sz="800" dirty="0">
                <a:hlinkClick r:id="rId4"/>
              </a:rPr>
              <a:t>http://</a:t>
            </a:r>
            <a:r>
              <a:rPr lang="en-US" sz="800" dirty="0" smtClean="0">
                <a:hlinkClick r:id="rId4"/>
              </a:rPr>
              <a:t>www.dummies.com/how-to/content/understanding-the-transmission-of-nerve-impulses.html</a:t>
            </a:r>
            <a:endParaRPr lang="en-US" sz="800" dirty="0" smtClean="0"/>
          </a:p>
          <a:p>
            <a:pPr>
              <a:buFont typeface="Arial" panose="020B0604020202020204" pitchFamily="34" charset="0"/>
              <a:buChar char="•"/>
            </a:pPr>
            <a:r>
              <a:rPr lang="en-US" sz="800" dirty="0">
                <a:hlinkClick r:id="rId5"/>
              </a:rPr>
              <a:t>https://www.boundless.com/biology/textbooks/boundless-biology-textbook/the-nervous-system-35/how-neurons-communicate-200/synaptic-transmission-763-11996</a:t>
            </a:r>
            <a:r>
              <a:rPr lang="en-US" sz="800" dirty="0" smtClean="0">
                <a:hlinkClick r:id="rId5"/>
              </a:rPr>
              <a:t>/</a:t>
            </a:r>
            <a:endParaRPr lang="en-US" sz="800" dirty="0" smtClean="0"/>
          </a:p>
          <a:p>
            <a:pPr>
              <a:buFont typeface="Arial" panose="020B0604020202020204" pitchFamily="34" charset="0"/>
              <a:buChar char="•"/>
            </a:pPr>
            <a:r>
              <a:rPr lang="en-US" sz="800" dirty="0">
                <a:hlinkClick r:id="rId6"/>
              </a:rPr>
              <a:t>http://www.ncbi.nlm.nih.gov/books/NBK11117</a:t>
            </a:r>
            <a:r>
              <a:rPr lang="en-US" sz="800" dirty="0" smtClean="0">
                <a:hlinkClick r:id="rId6"/>
              </a:rPr>
              <a:t>/</a:t>
            </a:r>
            <a:endParaRPr lang="en-US" sz="800" dirty="0" smtClean="0"/>
          </a:p>
          <a:p>
            <a:pPr>
              <a:buFont typeface="Arial" panose="020B0604020202020204" pitchFamily="34" charset="0"/>
              <a:buChar char="•"/>
            </a:pPr>
            <a:r>
              <a:rPr lang="en-US" sz="800" dirty="0">
                <a:hlinkClick r:id="rId7"/>
              </a:rPr>
              <a:t>http://</a:t>
            </a:r>
            <a:r>
              <a:rPr lang="en-US" sz="800" dirty="0" smtClean="0">
                <a:hlinkClick r:id="rId7"/>
              </a:rPr>
              <a:t>uhealthsystem.com/health-library/neuro/disorder/alzheim</a:t>
            </a:r>
            <a:endParaRPr lang="en-US" sz="800" dirty="0" smtClean="0"/>
          </a:p>
          <a:p>
            <a:pPr>
              <a:buFont typeface="Arial" panose="020B0604020202020204" pitchFamily="34" charset="0"/>
              <a:buChar char="•"/>
            </a:pPr>
            <a:r>
              <a:rPr lang="en-US" sz="800" dirty="0">
                <a:hlinkClick r:id="rId8"/>
              </a:rPr>
              <a:t>http://</a:t>
            </a:r>
            <a:r>
              <a:rPr lang="en-US" sz="800" dirty="0" smtClean="0">
                <a:hlinkClick r:id="rId8"/>
              </a:rPr>
              <a:t>uhealthsystem.com/health-library/neuro/disorder/brain</a:t>
            </a:r>
            <a:endParaRPr lang="en-US" sz="800" dirty="0" smtClean="0"/>
          </a:p>
          <a:p>
            <a:endParaRPr lang="en-US" sz="800" dirty="0"/>
          </a:p>
        </p:txBody>
      </p:sp>
    </p:spTree>
    <p:extLst>
      <p:ext uri="{BB962C8B-B14F-4D97-AF65-F5344CB8AC3E}">
        <p14:creationId xmlns:p14="http://schemas.microsoft.com/office/powerpoint/2010/main" val="1558355946"/>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Nervous System- Central nervous system</a:t>
            </a:r>
            <a:endParaRPr lang="en-US" sz="44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4400" dirty="0" smtClean="0"/>
              <a:t>The </a:t>
            </a:r>
            <a:r>
              <a:rPr lang="en-US" sz="4400" dirty="0"/>
              <a:t>complex of nerve tissues that controls the activities of the body. </a:t>
            </a:r>
          </a:p>
        </p:txBody>
      </p:sp>
    </p:spTree>
    <p:extLst>
      <p:ext uri="{BB962C8B-B14F-4D97-AF65-F5344CB8AC3E}">
        <p14:creationId xmlns:p14="http://schemas.microsoft.com/office/powerpoint/2010/main" val="114065591"/>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Nervous System-Central Nervous System- Parts</a:t>
            </a:r>
            <a:endParaRPr lang="en-US" sz="44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4400" dirty="0" smtClean="0"/>
              <a:t>Brain</a:t>
            </a:r>
          </a:p>
          <a:p>
            <a:pPr>
              <a:buFont typeface="Arial" panose="020B0604020202020204" pitchFamily="34" charset="0"/>
              <a:buChar char="•"/>
            </a:pPr>
            <a:r>
              <a:rPr lang="en-US" sz="4400" dirty="0" smtClean="0"/>
              <a:t>Spinal Cord</a:t>
            </a:r>
            <a:endParaRPr lang="en-US" sz="4400" dirty="0"/>
          </a:p>
        </p:txBody>
      </p:sp>
    </p:spTree>
    <p:extLst>
      <p:ext uri="{BB962C8B-B14F-4D97-AF65-F5344CB8AC3E}">
        <p14:creationId xmlns:p14="http://schemas.microsoft.com/office/powerpoint/2010/main" val="683052261"/>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Nervous System- Peripheral Nervous System</a:t>
            </a:r>
            <a:endParaRPr lang="en-US" sz="4400"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3600" dirty="0"/>
              <a:t>The peripheral </a:t>
            </a:r>
            <a:r>
              <a:rPr lang="en-US" sz="3600" dirty="0" smtClean="0"/>
              <a:t>nervous system </a:t>
            </a:r>
            <a:r>
              <a:rPr lang="en-US" sz="3600" dirty="0"/>
              <a:t>is the division of the nervous system containing all the nerves that lie outside of the central nervous </a:t>
            </a:r>
            <a:r>
              <a:rPr lang="en-US" sz="3600" dirty="0" smtClean="0"/>
              <a:t>system. </a:t>
            </a:r>
            <a:r>
              <a:rPr lang="en-US" sz="3600" dirty="0"/>
              <a:t>The primary role of the PNS is to connect the CNS to the organs, limbs and skin. These nerves extend from the central nervous system to the outermost areas of the </a:t>
            </a:r>
            <a:r>
              <a:rPr lang="en-US" sz="3600" dirty="0" smtClean="0"/>
              <a:t>body.</a:t>
            </a:r>
            <a:endParaRPr lang="en-US" sz="3600" dirty="0"/>
          </a:p>
        </p:txBody>
      </p:sp>
    </p:spTree>
    <p:extLst>
      <p:ext uri="{BB962C8B-B14F-4D97-AF65-F5344CB8AC3E}">
        <p14:creationId xmlns:p14="http://schemas.microsoft.com/office/powerpoint/2010/main" val="61559947"/>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Nervous System- Peripheral Nervous </a:t>
            </a:r>
            <a:r>
              <a:rPr lang="en-US" sz="4000" dirty="0" smtClean="0"/>
              <a:t>System- parts</a:t>
            </a:r>
            <a:endParaRPr lang="en-US" sz="40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600" dirty="0"/>
              <a:t>N</a:t>
            </a:r>
            <a:r>
              <a:rPr lang="en-US" sz="3600" dirty="0" smtClean="0"/>
              <a:t>eck</a:t>
            </a:r>
          </a:p>
          <a:p>
            <a:pPr>
              <a:buFont typeface="Arial" panose="020B0604020202020204" pitchFamily="34" charset="0"/>
              <a:buChar char="•"/>
            </a:pPr>
            <a:r>
              <a:rPr lang="en-US" sz="3600" dirty="0"/>
              <a:t>A</a:t>
            </a:r>
            <a:r>
              <a:rPr lang="en-US" sz="3600" dirty="0" smtClean="0"/>
              <a:t>rms</a:t>
            </a:r>
          </a:p>
          <a:p>
            <a:pPr>
              <a:buFont typeface="Arial" panose="020B0604020202020204" pitchFamily="34" charset="0"/>
              <a:buChar char="•"/>
            </a:pPr>
            <a:r>
              <a:rPr lang="en-US" sz="3600" dirty="0" smtClean="0"/>
              <a:t>Torso</a:t>
            </a:r>
          </a:p>
          <a:p>
            <a:pPr>
              <a:buFont typeface="Arial" panose="020B0604020202020204" pitchFamily="34" charset="0"/>
              <a:buChar char="•"/>
            </a:pPr>
            <a:r>
              <a:rPr lang="en-US" sz="3600" dirty="0"/>
              <a:t>L</a:t>
            </a:r>
            <a:r>
              <a:rPr lang="en-US" sz="3600" dirty="0" smtClean="0"/>
              <a:t>egs</a:t>
            </a:r>
          </a:p>
          <a:p>
            <a:pPr>
              <a:buFont typeface="Arial" panose="020B0604020202020204" pitchFamily="34" charset="0"/>
              <a:buChar char="•"/>
            </a:pPr>
            <a:r>
              <a:rPr lang="en-US" sz="3600" dirty="0"/>
              <a:t>S</a:t>
            </a:r>
            <a:r>
              <a:rPr lang="en-US" sz="3600" dirty="0" smtClean="0"/>
              <a:t>keletal muscles</a:t>
            </a:r>
          </a:p>
          <a:p>
            <a:pPr>
              <a:buFont typeface="Arial" panose="020B0604020202020204" pitchFamily="34" charset="0"/>
              <a:buChar char="•"/>
            </a:pPr>
            <a:r>
              <a:rPr lang="en-US" sz="3600" dirty="0"/>
              <a:t>I</a:t>
            </a:r>
            <a:r>
              <a:rPr lang="en-US" sz="3600" dirty="0" smtClean="0"/>
              <a:t>nternal organs</a:t>
            </a:r>
            <a:endParaRPr lang="en-US" sz="3600" dirty="0"/>
          </a:p>
        </p:txBody>
      </p:sp>
    </p:spTree>
    <p:extLst>
      <p:ext uri="{BB962C8B-B14F-4D97-AF65-F5344CB8AC3E}">
        <p14:creationId xmlns:p14="http://schemas.microsoft.com/office/powerpoint/2010/main" val="842489717"/>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of two neurons Picture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66988" y="1881189"/>
            <a:ext cx="6157912" cy="4618433"/>
          </a:xfrm>
        </p:spPr>
      </p:pic>
    </p:spTree>
    <p:extLst>
      <p:ext uri="{BB962C8B-B14F-4D97-AF65-F5344CB8AC3E}">
        <p14:creationId xmlns:p14="http://schemas.microsoft.com/office/powerpoint/2010/main" val="3765347016"/>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reflex </a:t>
            </a:r>
            <a:r>
              <a:rPr lang="en-US" dirty="0" smtClean="0"/>
              <a:t>arc Picture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0788" y="1909764"/>
            <a:ext cx="6148387" cy="4611289"/>
          </a:xfrm>
        </p:spPr>
      </p:pic>
    </p:spTree>
    <p:extLst>
      <p:ext uri="{BB962C8B-B14F-4D97-AF65-F5344CB8AC3E}">
        <p14:creationId xmlns:p14="http://schemas.microsoft.com/office/powerpoint/2010/main" val="3053265020"/>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reflex arc</a:t>
            </a:r>
            <a:endParaRPr lang="en-US" dirty="0"/>
          </a:p>
        </p:txBody>
      </p:sp>
      <p:sp>
        <p:nvSpPr>
          <p:cNvPr id="3" name="Content Placeholder 2"/>
          <p:cNvSpPr>
            <a:spLocks noGrp="1"/>
          </p:cNvSpPr>
          <p:nvPr>
            <p:ph idx="1"/>
          </p:nvPr>
        </p:nvSpPr>
        <p:spPr>
          <a:xfrm>
            <a:off x="1024128" y="1931831"/>
            <a:ext cx="9720073" cy="4377529"/>
          </a:xfrm>
        </p:spPr>
        <p:txBody>
          <a:bodyPr>
            <a:normAutofit/>
          </a:bodyPr>
          <a:lstStyle/>
          <a:p>
            <a:pPr marL="91440" lvl="1" indent="-91440">
              <a:spcBef>
                <a:spcPts val="1200"/>
              </a:spcBef>
              <a:spcAft>
                <a:spcPts val="200"/>
              </a:spcAft>
              <a:buSzPct val="100000"/>
              <a:buFont typeface="Arial" panose="020B0604020202020204" pitchFamily="34" charset="0"/>
              <a:buChar char="•"/>
            </a:pPr>
            <a:r>
              <a:rPr lang="en-US" sz="3600" dirty="0"/>
              <a:t>A sensory neuron carries the message from the receptor to the spinal cord and brain. A motor neuron carries the message from to the spinal cord and brain to the effector. </a:t>
            </a:r>
          </a:p>
          <a:p>
            <a:pPr lvl="1">
              <a:buFont typeface="Courier New" panose="02070309020205020404" pitchFamily="49" charset="0"/>
              <a:buChar char="o"/>
            </a:pPr>
            <a:r>
              <a:rPr lang="en-US" sz="2000" dirty="0" smtClean="0"/>
              <a:t>Receptor- </a:t>
            </a:r>
            <a:r>
              <a:rPr lang="en-US" sz="2000" dirty="0"/>
              <a:t>Some cells are specialized to react to a specific stimulus.</a:t>
            </a:r>
            <a:endParaRPr lang="en-US" sz="2000" dirty="0" smtClean="0"/>
          </a:p>
          <a:p>
            <a:pPr lvl="1">
              <a:buFont typeface="Courier New" panose="02070309020205020404" pitchFamily="49" charset="0"/>
              <a:buChar char="o"/>
            </a:pPr>
            <a:r>
              <a:rPr lang="en-US" sz="2000" dirty="0" smtClean="0"/>
              <a:t>Sensory </a:t>
            </a:r>
            <a:r>
              <a:rPr lang="en-US" sz="2000" dirty="0"/>
              <a:t>Neuron-  C</a:t>
            </a:r>
            <a:r>
              <a:rPr lang="en-US" sz="2000" dirty="0" smtClean="0"/>
              <a:t>arries the </a:t>
            </a:r>
            <a:r>
              <a:rPr lang="en-US" sz="2000" dirty="0"/>
              <a:t>message from the </a:t>
            </a:r>
            <a:r>
              <a:rPr lang="en-US" sz="2000" dirty="0" smtClean="0"/>
              <a:t>receptor to </a:t>
            </a:r>
            <a:r>
              <a:rPr lang="en-US" sz="2000" dirty="0"/>
              <a:t>the central nervous system</a:t>
            </a:r>
            <a:endParaRPr lang="en-US" sz="2000" dirty="0" smtClean="0"/>
          </a:p>
          <a:p>
            <a:pPr lvl="1">
              <a:buFont typeface="Courier New" panose="02070309020205020404" pitchFamily="49" charset="0"/>
              <a:buChar char="o"/>
            </a:pPr>
            <a:r>
              <a:rPr lang="en-US" sz="2000" dirty="0" smtClean="0"/>
              <a:t>Spinal cord- Part of the central nervous system</a:t>
            </a:r>
          </a:p>
          <a:p>
            <a:pPr lvl="1">
              <a:buFont typeface="Courier New" panose="02070309020205020404" pitchFamily="49" charset="0"/>
              <a:buChar char="o"/>
            </a:pPr>
            <a:r>
              <a:rPr lang="en-US" sz="2000" dirty="0" smtClean="0"/>
              <a:t>Motor </a:t>
            </a:r>
            <a:r>
              <a:rPr lang="en-US" sz="2000" dirty="0"/>
              <a:t>Neuron-  </a:t>
            </a:r>
            <a:r>
              <a:rPr lang="en-US" sz="2000" dirty="0" smtClean="0"/>
              <a:t>Carries the message </a:t>
            </a:r>
            <a:r>
              <a:rPr lang="en-US" sz="2000" dirty="0"/>
              <a:t>from the </a:t>
            </a:r>
            <a:r>
              <a:rPr lang="en-US" sz="2000" dirty="0" smtClean="0"/>
              <a:t>central nervous </a:t>
            </a:r>
            <a:r>
              <a:rPr lang="en-US" sz="2000" dirty="0"/>
              <a:t>system to the effector</a:t>
            </a:r>
            <a:endParaRPr lang="en-US" sz="2000" dirty="0" smtClean="0"/>
          </a:p>
          <a:p>
            <a:pPr lvl="1">
              <a:buFont typeface="Courier New" panose="02070309020205020404" pitchFamily="49" charset="0"/>
              <a:buChar char="o"/>
            </a:pPr>
            <a:r>
              <a:rPr lang="en-US" sz="2000" dirty="0"/>
              <a:t>Effector- When the receptor is stimulated, it sends a message to </a:t>
            </a:r>
            <a:r>
              <a:rPr lang="en-US" sz="2000" dirty="0" smtClean="0"/>
              <a:t>a part </a:t>
            </a:r>
            <a:r>
              <a:rPr lang="en-US" sz="2000" dirty="0"/>
              <a:t>of your body that effects the correct </a:t>
            </a:r>
            <a:r>
              <a:rPr lang="en-US" sz="2000" dirty="0" smtClean="0"/>
              <a:t>response</a:t>
            </a:r>
          </a:p>
        </p:txBody>
      </p:sp>
    </p:spTree>
    <p:extLst>
      <p:ext uri="{BB962C8B-B14F-4D97-AF65-F5344CB8AC3E}">
        <p14:creationId xmlns:p14="http://schemas.microsoft.com/office/powerpoint/2010/main" val="1879682750"/>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docProps/app.xml><?xml version="1.0" encoding="utf-8"?>
<Properties xmlns="http://schemas.openxmlformats.org/officeDocument/2006/extended-properties" xmlns:vt="http://schemas.openxmlformats.org/officeDocument/2006/docPropsVTypes">
  <Template>Integral</Template>
  <TotalTime>2201</TotalTime>
  <Words>914</Words>
  <Application>Microsoft Office PowerPoint</Application>
  <PresentationFormat>Widescreen</PresentationFormat>
  <Paragraphs>135</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Courier New</vt:lpstr>
      <vt:lpstr>Tw Cen MT</vt:lpstr>
      <vt:lpstr>Tw Cen MT Condensed</vt:lpstr>
      <vt:lpstr>Wingdings 3</vt:lpstr>
      <vt:lpstr>Integral</vt:lpstr>
      <vt:lpstr>Nervous System </vt:lpstr>
      <vt:lpstr>Nervous System- Function</vt:lpstr>
      <vt:lpstr>Nervous System- Central nervous system</vt:lpstr>
      <vt:lpstr>Nervous System-Central Nervous System- Parts</vt:lpstr>
      <vt:lpstr>Nervous System- Peripheral Nervous System</vt:lpstr>
      <vt:lpstr>Nervous System- Peripheral Nervous System- parts</vt:lpstr>
      <vt:lpstr>Interaction of two neurons Picture</vt:lpstr>
      <vt:lpstr>Simple reflex arc Picture</vt:lpstr>
      <vt:lpstr>Simple reflex arc</vt:lpstr>
      <vt:lpstr>Brain Picture</vt:lpstr>
      <vt:lpstr>Cerebral Hemispheres</vt:lpstr>
      <vt:lpstr>Cerebral Hemispheres Picture</vt:lpstr>
      <vt:lpstr>Diencephalon</vt:lpstr>
      <vt:lpstr>Diencephalon Picture</vt:lpstr>
      <vt:lpstr>Brain Stem</vt:lpstr>
      <vt:lpstr>Brain Stem Picture</vt:lpstr>
      <vt:lpstr>Cerebellum</vt:lpstr>
      <vt:lpstr>Cerebellum Picture</vt:lpstr>
      <vt:lpstr>Nerve Impulse</vt:lpstr>
      <vt:lpstr>Nerve Impulse Picture</vt:lpstr>
      <vt:lpstr>neurotransmitters</vt:lpstr>
      <vt:lpstr>Ipsp vs epsp</vt:lpstr>
      <vt:lpstr>Alzheimer's Disease</vt:lpstr>
      <vt:lpstr>Alzheimer's Disease</vt:lpstr>
      <vt:lpstr>Brain Tumor</vt:lpstr>
      <vt:lpstr>Brain Tumor</vt:lpstr>
      <vt:lpstr>Nervous System- Bibliography</vt:lpstr>
      <vt:lpstr>Nervous System- Bibliography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Body System Project</dc:title>
  <dc:creator>Blair Flammond</dc:creator>
  <cp:lastModifiedBy>Blair Flammond</cp:lastModifiedBy>
  <cp:revision>38</cp:revision>
  <dcterms:created xsi:type="dcterms:W3CDTF">2015-10-12T22:46:41Z</dcterms:created>
  <dcterms:modified xsi:type="dcterms:W3CDTF">2015-10-16T15:36:02Z</dcterms:modified>
</cp:coreProperties>
</file>