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8C26-265B-4E1B-BEBC-B31130FABFF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8E79508-429C-4133-A6E6-53AB2E11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5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8C26-265B-4E1B-BEBC-B31130FABFF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E79508-429C-4133-A6E6-53AB2E11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76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8C26-265B-4E1B-BEBC-B31130FABFF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E79508-429C-4133-A6E6-53AB2E119A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140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8C26-265B-4E1B-BEBC-B31130FABFF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E79508-429C-4133-A6E6-53AB2E11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16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8C26-265B-4E1B-BEBC-B31130FABFF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E79508-429C-4133-A6E6-53AB2E119A1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6418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8C26-265B-4E1B-BEBC-B31130FABFF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E79508-429C-4133-A6E6-53AB2E11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75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8C26-265B-4E1B-BEBC-B31130FABFF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9508-429C-4133-A6E6-53AB2E11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28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8C26-265B-4E1B-BEBC-B31130FABFF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9508-429C-4133-A6E6-53AB2E11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5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8C26-265B-4E1B-BEBC-B31130FABFF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9508-429C-4133-A6E6-53AB2E11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8C26-265B-4E1B-BEBC-B31130FABFF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E79508-429C-4133-A6E6-53AB2E11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6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8C26-265B-4E1B-BEBC-B31130FABFF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E79508-429C-4133-A6E6-53AB2E11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6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8C26-265B-4E1B-BEBC-B31130FABFF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E79508-429C-4133-A6E6-53AB2E11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7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8C26-265B-4E1B-BEBC-B31130FABFF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9508-429C-4133-A6E6-53AB2E11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8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8C26-265B-4E1B-BEBC-B31130FABFF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9508-429C-4133-A6E6-53AB2E11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8C26-265B-4E1B-BEBC-B31130FABFF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9508-429C-4133-A6E6-53AB2E11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8C26-265B-4E1B-BEBC-B31130FABFF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E79508-429C-4133-A6E6-53AB2E11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5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A8C26-265B-4E1B-BEBC-B31130FABFF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8E79508-429C-4133-A6E6-53AB2E11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4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schizophrenia.com/earlysigns.htm" TargetMode="External"/><Relationship Id="rId3" Type="http://schemas.openxmlformats.org/officeDocument/2006/relationships/hyperlink" Target="http://www.minddisorders.com/Kau-Nu/Neurotransmitters.html" TargetMode="External"/><Relationship Id="rId7" Type="http://schemas.openxmlformats.org/officeDocument/2006/relationships/hyperlink" Target="http://www.gwinnett.k12.ga.us/LilburnES/PromoteGA/biochemistry/Brain_CNS.html" TargetMode="External"/><Relationship Id="rId2" Type="http://schemas.openxmlformats.org/officeDocument/2006/relationships/hyperlink" Target="http://www.flashcardmachine.com/chapter-8-synaptictransmissionandneuralintegrati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udyblue.com/notes/note/n/5-functional-elements-of-a-reflex-arc/deck/5809132" TargetMode="External"/><Relationship Id="rId5" Type="http://schemas.openxmlformats.org/officeDocument/2006/relationships/hyperlink" Target="http://neuroscience.uth.tmc.edu/s3/chapter05.html" TargetMode="External"/><Relationship Id="rId4" Type="http://schemas.openxmlformats.org/officeDocument/2006/relationships/hyperlink" Target="http://www.dummies.com/how-to/content/understanding-the-transmission-of-nerve-impulses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Tayler Logue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 are…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Cerebral Hemispheres: Controls muscle functions along with speech, thought, emotions, reading, writing, and learning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Right hemisphere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Left hemisphere</a:t>
            </a:r>
          </a:p>
          <a:p>
            <a:r>
              <a:rPr lang="en-US" dirty="0" smtClean="0"/>
              <a:t>Diencephalon: functions as a relay system between sensory input organs and other parts of the brain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Thalamus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Hypothalamus</a:t>
            </a:r>
          </a:p>
        </p:txBody>
      </p:sp>
    </p:spTree>
    <p:extLst>
      <p:ext uri="{BB962C8B-B14F-4D97-AF65-F5344CB8AC3E}">
        <p14:creationId xmlns:p14="http://schemas.microsoft.com/office/powerpoint/2010/main" val="1930019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 are…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Brain Stem</a:t>
            </a:r>
            <a:r>
              <a:rPr lang="en-US" dirty="0" smtClean="0"/>
              <a:t>: regulation of heart rate, breathing, sleeping, and eating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Medulla oblongata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Midbrain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Pons </a:t>
            </a:r>
            <a:endParaRPr lang="en-US" dirty="0"/>
          </a:p>
          <a:p>
            <a:r>
              <a:rPr lang="en-US" dirty="0"/>
              <a:t>Cerebellum</a:t>
            </a:r>
            <a:r>
              <a:rPr lang="en-US" dirty="0" smtClean="0"/>
              <a:t>: helps maintain balance, coordination of voluntary movements, motor learning, and cognitive functions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Cerebellar deep nuclei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Cerebellar cortex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66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Impulse Passing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73958"/>
            <a:ext cx="8915400" cy="4437264"/>
          </a:xfrm>
        </p:spPr>
        <p:txBody>
          <a:bodyPr>
            <a:normAutofit/>
          </a:bodyPr>
          <a:lstStyle/>
          <a:p>
            <a:r>
              <a:rPr lang="en-US" dirty="0"/>
              <a:t>Membrane potential – when a neuron is not </a:t>
            </a:r>
            <a:r>
              <a:rPr lang="en-US" dirty="0" smtClean="0"/>
              <a:t>stimulated</a:t>
            </a:r>
          </a:p>
          <a:p>
            <a:r>
              <a:rPr lang="en-US" dirty="0" smtClean="0"/>
              <a:t>Threshold – the critical level to which membrane potential must be depolarized in order to initiate an action potential</a:t>
            </a:r>
            <a:endParaRPr lang="en-US" dirty="0"/>
          </a:p>
          <a:p>
            <a:r>
              <a:rPr lang="en-US" dirty="0" smtClean="0"/>
              <a:t>Polarization of the neuron’s membrane: Sodium is on the outside and potassium is on the inside</a:t>
            </a:r>
          </a:p>
          <a:p>
            <a:r>
              <a:rPr lang="en-US" dirty="0" smtClean="0"/>
              <a:t>Resting potential gives the neuron a break</a:t>
            </a:r>
          </a:p>
          <a:p>
            <a:r>
              <a:rPr lang="en-US" dirty="0" smtClean="0"/>
              <a:t>Action potential: Sodium ions move inside the membrane</a:t>
            </a:r>
          </a:p>
          <a:p>
            <a:r>
              <a:rPr lang="en-US" dirty="0" smtClean="0"/>
              <a:t>Depolarization: as sodium rushes back into the cell the positive sodium ions raise the charge inside of the cell from negative to positive</a:t>
            </a:r>
          </a:p>
          <a:p>
            <a:r>
              <a:rPr lang="en-US" dirty="0" smtClean="0"/>
              <a:t>Refractory period puts everything back to normal: Potassium returns inside, sodium returns </a:t>
            </a:r>
            <a:r>
              <a:rPr lang="en-US" dirty="0" smtClean="0"/>
              <a:t>outside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2378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020" t="22086" r="12118" b="27396"/>
          <a:stretch/>
        </p:blipFill>
        <p:spPr>
          <a:xfrm>
            <a:off x="1978475" y="261927"/>
            <a:ext cx="9526137" cy="646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23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Neurotransmitters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Relay signals between nerve cells (neurons).</a:t>
            </a:r>
          </a:p>
          <a:p>
            <a:r>
              <a:rPr lang="en-US" dirty="0" smtClean="0"/>
              <a:t>The brain uses neurotransmitters to tell your heart to beat, your lung to breathe, and your stomach to digest</a:t>
            </a:r>
          </a:p>
          <a:p>
            <a:endParaRPr lang="en-US" dirty="0"/>
          </a:p>
          <a:p>
            <a:r>
              <a:rPr lang="en-US" dirty="0" smtClean="0"/>
              <a:t>Once </a:t>
            </a:r>
            <a:r>
              <a:rPr lang="en-US" dirty="0" smtClean="0"/>
              <a:t>the neurotransmitter is </a:t>
            </a:r>
            <a:r>
              <a:rPr lang="en-US" dirty="0"/>
              <a:t>picked up by receptors in the postsynaptic membrane, the </a:t>
            </a:r>
            <a:r>
              <a:rPr lang="en-US" dirty="0" smtClean="0"/>
              <a:t>molecule </a:t>
            </a:r>
            <a:r>
              <a:rPr lang="en-US" dirty="0"/>
              <a:t>is internalized in the neuron and the impulse continues. This process of nerve cell communication is extremely rapid. </a:t>
            </a:r>
          </a:p>
          <a:p>
            <a:r>
              <a:rPr lang="en-US" dirty="0"/>
              <a:t>Once the neurotransmitter is released from the neurotransmitter vesicles of the presynaptic membrane, the normal movement of molecules should be directed to receptor sites located on the postsynaptic membrane. </a:t>
            </a:r>
          </a:p>
        </p:txBody>
      </p:sp>
    </p:spTree>
    <p:extLst>
      <p:ext uri="{BB962C8B-B14F-4D97-AF65-F5344CB8AC3E}">
        <p14:creationId xmlns:p14="http://schemas.microsoft.com/office/powerpoint/2010/main" val="1034609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IPSP vs. EPSP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EPSPs are graded potentials that can initiate </a:t>
            </a:r>
            <a:r>
              <a:rPr lang="en-US" dirty="0" smtClean="0"/>
              <a:t>action potential </a:t>
            </a:r>
            <a:r>
              <a:rPr lang="en-US" dirty="0"/>
              <a:t>in the axon, whereas IPSPs produce a graded potential that lessens the chance of an </a:t>
            </a:r>
            <a:r>
              <a:rPr lang="en-US" dirty="0" smtClean="0"/>
              <a:t>action potential </a:t>
            </a:r>
            <a:r>
              <a:rPr lang="en-US" dirty="0"/>
              <a:t>in an axon.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EPSP </a:t>
            </a:r>
            <a:r>
              <a:rPr lang="en-US" dirty="0"/>
              <a:t>- small depolarization is created; IPSP - small hyperpolarization is created.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EPSP </a:t>
            </a:r>
            <a:r>
              <a:rPr lang="en-US" dirty="0"/>
              <a:t>- helps bring postsynaptic membrane closer to threshold; IPSP - helps bring postsynaptic membrane further from threshold.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EPSP </a:t>
            </a:r>
            <a:r>
              <a:rPr lang="en-US" dirty="0"/>
              <a:t>- membrane becomes more excited; IPSP - membrane becomes less </a:t>
            </a:r>
            <a:r>
              <a:rPr lang="en-US" dirty="0" smtClean="0"/>
              <a:t>excited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2806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Alzheimer’s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 brain disease that causes a slow decline in memory, thinking, and reasoning skills</a:t>
            </a:r>
          </a:p>
          <a:p>
            <a:r>
              <a:rPr lang="en-US" dirty="0" smtClean="0"/>
              <a:t>Memory loss and inability for self – care</a:t>
            </a:r>
          </a:p>
          <a:p>
            <a:r>
              <a:rPr lang="en-US" dirty="0" smtClean="0"/>
              <a:t>Affects an estimated four million Americans</a:t>
            </a:r>
          </a:p>
          <a:p>
            <a:r>
              <a:rPr lang="en-US" dirty="0" smtClean="0"/>
              <a:t>Some medications to help with the symptoms have been developed, but no cure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7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Schizophrenia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mental disease marked by disturbances in thinking and emotional reactions</a:t>
            </a:r>
          </a:p>
          <a:p>
            <a:r>
              <a:rPr lang="en-US" dirty="0" smtClean="0"/>
              <a:t>Signs could include: parkinsonian type symptoms, involuntary movements, sleep disturbances, depression, irritability, anger, suspiciousness</a:t>
            </a:r>
          </a:p>
          <a:p>
            <a:r>
              <a:rPr lang="en-US" dirty="0" smtClean="0"/>
              <a:t>Affects 2.5 million Americans; an estimated 40 percent of people go untreated in any given year</a:t>
            </a:r>
          </a:p>
          <a:p>
            <a:r>
              <a:rPr lang="en-US" dirty="0" smtClean="0"/>
              <a:t>Medications that block dopamine receptors in the brain (chlorpromazine and clozapine) have been used to alleviate the symptoms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16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http://www.flashcardmachine.com/chapter-8-synaptictransmissionandneuralintegration.html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www.minddisorders.com/Kau-Nu/Neurotransmitters.html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http://www.dummies.com/how-to/content/understanding-the-transmission-of-nerve-impulses.html</a:t>
            </a:r>
            <a:r>
              <a:rPr lang="en-US" dirty="0"/>
              <a:t> </a:t>
            </a:r>
            <a:endParaRPr lang="en-US" dirty="0" smtClean="0"/>
          </a:p>
          <a:p>
            <a:pPr marL="342900" lvl="1" indent="-342900"/>
            <a:r>
              <a:rPr lang="en-US" dirty="0">
                <a:hlinkClick r:id="rId5"/>
              </a:rPr>
              <a:t>http://neuroscience.uth.tmc.edu/s3/chapter05.html</a:t>
            </a:r>
            <a:r>
              <a:rPr lang="en-US" dirty="0"/>
              <a:t> </a:t>
            </a:r>
            <a:endParaRPr lang="en-US" dirty="0" smtClean="0"/>
          </a:p>
          <a:p>
            <a:pPr marL="342900" lvl="1" indent="-342900"/>
            <a:r>
              <a:rPr lang="en-US" dirty="0">
                <a:hlinkClick r:id="rId6"/>
              </a:rPr>
              <a:t>https://www.studyblue.com/notes/note/n/5-functional-elements-of-a-reflex-arc/deck/5809132</a:t>
            </a:r>
            <a:r>
              <a:rPr lang="en-US" dirty="0"/>
              <a:t> </a:t>
            </a:r>
            <a:endParaRPr lang="en-US" dirty="0" smtClean="0"/>
          </a:p>
          <a:p>
            <a:pPr marL="342900" lvl="1" indent="-342900"/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www.gwinnett.k12.ga.us/LilburnES/PromoteGA/biochemistry/Brain_CNS.html</a:t>
            </a:r>
            <a:endParaRPr lang="en-US" dirty="0" smtClean="0"/>
          </a:p>
          <a:p>
            <a:pPr marL="342900" lvl="1" indent="-342900"/>
            <a:r>
              <a:rPr lang="en-US" i="1" dirty="0">
                <a:hlinkClick r:id="rId8"/>
              </a:rPr>
              <a:t>http://</a:t>
            </a:r>
            <a:r>
              <a:rPr lang="en-US" i="1" dirty="0" smtClean="0">
                <a:hlinkClick r:id="rId8"/>
              </a:rPr>
              <a:t>schizophrenia.com/earlysigns.htm</a:t>
            </a:r>
            <a:r>
              <a:rPr lang="en-US" i="1" dirty="0" smtClean="0"/>
              <a:t> </a:t>
            </a:r>
            <a:r>
              <a:rPr lang="en-US" dirty="0" smtClean="0"/>
              <a:t> </a:t>
            </a:r>
            <a:endParaRPr lang="en-US" dirty="0"/>
          </a:p>
          <a:p>
            <a:pPr marL="342900" lvl="1" indent="-342900"/>
            <a:r>
              <a:rPr lang="en-US" smtClean="0"/>
              <a:t>AP Bio Textbook</a:t>
            </a:r>
            <a:endParaRPr lang="en-US" dirty="0"/>
          </a:p>
          <a:p>
            <a:pPr marL="342900" lvl="1" indent="-342900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3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master controlling and communicating system in the body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Functions:</a:t>
            </a:r>
            <a:endParaRPr lang="en-US" b="1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Sensory Input – monitoring stimuli occurring inside and outside the body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Integration – interpretation of sensory input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Motor output – response to stimuli by activating effector organs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7964" y="2133600"/>
            <a:ext cx="8915400" cy="3777622"/>
          </a:xfrm>
        </p:spPr>
        <p:txBody>
          <a:bodyPr/>
          <a:lstStyle/>
          <a:p>
            <a:r>
              <a:rPr lang="en-US" dirty="0" smtClean="0"/>
              <a:t>Central nervous system (CNS)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Brain and spinal cord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Integration and command center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  <a:p>
            <a:r>
              <a:rPr lang="en-US" dirty="0" smtClean="0"/>
              <a:t>Peripheral nervous system (PNS)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Paired spinal and cranial nerves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Carries messages to and from the spinal cord and brain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267" t="28221" r="16833" b="29112"/>
          <a:stretch/>
        </p:blipFill>
        <p:spPr>
          <a:xfrm>
            <a:off x="7048768" y="365760"/>
            <a:ext cx="4628248" cy="384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53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232456"/>
            <a:ext cx="8915400" cy="3777622"/>
          </a:xfrm>
        </p:spPr>
        <p:txBody>
          <a:bodyPr/>
          <a:lstStyle/>
          <a:p>
            <a:r>
              <a:rPr lang="en-US" dirty="0" smtClean="0"/>
              <a:t>Command station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Brain and spinal cord serve the nervous system’s command station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When sensory input reaches CNS, the spinal cord and brain figure out the meaning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After, they send orders out to the body telling it what to do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8801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Nervous System pg.770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Sensory division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Sensory afferent fibers – carry impulses from skin, skeletal muscles, and joints to the brain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Visceral afferent fibers – transmit impulses from visceral organs to the brain</a:t>
            </a:r>
          </a:p>
          <a:p>
            <a:r>
              <a:rPr lang="en-US" dirty="0" smtClean="0"/>
              <a:t>Motor division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Transmits impulses from the CNS to effector organs(Glands or muscles)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52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Neurons Interacting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217" t="22537" r="24021" b="26005"/>
          <a:stretch/>
        </p:blipFill>
        <p:spPr>
          <a:xfrm>
            <a:off x="1414271" y="1375684"/>
            <a:ext cx="9831897" cy="529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5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Reflex 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7772" y="2371344"/>
            <a:ext cx="8915400" cy="3777622"/>
          </a:xfrm>
        </p:spPr>
        <p:txBody>
          <a:bodyPr/>
          <a:lstStyle/>
          <a:p>
            <a:r>
              <a:rPr lang="en-US" dirty="0" smtClean="0"/>
              <a:t>What it is: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The nerve pathway involved</a:t>
            </a:r>
          </a:p>
          <a:p>
            <a:pPr marL="457200" lvl="1" indent="0">
              <a:buNone/>
            </a:pPr>
            <a:r>
              <a:rPr lang="en-US" dirty="0" smtClean="0"/>
              <a:t> in a reflex action including at its</a:t>
            </a:r>
          </a:p>
          <a:p>
            <a:pPr marL="457200" lvl="1" indent="0">
              <a:buNone/>
            </a:pPr>
            <a:r>
              <a:rPr lang="en-US" dirty="0" smtClean="0"/>
              <a:t> simplest a sensory nerve ad a</a:t>
            </a:r>
          </a:p>
          <a:p>
            <a:pPr marL="457200" lvl="1" indent="0">
              <a:buNone/>
            </a:pPr>
            <a:r>
              <a:rPr lang="en-US" dirty="0" smtClean="0"/>
              <a:t> motor nerve with a synapse </a:t>
            </a:r>
          </a:p>
          <a:p>
            <a:pPr marL="457200" lvl="1" indent="0">
              <a:buNone/>
            </a:pPr>
            <a:r>
              <a:rPr lang="en-US" dirty="0" smtClean="0"/>
              <a:t>between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5061" t="22294" r="28334" b="16952"/>
          <a:stretch/>
        </p:blipFill>
        <p:spPr>
          <a:xfrm>
            <a:off x="6553136" y="1301131"/>
            <a:ext cx="5313405" cy="496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05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Reflex 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65376"/>
            <a:ext cx="8915400" cy="4809744"/>
          </a:xfrm>
        </p:spPr>
        <p:txBody>
          <a:bodyPr>
            <a:normAutofit/>
          </a:bodyPr>
          <a:lstStyle/>
          <a:p>
            <a:r>
              <a:rPr lang="en-US" dirty="0" smtClean="0"/>
              <a:t>Receptor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Triggers Action Potential if change in environment, or stimulus is great enough to generate</a:t>
            </a:r>
          </a:p>
          <a:p>
            <a:r>
              <a:rPr lang="en-US" dirty="0" smtClean="0"/>
              <a:t>Sensory Neuron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Action Potential is conducted to the CNS which terminates at a synapse in the spinal cord or brain stem</a:t>
            </a:r>
          </a:p>
          <a:p>
            <a:r>
              <a:rPr lang="en-US" dirty="0" smtClean="0"/>
              <a:t>Integration center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Action Potential is carried via afferent neurons to the spinal cord or brain stem and the info is them processed</a:t>
            </a:r>
          </a:p>
          <a:p>
            <a:r>
              <a:rPr lang="en-US" dirty="0" smtClean="0"/>
              <a:t>Motor neuron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Action Potential passes to motor neuron which conducts it to an effector </a:t>
            </a:r>
          </a:p>
          <a:p>
            <a:r>
              <a:rPr lang="en-US" dirty="0" smtClean="0"/>
              <a:t>Effector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Action Potential stimulates effector to perform work (muscle or gland)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5826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Hemisphere, Diencephalon, Brain Stem, and Cerebellum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475" t="31615" r="5411" b="15839"/>
          <a:stretch/>
        </p:blipFill>
        <p:spPr>
          <a:xfrm>
            <a:off x="7257535" y="2151602"/>
            <a:ext cx="4553939" cy="4064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6988" t="29518" r="7461" b="30653"/>
          <a:stretch/>
        </p:blipFill>
        <p:spPr>
          <a:xfrm>
            <a:off x="1268551" y="2135392"/>
            <a:ext cx="5988984" cy="409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5860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235</TotalTime>
  <Words>749</Words>
  <Application>Microsoft Office PowerPoint</Application>
  <PresentationFormat>Widescreen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Courier New</vt:lpstr>
      <vt:lpstr>Wingdings 3</vt:lpstr>
      <vt:lpstr>Wisp</vt:lpstr>
      <vt:lpstr>Nervous System</vt:lpstr>
      <vt:lpstr>The Nervous System</vt:lpstr>
      <vt:lpstr>Two Types </vt:lpstr>
      <vt:lpstr>Central Nervous System</vt:lpstr>
      <vt:lpstr>Peripheral Nervous System pg.770</vt:lpstr>
      <vt:lpstr>Two Neurons Interacting </vt:lpstr>
      <vt:lpstr>Simple Reflex Arc</vt:lpstr>
      <vt:lpstr>Elements of Reflex Arc</vt:lpstr>
      <vt:lpstr>Cerebral Hemisphere, Diencephalon, Brain Stem, and Cerebellum</vt:lpstr>
      <vt:lpstr>What they are…</vt:lpstr>
      <vt:lpstr>What they are…</vt:lpstr>
      <vt:lpstr>Nerve Impulse Passing Message</vt:lpstr>
      <vt:lpstr>PowerPoint Presentation</vt:lpstr>
      <vt:lpstr>Neurotransmitters</vt:lpstr>
      <vt:lpstr>IPSP vs. EPSP</vt:lpstr>
      <vt:lpstr>Alzheimer’s disease</vt:lpstr>
      <vt:lpstr>Schizophrenia</vt:lpstr>
      <vt:lpstr>Reference Page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Nervous System</dc:title>
  <dc:creator>Tayler Logue</dc:creator>
  <cp:lastModifiedBy>Tayler Logue</cp:lastModifiedBy>
  <cp:revision>37</cp:revision>
  <dcterms:created xsi:type="dcterms:W3CDTF">2015-10-12T22:56:53Z</dcterms:created>
  <dcterms:modified xsi:type="dcterms:W3CDTF">2015-10-15T19:29:50Z</dcterms:modified>
</cp:coreProperties>
</file>