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5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0" autoAdjust="0"/>
    <p:restoredTop sz="94660"/>
  </p:normalViewPr>
  <p:slideViewPr>
    <p:cSldViewPr snapToGrid="0">
      <p:cViewPr varScale="1">
        <p:scale>
          <a:sx n="116" d="100"/>
          <a:sy n="116" d="100"/>
        </p:scale>
        <p:origin x="1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10/15/2015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www.flashcardmachine.com/chapter-8-synaptictransmissionandneuralintegration.html" TargetMode="External"/><Relationship Id="rId3" Type="http://schemas.openxmlformats.org/officeDocument/2006/relationships/hyperlink" Target="https://www.boundless.com/psychology/textbooks/boundless-psychology-textbook/biological-foundations-of-psychology-3/the-nervous-system-34/the-central-nervous-system-cns-147-12682/" TargetMode="External"/><Relationship Id="rId7" Type="http://schemas.openxmlformats.org/officeDocument/2006/relationships/hyperlink" Target="http://neuroscience.uth.tmc.edu/s3/chapter05.html" TargetMode="External"/><Relationship Id="rId2" Type="http://schemas.openxmlformats.org/officeDocument/2006/relationships/hyperlink" Target="http://www.merriam-webster.com/dictionary/central%20nervous%20system" TargetMode="External"/><Relationship Id="rId1" Type="http://schemas.openxmlformats.org/officeDocument/2006/relationships/slideLayout" Target="../slideLayouts/slideLayout2.xml"/><Relationship Id="rId6" Type="http://schemas.openxmlformats.org/officeDocument/2006/relationships/hyperlink" Target="http://biology.about.com/od/anatomy/p/Brainstem.htm" TargetMode="External"/><Relationship Id="rId5" Type="http://schemas.openxmlformats.org/officeDocument/2006/relationships/hyperlink" Target="https://www.boundless.com/physiology/textbooks/boundless-anatomy-and-physiology-textbook/the-central-nervous-system-cns-12/the-diencephalon-119/functions-of-the-diencephalon-644-6500/" TargetMode="External"/><Relationship Id="rId4" Type="http://schemas.openxmlformats.org/officeDocument/2006/relationships/hyperlink" Target="https://www.boundless.com/psychology/textbooks/boundless-psychology-textbook/biological-foundations-of-psychology-3/structure-and-function-of-the-brain-35/cerebral-hemispheres-and-lobes-of-the-brain-153-12688/" TargetMode="External"/><Relationship Id="rId9" Type="http://schemas.openxmlformats.org/officeDocument/2006/relationships/hyperlink" Target="http://www.mayoclinic.org/diseases-conditions/parkinsons-disease/basics/definition/con-2002848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nervous system	</a:t>
            </a:r>
            <a:endParaRPr lang="en-US" dirty="0"/>
          </a:p>
        </p:txBody>
      </p:sp>
      <p:sp>
        <p:nvSpPr>
          <p:cNvPr id="3" name="Subtitle 2"/>
          <p:cNvSpPr>
            <a:spLocks noGrp="1"/>
          </p:cNvSpPr>
          <p:nvPr>
            <p:ph type="subTitle" idx="1"/>
          </p:nvPr>
        </p:nvSpPr>
        <p:spPr/>
        <p:txBody>
          <a:bodyPr/>
          <a:lstStyle/>
          <a:p>
            <a:r>
              <a:rPr lang="en-US" dirty="0" smtClean="0"/>
              <a:t>By Jameson Meyer</a:t>
            </a:r>
            <a:endParaRPr lang="en-US" dirty="0"/>
          </a:p>
        </p:txBody>
      </p:sp>
    </p:spTree>
    <p:extLst>
      <p:ext uri="{BB962C8B-B14F-4D97-AF65-F5344CB8AC3E}">
        <p14:creationId xmlns:p14="http://schemas.microsoft.com/office/powerpoint/2010/main" val="3206263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Nerve Impulse</a:t>
            </a:r>
            <a:endParaRPr lang="en-US" dirty="0"/>
          </a:p>
        </p:txBody>
      </p:sp>
      <p:sp>
        <p:nvSpPr>
          <p:cNvPr id="3" name="Content Placeholder 2"/>
          <p:cNvSpPr>
            <a:spLocks noGrp="1"/>
          </p:cNvSpPr>
          <p:nvPr>
            <p:ph idx="1"/>
          </p:nvPr>
        </p:nvSpPr>
        <p:spPr/>
        <p:txBody>
          <a:bodyPr>
            <a:normAutofit fontScale="55000" lnSpcReduction="20000"/>
          </a:bodyPr>
          <a:lstStyle/>
          <a:p>
            <a:r>
              <a:rPr lang="en-US" dirty="0"/>
              <a:t>All cells in animal body tissues are electrically polarized – in other words, they maintain a voltage difference across the cell's </a:t>
            </a:r>
            <a:r>
              <a:rPr lang="en-US" dirty="0" smtClean="0"/>
              <a:t>plasma membrane, </a:t>
            </a:r>
            <a:r>
              <a:rPr lang="en-US" dirty="0"/>
              <a:t>known as the </a:t>
            </a:r>
            <a:r>
              <a:rPr lang="en-US" dirty="0" smtClean="0"/>
              <a:t>membrane potential. </a:t>
            </a:r>
            <a:r>
              <a:rPr lang="en-US" dirty="0"/>
              <a:t>This electrical polarization results from a complex interplay between protein structures embedded in the membrane called </a:t>
            </a:r>
            <a:r>
              <a:rPr lang="en-US" dirty="0" smtClean="0"/>
              <a:t>ion pumps</a:t>
            </a:r>
            <a:r>
              <a:rPr lang="en-US" dirty="0"/>
              <a:t> and </a:t>
            </a:r>
            <a:r>
              <a:rPr lang="en-US" dirty="0" smtClean="0"/>
              <a:t>ion channels (Sodium and potassium pumps). </a:t>
            </a:r>
            <a:r>
              <a:rPr lang="en-US" dirty="0"/>
              <a:t>In neurons, the types of ion channels in the membrane usually vary across different parts of the cell, giving </a:t>
            </a:r>
            <a:r>
              <a:rPr lang="en-US" dirty="0" smtClean="0"/>
              <a:t>the </a:t>
            </a:r>
            <a:r>
              <a:rPr lang="en-US" dirty="0" err="1" smtClean="0"/>
              <a:t>dentrites</a:t>
            </a:r>
            <a:r>
              <a:rPr lang="en-US" dirty="0" smtClean="0"/>
              <a:t>,</a:t>
            </a:r>
            <a:r>
              <a:rPr lang="en-US" dirty="0"/>
              <a:t> </a:t>
            </a:r>
            <a:r>
              <a:rPr lang="en-US" dirty="0" smtClean="0"/>
              <a:t>axon, </a:t>
            </a:r>
            <a:r>
              <a:rPr lang="en-US" dirty="0"/>
              <a:t>and </a:t>
            </a:r>
            <a:r>
              <a:rPr lang="en-US" dirty="0" smtClean="0"/>
              <a:t>cell body</a:t>
            </a:r>
            <a:r>
              <a:rPr lang="en-US" dirty="0"/>
              <a:t> different electrical properties. As a result, some parts of the membrane of a neuron may be excitable (capable of generating action potentials), whereas others are not. Recent </a:t>
            </a:r>
            <a:r>
              <a:rPr lang="en-US" dirty="0" smtClean="0"/>
              <a:t>studies have </a:t>
            </a:r>
            <a:r>
              <a:rPr lang="en-US" dirty="0"/>
              <a:t>shown that the most excitable part of a neuron is the part </a:t>
            </a:r>
            <a:r>
              <a:rPr lang="en-US" dirty="0" smtClean="0"/>
              <a:t>after the axon hillock, </a:t>
            </a:r>
            <a:r>
              <a:rPr lang="en-US" dirty="0"/>
              <a:t>which is called the initial segment, but the axon and cell body are also excitable in most cases.</a:t>
            </a:r>
          </a:p>
          <a:p>
            <a:r>
              <a:rPr lang="en-US" dirty="0"/>
              <a:t>Each excitable patch of membrane has two important levels of membrane potential: the </a:t>
            </a:r>
            <a:r>
              <a:rPr lang="en-US" dirty="0" smtClean="0"/>
              <a:t>resting potential, </a:t>
            </a:r>
            <a:r>
              <a:rPr lang="en-US" dirty="0"/>
              <a:t>which is the value the membrane potential maintains as long as nothing perturbs the cell, and a higher value called the </a:t>
            </a:r>
            <a:r>
              <a:rPr lang="en-US" dirty="0" smtClean="0"/>
              <a:t>threshold potential. </a:t>
            </a:r>
            <a:r>
              <a:rPr lang="en-US" dirty="0"/>
              <a:t>At the axon hillock of a typical neuron, the resting potential is around –70 millivolts (mV) and the threshold potential is around –55 mV. Synaptic inputs to a neuron cause the membrane to depolarize or hyperpolarize; that is, they cause the membrane potential to rise or fall. Action potentials are triggered when enough depolarization accumulates to bring the membrane potential up to threshold. When an action potential is triggered, the membrane potential abruptly shoots upward and then equally abruptly shoots back downward, often ending below the resting level, where it remains for some period of time. The shape of the action potential is stereotyped; that is, the rise and fall usually have approximately the same amplitude and time course for all action potentials in a given cell. (Exceptions are discussed later in the article.) In most neurons, the entire process takes place in about a thousandth of a second. Many types of neurons emit action potentials constantly at rates of up to 10–100 per second; some types, however, are much quieter, and may go for minutes or longer without emitting any action potentials</a:t>
            </a:r>
            <a:r>
              <a:rPr lang="en-US" dirty="0" smtClean="0"/>
              <a:t>.</a:t>
            </a:r>
          </a:p>
          <a:p>
            <a:r>
              <a:rPr lang="en-US" dirty="0" smtClean="0"/>
              <a:t>All of this happens linked between two neurons and they are able to react to each other nearly instantaneously because of the way these reactions happen.</a:t>
            </a:r>
            <a:endParaRPr lang="en-US" dirty="0"/>
          </a:p>
        </p:txBody>
      </p:sp>
      <p:pic>
        <p:nvPicPr>
          <p:cNvPr id="1026" name="Picture 2" descr="https://upload.wikimedia.org/wikipedia/commons/thumb/4/4a/Action_potential.svg/300px-Action_potentia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49" y="165099"/>
            <a:ext cx="2011801" cy="1984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9/95/Action_potential_basic_shape.svg/220px-Action_potential_basic_shap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0" y="4791075"/>
            <a:ext cx="20955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1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neurotransmitters</a:t>
            </a:r>
            <a:endParaRPr lang="en-US" dirty="0"/>
          </a:p>
        </p:txBody>
      </p:sp>
      <p:sp>
        <p:nvSpPr>
          <p:cNvPr id="3" name="Content Placeholder 2"/>
          <p:cNvSpPr>
            <a:spLocks noGrp="1"/>
          </p:cNvSpPr>
          <p:nvPr>
            <p:ph idx="1"/>
          </p:nvPr>
        </p:nvSpPr>
        <p:spPr/>
        <p:txBody>
          <a:bodyPr/>
          <a:lstStyle/>
          <a:p>
            <a:r>
              <a:rPr lang="en-US" dirty="0" smtClean="0"/>
              <a:t>A neurotransmitter during a synapse has the job of relaying information from a presynaptic neuron to a postsynaptic neuron </a:t>
            </a:r>
          </a:p>
          <a:p>
            <a:pPr lvl="1"/>
            <a:r>
              <a:rPr lang="en-US" dirty="0" smtClean="0"/>
              <a:t>There are two types of postsynaptic neurons </a:t>
            </a:r>
          </a:p>
          <a:p>
            <a:pPr lvl="2"/>
            <a:r>
              <a:rPr lang="en-US" dirty="0"/>
              <a:t>an excitatory postsynaptic potential, or EPSP, or hyperpolarizing, resulting in an inhibitory postsynaptic potential, or IPSP. below the threshold for generating postsynaptic action potentials.</a:t>
            </a:r>
            <a:endParaRPr lang="en-US" dirty="0"/>
          </a:p>
        </p:txBody>
      </p:sp>
    </p:spTree>
    <p:extLst>
      <p:ext uri="{BB962C8B-B14F-4D97-AF65-F5344CB8AC3E}">
        <p14:creationId xmlns:p14="http://schemas.microsoft.com/office/powerpoint/2010/main" val="3801180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Alzheimer’s disease</a:t>
            </a:r>
            <a:endParaRPr lang="en-US" dirty="0"/>
          </a:p>
        </p:txBody>
      </p:sp>
      <p:sp>
        <p:nvSpPr>
          <p:cNvPr id="3" name="Content Placeholder 2"/>
          <p:cNvSpPr>
            <a:spLocks noGrp="1"/>
          </p:cNvSpPr>
          <p:nvPr>
            <p:ph idx="1"/>
          </p:nvPr>
        </p:nvSpPr>
        <p:spPr/>
        <p:txBody>
          <a:bodyPr/>
          <a:lstStyle/>
          <a:p>
            <a:r>
              <a:rPr lang="en-US" dirty="0"/>
              <a:t>Alzheimer's disease is an irreversible, progressive brain disease that slowly destroys memory and thinking skills, and eventually even the ability to carry out the simplest tasks. In most people with Alzheimer's, symptoms first appear after age 65</a:t>
            </a:r>
            <a:r>
              <a:rPr lang="en-US" dirty="0" smtClean="0"/>
              <a:t>.</a:t>
            </a:r>
          </a:p>
          <a:p>
            <a:r>
              <a:rPr lang="en-US" dirty="0" smtClean="0"/>
              <a:t>Alzheimer’s symptoms progress from just misplacing words when talking to complete memory loss depending on how progressive the disease is</a:t>
            </a:r>
          </a:p>
          <a:p>
            <a:r>
              <a:rPr lang="en-US" dirty="0" smtClean="0"/>
              <a:t>About 1 in 9 people older than the age of 65 have Alzheimer’s</a:t>
            </a:r>
          </a:p>
          <a:p>
            <a:r>
              <a:rPr lang="en-US" dirty="0" smtClean="0"/>
              <a:t>Currently there is no cure for it but there are many drug and non drug options to help with the cognitive problems</a:t>
            </a:r>
          </a:p>
        </p:txBody>
      </p:sp>
    </p:spTree>
    <p:extLst>
      <p:ext uri="{BB962C8B-B14F-4D97-AF65-F5344CB8AC3E}">
        <p14:creationId xmlns:p14="http://schemas.microsoft.com/office/powerpoint/2010/main" val="3015050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Parkinson’s disease</a:t>
            </a:r>
            <a:endParaRPr lang="en-US" dirty="0"/>
          </a:p>
        </p:txBody>
      </p:sp>
      <p:sp>
        <p:nvSpPr>
          <p:cNvPr id="3" name="Content Placeholder 2"/>
          <p:cNvSpPr>
            <a:spLocks noGrp="1"/>
          </p:cNvSpPr>
          <p:nvPr>
            <p:ph idx="1"/>
          </p:nvPr>
        </p:nvSpPr>
        <p:spPr/>
        <p:txBody>
          <a:bodyPr>
            <a:normAutofit fontScale="92500" lnSpcReduction="20000"/>
          </a:bodyPr>
          <a:lstStyle/>
          <a:p>
            <a:r>
              <a:rPr lang="en-US" dirty="0"/>
              <a:t>Parkinson's disease is a progressive disorder of the nervous system that affects movement. It develops gradually, sometimes starting with a barely noticeable tremor in just one hand. But while a tremor may be the most well-known sign of Parkinson's disease, the disorder also commonly causes stiffness or slowing of movement</a:t>
            </a:r>
            <a:r>
              <a:rPr lang="en-US" dirty="0" smtClean="0"/>
              <a:t>.</a:t>
            </a:r>
          </a:p>
          <a:p>
            <a:r>
              <a:rPr lang="en-US" dirty="0" smtClean="0"/>
              <a:t>The main sign of Parkinson’s is the tremble of one hand but in many cases, it happens that the patient first stops moving their arms when they walk because of stiffness.</a:t>
            </a:r>
          </a:p>
          <a:p>
            <a:r>
              <a:rPr lang="en-US" dirty="0" smtClean="0"/>
              <a:t>About 4 million people in the world have Parkinson’s</a:t>
            </a:r>
          </a:p>
          <a:p>
            <a:r>
              <a:rPr lang="en-US" dirty="0" smtClean="0"/>
              <a:t>There is no cure for Parkinson’s disease but medications </a:t>
            </a:r>
            <a:r>
              <a:rPr lang="en-US" dirty="0"/>
              <a:t>may help you manage problems with walking, movement and tremor. These medications increase or substitute for dopamine, a specific signaling chemical (neurotransmitter) in your brain.</a:t>
            </a:r>
            <a:endParaRPr lang="en-US" dirty="0"/>
          </a:p>
        </p:txBody>
      </p:sp>
    </p:spTree>
    <p:extLst>
      <p:ext uri="{BB962C8B-B14F-4D97-AF65-F5344CB8AC3E}">
        <p14:creationId xmlns:p14="http://schemas.microsoft.com/office/powerpoint/2010/main" val="132906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0000" lnSpcReduction="20000"/>
          </a:bodyPr>
          <a:lstStyle/>
          <a:p>
            <a:r>
              <a:rPr lang="en-US" dirty="0">
                <a:hlinkClick r:id="rId2"/>
              </a:rPr>
              <a:t>http://</a:t>
            </a:r>
            <a:r>
              <a:rPr lang="en-US" dirty="0" smtClean="0">
                <a:hlinkClick r:id="rId2"/>
              </a:rPr>
              <a:t>www.merriam-webster.com/dictionary/central%20nervous%20system</a:t>
            </a:r>
            <a:endParaRPr lang="en-US" dirty="0" smtClean="0"/>
          </a:p>
          <a:p>
            <a:r>
              <a:rPr lang="en-US" dirty="0">
                <a:hlinkClick r:id="rId3"/>
              </a:rPr>
              <a:t>https://www.boundless.com/psychology/textbooks/boundless-psychology-textbook/biological-foundations-of-psychology-3/the-nervous-system-34/the-central-nervous-system-cns-147-12682</a:t>
            </a:r>
            <a:r>
              <a:rPr lang="en-US" dirty="0" smtClean="0">
                <a:hlinkClick r:id="rId3"/>
              </a:rPr>
              <a:t>/</a:t>
            </a:r>
            <a:r>
              <a:rPr lang="en-US" dirty="0" smtClean="0"/>
              <a:t> </a:t>
            </a:r>
          </a:p>
          <a:p>
            <a:r>
              <a:rPr lang="en-US" dirty="0">
                <a:hlinkClick r:id="rId4"/>
              </a:rPr>
              <a:t>https://www.boundless.com/psychology/textbooks/boundless-psychology-textbook/biological-foundations-of-psychology-3/structure-and-function-of-the-brain-35/cerebral-hemispheres-and-lobes-of-the-brain-153-12688</a:t>
            </a:r>
            <a:r>
              <a:rPr lang="en-US" dirty="0" smtClean="0">
                <a:hlinkClick r:id="rId4"/>
              </a:rPr>
              <a:t>/</a:t>
            </a:r>
            <a:r>
              <a:rPr lang="en-US" dirty="0" smtClean="0"/>
              <a:t> </a:t>
            </a:r>
          </a:p>
          <a:p>
            <a:r>
              <a:rPr lang="en-US" dirty="0">
                <a:hlinkClick r:id="rId5"/>
              </a:rPr>
              <a:t>https://www.boundless.com/physiology/textbooks/boundless-anatomy-and-physiology-textbook/the-central-nervous-system-cns-12/the-diencephalon-119/functions-of-the-diencephalon-644-6500</a:t>
            </a:r>
            <a:r>
              <a:rPr lang="en-US" dirty="0" smtClean="0">
                <a:hlinkClick r:id="rId5"/>
              </a:rPr>
              <a:t>/</a:t>
            </a:r>
            <a:r>
              <a:rPr lang="en-US" dirty="0" smtClean="0"/>
              <a:t> </a:t>
            </a:r>
          </a:p>
          <a:p>
            <a:r>
              <a:rPr lang="en-US" dirty="0">
                <a:hlinkClick r:id="rId6"/>
              </a:rPr>
              <a:t>http://</a:t>
            </a:r>
            <a:r>
              <a:rPr lang="en-US" dirty="0" smtClean="0">
                <a:hlinkClick r:id="rId6"/>
              </a:rPr>
              <a:t>biology.about.com/od/anatomy/p/Brainstem.htm</a:t>
            </a:r>
            <a:r>
              <a:rPr lang="en-US" dirty="0" smtClean="0"/>
              <a:t> </a:t>
            </a:r>
          </a:p>
          <a:p>
            <a:r>
              <a:rPr lang="en-US" dirty="0">
                <a:hlinkClick r:id="rId7"/>
              </a:rPr>
              <a:t>http://</a:t>
            </a:r>
            <a:r>
              <a:rPr lang="en-US" dirty="0" smtClean="0">
                <a:hlinkClick r:id="rId7"/>
              </a:rPr>
              <a:t>neuroscience.uth.tmc.edu/s3/chapter05.html</a:t>
            </a:r>
            <a:r>
              <a:rPr lang="en-US" dirty="0" smtClean="0"/>
              <a:t> </a:t>
            </a:r>
          </a:p>
          <a:p>
            <a:r>
              <a:rPr lang="en-US" dirty="0">
                <a:hlinkClick r:id="rId8"/>
              </a:rPr>
              <a:t>http://</a:t>
            </a:r>
            <a:r>
              <a:rPr lang="en-US" dirty="0" smtClean="0">
                <a:hlinkClick r:id="rId8"/>
              </a:rPr>
              <a:t>www.flashcardmachine.com/chapter-8-synaptictransmissionandneuralintegration.html</a:t>
            </a:r>
            <a:r>
              <a:rPr lang="en-US" dirty="0" smtClean="0"/>
              <a:t> </a:t>
            </a:r>
          </a:p>
          <a:p>
            <a:r>
              <a:rPr lang="en-US" dirty="0">
                <a:hlinkClick r:id="rId9"/>
              </a:rPr>
              <a:t>http://</a:t>
            </a:r>
            <a:r>
              <a:rPr lang="en-US" dirty="0" smtClean="0">
                <a:hlinkClick r:id="rId9"/>
              </a:rPr>
              <a:t>www.mayoclinic.org/diseases-conditions/parkinsons-disease/basics/definition/con-20028488</a:t>
            </a:r>
            <a:r>
              <a:rPr lang="en-US" dirty="0" smtClean="0"/>
              <a:t> </a:t>
            </a:r>
            <a:endParaRPr lang="en-US" dirty="0"/>
          </a:p>
        </p:txBody>
      </p:sp>
    </p:spTree>
    <p:extLst>
      <p:ext uri="{BB962C8B-B14F-4D97-AF65-F5344CB8AC3E}">
        <p14:creationId xmlns:p14="http://schemas.microsoft.com/office/powerpoint/2010/main" val="1164131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Nervous system</a:t>
            </a:r>
            <a:endParaRPr lang="en-US" dirty="0"/>
          </a:p>
        </p:txBody>
      </p:sp>
      <p:sp>
        <p:nvSpPr>
          <p:cNvPr id="3" name="Content Placeholder 2"/>
          <p:cNvSpPr>
            <a:spLocks noGrp="1"/>
          </p:cNvSpPr>
          <p:nvPr>
            <p:ph idx="1"/>
          </p:nvPr>
        </p:nvSpPr>
        <p:spPr/>
        <p:txBody>
          <a:bodyPr/>
          <a:lstStyle/>
          <a:p>
            <a:r>
              <a:rPr lang="en-US" dirty="0" smtClean="0"/>
              <a:t>Definition</a:t>
            </a:r>
          </a:p>
          <a:p>
            <a:pPr lvl="1"/>
            <a:r>
              <a:rPr lang="en-US" dirty="0" smtClean="0"/>
              <a:t>The </a:t>
            </a:r>
            <a:r>
              <a:rPr lang="en-US" dirty="0"/>
              <a:t>complex of nerve tissues that controls the activities of the body. In vertebrates it comprises the brain and spinal cord</a:t>
            </a:r>
            <a:r>
              <a:rPr lang="en-US" dirty="0" smtClean="0"/>
              <a:t>.</a:t>
            </a:r>
          </a:p>
          <a:p>
            <a:r>
              <a:rPr lang="en-US" dirty="0" smtClean="0"/>
              <a:t>Major parts</a:t>
            </a:r>
          </a:p>
          <a:p>
            <a:pPr lvl="1"/>
            <a:r>
              <a:rPr lang="en-US" dirty="0" smtClean="0"/>
              <a:t>Brain </a:t>
            </a:r>
          </a:p>
          <a:p>
            <a:pPr lvl="1"/>
            <a:r>
              <a:rPr lang="en-US" dirty="0" smtClean="0"/>
              <a:t>Spinal Cord</a:t>
            </a:r>
            <a:endParaRPr lang="en-US" dirty="0"/>
          </a:p>
        </p:txBody>
      </p:sp>
    </p:spTree>
    <p:extLst>
      <p:ext uri="{BB962C8B-B14F-4D97-AF65-F5344CB8AC3E}">
        <p14:creationId xmlns:p14="http://schemas.microsoft.com/office/powerpoint/2010/main" val="3011148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Peripheral nervous system</a:t>
            </a:r>
            <a:endParaRPr lang="en-US" dirty="0"/>
          </a:p>
        </p:txBody>
      </p:sp>
      <p:sp>
        <p:nvSpPr>
          <p:cNvPr id="3" name="Content Placeholder 2"/>
          <p:cNvSpPr>
            <a:spLocks noGrp="1"/>
          </p:cNvSpPr>
          <p:nvPr>
            <p:ph idx="1"/>
          </p:nvPr>
        </p:nvSpPr>
        <p:spPr/>
        <p:txBody>
          <a:bodyPr/>
          <a:lstStyle/>
          <a:p>
            <a:r>
              <a:rPr lang="en-US" dirty="0" smtClean="0"/>
              <a:t>Definition</a:t>
            </a:r>
          </a:p>
          <a:p>
            <a:pPr lvl="1"/>
            <a:r>
              <a:rPr lang="en-US" dirty="0"/>
              <a:t>The peripheral nervous system (PNS) is the part of the nervous system that consists of the nerves and ganglia outside of the brain and spinal cord</a:t>
            </a:r>
            <a:r>
              <a:rPr lang="en-US" dirty="0" smtClean="0"/>
              <a:t>.</a:t>
            </a:r>
          </a:p>
          <a:p>
            <a:r>
              <a:rPr lang="en-US" dirty="0" smtClean="0"/>
              <a:t>Major Parts</a:t>
            </a:r>
          </a:p>
          <a:p>
            <a:pPr lvl="1"/>
            <a:r>
              <a:rPr lang="en-US" dirty="0"/>
              <a:t>12 pairs of cranial nerves and 31 pairs of spinal nerves.</a:t>
            </a:r>
          </a:p>
        </p:txBody>
      </p:sp>
    </p:spTree>
    <p:extLst>
      <p:ext uri="{BB962C8B-B14F-4D97-AF65-F5344CB8AC3E}">
        <p14:creationId xmlns:p14="http://schemas.microsoft.com/office/powerpoint/2010/main" val="1468453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 of two neurons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279" r="30479"/>
          <a:stretch/>
        </p:blipFill>
        <p:spPr>
          <a:xfrm rot="5400000">
            <a:off x="3732579" y="-357952"/>
            <a:ext cx="4076051" cy="5741773"/>
          </a:xfrm>
        </p:spPr>
      </p:pic>
    </p:spTree>
    <p:extLst>
      <p:ext uri="{BB962C8B-B14F-4D97-AF65-F5344CB8AC3E}">
        <p14:creationId xmlns:p14="http://schemas.microsoft.com/office/powerpoint/2010/main" val="2336850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Reflex arc</a:t>
            </a:r>
            <a:endParaRPr lang="en-US" dirty="0"/>
          </a:p>
        </p:txBody>
      </p:sp>
      <p:sp>
        <p:nvSpPr>
          <p:cNvPr id="3" name="Content Placeholder 2"/>
          <p:cNvSpPr>
            <a:spLocks noGrp="1"/>
          </p:cNvSpPr>
          <p:nvPr>
            <p:ph idx="1"/>
          </p:nvPr>
        </p:nvSpPr>
        <p:spPr>
          <a:xfrm>
            <a:off x="684211" y="49427"/>
            <a:ext cx="9242383" cy="2545492"/>
          </a:xfrm>
        </p:spPr>
        <p:txBody>
          <a:bodyPr>
            <a:normAutofit fontScale="62500" lnSpcReduction="20000"/>
          </a:bodyPr>
          <a:lstStyle/>
          <a:p>
            <a:r>
              <a:rPr lang="en-US" dirty="0" smtClean="0"/>
              <a:t>Elements</a:t>
            </a:r>
          </a:p>
          <a:p>
            <a:pPr lvl="1"/>
            <a:r>
              <a:rPr lang="en-US" dirty="0" smtClean="0"/>
              <a:t>Sensory neurons</a:t>
            </a:r>
          </a:p>
          <a:p>
            <a:pPr lvl="2"/>
            <a:r>
              <a:rPr lang="en-US" dirty="0" smtClean="0"/>
              <a:t>Receive messages when the body is hit</a:t>
            </a:r>
          </a:p>
          <a:p>
            <a:pPr lvl="1"/>
            <a:r>
              <a:rPr lang="en-US" dirty="0" smtClean="0"/>
              <a:t>Motor neurons</a:t>
            </a:r>
          </a:p>
          <a:p>
            <a:pPr lvl="2"/>
            <a:r>
              <a:rPr lang="en-US" dirty="0" smtClean="0"/>
              <a:t>Motor neurons are told to move by the brain after the sensory neurons send a message to the brain to warn it</a:t>
            </a:r>
          </a:p>
          <a:p>
            <a:pPr lvl="1"/>
            <a:r>
              <a:rPr lang="en-US" dirty="0" smtClean="0"/>
              <a:t>CNS</a:t>
            </a:r>
          </a:p>
          <a:p>
            <a:pPr lvl="2"/>
            <a:r>
              <a:rPr lang="en-US" dirty="0" smtClean="0"/>
              <a:t>The brain and spinal cord</a:t>
            </a:r>
          </a:p>
          <a:p>
            <a:r>
              <a:rPr lang="en-US" dirty="0" smtClean="0"/>
              <a:t>How it works</a:t>
            </a:r>
          </a:p>
          <a:p>
            <a:pPr lvl="1"/>
            <a:r>
              <a:rPr lang="en-US" dirty="0"/>
              <a:t>A sensory neuron carries the message from the receptor to the central nervous system (the spinal cord and brain). A motor neuron carries the message from the central nervous system to the effector. In a </a:t>
            </a:r>
            <a:r>
              <a:rPr lang="en-US" dirty="0" smtClean="0"/>
              <a:t>knee-jerk reflex </a:t>
            </a:r>
            <a:r>
              <a:rPr lang="en-US" dirty="0"/>
              <a:t>arc the sensory neuron directly connects to the motor neuron in the spinal cord.</a:t>
            </a:r>
            <a:endParaRPr lang="en-US" dirty="0" smtClean="0"/>
          </a:p>
          <a:p>
            <a:pPr lvl="1"/>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396" t="39390"/>
          <a:stretch/>
        </p:blipFill>
        <p:spPr>
          <a:xfrm>
            <a:off x="4374291" y="3089187"/>
            <a:ext cx="6419335" cy="3117507"/>
          </a:xfrm>
          <a:prstGeom prst="rect">
            <a:avLst/>
          </a:prstGeom>
        </p:spPr>
      </p:pic>
    </p:spTree>
    <p:extLst>
      <p:ext uri="{BB962C8B-B14F-4D97-AF65-F5344CB8AC3E}">
        <p14:creationId xmlns:p14="http://schemas.microsoft.com/office/powerpoint/2010/main" val="1000582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Cerebral hemispheres</a:t>
            </a:r>
            <a:endParaRPr lang="en-US" dirty="0"/>
          </a:p>
        </p:txBody>
      </p:sp>
      <p:sp>
        <p:nvSpPr>
          <p:cNvPr id="3" name="Content Placeholder 2"/>
          <p:cNvSpPr>
            <a:spLocks noGrp="1"/>
          </p:cNvSpPr>
          <p:nvPr>
            <p:ph idx="1"/>
          </p:nvPr>
        </p:nvSpPr>
        <p:spPr>
          <a:xfrm>
            <a:off x="684212" y="397476"/>
            <a:ext cx="8534400" cy="3615267"/>
          </a:xfrm>
        </p:spPr>
        <p:txBody>
          <a:bodyPr/>
          <a:lstStyle/>
          <a:p>
            <a:r>
              <a:rPr lang="en-US" dirty="0"/>
              <a:t>Although the right and left hemispheres seem to be a mirror image of one another, there are important functional distinctions. In most people, for example, the areas that control speech are located in the left hemisphere, while areas that govern spatial perceptions reside in the right hemisphere</a:t>
            </a:r>
            <a:r>
              <a:rPr lang="en-US" dirty="0" smtClean="0"/>
              <a:t>.</a:t>
            </a:r>
          </a:p>
          <a:p>
            <a:pPr marL="0" indent="0">
              <a:buNone/>
            </a:pPr>
            <a:r>
              <a:rPr lang="en-US" dirty="0" smtClean="0"/>
              <a:t> </a:t>
            </a:r>
          </a:p>
          <a:p>
            <a:pPr marL="0" indent="0">
              <a:buNone/>
            </a:pPr>
            <a:endParaRPr lang="en-US" dirty="0"/>
          </a:p>
          <a:p>
            <a:pPr marL="0" indent="0">
              <a:buNone/>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6517"/>
          <a:stretch/>
        </p:blipFill>
        <p:spPr>
          <a:xfrm>
            <a:off x="5667631" y="2630371"/>
            <a:ext cx="5826211" cy="2337045"/>
          </a:xfrm>
          <a:prstGeom prst="rect">
            <a:avLst/>
          </a:prstGeom>
        </p:spPr>
      </p:pic>
    </p:spTree>
    <p:extLst>
      <p:ext uri="{BB962C8B-B14F-4D97-AF65-F5344CB8AC3E}">
        <p14:creationId xmlns:p14="http://schemas.microsoft.com/office/powerpoint/2010/main" val="103703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diencephalon</a:t>
            </a:r>
            <a:endParaRPr lang="en-US" dirty="0"/>
          </a:p>
        </p:txBody>
      </p:sp>
      <p:sp>
        <p:nvSpPr>
          <p:cNvPr id="3" name="Content Placeholder 2"/>
          <p:cNvSpPr>
            <a:spLocks noGrp="1"/>
          </p:cNvSpPr>
          <p:nvPr>
            <p:ph idx="1"/>
          </p:nvPr>
        </p:nvSpPr>
        <p:spPr/>
        <p:txBody>
          <a:bodyPr/>
          <a:lstStyle/>
          <a:p>
            <a:r>
              <a:rPr lang="en-US" dirty="0"/>
              <a:t>Diencephalon is made up of four distinct components: the thalamus, the subthalamus, the hypothalamus, and the </a:t>
            </a:r>
            <a:r>
              <a:rPr lang="en-US" dirty="0" err="1"/>
              <a:t>epithalamus</a:t>
            </a:r>
            <a:r>
              <a:rPr lang="en-US" dirty="0"/>
              <a:t>. The hypothalamus is an integral part of the endocrine system, with one of the most important functions being to link the nervous system to the endocrine system via the pituitary gland</a:t>
            </a:r>
            <a:r>
              <a:rPr lang="en-US" dirty="0" smtClean="0"/>
              <a:t>.</a:t>
            </a:r>
          </a:p>
          <a:p>
            <a:endParaRPr lang="en-US" dirty="0"/>
          </a:p>
          <a:p>
            <a:endParaRPr lang="en-US" dirty="0" smtClean="0"/>
          </a:p>
          <a:p>
            <a:endParaRPr lang="en-US" dirty="0"/>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53" t="9279" r="1951" b="29219"/>
          <a:stretch/>
        </p:blipFill>
        <p:spPr>
          <a:xfrm>
            <a:off x="4794422" y="2812535"/>
            <a:ext cx="6549081" cy="3163329"/>
          </a:xfrm>
          <a:prstGeom prst="rect">
            <a:avLst/>
          </a:prstGeom>
        </p:spPr>
      </p:pic>
    </p:spTree>
    <p:extLst>
      <p:ext uri="{BB962C8B-B14F-4D97-AF65-F5344CB8AC3E}">
        <p14:creationId xmlns:p14="http://schemas.microsoft.com/office/powerpoint/2010/main" val="3555865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stem</a:t>
            </a:r>
            <a:endParaRPr lang="en-US" dirty="0"/>
          </a:p>
        </p:txBody>
      </p:sp>
      <p:sp>
        <p:nvSpPr>
          <p:cNvPr id="3" name="Content Placeholder 2"/>
          <p:cNvSpPr>
            <a:spLocks noGrp="1"/>
          </p:cNvSpPr>
          <p:nvPr>
            <p:ph idx="1"/>
          </p:nvPr>
        </p:nvSpPr>
        <p:spPr/>
        <p:txBody>
          <a:bodyPr/>
          <a:lstStyle/>
          <a:p>
            <a:r>
              <a:rPr lang="en-US" dirty="0"/>
              <a:t>The brain stem has many basic functions, including regulation of heart rate, breathing, sleeping, and eating. It includes the medulla oblongata (</a:t>
            </a:r>
            <a:r>
              <a:rPr lang="en-US" dirty="0" err="1"/>
              <a:t>myelencephalon</a:t>
            </a:r>
            <a:r>
              <a:rPr lang="en-US" dirty="0"/>
              <a:t>), pons (part of </a:t>
            </a:r>
            <a:r>
              <a:rPr lang="en-US" dirty="0" err="1"/>
              <a:t>metencephalon</a:t>
            </a:r>
            <a:r>
              <a:rPr lang="en-US" dirty="0"/>
              <a:t>), and midbrain (mesencephalon</a:t>
            </a:r>
            <a:r>
              <a:rPr lang="en-US" dirty="0" smtClean="0"/>
              <a:t>).</a:t>
            </a:r>
          </a:p>
          <a:p>
            <a:endParaRPr lang="en-US" dirty="0" smtClean="0"/>
          </a:p>
          <a:p>
            <a:endParaRPr lang="en-US" dirty="0"/>
          </a:p>
          <a:p>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456" t="-290" r="14114" b="1"/>
          <a:stretch/>
        </p:blipFill>
        <p:spPr>
          <a:xfrm rot="5400000">
            <a:off x="7373782" y="2039784"/>
            <a:ext cx="4625409" cy="5011024"/>
          </a:xfrm>
          <a:prstGeom prst="rect">
            <a:avLst/>
          </a:prstGeom>
        </p:spPr>
      </p:pic>
    </p:spTree>
    <p:extLst>
      <p:ext uri="{BB962C8B-B14F-4D97-AF65-F5344CB8AC3E}">
        <p14:creationId xmlns:p14="http://schemas.microsoft.com/office/powerpoint/2010/main" val="1292444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cerebellum</a:t>
            </a:r>
            <a:endParaRPr lang="en-US" dirty="0"/>
          </a:p>
        </p:txBody>
      </p:sp>
      <p:sp>
        <p:nvSpPr>
          <p:cNvPr id="3" name="Content Placeholder 2"/>
          <p:cNvSpPr>
            <a:spLocks noGrp="1"/>
          </p:cNvSpPr>
          <p:nvPr>
            <p:ph idx="1"/>
          </p:nvPr>
        </p:nvSpPr>
        <p:spPr/>
        <p:txBody>
          <a:bodyPr/>
          <a:lstStyle/>
          <a:p>
            <a:r>
              <a:rPr lang="en-US" dirty="0"/>
              <a:t>the part of the brain at the back of the skull in vertebrates. Its function is to coordinate and regulate muscular </a:t>
            </a:r>
            <a:r>
              <a:rPr lang="en-US" dirty="0" smtClean="0"/>
              <a:t>activity</a:t>
            </a:r>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3" t="8450" r="9836" b="20764"/>
          <a:stretch/>
        </p:blipFill>
        <p:spPr>
          <a:xfrm rot="10800000" flipH="1" flipV="1">
            <a:off x="4043493" y="2573789"/>
            <a:ext cx="6174297" cy="3640822"/>
          </a:xfrm>
          <a:prstGeom prst="rect">
            <a:avLst/>
          </a:prstGeom>
        </p:spPr>
      </p:pic>
    </p:spTree>
    <p:extLst>
      <p:ext uri="{BB962C8B-B14F-4D97-AF65-F5344CB8AC3E}">
        <p14:creationId xmlns:p14="http://schemas.microsoft.com/office/powerpoint/2010/main" val="3482308855"/>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200</TotalTime>
  <Words>445</Words>
  <Application>Microsoft Office PowerPoint</Application>
  <PresentationFormat>Widescreen</PresentationFormat>
  <Paragraphs>67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Wingdings 3</vt:lpstr>
      <vt:lpstr>Slice</vt:lpstr>
      <vt:lpstr>The nervous system </vt:lpstr>
      <vt:lpstr>Central Nervous system</vt:lpstr>
      <vt:lpstr>Peripheral nervous system</vt:lpstr>
      <vt:lpstr>Interaction of two neurons</vt:lpstr>
      <vt:lpstr>Reflex arc</vt:lpstr>
      <vt:lpstr>Cerebral hemispheres</vt:lpstr>
      <vt:lpstr>diencephalon</vt:lpstr>
      <vt:lpstr>Brain stem</vt:lpstr>
      <vt:lpstr>cerebellum</vt:lpstr>
      <vt:lpstr>Nerve Impulse</vt:lpstr>
      <vt:lpstr>neurotransmitters</vt:lpstr>
      <vt:lpstr>Alzheimer’s disease</vt:lpstr>
      <vt:lpstr>Parkinson’s disease</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nervous system</dc:title>
  <dc:creator>Jameson Meyer</dc:creator>
  <cp:lastModifiedBy>Jameson Meyer</cp:lastModifiedBy>
  <cp:revision>11</cp:revision>
  <dcterms:created xsi:type="dcterms:W3CDTF">2015-10-13T18:04:45Z</dcterms:created>
  <dcterms:modified xsi:type="dcterms:W3CDTF">2015-10-16T04:21:28Z</dcterms:modified>
</cp:coreProperties>
</file>