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66" d="100"/>
          <a:sy n="66" d="100"/>
        </p:scale>
        <p:origin x="1238"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3970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332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894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97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635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342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5751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410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55477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15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3009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563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009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261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9742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537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10/15/2015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1102755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ncbi.nlm.nih.gov/books/NBK11117/" TargetMode="External"/><Relationship Id="rId3" Type="http://schemas.openxmlformats.org/officeDocument/2006/relationships/hyperlink" Target="http://www.newhavenscience.org/52UNHSensesUnit.htm" TargetMode="External"/><Relationship Id="rId7" Type="http://schemas.openxmlformats.org/officeDocument/2006/relationships/hyperlink" Target="https://faculty.washington.edu/chudler/chnt1.html" TargetMode="External"/><Relationship Id="rId2" Type="http://schemas.openxmlformats.org/officeDocument/2006/relationships/hyperlink" Target="http://www.livescience.com/22665-nervous-system.html" TargetMode="External"/><Relationship Id="rId1" Type="http://schemas.openxmlformats.org/officeDocument/2006/relationships/slideLayout" Target="../slideLayouts/slideLayout2.xml"/><Relationship Id="rId6" Type="http://schemas.openxmlformats.org/officeDocument/2006/relationships/hyperlink" Target="http://www.dummies.com/how-to/content/understanding-the-transmission-of-nerve-impulses.html" TargetMode="External"/><Relationship Id="rId11" Type="http://schemas.openxmlformats.org/officeDocument/2006/relationships/hyperlink" Target="http://www.alzheimers.net/resources/alzheimers-statistics/" TargetMode="External"/><Relationship Id="rId5" Type="http://schemas.openxmlformats.org/officeDocument/2006/relationships/hyperlink" Target="http://psychology.jrank.org/pages/92/Brain.html" TargetMode="External"/><Relationship Id="rId10" Type="http://schemas.openxmlformats.org/officeDocument/2006/relationships/hyperlink" Target="http://www.mayoclinic.org/diseases-conditions/alzheimers-disease/basics/definition/con-20023871" TargetMode="External"/><Relationship Id="rId4" Type="http://schemas.openxmlformats.org/officeDocument/2006/relationships/hyperlink" Target="http://www.dummies.com/how-to/content/examining-the-brains-four-lobes-frontal-parietal-t.html" TargetMode="External"/><Relationship Id="rId9" Type="http://schemas.openxmlformats.org/officeDocument/2006/relationships/hyperlink" Target="http://www.mayoclinic.org/diseases-conditions/huntingtons-disease/basics/definition/con-2003068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Nervous System</a:t>
            </a:r>
            <a:endParaRPr lang="en-US" dirty="0"/>
          </a:p>
        </p:txBody>
      </p:sp>
      <p:sp>
        <p:nvSpPr>
          <p:cNvPr id="3" name="Subtitle 2"/>
          <p:cNvSpPr>
            <a:spLocks noGrp="1"/>
          </p:cNvSpPr>
          <p:nvPr>
            <p:ph type="subTitle" idx="1"/>
          </p:nvPr>
        </p:nvSpPr>
        <p:spPr/>
        <p:txBody>
          <a:bodyPr/>
          <a:lstStyle/>
          <a:p>
            <a:r>
              <a:rPr lang="en-US" dirty="0" smtClean="0"/>
              <a:t>Cole McDougall</a:t>
            </a:r>
            <a:endParaRPr lang="en-US" dirty="0"/>
          </a:p>
        </p:txBody>
      </p:sp>
    </p:spTree>
    <p:extLst>
      <p:ext uri="{BB962C8B-B14F-4D97-AF65-F5344CB8AC3E}">
        <p14:creationId xmlns:p14="http://schemas.microsoft.com/office/powerpoint/2010/main" val="3580366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(brain stem) </a:t>
            </a:r>
            <a:endParaRPr lang="en-US" dirty="0"/>
          </a:p>
        </p:txBody>
      </p:sp>
      <p:sp>
        <p:nvSpPr>
          <p:cNvPr id="3" name="Content Placeholder 2"/>
          <p:cNvSpPr>
            <a:spLocks noGrp="1"/>
          </p:cNvSpPr>
          <p:nvPr>
            <p:ph idx="1"/>
          </p:nvPr>
        </p:nvSpPr>
        <p:spPr>
          <a:xfrm>
            <a:off x="2589212" y="2133600"/>
            <a:ext cx="8915400" cy="4147930"/>
          </a:xfrm>
        </p:spPr>
        <p:txBody>
          <a:bodyPr>
            <a:normAutofit/>
          </a:bodyPr>
          <a:lstStyle/>
          <a:p>
            <a:r>
              <a:rPr lang="en-US" dirty="0"/>
              <a:t>The </a:t>
            </a:r>
            <a:r>
              <a:rPr lang="en-US" b="1" dirty="0"/>
              <a:t>brain stem </a:t>
            </a:r>
            <a:r>
              <a:rPr lang="en-US" dirty="0"/>
              <a:t>connects the brain with the spinal cord. All the messages that are transmitted between the brain and spinal cord pass through the </a:t>
            </a:r>
            <a:r>
              <a:rPr lang="en-US" dirty="0" smtClean="0"/>
              <a:t>medulla. </a:t>
            </a:r>
          </a:p>
          <a:p>
            <a:r>
              <a:rPr lang="en-US" dirty="0" smtClean="0"/>
              <a:t>The </a:t>
            </a:r>
            <a:r>
              <a:rPr lang="en-US" b="1" dirty="0"/>
              <a:t>medulla</a:t>
            </a:r>
            <a:r>
              <a:rPr lang="en-US" dirty="0"/>
              <a:t> </a:t>
            </a:r>
            <a:r>
              <a:rPr lang="en-US" dirty="0" smtClean="0"/>
              <a:t>controls </a:t>
            </a:r>
            <a:r>
              <a:rPr lang="en-US" dirty="0"/>
              <a:t>the heartbeat, the rate of breathing, and the diameter of the blood vessels and helps to coordinate swallowing, vomiting, hiccupping, coughing, and sneezing</a:t>
            </a:r>
            <a:r>
              <a:rPr lang="en-US" dirty="0" smtClean="0"/>
              <a:t>. </a:t>
            </a:r>
          </a:p>
          <a:p>
            <a:r>
              <a:rPr lang="en-US" dirty="0" smtClean="0"/>
              <a:t>The </a:t>
            </a:r>
            <a:r>
              <a:rPr lang="en-US" b="1" dirty="0" smtClean="0"/>
              <a:t>pons</a:t>
            </a:r>
            <a:r>
              <a:rPr lang="en-US" dirty="0" smtClean="0"/>
              <a:t> </a:t>
            </a:r>
            <a:r>
              <a:rPr lang="en-US" dirty="0"/>
              <a:t>conducts messages between the spinal cord and the rest of the brain, and between the different parts of the brain</a:t>
            </a:r>
            <a:r>
              <a:rPr lang="en-US" dirty="0" smtClean="0"/>
              <a:t>.</a:t>
            </a:r>
          </a:p>
          <a:p>
            <a:r>
              <a:rPr lang="en-US" dirty="0" smtClean="0"/>
              <a:t> </a:t>
            </a:r>
            <a:r>
              <a:rPr lang="en-US" dirty="0"/>
              <a:t>Conveying impulses between the cerebral cortex, the pons, and the spinal cord is a section of the brain stem known as the </a:t>
            </a:r>
            <a:r>
              <a:rPr lang="en-US" b="1" dirty="0"/>
              <a:t>midbrain</a:t>
            </a:r>
            <a:r>
              <a:rPr lang="en-US" dirty="0"/>
              <a:t>, which also contains visual and audio reflex centers involving the movement of the eyeballs and head.</a:t>
            </a:r>
          </a:p>
        </p:txBody>
      </p:sp>
    </p:spTree>
    <p:extLst>
      <p:ext uri="{BB962C8B-B14F-4D97-AF65-F5344CB8AC3E}">
        <p14:creationId xmlns:p14="http://schemas.microsoft.com/office/powerpoint/2010/main" val="777072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of </a:t>
            </a:r>
            <a:r>
              <a:rPr lang="en-US" dirty="0"/>
              <a:t>N</a:t>
            </a:r>
            <a:r>
              <a:rPr lang="en-US" dirty="0" smtClean="0"/>
              <a:t>erve Impulses </a:t>
            </a:r>
            <a:endParaRPr lang="en-US" dirty="0"/>
          </a:p>
        </p:txBody>
      </p:sp>
      <p:sp>
        <p:nvSpPr>
          <p:cNvPr id="3" name="Content Placeholder 2"/>
          <p:cNvSpPr>
            <a:spLocks noGrp="1"/>
          </p:cNvSpPr>
          <p:nvPr>
            <p:ph idx="1"/>
          </p:nvPr>
        </p:nvSpPr>
        <p:spPr>
          <a:xfrm>
            <a:off x="2589212" y="1791695"/>
            <a:ext cx="8915400" cy="4823791"/>
          </a:xfrm>
        </p:spPr>
        <p:txBody>
          <a:bodyPr/>
          <a:lstStyle/>
          <a:p>
            <a:r>
              <a:rPr lang="en-US" dirty="0"/>
              <a:t>1. Polarization of the neuron's membrane: </a:t>
            </a:r>
            <a:r>
              <a:rPr lang="en-US" dirty="0" smtClean="0"/>
              <a:t>Sodium (Na+) </a:t>
            </a:r>
            <a:r>
              <a:rPr lang="en-US" dirty="0"/>
              <a:t>is on the outside, and </a:t>
            </a:r>
            <a:r>
              <a:rPr lang="en-US" dirty="0" smtClean="0"/>
              <a:t>potassium (K+) </a:t>
            </a:r>
            <a:r>
              <a:rPr lang="en-US" dirty="0"/>
              <a:t>is on the inside</a:t>
            </a:r>
            <a:r>
              <a:rPr lang="en-US" dirty="0" smtClean="0"/>
              <a:t>.</a:t>
            </a:r>
          </a:p>
          <a:p>
            <a:r>
              <a:rPr lang="en-US" dirty="0"/>
              <a:t>2. Resting potential gives the neuron a break</a:t>
            </a:r>
            <a:r>
              <a:rPr lang="en-US" dirty="0" smtClean="0"/>
              <a:t>.</a:t>
            </a:r>
          </a:p>
          <a:p>
            <a:r>
              <a:rPr lang="en-US" dirty="0" smtClean="0"/>
              <a:t>3</a:t>
            </a:r>
            <a:r>
              <a:rPr lang="en-US" dirty="0"/>
              <a:t>. Action potential: Sodium ions move inside the </a:t>
            </a:r>
            <a:r>
              <a:rPr lang="en-US" dirty="0" smtClean="0"/>
              <a:t>membrane.</a:t>
            </a:r>
          </a:p>
          <a:p>
            <a:pPr lvl="1"/>
            <a:r>
              <a:rPr lang="en-US" dirty="0" smtClean="0"/>
              <a:t>When </a:t>
            </a:r>
            <a:r>
              <a:rPr lang="en-US" dirty="0"/>
              <a:t>a stimulus reaches a resting neuron, the gated ion channels on the resting neuron's </a:t>
            </a:r>
            <a:r>
              <a:rPr lang="en-US" dirty="0" smtClean="0"/>
              <a:t>membrane, creating membrane potential, open </a:t>
            </a:r>
            <a:r>
              <a:rPr lang="en-US" dirty="0"/>
              <a:t>suddenly and allow the Na+ that was on the outside of the membrane to go rushing into the cell. As this </a:t>
            </a:r>
            <a:r>
              <a:rPr lang="en-US" dirty="0" smtClean="0"/>
              <a:t>happens</a:t>
            </a:r>
            <a:r>
              <a:rPr lang="en-US" dirty="0"/>
              <a:t>, the neuron goes from being polarized to being depolarized</a:t>
            </a:r>
            <a:r>
              <a:rPr lang="en-US" dirty="0" smtClean="0"/>
              <a:t>. </a:t>
            </a:r>
          </a:p>
          <a:p>
            <a:pPr lvl="1"/>
            <a:r>
              <a:rPr lang="en-US" dirty="0"/>
              <a:t>Each neuron has a threshold level — the point at which there's no holding back. After the stimulus goes above the threshold level, more gated ion channels open and allow more Na+ inside the cell. This causes complete depolarization of the neuron and an action potential is created</a:t>
            </a:r>
            <a:r>
              <a:rPr lang="en-US" dirty="0" smtClean="0"/>
              <a:t>.</a:t>
            </a:r>
          </a:p>
          <a:p>
            <a:pPr lvl="1"/>
            <a:r>
              <a:rPr lang="en-US" dirty="0"/>
              <a:t>When an impulse travels down an axon covered by a myelin sheath, the impulse must move between the uninsulated gaps called nodes of Ranvier that exist between each Schwann cell.</a:t>
            </a:r>
            <a:endParaRPr lang="en-US" dirty="0"/>
          </a:p>
        </p:txBody>
      </p:sp>
    </p:spTree>
    <p:extLst>
      <p:ext uri="{BB962C8B-B14F-4D97-AF65-F5344CB8AC3E}">
        <p14:creationId xmlns:p14="http://schemas.microsoft.com/office/powerpoint/2010/main" val="209582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of Nerve Impulses</a:t>
            </a:r>
            <a:endParaRPr lang="en-US" dirty="0"/>
          </a:p>
        </p:txBody>
      </p:sp>
      <p:sp>
        <p:nvSpPr>
          <p:cNvPr id="3" name="Content Placeholder 2"/>
          <p:cNvSpPr>
            <a:spLocks noGrp="1"/>
          </p:cNvSpPr>
          <p:nvPr>
            <p:ph idx="1"/>
          </p:nvPr>
        </p:nvSpPr>
        <p:spPr>
          <a:xfrm>
            <a:off x="2589212" y="1223174"/>
            <a:ext cx="8915400" cy="5634826"/>
          </a:xfrm>
        </p:spPr>
        <p:txBody>
          <a:bodyPr>
            <a:normAutofit/>
          </a:bodyPr>
          <a:lstStyle/>
          <a:p>
            <a:r>
              <a:rPr lang="en-US" dirty="0"/>
              <a:t>4. Repolarization: Potassium ions move outside, and sodium ions stay inside the </a:t>
            </a:r>
            <a:r>
              <a:rPr lang="en-US" dirty="0" smtClean="0"/>
              <a:t>membrane.</a:t>
            </a:r>
          </a:p>
          <a:p>
            <a:pPr lvl="1"/>
            <a:r>
              <a:rPr lang="en-US" dirty="0"/>
              <a:t>After the inside of the cell becomes flooded with Na+, the gated ion channels on the inside of the membrane open to allow the K+ to move to the outside of the membrane. With K+ moving to the outside, the membrane's repolarization restores electrical </a:t>
            </a:r>
            <a:r>
              <a:rPr lang="en-US" dirty="0" smtClean="0"/>
              <a:t>balance</a:t>
            </a:r>
          </a:p>
          <a:p>
            <a:r>
              <a:rPr lang="en-US" dirty="0" smtClean="0"/>
              <a:t>5</a:t>
            </a:r>
            <a:r>
              <a:rPr lang="en-US" dirty="0"/>
              <a:t>. Hyperpolarization: More potassium ions are on the outside than there are sodium ions on the </a:t>
            </a:r>
            <a:r>
              <a:rPr lang="en-US" dirty="0" smtClean="0"/>
              <a:t>inside.</a:t>
            </a:r>
          </a:p>
          <a:p>
            <a:pPr lvl="1"/>
            <a:r>
              <a:rPr lang="en-US" dirty="0" smtClean="0"/>
              <a:t>When </a:t>
            </a:r>
            <a:r>
              <a:rPr lang="en-US" dirty="0"/>
              <a:t>the K+ gates finally close, the neuron has slightly more K+ on the outside than it has Na+ on the inside. This causes the membrane potential to drop slightly lower than the resting potential, and the membrane is said to be hyperpolarized because it has a greater potential.</a:t>
            </a:r>
          </a:p>
          <a:p>
            <a:r>
              <a:rPr lang="en-US" dirty="0" smtClean="0"/>
              <a:t>6</a:t>
            </a:r>
            <a:r>
              <a:rPr lang="en-US" dirty="0"/>
              <a:t>. Refractory period puts everything back to normal: Potassium returns inside, sodium returns </a:t>
            </a:r>
            <a:r>
              <a:rPr lang="en-US" dirty="0" smtClean="0"/>
              <a:t>outside.</a:t>
            </a:r>
          </a:p>
          <a:p>
            <a:pPr lvl="1"/>
            <a:r>
              <a:rPr lang="en-US" dirty="0" smtClean="0"/>
              <a:t>The </a:t>
            </a:r>
            <a:r>
              <a:rPr lang="en-US" dirty="0"/>
              <a:t>refractory period is when the Na+ and K+ are returned to their original sides: Na+ on the outside and K+ on the inside. After the Na+/K+ pumps return the ions to their rightful side of the neuron's cell membrane, the neuron is back to its normal polarized state and stays in the resting potential until another impulse comes along.</a:t>
            </a: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4238498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7169592" y="75809"/>
            <a:ext cx="4528465" cy="3398615"/>
          </a:xfrm>
          <a:prstGeom prst="rect">
            <a:avLst/>
          </a:prstGeom>
        </p:spPr>
      </p:pic>
      <p:pic>
        <p:nvPicPr>
          <p:cNvPr id="4" name="Picture 3"/>
          <p:cNvPicPr>
            <a:picLocks noChangeAspect="1"/>
          </p:cNvPicPr>
          <p:nvPr/>
        </p:nvPicPr>
        <p:blipFill>
          <a:blip r:embed="rId3"/>
          <a:stretch>
            <a:fillRect/>
          </a:stretch>
        </p:blipFill>
        <p:spPr>
          <a:xfrm>
            <a:off x="1948869" y="277731"/>
            <a:ext cx="4590686" cy="3535986"/>
          </a:xfrm>
          <a:prstGeom prst="rect">
            <a:avLst/>
          </a:prstGeom>
        </p:spPr>
      </p:pic>
      <p:pic>
        <p:nvPicPr>
          <p:cNvPr id="6" name="Picture 5"/>
          <p:cNvPicPr>
            <a:picLocks noChangeAspect="1"/>
          </p:cNvPicPr>
          <p:nvPr/>
        </p:nvPicPr>
        <p:blipFill>
          <a:blip r:embed="rId4"/>
          <a:stretch>
            <a:fillRect/>
          </a:stretch>
        </p:blipFill>
        <p:spPr>
          <a:xfrm>
            <a:off x="7169592" y="3474424"/>
            <a:ext cx="4528465" cy="3396348"/>
          </a:xfrm>
          <a:prstGeom prst="rect">
            <a:avLst/>
          </a:prstGeom>
        </p:spPr>
      </p:pic>
      <p:pic>
        <p:nvPicPr>
          <p:cNvPr id="8" name="Picture 7"/>
          <p:cNvPicPr>
            <a:picLocks noChangeAspect="1"/>
          </p:cNvPicPr>
          <p:nvPr/>
        </p:nvPicPr>
        <p:blipFill>
          <a:blip r:embed="rId5"/>
          <a:stretch>
            <a:fillRect/>
          </a:stretch>
        </p:blipFill>
        <p:spPr>
          <a:xfrm>
            <a:off x="1267006" y="3991650"/>
            <a:ext cx="5781762" cy="2701190"/>
          </a:xfrm>
          <a:prstGeom prst="rect">
            <a:avLst/>
          </a:prstGeom>
        </p:spPr>
      </p:pic>
    </p:spTree>
    <p:extLst>
      <p:ext uri="{BB962C8B-B14F-4D97-AF65-F5344CB8AC3E}">
        <p14:creationId xmlns:p14="http://schemas.microsoft.com/office/powerpoint/2010/main" val="267649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Neurotransmitters</a:t>
            </a:r>
            <a:endParaRPr lang="en-US" dirty="0"/>
          </a:p>
        </p:txBody>
      </p:sp>
      <p:sp>
        <p:nvSpPr>
          <p:cNvPr id="3" name="Content Placeholder 2"/>
          <p:cNvSpPr>
            <a:spLocks noGrp="1"/>
          </p:cNvSpPr>
          <p:nvPr>
            <p:ph idx="1"/>
          </p:nvPr>
        </p:nvSpPr>
        <p:spPr>
          <a:xfrm>
            <a:off x="2592925" y="1457739"/>
            <a:ext cx="8915400" cy="3777622"/>
          </a:xfrm>
        </p:spPr>
        <p:txBody>
          <a:bodyPr/>
          <a:lstStyle/>
          <a:p>
            <a:r>
              <a:rPr lang="en-US" dirty="0"/>
              <a:t>Communication of information between neurons is accomplished by movement of chemicals across a small gap called the synapse. Chemicals, called </a:t>
            </a:r>
            <a:r>
              <a:rPr lang="en-US" b="1" dirty="0"/>
              <a:t>neurotransmitters</a:t>
            </a:r>
            <a:r>
              <a:rPr lang="en-US" dirty="0"/>
              <a:t>, are released from one neuron at the presynaptic nerve terminal. Neurotransmitters then cross the synapse where they may be accepted by the next neuron at a specialized </a:t>
            </a:r>
            <a:r>
              <a:rPr lang="en-US" dirty="0" smtClean="0"/>
              <a:t>site called </a:t>
            </a:r>
            <a:r>
              <a:rPr lang="en-US" dirty="0"/>
              <a:t>a </a:t>
            </a:r>
            <a:r>
              <a:rPr lang="en-US" dirty="0" smtClean="0"/>
              <a:t>receptor.</a:t>
            </a:r>
          </a:p>
          <a:p>
            <a:pPr lvl="1"/>
            <a:r>
              <a:rPr lang="en-US" dirty="0"/>
              <a:t>The action that follows activation of a receptor site may be either depolarization or hyperpolarization. A depolarization makes it more likely that an action potential will fire; a hyperpolarization makes it less likely that an action potential will fire</a:t>
            </a:r>
            <a:r>
              <a:rPr lang="en-US" dirty="0" smtClean="0"/>
              <a:t>.</a:t>
            </a:r>
          </a:p>
          <a:p>
            <a:endParaRPr lang="en-US" dirty="0" smtClean="0"/>
          </a:p>
        </p:txBody>
      </p:sp>
      <p:pic>
        <p:nvPicPr>
          <p:cNvPr id="4" name="Picture 3"/>
          <p:cNvPicPr>
            <a:picLocks noChangeAspect="1"/>
          </p:cNvPicPr>
          <p:nvPr/>
        </p:nvPicPr>
        <p:blipFill>
          <a:blip r:embed="rId2"/>
          <a:stretch>
            <a:fillRect/>
          </a:stretch>
        </p:blipFill>
        <p:spPr>
          <a:xfrm>
            <a:off x="4732392" y="3848741"/>
            <a:ext cx="5405521" cy="3009259"/>
          </a:xfrm>
          <a:prstGeom prst="rect">
            <a:avLst/>
          </a:prstGeom>
        </p:spPr>
      </p:pic>
    </p:spTree>
    <p:extLst>
      <p:ext uri="{BB962C8B-B14F-4D97-AF65-F5344CB8AC3E}">
        <p14:creationId xmlns:p14="http://schemas.microsoft.com/office/powerpoint/2010/main" val="339061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IPSP and EPSP</a:t>
            </a:r>
            <a:endParaRPr lang="en-US" dirty="0"/>
          </a:p>
        </p:txBody>
      </p:sp>
      <p:sp>
        <p:nvSpPr>
          <p:cNvPr id="3" name="Content Placeholder 2"/>
          <p:cNvSpPr>
            <a:spLocks noGrp="1"/>
          </p:cNvSpPr>
          <p:nvPr>
            <p:ph idx="1"/>
          </p:nvPr>
        </p:nvSpPr>
        <p:spPr/>
        <p:txBody>
          <a:bodyPr/>
          <a:lstStyle/>
          <a:p>
            <a:r>
              <a:rPr lang="en-US" dirty="0"/>
              <a:t>Excitatory (EPSP): </a:t>
            </a:r>
            <a:r>
              <a:rPr lang="en-US" dirty="0" smtClean="0"/>
              <a:t>increases </a:t>
            </a:r>
            <a:r>
              <a:rPr lang="en-US" dirty="0"/>
              <a:t>the likelihood of a postsynaptic action potential </a:t>
            </a:r>
            <a:r>
              <a:rPr lang="en-US" dirty="0" smtClean="0"/>
              <a:t>occurring</a:t>
            </a:r>
          </a:p>
          <a:p>
            <a:r>
              <a:rPr lang="en-US" dirty="0" smtClean="0"/>
              <a:t>Inhibitory </a:t>
            </a:r>
            <a:r>
              <a:rPr lang="en-US" dirty="0"/>
              <a:t>(IPSP): </a:t>
            </a:r>
            <a:r>
              <a:rPr lang="en-US" dirty="0" smtClean="0"/>
              <a:t>decreases </a:t>
            </a:r>
            <a:r>
              <a:rPr lang="en-US" dirty="0"/>
              <a:t>likelihood of postsynaptic action potential </a:t>
            </a:r>
            <a:r>
              <a:rPr lang="en-US" dirty="0" err="1"/>
              <a:t>occuring</a:t>
            </a:r>
            <a:endParaRPr lang="en-US" dirty="0"/>
          </a:p>
          <a:p>
            <a:endParaRPr lang="en-US" dirty="0"/>
          </a:p>
        </p:txBody>
      </p:sp>
    </p:spTree>
    <p:extLst>
      <p:ext uri="{BB962C8B-B14F-4D97-AF65-F5344CB8AC3E}">
        <p14:creationId xmlns:p14="http://schemas.microsoft.com/office/powerpoint/2010/main" val="3286328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Huntington’s Disease</a:t>
            </a:r>
            <a:endParaRPr lang="en-US" dirty="0"/>
          </a:p>
        </p:txBody>
      </p:sp>
      <p:sp>
        <p:nvSpPr>
          <p:cNvPr id="3" name="Content Placeholder 2"/>
          <p:cNvSpPr>
            <a:spLocks noGrp="1"/>
          </p:cNvSpPr>
          <p:nvPr>
            <p:ph idx="1"/>
          </p:nvPr>
        </p:nvSpPr>
        <p:spPr>
          <a:xfrm>
            <a:off x="2589212" y="1381760"/>
            <a:ext cx="8915400" cy="5273040"/>
          </a:xfrm>
        </p:spPr>
        <p:txBody>
          <a:bodyPr>
            <a:normAutofit fontScale="92500" lnSpcReduction="10000"/>
          </a:bodyPr>
          <a:lstStyle/>
          <a:p>
            <a:r>
              <a:rPr lang="en-US" dirty="0"/>
              <a:t>Huntington's disease is an inherited disease that causes the progressive breakdown </a:t>
            </a:r>
            <a:r>
              <a:rPr lang="en-US" dirty="0" smtClean="0"/>
              <a:t>of </a:t>
            </a:r>
            <a:r>
              <a:rPr lang="en-US" dirty="0"/>
              <a:t>nerve cells in the brain. Huntington's disease has a broad impact on a person's functional abilities and usually results in movement, thinking </a:t>
            </a:r>
            <a:r>
              <a:rPr lang="en-US" dirty="0" smtClean="0"/>
              <a:t>and </a:t>
            </a:r>
            <a:r>
              <a:rPr lang="en-US" dirty="0"/>
              <a:t>psychiatric disorders</a:t>
            </a:r>
            <a:r>
              <a:rPr lang="en-US" dirty="0" smtClean="0"/>
              <a:t>.</a:t>
            </a:r>
          </a:p>
          <a:p>
            <a:r>
              <a:rPr lang="en-US" dirty="0" smtClean="0"/>
              <a:t>Symptoms</a:t>
            </a:r>
          </a:p>
          <a:p>
            <a:pPr lvl="1"/>
            <a:r>
              <a:rPr lang="en-US" dirty="0" smtClean="0"/>
              <a:t>Involuntary </a:t>
            </a:r>
            <a:r>
              <a:rPr lang="en-US" dirty="0"/>
              <a:t>jerking or writhing </a:t>
            </a:r>
            <a:r>
              <a:rPr lang="en-US" dirty="0" smtClean="0"/>
              <a:t>movements</a:t>
            </a:r>
          </a:p>
          <a:p>
            <a:pPr lvl="1"/>
            <a:r>
              <a:rPr lang="en-US" dirty="0" smtClean="0"/>
              <a:t>Muscle </a:t>
            </a:r>
            <a:r>
              <a:rPr lang="en-US" dirty="0"/>
              <a:t>problems, such as rigidity or muscle contracture </a:t>
            </a:r>
            <a:endParaRPr lang="en-US" dirty="0" smtClean="0"/>
          </a:p>
          <a:p>
            <a:pPr lvl="1"/>
            <a:r>
              <a:rPr lang="en-US" dirty="0"/>
              <a:t>Lack of impulse control that can result in outbursts, acting without thinking and sexual promiscuity</a:t>
            </a:r>
          </a:p>
          <a:p>
            <a:pPr lvl="1"/>
            <a:r>
              <a:rPr lang="en-US" dirty="0"/>
              <a:t>Lack of awareness of one's own behaviors and abilities</a:t>
            </a:r>
          </a:p>
          <a:p>
            <a:pPr lvl="1"/>
            <a:r>
              <a:rPr lang="en-US" dirty="0"/>
              <a:t>Slowness in processing thoughts or ''finding'' words</a:t>
            </a:r>
          </a:p>
          <a:p>
            <a:r>
              <a:rPr lang="en-US" dirty="0"/>
              <a:t>It is estimated that for every 100,000 people worldwide, 5–10 will have Huntington’s </a:t>
            </a:r>
            <a:r>
              <a:rPr lang="en-US" dirty="0" smtClean="0"/>
              <a:t>disease. Huntington’s </a:t>
            </a:r>
            <a:r>
              <a:rPr lang="en-US" dirty="0"/>
              <a:t>disease can affect men and women of all ethnic </a:t>
            </a:r>
            <a:r>
              <a:rPr lang="en-US" dirty="0" smtClean="0"/>
              <a:t>backgrounds. The </a:t>
            </a:r>
            <a:r>
              <a:rPr lang="en-US" dirty="0"/>
              <a:t>disease occurs throughout the world, however, there are geographic clusters where it is unusually </a:t>
            </a:r>
            <a:r>
              <a:rPr lang="en-US" dirty="0" smtClean="0"/>
              <a:t>common.</a:t>
            </a:r>
          </a:p>
          <a:p>
            <a:r>
              <a:rPr lang="en-US" dirty="0"/>
              <a:t>Medications are available to help manage the symptoms of Huntington's disease, but treatments can't prevent the physical, mental and behavioral decline associated with the condition.</a:t>
            </a:r>
          </a:p>
        </p:txBody>
      </p:sp>
    </p:spTree>
    <p:extLst>
      <p:ext uri="{BB962C8B-B14F-4D97-AF65-F5344CB8AC3E}">
        <p14:creationId xmlns:p14="http://schemas.microsoft.com/office/powerpoint/2010/main" val="3029743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a:t>
            </a:r>
            <a:endParaRPr lang="en-US" dirty="0"/>
          </a:p>
        </p:txBody>
      </p:sp>
      <p:sp>
        <p:nvSpPr>
          <p:cNvPr id="3" name="Content Placeholder 2"/>
          <p:cNvSpPr>
            <a:spLocks noGrp="1"/>
          </p:cNvSpPr>
          <p:nvPr>
            <p:ph idx="1"/>
          </p:nvPr>
        </p:nvSpPr>
        <p:spPr>
          <a:xfrm>
            <a:off x="2589212" y="1696719"/>
            <a:ext cx="8915400" cy="4796677"/>
          </a:xfrm>
        </p:spPr>
        <p:txBody>
          <a:bodyPr>
            <a:normAutofit/>
          </a:bodyPr>
          <a:lstStyle/>
          <a:p>
            <a:r>
              <a:rPr lang="en-US" dirty="0"/>
              <a:t>Alzheimer's disease is a progressive disease that destroys memory and other important mental </a:t>
            </a:r>
            <a:r>
              <a:rPr lang="en-US" dirty="0" smtClean="0"/>
              <a:t>functions. It's </a:t>
            </a:r>
            <a:r>
              <a:rPr lang="en-US" dirty="0"/>
              <a:t>the most common cause of dementia — a group of brain disorders that results in the loss of intellectual and social skills. These changes are severe enough to interfere with day-to-day life</a:t>
            </a:r>
            <a:r>
              <a:rPr lang="en-US" dirty="0" smtClean="0"/>
              <a:t>.</a:t>
            </a:r>
          </a:p>
          <a:p>
            <a:r>
              <a:rPr lang="en-US" dirty="0" smtClean="0"/>
              <a:t>Symptoms:</a:t>
            </a:r>
          </a:p>
          <a:p>
            <a:pPr lvl="1"/>
            <a:r>
              <a:rPr lang="en-US" dirty="0" smtClean="0"/>
              <a:t>At first, </a:t>
            </a:r>
            <a:r>
              <a:rPr lang="en-US" dirty="0"/>
              <a:t>increasing forgetfulness or mild confusion may be the only symptoms of Alzheimer's disease that you notice. But over time, the disease robs you of more of your memory, especially recent memories.</a:t>
            </a:r>
          </a:p>
          <a:p>
            <a:r>
              <a:rPr lang="en-US" dirty="0"/>
              <a:t>Worldwide, nearly 44 million people have Alzheimer’s or a related dementia. </a:t>
            </a:r>
            <a:endParaRPr lang="en-US" dirty="0" smtClean="0"/>
          </a:p>
          <a:p>
            <a:r>
              <a:rPr lang="en-US" dirty="0"/>
              <a:t>Current Alzheimer's disease medications and management strategies may temporarily improve symptoms. This can sometimes help people with Alzheimer's disease maximize function and maintain </a:t>
            </a:r>
            <a:r>
              <a:rPr lang="en-US" dirty="0" smtClean="0"/>
              <a:t>independence, but there is </a:t>
            </a:r>
            <a:r>
              <a:rPr lang="en-US" dirty="0"/>
              <a:t>no cure for Alzheimer's </a:t>
            </a:r>
            <a:r>
              <a:rPr lang="en-US" dirty="0" smtClean="0"/>
              <a:t>disease.</a:t>
            </a:r>
          </a:p>
          <a:p>
            <a:endParaRPr lang="en-US" dirty="0"/>
          </a:p>
        </p:txBody>
      </p:sp>
    </p:spTree>
    <p:extLst>
      <p:ext uri="{BB962C8B-B14F-4D97-AF65-F5344CB8AC3E}">
        <p14:creationId xmlns:p14="http://schemas.microsoft.com/office/powerpoint/2010/main" val="118184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592925" y="1371600"/>
            <a:ext cx="8915400" cy="5080000"/>
          </a:xfrm>
        </p:spPr>
        <p:txBody>
          <a:bodyPr>
            <a:normAutofit/>
          </a:bodyPr>
          <a:lstStyle/>
          <a:p>
            <a:r>
              <a:rPr lang="en-US" dirty="0">
                <a:hlinkClick r:id="rId2"/>
              </a:rPr>
              <a:t>http://</a:t>
            </a:r>
            <a:r>
              <a:rPr lang="en-US" dirty="0" smtClean="0">
                <a:hlinkClick r:id="rId2"/>
              </a:rPr>
              <a:t>www.livescience.com/22665-nervous-system.html</a:t>
            </a:r>
            <a:endParaRPr lang="en-US" dirty="0" smtClean="0"/>
          </a:p>
          <a:p>
            <a:r>
              <a:rPr lang="en-US" dirty="0">
                <a:hlinkClick r:id="rId3"/>
              </a:rPr>
              <a:t>http://</a:t>
            </a:r>
            <a:r>
              <a:rPr lang="en-US" dirty="0" smtClean="0">
                <a:hlinkClick r:id="rId3"/>
              </a:rPr>
              <a:t>www.newhavenscience.org/52UNHSensesUnit.htm</a:t>
            </a:r>
            <a:endParaRPr lang="en-US" dirty="0" smtClean="0"/>
          </a:p>
          <a:p>
            <a:r>
              <a:rPr lang="en-US" dirty="0">
                <a:hlinkClick r:id="rId4"/>
              </a:rPr>
              <a:t>http://</a:t>
            </a:r>
            <a:r>
              <a:rPr lang="en-US" dirty="0" smtClean="0">
                <a:hlinkClick r:id="rId4"/>
              </a:rPr>
              <a:t>www.dummies.com/how-to/content/examining-the-brains-four-lobes-frontal-parietal-t.html</a:t>
            </a:r>
            <a:endParaRPr lang="en-US" dirty="0" smtClean="0"/>
          </a:p>
          <a:p>
            <a:r>
              <a:rPr lang="en-US" dirty="0">
                <a:hlinkClick r:id="rId5"/>
              </a:rPr>
              <a:t>http://</a:t>
            </a:r>
            <a:r>
              <a:rPr lang="en-US" dirty="0" smtClean="0">
                <a:hlinkClick r:id="rId5"/>
              </a:rPr>
              <a:t>psychology.jrank.org/pages/92/Brain.html</a:t>
            </a:r>
            <a:endParaRPr lang="en-US" dirty="0" smtClean="0"/>
          </a:p>
          <a:p>
            <a:r>
              <a:rPr lang="en-US" dirty="0">
                <a:hlinkClick r:id="rId6"/>
              </a:rPr>
              <a:t>http://</a:t>
            </a:r>
            <a:r>
              <a:rPr lang="en-US" dirty="0" smtClean="0">
                <a:hlinkClick r:id="rId6"/>
              </a:rPr>
              <a:t>www.dummies.com/how-to/content/understanding-the-transmission-of-nerve-impulses.html</a:t>
            </a:r>
            <a:endParaRPr lang="en-US" dirty="0" smtClean="0"/>
          </a:p>
          <a:p>
            <a:r>
              <a:rPr lang="en-US" dirty="0">
                <a:hlinkClick r:id="rId7"/>
              </a:rPr>
              <a:t>https://</a:t>
            </a:r>
            <a:r>
              <a:rPr lang="en-US" dirty="0" smtClean="0">
                <a:hlinkClick r:id="rId7"/>
              </a:rPr>
              <a:t>faculty.washington.edu/chudler/chnt1.html</a:t>
            </a:r>
            <a:endParaRPr lang="en-US" dirty="0" smtClean="0"/>
          </a:p>
          <a:p>
            <a:r>
              <a:rPr lang="en-US" dirty="0">
                <a:hlinkClick r:id="rId8"/>
              </a:rPr>
              <a:t>http://www.ncbi.nlm.nih.gov/books/NBK11117</a:t>
            </a:r>
            <a:r>
              <a:rPr lang="en-US" dirty="0" smtClean="0">
                <a:hlinkClick r:id="rId8"/>
              </a:rPr>
              <a:t>/</a:t>
            </a:r>
            <a:endParaRPr lang="en-US" dirty="0" smtClean="0"/>
          </a:p>
          <a:p>
            <a:r>
              <a:rPr lang="en-US" dirty="0">
                <a:hlinkClick r:id="rId9"/>
              </a:rPr>
              <a:t>http://</a:t>
            </a:r>
            <a:r>
              <a:rPr lang="en-US" dirty="0" smtClean="0">
                <a:hlinkClick r:id="rId9"/>
              </a:rPr>
              <a:t>www.mayoclinic.org/diseases-conditions/huntingtons-disease/basics/definition/con-20030685</a:t>
            </a:r>
            <a:endParaRPr lang="en-US" dirty="0" smtClean="0"/>
          </a:p>
          <a:p>
            <a:r>
              <a:rPr lang="en-US" dirty="0">
                <a:hlinkClick r:id="rId10"/>
              </a:rPr>
              <a:t>http://</a:t>
            </a:r>
            <a:r>
              <a:rPr lang="en-US" dirty="0" smtClean="0">
                <a:hlinkClick r:id="rId10"/>
              </a:rPr>
              <a:t>www.mayoclinic.org/diseases-conditions/alzheimers-disease/basics/definition/con-20023871</a:t>
            </a:r>
            <a:endParaRPr lang="en-US" dirty="0" smtClean="0"/>
          </a:p>
          <a:p>
            <a:r>
              <a:rPr lang="en-US" dirty="0">
                <a:hlinkClick r:id="rId11"/>
              </a:rPr>
              <a:t>http://www.alzheimers.net/resources/alzheimers-statistics</a:t>
            </a:r>
            <a:r>
              <a:rPr lang="en-US" dirty="0" smtClean="0">
                <a:hlinkClick r:id="rId11"/>
              </a:rPr>
              <a:t>/</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04991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Nervous System</a:t>
            </a:r>
            <a:endParaRPr lang="en-US" dirty="0"/>
          </a:p>
        </p:txBody>
      </p:sp>
      <p:sp>
        <p:nvSpPr>
          <p:cNvPr id="3" name="Content Placeholder 2"/>
          <p:cNvSpPr>
            <a:spLocks noGrp="1"/>
          </p:cNvSpPr>
          <p:nvPr>
            <p:ph idx="1"/>
          </p:nvPr>
        </p:nvSpPr>
        <p:spPr/>
        <p:txBody>
          <a:bodyPr>
            <a:normAutofit/>
          </a:bodyPr>
          <a:lstStyle/>
          <a:p>
            <a:r>
              <a:rPr lang="en-US" sz="3200" dirty="0"/>
              <a:t>The nervous system is a complex collection of nerves and specialized cells known as neurons that transmit signals between different parts of the body.</a:t>
            </a:r>
          </a:p>
        </p:txBody>
      </p:sp>
    </p:spTree>
    <p:extLst>
      <p:ext uri="{BB962C8B-B14F-4D97-AF65-F5344CB8AC3E}">
        <p14:creationId xmlns:p14="http://schemas.microsoft.com/office/powerpoint/2010/main" val="3404456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513499"/>
            <a:ext cx="8911687" cy="1280890"/>
          </a:xfrm>
        </p:spPr>
        <p:txBody>
          <a:bodyPr/>
          <a:lstStyle/>
          <a:p>
            <a:r>
              <a:rPr lang="en-US" dirty="0" smtClean="0"/>
              <a:t>The Central Nervous System</a:t>
            </a:r>
            <a:endParaRPr lang="en-US" dirty="0"/>
          </a:p>
        </p:txBody>
      </p:sp>
      <p:sp>
        <p:nvSpPr>
          <p:cNvPr id="3" name="Content Placeholder 2"/>
          <p:cNvSpPr>
            <a:spLocks noGrp="1"/>
          </p:cNvSpPr>
          <p:nvPr>
            <p:ph sz="half" idx="1"/>
          </p:nvPr>
        </p:nvSpPr>
        <p:spPr/>
        <p:txBody>
          <a:bodyPr>
            <a:normAutofit lnSpcReduction="10000"/>
          </a:bodyPr>
          <a:lstStyle/>
          <a:p>
            <a:r>
              <a:rPr lang="en-US" sz="3200" dirty="0" smtClean="0"/>
              <a:t>The central nervous system is the integration and command center of the body. It consists of the brain, spinal cord and retina.</a:t>
            </a:r>
            <a:endParaRPr lang="en-US" sz="3200" dirty="0"/>
          </a:p>
        </p:txBody>
      </p:sp>
      <p:sp>
        <p:nvSpPr>
          <p:cNvPr id="5" name="Content Placeholder 4"/>
          <p:cNvSpPr>
            <a:spLocks noGrp="1"/>
          </p:cNvSpPr>
          <p:nvPr>
            <p:ph sz="half" idx="2"/>
          </p:nvPr>
        </p:nvSpPr>
        <p:spPr/>
        <p:txBody>
          <a:bodyPr>
            <a:normAutofit lnSpcReduction="10000"/>
          </a:bodyPr>
          <a:lstStyle/>
          <a:p>
            <a:endParaRPr lang="en-US"/>
          </a:p>
        </p:txBody>
      </p:sp>
      <p:pic>
        <p:nvPicPr>
          <p:cNvPr id="4" name="Picture 3"/>
          <p:cNvPicPr>
            <a:picLocks noChangeAspect="1"/>
          </p:cNvPicPr>
          <p:nvPr/>
        </p:nvPicPr>
        <p:blipFill>
          <a:blip r:embed="rId2"/>
          <a:stretch>
            <a:fillRect/>
          </a:stretch>
        </p:blipFill>
        <p:spPr>
          <a:xfrm>
            <a:off x="7048767" y="1342236"/>
            <a:ext cx="4190251" cy="5232601"/>
          </a:xfrm>
          <a:prstGeom prst="rect">
            <a:avLst/>
          </a:prstGeom>
        </p:spPr>
      </p:pic>
    </p:spTree>
    <p:extLst>
      <p:ext uri="{BB962C8B-B14F-4D97-AF65-F5344CB8AC3E}">
        <p14:creationId xmlns:p14="http://schemas.microsoft.com/office/powerpoint/2010/main" val="3302965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Peripheral Nervous System</a:t>
            </a:r>
            <a:endParaRPr lang="en-US" dirty="0"/>
          </a:p>
        </p:txBody>
      </p:sp>
      <p:sp>
        <p:nvSpPr>
          <p:cNvPr id="3" name="Content Placeholder 2"/>
          <p:cNvSpPr>
            <a:spLocks noGrp="1"/>
          </p:cNvSpPr>
          <p:nvPr>
            <p:ph sz="half" idx="1"/>
          </p:nvPr>
        </p:nvSpPr>
        <p:spPr/>
        <p:txBody>
          <a:bodyPr>
            <a:normAutofit fontScale="92500" lnSpcReduction="20000"/>
          </a:bodyPr>
          <a:lstStyle/>
          <a:p>
            <a:r>
              <a:rPr lang="en-US" sz="3200" dirty="0" smtClean="0"/>
              <a:t>The peripheral nervous system consists of sensory neurons, ganglia and nerves that connect the central nervous system to hands, legs and feet.</a:t>
            </a:r>
            <a:endParaRPr lang="en-US" sz="3200" dirty="0"/>
          </a:p>
        </p:txBody>
      </p:sp>
      <p:sp>
        <p:nvSpPr>
          <p:cNvPr id="6" name="Content Placeholder 5"/>
          <p:cNvSpPr>
            <a:spLocks noGrp="1"/>
          </p:cNvSpPr>
          <p:nvPr>
            <p:ph sz="half" idx="2"/>
          </p:nvPr>
        </p:nvSpPr>
        <p:spPr/>
        <p:txBody>
          <a:bodyPr/>
          <a:lstStyle/>
          <a:p>
            <a:endParaRPr lang="en-US"/>
          </a:p>
        </p:txBody>
      </p:sp>
      <p:pic>
        <p:nvPicPr>
          <p:cNvPr id="7" name="Picture 6"/>
          <p:cNvPicPr>
            <a:picLocks noChangeAspect="1"/>
          </p:cNvPicPr>
          <p:nvPr/>
        </p:nvPicPr>
        <p:blipFill>
          <a:blip r:embed="rId2"/>
          <a:stretch>
            <a:fillRect/>
          </a:stretch>
        </p:blipFill>
        <p:spPr>
          <a:xfrm>
            <a:off x="7228340" y="1325181"/>
            <a:ext cx="3277915" cy="5411285"/>
          </a:xfrm>
          <a:prstGeom prst="rect">
            <a:avLst/>
          </a:prstGeom>
        </p:spPr>
      </p:pic>
    </p:spTree>
    <p:extLst>
      <p:ext uri="{BB962C8B-B14F-4D97-AF65-F5344CB8AC3E}">
        <p14:creationId xmlns:p14="http://schemas.microsoft.com/office/powerpoint/2010/main" val="2839100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 of Two Neurons</a:t>
            </a:r>
            <a:endParaRPr lang="en-US" dirty="0"/>
          </a:p>
        </p:txBody>
      </p:sp>
      <p:pic>
        <p:nvPicPr>
          <p:cNvPr id="4" name="Content Placeholder 3"/>
          <p:cNvPicPr>
            <a:picLocks noGrp="1" noChangeAspect="1"/>
          </p:cNvPicPr>
          <p:nvPr>
            <p:ph idx="1"/>
          </p:nvPr>
        </p:nvPicPr>
        <p:blipFill rotWithShape="1">
          <a:blip r:embed="rId2"/>
          <a:srcRect t="12719" b="9230"/>
          <a:stretch/>
        </p:blipFill>
        <p:spPr>
          <a:xfrm>
            <a:off x="2428196" y="1390964"/>
            <a:ext cx="8981926" cy="5256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2772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Arc</a:t>
            </a:r>
            <a:endParaRPr lang="en-US" dirty="0"/>
          </a:p>
        </p:txBody>
      </p:sp>
      <p:pic>
        <p:nvPicPr>
          <p:cNvPr id="4" name="Content Placeholder 3"/>
          <p:cNvPicPr>
            <a:picLocks noGrp="1" noChangeAspect="1"/>
          </p:cNvPicPr>
          <p:nvPr>
            <p:ph idx="1"/>
          </p:nvPr>
        </p:nvPicPr>
        <p:blipFill rotWithShape="1">
          <a:blip r:embed="rId2"/>
          <a:srcRect l="11321" t="7506" r="16440" b="7473"/>
          <a:stretch/>
        </p:blipFill>
        <p:spPr>
          <a:xfrm>
            <a:off x="3530379" y="1184744"/>
            <a:ext cx="6278108" cy="5550010"/>
          </a:xfrm>
          <a:prstGeom prst="rect">
            <a:avLst/>
          </a:prstGeom>
        </p:spPr>
      </p:pic>
    </p:spTree>
    <p:extLst>
      <p:ext uri="{BB962C8B-B14F-4D97-AF65-F5344CB8AC3E}">
        <p14:creationId xmlns:p14="http://schemas.microsoft.com/office/powerpoint/2010/main" val="3890109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a:t>
            </a:r>
            <a:endParaRPr lang="en-US" dirty="0"/>
          </a:p>
        </p:txBody>
      </p:sp>
      <p:pic>
        <p:nvPicPr>
          <p:cNvPr id="4" name="Content Placeholder 3"/>
          <p:cNvPicPr>
            <a:picLocks noGrp="1" noChangeAspect="1"/>
          </p:cNvPicPr>
          <p:nvPr>
            <p:ph idx="1"/>
          </p:nvPr>
        </p:nvPicPr>
        <p:blipFill rotWithShape="1">
          <a:blip r:embed="rId2"/>
          <a:srcRect l="5620" t="13399" r="7437" b="21783"/>
          <a:stretch/>
        </p:blipFill>
        <p:spPr>
          <a:xfrm>
            <a:off x="2536464" y="1765191"/>
            <a:ext cx="8321373" cy="4651514"/>
          </a:xfrm>
          <a:prstGeom prst="rect">
            <a:avLst/>
          </a:prstGeom>
        </p:spPr>
      </p:pic>
    </p:spTree>
    <p:extLst>
      <p:ext uri="{BB962C8B-B14F-4D97-AF65-F5344CB8AC3E}">
        <p14:creationId xmlns:p14="http://schemas.microsoft.com/office/powerpoint/2010/main" val="3944430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a:t>
            </a:r>
            <a:r>
              <a:rPr lang="en-US" dirty="0"/>
              <a:t>o</a:t>
            </a:r>
            <a:r>
              <a:rPr lang="en-US" dirty="0" smtClean="0"/>
              <a:t>f Cerebral Hemispheres</a:t>
            </a:r>
            <a:endParaRPr lang="en-US" dirty="0"/>
          </a:p>
        </p:txBody>
      </p:sp>
      <p:sp>
        <p:nvSpPr>
          <p:cNvPr id="3" name="Content Placeholder 2"/>
          <p:cNvSpPr>
            <a:spLocks noGrp="1"/>
          </p:cNvSpPr>
          <p:nvPr>
            <p:ph idx="1"/>
          </p:nvPr>
        </p:nvSpPr>
        <p:spPr>
          <a:xfrm>
            <a:off x="2592925" y="1751936"/>
            <a:ext cx="8915400" cy="4601155"/>
          </a:xfrm>
        </p:spPr>
        <p:txBody>
          <a:bodyPr>
            <a:normAutofit lnSpcReduction="10000"/>
          </a:bodyPr>
          <a:lstStyle/>
          <a:p>
            <a:r>
              <a:rPr lang="en-US" sz="2800" dirty="0"/>
              <a:t>The </a:t>
            </a:r>
            <a:r>
              <a:rPr lang="en-US" sz="2800" b="1" dirty="0"/>
              <a:t>frontal lobes </a:t>
            </a:r>
            <a:r>
              <a:rPr lang="en-US" sz="2800" dirty="0"/>
              <a:t>are involved with control of movement, from stimulation of individual muscles to abstract planning about what to </a:t>
            </a:r>
            <a:r>
              <a:rPr lang="en-US" sz="2800" dirty="0" smtClean="0"/>
              <a:t>do.</a:t>
            </a:r>
          </a:p>
          <a:p>
            <a:r>
              <a:rPr lang="en-US" sz="2800" dirty="0" smtClean="0"/>
              <a:t>The </a:t>
            </a:r>
            <a:r>
              <a:rPr lang="en-US" sz="2800" b="1" dirty="0"/>
              <a:t>parietal lobe </a:t>
            </a:r>
            <a:r>
              <a:rPr lang="en-US" sz="2800" dirty="0"/>
              <a:t>processes visual, auditory and touch information. </a:t>
            </a:r>
            <a:endParaRPr lang="en-US" sz="2800" dirty="0" smtClean="0"/>
          </a:p>
          <a:p>
            <a:r>
              <a:rPr lang="en-US" sz="2800" dirty="0" smtClean="0"/>
              <a:t>The </a:t>
            </a:r>
            <a:r>
              <a:rPr lang="en-US" sz="2800" b="1" dirty="0"/>
              <a:t>temporal lobe </a:t>
            </a:r>
            <a:r>
              <a:rPr lang="en-US" sz="2800" dirty="0"/>
              <a:t>is the primary area for early auditory processing and a high level visual processing area. </a:t>
            </a:r>
            <a:endParaRPr lang="en-US" sz="2800" dirty="0" smtClean="0"/>
          </a:p>
          <a:p>
            <a:r>
              <a:rPr lang="en-US" sz="2800" dirty="0" smtClean="0"/>
              <a:t>The </a:t>
            </a:r>
            <a:r>
              <a:rPr lang="en-US" sz="2800" b="1" dirty="0"/>
              <a:t>occipital lobe </a:t>
            </a:r>
            <a:r>
              <a:rPr lang="en-US" sz="2800" dirty="0"/>
              <a:t>processes visual information and sends it to the parietal and temporal lobes</a:t>
            </a:r>
            <a:r>
              <a:rPr lang="en-US" sz="2800" dirty="0" smtClean="0"/>
              <a:t>.</a:t>
            </a:r>
          </a:p>
          <a:p>
            <a:endParaRPr lang="en-US" dirty="0"/>
          </a:p>
        </p:txBody>
      </p:sp>
    </p:spTree>
    <p:extLst>
      <p:ext uri="{BB962C8B-B14F-4D97-AF65-F5344CB8AC3E}">
        <p14:creationId xmlns:p14="http://schemas.microsoft.com/office/powerpoint/2010/main" val="1250071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a:t>
            </a:r>
            <a:endParaRPr lang="en-US" dirty="0"/>
          </a:p>
        </p:txBody>
      </p:sp>
      <p:sp>
        <p:nvSpPr>
          <p:cNvPr id="3" name="Content Placeholder 2"/>
          <p:cNvSpPr>
            <a:spLocks noGrp="1"/>
          </p:cNvSpPr>
          <p:nvPr>
            <p:ph idx="1"/>
          </p:nvPr>
        </p:nvSpPr>
        <p:spPr>
          <a:xfrm>
            <a:off x="2592925" y="2268772"/>
            <a:ext cx="8915400" cy="3777622"/>
          </a:xfrm>
        </p:spPr>
        <p:txBody>
          <a:bodyPr>
            <a:normAutofit/>
          </a:bodyPr>
          <a:lstStyle/>
          <a:p>
            <a:r>
              <a:rPr lang="en-US" sz="2000" dirty="0" smtClean="0"/>
              <a:t>The </a:t>
            </a:r>
            <a:r>
              <a:rPr lang="en-US" sz="2000" b="1" dirty="0" smtClean="0"/>
              <a:t>diencephalon</a:t>
            </a:r>
            <a:r>
              <a:rPr lang="en-US" sz="2000" dirty="0" smtClean="0"/>
              <a:t> is made up of </a:t>
            </a:r>
            <a:r>
              <a:rPr lang="en-US" sz="2000" dirty="0"/>
              <a:t>the Thalamus and Hypothalamus. The </a:t>
            </a:r>
            <a:r>
              <a:rPr lang="en-US" sz="2000" b="1" dirty="0" smtClean="0"/>
              <a:t>thalamus</a:t>
            </a:r>
            <a:r>
              <a:rPr lang="en-US" sz="2000" dirty="0" smtClean="0"/>
              <a:t> interprets </a:t>
            </a:r>
            <a:r>
              <a:rPr lang="en-US" sz="2000" dirty="0"/>
              <a:t>sensations of sound, smell, taste, pain, pressure, temperature, and touch; the thalamus also regulates some emotions and memory. The </a:t>
            </a:r>
            <a:r>
              <a:rPr lang="en-US" sz="2000" b="1" dirty="0"/>
              <a:t>hypothalamus</a:t>
            </a:r>
            <a:r>
              <a:rPr lang="en-US" sz="2000" dirty="0"/>
              <a:t> controls a number of body functions, such as heartbeat rate and digestion, and helps regulate the endocrine system and normal body temperature. The hypothalamus interprets hunger and thirst, and it helps regulate sleep, anger, and aggression</a:t>
            </a:r>
            <a:r>
              <a:rPr lang="en-US" sz="2000" dirty="0" smtClean="0"/>
              <a:t>.</a:t>
            </a:r>
          </a:p>
          <a:p>
            <a:endParaRPr lang="en-US" sz="2000" dirty="0" smtClean="0"/>
          </a:p>
          <a:p>
            <a:r>
              <a:rPr lang="en-US" sz="2000" dirty="0"/>
              <a:t>The </a:t>
            </a:r>
            <a:r>
              <a:rPr lang="en-US" sz="2000" b="1" dirty="0"/>
              <a:t>cerebellum</a:t>
            </a:r>
            <a:r>
              <a:rPr lang="en-US" sz="2000" dirty="0"/>
              <a:t> controls many subconscious activities, such as balance and muscular coordination.</a:t>
            </a:r>
          </a:p>
        </p:txBody>
      </p:sp>
    </p:spTree>
    <p:extLst>
      <p:ext uri="{BB962C8B-B14F-4D97-AF65-F5344CB8AC3E}">
        <p14:creationId xmlns:p14="http://schemas.microsoft.com/office/powerpoint/2010/main" val="4185498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2116</TotalTime>
  <Words>1303</Words>
  <Application>Microsoft Office PowerPoint</Application>
  <PresentationFormat>Widescreen</PresentationFormat>
  <Paragraphs>72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Wingdings 3</vt:lpstr>
      <vt:lpstr>Wisp</vt:lpstr>
      <vt:lpstr>The Nervous System</vt:lpstr>
      <vt:lpstr>Nervous System</vt:lpstr>
      <vt:lpstr>The Central Nervous System</vt:lpstr>
      <vt:lpstr>The Peripheral Nervous System</vt:lpstr>
      <vt:lpstr>Interaction of Two Neurons</vt:lpstr>
      <vt:lpstr>Reflex Arc</vt:lpstr>
      <vt:lpstr>The Brain</vt:lpstr>
      <vt:lpstr>Function of Cerebral Hemispheres</vt:lpstr>
      <vt:lpstr>Functions</vt:lpstr>
      <vt:lpstr>Functions (brain stem) </vt:lpstr>
      <vt:lpstr>Transmission of Nerve Impulses </vt:lpstr>
      <vt:lpstr>Transmission of Nerve Impulses</vt:lpstr>
      <vt:lpstr>PowerPoint Presentation</vt:lpstr>
      <vt:lpstr>Neurotransmitters</vt:lpstr>
      <vt:lpstr>IPSP and EPSP</vt:lpstr>
      <vt:lpstr>Huntington’s Disease</vt:lpstr>
      <vt:lpstr>Alzheimer's </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Nervous System</dc:title>
  <dc:creator>Cole McDougall</dc:creator>
  <cp:lastModifiedBy>Cole McDougall</cp:lastModifiedBy>
  <cp:revision>25</cp:revision>
  <dcterms:created xsi:type="dcterms:W3CDTF">2015-10-13T00:52:01Z</dcterms:created>
  <dcterms:modified xsi:type="dcterms:W3CDTF">2015-10-16T02:44:24Z</dcterms:modified>
</cp:coreProperties>
</file>