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33" autoAdjust="0"/>
  </p:normalViewPr>
  <p:slideViewPr>
    <p:cSldViewPr snapToGrid="0">
      <p:cViewPr>
        <p:scale>
          <a:sx n="110" d="100"/>
          <a:sy n="110" d="100"/>
        </p:scale>
        <p:origin x="57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10/15/2015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faculty.washington.edu/chudler/nsdivide.html" TargetMode="External"/><Relationship Id="rId3" Type="http://schemas.openxmlformats.org/officeDocument/2006/relationships/hyperlink" Target="http://www.brainfacts.org/brain-basics/neuroanatomy/articles/2012/the-neuron/" TargetMode="External"/><Relationship Id="rId7" Type="http://schemas.openxmlformats.org/officeDocument/2006/relationships/hyperlink" Target="http://www.merriam-webster.com/dictionary/nervous%20system" TargetMode="External"/><Relationship Id="rId2" Type="http://schemas.openxmlformats.org/officeDocument/2006/relationships/hyperlink" Target="http://www.indiana.edu/~p1013447/dictionary/cer_hemi.htm" TargetMode="External"/><Relationship Id="rId1" Type="http://schemas.openxmlformats.org/officeDocument/2006/relationships/slideLayout" Target="../slideLayouts/slideLayout2.xml"/><Relationship Id="rId6" Type="http://schemas.openxmlformats.org/officeDocument/2006/relationships/hyperlink" Target="http://www.alsa.org/about-als/what-is-als.html?referrer=https://www.google.com/" TargetMode="External"/><Relationship Id="rId5" Type="http://schemas.openxmlformats.org/officeDocument/2006/relationships/hyperlink" Target="http://www.oxforddictionaries.com/us/definition/american_english/Parkinson's-disease" TargetMode="External"/><Relationship Id="rId10" Type="http://schemas.openxmlformats.org/officeDocument/2006/relationships/hyperlink" Target="http://www.encyclopedia.com/topic/cerebellum.aspx" TargetMode="External"/><Relationship Id="rId4" Type="http://schemas.openxmlformats.org/officeDocument/2006/relationships/hyperlink" Target="http://www.webmd.com/brain/understanding-als-treatment" TargetMode="External"/><Relationship Id="rId9" Type="http://schemas.openxmlformats.org/officeDocument/2006/relationships/hyperlink" Target="https://www.dartmouth.edu/~rswenson/NeuroSci/chapter_10.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newhealthguide.org/images/10448556/image002.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Nervous System</a:t>
            </a:r>
            <a:endParaRPr lang="en-US" dirty="0"/>
          </a:p>
        </p:txBody>
      </p:sp>
      <p:sp>
        <p:nvSpPr>
          <p:cNvPr id="3" name="Subtitle 2"/>
          <p:cNvSpPr>
            <a:spLocks noGrp="1"/>
          </p:cNvSpPr>
          <p:nvPr>
            <p:ph type="subTitle" idx="1"/>
          </p:nvPr>
        </p:nvSpPr>
        <p:spPr/>
        <p:txBody>
          <a:bodyPr/>
          <a:lstStyle/>
          <a:p>
            <a:r>
              <a:rPr lang="en-US" dirty="0" smtClean="0"/>
              <a:t>Ally Schleicher</a:t>
            </a:r>
          </a:p>
        </p:txBody>
      </p:sp>
    </p:spTree>
    <p:extLst>
      <p:ext uri="{BB962C8B-B14F-4D97-AF65-F5344CB8AC3E}">
        <p14:creationId xmlns:p14="http://schemas.microsoft.com/office/powerpoint/2010/main" val="312868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Impulses travel from Neuron to Neuron? And how do they send messages? </a:t>
            </a:r>
            <a:endParaRPr lang="en-US" dirty="0"/>
          </a:p>
        </p:txBody>
      </p:sp>
      <p:sp>
        <p:nvSpPr>
          <p:cNvPr id="3" name="Content Placeholder 2"/>
          <p:cNvSpPr>
            <a:spLocks noGrp="1"/>
          </p:cNvSpPr>
          <p:nvPr>
            <p:ph idx="1"/>
          </p:nvPr>
        </p:nvSpPr>
        <p:spPr>
          <a:xfrm>
            <a:off x="1024128" y="1963783"/>
            <a:ext cx="9720073" cy="4376058"/>
          </a:xfrm>
        </p:spPr>
        <p:txBody>
          <a:bodyPr>
            <a:normAutofit fontScale="85000" lnSpcReduction="20000"/>
          </a:bodyPr>
          <a:lstStyle/>
          <a:p>
            <a:r>
              <a:rPr lang="en-US" dirty="0"/>
              <a:t>When a nerve impulse reaches the end of an axon, the axon releases chemicals called neurotransmitters. Neurotransmitters </a:t>
            </a:r>
            <a:r>
              <a:rPr lang="en-US" dirty="0" smtClean="0"/>
              <a:t>travel across </a:t>
            </a:r>
            <a:r>
              <a:rPr lang="en-US" dirty="0"/>
              <a:t>the synapse between the axon and the dendrite of the next neuron. Neurotransmitters bind to the membrane of the dendrite</a:t>
            </a:r>
            <a:r>
              <a:rPr lang="en-US" dirty="0" smtClean="0"/>
              <a:t>. When neurons receive or send messages, they transmit electrical impulses along the axons, which can range in many different sizes. Axons are covered in layered myelin sheaths, which can help speed up the transmission of electrical signals along the axon. The sheath is made by specialized cells called glia. The glia make the sheath in the brain that are called oligodendrocytes. In the peripheral nervous system, these are known as Schwann cells. </a:t>
            </a:r>
            <a:r>
              <a:rPr lang="en-US" dirty="0"/>
              <a:t>The brain contains at least ten times more glia than neurons. Glia perform many </a:t>
            </a:r>
            <a:r>
              <a:rPr lang="en-US" dirty="0" smtClean="0"/>
              <a:t>jobs like: transport nutrients to neurons, clean up brain debris, digest parts of dead neurons, and help hold neurons in place. </a:t>
            </a:r>
            <a:r>
              <a:rPr lang="en-US" dirty="0"/>
              <a:t>The sodium-potassium pump creates a concentration gradient of Na</a:t>
            </a:r>
            <a:r>
              <a:rPr lang="en-US" baseline="30000" dirty="0"/>
              <a:t>+</a:t>
            </a:r>
            <a:r>
              <a:rPr lang="en-US" dirty="0"/>
              <a:t> outside the neuron and K</a:t>
            </a:r>
            <a:r>
              <a:rPr lang="en-US" baseline="30000" dirty="0"/>
              <a:t>+</a:t>
            </a:r>
            <a:r>
              <a:rPr lang="en-US" dirty="0"/>
              <a:t> inside.  The other force is charge interactions: for example, K</a:t>
            </a:r>
            <a:r>
              <a:rPr lang="en-US" baseline="30000" dirty="0"/>
              <a:t>+</a:t>
            </a:r>
            <a:r>
              <a:rPr lang="en-US" dirty="0"/>
              <a:t> is repelled by the Na</a:t>
            </a:r>
            <a:r>
              <a:rPr lang="en-US" baseline="30000" dirty="0"/>
              <a:t>+</a:t>
            </a:r>
            <a:r>
              <a:rPr lang="en-US" dirty="0"/>
              <a:t> outside and attracted to the negatively charged proteins inside the </a:t>
            </a:r>
            <a:r>
              <a:rPr lang="en-US" dirty="0" smtClean="0"/>
              <a:t>axon. Depolarization refers </a:t>
            </a:r>
            <a:r>
              <a:rPr lang="en-US" dirty="0"/>
              <a:t>to the sudden change within a cell during which the cell undergoes a dramatic electrical change</a:t>
            </a:r>
            <a:r>
              <a:rPr lang="en-US" dirty="0" smtClean="0"/>
              <a:t>. </a:t>
            </a:r>
            <a:r>
              <a:rPr lang="en-US" dirty="0"/>
              <a:t>When a neuron receives signals, an abrupt, temporary reversal in the polarity is </a:t>
            </a:r>
            <a:r>
              <a:rPr lang="en-US" dirty="0" smtClean="0"/>
              <a:t>generated, action potential is created. </a:t>
            </a:r>
            <a:r>
              <a:rPr lang="en-US" dirty="0"/>
              <a:t>Resting potential results from differences between sodium and potassium positively charged ions and negatively charged ions in the cytoplasm</a:t>
            </a:r>
            <a:r>
              <a:rPr lang="en-US" dirty="0" smtClean="0"/>
              <a:t>. </a:t>
            </a:r>
            <a:r>
              <a:rPr lang="en-US" dirty="0"/>
              <a:t>Membrane potential (also transmembrane potential or membrane voltage) is the difference in </a:t>
            </a:r>
            <a:r>
              <a:rPr lang="en-US" dirty="0" smtClean="0"/>
              <a:t>electric potential</a:t>
            </a:r>
            <a:r>
              <a:rPr lang="en-US" dirty="0"/>
              <a:t> between the interior and the exterior of a biological cell</a:t>
            </a:r>
            <a:r>
              <a:rPr lang="en-US" dirty="0" smtClean="0"/>
              <a:t>. Refractory period is a </a:t>
            </a:r>
            <a:r>
              <a:rPr lang="en-US" dirty="0"/>
              <a:t>period immediately following stimulation during which a nerve or muscle is unresponsive to further stimulation</a:t>
            </a:r>
            <a:r>
              <a:rPr lang="en-US" dirty="0" smtClean="0"/>
              <a:t>. </a:t>
            </a:r>
            <a:r>
              <a:rPr lang="en-US" dirty="0"/>
              <a:t>The threshold, or minimal stimulus, is defined as </a:t>
            </a:r>
            <a:r>
              <a:rPr lang="en-US" dirty="0" smtClean="0"/>
              <a:t>the </a:t>
            </a:r>
            <a:r>
              <a:rPr lang="en-US" dirty="0"/>
              <a:t>electrical stimulus whose </a:t>
            </a:r>
            <a:r>
              <a:rPr lang="en-US" dirty="0" smtClean="0"/>
              <a:t>strength, or voltage, </a:t>
            </a:r>
            <a:r>
              <a:rPr lang="en-US" dirty="0"/>
              <a:t>is sufficient to excite the tissue</a:t>
            </a:r>
            <a:r>
              <a:rPr lang="en-US" dirty="0" smtClean="0"/>
              <a:t>. </a:t>
            </a:r>
          </a:p>
        </p:txBody>
      </p:sp>
    </p:spTree>
    <p:extLst>
      <p:ext uri="{BB962C8B-B14F-4D97-AF65-F5344CB8AC3E}">
        <p14:creationId xmlns:p14="http://schemas.microsoft.com/office/powerpoint/2010/main" val="2175949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sp>
        <p:nvSpPr>
          <p:cNvPr id="3" name="Content Placeholder 2"/>
          <p:cNvSpPr>
            <a:spLocks noGrp="1"/>
          </p:cNvSpPr>
          <p:nvPr>
            <p:ph idx="1"/>
          </p:nvPr>
        </p:nvSpPr>
        <p:spPr>
          <a:xfrm>
            <a:off x="1024128" y="1667690"/>
            <a:ext cx="9720073" cy="4828903"/>
          </a:xfrm>
        </p:spPr>
        <p:txBody>
          <a:bodyPr>
            <a:normAutofit lnSpcReduction="10000"/>
          </a:bodyPr>
          <a:lstStyle/>
          <a:p>
            <a:r>
              <a:rPr lang="en-US" dirty="0"/>
              <a:t>Neurotransmitters are released from terminals on axons in response to an action potential.  These chemical messengers diffuse across space between neurons and bind to receptors on the receiving cell membrane. Neurotransmitter binding alters the permeability of the membrane in a way that stimulates or blocks depolarization of the receiving cell</a:t>
            </a:r>
            <a:r>
              <a:rPr lang="en-US" dirty="0" smtClean="0"/>
              <a:t>. </a:t>
            </a:r>
            <a:r>
              <a:rPr lang="en-US" dirty="0"/>
              <a:t>Postsynaptic conductance changes and the potential changes that accompany them alter the probability that an action potential will be produced in the postsynaptic cell. At </a:t>
            </a:r>
            <a:r>
              <a:rPr lang="en-US" dirty="0" smtClean="0"/>
              <a:t>the neuromuscular </a:t>
            </a:r>
            <a:r>
              <a:rPr lang="en-US" dirty="0"/>
              <a:t>junction, synaptic action increases the probability that an action potential will occur in the postsynaptic muscle cell; indeed, the large amplitude of the </a:t>
            </a:r>
            <a:r>
              <a:rPr lang="en-US" dirty="0" smtClean="0"/>
              <a:t>EPP</a:t>
            </a:r>
            <a:r>
              <a:rPr lang="en-US" dirty="0"/>
              <a:t> ensures that an action potential always is triggered. At many other synapses, PSPs </a:t>
            </a:r>
            <a:r>
              <a:rPr lang="en-US" dirty="0" smtClean="0"/>
              <a:t>actually </a:t>
            </a:r>
            <a:r>
              <a:rPr lang="en-US" i="1" dirty="0" smtClean="0"/>
              <a:t>decrease</a:t>
            </a:r>
            <a:r>
              <a:rPr lang="en-US" dirty="0"/>
              <a:t> the probability that the postsynaptic cell will generate an action potential. PSPs are called excitatory (or EPSPs) if they increase the likelihood of a postsynaptic action potential occurring, and inhibitory (or IPSPs) if they decrease this likelihood. Given that most neurons receive inputs from both excitatory and inhibitory synapses, it is important to understand more precisely the mechanisms that determine whether a particular synapse excites or inhibits its postsynaptic partner</a:t>
            </a:r>
            <a:r>
              <a:rPr lang="en-US" dirty="0" smtClean="0"/>
              <a:t>. </a:t>
            </a:r>
            <a:endParaRPr lang="en-US" dirty="0"/>
          </a:p>
        </p:txBody>
      </p:sp>
    </p:spTree>
    <p:extLst>
      <p:ext uri="{BB962C8B-B14F-4D97-AF65-F5344CB8AC3E}">
        <p14:creationId xmlns:p14="http://schemas.microsoft.com/office/powerpoint/2010/main" val="3157340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Parkinson’s Disease</a:t>
            </a:r>
          </a:p>
          <a:p>
            <a:r>
              <a:rPr lang="en-US" dirty="0" smtClean="0"/>
              <a:t>A.) Parkinson’s Disease is a </a:t>
            </a:r>
            <a:r>
              <a:rPr lang="en-US" dirty="0"/>
              <a:t>progressive disease of the nervous system marked by tremor, muscular rigidity, and slow, imprecise movement, chiefly affecting middle-aged and elderly people. It is associated with degeneration of the basal ganglia of the brain and a deficiency of the neurotransmitter dopamine.</a:t>
            </a:r>
            <a:endParaRPr lang="en-US" dirty="0" smtClean="0"/>
          </a:p>
          <a:p>
            <a:r>
              <a:rPr lang="en-US" dirty="0" smtClean="0"/>
              <a:t>B.) Some signs and symptoms may include tremors or shaking, slowed movement, rigid muscles, impaired posture and balance, loss of automatic movements, speech changes, and writing difficulties. </a:t>
            </a:r>
          </a:p>
          <a:p>
            <a:r>
              <a:rPr lang="en-US" dirty="0" smtClean="0"/>
              <a:t>C.) </a:t>
            </a:r>
            <a:r>
              <a:rPr lang="en-US" dirty="0"/>
              <a:t>According to </a:t>
            </a:r>
            <a:r>
              <a:rPr lang="en-US" dirty="0" smtClean="0"/>
              <a:t>the Parkinson's </a:t>
            </a:r>
            <a:r>
              <a:rPr lang="en-US" dirty="0"/>
              <a:t>Disease Foundation, Parkinson's disease affects about 1 million people in the United States and more than 4 million people worldwide. About 60,000 people are diagnosed each year in the United States.</a:t>
            </a:r>
            <a:endParaRPr lang="en-US" dirty="0" smtClean="0"/>
          </a:p>
          <a:p>
            <a:r>
              <a:rPr lang="en-US" dirty="0" smtClean="0"/>
              <a:t>D.) Parkinson’s Disease currently has no cure, but there are treatment plans that can help with the side effects and may help delay some of the more serious effects. Treatment options include taking medications, and in some cases surgery may be of help. Doctors may also recommend lifestyle changes, for example, physical exercise, physical therapy and speech language pathologist. </a:t>
            </a:r>
          </a:p>
          <a:p>
            <a:endParaRPr lang="en-US" dirty="0"/>
          </a:p>
        </p:txBody>
      </p:sp>
    </p:spTree>
    <p:extLst>
      <p:ext uri="{BB962C8B-B14F-4D97-AF65-F5344CB8AC3E}">
        <p14:creationId xmlns:p14="http://schemas.microsoft.com/office/powerpoint/2010/main" val="1570388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a:t>
            </a:r>
            <a:endParaRPr lang="en-US" dirty="0"/>
          </a:p>
        </p:txBody>
      </p:sp>
      <p:sp>
        <p:nvSpPr>
          <p:cNvPr id="3" name="Content Placeholder 2"/>
          <p:cNvSpPr>
            <a:spLocks noGrp="1"/>
          </p:cNvSpPr>
          <p:nvPr>
            <p:ph idx="1"/>
          </p:nvPr>
        </p:nvSpPr>
        <p:spPr>
          <a:xfrm>
            <a:off x="1024128" y="1641565"/>
            <a:ext cx="9720073" cy="4872445"/>
          </a:xfrm>
        </p:spPr>
        <p:txBody>
          <a:bodyPr>
            <a:noAutofit/>
          </a:bodyPr>
          <a:lstStyle/>
          <a:p>
            <a:r>
              <a:rPr lang="en-US" sz="1800" dirty="0" smtClean="0"/>
              <a:t>Amyotrophic Lateral Sclerosis (ALS) </a:t>
            </a:r>
          </a:p>
          <a:p>
            <a:r>
              <a:rPr lang="en-US" sz="1800" dirty="0" smtClean="0"/>
              <a:t>A.) ALS is a progressive neurodegenerative disease that affects nerve cells in the brain and spinal cord. It occurs when a muscle has no nourishment, and it “atrophies” or wastes away. </a:t>
            </a:r>
          </a:p>
          <a:p>
            <a:r>
              <a:rPr lang="en-US" sz="1800" dirty="0" smtClean="0"/>
              <a:t>B.) Signs and symptoms can be very different in people. Some could have trouble grasping a pen, and others may experience a change in vocal pitch when speaking. Symptoms also include gradual onset, painless, progressive muscle weakness, tripping, dropping things, muscle cramps, slurred speech, uncontrollable periods of laughing or crying, and abnormal fatigue.  </a:t>
            </a:r>
          </a:p>
          <a:p>
            <a:r>
              <a:rPr lang="en-US" sz="1800" dirty="0" smtClean="0"/>
              <a:t>C.) </a:t>
            </a:r>
            <a:r>
              <a:rPr lang="en-US" sz="1800" dirty="0"/>
              <a:t>There are two different types of ALS, sporadic and familial. Sporadic which is the most common form of the disease in the U.S., is 90 – 95 percent of all cases. It may affect anyone, anywhere. Familial ALS (FALS) accounts for 5 to 10 percent of all cases in the U.S. Familial ALS means the disease is inherited. In those families, there is a 50% chance each offspring will inherit the gene mutation and may develop the disease. </a:t>
            </a:r>
            <a:endParaRPr lang="en-US" sz="1800" dirty="0" smtClean="0"/>
          </a:p>
          <a:p>
            <a:r>
              <a:rPr lang="en-US" sz="1800" dirty="0" smtClean="0"/>
              <a:t>D.) Although there is no cure for ALS, also known as Lou Gehrig's Disease, different medications can be used to prevent the damage that the disease creates. Physical therapy and nutritional supplements can help slow muscle decline and weight loss. Another controversial method is to use synthetic forms of an insulin-like nerve growth factor that can protect motor neurons and stimulate the regeneration of damaged cells. </a:t>
            </a:r>
          </a:p>
        </p:txBody>
      </p:sp>
    </p:spTree>
    <p:extLst>
      <p:ext uri="{BB962C8B-B14F-4D97-AF65-F5344CB8AC3E}">
        <p14:creationId xmlns:p14="http://schemas.microsoft.com/office/powerpoint/2010/main" val="2650013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1024128" y="1571896"/>
            <a:ext cx="9720073" cy="5072743"/>
          </a:xfrm>
        </p:spPr>
        <p:txBody>
          <a:bodyPr>
            <a:normAutofit/>
          </a:bodyPr>
          <a:lstStyle/>
          <a:p>
            <a:pPr>
              <a:buFont typeface="Courier New" panose="02070309020205020404" pitchFamily="49" charset="0"/>
              <a:buChar char="o"/>
            </a:pPr>
            <a:r>
              <a:rPr lang="en-US" dirty="0">
                <a:hlinkClick r:id="rId2"/>
              </a:rPr>
              <a:t>http://www.indiana.edu/~</a:t>
            </a:r>
            <a:r>
              <a:rPr lang="en-US" dirty="0" smtClean="0">
                <a:hlinkClick r:id="rId2"/>
              </a:rPr>
              <a:t>p1013447/dictionary/cer_hemi.htm</a:t>
            </a:r>
            <a:endParaRPr lang="en-US" dirty="0" smtClean="0"/>
          </a:p>
          <a:p>
            <a:pPr>
              <a:buFont typeface="Courier New" panose="02070309020205020404" pitchFamily="49" charset="0"/>
              <a:buChar char="o"/>
            </a:pPr>
            <a:r>
              <a:rPr lang="en-US" dirty="0">
                <a:hlinkClick r:id="rId3"/>
              </a:rPr>
              <a:t>http://www.brainfacts.org/brain-basics/neuroanatomy/articles/2012/the-neuron</a:t>
            </a:r>
            <a:r>
              <a:rPr lang="en-US" dirty="0" smtClean="0">
                <a:hlinkClick r:id="rId3"/>
              </a:rPr>
              <a:t>/</a:t>
            </a:r>
            <a:endParaRPr lang="en-US" dirty="0" smtClean="0"/>
          </a:p>
          <a:p>
            <a:pPr>
              <a:buFont typeface="Courier New" panose="02070309020205020404" pitchFamily="49" charset="0"/>
              <a:buChar char="o"/>
            </a:pPr>
            <a:r>
              <a:rPr lang="en-US" dirty="0">
                <a:hlinkClick r:id="rId4"/>
              </a:rPr>
              <a:t>http://</a:t>
            </a:r>
            <a:r>
              <a:rPr lang="en-US" dirty="0" smtClean="0">
                <a:hlinkClick r:id="rId4"/>
              </a:rPr>
              <a:t>www.webmd.com/brain/understanding-als-treatment</a:t>
            </a:r>
            <a:endParaRPr lang="en-US" dirty="0" smtClean="0"/>
          </a:p>
          <a:p>
            <a:pPr>
              <a:buFont typeface="Courier New" panose="02070309020205020404" pitchFamily="49" charset="0"/>
              <a:buChar char="o"/>
            </a:pPr>
            <a:r>
              <a:rPr lang="en-US" dirty="0" smtClean="0">
                <a:hlinkClick r:id="rId5"/>
              </a:rPr>
              <a:t>http</a:t>
            </a:r>
            <a:r>
              <a:rPr lang="en-US" dirty="0">
                <a:hlinkClick r:id="rId5"/>
              </a:rPr>
              <a:t>://</a:t>
            </a:r>
            <a:r>
              <a:rPr lang="en-US" dirty="0" smtClean="0">
                <a:hlinkClick r:id="rId5"/>
              </a:rPr>
              <a:t>www.oxforddictionaries.com/us/definition/american_english/Parkinson's-disease</a:t>
            </a:r>
            <a:endParaRPr lang="en-US" dirty="0" smtClean="0"/>
          </a:p>
          <a:p>
            <a:pPr>
              <a:buFont typeface="Courier New" panose="02070309020205020404" pitchFamily="49" charset="0"/>
              <a:buChar char="o"/>
            </a:pPr>
            <a:r>
              <a:rPr lang="en-US" dirty="0">
                <a:hlinkClick r:id="rId6"/>
              </a:rPr>
              <a:t>http://www.alsa.org/about-als/what-is-als.html?referrer=https://www.google.com</a:t>
            </a:r>
            <a:r>
              <a:rPr lang="en-US" dirty="0" smtClean="0">
                <a:hlinkClick r:id="rId6"/>
              </a:rPr>
              <a:t>/</a:t>
            </a:r>
            <a:endParaRPr lang="en-US" dirty="0" smtClean="0"/>
          </a:p>
          <a:p>
            <a:pPr>
              <a:buFont typeface="Courier New" panose="02070309020205020404" pitchFamily="49" charset="0"/>
              <a:buChar char="o"/>
            </a:pPr>
            <a:r>
              <a:rPr lang="en-US" dirty="0">
                <a:hlinkClick r:id="rId7"/>
              </a:rPr>
              <a:t>http://</a:t>
            </a:r>
            <a:r>
              <a:rPr lang="en-US" dirty="0" smtClean="0">
                <a:hlinkClick r:id="rId7"/>
              </a:rPr>
              <a:t>www.merriam-webster.com/dictionary/nervous%20system</a:t>
            </a:r>
            <a:endParaRPr lang="en-US" dirty="0" smtClean="0"/>
          </a:p>
          <a:p>
            <a:pPr>
              <a:buFont typeface="Courier New" panose="02070309020205020404" pitchFamily="49" charset="0"/>
              <a:buChar char="o"/>
            </a:pPr>
            <a:r>
              <a:rPr lang="en-US" dirty="0">
                <a:hlinkClick r:id="rId8"/>
              </a:rPr>
              <a:t>https://</a:t>
            </a:r>
            <a:r>
              <a:rPr lang="en-US" dirty="0" smtClean="0">
                <a:hlinkClick r:id="rId8"/>
              </a:rPr>
              <a:t>faculty.washington.edu/chudler/nsdivide.html</a:t>
            </a:r>
            <a:endParaRPr lang="en-US" dirty="0" smtClean="0"/>
          </a:p>
          <a:p>
            <a:pPr>
              <a:buFont typeface="Courier New" panose="02070309020205020404" pitchFamily="49" charset="0"/>
              <a:buChar char="o"/>
            </a:pPr>
            <a:r>
              <a:rPr lang="en-US" dirty="0">
                <a:hlinkClick r:id="rId9"/>
              </a:rPr>
              <a:t>https://www.dartmouth.edu/~</a:t>
            </a:r>
            <a:r>
              <a:rPr lang="en-US" dirty="0" smtClean="0">
                <a:hlinkClick r:id="rId9"/>
              </a:rPr>
              <a:t>rswenson/NeuroSci/chapter_10.html</a:t>
            </a:r>
            <a:endParaRPr lang="en-US" dirty="0" smtClean="0"/>
          </a:p>
          <a:p>
            <a:pPr>
              <a:buFont typeface="Courier New" panose="02070309020205020404" pitchFamily="49" charset="0"/>
              <a:buChar char="o"/>
            </a:pPr>
            <a:r>
              <a:rPr lang="en-US" dirty="0">
                <a:hlinkClick r:id="rId10"/>
              </a:rPr>
              <a:t>http://</a:t>
            </a:r>
            <a:r>
              <a:rPr lang="en-US" dirty="0" smtClean="0">
                <a:hlinkClick r:id="rId10"/>
              </a:rPr>
              <a:t>www.encyclopedia.com/topic/cerebellum.aspx</a:t>
            </a:r>
            <a:endParaRPr lang="en-US" dirty="0" smtClean="0"/>
          </a:p>
          <a:p>
            <a:pPr marL="0" indent="0">
              <a:buNone/>
            </a:pPr>
            <a:endParaRPr lang="en-US" dirty="0" smtClean="0"/>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smtClean="0"/>
          </a:p>
        </p:txBody>
      </p:sp>
    </p:spTree>
    <p:extLst>
      <p:ext uri="{BB962C8B-B14F-4D97-AF65-F5344CB8AC3E}">
        <p14:creationId xmlns:p14="http://schemas.microsoft.com/office/powerpoint/2010/main" val="188303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Nervous system</a:t>
            </a:r>
            <a:endParaRPr lang="en-US" dirty="0"/>
          </a:p>
        </p:txBody>
      </p:sp>
      <p:sp>
        <p:nvSpPr>
          <p:cNvPr id="3" name="Content Placeholder 2"/>
          <p:cNvSpPr>
            <a:spLocks noGrp="1"/>
          </p:cNvSpPr>
          <p:nvPr>
            <p:ph idx="1"/>
          </p:nvPr>
        </p:nvSpPr>
        <p:spPr>
          <a:xfrm>
            <a:off x="1024128" y="1780923"/>
            <a:ext cx="10582986" cy="1250602"/>
          </a:xfrm>
        </p:spPr>
        <p:txBody>
          <a:bodyPr/>
          <a:lstStyle/>
          <a:p>
            <a:r>
              <a:rPr lang="en-US" dirty="0"/>
              <a:t>The nervous system </a:t>
            </a:r>
            <a:r>
              <a:rPr lang="en-US" dirty="0" smtClean="0"/>
              <a:t>is </a:t>
            </a:r>
            <a:r>
              <a:rPr lang="en-US" dirty="0"/>
              <a:t>made up of many different organs, such as the brain, spinal cord and </a:t>
            </a:r>
            <a:r>
              <a:rPr lang="en-US" dirty="0" smtClean="0"/>
              <a:t>sensory organs. </a:t>
            </a:r>
            <a:r>
              <a:rPr lang="en-US" dirty="0"/>
              <a:t>This highly complex system is responsible for several different activities, such as communicating, coordinating, controlling and regulating. </a:t>
            </a:r>
            <a:endParaRPr lang="en-US" dirty="0"/>
          </a:p>
        </p:txBody>
      </p:sp>
      <p:pic>
        <p:nvPicPr>
          <p:cNvPr id="1030" name="Picture 6" descr="Human brain amazing fa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13" y="2800866"/>
            <a:ext cx="3922154" cy="39221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49402" y="6461410"/>
            <a:ext cx="6030097" cy="261610"/>
          </a:xfrm>
          <a:prstGeom prst="rect">
            <a:avLst/>
          </a:prstGeom>
          <a:noFill/>
        </p:spPr>
        <p:txBody>
          <a:bodyPr wrap="square" rtlCol="0">
            <a:spAutoFit/>
          </a:bodyPr>
          <a:lstStyle/>
          <a:p>
            <a:r>
              <a:rPr lang="en-US" sz="1100" dirty="0"/>
              <a:t>http://www.harvard-wm.org/the-basic-concept-of-the-human-brain-nerve/</a:t>
            </a:r>
          </a:p>
        </p:txBody>
      </p:sp>
    </p:spTree>
    <p:extLst>
      <p:ext uri="{BB962C8B-B14F-4D97-AF65-F5344CB8AC3E}">
        <p14:creationId xmlns:p14="http://schemas.microsoft.com/office/powerpoint/2010/main" val="2461734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central and Peripheral Nervous System</a:t>
            </a:r>
            <a:endParaRPr lang="en-US" dirty="0"/>
          </a:p>
        </p:txBody>
      </p:sp>
      <p:sp>
        <p:nvSpPr>
          <p:cNvPr id="3" name="Content Placeholder 2"/>
          <p:cNvSpPr>
            <a:spLocks noGrp="1"/>
          </p:cNvSpPr>
          <p:nvPr>
            <p:ph idx="1"/>
          </p:nvPr>
        </p:nvSpPr>
        <p:spPr>
          <a:xfrm>
            <a:off x="1024128" y="1668574"/>
            <a:ext cx="8292867" cy="4023360"/>
          </a:xfrm>
        </p:spPr>
        <p:txBody>
          <a:bodyPr>
            <a:normAutofit/>
          </a:bodyPr>
          <a:lstStyle/>
          <a:p>
            <a:r>
              <a:rPr lang="en-US" dirty="0" smtClean="0"/>
              <a:t>The </a:t>
            </a:r>
            <a:r>
              <a:rPr lang="en-US" b="1" dirty="0" smtClean="0"/>
              <a:t>central nervous system </a:t>
            </a:r>
            <a:r>
              <a:rPr lang="en-US" dirty="0" smtClean="0"/>
              <a:t>(CNS) controls most functions of the body and mind. It consists of the brain and spinal cord. The brain is the center of our thoughts, interpreter of the external environment, and the origin of control over our bodily movements. </a:t>
            </a:r>
          </a:p>
          <a:p>
            <a:r>
              <a:rPr lang="en-US" dirty="0" smtClean="0"/>
              <a:t>The </a:t>
            </a:r>
            <a:r>
              <a:rPr lang="en-US" b="1" dirty="0" smtClean="0"/>
              <a:t>peripheral nervous system </a:t>
            </a:r>
            <a:r>
              <a:rPr lang="en-US" dirty="0" smtClean="0"/>
              <a:t>(PNS) is to connect the central nervous system to the limbs and organs, serving as a communication relay going back and forth between the brain and the extremities. </a:t>
            </a:r>
          </a:p>
        </p:txBody>
      </p:sp>
      <p:pic>
        <p:nvPicPr>
          <p:cNvPr id="4" name="Picture 2" descr="image00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950" y="4048458"/>
            <a:ext cx="3805882" cy="2583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429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of two Neurons</a:t>
            </a:r>
            <a:endParaRPr lang="en-US" dirty="0"/>
          </a:p>
        </p:txBody>
      </p:sp>
      <p:sp>
        <p:nvSpPr>
          <p:cNvPr id="4" name="TextBox 3"/>
          <p:cNvSpPr txBox="1"/>
          <p:nvPr/>
        </p:nvSpPr>
        <p:spPr>
          <a:xfrm>
            <a:off x="1024128" y="1900166"/>
            <a:ext cx="10379676" cy="369332"/>
          </a:xfrm>
          <a:prstGeom prst="rect">
            <a:avLst/>
          </a:prstGeom>
          <a:noFill/>
        </p:spPr>
        <p:txBody>
          <a:bodyPr wrap="square" rtlCol="0">
            <a:spAutoFit/>
          </a:bodyPr>
          <a:lstStyle/>
          <a:p>
            <a:r>
              <a:rPr lang="en-US" dirty="0" smtClean="0"/>
              <a:t>A neuron is a </a:t>
            </a:r>
            <a:r>
              <a:rPr lang="en-US" dirty="0"/>
              <a:t>specialized cell transmitting nerve </a:t>
            </a:r>
            <a:r>
              <a:rPr lang="en-US" dirty="0" smtClean="0"/>
              <a:t>impulses, AKA, a </a:t>
            </a:r>
            <a:r>
              <a:rPr lang="en-US" dirty="0"/>
              <a:t>nerve cell.</a:t>
            </a:r>
            <a:r>
              <a:rPr lang="en-US" dirty="0" smtClean="0"/>
              <a:t>. Here is a drawing of one: </a:t>
            </a:r>
            <a:endParaRPr lang="en-US" dirty="0"/>
          </a:p>
        </p:txBody>
      </p:sp>
      <p:sp>
        <p:nvSpPr>
          <p:cNvPr id="5" name="AutoShape 4" descr="Displaying image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2"/>
          <a:srcRect l="9507" t="12995" r="2672" b="30210"/>
          <a:stretch/>
        </p:blipFill>
        <p:spPr>
          <a:xfrm>
            <a:off x="1064614" y="2518274"/>
            <a:ext cx="5149352" cy="3743189"/>
          </a:xfrm>
          <a:prstGeom prst="rect">
            <a:avLst/>
          </a:prstGeom>
        </p:spPr>
      </p:pic>
    </p:spTree>
    <p:extLst>
      <p:ext uri="{BB962C8B-B14F-4D97-AF65-F5344CB8AC3E}">
        <p14:creationId xmlns:p14="http://schemas.microsoft.com/office/powerpoint/2010/main" val="4109143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15250"/>
            <a:ext cx="9720072" cy="1499616"/>
          </a:xfrm>
        </p:spPr>
        <p:txBody>
          <a:bodyPr/>
          <a:lstStyle/>
          <a:p>
            <a:r>
              <a:rPr lang="en-US" dirty="0" smtClean="0"/>
              <a:t>Simple Reflex arc</a:t>
            </a:r>
            <a:endParaRPr lang="en-US" dirty="0"/>
          </a:p>
        </p:txBody>
      </p:sp>
      <p:sp>
        <p:nvSpPr>
          <p:cNvPr id="3" name="Content Placeholder 2"/>
          <p:cNvSpPr>
            <a:spLocks noGrp="1"/>
          </p:cNvSpPr>
          <p:nvPr>
            <p:ph idx="1"/>
          </p:nvPr>
        </p:nvSpPr>
        <p:spPr>
          <a:xfrm>
            <a:off x="1024127" y="1624150"/>
            <a:ext cx="5925313" cy="2808513"/>
          </a:xfrm>
        </p:spPr>
        <p:txBody>
          <a:bodyPr>
            <a:noAutofit/>
          </a:bodyPr>
          <a:lstStyle/>
          <a:p>
            <a:r>
              <a:rPr lang="en-US" sz="2000" dirty="0" smtClean="0"/>
              <a:t>A simple reflex arc is a neural pathway that controls a reflex reaction. In some animals, most sensory neurons do not pass into the brain, but into the spinal cord. This allows reflex actions to occur swiftly by activating spinal motor neurons without the delay of routing signals. There </a:t>
            </a:r>
            <a:r>
              <a:rPr lang="en-US" sz="2000" dirty="0"/>
              <a:t>are two types of reflex arc: autonomic reflex arc (affecting inner organs) and somatic reflex arc (affecting muscles</a:t>
            </a:r>
            <a:r>
              <a:rPr lang="en-US" sz="2000" dirty="0" smtClean="0"/>
              <a:t>). The simple reflex arc is </a:t>
            </a:r>
            <a:r>
              <a:rPr lang="en-US" sz="2000" dirty="0"/>
              <a:t>the pathway followed by sensory nerve in carrying the sensation from receptor organ to spinal cord and then the pathway followed by motor nerve in carrying the order from spinal cord to effector organ during a reflex action</a:t>
            </a:r>
            <a:r>
              <a:rPr lang="en-US" sz="2000" dirty="0" smtClean="0"/>
              <a:t>. </a:t>
            </a:r>
            <a:r>
              <a:rPr lang="en-US" sz="2000" dirty="0"/>
              <a:t>A</a:t>
            </a:r>
            <a:r>
              <a:rPr lang="en-US" sz="2000" dirty="0" smtClean="0"/>
              <a:t> </a:t>
            </a:r>
            <a:r>
              <a:rPr lang="en-US" sz="2000" dirty="0"/>
              <a:t>sensory neuron receives a stimulus from a sensory receptor.  The axon of this neuron leads into the gray matter of the spinal cord, where it synapses with the cell body of a motor neuron whose axon leads to an effector muscle.</a:t>
            </a:r>
          </a:p>
          <a:p>
            <a:r>
              <a:rPr lang="en-US" sz="2000" dirty="0"/>
              <a:t> </a:t>
            </a:r>
          </a:p>
          <a:p>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8809"/>
          <a:stretch/>
        </p:blipFill>
        <p:spPr>
          <a:xfrm>
            <a:off x="7114902" y="1965526"/>
            <a:ext cx="4804218" cy="3285743"/>
          </a:xfrm>
          <a:prstGeom prst="rect">
            <a:avLst/>
          </a:prstGeom>
        </p:spPr>
      </p:pic>
    </p:spTree>
    <p:extLst>
      <p:ext uri="{BB962C8B-B14F-4D97-AF65-F5344CB8AC3E}">
        <p14:creationId xmlns:p14="http://schemas.microsoft.com/office/powerpoint/2010/main" val="1712506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Hemispheres</a:t>
            </a:r>
            <a:endParaRPr lang="en-US" dirty="0"/>
          </a:p>
        </p:txBody>
      </p:sp>
      <p:sp>
        <p:nvSpPr>
          <p:cNvPr id="3" name="Content Placeholder 2"/>
          <p:cNvSpPr>
            <a:spLocks noGrp="1"/>
          </p:cNvSpPr>
          <p:nvPr>
            <p:ph idx="1"/>
          </p:nvPr>
        </p:nvSpPr>
        <p:spPr>
          <a:xfrm>
            <a:off x="1024128" y="1703831"/>
            <a:ext cx="2772810" cy="3413357"/>
          </a:xfrm>
        </p:spPr>
        <p:txBody>
          <a:bodyPr>
            <a:normAutofit/>
          </a:bodyPr>
          <a:lstStyle/>
          <a:p>
            <a:r>
              <a:rPr lang="en-US" dirty="0"/>
              <a:t>The cerebral hemispheres are the highest level of the Central Nervous System. They are like two mushroom caps bulging of the left and right front end of the brain </a:t>
            </a:r>
            <a:r>
              <a:rPr lang="en-US" dirty="0" smtClean="0"/>
              <a:t>stem. They are called the Left and Right Hemispheres </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5" t="3175" r="4286" b="20762"/>
          <a:stretch/>
        </p:blipFill>
        <p:spPr>
          <a:xfrm>
            <a:off x="4110446" y="1703831"/>
            <a:ext cx="7611291" cy="4531972"/>
          </a:xfrm>
          <a:prstGeom prst="rect">
            <a:avLst/>
          </a:prstGeom>
        </p:spPr>
      </p:pic>
    </p:spTree>
    <p:extLst>
      <p:ext uri="{BB962C8B-B14F-4D97-AF65-F5344CB8AC3E}">
        <p14:creationId xmlns:p14="http://schemas.microsoft.com/office/powerpoint/2010/main" val="782394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Diencephalon</a:t>
            </a:r>
            <a:endParaRPr lang="en-US" dirty="0"/>
          </a:p>
        </p:txBody>
      </p:sp>
      <p:sp>
        <p:nvSpPr>
          <p:cNvPr id="3" name="Content Placeholder 2"/>
          <p:cNvSpPr>
            <a:spLocks noGrp="1"/>
          </p:cNvSpPr>
          <p:nvPr>
            <p:ph idx="1"/>
          </p:nvPr>
        </p:nvSpPr>
        <p:spPr>
          <a:xfrm>
            <a:off x="1024128" y="1651581"/>
            <a:ext cx="5185083" cy="2066980"/>
          </a:xfrm>
        </p:spPr>
        <p:txBody>
          <a:bodyPr>
            <a:normAutofit/>
          </a:bodyPr>
          <a:lstStyle/>
          <a:p>
            <a:r>
              <a:rPr lang="en-US" dirty="0" smtClean="0"/>
              <a:t>The diencephalon is the posterior </a:t>
            </a:r>
            <a:r>
              <a:rPr lang="en-US" dirty="0"/>
              <a:t>part of the forebrain, containing the epithalamus, thalamus, hypothalamus, and ventral thalamus and the third ventricle.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778" b="28889"/>
          <a:stretch/>
        </p:blipFill>
        <p:spPr>
          <a:xfrm>
            <a:off x="6545362" y="1245326"/>
            <a:ext cx="5143500" cy="4206240"/>
          </a:xfrm>
          <a:prstGeom prst="rect">
            <a:avLst/>
          </a:prstGeom>
        </p:spPr>
      </p:pic>
    </p:spTree>
    <p:extLst>
      <p:ext uri="{BB962C8B-B14F-4D97-AF65-F5344CB8AC3E}">
        <p14:creationId xmlns:p14="http://schemas.microsoft.com/office/powerpoint/2010/main" val="509123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Stem </a:t>
            </a:r>
            <a:endParaRPr lang="en-US" dirty="0"/>
          </a:p>
        </p:txBody>
      </p:sp>
      <p:sp>
        <p:nvSpPr>
          <p:cNvPr id="3" name="Content Placeholder 2"/>
          <p:cNvSpPr>
            <a:spLocks noGrp="1"/>
          </p:cNvSpPr>
          <p:nvPr>
            <p:ph idx="1"/>
          </p:nvPr>
        </p:nvSpPr>
        <p:spPr>
          <a:xfrm>
            <a:off x="1024128" y="1624148"/>
            <a:ext cx="3199530" cy="4140926"/>
          </a:xfrm>
        </p:spPr>
        <p:txBody>
          <a:bodyPr>
            <a:normAutofit/>
          </a:bodyPr>
          <a:lstStyle/>
          <a:p>
            <a:r>
              <a:rPr lang="en-US" dirty="0" smtClean="0"/>
              <a:t>The brain stem is t</a:t>
            </a:r>
            <a:r>
              <a:rPr lang="en-US" dirty="0"/>
              <a:t>he central trunk of the mammalian brain, consisting of the medulla oblongata, pons, and midbrain, and continuing downward to form the spinal cord.</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334" t="13460" r="9429" b="13270"/>
          <a:stretch/>
        </p:blipFill>
        <p:spPr>
          <a:xfrm>
            <a:off x="4302034" y="940526"/>
            <a:ext cx="7611291" cy="5024845"/>
          </a:xfrm>
          <a:prstGeom prst="rect">
            <a:avLst/>
          </a:prstGeom>
        </p:spPr>
      </p:pic>
    </p:spTree>
    <p:extLst>
      <p:ext uri="{BB962C8B-B14F-4D97-AF65-F5344CB8AC3E}">
        <p14:creationId xmlns:p14="http://schemas.microsoft.com/office/powerpoint/2010/main" val="2519723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Cerebellum</a:t>
            </a:r>
            <a:endParaRPr lang="en-US" dirty="0"/>
          </a:p>
        </p:txBody>
      </p:sp>
      <p:sp>
        <p:nvSpPr>
          <p:cNvPr id="3" name="Content Placeholder 2"/>
          <p:cNvSpPr>
            <a:spLocks noGrp="1"/>
          </p:cNvSpPr>
          <p:nvPr>
            <p:ph idx="1"/>
          </p:nvPr>
        </p:nvSpPr>
        <p:spPr>
          <a:xfrm>
            <a:off x="1024128" y="1690768"/>
            <a:ext cx="4576571" cy="3455997"/>
          </a:xfrm>
        </p:spPr>
        <p:txBody>
          <a:bodyPr>
            <a:normAutofit/>
          </a:bodyPr>
          <a:lstStyle/>
          <a:p>
            <a:r>
              <a:rPr lang="en-US" dirty="0" smtClean="0"/>
              <a:t>The Cerebellum is the </a:t>
            </a:r>
            <a:r>
              <a:rPr lang="en-US" dirty="0"/>
              <a:t>part of the brain at the back of the skull in vertebrates. Its function is to coordinate and regulate muscular activity</a:t>
            </a:r>
            <a:r>
              <a:rPr lang="en-US" dirty="0" smtClean="0"/>
              <a:t>. It makes up 1/10 of the volume of </a:t>
            </a:r>
            <a:r>
              <a:rPr lang="en-US" smtClean="0"/>
              <a:t>the brain. </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937" t="-169" r="18984" b="169"/>
          <a:stretch/>
        </p:blipFill>
        <p:spPr>
          <a:xfrm rot="5400000">
            <a:off x="6257111" y="847016"/>
            <a:ext cx="4188821" cy="5143500"/>
          </a:xfrm>
          <a:prstGeom prst="rect">
            <a:avLst/>
          </a:prstGeom>
        </p:spPr>
      </p:pic>
    </p:spTree>
    <p:extLst>
      <p:ext uri="{BB962C8B-B14F-4D97-AF65-F5344CB8AC3E}">
        <p14:creationId xmlns:p14="http://schemas.microsoft.com/office/powerpoint/2010/main" val="38883979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241</TotalTime>
  <Words>907</Words>
  <Application>Microsoft Office PowerPoint</Application>
  <PresentationFormat>Widescreen</PresentationFormat>
  <Paragraphs>49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Courier New</vt:lpstr>
      <vt:lpstr>Tw Cen MT</vt:lpstr>
      <vt:lpstr>Tw Cen MT Condensed</vt:lpstr>
      <vt:lpstr>Wingdings 3</vt:lpstr>
      <vt:lpstr>Integral</vt:lpstr>
      <vt:lpstr>Nervous System</vt:lpstr>
      <vt:lpstr>The Nervous system</vt:lpstr>
      <vt:lpstr>The central and Peripheral Nervous System</vt:lpstr>
      <vt:lpstr>Reaction of two Neurons</vt:lpstr>
      <vt:lpstr>Simple Reflex arc</vt:lpstr>
      <vt:lpstr>Cerebral Hemispheres</vt:lpstr>
      <vt:lpstr>Diencephalon</vt:lpstr>
      <vt:lpstr>Brain Stem </vt:lpstr>
      <vt:lpstr>Cerebellum</vt:lpstr>
      <vt:lpstr>How do Impulses travel from Neuron to Neuron? And how do they send messages? </vt:lpstr>
      <vt:lpstr>Neurotransmitters</vt:lpstr>
      <vt:lpstr>Diseases</vt:lpstr>
      <vt:lpstr>Diseases</vt:lpstr>
      <vt:lpstr>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Nervous System</dc:title>
  <dc:creator>Allyson Schleicher</dc:creator>
  <cp:lastModifiedBy>Allyson Schleicher</cp:lastModifiedBy>
  <cp:revision>20</cp:revision>
  <dcterms:created xsi:type="dcterms:W3CDTF">2015-10-15T23:52:52Z</dcterms:created>
  <dcterms:modified xsi:type="dcterms:W3CDTF">2015-10-16T03:54:30Z</dcterms:modified>
</cp:coreProperties>
</file>