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5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ED3E41-E2DE-48B7-AD25-2C05D8372D60}" type="datetime4">
              <a:rPr lang="en-US" smtClean="0"/>
              <a:pPr/>
              <a:t>October 22,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92354-7493-474F-814E-48820AAD8FDD}" type="datetimeFigureOut">
              <a:rPr lang="en-US" smtClean="0"/>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40BF4-CF59-C645-9826-D6011C5E48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92354-7493-474F-814E-48820AAD8FDD}" type="datetimeFigureOut">
              <a:rPr lang="en-US" smtClean="0"/>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40BF4-CF59-C645-9826-D6011C5E48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92354-7493-474F-814E-48820AAD8FDD}" type="datetimeFigureOut">
              <a:rPr lang="en-US" smtClean="0"/>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40BF4-CF59-C645-9826-D6011C5E48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78D1B-BB73-41B2-8202-C6678B761557}" type="datetime4">
              <a:rPr lang="en-US" smtClean="0"/>
              <a:pPr/>
              <a:t>October 22,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92354-7493-474F-814E-48820AAD8FDD}" type="datetimeFigureOut">
              <a:rPr lang="en-US" smtClean="0"/>
              <a:t>10/22/14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40BF4-CF59-C645-9826-D6011C5E48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92354-7493-474F-814E-48820AAD8FDD}" type="datetimeFigureOut">
              <a:rPr lang="en-US" smtClean="0"/>
              <a:t>10/22/14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40BF4-CF59-C645-9826-D6011C5E48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92354-7493-474F-814E-48820AAD8FDD}" type="datetimeFigureOut">
              <a:rPr lang="en-US" smtClean="0"/>
              <a:t>10/22/14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40BF4-CF59-C645-9826-D6011C5E48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92354-7493-474F-814E-48820AAD8FDD}" type="datetimeFigureOut">
              <a:rPr lang="en-US" smtClean="0"/>
              <a:t>10/22/14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40BF4-CF59-C645-9826-D6011C5E48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92354-7493-474F-814E-48820AAD8FDD}" type="datetimeFigureOut">
              <a:rPr lang="en-US" smtClean="0"/>
              <a:t>10/22/14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40BF4-CF59-C645-9826-D6011C5E48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92354-7493-474F-814E-48820AAD8FDD}" type="datetimeFigureOut">
              <a:rPr lang="en-US" smtClean="0"/>
              <a:t>10/22/14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40BF4-CF59-C645-9826-D6011C5E48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92354-7493-474F-814E-48820AAD8FDD}" type="datetimeFigureOut">
              <a:rPr lang="en-US" smtClean="0"/>
              <a:t>10/15/14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40BF4-CF59-C645-9826-D6011C5E487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hyperlink" Target="http://www.columbia.edu/cu/psychology/courses/1010/mangels/neuro/transmission/transmission.html" TargetMode="External"/><Relationship Id="rId4" Type="http://schemas.openxmlformats.org/officeDocument/2006/relationships/hyperlink" Target="http://uhealthsystem.com/health-library/neuro/disorder/parkins" TargetMode="External"/><Relationship Id="rId1" Type="http://schemas.openxmlformats.org/officeDocument/2006/relationships/slideLayout" Target="../slideLayouts/slideLayout2.xml"/><Relationship Id="rId2" Type="http://schemas.openxmlformats.org/officeDocument/2006/relationships/hyperlink" Target="http://hello-berlin.net/portal/nervous-system-of-human-im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Nervous System</a:t>
            </a:r>
            <a:endParaRPr lang="en-US" dirty="0"/>
          </a:p>
        </p:txBody>
      </p:sp>
      <p:sp>
        <p:nvSpPr>
          <p:cNvPr id="3" name="Subtitle 2"/>
          <p:cNvSpPr>
            <a:spLocks noGrp="1"/>
          </p:cNvSpPr>
          <p:nvPr>
            <p:ph type="subTitle" idx="1"/>
          </p:nvPr>
        </p:nvSpPr>
        <p:spPr/>
        <p:txBody>
          <a:bodyPr/>
          <a:lstStyle/>
          <a:p>
            <a:r>
              <a:rPr lang="en-US" dirty="0" smtClean="0"/>
              <a:t>Human Body Systems Project</a:t>
            </a:r>
          </a:p>
          <a:p>
            <a:r>
              <a:rPr lang="en-US" dirty="0" smtClean="0"/>
              <a:t>Caroline Crinion</a:t>
            </a:r>
            <a:endParaRPr lang="en-US" dirty="0"/>
          </a:p>
        </p:txBody>
      </p:sp>
    </p:spTree>
    <p:extLst>
      <p:ext uri="{BB962C8B-B14F-4D97-AF65-F5344CB8AC3E}">
        <p14:creationId xmlns:p14="http://schemas.microsoft.com/office/powerpoint/2010/main" val="395268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Chemicals in the brain that stimulate neurons to transmit signals. </a:t>
            </a:r>
          </a:p>
          <a:p>
            <a:pPr marL="0" indent="0">
              <a:buNone/>
            </a:pPr>
            <a:r>
              <a:rPr lang="en-US" u="sng" dirty="0" smtClean="0"/>
              <a:t>A </a:t>
            </a:r>
            <a:r>
              <a:rPr lang="en-US" u="sng" dirty="0"/>
              <a:t>molecule is considered a neurotransmitter if it meets the following criteria:</a:t>
            </a:r>
          </a:p>
          <a:p>
            <a:r>
              <a:rPr lang="en-US" sz="2000" dirty="0"/>
              <a:t>Synthesis of the neurotransmitter occurs in the neuron itself</a:t>
            </a:r>
          </a:p>
          <a:p>
            <a:r>
              <a:rPr lang="en-US" sz="2000" dirty="0"/>
              <a:t>It can be found in the presynaptic membrane (because it was carried there from the soma, or because it was synthesized there directly)</a:t>
            </a:r>
          </a:p>
          <a:p>
            <a:r>
              <a:rPr lang="en-US" sz="2000" dirty="0"/>
              <a:t>Its release into the synaptic cleft causes a change in the postsynaptic membrane</a:t>
            </a:r>
          </a:p>
          <a:p>
            <a:r>
              <a:rPr lang="en-US" sz="2000" dirty="0"/>
              <a:t>Its effect on a neuron is the same whether released exogenously (i.e., from outside the organism as a drug) or endogenously (from the presynaptic terminal)</a:t>
            </a:r>
          </a:p>
          <a:p>
            <a:r>
              <a:rPr lang="en-US" sz="2000" dirty="0"/>
              <a:t>Once released, the molecule is specifically removed from the synaptic cleft either by </a:t>
            </a:r>
            <a:r>
              <a:rPr lang="en-US" sz="2000" dirty="0" smtClean="0"/>
              <a:t>reuse.</a:t>
            </a:r>
          </a:p>
        </p:txBody>
      </p:sp>
    </p:spTree>
    <p:extLst>
      <p:ext uri="{BB962C8B-B14F-4D97-AF65-F5344CB8AC3E}">
        <p14:creationId xmlns:p14="http://schemas.microsoft.com/office/powerpoint/2010/main" val="179975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IPSP versus EPSP</a:t>
            </a:r>
            <a:endParaRPr lang="en-US" dirty="0"/>
          </a:p>
        </p:txBody>
      </p:sp>
      <p:sp>
        <p:nvSpPr>
          <p:cNvPr id="3" name="Content Placeholder 2"/>
          <p:cNvSpPr>
            <a:spLocks noGrp="1"/>
          </p:cNvSpPr>
          <p:nvPr>
            <p:ph idx="1"/>
          </p:nvPr>
        </p:nvSpPr>
        <p:spPr/>
        <p:txBody>
          <a:bodyPr>
            <a:normAutofit fontScale="70000" lnSpcReduction="20000"/>
          </a:bodyPr>
          <a:lstStyle/>
          <a:p>
            <a:r>
              <a:rPr lang="en-US" dirty="0"/>
              <a:t>An excitatory postsynaptic potentials (EPSP) is a temporary depolarization of postsynaptic membrane caused by the flow of positively charged ions into the postsynaptic cell as a result of opening of ligand-sensitive channels</a:t>
            </a:r>
            <a:r>
              <a:rPr lang="en-US" dirty="0" smtClean="0"/>
              <a:t>.</a:t>
            </a:r>
          </a:p>
          <a:p>
            <a:r>
              <a:rPr lang="en-US" dirty="0"/>
              <a:t>An inhibitory postsynaptic potentials (IPSP) is a temporary hyperpolarization of postsynaptic membrane caused by the flow of negatively charged ions into the postsynaptic cell</a:t>
            </a:r>
            <a:r>
              <a:rPr lang="en-US" dirty="0" smtClean="0"/>
              <a:t>.</a:t>
            </a:r>
          </a:p>
        </p:txBody>
      </p:sp>
    </p:spTree>
    <p:extLst>
      <p:ext uri="{BB962C8B-B14F-4D97-AF65-F5344CB8AC3E}">
        <p14:creationId xmlns:p14="http://schemas.microsoft.com/office/powerpoint/2010/main" val="342667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Parkinson’s Diseases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motor system disorder that is a slowly progressive, degenerative disease. </a:t>
            </a:r>
          </a:p>
          <a:p>
            <a:r>
              <a:rPr lang="en-US" dirty="0" smtClean="0"/>
              <a:t>Symptoms:  tremor </a:t>
            </a:r>
            <a:r>
              <a:rPr lang="en-US" dirty="0"/>
              <a:t>or trembling of the arms, jaw, legs, and </a:t>
            </a:r>
            <a:r>
              <a:rPr lang="en-US" dirty="0" smtClean="0"/>
              <a:t>face, stiffness </a:t>
            </a:r>
            <a:r>
              <a:rPr lang="en-US" dirty="0"/>
              <a:t>or rigidity of the limbs and </a:t>
            </a:r>
            <a:r>
              <a:rPr lang="en-US" dirty="0" smtClean="0"/>
              <a:t>trunk, bradykinesia </a:t>
            </a:r>
            <a:r>
              <a:rPr lang="en-US" dirty="0"/>
              <a:t>(slowness of movement</a:t>
            </a:r>
            <a:r>
              <a:rPr lang="en-US" dirty="0" smtClean="0"/>
              <a:t>), postural </a:t>
            </a:r>
            <a:r>
              <a:rPr lang="en-US" dirty="0"/>
              <a:t>instability, or impaired balance and </a:t>
            </a:r>
            <a:r>
              <a:rPr lang="en-US" dirty="0" smtClean="0"/>
              <a:t>coordination</a:t>
            </a:r>
          </a:p>
          <a:p>
            <a:r>
              <a:rPr lang="en-US" dirty="0" smtClean="0"/>
              <a:t>60,000 Americans diagnosed each year, with approximately total 1 million Americans affected. </a:t>
            </a:r>
          </a:p>
          <a:p>
            <a:r>
              <a:rPr lang="en-US" dirty="0" smtClean="0"/>
              <a:t>Treatment: Surgery such as brain simulation or burning of tissue, medication or supportive therapies. </a:t>
            </a:r>
          </a:p>
          <a:p>
            <a:pPr marL="0" indent="0">
              <a:buNone/>
            </a:pPr>
            <a:endParaRPr lang="en-US" dirty="0" smtClean="0"/>
          </a:p>
        </p:txBody>
      </p:sp>
      <p:pic>
        <p:nvPicPr>
          <p:cNvPr id="4" name="Picture 3" descr="park.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853" y="5086685"/>
            <a:ext cx="1630947" cy="1630947"/>
          </a:xfrm>
          <a:prstGeom prst="rect">
            <a:avLst/>
          </a:prstGeom>
        </p:spPr>
      </p:pic>
    </p:spTree>
    <p:extLst>
      <p:ext uri="{BB962C8B-B14F-4D97-AF65-F5344CB8AC3E}">
        <p14:creationId xmlns:p14="http://schemas.microsoft.com/office/powerpoint/2010/main" val="319242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Sclerosis</a:t>
            </a:r>
            <a:endParaRPr lang="en-US" dirty="0"/>
          </a:p>
        </p:txBody>
      </p:sp>
      <p:sp>
        <p:nvSpPr>
          <p:cNvPr id="3" name="Content Placeholder 2"/>
          <p:cNvSpPr>
            <a:spLocks noGrp="1"/>
          </p:cNvSpPr>
          <p:nvPr>
            <p:ph idx="1"/>
          </p:nvPr>
        </p:nvSpPr>
        <p:spPr/>
        <p:txBody>
          <a:bodyPr>
            <a:normAutofit fontScale="62500" lnSpcReduction="20000"/>
          </a:bodyPr>
          <a:lstStyle/>
          <a:p>
            <a:r>
              <a:rPr lang="en-US" dirty="0"/>
              <a:t>Multiple sclerosis (MS) is a chronic disease of the central nervous system. It is thought to be an autoimmune disorder. It is an unpredictable condition that can be relatively benign, disabling, or devastating</a:t>
            </a:r>
            <a:r>
              <a:rPr lang="en-US" dirty="0" smtClean="0"/>
              <a:t>.</a:t>
            </a:r>
          </a:p>
          <a:p>
            <a:r>
              <a:rPr lang="en-US" dirty="0" smtClean="0"/>
              <a:t>Symptoms: </a:t>
            </a:r>
            <a:r>
              <a:rPr lang="en-US" dirty="0" err="1" smtClean="0"/>
              <a:t>paresthesia</a:t>
            </a:r>
            <a:r>
              <a:rPr lang="en-US" dirty="0" smtClean="0"/>
              <a:t>, </a:t>
            </a:r>
            <a:r>
              <a:rPr lang="en-US" dirty="0"/>
              <a:t>difficulty with </a:t>
            </a:r>
            <a:r>
              <a:rPr lang="en-US" dirty="0" smtClean="0"/>
              <a:t>coordination, tremor, spasticity, </a:t>
            </a:r>
            <a:r>
              <a:rPr lang="en-US" dirty="0"/>
              <a:t>paralysis</a:t>
            </a:r>
            <a:r>
              <a:rPr lang="en-US" dirty="0" smtClean="0"/>
              <a:t> and fatigue.</a:t>
            </a:r>
          </a:p>
          <a:p>
            <a:r>
              <a:rPr lang="en-US" dirty="0" smtClean="0"/>
              <a:t>Prevalence: Affects 400,000 people in U.S. and 2.5 million worldwide.</a:t>
            </a:r>
          </a:p>
          <a:p>
            <a:r>
              <a:rPr lang="en-US" dirty="0" smtClean="0"/>
              <a:t>Treatment: medication, clinical trials, assistive technology and rehabilitation </a:t>
            </a:r>
            <a:r>
              <a:rPr lang="en-US" dirty="0"/>
              <a:t>activities</a:t>
            </a:r>
            <a:endParaRPr lang="en-US" dirty="0" smtClean="0"/>
          </a:p>
          <a:p>
            <a:endParaRPr lang="en-US" dirty="0"/>
          </a:p>
        </p:txBody>
      </p:sp>
      <p:pic>
        <p:nvPicPr>
          <p:cNvPr id="4" name="Picture 3" descr="m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946" y="4959684"/>
            <a:ext cx="1630947" cy="1630947"/>
          </a:xfrm>
          <a:prstGeom prst="rect">
            <a:avLst/>
          </a:prstGeom>
        </p:spPr>
      </p:pic>
    </p:spTree>
    <p:extLst>
      <p:ext uri="{BB962C8B-B14F-4D97-AF65-F5344CB8AC3E}">
        <p14:creationId xmlns:p14="http://schemas.microsoft.com/office/powerpoint/2010/main" val="423293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Campbell Reece Biology (Seventh Edition)</a:t>
            </a:r>
          </a:p>
          <a:p>
            <a:r>
              <a:rPr lang="en-US" dirty="0">
                <a:hlinkClick r:id="rId2"/>
              </a:rPr>
              <a:t>http://hello-berlin.net/portal/nervous-system-of-human-</a:t>
            </a:r>
            <a:r>
              <a:rPr lang="en-US" dirty="0" smtClean="0">
                <a:hlinkClick r:id="rId2"/>
              </a:rPr>
              <a:t>image</a:t>
            </a:r>
            <a:endParaRPr lang="en-US" dirty="0" smtClean="0"/>
          </a:p>
          <a:p>
            <a:r>
              <a:rPr lang="en-US" dirty="0">
                <a:hlinkClick r:id="rId3"/>
              </a:rPr>
              <a:t>http://www.columbia.edu/cu/psychology/courses/1010/mangels/neuro/transmission/</a:t>
            </a:r>
            <a:r>
              <a:rPr lang="en-US" dirty="0" smtClean="0">
                <a:hlinkClick r:id="rId3"/>
              </a:rPr>
              <a:t>transmission.html</a:t>
            </a:r>
            <a:r>
              <a:rPr lang="en-US" dirty="0" smtClean="0"/>
              <a:t> </a:t>
            </a:r>
          </a:p>
          <a:p>
            <a:r>
              <a:rPr lang="en-US" dirty="0">
                <a:hlinkClick r:id="rId4"/>
              </a:rPr>
              <a:t>http://uhealthsystem.com/health-library/neuro/disorder/</a:t>
            </a:r>
            <a:r>
              <a:rPr lang="en-US" dirty="0" smtClean="0">
                <a:hlinkClick r:id="rId4"/>
              </a:rPr>
              <a:t>parkins</a:t>
            </a:r>
            <a:r>
              <a:rPr lang="en-US" dirty="0" smtClean="0"/>
              <a:t> </a:t>
            </a:r>
            <a:endParaRPr lang="en-US" dirty="0"/>
          </a:p>
        </p:txBody>
      </p:sp>
    </p:spTree>
    <p:extLst>
      <p:ext uri="{BB962C8B-B14F-4D97-AF65-F5344CB8AC3E}">
        <p14:creationId xmlns:p14="http://schemas.microsoft.com/office/powerpoint/2010/main" val="2289682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a:t>
            </a:r>
            <a:endParaRPr lang="en-US" dirty="0"/>
          </a:p>
        </p:txBody>
      </p:sp>
      <p:sp>
        <p:nvSpPr>
          <p:cNvPr id="3" name="Content Placeholder 2"/>
          <p:cNvSpPr>
            <a:spLocks noGrp="1"/>
          </p:cNvSpPr>
          <p:nvPr>
            <p:ph idx="1"/>
          </p:nvPr>
        </p:nvSpPr>
        <p:spPr/>
        <p:txBody>
          <a:bodyPr/>
          <a:lstStyle/>
          <a:p>
            <a:r>
              <a:rPr lang="en-US" dirty="0" smtClean="0"/>
              <a:t>Function: System of neurons that transmit messages of what to do from the brain, the control center, to parts of the body.</a:t>
            </a:r>
            <a:endParaRPr lang="en-US" dirty="0"/>
          </a:p>
        </p:txBody>
      </p:sp>
    </p:spTree>
    <p:extLst>
      <p:ext uri="{BB962C8B-B14F-4D97-AF65-F5344CB8AC3E}">
        <p14:creationId xmlns:p14="http://schemas.microsoft.com/office/powerpoint/2010/main" val="377440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Nervous System</a:t>
            </a:r>
            <a:endParaRPr lang="en-US" dirty="0"/>
          </a:p>
        </p:txBody>
      </p:sp>
      <p:pic>
        <p:nvPicPr>
          <p:cNvPr id="4" name="Content Placeholder 3"/>
          <p:cNvPicPr>
            <a:picLocks noGrp="1" noChangeAspect="1"/>
          </p:cNvPicPr>
          <p:nvPr>
            <p:ph idx="1"/>
          </p:nvPr>
        </p:nvPicPr>
        <p:blipFill>
          <a:blip r:embed="rId2"/>
          <a:srcRect l="-16001" r="-16001"/>
          <a:stretch>
            <a:fillRect/>
          </a:stretch>
        </p:blipFill>
        <p:spPr>
          <a:xfrm>
            <a:off x="2326116" y="3765885"/>
            <a:ext cx="4090402" cy="2796735"/>
          </a:xfrm>
        </p:spPr>
      </p:pic>
      <p:sp>
        <p:nvSpPr>
          <p:cNvPr id="5" name="TextBox 4"/>
          <p:cNvSpPr txBox="1"/>
          <p:nvPr/>
        </p:nvSpPr>
        <p:spPr>
          <a:xfrm>
            <a:off x="1042737" y="1925053"/>
            <a:ext cx="6430210" cy="1323439"/>
          </a:xfrm>
          <a:prstGeom prst="rect">
            <a:avLst/>
          </a:prstGeom>
          <a:noFill/>
        </p:spPr>
        <p:txBody>
          <a:bodyPr wrap="square" rtlCol="0">
            <a:spAutoFit/>
          </a:bodyPr>
          <a:lstStyle/>
          <a:p>
            <a:r>
              <a:rPr lang="en-US" sz="2000" dirty="0" smtClean="0"/>
              <a:t>CNS is the processing center of the nervous system sending and receiving messages from the peripheral nervous system.</a:t>
            </a:r>
          </a:p>
          <a:p>
            <a:r>
              <a:rPr lang="en-US" sz="2000" dirty="0" smtClean="0"/>
              <a:t>Major parts: Brain, Spinal Cord</a:t>
            </a:r>
            <a:endParaRPr lang="en-US" sz="2000" dirty="0"/>
          </a:p>
        </p:txBody>
      </p:sp>
    </p:spTree>
    <p:extLst>
      <p:ext uri="{BB962C8B-B14F-4D97-AF65-F5344CB8AC3E}">
        <p14:creationId xmlns:p14="http://schemas.microsoft.com/office/powerpoint/2010/main" val="383842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Nervous System</a:t>
            </a:r>
            <a:endParaRPr lang="en-US" dirty="0"/>
          </a:p>
        </p:txBody>
      </p:sp>
      <p:sp>
        <p:nvSpPr>
          <p:cNvPr id="3" name="Content Placeholder 2"/>
          <p:cNvSpPr>
            <a:spLocks noGrp="1"/>
          </p:cNvSpPr>
          <p:nvPr>
            <p:ph idx="1"/>
          </p:nvPr>
        </p:nvSpPr>
        <p:spPr>
          <a:xfrm>
            <a:off x="457200" y="1600200"/>
            <a:ext cx="8229600" cy="1969168"/>
          </a:xfrm>
        </p:spPr>
        <p:txBody>
          <a:bodyPr>
            <a:noAutofit/>
          </a:bodyPr>
          <a:lstStyle/>
          <a:p>
            <a:pPr marL="0" indent="0">
              <a:buNone/>
            </a:pPr>
            <a:r>
              <a:rPr lang="en-US" sz="2000" dirty="0" smtClean="0"/>
              <a:t>PNS carries information to sensory nervous cells from motor nervous cells or the CNS. It also controls skeletal and voluntary muscle as well as external sensory organs.</a:t>
            </a:r>
          </a:p>
          <a:p>
            <a:pPr marL="0" indent="0">
              <a:buNone/>
            </a:pPr>
            <a:r>
              <a:rPr lang="en-US" sz="2000" dirty="0" smtClean="0"/>
              <a:t>Major Parts: All nerves and </a:t>
            </a:r>
            <a:r>
              <a:rPr lang="en-US" sz="2000" dirty="0" err="1" smtClean="0"/>
              <a:t>gangalia</a:t>
            </a:r>
            <a:r>
              <a:rPr lang="en-US" sz="2000" dirty="0" smtClean="0"/>
              <a:t> outside of the brain and spinal cord.</a:t>
            </a:r>
            <a:endParaRPr lang="en-US" sz="2000" dirty="0"/>
          </a:p>
        </p:txBody>
      </p:sp>
      <p:pic>
        <p:nvPicPr>
          <p:cNvPr id="4" name="Content Placeholder 3"/>
          <p:cNvPicPr>
            <a:picLocks noChangeAspect="1"/>
          </p:cNvPicPr>
          <p:nvPr/>
        </p:nvPicPr>
        <p:blipFill>
          <a:blip r:embed="rId2"/>
          <a:srcRect l="-16001" r="-16001"/>
          <a:stretch>
            <a:fillRect/>
          </a:stretch>
        </p:blipFill>
        <p:spPr>
          <a:xfrm>
            <a:off x="2326116" y="3765885"/>
            <a:ext cx="4090402" cy="2796735"/>
          </a:xfrm>
          <a:prstGeom prst="rect">
            <a:avLst/>
          </a:prstGeom>
        </p:spPr>
      </p:pic>
    </p:spTree>
    <p:extLst>
      <p:ext uri="{BB962C8B-B14F-4D97-AF65-F5344CB8AC3E}">
        <p14:creationId xmlns:p14="http://schemas.microsoft.com/office/powerpoint/2010/main" val="115965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of Two Neurons</a:t>
            </a:r>
            <a:endParaRPr lang="en-US" dirty="0"/>
          </a:p>
        </p:txBody>
      </p:sp>
      <p:pic>
        <p:nvPicPr>
          <p:cNvPr id="4" name="Picture 3" descr="IMG_74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48" y="1353636"/>
            <a:ext cx="7470274" cy="5081337"/>
          </a:xfrm>
          <a:prstGeom prst="rect">
            <a:avLst/>
          </a:prstGeom>
        </p:spPr>
      </p:pic>
    </p:spTree>
    <p:extLst>
      <p:ext uri="{BB962C8B-B14F-4D97-AF65-F5344CB8AC3E}">
        <p14:creationId xmlns:p14="http://schemas.microsoft.com/office/powerpoint/2010/main" val="411566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Reflux Arc</a:t>
            </a:r>
            <a:endParaRPr lang="en-US" dirty="0"/>
          </a:p>
        </p:txBody>
      </p:sp>
      <p:pic>
        <p:nvPicPr>
          <p:cNvPr id="5" name="Picture 4" descr="IMG_744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15" y="1764632"/>
            <a:ext cx="7192211" cy="4665578"/>
          </a:xfrm>
          <a:prstGeom prst="rect">
            <a:avLst/>
          </a:prstGeom>
        </p:spPr>
      </p:pic>
    </p:spTree>
    <p:extLst>
      <p:ext uri="{BB962C8B-B14F-4D97-AF65-F5344CB8AC3E}">
        <p14:creationId xmlns:p14="http://schemas.microsoft.com/office/powerpoint/2010/main" val="405060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Brain</a:t>
            </a:r>
            <a:endParaRPr lang="en-US" dirty="0"/>
          </a:p>
        </p:txBody>
      </p:sp>
      <p:pic>
        <p:nvPicPr>
          <p:cNvPr id="5" name="Picture 4" descr="IMG_74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37" y="1600200"/>
            <a:ext cx="7312526" cy="4834476"/>
          </a:xfrm>
          <a:prstGeom prst="rect">
            <a:avLst/>
          </a:prstGeom>
        </p:spPr>
      </p:pic>
    </p:spTree>
    <p:extLst>
      <p:ext uri="{BB962C8B-B14F-4D97-AF65-F5344CB8AC3E}">
        <p14:creationId xmlns:p14="http://schemas.microsoft.com/office/powerpoint/2010/main" val="196285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Transport</a:t>
            </a:r>
            <a:endParaRPr lang="en-US" dirty="0"/>
          </a:p>
        </p:txBody>
      </p:sp>
      <p:sp>
        <p:nvSpPr>
          <p:cNvPr id="3" name="Content Placeholder 2"/>
          <p:cNvSpPr>
            <a:spLocks noGrp="1"/>
          </p:cNvSpPr>
          <p:nvPr>
            <p:ph idx="1"/>
          </p:nvPr>
        </p:nvSpPr>
        <p:spPr/>
        <p:txBody>
          <a:bodyPr>
            <a:normAutofit fontScale="25000" lnSpcReduction="20000"/>
          </a:bodyPr>
          <a:lstStyle/>
          <a:p>
            <a:r>
              <a:rPr lang="en-US" sz="6400" dirty="0" smtClean="0"/>
              <a:t>A stimulus causes a cell membrane to depolarize and increases membrane potential. </a:t>
            </a:r>
          </a:p>
          <a:p>
            <a:r>
              <a:rPr lang="en-US" sz="6400" dirty="0" smtClean="0"/>
              <a:t>Sodium-ion channels open and sodium diffuses in until the cell reaches its threshold. </a:t>
            </a:r>
          </a:p>
          <a:p>
            <a:r>
              <a:rPr lang="en-US" sz="6400" dirty="0" smtClean="0"/>
              <a:t>Potassium-ion channels open and the cell becomes hyperpolarized as potassium leaves the cell.</a:t>
            </a:r>
          </a:p>
          <a:p>
            <a:r>
              <a:rPr lang="en-US" sz="6400" dirty="0" smtClean="0"/>
              <a:t>The action potential travels down the axon while the axon membrane depolarizes and repolarizes and myelin prevents leakage. </a:t>
            </a:r>
          </a:p>
          <a:p>
            <a:r>
              <a:rPr lang="en-US" sz="6400" dirty="0" smtClean="0"/>
              <a:t>Nodes of Ranvier are gaps in the myelin along the axons, they contain sodium and potassium ion channels, allowing the action potential to travel quickly down the axon from one node to the next.</a:t>
            </a:r>
          </a:p>
          <a:p>
            <a:r>
              <a:rPr lang="en-US" sz="6400" dirty="0" smtClean="0"/>
              <a:t>The cell enters a refractory period resetting the membrane potential and ready for the next signal. </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38148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impulse travelling </a:t>
            </a:r>
            <a:endParaRPr lang="en-US" dirty="0"/>
          </a:p>
        </p:txBody>
      </p:sp>
      <p:pic>
        <p:nvPicPr>
          <p:cNvPr id="4" name="Content Placeholder 3" descr="impulse.png"/>
          <p:cNvPicPr>
            <a:picLocks noGrp="1" noChangeAspect="1"/>
          </p:cNvPicPr>
          <p:nvPr>
            <p:ph idx="1"/>
          </p:nvPr>
        </p:nvPicPr>
        <p:blipFill>
          <a:blip r:embed="rId2">
            <a:extLst>
              <a:ext uri="{28A0092B-C50C-407E-A947-70E740481C1C}">
                <a14:useLocalDpi xmlns:a14="http://schemas.microsoft.com/office/drawing/2010/main" val="0"/>
              </a:ext>
            </a:extLst>
          </a:blip>
          <a:srcRect l="16672" r="16672"/>
          <a:stretch>
            <a:fillRect/>
          </a:stretch>
        </p:blipFill>
        <p:spPr>
          <a:xfrm>
            <a:off x="601637" y="4028575"/>
            <a:ext cx="4026605" cy="2214478"/>
          </a:xfrm>
        </p:spPr>
      </p:pic>
      <p:pic>
        <p:nvPicPr>
          <p:cNvPr id="5" name="Picture 4" descr="no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688" y="2652820"/>
            <a:ext cx="3852112" cy="2751509"/>
          </a:xfrm>
          <a:prstGeom prst="rect">
            <a:avLst/>
          </a:prstGeom>
        </p:spPr>
      </p:pic>
      <p:pic>
        <p:nvPicPr>
          <p:cNvPr id="6" name="Picture 5" descr="transpor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051" y="1400342"/>
            <a:ext cx="3419191" cy="2115553"/>
          </a:xfrm>
          <a:prstGeom prst="rect">
            <a:avLst/>
          </a:prstGeom>
        </p:spPr>
      </p:pic>
    </p:spTree>
    <p:extLst>
      <p:ext uri="{BB962C8B-B14F-4D97-AF65-F5344CB8AC3E}">
        <p14:creationId xmlns:p14="http://schemas.microsoft.com/office/powerpoint/2010/main" val="3421103349"/>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18891</TotalTime>
  <Words>665</Words>
  <Application>Microsoft Macintosh PowerPoint</Application>
  <PresentationFormat>On-screen Show (4:3)</PresentationFormat>
  <Paragraphs>49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Twilight</vt:lpstr>
      <vt:lpstr>Nervous System</vt:lpstr>
      <vt:lpstr>Nervous System</vt:lpstr>
      <vt:lpstr>Central Nervous System</vt:lpstr>
      <vt:lpstr>Peripheral Nervous System</vt:lpstr>
      <vt:lpstr>Interaction of Two Neurons</vt:lpstr>
      <vt:lpstr>Simple Reflux Arc</vt:lpstr>
      <vt:lpstr>Parts of the Brain</vt:lpstr>
      <vt:lpstr>Nerve Transport</vt:lpstr>
      <vt:lpstr>Nerve impulse travelling </vt:lpstr>
      <vt:lpstr>Neurotransmitters</vt:lpstr>
      <vt:lpstr>IPSP versus EPSP</vt:lpstr>
      <vt:lpstr>Parkinson’s Diseases</vt:lpstr>
      <vt:lpstr>Multiple Sclerosis</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Caroline Crinion</dc:creator>
  <cp:lastModifiedBy>Caroline Crinion</cp:lastModifiedBy>
  <cp:revision>12</cp:revision>
  <dcterms:created xsi:type="dcterms:W3CDTF">2014-10-15T13:14:08Z</dcterms:created>
  <dcterms:modified xsi:type="dcterms:W3CDTF">2014-10-28T16:05:43Z</dcterms:modified>
</cp:coreProperties>
</file>