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72" r:id="rId7"/>
    <p:sldId id="262" r:id="rId8"/>
    <p:sldId id="270" r:id="rId9"/>
    <p:sldId id="271" r:id="rId10"/>
    <p:sldId id="263" r:id="rId11"/>
    <p:sldId id="273" r:id="rId12"/>
    <p:sldId id="267" r:id="rId13"/>
    <p:sldId id="274" r:id="rId14"/>
    <p:sldId id="268" r:id="rId15"/>
    <p:sldId id="269" r:id="rId16"/>
    <p:sldId id="275" r:id="rId17"/>
    <p:sldId id="25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diana.edu/~p1013447/dictionary/cer_hemi.htm" TargetMode="External"/><Relationship Id="rId3" Type="http://schemas.openxmlformats.org/officeDocument/2006/relationships/hyperlink" Target="http://www.merriam-webster.com/" TargetMode="External"/><Relationship Id="rId7" Type="http://schemas.openxmlformats.org/officeDocument/2006/relationships/hyperlink" Target="https://science.education.nih.gov/supplements/nih2/addiction/guide/lesson2-1.htm" TargetMode="External"/><Relationship Id="rId2" Type="http://schemas.openxmlformats.org/officeDocument/2006/relationships/hyperlink" Target="http://education-portal.com/academy/lesson/central-nervous-system-definition-function-part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iology-online.org/dictionary/" TargetMode="External"/><Relationship Id="rId5" Type="http://schemas.openxmlformats.org/officeDocument/2006/relationships/hyperlink" Target="http://csmbio.csm.jmu.edu/biology/danie2jc/reflex.htm" TargetMode="External"/><Relationship Id="rId10" Type="http://schemas.openxmlformats.org/officeDocument/2006/relationships/hyperlink" Target="http://www.ncbi.nlm.nih.gov/books/NBK11117/" TargetMode="External"/><Relationship Id="rId4" Type="http://schemas.openxmlformats.org/officeDocument/2006/relationships/hyperlink" Target="http://www.healthline.com/" TargetMode="External"/><Relationship Id="rId9" Type="http://schemas.openxmlformats.org/officeDocument/2006/relationships/hyperlink" Target="http://www.mayoclinic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nervous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matt krishnan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51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Cerebral hemispheres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9"/>
          <a:stretch/>
        </p:blipFill>
        <p:spPr>
          <a:xfrm>
            <a:off x="2236087" y="1621972"/>
            <a:ext cx="7719827" cy="49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06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773" y="0"/>
            <a:ext cx="10131425" cy="1456267"/>
          </a:xfrm>
        </p:spPr>
        <p:txBody>
          <a:bodyPr/>
          <a:lstStyle/>
          <a:p>
            <a:r>
              <a:rPr lang="en-US" dirty="0"/>
              <a:t>Cerebral </a:t>
            </a:r>
            <a:r>
              <a:rPr lang="en-US" dirty="0" smtClean="0"/>
              <a:t>hemispheres (cont’d)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669947"/>
              </p:ext>
            </p:extLst>
          </p:nvPr>
        </p:nvGraphicFramePr>
        <p:xfrm>
          <a:off x="899885" y="1001485"/>
          <a:ext cx="10007600" cy="5660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800"/>
                <a:gridCol w="5003800"/>
              </a:tblGrid>
              <a:tr h="351985">
                <a:tc>
                  <a:txBody>
                    <a:bodyPr/>
                    <a:lstStyle/>
                    <a:p>
                      <a:r>
                        <a:rPr lang="en-US" dirty="0" smtClean="0"/>
                        <a:t>Major 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</a:tr>
              <a:tr h="356874">
                <a:tc>
                  <a:txBody>
                    <a:bodyPr/>
                    <a:lstStyle/>
                    <a:p>
                      <a:r>
                        <a:rPr lang="en-US" dirty="0" smtClean="0"/>
                        <a:t>Frontal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“moral center”, advanced decision making</a:t>
                      </a:r>
                      <a:endParaRPr lang="en-US" dirty="0"/>
                    </a:p>
                  </a:txBody>
                  <a:tcPr/>
                </a:tc>
              </a:tr>
              <a:tr h="356874">
                <a:tc>
                  <a:txBody>
                    <a:bodyPr/>
                    <a:lstStyle/>
                    <a:p>
                      <a:r>
                        <a:rPr lang="en-US" dirty="0" smtClean="0"/>
                        <a:t>Parietal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Integrates</a:t>
                      </a:r>
                      <a:r>
                        <a:rPr lang="en-US" baseline="0" dirty="0" smtClean="0"/>
                        <a:t> sensory information</a:t>
                      </a:r>
                      <a:endParaRPr lang="en-US" dirty="0"/>
                    </a:p>
                  </a:txBody>
                  <a:tcPr/>
                </a:tc>
              </a:tr>
              <a:tr h="356874">
                <a:tc>
                  <a:txBody>
                    <a:bodyPr/>
                    <a:lstStyle/>
                    <a:p>
                      <a:r>
                        <a:rPr lang="en-US" dirty="0" smtClean="0"/>
                        <a:t>Occipital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Visual</a:t>
                      </a:r>
                    </a:p>
                  </a:txBody>
                  <a:tcPr/>
                </a:tc>
              </a:tr>
              <a:tr h="356874">
                <a:tc>
                  <a:txBody>
                    <a:bodyPr/>
                    <a:lstStyle/>
                    <a:p>
                      <a:r>
                        <a:rPr lang="en-US" dirty="0" smtClean="0"/>
                        <a:t>Temporal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Long/Short-term memory</a:t>
                      </a:r>
                      <a:endParaRPr lang="en-US" dirty="0"/>
                    </a:p>
                  </a:txBody>
                  <a:tcPr/>
                </a:tc>
              </a:tr>
              <a:tr h="1143953">
                <a:tc>
                  <a:txBody>
                    <a:bodyPr/>
                    <a:lstStyle/>
                    <a:p>
                      <a:r>
                        <a:rPr lang="en-US" dirty="0" smtClean="0"/>
                        <a:t>Diencephalon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relays sensory information between brain regions and controls many autonomic functions of the peripheral nervous system</a:t>
                      </a:r>
                      <a:endParaRPr lang="en-US" dirty="0"/>
                    </a:p>
                  </a:txBody>
                  <a:tcPr/>
                </a:tc>
              </a:tr>
              <a:tr h="1407942">
                <a:tc>
                  <a:txBody>
                    <a:bodyPr/>
                    <a:lstStyle/>
                    <a:p>
                      <a:r>
                        <a:rPr lang="en-US" dirty="0" smtClean="0"/>
                        <a:t>Cerebellum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receives information from the sensory systems, the spinal cord, and other parts of the brain and then regulates motor movements.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Controls voluntary movements (posture, coordination, </a:t>
                      </a:r>
                      <a:r>
                        <a:rPr lang="en-US" sz="18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615974">
                <a:tc>
                  <a:txBody>
                    <a:bodyPr/>
                    <a:lstStyle/>
                    <a:p>
                      <a:r>
                        <a:rPr lang="en-US" dirty="0" smtClean="0"/>
                        <a:t>Brain 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cardiac, respiratory, heart rate, breathing and blood pressure.</a:t>
                      </a:r>
                      <a:endParaRPr lang="en-US" dirty="0"/>
                    </a:p>
                  </a:txBody>
                  <a:tcPr/>
                </a:tc>
              </a:tr>
              <a:tr h="615974">
                <a:tc>
                  <a:txBody>
                    <a:bodyPr/>
                    <a:lstStyle/>
                    <a:p>
                      <a:r>
                        <a:rPr lang="en-US" dirty="0" smtClean="0"/>
                        <a:t>Spinal Cord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transmission of neural signals between the brain and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rest of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body, reflexes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261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7569"/>
            <a:ext cx="10131425" cy="1456267"/>
          </a:xfrm>
        </p:spPr>
        <p:txBody>
          <a:bodyPr/>
          <a:lstStyle/>
          <a:p>
            <a:r>
              <a:rPr lang="en-US" dirty="0" smtClean="0"/>
              <a:t>Outline of nerve impulse 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878" y="2282744"/>
            <a:ext cx="10131425" cy="364913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Sending Signal</a:t>
            </a:r>
            <a:r>
              <a:rPr lang="en-US" sz="2800" dirty="0" smtClean="0"/>
              <a:t>:</a:t>
            </a:r>
            <a:endParaRPr lang="en-US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Membrane potential depolarized at threshold potential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Action potential depolarizes the plasma membrane of the synaptic terminal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/>
              <a:t>Ca</a:t>
            </a:r>
            <a:r>
              <a:rPr lang="en-US" baseline="30000" dirty="0" smtClean="0"/>
              <a:t>2+ </a:t>
            </a:r>
            <a:r>
              <a:rPr lang="en-US" dirty="0" smtClean="0"/>
              <a:t>voltage-gated channels open in membrane, increasing Ca</a:t>
            </a:r>
            <a:r>
              <a:rPr lang="en-US" baseline="30000" dirty="0" smtClean="0"/>
              <a:t>2+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/>
              <a:t>Increase in [Ca</a:t>
            </a:r>
            <a:r>
              <a:rPr lang="en-US" baseline="30000" dirty="0" smtClean="0"/>
              <a:t>2+</a:t>
            </a:r>
            <a:r>
              <a:rPr lang="en-US" dirty="0" smtClean="0"/>
              <a:t>] in terminal causes synaptic vesicles to fuse with presynaptic membrane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/>
              <a:t>Neurotransmitter (acetylcholine) binds to receptor portion of ligand-gated ion channels in postsynaptic membrane, open channels.  Na</a:t>
            </a:r>
            <a:r>
              <a:rPr lang="en-US" baseline="30000" dirty="0"/>
              <a:t>+</a:t>
            </a:r>
            <a:r>
              <a:rPr lang="en-US" dirty="0" smtClean="0"/>
              <a:t> moving in and K</a:t>
            </a:r>
            <a:r>
              <a:rPr lang="en-US" baseline="30000" dirty="0" smtClean="0"/>
              <a:t>+ </a:t>
            </a:r>
            <a:r>
              <a:rPr lang="en-US" dirty="0" smtClean="0"/>
              <a:t>moving out through ion channels depolarizes membrane sending signal.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/>
              <a:t>Neurotransmitter releases form receptors, then channels close.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/>
              <a:t>Synaptic transmission ends when neurotransmitter diffuses out of the synaptic cleft and taken up by vesicles at synaptic terminal or another cell, or broken down by and enzyme.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/>
              <a:t>Na</a:t>
            </a:r>
            <a:r>
              <a:rPr lang="en-US" baseline="30000" dirty="0" smtClean="0"/>
              <a:t>+</a:t>
            </a:r>
            <a:r>
              <a:rPr lang="en-US" dirty="0" smtClean="0"/>
              <a:t>-K</a:t>
            </a:r>
            <a:r>
              <a:rPr lang="en-US" baseline="30000" dirty="0" smtClean="0"/>
              <a:t>+</a:t>
            </a:r>
            <a:r>
              <a:rPr lang="en-US" dirty="0" smtClean="0"/>
              <a:t> pump resets the membrane by pumping 3Na</a:t>
            </a:r>
            <a:r>
              <a:rPr lang="en-US" baseline="30000" dirty="0" smtClean="0"/>
              <a:t>+</a:t>
            </a:r>
            <a:r>
              <a:rPr lang="en-US" dirty="0" smtClean="0"/>
              <a:t> out and 2K</a:t>
            </a:r>
            <a:r>
              <a:rPr lang="en-US" baseline="30000" dirty="0" smtClean="0"/>
              <a:t>+</a:t>
            </a:r>
            <a:r>
              <a:rPr lang="en-US" dirty="0" smtClean="0"/>
              <a:t> into cell</a:t>
            </a:r>
          </a:p>
          <a:p>
            <a:pPr marL="342900" indent="-342900" algn="just">
              <a:buFont typeface="+mj-lt"/>
              <a:buAutoNum type="arabicPeriod"/>
            </a:pPr>
            <a:endParaRPr lang="en-US" dirty="0"/>
          </a:p>
        </p:txBody>
      </p:sp>
      <p:pic>
        <p:nvPicPr>
          <p:cNvPr id="2052" name="Picture 4" descr="http://cnx.org/content/m44788/latest/Figure_38_04_06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30" y="0"/>
            <a:ext cx="3595808" cy="39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41695" y="3610708"/>
            <a:ext cx="1879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https://www.boundless.com/biology/textbooks/boundless-biology-textbook/the-musculoskeletal-system-38/muscle-contraction-and-locomotion-218/excitation-contraction-coupling-828-12071/</a:t>
            </a:r>
          </a:p>
        </p:txBody>
      </p:sp>
    </p:spTree>
    <p:extLst>
      <p:ext uri="{BB962C8B-B14F-4D97-AF65-F5344CB8AC3E}">
        <p14:creationId xmlns:p14="http://schemas.microsoft.com/office/powerpoint/2010/main" val="3100326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73979" y="3516923"/>
            <a:ext cx="2825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http://bioap.wikispaces.com/Ch+48+Collaboration</a:t>
            </a:r>
          </a:p>
        </p:txBody>
      </p:sp>
      <p:pic>
        <p:nvPicPr>
          <p:cNvPr id="5" name="Picture 2" descr="http://bioap.wikispaces.com/file/view/neuromuscluar.png/127351943/677x544/neuromusclu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613" y="339967"/>
            <a:ext cx="3841994" cy="309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456267"/>
          </a:xfrm>
        </p:spPr>
        <p:txBody>
          <a:bodyPr/>
          <a:lstStyle/>
          <a:p>
            <a:r>
              <a:rPr lang="en-US" dirty="0"/>
              <a:t>Outline of nerve impulse </a:t>
            </a:r>
            <a:r>
              <a:rPr lang="en-US" dirty="0" smtClean="0"/>
              <a:t>path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50405"/>
            <a:ext cx="10131425" cy="36491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Receiving the Signal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Acetylcholine binding triggers </a:t>
            </a:r>
            <a:r>
              <a:rPr lang="en-US" dirty="0" smtClean="0"/>
              <a:t>transition from resting potential to action </a:t>
            </a:r>
            <a:r>
              <a:rPr lang="en-US" dirty="0" smtClean="0"/>
              <a:t>potential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in </a:t>
            </a:r>
            <a:r>
              <a:rPr lang="en-US" dirty="0" smtClean="0"/>
              <a:t>membrane, then moves Na</a:t>
            </a:r>
            <a:r>
              <a:rPr lang="en-US" baseline="30000" dirty="0" smtClean="0"/>
              <a:t>+</a:t>
            </a:r>
            <a:r>
              <a:rPr lang="en-US" dirty="0" smtClean="0"/>
              <a:t> in and K</a:t>
            </a:r>
            <a:r>
              <a:rPr lang="en-US" baseline="30000" dirty="0" smtClean="0"/>
              <a:t>+</a:t>
            </a:r>
            <a:r>
              <a:rPr lang="en-US" dirty="0"/>
              <a:t> </a:t>
            </a:r>
            <a:r>
              <a:rPr lang="en-US" dirty="0" smtClean="0"/>
              <a:t>out through ion channels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Action potential carried by T tubules into cell triggers release of Ca</a:t>
            </a:r>
            <a:r>
              <a:rPr lang="en-US" baseline="30000" dirty="0" smtClean="0"/>
              <a:t>2+</a:t>
            </a:r>
            <a:r>
              <a:rPr lang="en-US" dirty="0" smtClean="0"/>
              <a:t> from sarcoplasmic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reticulum </a:t>
            </a:r>
            <a:r>
              <a:rPr lang="en-US" dirty="0" smtClean="0"/>
              <a:t>via ion channels into cytoplasm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Ca</a:t>
            </a:r>
            <a:r>
              <a:rPr lang="en-US" baseline="30000" dirty="0" smtClean="0"/>
              <a:t>2+</a:t>
            </a:r>
            <a:r>
              <a:rPr lang="en-US" dirty="0" smtClean="0"/>
              <a:t> binds to troponin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Shape change removes tropomyosin block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ATP-powered myosin  motor proteins “walk” along actin filaments pulling them toward the center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After contraction, Ca</a:t>
            </a:r>
            <a:r>
              <a:rPr lang="en-US" baseline="30000" dirty="0" smtClean="0"/>
              <a:t>2+</a:t>
            </a:r>
            <a:r>
              <a:rPr lang="en-US" dirty="0" smtClean="0"/>
              <a:t> is actively transported back in sarcoplasmic </a:t>
            </a:r>
            <a:r>
              <a:rPr lang="en-US" dirty="0" smtClean="0"/>
              <a:t>reticulum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Na</a:t>
            </a:r>
            <a:r>
              <a:rPr lang="en-US" baseline="30000" dirty="0" smtClean="0"/>
              <a:t>+</a:t>
            </a:r>
            <a:r>
              <a:rPr lang="en-US" dirty="0" smtClean="0"/>
              <a:t>-K</a:t>
            </a:r>
            <a:r>
              <a:rPr lang="en-US" baseline="30000" dirty="0" smtClean="0"/>
              <a:t>+</a:t>
            </a:r>
            <a:r>
              <a:rPr lang="en-US" dirty="0" smtClean="0"/>
              <a:t> pump resets membrane </a:t>
            </a:r>
            <a:r>
              <a:rPr lang="en-US" dirty="0" smtClean="0"/>
              <a:t>potential during what is called refractory period (recovery period)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12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Neurotransmitters </a:t>
            </a:r>
            <a:r>
              <a:rPr lang="en-US" sz="1800" dirty="0" smtClean="0">
                <a:sym typeface="Wingdings" panose="05000000000000000000" pitchFamily="2" charset="2"/>
              </a:rPr>
              <a:t> Function</a:t>
            </a:r>
            <a:r>
              <a:rPr lang="en-US" sz="2000" dirty="0" smtClean="0">
                <a:sym typeface="Wingdings" panose="05000000000000000000" pitchFamily="2" charset="2"/>
              </a:rPr>
              <a:t>:</a:t>
            </a:r>
            <a:r>
              <a:rPr lang="en-US" sz="2000" dirty="0" smtClean="0"/>
              <a:t> a chemical that stimulates a muscle fiber to contract  or fire an impulse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IPSP vs. EPSP</a:t>
            </a:r>
          </a:p>
          <a:p>
            <a:r>
              <a:rPr lang="en-US" dirty="0" smtClean="0"/>
              <a:t>IPSP-Inhibitory Postsynaptic Potential</a:t>
            </a:r>
          </a:p>
          <a:p>
            <a:pPr lvl="1"/>
            <a:r>
              <a:rPr lang="en-US" dirty="0" smtClean="0"/>
              <a:t>Decrease likelihood of a postsynaptic action potential occurring </a:t>
            </a:r>
          </a:p>
          <a:p>
            <a:r>
              <a:rPr lang="en-US" dirty="0" smtClean="0"/>
              <a:t>EPSP-Excitatory Postsynaptic Potential</a:t>
            </a:r>
          </a:p>
          <a:p>
            <a:pPr lvl="1"/>
            <a:r>
              <a:rPr lang="en-US" dirty="0" smtClean="0"/>
              <a:t>Increase likelihood of a postsynaptic action potential occurring</a:t>
            </a:r>
            <a:endParaRPr lang="en-US" dirty="0"/>
          </a:p>
        </p:txBody>
      </p:sp>
      <p:pic>
        <p:nvPicPr>
          <p:cNvPr id="1026" name="Picture 2" descr="http://www.shoreline.edu/kwennstrom/PS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097" y="1857376"/>
            <a:ext cx="4354147" cy="326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5111" y="5240215"/>
            <a:ext cx="3244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http://bealbio.wikispaces.com/On+Line+and+Upload+Period3+Nervous+System</a:t>
            </a:r>
          </a:p>
        </p:txBody>
      </p:sp>
    </p:spTree>
    <p:extLst>
      <p:ext uri="{BB962C8B-B14F-4D97-AF65-F5344CB8AC3E}">
        <p14:creationId xmlns:p14="http://schemas.microsoft.com/office/powerpoint/2010/main" val="1187054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355" y="0"/>
            <a:ext cx="10131425" cy="1456267"/>
          </a:xfrm>
        </p:spPr>
        <p:txBody>
          <a:bodyPr/>
          <a:lstStyle/>
          <a:p>
            <a:r>
              <a:rPr lang="en-US" dirty="0" smtClean="0"/>
              <a:t>Diseases of the nervous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524" y="1895882"/>
            <a:ext cx="10131425" cy="36491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u="sng" dirty="0" smtClean="0"/>
              <a:t>Alzheimer’s Disease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400" dirty="0" smtClean="0"/>
              <a:t>Description:	Alzheimer’s disease is progressive and destroys memory and important mental functions.  </a:t>
            </a:r>
            <a:r>
              <a:rPr lang="en-US" sz="1400" dirty="0" smtClean="0"/>
              <a:t>The </a:t>
            </a:r>
            <a:r>
              <a:rPr lang="en-US" sz="1400" dirty="0" smtClean="0"/>
              <a:t>brain cells of the patient </a:t>
            </a:r>
            <a:r>
              <a:rPr lang="en-US" sz="1400" dirty="0" smtClean="0"/>
              <a:t>			degenerate </a:t>
            </a:r>
            <a:r>
              <a:rPr lang="en-US" sz="1400" dirty="0" smtClean="0"/>
              <a:t>and die, worsening memory and mental function</a:t>
            </a:r>
          </a:p>
          <a:p>
            <a:pPr marL="0" indent="0">
              <a:buNone/>
            </a:pPr>
            <a:r>
              <a:rPr lang="en-US" sz="1400" dirty="0" smtClean="0"/>
              <a:t>Signs and Symptoms: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-repeating of statements and questions over and over, not realizing they’ve already done it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-forget conversations, appointments, et cetera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-routinely misplace things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-forget names and family members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-Disorientation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-inability to concentrate, do simple everyday tasks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-depression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-anxiety</a:t>
            </a:r>
            <a:r>
              <a:rPr lang="en-US" sz="1400" dirty="0"/>
              <a:t>	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-wandering</a:t>
            </a:r>
          </a:p>
          <a:p>
            <a:pPr marL="0" indent="0">
              <a:buNone/>
            </a:pPr>
            <a:r>
              <a:rPr lang="en-US" sz="1400" dirty="0" smtClean="0"/>
              <a:t>Prevalence</a:t>
            </a:r>
            <a:r>
              <a:rPr lang="en-US" sz="1400" dirty="0" smtClean="0"/>
              <a:t>: 	-First-degree relative may pass on genes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	-Women more at risk b/c of longer life span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	-5.2 million in US, 60% women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Treatment Options</a:t>
            </a:r>
            <a:r>
              <a:rPr lang="en-US" sz="1400" dirty="0" smtClean="0"/>
              <a:t>:	exercise, good nutrition, and medication can help the symptoms of Alzheimer’s Disease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3723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11015"/>
            <a:ext cx="10131425" cy="1456267"/>
          </a:xfrm>
        </p:spPr>
        <p:txBody>
          <a:bodyPr/>
          <a:lstStyle/>
          <a:p>
            <a:r>
              <a:rPr lang="en-US" dirty="0"/>
              <a:t>Diseases of the nervous </a:t>
            </a:r>
            <a:r>
              <a:rPr lang="en-US" dirty="0" smtClean="0"/>
              <a:t>system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355" y="2399975"/>
            <a:ext cx="10131425" cy="364913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u="sng" dirty="0" err="1" smtClean="0"/>
              <a:t>Duchenne</a:t>
            </a:r>
            <a:r>
              <a:rPr lang="en-US" sz="9600" u="sng" dirty="0" smtClean="0"/>
              <a:t> Muscular Dystrophy</a:t>
            </a:r>
          </a:p>
          <a:p>
            <a:pPr marL="0" indent="0">
              <a:buNone/>
            </a:pPr>
            <a:r>
              <a:rPr lang="en-US" sz="7200" dirty="0" smtClean="0"/>
              <a:t>Description: 	</a:t>
            </a:r>
            <a:r>
              <a:rPr lang="en-US" sz="7200" dirty="0" err="1"/>
              <a:t>Duchenne</a:t>
            </a:r>
            <a:r>
              <a:rPr lang="en-US" sz="7200" dirty="0"/>
              <a:t> Muscular </a:t>
            </a:r>
            <a:r>
              <a:rPr lang="en-US" sz="7200" dirty="0" smtClean="0"/>
              <a:t>Dystrophy is a recessive X-linked disease. People with this disease have muscles that are abnormally prone to be damaged.  These muscles will get weaker over time</a:t>
            </a:r>
          </a:p>
          <a:p>
            <a:pPr marL="0" indent="0">
              <a:buNone/>
            </a:pPr>
            <a:r>
              <a:rPr lang="en-US" sz="7200" dirty="0" smtClean="0"/>
              <a:t>Signs and Symptoms:</a:t>
            </a:r>
          </a:p>
          <a:p>
            <a:pPr marL="0" indent="0">
              <a:buNone/>
            </a:pPr>
            <a:r>
              <a:rPr lang="en-US" sz="7200" dirty="0"/>
              <a:t>	</a:t>
            </a:r>
            <a:r>
              <a:rPr lang="en-US" sz="7200" dirty="0" smtClean="0"/>
              <a:t>-trouble breathing or swallowing</a:t>
            </a:r>
          </a:p>
          <a:p>
            <a:pPr marL="0" indent="0">
              <a:buNone/>
            </a:pPr>
            <a:r>
              <a:rPr lang="en-US" sz="7200" dirty="0" smtClean="0"/>
              <a:t>	-limbs draw inward and become fixed that way (contracture)</a:t>
            </a:r>
          </a:p>
          <a:p>
            <a:pPr marL="0" indent="0">
              <a:buNone/>
            </a:pPr>
            <a:r>
              <a:rPr lang="en-US" sz="7200" dirty="0"/>
              <a:t>	</a:t>
            </a:r>
            <a:r>
              <a:rPr lang="en-US" sz="7200" dirty="0" smtClean="0"/>
              <a:t>-Frequent falls</a:t>
            </a:r>
          </a:p>
          <a:p>
            <a:pPr marL="0" indent="0">
              <a:buNone/>
            </a:pPr>
            <a:r>
              <a:rPr lang="en-US" sz="7200" dirty="0"/>
              <a:t>	</a:t>
            </a:r>
            <a:r>
              <a:rPr lang="en-US" sz="7200" dirty="0" smtClean="0"/>
              <a:t>-difficulty getting up from lying position</a:t>
            </a:r>
          </a:p>
          <a:p>
            <a:pPr marL="0" indent="0">
              <a:buNone/>
            </a:pPr>
            <a:r>
              <a:rPr lang="en-US" sz="7200" dirty="0"/>
              <a:t>	</a:t>
            </a:r>
            <a:r>
              <a:rPr lang="en-US" sz="7200" dirty="0" smtClean="0"/>
              <a:t>-large calf muscles</a:t>
            </a:r>
          </a:p>
          <a:p>
            <a:pPr marL="0" indent="0">
              <a:buNone/>
            </a:pPr>
            <a:r>
              <a:rPr lang="en-US" sz="7200" dirty="0"/>
              <a:t>	</a:t>
            </a:r>
            <a:r>
              <a:rPr lang="en-US" sz="7200" dirty="0" smtClean="0"/>
              <a:t>-learning disabilities</a:t>
            </a:r>
          </a:p>
          <a:p>
            <a:pPr marL="0" indent="0">
              <a:buNone/>
            </a:pPr>
            <a:r>
              <a:rPr lang="en-US" sz="7200" dirty="0" smtClean="0"/>
              <a:t>Prevalence: </a:t>
            </a:r>
          </a:p>
          <a:p>
            <a:pPr marL="0" indent="0">
              <a:buNone/>
            </a:pPr>
            <a:r>
              <a:rPr lang="en-US" sz="7200" dirty="0" smtClean="0"/>
              <a:t>	-mostly boys</a:t>
            </a:r>
          </a:p>
          <a:p>
            <a:pPr marL="0" indent="0">
              <a:buNone/>
            </a:pPr>
            <a:r>
              <a:rPr lang="en-US" sz="7200" dirty="0"/>
              <a:t>	</a:t>
            </a:r>
            <a:r>
              <a:rPr lang="en-US" sz="7200" dirty="0" smtClean="0"/>
              <a:t>-1 in every 3,600 boys</a:t>
            </a:r>
          </a:p>
          <a:p>
            <a:pPr marL="0" indent="0">
              <a:buNone/>
            </a:pPr>
            <a:r>
              <a:rPr lang="en-US" sz="7200" dirty="0" smtClean="0"/>
              <a:t>Treatment Options:	</a:t>
            </a:r>
            <a:r>
              <a:rPr lang="en-US" sz="7200" dirty="0" smtClean="0"/>
              <a:t>	As </a:t>
            </a:r>
            <a:r>
              <a:rPr lang="en-US" sz="7200" dirty="0" smtClean="0"/>
              <a:t>of now, there is no cure for any type of muscular dystrophy, but there is </a:t>
            </a:r>
            <a:r>
              <a:rPr lang="en-US" sz="7200" dirty="0" smtClean="0"/>
              <a:t>	medication </a:t>
            </a:r>
            <a:r>
              <a:rPr lang="en-US" sz="7200" dirty="0" smtClean="0"/>
              <a:t>that can be taken to slow down the process of the disease.  </a:t>
            </a:r>
            <a:r>
              <a:rPr lang="en-US" sz="7200" dirty="0" smtClean="0"/>
              <a:t>Physical therapy </a:t>
            </a:r>
            <a:r>
              <a:rPr lang="en-US" sz="7200" dirty="0" smtClean="0"/>
              <a:t>may also </a:t>
            </a:r>
            <a:r>
              <a:rPr lang="en-US" sz="7200" dirty="0" smtClean="0"/>
              <a:t>	help.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176415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077" y="3396436"/>
            <a:ext cx="10131425" cy="3649133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buNone/>
            </a:pPr>
            <a:r>
              <a:rPr lang="en-US" dirty="0" smtClean="0">
                <a:hlinkClick r:id="rId2"/>
              </a:rPr>
              <a:t>Hole’s Human Anatomy &amp; Physiology 11</a:t>
            </a:r>
            <a:r>
              <a:rPr lang="en-US" baseline="30000" dirty="0" smtClean="0">
                <a:hlinkClick r:id="rId2"/>
              </a:rPr>
              <a:t>th</a:t>
            </a:r>
            <a:r>
              <a:rPr lang="en-US" dirty="0" smtClean="0">
                <a:hlinkClick r:id="rId2"/>
              </a:rPr>
              <a:t> Edition-David Shier, Jackie Butler, </a:t>
            </a:r>
            <a:r>
              <a:rPr lang="en-US" dirty="0" err="1" smtClean="0">
                <a:hlinkClick r:id="rId2"/>
              </a:rPr>
              <a:t>Ricki</a:t>
            </a:r>
            <a:r>
              <a:rPr lang="en-US" dirty="0" smtClean="0">
                <a:hlinkClick r:id="rId2"/>
              </a:rPr>
              <a:t> Lewis</a:t>
            </a:r>
          </a:p>
          <a:p>
            <a:pPr marL="914400" indent="-91440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education-portal.com/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http://www.merriam-webster.com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http://www.healthline.com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csmbio.csm.jmu.edu/biology/danie2jc/reflex.htm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6"/>
              </a:rPr>
              <a:t>http://www.biology-online.org/dictionary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science.education.nih.gov/supplements/nih2/addiction/guide/lesson2-1.htm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8"/>
              </a:rPr>
              <a:t>http://www.indiana.edu/~</a:t>
            </a:r>
            <a:r>
              <a:rPr lang="en-US" dirty="0" smtClean="0">
                <a:hlinkClick r:id="rId8"/>
              </a:rPr>
              <a:t>p1013447/dictionary/cer_hemi.htm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9"/>
              </a:rPr>
              <a:t>http://www.mayoclinic.org</a:t>
            </a:r>
            <a:r>
              <a:rPr lang="en-US" dirty="0" smtClean="0">
                <a:hlinkClick r:id="rId9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10"/>
              </a:rPr>
              <a:t>http://www.ncbi.nlm.nih.gov/books/NBK11117</a:t>
            </a:r>
            <a:r>
              <a:rPr lang="en-US" dirty="0" smtClean="0">
                <a:hlinkClick r:id="rId10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27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Function of the nervous system- </a:t>
            </a:r>
            <a:r>
              <a:rPr lang="en-US" sz="2000" dirty="0" smtClean="0"/>
              <a:t>allows us to perceive, comprehend, and respond to the world around us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Everyday functions:</a:t>
            </a:r>
          </a:p>
          <a:p>
            <a:r>
              <a:rPr lang="en-US" dirty="0" smtClean="0"/>
              <a:t>Contract muscles</a:t>
            </a:r>
          </a:p>
          <a:p>
            <a:r>
              <a:rPr lang="en-US" dirty="0" smtClean="0"/>
              <a:t>Breathing</a:t>
            </a:r>
          </a:p>
          <a:p>
            <a:r>
              <a:rPr lang="en-US" dirty="0" smtClean="0"/>
              <a:t>Reflexes</a:t>
            </a:r>
          </a:p>
          <a:p>
            <a:r>
              <a:rPr lang="en-US" dirty="0" smtClean="0"/>
              <a:t>Smelling, tasting, touching, et cetera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http://img.webmd.com/dtmcms/live/webmd/consumer_assets/site_images/media/medical/hw/h9991474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85" y="2142067"/>
            <a:ext cx="4764086" cy="330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16486" y="5442857"/>
            <a:ext cx="27105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http://www.webmd.com/brain/nervous-system</a:t>
            </a:r>
          </a:p>
        </p:txBody>
      </p:sp>
    </p:spTree>
    <p:extLst>
      <p:ext uri="{BB962C8B-B14F-4D97-AF65-F5344CB8AC3E}">
        <p14:creationId xmlns:p14="http://schemas.microsoft.com/office/powerpoint/2010/main" val="3586272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 nervous system</a:t>
            </a:r>
            <a:r>
              <a:rPr lang="en-US" sz="2200" dirty="0" smtClean="0"/>
              <a:t>-</a:t>
            </a:r>
            <a:r>
              <a:rPr lang="en-US" sz="2200" cap="none" dirty="0"/>
              <a:t>system of the body that receives and processes all information from all parts of the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73" y="1337733"/>
            <a:ext cx="10131425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Major Parts:</a:t>
            </a:r>
          </a:p>
          <a:p>
            <a:r>
              <a:rPr lang="en-US" sz="2400" dirty="0" smtClean="0"/>
              <a:t>Brain</a:t>
            </a:r>
          </a:p>
          <a:p>
            <a:r>
              <a:rPr lang="en-US" sz="2400" dirty="0" smtClean="0"/>
              <a:t>Spinal Cord</a:t>
            </a:r>
          </a:p>
          <a:p>
            <a:r>
              <a:rPr lang="en-US" sz="2400" dirty="0" smtClean="0"/>
              <a:t>Neurons</a:t>
            </a:r>
          </a:p>
        </p:txBody>
      </p:sp>
      <p:pic>
        <p:nvPicPr>
          <p:cNvPr id="1026" name="Picture 2" descr="http://health.kernan.org/graphics/images/en/96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01" y="2794000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r282zn36sxxg.cloudfront.net/datastreams/f-d%3A5eb8fbe6ddfc6afa8d3bc24f977a194ea1130b4b9a4877ebc74f5346%2BIMAGE_THUMB_POSTCARD%2BIMAGE_THUMB_POSTCARD.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4" y="2065867"/>
            <a:ext cx="3029626" cy="332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7486" y="5441891"/>
            <a:ext cx="3526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http://www.ck12.org/biology/Central-Nervous-System/lesson/user:biologyepisd/Central-Nervous-System/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85201" y="5921828"/>
            <a:ext cx="3369142" cy="25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http://health.kernan.org/patiented/articles/000626.htm</a:t>
            </a:r>
          </a:p>
        </p:txBody>
      </p:sp>
    </p:spTree>
    <p:extLst>
      <p:ext uri="{BB962C8B-B14F-4D97-AF65-F5344CB8AC3E}">
        <p14:creationId xmlns:p14="http://schemas.microsoft.com/office/powerpoint/2010/main" val="356989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Peripheral nervous system-</a:t>
            </a:r>
            <a:r>
              <a:rPr lang="en-US" dirty="0"/>
              <a:t> </a:t>
            </a:r>
            <a:r>
              <a:rPr lang="en-US" sz="1800" cap="none" dirty="0"/>
              <a:t>the part of the nervous system that is outside the central nervous system and comprises the cranial nerves excepting the optic nerve, the spinal nerves, and the autonomic nervous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Major Parts:</a:t>
            </a:r>
          </a:p>
          <a:p>
            <a:pPr lvl="1"/>
            <a:r>
              <a:rPr lang="en-US" dirty="0" smtClean="0"/>
              <a:t>24 cranial nerves</a:t>
            </a:r>
          </a:p>
          <a:p>
            <a:pPr lvl="1"/>
            <a:r>
              <a:rPr lang="en-US" dirty="0" smtClean="0"/>
              <a:t>62 spinal nerves</a:t>
            </a:r>
          </a:p>
          <a:p>
            <a:pPr marL="457200" lvl="1" indent="0">
              <a:buNone/>
            </a:pPr>
            <a:r>
              <a:rPr lang="en-US" dirty="0" smtClean="0"/>
              <a:t>*made of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a.	sensory cells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i.	smell and vision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b.	motor cells</a:t>
            </a:r>
          </a:p>
          <a:p>
            <a:pPr marL="0" indent="0">
              <a:buNone/>
            </a:pPr>
            <a:r>
              <a:rPr lang="en-US" dirty="0" smtClean="0"/>
              <a:t>			i.	involve in eyeballs and hearing</a:t>
            </a:r>
            <a:endParaRPr lang="en-US" dirty="0"/>
          </a:p>
        </p:txBody>
      </p:sp>
      <p:pic>
        <p:nvPicPr>
          <p:cNvPr id="2050" name="Picture 2" descr="http://medicalterms.info/img/uploads/anatomy/peripheral-nervous-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48" y="1990724"/>
            <a:ext cx="36195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16248" y="5812971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http://medicalterms.info/anatomy/Peripheral-Nervous-System/</a:t>
            </a:r>
          </a:p>
        </p:txBody>
      </p:sp>
    </p:spTree>
    <p:extLst>
      <p:ext uri="{BB962C8B-B14F-4D97-AF65-F5344CB8AC3E}">
        <p14:creationId xmlns:p14="http://schemas.microsoft.com/office/powerpoint/2010/main" val="4252252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between two neurons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 b="40794"/>
          <a:stretch/>
        </p:blipFill>
        <p:spPr>
          <a:xfrm>
            <a:off x="1673226" y="2275116"/>
            <a:ext cx="9144000" cy="31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31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6" y="97971"/>
            <a:ext cx="10131425" cy="1456267"/>
          </a:xfrm>
        </p:spPr>
        <p:txBody>
          <a:bodyPr/>
          <a:lstStyle/>
          <a:p>
            <a:r>
              <a:rPr lang="en-US" dirty="0"/>
              <a:t>Interaction between two </a:t>
            </a:r>
            <a:r>
              <a:rPr lang="en-US" dirty="0" smtClean="0"/>
              <a:t>neurons (cont’d)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t="6508" r="-120" b="6032"/>
          <a:stretch/>
        </p:blipFill>
        <p:spPr>
          <a:xfrm>
            <a:off x="2024743" y="1392161"/>
            <a:ext cx="7750628" cy="52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7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reflex arc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2745" r="1152" b="7025"/>
          <a:stretch/>
        </p:blipFill>
        <p:spPr>
          <a:xfrm>
            <a:off x="1500642" y="1817917"/>
            <a:ext cx="8501742" cy="464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05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reflex arc (cont’d 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684868"/>
            <a:ext cx="5050970" cy="42587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/>
              <a:t>Elements:</a:t>
            </a:r>
          </a:p>
          <a:p>
            <a:r>
              <a:rPr lang="en-US" sz="1400" dirty="0" smtClean="0"/>
              <a:t>Receptor</a:t>
            </a:r>
          </a:p>
          <a:p>
            <a:pPr marL="457200" lvl="1" indent="0">
              <a:buNone/>
            </a:pPr>
            <a:r>
              <a:rPr lang="en-US" sz="1400" dirty="0" smtClean="0"/>
              <a:t>-End of sensory neuron that reacts to a stimulus</a:t>
            </a:r>
          </a:p>
          <a:p>
            <a:r>
              <a:rPr lang="en-US" sz="1400" dirty="0" smtClean="0"/>
              <a:t>Sensory Neuron</a:t>
            </a:r>
          </a:p>
          <a:p>
            <a:pPr marL="457200" lvl="1" indent="0">
              <a:buNone/>
            </a:pPr>
            <a:r>
              <a:rPr lang="en-US" sz="1400" dirty="0" smtClean="0"/>
              <a:t>-</a:t>
            </a:r>
            <a:r>
              <a:rPr lang="en-US" sz="1400" dirty="0"/>
              <a:t>conducts nerve impulses along an </a:t>
            </a:r>
            <a:r>
              <a:rPr lang="en-US" sz="1400" dirty="0" smtClean="0"/>
              <a:t>efferent </a:t>
            </a:r>
            <a:r>
              <a:rPr lang="en-US" sz="1400" dirty="0"/>
              <a:t>pathway towards the central nervous system</a:t>
            </a:r>
            <a:endParaRPr lang="en-US" sz="1400" dirty="0" smtClean="0"/>
          </a:p>
          <a:p>
            <a:r>
              <a:rPr lang="en-US" sz="1400" dirty="0" smtClean="0"/>
              <a:t>Cell Body of Neuron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-includes cytoplasmic mass and nucleus, nerve fibers extend 	from here</a:t>
            </a:r>
          </a:p>
          <a:p>
            <a:r>
              <a:rPr lang="en-US" sz="1400" dirty="0" smtClean="0"/>
              <a:t>Interneuron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-neuron located between sensory and motor neuron/ 	intercalated; </a:t>
            </a:r>
            <a:r>
              <a:rPr lang="en-US" sz="1400" dirty="0" err="1" smtClean="0"/>
              <a:t>internuncial</a:t>
            </a:r>
            <a:r>
              <a:rPr lang="en-US" sz="1400" dirty="0" smtClean="0"/>
              <a:t>, or association neuron, processing 	center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3600" y="2348895"/>
            <a:ext cx="54537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Motor Neuron</a:t>
            </a:r>
          </a:p>
          <a:p>
            <a:pPr lvl="1"/>
            <a:r>
              <a:rPr lang="en-US" sz="1400" dirty="0"/>
              <a:t>-conducts a nerve impulse along an efferent pathway from the integration center to an effector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Effector</a:t>
            </a:r>
          </a:p>
          <a:p>
            <a:r>
              <a:rPr lang="en-US" sz="1400" dirty="0"/>
              <a:t>	-responds to the efferent </a:t>
            </a:r>
            <a:r>
              <a:rPr lang="en-US" sz="1400" dirty="0" smtClean="0"/>
              <a:t>impulses </a:t>
            </a:r>
            <a:r>
              <a:rPr lang="en-US" sz="1400" dirty="0"/>
              <a:t>by contracting or </a:t>
            </a:r>
            <a:r>
              <a:rPr lang="en-US" sz="1400" dirty="0" smtClean="0"/>
              <a:t>secreting </a:t>
            </a:r>
            <a:r>
              <a:rPr lang="en-US" sz="1400" dirty="0"/>
              <a:t>a </a:t>
            </a:r>
            <a:r>
              <a:rPr lang="en-US" sz="1400" dirty="0" smtClean="0"/>
              <a:t>	product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Grey Matter</a:t>
            </a:r>
          </a:p>
          <a:p>
            <a:r>
              <a:rPr lang="en-US" sz="1400" dirty="0"/>
              <a:t>	-region that lacks myelin and appears grey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White </a:t>
            </a:r>
            <a:r>
              <a:rPr lang="en-US" sz="1400" dirty="0" smtClean="0"/>
              <a:t>Matter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</a:t>
            </a:r>
            <a:r>
              <a:rPr lang="en-US" sz="1400" dirty="0"/>
              <a:t>carries information between the </a:t>
            </a:r>
            <a:r>
              <a:rPr lang="en-US" sz="1400" dirty="0" smtClean="0"/>
              <a:t>nerve cells in </a:t>
            </a:r>
            <a:r>
              <a:rPr lang="en-US" sz="1400" dirty="0"/>
              <a:t>the brain </a:t>
            </a:r>
            <a:r>
              <a:rPr lang="en-US" sz="1400" dirty="0" smtClean="0"/>
              <a:t>	and</a:t>
            </a:r>
            <a:r>
              <a:rPr lang="en-US" sz="1400" dirty="0"/>
              <a:t> </a:t>
            </a:r>
            <a:r>
              <a:rPr lang="en-US" sz="1400" dirty="0" smtClean="0"/>
              <a:t>spinal cord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Central Canal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</a:t>
            </a:r>
            <a:r>
              <a:rPr lang="en-US" sz="1400" dirty="0"/>
              <a:t> A major part of the central nervous system which conducts </a:t>
            </a:r>
            <a:r>
              <a:rPr lang="en-US" sz="1400" dirty="0" smtClean="0"/>
              <a:t>	sensory</a:t>
            </a:r>
            <a:r>
              <a:rPr lang="en-US" sz="1400" dirty="0"/>
              <a:t> </a:t>
            </a:r>
            <a:r>
              <a:rPr lang="en-US" sz="1400" dirty="0" smtClean="0"/>
              <a:t>and motor</a:t>
            </a:r>
            <a:r>
              <a:rPr lang="en-US" sz="1400" dirty="0"/>
              <a:t> nerve impulses to and from the </a:t>
            </a:r>
            <a:r>
              <a:rPr lang="en-US" sz="1400" dirty="0" smtClean="0"/>
              <a:t>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29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reflex arc (cont’d </a:t>
            </a:r>
            <a:r>
              <a:rPr lang="en-US" dirty="0" smtClean="0"/>
              <a:t>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22867"/>
            <a:ext cx="10131425" cy="364913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it works: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Stimulus is received by the receptor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Nerve impulse transmitted via sensory neuron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Conducts nerve impulse from the sensory neuron to motor neuron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Nerve impulse reaches effector and responds with the reflex or behavioral action</a:t>
            </a:r>
            <a:endParaRPr lang="en-US" dirty="0"/>
          </a:p>
        </p:txBody>
      </p:sp>
      <p:pic>
        <p:nvPicPr>
          <p:cNvPr id="4100" name="Picture 4" descr="http://i.ytimg.com/vi/HfuhVWK8C0U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1" y="3810000"/>
            <a:ext cx="3993242" cy="256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4772" y="6523180"/>
            <a:ext cx="2884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http://www.youtube.com/watch?v=HfuhVWK8C0U</a:t>
            </a:r>
          </a:p>
        </p:txBody>
      </p:sp>
      <p:pic>
        <p:nvPicPr>
          <p:cNvPr id="4102" name="Picture 6" descr="http://weknowmemes.com/wp-content/uploads/2013/12/liams-reaction-to-jennifer-lawrences-hairc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290" y="0"/>
            <a:ext cx="4164357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73269" y="3389207"/>
            <a:ext cx="163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Funny Reaction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78112" y="3702474"/>
            <a:ext cx="3110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http://weknowmemes.com/2013/12/liams-reaction-to-jennifer-lawrences-new-haircut/</a:t>
            </a:r>
          </a:p>
        </p:txBody>
      </p:sp>
    </p:spTree>
    <p:extLst>
      <p:ext uri="{BB962C8B-B14F-4D97-AF65-F5344CB8AC3E}">
        <p14:creationId xmlns:p14="http://schemas.microsoft.com/office/powerpoint/2010/main" val="11244100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TC103457452[[fn=Celestial]]</Template>
  <TotalTime>371</TotalTime>
  <Words>603</Words>
  <Application>Microsoft Office PowerPoint</Application>
  <PresentationFormat>Custom</PresentationFormat>
  <Paragraphs>155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Celestial</vt:lpstr>
      <vt:lpstr>The nervous system</vt:lpstr>
      <vt:lpstr>Function of the nervous system- allows us to perceive, comprehend, and respond to the world around us</vt:lpstr>
      <vt:lpstr>Central nervous system-system of the body that receives and processes all information from all parts of the body</vt:lpstr>
      <vt:lpstr>Peripheral nervous system- the part of the nervous system that is outside the central nervous system and comprises the cranial nerves excepting the optic nerve, the spinal nerves, and the autonomic nervous system</vt:lpstr>
      <vt:lpstr>Interaction between two neurons</vt:lpstr>
      <vt:lpstr>Interaction between two neurons (cont’d)</vt:lpstr>
      <vt:lpstr>Simple reflex arc</vt:lpstr>
      <vt:lpstr>Simple reflex arc (cont’d I)</vt:lpstr>
      <vt:lpstr>Simple reflex arc (cont’d II)</vt:lpstr>
      <vt:lpstr>Cerebral hemispheres</vt:lpstr>
      <vt:lpstr>Cerebral hemispheres (cont’d)</vt:lpstr>
      <vt:lpstr>Outline of nerve impulse path</vt:lpstr>
      <vt:lpstr>Outline of nerve impulse path (Cont’d)</vt:lpstr>
      <vt:lpstr>Neurotransmitters  Function: a chemical that stimulates a muscle fiber to contract  or fire an impulse</vt:lpstr>
      <vt:lpstr>Diseases of the nervous system</vt:lpstr>
      <vt:lpstr>Diseases of the nervous system (cont’d)</vt:lpstr>
      <vt:lpstr>bibliography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nervous system</dc:title>
  <dc:creator>Library</dc:creator>
  <cp:lastModifiedBy>Matthew Krishnan</cp:lastModifiedBy>
  <cp:revision>48</cp:revision>
  <dcterms:created xsi:type="dcterms:W3CDTF">2014-10-16T21:29:44Z</dcterms:created>
  <dcterms:modified xsi:type="dcterms:W3CDTF">2014-10-17T16:32:17Z</dcterms:modified>
</cp:coreProperties>
</file>