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sldIdLst>
    <p:sldId id="256" r:id="rId2"/>
    <p:sldId id="262" r:id="rId3"/>
    <p:sldId id="257" r:id="rId4"/>
    <p:sldId id="258" r:id="rId5"/>
    <p:sldId id="261" r:id="rId6"/>
    <p:sldId id="260" r:id="rId7"/>
    <p:sldId id="263" r:id="rId8"/>
    <p:sldId id="264" r:id="rId9"/>
    <p:sldId id="267" r:id="rId10"/>
    <p:sldId id="268" r:id="rId11"/>
    <p:sldId id="265" r:id="rId12"/>
    <p:sldId id="266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9" autoAdjust="0"/>
    <p:restoredTop sz="94660"/>
  </p:normalViewPr>
  <p:slideViewPr>
    <p:cSldViewPr snapToGrid="0">
      <p:cViewPr varScale="1">
        <p:scale>
          <a:sx n="53" d="100"/>
          <a:sy n="53" d="100"/>
        </p:scale>
        <p:origin x="61" y="11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90994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12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23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8055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5274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4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4820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892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47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183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9294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36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F632239-E367-4446-945C-8969323919E9}" type="datetimeFigureOut">
              <a:rPr lang="en-US" smtClean="0"/>
              <a:t>10/16/2014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4243B25-AB45-48D5-BD0E-1F23EBD4CE7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35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britannica.com/EBchecked/topic/77391/brainstem" TargetMode="External"/><Relationship Id="rId3" Type="http://schemas.openxmlformats.org/officeDocument/2006/relationships/hyperlink" Target="https://science.education.nih.gov/supplements/nih2/addiction/guide/lesson2-1.htm" TargetMode="External"/><Relationship Id="rId7" Type="http://schemas.openxmlformats.org/officeDocument/2006/relationships/hyperlink" Target="http://www.ruf.rice.edu/~lngbrain/cglidden/dien.html" TargetMode="External"/><Relationship Id="rId2" Type="http://schemas.openxmlformats.org/officeDocument/2006/relationships/hyperlink" Target="http://www.nlm.nih.gov/medlineplus/autonomicnervoussystemdisorder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mh.nih.gov/health/topics/attention-deficit-hyperactivity-disorder-adhd/index.shtml" TargetMode="External"/><Relationship Id="rId5" Type="http://schemas.openxmlformats.org/officeDocument/2006/relationships/hyperlink" Target="http://www.bbc.co.uk/schools/gcsebitesize/science/add_ocr_pre_2011/brain_mind/reflexactionsrev1.shtml" TargetMode="External"/><Relationship Id="rId10" Type="http://schemas.openxmlformats.org/officeDocument/2006/relationships/hyperlink" Target="https://faculty.washington.edu/chudler/nsdivide.html" TargetMode="External"/><Relationship Id="rId4" Type="http://schemas.openxmlformats.org/officeDocument/2006/relationships/hyperlink" Target="https://faculty.washington.edu/chudler/ap.html" TargetMode="External"/><Relationship Id="rId9" Type="http://schemas.openxmlformats.org/officeDocument/2006/relationships/hyperlink" Target="http://neuroscience.uth.tmc.edu/s3/chapter05.html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Yilun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990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message travels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/>
              <a:t>This opens up Ca</a:t>
            </a:r>
            <a:r>
              <a:rPr lang="en-US" baseline="30000" dirty="0"/>
              <a:t>2+ </a:t>
            </a:r>
            <a:r>
              <a:rPr lang="en-US" dirty="0"/>
              <a:t>ion channels, triggering an influx of Ca</a:t>
            </a:r>
            <a:r>
              <a:rPr lang="en-US" baseline="30000" dirty="0"/>
              <a:t>2+ </a:t>
            </a:r>
            <a:r>
              <a:rPr lang="en-US" dirty="0"/>
              <a:t>ions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Ca</a:t>
            </a:r>
            <a:r>
              <a:rPr lang="en-US" baseline="30000" dirty="0"/>
              <a:t>2+ </a:t>
            </a:r>
            <a:r>
              <a:rPr lang="en-US" dirty="0" smtClean="0"/>
              <a:t>ions cause vesicles to fuse with the presynaptic membrane</a:t>
            </a:r>
            <a:endParaRPr lang="en-US" dirty="0"/>
          </a:p>
          <a:p>
            <a:pPr lvl="1"/>
            <a:r>
              <a:rPr lang="en-US" dirty="0" smtClean="0"/>
              <a:t>Vesicles release </a:t>
            </a:r>
            <a:r>
              <a:rPr lang="en-US" dirty="0"/>
              <a:t>neurotransmitters, causing synapsis in the synaptic cleft</a:t>
            </a:r>
            <a:r>
              <a:rPr lang="en-US" dirty="0" smtClean="0"/>
              <a:t>.</a:t>
            </a:r>
          </a:p>
          <a:p>
            <a:pPr lvl="1"/>
            <a:r>
              <a:rPr lang="en-US" dirty="0"/>
              <a:t>Neurotransmitters bind to receptors of ligand-gated ion channels in the postsynaptic membrane and open the Na+ - K+ pumps/channels.</a:t>
            </a:r>
          </a:p>
          <a:p>
            <a:pPr lvl="1"/>
            <a:r>
              <a:rPr lang="en-US" dirty="0"/>
              <a:t>Movement of Na+ and K+ depolarizes the membrane.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6109" y="3203195"/>
            <a:ext cx="4583159" cy="310509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15838" y="6308285"/>
            <a:ext cx="3247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https://science.education.nih.gov/supplements/nih2/addiction/guide/lesson2-1.htm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010246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message travels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dirty="0" smtClean="0"/>
              <a:t>Neurotransmitters unbind and close the </a:t>
            </a:r>
            <a:r>
              <a:rPr lang="en-US" dirty="0"/>
              <a:t>ion pumps/channels.</a:t>
            </a:r>
          </a:p>
          <a:p>
            <a:pPr lvl="1"/>
            <a:r>
              <a:rPr lang="en-US" dirty="0"/>
              <a:t>Synapsis ends when the neurotransmitters diffuse out of the synaptic cleft</a:t>
            </a:r>
          </a:p>
          <a:p>
            <a:pPr lvl="1"/>
            <a:r>
              <a:rPr lang="en-US" dirty="0"/>
              <a:t>Na+ - K+ pump resets the membrane</a:t>
            </a:r>
          </a:p>
          <a:p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t="6744" r="18673"/>
          <a:stretch/>
        </p:blipFill>
        <p:spPr>
          <a:xfrm>
            <a:off x="4590046" y="3395744"/>
            <a:ext cx="3616748" cy="2581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869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IPSP and EPSP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Inhibitory postsynaptic potential (IPSP)</a:t>
            </a:r>
          </a:p>
          <a:p>
            <a:pPr lvl="1"/>
            <a:r>
              <a:rPr lang="en-US" dirty="0" smtClean="0"/>
              <a:t>Synaptic potential that makes a postsynaptic neuron less likely to generate an action potential. </a:t>
            </a:r>
          </a:p>
          <a:p>
            <a:pPr lvl="1"/>
            <a:r>
              <a:rPr lang="en-US" dirty="0" smtClean="0"/>
              <a:t>Can take place at all chemical synapses</a:t>
            </a:r>
          </a:p>
          <a:p>
            <a:pPr lvl="1"/>
            <a:r>
              <a:rPr lang="en-US" dirty="0" smtClean="0"/>
              <a:t>Releases neurotransmitters that bind to postsynaptic receptors</a:t>
            </a:r>
          </a:p>
          <a:p>
            <a:pPr lvl="1"/>
            <a:r>
              <a:rPr lang="en-US" dirty="0" smtClean="0"/>
              <a:t>Can cause depolarization</a:t>
            </a:r>
          </a:p>
          <a:p>
            <a:pPr lvl="1"/>
            <a:r>
              <a:rPr lang="en-US" dirty="0" smtClean="0"/>
              <a:t>Opposite of EPSP</a:t>
            </a:r>
          </a:p>
          <a:p>
            <a:r>
              <a:rPr lang="en-US" dirty="0" smtClean="0"/>
              <a:t>Excitatory postsynaptic potential (EPSP) </a:t>
            </a:r>
          </a:p>
          <a:p>
            <a:pPr lvl="1"/>
            <a:r>
              <a:rPr lang="en-US" dirty="0"/>
              <a:t>Makes a postsynaptic neuron more likely to fire an action potential </a:t>
            </a:r>
            <a:endParaRPr lang="en-US" dirty="0" smtClean="0"/>
          </a:p>
          <a:p>
            <a:pPr lvl="1"/>
            <a:r>
              <a:rPr lang="en-US" dirty="0" smtClean="0"/>
              <a:t>Temporary depolarization of postsynaptic membrane potential</a:t>
            </a:r>
          </a:p>
          <a:p>
            <a:pPr lvl="1"/>
            <a:r>
              <a:rPr lang="en-US" dirty="0" smtClean="0"/>
              <a:t>Caused by flow of + ions into the postsynaptic cell</a:t>
            </a:r>
          </a:p>
          <a:p>
            <a:pPr lvl="1"/>
            <a:r>
              <a:rPr lang="en-US" dirty="0" smtClean="0"/>
              <a:t>Result of opened ligand-gated ion channels</a:t>
            </a:r>
          </a:p>
        </p:txBody>
      </p:sp>
    </p:spTree>
    <p:extLst>
      <p:ext uri="{BB962C8B-B14F-4D97-AF65-F5344CB8AC3E}">
        <p14:creationId xmlns:p14="http://schemas.microsoft.com/office/powerpoint/2010/main" val="217224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381811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Parkinson’s Disease</a:t>
            </a:r>
          </a:p>
          <a:p>
            <a:pPr lvl="1"/>
            <a:r>
              <a:rPr lang="en-US" dirty="0" smtClean="0"/>
              <a:t>Movement disorder that occurs when nerve cells in the brain don’t produce enough dopamine</a:t>
            </a:r>
          </a:p>
          <a:p>
            <a:pPr lvl="1"/>
            <a:r>
              <a:rPr lang="en-US" dirty="0" smtClean="0"/>
              <a:t>Symptoms include:</a:t>
            </a:r>
          </a:p>
          <a:p>
            <a:pPr lvl="2"/>
            <a:r>
              <a:rPr lang="en-US" dirty="0" smtClean="0"/>
              <a:t>Trembling of hands, arms, legs, jaw and face</a:t>
            </a:r>
          </a:p>
          <a:p>
            <a:pPr lvl="2"/>
            <a:r>
              <a:rPr lang="en-US" dirty="0" smtClean="0"/>
              <a:t>Stiffness of the arms and legs</a:t>
            </a:r>
          </a:p>
          <a:p>
            <a:pPr lvl="2"/>
            <a:r>
              <a:rPr lang="en-US" dirty="0" smtClean="0"/>
              <a:t>Slowness of movement</a:t>
            </a:r>
          </a:p>
          <a:p>
            <a:pPr lvl="2"/>
            <a:r>
              <a:rPr lang="en-US" dirty="0" smtClean="0"/>
              <a:t>Poor balance and coordination</a:t>
            </a:r>
          </a:p>
          <a:p>
            <a:pPr lvl="1"/>
            <a:r>
              <a:rPr lang="en-US" dirty="0" smtClean="0"/>
              <a:t>Prevalence</a:t>
            </a:r>
          </a:p>
          <a:p>
            <a:pPr lvl="2"/>
            <a:r>
              <a:rPr lang="en-US" dirty="0" smtClean="0"/>
              <a:t>Occurs more often in men</a:t>
            </a:r>
          </a:p>
          <a:p>
            <a:pPr lvl="2"/>
            <a:r>
              <a:rPr lang="en-US" dirty="0" smtClean="0"/>
              <a:t>Usually occurs in people over 60</a:t>
            </a:r>
          </a:p>
          <a:p>
            <a:pPr lvl="2"/>
            <a:r>
              <a:rPr lang="en-US" dirty="0" smtClean="0"/>
              <a:t>Not classified as a genetic disorder; however, some people with the disorder have relatives who have had it</a:t>
            </a:r>
          </a:p>
          <a:p>
            <a:pPr lvl="2"/>
            <a:r>
              <a:rPr lang="en-US" dirty="0" smtClean="0"/>
              <a:t>Possibly caused by environment</a:t>
            </a:r>
          </a:p>
          <a:p>
            <a:pPr lvl="1"/>
            <a:r>
              <a:rPr lang="en-US" dirty="0" smtClean="0"/>
              <a:t>Treatment options:</a:t>
            </a:r>
          </a:p>
          <a:p>
            <a:pPr lvl="2"/>
            <a:r>
              <a:rPr lang="en-US" dirty="0" smtClean="0"/>
              <a:t>Cannot be cured</a:t>
            </a:r>
          </a:p>
          <a:p>
            <a:pPr lvl="2"/>
            <a:r>
              <a:rPr lang="en-US" dirty="0" smtClean="0"/>
              <a:t>Medicine</a:t>
            </a:r>
          </a:p>
          <a:p>
            <a:pPr lvl="2"/>
            <a:r>
              <a:rPr lang="en-US" dirty="0" smtClean="0"/>
              <a:t>Surgery or Deep Brain Stimulation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882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Nervous system disorders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42993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ADHD</a:t>
            </a:r>
          </a:p>
          <a:p>
            <a:pPr lvl="1"/>
            <a:r>
              <a:rPr lang="en-US" dirty="0" smtClean="0"/>
              <a:t>Disorder in which there are problems with attention or hyperactivity</a:t>
            </a:r>
          </a:p>
          <a:p>
            <a:pPr lvl="1"/>
            <a:r>
              <a:rPr lang="en-US" dirty="0" smtClean="0"/>
              <a:t>Symptoms</a:t>
            </a:r>
          </a:p>
          <a:p>
            <a:pPr lvl="2"/>
            <a:r>
              <a:rPr lang="en-US" dirty="0" smtClean="0"/>
              <a:t>Inattention</a:t>
            </a:r>
          </a:p>
          <a:p>
            <a:pPr lvl="3"/>
            <a:r>
              <a:rPr lang="en-US" dirty="0" smtClean="0"/>
              <a:t>Loss of focus</a:t>
            </a:r>
          </a:p>
          <a:p>
            <a:pPr lvl="3"/>
            <a:r>
              <a:rPr lang="en-US" dirty="0" smtClean="0"/>
              <a:t>Struggle to follow direction</a:t>
            </a:r>
          </a:p>
          <a:p>
            <a:pPr lvl="2"/>
            <a:r>
              <a:rPr lang="en-US" dirty="0" smtClean="0"/>
              <a:t>Hyperactivity</a:t>
            </a:r>
          </a:p>
          <a:p>
            <a:pPr lvl="3"/>
            <a:r>
              <a:rPr lang="en-US" dirty="0" smtClean="0"/>
              <a:t>Fidgeting </a:t>
            </a:r>
          </a:p>
          <a:p>
            <a:pPr lvl="3"/>
            <a:r>
              <a:rPr lang="en-US" dirty="0" smtClean="0"/>
              <a:t>Nonstop talking</a:t>
            </a:r>
          </a:p>
          <a:p>
            <a:pPr lvl="1"/>
            <a:r>
              <a:rPr lang="en-US" dirty="0" smtClean="0"/>
              <a:t>Prevalence</a:t>
            </a:r>
          </a:p>
          <a:p>
            <a:pPr lvl="2"/>
            <a:r>
              <a:rPr lang="en-US" dirty="0" smtClean="0"/>
              <a:t>Often diagnosed in children</a:t>
            </a:r>
          </a:p>
          <a:p>
            <a:pPr lvl="2"/>
            <a:r>
              <a:rPr lang="en-US" dirty="0" smtClean="0"/>
              <a:t>4.1% of adults 18 or older, 9.0% age 13 to 18</a:t>
            </a:r>
          </a:p>
          <a:p>
            <a:pPr lvl="3"/>
            <a:r>
              <a:rPr lang="en-US" dirty="0" smtClean="0"/>
              <a:t>Boys 4x more likely </a:t>
            </a:r>
          </a:p>
          <a:p>
            <a:pPr lvl="1"/>
            <a:r>
              <a:rPr lang="en-US" dirty="0" smtClean="0"/>
              <a:t>Treatment</a:t>
            </a:r>
          </a:p>
          <a:p>
            <a:pPr lvl="2"/>
            <a:r>
              <a:rPr lang="en-US" dirty="0" smtClean="0"/>
              <a:t>Controversial</a:t>
            </a:r>
          </a:p>
          <a:p>
            <a:pPr lvl="2"/>
            <a:r>
              <a:rPr lang="en-US" dirty="0" smtClean="0"/>
              <a:t>Counseling, Lifestyle changes</a:t>
            </a:r>
          </a:p>
          <a:p>
            <a:pPr lvl="2"/>
            <a:r>
              <a:rPr lang="en-US" dirty="0" smtClean="0"/>
              <a:t>Medications</a:t>
            </a:r>
          </a:p>
          <a:p>
            <a:pPr lvl="2"/>
            <a:endParaRPr lang="en-US" dirty="0" smtClean="0"/>
          </a:p>
          <a:p>
            <a:pPr marL="384048" lvl="2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54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www.nlm.nih.gov/medlineplus/autonomicnervoussystemdisorders.html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</a:t>
            </a:r>
            <a:r>
              <a:rPr lang="en-US" dirty="0" smtClean="0">
                <a:hlinkClick r:id="rId3"/>
              </a:rPr>
              <a:t>science.education.nih.gov/supplements/nih2/addiction/guide/lesson2-1.htm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faculty.washington.edu/chudler/ap.html</a:t>
            </a:r>
            <a:endParaRPr lang="en-US" dirty="0" smtClean="0"/>
          </a:p>
          <a:p>
            <a:r>
              <a:rPr lang="en-US" dirty="0">
                <a:hlinkClick r:id="rId5"/>
              </a:rPr>
              <a:t>http://</a:t>
            </a:r>
            <a:r>
              <a:rPr lang="en-US" dirty="0" smtClean="0">
                <a:hlinkClick r:id="rId5"/>
              </a:rPr>
              <a:t>www.bbc.co.uk/schools/gcsebitesize/science/add_ocr_pre_2011/brain_mind/reflexactionsrev1.shtml</a:t>
            </a:r>
            <a:endParaRPr lang="en-US" dirty="0" smtClean="0"/>
          </a:p>
          <a:p>
            <a:r>
              <a:rPr lang="en-US" dirty="0">
                <a:hlinkClick r:id="rId6"/>
              </a:rPr>
              <a:t>http://</a:t>
            </a:r>
            <a:r>
              <a:rPr lang="en-US" dirty="0" smtClean="0">
                <a:hlinkClick r:id="rId6"/>
              </a:rPr>
              <a:t>www.nimh.nih.gov/health/topics/attention-deficit-hyperactivity-disorder-adhd/index.shtml</a:t>
            </a:r>
            <a:r>
              <a:rPr lang="en-US" dirty="0" smtClean="0"/>
              <a:t> </a:t>
            </a:r>
          </a:p>
          <a:p>
            <a:r>
              <a:rPr lang="en-US" dirty="0">
                <a:hlinkClick r:id="rId7"/>
              </a:rPr>
              <a:t>http://www.ruf.rice.edu/~</a:t>
            </a:r>
            <a:r>
              <a:rPr lang="en-US" dirty="0" smtClean="0">
                <a:hlinkClick r:id="rId7"/>
              </a:rPr>
              <a:t>lngbrain/cglidden/dien.html</a:t>
            </a:r>
            <a:endParaRPr lang="en-US" dirty="0" smtClean="0"/>
          </a:p>
          <a:p>
            <a:r>
              <a:rPr lang="en-US" dirty="0">
                <a:hlinkClick r:id="rId8"/>
              </a:rPr>
              <a:t>http://</a:t>
            </a:r>
            <a:r>
              <a:rPr lang="en-US" dirty="0" smtClean="0">
                <a:hlinkClick r:id="rId8"/>
              </a:rPr>
              <a:t>www.britannica.com/EBchecked/topic/77391/brainstem</a:t>
            </a:r>
            <a:endParaRPr lang="en-US" dirty="0" smtClean="0"/>
          </a:p>
          <a:p>
            <a:r>
              <a:rPr lang="en-US" dirty="0">
                <a:hlinkClick r:id="rId9"/>
              </a:rPr>
              <a:t>http://</a:t>
            </a:r>
            <a:r>
              <a:rPr lang="en-US" dirty="0" smtClean="0">
                <a:hlinkClick r:id="rId9"/>
              </a:rPr>
              <a:t>neuroscience.uth.tmc.edu/s3/chapter05.html</a:t>
            </a:r>
            <a:endParaRPr lang="en-US" dirty="0" smtClean="0"/>
          </a:p>
          <a:p>
            <a:r>
              <a:rPr lang="en-US">
                <a:hlinkClick r:id="rId10"/>
              </a:rPr>
              <a:t>https</a:t>
            </a:r>
            <a:r>
              <a:rPr lang="en-US">
                <a:hlinkClick r:id="rId10"/>
              </a:rPr>
              <a:t>://</a:t>
            </a:r>
            <a:r>
              <a:rPr lang="en-US" smtClean="0">
                <a:hlinkClick r:id="rId10"/>
              </a:rPr>
              <a:t>faculty.washington.edu/chudler/nsdivide.html</a:t>
            </a:r>
            <a:endParaRPr lang="en-US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10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Divided into two parts:	</a:t>
            </a:r>
          </a:p>
          <a:p>
            <a:pPr lvl="1"/>
            <a:r>
              <a:rPr lang="en-US" dirty="0" smtClean="0"/>
              <a:t>Central nervous system</a:t>
            </a:r>
          </a:p>
          <a:p>
            <a:pPr lvl="1"/>
            <a:r>
              <a:rPr lang="en-US" dirty="0" smtClean="0"/>
              <a:t>Peripheral nervous system</a:t>
            </a:r>
          </a:p>
          <a:p>
            <a:r>
              <a:rPr lang="en-US" dirty="0" smtClean="0"/>
              <a:t>The central nervous system and peripheral nervous system act together to integrate sensory information and to control motor and cognitive functions.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9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Central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Central Nervous System is responsible for integrating sensory information and responding accordingly </a:t>
            </a:r>
          </a:p>
          <a:p>
            <a:r>
              <a:rPr lang="en-US" dirty="0" smtClean="0"/>
              <a:t>Consists of two main parts:</a:t>
            </a:r>
          </a:p>
          <a:p>
            <a:pPr lvl="1"/>
            <a:r>
              <a:rPr lang="en-US" dirty="0" smtClean="0"/>
              <a:t>Brain</a:t>
            </a:r>
          </a:p>
          <a:p>
            <a:pPr lvl="1"/>
            <a:r>
              <a:rPr lang="en-US" dirty="0" smtClean="0"/>
              <a:t>Spinal Chord</a:t>
            </a:r>
          </a:p>
        </p:txBody>
      </p:sp>
      <p:sp>
        <p:nvSpPr>
          <p:cNvPr id="5" name="AutoShape 4" descr="Image result for central nervous system"/>
          <p:cNvSpPr>
            <a:spLocks noChangeAspect="1" noChangeArrowheads="1"/>
          </p:cNvSpPr>
          <p:nvPr/>
        </p:nvSpPr>
        <p:spPr bwMode="auto">
          <a:xfrm>
            <a:off x="155575" y="-411163"/>
            <a:ext cx="666750" cy="866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7397115" y="2294381"/>
            <a:ext cx="2873141" cy="3750159"/>
            <a:chOff x="7397115" y="2294381"/>
            <a:chExt cx="2873141" cy="3750159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478830" y="2294381"/>
              <a:ext cx="2709712" cy="3503938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7397115" y="5798319"/>
              <a:ext cx="287314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500" dirty="0" smtClean="0"/>
                <a:t>http://www.faqs.org/health/Body-by-Design-V2/The-Nervous-System-Design-parts-of-the-nervous-system.html</a:t>
              </a:r>
              <a:endParaRPr lang="en-US" sz="500" dirty="0"/>
            </a:p>
          </p:txBody>
        </p:sp>
      </p:grpSp>
    </p:spTree>
    <p:extLst>
      <p:ext uri="{BB962C8B-B14F-4D97-AF65-F5344CB8AC3E}">
        <p14:creationId xmlns:p14="http://schemas.microsoft.com/office/powerpoint/2010/main" val="1935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Peripheral Nervous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Peripheral Nervous System is responsible for connecting the Central Nervous System to the brain and the spinal chord. </a:t>
            </a:r>
          </a:p>
          <a:p>
            <a:r>
              <a:rPr lang="en-US" dirty="0" smtClean="0"/>
              <a:t>Two major parts:</a:t>
            </a:r>
          </a:p>
          <a:p>
            <a:pPr lvl="1"/>
            <a:r>
              <a:rPr lang="en-US" dirty="0" smtClean="0"/>
              <a:t>Somatic nervous system</a:t>
            </a:r>
          </a:p>
          <a:p>
            <a:pPr lvl="1"/>
            <a:r>
              <a:rPr lang="en-US" dirty="0" smtClean="0"/>
              <a:t>Automatic nervous system</a:t>
            </a:r>
          </a:p>
          <a:p>
            <a:pPr lvl="2"/>
            <a:r>
              <a:rPr lang="en-US" dirty="0" smtClean="0"/>
              <a:t>Controls breathing, heartbeat, etc.</a:t>
            </a:r>
            <a:endParaRPr lang="en-US" dirty="0"/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30850" y="2757637"/>
            <a:ext cx="2352890" cy="24705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024877" y="5336545"/>
            <a:ext cx="2191626" cy="1846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" dirty="0" smtClean="0"/>
              <a:t>http://medicalterms.info/anatomy/Peripheral-Nervous-System/</a:t>
            </a:r>
            <a:endParaRPr lang="en-US" sz="600" dirty="0"/>
          </a:p>
        </p:txBody>
      </p:sp>
    </p:spTree>
    <p:extLst>
      <p:ext uri="{BB962C8B-B14F-4D97-AF65-F5344CB8AC3E}">
        <p14:creationId xmlns:p14="http://schemas.microsoft.com/office/powerpoint/2010/main" val="53507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Reflex Arc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simple reflex arc connects the motor neuron directly to the spinal cord instead of the brain</a:t>
            </a:r>
          </a:p>
          <a:p>
            <a:pPr lvl="1"/>
            <a:r>
              <a:rPr lang="en-US" dirty="0" smtClean="0"/>
              <a:t>Receptors from a sensory neuron get a signal</a:t>
            </a:r>
          </a:p>
          <a:p>
            <a:pPr lvl="1"/>
            <a:r>
              <a:rPr lang="en-US" dirty="0" smtClean="0"/>
              <a:t>The sensory neuron relays the signal through the inter or relay neuron and to a motor neuron. </a:t>
            </a:r>
          </a:p>
          <a:p>
            <a:pPr lvl="1"/>
            <a:r>
              <a:rPr lang="en-US" dirty="0" smtClean="0"/>
              <a:t>This allows for an instant, unconscious reaction.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42" r="16778"/>
          <a:stretch/>
        </p:blipFill>
        <p:spPr>
          <a:xfrm>
            <a:off x="7446281" y="3038071"/>
            <a:ext cx="3276262" cy="306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547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97280" y="1845733"/>
            <a:ext cx="10058400" cy="4208557"/>
          </a:xfrm>
        </p:spPr>
        <p:txBody>
          <a:bodyPr>
            <a:normAutofit/>
          </a:bodyPr>
          <a:lstStyle/>
          <a:p>
            <a:r>
              <a:rPr lang="en-US" dirty="0" smtClean="0"/>
              <a:t>Cerebral Hemispheres</a:t>
            </a:r>
            <a:endParaRPr lang="en-US" dirty="0"/>
          </a:p>
          <a:p>
            <a:pPr lvl="1"/>
            <a:r>
              <a:rPr lang="en-US" dirty="0" smtClean="0"/>
              <a:t>The brain is formed by two cerebral hemispheres, left and right.</a:t>
            </a:r>
          </a:p>
          <a:p>
            <a:r>
              <a:rPr lang="en-US" dirty="0" smtClean="0"/>
              <a:t>Diencephalon</a:t>
            </a:r>
          </a:p>
          <a:p>
            <a:pPr lvl="1"/>
            <a:r>
              <a:rPr lang="en-US" dirty="0" smtClean="0"/>
              <a:t>Major parts include the Thalamus, and Hypothalamus</a:t>
            </a:r>
          </a:p>
          <a:p>
            <a:pPr lvl="1"/>
            <a:r>
              <a:rPr lang="en-US" dirty="0" smtClean="0"/>
              <a:t>Located at the upper end of the brain stem</a:t>
            </a:r>
          </a:p>
          <a:p>
            <a:pPr lvl="1"/>
            <a:r>
              <a:rPr lang="en-US" dirty="0" smtClean="0"/>
              <a:t>Performs many functions related to the regulation of visceral activities of other brain regions and the autonomic nervous system</a:t>
            </a:r>
          </a:p>
          <a:p>
            <a:r>
              <a:rPr lang="en-US" dirty="0" smtClean="0"/>
              <a:t>Brain Stem</a:t>
            </a:r>
          </a:p>
          <a:p>
            <a:pPr lvl="1"/>
            <a:r>
              <a:rPr lang="en-US" dirty="0" smtClean="0"/>
              <a:t>Joins the brain to the </a:t>
            </a:r>
            <a:r>
              <a:rPr lang="en-US" dirty="0"/>
              <a:t>s</a:t>
            </a:r>
            <a:r>
              <a:rPr lang="en-US" dirty="0" smtClean="0"/>
              <a:t>pinal cord</a:t>
            </a:r>
          </a:p>
          <a:p>
            <a:pPr lvl="1"/>
            <a:r>
              <a:rPr lang="en-US" dirty="0" smtClean="0"/>
              <a:t>Major parts include Medulla, Pons, and Midbrain</a:t>
            </a:r>
          </a:p>
          <a:p>
            <a:pPr lvl="1"/>
            <a:r>
              <a:rPr lang="en-US" dirty="0" smtClean="0"/>
              <a:t>Important functions include regulating the Central Nervous system, cardiac and respiratory function, maintaining consciousness, heart rate, breathing, sleeping, and eating.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70" r="14072"/>
          <a:stretch/>
        </p:blipFill>
        <p:spPr>
          <a:xfrm>
            <a:off x="8228601" y="286603"/>
            <a:ext cx="3618996" cy="2730147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56" t="40113" r="31371"/>
          <a:stretch/>
        </p:blipFill>
        <p:spPr>
          <a:xfrm>
            <a:off x="8228601" y="3869355"/>
            <a:ext cx="2157058" cy="1455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418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 cont.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Cerebellum</a:t>
            </a:r>
          </a:p>
          <a:p>
            <a:pPr lvl="1"/>
            <a:r>
              <a:rPr lang="en-US" dirty="0" smtClean="0"/>
              <a:t>Located at the bottom of the brain</a:t>
            </a:r>
          </a:p>
          <a:p>
            <a:pPr lvl="1"/>
            <a:r>
              <a:rPr lang="en-US" dirty="0" smtClean="0"/>
              <a:t>Important in motor control and cognitive functions</a:t>
            </a:r>
          </a:p>
          <a:p>
            <a:pPr lvl="1"/>
            <a:r>
              <a:rPr lang="en-US" dirty="0" smtClean="0"/>
              <a:t>Contributes to coordination, precision, and accurate timing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821" t="49169" r="11386" b="-1188"/>
          <a:stretch/>
        </p:blipFill>
        <p:spPr>
          <a:xfrm>
            <a:off x="7357607" y="2307746"/>
            <a:ext cx="4192709" cy="3099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14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message travels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Neuron to neuron</a:t>
            </a:r>
          </a:p>
          <a:p>
            <a:pPr lvl="1"/>
            <a:r>
              <a:rPr lang="en-US" dirty="0" smtClean="0"/>
              <a:t>When a neuron is not sending a signal, it is resting. While resting, the difference in voltage between the inside and outside of the neuron is its resting potential.</a:t>
            </a:r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2550" y="2718059"/>
            <a:ext cx="3553947" cy="25410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8828773" y="5259131"/>
            <a:ext cx="3247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https://science.education.nih.gov/supplements/nih2/addiction/guide/lesson2-1.htm</a:t>
            </a:r>
            <a:endParaRPr lang="en-US" sz="800" dirty="0"/>
          </a:p>
        </p:txBody>
      </p:sp>
      <p:grpSp>
        <p:nvGrpSpPr>
          <p:cNvPr id="10" name="Group 9"/>
          <p:cNvGrpSpPr/>
          <p:nvPr/>
        </p:nvGrpSpPr>
        <p:grpSpPr>
          <a:xfrm>
            <a:off x="744353" y="3093011"/>
            <a:ext cx="6597605" cy="2776083"/>
            <a:chOff x="2823410" y="3521518"/>
            <a:chExt cx="6597605" cy="27760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3860" b="10310"/>
            <a:stretch/>
          </p:blipFill>
          <p:spPr>
            <a:xfrm>
              <a:off x="2823410" y="3521518"/>
              <a:ext cx="6597605" cy="2455950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2846960" y="6020602"/>
              <a:ext cx="65740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smtClean="0"/>
                <a:t>Two Neurons Interacting</a:t>
              </a:r>
              <a:endParaRPr lang="en-US" sz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65116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 message travels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Action potential caused by a depolarizing current fires at the threshold and releases the membrane potential. The neuron temporarily enters a refractory period, not being able to repeat the </a:t>
            </a:r>
            <a:r>
              <a:rPr lang="en-US" dirty="0" smtClean="0"/>
              <a:t>action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9383" y="2473692"/>
            <a:ext cx="4323790" cy="383376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036419" y="6327775"/>
            <a:ext cx="324772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/>
              <a:t>https://science.education.nih.gov/supplements/nih2/addiction/guide/lesson2-1.htm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44977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747</TotalTime>
  <Words>726</Words>
  <Application>Microsoft Office PowerPoint</Application>
  <PresentationFormat>Widescreen</PresentationFormat>
  <Paragraphs>120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Retrospect</vt:lpstr>
      <vt:lpstr>The Nervous System</vt:lpstr>
      <vt:lpstr>The Nervous System</vt:lpstr>
      <vt:lpstr>Central Nervous System</vt:lpstr>
      <vt:lpstr>Peripheral Nervous System</vt:lpstr>
      <vt:lpstr>Simple Reflex Arc</vt:lpstr>
      <vt:lpstr>The Brain</vt:lpstr>
      <vt:lpstr>The Brain cont.</vt:lpstr>
      <vt:lpstr>How a message travels</vt:lpstr>
      <vt:lpstr>How a message travels</vt:lpstr>
      <vt:lpstr>How a message travels</vt:lpstr>
      <vt:lpstr>How a message travels</vt:lpstr>
      <vt:lpstr>IPSP and EPSP</vt:lpstr>
      <vt:lpstr>Nervous System Disorders</vt:lpstr>
      <vt:lpstr>Nervous system disorders</vt:lpstr>
      <vt:lpstr>References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Nervous System</dc:title>
  <dc:creator>ivan li</dc:creator>
  <cp:lastModifiedBy>ivan li</cp:lastModifiedBy>
  <cp:revision>40</cp:revision>
  <dcterms:created xsi:type="dcterms:W3CDTF">2014-10-16T13:39:49Z</dcterms:created>
  <dcterms:modified xsi:type="dcterms:W3CDTF">2014-10-17T02:07:43Z</dcterms:modified>
</cp:coreProperties>
</file>