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10935D2-114C-4AD1-9D95-445841CEA2A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FFE46A-1033-46FA-A290-9675A92D0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inn.edu/socialscience/ldthomas/mynotes/03neuron.htm" TargetMode="External"/><Relationship Id="rId13" Type="http://schemas.openxmlformats.org/officeDocument/2006/relationships/hyperlink" Target="http://www.webmd.com/multiple-sclerosis/guide/multiple-sclerosis-treatment-care" TargetMode="External"/><Relationship Id="rId3" Type="http://schemas.openxmlformats.org/officeDocument/2006/relationships/hyperlink" Target="http://www.medicinenet.com/script/main/art.asp?articlekey=2667" TargetMode="External"/><Relationship Id="rId7" Type="http://schemas.openxmlformats.org/officeDocument/2006/relationships/hyperlink" Target="http://www.dummies.com/how-to/content/understanding-the-transmission-of-nerve-impulses.html" TargetMode="External"/><Relationship Id="rId12" Type="http://schemas.openxmlformats.org/officeDocument/2006/relationships/hyperlink" Target="https://www.google.com/search?q=multiple+sclerosis+prevalence&amp;oq=multiple+sclerosis+preval&amp;aqs=chrome.1.69i57j0l3.18304j0j4&amp;sourceid=chrome&amp;ie=UTF-8" TargetMode="External"/><Relationship Id="rId2" Type="http://schemas.openxmlformats.org/officeDocument/2006/relationships/hyperlink" Target="https://www.google.com/search?q=function+of+nervous+system&amp;oq=function+of+nervous+system&amp;aqs=chrome..69i57j0l3.8496j0j1&amp;sourceid=chrome&amp;ie=UTF-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iffsnotes.com/sciences/anatomy-and-physiology/nervous-tissue/transmission-of-nerve-impulses" TargetMode="External"/><Relationship Id="rId11" Type="http://schemas.openxmlformats.org/officeDocument/2006/relationships/hyperlink" Target="https://www.dmu.edu/medterms/nervous-system/nervous-system-diseases/" TargetMode="External"/><Relationship Id="rId5" Type="http://schemas.openxmlformats.org/officeDocument/2006/relationships/hyperlink" Target="http://lecerveau.mcgill.ca/flash/capsules/articles_pdf/membrane_potential.pdf" TargetMode="External"/><Relationship Id="rId15" Type="http://schemas.openxmlformats.org/officeDocument/2006/relationships/hyperlink" Target="https://adapaproject.org/bbk/tiki-index.php?page=Leaf%3A+How+does+a+reflex+arc+work%3F+Do+they+really+leave+out+the+brain+entirely%3F" TargetMode="External"/><Relationship Id="rId10" Type="http://schemas.openxmlformats.org/officeDocument/2006/relationships/hyperlink" Target="http://www.ncbi.nlm.nih.gov/books/NBK11117/" TargetMode="External"/><Relationship Id="rId4" Type="http://schemas.openxmlformats.org/officeDocument/2006/relationships/hyperlink" Target="http://science.education.nih.gov/supplements/nih2/addiction/guide/lesson2-1.htm" TargetMode="External"/><Relationship Id="rId9" Type="http://schemas.openxmlformats.org/officeDocument/2006/relationships/hyperlink" Target="https://faculty.washington.edu/chudler/synapse.html" TargetMode="External"/><Relationship Id="rId14" Type="http://schemas.openxmlformats.org/officeDocument/2006/relationships/hyperlink" Target="http://www.medicinenet.com/aphasia/page2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962400"/>
            <a:ext cx="41910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Bridgette Ramlo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-7645-5422-0_070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4114800" cy="3167063"/>
          </a:xfrm>
          <a:prstGeom prst="roundRect">
            <a:avLst/>
          </a:prstGeom>
        </p:spPr>
      </p:pic>
      <p:pic>
        <p:nvPicPr>
          <p:cNvPr id="1026" name="Picture 2" descr="http://www.biologymad.com/nervoussystem/propaga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267200" cy="2095670"/>
          </a:xfrm>
          <a:prstGeom prst="roundRect">
            <a:avLst/>
          </a:prstGeom>
          <a:noFill/>
        </p:spPr>
      </p:pic>
      <p:pic>
        <p:nvPicPr>
          <p:cNvPr id="1028" name="Picture 4" descr="http://tle.westone.wa.gov.au/content/file/969144ed-0d3b-fa04-2e88-8b23de2a630c/1/human_bio_science_3b.zip/content/002_nervous_control/images/pic02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4648200" cy="217197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Chemical that is released into the synaptic cleft from axon terminal of a sending neuron, crosses a synapse, and binds to appropriate receptor sites on dendrites or cell body</a:t>
            </a:r>
          </a:p>
          <a:p>
            <a:endParaRPr lang="en-US" sz="2400" dirty="0"/>
          </a:p>
          <a:p>
            <a:r>
              <a:rPr lang="en-US" sz="2400" dirty="0" smtClean="0"/>
              <a:t>Neurotransmitter molecules diffuse across synaptic cleft where they can bind with receptor sites on postsynaptic end to influence electrical response in neuron</a:t>
            </a:r>
          </a:p>
          <a:p>
            <a:pPr lvl="1"/>
            <a:r>
              <a:rPr lang="en-US" sz="2000" dirty="0" smtClean="0"/>
              <a:t>If number of excitatory postsynaptic events is large enough, will cause action potential in postsynaptic cell and continuation of message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IPSP versus EPSP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Excitatory (EPSP): increase the likelihood of a postsynaptic action potential </a:t>
            </a:r>
            <a:r>
              <a:rPr lang="en-US" dirty="0" err="1" smtClean="0"/>
              <a:t>occuring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Inhibitory (IPSP): decrease likelihood of postsynaptic action potential </a:t>
            </a:r>
            <a:r>
              <a:rPr lang="en-US" dirty="0" err="1" smtClean="0"/>
              <a:t>occuring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“many hardenings”</a:t>
            </a:r>
          </a:p>
          <a:p>
            <a:r>
              <a:rPr lang="en-US" sz="2000" dirty="0" smtClean="0"/>
              <a:t>Disease of unknown cause that manifests as multiple hard plaques of degeneration of insulating layer of nerve fibers in the central nervous system, allowing short circuiting of nerve impulses</a:t>
            </a:r>
          </a:p>
          <a:p>
            <a:r>
              <a:rPr lang="en-US" sz="2000" dirty="0" smtClean="0"/>
              <a:t>Patients may suffer paralysis, blindness, or sensory disturbances</a:t>
            </a:r>
          </a:p>
          <a:p>
            <a:r>
              <a:rPr lang="en-US" sz="2000" dirty="0" smtClean="0"/>
              <a:t>Affects about 400,000 people in United States, 2.5 million worldwide</a:t>
            </a:r>
          </a:p>
          <a:p>
            <a:r>
              <a:rPr lang="en-US" sz="2000" dirty="0" smtClean="0"/>
              <a:t>Treatment options</a:t>
            </a:r>
          </a:p>
          <a:p>
            <a:pPr lvl="1"/>
            <a:r>
              <a:rPr lang="en-US" sz="1600" dirty="0" smtClean="0"/>
              <a:t>Disease-modifying drugs</a:t>
            </a:r>
          </a:p>
          <a:p>
            <a:pPr lvl="1"/>
            <a:r>
              <a:rPr lang="en-US" sz="1600" dirty="0" smtClean="0"/>
              <a:t>Deep brain stimulation (surgical procedure)</a:t>
            </a:r>
          </a:p>
          <a:p>
            <a:pPr lvl="1"/>
            <a:r>
              <a:rPr lang="en-US" sz="1600" dirty="0" smtClean="0"/>
              <a:t>Plasma exchange</a:t>
            </a:r>
          </a:p>
          <a:p>
            <a:pPr lvl="1"/>
            <a:r>
              <a:rPr lang="en-US" sz="1600" dirty="0" err="1" smtClean="0"/>
              <a:t>Cytoxan</a:t>
            </a:r>
            <a:r>
              <a:rPr lang="en-US" sz="1600" dirty="0" smtClean="0"/>
              <a:t> therapy (suppresses immune system)</a:t>
            </a:r>
          </a:p>
          <a:p>
            <a:pPr lvl="1"/>
            <a:r>
              <a:rPr lang="en-US" sz="1600" dirty="0" err="1" smtClean="0"/>
              <a:t>Baclofen</a:t>
            </a:r>
            <a:r>
              <a:rPr lang="en-US" sz="1600" dirty="0" smtClean="0"/>
              <a:t> pump</a:t>
            </a:r>
          </a:p>
          <a:p>
            <a:pPr lvl="1"/>
            <a:r>
              <a:rPr lang="en-US" sz="1600" dirty="0" smtClean="0"/>
              <a:t>Botox</a:t>
            </a:r>
          </a:p>
          <a:p>
            <a:pPr lvl="2"/>
            <a:r>
              <a:rPr lang="en-US" sz="1200" dirty="0" smtClean="0"/>
              <a:t>Slow progression of 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62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Loss of speech, caused by stroke or traumatic brain injury</a:t>
            </a:r>
          </a:p>
          <a:p>
            <a:r>
              <a:rPr lang="en-US" sz="2000" dirty="0" smtClean="0"/>
              <a:t>Speech centers located on left side of brain in majority of people</a:t>
            </a:r>
          </a:p>
          <a:p>
            <a:r>
              <a:rPr lang="en-US" sz="2000" dirty="0" smtClean="0"/>
              <a:t>Signs include:</a:t>
            </a:r>
          </a:p>
          <a:p>
            <a:pPr lvl="1"/>
            <a:r>
              <a:rPr lang="en-US" sz="1600" dirty="0" smtClean="0"/>
              <a:t>Speaking in single words or fragments</a:t>
            </a:r>
          </a:p>
          <a:p>
            <a:pPr lvl="1"/>
            <a:r>
              <a:rPr lang="en-US" sz="1600" dirty="0" smtClean="0"/>
              <a:t>Omitting smaller words such as “the,” “of,” and “was”</a:t>
            </a:r>
          </a:p>
          <a:p>
            <a:pPr lvl="1"/>
            <a:r>
              <a:rPr lang="en-US" sz="1600" dirty="0" smtClean="0"/>
              <a:t>Putting words in the wrong order</a:t>
            </a:r>
          </a:p>
          <a:p>
            <a:pPr lvl="1"/>
            <a:r>
              <a:rPr lang="en-US" sz="1600" dirty="0" smtClean="0"/>
              <a:t>Making up words</a:t>
            </a:r>
          </a:p>
          <a:p>
            <a:r>
              <a:rPr lang="en-US" sz="2000" dirty="0" smtClean="0"/>
              <a:t>Estimated 80,000 new cases annually in the United States</a:t>
            </a:r>
          </a:p>
          <a:p>
            <a:pPr lvl="1"/>
            <a:r>
              <a:rPr lang="en-US" sz="1600" dirty="0" smtClean="0"/>
              <a:t>43% are 85 years or older</a:t>
            </a:r>
          </a:p>
          <a:p>
            <a:r>
              <a:rPr lang="en-US" sz="2000" dirty="0" smtClean="0"/>
              <a:t>Treatment options:</a:t>
            </a:r>
          </a:p>
          <a:p>
            <a:pPr lvl="1"/>
            <a:r>
              <a:rPr lang="en-US" sz="1600" dirty="0" smtClean="0"/>
              <a:t>Speech therapy</a:t>
            </a:r>
          </a:p>
          <a:p>
            <a:pPr lvl="1"/>
            <a:r>
              <a:rPr lang="en-US" sz="1600" dirty="0" smtClean="0"/>
              <a:t>Computer-aided rehabilitation</a:t>
            </a:r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822960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sz="6400" u="sng" dirty="0" smtClean="0">
                <a:hlinkClick r:id="rId2"/>
              </a:rPr>
              <a:t>https://www.google.com/search?q=function+of+nervous+system&amp;oq=function+of+nervous+system&amp;aqs=chrome..69i57j0l3.8496j0j1&amp;sourceid=</a:t>
            </a:r>
            <a:r>
              <a:rPr lang="en-US" sz="6400" u="sng" dirty="0" err="1" smtClean="0">
                <a:hlinkClick r:id="rId2"/>
              </a:rPr>
              <a:t>chrome&amp;ie</a:t>
            </a:r>
            <a:r>
              <a:rPr lang="en-US" sz="6400" u="sng" dirty="0" smtClean="0">
                <a:hlinkClick r:id="rId2"/>
              </a:rPr>
              <a:t>=UTF-8</a:t>
            </a:r>
            <a:endParaRPr lang="en-US" sz="6400" dirty="0" smtClean="0"/>
          </a:p>
          <a:p>
            <a:r>
              <a:rPr lang="en-US" sz="6400" u="sng" dirty="0" smtClean="0">
                <a:hlinkClick r:id="rId3"/>
              </a:rPr>
              <a:t>http://www.medicinenet.com/script/main/art.asp?articlekey=2667</a:t>
            </a:r>
            <a:endParaRPr lang="en-US" sz="6400" dirty="0" smtClean="0"/>
          </a:p>
          <a:p>
            <a:r>
              <a:rPr lang="en-US" sz="6400" u="sng" dirty="0" smtClean="0">
                <a:hlinkClick r:id="rId4"/>
              </a:rPr>
              <a:t>http://science.education.nih.gov/supplements/nih2/addiction/guide/lesson2-1.htm</a:t>
            </a:r>
            <a:endParaRPr lang="en-US" sz="6400" dirty="0" smtClean="0"/>
          </a:p>
          <a:p>
            <a:r>
              <a:rPr lang="en-US" sz="6400" u="sng" dirty="0" smtClean="0">
                <a:hlinkClick r:id="rId5"/>
              </a:rPr>
              <a:t>http://lecerveau.mcgill.ca/flash/capsules/articles_pdf/membrane_potential.pdf</a:t>
            </a:r>
            <a:endParaRPr lang="en-US" sz="6400" dirty="0" smtClean="0"/>
          </a:p>
          <a:p>
            <a:r>
              <a:rPr lang="en-US" sz="6400" u="sng" dirty="0" smtClean="0">
                <a:hlinkClick r:id="rId6"/>
              </a:rPr>
              <a:t>http://www.cliffsnotes.com/sciences/anatomy-and-physiology/nervous-tissue/transmission-of-nerve-impulses</a:t>
            </a:r>
            <a:endParaRPr lang="en-US" sz="6400" dirty="0" smtClean="0"/>
          </a:p>
          <a:p>
            <a:r>
              <a:rPr lang="en-US" sz="6400" u="sng" dirty="0" smtClean="0">
                <a:hlinkClick r:id="rId7"/>
              </a:rPr>
              <a:t>http://www.dummies.com/how-to/content/understanding-the-transmission-of-nerve-impulses.html</a:t>
            </a:r>
            <a:endParaRPr lang="en-US" sz="6400" dirty="0" smtClean="0"/>
          </a:p>
          <a:p>
            <a:r>
              <a:rPr lang="en-US" sz="6400" u="sng" dirty="0" smtClean="0">
                <a:hlinkClick r:id="rId8"/>
              </a:rPr>
              <a:t>http://www.blinn.edu/socialscience/ldthomas/mynotes/03neuron.htm</a:t>
            </a:r>
            <a:endParaRPr lang="en-US" sz="6400" dirty="0" smtClean="0"/>
          </a:p>
          <a:p>
            <a:r>
              <a:rPr lang="en-US" sz="6400" u="sng" dirty="0" smtClean="0">
                <a:hlinkClick r:id="rId9"/>
              </a:rPr>
              <a:t>https://faculty.washington.edu/chudler/synapse.html</a:t>
            </a:r>
            <a:endParaRPr lang="en-US" sz="6400" dirty="0" smtClean="0"/>
          </a:p>
          <a:p>
            <a:r>
              <a:rPr lang="en-US" sz="6400" u="sng" dirty="0" smtClean="0">
                <a:hlinkClick r:id="rId10"/>
              </a:rPr>
              <a:t>http://www.ncbi.nlm.nih.gov/books/NBK11117/</a:t>
            </a:r>
            <a:endParaRPr lang="en-US" sz="6400" dirty="0" smtClean="0"/>
          </a:p>
          <a:p>
            <a:r>
              <a:rPr lang="en-US" sz="6400" u="sng" dirty="0" smtClean="0">
                <a:hlinkClick r:id="rId11"/>
              </a:rPr>
              <a:t>https://www.dmu.edu/medterms/nervous-system/nervous-system-diseases/</a:t>
            </a:r>
            <a:endParaRPr lang="en-US" sz="6400" dirty="0" smtClean="0"/>
          </a:p>
          <a:p>
            <a:r>
              <a:rPr lang="en-US" sz="6400" u="sng" dirty="0" smtClean="0">
                <a:hlinkClick r:id="rId12"/>
              </a:rPr>
              <a:t>https://www.google.com/search?q=multiple+sclerosis+prevalence&amp;oq=multiple+sclerosis+preval&amp;aqs=chrome.1.69i57j0l3.18304j0j4&amp;sourceid=chrome&amp;ie=UTF-8</a:t>
            </a:r>
            <a:endParaRPr lang="en-US" sz="6400" dirty="0" smtClean="0"/>
          </a:p>
          <a:p>
            <a:r>
              <a:rPr lang="en-US" sz="6400" u="sng" dirty="0" smtClean="0">
                <a:hlinkClick r:id="rId13"/>
              </a:rPr>
              <a:t>http://www.webmd.com/multiple-sclerosis/guide/multiple-sclerosis-treatment-care</a:t>
            </a:r>
            <a:endParaRPr lang="en-US" sz="6400" dirty="0" smtClean="0"/>
          </a:p>
          <a:p>
            <a:r>
              <a:rPr lang="en-US" sz="6400" u="sng" dirty="0" smtClean="0">
                <a:hlinkClick r:id="rId14"/>
              </a:rPr>
              <a:t>http://www.medicinenet.com/aphasia/page2.htm#what_is_the_treatment_for_aphasia</a:t>
            </a:r>
            <a:endParaRPr lang="en-US" sz="6400" dirty="0" smtClean="0"/>
          </a:p>
          <a:p>
            <a:r>
              <a:rPr lang="en-US" sz="6400" u="sng" dirty="0" smtClean="0">
                <a:hlinkClick r:id="rId15"/>
              </a:rPr>
              <a:t>https://adapaproject.org/bbk/tiki-index.php?page=Leaf%3A+How+does+a+reflex+arc+work%3F+Do+they+really+leave+out+the+brain+entirely%3F</a:t>
            </a:r>
            <a:endParaRPr lang="en-US" sz="6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Transmits signals between different parts of the body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nervous system: part of the nervous system that consists of the brain and spinal cord</a:t>
            </a:r>
          </a:p>
          <a:p>
            <a:endParaRPr lang="en-US" dirty="0"/>
          </a:p>
          <a:p>
            <a:r>
              <a:rPr lang="en-US" dirty="0" smtClean="0"/>
              <a:t>peripheral nervous system: connects the central nervous system to sensory organs, other organs of the body, muscles, blood vessels, and glands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two Neurons</a:t>
            </a:r>
            <a:endParaRPr lang="en-US" dirty="0"/>
          </a:p>
        </p:txBody>
      </p:sp>
      <p:pic>
        <p:nvPicPr>
          <p:cNvPr id="5122" name="Picture 2" descr="C:\Users\Owner\Pictures\MP Navigator EX\2014_10_17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74" r="38446"/>
          <a:stretch>
            <a:fillRect/>
          </a:stretch>
        </p:blipFill>
        <p:spPr bwMode="auto">
          <a:xfrm rot="5400000">
            <a:off x="3118382" y="-679981"/>
            <a:ext cx="2983434" cy="861059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Reflex Arc</a:t>
            </a:r>
            <a:endParaRPr lang="en-US" dirty="0"/>
          </a:p>
        </p:txBody>
      </p:sp>
      <p:pic>
        <p:nvPicPr>
          <p:cNvPr id="4097" name="Picture 1" descr="C:\Users\Owner\Pictures\MP Navigator EX\2014_10_17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98" t="31206" r="37222" b="11347"/>
          <a:stretch>
            <a:fillRect/>
          </a:stretch>
        </p:blipFill>
        <p:spPr bwMode="auto">
          <a:xfrm rot="5400000">
            <a:off x="2502371" y="-292570"/>
            <a:ext cx="4139260" cy="838200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38200"/>
            <a:ext cx="8458200" cy="4800600"/>
          </a:xfrm>
        </p:spPr>
        <p:txBody>
          <a:bodyPr/>
          <a:lstStyle/>
          <a:p>
            <a:r>
              <a:rPr lang="en-US" sz="2000" dirty="0" smtClean="0"/>
              <a:t>Information flows in single directions in our nervous system</a:t>
            </a:r>
          </a:p>
          <a:p>
            <a:pPr lvl="1"/>
            <a:r>
              <a:rPr lang="en-US" sz="1800" dirty="0" smtClean="0"/>
              <a:t>Receptor	  sensory neuron</a:t>
            </a:r>
            <a:r>
              <a:rPr lang="en-US" sz="1800" dirty="0"/>
              <a:t>	</a:t>
            </a:r>
            <a:r>
              <a:rPr lang="en-US" sz="1800" dirty="0" smtClean="0"/>
              <a:t>      </a:t>
            </a:r>
            <a:r>
              <a:rPr lang="en-US" sz="1800" dirty="0" err="1" smtClean="0"/>
              <a:t>neuron</a:t>
            </a:r>
            <a:r>
              <a:rPr lang="en-US" sz="1800" dirty="0" smtClean="0"/>
              <a:t> in the CNS	motor neuron</a:t>
            </a:r>
            <a:r>
              <a:rPr lang="en-US" sz="1800" dirty="0"/>
              <a:t>	</a:t>
            </a:r>
            <a:r>
              <a:rPr lang="en-US" sz="1800" dirty="0" err="1" smtClean="0"/>
              <a:t>effector</a:t>
            </a:r>
            <a:endParaRPr lang="en-US" sz="1800" dirty="0" smtClean="0"/>
          </a:p>
          <a:p>
            <a:r>
              <a:rPr lang="en-US" sz="2000" dirty="0" smtClean="0"/>
              <a:t>Elements:</a:t>
            </a:r>
          </a:p>
          <a:p>
            <a:pPr lvl="1"/>
            <a:r>
              <a:rPr lang="en-US" sz="1800" dirty="0" smtClean="0"/>
              <a:t>Neurons that carry sensory information</a:t>
            </a:r>
          </a:p>
          <a:p>
            <a:pPr lvl="1"/>
            <a:r>
              <a:rPr lang="en-US" sz="1800" dirty="0" smtClean="0"/>
              <a:t>Neurons carrying motor information</a:t>
            </a:r>
          </a:p>
          <a:p>
            <a:pPr lvl="1"/>
            <a:r>
              <a:rPr lang="en-US" sz="1800" dirty="0" err="1" smtClean="0"/>
              <a:t>Interneurons</a:t>
            </a:r>
            <a:endParaRPr lang="en-US" sz="1800" dirty="0" smtClean="0"/>
          </a:p>
          <a:p>
            <a:pPr lvl="1"/>
            <a:r>
              <a:rPr lang="en-US" sz="1800" dirty="0" smtClean="0"/>
              <a:t>Receptor</a:t>
            </a:r>
          </a:p>
          <a:p>
            <a:pPr lvl="1"/>
            <a:r>
              <a:rPr lang="en-US" sz="1800" dirty="0" smtClean="0"/>
              <a:t>Stimulus</a:t>
            </a:r>
          </a:p>
          <a:p>
            <a:r>
              <a:rPr lang="en-US" sz="2000" dirty="0" smtClean="0"/>
              <a:t>Sensory information comes into spinal cord via sensory neurons that are packed with other neurons in nerves</a:t>
            </a:r>
          </a:p>
          <a:p>
            <a:r>
              <a:rPr lang="en-US" sz="2000" dirty="0" smtClean="0"/>
              <a:t>Sensory neurons from synapses with </a:t>
            </a:r>
            <a:r>
              <a:rPr lang="en-US" sz="2000" dirty="0" err="1" smtClean="0"/>
              <a:t>interneurons</a:t>
            </a:r>
            <a:r>
              <a:rPr lang="en-US" sz="2000" dirty="0" smtClean="0"/>
              <a:t> and motor neurons</a:t>
            </a:r>
          </a:p>
          <a:p>
            <a:r>
              <a:rPr lang="en-US" sz="2000" dirty="0" smtClean="0"/>
              <a:t>Motor neurons transmit action potentials generating reflex response</a:t>
            </a:r>
          </a:p>
          <a:p>
            <a:r>
              <a:rPr lang="en-US" sz="2000" dirty="0" smtClean="0"/>
              <a:t>At same time, </a:t>
            </a:r>
            <a:r>
              <a:rPr lang="en-US" sz="2000" dirty="0" err="1" smtClean="0"/>
              <a:t>interneurons</a:t>
            </a:r>
            <a:r>
              <a:rPr lang="en-US" sz="2000" dirty="0" smtClean="0"/>
              <a:t> transmit sensory information to the brain</a:t>
            </a:r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13716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82000" y="13716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13716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77000" y="13716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pic>
        <p:nvPicPr>
          <p:cNvPr id="4" name="Picture 1" descr="C:\Users\Owner\Pictures\MP Navigator EX\2014_10_17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890" t="7317" r="10943" b="18699"/>
          <a:stretch>
            <a:fillRect/>
          </a:stretch>
        </p:blipFill>
        <p:spPr bwMode="auto">
          <a:xfrm rot="5400000">
            <a:off x="2040234" y="321966"/>
            <a:ext cx="5139732" cy="75438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09600"/>
            <a:ext cx="8686800" cy="5897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Frontal lobe: motor function, problem solving, memory, language, impulse control</a:t>
            </a:r>
          </a:p>
          <a:p>
            <a:r>
              <a:rPr lang="en-US" sz="2000" dirty="0" smtClean="0"/>
              <a:t>Temporal lobe: sensory input, auditory perception, language and speech production, memory</a:t>
            </a:r>
          </a:p>
          <a:p>
            <a:r>
              <a:rPr lang="en-US" sz="2000" dirty="0" smtClean="0"/>
              <a:t>Parietal lobe: sensory information, sense of touch, language processing</a:t>
            </a:r>
          </a:p>
          <a:p>
            <a:r>
              <a:rPr lang="en-US" sz="2000" dirty="0" smtClean="0"/>
              <a:t>Occipital lobe: visual processing center, motion perception, color differentiation</a:t>
            </a:r>
          </a:p>
          <a:p>
            <a:r>
              <a:rPr lang="en-US" sz="2000" dirty="0" smtClean="0"/>
              <a:t>Diencephalon: gives rise to posterior forebrain structures including thalamus, hypothalamus, posterior portion of the pituitary gland, and pineal gland</a:t>
            </a:r>
          </a:p>
          <a:p>
            <a:r>
              <a:rPr lang="en-US" sz="2000" dirty="0" smtClean="0"/>
              <a:t>Cerebellum: receives information from the sensory systems, the spinal cord, and other parts of the brain and then regulates motor movements; coordinates voluntary movements such as posture, balance, coordination, and speech</a:t>
            </a:r>
          </a:p>
          <a:p>
            <a:r>
              <a:rPr lang="en-US" sz="2000" dirty="0" smtClean="0"/>
              <a:t>Brain stem: upper part is continuous with </a:t>
            </a:r>
            <a:r>
              <a:rPr lang="en-US" sz="2000" dirty="0" err="1" smtClean="0"/>
              <a:t>pons</a:t>
            </a:r>
            <a:r>
              <a:rPr lang="en-US" sz="2000" dirty="0" smtClean="0"/>
              <a:t>, medulla is lower half; medulla contains the cardiac, respiratory, vomiting, and vasomotor centers dealing with heart rate, blood pressure, and breathing 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Impulse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83076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Resting neurons maintain difference in electrical charge across cell membranes, inside being negatively charged and outside being positively charged (</a:t>
            </a:r>
            <a:r>
              <a:rPr lang="en-US" sz="1800" b="1" dirty="0" smtClean="0"/>
              <a:t>membrane potential</a:t>
            </a:r>
            <a:r>
              <a:rPr lang="en-US" sz="1800" dirty="0" smtClean="0"/>
              <a:t>)</a:t>
            </a:r>
          </a:p>
          <a:p>
            <a:pPr lvl="1"/>
            <a:r>
              <a:rPr lang="en-US" sz="1400" dirty="0" smtClean="0"/>
              <a:t>Established by maintaining excess of sodium ions outside, less potassium ions inside</a:t>
            </a:r>
          </a:p>
          <a:p>
            <a:r>
              <a:rPr lang="en-US" sz="1800" dirty="0" smtClean="0"/>
              <a:t>Difference in permeability of </a:t>
            </a:r>
            <a:r>
              <a:rPr lang="en-US" sz="1800" b="1" dirty="0" smtClean="0"/>
              <a:t>resting membrane </a:t>
            </a:r>
            <a:r>
              <a:rPr lang="en-US" sz="1800" dirty="0" smtClean="0"/>
              <a:t>to </a:t>
            </a:r>
            <a:r>
              <a:rPr lang="en-US" sz="1800" b="1" dirty="0" smtClean="0"/>
              <a:t>potassium ions </a:t>
            </a:r>
            <a:r>
              <a:rPr lang="en-US" sz="1800" dirty="0" smtClean="0"/>
              <a:t>versus </a:t>
            </a:r>
            <a:r>
              <a:rPr lang="en-US" sz="1800" b="1" dirty="0" smtClean="0"/>
              <a:t>sodium ions</a:t>
            </a:r>
          </a:p>
          <a:p>
            <a:pPr lvl="1"/>
            <a:r>
              <a:rPr lang="en-US" sz="1400" dirty="0" smtClean="0"/>
              <a:t>Resting membrane much more permeable to potassium ions than to sodium ions</a:t>
            </a:r>
          </a:p>
          <a:p>
            <a:pPr lvl="1"/>
            <a:r>
              <a:rPr lang="en-US" sz="1400" dirty="0" smtClean="0"/>
              <a:t>Results in slightly more net potassium ion diffusion than sodium ion diffusion</a:t>
            </a:r>
          </a:p>
          <a:p>
            <a:pPr lvl="1"/>
            <a:r>
              <a:rPr lang="en-US" sz="1400" dirty="0" smtClean="0"/>
              <a:t>Neuron stays inactive and polarized at its </a:t>
            </a:r>
            <a:r>
              <a:rPr lang="en-US" sz="1400" b="1" dirty="0" smtClean="0"/>
              <a:t>resting potential </a:t>
            </a:r>
            <a:r>
              <a:rPr lang="en-US" sz="1400" dirty="0" smtClean="0"/>
              <a:t>until a stimulus reaches it</a:t>
            </a:r>
          </a:p>
          <a:p>
            <a:r>
              <a:rPr lang="en-US" sz="1800" dirty="0" smtClean="0"/>
              <a:t>Nerve impulses are conducted along neuron by wave of membrane polarity reversals (</a:t>
            </a:r>
            <a:r>
              <a:rPr lang="en-US" sz="1800" b="1" dirty="0" smtClean="0"/>
              <a:t>action potentials</a:t>
            </a:r>
            <a:r>
              <a:rPr lang="en-US" sz="1800" dirty="0" smtClean="0"/>
              <a:t>)</a:t>
            </a:r>
          </a:p>
          <a:p>
            <a:pPr lvl="1"/>
            <a:r>
              <a:rPr lang="en-US" sz="1400" dirty="0" smtClean="0"/>
              <a:t>Sodium ions move inside the membrane</a:t>
            </a:r>
          </a:p>
          <a:p>
            <a:r>
              <a:rPr lang="en-US" sz="1800" dirty="0" smtClean="0"/>
              <a:t>As Na</a:t>
            </a:r>
            <a:r>
              <a:rPr lang="en-US" sz="1800" dirty="0" smtClean="0">
                <a:sym typeface="Symbol"/>
              </a:rPr>
              <a:t>+ goes into cell, neuron goes from being polarized to </a:t>
            </a:r>
            <a:r>
              <a:rPr lang="en-US" sz="1800" b="1" dirty="0" smtClean="0">
                <a:sym typeface="Symbol"/>
              </a:rPr>
              <a:t>depolarized</a:t>
            </a:r>
          </a:p>
          <a:p>
            <a:r>
              <a:rPr lang="en-US" sz="1800" dirty="0" smtClean="0">
                <a:sym typeface="Symbol"/>
              </a:rPr>
              <a:t>When inside becomes positive, polarization is removed and the </a:t>
            </a:r>
            <a:r>
              <a:rPr lang="en-US" sz="1800" b="1" dirty="0" smtClean="0">
                <a:sym typeface="Symbol"/>
              </a:rPr>
              <a:t>threshold</a:t>
            </a:r>
            <a:r>
              <a:rPr lang="en-US" sz="1800" dirty="0" smtClean="0">
                <a:sym typeface="Symbol"/>
              </a:rPr>
              <a:t> is reached</a:t>
            </a:r>
          </a:p>
          <a:p>
            <a:r>
              <a:rPr lang="en-US" sz="1800" dirty="0" smtClean="0">
                <a:sym typeface="Symbol"/>
              </a:rPr>
              <a:t>K+ ions move outside, Na+ ions stay inside membrane</a:t>
            </a:r>
          </a:p>
          <a:p>
            <a:r>
              <a:rPr lang="en-US" sz="1800" b="1" dirty="0" smtClean="0">
                <a:sym typeface="Symbol"/>
              </a:rPr>
              <a:t>Refractory period </a:t>
            </a:r>
            <a:r>
              <a:rPr lang="en-US" sz="1800" dirty="0" smtClean="0">
                <a:sym typeface="Symbol"/>
              </a:rPr>
              <a:t>returns everything</a:t>
            </a:r>
          </a:p>
          <a:p>
            <a:pPr lvl="1"/>
            <a:r>
              <a:rPr lang="en-US" sz="1400" dirty="0" smtClean="0">
                <a:sym typeface="Symbol"/>
              </a:rPr>
              <a:t>Potassium ions go back inside, sodium ions go to outside</a:t>
            </a:r>
            <a:endParaRPr lang="en-US" sz="1400" dirty="0" smtClean="0"/>
          </a:p>
          <a:p>
            <a:pPr lvl="1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172</TotalTime>
  <Words>704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Nervous System</vt:lpstr>
      <vt:lpstr>Function</vt:lpstr>
      <vt:lpstr>Define</vt:lpstr>
      <vt:lpstr>Interaction of two Neurons</vt:lpstr>
      <vt:lpstr>Simple Reflex Arc</vt:lpstr>
      <vt:lpstr>Slide 6</vt:lpstr>
      <vt:lpstr>Brain</vt:lpstr>
      <vt:lpstr>Slide 8</vt:lpstr>
      <vt:lpstr>Nerve Impulse</vt:lpstr>
      <vt:lpstr>Slide 10</vt:lpstr>
      <vt:lpstr>Neurotransmitters</vt:lpstr>
      <vt:lpstr>IPSP versus EPSP</vt:lpstr>
      <vt:lpstr>Multiple Sclerosis</vt:lpstr>
      <vt:lpstr>Aphasia</vt:lpstr>
      <vt:lpstr>Slide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37</cp:revision>
  <dcterms:created xsi:type="dcterms:W3CDTF">2014-10-17T07:38:16Z</dcterms:created>
  <dcterms:modified xsi:type="dcterms:W3CDTF">2014-10-17T10:32:08Z</dcterms:modified>
</cp:coreProperties>
</file>