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8" r:id="rId6"/>
    <p:sldId id="260" r:id="rId7"/>
    <p:sldId id="261" r:id="rId8"/>
    <p:sldId id="283" r:id="rId9"/>
    <p:sldId id="262" r:id="rId10"/>
    <p:sldId id="284" r:id="rId11"/>
    <p:sldId id="285" r:id="rId12"/>
    <p:sldId id="286" r:id="rId13"/>
    <p:sldId id="287" r:id="rId14"/>
    <p:sldId id="263" r:id="rId15"/>
    <p:sldId id="274" r:id="rId16"/>
    <p:sldId id="279" r:id="rId17"/>
    <p:sldId id="275" r:id="rId18"/>
    <p:sldId id="280" r:id="rId19"/>
    <p:sldId id="276" r:id="rId20"/>
    <p:sldId id="281" r:id="rId21"/>
    <p:sldId id="277" r:id="rId22"/>
    <p:sldId id="278" r:id="rId23"/>
    <p:sldId id="282" r:id="rId24"/>
    <p:sldId id="264" r:id="rId25"/>
    <p:sldId id="265" r:id="rId26"/>
    <p:sldId id="266" r:id="rId27"/>
    <p:sldId id="267" r:id="rId28"/>
    <p:sldId id="268" r:id="rId29"/>
    <p:sldId id="269" r:id="rId30"/>
    <p:sldId id="270" r:id="rId31"/>
    <p:sldId id="271" r:id="rId32"/>
    <p:sldId id="272" r:id="rId33"/>
    <p:sldId id="273"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AECBBD-2A7A-4829-95DC-5C0F6CDF3418}"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134040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ECBBD-2A7A-4829-95DC-5C0F6CDF3418}"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307465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ECBBD-2A7A-4829-95DC-5C0F6CDF3418}"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230136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ECBBD-2A7A-4829-95DC-5C0F6CDF3418}"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399985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ECBBD-2A7A-4829-95DC-5C0F6CDF3418}"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378109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AECBBD-2A7A-4829-95DC-5C0F6CDF3418}"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144384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AECBBD-2A7A-4829-95DC-5C0F6CDF3418}" type="datetimeFigureOut">
              <a:rPr lang="en-US" smtClean="0"/>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37714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ECBBD-2A7A-4829-95DC-5C0F6CDF3418}" type="datetimeFigureOut">
              <a:rPr lang="en-US" smtClean="0"/>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205646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ECBBD-2A7A-4829-95DC-5C0F6CDF3418}" type="datetimeFigureOut">
              <a:rPr lang="en-US" smtClean="0"/>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1673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ECBBD-2A7A-4829-95DC-5C0F6CDF3418}"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199161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ECBBD-2A7A-4829-95DC-5C0F6CDF3418}"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444D-8564-437C-96A0-887823E90649}" type="slidenum">
              <a:rPr lang="en-US" smtClean="0"/>
              <a:t>‹#›</a:t>
            </a:fld>
            <a:endParaRPr lang="en-US"/>
          </a:p>
        </p:txBody>
      </p:sp>
    </p:spTree>
    <p:extLst>
      <p:ext uri="{BB962C8B-B14F-4D97-AF65-F5344CB8AC3E}">
        <p14:creationId xmlns:p14="http://schemas.microsoft.com/office/powerpoint/2010/main" val="188157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ECBBD-2A7A-4829-95DC-5C0F6CDF3418}" type="datetimeFigureOut">
              <a:rPr lang="en-US" smtClean="0"/>
              <a:t>10/16/2014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1444D-8564-437C-96A0-887823E90649}" type="slidenum">
              <a:rPr lang="en-US" smtClean="0"/>
              <a:t>‹#›</a:t>
            </a:fld>
            <a:endParaRPr lang="en-US"/>
          </a:p>
        </p:txBody>
      </p:sp>
    </p:spTree>
    <p:extLst>
      <p:ext uri="{BB962C8B-B14F-4D97-AF65-F5344CB8AC3E}">
        <p14:creationId xmlns:p14="http://schemas.microsoft.com/office/powerpoint/2010/main" val="28833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dmu.edu/medterms/nervous-system/nervous-system-diseases/" TargetMode="External"/><Relationship Id="rId3" Type="http://schemas.openxmlformats.org/officeDocument/2006/relationships/hyperlink" Target="http://www.medicinenet.com/script/main/art.asp?articlekey=2667" TargetMode="External"/><Relationship Id="rId7" Type="http://schemas.openxmlformats.org/officeDocument/2006/relationships/hyperlink" Target="http://courses.washington.edu/psych333/handouts/coursepack/ch05-Signalling_in_neurons.pdf" TargetMode="External"/><Relationship Id="rId2" Type="http://schemas.openxmlformats.org/officeDocument/2006/relationships/hyperlink" Target="http://www.healthline.com/human-body-maps/nervous-system#seoBlock" TargetMode="External"/><Relationship Id="rId1" Type="http://schemas.openxmlformats.org/officeDocument/2006/relationships/slideLayout" Target="../slideLayouts/slideLayout2.xml"/><Relationship Id="rId6" Type="http://schemas.openxmlformats.org/officeDocument/2006/relationships/hyperlink" Target="http://www.human-memory.net/brain_neurons.html" TargetMode="External"/><Relationship Id="rId11" Type="http://schemas.openxmlformats.org/officeDocument/2006/relationships/hyperlink" Target="http://www.webmd.com/epilepsy/tc/epilepsy-symptoms" TargetMode="External"/><Relationship Id="rId5" Type="http://schemas.openxmlformats.org/officeDocument/2006/relationships/hyperlink" Target="http://people.eku.edu/ritchisong/301notes2.htm" TargetMode="External"/><Relationship Id="rId10" Type="http://schemas.openxmlformats.org/officeDocument/2006/relationships/hyperlink" Target="http://www.asha.org/PRPSpecificTopic.aspx?folderid=8589934663&amp;section=Incidence_and_Prevalence" TargetMode="External"/><Relationship Id="rId4" Type="http://schemas.openxmlformats.org/officeDocument/2006/relationships/hyperlink" Target="http://www.ibguides.com/biology/notes/nerves-and-hormones" TargetMode="External"/><Relationship Id="rId9" Type="http://schemas.openxmlformats.org/officeDocument/2006/relationships/hyperlink" Target="http://www.epilepsy.com/learn/epilepsy-statistics"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solidFill>
                  <a:schemeClr val="bg1"/>
                </a:solidFill>
                <a:latin typeface="Tempus Sans ITC" panose="04020404030D07020202" pitchFamily="82" charset="0"/>
              </a:rPr>
              <a:t>Nervous System</a:t>
            </a:r>
            <a:endParaRPr lang="en-US" sz="5400" dirty="0">
              <a:solidFill>
                <a:schemeClr val="bg1"/>
              </a:solidFill>
              <a:latin typeface="Tempus Sans ITC" panose="04020404030D07020202" pitchFamily="82" charset="0"/>
            </a:endParaRPr>
          </a:p>
        </p:txBody>
      </p:sp>
      <p:sp>
        <p:nvSpPr>
          <p:cNvPr id="3" name="Subtitle 2"/>
          <p:cNvSpPr>
            <a:spLocks noGrp="1"/>
          </p:cNvSpPr>
          <p:nvPr>
            <p:ph type="subTitle" idx="1"/>
          </p:nvPr>
        </p:nvSpPr>
        <p:spPr/>
        <p:txBody>
          <a:bodyPr>
            <a:normAutofit/>
          </a:bodyPr>
          <a:lstStyle/>
          <a:p>
            <a:r>
              <a:rPr lang="en-US" sz="1400" dirty="0" smtClean="0">
                <a:solidFill>
                  <a:schemeClr val="bg1"/>
                </a:solidFill>
                <a:latin typeface="Times New Roman" panose="02020603050405020304" pitchFamily="18" charset="0"/>
                <a:cs typeface="Times New Roman" panose="02020603050405020304" pitchFamily="18" charset="0"/>
              </a:rPr>
              <a:t>Kevin Wu</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13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92.photobucket.com/albums/l15/thinkbomb/1127962721_02692_2233.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Cerebral Hemispheres</a:t>
            </a:r>
            <a:endParaRPr lang="en-US" dirty="0">
              <a:latin typeface="Cooper Black" panose="0208090404030B020404" pitchFamily="18" charset="0"/>
            </a:endParaRPr>
          </a:p>
        </p:txBody>
      </p:sp>
      <p:sp>
        <p:nvSpPr>
          <p:cNvPr id="3" name="Content Placeholder 2"/>
          <p:cNvSpPr>
            <a:spLocks noGrp="1"/>
          </p:cNvSpPr>
          <p:nvPr>
            <p:ph idx="1"/>
          </p:nvPr>
        </p:nvSpPr>
        <p:spPr>
          <a:xfrm>
            <a:off x="457200" y="1600201"/>
            <a:ext cx="8229600" cy="3810000"/>
          </a:xfrm>
        </p:spPr>
        <p:txBody>
          <a:bodyPr/>
          <a:lstStyle/>
          <a:p>
            <a:r>
              <a:rPr lang="en-US" dirty="0" smtClean="0">
                <a:latin typeface="Times New Roman" panose="02020603050405020304" pitchFamily="18" charset="0"/>
                <a:cs typeface="Times New Roman" panose="02020603050405020304" pitchFamily="18" charset="0"/>
              </a:rPr>
              <a:t>Left: analyzes, counts, language, thinks rationally, plans, draws conclusions, math, creates arguments = logic, precise operations</a:t>
            </a:r>
          </a:p>
          <a:p>
            <a:r>
              <a:rPr lang="en-US" dirty="0" smtClean="0">
                <a:latin typeface="Times New Roman" panose="02020603050405020304" pitchFamily="18" charset="0"/>
                <a:cs typeface="Times New Roman" panose="02020603050405020304" pitchFamily="18" charset="0"/>
              </a:rPr>
              <a:t>Right: imagination, vision and dreams, sees whole picture, can combine multiple ideas, fantasies, humor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354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tic.squarespace.com/static/52ec8c1ae4b047ccc14d6f29/t/53bedb58e4b0c1a863d93b6d/1405016929801/Diencephal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Diencephalon</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Function: directs sense impulses through the body, autonomic function control, motor function control, homeostasis, five senses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885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eople.eku.edu/ritchisong/301images/Brain_stem.jp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11864"/>
          <a:stretch/>
        </p:blipFill>
        <p:spPr bwMode="auto">
          <a:xfrm>
            <a:off x="533400" y="1828800"/>
            <a:ext cx="8077200" cy="4914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Brain Stem</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Function: controls breathing, blood pressure, digestion, heart rate, relays info between peripheral neurons and spinal cord to upper parts of the brain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067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2/2a/Cerebell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 y="1752600"/>
            <a:ext cx="9133115"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Cerebellum</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Function: coordinates voluntary movements such as posture, balance, coordination, speech = fine movement coordination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588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anose="0208090404030B020404" pitchFamily="18" charset="0"/>
              </a:rPr>
              <a:t>Transmission of Nerve Impulses</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1. Polarization of the neuron’s membrane </a:t>
            </a:r>
          </a:p>
          <a:p>
            <a:r>
              <a:rPr lang="en-US" dirty="0" smtClean="0">
                <a:latin typeface="Times New Roman" panose="02020603050405020304" pitchFamily="18" charset="0"/>
                <a:cs typeface="Times New Roman" panose="02020603050405020304" pitchFamily="18" charset="0"/>
              </a:rPr>
              <a:t>When a neuron is not stimulated, its membrane is polarized. The outside of the cell contains excess sodium ions and the inside of the cell contains excess potassium ions. The outside has a positive charge and the inside has a negative charge.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66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anose="0208090404030B020404" pitchFamily="18" charset="0"/>
              </a:rPr>
              <a:t>Transmission of Nerve Impulses</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2. Resting Potential</a:t>
            </a:r>
          </a:p>
          <a:p>
            <a:r>
              <a:rPr lang="en-US" dirty="0" smtClean="0">
                <a:latin typeface="Times New Roman" panose="02020603050405020304" pitchFamily="18" charset="0"/>
                <a:cs typeface="Times New Roman" panose="02020603050405020304" pitchFamily="18" charset="0"/>
              </a:rPr>
              <a:t>When a neuron is inactive and polarized, it is said to be at resting potential. It remains in resting potential until a stimulus comes along</a:t>
            </a:r>
          </a:p>
          <a:p>
            <a:r>
              <a:rPr lang="en-US" dirty="0" smtClean="0">
                <a:latin typeface="Times New Roman" panose="02020603050405020304" pitchFamily="18" charset="0"/>
                <a:cs typeface="Times New Roman" panose="02020603050405020304" pitchFamily="18" charset="0"/>
              </a:rPr>
              <a:t>Membrane Potential: the electrical potential difference between inside and outside of cell. This changes with the upcoming movement of 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608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le.westone.wa.gov.au/content/file/969144ed-0d3b-fa04-2e88-8b23de2a630c/1/human_bio_science_3b.zip/content/002_nervous_control/images/pic02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36"/>
            <a:ext cx="9144000" cy="6813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533400"/>
            <a:ext cx="685800" cy="369332"/>
          </a:xfrm>
          <a:prstGeom prst="rect">
            <a:avLst/>
          </a:prstGeom>
          <a:noFill/>
          <a:ln>
            <a:noFill/>
          </a:ln>
        </p:spPr>
        <p:txBody>
          <a:bodyPr wrap="square" rtlCol="0">
            <a:spAutoFit/>
          </a:bodyPr>
          <a:lstStyle/>
          <a:p>
            <a:r>
              <a:rPr lang="en-US" dirty="0" smtClean="0"/>
              <a:t>Na+</a:t>
            </a:r>
            <a:endParaRPr lang="en-US" dirty="0"/>
          </a:p>
        </p:txBody>
      </p:sp>
      <p:sp>
        <p:nvSpPr>
          <p:cNvPr id="4" name="TextBox 3"/>
          <p:cNvSpPr txBox="1"/>
          <p:nvPr/>
        </p:nvSpPr>
        <p:spPr>
          <a:xfrm>
            <a:off x="4572000" y="2667000"/>
            <a:ext cx="838200" cy="381000"/>
          </a:xfrm>
          <a:prstGeom prst="rect">
            <a:avLst/>
          </a:prstGeom>
          <a:noFill/>
        </p:spPr>
        <p:txBody>
          <a:bodyPr wrap="square" rtlCol="0">
            <a:spAutoFit/>
          </a:bodyPr>
          <a:lstStyle/>
          <a:p>
            <a:r>
              <a:rPr lang="en-US" dirty="0" smtClean="0"/>
              <a:t>K+</a:t>
            </a:r>
            <a:endParaRPr lang="en-US" dirty="0"/>
          </a:p>
        </p:txBody>
      </p:sp>
      <p:sp>
        <p:nvSpPr>
          <p:cNvPr id="6" name="TextBox 5"/>
          <p:cNvSpPr txBox="1"/>
          <p:nvPr/>
        </p:nvSpPr>
        <p:spPr>
          <a:xfrm>
            <a:off x="3048000" y="1087398"/>
            <a:ext cx="685800" cy="369332"/>
          </a:xfrm>
          <a:prstGeom prst="rect">
            <a:avLst/>
          </a:prstGeom>
          <a:noFill/>
          <a:ln>
            <a:noFill/>
          </a:ln>
        </p:spPr>
        <p:txBody>
          <a:bodyPr wrap="square" rtlCol="0">
            <a:spAutoFit/>
          </a:bodyPr>
          <a:lstStyle/>
          <a:p>
            <a:r>
              <a:rPr lang="en-US" dirty="0" smtClean="0"/>
              <a:t>Na+</a:t>
            </a:r>
            <a:endParaRPr lang="en-US" dirty="0"/>
          </a:p>
        </p:txBody>
      </p:sp>
      <p:sp>
        <p:nvSpPr>
          <p:cNvPr id="7" name="TextBox 6"/>
          <p:cNvSpPr txBox="1"/>
          <p:nvPr/>
        </p:nvSpPr>
        <p:spPr>
          <a:xfrm>
            <a:off x="3467100" y="4888468"/>
            <a:ext cx="685800" cy="369332"/>
          </a:xfrm>
          <a:prstGeom prst="rect">
            <a:avLst/>
          </a:prstGeom>
          <a:noFill/>
          <a:ln>
            <a:noFill/>
          </a:ln>
        </p:spPr>
        <p:txBody>
          <a:bodyPr wrap="square" rtlCol="0">
            <a:spAutoFit/>
          </a:bodyPr>
          <a:lstStyle/>
          <a:p>
            <a:r>
              <a:rPr lang="en-US" dirty="0" smtClean="0"/>
              <a:t>Na+</a:t>
            </a:r>
            <a:endParaRPr lang="en-US" dirty="0"/>
          </a:p>
        </p:txBody>
      </p:sp>
      <p:sp>
        <p:nvSpPr>
          <p:cNvPr id="8" name="TextBox 7"/>
          <p:cNvSpPr txBox="1"/>
          <p:nvPr/>
        </p:nvSpPr>
        <p:spPr>
          <a:xfrm>
            <a:off x="1311729" y="5257800"/>
            <a:ext cx="685800" cy="369332"/>
          </a:xfrm>
          <a:prstGeom prst="rect">
            <a:avLst/>
          </a:prstGeom>
          <a:noFill/>
          <a:ln>
            <a:noFill/>
          </a:ln>
        </p:spPr>
        <p:txBody>
          <a:bodyPr wrap="square" rtlCol="0">
            <a:spAutoFit/>
          </a:bodyPr>
          <a:lstStyle/>
          <a:p>
            <a:r>
              <a:rPr lang="en-US" dirty="0" smtClean="0"/>
              <a:t>Na+</a:t>
            </a:r>
            <a:endParaRPr lang="en-US" dirty="0"/>
          </a:p>
        </p:txBody>
      </p:sp>
      <p:sp>
        <p:nvSpPr>
          <p:cNvPr id="9" name="TextBox 8"/>
          <p:cNvSpPr txBox="1"/>
          <p:nvPr/>
        </p:nvSpPr>
        <p:spPr>
          <a:xfrm>
            <a:off x="4724400" y="902732"/>
            <a:ext cx="685800" cy="369332"/>
          </a:xfrm>
          <a:prstGeom prst="rect">
            <a:avLst/>
          </a:prstGeom>
          <a:noFill/>
          <a:ln>
            <a:noFill/>
          </a:ln>
        </p:spPr>
        <p:txBody>
          <a:bodyPr wrap="square" rtlCol="0">
            <a:spAutoFit/>
          </a:bodyPr>
          <a:lstStyle/>
          <a:p>
            <a:r>
              <a:rPr lang="en-US" dirty="0" smtClean="0"/>
              <a:t>Na+</a:t>
            </a:r>
            <a:endParaRPr lang="en-US" dirty="0"/>
          </a:p>
        </p:txBody>
      </p:sp>
      <p:sp>
        <p:nvSpPr>
          <p:cNvPr id="10" name="TextBox 9"/>
          <p:cNvSpPr txBox="1"/>
          <p:nvPr/>
        </p:nvSpPr>
        <p:spPr>
          <a:xfrm>
            <a:off x="4648200" y="5334000"/>
            <a:ext cx="685800" cy="369332"/>
          </a:xfrm>
          <a:prstGeom prst="rect">
            <a:avLst/>
          </a:prstGeom>
          <a:noFill/>
          <a:ln>
            <a:noFill/>
          </a:ln>
        </p:spPr>
        <p:txBody>
          <a:bodyPr wrap="square" rtlCol="0">
            <a:spAutoFit/>
          </a:bodyPr>
          <a:lstStyle/>
          <a:p>
            <a:r>
              <a:rPr lang="en-US" dirty="0" smtClean="0"/>
              <a:t>Na+</a:t>
            </a:r>
            <a:endParaRPr lang="en-US" dirty="0"/>
          </a:p>
        </p:txBody>
      </p:sp>
      <p:sp>
        <p:nvSpPr>
          <p:cNvPr id="11" name="TextBox 10"/>
          <p:cNvSpPr txBox="1"/>
          <p:nvPr/>
        </p:nvSpPr>
        <p:spPr>
          <a:xfrm>
            <a:off x="3314700" y="2634343"/>
            <a:ext cx="838200" cy="381000"/>
          </a:xfrm>
          <a:prstGeom prst="rect">
            <a:avLst/>
          </a:prstGeom>
          <a:noFill/>
        </p:spPr>
        <p:txBody>
          <a:bodyPr wrap="square" rtlCol="0">
            <a:spAutoFit/>
          </a:bodyPr>
          <a:lstStyle/>
          <a:p>
            <a:r>
              <a:rPr lang="en-US" dirty="0" smtClean="0"/>
              <a:t>K+</a:t>
            </a:r>
            <a:endParaRPr lang="en-US" dirty="0"/>
          </a:p>
        </p:txBody>
      </p:sp>
      <p:sp>
        <p:nvSpPr>
          <p:cNvPr id="12" name="TextBox 11"/>
          <p:cNvSpPr txBox="1"/>
          <p:nvPr/>
        </p:nvSpPr>
        <p:spPr>
          <a:xfrm>
            <a:off x="1295400" y="2824843"/>
            <a:ext cx="838200" cy="381000"/>
          </a:xfrm>
          <a:prstGeom prst="rect">
            <a:avLst/>
          </a:prstGeom>
          <a:noFill/>
        </p:spPr>
        <p:txBody>
          <a:bodyPr wrap="square" rtlCol="0">
            <a:spAutoFit/>
          </a:bodyPr>
          <a:lstStyle/>
          <a:p>
            <a:r>
              <a:rPr lang="en-US" dirty="0" smtClean="0"/>
              <a:t>K+</a:t>
            </a:r>
            <a:endParaRPr lang="en-US" dirty="0"/>
          </a:p>
        </p:txBody>
      </p:sp>
      <p:sp>
        <p:nvSpPr>
          <p:cNvPr id="5" name="Left Arrow 4"/>
          <p:cNvSpPr/>
          <p:nvPr/>
        </p:nvSpPr>
        <p:spPr>
          <a:xfrm>
            <a:off x="1143000" y="5943600"/>
            <a:ext cx="518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90900" y="5987534"/>
            <a:ext cx="1257300" cy="369332"/>
          </a:xfrm>
          <a:prstGeom prst="rect">
            <a:avLst/>
          </a:prstGeom>
          <a:noFill/>
        </p:spPr>
        <p:txBody>
          <a:bodyPr wrap="square" rtlCol="0">
            <a:spAutoFit/>
          </a:bodyPr>
          <a:lstStyle/>
          <a:p>
            <a:r>
              <a:rPr lang="en-US" dirty="0" smtClean="0"/>
              <a:t>IMPULSE</a:t>
            </a:r>
            <a:endParaRPr lang="en-US" dirty="0"/>
          </a:p>
        </p:txBody>
      </p:sp>
    </p:spTree>
    <p:extLst>
      <p:ext uri="{BB962C8B-B14F-4D97-AF65-F5344CB8AC3E}">
        <p14:creationId xmlns:p14="http://schemas.microsoft.com/office/powerpoint/2010/main" val="1733776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anose="0208090404030B020404" pitchFamily="18" charset="0"/>
              </a:rPr>
              <a:t>Transmission of Nerve Impulses</a:t>
            </a:r>
            <a:endParaRPr lang="en-US" dirty="0">
              <a:latin typeface="Cooper Black" panose="0208090404030B0204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3. Action Potential</a:t>
            </a:r>
          </a:p>
          <a:p>
            <a:r>
              <a:rPr lang="en-US" dirty="0" smtClean="0">
                <a:latin typeface="Times New Roman" panose="02020603050405020304" pitchFamily="18" charset="0"/>
                <a:cs typeface="Times New Roman" panose="02020603050405020304" pitchFamily="18" charset="0"/>
              </a:rPr>
              <a:t>When a stimulus reaches a resting neuron, the ion channels on its membrane open and allow the sodium ions on the outside to go inside. This causes the neuron to become depolarized (positive ions on the outside rush in and make the inside positive as well) and threshold is reached (once threshold is crossed, complete depolarization occurs and stimulus is transmitted; no going back).</a:t>
            </a:r>
          </a:p>
        </p:txBody>
      </p:sp>
    </p:spTree>
    <p:extLst>
      <p:ext uri="{BB962C8B-B14F-4D97-AF65-F5344CB8AC3E}">
        <p14:creationId xmlns:p14="http://schemas.microsoft.com/office/powerpoint/2010/main" val="3481467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qph.is.quoracdn.net/main-qimg-803f97740ecbd1160da680d01cafdf91?convert_to_webp=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334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anose="0208090404030B020404" pitchFamily="18" charset="0"/>
              </a:rPr>
              <a:t>Transmission of Nerve Impulses</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4. Repolarization</a:t>
            </a:r>
          </a:p>
          <a:p>
            <a:r>
              <a:rPr lang="en-US" dirty="0" smtClean="0">
                <a:latin typeface="Times New Roman" panose="02020603050405020304" pitchFamily="18" charset="0"/>
                <a:cs typeface="Times New Roman" panose="02020603050405020304" pitchFamily="18" charset="0"/>
              </a:rPr>
              <a:t>After the inside is filled with sodium ions, the ion channels on the inside of the membrane open and allow potassium ions to move to the outside. This repolarization restores electrical balance (but the ions are in opposite places as the beginning).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86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dailygalaxy.com/.a/6a00d8341bf7f753ef0154325e0ad1970c-pi"/>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Function</a:t>
            </a:r>
            <a:endParaRPr lang="en-US" dirty="0">
              <a:latin typeface="Cooper Black" panose="0208090404030B020404" pitchFamily="18" charset="0"/>
            </a:endParaRPr>
          </a:p>
        </p:txBody>
      </p:sp>
      <p:sp>
        <p:nvSpPr>
          <p:cNvPr id="3" name="Content Placeholder 2"/>
          <p:cNvSpPr>
            <a:spLocks noGrp="1"/>
          </p:cNvSpPr>
          <p:nvPr>
            <p:ph idx="1"/>
          </p:nvPr>
        </p:nvSpPr>
        <p:spPr>
          <a:xfrm>
            <a:off x="609600" y="3733800"/>
            <a:ext cx="8229600" cy="2667000"/>
          </a:xfrm>
        </p:spPr>
        <p:txBody>
          <a:bodyPr/>
          <a:lstStyle/>
          <a:p>
            <a:r>
              <a:rPr lang="en-US" dirty="0">
                <a:latin typeface="Times New Roman" panose="02020603050405020304" pitchFamily="18" charset="0"/>
                <a:cs typeface="Times New Roman" panose="02020603050405020304" pitchFamily="18" charset="0"/>
              </a:rPr>
              <a:t>The nervous system allows </a:t>
            </a:r>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to perceive, </a:t>
            </a:r>
            <a:r>
              <a:rPr lang="en-US" dirty="0" smtClean="0">
                <a:latin typeface="Times New Roman" panose="02020603050405020304" pitchFamily="18" charset="0"/>
                <a:cs typeface="Times New Roman" panose="02020603050405020304" pitchFamily="18" charset="0"/>
              </a:rPr>
              <a:t>understand, </a:t>
            </a:r>
            <a:r>
              <a:rPr lang="en-US" dirty="0">
                <a:latin typeface="Times New Roman" panose="02020603050405020304" pitchFamily="18" charset="0"/>
                <a:cs typeface="Times New Roman" panose="02020603050405020304" pitchFamily="18" charset="0"/>
              </a:rPr>
              <a:t>and respond to the world </a:t>
            </a:r>
            <a:r>
              <a:rPr lang="en-US" dirty="0" smtClean="0">
                <a:latin typeface="Times New Roman" panose="02020603050405020304" pitchFamily="18" charset="0"/>
                <a:cs typeface="Times New Roman" panose="02020603050405020304" pitchFamily="18" charset="0"/>
              </a:rPr>
              <a:t>around. It also controls </a:t>
            </a:r>
            <a:r>
              <a:rPr lang="en-US" dirty="0">
                <a:latin typeface="Times New Roman" panose="02020603050405020304" pitchFamily="18" charset="0"/>
                <a:cs typeface="Times New Roman" panose="02020603050405020304" pitchFamily="18" charset="0"/>
              </a:rPr>
              <a:t>the body’s essential functions, such as breathing and digestion.</a:t>
            </a:r>
          </a:p>
        </p:txBody>
      </p:sp>
    </p:spTree>
    <p:extLst>
      <p:ext uri="{BB962C8B-B14F-4D97-AF65-F5344CB8AC3E}">
        <p14:creationId xmlns:p14="http://schemas.microsoft.com/office/powerpoint/2010/main" val="1233865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lassconnection.s3.amazonaws.com/834/flashcards/1152834/jpg/nervous_repolarization13283845709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5" y="0"/>
            <a:ext cx="91415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5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Transmission of Nerve Impulses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5. Hyperpolarization</a:t>
            </a:r>
          </a:p>
          <a:p>
            <a:r>
              <a:rPr lang="en-US" dirty="0" smtClean="0">
                <a:latin typeface="Times New Roman" panose="02020603050405020304" pitchFamily="18" charset="0"/>
                <a:cs typeface="Times New Roman" panose="02020603050405020304" pitchFamily="18" charset="0"/>
              </a:rPr>
              <a:t>When the potassium ion gates close, the neuron has slightly more potassium ions on the outside than sodium ions on the inside. The membrane potential drops slightly lower than the resting potential and is called hyperpolarized (membrane potential is lower). After the impulse has traveled through the neuron, the action potential is over.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362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anose="0208090404030B020404" pitchFamily="18" charset="0"/>
              </a:rPr>
              <a:t>Transmission of Nerve Impulses</a:t>
            </a:r>
            <a:endParaRPr lang="en-US" dirty="0">
              <a:latin typeface="Cooper Black" panose="0208090404030B0204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6. Refractory Period</a:t>
            </a:r>
          </a:p>
          <a:p>
            <a:r>
              <a:rPr lang="en-US" dirty="0" smtClean="0">
                <a:latin typeface="Times New Roman" panose="02020603050405020304" pitchFamily="18" charset="0"/>
                <a:cs typeface="Times New Roman" panose="02020603050405020304" pitchFamily="18" charset="0"/>
              </a:rPr>
              <a:t>This occurs when the sodium and potassium ions are returned to their original sides. While the neuron is pumping the ions to their respective sides, it does not respond to incoming stimuli. After this is complete, the neuron is back to its polarized state and stays in resting potential until another impulse occurs.</a:t>
            </a:r>
          </a:p>
        </p:txBody>
      </p:sp>
    </p:spTree>
    <p:extLst>
      <p:ext uri="{BB962C8B-B14F-4D97-AF65-F5344CB8AC3E}">
        <p14:creationId xmlns:p14="http://schemas.microsoft.com/office/powerpoint/2010/main" val="3357390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aculty.clintoncc.suny.edu/faculty/michael.gregory/files/bio%20102/bio%20102%20lectures/nervous%20system/neuro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228"/>
            <a:ext cx="9144000" cy="680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46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interactive-biology.com/wp-content/uploads/2012/07/SynapseWithNeurotransmitter.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3650"/>
                    </a14:imgEffect>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0" y="1088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latin typeface="Cooper Black" panose="0208090404030B020404" pitchFamily="18" charset="0"/>
              </a:rPr>
              <a:t>Neurotransmitters</a:t>
            </a:r>
            <a:endParaRPr lang="en-US" dirty="0">
              <a:solidFill>
                <a:schemeClr val="bg1"/>
              </a:solidFill>
              <a:latin typeface="Cooper Black" panose="0208090404030B020404" pitchFamily="18" charset="0"/>
            </a:endParaRPr>
          </a:p>
        </p:txBody>
      </p:sp>
      <p:sp>
        <p:nvSpPr>
          <p:cNvPr id="3" name="Content Placeholder 2"/>
          <p:cNvSpPr>
            <a:spLocks noGrp="1"/>
          </p:cNvSpPr>
          <p:nvPr>
            <p:ph idx="1"/>
          </p:nvPr>
        </p:nvSpPr>
        <p:spPr>
          <a:xfrm>
            <a:off x="457200" y="4419600"/>
            <a:ext cx="8229600" cy="2133600"/>
          </a:xfrm>
        </p:spPr>
        <p:txBody>
          <a:bodyPr/>
          <a:lstStyle/>
          <a:p>
            <a:r>
              <a:rPr lang="en-US" dirty="0">
                <a:solidFill>
                  <a:schemeClr val="bg1"/>
                </a:solidFill>
                <a:latin typeface="Times New Roman" panose="02020603050405020304" pitchFamily="18" charset="0"/>
                <a:cs typeface="Times New Roman" panose="02020603050405020304" pitchFamily="18" charset="0"/>
              </a:rPr>
              <a:t>Neurotransmitters are molecules which relay, amplify, and modulate signals between neurons and other cells. </a:t>
            </a:r>
            <a:endParaRPr lang="en-US"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91952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images.fineartamerica.com/images-medium-large/serotonin-neurotransmitter-molecule-david-mack.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3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latin typeface="Cooper Black" panose="0208090404030B020404" pitchFamily="18" charset="0"/>
              </a:rPr>
              <a:t>Neurotransmitter Influence</a:t>
            </a:r>
            <a:endParaRPr lang="en-US" dirty="0">
              <a:solidFill>
                <a:schemeClr val="bg1"/>
              </a:solidFill>
              <a:latin typeface="Cooper Black" panose="0208090404030B020404" pitchFamily="18" charset="0"/>
            </a:endParaRPr>
          </a:p>
        </p:txBody>
      </p:sp>
      <p:sp>
        <p:nvSpPr>
          <p:cNvPr id="3" name="Content Placeholder 2"/>
          <p:cNvSpPr>
            <a:spLocks noGrp="1"/>
          </p:cNvSpPr>
          <p:nvPr>
            <p:ph idx="1"/>
          </p:nvPr>
        </p:nvSpPr>
        <p:spPr>
          <a:xfrm>
            <a:off x="457200" y="2133600"/>
            <a:ext cx="8229600" cy="4525963"/>
          </a:xfrm>
        </p:spPr>
        <p:txBody>
          <a:bodyPr>
            <a:normAutofit lnSpcReduction="10000"/>
          </a:bodyPr>
          <a:lstStyle/>
          <a:p>
            <a:pPr marL="0" indent="0">
              <a:buNone/>
            </a:pPr>
            <a:r>
              <a:rPr lang="en-US" dirty="0" smtClean="0">
                <a:solidFill>
                  <a:schemeClr val="bg1"/>
                </a:solidFill>
                <a:latin typeface="Times New Roman" panose="02020603050405020304" pitchFamily="18" charset="0"/>
                <a:cs typeface="Times New Roman" panose="02020603050405020304" pitchFamily="18" charset="0"/>
              </a:rPr>
              <a:t>1. When stimulated by an electric pulse, neurotransmitters are released and cross the cell membrane into the synaptic gap between neurons. </a:t>
            </a:r>
          </a:p>
          <a:p>
            <a:pPr marL="0" indent="0">
              <a:buNone/>
            </a:pPr>
            <a:r>
              <a:rPr lang="en-US" dirty="0" smtClean="0">
                <a:solidFill>
                  <a:schemeClr val="bg1"/>
                </a:solidFill>
                <a:latin typeface="Times New Roman" panose="02020603050405020304" pitchFamily="18" charset="0"/>
                <a:cs typeface="Times New Roman" panose="02020603050405020304" pitchFamily="18" charset="0"/>
              </a:rPr>
              <a:t>2. There, they bind to chemical receptors of the post-synaptic (receiving) neuron’s dendrites.</a:t>
            </a:r>
          </a:p>
          <a:p>
            <a:pPr marL="0" indent="0">
              <a:buNone/>
            </a:pPr>
            <a:r>
              <a:rPr lang="en-US" dirty="0" smtClean="0">
                <a:solidFill>
                  <a:schemeClr val="bg1"/>
                </a:solidFill>
                <a:latin typeface="Times New Roman" panose="02020603050405020304" pitchFamily="18" charset="0"/>
                <a:cs typeface="Times New Roman" panose="02020603050405020304" pitchFamily="18" charset="0"/>
              </a:rPr>
              <a:t>3. In the process, they cause changes in permeability of the cell membrane to specific ions.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665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nutramed.com/brain/neuron2.jp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3607"/>
            <a:ext cx="9144000" cy="68443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Neurotransmitter Influence</a:t>
            </a:r>
            <a:endParaRPr lang="en-US" dirty="0">
              <a:latin typeface="Cooper Black" panose="0208090404030B020404" pitchFamily="18" charset="0"/>
            </a:endParaRPr>
          </a:p>
        </p:txBody>
      </p:sp>
      <p:sp>
        <p:nvSpPr>
          <p:cNvPr id="3" name="Content Placeholder 2"/>
          <p:cNvSpPr>
            <a:spLocks noGrp="1"/>
          </p:cNvSpPr>
          <p:nvPr>
            <p:ph idx="1"/>
          </p:nvPr>
        </p:nvSpPr>
        <p:spPr>
          <a:xfrm>
            <a:off x="457200" y="1951037"/>
            <a:ext cx="8229600" cy="4525963"/>
          </a:xfrm>
        </p:spPr>
        <p:txBody>
          <a:bodyPr>
            <a:normAutofit fontScale="92500"/>
          </a:bodyPr>
          <a:lstStyle/>
          <a:p>
            <a:pPr marL="0" indent="0">
              <a:buNone/>
            </a:pPr>
            <a:r>
              <a:rPr lang="en-US" dirty="0" smtClean="0">
                <a:latin typeface="Times New Roman" panose="02020603050405020304" pitchFamily="18" charset="0"/>
                <a:cs typeface="Times New Roman" panose="02020603050405020304" pitchFamily="18" charset="0"/>
              </a:rPr>
              <a:t>4. Special gates or channels open and let through a flood of charged particles (ions of Ca, Na, K, Cl).</a:t>
            </a:r>
          </a:p>
          <a:p>
            <a:pPr marL="0" indent="0">
              <a:buNone/>
            </a:pPr>
            <a:r>
              <a:rPr lang="en-US" dirty="0" smtClean="0">
                <a:latin typeface="Times New Roman" panose="02020603050405020304" pitchFamily="18" charset="0"/>
                <a:cs typeface="Times New Roman" panose="02020603050405020304" pitchFamily="18" charset="0"/>
              </a:rPr>
              <a:t>5. The potential charge of the receiving neuron is changed and starts a new electrical signal, which represents the message received.</a:t>
            </a:r>
          </a:p>
          <a:p>
            <a:pPr marL="0" indent="0">
              <a:buNone/>
            </a:pPr>
            <a:r>
              <a:rPr lang="en-US" dirty="0" smtClean="0">
                <a:latin typeface="Times New Roman" panose="02020603050405020304" pitchFamily="18" charset="0"/>
                <a:cs typeface="Times New Roman" panose="02020603050405020304" pitchFamily="18" charset="0"/>
              </a:rPr>
              <a:t>6. This takes less than one five-hundredths of a second; the message from the brain is converted from an electrical signal to a chemical signal and then back again.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027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ooper Black" panose="0208090404030B020404" pitchFamily="18" charset="0"/>
              </a:rPr>
              <a:t>EPSP (Excitatory Postsynaptic Potential)</a:t>
            </a:r>
            <a:endParaRPr lang="en-US" sz="4000"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Neurotransmitters that are excitatory and cause depolarization. They cause the inside of the cell to become more positive in comparison to the outside. </a:t>
            </a:r>
          </a:p>
          <a:p>
            <a:r>
              <a:rPr lang="en-US" dirty="0" smtClean="0">
                <a:latin typeface="Times New Roman" panose="02020603050405020304" pitchFamily="18" charset="0"/>
                <a:cs typeface="Times New Roman" panose="02020603050405020304" pitchFamily="18" charset="0"/>
              </a:rPr>
              <a:t>Examples: glutamate, acetylcholine</a:t>
            </a:r>
            <a:endParaRPr lang="en-US" dirty="0">
              <a:latin typeface="Times New Roman" panose="02020603050405020304" pitchFamily="18" charset="0"/>
              <a:cs typeface="Times New Roman" panose="02020603050405020304" pitchFamily="18" charset="0"/>
            </a:endParaRPr>
          </a:p>
        </p:txBody>
      </p:sp>
      <p:pic>
        <p:nvPicPr>
          <p:cNvPr id="20482" name="Picture 2" descr="http://1.bp.blogspot.com/-ZaFa7SHC2BM/TrFc1R-AlSI/AAAAAAAAAKI/DHH8cNBj82Y/s1600/glutamate.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8281" y1="15244" x2="38281" y2="15244"/>
                        <a14:foregroundMark x1="37500" y1="13415" x2="37500" y2="13415"/>
                        <a14:foregroundMark x1="37500" y1="11585" x2="39063" y2="11585"/>
                        <a14:foregroundMark x1="39844" y1="11585" x2="41797" y2="12805"/>
                        <a14:foregroundMark x1="42969" y1="12805" x2="44141" y2="13415"/>
                        <a14:foregroundMark x1="44141" y1="13415" x2="45313" y2="15244"/>
                        <a14:foregroundMark x1="45313" y1="15244" x2="45313" y2="15244"/>
                        <a14:foregroundMark x1="45313" y1="15244" x2="45313" y2="15244"/>
                        <a14:foregroundMark x1="44531" y1="11585" x2="46484" y2="4268"/>
                        <a14:foregroundMark x1="46484" y1="3049" x2="46484" y2="3049"/>
                        <a14:foregroundMark x1="46484" y1="2439" x2="44922" y2="2439"/>
                        <a14:foregroundMark x1="44141" y1="4268" x2="42969" y2="6098"/>
                        <a14:foregroundMark x1="39844" y1="15854" x2="39063" y2="22561"/>
                        <a14:foregroundMark x1="38672" y1="22561" x2="38672" y2="22561"/>
                        <a14:foregroundMark x1="37109" y1="22561" x2="36719" y2="24390"/>
                        <a14:foregroundMark x1="36719" y1="24390" x2="36719" y2="28659"/>
                        <a14:foregroundMark x1="36719" y1="29268" x2="36328" y2="34756"/>
                        <a14:foregroundMark x1="36328" y1="35366" x2="36328" y2="35366"/>
                        <a14:foregroundMark x1="35938" y1="35366" x2="35938" y2="35366"/>
                        <a14:foregroundMark x1="33984" y1="35976" x2="33203" y2="37195"/>
                        <a14:foregroundMark x1="32813" y1="37195" x2="32813" y2="37195"/>
                        <a14:foregroundMark x1="31641" y1="38415" x2="31641" y2="38415"/>
                        <a14:foregroundMark x1="29688" y1="39024" x2="28906" y2="39634"/>
                        <a14:foregroundMark x1="28125" y1="39634" x2="28125" y2="39634"/>
                        <a14:foregroundMark x1="27734" y1="39634" x2="25781" y2="40244"/>
                        <a14:foregroundMark x1="25000" y1="40244" x2="26953" y2="60366"/>
                        <a14:foregroundMark x1="25000" y1="67073" x2="23047" y2="46951"/>
                        <a14:foregroundMark x1="13281" y1="34756" x2="27344" y2="43902"/>
                        <a14:foregroundMark x1="6250" y1="23780" x2="54688" y2="15854"/>
                        <a14:foregroundMark x1="61328" y1="10366" x2="91406" y2="32927"/>
                        <a14:foregroundMark x1="92969" y1="24390" x2="93359" y2="54268"/>
                        <a14:foregroundMark x1="80078" y1="15244" x2="94922" y2="19512"/>
                        <a14:foregroundMark x1="93750" y1="55488" x2="66797" y2="81098"/>
                        <a14:foregroundMark x1="74219" y1="91463" x2="28125" y2="92683"/>
                        <a14:foregroundMark x1="23828" y1="80488" x2="5078" y2="21341"/>
                      </a14:backgroundRemoval>
                    </a14:imgEffect>
                  </a14:imgLayer>
                </a14:imgProps>
              </a:ext>
              <a:ext uri="{28A0092B-C50C-407E-A947-70E740481C1C}">
                <a14:useLocalDpi xmlns:a14="http://schemas.microsoft.com/office/drawing/2010/main" val="0"/>
              </a:ext>
            </a:extLst>
          </a:blip>
          <a:srcRect/>
          <a:stretch>
            <a:fillRect/>
          </a:stretch>
        </p:blipFill>
        <p:spPr bwMode="auto">
          <a:xfrm>
            <a:off x="2590800" y="4267200"/>
            <a:ext cx="37338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81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anose="0208090404030B020404" pitchFamily="18" charset="0"/>
              </a:rPr>
              <a:t>IPSP (Inhibitory Postsynaptic Potential)</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Neurotransmitters that are inhibitory and cause hyperpolarization. They open a set of ion channels that allow negatively charged ions to enter the cell, causing the inside to be more negative than the outside.</a:t>
            </a:r>
          </a:p>
          <a:p>
            <a:r>
              <a:rPr lang="en-US" dirty="0" smtClean="0">
                <a:latin typeface="Times New Roman" panose="02020603050405020304" pitchFamily="18" charset="0"/>
                <a:cs typeface="Times New Roman" panose="02020603050405020304" pitchFamily="18" charset="0"/>
              </a:rPr>
              <a:t>Examples: Gamma-amino butyric acid (GABA), glycine</a:t>
            </a:r>
            <a:endParaRPr lang="en-US" dirty="0">
              <a:latin typeface="Times New Roman" panose="02020603050405020304" pitchFamily="18" charset="0"/>
              <a:cs typeface="Times New Roman" panose="02020603050405020304" pitchFamily="18" charset="0"/>
            </a:endParaRPr>
          </a:p>
        </p:txBody>
      </p:sp>
      <p:pic>
        <p:nvPicPr>
          <p:cNvPr id="21506" name="Picture 2" descr="http://upload.wikimedia.org/wikipedia/commons/thumb/6/6b/Glycine-2D-flat.png/640px-Glycine-2D-fl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749402"/>
            <a:ext cx="3505200" cy="21085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505200" y="5257800"/>
            <a:ext cx="1447800" cy="36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97839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webmd.com/dtmcms/live/webmd/consumer_assets/site_images/articles/health_tools/epilepsy_overview_slideshow/webmd_rm_photo_of_seizure_illustration.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Epilepsy</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 Greek word for “seizure” or “convulsion”</a:t>
            </a:r>
          </a:p>
          <a:p>
            <a:r>
              <a:rPr lang="en-US" dirty="0" smtClean="0">
                <a:latin typeface="Times New Roman" panose="02020603050405020304" pitchFamily="18" charset="0"/>
                <a:cs typeface="Times New Roman" panose="02020603050405020304" pitchFamily="18" charset="0"/>
              </a:rPr>
              <a:t>Seizures of epilepsy can occur at any time without warning. </a:t>
            </a:r>
          </a:p>
          <a:p>
            <a:r>
              <a:rPr lang="en-US" dirty="0" smtClean="0">
                <a:latin typeface="Times New Roman" panose="02020603050405020304" pitchFamily="18" charset="0"/>
                <a:cs typeface="Times New Roman" panose="02020603050405020304" pitchFamily="18" charset="0"/>
              </a:rPr>
              <a:t>The seizure is the only visible symptom of epilepsy.</a:t>
            </a:r>
          </a:p>
          <a:p>
            <a:r>
              <a:rPr lang="en-US" dirty="0" smtClean="0">
                <a:latin typeface="Times New Roman" panose="02020603050405020304" pitchFamily="18" charset="0"/>
                <a:cs typeface="Times New Roman" panose="02020603050405020304" pitchFamily="18" charset="0"/>
              </a:rPr>
              <a:t>A seizure ends when the abnormal electrical activity in the brain stops and brain activity begins to return to normal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64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flscience.com/sites/www.iflscience.com/files/blog/%5Bnid%5D/14599057004_984399e790_o.jpg"/>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752600"/>
            <a:ext cx="8229600" cy="1143000"/>
          </a:xfrm>
        </p:spPr>
        <p:txBody>
          <a:bodyPr/>
          <a:lstStyle/>
          <a:p>
            <a:r>
              <a:rPr lang="en-US" dirty="0" smtClean="0">
                <a:solidFill>
                  <a:schemeClr val="bg1"/>
                </a:solidFill>
                <a:latin typeface="Cooper Black" panose="0208090404030B020404" pitchFamily="18" charset="0"/>
              </a:rPr>
              <a:t>Central Nervous System</a:t>
            </a:r>
            <a:endParaRPr lang="en-US" dirty="0">
              <a:solidFill>
                <a:schemeClr val="bg1"/>
              </a:solidFill>
              <a:latin typeface="Cooper Black" panose="0208090404030B020404" pitchFamily="18" charset="0"/>
            </a:endParaRPr>
          </a:p>
        </p:txBody>
      </p:sp>
      <p:sp>
        <p:nvSpPr>
          <p:cNvPr id="3" name="Content Placeholder 2"/>
          <p:cNvSpPr>
            <a:spLocks noGrp="1"/>
          </p:cNvSpPr>
          <p:nvPr>
            <p:ph idx="1"/>
          </p:nvPr>
        </p:nvSpPr>
        <p:spPr>
          <a:xfrm>
            <a:off x="1143000" y="4191000"/>
            <a:ext cx="7467600" cy="1676400"/>
          </a:xfrm>
        </p:spPr>
        <p:txBody>
          <a:bodyPr/>
          <a:lstStyle/>
          <a:p>
            <a:r>
              <a:rPr lang="en-US" dirty="0">
                <a:solidFill>
                  <a:schemeClr val="bg1"/>
                </a:solidFill>
                <a:latin typeface="Times New Roman" panose="02020603050405020304" pitchFamily="18" charset="0"/>
                <a:cs typeface="Times New Roman" panose="02020603050405020304" pitchFamily="18" charset="0"/>
              </a:rPr>
              <a:t>The primary control center of the </a:t>
            </a:r>
            <a:r>
              <a:rPr lang="en-US" dirty="0" smtClean="0">
                <a:solidFill>
                  <a:schemeClr val="bg1"/>
                </a:solidFill>
                <a:latin typeface="Times New Roman" panose="02020603050405020304" pitchFamily="18" charset="0"/>
                <a:cs typeface="Times New Roman" panose="02020603050405020304" pitchFamily="18" charset="0"/>
              </a:rPr>
              <a:t>body</a:t>
            </a:r>
          </a:p>
          <a:p>
            <a:r>
              <a:rPr lang="en-US" dirty="0" smtClean="0">
                <a:solidFill>
                  <a:schemeClr val="bg1"/>
                </a:solidFill>
                <a:latin typeface="Times New Roman" panose="02020603050405020304" pitchFamily="18" charset="0"/>
                <a:cs typeface="Times New Roman" panose="02020603050405020304" pitchFamily="18" charset="0"/>
              </a:rPr>
              <a:t>Major Parts: Brain and Spinal Cord</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852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3.amazonaws.com/readers/2010/06/22/epilepsy2020clear_1.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Epilepsy</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They current prevalence of epilepsy is around 2.2 million people in the United States or about 7.1 out of every 1000 people. </a:t>
            </a:r>
          </a:p>
          <a:p>
            <a:r>
              <a:rPr lang="en-US" dirty="0" smtClean="0">
                <a:latin typeface="Times New Roman" panose="02020603050405020304" pitchFamily="18" charset="0"/>
                <a:cs typeface="Times New Roman" panose="02020603050405020304" pitchFamily="18" charset="0"/>
              </a:rPr>
              <a:t>Treatment: can be controlled by medication, or if unresponsive to drugs, surgery</a:t>
            </a:r>
            <a:endParaRPr lang="en-US" dirty="0">
              <a:latin typeface="Times New Roman" panose="02020603050405020304" pitchFamily="18" charset="0"/>
              <a:cs typeface="Times New Roman" panose="02020603050405020304" pitchFamily="18" charset="0"/>
            </a:endParaRPr>
          </a:p>
        </p:txBody>
      </p:sp>
      <p:pic>
        <p:nvPicPr>
          <p:cNvPr id="15364" name="Picture 4" descr="http://www.disabled-world.com/disabled/uploads/1/epilepsy-meds-2.gif"/>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96795" l="1750" r="99250">
                        <a14:foregroundMark x1="30750" y1="4487" x2="30750" y2="4487"/>
                        <a14:foregroundMark x1="33750" y1="3846" x2="33750" y2="3846"/>
                        <a14:foregroundMark x1="37750" y1="3846" x2="37750" y2="3846"/>
                        <a14:foregroundMark x1="44000" y1="3526" x2="44000" y2="3526"/>
                        <a14:foregroundMark x1="47000" y1="2885" x2="47000" y2="2885"/>
                        <a14:foregroundMark x1="50750" y1="4487" x2="50750" y2="4487"/>
                        <a14:foregroundMark x1="55000" y1="3846" x2="55000" y2="3846"/>
                        <a14:foregroundMark x1="57500" y1="3526" x2="57500" y2="3526"/>
                        <a14:foregroundMark x1="60500" y1="3526" x2="61500" y2="2885"/>
                        <a14:foregroundMark x1="63250" y1="2885" x2="63250" y2="2885"/>
                        <a14:foregroundMark x1="63750" y1="2885" x2="64750" y2="2885"/>
                        <a14:foregroundMark x1="66750" y1="2885" x2="66750" y2="2885"/>
                        <a14:foregroundMark x1="67750" y1="2885" x2="67750" y2="2885"/>
                        <a14:foregroundMark x1="69500" y1="2564" x2="69500" y2="2564"/>
                        <a14:foregroundMark x1="69500" y1="2564" x2="69500" y2="2564"/>
                        <a14:foregroundMark x1="70000" y1="2564" x2="72000" y2="2564"/>
                        <a14:foregroundMark x1="72000" y1="2564" x2="72000" y2="2564"/>
                        <a14:foregroundMark x1="72500" y1="2564" x2="72500" y2="2564"/>
                        <a14:foregroundMark x1="73500" y1="2244" x2="73500" y2="2244"/>
                        <a14:foregroundMark x1="74000" y1="2244" x2="74000" y2="2244"/>
                        <a14:foregroundMark x1="44250" y1="3526" x2="44250" y2="3526"/>
                        <a14:foregroundMark x1="44250" y1="3526" x2="44250" y2="3526"/>
                        <a14:foregroundMark x1="42500" y1="3526" x2="42500" y2="3526"/>
                        <a14:foregroundMark x1="42500" y1="3526" x2="42500" y2="3526"/>
                        <a14:foregroundMark x1="40750" y1="4487" x2="40750" y2="4487"/>
                        <a14:foregroundMark x1="40750" y1="4487" x2="39750" y2="4487"/>
                        <a14:foregroundMark x1="39250" y1="4487" x2="39250" y2="4487"/>
                        <a14:foregroundMark x1="36500" y1="4487" x2="36500" y2="4487"/>
                        <a14:foregroundMark x1="35750" y1="4487" x2="35750" y2="4487"/>
                        <a14:foregroundMark x1="34750" y1="4487" x2="34750" y2="4487"/>
                        <a14:foregroundMark x1="33750" y1="4487" x2="33750" y2="4487"/>
                        <a14:foregroundMark x1="33000" y1="3526" x2="33000" y2="3526"/>
                        <a14:foregroundMark x1="32500" y1="2885" x2="32500" y2="2885"/>
                        <a14:foregroundMark x1="31500" y1="2244" x2="30000" y2="2244"/>
                        <a14:foregroundMark x1="30000" y1="2244" x2="30000" y2="2244"/>
                        <a14:foregroundMark x1="30000" y1="2244" x2="30000" y2="2244"/>
                        <a14:foregroundMark x1="29000" y1="2244" x2="29000" y2="2244"/>
                        <a14:foregroundMark x1="27750" y1="2244" x2="27750" y2="2244"/>
                        <a14:foregroundMark x1="27000" y1="2885" x2="27000" y2="2885"/>
                        <a14:foregroundMark x1="26750" y1="2885" x2="26750" y2="2885"/>
                        <a14:foregroundMark x1="26250" y1="3846" x2="26250" y2="3846"/>
                        <a14:foregroundMark x1="25750" y1="3846" x2="24250" y2="3846"/>
                        <a14:foregroundMark x1="24250" y1="3846" x2="24250" y2="3846"/>
                        <a14:foregroundMark x1="24250" y1="3846" x2="24250" y2="3846"/>
                      </a14:backgroundRemoval>
                    </a14:imgEffect>
                  </a14:imgLayer>
                </a14:imgProps>
              </a:ext>
              <a:ext uri="{28A0092B-C50C-407E-A947-70E740481C1C}">
                <a14:useLocalDpi xmlns:a14="http://schemas.microsoft.com/office/drawing/2010/main" val="0"/>
              </a:ext>
            </a:extLst>
          </a:blip>
          <a:srcRect t="10389"/>
          <a:stretch/>
        </p:blipFill>
        <p:spPr bwMode="auto">
          <a:xfrm>
            <a:off x="2895600" y="4452257"/>
            <a:ext cx="3223846" cy="22533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5486400" y="3733800"/>
            <a:ext cx="1652954"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20091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omd480spring2011.wikispaces.com/file/view/aphasia_2.jpg/219311078/aphasia_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610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Aphasia</a:t>
            </a:r>
            <a:endParaRPr lang="en-US" dirty="0">
              <a:latin typeface="Cooper Black" panose="0208090404030B0204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Defined as the loss of speech. There are two speech centers in the brain. Damage to the motor speech area cause the following symptoms.</a:t>
            </a:r>
          </a:p>
          <a:p>
            <a:r>
              <a:rPr lang="en-US" dirty="0" smtClean="0">
                <a:latin typeface="Times New Roman" panose="02020603050405020304" pitchFamily="18" charset="0"/>
                <a:cs typeface="Times New Roman" panose="02020603050405020304" pitchFamily="18" charset="0"/>
              </a:rPr>
              <a:t>Symptoms: difficulty in finding the right word, speaking slowly or with difficulty, or a complete loss of speech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87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emedia.leeward.hawaii.edu/hurley/Ling102web/mod5_Llearning/mod5docs/5_images/brain.gif"/>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3268"/>
            <a:ext cx="9144000" cy="6774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Aphasia</a:t>
            </a:r>
            <a:endParaRPr lang="en-US" dirty="0">
              <a:latin typeface="Cooper Black" panose="0208090404030B020404" pitchFamily="18" charset="0"/>
            </a:endParaRPr>
          </a:p>
        </p:txBody>
      </p:sp>
      <p:sp>
        <p:nvSpPr>
          <p:cNvPr id="3" name="Content Placeholder 2"/>
          <p:cNvSpPr>
            <a:spLocks noGrp="1"/>
          </p:cNvSpPr>
          <p:nvPr>
            <p:ph idx="1"/>
          </p:nvPr>
        </p:nvSpPr>
        <p:spPr>
          <a:xfrm>
            <a:off x="685800" y="1295400"/>
            <a:ext cx="8229600" cy="2971800"/>
          </a:xfrm>
        </p:spPr>
        <p:txBody>
          <a:bodyPr/>
          <a:lstStyle/>
          <a:p>
            <a:r>
              <a:rPr lang="en-US" dirty="0" smtClean="0">
                <a:latin typeface="Times New Roman" panose="02020603050405020304" pitchFamily="18" charset="0"/>
                <a:cs typeface="Times New Roman" panose="02020603050405020304" pitchFamily="18" charset="0"/>
              </a:rPr>
              <a:t>Damage to the receptive or sensory area that enables one to understand speech makes the affected individual unable to understand the words he or she hears, even though he or she may still speak fluently.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05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aston.ac.uk/EasysiteWeb/getresource.axd?AssetID=143338&amp;type=full&amp;servicetype=Inline"/>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567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Cooper Black" panose="0208090404030B020404" pitchFamily="18" charset="0"/>
              </a:rPr>
              <a:t>Aphasia</a:t>
            </a:r>
            <a:endParaRPr lang="en-US" dirty="0">
              <a:latin typeface="Cooper Black" panose="0208090404030B020404" pitchFamily="18" charset="0"/>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latin typeface="Times New Roman" panose="02020603050405020304" pitchFamily="18" charset="0"/>
                <a:cs typeface="Times New Roman" panose="02020603050405020304" pitchFamily="18" charset="0"/>
              </a:rPr>
              <a:t>Prevalence: Approximately one million people in the United States today, or 1 in 250 people.</a:t>
            </a:r>
          </a:p>
          <a:p>
            <a:r>
              <a:rPr lang="en-US" dirty="0" smtClean="0">
                <a:latin typeface="Times New Roman" panose="02020603050405020304" pitchFamily="18" charset="0"/>
                <a:cs typeface="Times New Roman" panose="02020603050405020304" pitchFamily="18" charset="0"/>
              </a:rPr>
              <a:t>Treatment: restoring language abilities by focusing on areas where a person makes errors, training family or caregivers to communicate with methods to maximize communication competence; in general, a relearning of speech is required.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4312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a:hlinkClick r:id="rId2"/>
              </a:rPr>
              <a:t>http://www.healthline.com/human-body-maps/nervous-system#seoBlock</a:t>
            </a:r>
            <a:endParaRPr lang="en-US" dirty="0"/>
          </a:p>
          <a:p>
            <a:r>
              <a:rPr lang="en-US" u="sng" dirty="0">
                <a:hlinkClick r:id="rId3"/>
              </a:rPr>
              <a:t>http://www.medicinenet.com/script/main/art.asp?articlekey=2667</a:t>
            </a:r>
            <a:endParaRPr lang="en-US" dirty="0"/>
          </a:p>
          <a:p>
            <a:r>
              <a:rPr lang="en-US" u="sng" dirty="0">
                <a:hlinkClick r:id="rId4"/>
              </a:rPr>
              <a:t>http://www.ibguides.com/biology/notes/nerves-and-hormones</a:t>
            </a:r>
            <a:endParaRPr lang="en-US" dirty="0"/>
          </a:p>
          <a:p>
            <a:r>
              <a:rPr lang="en-US" u="sng" dirty="0">
                <a:hlinkClick r:id="rId5"/>
              </a:rPr>
              <a:t>http://people.eku.edu/ritchisong/301notes2.htm</a:t>
            </a:r>
            <a:endParaRPr lang="en-US" dirty="0"/>
          </a:p>
          <a:p>
            <a:r>
              <a:rPr lang="en-US" u="sng" dirty="0">
                <a:hlinkClick r:id="rId6"/>
              </a:rPr>
              <a:t>http://www.human-memory.net/brain_neurons.html</a:t>
            </a:r>
            <a:endParaRPr lang="en-US" dirty="0"/>
          </a:p>
          <a:p>
            <a:r>
              <a:rPr lang="en-US" u="sng" dirty="0">
                <a:hlinkClick r:id="rId7"/>
              </a:rPr>
              <a:t>http://courses.washington.edu/psych333/handouts/coursepack/ch05-Signalling_in_neurons.pdf</a:t>
            </a:r>
            <a:endParaRPr lang="en-US" dirty="0"/>
          </a:p>
          <a:p>
            <a:r>
              <a:rPr lang="en-US" u="sng" dirty="0">
                <a:hlinkClick r:id="rId8"/>
              </a:rPr>
              <a:t>https://www.dmu.edu/medterms/nervous-system/nervous-system-diseases/</a:t>
            </a:r>
            <a:endParaRPr lang="en-US" dirty="0"/>
          </a:p>
          <a:p>
            <a:r>
              <a:rPr lang="en-US" u="sng" dirty="0">
                <a:hlinkClick r:id="rId9"/>
              </a:rPr>
              <a:t>http://www.epilepsy.com/learn/epilepsy-statistics</a:t>
            </a:r>
            <a:endParaRPr lang="en-US" dirty="0"/>
          </a:p>
          <a:p>
            <a:r>
              <a:rPr lang="en-US" u="sng" dirty="0">
                <a:hlinkClick r:id="rId10"/>
              </a:rPr>
              <a:t>http://www.asha.org/PRPSpecificTopic.aspx?folderid=8589934663&amp;section=Incidence_and_Prevalence</a:t>
            </a:r>
            <a:endParaRPr lang="en-US" dirty="0"/>
          </a:p>
          <a:p>
            <a:r>
              <a:rPr lang="en-US" u="sng" dirty="0">
                <a:hlinkClick r:id="rId11"/>
              </a:rPr>
              <a:t>http://www.webmd.com/epilepsy/tc/epilepsy-symptoms</a:t>
            </a:r>
            <a:endParaRPr lang="en-US" dirty="0"/>
          </a:p>
          <a:p>
            <a:pPr marL="0" indent="0">
              <a:buNone/>
            </a:pPr>
            <a:endParaRPr lang="en-US" dirty="0"/>
          </a:p>
        </p:txBody>
      </p:sp>
    </p:spTree>
    <p:extLst>
      <p:ext uri="{BB962C8B-B14F-4D97-AF65-F5344CB8AC3E}">
        <p14:creationId xmlns:p14="http://schemas.microsoft.com/office/powerpoint/2010/main" val="1515462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c.allpostersimages.com/images/P-473-488-90/74/7463/2LFQ100Z/posters/sciepro-nerve-cell-artwork.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62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latin typeface="Cooper Black" panose="0208090404030B020404" pitchFamily="18" charset="0"/>
              </a:rPr>
              <a:t>Peripheral Nervous System</a:t>
            </a:r>
            <a:endParaRPr lang="en-US" dirty="0">
              <a:solidFill>
                <a:schemeClr val="bg1"/>
              </a:solidFill>
              <a:latin typeface="Cooper Black" panose="0208090404030B020404" pitchFamily="18" charset="0"/>
            </a:endParaRPr>
          </a:p>
        </p:txBody>
      </p:sp>
      <p:sp>
        <p:nvSpPr>
          <p:cNvPr id="3" name="Content Placeholder 2"/>
          <p:cNvSpPr>
            <a:spLocks noGrp="1"/>
          </p:cNvSpPr>
          <p:nvPr>
            <p:ph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The peripheral nervous system </a:t>
            </a:r>
            <a:r>
              <a:rPr lang="en-US" dirty="0" smtClean="0">
                <a:solidFill>
                  <a:schemeClr val="bg1"/>
                </a:solidFill>
                <a:latin typeface="Times New Roman" panose="02020603050405020304" pitchFamily="18" charset="0"/>
                <a:cs typeface="Times New Roman" panose="02020603050405020304" pitchFamily="18" charset="0"/>
              </a:rPr>
              <a:t>connects </a:t>
            </a:r>
            <a:r>
              <a:rPr lang="en-US" dirty="0">
                <a:solidFill>
                  <a:schemeClr val="bg1"/>
                </a:solidFill>
                <a:latin typeface="Times New Roman" panose="02020603050405020304" pitchFamily="18" charset="0"/>
                <a:cs typeface="Times New Roman" panose="02020603050405020304" pitchFamily="18" charset="0"/>
              </a:rPr>
              <a:t>the central nervous system </a:t>
            </a:r>
            <a:r>
              <a:rPr lang="en-US" dirty="0" smtClean="0">
                <a:solidFill>
                  <a:schemeClr val="bg1"/>
                </a:solidFill>
                <a:latin typeface="Times New Roman" panose="02020603050405020304" pitchFamily="18" charset="0"/>
                <a:cs typeface="Times New Roman" panose="02020603050405020304" pitchFamily="18" charset="0"/>
              </a:rPr>
              <a:t>to organs, muscles</a:t>
            </a:r>
            <a:r>
              <a:rPr lang="en-US" dirty="0">
                <a:solidFill>
                  <a:schemeClr val="bg1"/>
                </a:solidFill>
                <a:latin typeface="Times New Roman" panose="02020603050405020304" pitchFamily="18" charset="0"/>
                <a:cs typeface="Times New Roman" panose="02020603050405020304" pitchFamily="18" charset="0"/>
              </a:rPr>
              <a:t>, blood </a:t>
            </a:r>
            <a:r>
              <a:rPr lang="en-US" dirty="0" smtClean="0">
                <a:solidFill>
                  <a:schemeClr val="bg1"/>
                </a:solidFill>
                <a:latin typeface="Times New Roman" panose="02020603050405020304" pitchFamily="18" charset="0"/>
                <a:cs typeface="Times New Roman" panose="02020603050405020304" pitchFamily="18" charset="0"/>
              </a:rPr>
              <a:t>vessels, </a:t>
            </a:r>
            <a:r>
              <a:rPr lang="en-US" dirty="0">
                <a:solidFill>
                  <a:schemeClr val="bg1"/>
                </a:solidFill>
                <a:latin typeface="Times New Roman" panose="02020603050405020304" pitchFamily="18" charset="0"/>
                <a:cs typeface="Times New Roman" panose="02020603050405020304" pitchFamily="18" charset="0"/>
              </a:rPr>
              <a:t>and </a:t>
            </a:r>
            <a:r>
              <a:rPr lang="en-US" dirty="0" smtClean="0">
                <a:solidFill>
                  <a:schemeClr val="bg1"/>
                </a:solidFill>
                <a:latin typeface="Times New Roman" panose="02020603050405020304" pitchFamily="18" charset="0"/>
                <a:cs typeface="Times New Roman" panose="02020603050405020304" pitchFamily="18" charset="0"/>
              </a:rPr>
              <a:t>glands.</a:t>
            </a:r>
          </a:p>
          <a:p>
            <a:r>
              <a:rPr lang="en-US" dirty="0" smtClean="0">
                <a:solidFill>
                  <a:schemeClr val="bg1"/>
                </a:solidFill>
                <a:latin typeface="Times New Roman" panose="02020603050405020304" pitchFamily="18" charset="0"/>
                <a:cs typeface="Times New Roman" panose="02020603050405020304" pitchFamily="18" charset="0"/>
              </a:rPr>
              <a:t>Major Parts: the twelve </a:t>
            </a:r>
            <a:r>
              <a:rPr lang="en-US" dirty="0">
                <a:solidFill>
                  <a:schemeClr val="bg1"/>
                </a:solidFill>
                <a:latin typeface="Times New Roman" panose="02020603050405020304" pitchFamily="18" charset="0"/>
                <a:cs typeface="Times New Roman" panose="02020603050405020304" pitchFamily="18" charset="0"/>
              </a:rPr>
              <a:t>cranial nerves, the spinal nerves and roots, and </a:t>
            </a:r>
            <a:r>
              <a:rPr lang="en-US" dirty="0" smtClean="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rPr>
              <a:t>autonomic </a:t>
            </a:r>
            <a:r>
              <a:rPr lang="en-US" dirty="0" smtClean="0">
                <a:solidFill>
                  <a:schemeClr val="bg1"/>
                </a:solidFill>
                <a:latin typeface="Times New Roman" panose="02020603050405020304" pitchFamily="18" charset="0"/>
                <a:cs typeface="Times New Roman" panose="02020603050405020304" pitchFamily="18" charset="0"/>
              </a:rPr>
              <a:t>nerves (nerves that control </a:t>
            </a:r>
            <a:r>
              <a:rPr lang="en-US" dirty="0">
                <a:solidFill>
                  <a:schemeClr val="bg1"/>
                </a:solidFill>
                <a:latin typeface="Times New Roman" panose="02020603050405020304" pitchFamily="18" charset="0"/>
                <a:cs typeface="Times New Roman" panose="02020603050405020304" pitchFamily="18" charset="0"/>
              </a:rPr>
              <a:t>regulation of the heart muscle, the muscles in blood vessel walls, and </a:t>
            </a:r>
            <a:r>
              <a:rPr lang="en-US" dirty="0" smtClean="0">
                <a:solidFill>
                  <a:schemeClr val="bg1"/>
                </a:solidFill>
                <a:latin typeface="Times New Roman" panose="02020603050405020304" pitchFamily="18" charset="0"/>
                <a:cs typeface="Times New Roman" panose="02020603050405020304" pitchFamily="18" charset="0"/>
              </a:rPr>
              <a:t>glands).</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360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d/d3/1201_Overview_of_Nervous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
            <a:ext cx="91657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549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dirty="0" smtClean="0">
                <a:latin typeface="Cooper Black" panose="0208090404030B020404" pitchFamily="18" charset="0"/>
              </a:rPr>
              <a:t>Interaction of Two Neurons</a:t>
            </a:r>
            <a:endParaRPr lang="en-US" sz="3600" dirty="0">
              <a:latin typeface="Cooper Black" panose="0208090404030B020404" pitchFamily="18" charset="0"/>
            </a:endParaRPr>
          </a:p>
        </p:txBody>
      </p:sp>
      <p:pic>
        <p:nvPicPr>
          <p:cNvPr id="2050" name="Picture 2" descr="C:\Users\Kevin\Desktop\Neuron Interactio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648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latin typeface="Cooper Black" panose="0208090404030B020404" pitchFamily="18" charset="0"/>
              </a:rPr>
              <a:t>Simple Reflex Arc</a:t>
            </a:r>
            <a:endParaRPr lang="en-US" dirty="0">
              <a:latin typeface="Cooper Black" panose="0208090404030B020404" pitchFamily="18" charset="0"/>
            </a:endParaRPr>
          </a:p>
        </p:txBody>
      </p:sp>
      <p:pic>
        <p:nvPicPr>
          <p:cNvPr id="3074" name="Picture 2" descr="C:\Users\Kevin\Desktop\Reflex Arc.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4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anose="0208090404030B020404" pitchFamily="18" charset="0"/>
              </a:rPr>
              <a:t>Simple Reflex Arc</a:t>
            </a:r>
            <a:endParaRPr lang="en-US" dirty="0">
              <a:latin typeface="Cooper Black" panose="0208090404030B0204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1. A stimulus triggers a receptor</a:t>
            </a:r>
          </a:p>
          <a:p>
            <a:r>
              <a:rPr lang="en-US" dirty="0" smtClean="0">
                <a:latin typeface="Times New Roman" panose="02020603050405020304" pitchFamily="18" charset="0"/>
                <a:cs typeface="Times New Roman" panose="02020603050405020304" pitchFamily="18" charset="0"/>
              </a:rPr>
              <a:t>2. Message received by receptor is transported by a sensory neuron into the central nervous system.</a:t>
            </a:r>
          </a:p>
          <a:p>
            <a:r>
              <a:rPr lang="en-US" dirty="0" smtClean="0">
                <a:latin typeface="Times New Roman" panose="02020603050405020304" pitchFamily="18" charset="0"/>
                <a:cs typeface="Times New Roman" panose="02020603050405020304" pitchFamily="18" charset="0"/>
              </a:rPr>
              <a:t>3. The sensory neuron directly connects with the motor neuron.</a:t>
            </a:r>
          </a:p>
          <a:p>
            <a:r>
              <a:rPr lang="en-US" dirty="0" smtClean="0">
                <a:latin typeface="Times New Roman" panose="02020603050405020304" pitchFamily="18" charset="0"/>
                <a:cs typeface="Times New Roman" panose="02020603050405020304" pitchFamily="18" charset="0"/>
              </a:rPr>
              <a:t>4. the motor neuron sends the according signal to the effector, which carries out the action signaled by the message.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62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Cooper Black" panose="0208090404030B020404" pitchFamily="18" charset="0"/>
              </a:rPr>
              <a:t>Major Parts of the Brain</a:t>
            </a:r>
            <a:endParaRPr lang="en-US" dirty="0">
              <a:latin typeface="Cooper Black" panose="0208090404030B020404" pitchFamily="18" charset="0"/>
            </a:endParaRPr>
          </a:p>
        </p:txBody>
      </p:sp>
      <p:pic>
        <p:nvPicPr>
          <p:cNvPr id="4098" name="Picture 2" descr="C:\Users\Kevin\Desktop\Brai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23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1226</Words>
  <Application>Microsoft Office PowerPoint</Application>
  <PresentationFormat>On-screen Show (4:3)</PresentationFormat>
  <Paragraphs>99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Nervous System</vt:lpstr>
      <vt:lpstr>Function</vt:lpstr>
      <vt:lpstr>Central Nervous System</vt:lpstr>
      <vt:lpstr>Peripheral Nervous System</vt:lpstr>
      <vt:lpstr>PowerPoint Presentation</vt:lpstr>
      <vt:lpstr>Interaction of Two Neurons</vt:lpstr>
      <vt:lpstr>Simple Reflex Arc</vt:lpstr>
      <vt:lpstr>Simple Reflex Arc</vt:lpstr>
      <vt:lpstr>Major Parts of the Brain</vt:lpstr>
      <vt:lpstr>Cerebral Hemispheres</vt:lpstr>
      <vt:lpstr>Diencephalon</vt:lpstr>
      <vt:lpstr>Brain Stem</vt:lpstr>
      <vt:lpstr>Cerebellum</vt:lpstr>
      <vt:lpstr>Transmission of Nerve Impulses</vt:lpstr>
      <vt:lpstr>Transmission of Nerve Impulses</vt:lpstr>
      <vt:lpstr>PowerPoint Presentation</vt:lpstr>
      <vt:lpstr>Transmission of Nerve Impulses</vt:lpstr>
      <vt:lpstr>PowerPoint Presentation</vt:lpstr>
      <vt:lpstr>Transmission of Nerve Impulses</vt:lpstr>
      <vt:lpstr>PowerPoint Presentation</vt:lpstr>
      <vt:lpstr>Transmission of Nerve Impulses</vt:lpstr>
      <vt:lpstr>Transmission of Nerve Impulses</vt:lpstr>
      <vt:lpstr>PowerPoint Presentation</vt:lpstr>
      <vt:lpstr>Neurotransmitters</vt:lpstr>
      <vt:lpstr>Neurotransmitter Influence</vt:lpstr>
      <vt:lpstr>Neurotransmitter Influence</vt:lpstr>
      <vt:lpstr>EPSP (Excitatory Postsynaptic Potential)</vt:lpstr>
      <vt:lpstr>IPSP (Inhibitory Postsynaptic Potential)</vt:lpstr>
      <vt:lpstr>Epilepsy</vt:lpstr>
      <vt:lpstr>Epilepsy</vt:lpstr>
      <vt:lpstr>Aphasia</vt:lpstr>
      <vt:lpstr>Aphasia</vt:lpstr>
      <vt:lpstr>Aphasia</vt:lpstr>
      <vt:lpstr>Works Cited</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Wu</dc:creator>
  <cp:lastModifiedBy>Kevin Wu</cp:lastModifiedBy>
  <cp:revision>20</cp:revision>
  <dcterms:created xsi:type="dcterms:W3CDTF">2014-10-11T16:49:03Z</dcterms:created>
  <dcterms:modified xsi:type="dcterms:W3CDTF">2014-10-17T00:29:58Z</dcterms:modified>
</cp:coreProperties>
</file>