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7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8" r:id="rId12"/>
    <p:sldId id="266" r:id="rId13"/>
    <p:sldId id="267" r:id="rId14"/>
    <p:sldId id="269" r:id="rId15"/>
    <p:sldId id="272" r:id="rId16"/>
    <p:sldId id="270" r:id="rId17"/>
    <p:sldId id="271" r:id="rId18"/>
    <p:sldId id="273" r:id="rId19"/>
    <p:sldId id="281" r:id="rId20"/>
    <p:sldId id="276" r:id="rId21"/>
    <p:sldId id="274" r:id="rId22"/>
    <p:sldId id="282" r:id="rId23"/>
    <p:sldId id="275" r:id="rId24"/>
    <p:sldId id="280" r:id="rId25"/>
    <p:sldId id="277" r:id="rId26"/>
    <p:sldId id="278" r:id="rId27"/>
    <p:sldId id="284" r:id="rId28"/>
    <p:sldId id="279" r:id="rId29"/>
    <p:sldId id="283" r:id="rId30"/>
    <p:sldId id="291" r:id="rId31"/>
    <p:sldId id="288" r:id="rId32"/>
    <p:sldId id="290" r:id="rId33"/>
    <p:sldId id="289" r:id="rId34"/>
    <p:sldId id="287" r:id="rId35"/>
    <p:sldId id="298" r:id="rId36"/>
    <p:sldId id="293" r:id="rId37"/>
    <p:sldId id="292" r:id="rId38"/>
    <p:sldId id="299" r:id="rId39"/>
    <p:sldId id="285" r:id="rId40"/>
    <p:sldId id="297" r:id="rId41"/>
    <p:sldId id="286" r:id="rId42"/>
    <p:sldId id="296" r:id="rId43"/>
    <p:sldId id="306" r:id="rId44"/>
    <p:sldId id="295" r:id="rId45"/>
    <p:sldId id="300" r:id="rId46"/>
    <p:sldId id="294" r:id="rId47"/>
    <p:sldId id="301" r:id="rId48"/>
    <p:sldId id="304" r:id="rId49"/>
    <p:sldId id="303" r:id="rId50"/>
    <p:sldId id="302" r:id="rId51"/>
    <p:sldId id="309" r:id="rId52"/>
    <p:sldId id="310" r:id="rId53"/>
    <p:sldId id="308" r:id="rId54"/>
    <p:sldId id="307" r:id="rId55"/>
    <p:sldId id="305" r:id="rId56"/>
    <p:sldId id="311" r:id="rId57"/>
    <p:sldId id="321" r:id="rId58"/>
    <p:sldId id="312" r:id="rId59"/>
    <p:sldId id="313" r:id="rId60"/>
    <p:sldId id="314" r:id="rId61"/>
    <p:sldId id="315" r:id="rId62"/>
    <p:sldId id="316" r:id="rId63"/>
    <p:sldId id="322" r:id="rId64"/>
    <p:sldId id="323" r:id="rId65"/>
    <p:sldId id="324" r:id="rId66"/>
    <p:sldId id="319" r:id="rId67"/>
    <p:sldId id="320" r:id="rId68"/>
    <p:sldId id="317" r:id="rId69"/>
    <p:sldId id="337" r:id="rId70"/>
    <p:sldId id="338" r:id="rId71"/>
    <p:sldId id="339" r:id="rId72"/>
    <p:sldId id="340" r:id="rId73"/>
    <p:sldId id="333" r:id="rId74"/>
    <p:sldId id="334" r:id="rId75"/>
    <p:sldId id="335" r:id="rId76"/>
    <p:sldId id="336" r:id="rId77"/>
    <p:sldId id="329" r:id="rId78"/>
    <p:sldId id="330" r:id="rId79"/>
    <p:sldId id="331" r:id="rId80"/>
    <p:sldId id="332" r:id="rId81"/>
    <p:sldId id="325" r:id="rId82"/>
    <p:sldId id="326" r:id="rId83"/>
    <p:sldId id="353" r:id="rId84"/>
    <p:sldId id="354" r:id="rId85"/>
    <p:sldId id="355" r:id="rId86"/>
    <p:sldId id="356" r:id="rId87"/>
    <p:sldId id="349" r:id="rId88"/>
    <p:sldId id="350" r:id="rId89"/>
    <p:sldId id="351" r:id="rId90"/>
    <p:sldId id="352" r:id="rId91"/>
    <p:sldId id="345" r:id="rId92"/>
    <p:sldId id="346" r:id="rId93"/>
    <p:sldId id="347" r:id="rId94"/>
    <p:sldId id="348" r:id="rId95"/>
    <p:sldId id="341" r:id="rId96"/>
    <p:sldId id="342" r:id="rId97"/>
    <p:sldId id="343" r:id="rId98"/>
    <p:sldId id="344" r:id="rId99"/>
    <p:sldId id="327" r:id="rId100"/>
    <p:sldId id="328" r:id="rId101"/>
    <p:sldId id="318" r:id="rId102"/>
    <p:sldId id="357" r:id="rId103"/>
    <p:sldId id="358" r:id="rId104"/>
    <p:sldId id="359" r:id="rId105"/>
    <p:sldId id="360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A709-C0E4-4E78-A7B7-767339FDBCF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F118C-7818-4D95-A956-501CE5B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EDD4D1-E096-4E88-B52D-61012C1CB1C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11BBCE-5E2D-47B7-AB60-01643FB0B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243818" y="1570863"/>
            <a:ext cx="5648623" cy="2505123"/>
          </a:xfrm>
        </p:spPr>
        <p:txBody>
          <a:bodyPr/>
          <a:lstStyle/>
          <a:p>
            <a:r>
              <a:rPr lang="en-US" sz="72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CEF3E-B665-4918-9BCE-7E8D63A17E50}"/>
              </a:ext>
            </a:extLst>
          </p:cNvPr>
          <p:cNvSpPr txBox="1"/>
          <p:nvPr/>
        </p:nvSpPr>
        <p:spPr>
          <a:xfrm>
            <a:off x="5105400" y="629787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AP BIOLOGY REVIEW by Kelly Riedell</a:t>
            </a:r>
          </a:p>
        </p:txBody>
      </p:sp>
    </p:spTree>
    <p:extLst>
      <p:ext uri="{BB962C8B-B14F-4D97-AF65-F5344CB8AC3E}">
        <p14:creationId xmlns:p14="http://schemas.microsoft.com/office/powerpoint/2010/main" val="74660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</a:t>
            </a:r>
            <a:r>
              <a:rPr lang="en-US" sz="6000"/>
              <a:t>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eukaryote 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prokaryote</a:t>
            </a:r>
          </a:p>
        </p:txBody>
      </p:sp>
    </p:spTree>
    <p:extLst>
      <p:ext uri="{BB962C8B-B14F-4D97-AF65-F5344CB8AC3E}">
        <p14:creationId xmlns:p14="http://schemas.microsoft.com/office/powerpoint/2010/main" val="243961221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mycelium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mycorrhizae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Open circulation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Closed circulation</a:t>
            </a:r>
          </a:p>
        </p:txBody>
      </p:sp>
    </p:spTree>
    <p:extLst>
      <p:ext uri="{BB962C8B-B14F-4D97-AF65-F5344CB8AC3E}">
        <p14:creationId xmlns:p14="http://schemas.microsoft.com/office/powerpoint/2010/main" val="153440029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nucleolus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nucleosome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order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pancreas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spleen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amylase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amylose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81579" y="2309851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transpiration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 dirty="0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3597846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/>
              <a:t>Protein structure   </a:t>
            </a:r>
          </a:p>
          <a:p>
            <a:r>
              <a:rPr lang="en-US" sz="4400" dirty="0"/>
              <a:t>tertiary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quaternary</a:t>
            </a:r>
          </a:p>
        </p:txBody>
      </p:sp>
    </p:spTree>
    <p:extLst>
      <p:ext uri="{BB962C8B-B14F-4D97-AF65-F5344CB8AC3E}">
        <p14:creationId xmlns:p14="http://schemas.microsoft.com/office/powerpoint/2010/main" val="98269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aldehyde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 dirty="0"/>
              <a:t>ketone</a:t>
            </a:r>
          </a:p>
        </p:txBody>
      </p:sp>
    </p:spTree>
    <p:extLst>
      <p:ext uri="{BB962C8B-B14F-4D97-AF65-F5344CB8AC3E}">
        <p14:creationId xmlns:p14="http://schemas.microsoft.com/office/powerpoint/2010/main" val="373135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Sympatric speciation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Allopatric speciation</a:t>
            </a:r>
          </a:p>
        </p:txBody>
      </p:sp>
    </p:spTree>
    <p:extLst>
      <p:ext uri="{BB962C8B-B14F-4D97-AF65-F5344CB8AC3E}">
        <p14:creationId xmlns:p14="http://schemas.microsoft.com/office/powerpoint/2010/main" val="16459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gymosperm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angiosperm</a:t>
            </a:r>
          </a:p>
        </p:txBody>
      </p:sp>
    </p:spTree>
    <p:extLst>
      <p:ext uri="{BB962C8B-B14F-4D97-AF65-F5344CB8AC3E}">
        <p14:creationId xmlns:p14="http://schemas.microsoft.com/office/powerpoint/2010/main" val="3124072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Nucleic acid</a:t>
            </a:r>
          </a:p>
        </p:txBody>
      </p:sp>
    </p:spTree>
    <p:extLst>
      <p:ext uri="{BB962C8B-B14F-4D97-AF65-F5344CB8AC3E}">
        <p14:creationId xmlns:p14="http://schemas.microsoft.com/office/powerpoint/2010/main" val="65427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Nucleotide</a:t>
            </a:r>
          </a:p>
        </p:txBody>
      </p:sp>
    </p:spTree>
    <p:extLst>
      <p:ext uri="{BB962C8B-B14F-4D97-AF65-F5344CB8AC3E}">
        <p14:creationId xmlns:p14="http://schemas.microsoft.com/office/powerpoint/2010/main" val="3068781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translation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914235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intron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exon</a:t>
            </a:r>
          </a:p>
        </p:txBody>
      </p:sp>
    </p:spTree>
    <p:extLst>
      <p:ext uri="{BB962C8B-B14F-4D97-AF65-F5344CB8AC3E}">
        <p14:creationId xmlns:p14="http://schemas.microsoft.com/office/powerpoint/2010/main" val="120266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ACETYLCHOLINE 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/>
              <a:t>ACETYL CO-A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8654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Metaphase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metastasis</a:t>
            </a:r>
          </a:p>
        </p:txBody>
      </p:sp>
    </p:spTree>
    <p:extLst>
      <p:ext uri="{BB962C8B-B14F-4D97-AF65-F5344CB8AC3E}">
        <p14:creationId xmlns:p14="http://schemas.microsoft.com/office/powerpoint/2010/main" val="1457845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conjugation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58694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operon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559898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07036" y="2110477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pedigree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karyotype</a:t>
            </a:r>
          </a:p>
        </p:txBody>
      </p:sp>
    </p:spTree>
    <p:extLst>
      <p:ext uri="{BB962C8B-B14F-4D97-AF65-F5344CB8AC3E}">
        <p14:creationId xmlns:p14="http://schemas.microsoft.com/office/powerpoint/2010/main" val="171082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Operator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promoter</a:t>
            </a:r>
          </a:p>
        </p:txBody>
      </p:sp>
    </p:spTree>
    <p:extLst>
      <p:ext uri="{BB962C8B-B14F-4D97-AF65-F5344CB8AC3E}">
        <p14:creationId xmlns:p14="http://schemas.microsoft.com/office/powerpoint/2010/main" val="2421963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nucleoid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nucleus</a:t>
            </a:r>
          </a:p>
        </p:txBody>
      </p:sp>
    </p:spTree>
    <p:extLst>
      <p:ext uri="{BB962C8B-B14F-4D97-AF65-F5344CB8AC3E}">
        <p14:creationId xmlns:p14="http://schemas.microsoft.com/office/powerpoint/2010/main" val="1414121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transformation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transduction</a:t>
            </a:r>
          </a:p>
        </p:txBody>
      </p:sp>
    </p:spTree>
    <p:extLst>
      <p:ext uri="{BB962C8B-B14F-4D97-AF65-F5344CB8AC3E}">
        <p14:creationId xmlns:p14="http://schemas.microsoft.com/office/powerpoint/2010/main" val="3695708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chromatin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chromosome</a:t>
            </a:r>
          </a:p>
        </p:txBody>
      </p:sp>
    </p:spTree>
    <p:extLst>
      <p:ext uri="{BB962C8B-B14F-4D97-AF65-F5344CB8AC3E}">
        <p14:creationId xmlns:p14="http://schemas.microsoft.com/office/powerpoint/2010/main" val="1075904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plasmid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transposon</a:t>
            </a:r>
          </a:p>
        </p:txBody>
      </p:sp>
    </p:spTree>
    <p:extLst>
      <p:ext uri="{BB962C8B-B14F-4D97-AF65-F5344CB8AC3E}">
        <p14:creationId xmlns:p14="http://schemas.microsoft.com/office/powerpoint/2010/main" val="1918798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repressor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04309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Amino acid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Amino group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0653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mutualism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commensalism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314640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Nitrogen fixation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denitrification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2183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 </a:t>
            </a:r>
            <a:r>
              <a:rPr lang="en-US" sz="4400" baseline="-25000" dirty="0"/>
              <a:t>3</a:t>
            </a:r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c</a:t>
            </a:r>
            <a:r>
              <a:rPr lang="en-US" sz="44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86282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Calvin cycle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Krebs cycle</a:t>
            </a:r>
          </a:p>
        </p:txBody>
      </p:sp>
    </p:spTree>
    <p:extLst>
      <p:ext uri="{BB962C8B-B14F-4D97-AF65-F5344CB8AC3E}">
        <p14:creationId xmlns:p14="http://schemas.microsoft.com/office/powerpoint/2010/main" val="17586939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clone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clade</a:t>
            </a:r>
          </a:p>
        </p:txBody>
      </p:sp>
    </p:spTree>
    <p:extLst>
      <p:ext uri="{BB962C8B-B14F-4D97-AF65-F5344CB8AC3E}">
        <p14:creationId xmlns:p14="http://schemas.microsoft.com/office/powerpoint/2010/main" val="322974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plasmolysis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cytolysis</a:t>
            </a:r>
          </a:p>
        </p:txBody>
      </p:sp>
    </p:spTree>
    <p:extLst>
      <p:ext uri="{BB962C8B-B14F-4D97-AF65-F5344CB8AC3E}">
        <p14:creationId xmlns:p14="http://schemas.microsoft.com/office/powerpoint/2010/main" val="3134394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genotype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phenotype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249635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kinesis</a:t>
            </a:r>
            <a:endParaRPr lang="en-US" sz="4400" baseline="-25000" dirty="0"/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taxis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1254709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thigmotropism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phototropism</a:t>
            </a:r>
          </a:p>
        </p:txBody>
      </p:sp>
    </p:spTree>
    <p:extLst>
      <p:ext uri="{BB962C8B-B14F-4D97-AF65-F5344CB8AC3E}">
        <p14:creationId xmlns:p14="http://schemas.microsoft.com/office/powerpoint/2010/main" val="1493709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Barr body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Golgi body</a:t>
            </a:r>
          </a:p>
        </p:txBody>
      </p:sp>
    </p:spTree>
    <p:extLst>
      <p:ext uri="{BB962C8B-B14F-4D97-AF65-F5344CB8AC3E}">
        <p14:creationId xmlns:p14="http://schemas.microsoft.com/office/powerpoint/2010/main" val="396415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autosome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autotroph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5333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hypotonic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hypertonic</a:t>
            </a:r>
          </a:p>
        </p:txBody>
      </p:sp>
    </p:spTree>
    <p:extLst>
      <p:ext uri="{BB962C8B-B14F-4D97-AF65-F5344CB8AC3E}">
        <p14:creationId xmlns:p14="http://schemas.microsoft.com/office/powerpoint/2010/main" val="214404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histone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Hox</a:t>
            </a:r>
            <a:r>
              <a:rPr lang="en-US" sz="4400" dirty="0"/>
              <a:t> genes</a:t>
            </a:r>
          </a:p>
        </p:txBody>
      </p:sp>
    </p:spTree>
    <p:extLst>
      <p:ext uri="{BB962C8B-B14F-4D97-AF65-F5344CB8AC3E}">
        <p14:creationId xmlns:p14="http://schemas.microsoft.com/office/powerpoint/2010/main" val="3605336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Tight junction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plasmodesmata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1978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starch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glycogen</a:t>
            </a:r>
          </a:p>
        </p:txBody>
      </p:sp>
    </p:spTree>
    <p:extLst>
      <p:ext uri="{BB962C8B-B14F-4D97-AF65-F5344CB8AC3E}">
        <p14:creationId xmlns:p14="http://schemas.microsoft.com/office/powerpoint/2010/main" val="22482248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thylakoids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cristae</a:t>
            </a:r>
          </a:p>
        </p:txBody>
      </p:sp>
    </p:spTree>
    <p:extLst>
      <p:ext uri="{BB962C8B-B14F-4D97-AF65-F5344CB8AC3E}">
        <p14:creationId xmlns:p14="http://schemas.microsoft.com/office/powerpoint/2010/main" val="1319065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urea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uterus</a:t>
            </a:r>
          </a:p>
        </p:txBody>
      </p:sp>
    </p:spTree>
    <p:extLst>
      <p:ext uri="{BB962C8B-B14F-4D97-AF65-F5344CB8AC3E}">
        <p14:creationId xmlns:p14="http://schemas.microsoft.com/office/powerpoint/2010/main" val="11560549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8222" y="806814"/>
            <a:ext cx="5648623" cy="1397508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08784" y="1439167"/>
            <a:ext cx="7171902" cy="3770574"/>
          </a:xfrm>
        </p:spPr>
        <p:txBody>
          <a:bodyPr>
            <a:noAutofit/>
          </a:bodyPr>
          <a:lstStyle/>
          <a:p>
            <a:r>
              <a:rPr lang="en-US" sz="4400" dirty="0"/>
              <a:t>translocation</a:t>
            </a:r>
            <a:endParaRPr lang="en-US" sz="4400" baseline="-25000" dirty="0"/>
          </a:p>
          <a:p>
            <a:r>
              <a:rPr lang="en-US" sz="4400" dirty="0"/>
              <a:t>In a plant</a:t>
            </a:r>
          </a:p>
          <a:p>
            <a:r>
              <a:rPr lang="en-US" sz="4400" dirty="0"/>
              <a:t>VS</a:t>
            </a:r>
            <a:br>
              <a:rPr lang="en-US" sz="4400" dirty="0"/>
            </a:br>
            <a:r>
              <a:rPr lang="en-US" sz="4400" dirty="0"/>
              <a:t>in a gene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368213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alveoli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villi</a:t>
            </a:r>
          </a:p>
        </p:txBody>
      </p:sp>
    </p:spTree>
    <p:extLst>
      <p:ext uri="{BB962C8B-B14F-4D97-AF65-F5344CB8AC3E}">
        <p14:creationId xmlns:p14="http://schemas.microsoft.com/office/powerpoint/2010/main" val="32251294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Sulfhydryl group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Methyl group</a:t>
            </a:r>
          </a:p>
        </p:txBody>
      </p:sp>
    </p:spTree>
    <p:extLst>
      <p:ext uri="{BB962C8B-B14F-4D97-AF65-F5344CB8AC3E}">
        <p14:creationId xmlns:p14="http://schemas.microsoft.com/office/powerpoint/2010/main" val="30622037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sporophyte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gametophyte</a:t>
            </a:r>
          </a:p>
        </p:txBody>
      </p:sp>
    </p:spTree>
    <p:extLst>
      <p:ext uri="{BB962C8B-B14F-4D97-AF65-F5344CB8AC3E}">
        <p14:creationId xmlns:p14="http://schemas.microsoft.com/office/powerpoint/2010/main" val="236746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BIOTIC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abiotic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3688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stomata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stroma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7608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telomere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centromere</a:t>
            </a:r>
          </a:p>
        </p:txBody>
      </p:sp>
    </p:spTree>
    <p:extLst>
      <p:ext uri="{BB962C8B-B14F-4D97-AF65-F5344CB8AC3E}">
        <p14:creationId xmlns:p14="http://schemas.microsoft.com/office/powerpoint/2010/main" val="7928070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tetrad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tetrapod</a:t>
            </a:r>
          </a:p>
        </p:txBody>
      </p:sp>
    </p:spTree>
    <p:extLst>
      <p:ext uri="{BB962C8B-B14F-4D97-AF65-F5344CB8AC3E}">
        <p14:creationId xmlns:p14="http://schemas.microsoft.com/office/powerpoint/2010/main" val="39188313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zygote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XYLEM</a:t>
            </a:r>
          </a:p>
        </p:txBody>
      </p:sp>
    </p:spTree>
    <p:extLst>
      <p:ext uri="{BB962C8B-B14F-4D97-AF65-F5344CB8AC3E}">
        <p14:creationId xmlns:p14="http://schemas.microsoft.com/office/powerpoint/2010/main" val="19963570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l-GR" sz="4400" dirty="0"/>
              <a:t>Α</a:t>
            </a:r>
            <a:r>
              <a:rPr lang="en-US" sz="4400" dirty="0" err="1"/>
              <a:t>lpha</a:t>
            </a:r>
            <a:r>
              <a:rPr lang="en-US" sz="4400" dirty="0"/>
              <a:t> glucose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Beta glucose</a:t>
            </a:r>
          </a:p>
        </p:txBody>
      </p:sp>
    </p:spTree>
    <p:extLst>
      <p:ext uri="{BB962C8B-B14F-4D97-AF65-F5344CB8AC3E}">
        <p14:creationId xmlns:p14="http://schemas.microsoft.com/office/powerpoint/2010/main" val="23635635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pistil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stamen</a:t>
            </a:r>
          </a:p>
        </p:txBody>
      </p:sp>
    </p:spTree>
    <p:extLst>
      <p:ext uri="{BB962C8B-B14F-4D97-AF65-F5344CB8AC3E}">
        <p14:creationId xmlns:p14="http://schemas.microsoft.com/office/powerpoint/2010/main" val="34361322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VESTIGIAL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VIRULENT</a:t>
            </a:r>
          </a:p>
        </p:txBody>
      </p:sp>
    </p:spTree>
    <p:extLst>
      <p:ext uri="{BB962C8B-B14F-4D97-AF65-F5344CB8AC3E}">
        <p14:creationId xmlns:p14="http://schemas.microsoft.com/office/powerpoint/2010/main" val="12465770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carnivore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carotinoid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44002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BILE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BINARY FISSION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BASAL BODY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BARR BODY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/>
              <a:t>Protein structure   </a:t>
            </a:r>
          </a:p>
          <a:p>
            <a:r>
              <a:rPr lang="en-US" sz="4400" dirty="0"/>
              <a:t>Primary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secondary</a:t>
            </a:r>
          </a:p>
        </p:txBody>
      </p:sp>
    </p:spTree>
    <p:extLst>
      <p:ext uri="{BB962C8B-B14F-4D97-AF65-F5344CB8AC3E}">
        <p14:creationId xmlns:p14="http://schemas.microsoft.com/office/powerpoint/2010/main" val="39552106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AUXIN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AXON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 CELL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 CELL</a:t>
            </a:r>
          </a:p>
        </p:txBody>
      </p:sp>
    </p:spTree>
    <p:extLst>
      <p:ext uri="{BB962C8B-B14F-4D97-AF65-F5344CB8AC3E}">
        <p14:creationId xmlns:p14="http://schemas.microsoft.com/office/powerpoint/2010/main" val="12542318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BATESIAN MIMICRY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MUELLERIAN MIMICRY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coelom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centriole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Casparian</a:t>
            </a:r>
            <a:r>
              <a:rPr lang="en-US" sz="4400" dirty="0"/>
              <a:t> strip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Thylakoid space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CAM plant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Cambrian explosion</a:t>
            </a:r>
          </a:p>
        </p:txBody>
      </p:sp>
    </p:spTree>
    <p:extLst>
      <p:ext uri="{BB962C8B-B14F-4D97-AF65-F5344CB8AC3E}">
        <p14:creationId xmlns:p14="http://schemas.microsoft.com/office/powerpoint/2010/main" val="15344002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Carbon fixation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Nitrogen fixation</a:t>
            </a:r>
          </a:p>
        </p:txBody>
      </p:sp>
    </p:spTree>
    <p:extLst>
      <p:ext uri="{BB962C8B-B14F-4D97-AF65-F5344CB8AC3E}">
        <p14:creationId xmlns:p14="http://schemas.microsoft.com/office/powerpoint/2010/main" val="18697963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Carbonyl group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Carboxyl group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Catabolic pathway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Anabolic pathway</a:t>
            </a:r>
          </a:p>
        </p:txBody>
      </p:sp>
    </p:spTree>
    <p:extLst>
      <p:ext uri="{BB962C8B-B14F-4D97-AF65-F5344CB8AC3E}">
        <p14:creationId xmlns:p14="http://schemas.microsoft.com/office/powerpoint/2010/main" val="41046904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414122" y="19758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chaparonin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eubiquitin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</a:t>
            </a:r>
            <a:r>
              <a:rPr lang="en-US" sz="6000"/>
              <a:t>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ENDOSPORE 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ENDOSPERM</a:t>
            </a:r>
          </a:p>
        </p:txBody>
      </p:sp>
    </p:spTree>
    <p:extLst>
      <p:ext uri="{BB962C8B-B14F-4D97-AF65-F5344CB8AC3E}">
        <p14:creationId xmlns:p14="http://schemas.microsoft.com/office/powerpoint/2010/main" val="36797738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chiasmata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chitin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Disulfide bridge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Distal tubule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dicot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monocot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cytokinin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cytokinesis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46139" y="1806542"/>
            <a:ext cx="7920257" cy="3072045"/>
          </a:xfrm>
        </p:spPr>
        <p:txBody>
          <a:bodyPr>
            <a:noAutofit/>
          </a:bodyPr>
          <a:lstStyle/>
          <a:p>
            <a:r>
              <a:rPr lang="en-US" sz="4400" dirty="0"/>
              <a:t>Countercurrent flow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Cytoplasmic streaming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Coenzyme 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cofactor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endosperm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endospore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exotoxin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exocytosis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9484" y="1710502"/>
            <a:ext cx="8075617" cy="3072045"/>
          </a:xfrm>
        </p:spPr>
        <p:txBody>
          <a:bodyPr>
            <a:noAutofit/>
          </a:bodyPr>
          <a:lstStyle/>
          <a:p>
            <a:r>
              <a:rPr lang="en-US" sz="4400" dirty="0"/>
              <a:t>Competitive exclusion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Competitive inhibitor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Deuterostome</a:t>
            </a:r>
            <a:br>
              <a:rPr lang="en-US" sz="4400" dirty="0"/>
            </a:br>
            <a:r>
              <a:rPr lang="en-US" sz="4400" dirty="0" err="1"/>
              <a:t>vs</a:t>
            </a:r>
            <a:endParaRPr lang="en-US" sz="4400" dirty="0"/>
          </a:p>
          <a:p>
            <a:r>
              <a:rPr lang="en-US" sz="4400" dirty="0"/>
              <a:t>protostome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Lytic cycle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</a:t>
            </a:r>
          </a:p>
          <a:p>
            <a:r>
              <a:rPr lang="en-US" sz="4400"/>
              <a:t>Lysogenic cycle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44328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DNA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RNA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Double fertilization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Double helix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ectoderm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ectotherm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Emergent property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Endergonic reaction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Founder effect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Bottle neck effect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Gall bladder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Urinary bladder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/>
              <a:t>Glycosidic</a:t>
            </a:r>
            <a:r>
              <a:rPr lang="en-US" sz="4400" dirty="0"/>
              <a:t> link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Peptide bond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Gram </a:t>
            </a:r>
            <a:r>
              <a:rPr lang="en-US" sz="4400" dirty="0" err="1"/>
              <a:t>postive</a:t>
            </a:r>
            <a:endParaRPr lang="en-US" sz="4400" dirty="0"/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Gram negative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parenchyma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sclerenchyma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453833" y="2000509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granum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glumerulus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/>
              <a:t>translation  </a:t>
            </a:r>
          </a:p>
          <a:p>
            <a:r>
              <a:rPr lang="en-US" sz="4400" dirty="0" err="1"/>
              <a:t>vs</a:t>
            </a:r>
            <a:r>
              <a:rPr lang="en-US" sz="4400" dirty="0"/>
              <a:t>   </a:t>
            </a:r>
          </a:p>
          <a:p>
            <a:r>
              <a:rPr lang="en-US" sz="4400" dirty="0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28661058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haploid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diploid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Hardy-Weinberg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 err="1"/>
              <a:t>Tay-sachs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Geometric isomer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Structural isomer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helicase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ligase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hemophilia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hemoglobin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hydrophobic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hydrophilic</a:t>
            </a:r>
          </a:p>
        </p:txBody>
      </p:sp>
    </p:spTree>
    <p:extLst>
      <p:ext uri="{BB962C8B-B14F-4D97-AF65-F5344CB8AC3E}">
        <p14:creationId xmlns:p14="http://schemas.microsoft.com/office/powerpoint/2010/main" val="36966290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21615" y="1740947"/>
            <a:ext cx="8120224" cy="3072045"/>
          </a:xfrm>
        </p:spPr>
        <p:txBody>
          <a:bodyPr>
            <a:noAutofit/>
          </a:bodyPr>
          <a:lstStyle/>
          <a:p>
            <a:r>
              <a:rPr lang="en-US" sz="4400" dirty="0"/>
              <a:t>Indeterminate cleavage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Incomplete dominance</a:t>
            </a:r>
          </a:p>
        </p:txBody>
      </p:sp>
    </p:spTree>
    <p:extLst>
      <p:ext uri="{BB962C8B-B14F-4D97-AF65-F5344CB8AC3E}">
        <p14:creationId xmlns:p14="http://schemas.microsoft.com/office/powerpoint/2010/main" val="378010168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Integral protein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glycoprotein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Innate immunity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Acquired immunity</a:t>
            </a:r>
          </a:p>
        </p:txBody>
      </p:sp>
    </p:spTree>
    <p:extLst>
      <p:ext uri="{BB962C8B-B14F-4D97-AF65-F5344CB8AC3E}">
        <p14:creationId xmlns:p14="http://schemas.microsoft.com/office/powerpoint/2010/main" val="13091033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WHAT’s THE DIFFERENCE?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1282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/>
              <a:t>isomer</a:t>
            </a:r>
          </a:p>
          <a:p>
            <a:r>
              <a:rPr lang="en-US" sz="4400" dirty="0"/>
              <a:t>VS</a:t>
            </a:r>
          </a:p>
          <a:p>
            <a:r>
              <a:rPr lang="en-US" sz="4400" dirty="0"/>
              <a:t>isotope</a:t>
            </a:r>
          </a:p>
        </p:txBody>
      </p:sp>
    </p:spTree>
    <p:extLst>
      <p:ext uri="{BB962C8B-B14F-4D97-AF65-F5344CB8AC3E}">
        <p14:creationId xmlns:p14="http://schemas.microsoft.com/office/powerpoint/2010/main" val="4044672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898</Words>
  <Application>Microsoft Office PowerPoint</Application>
  <PresentationFormat>On-screen Show (4:3)</PresentationFormat>
  <Paragraphs>492</Paragraphs>
  <Slides>105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1" baseType="lpstr">
      <vt:lpstr>Arial</vt:lpstr>
      <vt:lpstr>Calibri</vt:lpstr>
      <vt:lpstr>Franklin Gothic Book</vt:lpstr>
      <vt:lpstr>Franklin Gothic Medium</vt:lpstr>
      <vt:lpstr>Wingdings</vt:lpstr>
      <vt:lpstr>Angles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  <vt:lpstr>WHAT’s THE DIFFERENCE?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17</cp:revision>
  <dcterms:created xsi:type="dcterms:W3CDTF">2012-03-09T17:13:49Z</dcterms:created>
  <dcterms:modified xsi:type="dcterms:W3CDTF">2021-01-29T01:19:58Z</dcterms:modified>
</cp:coreProperties>
</file>