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4" r:id="rId3"/>
    <p:sldId id="324" r:id="rId4"/>
    <p:sldId id="266" r:id="rId5"/>
    <p:sldId id="356" r:id="rId6"/>
    <p:sldId id="314" r:id="rId7"/>
    <p:sldId id="296" r:id="rId8"/>
    <p:sldId id="315" r:id="rId9"/>
    <p:sldId id="294" r:id="rId10"/>
    <p:sldId id="316" r:id="rId11"/>
    <p:sldId id="289" r:id="rId12"/>
    <p:sldId id="309" r:id="rId13"/>
    <p:sldId id="269" r:id="rId14"/>
    <p:sldId id="310" r:id="rId15"/>
    <p:sldId id="270" r:id="rId16"/>
    <p:sldId id="311" r:id="rId17"/>
    <p:sldId id="317" r:id="rId18"/>
    <p:sldId id="273" r:id="rId19"/>
    <p:sldId id="271" r:id="rId20"/>
    <p:sldId id="322" r:id="rId21"/>
    <p:sldId id="275" r:id="rId22"/>
    <p:sldId id="327" r:id="rId23"/>
    <p:sldId id="297" r:id="rId24"/>
    <p:sldId id="330" r:id="rId25"/>
    <p:sldId id="298" r:id="rId26"/>
    <p:sldId id="328" r:id="rId27"/>
    <p:sldId id="299" r:id="rId28"/>
    <p:sldId id="329" r:id="rId29"/>
    <p:sldId id="349" r:id="rId30"/>
    <p:sldId id="352" r:id="rId31"/>
    <p:sldId id="350" r:id="rId32"/>
    <p:sldId id="319" r:id="rId33"/>
    <p:sldId id="318" r:id="rId34"/>
    <p:sldId id="262" r:id="rId35"/>
    <p:sldId id="323" r:id="rId36"/>
    <p:sldId id="300" r:id="rId37"/>
    <p:sldId id="320" r:id="rId38"/>
    <p:sldId id="295" r:id="rId39"/>
    <p:sldId id="313" r:id="rId40"/>
    <p:sldId id="304" r:id="rId41"/>
    <p:sldId id="325" r:id="rId42"/>
    <p:sldId id="326" r:id="rId43"/>
    <p:sldId id="305" r:id="rId44"/>
    <p:sldId id="307" r:id="rId45"/>
    <p:sldId id="321" r:id="rId46"/>
    <p:sldId id="344" r:id="rId47"/>
    <p:sldId id="357" r:id="rId48"/>
    <p:sldId id="343" r:id="rId49"/>
    <p:sldId id="345" r:id="rId50"/>
    <p:sldId id="331" r:id="rId51"/>
    <p:sldId id="332" r:id="rId52"/>
    <p:sldId id="346" r:id="rId53"/>
    <p:sldId id="347" r:id="rId54"/>
    <p:sldId id="354" r:id="rId55"/>
    <p:sldId id="355" r:id="rId56"/>
    <p:sldId id="358" r:id="rId57"/>
    <p:sldId id="359" r:id="rId58"/>
    <p:sldId id="361" r:id="rId59"/>
    <p:sldId id="360" r:id="rId60"/>
    <p:sldId id="306" r:id="rId61"/>
    <p:sldId id="302" r:id="rId62"/>
    <p:sldId id="308" r:id="rId63"/>
    <p:sldId id="30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6" d="100"/>
          <a:sy n="76" d="100"/>
        </p:scale>
        <p:origin x="-117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5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0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4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EF5E-1558-4622-84B2-ED5DE8C22FC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ED28-4F67-48BA-8BF9-B282EB5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2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0" y="152400"/>
            <a:ext cx="8599488" cy="6705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dirty="0">
                <a:latin typeface="Comic Sans MS" pitchFamily="66" charset="0"/>
              </a:rPr>
              <a:t>D</a:t>
            </a:r>
            <a:r>
              <a:rPr lang="en-US" sz="4400" dirty="0" smtClean="0">
                <a:latin typeface="Comic Sans MS" pitchFamily="66" charset="0"/>
              </a:rPr>
              <a:t>RAW ME A PICTURE OF . .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dirty="0" smtClean="0">
                <a:latin typeface="Comic Sans MS" pitchFamily="66" charset="0"/>
              </a:rPr>
              <a:t> AP BIOLOGY REVIEW</a:t>
            </a:r>
            <a:br>
              <a:rPr lang="en-US" sz="4400" dirty="0" smtClean="0">
                <a:latin typeface="Comic Sans MS" pitchFamily="66" charset="0"/>
              </a:rPr>
            </a:br>
            <a:r>
              <a:rPr lang="en-US" sz="4400" dirty="0" smtClean="0">
                <a:latin typeface="Comic Sans MS" pitchFamily="66" charset="0"/>
              </a:rPr>
              <a:t/>
            </a:r>
            <a:br>
              <a:rPr lang="en-US" sz="4400" dirty="0" smtClean="0">
                <a:latin typeface="Comic Sans MS" pitchFamily="66" charset="0"/>
              </a:rPr>
            </a:br>
            <a:r>
              <a:rPr lang="en-US" u="sng" dirty="0" smtClean="0">
                <a:latin typeface="Comic Sans MS" pitchFamily="66" charset="0"/>
              </a:rPr>
              <a:t>1</a:t>
            </a:r>
            <a:r>
              <a:rPr lang="en-US" u="sng" baseline="30000" dirty="0" smtClean="0">
                <a:latin typeface="Comic Sans MS" pitchFamily="66" charset="0"/>
              </a:rPr>
              <a:t>st</a:t>
            </a:r>
            <a:r>
              <a:rPr lang="en-US" u="sng" dirty="0" smtClean="0">
                <a:latin typeface="Comic Sans MS" pitchFamily="66" charset="0"/>
              </a:rPr>
              <a:t> semester- 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Molecules, Cell Structure, </a:t>
            </a:r>
            <a:r>
              <a:rPr lang="en-US" dirty="0" err="1" smtClean="0">
                <a:latin typeface="Comic Sans MS" pitchFamily="66" charset="0"/>
              </a:rPr>
              <a:t>MembraneTransport</a:t>
            </a:r>
            <a:r>
              <a:rPr lang="en-US" dirty="0" smtClean="0">
                <a:latin typeface="Comic Sans MS" pitchFamily="66" charset="0"/>
              </a:rPr>
              <a:t> &amp; Signaling, Mitosis/Meiosis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Genetics &amp; Disorders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Photosynthesis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Cellular Respiration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68972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6658652" y="6066026"/>
            <a:ext cx="219570" cy="1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94526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150813" y="1682750"/>
            <a:ext cx="18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3600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68972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215727" y="1279131"/>
            <a:ext cx="8502650" cy="4810964"/>
            <a:chOff x="163" y="-5016"/>
            <a:chExt cx="4492" cy="8657"/>
          </a:xfrm>
        </p:grpSpPr>
        <p:sp>
          <p:nvSpPr>
            <p:cNvPr id="13321" name="Rectangle 5"/>
            <p:cNvSpPr>
              <a:spLocks noChangeArrowheads="1"/>
            </p:cNvSpPr>
            <p:nvPr/>
          </p:nvSpPr>
          <p:spPr bwMode="auto">
            <a:xfrm>
              <a:off x="163" y="-5016"/>
              <a:ext cx="4492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2400" b="1" dirty="0">
                <a:latin typeface="Comic Sans MS" pitchFamily="66" charset="0"/>
              </a:endParaRPr>
            </a:p>
          </p:txBody>
        </p:sp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3552" y="3408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latin typeface="Arial" charset="0"/>
              </a:endParaRPr>
            </a:p>
          </p:txBody>
        </p:sp>
      </p:grp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150813" y="1682750"/>
            <a:ext cx="18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3600" b="1">
              <a:latin typeface="Comic Sans MS" pitchFamily="66" charset="0"/>
            </a:endParaRP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115644" y="152400"/>
            <a:ext cx="90283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b="1" dirty="0" smtClean="0">
                <a:latin typeface="Comic Sans MS" pitchFamily="66" charset="0"/>
              </a:rPr>
              <a:t>Draw a chloroplast</a:t>
            </a:r>
            <a:br>
              <a:rPr lang="en-US" altLang="en-US" sz="2800" b="1" dirty="0" smtClean="0">
                <a:latin typeface="Comic Sans MS" pitchFamily="66" charset="0"/>
              </a:rPr>
            </a:br>
            <a:endParaRPr lang="en-US" altLang="en-US" sz="2800" b="1" dirty="0" smtClean="0">
              <a:latin typeface="Comic Sans MS" pitchFamily="66" charset="0"/>
            </a:endParaRPr>
          </a:p>
          <a:p>
            <a:endParaRPr lang="en-US" altLang="en-US" sz="2800" b="1" dirty="0">
              <a:latin typeface="Comic Sans MS" pitchFamily="66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92137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52500"/>
            <a:ext cx="88677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5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picture of a human red blood cell placed in distilled water. 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Use arrows to show how the water will move. 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What vocab word(s) describe what will happen to this cell?</a:t>
            </a: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0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picture of a human red blood cell placed in distilled water. 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Use arrows to show how the water will move. 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What vocab word describes what will happen to this cell?</a:t>
            </a: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62569"/>
            <a:ext cx="2362200" cy="24216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24200" y="4093789"/>
            <a:ext cx="1456886" cy="1477066"/>
            <a:chOff x="3124200" y="4093789"/>
            <a:chExt cx="1456886" cy="1477066"/>
          </a:xfrm>
        </p:grpSpPr>
        <p:sp>
          <p:nvSpPr>
            <p:cNvPr id="6" name="Right Arrow 5"/>
            <p:cNvSpPr/>
            <p:nvPr/>
          </p:nvSpPr>
          <p:spPr>
            <a:xfrm>
              <a:off x="3124200" y="4873035"/>
              <a:ext cx="457200" cy="20069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6667163">
              <a:off x="3724938" y="4232235"/>
              <a:ext cx="460585" cy="18369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14077736">
              <a:off x="3901234" y="5241909"/>
              <a:ext cx="457200" cy="20069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23886" y="4672344"/>
              <a:ext cx="457200" cy="20069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647" y="4064803"/>
            <a:ext cx="8918353" cy="2247405"/>
            <a:chOff x="225647" y="4064803"/>
            <a:chExt cx="8918353" cy="2247405"/>
          </a:xfrm>
        </p:grpSpPr>
        <p:sp>
          <p:nvSpPr>
            <p:cNvPr id="10" name="TextBox 9"/>
            <p:cNvSpPr txBox="1"/>
            <p:nvPr/>
          </p:nvSpPr>
          <p:spPr>
            <a:xfrm>
              <a:off x="225647" y="4065439"/>
              <a:ext cx="1983300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More water </a:t>
              </a:r>
            </a:p>
            <a:p>
              <a:r>
                <a:rPr lang="en-US" sz="2800" dirty="0" smtClean="0"/>
                <a:t>will enter</a:t>
              </a:r>
              <a:br>
                <a:rPr lang="en-US" sz="2800" dirty="0" smtClean="0"/>
              </a:br>
              <a:r>
                <a:rPr lang="en-US" sz="2800" dirty="0" smtClean="0"/>
                <a:t>than leave.</a:t>
              </a:r>
            </a:p>
            <a:p>
              <a:endParaRPr lang="en-US" sz="2800" dirty="0"/>
            </a:p>
            <a:p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0538" y="4064803"/>
              <a:ext cx="366346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Animal cell will swell and possibly burst </a:t>
              </a:r>
              <a:br>
                <a:rPr lang="en-US" sz="2800" dirty="0" smtClean="0"/>
              </a:br>
              <a:r>
                <a:rPr lang="en-US" sz="2800" dirty="0" smtClean="0"/>
                <a:t>= cytolysis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0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PUNNETT SQUARE that shows the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o</a:t>
            </a:r>
            <a:r>
              <a:rPr lang="en-US" sz="3200" dirty="0" smtClean="0">
                <a:latin typeface="Comic Sans MS" panose="030F0702030302020204" pitchFamily="66" charset="0"/>
              </a:rPr>
              <a:t>ffspring of a cross between a father with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c</a:t>
            </a:r>
            <a:r>
              <a:rPr lang="en-US" sz="3200" dirty="0" smtClean="0">
                <a:latin typeface="Comic Sans MS" panose="030F0702030302020204" pitchFamily="66" charset="0"/>
              </a:rPr>
              <a:t>olorblindness and a non-colorblind mother whose father had normal vision.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Tell the possible outcomes of this cross.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Z DRIVE BACKUP\My Pictures\Genetics\punnett blank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4902"/>
            <a:ext cx="2638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Z DRIVE BACKUP\My Pictures\Genetics\punnett blank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25377"/>
            <a:ext cx="4038600" cy="389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6926" y="2895600"/>
            <a:ext cx="3893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X</a:t>
            </a:r>
            <a:r>
              <a:rPr lang="en-US" sz="5400" baseline="30000" dirty="0" smtClean="0"/>
              <a:t>C</a:t>
            </a:r>
            <a:r>
              <a:rPr lang="en-US" sz="5400" dirty="0" smtClean="0"/>
              <a:t>     </a:t>
            </a:r>
            <a:r>
              <a:rPr lang="en-US" sz="5400" dirty="0" err="1" smtClean="0"/>
              <a:t>X</a:t>
            </a:r>
            <a:r>
              <a:rPr lang="en-US" sz="5400" baseline="30000" dirty="0" err="1" smtClean="0"/>
              <a:t>C</a:t>
            </a:r>
            <a:r>
              <a:rPr lang="en-US" sz="5400" dirty="0" smtClean="0"/>
              <a:t> </a:t>
            </a:r>
          </a:p>
          <a:p>
            <a:r>
              <a:rPr lang="en-US" sz="5400" dirty="0" err="1" smtClean="0"/>
              <a:t>X</a:t>
            </a:r>
            <a:r>
              <a:rPr lang="en-US" sz="5400" baseline="30000" dirty="0" err="1" smtClean="0">
                <a:solidFill>
                  <a:srgbClr val="FF0000"/>
                </a:solidFill>
              </a:rPr>
              <a:t>c</a:t>
            </a:r>
            <a:endParaRPr lang="en-US" sz="5400" baseline="30000" dirty="0" smtClean="0">
              <a:solidFill>
                <a:srgbClr val="FF0000"/>
              </a:solidFill>
            </a:endParaRPr>
          </a:p>
          <a:p>
            <a:endParaRPr lang="en-US" sz="5400" dirty="0" smtClean="0"/>
          </a:p>
          <a:p>
            <a:r>
              <a:rPr lang="en-US" sz="5400" dirty="0" smtClean="0"/>
              <a:t>y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031731" y="3980409"/>
            <a:ext cx="30154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X</a:t>
            </a:r>
            <a:r>
              <a:rPr lang="en-US" sz="5400" baseline="30000" dirty="0" err="1" smtClean="0"/>
              <a:t>C</a:t>
            </a:r>
            <a:r>
              <a:rPr lang="en-US" sz="5400" dirty="0" err="1" smtClean="0"/>
              <a:t>X</a:t>
            </a:r>
            <a:r>
              <a:rPr lang="en-US" sz="5400" baseline="30000" dirty="0" err="1" smtClean="0">
                <a:solidFill>
                  <a:srgbClr val="FF0000"/>
                </a:solidFill>
              </a:rPr>
              <a:t>c</a:t>
            </a:r>
            <a:r>
              <a:rPr lang="en-US" sz="5400" dirty="0" smtClean="0"/>
              <a:t>   </a:t>
            </a:r>
            <a:r>
              <a:rPr lang="en-US" sz="5400" dirty="0" err="1" smtClean="0"/>
              <a:t>X</a:t>
            </a:r>
            <a:r>
              <a:rPr lang="en-US" sz="5400" baseline="30000" dirty="0" err="1" smtClean="0"/>
              <a:t>C</a:t>
            </a:r>
            <a:r>
              <a:rPr lang="en-US" sz="5400" dirty="0" err="1" smtClean="0"/>
              <a:t>X</a:t>
            </a:r>
            <a:r>
              <a:rPr lang="en-US" sz="5400" baseline="30000" dirty="0" err="1" smtClean="0">
                <a:solidFill>
                  <a:srgbClr val="FF0000"/>
                </a:solidFill>
              </a:rPr>
              <a:t>c</a:t>
            </a:r>
            <a:endParaRPr lang="en-US" sz="5400" baseline="30000" dirty="0" smtClean="0">
              <a:solidFill>
                <a:srgbClr val="FF0000"/>
              </a:solidFill>
            </a:endParaRPr>
          </a:p>
          <a:p>
            <a:endParaRPr lang="en-US" sz="5400" baseline="30000" dirty="0"/>
          </a:p>
          <a:p>
            <a:r>
              <a:rPr lang="en-US" sz="5400" dirty="0" err="1" smtClean="0"/>
              <a:t>X</a:t>
            </a:r>
            <a:r>
              <a:rPr lang="en-US" sz="5400" baseline="30000" dirty="0" err="1" smtClean="0"/>
              <a:t>C</a:t>
            </a:r>
            <a:r>
              <a:rPr lang="en-US" sz="5400" dirty="0" err="1" smtClean="0"/>
              <a:t>y</a:t>
            </a:r>
            <a:r>
              <a:rPr lang="en-US" sz="5400" dirty="0" smtClean="0"/>
              <a:t>     </a:t>
            </a:r>
            <a:r>
              <a:rPr lang="en-US" sz="5400" dirty="0" err="1" smtClean="0"/>
              <a:t>X</a:t>
            </a:r>
            <a:r>
              <a:rPr lang="en-US" sz="5400" baseline="30000" dirty="0" err="1" smtClean="0"/>
              <a:t>C</a:t>
            </a:r>
            <a:r>
              <a:rPr lang="en-US" sz="5400" dirty="0" err="1" smtClean="0"/>
              <a:t>y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208631" y="4203918"/>
            <a:ext cx="31733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50%  normal female </a:t>
            </a:r>
            <a:br>
              <a:rPr lang="en-US" sz="2800" dirty="0" smtClean="0"/>
            </a:br>
            <a:r>
              <a:rPr lang="en-US" sz="2800" dirty="0" smtClean="0"/>
              <a:t>            (carriers)</a:t>
            </a:r>
          </a:p>
          <a:p>
            <a:endParaRPr lang="en-US" sz="2800" dirty="0" smtClean="0"/>
          </a:p>
          <a:p>
            <a:r>
              <a:rPr lang="en-US" sz="2800" dirty="0" smtClean="0"/>
              <a:t>50% normal males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0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Diagram the differences between cells that are haploid, diploid,  triploid, </a:t>
            </a:r>
            <a:r>
              <a:rPr lang="en-US" sz="2800" dirty="0" err="1" smtClean="0">
                <a:latin typeface="Comic Sans MS" panose="030F0702030302020204" pitchFamily="66" charset="0"/>
              </a:rPr>
              <a:t>trisomic</a:t>
            </a:r>
            <a:r>
              <a:rPr lang="en-US" sz="2800" dirty="0" smtClean="0">
                <a:latin typeface="Comic Sans MS" panose="030F0702030302020204" pitchFamily="66" charset="0"/>
              </a:rPr>
              <a:t>, and </a:t>
            </a:r>
            <a:r>
              <a:rPr lang="en-US" sz="2800" dirty="0" err="1" smtClean="0">
                <a:latin typeface="Comic Sans MS" panose="030F0702030302020204" pitchFamily="66" charset="0"/>
              </a:rPr>
              <a:t>monosomic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 smtClean="0"/>
              <a:t>USE 2n=6</a:t>
            </a:r>
            <a:endParaRPr lang="en-US" sz="28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048000" y="1752600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9631" y="1604828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1755531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559169" y="4305300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4302061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Diagram the differences between cells that are haploid, diploid,  triploid, </a:t>
            </a:r>
            <a:r>
              <a:rPr lang="en-US" sz="2800" dirty="0" err="1" smtClean="0">
                <a:latin typeface="Comic Sans MS" panose="030F0702030302020204" pitchFamily="66" charset="0"/>
              </a:rPr>
              <a:t>trisomic</a:t>
            </a:r>
            <a:r>
              <a:rPr lang="en-US" sz="2800" dirty="0" smtClean="0">
                <a:latin typeface="Comic Sans MS" panose="030F0702030302020204" pitchFamily="66" charset="0"/>
              </a:rPr>
              <a:t>, and </a:t>
            </a:r>
            <a:r>
              <a:rPr lang="en-US" sz="2800" dirty="0" err="1" smtClean="0">
                <a:latin typeface="Comic Sans MS" panose="030F0702030302020204" pitchFamily="66" charset="0"/>
              </a:rPr>
              <a:t>monosomic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 smtClean="0"/>
              <a:t>USE 2n=6</a:t>
            </a:r>
            <a:endParaRPr lang="en-US" sz="28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048000" y="1752600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9631" y="1604828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1755531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7903" y="2209800"/>
            <a:ext cx="1433256" cy="1468370"/>
            <a:chOff x="657903" y="2209800"/>
            <a:chExt cx="1433256" cy="1468370"/>
          </a:xfrm>
        </p:grpSpPr>
        <p:pic>
          <p:nvPicPr>
            <p:cNvPr id="9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2" t="4918" r="48764" b="71683"/>
            <a:stretch/>
          </p:blipFill>
          <p:spPr bwMode="auto">
            <a:xfrm>
              <a:off x="657903" y="2209800"/>
              <a:ext cx="1433256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24633" y="3308838"/>
              <a:ext cx="129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DIPLOID 2n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75412" y="5184531"/>
            <a:ext cx="2141174" cy="1019935"/>
            <a:chOff x="1575412" y="5184531"/>
            <a:chExt cx="2141174" cy="1019935"/>
          </a:xfrm>
        </p:grpSpPr>
        <p:pic>
          <p:nvPicPr>
            <p:cNvPr id="16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38" t="5186" r="54213" b="73266"/>
            <a:stretch/>
          </p:blipFill>
          <p:spPr bwMode="auto">
            <a:xfrm>
              <a:off x="3476263" y="5184531"/>
              <a:ext cx="240323" cy="52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2" t="4918" r="50093" b="73266"/>
            <a:stretch/>
          </p:blipFill>
          <p:spPr bwMode="auto">
            <a:xfrm>
              <a:off x="1575412" y="5184531"/>
              <a:ext cx="1883823" cy="52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878437" y="5835134"/>
              <a:ext cx="15712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TRISOMY 2n+1</a:t>
              </a:r>
              <a:endParaRPr lang="en-US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1559169" y="4305300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4302061"/>
            <a:ext cx="2209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172200" y="2198386"/>
            <a:ext cx="1858253" cy="1460752"/>
            <a:chOff x="6172200" y="2198386"/>
            <a:chExt cx="1858253" cy="1460752"/>
          </a:xfrm>
        </p:grpSpPr>
        <p:pic>
          <p:nvPicPr>
            <p:cNvPr id="29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5" t="10711" r="53647" b="74722"/>
            <a:stretch/>
          </p:blipFill>
          <p:spPr bwMode="auto">
            <a:xfrm>
              <a:off x="7789989" y="2567663"/>
              <a:ext cx="240464" cy="56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2" t="4918" r="81460" b="75955"/>
            <a:stretch/>
          </p:blipFill>
          <p:spPr bwMode="auto">
            <a:xfrm>
              <a:off x="6172200" y="2409709"/>
              <a:ext cx="369277" cy="68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388922" y="3289806"/>
              <a:ext cx="1526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TRIPLOID 3n</a:t>
              </a:r>
              <a:endParaRPr lang="en-US" dirty="0"/>
            </a:p>
          </p:txBody>
        </p:sp>
        <p:pic>
          <p:nvPicPr>
            <p:cNvPr id="25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4" t="8092" r="48764" b="71683"/>
            <a:stretch/>
          </p:blipFill>
          <p:spPr bwMode="auto">
            <a:xfrm>
              <a:off x="7485138" y="2523392"/>
              <a:ext cx="388273" cy="724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8" t="4918" r="63982" b="71683"/>
            <a:stretch/>
          </p:blipFill>
          <p:spPr bwMode="auto">
            <a:xfrm>
              <a:off x="7184608" y="2198386"/>
              <a:ext cx="24761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7" t="4918" r="80258" b="71683"/>
            <a:stretch/>
          </p:blipFill>
          <p:spPr bwMode="auto">
            <a:xfrm>
              <a:off x="6538947" y="2409709"/>
              <a:ext cx="204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9" t="4918" r="63982" b="71683"/>
            <a:stretch/>
          </p:blipFill>
          <p:spPr bwMode="auto">
            <a:xfrm>
              <a:off x="6743147" y="2209800"/>
              <a:ext cx="495222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4625262" y="5187154"/>
            <a:ext cx="1882247" cy="983558"/>
            <a:chOff x="1670562" y="5187154"/>
            <a:chExt cx="1882247" cy="983558"/>
          </a:xfrm>
        </p:grpSpPr>
        <p:sp>
          <p:nvSpPr>
            <p:cNvPr id="34" name="Rectangle 33"/>
            <p:cNvSpPr/>
            <p:nvPr/>
          </p:nvSpPr>
          <p:spPr>
            <a:xfrm>
              <a:off x="1670562" y="5801380"/>
              <a:ext cx="1882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MONOSOMY 2n-1</a:t>
              </a:r>
              <a:endParaRPr lang="en-US" dirty="0"/>
            </a:p>
          </p:txBody>
        </p:sp>
        <p:pic>
          <p:nvPicPr>
            <p:cNvPr id="35" name="Picture 5" descr="2n-1 monosomy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2" t="4918" r="54385" b="73266"/>
            <a:stretch/>
          </p:blipFill>
          <p:spPr bwMode="auto">
            <a:xfrm>
              <a:off x="1764414" y="5187154"/>
              <a:ext cx="1694542" cy="52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335163"/>
            <a:ext cx="18288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diagram showing the glycoproteins on the surface of a blood cell from a person with A positive blood.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WHAT KIND OF ANTIBODIES WOULD THIS PERSON MAKE?</a:t>
            </a: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Z DRIVE BACKUP\My Pictures\Genetics\rh cel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9" y="1981200"/>
            <a:ext cx="1747838" cy="178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diagram showing the glycoproteins on the surface of a blood cell from a person with A positive blood.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WHAT KIND OF ANTIBODIES WOULD THIS PERSON MAKE?</a:t>
            </a: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64037"/>
            <a:ext cx="2590800" cy="2653481"/>
          </a:xfrm>
          <a:prstGeom prst="rect">
            <a:avLst/>
          </a:prstGeom>
        </p:spPr>
      </p:pic>
      <p:pic>
        <p:nvPicPr>
          <p:cNvPr id="2050" name="Picture 2" descr="D:\Z DRIVE BACKUP\My Pictures\Genetics\rh cell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6" r="19210" b="18504"/>
          <a:stretch/>
        </p:blipFill>
        <p:spPr bwMode="auto">
          <a:xfrm>
            <a:off x="3103959" y="2209800"/>
            <a:ext cx="1412081" cy="1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513457"/>
            <a:ext cx="4155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ANTI-B   antibodies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0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752" y="22259"/>
            <a:ext cx="891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Comic Sans MS" pitchFamily="66" charset="0"/>
              </a:rPr>
              <a:t>DRAW A DIAGRAM showing the </a:t>
            </a:r>
            <a:r>
              <a:rPr lang="en-US" altLang="en-US" sz="2800" b="1" dirty="0">
                <a:latin typeface="Comic Sans MS" pitchFamily="66" charset="0"/>
              </a:rPr>
              <a:t>molecules in the thylakoid </a:t>
            </a:r>
            <a:r>
              <a:rPr lang="en-US" altLang="en-US" sz="2800" b="1" dirty="0" smtClean="0">
                <a:latin typeface="Comic Sans MS" pitchFamily="66" charset="0"/>
              </a:rPr>
              <a:t>membrane </a:t>
            </a:r>
            <a:r>
              <a:rPr lang="en-US" altLang="en-US" sz="2800" b="1" dirty="0">
                <a:latin typeface="Comic Sans MS" pitchFamily="66" charset="0"/>
              </a:rPr>
              <a:t>involved in the light 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reactions and label </a:t>
            </a:r>
            <a:r>
              <a:rPr lang="en-US" altLang="en-US" sz="2800" b="1" dirty="0" smtClean="0">
                <a:latin typeface="Comic Sans MS" pitchFamily="66" charset="0"/>
              </a:rPr>
              <a:t>them.</a:t>
            </a:r>
          </a:p>
          <a:p>
            <a:endParaRPr lang="en-US" altLang="en-US" sz="2800" b="1" dirty="0">
              <a:latin typeface="Comic Sans MS" pitchFamily="66" charset="0"/>
            </a:endParaRPr>
          </a:p>
          <a:p>
            <a:r>
              <a:rPr lang="en-US" altLang="en-US" sz="2800" b="1" dirty="0" smtClean="0">
                <a:latin typeface="Comic Sans MS" pitchFamily="66" charset="0"/>
              </a:rPr>
              <a:t>Add H+ ions to show where H+ ions build up during the light reaction.</a:t>
            </a:r>
          </a:p>
          <a:p>
            <a:endParaRPr lang="en-US" altLang="en-US" sz="2800" b="1" dirty="0">
              <a:latin typeface="Comic Sans MS" pitchFamily="66" charset="0"/>
            </a:endParaRPr>
          </a:p>
          <a:p>
            <a:r>
              <a:rPr lang="en-US" altLang="en-US" sz="2800" b="1" dirty="0" smtClean="0">
                <a:latin typeface="Comic Sans MS" pitchFamily="66" charset="0"/>
              </a:rPr>
              <a:t>Tell 2 things that happen to create the H+ gradient.</a:t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/>
            </a:r>
            <a:br>
              <a:rPr lang="en-US" altLang="en-US" sz="2800" b="1" dirty="0" smtClean="0">
                <a:latin typeface="Comic Sans MS" pitchFamily="66" charset="0"/>
              </a:rPr>
            </a:br>
            <a:endParaRPr lang="en-US" alt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diagram of a typical biological membrane including the lipid bilayer and both integral and peripheral proteins. 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Label your diagram and GIVE AN EXAMPLE of an integral and a peripheral protein you learned about.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752" y="22259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Comic Sans MS" pitchFamily="66" charset="0"/>
              </a:rPr>
              <a:t>DRAW A DIAGRAM showing the </a:t>
            </a:r>
            <a:r>
              <a:rPr lang="en-US" altLang="en-US" sz="2800" b="1" dirty="0">
                <a:latin typeface="Comic Sans MS" pitchFamily="66" charset="0"/>
              </a:rPr>
              <a:t>molecules in the thylakoid </a:t>
            </a:r>
            <a:r>
              <a:rPr lang="en-US" altLang="en-US" sz="2800" b="1" dirty="0" smtClean="0">
                <a:latin typeface="Comic Sans MS" pitchFamily="66" charset="0"/>
              </a:rPr>
              <a:t>membrane </a:t>
            </a:r>
            <a:r>
              <a:rPr lang="en-US" altLang="en-US" sz="2800" b="1" dirty="0">
                <a:latin typeface="Comic Sans MS" pitchFamily="66" charset="0"/>
              </a:rPr>
              <a:t>involved in the light 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reactions and label </a:t>
            </a:r>
            <a:r>
              <a:rPr lang="en-US" altLang="en-US" sz="2800" b="1" dirty="0" smtClean="0">
                <a:latin typeface="Comic Sans MS" pitchFamily="66" charset="0"/>
              </a:rPr>
              <a:t>them.</a:t>
            </a:r>
            <a:endParaRPr lang="en-US" altLang="en-US" sz="2800" b="1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" y="1721683"/>
            <a:ext cx="8250747" cy="2903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219" y="4816777"/>
            <a:ext cx="8266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accumulate in the </a:t>
            </a:r>
            <a:r>
              <a:rPr lang="en-US" sz="2400" dirty="0" err="1" smtClean="0"/>
              <a:t>thylkoid</a:t>
            </a:r>
            <a:r>
              <a:rPr lang="en-US" sz="2400" dirty="0" smtClean="0"/>
              <a:t> space due to :</a:t>
            </a:r>
            <a:br>
              <a:rPr lang="en-US" sz="2400" dirty="0" smtClean="0"/>
            </a:br>
            <a:r>
              <a:rPr lang="en-US" sz="2400" dirty="0" smtClean="0"/>
              <a:t>1. Splitting water to replace electrons in chlorophyll</a:t>
            </a:r>
            <a:br>
              <a:rPr lang="en-US" sz="2400" dirty="0" smtClean="0"/>
            </a:br>
            <a:r>
              <a:rPr lang="en-US" sz="2400" dirty="0" smtClean="0"/>
              <a:t>2. ETC (proton pumps) move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from </a:t>
            </a:r>
            <a:r>
              <a:rPr lang="en-US" sz="2400" dirty="0" err="1" smtClean="0"/>
              <a:t>stroma</a:t>
            </a:r>
            <a:r>
              <a:rPr lang="en-US" sz="2400" dirty="0" smtClean="0"/>
              <a:t> into thylakoid space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5581" y="1407254"/>
            <a:ext cx="8765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    H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     H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     H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      H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         H</a:t>
            </a:r>
            <a:r>
              <a:rPr lang="en-US" sz="2800" baseline="30000" dirty="0">
                <a:solidFill>
                  <a:srgbClr val="FF0000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     H</a:t>
            </a:r>
            <a:r>
              <a:rPr lang="en-US" sz="2800" baseline="30000" dirty="0">
                <a:solidFill>
                  <a:srgbClr val="FF0000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      H</a:t>
            </a:r>
            <a:r>
              <a:rPr lang="en-US" sz="2800" baseline="30000" dirty="0">
                <a:solidFill>
                  <a:srgbClr val="FF0000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      H</a:t>
            </a:r>
            <a:r>
              <a:rPr lang="en-US" sz="2800" baseline="30000" dirty="0">
                <a:solidFill>
                  <a:srgbClr val="FF0000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       H</a:t>
            </a:r>
            <a:r>
              <a:rPr lang="en-US" sz="2800" baseline="30000" dirty="0">
                <a:solidFill>
                  <a:srgbClr val="FF0000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  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diagram of a d</a:t>
            </a:r>
            <a:r>
              <a:rPr lang="en-US" altLang="en-US" sz="3200" b="1" dirty="0" smtClean="0">
                <a:latin typeface="Comic Sans MS" pitchFamily="66" charset="0"/>
              </a:rPr>
              <a:t>iploid </a:t>
            </a:r>
            <a:r>
              <a:rPr lang="en-US" altLang="en-US" sz="3200" b="1" dirty="0">
                <a:latin typeface="Comic Sans MS" pitchFamily="66" charset="0"/>
              </a:rPr>
              <a:t>cell with 4 chromosomes in Metaphase I of </a:t>
            </a:r>
            <a:r>
              <a:rPr lang="en-US" altLang="en-US" sz="3200" b="1" dirty="0" smtClean="0">
                <a:latin typeface="Comic Sans MS" pitchFamily="66" charset="0"/>
              </a:rPr>
              <a:t>meiosis.</a:t>
            </a:r>
            <a:br>
              <a:rPr lang="en-US" altLang="en-US" sz="3200" b="1" dirty="0" smtClean="0">
                <a:latin typeface="Comic Sans MS" pitchFamily="66" charset="0"/>
              </a:rPr>
            </a:br>
            <a:r>
              <a:rPr lang="en-US" altLang="en-US" sz="3200" b="1" dirty="0" smtClean="0">
                <a:latin typeface="Comic Sans MS" pitchFamily="66" charset="0"/>
              </a:rPr>
              <a:t/>
            </a:r>
            <a:br>
              <a:rPr lang="en-US" altLang="en-US" sz="3200" b="1" dirty="0" smtClean="0">
                <a:latin typeface="Comic Sans MS" pitchFamily="66" charset="0"/>
              </a:rPr>
            </a:br>
            <a:r>
              <a:rPr lang="en-US" altLang="en-US" sz="3200" b="1" dirty="0" smtClean="0">
                <a:latin typeface="Comic Sans MS" pitchFamily="66" charset="0"/>
              </a:rPr>
              <a:t/>
            </a:r>
            <a:br>
              <a:rPr lang="en-US" altLang="en-US" sz="3200" b="1" dirty="0" smtClean="0">
                <a:latin typeface="Comic Sans MS" pitchFamily="66" charset="0"/>
              </a:rPr>
            </a:br>
            <a:r>
              <a:rPr lang="en-US" altLang="en-US" sz="3200" b="1" dirty="0" smtClean="0">
                <a:latin typeface="Comic Sans MS" pitchFamily="66" charset="0"/>
              </a:rPr>
              <a:t>Compare this to the same cell in Metaphase of mitosis</a:t>
            </a:r>
            <a:endParaRPr lang="en-US" altLang="en-US" sz="3200" b="1" dirty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latin typeface="Comic Sans MS" pitchFamily="66" charset="0"/>
              </a:rPr>
              <a:t>Metaphase </a:t>
            </a:r>
            <a:r>
              <a:rPr lang="en-US" altLang="en-US" sz="3200" b="1" dirty="0">
                <a:latin typeface="Comic Sans MS" pitchFamily="66" charset="0"/>
              </a:rPr>
              <a:t>I </a:t>
            </a:r>
            <a:r>
              <a:rPr lang="en-US" altLang="en-US" sz="3200" b="1" dirty="0" smtClean="0">
                <a:latin typeface="Comic Sans MS" pitchFamily="66" charset="0"/>
              </a:rPr>
              <a:t/>
            </a:r>
            <a:br>
              <a:rPr lang="en-US" altLang="en-US" sz="3200" b="1" dirty="0" smtClean="0">
                <a:latin typeface="Comic Sans MS" pitchFamily="66" charset="0"/>
              </a:rPr>
            </a:br>
            <a:r>
              <a:rPr lang="en-US" altLang="en-US" sz="3200" b="1" dirty="0" smtClean="0">
                <a:latin typeface="Comic Sans MS" pitchFamily="66" charset="0"/>
              </a:rPr>
              <a:t>of </a:t>
            </a:r>
            <a:r>
              <a:rPr lang="en-US" altLang="en-US" sz="3200" b="1" dirty="0">
                <a:latin typeface="Comic Sans MS" pitchFamily="66" charset="0"/>
              </a:rPr>
              <a:t>meiosis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66216" b="11477"/>
          <a:stretch/>
        </p:blipFill>
        <p:spPr bwMode="auto">
          <a:xfrm>
            <a:off x="990600" y="1114240"/>
            <a:ext cx="762000" cy="122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2" t="8248" r="13882"/>
          <a:stretch/>
        </p:blipFill>
        <p:spPr bwMode="auto">
          <a:xfrm>
            <a:off x="914400" y="2427047"/>
            <a:ext cx="838200" cy="134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05945" y="59466"/>
            <a:ext cx="2382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Comic Sans MS" pitchFamily="66" charset="0"/>
              </a:rPr>
              <a:t>Metaphase </a:t>
            </a:r>
            <a:r>
              <a:rPr lang="en-US" altLang="en-US" sz="3200" b="1" dirty="0" smtClean="0">
                <a:latin typeface="Comic Sans MS" pitchFamily="66" charset="0"/>
              </a:rPr>
              <a:t/>
            </a:r>
            <a:br>
              <a:rPr lang="en-US" altLang="en-US" sz="3200" b="1" dirty="0" smtClean="0">
                <a:latin typeface="Comic Sans MS" pitchFamily="66" charset="0"/>
              </a:rPr>
            </a:br>
            <a:r>
              <a:rPr lang="en-US" altLang="en-US" sz="3200" b="1" dirty="0" smtClean="0">
                <a:latin typeface="Comic Sans MS" pitchFamily="66" charset="0"/>
              </a:rPr>
              <a:t>of mitosis</a:t>
            </a:r>
            <a:endParaRPr lang="en-US" altLang="en-US" sz="3200" b="1" dirty="0">
              <a:latin typeface="Comic Sans MS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r="66216" b="11477"/>
          <a:stretch/>
        </p:blipFill>
        <p:spPr bwMode="auto">
          <a:xfrm>
            <a:off x="6802582" y="1119212"/>
            <a:ext cx="411634" cy="121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6" r="24323" b="-928"/>
          <a:stretch/>
        </p:blipFill>
        <p:spPr bwMode="auto">
          <a:xfrm>
            <a:off x="6698231" y="2217131"/>
            <a:ext cx="400898" cy="13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7" r="13512" b="-928"/>
          <a:stretch/>
        </p:blipFill>
        <p:spPr bwMode="auto">
          <a:xfrm>
            <a:off x="6693270" y="4766383"/>
            <a:ext cx="424342" cy="147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77283" b="11477"/>
          <a:stretch/>
        </p:blipFill>
        <p:spPr bwMode="auto">
          <a:xfrm>
            <a:off x="6711753" y="3429000"/>
            <a:ext cx="387376" cy="13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05945" y="87175"/>
            <a:ext cx="2382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Comic Sans MS" pitchFamily="66" charset="0"/>
              </a:rPr>
              <a:t>Metaphase </a:t>
            </a:r>
            <a:r>
              <a:rPr lang="en-US" altLang="en-US" sz="3200" b="1" dirty="0" smtClean="0">
                <a:latin typeface="Comic Sans MS" pitchFamily="66" charset="0"/>
              </a:rPr>
              <a:t/>
            </a:r>
            <a:br>
              <a:rPr lang="en-US" altLang="en-US" sz="3200" b="1" dirty="0" smtClean="0">
                <a:latin typeface="Comic Sans MS" pitchFamily="66" charset="0"/>
              </a:rPr>
            </a:br>
            <a:r>
              <a:rPr lang="en-US" altLang="en-US" sz="3200" b="1" dirty="0" smtClean="0">
                <a:latin typeface="Comic Sans MS" pitchFamily="66" charset="0"/>
              </a:rPr>
              <a:t>of mitosis</a:t>
            </a:r>
            <a:endParaRPr lang="en-US" altLang="en-US" sz="3200" b="1" dirty="0">
              <a:latin typeface="Comic Sans MS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r="66216" b="11477"/>
          <a:stretch/>
        </p:blipFill>
        <p:spPr bwMode="auto">
          <a:xfrm>
            <a:off x="6802582" y="1146921"/>
            <a:ext cx="411634" cy="121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the 2 kinds of shapes found in the secondary structure of proteins.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What kinds of groups are involved in holding this shape in position?</a:t>
            </a:r>
          </a:p>
          <a:p>
            <a:endParaRPr lang="en-US" sz="3200" b="1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381000"/>
            <a:ext cx="3019425" cy="4010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619" y="0"/>
            <a:ext cx="31449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Beta pleated sheet</a:t>
            </a:r>
            <a:br>
              <a:rPr lang="en-US" sz="2400" b="1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/>
            </a:r>
            <a:br>
              <a:rPr lang="en-US" sz="2400" b="1" dirty="0" smtClean="0">
                <a:latin typeface="Comic Sans MS" panose="030F0702030302020204" pitchFamily="66" charset="0"/>
              </a:rPr>
            </a:br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Alpha helix</a:t>
            </a:r>
            <a:endParaRPr lang="en-US" sz="3200" b="1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5650" y="1695271"/>
            <a:ext cx="5372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Hydrogen bonds between C=O on one amino acid and the N-H on another amino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Show how alpha and beta glucose are different.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  <a:p>
            <a:endParaRPr lang="en-US" sz="3200" b="1" dirty="0" smtClean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Give examples of polysaccharides made with each of these</a:t>
            </a:r>
            <a:r>
              <a:rPr lang="en-US" sz="3200" b="1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Which of these polysaccharide are humans and other animals unable to digest?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974996"/>
            <a:ext cx="9085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 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   </a:t>
            </a:r>
            <a:r>
              <a:rPr lang="en-US" sz="3200" b="1" dirty="0" smtClean="0">
                <a:latin typeface="Comic Sans MS" panose="030F0702030302020204" pitchFamily="66" charset="0"/>
              </a:rPr>
              <a:t>  Alpha (</a:t>
            </a:r>
            <a:r>
              <a:rPr lang="el-GR" sz="3200" b="1" dirty="0" smtClean="0">
                <a:latin typeface="Comic Sans MS" panose="030F0702030302020204" pitchFamily="66" charset="0"/>
              </a:rPr>
              <a:t>α</a:t>
            </a:r>
            <a:r>
              <a:rPr lang="en-US" sz="3200" b="1" dirty="0" smtClean="0">
                <a:latin typeface="Comic Sans MS" panose="030F0702030302020204" pitchFamily="66" charset="0"/>
              </a:rPr>
              <a:t>)</a:t>
            </a:r>
            <a:r>
              <a:rPr lang="en-US" sz="3200" b="1" dirty="0" smtClean="0">
                <a:latin typeface="Comic Sans MS" panose="030F0702030302020204" pitchFamily="66" charset="0"/>
              </a:rPr>
              <a:t>glucose     Beta (</a:t>
            </a:r>
            <a:r>
              <a:rPr lang="el-GR" sz="3200" b="1" dirty="0" smtClean="0">
                <a:latin typeface="Comic Sans MS" panose="030F0702030302020204" pitchFamily="66" charset="0"/>
              </a:rPr>
              <a:t>β</a:t>
            </a:r>
            <a:r>
              <a:rPr lang="en-US" sz="3200" b="1" dirty="0" smtClean="0">
                <a:latin typeface="Comic Sans MS" panose="030F0702030302020204" pitchFamily="66" charset="0"/>
              </a:rPr>
              <a:t>) </a:t>
            </a:r>
            <a:r>
              <a:rPr lang="en-US" sz="3200" b="1" dirty="0" smtClean="0">
                <a:latin typeface="Comic Sans MS" panose="030F0702030302020204" pitchFamily="66" charset="0"/>
              </a:rPr>
              <a:t>glucose</a:t>
            </a:r>
            <a:r>
              <a:rPr lang="en-US" sz="3200" b="1" dirty="0" smtClean="0">
                <a:latin typeface="Comic Sans MS" panose="030F0702030302020204" pitchFamily="66" charset="0"/>
              </a:rPr>
              <a:t/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2800" b="1" dirty="0" smtClean="0">
                <a:latin typeface="Comic Sans MS" panose="030F0702030302020204" pitchFamily="66" charset="0"/>
              </a:rPr>
              <a:t>      glycogen &amp; starch      cellulose &amp; chitin</a:t>
            </a:r>
          </a:p>
          <a:p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3034145" cy="2922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26" y="367145"/>
            <a:ext cx="2676525" cy="2781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51054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Humans and other animals are unable to break polysaccharides with </a:t>
            </a:r>
            <a:r>
              <a:rPr lang="el-GR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β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linkages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picture showing the components used to make a FAT molecule. What kind of reaction joins the “pieces”?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How is a fat different than a phospholipid?</a:t>
            </a:r>
          </a:p>
          <a:p>
            <a:endParaRPr lang="en-US" sz="3200" b="1" dirty="0" smtClean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How does adding unsaturated fatty acid tails change the shape of the phospholipid?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/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How does this affect its behavior in cell membranes?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096672"/>
            <a:ext cx="9085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FAT = 1 glycerol + 3 fatty acid tails</a:t>
            </a: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Joined by dehydration synthesis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Phospholipid = 1 glycerol + 2 fatty acid tails + 1 phosphate group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8" t="29364" r="27490" b="34415"/>
          <a:stretch/>
        </p:blipFill>
        <p:spPr bwMode="auto">
          <a:xfrm>
            <a:off x="1638301" y="438286"/>
            <a:ext cx="5105400" cy="300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38137" r="29529" b="21608"/>
          <a:stretch/>
        </p:blipFill>
        <p:spPr bwMode="auto">
          <a:xfrm rot="16200000">
            <a:off x="4721545" y="1994066"/>
            <a:ext cx="920111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8" t="29507" r="28134" b="39778"/>
          <a:stretch/>
        </p:blipFill>
        <p:spPr bwMode="auto">
          <a:xfrm rot="16200000">
            <a:off x="121484" y="1976604"/>
            <a:ext cx="4118021" cy="199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5299" y="492353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GLYCEROL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5080274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3 FATTY ACIDS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4" t="38568" r="41081" b="21061"/>
          <a:stretch/>
        </p:blipFill>
        <p:spPr bwMode="auto">
          <a:xfrm rot="16200000">
            <a:off x="3938392" y="1632889"/>
            <a:ext cx="1114815" cy="248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38137" r="27174" b="21608"/>
          <a:stretch/>
        </p:blipFill>
        <p:spPr bwMode="auto">
          <a:xfrm rot="16200000">
            <a:off x="3747506" y="365481"/>
            <a:ext cx="1381894" cy="247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38137" r="29529" b="21608"/>
          <a:stretch/>
        </p:blipFill>
        <p:spPr bwMode="auto">
          <a:xfrm rot="16200000">
            <a:off x="3992385" y="2768971"/>
            <a:ext cx="1150141" cy="247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63" y="149516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MAKE A FAT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Peripheral proteins-  G protein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                                  Last ETC protein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       </a:t>
            </a:r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/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Integral proteins: transport proteins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    (ion channels, carriers, </a:t>
            </a:r>
            <a:r>
              <a:rPr lang="en-US" sz="3200" dirty="0" err="1" smtClean="0">
                <a:latin typeface="Comic Sans MS" panose="030F0702030302020204" pitchFamily="66" charset="0"/>
              </a:rPr>
              <a:t>aquaporins</a:t>
            </a:r>
            <a:r>
              <a:rPr lang="en-US" sz="3200" dirty="0" smtClean="0">
                <a:latin typeface="Comic Sans MS" panose="030F0702030302020204" pitchFamily="66" charset="0"/>
              </a:rPr>
              <a:t>, 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        ATP synthase . . . .)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1524000"/>
            <a:ext cx="5543550" cy="19812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133600" y="68580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4198793" y="3505200"/>
            <a:ext cx="297007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717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PHOSPHOLIPID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56568" r="31975" b="6169"/>
          <a:stretch/>
        </p:blipFill>
        <p:spPr>
          <a:xfrm>
            <a:off x="4828151" y="4458730"/>
            <a:ext cx="3192211" cy="2133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0" t="16350" r="57059" b="40329"/>
          <a:stretch/>
        </p:blipFill>
        <p:spPr bwMode="auto">
          <a:xfrm>
            <a:off x="2590800" y="1175950"/>
            <a:ext cx="2237351" cy="461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5" t="18149" r="42041" b="66998"/>
          <a:stretch/>
        </p:blipFill>
        <p:spPr bwMode="auto">
          <a:xfrm>
            <a:off x="1371600" y="1752600"/>
            <a:ext cx="1676400" cy="15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4" t="35013" r="33456" b="51913"/>
          <a:stretch/>
        </p:blipFill>
        <p:spPr bwMode="auto">
          <a:xfrm>
            <a:off x="4828151" y="3150973"/>
            <a:ext cx="2944251" cy="139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04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STRUCTURE/FUNCTION!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8" t="29507" r="28134" b="39778"/>
          <a:stretch/>
        </p:blipFill>
        <p:spPr bwMode="auto">
          <a:xfrm rot="16200000">
            <a:off x="121484" y="1976604"/>
            <a:ext cx="4118021" cy="199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88911" y="1140519"/>
            <a:ext cx="30026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UNSATURATED </a:t>
            </a:r>
          </a:p>
          <a:p>
            <a:r>
              <a:rPr lang="en-US" sz="2400" b="1" dirty="0" smtClean="0">
                <a:latin typeface="Comic Sans MS" pitchFamily="66" charset="0"/>
              </a:rPr>
              <a:t>FA’s affect</a:t>
            </a:r>
          </a:p>
          <a:p>
            <a:r>
              <a:rPr lang="en-US" sz="2400" b="1" dirty="0">
                <a:latin typeface="Comic Sans MS" pitchFamily="66" charset="0"/>
              </a:rPr>
              <a:t>s</a:t>
            </a:r>
            <a:r>
              <a:rPr lang="en-US" sz="2400" b="1" dirty="0" smtClean="0">
                <a:latin typeface="Comic Sans MS" pitchFamily="66" charset="0"/>
              </a:rPr>
              <a:t>tructure.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Can’t pack as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tightly.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Makes membranes MORE fluid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4" t="38568" r="41081" b="21061"/>
          <a:stretch/>
        </p:blipFill>
        <p:spPr bwMode="auto">
          <a:xfrm rot="16200000">
            <a:off x="3961048" y="1610233"/>
            <a:ext cx="1114815" cy="248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38137" r="27174" b="21608"/>
          <a:stretch/>
        </p:blipFill>
        <p:spPr bwMode="auto">
          <a:xfrm rot="16200000">
            <a:off x="3747506" y="365481"/>
            <a:ext cx="1381894" cy="247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56568" r="31975" b="6169"/>
          <a:stretch/>
        </p:blipFill>
        <p:spPr>
          <a:xfrm>
            <a:off x="3276600" y="3547074"/>
            <a:ext cx="2570206" cy="17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Z DRIVE BACKUP\My Pictures\Genetics\rh cell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6" b="15399"/>
          <a:stretch/>
        </p:blipFill>
        <p:spPr bwMode="auto">
          <a:xfrm>
            <a:off x="3581400" y="1524000"/>
            <a:ext cx="1447800" cy="15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15" y="58614"/>
            <a:ext cx="90853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diagram showing the glycoproteins on the surface of a blood cell from a person with I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B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i</a:t>
            </a:r>
            <a:r>
              <a:rPr lang="en-US" sz="3200" dirty="0" smtClean="0">
                <a:latin typeface="Comic Sans MS" panose="030F0702030302020204" pitchFamily="66" charset="0"/>
              </a:rPr>
              <a:t> genotype.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WHAT KIND OF ANTIBODIES WOULD THIS PERSON MAKE?</a:t>
            </a: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diagram showing the glycoproteins on the surface of a blood cell from a person with I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B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i</a:t>
            </a:r>
            <a:r>
              <a:rPr lang="en-US" sz="3200" dirty="0" smtClean="0">
                <a:latin typeface="Comic Sans MS" panose="030F0702030302020204" pitchFamily="66" charset="0"/>
              </a:rPr>
              <a:t> genotype.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17" y="980433"/>
            <a:ext cx="3055934" cy="2767874"/>
          </a:xfrm>
          <a:prstGeom prst="rect">
            <a:avLst/>
          </a:prstGeom>
        </p:spPr>
      </p:pic>
      <p:pic>
        <p:nvPicPr>
          <p:cNvPr id="2050" name="Picture 2" descr="D:\Z DRIVE BACKUP\My Pictures\Genetics\rh cell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" r="21129" b="16174"/>
          <a:stretch/>
        </p:blipFill>
        <p:spPr bwMode="auto">
          <a:xfrm>
            <a:off x="3702421" y="1664716"/>
            <a:ext cx="1378527" cy="13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68972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215727" y="1279131"/>
            <a:ext cx="8502650" cy="4810964"/>
            <a:chOff x="163" y="-5016"/>
            <a:chExt cx="4492" cy="8657"/>
          </a:xfrm>
        </p:grpSpPr>
        <p:sp>
          <p:nvSpPr>
            <p:cNvPr id="13321" name="Rectangle 5"/>
            <p:cNvSpPr>
              <a:spLocks noChangeArrowheads="1"/>
            </p:cNvSpPr>
            <p:nvPr/>
          </p:nvSpPr>
          <p:spPr bwMode="auto">
            <a:xfrm>
              <a:off x="163" y="-5016"/>
              <a:ext cx="4492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2400" b="1" dirty="0">
                <a:latin typeface="Comic Sans MS" pitchFamily="66" charset="0"/>
              </a:endParaRPr>
            </a:p>
          </p:txBody>
        </p:sp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3552" y="3408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latin typeface="Arial" charset="0"/>
              </a:endParaRPr>
            </a:p>
          </p:txBody>
        </p:sp>
      </p:grp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150813" y="1682750"/>
            <a:ext cx="18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3600" b="1">
              <a:latin typeface="Comic Sans MS" pitchFamily="66" charset="0"/>
            </a:endParaRP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115644" y="152400"/>
            <a:ext cx="90283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b="1" dirty="0" smtClean="0">
                <a:latin typeface="Comic Sans MS" pitchFamily="66" charset="0"/>
              </a:rPr>
              <a:t>Draw a mitochondrion.</a:t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/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>Label </a:t>
            </a:r>
            <a:r>
              <a:rPr lang="en-US" altLang="en-US" sz="2800" b="1" dirty="0">
                <a:latin typeface="Comic Sans MS" pitchFamily="66" charset="0"/>
              </a:rPr>
              <a:t>all the places &amp; </a:t>
            </a:r>
            <a:r>
              <a:rPr lang="en-US" altLang="en-US" sz="2800" b="1" dirty="0" smtClean="0">
                <a:latin typeface="Comic Sans MS" pitchFamily="66" charset="0"/>
              </a:rPr>
              <a:t>spaces.</a:t>
            </a:r>
            <a:br>
              <a:rPr lang="en-US" altLang="en-US" sz="2800" b="1" dirty="0" smtClean="0">
                <a:latin typeface="Comic Sans MS" pitchFamily="66" charset="0"/>
              </a:rPr>
            </a:br>
            <a:endParaRPr lang="en-US" altLang="en-US" sz="2800" b="1" dirty="0" smtClean="0">
              <a:latin typeface="Comic Sans MS" pitchFamily="66" charset="0"/>
            </a:endParaRPr>
          </a:p>
          <a:p>
            <a:r>
              <a:rPr lang="en-US" altLang="en-US" sz="2800" b="1" dirty="0" smtClean="0">
                <a:latin typeface="Comic Sans MS" pitchFamily="66" charset="0"/>
              </a:rPr>
              <a:t>Mark the locations of glycolysis, Krebs Cycle and ETC.</a:t>
            </a:r>
          </a:p>
          <a:p>
            <a:r>
              <a:rPr lang="en-US" altLang="en-US" sz="2800" b="1" dirty="0" smtClean="0">
                <a:latin typeface="Comic Sans MS" pitchFamily="66" charset="0"/>
              </a:rPr>
              <a:t/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>Show where H</a:t>
            </a:r>
            <a:r>
              <a:rPr lang="en-US" altLang="en-US" sz="2800" b="1" baseline="30000" dirty="0" smtClean="0">
                <a:latin typeface="Comic Sans MS" pitchFamily="66" charset="0"/>
              </a:rPr>
              <a:t>+</a:t>
            </a:r>
            <a:r>
              <a:rPr lang="en-US" altLang="en-US" sz="2800" b="1" dirty="0" smtClean="0">
                <a:latin typeface="Comic Sans MS" pitchFamily="66" charset="0"/>
              </a:rPr>
              <a:t> ions build up during ETC.</a:t>
            </a:r>
          </a:p>
          <a:p>
            <a:endParaRPr lang="en-US" altLang="en-US" sz="2800" b="1" dirty="0">
              <a:latin typeface="Comic Sans MS" pitchFamily="66" charset="0"/>
            </a:endParaRPr>
          </a:p>
          <a:p>
            <a:endParaRPr lang="en-US" altLang="en-US" sz="2800" b="1" dirty="0" smtClean="0">
              <a:latin typeface="Comic Sans MS" pitchFamily="66" charset="0"/>
            </a:endParaRPr>
          </a:p>
          <a:p>
            <a:r>
              <a:rPr lang="en-US" altLang="en-US" sz="2800" b="1" dirty="0" smtClean="0">
                <a:latin typeface="Comic Sans MS" pitchFamily="66" charset="0"/>
              </a:rPr>
              <a:t>Add some mitochondrial DNA.</a:t>
            </a:r>
          </a:p>
          <a:p>
            <a:endParaRPr lang="en-US" altLang="en-US" sz="2800" b="1" dirty="0">
              <a:latin typeface="Comic Sans MS" pitchFamily="66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92137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68972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215727" y="1279131"/>
            <a:ext cx="8502650" cy="4810964"/>
            <a:chOff x="163" y="-5016"/>
            <a:chExt cx="4492" cy="8657"/>
          </a:xfrm>
        </p:grpSpPr>
        <p:sp>
          <p:nvSpPr>
            <p:cNvPr id="13321" name="Rectangle 5"/>
            <p:cNvSpPr>
              <a:spLocks noChangeArrowheads="1"/>
            </p:cNvSpPr>
            <p:nvPr/>
          </p:nvSpPr>
          <p:spPr bwMode="auto">
            <a:xfrm>
              <a:off x="163" y="-5016"/>
              <a:ext cx="4492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2400" b="1" dirty="0">
                <a:latin typeface="Comic Sans MS" pitchFamily="66" charset="0"/>
              </a:endParaRPr>
            </a:p>
          </p:txBody>
        </p:sp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3552" y="3408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latin typeface="Arial" charset="0"/>
              </a:endParaRPr>
            </a:p>
          </p:txBody>
        </p:sp>
      </p:grp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150813" y="1682750"/>
            <a:ext cx="18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3600" b="1">
              <a:latin typeface="Comic Sans MS" pitchFamily="66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92137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5" y="95250"/>
            <a:ext cx="9201888" cy="58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211782" y="2563091"/>
            <a:ext cx="1143000" cy="5133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the shape of a phospholipid and identify the parts that are polar and non-polar. 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Identify the parts that are hydrophobic and hydrophilic.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How does adding unsaturated fatty acids 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c</a:t>
            </a:r>
            <a:r>
              <a:rPr lang="en-US" sz="3200" b="1" dirty="0" smtClean="0">
                <a:latin typeface="Comic Sans MS" panose="030F0702030302020204" pitchFamily="66" charset="0"/>
              </a:rPr>
              <a:t>hange the shape of the molecule and impact membrane fluidity?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3562" y="4495800"/>
            <a:ext cx="7310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Unsaturated fatty acids put bends in the tails; They pack less tightly together in membrane;</a:t>
            </a:r>
            <a:br>
              <a:rPr lang="en-US" sz="2400" b="1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>Increase fluidity</a:t>
            </a:r>
            <a:endParaRPr lang="en-US" sz="24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3598"/>
            <a:ext cx="923925" cy="2962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685800"/>
            <a:ext cx="3999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HEAD = polar/hydrophilic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133600" y="2362200"/>
            <a:ext cx="77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TAILS = non-polar/hydrophobic 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98872" y="3698089"/>
            <a:ext cx="1246581" cy="27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diagram showing the action </a:t>
            </a:r>
            <a:r>
              <a:rPr lang="en-US" sz="3200" dirty="0">
                <a:latin typeface="Comic Sans MS" panose="030F0702030302020204" pitchFamily="66" charset="0"/>
              </a:rPr>
              <a:t>of </a:t>
            </a:r>
            <a:r>
              <a:rPr lang="en-US" sz="3200" dirty="0" smtClean="0">
                <a:latin typeface="Comic Sans MS" panose="030F0702030302020204" pitchFamily="66" charset="0"/>
              </a:rPr>
              <a:t>a </a:t>
            </a:r>
            <a:r>
              <a:rPr lang="en-US" sz="3200" dirty="0">
                <a:latin typeface="Comic Sans MS" panose="030F0702030302020204" pitchFamily="66" charset="0"/>
              </a:rPr>
              <a:t>non-polar hormone like cholesterol in </a:t>
            </a:r>
            <a:r>
              <a:rPr lang="en-US" sz="3200" dirty="0" smtClean="0">
                <a:latin typeface="Comic Sans MS" panose="030F0702030302020204" pitchFamily="66" charset="0"/>
              </a:rPr>
              <a:t>a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cell signaling pathway.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diagram showing the action </a:t>
            </a:r>
            <a:r>
              <a:rPr lang="en-US" sz="3200" dirty="0">
                <a:latin typeface="Comic Sans MS" panose="030F0702030302020204" pitchFamily="66" charset="0"/>
              </a:rPr>
              <a:t>of </a:t>
            </a:r>
            <a:r>
              <a:rPr lang="en-US" sz="3200" dirty="0" smtClean="0">
                <a:latin typeface="Comic Sans MS" panose="030F0702030302020204" pitchFamily="66" charset="0"/>
              </a:rPr>
              <a:t>a </a:t>
            </a:r>
            <a:r>
              <a:rPr lang="en-US" sz="3200" dirty="0">
                <a:latin typeface="Comic Sans MS" panose="030F0702030302020204" pitchFamily="66" charset="0"/>
              </a:rPr>
              <a:t>non-polar hormone like cholesterol in </a:t>
            </a:r>
            <a:r>
              <a:rPr lang="en-US" sz="3200" dirty="0" smtClean="0">
                <a:latin typeface="Comic Sans MS" panose="030F0702030302020204" pitchFamily="66" charset="0"/>
              </a:rPr>
              <a:t>a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cell signaling pathway.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ile:Thylakoid membr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39341"/>
            <a:ext cx="6207202" cy="35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1924050" cy="1457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707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bacterial cell engulfed by phagocytosis and label 3 parts that are similar to mitochondria and chloroplasts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a</a:t>
            </a:r>
            <a:r>
              <a:rPr lang="en-US" sz="3200" b="1" dirty="0" smtClean="0">
                <a:latin typeface="Comic Sans MS" panose="030F0702030302020204" pitchFamily="66" charset="0"/>
              </a:rPr>
              <a:t>nd provide evidence for Lynn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Margulis’s</a:t>
            </a:r>
            <a:endParaRPr lang="en-US" sz="3200" b="1" dirty="0" smtClean="0">
              <a:latin typeface="Comic Sans MS" panose="030F0702030302020204" pitchFamily="66" charset="0"/>
            </a:endParaRPr>
          </a:p>
          <a:p>
            <a:r>
              <a:rPr lang="en-US" sz="3200" b="1" dirty="0" err="1" smtClean="0">
                <a:latin typeface="Comic Sans MS" panose="030F0702030302020204" pitchFamily="66" charset="0"/>
              </a:rPr>
              <a:t>Endosymbiotic</a:t>
            </a:r>
            <a:r>
              <a:rPr lang="en-US" sz="3200" b="1" dirty="0" smtClean="0">
                <a:latin typeface="Comic Sans MS" panose="030F0702030302020204" pitchFamily="66" charset="0"/>
              </a:rPr>
              <a:t> theory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229841"/>
            <a:ext cx="90853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DNA is one circular loop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Ribosomes are smaller than cellular ribosomes like prokaryotes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Inner mitochondrial/chloroplast membranes have bacterial phospholipids 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Outer mitochondrial/chloroplast membrane like cell membranes</a:t>
            </a: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Inner membranes have enzymes for respiration/photosynthesis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 like bacterial outer membranes</a:t>
            </a: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/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n-US" sz="28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84" y="152400"/>
            <a:ext cx="3835116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691"/>
            <a:ext cx="3695700" cy="28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pathway that shows the movement of a protein like insulin from where it is made in a cell to where it is secreted into the blood stream.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14"/>
            <a:ext cx="90853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Made on ribosomes.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Travels through Rough ER</a:t>
            </a:r>
            <a:br>
              <a:rPr lang="en-US" sz="2400" b="1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>Sent via vesicle to Golgi </a:t>
            </a:r>
            <a:br>
              <a:rPr lang="en-US" sz="2400" b="1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>Sent via vesicle to plasma membrane</a:t>
            </a:r>
            <a:br>
              <a:rPr lang="en-US" sz="2400" b="1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>Exocytosis to exit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9" y="2209800"/>
            <a:ext cx="7986280" cy="37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gene map based on the following recombination frequencies: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A-B  8%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A-C  28%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A-D  25%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B-C  20%</a:t>
            </a: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B-D  33%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gene map based on the following recombination frequencies: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A-B  8%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A-C  28%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A-D  25%</a:t>
            </a:r>
            <a:br>
              <a:rPr lang="en-US" sz="3200" b="1" dirty="0" smtClean="0">
                <a:latin typeface="Comic Sans MS" panose="030F0702030302020204" pitchFamily="66" charset="0"/>
              </a:rPr>
            </a:br>
            <a:r>
              <a:rPr lang="en-US" sz="3200" b="1" dirty="0" smtClean="0">
                <a:latin typeface="Comic Sans MS" panose="030F0702030302020204" pitchFamily="66" charset="0"/>
              </a:rPr>
              <a:t>B-C  20%</a:t>
            </a: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B-D  33%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35926"/>
            <a:ext cx="6705600" cy="26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picture of a nerve axon and show how the two kinds of Na+/K+ transporters work together to polarize and depolarize a nerve cell. Which of these transporters is active/passive?</a:t>
            </a:r>
            <a:endParaRPr 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1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7" b="50000"/>
          <a:stretch/>
        </p:blipFill>
        <p:spPr>
          <a:xfrm>
            <a:off x="685800" y="990600"/>
            <a:ext cx="6511636" cy="240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734" y="106831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POLARIZATION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Na </a:t>
            </a:r>
            <a:r>
              <a:rPr lang="en-US" baseline="30000" dirty="0" smtClean="0">
                <a:latin typeface="Comic Sans MS" panose="030F0702030302020204" pitchFamily="66" charset="0"/>
              </a:rPr>
              <a:t>+</a:t>
            </a:r>
            <a:r>
              <a:rPr lang="en-US" dirty="0" smtClean="0">
                <a:latin typeface="Comic Sans MS" panose="030F0702030302020204" pitchFamily="66" charset="0"/>
              </a:rPr>
              <a:t> - K</a:t>
            </a:r>
            <a:r>
              <a:rPr lang="en-US" baseline="30000" dirty="0" smtClean="0">
                <a:latin typeface="Comic Sans MS" panose="030F0702030302020204" pitchFamily="66" charset="0"/>
              </a:rPr>
              <a:t>+</a:t>
            </a:r>
            <a:r>
              <a:rPr lang="en-US" dirty="0" smtClean="0">
                <a:latin typeface="Comic Sans MS" panose="030F0702030302020204" pitchFamily="66" charset="0"/>
              </a:rPr>
              <a:t> pumps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Set potential on membrane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More + outside than in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3782" y="383829"/>
            <a:ext cx="2930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ACTIVE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TRANSPORT</a:t>
            </a:r>
            <a:b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requires energy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507"/>
          <a:stretch/>
        </p:blipFill>
        <p:spPr>
          <a:xfrm>
            <a:off x="338677" y="4239674"/>
            <a:ext cx="6705600" cy="2400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58247" y="33909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PASSIVE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TRANSPORT</a:t>
            </a:r>
            <a:b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 energy needed</a:t>
            </a:r>
            <a:b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Move down gradient </a:t>
            </a:r>
            <a:b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from [high]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→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[low]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2422" y="3621052"/>
            <a:ext cx="6228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DEPOLARIZATION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Ion channels allow </a:t>
            </a:r>
            <a:r>
              <a:rPr lang="en-US" dirty="0">
                <a:latin typeface="Comic Sans MS" panose="030F0702030302020204" pitchFamily="66" charset="0"/>
              </a:rPr>
              <a:t>Na </a:t>
            </a:r>
            <a:r>
              <a:rPr lang="en-US" baseline="30000" dirty="0" smtClean="0">
                <a:latin typeface="Comic Sans MS" panose="030F0702030302020204" pitchFamily="66" charset="0"/>
              </a:rPr>
              <a:t>+ </a:t>
            </a:r>
            <a:r>
              <a:rPr lang="en-US" dirty="0" smtClean="0">
                <a:latin typeface="Comic Sans MS" panose="030F0702030302020204" pitchFamily="66" charset="0"/>
              </a:rPr>
              <a:t> and </a:t>
            </a:r>
            <a:r>
              <a:rPr lang="en-US" dirty="0">
                <a:latin typeface="Comic Sans MS" panose="030F0702030302020204" pitchFamily="66" charset="0"/>
              </a:rPr>
              <a:t>K</a:t>
            </a:r>
            <a:r>
              <a:rPr lang="en-US" baseline="30000" dirty="0" smtClean="0">
                <a:latin typeface="Comic Sans MS" panose="030F0702030302020204" pitchFamily="66" charset="0"/>
              </a:rPr>
              <a:t>+ </a:t>
            </a:r>
            <a:r>
              <a:rPr lang="en-US" dirty="0" smtClean="0">
                <a:latin typeface="Comic Sans MS" panose="030F0702030302020204" pitchFamily="66" charset="0"/>
              </a:rPr>
              <a:t>to where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they started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picture of a chromosome in G</a:t>
            </a:r>
            <a:r>
              <a:rPr lang="en-US" sz="32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200" b="1" dirty="0" smtClean="0">
                <a:latin typeface="Comic Sans MS" panose="030F0702030302020204" pitchFamily="66" charset="0"/>
              </a:rPr>
              <a:t> of interphase. Show what it looks like in G</a:t>
            </a:r>
            <a:r>
              <a:rPr lang="en-US" sz="3200" b="1" baseline="-25000" dirty="0" smtClean="0">
                <a:latin typeface="Comic Sans MS" panose="030F0702030302020204" pitchFamily="66" charset="0"/>
              </a:rPr>
              <a:t>2</a:t>
            </a:r>
            <a:endParaRPr lang="en-US" sz="3200" baseline="-250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picture of a chromosome in G</a:t>
            </a:r>
            <a:r>
              <a:rPr lang="en-US" sz="32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200" b="1" dirty="0" smtClean="0">
                <a:latin typeface="Comic Sans MS" panose="030F0702030302020204" pitchFamily="66" charset="0"/>
              </a:rPr>
              <a:t> of interphase. Show what it looks like in G</a:t>
            </a:r>
            <a:r>
              <a:rPr lang="en-US" sz="3200" b="1" baseline="-25000" dirty="0" smtClean="0">
                <a:latin typeface="Comic Sans MS" panose="030F0702030302020204" pitchFamily="66" charset="0"/>
              </a:rPr>
              <a:t>2</a:t>
            </a:r>
            <a:endParaRPr lang="en-US" sz="3200" baseline="-250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1" t="46173" r="13066"/>
          <a:stretch/>
        </p:blipFill>
        <p:spPr>
          <a:xfrm>
            <a:off x="2590800" y="1411368"/>
            <a:ext cx="686599" cy="4608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4" t="46173" r="13066" b="9201"/>
          <a:stretch/>
        </p:blipFill>
        <p:spPr>
          <a:xfrm rot="10800000">
            <a:off x="5414459" y="1565563"/>
            <a:ext cx="1204054" cy="38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 picture of an amino acid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Show how 2 amino acids could be joined together.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Identify this process and the type of bond formed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2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diagram to show 2 ways (ALLOSTERIC) NON-COMPETITIVE INHIBITORS  work</a:t>
            </a: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9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0/0f/Allosteric_comp_inhib_1.svg/2000px-Allosteric_comp_inhib_1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2"/>
          <a:stretch/>
        </p:blipFill>
        <p:spPr bwMode="auto">
          <a:xfrm>
            <a:off x="203931" y="838200"/>
            <a:ext cx="8756073" cy="27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9" y="228600"/>
            <a:ext cx="4353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NON-COMPETITVE (ALLOSTERIC) </a:t>
            </a:r>
            <a:r>
              <a:rPr lang="en-US" dirty="0"/>
              <a:t>INHIBITION</a:t>
            </a:r>
          </a:p>
        </p:txBody>
      </p:sp>
      <p:pic>
        <p:nvPicPr>
          <p:cNvPr id="3" name="Picture 2" descr="http://ibguides.com/images/biology_figure_7.6.4_none-competitive_inhibi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51384" r="5839" b="10163"/>
          <a:stretch/>
        </p:blipFill>
        <p:spPr bwMode="auto">
          <a:xfrm>
            <a:off x="203933" y="3733798"/>
            <a:ext cx="8756073" cy="292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picture of a chromosome in prophase of interphase. Label its parts.</a:t>
            </a:r>
            <a:endParaRPr lang="en-US" sz="3200" baseline="-250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8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Draw a picture of a chromosome in prophase of interphase. Label its parts.</a:t>
            </a:r>
            <a:endParaRPr lang="en-US" sz="3200" baseline="-250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4" t="46173" r="13066" b="9201"/>
          <a:stretch/>
        </p:blipFill>
        <p:spPr>
          <a:xfrm rot="10800000">
            <a:off x="3369543" y="1538147"/>
            <a:ext cx="1204054" cy="3897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43075"/>
            <a:ext cx="638175" cy="337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564" y="3136612"/>
            <a:ext cx="1897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chromatid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76800" y="1770784"/>
            <a:ext cx="638175" cy="3371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38800" y="3194401"/>
            <a:ext cx="1897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chromatid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44620" y="2103053"/>
            <a:ext cx="2137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centromere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302043" y="1185040"/>
            <a:ext cx="186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telomeres</a:t>
            </a:r>
            <a:endParaRPr lang="en-US" sz="3600" dirty="0"/>
          </a:p>
        </p:txBody>
      </p:sp>
      <p:sp>
        <p:nvSpPr>
          <p:cNvPr id="12" name="Left Arrow 11"/>
          <p:cNvSpPr/>
          <p:nvPr/>
        </p:nvSpPr>
        <p:spPr>
          <a:xfrm rot="11193856">
            <a:off x="2450473" y="1705905"/>
            <a:ext cx="978408" cy="2673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0675057">
            <a:off x="4530562" y="2810137"/>
            <a:ext cx="2259414" cy="2648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97873" y="88176"/>
            <a:ext cx="8839200" cy="182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3200" dirty="0" smtClean="0">
                <a:latin typeface="Comic Sans MS" pitchFamily="66" charset="0"/>
              </a:rPr>
              <a:t>   Draw a graph of FREE ENERGY of PRODUCTS and REACTANTS over time in a NEGATIVE ∆ G chemical reaction. Label ACTIVATION ENERGY and ∆G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618" y="5791200"/>
            <a:ext cx="89916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800" dirty="0" smtClean="0">
                <a:latin typeface="Comic Sans MS" pitchFamily="66" charset="0"/>
              </a:rPr>
              <a:t>How does adding an enzyme change the graph?</a:t>
            </a:r>
            <a:br>
              <a:rPr lang="en-US" altLang="en-US" sz="2800" dirty="0" smtClean="0">
                <a:latin typeface="Comic Sans MS" pitchFamily="66" charset="0"/>
              </a:rPr>
            </a:br>
            <a:r>
              <a:rPr lang="en-US" altLang="en-US" sz="2800" dirty="0" smtClean="0">
                <a:latin typeface="Comic Sans MS" pitchFamily="66" charset="0"/>
              </a:rPr>
              <a:t>How does it change the </a:t>
            </a:r>
            <a:r>
              <a:rPr lang="en-US" altLang="en-US" sz="2800" dirty="0">
                <a:latin typeface="Comic Sans MS" pitchFamily="66" charset="0"/>
              </a:rPr>
              <a:t>∆</a:t>
            </a:r>
            <a:r>
              <a:rPr lang="en-US" altLang="en-US" sz="2800" dirty="0" smtClean="0">
                <a:latin typeface="Comic Sans MS" pitchFamily="66" charset="0"/>
              </a:rPr>
              <a:t>G of this reaction?</a:t>
            </a:r>
            <a:endParaRPr lang="en-US" alt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44687"/>
            <a:ext cx="6267450" cy="4333875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97873" y="88176"/>
            <a:ext cx="8839200" cy="182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3200" dirty="0" smtClean="0">
                <a:latin typeface="Comic Sans MS" pitchFamily="66" charset="0"/>
              </a:rPr>
              <a:t>   Draw a graph of FREE ENERGY of PRODUCTS and REACTANTS over time in a NEGATIVE ∆ G chemical reaction. Label ACTIVATION ENERGY and ∆G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44685"/>
            <a:ext cx="6267450" cy="4333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618" y="5791200"/>
            <a:ext cx="89916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800" dirty="0" smtClean="0">
                <a:latin typeface="Comic Sans MS" pitchFamily="66" charset="0"/>
              </a:rPr>
              <a:t>How does adding an enzyme change the graph?</a:t>
            </a:r>
            <a:br>
              <a:rPr lang="en-US" altLang="en-US" sz="2800" dirty="0" smtClean="0">
                <a:latin typeface="Comic Sans MS" pitchFamily="66" charset="0"/>
              </a:rPr>
            </a:br>
            <a:r>
              <a:rPr lang="en-US" altLang="en-US" sz="2800" dirty="0" smtClean="0">
                <a:latin typeface="Comic Sans MS" pitchFamily="66" charset="0"/>
              </a:rPr>
              <a:t>How does it change the </a:t>
            </a:r>
            <a:r>
              <a:rPr lang="en-US" altLang="en-US" sz="2800" dirty="0">
                <a:latin typeface="Comic Sans MS" pitchFamily="66" charset="0"/>
              </a:rPr>
              <a:t>∆</a:t>
            </a:r>
            <a:r>
              <a:rPr lang="en-US" altLang="en-US" sz="2800" dirty="0" smtClean="0">
                <a:latin typeface="Comic Sans MS" pitchFamily="66" charset="0"/>
              </a:rPr>
              <a:t>G of this reaction?</a:t>
            </a:r>
            <a:endParaRPr lang="en-US" alt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17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Draw a picture to explain why NADH makes more ATP than FADH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800" dirty="0" smtClean="0">
                <a:latin typeface="Comic Sans MS" panose="030F0702030302020204" pitchFamily="66" charset="0"/>
              </a:rPr>
              <a:t> when electrons are passed to the ETC during cellular respiration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6543328"/>
            <a:ext cx="6629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Image from: http</a:t>
            </a:r>
            <a:r>
              <a:rPr lang="en-US" sz="1100" dirty="0"/>
              <a:t>://study.com/cimages/multimages/16/Electron_Transport_Mitochondrion.png</a:t>
            </a:r>
          </a:p>
        </p:txBody>
      </p:sp>
    </p:spTree>
    <p:extLst>
      <p:ext uri="{BB962C8B-B14F-4D97-AF65-F5344CB8AC3E}">
        <p14:creationId xmlns:p14="http://schemas.microsoft.com/office/powerpoint/2010/main" val="37647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470" y="3276600"/>
            <a:ext cx="90853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NADH drops its electrons at beginning of ETC so as electrons pass down ETC 3 proton pumps move H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ions into the intermembrane space = 3 ATP when they return through ATP synthase.</a:t>
            </a:r>
            <a:b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FADH</a:t>
            </a:r>
            <a:r>
              <a:rPr lang="en-US" sz="28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drops its electrons farther down ETC skipping the 1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proton pump so less H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moved = 2 ATP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6543328"/>
            <a:ext cx="6629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Image from: http</a:t>
            </a:r>
            <a:r>
              <a:rPr lang="en-US" sz="1100" dirty="0"/>
              <a:t>://study.com/cimages/multimages/16/Electron_Transport_Mitochondrion.png</a:t>
            </a:r>
          </a:p>
        </p:txBody>
      </p:sp>
      <p:pic>
        <p:nvPicPr>
          <p:cNvPr id="1026" name="Picture 2" descr="http://study.com/cimages/multimages/16/Electron_Transport_Mitochondr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9396"/>
            <a:ext cx="47053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88176"/>
            <a:ext cx="9123218" cy="41790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3200" dirty="0" smtClean="0">
                <a:latin typeface="Comic Sans MS" pitchFamily="66" charset="0"/>
              </a:rPr>
              <a:t>   Draw a graph of FREE ENERGY versus </a:t>
            </a:r>
            <a:r>
              <a:rPr lang="en-US" altLang="en-US" sz="3200" dirty="0">
                <a:latin typeface="Comic Sans MS" pitchFamily="66" charset="0"/>
              </a:rPr>
              <a:t>time </a:t>
            </a:r>
            <a:r>
              <a:rPr lang="en-US" altLang="en-US" sz="3200" dirty="0" smtClean="0">
                <a:latin typeface="Comic Sans MS" pitchFamily="66" charset="0"/>
              </a:rPr>
              <a:t>showing the PRODUCTS and REACTANTS for a NEGATIVE ∆ G  and a POSITIVE ∆G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omic Sans MS" pitchFamily="66" charset="0"/>
              </a:rPr>
              <a:t> </a:t>
            </a:r>
            <a:r>
              <a:rPr lang="en-US" altLang="en-US" sz="3200" dirty="0" smtClean="0">
                <a:latin typeface="Comic Sans MS" pitchFamily="66" charset="0"/>
              </a:rPr>
              <a:t>  REACTION. </a:t>
            </a:r>
          </a:p>
          <a:p>
            <a:pPr>
              <a:lnSpc>
                <a:spcPct val="80000"/>
              </a:lnSpc>
              <a:buNone/>
            </a:pPr>
            <a:endParaRPr lang="en-US" altLang="en-US" sz="32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3200" dirty="0" smtClean="0">
                <a:latin typeface="Comic Sans MS" pitchFamily="66" charset="0"/>
              </a:rPr>
              <a:t>   How is </a:t>
            </a:r>
            <a:r>
              <a:rPr lang="en-US" altLang="en-US" sz="3200" dirty="0">
                <a:latin typeface="Comic Sans MS" pitchFamily="66" charset="0"/>
              </a:rPr>
              <a:t>the ∆ </a:t>
            </a:r>
            <a:r>
              <a:rPr lang="en-US" altLang="en-US" sz="3200" dirty="0" smtClean="0">
                <a:latin typeface="Comic Sans MS" pitchFamily="66" charset="0"/>
              </a:rPr>
              <a:t>G in these reactions different? Which of these is spontaneous?</a:t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>Which is endergonic/exergonic?</a:t>
            </a:r>
          </a:p>
        </p:txBody>
      </p:sp>
    </p:spTree>
    <p:extLst>
      <p:ext uri="{BB962C8B-B14F-4D97-AF65-F5344CB8AC3E}">
        <p14:creationId xmlns:p14="http://schemas.microsoft.com/office/powerpoint/2010/main" val="399211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88176"/>
            <a:ext cx="9123218" cy="53220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3200" dirty="0" smtClean="0">
                <a:latin typeface="Comic Sans MS" pitchFamily="66" charset="0"/>
              </a:rPr>
              <a:t>   Draw a graph of FREE ENERGY versus </a:t>
            </a:r>
            <a:r>
              <a:rPr lang="en-US" altLang="en-US" sz="3200" dirty="0">
                <a:latin typeface="Comic Sans MS" pitchFamily="66" charset="0"/>
              </a:rPr>
              <a:t>time </a:t>
            </a:r>
            <a:r>
              <a:rPr lang="en-US" altLang="en-US" sz="3200" dirty="0" smtClean="0">
                <a:latin typeface="Comic Sans MS" pitchFamily="66" charset="0"/>
              </a:rPr>
              <a:t>showing the PRODUCTS and REACTANTS for a NEGATIVE ∆ G  and a POSITIVE ∆G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omic Sans MS" pitchFamily="66" charset="0"/>
              </a:rPr>
              <a:t> </a:t>
            </a:r>
            <a:r>
              <a:rPr lang="en-US" altLang="en-US" sz="3200" dirty="0" smtClean="0">
                <a:latin typeface="Comic Sans MS" pitchFamily="66" charset="0"/>
              </a:rPr>
              <a:t>  REACTION.</a:t>
            </a:r>
          </a:p>
          <a:p>
            <a:pPr>
              <a:lnSpc>
                <a:spcPct val="80000"/>
              </a:lnSpc>
              <a:buNone/>
            </a:pPr>
            <a:endParaRPr lang="en-US" altLang="en-US" sz="32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3200" dirty="0" smtClean="0">
                <a:latin typeface="Comic Sans MS" pitchFamily="66" charset="0"/>
              </a:rPr>
              <a:t>   How does the energy of reactants and products compare in these two kinds of reactions? </a:t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/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>Label these as: spontaneous or not?</a:t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/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>endergonic/exergonic?</a:t>
            </a:r>
          </a:p>
        </p:txBody>
      </p:sp>
    </p:spTree>
    <p:extLst>
      <p:ext uri="{BB962C8B-B14F-4D97-AF65-F5344CB8AC3E}">
        <p14:creationId xmlns:p14="http://schemas.microsoft.com/office/powerpoint/2010/main" val="862818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89"/>
          <a:stretch/>
        </p:blipFill>
        <p:spPr>
          <a:xfrm>
            <a:off x="1066800" y="228600"/>
            <a:ext cx="6754698" cy="201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713" y="5105400"/>
            <a:ext cx="8194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DEHYDRATION SYNTHESIS (CONDENSATION) REACTION</a:t>
            </a:r>
            <a:br>
              <a:rPr lang="en-US" sz="2800" dirty="0" smtClean="0"/>
            </a:br>
            <a:r>
              <a:rPr lang="en-US" sz="2800" dirty="0" smtClean="0"/>
              <a:t>Remove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r>
              <a:rPr lang="en-US" sz="2800" dirty="0" smtClean="0"/>
              <a:t>MAKES A PEPTIDE BOND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3581400" y="609600"/>
            <a:ext cx="1371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2"/>
          <a:stretch/>
        </p:blipFill>
        <p:spPr>
          <a:xfrm>
            <a:off x="1066800" y="2438400"/>
            <a:ext cx="675469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0889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5" r="4722"/>
          <a:stretch/>
        </p:blipFill>
        <p:spPr>
          <a:xfrm>
            <a:off x="18351" y="835187"/>
            <a:ext cx="9125649" cy="3747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818" y="4731567"/>
            <a:ext cx="3889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EXERGONIC REACTION 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∆G &lt; 0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Reaction is spontaneous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Energy of reactants is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greater than energy of products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1818" y="47315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EXERGONIC REACTION 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∆G </a:t>
            </a:r>
            <a:r>
              <a:rPr lang="en-US" dirty="0" smtClean="0">
                <a:latin typeface="Comic Sans MS" panose="030F0702030302020204" pitchFamily="66" charset="0"/>
              </a:rPr>
              <a:t>&gt; </a:t>
            </a:r>
            <a:r>
              <a:rPr lang="en-US" dirty="0">
                <a:latin typeface="Comic Sans MS" panose="030F0702030302020204" pitchFamily="66" charset="0"/>
              </a:rPr>
              <a:t>0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Reaction is </a:t>
            </a:r>
            <a:r>
              <a:rPr lang="en-US" dirty="0" smtClean="0">
                <a:latin typeface="Comic Sans MS" panose="030F0702030302020204" pitchFamily="66" charset="0"/>
              </a:rPr>
              <a:t>NOT spontaneous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Energy of </a:t>
            </a:r>
            <a:r>
              <a:rPr lang="en-US" dirty="0" smtClean="0">
                <a:latin typeface="Comic Sans MS" panose="030F0702030302020204" pitchFamily="66" charset="0"/>
              </a:rPr>
              <a:t>products is greater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than  </a:t>
            </a:r>
            <a:r>
              <a:rPr lang="en-US" dirty="0">
                <a:latin typeface="Comic Sans MS" panose="030F0702030302020204" pitchFamily="66" charset="0"/>
              </a:rPr>
              <a:t>energy of </a:t>
            </a:r>
            <a:r>
              <a:rPr lang="en-US" dirty="0" smtClean="0">
                <a:latin typeface="Comic Sans MS" panose="030F0702030302020204" pitchFamily="66" charset="0"/>
              </a:rPr>
              <a:t>reactants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omic Sans MS" panose="030F0702030302020204" pitchFamily="66" charset="0"/>
              </a:rPr>
              <a:t>asdfasdf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omic Sans MS" panose="030F0702030302020204" pitchFamily="66" charset="0"/>
              </a:rPr>
              <a:t>asdfasdf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omic Sans MS" panose="030F0702030302020204" pitchFamily="66" charset="0"/>
              </a:rPr>
              <a:t>asdfasdf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15" y="58614"/>
            <a:ext cx="90853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Draw a  picture of the subunit used to make nucleic acids.</a:t>
            </a:r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Circle the parts of this subunit that make the backbone of a DNA molecule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Which nitrogen bases could be found in the nitrogen base spot if this were used to make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RNA?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838200"/>
            <a:ext cx="6830015" cy="35778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38600" y="1143000"/>
            <a:ext cx="4419600" cy="365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291" y="3751005"/>
            <a:ext cx="36711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Adenine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Guanine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Cytosine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Uracil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NO THYMINE IN RNA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12003"/>
            <a:ext cx="3380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NUCLEOTIDE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68972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215727" y="1279131"/>
            <a:ext cx="8502650" cy="4810964"/>
            <a:chOff x="163" y="-5016"/>
            <a:chExt cx="4492" cy="8657"/>
          </a:xfrm>
        </p:grpSpPr>
        <p:sp>
          <p:nvSpPr>
            <p:cNvPr id="13321" name="Rectangle 5"/>
            <p:cNvSpPr>
              <a:spLocks noChangeArrowheads="1"/>
            </p:cNvSpPr>
            <p:nvPr/>
          </p:nvSpPr>
          <p:spPr bwMode="auto">
            <a:xfrm>
              <a:off x="163" y="-5016"/>
              <a:ext cx="4492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2400" b="1" dirty="0">
                <a:latin typeface="Comic Sans MS" pitchFamily="66" charset="0"/>
              </a:endParaRPr>
            </a:p>
          </p:txBody>
        </p:sp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3552" y="3408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latin typeface="Arial" charset="0"/>
              </a:endParaRPr>
            </a:p>
          </p:txBody>
        </p:sp>
      </p:grp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150813" y="1682750"/>
            <a:ext cx="18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3600" b="1">
              <a:latin typeface="Comic Sans MS" pitchFamily="66" charset="0"/>
            </a:endParaRP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115644" y="152400"/>
            <a:ext cx="902835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b="1" dirty="0" smtClean="0">
                <a:latin typeface="Comic Sans MS" pitchFamily="66" charset="0"/>
              </a:rPr>
              <a:t>Draw a chloroplast</a:t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/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>Label </a:t>
            </a:r>
            <a:r>
              <a:rPr lang="en-US" altLang="en-US" sz="2800" b="1" dirty="0">
                <a:latin typeface="Comic Sans MS" pitchFamily="66" charset="0"/>
              </a:rPr>
              <a:t>all the places &amp; </a:t>
            </a:r>
            <a:r>
              <a:rPr lang="en-US" altLang="en-US" sz="2800" b="1" dirty="0" smtClean="0">
                <a:latin typeface="Comic Sans MS" pitchFamily="66" charset="0"/>
              </a:rPr>
              <a:t>spaces.</a:t>
            </a:r>
            <a:br>
              <a:rPr lang="en-US" altLang="en-US" sz="2800" b="1" dirty="0" smtClean="0">
                <a:latin typeface="Comic Sans MS" pitchFamily="66" charset="0"/>
              </a:rPr>
            </a:br>
            <a:endParaRPr lang="en-US" altLang="en-US" sz="2800" b="1" dirty="0" smtClean="0">
              <a:latin typeface="Comic Sans MS" pitchFamily="66" charset="0"/>
            </a:endParaRPr>
          </a:p>
          <a:p>
            <a:r>
              <a:rPr lang="en-US" altLang="en-US" sz="2800" b="1" dirty="0" smtClean="0">
                <a:latin typeface="Comic Sans MS" pitchFamily="66" charset="0"/>
              </a:rPr>
              <a:t>Mark the locations of ETC</a:t>
            </a:r>
            <a:r>
              <a:rPr lang="en-US" altLang="en-US" sz="2800" b="1" dirty="0">
                <a:latin typeface="Comic Sans MS" pitchFamily="66" charset="0"/>
              </a:rPr>
              <a:t> </a:t>
            </a:r>
            <a:r>
              <a:rPr lang="en-US" altLang="en-US" sz="2800" b="1" dirty="0" smtClean="0">
                <a:latin typeface="Comic Sans MS" pitchFamily="66" charset="0"/>
              </a:rPr>
              <a:t>and Calvin Cycle.</a:t>
            </a:r>
          </a:p>
          <a:p>
            <a:r>
              <a:rPr lang="en-US" altLang="en-US" sz="2800" b="1" dirty="0" smtClean="0">
                <a:latin typeface="Comic Sans MS" pitchFamily="66" charset="0"/>
              </a:rPr>
              <a:t/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>Show where H</a:t>
            </a:r>
            <a:r>
              <a:rPr lang="en-US" altLang="en-US" sz="2800" b="1" baseline="30000" dirty="0" smtClean="0">
                <a:latin typeface="Comic Sans MS" pitchFamily="66" charset="0"/>
              </a:rPr>
              <a:t>+</a:t>
            </a:r>
            <a:r>
              <a:rPr lang="en-US" altLang="en-US" sz="2800" b="1" dirty="0" smtClean="0">
                <a:latin typeface="Comic Sans MS" pitchFamily="66" charset="0"/>
              </a:rPr>
              <a:t> ions build up during ETC.</a:t>
            </a:r>
          </a:p>
          <a:p>
            <a:endParaRPr lang="en-US" altLang="en-US" sz="2800" b="1" dirty="0">
              <a:latin typeface="Comic Sans MS" pitchFamily="66" charset="0"/>
            </a:endParaRPr>
          </a:p>
          <a:p>
            <a:endParaRPr lang="en-US" altLang="en-US" sz="2800" b="1" dirty="0" smtClean="0">
              <a:latin typeface="Comic Sans MS" pitchFamily="66" charset="0"/>
            </a:endParaRPr>
          </a:p>
          <a:p>
            <a:endParaRPr lang="en-US" altLang="en-US" sz="2800" b="1" dirty="0" smtClean="0">
              <a:latin typeface="Comic Sans MS" pitchFamily="66" charset="0"/>
            </a:endParaRPr>
          </a:p>
          <a:p>
            <a:endParaRPr lang="en-US" altLang="en-US" sz="2800" b="1" dirty="0">
              <a:latin typeface="Comic Sans MS" pitchFamily="66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92137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1237</Words>
  <Application>Microsoft Office PowerPoint</Application>
  <PresentationFormat>On-screen Show (4:3)</PresentationFormat>
  <Paragraphs>239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PHOSPHOLIPID</vt:lpstr>
      <vt:lpstr>STRUCTURE/FUNCTION!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62</cp:revision>
  <dcterms:created xsi:type="dcterms:W3CDTF">2015-04-24T13:07:11Z</dcterms:created>
  <dcterms:modified xsi:type="dcterms:W3CDTF">2016-01-14T14:41:20Z</dcterms:modified>
</cp:coreProperties>
</file>