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416" r:id="rId2"/>
    <p:sldId id="420" r:id="rId3"/>
    <p:sldId id="421" r:id="rId4"/>
    <p:sldId id="451" r:id="rId5"/>
    <p:sldId id="452" r:id="rId6"/>
    <p:sldId id="417" r:id="rId7"/>
    <p:sldId id="418" r:id="rId8"/>
    <p:sldId id="419" r:id="rId9"/>
    <p:sldId id="510" r:id="rId10"/>
    <p:sldId id="422" r:id="rId11"/>
    <p:sldId id="423" r:id="rId12"/>
    <p:sldId id="432" r:id="rId13"/>
    <p:sldId id="433" r:id="rId14"/>
    <p:sldId id="472" r:id="rId15"/>
    <p:sldId id="473" r:id="rId16"/>
    <p:sldId id="440" r:id="rId17"/>
    <p:sldId id="441" r:id="rId18"/>
    <p:sldId id="449" r:id="rId19"/>
    <p:sldId id="450" r:id="rId20"/>
    <p:sldId id="442" r:id="rId21"/>
    <p:sldId id="443" r:id="rId22"/>
    <p:sldId id="444" r:id="rId23"/>
    <p:sldId id="445" r:id="rId24"/>
    <p:sldId id="446" r:id="rId25"/>
    <p:sldId id="508" r:id="rId26"/>
    <p:sldId id="509" r:id="rId27"/>
    <p:sldId id="500" r:id="rId28"/>
    <p:sldId id="502" r:id="rId29"/>
    <p:sldId id="424" r:id="rId30"/>
    <p:sldId id="425" r:id="rId31"/>
    <p:sldId id="426" r:id="rId32"/>
    <p:sldId id="427" r:id="rId33"/>
    <p:sldId id="347" r:id="rId34"/>
    <p:sldId id="466" r:id="rId35"/>
    <p:sldId id="455" r:id="rId36"/>
    <p:sldId id="456" r:id="rId37"/>
    <p:sldId id="459" r:id="rId38"/>
    <p:sldId id="460" r:id="rId39"/>
    <p:sldId id="438" r:id="rId40"/>
    <p:sldId id="439" r:id="rId41"/>
    <p:sldId id="428" r:id="rId42"/>
    <p:sldId id="429" r:id="rId43"/>
    <p:sldId id="498" r:id="rId44"/>
    <p:sldId id="499" r:id="rId45"/>
    <p:sldId id="436" r:id="rId46"/>
    <p:sldId id="437" r:id="rId47"/>
    <p:sldId id="503" r:id="rId48"/>
    <p:sldId id="504" r:id="rId49"/>
    <p:sldId id="304" r:id="rId50"/>
    <p:sldId id="325" r:id="rId51"/>
    <p:sldId id="461" r:id="rId52"/>
    <p:sldId id="462" r:id="rId53"/>
    <p:sldId id="447" r:id="rId54"/>
    <p:sldId id="448" r:id="rId55"/>
    <p:sldId id="375" r:id="rId56"/>
    <p:sldId id="494" r:id="rId57"/>
    <p:sldId id="434" r:id="rId58"/>
    <p:sldId id="435" r:id="rId59"/>
    <p:sldId id="513" r:id="rId60"/>
    <p:sldId id="514" r:id="rId61"/>
    <p:sldId id="463" r:id="rId62"/>
    <p:sldId id="464" r:id="rId63"/>
    <p:sldId id="474" r:id="rId64"/>
    <p:sldId id="475" r:id="rId65"/>
    <p:sldId id="476" r:id="rId66"/>
    <p:sldId id="517" r:id="rId67"/>
    <p:sldId id="521" r:id="rId68"/>
    <p:sldId id="339" r:id="rId69"/>
    <p:sldId id="340" r:id="rId70"/>
    <p:sldId id="354" r:id="rId71"/>
    <p:sldId id="468" r:id="rId72"/>
    <p:sldId id="469" r:id="rId73"/>
    <p:sldId id="457" r:id="rId74"/>
    <p:sldId id="458" r:id="rId75"/>
    <p:sldId id="470" r:id="rId76"/>
    <p:sldId id="471" r:id="rId77"/>
    <p:sldId id="495" r:id="rId78"/>
    <p:sldId id="496" r:id="rId79"/>
    <p:sldId id="477" r:id="rId80"/>
    <p:sldId id="491" r:id="rId81"/>
    <p:sldId id="516" r:id="rId82"/>
    <p:sldId id="481" r:id="rId83"/>
    <p:sldId id="482" r:id="rId84"/>
    <p:sldId id="337" r:id="rId85"/>
    <p:sldId id="338" r:id="rId86"/>
    <p:sldId id="511" r:id="rId87"/>
    <p:sldId id="512" r:id="rId88"/>
    <p:sldId id="519" r:id="rId89"/>
    <p:sldId id="520" r:id="rId90"/>
    <p:sldId id="300" r:id="rId91"/>
    <p:sldId id="320" r:id="rId92"/>
    <p:sldId id="430" r:id="rId93"/>
    <p:sldId id="431" r:id="rId94"/>
    <p:sldId id="515" r:id="rId95"/>
    <p:sldId id="341" r:id="rId96"/>
    <p:sldId id="342" r:id="rId97"/>
    <p:sldId id="497" r:id="rId98"/>
    <p:sldId id="505" r:id="rId99"/>
    <p:sldId id="507" r:id="rId100"/>
    <p:sldId id="381" r:id="rId101"/>
    <p:sldId id="382" r:id="rId10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3F6D"/>
    <a:srgbClr val="FF33CC"/>
    <a:srgbClr val="CCFFFF"/>
    <a:srgbClr val="FFC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07" autoAdjust="0"/>
    <p:restoredTop sz="94660"/>
  </p:normalViewPr>
  <p:slideViewPr>
    <p:cSldViewPr>
      <p:cViewPr varScale="1">
        <p:scale>
          <a:sx n="69" d="100"/>
          <a:sy n="69" d="100"/>
        </p:scale>
        <p:origin x="-1380" y="-96"/>
      </p:cViewPr>
      <p:guideLst>
        <p:guide orient="horz" pos="2160"/>
        <p:guide pos="2880"/>
      </p:guideLst>
    </p:cSldViewPr>
  </p:slideViewPr>
  <p:notesTextViewPr>
    <p:cViewPr>
      <p:scale>
        <a:sx n="1" d="1"/>
        <a:sy n="1" d="1"/>
      </p:scale>
      <p:origin x="0" y="0"/>
    </p:cViewPr>
  </p:notesTextViewPr>
  <p:sorterViewPr>
    <p:cViewPr>
      <p:scale>
        <a:sx n="60" d="100"/>
        <a:sy n="60" d="100"/>
      </p:scale>
      <p:origin x="0" y="276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DA10BF-B7E5-4A38-8BC2-C5C9CD16C69D}" type="datetimeFigureOut">
              <a:rPr lang="en-US" smtClean="0"/>
              <a:t>4/19/2016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0FF868-1C59-460F-AEAD-12DEBA8D3EDD}" type="slidenum">
              <a:rPr lang="en-US" smtClean="0"/>
              <a:t>‹#›</a:t>
            </a:fld>
            <a:endParaRPr lang="en-US"/>
          </a:p>
        </p:txBody>
      </p:sp>
    </p:spTree>
    <p:extLst>
      <p:ext uri="{BB962C8B-B14F-4D97-AF65-F5344CB8AC3E}">
        <p14:creationId xmlns:p14="http://schemas.microsoft.com/office/powerpoint/2010/main" val="3229488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FF868-1C59-460F-AEAD-12DEBA8D3EDD}" type="slidenum">
              <a:rPr lang="en-US" smtClean="0"/>
              <a:t>96</a:t>
            </a:fld>
            <a:endParaRPr lang="en-US"/>
          </a:p>
        </p:txBody>
      </p:sp>
    </p:spTree>
    <p:extLst>
      <p:ext uri="{BB962C8B-B14F-4D97-AF65-F5344CB8AC3E}">
        <p14:creationId xmlns:p14="http://schemas.microsoft.com/office/powerpoint/2010/main" val="4210875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12EF5E-1558-4622-84B2-ED5DE8C22FC4}"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EED28-4F67-48BA-8BF9-B282EB5DBDB0}" type="slidenum">
              <a:rPr lang="en-US" smtClean="0"/>
              <a:t>‹#›</a:t>
            </a:fld>
            <a:endParaRPr lang="en-US"/>
          </a:p>
        </p:txBody>
      </p:sp>
    </p:spTree>
    <p:extLst>
      <p:ext uri="{BB962C8B-B14F-4D97-AF65-F5344CB8AC3E}">
        <p14:creationId xmlns:p14="http://schemas.microsoft.com/office/powerpoint/2010/main" val="3021159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12EF5E-1558-4622-84B2-ED5DE8C22FC4}"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EED28-4F67-48BA-8BF9-B282EB5DBDB0}" type="slidenum">
              <a:rPr lang="en-US" smtClean="0"/>
              <a:t>‹#›</a:t>
            </a:fld>
            <a:endParaRPr lang="en-US"/>
          </a:p>
        </p:txBody>
      </p:sp>
    </p:spTree>
    <p:extLst>
      <p:ext uri="{BB962C8B-B14F-4D97-AF65-F5344CB8AC3E}">
        <p14:creationId xmlns:p14="http://schemas.microsoft.com/office/powerpoint/2010/main" val="3205207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12EF5E-1558-4622-84B2-ED5DE8C22FC4}"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EED28-4F67-48BA-8BF9-B282EB5DBDB0}" type="slidenum">
              <a:rPr lang="en-US" smtClean="0"/>
              <a:t>‹#›</a:t>
            </a:fld>
            <a:endParaRPr lang="en-US"/>
          </a:p>
        </p:txBody>
      </p:sp>
    </p:spTree>
    <p:extLst>
      <p:ext uri="{BB962C8B-B14F-4D97-AF65-F5344CB8AC3E}">
        <p14:creationId xmlns:p14="http://schemas.microsoft.com/office/powerpoint/2010/main" val="32705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12EF5E-1558-4622-84B2-ED5DE8C22FC4}"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EED28-4F67-48BA-8BF9-B282EB5DBDB0}" type="slidenum">
              <a:rPr lang="en-US" smtClean="0"/>
              <a:t>‹#›</a:t>
            </a:fld>
            <a:endParaRPr lang="en-US"/>
          </a:p>
        </p:txBody>
      </p:sp>
    </p:spTree>
    <p:extLst>
      <p:ext uri="{BB962C8B-B14F-4D97-AF65-F5344CB8AC3E}">
        <p14:creationId xmlns:p14="http://schemas.microsoft.com/office/powerpoint/2010/main" val="2956257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12EF5E-1558-4622-84B2-ED5DE8C22FC4}"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EED28-4F67-48BA-8BF9-B282EB5DBDB0}" type="slidenum">
              <a:rPr lang="en-US" smtClean="0"/>
              <a:t>‹#›</a:t>
            </a:fld>
            <a:endParaRPr lang="en-US"/>
          </a:p>
        </p:txBody>
      </p:sp>
    </p:spTree>
    <p:extLst>
      <p:ext uri="{BB962C8B-B14F-4D97-AF65-F5344CB8AC3E}">
        <p14:creationId xmlns:p14="http://schemas.microsoft.com/office/powerpoint/2010/main" val="700017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12EF5E-1558-4622-84B2-ED5DE8C22FC4}" type="datetimeFigureOut">
              <a:rPr lang="en-US" smtClean="0"/>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CEED28-4F67-48BA-8BF9-B282EB5DBDB0}" type="slidenum">
              <a:rPr lang="en-US" smtClean="0"/>
              <a:t>‹#›</a:t>
            </a:fld>
            <a:endParaRPr lang="en-US"/>
          </a:p>
        </p:txBody>
      </p:sp>
    </p:spTree>
    <p:extLst>
      <p:ext uri="{BB962C8B-B14F-4D97-AF65-F5344CB8AC3E}">
        <p14:creationId xmlns:p14="http://schemas.microsoft.com/office/powerpoint/2010/main" val="4230542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12EF5E-1558-4622-84B2-ED5DE8C22FC4}" type="datetimeFigureOut">
              <a:rPr lang="en-US" smtClean="0"/>
              <a:t>4/19/2016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CEED28-4F67-48BA-8BF9-B282EB5DBDB0}" type="slidenum">
              <a:rPr lang="en-US" smtClean="0"/>
              <a:t>‹#›</a:t>
            </a:fld>
            <a:endParaRPr lang="en-US"/>
          </a:p>
        </p:txBody>
      </p:sp>
    </p:spTree>
    <p:extLst>
      <p:ext uri="{BB962C8B-B14F-4D97-AF65-F5344CB8AC3E}">
        <p14:creationId xmlns:p14="http://schemas.microsoft.com/office/powerpoint/2010/main" val="2219140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12EF5E-1558-4622-84B2-ED5DE8C22FC4}" type="datetimeFigureOut">
              <a:rPr lang="en-US" smtClean="0"/>
              <a:t>4/19/2016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CEED28-4F67-48BA-8BF9-B282EB5DBDB0}" type="slidenum">
              <a:rPr lang="en-US" smtClean="0"/>
              <a:t>‹#›</a:t>
            </a:fld>
            <a:endParaRPr lang="en-US"/>
          </a:p>
        </p:txBody>
      </p:sp>
    </p:spTree>
    <p:extLst>
      <p:ext uri="{BB962C8B-B14F-4D97-AF65-F5344CB8AC3E}">
        <p14:creationId xmlns:p14="http://schemas.microsoft.com/office/powerpoint/2010/main" val="2591275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12EF5E-1558-4622-84B2-ED5DE8C22FC4}" type="datetimeFigureOut">
              <a:rPr lang="en-US" smtClean="0"/>
              <a:t>4/19/2016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CEED28-4F67-48BA-8BF9-B282EB5DBDB0}" type="slidenum">
              <a:rPr lang="en-US" smtClean="0"/>
              <a:t>‹#›</a:t>
            </a:fld>
            <a:endParaRPr lang="en-US"/>
          </a:p>
        </p:txBody>
      </p:sp>
    </p:spTree>
    <p:extLst>
      <p:ext uri="{BB962C8B-B14F-4D97-AF65-F5344CB8AC3E}">
        <p14:creationId xmlns:p14="http://schemas.microsoft.com/office/powerpoint/2010/main" val="447886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12EF5E-1558-4622-84B2-ED5DE8C22FC4}" type="datetimeFigureOut">
              <a:rPr lang="en-US" smtClean="0"/>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CEED28-4F67-48BA-8BF9-B282EB5DBDB0}" type="slidenum">
              <a:rPr lang="en-US" smtClean="0"/>
              <a:t>‹#›</a:t>
            </a:fld>
            <a:endParaRPr lang="en-US"/>
          </a:p>
        </p:txBody>
      </p:sp>
    </p:spTree>
    <p:extLst>
      <p:ext uri="{BB962C8B-B14F-4D97-AF65-F5344CB8AC3E}">
        <p14:creationId xmlns:p14="http://schemas.microsoft.com/office/powerpoint/2010/main" val="958603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12EF5E-1558-4622-84B2-ED5DE8C22FC4}" type="datetimeFigureOut">
              <a:rPr lang="en-US" smtClean="0"/>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CEED28-4F67-48BA-8BF9-B282EB5DBDB0}" type="slidenum">
              <a:rPr lang="en-US" smtClean="0"/>
              <a:t>‹#›</a:t>
            </a:fld>
            <a:endParaRPr lang="en-US"/>
          </a:p>
        </p:txBody>
      </p:sp>
    </p:spTree>
    <p:extLst>
      <p:ext uri="{BB962C8B-B14F-4D97-AF65-F5344CB8AC3E}">
        <p14:creationId xmlns:p14="http://schemas.microsoft.com/office/powerpoint/2010/main" val="142956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12EF5E-1558-4622-84B2-ED5DE8C22FC4}" type="datetimeFigureOut">
              <a:rPr lang="en-US" smtClean="0"/>
              <a:t>4/19/2016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CEED28-4F67-48BA-8BF9-B282EB5DBDB0}" type="slidenum">
              <a:rPr lang="en-US" smtClean="0"/>
              <a:t>‹#›</a:t>
            </a:fld>
            <a:endParaRPr lang="en-US"/>
          </a:p>
        </p:txBody>
      </p:sp>
    </p:spTree>
    <p:extLst>
      <p:ext uri="{BB962C8B-B14F-4D97-AF65-F5344CB8AC3E}">
        <p14:creationId xmlns:p14="http://schemas.microsoft.com/office/powerpoint/2010/main" val="1180922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hyperlink" Target="http://www.indiana.edu/~oso/Fat/SolidNLiquid.html" TargetMode="External"/><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gif"/><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6.jpg"/></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gif"/><Relationship Id="rId4" Type="http://schemas.openxmlformats.org/officeDocument/2006/relationships/image" Target="../media/image7.gif"/></Relationships>
</file>

<file path=ppt/slides/_rels/slide8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2.jpg"/></Relationships>
</file>

<file path=ppt/slides/_rels/slide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sz="quarter" idx="1"/>
          </p:nvPr>
        </p:nvSpPr>
        <p:spPr>
          <a:xfrm>
            <a:off x="336550" y="1143001"/>
            <a:ext cx="8433377" cy="4075112"/>
          </a:xfrm>
        </p:spPr>
        <p:txBody>
          <a:bodyPr>
            <a:normAutofit/>
          </a:bodyPr>
          <a:lstStyle/>
          <a:p>
            <a:pPr marL="274320" indent="-274320">
              <a:buNone/>
              <a:defRPr/>
            </a:pPr>
            <a:r>
              <a:rPr lang="en-US" sz="4400" dirty="0">
                <a:latin typeface="Comic Sans MS" pitchFamily="66" charset="0"/>
              </a:rPr>
              <a:t>AP </a:t>
            </a:r>
            <a:r>
              <a:rPr lang="en-US" sz="4400" dirty="0" smtClean="0">
                <a:latin typeface="Comic Sans MS" pitchFamily="66" charset="0"/>
              </a:rPr>
              <a:t>BIOLOGY “STEAM” REVIEW</a:t>
            </a:r>
          </a:p>
          <a:p>
            <a:pPr marL="274320" indent="-274320">
              <a:buNone/>
              <a:defRPr/>
            </a:pPr>
            <a:endParaRPr lang="en-US" sz="4400" dirty="0">
              <a:latin typeface="Comic Sans MS" pitchFamily="66" charset="0"/>
            </a:endParaRPr>
          </a:p>
          <a:p>
            <a:pPr marL="274320" indent="-274320">
              <a:buNone/>
              <a:defRPr/>
            </a:pPr>
            <a:r>
              <a:rPr lang="en-US" sz="4400" dirty="0" smtClean="0">
                <a:latin typeface="Comic Sans MS" pitchFamily="66" charset="0"/>
              </a:rPr>
              <a:t>DRAW ME A PICTURE OF . . .</a:t>
            </a:r>
            <a:endParaRPr lang="en-US" sz="4400" dirty="0">
              <a:latin typeface="Comic Sans MS" pitchFamily="66" charset="0"/>
            </a:endParaRPr>
          </a:p>
          <a:p>
            <a:pPr marL="274320" indent="-274320" eaLnBrk="1" fontAlgn="auto" hangingPunct="1">
              <a:spcAft>
                <a:spcPts val="0"/>
              </a:spcAft>
              <a:buFont typeface="Wingdings" pitchFamily="2" charset="2"/>
              <a:buNone/>
              <a:defRPr/>
            </a:pPr>
            <a:r>
              <a:rPr lang="en-US" sz="4400" dirty="0" smtClean="0">
                <a:latin typeface="Comic Sans MS" pitchFamily="66" charset="0"/>
              </a:rPr>
              <a:t> </a:t>
            </a:r>
            <a:endParaRPr lang="en-US" dirty="0">
              <a:latin typeface="Comic Sans MS" pitchFamily="66" charset="0"/>
            </a:endParaRPr>
          </a:p>
        </p:txBody>
      </p:sp>
      <p:sp>
        <p:nvSpPr>
          <p:cNvPr id="13315" name="Text Box 6"/>
          <p:cNvSpPr txBox="1">
            <a:spLocks noChangeArrowheads="1"/>
          </p:cNvSpPr>
          <p:nvPr/>
        </p:nvSpPr>
        <p:spPr bwMode="auto">
          <a:xfrm>
            <a:off x="6689725" y="5218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sp>
        <p:nvSpPr>
          <p:cNvPr id="13322" name="Text Box 7"/>
          <p:cNvSpPr txBox="1">
            <a:spLocks noChangeArrowheads="1"/>
          </p:cNvSpPr>
          <p:nvPr/>
        </p:nvSpPr>
        <p:spPr bwMode="auto">
          <a:xfrm>
            <a:off x="6658652" y="6066026"/>
            <a:ext cx="219570" cy="12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pic>
        <p:nvPicPr>
          <p:cNvPr id="1331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5494526"/>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Box 3"/>
          <p:cNvSpPr txBox="1">
            <a:spLocks noChangeArrowheads="1"/>
          </p:cNvSpPr>
          <p:nvPr/>
        </p:nvSpPr>
        <p:spPr bwMode="auto">
          <a:xfrm>
            <a:off x="150813" y="1682750"/>
            <a:ext cx="1857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sz="3600" b="1">
              <a:latin typeface="Comic Sans MS" pitchFamily="66" charset="0"/>
            </a:endParaRPr>
          </a:p>
        </p:txBody>
      </p:sp>
      <p:sp>
        <p:nvSpPr>
          <p:cNvPr id="2" name="Rectangle 1"/>
          <p:cNvSpPr/>
          <p:nvPr/>
        </p:nvSpPr>
        <p:spPr>
          <a:xfrm>
            <a:off x="3882636" y="6010845"/>
            <a:ext cx="3498073" cy="369332"/>
          </a:xfrm>
          <a:prstGeom prst="rect">
            <a:avLst/>
          </a:prstGeom>
        </p:spPr>
        <p:txBody>
          <a:bodyPr wrap="none">
            <a:spAutoFit/>
          </a:bodyPr>
          <a:lstStyle/>
          <a:p>
            <a:r>
              <a:rPr lang="en-US" dirty="0">
                <a:latin typeface="Comic Sans MS" panose="030F0702030302020204" pitchFamily="66" charset="0"/>
              </a:rPr>
              <a:t>Kelly </a:t>
            </a:r>
            <a:r>
              <a:rPr lang="en-US" dirty="0" err="1">
                <a:latin typeface="Comic Sans MS" panose="030F0702030302020204" pitchFamily="66" charset="0"/>
              </a:rPr>
              <a:t>Riedell</a:t>
            </a:r>
            <a:r>
              <a:rPr lang="en-US" dirty="0">
                <a:latin typeface="Comic Sans MS" panose="030F0702030302020204" pitchFamily="66" charset="0"/>
              </a:rPr>
              <a:t>  Brookings Biology</a:t>
            </a:r>
          </a:p>
        </p:txBody>
      </p:sp>
    </p:spTree>
    <p:extLst>
      <p:ext uri="{BB962C8B-B14F-4D97-AF65-F5344CB8AC3E}">
        <p14:creationId xmlns:p14="http://schemas.microsoft.com/office/powerpoint/2010/main" val="1383791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 name="Rectangle 4"/>
          <p:cNvSpPr/>
          <p:nvPr/>
        </p:nvSpPr>
        <p:spPr>
          <a:xfrm>
            <a:off x="58615" y="58614"/>
            <a:ext cx="9085385" cy="5509200"/>
          </a:xfrm>
          <a:prstGeom prst="rect">
            <a:avLst/>
          </a:prstGeom>
        </p:spPr>
        <p:txBody>
          <a:bodyPr wrap="square">
            <a:spAutoFit/>
          </a:bodyPr>
          <a:lstStyle/>
          <a:p>
            <a:r>
              <a:rPr lang="en-US" sz="3200" dirty="0" smtClean="0">
                <a:latin typeface="Comic Sans MS" panose="030F0702030302020204" pitchFamily="66" charset="0"/>
              </a:rPr>
              <a:t>Draw a  picture of the subunit used to make nucleic acids.</a:t>
            </a:r>
            <a:endParaRPr lang="en-US" sz="3200" dirty="0">
              <a:latin typeface="Comic Sans MS" panose="030F0702030302020204" pitchFamily="66" charset="0"/>
            </a:endParaRPr>
          </a:p>
          <a:p>
            <a:endParaRPr lang="en-US" sz="3200" dirty="0" smtClean="0">
              <a:latin typeface="Comic Sans MS" panose="030F0702030302020204" pitchFamily="66" charset="0"/>
            </a:endParaRPr>
          </a:p>
          <a:p>
            <a:r>
              <a:rPr lang="en-US" sz="3200" dirty="0" smtClean="0">
                <a:latin typeface="Comic Sans MS" panose="030F0702030302020204" pitchFamily="66" charset="0"/>
              </a:rPr>
              <a:t>Circle the parts of this subunit that make the backbone of a DNA molecule</a:t>
            </a:r>
          </a:p>
          <a:p>
            <a:endParaRPr lang="en-US" sz="3200" dirty="0">
              <a:latin typeface="Comic Sans MS" panose="030F0702030302020204" pitchFamily="66" charset="0"/>
            </a:endParaRPr>
          </a:p>
          <a:p>
            <a:r>
              <a:rPr lang="en-US" sz="3200" dirty="0" smtClean="0">
                <a:latin typeface="Comic Sans MS" panose="030F0702030302020204" pitchFamily="66" charset="0"/>
              </a:rPr>
              <a:t>Which nitrogen bases could be found in the nitrogen base spot if this were used to make</a:t>
            </a:r>
            <a:br>
              <a:rPr lang="en-US" sz="3200" dirty="0" smtClean="0">
                <a:latin typeface="Comic Sans MS" panose="030F0702030302020204" pitchFamily="66" charset="0"/>
              </a:rPr>
            </a:br>
            <a:r>
              <a:rPr lang="en-US" sz="3200" dirty="0" smtClean="0">
                <a:latin typeface="Comic Sans MS" panose="030F0702030302020204" pitchFamily="66" charset="0"/>
              </a:rPr>
              <a:t>DNA?</a:t>
            </a:r>
          </a:p>
          <a:p>
            <a:endParaRPr lang="en-US" sz="3200" dirty="0">
              <a:latin typeface="Comic Sans MS" panose="030F0702030302020204" pitchFamily="66" charset="0"/>
            </a:endParaRPr>
          </a:p>
          <a:p>
            <a:r>
              <a:rPr lang="en-US" sz="3200" dirty="0" smtClean="0">
                <a:latin typeface="Comic Sans MS" panose="030F0702030302020204" pitchFamily="66" charset="0"/>
              </a:rPr>
              <a:t>Which sugar can be found in the sugar spot?</a:t>
            </a:r>
            <a:endParaRPr lang="en-US" sz="3200" dirty="0">
              <a:latin typeface="Comic Sans MS" panose="030F0702030302020204" pitchFamily="66" charset="0"/>
            </a:endParaRPr>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5250" y="5672489"/>
            <a:ext cx="8572500" cy="1169551"/>
          </a:xfrm>
          <a:prstGeom prst="rect">
            <a:avLst/>
          </a:prstGeom>
        </p:spPr>
        <p:txBody>
          <a:bodyPr wrap="square">
            <a:spAutoFit/>
          </a:bodyPr>
          <a:lstStyle/>
          <a:p>
            <a:r>
              <a:rPr lang="en-US" sz="1000" dirty="0"/>
              <a:t>4.A.1.a</a:t>
            </a:r>
            <a:r>
              <a:rPr lang="en-US" sz="1000" dirty="0" smtClean="0"/>
              <a:t>. 1.  In nucleic acids, biological information is encoded in sequences of nucleotide monomers.  Each nucleotide has structural components: </a:t>
            </a:r>
            <a:br>
              <a:rPr lang="en-US" sz="1000" dirty="0" smtClean="0"/>
            </a:br>
            <a:r>
              <a:rPr lang="en-US" sz="1000" dirty="0" smtClean="0"/>
              <a:t>a five-carbon sugar (deoxyribose or ribose), a phosphate and a nitrogen base (adenine, thymine, guanine cytosine, or uracil).  DNA and RNA differ in function and differ slightly in structure, and these structural difference account for the differing functions.</a:t>
            </a:r>
          </a:p>
          <a:p>
            <a:r>
              <a:rPr lang="en-US" sz="1000" dirty="0"/>
              <a:t>3.A.1.b DNA and RNA molecules have structural similarities and differences that define function.</a:t>
            </a:r>
            <a:br>
              <a:rPr lang="en-US" sz="1000" dirty="0"/>
            </a:br>
            <a:r>
              <a:rPr lang="en-US" sz="1000" dirty="0"/>
              <a:t>       2. The basic structural differences include: </a:t>
            </a:r>
            <a:br>
              <a:rPr lang="en-US" sz="1000" dirty="0"/>
            </a:br>
            <a:r>
              <a:rPr lang="en-US" sz="1000" dirty="0"/>
              <a:t>            I DNA contains deoxyribose (RNA contains ribose)</a:t>
            </a:r>
            <a:br>
              <a:rPr lang="en-US" sz="1000" dirty="0"/>
            </a:br>
            <a:r>
              <a:rPr lang="en-US" sz="1000" dirty="0"/>
              <a:t>            Ii RNA contains uracil in lieu of thymine in </a:t>
            </a:r>
            <a:r>
              <a:rPr lang="en-US" sz="1000" dirty="0" smtClean="0"/>
              <a:t>DNA</a:t>
            </a:r>
            <a:endParaRPr lang="en-US" sz="1000" dirty="0"/>
          </a:p>
        </p:txBody>
      </p:sp>
    </p:spTree>
    <p:extLst>
      <p:ext uri="{BB962C8B-B14F-4D97-AF65-F5344CB8AC3E}">
        <p14:creationId xmlns:p14="http://schemas.microsoft.com/office/powerpoint/2010/main" val="393523195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5" name="Rectangle 4"/>
          <p:cNvSpPr/>
          <p:nvPr/>
        </p:nvSpPr>
        <p:spPr>
          <a:xfrm>
            <a:off x="58615" y="58614"/>
            <a:ext cx="9085385" cy="1569660"/>
          </a:xfrm>
          <a:prstGeom prst="rect">
            <a:avLst/>
          </a:prstGeom>
        </p:spPr>
        <p:txBody>
          <a:bodyPr wrap="square">
            <a:spAutoFit/>
          </a:bodyPr>
          <a:lstStyle/>
          <a:p>
            <a:r>
              <a:rPr lang="en-US" sz="3200" dirty="0" smtClean="0">
                <a:latin typeface="Comic Sans MS" panose="030F0702030302020204" pitchFamily="66" charset="0"/>
              </a:rPr>
              <a:t>Draw a diagram showing the action </a:t>
            </a:r>
            <a:r>
              <a:rPr lang="en-US" sz="3200" dirty="0">
                <a:latin typeface="Comic Sans MS" panose="030F0702030302020204" pitchFamily="66" charset="0"/>
              </a:rPr>
              <a:t>of </a:t>
            </a:r>
            <a:r>
              <a:rPr lang="en-US" sz="3200" dirty="0" smtClean="0">
                <a:latin typeface="Comic Sans MS" panose="030F0702030302020204" pitchFamily="66" charset="0"/>
              </a:rPr>
              <a:t>a </a:t>
            </a:r>
            <a:r>
              <a:rPr lang="en-US" sz="3200" dirty="0">
                <a:latin typeface="Comic Sans MS" panose="030F0702030302020204" pitchFamily="66" charset="0"/>
              </a:rPr>
              <a:t>non-polar hormone like cholesterol in </a:t>
            </a:r>
            <a:r>
              <a:rPr lang="en-US" sz="3200" dirty="0" smtClean="0">
                <a:latin typeface="Comic Sans MS" panose="030F0702030302020204" pitchFamily="66" charset="0"/>
              </a:rPr>
              <a:t>a</a:t>
            </a:r>
            <a:br>
              <a:rPr lang="en-US" sz="3200" dirty="0" smtClean="0">
                <a:latin typeface="Comic Sans MS" panose="030F0702030302020204" pitchFamily="66" charset="0"/>
              </a:rPr>
            </a:br>
            <a:r>
              <a:rPr lang="en-US" sz="3200" dirty="0" smtClean="0">
                <a:latin typeface="Comic Sans MS" panose="030F0702030302020204" pitchFamily="66" charset="0"/>
              </a:rPr>
              <a:t>cell signaling pathway.</a:t>
            </a:r>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960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426749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5" name="Rectangle 4"/>
          <p:cNvSpPr/>
          <p:nvPr/>
        </p:nvSpPr>
        <p:spPr>
          <a:xfrm>
            <a:off x="58615" y="58614"/>
            <a:ext cx="9085385" cy="1569660"/>
          </a:xfrm>
          <a:prstGeom prst="rect">
            <a:avLst/>
          </a:prstGeom>
        </p:spPr>
        <p:txBody>
          <a:bodyPr wrap="square">
            <a:spAutoFit/>
          </a:bodyPr>
          <a:lstStyle/>
          <a:p>
            <a:r>
              <a:rPr lang="en-US" sz="3200" dirty="0" smtClean="0">
                <a:latin typeface="Comic Sans MS" panose="030F0702030302020204" pitchFamily="66" charset="0"/>
              </a:rPr>
              <a:t>Draw a diagram showing the action </a:t>
            </a:r>
            <a:r>
              <a:rPr lang="en-US" sz="3200" dirty="0">
                <a:latin typeface="Comic Sans MS" panose="030F0702030302020204" pitchFamily="66" charset="0"/>
              </a:rPr>
              <a:t>of </a:t>
            </a:r>
            <a:r>
              <a:rPr lang="en-US" sz="3200" dirty="0" smtClean="0">
                <a:latin typeface="Comic Sans MS" panose="030F0702030302020204" pitchFamily="66" charset="0"/>
              </a:rPr>
              <a:t>a </a:t>
            </a:r>
            <a:r>
              <a:rPr lang="en-US" sz="3200" dirty="0">
                <a:latin typeface="Comic Sans MS" panose="030F0702030302020204" pitchFamily="66" charset="0"/>
              </a:rPr>
              <a:t>non-polar hormone like cholesterol in </a:t>
            </a:r>
            <a:r>
              <a:rPr lang="en-US" sz="3200" dirty="0" smtClean="0">
                <a:latin typeface="Comic Sans MS" panose="030F0702030302020204" pitchFamily="66" charset="0"/>
              </a:rPr>
              <a:t>a</a:t>
            </a:r>
            <a:br>
              <a:rPr lang="en-US" sz="3200" dirty="0" smtClean="0">
                <a:latin typeface="Comic Sans MS" panose="030F0702030302020204" pitchFamily="66" charset="0"/>
              </a:rPr>
            </a:br>
            <a:r>
              <a:rPr lang="en-US" sz="3200" dirty="0" smtClean="0">
                <a:latin typeface="Comic Sans MS" panose="030F0702030302020204" pitchFamily="66" charset="0"/>
              </a:rPr>
              <a:t>cell signaling pathway.</a:t>
            </a:r>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960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3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545" y="838200"/>
            <a:ext cx="6830015" cy="3577888"/>
          </a:xfrm>
          <a:prstGeom prst="rect">
            <a:avLst/>
          </a:prstGeom>
        </p:spPr>
      </p:pic>
      <p:sp>
        <p:nvSpPr>
          <p:cNvPr id="4" name="Oval 3"/>
          <p:cNvSpPr/>
          <p:nvPr/>
        </p:nvSpPr>
        <p:spPr>
          <a:xfrm>
            <a:off x="4038600" y="1143000"/>
            <a:ext cx="4419600" cy="3657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18655" y="3751004"/>
            <a:ext cx="4241867" cy="2554545"/>
          </a:xfrm>
          <a:prstGeom prst="rect">
            <a:avLst/>
          </a:prstGeom>
          <a:noFill/>
        </p:spPr>
        <p:txBody>
          <a:bodyPr wrap="none" rtlCol="0">
            <a:spAutoFit/>
          </a:bodyPr>
          <a:lstStyle/>
          <a:p>
            <a:r>
              <a:rPr lang="en-US" sz="3200" dirty="0" smtClean="0">
                <a:solidFill>
                  <a:srgbClr val="FF0000"/>
                </a:solidFill>
                <a:latin typeface="Comic Sans MS" panose="030F0702030302020204" pitchFamily="66" charset="0"/>
              </a:rPr>
              <a:t>Adenine</a:t>
            </a:r>
            <a:br>
              <a:rPr lang="en-US" sz="3200" dirty="0" smtClean="0">
                <a:solidFill>
                  <a:srgbClr val="FF0000"/>
                </a:solidFill>
                <a:latin typeface="Comic Sans MS" panose="030F0702030302020204" pitchFamily="66" charset="0"/>
              </a:rPr>
            </a:br>
            <a:r>
              <a:rPr lang="en-US" sz="3200" dirty="0" smtClean="0">
                <a:solidFill>
                  <a:srgbClr val="FF0000"/>
                </a:solidFill>
                <a:latin typeface="Comic Sans MS" panose="030F0702030302020204" pitchFamily="66" charset="0"/>
              </a:rPr>
              <a:t>Guanine</a:t>
            </a:r>
          </a:p>
          <a:p>
            <a:r>
              <a:rPr lang="en-US" sz="3200" dirty="0" smtClean="0">
                <a:solidFill>
                  <a:srgbClr val="FF0000"/>
                </a:solidFill>
                <a:latin typeface="Comic Sans MS" panose="030F0702030302020204" pitchFamily="66" charset="0"/>
              </a:rPr>
              <a:t>Cytosine</a:t>
            </a:r>
            <a:br>
              <a:rPr lang="en-US" sz="3200" dirty="0" smtClean="0">
                <a:solidFill>
                  <a:srgbClr val="FF0000"/>
                </a:solidFill>
                <a:latin typeface="Comic Sans MS" panose="030F0702030302020204" pitchFamily="66" charset="0"/>
              </a:rPr>
            </a:br>
            <a:r>
              <a:rPr lang="en-US" sz="3200" dirty="0" smtClean="0">
                <a:solidFill>
                  <a:srgbClr val="FF0000"/>
                </a:solidFill>
                <a:latin typeface="Comic Sans MS" panose="030F0702030302020204" pitchFamily="66" charset="0"/>
              </a:rPr>
              <a:t>Thymine</a:t>
            </a:r>
            <a:br>
              <a:rPr lang="en-US" sz="3200" dirty="0" smtClean="0">
                <a:solidFill>
                  <a:srgbClr val="FF0000"/>
                </a:solidFill>
                <a:latin typeface="Comic Sans MS" panose="030F0702030302020204" pitchFamily="66" charset="0"/>
              </a:rPr>
            </a:br>
            <a:r>
              <a:rPr lang="en-US" sz="3200" dirty="0" smtClean="0">
                <a:solidFill>
                  <a:srgbClr val="FF0000"/>
                </a:solidFill>
                <a:latin typeface="Comic Sans MS" panose="030F0702030302020204" pitchFamily="66" charset="0"/>
              </a:rPr>
              <a:t>NO URACIL </a:t>
            </a:r>
            <a:r>
              <a:rPr lang="en-US" sz="3200" dirty="0">
                <a:solidFill>
                  <a:srgbClr val="FF0000"/>
                </a:solidFill>
                <a:latin typeface="Comic Sans MS" panose="030F0702030302020204" pitchFamily="66" charset="0"/>
              </a:rPr>
              <a:t>I</a:t>
            </a:r>
            <a:r>
              <a:rPr lang="en-US" sz="3200" dirty="0" smtClean="0">
                <a:solidFill>
                  <a:srgbClr val="FF0000"/>
                </a:solidFill>
                <a:latin typeface="Comic Sans MS" panose="030F0702030302020204" pitchFamily="66" charset="0"/>
              </a:rPr>
              <a:t>N </a:t>
            </a:r>
            <a:r>
              <a:rPr lang="en-US" sz="3200" dirty="0">
                <a:solidFill>
                  <a:srgbClr val="FF0000"/>
                </a:solidFill>
                <a:latin typeface="Comic Sans MS" panose="030F0702030302020204" pitchFamily="66" charset="0"/>
              </a:rPr>
              <a:t>D</a:t>
            </a:r>
            <a:r>
              <a:rPr lang="en-US" sz="3200" dirty="0" smtClean="0">
                <a:solidFill>
                  <a:srgbClr val="FF0000"/>
                </a:solidFill>
                <a:latin typeface="Comic Sans MS" panose="030F0702030302020204" pitchFamily="66" charset="0"/>
              </a:rPr>
              <a:t>NA</a:t>
            </a:r>
            <a:endParaRPr lang="en-US" sz="3200" dirty="0">
              <a:solidFill>
                <a:srgbClr val="FF0000"/>
              </a:solidFill>
              <a:latin typeface="Comic Sans MS" panose="030F0702030302020204" pitchFamily="66" charset="0"/>
            </a:endParaRPr>
          </a:p>
        </p:txBody>
      </p:sp>
      <p:sp>
        <p:nvSpPr>
          <p:cNvPr id="7" name="TextBox 6"/>
          <p:cNvSpPr txBox="1"/>
          <p:nvPr/>
        </p:nvSpPr>
        <p:spPr>
          <a:xfrm>
            <a:off x="2514600" y="312003"/>
            <a:ext cx="4299575" cy="830997"/>
          </a:xfrm>
          <a:prstGeom prst="rect">
            <a:avLst/>
          </a:prstGeom>
          <a:noFill/>
        </p:spPr>
        <p:txBody>
          <a:bodyPr wrap="none" rtlCol="0">
            <a:spAutoFit/>
          </a:bodyPr>
          <a:lstStyle/>
          <a:p>
            <a:r>
              <a:rPr lang="en-US" sz="4800" dirty="0" smtClean="0">
                <a:solidFill>
                  <a:srgbClr val="FF0000"/>
                </a:solidFill>
                <a:latin typeface="Comic Sans MS" panose="030F0702030302020204" pitchFamily="66" charset="0"/>
              </a:rPr>
              <a:t>NUCLEOTIDE</a:t>
            </a:r>
            <a:endParaRPr lang="en-US" sz="4800" dirty="0">
              <a:solidFill>
                <a:srgbClr val="FF0000"/>
              </a:solidFill>
              <a:latin typeface="Comic Sans MS" panose="030F0702030302020204" pitchFamily="66" charset="0"/>
            </a:endParaRPr>
          </a:p>
        </p:txBody>
      </p:sp>
      <p:sp>
        <p:nvSpPr>
          <p:cNvPr id="5" name="TextBox 4"/>
          <p:cNvSpPr txBox="1"/>
          <p:nvPr/>
        </p:nvSpPr>
        <p:spPr>
          <a:xfrm>
            <a:off x="6248400" y="3744077"/>
            <a:ext cx="1787669" cy="400110"/>
          </a:xfrm>
          <a:prstGeom prst="rect">
            <a:avLst/>
          </a:prstGeom>
          <a:noFill/>
        </p:spPr>
        <p:txBody>
          <a:bodyPr wrap="none" rtlCol="0">
            <a:spAutoFit/>
          </a:bodyPr>
          <a:lstStyle/>
          <a:p>
            <a:r>
              <a:rPr lang="en-US" sz="2000" b="1" dirty="0" smtClean="0">
                <a:solidFill>
                  <a:srgbClr val="E13F6D"/>
                </a:solidFill>
                <a:latin typeface="Comic Sans MS" panose="030F0702030302020204" pitchFamily="66" charset="0"/>
              </a:rPr>
              <a:t>Deoxyribose</a:t>
            </a:r>
            <a:r>
              <a:rPr lang="en-US" b="1" dirty="0" smtClean="0">
                <a:solidFill>
                  <a:srgbClr val="E13F6D"/>
                </a:solidFill>
                <a:latin typeface="Comic Sans MS" panose="030F0702030302020204" pitchFamily="66" charset="0"/>
              </a:rPr>
              <a:t> </a:t>
            </a:r>
            <a:endParaRPr lang="en-US" b="1" dirty="0">
              <a:solidFill>
                <a:srgbClr val="E13F6D"/>
              </a:solidFill>
              <a:latin typeface="Comic Sans MS" panose="030F0702030302020204" pitchFamily="66" charset="0"/>
            </a:endParaRPr>
          </a:p>
        </p:txBody>
      </p:sp>
    </p:spTree>
    <p:extLst>
      <p:ext uri="{BB962C8B-B14F-4D97-AF65-F5344CB8AC3E}">
        <p14:creationId xmlns:p14="http://schemas.microsoft.com/office/powerpoint/2010/main" val="80511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5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5" name="Rectangle 4"/>
          <p:cNvSpPr/>
          <p:nvPr/>
        </p:nvSpPr>
        <p:spPr>
          <a:xfrm>
            <a:off x="58615" y="58614"/>
            <a:ext cx="9085385" cy="6001643"/>
          </a:xfrm>
          <a:prstGeom prst="rect">
            <a:avLst/>
          </a:prstGeom>
        </p:spPr>
        <p:txBody>
          <a:bodyPr wrap="square">
            <a:spAutoFit/>
          </a:bodyPr>
          <a:lstStyle/>
          <a:p>
            <a:r>
              <a:rPr lang="en-US" sz="3200" dirty="0" smtClean="0">
                <a:latin typeface="Comic Sans MS" panose="030F0702030302020204" pitchFamily="66" charset="0"/>
              </a:rPr>
              <a:t>Draw a diagram showing the glycoproteins on the surface of a blood cell from a person with A positive blood.</a:t>
            </a:r>
          </a:p>
          <a:p>
            <a:endParaRPr lang="en-US" sz="3200" dirty="0">
              <a:latin typeface="Comic Sans MS" panose="030F0702030302020204" pitchFamily="66" charset="0"/>
            </a:endParaRPr>
          </a:p>
          <a:p>
            <a:endParaRPr lang="en-US" sz="3200" dirty="0" smtClean="0">
              <a:latin typeface="Comic Sans MS" panose="030F0702030302020204" pitchFamily="66" charset="0"/>
            </a:endParaRPr>
          </a:p>
          <a:p>
            <a:endParaRPr lang="en-US" sz="3200" dirty="0">
              <a:latin typeface="Comic Sans MS" panose="030F0702030302020204" pitchFamily="66" charset="0"/>
            </a:endParaRPr>
          </a:p>
          <a:p>
            <a:endParaRPr lang="en-US" sz="3200" dirty="0" smtClean="0">
              <a:latin typeface="Comic Sans MS" panose="030F0702030302020204" pitchFamily="66" charset="0"/>
            </a:endParaRPr>
          </a:p>
          <a:p>
            <a:endParaRPr lang="en-US" sz="3200" dirty="0">
              <a:latin typeface="Comic Sans MS" panose="030F0702030302020204" pitchFamily="66" charset="0"/>
            </a:endParaRPr>
          </a:p>
          <a:p>
            <a:endParaRPr lang="en-US" sz="3200" dirty="0" smtClean="0">
              <a:latin typeface="Comic Sans MS" panose="030F0702030302020204" pitchFamily="66" charset="0"/>
            </a:endParaRPr>
          </a:p>
          <a:p>
            <a:r>
              <a:rPr lang="en-US" sz="3200" dirty="0" smtClean="0">
                <a:latin typeface="Comic Sans MS" panose="030F0702030302020204" pitchFamily="66" charset="0"/>
              </a:rPr>
              <a:t>WHAT KIND OF ANTIBODIES WOULD THIS PERSON MAKE?</a:t>
            </a:r>
          </a:p>
          <a:p>
            <a:endParaRPr lang="en-US" sz="3200" dirty="0"/>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D:\Z DRIVE BACKUP\My Pictures\Genetics\rh cell.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7519" y="1981200"/>
            <a:ext cx="1747838" cy="1785026"/>
          </a:xfrm>
          <a:prstGeom prst="rect">
            <a:avLst/>
          </a:prstGeom>
          <a:noFill/>
          <a:effectLst>
            <a:reflection stA="0" endPos="0" dist="508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1672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5" name="Rectangle 4"/>
          <p:cNvSpPr/>
          <p:nvPr/>
        </p:nvSpPr>
        <p:spPr>
          <a:xfrm>
            <a:off x="58615" y="58614"/>
            <a:ext cx="9085385" cy="6001643"/>
          </a:xfrm>
          <a:prstGeom prst="rect">
            <a:avLst/>
          </a:prstGeom>
        </p:spPr>
        <p:txBody>
          <a:bodyPr wrap="square">
            <a:spAutoFit/>
          </a:bodyPr>
          <a:lstStyle/>
          <a:p>
            <a:r>
              <a:rPr lang="en-US" sz="3200" dirty="0" smtClean="0">
                <a:latin typeface="Comic Sans MS" panose="030F0702030302020204" pitchFamily="66" charset="0"/>
              </a:rPr>
              <a:t>Draw a diagram showing the glycoproteins on the surface of a blood cell from a person with A positive blood.</a:t>
            </a:r>
          </a:p>
          <a:p>
            <a:endParaRPr lang="en-US" sz="3200" dirty="0">
              <a:latin typeface="Comic Sans MS" panose="030F0702030302020204" pitchFamily="66" charset="0"/>
            </a:endParaRPr>
          </a:p>
          <a:p>
            <a:endParaRPr lang="en-US" sz="3200" dirty="0" smtClean="0">
              <a:latin typeface="Comic Sans MS" panose="030F0702030302020204" pitchFamily="66" charset="0"/>
            </a:endParaRPr>
          </a:p>
          <a:p>
            <a:endParaRPr lang="en-US" sz="3200" dirty="0">
              <a:latin typeface="Comic Sans MS" panose="030F0702030302020204" pitchFamily="66" charset="0"/>
            </a:endParaRPr>
          </a:p>
          <a:p>
            <a:endParaRPr lang="en-US" sz="3200" dirty="0" smtClean="0">
              <a:latin typeface="Comic Sans MS" panose="030F0702030302020204" pitchFamily="66" charset="0"/>
            </a:endParaRPr>
          </a:p>
          <a:p>
            <a:endParaRPr lang="en-US" sz="3200" dirty="0">
              <a:latin typeface="Comic Sans MS" panose="030F0702030302020204" pitchFamily="66" charset="0"/>
            </a:endParaRPr>
          </a:p>
          <a:p>
            <a:endParaRPr lang="en-US" sz="3200" dirty="0" smtClean="0">
              <a:latin typeface="Comic Sans MS" panose="030F0702030302020204" pitchFamily="66" charset="0"/>
            </a:endParaRPr>
          </a:p>
          <a:p>
            <a:r>
              <a:rPr lang="en-US" sz="3200" dirty="0" smtClean="0">
                <a:latin typeface="Comic Sans MS" panose="030F0702030302020204" pitchFamily="66" charset="0"/>
              </a:rPr>
              <a:t>WHAT KIND OF ANTIBODIES WOULD THIS PERSON MAKE?</a:t>
            </a:r>
          </a:p>
          <a:p>
            <a:endParaRPr lang="en-US" sz="3200" dirty="0"/>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1664037"/>
            <a:ext cx="2590800" cy="2653481"/>
          </a:xfrm>
          <a:prstGeom prst="rect">
            <a:avLst/>
          </a:prstGeom>
        </p:spPr>
      </p:pic>
      <p:pic>
        <p:nvPicPr>
          <p:cNvPr id="2050" name="Picture 2" descr="D:\Z DRIVE BACKUP\My Pictures\Genetics\rh cell.bmp"/>
          <p:cNvPicPr>
            <a:picLocks noChangeAspect="1" noChangeArrowheads="1"/>
          </p:cNvPicPr>
          <p:nvPr/>
        </p:nvPicPr>
        <p:blipFill rotWithShape="1">
          <a:blip r:embed="rId4">
            <a:extLst>
              <a:ext uri="{28A0092B-C50C-407E-A947-70E740481C1C}">
                <a14:useLocalDpi xmlns:a14="http://schemas.microsoft.com/office/drawing/2010/main" val="0"/>
              </a:ext>
            </a:extLst>
          </a:blip>
          <a:srcRect t="6986" r="19210" b="18504"/>
          <a:stretch/>
        </p:blipFill>
        <p:spPr bwMode="auto">
          <a:xfrm>
            <a:off x="3103959" y="2209800"/>
            <a:ext cx="1412081" cy="13300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19200" y="5513457"/>
            <a:ext cx="4155368" cy="707886"/>
          </a:xfrm>
          <a:prstGeom prst="rect">
            <a:avLst/>
          </a:prstGeom>
          <a:noFill/>
        </p:spPr>
        <p:txBody>
          <a:bodyPr wrap="none" rtlCol="0">
            <a:spAutoFit/>
          </a:bodyPr>
          <a:lstStyle/>
          <a:p>
            <a:r>
              <a:rPr lang="en-US" sz="4000" dirty="0" smtClean="0"/>
              <a:t>ANTI-B   antibodies</a:t>
            </a:r>
            <a:endParaRPr lang="en-US" sz="4000" dirty="0"/>
          </a:p>
        </p:txBody>
      </p:sp>
    </p:spTree>
    <p:extLst>
      <p:ext uri="{BB962C8B-B14F-4D97-AF65-F5344CB8AC3E}">
        <p14:creationId xmlns:p14="http://schemas.microsoft.com/office/powerpoint/2010/main" val="419474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body" sz="half" idx="1"/>
          </p:nvPr>
        </p:nvSpPr>
        <p:spPr>
          <a:xfrm>
            <a:off x="1" y="88176"/>
            <a:ext cx="9123218" cy="5322024"/>
          </a:xfrm>
        </p:spPr>
        <p:txBody>
          <a:bodyPr>
            <a:normAutofit/>
          </a:bodyPr>
          <a:lstStyle/>
          <a:p>
            <a:pPr>
              <a:lnSpc>
                <a:spcPct val="80000"/>
              </a:lnSpc>
              <a:buNone/>
            </a:pPr>
            <a:r>
              <a:rPr lang="en-US" altLang="en-US" sz="3200" dirty="0" smtClean="0">
                <a:latin typeface="Comic Sans MS" pitchFamily="66" charset="0"/>
              </a:rPr>
              <a:t>   Draw a graph of FREE ENERGY versus </a:t>
            </a:r>
            <a:r>
              <a:rPr lang="en-US" altLang="en-US" sz="3200" dirty="0">
                <a:latin typeface="Comic Sans MS" pitchFamily="66" charset="0"/>
              </a:rPr>
              <a:t>time </a:t>
            </a:r>
            <a:r>
              <a:rPr lang="en-US" altLang="en-US" sz="3200" dirty="0" smtClean="0">
                <a:latin typeface="Comic Sans MS" pitchFamily="66" charset="0"/>
              </a:rPr>
              <a:t>showing the PRODUCTS and REACTANTS for a NEGATIVE ∆ G  and a POSITIVE ∆G</a:t>
            </a:r>
          </a:p>
          <a:p>
            <a:pPr>
              <a:lnSpc>
                <a:spcPct val="80000"/>
              </a:lnSpc>
              <a:buNone/>
            </a:pPr>
            <a:r>
              <a:rPr lang="en-US" altLang="en-US" sz="3200" dirty="0">
                <a:latin typeface="Comic Sans MS" pitchFamily="66" charset="0"/>
              </a:rPr>
              <a:t> </a:t>
            </a:r>
            <a:r>
              <a:rPr lang="en-US" altLang="en-US" sz="3200" dirty="0" smtClean="0">
                <a:latin typeface="Comic Sans MS" pitchFamily="66" charset="0"/>
              </a:rPr>
              <a:t>  REACTION.</a:t>
            </a:r>
          </a:p>
          <a:p>
            <a:pPr>
              <a:lnSpc>
                <a:spcPct val="80000"/>
              </a:lnSpc>
              <a:buNone/>
            </a:pPr>
            <a:endParaRPr lang="en-US" altLang="en-US" sz="3200" dirty="0">
              <a:latin typeface="Comic Sans MS" pitchFamily="66" charset="0"/>
            </a:endParaRPr>
          </a:p>
          <a:p>
            <a:pPr>
              <a:lnSpc>
                <a:spcPct val="80000"/>
              </a:lnSpc>
              <a:buNone/>
            </a:pPr>
            <a:r>
              <a:rPr lang="en-US" altLang="en-US" sz="3200" dirty="0" smtClean="0">
                <a:latin typeface="Comic Sans MS" pitchFamily="66" charset="0"/>
              </a:rPr>
              <a:t>   How does the energy of reactants and products compare in these two kinds of reactions? </a:t>
            </a:r>
            <a:br>
              <a:rPr lang="en-US" altLang="en-US" sz="3200" dirty="0" smtClean="0">
                <a:latin typeface="Comic Sans MS" pitchFamily="66" charset="0"/>
              </a:rPr>
            </a:br>
            <a:r>
              <a:rPr lang="en-US" altLang="en-US" sz="3200" dirty="0" smtClean="0">
                <a:latin typeface="Comic Sans MS" pitchFamily="66" charset="0"/>
              </a:rPr>
              <a:t/>
            </a:r>
            <a:br>
              <a:rPr lang="en-US" altLang="en-US" sz="3200" dirty="0" smtClean="0">
                <a:latin typeface="Comic Sans MS" pitchFamily="66" charset="0"/>
              </a:rPr>
            </a:br>
            <a:r>
              <a:rPr lang="en-US" altLang="en-US" sz="3200" dirty="0" smtClean="0">
                <a:latin typeface="Comic Sans MS" pitchFamily="66" charset="0"/>
              </a:rPr>
              <a:t>Label these as: spontaneous or not?</a:t>
            </a:r>
            <a:br>
              <a:rPr lang="en-US" altLang="en-US" sz="3200" dirty="0" smtClean="0">
                <a:latin typeface="Comic Sans MS" pitchFamily="66" charset="0"/>
              </a:rPr>
            </a:br>
            <a:r>
              <a:rPr lang="en-US" altLang="en-US" sz="3200" dirty="0" smtClean="0">
                <a:latin typeface="Comic Sans MS" pitchFamily="66" charset="0"/>
              </a:rPr>
              <a:t/>
            </a:r>
            <a:br>
              <a:rPr lang="en-US" altLang="en-US" sz="3200" dirty="0" smtClean="0">
                <a:latin typeface="Comic Sans MS" pitchFamily="66" charset="0"/>
              </a:rPr>
            </a:br>
            <a:r>
              <a:rPr lang="en-US" altLang="en-US" sz="3200" dirty="0" smtClean="0">
                <a:latin typeface="Comic Sans MS" pitchFamily="66" charset="0"/>
              </a:rPr>
              <a:t>endergonic/exergonic?</a:t>
            </a:r>
          </a:p>
        </p:txBody>
      </p:sp>
    </p:spTree>
    <p:extLst>
      <p:ext uri="{BB962C8B-B14F-4D97-AF65-F5344CB8AC3E}">
        <p14:creationId xmlns:p14="http://schemas.microsoft.com/office/powerpoint/2010/main" val="152261335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20889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1845" r="4722"/>
          <a:stretch/>
        </p:blipFill>
        <p:spPr>
          <a:xfrm>
            <a:off x="18351" y="835187"/>
            <a:ext cx="9125649" cy="3747895"/>
          </a:xfrm>
          <a:prstGeom prst="rect">
            <a:avLst/>
          </a:prstGeom>
        </p:spPr>
      </p:pic>
      <p:sp>
        <p:nvSpPr>
          <p:cNvPr id="4" name="TextBox 3"/>
          <p:cNvSpPr txBox="1"/>
          <p:nvPr/>
        </p:nvSpPr>
        <p:spPr>
          <a:xfrm>
            <a:off x="207818" y="4731567"/>
            <a:ext cx="3889206" cy="1477328"/>
          </a:xfrm>
          <a:prstGeom prst="rect">
            <a:avLst/>
          </a:prstGeom>
          <a:noFill/>
        </p:spPr>
        <p:txBody>
          <a:bodyPr wrap="none" rtlCol="0">
            <a:spAutoFit/>
          </a:bodyPr>
          <a:lstStyle/>
          <a:p>
            <a:r>
              <a:rPr lang="en-US" dirty="0" smtClean="0">
                <a:latin typeface="Comic Sans MS" panose="030F0702030302020204" pitchFamily="66" charset="0"/>
              </a:rPr>
              <a:t>EXERGONIC REACTION  </a:t>
            </a:r>
            <a:br>
              <a:rPr lang="en-US" dirty="0" smtClean="0">
                <a:latin typeface="Comic Sans MS" panose="030F0702030302020204" pitchFamily="66" charset="0"/>
              </a:rPr>
            </a:br>
            <a:r>
              <a:rPr lang="en-US" dirty="0" smtClean="0">
                <a:latin typeface="Comic Sans MS" panose="030F0702030302020204" pitchFamily="66" charset="0"/>
              </a:rPr>
              <a:t>∆G &lt; 0</a:t>
            </a:r>
            <a:br>
              <a:rPr lang="en-US" dirty="0" smtClean="0">
                <a:latin typeface="Comic Sans MS" panose="030F0702030302020204" pitchFamily="66" charset="0"/>
              </a:rPr>
            </a:br>
            <a:r>
              <a:rPr lang="en-US" dirty="0" smtClean="0">
                <a:latin typeface="Comic Sans MS" panose="030F0702030302020204" pitchFamily="66" charset="0"/>
              </a:rPr>
              <a:t>Reaction is spontaneous</a:t>
            </a:r>
          </a:p>
          <a:p>
            <a:r>
              <a:rPr lang="en-US" dirty="0" smtClean="0">
                <a:latin typeface="Comic Sans MS" panose="030F0702030302020204" pitchFamily="66" charset="0"/>
              </a:rPr>
              <a:t>Energy of reactants is </a:t>
            </a:r>
            <a:br>
              <a:rPr lang="en-US" dirty="0" smtClean="0">
                <a:latin typeface="Comic Sans MS" panose="030F0702030302020204" pitchFamily="66" charset="0"/>
              </a:rPr>
            </a:br>
            <a:r>
              <a:rPr lang="en-US" dirty="0" smtClean="0">
                <a:latin typeface="Comic Sans MS" panose="030F0702030302020204" pitchFamily="66" charset="0"/>
              </a:rPr>
              <a:t>  greater than energy of products</a:t>
            </a:r>
            <a:endParaRPr lang="en-US" dirty="0">
              <a:latin typeface="Comic Sans MS" panose="030F0702030302020204" pitchFamily="66" charset="0"/>
            </a:endParaRPr>
          </a:p>
        </p:txBody>
      </p:sp>
      <p:sp>
        <p:nvSpPr>
          <p:cNvPr id="6" name="Rectangle 5"/>
          <p:cNvSpPr/>
          <p:nvPr/>
        </p:nvSpPr>
        <p:spPr>
          <a:xfrm>
            <a:off x="5541818" y="4731567"/>
            <a:ext cx="4572000" cy="1477328"/>
          </a:xfrm>
          <a:prstGeom prst="rect">
            <a:avLst/>
          </a:prstGeom>
        </p:spPr>
        <p:txBody>
          <a:bodyPr>
            <a:spAutoFit/>
          </a:bodyPr>
          <a:lstStyle/>
          <a:p>
            <a:r>
              <a:rPr lang="en-US" smtClean="0">
                <a:latin typeface="Comic Sans MS" panose="030F0702030302020204" pitchFamily="66" charset="0"/>
              </a:rPr>
              <a:t>ENDERGONIC </a:t>
            </a:r>
            <a:r>
              <a:rPr lang="en-US" dirty="0">
                <a:latin typeface="Comic Sans MS" panose="030F0702030302020204" pitchFamily="66" charset="0"/>
              </a:rPr>
              <a:t>REACTION  </a:t>
            </a:r>
            <a:br>
              <a:rPr lang="en-US" dirty="0">
                <a:latin typeface="Comic Sans MS" panose="030F0702030302020204" pitchFamily="66" charset="0"/>
              </a:rPr>
            </a:br>
            <a:r>
              <a:rPr lang="en-US" dirty="0">
                <a:latin typeface="Comic Sans MS" panose="030F0702030302020204" pitchFamily="66" charset="0"/>
              </a:rPr>
              <a:t>∆G </a:t>
            </a:r>
            <a:r>
              <a:rPr lang="en-US" dirty="0" smtClean="0">
                <a:latin typeface="Comic Sans MS" panose="030F0702030302020204" pitchFamily="66" charset="0"/>
              </a:rPr>
              <a:t>&gt; </a:t>
            </a:r>
            <a:r>
              <a:rPr lang="en-US" dirty="0">
                <a:latin typeface="Comic Sans MS" panose="030F0702030302020204" pitchFamily="66" charset="0"/>
              </a:rPr>
              <a:t>0</a:t>
            </a:r>
            <a:br>
              <a:rPr lang="en-US" dirty="0">
                <a:latin typeface="Comic Sans MS" panose="030F0702030302020204" pitchFamily="66" charset="0"/>
              </a:rPr>
            </a:br>
            <a:r>
              <a:rPr lang="en-US" dirty="0">
                <a:latin typeface="Comic Sans MS" panose="030F0702030302020204" pitchFamily="66" charset="0"/>
              </a:rPr>
              <a:t>Reaction is </a:t>
            </a:r>
            <a:r>
              <a:rPr lang="en-US" dirty="0" smtClean="0">
                <a:latin typeface="Comic Sans MS" panose="030F0702030302020204" pitchFamily="66" charset="0"/>
              </a:rPr>
              <a:t>NOT spontaneous</a:t>
            </a:r>
            <a:endParaRPr lang="en-US" dirty="0">
              <a:latin typeface="Comic Sans MS" panose="030F0702030302020204" pitchFamily="66" charset="0"/>
            </a:endParaRPr>
          </a:p>
          <a:p>
            <a:r>
              <a:rPr lang="en-US" dirty="0">
                <a:latin typeface="Comic Sans MS" panose="030F0702030302020204" pitchFamily="66" charset="0"/>
              </a:rPr>
              <a:t>Energy of </a:t>
            </a:r>
            <a:r>
              <a:rPr lang="en-US" dirty="0" smtClean="0">
                <a:latin typeface="Comic Sans MS" panose="030F0702030302020204" pitchFamily="66" charset="0"/>
              </a:rPr>
              <a:t>products is greater </a:t>
            </a:r>
            <a:br>
              <a:rPr lang="en-US" dirty="0" smtClean="0">
                <a:latin typeface="Comic Sans MS" panose="030F0702030302020204" pitchFamily="66" charset="0"/>
              </a:rPr>
            </a:br>
            <a:r>
              <a:rPr lang="en-US" dirty="0" smtClean="0">
                <a:latin typeface="Comic Sans MS" panose="030F0702030302020204" pitchFamily="66" charset="0"/>
              </a:rPr>
              <a:t>      than  </a:t>
            </a:r>
            <a:r>
              <a:rPr lang="en-US" dirty="0">
                <a:latin typeface="Comic Sans MS" panose="030F0702030302020204" pitchFamily="66" charset="0"/>
              </a:rPr>
              <a:t>energy of </a:t>
            </a:r>
            <a:r>
              <a:rPr lang="en-US" dirty="0" smtClean="0">
                <a:latin typeface="Comic Sans MS" panose="030F0702030302020204" pitchFamily="66" charset="0"/>
              </a:rPr>
              <a:t>reactants</a:t>
            </a:r>
            <a:endParaRPr lang="en-US" dirty="0">
              <a:latin typeface="Comic Sans MS" panose="030F0702030302020204" pitchFamily="66" charset="0"/>
            </a:endParaRPr>
          </a:p>
        </p:txBody>
      </p:sp>
    </p:spTree>
    <p:extLst>
      <p:ext uri="{BB962C8B-B14F-4D97-AF65-F5344CB8AC3E}">
        <p14:creationId xmlns:p14="http://schemas.microsoft.com/office/powerpoint/2010/main" val="143869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 name="Rectangle 4"/>
          <p:cNvSpPr/>
          <p:nvPr/>
        </p:nvSpPr>
        <p:spPr>
          <a:xfrm>
            <a:off x="58615" y="58614"/>
            <a:ext cx="9085385" cy="5016758"/>
          </a:xfrm>
          <a:prstGeom prst="rect">
            <a:avLst/>
          </a:prstGeom>
        </p:spPr>
        <p:txBody>
          <a:bodyPr wrap="square">
            <a:spAutoFit/>
          </a:bodyPr>
          <a:lstStyle/>
          <a:p>
            <a:r>
              <a:rPr lang="en-US" sz="3200" b="1" dirty="0" smtClean="0">
                <a:latin typeface="Comic Sans MS" panose="030F0702030302020204" pitchFamily="66" charset="0"/>
              </a:rPr>
              <a:t>Show how alpha and beta glucose are different.</a:t>
            </a:r>
          </a:p>
          <a:p>
            <a:endParaRPr lang="en-US" sz="3200" b="1" dirty="0">
              <a:latin typeface="Comic Sans MS" panose="030F0702030302020204" pitchFamily="66" charset="0"/>
            </a:endParaRPr>
          </a:p>
          <a:p>
            <a:endParaRPr lang="en-US" sz="3200" b="1" dirty="0" smtClean="0">
              <a:latin typeface="Comic Sans MS" panose="030F0702030302020204" pitchFamily="66" charset="0"/>
            </a:endParaRPr>
          </a:p>
          <a:p>
            <a:r>
              <a:rPr lang="en-US" sz="3200" b="1" dirty="0" smtClean="0">
                <a:latin typeface="Comic Sans MS" panose="030F0702030302020204" pitchFamily="66" charset="0"/>
              </a:rPr>
              <a:t>Give examples of polysaccharides made with each of these.</a:t>
            </a:r>
          </a:p>
          <a:p>
            <a:endParaRPr lang="en-US" sz="3200" b="1" dirty="0">
              <a:latin typeface="Comic Sans MS" panose="030F0702030302020204" pitchFamily="66" charset="0"/>
            </a:endParaRPr>
          </a:p>
          <a:p>
            <a:r>
              <a:rPr lang="en-US" sz="3200" b="1" dirty="0" smtClean="0">
                <a:latin typeface="Comic Sans MS" panose="030F0702030302020204" pitchFamily="66" charset="0"/>
              </a:rPr>
              <a:t>Which of these polysaccharide are humans and other animals unable to digest?</a:t>
            </a:r>
            <a:endParaRPr lang="en-US" sz="3200" dirty="0" smtClean="0">
              <a:latin typeface="Comic Sans MS" panose="030F0702030302020204" pitchFamily="66" charset="0"/>
            </a:endParaRPr>
          </a:p>
          <a:p>
            <a:endParaRPr lang="en-US" sz="3200" dirty="0"/>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2400" y="6305550"/>
            <a:ext cx="9085385" cy="400110"/>
          </a:xfrm>
          <a:prstGeom prst="rect">
            <a:avLst/>
          </a:prstGeom>
        </p:spPr>
        <p:txBody>
          <a:bodyPr wrap="square">
            <a:spAutoFit/>
          </a:bodyPr>
          <a:lstStyle/>
          <a:p>
            <a:r>
              <a:rPr lang="en-US" sz="1000" dirty="0"/>
              <a:t>4.A.1.a. </a:t>
            </a:r>
            <a:r>
              <a:rPr lang="en-US" sz="1000" dirty="0" smtClean="0"/>
              <a:t>4. Carbohydrates are composed of sugar monomers whose structures ad bonding with each other by  dehydration synthesis determine the </a:t>
            </a:r>
            <a:br>
              <a:rPr lang="en-US" sz="1000" dirty="0" smtClean="0"/>
            </a:br>
            <a:r>
              <a:rPr lang="en-US" sz="1000" dirty="0" smtClean="0"/>
              <a:t>properties and functions of the molecules.  Illustrative examples include: cellulose vs starch</a:t>
            </a:r>
            <a:endParaRPr lang="en-US" sz="1000" dirty="0"/>
          </a:p>
        </p:txBody>
      </p:sp>
    </p:spTree>
    <p:extLst>
      <p:ext uri="{BB962C8B-B14F-4D97-AF65-F5344CB8AC3E}">
        <p14:creationId xmlns:p14="http://schemas.microsoft.com/office/powerpoint/2010/main" val="18360850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 name="Rectangle 4"/>
          <p:cNvSpPr/>
          <p:nvPr/>
        </p:nvSpPr>
        <p:spPr>
          <a:xfrm>
            <a:off x="152400" y="2974996"/>
            <a:ext cx="9085385" cy="1938992"/>
          </a:xfrm>
          <a:prstGeom prst="rect">
            <a:avLst/>
          </a:prstGeom>
        </p:spPr>
        <p:txBody>
          <a:bodyPr wrap="square">
            <a:spAutoFit/>
          </a:bodyPr>
          <a:lstStyle/>
          <a:p>
            <a:r>
              <a:rPr lang="en-US" sz="3200" b="1" dirty="0" smtClean="0">
                <a:latin typeface="Comic Sans MS" panose="030F0702030302020204" pitchFamily="66" charset="0"/>
              </a:rPr>
              <a:t> </a:t>
            </a:r>
            <a:br>
              <a:rPr lang="en-US" sz="3200" b="1" dirty="0" smtClean="0">
                <a:latin typeface="Comic Sans MS" panose="030F0702030302020204" pitchFamily="66" charset="0"/>
              </a:rPr>
            </a:br>
            <a:r>
              <a:rPr lang="en-US" sz="3200" b="1" dirty="0" smtClean="0">
                <a:latin typeface="Comic Sans MS" panose="030F0702030302020204" pitchFamily="66" charset="0"/>
              </a:rPr>
              <a:t>     Alpha (</a:t>
            </a:r>
            <a:r>
              <a:rPr lang="el-GR" sz="3200" b="1" dirty="0" smtClean="0">
                <a:latin typeface="Comic Sans MS" panose="030F0702030302020204" pitchFamily="66" charset="0"/>
              </a:rPr>
              <a:t>α</a:t>
            </a:r>
            <a:r>
              <a:rPr lang="en-US" sz="3200" b="1" dirty="0" smtClean="0">
                <a:latin typeface="Comic Sans MS" panose="030F0702030302020204" pitchFamily="66" charset="0"/>
              </a:rPr>
              <a:t>)glucose     Beta (</a:t>
            </a:r>
            <a:r>
              <a:rPr lang="el-GR" sz="3200" b="1" dirty="0" smtClean="0">
                <a:latin typeface="Comic Sans MS" panose="030F0702030302020204" pitchFamily="66" charset="0"/>
              </a:rPr>
              <a:t>β</a:t>
            </a:r>
            <a:r>
              <a:rPr lang="en-US" sz="3200" b="1" dirty="0" smtClean="0">
                <a:latin typeface="Comic Sans MS" panose="030F0702030302020204" pitchFamily="66" charset="0"/>
              </a:rPr>
              <a:t>) glucose</a:t>
            </a:r>
            <a:br>
              <a:rPr lang="en-US" sz="3200" b="1" dirty="0" smtClean="0">
                <a:latin typeface="Comic Sans MS" panose="030F0702030302020204" pitchFamily="66" charset="0"/>
              </a:rPr>
            </a:br>
            <a:r>
              <a:rPr lang="en-US" sz="2800" b="1" dirty="0" smtClean="0">
                <a:latin typeface="Comic Sans MS" panose="030F0702030302020204" pitchFamily="66" charset="0"/>
              </a:rPr>
              <a:t>      glycogen &amp; starch      cellulose &amp; chitin</a:t>
            </a:r>
          </a:p>
          <a:p>
            <a:endParaRPr lang="en-US" sz="2800" b="1" dirty="0">
              <a:latin typeface="Comic Sans MS" panose="030F0702030302020204" pitchFamily="66" charset="0"/>
            </a:endParaRPr>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457200"/>
            <a:ext cx="3034145" cy="292223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4352" y="403647"/>
            <a:ext cx="2676525" cy="2781300"/>
          </a:xfrm>
          <a:prstGeom prst="rect">
            <a:avLst/>
          </a:prstGeom>
        </p:spPr>
      </p:pic>
      <p:sp>
        <p:nvSpPr>
          <p:cNvPr id="2" name="Rectangle 1"/>
          <p:cNvSpPr/>
          <p:nvPr/>
        </p:nvSpPr>
        <p:spPr>
          <a:xfrm>
            <a:off x="304800" y="5105400"/>
            <a:ext cx="8839200" cy="1077218"/>
          </a:xfrm>
          <a:prstGeom prst="rect">
            <a:avLst/>
          </a:prstGeom>
        </p:spPr>
        <p:txBody>
          <a:bodyPr wrap="square">
            <a:spAutoFit/>
          </a:bodyPr>
          <a:lstStyle/>
          <a:p>
            <a:pPr lvl="0"/>
            <a:r>
              <a:rPr lang="en-US" sz="3200" b="1" dirty="0">
                <a:solidFill>
                  <a:prstClr val="black"/>
                </a:solidFill>
                <a:latin typeface="Comic Sans MS" panose="030F0702030302020204" pitchFamily="66" charset="0"/>
              </a:rPr>
              <a:t>Humans and other animals are unable to break polysaccharides with </a:t>
            </a:r>
            <a:r>
              <a:rPr lang="el-GR" sz="3200" b="1" dirty="0">
                <a:solidFill>
                  <a:prstClr val="black"/>
                </a:solidFill>
                <a:latin typeface="Comic Sans MS" panose="030F0702030302020204" pitchFamily="66" charset="0"/>
              </a:rPr>
              <a:t>β</a:t>
            </a:r>
            <a:r>
              <a:rPr lang="en-US" sz="3200" b="1" dirty="0">
                <a:solidFill>
                  <a:prstClr val="black"/>
                </a:solidFill>
                <a:latin typeface="Comic Sans MS" panose="030F0702030302020204" pitchFamily="66" charset="0"/>
              </a:rPr>
              <a:t> linkages</a:t>
            </a:r>
            <a:endParaRPr lang="en-US" sz="3200" dirty="0">
              <a:solidFill>
                <a:prstClr val="black"/>
              </a:solidFill>
            </a:endParaRPr>
          </a:p>
        </p:txBody>
      </p:sp>
      <p:grpSp>
        <p:nvGrpSpPr>
          <p:cNvPr id="9" name="Group 8"/>
          <p:cNvGrpSpPr/>
          <p:nvPr/>
        </p:nvGrpSpPr>
        <p:grpSpPr>
          <a:xfrm>
            <a:off x="3276600" y="887360"/>
            <a:ext cx="4527403" cy="2093367"/>
            <a:chOff x="3276600" y="887360"/>
            <a:chExt cx="4527403" cy="2093367"/>
          </a:xfrm>
        </p:grpSpPr>
        <p:sp>
          <p:nvSpPr>
            <p:cNvPr id="4" name="Oval 3"/>
            <p:cNvSpPr/>
            <p:nvPr/>
          </p:nvSpPr>
          <p:spPr>
            <a:xfrm>
              <a:off x="3276600" y="2139331"/>
              <a:ext cx="900545" cy="8413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8" name="Oval 7"/>
            <p:cNvSpPr/>
            <p:nvPr/>
          </p:nvSpPr>
          <p:spPr>
            <a:xfrm>
              <a:off x="6903458" y="887360"/>
              <a:ext cx="900545" cy="8413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grpSp>
    </p:spTree>
    <p:extLst>
      <p:ext uri="{BB962C8B-B14F-4D97-AF65-F5344CB8AC3E}">
        <p14:creationId xmlns:p14="http://schemas.microsoft.com/office/powerpoint/2010/main" val="395064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13315" name="Text Box 6"/>
          <p:cNvSpPr txBox="1">
            <a:spLocks noChangeArrowheads="1"/>
          </p:cNvSpPr>
          <p:nvPr/>
        </p:nvSpPr>
        <p:spPr bwMode="auto">
          <a:xfrm>
            <a:off x="6689725" y="5218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grpSp>
        <p:nvGrpSpPr>
          <p:cNvPr id="32776" name="Group 8"/>
          <p:cNvGrpSpPr>
            <a:grpSpLocks/>
          </p:cNvGrpSpPr>
          <p:nvPr/>
        </p:nvGrpSpPr>
        <p:grpSpPr bwMode="auto">
          <a:xfrm>
            <a:off x="215727" y="1279131"/>
            <a:ext cx="8502650" cy="4810964"/>
            <a:chOff x="163" y="-5016"/>
            <a:chExt cx="4492" cy="8657"/>
          </a:xfrm>
        </p:grpSpPr>
        <p:sp>
          <p:nvSpPr>
            <p:cNvPr id="13321" name="Rectangle 5"/>
            <p:cNvSpPr>
              <a:spLocks noChangeArrowheads="1"/>
            </p:cNvSpPr>
            <p:nvPr/>
          </p:nvSpPr>
          <p:spPr bwMode="auto">
            <a:xfrm>
              <a:off x="163" y="-5016"/>
              <a:ext cx="4492" cy="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sz="2400" b="1" dirty="0">
                <a:latin typeface="Comic Sans MS" pitchFamily="66" charset="0"/>
              </a:endParaRPr>
            </a:p>
          </p:txBody>
        </p:sp>
        <p:sp>
          <p:nvSpPr>
            <p:cNvPr id="13322" name="Text Box 7"/>
            <p:cNvSpPr txBox="1">
              <a:spLocks noChangeArrowheads="1"/>
            </p:cNvSpPr>
            <p:nvPr/>
          </p:nvSpPr>
          <p:spPr bwMode="auto">
            <a:xfrm>
              <a:off x="3552" y="3408"/>
              <a:ext cx="11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grpSp>
      <p:sp>
        <p:nvSpPr>
          <p:cNvPr id="13318" name="TextBox 3"/>
          <p:cNvSpPr txBox="1">
            <a:spLocks noChangeArrowheads="1"/>
          </p:cNvSpPr>
          <p:nvPr/>
        </p:nvSpPr>
        <p:spPr bwMode="auto">
          <a:xfrm>
            <a:off x="150813" y="1682750"/>
            <a:ext cx="1857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sz="3600" b="1">
              <a:latin typeface="Comic Sans MS" pitchFamily="66" charset="0"/>
            </a:endParaRPr>
          </a:p>
        </p:txBody>
      </p:sp>
      <p:sp>
        <p:nvSpPr>
          <p:cNvPr id="13320" name="TextBox 2"/>
          <p:cNvSpPr txBox="1">
            <a:spLocks noChangeArrowheads="1"/>
          </p:cNvSpPr>
          <p:nvPr/>
        </p:nvSpPr>
        <p:spPr bwMode="auto">
          <a:xfrm>
            <a:off x="115644" y="152400"/>
            <a:ext cx="9028356"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2800" b="1" dirty="0" smtClean="0">
                <a:latin typeface="Comic Sans MS" pitchFamily="66" charset="0"/>
              </a:rPr>
              <a:t>Draw a mitochondrion.</a:t>
            </a:r>
            <a:br>
              <a:rPr lang="en-US" altLang="en-US" sz="2800" b="1" dirty="0" smtClean="0">
                <a:latin typeface="Comic Sans MS" pitchFamily="66" charset="0"/>
              </a:rPr>
            </a:br>
            <a:r>
              <a:rPr lang="en-US" altLang="en-US" sz="2800" b="1" dirty="0" smtClean="0">
                <a:latin typeface="Comic Sans MS" pitchFamily="66" charset="0"/>
              </a:rPr>
              <a:t/>
            </a:r>
            <a:br>
              <a:rPr lang="en-US" altLang="en-US" sz="2800" b="1" dirty="0" smtClean="0">
                <a:latin typeface="Comic Sans MS" pitchFamily="66" charset="0"/>
              </a:rPr>
            </a:br>
            <a:r>
              <a:rPr lang="en-US" altLang="en-US" sz="2800" b="1" dirty="0" smtClean="0">
                <a:latin typeface="Comic Sans MS" pitchFamily="66" charset="0"/>
              </a:rPr>
              <a:t>Label </a:t>
            </a:r>
            <a:r>
              <a:rPr lang="en-US" altLang="en-US" sz="2800" b="1" dirty="0">
                <a:latin typeface="Comic Sans MS" pitchFamily="66" charset="0"/>
              </a:rPr>
              <a:t>all the places &amp; </a:t>
            </a:r>
            <a:r>
              <a:rPr lang="en-US" altLang="en-US" sz="2800" b="1" dirty="0" smtClean="0">
                <a:latin typeface="Comic Sans MS" pitchFamily="66" charset="0"/>
              </a:rPr>
              <a:t>spaces.</a:t>
            </a:r>
            <a:br>
              <a:rPr lang="en-US" altLang="en-US" sz="2800" b="1" dirty="0" smtClean="0">
                <a:latin typeface="Comic Sans MS" pitchFamily="66" charset="0"/>
              </a:rPr>
            </a:br>
            <a:endParaRPr lang="en-US" altLang="en-US" sz="2800" b="1" dirty="0" smtClean="0">
              <a:latin typeface="Comic Sans MS" pitchFamily="66" charset="0"/>
            </a:endParaRPr>
          </a:p>
          <a:p>
            <a:r>
              <a:rPr lang="en-US" altLang="en-US" sz="2800" b="1" dirty="0" smtClean="0">
                <a:latin typeface="Comic Sans MS" pitchFamily="66" charset="0"/>
              </a:rPr>
              <a:t>Mark the locations of glycolysis, Krebs Cycle and ETC.</a:t>
            </a:r>
          </a:p>
          <a:p>
            <a:r>
              <a:rPr lang="en-US" altLang="en-US" sz="2800" b="1" dirty="0" smtClean="0">
                <a:latin typeface="Comic Sans MS" pitchFamily="66" charset="0"/>
              </a:rPr>
              <a:t/>
            </a:r>
            <a:br>
              <a:rPr lang="en-US" altLang="en-US" sz="2800" b="1" dirty="0" smtClean="0">
                <a:latin typeface="Comic Sans MS" pitchFamily="66" charset="0"/>
              </a:rPr>
            </a:br>
            <a:r>
              <a:rPr lang="en-US" altLang="en-US" sz="2800" b="1" dirty="0" smtClean="0">
                <a:latin typeface="Comic Sans MS" pitchFamily="66" charset="0"/>
              </a:rPr>
              <a:t>Show where H</a:t>
            </a:r>
            <a:r>
              <a:rPr lang="en-US" altLang="en-US" sz="2800" b="1" baseline="30000" dirty="0" smtClean="0">
                <a:latin typeface="Comic Sans MS" pitchFamily="66" charset="0"/>
              </a:rPr>
              <a:t>+</a:t>
            </a:r>
            <a:r>
              <a:rPr lang="en-US" altLang="en-US" sz="2800" b="1" dirty="0" smtClean="0">
                <a:latin typeface="Comic Sans MS" pitchFamily="66" charset="0"/>
              </a:rPr>
              <a:t> ions build up during ETC.</a:t>
            </a:r>
          </a:p>
          <a:p>
            <a:endParaRPr lang="en-US" altLang="en-US" sz="2800" b="1" dirty="0">
              <a:latin typeface="Comic Sans MS" pitchFamily="66" charset="0"/>
            </a:endParaRPr>
          </a:p>
          <a:p>
            <a:endParaRPr lang="en-US" altLang="en-US" sz="2800" b="1" dirty="0" smtClean="0">
              <a:latin typeface="Comic Sans MS" pitchFamily="66" charset="0"/>
            </a:endParaRPr>
          </a:p>
          <a:p>
            <a:r>
              <a:rPr lang="en-US" altLang="en-US" sz="2800" b="1" dirty="0" smtClean="0">
                <a:latin typeface="Comic Sans MS" pitchFamily="66" charset="0"/>
              </a:rPr>
              <a:t>Add some mitochondrial DNA.</a:t>
            </a:r>
          </a:p>
          <a:p>
            <a:endParaRPr lang="en-US" altLang="en-US" sz="2800" b="1" dirty="0">
              <a:latin typeface="Comic Sans MS" pitchFamily="66" charset="0"/>
            </a:endParaRPr>
          </a:p>
        </p:txBody>
      </p:sp>
      <p:pic>
        <p:nvPicPr>
          <p:cNvPr id="1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5992137"/>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43681" y="5739278"/>
            <a:ext cx="7888698" cy="1077218"/>
          </a:xfrm>
          <a:prstGeom prst="rect">
            <a:avLst/>
          </a:prstGeom>
          <a:noFill/>
        </p:spPr>
        <p:txBody>
          <a:bodyPr wrap="none" rtlCol="0">
            <a:spAutoFit/>
          </a:bodyPr>
          <a:lstStyle/>
          <a:p>
            <a:pPr>
              <a:spcBef>
                <a:spcPct val="0"/>
              </a:spcBef>
            </a:pPr>
            <a:r>
              <a:rPr lang="en-US" altLang="en-US" sz="1050" b="1" dirty="0" smtClean="0"/>
              <a:t> </a:t>
            </a:r>
            <a:r>
              <a:rPr lang="en-US" altLang="en-US" sz="1050" b="1" dirty="0"/>
              <a:t>2.A.2.</a:t>
            </a:r>
            <a:r>
              <a:rPr lang="en-US" altLang="en-US" sz="1050" dirty="0"/>
              <a:t> g.1. Electron transport chain reactions occur in chloroplasts (photosynthesis), mitochondria (cellular </a:t>
            </a:r>
          </a:p>
          <a:p>
            <a:pPr>
              <a:spcBef>
                <a:spcPct val="0"/>
              </a:spcBef>
            </a:pPr>
            <a:r>
              <a:rPr lang="en-US" altLang="en-US" sz="1050" dirty="0"/>
              <a:t>respiration) and prokaryotic plasma membranes</a:t>
            </a:r>
            <a:endParaRPr lang="en-US" sz="1050" dirty="0" smtClean="0"/>
          </a:p>
          <a:p>
            <a:endParaRPr lang="en-US" sz="1050" dirty="0"/>
          </a:p>
          <a:p>
            <a:r>
              <a:rPr lang="en-US" sz="1050" dirty="0" smtClean="0"/>
              <a:t>4.A.2.d.1. Mitochondria have a double membrane that allows compartmentalization within the mitochondria and is important to its function.</a:t>
            </a:r>
            <a:br>
              <a:rPr lang="en-US" sz="1050" dirty="0" smtClean="0"/>
            </a:br>
            <a:r>
              <a:rPr lang="en-US" sz="1050" dirty="0" smtClean="0"/>
              <a:t>4.A.2.d.2 The outer membrane is smooth, the inner membrane is highly convoluted, forming folds called cristae</a:t>
            </a:r>
            <a:br>
              <a:rPr lang="en-US" sz="1050" dirty="0" smtClean="0"/>
            </a:br>
            <a:r>
              <a:rPr lang="en-US" sz="1050" dirty="0" smtClean="0"/>
              <a:t>4.A.2.d.3. Cristae contain enzymes important to ATP production; cristae also increase surface area for ATP production</a:t>
            </a:r>
            <a:endParaRPr lang="en-US" sz="1050" dirty="0"/>
          </a:p>
        </p:txBody>
      </p:sp>
    </p:spTree>
    <p:extLst>
      <p:ext uri="{BB962C8B-B14F-4D97-AF65-F5344CB8AC3E}">
        <p14:creationId xmlns:p14="http://schemas.microsoft.com/office/powerpoint/2010/main" val="4656622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2776"/>
                                        </p:tgtEl>
                                        <p:attrNameLst>
                                          <p:attrName>style.visibility</p:attrName>
                                        </p:attrNameLst>
                                      </p:cBhvr>
                                      <p:to>
                                        <p:strVal val="visible"/>
                                      </p:to>
                                    </p:set>
                                    <p:animEffect transition="in" filter="blinds(horizontal)">
                                      <p:cBhvr>
                                        <p:cTn id="7" dur="500"/>
                                        <p:tgtEl>
                                          <p:spTgt spid="32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13315" name="Text Box 6"/>
          <p:cNvSpPr txBox="1">
            <a:spLocks noChangeArrowheads="1"/>
          </p:cNvSpPr>
          <p:nvPr/>
        </p:nvSpPr>
        <p:spPr bwMode="auto">
          <a:xfrm>
            <a:off x="6689725" y="5218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grpSp>
        <p:nvGrpSpPr>
          <p:cNvPr id="32776" name="Group 8"/>
          <p:cNvGrpSpPr>
            <a:grpSpLocks/>
          </p:cNvGrpSpPr>
          <p:nvPr/>
        </p:nvGrpSpPr>
        <p:grpSpPr bwMode="auto">
          <a:xfrm>
            <a:off x="215727" y="1279131"/>
            <a:ext cx="8502650" cy="4810964"/>
            <a:chOff x="163" y="-5016"/>
            <a:chExt cx="4492" cy="8657"/>
          </a:xfrm>
        </p:grpSpPr>
        <p:sp>
          <p:nvSpPr>
            <p:cNvPr id="13321" name="Rectangle 5"/>
            <p:cNvSpPr>
              <a:spLocks noChangeArrowheads="1"/>
            </p:cNvSpPr>
            <p:nvPr/>
          </p:nvSpPr>
          <p:spPr bwMode="auto">
            <a:xfrm>
              <a:off x="163" y="-5016"/>
              <a:ext cx="4492" cy="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sz="2400" b="1" dirty="0">
                <a:latin typeface="Comic Sans MS" pitchFamily="66" charset="0"/>
              </a:endParaRPr>
            </a:p>
          </p:txBody>
        </p:sp>
        <p:sp>
          <p:nvSpPr>
            <p:cNvPr id="13322" name="Text Box 7"/>
            <p:cNvSpPr txBox="1">
              <a:spLocks noChangeArrowheads="1"/>
            </p:cNvSpPr>
            <p:nvPr/>
          </p:nvSpPr>
          <p:spPr bwMode="auto">
            <a:xfrm>
              <a:off x="3552" y="3408"/>
              <a:ext cx="11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grpSp>
      <p:sp>
        <p:nvSpPr>
          <p:cNvPr id="13318" name="TextBox 3"/>
          <p:cNvSpPr txBox="1">
            <a:spLocks noChangeArrowheads="1"/>
          </p:cNvSpPr>
          <p:nvPr/>
        </p:nvSpPr>
        <p:spPr bwMode="auto">
          <a:xfrm>
            <a:off x="150813" y="1682750"/>
            <a:ext cx="1857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sz="3600" b="1">
              <a:latin typeface="Comic Sans MS" pitchFamily="66" charset="0"/>
            </a:endParaRPr>
          </a:p>
        </p:txBody>
      </p:sp>
      <p:pic>
        <p:nvPicPr>
          <p:cNvPr id="1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5992137"/>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6965" y="95250"/>
            <a:ext cx="9201888" cy="586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4211782" y="2563091"/>
            <a:ext cx="1143000" cy="51333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983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 name="Rectangle 4"/>
          <p:cNvSpPr/>
          <p:nvPr/>
        </p:nvSpPr>
        <p:spPr>
          <a:xfrm>
            <a:off x="58615" y="58614"/>
            <a:ext cx="9085385" cy="4524315"/>
          </a:xfrm>
          <a:prstGeom prst="rect">
            <a:avLst/>
          </a:prstGeom>
        </p:spPr>
        <p:txBody>
          <a:bodyPr wrap="square">
            <a:spAutoFit/>
          </a:bodyPr>
          <a:lstStyle/>
          <a:p>
            <a:r>
              <a:rPr lang="en-US" sz="3200" dirty="0" smtClean="0">
                <a:latin typeface="Comic Sans MS" panose="030F0702030302020204" pitchFamily="66" charset="0"/>
              </a:rPr>
              <a:t>Draw a  picture of an amino acid</a:t>
            </a:r>
          </a:p>
          <a:p>
            <a:endParaRPr lang="en-US" sz="3200" dirty="0">
              <a:latin typeface="Comic Sans MS" panose="030F0702030302020204" pitchFamily="66" charset="0"/>
            </a:endParaRPr>
          </a:p>
          <a:p>
            <a:endParaRPr lang="en-US" sz="3200" dirty="0" smtClean="0">
              <a:latin typeface="Comic Sans MS" panose="030F0702030302020204" pitchFamily="66" charset="0"/>
            </a:endParaRPr>
          </a:p>
          <a:p>
            <a:r>
              <a:rPr lang="en-US" sz="3200" dirty="0" smtClean="0">
                <a:latin typeface="Comic Sans MS" panose="030F0702030302020204" pitchFamily="66" charset="0"/>
              </a:rPr>
              <a:t>Show how 2 amino acids could be joined together.</a:t>
            </a:r>
          </a:p>
          <a:p>
            <a:endParaRPr lang="en-US" sz="3200" dirty="0" smtClean="0">
              <a:latin typeface="Comic Sans MS" panose="030F0702030302020204" pitchFamily="66" charset="0"/>
            </a:endParaRPr>
          </a:p>
          <a:p>
            <a:endParaRPr lang="en-US" sz="3200" dirty="0">
              <a:latin typeface="Comic Sans MS" panose="030F0702030302020204" pitchFamily="66" charset="0"/>
            </a:endParaRPr>
          </a:p>
          <a:p>
            <a:r>
              <a:rPr lang="en-US" sz="3200" dirty="0" smtClean="0">
                <a:latin typeface="Comic Sans MS" panose="030F0702030302020204" pitchFamily="66" charset="0"/>
              </a:rPr>
              <a:t>Identify this process and the type of bond formed</a:t>
            </a:r>
            <a:endParaRPr lang="en-US" sz="3200" dirty="0">
              <a:latin typeface="Comic Sans MS" panose="030F0702030302020204" pitchFamily="66" charset="0"/>
            </a:endParaRPr>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8615" y="6280395"/>
            <a:ext cx="8894885" cy="430887"/>
          </a:xfrm>
          <a:prstGeom prst="rect">
            <a:avLst/>
          </a:prstGeom>
        </p:spPr>
        <p:txBody>
          <a:bodyPr wrap="square">
            <a:spAutoFit/>
          </a:bodyPr>
          <a:lstStyle/>
          <a:p>
            <a:r>
              <a:rPr lang="en-US" sz="1050" dirty="0" smtClean="0"/>
              <a:t>4.A.1.b. 2. Proteins have an amino (NH</a:t>
            </a:r>
            <a:r>
              <a:rPr lang="en-US" sz="1050" baseline="-25000" dirty="0" smtClean="0"/>
              <a:t>2</a:t>
            </a:r>
            <a:r>
              <a:rPr lang="en-US" sz="1050" dirty="0" smtClean="0"/>
              <a:t>) end and a carboxyl (COOH) end, and consist of a linear sequence of amino acids connected by the formation </a:t>
            </a:r>
            <a:br>
              <a:rPr lang="en-US" sz="1050" dirty="0" smtClean="0"/>
            </a:br>
            <a:r>
              <a:rPr lang="en-US" sz="1050" dirty="0" smtClean="0"/>
              <a:t>of peptide bonds  by dehydration synthesis between the amino and carboxyl groups of adjacent monomers.</a:t>
            </a:r>
            <a:endParaRPr lang="en-US" sz="1050" dirty="0"/>
          </a:p>
        </p:txBody>
      </p:sp>
    </p:spTree>
    <p:extLst>
      <p:ext uri="{BB962C8B-B14F-4D97-AF65-F5344CB8AC3E}">
        <p14:creationId xmlns:p14="http://schemas.microsoft.com/office/powerpoint/2010/main" val="26622909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 name="Rectangle 4"/>
          <p:cNvSpPr/>
          <p:nvPr/>
        </p:nvSpPr>
        <p:spPr>
          <a:xfrm>
            <a:off x="58615" y="58614"/>
            <a:ext cx="9085385" cy="5016758"/>
          </a:xfrm>
          <a:prstGeom prst="rect">
            <a:avLst/>
          </a:prstGeom>
        </p:spPr>
        <p:txBody>
          <a:bodyPr wrap="square">
            <a:spAutoFit/>
          </a:bodyPr>
          <a:lstStyle/>
          <a:p>
            <a:r>
              <a:rPr lang="en-US" sz="3200" b="1" dirty="0" smtClean="0">
                <a:latin typeface="Comic Sans MS" panose="030F0702030302020204" pitchFamily="66" charset="0"/>
              </a:rPr>
              <a:t>Draw a picture showing the components used to make a FAT molecule. What kind of reaction joins the “pieces”?</a:t>
            </a:r>
          </a:p>
          <a:p>
            <a:endParaRPr lang="en-US" sz="3200" b="1" dirty="0">
              <a:latin typeface="Comic Sans MS" panose="030F0702030302020204" pitchFamily="66" charset="0"/>
            </a:endParaRPr>
          </a:p>
          <a:p>
            <a:r>
              <a:rPr lang="en-US" sz="3200" b="1" dirty="0" smtClean="0">
                <a:latin typeface="Comic Sans MS" panose="030F0702030302020204" pitchFamily="66" charset="0"/>
              </a:rPr>
              <a:t>How is a fat different than a phospholipid?</a:t>
            </a:r>
          </a:p>
          <a:p>
            <a:endParaRPr lang="en-US" sz="3200" b="1" dirty="0" smtClean="0">
              <a:latin typeface="Comic Sans MS" panose="030F0702030302020204" pitchFamily="66" charset="0"/>
            </a:endParaRPr>
          </a:p>
          <a:p>
            <a:r>
              <a:rPr lang="en-US" sz="3200" b="1" dirty="0" smtClean="0">
                <a:latin typeface="Comic Sans MS" panose="030F0702030302020204" pitchFamily="66" charset="0"/>
              </a:rPr>
              <a:t>How does adding unsaturated fatty acid tails change whether the fat is solid or liquid at room temperature?</a:t>
            </a:r>
            <a:br>
              <a:rPr lang="en-US" sz="3200" b="1" dirty="0" smtClean="0">
                <a:latin typeface="Comic Sans MS" panose="030F0702030302020204" pitchFamily="66" charset="0"/>
              </a:rPr>
            </a:br>
            <a:endParaRPr lang="en-US" sz="3200" dirty="0"/>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7676" y="6335428"/>
            <a:ext cx="8416724" cy="415498"/>
          </a:xfrm>
          <a:prstGeom prst="rect">
            <a:avLst/>
          </a:prstGeom>
          <a:noFill/>
        </p:spPr>
        <p:txBody>
          <a:bodyPr wrap="square" rtlCol="0">
            <a:spAutoFit/>
          </a:bodyPr>
          <a:lstStyle/>
          <a:p>
            <a:r>
              <a:rPr lang="en-US" sz="1050" dirty="0" smtClean="0"/>
              <a:t>4.A.1.a.3. In general, lipids are nonpolar; however phospholipids exhibit structural properties , with polar regions that  interact with other polar molecules such as water, and with nonpolar regions where differences in saturation determine the structure and function of lipids</a:t>
            </a:r>
            <a:endParaRPr lang="en-US" sz="1050" dirty="0"/>
          </a:p>
        </p:txBody>
      </p:sp>
    </p:spTree>
    <p:extLst>
      <p:ext uri="{BB962C8B-B14F-4D97-AF65-F5344CB8AC3E}">
        <p14:creationId xmlns:p14="http://schemas.microsoft.com/office/powerpoint/2010/main" val="5239268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 name="Rectangle 4"/>
          <p:cNvSpPr/>
          <p:nvPr/>
        </p:nvSpPr>
        <p:spPr>
          <a:xfrm>
            <a:off x="152400" y="4096672"/>
            <a:ext cx="9085385" cy="3046988"/>
          </a:xfrm>
          <a:prstGeom prst="rect">
            <a:avLst/>
          </a:prstGeom>
        </p:spPr>
        <p:txBody>
          <a:bodyPr wrap="square">
            <a:spAutoFit/>
          </a:bodyPr>
          <a:lstStyle/>
          <a:p>
            <a:r>
              <a:rPr lang="en-US" sz="3200" b="1" dirty="0" smtClean="0">
                <a:latin typeface="Comic Sans MS" panose="030F0702030302020204" pitchFamily="66" charset="0"/>
              </a:rPr>
              <a:t>FAT = 1 glycerol + 3 fatty acid tails</a:t>
            </a:r>
          </a:p>
          <a:p>
            <a:r>
              <a:rPr lang="en-US" sz="3200" b="1" dirty="0" smtClean="0">
                <a:latin typeface="Comic Sans MS" panose="030F0702030302020204" pitchFamily="66" charset="0"/>
              </a:rPr>
              <a:t>Joined by dehydration synthesis</a:t>
            </a:r>
          </a:p>
          <a:p>
            <a:endParaRPr lang="en-US" sz="3200" b="1" dirty="0">
              <a:latin typeface="Comic Sans MS" panose="030F0702030302020204" pitchFamily="66" charset="0"/>
            </a:endParaRPr>
          </a:p>
          <a:p>
            <a:r>
              <a:rPr lang="en-US" sz="3200" b="1" dirty="0" smtClean="0">
                <a:latin typeface="Comic Sans MS" panose="030F0702030302020204" pitchFamily="66" charset="0"/>
              </a:rPr>
              <a:t>Phospholipid = 1 glycerol + 2 fatty acid tails + 1 phosphate group</a:t>
            </a:r>
            <a:endParaRPr lang="en-US" sz="3200" dirty="0" smtClean="0">
              <a:latin typeface="Comic Sans MS" panose="030F0702030302020204" pitchFamily="66" charset="0"/>
            </a:endParaRPr>
          </a:p>
          <a:p>
            <a:endParaRPr lang="en-US" sz="3200" dirty="0"/>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928" t="29364" r="27490" b="34415"/>
          <a:stretch/>
        </p:blipFill>
        <p:spPr bwMode="auto">
          <a:xfrm>
            <a:off x="1638301" y="438286"/>
            <a:ext cx="5105400" cy="3006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8788" t="38137" r="29529" b="21608"/>
          <a:stretch/>
        </p:blipFill>
        <p:spPr bwMode="auto">
          <a:xfrm rot="16200000">
            <a:off x="4721545" y="1994066"/>
            <a:ext cx="920111" cy="198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14016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148" t="29507" r="28134" b="39778"/>
          <a:stretch/>
        </p:blipFill>
        <p:spPr bwMode="auto">
          <a:xfrm rot="16200000">
            <a:off x="121484" y="1976604"/>
            <a:ext cx="4118021" cy="1990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85299" y="4923530"/>
            <a:ext cx="1359668" cy="369332"/>
          </a:xfrm>
          <a:prstGeom prst="rect">
            <a:avLst/>
          </a:prstGeom>
          <a:noFill/>
        </p:spPr>
        <p:txBody>
          <a:bodyPr wrap="none" rtlCol="0">
            <a:spAutoFit/>
          </a:bodyPr>
          <a:lstStyle/>
          <a:p>
            <a:r>
              <a:rPr lang="en-US" b="1" dirty="0" smtClean="0">
                <a:latin typeface="Comic Sans MS" pitchFamily="66" charset="0"/>
              </a:rPr>
              <a:t>GLYCEROL</a:t>
            </a:r>
            <a:endParaRPr lang="en-US" b="1" dirty="0">
              <a:latin typeface="Comic Sans MS" pitchFamily="66" charset="0"/>
            </a:endParaRPr>
          </a:p>
        </p:txBody>
      </p:sp>
      <p:sp>
        <p:nvSpPr>
          <p:cNvPr id="5" name="Rectangle 4"/>
          <p:cNvSpPr/>
          <p:nvPr/>
        </p:nvSpPr>
        <p:spPr>
          <a:xfrm>
            <a:off x="4038600" y="5080274"/>
            <a:ext cx="2063385" cy="369332"/>
          </a:xfrm>
          <a:prstGeom prst="rect">
            <a:avLst/>
          </a:prstGeom>
        </p:spPr>
        <p:txBody>
          <a:bodyPr wrap="none">
            <a:spAutoFit/>
          </a:bodyPr>
          <a:lstStyle/>
          <a:p>
            <a:r>
              <a:rPr lang="en-US" b="1" dirty="0" smtClean="0">
                <a:latin typeface="Comic Sans MS" pitchFamily="66" charset="0"/>
              </a:rPr>
              <a:t>3 FATTY ACIDS</a:t>
            </a:r>
            <a:endParaRPr lang="en-US" b="1" dirty="0">
              <a:latin typeface="Comic Sans MS" pitchFamily="66" charset="0"/>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594" t="38568" r="41081" b="21061"/>
          <a:stretch/>
        </p:blipFill>
        <p:spPr bwMode="auto">
          <a:xfrm rot="16200000">
            <a:off x="3938392" y="1632889"/>
            <a:ext cx="1114815" cy="2483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8788" t="38137" r="27174" b="21608"/>
          <a:stretch/>
        </p:blipFill>
        <p:spPr bwMode="auto">
          <a:xfrm rot="16200000">
            <a:off x="3747506" y="365481"/>
            <a:ext cx="1381894" cy="2476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8788" t="38137" r="29529" b="21608"/>
          <a:stretch/>
        </p:blipFill>
        <p:spPr bwMode="auto">
          <a:xfrm rot="16200000">
            <a:off x="3992385" y="2768971"/>
            <a:ext cx="1150141" cy="2476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93463" y="149516"/>
            <a:ext cx="2727029" cy="584775"/>
          </a:xfrm>
          <a:prstGeom prst="rect">
            <a:avLst/>
          </a:prstGeom>
          <a:noFill/>
        </p:spPr>
        <p:txBody>
          <a:bodyPr wrap="none" rtlCol="0">
            <a:spAutoFit/>
          </a:bodyPr>
          <a:lstStyle/>
          <a:p>
            <a:r>
              <a:rPr lang="en-US" sz="3200" dirty="0" smtClean="0">
                <a:latin typeface="Comic Sans MS" panose="030F0702030302020204" pitchFamily="66" charset="0"/>
              </a:rPr>
              <a:t>MAKE A FAT</a:t>
            </a:r>
            <a:endParaRPr lang="en-US" sz="3200" dirty="0">
              <a:latin typeface="Comic Sans MS" panose="030F0702030302020204" pitchFamily="66" charset="0"/>
            </a:endParaRPr>
          </a:p>
        </p:txBody>
      </p:sp>
    </p:spTree>
    <p:extLst>
      <p:ext uri="{BB962C8B-B14F-4D97-AF65-F5344CB8AC3E}">
        <p14:creationId xmlns:p14="http://schemas.microsoft.com/office/powerpoint/2010/main" val="29540359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37171"/>
            <a:ext cx="8229600" cy="1143000"/>
          </a:xfrm>
        </p:spPr>
        <p:txBody>
          <a:bodyPr/>
          <a:lstStyle/>
          <a:p>
            <a:r>
              <a:rPr lang="en-US" dirty="0" smtClean="0">
                <a:latin typeface="Comic Sans MS" pitchFamily="66" charset="0"/>
              </a:rPr>
              <a:t>PHOSPHOLIPID</a:t>
            </a:r>
            <a:endParaRPr lang="en-US" dirty="0">
              <a:latin typeface="Comic Sans MS" pitchFamily="66" charset="0"/>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810" t="16350" r="57059" b="40329"/>
          <a:stretch/>
        </p:blipFill>
        <p:spPr bwMode="auto">
          <a:xfrm>
            <a:off x="2590800" y="1175950"/>
            <a:ext cx="2237351" cy="4613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665" t="18149" r="42041" b="66998"/>
          <a:stretch/>
        </p:blipFill>
        <p:spPr bwMode="auto">
          <a:xfrm>
            <a:off x="1371600" y="1752600"/>
            <a:ext cx="1676400" cy="1511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264" t="35013" r="33456" b="51913"/>
          <a:stretch/>
        </p:blipFill>
        <p:spPr bwMode="auto">
          <a:xfrm>
            <a:off x="4828151" y="3150973"/>
            <a:ext cx="2944251" cy="1392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264" t="35013" r="33456" b="51913"/>
          <a:stretch/>
        </p:blipFill>
        <p:spPr bwMode="auto">
          <a:xfrm>
            <a:off x="4921591" y="4543168"/>
            <a:ext cx="2944251" cy="1392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56753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4604" y="152400"/>
            <a:ext cx="8229600" cy="792162"/>
          </a:xfrm>
        </p:spPr>
        <p:txBody>
          <a:bodyPr/>
          <a:lstStyle/>
          <a:p>
            <a:r>
              <a:rPr lang="en-US" b="1" dirty="0" smtClean="0">
                <a:latin typeface="Comic Sans MS" pitchFamily="66" charset="0"/>
              </a:rPr>
              <a:t>STRUCTURE/FUNCTION!</a:t>
            </a:r>
            <a:endParaRPr lang="en-US" b="1" dirty="0">
              <a:latin typeface="Comic Sans MS" pitchFamily="66" charset="0"/>
            </a:endParaRPr>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148" t="29507" r="28134" b="39778"/>
          <a:stretch/>
        </p:blipFill>
        <p:spPr bwMode="auto">
          <a:xfrm rot="16200000">
            <a:off x="121484" y="1976604"/>
            <a:ext cx="4118021" cy="1990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988911" y="1140519"/>
            <a:ext cx="3002689" cy="2677656"/>
          </a:xfrm>
          <a:prstGeom prst="rect">
            <a:avLst/>
          </a:prstGeom>
        </p:spPr>
        <p:txBody>
          <a:bodyPr wrap="square">
            <a:spAutoFit/>
          </a:bodyPr>
          <a:lstStyle/>
          <a:p>
            <a:r>
              <a:rPr lang="en-US" sz="2400" b="1" dirty="0" smtClean="0">
                <a:latin typeface="Comic Sans MS" pitchFamily="66" charset="0"/>
              </a:rPr>
              <a:t>UNSATURATED </a:t>
            </a:r>
          </a:p>
          <a:p>
            <a:r>
              <a:rPr lang="en-US" sz="2400" b="1" dirty="0" smtClean="0">
                <a:latin typeface="Comic Sans MS" pitchFamily="66" charset="0"/>
              </a:rPr>
              <a:t>FA’s put “kinks” in tails</a:t>
            </a:r>
          </a:p>
          <a:p>
            <a:endParaRPr lang="en-US" sz="2400" b="1" dirty="0">
              <a:latin typeface="Comic Sans MS" pitchFamily="66" charset="0"/>
            </a:endParaRPr>
          </a:p>
          <a:p>
            <a:r>
              <a:rPr lang="en-US" sz="2400" b="1" dirty="0" smtClean="0">
                <a:latin typeface="Comic Sans MS" pitchFamily="66" charset="0"/>
              </a:rPr>
              <a:t>Can’t pack as</a:t>
            </a:r>
            <a:br>
              <a:rPr lang="en-US" sz="2400" b="1" dirty="0" smtClean="0">
                <a:latin typeface="Comic Sans MS" pitchFamily="66" charset="0"/>
              </a:rPr>
            </a:br>
            <a:r>
              <a:rPr lang="en-US" sz="2400" b="1" dirty="0" smtClean="0">
                <a:latin typeface="Comic Sans MS" pitchFamily="66" charset="0"/>
              </a:rPr>
              <a:t>tightly.</a:t>
            </a:r>
          </a:p>
          <a:p>
            <a:endParaRPr lang="en-US" sz="2400" b="1" dirty="0">
              <a:latin typeface="Comic Sans MS" pitchFamily="66" charset="0"/>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594" t="38568" r="41081" b="21061"/>
          <a:stretch/>
        </p:blipFill>
        <p:spPr bwMode="auto">
          <a:xfrm rot="16200000">
            <a:off x="3961048" y="1610233"/>
            <a:ext cx="1114815" cy="2483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8788" t="38137" r="27174" b="21608"/>
          <a:stretch/>
        </p:blipFill>
        <p:spPr bwMode="auto">
          <a:xfrm rot="16200000">
            <a:off x="3747506" y="365481"/>
            <a:ext cx="1381894" cy="2476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11217" t="56568" r="31975" b="6169"/>
          <a:stretch/>
        </p:blipFill>
        <p:spPr>
          <a:xfrm>
            <a:off x="3208958" y="3547074"/>
            <a:ext cx="2570206" cy="1717866"/>
          </a:xfrm>
          <a:prstGeom prst="rect">
            <a:avLst/>
          </a:prstGeom>
        </p:spPr>
      </p:pic>
      <p:sp>
        <p:nvSpPr>
          <p:cNvPr id="3" name="Rectangle 2"/>
          <p:cNvSpPr/>
          <p:nvPr/>
        </p:nvSpPr>
        <p:spPr>
          <a:xfrm>
            <a:off x="136955" y="5715000"/>
            <a:ext cx="8763000" cy="830997"/>
          </a:xfrm>
          <a:prstGeom prst="rect">
            <a:avLst/>
          </a:prstGeom>
        </p:spPr>
        <p:txBody>
          <a:bodyPr wrap="square">
            <a:spAutoFit/>
          </a:bodyPr>
          <a:lstStyle/>
          <a:p>
            <a:pPr lvl="0"/>
            <a:r>
              <a:rPr lang="en-US" sz="2400" dirty="0" smtClean="0">
                <a:latin typeface="Comic Sans MS" panose="030F0702030302020204" pitchFamily="66" charset="0"/>
              </a:rPr>
              <a:t>UNSATURATED Fats = liquid at room </a:t>
            </a:r>
            <a:r>
              <a:rPr lang="en-US" sz="2400" dirty="0">
                <a:latin typeface="Comic Sans MS" panose="030F0702030302020204" pitchFamily="66" charset="0"/>
              </a:rPr>
              <a:t>temperature. </a:t>
            </a:r>
            <a:endParaRPr lang="en-US" sz="2400" dirty="0" smtClean="0">
              <a:latin typeface="Comic Sans MS" panose="030F0702030302020204" pitchFamily="66" charset="0"/>
            </a:endParaRPr>
          </a:p>
          <a:p>
            <a:pPr lvl="0"/>
            <a:r>
              <a:rPr lang="en-US" sz="2400" dirty="0" smtClean="0">
                <a:latin typeface="Comic Sans MS" panose="030F0702030302020204" pitchFamily="66" charset="0"/>
              </a:rPr>
              <a:t>Saturated fats = solid </a:t>
            </a:r>
            <a:r>
              <a:rPr lang="en-US" sz="2400" dirty="0">
                <a:latin typeface="Comic Sans MS" panose="030F0702030302020204" pitchFamily="66" charset="0"/>
              </a:rPr>
              <a:t>at room temperature</a:t>
            </a:r>
            <a:r>
              <a:rPr lang="en-US" sz="2400" dirty="0"/>
              <a:t>. </a:t>
            </a:r>
            <a:endParaRPr lang="en-US" sz="2400" b="1" dirty="0">
              <a:solidFill>
                <a:prstClr val="black"/>
              </a:solidFill>
              <a:latin typeface="Comic Sans MS" pitchFamily="66" charset="0"/>
            </a:endParaRPr>
          </a:p>
        </p:txBody>
      </p:sp>
      <p:sp>
        <p:nvSpPr>
          <p:cNvPr id="4" name="TextBox 3"/>
          <p:cNvSpPr txBox="1"/>
          <p:nvPr/>
        </p:nvSpPr>
        <p:spPr>
          <a:xfrm flipH="1">
            <a:off x="6446519" y="4267200"/>
            <a:ext cx="2240281" cy="369332"/>
          </a:xfrm>
          <a:prstGeom prst="rect">
            <a:avLst/>
          </a:prstGeom>
          <a:noFill/>
        </p:spPr>
        <p:txBody>
          <a:bodyPr wrap="square" rtlCol="0">
            <a:spAutoFit/>
          </a:bodyPr>
          <a:lstStyle/>
          <a:p>
            <a:r>
              <a:rPr lang="en-US" dirty="0" smtClean="0">
                <a:hlinkClick r:id="rId5"/>
              </a:rPr>
              <a:t>Learn more</a:t>
            </a:r>
            <a:endParaRPr lang="en-US" dirty="0"/>
          </a:p>
        </p:txBody>
      </p:sp>
    </p:spTree>
    <p:extLst>
      <p:ext uri="{BB962C8B-B14F-4D97-AF65-F5344CB8AC3E}">
        <p14:creationId xmlns:p14="http://schemas.microsoft.com/office/powerpoint/2010/main" val="5782118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615" y="58614"/>
            <a:ext cx="9085385" cy="4524315"/>
          </a:xfrm>
          <a:prstGeom prst="rect">
            <a:avLst/>
          </a:prstGeom>
        </p:spPr>
        <p:txBody>
          <a:bodyPr wrap="square">
            <a:spAutoFit/>
          </a:bodyPr>
          <a:lstStyle/>
          <a:p>
            <a:r>
              <a:rPr lang="en-US" sz="3200" dirty="0" smtClean="0">
                <a:latin typeface="Comic Sans MS" panose="030F0702030302020204" pitchFamily="66" charset="0"/>
              </a:rPr>
              <a:t>Draw a segment of DNA, use it to make a pre-mRNA. Use color to add some introns and exons.  Show what happens during mRNA processing to make an edited mRNA.</a:t>
            </a:r>
          </a:p>
          <a:p>
            <a:endParaRPr lang="en-US" sz="3200" dirty="0">
              <a:latin typeface="Comic Sans MS" panose="030F0702030302020204" pitchFamily="66" charset="0"/>
            </a:endParaRPr>
          </a:p>
          <a:p>
            <a:r>
              <a:rPr lang="en-US" sz="3200" dirty="0" smtClean="0">
                <a:latin typeface="Comic Sans MS" panose="030F0702030302020204" pitchFamily="66" charset="0"/>
              </a:rPr>
              <a:t>Use the same segment of DNA to make another pre-mRNA. Use color to show how alternative  splicing could make a different mRNA message.</a:t>
            </a:r>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04800" y="6305550"/>
            <a:ext cx="5602816" cy="400110"/>
          </a:xfrm>
          <a:prstGeom prst="rect">
            <a:avLst/>
          </a:prstGeom>
          <a:noFill/>
        </p:spPr>
        <p:txBody>
          <a:bodyPr wrap="none" rtlCol="0">
            <a:spAutoFit/>
          </a:bodyPr>
          <a:lstStyle/>
          <a:p>
            <a:r>
              <a:rPr lang="en-US" sz="1000" dirty="0" smtClean="0"/>
              <a:t>3.A.1.c.2. In eukaryotic cells the mRNA transcript undergoes a series of enzyme-regulated modifications.</a:t>
            </a:r>
            <a:br>
              <a:rPr lang="en-US" sz="1000" dirty="0" smtClean="0"/>
            </a:br>
            <a:r>
              <a:rPr lang="en-US" sz="1000" dirty="0" smtClean="0"/>
              <a:t>Illustrative example: Excision of introns</a:t>
            </a:r>
            <a:endParaRPr lang="en-US" sz="1000" dirty="0"/>
          </a:p>
        </p:txBody>
      </p:sp>
    </p:spTree>
    <p:extLst>
      <p:ext uri="{BB962C8B-B14F-4D97-AF65-F5344CB8AC3E}">
        <p14:creationId xmlns:p14="http://schemas.microsoft.com/office/powerpoint/2010/main" val="14232324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30325"/>
          <a:stretch/>
        </p:blipFill>
        <p:spPr>
          <a:xfrm>
            <a:off x="3250247" y="4191000"/>
            <a:ext cx="5582711" cy="182880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6551" b="83380"/>
          <a:stretch/>
        </p:blipFill>
        <p:spPr>
          <a:xfrm>
            <a:off x="1752600" y="31172"/>
            <a:ext cx="4722020" cy="394855"/>
          </a:xfrm>
          <a:prstGeom prst="rect">
            <a:avLst/>
          </a:prstGeom>
        </p:spPr>
      </p:pic>
      <p:grpSp>
        <p:nvGrpSpPr>
          <p:cNvPr id="11" name="Group 10"/>
          <p:cNvGrpSpPr/>
          <p:nvPr/>
        </p:nvGrpSpPr>
        <p:grpSpPr>
          <a:xfrm>
            <a:off x="228600" y="604977"/>
            <a:ext cx="5348212" cy="3128822"/>
            <a:chOff x="228600" y="604977"/>
            <a:chExt cx="5348212" cy="3128822"/>
          </a:xfrm>
        </p:grpSpPr>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33587" r="2486"/>
            <a:stretch/>
          </p:blipFill>
          <p:spPr>
            <a:xfrm>
              <a:off x="228600" y="2143964"/>
              <a:ext cx="5348212" cy="1589835"/>
            </a:xfrm>
            <a:prstGeom prst="rect">
              <a:avLst/>
            </a:prstGeom>
          </p:spPr>
        </p:pic>
        <p:sp>
          <p:nvSpPr>
            <p:cNvPr id="9" name="Down Arrow 8"/>
            <p:cNvSpPr/>
            <p:nvPr/>
          </p:nvSpPr>
          <p:spPr>
            <a:xfrm rot="1663410">
              <a:off x="2240851" y="604977"/>
              <a:ext cx="182436" cy="13629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3250247" y="663908"/>
            <a:ext cx="5582711" cy="5355892"/>
            <a:chOff x="3250247" y="663908"/>
            <a:chExt cx="5582711" cy="5355892"/>
          </a:xfrm>
        </p:grpSpPr>
        <p:sp>
          <p:nvSpPr>
            <p:cNvPr id="10" name="Down Arrow 9"/>
            <p:cNvSpPr/>
            <p:nvPr/>
          </p:nvSpPr>
          <p:spPr>
            <a:xfrm rot="19874326">
              <a:off x="6724281" y="663908"/>
              <a:ext cx="206297" cy="29185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t="30325"/>
            <a:stretch/>
          </p:blipFill>
          <p:spPr>
            <a:xfrm>
              <a:off x="3250247" y="4191000"/>
              <a:ext cx="5582711" cy="1828800"/>
            </a:xfrm>
            <a:prstGeom prst="rect">
              <a:avLst/>
            </a:prstGeom>
          </p:spPr>
        </p:pic>
      </p:grpSp>
    </p:spTree>
    <p:extLst>
      <p:ext uri="{BB962C8B-B14F-4D97-AF65-F5344CB8AC3E}">
        <p14:creationId xmlns:p14="http://schemas.microsoft.com/office/powerpoint/2010/main" val="30404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 name="Rectangle 4"/>
          <p:cNvSpPr/>
          <p:nvPr/>
        </p:nvSpPr>
        <p:spPr>
          <a:xfrm>
            <a:off x="58615" y="58614"/>
            <a:ext cx="9085385" cy="4031873"/>
          </a:xfrm>
          <a:prstGeom prst="rect">
            <a:avLst/>
          </a:prstGeom>
        </p:spPr>
        <p:txBody>
          <a:bodyPr wrap="square">
            <a:spAutoFit/>
          </a:bodyPr>
          <a:lstStyle/>
          <a:p>
            <a:r>
              <a:rPr lang="en-US" sz="3200" dirty="0" smtClean="0">
                <a:latin typeface="Comic Sans MS" panose="030F0702030302020204" pitchFamily="66" charset="0"/>
              </a:rPr>
              <a:t>Draw a  picture of the subunit used to make nucleic acids.</a:t>
            </a:r>
          </a:p>
          <a:p>
            <a:endParaRPr lang="en-US" sz="3200" dirty="0">
              <a:latin typeface="Comic Sans MS" panose="030F0702030302020204" pitchFamily="66" charset="0"/>
            </a:endParaRPr>
          </a:p>
          <a:p>
            <a:r>
              <a:rPr lang="en-US" sz="3200" dirty="0" smtClean="0">
                <a:latin typeface="Comic Sans MS" panose="030F0702030302020204" pitchFamily="66" charset="0"/>
              </a:rPr>
              <a:t>Which nitrogen bases could be found in the nitrogen base spot if this were used to make</a:t>
            </a:r>
            <a:br>
              <a:rPr lang="en-US" sz="3200" dirty="0" smtClean="0">
                <a:latin typeface="Comic Sans MS" panose="030F0702030302020204" pitchFamily="66" charset="0"/>
              </a:rPr>
            </a:br>
            <a:r>
              <a:rPr lang="en-US" sz="3200" dirty="0" smtClean="0">
                <a:latin typeface="Comic Sans MS" panose="030F0702030302020204" pitchFamily="66" charset="0"/>
              </a:rPr>
              <a:t>RNA?</a:t>
            </a:r>
          </a:p>
          <a:p>
            <a:endParaRPr lang="en-US" sz="3200" dirty="0">
              <a:latin typeface="Comic Sans MS" panose="030F0702030302020204" pitchFamily="66" charset="0"/>
            </a:endParaRPr>
          </a:p>
          <a:p>
            <a:r>
              <a:rPr lang="en-US" sz="3200" dirty="0" smtClean="0">
                <a:latin typeface="Comic Sans MS" panose="030F0702030302020204" pitchFamily="66" charset="0"/>
              </a:rPr>
              <a:t>Which sugar can be found in the sugar spot?</a:t>
            </a:r>
            <a:endParaRPr lang="en-US" sz="3200" dirty="0">
              <a:latin typeface="Comic Sans MS" panose="030F0702030302020204" pitchFamily="66" charset="0"/>
            </a:endParaRPr>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4636" y="5566886"/>
            <a:ext cx="9144000" cy="1477328"/>
          </a:xfrm>
          <a:prstGeom prst="rect">
            <a:avLst/>
          </a:prstGeom>
        </p:spPr>
        <p:txBody>
          <a:bodyPr wrap="square">
            <a:spAutoFit/>
          </a:bodyPr>
          <a:lstStyle/>
          <a:p>
            <a:r>
              <a:rPr lang="en-US" sz="1000" dirty="0"/>
              <a:t>4.A.1.a. 1.  In nucleic acids, biological information is encoded in sequences of nucleotide monomers.  Each nucleotide has structural components: </a:t>
            </a:r>
            <a:br>
              <a:rPr lang="en-US" sz="1000" dirty="0"/>
            </a:br>
            <a:r>
              <a:rPr lang="en-US" sz="1000" dirty="0"/>
              <a:t>a five-carbon sugar (deoxyribose or ribose), a phosphate and a nitrogen base (adenine, thymine, guanine cytosine, or uracil).  DNA and RNA differ in function </a:t>
            </a:r>
            <a:r>
              <a:rPr lang="en-US" sz="1000" dirty="0" smtClean="0"/>
              <a:t/>
            </a:r>
            <a:br>
              <a:rPr lang="en-US" sz="1000" dirty="0" smtClean="0"/>
            </a:br>
            <a:r>
              <a:rPr lang="en-US" sz="1000" dirty="0" smtClean="0"/>
              <a:t>and </a:t>
            </a:r>
            <a:r>
              <a:rPr lang="en-US" sz="1000" dirty="0"/>
              <a:t>differ slightly in structure, and these structural difference account for the differing functions</a:t>
            </a:r>
            <a:r>
              <a:rPr lang="en-US" sz="1000" dirty="0" smtClean="0"/>
              <a:t>.</a:t>
            </a:r>
          </a:p>
          <a:p>
            <a:endParaRPr lang="en-US" sz="1000" dirty="0"/>
          </a:p>
          <a:p>
            <a:r>
              <a:rPr lang="en-US" sz="1000" dirty="0" smtClean="0"/>
              <a:t>3.A.1.b DNA and RNA molecules have structural similarities and differences that define function.</a:t>
            </a:r>
            <a:br>
              <a:rPr lang="en-US" sz="1000" dirty="0" smtClean="0"/>
            </a:br>
            <a:r>
              <a:rPr lang="en-US" sz="1000" dirty="0"/>
              <a:t> </a:t>
            </a:r>
            <a:r>
              <a:rPr lang="en-US" sz="1000" dirty="0" smtClean="0"/>
              <a:t>      2. The basic structural differences include: </a:t>
            </a:r>
            <a:br>
              <a:rPr lang="en-US" sz="1000" dirty="0" smtClean="0"/>
            </a:br>
            <a:r>
              <a:rPr lang="en-US" sz="1000" dirty="0" smtClean="0"/>
              <a:t>            I DNA contains deoxyribose (RNA contains ribose)</a:t>
            </a:r>
            <a:br>
              <a:rPr lang="en-US" sz="1000" dirty="0" smtClean="0"/>
            </a:br>
            <a:r>
              <a:rPr lang="en-US" sz="1000" dirty="0" smtClean="0"/>
              <a:t>            Ii RNA contains uracil in lieu of thymine in DNA</a:t>
            </a:r>
            <a:br>
              <a:rPr lang="en-US" sz="1000" dirty="0" smtClean="0"/>
            </a:br>
            <a:endParaRPr lang="en-US" sz="1000" dirty="0"/>
          </a:p>
        </p:txBody>
      </p:sp>
    </p:spTree>
    <p:extLst>
      <p:ext uri="{BB962C8B-B14F-4D97-AF65-F5344CB8AC3E}">
        <p14:creationId xmlns:p14="http://schemas.microsoft.com/office/powerpoint/2010/main" val="3925155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545" y="838200"/>
            <a:ext cx="6830015" cy="3577888"/>
          </a:xfrm>
          <a:prstGeom prst="rect">
            <a:avLst/>
          </a:prstGeom>
        </p:spPr>
      </p:pic>
      <p:sp>
        <p:nvSpPr>
          <p:cNvPr id="4" name="Oval 3"/>
          <p:cNvSpPr/>
          <p:nvPr/>
        </p:nvSpPr>
        <p:spPr>
          <a:xfrm>
            <a:off x="4038600" y="1143000"/>
            <a:ext cx="4419600" cy="3657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18655" y="3751004"/>
            <a:ext cx="4671472" cy="2554545"/>
          </a:xfrm>
          <a:prstGeom prst="rect">
            <a:avLst/>
          </a:prstGeom>
          <a:noFill/>
        </p:spPr>
        <p:txBody>
          <a:bodyPr wrap="none" rtlCol="0">
            <a:spAutoFit/>
          </a:bodyPr>
          <a:lstStyle/>
          <a:p>
            <a:r>
              <a:rPr lang="en-US" sz="3200" dirty="0" smtClean="0">
                <a:solidFill>
                  <a:srgbClr val="FF0000"/>
                </a:solidFill>
                <a:latin typeface="Comic Sans MS" panose="030F0702030302020204" pitchFamily="66" charset="0"/>
              </a:rPr>
              <a:t>Adenine</a:t>
            </a:r>
            <a:br>
              <a:rPr lang="en-US" sz="3200" dirty="0" smtClean="0">
                <a:solidFill>
                  <a:srgbClr val="FF0000"/>
                </a:solidFill>
                <a:latin typeface="Comic Sans MS" panose="030F0702030302020204" pitchFamily="66" charset="0"/>
              </a:rPr>
            </a:br>
            <a:r>
              <a:rPr lang="en-US" sz="3200" dirty="0" smtClean="0">
                <a:solidFill>
                  <a:srgbClr val="FF0000"/>
                </a:solidFill>
                <a:latin typeface="Comic Sans MS" panose="030F0702030302020204" pitchFamily="66" charset="0"/>
              </a:rPr>
              <a:t>Guanine</a:t>
            </a:r>
          </a:p>
          <a:p>
            <a:r>
              <a:rPr lang="en-US" sz="3200" dirty="0" smtClean="0">
                <a:solidFill>
                  <a:srgbClr val="FF0000"/>
                </a:solidFill>
                <a:latin typeface="Comic Sans MS" panose="030F0702030302020204" pitchFamily="66" charset="0"/>
              </a:rPr>
              <a:t>Cytosine</a:t>
            </a:r>
            <a:br>
              <a:rPr lang="en-US" sz="3200" dirty="0" smtClean="0">
                <a:solidFill>
                  <a:srgbClr val="FF0000"/>
                </a:solidFill>
                <a:latin typeface="Comic Sans MS" panose="030F0702030302020204" pitchFamily="66" charset="0"/>
              </a:rPr>
            </a:br>
            <a:r>
              <a:rPr lang="en-US" sz="3200" dirty="0" smtClean="0">
                <a:solidFill>
                  <a:srgbClr val="FF0000"/>
                </a:solidFill>
                <a:latin typeface="Comic Sans MS" panose="030F0702030302020204" pitchFamily="66" charset="0"/>
              </a:rPr>
              <a:t>Uracil</a:t>
            </a:r>
            <a:br>
              <a:rPr lang="en-US" sz="3200" dirty="0" smtClean="0">
                <a:solidFill>
                  <a:srgbClr val="FF0000"/>
                </a:solidFill>
                <a:latin typeface="Comic Sans MS" panose="030F0702030302020204" pitchFamily="66" charset="0"/>
              </a:rPr>
            </a:br>
            <a:r>
              <a:rPr lang="en-US" sz="3200" dirty="0" smtClean="0">
                <a:solidFill>
                  <a:srgbClr val="FF0000"/>
                </a:solidFill>
                <a:latin typeface="Comic Sans MS" panose="030F0702030302020204" pitchFamily="66" charset="0"/>
              </a:rPr>
              <a:t>NO THYMINE </a:t>
            </a:r>
            <a:r>
              <a:rPr lang="en-US" sz="3200" dirty="0">
                <a:solidFill>
                  <a:srgbClr val="FF0000"/>
                </a:solidFill>
                <a:latin typeface="Comic Sans MS" panose="030F0702030302020204" pitchFamily="66" charset="0"/>
              </a:rPr>
              <a:t>I</a:t>
            </a:r>
            <a:r>
              <a:rPr lang="en-US" sz="3200" dirty="0" smtClean="0">
                <a:solidFill>
                  <a:srgbClr val="FF0000"/>
                </a:solidFill>
                <a:latin typeface="Comic Sans MS" panose="030F0702030302020204" pitchFamily="66" charset="0"/>
              </a:rPr>
              <a:t>N RNA</a:t>
            </a:r>
            <a:endParaRPr lang="en-US" sz="3200" dirty="0">
              <a:solidFill>
                <a:srgbClr val="FF0000"/>
              </a:solidFill>
              <a:latin typeface="Comic Sans MS" panose="030F0702030302020204" pitchFamily="66" charset="0"/>
            </a:endParaRPr>
          </a:p>
        </p:txBody>
      </p:sp>
      <p:sp>
        <p:nvSpPr>
          <p:cNvPr id="7" name="TextBox 6"/>
          <p:cNvSpPr txBox="1"/>
          <p:nvPr/>
        </p:nvSpPr>
        <p:spPr>
          <a:xfrm>
            <a:off x="2514600" y="312003"/>
            <a:ext cx="4299575" cy="830997"/>
          </a:xfrm>
          <a:prstGeom prst="rect">
            <a:avLst/>
          </a:prstGeom>
          <a:noFill/>
        </p:spPr>
        <p:txBody>
          <a:bodyPr wrap="none" rtlCol="0">
            <a:spAutoFit/>
          </a:bodyPr>
          <a:lstStyle/>
          <a:p>
            <a:r>
              <a:rPr lang="en-US" sz="4800" dirty="0" smtClean="0">
                <a:solidFill>
                  <a:srgbClr val="FF0000"/>
                </a:solidFill>
                <a:latin typeface="Comic Sans MS" panose="030F0702030302020204" pitchFamily="66" charset="0"/>
              </a:rPr>
              <a:t>NUCLEOTIDE</a:t>
            </a:r>
            <a:endParaRPr lang="en-US" sz="4800" dirty="0">
              <a:solidFill>
                <a:srgbClr val="FF0000"/>
              </a:solidFill>
              <a:latin typeface="Comic Sans MS" panose="030F0702030302020204" pitchFamily="66" charset="0"/>
            </a:endParaRPr>
          </a:p>
        </p:txBody>
      </p:sp>
      <p:sp>
        <p:nvSpPr>
          <p:cNvPr id="5" name="TextBox 4"/>
          <p:cNvSpPr txBox="1"/>
          <p:nvPr/>
        </p:nvSpPr>
        <p:spPr>
          <a:xfrm>
            <a:off x="6248400" y="3744077"/>
            <a:ext cx="1074333" cy="400110"/>
          </a:xfrm>
          <a:prstGeom prst="rect">
            <a:avLst/>
          </a:prstGeom>
          <a:noFill/>
        </p:spPr>
        <p:txBody>
          <a:bodyPr wrap="none" rtlCol="0">
            <a:spAutoFit/>
          </a:bodyPr>
          <a:lstStyle/>
          <a:p>
            <a:r>
              <a:rPr lang="en-US" sz="2000" b="1" dirty="0" smtClean="0">
                <a:solidFill>
                  <a:srgbClr val="E13F6D"/>
                </a:solidFill>
                <a:latin typeface="Comic Sans MS" panose="030F0702030302020204" pitchFamily="66" charset="0"/>
              </a:rPr>
              <a:t>Ribose</a:t>
            </a:r>
            <a:r>
              <a:rPr lang="en-US" b="1" dirty="0" smtClean="0">
                <a:solidFill>
                  <a:srgbClr val="E13F6D"/>
                </a:solidFill>
                <a:latin typeface="Comic Sans MS" panose="030F0702030302020204" pitchFamily="66" charset="0"/>
              </a:rPr>
              <a:t> </a:t>
            </a:r>
            <a:endParaRPr lang="en-US" b="1" dirty="0">
              <a:solidFill>
                <a:srgbClr val="E13F6D"/>
              </a:solidFill>
              <a:latin typeface="Comic Sans MS" panose="030F0702030302020204" pitchFamily="66" charset="0"/>
            </a:endParaRPr>
          </a:p>
        </p:txBody>
      </p:sp>
    </p:spTree>
    <p:extLst>
      <p:ext uri="{BB962C8B-B14F-4D97-AF65-F5344CB8AC3E}">
        <p14:creationId xmlns:p14="http://schemas.microsoft.com/office/powerpoint/2010/main" val="29610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5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13315" name="Text Box 6"/>
          <p:cNvSpPr txBox="1">
            <a:spLocks noChangeArrowheads="1"/>
          </p:cNvSpPr>
          <p:nvPr/>
        </p:nvSpPr>
        <p:spPr bwMode="auto">
          <a:xfrm>
            <a:off x="6689725" y="5218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grpSp>
        <p:nvGrpSpPr>
          <p:cNvPr id="32776" name="Group 8"/>
          <p:cNvGrpSpPr>
            <a:grpSpLocks/>
          </p:cNvGrpSpPr>
          <p:nvPr/>
        </p:nvGrpSpPr>
        <p:grpSpPr bwMode="auto">
          <a:xfrm>
            <a:off x="215727" y="1279131"/>
            <a:ext cx="8502650" cy="4810964"/>
            <a:chOff x="163" y="-5016"/>
            <a:chExt cx="4492" cy="8657"/>
          </a:xfrm>
        </p:grpSpPr>
        <p:sp>
          <p:nvSpPr>
            <p:cNvPr id="13321" name="Rectangle 5"/>
            <p:cNvSpPr>
              <a:spLocks noChangeArrowheads="1"/>
            </p:cNvSpPr>
            <p:nvPr/>
          </p:nvSpPr>
          <p:spPr bwMode="auto">
            <a:xfrm>
              <a:off x="163" y="-5016"/>
              <a:ext cx="4492" cy="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sz="2400" b="1" dirty="0">
                <a:latin typeface="Comic Sans MS" pitchFamily="66" charset="0"/>
              </a:endParaRPr>
            </a:p>
          </p:txBody>
        </p:sp>
        <p:sp>
          <p:nvSpPr>
            <p:cNvPr id="13322" name="Text Box 7"/>
            <p:cNvSpPr txBox="1">
              <a:spLocks noChangeArrowheads="1"/>
            </p:cNvSpPr>
            <p:nvPr/>
          </p:nvSpPr>
          <p:spPr bwMode="auto">
            <a:xfrm>
              <a:off x="3552" y="3408"/>
              <a:ext cx="11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grpSp>
      <p:sp>
        <p:nvSpPr>
          <p:cNvPr id="13318" name="TextBox 3"/>
          <p:cNvSpPr txBox="1">
            <a:spLocks noChangeArrowheads="1"/>
          </p:cNvSpPr>
          <p:nvPr/>
        </p:nvSpPr>
        <p:spPr bwMode="auto">
          <a:xfrm>
            <a:off x="150813" y="1682750"/>
            <a:ext cx="1857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sz="3600" b="1">
              <a:latin typeface="Comic Sans MS" pitchFamily="66" charset="0"/>
            </a:endParaRPr>
          </a:p>
        </p:txBody>
      </p:sp>
      <p:sp>
        <p:nvSpPr>
          <p:cNvPr id="13320" name="TextBox 2"/>
          <p:cNvSpPr txBox="1">
            <a:spLocks noChangeArrowheads="1"/>
          </p:cNvSpPr>
          <p:nvPr/>
        </p:nvSpPr>
        <p:spPr bwMode="auto">
          <a:xfrm>
            <a:off x="115644" y="152400"/>
            <a:ext cx="9028356"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2800" b="1" dirty="0" smtClean="0">
                <a:latin typeface="Comic Sans MS" pitchFamily="66" charset="0"/>
              </a:rPr>
              <a:t>Draw a chloroplast</a:t>
            </a:r>
            <a:br>
              <a:rPr lang="en-US" altLang="en-US" sz="2800" b="1" dirty="0" smtClean="0">
                <a:latin typeface="Comic Sans MS" pitchFamily="66" charset="0"/>
              </a:rPr>
            </a:br>
            <a:r>
              <a:rPr lang="en-US" altLang="en-US" sz="2800" b="1" dirty="0" smtClean="0">
                <a:latin typeface="Comic Sans MS" pitchFamily="66" charset="0"/>
              </a:rPr>
              <a:t/>
            </a:r>
            <a:br>
              <a:rPr lang="en-US" altLang="en-US" sz="2800" b="1" dirty="0" smtClean="0">
                <a:latin typeface="Comic Sans MS" pitchFamily="66" charset="0"/>
              </a:rPr>
            </a:br>
            <a:r>
              <a:rPr lang="en-US" altLang="en-US" sz="2800" b="1" dirty="0" smtClean="0">
                <a:latin typeface="Comic Sans MS" pitchFamily="66" charset="0"/>
              </a:rPr>
              <a:t>Label </a:t>
            </a:r>
            <a:r>
              <a:rPr lang="en-US" altLang="en-US" sz="2800" b="1" dirty="0">
                <a:latin typeface="Comic Sans MS" pitchFamily="66" charset="0"/>
              </a:rPr>
              <a:t>all the places &amp; </a:t>
            </a:r>
            <a:r>
              <a:rPr lang="en-US" altLang="en-US" sz="2800" b="1" dirty="0" smtClean="0">
                <a:latin typeface="Comic Sans MS" pitchFamily="66" charset="0"/>
              </a:rPr>
              <a:t>spaces.</a:t>
            </a:r>
            <a:br>
              <a:rPr lang="en-US" altLang="en-US" sz="2800" b="1" dirty="0" smtClean="0">
                <a:latin typeface="Comic Sans MS" pitchFamily="66" charset="0"/>
              </a:rPr>
            </a:br>
            <a:endParaRPr lang="en-US" altLang="en-US" sz="2800" b="1" dirty="0" smtClean="0">
              <a:latin typeface="Comic Sans MS" pitchFamily="66" charset="0"/>
            </a:endParaRPr>
          </a:p>
          <a:p>
            <a:r>
              <a:rPr lang="en-US" altLang="en-US" sz="2800" b="1" dirty="0" smtClean="0">
                <a:latin typeface="Comic Sans MS" pitchFamily="66" charset="0"/>
              </a:rPr>
              <a:t>Mark the locations of ETC</a:t>
            </a:r>
            <a:r>
              <a:rPr lang="en-US" altLang="en-US" sz="2800" b="1" dirty="0">
                <a:latin typeface="Comic Sans MS" pitchFamily="66" charset="0"/>
              </a:rPr>
              <a:t> </a:t>
            </a:r>
            <a:r>
              <a:rPr lang="en-US" altLang="en-US" sz="2800" b="1" dirty="0" smtClean="0">
                <a:latin typeface="Comic Sans MS" pitchFamily="66" charset="0"/>
              </a:rPr>
              <a:t>and Calvin Cycle.</a:t>
            </a:r>
          </a:p>
          <a:p>
            <a:r>
              <a:rPr lang="en-US" altLang="en-US" sz="2800" b="1" dirty="0" smtClean="0">
                <a:latin typeface="Comic Sans MS" pitchFamily="66" charset="0"/>
              </a:rPr>
              <a:t/>
            </a:r>
            <a:br>
              <a:rPr lang="en-US" altLang="en-US" sz="2800" b="1" dirty="0" smtClean="0">
                <a:latin typeface="Comic Sans MS" pitchFamily="66" charset="0"/>
              </a:rPr>
            </a:br>
            <a:r>
              <a:rPr lang="en-US" altLang="en-US" sz="2800" b="1" dirty="0" smtClean="0">
                <a:latin typeface="Comic Sans MS" pitchFamily="66" charset="0"/>
              </a:rPr>
              <a:t>Show where H</a:t>
            </a:r>
            <a:r>
              <a:rPr lang="en-US" altLang="en-US" sz="2800" b="1" baseline="30000" dirty="0" smtClean="0">
                <a:latin typeface="Comic Sans MS" pitchFamily="66" charset="0"/>
              </a:rPr>
              <a:t>+</a:t>
            </a:r>
            <a:r>
              <a:rPr lang="en-US" altLang="en-US" sz="2800" b="1" dirty="0" smtClean="0">
                <a:latin typeface="Comic Sans MS" pitchFamily="66" charset="0"/>
              </a:rPr>
              <a:t> ions build up during ETC.</a:t>
            </a:r>
          </a:p>
          <a:p>
            <a:endParaRPr lang="en-US" altLang="en-US" sz="2800" b="1" dirty="0">
              <a:latin typeface="Comic Sans MS" pitchFamily="66" charset="0"/>
            </a:endParaRPr>
          </a:p>
          <a:p>
            <a:endParaRPr lang="en-US" altLang="en-US" sz="2800" b="1" dirty="0" smtClean="0">
              <a:latin typeface="Comic Sans MS" pitchFamily="66" charset="0"/>
            </a:endParaRPr>
          </a:p>
          <a:p>
            <a:endParaRPr lang="en-US" altLang="en-US" sz="2800" b="1" dirty="0" smtClean="0">
              <a:latin typeface="Comic Sans MS" pitchFamily="66" charset="0"/>
            </a:endParaRPr>
          </a:p>
          <a:p>
            <a:endParaRPr lang="en-US" altLang="en-US" sz="2800" b="1" dirty="0">
              <a:latin typeface="Comic Sans MS" pitchFamily="66" charset="0"/>
            </a:endParaRPr>
          </a:p>
        </p:txBody>
      </p:sp>
      <p:pic>
        <p:nvPicPr>
          <p:cNvPr id="1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46877" y="602779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0813" y="5584825"/>
            <a:ext cx="7924800" cy="1277273"/>
          </a:xfrm>
          <a:prstGeom prst="rect">
            <a:avLst/>
          </a:prstGeom>
        </p:spPr>
        <p:txBody>
          <a:bodyPr wrap="square">
            <a:spAutoFit/>
          </a:bodyPr>
          <a:lstStyle/>
          <a:p>
            <a:pPr>
              <a:spcBef>
                <a:spcPct val="0"/>
              </a:spcBef>
            </a:pPr>
            <a:r>
              <a:rPr lang="en-US" altLang="en-US" sz="1100" b="1" dirty="0" smtClean="0"/>
              <a:t> </a:t>
            </a:r>
            <a:r>
              <a:rPr lang="en-US" altLang="en-US" sz="1100" b="1" dirty="0"/>
              <a:t>2.A.2.</a:t>
            </a:r>
            <a:r>
              <a:rPr lang="en-US" altLang="en-US" sz="1100" dirty="0"/>
              <a:t> g.1. Electron transport chain reactions occur in chloroplasts (photosynthesis), mitochondria (cellular </a:t>
            </a:r>
          </a:p>
          <a:p>
            <a:pPr>
              <a:spcBef>
                <a:spcPct val="0"/>
              </a:spcBef>
            </a:pPr>
            <a:r>
              <a:rPr lang="en-US" altLang="en-US" sz="1100" dirty="0" smtClean="0"/>
              <a:t>respiration</a:t>
            </a:r>
            <a:r>
              <a:rPr lang="en-US" altLang="en-US" sz="1100" dirty="0"/>
              <a:t>) and prokaryotic plasma membranes</a:t>
            </a:r>
            <a:r>
              <a:rPr lang="en-US" altLang="en-US" sz="1100" dirty="0" smtClean="0"/>
              <a:t>.</a:t>
            </a:r>
          </a:p>
          <a:p>
            <a:pPr>
              <a:spcBef>
                <a:spcPct val="0"/>
              </a:spcBef>
            </a:pPr>
            <a:endParaRPr lang="en-US" altLang="en-US" sz="1100" dirty="0" smtClean="0"/>
          </a:p>
          <a:p>
            <a:pPr>
              <a:spcBef>
                <a:spcPct val="0"/>
              </a:spcBef>
            </a:pPr>
            <a:r>
              <a:rPr lang="en-US" altLang="en-US" sz="1100" dirty="0" smtClean="0"/>
              <a:t>4.A.2.d.3. Chloroplasts have a double outer membrane that creates a compartmentalized structure, which supports if function. Within the chloroplasts are membrane-bound structures called thylakoids.  Energy-capturing reactions housed  in the thylakoids are organized into stacks, called “grana”, to produce ATP and NADPH, which fuel carbon-fixing reactions in the Calvin-Benson cycle.  Carbon fixation occurs in the </a:t>
            </a:r>
            <a:r>
              <a:rPr lang="en-US" altLang="en-US" sz="1100" dirty="0" err="1" smtClean="0"/>
              <a:t>stroma</a:t>
            </a:r>
            <a:r>
              <a:rPr lang="en-US" altLang="en-US" sz="1100" dirty="0" smtClean="0"/>
              <a:t>, where molecules of CO</a:t>
            </a:r>
            <a:r>
              <a:rPr lang="en-US" altLang="en-US" sz="1100" baseline="-25000" dirty="0" smtClean="0"/>
              <a:t>2</a:t>
            </a:r>
            <a:r>
              <a:rPr lang="en-US" altLang="en-US" sz="1100" dirty="0" smtClean="0"/>
              <a:t> are converted into carbohydrates.</a:t>
            </a:r>
            <a:endParaRPr lang="en-US" altLang="en-US" sz="1100" dirty="0"/>
          </a:p>
        </p:txBody>
      </p:sp>
    </p:spTree>
    <p:extLst>
      <p:ext uri="{BB962C8B-B14F-4D97-AF65-F5344CB8AC3E}">
        <p14:creationId xmlns:p14="http://schemas.microsoft.com/office/powerpoint/2010/main" val="4008982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2776"/>
                                        </p:tgtEl>
                                        <p:attrNameLst>
                                          <p:attrName>style.visibility</p:attrName>
                                        </p:attrNameLst>
                                      </p:cBhvr>
                                      <p:to>
                                        <p:strVal val="visible"/>
                                      </p:to>
                                    </p:set>
                                    <p:animEffect transition="in" filter="blinds(horizontal)">
                                      <p:cBhvr>
                                        <p:cTn id="7" dur="500"/>
                                        <p:tgtEl>
                                          <p:spTgt spid="32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54389"/>
          <a:stretch/>
        </p:blipFill>
        <p:spPr>
          <a:xfrm>
            <a:off x="1066800" y="228600"/>
            <a:ext cx="6754698" cy="2015836"/>
          </a:xfrm>
          <a:prstGeom prst="rect">
            <a:avLst/>
          </a:prstGeom>
        </p:spPr>
      </p:pic>
      <p:sp>
        <p:nvSpPr>
          <p:cNvPr id="7" name="TextBox 6"/>
          <p:cNvSpPr txBox="1"/>
          <p:nvPr/>
        </p:nvSpPr>
        <p:spPr>
          <a:xfrm>
            <a:off x="346713" y="5105400"/>
            <a:ext cx="8194872" cy="1384995"/>
          </a:xfrm>
          <a:prstGeom prst="rect">
            <a:avLst/>
          </a:prstGeom>
          <a:noFill/>
        </p:spPr>
        <p:txBody>
          <a:bodyPr wrap="none" rtlCol="0">
            <a:spAutoFit/>
          </a:bodyPr>
          <a:lstStyle/>
          <a:p>
            <a:r>
              <a:rPr lang="en-US" sz="2800" dirty="0" smtClean="0"/>
              <a:t>DEHYDRATION SYNTHESIS (CONDENSATION) REACTION</a:t>
            </a:r>
            <a:br>
              <a:rPr lang="en-US" sz="2800" dirty="0" smtClean="0"/>
            </a:br>
            <a:r>
              <a:rPr lang="en-US" sz="2800" dirty="0" smtClean="0"/>
              <a:t>Remove H</a:t>
            </a:r>
            <a:r>
              <a:rPr lang="en-US" sz="2800" baseline="-25000" dirty="0" smtClean="0"/>
              <a:t>2</a:t>
            </a:r>
            <a:r>
              <a:rPr lang="en-US" sz="2800" dirty="0" smtClean="0"/>
              <a:t>O</a:t>
            </a:r>
          </a:p>
          <a:p>
            <a:r>
              <a:rPr lang="en-US" sz="2800" dirty="0" smtClean="0"/>
              <a:t>MAKES A PEPTIDE BOND</a:t>
            </a:r>
            <a:endParaRPr lang="en-US" sz="2800" dirty="0"/>
          </a:p>
        </p:txBody>
      </p:sp>
      <p:sp>
        <p:nvSpPr>
          <p:cNvPr id="8" name="Oval 7"/>
          <p:cNvSpPr/>
          <p:nvPr/>
        </p:nvSpPr>
        <p:spPr>
          <a:xfrm>
            <a:off x="3581400" y="609600"/>
            <a:ext cx="137160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55172"/>
          <a:stretch/>
        </p:blipFill>
        <p:spPr>
          <a:xfrm>
            <a:off x="1066800" y="2438400"/>
            <a:ext cx="6754698" cy="1981200"/>
          </a:xfrm>
          <a:prstGeom prst="rect">
            <a:avLst/>
          </a:prstGeom>
        </p:spPr>
      </p:pic>
    </p:spTree>
    <p:extLst>
      <p:ext uri="{BB962C8B-B14F-4D97-AF65-F5344CB8AC3E}">
        <p14:creationId xmlns:p14="http://schemas.microsoft.com/office/powerpoint/2010/main" val="127410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13315" name="Text Box 6"/>
          <p:cNvSpPr txBox="1">
            <a:spLocks noChangeArrowheads="1"/>
          </p:cNvSpPr>
          <p:nvPr/>
        </p:nvSpPr>
        <p:spPr bwMode="auto">
          <a:xfrm>
            <a:off x="6689725" y="5218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grpSp>
        <p:nvGrpSpPr>
          <p:cNvPr id="32776" name="Group 8"/>
          <p:cNvGrpSpPr>
            <a:grpSpLocks/>
          </p:cNvGrpSpPr>
          <p:nvPr/>
        </p:nvGrpSpPr>
        <p:grpSpPr bwMode="auto">
          <a:xfrm>
            <a:off x="215727" y="1279131"/>
            <a:ext cx="8502650" cy="4810964"/>
            <a:chOff x="163" y="-5016"/>
            <a:chExt cx="4492" cy="8657"/>
          </a:xfrm>
        </p:grpSpPr>
        <p:sp>
          <p:nvSpPr>
            <p:cNvPr id="13321" name="Rectangle 5"/>
            <p:cNvSpPr>
              <a:spLocks noChangeArrowheads="1"/>
            </p:cNvSpPr>
            <p:nvPr/>
          </p:nvSpPr>
          <p:spPr bwMode="auto">
            <a:xfrm>
              <a:off x="163" y="-5016"/>
              <a:ext cx="4492" cy="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sz="2400" b="1" dirty="0">
                <a:latin typeface="Comic Sans MS" pitchFamily="66" charset="0"/>
              </a:endParaRPr>
            </a:p>
          </p:txBody>
        </p:sp>
        <p:sp>
          <p:nvSpPr>
            <p:cNvPr id="13322" name="Text Box 7"/>
            <p:cNvSpPr txBox="1">
              <a:spLocks noChangeArrowheads="1"/>
            </p:cNvSpPr>
            <p:nvPr/>
          </p:nvSpPr>
          <p:spPr bwMode="auto">
            <a:xfrm>
              <a:off x="3552" y="3408"/>
              <a:ext cx="11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latin typeface="Arial" charset="0"/>
              </a:endParaRPr>
            </a:p>
          </p:txBody>
        </p:sp>
      </p:grpSp>
      <p:sp>
        <p:nvSpPr>
          <p:cNvPr id="13318" name="TextBox 3"/>
          <p:cNvSpPr txBox="1">
            <a:spLocks noChangeArrowheads="1"/>
          </p:cNvSpPr>
          <p:nvPr/>
        </p:nvSpPr>
        <p:spPr bwMode="auto">
          <a:xfrm>
            <a:off x="150813" y="1682750"/>
            <a:ext cx="1857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sz="3600" b="1">
              <a:latin typeface="Comic Sans MS" pitchFamily="66" charset="0"/>
            </a:endParaRPr>
          </a:p>
        </p:txBody>
      </p:sp>
      <p:sp>
        <p:nvSpPr>
          <p:cNvPr id="13320" name="TextBox 2"/>
          <p:cNvSpPr txBox="1">
            <a:spLocks noChangeArrowheads="1"/>
          </p:cNvSpPr>
          <p:nvPr/>
        </p:nvSpPr>
        <p:spPr bwMode="auto">
          <a:xfrm>
            <a:off x="115644" y="152400"/>
            <a:ext cx="902835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2800" b="1" dirty="0" smtClean="0">
                <a:latin typeface="Comic Sans MS" pitchFamily="66" charset="0"/>
              </a:rPr>
              <a:t>Draw a chloroplast</a:t>
            </a:r>
            <a:br>
              <a:rPr lang="en-US" altLang="en-US" sz="2800" b="1" dirty="0" smtClean="0">
                <a:latin typeface="Comic Sans MS" pitchFamily="66" charset="0"/>
              </a:rPr>
            </a:br>
            <a:endParaRPr lang="en-US" altLang="en-US" sz="2800" b="1" dirty="0" smtClean="0">
              <a:latin typeface="Comic Sans MS" pitchFamily="66" charset="0"/>
            </a:endParaRPr>
          </a:p>
          <a:p>
            <a:endParaRPr lang="en-US" altLang="en-US" sz="2800" b="1" dirty="0">
              <a:latin typeface="Comic Sans MS" pitchFamily="66" charset="0"/>
            </a:endParaRPr>
          </a:p>
        </p:txBody>
      </p:sp>
      <p:pic>
        <p:nvPicPr>
          <p:cNvPr id="1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5992137"/>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113" y="952500"/>
            <a:ext cx="8867775"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6414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2776"/>
                                        </p:tgtEl>
                                        <p:attrNameLst>
                                          <p:attrName>style.visibility</p:attrName>
                                        </p:attrNameLst>
                                      </p:cBhvr>
                                      <p:to>
                                        <p:strVal val="visible"/>
                                      </p:to>
                                    </p:set>
                                    <p:animEffect transition="in" filter="blinds(horizontal)">
                                      <p:cBhvr>
                                        <p:cTn id="7" dur="500"/>
                                        <p:tgtEl>
                                          <p:spTgt spid="32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5" name="Rectangle 4"/>
          <p:cNvSpPr/>
          <p:nvPr/>
        </p:nvSpPr>
        <p:spPr>
          <a:xfrm>
            <a:off x="58615" y="58614"/>
            <a:ext cx="9085385" cy="4031873"/>
          </a:xfrm>
          <a:prstGeom prst="rect">
            <a:avLst/>
          </a:prstGeom>
        </p:spPr>
        <p:txBody>
          <a:bodyPr wrap="square">
            <a:spAutoFit/>
          </a:bodyPr>
          <a:lstStyle/>
          <a:p>
            <a:r>
              <a:rPr lang="en-US" sz="3200" dirty="0" smtClean="0">
                <a:latin typeface="Comic Sans MS" panose="030F0702030302020204" pitchFamily="66" charset="0"/>
              </a:rPr>
              <a:t>Draw a picture of a human red blood cell placed in distilled water. </a:t>
            </a:r>
          </a:p>
          <a:p>
            <a:endParaRPr lang="en-US" sz="3200" dirty="0">
              <a:latin typeface="Comic Sans MS" panose="030F0702030302020204" pitchFamily="66" charset="0"/>
            </a:endParaRPr>
          </a:p>
          <a:p>
            <a:r>
              <a:rPr lang="en-US" sz="3200" dirty="0" smtClean="0">
                <a:latin typeface="Comic Sans MS" panose="030F0702030302020204" pitchFamily="66" charset="0"/>
              </a:rPr>
              <a:t>Use arrows to show how the water will move. </a:t>
            </a:r>
          </a:p>
          <a:p>
            <a:endParaRPr lang="en-US" sz="3200" dirty="0">
              <a:latin typeface="Comic Sans MS" panose="030F0702030302020204" pitchFamily="66" charset="0"/>
            </a:endParaRPr>
          </a:p>
          <a:p>
            <a:r>
              <a:rPr lang="en-US" sz="3200" dirty="0" smtClean="0">
                <a:latin typeface="Comic Sans MS" panose="030F0702030302020204" pitchFamily="66" charset="0"/>
              </a:rPr>
              <a:t>What vocab word(s) describe what will happen to this cell?</a:t>
            </a:r>
          </a:p>
          <a:p>
            <a:endParaRPr lang="en-US" sz="3200" dirty="0"/>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96724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5" name="Rectangle 4"/>
          <p:cNvSpPr/>
          <p:nvPr/>
        </p:nvSpPr>
        <p:spPr>
          <a:xfrm>
            <a:off x="58615" y="58614"/>
            <a:ext cx="9085385" cy="4031873"/>
          </a:xfrm>
          <a:prstGeom prst="rect">
            <a:avLst/>
          </a:prstGeom>
        </p:spPr>
        <p:txBody>
          <a:bodyPr wrap="square">
            <a:spAutoFit/>
          </a:bodyPr>
          <a:lstStyle/>
          <a:p>
            <a:r>
              <a:rPr lang="en-US" sz="3200" dirty="0" smtClean="0">
                <a:latin typeface="Comic Sans MS" panose="030F0702030302020204" pitchFamily="66" charset="0"/>
              </a:rPr>
              <a:t>Draw a picture of a human red blood cell placed in distilled water. </a:t>
            </a:r>
          </a:p>
          <a:p>
            <a:endParaRPr lang="en-US" sz="3200" dirty="0">
              <a:latin typeface="Comic Sans MS" panose="030F0702030302020204" pitchFamily="66" charset="0"/>
            </a:endParaRPr>
          </a:p>
          <a:p>
            <a:r>
              <a:rPr lang="en-US" sz="3200" dirty="0" smtClean="0">
                <a:latin typeface="Comic Sans MS" panose="030F0702030302020204" pitchFamily="66" charset="0"/>
              </a:rPr>
              <a:t>Use arrows to show how the water will move. </a:t>
            </a:r>
          </a:p>
          <a:p>
            <a:endParaRPr lang="en-US" sz="3200" dirty="0">
              <a:latin typeface="Comic Sans MS" panose="030F0702030302020204" pitchFamily="66" charset="0"/>
            </a:endParaRPr>
          </a:p>
          <a:p>
            <a:r>
              <a:rPr lang="en-US" sz="3200" dirty="0" smtClean="0">
                <a:latin typeface="Comic Sans MS" panose="030F0702030302020204" pitchFamily="66" charset="0"/>
              </a:rPr>
              <a:t>What vocab word describes what will happen to this cell?</a:t>
            </a:r>
          </a:p>
          <a:p>
            <a:endParaRPr lang="en-US" sz="3200" dirty="0"/>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3762569"/>
            <a:ext cx="2362200" cy="2421626"/>
          </a:xfrm>
          <a:prstGeom prst="rect">
            <a:avLst/>
          </a:prstGeom>
        </p:spPr>
      </p:pic>
      <p:grpSp>
        <p:nvGrpSpPr>
          <p:cNvPr id="12" name="Group 11"/>
          <p:cNvGrpSpPr/>
          <p:nvPr/>
        </p:nvGrpSpPr>
        <p:grpSpPr>
          <a:xfrm>
            <a:off x="3124200" y="4093789"/>
            <a:ext cx="1456886" cy="1477066"/>
            <a:chOff x="3124200" y="4093789"/>
            <a:chExt cx="1456886" cy="1477066"/>
          </a:xfrm>
        </p:grpSpPr>
        <p:sp>
          <p:nvSpPr>
            <p:cNvPr id="6" name="Right Arrow 5"/>
            <p:cNvSpPr/>
            <p:nvPr/>
          </p:nvSpPr>
          <p:spPr>
            <a:xfrm>
              <a:off x="3124200" y="4873035"/>
              <a:ext cx="457200" cy="20069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7" name="Right Arrow 6"/>
            <p:cNvSpPr/>
            <p:nvPr/>
          </p:nvSpPr>
          <p:spPr>
            <a:xfrm rot="6667163">
              <a:off x="3724938" y="4232235"/>
              <a:ext cx="460585" cy="18369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8" name="Right Arrow 7"/>
            <p:cNvSpPr/>
            <p:nvPr/>
          </p:nvSpPr>
          <p:spPr>
            <a:xfrm rot="14077736">
              <a:off x="3901234" y="5241909"/>
              <a:ext cx="457200" cy="20069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9" name="Right Arrow 8"/>
            <p:cNvSpPr/>
            <p:nvPr/>
          </p:nvSpPr>
          <p:spPr>
            <a:xfrm>
              <a:off x="4123886" y="4672344"/>
              <a:ext cx="457200" cy="20069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grpSp>
      <p:grpSp>
        <p:nvGrpSpPr>
          <p:cNvPr id="13" name="Group 12"/>
          <p:cNvGrpSpPr/>
          <p:nvPr/>
        </p:nvGrpSpPr>
        <p:grpSpPr>
          <a:xfrm>
            <a:off x="225647" y="4064803"/>
            <a:ext cx="8918353" cy="2247405"/>
            <a:chOff x="225647" y="4064803"/>
            <a:chExt cx="8918353" cy="2247405"/>
          </a:xfrm>
        </p:grpSpPr>
        <p:sp>
          <p:nvSpPr>
            <p:cNvPr id="10" name="TextBox 9"/>
            <p:cNvSpPr txBox="1"/>
            <p:nvPr/>
          </p:nvSpPr>
          <p:spPr>
            <a:xfrm>
              <a:off x="225647" y="4065439"/>
              <a:ext cx="1983300" cy="2246769"/>
            </a:xfrm>
            <a:prstGeom prst="rect">
              <a:avLst/>
            </a:prstGeom>
            <a:noFill/>
          </p:spPr>
          <p:txBody>
            <a:bodyPr wrap="none" rtlCol="0">
              <a:spAutoFit/>
            </a:bodyPr>
            <a:lstStyle/>
            <a:p>
              <a:r>
                <a:rPr lang="en-US" sz="2800" dirty="0" smtClean="0"/>
                <a:t>More water </a:t>
              </a:r>
            </a:p>
            <a:p>
              <a:r>
                <a:rPr lang="en-US" sz="2800" dirty="0" smtClean="0"/>
                <a:t>will enter</a:t>
              </a:r>
              <a:br>
                <a:rPr lang="en-US" sz="2800" dirty="0" smtClean="0"/>
              </a:br>
              <a:r>
                <a:rPr lang="en-US" sz="2800" dirty="0" smtClean="0"/>
                <a:t>than leave.</a:t>
              </a:r>
            </a:p>
            <a:p>
              <a:endParaRPr lang="en-US" sz="2800" dirty="0"/>
            </a:p>
            <a:p>
              <a:endParaRPr lang="en-US" sz="2800" dirty="0"/>
            </a:p>
          </p:txBody>
        </p:sp>
        <p:sp>
          <p:nvSpPr>
            <p:cNvPr id="11" name="Rectangle 10"/>
            <p:cNvSpPr/>
            <p:nvPr/>
          </p:nvSpPr>
          <p:spPr>
            <a:xfrm>
              <a:off x="5480538" y="4064803"/>
              <a:ext cx="3663462" cy="1384995"/>
            </a:xfrm>
            <a:prstGeom prst="rect">
              <a:avLst/>
            </a:prstGeom>
          </p:spPr>
          <p:txBody>
            <a:bodyPr wrap="square">
              <a:spAutoFit/>
            </a:bodyPr>
            <a:lstStyle/>
            <a:p>
              <a:r>
                <a:rPr lang="en-US" sz="2800" dirty="0" smtClean="0"/>
                <a:t>Animal cell will swell and possibly burst </a:t>
              </a:r>
              <a:br>
                <a:rPr lang="en-US" sz="2800" dirty="0" smtClean="0"/>
              </a:br>
              <a:r>
                <a:rPr lang="en-US" sz="2800" dirty="0" smtClean="0"/>
                <a:t>= cytolysis</a:t>
              </a:r>
              <a:endParaRPr lang="en-US" sz="2800" dirty="0"/>
            </a:p>
          </p:txBody>
        </p:sp>
      </p:grpSp>
    </p:spTree>
    <p:extLst>
      <p:ext uri="{BB962C8B-B14F-4D97-AF65-F5344CB8AC3E}">
        <p14:creationId xmlns:p14="http://schemas.microsoft.com/office/powerpoint/2010/main" val="55823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615" y="58614"/>
            <a:ext cx="9085385" cy="1077218"/>
          </a:xfrm>
          <a:prstGeom prst="rect">
            <a:avLst/>
          </a:prstGeom>
        </p:spPr>
        <p:txBody>
          <a:bodyPr wrap="square">
            <a:spAutoFit/>
          </a:bodyPr>
          <a:lstStyle/>
          <a:p>
            <a:r>
              <a:rPr lang="en-US" sz="3200" b="1" dirty="0" smtClean="0">
                <a:latin typeface="Comic Sans MS" panose="030F0702030302020204" pitchFamily="66" charset="0"/>
              </a:rPr>
              <a:t>Draw a picture of a chromosome in prophase of interphase. Label its parts.</a:t>
            </a:r>
            <a:endParaRPr lang="en-US" sz="3200" baseline="-25000" dirty="0" smtClean="0">
              <a:latin typeface="Comic Sans MS" panose="030F0702030302020204" pitchFamily="66" charset="0"/>
            </a:endParaRPr>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17271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615" y="58614"/>
            <a:ext cx="9085385" cy="1077218"/>
          </a:xfrm>
          <a:prstGeom prst="rect">
            <a:avLst/>
          </a:prstGeom>
        </p:spPr>
        <p:txBody>
          <a:bodyPr wrap="square">
            <a:spAutoFit/>
          </a:bodyPr>
          <a:lstStyle/>
          <a:p>
            <a:r>
              <a:rPr lang="en-US" sz="3200" b="1" dirty="0" smtClean="0">
                <a:latin typeface="Comic Sans MS" panose="030F0702030302020204" pitchFamily="66" charset="0"/>
              </a:rPr>
              <a:t>Draw a picture of a chromosome in prophase. Label its parts.</a:t>
            </a:r>
            <a:endParaRPr lang="en-US" sz="3200" baseline="-25000" dirty="0" smtClean="0">
              <a:latin typeface="Comic Sans MS" panose="030F0702030302020204" pitchFamily="66" charset="0"/>
            </a:endParaRPr>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1743075"/>
            <a:ext cx="638175" cy="3371850"/>
          </a:xfrm>
          <a:prstGeom prst="rect">
            <a:avLst/>
          </a:prstGeom>
        </p:spPr>
      </p:pic>
      <p:sp>
        <p:nvSpPr>
          <p:cNvPr id="4" name="TextBox 3"/>
          <p:cNvSpPr txBox="1"/>
          <p:nvPr/>
        </p:nvSpPr>
        <p:spPr>
          <a:xfrm>
            <a:off x="422564" y="3136612"/>
            <a:ext cx="1897507" cy="584775"/>
          </a:xfrm>
          <a:prstGeom prst="rect">
            <a:avLst/>
          </a:prstGeom>
          <a:noFill/>
        </p:spPr>
        <p:txBody>
          <a:bodyPr wrap="none" rtlCol="0">
            <a:spAutoFit/>
          </a:bodyPr>
          <a:lstStyle/>
          <a:p>
            <a:r>
              <a:rPr lang="en-US" sz="3200" dirty="0" smtClean="0"/>
              <a:t>chromatid</a:t>
            </a:r>
            <a:endParaRPr lang="en-US" sz="3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5022094" y="1800863"/>
            <a:ext cx="638175" cy="3371850"/>
          </a:xfrm>
          <a:prstGeom prst="rect">
            <a:avLst/>
          </a:prstGeom>
        </p:spPr>
      </p:pic>
      <p:sp>
        <p:nvSpPr>
          <p:cNvPr id="8" name="Rectangle 7"/>
          <p:cNvSpPr/>
          <p:nvPr/>
        </p:nvSpPr>
        <p:spPr>
          <a:xfrm>
            <a:off x="5638800" y="3194401"/>
            <a:ext cx="1897507" cy="584775"/>
          </a:xfrm>
          <a:prstGeom prst="rect">
            <a:avLst/>
          </a:prstGeom>
        </p:spPr>
        <p:txBody>
          <a:bodyPr wrap="none">
            <a:spAutoFit/>
          </a:bodyPr>
          <a:lstStyle/>
          <a:p>
            <a:r>
              <a:rPr lang="en-US" sz="3200" dirty="0"/>
              <a:t>chromatid</a:t>
            </a:r>
            <a:endParaRPr lang="en-US" sz="3600" dirty="0"/>
          </a:p>
        </p:txBody>
      </p:sp>
      <p:sp>
        <p:nvSpPr>
          <p:cNvPr id="9" name="Rectangle 8"/>
          <p:cNvSpPr/>
          <p:nvPr/>
        </p:nvSpPr>
        <p:spPr>
          <a:xfrm>
            <a:off x="6244620" y="2103053"/>
            <a:ext cx="2137380" cy="584775"/>
          </a:xfrm>
          <a:prstGeom prst="rect">
            <a:avLst/>
          </a:prstGeom>
        </p:spPr>
        <p:txBody>
          <a:bodyPr wrap="none">
            <a:spAutoFit/>
          </a:bodyPr>
          <a:lstStyle/>
          <a:p>
            <a:r>
              <a:rPr lang="en-US" sz="3200" dirty="0" smtClean="0"/>
              <a:t>centromere</a:t>
            </a:r>
            <a:endParaRPr lang="en-US" sz="3600" dirty="0"/>
          </a:p>
        </p:txBody>
      </p:sp>
      <p:sp>
        <p:nvSpPr>
          <p:cNvPr id="10" name="Rectangle 9"/>
          <p:cNvSpPr/>
          <p:nvPr/>
        </p:nvSpPr>
        <p:spPr>
          <a:xfrm>
            <a:off x="1302043" y="1185040"/>
            <a:ext cx="1866024" cy="584775"/>
          </a:xfrm>
          <a:prstGeom prst="rect">
            <a:avLst/>
          </a:prstGeom>
        </p:spPr>
        <p:txBody>
          <a:bodyPr wrap="none">
            <a:spAutoFit/>
          </a:bodyPr>
          <a:lstStyle/>
          <a:p>
            <a:r>
              <a:rPr lang="en-US" sz="3200" dirty="0" smtClean="0"/>
              <a:t>telomeres</a:t>
            </a:r>
            <a:endParaRPr lang="en-US" sz="3600" dirty="0"/>
          </a:p>
        </p:txBody>
      </p:sp>
      <p:sp>
        <p:nvSpPr>
          <p:cNvPr id="13" name="Left Arrow 12"/>
          <p:cNvSpPr/>
          <p:nvPr/>
        </p:nvSpPr>
        <p:spPr>
          <a:xfrm rot="20675057">
            <a:off x="4888133" y="2868635"/>
            <a:ext cx="2259414" cy="2648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8648" y="1448200"/>
            <a:ext cx="1754932" cy="3752416"/>
          </a:xfrm>
          <a:prstGeom prst="rect">
            <a:avLst/>
          </a:prstGeom>
        </p:spPr>
      </p:pic>
      <p:sp>
        <p:nvSpPr>
          <p:cNvPr id="12" name="Left Arrow 11"/>
          <p:cNvSpPr/>
          <p:nvPr/>
        </p:nvSpPr>
        <p:spPr>
          <a:xfrm rot="11193856">
            <a:off x="2450473" y="1705905"/>
            <a:ext cx="978408" cy="26734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356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3"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5" name="Rectangle 4"/>
          <p:cNvSpPr/>
          <p:nvPr/>
        </p:nvSpPr>
        <p:spPr>
          <a:xfrm>
            <a:off x="58615" y="58614"/>
            <a:ext cx="9085385" cy="2554545"/>
          </a:xfrm>
          <a:prstGeom prst="rect">
            <a:avLst/>
          </a:prstGeom>
        </p:spPr>
        <p:txBody>
          <a:bodyPr wrap="square">
            <a:spAutoFit/>
          </a:bodyPr>
          <a:lstStyle/>
          <a:p>
            <a:r>
              <a:rPr lang="en-US" sz="3200" b="1" dirty="0" smtClean="0">
                <a:latin typeface="Comic Sans MS" panose="030F0702030302020204" pitchFamily="66" charset="0"/>
              </a:rPr>
              <a:t>Draw a pathway that shows the movement of a protein like insulin from where it is made in a cell to where it is secreted into the blood stream.</a:t>
            </a:r>
            <a:endParaRPr lang="en-US" sz="3200" dirty="0" smtClean="0">
              <a:latin typeface="Comic Sans MS" panose="030F0702030302020204" pitchFamily="66" charset="0"/>
            </a:endParaRPr>
          </a:p>
          <a:p>
            <a:endParaRPr lang="en-US" sz="3200" dirty="0"/>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5542" y="6105151"/>
            <a:ext cx="8572500" cy="577081"/>
          </a:xfrm>
          <a:prstGeom prst="rect">
            <a:avLst/>
          </a:prstGeom>
        </p:spPr>
        <p:txBody>
          <a:bodyPr wrap="square">
            <a:spAutoFit/>
          </a:bodyPr>
          <a:lstStyle/>
          <a:p>
            <a:r>
              <a:rPr lang="en-US" sz="1050" dirty="0" smtClean="0"/>
              <a:t>4.A.4 Organisms exhibit complex properties due to interactions between their constituent parts</a:t>
            </a:r>
          </a:p>
          <a:p>
            <a:endParaRPr lang="en-US" sz="1050" dirty="0"/>
          </a:p>
          <a:p>
            <a:r>
              <a:rPr lang="en-US" sz="1050" dirty="0" smtClean="0"/>
              <a:t>LO 4.4 The student is able to make a prediction about the interactions of subcellular organelles </a:t>
            </a:r>
            <a:endParaRPr lang="en-US" sz="1050" dirty="0"/>
          </a:p>
        </p:txBody>
      </p:sp>
    </p:spTree>
    <p:extLst>
      <p:ext uri="{BB962C8B-B14F-4D97-AF65-F5344CB8AC3E}">
        <p14:creationId xmlns:p14="http://schemas.microsoft.com/office/powerpoint/2010/main" val="41658081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5" name="Rectangle 4"/>
          <p:cNvSpPr/>
          <p:nvPr/>
        </p:nvSpPr>
        <p:spPr>
          <a:xfrm>
            <a:off x="0" y="58614"/>
            <a:ext cx="9085385" cy="2431435"/>
          </a:xfrm>
          <a:prstGeom prst="rect">
            <a:avLst/>
          </a:prstGeom>
        </p:spPr>
        <p:txBody>
          <a:bodyPr wrap="square">
            <a:spAutoFit/>
          </a:bodyPr>
          <a:lstStyle/>
          <a:p>
            <a:r>
              <a:rPr lang="en-US" sz="2400" b="1" dirty="0" smtClean="0">
                <a:latin typeface="Comic Sans MS" panose="030F0702030302020204" pitchFamily="66" charset="0"/>
              </a:rPr>
              <a:t>Made on ribosomes.</a:t>
            </a:r>
          </a:p>
          <a:p>
            <a:r>
              <a:rPr lang="en-US" sz="2400" b="1" dirty="0" smtClean="0">
                <a:latin typeface="Comic Sans MS" panose="030F0702030302020204" pitchFamily="66" charset="0"/>
              </a:rPr>
              <a:t>Travels through Rough ER</a:t>
            </a:r>
            <a:br>
              <a:rPr lang="en-US" sz="2400" b="1" dirty="0" smtClean="0">
                <a:latin typeface="Comic Sans MS" panose="030F0702030302020204" pitchFamily="66" charset="0"/>
              </a:rPr>
            </a:br>
            <a:r>
              <a:rPr lang="en-US" sz="2400" b="1" dirty="0" smtClean="0">
                <a:latin typeface="Comic Sans MS" panose="030F0702030302020204" pitchFamily="66" charset="0"/>
              </a:rPr>
              <a:t>Sent via vesicle to Golgi </a:t>
            </a:r>
            <a:br>
              <a:rPr lang="en-US" sz="2400" b="1" dirty="0" smtClean="0">
                <a:latin typeface="Comic Sans MS" panose="030F0702030302020204" pitchFamily="66" charset="0"/>
              </a:rPr>
            </a:br>
            <a:r>
              <a:rPr lang="en-US" sz="2400" b="1" dirty="0" smtClean="0">
                <a:latin typeface="Comic Sans MS" panose="030F0702030302020204" pitchFamily="66" charset="0"/>
              </a:rPr>
              <a:t>Sent via vesicle to plasma membrane</a:t>
            </a:r>
            <a:br>
              <a:rPr lang="en-US" sz="2400" b="1" dirty="0" smtClean="0">
                <a:latin typeface="Comic Sans MS" panose="030F0702030302020204" pitchFamily="66" charset="0"/>
              </a:rPr>
            </a:br>
            <a:r>
              <a:rPr lang="en-US" sz="2400" b="1" dirty="0" smtClean="0">
                <a:latin typeface="Comic Sans MS" panose="030F0702030302020204" pitchFamily="66" charset="0"/>
              </a:rPr>
              <a:t>Exocytosis to exit</a:t>
            </a:r>
            <a:endParaRPr lang="en-US" sz="2400" dirty="0" smtClean="0">
              <a:latin typeface="Comic Sans MS" panose="030F0702030302020204" pitchFamily="66" charset="0"/>
            </a:endParaRPr>
          </a:p>
          <a:p>
            <a:endParaRPr lang="en-US" sz="3200" dirty="0"/>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179" y="2209800"/>
            <a:ext cx="7986280" cy="3725799"/>
          </a:xfrm>
          <a:prstGeom prst="rect">
            <a:avLst/>
          </a:prstGeom>
        </p:spPr>
      </p:pic>
    </p:spTree>
    <p:extLst>
      <p:ext uri="{BB962C8B-B14F-4D97-AF65-F5344CB8AC3E}">
        <p14:creationId xmlns:p14="http://schemas.microsoft.com/office/powerpoint/2010/main" val="30262052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5" name="Rectangle 4"/>
          <p:cNvSpPr/>
          <p:nvPr/>
        </p:nvSpPr>
        <p:spPr>
          <a:xfrm>
            <a:off x="58615" y="58614"/>
            <a:ext cx="9085385" cy="2554545"/>
          </a:xfrm>
          <a:prstGeom prst="rect">
            <a:avLst/>
          </a:prstGeom>
        </p:spPr>
        <p:txBody>
          <a:bodyPr wrap="square">
            <a:spAutoFit/>
          </a:bodyPr>
          <a:lstStyle/>
          <a:p>
            <a:r>
              <a:rPr lang="en-US" sz="3200" b="1" dirty="0" smtClean="0">
                <a:latin typeface="Comic Sans MS" panose="030F0702030302020204" pitchFamily="66" charset="0"/>
              </a:rPr>
              <a:t>Draw a picture of a nerve axon and show how the two kinds of Na</a:t>
            </a:r>
            <a:r>
              <a:rPr lang="en-US" sz="3200" b="1" baseline="30000" dirty="0" smtClean="0">
                <a:latin typeface="Comic Sans MS" panose="030F0702030302020204" pitchFamily="66" charset="0"/>
              </a:rPr>
              <a:t>+</a:t>
            </a:r>
            <a:r>
              <a:rPr lang="en-US" sz="3200" b="1" dirty="0" smtClean="0">
                <a:latin typeface="Comic Sans MS" panose="030F0702030302020204" pitchFamily="66" charset="0"/>
              </a:rPr>
              <a:t>/K</a:t>
            </a:r>
            <a:r>
              <a:rPr lang="en-US" sz="3200" b="1" baseline="30000" dirty="0" smtClean="0">
                <a:latin typeface="Comic Sans MS" panose="030F0702030302020204" pitchFamily="66" charset="0"/>
              </a:rPr>
              <a:t>+</a:t>
            </a:r>
            <a:r>
              <a:rPr lang="en-US" sz="3200" b="1" dirty="0" smtClean="0">
                <a:latin typeface="Comic Sans MS" panose="030F0702030302020204" pitchFamily="66" charset="0"/>
              </a:rPr>
              <a:t> transporters work together to polarize and depolarize a nerve cell. Which of these transporters is active/passive?</a:t>
            </a:r>
            <a:endParaRPr lang="en-US" sz="3200" dirty="0" smtClean="0">
              <a:latin typeface="Comic Sans MS" panose="030F0702030302020204" pitchFamily="66" charset="0"/>
            </a:endParaRPr>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2470" y="6124310"/>
            <a:ext cx="8724900" cy="538609"/>
          </a:xfrm>
          <a:prstGeom prst="rect">
            <a:avLst/>
          </a:prstGeom>
        </p:spPr>
        <p:txBody>
          <a:bodyPr wrap="square">
            <a:spAutoFit/>
          </a:bodyPr>
          <a:lstStyle/>
          <a:p>
            <a:r>
              <a:rPr lang="en-US" sz="1000" dirty="0" smtClean="0"/>
              <a:t>3.E.2.b. 2. In response to a stimulus, Na+ and K+ gated channels sequentially open and cause the membrane to become locally depolarized.</a:t>
            </a:r>
            <a:br>
              <a:rPr lang="en-US" sz="1000" dirty="0" smtClean="0"/>
            </a:br>
            <a:r>
              <a:rPr lang="en-US" sz="1000" dirty="0" smtClean="0"/>
              <a:t>3.E.2.b.3. Na+/K+ pumps, powered by ATP, work to maintain membrane potential</a:t>
            </a:r>
            <a:r>
              <a:rPr lang="en-US" dirty="0" smtClean="0"/>
              <a:t>.</a:t>
            </a:r>
            <a:endParaRPr lang="en-US" dirty="0"/>
          </a:p>
        </p:txBody>
      </p:sp>
    </p:spTree>
    <p:extLst>
      <p:ext uri="{BB962C8B-B14F-4D97-AF65-F5344CB8AC3E}">
        <p14:creationId xmlns:p14="http://schemas.microsoft.com/office/powerpoint/2010/main" val="16095199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637" y="4114800"/>
            <a:ext cx="6867525" cy="2343150"/>
          </a:xfrm>
          <a:prstGeom prst="rect">
            <a:avLst/>
          </a:prstGeom>
        </p:spPr>
      </p:pic>
      <p:pic>
        <p:nvPicPr>
          <p:cNvPr id="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r="5327" b="50000"/>
          <a:stretch/>
        </p:blipFill>
        <p:spPr>
          <a:xfrm>
            <a:off x="997527" y="838200"/>
            <a:ext cx="6511636" cy="2400300"/>
          </a:xfrm>
          <a:prstGeom prst="rect">
            <a:avLst/>
          </a:prstGeom>
        </p:spPr>
      </p:pic>
      <p:sp>
        <p:nvSpPr>
          <p:cNvPr id="4" name="TextBox 3"/>
          <p:cNvSpPr txBox="1"/>
          <p:nvPr/>
        </p:nvSpPr>
        <p:spPr>
          <a:xfrm>
            <a:off x="155734" y="106831"/>
            <a:ext cx="3082895" cy="1200329"/>
          </a:xfrm>
          <a:prstGeom prst="rect">
            <a:avLst/>
          </a:prstGeom>
          <a:noFill/>
        </p:spPr>
        <p:txBody>
          <a:bodyPr wrap="none" rtlCol="0">
            <a:spAutoFit/>
          </a:bodyPr>
          <a:lstStyle/>
          <a:p>
            <a:r>
              <a:rPr lang="en-US" dirty="0" smtClean="0">
                <a:latin typeface="Comic Sans MS" panose="030F0702030302020204" pitchFamily="66" charset="0"/>
              </a:rPr>
              <a:t>POLARIZATION</a:t>
            </a:r>
            <a:br>
              <a:rPr lang="en-US" dirty="0" smtClean="0">
                <a:latin typeface="Comic Sans MS" panose="030F0702030302020204" pitchFamily="66" charset="0"/>
              </a:rPr>
            </a:br>
            <a:r>
              <a:rPr lang="en-US" dirty="0" smtClean="0">
                <a:latin typeface="Comic Sans MS" panose="030F0702030302020204" pitchFamily="66" charset="0"/>
              </a:rPr>
              <a:t>Na </a:t>
            </a:r>
            <a:r>
              <a:rPr lang="en-US" baseline="30000" dirty="0" smtClean="0">
                <a:latin typeface="Comic Sans MS" panose="030F0702030302020204" pitchFamily="66" charset="0"/>
              </a:rPr>
              <a:t>+</a:t>
            </a:r>
            <a:r>
              <a:rPr lang="en-US" dirty="0" smtClean="0">
                <a:latin typeface="Comic Sans MS" panose="030F0702030302020204" pitchFamily="66" charset="0"/>
              </a:rPr>
              <a:t> - K</a:t>
            </a:r>
            <a:r>
              <a:rPr lang="en-US" baseline="30000" dirty="0" smtClean="0">
                <a:latin typeface="Comic Sans MS" panose="030F0702030302020204" pitchFamily="66" charset="0"/>
              </a:rPr>
              <a:t>+</a:t>
            </a:r>
            <a:r>
              <a:rPr lang="en-US" dirty="0" smtClean="0">
                <a:latin typeface="Comic Sans MS" panose="030F0702030302020204" pitchFamily="66" charset="0"/>
              </a:rPr>
              <a:t> pumps</a:t>
            </a:r>
          </a:p>
          <a:p>
            <a:r>
              <a:rPr lang="en-US" dirty="0" smtClean="0">
                <a:latin typeface="Comic Sans MS" panose="030F0702030302020204" pitchFamily="66" charset="0"/>
              </a:rPr>
              <a:t>Set potential on membrane</a:t>
            </a:r>
            <a:br>
              <a:rPr lang="en-US" dirty="0" smtClean="0">
                <a:latin typeface="Comic Sans MS" panose="030F0702030302020204" pitchFamily="66" charset="0"/>
              </a:rPr>
            </a:br>
            <a:r>
              <a:rPr lang="en-US" dirty="0" smtClean="0">
                <a:latin typeface="Comic Sans MS" panose="030F0702030302020204" pitchFamily="66" charset="0"/>
              </a:rPr>
              <a:t>More + outside than in</a:t>
            </a:r>
            <a:endParaRPr lang="en-US" dirty="0">
              <a:latin typeface="Comic Sans MS" panose="030F0702030302020204" pitchFamily="66" charset="0"/>
            </a:endParaRPr>
          </a:p>
        </p:txBody>
      </p:sp>
      <p:sp>
        <p:nvSpPr>
          <p:cNvPr id="6" name="Rectangle 5"/>
          <p:cNvSpPr/>
          <p:nvPr/>
        </p:nvSpPr>
        <p:spPr>
          <a:xfrm>
            <a:off x="4113782" y="383829"/>
            <a:ext cx="2930495" cy="646331"/>
          </a:xfrm>
          <a:prstGeom prst="rect">
            <a:avLst/>
          </a:prstGeom>
        </p:spPr>
        <p:txBody>
          <a:bodyPr wrap="square">
            <a:spAutoFit/>
          </a:bodyPr>
          <a:lstStyle/>
          <a:p>
            <a:r>
              <a:rPr lang="en-US" dirty="0">
                <a:solidFill>
                  <a:prstClr val="black"/>
                </a:solidFill>
                <a:latin typeface="Comic Sans MS" panose="030F0702030302020204" pitchFamily="66" charset="0"/>
              </a:rPr>
              <a:t>ACTIVE </a:t>
            </a:r>
            <a:r>
              <a:rPr lang="en-US" dirty="0" smtClean="0">
                <a:solidFill>
                  <a:prstClr val="black"/>
                </a:solidFill>
                <a:latin typeface="Comic Sans MS" panose="030F0702030302020204" pitchFamily="66" charset="0"/>
              </a:rPr>
              <a:t>TRANSPORT</a:t>
            </a:r>
            <a:br>
              <a:rPr lang="en-US" dirty="0" smtClean="0">
                <a:solidFill>
                  <a:prstClr val="black"/>
                </a:solidFill>
                <a:latin typeface="Comic Sans MS" panose="030F0702030302020204" pitchFamily="66" charset="0"/>
              </a:rPr>
            </a:br>
            <a:r>
              <a:rPr lang="en-US" dirty="0" smtClean="0">
                <a:solidFill>
                  <a:prstClr val="black"/>
                </a:solidFill>
                <a:latin typeface="Comic Sans MS" panose="030F0702030302020204" pitchFamily="66" charset="0"/>
              </a:rPr>
              <a:t>requires energy</a:t>
            </a:r>
            <a:endParaRPr lang="en-US" dirty="0"/>
          </a:p>
        </p:txBody>
      </p:sp>
      <p:sp>
        <p:nvSpPr>
          <p:cNvPr id="7" name="Rectangle 6"/>
          <p:cNvSpPr/>
          <p:nvPr/>
        </p:nvSpPr>
        <p:spPr>
          <a:xfrm>
            <a:off x="5741820" y="3238500"/>
            <a:ext cx="3395253" cy="1200329"/>
          </a:xfrm>
          <a:prstGeom prst="rect">
            <a:avLst/>
          </a:prstGeom>
        </p:spPr>
        <p:txBody>
          <a:bodyPr wrap="square">
            <a:spAutoFit/>
          </a:bodyPr>
          <a:lstStyle/>
          <a:p>
            <a:r>
              <a:rPr lang="en-US" dirty="0" smtClean="0">
                <a:solidFill>
                  <a:prstClr val="black"/>
                </a:solidFill>
                <a:latin typeface="Comic Sans MS" panose="030F0702030302020204" pitchFamily="66" charset="0"/>
              </a:rPr>
              <a:t>PASSIVE </a:t>
            </a:r>
            <a:r>
              <a:rPr lang="en-US" dirty="0">
                <a:solidFill>
                  <a:prstClr val="black"/>
                </a:solidFill>
                <a:latin typeface="Comic Sans MS" panose="030F0702030302020204" pitchFamily="66" charset="0"/>
              </a:rPr>
              <a:t>TRANSPORT</a:t>
            </a:r>
            <a:br>
              <a:rPr lang="en-US" dirty="0">
                <a:solidFill>
                  <a:prstClr val="black"/>
                </a:solidFill>
                <a:latin typeface="Comic Sans MS" panose="030F0702030302020204" pitchFamily="66" charset="0"/>
              </a:rPr>
            </a:br>
            <a:r>
              <a:rPr lang="en-US" dirty="0" smtClean="0">
                <a:solidFill>
                  <a:prstClr val="black"/>
                </a:solidFill>
                <a:latin typeface="Comic Sans MS" panose="030F0702030302020204" pitchFamily="66" charset="0"/>
              </a:rPr>
              <a:t>No energy needed</a:t>
            </a:r>
            <a:br>
              <a:rPr lang="en-US" dirty="0" smtClean="0">
                <a:solidFill>
                  <a:prstClr val="black"/>
                </a:solidFill>
                <a:latin typeface="Comic Sans MS" panose="030F0702030302020204" pitchFamily="66" charset="0"/>
              </a:rPr>
            </a:br>
            <a:r>
              <a:rPr lang="en-US" dirty="0" smtClean="0">
                <a:solidFill>
                  <a:prstClr val="black"/>
                </a:solidFill>
                <a:latin typeface="Comic Sans MS" panose="030F0702030302020204" pitchFamily="66" charset="0"/>
              </a:rPr>
              <a:t>Move down gradient </a:t>
            </a:r>
            <a:br>
              <a:rPr lang="en-US" dirty="0" smtClean="0">
                <a:solidFill>
                  <a:prstClr val="black"/>
                </a:solidFill>
                <a:latin typeface="Comic Sans MS" panose="030F0702030302020204" pitchFamily="66" charset="0"/>
              </a:rPr>
            </a:br>
            <a:r>
              <a:rPr lang="en-US" dirty="0" smtClean="0">
                <a:solidFill>
                  <a:prstClr val="black"/>
                </a:solidFill>
                <a:latin typeface="Comic Sans MS" panose="030F0702030302020204" pitchFamily="66" charset="0"/>
              </a:rPr>
              <a:t>         from [high] </a:t>
            </a:r>
            <a:r>
              <a:rPr lang="en-US" dirty="0" smtClean="0">
                <a:solidFill>
                  <a:prstClr val="black"/>
                </a:solidFill>
                <a:latin typeface="Arial"/>
                <a:cs typeface="Arial"/>
              </a:rPr>
              <a:t>→</a:t>
            </a:r>
            <a:r>
              <a:rPr lang="en-US" dirty="0" smtClean="0">
                <a:solidFill>
                  <a:prstClr val="black"/>
                </a:solidFill>
                <a:latin typeface="Comic Sans MS" panose="030F0702030302020204" pitchFamily="66" charset="0"/>
              </a:rPr>
              <a:t> [low] </a:t>
            </a:r>
            <a:endParaRPr lang="en-US" dirty="0"/>
          </a:p>
        </p:txBody>
      </p:sp>
      <p:sp>
        <p:nvSpPr>
          <p:cNvPr id="9" name="Rectangle 8"/>
          <p:cNvSpPr/>
          <p:nvPr/>
        </p:nvSpPr>
        <p:spPr>
          <a:xfrm>
            <a:off x="158567" y="3335214"/>
            <a:ext cx="6228378" cy="923330"/>
          </a:xfrm>
          <a:prstGeom prst="rect">
            <a:avLst/>
          </a:prstGeom>
        </p:spPr>
        <p:txBody>
          <a:bodyPr wrap="square">
            <a:spAutoFit/>
          </a:bodyPr>
          <a:lstStyle/>
          <a:p>
            <a:r>
              <a:rPr lang="en-US" dirty="0" smtClean="0">
                <a:latin typeface="Comic Sans MS" panose="030F0702030302020204" pitchFamily="66" charset="0"/>
              </a:rPr>
              <a:t>DEPOLARIZATION</a:t>
            </a:r>
            <a:r>
              <a:rPr lang="en-US" dirty="0">
                <a:latin typeface="Comic Sans MS" panose="030F0702030302020204" pitchFamily="66" charset="0"/>
              </a:rPr>
              <a:t/>
            </a:r>
            <a:br>
              <a:rPr lang="en-US" dirty="0">
                <a:latin typeface="Comic Sans MS" panose="030F0702030302020204" pitchFamily="66" charset="0"/>
              </a:rPr>
            </a:br>
            <a:r>
              <a:rPr lang="en-US" dirty="0" smtClean="0">
                <a:latin typeface="Comic Sans MS" panose="030F0702030302020204" pitchFamily="66" charset="0"/>
              </a:rPr>
              <a:t>Ion channels allow </a:t>
            </a:r>
            <a:r>
              <a:rPr lang="en-US" dirty="0">
                <a:latin typeface="Comic Sans MS" panose="030F0702030302020204" pitchFamily="66" charset="0"/>
              </a:rPr>
              <a:t>Na </a:t>
            </a:r>
            <a:r>
              <a:rPr lang="en-US" baseline="30000" dirty="0" smtClean="0">
                <a:latin typeface="Comic Sans MS" panose="030F0702030302020204" pitchFamily="66" charset="0"/>
              </a:rPr>
              <a:t>+ </a:t>
            </a:r>
            <a:r>
              <a:rPr lang="en-US" dirty="0" smtClean="0">
                <a:latin typeface="Comic Sans MS" panose="030F0702030302020204" pitchFamily="66" charset="0"/>
              </a:rPr>
              <a:t> and </a:t>
            </a:r>
            <a:r>
              <a:rPr lang="en-US" dirty="0">
                <a:latin typeface="Comic Sans MS" panose="030F0702030302020204" pitchFamily="66" charset="0"/>
              </a:rPr>
              <a:t>K</a:t>
            </a:r>
            <a:r>
              <a:rPr lang="en-US" baseline="30000" dirty="0" smtClean="0">
                <a:latin typeface="Comic Sans MS" panose="030F0702030302020204" pitchFamily="66" charset="0"/>
              </a:rPr>
              <a:t>+ </a:t>
            </a:r>
            <a:r>
              <a:rPr lang="en-US" dirty="0" smtClean="0">
                <a:latin typeface="Comic Sans MS" panose="030F0702030302020204" pitchFamily="66" charset="0"/>
              </a:rPr>
              <a:t>to return</a:t>
            </a:r>
            <a:br>
              <a:rPr lang="en-US" dirty="0" smtClean="0">
                <a:latin typeface="Comic Sans MS" panose="030F0702030302020204" pitchFamily="66" charset="0"/>
              </a:rPr>
            </a:br>
            <a:r>
              <a:rPr lang="en-US" dirty="0" smtClean="0">
                <a:latin typeface="Comic Sans MS" panose="030F0702030302020204" pitchFamily="66" charset="0"/>
              </a:rPr>
              <a:t>to where they started  </a:t>
            </a:r>
            <a:endParaRPr lang="en-US" dirty="0">
              <a:latin typeface="Comic Sans MS" panose="030F0702030302020204" pitchFamily="66" charset="0"/>
            </a:endParaRPr>
          </a:p>
        </p:txBody>
      </p:sp>
    </p:spTree>
    <p:extLst>
      <p:ext uri="{BB962C8B-B14F-4D97-AF65-F5344CB8AC3E}">
        <p14:creationId xmlns:p14="http://schemas.microsoft.com/office/powerpoint/2010/main" val="42935202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 name="Rectangle 4"/>
          <p:cNvSpPr/>
          <p:nvPr/>
        </p:nvSpPr>
        <p:spPr>
          <a:xfrm>
            <a:off x="58615" y="58614"/>
            <a:ext cx="9085385" cy="3046988"/>
          </a:xfrm>
          <a:prstGeom prst="rect">
            <a:avLst/>
          </a:prstGeom>
        </p:spPr>
        <p:txBody>
          <a:bodyPr wrap="square">
            <a:spAutoFit/>
          </a:bodyPr>
          <a:lstStyle/>
          <a:p>
            <a:r>
              <a:rPr lang="en-US" sz="3200" b="1" dirty="0" smtClean="0">
                <a:latin typeface="Comic Sans MS" panose="030F0702030302020204" pitchFamily="66" charset="0"/>
              </a:rPr>
              <a:t>Draw the 2 kinds of shapes found in the secondary structure of proteins.</a:t>
            </a:r>
          </a:p>
          <a:p>
            <a:endParaRPr lang="en-US" sz="3200" b="1" dirty="0">
              <a:latin typeface="Comic Sans MS" panose="030F0702030302020204" pitchFamily="66" charset="0"/>
            </a:endParaRPr>
          </a:p>
          <a:p>
            <a:r>
              <a:rPr lang="en-US" sz="3200" b="1" dirty="0" smtClean="0">
                <a:latin typeface="Comic Sans MS" panose="030F0702030302020204" pitchFamily="66" charset="0"/>
              </a:rPr>
              <a:t>What kinds of groups are involved in holding this shape in position?</a:t>
            </a:r>
          </a:p>
          <a:p>
            <a:endParaRPr lang="en-US" sz="3200" b="1" dirty="0"/>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8615" y="5843885"/>
            <a:ext cx="8915400" cy="923330"/>
          </a:xfrm>
          <a:prstGeom prst="rect">
            <a:avLst/>
          </a:prstGeom>
        </p:spPr>
        <p:txBody>
          <a:bodyPr wrap="square">
            <a:spAutoFit/>
          </a:bodyPr>
          <a:lstStyle/>
          <a:p>
            <a:r>
              <a:rPr lang="en-US" dirty="0"/>
              <a:t>4.A.1.a. </a:t>
            </a:r>
            <a:r>
              <a:rPr lang="en-US" dirty="0" smtClean="0"/>
              <a:t>2  In proteins, the specific order of amino acids in a polypeptide (primary structure) interacts with the environment to determine the overall shape of the protein, which also involves secondary, tertiary, and quaternary structure, and thus, its function.</a:t>
            </a:r>
            <a:endParaRPr lang="en-US" dirty="0"/>
          </a:p>
        </p:txBody>
      </p:sp>
    </p:spTree>
    <p:extLst>
      <p:ext uri="{BB962C8B-B14F-4D97-AF65-F5344CB8AC3E}">
        <p14:creationId xmlns:p14="http://schemas.microsoft.com/office/powerpoint/2010/main" val="2267647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615" y="58614"/>
            <a:ext cx="9085385" cy="5509200"/>
          </a:xfrm>
          <a:prstGeom prst="rect">
            <a:avLst/>
          </a:prstGeom>
        </p:spPr>
        <p:txBody>
          <a:bodyPr wrap="square">
            <a:spAutoFit/>
          </a:bodyPr>
          <a:lstStyle/>
          <a:p>
            <a:r>
              <a:rPr lang="en-US" sz="3200" b="1" dirty="0" smtClean="0">
                <a:latin typeface="Comic Sans MS" panose="030F0702030302020204" pitchFamily="66" charset="0"/>
              </a:rPr>
              <a:t>Draw the shape of a phospholipid and identify the parts that are polar and non-polar. </a:t>
            </a:r>
          </a:p>
          <a:p>
            <a:endParaRPr lang="en-US" sz="3200" b="1" dirty="0">
              <a:latin typeface="Comic Sans MS" panose="030F0702030302020204" pitchFamily="66" charset="0"/>
            </a:endParaRPr>
          </a:p>
          <a:p>
            <a:r>
              <a:rPr lang="en-US" sz="3200" b="1" dirty="0" smtClean="0">
                <a:latin typeface="Comic Sans MS" panose="030F0702030302020204" pitchFamily="66" charset="0"/>
              </a:rPr>
              <a:t>Identify the parts that are hydrophobic and hydrophilic.</a:t>
            </a:r>
          </a:p>
          <a:p>
            <a:endParaRPr lang="en-US" sz="3200" b="1" dirty="0">
              <a:latin typeface="Comic Sans MS" panose="030F0702030302020204" pitchFamily="66" charset="0"/>
            </a:endParaRPr>
          </a:p>
          <a:p>
            <a:r>
              <a:rPr lang="en-US" sz="3200" b="1" dirty="0" smtClean="0">
                <a:latin typeface="Comic Sans MS" panose="030F0702030302020204" pitchFamily="66" charset="0"/>
              </a:rPr>
              <a:t>How does adding unsaturated fatty acids </a:t>
            </a:r>
          </a:p>
          <a:p>
            <a:r>
              <a:rPr lang="en-US" sz="3200" b="1" dirty="0">
                <a:latin typeface="Comic Sans MS" panose="030F0702030302020204" pitchFamily="66" charset="0"/>
              </a:rPr>
              <a:t>c</a:t>
            </a:r>
            <a:r>
              <a:rPr lang="en-US" sz="3200" b="1" dirty="0" smtClean="0">
                <a:latin typeface="Comic Sans MS" panose="030F0702030302020204" pitchFamily="66" charset="0"/>
              </a:rPr>
              <a:t>hange the shape of the molecule and impact membrane fluidity?</a:t>
            </a:r>
            <a:endParaRPr lang="en-US" sz="3200" dirty="0" smtClean="0">
              <a:latin typeface="Comic Sans MS" panose="030F0702030302020204" pitchFamily="66" charset="0"/>
            </a:endParaRPr>
          </a:p>
          <a:p>
            <a:endParaRPr lang="en-US" sz="3200" dirty="0"/>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3979" y="6209956"/>
            <a:ext cx="8894885" cy="646331"/>
          </a:xfrm>
          <a:prstGeom prst="rect">
            <a:avLst/>
          </a:prstGeom>
        </p:spPr>
        <p:txBody>
          <a:bodyPr wrap="square">
            <a:spAutoFit/>
          </a:bodyPr>
          <a:lstStyle/>
          <a:p>
            <a:r>
              <a:rPr lang="en-US" sz="1200" dirty="0"/>
              <a:t>4.A.1.a.3. In general, lipids are nonpolar; however phospholipids exhibit structural properties , with polar regions that </a:t>
            </a:r>
            <a:br>
              <a:rPr lang="en-US" sz="1200" dirty="0"/>
            </a:br>
            <a:r>
              <a:rPr lang="en-US" sz="1200" dirty="0"/>
              <a:t>interact with other polar molecules such as water, and with nonpolar regions where differences in saturation determine</a:t>
            </a:r>
            <a:br>
              <a:rPr lang="en-US" sz="1200" dirty="0"/>
            </a:br>
            <a:r>
              <a:rPr lang="en-US" sz="1200" dirty="0"/>
              <a:t>the structure and function of lipids</a:t>
            </a:r>
          </a:p>
        </p:txBody>
      </p:sp>
    </p:spTree>
    <p:extLst>
      <p:ext uri="{BB962C8B-B14F-4D97-AF65-F5344CB8AC3E}">
        <p14:creationId xmlns:p14="http://schemas.microsoft.com/office/powerpoint/2010/main" val="2639664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618" y="381000"/>
            <a:ext cx="3019425" cy="4010025"/>
          </a:xfrm>
          <a:prstGeom prst="rect">
            <a:avLst/>
          </a:prstGeom>
        </p:spPr>
      </p:pic>
      <p:sp>
        <p:nvSpPr>
          <p:cNvPr id="5" name="Rectangle 4"/>
          <p:cNvSpPr/>
          <p:nvPr/>
        </p:nvSpPr>
        <p:spPr>
          <a:xfrm>
            <a:off x="131619" y="0"/>
            <a:ext cx="3144982" cy="4893647"/>
          </a:xfrm>
          <a:prstGeom prst="rect">
            <a:avLst/>
          </a:prstGeom>
        </p:spPr>
        <p:txBody>
          <a:bodyPr wrap="square">
            <a:spAutoFit/>
          </a:bodyPr>
          <a:lstStyle/>
          <a:p>
            <a:r>
              <a:rPr lang="en-US" sz="2400" b="1" dirty="0" smtClean="0">
                <a:latin typeface="Comic Sans MS" panose="030F0702030302020204" pitchFamily="66" charset="0"/>
              </a:rPr>
              <a:t>Beta pleated sheet</a:t>
            </a:r>
            <a:br>
              <a:rPr lang="en-US" sz="2400" b="1" dirty="0" smtClean="0">
                <a:latin typeface="Comic Sans MS" panose="030F0702030302020204" pitchFamily="66" charset="0"/>
              </a:rPr>
            </a:br>
            <a:r>
              <a:rPr lang="en-US" sz="2400" b="1" dirty="0" smtClean="0">
                <a:latin typeface="Comic Sans MS" panose="030F0702030302020204" pitchFamily="66" charset="0"/>
              </a:rPr>
              <a:t/>
            </a:r>
            <a:br>
              <a:rPr lang="en-US" sz="2400" b="1" dirty="0" smtClean="0">
                <a:latin typeface="Comic Sans MS" panose="030F0702030302020204" pitchFamily="66" charset="0"/>
              </a:rPr>
            </a:br>
            <a:endParaRPr lang="en-US" sz="2400" b="1" dirty="0" smtClean="0">
              <a:latin typeface="Comic Sans MS" panose="030F0702030302020204" pitchFamily="66" charset="0"/>
            </a:endParaRPr>
          </a:p>
          <a:p>
            <a:endParaRPr lang="en-US" sz="2400" b="1" dirty="0">
              <a:latin typeface="Comic Sans MS" panose="030F0702030302020204" pitchFamily="66" charset="0"/>
            </a:endParaRPr>
          </a:p>
          <a:p>
            <a:endParaRPr lang="en-US" sz="2400" b="1" dirty="0" smtClean="0">
              <a:latin typeface="Comic Sans MS" panose="030F0702030302020204" pitchFamily="66" charset="0"/>
            </a:endParaRPr>
          </a:p>
          <a:p>
            <a:endParaRPr lang="en-US" sz="2400" b="1" dirty="0">
              <a:latin typeface="Comic Sans MS" panose="030F0702030302020204" pitchFamily="66" charset="0"/>
            </a:endParaRPr>
          </a:p>
          <a:p>
            <a:endParaRPr lang="en-US" sz="2400" b="1" dirty="0" smtClean="0">
              <a:latin typeface="Comic Sans MS" panose="030F0702030302020204" pitchFamily="66" charset="0"/>
            </a:endParaRPr>
          </a:p>
          <a:p>
            <a:endParaRPr lang="en-US" sz="2400" b="1" dirty="0">
              <a:latin typeface="Comic Sans MS" panose="030F0702030302020204" pitchFamily="66" charset="0"/>
            </a:endParaRPr>
          </a:p>
          <a:p>
            <a:endParaRPr lang="en-US" sz="2400" b="1" dirty="0" smtClean="0">
              <a:latin typeface="Comic Sans MS" panose="030F0702030302020204" pitchFamily="66" charset="0"/>
            </a:endParaRPr>
          </a:p>
          <a:p>
            <a:endParaRPr lang="en-US" sz="2400" b="1" dirty="0">
              <a:latin typeface="Comic Sans MS" panose="030F0702030302020204" pitchFamily="66" charset="0"/>
            </a:endParaRPr>
          </a:p>
          <a:p>
            <a:endParaRPr lang="en-US" sz="2400" b="1" dirty="0" smtClean="0">
              <a:latin typeface="Comic Sans MS" panose="030F0702030302020204" pitchFamily="66" charset="0"/>
            </a:endParaRPr>
          </a:p>
          <a:p>
            <a:endParaRPr lang="en-US" sz="2400" b="1" dirty="0" smtClean="0">
              <a:latin typeface="Comic Sans MS" panose="030F0702030302020204" pitchFamily="66" charset="0"/>
            </a:endParaRPr>
          </a:p>
          <a:p>
            <a:r>
              <a:rPr lang="en-US" sz="2400" b="1" dirty="0" smtClean="0">
                <a:latin typeface="Comic Sans MS" panose="030F0702030302020204" pitchFamily="66" charset="0"/>
              </a:rPr>
              <a:t>Alpha helix</a:t>
            </a:r>
            <a:endParaRPr lang="en-US" sz="3200" b="1" dirty="0"/>
          </a:p>
        </p:txBody>
      </p:sp>
      <p:pic>
        <p:nvPicPr>
          <p:cNvPr id="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295650" y="1695271"/>
            <a:ext cx="5372100" cy="1938992"/>
          </a:xfrm>
          <a:prstGeom prst="rect">
            <a:avLst/>
          </a:prstGeom>
        </p:spPr>
        <p:txBody>
          <a:bodyPr wrap="square">
            <a:spAutoFit/>
          </a:bodyPr>
          <a:lstStyle/>
          <a:p>
            <a:r>
              <a:rPr lang="en-US" sz="2400" b="1" dirty="0" smtClean="0">
                <a:solidFill>
                  <a:prstClr val="black"/>
                </a:solidFill>
                <a:latin typeface="Comic Sans MS" panose="030F0702030302020204" pitchFamily="66" charset="0"/>
              </a:rPr>
              <a:t>Hydrogen bonds between C=O on one amino acid and the N-H on another amino acid</a:t>
            </a:r>
          </a:p>
          <a:p>
            <a:endParaRPr lang="en-US" sz="2400" b="1" dirty="0">
              <a:solidFill>
                <a:prstClr val="black"/>
              </a:solidFill>
              <a:latin typeface="Comic Sans MS" panose="030F0702030302020204" pitchFamily="66" charset="0"/>
            </a:endParaRPr>
          </a:p>
          <a:p>
            <a:r>
              <a:rPr lang="en-US" sz="2400" b="1" dirty="0" smtClean="0">
                <a:solidFill>
                  <a:prstClr val="black"/>
                </a:solidFill>
                <a:latin typeface="Comic Sans MS" panose="030F0702030302020204" pitchFamily="66" charset="0"/>
              </a:rPr>
              <a:t>R-groups NOT involved!</a:t>
            </a:r>
            <a:endParaRPr lang="en-US" dirty="0"/>
          </a:p>
        </p:txBody>
      </p:sp>
    </p:spTree>
    <p:extLst>
      <p:ext uri="{BB962C8B-B14F-4D97-AF65-F5344CB8AC3E}">
        <p14:creationId xmlns:p14="http://schemas.microsoft.com/office/powerpoint/2010/main" val="30312125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5" name="Rectangle 4"/>
          <p:cNvSpPr/>
          <p:nvPr/>
        </p:nvSpPr>
        <p:spPr>
          <a:xfrm>
            <a:off x="58615" y="58614"/>
            <a:ext cx="9085385" cy="3046988"/>
          </a:xfrm>
          <a:prstGeom prst="rect">
            <a:avLst/>
          </a:prstGeom>
        </p:spPr>
        <p:txBody>
          <a:bodyPr wrap="square">
            <a:spAutoFit/>
          </a:bodyPr>
          <a:lstStyle/>
          <a:p>
            <a:r>
              <a:rPr lang="en-US" sz="3200" dirty="0" smtClean="0">
                <a:latin typeface="Comic Sans MS" panose="030F0702030302020204" pitchFamily="66" charset="0"/>
              </a:rPr>
              <a:t>Draw a PUNNETT SQUARE that shows the</a:t>
            </a:r>
          </a:p>
          <a:p>
            <a:r>
              <a:rPr lang="en-US" sz="3200" dirty="0">
                <a:latin typeface="Comic Sans MS" panose="030F0702030302020204" pitchFamily="66" charset="0"/>
              </a:rPr>
              <a:t>o</a:t>
            </a:r>
            <a:r>
              <a:rPr lang="en-US" sz="3200" dirty="0" smtClean="0">
                <a:latin typeface="Comic Sans MS" panose="030F0702030302020204" pitchFamily="66" charset="0"/>
              </a:rPr>
              <a:t>ffspring of a cross between a father with</a:t>
            </a:r>
          </a:p>
          <a:p>
            <a:r>
              <a:rPr lang="en-US" sz="3200" dirty="0">
                <a:latin typeface="Comic Sans MS" panose="030F0702030302020204" pitchFamily="66" charset="0"/>
              </a:rPr>
              <a:t>c</a:t>
            </a:r>
            <a:r>
              <a:rPr lang="en-US" sz="3200" dirty="0" smtClean="0">
                <a:latin typeface="Comic Sans MS" panose="030F0702030302020204" pitchFamily="66" charset="0"/>
              </a:rPr>
              <a:t>olorblindness and a non-colorblind mother whose father had normal vision.</a:t>
            </a:r>
          </a:p>
          <a:p>
            <a:endParaRPr lang="en-US" sz="3200" dirty="0">
              <a:latin typeface="Comic Sans MS" panose="030F0702030302020204" pitchFamily="66" charset="0"/>
            </a:endParaRPr>
          </a:p>
          <a:p>
            <a:r>
              <a:rPr lang="en-US" sz="3200" dirty="0" smtClean="0">
                <a:latin typeface="Comic Sans MS" panose="030F0702030302020204" pitchFamily="66" charset="0"/>
              </a:rPr>
              <a:t>Tell the possible outcomes of this cross.</a:t>
            </a:r>
            <a:endParaRPr lang="en-US" sz="3200" dirty="0">
              <a:latin typeface="Comic Sans MS" panose="030F0702030302020204" pitchFamily="66" charset="0"/>
            </a:endParaRPr>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Z DRIVE BACKUP\My Pictures\Genetics\punnett blank.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464902"/>
            <a:ext cx="2638425"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9731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Z DRIVE BACKUP\My Pictures\Genetics\punnett blank.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725377"/>
            <a:ext cx="4038600" cy="38928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46926" y="2895600"/>
            <a:ext cx="3893319" cy="3416320"/>
          </a:xfrm>
          <a:prstGeom prst="rect">
            <a:avLst/>
          </a:prstGeom>
          <a:noFill/>
        </p:spPr>
        <p:txBody>
          <a:bodyPr wrap="square" rtlCol="0">
            <a:spAutoFit/>
          </a:bodyPr>
          <a:lstStyle/>
          <a:p>
            <a:r>
              <a:rPr lang="en-US" sz="5400" dirty="0" smtClean="0"/>
              <a:t>       X</a:t>
            </a:r>
            <a:r>
              <a:rPr lang="en-US" sz="5400" baseline="30000" dirty="0" smtClean="0"/>
              <a:t>C</a:t>
            </a:r>
            <a:r>
              <a:rPr lang="en-US" sz="5400" dirty="0" smtClean="0"/>
              <a:t>     </a:t>
            </a:r>
            <a:r>
              <a:rPr lang="en-US" sz="5400" dirty="0" err="1" smtClean="0"/>
              <a:t>X</a:t>
            </a:r>
            <a:r>
              <a:rPr lang="en-US" sz="5400" baseline="30000" dirty="0" err="1" smtClean="0"/>
              <a:t>C</a:t>
            </a:r>
            <a:r>
              <a:rPr lang="en-US" sz="5400" dirty="0" smtClean="0"/>
              <a:t> </a:t>
            </a:r>
          </a:p>
          <a:p>
            <a:r>
              <a:rPr lang="en-US" sz="5400" dirty="0" err="1" smtClean="0"/>
              <a:t>X</a:t>
            </a:r>
            <a:r>
              <a:rPr lang="en-US" sz="5400" baseline="30000" dirty="0" err="1" smtClean="0">
                <a:solidFill>
                  <a:srgbClr val="FF0000"/>
                </a:solidFill>
              </a:rPr>
              <a:t>c</a:t>
            </a:r>
            <a:endParaRPr lang="en-US" sz="5400" baseline="30000" dirty="0" smtClean="0">
              <a:solidFill>
                <a:srgbClr val="FF0000"/>
              </a:solidFill>
            </a:endParaRPr>
          </a:p>
          <a:p>
            <a:endParaRPr lang="en-US" sz="5400" dirty="0" smtClean="0"/>
          </a:p>
          <a:p>
            <a:r>
              <a:rPr lang="en-US" sz="5400" dirty="0" smtClean="0"/>
              <a:t>y</a:t>
            </a:r>
            <a:endParaRPr lang="en-US" sz="5400" dirty="0"/>
          </a:p>
        </p:txBody>
      </p:sp>
      <p:sp>
        <p:nvSpPr>
          <p:cNvPr id="4" name="TextBox 3"/>
          <p:cNvSpPr txBox="1"/>
          <p:nvPr/>
        </p:nvSpPr>
        <p:spPr>
          <a:xfrm>
            <a:off x="2031731" y="3980409"/>
            <a:ext cx="3015441" cy="2308324"/>
          </a:xfrm>
          <a:prstGeom prst="rect">
            <a:avLst/>
          </a:prstGeom>
          <a:noFill/>
        </p:spPr>
        <p:txBody>
          <a:bodyPr wrap="none" rtlCol="0">
            <a:spAutoFit/>
          </a:bodyPr>
          <a:lstStyle/>
          <a:p>
            <a:r>
              <a:rPr lang="en-US" sz="5400" dirty="0" err="1" smtClean="0"/>
              <a:t>X</a:t>
            </a:r>
            <a:r>
              <a:rPr lang="en-US" sz="5400" baseline="30000" dirty="0" err="1" smtClean="0"/>
              <a:t>C</a:t>
            </a:r>
            <a:r>
              <a:rPr lang="en-US" sz="5400" dirty="0" err="1" smtClean="0"/>
              <a:t>X</a:t>
            </a:r>
            <a:r>
              <a:rPr lang="en-US" sz="5400" baseline="30000" dirty="0" err="1" smtClean="0">
                <a:solidFill>
                  <a:srgbClr val="FF0000"/>
                </a:solidFill>
              </a:rPr>
              <a:t>c</a:t>
            </a:r>
            <a:r>
              <a:rPr lang="en-US" sz="5400" dirty="0" smtClean="0"/>
              <a:t>   </a:t>
            </a:r>
            <a:r>
              <a:rPr lang="en-US" sz="5400" dirty="0" err="1" smtClean="0"/>
              <a:t>X</a:t>
            </a:r>
            <a:r>
              <a:rPr lang="en-US" sz="5400" baseline="30000" dirty="0" err="1" smtClean="0"/>
              <a:t>C</a:t>
            </a:r>
            <a:r>
              <a:rPr lang="en-US" sz="5400" dirty="0" err="1" smtClean="0"/>
              <a:t>X</a:t>
            </a:r>
            <a:r>
              <a:rPr lang="en-US" sz="5400" baseline="30000" dirty="0" err="1" smtClean="0">
                <a:solidFill>
                  <a:srgbClr val="FF0000"/>
                </a:solidFill>
              </a:rPr>
              <a:t>c</a:t>
            </a:r>
            <a:endParaRPr lang="en-US" sz="5400" baseline="30000" dirty="0" smtClean="0">
              <a:solidFill>
                <a:srgbClr val="FF0000"/>
              </a:solidFill>
            </a:endParaRPr>
          </a:p>
          <a:p>
            <a:endParaRPr lang="en-US" sz="5400" baseline="30000" dirty="0"/>
          </a:p>
          <a:p>
            <a:r>
              <a:rPr lang="en-US" sz="5400" dirty="0" err="1" smtClean="0"/>
              <a:t>X</a:t>
            </a:r>
            <a:r>
              <a:rPr lang="en-US" sz="5400" baseline="30000" dirty="0" err="1" smtClean="0"/>
              <a:t>C</a:t>
            </a:r>
            <a:r>
              <a:rPr lang="en-US" sz="5400" dirty="0" err="1" smtClean="0"/>
              <a:t>y</a:t>
            </a:r>
            <a:r>
              <a:rPr lang="en-US" sz="5400" dirty="0" smtClean="0"/>
              <a:t>     </a:t>
            </a:r>
            <a:r>
              <a:rPr lang="en-US" sz="5400" dirty="0" err="1" smtClean="0"/>
              <a:t>X</a:t>
            </a:r>
            <a:r>
              <a:rPr lang="en-US" sz="5400" baseline="30000" dirty="0" err="1" smtClean="0"/>
              <a:t>C</a:t>
            </a:r>
            <a:r>
              <a:rPr lang="en-US" sz="5400" dirty="0" err="1" smtClean="0"/>
              <a:t>y</a:t>
            </a:r>
            <a:endParaRPr lang="en-US" sz="5400" dirty="0"/>
          </a:p>
        </p:txBody>
      </p:sp>
      <p:sp>
        <p:nvSpPr>
          <p:cNvPr id="6" name="TextBox 5"/>
          <p:cNvSpPr txBox="1"/>
          <p:nvPr/>
        </p:nvSpPr>
        <p:spPr>
          <a:xfrm>
            <a:off x="5208631" y="4203918"/>
            <a:ext cx="3173369" cy="1815882"/>
          </a:xfrm>
          <a:prstGeom prst="rect">
            <a:avLst/>
          </a:prstGeom>
          <a:noFill/>
        </p:spPr>
        <p:txBody>
          <a:bodyPr wrap="none" rtlCol="0">
            <a:spAutoFit/>
          </a:bodyPr>
          <a:lstStyle/>
          <a:p>
            <a:r>
              <a:rPr lang="en-US" sz="2800" dirty="0" smtClean="0"/>
              <a:t>50%  normal female </a:t>
            </a:r>
            <a:br>
              <a:rPr lang="en-US" sz="2800" dirty="0" smtClean="0"/>
            </a:br>
            <a:r>
              <a:rPr lang="en-US" sz="2800" dirty="0" smtClean="0"/>
              <a:t>            (carriers)</a:t>
            </a:r>
          </a:p>
          <a:p>
            <a:endParaRPr lang="en-US" sz="2800" dirty="0" smtClean="0"/>
          </a:p>
          <a:p>
            <a:r>
              <a:rPr lang="en-US" sz="2800" dirty="0" smtClean="0"/>
              <a:t>50% normal males</a:t>
            </a:r>
            <a:endParaRPr lang="en-US" sz="2800" dirty="0"/>
          </a:p>
        </p:txBody>
      </p:sp>
    </p:spTree>
    <p:extLst>
      <p:ext uri="{BB962C8B-B14F-4D97-AF65-F5344CB8AC3E}">
        <p14:creationId xmlns:p14="http://schemas.microsoft.com/office/powerpoint/2010/main" val="217833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615" y="58614"/>
            <a:ext cx="9085385" cy="2062103"/>
          </a:xfrm>
          <a:prstGeom prst="rect">
            <a:avLst/>
          </a:prstGeom>
        </p:spPr>
        <p:txBody>
          <a:bodyPr wrap="square">
            <a:spAutoFit/>
          </a:bodyPr>
          <a:lstStyle/>
          <a:p>
            <a:r>
              <a:rPr lang="en-US" sz="3200" dirty="0" smtClean="0">
                <a:latin typeface="Comic Sans MS" panose="030F0702030302020204" pitchFamily="66" charset="0"/>
              </a:rPr>
              <a:t>Draw a diagram of a transmembrane protein like an ION CHANNEL in a cell membrane and show where you would expect to find hydrophobic and hydrophilic amino acids.</a:t>
            </a:r>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960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45651" y="6322665"/>
            <a:ext cx="8136349" cy="530915"/>
          </a:xfrm>
          <a:prstGeom prst="rect">
            <a:avLst/>
          </a:prstGeom>
        </p:spPr>
        <p:txBody>
          <a:bodyPr wrap="square">
            <a:spAutoFit/>
          </a:bodyPr>
          <a:lstStyle/>
          <a:p>
            <a:r>
              <a:rPr lang="en-US" sz="1000" dirty="0" smtClean="0"/>
              <a:t>2.B.1.3 Embedded proteins can be hydrophilic, which charged and polar side groups, or hydrophobic with nonpolar side groups</a:t>
            </a:r>
          </a:p>
          <a:p>
            <a:endParaRPr lang="en-US" dirty="0"/>
          </a:p>
        </p:txBody>
      </p:sp>
    </p:spTree>
    <p:extLst>
      <p:ext uri="{BB962C8B-B14F-4D97-AF65-F5344CB8AC3E}">
        <p14:creationId xmlns:p14="http://schemas.microsoft.com/office/powerpoint/2010/main" val="30661801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2.montana.edu/cftr/images/IonChannel2.gif"/>
          <p:cNvPicPr>
            <a:picLocks noChangeAspect="1" noChangeArrowheads="1"/>
          </p:cNvPicPr>
          <p:nvPr/>
        </p:nvPicPr>
        <p:blipFill rotWithShape="1">
          <a:blip r:embed="rId2">
            <a:extLst>
              <a:ext uri="{28A0092B-C50C-407E-A947-70E740481C1C}">
                <a14:useLocalDpi xmlns:a14="http://schemas.microsoft.com/office/drawing/2010/main" val="0"/>
              </a:ext>
            </a:extLst>
          </a:blip>
          <a:srcRect t="5257" r="10227" b="52924"/>
          <a:stretch/>
        </p:blipFill>
        <p:spPr bwMode="auto">
          <a:xfrm>
            <a:off x="1676400" y="3000439"/>
            <a:ext cx="4724400" cy="16505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8615" y="58614"/>
            <a:ext cx="9085385" cy="2062103"/>
          </a:xfrm>
          <a:prstGeom prst="rect">
            <a:avLst/>
          </a:prstGeom>
        </p:spPr>
        <p:txBody>
          <a:bodyPr wrap="square">
            <a:spAutoFit/>
          </a:bodyPr>
          <a:lstStyle/>
          <a:p>
            <a:r>
              <a:rPr lang="en-US" sz="3200" dirty="0" smtClean="0">
                <a:latin typeface="Comic Sans MS" panose="030F0702030302020204" pitchFamily="66" charset="0"/>
              </a:rPr>
              <a:t>Draw a diagram of a transmembrane protein like an ION CHANNEL in a cell membrane and show where you would expect to find phobic and </a:t>
            </a:r>
            <a:r>
              <a:rPr lang="en-US" sz="3200" dirty="0" err="1" smtClean="0">
                <a:latin typeface="Comic Sans MS" panose="030F0702030302020204" pitchFamily="66" charset="0"/>
              </a:rPr>
              <a:t>philic</a:t>
            </a:r>
            <a:r>
              <a:rPr lang="en-US" sz="3200" dirty="0" smtClean="0">
                <a:latin typeface="Comic Sans MS" panose="030F0702030302020204" pitchFamily="66" charset="0"/>
              </a:rPr>
              <a:t> amino acids.</a:t>
            </a:r>
          </a:p>
        </p:txBody>
      </p:sp>
      <p:pic>
        <p:nvPicPr>
          <p:cNvPr id="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60960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2286000"/>
            <a:ext cx="5467174" cy="3452485"/>
          </a:xfrm>
          <a:prstGeom prst="rect">
            <a:avLst/>
          </a:prstGeom>
        </p:spPr>
      </p:pic>
      <p:sp>
        <p:nvSpPr>
          <p:cNvPr id="4" name="Rectangle 3"/>
          <p:cNvSpPr/>
          <p:nvPr/>
        </p:nvSpPr>
        <p:spPr>
          <a:xfrm>
            <a:off x="0" y="6536695"/>
            <a:ext cx="7010400" cy="253916"/>
          </a:xfrm>
          <a:prstGeom prst="rect">
            <a:avLst/>
          </a:prstGeom>
        </p:spPr>
        <p:txBody>
          <a:bodyPr wrap="square">
            <a:spAutoFit/>
          </a:bodyPr>
          <a:lstStyle/>
          <a:p>
            <a:r>
              <a:rPr lang="en-US" sz="1050" dirty="0" smtClean="0">
                <a:solidFill>
                  <a:srgbClr val="FF33CC"/>
                </a:solidFill>
              </a:rPr>
              <a:t>IMAGE MODIFEID FROM: http</a:t>
            </a:r>
            <a:r>
              <a:rPr lang="en-US" sz="1050" dirty="0">
                <a:solidFill>
                  <a:srgbClr val="FF33CC"/>
                </a:solidFill>
              </a:rPr>
              <a:t>://www2.montana.edu/cftr/images/IonChannel2.gif</a:t>
            </a:r>
          </a:p>
        </p:txBody>
      </p:sp>
    </p:spTree>
    <p:extLst>
      <p:ext uri="{BB962C8B-B14F-4D97-AF65-F5344CB8AC3E}">
        <p14:creationId xmlns:p14="http://schemas.microsoft.com/office/powerpoint/2010/main" val="296035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615" y="58614"/>
            <a:ext cx="9085385" cy="4031873"/>
          </a:xfrm>
          <a:prstGeom prst="rect">
            <a:avLst/>
          </a:prstGeom>
        </p:spPr>
        <p:txBody>
          <a:bodyPr wrap="square">
            <a:spAutoFit/>
          </a:bodyPr>
          <a:lstStyle/>
          <a:p>
            <a:r>
              <a:rPr lang="en-US" sz="3200" b="1" dirty="0" smtClean="0">
                <a:latin typeface="Comic Sans MS" panose="030F0702030302020204" pitchFamily="66" charset="0"/>
              </a:rPr>
              <a:t>Draw a diagram of a d</a:t>
            </a:r>
            <a:r>
              <a:rPr lang="en-US" altLang="en-US" sz="3200" b="1" dirty="0" smtClean="0">
                <a:latin typeface="Comic Sans MS" pitchFamily="66" charset="0"/>
              </a:rPr>
              <a:t>iploid </a:t>
            </a:r>
            <a:r>
              <a:rPr lang="en-US" altLang="en-US" sz="3200" b="1" dirty="0">
                <a:latin typeface="Comic Sans MS" pitchFamily="66" charset="0"/>
              </a:rPr>
              <a:t>cell with 4 chromosomes in Metaphase I of </a:t>
            </a:r>
            <a:r>
              <a:rPr lang="en-US" altLang="en-US" sz="3200" b="1" dirty="0" smtClean="0">
                <a:latin typeface="Comic Sans MS" pitchFamily="66" charset="0"/>
              </a:rPr>
              <a:t>meiosis.</a:t>
            </a:r>
            <a:br>
              <a:rPr lang="en-US" altLang="en-US" sz="3200" b="1" dirty="0" smtClean="0">
                <a:latin typeface="Comic Sans MS" pitchFamily="66" charset="0"/>
              </a:rPr>
            </a:br>
            <a:r>
              <a:rPr lang="en-US" altLang="en-US" sz="3200" b="1" dirty="0" smtClean="0">
                <a:latin typeface="Comic Sans MS" pitchFamily="66" charset="0"/>
              </a:rPr>
              <a:t/>
            </a:r>
            <a:br>
              <a:rPr lang="en-US" altLang="en-US" sz="3200" b="1" dirty="0" smtClean="0">
                <a:latin typeface="Comic Sans MS" pitchFamily="66" charset="0"/>
              </a:rPr>
            </a:br>
            <a:r>
              <a:rPr lang="en-US" altLang="en-US" sz="3200" b="1" dirty="0" smtClean="0">
                <a:latin typeface="Comic Sans MS" pitchFamily="66" charset="0"/>
              </a:rPr>
              <a:t/>
            </a:r>
            <a:br>
              <a:rPr lang="en-US" altLang="en-US" sz="3200" b="1" dirty="0" smtClean="0">
                <a:latin typeface="Comic Sans MS" pitchFamily="66" charset="0"/>
              </a:rPr>
            </a:br>
            <a:r>
              <a:rPr lang="en-US" altLang="en-US" sz="3200" b="1" dirty="0" smtClean="0">
                <a:latin typeface="Comic Sans MS" pitchFamily="66" charset="0"/>
              </a:rPr>
              <a:t>Compare this to the same cell in Metaphase of mitosis</a:t>
            </a:r>
            <a:endParaRPr lang="en-US" altLang="en-US" sz="3200" b="1" dirty="0">
              <a:latin typeface="Comic Sans MS" pitchFamily="66" charset="0"/>
            </a:endParaRPr>
          </a:p>
          <a:p>
            <a:r>
              <a:rPr lang="en-US" sz="3200" dirty="0" smtClean="0">
                <a:latin typeface="Comic Sans MS" panose="030F0702030302020204" pitchFamily="66" charset="0"/>
              </a:rPr>
              <a:t> </a:t>
            </a:r>
          </a:p>
          <a:p>
            <a:endParaRPr lang="en-US" sz="3200" dirty="0"/>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8615" y="5874663"/>
            <a:ext cx="8439150" cy="861774"/>
          </a:xfrm>
          <a:prstGeom prst="rect">
            <a:avLst/>
          </a:prstGeom>
        </p:spPr>
        <p:txBody>
          <a:bodyPr wrap="square">
            <a:spAutoFit/>
          </a:bodyPr>
          <a:lstStyle/>
          <a:p>
            <a:r>
              <a:rPr lang="en-US" sz="1000" dirty="0" smtClean="0"/>
              <a:t>3.A.2.b. 4. Mitosis is a continuous process with observable structural features along the mitotic process.  Evidence of student learning is demonstrated by knowing the order of the processes (replication, </a:t>
            </a:r>
            <a:r>
              <a:rPr lang="en-US" sz="1000" b="1" dirty="0" smtClean="0"/>
              <a:t>alignment</a:t>
            </a:r>
            <a:r>
              <a:rPr lang="en-US" sz="1000" dirty="0" smtClean="0"/>
              <a:t>, separation)</a:t>
            </a:r>
            <a:br>
              <a:rPr lang="en-US" sz="1000" dirty="0" smtClean="0"/>
            </a:br>
            <a:r>
              <a:rPr lang="en-US" sz="1000" dirty="0" smtClean="0"/>
              <a:t/>
            </a:r>
            <a:br>
              <a:rPr lang="en-US" sz="1000" dirty="0" smtClean="0"/>
            </a:br>
            <a:r>
              <a:rPr lang="en-US" sz="1000" dirty="0" smtClean="0"/>
              <a:t>3.A.2.c.2 During meiosis, homologous chromosomes are paired, with one homologue originating from the maternal parent and the other from the paternal parent.  Orientation of the chromosome pairs is random with respect to the cell poles.</a:t>
            </a:r>
            <a:endParaRPr lang="en-US" sz="1000" dirty="0"/>
          </a:p>
        </p:txBody>
      </p:sp>
    </p:spTree>
    <p:extLst>
      <p:ext uri="{BB962C8B-B14F-4D97-AF65-F5344CB8AC3E}">
        <p14:creationId xmlns:p14="http://schemas.microsoft.com/office/powerpoint/2010/main" val="29103177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615" y="58614"/>
            <a:ext cx="9085385" cy="2062103"/>
          </a:xfrm>
          <a:prstGeom prst="rect">
            <a:avLst/>
          </a:prstGeom>
        </p:spPr>
        <p:txBody>
          <a:bodyPr wrap="square">
            <a:spAutoFit/>
          </a:bodyPr>
          <a:lstStyle/>
          <a:p>
            <a:r>
              <a:rPr lang="en-US" altLang="en-US" sz="3200" b="1" dirty="0" smtClean="0">
                <a:latin typeface="Comic Sans MS" pitchFamily="66" charset="0"/>
              </a:rPr>
              <a:t>Metaphase </a:t>
            </a:r>
            <a:r>
              <a:rPr lang="en-US" altLang="en-US" sz="3200" b="1" dirty="0">
                <a:latin typeface="Comic Sans MS" pitchFamily="66" charset="0"/>
              </a:rPr>
              <a:t>I </a:t>
            </a:r>
            <a:r>
              <a:rPr lang="en-US" altLang="en-US" sz="3200" b="1" dirty="0" smtClean="0">
                <a:latin typeface="Comic Sans MS" pitchFamily="66" charset="0"/>
              </a:rPr>
              <a:t/>
            </a:r>
            <a:br>
              <a:rPr lang="en-US" altLang="en-US" sz="3200" b="1" dirty="0" smtClean="0">
                <a:latin typeface="Comic Sans MS" pitchFamily="66" charset="0"/>
              </a:rPr>
            </a:br>
            <a:r>
              <a:rPr lang="en-US" altLang="en-US" sz="3200" b="1" dirty="0" smtClean="0">
                <a:latin typeface="Comic Sans MS" pitchFamily="66" charset="0"/>
              </a:rPr>
              <a:t>of </a:t>
            </a:r>
            <a:r>
              <a:rPr lang="en-US" altLang="en-US" sz="3200" b="1" dirty="0">
                <a:latin typeface="Comic Sans MS" pitchFamily="66" charset="0"/>
              </a:rPr>
              <a:t>meiosis</a:t>
            </a:r>
          </a:p>
          <a:p>
            <a:r>
              <a:rPr lang="en-US" sz="3200" dirty="0" smtClean="0">
                <a:latin typeface="Comic Sans MS" panose="030F0702030302020204" pitchFamily="66" charset="0"/>
              </a:rPr>
              <a:t> </a:t>
            </a:r>
          </a:p>
          <a:p>
            <a:endParaRPr lang="en-US" sz="3200" dirty="0"/>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p:cNvPicPr>
            <a:picLocks noChangeAspect="1"/>
          </p:cNvPicPr>
          <p:nvPr/>
        </p:nvPicPr>
        <p:blipFill rotWithShape="1">
          <a:blip r:embed="rId3">
            <a:extLst>
              <a:ext uri="{28A0092B-C50C-407E-A947-70E740481C1C}">
                <a14:useLocalDpi xmlns:a14="http://schemas.microsoft.com/office/drawing/2010/main" val="0"/>
              </a:ext>
            </a:extLst>
          </a:blip>
          <a:srcRect l="13145" r="66216" b="11477"/>
          <a:stretch/>
        </p:blipFill>
        <p:spPr bwMode="auto">
          <a:xfrm>
            <a:off x="990600" y="1114240"/>
            <a:ext cx="762000" cy="122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a:picLocks noChangeAspect="1"/>
          </p:cNvPicPr>
          <p:nvPr/>
        </p:nvPicPr>
        <p:blipFill rotWithShape="1">
          <a:blip r:embed="rId3">
            <a:extLst>
              <a:ext uri="{28A0092B-C50C-407E-A947-70E740481C1C}">
                <a14:useLocalDpi xmlns:a14="http://schemas.microsoft.com/office/drawing/2010/main" val="0"/>
              </a:ext>
            </a:extLst>
          </a:blip>
          <a:srcRect l="64742" t="8248" r="13882"/>
          <a:stretch/>
        </p:blipFill>
        <p:spPr bwMode="auto">
          <a:xfrm>
            <a:off x="914400" y="2427047"/>
            <a:ext cx="838200" cy="1343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005945" y="59466"/>
            <a:ext cx="2382982" cy="1569660"/>
          </a:xfrm>
          <a:prstGeom prst="rect">
            <a:avLst/>
          </a:prstGeom>
        </p:spPr>
        <p:txBody>
          <a:bodyPr wrap="square">
            <a:spAutoFit/>
          </a:bodyPr>
          <a:lstStyle/>
          <a:p>
            <a:r>
              <a:rPr lang="en-US" altLang="en-US" sz="3200" b="1" dirty="0">
                <a:latin typeface="Comic Sans MS" pitchFamily="66" charset="0"/>
              </a:rPr>
              <a:t>Metaphase </a:t>
            </a:r>
            <a:r>
              <a:rPr lang="en-US" altLang="en-US" sz="3200" b="1" dirty="0" smtClean="0">
                <a:latin typeface="Comic Sans MS" pitchFamily="66" charset="0"/>
              </a:rPr>
              <a:t/>
            </a:r>
            <a:br>
              <a:rPr lang="en-US" altLang="en-US" sz="3200" b="1" dirty="0" smtClean="0">
                <a:latin typeface="Comic Sans MS" pitchFamily="66" charset="0"/>
              </a:rPr>
            </a:br>
            <a:r>
              <a:rPr lang="en-US" altLang="en-US" sz="3200" b="1" dirty="0" smtClean="0">
                <a:latin typeface="Comic Sans MS" pitchFamily="66" charset="0"/>
              </a:rPr>
              <a:t>of mitosis</a:t>
            </a:r>
            <a:endParaRPr lang="en-US" altLang="en-US" sz="3200" b="1" dirty="0">
              <a:latin typeface="Comic Sans MS" pitchFamily="66" charset="0"/>
            </a:endParaRPr>
          </a:p>
          <a:p>
            <a:r>
              <a:rPr lang="en-US" sz="3200" dirty="0">
                <a:latin typeface="Comic Sans MS" panose="030F0702030302020204" pitchFamily="66" charset="0"/>
              </a:rPr>
              <a:t> </a:t>
            </a:r>
          </a:p>
        </p:txBody>
      </p:sp>
      <p:pic>
        <p:nvPicPr>
          <p:cNvPr id="7" name="Picture 1"/>
          <p:cNvPicPr>
            <a:picLocks noChangeAspect="1"/>
          </p:cNvPicPr>
          <p:nvPr/>
        </p:nvPicPr>
        <p:blipFill rotWithShape="1">
          <a:blip r:embed="rId3">
            <a:extLst>
              <a:ext uri="{28A0092B-C50C-407E-A947-70E740481C1C}">
                <a14:useLocalDpi xmlns:a14="http://schemas.microsoft.com/office/drawing/2010/main" val="0"/>
              </a:ext>
            </a:extLst>
          </a:blip>
          <a:srcRect l="22543" r="66216" b="11477"/>
          <a:stretch/>
        </p:blipFill>
        <p:spPr bwMode="auto">
          <a:xfrm>
            <a:off x="6802582" y="1119212"/>
            <a:ext cx="411634" cy="121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p:cNvPicPr>
            <a:picLocks noChangeAspect="1"/>
          </p:cNvPicPr>
          <p:nvPr/>
        </p:nvPicPr>
        <p:blipFill rotWithShape="1">
          <a:blip r:embed="rId3">
            <a:extLst>
              <a:ext uri="{28A0092B-C50C-407E-A947-70E740481C1C}">
                <a14:useLocalDpi xmlns:a14="http://schemas.microsoft.com/office/drawing/2010/main" val="0"/>
              </a:ext>
            </a:extLst>
          </a:blip>
          <a:srcRect l="64866" r="24323" b="-928"/>
          <a:stretch/>
        </p:blipFill>
        <p:spPr bwMode="auto">
          <a:xfrm>
            <a:off x="6698231" y="2217131"/>
            <a:ext cx="400898" cy="13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p:cNvPicPr>
            <a:picLocks noChangeAspect="1"/>
          </p:cNvPicPr>
          <p:nvPr/>
        </p:nvPicPr>
        <p:blipFill rotWithShape="1">
          <a:blip r:embed="rId3">
            <a:extLst>
              <a:ext uri="{28A0092B-C50C-407E-A947-70E740481C1C}">
                <a14:useLocalDpi xmlns:a14="http://schemas.microsoft.com/office/drawing/2010/main" val="0"/>
              </a:ext>
            </a:extLst>
          </a:blip>
          <a:srcRect l="75677" r="13512" b="-928"/>
          <a:stretch/>
        </p:blipFill>
        <p:spPr bwMode="auto">
          <a:xfrm>
            <a:off x="6693270" y="4766383"/>
            <a:ext cx="424342" cy="147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p:cNvPicPr>
            <a:picLocks noChangeAspect="1"/>
          </p:cNvPicPr>
          <p:nvPr/>
        </p:nvPicPr>
        <p:blipFill rotWithShape="1">
          <a:blip r:embed="rId3">
            <a:extLst>
              <a:ext uri="{28A0092B-C50C-407E-A947-70E740481C1C}">
                <a14:useLocalDpi xmlns:a14="http://schemas.microsoft.com/office/drawing/2010/main" val="0"/>
              </a:ext>
            </a:extLst>
          </a:blip>
          <a:srcRect l="13145" r="77283" b="11477"/>
          <a:stretch/>
        </p:blipFill>
        <p:spPr bwMode="auto">
          <a:xfrm>
            <a:off x="6711753" y="3429000"/>
            <a:ext cx="387376" cy="1337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6005945" y="87175"/>
            <a:ext cx="2382982" cy="1569660"/>
          </a:xfrm>
          <a:prstGeom prst="rect">
            <a:avLst/>
          </a:prstGeom>
        </p:spPr>
        <p:txBody>
          <a:bodyPr wrap="square">
            <a:spAutoFit/>
          </a:bodyPr>
          <a:lstStyle/>
          <a:p>
            <a:r>
              <a:rPr lang="en-US" altLang="en-US" sz="3200" b="1" dirty="0">
                <a:latin typeface="Comic Sans MS" pitchFamily="66" charset="0"/>
              </a:rPr>
              <a:t>Metaphase </a:t>
            </a:r>
            <a:r>
              <a:rPr lang="en-US" altLang="en-US" sz="3200" b="1" dirty="0" smtClean="0">
                <a:latin typeface="Comic Sans MS" pitchFamily="66" charset="0"/>
              </a:rPr>
              <a:t/>
            </a:r>
            <a:br>
              <a:rPr lang="en-US" altLang="en-US" sz="3200" b="1" dirty="0" smtClean="0">
                <a:latin typeface="Comic Sans MS" pitchFamily="66" charset="0"/>
              </a:rPr>
            </a:br>
            <a:r>
              <a:rPr lang="en-US" altLang="en-US" sz="3200" b="1" dirty="0" smtClean="0">
                <a:latin typeface="Comic Sans MS" pitchFamily="66" charset="0"/>
              </a:rPr>
              <a:t>of mitosis</a:t>
            </a:r>
            <a:endParaRPr lang="en-US" altLang="en-US" sz="3200" b="1" dirty="0">
              <a:latin typeface="Comic Sans MS" pitchFamily="66" charset="0"/>
            </a:endParaRPr>
          </a:p>
          <a:p>
            <a:r>
              <a:rPr lang="en-US" sz="3200" dirty="0">
                <a:latin typeface="Comic Sans MS" panose="030F0702030302020204" pitchFamily="66" charset="0"/>
              </a:rPr>
              <a:t> </a:t>
            </a:r>
          </a:p>
        </p:txBody>
      </p:sp>
      <p:pic>
        <p:nvPicPr>
          <p:cNvPr id="12" name="Picture 1"/>
          <p:cNvPicPr>
            <a:picLocks noChangeAspect="1"/>
          </p:cNvPicPr>
          <p:nvPr/>
        </p:nvPicPr>
        <p:blipFill rotWithShape="1">
          <a:blip r:embed="rId3">
            <a:extLst>
              <a:ext uri="{28A0092B-C50C-407E-A947-70E740481C1C}">
                <a14:useLocalDpi xmlns:a14="http://schemas.microsoft.com/office/drawing/2010/main" val="0"/>
              </a:ext>
            </a:extLst>
          </a:blip>
          <a:srcRect l="22543" r="66216" b="11477"/>
          <a:stretch/>
        </p:blipFill>
        <p:spPr bwMode="auto">
          <a:xfrm>
            <a:off x="6802582" y="1146921"/>
            <a:ext cx="411634" cy="121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19840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615" y="58614"/>
            <a:ext cx="9085385" cy="4031873"/>
          </a:xfrm>
          <a:prstGeom prst="rect">
            <a:avLst/>
          </a:prstGeom>
        </p:spPr>
        <p:txBody>
          <a:bodyPr wrap="square">
            <a:spAutoFit/>
          </a:bodyPr>
          <a:lstStyle/>
          <a:p>
            <a:r>
              <a:rPr lang="en-US" sz="3200" b="1" dirty="0" smtClean="0">
                <a:latin typeface="Comic Sans MS" panose="030F0702030302020204" pitchFamily="66" charset="0"/>
              </a:rPr>
              <a:t>Draw a diagram to show crossing over between homologous chromosomes during M</a:t>
            </a:r>
            <a:r>
              <a:rPr lang="en-US" altLang="en-US" sz="3200" b="1" dirty="0" smtClean="0">
                <a:latin typeface="Comic Sans MS" pitchFamily="66" charset="0"/>
              </a:rPr>
              <a:t>eiosis.</a:t>
            </a:r>
          </a:p>
          <a:p>
            <a:endParaRPr lang="en-US" altLang="en-US" sz="3200" b="1" dirty="0">
              <a:latin typeface="Comic Sans MS" pitchFamily="66" charset="0"/>
            </a:endParaRPr>
          </a:p>
          <a:p>
            <a:endParaRPr lang="en-US" altLang="en-US" sz="3200" b="1" dirty="0" smtClean="0">
              <a:latin typeface="Comic Sans MS" pitchFamily="66" charset="0"/>
            </a:endParaRPr>
          </a:p>
          <a:p>
            <a:r>
              <a:rPr lang="en-US" altLang="en-US" sz="3200" b="1" dirty="0" smtClean="0">
                <a:latin typeface="Comic Sans MS" pitchFamily="66" charset="0"/>
              </a:rPr>
              <a:t/>
            </a:r>
            <a:br>
              <a:rPr lang="en-US" altLang="en-US" sz="3200" b="1" dirty="0" smtClean="0">
                <a:latin typeface="Comic Sans MS" pitchFamily="66" charset="0"/>
              </a:rPr>
            </a:br>
            <a:r>
              <a:rPr lang="en-US" altLang="en-US" sz="3200" b="1" dirty="0" smtClean="0">
                <a:latin typeface="Comic Sans MS" pitchFamily="66" charset="0"/>
              </a:rPr>
              <a:t/>
            </a:r>
            <a:br>
              <a:rPr lang="en-US" altLang="en-US" sz="3200" b="1" dirty="0" smtClean="0">
                <a:latin typeface="Comic Sans MS" pitchFamily="66" charset="0"/>
              </a:rPr>
            </a:br>
            <a:endParaRPr lang="en-US" sz="3200" dirty="0"/>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07106" y="5790745"/>
            <a:ext cx="9085385" cy="246221"/>
          </a:xfrm>
          <a:prstGeom prst="rect">
            <a:avLst/>
          </a:prstGeom>
        </p:spPr>
        <p:txBody>
          <a:bodyPr wrap="square">
            <a:spAutoFit/>
          </a:bodyPr>
          <a:lstStyle/>
          <a:p>
            <a:r>
              <a:rPr lang="en-US" sz="1000" dirty="0" smtClean="0"/>
              <a:t>3.A.2.c.4. During meiosis, homologous chromatids exchange genetic material via a process called “crossing over,” which increases genetic variation in the resultant gametes.</a:t>
            </a:r>
            <a:endParaRPr lang="en-US" sz="1000" dirty="0"/>
          </a:p>
        </p:txBody>
      </p:sp>
    </p:spTree>
    <p:extLst>
      <p:ext uri="{BB962C8B-B14F-4D97-AF65-F5344CB8AC3E}">
        <p14:creationId xmlns:p14="http://schemas.microsoft.com/office/powerpoint/2010/main" val="87440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615" y="58614"/>
            <a:ext cx="9085385" cy="1077218"/>
          </a:xfrm>
          <a:prstGeom prst="rect">
            <a:avLst/>
          </a:prstGeom>
        </p:spPr>
        <p:txBody>
          <a:bodyPr wrap="square">
            <a:spAutoFit/>
          </a:bodyPr>
          <a:lstStyle/>
          <a:p>
            <a:r>
              <a:rPr lang="en-US" sz="3200" dirty="0" smtClean="0">
                <a:latin typeface="Comic Sans MS" panose="030F0702030302020204" pitchFamily="66" charset="0"/>
              </a:rPr>
              <a:t> </a:t>
            </a:r>
          </a:p>
          <a:p>
            <a:endParaRPr lang="en-US" sz="3200" dirty="0"/>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p:cNvPicPr>
            <a:picLocks noChangeAspect="1"/>
          </p:cNvPicPr>
          <p:nvPr/>
        </p:nvPicPr>
        <p:blipFill rotWithShape="1">
          <a:blip r:embed="rId3">
            <a:extLst>
              <a:ext uri="{28A0092B-C50C-407E-A947-70E740481C1C}">
                <a14:useLocalDpi xmlns:a14="http://schemas.microsoft.com/office/drawing/2010/main" val="0"/>
              </a:ext>
            </a:extLst>
          </a:blip>
          <a:srcRect l="13145" r="66216" b="11477"/>
          <a:stretch/>
        </p:blipFill>
        <p:spPr bwMode="auto">
          <a:xfrm>
            <a:off x="1066800" y="2032544"/>
            <a:ext cx="2362200" cy="3782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p:cNvGrpSpPr/>
          <p:nvPr/>
        </p:nvGrpSpPr>
        <p:grpSpPr>
          <a:xfrm>
            <a:off x="3276600" y="2133600"/>
            <a:ext cx="3382107" cy="3580221"/>
            <a:chOff x="3276600" y="2133600"/>
            <a:chExt cx="3382107" cy="3580221"/>
          </a:xfrm>
        </p:grpSpPr>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72527" t="32097" r="1699" b="12225"/>
            <a:stretch/>
          </p:blipFill>
          <p:spPr>
            <a:xfrm>
              <a:off x="4448907" y="2133600"/>
              <a:ext cx="2209800" cy="3580221"/>
            </a:xfrm>
            <a:prstGeom prst="rect">
              <a:avLst/>
            </a:prstGeom>
          </p:spPr>
        </p:pic>
        <p:sp>
          <p:nvSpPr>
            <p:cNvPr id="14" name="Right Arrow 13"/>
            <p:cNvSpPr/>
            <p:nvPr/>
          </p:nvSpPr>
          <p:spPr>
            <a:xfrm>
              <a:off x="3276600" y="3782450"/>
              <a:ext cx="1324707"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8614" y="135558"/>
            <a:ext cx="8894885" cy="1569660"/>
          </a:xfrm>
          <a:prstGeom prst="rect">
            <a:avLst/>
          </a:prstGeom>
        </p:spPr>
        <p:txBody>
          <a:bodyPr wrap="square">
            <a:spAutoFit/>
          </a:bodyPr>
          <a:lstStyle/>
          <a:p>
            <a:r>
              <a:rPr lang="en-US" sz="3200" b="1" dirty="0">
                <a:latin typeface="Comic Sans MS" panose="030F0702030302020204" pitchFamily="66" charset="0"/>
              </a:rPr>
              <a:t>Draw a diagram to show crossing over between homologous chromosomes during M</a:t>
            </a:r>
            <a:r>
              <a:rPr lang="en-US" altLang="en-US" sz="3200" b="1" dirty="0">
                <a:latin typeface="Comic Sans MS" pitchFamily="66" charset="0"/>
              </a:rPr>
              <a:t>eiosis.</a:t>
            </a:r>
          </a:p>
        </p:txBody>
      </p:sp>
    </p:spTree>
    <p:extLst>
      <p:ext uri="{BB962C8B-B14F-4D97-AF65-F5344CB8AC3E}">
        <p14:creationId xmlns:p14="http://schemas.microsoft.com/office/powerpoint/2010/main" val="4242638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5" name="Rectangle 4"/>
          <p:cNvSpPr/>
          <p:nvPr/>
        </p:nvSpPr>
        <p:spPr>
          <a:xfrm>
            <a:off x="58615" y="58614"/>
            <a:ext cx="9085385" cy="3046988"/>
          </a:xfrm>
          <a:prstGeom prst="rect">
            <a:avLst/>
          </a:prstGeom>
        </p:spPr>
        <p:txBody>
          <a:bodyPr wrap="square">
            <a:spAutoFit/>
          </a:bodyPr>
          <a:lstStyle/>
          <a:p>
            <a:r>
              <a:rPr lang="en-US" sz="3200" b="1" dirty="0" smtClean="0">
                <a:latin typeface="Comic Sans MS" panose="030F0702030302020204" pitchFamily="66" charset="0"/>
              </a:rPr>
              <a:t>Draw a bacterial cell engulfed by phagocytosis and label 3 parts that are similar to mitochondria and chloroplasts</a:t>
            </a:r>
          </a:p>
          <a:p>
            <a:r>
              <a:rPr lang="en-US" sz="3200" b="1" dirty="0">
                <a:latin typeface="Comic Sans MS" panose="030F0702030302020204" pitchFamily="66" charset="0"/>
              </a:rPr>
              <a:t>a</a:t>
            </a:r>
            <a:r>
              <a:rPr lang="en-US" sz="3200" b="1" dirty="0" smtClean="0">
                <a:latin typeface="Comic Sans MS" panose="030F0702030302020204" pitchFamily="66" charset="0"/>
              </a:rPr>
              <a:t>nd provide evidence for Lynn </a:t>
            </a:r>
            <a:r>
              <a:rPr lang="en-US" sz="3200" b="1" dirty="0" err="1" smtClean="0">
                <a:latin typeface="Comic Sans MS" panose="030F0702030302020204" pitchFamily="66" charset="0"/>
              </a:rPr>
              <a:t>Margulis’s</a:t>
            </a:r>
            <a:endParaRPr lang="en-US" sz="3200" b="1" dirty="0" smtClean="0">
              <a:latin typeface="Comic Sans MS" panose="030F0702030302020204" pitchFamily="66" charset="0"/>
            </a:endParaRPr>
          </a:p>
          <a:p>
            <a:r>
              <a:rPr lang="en-US" sz="3200" b="1" dirty="0" err="1" smtClean="0">
                <a:latin typeface="Comic Sans MS" panose="030F0702030302020204" pitchFamily="66" charset="0"/>
              </a:rPr>
              <a:t>Endosymbiotic</a:t>
            </a:r>
            <a:r>
              <a:rPr lang="en-US" sz="3200" b="1" dirty="0" smtClean="0">
                <a:latin typeface="Comic Sans MS" panose="030F0702030302020204" pitchFamily="66" charset="0"/>
              </a:rPr>
              <a:t> theory</a:t>
            </a:r>
            <a:endParaRPr lang="en-US" sz="3200" dirty="0" smtClean="0">
              <a:latin typeface="Comic Sans MS" panose="030F0702030302020204" pitchFamily="66" charset="0"/>
            </a:endParaRPr>
          </a:p>
          <a:p>
            <a:endParaRPr lang="en-US" sz="3200" dirty="0"/>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7915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33562" y="4175604"/>
            <a:ext cx="7310438" cy="2308324"/>
          </a:xfrm>
          <a:prstGeom prst="rect">
            <a:avLst/>
          </a:prstGeom>
        </p:spPr>
        <p:txBody>
          <a:bodyPr wrap="square">
            <a:spAutoFit/>
          </a:bodyPr>
          <a:lstStyle/>
          <a:p>
            <a:r>
              <a:rPr lang="en-US" sz="2400" b="1" dirty="0" smtClean="0">
                <a:latin typeface="Comic Sans MS" panose="030F0702030302020204" pitchFamily="66" charset="0"/>
              </a:rPr>
              <a:t>Unsaturated fatty acids put “kinks” in the tails; They pack less tightly together in membrane; Increase fluidity</a:t>
            </a:r>
          </a:p>
          <a:p>
            <a:endParaRPr lang="en-US" sz="2400" b="1" dirty="0">
              <a:latin typeface="Comic Sans MS" panose="030F0702030302020204" pitchFamily="66" charset="0"/>
            </a:endParaRPr>
          </a:p>
          <a:p>
            <a:r>
              <a:rPr lang="en-US" sz="2400" b="1" dirty="0" smtClean="0">
                <a:latin typeface="Comic Sans MS" panose="030F0702030302020204" pitchFamily="66" charset="0"/>
              </a:rPr>
              <a:t>Organisms that live in cold places have more</a:t>
            </a:r>
            <a:br>
              <a:rPr lang="en-US" sz="2400" b="1" dirty="0" smtClean="0">
                <a:latin typeface="Comic Sans MS" panose="030F0702030302020204" pitchFamily="66" charset="0"/>
              </a:rPr>
            </a:br>
            <a:r>
              <a:rPr lang="en-US" sz="2400" b="1" dirty="0" smtClean="0">
                <a:latin typeface="Comic Sans MS" panose="030F0702030302020204" pitchFamily="66" charset="0"/>
              </a:rPr>
              <a:t>unsaturated FA’s in their phospholipids</a:t>
            </a:r>
            <a:endParaRPr lang="en-US" sz="2400" dirty="0"/>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383598"/>
            <a:ext cx="923925" cy="2962275"/>
          </a:xfrm>
          <a:prstGeom prst="rect">
            <a:avLst/>
          </a:prstGeom>
        </p:spPr>
      </p:pic>
      <p:sp>
        <p:nvSpPr>
          <p:cNvPr id="4" name="Rectangle 3"/>
          <p:cNvSpPr/>
          <p:nvPr/>
        </p:nvSpPr>
        <p:spPr>
          <a:xfrm>
            <a:off x="2590800" y="685800"/>
            <a:ext cx="3999813" cy="461665"/>
          </a:xfrm>
          <a:prstGeom prst="rect">
            <a:avLst/>
          </a:prstGeom>
        </p:spPr>
        <p:txBody>
          <a:bodyPr wrap="none">
            <a:spAutoFit/>
          </a:bodyPr>
          <a:lstStyle/>
          <a:p>
            <a:r>
              <a:rPr lang="en-US" sz="2400" b="1" dirty="0" smtClean="0">
                <a:solidFill>
                  <a:prstClr val="black"/>
                </a:solidFill>
                <a:latin typeface="Comic Sans MS" panose="030F0702030302020204" pitchFamily="66" charset="0"/>
              </a:rPr>
              <a:t>HEAD = polar/hydrophilic</a:t>
            </a:r>
            <a:endParaRPr lang="en-US" sz="1400" dirty="0"/>
          </a:p>
        </p:txBody>
      </p:sp>
      <p:sp>
        <p:nvSpPr>
          <p:cNvPr id="6" name="Rectangle 5"/>
          <p:cNvSpPr/>
          <p:nvPr/>
        </p:nvSpPr>
        <p:spPr>
          <a:xfrm>
            <a:off x="2133600" y="2362200"/>
            <a:ext cx="7721600" cy="461665"/>
          </a:xfrm>
          <a:prstGeom prst="rect">
            <a:avLst/>
          </a:prstGeom>
        </p:spPr>
        <p:txBody>
          <a:bodyPr wrap="square">
            <a:spAutoFit/>
          </a:bodyPr>
          <a:lstStyle/>
          <a:p>
            <a:r>
              <a:rPr lang="en-US" sz="2400" b="1" dirty="0" smtClean="0">
                <a:solidFill>
                  <a:prstClr val="black"/>
                </a:solidFill>
                <a:latin typeface="Comic Sans MS" panose="030F0702030302020204" pitchFamily="66" charset="0"/>
              </a:rPr>
              <a:t>TAILS = non-polar/hydrophobic </a:t>
            </a:r>
            <a:endParaRPr lang="en-US" sz="1400" dirty="0"/>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r="50000"/>
          <a:stretch/>
        </p:blipFill>
        <p:spPr>
          <a:xfrm>
            <a:off x="498872" y="3698089"/>
            <a:ext cx="1246581" cy="2778912"/>
          </a:xfrm>
          <a:prstGeom prst="rect">
            <a:avLst/>
          </a:prstGeom>
        </p:spPr>
      </p:pic>
      <p:sp>
        <p:nvSpPr>
          <p:cNvPr id="8" name="Rectangle 7"/>
          <p:cNvSpPr/>
          <p:nvPr/>
        </p:nvSpPr>
        <p:spPr>
          <a:xfrm>
            <a:off x="-19394" y="60432"/>
            <a:ext cx="9220200" cy="430887"/>
          </a:xfrm>
          <a:prstGeom prst="rect">
            <a:avLst/>
          </a:prstGeom>
        </p:spPr>
        <p:txBody>
          <a:bodyPr wrap="square">
            <a:spAutoFit/>
          </a:bodyPr>
          <a:lstStyle/>
          <a:p>
            <a:r>
              <a:rPr lang="en-US" sz="1100" dirty="0"/>
              <a:t>4.A.1.a.3. In general, lipids are nonpolar; however phospholipids exhibit structural properties , with polar regions that </a:t>
            </a:r>
            <a:r>
              <a:rPr lang="en-US" sz="1100" dirty="0" smtClean="0"/>
              <a:t>interact </a:t>
            </a:r>
            <a:r>
              <a:rPr lang="en-US" sz="1100" dirty="0"/>
              <a:t>with other polar molecules such as water, and with nonpolar regions where differences in saturation </a:t>
            </a:r>
            <a:r>
              <a:rPr lang="en-US" sz="1100" dirty="0" smtClean="0"/>
              <a:t>determine the </a:t>
            </a:r>
            <a:r>
              <a:rPr lang="en-US" sz="1100" dirty="0"/>
              <a:t>structure and function of lipids</a:t>
            </a:r>
          </a:p>
        </p:txBody>
      </p:sp>
    </p:spTree>
    <p:extLst>
      <p:ext uri="{BB962C8B-B14F-4D97-AF65-F5344CB8AC3E}">
        <p14:creationId xmlns:p14="http://schemas.microsoft.com/office/powerpoint/2010/main" val="13534168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5" name="Rectangle 4"/>
          <p:cNvSpPr/>
          <p:nvPr/>
        </p:nvSpPr>
        <p:spPr>
          <a:xfrm>
            <a:off x="152400" y="3229841"/>
            <a:ext cx="9085385" cy="2554545"/>
          </a:xfrm>
          <a:prstGeom prst="rect">
            <a:avLst/>
          </a:prstGeom>
        </p:spPr>
        <p:txBody>
          <a:bodyPr wrap="square">
            <a:spAutoFit/>
          </a:bodyPr>
          <a:lstStyle/>
          <a:p>
            <a:r>
              <a:rPr lang="en-US" sz="2000" b="1" dirty="0" smtClean="0">
                <a:latin typeface="Comic Sans MS" panose="030F0702030302020204" pitchFamily="66" charset="0"/>
              </a:rPr>
              <a:t>DNA is one circular loop</a:t>
            </a:r>
            <a:br>
              <a:rPr lang="en-US" sz="2000" b="1" dirty="0" smtClean="0">
                <a:latin typeface="Comic Sans MS" panose="030F0702030302020204" pitchFamily="66" charset="0"/>
              </a:rPr>
            </a:br>
            <a:r>
              <a:rPr lang="en-US" sz="2000" b="1" dirty="0" smtClean="0">
                <a:latin typeface="Comic Sans MS" panose="030F0702030302020204" pitchFamily="66" charset="0"/>
              </a:rPr>
              <a:t>Ribosomes are smaller than cellular ribosomes like prokaryotes</a:t>
            </a:r>
            <a:br>
              <a:rPr lang="en-US" sz="2000" b="1" dirty="0" smtClean="0">
                <a:latin typeface="Comic Sans MS" panose="030F0702030302020204" pitchFamily="66" charset="0"/>
              </a:rPr>
            </a:br>
            <a:r>
              <a:rPr lang="en-US" sz="2000" b="1" dirty="0" smtClean="0">
                <a:latin typeface="Comic Sans MS" panose="030F0702030302020204" pitchFamily="66" charset="0"/>
              </a:rPr>
              <a:t>Inner mitochondrial/chloroplast membranes have bacterial phospholipids </a:t>
            </a:r>
            <a:br>
              <a:rPr lang="en-US" sz="2000" b="1" dirty="0" smtClean="0">
                <a:latin typeface="Comic Sans MS" panose="030F0702030302020204" pitchFamily="66" charset="0"/>
              </a:rPr>
            </a:br>
            <a:r>
              <a:rPr lang="en-US" sz="2000" b="1" dirty="0" smtClean="0">
                <a:latin typeface="Comic Sans MS" panose="030F0702030302020204" pitchFamily="66" charset="0"/>
              </a:rPr>
              <a:t>Outer mitochondrial/chloroplast membrane like cell membranes</a:t>
            </a:r>
          </a:p>
          <a:p>
            <a:r>
              <a:rPr lang="en-US" sz="2000" b="1" dirty="0" smtClean="0">
                <a:latin typeface="Comic Sans MS" panose="030F0702030302020204" pitchFamily="66" charset="0"/>
              </a:rPr>
              <a:t>Inner membranes have enzymes for respiration/photosynthesis</a:t>
            </a:r>
            <a:br>
              <a:rPr lang="en-US" sz="2000" b="1" dirty="0" smtClean="0">
                <a:latin typeface="Comic Sans MS" panose="030F0702030302020204" pitchFamily="66" charset="0"/>
              </a:rPr>
            </a:br>
            <a:r>
              <a:rPr lang="en-US" sz="2000" b="1" dirty="0" smtClean="0">
                <a:latin typeface="Comic Sans MS" panose="030F0702030302020204" pitchFamily="66" charset="0"/>
              </a:rPr>
              <a:t> like bacterial outer membranes</a:t>
            </a:r>
          </a:p>
          <a:p>
            <a:r>
              <a:rPr lang="en-US" sz="2000" b="1" dirty="0" smtClean="0">
                <a:latin typeface="Comic Sans MS" panose="030F0702030302020204" pitchFamily="66" charset="0"/>
              </a:rPr>
              <a:t/>
            </a:r>
            <a:br>
              <a:rPr lang="en-US" sz="2000" b="1" dirty="0" smtClean="0">
                <a:latin typeface="Comic Sans MS" panose="030F0702030302020204" pitchFamily="66" charset="0"/>
              </a:rPr>
            </a:br>
            <a:r>
              <a:rPr lang="en-US" sz="2000" b="1" dirty="0" smtClean="0">
                <a:latin typeface="Comic Sans MS" panose="030F0702030302020204" pitchFamily="66" charset="0"/>
              </a:rPr>
              <a:t> </a:t>
            </a:r>
            <a:endParaRPr lang="en-US" sz="2800" dirty="0"/>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6884" y="152400"/>
            <a:ext cx="3835116" cy="29337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24691"/>
            <a:ext cx="3695700" cy="2827052"/>
          </a:xfrm>
          <a:prstGeom prst="rect">
            <a:avLst/>
          </a:prstGeom>
        </p:spPr>
      </p:pic>
    </p:spTree>
    <p:extLst>
      <p:ext uri="{BB962C8B-B14F-4D97-AF65-F5344CB8AC3E}">
        <p14:creationId xmlns:p14="http://schemas.microsoft.com/office/powerpoint/2010/main" val="30477477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615" y="58614"/>
            <a:ext cx="9085385" cy="1569660"/>
          </a:xfrm>
          <a:prstGeom prst="rect">
            <a:avLst/>
          </a:prstGeom>
        </p:spPr>
        <p:txBody>
          <a:bodyPr wrap="square">
            <a:spAutoFit/>
          </a:bodyPr>
          <a:lstStyle/>
          <a:p>
            <a:r>
              <a:rPr lang="en-US" sz="3200" b="1" dirty="0" smtClean="0">
                <a:latin typeface="Comic Sans MS" panose="030F0702030302020204" pitchFamily="66" charset="0"/>
              </a:rPr>
              <a:t>Draw a picture that shows the structure of a chromosome in prophase of mitosis. Show what it looks like in anaphase or telophase</a:t>
            </a:r>
            <a:endParaRPr lang="en-US" sz="3200" baseline="-25000" dirty="0" smtClean="0">
              <a:latin typeface="Comic Sans MS" panose="030F0702030302020204" pitchFamily="66" charset="0"/>
            </a:endParaRPr>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6321076"/>
            <a:ext cx="8894885" cy="400110"/>
          </a:xfrm>
          <a:prstGeom prst="rect">
            <a:avLst/>
          </a:prstGeom>
        </p:spPr>
        <p:txBody>
          <a:bodyPr wrap="square">
            <a:spAutoFit/>
          </a:bodyPr>
          <a:lstStyle/>
          <a:p>
            <a:r>
              <a:rPr lang="en-US" sz="1000" dirty="0"/>
              <a:t>3.A.2.b. 4. Mitosis is a continuous process with observable structural features along the mitotic process.  Evidence of student learning is demonstrated by </a:t>
            </a:r>
            <a:r>
              <a:rPr lang="en-US" sz="1000" dirty="0" smtClean="0"/>
              <a:t/>
            </a:r>
            <a:br>
              <a:rPr lang="en-US" sz="1000" dirty="0" smtClean="0"/>
            </a:br>
            <a:r>
              <a:rPr lang="en-US" sz="1000" dirty="0" smtClean="0"/>
              <a:t>knowing </a:t>
            </a:r>
            <a:r>
              <a:rPr lang="en-US" sz="1000" dirty="0"/>
              <a:t>the order of the processes (</a:t>
            </a:r>
            <a:r>
              <a:rPr lang="en-US" sz="1000" b="1" dirty="0"/>
              <a:t>replication, </a:t>
            </a:r>
            <a:r>
              <a:rPr lang="en-US" sz="1000" dirty="0"/>
              <a:t>alignment, separation</a:t>
            </a:r>
            <a:r>
              <a:rPr lang="en-US" sz="1000" dirty="0" smtClean="0"/>
              <a:t>)</a:t>
            </a:r>
            <a:endParaRPr lang="en-US" sz="1000" dirty="0"/>
          </a:p>
        </p:txBody>
      </p:sp>
    </p:spTree>
    <p:extLst>
      <p:ext uri="{BB962C8B-B14F-4D97-AF65-F5344CB8AC3E}">
        <p14:creationId xmlns:p14="http://schemas.microsoft.com/office/powerpoint/2010/main" val="21914876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615" y="58614"/>
            <a:ext cx="9085385" cy="1569660"/>
          </a:xfrm>
          <a:prstGeom prst="rect">
            <a:avLst/>
          </a:prstGeom>
        </p:spPr>
        <p:txBody>
          <a:bodyPr wrap="square">
            <a:spAutoFit/>
          </a:bodyPr>
          <a:lstStyle/>
          <a:p>
            <a:r>
              <a:rPr lang="en-US" sz="3200" b="1" dirty="0">
                <a:latin typeface="Comic Sans MS" panose="030F0702030302020204" pitchFamily="66" charset="0"/>
              </a:rPr>
              <a:t>Draw a picture that shows the structure of a chromosome in prophase of mitosis. Show what it looks like in anaphase or telophase</a:t>
            </a:r>
            <a:endParaRPr lang="en-US" sz="3200" baseline="-25000" dirty="0">
              <a:latin typeface="Comic Sans MS" panose="030F0702030302020204" pitchFamily="66" charset="0"/>
            </a:endParaRPr>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78151" t="46173" r="13066"/>
          <a:stretch/>
        </p:blipFill>
        <p:spPr>
          <a:xfrm>
            <a:off x="5410200" y="1796240"/>
            <a:ext cx="686599" cy="4608432"/>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71834" t="46173" r="13066" b="9201"/>
          <a:stretch/>
        </p:blipFill>
        <p:spPr>
          <a:xfrm rot="10800000">
            <a:off x="1828800" y="1828800"/>
            <a:ext cx="1204054" cy="3897281"/>
          </a:xfrm>
          <a:prstGeom prst="rect">
            <a:avLst/>
          </a:prstGeom>
        </p:spPr>
      </p:pic>
      <p:sp>
        <p:nvSpPr>
          <p:cNvPr id="4" name="TextBox 3"/>
          <p:cNvSpPr txBox="1"/>
          <p:nvPr/>
        </p:nvSpPr>
        <p:spPr>
          <a:xfrm>
            <a:off x="1898725" y="5814352"/>
            <a:ext cx="1064202" cy="369332"/>
          </a:xfrm>
          <a:prstGeom prst="rect">
            <a:avLst/>
          </a:prstGeom>
          <a:noFill/>
        </p:spPr>
        <p:txBody>
          <a:bodyPr wrap="none" rtlCol="0">
            <a:spAutoFit/>
          </a:bodyPr>
          <a:lstStyle/>
          <a:p>
            <a:r>
              <a:rPr lang="en-US" dirty="0" smtClean="0"/>
              <a:t>prophase</a:t>
            </a:r>
            <a:endParaRPr lang="en-US" dirty="0"/>
          </a:p>
        </p:txBody>
      </p:sp>
      <p:sp>
        <p:nvSpPr>
          <p:cNvPr id="7" name="Rectangle 6"/>
          <p:cNvSpPr/>
          <p:nvPr/>
        </p:nvSpPr>
        <p:spPr>
          <a:xfrm>
            <a:off x="5198699" y="5558135"/>
            <a:ext cx="1109599" cy="923330"/>
          </a:xfrm>
          <a:prstGeom prst="rect">
            <a:avLst/>
          </a:prstGeom>
        </p:spPr>
        <p:txBody>
          <a:bodyPr wrap="none">
            <a:spAutoFit/>
          </a:bodyPr>
          <a:lstStyle/>
          <a:p>
            <a:r>
              <a:rPr lang="en-US" dirty="0"/>
              <a:t>a</a:t>
            </a:r>
            <a:r>
              <a:rPr lang="en-US" dirty="0" smtClean="0"/>
              <a:t>naphase</a:t>
            </a:r>
          </a:p>
          <a:p>
            <a:r>
              <a:rPr lang="en-US" dirty="0"/>
              <a:t>a</a:t>
            </a:r>
            <a:r>
              <a:rPr lang="en-US" dirty="0" smtClean="0"/>
              <a:t>nd</a:t>
            </a:r>
          </a:p>
          <a:p>
            <a:r>
              <a:rPr lang="en-US" dirty="0" smtClean="0"/>
              <a:t>telophase</a:t>
            </a:r>
            <a:endParaRPr lang="en-US" dirty="0"/>
          </a:p>
        </p:txBody>
      </p:sp>
    </p:spTree>
    <p:extLst>
      <p:ext uri="{BB962C8B-B14F-4D97-AF65-F5344CB8AC3E}">
        <p14:creationId xmlns:p14="http://schemas.microsoft.com/office/powerpoint/2010/main" val="25311966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pic>
        <p:nvPicPr>
          <p:cNvPr id="2050" name="Picture 2" descr="D:\Z DRIVE BACKUP\My Pictures\Genetics\rh cell.bmp"/>
          <p:cNvPicPr>
            <a:picLocks noChangeAspect="1" noChangeArrowheads="1"/>
          </p:cNvPicPr>
          <p:nvPr/>
        </p:nvPicPr>
        <p:blipFill rotWithShape="1">
          <a:blip r:embed="rId2">
            <a:extLst>
              <a:ext uri="{28A0092B-C50C-407E-A947-70E740481C1C}">
                <a14:useLocalDpi xmlns:a14="http://schemas.microsoft.com/office/drawing/2010/main" val="0"/>
              </a:ext>
            </a:extLst>
          </a:blip>
          <a:srcRect r="17166" b="15399"/>
          <a:stretch/>
        </p:blipFill>
        <p:spPr bwMode="auto">
          <a:xfrm>
            <a:off x="3581400" y="1524000"/>
            <a:ext cx="1447800" cy="151014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8615" y="58614"/>
            <a:ext cx="9085385" cy="5509200"/>
          </a:xfrm>
          <a:prstGeom prst="rect">
            <a:avLst/>
          </a:prstGeom>
        </p:spPr>
        <p:txBody>
          <a:bodyPr wrap="square">
            <a:spAutoFit/>
          </a:bodyPr>
          <a:lstStyle/>
          <a:p>
            <a:r>
              <a:rPr lang="en-US" sz="3200" dirty="0" smtClean="0">
                <a:latin typeface="Comic Sans MS" panose="030F0702030302020204" pitchFamily="66" charset="0"/>
              </a:rPr>
              <a:t>Draw a diagram showing the glycoproteins on the surface of a blood cell from a person with I</a:t>
            </a:r>
            <a:r>
              <a:rPr lang="en-US" sz="3200" baseline="30000" dirty="0" smtClean="0">
                <a:latin typeface="Comic Sans MS" panose="030F0702030302020204" pitchFamily="66" charset="0"/>
              </a:rPr>
              <a:t>B</a:t>
            </a:r>
            <a:r>
              <a:rPr lang="en-US" sz="3200" dirty="0" smtClean="0">
                <a:latin typeface="Comic Sans MS" panose="030F0702030302020204" pitchFamily="66" charset="0"/>
              </a:rPr>
              <a:t> </a:t>
            </a:r>
            <a:r>
              <a:rPr lang="en-US" sz="3200" dirty="0" err="1">
                <a:latin typeface="Comic Sans MS" panose="030F0702030302020204" pitchFamily="66" charset="0"/>
              </a:rPr>
              <a:t>i</a:t>
            </a:r>
            <a:r>
              <a:rPr lang="en-US" sz="3200" dirty="0" smtClean="0">
                <a:latin typeface="Comic Sans MS" panose="030F0702030302020204" pitchFamily="66" charset="0"/>
              </a:rPr>
              <a:t> genotype.</a:t>
            </a:r>
          </a:p>
          <a:p>
            <a:endParaRPr lang="en-US" sz="3200" dirty="0">
              <a:latin typeface="Comic Sans MS" panose="030F0702030302020204" pitchFamily="66" charset="0"/>
            </a:endParaRPr>
          </a:p>
          <a:p>
            <a:endParaRPr lang="en-US" sz="3200" dirty="0" smtClean="0">
              <a:latin typeface="Comic Sans MS" panose="030F0702030302020204" pitchFamily="66" charset="0"/>
            </a:endParaRPr>
          </a:p>
          <a:p>
            <a:endParaRPr lang="en-US" sz="3200" dirty="0">
              <a:latin typeface="Comic Sans MS" panose="030F0702030302020204" pitchFamily="66" charset="0"/>
            </a:endParaRPr>
          </a:p>
          <a:p>
            <a:endParaRPr lang="en-US" sz="3200" dirty="0" smtClean="0">
              <a:latin typeface="Comic Sans MS" panose="030F0702030302020204" pitchFamily="66" charset="0"/>
            </a:endParaRPr>
          </a:p>
          <a:p>
            <a:endParaRPr lang="en-US" sz="3200" dirty="0" smtClean="0">
              <a:latin typeface="Comic Sans MS" panose="030F0702030302020204" pitchFamily="66" charset="0"/>
            </a:endParaRPr>
          </a:p>
          <a:p>
            <a:r>
              <a:rPr lang="en-US" sz="3200" dirty="0" smtClean="0">
                <a:latin typeface="Comic Sans MS" panose="030F0702030302020204" pitchFamily="66" charset="0"/>
              </a:rPr>
              <a:t>WHAT KIND OF ANTIBODIES WOULD THIS PERSON MAKE?</a:t>
            </a:r>
          </a:p>
          <a:p>
            <a:endParaRPr lang="en-US" sz="3200" dirty="0"/>
          </a:p>
        </p:txBody>
      </p:sp>
      <p:pic>
        <p:nvPicPr>
          <p:cNvPr id="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47726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5" name="Rectangle 4"/>
          <p:cNvSpPr/>
          <p:nvPr/>
        </p:nvSpPr>
        <p:spPr>
          <a:xfrm>
            <a:off x="58615" y="58614"/>
            <a:ext cx="9085385" cy="4031873"/>
          </a:xfrm>
          <a:prstGeom prst="rect">
            <a:avLst/>
          </a:prstGeom>
        </p:spPr>
        <p:txBody>
          <a:bodyPr wrap="square">
            <a:spAutoFit/>
          </a:bodyPr>
          <a:lstStyle/>
          <a:p>
            <a:r>
              <a:rPr lang="en-US" sz="3200" dirty="0" smtClean="0">
                <a:latin typeface="Comic Sans MS" panose="030F0702030302020204" pitchFamily="66" charset="0"/>
              </a:rPr>
              <a:t>Draw a diagram showing the glycoproteins on the surface of a blood cell from a person with I</a:t>
            </a:r>
            <a:r>
              <a:rPr lang="en-US" sz="3200" baseline="30000" dirty="0" smtClean="0">
                <a:latin typeface="Comic Sans MS" panose="030F0702030302020204" pitchFamily="66" charset="0"/>
              </a:rPr>
              <a:t>B</a:t>
            </a:r>
            <a:r>
              <a:rPr lang="en-US" sz="3200" dirty="0" smtClean="0">
                <a:latin typeface="Comic Sans MS" panose="030F0702030302020204" pitchFamily="66" charset="0"/>
              </a:rPr>
              <a:t> </a:t>
            </a:r>
            <a:r>
              <a:rPr lang="en-US" sz="3200" dirty="0" err="1">
                <a:latin typeface="Comic Sans MS" panose="030F0702030302020204" pitchFamily="66" charset="0"/>
              </a:rPr>
              <a:t>i</a:t>
            </a:r>
            <a:r>
              <a:rPr lang="en-US" sz="3200" dirty="0" smtClean="0">
                <a:latin typeface="Comic Sans MS" panose="030F0702030302020204" pitchFamily="66" charset="0"/>
              </a:rPr>
              <a:t> genotype.</a:t>
            </a:r>
          </a:p>
          <a:p>
            <a:endParaRPr lang="en-US" sz="3200" dirty="0">
              <a:latin typeface="Comic Sans MS" panose="030F0702030302020204" pitchFamily="66" charset="0"/>
            </a:endParaRPr>
          </a:p>
          <a:p>
            <a:endParaRPr lang="en-US" sz="3200" dirty="0" smtClean="0">
              <a:latin typeface="Comic Sans MS" panose="030F0702030302020204" pitchFamily="66" charset="0"/>
            </a:endParaRPr>
          </a:p>
          <a:p>
            <a:endParaRPr lang="en-US" sz="3200" dirty="0">
              <a:latin typeface="Comic Sans MS" panose="030F0702030302020204" pitchFamily="66" charset="0"/>
            </a:endParaRPr>
          </a:p>
          <a:p>
            <a:endParaRPr lang="en-US" sz="3200" dirty="0" smtClean="0">
              <a:latin typeface="Comic Sans MS" panose="030F0702030302020204" pitchFamily="66" charset="0"/>
            </a:endParaRPr>
          </a:p>
          <a:p>
            <a:endParaRPr lang="en-US" sz="3200" dirty="0" smtClean="0">
              <a:latin typeface="Comic Sans MS" panose="030F0702030302020204" pitchFamily="66" charset="0"/>
            </a:endParaRPr>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3717" y="1066800"/>
            <a:ext cx="3055934" cy="2767874"/>
          </a:xfrm>
          <a:prstGeom prst="rect">
            <a:avLst/>
          </a:prstGeom>
        </p:spPr>
      </p:pic>
      <p:pic>
        <p:nvPicPr>
          <p:cNvPr id="2050" name="Picture 2" descr="D:\Z DRIVE BACKUP\My Pictures\Genetics\rh cell.bmp"/>
          <p:cNvPicPr>
            <a:picLocks noChangeAspect="1" noChangeArrowheads="1"/>
          </p:cNvPicPr>
          <p:nvPr/>
        </p:nvPicPr>
        <p:blipFill rotWithShape="1">
          <a:blip r:embed="rId4">
            <a:extLst>
              <a:ext uri="{28A0092B-C50C-407E-A947-70E740481C1C}">
                <a14:useLocalDpi xmlns:a14="http://schemas.microsoft.com/office/drawing/2010/main" val="0"/>
              </a:ext>
            </a:extLst>
          </a:blip>
          <a:srcRect t="5433" r="21129" b="16174"/>
          <a:stretch/>
        </p:blipFill>
        <p:spPr bwMode="auto">
          <a:xfrm>
            <a:off x="3702421" y="1664716"/>
            <a:ext cx="1378527" cy="139930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0" y="4648200"/>
            <a:ext cx="4249946" cy="584775"/>
          </a:xfrm>
          <a:prstGeom prst="rect">
            <a:avLst/>
          </a:prstGeom>
          <a:noFill/>
        </p:spPr>
        <p:txBody>
          <a:bodyPr wrap="none" rtlCol="0">
            <a:spAutoFit/>
          </a:bodyPr>
          <a:lstStyle/>
          <a:p>
            <a:r>
              <a:rPr lang="en-US" sz="3200" dirty="0" smtClean="0"/>
              <a:t>Makes Anti-A antibodies</a:t>
            </a:r>
            <a:endParaRPr lang="en-US" sz="3200" dirty="0"/>
          </a:p>
        </p:txBody>
      </p:sp>
    </p:spTree>
    <p:extLst>
      <p:ext uri="{BB962C8B-B14F-4D97-AF65-F5344CB8AC3E}">
        <p14:creationId xmlns:p14="http://schemas.microsoft.com/office/powerpoint/2010/main" val="31465151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615" y="58614"/>
            <a:ext cx="9085385" cy="2062103"/>
          </a:xfrm>
          <a:prstGeom prst="rect">
            <a:avLst/>
          </a:prstGeom>
        </p:spPr>
        <p:txBody>
          <a:bodyPr wrap="square">
            <a:spAutoFit/>
          </a:bodyPr>
          <a:lstStyle/>
          <a:p>
            <a:r>
              <a:rPr lang="en-US" sz="3200" b="1" dirty="0" smtClean="0">
                <a:latin typeface="Comic Sans MS" panose="030F0702030302020204" pitchFamily="66" charset="0"/>
              </a:rPr>
              <a:t>Draw a picture of the </a:t>
            </a:r>
            <a:r>
              <a:rPr lang="en-US" sz="3200" b="1" i="1" dirty="0" smtClean="0">
                <a:latin typeface="Comic Sans MS" panose="030F0702030302020204" pitchFamily="66" charset="0"/>
              </a:rPr>
              <a:t>lac</a:t>
            </a:r>
            <a:r>
              <a:rPr lang="en-US" sz="3200" b="1" dirty="0" smtClean="0">
                <a:latin typeface="Comic Sans MS" panose="030F0702030302020204" pitchFamily="66" charset="0"/>
              </a:rPr>
              <a:t> operon when it is turned on showing the operator, promoter, repressor, and any other molecules you need. </a:t>
            </a:r>
            <a:endParaRPr lang="en-US" sz="3200" dirty="0" smtClean="0">
              <a:latin typeface="Comic Sans MS" panose="030F0702030302020204" pitchFamily="66" charset="0"/>
            </a:endParaRPr>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2470" y="5874663"/>
            <a:ext cx="8724900" cy="861774"/>
          </a:xfrm>
          <a:prstGeom prst="rect">
            <a:avLst/>
          </a:prstGeom>
        </p:spPr>
        <p:txBody>
          <a:bodyPr wrap="square">
            <a:spAutoFit/>
          </a:bodyPr>
          <a:lstStyle/>
          <a:p>
            <a:r>
              <a:rPr lang="en-US" sz="1000" dirty="0"/>
              <a:t>3.B.1. a.1. Regulatory sequences are stretches of DNA that interact with regulatory proteins to control transcription.  Illustrative example: </a:t>
            </a:r>
            <a:r>
              <a:rPr lang="en-US" sz="1000" b="1" dirty="0"/>
              <a:t>Promoters</a:t>
            </a:r>
            <a:br>
              <a:rPr lang="en-US" sz="1000" b="1" dirty="0"/>
            </a:br>
            <a:endParaRPr lang="en-US" sz="1000" b="1" dirty="0"/>
          </a:p>
          <a:p>
            <a:r>
              <a:rPr lang="en-US" sz="1000" dirty="0"/>
              <a:t>3.B.1.b.2. The expression of specific genes can he inhibited by the presence of a repressor.</a:t>
            </a:r>
            <a:br>
              <a:rPr lang="en-US" sz="1000" dirty="0"/>
            </a:br>
            <a:r>
              <a:rPr lang="en-US" sz="1000" dirty="0"/>
              <a:t/>
            </a:r>
            <a:br>
              <a:rPr lang="en-US" sz="1000" dirty="0"/>
            </a:br>
            <a:r>
              <a:rPr lang="en-US" sz="1000" dirty="0"/>
              <a:t>3.B.1.b.4. Regulatory proteins inhibit gene expression by binding to DNA and blocking transcription (negative control)</a:t>
            </a:r>
          </a:p>
        </p:txBody>
      </p:sp>
    </p:spTree>
    <p:extLst>
      <p:ext uri="{BB962C8B-B14F-4D97-AF65-F5344CB8AC3E}">
        <p14:creationId xmlns:p14="http://schemas.microsoft.com/office/powerpoint/2010/main" val="7957430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615" y="58614"/>
            <a:ext cx="9085385" cy="2062103"/>
          </a:xfrm>
          <a:prstGeom prst="rect">
            <a:avLst/>
          </a:prstGeom>
        </p:spPr>
        <p:txBody>
          <a:bodyPr wrap="square">
            <a:spAutoFit/>
          </a:bodyPr>
          <a:lstStyle/>
          <a:p>
            <a:r>
              <a:rPr lang="en-US" sz="3200" b="1" dirty="0" smtClean="0">
                <a:latin typeface="Comic Sans MS" panose="030F0702030302020204" pitchFamily="66" charset="0"/>
              </a:rPr>
              <a:t>Draw a picture of the </a:t>
            </a:r>
            <a:r>
              <a:rPr lang="en-US" sz="3200" b="1" i="1" dirty="0" smtClean="0">
                <a:latin typeface="Comic Sans MS" panose="030F0702030302020204" pitchFamily="66" charset="0"/>
              </a:rPr>
              <a:t>lac</a:t>
            </a:r>
            <a:r>
              <a:rPr lang="en-US" sz="3200" b="1" dirty="0" smtClean="0">
                <a:latin typeface="Comic Sans MS" panose="030F0702030302020204" pitchFamily="66" charset="0"/>
              </a:rPr>
              <a:t> operon when it is turned on showing the operator, promoter, repressor, and any other molecules you need. </a:t>
            </a:r>
            <a:endParaRPr lang="en-US" sz="3200" dirty="0" smtClean="0">
              <a:latin typeface="Comic Sans MS" panose="030F0702030302020204" pitchFamily="66" charset="0"/>
            </a:endParaRPr>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116600"/>
            <a:ext cx="7543800" cy="3903200"/>
          </a:xfrm>
          <a:prstGeom prst="rect">
            <a:avLst/>
          </a:prstGeom>
        </p:spPr>
      </p:pic>
      <p:sp>
        <p:nvSpPr>
          <p:cNvPr id="6" name="TextBox 5"/>
          <p:cNvSpPr txBox="1"/>
          <p:nvPr/>
        </p:nvSpPr>
        <p:spPr>
          <a:xfrm>
            <a:off x="6945431" y="4964759"/>
            <a:ext cx="1116972" cy="646331"/>
          </a:xfrm>
          <a:prstGeom prst="rect">
            <a:avLst/>
          </a:prstGeom>
          <a:noFill/>
        </p:spPr>
        <p:txBody>
          <a:bodyPr wrap="none" rtlCol="0">
            <a:spAutoFit/>
          </a:bodyPr>
          <a:lstStyle/>
          <a:p>
            <a:r>
              <a:rPr lang="en-US" dirty="0" smtClean="0"/>
              <a:t>Inactive</a:t>
            </a:r>
            <a:br>
              <a:rPr lang="en-US" dirty="0" smtClean="0"/>
            </a:br>
            <a:r>
              <a:rPr lang="en-US" dirty="0" smtClean="0"/>
              <a:t>Repressor</a:t>
            </a:r>
            <a:endParaRPr lang="en-US" dirty="0"/>
          </a:p>
        </p:txBody>
      </p:sp>
    </p:spTree>
    <p:extLst>
      <p:ext uri="{BB962C8B-B14F-4D97-AF65-F5344CB8AC3E}">
        <p14:creationId xmlns:p14="http://schemas.microsoft.com/office/powerpoint/2010/main" val="8934631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29752" y="22259"/>
            <a:ext cx="8915400" cy="4832092"/>
          </a:xfrm>
          <a:prstGeom prst="rect">
            <a:avLst/>
          </a:prstGeom>
        </p:spPr>
        <p:txBody>
          <a:bodyPr wrap="square">
            <a:spAutoFit/>
          </a:bodyPr>
          <a:lstStyle/>
          <a:p>
            <a:r>
              <a:rPr lang="en-US" altLang="en-US" sz="2800" b="1" dirty="0" smtClean="0">
                <a:latin typeface="Comic Sans MS" pitchFamily="66" charset="0"/>
              </a:rPr>
              <a:t>DRAW A DIAGRAM showing the </a:t>
            </a:r>
            <a:r>
              <a:rPr lang="en-US" altLang="en-US" sz="2800" b="1" dirty="0">
                <a:latin typeface="Comic Sans MS" pitchFamily="66" charset="0"/>
              </a:rPr>
              <a:t>molecules in the thylakoid </a:t>
            </a:r>
            <a:r>
              <a:rPr lang="en-US" altLang="en-US" sz="2800" b="1" dirty="0" smtClean="0">
                <a:latin typeface="Comic Sans MS" pitchFamily="66" charset="0"/>
              </a:rPr>
              <a:t>membrane </a:t>
            </a:r>
            <a:r>
              <a:rPr lang="en-US" altLang="en-US" sz="2800" b="1" dirty="0">
                <a:latin typeface="Comic Sans MS" pitchFamily="66" charset="0"/>
              </a:rPr>
              <a:t>involved in the light </a:t>
            </a:r>
            <a:br>
              <a:rPr lang="en-US" altLang="en-US" sz="2800" b="1" dirty="0">
                <a:latin typeface="Comic Sans MS" pitchFamily="66" charset="0"/>
              </a:rPr>
            </a:br>
            <a:r>
              <a:rPr lang="en-US" altLang="en-US" sz="2800" b="1" dirty="0">
                <a:latin typeface="Comic Sans MS" pitchFamily="66" charset="0"/>
              </a:rPr>
              <a:t>reactions and label </a:t>
            </a:r>
            <a:r>
              <a:rPr lang="en-US" altLang="en-US" sz="2800" b="1" dirty="0" smtClean="0">
                <a:latin typeface="Comic Sans MS" pitchFamily="66" charset="0"/>
              </a:rPr>
              <a:t>them.</a:t>
            </a:r>
          </a:p>
          <a:p>
            <a:endParaRPr lang="en-US" altLang="en-US" sz="2800" b="1" dirty="0">
              <a:latin typeface="Comic Sans MS" pitchFamily="66" charset="0"/>
            </a:endParaRPr>
          </a:p>
          <a:p>
            <a:r>
              <a:rPr lang="en-US" altLang="en-US" sz="2800" b="1" dirty="0" smtClean="0">
                <a:latin typeface="Comic Sans MS" pitchFamily="66" charset="0"/>
              </a:rPr>
              <a:t>Add H+ ions to show where H+ ions build up during the light reaction.</a:t>
            </a:r>
          </a:p>
          <a:p>
            <a:endParaRPr lang="en-US" altLang="en-US" sz="2800" b="1" dirty="0">
              <a:latin typeface="Comic Sans MS" pitchFamily="66" charset="0"/>
            </a:endParaRPr>
          </a:p>
          <a:p>
            <a:r>
              <a:rPr lang="en-US" altLang="en-US" sz="2800" b="1" dirty="0" smtClean="0">
                <a:latin typeface="Comic Sans MS" pitchFamily="66" charset="0"/>
              </a:rPr>
              <a:t>Tell 2 things that happen to create the H+ gradient.</a:t>
            </a:r>
            <a:br>
              <a:rPr lang="en-US" altLang="en-US" sz="2800" b="1" dirty="0" smtClean="0">
                <a:latin typeface="Comic Sans MS" pitchFamily="66" charset="0"/>
              </a:rPr>
            </a:br>
            <a:r>
              <a:rPr lang="en-US" altLang="en-US" sz="2800" b="1" dirty="0" smtClean="0">
                <a:latin typeface="Comic Sans MS" pitchFamily="66" charset="0"/>
              </a:rPr>
              <a:t/>
            </a:r>
            <a:br>
              <a:rPr lang="en-US" altLang="en-US" sz="2800" b="1" dirty="0" smtClean="0">
                <a:latin typeface="Comic Sans MS" pitchFamily="66" charset="0"/>
              </a:rPr>
            </a:br>
            <a:endParaRPr lang="en-US" altLang="en-US" sz="2800" b="1" dirty="0">
              <a:latin typeface="Comic Sans MS" pitchFamily="66" charset="0"/>
            </a:endParaRPr>
          </a:p>
        </p:txBody>
      </p:sp>
      <p:sp>
        <p:nvSpPr>
          <p:cNvPr id="4" name="Rectangle 3"/>
          <p:cNvSpPr/>
          <p:nvPr/>
        </p:nvSpPr>
        <p:spPr>
          <a:xfrm>
            <a:off x="55149" y="5471593"/>
            <a:ext cx="8953500" cy="1323439"/>
          </a:xfrm>
          <a:prstGeom prst="rect">
            <a:avLst/>
          </a:prstGeom>
        </p:spPr>
        <p:txBody>
          <a:bodyPr wrap="square">
            <a:spAutoFit/>
          </a:bodyPr>
          <a:lstStyle/>
          <a:p>
            <a:r>
              <a:rPr lang="en-US" sz="1000" dirty="0" smtClean="0"/>
              <a:t>2.A.2.d. 2. Photosystems I and I are embedded in the internal membranes of chloroplasts (thylakoids) and are connected by the transfer of higher free energy electrons through an electron transport chain (ETC)</a:t>
            </a:r>
            <a:br>
              <a:rPr lang="en-US" sz="1000" dirty="0" smtClean="0"/>
            </a:br>
            <a:r>
              <a:rPr lang="en-US" sz="1000" dirty="0" smtClean="0"/>
              <a:t/>
            </a:r>
            <a:br>
              <a:rPr lang="en-US" sz="1000" dirty="0" smtClean="0"/>
            </a:br>
            <a:r>
              <a:rPr lang="en-US" sz="1000" dirty="0" smtClean="0"/>
              <a:t>2.A.2.d.3. When electrons are transferred between molecules in a sequence of reactions as they pass through the ETC, an electrochemical gradient of hydrogen</a:t>
            </a:r>
            <a:br>
              <a:rPr lang="en-US" sz="1000" dirty="0" smtClean="0"/>
            </a:br>
            <a:r>
              <a:rPr lang="en-US" sz="1000" dirty="0" smtClean="0"/>
              <a:t> ions (protons) across the thylakoid membrane is established.</a:t>
            </a:r>
            <a:br>
              <a:rPr lang="en-US" sz="1000" dirty="0" smtClean="0"/>
            </a:br>
            <a:r>
              <a:rPr lang="en-US" sz="1000" dirty="0" smtClean="0"/>
              <a:t/>
            </a:r>
            <a:br>
              <a:rPr lang="en-US" sz="1000" dirty="0" smtClean="0"/>
            </a:br>
            <a:r>
              <a:rPr lang="en-US" sz="1000" dirty="0" smtClean="0"/>
              <a:t>2.A.2.d.4.  The formation of the proton gradient is a separate process, but it is linked to the synthesis of ATP from ADP and inorganic phosphate via ATP </a:t>
            </a:r>
            <a:br>
              <a:rPr lang="en-US" sz="1000" dirty="0" smtClean="0"/>
            </a:br>
            <a:r>
              <a:rPr lang="en-US" sz="1000" dirty="0" err="1" smtClean="0"/>
              <a:t>synthetase</a:t>
            </a:r>
            <a:r>
              <a:rPr lang="en-US" sz="1000" dirty="0" smtClean="0"/>
              <a:t>.</a:t>
            </a:r>
            <a:endParaRPr lang="en-US" sz="1000" dirty="0"/>
          </a:p>
        </p:txBody>
      </p:sp>
    </p:spTree>
    <p:extLst>
      <p:ext uri="{BB962C8B-B14F-4D97-AF65-F5344CB8AC3E}">
        <p14:creationId xmlns:p14="http://schemas.microsoft.com/office/powerpoint/2010/main" val="37455946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29752" y="22259"/>
            <a:ext cx="8915400" cy="1384995"/>
          </a:xfrm>
          <a:prstGeom prst="rect">
            <a:avLst/>
          </a:prstGeom>
        </p:spPr>
        <p:txBody>
          <a:bodyPr wrap="square">
            <a:spAutoFit/>
          </a:bodyPr>
          <a:lstStyle/>
          <a:p>
            <a:r>
              <a:rPr lang="en-US" altLang="en-US" sz="2800" b="1" dirty="0" smtClean="0">
                <a:latin typeface="Comic Sans MS" pitchFamily="66" charset="0"/>
              </a:rPr>
              <a:t>DRAW A DIAGRAM showing the </a:t>
            </a:r>
            <a:r>
              <a:rPr lang="en-US" altLang="en-US" sz="2800" b="1" dirty="0">
                <a:latin typeface="Comic Sans MS" pitchFamily="66" charset="0"/>
              </a:rPr>
              <a:t>molecules in the thylakoid </a:t>
            </a:r>
            <a:r>
              <a:rPr lang="en-US" altLang="en-US" sz="2800" b="1" dirty="0" smtClean="0">
                <a:latin typeface="Comic Sans MS" pitchFamily="66" charset="0"/>
              </a:rPr>
              <a:t>membrane </a:t>
            </a:r>
            <a:r>
              <a:rPr lang="en-US" altLang="en-US" sz="2800" b="1" dirty="0">
                <a:latin typeface="Comic Sans MS" pitchFamily="66" charset="0"/>
              </a:rPr>
              <a:t>involved in the light </a:t>
            </a:r>
            <a:br>
              <a:rPr lang="en-US" altLang="en-US" sz="2800" b="1" dirty="0">
                <a:latin typeface="Comic Sans MS" pitchFamily="66" charset="0"/>
              </a:rPr>
            </a:br>
            <a:r>
              <a:rPr lang="en-US" altLang="en-US" sz="2800" b="1" dirty="0">
                <a:latin typeface="Comic Sans MS" pitchFamily="66" charset="0"/>
              </a:rPr>
              <a:t>reactions and label </a:t>
            </a:r>
            <a:r>
              <a:rPr lang="en-US" altLang="en-US" sz="2800" b="1" dirty="0" smtClean="0">
                <a:latin typeface="Comic Sans MS" pitchFamily="66" charset="0"/>
              </a:rPr>
              <a:t>them.</a:t>
            </a:r>
            <a:endParaRPr lang="en-US" altLang="en-US" sz="2800" b="1" dirty="0">
              <a:latin typeface="Comic Sans MS" pitchFamily="66"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581" y="1721683"/>
            <a:ext cx="8250747" cy="2903041"/>
          </a:xfrm>
          <a:prstGeom prst="rect">
            <a:avLst/>
          </a:prstGeom>
        </p:spPr>
      </p:pic>
      <p:sp>
        <p:nvSpPr>
          <p:cNvPr id="8" name="TextBox 7"/>
          <p:cNvSpPr txBox="1"/>
          <p:nvPr/>
        </p:nvSpPr>
        <p:spPr>
          <a:xfrm>
            <a:off x="310219" y="4816777"/>
            <a:ext cx="8266109" cy="1200329"/>
          </a:xfrm>
          <a:prstGeom prst="rect">
            <a:avLst/>
          </a:prstGeom>
          <a:noFill/>
        </p:spPr>
        <p:txBody>
          <a:bodyPr wrap="none" rtlCol="0">
            <a:spAutoFit/>
          </a:bodyPr>
          <a:lstStyle/>
          <a:p>
            <a:r>
              <a:rPr lang="en-US" sz="2400" dirty="0" smtClean="0"/>
              <a:t>H</a:t>
            </a:r>
            <a:r>
              <a:rPr lang="en-US" sz="2400" baseline="30000" dirty="0" smtClean="0"/>
              <a:t>+</a:t>
            </a:r>
            <a:r>
              <a:rPr lang="en-US" sz="2400" dirty="0" smtClean="0"/>
              <a:t> accumulate in the </a:t>
            </a:r>
            <a:r>
              <a:rPr lang="en-US" sz="2400" dirty="0" err="1" smtClean="0"/>
              <a:t>thylkoid</a:t>
            </a:r>
            <a:r>
              <a:rPr lang="en-US" sz="2400" dirty="0" smtClean="0"/>
              <a:t> space due to :</a:t>
            </a:r>
            <a:br>
              <a:rPr lang="en-US" sz="2400" dirty="0" smtClean="0"/>
            </a:br>
            <a:r>
              <a:rPr lang="en-US" sz="2400" dirty="0" smtClean="0"/>
              <a:t>1. Splitting water to replace electrons in chlorophyll</a:t>
            </a:r>
            <a:br>
              <a:rPr lang="en-US" sz="2400" dirty="0" smtClean="0"/>
            </a:br>
            <a:r>
              <a:rPr lang="en-US" sz="2400" dirty="0" smtClean="0"/>
              <a:t>2. ETC (proton pumps) move H</a:t>
            </a:r>
            <a:r>
              <a:rPr lang="en-US" sz="2400" baseline="30000" dirty="0" smtClean="0"/>
              <a:t>+</a:t>
            </a:r>
            <a:r>
              <a:rPr lang="en-US" sz="2400" dirty="0" smtClean="0"/>
              <a:t> from </a:t>
            </a:r>
            <a:r>
              <a:rPr lang="en-US" sz="2400" dirty="0" err="1" smtClean="0"/>
              <a:t>stroma</a:t>
            </a:r>
            <a:r>
              <a:rPr lang="en-US" sz="2400" dirty="0" smtClean="0"/>
              <a:t> into thylakoid space</a:t>
            </a:r>
            <a:endParaRPr lang="en-US" sz="2400" dirty="0"/>
          </a:p>
        </p:txBody>
      </p:sp>
      <p:sp>
        <p:nvSpPr>
          <p:cNvPr id="9" name="TextBox 8"/>
          <p:cNvSpPr txBox="1"/>
          <p:nvPr/>
        </p:nvSpPr>
        <p:spPr>
          <a:xfrm>
            <a:off x="325581" y="1407254"/>
            <a:ext cx="8765541" cy="954107"/>
          </a:xfrm>
          <a:prstGeom prst="rect">
            <a:avLst/>
          </a:prstGeom>
          <a:noFill/>
        </p:spPr>
        <p:txBody>
          <a:bodyPr wrap="none" rtlCol="0">
            <a:spAutoFit/>
          </a:bodyPr>
          <a:lstStyle/>
          <a:p>
            <a:r>
              <a:rPr lang="en-US" sz="2800" dirty="0" smtClean="0">
                <a:solidFill>
                  <a:srgbClr val="FF0000"/>
                </a:solidFill>
              </a:rPr>
              <a:t>H</a:t>
            </a:r>
            <a:r>
              <a:rPr lang="en-US" sz="2800" baseline="30000" dirty="0" smtClean="0">
                <a:solidFill>
                  <a:srgbClr val="FF0000"/>
                </a:solidFill>
              </a:rPr>
              <a:t>+</a:t>
            </a:r>
            <a:r>
              <a:rPr lang="en-US" sz="2800" dirty="0" smtClean="0">
                <a:solidFill>
                  <a:srgbClr val="FF0000"/>
                </a:solidFill>
              </a:rPr>
              <a:t>     H</a:t>
            </a:r>
            <a:r>
              <a:rPr lang="en-US" sz="2800" baseline="30000" dirty="0" smtClean="0">
                <a:solidFill>
                  <a:srgbClr val="FF0000"/>
                </a:solidFill>
              </a:rPr>
              <a:t>+</a:t>
            </a:r>
            <a:r>
              <a:rPr lang="en-US" sz="2800" dirty="0" smtClean="0">
                <a:solidFill>
                  <a:srgbClr val="FF0000"/>
                </a:solidFill>
              </a:rPr>
              <a:t>      H</a:t>
            </a:r>
            <a:r>
              <a:rPr lang="en-US" sz="2800" baseline="30000" dirty="0" smtClean="0">
                <a:solidFill>
                  <a:srgbClr val="FF0000"/>
                </a:solidFill>
              </a:rPr>
              <a:t>+</a:t>
            </a:r>
            <a:r>
              <a:rPr lang="en-US" sz="2800" dirty="0" smtClean="0">
                <a:solidFill>
                  <a:srgbClr val="FF0000"/>
                </a:solidFill>
              </a:rPr>
              <a:t>      H</a:t>
            </a:r>
            <a:r>
              <a:rPr lang="en-US" sz="2800" baseline="30000" dirty="0" smtClean="0">
                <a:solidFill>
                  <a:srgbClr val="FF0000"/>
                </a:solidFill>
              </a:rPr>
              <a:t>+</a:t>
            </a:r>
            <a:r>
              <a:rPr lang="en-US" sz="2800" dirty="0" smtClean="0">
                <a:solidFill>
                  <a:srgbClr val="FF0000"/>
                </a:solidFill>
              </a:rPr>
              <a:t>       H</a:t>
            </a:r>
            <a:r>
              <a:rPr lang="en-US" sz="2800" baseline="30000" dirty="0" smtClean="0">
                <a:solidFill>
                  <a:srgbClr val="FF0000"/>
                </a:solidFill>
              </a:rPr>
              <a:t>+</a:t>
            </a:r>
            <a:r>
              <a:rPr lang="en-US" sz="2800" dirty="0" smtClean="0">
                <a:solidFill>
                  <a:srgbClr val="FF0000"/>
                </a:solidFill>
              </a:rPr>
              <a:t>          H</a:t>
            </a:r>
            <a:r>
              <a:rPr lang="en-US" sz="2800" baseline="30000" dirty="0">
                <a:solidFill>
                  <a:srgbClr val="FF0000"/>
                </a:solidFill>
              </a:rPr>
              <a:t>+</a:t>
            </a:r>
            <a:r>
              <a:rPr lang="en-US" sz="2800" dirty="0">
                <a:solidFill>
                  <a:srgbClr val="FF0000"/>
                </a:solidFill>
              </a:rPr>
              <a:t>     H</a:t>
            </a:r>
            <a:r>
              <a:rPr lang="en-US" sz="2800" baseline="30000" dirty="0">
                <a:solidFill>
                  <a:srgbClr val="FF0000"/>
                </a:solidFill>
              </a:rPr>
              <a:t>+</a:t>
            </a:r>
            <a:r>
              <a:rPr lang="en-US" sz="2800" dirty="0">
                <a:solidFill>
                  <a:srgbClr val="FF0000"/>
                </a:solidFill>
              </a:rPr>
              <a:t>      H</a:t>
            </a:r>
            <a:r>
              <a:rPr lang="en-US" sz="2800" baseline="30000" dirty="0">
                <a:solidFill>
                  <a:srgbClr val="FF0000"/>
                </a:solidFill>
              </a:rPr>
              <a:t>+</a:t>
            </a:r>
            <a:r>
              <a:rPr lang="en-US" sz="2800" dirty="0">
                <a:solidFill>
                  <a:srgbClr val="FF0000"/>
                </a:solidFill>
              </a:rPr>
              <a:t>      H</a:t>
            </a:r>
            <a:r>
              <a:rPr lang="en-US" sz="2800" baseline="30000" dirty="0">
                <a:solidFill>
                  <a:srgbClr val="FF0000"/>
                </a:solidFill>
              </a:rPr>
              <a:t>+</a:t>
            </a:r>
            <a:r>
              <a:rPr lang="en-US" sz="2800" dirty="0">
                <a:solidFill>
                  <a:srgbClr val="FF0000"/>
                </a:solidFill>
              </a:rPr>
              <a:t>       H</a:t>
            </a:r>
            <a:r>
              <a:rPr lang="en-US" sz="2800" baseline="30000" dirty="0">
                <a:solidFill>
                  <a:srgbClr val="FF0000"/>
                </a:solidFill>
              </a:rPr>
              <a:t>+</a:t>
            </a:r>
            <a:r>
              <a:rPr lang="en-US" sz="2800" dirty="0">
                <a:solidFill>
                  <a:srgbClr val="FF0000"/>
                </a:solidFill>
              </a:rPr>
              <a:t>     </a:t>
            </a:r>
          </a:p>
          <a:p>
            <a:r>
              <a:rPr lang="en-US" sz="2800" dirty="0" smtClean="0">
                <a:solidFill>
                  <a:srgbClr val="FF0000"/>
                </a:solidFill>
              </a:rPr>
              <a:t>    </a:t>
            </a:r>
            <a:endParaRPr lang="en-US" sz="2800" dirty="0">
              <a:solidFill>
                <a:srgbClr val="FF0000"/>
              </a:solidFill>
            </a:endParaRPr>
          </a:p>
        </p:txBody>
      </p:sp>
    </p:spTree>
    <p:extLst>
      <p:ext uri="{BB962C8B-B14F-4D97-AF65-F5344CB8AC3E}">
        <p14:creationId xmlns:p14="http://schemas.microsoft.com/office/powerpoint/2010/main" val="14588145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615" y="58614"/>
            <a:ext cx="9085385" cy="2062103"/>
          </a:xfrm>
          <a:prstGeom prst="rect">
            <a:avLst/>
          </a:prstGeom>
        </p:spPr>
        <p:txBody>
          <a:bodyPr wrap="square">
            <a:spAutoFit/>
          </a:bodyPr>
          <a:lstStyle/>
          <a:p>
            <a:r>
              <a:rPr lang="en-US" sz="3200" b="1" dirty="0" smtClean="0">
                <a:latin typeface="Comic Sans MS" panose="030F0702030302020204" pitchFamily="66" charset="0"/>
              </a:rPr>
              <a:t>Draw a picture of the </a:t>
            </a:r>
            <a:r>
              <a:rPr lang="en-US" sz="3200" b="1" i="1" dirty="0" err="1" smtClean="0">
                <a:latin typeface="Comic Sans MS" panose="030F0702030302020204" pitchFamily="66" charset="0"/>
              </a:rPr>
              <a:t>trp</a:t>
            </a:r>
            <a:r>
              <a:rPr lang="en-US" sz="3200" b="1" dirty="0" smtClean="0">
                <a:latin typeface="Comic Sans MS" panose="030F0702030302020204" pitchFamily="66" charset="0"/>
              </a:rPr>
              <a:t> operon when it is turned ON showing the operator, promoter, repressor, and any other molecules you need. </a:t>
            </a:r>
            <a:endParaRPr lang="en-US" sz="3200" dirty="0" smtClean="0">
              <a:latin typeface="Comic Sans MS" panose="030F0702030302020204" pitchFamily="66" charset="0"/>
            </a:endParaRPr>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2470" y="5874663"/>
            <a:ext cx="8724900" cy="861774"/>
          </a:xfrm>
          <a:prstGeom prst="rect">
            <a:avLst/>
          </a:prstGeom>
        </p:spPr>
        <p:txBody>
          <a:bodyPr wrap="square">
            <a:spAutoFit/>
          </a:bodyPr>
          <a:lstStyle/>
          <a:p>
            <a:r>
              <a:rPr lang="en-US" sz="1000" dirty="0"/>
              <a:t>3.B.1. a.1. Regulatory sequences are stretches of DNA that interact with regulatory proteins to control transcription.  Illustrative example: </a:t>
            </a:r>
            <a:r>
              <a:rPr lang="en-US" sz="1000" b="1" dirty="0"/>
              <a:t>Promoters</a:t>
            </a:r>
            <a:br>
              <a:rPr lang="en-US" sz="1000" b="1" dirty="0"/>
            </a:br>
            <a:endParaRPr lang="en-US" sz="1000" b="1" dirty="0"/>
          </a:p>
          <a:p>
            <a:r>
              <a:rPr lang="en-US" sz="1000" dirty="0"/>
              <a:t>3.B.1.b.2. The expression of specific genes can he inhibited by the presence of a repressor.</a:t>
            </a:r>
            <a:br>
              <a:rPr lang="en-US" sz="1000" dirty="0"/>
            </a:br>
            <a:r>
              <a:rPr lang="en-US" sz="1000" dirty="0"/>
              <a:t/>
            </a:r>
            <a:br>
              <a:rPr lang="en-US" sz="1000" dirty="0"/>
            </a:br>
            <a:r>
              <a:rPr lang="en-US" sz="1000" dirty="0"/>
              <a:t>3.B.1.b.4. Regulatory proteins inhibit gene expression by binding to DNA and blocking transcription (negative control)</a:t>
            </a:r>
          </a:p>
        </p:txBody>
      </p:sp>
    </p:spTree>
    <p:extLst>
      <p:ext uri="{BB962C8B-B14F-4D97-AF65-F5344CB8AC3E}">
        <p14:creationId xmlns:p14="http://schemas.microsoft.com/office/powerpoint/2010/main" val="1660469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5" name="Rectangle 4"/>
          <p:cNvSpPr/>
          <p:nvPr/>
        </p:nvSpPr>
        <p:spPr>
          <a:xfrm>
            <a:off x="58615" y="58614"/>
            <a:ext cx="9085385" cy="5016758"/>
          </a:xfrm>
          <a:prstGeom prst="rect">
            <a:avLst/>
          </a:prstGeom>
        </p:spPr>
        <p:txBody>
          <a:bodyPr wrap="square">
            <a:spAutoFit/>
          </a:bodyPr>
          <a:lstStyle/>
          <a:p>
            <a:r>
              <a:rPr lang="en-US" sz="3200" dirty="0" smtClean="0">
                <a:latin typeface="Comic Sans MS" panose="030F0702030302020204" pitchFamily="66" charset="0"/>
              </a:rPr>
              <a:t>Draw a diagram of a typical biological membrane including the lipid bilayer and both integral and peripheral proteins. </a:t>
            </a:r>
          </a:p>
          <a:p>
            <a:endParaRPr lang="en-US" sz="3200" dirty="0">
              <a:latin typeface="Comic Sans MS" panose="030F0702030302020204" pitchFamily="66" charset="0"/>
            </a:endParaRPr>
          </a:p>
          <a:p>
            <a:r>
              <a:rPr lang="en-US" sz="3200" dirty="0" smtClean="0">
                <a:latin typeface="Comic Sans MS" panose="030F0702030302020204" pitchFamily="66" charset="0"/>
              </a:rPr>
              <a:t>Label your diagram and GIVE AN EXAMPLE of an integral and a peripheral protein you learned about.</a:t>
            </a:r>
          </a:p>
          <a:p>
            <a:endParaRPr lang="en-US" sz="3200" dirty="0">
              <a:latin typeface="Comic Sans MS" panose="030F0702030302020204" pitchFamily="66" charset="0"/>
            </a:endParaRPr>
          </a:p>
          <a:p>
            <a:r>
              <a:rPr lang="en-US" sz="3200" dirty="0" smtClean="0">
                <a:latin typeface="Comic Sans MS" panose="030F0702030302020204" pitchFamily="66" charset="0"/>
              </a:rPr>
              <a:t>What other molecules can be found in cell membranes?</a:t>
            </a:r>
            <a:endParaRPr lang="en-US" sz="3200" dirty="0">
              <a:latin typeface="Comic Sans MS" panose="030F0702030302020204" pitchFamily="66" charset="0"/>
            </a:endParaRPr>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960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8615" y="5767254"/>
            <a:ext cx="8894885" cy="900246"/>
          </a:xfrm>
          <a:prstGeom prst="rect">
            <a:avLst/>
          </a:prstGeom>
        </p:spPr>
        <p:txBody>
          <a:bodyPr wrap="square">
            <a:spAutoFit/>
          </a:bodyPr>
          <a:lstStyle/>
          <a:p>
            <a:r>
              <a:rPr lang="en-US" sz="1050" dirty="0" smtClean="0"/>
              <a:t>2.B.1.b.1. Cell membranes consist of a structural frame work of phospholipid molecules, embedded proteins, and cholesterol, glycoproteins, and </a:t>
            </a:r>
            <a:r>
              <a:rPr lang="en-US" sz="1050" dirty="0" err="1" smtClean="0"/>
              <a:t>glycolipdis</a:t>
            </a:r>
            <a:r>
              <a:rPr lang="en-US" sz="1050" dirty="0" smtClean="0"/>
              <a:t>.</a:t>
            </a:r>
            <a:br>
              <a:rPr lang="en-US" sz="1050" dirty="0" smtClean="0"/>
            </a:br>
            <a:r>
              <a:rPr lang="en-US" sz="1050" dirty="0" smtClean="0"/>
              <a:t/>
            </a:r>
            <a:br>
              <a:rPr lang="en-US" sz="1050" dirty="0" smtClean="0"/>
            </a:br>
            <a:r>
              <a:rPr lang="en-US" sz="1050" dirty="0" smtClean="0"/>
              <a:t>2.B.1.b.2 </a:t>
            </a:r>
            <a:r>
              <a:rPr lang="en-US" sz="1050" dirty="0"/>
              <a:t>Phospholipids give the membrane both hydrophilic and hydrophobic properties.  The hydrophilic phosphate portions of the phospholipids are </a:t>
            </a:r>
            <a:br>
              <a:rPr lang="en-US" sz="1050" dirty="0"/>
            </a:br>
            <a:r>
              <a:rPr lang="en-US" sz="1050" dirty="0"/>
              <a:t>oriented toward the aqueous external or internal environments, while the hydrophobic fatty acids portions face each other within the interior of the</a:t>
            </a:r>
            <a:br>
              <a:rPr lang="en-US" sz="1050" dirty="0"/>
            </a:br>
            <a:r>
              <a:rPr lang="en-US" sz="1050" dirty="0"/>
              <a:t> membrane itself</a:t>
            </a:r>
          </a:p>
        </p:txBody>
      </p:sp>
    </p:spTree>
    <p:extLst>
      <p:ext uri="{BB962C8B-B14F-4D97-AF65-F5344CB8AC3E}">
        <p14:creationId xmlns:p14="http://schemas.microsoft.com/office/powerpoint/2010/main" val="34032592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615" y="58614"/>
            <a:ext cx="9085385" cy="2062103"/>
          </a:xfrm>
          <a:prstGeom prst="rect">
            <a:avLst/>
          </a:prstGeom>
        </p:spPr>
        <p:txBody>
          <a:bodyPr wrap="square">
            <a:spAutoFit/>
          </a:bodyPr>
          <a:lstStyle/>
          <a:p>
            <a:r>
              <a:rPr lang="en-US" sz="3200" b="1" dirty="0" smtClean="0">
                <a:latin typeface="Comic Sans MS" panose="030F0702030302020204" pitchFamily="66" charset="0"/>
              </a:rPr>
              <a:t>Draw a picture of the </a:t>
            </a:r>
            <a:r>
              <a:rPr lang="en-US" sz="3200" b="1" i="1" dirty="0" err="1" smtClean="0">
                <a:latin typeface="Comic Sans MS" panose="030F0702030302020204" pitchFamily="66" charset="0"/>
              </a:rPr>
              <a:t>trp</a:t>
            </a:r>
            <a:r>
              <a:rPr lang="en-US" sz="3200" b="1" dirty="0" smtClean="0">
                <a:latin typeface="Comic Sans MS" panose="030F0702030302020204" pitchFamily="66" charset="0"/>
              </a:rPr>
              <a:t> operon when it is turned ON showing the operator, promoter, repressor, and any other molecules you need. </a:t>
            </a:r>
            <a:endParaRPr lang="en-US" sz="3200" dirty="0" smtClean="0">
              <a:latin typeface="Comic Sans MS" panose="030F0702030302020204" pitchFamily="66" charset="0"/>
            </a:endParaRPr>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2470" y="5874663"/>
            <a:ext cx="8724900" cy="861774"/>
          </a:xfrm>
          <a:prstGeom prst="rect">
            <a:avLst/>
          </a:prstGeom>
        </p:spPr>
        <p:txBody>
          <a:bodyPr wrap="square">
            <a:spAutoFit/>
          </a:bodyPr>
          <a:lstStyle/>
          <a:p>
            <a:r>
              <a:rPr lang="en-US" sz="1000" dirty="0"/>
              <a:t>3.B.1. a.1. Regulatory sequences are stretches of DNA that interact with regulatory proteins to control transcription.  Illustrative example: </a:t>
            </a:r>
            <a:r>
              <a:rPr lang="en-US" sz="1000" b="1" dirty="0"/>
              <a:t>Promoters</a:t>
            </a:r>
            <a:br>
              <a:rPr lang="en-US" sz="1000" b="1" dirty="0"/>
            </a:br>
            <a:endParaRPr lang="en-US" sz="1000" b="1" dirty="0"/>
          </a:p>
          <a:p>
            <a:r>
              <a:rPr lang="en-US" sz="1000" dirty="0"/>
              <a:t>3.B.1.b.2. The expression of specific genes can he inhibited by the presence of a repressor.</a:t>
            </a:r>
            <a:br>
              <a:rPr lang="en-US" sz="1000" dirty="0"/>
            </a:br>
            <a:r>
              <a:rPr lang="en-US" sz="1000" dirty="0"/>
              <a:t/>
            </a:r>
            <a:br>
              <a:rPr lang="en-US" sz="1000" dirty="0"/>
            </a:br>
            <a:r>
              <a:rPr lang="en-US" sz="1000" dirty="0"/>
              <a:t>3.B.1.b.4. Regulatory proteins inhibit gene expression by binding to DNA and blocking transcription (negative control)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445" y="2895600"/>
            <a:ext cx="8362950" cy="2739859"/>
          </a:xfrm>
          <a:prstGeom prst="rect">
            <a:avLst/>
          </a:prstGeom>
        </p:spPr>
      </p:pic>
      <p:sp>
        <p:nvSpPr>
          <p:cNvPr id="6" name="TextBox 5"/>
          <p:cNvSpPr txBox="1"/>
          <p:nvPr/>
        </p:nvSpPr>
        <p:spPr>
          <a:xfrm>
            <a:off x="5105400" y="2249269"/>
            <a:ext cx="2856872" cy="646331"/>
          </a:xfrm>
          <a:prstGeom prst="rect">
            <a:avLst/>
          </a:prstGeom>
          <a:noFill/>
        </p:spPr>
        <p:txBody>
          <a:bodyPr wrap="none" rtlCol="0">
            <a:spAutoFit/>
          </a:bodyPr>
          <a:lstStyle/>
          <a:p>
            <a:r>
              <a:rPr lang="en-US" dirty="0" smtClean="0">
                <a:latin typeface="Comic Sans MS" panose="030F0702030302020204" pitchFamily="66" charset="0"/>
              </a:rPr>
              <a:t>If tryptophan is absent, </a:t>
            </a:r>
            <a:br>
              <a:rPr lang="en-US" dirty="0" smtClean="0">
                <a:latin typeface="Comic Sans MS" panose="030F0702030302020204" pitchFamily="66" charset="0"/>
              </a:rPr>
            </a:br>
            <a:r>
              <a:rPr lang="en-US" dirty="0" smtClean="0">
                <a:latin typeface="Comic Sans MS" panose="030F0702030302020204" pitchFamily="66" charset="0"/>
              </a:rPr>
              <a:t>repressor is inactive.</a:t>
            </a:r>
            <a:endParaRPr lang="en-US" dirty="0">
              <a:latin typeface="Comic Sans MS" panose="030F0702030302020204" pitchFamily="66" charset="0"/>
            </a:endParaRPr>
          </a:p>
        </p:txBody>
      </p:sp>
    </p:spTree>
    <p:extLst>
      <p:ext uri="{BB962C8B-B14F-4D97-AF65-F5344CB8AC3E}">
        <p14:creationId xmlns:p14="http://schemas.microsoft.com/office/powerpoint/2010/main" val="13712064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5" name="Rectangle 4"/>
          <p:cNvSpPr/>
          <p:nvPr/>
        </p:nvSpPr>
        <p:spPr>
          <a:xfrm>
            <a:off x="58615" y="58614"/>
            <a:ext cx="9085385" cy="2062103"/>
          </a:xfrm>
          <a:prstGeom prst="rect">
            <a:avLst/>
          </a:prstGeom>
        </p:spPr>
        <p:txBody>
          <a:bodyPr wrap="square">
            <a:spAutoFit/>
          </a:bodyPr>
          <a:lstStyle/>
          <a:p>
            <a:r>
              <a:rPr lang="en-US" sz="3200" dirty="0" smtClean="0">
                <a:latin typeface="Comic Sans MS" panose="030F0702030302020204" pitchFamily="66" charset="0"/>
              </a:rPr>
              <a:t>Draw a diagram to show 2 ways (ALLOSTERIC) NON-COMPETITIVE INHIBITORS  work</a:t>
            </a:r>
          </a:p>
          <a:p>
            <a:endParaRPr lang="en-US" sz="3200" dirty="0"/>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84858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1028" name="Picture 4" descr="https://upload.wikimedia.org/wikipedia/commons/thumb/0/0f/Allosteric_comp_inhib_1.svg/2000px-Allosteric_comp_inhib_1.svg.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4362"/>
          <a:stretch/>
        </p:blipFill>
        <p:spPr bwMode="auto">
          <a:xfrm>
            <a:off x="203931" y="838200"/>
            <a:ext cx="8756073" cy="27592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599" y="228600"/>
            <a:ext cx="4353371" cy="369332"/>
          </a:xfrm>
          <a:prstGeom prst="rect">
            <a:avLst/>
          </a:prstGeom>
        </p:spPr>
        <p:txBody>
          <a:bodyPr wrap="none">
            <a:spAutoFit/>
          </a:bodyPr>
          <a:lstStyle/>
          <a:p>
            <a:r>
              <a:rPr lang="en-US" dirty="0" smtClean="0"/>
              <a:t>NON-COMPETITVE (ALLOSTERIC) </a:t>
            </a:r>
            <a:r>
              <a:rPr lang="en-US" dirty="0"/>
              <a:t>INHIBITION</a:t>
            </a:r>
          </a:p>
        </p:txBody>
      </p:sp>
      <p:pic>
        <p:nvPicPr>
          <p:cNvPr id="3" name="Picture 2" descr="http://ibguides.com/images/biology_figure_7.6.4_none-competitive_inhibition.png"/>
          <p:cNvPicPr>
            <a:picLocks noChangeAspect="1" noChangeArrowheads="1"/>
          </p:cNvPicPr>
          <p:nvPr/>
        </p:nvPicPr>
        <p:blipFill rotWithShape="1">
          <a:blip r:embed="rId3">
            <a:extLst>
              <a:ext uri="{28A0092B-C50C-407E-A947-70E740481C1C}">
                <a14:useLocalDpi xmlns:a14="http://schemas.microsoft.com/office/drawing/2010/main" val="0"/>
              </a:ext>
            </a:extLst>
          </a:blip>
          <a:srcRect l="6743" t="51384" r="5839" b="10163"/>
          <a:stretch/>
        </p:blipFill>
        <p:spPr bwMode="auto">
          <a:xfrm>
            <a:off x="203933" y="3733798"/>
            <a:ext cx="8756073" cy="2920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34883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5" name="Rectangle 4"/>
          <p:cNvSpPr/>
          <p:nvPr/>
        </p:nvSpPr>
        <p:spPr>
          <a:xfrm>
            <a:off x="58615" y="58614"/>
            <a:ext cx="9085385" cy="1384995"/>
          </a:xfrm>
          <a:prstGeom prst="rect">
            <a:avLst/>
          </a:prstGeom>
        </p:spPr>
        <p:txBody>
          <a:bodyPr wrap="square">
            <a:spAutoFit/>
          </a:bodyPr>
          <a:lstStyle/>
          <a:p>
            <a:r>
              <a:rPr lang="en-US" sz="2800" dirty="0" smtClean="0">
                <a:latin typeface="Comic Sans MS" panose="030F0702030302020204" pitchFamily="66" charset="0"/>
              </a:rPr>
              <a:t>Draw and label a picture of an enzyme showing its active and allosteric sites. Include a substrate molecule in your drawing.</a:t>
            </a:r>
          </a:p>
        </p:txBody>
      </p:sp>
      <p:sp>
        <p:nvSpPr>
          <p:cNvPr id="3" name="Rectangle 1"/>
          <p:cNvSpPr>
            <a:spLocks noChangeArrowheads="1"/>
          </p:cNvSpPr>
          <p:nvPr/>
        </p:nvSpPr>
        <p:spPr bwMode="auto">
          <a:xfrm>
            <a:off x="11483" y="5919281"/>
            <a:ext cx="9103290"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sz="2800">
                <a:solidFill>
                  <a:schemeClr val="tx1"/>
                </a:solidFill>
                <a:latin typeface="Arial" pitchFamily="34" charset="0"/>
              </a:defRPr>
            </a:lvl1pPr>
            <a:lvl2pPr eaLnBrk="0" hangingPunct="0">
              <a:defRPr sz="2800">
                <a:solidFill>
                  <a:schemeClr val="tx1"/>
                </a:solidFill>
                <a:latin typeface="Arial" pitchFamily="34" charset="0"/>
              </a:defRPr>
            </a:lvl2pPr>
            <a:lvl3pPr eaLnBrk="0" hangingPunct="0">
              <a:defRPr sz="2800">
                <a:solidFill>
                  <a:schemeClr val="tx1"/>
                </a:solidFill>
                <a:latin typeface="Arial" pitchFamily="34" charset="0"/>
              </a:defRPr>
            </a:lvl3pPr>
            <a:lvl4pPr eaLnBrk="0" hangingPunct="0">
              <a:defRPr sz="2800">
                <a:solidFill>
                  <a:schemeClr val="tx1"/>
                </a:solidFill>
                <a:latin typeface="Arial" pitchFamily="34" charset="0"/>
              </a:defRPr>
            </a:lvl4pPr>
            <a:lvl5pPr eaLnBrk="0" hangingPunct="0">
              <a:defRPr sz="2800">
                <a:solidFill>
                  <a:schemeClr val="tx1"/>
                </a:solidFill>
                <a:latin typeface="Arial" pitchFamily="34" charset="0"/>
              </a:defRPr>
            </a:lvl5pPr>
            <a:lvl6pPr eaLnBrk="0" fontAlgn="base" hangingPunct="0">
              <a:spcBef>
                <a:spcPct val="0"/>
              </a:spcBef>
              <a:spcAft>
                <a:spcPct val="0"/>
              </a:spcAft>
              <a:defRPr sz="2800">
                <a:solidFill>
                  <a:schemeClr val="tx1"/>
                </a:solidFill>
                <a:latin typeface="Arial" pitchFamily="34" charset="0"/>
              </a:defRPr>
            </a:lvl6pPr>
            <a:lvl7pPr eaLnBrk="0" fontAlgn="base" hangingPunct="0">
              <a:spcBef>
                <a:spcPct val="0"/>
              </a:spcBef>
              <a:spcAft>
                <a:spcPct val="0"/>
              </a:spcAft>
              <a:defRPr sz="2800">
                <a:solidFill>
                  <a:schemeClr val="tx1"/>
                </a:solidFill>
                <a:latin typeface="Arial" pitchFamily="34" charset="0"/>
              </a:defRPr>
            </a:lvl7pPr>
            <a:lvl8pPr eaLnBrk="0" fontAlgn="base" hangingPunct="0">
              <a:spcBef>
                <a:spcPct val="0"/>
              </a:spcBef>
              <a:spcAft>
                <a:spcPct val="0"/>
              </a:spcAft>
              <a:defRPr sz="2800">
                <a:solidFill>
                  <a:schemeClr val="tx1"/>
                </a:solidFill>
                <a:latin typeface="Arial" pitchFamily="34" charset="0"/>
              </a:defRPr>
            </a:lvl8pPr>
            <a:lvl9pPr eaLnBrk="0" fontAlgn="base" hangingPunct="0">
              <a:spcBef>
                <a:spcPct val="0"/>
              </a:spcBef>
              <a:spcAft>
                <a:spcPct val="0"/>
              </a:spcAft>
              <a:defRPr sz="2800">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1" u="none" strike="noStrike" cap="none" normalizeH="0" baseline="0" dirty="0" smtClean="0">
                <a:ln>
                  <a:noFill/>
                </a:ln>
                <a:solidFill>
                  <a:srgbClr val="7030A0"/>
                </a:solidFill>
                <a:effectLst/>
                <a:latin typeface="Garamond" pitchFamily="18" charset="0"/>
                <a:cs typeface="Times New Roman" pitchFamily="18" charset="0"/>
              </a:rPr>
              <a:t>Essential knowledge 4.B.1: Interactions between molecules affect their</a:t>
            </a:r>
            <a:r>
              <a:rPr kumimoji="0" lang="en-US" altLang="en-US" sz="1100" b="1" i="1" u="none" strike="noStrike" cap="none" normalizeH="0" baseline="0" dirty="0" smtClean="0">
                <a:ln>
                  <a:noFill/>
                </a:ln>
                <a:solidFill>
                  <a:srgbClr val="7030A0"/>
                </a:solidFill>
                <a:effectLst/>
                <a:latin typeface="Arial"/>
                <a:cs typeface="Times New Roman" pitchFamily="18" charset="0"/>
              </a:rPr>
              <a:t> </a:t>
            </a:r>
            <a:r>
              <a:rPr kumimoji="0" lang="en-US" altLang="en-US" sz="1100" b="1" i="1" u="none" strike="noStrike" cap="none" normalizeH="0" baseline="0" dirty="0" smtClean="0">
                <a:ln>
                  <a:noFill/>
                </a:ln>
                <a:solidFill>
                  <a:srgbClr val="7030A0"/>
                </a:solidFill>
                <a:effectLst/>
                <a:latin typeface="Garamond" pitchFamily="18" charset="0"/>
                <a:cs typeface="Times New Roman" pitchFamily="18" charset="0"/>
              </a:rPr>
              <a:t>structure and function.</a:t>
            </a:r>
            <a:endParaRPr kumimoji="0" lang="en-US" altLang="en-US" sz="1100" b="0" i="0" u="none" strike="noStrike" cap="none" normalizeH="0" baseline="0" dirty="0" smtClean="0">
              <a:ln>
                <a:noFill/>
              </a:ln>
              <a:solidFill>
                <a:srgbClr val="7030A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7030A0"/>
                </a:solidFill>
                <a:effectLst/>
                <a:latin typeface="Arial"/>
                <a:cs typeface="Times New Roman" pitchFamily="18" charset="0"/>
              </a:rPr>
              <a:t>  </a:t>
            </a:r>
            <a:r>
              <a:rPr kumimoji="0" lang="en-US" altLang="en-US" sz="1100" b="0" i="0" u="none" strike="noStrike" cap="none" normalizeH="0" baseline="0" dirty="0" smtClean="0">
                <a:ln>
                  <a:noFill/>
                </a:ln>
                <a:solidFill>
                  <a:srgbClr val="7030A0"/>
                </a:solidFill>
                <a:effectLst/>
                <a:latin typeface="Garamond" pitchFamily="18" charset="0"/>
                <a:cs typeface="Times New Roman" pitchFamily="18" charset="0"/>
              </a:rPr>
              <a:t>b. The shape of enzymes, active sites and interaction with specific</a:t>
            </a:r>
            <a:r>
              <a:rPr kumimoji="0" lang="en-US" altLang="en-US" sz="1100" b="0" i="0" u="none" strike="noStrike" cap="none" normalizeH="0" baseline="0" dirty="0" smtClean="0">
                <a:ln>
                  <a:noFill/>
                </a:ln>
                <a:solidFill>
                  <a:srgbClr val="7030A0"/>
                </a:solidFill>
                <a:effectLst/>
                <a:latin typeface="Arial"/>
                <a:cs typeface="Times New Roman" pitchFamily="18" charset="0"/>
              </a:rPr>
              <a:t> </a:t>
            </a:r>
            <a:r>
              <a:rPr kumimoji="0" lang="en-US" altLang="en-US" sz="1100" b="0" i="0" u="none" strike="noStrike" cap="none" normalizeH="0" baseline="0" dirty="0" smtClean="0">
                <a:ln>
                  <a:noFill/>
                </a:ln>
                <a:solidFill>
                  <a:srgbClr val="7030A0"/>
                </a:solidFill>
                <a:effectLst/>
                <a:latin typeface="Garamond" pitchFamily="18" charset="0"/>
                <a:cs typeface="Times New Roman" pitchFamily="18" charset="0"/>
              </a:rPr>
              <a:t>molecules are essential for basic functioning of the enzyme.</a:t>
            </a:r>
            <a:endParaRPr kumimoji="0" lang="en-US" altLang="en-US" sz="1100" b="0" i="0" u="none" strike="noStrike" cap="none" normalizeH="0" baseline="0" dirty="0" smtClean="0">
              <a:ln>
                <a:noFill/>
              </a:ln>
              <a:solidFill>
                <a:srgbClr val="7030A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dirty="0" smtClean="0">
                <a:ln>
                  <a:noFill/>
                </a:ln>
                <a:solidFill>
                  <a:srgbClr val="7030A0"/>
                </a:solidFill>
                <a:effectLst/>
                <a:latin typeface="Arial"/>
                <a:cs typeface="Times New Roman" pitchFamily="18" charset="0"/>
              </a:rPr>
              <a:t>        </a:t>
            </a:r>
            <a:r>
              <a:rPr kumimoji="0" lang="en-US" altLang="en-US" sz="1100" b="0" i="1" u="none" strike="noStrike" cap="none" normalizeH="0" baseline="0" dirty="0" smtClean="0">
                <a:ln>
                  <a:noFill/>
                </a:ln>
                <a:solidFill>
                  <a:srgbClr val="7030A0"/>
                </a:solidFill>
                <a:effectLst/>
                <a:latin typeface="Garamond" pitchFamily="18" charset="0"/>
                <a:cs typeface="Times New Roman" pitchFamily="18" charset="0"/>
              </a:rPr>
              <a:t>Evidence of student learning is a demonstrated understanding of each of the following:</a:t>
            </a:r>
            <a:endParaRPr kumimoji="0" lang="en-US" altLang="en-US" sz="1100" b="0" i="0" u="none" strike="noStrike" cap="none" normalizeH="0" baseline="0" dirty="0" smtClean="0">
              <a:ln>
                <a:noFill/>
              </a:ln>
              <a:solidFill>
                <a:srgbClr val="7030A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7030A0"/>
                </a:solidFill>
                <a:effectLst/>
                <a:latin typeface="Arial"/>
                <a:cs typeface="Times New Roman" pitchFamily="18" charset="0"/>
              </a:rPr>
              <a:t>         </a:t>
            </a:r>
            <a:r>
              <a:rPr kumimoji="0" lang="en-US" altLang="en-US" sz="1100" b="0" i="0" u="none" strike="noStrike" cap="none" normalizeH="0" baseline="0" dirty="0" smtClean="0">
                <a:ln>
                  <a:noFill/>
                </a:ln>
                <a:solidFill>
                  <a:srgbClr val="7030A0"/>
                </a:solidFill>
                <a:effectLst/>
                <a:latin typeface="Garamond" pitchFamily="18" charset="0"/>
                <a:cs typeface="Times New Roman" pitchFamily="18" charset="0"/>
              </a:rPr>
              <a:t>1. For an enzyme-mediated chemical reaction to occur, the substrate</a:t>
            </a:r>
            <a:r>
              <a:rPr kumimoji="0" lang="en-US" altLang="en-US" sz="1100" b="0" i="0" u="none" strike="noStrike" cap="none" normalizeH="0" baseline="0" dirty="0" smtClean="0">
                <a:ln>
                  <a:noFill/>
                </a:ln>
                <a:solidFill>
                  <a:srgbClr val="7030A0"/>
                </a:solidFill>
                <a:effectLst/>
                <a:latin typeface="Arial"/>
                <a:cs typeface="Times New Roman" pitchFamily="18" charset="0"/>
              </a:rPr>
              <a:t> </a:t>
            </a:r>
            <a:r>
              <a:rPr kumimoji="0" lang="en-US" altLang="en-US" sz="1100" b="0" i="0" u="none" strike="noStrike" cap="none" normalizeH="0" baseline="0" dirty="0" smtClean="0">
                <a:ln>
                  <a:noFill/>
                </a:ln>
                <a:solidFill>
                  <a:srgbClr val="7030A0"/>
                </a:solidFill>
                <a:effectLst/>
                <a:latin typeface="Garamond" pitchFamily="18" charset="0"/>
                <a:cs typeface="Times New Roman" pitchFamily="18" charset="0"/>
              </a:rPr>
              <a:t>must be complementary to the surface properties (shape and</a:t>
            </a:r>
            <a:r>
              <a:rPr kumimoji="0" lang="en-US" altLang="en-US" sz="1100" b="0" i="0" u="none" strike="noStrike" cap="none" normalizeH="0" baseline="0" dirty="0" smtClean="0">
                <a:ln>
                  <a:noFill/>
                </a:ln>
                <a:solidFill>
                  <a:srgbClr val="7030A0"/>
                </a:solidFill>
                <a:effectLst/>
                <a:latin typeface="Arial"/>
                <a:cs typeface="Times New Roman" pitchFamily="18" charset="0"/>
              </a:rPr>
              <a:t> </a:t>
            </a:r>
            <a:r>
              <a:rPr kumimoji="0" lang="en-US" altLang="en-US" sz="1100" b="0" i="0" u="none" strike="noStrike" cap="none" normalizeH="0" baseline="0" dirty="0" smtClean="0">
                <a:ln>
                  <a:noFill/>
                </a:ln>
                <a:solidFill>
                  <a:srgbClr val="7030A0"/>
                </a:solidFill>
                <a:effectLst/>
                <a:latin typeface="Garamond" pitchFamily="18" charset="0"/>
                <a:cs typeface="Times New Roman" pitchFamily="18" charset="0"/>
              </a:rPr>
              <a:t>charge) of the active site. In </a:t>
            </a:r>
            <a:br>
              <a:rPr kumimoji="0" lang="en-US" altLang="en-US" sz="1100" b="0" i="0" u="none" strike="noStrike" cap="none" normalizeH="0" baseline="0" dirty="0" smtClean="0">
                <a:ln>
                  <a:noFill/>
                </a:ln>
                <a:solidFill>
                  <a:srgbClr val="7030A0"/>
                </a:solidFill>
                <a:effectLst/>
                <a:latin typeface="Garamond" pitchFamily="18" charset="0"/>
                <a:cs typeface="Times New Roman" pitchFamily="18" charset="0"/>
              </a:rPr>
            </a:br>
            <a:r>
              <a:rPr kumimoji="0" lang="en-US" altLang="en-US" sz="1100" b="0" i="0" u="none" strike="noStrike" cap="none" normalizeH="0" baseline="0" dirty="0" smtClean="0">
                <a:ln>
                  <a:noFill/>
                </a:ln>
                <a:solidFill>
                  <a:srgbClr val="7030A0"/>
                </a:solidFill>
                <a:effectLst/>
                <a:latin typeface="Garamond" pitchFamily="18" charset="0"/>
                <a:cs typeface="Times New Roman" pitchFamily="18" charset="0"/>
              </a:rPr>
              <a:t>                  other words, the substrate must fit into</a:t>
            </a:r>
            <a:r>
              <a:rPr kumimoji="0" lang="en-US" altLang="en-US" sz="1100" b="0" i="0" u="none" strike="noStrike" cap="none" normalizeH="0" baseline="0" dirty="0" smtClean="0">
                <a:ln>
                  <a:noFill/>
                </a:ln>
                <a:solidFill>
                  <a:srgbClr val="7030A0"/>
                </a:solidFill>
                <a:effectLst/>
                <a:latin typeface="Arial"/>
                <a:cs typeface="Times New Roman" pitchFamily="18" charset="0"/>
              </a:rPr>
              <a:t> </a:t>
            </a:r>
            <a:r>
              <a:rPr kumimoji="0" lang="en-US" altLang="en-US" sz="1100" b="0" i="0" u="none" strike="noStrike" cap="none" normalizeH="0" baseline="0" dirty="0" smtClean="0">
                <a:ln>
                  <a:noFill/>
                </a:ln>
                <a:solidFill>
                  <a:srgbClr val="7030A0"/>
                </a:solidFill>
                <a:effectLst/>
                <a:latin typeface="Garamond" pitchFamily="18" charset="0"/>
                <a:cs typeface="Times New Roman" pitchFamily="18" charset="0"/>
              </a:rPr>
              <a:t>the enzyme's active site.</a:t>
            </a:r>
            <a:endParaRPr kumimoji="0" lang="en-US" altLang="en-US" sz="1100" b="0" i="0" u="none" strike="noStrike" cap="none" normalizeH="0" baseline="0" dirty="0" smtClean="0">
              <a:ln>
                <a:noFill/>
              </a:ln>
              <a:solidFill>
                <a:srgbClr val="7030A0"/>
              </a:solidFill>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1891" y="1600200"/>
            <a:ext cx="5429250" cy="3705225"/>
          </a:xfrm>
          <a:prstGeom prst="rect">
            <a:avLst/>
          </a:prstGeom>
        </p:spPr>
      </p:pic>
    </p:spTree>
    <p:extLst>
      <p:ext uri="{BB962C8B-B14F-4D97-AF65-F5344CB8AC3E}">
        <p14:creationId xmlns:p14="http://schemas.microsoft.com/office/powerpoint/2010/main" val="122296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5" name="Rectangle 4"/>
          <p:cNvSpPr/>
          <p:nvPr/>
        </p:nvSpPr>
        <p:spPr>
          <a:xfrm>
            <a:off x="58615" y="5555"/>
            <a:ext cx="9085385" cy="4832092"/>
          </a:xfrm>
          <a:prstGeom prst="rect">
            <a:avLst/>
          </a:prstGeom>
        </p:spPr>
        <p:txBody>
          <a:bodyPr wrap="square">
            <a:spAutoFit/>
          </a:bodyPr>
          <a:lstStyle/>
          <a:p>
            <a:r>
              <a:rPr lang="en-US" sz="2800" dirty="0" smtClean="0">
                <a:latin typeface="Comic Sans MS" panose="030F0702030302020204" pitchFamily="66" charset="0"/>
              </a:rPr>
              <a:t>Add a competitive inhibitor to your diagram.</a:t>
            </a:r>
            <a:br>
              <a:rPr lang="en-US" sz="2800" dirty="0" smtClean="0">
                <a:latin typeface="Comic Sans MS" panose="030F0702030302020204" pitchFamily="66" charset="0"/>
              </a:rPr>
            </a:br>
            <a:r>
              <a:rPr lang="en-US" sz="2800" dirty="0" smtClean="0">
                <a:latin typeface="Comic Sans MS" panose="030F0702030302020204" pitchFamily="66" charset="0"/>
              </a:rPr>
              <a:t>How would this change the rate of this reaction?</a:t>
            </a:r>
          </a:p>
          <a:p>
            <a:endParaRPr lang="en-US" dirty="0">
              <a:latin typeface="Comic Sans MS" panose="030F0702030302020204" pitchFamily="66" charset="0"/>
            </a:endParaRPr>
          </a:p>
          <a:p>
            <a:endParaRPr lang="en-US" sz="3200" dirty="0" smtClean="0">
              <a:latin typeface="Comic Sans MS" panose="030F0702030302020204" pitchFamily="66" charset="0"/>
            </a:endParaRPr>
          </a:p>
          <a:p>
            <a:endParaRPr lang="en-US" sz="3200" dirty="0">
              <a:latin typeface="Comic Sans MS" panose="030F0702030302020204" pitchFamily="66" charset="0"/>
            </a:endParaRPr>
          </a:p>
          <a:p>
            <a:endParaRPr lang="en-US" sz="3200" dirty="0" smtClean="0">
              <a:latin typeface="Comic Sans MS" panose="030F0702030302020204" pitchFamily="66" charset="0"/>
            </a:endParaRPr>
          </a:p>
          <a:p>
            <a:endParaRPr lang="en-US" sz="3200" dirty="0">
              <a:latin typeface="Comic Sans MS" panose="030F0702030302020204" pitchFamily="66" charset="0"/>
            </a:endParaRPr>
          </a:p>
          <a:p>
            <a:endParaRPr lang="en-US" sz="3200" dirty="0" smtClean="0">
              <a:latin typeface="Comic Sans MS" panose="030F0702030302020204" pitchFamily="66" charset="0"/>
            </a:endParaRPr>
          </a:p>
          <a:p>
            <a:endParaRPr lang="en-US" sz="3200" dirty="0">
              <a:latin typeface="Comic Sans MS" panose="030F0702030302020204" pitchFamily="66" charset="0"/>
            </a:endParaRPr>
          </a:p>
          <a:p>
            <a:endParaRPr lang="en-US" sz="3200" dirty="0" smtClean="0">
              <a:latin typeface="Comic Sans MS" panose="030F0702030302020204" pitchFamily="66" charset="0"/>
            </a:endParaRPr>
          </a:p>
        </p:txBody>
      </p:sp>
      <p:sp>
        <p:nvSpPr>
          <p:cNvPr id="3" name="Rectangle 1"/>
          <p:cNvSpPr>
            <a:spLocks noChangeArrowheads="1"/>
          </p:cNvSpPr>
          <p:nvPr/>
        </p:nvSpPr>
        <p:spPr bwMode="auto">
          <a:xfrm>
            <a:off x="-14613" y="5939890"/>
            <a:ext cx="910329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sz="2800">
                <a:solidFill>
                  <a:schemeClr val="tx1"/>
                </a:solidFill>
                <a:latin typeface="Arial" pitchFamily="34" charset="0"/>
              </a:defRPr>
            </a:lvl1pPr>
            <a:lvl2pPr eaLnBrk="0" hangingPunct="0">
              <a:defRPr sz="2800">
                <a:solidFill>
                  <a:schemeClr val="tx1"/>
                </a:solidFill>
                <a:latin typeface="Arial" pitchFamily="34" charset="0"/>
              </a:defRPr>
            </a:lvl2pPr>
            <a:lvl3pPr eaLnBrk="0" hangingPunct="0">
              <a:defRPr sz="2800">
                <a:solidFill>
                  <a:schemeClr val="tx1"/>
                </a:solidFill>
                <a:latin typeface="Arial" pitchFamily="34" charset="0"/>
              </a:defRPr>
            </a:lvl3pPr>
            <a:lvl4pPr eaLnBrk="0" hangingPunct="0">
              <a:defRPr sz="2800">
                <a:solidFill>
                  <a:schemeClr val="tx1"/>
                </a:solidFill>
                <a:latin typeface="Arial" pitchFamily="34" charset="0"/>
              </a:defRPr>
            </a:lvl4pPr>
            <a:lvl5pPr eaLnBrk="0" hangingPunct="0">
              <a:defRPr sz="2800">
                <a:solidFill>
                  <a:schemeClr val="tx1"/>
                </a:solidFill>
                <a:latin typeface="Arial" pitchFamily="34" charset="0"/>
              </a:defRPr>
            </a:lvl5pPr>
            <a:lvl6pPr eaLnBrk="0" fontAlgn="base" hangingPunct="0">
              <a:spcBef>
                <a:spcPct val="0"/>
              </a:spcBef>
              <a:spcAft>
                <a:spcPct val="0"/>
              </a:spcAft>
              <a:defRPr sz="2800">
                <a:solidFill>
                  <a:schemeClr val="tx1"/>
                </a:solidFill>
                <a:latin typeface="Arial" pitchFamily="34" charset="0"/>
              </a:defRPr>
            </a:lvl6pPr>
            <a:lvl7pPr eaLnBrk="0" fontAlgn="base" hangingPunct="0">
              <a:spcBef>
                <a:spcPct val="0"/>
              </a:spcBef>
              <a:spcAft>
                <a:spcPct val="0"/>
              </a:spcAft>
              <a:defRPr sz="2800">
                <a:solidFill>
                  <a:schemeClr val="tx1"/>
                </a:solidFill>
                <a:latin typeface="Arial" pitchFamily="34" charset="0"/>
              </a:defRPr>
            </a:lvl7pPr>
            <a:lvl8pPr eaLnBrk="0" fontAlgn="base" hangingPunct="0">
              <a:spcBef>
                <a:spcPct val="0"/>
              </a:spcBef>
              <a:spcAft>
                <a:spcPct val="0"/>
              </a:spcAft>
              <a:defRPr sz="2800">
                <a:solidFill>
                  <a:schemeClr val="tx1"/>
                </a:solidFill>
                <a:latin typeface="Arial" pitchFamily="34" charset="0"/>
              </a:defRPr>
            </a:lvl8pPr>
            <a:lvl9pPr eaLnBrk="0" fontAlgn="base" hangingPunct="0">
              <a:spcBef>
                <a:spcPct val="0"/>
              </a:spcBef>
              <a:spcAft>
                <a:spcPct val="0"/>
              </a:spcAft>
              <a:defRPr sz="2800">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1" u="none" strike="noStrike" cap="none" normalizeH="0" baseline="0" dirty="0" smtClean="0">
                <a:ln>
                  <a:noFill/>
                </a:ln>
                <a:solidFill>
                  <a:srgbClr val="7030A0"/>
                </a:solidFill>
                <a:effectLst/>
                <a:latin typeface="Garamond" pitchFamily="18" charset="0"/>
                <a:cs typeface="Times New Roman" pitchFamily="18" charset="0"/>
              </a:rPr>
              <a:t>Essential knowledge 4.B.1: Interactions between molecules affect their</a:t>
            </a:r>
            <a:r>
              <a:rPr kumimoji="0" lang="en-US" altLang="en-US" sz="1100" b="1" i="1" u="none" strike="noStrike" cap="none" normalizeH="0" baseline="0" dirty="0" smtClean="0">
                <a:ln>
                  <a:noFill/>
                </a:ln>
                <a:solidFill>
                  <a:srgbClr val="7030A0"/>
                </a:solidFill>
                <a:effectLst/>
                <a:latin typeface="Arial"/>
                <a:cs typeface="Times New Roman" pitchFamily="18" charset="0"/>
              </a:rPr>
              <a:t> </a:t>
            </a:r>
            <a:r>
              <a:rPr kumimoji="0" lang="en-US" altLang="en-US" sz="1100" b="1" i="1" u="none" strike="noStrike" cap="none" normalizeH="0" baseline="0" dirty="0" smtClean="0">
                <a:ln>
                  <a:noFill/>
                </a:ln>
                <a:solidFill>
                  <a:srgbClr val="7030A0"/>
                </a:solidFill>
                <a:effectLst/>
                <a:latin typeface="Garamond" pitchFamily="18" charset="0"/>
                <a:cs typeface="Times New Roman" pitchFamily="18" charset="0"/>
              </a:rPr>
              <a:t>structure and function.</a:t>
            </a:r>
            <a:endParaRPr kumimoji="0" lang="en-US" altLang="en-US" sz="1100" b="0" i="0" u="none" strike="noStrike" cap="none" normalizeH="0" baseline="0" dirty="0" smtClean="0">
              <a:ln>
                <a:noFill/>
              </a:ln>
              <a:solidFill>
                <a:srgbClr val="7030A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7030A0"/>
                </a:solidFill>
                <a:effectLst/>
                <a:latin typeface="Arial"/>
                <a:cs typeface="Times New Roman" pitchFamily="18" charset="0"/>
              </a:rPr>
              <a:t>  </a:t>
            </a:r>
            <a:r>
              <a:rPr kumimoji="0" lang="en-US" altLang="en-US" sz="1100" b="0" i="0" u="none" strike="noStrike" cap="none" normalizeH="0" baseline="0" dirty="0" smtClean="0">
                <a:ln>
                  <a:noFill/>
                </a:ln>
                <a:solidFill>
                  <a:srgbClr val="7030A0"/>
                </a:solidFill>
                <a:effectLst/>
                <a:latin typeface="Garamond" pitchFamily="18" charset="0"/>
                <a:cs typeface="Times New Roman" pitchFamily="18" charset="0"/>
              </a:rPr>
              <a:t>b. The shape of enzymes, active sites and interaction with specific</a:t>
            </a:r>
            <a:r>
              <a:rPr kumimoji="0" lang="en-US" altLang="en-US" sz="1100" b="0" i="0" u="none" strike="noStrike" cap="none" normalizeH="0" baseline="0" dirty="0" smtClean="0">
                <a:ln>
                  <a:noFill/>
                </a:ln>
                <a:solidFill>
                  <a:srgbClr val="7030A0"/>
                </a:solidFill>
                <a:effectLst/>
                <a:latin typeface="Arial"/>
                <a:cs typeface="Times New Roman" pitchFamily="18" charset="0"/>
              </a:rPr>
              <a:t> </a:t>
            </a:r>
            <a:r>
              <a:rPr kumimoji="0" lang="en-US" altLang="en-US" sz="1100" b="0" i="0" u="none" strike="noStrike" cap="none" normalizeH="0" baseline="0" dirty="0" smtClean="0">
                <a:ln>
                  <a:noFill/>
                </a:ln>
                <a:solidFill>
                  <a:srgbClr val="7030A0"/>
                </a:solidFill>
                <a:effectLst/>
                <a:latin typeface="Garamond" pitchFamily="18" charset="0"/>
                <a:cs typeface="Times New Roman" pitchFamily="18" charset="0"/>
              </a:rPr>
              <a:t>molecules are essential for basic functioning of the enzyme.</a:t>
            </a:r>
            <a:endParaRPr kumimoji="0" lang="en-US" altLang="en-US" sz="1100" b="0" i="0" u="none" strike="noStrike" cap="none" normalizeH="0" baseline="0" dirty="0" smtClean="0">
              <a:ln>
                <a:noFill/>
              </a:ln>
              <a:solidFill>
                <a:srgbClr val="7030A0"/>
              </a:solidFill>
              <a:effectLst/>
            </a:endParaRPr>
          </a:p>
          <a:p>
            <a:pPr lvl="0"/>
            <a:r>
              <a:rPr lang="en-US" sz="1100" dirty="0" smtClean="0">
                <a:solidFill>
                  <a:srgbClr val="7030A0"/>
                </a:solidFill>
              </a:rPr>
              <a:t>Learning </a:t>
            </a:r>
            <a:r>
              <a:rPr lang="en-US" sz="1100" dirty="0">
                <a:solidFill>
                  <a:srgbClr val="7030A0"/>
                </a:solidFill>
              </a:rPr>
              <a:t>Objective: </a:t>
            </a:r>
            <a:r>
              <a:rPr lang="en-US" sz="1100" dirty="0" smtClean="0">
                <a:solidFill>
                  <a:srgbClr val="7030A0"/>
                </a:solidFill>
              </a:rPr>
              <a:t/>
            </a:r>
            <a:br>
              <a:rPr lang="en-US" sz="1100" dirty="0" smtClean="0">
                <a:solidFill>
                  <a:srgbClr val="7030A0"/>
                </a:solidFill>
              </a:rPr>
            </a:br>
            <a:r>
              <a:rPr lang="en-US" sz="1100" b="1" dirty="0">
                <a:solidFill>
                  <a:srgbClr val="7030A0"/>
                </a:solidFill>
              </a:rPr>
              <a:t>LO 4.17 </a:t>
            </a:r>
            <a:r>
              <a:rPr lang="en-US" sz="1100" dirty="0">
                <a:solidFill>
                  <a:srgbClr val="7030A0"/>
                </a:solidFill>
              </a:rPr>
              <a:t>The student is able to analyze data to identify how molecular interactions affect structure and function. [See</a:t>
            </a:r>
            <a:r>
              <a:rPr lang="en-US" sz="1100" b="1" dirty="0">
                <a:solidFill>
                  <a:srgbClr val="7030A0"/>
                </a:solidFill>
              </a:rPr>
              <a:t> SP 5.1</a:t>
            </a:r>
            <a:r>
              <a:rPr lang="en-US" sz="1100" dirty="0">
                <a:solidFill>
                  <a:srgbClr val="7030A0"/>
                </a:solidFill>
              </a:rPr>
              <a:t>]</a:t>
            </a:r>
            <a:endParaRPr kumimoji="0" lang="en-US" altLang="en-US" sz="1100" b="0" i="0" u="none" strike="noStrike" cap="none" normalizeH="0" baseline="0" dirty="0" smtClean="0">
              <a:ln>
                <a:noFill/>
              </a:ln>
              <a:solidFill>
                <a:srgbClr val="7030A0"/>
              </a:solidFill>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1891" y="990600"/>
            <a:ext cx="5429250" cy="3705225"/>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023937"/>
            <a:ext cx="6848475" cy="3638550"/>
          </a:xfrm>
          <a:prstGeom prst="rect">
            <a:avLst/>
          </a:prstGeom>
        </p:spPr>
      </p:pic>
      <p:sp>
        <p:nvSpPr>
          <p:cNvPr id="4" name="TextBox 3"/>
          <p:cNvSpPr txBox="1"/>
          <p:nvPr/>
        </p:nvSpPr>
        <p:spPr>
          <a:xfrm>
            <a:off x="228600" y="4901144"/>
            <a:ext cx="8026556" cy="954107"/>
          </a:xfrm>
          <a:prstGeom prst="rect">
            <a:avLst/>
          </a:prstGeom>
          <a:noFill/>
        </p:spPr>
        <p:txBody>
          <a:bodyPr wrap="none" rtlCol="0">
            <a:spAutoFit/>
          </a:bodyPr>
          <a:lstStyle/>
          <a:p>
            <a:r>
              <a:rPr lang="en-US" dirty="0" smtClean="0">
                <a:latin typeface="Comic Sans MS" panose="030F0702030302020204" pitchFamily="66" charset="0"/>
              </a:rPr>
              <a:t>Adding a competitive inhibitor would decrease </a:t>
            </a:r>
            <a:br>
              <a:rPr lang="en-US" dirty="0" smtClean="0">
                <a:latin typeface="Comic Sans MS" panose="030F0702030302020204" pitchFamily="66" charset="0"/>
              </a:rPr>
            </a:br>
            <a:r>
              <a:rPr lang="en-US" dirty="0" smtClean="0">
                <a:latin typeface="Comic Sans MS" panose="030F0702030302020204" pitchFamily="66" charset="0"/>
              </a:rPr>
              <a:t>       the reaction rate</a:t>
            </a:r>
            <a:endParaRPr lang="en-US" dirty="0">
              <a:latin typeface="Comic Sans MS" panose="030F0702030302020204" pitchFamily="66" charset="0"/>
            </a:endParaRPr>
          </a:p>
        </p:txBody>
      </p:sp>
    </p:spTree>
    <p:extLst>
      <p:ext uri="{BB962C8B-B14F-4D97-AF65-F5344CB8AC3E}">
        <p14:creationId xmlns:p14="http://schemas.microsoft.com/office/powerpoint/2010/main" val="369361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5" name="Rectangle 4"/>
          <p:cNvSpPr/>
          <p:nvPr/>
        </p:nvSpPr>
        <p:spPr>
          <a:xfrm>
            <a:off x="58615" y="5555"/>
            <a:ext cx="9085385" cy="4832092"/>
          </a:xfrm>
          <a:prstGeom prst="rect">
            <a:avLst/>
          </a:prstGeom>
        </p:spPr>
        <p:txBody>
          <a:bodyPr wrap="square">
            <a:spAutoFit/>
          </a:bodyPr>
          <a:lstStyle/>
          <a:p>
            <a:r>
              <a:rPr lang="en-US" sz="2800" dirty="0" smtClean="0">
                <a:latin typeface="Comic Sans MS" panose="030F0702030302020204" pitchFamily="66" charset="0"/>
              </a:rPr>
              <a:t>How would increasing substrate concentration change the rate of this reaction?</a:t>
            </a:r>
          </a:p>
          <a:p>
            <a:endParaRPr lang="en-US" dirty="0">
              <a:latin typeface="Comic Sans MS" panose="030F0702030302020204" pitchFamily="66" charset="0"/>
            </a:endParaRPr>
          </a:p>
          <a:p>
            <a:endParaRPr lang="en-US" sz="3200" dirty="0" smtClean="0">
              <a:latin typeface="Comic Sans MS" panose="030F0702030302020204" pitchFamily="66" charset="0"/>
            </a:endParaRPr>
          </a:p>
          <a:p>
            <a:endParaRPr lang="en-US" sz="3200" dirty="0">
              <a:latin typeface="Comic Sans MS" panose="030F0702030302020204" pitchFamily="66" charset="0"/>
            </a:endParaRPr>
          </a:p>
          <a:p>
            <a:endParaRPr lang="en-US" sz="3200" dirty="0" smtClean="0">
              <a:latin typeface="Comic Sans MS" panose="030F0702030302020204" pitchFamily="66" charset="0"/>
            </a:endParaRPr>
          </a:p>
          <a:p>
            <a:endParaRPr lang="en-US" sz="3200" dirty="0">
              <a:latin typeface="Comic Sans MS" panose="030F0702030302020204" pitchFamily="66" charset="0"/>
            </a:endParaRPr>
          </a:p>
          <a:p>
            <a:endParaRPr lang="en-US" sz="3200" dirty="0" smtClean="0">
              <a:latin typeface="Comic Sans MS" panose="030F0702030302020204" pitchFamily="66" charset="0"/>
            </a:endParaRPr>
          </a:p>
          <a:p>
            <a:endParaRPr lang="en-US" sz="3200" dirty="0">
              <a:latin typeface="Comic Sans MS" panose="030F0702030302020204" pitchFamily="66" charset="0"/>
            </a:endParaRPr>
          </a:p>
          <a:p>
            <a:endParaRPr lang="en-US" sz="3200" dirty="0" smtClean="0">
              <a:latin typeface="Comic Sans MS" panose="030F0702030302020204" pitchFamily="66" charset="0"/>
            </a:endParaRPr>
          </a:p>
        </p:txBody>
      </p:sp>
      <p:sp>
        <p:nvSpPr>
          <p:cNvPr id="3" name="Rectangle 1"/>
          <p:cNvSpPr>
            <a:spLocks noChangeArrowheads="1"/>
          </p:cNvSpPr>
          <p:nvPr/>
        </p:nvSpPr>
        <p:spPr bwMode="auto">
          <a:xfrm>
            <a:off x="-14613" y="5855251"/>
            <a:ext cx="9103290"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sz="2800">
                <a:solidFill>
                  <a:schemeClr val="tx1"/>
                </a:solidFill>
                <a:latin typeface="Arial" pitchFamily="34" charset="0"/>
              </a:defRPr>
            </a:lvl1pPr>
            <a:lvl2pPr eaLnBrk="0" hangingPunct="0">
              <a:defRPr sz="2800">
                <a:solidFill>
                  <a:schemeClr val="tx1"/>
                </a:solidFill>
                <a:latin typeface="Arial" pitchFamily="34" charset="0"/>
              </a:defRPr>
            </a:lvl2pPr>
            <a:lvl3pPr eaLnBrk="0" hangingPunct="0">
              <a:defRPr sz="2800">
                <a:solidFill>
                  <a:schemeClr val="tx1"/>
                </a:solidFill>
                <a:latin typeface="Arial" pitchFamily="34" charset="0"/>
              </a:defRPr>
            </a:lvl3pPr>
            <a:lvl4pPr eaLnBrk="0" hangingPunct="0">
              <a:defRPr sz="2800">
                <a:solidFill>
                  <a:schemeClr val="tx1"/>
                </a:solidFill>
                <a:latin typeface="Arial" pitchFamily="34" charset="0"/>
              </a:defRPr>
            </a:lvl4pPr>
            <a:lvl5pPr eaLnBrk="0" hangingPunct="0">
              <a:defRPr sz="2800">
                <a:solidFill>
                  <a:schemeClr val="tx1"/>
                </a:solidFill>
                <a:latin typeface="Arial" pitchFamily="34" charset="0"/>
              </a:defRPr>
            </a:lvl5pPr>
            <a:lvl6pPr eaLnBrk="0" fontAlgn="base" hangingPunct="0">
              <a:spcBef>
                <a:spcPct val="0"/>
              </a:spcBef>
              <a:spcAft>
                <a:spcPct val="0"/>
              </a:spcAft>
              <a:defRPr sz="2800">
                <a:solidFill>
                  <a:schemeClr val="tx1"/>
                </a:solidFill>
                <a:latin typeface="Arial" pitchFamily="34" charset="0"/>
              </a:defRPr>
            </a:lvl6pPr>
            <a:lvl7pPr eaLnBrk="0" fontAlgn="base" hangingPunct="0">
              <a:spcBef>
                <a:spcPct val="0"/>
              </a:spcBef>
              <a:spcAft>
                <a:spcPct val="0"/>
              </a:spcAft>
              <a:defRPr sz="2800">
                <a:solidFill>
                  <a:schemeClr val="tx1"/>
                </a:solidFill>
                <a:latin typeface="Arial" pitchFamily="34" charset="0"/>
              </a:defRPr>
            </a:lvl7pPr>
            <a:lvl8pPr eaLnBrk="0" fontAlgn="base" hangingPunct="0">
              <a:spcBef>
                <a:spcPct val="0"/>
              </a:spcBef>
              <a:spcAft>
                <a:spcPct val="0"/>
              </a:spcAft>
              <a:defRPr sz="2800">
                <a:solidFill>
                  <a:schemeClr val="tx1"/>
                </a:solidFill>
                <a:latin typeface="Arial" pitchFamily="34" charset="0"/>
              </a:defRPr>
            </a:lvl8pPr>
            <a:lvl9pPr eaLnBrk="0" fontAlgn="base" hangingPunct="0">
              <a:spcBef>
                <a:spcPct val="0"/>
              </a:spcBef>
              <a:spcAft>
                <a:spcPct val="0"/>
              </a:spcAft>
              <a:defRPr sz="2800">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1" u="none" strike="noStrike" cap="none" normalizeH="0" baseline="0" dirty="0" smtClean="0">
                <a:ln>
                  <a:noFill/>
                </a:ln>
                <a:solidFill>
                  <a:srgbClr val="7030A0"/>
                </a:solidFill>
                <a:effectLst/>
                <a:latin typeface="Garamond" pitchFamily="18" charset="0"/>
                <a:cs typeface="Times New Roman" pitchFamily="18" charset="0"/>
              </a:rPr>
              <a:t>Essential knowledge 4.B.1: Interactions between molecules affect their</a:t>
            </a:r>
            <a:r>
              <a:rPr kumimoji="0" lang="en-US" altLang="en-US" sz="1100" b="1" i="1" u="none" strike="noStrike" cap="none" normalizeH="0" baseline="0" dirty="0" smtClean="0">
                <a:ln>
                  <a:noFill/>
                </a:ln>
                <a:solidFill>
                  <a:srgbClr val="7030A0"/>
                </a:solidFill>
                <a:effectLst/>
                <a:latin typeface="Arial"/>
                <a:cs typeface="Times New Roman" pitchFamily="18" charset="0"/>
              </a:rPr>
              <a:t> </a:t>
            </a:r>
            <a:r>
              <a:rPr kumimoji="0" lang="en-US" altLang="en-US" sz="1100" b="1" i="1" u="none" strike="noStrike" cap="none" normalizeH="0" baseline="0" dirty="0" smtClean="0">
                <a:ln>
                  <a:noFill/>
                </a:ln>
                <a:solidFill>
                  <a:srgbClr val="7030A0"/>
                </a:solidFill>
                <a:effectLst/>
                <a:latin typeface="Garamond" pitchFamily="18" charset="0"/>
                <a:cs typeface="Times New Roman" pitchFamily="18" charset="0"/>
              </a:rPr>
              <a:t>structure and function.</a:t>
            </a:r>
            <a:endParaRPr kumimoji="0" lang="en-US" altLang="en-US" sz="1100" b="0" i="0" u="none" strike="noStrike" cap="none" normalizeH="0" baseline="0" dirty="0" smtClean="0">
              <a:ln>
                <a:noFill/>
              </a:ln>
              <a:solidFill>
                <a:srgbClr val="7030A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7030A0"/>
                </a:solidFill>
                <a:effectLst/>
                <a:latin typeface="Arial"/>
                <a:cs typeface="Times New Roman" pitchFamily="18" charset="0"/>
              </a:rPr>
              <a:t>  </a:t>
            </a:r>
            <a:r>
              <a:rPr kumimoji="0" lang="en-US" altLang="en-US" sz="1100" b="0" i="0" u="none" strike="noStrike" cap="none" normalizeH="0" baseline="0" dirty="0" smtClean="0">
                <a:ln>
                  <a:noFill/>
                </a:ln>
                <a:solidFill>
                  <a:srgbClr val="7030A0"/>
                </a:solidFill>
                <a:effectLst/>
                <a:latin typeface="Garamond" pitchFamily="18" charset="0"/>
                <a:cs typeface="Times New Roman" pitchFamily="18" charset="0"/>
              </a:rPr>
              <a:t>b. The shape of enzymes, active sites and interaction with specific</a:t>
            </a:r>
            <a:r>
              <a:rPr kumimoji="0" lang="en-US" altLang="en-US" sz="1100" b="0" i="0" u="none" strike="noStrike" cap="none" normalizeH="0" baseline="0" dirty="0" smtClean="0">
                <a:ln>
                  <a:noFill/>
                </a:ln>
                <a:solidFill>
                  <a:srgbClr val="7030A0"/>
                </a:solidFill>
                <a:effectLst/>
                <a:latin typeface="Arial"/>
                <a:cs typeface="Times New Roman" pitchFamily="18" charset="0"/>
              </a:rPr>
              <a:t> </a:t>
            </a:r>
            <a:r>
              <a:rPr kumimoji="0" lang="en-US" altLang="en-US" sz="1100" b="0" i="0" u="none" strike="noStrike" cap="none" normalizeH="0" baseline="0" dirty="0" smtClean="0">
                <a:ln>
                  <a:noFill/>
                </a:ln>
                <a:solidFill>
                  <a:srgbClr val="7030A0"/>
                </a:solidFill>
                <a:effectLst/>
                <a:latin typeface="Garamond" pitchFamily="18" charset="0"/>
                <a:cs typeface="Times New Roman" pitchFamily="18" charset="0"/>
              </a:rPr>
              <a:t>molecules are essential for basic functioning of the enzyme.</a:t>
            </a:r>
            <a:endParaRPr kumimoji="0" lang="en-US" altLang="en-US" sz="1100" b="0" i="0" u="none" strike="noStrike" cap="none" normalizeH="0" baseline="0" dirty="0" smtClean="0">
              <a:ln>
                <a:noFill/>
              </a:ln>
              <a:solidFill>
                <a:srgbClr val="7030A0"/>
              </a:solidFill>
              <a:effectLst/>
            </a:endParaRPr>
          </a:p>
          <a:p>
            <a:pPr lvl="0"/>
            <a:r>
              <a:rPr lang="en-US" sz="1100" dirty="0" smtClean="0">
                <a:solidFill>
                  <a:srgbClr val="7030A0"/>
                </a:solidFill>
              </a:rPr>
              <a:t/>
            </a:r>
            <a:br>
              <a:rPr lang="en-US" sz="1100" dirty="0" smtClean="0">
                <a:solidFill>
                  <a:srgbClr val="7030A0"/>
                </a:solidFill>
              </a:rPr>
            </a:br>
            <a:r>
              <a:rPr lang="en-US" sz="1100" dirty="0" smtClean="0">
                <a:solidFill>
                  <a:srgbClr val="7030A0"/>
                </a:solidFill>
              </a:rPr>
              <a:t>Learning </a:t>
            </a:r>
            <a:r>
              <a:rPr lang="en-US" sz="1100" dirty="0">
                <a:solidFill>
                  <a:srgbClr val="7030A0"/>
                </a:solidFill>
              </a:rPr>
              <a:t>Objective: </a:t>
            </a:r>
            <a:r>
              <a:rPr lang="en-US" sz="1100" dirty="0" smtClean="0">
                <a:solidFill>
                  <a:srgbClr val="7030A0"/>
                </a:solidFill>
              </a:rPr>
              <a:t/>
            </a:r>
            <a:br>
              <a:rPr lang="en-US" sz="1100" dirty="0" smtClean="0">
                <a:solidFill>
                  <a:srgbClr val="7030A0"/>
                </a:solidFill>
              </a:rPr>
            </a:br>
            <a:r>
              <a:rPr lang="en-US" sz="1100" b="1" dirty="0">
                <a:solidFill>
                  <a:srgbClr val="7030A0"/>
                </a:solidFill>
              </a:rPr>
              <a:t>LO 4.17 </a:t>
            </a:r>
            <a:r>
              <a:rPr lang="en-US" sz="1100" dirty="0">
                <a:solidFill>
                  <a:srgbClr val="7030A0"/>
                </a:solidFill>
              </a:rPr>
              <a:t>The student is able to analyze data to identify how molecular interactions affect structure and function. [See</a:t>
            </a:r>
            <a:r>
              <a:rPr lang="en-US" sz="1100" b="1" dirty="0">
                <a:solidFill>
                  <a:srgbClr val="7030A0"/>
                </a:solidFill>
              </a:rPr>
              <a:t> SP 5.1</a:t>
            </a:r>
            <a:r>
              <a:rPr lang="en-US" sz="1100" dirty="0">
                <a:solidFill>
                  <a:srgbClr val="7030A0"/>
                </a:solidFill>
              </a:rPr>
              <a:t>]</a:t>
            </a:r>
            <a:endParaRPr kumimoji="0" lang="en-US" altLang="en-US" sz="1100" b="0" i="0" u="none" strike="noStrike" cap="none" normalizeH="0" baseline="0" dirty="0" smtClean="0">
              <a:ln>
                <a:noFill/>
              </a:ln>
              <a:solidFill>
                <a:srgbClr val="7030A0"/>
              </a:solidFill>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8699" y="990600"/>
            <a:ext cx="6848475" cy="3638550"/>
          </a:xfrm>
          <a:prstGeom prst="rect">
            <a:avLst/>
          </a:prstGeom>
        </p:spPr>
      </p:pic>
      <p:sp>
        <p:nvSpPr>
          <p:cNvPr id="4" name="TextBox 3"/>
          <p:cNvSpPr txBox="1"/>
          <p:nvPr/>
        </p:nvSpPr>
        <p:spPr>
          <a:xfrm>
            <a:off x="59659" y="4711818"/>
            <a:ext cx="9060494" cy="1200329"/>
          </a:xfrm>
          <a:prstGeom prst="rect">
            <a:avLst/>
          </a:prstGeom>
          <a:noFill/>
        </p:spPr>
        <p:txBody>
          <a:bodyPr wrap="none" rtlCol="0">
            <a:spAutoFit/>
          </a:bodyPr>
          <a:lstStyle/>
          <a:p>
            <a:r>
              <a:rPr lang="en-US" sz="2400" dirty="0" smtClean="0">
                <a:latin typeface="Comic Sans MS" panose="030F0702030302020204" pitchFamily="66" charset="0"/>
              </a:rPr>
              <a:t>Adding more substrate increases the chance of a substrate </a:t>
            </a:r>
            <a:br>
              <a:rPr lang="en-US" sz="2400" dirty="0" smtClean="0">
                <a:latin typeface="Comic Sans MS" panose="030F0702030302020204" pitchFamily="66" charset="0"/>
              </a:rPr>
            </a:br>
            <a:r>
              <a:rPr lang="en-US" sz="2400" dirty="0" smtClean="0">
                <a:latin typeface="Comic Sans MS" panose="030F0702030302020204" pitchFamily="66" charset="0"/>
              </a:rPr>
              <a:t>molecule interacting with the active site. Reaction rate would </a:t>
            </a:r>
            <a:br>
              <a:rPr lang="en-US" sz="2400" dirty="0" smtClean="0">
                <a:latin typeface="Comic Sans MS" panose="030F0702030302020204" pitchFamily="66" charset="0"/>
              </a:rPr>
            </a:br>
            <a:r>
              <a:rPr lang="en-US" sz="2400" dirty="0" smtClean="0">
                <a:latin typeface="Comic Sans MS" panose="030F0702030302020204" pitchFamily="66" charset="0"/>
              </a:rPr>
              <a:t>increase </a:t>
            </a:r>
            <a:endParaRPr lang="en-US" sz="2400" dirty="0">
              <a:latin typeface="Comic Sans MS" panose="030F0702030302020204" pitchFamily="66" charset="0"/>
            </a:endParaRPr>
          </a:p>
        </p:txBody>
      </p:sp>
    </p:spTree>
    <p:extLst>
      <p:ext uri="{BB962C8B-B14F-4D97-AF65-F5344CB8AC3E}">
        <p14:creationId xmlns:p14="http://schemas.microsoft.com/office/powerpoint/2010/main" val="14983531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615" y="58614"/>
            <a:ext cx="9085385" cy="2554545"/>
          </a:xfrm>
          <a:prstGeom prst="rect">
            <a:avLst/>
          </a:prstGeom>
        </p:spPr>
        <p:txBody>
          <a:bodyPr wrap="square">
            <a:spAutoFit/>
          </a:bodyPr>
          <a:lstStyle/>
          <a:p>
            <a:r>
              <a:rPr lang="en-US" sz="3200" dirty="0" smtClean="0">
                <a:latin typeface="Comic Sans MS" panose="030F0702030302020204" pitchFamily="66" charset="0"/>
              </a:rPr>
              <a:t>Draw a picture to show how electrophoresis works. Label the + and – ends. Explain the relationship between fragment size and distance moved on the gel and why DNA moves </a:t>
            </a:r>
            <a:br>
              <a:rPr lang="en-US" sz="3200" dirty="0" smtClean="0">
                <a:latin typeface="Comic Sans MS" panose="030F0702030302020204" pitchFamily="66" charset="0"/>
              </a:rPr>
            </a:br>
            <a:r>
              <a:rPr lang="en-US" sz="3200" dirty="0" smtClean="0">
                <a:latin typeface="Comic Sans MS" panose="030F0702030302020204" pitchFamily="66" charset="0"/>
              </a:rPr>
              <a:t>in an electric field. </a:t>
            </a:r>
            <a:endParaRPr lang="en-US" sz="3200" dirty="0"/>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70164" y="6391245"/>
            <a:ext cx="6170279" cy="400110"/>
          </a:xfrm>
          <a:prstGeom prst="rect">
            <a:avLst/>
          </a:prstGeom>
          <a:noFill/>
        </p:spPr>
        <p:txBody>
          <a:bodyPr wrap="none" rtlCol="0">
            <a:spAutoFit/>
          </a:bodyPr>
          <a:lstStyle/>
          <a:p>
            <a:r>
              <a:rPr lang="en-US" sz="1000" dirty="0" smtClean="0"/>
              <a:t>3.A.1.e. Genetic engineering techniques can manipulate the heritable information of DNA and in special cases, RNA</a:t>
            </a:r>
            <a:br>
              <a:rPr lang="en-US" sz="1000" dirty="0" smtClean="0"/>
            </a:br>
            <a:r>
              <a:rPr lang="en-US" sz="1000" dirty="0" smtClean="0"/>
              <a:t>Illustrative example: Electrophoresis</a:t>
            </a:r>
            <a:endParaRPr lang="en-US" sz="1000" dirty="0"/>
          </a:p>
        </p:txBody>
      </p:sp>
    </p:spTree>
    <p:extLst>
      <p:ext uri="{BB962C8B-B14F-4D97-AF65-F5344CB8AC3E}">
        <p14:creationId xmlns:p14="http://schemas.microsoft.com/office/powerpoint/2010/main" val="38408989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615" y="58614"/>
            <a:ext cx="9085385" cy="2554545"/>
          </a:xfrm>
          <a:prstGeom prst="rect">
            <a:avLst/>
          </a:prstGeom>
        </p:spPr>
        <p:txBody>
          <a:bodyPr wrap="square">
            <a:spAutoFit/>
          </a:bodyPr>
          <a:lstStyle/>
          <a:p>
            <a:r>
              <a:rPr lang="en-US" sz="3200" dirty="0" smtClean="0">
                <a:latin typeface="Comic Sans MS" panose="030F0702030302020204" pitchFamily="66" charset="0"/>
              </a:rPr>
              <a:t>Draw a picture to show how electrophoresis works. Label the + and – ends. Explain the relationship between fragment size and distance moved on the gel and why DNA moves </a:t>
            </a:r>
            <a:br>
              <a:rPr lang="en-US" sz="3200" dirty="0" smtClean="0">
                <a:latin typeface="Comic Sans MS" panose="030F0702030302020204" pitchFamily="66" charset="0"/>
              </a:rPr>
            </a:br>
            <a:r>
              <a:rPr lang="en-US" sz="3200" dirty="0" smtClean="0">
                <a:latin typeface="Comic Sans MS" panose="030F0702030302020204" pitchFamily="66" charset="0"/>
              </a:rPr>
              <a:t>in an electric field. </a:t>
            </a:r>
            <a:endParaRPr lang="en-US" sz="3200" dirty="0"/>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70164" y="6391245"/>
            <a:ext cx="6170279" cy="400110"/>
          </a:xfrm>
          <a:prstGeom prst="rect">
            <a:avLst/>
          </a:prstGeom>
          <a:noFill/>
        </p:spPr>
        <p:txBody>
          <a:bodyPr wrap="none" rtlCol="0">
            <a:spAutoFit/>
          </a:bodyPr>
          <a:lstStyle/>
          <a:p>
            <a:r>
              <a:rPr lang="en-US" sz="1000" dirty="0" smtClean="0"/>
              <a:t>3.A.1.e. Genetic engineering techniques can manipulate the heritable information of DNA and in special cases, RNA</a:t>
            </a:r>
            <a:br>
              <a:rPr lang="en-US" sz="1000" dirty="0" smtClean="0"/>
            </a:br>
            <a:r>
              <a:rPr lang="en-US" sz="1000" dirty="0" smtClean="0"/>
              <a:t>Illustrative example: Electrophoresis</a:t>
            </a:r>
            <a:endParaRPr lang="en-US" sz="1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523621"/>
            <a:ext cx="4212499" cy="3707823"/>
          </a:xfrm>
          <a:prstGeom prst="rect">
            <a:avLst/>
          </a:prstGeom>
        </p:spPr>
      </p:pic>
      <p:sp>
        <p:nvSpPr>
          <p:cNvPr id="6" name="TextBox 5"/>
          <p:cNvSpPr txBox="1"/>
          <p:nvPr/>
        </p:nvSpPr>
        <p:spPr>
          <a:xfrm>
            <a:off x="5486400" y="2613159"/>
            <a:ext cx="3168368" cy="2031325"/>
          </a:xfrm>
          <a:prstGeom prst="rect">
            <a:avLst/>
          </a:prstGeom>
          <a:noFill/>
        </p:spPr>
        <p:txBody>
          <a:bodyPr wrap="none" rtlCol="0">
            <a:spAutoFit/>
          </a:bodyPr>
          <a:lstStyle/>
          <a:p>
            <a:r>
              <a:rPr lang="en-US" dirty="0" smtClean="0"/>
              <a:t>Phosphates in DNA </a:t>
            </a:r>
            <a:br>
              <a:rPr lang="en-US" dirty="0" smtClean="0"/>
            </a:br>
            <a:r>
              <a:rPr lang="en-US" dirty="0" smtClean="0"/>
              <a:t>have negative charge </a:t>
            </a:r>
            <a:br>
              <a:rPr lang="en-US" dirty="0" smtClean="0"/>
            </a:br>
            <a:r>
              <a:rPr lang="en-US" dirty="0" smtClean="0"/>
              <a:t>attracted to + pole</a:t>
            </a:r>
          </a:p>
          <a:p>
            <a:endParaRPr lang="en-US" dirty="0"/>
          </a:p>
          <a:p>
            <a:endParaRPr lang="en-US" dirty="0" smtClean="0"/>
          </a:p>
          <a:p>
            <a:r>
              <a:rPr lang="en-US" dirty="0" smtClean="0"/>
              <a:t>Shorter fragments move farther</a:t>
            </a:r>
            <a:br>
              <a:rPr lang="en-US" dirty="0" smtClean="0"/>
            </a:br>
            <a:r>
              <a:rPr lang="en-US" dirty="0" smtClean="0"/>
              <a:t>and faster along the gel</a:t>
            </a:r>
            <a:endParaRPr lang="en-US" dirty="0"/>
          </a:p>
        </p:txBody>
      </p:sp>
    </p:spTree>
    <p:extLst>
      <p:ext uri="{BB962C8B-B14F-4D97-AF65-F5344CB8AC3E}">
        <p14:creationId xmlns:p14="http://schemas.microsoft.com/office/powerpoint/2010/main" val="291642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615" y="58614"/>
            <a:ext cx="9085385" cy="5509200"/>
          </a:xfrm>
          <a:prstGeom prst="rect">
            <a:avLst/>
          </a:prstGeom>
        </p:spPr>
        <p:txBody>
          <a:bodyPr wrap="square">
            <a:spAutoFit/>
          </a:bodyPr>
          <a:lstStyle/>
          <a:p>
            <a:r>
              <a:rPr lang="en-US" sz="3200" dirty="0" smtClean="0">
                <a:latin typeface="Comic Sans MS" panose="030F0702030302020204" pitchFamily="66" charset="0"/>
              </a:rPr>
              <a:t>Draw a diagram of a food chain that includes 5 trophic levels. </a:t>
            </a:r>
          </a:p>
          <a:p>
            <a:endParaRPr lang="en-US" sz="3200" dirty="0">
              <a:latin typeface="Comic Sans MS" panose="030F0702030302020204" pitchFamily="66" charset="0"/>
            </a:endParaRPr>
          </a:p>
          <a:p>
            <a:r>
              <a:rPr lang="en-US" sz="3200" dirty="0" smtClean="0">
                <a:latin typeface="Comic Sans MS" panose="030F0702030302020204" pitchFamily="66" charset="0"/>
              </a:rPr>
              <a:t>Label producers/consumers as primary, secondary, etc.</a:t>
            </a:r>
          </a:p>
          <a:p>
            <a:endParaRPr lang="en-US" sz="3200" dirty="0">
              <a:latin typeface="Comic Sans MS" panose="030F0702030302020204" pitchFamily="66" charset="0"/>
            </a:endParaRPr>
          </a:p>
          <a:p>
            <a:endParaRPr lang="en-US" sz="3200" dirty="0" smtClean="0">
              <a:latin typeface="Comic Sans MS" panose="030F0702030302020204" pitchFamily="66" charset="0"/>
            </a:endParaRPr>
          </a:p>
          <a:p>
            <a:endParaRPr lang="en-US" sz="3200" dirty="0">
              <a:latin typeface="Comic Sans MS" panose="030F0702030302020204" pitchFamily="66" charset="0"/>
            </a:endParaRPr>
          </a:p>
          <a:p>
            <a:r>
              <a:rPr lang="en-US" sz="3200" dirty="0" smtClean="0">
                <a:latin typeface="Comic Sans MS" panose="030F0702030302020204" pitchFamily="66" charset="0"/>
              </a:rPr>
              <a:t>EXPLAIN the impact of a pollutant on the organisms in the different trophic levels.</a:t>
            </a:r>
            <a:br>
              <a:rPr lang="en-US" sz="3200" dirty="0" smtClean="0">
                <a:latin typeface="Comic Sans MS" panose="030F0702030302020204" pitchFamily="66" charset="0"/>
              </a:rPr>
            </a:br>
            <a:r>
              <a:rPr lang="en-US" sz="3200" dirty="0" smtClean="0">
                <a:latin typeface="Comic Sans MS" panose="030F0702030302020204" pitchFamily="66" charset="0"/>
              </a:rPr>
              <a:t>You had a vocab word for this.</a:t>
            </a:r>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3864" y="6145566"/>
            <a:ext cx="8894885" cy="553998"/>
          </a:xfrm>
          <a:prstGeom prst="rect">
            <a:avLst/>
          </a:prstGeom>
        </p:spPr>
        <p:txBody>
          <a:bodyPr wrap="square">
            <a:spAutoFit/>
          </a:bodyPr>
          <a:lstStyle/>
          <a:p>
            <a:r>
              <a:rPr lang="en-US" sz="1000" dirty="0" smtClean="0"/>
              <a:t>4.B.6. Interactions among  living systems and with their environment result in the movement of matter and </a:t>
            </a:r>
            <a:r>
              <a:rPr lang="en-US" sz="1000" dirty="0" err="1" smtClean="0"/>
              <a:t>enregy</a:t>
            </a:r>
            <a:r>
              <a:rPr lang="en-US" sz="1000" dirty="0" smtClean="0"/>
              <a:t>.</a:t>
            </a:r>
          </a:p>
          <a:p>
            <a:r>
              <a:rPr lang="en-US" sz="1000" dirty="0"/>
              <a:t> </a:t>
            </a:r>
            <a:r>
              <a:rPr lang="en-US" sz="1000" dirty="0" smtClean="0"/>
              <a:t>  c. Organisms within food chains interact.</a:t>
            </a:r>
            <a:r>
              <a:rPr lang="en-US" sz="1000" dirty="0"/>
              <a:t/>
            </a:r>
            <a:br>
              <a:rPr lang="en-US" sz="1000" dirty="0"/>
            </a:br>
            <a:endParaRPr lang="en-US" sz="1000" dirty="0"/>
          </a:p>
        </p:txBody>
      </p:sp>
    </p:spTree>
    <p:extLst>
      <p:ext uri="{BB962C8B-B14F-4D97-AF65-F5344CB8AC3E}">
        <p14:creationId xmlns:p14="http://schemas.microsoft.com/office/powerpoint/2010/main" val="319775603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57600" y="58614"/>
            <a:ext cx="5486401" cy="4524315"/>
          </a:xfrm>
          <a:prstGeom prst="rect">
            <a:avLst/>
          </a:prstGeom>
        </p:spPr>
        <p:txBody>
          <a:bodyPr wrap="square">
            <a:spAutoFit/>
          </a:bodyPr>
          <a:lstStyle/>
          <a:p>
            <a:endParaRPr lang="en-US" sz="3200" dirty="0">
              <a:latin typeface="Comic Sans MS" panose="030F0702030302020204" pitchFamily="66" charset="0"/>
            </a:endParaRPr>
          </a:p>
          <a:p>
            <a:r>
              <a:rPr lang="en-US" sz="3200" dirty="0" smtClean="0">
                <a:latin typeface="Comic Sans MS" panose="030F0702030302020204" pitchFamily="66" charset="0"/>
              </a:rPr>
              <a:t>BIOLOGICAL MAGNIFICATION- Chemicals (BPA, DDT, </a:t>
            </a:r>
            <a:r>
              <a:rPr lang="en-US" sz="3200" dirty="0" err="1" smtClean="0">
                <a:latin typeface="Comic Sans MS" panose="030F0702030302020204" pitchFamily="66" charset="0"/>
              </a:rPr>
              <a:t>etc</a:t>
            </a:r>
            <a:r>
              <a:rPr lang="en-US" sz="3200" dirty="0" smtClean="0">
                <a:latin typeface="Comic Sans MS" panose="030F0702030302020204" pitchFamily="66" charset="0"/>
              </a:rPr>
              <a:t>) are concentrated in higher and higher amounts in bodies of organisms as you move up to higher trophic levels</a:t>
            </a:r>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images.slideplayer.com/14/4486690/slides/slide_31.jpg"/>
          <p:cNvPicPr>
            <a:picLocks noChangeAspect="1" noChangeArrowheads="1"/>
          </p:cNvPicPr>
          <p:nvPr/>
        </p:nvPicPr>
        <p:blipFill rotWithShape="1">
          <a:blip r:embed="rId3">
            <a:extLst>
              <a:ext uri="{28A0092B-C50C-407E-A947-70E740481C1C}">
                <a14:useLocalDpi xmlns:a14="http://schemas.microsoft.com/office/drawing/2010/main" val="0"/>
              </a:ext>
            </a:extLst>
          </a:blip>
          <a:srcRect l="47127" t="11567" r="26437" b="8921"/>
          <a:stretch/>
        </p:blipFill>
        <p:spPr bwMode="auto">
          <a:xfrm>
            <a:off x="457200" y="91026"/>
            <a:ext cx="2819400" cy="63598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591300"/>
            <a:ext cx="6096000" cy="261610"/>
          </a:xfrm>
          <a:prstGeom prst="rect">
            <a:avLst/>
          </a:prstGeom>
        </p:spPr>
        <p:txBody>
          <a:bodyPr wrap="square">
            <a:spAutoFit/>
          </a:bodyPr>
          <a:lstStyle/>
          <a:p>
            <a:r>
              <a:rPr lang="en-US" sz="1100" dirty="0" smtClean="0">
                <a:solidFill>
                  <a:srgbClr val="C00000"/>
                </a:solidFill>
              </a:rPr>
              <a:t>IMAGE FROM: http</a:t>
            </a:r>
            <a:r>
              <a:rPr lang="en-US" sz="1100" dirty="0">
                <a:solidFill>
                  <a:srgbClr val="C00000"/>
                </a:solidFill>
              </a:rPr>
              <a:t>://images.slideplayer.com/14/4486690/slides/slide_31.jpg</a:t>
            </a:r>
          </a:p>
        </p:txBody>
      </p:sp>
    </p:spTree>
    <p:extLst>
      <p:ext uri="{BB962C8B-B14F-4D97-AF65-F5344CB8AC3E}">
        <p14:creationId xmlns:p14="http://schemas.microsoft.com/office/powerpoint/2010/main" val="627844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5" name="Rectangle 4"/>
          <p:cNvSpPr/>
          <p:nvPr/>
        </p:nvSpPr>
        <p:spPr>
          <a:xfrm>
            <a:off x="58615" y="58614"/>
            <a:ext cx="9085385" cy="7478970"/>
          </a:xfrm>
          <a:prstGeom prst="rect">
            <a:avLst/>
          </a:prstGeom>
        </p:spPr>
        <p:txBody>
          <a:bodyPr wrap="square">
            <a:spAutoFit/>
          </a:bodyPr>
          <a:lstStyle/>
          <a:p>
            <a:r>
              <a:rPr lang="en-US" sz="3200" dirty="0" smtClean="0">
                <a:latin typeface="Comic Sans MS" panose="030F0702030302020204" pitchFamily="66" charset="0"/>
              </a:rPr>
              <a:t>Peripheral proteins-  G protein</a:t>
            </a:r>
            <a:br>
              <a:rPr lang="en-US" sz="3200" dirty="0" smtClean="0">
                <a:latin typeface="Comic Sans MS" panose="030F0702030302020204" pitchFamily="66" charset="0"/>
              </a:rPr>
            </a:br>
            <a:r>
              <a:rPr lang="en-US" sz="3200" dirty="0" smtClean="0">
                <a:latin typeface="Comic Sans MS" panose="030F0702030302020204" pitchFamily="66" charset="0"/>
              </a:rPr>
              <a:t>                                  Last ETC protein</a:t>
            </a:r>
          </a:p>
          <a:p>
            <a:r>
              <a:rPr lang="en-US" sz="3200" dirty="0" smtClean="0">
                <a:latin typeface="Comic Sans MS" panose="030F0702030302020204" pitchFamily="66" charset="0"/>
              </a:rPr>
              <a:t>        </a:t>
            </a:r>
            <a:endParaRPr lang="en-US" sz="3200" dirty="0">
              <a:latin typeface="Comic Sans MS" panose="030F0702030302020204" pitchFamily="66" charset="0"/>
            </a:endParaRPr>
          </a:p>
          <a:p>
            <a:endParaRPr lang="en-US" sz="3200" dirty="0" smtClean="0">
              <a:latin typeface="Comic Sans MS" panose="030F0702030302020204" pitchFamily="66" charset="0"/>
            </a:endParaRPr>
          </a:p>
          <a:p>
            <a:endParaRPr lang="en-US" sz="3200" dirty="0">
              <a:latin typeface="Comic Sans MS" panose="030F0702030302020204" pitchFamily="66" charset="0"/>
            </a:endParaRPr>
          </a:p>
          <a:p>
            <a:endParaRPr lang="en-US" sz="3200" dirty="0" smtClean="0">
              <a:latin typeface="Comic Sans MS" panose="030F0702030302020204" pitchFamily="66" charset="0"/>
            </a:endParaRPr>
          </a:p>
          <a:p>
            <a:endParaRPr lang="en-US" sz="3200" dirty="0">
              <a:latin typeface="Comic Sans MS" panose="030F0702030302020204" pitchFamily="66" charset="0"/>
            </a:endParaRPr>
          </a:p>
          <a:p>
            <a:endParaRPr lang="en-US" sz="3200" dirty="0" smtClean="0">
              <a:latin typeface="Comic Sans MS" panose="030F0702030302020204" pitchFamily="66" charset="0"/>
            </a:endParaRPr>
          </a:p>
          <a:p>
            <a:endParaRPr lang="en-US" sz="3200" dirty="0">
              <a:latin typeface="Comic Sans MS" panose="030F0702030302020204" pitchFamily="66" charset="0"/>
            </a:endParaRPr>
          </a:p>
          <a:p>
            <a:r>
              <a:rPr lang="en-US" sz="3200" dirty="0" smtClean="0">
                <a:latin typeface="Comic Sans MS" panose="030F0702030302020204" pitchFamily="66" charset="0"/>
              </a:rPr>
              <a:t/>
            </a:r>
            <a:br>
              <a:rPr lang="en-US" sz="3200" dirty="0" smtClean="0">
                <a:latin typeface="Comic Sans MS" panose="030F0702030302020204" pitchFamily="66" charset="0"/>
              </a:rPr>
            </a:br>
            <a:r>
              <a:rPr lang="en-US" sz="3200" dirty="0" smtClean="0">
                <a:latin typeface="Comic Sans MS" panose="030F0702030302020204" pitchFamily="66" charset="0"/>
              </a:rPr>
              <a:t>Integral proteins: transport proteins</a:t>
            </a:r>
            <a:br>
              <a:rPr lang="en-US" sz="3200" dirty="0" smtClean="0">
                <a:latin typeface="Comic Sans MS" panose="030F0702030302020204" pitchFamily="66" charset="0"/>
              </a:rPr>
            </a:br>
            <a:r>
              <a:rPr lang="en-US" sz="3200" dirty="0" smtClean="0">
                <a:latin typeface="Comic Sans MS" panose="030F0702030302020204" pitchFamily="66" charset="0"/>
              </a:rPr>
              <a:t>    (ion channels, carriers, </a:t>
            </a:r>
            <a:r>
              <a:rPr lang="en-US" sz="3200" dirty="0" err="1" smtClean="0">
                <a:latin typeface="Comic Sans MS" panose="030F0702030302020204" pitchFamily="66" charset="0"/>
              </a:rPr>
              <a:t>aquaporins</a:t>
            </a:r>
            <a:r>
              <a:rPr lang="en-US" sz="3200" dirty="0" smtClean="0">
                <a:latin typeface="Comic Sans MS" panose="030F0702030302020204" pitchFamily="66" charset="0"/>
              </a:rPr>
              <a:t>, </a:t>
            </a:r>
            <a:br>
              <a:rPr lang="en-US" sz="3200" dirty="0" smtClean="0">
                <a:latin typeface="Comic Sans MS" panose="030F0702030302020204" pitchFamily="66" charset="0"/>
              </a:rPr>
            </a:br>
            <a:r>
              <a:rPr lang="en-US" sz="3200" dirty="0" smtClean="0">
                <a:latin typeface="Comic Sans MS" panose="030F0702030302020204" pitchFamily="66" charset="0"/>
              </a:rPr>
              <a:t>        ATP synthase . . . .)</a:t>
            </a:r>
          </a:p>
          <a:p>
            <a:endParaRPr lang="en-US" sz="3200" dirty="0">
              <a:latin typeface="Comic Sans MS" panose="030F0702030302020204" pitchFamily="66" charset="0"/>
            </a:endParaRPr>
          </a:p>
          <a:p>
            <a:r>
              <a:rPr lang="en-US" sz="3200" dirty="0" smtClean="0">
                <a:latin typeface="Comic Sans MS" panose="030F0702030302020204" pitchFamily="66" charset="0"/>
              </a:rPr>
              <a:t>.</a:t>
            </a:r>
            <a:endParaRPr lang="en-US" sz="3200" dirty="0">
              <a:latin typeface="Comic Sans MS" panose="030F0702030302020204" pitchFamily="66" charset="0"/>
            </a:endParaRPr>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960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7018" y="1524000"/>
            <a:ext cx="5543550" cy="1981200"/>
          </a:xfrm>
          <a:prstGeom prst="rect">
            <a:avLst/>
          </a:prstGeom>
        </p:spPr>
      </p:pic>
      <p:sp>
        <p:nvSpPr>
          <p:cNvPr id="7" name="Down Arrow 6"/>
          <p:cNvSpPr/>
          <p:nvPr/>
        </p:nvSpPr>
        <p:spPr>
          <a:xfrm>
            <a:off x="2133600" y="685800"/>
            <a:ext cx="3048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10800000">
            <a:off x="4198793" y="3505200"/>
            <a:ext cx="297007"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497900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body" sz="half" idx="1"/>
          </p:nvPr>
        </p:nvSpPr>
        <p:spPr>
          <a:xfrm>
            <a:off x="297873" y="88176"/>
            <a:ext cx="8839200" cy="1828800"/>
          </a:xfrm>
        </p:spPr>
        <p:txBody>
          <a:bodyPr>
            <a:normAutofit/>
          </a:bodyPr>
          <a:lstStyle/>
          <a:p>
            <a:pPr>
              <a:lnSpc>
                <a:spcPct val="80000"/>
              </a:lnSpc>
              <a:buNone/>
            </a:pPr>
            <a:r>
              <a:rPr lang="en-US" altLang="en-US" sz="3200" dirty="0" smtClean="0">
                <a:latin typeface="Comic Sans MS" pitchFamily="66" charset="0"/>
              </a:rPr>
              <a:t>   Draw a graph of FREE ENERGY of PRODUCTS and REACTANTS over time in a NEGATIVE ∆ G chemical reaction. Label ACTIVATION ENERGY and ∆G</a:t>
            </a:r>
          </a:p>
        </p:txBody>
      </p:sp>
      <p:sp>
        <p:nvSpPr>
          <p:cNvPr id="4" name="Rectangle 3"/>
          <p:cNvSpPr/>
          <p:nvPr/>
        </p:nvSpPr>
        <p:spPr>
          <a:xfrm>
            <a:off x="304800" y="2286000"/>
            <a:ext cx="8991600" cy="1126462"/>
          </a:xfrm>
          <a:prstGeom prst="rect">
            <a:avLst/>
          </a:prstGeom>
        </p:spPr>
        <p:txBody>
          <a:bodyPr wrap="square">
            <a:spAutoFit/>
          </a:bodyPr>
          <a:lstStyle/>
          <a:p>
            <a:pPr>
              <a:lnSpc>
                <a:spcPct val="80000"/>
              </a:lnSpc>
              <a:buNone/>
            </a:pPr>
            <a:r>
              <a:rPr lang="en-US" altLang="en-US" sz="2800" dirty="0" smtClean="0">
                <a:latin typeface="Comic Sans MS" pitchFamily="66" charset="0"/>
              </a:rPr>
              <a:t>How does adding an enzyme change the graph?</a:t>
            </a:r>
            <a:br>
              <a:rPr lang="en-US" altLang="en-US" sz="2800" dirty="0" smtClean="0">
                <a:latin typeface="Comic Sans MS" pitchFamily="66" charset="0"/>
              </a:rPr>
            </a:br>
            <a:r>
              <a:rPr lang="en-US" altLang="en-US" sz="2800" dirty="0" smtClean="0">
                <a:latin typeface="Comic Sans MS" pitchFamily="66" charset="0"/>
              </a:rPr>
              <a:t/>
            </a:r>
            <a:br>
              <a:rPr lang="en-US" altLang="en-US" sz="2800" dirty="0" smtClean="0">
                <a:latin typeface="Comic Sans MS" pitchFamily="66" charset="0"/>
              </a:rPr>
            </a:br>
            <a:r>
              <a:rPr lang="en-US" altLang="en-US" sz="2800" dirty="0" smtClean="0">
                <a:latin typeface="Comic Sans MS" pitchFamily="66" charset="0"/>
              </a:rPr>
              <a:t>How does it change the </a:t>
            </a:r>
            <a:r>
              <a:rPr lang="en-US" altLang="en-US" sz="2800" dirty="0">
                <a:latin typeface="Comic Sans MS" pitchFamily="66" charset="0"/>
              </a:rPr>
              <a:t>∆</a:t>
            </a:r>
            <a:r>
              <a:rPr lang="en-US" altLang="en-US" sz="2800" dirty="0" smtClean="0">
                <a:latin typeface="Comic Sans MS" pitchFamily="66" charset="0"/>
              </a:rPr>
              <a:t>G of this reaction?</a:t>
            </a:r>
            <a:endParaRPr lang="en-US" altLang="en-US" sz="2800" dirty="0">
              <a:latin typeface="Comic Sans MS" pitchFamily="66" charset="0"/>
            </a:endParaRPr>
          </a:p>
        </p:txBody>
      </p:sp>
    </p:spTree>
    <p:extLst>
      <p:ext uri="{BB962C8B-B14F-4D97-AF65-F5344CB8AC3E}">
        <p14:creationId xmlns:p14="http://schemas.microsoft.com/office/powerpoint/2010/main" val="348276865"/>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944687"/>
            <a:ext cx="6267450" cy="4333875"/>
          </a:xfrm>
          <a:prstGeom prst="rect">
            <a:avLst/>
          </a:prstGeom>
        </p:spPr>
      </p:pic>
      <p:sp>
        <p:nvSpPr>
          <p:cNvPr id="15362" name="Rectangle 2"/>
          <p:cNvSpPr>
            <a:spLocks noGrp="1" noChangeArrowheads="1"/>
          </p:cNvSpPr>
          <p:nvPr>
            <p:ph type="body" sz="half" idx="1"/>
          </p:nvPr>
        </p:nvSpPr>
        <p:spPr>
          <a:xfrm>
            <a:off x="297873" y="88176"/>
            <a:ext cx="8839200" cy="1828800"/>
          </a:xfrm>
        </p:spPr>
        <p:txBody>
          <a:bodyPr>
            <a:normAutofit/>
          </a:bodyPr>
          <a:lstStyle/>
          <a:p>
            <a:pPr>
              <a:lnSpc>
                <a:spcPct val="80000"/>
              </a:lnSpc>
              <a:buNone/>
            </a:pPr>
            <a:r>
              <a:rPr lang="en-US" altLang="en-US" sz="3200" dirty="0" smtClean="0">
                <a:latin typeface="Comic Sans MS" pitchFamily="66" charset="0"/>
              </a:rPr>
              <a:t>   Draw a graph of FREE ENERGY of PRODUCTS and REACTANTS over time in a NEGATIVE ∆ G chemical reaction. Label ACTIVATION ENERGY and ∆G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822" y="1966608"/>
            <a:ext cx="6267450" cy="4333875"/>
          </a:xfrm>
          <a:prstGeom prst="rect">
            <a:avLst/>
          </a:prstGeom>
        </p:spPr>
      </p:pic>
    </p:spTree>
    <p:extLst>
      <p:ext uri="{BB962C8B-B14F-4D97-AF65-F5344CB8AC3E}">
        <p14:creationId xmlns:p14="http://schemas.microsoft.com/office/powerpoint/2010/main" val="19916953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3693" y="810979"/>
            <a:ext cx="6267450" cy="4333875"/>
          </a:xfrm>
          <a:prstGeom prst="rect">
            <a:avLst/>
          </a:prstGeom>
        </p:spPr>
      </p:pic>
      <p:sp>
        <p:nvSpPr>
          <p:cNvPr id="4" name="Rectangle 3"/>
          <p:cNvSpPr/>
          <p:nvPr/>
        </p:nvSpPr>
        <p:spPr>
          <a:xfrm>
            <a:off x="111785" y="29227"/>
            <a:ext cx="8991600" cy="781752"/>
          </a:xfrm>
          <a:prstGeom prst="rect">
            <a:avLst/>
          </a:prstGeom>
        </p:spPr>
        <p:txBody>
          <a:bodyPr wrap="square">
            <a:spAutoFit/>
          </a:bodyPr>
          <a:lstStyle/>
          <a:p>
            <a:pPr>
              <a:lnSpc>
                <a:spcPct val="80000"/>
              </a:lnSpc>
              <a:buNone/>
            </a:pPr>
            <a:r>
              <a:rPr lang="en-US" altLang="en-US" sz="2800" dirty="0" smtClean="0">
                <a:latin typeface="Comic Sans MS" pitchFamily="66" charset="0"/>
              </a:rPr>
              <a:t>How does adding an enzyme change this graph?</a:t>
            </a:r>
            <a:br>
              <a:rPr lang="en-US" altLang="en-US" sz="2800" dirty="0" smtClean="0">
                <a:latin typeface="Comic Sans MS" pitchFamily="66" charset="0"/>
              </a:rPr>
            </a:br>
            <a:r>
              <a:rPr lang="en-US" altLang="en-US" sz="2800" dirty="0" smtClean="0">
                <a:latin typeface="Comic Sans MS" pitchFamily="66" charset="0"/>
              </a:rPr>
              <a:t>How does it change the </a:t>
            </a:r>
            <a:r>
              <a:rPr lang="en-US" altLang="en-US" sz="2800" dirty="0">
                <a:latin typeface="Comic Sans MS" pitchFamily="66" charset="0"/>
              </a:rPr>
              <a:t>∆</a:t>
            </a:r>
            <a:r>
              <a:rPr lang="en-US" altLang="en-US" sz="2800" dirty="0" smtClean="0">
                <a:latin typeface="Comic Sans MS" pitchFamily="66" charset="0"/>
              </a:rPr>
              <a:t>G of this reaction?</a:t>
            </a:r>
            <a:endParaRPr lang="en-US" altLang="en-US" sz="2800" dirty="0">
              <a:latin typeface="Comic Sans MS" pitchFamily="66"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271" y="1230682"/>
            <a:ext cx="6229872" cy="3343275"/>
          </a:xfrm>
          <a:prstGeom prst="rect">
            <a:avLst/>
          </a:prstGeom>
        </p:spPr>
      </p:pic>
      <p:sp>
        <p:nvSpPr>
          <p:cNvPr id="7" name="TextBox 6"/>
          <p:cNvSpPr txBox="1"/>
          <p:nvPr/>
        </p:nvSpPr>
        <p:spPr>
          <a:xfrm>
            <a:off x="228600" y="4570614"/>
            <a:ext cx="8435323" cy="1569660"/>
          </a:xfrm>
          <a:prstGeom prst="rect">
            <a:avLst/>
          </a:prstGeom>
          <a:noFill/>
        </p:spPr>
        <p:txBody>
          <a:bodyPr wrap="none" rtlCol="0">
            <a:spAutoFit/>
          </a:bodyPr>
          <a:lstStyle/>
          <a:p>
            <a:r>
              <a:rPr lang="en-US" sz="2400" b="1" dirty="0" smtClean="0">
                <a:latin typeface="Comic Sans MS" panose="030F0702030302020204" pitchFamily="66" charset="0"/>
              </a:rPr>
              <a:t>Enzymes decrease activation energy needed to get a </a:t>
            </a:r>
            <a:br>
              <a:rPr lang="en-US" sz="2400" b="1" dirty="0" smtClean="0">
                <a:latin typeface="Comic Sans MS" panose="030F0702030302020204" pitchFamily="66" charset="0"/>
              </a:rPr>
            </a:br>
            <a:r>
              <a:rPr lang="en-US" sz="2400" b="1" dirty="0" smtClean="0">
                <a:latin typeface="Comic Sans MS" panose="030F0702030302020204" pitchFamily="66" charset="0"/>
              </a:rPr>
              <a:t>     reaction started.</a:t>
            </a:r>
            <a:br>
              <a:rPr lang="en-US" sz="2400" b="1" dirty="0" smtClean="0">
                <a:latin typeface="Comic Sans MS" panose="030F0702030302020204" pitchFamily="66" charset="0"/>
              </a:rPr>
            </a:br>
            <a:r>
              <a:rPr lang="en-US" sz="2400" b="1" dirty="0" smtClean="0">
                <a:latin typeface="Comic Sans MS" panose="030F0702030302020204" pitchFamily="66" charset="0"/>
              </a:rPr>
              <a:t>NO CHANGE in overall </a:t>
            </a:r>
            <a:r>
              <a:rPr lang="en-US" altLang="en-US" sz="2400" b="1" dirty="0">
                <a:latin typeface="Comic Sans MS" pitchFamily="66" charset="0"/>
              </a:rPr>
              <a:t>∆G </a:t>
            </a:r>
            <a:r>
              <a:rPr lang="en-US" altLang="en-US" sz="2400" b="1" dirty="0" smtClean="0">
                <a:latin typeface="Comic Sans MS" pitchFamily="66" charset="0"/>
              </a:rPr>
              <a:t>of reaction.</a:t>
            </a:r>
            <a:br>
              <a:rPr lang="en-US" altLang="en-US" sz="2400" b="1" dirty="0" smtClean="0">
                <a:latin typeface="Comic Sans MS" pitchFamily="66" charset="0"/>
              </a:rPr>
            </a:br>
            <a:r>
              <a:rPr lang="en-US" altLang="en-US" sz="2400" b="1" dirty="0" smtClean="0">
                <a:latin typeface="Comic Sans MS" pitchFamily="66" charset="0"/>
              </a:rPr>
              <a:t>     </a:t>
            </a:r>
            <a:r>
              <a:rPr lang="en-US" sz="2400" b="1" dirty="0" smtClean="0">
                <a:latin typeface="Comic Sans MS" panose="030F0702030302020204" pitchFamily="66" charset="0"/>
              </a:rPr>
              <a:t>Energy of products and reactants stay the same. </a:t>
            </a:r>
            <a:endParaRPr lang="en-US" sz="2400" b="1" dirty="0">
              <a:latin typeface="Comic Sans MS" panose="030F0702030302020204" pitchFamily="66" charset="0"/>
            </a:endParaRPr>
          </a:p>
        </p:txBody>
      </p:sp>
      <p:sp>
        <p:nvSpPr>
          <p:cNvPr id="9" name="Rectangle 2"/>
          <p:cNvSpPr>
            <a:spLocks noChangeArrowheads="1"/>
          </p:cNvSpPr>
          <p:nvPr/>
        </p:nvSpPr>
        <p:spPr bwMode="auto">
          <a:xfrm>
            <a:off x="228600" y="6368874"/>
            <a:ext cx="710963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1" u="none" strike="noStrike" cap="none" normalizeH="0" baseline="0" dirty="0" smtClean="0">
                <a:ln>
                  <a:noFill/>
                </a:ln>
                <a:solidFill>
                  <a:srgbClr val="FF0000"/>
                </a:solidFill>
                <a:effectLst/>
                <a:latin typeface="Garamond" pitchFamily="18" charset="0"/>
                <a:cs typeface="Times New Roman" pitchFamily="18" charset="0"/>
              </a:rPr>
              <a:t>Essential knowledge 4.B.1: Interactions between molecules affect their structure and function.</a:t>
            </a:r>
            <a:endParaRPr kumimoji="0" lang="en-US" altLang="en-US" sz="1100" b="0" i="0" u="none" strike="noStrike" cap="none" normalizeH="0" baseline="0" dirty="0" smtClean="0">
              <a:ln>
                <a:noFill/>
              </a:ln>
              <a:solidFill>
                <a:srgbClr val="FF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0000"/>
                </a:solidFill>
                <a:effectLst/>
                <a:latin typeface="Garamond" pitchFamily="18" charset="0"/>
                <a:cs typeface="Times New Roman" pitchFamily="18" charset="0"/>
              </a:rPr>
              <a:t>              a. Change in the structure of a molecular system may result in a change of the function of the system. [See also</a:t>
            </a:r>
            <a:r>
              <a:rPr kumimoji="0" lang="en-US" altLang="en-US" sz="1100" b="1" i="0" u="none" strike="noStrike" cap="none" normalizeH="0" baseline="0" dirty="0" smtClean="0">
                <a:ln>
                  <a:noFill/>
                </a:ln>
                <a:solidFill>
                  <a:srgbClr val="FF0000"/>
                </a:solidFill>
                <a:effectLst/>
                <a:latin typeface="Garamond" pitchFamily="18" charset="0"/>
                <a:cs typeface="Times New Roman" pitchFamily="18" charset="0"/>
              </a:rPr>
              <a:t> 3.D.3</a:t>
            </a:r>
            <a:r>
              <a:rPr kumimoji="0" lang="en-US" altLang="en-US" sz="1100" b="0" i="0" u="none" strike="noStrike" cap="none" normalizeH="0" baseline="0" dirty="0" smtClean="0">
                <a:ln>
                  <a:noFill/>
                </a:ln>
                <a:solidFill>
                  <a:srgbClr val="FF0000"/>
                </a:solidFill>
                <a:effectLst/>
                <a:latin typeface="Garamond" pitchFamily="18" charset="0"/>
                <a:cs typeface="Times New Roman" pitchFamily="18" charset="0"/>
              </a:rPr>
              <a:t>]</a:t>
            </a:r>
            <a:endParaRPr kumimoji="0" lang="en-US" altLang="en-US" sz="1100" b="0" i="0" u="none" strike="noStrike" cap="none" normalizeH="0" baseline="0" dirty="0" smtClean="0">
              <a:ln>
                <a:noFill/>
              </a:ln>
              <a:solidFill>
                <a:srgbClr val="FF0000"/>
              </a:solidFill>
              <a:effectLst/>
            </a:endParaRPr>
          </a:p>
        </p:txBody>
      </p:sp>
    </p:spTree>
    <p:extLst>
      <p:ext uri="{BB962C8B-B14F-4D97-AF65-F5344CB8AC3E}">
        <p14:creationId xmlns:p14="http://schemas.microsoft.com/office/powerpoint/2010/main" val="10847874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5" name="Rectangle 4"/>
          <p:cNvSpPr/>
          <p:nvPr/>
        </p:nvSpPr>
        <p:spPr>
          <a:xfrm>
            <a:off x="58615" y="58614"/>
            <a:ext cx="9085385" cy="4031873"/>
          </a:xfrm>
          <a:prstGeom prst="rect">
            <a:avLst/>
          </a:prstGeom>
        </p:spPr>
        <p:txBody>
          <a:bodyPr wrap="square">
            <a:spAutoFit/>
          </a:bodyPr>
          <a:lstStyle/>
          <a:p>
            <a:r>
              <a:rPr lang="en-US" sz="3200" b="1" dirty="0" smtClean="0">
                <a:latin typeface="Comic Sans MS" panose="030F0702030302020204" pitchFamily="66" charset="0"/>
              </a:rPr>
              <a:t>Draw a gene map based on the following recombination frequencies:</a:t>
            </a:r>
            <a:br>
              <a:rPr lang="en-US" sz="3200" b="1" dirty="0" smtClean="0">
                <a:latin typeface="Comic Sans MS" panose="030F0702030302020204" pitchFamily="66" charset="0"/>
              </a:rPr>
            </a:br>
            <a:r>
              <a:rPr lang="en-US" sz="3200" b="1" dirty="0" smtClean="0">
                <a:latin typeface="Comic Sans MS" panose="030F0702030302020204" pitchFamily="66" charset="0"/>
              </a:rPr>
              <a:t>A-B  8%</a:t>
            </a:r>
            <a:br>
              <a:rPr lang="en-US" sz="3200" b="1" dirty="0" smtClean="0">
                <a:latin typeface="Comic Sans MS" panose="030F0702030302020204" pitchFamily="66" charset="0"/>
              </a:rPr>
            </a:br>
            <a:r>
              <a:rPr lang="en-US" sz="3200" b="1" dirty="0" smtClean="0">
                <a:latin typeface="Comic Sans MS" panose="030F0702030302020204" pitchFamily="66" charset="0"/>
              </a:rPr>
              <a:t>A-C  28%</a:t>
            </a:r>
            <a:br>
              <a:rPr lang="en-US" sz="3200" b="1" dirty="0" smtClean="0">
                <a:latin typeface="Comic Sans MS" panose="030F0702030302020204" pitchFamily="66" charset="0"/>
              </a:rPr>
            </a:br>
            <a:r>
              <a:rPr lang="en-US" sz="3200" b="1" dirty="0" smtClean="0">
                <a:latin typeface="Comic Sans MS" panose="030F0702030302020204" pitchFamily="66" charset="0"/>
              </a:rPr>
              <a:t>A-D  25%</a:t>
            </a:r>
            <a:br>
              <a:rPr lang="en-US" sz="3200" b="1" dirty="0" smtClean="0">
                <a:latin typeface="Comic Sans MS" panose="030F0702030302020204" pitchFamily="66" charset="0"/>
              </a:rPr>
            </a:br>
            <a:r>
              <a:rPr lang="en-US" sz="3200" b="1" dirty="0" smtClean="0">
                <a:latin typeface="Comic Sans MS" panose="030F0702030302020204" pitchFamily="66" charset="0"/>
              </a:rPr>
              <a:t>B-C  20%</a:t>
            </a:r>
          </a:p>
          <a:p>
            <a:r>
              <a:rPr lang="en-US" sz="3200" b="1" dirty="0" smtClean="0">
                <a:latin typeface="Comic Sans MS" panose="030F0702030302020204" pitchFamily="66" charset="0"/>
              </a:rPr>
              <a:t>B-D  33%</a:t>
            </a:r>
            <a:endParaRPr lang="en-US" sz="3200" dirty="0" smtClean="0">
              <a:latin typeface="Comic Sans MS" panose="030F0702030302020204" pitchFamily="66" charset="0"/>
            </a:endParaRPr>
          </a:p>
          <a:p>
            <a:endParaRPr lang="en-US" sz="3200" dirty="0"/>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39146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5" name="Rectangle 4"/>
          <p:cNvSpPr/>
          <p:nvPr/>
        </p:nvSpPr>
        <p:spPr>
          <a:xfrm>
            <a:off x="58615" y="58614"/>
            <a:ext cx="9085385" cy="4031873"/>
          </a:xfrm>
          <a:prstGeom prst="rect">
            <a:avLst/>
          </a:prstGeom>
        </p:spPr>
        <p:txBody>
          <a:bodyPr wrap="square">
            <a:spAutoFit/>
          </a:bodyPr>
          <a:lstStyle/>
          <a:p>
            <a:r>
              <a:rPr lang="en-US" sz="3200" b="1" dirty="0" smtClean="0">
                <a:latin typeface="Comic Sans MS" panose="030F0702030302020204" pitchFamily="66" charset="0"/>
              </a:rPr>
              <a:t>Draw a gene map based on the following recombination frequencies:</a:t>
            </a:r>
            <a:br>
              <a:rPr lang="en-US" sz="3200" b="1" dirty="0" smtClean="0">
                <a:latin typeface="Comic Sans MS" panose="030F0702030302020204" pitchFamily="66" charset="0"/>
              </a:rPr>
            </a:br>
            <a:r>
              <a:rPr lang="en-US" sz="3200" b="1" dirty="0" smtClean="0">
                <a:latin typeface="Comic Sans MS" panose="030F0702030302020204" pitchFamily="66" charset="0"/>
              </a:rPr>
              <a:t>A-B  8%</a:t>
            </a:r>
            <a:br>
              <a:rPr lang="en-US" sz="3200" b="1" dirty="0" smtClean="0">
                <a:latin typeface="Comic Sans MS" panose="030F0702030302020204" pitchFamily="66" charset="0"/>
              </a:rPr>
            </a:br>
            <a:r>
              <a:rPr lang="en-US" sz="3200" b="1" dirty="0" smtClean="0">
                <a:latin typeface="Comic Sans MS" panose="030F0702030302020204" pitchFamily="66" charset="0"/>
              </a:rPr>
              <a:t>A-C  28%</a:t>
            </a:r>
            <a:br>
              <a:rPr lang="en-US" sz="3200" b="1" dirty="0" smtClean="0">
                <a:latin typeface="Comic Sans MS" panose="030F0702030302020204" pitchFamily="66" charset="0"/>
              </a:rPr>
            </a:br>
            <a:r>
              <a:rPr lang="en-US" sz="3200" b="1" dirty="0" smtClean="0">
                <a:latin typeface="Comic Sans MS" panose="030F0702030302020204" pitchFamily="66" charset="0"/>
              </a:rPr>
              <a:t>A-D  25%</a:t>
            </a:r>
            <a:br>
              <a:rPr lang="en-US" sz="3200" b="1" dirty="0" smtClean="0">
                <a:latin typeface="Comic Sans MS" panose="030F0702030302020204" pitchFamily="66" charset="0"/>
              </a:rPr>
            </a:br>
            <a:r>
              <a:rPr lang="en-US" sz="3200" b="1" dirty="0" smtClean="0">
                <a:latin typeface="Comic Sans MS" panose="030F0702030302020204" pitchFamily="66" charset="0"/>
              </a:rPr>
              <a:t>B-C  20%</a:t>
            </a:r>
          </a:p>
          <a:p>
            <a:r>
              <a:rPr lang="en-US" sz="3200" b="1" dirty="0" smtClean="0">
                <a:latin typeface="Comic Sans MS" panose="030F0702030302020204" pitchFamily="66" charset="0"/>
              </a:rPr>
              <a:t>B-D  33%</a:t>
            </a:r>
            <a:endParaRPr lang="en-US" sz="3200" dirty="0" smtClean="0">
              <a:latin typeface="Comic Sans MS" panose="030F0702030302020204" pitchFamily="66" charset="0"/>
            </a:endParaRPr>
          </a:p>
          <a:p>
            <a:endParaRPr lang="en-US" sz="3200" dirty="0"/>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3435926"/>
            <a:ext cx="6705600" cy="2669059"/>
          </a:xfrm>
          <a:prstGeom prst="rect">
            <a:avLst/>
          </a:prstGeom>
        </p:spPr>
      </p:pic>
    </p:spTree>
    <p:extLst>
      <p:ext uri="{BB962C8B-B14F-4D97-AF65-F5344CB8AC3E}">
        <p14:creationId xmlns:p14="http://schemas.microsoft.com/office/powerpoint/2010/main" val="197982075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5" name="Rectangle 4"/>
          <p:cNvSpPr/>
          <p:nvPr/>
        </p:nvSpPr>
        <p:spPr>
          <a:xfrm>
            <a:off x="58615" y="58614"/>
            <a:ext cx="9085385" cy="1446550"/>
          </a:xfrm>
          <a:prstGeom prst="rect">
            <a:avLst/>
          </a:prstGeom>
        </p:spPr>
        <p:txBody>
          <a:bodyPr wrap="square">
            <a:spAutoFit/>
          </a:bodyPr>
          <a:lstStyle/>
          <a:p>
            <a:r>
              <a:rPr lang="en-US" sz="2800" dirty="0" smtClean="0">
                <a:latin typeface="Comic Sans MS" panose="030F0702030302020204" pitchFamily="66" charset="0"/>
              </a:rPr>
              <a:t>Draw a picture to explain why NADH makes more ATP than FADH</a:t>
            </a:r>
            <a:r>
              <a:rPr lang="en-US" sz="2800" baseline="-25000" dirty="0" smtClean="0">
                <a:latin typeface="Comic Sans MS" panose="030F0702030302020204" pitchFamily="66" charset="0"/>
              </a:rPr>
              <a:t>2</a:t>
            </a:r>
            <a:r>
              <a:rPr lang="en-US" sz="2800" dirty="0" smtClean="0">
                <a:latin typeface="Comic Sans MS" panose="030F0702030302020204" pitchFamily="66" charset="0"/>
              </a:rPr>
              <a:t> when electrons are passed to the ETC during cellular respiration</a:t>
            </a:r>
            <a:r>
              <a:rPr lang="en-US" sz="3200" dirty="0" smtClean="0">
                <a:latin typeface="Comic Sans MS" panose="030F0702030302020204" pitchFamily="66" charset="0"/>
              </a:rPr>
              <a:t>.</a:t>
            </a:r>
          </a:p>
        </p:txBody>
      </p:sp>
      <p:sp>
        <p:nvSpPr>
          <p:cNvPr id="2" name="Rectangle 1"/>
          <p:cNvSpPr/>
          <p:nvPr/>
        </p:nvSpPr>
        <p:spPr>
          <a:xfrm>
            <a:off x="58615" y="5534561"/>
            <a:ext cx="9144000" cy="1323439"/>
          </a:xfrm>
          <a:prstGeom prst="rect">
            <a:avLst/>
          </a:prstGeom>
        </p:spPr>
        <p:txBody>
          <a:bodyPr wrap="square">
            <a:spAutoFit/>
          </a:bodyPr>
          <a:lstStyle/>
          <a:p>
            <a:r>
              <a:rPr lang="en-US" sz="1000" dirty="0"/>
              <a:t>2.A.2.d. 2. Photosystems I and I are embedded in the internal membranes of chloroplasts (thylakoids) and are connected by the transfer of higher free energy electrons through an electron transport chain (ETC)</a:t>
            </a:r>
            <a:br>
              <a:rPr lang="en-US" sz="1000" dirty="0"/>
            </a:br>
            <a:r>
              <a:rPr lang="en-US" sz="1000" dirty="0"/>
              <a:t/>
            </a:r>
            <a:br>
              <a:rPr lang="en-US" sz="1000" dirty="0"/>
            </a:br>
            <a:r>
              <a:rPr lang="en-US" sz="1000" dirty="0"/>
              <a:t>2.A.2.d.3. When electrons are transferred between molecules in a sequence of reactions as they pass through the ETC, an electrochemical gradient of </a:t>
            </a:r>
            <a:r>
              <a:rPr lang="en-US" sz="1000" dirty="0" smtClean="0"/>
              <a:t>hydrogen </a:t>
            </a:r>
            <a:r>
              <a:rPr lang="en-US" sz="1000" dirty="0"/>
              <a:t>ions (protons) across the thylakoid membrane is established.</a:t>
            </a:r>
            <a:br>
              <a:rPr lang="en-US" sz="1000" dirty="0"/>
            </a:br>
            <a:r>
              <a:rPr lang="en-US" sz="1000" dirty="0"/>
              <a:t/>
            </a:r>
            <a:br>
              <a:rPr lang="en-US" sz="1000" dirty="0"/>
            </a:br>
            <a:r>
              <a:rPr lang="en-US" sz="1000" dirty="0"/>
              <a:t>2.A.2.d.4.  The formation of the proton gradient is a separate process, but it is linked to the synthesis of ATP from ADP and inorganic phosphate via ATP </a:t>
            </a:r>
            <a:br>
              <a:rPr lang="en-US" sz="1000" dirty="0"/>
            </a:br>
            <a:r>
              <a:rPr lang="en-US" sz="1000" dirty="0" err="1"/>
              <a:t>synthetase</a:t>
            </a:r>
            <a:r>
              <a:rPr lang="en-US" sz="1000" dirty="0"/>
              <a:t>.</a:t>
            </a:r>
          </a:p>
        </p:txBody>
      </p:sp>
    </p:spTree>
    <p:extLst>
      <p:ext uri="{BB962C8B-B14F-4D97-AF65-F5344CB8AC3E}">
        <p14:creationId xmlns:p14="http://schemas.microsoft.com/office/powerpoint/2010/main" val="88635390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5" name="Rectangle 4"/>
          <p:cNvSpPr/>
          <p:nvPr/>
        </p:nvSpPr>
        <p:spPr>
          <a:xfrm>
            <a:off x="72470" y="3276600"/>
            <a:ext cx="9085385" cy="3108543"/>
          </a:xfrm>
          <a:prstGeom prst="rect">
            <a:avLst/>
          </a:prstGeom>
        </p:spPr>
        <p:txBody>
          <a:bodyPr wrap="square">
            <a:spAutoFit/>
          </a:bodyPr>
          <a:lstStyle/>
          <a:p>
            <a:r>
              <a:rPr lang="en-US" sz="2800" dirty="0" smtClean="0">
                <a:solidFill>
                  <a:srgbClr val="FF0000"/>
                </a:solidFill>
                <a:latin typeface="Comic Sans MS" panose="030F0702030302020204" pitchFamily="66" charset="0"/>
              </a:rPr>
              <a:t>NADH drops its electrons at beginning of ETC so as electrons pass down ETC 3 proton pumps move H</a:t>
            </a:r>
            <a:r>
              <a:rPr lang="en-US" sz="2800" baseline="30000" dirty="0" smtClean="0">
                <a:solidFill>
                  <a:srgbClr val="FF0000"/>
                </a:solidFill>
                <a:latin typeface="Comic Sans MS" panose="030F0702030302020204" pitchFamily="66" charset="0"/>
              </a:rPr>
              <a:t>+</a:t>
            </a:r>
            <a:r>
              <a:rPr lang="en-US" sz="2800" dirty="0" smtClean="0">
                <a:solidFill>
                  <a:srgbClr val="FF0000"/>
                </a:solidFill>
                <a:latin typeface="Comic Sans MS" panose="030F0702030302020204" pitchFamily="66" charset="0"/>
              </a:rPr>
              <a:t> ions into the intermembrane space = 3 ATP when they return through ATP synthase.</a:t>
            </a:r>
            <a:br>
              <a:rPr lang="en-US" sz="2800" dirty="0" smtClean="0">
                <a:solidFill>
                  <a:srgbClr val="FF0000"/>
                </a:solidFill>
                <a:latin typeface="Comic Sans MS" panose="030F0702030302020204" pitchFamily="66" charset="0"/>
              </a:rPr>
            </a:br>
            <a:endParaRPr lang="en-US" sz="2800" dirty="0" smtClean="0">
              <a:solidFill>
                <a:srgbClr val="FF0000"/>
              </a:solidFill>
              <a:latin typeface="Comic Sans MS" panose="030F0702030302020204" pitchFamily="66" charset="0"/>
            </a:endParaRPr>
          </a:p>
          <a:p>
            <a:r>
              <a:rPr lang="en-US" sz="2800" dirty="0" smtClean="0">
                <a:solidFill>
                  <a:srgbClr val="FF0000"/>
                </a:solidFill>
                <a:latin typeface="Comic Sans MS" panose="030F0702030302020204" pitchFamily="66" charset="0"/>
              </a:rPr>
              <a:t>FADH</a:t>
            </a:r>
            <a:r>
              <a:rPr lang="en-US" sz="2800" baseline="-25000" dirty="0" smtClean="0">
                <a:solidFill>
                  <a:srgbClr val="FF0000"/>
                </a:solidFill>
                <a:latin typeface="Comic Sans MS" panose="030F0702030302020204" pitchFamily="66" charset="0"/>
              </a:rPr>
              <a:t>2</a:t>
            </a:r>
            <a:r>
              <a:rPr lang="en-US" sz="2800" dirty="0" smtClean="0">
                <a:solidFill>
                  <a:srgbClr val="FF0000"/>
                </a:solidFill>
                <a:latin typeface="Comic Sans MS" panose="030F0702030302020204" pitchFamily="66" charset="0"/>
              </a:rPr>
              <a:t>  drops its electrons farther down ETC skipping the 1</a:t>
            </a:r>
            <a:r>
              <a:rPr lang="en-US" sz="2800" baseline="30000" dirty="0" smtClean="0">
                <a:solidFill>
                  <a:srgbClr val="FF0000"/>
                </a:solidFill>
                <a:latin typeface="Comic Sans MS" panose="030F0702030302020204" pitchFamily="66" charset="0"/>
              </a:rPr>
              <a:t>st</a:t>
            </a:r>
            <a:r>
              <a:rPr lang="en-US" sz="2800" dirty="0" smtClean="0">
                <a:solidFill>
                  <a:srgbClr val="FF0000"/>
                </a:solidFill>
                <a:latin typeface="Comic Sans MS" panose="030F0702030302020204" pitchFamily="66" charset="0"/>
              </a:rPr>
              <a:t> proton pump so less H</a:t>
            </a:r>
            <a:r>
              <a:rPr lang="en-US" sz="2800" baseline="30000" dirty="0" smtClean="0">
                <a:solidFill>
                  <a:srgbClr val="FF0000"/>
                </a:solidFill>
                <a:latin typeface="Comic Sans MS" panose="030F0702030302020204" pitchFamily="66" charset="0"/>
              </a:rPr>
              <a:t>+</a:t>
            </a:r>
            <a:r>
              <a:rPr lang="en-US" sz="2800" dirty="0" smtClean="0">
                <a:solidFill>
                  <a:srgbClr val="FF0000"/>
                </a:solidFill>
                <a:latin typeface="Comic Sans MS" panose="030F0702030302020204" pitchFamily="66" charset="0"/>
              </a:rPr>
              <a:t> moved = 2 ATP </a:t>
            </a:r>
            <a:endParaRPr lang="en-US" sz="3200" dirty="0">
              <a:solidFill>
                <a:srgbClr val="FF0000"/>
              </a:solidFill>
              <a:latin typeface="Comic Sans MS" panose="030F0702030302020204" pitchFamily="66" charset="0"/>
            </a:endParaRPr>
          </a:p>
        </p:txBody>
      </p:sp>
      <p:sp>
        <p:nvSpPr>
          <p:cNvPr id="2" name="Rectangle 1"/>
          <p:cNvSpPr/>
          <p:nvPr/>
        </p:nvSpPr>
        <p:spPr>
          <a:xfrm>
            <a:off x="2286000" y="6543328"/>
            <a:ext cx="6629400" cy="261610"/>
          </a:xfrm>
          <a:prstGeom prst="rect">
            <a:avLst/>
          </a:prstGeom>
        </p:spPr>
        <p:txBody>
          <a:bodyPr wrap="square">
            <a:spAutoFit/>
          </a:bodyPr>
          <a:lstStyle/>
          <a:p>
            <a:r>
              <a:rPr lang="en-US" sz="1100" dirty="0" smtClean="0"/>
              <a:t>Image from: http</a:t>
            </a:r>
            <a:r>
              <a:rPr lang="en-US" sz="1100" dirty="0"/>
              <a:t>://study.com/cimages/multimages/16/Electron_Transport_Mitochondrion.png</a:t>
            </a:r>
          </a:p>
        </p:txBody>
      </p:sp>
      <p:pic>
        <p:nvPicPr>
          <p:cNvPr id="1026" name="Picture 2" descr="http://study.com/cimages/multimages/16/Electron_Transport_Mitochondr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79396"/>
            <a:ext cx="4705350" cy="2895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21796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615" y="58614"/>
            <a:ext cx="9085385" cy="4031873"/>
          </a:xfrm>
          <a:prstGeom prst="rect">
            <a:avLst/>
          </a:prstGeom>
        </p:spPr>
        <p:txBody>
          <a:bodyPr wrap="square">
            <a:spAutoFit/>
          </a:bodyPr>
          <a:lstStyle/>
          <a:p>
            <a:r>
              <a:rPr lang="en-US" sz="3200" dirty="0" smtClean="0">
                <a:latin typeface="Comic Sans MS" panose="030F0702030302020204" pitchFamily="66" charset="0"/>
              </a:rPr>
              <a:t>Draw a diagram that shows TYPE I, TYPE II, and TYPE III survivorship curves.</a:t>
            </a:r>
          </a:p>
          <a:p>
            <a:r>
              <a:rPr lang="en-US" sz="3200" dirty="0" smtClean="0">
                <a:latin typeface="Comic Sans MS" panose="030F0702030302020204" pitchFamily="66" charset="0"/>
              </a:rPr>
              <a:t/>
            </a:r>
            <a:br>
              <a:rPr lang="en-US" sz="3200" dirty="0" smtClean="0">
                <a:latin typeface="Comic Sans MS" panose="030F0702030302020204" pitchFamily="66" charset="0"/>
              </a:rPr>
            </a:br>
            <a:r>
              <a:rPr lang="en-US" sz="3200" dirty="0" smtClean="0">
                <a:latin typeface="Comic Sans MS" panose="030F0702030302020204" pitchFamily="66" charset="0"/>
              </a:rPr>
              <a:t>Give an example of an organism for each type </a:t>
            </a:r>
          </a:p>
          <a:p>
            <a:r>
              <a:rPr lang="en-US" sz="3200" dirty="0">
                <a:latin typeface="Comic Sans MS" panose="030F0702030302020204" pitchFamily="66" charset="0"/>
              </a:rPr>
              <a:t>o</a:t>
            </a:r>
            <a:r>
              <a:rPr lang="en-US" sz="3200" dirty="0" smtClean="0">
                <a:latin typeface="Comic Sans MS" panose="030F0702030302020204" pitchFamily="66" charset="0"/>
              </a:rPr>
              <a:t>f curve.</a:t>
            </a:r>
          </a:p>
          <a:p>
            <a:endParaRPr lang="en-US" sz="3200" dirty="0">
              <a:latin typeface="Comic Sans MS" panose="030F0702030302020204" pitchFamily="66" charset="0"/>
            </a:endParaRPr>
          </a:p>
          <a:p>
            <a:r>
              <a:rPr lang="en-US" sz="3200" dirty="0" smtClean="0">
                <a:latin typeface="Comic Sans MS" panose="030F0702030302020204" pitchFamily="66" charset="0"/>
              </a:rPr>
              <a:t>Which curves are associated with r-selected and K-selected species?</a:t>
            </a:r>
            <a:endParaRPr lang="en-US" sz="3200" dirty="0">
              <a:latin typeface="Comic Sans MS" panose="030F0702030302020204" pitchFamily="66" charset="0"/>
            </a:endParaRPr>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960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204593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960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8600" y="5059555"/>
            <a:ext cx="9123218" cy="1015663"/>
          </a:xfrm>
          <a:prstGeom prst="rect">
            <a:avLst/>
          </a:prstGeom>
          <a:noFill/>
        </p:spPr>
        <p:txBody>
          <a:bodyPr wrap="square" rtlCol="0">
            <a:spAutoFit/>
          </a:bodyPr>
          <a:lstStyle/>
          <a:p>
            <a:r>
              <a:rPr lang="en-US" sz="2000" dirty="0" smtClean="0">
                <a:solidFill>
                  <a:srgbClr val="FF0000"/>
                </a:solidFill>
                <a:latin typeface="Comic Sans MS" panose="030F0702030302020204" pitchFamily="66" charset="0"/>
              </a:rPr>
              <a:t>TYPE I – human, large mammals (elephants)</a:t>
            </a:r>
            <a:br>
              <a:rPr lang="en-US" sz="2000" dirty="0" smtClean="0">
                <a:solidFill>
                  <a:srgbClr val="FF0000"/>
                </a:solidFill>
                <a:latin typeface="Comic Sans MS" panose="030F0702030302020204" pitchFamily="66" charset="0"/>
              </a:rPr>
            </a:br>
            <a:r>
              <a:rPr lang="en-US" sz="2000" dirty="0" smtClean="0">
                <a:solidFill>
                  <a:srgbClr val="FF0000"/>
                </a:solidFill>
                <a:latin typeface="Comic Sans MS" panose="030F0702030302020204" pitchFamily="66" charset="0"/>
              </a:rPr>
              <a:t>TYPE II-  birds, small mammals</a:t>
            </a:r>
            <a:br>
              <a:rPr lang="en-US" sz="2000" dirty="0" smtClean="0">
                <a:solidFill>
                  <a:srgbClr val="FF0000"/>
                </a:solidFill>
                <a:latin typeface="Comic Sans MS" panose="030F0702030302020204" pitchFamily="66" charset="0"/>
              </a:rPr>
            </a:br>
            <a:r>
              <a:rPr lang="en-US" sz="2000" dirty="0" smtClean="0">
                <a:solidFill>
                  <a:srgbClr val="FF0000"/>
                </a:solidFill>
                <a:latin typeface="Comic Sans MS" panose="030F0702030302020204" pitchFamily="66" charset="0"/>
              </a:rPr>
              <a:t>TYPE III- dandelions, insects, frogs, oysters, sea turtles, trees</a:t>
            </a:r>
            <a:endParaRPr lang="en-US" sz="2000" dirty="0">
              <a:solidFill>
                <a:srgbClr val="FF0000"/>
              </a:solidFill>
              <a:latin typeface="Comic Sans MS" panose="030F0702030302020204" pitchFamily="66" charset="0"/>
            </a:endParaRPr>
          </a:p>
        </p:txBody>
      </p:sp>
      <p:pic>
        <p:nvPicPr>
          <p:cNvPr id="2054" name="Picture 6" descr="https://lh3.googleusercontent.com/proxy/N3OG8szup2W7iDF-KbrR5gQ9NRQIsuIlNGus8coVA7Foegxpzl9S5cmBt4qDpZ3Hww0aaP0nzvhuXSZlHolqmT7QIm-hzqfvFC9zQjGqXHU=w426-h2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52400"/>
            <a:ext cx="6070985" cy="46482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1905000" y="882134"/>
            <a:ext cx="6039057" cy="3298686"/>
            <a:chOff x="1905000" y="882134"/>
            <a:chExt cx="6039057" cy="3298686"/>
          </a:xfrm>
        </p:grpSpPr>
        <p:sp>
          <p:nvSpPr>
            <p:cNvPr id="4" name="TextBox 3"/>
            <p:cNvSpPr txBox="1"/>
            <p:nvPr/>
          </p:nvSpPr>
          <p:spPr>
            <a:xfrm>
              <a:off x="1905000" y="3657600"/>
              <a:ext cx="1634743" cy="523220"/>
            </a:xfrm>
            <a:prstGeom prst="rect">
              <a:avLst/>
            </a:prstGeom>
            <a:noFill/>
          </p:spPr>
          <p:txBody>
            <a:bodyPr wrap="none" rtlCol="0">
              <a:spAutoFit/>
            </a:bodyPr>
            <a:lstStyle/>
            <a:p>
              <a:r>
                <a:rPr lang="en-US" sz="2800" dirty="0" smtClean="0">
                  <a:solidFill>
                    <a:srgbClr val="FF0000"/>
                  </a:solidFill>
                </a:rPr>
                <a:t>r-selected</a:t>
              </a:r>
              <a:endParaRPr lang="en-US" sz="2800" dirty="0">
                <a:solidFill>
                  <a:srgbClr val="FF0000"/>
                </a:solidFill>
              </a:endParaRPr>
            </a:p>
          </p:txBody>
        </p:sp>
        <p:sp>
          <p:nvSpPr>
            <p:cNvPr id="6" name="TextBox 5"/>
            <p:cNvSpPr txBox="1"/>
            <p:nvPr/>
          </p:nvSpPr>
          <p:spPr>
            <a:xfrm>
              <a:off x="6248400" y="882134"/>
              <a:ext cx="1695657" cy="523220"/>
            </a:xfrm>
            <a:prstGeom prst="rect">
              <a:avLst/>
            </a:prstGeom>
            <a:noFill/>
          </p:spPr>
          <p:txBody>
            <a:bodyPr wrap="none" rtlCol="0">
              <a:spAutoFit/>
            </a:bodyPr>
            <a:lstStyle/>
            <a:p>
              <a:r>
                <a:rPr lang="en-US" sz="2800" dirty="0" smtClean="0">
                  <a:solidFill>
                    <a:srgbClr val="FF0000"/>
                  </a:solidFill>
                </a:rPr>
                <a:t>K-selected</a:t>
              </a:r>
              <a:endParaRPr lang="en-US" sz="2800" dirty="0">
                <a:solidFill>
                  <a:srgbClr val="FF0000"/>
                </a:solidFill>
              </a:endParaRPr>
            </a:p>
          </p:txBody>
        </p:sp>
      </p:grpSp>
    </p:spTree>
    <p:extLst>
      <p:ext uri="{BB962C8B-B14F-4D97-AF65-F5344CB8AC3E}">
        <p14:creationId xmlns:p14="http://schemas.microsoft.com/office/powerpoint/2010/main" val="197773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615" y="58614"/>
            <a:ext cx="9085385" cy="5016758"/>
          </a:xfrm>
          <a:prstGeom prst="rect">
            <a:avLst/>
          </a:prstGeom>
        </p:spPr>
        <p:txBody>
          <a:bodyPr wrap="square">
            <a:spAutoFit/>
          </a:bodyPr>
          <a:lstStyle/>
          <a:p>
            <a:r>
              <a:rPr lang="en-US" sz="3200" dirty="0">
                <a:latin typeface="Comic Sans MS" panose="030F0702030302020204" pitchFamily="66" charset="0"/>
              </a:rPr>
              <a:t>Draw a picture of the </a:t>
            </a:r>
            <a:r>
              <a:rPr lang="en-US" sz="3200" i="1" dirty="0">
                <a:latin typeface="Comic Sans MS" panose="030F0702030302020204" pitchFamily="66" charset="0"/>
              </a:rPr>
              <a:t>lac</a:t>
            </a:r>
            <a:r>
              <a:rPr lang="en-US" sz="3200" dirty="0">
                <a:latin typeface="Comic Sans MS" panose="030F0702030302020204" pitchFamily="66" charset="0"/>
              </a:rPr>
              <a:t> operon </a:t>
            </a:r>
            <a:r>
              <a:rPr lang="en-US" sz="3200" dirty="0" smtClean="0">
                <a:latin typeface="Comic Sans MS" panose="030F0702030302020204" pitchFamily="66" charset="0"/>
              </a:rPr>
              <a:t>when </a:t>
            </a:r>
            <a:r>
              <a:rPr lang="en-US" sz="3200" dirty="0">
                <a:latin typeface="Comic Sans MS" panose="030F0702030302020204" pitchFamily="66" charset="0"/>
              </a:rPr>
              <a:t>lactose is </a:t>
            </a:r>
            <a:r>
              <a:rPr lang="en-US" sz="3200" u="sng" dirty="0">
                <a:latin typeface="Comic Sans MS" panose="030F0702030302020204" pitchFamily="66" charset="0"/>
              </a:rPr>
              <a:t>NOT</a:t>
            </a:r>
            <a:r>
              <a:rPr lang="en-US" sz="3200" dirty="0">
                <a:latin typeface="Comic Sans MS" panose="030F0702030302020204" pitchFamily="66" charset="0"/>
              </a:rPr>
              <a:t> </a:t>
            </a:r>
            <a:r>
              <a:rPr lang="en-US" sz="3200" dirty="0" smtClean="0">
                <a:latin typeface="Comic Sans MS" panose="030F0702030302020204" pitchFamily="66" charset="0"/>
              </a:rPr>
              <a:t>present </a:t>
            </a:r>
            <a:r>
              <a:rPr lang="en-US" sz="3200" dirty="0">
                <a:latin typeface="Comic Sans MS" panose="030F0702030302020204" pitchFamily="66" charset="0"/>
              </a:rPr>
              <a:t>showing the operator, promoter, repressor, and any other molecules you need. </a:t>
            </a:r>
            <a:endParaRPr lang="en-US" sz="3200" dirty="0" smtClean="0">
              <a:latin typeface="Comic Sans MS" panose="030F0702030302020204" pitchFamily="66" charset="0"/>
            </a:endParaRPr>
          </a:p>
          <a:p>
            <a:endParaRPr lang="en-US" sz="3200" dirty="0">
              <a:latin typeface="Comic Sans MS" panose="030F0702030302020204" pitchFamily="66" charset="0"/>
            </a:endParaRPr>
          </a:p>
          <a:p>
            <a:r>
              <a:rPr lang="en-US" sz="3200" dirty="0" smtClean="0">
                <a:latin typeface="Comic Sans MS" panose="030F0702030302020204" pitchFamily="66" charset="0"/>
              </a:rPr>
              <a:t>Identify the molecules in your diagram.</a:t>
            </a:r>
          </a:p>
          <a:p>
            <a:endParaRPr lang="en-US" sz="3200" dirty="0">
              <a:latin typeface="Comic Sans MS" panose="030F0702030302020204" pitchFamily="66" charset="0"/>
            </a:endParaRPr>
          </a:p>
          <a:p>
            <a:endParaRPr lang="en-US" sz="3200" dirty="0" smtClean="0">
              <a:latin typeface="Comic Sans MS" panose="030F0702030302020204" pitchFamily="66" charset="0"/>
            </a:endParaRPr>
          </a:p>
          <a:p>
            <a:r>
              <a:rPr lang="en-US" sz="3200" dirty="0" smtClean="0">
                <a:latin typeface="Comic Sans MS" panose="030F0702030302020204" pitchFamily="66" charset="0"/>
              </a:rPr>
              <a:t>Explain what would cause this operon to “turn on”</a:t>
            </a:r>
            <a:endParaRPr lang="en-US" sz="3200" dirty="0">
              <a:latin typeface="Comic Sans MS" panose="030F0702030302020204" pitchFamily="66" charset="0"/>
            </a:endParaRPr>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8615" y="5874663"/>
            <a:ext cx="9085385" cy="861774"/>
          </a:xfrm>
          <a:prstGeom prst="rect">
            <a:avLst/>
          </a:prstGeom>
        </p:spPr>
        <p:txBody>
          <a:bodyPr wrap="square">
            <a:spAutoFit/>
          </a:bodyPr>
          <a:lstStyle/>
          <a:p>
            <a:r>
              <a:rPr lang="en-US" sz="1000" dirty="0" smtClean="0"/>
              <a:t>3.B.1. a.1. Regulatory sequences are stretches of DNA that interact with regulatory proteins to control transcription.  Illustrative example: </a:t>
            </a:r>
            <a:r>
              <a:rPr lang="en-US" sz="1000" b="1" dirty="0" smtClean="0"/>
              <a:t>Promoters</a:t>
            </a:r>
            <a:br>
              <a:rPr lang="en-US" sz="1000" b="1" dirty="0" smtClean="0"/>
            </a:br>
            <a:endParaRPr lang="en-US" sz="1000" b="1" dirty="0" smtClean="0"/>
          </a:p>
          <a:p>
            <a:r>
              <a:rPr lang="en-US" sz="1000" dirty="0" smtClean="0"/>
              <a:t>3.B.1.b.2. The expression of specific genes can he inhibited by the presence of a repressor.</a:t>
            </a:r>
            <a:br>
              <a:rPr lang="en-US" sz="1000" dirty="0" smtClean="0"/>
            </a:br>
            <a:r>
              <a:rPr lang="en-US" sz="1000" dirty="0" smtClean="0"/>
              <a:t/>
            </a:r>
            <a:br>
              <a:rPr lang="en-US" sz="1000" dirty="0" smtClean="0"/>
            </a:br>
            <a:r>
              <a:rPr lang="en-US" sz="1000" dirty="0" smtClean="0"/>
              <a:t>3.B.1.b.4. Regulatory proteins inhibit gene expression by binding to DNA and blocking transcription (negative control)</a:t>
            </a:r>
            <a:endParaRPr lang="en-US" dirty="0"/>
          </a:p>
        </p:txBody>
      </p:sp>
    </p:spTree>
    <p:extLst>
      <p:ext uri="{BB962C8B-B14F-4D97-AF65-F5344CB8AC3E}">
        <p14:creationId xmlns:p14="http://schemas.microsoft.com/office/powerpoint/2010/main" val="40153800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File:Thylakoid membra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039341"/>
            <a:ext cx="6207202" cy="353810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304800"/>
            <a:ext cx="1924050" cy="145732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0200" y="182707"/>
            <a:ext cx="2762250" cy="2762250"/>
          </a:xfrm>
          <a:prstGeom prst="rect">
            <a:avLst/>
          </a:prstGeom>
        </p:spPr>
      </p:pic>
    </p:spTree>
    <p:extLst>
      <p:ext uri="{BB962C8B-B14F-4D97-AF65-F5344CB8AC3E}">
        <p14:creationId xmlns:p14="http://schemas.microsoft.com/office/powerpoint/2010/main" val="76629956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615" y="58614"/>
            <a:ext cx="9085385" cy="1631216"/>
          </a:xfrm>
          <a:prstGeom prst="rect">
            <a:avLst/>
          </a:prstGeom>
        </p:spPr>
        <p:txBody>
          <a:bodyPr wrap="square">
            <a:spAutoFit/>
          </a:bodyPr>
          <a:lstStyle/>
          <a:p>
            <a:r>
              <a:rPr lang="en-US" sz="2000" dirty="0" smtClean="0">
                <a:latin typeface="Comic Sans MS" panose="030F0702030302020204" pitchFamily="66" charset="0"/>
              </a:rPr>
              <a:t>Draw a diagram of a </a:t>
            </a:r>
            <a:r>
              <a:rPr lang="en-US" sz="2000" i="1" dirty="0" smtClean="0">
                <a:latin typeface="Comic Sans MS" panose="030F0702030302020204" pitchFamily="66" charset="0"/>
              </a:rPr>
              <a:t>lac</a:t>
            </a:r>
            <a:r>
              <a:rPr lang="en-US" sz="2000" dirty="0" smtClean="0">
                <a:latin typeface="Comic Sans MS" panose="030F0702030302020204" pitchFamily="66" charset="0"/>
              </a:rPr>
              <a:t> operon when lactose is </a:t>
            </a:r>
            <a:r>
              <a:rPr lang="en-US" sz="2000" u="sng" dirty="0" smtClean="0">
                <a:latin typeface="Comic Sans MS" panose="030F0702030302020204" pitchFamily="66" charset="0"/>
              </a:rPr>
              <a:t>NOT</a:t>
            </a:r>
            <a:r>
              <a:rPr lang="en-US" sz="2000" dirty="0" smtClean="0">
                <a:latin typeface="Comic Sans MS" panose="030F0702030302020204" pitchFamily="66" charset="0"/>
              </a:rPr>
              <a:t> present.</a:t>
            </a:r>
          </a:p>
          <a:p>
            <a:endParaRPr lang="en-US" sz="2000" dirty="0">
              <a:latin typeface="Comic Sans MS" panose="030F0702030302020204" pitchFamily="66" charset="0"/>
            </a:endParaRPr>
          </a:p>
          <a:p>
            <a:r>
              <a:rPr lang="en-US" sz="2000" dirty="0" smtClean="0">
                <a:latin typeface="Comic Sans MS" panose="030F0702030302020204" pitchFamily="66" charset="0"/>
              </a:rPr>
              <a:t>Identify the molecules in your diagram.</a:t>
            </a:r>
          </a:p>
          <a:p>
            <a:endParaRPr lang="en-US" sz="2000" dirty="0" smtClean="0">
              <a:latin typeface="Comic Sans MS" panose="030F0702030302020204" pitchFamily="66" charset="0"/>
            </a:endParaRPr>
          </a:p>
          <a:p>
            <a:r>
              <a:rPr lang="en-US" sz="2000" dirty="0" smtClean="0">
                <a:latin typeface="Comic Sans MS" panose="030F0702030302020204" pitchFamily="66" charset="0"/>
              </a:rPr>
              <a:t>Explain what would cause this operon to “turn on”</a:t>
            </a:r>
            <a:endParaRPr lang="en-US" sz="2000" dirty="0">
              <a:latin typeface="Comic Sans MS" panose="030F0702030302020204" pitchFamily="66" charset="0"/>
            </a:endParaRPr>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6" descr="Description: external image 1nKATH_sgM1FAGWd4qXSInoASt4DoFdGpKdCuM1dX4EjCXV3PqBbhKtiib-L9AFNJ-wNsju2MOaagJnZW5-8qToSgmEdqvCnK-1XZ-qtylCsznV5j0U"/>
          <p:cNvPicPr>
            <a:picLocks noChangeAspect="1" noChangeArrowheads="1"/>
          </p:cNvPicPr>
          <p:nvPr/>
        </p:nvPicPr>
        <p:blipFill rotWithShape="1">
          <a:blip r:embed="rId3">
            <a:extLst>
              <a:ext uri="{28A0092B-C50C-407E-A947-70E740481C1C}">
                <a14:useLocalDpi xmlns:a14="http://schemas.microsoft.com/office/drawing/2010/main" val="0"/>
              </a:ext>
            </a:extLst>
          </a:blip>
          <a:srcRect l="15649" t="82567" r="23856" b="3620"/>
          <a:stretch/>
        </p:blipFill>
        <p:spPr bwMode="auto">
          <a:xfrm>
            <a:off x="1154669" y="4124826"/>
            <a:ext cx="6574556" cy="1263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2755530" y="3429000"/>
            <a:ext cx="1704056" cy="952907"/>
            <a:chOff x="2755530" y="3429000"/>
            <a:chExt cx="1704056" cy="952907"/>
          </a:xfrm>
        </p:grpSpPr>
        <p:sp>
          <p:nvSpPr>
            <p:cNvPr id="2" name="TextBox 1"/>
            <p:cNvSpPr txBox="1"/>
            <p:nvPr/>
          </p:nvSpPr>
          <p:spPr>
            <a:xfrm>
              <a:off x="2755530" y="3429000"/>
              <a:ext cx="1704056" cy="369332"/>
            </a:xfrm>
            <a:prstGeom prst="rect">
              <a:avLst/>
            </a:prstGeom>
            <a:noFill/>
          </p:spPr>
          <p:txBody>
            <a:bodyPr wrap="none" rtlCol="0">
              <a:spAutoFit/>
            </a:bodyPr>
            <a:lstStyle/>
            <a:p>
              <a:r>
                <a:rPr lang="en-US" dirty="0" smtClean="0"/>
                <a:t>Active repressor</a:t>
              </a:r>
              <a:endParaRPr lang="en-US" dirty="0"/>
            </a:p>
          </p:txBody>
        </p:sp>
        <p:sp>
          <p:nvSpPr>
            <p:cNvPr id="4" name="Right Arrow 3"/>
            <p:cNvSpPr/>
            <p:nvPr/>
          </p:nvSpPr>
          <p:spPr>
            <a:xfrm rot="5400000">
              <a:off x="3693414" y="3946805"/>
              <a:ext cx="627888"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274781" y="2828835"/>
            <a:ext cx="1892313" cy="1477328"/>
          </a:xfrm>
          <a:prstGeom prst="rect">
            <a:avLst/>
          </a:prstGeom>
          <a:noFill/>
        </p:spPr>
        <p:txBody>
          <a:bodyPr wrap="none" rtlCol="0">
            <a:spAutoFit/>
          </a:bodyPr>
          <a:lstStyle/>
          <a:p>
            <a:r>
              <a:rPr lang="en-US" dirty="0" smtClean="0"/>
              <a:t>Without Lactose </a:t>
            </a:r>
          </a:p>
          <a:p>
            <a:r>
              <a:rPr lang="en-US" dirty="0" smtClean="0"/>
              <a:t>repressor is active</a:t>
            </a:r>
          </a:p>
          <a:p>
            <a:r>
              <a:rPr lang="en-US" dirty="0" smtClean="0"/>
              <a:t>RNA polymerase</a:t>
            </a:r>
            <a:br>
              <a:rPr lang="en-US" dirty="0" smtClean="0"/>
            </a:br>
            <a:r>
              <a:rPr lang="en-US" dirty="0" smtClean="0"/>
              <a:t>can’t read gene</a:t>
            </a:r>
          </a:p>
          <a:p>
            <a:r>
              <a:rPr lang="en-US" dirty="0" smtClean="0"/>
              <a:t>Gene “turned off”</a:t>
            </a:r>
            <a:endParaRPr lang="en-US" dirty="0"/>
          </a:p>
        </p:txBody>
      </p:sp>
      <p:sp>
        <p:nvSpPr>
          <p:cNvPr id="8" name="TextBox 7"/>
          <p:cNvSpPr txBox="1"/>
          <p:nvPr/>
        </p:nvSpPr>
        <p:spPr>
          <a:xfrm>
            <a:off x="274781" y="1867700"/>
            <a:ext cx="8334333" cy="707886"/>
          </a:xfrm>
          <a:prstGeom prst="rect">
            <a:avLst/>
          </a:prstGeom>
          <a:noFill/>
        </p:spPr>
        <p:txBody>
          <a:bodyPr wrap="none" rtlCol="0">
            <a:spAutoFit/>
          </a:bodyPr>
          <a:lstStyle/>
          <a:p>
            <a:r>
              <a:rPr lang="en-US" sz="2000" dirty="0" smtClean="0">
                <a:solidFill>
                  <a:srgbClr val="FF0000"/>
                </a:solidFill>
                <a:latin typeface="Comic Sans MS" panose="030F0702030302020204" pitchFamily="66" charset="0"/>
              </a:rPr>
              <a:t>Addition of lactose-</a:t>
            </a:r>
            <a:br>
              <a:rPr lang="en-US" sz="2000" dirty="0" smtClean="0">
                <a:solidFill>
                  <a:srgbClr val="FF0000"/>
                </a:solidFill>
                <a:latin typeface="Comic Sans MS" panose="030F0702030302020204" pitchFamily="66" charset="0"/>
              </a:rPr>
            </a:br>
            <a:r>
              <a:rPr lang="en-US" sz="2000" dirty="0" smtClean="0">
                <a:solidFill>
                  <a:srgbClr val="FF0000"/>
                </a:solidFill>
                <a:latin typeface="Comic Sans MS" panose="030F0702030302020204" pitchFamily="66" charset="0"/>
              </a:rPr>
              <a:t> lactose binds to repressor and prevents its attachment to operator</a:t>
            </a:r>
            <a:endParaRPr lang="en-US" sz="20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96051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615" y="58614"/>
            <a:ext cx="9085385" cy="584775"/>
          </a:xfrm>
          <a:prstGeom prst="rect">
            <a:avLst/>
          </a:prstGeom>
        </p:spPr>
        <p:txBody>
          <a:bodyPr wrap="square">
            <a:spAutoFit/>
          </a:bodyPr>
          <a:lstStyle/>
          <a:p>
            <a:r>
              <a:rPr lang="en-US" sz="3200" dirty="0" smtClean="0">
                <a:latin typeface="Comic Sans MS" panose="030F0702030302020204" pitchFamily="66" charset="0"/>
              </a:rPr>
              <a:t>Write the equation for cellular respiration</a:t>
            </a:r>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960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3864" y="1524000"/>
            <a:ext cx="8894885" cy="646331"/>
          </a:xfrm>
          <a:prstGeom prst="rect">
            <a:avLst/>
          </a:prstGeom>
        </p:spPr>
        <p:txBody>
          <a:bodyPr wrap="square">
            <a:spAutoFit/>
          </a:bodyPr>
          <a:lstStyle/>
          <a:p>
            <a:r>
              <a:rPr lang="en-US" sz="3600" dirty="0" smtClean="0">
                <a:latin typeface="Comic Sans MS" panose="030F0702030302020204" pitchFamily="66" charset="0"/>
              </a:rPr>
              <a:t>C</a:t>
            </a:r>
            <a:r>
              <a:rPr lang="en-US" sz="3600" baseline="-25000" dirty="0" smtClean="0">
                <a:latin typeface="Comic Sans MS" panose="030F0702030302020204" pitchFamily="66" charset="0"/>
              </a:rPr>
              <a:t>6</a:t>
            </a:r>
            <a:r>
              <a:rPr lang="en-US" sz="3600" dirty="0" smtClean="0">
                <a:latin typeface="Comic Sans MS" panose="030F0702030302020204" pitchFamily="66" charset="0"/>
              </a:rPr>
              <a:t>H</a:t>
            </a:r>
            <a:r>
              <a:rPr lang="en-US" sz="3600" baseline="-25000" dirty="0" smtClean="0">
                <a:latin typeface="Comic Sans MS" panose="030F0702030302020204" pitchFamily="66" charset="0"/>
              </a:rPr>
              <a:t>12</a:t>
            </a:r>
            <a:r>
              <a:rPr lang="en-US" sz="3600" dirty="0" smtClean="0">
                <a:latin typeface="Comic Sans MS" panose="030F0702030302020204" pitchFamily="66" charset="0"/>
              </a:rPr>
              <a:t>O</a:t>
            </a:r>
            <a:r>
              <a:rPr lang="en-US" sz="3600" baseline="-25000" dirty="0" smtClean="0">
                <a:latin typeface="Comic Sans MS" panose="030F0702030302020204" pitchFamily="66" charset="0"/>
              </a:rPr>
              <a:t>6</a:t>
            </a:r>
            <a:r>
              <a:rPr lang="en-US" sz="3600" dirty="0" smtClean="0">
                <a:latin typeface="Comic Sans MS" panose="030F0702030302020204" pitchFamily="66" charset="0"/>
              </a:rPr>
              <a:t> + 6 O</a:t>
            </a:r>
            <a:r>
              <a:rPr lang="en-US" sz="3600" baseline="-25000" dirty="0" smtClean="0">
                <a:latin typeface="Comic Sans MS" panose="030F0702030302020204" pitchFamily="66" charset="0"/>
              </a:rPr>
              <a:t>2</a:t>
            </a:r>
            <a:r>
              <a:rPr lang="en-US" sz="3600" dirty="0">
                <a:latin typeface="Comic Sans MS" panose="030F0702030302020204" pitchFamily="66" charset="0"/>
                <a:cs typeface="Arial"/>
              </a:rPr>
              <a:t>→</a:t>
            </a:r>
            <a:r>
              <a:rPr lang="en-US" sz="3600" dirty="0" smtClean="0">
                <a:latin typeface="Comic Sans MS" panose="030F0702030302020204" pitchFamily="66" charset="0"/>
              </a:rPr>
              <a:t>6 </a:t>
            </a:r>
            <a:r>
              <a:rPr lang="en-US" sz="3600" dirty="0">
                <a:latin typeface="Comic Sans MS" panose="030F0702030302020204" pitchFamily="66" charset="0"/>
              </a:rPr>
              <a:t>H</a:t>
            </a:r>
            <a:r>
              <a:rPr lang="en-US" sz="3600" baseline="-25000" dirty="0">
                <a:latin typeface="Comic Sans MS" panose="030F0702030302020204" pitchFamily="66" charset="0"/>
              </a:rPr>
              <a:t>2</a:t>
            </a:r>
            <a:r>
              <a:rPr lang="en-US" sz="3600" dirty="0">
                <a:latin typeface="Comic Sans MS" panose="030F0702030302020204" pitchFamily="66" charset="0"/>
              </a:rPr>
              <a:t>O + 6 </a:t>
            </a:r>
            <a:r>
              <a:rPr lang="en-US" sz="3600" dirty="0" smtClean="0">
                <a:latin typeface="Comic Sans MS" panose="030F0702030302020204" pitchFamily="66" charset="0"/>
              </a:rPr>
              <a:t>CO</a:t>
            </a:r>
            <a:r>
              <a:rPr lang="en-US" sz="3600" baseline="-25000" dirty="0" smtClean="0">
                <a:latin typeface="Comic Sans MS" panose="030F0702030302020204" pitchFamily="66" charset="0"/>
              </a:rPr>
              <a:t>2 </a:t>
            </a:r>
            <a:r>
              <a:rPr lang="en-US" sz="3600" dirty="0" smtClean="0">
                <a:latin typeface="Comic Sans MS" panose="030F0702030302020204" pitchFamily="66" charset="0"/>
              </a:rPr>
              <a:t>+ energy </a:t>
            </a:r>
            <a:endParaRPr lang="en-US" sz="3600" dirty="0">
              <a:latin typeface="Comic Sans MS" panose="030F0702030302020204" pitchFamily="66" charset="0"/>
            </a:endParaRPr>
          </a:p>
        </p:txBody>
      </p:sp>
      <p:sp>
        <p:nvSpPr>
          <p:cNvPr id="4" name="TextBox 3"/>
          <p:cNvSpPr txBox="1"/>
          <p:nvPr/>
        </p:nvSpPr>
        <p:spPr>
          <a:xfrm>
            <a:off x="304800" y="6413584"/>
            <a:ext cx="7766870" cy="253916"/>
          </a:xfrm>
          <a:prstGeom prst="rect">
            <a:avLst/>
          </a:prstGeom>
          <a:noFill/>
        </p:spPr>
        <p:txBody>
          <a:bodyPr wrap="none" rtlCol="0">
            <a:spAutoFit/>
          </a:bodyPr>
          <a:lstStyle/>
          <a:p>
            <a:r>
              <a:rPr lang="en-US" sz="1050" dirty="0" smtClean="0"/>
              <a:t>2.A.2.f. Cellular respiration involves a series of coordinated enzyme catalyzed </a:t>
            </a:r>
            <a:r>
              <a:rPr lang="en-US" sz="1000" dirty="0" smtClean="0"/>
              <a:t>reactions</a:t>
            </a:r>
            <a:r>
              <a:rPr lang="en-US" sz="1050" dirty="0" smtClean="0"/>
              <a:t> that harvest free energy from simple carbohydrates</a:t>
            </a:r>
            <a:endParaRPr lang="en-US" sz="1050" dirty="0"/>
          </a:p>
        </p:txBody>
      </p:sp>
    </p:spTree>
    <p:extLst>
      <p:ext uri="{BB962C8B-B14F-4D97-AF65-F5344CB8AC3E}">
        <p14:creationId xmlns:p14="http://schemas.microsoft.com/office/powerpoint/2010/main" val="74313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615" y="58614"/>
            <a:ext cx="9085385" cy="1569660"/>
          </a:xfrm>
          <a:prstGeom prst="rect">
            <a:avLst/>
          </a:prstGeom>
        </p:spPr>
        <p:txBody>
          <a:bodyPr wrap="square">
            <a:spAutoFit/>
          </a:bodyPr>
          <a:lstStyle/>
          <a:p>
            <a:r>
              <a:rPr lang="en-US" sz="3200" dirty="0" smtClean="0">
                <a:latin typeface="Comic Sans MS" panose="030F0702030302020204" pitchFamily="66" charset="0"/>
              </a:rPr>
              <a:t>Look at the diagram. Is this the father of this child? EXPLAIN YOUR ANSWER </a:t>
            </a:r>
          </a:p>
          <a:p>
            <a:endParaRPr lang="en-US" sz="3200" dirty="0"/>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1647945"/>
            <a:ext cx="5791200" cy="4621510"/>
          </a:xfrm>
          <a:prstGeom prst="rect">
            <a:avLst/>
          </a:prstGeom>
        </p:spPr>
      </p:pic>
      <p:sp>
        <p:nvSpPr>
          <p:cNvPr id="2" name="TextBox 1"/>
          <p:cNvSpPr txBox="1"/>
          <p:nvPr/>
        </p:nvSpPr>
        <p:spPr>
          <a:xfrm>
            <a:off x="270164" y="6391245"/>
            <a:ext cx="6170279" cy="400110"/>
          </a:xfrm>
          <a:prstGeom prst="rect">
            <a:avLst/>
          </a:prstGeom>
          <a:noFill/>
        </p:spPr>
        <p:txBody>
          <a:bodyPr wrap="none" rtlCol="0">
            <a:spAutoFit/>
          </a:bodyPr>
          <a:lstStyle/>
          <a:p>
            <a:r>
              <a:rPr lang="en-US" sz="1000" dirty="0" smtClean="0"/>
              <a:t>3.A.1.e. Genetic engineering techniques can manipulate the heritable information of DNA and in special cases, RNA</a:t>
            </a:r>
            <a:br>
              <a:rPr lang="en-US" sz="1000" dirty="0" smtClean="0"/>
            </a:br>
            <a:r>
              <a:rPr lang="en-US" sz="1000" dirty="0" smtClean="0"/>
              <a:t>Illustrative example: Electrophoresis</a:t>
            </a:r>
            <a:endParaRPr lang="en-US" sz="1000" dirty="0"/>
          </a:p>
        </p:txBody>
      </p:sp>
    </p:spTree>
    <p:extLst>
      <p:ext uri="{BB962C8B-B14F-4D97-AF65-F5344CB8AC3E}">
        <p14:creationId xmlns:p14="http://schemas.microsoft.com/office/powerpoint/2010/main" val="254365425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1647945"/>
            <a:ext cx="5791200" cy="4621510"/>
          </a:xfrm>
          <a:prstGeom prst="rect">
            <a:avLst/>
          </a:prstGeom>
        </p:spPr>
      </p:pic>
      <p:sp>
        <p:nvSpPr>
          <p:cNvPr id="2" name="Rounded Rectangle 1"/>
          <p:cNvSpPr/>
          <p:nvPr/>
        </p:nvSpPr>
        <p:spPr>
          <a:xfrm>
            <a:off x="3420206" y="2895600"/>
            <a:ext cx="2675793" cy="3429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8521" y="152400"/>
            <a:ext cx="8834979" cy="954107"/>
          </a:xfrm>
          <a:prstGeom prst="rect">
            <a:avLst/>
          </a:prstGeom>
          <a:noFill/>
        </p:spPr>
        <p:txBody>
          <a:bodyPr wrap="square" rtlCol="0">
            <a:spAutoFit/>
          </a:bodyPr>
          <a:lstStyle/>
          <a:p>
            <a:r>
              <a:rPr lang="en-US" sz="2800" dirty="0" smtClean="0"/>
              <a:t>Child gets ½ DNA from mom and ½ from dad.</a:t>
            </a:r>
            <a:br>
              <a:rPr lang="en-US" sz="2800" dirty="0" smtClean="0"/>
            </a:br>
            <a:r>
              <a:rPr lang="en-US" sz="2800" dirty="0" smtClean="0"/>
              <a:t>If child has a band it must come from one parent or other</a:t>
            </a:r>
            <a:endParaRPr lang="en-US" sz="2800" dirty="0"/>
          </a:p>
        </p:txBody>
      </p:sp>
      <p:sp>
        <p:nvSpPr>
          <p:cNvPr id="7" name="Rounded Rectangle 6"/>
          <p:cNvSpPr/>
          <p:nvPr/>
        </p:nvSpPr>
        <p:spPr>
          <a:xfrm>
            <a:off x="3508907" y="4495800"/>
            <a:ext cx="2675793" cy="3429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420206" y="5410200"/>
            <a:ext cx="2675793" cy="3429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911927" y="2438400"/>
            <a:ext cx="2675793" cy="34290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082308" y="4152900"/>
            <a:ext cx="2675793" cy="34290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029200" y="1152434"/>
            <a:ext cx="3069302" cy="523220"/>
          </a:xfrm>
          <a:prstGeom prst="rect">
            <a:avLst/>
          </a:prstGeom>
          <a:noFill/>
        </p:spPr>
        <p:txBody>
          <a:bodyPr wrap="none" rtlCol="0">
            <a:spAutoFit/>
          </a:bodyPr>
          <a:lstStyle/>
          <a:p>
            <a:r>
              <a:rPr lang="en-US" sz="2800" dirty="0" smtClean="0"/>
              <a:t>YES THIS IS THEDAD</a:t>
            </a:r>
            <a:endParaRPr lang="en-US" sz="2800" dirty="0"/>
          </a:p>
        </p:txBody>
      </p:sp>
    </p:spTree>
    <p:extLst>
      <p:ext uri="{BB962C8B-B14F-4D97-AF65-F5344CB8AC3E}">
        <p14:creationId xmlns:p14="http://schemas.microsoft.com/office/powerpoint/2010/main" val="234015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615" y="58614"/>
            <a:ext cx="9085385" cy="4031873"/>
          </a:xfrm>
          <a:prstGeom prst="rect">
            <a:avLst/>
          </a:prstGeom>
        </p:spPr>
        <p:txBody>
          <a:bodyPr wrap="square">
            <a:spAutoFit/>
          </a:bodyPr>
          <a:lstStyle/>
          <a:p>
            <a:r>
              <a:rPr lang="en-US" sz="3200" dirty="0" smtClean="0">
                <a:latin typeface="Comic Sans MS" panose="030F0702030302020204" pitchFamily="66" charset="0"/>
              </a:rPr>
              <a:t>Draw a diagram that shows a population undergoing logistic growth.</a:t>
            </a:r>
          </a:p>
          <a:p>
            <a:endParaRPr lang="en-US" sz="3200" dirty="0">
              <a:latin typeface="Comic Sans MS" panose="030F0702030302020204" pitchFamily="66" charset="0"/>
            </a:endParaRPr>
          </a:p>
          <a:p>
            <a:r>
              <a:rPr lang="en-US" sz="3200" dirty="0" smtClean="0">
                <a:latin typeface="Comic Sans MS" panose="030F0702030302020204" pitchFamily="66" charset="0"/>
              </a:rPr>
              <a:t>Label carrying capacity.</a:t>
            </a:r>
          </a:p>
          <a:p>
            <a:endParaRPr lang="en-US" sz="3200" dirty="0">
              <a:latin typeface="Comic Sans MS" panose="030F0702030302020204" pitchFamily="66" charset="0"/>
            </a:endParaRPr>
          </a:p>
          <a:p>
            <a:r>
              <a:rPr lang="en-US" sz="3200" dirty="0" smtClean="0">
                <a:latin typeface="Comic Sans MS" panose="030F0702030302020204" pitchFamily="66" charset="0"/>
              </a:rPr>
              <a:t>Identify 2 biotic and 2 abiotic factors that could impact carrying capacity in this population.</a:t>
            </a:r>
            <a:endParaRPr lang="en-US" sz="3200" dirty="0">
              <a:latin typeface="Comic Sans MS" panose="030F0702030302020204" pitchFamily="66" charset="0"/>
            </a:endParaRPr>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6324" y="5638800"/>
            <a:ext cx="8409709" cy="1077218"/>
          </a:xfrm>
          <a:prstGeom prst="rect">
            <a:avLst/>
          </a:prstGeom>
          <a:noFill/>
        </p:spPr>
        <p:txBody>
          <a:bodyPr wrap="square" rtlCol="0">
            <a:spAutoFit/>
          </a:bodyPr>
          <a:lstStyle/>
          <a:p>
            <a:r>
              <a:rPr lang="en-US" sz="1000" dirty="0" smtClean="0"/>
              <a:t>4.A.6..e. Models allow the prediction of the impact of change in biotic and abiotic factors</a:t>
            </a:r>
            <a:br>
              <a:rPr lang="en-US" sz="1000" dirty="0" smtClean="0"/>
            </a:br>
            <a:r>
              <a:rPr lang="en-US" sz="1000" dirty="0" smtClean="0"/>
              <a:t>Evidence of student learning is a demonstrated understanding of each of the following:.</a:t>
            </a:r>
            <a:br>
              <a:rPr lang="en-US" sz="1000" dirty="0" smtClean="0"/>
            </a:br>
            <a:r>
              <a:rPr lang="en-US" sz="1000" dirty="0" smtClean="0"/>
              <a:t>    1. Competition for resources and other  factors limits growth and can be described by  the logistic model.</a:t>
            </a:r>
            <a:br>
              <a:rPr lang="en-US" sz="1000" dirty="0" smtClean="0"/>
            </a:br>
            <a:endParaRPr lang="en-US" sz="1000" dirty="0" smtClean="0"/>
          </a:p>
          <a:p>
            <a:r>
              <a:rPr lang="en-US" sz="1000" dirty="0" smtClean="0"/>
              <a:t>4.B.3. a. Interactions between populations affect the distributions and abundance of populations.</a:t>
            </a:r>
            <a:r>
              <a:rPr lang="en-US" sz="1400" dirty="0" smtClean="0"/>
              <a:t/>
            </a:r>
            <a:br>
              <a:rPr lang="en-US" sz="1400" dirty="0" smtClean="0"/>
            </a:br>
            <a:endParaRPr lang="en-US" sz="1400" dirty="0"/>
          </a:p>
        </p:txBody>
      </p:sp>
    </p:spTree>
    <p:extLst>
      <p:ext uri="{BB962C8B-B14F-4D97-AF65-F5344CB8AC3E}">
        <p14:creationId xmlns:p14="http://schemas.microsoft.com/office/powerpoint/2010/main" val="319856220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457200"/>
            <a:ext cx="6096000" cy="3734486"/>
          </a:xfrm>
          <a:prstGeom prst="rect">
            <a:avLst/>
          </a:prstGeom>
        </p:spPr>
      </p:pic>
      <p:sp>
        <p:nvSpPr>
          <p:cNvPr id="4" name="Rectangle 3"/>
          <p:cNvSpPr/>
          <p:nvPr/>
        </p:nvSpPr>
        <p:spPr>
          <a:xfrm>
            <a:off x="44761" y="4724400"/>
            <a:ext cx="8686800" cy="1200329"/>
          </a:xfrm>
          <a:prstGeom prst="rect">
            <a:avLst/>
          </a:prstGeom>
        </p:spPr>
        <p:txBody>
          <a:bodyPr wrap="square">
            <a:spAutoFit/>
          </a:bodyPr>
          <a:lstStyle/>
          <a:p>
            <a:pPr lvl="0"/>
            <a:r>
              <a:rPr lang="en-US" sz="2400" dirty="0" smtClean="0">
                <a:solidFill>
                  <a:prstClr val="black"/>
                </a:solidFill>
                <a:latin typeface="Comic Sans MS" panose="030F0702030302020204" pitchFamily="66" charset="0"/>
              </a:rPr>
              <a:t>BIOTIC- number of predators, disease, availability of food, invasive species  . . .          </a:t>
            </a:r>
            <a:br>
              <a:rPr lang="en-US" sz="2400" dirty="0" smtClean="0">
                <a:solidFill>
                  <a:prstClr val="black"/>
                </a:solidFill>
                <a:latin typeface="Comic Sans MS" panose="030F0702030302020204" pitchFamily="66" charset="0"/>
              </a:rPr>
            </a:br>
            <a:r>
              <a:rPr lang="en-US" sz="2400" dirty="0" smtClean="0">
                <a:solidFill>
                  <a:prstClr val="black"/>
                </a:solidFill>
                <a:latin typeface="Comic Sans MS" panose="030F0702030302020204" pitchFamily="66" charset="0"/>
              </a:rPr>
              <a:t>ABIOTIC- drought, light, rainfall, space/shelter, . . .   </a:t>
            </a:r>
            <a:endParaRPr lang="en-US" sz="2400"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val="400587088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615" y="58614"/>
            <a:ext cx="9085385" cy="2062103"/>
          </a:xfrm>
          <a:prstGeom prst="rect">
            <a:avLst/>
          </a:prstGeom>
        </p:spPr>
        <p:txBody>
          <a:bodyPr wrap="square">
            <a:spAutoFit/>
          </a:bodyPr>
          <a:lstStyle/>
          <a:p>
            <a:r>
              <a:rPr lang="en-US" sz="3200" b="1" dirty="0" smtClean="0">
                <a:latin typeface="Comic Sans MS" panose="030F0702030302020204" pitchFamily="66" charset="0"/>
              </a:rPr>
              <a:t>Draw a picture of the </a:t>
            </a:r>
            <a:r>
              <a:rPr lang="en-US" sz="3200" b="1" i="1" dirty="0" err="1" smtClean="0">
                <a:latin typeface="Comic Sans MS" panose="030F0702030302020204" pitchFamily="66" charset="0"/>
              </a:rPr>
              <a:t>trp</a:t>
            </a:r>
            <a:r>
              <a:rPr lang="en-US" sz="3200" b="1" dirty="0" smtClean="0">
                <a:latin typeface="Comic Sans MS" panose="030F0702030302020204" pitchFamily="66" charset="0"/>
              </a:rPr>
              <a:t> operon when it is turned off showing the operator, promoter, repressor, and any other molecules you need. </a:t>
            </a:r>
            <a:endParaRPr lang="en-US" sz="3200" dirty="0" smtClean="0">
              <a:latin typeface="Comic Sans MS" panose="030F0702030302020204" pitchFamily="66" charset="0"/>
            </a:endParaRPr>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2470" y="5874663"/>
            <a:ext cx="8724900" cy="861774"/>
          </a:xfrm>
          <a:prstGeom prst="rect">
            <a:avLst/>
          </a:prstGeom>
        </p:spPr>
        <p:txBody>
          <a:bodyPr wrap="square">
            <a:spAutoFit/>
          </a:bodyPr>
          <a:lstStyle/>
          <a:p>
            <a:r>
              <a:rPr lang="en-US" sz="1000" dirty="0"/>
              <a:t>3.B.1. a.1. Regulatory sequences are stretches of DNA that interact with regulatory proteins to control transcription.  Illustrative example: </a:t>
            </a:r>
            <a:r>
              <a:rPr lang="en-US" sz="1000" b="1" dirty="0"/>
              <a:t>Promoters</a:t>
            </a:r>
            <a:br>
              <a:rPr lang="en-US" sz="1000" b="1" dirty="0"/>
            </a:br>
            <a:endParaRPr lang="en-US" sz="1000" b="1" dirty="0"/>
          </a:p>
          <a:p>
            <a:r>
              <a:rPr lang="en-US" sz="1000" dirty="0"/>
              <a:t>3.B.1.b.2. The expression of specific genes can he inhibited by the presence of a repressor.</a:t>
            </a:r>
            <a:br>
              <a:rPr lang="en-US" sz="1000" dirty="0"/>
            </a:br>
            <a:r>
              <a:rPr lang="en-US" sz="1000" dirty="0"/>
              <a:t/>
            </a:r>
            <a:br>
              <a:rPr lang="en-US" sz="1000" dirty="0"/>
            </a:br>
            <a:r>
              <a:rPr lang="en-US" sz="1000" dirty="0"/>
              <a:t>3.B.1.b.4. Regulatory proteins inhibit gene expression by binding to DNA and blocking transcription (negative control)</a:t>
            </a:r>
          </a:p>
        </p:txBody>
      </p:sp>
    </p:spTree>
    <p:extLst>
      <p:ext uri="{BB962C8B-B14F-4D97-AF65-F5344CB8AC3E}">
        <p14:creationId xmlns:p14="http://schemas.microsoft.com/office/powerpoint/2010/main" val="404472593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615" y="58614"/>
            <a:ext cx="9085385" cy="2062103"/>
          </a:xfrm>
          <a:prstGeom prst="rect">
            <a:avLst/>
          </a:prstGeom>
        </p:spPr>
        <p:txBody>
          <a:bodyPr wrap="square">
            <a:spAutoFit/>
          </a:bodyPr>
          <a:lstStyle/>
          <a:p>
            <a:r>
              <a:rPr lang="en-US" sz="3200" b="1" dirty="0" smtClean="0">
                <a:latin typeface="Comic Sans MS" panose="030F0702030302020204" pitchFamily="66" charset="0"/>
              </a:rPr>
              <a:t>Draw a picture of the </a:t>
            </a:r>
            <a:r>
              <a:rPr lang="en-US" sz="3200" b="1" i="1" dirty="0" err="1" smtClean="0">
                <a:latin typeface="Comic Sans MS" panose="030F0702030302020204" pitchFamily="66" charset="0"/>
              </a:rPr>
              <a:t>trp</a:t>
            </a:r>
            <a:r>
              <a:rPr lang="en-US" sz="3200" b="1" dirty="0" smtClean="0">
                <a:latin typeface="Comic Sans MS" panose="030F0702030302020204" pitchFamily="66" charset="0"/>
              </a:rPr>
              <a:t> operon when it is turned off showing the operator, promoter, repressor, and any other molecules you need. </a:t>
            </a:r>
            <a:endParaRPr lang="en-US" sz="3200" dirty="0" smtClean="0">
              <a:latin typeface="Comic Sans MS" panose="030F0702030302020204" pitchFamily="66" charset="0"/>
            </a:endParaRPr>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895600"/>
            <a:ext cx="8839200" cy="2790825"/>
          </a:xfrm>
          <a:prstGeom prst="rect">
            <a:avLst/>
          </a:prstGeom>
        </p:spPr>
      </p:pic>
      <p:sp>
        <p:nvSpPr>
          <p:cNvPr id="4" name="TextBox 3"/>
          <p:cNvSpPr txBox="1"/>
          <p:nvPr/>
        </p:nvSpPr>
        <p:spPr>
          <a:xfrm>
            <a:off x="3905995" y="2249269"/>
            <a:ext cx="4754828" cy="646331"/>
          </a:xfrm>
          <a:prstGeom prst="rect">
            <a:avLst/>
          </a:prstGeom>
          <a:noFill/>
        </p:spPr>
        <p:txBody>
          <a:bodyPr wrap="none" rtlCol="0">
            <a:spAutoFit/>
          </a:bodyPr>
          <a:lstStyle/>
          <a:p>
            <a:r>
              <a:rPr lang="en-US" dirty="0" smtClean="0">
                <a:latin typeface="Comic Sans MS" panose="030F0702030302020204" pitchFamily="66" charset="0"/>
              </a:rPr>
              <a:t>Tryptophan makes repressor ACTIVE,</a:t>
            </a:r>
            <a:br>
              <a:rPr lang="en-US" dirty="0" smtClean="0">
                <a:latin typeface="Comic Sans MS" panose="030F0702030302020204" pitchFamily="66" charset="0"/>
              </a:rPr>
            </a:br>
            <a:r>
              <a:rPr lang="en-US" dirty="0" smtClean="0">
                <a:latin typeface="Comic Sans MS" panose="030F0702030302020204" pitchFamily="66" charset="0"/>
              </a:rPr>
              <a:t>gene turns off when tryptophan is present</a:t>
            </a:r>
            <a:endParaRPr lang="en-US" dirty="0">
              <a:latin typeface="Comic Sans MS" panose="030F0702030302020204" pitchFamily="66" charset="0"/>
            </a:endParaRPr>
          </a:p>
        </p:txBody>
      </p:sp>
    </p:spTree>
    <p:extLst>
      <p:ext uri="{BB962C8B-B14F-4D97-AF65-F5344CB8AC3E}">
        <p14:creationId xmlns:p14="http://schemas.microsoft.com/office/powerpoint/2010/main" val="30401880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5" name="Rectangle 4"/>
          <p:cNvSpPr/>
          <p:nvPr/>
        </p:nvSpPr>
        <p:spPr>
          <a:xfrm>
            <a:off x="58615" y="58614"/>
            <a:ext cx="9085385" cy="2554545"/>
          </a:xfrm>
          <a:prstGeom prst="rect">
            <a:avLst/>
          </a:prstGeom>
        </p:spPr>
        <p:txBody>
          <a:bodyPr wrap="square">
            <a:spAutoFit/>
          </a:bodyPr>
          <a:lstStyle/>
          <a:p>
            <a:r>
              <a:rPr lang="en-US" sz="3200" dirty="0" smtClean="0">
                <a:latin typeface="Comic Sans MS" panose="030F0702030302020204" pitchFamily="66" charset="0"/>
              </a:rPr>
              <a:t>Draw a diagram showing the action potential of a nerve cell. Label polarization and depolarization. Identify what is happening to the Na</a:t>
            </a:r>
            <a:r>
              <a:rPr lang="en-US" sz="3200" baseline="30000" dirty="0" smtClean="0">
                <a:latin typeface="Comic Sans MS" panose="030F0702030302020204" pitchFamily="66" charset="0"/>
              </a:rPr>
              <a:t>+</a:t>
            </a:r>
            <a:r>
              <a:rPr lang="en-US" sz="3200" dirty="0" smtClean="0">
                <a:latin typeface="Comic Sans MS" panose="030F0702030302020204" pitchFamily="66" charset="0"/>
              </a:rPr>
              <a:t> and K</a:t>
            </a:r>
            <a:r>
              <a:rPr lang="en-US" sz="3200" baseline="30000" dirty="0" smtClean="0">
                <a:latin typeface="Comic Sans MS" panose="030F0702030302020204" pitchFamily="66" charset="0"/>
              </a:rPr>
              <a:t>+</a:t>
            </a:r>
            <a:r>
              <a:rPr lang="en-US" sz="3200" dirty="0" smtClean="0">
                <a:latin typeface="Comic Sans MS" panose="030F0702030302020204" pitchFamily="66" charset="0"/>
              </a:rPr>
              <a:t> channels on different parts of the curve.</a:t>
            </a:r>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960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340197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5" name="Rectangle 4"/>
          <p:cNvSpPr/>
          <p:nvPr/>
        </p:nvSpPr>
        <p:spPr>
          <a:xfrm>
            <a:off x="58615" y="58614"/>
            <a:ext cx="9085385" cy="2062103"/>
          </a:xfrm>
          <a:prstGeom prst="rect">
            <a:avLst/>
          </a:prstGeom>
        </p:spPr>
        <p:txBody>
          <a:bodyPr wrap="square">
            <a:spAutoFit/>
          </a:bodyPr>
          <a:lstStyle/>
          <a:p>
            <a:r>
              <a:rPr lang="en-US" sz="3200" dirty="0" smtClean="0">
                <a:latin typeface="Comic Sans MS" panose="030F0702030302020204" pitchFamily="66" charset="0"/>
              </a:rPr>
              <a:t>Draw a diagram showing the action potential of a nerve cell. Label polarization and depolarization. Identify what is happening to the Na</a:t>
            </a:r>
            <a:r>
              <a:rPr lang="en-US" sz="3200" baseline="30000" dirty="0" smtClean="0">
                <a:latin typeface="Comic Sans MS" panose="030F0702030302020204" pitchFamily="66" charset="0"/>
              </a:rPr>
              <a:t>+</a:t>
            </a:r>
            <a:r>
              <a:rPr lang="en-US" sz="3200" dirty="0" smtClean="0">
                <a:latin typeface="Comic Sans MS" panose="030F0702030302020204" pitchFamily="66" charset="0"/>
              </a:rPr>
              <a:t> and K</a:t>
            </a:r>
            <a:r>
              <a:rPr lang="en-US" sz="3200" baseline="30000" dirty="0" smtClean="0">
                <a:latin typeface="Comic Sans MS" panose="030F0702030302020204" pitchFamily="66" charset="0"/>
              </a:rPr>
              <a:t>+</a:t>
            </a:r>
            <a:r>
              <a:rPr lang="en-US" sz="3200" dirty="0" smtClean="0">
                <a:latin typeface="Comic Sans MS" panose="030F0702030302020204" pitchFamily="66" charset="0"/>
              </a:rPr>
              <a:t> channels during the process.</a:t>
            </a:r>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960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www.mindcreators.com/Images/NB_IonFlow.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032" y="2334491"/>
            <a:ext cx="51625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017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09600" y="266489"/>
            <a:ext cx="5342168" cy="6124754"/>
          </a:xfrm>
          <a:prstGeom prst="rect">
            <a:avLst/>
          </a:prstGeom>
          <a:noFill/>
        </p:spPr>
        <p:txBody>
          <a:bodyPr wrap="none" rtlCol="0">
            <a:spAutoFit/>
          </a:bodyPr>
          <a:lstStyle/>
          <a:p>
            <a:r>
              <a:rPr lang="en-US" sz="2800" dirty="0" smtClean="0"/>
              <a:t>Other molecules in cell membranes</a:t>
            </a:r>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r>
              <a:rPr lang="en-US" sz="2800" dirty="0" smtClean="0"/>
              <a:t>Glycoproteins</a:t>
            </a:r>
            <a:br>
              <a:rPr lang="en-US" sz="2800" dirty="0" smtClean="0"/>
            </a:br>
            <a:r>
              <a:rPr lang="en-US" sz="2800" dirty="0" smtClean="0"/>
              <a:t>Glycolipids</a:t>
            </a:r>
            <a:br>
              <a:rPr lang="en-US" sz="2800" dirty="0" smtClean="0"/>
            </a:br>
            <a:r>
              <a:rPr lang="en-US" sz="2800" dirty="0" smtClean="0"/>
              <a:t>Cholesterol (animals)</a:t>
            </a:r>
            <a:endParaRPr lang="en-US" sz="2800" dirty="0"/>
          </a:p>
        </p:txBody>
      </p:sp>
      <p:pic>
        <p:nvPicPr>
          <p:cNvPr id="6" name="Picture 2" descr="http://cnx.org/resources/0e15992c8bbd25e60d465b32e0c88ac77365ac2e/Figure_05_01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236" y="789709"/>
            <a:ext cx="7362825" cy="3579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97773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615" y="58614"/>
            <a:ext cx="9085385" cy="5016758"/>
          </a:xfrm>
          <a:prstGeom prst="rect">
            <a:avLst/>
          </a:prstGeom>
        </p:spPr>
        <p:txBody>
          <a:bodyPr wrap="square">
            <a:spAutoFit/>
          </a:bodyPr>
          <a:lstStyle/>
          <a:p>
            <a:r>
              <a:rPr lang="en-US" sz="3200" b="1" dirty="0" smtClean="0">
                <a:latin typeface="Comic Sans MS" panose="030F0702030302020204" pitchFamily="66" charset="0"/>
              </a:rPr>
              <a:t>Draw the shape of a phospholipid and identify the parts that are polar and non-polar. </a:t>
            </a:r>
          </a:p>
          <a:p>
            <a:endParaRPr lang="en-US" sz="3200" b="1" dirty="0">
              <a:latin typeface="Comic Sans MS" panose="030F0702030302020204" pitchFamily="66" charset="0"/>
            </a:endParaRPr>
          </a:p>
          <a:p>
            <a:r>
              <a:rPr lang="en-US" sz="3200" b="1" dirty="0" smtClean="0">
                <a:latin typeface="Comic Sans MS" panose="030F0702030302020204" pitchFamily="66" charset="0"/>
              </a:rPr>
              <a:t>Identify the parts that are hydrophobic and hydrophilic.</a:t>
            </a:r>
          </a:p>
          <a:p>
            <a:endParaRPr lang="en-US" sz="3200" b="1" dirty="0">
              <a:latin typeface="Comic Sans MS" panose="030F0702030302020204" pitchFamily="66" charset="0"/>
            </a:endParaRPr>
          </a:p>
          <a:p>
            <a:r>
              <a:rPr lang="en-US" sz="3200" b="1" dirty="0" smtClean="0">
                <a:latin typeface="Comic Sans MS" panose="030F0702030302020204" pitchFamily="66" charset="0"/>
              </a:rPr>
              <a:t>How does the structure of phospholipids lead to the formation of cell membranes and their selectively permeable characteristics.</a:t>
            </a:r>
            <a:endParaRPr lang="en-US" sz="3200" dirty="0"/>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7196" y="6122127"/>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0906" y="5810325"/>
            <a:ext cx="8894885" cy="1061829"/>
          </a:xfrm>
          <a:prstGeom prst="rect">
            <a:avLst/>
          </a:prstGeom>
        </p:spPr>
        <p:txBody>
          <a:bodyPr wrap="square">
            <a:spAutoFit/>
          </a:bodyPr>
          <a:lstStyle/>
          <a:p>
            <a:r>
              <a:rPr lang="en-US" sz="1050" dirty="0"/>
              <a:t>4.A.1.a.3. In general, lipids are nonpolar; however phospholipids exhibit structural properties , with polar regions that </a:t>
            </a:r>
            <a:r>
              <a:rPr lang="en-US" sz="1050" dirty="0" smtClean="0"/>
              <a:t>interact </a:t>
            </a:r>
            <a:r>
              <a:rPr lang="en-US" sz="1050" dirty="0"/>
              <a:t>with other polar molecules such as water, and with nonpolar regions where differences in saturation </a:t>
            </a:r>
            <a:r>
              <a:rPr lang="en-US" sz="1050" dirty="0" smtClean="0"/>
              <a:t>determine the </a:t>
            </a:r>
            <a:r>
              <a:rPr lang="en-US" sz="1050" dirty="0"/>
              <a:t>structure and function of </a:t>
            </a:r>
            <a:r>
              <a:rPr lang="en-US" sz="1050" dirty="0" smtClean="0"/>
              <a:t>lipids</a:t>
            </a:r>
          </a:p>
          <a:p>
            <a:endParaRPr lang="en-US" sz="1050" dirty="0"/>
          </a:p>
          <a:p>
            <a:r>
              <a:rPr lang="en-US" sz="1050" dirty="0" smtClean="0"/>
              <a:t>2.B.1.b.2 Phospholipids give the membrane both hydrophilic and hydrophobic properties.  The hydrophilic phosphate portions of the phospholipids are </a:t>
            </a:r>
            <a:br>
              <a:rPr lang="en-US" sz="1050" dirty="0" smtClean="0"/>
            </a:br>
            <a:r>
              <a:rPr lang="en-US" sz="1050" dirty="0" smtClean="0"/>
              <a:t>oriented toward the aqueous external or internal environments, while the hydrophobic fatty acids portions face each other within the interior of the</a:t>
            </a:r>
            <a:br>
              <a:rPr lang="en-US" sz="1050" dirty="0" smtClean="0"/>
            </a:br>
            <a:r>
              <a:rPr lang="en-US" sz="1050" dirty="0" smtClean="0"/>
              <a:t> membrane itself</a:t>
            </a:r>
            <a:endParaRPr lang="en-US" sz="1050" dirty="0"/>
          </a:p>
        </p:txBody>
      </p:sp>
    </p:spTree>
    <p:extLst>
      <p:ext uri="{BB962C8B-B14F-4D97-AF65-F5344CB8AC3E}">
        <p14:creationId xmlns:p14="http://schemas.microsoft.com/office/powerpoint/2010/main" val="193948034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4648200"/>
            <a:ext cx="8534400" cy="1938992"/>
          </a:xfrm>
          <a:prstGeom prst="rect">
            <a:avLst/>
          </a:prstGeom>
        </p:spPr>
        <p:txBody>
          <a:bodyPr wrap="square">
            <a:spAutoFit/>
          </a:bodyPr>
          <a:lstStyle/>
          <a:p>
            <a:r>
              <a:rPr lang="en-US" sz="2400" b="1" dirty="0" smtClean="0">
                <a:latin typeface="Comic Sans MS" panose="030F0702030302020204" pitchFamily="66" charset="0"/>
              </a:rPr>
              <a:t>Phospholipids associate with phobic tails toward inside and polar heads to outside touching water.  Phobic tails keep polar molecules/ions from passing through without help (ion channels, carriers, </a:t>
            </a:r>
            <a:r>
              <a:rPr lang="en-US" sz="2400" b="1" dirty="0" err="1" smtClean="0">
                <a:latin typeface="Comic Sans MS" panose="030F0702030302020204" pitchFamily="66" charset="0"/>
              </a:rPr>
              <a:t>etc</a:t>
            </a:r>
            <a:r>
              <a:rPr lang="en-US" sz="2400" b="1" dirty="0" smtClean="0">
                <a:latin typeface="Comic Sans MS" panose="030F0702030302020204" pitchFamily="66" charset="0"/>
              </a:rPr>
              <a:t>). Small non-polar molecules can pass through without help.</a:t>
            </a:r>
            <a:endParaRPr lang="en-US" sz="2400" dirty="0"/>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637" y="161925"/>
            <a:ext cx="923925" cy="2962275"/>
          </a:xfrm>
          <a:prstGeom prst="rect">
            <a:avLst/>
          </a:prstGeom>
        </p:spPr>
      </p:pic>
      <p:sp>
        <p:nvSpPr>
          <p:cNvPr id="4" name="Rectangle 3"/>
          <p:cNvSpPr/>
          <p:nvPr/>
        </p:nvSpPr>
        <p:spPr>
          <a:xfrm>
            <a:off x="1847417" y="461894"/>
            <a:ext cx="3999813" cy="461665"/>
          </a:xfrm>
          <a:prstGeom prst="rect">
            <a:avLst/>
          </a:prstGeom>
        </p:spPr>
        <p:txBody>
          <a:bodyPr wrap="none">
            <a:spAutoFit/>
          </a:bodyPr>
          <a:lstStyle/>
          <a:p>
            <a:r>
              <a:rPr lang="en-US" sz="2400" b="1" dirty="0" smtClean="0">
                <a:solidFill>
                  <a:prstClr val="black"/>
                </a:solidFill>
                <a:latin typeface="Comic Sans MS" panose="030F0702030302020204" pitchFamily="66" charset="0"/>
              </a:rPr>
              <a:t>HEAD = polar/hydrophilic</a:t>
            </a:r>
            <a:endParaRPr lang="en-US" sz="1400" dirty="0"/>
          </a:p>
        </p:txBody>
      </p:sp>
      <p:sp>
        <p:nvSpPr>
          <p:cNvPr id="6" name="Rectangle 5"/>
          <p:cNvSpPr/>
          <p:nvPr/>
        </p:nvSpPr>
        <p:spPr>
          <a:xfrm>
            <a:off x="1833562" y="1649989"/>
            <a:ext cx="7721600" cy="461665"/>
          </a:xfrm>
          <a:prstGeom prst="rect">
            <a:avLst/>
          </a:prstGeom>
        </p:spPr>
        <p:txBody>
          <a:bodyPr wrap="square">
            <a:spAutoFit/>
          </a:bodyPr>
          <a:lstStyle/>
          <a:p>
            <a:r>
              <a:rPr lang="en-US" sz="2400" b="1" dirty="0" smtClean="0">
                <a:solidFill>
                  <a:prstClr val="black"/>
                </a:solidFill>
                <a:latin typeface="Comic Sans MS" panose="030F0702030302020204" pitchFamily="66" charset="0"/>
              </a:rPr>
              <a:t>TAILS = non-polar/hydrophobic </a:t>
            </a:r>
            <a:endParaRPr lang="en-US" sz="14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5455" y="2438400"/>
            <a:ext cx="5543550" cy="1981200"/>
          </a:xfrm>
          <a:prstGeom prst="rect">
            <a:avLst/>
          </a:prstGeom>
        </p:spPr>
      </p:pic>
    </p:spTree>
    <p:extLst>
      <p:ext uri="{BB962C8B-B14F-4D97-AF65-F5344CB8AC3E}">
        <p14:creationId xmlns:p14="http://schemas.microsoft.com/office/powerpoint/2010/main" val="260360631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5" name="Rectangle 4"/>
          <p:cNvSpPr/>
          <p:nvPr/>
        </p:nvSpPr>
        <p:spPr>
          <a:xfrm>
            <a:off x="58615" y="58614"/>
            <a:ext cx="9085385" cy="1384995"/>
          </a:xfrm>
          <a:prstGeom prst="rect">
            <a:avLst/>
          </a:prstGeom>
        </p:spPr>
        <p:txBody>
          <a:bodyPr wrap="square">
            <a:spAutoFit/>
          </a:bodyPr>
          <a:lstStyle/>
          <a:p>
            <a:r>
              <a:rPr lang="en-US" sz="2800" dirty="0" smtClean="0">
                <a:latin typeface="Comic Sans MS" panose="030F0702030302020204" pitchFamily="66" charset="0"/>
              </a:rPr>
              <a:t>Diagram the differences between cells that are haploid, diploid,  triploid, </a:t>
            </a:r>
            <a:r>
              <a:rPr lang="en-US" sz="2800" dirty="0" err="1" smtClean="0">
                <a:latin typeface="Comic Sans MS" panose="030F0702030302020204" pitchFamily="66" charset="0"/>
              </a:rPr>
              <a:t>trisomic</a:t>
            </a:r>
            <a:r>
              <a:rPr lang="en-US" sz="2800" dirty="0" smtClean="0">
                <a:latin typeface="Comic Sans MS" panose="030F0702030302020204" pitchFamily="66" charset="0"/>
              </a:rPr>
              <a:t>, and </a:t>
            </a:r>
            <a:r>
              <a:rPr lang="en-US" sz="2800" dirty="0" err="1" smtClean="0">
                <a:latin typeface="Comic Sans MS" panose="030F0702030302020204" pitchFamily="66" charset="0"/>
              </a:rPr>
              <a:t>monosomic</a:t>
            </a:r>
            <a:r>
              <a:rPr lang="en-US" sz="2800" dirty="0" smtClean="0">
                <a:latin typeface="Comic Sans MS" panose="030F0702030302020204" pitchFamily="66" charset="0"/>
              </a:rPr>
              <a:t> </a:t>
            </a:r>
          </a:p>
          <a:p>
            <a:r>
              <a:rPr lang="en-US" sz="2800" dirty="0" smtClean="0"/>
              <a:t>USE 2n=6</a:t>
            </a:r>
            <a:endParaRPr lang="en-US" sz="2800" dirty="0"/>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3048000" y="1752600"/>
            <a:ext cx="2209800" cy="228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69631" y="1604828"/>
            <a:ext cx="2209800" cy="228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019800" y="1755531"/>
            <a:ext cx="2209800" cy="228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1559169" y="4305300"/>
            <a:ext cx="2209800" cy="228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495800" y="4302061"/>
            <a:ext cx="2209800" cy="228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719260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5" name="Rectangle 4"/>
          <p:cNvSpPr/>
          <p:nvPr/>
        </p:nvSpPr>
        <p:spPr>
          <a:xfrm>
            <a:off x="58615" y="58614"/>
            <a:ext cx="9085385" cy="1384995"/>
          </a:xfrm>
          <a:prstGeom prst="rect">
            <a:avLst/>
          </a:prstGeom>
        </p:spPr>
        <p:txBody>
          <a:bodyPr wrap="square">
            <a:spAutoFit/>
          </a:bodyPr>
          <a:lstStyle/>
          <a:p>
            <a:r>
              <a:rPr lang="en-US" sz="2800" dirty="0" smtClean="0">
                <a:latin typeface="Comic Sans MS" panose="030F0702030302020204" pitchFamily="66" charset="0"/>
              </a:rPr>
              <a:t>Diagram the differences between cells that are haploid, diploid,  triploid, </a:t>
            </a:r>
            <a:r>
              <a:rPr lang="en-US" sz="2800" dirty="0" err="1" smtClean="0">
                <a:latin typeface="Comic Sans MS" panose="030F0702030302020204" pitchFamily="66" charset="0"/>
              </a:rPr>
              <a:t>trisomic</a:t>
            </a:r>
            <a:r>
              <a:rPr lang="en-US" sz="2800" dirty="0" smtClean="0">
                <a:latin typeface="Comic Sans MS" panose="030F0702030302020204" pitchFamily="66" charset="0"/>
              </a:rPr>
              <a:t>, and </a:t>
            </a:r>
            <a:r>
              <a:rPr lang="en-US" sz="2800" dirty="0" err="1" smtClean="0">
                <a:latin typeface="Comic Sans MS" panose="030F0702030302020204" pitchFamily="66" charset="0"/>
              </a:rPr>
              <a:t>monosomic</a:t>
            </a:r>
            <a:r>
              <a:rPr lang="en-US" sz="2800" dirty="0" smtClean="0">
                <a:latin typeface="Comic Sans MS" panose="030F0702030302020204" pitchFamily="66" charset="0"/>
              </a:rPr>
              <a:t> </a:t>
            </a:r>
          </a:p>
          <a:p>
            <a:r>
              <a:rPr lang="en-US" sz="2800" dirty="0" smtClean="0"/>
              <a:t>USE 2n=6</a:t>
            </a:r>
            <a:endParaRPr lang="en-US" sz="2800" dirty="0"/>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3048000" y="1752600"/>
            <a:ext cx="2209800" cy="228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69631" y="1604828"/>
            <a:ext cx="2209800" cy="228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019800" y="1755531"/>
            <a:ext cx="2209800" cy="228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57903" y="2209800"/>
            <a:ext cx="1433256" cy="1468370"/>
            <a:chOff x="657903" y="2209800"/>
            <a:chExt cx="1433256" cy="1468370"/>
          </a:xfrm>
        </p:grpSpPr>
        <p:pic>
          <p:nvPicPr>
            <p:cNvPr id="9" name="Picture 5" descr="2n-1 monosomy.bmp"/>
            <p:cNvPicPr>
              <a:picLocks noChangeAspect="1"/>
            </p:cNvPicPr>
            <p:nvPr/>
          </p:nvPicPr>
          <p:blipFill rotWithShape="1">
            <a:blip r:embed="rId3">
              <a:extLst>
                <a:ext uri="{28A0092B-C50C-407E-A947-70E740481C1C}">
                  <a14:useLocalDpi xmlns:a14="http://schemas.microsoft.com/office/drawing/2010/main" val="0"/>
                </a:ext>
              </a:extLst>
            </a:blip>
            <a:srcRect l="7192" t="4918" r="48764" b="71683"/>
            <a:stretch/>
          </p:blipFill>
          <p:spPr bwMode="auto">
            <a:xfrm>
              <a:off x="657903" y="2209800"/>
              <a:ext cx="1433256"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24633" y="3308838"/>
              <a:ext cx="1299796" cy="369332"/>
            </a:xfrm>
            <a:prstGeom prst="rect">
              <a:avLst/>
            </a:prstGeom>
            <a:noFill/>
          </p:spPr>
          <p:txBody>
            <a:bodyPr wrap="square" rtlCol="0">
              <a:spAutoFit/>
            </a:bodyPr>
            <a:lstStyle/>
            <a:p>
              <a:r>
                <a:rPr lang="en-US" dirty="0" smtClean="0"/>
                <a:t>DIPLOID 2n</a:t>
              </a:r>
              <a:endParaRPr lang="en-US" dirty="0"/>
            </a:p>
          </p:txBody>
        </p:sp>
      </p:grpSp>
      <p:grpSp>
        <p:nvGrpSpPr>
          <p:cNvPr id="17" name="Group 16"/>
          <p:cNvGrpSpPr/>
          <p:nvPr/>
        </p:nvGrpSpPr>
        <p:grpSpPr>
          <a:xfrm>
            <a:off x="1575412" y="5184531"/>
            <a:ext cx="2141174" cy="1019935"/>
            <a:chOff x="1575412" y="5184531"/>
            <a:chExt cx="2141174" cy="1019935"/>
          </a:xfrm>
        </p:grpSpPr>
        <p:pic>
          <p:nvPicPr>
            <p:cNvPr id="16" name="Picture 5" descr="2n-1 monosomy.bmp"/>
            <p:cNvPicPr>
              <a:picLocks noChangeAspect="1"/>
            </p:cNvPicPr>
            <p:nvPr/>
          </p:nvPicPr>
          <p:blipFill rotWithShape="1">
            <a:blip r:embed="rId3">
              <a:extLst>
                <a:ext uri="{28A0092B-C50C-407E-A947-70E740481C1C}">
                  <a14:useLocalDpi xmlns:a14="http://schemas.microsoft.com/office/drawing/2010/main" val="0"/>
                </a:ext>
              </a:extLst>
            </a:blip>
            <a:srcRect l="40338" t="5186" r="54213" b="73266"/>
            <a:stretch/>
          </p:blipFill>
          <p:spPr bwMode="auto">
            <a:xfrm>
              <a:off x="3476263" y="5184531"/>
              <a:ext cx="240323" cy="52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2n-1 monosomy.bmp"/>
            <p:cNvPicPr>
              <a:picLocks noChangeAspect="1"/>
            </p:cNvPicPr>
            <p:nvPr/>
          </p:nvPicPr>
          <p:blipFill rotWithShape="1">
            <a:blip r:embed="rId3">
              <a:extLst>
                <a:ext uri="{28A0092B-C50C-407E-A947-70E740481C1C}">
                  <a14:useLocalDpi xmlns:a14="http://schemas.microsoft.com/office/drawing/2010/main" val="0"/>
                </a:ext>
              </a:extLst>
            </a:blip>
            <a:srcRect l="7192" t="4918" r="50093" b="73266"/>
            <a:stretch/>
          </p:blipFill>
          <p:spPr bwMode="auto">
            <a:xfrm>
              <a:off x="1575412" y="5184531"/>
              <a:ext cx="1883823" cy="5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1878437" y="5835134"/>
              <a:ext cx="1571264" cy="369332"/>
            </a:xfrm>
            <a:prstGeom prst="rect">
              <a:avLst/>
            </a:prstGeom>
          </p:spPr>
          <p:txBody>
            <a:bodyPr wrap="none">
              <a:spAutoFit/>
            </a:bodyPr>
            <a:lstStyle/>
            <a:p>
              <a:r>
                <a:rPr lang="en-US" dirty="0" smtClean="0"/>
                <a:t>TRISOMY 2n+1</a:t>
              </a:r>
              <a:endParaRPr lang="en-US" dirty="0"/>
            </a:p>
          </p:txBody>
        </p:sp>
      </p:grpSp>
      <p:sp>
        <p:nvSpPr>
          <p:cNvPr id="2" name="Oval 1"/>
          <p:cNvSpPr/>
          <p:nvPr/>
        </p:nvSpPr>
        <p:spPr>
          <a:xfrm>
            <a:off x="1559169" y="4305300"/>
            <a:ext cx="2209800" cy="228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495800" y="4302061"/>
            <a:ext cx="2209800" cy="228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6172200" y="2198386"/>
            <a:ext cx="1858253" cy="1460752"/>
            <a:chOff x="6172200" y="2198386"/>
            <a:chExt cx="1858253" cy="1460752"/>
          </a:xfrm>
        </p:grpSpPr>
        <p:pic>
          <p:nvPicPr>
            <p:cNvPr id="29" name="Picture 5" descr="2n-1 monosomy.bmp"/>
            <p:cNvPicPr>
              <a:picLocks noChangeAspect="1"/>
            </p:cNvPicPr>
            <p:nvPr/>
          </p:nvPicPr>
          <p:blipFill rotWithShape="1">
            <a:blip r:embed="rId3">
              <a:extLst>
                <a:ext uri="{28A0092B-C50C-407E-A947-70E740481C1C}">
                  <a14:useLocalDpi xmlns:a14="http://schemas.microsoft.com/office/drawing/2010/main" val="0"/>
                </a:ext>
              </a:extLst>
            </a:blip>
            <a:srcRect l="39565" t="10711" r="53647" b="74722"/>
            <a:stretch/>
          </p:blipFill>
          <p:spPr bwMode="auto">
            <a:xfrm>
              <a:off x="7789989" y="2567663"/>
              <a:ext cx="240464" cy="568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descr="2n-1 monosomy.bmp"/>
            <p:cNvPicPr>
              <a:picLocks noChangeAspect="1"/>
            </p:cNvPicPr>
            <p:nvPr/>
          </p:nvPicPr>
          <p:blipFill rotWithShape="1">
            <a:blip r:embed="rId3">
              <a:extLst>
                <a:ext uri="{28A0092B-C50C-407E-A947-70E740481C1C}">
                  <a14:useLocalDpi xmlns:a14="http://schemas.microsoft.com/office/drawing/2010/main" val="0"/>
                </a:ext>
              </a:extLst>
            </a:blip>
            <a:srcRect l="7192" t="4918" r="81460" b="75955"/>
            <a:stretch/>
          </p:blipFill>
          <p:spPr bwMode="auto">
            <a:xfrm>
              <a:off x="6172200" y="2409709"/>
              <a:ext cx="369277" cy="685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6388922" y="3289806"/>
              <a:ext cx="1526198" cy="369332"/>
            </a:xfrm>
            <a:prstGeom prst="rect">
              <a:avLst/>
            </a:prstGeom>
            <a:noFill/>
          </p:spPr>
          <p:txBody>
            <a:bodyPr wrap="square" rtlCol="0">
              <a:spAutoFit/>
            </a:bodyPr>
            <a:lstStyle/>
            <a:p>
              <a:r>
                <a:rPr lang="en-US" dirty="0" smtClean="0"/>
                <a:t>TRIPLOID 3n</a:t>
              </a:r>
              <a:endParaRPr lang="en-US" dirty="0"/>
            </a:p>
          </p:txBody>
        </p:sp>
        <p:pic>
          <p:nvPicPr>
            <p:cNvPr id="25" name="Picture 5" descr="2n-1 monosomy.bmp"/>
            <p:cNvPicPr>
              <a:picLocks noChangeAspect="1"/>
            </p:cNvPicPr>
            <p:nvPr/>
          </p:nvPicPr>
          <p:blipFill rotWithShape="1">
            <a:blip r:embed="rId3">
              <a:extLst>
                <a:ext uri="{28A0092B-C50C-407E-A947-70E740481C1C}">
                  <a14:useLocalDpi xmlns:a14="http://schemas.microsoft.com/office/drawing/2010/main" val="0"/>
                </a:ext>
              </a:extLst>
            </a:blip>
            <a:srcRect l="39304" t="8092" r="48764" b="71683"/>
            <a:stretch/>
          </p:blipFill>
          <p:spPr bwMode="auto">
            <a:xfrm>
              <a:off x="7485138" y="2523392"/>
              <a:ext cx="388273" cy="724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 descr="2n-1 monosomy.bmp"/>
            <p:cNvPicPr>
              <a:picLocks noChangeAspect="1"/>
            </p:cNvPicPr>
            <p:nvPr/>
          </p:nvPicPr>
          <p:blipFill rotWithShape="1">
            <a:blip r:embed="rId3">
              <a:extLst>
                <a:ext uri="{28A0092B-C50C-407E-A947-70E740481C1C}">
                  <a14:useLocalDpi xmlns:a14="http://schemas.microsoft.com/office/drawing/2010/main" val="0"/>
                </a:ext>
              </a:extLst>
            </a:blip>
            <a:srcRect l="28408" t="4918" r="63982" b="71683"/>
            <a:stretch/>
          </p:blipFill>
          <p:spPr bwMode="auto">
            <a:xfrm>
              <a:off x="7184608" y="2198386"/>
              <a:ext cx="24761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 descr="2n-1 monosomy.bmp"/>
            <p:cNvPicPr>
              <a:picLocks noChangeAspect="1"/>
            </p:cNvPicPr>
            <p:nvPr/>
          </p:nvPicPr>
          <p:blipFill rotWithShape="1">
            <a:blip r:embed="rId3">
              <a:extLst>
                <a:ext uri="{28A0092B-C50C-407E-A947-70E740481C1C}">
                  <a14:useLocalDpi xmlns:a14="http://schemas.microsoft.com/office/drawing/2010/main" val="0"/>
                </a:ext>
              </a:extLst>
            </a:blip>
            <a:srcRect l="13467" t="4918" r="80258" b="71683"/>
            <a:stretch/>
          </p:blipFill>
          <p:spPr bwMode="auto">
            <a:xfrm>
              <a:off x="6538947" y="2409709"/>
              <a:ext cx="204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5" descr="2n-1 monosomy.bmp"/>
            <p:cNvPicPr>
              <a:picLocks noChangeAspect="1"/>
            </p:cNvPicPr>
            <p:nvPr/>
          </p:nvPicPr>
          <p:blipFill rotWithShape="1">
            <a:blip r:embed="rId3">
              <a:extLst>
                <a:ext uri="{28A0092B-C50C-407E-A947-70E740481C1C}">
                  <a14:useLocalDpi xmlns:a14="http://schemas.microsoft.com/office/drawing/2010/main" val="0"/>
                </a:ext>
              </a:extLst>
            </a:blip>
            <a:srcRect l="20799" t="4918" r="63982" b="71683"/>
            <a:stretch/>
          </p:blipFill>
          <p:spPr bwMode="auto">
            <a:xfrm>
              <a:off x="6743147" y="2209800"/>
              <a:ext cx="49522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 name="Group 30"/>
          <p:cNvGrpSpPr/>
          <p:nvPr/>
        </p:nvGrpSpPr>
        <p:grpSpPr>
          <a:xfrm>
            <a:off x="4625262" y="5187154"/>
            <a:ext cx="1882247" cy="983558"/>
            <a:chOff x="1670562" y="5187154"/>
            <a:chExt cx="1882247" cy="983558"/>
          </a:xfrm>
        </p:grpSpPr>
        <p:sp>
          <p:nvSpPr>
            <p:cNvPr id="34" name="Rectangle 33"/>
            <p:cNvSpPr/>
            <p:nvPr/>
          </p:nvSpPr>
          <p:spPr>
            <a:xfrm>
              <a:off x="1670562" y="5801380"/>
              <a:ext cx="1882247" cy="369332"/>
            </a:xfrm>
            <a:prstGeom prst="rect">
              <a:avLst/>
            </a:prstGeom>
          </p:spPr>
          <p:txBody>
            <a:bodyPr wrap="none">
              <a:spAutoFit/>
            </a:bodyPr>
            <a:lstStyle/>
            <a:p>
              <a:r>
                <a:rPr lang="en-US" dirty="0" smtClean="0"/>
                <a:t>MONOSOMY 2n-1</a:t>
              </a:r>
              <a:endParaRPr lang="en-US" dirty="0"/>
            </a:p>
          </p:txBody>
        </p:sp>
        <p:pic>
          <p:nvPicPr>
            <p:cNvPr id="35" name="Picture 5" descr="2n-1 monosomy.bmp"/>
            <p:cNvPicPr>
              <a:picLocks noChangeAspect="1"/>
            </p:cNvPicPr>
            <p:nvPr/>
          </p:nvPicPr>
          <p:blipFill rotWithShape="1">
            <a:blip r:embed="rId3">
              <a:extLst>
                <a:ext uri="{28A0092B-C50C-407E-A947-70E740481C1C}">
                  <a14:useLocalDpi xmlns:a14="http://schemas.microsoft.com/office/drawing/2010/main" val="0"/>
                </a:ext>
              </a:extLst>
            </a:blip>
            <a:srcRect l="7192" t="4918" r="54385" b="73266"/>
            <a:stretch/>
          </p:blipFill>
          <p:spPr bwMode="auto">
            <a:xfrm>
              <a:off x="1764414" y="5187154"/>
              <a:ext cx="1694542" cy="5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8500" y="2335163"/>
            <a:ext cx="1828800" cy="1323975"/>
          </a:xfrm>
          <a:prstGeom prst="rect">
            <a:avLst/>
          </a:prstGeom>
        </p:spPr>
      </p:pic>
    </p:spTree>
    <p:extLst>
      <p:ext uri="{BB962C8B-B14F-4D97-AF65-F5344CB8AC3E}">
        <p14:creationId xmlns:p14="http://schemas.microsoft.com/office/powerpoint/2010/main" val="175201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615" y="58614"/>
            <a:ext cx="9085385" cy="584775"/>
          </a:xfrm>
          <a:prstGeom prst="rect">
            <a:avLst/>
          </a:prstGeom>
        </p:spPr>
        <p:txBody>
          <a:bodyPr wrap="square">
            <a:spAutoFit/>
          </a:bodyPr>
          <a:lstStyle/>
          <a:p>
            <a:r>
              <a:rPr lang="en-US" sz="3200" dirty="0" smtClean="0">
                <a:latin typeface="Comic Sans MS" panose="030F0702030302020204" pitchFamily="66" charset="0"/>
              </a:rPr>
              <a:t>Write the equation for photosynthesis</a:t>
            </a:r>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960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3864" y="1752600"/>
            <a:ext cx="8894885" cy="913070"/>
          </a:xfrm>
          <a:prstGeom prst="rect">
            <a:avLst/>
          </a:prstGeom>
        </p:spPr>
        <p:txBody>
          <a:bodyPr wrap="square">
            <a:spAutoFit/>
          </a:bodyPr>
          <a:lstStyle/>
          <a:p>
            <a:r>
              <a:rPr lang="en-US" sz="3200" dirty="0" smtClean="0">
                <a:latin typeface="Comic Sans MS" panose="030F0702030302020204" pitchFamily="66" charset="0"/>
              </a:rPr>
              <a:t>6 H</a:t>
            </a:r>
            <a:r>
              <a:rPr lang="en-US" sz="3200" baseline="-25000" dirty="0" smtClean="0">
                <a:latin typeface="Comic Sans MS" panose="030F0702030302020204" pitchFamily="66" charset="0"/>
              </a:rPr>
              <a:t>2</a:t>
            </a:r>
            <a:r>
              <a:rPr lang="en-US" sz="3200" dirty="0" smtClean="0">
                <a:latin typeface="Comic Sans MS" panose="030F0702030302020204" pitchFamily="66" charset="0"/>
              </a:rPr>
              <a:t>O + 6 CO</a:t>
            </a:r>
            <a:r>
              <a:rPr lang="en-US" sz="3200" baseline="-25000" dirty="0" smtClean="0">
                <a:latin typeface="Comic Sans MS" panose="030F0702030302020204" pitchFamily="66" charset="0"/>
              </a:rPr>
              <a:t>2 </a:t>
            </a:r>
            <a:r>
              <a:rPr lang="en-US" sz="3200" dirty="0" smtClean="0">
                <a:latin typeface="Comic Sans MS" panose="030F0702030302020204" pitchFamily="66" charset="0"/>
              </a:rPr>
              <a:t>+ energy  </a:t>
            </a:r>
            <a:r>
              <a:rPr lang="en-US" sz="3200" dirty="0" smtClean="0">
                <a:latin typeface="Comic Sans MS" panose="030F0702030302020204" pitchFamily="66" charset="0"/>
                <a:cs typeface="Arial"/>
              </a:rPr>
              <a:t>→</a:t>
            </a:r>
            <a:r>
              <a:rPr lang="en-US" sz="3200" dirty="0" smtClean="0">
                <a:latin typeface="Comic Sans MS" panose="030F0702030302020204" pitchFamily="66" charset="0"/>
              </a:rPr>
              <a:t> C</a:t>
            </a:r>
            <a:r>
              <a:rPr lang="en-US" sz="3200" baseline="-25000" dirty="0" smtClean="0">
                <a:latin typeface="Comic Sans MS" panose="030F0702030302020204" pitchFamily="66" charset="0"/>
              </a:rPr>
              <a:t>6</a:t>
            </a:r>
            <a:r>
              <a:rPr lang="en-US" sz="3200" dirty="0" smtClean="0">
                <a:latin typeface="Comic Sans MS" panose="030F0702030302020204" pitchFamily="66" charset="0"/>
              </a:rPr>
              <a:t>H</a:t>
            </a:r>
            <a:r>
              <a:rPr lang="en-US" sz="3200" baseline="-25000" dirty="0" smtClean="0">
                <a:latin typeface="Comic Sans MS" panose="030F0702030302020204" pitchFamily="66" charset="0"/>
              </a:rPr>
              <a:t>12</a:t>
            </a:r>
            <a:r>
              <a:rPr lang="en-US" sz="3200" dirty="0" smtClean="0">
                <a:latin typeface="Comic Sans MS" panose="030F0702030302020204" pitchFamily="66" charset="0"/>
              </a:rPr>
              <a:t>O</a:t>
            </a:r>
            <a:r>
              <a:rPr lang="en-US" sz="3200" baseline="-25000" dirty="0" smtClean="0">
                <a:latin typeface="Comic Sans MS" panose="030F0702030302020204" pitchFamily="66" charset="0"/>
              </a:rPr>
              <a:t>6</a:t>
            </a:r>
            <a:r>
              <a:rPr lang="en-US" sz="3200" dirty="0" smtClean="0">
                <a:latin typeface="Comic Sans MS" panose="030F0702030302020204" pitchFamily="66" charset="0"/>
              </a:rPr>
              <a:t> + 6 O</a:t>
            </a:r>
            <a:r>
              <a:rPr lang="en-US" sz="3200" baseline="-25000" dirty="0" smtClean="0">
                <a:latin typeface="Comic Sans MS" panose="030F0702030302020204" pitchFamily="66" charset="0"/>
              </a:rPr>
              <a:t>2</a:t>
            </a:r>
          </a:p>
          <a:p>
            <a:r>
              <a:rPr lang="en-US" sz="3200" baseline="-25000" dirty="0">
                <a:latin typeface="Comic Sans MS" panose="030F0702030302020204" pitchFamily="66" charset="0"/>
              </a:rPr>
              <a:t> </a:t>
            </a:r>
            <a:r>
              <a:rPr lang="en-US" sz="3200" baseline="-25000" dirty="0" smtClean="0">
                <a:latin typeface="Comic Sans MS" panose="030F0702030302020204" pitchFamily="66" charset="0"/>
              </a:rPr>
              <a:t>                                      (sunlight)</a:t>
            </a:r>
            <a:endParaRPr lang="en-US" sz="3200" baseline="-25000" dirty="0">
              <a:latin typeface="Comic Sans MS" panose="030F0702030302020204" pitchFamily="66" charset="0"/>
            </a:endParaRPr>
          </a:p>
        </p:txBody>
      </p:sp>
    </p:spTree>
    <p:extLst>
      <p:ext uri="{BB962C8B-B14F-4D97-AF65-F5344CB8AC3E}">
        <p14:creationId xmlns:p14="http://schemas.microsoft.com/office/powerpoint/2010/main" val="251674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615" y="58614"/>
            <a:ext cx="9085385" cy="4031873"/>
          </a:xfrm>
          <a:prstGeom prst="rect">
            <a:avLst/>
          </a:prstGeom>
        </p:spPr>
        <p:txBody>
          <a:bodyPr wrap="square">
            <a:spAutoFit/>
          </a:bodyPr>
          <a:lstStyle/>
          <a:p>
            <a:r>
              <a:rPr lang="en-US" sz="3200" dirty="0" smtClean="0">
                <a:latin typeface="Comic Sans MS" panose="030F0702030302020204" pitchFamily="66" charset="0"/>
              </a:rPr>
              <a:t>Draw a diagram showing what happens in a lake undergoing eutrophication.</a:t>
            </a:r>
          </a:p>
          <a:p>
            <a:endParaRPr lang="en-US" sz="3200" dirty="0">
              <a:latin typeface="Comic Sans MS" panose="030F0702030302020204" pitchFamily="66" charset="0"/>
            </a:endParaRPr>
          </a:p>
          <a:p>
            <a:endParaRPr lang="en-US" sz="3200" dirty="0" smtClean="0">
              <a:latin typeface="Comic Sans MS" panose="030F0702030302020204" pitchFamily="66" charset="0"/>
            </a:endParaRPr>
          </a:p>
          <a:p>
            <a:endParaRPr lang="en-US" sz="3200" dirty="0" smtClean="0">
              <a:latin typeface="Comic Sans MS" panose="030F0702030302020204" pitchFamily="66" charset="0"/>
            </a:endParaRPr>
          </a:p>
          <a:p>
            <a:r>
              <a:rPr lang="en-US" sz="3200" dirty="0" smtClean="0">
                <a:latin typeface="Comic Sans MS" panose="030F0702030302020204" pitchFamily="66" charset="0"/>
              </a:rPr>
              <a:t>EXPLAIN how this is related to lakes in South Dakota turning green in the summer and “Dead zones” in the Gulf of Mexico.</a:t>
            </a:r>
            <a:endParaRPr lang="en-US" sz="3200" dirty="0">
              <a:latin typeface="Comic Sans MS" panose="030F0702030302020204" pitchFamily="66" charset="0"/>
            </a:endParaRPr>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6305550"/>
            <a:ext cx="8323386" cy="400110"/>
          </a:xfrm>
          <a:prstGeom prst="rect">
            <a:avLst/>
          </a:prstGeom>
          <a:noFill/>
        </p:spPr>
        <p:txBody>
          <a:bodyPr wrap="square" rtlCol="0">
            <a:spAutoFit/>
          </a:bodyPr>
          <a:lstStyle/>
          <a:p>
            <a:r>
              <a:rPr lang="en-US" sz="1000" dirty="0" smtClean="0"/>
              <a:t>4.B.3.c. Species-specific and environmental catastrophes, geological events, the sudden influx/depletion of abiotic resources or increased human activities affect species distribution and abundance.</a:t>
            </a:r>
            <a:endParaRPr lang="en-US" sz="1000" dirty="0"/>
          </a:p>
        </p:txBody>
      </p:sp>
    </p:spTree>
    <p:extLst>
      <p:ext uri="{BB962C8B-B14F-4D97-AF65-F5344CB8AC3E}">
        <p14:creationId xmlns:p14="http://schemas.microsoft.com/office/powerpoint/2010/main" val="95985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953000"/>
            <a:ext cx="9085385" cy="584775"/>
          </a:xfrm>
          <a:prstGeom prst="rect">
            <a:avLst/>
          </a:prstGeom>
        </p:spPr>
        <p:txBody>
          <a:bodyPr wrap="square">
            <a:spAutoFit/>
          </a:bodyPr>
          <a:lstStyle/>
          <a:p>
            <a:r>
              <a:rPr lang="en-US" sz="3200" dirty="0" smtClean="0">
                <a:latin typeface="Comic Sans MS" panose="030F0702030302020204" pitchFamily="66" charset="0"/>
              </a:rPr>
              <a:t>.</a:t>
            </a:r>
            <a:endParaRPr lang="en-US" sz="3200" dirty="0">
              <a:latin typeface="Comic Sans MS" panose="030F0702030302020204" pitchFamily="66" charset="0"/>
            </a:endParaRPr>
          </a:p>
        </p:txBody>
      </p:sp>
      <p:pic>
        <p:nvPicPr>
          <p:cNvPr id="3074" name="Picture 2" descr="https://o.quizlet.com/PGvICeht72mdKQBmiQaBH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82" y="0"/>
            <a:ext cx="8991600" cy="6400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3785" y="6581001"/>
            <a:ext cx="8991600" cy="276999"/>
          </a:xfrm>
          <a:prstGeom prst="rect">
            <a:avLst/>
          </a:prstGeom>
        </p:spPr>
        <p:txBody>
          <a:bodyPr wrap="square">
            <a:spAutoFit/>
          </a:bodyPr>
          <a:lstStyle/>
          <a:p>
            <a:r>
              <a:rPr lang="en-US" sz="1200" dirty="0" smtClean="0"/>
              <a:t>Image from: https</a:t>
            </a:r>
            <a:r>
              <a:rPr lang="en-US" sz="1200" dirty="0"/>
              <a:t>://quizlet.com/32536401/pollution-eutrophication-flash-cards/</a:t>
            </a:r>
          </a:p>
        </p:txBody>
      </p:sp>
    </p:spTree>
    <p:extLst>
      <p:ext uri="{BB962C8B-B14F-4D97-AF65-F5344CB8AC3E}">
        <p14:creationId xmlns:p14="http://schemas.microsoft.com/office/powerpoint/2010/main" val="311952223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324" y="228600"/>
            <a:ext cx="9085385" cy="2062103"/>
          </a:xfrm>
          <a:prstGeom prst="rect">
            <a:avLst/>
          </a:prstGeom>
        </p:spPr>
        <p:txBody>
          <a:bodyPr wrap="square">
            <a:spAutoFit/>
          </a:bodyPr>
          <a:lstStyle/>
          <a:p>
            <a:r>
              <a:rPr lang="en-US" sz="3200" dirty="0" smtClean="0">
                <a:latin typeface="Comic Sans MS" panose="030F0702030302020204" pitchFamily="66" charset="0"/>
              </a:rPr>
              <a:t>Same process that happens in SD lakes, happens on larger scale in places where rivers empty in to oceans due to manure/fertilizer runoff from farms</a:t>
            </a:r>
            <a:endParaRPr lang="en-US" sz="3200" dirty="0">
              <a:latin typeface="Comic Sans MS" panose="030F0702030302020204" pitchFamily="66" charset="0"/>
            </a:endParaRPr>
          </a:p>
        </p:txBody>
      </p:sp>
      <p:pic>
        <p:nvPicPr>
          <p:cNvPr id="4098" name="Picture 2" descr="http://i.dailymail.co.uk/i/pix/2016/01/25/23/308EB40200000578-3416409-image-a-13_1453766095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057" y="2353048"/>
            <a:ext cx="3842342" cy="255146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7016" y="6324600"/>
            <a:ext cx="9391784" cy="553998"/>
          </a:xfrm>
          <a:prstGeom prst="rect">
            <a:avLst/>
          </a:prstGeom>
        </p:spPr>
        <p:txBody>
          <a:bodyPr wrap="square">
            <a:spAutoFit/>
          </a:bodyPr>
          <a:lstStyle/>
          <a:p>
            <a:r>
              <a:rPr lang="en-US" sz="1000" dirty="0" smtClean="0">
                <a:solidFill>
                  <a:srgbClr val="FF33CC"/>
                </a:solidFill>
              </a:rPr>
              <a:t>IMAGES FROM:</a:t>
            </a:r>
            <a:br>
              <a:rPr lang="en-US" sz="1000" dirty="0" smtClean="0">
                <a:solidFill>
                  <a:srgbClr val="FF33CC"/>
                </a:solidFill>
              </a:rPr>
            </a:br>
            <a:r>
              <a:rPr lang="en-US" sz="1000" dirty="0" smtClean="0">
                <a:solidFill>
                  <a:srgbClr val="FF33CC"/>
                </a:solidFill>
              </a:rPr>
              <a:t>http</a:t>
            </a:r>
            <a:r>
              <a:rPr lang="en-US" sz="1000" dirty="0">
                <a:solidFill>
                  <a:srgbClr val="FF33CC"/>
                </a:solidFill>
              </a:rPr>
              <a:t>://</a:t>
            </a:r>
            <a:r>
              <a:rPr lang="en-US" sz="1000" dirty="0" smtClean="0">
                <a:solidFill>
                  <a:srgbClr val="FF33CC"/>
                </a:solidFill>
              </a:rPr>
              <a:t>i.dailymail.co.uk/i/pix/2016/01/25/23/308EB40200000578-3416409-image-a-13_1453766095280.jpg</a:t>
            </a:r>
          </a:p>
          <a:p>
            <a:r>
              <a:rPr lang="en-US" sz="1000" dirty="0">
                <a:solidFill>
                  <a:srgbClr val="FF33CC"/>
                </a:solidFill>
              </a:rPr>
              <a:t>http://www.waterencyclopedia.com/images/wsci_03_img0360.jpg</a:t>
            </a:r>
          </a:p>
        </p:txBody>
      </p:sp>
      <p:pic>
        <p:nvPicPr>
          <p:cNvPr id="4100" name="Picture 4" descr="http://www.waterencyclopedia.com/images/wsci_03_img03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445205"/>
            <a:ext cx="4926953" cy="2918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71289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615" y="58614"/>
            <a:ext cx="9085385" cy="4031873"/>
          </a:xfrm>
          <a:prstGeom prst="rect">
            <a:avLst/>
          </a:prstGeom>
        </p:spPr>
        <p:txBody>
          <a:bodyPr wrap="square">
            <a:spAutoFit/>
          </a:bodyPr>
          <a:lstStyle/>
          <a:p>
            <a:r>
              <a:rPr lang="en-US" sz="3200" dirty="0" smtClean="0">
                <a:latin typeface="Comic Sans MS" panose="030F0702030302020204" pitchFamily="66" charset="0"/>
              </a:rPr>
              <a:t>Draw a picture that shows how oogenesis and spermatogenesis in humans and other animals are  different.</a:t>
            </a:r>
          </a:p>
          <a:p>
            <a:endParaRPr lang="en-US" sz="3200" dirty="0" smtClean="0">
              <a:latin typeface="Comic Sans MS" panose="030F0702030302020204" pitchFamily="66" charset="0"/>
            </a:endParaRPr>
          </a:p>
          <a:p>
            <a:endParaRPr lang="en-US" sz="3200" dirty="0" smtClean="0">
              <a:latin typeface="Comic Sans MS" panose="030F0702030302020204" pitchFamily="66" charset="0"/>
            </a:endParaRPr>
          </a:p>
          <a:p>
            <a:r>
              <a:rPr lang="en-US" sz="3200" dirty="0" smtClean="0">
                <a:latin typeface="Comic Sans MS" panose="030F0702030302020204" pitchFamily="66" charset="0"/>
              </a:rPr>
              <a:t>Add numbers to the cells to show what happens to the chromosome number changes during meiosis. (Use the human 2n number</a:t>
            </a:r>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231857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images.slideplayer.com/25/7838082/slides/slide_27.jpg"/>
          <p:cNvPicPr>
            <a:picLocks noChangeAspect="1" noChangeArrowheads="1"/>
          </p:cNvPicPr>
          <p:nvPr/>
        </p:nvPicPr>
        <p:blipFill rotWithShape="1">
          <a:blip r:embed="rId3">
            <a:extLst>
              <a:ext uri="{28A0092B-C50C-407E-A947-70E740481C1C}">
                <a14:useLocalDpi xmlns:a14="http://schemas.microsoft.com/office/drawing/2010/main" val="0"/>
              </a:ext>
            </a:extLst>
          </a:blip>
          <a:srcRect l="6094" t="20646" r="4395" b="6627"/>
          <a:stretch/>
        </p:blipFill>
        <p:spPr bwMode="auto">
          <a:xfrm>
            <a:off x="664797" y="609600"/>
            <a:ext cx="8002953" cy="4876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9433" y="5828207"/>
            <a:ext cx="7336203" cy="369332"/>
          </a:xfrm>
          <a:prstGeom prst="rect">
            <a:avLst/>
          </a:prstGeom>
          <a:noFill/>
        </p:spPr>
        <p:txBody>
          <a:bodyPr wrap="square" rtlCol="0">
            <a:spAutoFit/>
          </a:bodyPr>
          <a:lstStyle/>
          <a:p>
            <a:r>
              <a:rPr lang="en-US" dirty="0" smtClean="0"/>
              <a:t>Notice  chromosome number is cut in half during 1</a:t>
            </a:r>
            <a:r>
              <a:rPr lang="en-US" baseline="30000" dirty="0" smtClean="0"/>
              <a:t>ST</a:t>
            </a:r>
            <a:r>
              <a:rPr lang="en-US" dirty="0" smtClean="0"/>
              <a:t> division</a:t>
            </a:r>
            <a:endParaRPr lang="en-US" dirty="0"/>
          </a:p>
        </p:txBody>
      </p:sp>
      <p:sp>
        <p:nvSpPr>
          <p:cNvPr id="4" name="Rectangle 3"/>
          <p:cNvSpPr/>
          <p:nvPr/>
        </p:nvSpPr>
        <p:spPr>
          <a:xfrm>
            <a:off x="0" y="0"/>
            <a:ext cx="4572000" cy="261610"/>
          </a:xfrm>
          <a:prstGeom prst="rect">
            <a:avLst/>
          </a:prstGeom>
        </p:spPr>
        <p:txBody>
          <a:bodyPr>
            <a:spAutoFit/>
          </a:bodyPr>
          <a:lstStyle/>
          <a:p>
            <a:r>
              <a:rPr lang="en-US" sz="1050" dirty="0">
                <a:solidFill>
                  <a:srgbClr val="E13F6D"/>
                </a:solidFill>
              </a:rPr>
              <a:t>http://images.slideplayer.com/25/7838082/slides/slide_27.jpg</a:t>
            </a:r>
          </a:p>
        </p:txBody>
      </p:sp>
    </p:spTree>
    <p:extLst>
      <p:ext uri="{BB962C8B-B14F-4D97-AF65-F5344CB8AC3E}">
        <p14:creationId xmlns:p14="http://schemas.microsoft.com/office/powerpoint/2010/main" val="427666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1824</TotalTime>
  <Words>3293</Words>
  <Application>Microsoft Office PowerPoint</Application>
  <PresentationFormat>On-screen Show (4:3)</PresentationFormat>
  <Paragraphs>450</Paragraphs>
  <Slides>101</Slides>
  <Notes>1</Notes>
  <HiddenSlides>0</HiddenSlides>
  <MMClips>0</MMClips>
  <ScaleCrop>false</ScaleCrop>
  <HeadingPairs>
    <vt:vector size="4" baseType="variant">
      <vt:variant>
        <vt:lpstr>Theme</vt:lpstr>
      </vt:variant>
      <vt:variant>
        <vt:i4>1</vt:i4>
      </vt:variant>
      <vt:variant>
        <vt:lpstr>Slide Titles</vt:lpstr>
      </vt:variant>
      <vt:variant>
        <vt:i4>101</vt:i4>
      </vt:variant>
    </vt:vector>
  </HeadingPairs>
  <TitlesOfParts>
    <vt:vector size="10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PHOSPHOLIPID</vt:lpstr>
      <vt:lpstr>STRUCTURE/FUNCTION!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Riedell</dc:creator>
  <cp:lastModifiedBy>Kelly Riedell</cp:lastModifiedBy>
  <cp:revision>127</cp:revision>
  <dcterms:created xsi:type="dcterms:W3CDTF">2015-04-24T13:07:11Z</dcterms:created>
  <dcterms:modified xsi:type="dcterms:W3CDTF">2016-04-19T17:39:45Z</dcterms:modified>
</cp:coreProperties>
</file>