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63" r:id="rId5"/>
    <p:sldId id="270" r:id="rId6"/>
    <p:sldId id="271" r:id="rId7"/>
    <p:sldId id="265" r:id="rId8"/>
    <p:sldId id="267" r:id="rId9"/>
    <p:sldId id="268" r:id="rId10"/>
    <p:sldId id="269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3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5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1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3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7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7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8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1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7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327C-1734-456A-BD6D-28A04951080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9AB8-A1C5-4B5E-BEC2-FB836F4C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8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Many antibiotics that are used to kill bacteria </a:t>
            </a:r>
            <a:r>
              <a:rPr lang="en-US" sz="3200" dirty="0" smtClean="0"/>
              <a:t>which make </a:t>
            </a:r>
            <a:r>
              <a:rPr lang="en-US" sz="3200" dirty="0"/>
              <a:t>us sick work because they interfere with the ability of bacterial ribosomes to make </a:t>
            </a:r>
            <a:r>
              <a:rPr lang="en-US" sz="3200" dirty="0" smtClean="0"/>
              <a:t>proteins.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Use </a:t>
            </a:r>
            <a:r>
              <a:rPr lang="en-US" sz="3200" dirty="0"/>
              <a:t>what you </a:t>
            </a:r>
            <a:r>
              <a:rPr lang="en-US" sz="3200" dirty="0" smtClean="0"/>
              <a:t>know about classification to </a:t>
            </a:r>
            <a:br>
              <a:rPr lang="en-US" sz="3200" dirty="0" smtClean="0"/>
            </a:br>
            <a:r>
              <a:rPr lang="en-US" sz="3200" dirty="0" smtClean="0"/>
              <a:t>EXPLAIN </a:t>
            </a:r>
            <a:r>
              <a:rPr lang="en-US" sz="3200" dirty="0"/>
              <a:t>WHY these antibiotics don’t kill </a:t>
            </a:r>
            <a:r>
              <a:rPr lang="en-US" sz="3200" dirty="0" smtClean="0"/>
              <a:t>fungi.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WHY can’t doctors use </a:t>
            </a:r>
            <a:r>
              <a:rPr lang="en-US" sz="3200" dirty="0"/>
              <a:t>medicines that affect fungal ribosomes to treat athlete’s foot fungus in </a:t>
            </a:r>
            <a:r>
              <a:rPr lang="en-US" sz="3200" dirty="0" smtClean="0"/>
              <a:t>humans</a:t>
            </a:r>
            <a:r>
              <a:rPr lang="en-US" sz="3200" dirty="0"/>
              <a:t>?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554" y="1636527"/>
            <a:ext cx="1905000" cy="181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0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Insulin is a protein hormone produced by beta cells in pancreas and released into the blood stream.</a:t>
            </a:r>
          </a:p>
          <a:p>
            <a:r>
              <a:rPr lang="en-US" sz="3200" dirty="0" smtClean="0"/>
              <a:t>Explain the pathway a molecule of insulin would follow from where it is made in the cell to where it is released into the blood stream.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87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Explain the difference between 1</a:t>
            </a:r>
            <a:r>
              <a:rPr lang="en-US" sz="3200" baseline="30000" dirty="0" smtClean="0"/>
              <a:t>◦</a:t>
            </a:r>
            <a:r>
              <a:rPr lang="en-US" sz="3200" dirty="0" smtClean="0"/>
              <a:t>, 2</a:t>
            </a:r>
            <a:r>
              <a:rPr lang="en-US" sz="3200" baseline="30000" dirty="0"/>
              <a:t>◦</a:t>
            </a:r>
            <a:r>
              <a:rPr lang="en-US" sz="3200" dirty="0" smtClean="0"/>
              <a:t>, 3</a:t>
            </a:r>
            <a:r>
              <a:rPr lang="en-US" sz="3200" baseline="30000" dirty="0"/>
              <a:t>◦</a:t>
            </a:r>
            <a:r>
              <a:rPr lang="en-US" sz="3200" dirty="0" smtClean="0"/>
              <a:t>, and 4</a:t>
            </a:r>
            <a:r>
              <a:rPr lang="en-US" sz="3200" baseline="30000" dirty="0" smtClean="0"/>
              <a:t>◦</a:t>
            </a:r>
            <a:r>
              <a:rPr lang="en-US" sz="3200" dirty="0" smtClean="0"/>
              <a:t> structure in proteins. Give examples.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4438790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◦</a:t>
            </a:r>
          </a:p>
        </p:txBody>
      </p:sp>
      <p:sp>
        <p:nvSpPr>
          <p:cNvPr id="3" name="Rectangle 2"/>
          <p:cNvSpPr/>
          <p:nvPr/>
        </p:nvSpPr>
        <p:spPr>
          <a:xfrm>
            <a:off x="4438790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◦</a:t>
            </a:r>
          </a:p>
        </p:txBody>
      </p:sp>
    </p:spTree>
    <p:extLst>
      <p:ext uri="{BB962C8B-B14F-4D97-AF65-F5344CB8AC3E}">
        <p14:creationId xmlns:p14="http://schemas.microsoft.com/office/powerpoint/2010/main" val="20715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Cells use a variety of regulatory steps to control protein production. Give 3 examples of post-transcriptional and post-translational gene regulation.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4438790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◦</a:t>
            </a:r>
          </a:p>
        </p:txBody>
      </p:sp>
    </p:spTree>
    <p:extLst>
      <p:ext uri="{BB962C8B-B14F-4D97-AF65-F5344CB8AC3E}">
        <p14:creationId xmlns:p14="http://schemas.microsoft.com/office/powerpoint/2010/main" val="336642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asfa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40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Approximately 70% of the atmosphere is made up of nitrogen (N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 gas, but the majority of organisms on the planet can NOT take this gas in and break it down.</a:t>
            </a:r>
          </a:p>
          <a:p>
            <a:endParaRPr lang="en-US" sz="3200" dirty="0" smtClean="0"/>
          </a:p>
          <a:p>
            <a:r>
              <a:rPr lang="en-US" sz="3200" dirty="0" smtClean="0"/>
              <a:t>1. EXPLAIN how nitrogen gas enters the food chains in ecosystems.</a:t>
            </a:r>
          </a:p>
          <a:p>
            <a:endParaRPr lang="en-US" sz="3200" dirty="0"/>
          </a:p>
          <a:p>
            <a:r>
              <a:rPr lang="en-US" sz="3200" dirty="0" smtClean="0"/>
              <a:t>2. How do humans get the nitrogen they need?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3. Give examples (3) of some molecules </a:t>
            </a:r>
            <a:br>
              <a:rPr lang="en-US" sz="3200" dirty="0" smtClean="0"/>
            </a:br>
            <a:r>
              <a:rPr lang="en-US" sz="3200" dirty="0" smtClean="0"/>
              <a:t>your body needs nitrogen to make.</a:t>
            </a:r>
            <a:endParaRPr lang="en-US" sz="3200" dirty="0"/>
          </a:p>
        </p:txBody>
      </p:sp>
      <p:pic>
        <p:nvPicPr>
          <p:cNvPr id="2050" name="Picture 2" descr="http://www.habitatkokomo.com/wordpress1/wp-content/uploads/2012/12/Earth_recyc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91000"/>
            <a:ext cx="197510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0" y="655269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Image from: http://www.habitatkokomo.com/wordpress1/recycle/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984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Explain how coupling – ∆ G reactions to reactions that have a + ∆  G allow life to exist.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42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Hormone signal molecules interact with </a:t>
            </a:r>
            <a:r>
              <a:rPr lang="en-US" sz="3200" dirty="0" smtClean="0"/>
              <a:t>cell receptors in/on </a:t>
            </a:r>
            <a:r>
              <a:rPr lang="en-US" sz="3200" dirty="0" smtClean="0"/>
              <a:t>cell targets </a:t>
            </a:r>
            <a:r>
              <a:rPr lang="en-US" sz="3200" dirty="0" smtClean="0"/>
              <a:t>in </a:t>
            </a:r>
            <a:r>
              <a:rPr lang="en-US" sz="3200" dirty="0" smtClean="0"/>
              <a:t>TWO different ways,  depending on whether the hormone molecule is hydrophilic or hydrophobic.</a:t>
            </a:r>
          </a:p>
          <a:p>
            <a:endParaRPr lang="en-US" sz="3200" dirty="0"/>
          </a:p>
          <a:p>
            <a:r>
              <a:rPr lang="en-US" sz="3200" dirty="0" smtClean="0"/>
              <a:t>EXPLAIN these mechanisms and give an example of each.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74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629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   An important cause of the deterioration of flavor, texture, and vitamin content of frozen fruits and vegetables during storage is the action of hydrolytic enzymes released from vacuoles of the cells.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 Blanching (a quick dip in boiling water) prior to freezing improves the keeping qualities of produce. </a:t>
            </a:r>
            <a:r>
              <a:rPr lang="en-US" altLang="en-US" dirty="0" smtClean="0"/>
              <a:t>EXPLAIN WHY </a:t>
            </a:r>
            <a:r>
              <a:rPr lang="en-US" altLang="en-US" dirty="0"/>
              <a:t>blanching </a:t>
            </a:r>
            <a:r>
              <a:rPr lang="en-US" altLang="en-US" dirty="0" smtClean="0"/>
              <a:t>works.</a:t>
            </a:r>
            <a:endParaRPr lang="en-US" altLang="en-US" dirty="0"/>
          </a:p>
        </p:txBody>
      </p:sp>
      <p:pic>
        <p:nvPicPr>
          <p:cNvPr id="3074" name="Picture 2" descr="http://ec.l.thumbs.canstockphoto.com/canstock5880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72415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446" y="6520140"/>
            <a:ext cx="60725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Image from: http://ec.l.thumbs.canstockphoto.com/canstock5880066.jpg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26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2" y="5843973"/>
            <a:ext cx="91381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 7: The student is able to connect and relate knowledge across  various scales, concepts, and representations in and across domains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64480" y="6607552"/>
            <a:ext cx="84816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Image from: http://bioweb.wku.edu/courses/BIOL115/wyatt/Biochem/Lipid/P-lipid.gif</a:t>
            </a:r>
            <a:endParaRPr lang="en-US" sz="1000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bioweb.wku.edu/courses/BIOL115/wyatt/Biochem/Lipid/P-lipid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9" r="74811" b="5312"/>
          <a:stretch/>
        </p:blipFill>
        <p:spPr bwMode="auto">
          <a:xfrm>
            <a:off x="276497" y="1295400"/>
            <a:ext cx="1528354" cy="35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1201" y="914400"/>
            <a:ext cx="69874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Which fatty acid tail is unsaturated?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How can you tell?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What is the relationship between unsaturated fatty acids in cell membranes and membrane fluidity in organisms that live in cold environments?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"/>
            <a:ext cx="5428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STRUCTURE ~ FUNCTION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E</a:t>
            </a:r>
            <a:r>
              <a:rPr lang="en-US" sz="3200" dirty="0" smtClean="0">
                <a:latin typeface="Comic Sans MS" panose="030F0702030302020204" pitchFamily="66" charset="0"/>
              </a:rPr>
              <a:t>xplain why NADH makes more ATP than FADH</a:t>
            </a:r>
            <a:r>
              <a:rPr lang="en-US" sz="3200" baseline="-25000" dirty="0" smtClean="0">
                <a:latin typeface="Comic Sans MS" panose="030F0702030302020204" pitchFamily="66" charset="0"/>
              </a:rPr>
              <a:t>2</a:t>
            </a:r>
            <a:r>
              <a:rPr lang="en-US" sz="3200" dirty="0" smtClean="0">
                <a:latin typeface="Comic Sans MS" panose="030F0702030302020204" pitchFamily="66" charset="0"/>
              </a:rPr>
              <a:t> when electrons are passed to the ETC during cellular respiration.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Explain the difference between cyclic and non-cyclic photophosphorylation and explain why a plant cell might switch </a:t>
            </a:r>
            <a:r>
              <a:rPr lang="en-US" sz="3200" dirty="0" smtClean="0">
                <a:solidFill>
                  <a:prstClr val="black"/>
                </a:solidFill>
              </a:rPr>
              <a:t>between these two pathways.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10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Compare electron transport in chloroplasts and </a:t>
            </a:r>
            <a:r>
              <a:rPr lang="en-US" sz="3200" dirty="0" err="1" smtClean="0"/>
              <a:t>mitochondra</a:t>
            </a:r>
            <a:r>
              <a:rPr lang="en-US" sz="3200" dirty="0" smtClean="0"/>
              <a:t>. Be sure to discuss the molecules involved, location, electron donors, final electron acceptors,  reactants and products,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475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464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15</cp:revision>
  <dcterms:created xsi:type="dcterms:W3CDTF">2015-04-24T12:09:54Z</dcterms:created>
  <dcterms:modified xsi:type="dcterms:W3CDTF">2015-04-30T18:01:44Z</dcterms:modified>
</cp:coreProperties>
</file>