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9" r:id="rId14"/>
    <p:sldId id="270" r:id="rId15"/>
    <p:sldId id="268" r:id="rId16"/>
    <p:sldId id="271" r:id="rId17"/>
    <p:sldId id="272" r:id="rId18"/>
    <p:sldId id="273" r:id="rId19"/>
    <p:sldId id="274" r:id="rId20"/>
    <p:sldId id="275" r:id="rId21"/>
    <p:sldId id="276" r:id="rId22"/>
    <p:sldId id="279" r:id="rId23"/>
    <p:sldId id="277" r:id="rId24"/>
    <p:sldId id="278"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36"/>
    <p:restoredTop sz="94325"/>
  </p:normalViewPr>
  <p:slideViewPr>
    <p:cSldViewPr snapToGrid="0" snapToObjects="1">
      <p:cViewPr varScale="1">
        <p:scale>
          <a:sx n="68" d="100"/>
          <a:sy n="68" d="100"/>
        </p:scale>
        <p:origin x="70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4/1/2020</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961002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4/1/2020</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750930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4/1/2020</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207981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4/1/2020</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857310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4/1/2020</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365363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4/1/2020</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962463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4/1/2020</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34193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4/1/2020</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024892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4/1/2020</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22570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4/1/2020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267607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4/1/2020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447849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4/1/2020</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873795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4/1/2020</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1283275245"/>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688" r:id="rId5"/>
    <p:sldLayoutId id="2147483689" r:id="rId6"/>
    <p:sldLayoutId id="2147483695" r:id="rId7"/>
    <p:sldLayoutId id="2147483690" r:id="rId8"/>
    <p:sldLayoutId id="2147483691" r:id="rId9"/>
    <p:sldLayoutId id="2147483692" r:id="rId10"/>
    <p:sldLayoutId id="2147483693" r:id="rId11"/>
    <p:sldLayoutId id="2147483694"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21F168-DDCB-804B-B4C9-2DB7DB9F5FAF}"/>
              </a:ext>
            </a:extLst>
          </p:cNvPr>
          <p:cNvSpPr>
            <a:spLocks noGrp="1"/>
          </p:cNvSpPr>
          <p:nvPr>
            <p:ph type="ctrTitle"/>
          </p:nvPr>
        </p:nvSpPr>
        <p:spPr>
          <a:xfrm>
            <a:off x="643468" y="643467"/>
            <a:ext cx="4620584" cy="4567137"/>
          </a:xfrm>
        </p:spPr>
        <p:txBody>
          <a:bodyPr>
            <a:normAutofit/>
          </a:bodyPr>
          <a:lstStyle/>
          <a:p>
            <a:r>
              <a:rPr lang="en-US" dirty="0"/>
              <a:t>How to Approach FRQ Writing</a:t>
            </a:r>
          </a:p>
        </p:txBody>
      </p:sp>
      <p:sp>
        <p:nvSpPr>
          <p:cNvPr id="3" name="Subtitle 2">
            <a:extLst>
              <a:ext uri="{FF2B5EF4-FFF2-40B4-BE49-F238E27FC236}">
                <a16:creationId xmlns:a16="http://schemas.microsoft.com/office/drawing/2014/main" id="{B761DF0A-52AD-F740-A11A-9549D72C2B1B}"/>
              </a:ext>
            </a:extLst>
          </p:cNvPr>
          <p:cNvSpPr>
            <a:spLocks noGrp="1"/>
          </p:cNvSpPr>
          <p:nvPr>
            <p:ph type="subTitle" idx="1"/>
          </p:nvPr>
        </p:nvSpPr>
        <p:spPr>
          <a:xfrm>
            <a:off x="643467" y="5277684"/>
            <a:ext cx="4620584" cy="775494"/>
          </a:xfrm>
        </p:spPr>
        <p:txBody>
          <a:bodyPr>
            <a:normAutofit/>
          </a:bodyPr>
          <a:lstStyle/>
          <a:p>
            <a:pPr>
              <a:lnSpc>
                <a:spcPct val="90000"/>
              </a:lnSpc>
            </a:pPr>
            <a:r>
              <a:rPr lang="en-US" dirty="0"/>
              <a:t>With a Review of Graphing and Scientific Method</a:t>
            </a:r>
          </a:p>
        </p:txBody>
      </p:sp>
      <p:pic>
        <p:nvPicPr>
          <p:cNvPr id="4" name="Picture 3" descr="A close up of a logo&#10;&#10;Description automatically generated">
            <a:extLst>
              <a:ext uri="{FF2B5EF4-FFF2-40B4-BE49-F238E27FC236}">
                <a16:creationId xmlns:a16="http://schemas.microsoft.com/office/drawing/2014/main" id="{659879AB-9F4B-4EBB-99D1-AF3B058A8A73}"/>
              </a:ext>
            </a:extLst>
          </p:cNvPr>
          <p:cNvPicPr>
            <a:picLocks noChangeAspect="1"/>
          </p:cNvPicPr>
          <p:nvPr/>
        </p:nvPicPr>
        <p:blipFill rotWithShape="1">
          <a:blip r:embed="rId2"/>
          <a:srcRect l="13053"/>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2003360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34130-8A22-2F42-A4A5-017928E93406}"/>
              </a:ext>
            </a:extLst>
          </p:cNvPr>
          <p:cNvSpPr>
            <a:spLocks noGrp="1"/>
          </p:cNvSpPr>
          <p:nvPr>
            <p:ph type="title"/>
          </p:nvPr>
        </p:nvSpPr>
        <p:spPr/>
        <p:txBody>
          <a:bodyPr/>
          <a:lstStyle/>
          <a:p>
            <a:r>
              <a:rPr lang="en-US" dirty="0"/>
              <a:t>How NOT to Give Reasoning</a:t>
            </a:r>
          </a:p>
        </p:txBody>
      </p:sp>
      <p:sp>
        <p:nvSpPr>
          <p:cNvPr id="3" name="Content Placeholder 2">
            <a:extLst>
              <a:ext uri="{FF2B5EF4-FFF2-40B4-BE49-F238E27FC236}">
                <a16:creationId xmlns:a16="http://schemas.microsoft.com/office/drawing/2014/main" id="{B81763BA-7424-EC44-9B8C-9358B71F1560}"/>
              </a:ext>
            </a:extLst>
          </p:cNvPr>
          <p:cNvSpPr>
            <a:spLocks noGrp="1"/>
          </p:cNvSpPr>
          <p:nvPr>
            <p:ph idx="1"/>
          </p:nvPr>
        </p:nvSpPr>
        <p:spPr/>
        <p:txBody>
          <a:bodyPr/>
          <a:lstStyle/>
          <a:p>
            <a:r>
              <a:rPr lang="en-US" dirty="0"/>
              <a:t>I think that it is important to make sure there are the same number of individuals in each container</a:t>
            </a:r>
          </a:p>
          <a:p>
            <a:pPr lvl="1"/>
            <a:r>
              <a:rPr lang="en-US" dirty="0"/>
              <a:t>The readers do not want to know what you think, they want to know what you know</a:t>
            </a:r>
          </a:p>
          <a:p>
            <a:r>
              <a:rPr lang="en-US" dirty="0"/>
              <a:t>The reason behind making sure there are reduced numbers of individuals in group 2 containers is because it is important to carrying out the experiment</a:t>
            </a:r>
          </a:p>
          <a:p>
            <a:pPr lvl="1"/>
            <a:r>
              <a:rPr lang="en-US" dirty="0"/>
              <a:t>Vague statements tell us nothing</a:t>
            </a:r>
          </a:p>
        </p:txBody>
      </p:sp>
    </p:spTree>
    <p:extLst>
      <p:ext uri="{BB962C8B-B14F-4D97-AF65-F5344CB8AC3E}">
        <p14:creationId xmlns:p14="http://schemas.microsoft.com/office/powerpoint/2010/main" val="712660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E3596DD-156A-473E-9BB3-C6A29F757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0DE92DF-4769-4DE9-93FD-EE312718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bg1">
              <a:lumMod val="8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D597C90-E9E3-7541-A65E-137D41E837C6}"/>
              </a:ext>
            </a:extLst>
          </p:cNvPr>
          <p:cNvSpPr>
            <a:spLocks noGrp="1"/>
          </p:cNvSpPr>
          <p:nvPr>
            <p:ph type="title"/>
          </p:nvPr>
        </p:nvSpPr>
        <p:spPr>
          <a:xfrm>
            <a:off x="161366" y="680758"/>
            <a:ext cx="6679428" cy="1800526"/>
          </a:xfrm>
        </p:spPr>
        <p:txBody>
          <a:bodyPr>
            <a:normAutofit/>
          </a:bodyPr>
          <a:lstStyle/>
          <a:p>
            <a:r>
              <a:rPr lang="en-US" sz="3200" dirty="0"/>
              <a:t>Popular Key Words—DESCRIBE </a:t>
            </a:r>
          </a:p>
        </p:txBody>
      </p:sp>
      <p:sp>
        <p:nvSpPr>
          <p:cNvPr id="3" name="Content Placeholder 2">
            <a:extLst>
              <a:ext uri="{FF2B5EF4-FFF2-40B4-BE49-F238E27FC236}">
                <a16:creationId xmlns:a16="http://schemas.microsoft.com/office/drawing/2014/main" id="{A6ACDDD4-D92C-0941-9310-3D98D67F3F6C}"/>
              </a:ext>
            </a:extLst>
          </p:cNvPr>
          <p:cNvSpPr>
            <a:spLocks noGrp="1"/>
          </p:cNvSpPr>
          <p:nvPr>
            <p:ph idx="1"/>
          </p:nvPr>
        </p:nvSpPr>
        <p:spPr>
          <a:xfrm>
            <a:off x="161366" y="3033296"/>
            <a:ext cx="11741600" cy="3553581"/>
          </a:xfrm>
        </p:spPr>
        <p:txBody>
          <a:bodyPr>
            <a:normAutofit lnSpcReduction="10000"/>
          </a:bodyPr>
          <a:lstStyle/>
          <a:p>
            <a:r>
              <a:rPr lang="en-US" dirty="0"/>
              <a:t>To give a picture of something </a:t>
            </a:r>
          </a:p>
          <a:p>
            <a:pPr marL="0" indent="0">
              <a:buNone/>
            </a:pPr>
            <a:r>
              <a:rPr lang="en-US" dirty="0"/>
              <a:t>   in words</a:t>
            </a:r>
          </a:p>
          <a:p>
            <a:r>
              <a:rPr lang="en-US" dirty="0"/>
              <a:t>Example:</a:t>
            </a:r>
          </a:p>
          <a:p>
            <a:pPr lvl="1"/>
            <a:r>
              <a:rPr lang="en-US" sz="2000" b="1" dirty="0"/>
              <a:t>Identify</a:t>
            </a:r>
            <a:r>
              <a:rPr lang="en-US" sz="2000" dirty="0"/>
              <a:t> the cellular component in the model that is responsible for the increase of the pH of the vacuole during flower opening AND </a:t>
            </a:r>
            <a:r>
              <a:rPr lang="en-US" sz="2000" b="1" dirty="0"/>
              <a:t>describe</a:t>
            </a:r>
            <a:r>
              <a:rPr lang="en-US" sz="2000" dirty="0"/>
              <a:t> the components role in changing the pH of the vacuole</a:t>
            </a:r>
          </a:p>
          <a:p>
            <a:pPr lvl="1"/>
            <a:r>
              <a:rPr lang="en-US" sz="2000" dirty="0">
                <a:solidFill>
                  <a:srgbClr val="FF0000"/>
                </a:solidFill>
              </a:rPr>
              <a:t>The cellular component in the model that is responsible for the increase of pH is the K+/H+ transport protein</a:t>
            </a:r>
            <a:r>
              <a:rPr lang="en-US" sz="2000" u="sng" dirty="0">
                <a:solidFill>
                  <a:srgbClr val="FF0000"/>
                </a:solidFill>
              </a:rPr>
              <a:t>.  This transport protein opens and closes to allow the passage of H+ ions in or out of the vacuole, which is directly responsible in changing the </a:t>
            </a:r>
            <a:r>
              <a:rPr lang="en-US" sz="2000" u="sng" dirty="0" err="1">
                <a:solidFill>
                  <a:srgbClr val="FF0000"/>
                </a:solidFill>
              </a:rPr>
              <a:t>pH.</a:t>
            </a:r>
            <a:r>
              <a:rPr lang="en-US" sz="2000" u="sng" dirty="0">
                <a:solidFill>
                  <a:srgbClr val="FF0000"/>
                </a:solidFill>
              </a:rPr>
              <a:t> </a:t>
            </a:r>
          </a:p>
        </p:txBody>
      </p:sp>
      <p:pic>
        <p:nvPicPr>
          <p:cNvPr id="4" name="Picture 3">
            <a:extLst>
              <a:ext uri="{FF2B5EF4-FFF2-40B4-BE49-F238E27FC236}">
                <a16:creationId xmlns:a16="http://schemas.microsoft.com/office/drawing/2014/main" id="{65416E2B-35F6-6249-A124-525E2B9B9F23}"/>
              </a:ext>
            </a:extLst>
          </p:cNvPr>
          <p:cNvPicPr>
            <a:picLocks noChangeAspect="1"/>
          </p:cNvPicPr>
          <p:nvPr/>
        </p:nvPicPr>
        <p:blipFill rotWithShape="1">
          <a:blip r:embed="rId2"/>
          <a:srcRect b="16614"/>
          <a:stretch/>
        </p:blipFill>
        <p:spPr>
          <a:xfrm>
            <a:off x="5754413" y="15767"/>
            <a:ext cx="6418773" cy="3887552"/>
          </a:xfrm>
          <a:prstGeom prst="rect">
            <a:avLst/>
          </a:prstGeom>
        </p:spPr>
      </p:pic>
    </p:spTree>
    <p:extLst>
      <p:ext uri="{BB962C8B-B14F-4D97-AF65-F5344CB8AC3E}">
        <p14:creationId xmlns:p14="http://schemas.microsoft.com/office/powerpoint/2010/main" val="4034891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6AA17-80C9-C147-9E1E-6ED7769B1BDE}"/>
              </a:ext>
            </a:extLst>
          </p:cNvPr>
          <p:cNvSpPr>
            <a:spLocks noGrp="1"/>
          </p:cNvSpPr>
          <p:nvPr>
            <p:ph type="title"/>
          </p:nvPr>
        </p:nvSpPr>
        <p:spPr/>
        <p:txBody>
          <a:bodyPr/>
          <a:lstStyle/>
          <a:p>
            <a:r>
              <a:rPr lang="en-US" dirty="0"/>
              <a:t>How NOT to Describe</a:t>
            </a:r>
          </a:p>
        </p:txBody>
      </p:sp>
      <p:sp>
        <p:nvSpPr>
          <p:cNvPr id="3" name="Content Placeholder 2">
            <a:extLst>
              <a:ext uri="{FF2B5EF4-FFF2-40B4-BE49-F238E27FC236}">
                <a16:creationId xmlns:a16="http://schemas.microsoft.com/office/drawing/2014/main" id="{1A8F420E-2B94-AF4F-8F70-B1E26DA2195F}"/>
              </a:ext>
            </a:extLst>
          </p:cNvPr>
          <p:cNvSpPr>
            <a:spLocks noGrp="1"/>
          </p:cNvSpPr>
          <p:nvPr>
            <p:ph idx="1"/>
          </p:nvPr>
        </p:nvSpPr>
        <p:spPr>
          <a:xfrm>
            <a:off x="268013" y="2011679"/>
            <a:ext cx="11650717" cy="4672900"/>
          </a:xfrm>
        </p:spPr>
        <p:txBody>
          <a:bodyPr>
            <a:normAutofit/>
          </a:bodyPr>
          <a:lstStyle/>
          <a:p>
            <a:r>
              <a:rPr lang="en-US" dirty="0"/>
              <a:t>pH is a logarithmic expression of the acidity or alkalinity of a solution. When more H+ is present, the solution creates more H3O+ or hydronium and lowers the </a:t>
            </a:r>
            <a:r>
              <a:rPr lang="en-US" dirty="0" err="1"/>
              <a:t>pH.</a:t>
            </a:r>
            <a:r>
              <a:rPr lang="en-US" dirty="0"/>
              <a:t>  When the solution contains more OH- or hydroxide, the pH is increased.  Because the K+/H+ transport protein moves H+ across the vacuole membrane, it is a key component in changing the </a:t>
            </a:r>
            <a:r>
              <a:rPr lang="en-US" dirty="0" err="1"/>
              <a:t>pH.</a:t>
            </a:r>
            <a:endParaRPr lang="en-US" dirty="0"/>
          </a:p>
          <a:p>
            <a:pPr lvl="1"/>
            <a:r>
              <a:rPr lang="en-US" dirty="0"/>
              <a:t>Too much detail. Be SHORT. Only tell the readers what they need to answer the question. We don’t need to know about logarithmic expression or hydronium or hydroxide, they simply want to know you that you understand the big idea that the presence of H+ effects pH</a:t>
            </a:r>
          </a:p>
        </p:txBody>
      </p:sp>
    </p:spTree>
    <p:extLst>
      <p:ext uri="{BB962C8B-B14F-4D97-AF65-F5344CB8AC3E}">
        <p14:creationId xmlns:p14="http://schemas.microsoft.com/office/powerpoint/2010/main" val="3513325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E3B8C-6B71-3E46-ABE3-DD31E7020F7B}"/>
              </a:ext>
            </a:extLst>
          </p:cNvPr>
          <p:cNvSpPr>
            <a:spLocks noGrp="1"/>
          </p:cNvSpPr>
          <p:nvPr>
            <p:ph type="title"/>
          </p:nvPr>
        </p:nvSpPr>
        <p:spPr/>
        <p:txBody>
          <a:bodyPr/>
          <a:lstStyle/>
          <a:p>
            <a:r>
              <a:rPr lang="en-US" dirty="0"/>
              <a:t>Popular Key Words—PREDICT </a:t>
            </a:r>
          </a:p>
        </p:txBody>
      </p:sp>
      <p:sp>
        <p:nvSpPr>
          <p:cNvPr id="3" name="Content Placeholder 2">
            <a:extLst>
              <a:ext uri="{FF2B5EF4-FFF2-40B4-BE49-F238E27FC236}">
                <a16:creationId xmlns:a16="http://schemas.microsoft.com/office/drawing/2014/main" id="{131AFE8D-F2CC-C348-BF1C-CF2BF1C52FA6}"/>
              </a:ext>
            </a:extLst>
          </p:cNvPr>
          <p:cNvSpPr>
            <a:spLocks noGrp="1"/>
          </p:cNvSpPr>
          <p:nvPr>
            <p:ph idx="1"/>
          </p:nvPr>
        </p:nvSpPr>
        <p:spPr>
          <a:xfrm>
            <a:off x="315310" y="2011679"/>
            <a:ext cx="11571890" cy="4609838"/>
          </a:xfrm>
        </p:spPr>
        <p:txBody>
          <a:bodyPr>
            <a:normAutofit/>
          </a:bodyPr>
          <a:lstStyle/>
          <a:p>
            <a:r>
              <a:rPr lang="en-US" dirty="0"/>
              <a:t>Say or estimate what will happen in the future</a:t>
            </a:r>
          </a:p>
          <a:p>
            <a:pPr lvl="1"/>
            <a:r>
              <a:rPr lang="en-US" dirty="0"/>
              <a:t>Must be a FACTUAL statement</a:t>
            </a:r>
          </a:p>
          <a:p>
            <a:pPr lvl="1"/>
            <a:r>
              <a:rPr lang="en-US" dirty="0"/>
              <a:t>Often coupled with a second key word--JUSTIFY</a:t>
            </a:r>
          </a:p>
          <a:p>
            <a:r>
              <a:rPr lang="en-US" dirty="0"/>
              <a:t>Example:</a:t>
            </a:r>
          </a:p>
          <a:p>
            <a:pPr lvl="1"/>
            <a:r>
              <a:rPr lang="en-US" dirty="0"/>
              <a:t>Many protists contain an organelle called a contractile vacuole that pumps water out of the cell.  If a group of protists were grown in a medium with a lower solute concentration, </a:t>
            </a:r>
            <a:r>
              <a:rPr lang="en-US" b="1" dirty="0"/>
              <a:t>predict</a:t>
            </a:r>
            <a:r>
              <a:rPr lang="en-US" dirty="0"/>
              <a:t> the activity of the contractile vacuole and </a:t>
            </a:r>
            <a:r>
              <a:rPr lang="en-US" b="1" dirty="0"/>
              <a:t>justify </a:t>
            </a:r>
            <a:r>
              <a:rPr lang="en-US" dirty="0"/>
              <a:t>your prediction.</a:t>
            </a:r>
          </a:p>
          <a:p>
            <a:pPr lvl="1"/>
            <a:r>
              <a:rPr lang="en-US" dirty="0">
                <a:solidFill>
                  <a:srgbClr val="FF0000"/>
                </a:solidFill>
              </a:rPr>
              <a:t>The contractile vacuole activity will increase</a:t>
            </a:r>
          </a:p>
        </p:txBody>
      </p:sp>
    </p:spTree>
    <p:extLst>
      <p:ext uri="{BB962C8B-B14F-4D97-AF65-F5344CB8AC3E}">
        <p14:creationId xmlns:p14="http://schemas.microsoft.com/office/powerpoint/2010/main" val="642305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00DC8-8DE4-8B42-B8AD-D343B16D7003}"/>
              </a:ext>
            </a:extLst>
          </p:cNvPr>
          <p:cNvSpPr>
            <a:spLocks noGrp="1"/>
          </p:cNvSpPr>
          <p:nvPr>
            <p:ph type="title"/>
          </p:nvPr>
        </p:nvSpPr>
        <p:spPr/>
        <p:txBody>
          <a:bodyPr/>
          <a:lstStyle/>
          <a:p>
            <a:r>
              <a:rPr lang="en-US" dirty="0"/>
              <a:t>How NOT to Predict</a:t>
            </a:r>
          </a:p>
        </p:txBody>
      </p:sp>
      <p:sp>
        <p:nvSpPr>
          <p:cNvPr id="3" name="Content Placeholder 2">
            <a:extLst>
              <a:ext uri="{FF2B5EF4-FFF2-40B4-BE49-F238E27FC236}">
                <a16:creationId xmlns:a16="http://schemas.microsoft.com/office/drawing/2014/main" id="{BAE2D597-306C-F449-A50C-24C38D55A0F0}"/>
              </a:ext>
            </a:extLst>
          </p:cNvPr>
          <p:cNvSpPr>
            <a:spLocks noGrp="1"/>
          </p:cNvSpPr>
          <p:nvPr>
            <p:ph idx="1"/>
          </p:nvPr>
        </p:nvSpPr>
        <p:spPr/>
        <p:txBody>
          <a:bodyPr/>
          <a:lstStyle/>
          <a:p>
            <a:r>
              <a:rPr lang="en-US" dirty="0"/>
              <a:t>I believe that the contractile vacuole activity will stop OR I think that the contractile vacuole activity will stop</a:t>
            </a:r>
          </a:p>
          <a:p>
            <a:pPr lvl="1"/>
            <a:r>
              <a:rPr lang="en-US" dirty="0"/>
              <a:t>The readers do not care about what you think or believe</a:t>
            </a:r>
          </a:p>
          <a:p>
            <a:r>
              <a:rPr lang="en-US" dirty="0"/>
              <a:t>It is my prediction that the activity of the contractile vacuole will most likely increase.</a:t>
            </a:r>
          </a:p>
          <a:p>
            <a:pPr lvl="1"/>
            <a:r>
              <a:rPr lang="en-US" dirty="0"/>
              <a:t>Too flowery.  Just give them a short and sweet statement</a:t>
            </a:r>
          </a:p>
        </p:txBody>
      </p:sp>
    </p:spTree>
    <p:extLst>
      <p:ext uri="{BB962C8B-B14F-4D97-AF65-F5344CB8AC3E}">
        <p14:creationId xmlns:p14="http://schemas.microsoft.com/office/powerpoint/2010/main" val="2711499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7DCA2-B490-2042-A37C-AA63B689B979}"/>
              </a:ext>
            </a:extLst>
          </p:cNvPr>
          <p:cNvSpPr>
            <a:spLocks noGrp="1"/>
          </p:cNvSpPr>
          <p:nvPr>
            <p:ph type="title"/>
          </p:nvPr>
        </p:nvSpPr>
        <p:spPr/>
        <p:txBody>
          <a:bodyPr/>
          <a:lstStyle/>
          <a:p>
            <a:r>
              <a:rPr lang="en-US" dirty="0"/>
              <a:t>Popular Key Words—JUSTIFY </a:t>
            </a:r>
          </a:p>
        </p:txBody>
      </p:sp>
      <p:sp>
        <p:nvSpPr>
          <p:cNvPr id="3" name="Content Placeholder 2">
            <a:extLst>
              <a:ext uri="{FF2B5EF4-FFF2-40B4-BE49-F238E27FC236}">
                <a16:creationId xmlns:a16="http://schemas.microsoft.com/office/drawing/2014/main" id="{9B674FD1-3AD0-9D45-B17D-0DD46586A38A}"/>
              </a:ext>
            </a:extLst>
          </p:cNvPr>
          <p:cNvSpPr>
            <a:spLocks noGrp="1"/>
          </p:cNvSpPr>
          <p:nvPr>
            <p:ph idx="1"/>
          </p:nvPr>
        </p:nvSpPr>
        <p:spPr>
          <a:xfrm>
            <a:off x="173421" y="2011679"/>
            <a:ext cx="11902965" cy="4846321"/>
          </a:xfrm>
        </p:spPr>
        <p:txBody>
          <a:bodyPr>
            <a:normAutofit/>
          </a:bodyPr>
          <a:lstStyle/>
          <a:p>
            <a:r>
              <a:rPr lang="en-US" dirty="0"/>
              <a:t>Give a good reason for something, or show it to be right</a:t>
            </a:r>
          </a:p>
          <a:p>
            <a:r>
              <a:rPr lang="en-US" dirty="0"/>
              <a:t>Example (same as before):</a:t>
            </a:r>
          </a:p>
          <a:p>
            <a:pPr lvl="1"/>
            <a:r>
              <a:rPr lang="en-US" dirty="0"/>
              <a:t>Many protists contain an organelle called a contractile vacuole that pumps water out of the cell.  If a group of protists were grown in a medium with a lower solute concentration, </a:t>
            </a:r>
            <a:r>
              <a:rPr lang="en-US" b="1" dirty="0"/>
              <a:t>predict</a:t>
            </a:r>
            <a:r>
              <a:rPr lang="en-US" dirty="0"/>
              <a:t> the activity of the contractile vacuole and </a:t>
            </a:r>
            <a:r>
              <a:rPr lang="en-US" b="1" dirty="0"/>
              <a:t>justify </a:t>
            </a:r>
            <a:r>
              <a:rPr lang="en-US" dirty="0"/>
              <a:t>your prediction.</a:t>
            </a:r>
          </a:p>
          <a:p>
            <a:pPr lvl="1"/>
            <a:r>
              <a:rPr lang="en-US" dirty="0">
                <a:solidFill>
                  <a:srgbClr val="FF0000"/>
                </a:solidFill>
              </a:rPr>
              <a:t>The contractile vacuole activity will increase </a:t>
            </a:r>
            <a:r>
              <a:rPr lang="en-US" u="sng" dirty="0">
                <a:solidFill>
                  <a:srgbClr val="FF0000"/>
                </a:solidFill>
              </a:rPr>
              <a:t>because the environment has a higher water potential than inside the protist, causing an increase of water moving into the protist that must be pumped out.</a:t>
            </a:r>
          </a:p>
        </p:txBody>
      </p:sp>
    </p:spTree>
    <p:extLst>
      <p:ext uri="{BB962C8B-B14F-4D97-AF65-F5344CB8AC3E}">
        <p14:creationId xmlns:p14="http://schemas.microsoft.com/office/powerpoint/2010/main" val="425010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F3EC5-FE8A-9B4E-B928-EC1643538F13}"/>
              </a:ext>
            </a:extLst>
          </p:cNvPr>
          <p:cNvSpPr>
            <a:spLocks noGrp="1"/>
          </p:cNvSpPr>
          <p:nvPr>
            <p:ph type="title"/>
          </p:nvPr>
        </p:nvSpPr>
        <p:spPr/>
        <p:txBody>
          <a:bodyPr/>
          <a:lstStyle/>
          <a:p>
            <a:r>
              <a:rPr lang="en-US" dirty="0"/>
              <a:t>How NOT to Justify</a:t>
            </a:r>
          </a:p>
        </p:txBody>
      </p:sp>
      <p:sp>
        <p:nvSpPr>
          <p:cNvPr id="3" name="Content Placeholder 2">
            <a:extLst>
              <a:ext uri="{FF2B5EF4-FFF2-40B4-BE49-F238E27FC236}">
                <a16:creationId xmlns:a16="http://schemas.microsoft.com/office/drawing/2014/main" id="{543CF11E-5B15-154F-97C4-44CC153A551D}"/>
              </a:ext>
            </a:extLst>
          </p:cNvPr>
          <p:cNvSpPr>
            <a:spLocks noGrp="1"/>
          </p:cNvSpPr>
          <p:nvPr>
            <p:ph idx="1"/>
          </p:nvPr>
        </p:nvSpPr>
        <p:spPr/>
        <p:txBody>
          <a:bodyPr>
            <a:normAutofit lnSpcReduction="10000"/>
          </a:bodyPr>
          <a:lstStyle/>
          <a:p>
            <a:r>
              <a:rPr lang="en-US" dirty="0"/>
              <a:t>Water potential in the cell is about the amount of work that water is capable of doing. When there are less solutes in the water, the water potential is higher. Water will tend to move from areas of high water potential to areas of low water potential. Because the protist is in a solution that has less solutes, the water potential will be greater on the outside of the cell and will move into the cell, creating a higher activity of the contractile vacuole to pump the water back out.</a:t>
            </a:r>
          </a:p>
          <a:p>
            <a:pPr lvl="1"/>
            <a:r>
              <a:rPr lang="en-US" dirty="0"/>
              <a:t>Again, way too much information</a:t>
            </a:r>
          </a:p>
        </p:txBody>
      </p:sp>
    </p:spTree>
    <p:extLst>
      <p:ext uri="{BB962C8B-B14F-4D97-AF65-F5344CB8AC3E}">
        <p14:creationId xmlns:p14="http://schemas.microsoft.com/office/powerpoint/2010/main" val="3765479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A359C7D-4B45-49B7-B3C2-04217BBCD3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A0DE92DF-4769-4DE9-93FD-EE312718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10"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bg1">
              <a:lumMod val="8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AE093955-1009-FE48-A216-243A1E3CB363}"/>
              </a:ext>
            </a:extLst>
          </p:cNvPr>
          <p:cNvSpPr>
            <a:spLocks noGrp="1"/>
          </p:cNvSpPr>
          <p:nvPr>
            <p:ph idx="1"/>
          </p:nvPr>
        </p:nvSpPr>
        <p:spPr>
          <a:xfrm>
            <a:off x="110359" y="1852416"/>
            <a:ext cx="4872141" cy="4853184"/>
          </a:xfrm>
        </p:spPr>
        <p:txBody>
          <a:bodyPr>
            <a:normAutofit/>
          </a:bodyPr>
          <a:lstStyle/>
          <a:p>
            <a:r>
              <a:rPr lang="en-US" sz="2400" dirty="0"/>
              <a:t>Tell how to do, give the meaning of, give reasons for </a:t>
            </a:r>
          </a:p>
          <a:p>
            <a:r>
              <a:rPr lang="en-US" sz="2400" dirty="0"/>
              <a:t>Example: Explain how </a:t>
            </a:r>
            <a:r>
              <a:rPr lang="en-US" sz="2400" dirty="0" err="1"/>
              <a:t>gasdermin</a:t>
            </a:r>
            <a:r>
              <a:rPr lang="en-US" sz="2400" dirty="0"/>
              <a:t> pore formation and interleukin release contribute to an organism’s defense against bacteria</a:t>
            </a:r>
          </a:p>
          <a:p>
            <a:pPr lvl="1"/>
            <a:r>
              <a:rPr lang="en-US" sz="1800" dirty="0">
                <a:solidFill>
                  <a:srgbClr val="FF0000"/>
                </a:solidFill>
              </a:rPr>
              <a:t>Interleukin is released from the cell as a signaling molecule that will active the immune response. Pores in the cell membrane will cause the cell to fill with water and burst.  The bursting of the cell will keep the infection from spreading</a:t>
            </a:r>
          </a:p>
        </p:txBody>
      </p:sp>
      <p:pic>
        <p:nvPicPr>
          <p:cNvPr id="5" name="Picture 4">
            <a:extLst>
              <a:ext uri="{FF2B5EF4-FFF2-40B4-BE49-F238E27FC236}">
                <a16:creationId xmlns:a16="http://schemas.microsoft.com/office/drawing/2014/main" id="{E26A8D35-0FFD-6C4C-9742-1D1DD529482E}"/>
              </a:ext>
            </a:extLst>
          </p:cNvPr>
          <p:cNvPicPr>
            <a:picLocks noChangeAspect="1"/>
          </p:cNvPicPr>
          <p:nvPr/>
        </p:nvPicPr>
        <p:blipFill>
          <a:blip r:embed="rId2"/>
          <a:stretch>
            <a:fillRect/>
          </a:stretch>
        </p:blipFill>
        <p:spPr>
          <a:xfrm>
            <a:off x="4982500" y="17924"/>
            <a:ext cx="7206452" cy="5957207"/>
          </a:xfrm>
          <a:prstGeom prst="rect">
            <a:avLst/>
          </a:prstGeom>
        </p:spPr>
      </p:pic>
      <p:sp>
        <p:nvSpPr>
          <p:cNvPr id="2" name="Title 1">
            <a:extLst>
              <a:ext uri="{FF2B5EF4-FFF2-40B4-BE49-F238E27FC236}">
                <a16:creationId xmlns:a16="http://schemas.microsoft.com/office/drawing/2014/main" id="{221A22AA-C0C9-D04E-93C6-7D9F087AF405}"/>
              </a:ext>
            </a:extLst>
          </p:cNvPr>
          <p:cNvSpPr>
            <a:spLocks noGrp="1"/>
          </p:cNvSpPr>
          <p:nvPr>
            <p:ph type="title"/>
          </p:nvPr>
        </p:nvSpPr>
        <p:spPr>
          <a:xfrm>
            <a:off x="273810" y="152400"/>
            <a:ext cx="6446779" cy="1800526"/>
          </a:xfrm>
        </p:spPr>
        <p:txBody>
          <a:bodyPr>
            <a:normAutofit/>
          </a:bodyPr>
          <a:lstStyle/>
          <a:p>
            <a:r>
              <a:rPr lang="en-US" dirty="0"/>
              <a:t>Popular Key Words—EXPLAIN </a:t>
            </a:r>
          </a:p>
        </p:txBody>
      </p:sp>
    </p:spTree>
    <p:extLst>
      <p:ext uri="{BB962C8B-B14F-4D97-AF65-F5344CB8AC3E}">
        <p14:creationId xmlns:p14="http://schemas.microsoft.com/office/powerpoint/2010/main" val="1030045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D27CA-A923-AC41-9842-FB454870AFF9}"/>
              </a:ext>
            </a:extLst>
          </p:cNvPr>
          <p:cNvSpPr>
            <a:spLocks noGrp="1"/>
          </p:cNvSpPr>
          <p:nvPr>
            <p:ph type="title"/>
          </p:nvPr>
        </p:nvSpPr>
        <p:spPr/>
        <p:txBody>
          <a:bodyPr/>
          <a:lstStyle/>
          <a:p>
            <a:r>
              <a:rPr lang="en-US" dirty="0"/>
              <a:t>How NOT to Explain</a:t>
            </a:r>
          </a:p>
        </p:txBody>
      </p:sp>
      <p:sp>
        <p:nvSpPr>
          <p:cNvPr id="3" name="Content Placeholder 2">
            <a:extLst>
              <a:ext uri="{FF2B5EF4-FFF2-40B4-BE49-F238E27FC236}">
                <a16:creationId xmlns:a16="http://schemas.microsoft.com/office/drawing/2014/main" id="{F06F7C79-E3DE-5846-B9E1-CFACA7BF641F}"/>
              </a:ext>
            </a:extLst>
          </p:cNvPr>
          <p:cNvSpPr>
            <a:spLocks noGrp="1"/>
          </p:cNvSpPr>
          <p:nvPr>
            <p:ph idx="1"/>
          </p:nvPr>
        </p:nvSpPr>
        <p:spPr>
          <a:xfrm>
            <a:off x="110359" y="2011679"/>
            <a:ext cx="11918731" cy="4609838"/>
          </a:xfrm>
        </p:spPr>
        <p:txBody>
          <a:bodyPr>
            <a:normAutofit lnSpcReduction="10000"/>
          </a:bodyPr>
          <a:lstStyle/>
          <a:p>
            <a:r>
              <a:rPr lang="en-US" dirty="0"/>
              <a:t>The release of interleukins activates the adaptive immune response.  The adaptive immune system is a developed immune response that targets specific pathogens that the body has come into contact with before.  When the interleukin is released from the cell, it acts as a signaling molecule and docks in a receptor on B cells and T cells—specific white blood cells of the immune system.  When the docking occurs, B cells and T cells become activated through a signal transduction pathway to respond to the infection.</a:t>
            </a:r>
          </a:p>
          <a:p>
            <a:pPr lvl="1"/>
            <a:r>
              <a:rPr lang="en-US" dirty="0"/>
              <a:t>Too much information. The reader just wants to see that you understand one cell signaling to another to come and help destroy the pathogen—the activation of an immune response.</a:t>
            </a:r>
          </a:p>
        </p:txBody>
      </p:sp>
    </p:spTree>
    <p:extLst>
      <p:ext uri="{BB962C8B-B14F-4D97-AF65-F5344CB8AC3E}">
        <p14:creationId xmlns:p14="http://schemas.microsoft.com/office/powerpoint/2010/main" val="133216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E3596DD-156A-473E-9BB3-C6A29F757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0DE92DF-4769-4DE9-93FD-EE312718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bg1">
              <a:lumMod val="8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15D3ECD-7802-FB45-AA9C-9F02D6A78D5C}"/>
              </a:ext>
            </a:extLst>
          </p:cNvPr>
          <p:cNvSpPr>
            <a:spLocks noGrp="1"/>
          </p:cNvSpPr>
          <p:nvPr>
            <p:ph type="title"/>
          </p:nvPr>
        </p:nvSpPr>
        <p:spPr>
          <a:xfrm>
            <a:off x="838200" y="643467"/>
            <a:ext cx="6548717" cy="1800526"/>
          </a:xfrm>
        </p:spPr>
        <p:txBody>
          <a:bodyPr>
            <a:normAutofit/>
          </a:bodyPr>
          <a:lstStyle/>
          <a:p>
            <a:r>
              <a:rPr lang="en-US" dirty="0"/>
              <a:t>Popular Key Words—IDENTIFY </a:t>
            </a:r>
          </a:p>
        </p:txBody>
      </p:sp>
      <p:pic>
        <p:nvPicPr>
          <p:cNvPr id="4" name="Picture 3">
            <a:extLst>
              <a:ext uri="{FF2B5EF4-FFF2-40B4-BE49-F238E27FC236}">
                <a16:creationId xmlns:a16="http://schemas.microsoft.com/office/drawing/2014/main" id="{CF0CB2D2-17FC-464D-8C3D-045478D0FB91}"/>
              </a:ext>
            </a:extLst>
          </p:cNvPr>
          <p:cNvPicPr>
            <a:picLocks noChangeAspect="1"/>
          </p:cNvPicPr>
          <p:nvPr/>
        </p:nvPicPr>
        <p:blipFill>
          <a:blip r:embed="rId2"/>
          <a:stretch>
            <a:fillRect/>
          </a:stretch>
        </p:blipFill>
        <p:spPr>
          <a:xfrm>
            <a:off x="4455135" y="3456739"/>
            <a:ext cx="7643286" cy="3401261"/>
          </a:xfrm>
          <a:prstGeom prst="rect">
            <a:avLst/>
          </a:prstGeom>
        </p:spPr>
      </p:pic>
      <p:sp>
        <p:nvSpPr>
          <p:cNvPr id="3" name="Content Placeholder 2">
            <a:extLst>
              <a:ext uri="{FF2B5EF4-FFF2-40B4-BE49-F238E27FC236}">
                <a16:creationId xmlns:a16="http://schemas.microsoft.com/office/drawing/2014/main" id="{9811842B-85BA-3840-B139-81DC2B3BA659}"/>
              </a:ext>
            </a:extLst>
          </p:cNvPr>
          <p:cNvSpPr>
            <a:spLocks noGrp="1"/>
          </p:cNvSpPr>
          <p:nvPr>
            <p:ph idx="1"/>
          </p:nvPr>
        </p:nvSpPr>
        <p:spPr>
          <a:xfrm>
            <a:off x="362608" y="2159877"/>
            <a:ext cx="4998286" cy="4398578"/>
          </a:xfrm>
        </p:spPr>
        <p:txBody>
          <a:bodyPr>
            <a:normAutofit fontScale="92500"/>
          </a:bodyPr>
          <a:lstStyle/>
          <a:p>
            <a:r>
              <a:rPr lang="en-US" sz="3600" dirty="0"/>
              <a:t>Name, list, or give an example</a:t>
            </a:r>
          </a:p>
          <a:p>
            <a:r>
              <a:rPr lang="en-US" sz="3600" dirty="0"/>
              <a:t>Example:</a:t>
            </a:r>
          </a:p>
          <a:p>
            <a:pPr lvl="1"/>
            <a:r>
              <a:rPr lang="en-US" sz="2800" dirty="0"/>
              <a:t>Identify the molecule that would be absent if enzyme YUC is non-functional</a:t>
            </a:r>
          </a:p>
          <a:p>
            <a:pPr lvl="1"/>
            <a:r>
              <a:rPr lang="en-US" sz="2800" dirty="0">
                <a:solidFill>
                  <a:srgbClr val="FF0000"/>
                </a:solidFill>
              </a:rPr>
              <a:t>The molecule that would be absent would be IAA.</a:t>
            </a:r>
          </a:p>
          <a:p>
            <a:endParaRPr lang="en-US" sz="3600" dirty="0"/>
          </a:p>
        </p:txBody>
      </p:sp>
    </p:spTree>
    <p:extLst>
      <p:ext uri="{BB962C8B-B14F-4D97-AF65-F5344CB8AC3E}">
        <p14:creationId xmlns:p14="http://schemas.microsoft.com/office/powerpoint/2010/main" val="312387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CB0C1-4D5B-E245-BC36-2EC697381F71}"/>
              </a:ext>
            </a:extLst>
          </p:cNvPr>
          <p:cNvSpPr>
            <a:spLocks noGrp="1"/>
          </p:cNvSpPr>
          <p:nvPr>
            <p:ph type="title"/>
          </p:nvPr>
        </p:nvSpPr>
        <p:spPr>
          <a:xfrm>
            <a:off x="722289" y="365125"/>
            <a:ext cx="10701270" cy="1325563"/>
          </a:xfrm>
        </p:spPr>
        <p:txBody>
          <a:bodyPr/>
          <a:lstStyle/>
          <a:p>
            <a:r>
              <a:rPr lang="en-US" dirty="0"/>
              <a:t>Give the Readers Exactly what they are Looking For</a:t>
            </a:r>
          </a:p>
        </p:txBody>
      </p:sp>
      <p:sp>
        <p:nvSpPr>
          <p:cNvPr id="3" name="Content Placeholder 2">
            <a:extLst>
              <a:ext uri="{FF2B5EF4-FFF2-40B4-BE49-F238E27FC236}">
                <a16:creationId xmlns:a16="http://schemas.microsoft.com/office/drawing/2014/main" id="{069D17E9-BB8C-A044-BEEE-0983966BA86D}"/>
              </a:ext>
            </a:extLst>
          </p:cNvPr>
          <p:cNvSpPr>
            <a:spLocks noGrp="1"/>
          </p:cNvSpPr>
          <p:nvPr>
            <p:ph idx="1"/>
          </p:nvPr>
        </p:nvSpPr>
        <p:spPr>
          <a:xfrm>
            <a:off x="838200" y="2011679"/>
            <a:ext cx="10970172" cy="4481195"/>
          </a:xfrm>
        </p:spPr>
        <p:txBody>
          <a:bodyPr>
            <a:normAutofit lnSpcReduction="10000"/>
          </a:bodyPr>
          <a:lstStyle/>
          <a:p>
            <a:r>
              <a:rPr lang="en-US" sz="4000" dirty="0"/>
              <a:t>BE SHORT!</a:t>
            </a:r>
          </a:p>
          <a:p>
            <a:pPr lvl="1"/>
            <a:r>
              <a:rPr lang="en-US" sz="3600" dirty="0"/>
              <a:t>Do not waste time including material that isn’t necessary or wasn’t asked for</a:t>
            </a:r>
          </a:p>
          <a:p>
            <a:pPr lvl="1"/>
            <a:r>
              <a:rPr lang="en-US" sz="3600" dirty="0"/>
              <a:t>Support your statements with BRIEF, STRONG facts </a:t>
            </a:r>
          </a:p>
          <a:p>
            <a:pPr lvl="1"/>
            <a:r>
              <a:rPr lang="en-US" sz="3600" dirty="0"/>
              <a:t>Write in full sentences</a:t>
            </a:r>
          </a:p>
          <a:p>
            <a:pPr lvl="2"/>
            <a:r>
              <a:rPr lang="en-US" sz="3200" dirty="0"/>
              <a:t>No bullet points</a:t>
            </a:r>
          </a:p>
          <a:p>
            <a:r>
              <a:rPr lang="en-US" sz="4000" dirty="0"/>
              <a:t>Label your sections</a:t>
            </a:r>
          </a:p>
        </p:txBody>
      </p:sp>
    </p:spTree>
    <p:extLst>
      <p:ext uri="{BB962C8B-B14F-4D97-AF65-F5344CB8AC3E}">
        <p14:creationId xmlns:p14="http://schemas.microsoft.com/office/powerpoint/2010/main" val="3940984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6B7BC-D09D-0944-91F8-868352EB0E4A}"/>
              </a:ext>
            </a:extLst>
          </p:cNvPr>
          <p:cNvSpPr>
            <a:spLocks noGrp="1"/>
          </p:cNvSpPr>
          <p:nvPr>
            <p:ph type="title"/>
          </p:nvPr>
        </p:nvSpPr>
        <p:spPr/>
        <p:txBody>
          <a:bodyPr/>
          <a:lstStyle/>
          <a:p>
            <a:r>
              <a:rPr lang="en-US" dirty="0"/>
              <a:t>How NOT to Identify</a:t>
            </a:r>
          </a:p>
        </p:txBody>
      </p:sp>
      <p:sp>
        <p:nvSpPr>
          <p:cNvPr id="3" name="Content Placeholder 2">
            <a:extLst>
              <a:ext uri="{FF2B5EF4-FFF2-40B4-BE49-F238E27FC236}">
                <a16:creationId xmlns:a16="http://schemas.microsoft.com/office/drawing/2014/main" id="{6DE6C6A9-B61A-CA42-ABBF-7BFDE4646AFA}"/>
              </a:ext>
            </a:extLst>
          </p:cNvPr>
          <p:cNvSpPr>
            <a:spLocks noGrp="1"/>
          </p:cNvSpPr>
          <p:nvPr>
            <p:ph idx="1"/>
          </p:nvPr>
        </p:nvSpPr>
        <p:spPr>
          <a:xfrm>
            <a:off x="457200" y="2011679"/>
            <a:ext cx="11366938" cy="4672899"/>
          </a:xfrm>
        </p:spPr>
        <p:txBody>
          <a:bodyPr>
            <a:normAutofit/>
          </a:bodyPr>
          <a:lstStyle/>
          <a:p>
            <a:r>
              <a:rPr lang="en-US" dirty="0"/>
              <a:t>IAA</a:t>
            </a:r>
          </a:p>
          <a:p>
            <a:pPr lvl="1"/>
            <a:r>
              <a:rPr lang="en-US" dirty="0"/>
              <a:t>The College Board prefers that you write in complete sentences/complete thoughts</a:t>
            </a:r>
          </a:p>
          <a:p>
            <a:r>
              <a:rPr lang="en-US" dirty="0"/>
              <a:t>The molecule that would be absent is IAA. When an enzyme is non-functioning, it is next to impossible for a product to be made randomly, without catalyzation. For this reason, if the enzyme YUC is ineffective, the product IAA will not be able to be made from the reactants. </a:t>
            </a:r>
          </a:p>
          <a:p>
            <a:pPr lvl="1"/>
            <a:r>
              <a:rPr lang="en-US" dirty="0"/>
              <a:t>Too much information to sift through. Make it easier for them to read. </a:t>
            </a:r>
          </a:p>
        </p:txBody>
      </p:sp>
    </p:spTree>
    <p:extLst>
      <p:ext uri="{BB962C8B-B14F-4D97-AF65-F5344CB8AC3E}">
        <p14:creationId xmlns:p14="http://schemas.microsoft.com/office/powerpoint/2010/main" val="10504365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36388-F242-7B4B-981D-B5A4DECE75E1}"/>
              </a:ext>
            </a:extLst>
          </p:cNvPr>
          <p:cNvSpPr>
            <a:spLocks noGrp="1"/>
          </p:cNvSpPr>
          <p:nvPr>
            <p:ph type="title"/>
          </p:nvPr>
        </p:nvSpPr>
        <p:spPr/>
        <p:txBody>
          <a:bodyPr/>
          <a:lstStyle/>
          <a:p>
            <a:r>
              <a:rPr lang="en-US" dirty="0"/>
              <a:t>Popular Key Words that are More Specific</a:t>
            </a:r>
          </a:p>
        </p:txBody>
      </p:sp>
      <p:sp>
        <p:nvSpPr>
          <p:cNvPr id="3" name="Content Placeholder 2">
            <a:extLst>
              <a:ext uri="{FF2B5EF4-FFF2-40B4-BE49-F238E27FC236}">
                <a16:creationId xmlns:a16="http://schemas.microsoft.com/office/drawing/2014/main" id="{153FEFE2-115C-C64C-9D30-BE7EFDEFAAA7}"/>
              </a:ext>
            </a:extLst>
          </p:cNvPr>
          <p:cNvSpPr>
            <a:spLocks noGrp="1"/>
          </p:cNvSpPr>
          <p:nvPr>
            <p:ph idx="1"/>
          </p:nvPr>
        </p:nvSpPr>
        <p:spPr>
          <a:xfrm>
            <a:off x="252248" y="1939159"/>
            <a:ext cx="11698014" cy="4553716"/>
          </a:xfrm>
        </p:spPr>
        <p:txBody>
          <a:bodyPr>
            <a:normAutofit fontScale="85000" lnSpcReduction="20000"/>
          </a:bodyPr>
          <a:lstStyle/>
          <a:p>
            <a:r>
              <a:rPr lang="en-US" b="1" dirty="0"/>
              <a:t>Complete or Construct</a:t>
            </a:r>
            <a:r>
              <a:rPr lang="en-US" dirty="0"/>
              <a:t>—occasionally they will ask you to complete a diagram or construct a graph.  They will ALWAYS provide you with a template or framework to do so. Be sure to read carefully what is specifically asked of you to complete and do no more.</a:t>
            </a:r>
          </a:p>
          <a:p>
            <a:r>
              <a:rPr lang="en-US" b="1" dirty="0"/>
              <a:t>Calculate</a:t>
            </a:r>
            <a:r>
              <a:rPr lang="en-US" dirty="0"/>
              <a:t>—math does make an appearance in FRQs. Be sure to do all the math on the paper to ensure you don’t make mistakes. Report the math requested in sentence form and be sure it is well labeled.</a:t>
            </a:r>
          </a:p>
          <a:p>
            <a:r>
              <a:rPr lang="en-US" b="1" dirty="0"/>
              <a:t>Circle or Draw</a:t>
            </a:r>
            <a:r>
              <a:rPr lang="en-US" dirty="0"/>
              <a:t>—sometimes they will ask more specific things of you, such as circling a portion of a diagram or model that is responsible for a certain function or they may ask you to draw a model of something</a:t>
            </a:r>
          </a:p>
          <a:p>
            <a:pPr lvl="1"/>
            <a:r>
              <a:rPr lang="en-US" dirty="0"/>
              <a:t>Artistic skills are not graded here. They are simply seeing if you can demonstrate your knowledge through modeling or selecting specific areas of a model</a:t>
            </a:r>
          </a:p>
          <a:p>
            <a:r>
              <a:rPr lang="en-US" b="1" dirty="0"/>
              <a:t>Estimate</a:t>
            </a:r>
            <a:r>
              <a:rPr lang="en-US" dirty="0"/>
              <a:t>—estimations are occasionally asked for and are usually in regard to extrapolating or interpolating data on a graph</a:t>
            </a:r>
            <a:endParaRPr lang="en-US" b="1" dirty="0"/>
          </a:p>
          <a:p>
            <a:endParaRPr lang="en-US" b="1" dirty="0"/>
          </a:p>
        </p:txBody>
      </p:sp>
    </p:spTree>
    <p:extLst>
      <p:ext uri="{BB962C8B-B14F-4D97-AF65-F5344CB8AC3E}">
        <p14:creationId xmlns:p14="http://schemas.microsoft.com/office/powerpoint/2010/main" val="35284303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DDD4F-DA39-DE4E-AB0D-5C59EAD328FC}"/>
              </a:ext>
            </a:extLst>
          </p:cNvPr>
          <p:cNvSpPr>
            <a:spLocks noGrp="1"/>
          </p:cNvSpPr>
          <p:nvPr>
            <p:ph type="title"/>
          </p:nvPr>
        </p:nvSpPr>
        <p:spPr/>
        <p:txBody>
          <a:bodyPr/>
          <a:lstStyle/>
          <a:p>
            <a:r>
              <a:rPr lang="en-US" dirty="0"/>
              <a:t>Designing an Experiment Example</a:t>
            </a:r>
          </a:p>
        </p:txBody>
      </p:sp>
      <p:sp>
        <p:nvSpPr>
          <p:cNvPr id="3" name="Content Placeholder 2">
            <a:extLst>
              <a:ext uri="{FF2B5EF4-FFF2-40B4-BE49-F238E27FC236}">
                <a16:creationId xmlns:a16="http://schemas.microsoft.com/office/drawing/2014/main" id="{01978337-5668-4D41-9E0C-DDF977C0BDF1}"/>
              </a:ext>
            </a:extLst>
          </p:cNvPr>
          <p:cNvSpPr>
            <a:spLocks noGrp="1"/>
          </p:cNvSpPr>
          <p:nvPr>
            <p:ph idx="1"/>
          </p:nvPr>
        </p:nvSpPr>
        <p:spPr>
          <a:xfrm>
            <a:off x="220717" y="3247697"/>
            <a:ext cx="11839904" cy="3245178"/>
          </a:xfrm>
        </p:spPr>
        <p:txBody>
          <a:bodyPr/>
          <a:lstStyle/>
          <a:p>
            <a:r>
              <a:rPr lang="en-US" dirty="0"/>
              <a:t>What would be the null hypothesis?</a:t>
            </a:r>
          </a:p>
          <a:p>
            <a:pPr lvl="1"/>
            <a:r>
              <a:rPr lang="en-US" dirty="0">
                <a:solidFill>
                  <a:srgbClr val="FF0000"/>
                </a:solidFill>
              </a:rPr>
              <a:t>Caffeine has no effect on the number of floral visits by bees</a:t>
            </a:r>
          </a:p>
          <a:p>
            <a:r>
              <a:rPr lang="en-US" dirty="0"/>
              <a:t>What would be the appropriate control treatment?</a:t>
            </a:r>
          </a:p>
          <a:p>
            <a:pPr lvl="1"/>
            <a:r>
              <a:rPr lang="en-US" dirty="0">
                <a:solidFill>
                  <a:srgbClr val="FF0000"/>
                </a:solidFill>
              </a:rPr>
              <a:t>A flower without caffeine added</a:t>
            </a:r>
          </a:p>
          <a:p>
            <a:r>
              <a:rPr lang="en-US" dirty="0"/>
              <a:t>What is your prediction?</a:t>
            </a:r>
          </a:p>
          <a:p>
            <a:pPr lvl="1"/>
            <a:r>
              <a:rPr lang="en-US" dirty="0">
                <a:solidFill>
                  <a:srgbClr val="FF0000"/>
                </a:solidFill>
              </a:rPr>
              <a:t>Caffeine would stimulate bee visits because…</a:t>
            </a:r>
            <a:endParaRPr lang="en-US" dirty="0"/>
          </a:p>
        </p:txBody>
      </p:sp>
      <p:pic>
        <p:nvPicPr>
          <p:cNvPr id="4" name="Picture 3">
            <a:extLst>
              <a:ext uri="{FF2B5EF4-FFF2-40B4-BE49-F238E27FC236}">
                <a16:creationId xmlns:a16="http://schemas.microsoft.com/office/drawing/2014/main" id="{9F9F739B-E472-C74B-9C7F-B87D12981CCD}"/>
              </a:ext>
            </a:extLst>
          </p:cNvPr>
          <p:cNvPicPr>
            <a:picLocks noChangeAspect="1"/>
          </p:cNvPicPr>
          <p:nvPr/>
        </p:nvPicPr>
        <p:blipFill>
          <a:blip r:embed="rId2"/>
          <a:stretch>
            <a:fillRect/>
          </a:stretch>
        </p:blipFill>
        <p:spPr>
          <a:xfrm>
            <a:off x="104010" y="1690688"/>
            <a:ext cx="11993394" cy="1080321"/>
          </a:xfrm>
          <a:prstGeom prst="rect">
            <a:avLst/>
          </a:prstGeom>
        </p:spPr>
      </p:pic>
    </p:spTree>
    <p:extLst>
      <p:ext uri="{BB962C8B-B14F-4D97-AF65-F5344CB8AC3E}">
        <p14:creationId xmlns:p14="http://schemas.microsoft.com/office/powerpoint/2010/main" val="25637781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A2957-EE0C-F442-BB6F-726AA953286D}"/>
              </a:ext>
            </a:extLst>
          </p:cNvPr>
          <p:cNvSpPr>
            <a:spLocks noGrp="1"/>
          </p:cNvSpPr>
          <p:nvPr>
            <p:ph type="title"/>
          </p:nvPr>
        </p:nvSpPr>
        <p:spPr/>
        <p:txBody>
          <a:bodyPr/>
          <a:lstStyle/>
          <a:p>
            <a:r>
              <a:rPr lang="en-US" dirty="0"/>
              <a:t>Popular Key Phrases—DESIGN AN EXPERIMENT</a:t>
            </a:r>
          </a:p>
        </p:txBody>
      </p:sp>
      <p:sp>
        <p:nvSpPr>
          <p:cNvPr id="3" name="Content Placeholder 2">
            <a:extLst>
              <a:ext uri="{FF2B5EF4-FFF2-40B4-BE49-F238E27FC236}">
                <a16:creationId xmlns:a16="http://schemas.microsoft.com/office/drawing/2014/main" id="{8D81B33D-A7E3-3148-A070-46DC0D940BBE}"/>
              </a:ext>
            </a:extLst>
          </p:cNvPr>
          <p:cNvSpPr>
            <a:spLocks noGrp="1"/>
          </p:cNvSpPr>
          <p:nvPr>
            <p:ph idx="1"/>
          </p:nvPr>
        </p:nvSpPr>
        <p:spPr>
          <a:xfrm>
            <a:off x="346841" y="2011679"/>
            <a:ext cx="11524593" cy="4481195"/>
          </a:xfrm>
        </p:spPr>
        <p:txBody>
          <a:bodyPr>
            <a:normAutofit fontScale="92500" lnSpcReduction="10000"/>
          </a:bodyPr>
          <a:lstStyle/>
          <a:p>
            <a:pPr marL="514350" indent="-514350">
              <a:buFont typeface="+mj-lt"/>
              <a:buAutoNum type="arabicPeriod"/>
            </a:pPr>
            <a:r>
              <a:rPr lang="en-US" dirty="0"/>
              <a:t>Understand the problem</a:t>
            </a:r>
          </a:p>
          <a:p>
            <a:pPr marL="514350" indent="-514350">
              <a:buFont typeface="+mj-lt"/>
              <a:buAutoNum type="arabicPeriod"/>
            </a:pPr>
            <a:r>
              <a:rPr lang="en-US" dirty="0"/>
              <a:t>Determine your independent variable—what are you manipulating?</a:t>
            </a:r>
          </a:p>
          <a:p>
            <a:pPr marL="514350" indent="-514350">
              <a:buFont typeface="+mj-lt"/>
              <a:buAutoNum type="arabicPeriod"/>
            </a:pPr>
            <a:r>
              <a:rPr lang="en-US" dirty="0"/>
              <a:t>Determine your dependent variable—what is the measured outcome?</a:t>
            </a:r>
          </a:p>
          <a:p>
            <a:pPr marL="514350" indent="-514350">
              <a:buFont typeface="+mj-lt"/>
              <a:buAutoNum type="arabicPeriod"/>
            </a:pPr>
            <a:r>
              <a:rPr lang="en-US" dirty="0"/>
              <a:t>Determine your controlled variables—what things have to stay the same from group to group?</a:t>
            </a:r>
          </a:p>
          <a:p>
            <a:pPr marL="514350" indent="-514350">
              <a:buFont typeface="+mj-lt"/>
              <a:buAutoNum type="arabicPeriod"/>
            </a:pPr>
            <a:r>
              <a:rPr lang="en-US" dirty="0"/>
              <a:t>Design a control group—the standard to compare your experimental groups to</a:t>
            </a:r>
          </a:p>
          <a:p>
            <a:pPr marL="514350" indent="-514350">
              <a:buFont typeface="+mj-lt"/>
              <a:buAutoNum type="arabicPeriod"/>
            </a:pPr>
            <a:r>
              <a:rPr lang="en-US" dirty="0"/>
              <a:t>Write out a null hypothesis and an experimental hypothesis</a:t>
            </a:r>
          </a:p>
          <a:p>
            <a:endParaRPr lang="en-US" dirty="0"/>
          </a:p>
        </p:txBody>
      </p:sp>
    </p:spTree>
    <p:extLst>
      <p:ext uri="{BB962C8B-B14F-4D97-AF65-F5344CB8AC3E}">
        <p14:creationId xmlns:p14="http://schemas.microsoft.com/office/powerpoint/2010/main" val="23518567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37E68-2415-0546-B82F-C66BBF8658DD}"/>
              </a:ext>
            </a:extLst>
          </p:cNvPr>
          <p:cNvSpPr>
            <a:spLocks noGrp="1"/>
          </p:cNvSpPr>
          <p:nvPr>
            <p:ph type="title"/>
          </p:nvPr>
        </p:nvSpPr>
        <p:spPr/>
        <p:txBody>
          <a:bodyPr/>
          <a:lstStyle/>
          <a:p>
            <a:r>
              <a:rPr lang="en-US" dirty="0"/>
              <a:t>Proper Graphing Techniques</a:t>
            </a:r>
          </a:p>
        </p:txBody>
      </p:sp>
      <p:sp>
        <p:nvSpPr>
          <p:cNvPr id="3" name="Content Placeholder 2">
            <a:extLst>
              <a:ext uri="{FF2B5EF4-FFF2-40B4-BE49-F238E27FC236}">
                <a16:creationId xmlns:a16="http://schemas.microsoft.com/office/drawing/2014/main" id="{20533972-5DE2-C748-9293-794CC184599C}"/>
              </a:ext>
            </a:extLst>
          </p:cNvPr>
          <p:cNvSpPr>
            <a:spLocks noGrp="1"/>
          </p:cNvSpPr>
          <p:nvPr>
            <p:ph idx="1"/>
          </p:nvPr>
        </p:nvSpPr>
        <p:spPr>
          <a:xfrm>
            <a:off x="189185" y="2049516"/>
            <a:ext cx="11792607" cy="4587767"/>
          </a:xfrm>
        </p:spPr>
        <p:txBody>
          <a:bodyPr/>
          <a:lstStyle/>
          <a:p>
            <a:r>
              <a:rPr lang="en-US" dirty="0"/>
              <a:t>Use the correct graph</a:t>
            </a:r>
          </a:p>
          <a:p>
            <a:pPr lvl="1"/>
            <a:r>
              <a:rPr lang="en-US" dirty="0"/>
              <a:t>Bozeman science has the best review of graph types and uses</a:t>
            </a:r>
          </a:p>
          <a:p>
            <a:r>
              <a:rPr lang="en-US" dirty="0"/>
              <a:t>Be sure to title the graph</a:t>
            </a:r>
          </a:p>
          <a:p>
            <a:pPr lvl="1"/>
            <a:r>
              <a:rPr lang="en-US" dirty="0"/>
              <a:t>Include the dependent variable as well as the independent variable</a:t>
            </a:r>
          </a:p>
          <a:p>
            <a:r>
              <a:rPr lang="en-US" dirty="0"/>
              <a:t>Label the X axis and Y axis</a:t>
            </a:r>
          </a:p>
          <a:p>
            <a:r>
              <a:rPr lang="en-US" dirty="0"/>
              <a:t>Use appropriate increments on your grid lines </a:t>
            </a:r>
          </a:p>
        </p:txBody>
      </p:sp>
    </p:spTree>
    <p:extLst>
      <p:ext uri="{BB962C8B-B14F-4D97-AF65-F5344CB8AC3E}">
        <p14:creationId xmlns:p14="http://schemas.microsoft.com/office/powerpoint/2010/main" val="27247264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45EDA-AEE7-924E-8B55-F5F4029E6516}"/>
              </a:ext>
            </a:extLst>
          </p:cNvPr>
          <p:cNvSpPr>
            <a:spLocks noGrp="1"/>
          </p:cNvSpPr>
          <p:nvPr>
            <p:ph type="title"/>
          </p:nvPr>
        </p:nvSpPr>
        <p:spPr/>
        <p:txBody>
          <a:bodyPr/>
          <a:lstStyle/>
          <a:p>
            <a:r>
              <a:rPr lang="en-US" dirty="0"/>
              <a:t>Recent Graphs in the New</a:t>
            </a:r>
          </a:p>
        </p:txBody>
      </p:sp>
      <p:sp>
        <p:nvSpPr>
          <p:cNvPr id="6" name="Content Placeholder 5">
            <a:extLst>
              <a:ext uri="{FF2B5EF4-FFF2-40B4-BE49-F238E27FC236}">
                <a16:creationId xmlns:a16="http://schemas.microsoft.com/office/drawing/2014/main" id="{5617AC8D-FE98-A544-9213-33FBC26F1263}"/>
              </a:ext>
            </a:extLst>
          </p:cNvPr>
          <p:cNvSpPr>
            <a:spLocks noGrp="1"/>
          </p:cNvSpPr>
          <p:nvPr>
            <p:ph idx="1"/>
          </p:nvPr>
        </p:nvSpPr>
        <p:spPr/>
        <p:txBody>
          <a:bodyPr/>
          <a:lstStyle/>
          <a:p>
            <a:r>
              <a:rPr lang="en-US" dirty="0"/>
              <a:t>What does this graph lead you to </a:t>
            </a:r>
          </a:p>
          <a:p>
            <a:pPr marL="0" indent="0">
              <a:buNone/>
            </a:pPr>
            <a:r>
              <a:rPr lang="en-US" dirty="0"/>
              <a:t>   believe at first glance?</a:t>
            </a:r>
          </a:p>
        </p:txBody>
      </p:sp>
      <p:pic>
        <p:nvPicPr>
          <p:cNvPr id="4" name="Picture 3">
            <a:extLst>
              <a:ext uri="{FF2B5EF4-FFF2-40B4-BE49-F238E27FC236}">
                <a16:creationId xmlns:a16="http://schemas.microsoft.com/office/drawing/2014/main" id="{0BDC996A-2F1F-E94F-9EC2-296140FBBDD7}"/>
              </a:ext>
            </a:extLst>
          </p:cNvPr>
          <p:cNvPicPr>
            <a:picLocks noChangeAspect="1"/>
          </p:cNvPicPr>
          <p:nvPr/>
        </p:nvPicPr>
        <p:blipFill>
          <a:blip r:embed="rId2"/>
          <a:stretch>
            <a:fillRect/>
          </a:stretch>
        </p:blipFill>
        <p:spPr>
          <a:xfrm>
            <a:off x="7557955" y="365125"/>
            <a:ext cx="4266183" cy="6014791"/>
          </a:xfrm>
          <a:prstGeom prst="rect">
            <a:avLst/>
          </a:prstGeom>
        </p:spPr>
      </p:pic>
    </p:spTree>
    <p:extLst>
      <p:ext uri="{BB962C8B-B14F-4D97-AF65-F5344CB8AC3E}">
        <p14:creationId xmlns:p14="http://schemas.microsoft.com/office/powerpoint/2010/main" val="7073880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2A8A8-D55B-B24C-A60B-AE7F6B63F605}"/>
              </a:ext>
            </a:extLst>
          </p:cNvPr>
          <p:cNvSpPr>
            <a:spLocks noGrp="1"/>
          </p:cNvSpPr>
          <p:nvPr>
            <p:ph type="title"/>
          </p:nvPr>
        </p:nvSpPr>
        <p:spPr/>
        <p:txBody>
          <a:bodyPr/>
          <a:lstStyle/>
          <a:p>
            <a:r>
              <a:rPr lang="en-US" dirty="0"/>
              <a:t>More Appropriate Graph</a:t>
            </a:r>
          </a:p>
        </p:txBody>
      </p:sp>
      <p:pic>
        <p:nvPicPr>
          <p:cNvPr id="12" name="Picture 11">
            <a:extLst>
              <a:ext uri="{FF2B5EF4-FFF2-40B4-BE49-F238E27FC236}">
                <a16:creationId xmlns:a16="http://schemas.microsoft.com/office/drawing/2014/main" id="{179174F8-D957-5944-B67F-EE83FF5B61B1}"/>
              </a:ext>
            </a:extLst>
          </p:cNvPr>
          <p:cNvPicPr>
            <a:picLocks noChangeAspect="1"/>
          </p:cNvPicPr>
          <p:nvPr/>
        </p:nvPicPr>
        <p:blipFill>
          <a:blip r:embed="rId2"/>
          <a:stretch>
            <a:fillRect/>
          </a:stretch>
        </p:blipFill>
        <p:spPr>
          <a:xfrm>
            <a:off x="3848100" y="1524657"/>
            <a:ext cx="7505700" cy="4516142"/>
          </a:xfrm>
          <a:prstGeom prst="rect">
            <a:avLst/>
          </a:prstGeom>
        </p:spPr>
      </p:pic>
    </p:spTree>
    <p:extLst>
      <p:ext uri="{BB962C8B-B14F-4D97-AF65-F5344CB8AC3E}">
        <p14:creationId xmlns:p14="http://schemas.microsoft.com/office/powerpoint/2010/main" val="3232586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1C5A9-8AB5-2746-B9DB-748677D3209D}"/>
              </a:ext>
            </a:extLst>
          </p:cNvPr>
          <p:cNvSpPr>
            <a:spLocks noGrp="1"/>
          </p:cNvSpPr>
          <p:nvPr>
            <p:ph type="title"/>
          </p:nvPr>
        </p:nvSpPr>
        <p:spPr/>
        <p:txBody>
          <a:bodyPr/>
          <a:lstStyle/>
          <a:p>
            <a:r>
              <a:rPr lang="en-US" dirty="0"/>
              <a:t>Skim All Questions and Order Them</a:t>
            </a:r>
          </a:p>
        </p:txBody>
      </p:sp>
      <p:sp>
        <p:nvSpPr>
          <p:cNvPr id="3" name="Content Placeholder 2">
            <a:extLst>
              <a:ext uri="{FF2B5EF4-FFF2-40B4-BE49-F238E27FC236}">
                <a16:creationId xmlns:a16="http://schemas.microsoft.com/office/drawing/2014/main" id="{C68E7F8C-6C6D-7846-B3E7-570E77ED879A}"/>
              </a:ext>
            </a:extLst>
          </p:cNvPr>
          <p:cNvSpPr>
            <a:spLocks noGrp="1"/>
          </p:cNvSpPr>
          <p:nvPr>
            <p:ph idx="1"/>
          </p:nvPr>
        </p:nvSpPr>
        <p:spPr/>
        <p:txBody>
          <a:bodyPr>
            <a:normAutofit/>
          </a:bodyPr>
          <a:lstStyle/>
          <a:p>
            <a:r>
              <a:rPr lang="en-US" sz="3600" dirty="0"/>
              <a:t>Take less than a minute to skim through ALL the questions and order them</a:t>
            </a:r>
          </a:p>
          <a:p>
            <a:pPr lvl="1"/>
            <a:r>
              <a:rPr lang="en-US" sz="3200" dirty="0"/>
              <a:t>From easiest to hardest</a:t>
            </a:r>
          </a:p>
          <a:p>
            <a:r>
              <a:rPr lang="en-US" sz="3600" dirty="0"/>
              <a:t>This will allow you to be able to answer the questions you have the best chances of getting points from</a:t>
            </a:r>
          </a:p>
        </p:txBody>
      </p:sp>
    </p:spTree>
    <p:extLst>
      <p:ext uri="{BB962C8B-B14F-4D97-AF65-F5344CB8AC3E}">
        <p14:creationId xmlns:p14="http://schemas.microsoft.com/office/powerpoint/2010/main" val="3019576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41743-CE4E-8944-AE41-A02DCB28908E}"/>
              </a:ext>
            </a:extLst>
          </p:cNvPr>
          <p:cNvSpPr>
            <a:spLocks noGrp="1"/>
          </p:cNvSpPr>
          <p:nvPr>
            <p:ph type="title"/>
          </p:nvPr>
        </p:nvSpPr>
        <p:spPr/>
        <p:txBody>
          <a:bodyPr/>
          <a:lstStyle/>
          <a:p>
            <a:r>
              <a:rPr lang="en-US" dirty="0"/>
              <a:t>Read Each Questions all the Way Through</a:t>
            </a:r>
          </a:p>
        </p:txBody>
      </p:sp>
      <p:sp>
        <p:nvSpPr>
          <p:cNvPr id="3" name="Content Placeholder 2">
            <a:extLst>
              <a:ext uri="{FF2B5EF4-FFF2-40B4-BE49-F238E27FC236}">
                <a16:creationId xmlns:a16="http://schemas.microsoft.com/office/drawing/2014/main" id="{95CB0263-A78B-5347-A394-D35634EB12D2}"/>
              </a:ext>
            </a:extLst>
          </p:cNvPr>
          <p:cNvSpPr>
            <a:spLocks noGrp="1"/>
          </p:cNvSpPr>
          <p:nvPr>
            <p:ph idx="1"/>
          </p:nvPr>
        </p:nvSpPr>
        <p:spPr>
          <a:xfrm>
            <a:off x="378372" y="2011679"/>
            <a:ext cx="11430000" cy="4481196"/>
          </a:xfrm>
        </p:spPr>
        <p:txBody>
          <a:bodyPr>
            <a:normAutofit/>
          </a:bodyPr>
          <a:lstStyle/>
          <a:p>
            <a:r>
              <a:rPr lang="en-US" dirty="0"/>
              <a:t>Read each question at least </a:t>
            </a:r>
            <a:r>
              <a:rPr lang="en-US" b="1" u="sng" dirty="0"/>
              <a:t>TWO TIMES</a:t>
            </a:r>
            <a:endParaRPr lang="en-US" dirty="0"/>
          </a:p>
          <a:p>
            <a:r>
              <a:rPr lang="en-US" dirty="0"/>
              <a:t>Focus on any key words</a:t>
            </a:r>
          </a:p>
          <a:p>
            <a:pPr lvl="1"/>
            <a:r>
              <a:rPr lang="en-US" dirty="0"/>
              <a:t>Especially those that are </a:t>
            </a:r>
            <a:r>
              <a:rPr lang="en-US" b="1" dirty="0"/>
              <a:t>bold</a:t>
            </a:r>
            <a:endParaRPr lang="en-US" dirty="0"/>
          </a:p>
          <a:p>
            <a:r>
              <a:rPr lang="en-US" dirty="0"/>
              <a:t>Some questions will contain more than one </a:t>
            </a:r>
            <a:r>
              <a:rPr lang="en-US" b="1" dirty="0"/>
              <a:t>bold</a:t>
            </a:r>
            <a:r>
              <a:rPr lang="en-US" dirty="0"/>
              <a:t> term</a:t>
            </a:r>
          </a:p>
          <a:p>
            <a:r>
              <a:rPr lang="en-US" b="1" dirty="0"/>
              <a:t>The majority of points are lost because students misread the questions or fail to do what is specifically asked of them</a:t>
            </a:r>
          </a:p>
        </p:txBody>
      </p:sp>
    </p:spTree>
    <p:extLst>
      <p:ext uri="{BB962C8B-B14F-4D97-AF65-F5344CB8AC3E}">
        <p14:creationId xmlns:p14="http://schemas.microsoft.com/office/powerpoint/2010/main" val="3003440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7281-568A-3846-8B79-03B2BDD7295A}"/>
              </a:ext>
            </a:extLst>
          </p:cNvPr>
          <p:cNvSpPr>
            <a:spLocks noGrp="1"/>
          </p:cNvSpPr>
          <p:nvPr>
            <p:ph type="title"/>
          </p:nvPr>
        </p:nvSpPr>
        <p:spPr/>
        <p:txBody>
          <a:bodyPr/>
          <a:lstStyle/>
          <a:p>
            <a:r>
              <a:rPr lang="en-US" dirty="0"/>
              <a:t>Popular Key Words—CLAIM </a:t>
            </a:r>
          </a:p>
        </p:txBody>
      </p:sp>
      <p:sp>
        <p:nvSpPr>
          <p:cNvPr id="3" name="Content Placeholder 2">
            <a:extLst>
              <a:ext uri="{FF2B5EF4-FFF2-40B4-BE49-F238E27FC236}">
                <a16:creationId xmlns:a16="http://schemas.microsoft.com/office/drawing/2014/main" id="{C35E072B-700C-D141-81CE-E19700A18A7E}"/>
              </a:ext>
            </a:extLst>
          </p:cNvPr>
          <p:cNvSpPr>
            <a:spLocks noGrp="1"/>
          </p:cNvSpPr>
          <p:nvPr>
            <p:ph idx="1"/>
          </p:nvPr>
        </p:nvSpPr>
        <p:spPr>
          <a:xfrm>
            <a:off x="216976" y="1690687"/>
            <a:ext cx="11763214" cy="4989081"/>
          </a:xfrm>
        </p:spPr>
        <p:txBody>
          <a:bodyPr>
            <a:normAutofit lnSpcReduction="10000"/>
          </a:bodyPr>
          <a:lstStyle/>
          <a:p>
            <a:r>
              <a:rPr lang="en-US" dirty="0"/>
              <a:t>Make a simple </a:t>
            </a:r>
            <a:r>
              <a:rPr lang="en-US" u="sng" dirty="0"/>
              <a:t>statement</a:t>
            </a:r>
            <a:r>
              <a:rPr lang="en-US" dirty="0"/>
              <a:t> that something is true</a:t>
            </a:r>
          </a:p>
          <a:p>
            <a:pPr lvl="1"/>
            <a:r>
              <a:rPr lang="en-US" dirty="0"/>
              <a:t>Often will be compounded with providing evidence or reasoning</a:t>
            </a:r>
          </a:p>
          <a:p>
            <a:r>
              <a:rPr lang="en-US" dirty="0"/>
              <a:t>Example:</a:t>
            </a:r>
          </a:p>
          <a:p>
            <a:pPr lvl="1"/>
            <a:r>
              <a:rPr lang="en-US" dirty="0"/>
              <a:t>The pyruvate dehydrogenase complex (PDC) catalyzes the conversion of pyruvate to acetyl-CoA, a substrate for the Krebs (citric acid) cycle. The rate of pyruvate conversion is greatly reduced in individuals with PDC deficiency, a rare disorder. </a:t>
            </a:r>
          </a:p>
          <a:p>
            <a:pPr lvl="2"/>
            <a:r>
              <a:rPr lang="en-US" dirty="0"/>
              <a:t>(b) Make a </a:t>
            </a:r>
            <a:r>
              <a:rPr lang="en-US" b="1" dirty="0"/>
              <a:t>claim</a:t>
            </a:r>
            <a:r>
              <a:rPr lang="en-US" dirty="0"/>
              <a:t> about how PDC deficiency affects the amount of NADH produced by glycolysis AND the amount of NADH produced by the Krebs (citric acid) cycle in a cell. </a:t>
            </a:r>
            <a:r>
              <a:rPr lang="en-US" b="1" dirty="0"/>
              <a:t>Provide reasoning</a:t>
            </a:r>
            <a:r>
              <a:rPr lang="en-US" dirty="0"/>
              <a:t> to support claims. </a:t>
            </a:r>
            <a:endParaRPr lang="en-US" dirty="0">
              <a:solidFill>
                <a:srgbClr val="FF0000"/>
              </a:solidFill>
            </a:endParaRPr>
          </a:p>
          <a:p>
            <a:pPr lvl="2"/>
            <a:r>
              <a:rPr lang="en-US" u="sng" dirty="0">
                <a:solidFill>
                  <a:srgbClr val="FF0000"/>
                </a:solidFill>
              </a:rPr>
              <a:t>There will be no change in glycolysis</a:t>
            </a:r>
            <a:r>
              <a:rPr lang="en-US" dirty="0">
                <a:solidFill>
                  <a:srgbClr val="FF0000"/>
                </a:solidFill>
              </a:rPr>
              <a:t>, because glycolysis does not require the conversion of pyruvate to acetyl-CoA in order to occur</a:t>
            </a:r>
          </a:p>
          <a:p>
            <a:pPr lvl="2"/>
            <a:r>
              <a:rPr lang="en-US" u="sng" dirty="0">
                <a:solidFill>
                  <a:srgbClr val="FF0000"/>
                </a:solidFill>
              </a:rPr>
              <a:t>The </a:t>
            </a:r>
            <a:r>
              <a:rPr lang="en-US" u="sng" dirty="0" err="1">
                <a:solidFill>
                  <a:srgbClr val="FF0000"/>
                </a:solidFill>
              </a:rPr>
              <a:t>Kreb’s</a:t>
            </a:r>
            <a:r>
              <a:rPr lang="en-US" u="sng" dirty="0">
                <a:solidFill>
                  <a:srgbClr val="FF0000"/>
                </a:solidFill>
              </a:rPr>
              <a:t> Cycle will be drastically lessened or stopped</a:t>
            </a:r>
            <a:r>
              <a:rPr lang="en-US" dirty="0">
                <a:solidFill>
                  <a:srgbClr val="FF0000"/>
                </a:solidFill>
              </a:rPr>
              <a:t>, because it requires acetyl-CoA in order to occur</a:t>
            </a:r>
          </a:p>
        </p:txBody>
      </p:sp>
    </p:spTree>
    <p:extLst>
      <p:ext uri="{BB962C8B-B14F-4D97-AF65-F5344CB8AC3E}">
        <p14:creationId xmlns:p14="http://schemas.microsoft.com/office/powerpoint/2010/main" val="110330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F4D85-02CB-1046-8FD3-8DB340D5A790}"/>
              </a:ext>
            </a:extLst>
          </p:cNvPr>
          <p:cNvSpPr>
            <a:spLocks noGrp="1"/>
          </p:cNvSpPr>
          <p:nvPr>
            <p:ph type="title"/>
          </p:nvPr>
        </p:nvSpPr>
        <p:spPr/>
        <p:txBody>
          <a:bodyPr/>
          <a:lstStyle/>
          <a:p>
            <a:r>
              <a:rPr lang="en-US" dirty="0"/>
              <a:t>How NOT to Write a Claim</a:t>
            </a:r>
          </a:p>
        </p:txBody>
      </p:sp>
      <p:sp>
        <p:nvSpPr>
          <p:cNvPr id="3" name="Content Placeholder 2">
            <a:extLst>
              <a:ext uri="{FF2B5EF4-FFF2-40B4-BE49-F238E27FC236}">
                <a16:creationId xmlns:a16="http://schemas.microsoft.com/office/drawing/2014/main" id="{7AB08B76-079A-7640-9D77-BE0F2E0B0867}"/>
              </a:ext>
            </a:extLst>
          </p:cNvPr>
          <p:cNvSpPr>
            <a:spLocks noGrp="1"/>
          </p:cNvSpPr>
          <p:nvPr>
            <p:ph idx="1"/>
          </p:nvPr>
        </p:nvSpPr>
        <p:spPr>
          <a:xfrm>
            <a:off x="325464" y="2011679"/>
            <a:ext cx="11546238" cy="4481196"/>
          </a:xfrm>
        </p:spPr>
        <p:txBody>
          <a:bodyPr>
            <a:normAutofit fontScale="92500" lnSpcReduction="10000"/>
          </a:bodyPr>
          <a:lstStyle/>
          <a:p>
            <a:r>
              <a:rPr lang="en-US" dirty="0"/>
              <a:t>It is my belief that there will be little to not change with glycolysis. OR I think that there would be no change in glycolysis.</a:t>
            </a:r>
          </a:p>
          <a:p>
            <a:pPr lvl="1"/>
            <a:r>
              <a:rPr lang="en-US" dirty="0"/>
              <a:t>These are not strong statements because they leave the reader feeling like you are guessing.  </a:t>
            </a:r>
          </a:p>
          <a:p>
            <a:r>
              <a:rPr lang="en-US" dirty="0"/>
              <a:t>Glycolysis takes place in the cytoplasm of the cell, starting with a molecule of glucose and ending with two molecules of pyruvate. PDC is a catalyst on the conversion of pyruvate into acetyl-CoA, which is then used as a reactant in the </a:t>
            </a:r>
            <a:r>
              <a:rPr lang="en-US" dirty="0" err="1"/>
              <a:t>Kreb’s</a:t>
            </a:r>
            <a:r>
              <a:rPr lang="en-US" dirty="0"/>
              <a:t> Cycle. Glycolysis would therefore be unaffected by the absence of PDC, because glycolysis does not require the use of acetyl-CoA. </a:t>
            </a:r>
          </a:p>
          <a:p>
            <a:pPr lvl="1"/>
            <a:r>
              <a:rPr lang="en-US" dirty="0"/>
              <a:t>This statement is NOT WRONG. But it contains excessive information that tends to weaken your claim and make it difficult for the reader to find it.</a:t>
            </a:r>
          </a:p>
        </p:txBody>
      </p:sp>
    </p:spTree>
    <p:extLst>
      <p:ext uri="{BB962C8B-B14F-4D97-AF65-F5344CB8AC3E}">
        <p14:creationId xmlns:p14="http://schemas.microsoft.com/office/powerpoint/2010/main" val="1068831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E3596DD-156A-473E-9BB3-C6A29F757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0DE92DF-4769-4DE9-93FD-EE312718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bg1">
              <a:lumMod val="8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7B3F231-1D6A-9B45-BF67-DF8216AB2C37}"/>
              </a:ext>
            </a:extLst>
          </p:cNvPr>
          <p:cNvSpPr>
            <a:spLocks noGrp="1"/>
          </p:cNvSpPr>
          <p:nvPr>
            <p:ph type="title"/>
          </p:nvPr>
        </p:nvSpPr>
        <p:spPr>
          <a:xfrm>
            <a:off x="187273" y="798459"/>
            <a:ext cx="6600985" cy="1800526"/>
          </a:xfrm>
        </p:spPr>
        <p:txBody>
          <a:bodyPr>
            <a:normAutofit/>
          </a:bodyPr>
          <a:lstStyle/>
          <a:p>
            <a:r>
              <a:rPr lang="en-US" sz="3600" dirty="0"/>
              <a:t>Popular Key Words—EVIDENCE </a:t>
            </a:r>
          </a:p>
        </p:txBody>
      </p:sp>
      <p:sp>
        <p:nvSpPr>
          <p:cNvPr id="3" name="Content Placeholder 2">
            <a:extLst>
              <a:ext uri="{FF2B5EF4-FFF2-40B4-BE49-F238E27FC236}">
                <a16:creationId xmlns:a16="http://schemas.microsoft.com/office/drawing/2014/main" id="{A680744A-8953-794A-9567-5B56354BF2AC}"/>
              </a:ext>
            </a:extLst>
          </p:cNvPr>
          <p:cNvSpPr>
            <a:spLocks noGrp="1"/>
          </p:cNvSpPr>
          <p:nvPr>
            <p:ph idx="1"/>
          </p:nvPr>
        </p:nvSpPr>
        <p:spPr>
          <a:xfrm>
            <a:off x="640981" y="3429000"/>
            <a:ext cx="11168727" cy="3257272"/>
          </a:xfrm>
        </p:spPr>
        <p:txBody>
          <a:bodyPr>
            <a:normAutofit/>
          </a:bodyPr>
          <a:lstStyle/>
          <a:p>
            <a:pPr>
              <a:lnSpc>
                <a:spcPct val="90000"/>
              </a:lnSpc>
            </a:pPr>
            <a:r>
              <a:rPr lang="en-US" sz="2000" dirty="0"/>
              <a:t>Evidence is almost always pulled from data in a chart or graph</a:t>
            </a:r>
          </a:p>
          <a:p>
            <a:pPr>
              <a:lnSpc>
                <a:spcPct val="90000"/>
              </a:lnSpc>
            </a:pPr>
            <a:r>
              <a:rPr lang="en-US" sz="2000" dirty="0"/>
              <a:t>Could also say “support” which may come from textual data</a:t>
            </a:r>
          </a:p>
          <a:p>
            <a:pPr>
              <a:lnSpc>
                <a:spcPct val="90000"/>
              </a:lnSpc>
            </a:pPr>
            <a:r>
              <a:rPr lang="en-US" sz="2000" dirty="0"/>
              <a:t>Example:</a:t>
            </a:r>
          </a:p>
          <a:p>
            <a:pPr lvl="1">
              <a:lnSpc>
                <a:spcPct val="90000"/>
              </a:lnSpc>
            </a:pPr>
            <a:r>
              <a:rPr lang="en-US" sz="2000" dirty="0"/>
              <a:t>The student claims that species A and B compete for the same food source.  </a:t>
            </a:r>
            <a:r>
              <a:rPr lang="en-US" sz="2000" b="1" dirty="0"/>
              <a:t>Provide TWO pieces of evidence</a:t>
            </a:r>
            <a:r>
              <a:rPr lang="en-US" sz="2000" dirty="0"/>
              <a:t> from the data to support this claim.</a:t>
            </a:r>
          </a:p>
          <a:p>
            <a:pPr lvl="1">
              <a:lnSpc>
                <a:spcPct val="90000"/>
              </a:lnSpc>
            </a:pPr>
            <a:r>
              <a:rPr lang="en-US" sz="2000" dirty="0">
                <a:solidFill>
                  <a:srgbClr val="FF0000"/>
                </a:solidFill>
              </a:rPr>
              <a:t>The growth rate of species A alone (group 1) is faster than the growth rate of species A grown with species B (group 2)</a:t>
            </a:r>
          </a:p>
          <a:p>
            <a:pPr lvl="1">
              <a:lnSpc>
                <a:spcPct val="90000"/>
              </a:lnSpc>
            </a:pPr>
            <a:r>
              <a:rPr lang="en-US" sz="2000" dirty="0">
                <a:solidFill>
                  <a:srgbClr val="FF0000"/>
                </a:solidFill>
              </a:rPr>
              <a:t>The population density of species B is higher when grown separately (group 1) than it is when grown with species A (group 2)</a:t>
            </a:r>
          </a:p>
        </p:txBody>
      </p:sp>
      <p:pic>
        <p:nvPicPr>
          <p:cNvPr id="4" name="Picture 3">
            <a:extLst>
              <a:ext uri="{FF2B5EF4-FFF2-40B4-BE49-F238E27FC236}">
                <a16:creationId xmlns:a16="http://schemas.microsoft.com/office/drawing/2014/main" id="{70435A85-F8CF-DD4E-9E38-1E35959CE979}"/>
              </a:ext>
            </a:extLst>
          </p:cNvPr>
          <p:cNvPicPr>
            <a:picLocks noChangeAspect="1"/>
          </p:cNvPicPr>
          <p:nvPr/>
        </p:nvPicPr>
        <p:blipFill>
          <a:blip r:embed="rId2"/>
          <a:stretch>
            <a:fillRect/>
          </a:stretch>
        </p:blipFill>
        <p:spPr>
          <a:xfrm>
            <a:off x="6096000" y="117941"/>
            <a:ext cx="5937877" cy="3295521"/>
          </a:xfrm>
          <a:prstGeom prst="rect">
            <a:avLst/>
          </a:prstGeom>
        </p:spPr>
      </p:pic>
    </p:spTree>
    <p:extLst>
      <p:ext uri="{BB962C8B-B14F-4D97-AF65-F5344CB8AC3E}">
        <p14:creationId xmlns:p14="http://schemas.microsoft.com/office/powerpoint/2010/main" val="1755086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D1C6F-9EC0-684C-8034-63ACBB051A36}"/>
              </a:ext>
            </a:extLst>
          </p:cNvPr>
          <p:cNvSpPr>
            <a:spLocks noGrp="1"/>
          </p:cNvSpPr>
          <p:nvPr>
            <p:ph type="title"/>
          </p:nvPr>
        </p:nvSpPr>
        <p:spPr>
          <a:xfrm>
            <a:off x="667718" y="738798"/>
            <a:ext cx="10515600" cy="1325563"/>
          </a:xfrm>
        </p:spPr>
        <p:txBody>
          <a:bodyPr/>
          <a:lstStyle/>
          <a:p>
            <a:r>
              <a:rPr lang="en-US" dirty="0"/>
              <a:t>How NOT to Provide Evidence </a:t>
            </a:r>
          </a:p>
        </p:txBody>
      </p:sp>
      <p:sp>
        <p:nvSpPr>
          <p:cNvPr id="3" name="Content Placeholder 2">
            <a:extLst>
              <a:ext uri="{FF2B5EF4-FFF2-40B4-BE49-F238E27FC236}">
                <a16:creationId xmlns:a16="http://schemas.microsoft.com/office/drawing/2014/main" id="{0AE4042B-79E0-6849-B26A-8B3E4BC2F2EC}"/>
              </a:ext>
            </a:extLst>
          </p:cNvPr>
          <p:cNvSpPr>
            <a:spLocks noGrp="1"/>
          </p:cNvSpPr>
          <p:nvPr>
            <p:ph idx="1"/>
          </p:nvPr>
        </p:nvSpPr>
        <p:spPr>
          <a:xfrm>
            <a:off x="216976" y="2774196"/>
            <a:ext cx="11666994" cy="3398003"/>
          </a:xfrm>
        </p:spPr>
        <p:txBody>
          <a:bodyPr/>
          <a:lstStyle/>
          <a:p>
            <a:r>
              <a:rPr lang="en-US" dirty="0"/>
              <a:t>The table shows that species A in group 1 starts off with 10 individuals and then it grows to 100 then 400 then 1100 all the way to 1500. The table also shows that species A in group 2 starts off with 5 individuals and then grows to 45 and then 100 all the way to 1400. </a:t>
            </a:r>
          </a:p>
          <a:p>
            <a:pPr lvl="1"/>
            <a:r>
              <a:rPr lang="en-US" dirty="0"/>
              <a:t>This is just giving numbers from a chart. Evidence is data from the chart, but it clearly supports your claim, and it should be given as simple, direct statements.</a:t>
            </a:r>
          </a:p>
        </p:txBody>
      </p:sp>
      <p:pic>
        <p:nvPicPr>
          <p:cNvPr id="4" name="Picture 3">
            <a:extLst>
              <a:ext uri="{FF2B5EF4-FFF2-40B4-BE49-F238E27FC236}">
                <a16:creationId xmlns:a16="http://schemas.microsoft.com/office/drawing/2014/main" id="{D4E06044-089D-B64D-BDA1-CE1D1D88E9F0}"/>
              </a:ext>
            </a:extLst>
          </p:cNvPr>
          <p:cNvPicPr>
            <a:picLocks noChangeAspect="1"/>
          </p:cNvPicPr>
          <p:nvPr/>
        </p:nvPicPr>
        <p:blipFill>
          <a:blip r:embed="rId2"/>
          <a:stretch>
            <a:fillRect/>
          </a:stretch>
        </p:blipFill>
        <p:spPr>
          <a:xfrm>
            <a:off x="7330697" y="138086"/>
            <a:ext cx="4553273" cy="2526988"/>
          </a:xfrm>
          <a:prstGeom prst="rect">
            <a:avLst/>
          </a:prstGeom>
        </p:spPr>
      </p:pic>
    </p:spTree>
    <p:extLst>
      <p:ext uri="{BB962C8B-B14F-4D97-AF65-F5344CB8AC3E}">
        <p14:creationId xmlns:p14="http://schemas.microsoft.com/office/powerpoint/2010/main" val="2002895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AC059-EFE8-BC4A-8E8F-9249E013F91E}"/>
              </a:ext>
            </a:extLst>
          </p:cNvPr>
          <p:cNvSpPr>
            <a:spLocks noGrp="1"/>
          </p:cNvSpPr>
          <p:nvPr>
            <p:ph type="title"/>
          </p:nvPr>
        </p:nvSpPr>
        <p:spPr>
          <a:xfrm>
            <a:off x="234044" y="1046758"/>
            <a:ext cx="10515600" cy="1325563"/>
          </a:xfrm>
        </p:spPr>
        <p:txBody>
          <a:bodyPr>
            <a:normAutofit/>
          </a:bodyPr>
          <a:lstStyle/>
          <a:p>
            <a:r>
              <a:rPr lang="en-US" sz="3200" dirty="0"/>
              <a:t>Popular Key Words—REASONING </a:t>
            </a:r>
          </a:p>
        </p:txBody>
      </p:sp>
      <p:sp>
        <p:nvSpPr>
          <p:cNvPr id="3" name="Content Placeholder 2">
            <a:extLst>
              <a:ext uri="{FF2B5EF4-FFF2-40B4-BE49-F238E27FC236}">
                <a16:creationId xmlns:a16="http://schemas.microsoft.com/office/drawing/2014/main" id="{7D5DD2AD-7E00-9B45-ACC2-27EEC78C9AC3}"/>
              </a:ext>
            </a:extLst>
          </p:cNvPr>
          <p:cNvSpPr>
            <a:spLocks noGrp="1"/>
          </p:cNvSpPr>
          <p:nvPr>
            <p:ph idx="1"/>
          </p:nvPr>
        </p:nvSpPr>
        <p:spPr>
          <a:xfrm>
            <a:off x="234044" y="3301137"/>
            <a:ext cx="11754908" cy="3531910"/>
          </a:xfrm>
        </p:spPr>
        <p:txBody>
          <a:bodyPr/>
          <a:lstStyle/>
          <a:p>
            <a:r>
              <a:rPr lang="en-US" dirty="0"/>
              <a:t>Justification for HOW or WHY the evidence supports a claim</a:t>
            </a:r>
          </a:p>
          <a:p>
            <a:r>
              <a:rPr lang="en-US" dirty="0"/>
              <a:t>Example:</a:t>
            </a:r>
          </a:p>
          <a:p>
            <a:pPr lvl="1"/>
            <a:r>
              <a:rPr lang="en-US" dirty="0"/>
              <a:t>Same data from the last question.</a:t>
            </a:r>
          </a:p>
          <a:p>
            <a:pPr lvl="1"/>
            <a:r>
              <a:rPr lang="en-US" dirty="0"/>
              <a:t>As shown in the data table, the researcher established treatment group 2 with 5 individuals of each species. </a:t>
            </a:r>
            <a:r>
              <a:rPr lang="en-US" b="1" dirty="0"/>
              <a:t>Provide reasoning</a:t>
            </a:r>
            <a:r>
              <a:rPr lang="en-US" dirty="0"/>
              <a:t> for the reduced initial population sizes.</a:t>
            </a:r>
          </a:p>
          <a:p>
            <a:pPr lvl="1"/>
            <a:r>
              <a:rPr lang="en-US" dirty="0">
                <a:solidFill>
                  <a:srgbClr val="FF0000"/>
                </a:solidFill>
              </a:rPr>
              <a:t>Reduced initial population sizes maintain a control for population density of 10 individuals for both experimental groups</a:t>
            </a:r>
          </a:p>
        </p:txBody>
      </p:sp>
      <p:pic>
        <p:nvPicPr>
          <p:cNvPr id="4" name="Picture 3">
            <a:extLst>
              <a:ext uri="{FF2B5EF4-FFF2-40B4-BE49-F238E27FC236}">
                <a16:creationId xmlns:a16="http://schemas.microsoft.com/office/drawing/2014/main" id="{63009C16-DA41-8349-8A18-B52B2ED9928B}"/>
              </a:ext>
            </a:extLst>
          </p:cNvPr>
          <p:cNvPicPr>
            <a:picLocks noChangeAspect="1"/>
          </p:cNvPicPr>
          <p:nvPr/>
        </p:nvPicPr>
        <p:blipFill>
          <a:blip r:embed="rId2"/>
          <a:stretch>
            <a:fillRect/>
          </a:stretch>
        </p:blipFill>
        <p:spPr>
          <a:xfrm>
            <a:off x="6096000" y="117941"/>
            <a:ext cx="5937877" cy="3295521"/>
          </a:xfrm>
          <a:prstGeom prst="rect">
            <a:avLst/>
          </a:prstGeom>
        </p:spPr>
      </p:pic>
    </p:spTree>
    <p:extLst>
      <p:ext uri="{BB962C8B-B14F-4D97-AF65-F5344CB8AC3E}">
        <p14:creationId xmlns:p14="http://schemas.microsoft.com/office/powerpoint/2010/main" val="2708879952"/>
      </p:ext>
    </p:extLst>
  </p:cSld>
  <p:clrMapOvr>
    <a:masterClrMapping/>
  </p:clrMapOvr>
</p:sld>
</file>

<file path=ppt/theme/theme1.xml><?xml version="1.0" encoding="utf-8"?>
<a:theme xmlns:a="http://schemas.openxmlformats.org/drawingml/2006/main" name="BrushVTI">
  <a:themeElements>
    <a:clrScheme name="AnalogousFromDarkSeedLeftStep">
      <a:dk1>
        <a:srgbClr val="000000"/>
      </a:dk1>
      <a:lt1>
        <a:srgbClr val="FFFFFF"/>
      </a:lt1>
      <a:dk2>
        <a:srgbClr val="413024"/>
      </a:dk2>
      <a:lt2>
        <a:srgbClr val="E8E2E8"/>
      </a:lt2>
      <a:accent1>
        <a:srgbClr val="4DB748"/>
      </a:accent1>
      <a:accent2>
        <a:srgbClr val="72B13B"/>
      </a:accent2>
      <a:accent3>
        <a:srgbClr val="9CA742"/>
      </a:accent3>
      <a:accent4>
        <a:srgbClr val="B18E3B"/>
      </a:accent4>
      <a:accent5>
        <a:srgbClr val="C36E4D"/>
      </a:accent5>
      <a:accent6>
        <a:srgbClr val="B13B4A"/>
      </a:accent6>
      <a:hlink>
        <a:srgbClr val="B5723C"/>
      </a:hlink>
      <a:folHlink>
        <a:srgbClr val="7F7F7F"/>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115</TotalTime>
  <Words>2098</Words>
  <Application>Microsoft Office PowerPoint</Application>
  <PresentationFormat>Widescreen</PresentationFormat>
  <Paragraphs>130</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Century Gothic</vt:lpstr>
      <vt:lpstr>Elephant</vt:lpstr>
      <vt:lpstr>BrushVTI</vt:lpstr>
      <vt:lpstr>How to Approach FRQ Writing</vt:lpstr>
      <vt:lpstr>Give the Readers Exactly what they are Looking For</vt:lpstr>
      <vt:lpstr>Skim All Questions and Order Them</vt:lpstr>
      <vt:lpstr>Read Each Questions all the Way Through</vt:lpstr>
      <vt:lpstr>Popular Key Words—CLAIM </vt:lpstr>
      <vt:lpstr>How NOT to Write a Claim</vt:lpstr>
      <vt:lpstr>Popular Key Words—EVIDENCE </vt:lpstr>
      <vt:lpstr>How NOT to Provide Evidence </vt:lpstr>
      <vt:lpstr>Popular Key Words—REASONING </vt:lpstr>
      <vt:lpstr>How NOT to Give Reasoning</vt:lpstr>
      <vt:lpstr>Popular Key Words—DESCRIBE </vt:lpstr>
      <vt:lpstr>How NOT to Describe</vt:lpstr>
      <vt:lpstr>Popular Key Words—PREDICT </vt:lpstr>
      <vt:lpstr>How NOT to Predict</vt:lpstr>
      <vt:lpstr>Popular Key Words—JUSTIFY </vt:lpstr>
      <vt:lpstr>How NOT to Justify</vt:lpstr>
      <vt:lpstr>Popular Key Words—EXPLAIN </vt:lpstr>
      <vt:lpstr>How NOT to Explain</vt:lpstr>
      <vt:lpstr>Popular Key Words—IDENTIFY </vt:lpstr>
      <vt:lpstr>How NOT to Identify</vt:lpstr>
      <vt:lpstr>Popular Key Words that are More Specific</vt:lpstr>
      <vt:lpstr>Designing an Experiment Example</vt:lpstr>
      <vt:lpstr>Popular Key Phrases—DESIGN AN EXPERIMENT</vt:lpstr>
      <vt:lpstr>Proper Graphing Techniques</vt:lpstr>
      <vt:lpstr>Recent Graphs in the New</vt:lpstr>
      <vt:lpstr>More Appropriate Graph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Approach FRQ Writing</dc:title>
  <dc:creator>Joan Cooper</dc:creator>
  <cp:lastModifiedBy>Kelly Riedell</cp:lastModifiedBy>
  <cp:revision>11</cp:revision>
  <dcterms:created xsi:type="dcterms:W3CDTF">2020-03-30T22:08:50Z</dcterms:created>
  <dcterms:modified xsi:type="dcterms:W3CDTF">2020-04-01T18:55:03Z</dcterms:modified>
</cp:coreProperties>
</file>