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Average" panose="020B0604020202020204" charset="0"/>
      <p:regular r:id="rId47"/>
    </p:embeddedFont>
    <p:embeddedFont>
      <p:font typeface="Oswald"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268c4e5d9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268c4e5d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2719b734d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2719b734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2719b734d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2719b734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2719b734d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2719b734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2719b734d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2719b734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2719b734d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2719b734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2719b734d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2719b734d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2719b734d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2719b734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2719b734d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2719b734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2719b734d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2719b734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2719b734d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2719b734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2719b734d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2719b734d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2719b734d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2719b734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2719b734d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2719b734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2719b734d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2719b734d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2719b734d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2719b734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2719b734d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2719b734d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2719b734d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2719b734d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2719b734d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2719b734d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2719b734d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2719b734d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82719b734d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82719b734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2719afa1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2719afa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2719b734d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2719b734d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2719b734d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82719b734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2719b734d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82719b734d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2719b734d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82719b734d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2719b734d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82719b734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2719b734d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82719b734d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2719b734d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82719b734d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2719b734d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82719b734d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2719b734d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82719b734d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2719b734d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82719b734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2719afa1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2719afa1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2719b734d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82719b734d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2719b734d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82719b734d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2719b734d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2719b734d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82719b734d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82719b734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82719b734d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82719b734d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2719b734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2719b734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2719b734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2719b734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2719b734d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2719b734d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2719b734d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2719b734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2719b734d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2719b734d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c5j6ExHLFD8"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yk14dOOvwM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D2j2KGwJXJc"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8N1BxHgsoOw"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A-AYpYwq84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dwz3qozDiyI"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PiAUPg4UrrE"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13h5oC4jIsk"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7J4LXs-oDCU"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cDC29iBxb3w"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q3dM-JzNs50"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wvTv8TqWC48"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MvM4L-Qe3vI"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8"/>
        <p:cNvGrpSpPr/>
        <p:nvPr/>
      </p:nvGrpSpPr>
      <p:grpSpPr>
        <a:xfrm>
          <a:off x="0" y="0"/>
          <a:ext cx="0" cy="0"/>
          <a:chOff x="0" y="0"/>
          <a:chExt cx="0" cy="0"/>
        </a:xfrm>
      </p:grpSpPr>
      <p:sp>
        <p:nvSpPr>
          <p:cNvPr id="59" name="Google Shape;59;p13"/>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FFFF00"/>
                </a:solidFill>
              </a:rPr>
              <a:t>AP Biology Exam Unit 3 Review</a:t>
            </a:r>
            <a:br>
              <a:rPr lang="en" dirty="0">
                <a:solidFill>
                  <a:srgbClr val="FFFF00"/>
                </a:solidFill>
              </a:rPr>
            </a:br>
            <a:r>
              <a:rPr lang="en" sz="4000" dirty="0">
                <a:solidFill>
                  <a:srgbClr val="FFFF00"/>
                </a:solidFill>
              </a:rPr>
              <a:t>Byron Strohm</a:t>
            </a:r>
            <a:endParaRPr sz="4000" dirty="0">
              <a:solidFill>
                <a:srgbClr val="FFFF00"/>
              </a:solidFill>
            </a:endParaRPr>
          </a:p>
          <a:p>
            <a:pPr marL="0" lvl="0" indent="0" algn="ctr" rtl="0">
              <a:spcBef>
                <a:spcPts val="0"/>
              </a:spcBef>
              <a:spcAft>
                <a:spcPts val="0"/>
              </a:spcAft>
              <a:buNone/>
            </a:pPr>
            <a:endParaRPr dirty="0">
              <a:solidFill>
                <a:srgbClr val="FFFF00"/>
              </a:solidFill>
            </a:endParaRPr>
          </a:p>
          <a:p>
            <a:pPr marL="0" lvl="0" indent="0" algn="ctr" rtl="0">
              <a:spcBef>
                <a:spcPts val="0"/>
              </a:spcBef>
              <a:spcAft>
                <a:spcPts val="0"/>
              </a:spcAft>
              <a:buNone/>
            </a:pPr>
            <a:endParaRPr sz="4000" dirty="0">
              <a:solidFill>
                <a:srgbClr val="FFFF00"/>
              </a:solidFill>
            </a:endParaRPr>
          </a:p>
          <a:p>
            <a:pPr marL="0" lvl="0" indent="0" algn="ctr" rtl="0">
              <a:spcBef>
                <a:spcPts val="0"/>
              </a:spcBef>
              <a:spcAft>
                <a:spcPts val="0"/>
              </a:spcAft>
              <a:buNone/>
            </a:pPr>
            <a:endParaRPr sz="4000" dirty="0">
              <a:solidFill>
                <a:srgbClr val="FFFF00"/>
              </a:solidFill>
            </a:endParaRPr>
          </a:p>
          <a:p>
            <a:pPr marL="0" lvl="0" indent="0" algn="ctr" rtl="0">
              <a:spcBef>
                <a:spcPts val="0"/>
              </a:spcBef>
              <a:spcAft>
                <a:spcPts val="0"/>
              </a:spcAft>
              <a:buNone/>
            </a:pPr>
            <a:endParaRPr dirty="0">
              <a:solidFill>
                <a:srgbClr val="FFFF00"/>
              </a:solidFill>
            </a:endParaRPr>
          </a:p>
        </p:txBody>
      </p:sp>
      <p:pic>
        <p:nvPicPr>
          <p:cNvPr id="61" name="Google Shape;61;p13"/>
          <p:cNvPicPr preferRelativeResize="0"/>
          <p:nvPr/>
        </p:nvPicPr>
        <p:blipFill>
          <a:blip r:embed="rId3">
            <a:alphaModFix/>
          </a:blip>
          <a:stretch>
            <a:fillRect/>
          </a:stretch>
        </p:blipFill>
        <p:spPr>
          <a:xfrm>
            <a:off x="1208549" y="1345525"/>
            <a:ext cx="6726851" cy="3783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23" name="Google Shape;123;p2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24" name="Google Shape;124;p22" descr="This video animation describes the basics of enzyme structure and function. This includes enzyme substrates and active sites, enzyme denaturation, and competitive and non-competitive inhibition.&#10;&#10;This entire case study can be found on the National Center for Case Study Teaching in Science website at the following address:&#10;http://sciencecases.lib.buffalo.edu/cs/collection/detail.asp?case_id=819&amp;id=819" title="Enzyme Function and Inhibit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30" name="Google Shape;130;p2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31" name="Google Shape;131;p23" descr="Every second inside every living cell, thousands of chemical reactions are taking place. These reactions constitute the essential tasks of life such as metabolism, protein synthesis, cell renewal and growth. Learn how the proteins called enzymes work to maintain the rate of these reactions at a life-sustaining level. &#10; &#10;Based on atomic structures from the PDB archive, observe the mechanism of aconitase, an enzyme of the citric acid cycle, to understand how enzymes utilize their amino acid residues to catalyze a reaction.&#10;&#10;To learn more about enzymes, explore the educational resources on PDB-101 (http://pdb101.rcsb.org/browse/enzymes).&#10;&#10;Story by: David S. Goodsell and Maria Voigt&#10;&#10;Animation and Video Editing by: Maria Voigt&#10;&#10;Narration by: Brian Hudson&#10;&#10;Subtitles available in:&#10;English&#10;Catalan (translation by Marc Isbert)&#10;Spanish (translation by Marc Isbert)&#10;French (translation by Marie-Cécile Darmon)" title="How Enzymes Work">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37" name="Google Shape;137;p2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38" name="Google Shape;138;p24" descr="Temperature:  As temperature increases so to does the kinetic energy of the enzyme and substrate molecules which randomly collide.  The frequency of collisions increases as the temperature increases thus initially increasing the rate of reaction.  This occurs up to a maximum rate of reaction and the temperature at which the maximum rate of reaction is reached is referred to as the optimum temperature.  Beyond the optimum temperature, increasing temperature increases the kinetic energy of the molecules to the point that the three-dimensional shape of the enzyme can be lost.  Thus the shape of its active site changes and can no longer bind to the substrate, reducing the rate of reaction beyond the optimum temperature.&#10;&#10;pH:  All enzymes have an optimum pH at which they have their maximum rate of reaction.  Increasing pH values are as a result of the addition of hydroxide ions (OH-) while decreasing pH values are as a result of the addition of hydrogen ions (H+).  The addition of either OH- or H+ can change the charges of the amino acids that make up the polypeptide chains of the enzyme.  This can alter the bonding in the protein and change the shape of the active site resulting in denaturation, or alternatively it can prevent the substrate from binding with the enzyme's active site.  Therefore either increasing or decreasing pH from the optimum value results in decreasing rate of enzyme activity.&#10;&#10;Substrate concentration:  When discussing substrate concentration it is assumed that enzyme concentration remains constant.  When substrate concentration is increased the rate of enzyme activity increases as the enzyme's active sites are gradually filled through the increased number of collisions with the substrate (due to increased substrate concentration).  However, there comes a point when all of the enzyme's active sites are bound with substrates and the enzyme's are working at their maximum rate of reaction.  Any increase in substrate concentration beyond this point will not result in any additional increase in rate of enzyme activity." title="3.6.3 Explain factors affecting enzyme activity">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2"/>
        <p:cNvGrpSpPr/>
        <p:nvPr/>
      </p:nvGrpSpPr>
      <p:grpSpPr>
        <a:xfrm>
          <a:off x="0" y="0"/>
          <a:ext cx="0" cy="0"/>
          <a:chOff x="0" y="0"/>
          <a:chExt cx="0" cy="0"/>
        </a:xfrm>
      </p:grpSpPr>
      <p:sp>
        <p:nvSpPr>
          <p:cNvPr id="143" name="Google Shape;143;p25"/>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5"/>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3.4</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8"/>
        <p:cNvGrpSpPr/>
        <p:nvPr/>
      </p:nvGrpSpPr>
      <p:grpSpPr>
        <a:xfrm>
          <a:off x="0" y="0"/>
          <a:ext cx="0" cy="0"/>
          <a:chOff x="0" y="0"/>
          <a:chExt cx="0" cy="0"/>
        </a:xfrm>
      </p:grpSpPr>
      <p:pic>
        <p:nvPicPr>
          <p:cNvPr id="149" name="Google Shape;149;p26"/>
          <p:cNvPicPr preferRelativeResize="0"/>
          <p:nvPr/>
        </p:nvPicPr>
        <p:blipFill>
          <a:blip r:embed="rId3">
            <a:alphaModFix/>
          </a:blip>
          <a:stretch>
            <a:fillRect/>
          </a:stretch>
        </p:blipFill>
        <p:spPr>
          <a:xfrm>
            <a:off x="-27600" y="104100"/>
            <a:ext cx="2405091" cy="4838700"/>
          </a:xfrm>
          <a:prstGeom prst="rect">
            <a:avLst/>
          </a:prstGeom>
          <a:noFill/>
          <a:ln>
            <a:noFill/>
          </a:ln>
        </p:spPr>
      </p:pic>
      <p:sp>
        <p:nvSpPr>
          <p:cNvPr id="150" name="Google Shape;150;p26"/>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1" name="Google Shape;151;p26"/>
          <p:cNvCxnSpPr/>
          <p:nvPr/>
        </p:nvCxnSpPr>
        <p:spPr>
          <a:xfrm flipH="1">
            <a:off x="1550750" y="31825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152" name="Google Shape;152;p26"/>
          <p:cNvPicPr preferRelativeResize="0"/>
          <p:nvPr/>
        </p:nvPicPr>
        <p:blipFill>
          <a:blip r:embed="rId4">
            <a:alphaModFix/>
          </a:blip>
          <a:stretch>
            <a:fillRect/>
          </a:stretch>
        </p:blipFill>
        <p:spPr>
          <a:xfrm>
            <a:off x="3118250" y="0"/>
            <a:ext cx="4430485"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58" name="Google Shape;158;p27"/>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59" name="Google Shape;159;p27" descr="We've all heard of the Laws of Thermodynamics, but what are they really? What the heck is entropy and what does it mean for the fate of the universe? How does soap work?! So many questions answered in this clip! Enjoy!&#10;&#10;New Thermodynamics Tutorials: https://www.youtube.com/watch?v=S2hsaTO0bO8&amp;index=28&amp;t=99s&amp;list=PLybg94GvOJ9HjfcQeJcNzLUFxa4m3i7FW&#10;&#10;Subscribe: http://bit.ly/ProfDaveSubscribe&#10;ProfessorDaveExplains@gmail.com&#10;http://patreon.com/ProfessorDaveExplains&#10;http://professordaveexplains.com&#10;http://facebook.com/ProfessorDaveExpl...&#10;http://twitter.com/DaveExplains&#10;&#10;General Chemistry Tutorials: http://bit.ly/ProfDaveGenChem&#10;Organic Chemistry Tutorials: http://bit.ly/ProfDaveOrgChem&#10;Biochemistry Tutorials: http://bit.ly/ProfDaveBiochem&#10;Classical Physics Tutorials: http://bit.ly/ProfDavePhysics1&#10;Modern Physics Tutorials: http://bit.ly/ProfDavePhysics2&#10;Mathematics Tutorials: http://bit.ly/ProfDaveMaths&#10;Biology Tutorials: http://bit.ly/ProfDaveBio&#10;American History Tutorials: http://bit.ly/ProfDaveAmericanHistory" title="The Laws of Thermodynamics, Entropy, and Gibbs Free Energy">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65" name="Google Shape;165;p28"/>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66" name="Google Shape;166;p28"/>
          <p:cNvPicPr preferRelativeResize="0"/>
          <p:nvPr/>
        </p:nvPicPr>
        <p:blipFill>
          <a:blip r:embed="rId3">
            <a:alphaModFix/>
          </a:blip>
          <a:stretch>
            <a:fillRect/>
          </a:stretch>
        </p:blipFill>
        <p:spPr>
          <a:xfrm>
            <a:off x="-9" y="282663"/>
            <a:ext cx="9144000" cy="45781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72" name="Google Shape;172;p29"/>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73" name="Google Shape;173;p29"/>
          <p:cNvPicPr preferRelativeResize="0"/>
          <p:nvPr/>
        </p:nvPicPr>
        <p:blipFill>
          <a:blip r:embed="rId3">
            <a:alphaModFix/>
          </a:blip>
          <a:stretch>
            <a:fillRect/>
          </a:stretch>
        </p:blipFill>
        <p:spPr>
          <a:xfrm>
            <a:off x="487587" y="0"/>
            <a:ext cx="8168822"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79" name="Google Shape;179;p30"/>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80" name="Google Shape;180;p30" descr="The basics of what the conversion of ADP to ATP and back again means." title="ATP and Energy Coupling">
            <a:hlinkClick r:id="rId3"/>
          </p:cNvPr>
          <p:cNvPicPr preferRelativeResize="0"/>
          <p:nvPr/>
        </p:nvPicPr>
        <p:blipFill>
          <a:blip r:embed="rId4">
            <a:alphaModFix/>
          </a:blip>
          <a:stretch>
            <a:fillRect/>
          </a:stretch>
        </p:blipFill>
        <p:spPr>
          <a:xfrm>
            <a:off x="1143000" y="0"/>
            <a:ext cx="6858008"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86" name="Google Shape;186;p31"/>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87" name="Google Shape;187;p31"/>
          <p:cNvPicPr preferRelativeResize="0"/>
          <p:nvPr/>
        </p:nvPicPr>
        <p:blipFill>
          <a:blip r:embed="rId3">
            <a:alphaModFix/>
          </a:blip>
          <a:stretch>
            <a:fillRect/>
          </a:stretch>
        </p:blipFill>
        <p:spPr>
          <a:xfrm>
            <a:off x="0" y="374525"/>
            <a:ext cx="9144001" cy="3978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5"/>
        <p:cNvGrpSpPr/>
        <p:nvPr/>
      </p:nvGrpSpPr>
      <p:grpSpPr>
        <a:xfrm>
          <a:off x="0" y="0"/>
          <a:ext cx="0" cy="0"/>
          <a:chOff x="0" y="0"/>
          <a:chExt cx="0" cy="0"/>
        </a:xfrm>
      </p:grpSpPr>
      <p:sp>
        <p:nvSpPr>
          <p:cNvPr id="66" name="Google Shape;66;p14"/>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67;p14"/>
          <p:cNvPicPr preferRelativeResize="0"/>
          <p:nvPr/>
        </p:nvPicPr>
        <p:blipFill>
          <a:blip r:embed="rId3">
            <a:alphaModFix/>
          </a:blip>
          <a:stretch>
            <a:fillRect/>
          </a:stretch>
        </p:blipFill>
        <p:spPr>
          <a:xfrm>
            <a:off x="1872375" y="0"/>
            <a:ext cx="5399249"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1"/>
        <p:cNvGrpSpPr/>
        <p:nvPr/>
      </p:nvGrpSpPr>
      <p:grpSpPr>
        <a:xfrm>
          <a:off x="0" y="0"/>
          <a:ext cx="0" cy="0"/>
          <a:chOff x="0" y="0"/>
          <a:chExt cx="0" cy="0"/>
        </a:xfrm>
      </p:grpSpPr>
      <p:sp>
        <p:nvSpPr>
          <p:cNvPr id="192" name="Google Shape;192;p32"/>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3.5</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7"/>
        <p:cNvGrpSpPr/>
        <p:nvPr/>
      </p:nvGrpSpPr>
      <p:grpSpPr>
        <a:xfrm>
          <a:off x="0" y="0"/>
          <a:ext cx="0" cy="0"/>
          <a:chOff x="0" y="0"/>
          <a:chExt cx="0" cy="0"/>
        </a:xfrm>
      </p:grpSpPr>
      <p:pic>
        <p:nvPicPr>
          <p:cNvPr id="198" name="Google Shape;198;p33"/>
          <p:cNvPicPr preferRelativeResize="0"/>
          <p:nvPr/>
        </p:nvPicPr>
        <p:blipFill>
          <a:blip r:embed="rId3">
            <a:alphaModFix/>
          </a:blip>
          <a:stretch>
            <a:fillRect/>
          </a:stretch>
        </p:blipFill>
        <p:spPr>
          <a:xfrm>
            <a:off x="-27600" y="104100"/>
            <a:ext cx="2405091" cy="4838700"/>
          </a:xfrm>
          <a:prstGeom prst="rect">
            <a:avLst/>
          </a:prstGeom>
          <a:noFill/>
          <a:ln>
            <a:noFill/>
          </a:ln>
        </p:spPr>
      </p:pic>
      <p:sp>
        <p:nvSpPr>
          <p:cNvPr id="199" name="Google Shape;199;p33"/>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 name="Google Shape;200;p33"/>
          <p:cNvCxnSpPr/>
          <p:nvPr/>
        </p:nvCxnSpPr>
        <p:spPr>
          <a:xfrm flipH="1">
            <a:off x="1550750" y="37159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201" name="Google Shape;201;p33"/>
          <p:cNvPicPr preferRelativeResize="0"/>
          <p:nvPr/>
        </p:nvPicPr>
        <p:blipFill rotWithShape="1">
          <a:blip r:embed="rId4">
            <a:alphaModFix/>
          </a:blip>
          <a:srcRect l="42329"/>
          <a:stretch/>
        </p:blipFill>
        <p:spPr>
          <a:xfrm>
            <a:off x="6746073" y="778734"/>
            <a:ext cx="2193928" cy="3800334"/>
          </a:xfrm>
          <a:prstGeom prst="rect">
            <a:avLst/>
          </a:prstGeom>
          <a:noFill/>
          <a:ln>
            <a:noFill/>
          </a:ln>
        </p:spPr>
      </p:pic>
      <p:grpSp>
        <p:nvGrpSpPr>
          <p:cNvPr id="202" name="Google Shape;202;p33"/>
          <p:cNvGrpSpPr/>
          <p:nvPr/>
        </p:nvGrpSpPr>
        <p:grpSpPr>
          <a:xfrm>
            <a:off x="3075625" y="0"/>
            <a:ext cx="3501700" cy="5143550"/>
            <a:chOff x="2347943" y="0"/>
            <a:chExt cx="3481507" cy="5030859"/>
          </a:xfrm>
        </p:grpSpPr>
        <p:pic>
          <p:nvPicPr>
            <p:cNvPr id="203" name="Google Shape;203;p33"/>
            <p:cNvPicPr preferRelativeResize="0"/>
            <p:nvPr/>
          </p:nvPicPr>
          <p:blipFill>
            <a:blip r:embed="rId5">
              <a:alphaModFix/>
            </a:blip>
            <a:stretch>
              <a:fillRect/>
            </a:stretch>
          </p:blipFill>
          <p:spPr>
            <a:xfrm>
              <a:off x="2347950" y="0"/>
              <a:ext cx="3481500" cy="4144665"/>
            </a:xfrm>
            <a:prstGeom prst="rect">
              <a:avLst/>
            </a:prstGeom>
            <a:noFill/>
            <a:ln>
              <a:noFill/>
            </a:ln>
          </p:spPr>
        </p:pic>
        <p:pic>
          <p:nvPicPr>
            <p:cNvPr id="204" name="Google Shape;204;p33"/>
            <p:cNvPicPr preferRelativeResize="0"/>
            <p:nvPr/>
          </p:nvPicPr>
          <p:blipFill rotWithShape="1">
            <a:blip r:embed="rId4">
              <a:alphaModFix/>
            </a:blip>
            <a:srcRect b="74098"/>
            <a:stretch/>
          </p:blipFill>
          <p:spPr>
            <a:xfrm>
              <a:off x="2347943" y="4144684"/>
              <a:ext cx="3481507" cy="886175"/>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10" name="Google Shape;210;p3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11" name="Google Shape;211;p34"/>
          <p:cNvPicPr preferRelativeResize="0"/>
          <p:nvPr/>
        </p:nvPicPr>
        <p:blipFill>
          <a:blip r:embed="rId3">
            <a:alphaModFix/>
          </a:blip>
          <a:stretch>
            <a:fillRect/>
          </a:stretch>
        </p:blipFill>
        <p:spPr>
          <a:xfrm>
            <a:off x="0" y="0"/>
            <a:ext cx="9144000" cy="5143500"/>
          </a:xfrm>
          <a:prstGeom prst="rect">
            <a:avLst/>
          </a:prstGeom>
          <a:noFill/>
          <a:ln>
            <a:noFill/>
          </a:ln>
        </p:spPr>
      </p:pic>
      <p:sp>
        <p:nvSpPr>
          <p:cNvPr id="212" name="Google Shape;212;p34"/>
          <p:cNvSpPr/>
          <p:nvPr/>
        </p:nvSpPr>
        <p:spPr>
          <a:xfrm>
            <a:off x="194975" y="115375"/>
            <a:ext cx="4743900" cy="549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18" name="Google Shape;218;p3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19" name="Google Shape;219;p35"/>
          <p:cNvPicPr preferRelativeResize="0"/>
          <p:nvPr/>
        </p:nvPicPr>
        <p:blipFill>
          <a:blip r:embed="rId3">
            <a:alphaModFix/>
          </a:blip>
          <a:stretch>
            <a:fillRect/>
          </a:stretch>
        </p:blipFill>
        <p:spPr>
          <a:xfrm>
            <a:off x="0" y="382866"/>
            <a:ext cx="9144000" cy="437778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25" name="Google Shape;225;p36"/>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26" name="Google Shape;226;p36" descr="Learn about chlorophyll and light, why they make plants green, and why they matter to photosynthesis." title="Leaf Pigments and Light">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7"/>
          <p:cNvPicPr preferRelativeResize="0"/>
          <p:nvPr/>
        </p:nvPicPr>
        <p:blipFill>
          <a:blip r:embed="rId3">
            <a:alphaModFix/>
          </a:blip>
          <a:stretch>
            <a:fillRect/>
          </a:stretch>
        </p:blipFill>
        <p:spPr>
          <a:xfrm>
            <a:off x="907263" y="0"/>
            <a:ext cx="7329468"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37" name="Google Shape;237;p38"/>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38" name="Google Shape;238;p38" descr="Photosynthesis animation&#10;&#10;&#10; Like, comment, share and subscribe 👍🏻❤️" title="Photosynthesis  Light reaction, Calvin cycle, Electron Transport [3D Animat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44" name="Google Shape;244;p39"/>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45" name="Google Shape;245;p39" descr="This 3 minute tutorial discusses the differences between the three types of photosynthesis: C3, C4 and CAM." title="Photosynthesis: Comparing C3, C4 and CAM">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49"/>
        <p:cNvGrpSpPr/>
        <p:nvPr/>
      </p:nvGrpSpPr>
      <p:grpSpPr>
        <a:xfrm>
          <a:off x="0" y="0"/>
          <a:ext cx="0" cy="0"/>
          <a:chOff x="0" y="0"/>
          <a:chExt cx="0" cy="0"/>
        </a:xfrm>
      </p:grpSpPr>
      <p:sp>
        <p:nvSpPr>
          <p:cNvPr id="250" name="Google Shape;250;p40"/>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3.6</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55"/>
        <p:cNvGrpSpPr/>
        <p:nvPr/>
      </p:nvGrpSpPr>
      <p:grpSpPr>
        <a:xfrm>
          <a:off x="0" y="0"/>
          <a:ext cx="0" cy="0"/>
          <a:chOff x="0" y="0"/>
          <a:chExt cx="0" cy="0"/>
        </a:xfrm>
      </p:grpSpPr>
      <p:pic>
        <p:nvPicPr>
          <p:cNvPr id="256" name="Google Shape;256;p41"/>
          <p:cNvPicPr preferRelativeResize="0"/>
          <p:nvPr/>
        </p:nvPicPr>
        <p:blipFill>
          <a:blip r:embed="rId3">
            <a:alphaModFix/>
          </a:blip>
          <a:stretch>
            <a:fillRect/>
          </a:stretch>
        </p:blipFill>
        <p:spPr>
          <a:xfrm>
            <a:off x="0" y="0"/>
            <a:ext cx="1778950" cy="4104825"/>
          </a:xfrm>
          <a:prstGeom prst="rect">
            <a:avLst/>
          </a:prstGeom>
          <a:noFill/>
          <a:ln>
            <a:noFill/>
          </a:ln>
        </p:spPr>
      </p:pic>
      <p:sp>
        <p:nvSpPr>
          <p:cNvPr id="257" name="Google Shape;257;p41"/>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8" name="Google Shape;258;p41"/>
          <p:cNvCxnSpPr/>
          <p:nvPr/>
        </p:nvCxnSpPr>
        <p:spPr>
          <a:xfrm flipH="1">
            <a:off x="1090477" y="3475531"/>
            <a:ext cx="282000" cy="1200"/>
          </a:xfrm>
          <a:prstGeom prst="straightConnector1">
            <a:avLst/>
          </a:prstGeom>
          <a:noFill/>
          <a:ln w="28575" cap="flat" cmpd="sng">
            <a:solidFill>
              <a:srgbClr val="FF0000"/>
            </a:solidFill>
            <a:prstDash val="solid"/>
            <a:round/>
            <a:headEnd type="none" w="med" len="med"/>
            <a:tailEnd type="triangle" w="med" len="med"/>
          </a:ln>
        </p:spPr>
      </p:cxnSp>
      <p:grpSp>
        <p:nvGrpSpPr>
          <p:cNvPr id="259" name="Google Shape;259;p41"/>
          <p:cNvGrpSpPr/>
          <p:nvPr/>
        </p:nvGrpSpPr>
        <p:grpSpPr>
          <a:xfrm>
            <a:off x="1778950" y="4875"/>
            <a:ext cx="5079225" cy="4740832"/>
            <a:chOff x="1778950" y="4875"/>
            <a:chExt cx="5079225" cy="4740832"/>
          </a:xfrm>
        </p:grpSpPr>
        <p:pic>
          <p:nvPicPr>
            <p:cNvPr id="260" name="Google Shape;260;p41"/>
            <p:cNvPicPr preferRelativeResize="0"/>
            <p:nvPr/>
          </p:nvPicPr>
          <p:blipFill>
            <a:blip r:embed="rId4">
              <a:alphaModFix/>
            </a:blip>
            <a:stretch>
              <a:fillRect/>
            </a:stretch>
          </p:blipFill>
          <p:spPr>
            <a:xfrm>
              <a:off x="1778950" y="4875"/>
              <a:ext cx="3182676" cy="3663836"/>
            </a:xfrm>
            <a:prstGeom prst="rect">
              <a:avLst/>
            </a:prstGeom>
            <a:noFill/>
            <a:ln>
              <a:noFill/>
            </a:ln>
          </p:spPr>
        </p:pic>
        <p:pic>
          <p:nvPicPr>
            <p:cNvPr id="261" name="Google Shape;261;p41"/>
            <p:cNvPicPr preferRelativeResize="0"/>
            <p:nvPr/>
          </p:nvPicPr>
          <p:blipFill rotWithShape="1">
            <a:blip r:embed="rId5">
              <a:alphaModFix/>
            </a:blip>
            <a:srcRect t="39878"/>
            <a:stretch/>
          </p:blipFill>
          <p:spPr>
            <a:xfrm>
              <a:off x="4950650" y="2882124"/>
              <a:ext cx="1907525" cy="1863583"/>
            </a:xfrm>
            <a:prstGeom prst="rect">
              <a:avLst/>
            </a:prstGeom>
            <a:noFill/>
            <a:ln>
              <a:noFill/>
            </a:ln>
          </p:spPr>
        </p:pic>
        <p:pic>
          <p:nvPicPr>
            <p:cNvPr id="262" name="Google Shape;262;p41"/>
            <p:cNvPicPr preferRelativeResize="0"/>
            <p:nvPr/>
          </p:nvPicPr>
          <p:blipFill rotWithShape="1">
            <a:blip r:embed="rId5">
              <a:alphaModFix/>
            </a:blip>
            <a:srcRect t="5333" b="59922"/>
            <a:stretch/>
          </p:blipFill>
          <p:spPr>
            <a:xfrm>
              <a:off x="3054100" y="3668700"/>
              <a:ext cx="1907525" cy="1076994"/>
            </a:xfrm>
            <a:prstGeom prst="rect">
              <a:avLst/>
            </a:prstGeom>
            <a:noFill/>
            <a:ln>
              <a:noFill/>
            </a:ln>
          </p:spPr>
        </p:pic>
      </p:grpSp>
      <p:grpSp>
        <p:nvGrpSpPr>
          <p:cNvPr id="263" name="Google Shape;263;p41"/>
          <p:cNvGrpSpPr/>
          <p:nvPr/>
        </p:nvGrpSpPr>
        <p:grpSpPr>
          <a:xfrm>
            <a:off x="5808925" y="0"/>
            <a:ext cx="3335075" cy="5090675"/>
            <a:chOff x="5808925" y="0"/>
            <a:chExt cx="3335075" cy="5090675"/>
          </a:xfrm>
        </p:grpSpPr>
        <p:pic>
          <p:nvPicPr>
            <p:cNvPr id="264" name="Google Shape;264;p41"/>
            <p:cNvPicPr preferRelativeResize="0"/>
            <p:nvPr/>
          </p:nvPicPr>
          <p:blipFill>
            <a:blip r:embed="rId6">
              <a:alphaModFix/>
            </a:blip>
            <a:stretch>
              <a:fillRect/>
            </a:stretch>
          </p:blipFill>
          <p:spPr>
            <a:xfrm>
              <a:off x="5808925" y="152400"/>
              <a:ext cx="3335075" cy="2193775"/>
            </a:xfrm>
            <a:prstGeom prst="rect">
              <a:avLst/>
            </a:prstGeom>
            <a:noFill/>
            <a:ln>
              <a:noFill/>
            </a:ln>
          </p:spPr>
        </p:pic>
        <p:pic>
          <p:nvPicPr>
            <p:cNvPr id="265" name="Google Shape;265;p41"/>
            <p:cNvPicPr preferRelativeResize="0"/>
            <p:nvPr/>
          </p:nvPicPr>
          <p:blipFill rotWithShape="1">
            <a:blip r:embed="rId7">
              <a:alphaModFix/>
            </a:blip>
            <a:srcRect b="2362"/>
            <a:stretch/>
          </p:blipFill>
          <p:spPr>
            <a:xfrm>
              <a:off x="7222350" y="2229850"/>
              <a:ext cx="1907525" cy="2860825"/>
            </a:xfrm>
            <a:prstGeom prst="rect">
              <a:avLst/>
            </a:prstGeom>
            <a:noFill/>
            <a:ln>
              <a:noFill/>
            </a:ln>
          </p:spPr>
        </p:pic>
        <p:pic>
          <p:nvPicPr>
            <p:cNvPr id="266" name="Google Shape;266;p41"/>
            <p:cNvPicPr preferRelativeResize="0"/>
            <p:nvPr/>
          </p:nvPicPr>
          <p:blipFill>
            <a:blip r:embed="rId8">
              <a:alphaModFix/>
            </a:blip>
            <a:stretch>
              <a:fillRect/>
            </a:stretch>
          </p:blipFill>
          <p:spPr>
            <a:xfrm>
              <a:off x="5808925" y="0"/>
              <a:ext cx="1104900" cy="1524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1"/>
        <p:cNvGrpSpPr/>
        <p:nvPr/>
      </p:nvGrpSpPr>
      <p:grpSpPr>
        <a:xfrm>
          <a:off x="0" y="0"/>
          <a:ext cx="0" cy="0"/>
          <a:chOff x="0" y="0"/>
          <a:chExt cx="0" cy="0"/>
        </a:xfrm>
      </p:grpSpPr>
      <p:sp>
        <p:nvSpPr>
          <p:cNvPr id="72" name="Google Shape;72;p15"/>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3.1-3.3</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72" name="Google Shape;272;p4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73" name="Google Shape;273;p42" descr="Cellular Respiration  Glycolysis, Krebs cycle, Electron Transport Animation&#10;Cellular Respiration animation&#10;#Respiration #Glycolysis #Krebs_cycle #Electron_transport_chain&#10;Please → Like, comment, share and subscribe 👍🏻❤️" title="Cellular Respiration  Glycolysis, Krebs cycle, Electron Transport 3D Animat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79" name="Google Shape;279;p4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80" name="Google Shape;280;p43" descr="Paul Andersen explains the process of anaerobic respiration.  This process involves glycolysis and fermentation and allows organisms to survive without oxygen.  Lactic acid fermentation is used in animals and bacteria and uses lactate as an electron acceptor.  Alcoholic fermentation used ethyl alcohol as an electron acceptor.&#10;&#10;&#10;Intro Music Atribution&#10;Title: I4dsong_loop_main.wav&#10;Artist: CosmicD&#10;Link to sound: http://www.freesound.org/people/CosmicD/sounds/72556/&#10;Creative Commons Atribution License&#10;&#10;All images are either Public Domain or Creative Commons Attribution Licenses:&#10;Blackwell, T. J. English: A Group of Visitors Observes Fermentation Vats Whilst on an Official Tour of the Black Sheep Brewery Facilities in Masham, Yorkshire. The Original High Resolution Copy of This Photograph Can Be Found Online in This Set of Images., July 17, 2011. Own work. http://commons.wikimedia.org/wiki/File:Black_Sheep_Brewery_Tour.jpg.&#10;&quot;File:MC Drei-Finger-Faultier.jpg.&quot; Wikipedia, the Free Encyclopedia, March 28, 2013. http://en.wikipedia.org/w/index.php?title=File:MC_Drei-Finger-Faultier.jpg&amp;oldid=465343771.&#10;&quot;File:MC Drei-Finger-Faultier.jpg.&quot; Wikipedia, the Free Encyclopedia, March 28, 2013. http://en.wikipedia.org/w/index.php?title=File:MC_Drei-Finger-Faultier.jpg&amp;oldid=465343771.&#10;&quot;File:Obstjoghurt01.jpg.&quot; Wikipedia, the Free Encyclopedia. Accessed April 30, 2013. http://en.wikipedia.org/wiki/File:Obstjoghurt01.jpg.&#10;&quot;File:Paulaner.jpg.&quot; Wikipedia, the Free Encyclopedia. Accessed April 30, 2013. http://en.wikipedia.org/wiki/File:Paulaner.jpg.&#10;&quot;File:Red Wine Glass.jpg.&quot; Wikipedia, the Free Encyclopedia, March 26, 2013. http://en.wikipedia.org/w/index.php?title=File:Red_Wine_Glass.jpg&amp;oldid=537235210.&#10;&quot;File:S Cerevisiae Under DIC Microscopy.jpg.&quot; Wikipedia, the Free Encyclopedia. Accessed April 30, 2013. http://en.wikipedia.org/wiki/File:S_cerevisiae_under_DIC_microscopy.jpg.&#10;LadyofHats, Mariana Ruiz Villarreal. Español: o Diagrama Mostra Uma Secção de Uma Mitocôndria de Célula Eucariótica. Mitocôndrias São Organelas Envolvidas Por Membranas, Distribuídas No Citosol Da Maioria Das Células Eucarióticas. Sua Função Principal é a Conversão de Um Potencial de Energia de Moléculas de Alimento Em ATP., May 2, 2006. the diagram i made myself using adobe illustrator. as a source for the information i used the diagrams found here:[1], [2], [3], [4], [5], [6] and [7]. http://commons.wikimedia.org/wiki/File:Animal_mitochondrion_diagram_bn.svg." title="Anaerobic Respirat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86" name="Google Shape;286;p4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87" name="Google Shape;287;p44"/>
          <p:cNvPicPr preferRelativeResize="0"/>
          <p:nvPr/>
        </p:nvPicPr>
        <p:blipFill>
          <a:blip r:embed="rId3">
            <a:alphaModFix/>
          </a:blip>
          <a:stretch>
            <a:fillRect/>
          </a:stretch>
        </p:blipFill>
        <p:spPr>
          <a:xfrm>
            <a:off x="1357313" y="0"/>
            <a:ext cx="6429375"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5"/>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Aerobic Respiration - A Tour in Diagrams</a:t>
            </a:r>
            <a:endParaRPr/>
          </a:p>
        </p:txBody>
      </p:sp>
      <p:pic>
        <p:nvPicPr>
          <p:cNvPr id="293" name="Google Shape;293;p45"/>
          <p:cNvPicPr preferRelativeResize="0"/>
          <p:nvPr/>
        </p:nvPicPr>
        <p:blipFill>
          <a:blip r:embed="rId3">
            <a:alphaModFix/>
          </a:blip>
          <a:stretch>
            <a:fillRect/>
          </a:stretch>
        </p:blipFill>
        <p:spPr>
          <a:xfrm>
            <a:off x="0" y="1249575"/>
            <a:ext cx="9143999" cy="3893922"/>
          </a:xfrm>
          <a:prstGeom prst="rect">
            <a:avLst/>
          </a:prstGeom>
          <a:noFill/>
          <a:ln>
            <a:noFill/>
          </a:ln>
        </p:spPr>
      </p:pic>
      <p:sp>
        <p:nvSpPr>
          <p:cNvPr id="294" name="Google Shape;294;p45"/>
          <p:cNvSpPr txBox="1"/>
          <p:nvPr/>
        </p:nvSpPr>
        <p:spPr>
          <a:xfrm>
            <a:off x="3675600" y="655275"/>
            <a:ext cx="17928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i="1">
                <a:solidFill>
                  <a:srgbClr val="FFFF00"/>
                </a:solidFill>
              </a:rPr>
              <a:t>Glycolysis</a:t>
            </a:r>
            <a:endParaRPr sz="2400" b="1" i="1">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6"/>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Aerobic Respiration - A Tour in Diagrams</a:t>
            </a:r>
            <a:endParaRPr/>
          </a:p>
        </p:txBody>
      </p:sp>
      <p:pic>
        <p:nvPicPr>
          <p:cNvPr id="300" name="Google Shape;300;p46"/>
          <p:cNvPicPr preferRelativeResize="0"/>
          <p:nvPr/>
        </p:nvPicPr>
        <p:blipFill rotWithShape="1">
          <a:blip r:embed="rId3">
            <a:alphaModFix/>
          </a:blip>
          <a:srcRect l="14040" t="9346" r="10793" b="3953"/>
          <a:stretch/>
        </p:blipFill>
        <p:spPr>
          <a:xfrm>
            <a:off x="1148938" y="717125"/>
            <a:ext cx="6846129" cy="4426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7"/>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Aerobic Respiration - A Tour in Diagrams</a:t>
            </a:r>
            <a:endParaRPr/>
          </a:p>
        </p:txBody>
      </p:sp>
      <p:pic>
        <p:nvPicPr>
          <p:cNvPr id="306" name="Google Shape;306;p47"/>
          <p:cNvPicPr preferRelativeResize="0"/>
          <p:nvPr/>
        </p:nvPicPr>
        <p:blipFill>
          <a:blip r:embed="rId3">
            <a:alphaModFix/>
          </a:blip>
          <a:stretch>
            <a:fillRect/>
          </a:stretch>
        </p:blipFill>
        <p:spPr>
          <a:xfrm>
            <a:off x="1546638" y="626375"/>
            <a:ext cx="6050726" cy="45171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8"/>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Aerobic Respiration - A Tour in Diagrams</a:t>
            </a:r>
            <a:endParaRPr/>
          </a:p>
        </p:txBody>
      </p:sp>
      <p:pic>
        <p:nvPicPr>
          <p:cNvPr id="312" name="Google Shape;312;p48"/>
          <p:cNvPicPr preferRelativeResize="0"/>
          <p:nvPr/>
        </p:nvPicPr>
        <p:blipFill>
          <a:blip r:embed="rId3">
            <a:alphaModFix/>
          </a:blip>
          <a:stretch>
            <a:fillRect/>
          </a:stretch>
        </p:blipFill>
        <p:spPr>
          <a:xfrm>
            <a:off x="1134775" y="560525"/>
            <a:ext cx="6874449" cy="4582975"/>
          </a:xfrm>
          <a:prstGeom prst="rect">
            <a:avLst/>
          </a:prstGeom>
          <a:noFill/>
          <a:ln>
            <a:noFill/>
          </a:ln>
        </p:spPr>
      </p:pic>
      <p:sp>
        <p:nvSpPr>
          <p:cNvPr id="313" name="Google Shape;313;p48"/>
          <p:cNvSpPr txBox="1"/>
          <p:nvPr/>
        </p:nvSpPr>
        <p:spPr>
          <a:xfrm>
            <a:off x="3424875" y="630575"/>
            <a:ext cx="30786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38761D"/>
                </a:solidFill>
              </a:rPr>
              <a:t>Electron Transport Chain</a:t>
            </a:r>
            <a:endParaRPr sz="1800" b="1">
              <a:solidFill>
                <a:srgbClr val="38761D"/>
              </a:solidFill>
            </a:endParaRPr>
          </a:p>
        </p:txBody>
      </p:sp>
      <p:pic>
        <p:nvPicPr>
          <p:cNvPr id="314" name="Google Shape;314;p48"/>
          <p:cNvPicPr preferRelativeResize="0"/>
          <p:nvPr/>
        </p:nvPicPr>
        <p:blipFill rotWithShape="1">
          <a:blip r:embed="rId4">
            <a:alphaModFix/>
          </a:blip>
          <a:srcRect t="4009" b="84855"/>
          <a:stretch/>
        </p:blipFill>
        <p:spPr>
          <a:xfrm>
            <a:off x="0" y="0"/>
            <a:ext cx="9144000" cy="5727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10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21" name="Google Shape;321;p49"/>
          <p:cNvPicPr preferRelativeResize="0"/>
          <p:nvPr/>
        </p:nvPicPr>
        <p:blipFill>
          <a:blip r:embed="rId3">
            <a:alphaModFix/>
          </a:blip>
          <a:stretch>
            <a:fillRect/>
          </a:stretch>
        </p:blipFill>
        <p:spPr>
          <a:xfrm>
            <a:off x="0" y="0"/>
            <a:ext cx="9144000" cy="513208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0"/>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Tylenol Murders Case Study</a:t>
            </a:r>
            <a:endParaRPr/>
          </a:p>
        </p:txBody>
      </p:sp>
      <p:sp>
        <p:nvSpPr>
          <p:cNvPr id="327" name="Google Shape;327;p50"/>
          <p:cNvSpPr txBox="1">
            <a:spLocks noGrp="1"/>
          </p:cNvSpPr>
          <p:nvPr>
            <p:ph type="body" idx="1"/>
          </p:nvPr>
        </p:nvSpPr>
        <p:spPr>
          <a:xfrm>
            <a:off x="0" y="7343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28" name="Google Shape;328;p50"/>
          <p:cNvPicPr preferRelativeResize="0"/>
          <p:nvPr/>
        </p:nvPicPr>
        <p:blipFill rotWithShape="1">
          <a:blip r:embed="rId3">
            <a:alphaModFix/>
          </a:blip>
          <a:srcRect b="39294"/>
          <a:stretch/>
        </p:blipFill>
        <p:spPr>
          <a:xfrm>
            <a:off x="2000588" y="734300"/>
            <a:ext cx="4519417" cy="44091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35" name="Google Shape;335;p51"/>
          <p:cNvPicPr preferRelativeResize="0"/>
          <p:nvPr/>
        </p:nvPicPr>
        <p:blipFill>
          <a:blip r:embed="rId3">
            <a:alphaModFix/>
          </a:blip>
          <a:stretch>
            <a:fillRect/>
          </a:stretch>
        </p:blipFill>
        <p:spPr>
          <a:xfrm>
            <a:off x="0" y="-16690"/>
            <a:ext cx="9143999" cy="44094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48600" y="104100"/>
            <a:ext cx="2405091" cy="4838700"/>
          </a:xfrm>
          <a:prstGeom prst="rect">
            <a:avLst/>
          </a:prstGeom>
          <a:noFill/>
          <a:ln>
            <a:noFill/>
          </a:ln>
        </p:spPr>
      </p:pic>
      <p:sp>
        <p:nvSpPr>
          <p:cNvPr id="79" name="Google Shape;79;p16"/>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 name="Google Shape;80;p16"/>
          <p:cNvCxnSpPr/>
          <p:nvPr/>
        </p:nvCxnSpPr>
        <p:spPr>
          <a:xfrm flipH="1">
            <a:off x="1626950" y="16585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81" name="Google Shape;81;p16"/>
          <p:cNvPicPr preferRelativeResize="0"/>
          <p:nvPr/>
        </p:nvPicPr>
        <p:blipFill>
          <a:blip r:embed="rId4">
            <a:alphaModFix/>
          </a:blip>
          <a:stretch>
            <a:fillRect/>
          </a:stretch>
        </p:blipFill>
        <p:spPr>
          <a:xfrm>
            <a:off x="2606100" y="152400"/>
            <a:ext cx="5485075" cy="32630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42" name="Google Shape;342;p52"/>
          <p:cNvPicPr preferRelativeResize="0"/>
          <p:nvPr/>
        </p:nvPicPr>
        <p:blipFill>
          <a:blip r:embed="rId3">
            <a:alphaModFix/>
          </a:blip>
          <a:stretch>
            <a:fillRect/>
          </a:stretch>
        </p:blipFill>
        <p:spPr>
          <a:xfrm>
            <a:off x="0" y="2"/>
            <a:ext cx="9143999" cy="440948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3"/>
          <p:cNvSpPr txBox="1">
            <a:spLocks noGrp="1"/>
          </p:cNvSpPr>
          <p:nvPr>
            <p:ph type="body" idx="1"/>
          </p:nvPr>
        </p:nvSpPr>
        <p:spPr>
          <a:xfrm>
            <a:off x="0" y="125"/>
            <a:ext cx="53943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Cyanide Poisoning leads to abnormally high Blood Oxygen Levels. Why is this?</a:t>
            </a:r>
            <a:endParaRPr b="1">
              <a:solidFill>
                <a:srgbClr val="FFFFFF"/>
              </a:solidFill>
            </a:endParaRPr>
          </a:p>
          <a:p>
            <a:pPr marL="0" lvl="0" indent="0" algn="l" rtl="0">
              <a:spcBef>
                <a:spcPts val="0"/>
              </a:spcBef>
              <a:spcAft>
                <a:spcPts val="0"/>
              </a:spcAft>
              <a:buNone/>
            </a:pPr>
            <a:endParaRPr b="1">
              <a:solidFill>
                <a:srgbClr val="FFFF00"/>
              </a:solidFill>
            </a:endParaRPr>
          </a:p>
          <a:p>
            <a:pPr marL="457200" lvl="0" indent="-342900" algn="l" rtl="0">
              <a:spcBef>
                <a:spcPts val="0"/>
              </a:spcBef>
              <a:spcAft>
                <a:spcPts val="0"/>
              </a:spcAft>
              <a:buClr>
                <a:srgbClr val="FFFF00"/>
              </a:buClr>
              <a:buSzPts val="1800"/>
              <a:buChar char="●"/>
            </a:pPr>
            <a:r>
              <a:rPr lang="en" b="1">
                <a:solidFill>
                  <a:srgbClr val="FFFF00"/>
                </a:solidFill>
              </a:rPr>
              <a:t>Oxygen enters cells through diffusion from the blood</a:t>
            </a:r>
            <a:endParaRPr b="1">
              <a:solidFill>
                <a:srgbClr val="FFFF00"/>
              </a:solidFill>
            </a:endParaRPr>
          </a:p>
          <a:p>
            <a:pPr marL="457200" lvl="0" indent="0" algn="l" rtl="0">
              <a:spcBef>
                <a:spcPts val="0"/>
              </a:spcBef>
              <a:spcAft>
                <a:spcPts val="0"/>
              </a:spcAft>
              <a:buNone/>
            </a:pPr>
            <a:endParaRPr b="1">
              <a:solidFill>
                <a:srgbClr val="FFFF00"/>
              </a:solidFill>
            </a:endParaRPr>
          </a:p>
          <a:p>
            <a:pPr marL="457200" lvl="0" indent="-342900" algn="l" rtl="0">
              <a:spcBef>
                <a:spcPts val="0"/>
              </a:spcBef>
              <a:spcAft>
                <a:spcPts val="0"/>
              </a:spcAft>
              <a:buClr>
                <a:srgbClr val="FFFF00"/>
              </a:buClr>
              <a:buSzPts val="1800"/>
              <a:buChar char="●"/>
            </a:pPr>
            <a:r>
              <a:rPr lang="en" b="1">
                <a:solidFill>
                  <a:srgbClr val="FFFF00"/>
                </a:solidFill>
              </a:rPr>
              <a:t>Cyanide shuts down the ETC which means that cellular Oxygen is not being consumed (converted into water at the end of the ETC)</a:t>
            </a:r>
            <a:endParaRPr b="1">
              <a:solidFill>
                <a:srgbClr val="FFFF00"/>
              </a:solidFill>
            </a:endParaRPr>
          </a:p>
          <a:p>
            <a:pPr marL="457200" lvl="0" indent="0" algn="l" rtl="0">
              <a:spcBef>
                <a:spcPts val="0"/>
              </a:spcBef>
              <a:spcAft>
                <a:spcPts val="0"/>
              </a:spcAft>
              <a:buNone/>
            </a:pPr>
            <a:endParaRPr b="1">
              <a:solidFill>
                <a:srgbClr val="FFFF00"/>
              </a:solidFill>
            </a:endParaRPr>
          </a:p>
          <a:p>
            <a:pPr marL="457200" lvl="0" indent="-342900" algn="l" rtl="0">
              <a:spcBef>
                <a:spcPts val="0"/>
              </a:spcBef>
              <a:spcAft>
                <a:spcPts val="0"/>
              </a:spcAft>
              <a:buClr>
                <a:srgbClr val="FFFF00"/>
              </a:buClr>
              <a:buSzPts val="1800"/>
              <a:buChar char="●"/>
            </a:pPr>
            <a:r>
              <a:rPr lang="en" b="1">
                <a:solidFill>
                  <a:srgbClr val="FFFF00"/>
                </a:solidFill>
              </a:rPr>
              <a:t>Due to the build up of cellular oxygen, the concentration gradient between the blood and body cells diminishes leading to no diffusion of O2 from the blood and into the cells. This causes high blood oxygen levels</a:t>
            </a:r>
            <a:endParaRPr b="1">
              <a:solidFill>
                <a:srgbClr val="FFFF00"/>
              </a:solidFill>
            </a:endParaRPr>
          </a:p>
        </p:txBody>
      </p:sp>
      <p:pic>
        <p:nvPicPr>
          <p:cNvPr id="348" name="Google Shape;348;p53"/>
          <p:cNvPicPr preferRelativeResize="0"/>
          <p:nvPr/>
        </p:nvPicPr>
        <p:blipFill rotWithShape="1">
          <a:blip r:embed="rId3">
            <a:alphaModFix/>
          </a:blip>
          <a:srcRect l="3908" t="7589" r="51422" b="4063"/>
          <a:stretch/>
        </p:blipFill>
        <p:spPr>
          <a:xfrm>
            <a:off x="5394400" y="0"/>
            <a:ext cx="3471060" cy="5143500"/>
          </a:xfrm>
          <a:prstGeom prst="rect">
            <a:avLst/>
          </a:prstGeom>
          <a:noFill/>
          <a:ln>
            <a:noFill/>
          </a:ln>
        </p:spPr>
      </p:pic>
      <p:sp>
        <p:nvSpPr>
          <p:cNvPr id="349" name="Google Shape;349;p53"/>
          <p:cNvSpPr txBox="1"/>
          <p:nvPr/>
        </p:nvSpPr>
        <p:spPr>
          <a:xfrm>
            <a:off x="6516575" y="125"/>
            <a:ext cx="1226700" cy="334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Lower O2</a:t>
            </a:r>
            <a:endParaRPr sz="1600" b="1"/>
          </a:p>
        </p:txBody>
      </p:sp>
      <p:sp>
        <p:nvSpPr>
          <p:cNvPr id="350" name="Google Shape;350;p53"/>
          <p:cNvSpPr txBox="1"/>
          <p:nvPr/>
        </p:nvSpPr>
        <p:spPr>
          <a:xfrm>
            <a:off x="6516575" y="4809125"/>
            <a:ext cx="1226700" cy="334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Higher O2</a:t>
            </a:r>
            <a:endParaRPr sz="16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54"/>
        <p:cNvGrpSpPr/>
        <p:nvPr/>
      </p:nvGrpSpPr>
      <p:grpSpPr>
        <a:xfrm>
          <a:off x="0" y="0"/>
          <a:ext cx="0" cy="0"/>
          <a:chOff x="0" y="0"/>
          <a:chExt cx="0" cy="0"/>
        </a:xfrm>
      </p:grpSpPr>
      <p:sp>
        <p:nvSpPr>
          <p:cNvPr id="355" name="Google Shape;355;p54"/>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4"/>
          <p:cNvSpPr txBox="1">
            <a:spLocks noGrp="1"/>
          </p:cNvSpPr>
          <p:nvPr>
            <p:ph type="ctrTitle"/>
          </p:nvPr>
        </p:nvSpPr>
        <p:spPr>
          <a:xfrm>
            <a:off x="-25" y="2438400"/>
            <a:ext cx="9144000" cy="15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AP Biology Exam Review</a:t>
            </a:r>
            <a:endParaRPr>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endParaRPr sz="4000">
              <a:solidFill>
                <a:srgbClr val="FFFF00"/>
              </a:solidFill>
            </a:endParaRPr>
          </a:p>
          <a:p>
            <a:pPr marL="0" lvl="0" indent="0" algn="ctr" rtl="0">
              <a:spcBef>
                <a:spcPts val="0"/>
              </a:spcBef>
              <a:spcAft>
                <a:spcPts val="0"/>
              </a:spcAft>
              <a:buNone/>
            </a:pPr>
            <a:r>
              <a:rPr lang="en" sz="4000">
                <a:solidFill>
                  <a:srgbClr val="FFFF00"/>
                </a:solidFill>
              </a:rPr>
              <a:t>3.7</a:t>
            </a:r>
            <a:endParaRPr sz="4000">
              <a:solidFill>
                <a:srgbClr val="FFFF00"/>
              </a:solidFill>
            </a:endParaRPr>
          </a:p>
          <a:p>
            <a:pPr marL="0" lvl="0" indent="0" algn="ctr" rtl="0">
              <a:spcBef>
                <a:spcPts val="0"/>
              </a:spcBef>
              <a:spcAft>
                <a:spcPts val="0"/>
              </a:spcAft>
              <a:buNone/>
            </a:pPr>
            <a:endParaRPr>
              <a:solidFill>
                <a:srgbClr val="FFFF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60"/>
        <p:cNvGrpSpPr/>
        <p:nvPr/>
      </p:nvGrpSpPr>
      <p:grpSpPr>
        <a:xfrm>
          <a:off x="0" y="0"/>
          <a:ext cx="0" cy="0"/>
          <a:chOff x="0" y="0"/>
          <a:chExt cx="0" cy="0"/>
        </a:xfrm>
      </p:grpSpPr>
      <p:pic>
        <p:nvPicPr>
          <p:cNvPr id="361" name="Google Shape;361;p55"/>
          <p:cNvPicPr preferRelativeResize="0"/>
          <p:nvPr/>
        </p:nvPicPr>
        <p:blipFill>
          <a:blip r:embed="rId3">
            <a:alphaModFix/>
          </a:blip>
          <a:stretch>
            <a:fillRect/>
          </a:stretch>
        </p:blipFill>
        <p:spPr>
          <a:xfrm>
            <a:off x="-27600" y="104100"/>
            <a:ext cx="2405091" cy="4838700"/>
          </a:xfrm>
          <a:prstGeom prst="rect">
            <a:avLst/>
          </a:prstGeom>
          <a:noFill/>
          <a:ln>
            <a:noFill/>
          </a:ln>
        </p:spPr>
      </p:pic>
      <p:sp>
        <p:nvSpPr>
          <p:cNvPr id="362" name="Google Shape;362;p55"/>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3" name="Google Shape;363;p55"/>
          <p:cNvCxnSpPr/>
          <p:nvPr/>
        </p:nvCxnSpPr>
        <p:spPr>
          <a:xfrm flipH="1">
            <a:off x="1550750" y="46303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364" name="Google Shape;364;p55"/>
          <p:cNvPicPr preferRelativeResize="0"/>
          <p:nvPr/>
        </p:nvPicPr>
        <p:blipFill>
          <a:blip r:embed="rId4">
            <a:alphaModFix/>
          </a:blip>
          <a:stretch>
            <a:fillRect/>
          </a:stretch>
        </p:blipFill>
        <p:spPr>
          <a:xfrm>
            <a:off x="2533325" y="104100"/>
            <a:ext cx="5218400" cy="31621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6"/>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70" name="Google Shape;370;p56"/>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71" name="Google Shape;371;p56" descr="052 - Cellular Variation&#10;&#10;Paul Andersen explains how variation is created within a cell.  He starts by showing how molecular variation can increase fitness at the local level.  He explains how an additional chlorophyll molecule allows plants to absorb more light from the sun.  He also explains how cells can vary the composition of phospholipids in their cell membrane.  He explains the significance of heterozygote advantage and how gene duplication can create novel genes.  The antifreeze protein evolved from a simple digestive protein.&#10;&#10;Do you speak another language?  Help me translate my videos:&#10;http://www.bozemanscience.com/translations/&#10;&#10;Intro Music Atribution&#10;Title: I4dsong_loop_main.wav&#10;Artist: CosmicD&#10;Link to sound: http://www.freesound.org/people/CosmicD/sounds/72556/&#10;Creative Commons Atribution License&#10;&#10;All of the images are licensed under creative commons and public domain licensing:&#10;Dhatfield, Cell_membrane_detailed_diagram_4_it svg: *Cell_membrane_detailed_diagram_4 svg: *derivative work: Fosfolipide Di Membrana, 23:28 (UTC). Cell_membrane_detailed_diagram_4_it.svg. http://commons.wikimedia.org/wiki/File:Fosfolipide.svg.&#10;&quot;File:Anopheles Albimanus Mosquito.jpg.&quot; Wikipedia, the Free Encyclopedia. Accessed April 7, 2014. http://en.wikipedia.org/wiki/File:Anopheles_albimanus_mosquito.jpg.&#10;&quot;File:Chlorophyll Ab Spectra-En.svg.&quot; Wikipedia, the Free Encyclopedia. Accessed April 7, 2014. http://en.wikipedia.org/wiki/File:Chlorophyll_ab_spectra-en.svg.&#10;&quot;File:Cold Seep Community.jpg.&quot; Wikipedia, the Free Encyclopedia. Accessed April 7, 2014. http://en.wikipedia.org/wiki/File:Cold_seep_community.jpg.&#10;&quot;File:Gene-Duplication.png.&quot; Wikipedia, the Free Encyclopedia. Accessed April 7, 2014. http://en.wikipedia.org/wiki/File:Gene-duplication.png.&#10;&quot;File:Lipid Unsaturation Effect.svg.&quot; Wikipedia, the Free Encyclopedia. Accessed April 7, 2014. http://en.wikipedia.org/wiki/File:Lipid_unsaturation_effect.svg.&#10;&quot;File:Plagiomnium Affine Laminazellen.jpeg.&quot; Wikipedia, the Free Encyclopedia. Accessed April 7, 2014. http://en.wikipedia.org/wiki/File:Plagiomnium_affine_laminazellen.jpeg.&#10;&quot;File:Plasmodium.jpg.&quot; Wikipedia, the Free Encyclopedia. Accessed April 7, 2014. http://en.wikipedia.org/wiki/File:Plasmodium.jpg.&#10;&quot;File:Sicklecells.jpg.&quot; Wikipedia, the Free Encyclopedia. Accessed April 7, 2014. http://en.wikipedia.org/wiki/File:Sicklecells.jpg.&#10;&quot;File:Survival Curves for Hemoglobin Genotypes.png.&quot; Wikipedia, the Free Encyclopedia. Accessed April 7, 2014. http://en.wikipedia.org/wiki/File:Survival_Curves_for_Hemoglobin_Genotypes.png.&#10;&quot;File:Wheat Harvest.jpg.&quot; Wikipedia, the Free Encyclopedia. Accessed April 7, 2014. http://en.wikipedia.org/wiki/File:Wheat_harvest.jpg.&#10;&quot;File:WheatFlower1.jpg.&quot; Wikipedia, the Free Encyclopedia. Accessed April 7, 2014. http://en.wikipedia.org/wiki/File:WheatFlower1.jpg.&#10;NOAA/MBARI. Eelpout (Pachycara Sp.) on the Davidson Seamount at 2602 Meters Depth., May 20, 2002. http://www.mbnms-simon.org/other/photos/photo_info.php?photoID=424. http://commons.wikimedia.org/wiki/File:Pachycara_sp.jpg." title="Cellular Variat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48600" y="104100"/>
            <a:ext cx="2405091" cy="4838700"/>
          </a:xfrm>
          <a:prstGeom prst="rect">
            <a:avLst/>
          </a:prstGeom>
          <a:noFill/>
          <a:ln>
            <a:noFill/>
          </a:ln>
        </p:spPr>
      </p:pic>
      <p:sp>
        <p:nvSpPr>
          <p:cNvPr id="87" name="Google Shape;87;p17"/>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17"/>
          <p:cNvCxnSpPr/>
          <p:nvPr/>
        </p:nvCxnSpPr>
        <p:spPr>
          <a:xfrm flipH="1">
            <a:off x="1626950" y="21919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89" name="Google Shape;89;p17"/>
          <p:cNvPicPr preferRelativeResize="0"/>
          <p:nvPr/>
        </p:nvPicPr>
        <p:blipFill>
          <a:blip r:embed="rId4">
            <a:alphaModFix/>
          </a:blip>
          <a:stretch>
            <a:fillRect/>
          </a:stretch>
        </p:blipFill>
        <p:spPr>
          <a:xfrm>
            <a:off x="2606100" y="152400"/>
            <a:ext cx="5390695" cy="2847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3"/>
        <p:cNvGrpSpPr/>
        <p:nvPr/>
      </p:nvGrpSpPr>
      <p:grpSpPr>
        <a:xfrm>
          <a:off x="0" y="0"/>
          <a:ext cx="0" cy="0"/>
          <a:chOff x="0" y="0"/>
          <a:chExt cx="0" cy="0"/>
        </a:xfrm>
      </p:grpSpPr>
      <p:pic>
        <p:nvPicPr>
          <p:cNvPr id="94" name="Google Shape;94;p18"/>
          <p:cNvPicPr preferRelativeResize="0"/>
          <p:nvPr/>
        </p:nvPicPr>
        <p:blipFill>
          <a:blip r:embed="rId3">
            <a:alphaModFix/>
          </a:blip>
          <a:stretch>
            <a:fillRect/>
          </a:stretch>
        </p:blipFill>
        <p:spPr>
          <a:xfrm>
            <a:off x="-27600" y="104100"/>
            <a:ext cx="2405091" cy="4838700"/>
          </a:xfrm>
          <a:prstGeom prst="rect">
            <a:avLst/>
          </a:prstGeom>
          <a:noFill/>
          <a:ln>
            <a:noFill/>
          </a:ln>
        </p:spPr>
      </p:pic>
      <p:sp>
        <p:nvSpPr>
          <p:cNvPr id="95" name="Google Shape;95;p18"/>
          <p:cNvSpPr/>
          <p:nvPr/>
        </p:nvSpPr>
        <p:spPr>
          <a:xfrm>
            <a:off x="4050650" y="2689075"/>
            <a:ext cx="900000" cy="3108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 name="Google Shape;96;p18"/>
          <p:cNvCxnSpPr/>
          <p:nvPr/>
        </p:nvCxnSpPr>
        <p:spPr>
          <a:xfrm flipH="1">
            <a:off x="1550750" y="2801500"/>
            <a:ext cx="381000" cy="1200"/>
          </a:xfrm>
          <a:prstGeom prst="straightConnector1">
            <a:avLst/>
          </a:prstGeom>
          <a:noFill/>
          <a:ln w="28575" cap="flat" cmpd="sng">
            <a:solidFill>
              <a:srgbClr val="FF0000"/>
            </a:solidFill>
            <a:prstDash val="solid"/>
            <a:round/>
            <a:headEnd type="none" w="med" len="med"/>
            <a:tailEnd type="triangle" w="med" len="med"/>
          </a:ln>
        </p:spPr>
      </p:cxnSp>
      <p:pic>
        <p:nvPicPr>
          <p:cNvPr id="97" name="Google Shape;97;p18"/>
          <p:cNvPicPr preferRelativeResize="0"/>
          <p:nvPr/>
        </p:nvPicPr>
        <p:blipFill>
          <a:blip r:embed="rId4">
            <a:alphaModFix/>
          </a:blip>
          <a:stretch>
            <a:fillRect/>
          </a:stretch>
        </p:blipFill>
        <p:spPr>
          <a:xfrm>
            <a:off x="2377500" y="0"/>
            <a:ext cx="4181400" cy="4194650"/>
          </a:xfrm>
          <a:prstGeom prst="rect">
            <a:avLst/>
          </a:prstGeom>
          <a:noFill/>
          <a:ln>
            <a:noFill/>
          </a:ln>
        </p:spPr>
      </p:pic>
      <p:pic>
        <p:nvPicPr>
          <p:cNvPr id="98" name="Google Shape;98;p18"/>
          <p:cNvPicPr preferRelativeResize="0"/>
          <p:nvPr/>
        </p:nvPicPr>
        <p:blipFill rotWithShape="1">
          <a:blip r:embed="rId5">
            <a:alphaModFix/>
          </a:blip>
          <a:srcRect l="40723"/>
          <a:stretch/>
        </p:blipFill>
        <p:spPr>
          <a:xfrm>
            <a:off x="6558900" y="872650"/>
            <a:ext cx="2593825" cy="4194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04" name="Google Shape;104;p19"/>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05" name="Google Shape;105;p19" descr="Proteins play countless roles throughout the biological world, from catalyzing chemical reactions to building the structures of all living things. Despite this wide range of functions, all proteins are made out of the same twenty one amino acids, but combined in different ways. The way these twenty amino acids are arranged dictates the folding of the protein into its unique final shape. Since protein function is based on the ability to recognize and bind to specific molecules, having the correct shape is critical for proteins to do their jobs correctly.&#10;&#10;Visit PDB-101 (http://pdb101.rcsb.org/learn/videos/what-is-a-protein-video) to download related teaching and learning materials, including a presentation summarizing the content of this video and a flyer with abbreviated version of the content.&#10;&#10;Closed captions are available in English, Italian, and Romanian. &#10;&#10;To contribute subtitles in your language, use this link: http://www.youtube.com/timedtext_video?v=wvTv8TqWC48&amp;ref=share&#10;&#10;Story by: David S. Goodsell and Maria Voigt&#10;Animation and Editing by: Maria Voigt&#10;Narration by: Brian Hudson" title="What is a Protei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11" name="Google Shape;111;p20"/>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12" name="Google Shape;112;p20" descr="Learn about proteins and enzymes in this video!" title="Proteins and Enzyme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
        <p:cNvGrpSpPr/>
        <p:nvPr/>
      </p:nvGrpSpPr>
      <p:grpSpPr>
        <a:xfrm>
          <a:off x="0" y="0"/>
          <a:ext cx="0" cy="0"/>
          <a:chOff x="0" y="0"/>
          <a:chExt cx="0" cy="0"/>
        </a:xfrm>
      </p:grpSpPr>
      <p:pic>
        <p:nvPicPr>
          <p:cNvPr id="117" name="Google Shape;117;p21"/>
          <p:cNvPicPr preferRelativeResize="0"/>
          <p:nvPr/>
        </p:nvPicPr>
        <p:blipFill>
          <a:blip r:embed="rId3">
            <a:alphaModFix/>
          </a:blip>
          <a:stretch>
            <a:fillRect/>
          </a:stretch>
        </p:blipFill>
        <p:spPr>
          <a:xfrm>
            <a:off x="1420345" y="0"/>
            <a:ext cx="6303304" cy="5143500"/>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Words>
  <Application>Microsoft Office PowerPoint</Application>
  <PresentationFormat>On-screen Show (16:9)</PresentationFormat>
  <Paragraphs>39</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Oswald</vt:lpstr>
      <vt:lpstr>Average</vt:lpstr>
      <vt:lpstr>Arial</vt:lpstr>
      <vt:lpstr>Slate</vt:lpstr>
      <vt:lpstr>AP Biology Exam Unit 3 Review Byron Strohm    </vt:lpstr>
      <vt:lpstr>PowerPoint Presentation</vt:lpstr>
      <vt:lpstr>AP Biology Exam Review   3.1-3.3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 Biology Exam Review   3.4 </vt:lpstr>
      <vt:lpstr>PowerPoint Presentation</vt:lpstr>
      <vt:lpstr>PowerPoint Presentation</vt:lpstr>
      <vt:lpstr>PowerPoint Presentation</vt:lpstr>
      <vt:lpstr>PowerPoint Presentation</vt:lpstr>
      <vt:lpstr>PowerPoint Presentation</vt:lpstr>
      <vt:lpstr>PowerPoint Presentation</vt:lpstr>
      <vt:lpstr>AP Biology Exam Review   3.5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 Biology Exam Review   3.6 </vt:lpstr>
      <vt:lpstr>PowerPoint Presentation</vt:lpstr>
      <vt:lpstr>PowerPoint Presentation</vt:lpstr>
      <vt:lpstr>PowerPoint Presentation</vt:lpstr>
      <vt:lpstr>PowerPoint Presentation</vt:lpstr>
      <vt:lpstr>Aerobic Respiration - A Tour in Diagrams</vt:lpstr>
      <vt:lpstr>Aerobic Respiration - A Tour in Diagrams</vt:lpstr>
      <vt:lpstr>Aerobic Respiration - A Tour in Diagrams</vt:lpstr>
      <vt:lpstr>Aerobic Respiration - A Tour in Diagrams</vt:lpstr>
      <vt:lpstr>PowerPoint Presentation</vt:lpstr>
      <vt:lpstr>Tylenol Murders Case Study</vt:lpstr>
      <vt:lpstr>PowerPoint Presentation</vt:lpstr>
      <vt:lpstr>PowerPoint Presentation</vt:lpstr>
      <vt:lpstr>PowerPoint Presentation</vt:lpstr>
      <vt:lpstr>AP Biology Exam Review   3.7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Biology Exam Unit 3 Review Byron Strohm    </dc:title>
  <dc:creator>Kelly Riedell</dc:creator>
  <cp:lastModifiedBy>Kelly Riedell</cp:lastModifiedBy>
  <cp:revision>1</cp:revision>
  <dcterms:modified xsi:type="dcterms:W3CDTF">2020-03-26T23:54:05Z</dcterms:modified>
</cp:coreProperties>
</file>