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1c1d2bb4e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1c1d2bb4e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1c1d2bb4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1c1d2bb4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1c1d2bb4e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1c1d2bb4e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1c1d2bb4e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1c1d2bb4e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1c1d2bb4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1c1d2bb4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81c1d2bb4e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81c1d2bb4e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81c1d2bb4e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81c1d2bb4e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1c1d2bb4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1c1d2bb4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1c1d2bb4e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81c1d2bb4e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81c1d2bb4e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81c1d2bb4e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1c1d2bb4e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1c1d2bb4e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81c1d2bb4e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81c1d2bb4e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81c1d2bb4e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81c1d2bb4e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81c1d2bb4e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81c1d2bb4e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81c1d2bb4e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81c1d2bb4e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81c1d2bb4e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81c1d2bb4e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81c1d2bb4e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81c1d2bb4e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81c1d2bb4e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81c1d2bb4e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1c1d2bb4e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81c1d2bb4e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81c1d2bb4e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81c1d2bb4e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81c1d2bb4e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81c1d2bb4e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1c1d2bb4e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1c1d2bb4e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1c1d2bb4e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1c1d2bb4e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1c1d2bb4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1c1d2bb4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1c1d2bb4e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1c1d2bb4e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1c1d2bb4e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1c1d2bb4e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1c1d2bb4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1c1d2bb4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1c1d2bb4e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1c1d2bb4e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yap.collegeboard.org/login?redirect_path=/6/assessments/progress" TargetMode="External"/><Relationship Id="rId3" Type="http://schemas.openxmlformats.org/officeDocument/2006/relationships/hyperlink" Target="https://www.youtube.com/watch?v=ok9esggzN18&amp;disable_polymer=true" TargetMode="External"/><Relationship Id="rId7" Type="http://schemas.openxmlformats.org/officeDocument/2006/relationships/hyperlink" Target="https://www.youtube.com/watch?v=Gh2P5CmCC0M&amp;t=173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g78utcLQrJ4&amp;t=439s&amp;disable_polymer=true" TargetMode="External"/><Relationship Id="rId11" Type="http://schemas.openxmlformats.org/officeDocument/2006/relationships/hyperlink" Target="https://docs.google.com/spreadsheets/u/1/d/e/2PACX-1vQDOPInYyt-ufP2l4Xb2axIYL_yZWKgqo2n5dZGMzmVmeWulwoojvJUWmskuaVnzbSDjEOy2MgdoXyr/pubhtml?gid=1535588967&amp;single=true&amp;fbclid=IwAR17Lf7tccJQMkRLEwvOYcRojK0HPUUFTksVdVfW_Ilt1LOVdzlT9Y2tr3I" TargetMode="External"/><Relationship Id="rId5" Type="http://schemas.openxmlformats.org/officeDocument/2006/relationships/hyperlink" Target="https://www.youtube.com/watch?v=JBmykor-2kU" TargetMode="External"/><Relationship Id="rId10" Type="http://schemas.openxmlformats.org/officeDocument/2006/relationships/hyperlink" Target="https://www.youtube.com/playlist?list=PLoGgviqq4847VchRdUdvbDPzsp9ResrjD" TargetMode="External"/><Relationship Id="rId4" Type="http://schemas.openxmlformats.org/officeDocument/2006/relationships/hyperlink" Target="https://www.youtube.com/watch?v=hs75JmgGW5Y" TargetMode="External"/><Relationship Id="rId9" Type="http://schemas.openxmlformats.org/officeDocument/2006/relationships/hyperlink" Target="https://drive.google.com/open?id=1ICSgQ7zjzBasnvXfFS9nTJq3cIwwcc-uphWN9qiVH8U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open?id=1ICSgQ7zjzBasnvXfFS9nTJq3cIwwcc-uphWN9qiVH8U" TargetMode="External"/><Relationship Id="rId3" Type="http://schemas.openxmlformats.org/officeDocument/2006/relationships/hyperlink" Target="https://www.youtube.com/watch?v=xnGXItWrJ3k" TargetMode="External"/><Relationship Id="rId7" Type="http://schemas.openxmlformats.org/officeDocument/2006/relationships/hyperlink" Target="https://myap.collegeboard.org/login?redirect_path=/6/assessments/progres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2aVnN4RePyI" TargetMode="External"/><Relationship Id="rId5" Type="http://schemas.openxmlformats.org/officeDocument/2006/relationships/hyperlink" Target="https://www.youtube.com/watch?v=CLv3SkF_Eag&amp;disable_polymer=true" TargetMode="External"/><Relationship Id="rId10" Type="http://schemas.openxmlformats.org/officeDocument/2006/relationships/hyperlink" Target="https://docs.google.com/spreadsheets/u/1/d/e/2PACX-1vQDOPInYyt-ufP2l4Xb2axIYL_yZWKgqo2n5dZGMzmVmeWulwoojvJUWmskuaVnzbSDjEOy2MgdoXyr/pubhtml?gid=1535588967&amp;single=true&amp;fbclid=IwAR17Lf7tccJQMkRLEwvOYcRojK0HPUUFTksVdVfW_Ilt1LOVdzlT9Y2tr3I" TargetMode="External"/><Relationship Id="rId4" Type="http://schemas.openxmlformats.org/officeDocument/2006/relationships/hyperlink" Target="https://www.youtube.com/watch?v=qOVkedxDqQo&amp;t=464s&amp;disable_polymer=true" TargetMode="External"/><Relationship Id="rId9" Type="http://schemas.openxmlformats.org/officeDocument/2006/relationships/hyperlink" Target="https://www.youtube.com/playlist?list=PLoGgviqq4847VchRdUdvbDPzsp9ResrjD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myap.collegeboard.org/login?redirect_path=/6/assessments/progress" TargetMode="External"/><Relationship Id="rId3" Type="http://schemas.openxmlformats.org/officeDocument/2006/relationships/hyperlink" Target="https://www.youtube.com/watch?v=rB_8dTuh73c" TargetMode="External"/><Relationship Id="rId7" Type="http://schemas.openxmlformats.org/officeDocument/2006/relationships/hyperlink" Target="https://www.youtube.com/watch?v=OaovnS7BAoc&amp;disable_polymer=tru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KaxSDryqB6M" TargetMode="External"/><Relationship Id="rId11" Type="http://schemas.openxmlformats.org/officeDocument/2006/relationships/hyperlink" Target="https://docs.google.com/spreadsheets/u/1/d/e/2PACX-1vQDOPInYyt-ufP2l4Xb2axIYL_yZWKgqo2n5dZGMzmVmeWulwoojvJUWmskuaVnzbSDjEOy2MgdoXyr/pubhtml?gid=1535588967&amp;single=true&amp;fbclid=IwAR17Lf7tccJQMkRLEwvOYcRojK0HPUUFTksVdVfW_Ilt1LOVdzlT9Y2tr3I" TargetMode="External"/><Relationship Id="rId5" Type="http://schemas.openxmlformats.org/officeDocument/2006/relationships/hyperlink" Target="https://www.youtube.com/watch?v=YoEgUqHOcbc" TargetMode="External"/><Relationship Id="rId10" Type="http://schemas.openxmlformats.org/officeDocument/2006/relationships/hyperlink" Target="https://www.youtube.com/playlist?list=PLoGgviqq4847VchRdUdvbDPzsp9ResrjD" TargetMode="External"/><Relationship Id="rId4" Type="http://schemas.openxmlformats.org/officeDocument/2006/relationships/hyperlink" Target="https://www.youtube.com/watch?v=NWqgZUnJdAY" TargetMode="External"/><Relationship Id="rId9" Type="http://schemas.openxmlformats.org/officeDocument/2006/relationships/hyperlink" Target="https://drive.google.com/open?id=1ICSgQ7zjzBasnvXfFS9nTJq3cIwwcc-uphWN9qiVH8U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quizlet.com/_6leqk5?x=1jqt&amp;i=1shk4g" TargetMode="External"/><Relationship Id="rId3" Type="http://schemas.openxmlformats.org/officeDocument/2006/relationships/hyperlink" Target="https://www.youtube.com/playlist?list=PLoGgviqq4847VchRdUdvbDPzsp9ResrjD" TargetMode="External"/><Relationship Id="rId7" Type="http://schemas.openxmlformats.org/officeDocument/2006/relationships/hyperlink" Target="https://www.youtube.com/watch?v=GUYRMdcEs0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AzTXnne40wU" TargetMode="External"/><Relationship Id="rId5" Type="http://schemas.openxmlformats.org/officeDocument/2006/relationships/hyperlink" Target="https://www.youtube.com/watch?v=6IDLSvCNPTs" TargetMode="External"/><Relationship Id="rId4" Type="http://schemas.openxmlformats.org/officeDocument/2006/relationships/hyperlink" Target="https://docs.google.com/spreadsheets/u/1/d/e/2PACX-1vQDOPInYyt-ufP2l4Xb2axIYL_yZWKgqo2n5dZGMzmVmeWulwoojvJUWmskuaVnzbSDjEOy2MgdoXyr/pubhtml?gid=1535588967&amp;single=true&amp;fbclid=IwAR17Lf7tccJQMkRLEwvOYcRojK0HPUUFTksVdVfW_Ilt1LOVdzlT9Y2tr3I" TargetMode="External"/><Relationship Id="rId9" Type="http://schemas.openxmlformats.org/officeDocument/2006/relationships/hyperlink" Target="https://create.kahoot.it/share/ap-biology-exam-review/73d2ce5e-e504-4bec-8c2a-f390c1eb154e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eDbK0cxKKsk&amp;disable_polymer=true" TargetMode="External"/><Relationship Id="rId13" Type="http://schemas.openxmlformats.org/officeDocument/2006/relationships/hyperlink" Target="https://docs.google.com/spreadsheets/u/1/d/e/2PACX-1vQDOPInYyt-ufP2l4Xb2axIYL_yZWKgqo2n5dZGMzmVmeWulwoojvJUWmskuaVnzbSDjEOy2MgdoXyr/pubhtml?gid=1535588967&amp;single=true&amp;fbclid=IwAR17Lf7tccJQMkRLEwvOYcRojK0HPUUFTksVdVfW_Ilt1LOVdzlT9Y2tr3I" TargetMode="External"/><Relationship Id="rId3" Type="http://schemas.openxmlformats.org/officeDocument/2006/relationships/hyperlink" Target="https://www.youtube.com/watch?v=qoERVSWKmGk&amp;t=16s" TargetMode="External"/><Relationship Id="rId7" Type="http://schemas.openxmlformats.org/officeDocument/2006/relationships/hyperlink" Target="https://www.youtube.com/watch?v=3S3ZOmleAj0&amp;disable_polymer=true" TargetMode="External"/><Relationship Id="rId12" Type="http://schemas.openxmlformats.org/officeDocument/2006/relationships/hyperlink" Target="https://www.youtube.com/playlist?list=PLoGgviqq4847VchRdUdvbDPzsp9ResrjD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h3b9ArupXZg&amp;t=49s&amp;disable_polymer=true" TargetMode="External"/><Relationship Id="rId11" Type="http://schemas.openxmlformats.org/officeDocument/2006/relationships/hyperlink" Target="https://drive.google.com/open?id=1ICSgQ7zjzBasnvXfFS9nTJq3cIwwcc-uphWN9qiVH8U" TargetMode="External"/><Relationship Id="rId5" Type="http://schemas.openxmlformats.org/officeDocument/2006/relationships/hyperlink" Target="https://www.youtube.com/watch?v=2ymwAtu3rAM&amp;disable_polymer=true" TargetMode="External"/><Relationship Id="rId10" Type="http://schemas.openxmlformats.org/officeDocument/2006/relationships/hyperlink" Target="https://myap.collegeboard.org/login?redirect_path=/6/assessments/progress" TargetMode="External"/><Relationship Id="rId4" Type="http://schemas.openxmlformats.org/officeDocument/2006/relationships/hyperlink" Target="https://www.youtube.com/watch?v=W4mYwsr9gGE" TargetMode="External"/><Relationship Id="rId9" Type="http://schemas.openxmlformats.org/officeDocument/2006/relationships/hyperlink" Target="https://www.youtube.com/watch?v=yYIZgS-L5Sc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W6eZ7zIIOas" TargetMode="External"/><Relationship Id="rId13" Type="http://schemas.openxmlformats.org/officeDocument/2006/relationships/hyperlink" Target="https://www.youtube.com/watch?v=rlfNvoyijmo&amp;disable_polymer=true" TargetMode="External"/><Relationship Id="rId3" Type="http://schemas.openxmlformats.org/officeDocument/2006/relationships/hyperlink" Target="https://myap.collegeboard.org/login?redirect_path=/6/assessments/progress" TargetMode="External"/><Relationship Id="rId7" Type="http://schemas.openxmlformats.org/officeDocument/2006/relationships/hyperlink" Target="https://www.youtube.com/watch?v=R6La6_kIr9g" TargetMode="External"/><Relationship Id="rId12" Type="http://schemas.openxmlformats.org/officeDocument/2006/relationships/hyperlink" Target="https://www.youtube.com/watch?v=fQwI90bkJl4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ocs.google.com/spreadsheets/u/1/d/e/2PACX-1vQDOPInYyt-ufP2l4Xb2axIYL_yZWKgqo2n5dZGMzmVmeWulwoojvJUWmskuaVnzbSDjEOy2MgdoXyr/pubhtml?gid=1535588967&amp;single=true&amp;fbclid=IwAR17Lf7tccJQMkRLEwvOYcRojK0HPUUFTksVdVfW_Ilt1LOVdzlT9Y2tr3I" TargetMode="External"/><Relationship Id="rId11" Type="http://schemas.openxmlformats.org/officeDocument/2006/relationships/hyperlink" Target="https://www.youtube.com/watch?v=ooGKYediys8" TargetMode="External"/><Relationship Id="rId5" Type="http://schemas.openxmlformats.org/officeDocument/2006/relationships/hyperlink" Target="https://www.youtube.com/playlist?list=PLoGgviqq4847VchRdUdvbDPzsp9ResrjD" TargetMode="External"/><Relationship Id="rId15" Type="http://schemas.openxmlformats.org/officeDocument/2006/relationships/hyperlink" Target="https://www.youtube.com/watch?v=SWY3FKbtEz8&amp;t=131s" TargetMode="External"/><Relationship Id="rId10" Type="http://schemas.openxmlformats.org/officeDocument/2006/relationships/hyperlink" Target="https://www.youtube.com/watch?v=oEBNom3K9cQ&amp;disable_polymer=true" TargetMode="External"/><Relationship Id="rId4" Type="http://schemas.openxmlformats.org/officeDocument/2006/relationships/hyperlink" Target="https://drive.google.com/open?id=1ICSgQ7zjzBasnvXfFS9nTJq3cIwwcc-uphWN9qiVH8U" TargetMode="External"/><Relationship Id="rId9" Type="http://schemas.openxmlformats.org/officeDocument/2006/relationships/hyperlink" Target="https://www.youtube.com/watch?v=mjQ_yN5znyk" TargetMode="External"/><Relationship Id="rId14" Type="http://schemas.openxmlformats.org/officeDocument/2006/relationships/hyperlink" Target="https://www.youtube.com/watch?v=yJLRl2G41nQ&amp;t=618s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V49IovRSJDs" TargetMode="External"/><Relationship Id="rId3" Type="http://schemas.openxmlformats.org/officeDocument/2006/relationships/hyperlink" Target="https://www.youtube.com/watch?v=BUlBwe8miTQ" TargetMode="External"/><Relationship Id="rId7" Type="http://schemas.openxmlformats.org/officeDocument/2006/relationships/hyperlink" Target="https://www.youtube.com/watch?v=0-PE3ve3w2w" TargetMode="External"/><Relationship Id="rId12" Type="http://schemas.openxmlformats.org/officeDocument/2006/relationships/hyperlink" Target="https://docs.google.com/spreadsheets/u/1/d/e/2PACX-1vQDOPInYyt-ufP2l4Xb2axIYL_yZWKgqo2n5dZGMzmVmeWulwoojvJUWmskuaVnzbSDjEOy2MgdoXyr/pubhtml?gid=1535588967&amp;single=true&amp;fbclid=IwAR17Lf7tccJQMkRLEwvOYcRojK0HPUUFTksVdVfW_Ilt1LOVdzlT9Y2tr3I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pOp-qLLTMso" TargetMode="External"/><Relationship Id="rId11" Type="http://schemas.openxmlformats.org/officeDocument/2006/relationships/hyperlink" Target="https://www.youtube.com/playlist?list=PLoGgviqq4847VchRdUdvbDPzsp9ResrjD" TargetMode="External"/><Relationship Id="rId5" Type="http://schemas.openxmlformats.org/officeDocument/2006/relationships/hyperlink" Target="https://www.youtube.com/watch?v=PQ-CQ3CQE3g" TargetMode="External"/><Relationship Id="rId10" Type="http://schemas.openxmlformats.org/officeDocument/2006/relationships/hyperlink" Target="https://drive.google.com/open?id=1ICSgQ7zjzBasnvXfFS9nTJq3cIwwcc-uphWN9qiVH8U" TargetMode="External"/><Relationship Id="rId4" Type="http://schemas.openxmlformats.org/officeDocument/2006/relationships/hyperlink" Target="https://www.youtube.com/watch?v=lnAKICtJIA4" TargetMode="External"/><Relationship Id="rId9" Type="http://schemas.openxmlformats.org/officeDocument/2006/relationships/hyperlink" Target="https://myap.collegeboard.org/login?redirect_path=/6/assessments/progress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5.xml"/><Relationship Id="rId7" Type="http://schemas.openxmlformats.org/officeDocument/2006/relationships/slide" Target="slide1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slide" Target="slide14.xml"/><Relationship Id="rId5" Type="http://schemas.openxmlformats.org/officeDocument/2006/relationships/slide" Target="slide11.xml"/><Relationship Id="rId10" Type="http://schemas.openxmlformats.org/officeDocument/2006/relationships/slide" Target="slide27.xml"/><Relationship Id="rId4" Type="http://schemas.openxmlformats.org/officeDocument/2006/relationships/slide" Target="slide8.xml"/><Relationship Id="rId9" Type="http://schemas.openxmlformats.org/officeDocument/2006/relationships/slide" Target="slide2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2Jgb_DpaQhM&amp;disable_polymer=true" TargetMode="External"/><Relationship Id="rId13" Type="http://schemas.openxmlformats.org/officeDocument/2006/relationships/hyperlink" Target="https://docs.google.com/spreadsheets/u/1/d/e/2PACX-1vQDOPInYyt-ufP2l4Xb2axIYL_yZWKgqo2n5dZGMzmVmeWulwoojvJUWmskuaVnzbSDjEOy2MgdoXyr/pubhtml?gid=1535588967&amp;single=true&amp;fbclid=IwAR17Lf7tccJQMkRLEwvOYcRojK0HPUUFTksVdVfW_Ilt1LOVdzlT9Y2tr3I" TargetMode="External"/><Relationship Id="rId3" Type="http://schemas.openxmlformats.org/officeDocument/2006/relationships/hyperlink" Target="https://www.youtube.com/watch?v=iOOvX0jmhJ4&amp;t=83s" TargetMode="External"/><Relationship Id="rId7" Type="http://schemas.openxmlformats.org/officeDocument/2006/relationships/hyperlink" Target="https://www.youtube.com/watch?v=VGHD9e3yRIU" TargetMode="External"/><Relationship Id="rId12" Type="http://schemas.openxmlformats.org/officeDocument/2006/relationships/hyperlink" Target="https://www.youtube.com/playlist?list=PLoGgviqq4847VchRdUdvbDPzsp9Resrj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_zm_DyD6FJ0" TargetMode="External"/><Relationship Id="rId11" Type="http://schemas.openxmlformats.org/officeDocument/2006/relationships/hyperlink" Target="https://drive.google.com/open?id=1ICSgQ7zjzBasnvXfFS9nTJq3cIwwcc-uphWN9qiVH8U" TargetMode="External"/><Relationship Id="rId5" Type="http://schemas.openxmlformats.org/officeDocument/2006/relationships/hyperlink" Target="https://www.youtube.com/watch?v=PYH63o10iTE&amp;disable_polymer=true" TargetMode="External"/><Relationship Id="rId10" Type="http://schemas.openxmlformats.org/officeDocument/2006/relationships/hyperlink" Target="https://myap.collegeboard.org/login?redirect_path=/6/assessments/progress" TargetMode="External"/><Relationship Id="rId4" Type="http://schemas.openxmlformats.org/officeDocument/2006/relationships/hyperlink" Target="https://www.youtube.com/watch?v=ZScEgE55XTM" TargetMode="External"/><Relationship Id="rId9" Type="http://schemas.openxmlformats.org/officeDocument/2006/relationships/hyperlink" Target="https://www.youtube.com/watch?v=q6PP-C4udk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nDZud2g1RVY" TargetMode="External"/><Relationship Id="rId3" Type="http://schemas.openxmlformats.org/officeDocument/2006/relationships/hyperlink" Target="https://www.youtube.com/watch?v=1Z9pqST72is" TargetMode="External"/><Relationship Id="rId7" Type="http://schemas.openxmlformats.org/officeDocument/2006/relationships/hyperlink" Target="https://www.youtube.com/watch?v=RPAZvs4hvGA&amp;t=3s&amp;disable_polymer=true" TargetMode="External"/><Relationship Id="rId12" Type="http://schemas.openxmlformats.org/officeDocument/2006/relationships/hyperlink" Target="https://docs.google.com/spreadsheets/u/1/d/e/2PACX-1vQDOPInYyt-ufP2l4Xb2axIYL_yZWKgqo2n5dZGMzmVmeWulwoojvJUWmskuaVnzbSDjEOy2MgdoXyr/pubhtml?gid=1535588967&amp;single=true&amp;fbclid=IwAR17Lf7tccJQMkRLEwvOYcRojK0HPUUFTksVdVfW_Ilt1LOVdzlT9Y2tr3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2rihCCBzqMc" TargetMode="External"/><Relationship Id="rId11" Type="http://schemas.openxmlformats.org/officeDocument/2006/relationships/hyperlink" Target="https://www.youtube.com/playlist?list=PLoGgviqq4847VchRdUdvbDPzsp9ResrjD" TargetMode="External"/><Relationship Id="rId5" Type="http://schemas.openxmlformats.org/officeDocument/2006/relationships/hyperlink" Target="https://www.youtube.com/watch?v=y31DlJ6uGgE&amp;t=1s" TargetMode="External"/><Relationship Id="rId10" Type="http://schemas.openxmlformats.org/officeDocument/2006/relationships/hyperlink" Target="https://drive.google.com/open?id=1ICSgQ7zjzBasnvXfFS9nTJq3cIwwcc-uphWN9qiVH8U" TargetMode="External"/><Relationship Id="rId4" Type="http://schemas.openxmlformats.org/officeDocument/2006/relationships/hyperlink" Target="https://www.youtube.com/watch?v=aczbMlSMr8U" TargetMode="External"/><Relationship Id="rId9" Type="http://schemas.openxmlformats.org/officeDocument/2006/relationships/hyperlink" Target="https://myap.collegeboard.org/login?redirect_path=/6/assessments/progres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 Biology Exam Review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2019-2020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Cell Structure and Function Continued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Essential Questions</a:t>
            </a:r>
            <a:endParaRPr sz="1400" b="1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the structure and/or function of subcellular components and organelles.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how subcellular components and organelles contribute to the function of the cell.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the structural features of a cell that allow organisms to capture, store, and use energy.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the effect of surface area-to-volume ratios on the exchange of materials between cells or organisms and the environment.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how specialized structures and strategies are used for the efficient exchange of molecules to the environment.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the roles of each of the components of the cell membrane in maintaining the internal environment of the cell.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the Fluid Mosaic Model of cell membranes.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how the structure of biological membranes influences selective permeability.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the role of the cell wall in maintaining cell structure and function.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the mechanisms that organisms use to maintain solute and water balance.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the mechanisms that organisms use to transport large molecules across the plasma membrane.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how the structure of a molecule affects its ability to pass through the plasma membrane.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how concentration gradients affect the movement of molecules across membranes.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how osmoregulatory mechanisms contribute to the health and survival of organisms.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the processes that allow ions and other molecules to move across membranes.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 </a:t>
            </a:r>
            <a:r>
              <a:rPr lang="en" sz="1100">
                <a:solidFill>
                  <a:srgbClr val="000000"/>
                </a:solidFill>
              </a:rPr>
              <a:t>the membrane-bound structures of the eukaryotic cell.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how internal membranes and membrane-bound organelles contribute to compartmentalization of eukaryotic cell functions.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similarities and/or differences in compartmentalization between prokaryotic and eukaryotic cells.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the relationship between the functions of endosymbiotic organelles and their free-living ancestral counterparts.</a:t>
            </a:r>
            <a:endParaRPr sz="11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3: Cellular Energetics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Major Topics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Enzyme structure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Enzyme catalysis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Environmental impacts of enzymes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Cellular energy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Photosynthesis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Cellular respiration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Fitness</a:t>
            </a:r>
            <a:endParaRPr>
              <a:solidFill>
                <a:schemeClr val="dk1"/>
              </a:solidFill>
            </a:endParaRPr>
          </a:p>
          <a:p>
            <a:pPr marL="228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Bozeman Videos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Enzyme basics</a:t>
            </a:r>
            <a:r>
              <a:rPr lang="en">
                <a:solidFill>
                  <a:schemeClr val="dk1"/>
                </a:solidFill>
              </a:rPr>
              <a:t>, </a:t>
            </a:r>
            <a:r>
              <a:rPr lang="en" u="sng">
                <a:solidFill>
                  <a:schemeClr val="hlink"/>
                </a:solidFill>
                <a:hlinkClick r:id="rId4"/>
              </a:rPr>
              <a:t>enzyme catalysis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5"/>
              </a:rPr>
              <a:t>Cellular energy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6"/>
              </a:rPr>
              <a:t>Photosynthesis</a:t>
            </a:r>
            <a:r>
              <a:rPr lang="en">
                <a:solidFill>
                  <a:schemeClr val="dk1"/>
                </a:solidFill>
              </a:rPr>
              <a:t>, </a:t>
            </a:r>
            <a:r>
              <a:rPr lang="en" u="sng">
                <a:solidFill>
                  <a:schemeClr val="hlink"/>
                </a:solidFill>
                <a:hlinkClick r:id="rId7"/>
              </a:rPr>
              <a:t>cellular respiration</a:t>
            </a:r>
            <a:endParaRPr>
              <a:solidFill>
                <a:schemeClr val="dk1"/>
              </a:solidFill>
            </a:endParaRPr>
          </a:p>
          <a:p>
            <a:pPr marL="228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Review Material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b="1">
                <a:solidFill>
                  <a:schemeClr val="dk1"/>
                </a:solidFill>
              </a:rPr>
              <a:t>Practice MC and FRQ available now in </a:t>
            </a:r>
            <a:r>
              <a:rPr lang="en" b="1" u="sng">
                <a:solidFill>
                  <a:schemeClr val="accent5"/>
                </a:solidFill>
                <a:hlinkClick r:id="rId8"/>
              </a:rPr>
              <a:t>AP Classroom</a:t>
            </a:r>
            <a:endParaRPr b="1" u="sng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9"/>
              </a:rPr>
              <a:t>FRQs from previous exams</a:t>
            </a:r>
            <a:r>
              <a:rPr lang="en">
                <a:solidFill>
                  <a:schemeClr val="dk1"/>
                </a:solidFill>
              </a:rPr>
              <a:t> - Organized by unit, links to keys are on the second page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10"/>
              </a:rPr>
              <a:t>AP Classroom Review Channel</a:t>
            </a:r>
            <a:r>
              <a:rPr lang="en">
                <a:solidFill>
                  <a:schemeClr val="dk1"/>
                </a:solidFill>
              </a:rPr>
              <a:t> - review videos made by AP will be added here weekly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11"/>
              </a:rPr>
              <a:t>AP Biology Review Videos</a:t>
            </a:r>
            <a:r>
              <a:rPr lang="en">
                <a:solidFill>
                  <a:schemeClr val="dk1"/>
                </a:solidFill>
              </a:rPr>
              <a:t> - review videos made by AP Biology teachers this year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Cellular Energetics Continued</a:t>
            </a:r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2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Vocabulary</a:t>
            </a:r>
            <a:endParaRPr sz="14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Chemical Reaction	Enzyme				Substrate			Activation Energy	Catalysis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Catalysts		pH				Competitive Inhibition		Denaturation		Noncompetitive Inhibition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Cyanobacteria		NADPH/NADP+			Electron			Inorganic Chemistry	Organic Chemistry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Oxidation		Cytosol				Stimuli				Aerobic			Adenosine Diphosphate (ADP)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Anaerobic		Cellular Respiration		Electrochemical Gradient	Electron Acceptor	Electron Carrier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Endothermic		Fermentation			Glycolysis			Lactic Acid		NADH/NAD+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Photophosphorylation	Proton				Oxidative Phosphorylation	Pyruvate		Coenzyme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ATP Synthesis		Adenosine TriPhosphate (ATP)	Calvin Cycle			Chlorophyll		Krebs Cycle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Grana			Electron Transport Chain	Light-Dependent Reactions	Photosynthesis		Photosystems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Stroma			Thylakoid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	</a:t>
            </a: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Cellular Energetics Continued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Essential Questions</a:t>
            </a:r>
            <a:endParaRPr sz="1400" b="1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the properties of enzymes.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how enzymes affect the rate of biological reactions.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how changes to the structure of an enzyme may affect its function.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how the cellular environment affects enzyme activity.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the role of energy in living organisms.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the photosynthetic processes that allow organisms to capture and store energy.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how cells capture energy from light and transfer it to biological molecules for storage and use.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the processes that allow organisms to use energy stored in biological macromolecules.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how cells obtain energy from biological macromolecules in order to power cellular functions.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the connection between variation in the number and types of molecules within cells to the ability of the organism to survive and/or reproduce in different environments.</a:t>
            </a:r>
            <a:endParaRPr sz="11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4: Cell Communication and Cell Cycle</a:t>
            </a:r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Major Topics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Cell communication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Signal transduction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b="1" u="sng">
                <a:solidFill>
                  <a:schemeClr val="dk1"/>
                </a:solidFill>
              </a:rPr>
              <a:t>**Feedback</a:t>
            </a:r>
            <a:endParaRPr b="1" u="sng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Cell cycle and regulation</a:t>
            </a:r>
            <a:endParaRPr>
              <a:solidFill>
                <a:schemeClr val="dk1"/>
              </a:solidFill>
            </a:endParaRPr>
          </a:p>
          <a:p>
            <a:pPr marL="228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Bozeman Videos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Cell communication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4"/>
              </a:rPr>
              <a:t>Signal transduction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b="1" u="sng">
                <a:solidFill>
                  <a:schemeClr val="dk1"/>
                </a:solidFill>
              </a:rPr>
              <a:t>**</a:t>
            </a:r>
            <a:r>
              <a:rPr lang="en" b="1" u="sng">
                <a:solidFill>
                  <a:schemeClr val="hlink"/>
                </a:solidFill>
                <a:hlinkClick r:id="rId5"/>
              </a:rPr>
              <a:t>Feedback</a:t>
            </a:r>
            <a:endParaRPr b="1" u="sng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6"/>
              </a:rPr>
              <a:t>Cell cycle and regulation</a:t>
            </a:r>
            <a:endParaRPr>
              <a:solidFill>
                <a:schemeClr val="dk1"/>
              </a:solidFill>
            </a:endParaRPr>
          </a:p>
          <a:p>
            <a:pPr marL="228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Review Material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b="1">
                <a:solidFill>
                  <a:schemeClr val="dk1"/>
                </a:solidFill>
              </a:rPr>
              <a:t>Practice MC and FRQ available now in </a:t>
            </a:r>
            <a:r>
              <a:rPr lang="en" b="1" u="sng">
                <a:solidFill>
                  <a:schemeClr val="accent5"/>
                </a:solidFill>
                <a:hlinkClick r:id="rId7"/>
              </a:rPr>
              <a:t>AP Classroom</a:t>
            </a:r>
            <a:endParaRPr b="1" u="sng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8"/>
              </a:rPr>
              <a:t>FRQs from previous exams</a:t>
            </a:r>
            <a:r>
              <a:rPr lang="en">
                <a:solidFill>
                  <a:schemeClr val="dk1"/>
                </a:solidFill>
              </a:rPr>
              <a:t> - Organized by unit, links to keys are on the second page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9"/>
              </a:rPr>
              <a:t>AP Classroom Review Channel</a:t>
            </a:r>
            <a:r>
              <a:rPr lang="en">
                <a:solidFill>
                  <a:schemeClr val="dk1"/>
                </a:solidFill>
              </a:rPr>
              <a:t> - review videos made by AP will be added here weekly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10"/>
              </a:rPr>
              <a:t>AP Biology Review Videos</a:t>
            </a:r>
            <a:r>
              <a:rPr lang="en">
                <a:solidFill>
                  <a:schemeClr val="dk1"/>
                </a:solidFill>
              </a:rPr>
              <a:t> - review videos made by AP Biology teachers this year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** We did not discuss Feedback yet. Please be sure to watch this video and answer Essential Question 8-10. Let me know if you have questions.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Cell Communication and Cell Cycle Continued</a:t>
            </a:r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5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Vocabulary</a:t>
            </a:r>
            <a:endParaRPr sz="14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Target Cell		Phosphorylation		Signal Transduction		Ligand			Receptor Protein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Signal Amplification	Secondary Messenger		Response			Feedback		Positive Feedback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Negative Feedback	Cell Cycle			Mitosis				Interphase		Asexual Reproduction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Cyclin			Cancer				Prophase			Metaphase		Anaphase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Telophase		Cytokinesis			G1/S/G2 Phases			Spindle Fibers		Cyclin Dependent Kinase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Kinase			Receptor			Amplification			Homeostasis		</a:t>
            </a: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Cell Communication and Cell Cycle Continued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Essential Questions</a:t>
            </a:r>
            <a:endParaRPr sz="1400" b="1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 </a:t>
            </a:r>
            <a:r>
              <a:rPr lang="en" sz="1100">
                <a:solidFill>
                  <a:srgbClr val="000000"/>
                </a:solidFill>
              </a:rPr>
              <a:t>the ways that cells can communicate with one another.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how cells communicate with one another over short and long distances.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 </a:t>
            </a:r>
            <a:r>
              <a:rPr lang="en" sz="1100">
                <a:solidFill>
                  <a:srgbClr val="000000"/>
                </a:solidFill>
              </a:rPr>
              <a:t>the components of a signal transduction pathway.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the role of components of a signal transduction pathway in producing a cellular response.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 </a:t>
            </a:r>
            <a:r>
              <a:rPr lang="en" sz="1100">
                <a:solidFill>
                  <a:srgbClr val="000000"/>
                </a:solidFill>
              </a:rPr>
              <a:t>the role of the environment in eliciting a cellular response.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 </a:t>
            </a:r>
            <a:r>
              <a:rPr lang="en" sz="1100">
                <a:solidFill>
                  <a:srgbClr val="000000"/>
                </a:solidFill>
              </a:rPr>
              <a:t>the different types of cellular responses elicited by a signal transduction pathway.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how a change in the structure of any signaling molecule affects the activity of the signaling pathway.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 u="sng">
                <a:solidFill>
                  <a:srgbClr val="000000"/>
                </a:solidFill>
              </a:rPr>
              <a:t>**Describe positive and/or negative feedback mechanisms.</a:t>
            </a:r>
            <a:endParaRPr sz="1100" b="1" u="sng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 u="sng">
                <a:solidFill>
                  <a:srgbClr val="000000"/>
                </a:solidFill>
              </a:rPr>
              <a:t>**Explain how negative feedback helps to maintain homeostasis.</a:t>
            </a:r>
            <a:endParaRPr sz="1100" b="1" u="sng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 u="sng">
                <a:solidFill>
                  <a:srgbClr val="000000"/>
                </a:solidFill>
              </a:rPr>
              <a:t>**Explain how positive feedback affects homeostasis.</a:t>
            </a:r>
            <a:endParaRPr sz="1100" b="1" u="sng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 </a:t>
            </a:r>
            <a:r>
              <a:rPr lang="en" sz="1100">
                <a:solidFill>
                  <a:srgbClr val="000000"/>
                </a:solidFill>
              </a:rPr>
              <a:t>the events that occur in the cell cycle.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how mitosis results in the transmission of chromosomes from one generation to the next.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 </a:t>
            </a:r>
            <a:r>
              <a:rPr lang="en" sz="1100">
                <a:solidFill>
                  <a:srgbClr val="000000"/>
                </a:solidFill>
              </a:rPr>
              <a:t>the role of checkpoints in regulating the cell cycle.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 </a:t>
            </a:r>
            <a:r>
              <a:rPr lang="en" sz="1100">
                <a:solidFill>
                  <a:srgbClr val="000000"/>
                </a:solidFill>
              </a:rPr>
              <a:t>the effects of disruptions to the cell cycle on the cell or organism.</a:t>
            </a:r>
            <a:endParaRPr sz="11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** We did not discuss Feedback yet. Please be sure to watch the Bozeman video and answer Essential Question 8-10. Let me know if you have questions.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5: Heredity</a:t>
            </a:r>
            <a:endParaRPr/>
          </a:p>
        </p:txBody>
      </p:sp>
      <p:sp>
        <p:nvSpPr>
          <p:cNvPr id="151" name="Google Shape;151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Major Topics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Meiosis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Genetic diversity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Mendelian genetics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Non-Mendelian genetics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Environmental effects on phenotype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Chromosomal inheritance</a:t>
            </a:r>
            <a:endParaRPr>
              <a:solidFill>
                <a:schemeClr val="dk1"/>
              </a:solidFill>
            </a:endParaRPr>
          </a:p>
          <a:p>
            <a:pPr marL="228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Bozeman Videos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Meiosis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4"/>
              </a:rPr>
              <a:t>Mendelian genetics</a:t>
            </a:r>
            <a:r>
              <a:rPr lang="en">
                <a:solidFill>
                  <a:schemeClr val="dk1"/>
                </a:solidFill>
              </a:rPr>
              <a:t>, </a:t>
            </a:r>
            <a:r>
              <a:rPr lang="en" u="sng">
                <a:solidFill>
                  <a:schemeClr val="hlink"/>
                </a:solidFill>
                <a:hlinkClick r:id="rId5"/>
              </a:rPr>
              <a:t>Non-Mendelian genetics</a:t>
            </a:r>
            <a:r>
              <a:rPr lang="en">
                <a:solidFill>
                  <a:schemeClr val="dk1"/>
                </a:solidFill>
              </a:rPr>
              <a:t>, </a:t>
            </a:r>
            <a:r>
              <a:rPr lang="en" u="sng">
                <a:solidFill>
                  <a:schemeClr val="hlink"/>
                </a:solidFill>
                <a:hlinkClick r:id="rId6"/>
              </a:rPr>
              <a:t>chromosomal inheritance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7"/>
              </a:rPr>
              <a:t>Genotype and phenotype</a:t>
            </a:r>
            <a:endParaRPr>
              <a:solidFill>
                <a:schemeClr val="dk1"/>
              </a:solidFill>
            </a:endParaRPr>
          </a:p>
          <a:p>
            <a:pPr marL="228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Review Material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b="1">
                <a:solidFill>
                  <a:schemeClr val="dk1"/>
                </a:solidFill>
              </a:rPr>
              <a:t>Practice MC and FRQ available now in </a:t>
            </a:r>
            <a:r>
              <a:rPr lang="en" b="1" u="sng">
                <a:solidFill>
                  <a:schemeClr val="accent5"/>
                </a:solidFill>
                <a:hlinkClick r:id="rId8"/>
              </a:rPr>
              <a:t>AP Classroom</a:t>
            </a:r>
            <a:endParaRPr b="1" u="sng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9"/>
              </a:rPr>
              <a:t>FRQs from previous exams</a:t>
            </a:r>
            <a:r>
              <a:rPr lang="en">
                <a:solidFill>
                  <a:schemeClr val="dk1"/>
                </a:solidFill>
              </a:rPr>
              <a:t> - Organized by unit, links to keys are on the second page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10"/>
              </a:rPr>
              <a:t>AP Classroom Review Channel</a:t>
            </a:r>
            <a:r>
              <a:rPr lang="en">
                <a:solidFill>
                  <a:schemeClr val="dk1"/>
                </a:solidFill>
              </a:rPr>
              <a:t> - review videos made by AP will be added here weekly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11"/>
              </a:rPr>
              <a:t>AP Biology Review Videos</a:t>
            </a:r>
            <a:r>
              <a:rPr lang="en">
                <a:solidFill>
                  <a:schemeClr val="dk1"/>
                </a:solidFill>
              </a:rPr>
              <a:t> - review videos made by AP Biology teachers this year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Heredity Continued</a:t>
            </a:r>
            <a:endParaRPr/>
          </a:p>
        </p:txBody>
      </p:sp>
      <p:sp>
        <p:nvSpPr>
          <p:cNvPr id="157" name="Google Shape;157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5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Vocabulary</a:t>
            </a:r>
            <a:endParaRPr sz="14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Meiosis			Gamete				Daughter Cell			Chromosomes		Diploid (2n)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Haploid (1n)		Homologous Chromosomes	Chromatid			Crossing Over		Sexual Reproduction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Fertilization		Conserved			Law of Segregation		Zygote			Law of Independent Assortment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Trait			Allele				Genotype			Phenotype		Genetic Linkage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Sex-Linked Trait		Nondisjunction			PMAT				PMAT 2			Punnett Square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Incomplete Dominance	Complete Dominance		Codominance			Dominant		Recessive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Allele			Homozygous			Heterozygous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Heredity Continued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Essential Questions</a:t>
            </a:r>
            <a:endParaRPr sz="1400" b="1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how meiosis results in the transmission of chromosomes from one generation to the next.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similarities and/ or differences between the phases and outcomes of mitosis and meiosis.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how the process of meiosis generates genetic diversity.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how shared, conserved, fundamental processes and features support the concept of common ancestry for all organisms.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the inheritance of genes and traits as described by Mendel’s laws.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deviations from Mendel’s model of the inheritance of traits.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how the same genotype can result in multiple phenotypes under different environmental conditions.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how chromosomal inheritance generates genetic variation in sexual reproduction.</a:t>
            </a:r>
            <a:endParaRPr sz="11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2020 Exam Information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Date: To Be Determined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Time: </a:t>
            </a:r>
            <a:r>
              <a:rPr lang="en">
                <a:solidFill>
                  <a:schemeClr val="dk1"/>
                </a:solidFill>
              </a:rPr>
              <a:t>To Be Determined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Location: </a:t>
            </a:r>
            <a:r>
              <a:rPr lang="en">
                <a:solidFill>
                  <a:schemeClr val="dk1"/>
                </a:solidFill>
              </a:rPr>
              <a:t>To Be Determined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Exam Details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One 45 minute exam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FRQs only - no multiple choice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Units 1-6 only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General Exam Prep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AP Classroom Review Channel</a:t>
            </a:r>
            <a:r>
              <a:rPr lang="en">
                <a:solidFill>
                  <a:srgbClr val="000000"/>
                </a:solidFill>
              </a:rPr>
              <a:t> - review videos made by AP will be added here weekly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4"/>
              </a:rPr>
              <a:t>AP Biology Review Videos</a:t>
            </a:r>
            <a:r>
              <a:rPr lang="en">
                <a:solidFill>
                  <a:srgbClr val="000000"/>
                </a:solidFill>
              </a:rPr>
              <a:t> - review videos made by AP Biology teachers this year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5"/>
              </a:rPr>
              <a:t>Bozeman Exam Review</a:t>
            </a:r>
            <a:r>
              <a:rPr lang="en">
                <a:solidFill>
                  <a:srgbClr val="000000"/>
                </a:solidFill>
              </a:rPr>
              <a:t>, </a:t>
            </a:r>
            <a:r>
              <a:rPr lang="en" u="sng">
                <a:solidFill>
                  <a:schemeClr val="hlink"/>
                </a:solidFill>
                <a:hlinkClick r:id="rId6"/>
              </a:rPr>
              <a:t>Bozeman Data Collection</a:t>
            </a:r>
            <a:r>
              <a:rPr lang="en"/>
              <a:t>, </a:t>
            </a:r>
            <a:r>
              <a:rPr lang="en" u="sng">
                <a:solidFill>
                  <a:schemeClr val="hlink"/>
                </a:solidFill>
                <a:hlinkClick r:id="rId7"/>
              </a:rPr>
              <a:t>Bozeman Graphing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8"/>
              </a:rPr>
              <a:t>Quizlet Vocab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9"/>
              </a:rPr>
              <a:t>Kahoot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6: Gene Expression and Regulation</a:t>
            </a:r>
            <a:endParaRPr/>
          </a:p>
        </p:txBody>
      </p:sp>
      <p:sp>
        <p:nvSpPr>
          <p:cNvPr id="169" name="Google Shape;169;p32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Major Topics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DNA and RNA structure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Replication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Transcription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Translation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Regulation of gene expression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Mutations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Biotechnology</a:t>
            </a:r>
            <a:endParaRPr>
              <a:solidFill>
                <a:schemeClr val="dk1"/>
              </a:solidFill>
            </a:endParaRPr>
          </a:p>
          <a:p>
            <a:pPr marL="228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Bozeman Videos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DNA/RNA 1</a:t>
            </a:r>
            <a:r>
              <a:rPr lang="en">
                <a:solidFill>
                  <a:schemeClr val="dk1"/>
                </a:solidFill>
              </a:rPr>
              <a:t>, </a:t>
            </a:r>
            <a:r>
              <a:rPr lang="en" u="sng">
                <a:solidFill>
                  <a:schemeClr val="hlink"/>
                </a:solidFill>
                <a:hlinkClick r:id="rId4"/>
              </a:rPr>
              <a:t>DNA/RNA 2</a:t>
            </a:r>
            <a:r>
              <a:rPr lang="en">
                <a:solidFill>
                  <a:schemeClr val="dk1"/>
                </a:solidFill>
              </a:rPr>
              <a:t>, </a:t>
            </a:r>
            <a:r>
              <a:rPr lang="en" u="sng">
                <a:solidFill>
                  <a:schemeClr val="hlink"/>
                </a:solidFill>
                <a:hlinkClick r:id="rId5"/>
              </a:rPr>
              <a:t>replication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6"/>
              </a:rPr>
              <a:t>Transcription/translation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7"/>
              </a:rPr>
              <a:t>Gene regulation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8"/>
              </a:rPr>
              <a:t>Mutations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9"/>
              </a:rPr>
              <a:t>Biotechnology</a:t>
            </a:r>
            <a:endParaRPr>
              <a:solidFill>
                <a:schemeClr val="dk1"/>
              </a:solidFill>
            </a:endParaRPr>
          </a:p>
          <a:p>
            <a:pPr marL="228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Review Material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b="1">
                <a:solidFill>
                  <a:schemeClr val="dk1"/>
                </a:solidFill>
              </a:rPr>
              <a:t>Practice MC and FRQ available now in </a:t>
            </a:r>
            <a:r>
              <a:rPr lang="en" b="1" u="sng">
                <a:solidFill>
                  <a:schemeClr val="accent5"/>
                </a:solidFill>
                <a:hlinkClick r:id="rId10"/>
              </a:rPr>
              <a:t>AP Classroom</a:t>
            </a:r>
            <a:endParaRPr b="1" u="sng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11"/>
              </a:rPr>
              <a:t>FRQs from previous exams</a:t>
            </a:r>
            <a:r>
              <a:rPr lang="en">
                <a:solidFill>
                  <a:schemeClr val="dk1"/>
                </a:solidFill>
              </a:rPr>
              <a:t> - Organized by unit, links to keys are on the second page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12"/>
              </a:rPr>
              <a:t>AP Classroom Review Channel</a:t>
            </a:r>
            <a:r>
              <a:rPr lang="en">
                <a:solidFill>
                  <a:schemeClr val="dk1"/>
                </a:solidFill>
              </a:rPr>
              <a:t> - review videos made by AP will be added here weekly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13"/>
              </a:rPr>
              <a:t>AP Biology Review Videos</a:t>
            </a:r>
            <a:r>
              <a:rPr lang="en">
                <a:solidFill>
                  <a:schemeClr val="dk1"/>
                </a:solidFill>
              </a:rPr>
              <a:t> - review videos made by AP Biology teachers this year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Expression and Regulation Continued</a:t>
            </a:r>
            <a:endParaRPr/>
          </a:p>
        </p:txBody>
      </p:sp>
      <p:sp>
        <p:nvSpPr>
          <p:cNvPr id="175" name="Google Shape;175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Vocabulary</a:t>
            </a:r>
            <a:endParaRPr sz="14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DNA Replication	Semiconservative		Replication Fork			Transcription		Template Strand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Intron			Exon				Splicing				Translation		Codon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Virus			Histone				Gene Expression		Cell Differentiation	Operon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Cell Specialization	Epigenetics			Transcription Factor		Promoter		Triploidy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Operator		Repressor			Conjugation			Regulatory Gene	Biotechnology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Genetic Engineering	Electrophoresis			DNA Sequencing		Deoxyribose		Nitrogenous Base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Nucleic Acid		Nucleotide			Ribonucleic Acid		Ribose			Polymerase Chain Reaction (PCR)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3’			5’				Antiparallel			Double Helix		Helicase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Topoisomerase		Ligase				Okazaki Fragment		Polymerase		Ribosome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tRNA			mRNA				rRNA				Amino Acid		Protein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Inducible		Repressible			Frameshift			Silent Mutation		Anticodon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Gene Expression and Regulation Continued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Essential Questions</a:t>
            </a:r>
            <a:endParaRPr sz="1400" b="1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 </a:t>
            </a:r>
            <a:r>
              <a:rPr lang="en" sz="1100">
                <a:solidFill>
                  <a:srgbClr val="000000"/>
                </a:solidFill>
              </a:rPr>
              <a:t>the structures involved in passing hereditary information from one generation to the next.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 </a:t>
            </a:r>
            <a:r>
              <a:rPr lang="en" sz="1100">
                <a:solidFill>
                  <a:srgbClr val="000000"/>
                </a:solidFill>
              </a:rPr>
              <a:t>the characteristics of DNA that allow it to be used as the hereditary material.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 </a:t>
            </a:r>
            <a:r>
              <a:rPr lang="en" sz="1100">
                <a:solidFill>
                  <a:srgbClr val="000000"/>
                </a:solidFill>
              </a:rPr>
              <a:t>the mechanisms by which genetic information is copied for transmission between generations.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 </a:t>
            </a:r>
            <a:r>
              <a:rPr lang="en" sz="1100">
                <a:solidFill>
                  <a:srgbClr val="000000"/>
                </a:solidFill>
              </a:rPr>
              <a:t>the mechanisms by which genetic information flows from DNA to RNA to protein.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 </a:t>
            </a:r>
            <a:r>
              <a:rPr lang="en" sz="1100">
                <a:solidFill>
                  <a:srgbClr val="000000"/>
                </a:solidFill>
              </a:rPr>
              <a:t>how the phenotype of an organism is determined by its genotype.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the types of interactions that regulate gene expression.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how the location of regulatory sequences relates to their function.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how the binding of transcription factors to promoter regions affects gene expression and/or the phenotype of the organism.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the connection between the regulation of gene expression and phenotypic differences in cells and organisms.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the various types of mutation.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how changes in genotype may result in changes in phenotype.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how alterations in DNA sequences contribute to variation that can be subject to natural selection.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the use of genetic engineering techniques in analyzing or manipulating DNA.</a:t>
            </a:r>
            <a:endParaRPr sz="11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5"/>
          <p:cNvSpPr txBox="1">
            <a:spLocks noGrp="1"/>
          </p:cNvSpPr>
          <p:nvPr>
            <p:ph type="title"/>
          </p:nvPr>
        </p:nvSpPr>
        <p:spPr>
          <a:xfrm>
            <a:off x="0" y="2285400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Units 7 and 8 are not on the exam this year!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DO NOT REVIEW THE SLIDES BEYOND THIS POINT!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are only in here for future use!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7: Natural Selection</a:t>
            </a:r>
            <a:endParaRPr/>
          </a:p>
        </p:txBody>
      </p:sp>
      <p:sp>
        <p:nvSpPr>
          <p:cNvPr id="192" name="Google Shape;192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Major Topics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Natural selection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Artificial selection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Population genetics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Hardy-Weinberg Equilibrium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Evidence of evolution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Common ancestry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Phylogeny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Speciation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Extinction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Variation in populations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Origin of life on Earth</a:t>
            </a:r>
            <a:endParaRPr>
              <a:solidFill>
                <a:schemeClr val="dk1"/>
              </a:solidFill>
            </a:endParaRPr>
          </a:p>
          <a:p>
            <a:pPr marL="228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Review Material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b="1">
                <a:solidFill>
                  <a:schemeClr val="dk1"/>
                </a:solidFill>
              </a:rPr>
              <a:t>Practice MC and FRQ available now in </a:t>
            </a:r>
            <a:r>
              <a:rPr lang="en" b="1" u="sng">
                <a:solidFill>
                  <a:schemeClr val="accent5"/>
                </a:solidFill>
                <a:hlinkClick r:id="rId3"/>
              </a:rPr>
              <a:t>AP Classroom</a:t>
            </a:r>
            <a:endParaRPr b="1" u="sng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4"/>
              </a:rPr>
              <a:t>FRQs from previous exams</a:t>
            </a:r>
            <a:r>
              <a:rPr lang="en">
                <a:solidFill>
                  <a:schemeClr val="dk1"/>
                </a:solidFill>
              </a:rPr>
              <a:t> - Organized by unit, links to keys are on the second page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5"/>
              </a:rPr>
              <a:t>AP Classroom Review Channel</a:t>
            </a:r>
            <a:r>
              <a:rPr lang="en">
                <a:solidFill>
                  <a:schemeClr val="dk1"/>
                </a:solidFill>
              </a:rPr>
              <a:t> - review videos made by AP will be added here weekly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6"/>
              </a:rPr>
              <a:t>AP Biology Review Videos</a:t>
            </a:r>
            <a:r>
              <a:rPr lang="en">
                <a:solidFill>
                  <a:schemeClr val="dk1"/>
                </a:solidFill>
              </a:rPr>
              <a:t> - review videos made by AP Biology teachers this year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3" name="Google Shape;193;p36"/>
          <p:cNvSpPr txBox="1"/>
          <p:nvPr/>
        </p:nvSpPr>
        <p:spPr>
          <a:xfrm>
            <a:off x="4010025" y="1247775"/>
            <a:ext cx="4695900" cy="27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b="1"/>
              <a:t>Bozeman Videos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7"/>
              </a:rPr>
              <a:t>Natural selection</a:t>
            </a:r>
            <a:r>
              <a:rPr lang="en"/>
              <a:t>, </a:t>
            </a:r>
            <a:r>
              <a:rPr lang="en" u="sng">
                <a:solidFill>
                  <a:schemeClr val="hlink"/>
                </a:solidFill>
                <a:hlinkClick r:id="rId8"/>
              </a:rPr>
              <a:t>Artificial/Natural selection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9"/>
              </a:rPr>
              <a:t>Population genetics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10"/>
              </a:rPr>
              <a:t>Hardy-Weinberg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11"/>
              </a:rPr>
              <a:t>Evidence of evolution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12"/>
              </a:rPr>
              <a:t>Phylogeny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13"/>
              </a:rPr>
              <a:t>Speciation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14"/>
              </a:rPr>
              <a:t>Extinction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15"/>
              </a:rPr>
              <a:t>Origin of life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Natural Selection Continued</a:t>
            </a:r>
            <a:endParaRPr/>
          </a:p>
        </p:txBody>
      </p:sp>
      <p:sp>
        <p:nvSpPr>
          <p:cNvPr id="199" name="Google Shape;199;p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Vocabulary</a:t>
            </a:r>
            <a:endParaRPr sz="14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Natural Selection	Evolution			Evolutionary Fitness		Selective Pressure	Speciation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Reproductive Isolation	Allopatric			Sympatric			Divergent Evolution	Nonrandom Mating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Adaptive Radiation	Extinction			Species Diversity		Ecosystems		Niche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RNA World Hypothesis	Convergent Evolution		Mutation			Population		Genetic Drift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Bottleneck Effect	Founder Effect			Migration			Morphology		Hardy-Weinberg Equilibrium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Fossil			Vestigial Structure		Phylogeny			Cladogram		Phylogenetic Tree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Molecular Clock		Out-Group			Lineage				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8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Natural Selection Continued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38"/>
          <p:cNvSpPr txBox="1">
            <a:spLocks noGrp="1"/>
          </p:cNvSpPr>
          <p:nvPr>
            <p:ph type="body" idx="1"/>
          </p:nvPr>
        </p:nvSpPr>
        <p:spPr>
          <a:xfrm>
            <a:off x="86100" y="504775"/>
            <a:ext cx="9057900" cy="45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Essential Questions</a:t>
            </a:r>
            <a:endParaRPr sz="1400" b="1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Describe </a:t>
            </a:r>
            <a:r>
              <a:rPr lang="en" sz="1000">
                <a:solidFill>
                  <a:srgbClr val="000000"/>
                </a:solidFill>
              </a:rPr>
              <a:t>the causes of natural selection.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Explain </a:t>
            </a:r>
            <a:r>
              <a:rPr lang="en" sz="1000">
                <a:solidFill>
                  <a:srgbClr val="000000"/>
                </a:solidFill>
              </a:rPr>
              <a:t>how natural selection affects populations.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Describe </a:t>
            </a:r>
            <a:r>
              <a:rPr lang="en" sz="1000">
                <a:solidFill>
                  <a:srgbClr val="000000"/>
                </a:solidFill>
              </a:rPr>
              <a:t>the importance of phenotypic variation in a population.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Explain </a:t>
            </a:r>
            <a:r>
              <a:rPr lang="en" sz="1000">
                <a:solidFill>
                  <a:srgbClr val="000000"/>
                </a:solidFill>
              </a:rPr>
              <a:t>how humans can affect diversity within a population.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Explain </a:t>
            </a:r>
            <a:r>
              <a:rPr lang="en" sz="1000">
                <a:solidFill>
                  <a:srgbClr val="000000"/>
                </a:solidFill>
              </a:rPr>
              <a:t>how random occurrences affect the genetic makeup of a population.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Describe</a:t>
            </a:r>
            <a:r>
              <a:rPr lang="en" sz="1000">
                <a:solidFill>
                  <a:srgbClr val="000000"/>
                </a:solidFill>
              </a:rPr>
              <a:t> the role of random processes in the evolution of specific populations.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Describe </a:t>
            </a:r>
            <a:r>
              <a:rPr lang="en" sz="1000">
                <a:solidFill>
                  <a:srgbClr val="000000"/>
                </a:solidFill>
              </a:rPr>
              <a:t>the change in the genetic makeup of a population over time.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Describe </a:t>
            </a:r>
            <a:r>
              <a:rPr lang="en" sz="1000">
                <a:solidFill>
                  <a:srgbClr val="000000"/>
                </a:solidFill>
              </a:rPr>
              <a:t>the conditions under which allele and genotype frequencies will change in populations.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Explain </a:t>
            </a:r>
            <a:r>
              <a:rPr lang="en" sz="1000">
                <a:solidFill>
                  <a:srgbClr val="000000"/>
                </a:solidFill>
              </a:rPr>
              <a:t>the impacts on the population if any of the conditions of Hardy- Weinberg are not met.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Describe </a:t>
            </a:r>
            <a:r>
              <a:rPr lang="en" sz="1000">
                <a:solidFill>
                  <a:srgbClr val="000000"/>
                </a:solidFill>
              </a:rPr>
              <a:t>the types of data that provide evidence for evolution.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Explain </a:t>
            </a:r>
            <a:r>
              <a:rPr lang="en" sz="1000">
                <a:solidFill>
                  <a:srgbClr val="000000"/>
                </a:solidFill>
              </a:rPr>
              <a:t>how morphological, biochemical, and geological data provide evidence that organisms have changed over time.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Describe </a:t>
            </a:r>
            <a:r>
              <a:rPr lang="en" sz="1000">
                <a:solidFill>
                  <a:srgbClr val="000000"/>
                </a:solidFill>
              </a:rPr>
              <a:t>the fundamental molecular and cellular features shared across all domains of life, which provide evidence of common ancestry.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Describe </a:t>
            </a:r>
            <a:r>
              <a:rPr lang="en" sz="1000">
                <a:solidFill>
                  <a:srgbClr val="000000"/>
                </a:solidFill>
              </a:rPr>
              <a:t>structural and functional evidence on cellular and molecular levels that provides evidence for the common ancestry of all eukaryotes.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Explain </a:t>
            </a:r>
            <a:r>
              <a:rPr lang="en" sz="1000">
                <a:solidFill>
                  <a:srgbClr val="000000"/>
                </a:solidFill>
              </a:rPr>
              <a:t>how evolution is an ongoing process in all living organisms.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Describe</a:t>
            </a:r>
            <a:r>
              <a:rPr lang="en" sz="1000">
                <a:solidFill>
                  <a:srgbClr val="000000"/>
                </a:solidFill>
              </a:rPr>
              <a:t> the types of evidence that can be used to infer an evolutionary relationship.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Explain </a:t>
            </a:r>
            <a:r>
              <a:rPr lang="en" sz="1000">
                <a:solidFill>
                  <a:srgbClr val="000000"/>
                </a:solidFill>
              </a:rPr>
              <a:t>how a phylogenetic tree and/or cladogram can be used to infer evolutionary relatedness.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Describe </a:t>
            </a:r>
            <a:r>
              <a:rPr lang="en" sz="1000">
                <a:solidFill>
                  <a:srgbClr val="000000"/>
                </a:solidFill>
              </a:rPr>
              <a:t>the conditions under which new species may arise.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Describe </a:t>
            </a:r>
            <a:r>
              <a:rPr lang="en" sz="1000">
                <a:solidFill>
                  <a:srgbClr val="000000"/>
                </a:solidFill>
              </a:rPr>
              <a:t>the rate of evolution and speciation under different ecological conditions.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Explain </a:t>
            </a:r>
            <a:r>
              <a:rPr lang="en" sz="1000">
                <a:solidFill>
                  <a:srgbClr val="000000"/>
                </a:solidFill>
              </a:rPr>
              <a:t>the processes and mechanisms that drive speciation.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Describe </a:t>
            </a:r>
            <a:r>
              <a:rPr lang="en" sz="1000">
                <a:solidFill>
                  <a:srgbClr val="000000"/>
                </a:solidFill>
              </a:rPr>
              <a:t>factors that lead to the extinction of a population.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Explain </a:t>
            </a:r>
            <a:r>
              <a:rPr lang="en" sz="1000">
                <a:solidFill>
                  <a:srgbClr val="000000"/>
                </a:solidFill>
              </a:rPr>
              <a:t>how the risk of extinction is affected by changes in the environment.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Explain </a:t>
            </a:r>
            <a:r>
              <a:rPr lang="en" sz="1000">
                <a:solidFill>
                  <a:srgbClr val="000000"/>
                </a:solidFill>
              </a:rPr>
              <a:t>species diversity in an ecosystem as a function of speciation and extinction rates.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Explain </a:t>
            </a:r>
            <a:r>
              <a:rPr lang="en" sz="1000">
                <a:solidFill>
                  <a:srgbClr val="000000"/>
                </a:solidFill>
              </a:rPr>
              <a:t>how extinction can make new environments available for adaptive radiation.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Explain</a:t>
            </a:r>
            <a:r>
              <a:rPr lang="en" sz="1000">
                <a:solidFill>
                  <a:srgbClr val="000000"/>
                </a:solidFill>
              </a:rPr>
              <a:t> how the genetic diversity of a species or population affects its ability to withstand environmental pressures.</a:t>
            </a:r>
            <a:endParaRPr sz="1000">
              <a:solidFill>
                <a:srgbClr val="000000"/>
              </a:solidFill>
            </a:endParaRPr>
          </a:p>
          <a:p>
            <a:pPr marL="22860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AutoNum type="arabicPeriod"/>
            </a:pPr>
            <a:r>
              <a:rPr lang="en" sz="1000" b="1">
                <a:solidFill>
                  <a:srgbClr val="000000"/>
                </a:solidFill>
              </a:rPr>
              <a:t>Describe </a:t>
            </a:r>
            <a:r>
              <a:rPr lang="en" sz="1000">
                <a:solidFill>
                  <a:srgbClr val="000000"/>
                </a:solidFill>
              </a:rPr>
              <a:t>the scientific evidence that provides support for models of the origin of life on Earth.</a:t>
            </a:r>
            <a:endParaRPr sz="10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9"/>
          <p:cNvSpPr txBox="1">
            <a:spLocks noGrp="1"/>
          </p:cNvSpPr>
          <p:nvPr>
            <p:ph type="title"/>
          </p:nvPr>
        </p:nvSpPr>
        <p:spPr>
          <a:xfrm>
            <a:off x="311700" y="2908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8: Ecology</a:t>
            </a:r>
            <a:endParaRPr/>
          </a:p>
        </p:txBody>
      </p:sp>
      <p:sp>
        <p:nvSpPr>
          <p:cNvPr id="211" name="Google Shape;211;p39"/>
          <p:cNvSpPr txBox="1">
            <a:spLocks noGrp="1"/>
          </p:cNvSpPr>
          <p:nvPr>
            <p:ph type="body" idx="1"/>
          </p:nvPr>
        </p:nvSpPr>
        <p:spPr>
          <a:xfrm>
            <a:off x="311700" y="6794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Major Topics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Responses to the environment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Energy flow through ecosystems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Population ecology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Effect of density of populations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Community ecology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Biodiversity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Disruptions to ecosystems</a:t>
            </a:r>
            <a:endParaRPr>
              <a:solidFill>
                <a:schemeClr val="dk1"/>
              </a:solidFill>
            </a:endParaRPr>
          </a:p>
          <a:p>
            <a:pPr marL="228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Bozeman Videos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Response to environment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4"/>
              </a:rPr>
              <a:t>Energy flow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5"/>
              </a:rPr>
              <a:t>Population ecology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6"/>
              </a:rPr>
              <a:t>Community ecology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7"/>
              </a:rPr>
              <a:t>Biodiversity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8"/>
              </a:rPr>
              <a:t>Disruptions to ecosystems</a:t>
            </a:r>
            <a:endParaRPr>
              <a:solidFill>
                <a:schemeClr val="dk1"/>
              </a:solidFill>
            </a:endParaRPr>
          </a:p>
          <a:p>
            <a:pPr marL="228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Review Material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b="1">
                <a:solidFill>
                  <a:schemeClr val="dk1"/>
                </a:solidFill>
              </a:rPr>
              <a:t>Practice MC and FRQ available now in </a:t>
            </a:r>
            <a:r>
              <a:rPr lang="en" b="1" u="sng">
                <a:solidFill>
                  <a:schemeClr val="accent5"/>
                </a:solidFill>
                <a:hlinkClick r:id="rId9"/>
              </a:rPr>
              <a:t>AP Classroom</a:t>
            </a:r>
            <a:endParaRPr b="1" u="sng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10"/>
              </a:rPr>
              <a:t>FRQs from previous exams</a:t>
            </a:r>
            <a:r>
              <a:rPr lang="en">
                <a:solidFill>
                  <a:schemeClr val="dk1"/>
                </a:solidFill>
              </a:rPr>
              <a:t> - Organized by unit, links to keys are on the second page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11"/>
              </a:rPr>
              <a:t>AP Classroom Review Channel</a:t>
            </a:r>
            <a:r>
              <a:rPr lang="en">
                <a:solidFill>
                  <a:schemeClr val="dk1"/>
                </a:solidFill>
              </a:rPr>
              <a:t> - review videos made by AP will be added here weekly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12"/>
              </a:rPr>
              <a:t>AP Biology Review Videos</a:t>
            </a:r>
            <a:r>
              <a:rPr lang="en">
                <a:solidFill>
                  <a:schemeClr val="dk1"/>
                </a:solidFill>
              </a:rPr>
              <a:t> - review videos made by AP Biology teachers this year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Ecology Continued</a:t>
            </a:r>
            <a:endParaRPr/>
          </a:p>
        </p:txBody>
      </p:sp>
      <p:sp>
        <p:nvSpPr>
          <p:cNvPr id="217" name="Google Shape;217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Vocabulary</a:t>
            </a:r>
            <a:endParaRPr sz="14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Abiotic Factor			Adaptation			Age Structure			Biodiversity		Biome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Biotic Factor			Carbon Cycle			Carrying Capacity		Climate Change		Community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Conservation			Decomposer			Density-Dependent Factor	Food Chain		Food Web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Warming		Greenhouse Effect		Gross Primary Productivity	Habitat			Hydrologic Cycle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Imprinting 			Interspecific Competition	Intraspecific Competition	K-Selection		Keystone Species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Nitrogen Cycle			Parasite				Photoautotroph			Population		Population Growth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Pollution			Predator			Primary Consumer		Rate of Increase		R-Selection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Saprophyte			Detritivore			Distribution			Niche			Primary Succession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Secondary Succession		Ecosystem			Endangered Species		Exponential Growth	Limiting Factor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Logistic Growth			Migration			Mutualism			Secondary Consumer	Survivorship Curve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Symbiosis			10% Rule			Trophic Level			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Ecology Continued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Essential Questions</a:t>
            </a:r>
            <a:endParaRPr sz="1400" b="1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how the behavioral and/or physiological response of an organism is related to changes in internal or external environment.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how the behavioral responses of organisms affect their overall fitness and may contribute to the success of the population.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 </a:t>
            </a:r>
            <a:r>
              <a:rPr lang="en" sz="1100">
                <a:solidFill>
                  <a:srgbClr val="000000"/>
                </a:solidFill>
              </a:rPr>
              <a:t>the strategies organisms use to acquire and use energy.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how changes in energy availability affect populations and ecosystems.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how the activities of autotrophs and heterotrophs enable the flow of energy within an ecosystem.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 </a:t>
            </a:r>
            <a:r>
              <a:rPr lang="en" sz="1100">
                <a:solidFill>
                  <a:srgbClr val="000000"/>
                </a:solidFill>
              </a:rPr>
              <a:t>factors that in influence growth dynamics of populations.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how the density of a population affects and is determined by resource availability in the environment.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 </a:t>
            </a:r>
            <a:r>
              <a:rPr lang="en" sz="1100">
                <a:solidFill>
                  <a:srgbClr val="000000"/>
                </a:solidFill>
              </a:rPr>
              <a:t>the structure of a community according to its species composition and diversity.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how interactions within and among populations influence community structure.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how community structure is related to energy availability in the environment.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 </a:t>
            </a:r>
            <a:r>
              <a:rPr lang="en" sz="1100">
                <a:solidFill>
                  <a:srgbClr val="000000"/>
                </a:solidFill>
              </a:rPr>
              <a:t>the relationship between ecosystem diversity and its resilience to changes in the environment.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how the addition or removal of any component of an ecosystem will affect its overall short-term and long-term structure.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the interaction between the environment and random or preexisting variations in populations.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how invasive species affect ecosystem dynamics.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 </a:t>
            </a:r>
            <a:r>
              <a:rPr lang="en" sz="1100">
                <a:solidFill>
                  <a:srgbClr val="000000"/>
                </a:solidFill>
              </a:rPr>
              <a:t>human activities that lead to changes in ecosystem structure and/or dynamics.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 </a:t>
            </a:r>
            <a:r>
              <a:rPr lang="en" sz="1100">
                <a:solidFill>
                  <a:srgbClr val="000000"/>
                </a:solidFill>
              </a:rPr>
              <a:t>how geological and meteorological activity leads to changes in ecosystem structure and/or dynamics.</a:t>
            </a:r>
            <a:endParaRPr sz="11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Introduction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Throughout these slides you will find the following items for each unit: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Major topics - Use this as a general guide for what each unit is about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Bozeman videos - Watch as many as possible to get a refresher on specific topics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Review Material:</a:t>
            </a:r>
            <a:endParaRPr>
              <a:solidFill>
                <a:srgbClr val="000000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 b="1" u="sng">
                <a:solidFill>
                  <a:srgbClr val="000000"/>
                </a:solidFill>
              </a:rPr>
              <a:t>Practice MC and FRQ questions available now in AP Classroom</a:t>
            </a:r>
            <a:endParaRPr b="1" u="sng">
              <a:solidFill>
                <a:srgbClr val="000000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Review videos from AP Classroom and other AP Biology teachers will be posted here as they become available</a:t>
            </a:r>
            <a:endParaRPr>
              <a:solidFill>
                <a:schemeClr val="dk1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Practice FRQs from previous exams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Vocabulary terms to know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Essential questions to answer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Units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Chemistry of Life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 u="sng">
                <a:solidFill>
                  <a:schemeClr val="hlink"/>
                </a:solidFill>
                <a:hlinkClick r:id="rId4" action="ppaction://hlinksldjump"/>
              </a:rPr>
              <a:t>Cell Structure and Function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 u="sng">
                <a:solidFill>
                  <a:schemeClr val="hlink"/>
                </a:solidFill>
                <a:hlinkClick r:id="rId5" action="ppaction://hlinksldjump"/>
              </a:rPr>
              <a:t>Cellular Energetics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 u="sng">
                <a:solidFill>
                  <a:schemeClr val="hlink"/>
                </a:solidFill>
                <a:hlinkClick r:id="rId6" action="ppaction://hlinksldjump"/>
              </a:rPr>
              <a:t>Cell Communication and Cell Cycle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 u="sng">
                <a:solidFill>
                  <a:schemeClr val="hlink"/>
                </a:solidFill>
                <a:hlinkClick r:id="rId7" action="ppaction://hlinksldjump"/>
              </a:rPr>
              <a:t>Heredity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 u="sng">
                <a:solidFill>
                  <a:schemeClr val="hlink"/>
                </a:solidFill>
                <a:hlinkClick r:id="rId8" action="ppaction://hlinksldjump"/>
              </a:rPr>
              <a:t>Gene Expression and Regulation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 u="sng" strike="sngStrike">
                <a:solidFill>
                  <a:schemeClr val="hlink"/>
                </a:solidFill>
                <a:hlinkClick r:id="rId9" action="ppaction://hlinksldjump"/>
              </a:rPr>
              <a:t>Natural Selection</a:t>
            </a:r>
            <a:endParaRPr sz="2400" strike="sngStrike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 u="sng" strike="sngStrike">
                <a:solidFill>
                  <a:schemeClr val="hlink"/>
                </a:solidFill>
                <a:hlinkClick r:id="rId10" action="ppaction://hlinksldjump"/>
              </a:rPr>
              <a:t>Ecology</a:t>
            </a:r>
            <a:endParaRPr sz="2400" strike="sng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1: Chemistry of Life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Major Topics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sz="1400">
                <a:solidFill>
                  <a:schemeClr val="dk1"/>
                </a:solidFill>
              </a:rPr>
              <a:t>Structure of water and hydrogen bonding</a:t>
            </a:r>
            <a:endParaRPr sz="1400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sz="1400">
                <a:solidFill>
                  <a:schemeClr val="dk1"/>
                </a:solidFill>
              </a:rPr>
              <a:t>Elements of life</a:t>
            </a:r>
            <a:endParaRPr sz="1400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sz="1400">
                <a:solidFill>
                  <a:schemeClr val="dk1"/>
                </a:solidFill>
              </a:rPr>
              <a:t>Biological molecules</a:t>
            </a:r>
            <a:endParaRPr sz="1400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sz="1400">
                <a:solidFill>
                  <a:schemeClr val="dk1"/>
                </a:solidFill>
              </a:rPr>
              <a:t>Nucleic acids</a:t>
            </a:r>
            <a:endParaRPr sz="1400">
              <a:solidFill>
                <a:schemeClr val="dk1"/>
              </a:solidFill>
            </a:endParaRPr>
          </a:p>
          <a:p>
            <a:pPr marL="228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Bozeman Videos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Water 1</a:t>
            </a:r>
            <a:r>
              <a:rPr lang="en">
                <a:solidFill>
                  <a:schemeClr val="dk1"/>
                </a:solidFill>
              </a:rPr>
              <a:t> and </a:t>
            </a:r>
            <a:r>
              <a:rPr lang="en" u="sng">
                <a:solidFill>
                  <a:schemeClr val="hlink"/>
                </a:solidFill>
                <a:hlinkClick r:id="rId4"/>
              </a:rPr>
              <a:t>Water 2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5"/>
              </a:rPr>
              <a:t>Biological molecules</a:t>
            </a:r>
            <a:endParaRPr>
              <a:solidFill>
                <a:schemeClr val="dk1"/>
              </a:solidFill>
            </a:endParaRPr>
          </a:p>
          <a:p>
            <a:pPr marL="13716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 u="sng">
                <a:solidFill>
                  <a:schemeClr val="hlink"/>
                </a:solidFill>
                <a:hlinkClick r:id="rId6"/>
              </a:rPr>
              <a:t>Carbs</a:t>
            </a:r>
            <a:endParaRPr>
              <a:solidFill>
                <a:schemeClr val="dk1"/>
              </a:solidFill>
            </a:endParaRPr>
          </a:p>
          <a:p>
            <a:pPr marL="13716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 u="sng">
                <a:solidFill>
                  <a:schemeClr val="hlink"/>
                </a:solidFill>
                <a:hlinkClick r:id="rId7"/>
              </a:rPr>
              <a:t>Lipids</a:t>
            </a:r>
            <a:endParaRPr>
              <a:solidFill>
                <a:schemeClr val="dk1"/>
              </a:solidFill>
            </a:endParaRPr>
          </a:p>
          <a:p>
            <a:pPr marL="13716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 u="sng">
                <a:solidFill>
                  <a:schemeClr val="hlink"/>
                </a:solidFill>
                <a:hlinkClick r:id="rId8"/>
              </a:rPr>
              <a:t>Proteins</a:t>
            </a:r>
            <a:endParaRPr>
              <a:solidFill>
                <a:schemeClr val="dk1"/>
              </a:solidFill>
            </a:endParaRPr>
          </a:p>
          <a:p>
            <a:pPr marL="13716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 u="sng">
                <a:solidFill>
                  <a:schemeClr val="hlink"/>
                </a:solidFill>
                <a:hlinkClick r:id="rId9"/>
              </a:rPr>
              <a:t>Nucleic acids</a:t>
            </a:r>
            <a:endParaRPr>
              <a:solidFill>
                <a:schemeClr val="dk1"/>
              </a:solidFill>
            </a:endParaRPr>
          </a:p>
          <a:p>
            <a:pPr marL="228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Review Material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b="1">
                <a:solidFill>
                  <a:schemeClr val="dk1"/>
                </a:solidFill>
              </a:rPr>
              <a:t>Practice MC and FRQ available now in </a:t>
            </a:r>
            <a:r>
              <a:rPr lang="en" b="1" u="sng">
                <a:solidFill>
                  <a:schemeClr val="hlink"/>
                </a:solidFill>
                <a:hlinkClick r:id="rId10"/>
              </a:rPr>
              <a:t>AP Classroom</a:t>
            </a:r>
            <a:endParaRPr b="1" u="sng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11"/>
              </a:rPr>
              <a:t>FRQs from previous exams</a:t>
            </a:r>
            <a:r>
              <a:rPr lang="en">
                <a:solidFill>
                  <a:schemeClr val="dk1"/>
                </a:solidFill>
              </a:rPr>
              <a:t> - Organized by unit, links to keys are on the second page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12"/>
              </a:rPr>
              <a:t>AP Classroom Review Channel</a:t>
            </a:r>
            <a:r>
              <a:rPr lang="en">
                <a:solidFill>
                  <a:schemeClr val="dk1"/>
                </a:solidFill>
              </a:rPr>
              <a:t> - review videos made by AP will be added here weekly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13"/>
              </a:rPr>
              <a:t>AP Biology Review Videos</a:t>
            </a:r>
            <a:r>
              <a:rPr lang="en">
                <a:solidFill>
                  <a:schemeClr val="dk1"/>
                </a:solidFill>
              </a:rPr>
              <a:t> - review videos made by AP Biology teachers this year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Chemistry of Life Continued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63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Vocabulary</a:t>
            </a:r>
            <a:endParaRPr sz="14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Atom			Hydrogen Bond			Adhesion			Cohesion		Polar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Surface Tension		Essential Element		Macromolecule			Dehydration Synthesis	Nonpolar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Hydrolysis		Monomer			Phospholipids			Saturated Fats		Unsaturated Fats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Deoxyribose		Nitrogenous Base		Nucleic Acid			Nucleotide		Ribonucleic Acid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Ribose			Carbohydrates			Deoxyribonucleic Acid (DNA)	Lipid			Phosphate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Polymer		Protein				Amino Acid			Amino Terminus	Carboxyl Terminus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 group			Hydrophilic			Hydrophobic			Covalent Bond		Synthesis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3’			5’				Antiparallel			Double Helix		Subunit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Alpha Helix		Beta-Sheet			Peptide				Polypeptide		Primary Structure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Secondary Structure	Tertiary Structure		Sugar-Phosphate Backbone	Carbohydrate		Protein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Chemistry of Life Continued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Essential Questions</a:t>
            </a:r>
            <a:endParaRPr sz="1400" b="1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how the properties of water that result from its polarity and hydrogen bonding affect its biological function.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the composition of macromolecules required by living organisms.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the properties of the monomers and the type of bonds that connect the monomers in biological macromolecules.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Explain</a:t>
            </a:r>
            <a:r>
              <a:rPr lang="en" sz="1100">
                <a:solidFill>
                  <a:srgbClr val="000000"/>
                </a:solidFill>
              </a:rPr>
              <a:t> how a change in the subunits of a polymer may lead to changes in structure or function of the macromolecule.</a:t>
            </a:r>
            <a:endParaRPr sz="1100">
              <a:solidFill>
                <a:srgbClr val="000000"/>
              </a:solidFill>
            </a:endParaRPr>
          </a:p>
          <a:p>
            <a:pPr marL="22860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 b="1">
                <a:solidFill>
                  <a:srgbClr val="000000"/>
                </a:solidFill>
              </a:rPr>
              <a:t>Describe</a:t>
            </a:r>
            <a:r>
              <a:rPr lang="en" sz="1100">
                <a:solidFill>
                  <a:srgbClr val="000000"/>
                </a:solidFill>
              </a:rPr>
              <a:t> the structural similarities and differences between DNA and RNA.</a:t>
            </a:r>
            <a:endParaRPr sz="11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2: Cell Structure and Function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Major Topics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Cell structure and function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Cell size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Plasma membrane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Membrane permeability and transport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Facilitated diffusion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Osmoregulation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Cell compartmentalization</a:t>
            </a:r>
            <a:endParaRPr>
              <a:solidFill>
                <a:schemeClr val="dk1"/>
              </a:solidFill>
            </a:endParaRPr>
          </a:p>
          <a:p>
            <a:pPr marL="228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Bozeman Videos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Cell basics</a:t>
            </a:r>
            <a:r>
              <a:rPr lang="en">
                <a:solidFill>
                  <a:schemeClr val="dk1"/>
                </a:solidFill>
              </a:rPr>
              <a:t>, </a:t>
            </a:r>
            <a:r>
              <a:rPr lang="en" u="sng">
                <a:solidFill>
                  <a:schemeClr val="hlink"/>
                </a:solidFill>
                <a:hlinkClick r:id="rId4"/>
              </a:rPr>
              <a:t>cell organelles</a:t>
            </a:r>
            <a:r>
              <a:rPr lang="en">
                <a:solidFill>
                  <a:schemeClr val="dk1"/>
                </a:solidFill>
              </a:rPr>
              <a:t>, </a:t>
            </a:r>
            <a:r>
              <a:rPr lang="en" u="sng">
                <a:solidFill>
                  <a:schemeClr val="hlink"/>
                </a:solidFill>
                <a:hlinkClick r:id="rId5"/>
              </a:rPr>
              <a:t>cell membrane</a:t>
            </a:r>
            <a:r>
              <a:rPr lang="en">
                <a:solidFill>
                  <a:schemeClr val="dk1"/>
                </a:solidFill>
              </a:rPr>
              <a:t>, </a:t>
            </a:r>
            <a:r>
              <a:rPr lang="en" u="sng">
                <a:solidFill>
                  <a:schemeClr val="hlink"/>
                </a:solidFill>
                <a:hlinkClick r:id="rId6"/>
              </a:rPr>
              <a:t>cell compartmentalization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7"/>
              </a:rPr>
              <a:t>Diffusion/osmosis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8"/>
              </a:rPr>
              <a:t>Water potential</a:t>
            </a:r>
            <a:endParaRPr>
              <a:solidFill>
                <a:schemeClr val="dk1"/>
              </a:solidFill>
            </a:endParaRPr>
          </a:p>
          <a:p>
            <a:pPr marL="228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Review Material</a:t>
            </a:r>
            <a:endParaRPr sz="1400" b="1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b="1">
                <a:solidFill>
                  <a:schemeClr val="dk1"/>
                </a:solidFill>
              </a:rPr>
              <a:t>Practice MC and FRQ available now in </a:t>
            </a:r>
            <a:r>
              <a:rPr lang="en" b="1" u="sng">
                <a:solidFill>
                  <a:schemeClr val="accent5"/>
                </a:solidFill>
                <a:hlinkClick r:id="rId9"/>
              </a:rPr>
              <a:t>AP Classroom</a:t>
            </a:r>
            <a:endParaRPr b="1" u="sng">
              <a:solidFill>
                <a:schemeClr val="dk1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10"/>
              </a:rPr>
              <a:t>FRQs from previous exams</a:t>
            </a:r>
            <a:r>
              <a:rPr lang="en">
                <a:solidFill>
                  <a:schemeClr val="dk1"/>
                </a:solidFill>
              </a:rPr>
              <a:t> - Organized by unit, links to keys are on the second page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11"/>
              </a:rPr>
              <a:t>AP Classroom Review Channel</a:t>
            </a:r>
            <a:r>
              <a:rPr lang="en">
                <a:solidFill>
                  <a:schemeClr val="dk1"/>
                </a:solidFill>
              </a:rPr>
              <a:t> - review videos made by AP will be added here weekly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12"/>
              </a:rPr>
              <a:t>AP Biology Review Videos</a:t>
            </a:r>
            <a:r>
              <a:rPr lang="en">
                <a:solidFill>
                  <a:schemeClr val="dk1"/>
                </a:solidFill>
              </a:rPr>
              <a:t> - review videos made by AP Biology teachers this year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Cell Structure and Function Continued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Vocabulary</a:t>
            </a:r>
            <a:endParaRPr sz="14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Chloroplast		Endoplasmic Reticulum		Golgi Complex			Lysosome		Membrane-Bound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Mitochondrion		Ribosome			Vacuole				Organelles		Apoptosis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Intracellular Transport	Turgor Pressure			Plasma Membrane		Glycolipid		Surface Area to Volume Ratio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Fluid Mosaic Model	Glycoprotein			Aqueous			Steroid			Channel Protein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Selective Permeability	Transport Protein		Cell Wall			Vesicle			Active Transport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Concentration Gradient	Endocytosis			Exocytosis			Passive Transport	Ion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Polarization		Facilitated Diffusion		ATP Synthase Enzyme		Hypertonic		Hypotonic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Isotonic			Osmoregulation			Osmosis			Solute			Solvent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Tonicity			Water Potential			Homeostasis			Compartmentalization	Eukaryotic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Intracellular		Endosymbiotic Theory		Prokaryotic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3895</Words>
  <Application>Microsoft Office PowerPoint</Application>
  <PresentationFormat>On-screen Show (16:9)</PresentationFormat>
  <Paragraphs>413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Simple Light</vt:lpstr>
      <vt:lpstr>AP Biology Exam Review</vt:lpstr>
      <vt:lpstr>2020 Exam Information</vt:lpstr>
      <vt:lpstr>Review Introduction</vt:lpstr>
      <vt:lpstr>Units</vt:lpstr>
      <vt:lpstr>Unit 1: Chemistry of Life</vt:lpstr>
      <vt:lpstr>Chemistry of Life Continued</vt:lpstr>
      <vt:lpstr>Chemistry of Life Continued</vt:lpstr>
      <vt:lpstr>Unit 2: Cell Structure and Function</vt:lpstr>
      <vt:lpstr>Cell Structure and Function Continued</vt:lpstr>
      <vt:lpstr>Cell Structure and Function Continued </vt:lpstr>
      <vt:lpstr>Unit 3: Cellular Energetics</vt:lpstr>
      <vt:lpstr>Cellular Energetics Continued</vt:lpstr>
      <vt:lpstr>Cellular Energetics Continued </vt:lpstr>
      <vt:lpstr>Unit 4: Cell Communication and Cell Cycle</vt:lpstr>
      <vt:lpstr>Cell Communication and Cell Cycle Continued</vt:lpstr>
      <vt:lpstr>Cell Communication and Cell Cycle Continued </vt:lpstr>
      <vt:lpstr>Unit 5: Heredity</vt:lpstr>
      <vt:lpstr>Heredity Continued</vt:lpstr>
      <vt:lpstr>Heredity Continued </vt:lpstr>
      <vt:lpstr>Unit 6: Gene Expression and Regulation</vt:lpstr>
      <vt:lpstr>Gene Expression and Regulation Continued</vt:lpstr>
      <vt:lpstr>Gene Expression and Regulation Continued </vt:lpstr>
      <vt:lpstr>Units 7 and 8 are not on the exam this year!   DO NOT REVIEW THE SLIDES BEYOND THIS POINT!  They are only in here for future use!</vt:lpstr>
      <vt:lpstr>Unit 7: Natural Selection</vt:lpstr>
      <vt:lpstr>Natural Selection Continued</vt:lpstr>
      <vt:lpstr>Natural Selection Continued </vt:lpstr>
      <vt:lpstr>Unit 8: Ecology</vt:lpstr>
      <vt:lpstr>Ecology Continued</vt:lpstr>
      <vt:lpstr>Ecology Continued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Biology Exam Review</dc:title>
  <dc:creator>Kelly Riedell</dc:creator>
  <cp:lastModifiedBy>Kelly Riedell</cp:lastModifiedBy>
  <cp:revision>1</cp:revision>
  <dcterms:modified xsi:type="dcterms:W3CDTF">2020-03-30T02:14:17Z</dcterms:modified>
</cp:coreProperties>
</file>