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8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Lst>
  <p:sldSz cx="9144000" cy="5143500" type="screen16x9"/>
  <p:notesSz cx="6858000" cy="9144000"/>
  <p:embeddedFontLst>
    <p:embeddedFont>
      <p:font typeface="Average" panose="020B0604020202020204" charset="0"/>
      <p:regular r:id="rId88"/>
    </p:embeddedFont>
    <p:embeddedFont>
      <p:font typeface="Oswald" panose="020B0604020202020204" charset="0"/>
      <p:regular r:id="rId89"/>
      <p:bold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font" Target="fonts/font2.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1.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268c4e5d9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8268c4e5d9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722d53c300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722d53c300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7220667134_0_1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7220667134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72325019e3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72325019e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7220667134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7220667134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7220667134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7220667134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7220667134_0_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7220667134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7220667134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7220667134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7220667134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7220667134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7220667134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7220667134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7220667134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7220667134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722d53c300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722d53c30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72325019e3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72325019e3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7220667134_0_1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7220667134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72325019e3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72325019e3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2325019e3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72325019e3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7220667134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7220667134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7220667134_0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7220667134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7254459922_0_4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7254459922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7254459922_0_3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7254459922_0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7254459922_0_4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7254459922_0_4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2719afa17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2719afa17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7254459922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725445992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722d53c300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722d53c300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72325019e3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72325019e3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72325019e3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72325019e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7220667134_0_2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7220667134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72325019e3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72325019e3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7220667134_0_2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7220667134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72325019e3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72325019e3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72325019e3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72325019e3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7220667134_0_1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7220667134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2719afa17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2719afa1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72325019e3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72325019e3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72325019e3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72325019e3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7254459922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7254459922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722d53c300_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722d53c300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722d53c300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722d53c300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725445992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72544599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72325019e3_0_2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72325019e3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72325019e3_0_2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 name="Google Shape;467;g72325019e3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7254459922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7254459922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7254459922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725445992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72325019e3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72325019e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72325019e3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72325019e3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7220667134_0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7220667134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7254459922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725445992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7254459922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7254459922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7254459922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725445992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7254459922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7254459922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7254459922_0_1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7254459922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7254459922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725445992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7254459922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7254459922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7254459922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7254459922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7220667134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7220667134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7254459922_0_1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7254459922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7254459922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7254459922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7254459922_0_1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0" name="Google Shape;570;g7254459922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7254459922_0_1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7254459922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7254459922_0_1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7254459922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7254459922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7254459922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7254459922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7254459922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7254459922_0_4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7254459922_0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722d53c300_1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722d53c300_1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7254459922_0_2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7254459922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2325019e3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2325019e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7254459922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7254459922_0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7254459922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7254459922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7254459922_0_4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7254459922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722d53c300_1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722d53c300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7254459922_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7254459922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7254459922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7254459922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7254459922_0_3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7254459922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7254459922_0_3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7254459922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7254459922_0_3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7254459922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7254459922_0_3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7254459922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7220667134_0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722066713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7254459922_0_3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7254459922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7254459922_0_3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7254459922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g7254459922_0_3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6" name="Google Shape;716;g7254459922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7254459922_0_4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7254459922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7254459922_0_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7254459922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220667134_0_1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7220667134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1" name="Google Shape;61;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 name="Google Shape;62;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3"/>
        <p:cNvGrpSpPr/>
        <p:nvPr/>
      </p:nvGrpSpPr>
      <p:grpSpPr>
        <a:xfrm>
          <a:off x="0" y="0"/>
          <a:ext cx="0" cy="0"/>
          <a:chOff x="0" y="0"/>
          <a:chExt cx="0" cy="0"/>
        </a:xfrm>
      </p:grpSpPr>
      <p:sp>
        <p:nvSpPr>
          <p:cNvPr id="64" name="Google Shape;64;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5" name="Google Shape;65;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 name="Google Shape;68;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9" name="Google Shape;69;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3" name="Google Shape;73;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4" name="Google Shape;74;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sp>
        <p:nvSpPr>
          <p:cNvPr id="76" name="Google Shape;7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8"/>
        <p:cNvGrpSpPr/>
        <p:nvPr/>
      </p:nvGrpSpPr>
      <p:grpSpPr>
        <a:xfrm>
          <a:off x="0" y="0"/>
          <a:ext cx="0" cy="0"/>
          <a:chOff x="0" y="0"/>
          <a:chExt cx="0" cy="0"/>
        </a:xfrm>
      </p:grpSpPr>
      <p:sp>
        <p:nvSpPr>
          <p:cNvPr id="79" name="Google Shape;79;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80" name="Google Shape;80;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81" name="Google Shape;8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2"/>
        <p:cNvGrpSpPr/>
        <p:nvPr/>
      </p:nvGrpSpPr>
      <p:grpSpPr>
        <a:xfrm>
          <a:off x="0" y="0"/>
          <a:ext cx="0" cy="0"/>
          <a:chOff x="0" y="0"/>
          <a:chExt cx="0" cy="0"/>
        </a:xfrm>
      </p:grpSpPr>
      <p:sp>
        <p:nvSpPr>
          <p:cNvPr id="83" name="Google Shape;83;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4" name="Google Shape;8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5"/>
        <p:cNvGrpSpPr/>
        <p:nvPr/>
      </p:nvGrpSpPr>
      <p:grpSpPr>
        <a:xfrm>
          <a:off x="0" y="0"/>
          <a:ext cx="0" cy="0"/>
          <a:chOff x="0" y="0"/>
          <a:chExt cx="0" cy="0"/>
        </a:xfrm>
      </p:grpSpPr>
      <p:sp>
        <p:nvSpPr>
          <p:cNvPr id="86" name="Google Shape;86;p21"/>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8" name="Google Shape;88;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9" name="Google Shape;89;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90" name="Google Shape;90;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93" name="Google Shape;93;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4"/>
        <p:cNvGrpSpPr/>
        <p:nvPr/>
      </p:nvGrpSpPr>
      <p:grpSpPr>
        <a:xfrm>
          <a:off x="0" y="0"/>
          <a:ext cx="0" cy="0"/>
          <a:chOff x="0" y="0"/>
          <a:chExt cx="0" cy="0"/>
        </a:xfrm>
      </p:grpSpPr>
      <p:sp>
        <p:nvSpPr>
          <p:cNvPr id="95" name="Google Shape;95;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6" name="Google Shape;96;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7" name="Google Shape;97;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
        <p:nvSpPr>
          <p:cNvPr id="99" name="Google Shape;99;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7" name="Google Shape;57;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1600"/>
              </a:spcBef>
              <a:spcAft>
                <a:spcPts val="0"/>
              </a:spcAft>
              <a:buClr>
                <a:schemeClr val="lt2"/>
              </a:buClr>
              <a:buSzPts val="1400"/>
              <a:buChar char="○"/>
              <a:defRPr>
                <a:solidFill>
                  <a:schemeClr val="lt2"/>
                </a:solidFill>
              </a:defRPr>
            </a:lvl2pPr>
            <a:lvl3pPr marL="1371600" lvl="2" indent="-317500" rtl="0">
              <a:lnSpc>
                <a:spcPct val="115000"/>
              </a:lnSpc>
              <a:spcBef>
                <a:spcPts val="1600"/>
              </a:spcBef>
              <a:spcAft>
                <a:spcPts val="0"/>
              </a:spcAft>
              <a:buClr>
                <a:schemeClr val="lt2"/>
              </a:buClr>
              <a:buSzPts val="1400"/>
              <a:buChar char="■"/>
              <a:defRPr>
                <a:solidFill>
                  <a:schemeClr val="lt2"/>
                </a:solidFill>
              </a:defRPr>
            </a:lvl3pPr>
            <a:lvl4pPr marL="1828800" lvl="3" indent="-317500" rtl="0">
              <a:lnSpc>
                <a:spcPct val="115000"/>
              </a:lnSpc>
              <a:spcBef>
                <a:spcPts val="1600"/>
              </a:spcBef>
              <a:spcAft>
                <a:spcPts val="0"/>
              </a:spcAft>
              <a:buClr>
                <a:schemeClr val="lt2"/>
              </a:buClr>
              <a:buSzPts val="1400"/>
              <a:buChar char="●"/>
              <a:defRPr>
                <a:solidFill>
                  <a:schemeClr val="lt2"/>
                </a:solidFill>
              </a:defRPr>
            </a:lvl4pPr>
            <a:lvl5pPr marL="2286000" lvl="4" indent="-317500" rtl="0">
              <a:lnSpc>
                <a:spcPct val="115000"/>
              </a:lnSpc>
              <a:spcBef>
                <a:spcPts val="1600"/>
              </a:spcBef>
              <a:spcAft>
                <a:spcPts val="0"/>
              </a:spcAft>
              <a:buClr>
                <a:schemeClr val="lt2"/>
              </a:buClr>
              <a:buSzPts val="1400"/>
              <a:buChar char="○"/>
              <a:defRPr>
                <a:solidFill>
                  <a:schemeClr val="lt2"/>
                </a:solidFill>
              </a:defRPr>
            </a:lvl5pPr>
            <a:lvl6pPr marL="2743200" lvl="5" indent="-317500" rtl="0">
              <a:lnSpc>
                <a:spcPct val="115000"/>
              </a:lnSpc>
              <a:spcBef>
                <a:spcPts val="1600"/>
              </a:spcBef>
              <a:spcAft>
                <a:spcPts val="0"/>
              </a:spcAft>
              <a:buClr>
                <a:schemeClr val="lt2"/>
              </a:buClr>
              <a:buSzPts val="1400"/>
              <a:buChar char="■"/>
              <a:defRPr>
                <a:solidFill>
                  <a:schemeClr val="lt2"/>
                </a:solidFill>
              </a:defRPr>
            </a:lvl6pPr>
            <a:lvl7pPr marL="3200400" lvl="6" indent="-317500" rtl="0">
              <a:lnSpc>
                <a:spcPct val="115000"/>
              </a:lnSpc>
              <a:spcBef>
                <a:spcPts val="1600"/>
              </a:spcBef>
              <a:spcAft>
                <a:spcPts val="0"/>
              </a:spcAft>
              <a:buClr>
                <a:schemeClr val="lt2"/>
              </a:buClr>
              <a:buSzPts val="1400"/>
              <a:buChar char="●"/>
              <a:defRPr>
                <a:solidFill>
                  <a:schemeClr val="lt2"/>
                </a:solidFill>
              </a:defRPr>
            </a:lvl7pPr>
            <a:lvl8pPr marL="3657600" lvl="7" indent="-317500" rtl="0">
              <a:lnSpc>
                <a:spcPct val="115000"/>
              </a:lnSpc>
              <a:spcBef>
                <a:spcPts val="1600"/>
              </a:spcBef>
              <a:spcAft>
                <a:spcPts val="0"/>
              </a:spcAft>
              <a:buClr>
                <a:schemeClr val="lt2"/>
              </a:buClr>
              <a:buSzPts val="1400"/>
              <a:buChar char="○"/>
              <a:defRPr>
                <a:solidFill>
                  <a:schemeClr val="lt2"/>
                </a:solidFill>
              </a:defRPr>
            </a:lvl8pPr>
            <a:lvl9pPr marL="4114800" lvl="8" indent="-317500" rtl="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58" name="Google Shape;58;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yDkSWd_ZbbE"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TNKWgcFPHqw"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JQIwwJqF5D0"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SMtWvDbfHLo"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YjWuVrzvZYA"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FAsLzgVHmjQ"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www.youtube.com/watch?v=G2yovIdpTVk"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2BwWavExcFI"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www.youtube.com/watch?v=TQFvoi_NrM0" TargetMode="External"/><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39.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sc9pAk0blgo" TargetMode="External"/><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www.youtube.com/watch?v=fabBvmzGBYw" TargetMode="External"/><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www.youtube.com/watch?v=vi-zWoobt_Q" TargetMode="External"/><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47.jpg"/></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www.youtube.com/watch?v=gbSIBhFwQ4s"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49.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hyperlink" Target="http://www.youtube.com/watch?v=XelGO582s4U" TargetMode="External"/><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52.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www.youtube.com/watch?v=t5jroSCBBwk"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53.jpg"/></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6NhDY3IDp00"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hyperlink" Target="https://optv.pbslearningmedia.org/asset/biot09_vid_epigenetics/" TargetMode="External"/><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3" Type="http://schemas.openxmlformats.org/officeDocument/2006/relationships/hyperlink" Target="http://www.youtube.com/watch?v=t3g26p9Mh_k"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60.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69.xml.rels><?xml version="1.0" encoding="UTF-8" standalone="yes"?>
<Relationships xmlns="http://schemas.openxmlformats.org/package/2006/relationships"><Relationship Id="rId3" Type="http://schemas.openxmlformats.org/officeDocument/2006/relationships/hyperlink" Target="http://www.youtube.com/watch?v=vl6Vlf2thvI"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63.jpg"/></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Y4p6jhFaru4"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3" Type="http://schemas.openxmlformats.org/officeDocument/2006/relationships/hyperlink" Target="http://www.youtube.com/watch?v=BBI7GoIyoog" TargetMode="External"/><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71.xml.rels><?xml version="1.0" encoding="UTF-8" standalone="yes"?>
<Relationships xmlns="http://schemas.openxmlformats.org/package/2006/relationships"><Relationship Id="rId3" Type="http://schemas.openxmlformats.org/officeDocument/2006/relationships/hyperlink" Target="http://www.youtube.com/watch?v=BiRc2FGh71o" TargetMode="External"/><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65.jp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hyperlink" Target="http://www.youtube.com/watch?v=mN5IvS96wNk" TargetMode="External"/><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71.jpg"/></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GNMJBMtKKWU"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80.xml.rels><?xml version="1.0" encoding="UTF-8" standalone="yes"?>
<Relationships xmlns="http://schemas.openxmlformats.org/package/2006/relationships"><Relationship Id="rId3" Type="http://schemas.openxmlformats.org/officeDocument/2006/relationships/hyperlink" Target="http://www.youtube.com/watch?v=Ik_Pxht1LM0" TargetMode="External"/><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72.jpg"/></Relationships>
</file>

<file path=ppt/slides/_rels/slide81.xml.rels><?xml version="1.0" encoding="UTF-8" standalone="yes"?>
<Relationships xmlns="http://schemas.openxmlformats.org/package/2006/relationships"><Relationship Id="rId3" Type="http://schemas.openxmlformats.org/officeDocument/2006/relationships/hyperlink" Target="http://www.youtube.com/watch?v=hO3mTqrEeq8" TargetMode="External"/><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73.jpg"/></Relationships>
</file>

<file path=ppt/slides/_rels/slide82.xml.rels><?xml version="1.0" encoding="UTF-8" standalone="yes"?>
<Relationships xmlns="http://schemas.openxmlformats.org/package/2006/relationships"><Relationship Id="rId3" Type="http://schemas.openxmlformats.org/officeDocument/2006/relationships/hyperlink" Target="http://www.youtube.com/watch?v=9Wnd7PchbCw"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74.jpg"/></Relationships>
</file>

<file path=ppt/slides/_rels/slide83.xml.rels><?xml version="1.0" encoding="UTF-8" standalone="yes"?>
<Relationships xmlns="http://schemas.openxmlformats.org/package/2006/relationships"><Relationship Id="rId3" Type="http://schemas.openxmlformats.org/officeDocument/2006/relationships/hyperlink" Target="http://www.youtube.com/watch?v=FY_ZUEKWhBc" TargetMode="External"/><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75.jpg"/></Relationships>
</file>

<file path=ppt/slides/_rels/slide84.xml.rels><?xml version="1.0" encoding="UTF-8" standalone="yes"?>
<Relationships xmlns="http://schemas.openxmlformats.org/package/2006/relationships"><Relationship Id="rId3" Type="http://schemas.openxmlformats.org/officeDocument/2006/relationships/hyperlink" Target="http://www.youtube.com/watch?v=2pp17E4E-O8" TargetMode="External"/><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image" Target="../media/image76.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3"/>
        <p:cNvGrpSpPr/>
        <p:nvPr/>
      </p:nvGrpSpPr>
      <p:grpSpPr>
        <a:xfrm>
          <a:off x="0" y="0"/>
          <a:ext cx="0" cy="0"/>
          <a:chOff x="0" y="0"/>
          <a:chExt cx="0" cy="0"/>
        </a:xfrm>
      </p:grpSpPr>
      <p:sp>
        <p:nvSpPr>
          <p:cNvPr id="104" name="Google Shape;104;p25"/>
          <p:cNvSpPr/>
          <p:nvPr/>
        </p:nvSpPr>
        <p:spPr>
          <a:xfrm>
            <a:off x="4050650" y="2689075"/>
            <a:ext cx="900000" cy="31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5"/>
          <p:cNvSpPr txBox="1">
            <a:spLocks noGrp="1"/>
          </p:cNvSpPr>
          <p:nvPr>
            <p:ph type="ctrTitle"/>
          </p:nvPr>
        </p:nvSpPr>
        <p:spPr>
          <a:xfrm>
            <a:off x="-71350" y="2571750"/>
            <a:ext cx="9144000" cy="159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solidFill>
                  <a:srgbClr val="FFFF00"/>
                </a:solidFill>
              </a:rPr>
              <a:t>AP Biology Exam Unit 6 Review</a:t>
            </a:r>
            <a:br>
              <a:rPr lang="en" dirty="0">
                <a:solidFill>
                  <a:srgbClr val="FFFF00"/>
                </a:solidFill>
              </a:rPr>
            </a:br>
            <a:r>
              <a:rPr lang="en" sz="4000" dirty="0">
                <a:solidFill>
                  <a:srgbClr val="FFFF00"/>
                </a:solidFill>
              </a:rPr>
              <a:t>Byron St</a:t>
            </a:r>
            <a:r>
              <a:rPr lang="en-US" sz="4000" dirty="0" err="1">
                <a:solidFill>
                  <a:srgbClr val="FFFF00"/>
                </a:solidFill>
              </a:rPr>
              <a:t>rohm</a:t>
            </a:r>
            <a:endParaRPr dirty="0">
              <a:solidFill>
                <a:srgbClr val="FFFF00"/>
              </a:solidFill>
            </a:endParaRPr>
          </a:p>
          <a:p>
            <a:pPr marL="0" lvl="0" indent="0" algn="ctr" rtl="0">
              <a:spcBef>
                <a:spcPts val="0"/>
              </a:spcBef>
              <a:spcAft>
                <a:spcPts val="0"/>
              </a:spcAft>
              <a:buNone/>
            </a:pPr>
            <a:endParaRPr dirty="0">
              <a:solidFill>
                <a:srgbClr val="FFFF00"/>
              </a:solidFill>
            </a:endParaRPr>
          </a:p>
          <a:p>
            <a:pPr marL="0" lvl="0" indent="0" algn="ctr" rtl="0">
              <a:spcBef>
                <a:spcPts val="0"/>
              </a:spcBef>
              <a:spcAft>
                <a:spcPts val="0"/>
              </a:spcAft>
              <a:buNone/>
            </a:pPr>
            <a:endParaRPr sz="4000" dirty="0">
              <a:solidFill>
                <a:srgbClr val="FFFF00"/>
              </a:solidFill>
            </a:endParaRPr>
          </a:p>
          <a:p>
            <a:pPr marL="0" lvl="0" indent="0" algn="ctr" rtl="0">
              <a:spcBef>
                <a:spcPts val="0"/>
              </a:spcBef>
              <a:spcAft>
                <a:spcPts val="0"/>
              </a:spcAft>
              <a:buNone/>
            </a:pPr>
            <a:endParaRPr sz="4000" dirty="0">
              <a:solidFill>
                <a:srgbClr val="FFFF00"/>
              </a:solidFill>
            </a:endParaRPr>
          </a:p>
          <a:p>
            <a:pPr marL="0" lvl="0" indent="0" algn="ctr" rtl="0">
              <a:spcBef>
                <a:spcPts val="0"/>
              </a:spcBef>
              <a:spcAft>
                <a:spcPts val="0"/>
              </a:spcAft>
              <a:buNone/>
            </a:pPr>
            <a:endParaRPr dirty="0">
              <a:solidFill>
                <a:srgbClr val="FFFF00"/>
              </a:solidFill>
            </a:endParaRPr>
          </a:p>
        </p:txBody>
      </p:sp>
      <p:pic>
        <p:nvPicPr>
          <p:cNvPr id="106" name="Google Shape;106;p25"/>
          <p:cNvPicPr preferRelativeResize="0"/>
          <p:nvPr/>
        </p:nvPicPr>
        <p:blipFill>
          <a:blip r:embed="rId3">
            <a:alphaModFix/>
          </a:blip>
          <a:stretch>
            <a:fillRect/>
          </a:stretch>
        </p:blipFill>
        <p:spPr>
          <a:xfrm>
            <a:off x="1208549" y="1345525"/>
            <a:ext cx="6726851" cy="3783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4"/>
        <p:cNvGrpSpPr/>
        <p:nvPr/>
      </p:nvGrpSpPr>
      <p:grpSpPr>
        <a:xfrm>
          <a:off x="0" y="0"/>
          <a:ext cx="0" cy="0"/>
          <a:chOff x="0" y="0"/>
          <a:chExt cx="0" cy="0"/>
        </a:xfrm>
      </p:grpSpPr>
      <p:pic>
        <p:nvPicPr>
          <p:cNvPr id="165" name="Google Shape;165;p34"/>
          <p:cNvPicPr preferRelativeResize="0"/>
          <p:nvPr/>
        </p:nvPicPr>
        <p:blipFill rotWithShape="1">
          <a:blip r:embed="rId3">
            <a:alphaModFix/>
          </a:blip>
          <a:srcRect t="2219"/>
          <a:stretch/>
        </p:blipFill>
        <p:spPr>
          <a:xfrm>
            <a:off x="0" y="0"/>
            <a:ext cx="2164700" cy="4831824"/>
          </a:xfrm>
          <a:prstGeom prst="rect">
            <a:avLst/>
          </a:prstGeom>
          <a:noFill/>
          <a:ln>
            <a:noFill/>
          </a:ln>
        </p:spPr>
      </p:pic>
      <p:sp>
        <p:nvSpPr>
          <p:cNvPr id="166" name="Google Shape;166;p34"/>
          <p:cNvSpPr/>
          <p:nvPr/>
        </p:nvSpPr>
        <p:spPr>
          <a:xfrm>
            <a:off x="4050650" y="2689075"/>
            <a:ext cx="900000" cy="31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7" name="Google Shape;167;p34"/>
          <p:cNvCxnSpPr/>
          <p:nvPr/>
        </p:nvCxnSpPr>
        <p:spPr>
          <a:xfrm flipH="1">
            <a:off x="1626950" y="1810900"/>
            <a:ext cx="381000" cy="1200"/>
          </a:xfrm>
          <a:prstGeom prst="straightConnector1">
            <a:avLst/>
          </a:prstGeom>
          <a:noFill/>
          <a:ln w="28575" cap="flat" cmpd="sng">
            <a:solidFill>
              <a:srgbClr val="FF0000"/>
            </a:solidFill>
            <a:prstDash val="solid"/>
            <a:round/>
            <a:headEnd type="none" w="med" len="med"/>
            <a:tailEnd type="triangle" w="med" len="med"/>
          </a:ln>
        </p:spPr>
      </p:cxnSp>
      <p:pic>
        <p:nvPicPr>
          <p:cNvPr id="168" name="Google Shape;168;p34"/>
          <p:cNvPicPr preferRelativeResize="0"/>
          <p:nvPr/>
        </p:nvPicPr>
        <p:blipFill>
          <a:blip r:embed="rId4">
            <a:alphaModFix/>
          </a:blip>
          <a:stretch>
            <a:fillRect/>
          </a:stretch>
        </p:blipFill>
        <p:spPr>
          <a:xfrm>
            <a:off x="2283650" y="0"/>
            <a:ext cx="4572205" cy="48318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2"/>
        <p:cNvGrpSpPr/>
        <p:nvPr/>
      </p:nvGrpSpPr>
      <p:grpSpPr>
        <a:xfrm>
          <a:off x="0" y="0"/>
          <a:ext cx="0" cy="0"/>
          <a:chOff x="0" y="0"/>
          <a:chExt cx="0" cy="0"/>
        </a:xfrm>
      </p:grpSpPr>
      <p:sp>
        <p:nvSpPr>
          <p:cNvPr id="173" name="Google Shape;173;p35"/>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74" name="Google Shape;174;p35"/>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75" name="Google Shape;175;p35"/>
          <p:cNvPicPr preferRelativeResize="0"/>
          <p:nvPr/>
        </p:nvPicPr>
        <p:blipFill>
          <a:blip r:embed="rId3">
            <a:alphaModFix/>
          </a:blip>
          <a:stretch>
            <a:fillRect/>
          </a:stretch>
        </p:blipFill>
        <p:spPr>
          <a:xfrm>
            <a:off x="0" y="569863"/>
            <a:ext cx="9144000" cy="4003761"/>
          </a:xfrm>
          <a:prstGeom prst="rect">
            <a:avLst/>
          </a:prstGeom>
          <a:noFill/>
          <a:ln>
            <a:noFill/>
          </a:ln>
        </p:spPr>
      </p:pic>
      <p:cxnSp>
        <p:nvCxnSpPr>
          <p:cNvPr id="176" name="Google Shape;176;p35"/>
          <p:cNvCxnSpPr/>
          <p:nvPr/>
        </p:nvCxnSpPr>
        <p:spPr>
          <a:xfrm>
            <a:off x="5041250" y="4421450"/>
            <a:ext cx="0" cy="546600"/>
          </a:xfrm>
          <a:prstGeom prst="straightConnector1">
            <a:avLst/>
          </a:prstGeom>
          <a:noFill/>
          <a:ln w="28575" cap="flat" cmpd="sng">
            <a:solidFill>
              <a:srgbClr val="FF0000"/>
            </a:solidFill>
            <a:prstDash val="solid"/>
            <a:round/>
            <a:headEnd type="none" w="med" len="med"/>
            <a:tailEnd type="none" w="med" len="med"/>
          </a:ln>
        </p:spPr>
      </p:cxnSp>
      <p:cxnSp>
        <p:nvCxnSpPr>
          <p:cNvPr id="177" name="Google Shape;177;p35"/>
          <p:cNvCxnSpPr/>
          <p:nvPr/>
        </p:nvCxnSpPr>
        <p:spPr>
          <a:xfrm>
            <a:off x="7058175" y="4394150"/>
            <a:ext cx="0" cy="546600"/>
          </a:xfrm>
          <a:prstGeom prst="straightConnector1">
            <a:avLst/>
          </a:prstGeom>
          <a:noFill/>
          <a:ln w="28575" cap="flat" cmpd="sng">
            <a:solidFill>
              <a:srgbClr val="FF0000"/>
            </a:solidFill>
            <a:prstDash val="solid"/>
            <a:round/>
            <a:headEnd type="none" w="med" len="med"/>
            <a:tailEnd type="none" w="med" len="med"/>
          </a:ln>
        </p:spPr>
      </p:cxnSp>
      <p:grpSp>
        <p:nvGrpSpPr>
          <p:cNvPr id="178" name="Google Shape;178;p35"/>
          <p:cNvGrpSpPr/>
          <p:nvPr/>
        </p:nvGrpSpPr>
        <p:grpSpPr>
          <a:xfrm>
            <a:off x="418115" y="4394150"/>
            <a:ext cx="3825600" cy="546600"/>
            <a:chOff x="1446625" y="4394150"/>
            <a:chExt cx="2796900" cy="546600"/>
          </a:xfrm>
        </p:grpSpPr>
        <p:cxnSp>
          <p:nvCxnSpPr>
            <p:cNvPr id="179" name="Google Shape;179;p35"/>
            <p:cNvCxnSpPr/>
            <p:nvPr/>
          </p:nvCxnSpPr>
          <p:spPr>
            <a:xfrm>
              <a:off x="1446750" y="4394150"/>
              <a:ext cx="0" cy="546600"/>
            </a:xfrm>
            <a:prstGeom prst="straightConnector1">
              <a:avLst/>
            </a:prstGeom>
            <a:noFill/>
            <a:ln w="28575" cap="flat" cmpd="sng">
              <a:solidFill>
                <a:srgbClr val="FF0000"/>
              </a:solidFill>
              <a:prstDash val="solid"/>
              <a:round/>
              <a:headEnd type="none" w="med" len="med"/>
              <a:tailEnd type="none" w="med" len="med"/>
            </a:ln>
          </p:spPr>
        </p:cxnSp>
        <p:cxnSp>
          <p:nvCxnSpPr>
            <p:cNvPr id="180" name="Google Shape;180;p35"/>
            <p:cNvCxnSpPr/>
            <p:nvPr/>
          </p:nvCxnSpPr>
          <p:spPr>
            <a:xfrm>
              <a:off x="4235200" y="4394150"/>
              <a:ext cx="0" cy="546600"/>
            </a:xfrm>
            <a:prstGeom prst="straightConnector1">
              <a:avLst/>
            </a:prstGeom>
            <a:noFill/>
            <a:ln w="28575" cap="flat" cmpd="sng">
              <a:solidFill>
                <a:srgbClr val="FF0000"/>
              </a:solidFill>
              <a:prstDash val="solid"/>
              <a:round/>
              <a:headEnd type="none" w="med" len="med"/>
              <a:tailEnd type="none" w="med" len="med"/>
            </a:ln>
          </p:spPr>
        </p:cxnSp>
        <p:cxnSp>
          <p:nvCxnSpPr>
            <p:cNvPr id="181" name="Google Shape;181;p35"/>
            <p:cNvCxnSpPr/>
            <p:nvPr/>
          </p:nvCxnSpPr>
          <p:spPr>
            <a:xfrm rot="10800000">
              <a:off x="1446625" y="4404875"/>
              <a:ext cx="2796900" cy="0"/>
            </a:xfrm>
            <a:prstGeom prst="straightConnector1">
              <a:avLst/>
            </a:prstGeom>
            <a:noFill/>
            <a:ln w="28575" cap="flat" cmpd="sng">
              <a:solidFill>
                <a:srgbClr val="FF0000"/>
              </a:solidFill>
              <a:prstDash val="solid"/>
              <a:round/>
              <a:headEnd type="none" w="med" len="med"/>
              <a:tailEnd type="none" w="med" len="med"/>
            </a:ln>
          </p:spPr>
        </p:cxnSp>
      </p:grpSp>
      <p:cxnSp>
        <p:nvCxnSpPr>
          <p:cNvPr id="182" name="Google Shape;182;p35"/>
          <p:cNvCxnSpPr/>
          <p:nvPr/>
        </p:nvCxnSpPr>
        <p:spPr>
          <a:xfrm rot="10800000">
            <a:off x="5036450" y="4394150"/>
            <a:ext cx="2025300" cy="0"/>
          </a:xfrm>
          <a:prstGeom prst="straightConnector1">
            <a:avLst/>
          </a:prstGeom>
          <a:noFill/>
          <a:ln w="28575" cap="flat" cmpd="sng">
            <a:solidFill>
              <a:srgbClr val="FF0000"/>
            </a:solidFill>
            <a:prstDash val="solid"/>
            <a:round/>
            <a:headEnd type="none" w="med" len="med"/>
            <a:tailEnd type="none" w="med" len="med"/>
          </a:ln>
        </p:spPr>
      </p:cxnSp>
      <p:sp>
        <p:nvSpPr>
          <p:cNvPr id="183" name="Google Shape;183;p35"/>
          <p:cNvSpPr txBox="1"/>
          <p:nvPr/>
        </p:nvSpPr>
        <p:spPr>
          <a:xfrm>
            <a:off x="1350525" y="4485800"/>
            <a:ext cx="19608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latin typeface="Average"/>
                <a:ea typeface="Average"/>
                <a:cs typeface="Average"/>
                <a:sym typeface="Average"/>
              </a:rPr>
              <a:t>Occurs in Nucleus</a:t>
            </a:r>
            <a:endParaRPr sz="1500" b="1">
              <a:latin typeface="Average"/>
              <a:ea typeface="Average"/>
              <a:cs typeface="Average"/>
              <a:sym typeface="Average"/>
            </a:endParaRPr>
          </a:p>
        </p:txBody>
      </p:sp>
      <p:sp>
        <p:nvSpPr>
          <p:cNvPr id="184" name="Google Shape;184;p35"/>
          <p:cNvSpPr txBox="1"/>
          <p:nvPr/>
        </p:nvSpPr>
        <p:spPr>
          <a:xfrm>
            <a:off x="5069313" y="4485800"/>
            <a:ext cx="19608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latin typeface="Average"/>
                <a:ea typeface="Average"/>
                <a:cs typeface="Average"/>
                <a:sym typeface="Average"/>
              </a:rPr>
              <a:t>Occurs in Cytoplasm</a:t>
            </a:r>
            <a:endParaRPr sz="1500" b="1">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6"/>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90" name="Google Shape;190;p36"/>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91" name="Google Shape;191;p36"/>
          <p:cNvPicPr preferRelativeResize="0"/>
          <p:nvPr/>
        </p:nvPicPr>
        <p:blipFill>
          <a:blip r:embed="rId3">
            <a:alphaModFix/>
          </a:blip>
          <a:stretch>
            <a:fillRect/>
          </a:stretch>
        </p:blipFill>
        <p:spPr>
          <a:xfrm>
            <a:off x="761149" y="793700"/>
            <a:ext cx="7621701" cy="4349800"/>
          </a:xfrm>
          <a:prstGeom prst="rect">
            <a:avLst/>
          </a:prstGeom>
          <a:noFill/>
          <a:ln>
            <a:noFill/>
          </a:ln>
        </p:spPr>
      </p:pic>
      <p:sp>
        <p:nvSpPr>
          <p:cNvPr id="192" name="Google Shape;192;p36"/>
          <p:cNvSpPr txBox="1">
            <a:spLocks noGrp="1"/>
          </p:cNvSpPr>
          <p:nvPr>
            <p:ph type="body" idx="4294967295"/>
          </p:nvPr>
        </p:nvSpPr>
        <p:spPr>
          <a:xfrm>
            <a:off x="1604100" y="0"/>
            <a:ext cx="5935800" cy="49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00"/>
                </a:solidFill>
              </a:rPr>
              <a:t>DNA Replication occurs through a Semiconservative Model</a:t>
            </a:r>
            <a:endParaRPr b="1" i="1">
              <a:solidFill>
                <a:srgbClr val="FFFF00"/>
              </a:solidFill>
            </a:endParaRPr>
          </a:p>
        </p:txBody>
      </p:sp>
      <p:sp>
        <p:nvSpPr>
          <p:cNvPr id="193" name="Google Shape;193;p36"/>
          <p:cNvSpPr/>
          <p:nvPr/>
        </p:nvSpPr>
        <p:spPr>
          <a:xfrm>
            <a:off x="4232825" y="922300"/>
            <a:ext cx="1757400" cy="428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7"/>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99" name="Google Shape;199;p37"/>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00" name="Google Shape;200;p37"/>
          <p:cNvPicPr preferRelativeResize="0"/>
          <p:nvPr/>
        </p:nvPicPr>
        <p:blipFill>
          <a:blip r:embed="rId3">
            <a:alphaModFix/>
          </a:blip>
          <a:stretch>
            <a:fillRect/>
          </a:stretch>
        </p:blipFill>
        <p:spPr>
          <a:xfrm>
            <a:off x="0" y="166863"/>
            <a:ext cx="9144001" cy="480976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4"/>
        <p:cNvGrpSpPr/>
        <p:nvPr/>
      </p:nvGrpSpPr>
      <p:grpSpPr>
        <a:xfrm>
          <a:off x="0" y="0"/>
          <a:ext cx="0" cy="0"/>
          <a:chOff x="0" y="0"/>
          <a:chExt cx="0" cy="0"/>
        </a:xfrm>
      </p:grpSpPr>
      <p:pic>
        <p:nvPicPr>
          <p:cNvPr id="205" name="Google Shape;205;p38"/>
          <p:cNvPicPr preferRelativeResize="0"/>
          <p:nvPr/>
        </p:nvPicPr>
        <p:blipFill>
          <a:blip r:embed="rId3">
            <a:alphaModFix/>
          </a:blip>
          <a:stretch>
            <a:fillRect/>
          </a:stretch>
        </p:blipFill>
        <p:spPr>
          <a:xfrm>
            <a:off x="0" y="1650850"/>
            <a:ext cx="4834524" cy="3492649"/>
          </a:xfrm>
          <a:prstGeom prst="rect">
            <a:avLst/>
          </a:prstGeom>
          <a:noFill/>
          <a:ln>
            <a:noFill/>
          </a:ln>
        </p:spPr>
      </p:pic>
      <p:pic>
        <p:nvPicPr>
          <p:cNvPr id="206" name="Google Shape;206;p38"/>
          <p:cNvPicPr preferRelativeResize="0"/>
          <p:nvPr/>
        </p:nvPicPr>
        <p:blipFill>
          <a:blip r:embed="rId4">
            <a:alphaModFix/>
          </a:blip>
          <a:stretch>
            <a:fillRect/>
          </a:stretch>
        </p:blipFill>
        <p:spPr>
          <a:xfrm>
            <a:off x="3520925" y="12"/>
            <a:ext cx="5336625" cy="2109175"/>
          </a:xfrm>
          <a:prstGeom prst="rect">
            <a:avLst/>
          </a:prstGeom>
          <a:noFill/>
          <a:ln>
            <a:noFill/>
          </a:ln>
        </p:spPr>
      </p:pic>
      <p:sp>
        <p:nvSpPr>
          <p:cNvPr id="207" name="Google Shape;207;p38"/>
          <p:cNvSpPr txBox="1"/>
          <p:nvPr/>
        </p:nvSpPr>
        <p:spPr>
          <a:xfrm>
            <a:off x="0" y="-12"/>
            <a:ext cx="3689700"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980000"/>
                </a:solidFill>
                <a:latin typeface="Average"/>
                <a:ea typeface="Average"/>
                <a:cs typeface="Average"/>
                <a:sym typeface="Average"/>
              </a:rPr>
              <a:t>DNA Polymerase can only add free DNA nucleotides to an exposed 3’ carbon on the adjacent Deoxyribose Sugar</a:t>
            </a:r>
            <a:endParaRPr sz="2000" b="1">
              <a:solidFill>
                <a:srgbClr val="980000"/>
              </a:solidFill>
              <a:latin typeface="Average"/>
              <a:ea typeface="Average"/>
              <a:cs typeface="Average"/>
              <a:sym typeface="Average"/>
            </a:endParaRPr>
          </a:p>
        </p:txBody>
      </p:sp>
      <p:cxnSp>
        <p:nvCxnSpPr>
          <p:cNvPr id="208" name="Google Shape;208;p38"/>
          <p:cNvCxnSpPr/>
          <p:nvPr/>
        </p:nvCxnSpPr>
        <p:spPr>
          <a:xfrm>
            <a:off x="3346100" y="894575"/>
            <a:ext cx="1287900" cy="171000"/>
          </a:xfrm>
          <a:prstGeom prst="straightConnector1">
            <a:avLst/>
          </a:prstGeom>
          <a:noFill/>
          <a:ln w="28575" cap="flat" cmpd="sng">
            <a:solidFill>
              <a:srgbClr val="980000"/>
            </a:solidFill>
            <a:prstDash val="solid"/>
            <a:round/>
            <a:headEnd type="none" w="med" len="med"/>
            <a:tailEnd type="triangle" w="med" len="med"/>
          </a:ln>
        </p:spPr>
      </p:cxnSp>
      <p:sp>
        <p:nvSpPr>
          <p:cNvPr id="209" name="Google Shape;209;p38"/>
          <p:cNvSpPr txBox="1"/>
          <p:nvPr/>
        </p:nvSpPr>
        <p:spPr>
          <a:xfrm>
            <a:off x="5491750" y="3220675"/>
            <a:ext cx="3323100" cy="43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980000"/>
                </a:solidFill>
                <a:latin typeface="Average"/>
                <a:ea typeface="Average"/>
                <a:cs typeface="Average"/>
                <a:sym typeface="Average"/>
              </a:rPr>
              <a:t>Dehydration (Condensation) Synthesis</a:t>
            </a:r>
            <a:endParaRPr b="1">
              <a:solidFill>
                <a:srgbClr val="980000"/>
              </a:solidFill>
              <a:latin typeface="Average"/>
              <a:ea typeface="Average"/>
              <a:cs typeface="Average"/>
              <a:sym typeface="Average"/>
            </a:endParaRPr>
          </a:p>
        </p:txBody>
      </p:sp>
      <p:cxnSp>
        <p:nvCxnSpPr>
          <p:cNvPr id="210" name="Google Shape;210;p38"/>
          <p:cNvCxnSpPr/>
          <p:nvPr/>
        </p:nvCxnSpPr>
        <p:spPr>
          <a:xfrm rot="10800000">
            <a:off x="4916650" y="3438325"/>
            <a:ext cx="575100" cy="0"/>
          </a:xfrm>
          <a:prstGeom prst="straightConnector1">
            <a:avLst/>
          </a:prstGeom>
          <a:noFill/>
          <a:ln w="28575" cap="flat" cmpd="sng">
            <a:solidFill>
              <a:srgbClr val="980000"/>
            </a:solidFill>
            <a:prstDash val="solid"/>
            <a:round/>
            <a:headEnd type="none" w="med" len="med"/>
            <a:tailEnd type="triangle" w="med" len="med"/>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9"/>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216" name="Google Shape;216;p39"/>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17" name="Google Shape;217;p39" descr="DNA Replication animation&#10;#DNA_replication&#10;Like, comment, share and subscribe 👍🏻❤️" title="DNA Replication [HD animation]">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40"/>
          <p:cNvSpPr txBox="1">
            <a:spLocks noGrp="1"/>
          </p:cNvSpPr>
          <p:nvPr>
            <p:ph type="body" idx="1"/>
          </p:nvPr>
        </p:nvSpPr>
        <p:spPr>
          <a:xfrm>
            <a:off x="0" y="0"/>
            <a:ext cx="3807000" cy="514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a:solidFill>
                  <a:srgbClr val="FFFFFF"/>
                </a:solidFill>
              </a:rPr>
              <a:t>Enzymes of DNA </a:t>
            </a:r>
            <a:endParaRPr b="1" u="sng">
              <a:solidFill>
                <a:srgbClr val="FFFFFF"/>
              </a:solidFill>
            </a:endParaRPr>
          </a:p>
          <a:p>
            <a:pPr marL="0" lvl="0" indent="0" algn="l" rtl="0">
              <a:spcBef>
                <a:spcPts val="1600"/>
              </a:spcBef>
              <a:spcAft>
                <a:spcPts val="0"/>
              </a:spcAft>
              <a:buNone/>
            </a:pPr>
            <a:r>
              <a:rPr lang="en" b="1">
                <a:solidFill>
                  <a:srgbClr val="FFFFFF"/>
                </a:solidFill>
              </a:rPr>
              <a:t>Remember that enzymes derive their unique function directly from their structure. This means that they have significant limits in what they can and cannot do.</a:t>
            </a:r>
            <a:endParaRPr b="1">
              <a:solidFill>
                <a:srgbClr val="FFFFFF"/>
              </a:solidFill>
            </a:endParaRPr>
          </a:p>
          <a:p>
            <a:pPr marL="0" lvl="0" indent="0" algn="l" rtl="0">
              <a:spcBef>
                <a:spcPts val="1600"/>
              </a:spcBef>
              <a:spcAft>
                <a:spcPts val="1600"/>
              </a:spcAft>
              <a:buNone/>
            </a:pPr>
            <a:r>
              <a:rPr lang="en" b="1">
                <a:solidFill>
                  <a:srgbClr val="00FFFF"/>
                </a:solidFill>
              </a:rPr>
              <a:t>For instance, DNA Pol III can ONLY add DNA nucleotides to a </a:t>
            </a:r>
            <a:r>
              <a:rPr lang="en" b="1" u="sng">
                <a:solidFill>
                  <a:srgbClr val="00FFFF"/>
                </a:solidFill>
              </a:rPr>
              <a:t>free 3’ carbon</a:t>
            </a:r>
            <a:r>
              <a:rPr lang="en" b="1">
                <a:solidFill>
                  <a:srgbClr val="00FFFF"/>
                </a:solidFill>
              </a:rPr>
              <a:t> on </a:t>
            </a:r>
            <a:r>
              <a:rPr lang="en" b="1" u="sng">
                <a:solidFill>
                  <a:srgbClr val="00FFFF"/>
                </a:solidFill>
              </a:rPr>
              <a:t>another </a:t>
            </a:r>
            <a:r>
              <a:rPr lang="en" b="1">
                <a:solidFill>
                  <a:srgbClr val="00FFFF"/>
                </a:solidFill>
              </a:rPr>
              <a:t>nucleotide. </a:t>
            </a:r>
            <a:endParaRPr b="1">
              <a:solidFill>
                <a:srgbClr val="FFFFFF"/>
              </a:solidFill>
            </a:endParaRPr>
          </a:p>
        </p:txBody>
      </p:sp>
      <p:pic>
        <p:nvPicPr>
          <p:cNvPr id="223" name="Google Shape;223;p40"/>
          <p:cNvPicPr preferRelativeResize="0"/>
          <p:nvPr/>
        </p:nvPicPr>
        <p:blipFill>
          <a:blip r:embed="rId3">
            <a:alphaModFix/>
          </a:blip>
          <a:stretch>
            <a:fillRect/>
          </a:stretch>
        </p:blipFill>
        <p:spPr>
          <a:xfrm>
            <a:off x="4137650" y="0"/>
            <a:ext cx="500634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41"/>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229" name="Google Shape;229;p41"/>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30" name="Google Shape;230;p41" descr="This 3D animation shows you how DNA is copied in a cell. It shows how both strands of the DNA helix are unzipped and copied to produce two identical DNA molecules.  &#10;&#10;To download the subtitles (.srt) for this video, please use the following link: https://goo.gl/BSE3Ju and for more information, please view the video and explore related resources on our site: http://www.yourgenome.org/video/dna-replication&#10;&#10;---&#10;Animated by Polymime Animation Company Ltd.&#10;http://www.polymime.com&#10;http://www.instagram.com/polymimestudio" title="DNA replication - 3D">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4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236" name="Google Shape;236;p4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37" name="Google Shape;237;p42"/>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1"/>
        <p:cNvGrpSpPr/>
        <p:nvPr/>
      </p:nvGrpSpPr>
      <p:grpSpPr>
        <a:xfrm>
          <a:off x="0" y="0"/>
          <a:ext cx="0" cy="0"/>
          <a:chOff x="0" y="0"/>
          <a:chExt cx="0" cy="0"/>
        </a:xfrm>
      </p:grpSpPr>
      <p:sp>
        <p:nvSpPr>
          <p:cNvPr id="242" name="Google Shape;242;p43"/>
          <p:cNvSpPr/>
          <p:nvPr/>
        </p:nvSpPr>
        <p:spPr>
          <a:xfrm>
            <a:off x="4050650" y="2689075"/>
            <a:ext cx="900000" cy="31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3"/>
          <p:cNvSpPr txBox="1">
            <a:spLocks noGrp="1"/>
          </p:cNvSpPr>
          <p:nvPr>
            <p:ph type="ctrTitle"/>
          </p:nvPr>
        </p:nvSpPr>
        <p:spPr>
          <a:xfrm>
            <a:off x="-25" y="2438400"/>
            <a:ext cx="9144000" cy="159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00"/>
                </a:solidFill>
              </a:rPr>
              <a:t>AP Biology Exam Review</a:t>
            </a:r>
            <a:endParaRPr>
              <a:solidFill>
                <a:srgbClr val="FFFF00"/>
              </a:solidFill>
            </a:endParaRPr>
          </a:p>
          <a:p>
            <a:pPr marL="0" lvl="0" indent="0" algn="ctr" rtl="0">
              <a:spcBef>
                <a:spcPts val="0"/>
              </a:spcBef>
              <a:spcAft>
                <a:spcPts val="0"/>
              </a:spcAft>
              <a:buNone/>
            </a:pPr>
            <a:endParaRPr>
              <a:solidFill>
                <a:srgbClr val="FFFF00"/>
              </a:solidFill>
            </a:endParaRPr>
          </a:p>
          <a:p>
            <a:pPr marL="0" lvl="0" indent="0" algn="ctr" rtl="0">
              <a:spcBef>
                <a:spcPts val="0"/>
              </a:spcBef>
              <a:spcAft>
                <a:spcPts val="0"/>
              </a:spcAft>
              <a:buNone/>
            </a:pPr>
            <a:endParaRPr sz="4000">
              <a:solidFill>
                <a:srgbClr val="FFFF00"/>
              </a:solidFill>
            </a:endParaRPr>
          </a:p>
          <a:p>
            <a:pPr marL="0" lvl="0" indent="0" algn="ctr" rtl="0">
              <a:spcBef>
                <a:spcPts val="0"/>
              </a:spcBef>
              <a:spcAft>
                <a:spcPts val="0"/>
              </a:spcAft>
              <a:buNone/>
            </a:pPr>
            <a:r>
              <a:rPr lang="en" sz="4000">
                <a:solidFill>
                  <a:srgbClr val="FFFF00"/>
                </a:solidFill>
              </a:rPr>
              <a:t>6.3</a:t>
            </a:r>
            <a:endParaRPr sz="4000">
              <a:solidFill>
                <a:srgbClr val="FFFF00"/>
              </a:solidFill>
            </a:endParaRPr>
          </a:p>
          <a:p>
            <a:pPr marL="0" lvl="0" indent="0" algn="ctr" rtl="0">
              <a:spcBef>
                <a:spcPts val="0"/>
              </a:spcBef>
              <a:spcAft>
                <a:spcPts val="0"/>
              </a:spcAft>
              <a:buNone/>
            </a:pPr>
            <a:endParaRPr>
              <a:solidFill>
                <a:srgbClr val="FFFF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0"/>
        <p:cNvGrpSpPr/>
        <p:nvPr/>
      </p:nvGrpSpPr>
      <p:grpSpPr>
        <a:xfrm>
          <a:off x="0" y="0"/>
          <a:ext cx="0" cy="0"/>
          <a:chOff x="0" y="0"/>
          <a:chExt cx="0" cy="0"/>
        </a:xfrm>
      </p:grpSpPr>
      <p:sp>
        <p:nvSpPr>
          <p:cNvPr id="111" name="Google Shape;111;p26"/>
          <p:cNvSpPr/>
          <p:nvPr/>
        </p:nvSpPr>
        <p:spPr>
          <a:xfrm>
            <a:off x="4050650" y="2689075"/>
            <a:ext cx="900000" cy="31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 name="Google Shape;112;p26"/>
          <p:cNvPicPr preferRelativeResize="0"/>
          <p:nvPr/>
        </p:nvPicPr>
        <p:blipFill>
          <a:blip r:embed="rId3">
            <a:alphaModFix/>
          </a:blip>
          <a:stretch>
            <a:fillRect/>
          </a:stretch>
        </p:blipFill>
        <p:spPr>
          <a:xfrm>
            <a:off x="2116388" y="0"/>
            <a:ext cx="4768529"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47"/>
        <p:cNvGrpSpPr/>
        <p:nvPr/>
      </p:nvGrpSpPr>
      <p:grpSpPr>
        <a:xfrm>
          <a:off x="0" y="0"/>
          <a:ext cx="0" cy="0"/>
          <a:chOff x="0" y="0"/>
          <a:chExt cx="0" cy="0"/>
        </a:xfrm>
      </p:grpSpPr>
      <p:pic>
        <p:nvPicPr>
          <p:cNvPr id="248" name="Google Shape;248;p44"/>
          <p:cNvPicPr preferRelativeResize="0"/>
          <p:nvPr/>
        </p:nvPicPr>
        <p:blipFill rotWithShape="1">
          <a:blip r:embed="rId3">
            <a:alphaModFix/>
          </a:blip>
          <a:srcRect t="2219"/>
          <a:stretch/>
        </p:blipFill>
        <p:spPr>
          <a:xfrm>
            <a:off x="0" y="0"/>
            <a:ext cx="2164700" cy="4831824"/>
          </a:xfrm>
          <a:prstGeom prst="rect">
            <a:avLst/>
          </a:prstGeom>
          <a:noFill/>
          <a:ln>
            <a:noFill/>
          </a:ln>
        </p:spPr>
      </p:pic>
      <p:sp>
        <p:nvSpPr>
          <p:cNvPr id="249" name="Google Shape;249;p44"/>
          <p:cNvSpPr/>
          <p:nvPr/>
        </p:nvSpPr>
        <p:spPr>
          <a:xfrm>
            <a:off x="4050650" y="2689075"/>
            <a:ext cx="900000" cy="31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50" name="Google Shape;250;p44"/>
          <p:cNvCxnSpPr/>
          <p:nvPr/>
        </p:nvCxnSpPr>
        <p:spPr>
          <a:xfrm flipH="1">
            <a:off x="1626950" y="2268100"/>
            <a:ext cx="381000" cy="1200"/>
          </a:xfrm>
          <a:prstGeom prst="straightConnector1">
            <a:avLst/>
          </a:prstGeom>
          <a:noFill/>
          <a:ln w="28575" cap="flat" cmpd="sng">
            <a:solidFill>
              <a:srgbClr val="FF0000"/>
            </a:solidFill>
            <a:prstDash val="solid"/>
            <a:round/>
            <a:headEnd type="none" w="med" len="med"/>
            <a:tailEnd type="triangle" w="med" len="med"/>
          </a:ln>
        </p:spPr>
      </p:cxnSp>
      <p:pic>
        <p:nvPicPr>
          <p:cNvPr id="251" name="Google Shape;251;p44"/>
          <p:cNvPicPr preferRelativeResize="0"/>
          <p:nvPr/>
        </p:nvPicPr>
        <p:blipFill>
          <a:blip r:embed="rId4">
            <a:alphaModFix/>
          </a:blip>
          <a:stretch>
            <a:fillRect/>
          </a:stretch>
        </p:blipFill>
        <p:spPr>
          <a:xfrm>
            <a:off x="2240900" y="0"/>
            <a:ext cx="4245254" cy="4831825"/>
          </a:xfrm>
          <a:prstGeom prst="rect">
            <a:avLst/>
          </a:prstGeom>
          <a:noFill/>
          <a:ln>
            <a:noFill/>
          </a:ln>
        </p:spPr>
      </p:pic>
      <p:pic>
        <p:nvPicPr>
          <p:cNvPr id="252" name="Google Shape;252;p44"/>
          <p:cNvPicPr preferRelativeResize="0"/>
          <p:nvPr/>
        </p:nvPicPr>
        <p:blipFill rotWithShape="1">
          <a:blip r:embed="rId5">
            <a:alphaModFix/>
          </a:blip>
          <a:srcRect l="42296"/>
          <a:stretch/>
        </p:blipFill>
        <p:spPr>
          <a:xfrm>
            <a:off x="6556299" y="803947"/>
            <a:ext cx="2511501" cy="40278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6"/>
        <p:cNvGrpSpPr/>
        <p:nvPr/>
      </p:nvGrpSpPr>
      <p:grpSpPr>
        <a:xfrm>
          <a:off x="0" y="0"/>
          <a:ext cx="0" cy="0"/>
          <a:chOff x="0" y="0"/>
          <a:chExt cx="0" cy="0"/>
        </a:xfrm>
      </p:grpSpPr>
      <p:sp>
        <p:nvSpPr>
          <p:cNvPr id="257" name="Google Shape;257;p45"/>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258" name="Google Shape;258;p45"/>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59" name="Google Shape;259;p45"/>
          <p:cNvPicPr preferRelativeResize="0"/>
          <p:nvPr/>
        </p:nvPicPr>
        <p:blipFill>
          <a:blip r:embed="rId3">
            <a:alphaModFix/>
          </a:blip>
          <a:stretch>
            <a:fillRect/>
          </a:stretch>
        </p:blipFill>
        <p:spPr>
          <a:xfrm>
            <a:off x="0" y="569863"/>
            <a:ext cx="9144000" cy="4003761"/>
          </a:xfrm>
          <a:prstGeom prst="rect">
            <a:avLst/>
          </a:prstGeom>
          <a:noFill/>
          <a:ln>
            <a:noFill/>
          </a:ln>
        </p:spPr>
      </p:pic>
      <p:cxnSp>
        <p:nvCxnSpPr>
          <p:cNvPr id="260" name="Google Shape;260;p45"/>
          <p:cNvCxnSpPr/>
          <p:nvPr/>
        </p:nvCxnSpPr>
        <p:spPr>
          <a:xfrm>
            <a:off x="5041250" y="4421450"/>
            <a:ext cx="0" cy="546600"/>
          </a:xfrm>
          <a:prstGeom prst="straightConnector1">
            <a:avLst/>
          </a:prstGeom>
          <a:noFill/>
          <a:ln w="28575" cap="flat" cmpd="sng">
            <a:solidFill>
              <a:srgbClr val="FF0000"/>
            </a:solidFill>
            <a:prstDash val="solid"/>
            <a:round/>
            <a:headEnd type="none" w="med" len="med"/>
            <a:tailEnd type="none" w="med" len="med"/>
          </a:ln>
        </p:spPr>
      </p:cxnSp>
      <p:cxnSp>
        <p:nvCxnSpPr>
          <p:cNvPr id="261" name="Google Shape;261;p45"/>
          <p:cNvCxnSpPr/>
          <p:nvPr/>
        </p:nvCxnSpPr>
        <p:spPr>
          <a:xfrm>
            <a:off x="7058175" y="4394150"/>
            <a:ext cx="0" cy="546600"/>
          </a:xfrm>
          <a:prstGeom prst="straightConnector1">
            <a:avLst/>
          </a:prstGeom>
          <a:noFill/>
          <a:ln w="28575" cap="flat" cmpd="sng">
            <a:solidFill>
              <a:srgbClr val="FF0000"/>
            </a:solidFill>
            <a:prstDash val="solid"/>
            <a:round/>
            <a:headEnd type="none" w="med" len="med"/>
            <a:tailEnd type="none" w="med" len="med"/>
          </a:ln>
        </p:spPr>
      </p:cxnSp>
      <p:grpSp>
        <p:nvGrpSpPr>
          <p:cNvPr id="262" name="Google Shape;262;p45"/>
          <p:cNvGrpSpPr/>
          <p:nvPr/>
        </p:nvGrpSpPr>
        <p:grpSpPr>
          <a:xfrm>
            <a:off x="418115" y="4394150"/>
            <a:ext cx="3825600" cy="546600"/>
            <a:chOff x="1446625" y="4394150"/>
            <a:chExt cx="2796900" cy="546600"/>
          </a:xfrm>
        </p:grpSpPr>
        <p:cxnSp>
          <p:nvCxnSpPr>
            <p:cNvPr id="263" name="Google Shape;263;p45"/>
            <p:cNvCxnSpPr/>
            <p:nvPr/>
          </p:nvCxnSpPr>
          <p:spPr>
            <a:xfrm>
              <a:off x="1446750" y="4394150"/>
              <a:ext cx="0" cy="546600"/>
            </a:xfrm>
            <a:prstGeom prst="straightConnector1">
              <a:avLst/>
            </a:prstGeom>
            <a:noFill/>
            <a:ln w="28575" cap="flat" cmpd="sng">
              <a:solidFill>
                <a:srgbClr val="FF0000"/>
              </a:solidFill>
              <a:prstDash val="solid"/>
              <a:round/>
              <a:headEnd type="none" w="med" len="med"/>
              <a:tailEnd type="none" w="med" len="med"/>
            </a:ln>
          </p:spPr>
        </p:cxnSp>
        <p:cxnSp>
          <p:nvCxnSpPr>
            <p:cNvPr id="264" name="Google Shape;264;p45"/>
            <p:cNvCxnSpPr/>
            <p:nvPr/>
          </p:nvCxnSpPr>
          <p:spPr>
            <a:xfrm>
              <a:off x="4235200" y="4394150"/>
              <a:ext cx="0" cy="546600"/>
            </a:xfrm>
            <a:prstGeom prst="straightConnector1">
              <a:avLst/>
            </a:prstGeom>
            <a:noFill/>
            <a:ln w="28575" cap="flat" cmpd="sng">
              <a:solidFill>
                <a:srgbClr val="FF0000"/>
              </a:solidFill>
              <a:prstDash val="solid"/>
              <a:round/>
              <a:headEnd type="none" w="med" len="med"/>
              <a:tailEnd type="none" w="med" len="med"/>
            </a:ln>
          </p:spPr>
        </p:cxnSp>
        <p:cxnSp>
          <p:nvCxnSpPr>
            <p:cNvPr id="265" name="Google Shape;265;p45"/>
            <p:cNvCxnSpPr/>
            <p:nvPr/>
          </p:nvCxnSpPr>
          <p:spPr>
            <a:xfrm rot="10800000">
              <a:off x="1446625" y="4404875"/>
              <a:ext cx="2796900" cy="0"/>
            </a:xfrm>
            <a:prstGeom prst="straightConnector1">
              <a:avLst/>
            </a:prstGeom>
            <a:noFill/>
            <a:ln w="28575" cap="flat" cmpd="sng">
              <a:solidFill>
                <a:srgbClr val="FF0000"/>
              </a:solidFill>
              <a:prstDash val="solid"/>
              <a:round/>
              <a:headEnd type="none" w="med" len="med"/>
              <a:tailEnd type="none" w="med" len="med"/>
            </a:ln>
          </p:spPr>
        </p:cxnSp>
      </p:grpSp>
      <p:cxnSp>
        <p:nvCxnSpPr>
          <p:cNvPr id="266" name="Google Shape;266;p45"/>
          <p:cNvCxnSpPr/>
          <p:nvPr/>
        </p:nvCxnSpPr>
        <p:spPr>
          <a:xfrm rot="10800000">
            <a:off x="5036450" y="4394150"/>
            <a:ext cx="2025300" cy="0"/>
          </a:xfrm>
          <a:prstGeom prst="straightConnector1">
            <a:avLst/>
          </a:prstGeom>
          <a:noFill/>
          <a:ln w="28575" cap="flat" cmpd="sng">
            <a:solidFill>
              <a:srgbClr val="FF0000"/>
            </a:solidFill>
            <a:prstDash val="solid"/>
            <a:round/>
            <a:headEnd type="none" w="med" len="med"/>
            <a:tailEnd type="none" w="med" len="med"/>
          </a:ln>
        </p:spPr>
      </p:cxnSp>
      <p:sp>
        <p:nvSpPr>
          <p:cNvPr id="267" name="Google Shape;267;p45"/>
          <p:cNvSpPr txBox="1"/>
          <p:nvPr/>
        </p:nvSpPr>
        <p:spPr>
          <a:xfrm>
            <a:off x="1350525" y="4485800"/>
            <a:ext cx="19608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latin typeface="Average"/>
                <a:ea typeface="Average"/>
                <a:cs typeface="Average"/>
                <a:sym typeface="Average"/>
              </a:rPr>
              <a:t>Occurs in Nucleus</a:t>
            </a:r>
            <a:endParaRPr sz="1500" b="1">
              <a:latin typeface="Average"/>
              <a:ea typeface="Average"/>
              <a:cs typeface="Average"/>
              <a:sym typeface="Average"/>
            </a:endParaRPr>
          </a:p>
        </p:txBody>
      </p:sp>
      <p:sp>
        <p:nvSpPr>
          <p:cNvPr id="268" name="Google Shape;268;p45"/>
          <p:cNvSpPr txBox="1"/>
          <p:nvPr/>
        </p:nvSpPr>
        <p:spPr>
          <a:xfrm>
            <a:off x="5069313" y="4485800"/>
            <a:ext cx="19608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latin typeface="Average"/>
                <a:ea typeface="Average"/>
                <a:cs typeface="Average"/>
                <a:sym typeface="Average"/>
              </a:rPr>
              <a:t>Occurs in Cytoplasm</a:t>
            </a:r>
            <a:endParaRPr sz="1500" b="1">
              <a:latin typeface="Average"/>
              <a:ea typeface="Average"/>
              <a:cs typeface="Average"/>
              <a:sym typeface="Averag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6"/>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274" name="Google Shape;274;p46"/>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75" name="Google Shape;275;p46"/>
          <p:cNvPicPr preferRelativeResize="0"/>
          <p:nvPr/>
        </p:nvPicPr>
        <p:blipFill>
          <a:blip r:embed="rId3">
            <a:alphaModFix/>
          </a:blip>
          <a:stretch>
            <a:fillRect/>
          </a:stretch>
        </p:blipFill>
        <p:spPr>
          <a:xfrm>
            <a:off x="744279" y="0"/>
            <a:ext cx="7655440" cy="5143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7"/>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281" name="Google Shape;281;p47"/>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82" name="Google Shape;282;p47" descr="Introduction to transcription including the role of RNA polymerase, promoters, terminators, introns and exons.&#10;&#10;Watch the next lesson: https://www.khanacademy.org/test-prep/mcat/biomolecules/dna/v/speed-and-precision-of-dna-replication?utm_source=YT&amp;utm_medium=Desc&amp;utm_campaign=mcat&#10;&#10;Missed the previous lesson? https://www.khanacademy.org/test-prep/mcat/biomolecules/dna/v/leading-and-lagging-strands-in-dna-replication?utm_source=YT&amp;utm_medium=Desc&amp;utm_campaign=mcat&#10;&#10;MCAT on Khan Academy: Go ahead and practice some passage-based questions!&#10;&#10;About Khan Academy: Khan Academy offers practice exercises, instructional videos, and a personalized learning dashboard that empower learners to study at their own pace in and outside of the classroom. We tackle math, science, computer programming, history, art history, economics, and more. Our math missions guide learners from kindergarten to calculus using state-of-the-art, adaptive technology that identifies strengths and learning gaps. We've also partnered with institutions like NASA, The Museum of Modern Art, The California Academy of Sciences, and MIT to offer specialized content.&#10;&#10;For free. For everyone. Forever. #YouCanLearnAnything&#10;&#10;Subscribe to Khan Academy’s MCAT channel: https://www.youtube.com/channel/UCDkK5wqSuwDlJ3_nl3rgdiQ?sub_confirmation=1&#10;Subscribe to Khan Academy: https://www.youtube.com/subscription_center?add_user=khanacademy" title="Transcription and mRNA processing | Biomolecules | MCAT | Khan Academy">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8"/>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288" name="Google Shape;288;p48"/>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289" name="Google Shape;289;p48" descr="Transcription is the process by which the information in DNA is copied into messenger RNA (mRNA) for protein production.  &#10;Originally created for DNA Interactive ( http://www.dnai.org ). &#10;TRANSCRIPT: The Central Dogma of Molecular Biology: &quot;DNA makes RNA makes protein&quot; Here the process begins. Transcription factors assemble at a specific promoter region along the DNA. The length of DNA following the promoter is a gene and it contains the recipe for a protein. A mediator protein complex arrives carrying the enzyme RNA polymerase. It manoeuvres the RNA polymerase into place... inserting it with the help of other factors between the strands of the DNA double helix. The assembled collection of all these factors is referred to as the transcription initiation complex... and now it is ready to be activated. The initiation complex requires contact with activator proteins, which bind to specific sequences of DNA known as enhancer regions. These regions may be thousands of base pairs distant from the start of the gene. Contact between the activator proteins and the initiation-complex releases the copying mechanism. The RNA polymerase unzips a small portion of the DNA helix exposing the bases on each strand. Only one of the strands is copied. It acts as a template for the synthesis of an RNA molecule which is assembled one sub-unit at a time by matching the DNA letter code on the template strand. The sub-units can be seen here entering the enzyme through its intake hole and they are joined together to form the long messenger RNA chain snaking out of the top." title="DNA Transcription (Advanced)">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9"/>
          <p:cNvPicPr preferRelativeResize="0"/>
          <p:nvPr/>
        </p:nvPicPr>
        <p:blipFill>
          <a:blip r:embed="rId3">
            <a:alphaModFix/>
          </a:blip>
          <a:stretch>
            <a:fillRect/>
          </a:stretch>
        </p:blipFill>
        <p:spPr>
          <a:xfrm>
            <a:off x="1031375" y="1206150"/>
            <a:ext cx="7081250" cy="3983200"/>
          </a:xfrm>
          <a:prstGeom prst="rect">
            <a:avLst/>
          </a:prstGeom>
          <a:noFill/>
          <a:ln>
            <a:noFill/>
          </a:ln>
        </p:spPr>
      </p:pic>
      <p:sp>
        <p:nvSpPr>
          <p:cNvPr id="295" name="Google Shape;295;p49"/>
          <p:cNvSpPr txBox="1"/>
          <p:nvPr/>
        </p:nvSpPr>
        <p:spPr>
          <a:xfrm>
            <a:off x="0" y="0"/>
            <a:ext cx="9144000" cy="858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a:solidFill>
                  <a:srgbClr val="FFFFFF"/>
                </a:solidFill>
              </a:rPr>
              <a:t>Following Transcription, the pre-mRNA molecule must be processed into mature mRNA before being exported from the nucleus into the cytoplasm.</a:t>
            </a:r>
            <a:endParaRPr sz="1800" b="1">
              <a:solidFill>
                <a:srgbClr val="FFFFFF"/>
              </a:solidFill>
            </a:endParaRPr>
          </a:p>
          <a:p>
            <a:pPr marL="0" lvl="0" indent="0" algn="l" rtl="0">
              <a:lnSpc>
                <a:spcPct val="115000"/>
              </a:lnSpc>
              <a:spcBef>
                <a:spcPts val="0"/>
              </a:spcBef>
              <a:spcAft>
                <a:spcPts val="0"/>
              </a:spcAft>
              <a:buNone/>
            </a:pPr>
            <a:endParaRPr sz="1800" b="1">
              <a:solidFill>
                <a:srgbClr val="FFFFFF"/>
              </a:solidFill>
            </a:endParaRPr>
          </a:p>
          <a:p>
            <a:pPr marL="0" lvl="0" indent="0" algn="l" rtl="0">
              <a:lnSpc>
                <a:spcPct val="115000"/>
              </a:lnSpc>
              <a:spcBef>
                <a:spcPts val="0"/>
              </a:spcBef>
              <a:spcAft>
                <a:spcPts val="0"/>
              </a:spcAft>
              <a:buNone/>
            </a:pPr>
            <a:endParaRPr sz="1800" b="1">
              <a:solidFill>
                <a:srgbClr val="FFFFFF"/>
              </a:solidFill>
            </a:endParaRPr>
          </a:p>
          <a:p>
            <a:pPr marL="0" lvl="0" indent="0" algn="l" rtl="0">
              <a:lnSpc>
                <a:spcPct val="115000"/>
              </a:lnSpc>
              <a:spcBef>
                <a:spcPts val="0"/>
              </a:spcBef>
              <a:spcAft>
                <a:spcPts val="0"/>
              </a:spcAft>
              <a:buNone/>
            </a:pPr>
            <a:endParaRPr sz="1800" b="1">
              <a:solidFill>
                <a:srgbClr val="FFFFFF"/>
              </a:solidFill>
            </a:endParaRPr>
          </a:p>
          <a:p>
            <a:pPr marL="0" lvl="0" indent="0" algn="l" rtl="0">
              <a:lnSpc>
                <a:spcPct val="115000"/>
              </a:lnSpc>
              <a:spcBef>
                <a:spcPts val="0"/>
              </a:spcBef>
              <a:spcAft>
                <a:spcPts val="0"/>
              </a:spcAft>
              <a:buNone/>
            </a:pPr>
            <a:endParaRPr sz="1800" b="1">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0"/>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01" name="Google Shape;301;p50"/>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302" name="Google Shape;302;p50" descr="NDSU Virtual Cell Animations Project animation 'mRNA Processing'. For more information please see http://vcell.ndsu.edu/animations  &#10; &#10;After being transcribed, mRNA is processed. Before mRNA can be spliced, certain features must be added. These alterations are made during mRNA processing." title="mRNA Processing">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sp>
        <p:nvSpPr>
          <p:cNvPr id="307" name="Google Shape;307;p51"/>
          <p:cNvSpPr txBox="1">
            <a:spLocks noGrp="1"/>
          </p:cNvSpPr>
          <p:nvPr>
            <p:ph type="title"/>
          </p:nvPr>
        </p:nvSpPr>
        <p:spPr>
          <a:xfrm>
            <a:off x="0" y="0"/>
            <a:ext cx="9144000" cy="77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Poly-A Tail &amp; Exonuclease</a:t>
            </a:r>
            <a:endParaRPr sz="3000" b="1"/>
          </a:p>
        </p:txBody>
      </p:sp>
      <p:sp>
        <p:nvSpPr>
          <p:cNvPr id="308" name="Google Shape;308;p51"/>
          <p:cNvSpPr txBox="1">
            <a:spLocks noGrp="1"/>
          </p:cNvSpPr>
          <p:nvPr>
            <p:ph type="body" idx="1"/>
          </p:nvPr>
        </p:nvSpPr>
        <p:spPr>
          <a:xfrm>
            <a:off x="0" y="631725"/>
            <a:ext cx="9144000" cy="457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rgbClr val="F3F3F3"/>
                </a:solidFill>
              </a:rPr>
              <a:t>The 3’ Poly-A tail prevents the mRNA from being prematurely broken down and recycled by the enzyme Exonuclease in the cytoplasm. The length of the poly-a tail determines the “lifespan” of the mature mRNA transcript in the cytoplasm and in turn how much protein will be made from it. </a:t>
            </a:r>
            <a:endParaRPr sz="1700" b="1">
              <a:solidFill>
                <a:srgbClr val="F3F3F3"/>
              </a:solidFill>
            </a:endParaRPr>
          </a:p>
          <a:p>
            <a:pPr marL="0" lvl="0" indent="0" algn="l" rtl="0">
              <a:spcBef>
                <a:spcPts val="0"/>
              </a:spcBef>
              <a:spcAft>
                <a:spcPts val="0"/>
              </a:spcAft>
              <a:buNone/>
            </a:pPr>
            <a:endParaRPr sz="1700" b="1" u="sng">
              <a:solidFill>
                <a:srgbClr val="FFFF00"/>
              </a:solidFill>
            </a:endParaRPr>
          </a:p>
          <a:p>
            <a:pPr marL="0" lvl="0" indent="0" algn="l" rtl="0">
              <a:spcBef>
                <a:spcPts val="0"/>
              </a:spcBef>
              <a:spcAft>
                <a:spcPts val="0"/>
              </a:spcAft>
              <a:buNone/>
            </a:pPr>
            <a:endParaRPr sz="1700" b="1">
              <a:solidFill>
                <a:srgbClr val="00FFFF"/>
              </a:solidFill>
            </a:endParaRPr>
          </a:p>
          <a:p>
            <a:pPr marL="0" lvl="0" indent="0" algn="l" rtl="0">
              <a:spcBef>
                <a:spcPts val="0"/>
              </a:spcBef>
              <a:spcAft>
                <a:spcPts val="0"/>
              </a:spcAft>
              <a:buNone/>
            </a:pPr>
            <a:endParaRPr sz="1700" b="1">
              <a:solidFill>
                <a:srgbClr val="FFFF00"/>
              </a:solidFill>
            </a:endParaRPr>
          </a:p>
          <a:p>
            <a:pPr marL="914400" lvl="0" indent="0" algn="l" rtl="0">
              <a:spcBef>
                <a:spcPts val="0"/>
              </a:spcBef>
              <a:spcAft>
                <a:spcPts val="0"/>
              </a:spcAft>
              <a:buClr>
                <a:srgbClr val="000000"/>
              </a:buClr>
              <a:buSzPts val="1100"/>
              <a:buFont typeface="Arial"/>
              <a:buNone/>
            </a:pPr>
            <a:endParaRPr sz="1700" b="1">
              <a:solidFill>
                <a:srgbClr val="00FFFF"/>
              </a:solidFill>
            </a:endParaRPr>
          </a:p>
          <a:p>
            <a:pPr marL="457200" lvl="0" indent="0" algn="l" rtl="0">
              <a:spcBef>
                <a:spcPts val="0"/>
              </a:spcBef>
              <a:spcAft>
                <a:spcPts val="0"/>
              </a:spcAft>
              <a:buNone/>
            </a:pPr>
            <a:endParaRPr sz="1700" b="1">
              <a:solidFill>
                <a:srgbClr val="FFFF00"/>
              </a:solidFill>
            </a:endParaRPr>
          </a:p>
          <a:p>
            <a:pPr marL="0" marR="0" lvl="0" indent="0" algn="l" rtl="0">
              <a:lnSpc>
                <a:spcPct val="115000"/>
              </a:lnSpc>
              <a:spcBef>
                <a:spcPts val="0"/>
              </a:spcBef>
              <a:spcAft>
                <a:spcPts val="0"/>
              </a:spcAft>
              <a:buNone/>
            </a:pPr>
            <a:endParaRPr sz="1700" b="1">
              <a:solidFill>
                <a:srgbClr val="D9D2E9"/>
              </a:solidFill>
            </a:endParaRPr>
          </a:p>
          <a:p>
            <a:pPr marL="457200" lvl="0" indent="0" algn="l" rtl="0">
              <a:spcBef>
                <a:spcPts val="0"/>
              </a:spcBef>
              <a:spcAft>
                <a:spcPts val="0"/>
              </a:spcAft>
              <a:buNone/>
            </a:pPr>
            <a:endParaRPr sz="1700" b="1">
              <a:solidFill>
                <a:srgbClr val="D9D2E9"/>
              </a:solidFill>
            </a:endParaRPr>
          </a:p>
          <a:p>
            <a:pPr marL="0" marR="0" lvl="0" indent="0" algn="l" rtl="0">
              <a:lnSpc>
                <a:spcPct val="115000"/>
              </a:lnSpc>
              <a:spcBef>
                <a:spcPts val="0"/>
              </a:spcBef>
              <a:spcAft>
                <a:spcPts val="0"/>
              </a:spcAft>
              <a:buNone/>
            </a:pPr>
            <a:endParaRPr sz="1700" b="1">
              <a:solidFill>
                <a:srgbClr val="00FFFF"/>
              </a:solidFill>
            </a:endParaRPr>
          </a:p>
          <a:p>
            <a:pPr marL="0" marR="0" lvl="0" indent="0" algn="l" rtl="0">
              <a:lnSpc>
                <a:spcPct val="115000"/>
              </a:lnSpc>
              <a:spcBef>
                <a:spcPts val="0"/>
              </a:spcBef>
              <a:spcAft>
                <a:spcPts val="0"/>
              </a:spcAft>
              <a:buNone/>
            </a:pPr>
            <a:endParaRPr sz="1700" b="1">
              <a:solidFill>
                <a:schemeClr val="accent4"/>
              </a:solidFill>
            </a:endParaRPr>
          </a:p>
          <a:p>
            <a:pPr marL="0" lvl="0" indent="0" algn="l" rtl="0">
              <a:spcBef>
                <a:spcPts val="0"/>
              </a:spcBef>
              <a:spcAft>
                <a:spcPts val="0"/>
              </a:spcAft>
              <a:buNone/>
            </a:pPr>
            <a:endParaRPr sz="1700" b="1">
              <a:solidFill>
                <a:srgbClr val="FFFF00"/>
              </a:solidFill>
            </a:endParaRPr>
          </a:p>
          <a:p>
            <a:pPr marL="0" lvl="0" indent="0" algn="l" rtl="0">
              <a:spcBef>
                <a:spcPts val="0"/>
              </a:spcBef>
              <a:spcAft>
                <a:spcPts val="0"/>
              </a:spcAft>
              <a:buNone/>
            </a:pPr>
            <a:endParaRPr sz="1700" b="1">
              <a:solidFill>
                <a:srgbClr val="FFFF00"/>
              </a:solidFill>
            </a:endParaRPr>
          </a:p>
          <a:p>
            <a:pPr marL="0" lvl="0" indent="0" algn="l" rtl="0">
              <a:spcBef>
                <a:spcPts val="0"/>
              </a:spcBef>
              <a:spcAft>
                <a:spcPts val="0"/>
              </a:spcAft>
              <a:buNone/>
            </a:pPr>
            <a:endParaRPr sz="1700" b="1">
              <a:solidFill>
                <a:srgbClr val="FFFF00"/>
              </a:solidFill>
            </a:endParaRPr>
          </a:p>
          <a:p>
            <a:pPr marL="0" lvl="0" indent="0" algn="l" rtl="0">
              <a:spcBef>
                <a:spcPts val="0"/>
              </a:spcBef>
              <a:spcAft>
                <a:spcPts val="0"/>
              </a:spcAft>
              <a:buNone/>
            </a:pPr>
            <a:endParaRPr sz="1700" b="1">
              <a:solidFill>
                <a:srgbClr val="FFFFFF"/>
              </a:solidFill>
            </a:endParaRPr>
          </a:p>
          <a:p>
            <a:pPr marL="0" lvl="0" indent="0" algn="l" rtl="0">
              <a:spcBef>
                <a:spcPts val="0"/>
              </a:spcBef>
              <a:spcAft>
                <a:spcPts val="0"/>
              </a:spcAft>
              <a:buNone/>
            </a:pPr>
            <a:endParaRPr sz="1700" b="1">
              <a:solidFill>
                <a:srgbClr val="FFFFFF"/>
              </a:solidFill>
            </a:endParaRPr>
          </a:p>
          <a:p>
            <a:pPr marL="0" lvl="0" indent="0" algn="l" rtl="0">
              <a:spcBef>
                <a:spcPts val="0"/>
              </a:spcBef>
              <a:spcAft>
                <a:spcPts val="0"/>
              </a:spcAft>
              <a:buNone/>
            </a:pPr>
            <a:endParaRPr sz="1700" b="1">
              <a:solidFill>
                <a:srgbClr val="FFFFFF"/>
              </a:solidFill>
            </a:endParaRPr>
          </a:p>
        </p:txBody>
      </p:sp>
      <p:pic>
        <p:nvPicPr>
          <p:cNvPr id="309" name="Google Shape;309;p51"/>
          <p:cNvPicPr preferRelativeResize="0"/>
          <p:nvPr/>
        </p:nvPicPr>
        <p:blipFill>
          <a:blip r:embed="rId3">
            <a:alphaModFix/>
          </a:blip>
          <a:stretch>
            <a:fillRect/>
          </a:stretch>
        </p:blipFill>
        <p:spPr>
          <a:xfrm>
            <a:off x="962027" y="1782400"/>
            <a:ext cx="7219950" cy="33611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5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15" name="Google Shape;315;p5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316" name="Google Shape;316;p52" descr="Moof's Medical Biochemistry Video Course: http://moof-university.thinkific.com/courses/medical-biochemistry-for-usmle-step-1-exam" title="Alternative Splicing / Alternative Processing (Eukaryotes)">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53"/>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22" name="Google Shape;322;p53"/>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323" name="Google Shape;323;p53"/>
          <p:cNvPicPr preferRelativeResize="0"/>
          <p:nvPr/>
        </p:nvPicPr>
        <p:blipFill>
          <a:blip r:embed="rId3">
            <a:alphaModFix/>
          </a:blip>
          <a:stretch>
            <a:fillRect/>
          </a:stretch>
        </p:blipFill>
        <p:spPr>
          <a:xfrm>
            <a:off x="147150" y="0"/>
            <a:ext cx="8642341"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6"/>
        <p:cNvGrpSpPr/>
        <p:nvPr/>
      </p:nvGrpSpPr>
      <p:grpSpPr>
        <a:xfrm>
          <a:off x="0" y="0"/>
          <a:ext cx="0" cy="0"/>
          <a:chOff x="0" y="0"/>
          <a:chExt cx="0" cy="0"/>
        </a:xfrm>
      </p:grpSpPr>
      <p:sp>
        <p:nvSpPr>
          <p:cNvPr id="117" name="Google Shape;117;p27"/>
          <p:cNvSpPr/>
          <p:nvPr/>
        </p:nvSpPr>
        <p:spPr>
          <a:xfrm>
            <a:off x="4050650" y="2689075"/>
            <a:ext cx="900000" cy="31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7"/>
          <p:cNvSpPr txBox="1">
            <a:spLocks noGrp="1"/>
          </p:cNvSpPr>
          <p:nvPr>
            <p:ph type="ctrTitle"/>
          </p:nvPr>
        </p:nvSpPr>
        <p:spPr>
          <a:xfrm>
            <a:off x="-25" y="2438400"/>
            <a:ext cx="9144000" cy="159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00"/>
                </a:solidFill>
              </a:rPr>
              <a:t>AP Biology Exam Review</a:t>
            </a:r>
            <a:endParaRPr>
              <a:solidFill>
                <a:srgbClr val="FFFF00"/>
              </a:solidFill>
            </a:endParaRPr>
          </a:p>
          <a:p>
            <a:pPr marL="0" lvl="0" indent="0" algn="ctr" rtl="0">
              <a:spcBef>
                <a:spcPts val="0"/>
              </a:spcBef>
              <a:spcAft>
                <a:spcPts val="0"/>
              </a:spcAft>
              <a:buNone/>
            </a:pPr>
            <a:endParaRPr>
              <a:solidFill>
                <a:srgbClr val="FFFF00"/>
              </a:solidFill>
            </a:endParaRPr>
          </a:p>
          <a:p>
            <a:pPr marL="0" lvl="0" indent="0" algn="ctr" rtl="0">
              <a:spcBef>
                <a:spcPts val="0"/>
              </a:spcBef>
              <a:spcAft>
                <a:spcPts val="0"/>
              </a:spcAft>
              <a:buNone/>
            </a:pPr>
            <a:endParaRPr sz="4000">
              <a:solidFill>
                <a:srgbClr val="FFFF00"/>
              </a:solidFill>
            </a:endParaRPr>
          </a:p>
          <a:p>
            <a:pPr marL="0" lvl="0" indent="0" algn="ctr" rtl="0">
              <a:spcBef>
                <a:spcPts val="0"/>
              </a:spcBef>
              <a:spcAft>
                <a:spcPts val="0"/>
              </a:spcAft>
              <a:buNone/>
            </a:pPr>
            <a:r>
              <a:rPr lang="en" sz="4000">
                <a:solidFill>
                  <a:srgbClr val="FFFF00"/>
                </a:solidFill>
              </a:rPr>
              <a:t>6.1</a:t>
            </a:r>
            <a:endParaRPr sz="4000">
              <a:solidFill>
                <a:srgbClr val="FFFF00"/>
              </a:solidFill>
            </a:endParaRPr>
          </a:p>
          <a:p>
            <a:pPr marL="0" lvl="0" indent="0" algn="ctr" rtl="0">
              <a:spcBef>
                <a:spcPts val="0"/>
              </a:spcBef>
              <a:spcAft>
                <a:spcPts val="0"/>
              </a:spcAft>
              <a:buNone/>
            </a:pPr>
            <a:endParaRPr>
              <a:solidFill>
                <a:srgbClr val="FFFF0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27"/>
        <p:cNvGrpSpPr/>
        <p:nvPr/>
      </p:nvGrpSpPr>
      <p:grpSpPr>
        <a:xfrm>
          <a:off x="0" y="0"/>
          <a:ext cx="0" cy="0"/>
          <a:chOff x="0" y="0"/>
          <a:chExt cx="0" cy="0"/>
        </a:xfrm>
      </p:grpSpPr>
      <p:sp>
        <p:nvSpPr>
          <p:cNvPr id="328" name="Google Shape;328;p54"/>
          <p:cNvSpPr/>
          <p:nvPr/>
        </p:nvSpPr>
        <p:spPr>
          <a:xfrm>
            <a:off x="4050650" y="2689075"/>
            <a:ext cx="900000" cy="31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4"/>
          <p:cNvSpPr txBox="1">
            <a:spLocks noGrp="1"/>
          </p:cNvSpPr>
          <p:nvPr>
            <p:ph type="ctrTitle"/>
          </p:nvPr>
        </p:nvSpPr>
        <p:spPr>
          <a:xfrm>
            <a:off x="-25" y="2438400"/>
            <a:ext cx="9144000" cy="159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00"/>
                </a:solidFill>
              </a:rPr>
              <a:t>AP Biology Exam Review</a:t>
            </a:r>
            <a:endParaRPr>
              <a:solidFill>
                <a:srgbClr val="FFFF00"/>
              </a:solidFill>
            </a:endParaRPr>
          </a:p>
          <a:p>
            <a:pPr marL="0" lvl="0" indent="0" algn="ctr" rtl="0">
              <a:spcBef>
                <a:spcPts val="0"/>
              </a:spcBef>
              <a:spcAft>
                <a:spcPts val="0"/>
              </a:spcAft>
              <a:buNone/>
            </a:pPr>
            <a:endParaRPr>
              <a:solidFill>
                <a:srgbClr val="FFFF00"/>
              </a:solidFill>
            </a:endParaRPr>
          </a:p>
          <a:p>
            <a:pPr marL="0" lvl="0" indent="0" algn="ctr" rtl="0">
              <a:spcBef>
                <a:spcPts val="0"/>
              </a:spcBef>
              <a:spcAft>
                <a:spcPts val="0"/>
              </a:spcAft>
              <a:buNone/>
            </a:pPr>
            <a:endParaRPr sz="4000">
              <a:solidFill>
                <a:srgbClr val="FFFF00"/>
              </a:solidFill>
            </a:endParaRPr>
          </a:p>
          <a:p>
            <a:pPr marL="0" lvl="0" indent="0" algn="ctr" rtl="0">
              <a:spcBef>
                <a:spcPts val="0"/>
              </a:spcBef>
              <a:spcAft>
                <a:spcPts val="0"/>
              </a:spcAft>
              <a:buNone/>
            </a:pPr>
            <a:r>
              <a:rPr lang="en" sz="4000">
                <a:solidFill>
                  <a:srgbClr val="FFFF00"/>
                </a:solidFill>
              </a:rPr>
              <a:t>6.4</a:t>
            </a:r>
            <a:endParaRPr sz="4000">
              <a:solidFill>
                <a:srgbClr val="FFFF00"/>
              </a:solidFill>
            </a:endParaRPr>
          </a:p>
          <a:p>
            <a:pPr marL="0" lvl="0" indent="0" algn="ctr" rtl="0">
              <a:spcBef>
                <a:spcPts val="0"/>
              </a:spcBef>
              <a:spcAft>
                <a:spcPts val="0"/>
              </a:spcAft>
              <a:buNone/>
            </a:pPr>
            <a:endParaRPr>
              <a:solidFill>
                <a:srgbClr val="FFFF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33"/>
        <p:cNvGrpSpPr/>
        <p:nvPr/>
      </p:nvGrpSpPr>
      <p:grpSpPr>
        <a:xfrm>
          <a:off x="0" y="0"/>
          <a:ext cx="0" cy="0"/>
          <a:chOff x="0" y="0"/>
          <a:chExt cx="0" cy="0"/>
        </a:xfrm>
      </p:grpSpPr>
      <p:pic>
        <p:nvPicPr>
          <p:cNvPr id="334" name="Google Shape;334;p55"/>
          <p:cNvPicPr preferRelativeResize="0"/>
          <p:nvPr/>
        </p:nvPicPr>
        <p:blipFill rotWithShape="1">
          <a:blip r:embed="rId3">
            <a:alphaModFix/>
          </a:blip>
          <a:srcRect t="2219"/>
          <a:stretch/>
        </p:blipFill>
        <p:spPr>
          <a:xfrm>
            <a:off x="0" y="0"/>
            <a:ext cx="2164700" cy="4831824"/>
          </a:xfrm>
          <a:prstGeom prst="rect">
            <a:avLst/>
          </a:prstGeom>
          <a:noFill/>
          <a:ln>
            <a:noFill/>
          </a:ln>
        </p:spPr>
      </p:pic>
      <p:sp>
        <p:nvSpPr>
          <p:cNvPr id="335" name="Google Shape;335;p55"/>
          <p:cNvSpPr/>
          <p:nvPr/>
        </p:nvSpPr>
        <p:spPr>
          <a:xfrm>
            <a:off x="4050650" y="2689075"/>
            <a:ext cx="900000" cy="31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36" name="Google Shape;336;p55"/>
          <p:cNvCxnSpPr/>
          <p:nvPr/>
        </p:nvCxnSpPr>
        <p:spPr>
          <a:xfrm flipH="1">
            <a:off x="1626950" y="2725300"/>
            <a:ext cx="381000" cy="1200"/>
          </a:xfrm>
          <a:prstGeom prst="straightConnector1">
            <a:avLst/>
          </a:prstGeom>
          <a:noFill/>
          <a:ln w="28575" cap="flat" cmpd="sng">
            <a:solidFill>
              <a:srgbClr val="FF0000"/>
            </a:solidFill>
            <a:prstDash val="solid"/>
            <a:round/>
            <a:headEnd type="none" w="med" len="med"/>
            <a:tailEnd type="triangle" w="med" len="med"/>
          </a:ln>
        </p:spPr>
      </p:cxnSp>
      <p:pic>
        <p:nvPicPr>
          <p:cNvPr id="337" name="Google Shape;337;p55"/>
          <p:cNvPicPr preferRelativeResize="0"/>
          <p:nvPr/>
        </p:nvPicPr>
        <p:blipFill>
          <a:blip r:embed="rId4">
            <a:alphaModFix/>
          </a:blip>
          <a:stretch>
            <a:fillRect/>
          </a:stretch>
        </p:blipFill>
        <p:spPr>
          <a:xfrm>
            <a:off x="2252675" y="0"/>
            <a:ext cx="3888550" cy="4259757"/>
          </a:xfrm>
          <a:prstGeom prst="rect">
            <a:avLst/>
          </a:prstGeom>
          <a:noFill/>
          <a:ln>
            <a:noFill/>
          </a:ln>
        </p:spPr>
      </p:pic>
      <p:pic>
        <p:nvPicPr>
          <p:cNvPr id="338" name="Google Shape;338;p55"/>
          <p:cNvPicPr preferRelativeResize="0"/>
          <p:nvPr/>
        </p:nvPicPr>
        <p:blipFill rotWithShape="1">
          <a:blip r:embed="rId5">
            <a:alphaModFix/>
          </a:blip>
          <a:srcRect l="39544"/>
          <a:stretch/>
        </p:blipFill>
        <p:spPr>
          <a:xfrm>
            <a:off x="6229200" y="613175"/>
            <a:ext cx="2304242" cy="453032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2"/>
        <p:cNvGrpSpPr/>
        <p:nvPr/>
      </p:nvGrpSpPr>
      <p:grpSpPr>
        <a:xfrm>
          <a:off x="0" y="0"/>
          <a:ext cx="0" cy="0"/>
          <a:chOff x="0" y="0"/>
          <a:chExt cx="0" cy="0"/>
        </a:xfrm>
      </p:grpSpPr>
      <p:sp>
        <p:nvSpPr>
          <p:cNvPr id="343" name="Google Shape;343;p56"/>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44" name="Google Shape;344;p56"/>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345" name="Google Shape;345;p56"/>
          <p:cNvPicPr preferRelativeResize="0"/>
          <p:nvPr/>
        </p:nvPicPr>
        <p:blipFill>
          <a:blip r:embed="rId3">
            <a:alphaModFix/>
          </a:blip>
          <a:stretch>
            <a:fillRect/>
          </a:stretch>
        </p:blipFill>
        <p:spPr>
          <a:xfrm>
            <a:off x="0" y="569863"/>
            <a:ext cx="9144000" cy="4003761"/>
          </a:xfrm>
          <a:prstGeom prst="rect">
            <a:avLst/>
          </a:prstGeom>
          <a:noFill/>
          <a:ln>
            <a:noFill/>
          </a:ln>
        </p:spPr>
      </p:pic>
      <p:cxnSp>
        <p:nvCxnSpPr>
          <p:cNvPr id="346" name="Google Shape;346;p56"/>
          <p:cNvCxnSpPr/>
          <p:nvPr/>
        </p:nvCxnSpPr>
        <p:spPr>
          <a:xfrm>
            <a:off x="5041250" y="4421450"/>
            <a:ext cx="0" cy="546600"/>
          </a:xfrm>
          <a:prstGeom prst="straightConnector1">
            <a:avLst/>
          </a:prstGeom>
          <a:noFill/>
          <a:ln w="28575" cap="flat" cmpd="sng">
            <a:solidFill>
              <a:srgbClr val="FF0000"/>
            </a:solidFill>
            <a:prstDash val="solid"/>
            <a:round/>
            <a:headEnd type="none" w="med" len="med"/>
            <a:tailEnd type="none" w="med" len="med"/>
          </a:ln>
        </p:spPr>
      </p:cxnSp>
      <p:cxnSp>
        <p:nvCxnSpPr>
          <p:cNvPr id="347" name="Google Shape;347;p56"/>
          <p:cNvCxnSpPr/>
          <p:nvPr/>
        </p:nvCxnSpPr>
        <p:spPr>
          <a:xfrm>
            <a:off x="7058175" y="4394150"/>
            <a:ext cx="0" cy="546600"/>
          </a:xfrm>
          <a:prstGeom prst="straightConnector1">
            <a:avLst/>
          </a:prstGeom>
          <a:noFill/>
          <a:ln w="28575" cap="flat" cmpd="sng">
            <a:solidFill>
              <a:srgbClr val="FF0000"/>
            </a:solidFill>
            <a:prstDash val="solid"/>
            <a:round/>
            <a:headEnd type="none" w="med" len="med"/>
            <a:tailEnd type="none" w="med" len="med"/>
          </a:ln>
        </p:spPr>
      </p:cxnSp>
      <p:grpSp>
        <p:nvGrpSpPr>
          <p:cNvPr id="348" name="Google Shape;348;p56"/>
          <p:cNvGrpSpPr/>
          <p:nvPr/>
        </p:nvGrpSpPr>
        <p:grpSpPr>
          <a:xfrm>
            <a:off x="418115" y="4394150"/>
            <a:ext cx="3825600" cy="546600"/>
            <a:chOff x="1446625" y="4394150"/>
            <a:chExt cx="2796900" cy="546600"/>
          </a:xfrm>
        </p:grpSpPr>
        <p:cxnSp>
          <p:nvCxnSpPr>
            <p:cNvPr id="349" name="Google Shape;349;p56"/>
            <p:cNvCxnSpPr/>
            <p:nvPr/>
          </p:nvCxnSpPr>
          <p:spPr>
            <a:xfrm>
              <a:off x="1446750" y="4394150"/>
              <a:ext cx="0" cy="546600"/>
            </a:xfrm>
            <a:prstGeom prst="straightConnector1">
              <a:avLst/>
            </a:prstGeom>
            <a:noFill/>
            <a:ln w="28575" cap="flat" cmpd="sng">
              <a:solidFill>
                <a:srgbClr val="FF0000"/>
              </a:solidFill>
              <a:prstDash val="solid"/>
              <a:round/>
              <a:headEnd type="none" w="med" len="med"/>
              <a:tailEnd type="none" w="med" len="med"/>
            </a:ln>
          </p:spPr>
        </p:cxnSp>
        <p:cxnSp>
          <p:nvCxnSpPr>
            <p:cNvPr id="350" name="Google Shape;350;p56"/>
            <p:cNvCxnSpPr/>
            <p:nvPr/>
          </p:nvCxnSpPr>
          <p:spPr>
            <a:xfrm>
              <a:off x="4235200" y="4394150"/>
              <a:ext cx="0" cy="546600"/>
            </a:xfrm>
            <a:prstGeom prst="straightConnector1">
              <a:avLst/>
            </a:prstGeom>
            <a:noFill/>
            <a:ln w="28575" cap="flat" cmpd="sng">
              <a:solidFill>
                <a:srgbClr val="FF0000"/>
              </a:solidFill>
              <a:prstDash val="solid"/>
              <a:round/>
              <a:headEnd type="none" w="med" len="med"/>
              <a:tailEnd type="none" w="med" len="med"/>
            </a:ln>
          </p:spPr>
        </p:cxnSp>
        <p:cxnSp>
          <p:nvCxnSpPr>
            <p:cNvPr id="351" name="Google Shape;351;p56"/>
            <p:cNvCxnSpPr/>
            <p:nvPr/>
          </p:nvCxnSpPr>
          <p:spPr>
            <a:xfrm rot="10800000">
              <a:off x="1446625" y="4404875"/>
              <a:ext cx="2796900" cy="0"/>
            </a:xfrm>
            <a:prstGeom prst="straightConnector1">
              <a:avLst/>
            </a:prstGeom>
            <a:noFill/>
            <a:ln w="28575" cap="flat" cmpd="sng">
              <a:solidFill>
                <a:srgbClr val="FF0000"/>
              </a:solidFill>
              <a:prstDash val="solid"/>
              <a:round/>
              <a:headEnd type="none" w="med" len="med"/>
              <a:tailEnd type="none" w="med" len="med"/>
            </a:ln>
          </p:spPr>
        </p:cxnSp>
      </p:grpSp>
      <p:cxnSp>
        <p:nvCxnSpPr>
          <p:cNvPr id="352" name="Google Shape;352;p56"/>
          <p:cNvCxnSpPr/>
          <p:nvPr/>
        </p:nvCxnSpPr>
        <p:spPr>
          <a:xfrm rot="10800000">
            <a:off x="5036450" y="4394150"/>
            <a:ext cx="2025300" cy="0"/>
          </a:xfrm>
          <a:prstGeom prst="straightConnector1">
            <a:avLst/>
          </a:prstGeom>
          <a:noFill/>
          <a:ln w="28575" cap="flat" cmpd="sng">
            <a:solidFill>
              <a:srgbClr val="FF0000"/>
            </a:solidFill>
            <a:prstDash val="solid"/>
            <a:round/>
            <a:headEnd type="none" w="med" len="med"/>
            <a:tailEnd type="none" w="med" len="med"/>
          </a:ln>
        </p:spPr>
      </p:cxnSp>
      <p:sp>
        <p:nvSpPr>
          <p:cNvPr id="353" name="Google Shape;353;p56"/>
          <p:cNvSpPr txBox="1"/>
          <p:nvPr/>
        </p:nvSpPr>
        <p:spPr>
          <a:xfrm>
            <a:off x="1350525" y="4485800"/>
            <a:ext cx="19608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latin typeface="Average"/>
                <a:ea typeface="Average"/>
                <a:cs typeface="Average"/>
                <a:sym typeface="Average"/>
              </a:rPr>
              <a:t>Occurs in Nucleus</a:t>
            </a:r>
            <a:endParaRPr sz="1500" b="1">
              <a:latin typeface="Average"/>
              <a:ea typeface="Average"/>
              <a:cs typeface="Average"/>
              <a:sym typeface="Average"/>
            </a:endParaRPr>
          </a:p>
        </p:txBody>
      </p:sp>
      <p:sp>
        <p:nvSpPr>
          <p:cNvPr id="354" name="Google Shape;354;p56"/>
          <p:cNvSpPr txBox="1"/>
          <p:nvPr/>
        </p:nvSpPr>
        <p:spPr>
          <a:xfrm>
            <a:off x="5069313" y="4485800"/>
            <a:ext cx="1960800" cy="41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latin typeface="Average"/>
                <a:ea typeface="Average"/>
                <a:cs typeface="Average"/>
                <a:sym typeface="Average"/>
              </a:rPr>
              <a:t>Occurs in Cytoplasm</a:t>
            </a:r>
            <a:endParaRPr sz="1500" b="1">
              <a:latin typeface="Average"/>
              <a:ea typeface="Average"/>
              <a:cs typeface="Average"/>
              <a:sym typeface="Averag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7"/>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60" name="Google Shape;360;p57"/>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361" name="Google Shape;361;p57"/>
          <p:cNvPicPr preferRelativeResize="0"/>
          <p:nvPr/>
        </p:nvPicPr>
        <p:blipFill>
          <a:blip r:embed="rId3">
            <a:alphaModFix/>
          </a:blip>
          <a:stretch>
            <a:fillRect/>
          </a:stretch>
        </p:blipFill>
        <p:spPr>
          <a:xfrm>
            <a:off x="1114039" y="0"/>
            <a:ext cx="6915923" cy="5143500"/>
          </a:xfrm>
          <a:prstGeom prst="rect">
            <a:avLst/>
          </a:prstGeom>
          <a:noFill/>
          <a:ln>
            <a:noFill/>
          </a:ln>
        </p:spPr>
      </p:pic>
      <p:sp>
        <p:nvSpPr>
          <p:cNvPr id="362" name="Google Shape;362;p57"/>
          <p:cNvSpPr txBox="1"/>
          <p:nvPr/>
        </p:nvSpPr>
        <p:spPr>
          <a:xfrm>
            <a:off x="4640925" y="12250"/>
            <a:ext cx="2658300" cy="52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Average"/>
                <a:ea typeface="Average"/>
                <a:cs typeface="Average"/>
                <a:sym typeface="Average"/>
              </a:rPr>
              <a:t>Transfer RNA (tRNA)</a:t>
            </a:r>
            <a:endParaRPr sz="2000" b="1">
              <a:latin typeface="Average"/>
              <a:ea typeface="Average"/>
              <a:cs typeface="Average"/>
              <a:sym typeface="Average"/>
            </a:endParaRPr>
          </a:p>
        </p:txBody>
      </p:sp>
      <p:cxnSp>
        <p:nvCxnSpPr>
          <p:cNvPr id="363" name="Google Shape;363;p57"/>
          <p:cNvCxnSpPr/>
          <p:nvPr/>
        </p:nvCxnSpPr>
        <p:spPr>
          <a:xfrm flipH="1">
            <a:off x="2945025" y="3954025"/>
            <a:ext cx="756300" cy="263400"/>
          </a:xfrm>
          <a:prstGeom prst="straightConnector1">
            <a:avLst/>
          </a:prstGeom>
          <a:noFill/>
          <a:ln w="19050" cap="flat" cmpd="sng">
            <a:solidFill>
              <a:srgbClr val="980000"/>
            </a:solidFill>
            <a:prstDash val="solid"/>
            <a:round/>
            <a:headEnd type="none" w="med" len="med"/>
            <a:tailEnd type="triangle" w="med" len="med"/>
          </a:ln>
        </p:spPr>
      </p:cxnSp>
      <p:sp>
        <p:nvSpPr>
          <p:cNvPr id="364" name="Google Shape;364;p57"/>
          <p:cNvSpPr txBox="1"/>
          <p:nvPr/>
        </p:nvSpPr>
        <p:spPr>
          <a:xfrm>
            <a:off x="3650325" y="3593650"/>
            <a:ext cx="1219800" cy="36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980000"/>
                </a:solidFill>
                <a:latin typeface="Average"/>
                <a:ea typeface="Average"/>
                <a:cs typeface="Average"/>
                <a:sym typeface="Average"/>
              </a:rPr>
              <a:t>Anticodon</a:t>
            </a:r>
            <a:endParaRPr sz="1600" b="1">
              <a:solidFill>
                <a:srgbClr val="980000"/>
              </a:solidFill>
              <a:latin typeface="Average"/>
              <a:ea typeface="Average"/>
              <a:cs typeface="Average"/>
              <a:sym typeface="Averag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8"/>
        <p:cNvGrpSpPr/>
        <p:nvPr/>
      </p:nvGrpSpPr>
      <p:grpSpPr>
        <a:xfrm>
          <a:off x="0" y="0"/>
          <a:ext cx="0" cy="0"/>
          <a:chOff x="0" y="0"/>
          <a:chExt cx="0" cy="0"/>
        </a:xfrm>
      </p:grpSpPr>
      <p:pic>
        <p:nvPicPr>
          <p:cNvPr id="369" name="Google Shape;369;p58"/>
          <p:cNvPicPr preferRelativeResize="0"/>
          <p:nvPr/>
        </p:nvPicPr>
        <p:blipFill>
          <a:blip r:embed="rId3">
            <a:alphaModFix/>
          </a:blip>
          <a:stretch>
            <a:fillRect/>
          </a:stretch>
        </p:blipFill>
        <p:spPr>
          <a:xfrm>
            <a:off x="3094704" y="0"/>
            <a:ext cx="6002571" cy="5143500"/>
          </a:xfrm>
          <a:prstGeom prst="rect">
            <a:avLst/>
          </a:prstGeom>
          <a:noFill/>
          <a:ln>
            <a:noFill/>
          </a:ln>
        </p:spPr>
      </p:pic>
      <p:sp>
        <p:nvSpPr>
          <p:cNvPr id="370" name="Google Shape;370;p58"/>
          <p:cNvSpPr txBox="1"/>
          <p:nvPr/>
        </p:nvSpPr>
        <p:spPr>
          <a:xfrm>
            <a:off x="11650" y="-22125"/>
            <a:ext cx="2979300" cy="112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0000FF"/>
                </a:solidFill>
                <a:latin typeface="Average"/>
                <a:ea typeface="Average"/>
                <a:cs typeface="Average"/>
                <a:sym typeface="Average"/>
              </a:rPr>
              <a:t>The Genetic Code</a:t>
            </a:r>
            <a:endParaRPr sz="2000" b="1">
              <a:solidFill>
                <a:srgbClr val="0000FF"/>
              </a:solidFill>
              <a:latin typeface="Average"/>
              <a:ea typeface="Average"/>
              <a:cs typeface="Average"/>
              <a:sym typeface="Average"/>
            </a:endParaRPr>
          </a:p>
        </p:txBody>
      </p:sp>
      <p:sp>
        <p:nvSpPr>
          <p:cNvPr id="371" name="Google Shape;371;p58"/>
          <p:cNvSpPr txBox="1"/>
          <p:nvPr/>
        </p:nvSpPr>
        <p:spPr>
          <a:xfrm>
            <a:off x="11650" y="794900"/>
            <a:ext cx="2979300" cy="362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solidFill>
                  <a:srgbClr val="980000"/>
                </a:solidFill>
                <a:latin typeface="Average"/>
                <a:ea typeface="Average"/>
                <a:cs typeface="Average"/>
                <a:sym typeface="Average"/>
              </a:rPr>
              <a:t>This chart shows the mRNA Codons which correspond to a specific tRNA carrying a specific Amino Acid. </a:t>
            </a:r>
            <a:endParaRPr sz="2000" b="1">
              <a:solidFill>
                <a:srgbClr val="980000"/>
              </a:solidFill>
              <a:latin typeface="Average"/>
              <a:ea typeface="Average"/>
              <a:cs typeface="Average"/>
              <a:sym typeface="Average"/>
            </a:endParaRPr>
          </a:p>
          <a:p>
            <a:pPr marL="0" lvl="0" indent="0" algn="l" rtl="0">
              <a:spcBef>
                <a:spcPts val="0"/>
              </a:spcBef>
              <a:spcAft>
                <a:spcPts val="0"/>
              </a:spcAft>
              <a:buNone/>
            </a:pPr>
            <a:endParaRPr sz="2000" b="1">
              <a:solidFill>
                <a:srgbClr val="980000"/>
              </a:solidFill>
              <a:latin typeface="Average"/>
              <a:ea typeface="Average"/>
              <a:cs typeface="Average"/>
              <a:sym typeface="Average"/>
            </a:endParaRPr>
          </a:p>
          <a:p>
            <a:pPr marL="0" lvl="0" indent="0" algn="l" rtl="0">
              <a:spcBef>
                <a:spcPts val="0"/>
              </a:spcBef>
              <a:spcAft>
                <a:spcPts val="0"/>
              </a:spcAft>
              <a:buNone/>
            </a:pPr>
            <a:r>
              <a:rPr lang="en" sz="2000" b="1">
                <a:solidFill>
                  <a:srgbClr val="980000"/>
                </a:solidFill>
                <a:latin typeface="Average"/>
                <a:ea typeface="Average"/>
                <a:cs typeface="Average"/>
                <a:sym typeface="Average"/>
              </a:rPr>
              <a:t>Notice that there is some redundancy in the genetic code leading to multiple ways to code for the some Amino Acids. </a:t>
            </a:r>
            <a:endParaRPr sz="2000" b="1">
              <a:solidFill>
                <a:srgbClr val="980000"/>
              </a:solidFill>
              <a:latin typeface="Average"/>
              <a:ea typeface="Average"/>
              <a:cs typeface="Average"/>
              <a:sym typeface="Average"/>
            </a:endParaRPr>
          </a:p>
        </p:txBody>
      </p:sp>
      <p:cxnSp>
        <p:nvCxnSpPr>
          <p:cNvPr id="372" name="Google Shape;372;p58"/>
          <p:cNvCxnSpPr/>
          <p:nvPr/>
        </p:nvCxnSpPr>
        <p:spPr>
          <a:xfrm rot="10800000" flipH="1">
            <a:off x="2830475" y="3850900"/>
            <a:ext cx="1031400" cy="584400"/>
          </a:xfrm>
          <a:prstGeom prst="straightConnector1">
            <a:avLst/>
          </a:prstGeom>
          <a:noFill/>
          <a:ln w="28575" cap="flat" cmpd="sng">
            <a:solidFill>
              <a:srgbClr val="274E13"/>
            </a:solidFill>
            <a:prstDash val="solid"/>
            <a:round/>
            <a:headEnd type="none" w="med" len="med"/>
            <a:tailEnd type="triangle" w="med" len="med"/>
          </a:ln>
        </p:spPr>
      </p:cxnSp>
      <p:sp>
        <p:nvSpPr>
          <p:cNvPr id="373" name="Google Shape;373;p58"/>
          <p:cNvSpPr txBox="1"/>
          <p:nvPr/>
        </p:nvSpPr>
        <p:spPr>
          <a:xfrm>
            <a:off x="2053575" y="4317275"/>
            <a:ext cx="1556700" cy="36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274E13"/>
                </a:solidFill>
                <a:latin typeface="Average"/>
                <a:ea typeface="Average"/>
                <a:cs typeface="Average"/>
                <a:sym typeface="Average"/>
              </a:rPr>
              <a:t>Start Codon</a:t>
            </a:r>
            <a:endParaRPr sz="1600" b="1">
              <a:solidFill>
                <a:srgbClr val="274E13"/>
              </a:solidFill>
              <a:latin typeface="Average"/>
              <a:ea typeface="Average"/>
              <a:cs typeface="Average"/>
              <a:sym typeface="Average"/>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7"/>
        <p:cNvGrpSpPr/>
        <p:nvPr/>
      </p:nvGrpSpPr>
      <p:grpSpPr>
        <a:xfrm>
          <a:off x="0" y="0"/>
          <a:ext cx="0" cy="0"/>
          <a:chOff x="0" y="0"/>
          <a:chExt cx="0" cy="0"/>
        </a:xfrm>
      </p:grpSpPr>
      <p:sp>
        <p:nvSpPr>
          <p:cNvPr id="378" name="Google Shape;378;p59"/>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79" name="Google Shape;379;p59"/>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380" name="Google Shape;380;p59"/>
          <p:cNvPicPr preferRelativeResize="0"/>
          <p:nvPr/>
        </p:nvPicPr>
        <p:blipFill>
          <a:blip r:embed="rId3">
            <a:alphaModFix/>
          </a:blip>
          <a:stretch>
            <a:fillRect/>
          </a:stretch>
        </p:blipFill>
        <p:spPr>
          <a:xfrm>
            <a:off x="0" y="1222694"/>
            <a:ext cx="9143996" cy="3920810"/>
          </a:xfrm>
          <a:prstGeom prst="rect">
            <a:avLst/>
          </a:prstGeom>
          <a:noFill/>
          <a:ln>
            <a:noFill/>
          </a:ln>
        </p:spPr>
      </p:pic>
      <p:cxnSp>
        <p:nvCxnSpPr>
          <p:cNvPr id="381" name="Google Shape;381;p59"/>
          <p:cNvCxnSpPr/>
          <p:nvPr/>
        </p:nvCxnSpPr>
        <p:spPr>
          <a:xfrm flipH="1">
            <a:off x="4881575" y="1478950"/>
            <a:ext cx="996900" cy="1214700"/>
          </a:xfrm>
          <a:prstGeom prst="straightConnector1">
            <a:avLst/>
          </a:prstGeom>
          <a:noFill/>
          <a:ln w="28575" cap="flat" cmpd="sng">
            <a:solidFill>
              <a:srgbClr val="0000FF"/>
            </a:solidFill>
            <a:prstDash val="solid"/>
            <a:round/>
            <a:headEnd type="none" w="med" len="med"/>
            <a:tailEnd type="triangle" w="med" len="med"/>
          </a:ln>
        </p:spPr>
      </p:cxnSp>
      <p:sp>
        <p:nvSpPr>
          <p:cNvPr id="382" name="Google Shape;382;p59"/>
          <p:cNvSpPr txBox="1"/>
          <p:nvPr/>
        </p:nvSpPr>
        <p:spPr>
          <a:xfrm>
            <a:off x="5809725" y="767200"/>
            <a:ext cx="2876100" cy="71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0000FF"/>
                </a:solidFill>
                <a:latin typeface="Average"/>
                <a:ea typeface="Average"/>
                <a:cs typeface="Average"/>
                <a:sym typeface="Average"/>
              </a:rPr>
              <a:t>tRNAs enter the Ribosome at the A Site</a:t>
            </a:r>
            <a:endParaRPr sz="1800" b="1">
              <a:solidFill>
                <a:srgbClr val="0000FF"/>
              </a:solidFill>
              <a:latin typeface="Average"/>
              <a:ea typeface="Average"/>
              <a:cs typeface="Average"/>
              <a:sym typeface="Average"/>
            </a:endParaRPr>
          </a:p>
        </p:txBody>
      </p:sp>
      <p:cxnSp>
        <p:nvCxnSpPr>
          <p:cNvPr id="383" name="Google Shape;383;p59"/>
          <p:cNvCxnSpPr/>
          <p:nvPr/>
        </p:nvCxnSpPr>
        <p:spPr>
          <a:xfrm>
            <a:off x="3575275" y="1156800"/>
            <a:ext cx="391800" cy="1384500"/>
          </a:xfrm>
          <a:prstGeom prst="straightConnector1">
            <a:avLst/>
          </a:prstGeom>
          <a:noFill/>
          <a:ln w="28575" cap="flat" cmpd="sng">
            <a:solidFill>
              <a:srgbClr val="980000"/>
            </a:solidFill>
            <a:prstDash val="solid"/>
            <a:round/>
            <a:headEnd type="none" w="med" len="med"/>
            <a:tailEnd type="triangle" w="med" len="med"/>
          </a:ln>
        </p:spPr>
      </p:cxnSp>
      <p:sp>
        <p:nvSpPr>
          <p:cNvPr id="384" name="Google Shape;384;p59"/>
          <p:cNvSpPr txBox="1"/>
          <p:nvPr/>
        </p:nvSpPr>
        <p:spPr>
          <a:xfrm>
            <a:off x="2406500" y="152400"/>
            <a:ext cx="3471900" cy="11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980000"/>
                </a:solidFill>
                <a:latin typeface="Average"/>
                <a:ea typeface="Average"/>
                <a:cs typeface="Average"/>
                <a:sym typeface="Average"/>
              </a:rPr>
              <a:t>Peptide Bonds Form at the P Site (Construction of the Primary Structure of the Protein)</a:t>
            </a:r>
            <a:endParaRPr sz="1800" b="1">
              <a:solidFill>
                <a:srgbClr val="980000"/>
              </a:solidFill>
              <a:latin typeface="Average"/>
              <a:ea typeface="Average"/>
              <a:cs typeface="Average"/>
              <a:sym typeface="Average"/>
            </a:endParaRPr>
          </a:p>
        </p:txBody>
      </p:sp>
      <p:cxnSp>
        <p:nvCxnSpPr>
          <p:cNvPr id="385" name="Google Shape;385;p59"/>
          <p:cNvCxnSpPr/>
          <p:nvPr/>
        </p:nvCxnSpPr>
        <p:spPr>
          <a:xfrm>
            <a:off x="1971075" y="1466175"/>
            <a:ext cx="1386600" cy="1380000"/>
          </a:xfrm>
          <a:prstGeom prst="straightConnector1">
            <a:avLst/>
          </a:prstGeom>
          <a:noFill/>
          <a:ln w="28575" cap="flat" cmpd="sng">
            <a:solidFill>
              <a:srgbClr val="674EA7"/>
            </a:solidFill>
            <a:prstDash val="solid"/>
            <a:round/>
            <a:headEnd type="none" w="med" len="med"/>
            <a:tailEnd type="triangle" w="med" len="med"/>
          </a:ln>
        </p:spPr>
      </p:cxnSp>
      <p:sp>
        <p:nvSpPr>
          <p:cNvPr id="386" name="Google Shape;386;p59"/>
          <p:cNvSpPr txBox="1"/>
          <p:nvPr/>
        </p:nvSpPr>
        <p:spPr>
          <a:xfrm>
            <a:off x="44300" y="228600"/>
            <a:ext cx="2178900" cy="117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674EA7"/>
                </a:solidFill>
                <a:latin typeface="Average"/>
                <a:ea typeface="Average"/>
                <a:cs typeface="Average"/>
                <a:sym typeface="Average"/>
              </a:rPr>
              <a:t>Uncharged tRNAs are ejected at the E site and then recycled by the cell</a:t>
            </a:r>
            <a:endParaRPr sz="1800" b="1">
              <a:solidFill>
                <a:srgbClr val="674EA7"/>
              </a:solidFill>
              <a:latin typeface="Average"/>
              <a:ea typeface="Average"/>
              <a:cs typeface="Average"/>
              <a:sym typeface="Average"/>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0"/>
        <p:cNvGrpSpPr/>
        <p:nvPr/>
      </p:nvGrpSpPr>
      <p:grpSpPr>
        <a:xfrm>
          <a:off x="0" y="0"/>
          <a:ext cx="0" cy="0"/>
          <a:chOff x="0" y="0"/>
          <a:chExt cx="0" cy="0"/>
        </a:xfrm>
      </p:grpSpPr>
      <p:sp>
        <p:nvSpPr>
          <p:cNvPr id="391" name="Google Shape;391;p60"/>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92" name="Google Shape;392;p60"/>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393" name="Google Shape;393;p60"/>
          <p:cNvPicPr preferRelativeResize="0"/>
          <p:nvPr/>
        </p:nvPicPr>
        <p:blipFill>
          <a:blip r:embed="rId3">
            <a:alphaModFix/>
          </a:blip>
          <a:stretch>
            <a:fillRect/>
          </a:stretch>
        </p:blipFill>
        <p:spPr>
          <a:xfrm>
            <a:off x="715768" y="0"/>
            <a:ext cx="7712469" cy="5143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1"/>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399" name="Google Shape;399;p61"/>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400" name="Google Shape;400;p61" descr="Translation animation&#10;How Translation Works HD Animation&#10;#Please → Like, comment, share and subscribe 👍🏻❤️" title="Translation [HD Animation]">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6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406" name="Google Shape;406;p6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407" name="Google Shape;407;p62"/>
          <p:cNvPicPr preferRelativeResize="0"/>
          <p:nvPr/>
        </p:nvPicPr>
        <p:blipFill>
          <a:blip r:embed="rId3">
            <a:alphaModFix/>
          </a:blip>
          <a:stretch>
            <a:fillRect/>
          </a:stretch>
        </p:blipFill>
        <p:spPr>
          <a:xfrm>
            <a:off x="2231208" y="0"/>
            <a:ext cx="4681584" cy="51435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3"/>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413" name="Google Shape;413;p63"/>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414" name="Google Shape;414;p63" descr="DNA transcription and translation animation&#10;#DNA_transcription&#10;#DNA_translation&#10; Like, comment, share and subscribe 👍🏻❤️" title="DNA transcription and translation [HD animation]">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2"/>
        <p:cNvGrpSpPr/>
        <p:nvPr/>
      </p:nvGrpSpPr>
      <p:grpSpPr>
        <a:xfrm>
          <a:off x="0" y="0"/>
          <a:ext cx="0" cy="0"/>
          <a:chOff x="0" y="0"/>
          <a:chExt cx="0" cy="0"/>
        </a:xfrm>
      </p:grpSpPr>
      <p:pic>
        <p:nvPicPr>
          <p:cNvPr id="123" name="Google Shape;123;p28"/>
          <p:cNvPicPr preferRelativeResize="0"/>
          <p:nvPr/>
        </p:nvPicPr>
        <p:blipFill rotWithShape="1">
          <a:blip r:embed="rId3">
            <a:alphaModFix/>
          </a:blip>
          <a:srcRect t="2219"/>
          <a:stretch/>
        </p:blipFill>
        <p:spPr>
          <a:xfrm>
            <a:off x="0" y="0"/>
            <a:ext cx="2164700" cy="4831824"/>
          </a:xfrm>
          <a:prstGeom prst="rect">
            <a:avLst/>
          </a:prstGeom>
          <a:noFill/>
          <a:ln>
            <a:noFill/>
          </a:ln>
        </p:spPr>
      </p:pic>
      <p:sp>
        <p:nvSpPr>
          <p:cNvPr id="124" name="Google Shape;124;p28"/>
          <p:cNvSpPr/>
          <p:nvPr/>
        </p:nvSpPr>
        <p:spPr>
          <a:xfrm>
            <a:off x="4050650" y="2689075"/>
            <a:ext cx="900000" cy="31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5" name="Google Shape;125;p28"/>
          <p:cNvCxnSpPr/>
          <p:nvPr/>
        </p:nvCxnSpPr>
        <p:spPr>
          <a:xfrm flipH="1">
            <a:off x="1626950" y="1353700"/>
            <a:ext cx="381000" cy="1200"/>
          </a:xfrm>
          <a:prstGeom prst="straightConnector1">
            <a:avLst/>
          </a:prstGeom>
          <a:noFill/>
          <a:ln w="28575" cap="flat" cmpd="sng">
            <a:solidFill>
              <a:srgbClr val="FF0000"/>
            </a:solidFill>
            <a:prstDash val="solid"/>
            <a:round/>
            <a:headEnd type="none" w="med" len="med"/>
            <a:tailEnd type="triangle" w="med" len="med"/>
          </a:ln>
        </p:spPr>
      </p:cxnSp>
      <p:pic>
        <p:nvPicPr>
          <p:cNvPr id="126" name="Google Shape;126;p28"/>
          <p:cNvPicPr preferRelativeResize="0"/>
          <p:nvPr/>
        </p:nvPicPr>
        <p:blipFill>
          <a:blip r:embed="rId4">
            <a:alphaModFix/>
          </a:blip>
          <a:stretch>
            <a:fillRect/>
          </a:stretch>
        </p:blipFill>
        <p:spPr>
          <a:xfrm>
            <a:off x="2283650" y="0"/>
            <a:ext cx="4176635" cy="51434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pic>
        <p:nvPicPr>
          <p:cNvPr id="419" name="Google Shape;419;p64"/>
          <p:cNvPicPr preferRelativeResize="0"/>
          <p:nvPr/>
        </p:nvPicPr>
        <p:blipFill>
          <a:blip r:embed="rId3">
            <a:alphaModFix/>
          </a:blip>
          <a:stretch>
            <a:fillRect/>
          </a:stretch>
        </p:blipFill>
        <p:spPr>
          <a:xfrm>
            <a:off x="4721050" y="0"/>
            <a:ext cx="4407700" cy="5143500"/>
          </a:xfrm>
          <a:prstGeom prst="rect">
            <a:avLst/>
          </a:prstGeom>
          <a:noFill/>
          <a:ln>
            <a:noFill/>
          </a:ln>
        </p:spPr>
      </p:pic>
      <p:sp>
        <p:nvSpPr>
          <p:cNvPr id="420" name="Google Shape;420;p64"/>
          <p:cNvSpPr txBox="1"/>
          <p:nvPr/>
        </p:nvSpPr>
        <p:spPr>
          <a:xfrm>
            <a:off x="175" y="-22125"/>
            <a:ext cx="4720800" cy="51435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u="sng">
                <a:solidFill>
                  <a:srgbClr val="FFFFFF"/>
                </a:solidFill>
                <a:latin typeface="Average"/>
                <a:ea typeface="Average"/>
                <a:cs typeface="Average"/>
                <a:sym typeface="Average"/>
              </a:rPr>
              <a:t>Retroviruses and Reverse Transcription</a:t>
            </a:r>
            <a:endParaRPr sz="1800" b="1" u="sng">
              <a:solidFill>
                <a:srgbClr val="FFFFFF"/>
              </a:solidFill>
              <a:latin typeface="Average"/>
              <a:ea typeface="Average"/>
              <a:cs typeface="Average"/>
              <a:sym typeface="Average"/>
            </a:endParaRPr>
          </a:p>
          <a:p>
            <a:pPr marL="0" lvl="0" indent="0" algn="l" rtl="0">
              <a:spcBef>
                <a:spcPts val="0"/>
              </a:spcBef>
              <a:spcAft>
                <a:spcPts val="0"/>
              </a:spcAft>
              <a:buNone/>
            </a:pPr>
            <a:endParaRPr sz="1800" b="1">
              <a:solidFill>
                <a:srgbClr val="FFFFFF"/>
              </a:solidFill>
              <a:latin typeface="Average"/>
              <a:ea typeface="Average"/>
              <a:cs typeface="Average"/>
              <a:sym typeface="Average"/>
            </a:endParaRPr>
          </a:p>
          <a:p>
            <a:pPr marL="0" lvl="0" indent="0" algn="l" rtl="0">
              <a:spcBef>
                <a:spcPts val="0"/>
              </a:spcBef>
              <a:spcAft>
                <a:spcPts val="0"/>
              </a:spcAft>
              <a:buNone/>
            </a:pPr>
            <a:r>
              <a:rPr lang="en" sz="1800" b="1">
                <a:solidFill>
                  <a:srgbClr val="FFFFFF"/>
                </a:solidFill>
                <a:latin typeface="Average"/>
                <a:ea typeface="Average"/>
                <a:cs typeface="Average"/>
                <a:sym typeface="Average"/>
              </a:rPr>
              <a:t>Retroviruses such as HIV work backwards from RNA → DNA using the enzyme Reverse Transcriptase. </a:t>
            </a:r>
            <a:endParaRPr sz="1800" b="1">
              <a:solidFill>
                <a:srgbClr val="FFFFFF"/>
              </a:solidFill>
              <a:latin typeface="Average"/>
              <a:ea typeface="Average"/>
              <a:cs typeface="Average"/>
              <a:sym typeface="Average"/>
            </a:endParaRPr>
          </a:p>
          <a:p>
            <a:pPr marL="0" lvl="0" indent="0" algn="l" rtl="0">
              <a:spcBef>
                <a:spcPts val="0"/>
              </a:spcBef>
              <a:spcAft>
                <a:spcPts val="0"/>
              </a:spcAft>
              <a:buNone/>
            </a:pPr>
            <a:endParaRPr sz="1800" b="1">
              <a:solidFill>
                <a:srgbClr val="FFFFFF"/>
              </a:solidFill>
              <a:latin typeface="Average"/>
              <a:ea typeface="Average"/>
              <a:cs typeface="Average"/>
              <a:sym typeface="Average"/>
            </a:endParaRPr>
          </a:p>
          <a:p>
            <a:pPr marL="0" lvl="0" indent="0" algn="l" rtl="0">
              <a:spcBef>
                <a:spcPts val="0"/>
              </a:spcBef>
              <a:spcAft>
                <a:spcPts val="0"/>
              </a:spcAft>
              <a:buNone/>
            </a:pPr>
            <a:r>
              <a:rPr lang="en" sz="1800" b="1">
                <a:solidFill>
                  <a:srgbClr val="FFFFFF"/>
                </a:solidFill>
                <a:latin typeface="Average"/>
                <a:ea typeface="Average"/>
                <a:cs typeface="Average"/>
                <a:sym typeface="Average"/>
              </a:rPr>
              <a:t>The viral genome then enters the host cell’s nucleus where it is spliced into the host cell’s genome. </a:t>
            </a:r>
            <a:endParaRPr sz="1800" b="1">
              <a:solidFill>
                <a:srgbClr val="FFFFFF"/>
              </a:solidFill>
              <a:latin typeface="Average"/>
              <a:ea typeface="Average"/>
              <a:cs typeface="Average"/>
              <a:sym typeface="Average"/>
            </a:endParaRPr>
          </a:p>
          <a:p>
            <a:pPr marL="0" lvl="0" indent="0" algn="l" rtl="0">
              <a:spcBef>
                <a:spcPts val="0"/>
              </a:spcBef>
              <a:spcAft>
                <a:spcPts val="0"/>
              </a:spcAft>
              <a:buNone/>
            </a:pPr>
            <a:endParaRPr sz="1800" b="1">
              <a:solidFill>
                <a:srgbClr val="FFFFFF"/>
              </a:solidFill>
              <a:latin typeface="Average"/>
              <a:ea typeface="Average"/>
              <a:cs typeface="Average"/>
              <a:sym typeface="Average"/>
            </a:endParaRPr>
          </a:p>
          <a:p>
            <a:pPr marL="0" lvl="0" indent="0" algn="l" rtl="0">
              <a:spcBef>
                <a:spcPts val="0"/>
              </a:spcBef>
              <a:spcAft>
                <a:spcPts val="0"/>
              </a:spcAft>
              <a:buNone/>
            </a:pPr>
            <a:r>
              <a:rPr lang="en" sz="1800" b="1">
                <a:solidFill>
                  <a:srgbClr val="FFFFFF"/>
                </a:solidFill>
                <a:latin typeface="Average"/>
                <a:ea typeface="Average"/>
                <a:cs typeface="Average"/>
                <a:sym typeface="Average"/>
              </a:rPr>
              <a:t>Each time the host cell replicates its genome, it now also replicates the viral genome leading to lifelong infection. </a:t>
            </a:r>
            <a:endParaRPr sz="1800" b="1">
              <a:solidFill>
                <a:srgbClr val="FFFFFF"/>
              </a:solidFill>
              <a:latin typeface="Average"/>
              <a:ea typeface="Average"/>
              <a:cs typeface="Average"/>
              <a:sym typeface="Average"/>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6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6" name="Google Shape;426;p6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27" name="Google Shape;427;p65" descr="HIV Replication Animation&#10;&#10;#Please → Like, comment, share and subscribe 👍🏻❤️" title="HIV Replication [HD Animation]">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31"/>
        <p:cNvGrpSpPr/>
        <p:nvPr/>
      </p:nvGrpSpPr>
      <p:grpSpPr>
        <a:xfrm>
          <a:off x="0" y="0"/>
          <a:ext cx="0" cy="0"/>
          <a:chOff x="0" y="0"/>
          <a:chExt cx="0" cy="0"/>
        </a:xfrm>
      </p:grpSpPr>
      <p:sp>
        <p:nvSpPr>
          <p:cNvPr id="432" name="Google Shape;432;p66"/>
          <p:cNvSpPr/>
          <p:nvPr/>
        </p:nvSpPr>
        <p:spPr>
          <a:xfrm>
            <a:off x="4050650" y="2689075"/>
            <a:ext cx="900000" cy="31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6"/>
          <p:cNvSpPr txBox="1">
            <a:spLocks noGrp="1"/>
          </p:cNvSpPr>
          <p:nvPr>
            <p:ph type="ctrTitle"/>
          </p:nvPr>
        </p:nvSpPr>
        <p:spPr>
          <a:xfrm>
            <a:off x="-25" y="2438400"/>
            <a:ext cx="9144000" cy="159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00"/>
                </a:solidFill>
              </a:rPr>
              <a:t>AP Biology Exam Review</a:t>
            </a:r>
            <a:endParaRPr>
              <a:solidFill>
                <a:srgbClr val="FFFF00"/>
              </a:solidFill>
            </a:endParaRPr>
          </a:p>
          <a:p>
            <a:pPr marL="0" lvl="0" indent="0" algn="ctr" rtl="0">
              <a:spcBef>
                <a:spcPts val="0"/>
              </a:spcBef>
              <a:spcAft>
                <a:spcPts val="0"/>
              </a:spcAft>
              <a:buNone/>
            </a:pPr>
            <a:endParaRPr>
              <a:solidFill>
                <a:srgbClr val="FFFF00"/>
              </a:solidFill>
            </a:endParaRPr>
          </a:p>
          <a:p>
            <a:pPr marL="0" lvl="0" indent="0" algn="ctr" rtl="0">
              <a:spcBef>
                <a:spcPts val="0"/>
              </a:spcBef>
              <a:spcAft>
                <a:spcPts val="0"/>
              </a:spcAft>
              <a:buNone/>
            </a:pPr>
            <a:endParaRPr sz="4000">
              <a:solidFill>
                <a:srgbClr val="FFFF00"/>
              </a:solidFill>
            </a:endParaRPr>
          </a:p>
          <a:p>
            <a:pPr marL="0" lvl="0" indent="0" algn="ctr" rtl="0">
              <a:spcBef>
                <a:spcPts val="0"/>
              </a:spcBef>
              <a:spcAft>
                <a:spcPts val="0"/>
              </a:spcAft>
              <a:buNone/>
            </a:pPr>
            <a:r>
              <a:rPr lang="en" sz="4000">
                <a:solidFill>
                  <a:srgbClr val="FFFF00"/>
                </a:solidFill>
              </a:rPr>
              <a:t>6.5-6.6</a:t>
            </a:r>
            <a:endParaRPr sz="4000">
              <a:solidFill>
                <a:srgbClr val="FFFF00"/>
              </a:solidFill>
            </a:endParaRPr>
          </a:p>
          <a:p>
            <a:pPr marL="0" lvl="0" indent="0" algn="ctr" rtl="0">
              <a:spcBef>
                <a:spcPts val="0"/>
              </a:spcBef>
              <a:spcAft>
                <a:spcPts val="0"/>
              </a:spcAft>
              <a:buNone/>
            </a:pPr>
            <a:endParaRPr>
              <a:solidFill>
                <a:srgbClr val="FFFF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37"/>
        <p:cNvGrpSpPr/>
        <p:nvPr/>
      </p:nvGrpSpPr>
      <p:grpSpPr>
        <a:xfrm>
          <a:off x="0" y="0"/>
          <a:ext cx="0" cy="0"/>
          <a:chOff x="0" y="0"/>
          <a:chExt cx="0" cy="0"/>
        </a:xfrm>
      </p:grpSpPr>
      <p:pic>
        <p:nvPicPr>
          <p:cNvPr id="438" name="Google Shape;438;p67"/>
          <p:cNvPicPr preferRelativeResize="0"/>
          <p:nvPr/>
        </p:nvPicPr>
        <p:blipFill rotWithShape="1">
          <a:blip r:embed="rId3">
            <a:alphaModFix/>
          </a:blip>
          <a:srcRect t="2219"/>
          <a:stretch/>
        </p:blipFill>
        <p:spPr>
          <a:xfrm>
            <a:off x="0" y="0"/>
            <a:ext cx="2164700" cy="4831824"/>
          </a:xfrm>
          <a:prstGeom prst="rect">
            <a:avLst/>
          </a:prstGeom>
          <a:noFill/>
          <a:ln>
            <a:noFill/>
          </a:ln>
        </p:spPr>
      </p:pic>
      <p:sp>
        <p:nvSpPr>
          <p:cNvPr id="439" name="Google Shape;439;p67"/>
          <p:cNvSpPr/>
          <p:nvPr/>
        </p:nvSpPr>
        <p:spPr>
          <a:xfrm>
            <a:off x="4050650" y="2689075"/>
            <a:ext cx="900000" cy="31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0" name="Google Shape;440;p67"/>
          <p:cNvCxnSpPr/>
          <p:nvPr/>
        </p:nvCxnSpPr>
        <p:spPr>
          <a:xfrm flipH="1">
            <a:off x="1626950" y="3258700"/>
            <a:ext cx="381000" cy="1200"/>
          </a:xfrm>
          <a:prstGeom prst="straightConnector1">
            <a:avLst/>
          </a:prstGeom>
          <a:noFill/>
          <a:ln w="28575" cap="flat" cmpd="sng">
            <a:solidFill>
              <a:srgbClr val="FF0000"/>
            </a:solidFill>
            <a:prstDash val="solid"/>
            <a:round/>
            <a:headEnd type="none" w="med" len="med"/>
            <a:tailEnd type="triangle" w="med" len="med"/>
          </a:ln>
        </p:spPr>
      </p:cxnSp>
      <p:pic>
        <p:nvPicPr>
          <p:cNvPr id="441" name="Google Shape;441;p67"/>
          <p:cNvPicPr preferRelativeResize="0"/>
          <p:nvPr/>
        </p:nvPicPr>
        <p:blipFill>
          <a:blip r:embed="rId4">
            <a:alphaModFix/>
          </a:blip>
          <a:stretch>
            <a:fillRect/>
          </a:stretch>
        </p:blipFill>
        <p:spPr>
          <a:xfrm>
            <a:off x="2240775" y="-3424"/>
            <a:ext cx="4056319" cy="514350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445"/>
        <p:cNvGrpSpPr/>
        <p:nvPr/>
      </p:nvGrpSpPr>
      <p:grpSpPr>
        <a:xfrm>
          <a:off x="0" y="0"/>
          <a:ext cx="0" cy="0"/>
          <a:chOff x="0" y="0"/>
          <a:chExt cx="0" cy="0"/>
        </a:xfrm>
      </p:grpSpPr>
      <p:pic>
        <p:nvPicPr>
          <p:cNvPr id="446" name="Google Shape;446;p68"/>
          <p:cNvPicPr preferRelativeResize="0"/>
          <p:nvPr/>
        </p:nvPicPr>
        <p:blipFill rotWithShape="1">
          <a:blip r:embed="rId3">
            <a:alphaModFix/>
          </a:blip>
          <a:srcRect t="2219"/>
          <a:stretch/>
        </p:blipFill>
        <p:spPr>
          <a:xfrm>
            <a:off x="0" y="0"/>
            <a:ext cx="2164700" cy="4831824"/>
          </a:xfrm>
          <a:prstGeom prst="rect">
            <a:avLst/>
          </a:prstGeom>
          <a:noFill/>
          <a:ln>
            <a:noFill/>
          </a:ln>
        </p:spPr>
      </p:pic>
      <p:sp>
        <p:nvSpPr>
          <p:cNvPr id="447" name="Google Shape;447;p68"/>
          <p:cNvSpPr/>
          <p:nvPr/>
        </p:nvSpPr>
        <p:spPr>
          <a:xfrm>
            <a:off x="4050650" y="2689075"/>
            <a:ext cx="900000" cy="31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48" name="Google Shape;448;p68"/>
          <p:cNvCxnSpPr/>
          <p:nvPr/>
        </p:nvCxnSpPr>
        <p:spPr>
          <a:xfrm flipH="1">
            <a:off x="1703150" y="3792100"/>
            <a:ext cx="381000" cy="1200"/>
          </a:xfrm>
          <a:prstGeom prst="straightConnector1">
            <a:avLst/>
          </a:prstGeom>
          <a:noFill/>
          <a:ln w="28575" cap="flat" cmpd="sng">
            <a:solidFill>
              <a:srgbClr val="FF0000"/>
            </a:solidFill>
            <a:prstDash val="solid"/>
            <a:round/>
            <a:headEnd type="none" w="med" len="med"/>
            <a:tailEnd type="triangle" w="med" len="med"/>
          </a:ln>
        </p:spPr>
      </p:cxnSp>
      <p:pic>
        <p:nvPicPr>
          <p:cNvPr id="449" name="Google Shape;449;p68"/>
          <p:cNvPicPr preferRelativeResize="0"/>
          <p:nvPr/>
        </p:nvPicPr>
        <p:blipFill>
          <a:blip r:embed="rId4">
            <a:alphaModFix/>
          </a:blip>
          <a:stretch>
            <a:fillRect/>
          </a:stretch>
        </p:blipFill>
        <p:spPr>
          <a:xfrm>
            <a:off x="2282450" y="0"/>
            <a:ext cx="5326750" cy="48318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3"/>
        <p:cNvGrpSpPr/>
        <p:nvPr/>
      </p:nvGrpSpPr>
      <p:grpSpPr>
        <a:xfrm>
          <a:off x="0" y="0"/>
          <a:ext cx="0" cy="0"/>
          <a:chOff x="0" y="0"/>
          <a:chExt cx="0" cy="0"/>
        </a:xfrm>
      </p:grpSpPr>
      <p:sp>
        <p:nvSpPr>
          <p:cNvPr id="454" name="Google Shape;454;p69"/>
          <p:cNvSpPr txBox="1">
            <a:spLocks noGrp="1"/>
          </p:cNvSpPr>
          <p:nvPr>
            <p:ph type="title"/>
          </p:nvPr>
        </p:nvSpPr>
        <p:spPr>
          <a:xfrm>
            <a:off x="0" y="0"/>
            <a:ext cx="9144000" cy="77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Prokaryotic </a:t>
            </a:r>
            <a:r>
              <a:rPr lang="en" sz="3000" b="1"/>
              <a:t>Gene Regulation</a:t>
            </a:r>
            <a:endParaRPr sz="3000" b="1"/>
          </a:p>
        </p:txBody>
      </p:sp>
      <p:sp>
        <p:nvSpPr>
          <p:cNvPr id="455" name="Google Shape;455;p69"/>
          <p:cNvSpPr txBox="1">
            <a:spLocks noGrp="1"/>
          </p:cNvSpPr>
          <p:nvPr>
            <p:ph type="body" idx="1"/>
          </p:nvPr>
        </p:nvSpPr>
        <p:spPr>
          <a:xfrm>
            <a:off x="0" y="631725"/>
            <a:ext cx="5780400" cy="457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rgbClr val="FFFF00"/>
                </a:solidFill>
              </a:rPr>
              <a:t>How do prokaryotic organisms control when a gene is expressed and a protein is made?</a:t>
            </a:r>
            <a:endParaRPr sz="1700" b="1">
              <a:solidFill>
                <a:srgbClr val="FFFF00"/>
              </a:solidFill>
            </a:endParaRPr>
          </a:p>
          <a:p>
            <a:pPr marL="0" lvl="0" indent="0" algn="l" rtl="0">
              <a:spcBef>
                <a:spcPts val="0"/>
              </a:spcBef>
              <a:spcAft>
                <a:spcPts val="0"/>
              </a:spcAft>
              <a:buNone/>
            </a:pPr>
            <a:endParaRPr sz="1700" b="1">
              <a:solidFill>
                <a:srgbClr val="FFFF00"/>
              </a:solidFill>
            </a:endParaRPr>
          </a:p>
          <a:p>
            <a:pPr marL="0" lvl="0" indent="0" algn="l" rtl="0">
              <a:spcBef>
                <a:spcPts val="0"/>
              </a:spcBef>
              <a:spcAft>
                <a:spcPts val="0"/>
              </a:spcAft>
              <a:buNone/>
            </a:pPr>
            <a:r>
              <a:rPr lang="en" sz="1700" b="1">
                <a:solidFill>
                  <a:srgbClr val="FFFF00"/>
                </a:solidFill>
              </a:rPr>
              <a:t>*It would be energetically wasteful (and therefore evolutionarily unfavorable) to produce proteins when they are not needed</a:t>
            </a:r>
            <a:endParaRPr sz="1700" b="1">
              <a:solidFill>
                <a:srgbClr val="FFFF00"/>
              </a:solidFill>
            </a:endParaRPr>
          </a:p>
          <a:p>
            <a:pPr marL="0" lvl="0" indent="0" algn="l" rtl="0">
              <a:spcBef>
                <a:spcPts val="0"/>
              </a:spcBef>
              <a:spcAft>
                <a:spcPts val="0"/>
              </a:spcAft>
              <a:buNone/>
            </a:pPr>
            <a:endParaRPr sz="1700" b="1">
              <a:solidFill>
                <a:srgbClr val="F3F3F3"/>
              </a:solidFill>
            </a:endParaRPr>
          </a:p>
          <a:p>
            <a:pPr marL="0" lvl="0" indent="0" algn="l" rtl="0">
              <a:spcBef>
                <a:spcPts val="0"/>
              </a:spcBef>
              <a:spcAft>
                <a:spcPts val="0"/>
              </a:spcAft>
              <a:buNone/>
            </a:pPr>
            <a:r>
              <a:rPr lang="en" sz="1700" b="1">
                <a:solidFill>
                  <a:srgbClr val="F3F3F3"/>
                </a:solidFill>
              </a:rPr>
              <a:t>*Most gene regulation is controlled at the level of </a:t>
            </a:r>
            <a:r>
              <a:rPr lang="en" sz="1700" b="1" u="sng">
                <a:solidFill>
                  <a:srgbClr val="F3F3F3"/>
                </a:solidFill>
              </a:rPr>
              <a:t>Transcription</a:t>
            </a:r>
            <a:endParaRPr sz="1700" b="1" u="sng">
              <a:solidFill>
                <a:srgbClr val="F3F3F3"/>
              </a:solidFill>
            </a:endParaRPr>
          </a:p>
          <a:p>
            <a:pPr marL="0" lvl="0" indent="0" algn="l" rtl="0">
              <a:spcBef>
                <a:spcPts val="0"/>
              </a:spcBef>
              <a:spcAft>
                <a:spcPts val="0"/>
              </a:spcAft>
              <a:buNone/>
            </a:pPr>
            <a:endParaRPr sz="1000" b="1" u="sng">
              <a:solidFill>
                <a:srgbClr val="F3F3F3"/>
              </a:solidFill>
            </a:endParaRPr>
          </a:p>
          <a:p>
            <a:pPr marL="457200" lvl="0" indent="-336550" algn="l" rtl="0">
              <a:spcBef>
                <a:spcPts val="0"/>
              </a:spcBef>
              <a:spcAft>
                <a:spcPts val="0"/>
              </a:spcAft>
              <a:buClr>
                <a:srgbClr val="F3F3F3"/>
              </a:buClr>
              <a:buSzPts val="1700"/>
              <a:buChar char="●"/>
            </a:pPr>
            <a:r>
              <a:rPr lang="en" sz="1700" b="1" u="sng">
                <a:solidFill>
                  <a:srgbClr val="F3F3F3"/>
                </a:solidFill>
              </a:rPr>
              <a:t>Positive Gene Regulation</a:t>
            </a:r>
            <a:r>
              <a:rPr lang="en" sz="1700" b="1">
                <a:solidFill>
                  <a:srgbClr val="F3F3F3"/>
                </a:solidFill>
              </a:rPr>
              <a:t>: A regulatory protein binds to the gene and triggers Transcription to begin</a:t>
            </a:r>
            <a:endParaRPr sz="1700" b="1">
              <a:solidFill>
                <a:srgbClr val="F3F3F3"/>
              </a:solidFill>
            </a:endParaRPr>
          </a:p>
          <a:p>
            <a:pPr marL="457200" lvl="0" indent="0" algn="l" rtl="0">
              <a:spcBef>
                <a:spcPts val="0"/>
              </a:spcBef>
              <a:spcAft>
                <a:spcPts val="0"/>
              </a:spcAft>
              <a:buNone/>
            </a:pPr>
            <a:endParaRPr sz="1000" b="1">
              <a:solidFill>
                <a:srgbClr val="F3F3F3"/>
              </a:solidFill>
            </a:endParaRPr>
          </a:p>
          <a:p>
            <a:pPr marL="457200" lvl="0" indent="-336550" algn="l" rtl="0">
              <a:spcBef>
                <a:spcPts val="0"/>
              </a:spcBef>
              <a:spcAft>
                <a:spcPts val="0"/>
              </a:spcAft>
              <a:buClr>
                <a:srgbClr val="F3F3F3"/>
              </a:buClr>
              <a:buSzPts val="1700"/>
              <a:buChar char="●"/>
            </a:pPr>
            <a:r>
              <a:rPr lang="en" sz="1700" b="1" u="sng">
                <a:solidFill>
                  <a:srgbClr val="F3F3F3"/>
                </a:solidFill>
              </a:rPr>
              <a:t>Negative Gene Regulation</a:t>
            </a:r>
            <a:r>
              <a:rPr lang="en" sz="1700" b="1">
                <a:solidFill>
                  <a:srgbClr val="F3F3F3"/>
                </a:solidFill>
              </a:rPr>
              <a:t>: A regulatory protein removed from the gene and triggers Transcription to begin</a:t>
            </a:r>
            <a:endParaRPr sz="1700" b="1">
              <a:solidFill>
                <a:srgbClr val="F3F3F3"/>
              </a:solidFill>
            </a:endParaRPr>
          </a:p>
          <a:p>
            <a:pPr marL="0" lvl="0" indent="0" algn="l" rtl="0">
              <a:spcBef>
                <a:spcPts val="0"/>
              </a:spcBef>
              <a:spcAft>
                <a:spcPts val="0"/>
              </a:spcAft>
              <a:buNone/>
            </a:pPr>
            <a:endParaRPr sz="1700" b="1" u="sng">
              <a:solidFill>
                <a:srgbClr val="FFFF00"/>
              </a:solidFill>
            </a:endParaRPr>
          </a:p>
          <a:p>
            <a:pPr marL="0" lvl="0" indent="0" algn="l" rtl="0">
              <a:spcBef>
                <a:spcPts val="0"/>
              </a:spcBef>
              <a:spcAft>
                <a:spcPts val="0"/>
              </a:spcAft>
              <a:buNone/>
            </a:pPr>
            <a:endParaRPr sz="1700" b="1">
              <a:solidFill>
                <a:srgbClr val="00FFFF"/>
              </a:solidFill>
            </a:endParaRPr>
          </a:p>
          <a:p>
            <a:pPr marL="0" lvl="0" indent="0" algn="l" rtl="0">
              <a:spcBef>
                <a:spcPts val="0"/>
              </a:spcBef>
              <a:spcAft>
                <a:spcPts val="0"/>
              </a:spcAft>
              <a:buNone/>
            </a:pPr>
            <a:endParaRPr sz="1700" b="1">
              <a:solidFill>
                <a:srgbClr val="FFFF00"/>
              </a:solidFill>
            </a:endParaRPr>
          </a:p>
          <a:p>
            <a:pPr marL="914400" lvl="0" indent="0" algn="l" rtl="0">
              <a:spcBef>
                <a:spcPts val="0"/>
              </a:spcBef>
              <a:spcAft>
                <a:spcPts val="0"/>
              </a:spcAft>
              <a:buClr>
                <a:srgbClr val="000000"/>
              </a:buClr>
              <a:buSzPts val="1100"/>
              <a:buFont typeface="Arial"/>
              <a:buNone/>
            </a:pPr>
            <a:endParaRPr sz="1700" b="1">
              <a:solidFill>
                <a:srgbClr val="00FFFF"/>
              </a:solidFill>
            </a:endParaRPr>
          </a:p>
          <a:p>
            <a:pPr marL="457200" lvl="0" indent="0" algn="l" rtl="0">
              <a:spcBef>
                <a:spcPts val="0"/>
              </a:spcBef>
              <a:spcAft>
                <a:spcPts val="0"/>
              </a:spcAft>
              <a:buNone/>
            </a:pPr>
            <a:endParaRPr sz="1700" b="1">
              <a:solidFill>
                <a:srgbClr val="FFFF00"/>
              </a:solidFill>
            </a:endParaRPr>
          </a:p>
          <a:p>
            <a:pPr marL="0" marR="0" lvl="0" indent="0" algn="l" rtl="0">
              <a:lnSpc>
                <a:spcPct val="115000"/>
              </a:lnSpc>
              <a:spcBef>
                <a:spcPts val="0"/>
              </a:spcBef>
              <a:spcAft>
                <a:spcPts val="0"/>
              </a:spcAft>
              <a:buNone/>
            </a:pPr>
            <a:endParaRPr sz="1700" b="1">
              <a:solidFill>
                <a:srgbClr val="D9D2E9"/>
              </a:solidFill>
            </a:endParaRPr>
          </a:p>
          <a:p>
            <a:pPr marL="457200" lvl="0" indent="0" algn="l" rtl="0">
              <a:spcBef>
                <a:spcPts val="0"/>
              </a:spcBef>
              <a:spcAft>
                <a:spcPts val="0"/>
              </a:spcAft>
              <a:buNone/>
            </a:pPr>
            <a:endParaRPr sz="1700" b="1">
              <a:solidFill>
                <a:srgbClr val="D9D2E9"/>
              </a:solidFill>
            </a:endParaRPr>
          </a:p>
          <a:p>
            <a:pPr marL="0" marR="0" lvl="0" indent="0" algn="l" rtl="0">
              <a:lnSpc>
                <a:spcPct val="115000"/>
              </a:lnSpc>
              <a:spcBef>
                <a:spcPts val="0"/>
              </a:spcBef>
              <a:spcAft>
                <a:spcPts val="0"/>
              </a:spcAft>
              <a:buNone/>
            </a:pPr>
            <a:endParaRPr sz="1700" b="1">
              <a:solidFill>
                <a:srgbClr val="00FFFF"/>
              </a:solidFill>
            </a:endParaRPr>
          </a:p>
          <a:p>
            <a:pPr marL="0" marR="0" lvl="0" indent="0" algn="l" rtl="0">
              <a:lnSpc>
                <a:spcPct val="115000"/>
              </a:lnSpc>
              <a:spcBef>
                <a:spcPts val="0"/>
              </a:spcBef>
              <a:spcAft>
                <a:spcPts val="0"/>
              </a:spcAft>
              <a:buNone/>
            </a:pPr>
            <a:endParaRPr sz="1700" b="1">
              <a:solidFill>
                <a:schemeClr val="accent4"/>
              </a:solidFill>
            </a:endParaRPr>
          </a:p>
          <a:p>
            <a:pPr marL="0" lvl="0" indent="0" algn="l" rtl="0">
              <a:spcBef>
                <a:spcPts val="0"/>
              </a:spcBef>
              <a:spcAft>
                <a:spcPts val="0"/>
              </a:spcAft>
              <a:buNone/>
            </a:pPr>
            <a:endParaRPr sz="1700" b="1">
              <a:solidFill>
                <a:srgbClr val="FFFF00"/>
              </a:solidFill>
            </a:endParaRPr>
          </a:p>
          <a:p>
            <a:pPr marL="0" lvl="0" indent="0" algn="l" rtl="0">
              <a:spcBef>
                <a:spcPts val="0"/>
              </a:spcBef>
              <a:spcAft>
                <a:spcPts val="0"/>
              </a:spcAft>
              <a:buNone/>
            </a:pPr>
            <a:endParaRPr sz="1700" b="1">
              <a:solidFill>
                <a:srgbClr val="FFFF00"/>
              </a:solidFill>
            </a:endParaRPr>
          </a:p>
          <a:p>
            <a:pPr marL="0" lvl="0" indent="0" algn="l" rtl="0">
              <a:spcBef>
                <a:spcPts val="0"/>
              </a:spcBef>
              <a:spcAft>
                <a:spcPts val="0"/>
              </a:spcAft>
              <a:buNone/>
            </a:pPr>
            <a:endParaRPr sz="1700" b="1">
              <a:solidFill>
                <a:srgbClr val="FFFF00"/>
              </a:solidFill>
            </a:endParaRPr>
          </a:p>
          <a:p>
            <a:pPr marL="0" lvl="0" indent="0" algn="l" rtl="0">
              <a:spcBef>
                <a:spcPts val="0"/>
              </a:spcBef>
              <a:spcAft>
                <a:spcPts val="0"/>
              </a:spcAft>
              <a:buNone/>
            </a:pPr>
            <a:endParaRPr sz="1700" b="1">
              <a:solidFill>
                <a:srgbClr val="FFFFFF"/>
              </a:solidFill>
            </a:endParaRPr>
          </a:p>
          <a:p>
            <a:pPr marL="0" lvl="0" indent="0" algn="l" rtl="0">
              <a:spcBef>
                <a:spcPts val="0"/>
              </a:spcBef>
              <a:spcAft>
                <a:spcPts val="0"/>
              </a:spcAft>
              <a:buNone/>
            </a:pPr>
            <a:endParaRPr sz="1700" b="1">
              <a:solidFill>
                <a:srgbClr val="FFFFFF"/>
              </a:solidFill>
            </a:endParaRPr>
          </a:p>
          <a:p>
            <a:pPr marL="0" lvl="0" indent="0" algn="l" rtl="0">
              <a:spcBef>
                <a:spcPts val="0"/>
              </a:spcBef>
              <a:spcAft>
                <a:spcPts val="0"/>
              </a:spcAft>
              <a:buNone/>
            </a:pPr>
            <a:endParaRPr sz="1700" b="1">
              <a:solidFill>
                <a:srgbClr val="FFFFFF"/>
              </a:solidFill>
            </a:endParaRPr>
          </a:p>
        </p:txBody>
      </p:sp>
      <p:pic>
        <p:nvPicPr>
          <p:cNvPr id="456" name="Google Shape;456;p69"/>
          <p:cNvPicPr preferRelativeResize="0"/>
          <p:nvPr/>
        </p:nvPicPr>
        <p:blipFill rotWithShape="1">
          <a:blip r:embed="rId3">
            <a:alphaModFix/>
          </a:blip>
          <a:srcRect r="49655"/>
          <a:stretch/>
        </p:blipFill>
        <p:spPr>
          <a:xfrm>
            <a:off x="5780325" y="0"/>
            <a:ext cx="2995927" cy="2516275"/>
          </a:xfrm>
          <a:prstGeom prst="rect">
            <a:avLst/>
          </a:prstGeom>
          <a:noFill/>
          <a:ln>
            <a:noFill/>
          </a:ln>
        </p:spPr>
      </p:pic>
      <p:pic>
        <p:nvPicPr>
          <p:cNvPr id="457" name="Google Shape;457;p69"/>
          <p:cNvPicPr preferRelativeResize="0"/>
          <p:nvPr/>
        </p:nvPicPr>
        <p:blipFill rotWithShape="1">
          <a:blip r:embed="rId3">
            <a:alphaModFix/>
          </a:blip>
          <a:srcRect l="50345"/>
          <a:stretch/>
        </p:blipFill>
        <p:spPr>
          <a:xfrm>
            <a:off x="5780325" y="2592119"/>
            <a:ext cx="2995926" cy="255138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61"/>
        <p:cNvGrpSpPr/>
        <p:nvPr/>
      </p:nvGrpSpPr>
      <p:grpSpPr>
        <a:xfrm>
          <a:off x="0" y="0"/>
          <a:ext cx="0" cy="0"/>
          <a:chOff x="0" y="0"/>
          <a:chExt cx="0" cy="0"/>
        </a:xfrm>
      </p:grpSpPr>
      <p:sp>
        <p:nvSpPr>
          <p:cNvPr id="462" name="Google Shape;462;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463" name="Google Shape;463;p70"/>
          <p:cNvPicPr preferRelativeResize="0"/>
          <p:nvPr/>
        </p:nvPicPr>
        <p:blipFill rotWithShape="1">
          <a:blip r:embed="rId3">
            <a:alphaModFix/>
          </a:blip>
          <a:srcRect l="5123" r="6545"/>
          <a:stretch/>
        </p:blipFill>
        <p:spPr>
          <a:xfrm>
            <a:off x="3921900" y="0"/>
            <a:ext cx="5179323" cy="5143501"/>
          </a:xfrm>
          <a:prstGeom prst="rect">
            <a:avLst/>
          </a:prstGeom>
          <a:noFill/>
          <a:ln>
            <a:noFill/>
          </a:ln>
        </p:spPr>
      </p:pic>
      <p:sp>
        <p:nvSpPr>
          <p:cNvPr id="464" name="Google Shape;464;p70"/>
          <p:cNvSpPr txBox="1">
            <a:spLocks noGrp="1"/>
          </p:cNvSpPr>
          <p:nvPr>
            <p:ph type="body" idx="1"/>
          </p:nvPr>
        </p:nvSpPr>
        <p:spPr>
          <a:xfrm>
            <a:off x="0" y="0"/>
            <a:ext cx="3999300" cy="4983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b="1">
                <a:solidFill>
                  <a:srgbClr val="351C75"/>
                </a:solidFill>
              </a:rPr>
              <a:t>The Lac Operon found in Ecoli is an excellent example of both positive and negative gene regulation. </a:t>
            </a:r>
            <a:endParaRPr sz="1700" b="1">
              <a:solidFill>
                <a:srgbClr val="351C75"/>
              </a:solidFill>
            </a:endParaRPr>
          </a:p>
          <a:p>
            <a:pPr marL="0" lvl="0" indent="0" algn="l" rtl="0">
              <a:spcBef>
                <a:spcPts val="0"/>
              </a:spcBef>
              <a:spcAft>
                <a:spcPts val="0"/>
              </a:spcAft>
              <a:buNone/>
            </a:pPr>
            <a:endParaRPr sz="1700" b="1">
              <a:solidFill>
                <a:srgbClr val="351C75"/>
              </a:solidFill>
            </a:endParaRPr>
          </a:p>
          <a:p>
            <a:pPr marL="0" lvl="0" indent="0" algn="l" rtl="0">
              <a:spcBef>
                <a:spcPts val="0"/>
              </a:spcBef>
              <a:spcAft>
                <a:spcPts val="0"/>
              </a:spcAft>
              <a:buNone/>
            </a:pPr>
            <a:r>
              <a:rPr lang="en" sz="1700" b="1">
                <a:solidFill>
                  <a:srgbClr val="351C75"/>
                </a:solidFill>
              </a:rPr>
              <a:t>This is a method in which the Ecoli only produces the enzyme Lactase (for the breakdown and utilization of Lactose sugar for energy) when Lactose levels are high and Glucose levels (their prefered nutrient) is low. </a:t>
            </a:r>
            <a:endParaRPr sz="1700" b="1">
              <a:solidFill>
                <a:srgbClr val="351C75"/>
              </a:solidFill>
            </a:endParaRPr>
          </a:p>
          <a:p>
            <a:pPr marL="0" lvl="0" indent="0" algn="l" rtl="0">
              <a:spcBef>
                <a:spcPts val="0"/>
              </a:spcBef>
              <a:spcAft>
                <a:spcPts val="0"/>
              </a:spcAft>
              <a:buNone/>
            </a:pPr>
            <a:endParaRPr sz="1700" b="1" u="sng">
              <a:solidFill>
                <a:srgbClr val="FFFF00"/>
              </a:solidFill>
            </a:endParaRPr>
          </a:p>
          <a:p>
            <a:pPr marL="0" lvl="0" indent="0" algn="l" rtl="0">
              <a:spcBef>
                <a:spcPts val="0"/>
              </a:spcBef>
              <a:spcAft>
                <a:spcPts val="0"/>
              </a:spcAft>
              <a:buNone/>
            </a:pPr>
            <a:endParaRPr sz="1700" b="1">
              <a:solidFill>
                <a:srgbClr val="00FFFF"/>
              </a:solidFill>
            </a:endParaRPr>
          </a:p>
          <a:p>
            <a:pPr marL="0" lvl="0" indent="0" algn="l" rtl="0">
              <a:spcBef>
                <a:spcPts val="0"/>
              </a:spcBef>
              <a:spcAft>
                <a:spcPts val="0"/>
              </a:spcAft>
              <a:buNone/>
            </a:pPr>
            <a:endParaRPr sz="1700" b="1">
              <a:solidFill>
                <a:srgbClr val="FFFF00"/>
              </a:solidFill>
            </a:endParaRPr>
          </a:p>
          <a:p>
            <a:pPr marL="914400" lvl="0" indent="0" algn="l" rtl="0">
              <a:spcBef>
                <a:spcPts val="0"/>
              </a:spcBef>
              <a:spcAft>
                <a:spcPts val="0"/>
              </a:spcAft>
              <a:buClr>
                <a:srgbClr val="000000"/>
              </a:buClr>
              <a:buSzPts val="1100"/>
              <a:buFont typeface="Arial"/>
              <a:buNone/>
            </a:pPr>
            <a:endParaRPr sz="1700" b="1">
              <a:solidFill>
                <a:srgbClr val="00FFFF"/>
              </a:solidFill>
            </a:endParaRPr>
          </a:p>
          <a:p>
            <a:pPr marL="457200" lvl="0" indent="0" algn="l" rtl="0">
              <a:spcBef>
                <a:spcPts val="0"/>
              </a:spcBef>
              <a:spcAft>
                <a:spcPts val="0"/>
              </a:spcAft>
              <a:buNone/>
            </a:pPr>
            <a:endParaRPr sz="1700" b="1">
              <a:solidFill>
                <a:srgbClr val="FFFF00"/>
              </a:solidFill>
            </a:endParaRPr>
          </a:p>
          <a:p>
            <a:pPr marL="0" marR="0" lvl="0" indent="0" algn="l" rtl="0">
              <a:lnSpc>
                <a:spcPct val="115000"/>
              </a:lnSpc>
              <a:spcBef>
                <a:spcPts val="0"/>
              </a:spcBef>
              <a:spcAft>
                <a:spcPts val="0"/>
              </a:spcAft>
              <a:buNone/>
            </a:pPr>
            <a:endParaRPr sz="1700" b="1">
              <a:solidFill>
                <a:srgbClr val="D9D2E9"/>
              </a:solidFill>
            </a:endParaRPr>
          </a:p>
          <a:p>
            <a:pPr marL="457200" lvl="0" indent="0" algn="l" rtl="0">
              <a:spcBef>
                <a:spcPts val="0"/>
              </a:spcBef>
              <a:spcAft>
                <a:spcPts val="0"/>
              </a:spcAft>
              <a:buNone/>
            </a:pPr>
            <a:endParaRPr sz="1700" b="1">
              <a:solidFill>
                <a:srgbClr val="D9D2E9"/>
              </a:solidFill>
            </a:endParaRPr>
          </a:p>
          <a:p>
            <a:pPr marL="0" marR="0" lvl="0" indent="0" algn="l" rtl="0">
              <a:lnSpc>
                <a:spcPct val="115000"/>
              </a:lnSpc>
              <a:spcBef>
                <a:spcPts val="0"/>
              </a:spcBef>
              <a:spcAft>
                <a:spcPts val="0"/>
              </a:spcAft>
              <a:buNone/>
            </a:pPr>
            <a:endParaRPr sz="1700" b="1">
              <a:solidFill>
                <a:srgbClr val="00FFFF"/>
              </a:solidFill>
            </a:endParaRPr>
          </a:p>
          <a:p>
            <a:pPr marL="0" marR="0" lvl="0" indent="0" algn="l" rtl="0">
              <a:lnSpc>
                <a:spcPct val="115000"/>
              </a:lnSpc>
              <a:spcBef>
                <a:spcPts val="0"/>
              </a:spcBef>
              <a:spcAft>
                <a:spcPts val="0"/>
              </a:spcAft>
              <a:buNone/>
            </a:pPr>
            <a:endParaRPr sz="1700" b="1">
              <a:solidFill>
                <a:schemeClr val="accent4"/>
              </a:solidFill>
            </a:endParaRPr>
          </a:p>
          <a:p>
            <a:pPr marL="0" lvl="0" indent="0" algn="l" rtl="0">
              <a:spcBef>
                <a:spcPts val="0"/>
              </a:spcBef>
              <a:spcAft>
                <a:spcPts val="0"/>
              </a:spcAft>
              <a:buNone/>
            </a:pPr>
            <a:endParaRPr sz="1700" b="1">
              <a:solidFill>
                <a:srgbClr val="FFFF00"/>
              </a:solidFill>
            </a:endParaRPr>
          </a:p>
          <a:p>
            <a:pPr marL="0" lvl="0" indent="0" algn="l" rtl="0">
              <a:spcBef>
                <a:spcPts val="0"/>
              </a:spcBef>
              <a:spcAft>
                <a:spcPts val="0"/>
              </a:spcAft>
              <a:buNone/>
            </a:pPr>
            <a:endParaRPr sz="1700" b="1">
              <a:solidFill>
                <a:srgbClr val="FFFF00"/>
              </a:solidFill>
            </a:endParaRPr>
          </a:p>
          <a:p>
            <a:pPr marL="0" lvl="0" indent="0" algn="l" rtl="0">
              <a:spcBef>
                <a:spcPts val="0"/>
              </a:spcBef>
              <a:spcAft>
                <a:spcPts val="0"/>
              </a:spcAft>
              <a:buNone/>
            </a:pPr>
            <a:endParaRPr sz="1700" b="1">
              <a:solidFill>
                <a:srgbClr val="FFFF00"/>
              </a:solidFill>
            </a:endParaRPr>
          </a:p>
          <a:p>
            <a:pPr marL="0" lvl="0" indent="0" algn="l" rtl="0">
              <a:spcBef>
                <a:spcPts val="0"/>
              </a:spcBef>
              <a:spcAft>
                <a:spcPts val="0"/>
              </a:spcAft>
              <a:buNone/>
            </a:pPr>
            <a:endParaRPr sz="1700" b="1">
              <a:solidFill>
                <a:srgbClr val="FFFFFF"/>
              </a:solidFill>
            </a:endParaRPr>
          </a:p>
          <a:p>
            <a:pPr marL="0" lvl="0" indent="0" algn="l" rtl="0">
              <a:spcBef>
                <a:spcPts val="0"/>
              </a:spcBef>
              <a:spcAft>
                <a:spcPts val="0"/>
              </a:spcAft>
              <a:buNone/>
            </a:pPr>
            <a:endParaRPr sz="1700" b="1">
              <a:solidFill>
                <a:srgbClr val="FFFFFF"/>
              </a:solidFill>
            </a:endParaRPr>
          </a:p>
          <a:p>
            <a:pPr marL="0" lvl="0" indent="0" algn="l" rtl="0">
              <a:spcBef>
                <a:spcPts val="0"/>
              </a:spcBef>
              <a:spcAft>
                <a:spcPts val="0"/>
              </a:spcAft>
              <a:buNone/>
            </a:pPr>
            <a:endParaRPr sz="1700" b="1">
              <a:solidFill>
                <a:srgbClr val="FFFFFF"/>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0" name="Google Shape;470;p7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71" name="Google Shape;471;p71" descr="The lac operon (lactose operon) is an operon required for the transport and metabolism of lactose in Escherichia coli and many other enteric bacteria. The lac operon allows for the effective digestion of lactose when glucose is not available through the activity of beta-galactosidase. Gene regulation (regulation of gene expression) of the lac operon was the first genetic regulatory mechanism to be understood clearly, so it has become a foremost example of prokaryotic gene regulation. This lactose metabolism system was used by François Jacob and Jacques Monod to determine how a biological cell knows which enzyme to synthesize. Their work on the lac operon won them the Nobel Prize in Physiology in 1965." title="The Lac operon | Regulation of gene expression">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5"/>
        <p:cNvGrpSpPr/>
        <p:nvPr/>
      </p:nvGrpSpPr>
      <p:grpSpPr>
        <a:xfrm>
          <a:off x="0" y="0"/>
          <a:ext cx="0" cy="0"/>
          <a:chOff x="0" y="0"/>
          <a:chExt cx="0" cy="0"/>
        </a:xfrm>
      </p:grpSpPr>
      <p:sp>
        <p:nvSpPr>
          <p:cNvPr id="476" name="Google Shape;476;p72"/>
          <p:cNvSpPr txBox="1">
            <a:spLocks noGrp="1"/>
          </p:cNvSpPr>
          <p:nvPr>
            <p:ph type="title"/>
          </p:nvPr>
        </p:nvSpPr>
        <p:spPr>
          <a:xfrm>
            <a:off x="0" y="0"/>
            <a:ext cx="9144000" cy="77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Eukaryotic </a:t>
            </a:r>
            <a:r>
              <a:rPr lang="en" sz="3000" b="1"/>
              <a:t>Gene Regulation</a:t>
            </a:r>
            <a:endParaRPr sz="3000" b="1"/>
          </a:p>
        </p:txBody>
      </p:sp>
      <p:sp>
        <p:nvSpPr>
          <p:cNvPr id="477" name="Google Shape;477;p72"/>
          <p:cNvSpPr txBox="1">
            <a:spLocks noGrp="1"/>
          </p:cNvSpPr>
          <p:nvPr>
            <p:ph type="body" idx="1"/>
          </p:nvPr>
        </p:nvSpPr>
        <p:spPr>
          <a:xfrm>
            <a:off x="0" y="631725"/>
            <a:ext cx="9144000" cy="45711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F3F3F3"/>
              </a:buClr>
              <a:buSzPts val="1600"/>
              <a:buChar char="●"/>
            </a:pPr>
            <a:r>
              <a:rPr lang="en" sz="1600" b="1">
                <a:solidFill>
                  <a:srgbClr val="FFFF00"/>
                </a:solidFill>
              </a:rPr>
              <a:t>Eukaryotic genomes are not set up into operons, instead Eukaryotic cells perform gene regulation using a series regulatory regions on the DNA along with performing histone modifications within the chromatin. </a:t>
            </a:r>
            <a:endParaRPr sz="1600" b="1">
              <a:solidFill>
                <a:srgbClr val="FFFF00"/>
              </a:solidFill>
            </a:endParaRPr>
          </a:p>
          <a:p>
            <a:pPr marL="0" lvl="0" indent="0" algn="l" rtl="0">
              <a:spcBef>
                <a:spcPts val="0"/>
              </a:spcBef>
              <a:spcAft>
                <a:spcPts val="0"/>
              </a:spcAft>
              <a:buNone/>
            </a:pPr>
            <a:endParaRPr sz="1600" b="1">
              <a:solidFill>
                <a:srgbClr val="FFFF00"/>
              </a:solidFill>
            </a:endParaRPr>
          </a:p>
          <a:p>
            <a:pPr marL="0" lvl="0" indent="0" algn="l" rtl="0">
              <a:spcBef>
                <a:spcPts val="0"/>
              </a:spcBef>
              <a:spcAft>
                <a:spcPts val="0"/>
              </a:spcAft>
              <a:buNone/>
            </a:pPr>
            <a:r>
              <a:rPr lang="en" sz="1600" b="1">
                <a:solidFill>
                  <a:srgbClr val="FFFF00"/>
                </a:solidFill>
              </a:rPr>
              <a:t>Vital Vocab:</a:t>
            </a:r>
            <a:endParaRPr sz="1600" b="1">
              <a:solidFill>
                <a:srgbClr val="FFFF00"/>
              </a:solidFill>
            </a:endParaRPr>
          </a:p>
          <a:p>
            <a:pPr marL="914400" lvl="1" indent="-330200" algn="l" rtl="0">
              <a:spcBef>
                <a:spcPts val="0"/>
              </a:spcBef>
              <a:spcAft>
                <a:spcPts val="0"/>
              </a:spcAft>
              <a:buClr>
                <a:srgbClr val="FFFF00"/>
              </a:buClr>
              <a:buSzPts val="1600"/>
              <a:buChar char="○"/>
            </a:pPr>
            <a:r>
              <a:rPr lang="en" sz="1600" b="1">
                <a:solidFill>
                  <a:srgbClr val="FFFF00"/>
                </a:solidFill>
              </a:rPr>
              <a:t>Transcription Factors</a:t>
            </a:r>
            <a:endParaRPr sz="1600" b="1">
              <a:solidFill>
                <a:srgbClr val="FFFF00"/>
              </a:solidFill>
            </a:endParaRPr>
          </a:p>
          <a:p>
            <a:pPr marL="914400" lvl="1" indent="-330200" algn="l" rtl="0">
              <a:spcBef>
                <a:spcPts val="0"/>
              </a:spcBef>
              <a:spcAft>
                <a:spcPts val="0"/>
              </a:spcAft>
              <a:buClr>
                <a:srgbClr val="FFFF00"/>
              </a:buClr>
              <a:buSzPts val="1600"/>
              <a:buChar char="○"/>
            </a:pPr>
            <a:r>
              <a:rPr lang="en" sz="1600" b="1">
                <a:solidFill>
                  <a:srgbClr val="FFFF00"/>
                </a:solidFill>
              </a:rPr>
              <a:t>Enhancer Regions</a:t>
            </a:r>
            <a:endParaRPr sz="1600" b="1">
              <a:solidFill>
                <a:srgbClr val="FFFF00"/>
              </a:solidFill>
            </a:endParaRPr>
          </a:p>
          <a:p>
            <a:pPr marL="914400" lvl="1" indent="-330200" algn="l" rtl="0">
              <a:spcBef>
                <a:spcPts val="0"/>
              </a:spcBef>
              <a:spcAft>
                <a:spcPts val="0"/>
              </a:spcAft>
              <a:buClr>
                <a:srgbClr val="FFFF00"/>
              </a:buClr>
              <a:buSzPts val="1600"/>
              <a:buChar char="○"/>
            </a:pPr>
            <a:r>
              <a:rPr lang="en" sz="1600" b="1">
                <a:solidFill>
                  <a:srgbClr val="FFFF00"/>
                </a:solidFill>
              </a:rPr>
              <a:t>Promoter Regions</a:t>
            </a:r>
            <a:endParaRPr sz="1600" b="1">
              <a:solidFill>
                <a:srgbClr val="FFFF00"/>
              </a:solidFill>
            </a:endParaRPr>
          </a:p>
          <a:p>
            <a:pPr marL="914400" lvl="1" indent="-330200" algn="l" rtl="0">
              <a:spcBef>
                <a:spcPts val="0"/>
              </a:spcBef>
              <a:spcAft>
                <a:spcPts val="0"/>
              </a:spcAft>
              <a:buClr>
                <a:srgbClr val="FFFF00"/>
              </a:buClr>
              <a:buSzPts val="1600"/>
              <a:buChar char="○"/>
            </a:pPr>
            <a:r>
              <a:rPr lang="en" sz="1600" b="1">
                <a:solidFill>
                  <a:srgbClr val="FFFF00"/>
                </a:solidFill>
              </a:rPr>
              <a:t>Regulatory Sequences</a:t>
            </a:r>
            <a:endParaRPr sz="1600" b="1">
              <a:solidFill>
                <a:srgbClr val="FFFF00"/>
              </a:solidFill>
            </a:endParaRPr>
          </a:p>
          <a:p>
            <a:pPr marL="914400" lvl="0" indent="0" algn="l" rtl="0">
              <a:spcBef>
                <a:spcPts val="0"/>
              </a:spcBef>
              <a:spcAft>
                <a:spcPts val="0"/>
              </a:spcAft>
              <a:buNone/>
            </a:pPr>
            <a:endParaRPr sz="1600" b="1">
              <a:solidFill>
                <a:srgbClr val="FFFF00"/>
              </a:solidFill>
            </a:endParaRPr>
          </a:p>
          <a:p>
            <a:pPr marL="914400" lvl="1" indent="-330200" algn="l" rtl="0">
              <a:spcBef>
                <a:spcPts val="0"/>
              </a:spcBef>
              <a:spcAft>
                <a:spcPts val="0"/>
              </a:spcAft>
              <a:buClr>
                <a:srgbClr val="FFFF00"/>
              </a:buClr>
              <a:buSzPts val="1600"/>
              <a:buChar char="○"/>
            </a:pPr>
            <a:r>
              <a:rPr lang="en" sz="1600" b="1">
                <a:solidFill>
                  <a:srgbClr val="FFFF00"/>
                </a:solidFill>
              </a:rPr>
              <a:t>Histone Modification</a:t>
            </a:r>
            <a:endParaRPr sz="1600" b="1">
              <a:solidFill>
                <a:srgbClr val="FFFF00"/>
              </a:solidFill>
            </a:endParaRPr>
          </a:p>
          <a:p>
            <a:pPr marL="1371600" lvl="2" indent="-330200" algn="l" rtl="0">
              <a:spcBef>
                <a:spcPts val="0"/>
              </a:spcBef>
              <a:spcAft>
                <a:spcPts val="0"/>
              </a:spcAft>
              <a:buClr>
                <a:srgbClr val="FFFF00"/>
              </a:buClr>
              <a:buSzPts val="1600"/>
              <a:buChar char="■"/>
            </a:pPr>
            <a:r>
              <a:rPr lang="en" sz="1600" b="1">
                <a:solidFill>
                  <a:srgbClr val="FFFF00"/>
                </a:solidFill>
              </a:rPr>
              <a:t>Acetylation</a:t>
            </a:r>
            <a:endParaRPr sz="1600" b="1">
              <a:solidFill>
                <a:srgbClr val="FFFF00"/>
              </a:solidFill>
            </a:endParaRPr>
          </a:p>
          <a:p>
            <a:pPr marL="1371600" lvl="2" indent="-330200" algn="l" rtl="0">
              <a:spcBef>
                <a:spcPts val="0"/>
              </a:spcBef>
              <a:spcAft>
                <a:spcPts val="0"/>
              </a:spcAft>
              <a:buClr>
                <a:srgbClr val="FFFF00"/>
              </a:buClr>
              <a:buSzPts val="1600"/>
              <a:buChar char="■"/>
            </a:pPr>
            <a:r>
              <a:rPr lang="en" sz="1600" b="1">
                <a:solidFill>
                  <a:srgbClr val="FFFF00"/>
                </a:solidFill>
              </a:rPr>
              <a:t>Methylation</a:t>
            </a:r>
            <a:endParaRPr sz="1600" b="1">
              <a:solidFill>
                <a:srgbClr val="FFFF00"/>
              </a:solidFill>
            </a:endParaRPr>
          </a:p>
          <a:p>
            <a:pPr marL="1371600" lvl="2" indent="-330200" algn="l" rtl="0">
              <a:spcBef>
                <a:spcPts val="0"/>
              </a:spcBef>
              <a:spcAft>
                <a:spcPts val="0"/>
              </a:spcAft>
              <a:buClr>
                <a:srgbClr val="FFFF00"/>
              </a:buClr>
              <a:buSzPts val="1600"/>
              <a:buChar char="■"/>
            </a:pPr>
            <a:r>
              <a:rPr lang="en" sz="1600" b="1">
                <a:solidFill>
                  <a:srgbClr val="FFFF00"/>
                </a:solidFill>
              </a:rPr>
              <a:t>Epigenetics</a:t>
            </a:r>
            <a:endParaRPr sz="1600" b="1">
              <a:solidFill>
                <a:srgbClr val="FFFF00"/>
              </a:solidFill>
            </a:endParaRPr>
          </a:p>
          <a:p>
            <a:pPr marL="1371600" lvl="0" indent="0" algn="l" rtl="0">
              <a:spcBef>
                <a:spcPts val="0"/>
              </a:spcBef>
              <a:spcAft>
                <a:spcPts val="0"/>
              </a:spcAft>
              <a:buNone/>
            </a:pPr>
            <a:endParaRPr sz="1600" b="1">
              <a:solidFill>
                <a:srgbClr val="FFFF00"/>
              </a:solidFill>
            </a:endParaRPr>
          </a:p>
          <a:p>
            <a:pPr marL="914400" lvl="1" indent="-330200" algn="l" rtl="0">
              <a:spcBef>
                <a:spcPts val="0"/>
              </a:spcBef>
              <a:spcAft>
                <a:spcPts val="0"/>
              </a:spcAft>
              <a:buClr>
                <a:srgbClr val="FFFF00"/>
              </a:buClr>
              <a:buSzPts val="1600"/>
              <a:buChar char="○"/>
            </a:pPr>
            <a:r>
              <a:rPr lang="en" sz="1600" b="1">
                <a:solidFill>
                  <a:srgbClr val="FFFF00"/>
                </a:solidFill>
              </a:rPr>
              <a:t>Non-Coding RNA (ncRNA)</a:t>
            </a:r>
            <a:endParaRPr sz="1600" b="1">
              <a:solidFill>
                <a:srgbClr val="FFFF00"/>
              </a:solidFill>
            </a:endParaRPr>
          </a:p>
          <a:p>
            <a:pPr marL="0" lvl="0" indent="0" algn="l" rtl="0">
              <a:spcBef>
                <a:spcPts val="0"/>
              </a:spcBef>
              <a:spcAft>
                <a:spcPts val="0"/>
              </a:spcAft>
              <a:buNone/>
            </a:pPr>
            <a:endParaRPr sz="1600" b="1" u="sng">
              <a:solidFill>
                <a:srgbClr val="FFFF00"/>
              </a:solidFill>
            </a:endParaRPr>
          </a:p>
          <a:p>
            <a:pPr marL="0" lvl="0" indent="0" algn="l" rtl="0">
              <a:spcBef>
                <a:spcPts val="0"/>
              </a:spcBef>
              <a:spcAft>
                <a:spcPts val="0"/>
              </a:spcAft>
              <a:buNone/>
            </a:pPr>
            <a:endParaRPr sz="1600" b="1">
              <a:solidFill>
                <a:srgbClr val="00FFFF"/>
              </a:solidFill>
            </a:endParaRPr>
          </a:p>
          <a:p>
            <a:pPr marL="0" lvl="0" indent="0" algn="l" rtl="0">
              <a:spcBef>
                <a:spcPts val="0"/>
              </a:spcBef>
              <a:spcAft>
                <a:spcPts val="0"/>
              </a:spcAft>
              <a:buNone/>
            </a:pPr>
            <a:endParaRPr sz="1600" b="1">
              <a:solidFill>
                <a:srgbClr val="FFFF00"/>
              </a:solidFill>
            </a:endParaRPr>
          </a:p>
          <a:p>
            <a:pPr marL="914400" lvl="0" indent="0" algn="l" rtl="0">
              <a:spcBef>
                <a:spcPts val="0"/>
              </a:spcBef>
              <a:spcAft>
                <a:spcPts val="0"/>
              </a:spcAft>
              <a:buClr>
                <a:srgbClr val="000000"/>
              </a:buClr>
              <a:buSzPts val="1100"/>
              <a:buFont typeface="Arial"/>
              <a:buNone/>
            </a:pPr>
            <a:endParaRPr sz="1600" b="1">
              <a:solidFill>
                <a:srgbClr val="00FFFF"/>
              </a:solidFill>
            </a:endParaRPr>
          </a:p>
          <a:p>
            <a:pPr marL="457200" lvl="0" indent="0" algn="l" rtl="0">
              <a:spcBef>
                <a:spcPts val="0"/>
              </a:spcBef>
              <a:spcAft>
                <a:spcPts val="0"/>
              </a:spcAft>
              <a:buNone/>
            </a:pPr>
            <a:endParaRPr sz="1600" b="1">
              <a:solidFill>
                <a:srgbClr val="FFFF00"/>
              </a:solidFill>
            </a:endParaRPr>
          </a:p>
          <a:p>
            <a:pPr marL="0" marR="0" lvl="0" indent="0" algn="l" rtl="0">
              <a:lnSpc>
                <a:spcPct val="115000"/>
              </a:lnSpc>
              <a:spcBef>
                <a:spcPts val="0"/>
              </a:spcBef>
              <a:spcAft>
                <a:spcPts val="0"/>
              </a:spcAft>
              <a:buNone/>
            </a:pPr>
            <a:endParaRPr sz="1600" b="1">
              <a:solidFill>
                <a:srgbClr val="D9D2E9"/>
              </a:solidFill>
            </a:endParaRPr>
          </a:p>
          <a:p>
            <a:pPr marL="457200" lvl="0" indent="0" algn="l" rtl="0">
              <a:spcBef>
                <a:spcPts val="0"/>
              </a:spcBef>
              <a:spcAft>
                <a:spcPts val="0"/>
              </a:spcAft>
              <a:buNone/>
            </a:pPr>
            <a:endParaRPr sz="1600" b="1">
              <a:solidFill>
                <a:srgbClr val="D9D2E9"/>
              </a:solidFill>
            </a:endParaRPr>
          </a:p>
          <a:p>
            <a:pPr marL="0" marR="0" lvl="0" indent="0" algn="l" rtl="0">
              <a:lnSpc>
                <a:spcPct val="115000"/>
              </a:lnSpc>
              <a:spcBef>
                <a:spcPts val="0"/>
              </a:spcBef>
              <a:spcAft>
                <a:spcPts val="0"/>
              </a:spcAft>
              <a:buNone/>
            </a:pPr>
            <a:endParaRPr sz="1600" b="1">
              <a:solidFill>
                <a:srgbClr val="00FFFF"/>
              </a:solidFill>
            </a:endParaRPr>
          </a:p>
          <a:p>
            <a:pPr marL="0" marR="0" lvl="0" indent="0" algn="l" rtl="0">
              <a:lnSpc>
                <a:spcPct val="115000"/>
              </a:lnSpc>
              <a:spcBef>
                <a:spcPts val="0"/>
              </a:spcBef>
              <a:spcAft>
                <a:spcPts val="0"/>
              </a:spcAft>
              <a:buNone/>
            </a:pPr>
            <a:endParaRPr sz="1600" b="1">
              <a:solidFill>
                <a:schemeClr val="accent4"/>
              </a:solidFill>
            </a:endParaRPr>
          </a:p>
          <a:p>
            <a:pPr marL="0" lvl="0" indent="0" algn="l" rtl="0">
              <a:spcBef>
                <a:spcPts val="0"/>
              </a:spcBef>
              <a:spcAft>
                <a:spcPts val="0"/>
              </a:spcAft>
              <a:buNone/>
            </a:pPr>
            <a:endParaRPr sz="1600" b="1">
              <a:solidFill>
                <a:srgbClr val="FFFF00"/>
              </a:solidFill>
            </a:endParaRPr>
          </a:p>
          <a:p>
            <a:pPr marL="0" lvl="0" indent="0" algn="l" rtl="0">
              <a:spcBef>
                <a:spcPts val="0"/>
              </a:spcBef>
              <a:spcAft>
                <a:spcPts val="0"/>
              </a:spcAft>
              <a:buNone/>
            </a:pPr>
            <a:endParaRPr sz="1600" b="1">
              <a:solidFill>
                <a:srgbClr val="FFFF00"/>
              </a:solidFill>
            </a:endParaRPr>
          </a:p>
          <a:p>
            <a:pPr marL="0" lvl="0" indent="0" algn="l" rtl="0">
              <a:spcBef>
                <a:spcPts val="0"/>
              </a:spcBef>
              <a:spcAft>
                <a:spcPts val="0"/>
              </a:spcAft>
              <a:buNone/>
            </a:pPr>
            <a:endParaRPr sz="1600" b="1">
              <a:solidFill>
                <a:srgbClr val="FFFF00"/>
              </a:solidFill>
            </a:endParaRPr>
          </a:p>
          <a:p>
            <a:pPr marL="0" lvl="0" indent="0" algn="l" rtl="0">
              <a:spcBef>
                <a:spcPts val="0"/>
              </a:spcBef>
              <a:spcAft>
                <a:spcPts val="0"/>
              </a:spcAft>
              <a:buNone/>
            </a:pPr>
            <a:endParaRPr sz="1600" b="1">
              <a:solidFill>
                <a:srgbClr val="FFFFFF"/>
              </a:solidFill>
            </a:endParaRPr>
          </a:p>
          <a:p>
            <a:pPr marL="0" lvl="0" indent="0" algn="l" rtl="0">
              <a:spcBef>
                <a:spcPts val="0"/>
              </a:spcBef>
              <a:spcAft>
                <a:spcPts val="0"/>
              </a:spcAft>
              <a:buNone/>
            </a:pPr>
            <a:endParaRPr sz="1600" b="1">
              <a:solidFill>
                <a:srgbClr val="FFFFFF"/>
              </a:solidFill>
            </a:endParaRPr>
          </a:p>
          <a:p>
            <a:pPr marL="0" lvl="0" indent="0" algn="l" rtl="0">
              <a:spcBef>
                <a:spcPts val="0"/>
              </a:spcBef>
              <a:spcAft>
                <a:spcPts val="0"/>
              </a:spcAft>
              <a:buNone/>
            </a:pPr>
            <a:endParaRPr sz="1600" b="1">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7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3" name="Google Shape;483;p7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84" name="Google Shape;484;p73" descr="Donate here: http://www.aklectures.com/donate.php&#10;Website video link: http://www.aklectures.com/lecture/gene-regulation-in-eukaryotes&#10;Facebook link: https://www.facebook.com/aklectures&#10;Website link: http://www.aklectures.com" title="Gene Regulation in Eukaryotes">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9"/>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132" name="Google Shape;132;p29"/>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133" name="Google Shape;133;p29"/>
          <p:cNvPicPr preferRelativeResize="0"/>
          <p:nvPr/>
        </p:nvPicPr>
        <p:blipFill>
          <a:blip r:embed="rId3">
            <a:alphaModFix/>
          </a:blip>
          <a:stretch>
            <a:fillRect/>
          </a:stretch>
        </p:blipFill>
        <p:spPr>
          <a:xfrm>
            <a:off x="932731" y="0"/>
            <a:ext cx="7278537" cy="51434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74"/>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490" name="Google Shape;490;p74"/>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491" name="Google Shape;491;p74"/>
          <p:cNvPicPr preferRelativeResize="0"/>
          <p:nvPr/>
        </p:nvPicPr>
        <p:blipFill>
          <a:blip r:embed="rId3">
            <a:alphaModFix/>
          </a:blip>
          <a:stretch>
            <a:fillRect/>
          </a:stretch>
        </p:blipFill>
        <p:spPr>
          <a:xfrm>
            <a:off x="1492812" y="519875"/>
            <a:ext cx="6158375" cy="4623625"/>
          </a:xfrm>
          <a:prstGeom prst="rect">
            <a:avLst/>
          </a:prstGeom>
          <a:noFill/>
          <a:ln>
            <a:noFill/>
          </a:ln>
        </p:spPr>
      </p:pic>
      <p:sp>
        <p:nvSpPr>
          <p:cNvPr id="492" name="Google Shape;492;p74"/>
          <p:cNvSpPr txBox="1"/>
          <p:nvPr/>
        </p:nvSpPr>
        <p:spPr>
          <a:xfrm>
            <a:off x="0" y="0"/>
            <a:ext cx="9144000" cy="1173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00"/>
                </a:solidFill>
                <a:latin typeface="Average"/>
                <a:ea typeface="Average"/>
                <a:cs typeface="Average"/>
                <a:sym typeface="Average"/>
              </a:rPr>
              <a:t>Eukaryotic Gene Regulation</a:t>
            </a:r>
            <a:endParaRPr sz="1800" b="1">
              <a:solidFill>
                <a:srgbClr val="FFFF00"/>
              </a:solidFill>
              <a:latin typeface="Average"/>
              <a:ea typeface="Average"/>
              <a:cs typeface="Average"/>
              <a:sym typeface="Average"/>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75"/>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498" name="Google Shape;498;p75"/>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499" name="Google Shape;499;p75" descr="NDSU Virtual Cell Animations Project animation &quot;Regulated Transcription&quot;. For more information please see http://vcell.ndsu.edu/animations. &#10; &#10;Gene expression is controlled in many different ways. When proteins from outside a cell signal for a specific gene to be transcribed, it is known as regulated transcription. This animation illustrates how a protein like insulin can trigger a regulated transcription event, in addition to setting off the signal pathway illustrated in our Insulin Signaling video." title="Regulated Transcription">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3"/>
        <p:cNvGrpSpPr/>
        <p:nvPr/>
      </p:nvGrpSpPr>
      <p:grpSpPr>
        <a:xfrm>
          <a:off x="0" y="0"/>
          <a:ext cx="0" cy="0"/>
          <a:chOff x="0" y="0"/>
          <a:chExt cx="0" cy="0"/>
        </a:xfrm>
      </p:grpSpPr>
      <p:sp>
        <p:nvSpPr>
          <p:cNvPr id="504" name="Google Shape;504;p7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5" name="Google Shape;505;p7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06" name="Google Shape;506;p76"/>
          <p:cNvPicPr preferRelativeResize="0"/>
          <p:nvPr/>
        </p:nvPicPr>
        <p:blipFill>
          <a:blip r:embed="rId3">
            <a:alphaModFix/>
          </a:blip>
          <a:stretch>
            <a:fillRect/>
          </a:stretch>
        </p:blipFill>
        <p:spPr>
          <a:xfrm>
            <a:off x="0" y="7773"/>
            <a:ext cx="9143999" cy="467077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2" name="Google Shape;512;p7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13" name="Google Shape;513;p77" descr="Each chromosome consists of one continuous thread-like molecule of DNA coiled tightly around proteins, and contains a portion of the 6,400,000,000 basepairs (DNA building blocks) that make up your DNA.  &#10;Originally created for DNA Interactive ( http://www.dnai.org ). &#10;TRANSCRIPT: In this animation we'll see the remarkable way our DNA is tightly packed up to fit into the nucleus of every cell. The process starts with assembly of a nucleosome, which is formed when eight separate histone protein subunits attach to the DNA molecule. The combined tight loop of DNA and protein is the nucleosome. Six nucleosomes are coiled together and these then stack on top of each other. The end result is a fiber of packed nucleosomes known as chromatin. This structure, is then looped and further packaged using other proteins (which are not shown here) to give the final &quot;chromosomal&quot; shapes. It is this remarkable multiple folding which allows six feet of DNA to fit into the nucleus of each cell in our body. And a typical cell nucleus is so small that ten thousand could fit on the tip of a needle. It is important to realize that chromosomes are not always present, they form only when cells are dividing. At other times, as we can see here at the end of cell division, our DNA becomes less highly organized.)" title="How DNA is Packaged (Advanced)">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7"/>
        <p:cNvGrpSpPr/>
        <p:nvPr/>
      </p:nvGrpSpPr>
      <p:grpSpPr>
        <a:xfrm>
          <a:off x="0" y="0"/>
          <a:ext cx="0" cy="0"/>
          <a:chOff x="0" y="0"/>
          <a:chExt cx="0" cy="0"/>
        </a:xfrm>
      </p:grpSpPr>
      <p:sp>
        <p:nvSpPr>
          <p:cNvPr id="518" name="Google Shape;518;p78"/>
          <p:cNvSpPr txBox="1">
            <a:spLocks noGrp="1"/>
          </p:cNvSpPr>
          <p:nvPr>
            <p:ph type="title"/>
          </p:nvPr>
        </p:nvSpPr>
        <p:spPr>
          <a:xfrm>
            <a:off x="0" y="0"/>
            <a:ext cx="9144000" cy="77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b="1"/>
              <a:t>Gene Regulation: Histone Modification</a:t>
            </a:r>
            <a:endParaRPr sz="2500" b="1"/>
          </a:p>
        </p:txBody>
      </p:sp>
      <p:sp>
        <p:nvSpPr>
          <p:cNvPr id="519" name="Google Shape;519;p78"/>
          <p:cNvSpPr txBox="1">
            <a:spLocks noGrp="1"/>
          </p:cNvSpPr>
          <p:nvPr>
            <p:ph type="body" idx="1"/>
          </p:nvPr>
        </p:nvSpPr>
        <p:spPr>
          <a:xfrm>
            <a:off x="0" y="711600"/>
            <a:ext cx="9144000" cy="44319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b="1">
                <a:solidFill>
                  <a:srgbClr val="FFFF00"/>
                </a:solidFill>
              </a:rPr>
              <a:t>*The extent to which stretches of DNA are wound around the histones determines how accessible that region of DNA is for Transcription</a:t>
            </a:r>
            <a:endParaRPr b="1">
              <a:solidFill>
                <a:srgbClr val="FFFF00"/>
              </a:solidFill>
            </a:endParaRPr>
          </a:p>
          <a:p>
            <a:pPr marL="0" marR="0" lvl="0" indent="0" algn="l" rtl="0">
              <a:lnSpc>
                <a:spcPct val="115000"/>
              </a:lnSpc>
              <a:spcBef>
                <a:spcPts val="0"/>
              </a:spcBef>
              <a:spcAft>
                <a:spcPts val="0"/>
              </a:spcAft>
              <a:buNone/>
            </a:pPr>
            <a:endParaRPr b="1">
              <a:solidFill>
                <a:srgbClr val="FFFFFF"/>
              </a:solidFill>
            </a:endParaRPr>
          </a:p>
          <a:p>
            <a:pPr marL="0" marR="0" lvl="0" indent="0" algn="l" rtl="0">
              <a:lnSpc>
                <a:spcPct val="115000"/>
              </a:lnSpc>
              <a:spcBef>
                <a:spcPts val="0"/>
              </a:spcBef>
              <a:spcAft>
                <a:spcPts val="0"/>
              </a:spcAft>
              <a:buNone/>
            </a:pPr>
            <a:r>
              <a:rPr lang="en" b="1">
                <a:solidFill>
                  <a:srgbClr val="FFFFFF"/>
                </a:solidFill>
              </a:rPr>
              <a:t>The Epigenome (above the genome) is made up of a series of specific chemical tags applied to histones which impact which genes are active and to what extent.</a:t>
            </a:r>
            <a:endParaRPr b="1">
              <a:solidFill>
                <a:srgbClr val="FFFFFF"/>
              </a:solidFill>
            </a:endParaRPr>
          </a:p>
          <a:p>
            <a:pPr marL="0" marR="0" lvl="0" indent="0" algn="l" rtl="0">
              <a:lnSpc>
                <a:spcPct val="115000"/>
              </a:lnSpc>
              <a:spcBef>
                <a:spcPts val="0"/>
              </a:spcBef>
              <a:spcAft>
                <a:spcPts val="0"/>
              </a:spcAft>
              <a:buNone/>
            </a:pPr>
            <a:endParaRPr sz="1200" b="1">
              <a:solidFill>
                <a:srgbClr val="FFFFFF"/>
              </a:solidFill>
            </a:endParaRPr>
          </a:p>
          <a:p>
            <a:pPr marL="457200" marR="0" lvl="0" indent="-342900" algn="l" rtl="0">
              <a:lnSpc>
                <a:spcPct val="115000"/>
              </a:lnSpc>
              <a:spcBef>
                <a:spcPts val="0"/>
              </a:spcBef>
              <a:spcAft>
                <a:spcPts val="0"/>
              </a:spcAft>
              <a:buClr>
                <a:srgbClr val="FFFFFF"/>
              </a:buClr>
              <a:buSzPts val="1800"/>
              <a:buChar char="●"/>
            </a:pPr>
            <a:r>
              <a:rPr lang="en" b="1">
                <a:solidFill>
                  <a:srgbClr val="FFFFFF"/>
                </a:solidFill>
              </a:rPr>
              <a:t>Methylation: Methyl groups (CH3) attach to genes (directly to the DNA itself) which deactivates some genes and enhances the expression of others. They do this by altering the ability of transcription factors to bind to the DNA. They always attach to Cytosines bordered by Guanines in the 5’ → 3’ direction</a:t>
            </a:r>
            <a:endParaRPr b="1">
              <a:solidFill>
                <a:srgbClr val="FFFFFF"/>
              </a:solidFill>
            </a:endParaRPr>
          </a:p>
          <a:p>
            <a:pPr marL="457200" marR="0" lvl="0" indent="0" algn="l" rtl="0">
              <a:lnSpc>
                <a:spcPct val="115000"/>
              </a:lnSpc>
              <a:spcBef>
                <a:spcPts val="0"/>
              </a:spcBef>
              <a:spcAft>
                <a:spcPts val="0"/>
              </a:spcAft>
              <a:buNone/>
            </a:pPr>
            <a:endParaRPr sz="1200" b="1">
              <a:solidFill>
                <a:srgbClr val="FFFFFF"/>
              </a:solidFill>
            </a:endParaRPr>
          </a:p>
          <a:p>
            <a:pPr marL="457200" marR="0" lvl="0" indent="-342900" algn="l" rtl="0">
              <a:lnSpc>
                <a:spcPct val="115000"/>
              </a:lnSpc>
              <a:spcBef>
                <a:spcPts val="0"/>
              </a:spcBef>
              <a:spcAft>
                <a:spcPts val="0"/>
              </a:spcAft>
              <a:buClr>
                <a:srgbClr val="FFFFFF"/>
              </a:buClr>
              <a:buSzPts val="1800"/>
              <a:buChar char="●"/>
            </a:pPr>
            <a:r>
              <a:rPr lang="en" b="1">
                <a:solidFill>
                  <a:srgbClr val="FFFFFF"/>
                </a:solidFill>
              </a:rPr>
              <a:t>Histone Modification: Histones are proteins which DNA is wound around when forming Chromatin. Certain chemical tags will cause the histones to wind the DNA tighter (inhibiting the gene expression at that loci) or looser (amplifying the gene expression.) </a:t>
            </a:r>
            <a:endParaRPr b="1">
              <a:solidFill>
                <a:srgbClr val="FFFFFF"/>
              </a:solidFill>
            </a:endParaRPr>
          </a:p>
          <a:p>
            <a:pPr marL="0" lvl="0" indent="0" algn="l" rtl="0">
              <a:spcBef>
                <a:spcPts val="0"/>
              </a:spcBef>
              <a:spcAft>
                <a:spcPts val="0"/>
              </a:spcAft>
              <a:buNone/>
            </a:pPr>
            <a:endParaRPr b="1">
              <a:solidFill>
                <a:srgbClr val="FFFF00"/>
              </a:solidFill>
            </a:endParaRPr>
          </a:p>
          <a:p>
            <a:pPr marL="0" lvl="0" indent="0" algn="l" rtl="0">
              <a:spcBef>
                <a:spcPts val="0"/>
              </a:spcBef>
              <a:spcAft>
                <a:spcPts val="0"/>
              </a:spcAft>
              <a:buNone/>
            </a:pPr>
            <a:endParaRPr b="1">
              <a:solidFill>
                <a:srgbClr val="FFFF00"/>
              </a:solidFill>
            </a:endParaRPr>
          </a:p>
          <a:p>
            <a:pPr marL="0" lvl="0" indent="0" algn="l" rtl="0">
              <a:spcBef>
                <a:spcPts val="0"/>
              </a:spcBef>
              <a:spcAft>
                <a:spcPts val="0"/>
              </a:spcAft>
              <a:buNone/>
            </a:pPr>
            <a:endParaRPr b="1">
              <a:solidFill>
                <a:srgbClr val="FFFF00"/>
              </a:solidFill>
            </a:endParaRPr>
          </a:p>
          <a:p>
            <a:pPr marL="0" lvl="0" indent="0" algn="l" rtl="0">
              <a:spcBef>
                <a:spcPts val="0"/>
              </a:spcBef>
              <a:spcAft>
                <a:spcPts val="0"/>
              </a:spcAft>
              <a:buNone/>
            </a:pPr>
            <a:endParaRPr b="1">
              <a:solidFill>
                <a:srgbClr val="FFFFFF"/>
              </a:solidFill>
            </a:endParaRPr>
          </a:p>
          <a:p>
            <a:pPr marL="0" lvl="0" indent="0" algn="l" rtl="0">
              <a:spcBef>
                <a:spcPts val="0"/>
              </a:spcBef>
              <a:spcAft>
                <a:spcPts val="0"/>
              </a:spcAft>
              <a:buNone/>
            </a:pPr>
            <a:endParaRPr b="1">
              <a:solidFill>
                <a:srgbClr val="FFFFFF"/>
              </a:solidFill>
            </a:endParaRPr>
          </a:p>
          <a:p>
            <a:pPr marL="0" lvl="0" indent="0" algn="l" rtl="0">
              <a:spcBef>
                <a:spcPts val="0"/>
              </a:spcBef>
              <a:spcAft>
                <a:spcPts val="0"/>
              </a:spcAft>
              <a:buNone/>
            </a:pPr>
            <a:endParaRPr b="1">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5" name="Google Shape;525;p7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26" name="Google Shape;526;p79"/>
          <p:cNvPicPr preferRelativeResize="0"/>
          <p:nvPr/>
        </p:nvPicPr>
        <p:blipFill rotWithShape="1">
          <a:blip r:embed="rId3">
            <a:alphaModFix/>
          </a:blip>
          <a:srcRect t="6691" b="7515"/>
          <a:stretch/>
        </p:blipFill>
        <p:spPr>
          <a:xfrm>
            <a:off x="1162050" y="0"/>
            <a:ext cx="6819900" cy="2345175"/>
          </a:xfrm>
          <a:prstGeom prst="rect">
            <a:avLst/>
          </a:prstGeom>
          <a:noFill/>
          <a:ln>
            <a:noFill/>
          </a:ln>
        </p:spPr>
      </p:pic>
      <p:pic>
        <p:nvPicPr>
          <p:cNvPr id="527" name="Google Shape;527;p79"/>
          <p:cNvPicPr preferRelativeResize="0"/>
          <p:nvPr/>
        </p:nvPicPr>
        <p:blipFill rotWithShape="1">
          <a:blip r:embed="rId4">
            <a:alphaModFix/>
          </a:blip>
          <a:srcRect l="5222" t="12439" r="2822" b="29757"/>
          <a:stretch/>
        </p:blipFill>
        <p:spPr>
          <a:xfrm>
            <a:off x="1780575" y="2421500"/>
            <a:ext cx="5582850" cy="2722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3" name="Google Shape;533;p8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34" name="Google Shape;534;p80" descr="This animation explains epigenetics, the study of changes in the pattern of gene expression that is regulated independently of the DNA sequence itself, and depends on modifications and conformational changes of the chromatin, the basic unit of our chromosomes. Epigenetics is central to our understanding of the role the environment plays and how the choices we make alter our health and that of our children. This video was produced for the Simpson Querrey Center for Epigenetic Medicine by Nicole Ethen, Biomedical Visualization Program, University of Illinois at Chicago." title="Chromatin Biology: Epigenetics and the Regulation of Gene Activity">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8"/>
        <p:cNvGrpSpPr/>
        <p:nvPr/>
      </p:nvGrpSpPr>
      <p:grpSpPr>
        <a:xfrm>
          <a:off x="0" y="0"/>
          <a:ext cx="0" cy="0"/>
          <a:chOff x="0" y="0"/>
          <a:chExt cx="0" cy="0"/>
        </a:xfrm>
      </p:grpSpPr>
      <p:sp>
        <p:nvSpPr>
          <p:cNvPr id="539" name="Google Shape;539;p81"/>
          <p:cNvSpPr txBox="1">
            <a:spLocks noGrp="1"/>
          </p:cNvSpPr>
          <p:nvPr>
            <p:ph type="title"/>
          </p:nvPr>
        </p:nvSpPr>
        <p:spPr>
          <a:xfrm>
            <a:off x="0" y="0"/>
            <a:ext cx="9144000" cy="77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Gene Regulation: Non-coding RNA</a:t>
            </a:r>
            <a:endParaRPr sz="3000" b="1"/>
          </a:p>
        </p:txBody>
      </p:sp>
      <p:sp>
        <p:nvSpPr>
          <p:cNvPr id="540" name="Google Shape;540;p81"/>
          <p:cNvSpPr txBox="1">
            <a:spLocks noGrp="1"/>
          </p:cNvSpPr>
          <p:nvPr>
            <p:ph type="body" idx="1"/>
          </p:nvPr>
        </p:nvSpPr>
        <p:spPr>
          <a:xfrm>
            <a:off x="0" y="711600"/>
            <a:ext cx="9144000" cy="4431900"/>
          </a:xfrm>
          <a:prstGeom prst="rect">
            <a:avLst/>
          </a:prstGeom>
        </p:spPr>
        <p:txBody>
          <a:bodyPr spcFirstLastPara="1" wrap="square" lIns="91425" tIns="91425" rIns="91425" bIns="91425" anchor="t" anchorCtr="0">
            <a:noAutofit/>
          </a:bodyPr>
          <a:lstStyle/>
          <a:p>
            <a:pPr marL="457200" marR="0" lvl="0" indent="-342900" algn="l" rtl="0">
              <a:lnSpc>
                <a:spcPct val="115000"/>
              </a:lnSpc>
              <a:spcBef>
                <a:spcPts val="0"/>
              </a:spcBef>
              <a:spcAft>
                <a:spcPts val="0"/>
              </a:spcAft>
              <a:buClr>
                <a:srgbClr val="FFFFFF"/>
              </a:buClr>
              <a:buSzPts val="1800"/>
              <a:buChar char="●"/>
            </a:pPr>
            <a:r>
              <a:rPr lang="en" b="1">
                <a:solidFill>
                  <a:srgbClr val="FFFFFF"/>
                </a:solidFill>
              </a:rPr>
              <a:t>ncRNA: Non-coding RNA strands which either inhibit specific genes from being translated, or inhibit proteins from being finished following translation.</a:t>
            </a:r>
            <a:endParaRPr b="1">
              <a:solidFill>
                <a:srgbClr val="FFFFFF"/>
              </a:solidFill>
            </a:endParaRPr>
          </a:p>
          <a:p>
            <a:pPr marL="0" marR="0" lvl="0" indent="0" algn="l" rtl="0">
              <a:lnSpc>
                <a:spcPct val="115000"/>
              </a:lnSpc>
              <a:spcBef>
                <a:spcPts val="0"/>
              </a:spcBef>
              <a:spcAft>
                <a:spcPts val="0"/>
              </a:spcAft>
              <a:buNone/>
            </a:pPr>
            <a:endParaRPr b="1">
              <a:solidFill>
                <a:srgbClr val="FFFFFF"/>
              </a:solidFill>
            </a:endParaRPr>
          </a:p>
          <a:p>
            <a:pPr marL="0" marR="0" lvl="0" indent="0" algn="l" rtl="0">
              <a:lnSpc>
                <a:spcPct val="115000"/>
              </a:lnSpc>
              <a:spcBef>
                <a:spcPts val="0"/>
              </a:spcBef>
              <a:spcAft>
                <a:spcPts val="0"/>
              </a:spcAft>
              <a:buNone/>
            </a:pPr>
            <a:r>
              <a:rPr lang="en" b="1">
                <a:solidFill>
                  <a:srgbClr val="FFFFFF"/>
                </a:solidFill>
              </a:rPr>
              <a:t>These three factors have been identified in forming a vast array of gene regulation outside of your inherited DNA. </a:t>
            </a:r>
            <a:endParaRPr b="1">
              <a:solidFill>
                <a:srgbClr val="FFFFFF"/>
              </a:solidFill>
            </a:endParaRPr>
          </a:p>
          <a:p>
            <a:pPr marL="0" marR="0" lvl="0" indent="0" algn="l" rtl="0">
              <a:lnSpc>
                <a:spcPct val="115000"/>
              </a:lnSpc>
              <a:spcBef>
                <a:spcPts val="0"/>
              </a:spcBef>
              <a:spcAft>
                <a:spcPts val="0"/>
              </a:spcAft>
              <a:buNone/>
            </a:pPr>
            <a:endParaRPr b="1">
              <a:solidFill>
                <a:srgbClr val="FFFFFF"/>
              </a:solidFill>
            </a:endParaRPr>
          </a:p>
          <a:p>
            <a:pPr marL="0" marR="0" lvl="0" indent="0" algn="l" rtl="0">
              <a:lnSpc>
                <a:spcPct val="115000"/>
              </a:lnSpc>
              <a:spcBef>
                <a:spcPts val="0"/>
              </a:spcBef>
              <a:spcAft>
                <a:spcPts val="0"/>
              </a:spcAft>
              <a:buNone/>
            </a:pPr>
            <a:r>
              <a:rPr lang="en" b="1">
                <a:solidFill>
                  <a:srgbClr val="FFFFFF"/>
                </a:solidFill>
              </a:rPr>
              <a:t>The interesting thing about the epigenome, however, is the idea that your experiences may determine the location, and to what extent, these chemical markers are placed throughout your genome.</a:t>
            </a:r>
            <a:endParaRPr b="1">
              <a:solidFill>
                <a:srgbClr val="FFFFFF"/>
              </a:solidFill>
            </a:endParaRPr>
          </a:p>
          <a:p>
            <a:pPr marL="0" marR="0" lvl="0" indent="0" algn="l" rtl="0">
              <a:lnSpc>
                <a:spcPct val="115000"/>
              </a:lnSpc>
              <a:spcBef>
                <a:spcPts val="0"/>
              </a:spcBef>
              <a:spcAft>
                <a:spcPts val="0"/>
              </a:spcAft>
              <a:buNone/>
            </a:pPr>
            <a:endParaRPr b="1">
              <a:solidFill>
                <a:srgbClr val="FFFFFF"/>
              </a:solidFill>
            </a:endParaRPr>
          </a:p>
          <a:p>
            <a:pPr marL="0" marR="0" lvl="0" indent="0" algn="l" rtl="0">
              <a:lnSpc>
                <a:spcPct val="115000"/>
              </a:lnSpc>
              <a:spcBef>
                <a:spcPts val="0"/>
              </a:spcBef>
              <a:spcAft>
                <a:spcPts val="0"/>
              </a:spcAft>
              <a:buNone/>
            </a:pPr>
            <a:r>
              <a:rPr lang="en" b="1">
                <a:solidFill>
                  <a:srgbClr val="FFFFFF"/>
                </a:solidFill>
              </a:rPr>
              <a:t>Further, it has been shown through animal studies, that roughly 1% of these genetic markers can be passed down to offspring...meaning that some of your epigenome may actually be hardwired into your offspring’s genome.  </a:t>
            </a:r>
            <a:endParaRPr b="1">
              <a:solidFill>
                <a:srgbClr val="FFFFFF"/>
              </a:solidFill>
            </a:endParaRPr>
          </a:p>
          <a:p>
            <a:pPr marL="0" lvl="0" indent="0" algn="l" rtl="0">
              <a:spcBef>
                <a:spcPts val="0"/>
              </a:spcBef>
              <a:spcAft>
                <a:spcPts val="0"/>
              </a:spcAft>
              <a:buNone/>
            </a:pPr>
            <a:endParaRPr b="1">
              <a:solidFill>
                <a:srgbClr val="FFFF00"/>
              </a:solidFill>
            </a:endParaRPr>
          </a:p>
          <a:p>
            <a:pPr marL="0" lvl="0" indent="0" algn="l" rtl="0">
              <a:spcBef>
                <a:spcPts val="0"/>
              </a:spcBef>
              <a:spcAft>
                <a:spcPts val="0"/>
              </a:spcAft>
              <a:buNone/>
            </a:pPr>
            <a:endParaRPr b="1">
              <a:solidFill>
                <a:srgbClr val="FFFF00"/>
              </a:solidFill>
            </a:endParaRPr>
          </a:p>
          <a:p>
            <a:pPr marL="0" lvl="0" indent="0" algn="l" rtl="0">
              <a:spcBef>
                <a:spcPts val="0"/>
              </a:spcBef>
              <a:spcAft>
                <a:spcPts val="0"/>
              </a:spcAft>
              <a:buNone/>
            </a:pPr>
            <a:endParaRPr b="1">
              <a:solidFill>
                <a:srgbClr val="FFFF00"/>
              </a:solidFill>
            </a:endParaRPr>
          </a:p>
          <a:p>
            <a:pPr marL="0" lvl="0" indent="0" algn="l" rtl="0">
              <a:spcBef>
                <a:spcPts val="0"/>
              </a:spcBef>
              <a:spcAft>
                <a:spcPts val="0"/>
              </a:spcAft>
              <a:buNone/>
            </a:pPr>
            <a:endParaRPr b="1">
              <a:solidFill>
                <a:srgbClr val="FFFFFF"/>
              </a:solidFill>
            </a:endParaRPr>
          </a:p>
          <a:p>
            <a:pPr marL="0" lvl="0" indent="0" algn="l" rtl="0">
              <a:spcBef>
                <a:spcPts val="0"/>
              </a:spcBef>
              <a:spcAft>
                <a:spcPts val="0"/>
              </a:spcAft>
              <a:buNone/>
            </a:pPr>
            <a:endParaRPr b="1">
              <a:solidFill>
                <a:srgbClr val="FFFFFF"/>
              </a:solidFill>
            </a:endParaRPr>
          </a:p>
          <a:p>
            <a:pPr marL="0" lvl="0" indent="0" algn="l" rtl="0">
              <a:spcBef>
                <a:spcPts val="0"/>
              </a:spcBef>
              <a:spcAft>
                <a:spcPts val="0"/>
              </a:spcAft>
              <a:buNone/>
            </a:pPr>
            <a:endParaRPr b="1">
              <a:solidFill>
                <a:srgbClr val="FFFFFF"/>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8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6" name="Google Shape;546;p8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47" name="Google Shape;547;p82" descr="MicroRNAs are a class of small, non-coding RNA molecules that regulate gene expression and have a big impact on many biological processes. This medical 3D animation shows the biogenesis and function of microRNAs within the cell. The goal of the project was to arouse interest by presenting the topic of gene silencing in a simplified and visually appealing way. It was part of my master`s graduation project where I had the opportunity to combine my two different studies Information Design and Molecular Biology. &#10;&#10;For schools and universities: If you want to embed the video on your site, please write my website http://www.katharinapetsche.com as a credit under the video. Thank you! &#10;&#10;Companies: If you want to use this video commercially, please get in contact: mail@katharinapetsche.com&#10;&#10;CREDITS:&#10;Concept, Design, Animation: Katharina Petsche http://www.katharinapetsche.com&#10;Narrator: Steve Crilley&#10;Music: &quot;Mutations&quot; by Small Collin www.smallcolin.com" title="Gene Silencing by microRNAs">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8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Epigenome</a:t>
            </a:r>
            <a:endParaRPr/>
          </a:p>
        </p:txBody>
      </p:sp>
      <p:sp>
        <p:nvSpPr>
          <p:cNvPr id="553" name="Google Shape;553;p83"/>
          <p:cNvSpPr txBox="1">
            <a:spLocks noGrp="1"/>
          </p:cNvSpPr>
          <p:nvPr>
            <p:ph type="body" idx="1"/>
          </p:nvPr>
        </p:nvSpPr>
        <p:spPr>
          <a:xfrm>
            <a:off x="0" y="1152475"/>
            <a:ext cx="91440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a:solidFill>
                  <a:srgbClr val="FFFF00"/>
                </a:solidFill>
              </a:rPr>
              <a:t>The sum total of these three factors and their impacts make up your Epigenome</a:t>
            </a:r>
            <a:endParaRPr b="1">
              <a:solidFill>
                <a:srgbClr val="FFFF00"/>
              </a:solidFill>
            </a:endParaRPr>
          </a:p>
        </p:txBody>
      </p:sp>
      <p:pic>
        <p:nvPicPr>
          <p:cNvPr id="554" name="Google Shape;554;p83"/>
          <p:cNvPicPr preferRelativeResize="0"/>
          <p:nvPr/>
        </p:nvPicPr>
        <p:blipFill rotWithShape="1">
          <a:blip r:embed="rId3">
            <a:alphaModFix/>
          </a:blip>
          <a:srcRect t="22407" b="46740"/>
          <a:stretch/>
        </p:blipFill>
        <p:spPr>
          <a:xfrm>
            <a:off x="664750" y="1946900"/>
            <a:ext cx="7814500" cy="23618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0" name="Google Shape;140;p30" descr="We've been hearing about DNA since the third grade, and we all know that it's a double helix with little ladder rungs. But now we are ready to understand this molecule on a more fundamental level, which will enable to us to understand how this molecule can serve as the genetic code. Let's see what nucleic acids are all about!&#10;&#10;Subscribe: http://bit.ly/ProfDaveSubscribe&#10;ProfessorDaveExplains@gmail.com&#10;http://patreon.com/ProfessorDaveExplains&#10;http://professordaveexplains.com&#10;http://facebook.com/ProfessorDaveExpl...&#10;http://twitter.com/DaveExplains&#10;&#10;General Chemistry Tutorials: http://bit.ly/ProfDaveGenChem&#10;Organic Chemistry Tutorials: http://bit.ly/ProfDaveOrgChem&#10;Biochemistry Tutorials: http://bit.ly/ProfDaveBiochem&#10;Classical Physics Tutorials: http://bit.ly/ProfDavePhysics1&#10;Modern Physics Tutorials: http://bit.ly/ProfDavePhysics2&#10;Mathematics Tutorials: http://bit.ly/ProfDaveMaths&#10;Biology Tutorials: http://bit.ly/ProfDaveBio&#10;American History Tutorials: http://bit.ly/ProfDaveAmericanHistory" title="Nucleic Acids: DNA and RNA">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8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Epigenetics NOVA Video</a:t>
            </a:r>
            <a:endParaRPr/>
          </a:p>
        </p:txBody>
      </p:sp>
      <p:sp>
        <p:nvSpPr>
          <p:cNvPr id="560" name="Google Shape;560;p8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u="sng">
                <a:solidFill>
                  <a:schemeClr val="hlink"/>
                </a:solidFill>
                <a:latin typeface="Arial"/>
                <a:ea typeface="Arial"/>
                <a:cs typeface="Arial"/>
                <a:sym typeface="Arial"/>
                <a:hlinkClick r:id="rId3"/>
              </a:rPr>
              <a:t>https://optv.pbslearningmedia.org/asset/biot09_vid_epigenetics/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4"/>
        <p:cNvGrpSpPr/>
        <p:nvPr/>
      </p:nvGrpSpPr>
      <p:grpSpPr>
        <a:xfrm>
          <a:off x="0" y="0"/>
          <a:ext cx="0" cy="0"/>
          <a:chOff x="0" y="0"/>
          <a:chExt cx="0" cy="0"/>
        </a:xfrm>
      </p:grpSpPr>
      <p:sp>
        <p:nvSpPr>
          <p:cNvPr id="565" name="Google Shape;565;p85"/>
          <p:cNvSpPr txBox="1">
            <a:spLocks noGrp="1"/>
          </p:cNvSpPr>
          <p:nvPr>
            <p:ph type="title"/>
          </p:nvPr>
        </p:nvSpPr>
        <p:spPr>
          <a:xfrm>
            <a:off x="0" y="0"/>
            <a:ext cx="9144000" cy="77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Nature vs Nurture and the Epigenome</a:t>
            </a:r>
            <a:endParaRPr sz="3000" b="1"/>
          </a:p>
        </p:txBody>
      </p:sp>
      <p:sp>
        <p:nvSpPr>
          <p:cNvPr id="566" name="Google Shape;566;p85"/>
          <p:cNvSpPr txBox="1">
            <a:spLocks noGrp="1"/>
          </p:cNvSpPr>
          <p:nvPr>
            <p:ph type="body" idx="1"/>
          </p:nvPr>
        </p:nvSpPr>
        <p:spPr>
          <a:xfrm>
            <a:off x="0" y="711600"/>
            <a:ext cx="3627600" cy="44319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b="1">
                <a:solidFill>
                  <a:srgbClr val="FFFFFF"/>
                </a:solidFill>
              </a:rPr>
              <a:t>During  embryonic development, any existing epigenetic tags are supposed to be removed through a process called </a:t>
            </a:r>
            <a:r>
              <a:rPr lang="en" b="1" i="1">
                <a:solidFill>
                  <a:srgbClr val="FFFFFF"/>
                </a:solidFill>
              </a:rPr>
              <a:t>reprogramming.</a:t>
            </a:r>
            <a:r>
              <a:rPr lang="en" b="1">
                <a:solidFill>
                  <a:srgbClr val="FFFFFF"/>
                </a:solidFill>
              </a:rPr>
              <a:t> This must occur to ensure the proper differentiation of the cells within the developing tissues. </a:t>
            </a:r>
            <a:endParaRPr b="1">
              <a:solidFill>
                <a:srgbClr val="FFFFFF"/>
              </a:solidFill>
            </a:endParaRPr>
          </a:p>
          <a:p>
            <a:pPr marL="0" marR="0" lvl="0" indent="0" algn="l" rtl="0">
              <a:lnSpc>
                <a:spcPct val="115000"/>
              </a:lnSpc>
              <a:spcBef>
                <a:spcPts val="0"/>
              </a:spcBef>
              <a:spcAft>
                <a:spcPts val="0"/>
              </a:spcAft>
              <a:buNone/>
            </a:pPr>
            <a:endParaRPr sz="1000" b="1">
              <a:solidFill>
                <a:srgbClr val="FFFFFF"/>
              </a:solidFill>
            </a:endParaRPr>
          </a:p>
          <a:p>
            <a:pPr marL="0" marR="0" lvl="0" indent="0" algn="l" rtl="0">
              <a:lnSpc>
                <a:spcPct val="115000"/>
              </a:lnSpc>
              <a:spcBef>
                <a:spcPts val="0"/>
              </a:spcBef>
              <a:spcAft>
                <a:spcPts val="0"/>
              </a:spcAft>
              <a:buNone/>
            </a:pPr>
            <a:r>
              <a:rPr lang="en" b="1">
                <a:solidFill>
                  <a:srgbClr val="FFFFFF"/>
                </a:solidFill>
              </a:rPr>
              <a:t>This process, however, is not perfect, and about 1% of the inherited epigenome from the parents are retained. </a:t>
            </a:r>
            <a:endParaRPr b="1">
              <a:solidFill>
                <a:srgbClr val="FFFFFF"/>
              </a:solidFill>
            </a:endParaRPr>
          </a:p>
          <a:p>
            <a:pPr marL="0" lvl="0" indent="0" algn="l" rtl="0">
              <a:spcBef>
                <a:spcPts val="0"/>
              </a:spcBef>
              <a:spcAft>
                <a:spcPts val="0"/>
              </a:spcAft>
              <a:buNone/>
            </a:pPr>
            <a:endParaRPr b="1">
              <a:solidFill>
                <a:srgbClr val="FFFF00"/>
              </a:solidFill>
            </a:endParaRPr>
          </a:p>
          <a:p>
            <a:pPr marL="0" lvl="0" indent="0" algn="l" rtl="0">
              <a:spcBef>
                <a:spcPts val="0"/>
              </a:spcBef>
              <a:spcAft>
                <a:spcPts val="0"/>
              </a:spcAft>
              <a:buNone/>
            </a:pPr>
            <a:endParaRPr b="1">
              <a:solidFill>
                <a:srgbClr val="FFFF00"/>
              </a:solidFill>
            </a:endParaRPr>
          </a:p>
          <a:p>
            <a:pPr marL="0" lvl="0" indent="0" algn="l" rtl="0">
              <a:spcBef>
                <a:spcPts val="0"/>
              </a:spcBef>
              <a:spcAft>
                <a:spcPts val="0"/>
              </a:spcAft>
              <a:buNone/>
            </a:pPr>
            <a:endParaRPr b="1">
              <a:solidFill>
                <a:srgbClr val="FFFF00"/>
              </a:solidFill>
            </a:endParaRPr>
          </a:p>
          <a:p>
            <a:pPr marL="0" lvl="0" indent="0" algn="l" rtl="0">
              <a:spcBef>
                <a:spcPts val="0"/>
              </a:spcBef>
              <a:spcAft>
                <a:spcPts val="0"/>
              </a:spcAft>
              <a:buNone/>
            </a:pPr>
            <a:endParaRPr b="1">
              <a:solidFill>
                <a:srgbClr val="FFFFFF"/>
              </a:solidFill>
            </a:endParaRPr>
          </a:p>
          <a:p>
            <a:pPr marL="0" lvl="0" indent="0" algn="l" rtl="0">
              <a:spcBef>
                <a:spcPts val="0"/>
              </a:spcBef>
              <a:spcAft>
                <a:spcPts val="0"/>
              </a:spcAft>
              <a:buNone/>
            </a:pPr>
            <a:endParaRPr b="1">
              <a:solidFill>
                <a:srgbClr val="FFFFFF"/>
              </a:solidFill>
            </a:endParaRPr>
          </a:p>
          <a:p>
            <a:pPr marL="0" lvl="0" indent="0" algn="l" rtl="0">
              <a:spcBef>
                <a:spcPts val="0"/>
              </a:spcBef>
              <a:spcAft>
                <a:spcPts val="0"/>
              </a:spcAft>
              <a:buNone/>
            </a:pPr>
            <a:endParaRPr b="1">
              <a:solidFill>
                <a:srgbClr val="FFFFFF"/>
              </a:solidFill>
            </a:endParaRPr>
          </a:p>
        </p:txBody>
      </p:sp>
      <p:pic>
        <p:nvPicPr>
          <p:cNvPr id="567" name="Google Shape;567;p85"/>
          <p:cNvPicPr preferRelativeResize="0"/>
          <p:nvPr/>
        </p:nvPicPr>
        <p:blipFill rotWithShape="1">
          <a:blip r:embed="rId3">
            <a:alphaModFix/>
          </a:blip>
          <a:srcRect l="5249"/>
          <a:stretch/>
        </p:blipFill>
        <p:spPr>
          <a:xfrm>
            <a:off x="3537675" y="872325"/>
            <a:ext cx="5606325" cy="27894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1"/>
        <p:cNvGrpSpPr/>
        <p:nvPr/>
      </p:nvGrpSpPr>
      <p:grpSpPr>
        <a:xfrm>
          <a:off x="0" y="0"/>
          <a:ext cx="0" cy="0"/>
          <a:chOff x="0" y="0"/>
          <a:chExt cx="0" cy="0"/>
        </a:xfrm>
      </p:grpSpPr>
      <p:sp>
        <p:nvSpPr>
          <p:cNvPr id="572" name="Google Shape;572;p86"/>
          <p:cNvSpPr txBox="1">
            <a:spLocks noGrp="1"/>
          </p:cNvSpPr>
          <p:nvPr>
            <p:ph type="title"/>
          </p:nvPr>
        </p:nvSpPr>
        <p:spPr>
          <a:xfrm>
            <a:off x="0" y="0"/>
            <a:ext cx="9144000" cy="77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The Norm of Reaction</a:t>
            </a:r>
            <a:endParaRPr sz="3000" b="1"/>
          </a:p>
        </p:txBody>
      </p:sp>
      <p:sp>
        <p:nvSpPr>
          <p:cNvPr id="573" name="Google Shape;573;p86"/>
          <p:cNvSpPr txBox="1">
            <a:spLocks noGrp="1"/>
          </p:cNvSpPr>
          <p:nvPr>
            <p:ph type="body" idx="1"/>
          </p:nvPr>
        </p:nvSpPr>
        <p:spPr>
          <a:xfrm>
            <a:off x="0" y="711600"/>
            <a:ext cx="9144000" cy="44319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b="1">
                <a:solidFill>
                  <a:srgbClr val="FFFFFF"/>
                </a:solidFill>
              </a:rPr>
              <a:t>This does not mean that the environment can entirely change the proteins being expressed throughout the entire body. Research has shown that certain genes seem to be more susceptible to being altered.</a:t>
            </a:r>
            <a:endParaRPr b="1">
              <a:solidFill>
                <a:srgbClr val="FFFFFF"/>
              </a:solidFill>
            </a:endParaRPr>
          </a:p>
          <a:p>
            <a:pPr marL="0" marR="0" lvl="0" indent="0" algn="l" rtl="0">
              <a:lnSpc>
                <a:spcPct val="115000"/>
              </a:lnSpc>
              <a:spcBef>
                <a:spcPts val="0"/>
              </a:spcBef>
              <a:spcAft>
                <a:spcPts val="0"/>
              </a:spcAft>
              <a:buNone/>
            </a:pPr>
            <a:endParaRPr b="1">
              <a:solidFill>
                <a:srgbClr val="FFFFFF"/>
              </a:solidFill>
            </a:endParaRPr>
          </a:p>
          <a:p>
            <a:pPr marL="0" marR="0" lvl="0" indent="0" algn="l" rtl="0">
              <a:lnSpc>
                <a:spcPct val="115000"/>
              </a:lnSpc>
              <a:spcBef>
                <a:spcPts val="0"/>
              </a:spcBef>
              <a:spcAft>
                <a:spcPts val="0"/>
              </a:spcAft>
              <a:buNone/>
            </a:pPr>
            <a:r>
              <a:rPr lang="en" b="1">
                <a:solidFill>
                  <a:srgbClr val="FFFFFF"/>
                </a:solidFill>
              </a:rPr>
              <a:t>Further, there are limits to the expression of each gene and the various phenotypes which can result from the gene. These upper and lower boundaries of gene expression are called the </a:t>
            </a:r>
            <a:r>
              <a:rPr lang="en" b="1" i="1">
                <a:solidFill>
                  <a:srgbClr val="FFFFFF"/>
                </a:solidFill>
              </a:rPr>
              <a:t>Norm of Reaction</a:t>
            </a:r>
            <a:r>
              <a:rPr lang="en" b="1">
                <a:solidFill>
                  <a:srgbClr val="FFFFFF"/>
                </a:solidFill>
              </a:rPr>
              <a:t>.</a:t>
            </a:r>
            <a:endParaRPr b="1">
              <a:solidFill>
                <a:srgbClr val="FFFFFF"/>
              </a:solidFill>
            </a:endParaRPr>
          </a:p>
          <a:p>
            <a:pPr marL="0" marR="0" lvl="0" indent="0" algn="l" rtl="0">
              <a:lnSpc>
                <a:spcPct val="115000"/>
              </a:lnSpc>
              <a:spcBef>
                <a:spcPts val="0"/>
              </a:spcBef>
              <a:spcAft>
                <a:spcPts val="0"/>
              </a:spcAft>
              <a:buNone/>
            </a:pPr>
            <a:endParaRPr b="1">
              <a:solidFill>
                <a:srgbClr val="FFFFFF"/>
              </a:solidFill>
            </a:endParaRPr>
          </a:p>
          <a:p>
            <a:pPr marL="0" marR="0" lvl="0" indent="0" algn="l" rtl="0">
              <a:lnSpc>
                <a:spcPct val="115000"/>
              </a:lnSpc>
              <a:spcBef>
                <a:spcPts val="0"/>
              </a:spcBef>
              <a:spcAft>
                <a:spcPts val="0"/>
              </a:spcAft>
              <a:buNone/>
            </a:pPr>
            <a:r>
              <a:rPr lang="en" b="1">
                <a:solidFill>
                  <a:srgbClr val="FFFFFF"/>
                </a:solidFill>
              </a:rPr>
              <a:t>If the gene has only a set few phenotypes which it is able to produce, then it will have a low reaction norm. In this case, environmental changes will not impact the gene expression very much at all. Ex: ABO blood type.</a:t>
            </a:r>
            <a:endParaRPr b="1">
              <a:solidFill>
                <a:srgbClr val="FFFFFF"/>
              </a:solidFill>
            </a:endParaRPr>
          </a:p>
          <a:p>
            <a:pPr marL="0" lvl="0" indent="0" algn="l" rtl="0">
              <a:spcBef>
                <a:spcPts val="0"/>
              </a:spcBef>
              <a:spcAft>
                <a:spcPts val="0"/>
              </a:spcAft>
              <a:buNone/>
            </a:pPr>
            <a:endParaRPr b="1">
              <a:solidFill>
                <a:srgbClr val="FFFF00"/>
              </a:solidFill>
            </a:endParaRPr>
          </a:p>
          <a:p>
            <a:pPr marL="0" lvl="0" indent="0" algn="l" rtl="0">
              <a:spcBef>
                <a:spcPts val="0"/>
              </a:spcBef>
              <a:spcAft>
                <a:spcPts val="0"/>
              </a:spcAft>
              <a:buNone/>
            </a:pPr>
            <a:endParaRPr b="1">
              <a:solidFill>
                <a:srgbClr val="FFFF00"/>
              </a:solidFill>
            </a:endParaRPr>
          </a:p>
          <a:p>
            <a:pPr marL="0" lvl="0" indent="0" algn="l" rtl="0">
              <a:spcBef>
                <a:spcPts val="0"/>
              </a:spcBef>
              <a:spcAft>
                <a:spcPts val="0"/>
              </a:spcAft>
              <a:buNone/>
            </a:pPr>
            <a:endParaRPr b="1">
              <a:solidFill>
                <a:srgbClr val="FFFF00"/>
              </a:solidFill>
            </a:endParaRPr>
          </a:p>
          <a:p>
            <a:pPr marL="0" lvl="0" indent="0" algn="l" rtl="0">
              <a:spcBef>
                <a:spcPts val="0"/>
              </a:spcBef>
              <a:spcAft>
                <a:spcPts val="0"/>
              </a:spcAft>
              <a:buNone/>
            </a:pPr>
            <a:endParaRPr b="1">
              <a:solidFill>
                <a:srgbClr val="FFFFFF"/>
              </a:solidFill>
            </a:endParaRPr>
          </a:p>
          <a:p>
            <a:pPr marL="0" lvl="0" indent="0" algn="l" rtl="0">
              <a:spcBef>
                <a:spcPts val="0"/>
              </a:spcBef>
              <a:spcAft>
                <a:spcPts val="0"/>
              </a:spcAft>
              <a:buNone/>
            </a:pPr>
            <a:endParaRPr b="1">
              <a:solidFill>
                <a:srgbClr val="FFFFFF"/>
              </a:solidFill>
            </a:endParaRPr>
          </a:p>
          <a:p>
            <a:pPr marL="0" lvl="0" indent="0" algn="l" rtl="0">
              <a:spcBef>
                <a:spcPts val="0"/>
              </a:spcBef>
              <a:spcAft>
                <a:spcPts val="0"/>
              </a:spcAft>
              <a:buNone/>
            </a:pPr>
            <a:endParaRPr b="1">
              <a:solidFill>
                <a:srgbClr val="FFFFFF"/>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7"/>
        <p:cNvGrpSpPr/>
        <p:nvPr/>
      </p:nvGrpSpPr>
      <p:grpSpPr>
        <a:xfrm>
          <a:off x="0" y="0"/>
          <a:ext cx="0" cy="0"/>
          <a:chOff x="0" y="0"/>
          <a:chExt cx="0" cy="0"/>
        </a:xfrm>
      </p:grpSpPr>
      <p:sp>
        <p:nvSpPr>
          <p:cNvPr id="578" name="Google Shape;578;p87"/>
          <p:cNvSpPr txBox="1">
            <a:spLocks noGrp="1"/>
          </p:cNvSpPr>
          <p:nvPr>
            <p:ph type="title"/>
          </p:nvPr>
        </p:nvSpPr>
        <p:spPr>
          <a:xfrm>
            <a:off x="0" y="0"/>
            <a:ext cx="9144000" cy="77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b="1"/>
              <a:t>The Norm of Reaction</a:t>
            </a:r>
            <a:endParaRPr sz="3000" b="1"/>
          </a:p>
        </p:txBody>
      </p:sp>
      <p:sp>
        <p:nvSpPr>
          <p:cNvPr id="579" name="Google Shape;579;p87"/>
          <p:cNvSpPr txBox="1">
            <a:spLocks noGrp="1"/>
          </p:cNvSpPr>
          <p:nvPr>
            <p:ph type="body" idx="1"/>
          </p:nvPr>
        </p:nvSpPr>
        <p:spPr>
          <a:xfrm>
            <a:off x="0" y="711600"/>
            <a:ext cx="3311400" cy="4431900"/>
          </a:xfrm>
          <a:prstGeom prst="rect">
            <a:avLst/>
          </a:prstGeom>
        </p:spPr>
        <p:txBody>
          <a:bodyPr spcFirstLastPara="1" wrap="square" lIns="91425" tIns="91425" rIns="91425" bIns="91425" anchor="t" anchorCtr="0">
            <a:noAutofit/>
          </a:bodyPr>
          <a:lstStyle/>
          <a:p>
            <a:pPr marL="0" marR="0" lvl="0" indent="0" algn="l" rtl="0">
              <a:lnSpc>
                <a:spcPct val="115000"/>
              </a:lnSpc>
              <a:spcBef>
                <a:spcPts val="0"/>
              </a:spcBef>
              <a:spcAft>
                <a:spcPts val="0"/>
              </a:spcAft>
              <a:buNone/>
            </a:pPr>
            <a:r>
              <a:rPr lang="en" b="1">
                <a:solidFill>
                  <a:srgbClr val="FFFFFF"/>
                </a:solidFill>
              </a:rPr>
              <a:t>However, if the norm of reaction in a gene is high, then environmental changes can play a large role in the expression of the genes and in turn lead to a larger spectrum of possible phenotypes.</a:t>
            </a:r>
            <a:endParaRPr b="1">
              <a:solidFill>
                <a:srgbClr val="FFFFFF"/>
              </a:solidFill>
            </a:endParaRPr>
          </a:p>
          <a:p>
            <a:pPr marL="0" marR="0" lvl="0" indent="0" algn="l" rtl="0">
              <a:lnSpc>
                <a:spcPct val="115000"/>
              </a:lnSpc>
              <a:spcBef>
                <a:spcPts val="0"/>
              </a:spcBef>
              <a:spcAft>
                <a:spcPts val="0"/>
              </a:spcAft>
              <a:buNone/>
            </a:pPr>
            <a:endParaRPr b="1">
              <a:solidFill>
                <a:srgbClr val="FFFFFF"/>
              </a:solidFill>
            </a:endParaRPr>
          </a:p>
          <a:p>
            <a:pPr marL="0" marR="0" lvl="0" indent="0" algn="l" rtl="0">
              <a:lnSpc>
                <a:spcPct val="115000"/>
              </a:lnSpc>
              <a:spcBef>
                <a:spcPts val="0"/>
              </a:spcBef>
              <a:spcAft>
                <a:spcPts val="0"/>
              </a:spcAft>
              <a:buNone/>
            </a:pPr>
            <a:r>
              <a:rPr lang="en" b="1">
                <a:solidFill>
                  <a:srgbClr val="FFFFFF"/>
                </a:solidFill>
              </a:rPr>
              <a:t>Ex: Red Blood Cell count and elevation. Melanin production and UV exposure. </a:t>
            </a:r>
            <a:endParaRPr b="1">
              <a:solidFill>
                <a:srgbClr val="FFFFFF"/>
              </a:solidFill>
            </a:endParaRPr>
          </a:p>
          <a:p>
            <a:pPr marL="0" lvl="0" indent="0" algn="l" rtl="0">
              <a:spcBef>
                <a:spcPts val="0"/>
              </a:spcBef>
              <a:spcAft>
                <a:spcPts val="0"/>
              </a:spcAft>
              <a:buNone/>
            </a:pPr>
            <a:endParaRPr b="1">
              <a:solidFill>
                <a:srgbClr val="FFFF00"/>
              </a:solidFill>
            </a:endParaRPr>
          </a:p>
          <a:p>
            <a:pPr marL="0" lvl="0" indent="0" algn="l" rtl="0">
              <a:spcBef>
                <a:spcPts val="0"/>
              </a:spcBef>
              <a:spcAft>
                <a:spcPts val="0"/>
              </a:spcAft>
              <a:buNone/>
            </a:pPr>
            <a:endParaRPr b="1">
              <a:solidFill>
                <a:srgbClr val="FFFF00"/>
              </a:solidFill>
            </a:endParaRPr>
          </a:p>
          <a:p>
            <a:pPr marL="0" lvl="0" indent="0" algn="l" rtl="0">
              <a:spcBef>
                <a:spcPts val="0"/>
              </a:spcBef>
              <a:spcAft>
                <a:spcPts val="0"/>
              </a:spcAft>
              <a:buNone/>
            </a:pPr>
            <a:endParaRPr b="1">
              <a:solidFill>
                <a:srgbClr val="FFFF00"/>
              </a:solidFill>
            </a:endParaRPr>
          </a:p>
          <a:p>
            <a:pPr marL="0" lvl="0" indent="0" algn="l" rtl="0">
              <a:spcBef>
                <a:spcPts val="0"/>
              </a:spcBef>
              <a:spcAft>
                <a:spcPts val="0"/>
              </a:spcAft>
              <a:buNone/>
            </a:pPr>
            <a:endParaRPr b="1">
              <a:solidFill>
                <a:srgbClr val="FFFFFF"/>
              </a:solidFill>
            </a:endParaRPr>
          </a:p>
          <a:p>
            <a:pPr marL="0" lvl="0" indent="0" algn="l" rtl="0">
              <a:spcBef>
                <a:spcPts val="0"/>
              </a:spcBef>
              <a:spcAft>
                <a:spcPts val="0"/>
              </a:spcAft>
              <a:buNone/>
            </a:pPr>
            <a:endParaRPr b="1">
              <a:solidFill>
                <a:srgbClr val="FFFFFF"/>
              </a:solidFill>
            </a:endParaRPr>
          </a:p>
          <a:p>
            <a:pPr marL="0" lvl="0" indent="0" algn="l" rtl="0">
              <a:spcBef>
                <a:spcPts val="0"/>
              </a:spcBef>
              <a:spcAft>
                <a:spcPts val="0"/>
              </a:spcAft>
              <a:buNone/>
            </a:pPr>
            <a:endParaRPr b="1">
              <a:solidFill>
                <a:srgbClr val="FFFFFF"/>
              </a:solidFill>
            </a:endParaRPr>
          </a:p>
        </p:txBody>
      </p:sp>
      <p:pic>
        <p:nvPicPr>
          <p:cNvPr id="580" name="Google Shape;580;p87"/>
          <p:cNvPicPr preferRelativeResize="0"/>
          <p:nvPr/>
        </p:nvPicPr>
        <p:blipFill rotWithShape="1">
          <a:blip r:embed="rId3">
            <a:alphaModFix/>
          </a:blip>
          <a:srcRect/>
          <a:stretch/>
        </p:blipFill>
        <p:spPr>
          <a:xfrm>
            <a:off x="3397025" y="864000"/>
            <a:ext cx="5747250" cy="371205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4"/>
        <p:cNvGrpSpPr/>
        <p:nvPr/>
      </p:nvGrpSpPr>
      <p:grpSpPr>
        <a:xfrm>
          <a:off x="0" y="0"/>
          <a:ext cx="0" cy="0"/>
          <a:chOff x="0" y="0"/>
          <a:chExt cx="0" cy="0"/>
        </a:xfrm>
      </p:grpSpPr>
      <p:sp>
        <p:nvSpPr>
          <p:cNvPr id="585" name="Google Shape;585;p8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6" name="Google Shape;586;p8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587" name="Google Shape;587;p88"/>
          <p:cNvPicPr preferRelativeResize="0"/>
          <p:nvPr/>
        </p:nvPicPr>
        <p:blipFill rotWithShape="1">
          <a:blip r:embed="rId3">
            <a:alphaModFix/>
          </a:blip>
          <a:srcRect r="41328"/>
          <a:stretch/>
        </p:blipFill>
        <p:spPr>
          <a:xfrm>
            <a:off x="0" y="0"/>
            <a:ext cx="5689402" cy="4191623"/>
          </a:xfrm>
          <a:prstGeom prst="rect">
            <a:avLst/>
          </a:prstGeom>
          <a:noFill/>
          <a:ln w="9525" cap="flat" cmpd="sng">
            <a:solidFill>
              <a:srgbClr val="FFFFFF"/>
            </a:solidFill>
            <a:prstDash val="solid"/>
            <a:round/>
            <a:headEnd type="none" w="sm" len="sm"/>
            <a:tailEnd type="none" w="sm" len="sm"/>
          </a:ln>
        </p:spPr>
      </p:pic>
      <p:pic>
        <p:nvPicPr>
          <p:cNvPr id="588" name="Google Shape;588;p88"/>
          <p:cNvPicPr preferRelativeResize="0"/>
          <p:nvPr/>
        </p:nvPicPr>
        <p:blipFill rotWithShape="1">
          <a:blip r:embed="rId3">
            <a:alphaModFix/>
          </a:blip>
          <a:srcRect l="62219"/>
          <a:stretch/>
        </p:blipFill>
        <p:spPr>
          <a:xfrm>
            <a:off x="5689400" y="0"/>
            <a:ext cx="3454599" cy="3952549"/>
          </a:xfrm>
          <a:prstGeom prst="rect">
            <a:avLst/>
          </a:prstGeom>
          <a:noFill/>
          <a:ln w="9525" cap="flat" cmpd="sng">
            <a:solidFill>
              <a:srgbClr val="FFFFFF"/>
            </a:solidFill>
            <a:prstDash val="solid"/>
            <a:round/>
            <a:headEnd type="none" w="sm" len="sm"/>
            <a:tailEnd type="none" w="sm" len="sm"/>
          </a:ln>
        </p:spPr>
      </p:pic>
      <p:sp>
        <p:nvSpPr>
          <p:cNvPr id="589" name="Google Shape;589;p88"/>
          <p:cNvSpPr/>
          <p:nvPr/>
        </p:nvSpPr>
        <p:spPr>
          <a:xfrm>
            <a:off x="5586325" y="3951300"/>
            <a:ext cx="3557700" cy="2403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3"/>
        <p:cNvGrpSpPr/>
        <p:nvPr/>
      </p:nvGrpSpPr>
      <p:grpSpPr>
        <a:xfrm>
          <a:off x="0" y="0"/>
          <a:ext cx="0" cy="0"/>
          <a:chOff x="0" y="0"/>
          <a:chExt cx="0" cy="0"/>
        </a:xfrm>
      </p:grpSpPr>
      <p:sp>
        <p:nvSpPr>
          <p:cNvPr id="594" name="Google Shape;594;p8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5" name="Google Shape;595;p89"/>
          <p:cNvSpPr txBox="1">
            <a:spLocks noGrp="1"/>
          </p:cNvSpPr>
          <p:nvPr>
            <p:ph type="body" idx="1"/>
          </p:nvPr>
        </p:nvSpPr>
        <p:spPr>
          <a:xfrm>
            <a:off x="0" y="1017725"/>
            <a:ext cx="5450700" cy="4125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00FFFF"/>
                </a:solidFill>
              </a:rPr>
              <a:t>Identical twin studies are particularly useful in providing evidence for the impacts of the epigenome due to them having identical genomes. </a:t>
            </a:r>
            <a:endParaRPr b="1">
              <a:solidFill>
                <a:srgbClr val="00FFFF"/>
              </a:solidFill>
            </a:endParaRPr>
          </a:p>
          <a:p>
            <a:pPr marL="0" lvl="0" indent="0" algn="l" rtl="0">
              <a:spcBef>
                <a:spcPts val="1600"/>
              </a:spcBef>
              <a:spcAft>
                <a:spcPts val="1600"/>
              </a:spcAft>
              <a:buNone/>
            </a:pPr>
            <a:r>
              <a:rPr lang="en" b="1">
                <a:solidFill>
                  <a:srgbClr val="00FFFF"/>
                </a:solidFill>
              </a:rPr>
              <a:t>This means that any variance in phenotype must be the product of the environment...the result of the epigenome.</a:t>
            </a:r>
            <a:endParaRPr b="1">
              <a:solidFill>
                <a:srgbClr val="00FFFF"/>
              </a:solidFill>
            </a:endParaRPr>
          </a:p>
        </p:txBody>
      </p:sp>
      <p:pic>
        <p:nvPicPr>
          <p:cNvPr id="596" name="Google Shape;596;p89"/>
          <p:cNvPicPr preferRelativeResize="0"/>
          <p:nvPr/>
        </p:nvPicPr>
        <p:blipFill>
          <a:blip r:embed="rId3">
            <a:alphaModFix/>
          </a:blip>
          <a:stretch>
            <a:fillRect/>
          </a:stretch>
        </p:blipFill>
        <p:spPr>
          <a:xfrm>
            <a:off x="5450859" y="0"/>
            <a:ext cx="3693132" cy="5143500"/>
          </a:xfrm>
          <a:prstGeom prst="rect">
            <a:avLst/>
          </a:prstGeom>
          <a:noFill/>
          <a:ln>
            <a:noFill/>
          </a:ln>
        </p:spPr>
      </p:pic>
      <p:pic>
        <p:nvPicPr>
          <p:cNvPr id="597" name="Google Shape;597;p89"/>
          <p:cNvPicPr preferRelativeResize="0"/>
          <p:nvPr/>
        </p:nvPicPr>
        <p:blipFill>
          <a:blip r:embed="rId4">
            <a:alphaModFix/>
          </a:blip>
          <a:stretch>
            <a:fillRect/>
          </a:stretch>
        </p:blipFill>
        <p:spPr>
          <a:xfrm>
            <a:off x="0" y="0"/>
            <a:ext cx="5450850" cy="90568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9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3" name="Google Shape;603;p9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04" name="Google Shape;604;p90" descr="How do cells in your body differentiate into other types of cells? Explore cell specialization featuring stem cells and their role in cell differentiation. For examples on types of specialized cells, see our &quot;Specialized Cells&quot; video here: https://youtu.be/wNe6RuK0FfA.&#10;&#10;Support us on Patreon! http://www.patreon.com/amoebasisters&#10;&#10;Our FREE resources:&#10;GIFs: http://www.amoebasisters.com/gifs.html&#10;Handouts: http://www.amoebasisters.com/handouts.html&#10;Comics: http://www.amoebasisters.com/parameciumparlorcomics&#10;&#10;Connect with us!&#10;Website: http://www.AmoebaSisters.com&#10;Twitter: http://www.twitter.com/AmoebaSisters&#10;Facebook: http://www.facebook.com/AmoebaSisters&#10;Tumblr: http://www.amoebasisters.tumblr.com&#10;Pinterest: http://www.pinterest.com/AmoebaSister­s&#10;Instagram: https://www.instagram.com/amoebasistersofficial/&#10;&#10;Visit our Redbubble store at http://www.amoebasisters.com/store.html&#10;&#10;The Amoeba Sisters videos demystify science with humor and relevance. The videos center on Pinky's certification and experience in teaching science at the high school level. Pinky's teacher certification is in grades 4-8 science and 8-12 composite science (encompassing biology, chemistry, and physics).  Amoeba Sisters videos only cover concepts that Pinky is certified to teach, and they focus on her specialty: secondary life science. For more information about The Amoeba Sisters, visit: http://www.amoebasisters.com/about-us.html&#10;&#10;We cover the basics in biology concepts at the secondary level. If you are looking to discover more about biology and go into depth beyond these basics, our recommended reference is the FREE, peer reviewed, open source OpenStax biology textbook: https://openstax.org/details/books/biology&#10;&#10;More detailed information about terms &quot;multipotent&quot; and &quot;pluripotent&quot; as well as stem cell therapy? Check out this excellent article: https://www.ncbi.nlm.nih.gov/pmc/articles/PMC4104807/&#10;&#10;This video mentions the amazing ability of induced pluripotent stem cells. Here is an article describing this technology in great detail: https://www.ncbi.nlm.nih.gov/pmc/articles/PMC3782070/&#10;&#10;We take pride in our AWESOME community, and we welcome feedback and discussion.  However, please remember that this is an education channel. See YouTube's community guidelines https://www.youtube.com/yt/policyandsafety/communityguidelines.html and YouTube's policy center https://support.google.com/youtube/topic/2676378?hl=en&amp;ref_topic=6151248.  We also reserve the right to remove comments with vulgar language.&#10;&#10;Music is this video is listed free to use/no attribution required from the YouTube audio library https://www.youtube.com/audiolibrary/music?feature=blog&#10;&#10;We have YouTube's community contributed subtitles feature on to allow translations for different languages. YouTube automatically credits the different language contributors below (unless the contributor had opted out of being credited). We are thankful for those that contribute different languages. If you have a concern about community contributed contributions, please contact us." title="How Cells Become Specialized">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08"/>
        <p:cNvGrpSpPr/>
        <p:nvPr/>
      </p:nvGrpSpPr>
      <p:grpSpPr>
        <a:xfrm>
          <a:off x="0" y="0"/>
          <a:ext cx="0" cy="0"/>
          <a:chOff x="0" y="0"/>
          <a:chExt cx="0" cy="0"/>
        </a:xfrm>
      </p:grpSpPr>
      <p:sp>
        <p:nvSpPr>
          <p:cNvPr id="609" name="Google Shape;609;p91"/>
          <p:cNvSpPr/>
          <p:nvPr/>
        </p:nvSpPr>
        <p:spPr>
          <a:xfrm>
            <a:off x="4050650" y="2689075"/>
            <a:ext cx="900000" cy="31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91"/>
          <p:cNvSpPr txBox="1">
            <a:spLocks noGrp="1"/>
          </p:cNvSpPr>
          <p:nvPr>
            <p:ph type="ctrTitle"/>
          </p:nvPr>
        </p:nvSpPr>
        <p:spPr>
          <a:xfrm>
            <a:off x="-25" y="2438400"/>
            <a:ext cx="9144000" cy="159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00"/>
                </a:solidFill>
              </a:rPr>
              <a:t>AP Biology Exam Review</a:t>
            </a:r>
            <a:endParaRPr>
              <a:solidFill>
                <a:srgbClr val="FFFF00"/>
              </a:solidFill>
            </a:endParaRPr>
          </a:p>
          <a:p>
            <a:pPr marL="0" lvl="0" indent="0" algn="ctr" rtl="0">
              <a:spcBef>
                <a:spcPts val="0"/>
              </a:spcBef>
              <a:spcAft>
                <a:spcPts val="0"/>
              </a:spcAft>
              <a:buNone/>
            </a:pPr>
            <a:endParaRPr>
              <a:solidFill>
                <a:srgbClr val="FFFF00"/>
              </a:solidFill>
            </a:endParaRPr>
          </a:p>
          <a:p>
            <a:pPr marL="0" lvl="0" indent="0" algn="ctr" rtl="0">
              <a:spcBef>
                <a:spcPts val="0"/>
              </a:spcBef>
              <a:spcAft>
                <a:spcPts val="0"/>
              </a:spcAft>
              <a:buNone/>
            </a:pPr>
            <a:endParaRPr sz="4000">
              <a:solidFill>
                <a:srgbClr val="FFFF00"/>
              </a:solidFill>
            </a:endParaRPr>
          </a:p>
          <a:p>
            <a:pPr marL="0" lvl="0" indent="0" algn="ctr" rtl="0">
              <a:spcBef>
                <a:spcPts val="0"/>
              </a:spcBef>
              <a:spcAft>
                <a:spcPts val="0"/>
              </a:spcAft>
              <a:buNone/>
            </a:pPr>
            <a:r>
              <a:rPr lang="en" sz="4000">
                <a:solidFill>
                  <a:srgbClr val="FFFF00"/>
                </a:solidFill>
              </a:rPr>
              <a:t>6.7</a:t>
            </a:r>
            <a:endParaRPr sz="4000">
              <a:solidFill>
                <a:srgbClr val="FFFF00"/>
              </a:solidFill>
            </a:endParaRPr>
          </a:p>
          <a:p>
            <a:pPr marL="0" lvl="0" indent="0" algn="ctr" rtl="0">
              <a:spcBef>
                <a:spcPts val="0"/>
              </a:spcBef>
              <a:spcAft>
                <a:spcPts val="0"/>
              </a:spcAft>
              <a:buNone/>
            </a:pPr>
            <a:endParaRPr>
              <a:solidFill>
                <a:srgbClr val="FFFF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14"/>
        <p:cNvGrpSpPr/>
        <p:nvPr/>
      </p:nvGrpSpPr>
      <p:grpSpPr>
        <a:xfrm>
          <a:off x="0" y="0"/>
          <a:ext cx="0" cy="0"/>
          <a:chOff x="0" y="0"/>
          <a:chExt cx="0" cy="0"/>
        </a:xfrm>
      </p:grpSpPr>
      <p:pic>
        <p:nvPicPr>
          <p:cNvPr id="615" name="Google Shape;615;p92"/>
          <p:cNvPicPr preferRelativeResize="0"/>
          <p:nvPr/>
        </p:nvPicPr>
        <p:blipFill rotWithShape="1">
          <a:blip r:embed="rId3">
            <a:alphaModFix/>
          </a:blip>
          <a:srcRect t="2219"/>
          <a:stretch/>
        </p:blipFill>
        <p:spPr>
          <a:xfrm>
            <a:off x="0" y="0"/>
            <a:ext cx="1811100" cy="4533451"/>
          </a:xfrm>
          <a:prstGeom prst="rect">
            <a:avLst/>
          </a:prstGeom>
          <a:noFill/>
          <a:ln>
            <a:noFill/>
          </a:ln>
        </p:spPr>
      </p:pic>
      <p:sp>
        <p:nvSpPr>
          <p:cNvPr id="616" name="Google Shape;616;p92"/>
          <p:cNvSpPr/>
          <p:nvPr/>
        </p:nvSpPr>
        <p:spPr>
          <a:xfrm>
            <a:off x="4050650" y="2689075"/>
            <a:ext cx="900000" cy="31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7" name="Google Shape;617;p92"/>
          <p:cNvCxnSpPr/>
          <p:nvPr/>
        </p:nvCxnSpPr>
        <p:spPr>
          <a:xfrm flipH="1">
            <a:off x="1361055" y="3843908"/>
            <a:ext cx="318900" cy="1200"/>
          </a:xfrm>
          <a:prstGeom prst="straightConnector1">
            <a:avLst/>
          </a:prstGeom>
          <a:noFill/>
          <a:ln w="28575" cap="flat" cmpd="sng">
            <a:solidFill>
              <a:srgbClr val="FF0000"/>
            </a:solidFill>
            <a:prstDash val="solid"/>
            <a:round/>
            <a:headEnd type="none" w="med" len="med"/>
            <a:tailEnd type="triangle" w="med" len="med"/>
          </a:ln>
        </p:spPr>
      </p:cxnSp>
      <p:pic>
        <p:nvPicPr>
          <p:cNvPr id="618" name="Google Shape;618;p92"/>
          <p:cNvPicPr preferRelativeResize="0"/>
          <p:nvPr/>
        </p:nvPicPr>
        <p:blipFill>
          <a:blip r:embed="rId4">
            <a:alphaModFix/>
          </a:blip>
          <a:stretch>
            <a:fillRect/>
          </a:stretch>
        </p:blipFill>
        <p:spPr>
          <a:xfrm>
            <a:off x="1838350" y="0"/>
            <a:ext cx="4001176" cy="3683612"/>
          </a:xfrm>
          <a:prstGeom prst="rect">
            <a:avLst/>
          </a:prstGeom>
          <a:noFill/>
          <a:ln>
            <a:noFill/>
          </a:ln>
        </p:spPr>
      </p:pic>
      <p:pic>
        <p:nvPicPr>
          <p:cNvPr id="619" name="Google Shape;619;p92"/>
          <p:cNvPicPr preferRelativeResize="0"/>
          <p:nvPr/>
        </p:nvPicPr>
        <p:blipFill>
          <a:blip r:embed="rId5">
            <a:alphaModFix/>
          </a:blip>
          <a:stretch>
            <a:fillRect/>
          </a:stretch>
        </p:blipFill>
        <p:spPr>
          <a:xfrm>
            <a:off x="5886442" y="0"/>
            <a:ext cx="3257558" cy="514350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93"/>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625" name="Google Shape;625;p93"/>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626" name="Google Shape;626;p93" descr="Join the Amoeba Sisters as they explain gene and chromosome mutations, and explore the significance of these changes. This updated video has improved audio and images! Check out our updated handout on https://www.amoebasisters.com/handouts and expand for table of contents!&#10;&#10;Factual Reference:&#10;OpenStax Biology 2nd Edition, Biology 2e. OpenStax CNX. May 8, 2019 http://cnx.org/contents/8d50a0af-948b-4204-a71d-4826cba765b8@15.43.&#10;&#10;Codons and the amino acids they code for is represented by standard charts can be found in the public domain. While the rectangle chart is the common format, there may be other ways to represent the information. P.S. If exploring more about mutations, check out this cool codon chart that  includes mutations(!!) in the public domain: https://commons.wikimedia.org/wiki/File:Notable_mutations.svg&#10;&#10;***Further Reading Suggestions to Go Beyond This Content!***&#10;-Yes, mutations can happen in viruses! Check out master teacher John Mead's National Geographic Education blog post on this with the influenza virus: &#10;https://blog.education.nationalgeographic.org/2017/12/08/talking-evolution-the-challenge-of-influenza-part-2/&#10;&#10;-Mutations in fruit flies? Learn more:&#10;https://www.ncbi.nlm.nih.gov/pmc/articles/PMC4649653/&#10;https://www.ncbi.nlm.nih.gov/pmc/articles/PMC4349060/&#10;&#10;-Careers in Genetics?&#10;National Society of Genetic Counselors: https://www.nsgc.org/page/aboutgeneticcounselors&#10;Bioinformatics: https://www.ncbi.nlm.nih.gov/pmc/articles/PMC4408859/&#10;Flowchart from American Society of Human Genetics-  http://www.ashg.org/education/career_flowchart.shtml&#10;&#10;The Amoeba Sisters videos demystify science with humor and relevance. The videos center on Pinky's certification and experience in teaching biology at the high school level. Learn more about our videos here: https://www.amoebasisters.com/our-videos&#10;&#10;Support Us? http://www.amoebasisters.com/support-us.html&#10;&#10;Our Resources:&#10;Biology Playlist: https://www.youtube.com/playlist?list=PLwL0Myd7Dk1F0iQPGrjehze3eDpco1eVz&#10;GIFs: http://www.amoebasisters.com/gifs.html&#10;Handouts: http://www.amoebasisters.com/handouts.html&#10;Comics: http://www.amoebasisters.com/parameciumparlorcomics&#10;Unlectured Series: https://www.amoebasisters.com/unlectured&#10;&#10;Connect with us!&#10;Website: http://www.AmoebaSisters.com&#10;Twitter: http://www.twitter.com/AmoebaSisters&#10;Facebook: http://www.facebook.com/AmoebaSisters&#10;Tumblr: http://www.amoebasisters.tumblr.com&#10;Pinterest: http://www.pinterest.com/AmoebaSister­s&#10;Instagram: https://www.instagram.com/amoebasistersofficial/&#10;&#10;Visit our Redbubble store at http://www.amoebasisters.com/store&#10;&#10;Our intro music designed and performed by Jeremiah Cheshire.&#10;&#10;End music is this video is listed free to use/no attribution required from the YouTube audio library https://www.youtube.com/audiolibrary/music?feature=blog&#10;&#10;We take pride in our AWESOME community, and we welcome feedback and discussion.  However, please remember that this is an education channel. See YouTube's community guidelines https://support.google.com/youtube/topic/2676378?hl=en&amp;ref_topic=6151248. In addition, we also reserve the right to remove comments with vulgar language.&#10;&#10;We have YouTube's community contributed subtitles feature on to allow translations for different languages, and we are thankful for those that contribute different languages! YouTube automatically credits the different language contributors below (unless the contributor had opted out of being credited). We are not affiliated with any of the translated subtitle credits that YouTube may place below. If you have a concern about community contributed contributions, please contact us." title="Mutations (Updated)">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6" name="Google Shape;146;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7" name="Google Shape;147;p31" descr="DNA is a type of nucleic acid. And in this video we are going to have a quick look at another type; RNA. &#10;&#10;We have both DNA and RNA in our bodies. We need them both! DNA is the blueprint; it contains all of the instructions for the cell to grow, function and replicate. The RNA carries out these instructions; it copies and transfers the genetic code from the DNA to ensure the relevant proteins are made. So just think of it as “DNA makes RNA make proteins”. &#10;&#10;Whereas DNA stands for deoxyribonucleic acid, RNA stands for ribonucleic acid. &#10;&#10;Whilst DNA is double stranded, RNA is single stranded. &#10;&#10;Like DNA, RNA is made up of a long chain of nucleotides. Each nucleotide consists of a ribose sugar, phosphate group and a nucleotide base. RNA has a sugar called ribose, whereas DNA has a sugar called deoxyribose. &#10;&#10;RNA has a base uracil, or U, whereas DNA has the base thymine or T. So in RNA C and G still pair, but now A and U pair. &#10;&#10;We need to know about RNA because we will see it when learning about protein synthesis. We will see two special types of RNA: messenger RNA which is known as mRNA. And transfer RNA which is known as tRNA. We will see the mRNA being synthesised inside the nucleus, copied from the DNA code. The tRNA is found in the cytoplasm. For many years, we just thought RNA was a DNA photocopier as mRNA, the protein builder as tRNA and found in ribosomes as rRNA. However, RNA can also act as enzymes to speed up chemical reactions. And in many viruses, they have RNA instead of DNA. The RNA carries the genetic code in these viruses. &#10;&#10;SUBSCRIBE to the FuseSchool YouTube channel for many more educational videos. Our teachers and animators come together to make fun &amp; easy-to-understand videos in Chemistry, Biology, Physics, Maths &amp; ICT.&#10;&#10;VISIT us at www.fuseschool.org, where all of our videos are carefully organised into topics and specific orders, and to see what else we have on offer. Comment, like and share with other learners. You can both ask and answer questions, and teachers will get back to you.&#10;&#10;These videos can be used in a flipped classroom model or as a revision aid. &#10;&#10;Find all of our Chemistry videos here:&#10;https://www.youtube.com/watch?v=cRnpKjHpFyg&amp;list=PLW0gavSzhMlReKGMVfUt6YuNQsO0bqSMV &#10;&#10;Find all of our Biology videos here: &#10;https://www.youtube.com/watch?v=tjkHzEVcyrE&amp;list=PLW0gavSzhMlQYSpKryVcEr3ERup5SxHl0 &#10;&#10;Find all of our Maths videos here:&#10;https://www.youtube.com/watch?v=hJq_cdz_L00&amp;list=PLW0gavSzhMlTyWKCgW1616v3fIywogoZQ &#10;&#10;Twitter: https://twitter.com/fuseSchool&#10;&#10;Access a deeper Learning Experience in the FuseSchool platform and app: www.fuseschool.org&#10;Follow us: http://www.youtube.com/fuseschool&#10;Friend us: http://www.facebook.com/fuseschool&#10;&#10;This Open Educational Resource is free of charge, under a Creative Commons License: Attribution-NonCommercial CC BY-NC ( View License Deed: http://creativecommons.org/licenses/by-nc/4.0/ ).  You are allowed to download the video for nonprofit, educational use. If you would like to modify the video, please contact us: info@fuseschool.org" title="What is RNA | Genetics | Biology | FuseSchool">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94"/>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632" name="Google Shape;632;p94"/>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633" name="Google Shape;633;p94" descr="The way we grow and develop in the womb is controlled by our DNA. Small sections of DNA, called genes, carry the code telling the body how to build itself. Usually this works fine, but sometimes those genes carry mistakes in their code. These mistakes, known as mutations, may have no effect, they may be beneficial, or they may be harmful. &#10;&#10;If the mutation is beneficial, the mutated individual will have a better chance of surviving and reproducing, with all the offspring benefitting from the mutation too. &#10;&#10;Alternatively, a harmful mutation means that that individual may not be able to survive and reproduce. &#10;&#10;As mutations in DNA are a random and ongoing process, non-beneficial and harmful genes are eventually “weeded out” of a population in a process called Natural Selection. &#10;&#10;Species evolve through a slow process of natural selection so that only the beneficial mutations are incorporated into the population, whilst the harmful ones are removed.&#10;&#10;SUBSCRIBE to the FuseSchool YouTube channel for many more educational videos. Our teachers and animators come together to make fun &amp; easy-to-understand videos in Chemistry, Biology, Physics, Maths &amp; ICT.&#10;&#10;VISIT us at www.fuseschool.org, where all of our videos are carefully organised into topics and specific orders, and to see what else we have on offer. Comment, like and share with other learners. You can both ask and answer questions, and teachers will get back to you.&#10;&#10;These videos can be used in a flipped classroom model or as a revision aid. &#10;&#10;Find all of our Chemistry videos here:&#10;https://www.youtube.com/watch?v=cRnpKjHpFyg&amp;list=PLW0gavSzhMlReKGMVfUt6YuNQsO0bqSMV &#10;&#10;Find all of our Biology videos here: &#10;https://www.youtube.com/watch?v=tjkHzEVcyrE&amp;list=PLW0gavSzhMlQYSpKryVcEr3ERup5SxHl0 &#10;&#10;Find all of our Maths videos here:&#10;https://www.youtube.com/watch?v=hJq_cdz_L00&amp;list=PLW0gavSzhMlTyWKCgW1616v3fIywogoZQ &#10;&#10;Twitter: https://twitter.com/fuseSchool&#10;&#10;Access a deeper Learning Experience in the FuseSchool platform and app: www.fuseschool.org&#10;Follow us: http://www.youtube.com/fuseschool&#10;Friend us: http://www.facebook.com/fuseschool&#10;&#10;This Open Educational Resource is free of charge, under a Creative Commons License: Attribution-NonCommercial CC BY-NC ( View License Deed: http://creativecommons.org/licenses/by-nc/4.0/ ).  You are allowed to download the video for nonprofit, educational use. If you would like to modify the video, please contact us: info@fuseschool.org" title="Mutations and Natural Selection | Evolution | Biology | FuseSchool">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638" name="Google Shape;638;p95"/>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639" name="Google Shape;639;p95"/>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640" name="Google Shape;640;p95" descr="A Horizontal Gene Transfer (sometimes called lateral gene transfer or sideways gene transfer) is the passing of one or more genes through routes other than parent-to-offspring. In this animation you will learn what that looks like and how it effects evolution.&#10;&#10;Check out our new Spanish channel here: https://www.youtube.com/channel/UCinaWvgsDyAfppjY9ZPak5Q&#10;&#10;SOURCES&#10;&#10;Horizontal Gene Transfer of antibiotic resistance: https://www.ncbi.nlm.nih.gov/pubmed/30248271&#10;&#10;Horizontal Gene Transfer between bats and frogs: https://genomebiology.biomedcentral.com/articles/10.1186/s13059-018-1456-7&#10;&#10;Contradicting findings about how common horizontal gene transfer is in animals: &#10;&#10;Common: https://genomebiology.biomedcentral.com/articles/10.1186/s13059-015-0607-3&#10;&#10;Rare: https://www.ncbi.nlm.nih.gov/pmc/articles/PMC5422933/&#10;&#10;Horizontal gene transfer from viruses is thought to to have given rise to at least two proteins that modern placental mammals use in placenta formation. If correct, this is an amazing example of gene capture and re-purposing! https://www.ncbi.nlm.nih.gov/pmc/articles/PMC3758191/" title="What is Horizontal Gene Transfer?">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44"/>
        <p:cNvGrpSpPr/>
        <p:nvPr/>
      </p:nvGrpSpPr>
      <p:grpSpPr>
        <a:xfrm>
          <a:off x="0" y="0"/>
          <a:ext cx="0" cy="0"/>
          <a:chOff x="0" y="0"/>
          <a:chExt cx="0" cy="0"/>
        </a:xfrm>
      </p:grpSpPr>
      <p:sp>
        <p:nvSpPr>
          <p:cNvPr id="645" name="Google Shape;645;p96"/>
          <p:cNvSpPr/>
          <p:nvPr/>
        </p:nvSpPr>
        <p:spPr>
          <a:xfrm>
            <a:off x="4050650" y="2689075"/>
            <a:ext cx="900000" cy="31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96"/>
          <p:cNvSpPr txBox="1">
            <a:spLocks noGrp="1"/>
          </p:cNvSpPr>
          <p:nvPr>
            <p:ph type="ctrTitle"/>
          </p:nvPr>
        </p:nvSpPr>
        <p:spPr>
          <a:xfrm>
            <a:off x="-25" y="2438400"/>
            <a:ext cx="9144000" cy="159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00"/>
                </a:solidFill>
              </a:rPr>
              <a:t>AP Biology Exam Review</a:t>
            </a:r>
            <a:endParaRPr>
              <a:solidFill>
                <a:srgbClr val="FFFF00"/>
              </a:solidFill>
            </a:endParaRPr>
          </a:p>
          <a:p>
            <a:pPr marL="0" lvl="0" indent="0" algn="ctr" rtl="0">
              <a:spcBef>
                <a:spcPts val="0"/>
              </a:spcBef>
              <a:spcAft>
                <a:spcPts val="0"/>
              </a:spcAft>
              <a:buNone/>
            </a:pPr>
            <a:endParaRPr>
              <a:solidFill>
                <a:srgbClr val="FFFF00"/>
              </a:solidFill>
            </a:endParaRPr>
          </a:p>
          <a:p>
            <a:pPr marL="0" lvl="0" indent="0" algn="ctr" rtl="0">
              <a:spcBef>
                <a:spcPts val="0"/>
              </a:spcBef>
              <a:spcAft>
                <a:spcPts val="0"/>
              </a:spcAft>
              <a:buNone/>
            </a:pPr>
            <a:endParaRPr sz="4000">
              <a:solidFill>
                <a:srgbClr val="FFFF00"/>
              </a:solidFill>
            </a:endParaRPr>
          </a:p>
          <a:p>
            <a:pPr marL="0" lvl="0" indent="0" algn="ctr" rtl="0">
              <a:spcBef>
                <a:spcPts val="0"/>
              </a:spcBef>
              <a:spcAft>
                <a:spcPts val="0"/>
              </a:spcAft>
              <a:buNone/>
            </a:pPr>
            <a:r>
              <a:rPr lang="en" sz="4000">
                <a:solidFill>
                  <a:srgbClr val="FFFF00"/>
                </a:solidFill>
              </a:rPr>
              <a:t>6.8</a:t>
            </a:r>
            <a:endParaRPr sz="4000">
              <a:solidFill>
                <a:srgbClr val="FFFF00"/>
              </a:solidFill>
            </a:endParaRPr>
          </a:p>
          <a:p>
            <a:pPr marL="0" lvl="0" indent="0" algn="ctr" rtl="0">
              <a:spcBef>
                <a:spcPts val="0"/>
              </a:spcBef>
              <a:spcAft>
                <a:spcPts val="0"/>
              </a:spcAft>
              <a:buNone/>
            </a:pPr>
            <a:endParaRPr>
              <a:solidFill>
                <a:srgbClr val="FFFF00"/>
              </a:solidFill>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50"/>
        <p:cNvGrpSpPr/>
        <p:nvPr/>
      </p:nvGrpSpPr>
      <p:grpSpPr>
        <a:xfrm>
          <a:off x="0" y="0"/>
          <a:ext cx="0" cy="0"/>
          <a:chOff x="0" y="0"/>
          <a:chExt cx="0" cy="0"/>
        </a:xfrm>
      </p:grpSpPr>
      <p:pic>
        <p:nvPicPr>
          <p:cNvPr id="651" name="Google Shape;651;p97"/>
          <p:cNvPicPr preferRelativeResize="0"/>
          <p:nvPr/>
        </p:nvPicPr>
        <p:blipFill rotWithShape="1">
          <a:blip r:embed="rId3">
            <a:alphaModFix/>
          </a:blip>
          <a:srcRect t="2219"/>
          <a:stretch/>
        </p:blipFill>
        <p:spPr>
          <a:xfrm>
            <a:off x="0" y="0"/>
            <a:ext cx="2164700" cy="4831824"/>
          </a:xfrm>
          <a:prstGeom prst="rect">
            <a:avLst/>
          </a:prstGeom>
          <a:noFill/>
          <a:ln>
            <a:noFill/>
          </a:ln>
        </p:spPr>
      </p:pic>
      <p:sp>
        <p:nvSpPr>
          <p:cNvPr id="652" name="Google Shape;652;p97"/>
          <p:cNvSpPr/>
          <p:nvPr/>
        </p:nvSpPr>
        <p:spPr>
          <a:xfrm>
            <a:off x="4050650" y="2689075"/>
            <a:ext cx="900000" cy="31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53" name="Google Shape;653;p97"/>
          <p:cNvCxnSpPr/>
          <p:nvPr/>
        </p:nvCxnSpPr>
        <p:spPr>
          <a:xfrm flipH="1">
            <a:off x="1703150" y="4554100"/>
            <a:ext cx="381000" cy="1200"/>
          </a:xfrm>
          <a:prstGeom prst="straightConnector1">
            <a:avLst/>
          </a:prstGeom>
          <a:noFill/>
          <a:ln w="28575" cap="flat" cmpd="sng">
            <a:solidFill>
              <a:srgbClr val="FF0000"/>
            </a:solidFill>
            <a:prstDash val="solid"/>
            <a:round/>
            <a:headEnd type="none" w="med" len="med"/>
            <a:tailEnd type="triangle" w="med" len="med"/>
          </a:ln>
        </p:spPr>
      </p:cxnSp>
      <p:pic>
        <p:nvPicPr>
          <p:cNvPr id="654" name="Google Shape;654;p97"/>
          <p:cNvPicPr preferRelativeResize="0"/>
          <p:nvPr/>
        </p:nvPicPr>
        <p:blipFill>
          <a:blip r:embed="rId4">
            <a:alphaModFix/>
          </a:blip>
          <a:stretch>
            <a:fillRect/>
          </a:stretch>
        </p:blipFill>
        <p:spPr>
          <a:xfrm>
            <a:off x="2249088" y="0"/>
            <a:ext cx="5057775" cy="39243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98"/>
          <p:cNvSpPr txBox="1">
            <a:spLocks noGrp="1"/>
          </p:cNvSpPr>
          <p:nvPr>
            <p:ph type="title"/>
          </p:nvPr>
        </p:nvSpPr>
        <p:spPr>
          <a:xfrm>
            <a:off x="311700" y="-121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Biotechnology</a:t>
            </a:r>
            <a:endParaRPr/>
          </a:p>
        </p:txBody>
      </p:sp>
      <p:sp>
        <p:nvSpPr>
          <p:cNvPr id="660" name="Google Shape;660;p9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00FFFF"/>
              </a:buClr>
              <a:buSzPts val="1800"/>
              <a:buAutoNum type="arabicParenR"/>
            </a:pPr>
            <a:r>
              <a:rPr lang="en" b="1">
                <a:solidFill>
                  <a:srgbClr val="00FFFF"/>
                </a:solidFill>
              </a:rPr>
              <a:t>Gel Electrophoresis</a:t>
            </a:r>
            <a:endParaRPr b="1">
              <a:solidFill>
                <a:srgbClr val="00FFFF"/>
              </a:solidFill>
            </a:endParaRPr>
          </a:p>
          <a:p>
            <a:pPr marL="457200" lvl="0" indent="-342900" algn="l" rtl="0">
              <a:spcBef>
                <a:spcPts val="0"/>
              </a:spcBef>
              <a:spcAft>
                <a:spcPts val="0"/>
              </a:spcAft>
              <a:buClr>
                <a:srgbClr val="00FFFF"/>
              </a:buClr>
              <a:buSzPts val="1800"/>
              <a:buAutoNum type="arabicParenR"/>
            </a:pPr>
            <a:r>
              <a:rPr lang="en" b="1">
                <a:solidFill>
                  <a:srgbClr val="00FFFF"/>
                </a:solidFill>
              </a:rPr>
              <a:t>Restriction Enzymes</a:t>
            </a:r>
            <a:endParaRPr b="1">
              <a:solidFill>
                <a:srgbClr val="00FFFF"/>
              </a:solidFill>
            </a:endParaRPr>
          </a:p>
          <a:p>
            <a:pPr marL="457200" lvl="0" indent="-342900" algn="l" rtl="0">
              <a:spcBef>
                <a:spcPts val="0"/>
              </a:spcBef>
              <a:spcAft>
                <a:spcPts val="0"/>
              </a:spcAft>
              <a:buClr>
                <a:srgbClr val="00FFFF"/>
              </a:buClr>
              <a:buSzPts val="1800"/>
              <a:buAutoNum type="arabicParenR"/>
            </a:pPr>
            <a:r>
              <a:rPr lang="en" b="1">
                <a:solidFill>
                  <a:srgbClr val="00FFFF"/>
                </a:solidFill>
              </a:rPr>
              <a:t>Polymerase Chain Reaction</a:t>
            </a:r>
            <a:endParaRPr b="1">
              <a:solidFill>
                <a:srgbClr val="00FFFF"/>
              </a:solidFill>
            </a:endParaRPr>
          </a:p>
          <a:p>
            <a:pPr marL="457200" lvl="0" indent="-342900" algn="l" rtl="0">
              <a:spcBef>
                <a:spcPts val="0"/>
              </a:spcBef>
              <a:spcAft>
                <a:spcPts val="0"/>
              </a:spcAft>
              <a:buClr>
                <a:srgbClr val="00FFFF"/>
              </a:buClr>
              <a:buSzPts val="1800"/>
              <a:buAutoNum type="arabicParenR"/>
            </a:pPr>
            <a:r>
              <a:rPr lang="en" b="1">
                <a:solidFill>
                  <a:srgbClr val="00FFFF"/>
                </a:solidFill>
              </a:rPr>
              <a:t>Bacterial Transformation</a:t>
            </a:r>
            <a:endParaRPr b="1">
              <a:solidFill>
                <a:srgbClr val="00FFFF"/>
              </a:solidFill>
            </a:endParaRPr>
          </a:p>
          <a:p>
            <a:pPr marL="0" lvl="0" indent="0" algn="l" rtl="0">
              <a:spcBef>
                <a:spcPts val="1600"/>
              </a:spcBef>
              <a:spcAft>
                <a:spcPts val="1600"/>
              </a:spcAft>
              <a:buNone/>
            </a:pPr>
            <a:r>
              <a:rPr lang="en" b="1">
                <a:solidFill>
                  <a:srgbClr val="00FFFF"/>
                </a:solidFill>
              </a:rPr>
              <a:t>*You need to understand the  basic science behind these procedures and their applications. </a:t>
            </a:r>
            <a:endParaRPr b="1">
              <a:solidFill>
                <a:srgbClr val="00FFFF"/>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99"/>
          <p:cNvPicPr preferRelativeResize="0"/>
          <p:nvPr/>
        </p:nvPicPr>
        <p:blipFill rotWithShape="1">
          <a:blip r:embed="rId3">
            <a:alphaModFix/>
          </a:blip>
          <a:srcRect b="7484"/>
          <a:stretch/>
        </p:blipFill>
        <p:spPr>
          <a:xfrm>
            <a:off x="477700" y="1686400"/>
            <a:ext cx="1102974" cy="3457099"/>
          </a:xfrm>
          <a:prstGeom prst="rect">
            <a:avLst/>
          </a:prstGeom>
          <a:noFill/>
          <a:ln>
            <a:noFill/>
          </a:ln>
        </p:spPr>
      </p:pic>
      <p:pic>
        <p:nvPicPr>
          <p:cNvPr id="666" name="Google Shape;666;p99"/>
          <p:cNvPicPr preferRelativeResize="0"/>
          <p:nvPr/>
        </p:nvPicPr>
        <p:blipFill rotWithShape="1">
          <a:blip r:embed="rId3">
            <a:alphaModFix/>
          </a:blip>
          <a:srcRect b="7484"/>
          <a:stretch/>
        </p:blipFill>
        <p:spPr>
          <a:xfrm>
            <a:off x="3125519" y="1686400"/>
            <a:ext cx="2758131" cy="3457099"/>
          </a:xfrm>
          <a:prstGeom prst="rect">
            <a:avLst/>
          </a:prstGeom>
          <a:noFill/>
          <a:ln>
            <a:noFill/>
          </a:ln>
        </p:spPr>
      </p:pic>
      <p:pic>
        <p:nvPicPr>
          <p:cNvPr id="667" name="Google Shape;667;p99"/>
          <p:cNvPicPr preferRelativeResize="0"/>
          <p:nvPr/>
        </p:nvPicPr>
        <p:blipFill rotWithShape="1">
          <a:blip r:embed="rId3">
            <a:alphaModFix/>
          </a:blip>
          <a:srcRect b="7484"/>
          <a:stretch/>
        </p:blipFill>
        <p:spPr>
          <a:xfrm>
            <a:off x="7157054" y="1686400"/>
            <a:ext cx="1837822" cy="3457099"/>
          </a:xfrm>
          <a:prstGeom prst="rect">
            <a:avLst/>
          </a:prstGeom>
          <a:noFill/>
          <a:ln>
            <a:noFill/>
          </a:ln>
        </p:spPr>
      </p:pic>
      <p:sp>
        <p:nvSpPr>
          <p:cNvPr id="668" name="Google Shape;668;p99"/>
          <p:cNvSpPr txBox="1"/>
          <p:nvPr/>
        </p:nvSpPr>
        <p:spPr>
          <a:xfrm>
            <a:off x="0" y="-12550"/>
            <a:ext cx="9144000" cy="67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FFFFFF"/>
                </a:solidFill>
              </a:rPr>
              <a:t>Image making these three guys run through a bungee maze with extremely small openings to fit through. If you gave all three the same amount of time to try and get through the maze, who will make it the furthest?</a:t>
            </a:r>
            <a:endParaRPr sz="1800" b="1">
              <a:solidFill>
                <a:srgbClr val="FFFFFF"/>
              </a:solidFill>
            </a:endParaRPr>
          </a:p>
        </p:txBody>
      </p:sp>
      <p:sp>
        <p:nvSpPr>
          <p:cNvPr id="669" name="Google Shape;669;p99"/>
          <p:cNvSpPr/>
          <p:nvPr/>
        </p:nvSpPr>
        <p:spPr>
          <a:xfrm>
            <a:off x="690488" y="1686400"/>
            <a:ext cx="677400" cy="6792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99"/>
          <p:cNvSpPr/>
          <p:nvPr/>
        </p:nvSpPr>
        <p:spPr>
          <a:xfrm>
            <a:off x="4165875" y="1686400"/>
            <a:ext cx="677400" cy="6792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99"/>
          <p:cNvSpPr/>
          <p:nvPr/>
        </p:nvSpPr>
        <p:spPr>
          <a:xfrm>
            <a:off x="7737250" y="1686400"/>
            <a:ext cx="677400" cy="679200"/>
          </a:xfrm>
          <a:prstGeom prst="ellipse">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10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7" name="Google Shape;677;p10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78" name="Google Shape;678;p100"/>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82"/>
        <p:cNvGrpSpPr/>
        <p:nvPr/>
      </p:nvGrpSpPr>
      <p:grpSpPr>
        <a:xfrm>
          <a:off x="0" y="0"/>
          <a:ext cx="0" cy="0"/>
          <a:chOff x="0" y="0"/>
          <a:chExt cx="0" cy="0"/>
        </a:xfrm>
      </p:grpSpPr>
      <p:sp>
        <p:nvSpPr>
          <p:cNvPr id="683" name="Google Shape;683;p10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4" name="Google Shape;684;p101"/>
          <p:cNvSpPr txBox="1">
            <a:spLocks noGrp="1"/>
          </p:cNvSpPr>
          <p:nvPr>
            <p:ph type="body" idx="1"/>
          </p:nvPr>
        </p:nvSpPr>
        <p:spPr>
          <a:xfrm>
            <a:off x="0" y="143350"/>
            <a:ext cx="3215100" cy="500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rgbClr val="000000"/>
                </a:solidFill>
              </a:rPr>
              <a:t>A DNA sample would be cut into predictable fragments using a specific Restriction Enzyme.</a:t>
            </a:r>
            <a:endParaRPr sz="1600" b="1">
              <a:solidFill>
                <a:srgbClr val="000000"/>
              </a:solidFill>
            </a:endParaRPr>
          </a:p>
          <a:p>
            <a:pPr marL="0" lvl="0" indent="0" algn="l" rtl="0">
              <a:spcBef>
                <a:spcPts val="1600"/>
              </a:spcBef>
              <a:spcAft>
                <a:spcPts val="0"/>
              </a:spcAft>
              <a:buNone/>
            </a:pPr>
            <a:r>
              <a:rPr lang="en" sz="1600" b="1">
                <a:solidFill>
                  <a:srgbClr val="000000"/>
                </a:solidFill>
              </a:rPr>
              <a:t>Larger fragments move slower through the gel due to the increased resistance from their size. </a:t>
            </a:r>
            <a:endParaRPr sz="1600" b="1">
              <a:solidFill>
                <a:srgbClr val="000000"/>
              </a:solidFill>
            </a:endParaRPr>
          </a:p>
          <a:p>
            <a:pPr marL="0" lvl="0" indent="0" algn="l" rtl="0">
              <a:spcBef>
                <a:spcPts val="1600"/>
              </a:spcBef>
              <a:spcAft>
                <a:spcPts val="0"/>
              </a:spcAft>
              <a:buNone/>
            </a:pPr>
            <a:r>
              <a:rPr lang="en" sz="1600" b="1">
                <a:solidFill>
                  <a:srgbClr val="000000"/>
                </a:solidFill>
              </a:rPr>
              <a:t>This means that large DNA fragments will not run as far down the gel as smaller fragments.  </a:t>
            </a:r>
            <a:endParaRPr sz="1600" b="1">
              <a:solidFill>
                <a:srgbClr val="000000"/>
              </a:solidFill>
            </a:endParaRPr>
          </a:p>
          <a:p>
            <a:pPr marL="0" lvl="0" indent="0" algn="l" rtl="0">
              <a:spcBef>
                <a:spcPts val="1600"/>
              </a:spcBef>
              <a:spcAft>
                <a:spcPts val="1600"/>
              </a:spcAft>
              <a:buNone/>
            </a:pPr>
            <a:r>
              <a:rPr lang="en" sz="1600" b="1">
                <a:solidFill>
                  <a:srgbClr val="000000"/>
                </a:solidFill>
              </a:rPr>
              <a:t>The fragments collect at particular distances as bands</a:t>
            </a:r>
            <a:endParaRPr sz="1600" b="1">
              <a:solidFill>
                <a:srgbClr val="000000"/>
              </a:solidFill>
            </a:endParaRPr>
          </a:p>
        </p:txBody>
      </p:sp>
      <p:pic>
        <p:nvPicPr>
          <p:cNvPr id="685" name="Google Shape;685;p101"/>
          <p:cNvPicPr preferRelativeResize="0"/>
          <p:nvPr/>
        </p:nvPicPr>
        <p:blipFill>
          <a:blip r:embed="rId3">
            <a:alphaModFix/>
          </a:blip>
          <a:stretch>
            <a:fillRect/>
          </a:stretch>
        </p:blipFill>
        <p:spPr>
          <a:xfrm>
            <a:off x="3526899" y="0"/>
            <a:ext cx="5617112" cy="5143499"/>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89"/>
        <p:cNvGrpSpPr/>
        <p:nvPr/>
      </p:nvGrpSpPr>
      <p:grpSpPr>
        <a:xfrm>
          <a:off x="0" y="0"/>
          <a:ext cx="0" cy="0"/>
          <a:chOff x="0" y="0"/>
          <a:chExt cx="0" cy="0"/>
        </a:xfrm>
      </p:grpSpPr>
      <p:sp>
        <p:nvSpPr>
          <p:cNvPr id="690" name="Google Shape;690;p10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1" name="Google Shape;691;p10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92" name="Google Shape;692;p102"/>
          <p:cNvPicPr preferRelativeResize="0"/>
          <p:nvPr/>
        </p:nvPicPr>
        <p:blipFill>
          <a:blip r:embed="rId3">
            <a:alphaModFix/>
          </a:blip>
          <a:stretch>
            <a:fillRect/>
          </a:stretch>
        </p:blipFill>
        <p:spPr>
          <a:xfrm>
            <a:off x="0" y="28600"/>
            <a:ext cx="9144000" cy="5086344"/>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10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8" name="Google Shape;698;p10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99" name="Google Shape;699;p103" descr="Learn how gel electrophoresis separates DNA and protein fragments based on size and why one would use agarose gel electrophoresis versus SDS-PAGE. By Angela Guerrero.. Created by Angela Guerrero.&#10;&#10;Watch the next lesson: https://www.khanacademy.org/test-prep/mcat/chemical-processes/separations-purifications/v/resolution-of-enantiomers?utm_source=YT&amp;utm_medium=Desc&amp;utm_campaign=mcat&#10;&#10;Missed the previous lesson? https://www.khanacademy.org/test-prep/mcat/chemical-processes/separations-purifications/v/gas-chromatography?utm_source=YT&amp;utm_medium=Desc&amp;utm_campaign=mcat&#10;&#10;MCAT on Khan Academy: Go ahead and practice some passage-based questions!&#10;&#10;About Khan Academy: Khan Academy offers practice exercises, instructional videos, and a personalized learning dashboard that empower learners to study at their own pace in and outside of the classroom. We tackle math, science, computer programming, history, art history, economics, and more. Our math missions guide learners from kindergarten to calculus using state-of-the-art, adaptive technology that identifies strengths and learning gaps. We've also partnered with institutions like NASA, The Museum of Modern Art, The California Academy of Sciences, and MIT to offer specialized content.&#10;&#10;For free. For everyone. Forever. #YouCanLearnAnything&#10;&#10;Subscribe to Khan Academy’s MCAT channel: https://www.youtube.com/channel/UCDkK5wqSuwDlJ3_nl3rgdiQ?sub_confirmation=1&#10;Subscribe to Khan Academy: https://www.youtube.com/subscription_center?add_user=khanacademy" title="Gel electrophoresis | Chemical processes | MCAT | Khan Academy">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54" name="Google Shape;154;p32" descr="To purchase this program please visit http://www.greatpacificmedia.com/ &#10; &#10;Segment from the program Biotechnology: Engineering Genomes.  &#10; &#10;DVD Description &#10;Our Biotechnology DVD first looks at major research areas in biotechnology such as the Human Genome Project and the various forms of recombinant DNA technology that produce transgenic plants and animals. The program then goes on to look at the tools used by biotechnologists such as restriction enzymes, plasmids, vector and vector less insertion of genes into genomes, and the production of genes via polymerase chain reactions. The program then concludes by looking at the future of biotechnology and some of the environmental, economic, and ethical issues raised by biotech." title="Plasmids | Genetics | Biology">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10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5" name="Google Shape;705;p10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06" name="Google Shape;706;p104" title="Restriction Enzymes">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10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2" name="Google Shape;712;p10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13" name="Google Shape;713;p105" descr="Find classes on topics you are interested in. Follow the link to get a FREE month of Skillshare and access to over 20,000 classes - ⭐https://skillshare.eqcm.net/0BXNL⭐ &#10;&#10;How does PCR work and what is it used for? Learn all about a polymerase chain reaction in this 2 Minute Classroom video.&#10;&#10;Thanks for stopping by, this is 2 Minute Classroom and today we are talking about Polymerase Chain Reaction, or PCR as it’s more commonly known. First, let’s talk about what PCR is and how it works, and then I’ll give some examples of what PCR is used for. &#10;&#10;PCR is a technique used to amplify or copy small specific segments of DNA. &#10;&#10;For PCR to be successful, you need the DNA sample you want copied, DNA primers to identify the specific sequence of DNA you want to amplify, lots of raw nucleotides to form the DNA copies, and a heat resistant DNA polymerase to make the new copies. This all goes into a special stable solution.&#10;&#10;Once all the ingredients are in, you run the solution through many temperature cycles until you reach the amount of DNA copies needed.&#10;&#10;There are three main steps to this cycle.&#10;&#10;Step 1 - Denaturation&#10;&#10;The solution is heated allowing complementary DNA strands to separate so that all the DNA in solution is single stranded. &#10;&#10;Step 2 - Annealing&#10;&#10;The solution is cooled so that the DNA primers can bind to the specific region of DNA you are interested in.&#10;&#10;Step 3 - Extension&#10;&#10;The temperature is raised so that the DNA polymerase can bind and perform the necessary operation of synthesizing new DNA strands. &#10;&#10;This cycle is repeated about 30 times, takes about 3 hours and creates over one billion copies. &#10;&#10;So what is PCR actually used for?&#10;&#10;PCR has many research based and practical applications. &#10;&#10;It’s used for DNA mapping, like the Human Genome Project. &#10;&#10;It’s used to check sections of DNA for genetic testing to determine potential disorders. &#10;&#10;Companies like 23andMe and Ancestroy.com use PCR for to run personal DNA tests.&#10;And my favorite application for PCR is in forensics. Whenever a crime is committed, the perpetrator almost always leaves their DNA at the crime scene. This could be hair, semen, skin, or blood. Investigators search for this evidence and thanks to PCR, can amplify the DNA and compare it to the DNA of suspects. This genetic information is then put into the FBIs DNA databade, CODIS&#10;&#10;But it gets even better. Investigators have been able to take DNA evidence from crimes committed before CODIS was put together and run it through the current system. This has solved many cold cases and also exonerated prisoners who had been wrongfully accused, even some that were on death row. &#10;&#10;Needless to say, PCR is one the most important scientific advances ever. And now you know why.&#10;&#10;If you have additional questions I’ll do my best to answer those in the comments below.&#10;&#10;Don’t forget to check out my other great videos and I’ll catch you next time." title="What is Polymerase Chain Reaction? | PCR Explained">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10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9" name="Google Shape;719;p10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20" name="Google Shape;720;p106" title="Bacterial Transformation Lab (Theory)">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10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6" name="Google Shape;726;p10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27" name="Google Shape;727;p107" descr="Can we change the blueprints of life? This week we are exploring that question with genetic engineering. We’ll discuss how selective breeding can improve agricultural practices, and the potential DNA-level engineering could have on other fields of engineering. We’ll also look at how optogenetics and CRISPR have opened up new ways for genetic engineers to change the DNA inside living cells.&#10;&#10;Crash Course Engineering is produced in association with PBS Digital Studios: https://www.youtube.com/playlist?list=PL1mtdjDVOoOqJzeaJAV15Tq0tZ1vKj7ZV&#10;&#10;***&#10;&#10;RESOURCES:&#10;https://www.huffingtonpost.com/david-macaray/the-man-who-saved-a-billi_b_4099523.html?guccounter=1&#10;http://wheatdoctor.org/lodging&#10;https://diatoms.org/what-are-diatoms&#10;https://www.researchgate.net/publication/49698386_From_diatoms_to_silica-based_biohybrids&#10;https://www.pnnl.gov/news/release.aspx?id=918&#10;https://www.vox.com/2018/7/23/17594864/crispr-cas9-gene-editing&#10;&#10;***&#10;&#10;Crash Course is on Patreon! You can support us directly by signing up at http://www.patreon.com/crashcourse&#10;&#10;Thanks to the following patrons for their generous monthly contributions that help keep Crash Course free for everyone forever:&#10;&#10;Eric Prestemon, Sam Buck, Mark Brouwer, Bob Doye, Jennifer Killen, Naman Goel, Patrick Wiener II, Nathan Catchings, Efrain R. Pedroza, Brandon Westmoreland, dorsey, Indika Siriwardena, James Hughes, Kenneth F Penttinen, Trevin Beattie, Satya Ridhima Parvathaneni, Erika &amp; Alexa Saur, Glenn Elliott, Justin Zingsheim, Jessica Wode, Kathrin Benoit, Tom Trval, Jason Saslow, Nathan Taylor, Brian Thomas Gossett, Khaled El Shalakany, SR Foxley, Sam Ferguson, Yasenia Cruz, Eric Koslow, Caleb Weeks, Tim Curwick, D.A. Noe, Shawn Arnold, Malcolm Callis, Advait Shinde, William McGraw, Andrei Krishkevich, Rachel Bright, Jirat, Ian Dundore&#10;--&#10;&#10;Want to find Crash Course elsewhere on the internet?&#10;Facebook - http://www.facebook.com/YouTubeCrashCourse&#10;Twitter - http://www.twitter.com/TheCrashCourse&#10;Tumblr - http://thecrashcourse.tumblr.com &#10;Support Crash Course on Patreon: http://patreon.com/crashcourse&#10;&#10;CC Kids: http://www.youtube.com/crashcoursekids" title="Changing the Blueprints of Life - Genetic Engineering: Crash Course Engineering #38">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10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3" name="Google Shape;733;p10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34" name="Google Shape;734;p108" descr="This animation depicts the CRISPR-Cas9 method for genome editing – a powerful new technology with many applications in biomedical research, including the potential to treat human genetic disease.  Feng Zhang, a leader in the development of this technology, is a faculty member at MIT, an investigator at the McGovern Institute for Brain Research, and a core member of the Broad Institute.  Further information can be found on Prof. Zhang’s website at http://zlab.mit.edu .&#10;&#10;Images and footage courtesy of Sputnik Animation, the Broad Institute of MIT and Harvard, Justin Knight and pond5." title="Genome Editing with CRISPR-Cas9">
            <a:hlinkClick r:id="rId3"/>
          </p:cNvPr>
          <p:cNvPicPr preferRelativeResize="0"/>
          <p:nvPr/>
        </p:nvPicPr>
        <p:blipFill>
          <a:blip r:embed="rId4">
            <a:alphaModFix/>
          </a:blip>
          <a:stretch>
            <a:fillRect/>
          </a:stretch>
        </p:blipFill>
        <p:spPr>
          <a:xfrm>
            <a:off x="1143000" y="0"/>
            <a:ext cx="6858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8"/>
        <p:cNvGrpSpPr/>
        <p:nvPr/>
      </p:nvGrpSpPr>
      <p:grpSpPr>
        <a:xfrm>
          <a:off x="0" y="0"/>
          <a:ext cx="0" cy="0"/>
          <a:chOff x="0" y="0"/>
          <a:chExt cx="0" cy="0"/>
        </a:xfrm>
      </p:grpSpPr>
      <p:sp>
        <p:nvSpPr>
          <p:cNvPr id="159" name="Google Shape;159;p33"/>
          <p:cNvSpPr/>
          <p:nvPr/>
        </p:nvSpPr>
        <p:spPr>
          <a:xfrm>
            <a:off x="4050650" y="2689075"/>
            <a:ext cx="900000" cy="310800"/>
          </a:xfrm>
          <a:prstGeom prst="rect">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3"/>
          <p:cNvSpPr txBox="1">
            <a:spLocks noGrp="1"/>
          </p:cNvSpPr>
          <p:nvPr>
            <p:ph type="ctrTitle"/>
          </p:nvPr>
        </p:nvSpPr>
        <p:spPr>
          <a:xfrm>
            <a:off x="-25" y="2438400"/>
            <a:ext cx="9144000" cy="159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00"/>
                </a:solidFill>
              </a:rPr>
              <a:t>AP Biology Exam Review</a:t>
            </a:r>
            <a:endParaRPr>
              <a:solidFill>
                <a:srgbClr val="FFFF00"/>
              </a:solidFill>
            </a:endParaRPr>
          </a:p>
          <a:p>
            <a:pPr marL="0" lvl="0" indent="0" algn="ctr" rtl="0">
              <a:spcBef>
                <a:spcPts val="0"/>
              </a:spcBef>
              <a:spcAft>
                <a:spcPts val="0"/>
              </a:spcAft>
              <a:buNone/>
            </a:pPr>
            <a:endParaRPr>
              <a:solidFill>
                <a:srgbClr val="FFFF00"/>
              </a:solidFill>
            </a:endParaRPr>
          </a:p>
          <a:p>
            <a:pPr marL="0" lvl="0" indent="0" algn="ctr" rtl="0">
              <a:spcBef>
                <a:spcPts val="0"/>
              </a:spcBef>
              <a:spcAft>
                <a:spcPts val="0"/>
              </a:spcAft>
              <a:buNone/>
            </a:pPr>
            <a:endParaRPr sz="4000">
              <a:solidFill>
                <a:srgbClr val="FFFF00"/>
              </a:solidFill>
            </a:endParaRPr>
          </a:p>
          <a:p>
            <a:pPr marL="0" lvl="0" indent="0" algn="ctr" rtl="0">
              <a:spcBef>
                <a:spcPts val="0"/>
              </a:spcBef>
              <a:spcAft>
                <a:spcPts val="0"/>
              </a:spcAft>
              <a:buNone/>
            </a:pPr>
            <a:r>
              <a:rPr lang="en" sz="4000">
                <a:solidFill>
                  <a:srgbClr val="FFFF00"/>
                </a:solidFill>
              </a:rPr>
              <a:t>6.2</a:t>
            </a:r>
            <a:endParaRPr sz="4000">
              <a:solidFill>
                <a:srgbClr val="FFFF00"/>
              </a:solidFill>
            </a:endParaRPr>
          </a:p>
          <a:p>
            <a:pPr marL="0" lvl="0" indent="0" algn="ctr" rtl="0">
              <a:spcBef>
                <a:spcPts val="0"/>
              </a:spcBef>
              <a:spcAft>
                <a:spcPts val="0"/>
              </a:spcAft>
              <a:buNone/>
            </a:pPr>
            <a:endParaRPr>
              <a:solidFill>
                <a:srgbClr val="FFFF00"/>
              </a:solidFill>
            </a:endParaRPr>
          </a:p>
        </p:txBody>
      </p:sp>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1308</Words>
  <Application>Microsoft Office PowerPoint</Application>
  <PresentationFormat>On-screen Show (16:9)</PresentationFormat>
  <Paragraphs>213</Paragraphs>
  <Slides>84</Slides>
  <Notes>84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84</vt:i4>
      </vt:variant>
    </vt:vector>
  </HeadingPairs>
  <TitlesOfParts>
    <vt:vector size="89" baseType="lpstr">
      <vt:lpstr>Oswald</vt:lpstr>
      <vt:lpstr>Arial</vt:lpstr>
      <vt:lpstr>Average</vt:lpstr>
      <vt:lpstr>Slate</vt:lpstr>
      <vt:lpstr>Simple Dark</vt:lpstr>
      <vt:lpstr>AP Biology Exam Unit 6 Review Byron Strohm    </vt:lpstr>
      <vt:lpstr>PowerPoint Presentation</vt:lpstr>
      <vt:lpstr>AP Biology Exam Review   6.1 </vt:lpstr>
      <vt:lpstr>PowerPoint Presentation</vt:lpstr>
      <vt:lpstr>PowerPoint Presentation</vt:lpstr>
      <vt:lpstr>PowerPoint Presentation</vt:lpstr>
      <vt:lpstr>PowerPoint Presentation</vt:lpstr>
      <vt:lpstr>PowerPoint Presentation</vt:lpstr>
      <vt:lpstr>AP Biology Exam Review   6.2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 Biology Exam Review   6.3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Poly-A Tail &amp; Exonuclease</vt:lpstr>
      <vt:lpstr>PowerPoint Presentation</vt:lpstr>
      <vt:lpstr>PowerPoint Presentation</vt:lpstr>
      <vt:lpstr>AP Biology Exam Review   6.4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 Biology Exam Review   6.5-6.6 </vt:lpstr>
      <vt:lpstr>PowerPoint Presentation</vt:lpstr>
      <vt:lpstr>PowerPoint Presentation</vt:lpstr>
      <vt:lpstr>Prokaryotic Gene Regulation</vt:lpstr>
      <vt:lpstr>PowerPoint Presentation</vt:lpstr>
      <vt:lpstr>PowerPoint Presentation</vt:lpstr>
      <vt:lpstr>Eukaryotic Gene Regulation</vt:lpstr>
      <vt:lpstr>PowerPoint Presentation</vt:lpstr>
      <vt:lpstr>PowerPoint Presentation</vt:lpstr>
      <vt:lpstr>PowerPoint Presentation</vt:lpstr>
      <vt:lpstr>PowerPoint Presentation</vt:lpstr>
      <vt:lpstr>PowerPoint Presentation</vt:lpstr>
      <vt:lpstr>Gene Regulation: Histone Modification</vt:lpstr>
      <vt:lpstr>PowerPoint Presentation</vt:lpstr>
      <vt:lpstr>PowerPoint Presentation</vt:lpstr>
      <vt:lpstr>Gene Regulation: Non-coding RNA</vt:lpstr>
      <vt:lpstr>PowerPoint Presentation</vt:lpstr>
      <vt:lpstr>The Epigenome</vt:lpstr>
      <vt:lpstr>Epigenetics NOVA Video</vt:lpstr>
      <vt:lpstr>Nature vs Nurture and the Epigenome</vt:lpstr>
      <vt:lpstr>The Norm of Reaction</vt:lpstr>
      <vt:lpstr>The Norm of Reaction</vt:lpstr>
      <vt:lpstr>PowerPoint Presentation</vt:lpstr>
      <vt:lpstr>PowerPoint Presentation</vt:lpstr>
      <vt:lpstr>PowerPoint Presentation</vt:lpstr>
      <vt:lpstr>AP Biology Exam Review   6.7 </vt:lpstr>
      <vt:lpstr>PowerPoint Presentation</vt:lpstr>
      <vt:lpstr>PowerPoint Presentation</vt:lpstr>
      <vt:lpstr>PowerPoint Presentation</vt:lpstr>
      <vt:lpstr>PowerPoint Presentation</vt:lpstr>
      <vt:lpstr>AP Biology Exam Review   6.8 </vt:lpstr>
      <vt:lpstr>PowerPoint Presentation</vt:lpstr>
      <vt:lpstr>Biotechnology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Biology Exam Unit 6 Review    </dc:title>
  <dc:creator>Kelly Riedell</dc:creator>
  <cp:lastModifiedBy>Kelly Riedell</cp:lastModifiedBy>
  <cp:revision>2</cp:revision>
  <dcterms:modified xsi:type="dcterms:W3CDTF">2020-03-31T02:21:51Z</dcterms:modified>
</cp:coreProperties>
</file>