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5143500" type="screen16x9"/>
  <p:notesSz cx="6858000" cy="9144000"/>
  <p:embeddedFontLst>
    <p:embeddedFont>
      <p:font typeface="Average" panose="020B0604020202020204" charset="0"/>
      <p:regular r:id="rId39"/>
    </p:embeddedFont>
    <p:embeddedFont>
      <p:font typeface="Oswald" panose="020B0604020202020204"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8268c4e5d9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8268c4e5d9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722d53c227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722d53c227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7224393fcb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7224393fc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224393fcb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224393fc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224393fcb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224393fcb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7224393fcb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7224393fcb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224393fcb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7224393fc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224393fcb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7224393fcb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722d53c227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722d53c22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7224393fcb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7224393fcb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7224393fcb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7224393fcb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7224393fcb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7224393fcb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7224393fcb_0_3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7224393fcb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7224393fcb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7224393fcb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24393fcb_0_3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24393fcb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7224393fcb_0_3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7224393fcb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722d53c227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722d53c2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7224393fcb_0_3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7224393fcb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7224393fcb_0_3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7224393fcb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7224393fcb_0_3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7224393fcb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7224393fcb_0_3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7224393fcb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82719afa17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2719afa1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7224393fcb_0_3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7224393fcb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7224393fcb_0_3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7224393fcb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722d53c227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722d53c227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7224393fcb_0_3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7224393fcb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722d53c227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722d53c227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7224393fcb_0_3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7224393fcb_0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7224393fcb_0_3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7224393fcb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82719afa17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82719afa1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224393fc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224393f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224393fcb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224393fc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7224393fcb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7224393fc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224393fcb_0_3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7224393fcb_0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224393fcb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7224393fcb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RM_AjkXof1o"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IePMXxQ-KWY"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y4Ne9DXk_Jc"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3f_eisNPpnc"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11s5Biyi9q4"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QdmHNVlMaCg"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YJHGfbW55l0"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yyM0yIOJ2yE"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99A6v-5_sFg"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hFw8mMzH5YA"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hyperlink" Target="http://www.youtube.com/watch?v=fPCtvQIStSg"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hyperlink" Target="http://www.youtube.com/watch?v=UjMn4oHfYL4"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UC-YwiB_FFg"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2.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okuRMOlRCC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c5hA0WCv1l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8"/>
        <p:cNvGrpSpPr/>
        <p:nvPr/>
      </p:nvGrpSpPr>
      <p:grpSpPr>
        <a:xfrm>
          <a:off x="0" y="0"/>
          <a:ext cx="0" cy="0"/>
          <a:chOff x="0" y="0"/>
          <a:chExt cx="0" cy="0"/>
        </a:xfrm>
      </p:grpSpPr>
      <p:sp>
        <p:nvSpPr>
          <p:cNvPr id="59" name="Google Shape;59;p13"/>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txBox="1">
            <a:spLocks noGrp="1"/>
          </p:cNvSpPr>
          <p:nvPr>
            <p:ph type="ctrTitle"/>
          </p:nvPr>
        </p:nvSpPr>
        <p:spPr>
          <a:xfrm>
            <a:off x="-25" y="2438400"/>
            <a:ext cx="9144000" cy="159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rgbClr val="FFFF00"/>
                </a:solidFill>
              </a:rPr>
              <a:t>AP Biology Exam Unit 5 Review</a:t>
            </a:r>
            <a:br>
              <a:rPr lang="en" dirty="0">
                <a:solidFill>
                  <a:srgbClr val="FFFF00"/>
                </a:solidFill>
              </a:rPr>
            </a:br>
            <a:r>
              <a:rPr lang="en" sz="3600" dirty="0">
                <a:solidFill>
                  <a:srgbClr val="FFFF00"/>
                </a:solidFill>
              </a:rPr>
              <a:t>Byron Strohm</a:t>
            </a:r>
            <a:endParaRPr dirty="0">
              <a:solidFill>
                <a:srgbClr val="FFFF00"/>
              </a:solidFill>
            </a:endParaRPr>
          </a:p>
          <a:p>
            <a:pPr marL="0" lvl="0" indent="0" algn="ctr" rtl="0">
              <a:spcBef>
                <a:spcPts val="0"/>
              </a:spcBef>
              <a:spcAft>
                <a:spcPts val="0"/>
              </a:spcAft>
              <a:buNone/>
            </a:pPr>
            <a:endParaRPr dirty="0">
              <a:solidFill>
                <a:srgbClr val="FFFF00"/>
              </a:solidFill>
            </a:endParaRPr>
          </a:p>
          <a:p>
            <a:pPr marL="0" lvl="0" indent="0" algn="ctr" rtl="0">
              <a:spcBef>
                <a:spcPts val="0"/>
              </a:spcBef>
              <a:spcAft>
                <a:spcPts val="0"/>
              </a:spcAft>
              <a:buNone/>
            </a:pPr>
            <a:endParaRPr sz="4000" dirty="0">
              <a:solidFill>
                <a:srgbClr val="FFFF00"/>
              </a:solidFill>
            </a:endParaRPr>
          </a:p>
          <a:p>
            <a:pPr marL="0" lvl="0" indent="0" algn="ctr" rtl="0">
              <a:spcBef>
                <a:spcPts val="0"/>
              </a:spcBef>
              <a:spcAft>
                <a:spcPts val="0"/>
              </a:spcAft>
              <a:buNone/>
            </a:pPr>
            <a:endParaRPr sz="4000" dirty="0">
              <a:solidFill>
                <a:srgbClr val="FFFF00"/>
              </a:solidFill>
            </a:endParaRPr>
          </a:p>
          <a:p>
            <a:pPr marL="0" lvl="0" indent="0" algn="ctr" rtl="0">
              <a:spcBef>
                <a:spcPts val="0"/>
              </a:spcBef>
              <a:spcAft>
                <a:spcPts val="0"/>
              </a:spcAft>
              <a:buNone/>
            </a:pPr>
            <a:endParaRPr dirty="0">
              <a:solidFill>
                <a:srgbClr val="FFFF00"/>
              </a:solidFill>
            </a:endParaRPr>
          </a:p>
        </p:txBody>
      </p:sp>
      <p:pic>
        <p:nvPicPr>
          <p:cNvPr id="61" name="Google Shape;61;p13"/>
          <p:cNvPicPr preferRelativeResize="0"/>
          <p:nvPr/>
        </p:nvPicPr>
        <p:blipFill>
          <a:blip r:embed="rId3">
            <a:alphaModFix/>
          </a:blip>
          <a:stretch>
            <a:fillRect/>
          </a:stretch>
        </p:blipFill>
        <p:spPr>
          <a:xfrm>
            <a:off x="1208549" y="1345525"/>
            <a:ext cx="6726851" cy="3783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9"/>
        <p:cNvGrpSpPr/>
        <p:nvPr/>
      </p:nvGrpSpPr>
      <p:grpSpPr>
        <a:xfrm>
          <a:off x="0" y="0"/>
          <a:ext cx="0" cy="0"/>
          <a:chOff x="0" y="0"/>
          <a:chExt cx="0" cy="0"/>
        </a:xfrm>
      </p:grpSpPr>
      <p:pic>
        <p:nvPicPr>
          <p:cNvPr id="120" name="Google Shape;120;p22"/>
          <p:cNvPicPr preferRelativeResize="0"/>
          <p:nvPr/>
        </p:nvPicPr>
        <p:blipFill rotWithShape="1">
          <a:blip r:embed="rId3">
            <a:alphaModFix/>
          </a:blip>
          <a:srcRect l="4242"/>
          <a:stretch/>
        </p:blipFill>
        <p:spPr>
          <a:xfrm>
            <a:off x="0" y="0"/>
            <a:ext cx="2122250" cy="4244126"/>
          </a:xfrm>
          <a:prstGeom prst="rect">
            <a:avLst/>
          </a:prstGeom>
          <a:noFill/>
          <a:ln>
            <a:noFill/>
          </a:ln>
        </p:spPr>
      </p:pic>
      <p:sp>
        <p:nvSpPr>
          <p:cNvPr id="121" name="Google Shape;121;p22"/>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2" name="Google Shape;122;p22"/>
          <p:cNvCxnSpPr/>
          <p:nvPr/>
        </p:nvCxnSpPr>
        <p:spPr>
          <a:xfrm flipH="1">
            <a:off x="1626950" y="1963300"/>
            <a:ext cx="381000" cy="1200"/>
          </a:xfrm>
          <a:prstGeom prst="straightConnector1">
            <a:avLst/>
          </a:prstGeom>
          <a:noFill/>
          <a:ln w="28575" cap="flat" cmpd="sng">
            <a:solidFill>
              <a:srgbClr val="FF0000"/>
            </a:solidFill>
            <a:prstDash val="solid"/>
            <a:round/>
            <a:headEnd type="none" w="med" len="med"/>
            <a:tailEnd type="triangle" w="med" len="med"/>
          </a:ln>
        </p:spPr>
      </p:cxnSp>
      <p:pic>
        <p:nvPicPr>
          <p:cNvPr id="123" name="Google Shape;123;p22"/>
          <p:cNvPicPr preferRelativeResize="0"/>
          <p:nvPr/>
        </p:nvPicPr>
        <p:blipFill>
          <a:blip r:embed="rId4">
            <a:alphaModFix/>
          </a:blip>
          <a:stretch>
            <a:fillRect/>
          </a:stretch>
        </p:blipFill>
        <p:spPr>
          <a:xfrm>
            <a:off x="2343175" y="0"/>
            <a:ext cx="4514975" cy="46325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p:nvPr/>
        </p:nvSpPr>
        <p:spPr>
          <a:xfrm>
            <a:off x="175" y="-22125"/>
            <a:ext cx="9144000" cy="5143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3"/>
          <p:cNvSpPr txBox="1"/>
          <p:nvPr/>
        </p:nvSpPr>
        <p:spPr>
          <a:xfrm>
            <a:off x="11650" y="-23450"/>
            <a:ext cx="9144000" cy="514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FFFF00"/>
                </a:solidFill>
                <a:latin typeface="Average"/>
                <a:ea typeface="Average"/>
                <a:cs typeface="Average"/>
                <a:sym typeface="Average"/>
              </a:rPr>
              <a:t>Meiosis provides genetic diversity through 3 primary means:</a:t>
            </a:r>
            <a:endParaRPr sz="1800" b="1">
              <a:solidFill>
                <a:srgbClr val="FFFF00"/>
              </a:solidFill>
              <a:latin typeface="Average"/>
              <a:ea typeface="Average"/>
              <a:cs typeface="Average"/>
              <a:sym typeface="Average"/>
            </a:endParaRPr>
          </a:p>
          <a:p>
            <a:pPr marL="0" lvl="0" indent="0" algn="l" rtl="0">
              <a:spcBef>
                <a:spcPts val="0"/>
              </a:spcBef>
              <a:spcAft>
                <a:spcPts val="0"/>
              </a:spcAft>
              <a:buNone/>
            </a:pPr>
            <a:endParaRPr sz="1800" b="1">
              <a:solidFill>
                <a:srgbClr val="00FFFF"/>
              </a:solidFill>
              <a:latin typeface="Average"/>
              <a:ea typeface="Average"/>
              <a:cs typeface="Average"/>
              <a:sym typeface="Average"/>
            </a:endParaRPr>
          </a:p>
          <a:p>
            <a:pPr marL="457200" lvl="0" indent="-342900" algn="l" rtl="0">
              <a:spcBef>
                <a:spcPts val="0"/>
              </a:spcBef>
              <a:spcAft>
                <a:spcPts val="0"/>
              </a:spcAft>
              <a:buClr>
                <a:srgbClr val="00FFFF"/>
              </a:buClr>
              <a:buSzPts val="1800"/>
              <a:buFont typeface="Average"/>
              <a:buAutoNum type="arabicParenR"/>
            </a:pPr>
            <a:r>
              <a:rPr lang="en" sz="1800" b="1">
                <a:solidFill>
                  <a:srgbClr val="00FFFF"/>
                </a:solidFill>
                <a:latin typeface="Average"/>
                <a:ea typeface="Average"/>
                <a:cs typeface="Average"/>
                <a:sym typeface="Average"/>
              </a:rPr>
              <a:t>Crossing Over and Homologous Recombination: </a:t>
            </a:r>
            <a:endParaRPr sz="1800" b="1">
              <a:solidFill>
                <a:srgbClr val="00FFFF"/>
              </a:solidFill>
              <a:latin typeface="Average"/>
              <a:ea typeface="Average"/>
              <a:cs typeface="Average"/>
              <a:sym typeface="Average"/>
            </a:endParaRPr>
          </a:p>
          <a:p>
            <a:pPr marL="914400" lvl="1" indent="-342900" algn="l" rtl="0">
              <a:spcBef>
                <a:spcPts val="0"/>
              </a:spcBef>
              <a:spcAft>
                <a:spcPts val="0"/>
              </a:spcAft>
              <a:buClr>
                <a:srgbClr val="00FFFF"/>
              </a:buClr>
              <a:buSzPts val="1800"/>
              <a:buFont typeface="Average"/>
              <a:buAutoNum type="alphaLcParenR"/>
            </a:pPr>
            <a:r>
              <a:rPr lang="en" sz="1800" b="1">
                <a:solidFill>
                  <a:srgbClr val="00FFFF"/>
                </a:solidFill>
                <a:latin typeface="Average"/>
                <a:ea typeface="Average"/>
                <a:cs typeface="Average"/>
                <a:sym typeface="Average"/>
              </a:rPr>
              <a:t>During Prophase I homologous chromosomes come together in tetrads and the two middle chromosomes overlap at corresponding loci. The chromosomes then exchange the overlapping regions of DNA, creating 4 genetically different chromosomes within the tetrad (2 parental and 2 hybrids)</a:t>
            </a:r>
            <a:endParaRPr sz="1800" b="1">
              <a:solidFill>
                <a:srgbClr val="00FFFF"/>
              </a:solidFill>
              <a:latin typeface="Average"/>
              <a:ea typeface="Average"/>
              <a:cs typeface="Average"/>
              <a:sym typeface="Average"/>
            </a:endParaRPr>
          </a:p>
          <a:p>
            <a:pPr marL="457200" lvl="0" indent="0" algn="l" rtl="0">
              <a:spcBef>
                <a:spcPts val="0"/>
              </a:spcBef>
              <a:spcAft>
                <a:spcPts val="0"/>
              </a:spcAft>
              <a:buNone/>
            </a:pPr>
            <a:endParaRPr sz="1800" b="1">
              <a:solidFill>
                <a:srgbClr val="00FFFF"/>
              </a:solidFill>
              <a:latin typeface="Average"/>
              <a:ea typeface="Average"/>
              <a:cs typeface="Average"/>
              <a:sym typeface="Average"/>
            </a:endParaRPr>
          </a:p>
          <a:p>
            <a:pPr marL="457200" lvl="0" indent="-342900" algn="l" rtl="0">
              <a:spcBef>
                <a:spcPts val="0"/>
              </a:spcBef>
              <a:spcAft>
                <a:spcPts val="0"/>
              </a:spcAft>
              <a:buClr>
                <a:srgbClr val="00FFFF"/>
              </a:buClr>
              <a:buSzPts val="1800"/>
              <a:buFont typeface="Average"/>
              <a:buAutoNum type="arabicParenR"/>
            </a:pPr>
            <a:r>
              <a:rPr lang="en" sz="1800" b="1">
                <a:solidFill>
                  <a:srgbClr val="00FFFF"/>
                </a:solidFill>
                <a:latin typeface="Average"/>
                <a:ea typeface="Average"/>
                <a:cs typeface="Average"/>
                <a:sym typeface="Average"/>
              </a:rPr>
              <a:t>Independent Assortment: </a:t>
            </a:r>
            <a:endParaRPr sz="1800" b="1">
              <a:solidFill>
                <a:srgbClr val="00FFFF"/>
              </a:solidFill>
              <a:latin typeface="Average"/>
              <a:ea typeface="Average"/>
              <a:cs typeface="Average"/>
              <a:sym typeface="Average"/>
            </a:endParaRPr>
          </a:p>
          <a:p>
            <a:pPr marL="914400" lvl="1" indent="-342900" algn="l" rtl="0">
              <a:spcBef>
                <a:spcPts val="0"/>
              </a:spcBef>
              <a:spcAft>
                <a:spcPts val="0"/>
              </a:spcAft>
              <a:buClr>
                <a:srgbClr val="00FFFF"/>
              </a:buClr>
              <a:buSzPts val="1800"/>
              <a:buFont typeface="Average"/>
              <a:buAutoNum type="alphaLcParenR"/>
            </a:pPr>
            <a:r>
              <a:rPr lang="en" sz="1800" b="1">
                <a:solidFill>
                  <a:srgbClr val="00FFFF"/>
                </a:solidFill>
                <a:latin typeface="Average"/>
                <a:ea typeface="Average"/>
                <a:cs typeface="Average"/>
                <a:sym typeface="Average"/>
              </a:rPr>
              <a:t>During Metaphase I &amp; II the chromosomes randomly align down the metaphase plate providing a different ratio of maternal, paternal, and hybrid chromosomes in the resulting gametes.</a:t>
            </a:r>
            <a:endParaRPr sz="1800" b="1">
              <a:solidFill>
                <a:srgbClr val="00FFFF"/>
              </a:solidFill>
              <a:latin typeface="Average"/>
              <a:ea typeface="Average"/>
              <a:cs typeface="Average"/>
              <a:sym typeface="Average"/>
            </a:endParaRPr>
          </a:p>
          <a:p>
            <a:pPr marL="914400" lvl="0" indent="0" algn="l" rtl="0">
              <a:spcBef>
                <a:spcPts val="0"/>
              </a:spcBef>
              <a:spcAft>
                <a:spcPts val="0"/>
              </a:spcAft>
              <a:buNone/>
            </a:pPr>
            <a:endParaRPr sz="1800" b="1">
              <a:solidFill>
                <a:srgbClr val="00FFFF"/>
              </a:solidFill>
              <a:latin typeface="Average"/>
              <a:ea typeface="Average"/>
              <a:cs typeface="Average"/>
              <a:sym typeface="Average"/>
            </a:endParaRPr>
          </a:p>
          <a:p>
            <a:pPr marL="457200" lvl="0" indent="-342900" algn="l" rtl="0">
              <a:spcBef>
                <a:spcPts val="0"/>
              </a:spcBef>
              <a:spcAft>
                <a:spcPts val="0"/>
              </a:spcAft>
              <a:buClr>
                <a:srgbClr val="00FFFF"/>
              </a:buClr>
              <a:buSzPts val="1800"/>
              <a:buFont typeface="Average"/>
              <a:buAutoNum type="arabicParenR"/>
            </a:pPr>
            <a:r>
              <a:rPr lang="en" sz="1800" b="1">
                <a:solidFill>
                  <a:srgbClr val="00FFFF"/>
                </a:solidFill>
                <a:latin typeface="Average"/>
                <a:ea typeface="Average"/>
                <a:cs typeface="Average"/>
                <a:sym typeface="Average"/>
              </a:rPr>
              <a:t>Random Fertilization:</a:t>
            </a:r>
            <a:endParaRPr sz="1800" b="1">
              <a:solidFill>
                <a:srgbClr val="00FFFF"/>
              </a:solidFill>
              <a:latin typeface="Average"/>
              <a:ea typeface="Average"/>
              <a:cs typeface="Average"/>
              <a:sym typeface="Average"/>
            </a:endParaRPr>
          </a:p>
          <a:p>
            <a:pPr marL="914400" lvl="1" indent="-342900" algn="l" rtl="0">
              <a:spcBef>
                <a:spcPts val="0"/>
              </a:spcBef>
              <a:spcAft>
                <a:spcPts val="0"/>
              </a:spcAft>
              <a:buClr>
                <a:srgbClr val="00FFFF"/>
              </a:buClr>
              <a:buSzPts val="1800"/>
              <a:buFont typeface="Average"/>
              <a:buAutoNum type="alphaLcParenR"/>
            </a:pPr>
            <a:r>
              <a:rPr lang="en" sz="1800" b="1">
                <a:solidFill>
                  <a:srgbClr val="00FFFF"/>
                </a:solidFill>
                <a:latin typeface="Average"/>
                <a:ea typeface="Average"/>
                <a:cs typeface="Average"/>
                <a:sym typeface="Average"/>
              </a:rPr>
              <a:t>During sexual reproduction no one single gamete is any more likely to be used during fertilization than another gamete. This leads to the random combination of the genetic possibilities created by the two mating organisms</a:t>
            </a:r>
            <a:endParaRPr sz="1800" b="1">
              <a:solidFill>
                <a:srgbClr val="00FFFF"/>
              </a:solidFill>
              <a:latin typeface="Average"/>
              <a:ea typeface="Average"/>
              <a:cs typeface="Average"/>
              <a:sym typeface="Averag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p:nvPr/>
        </p:nvSpPr>
        <p:spPr>
          <a:xfrm>
            <a:off x="11650" y="-23450"/>
            <a:ext cx="9144000" cy="51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00FFFF"/>
                </a:solidFill>
                <a:latin typeface="Average"/>
                <a:ea typeface="Average"/>
                <a:cs typeface="Average"/>
                <a:sym typeface="Average"/>
              </a:rPr>
              <a:t>Crossing Over</a:t>
            </a:r>
            <a:endParaRPr sz="1800" b="1">
              <a:solidFill>
                <a:srgbClr val="00FFFF"/>
              </a:solidFill>
              <a:latin typeface="Average"/>
              <a:ea typeface="Average"/>
              <a:cs typeface="Average"/>
              <a:sym typeface="Average"/>
            </a:endParaRPr>
          </a:p>
          <a:p>
            <a:pPr marL="0" lvl="0" indent="0" algn="ctr" rtl="0">
              <a:spcBef>
                <a:spcPts val="0"/>
              </a:spcBef>
              <a:spcAft>
                <a:spcPts val="0"/>
              </a:spcAft>
              <a:buNone/>
            </a:pPr>
            <a:endParaRPr sz="1800" b="1">
              <a:solidFill>
                <a:srgbClr val="00FFFF"/>
              </a:solidFill>
              <a:latin typeface="Average"/>
              <a:ea typeface="Average"/>
              <a:cs typeface="Average"/>
              <a:sym typeface="Average"/>
            </a:endParaRPr>
          </a:p>
        </p:txBody>
      </p:sp>
      <p:pic>
        <p:nvPicPr>
          <p:cNvPr id="135" name="Google Shape;135;p24"/>
          <p:cNvPicPr preferRelativeResize="0"/>
          <p:nvPr/>
        </p:nvPicPr>
        <p:blipFill>
          <a:blip r:embed="rId3">
            <a:alphaModFix/>
          </a:blip>
          <a:stretch>
            <a:fillRect/>
          </a:stretch>
        </p:blipFill>
        <p:spPr>
          <a:xfrm>
            <a:off x="1077274" y="698186"/>
            <a:ext cx="6989450" cy="3747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5"/>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41" name="Google Shape;141;p25"/>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42" name="Google Shape;142;p25"/>
          <p:cNvPicPr preferRelativeResize="0"/>
          <p:nvPr/>
        </p:nvPicPr>
        <p:blipFill>
          <a:blip r:embed="rId3">
            <a:alphaModFix/>
          </a:blip>
          <a:stretch>
            <a:fillRect/>
          </a:stretch>
        </p:blipFill>
        <p:spPr>
          <a:xfrm>
            <a:off x="1510026" y="491575"/>
            <a:ext cx="6123950" cy="4651925"/>
          </a:xfrm>
          <a:prstGeom prst="rect">
            <a:avLst/>
          </a:prstGeom>
          <a:noFill/>
          <a:ln>
            <a:noFill/>
          </a:ln>
        </p:spPr>
      </p:pic>
      <p:sp>
        <p:nvSpPr>
          <p:cNvPr id="143" name="Google Shape;143;p25"/>
          <p:cNvSpPr txBox="1"/>
          <p:nvPr/>
        </p:nvSpPr>
        <p:spPr>
          <a:xfrm>
            <a:off x="11650" y="-23450"/>
            <a:ext cx="9144000" cy="51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00FFFF"/>
                </a:solidFill>
                <a:latin typeface="Average"/>
                <a:ea typeface="Average"/>
                <a:cs typeface="Average"/>
                <a:sym typeface="Average"/>
              </a:rPr>
              <a:t>Independent Assortment</a:t>
            </a:r>
            <a:endParaRPr sz="1800" b="1">
              <a:solidFill>
                <a:srgbClr val="00FFFF"/>
              </a:solidFill>
              <a:latin typeface="Average"/>
              <a:ea typeface="Average"/>
              <a:cs typeface="Average"/>
              <a:sym typeface="Average"/>
            </a:endParaRPr>
          </a:p>
          <a:p>
            <a:pPr marL="0" lvl="0" indent="0" algn="ctr" rtl="0">
              <a:spcBef>
                <a:spcPts val="0"/>
              </a:spcBef>
              <a:spcAft>
                <a:spcPts val="0"/>
              </a:spcAft>
              <a:buNone/>
            </a:pPr>
            <a:endParaRPr sz="1800" b="1">
              <a:solidFill>
                <a:srgbClr val="00FFFF"/>
              </a:solidFill>
              <a:latin typeface="Average"/>
              <a:ea typeface="Average"/>
              <a:cs typeface="Average"/>
              <a:sym typeface="Averag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6"/>
          <p:cNvSpPr txBox="1"/>
          <p:nvPr/>
        </p:nvSpPr>
        <p:spPr>
          <a:xfrm>
            <a:off x="11650" y="-23450"/>
            <a:ext cx="9144000" cy="51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00FFFF"/>
                </a:solidFill>
                <a:latin typeface="Average"/>
                <a:ea typeface="Average"/>
                <a:cs typeface="Average"/>
                <a:sym typeface="Average"/>
              </a:rPr>
              <a:t>Random Fertilization </a:t>
            </a:r>
            <a:endParaRPr sz="1800" b="1">
              <a:solidFill>
                <a:srgbClr val="00FFFF"/>
              </a:solidFill>
              <a:latin typeface="Average"/>
              <a:ea typeface="Average"/>
              <a:cs typeface="Average"/>
              <a:sym typeface="Average"/>
            </a:endParaRPr>
          </a:p>
          <a:p>
            <a:pPr marL="0" lvl="0" indent="0" algn="ctr" rtl="0">
              <a:spcBef>
                <a:spcPts val="0"/>
              </a:spcBef>
              <a:spcAft>
                <a:spcPts val="0"/>
              </a:spcAft>
              <a:buNone/>
            </a:pPr>
            <a:endParaRPr sz="1800" b="1">
              <a:solidFill>
                <a:srgbClr val="00FFFF"/>
              </a:solidFill>
              <a:latin typeface="Average"/>
              <a:ea typeface="Average"/>
              <a:cs typeface="Average"/>
              <a:sym typeface="Average"/>
            </a:endParaRPr>
          </a:p>
        </p:txBody>
      </p:sp>
      <p:pic>
        <p:nvPicPr>
          <p:cNvPr id="149" name="Google Shape;149;p26"/>
          <p:cNvPicPr preferRelativeResize="0"/>
          <p:nvPr/>
        </p:nvPicPr>
        <p:blipFill rotWithShape="1">
          <a:blip r:embed="rId3">
            <a:alphaModFix/>
          </a:blip>
          <a:srcRect t="7124" b="15774"/>
          <a:stretch/>
        </p:blipFill>
        <p:spPr>
          <a:xfrm>
            <a:off x="1545175" y="525025"/>
            <a:ext cx="6076950" cy="3517800"/>
          </a:xfrm>
          <a:prstGeom prst="rect">
            <a:avLst/>
          </a:prstGeom>
          <a:noFill/>
          <a:ln>
            <a:noFill/>
          </a:ln>
        </p:spPr>
      </p:pic>
      <p:sp>
        <p:nvSpPr>
          <p:cNvPr id="150" name="Google Shape;150;p26"/>
          <p:cNvSpPr txBox="1"/>
          <p:nvPr/>
        </p:nvSpPr>
        <p:spPr>
          <a:xfrm>
            <a:off x="772600" y="4196075"/>
            <a:ext cx="7622100" cy="72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0FF00"/>
                </a:solidFill>
                <a:latin typeface="Average"/>
                <a:ea typeface="Average"/>
                <a:cs typeface="Average"/>
                <a:sym typeface="Average"/>
              </a:rPr>
              <a:t>Any sperm or egg each individual generates could be the one used during fertilization. Meiosis and Sexual Reproduction truly is a genetic blender. </a:t>
            </a:r>
            <a:endParaRPr sz="1800" b="1">
              <a:solidFill>
                <a:srgbClr val="00FF00"/>
              </a:solidFill>
              <a:latin typeface="Average"/>
              <a:ea typeface="Average"/>
              <a:cs typeface="Average"/>
              <a:sym typeface="Averag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7"/>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56" name="Google Shape;156;p27"/>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57" name="Google Shape;157;p27" descr="Pearson videos describing Independent Assortment, Crossing Over and Random Fertilization" title="Genetic Vairiation">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61"/>
        <p:cNvGrpSpPr/>
        <p:nvPr/>
      </p:nvGrpSpPr>
      <p:grpSpPr>
        <a:xfrm>
          <a:off x="0" y="0"/>
          <a:ext cx="0" cy="0"/>
          <a:chOff x="0" y="0"/>
          <a:chExt cx="0" cy="0"/>
        </a:xfrm>
      </p:grpSpPr>
      <p:sp>
        <p:nvSpPr>
          <p:cNvPr id="162" name="Google Shape;162;p28"/>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8"/>
          <p:cNvSpPr txBox="1">
            <a:spLocks noGrp="1"/>
          </p:cNvSpPr>
          <p:nvPr>
            <p:ph type="ctrTitle"/>
          </p:nvPr>
        </p:nvSpPr>
        <p:spPr>
          <a:xfrm>
            <a:off x="-25" y="2438400"/>
            <a:ext cx="9144000" cy="159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FFF00"/>
                </a:solidFill>
              </a:rPr>
              <a:t>AP Biology Exam Review</a:t>
            </a:r>
            <a:endParaRPr>
              <a:solidFill>
                <a:srgbClr val="FFFF00"/>
              </a:solidFill>
            </a:endParaRPr>
          </a:p>
          <a:p>
            <a:pPr marL="0" lvl="0" indent="0" algn="ctr" rtl="0">
              <a:spcBef>
                <a:spcPts val="0"/>
              </a:spcBef>
              <a:spcAft>
                <a:spcPts val="0"/>
              </a:spcAft>
              <a:buNone/>
            </a:pPr>
            <a:endParaRPr>
              <a:solidFill>
                <a:srgbClr val="FFFF00"/>
              </a:solidFill>
            </a:endParaRPr>
          </a:p>
          <a:p>
            <a:pPr marL="0" lvl="0" indent="0" algn="ctr" rtl="0">
              <a:spcBef>
                <a:spcPts val="0"/>
              </a:spcBef>
              <a:spcAft>
                <a:spcPts val="0"/>
              </a:spcAft>
              <a:buNone/>
            </a:pPr>
            <a:endParaRPr sz="4000">
              <a:solidFill>
                <a:srgbClr val="FFFF00"/>
              </a:solidFill>
            </a:endParaRPr>
          </a:p>
          <a:p>
            <a:pPr marL="0" lvl="0" indent="0" algn="ctr" rtl="0">
              <a:spcBef>
                <a:spcPts val="0"/>
              </a:spcBef>
              <a:spcAft>
                <a:spcPts val="0"/>
              </a:spcAft>
              <a:buNone/>
            </a:pPr>
            <a:r>
              <a:rPr lang="en" sz="4000">
                <a:solidFill>
                  <a:srgbClr val="FFFF00"/>
                </a:solidFill>
              </a:rPr>
              <a:t>5.3</a:t>
            </a:r>
            <a:endParaRPr sz="4000">
              <a:solidFill>
                <a:srgbClr val="FFFF00"/>
              </a:solidFill>
            </a:endParaRPr>
          </a:p>
          <a:p>
            <a:pPr marL="0" lvl="0" indent="0" algn="ctr" rtl="0">
              <a:spcBef>
                <a:spcPts val="0"/>
              </a:spcBef>
              <a:spcAft>
                <a:spcPts val="0"/>
              </a:spcAft>
              <a:buNone/>
            </a:pPr>
            <a:endParaRPr>
              <a:solidFill>
                <a:srgbClr val="FFFF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67"/>
        <p:cNvGrpSpPr/>
        <p:nvPr/>
      </p:nvGrpSpPr>
      <p:grpSpPr>
        <a:xfrm>
          <a:off x="0" y="0"/>
          <a:ext cx="0" cy="0"/>
          <a:chOff x="0" y="0"/>
          <a:chExt cx="0" cy="0"/>
        </a:xfrm>
      </p:grpSpPr>
      <p:pic>
        <p:nvPicPr>
          <p:cNvPr id="168" name="Google Shape;168;p29"/>
          <p:cNvPicPr preferRelativeResize="0"/>
          <p:nvPr/>
        </p:nvPicPr>
        <p:blipFill rotWithShape="1">
          <a:blip r:embed="rId3">
            <a:alphaModFix/>
          </a:blip>
          <a:srcRect l="4242"/>
          <a:stretch/>
        </p:blipFill>
        <p:spPr>
          <a:xfrm>
            <a:off x="0" y="0"/>
            <a:ext cx="2122250" cy="4244126"/>
          </a:xfrm>
          <a:prstGeom prst="rect">
            <a:avLst/>
          </a:prstGeom>
          <a:noFill/>
          <a:ln>
            <a:noFill/>
          </a:ln>
        </p:spPr>
      </p:pic>
      <p:sp>
        <p:nvSpPr>
          <p:cNvPr id="169" name="Google Shape;169;p29"/>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0" name="Google Shape;170;p29"/>
          <p:cNvCxnSpPr/>
          <p:nvPr/>
        </p:nvCxnSpPr>
        <p:spPr>
          <a:xfrm flipH="1">
            <a:off x="1626950" y="2496700"/>
            <a:ext cx="381000" cy="1200"/>
          </a:xfrm>
          <a:prstGeom prst="straightConnector1">
            <a:avLst/>
          </a:prstGeom>
          <a:noFill/>
          <a:ln w="28575" cap="flat" cmpd="sng">
            <a:solidFill>
              <a:srgbClr val="FF0000"/>
            </a:solidFill>
            <a:prstDash val="solid"/>
            <a:round/>
            <a:headEnd type="none" w="med" len="med"/>
            <a:tailEnd type="triangle" w="med" len="med"/>
          </a:ln>
        </p:spPr>
      </p:cxnSp>
      <p:pic>
        <p:nvPicPr>
          <p:cNvPr id="171" name="Google Shape;171;p29"/>
          <p:cNvPicPr preferRelativeResize="0"/>
          <p:nvPr/>
        </p:nvPicPr>
        <p:blipFill>
          <a:blip r:embed="rId4">
            <a:alphaModFix/>
          </a:blip>
          <a:stretch>
            <a:fillRect/>
          </a:stretch>
        </p:blipFill>
        <p:spPr>
          <a:xfrm>
            <a:off x="2274650" y="0"/>
            <a:ext cx="4529664" cy="4244125"/>
          </a:xfrm>
          <a:prstGeom prst="rect">
            <a:avLst/>
          </a:prstGeom>
          <a:noFill/>
          <a:ln>
            <a:noFill/>
          </a:ln>
        </p:spPr>
      </p:pic>
      <p:grpSp>
        <p:nvGrpSpPr>
          <p:cNvPr id="172" name="Google Shape;172;p29"/>
          <p:cNvGrpSpPr/>
          <p:nvPr/>
        </p:nvGrpSpPr>
        <p:grpSpPr>
          <a:xfrm>
            <a:off x="6918619" y="87"/>
            <a:ext cx="2225530" cy="4243945"/>
            <a:chOff x="6708075" y="11450"/>
            <a:chExt cx="2436000" cy="4446250"/>
          </a:xfrm>
        </p:grpSpPr>
        <p:sp>
          <p:nvSpPr>
            <p:cNvPr id="173" name="Google Shape;173;p29"/>
            <p:cNvSpPr/>
            <p:nvPr/>
          </p:nvSpPr>
          <p:spPr>
            <a:xfrm>
              <a:off x="6708075" y="11450"/>
              <a:ext cx="2436000" cy="990000"/>
            </a:xfrm>
            <a:prstGeom prst="rect">
              <a:avLst/>
            </a:prstGeom>
            <a:solidFill>
              <a:srgbClr val="E5EFF8"/>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4" name="Google Shape;174;p29"/>
            <p:cNvPicPr preferRelativeResize="0"/>
            <p:nvPr/>
          </p:nvPicPr>
          <p:blipFill rotWithShape="1">
            <a:blip r:embed="rId5">
              <a:alphaModFix/>
            </a:blip>
            <a:srcRect l="41934"/>
            <a:stretch/>
          </p:blipFill>
          <p:spPr>
            <a:xfrm>
              <a:off x="6708124" y="1001500"/>
              <a:ext cx="2435875" cy="3456200"/>
            </a:xfrm>
            <a:prstGeom prst="rect">
              <a:avLst/>
            </a:prstGeom>
            <a:noFill/>
            <a:ln>
              <a:noFill/>
            </a:ln>
          </p:spPr>
        </p:pic>
        <p:pic>
          <p:nvPicPr>
            <p:cNvPr id="175" name="Google Shape;175;p29"/>
            <p:cNvPicPr preferRelativeResize="0"/>
            <p:nvPr/>
          </p:nvPicPr>
          <p:blipFill rotWithShape="1">
            <a:blip r:embed="rId4">
              <a:alphaModFix/>
            </a:blip>
            <a:srcRect t="81414" r="64074"/>
            <a:stretch/>
          </p:blipFill>
          <p:spPr>
            <a:xfrm>
              <a:off x="7020587" y="123700"/>
              <a:ext cx="1810951" cy="877800"/>
            </a:xfrm>
            <a:prstGeom prst="rect">
              <a:avLst/>
            </a:prstGeom>
            <a:noFill/>
            <a:ln>
              <a:noFill/>
            </a:ln>
          </p:spPr>
        </p:pic>
        <p:pic>
          <p:nvPicPr>
            <p:cNvPr id="176" name="Google Shape;176;p29"/>
            <p:cNvPicPr preferRelativeResize="0"/>
            <p:nvPr/>
          </p:nvPicPr>
          <p:blipFill rotWithShape="1">
            <a:blip r:embed="rId4">
              <a:alphaModFix/>
            </a:blip>
            <a:srcRect l="-1302" t="29895" r="58162" b="66562"/>
            <a:stretch/>
          </p:blipFill>
          <p:spPr>
            <a:xfrm>
              <a:off x="6965300" y="43625"/>
              <a:ext cx="1866250" cy="139300"/>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0"/>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82" name="Google Shape;182;p30"/>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83" name="Google Shape;183;p30" descr="https://www.patreon.com/statedclearly Ever get confused about the difference between DNA, genes, and Chromosomes? If so, don't worry. We straighten it all out here!" title="What is a Chromosome?">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1"/>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89" name="Google Shape;189;p31"/>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90" name="Google Shape;190;p31" descr="Paul Andersen shows you how to use the rules of multiplication and addition to correctly solve genetics problems.  The rule of multiplication can be applied to independent events in sequence.  The rule of addition can be applied to mutually exclusive events.&#10;&#10;Intro Music Atribution&#10;Title: I4dsong_loop_main.wav&#10;Artist: CosmicD&#10;Link to sound: http://www.freesound.org/people/CosmicD/sounds/72556/&#10;Creative Commons Atribution License" title="Probability in Genetics: Multiplication and Addition Rules">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5"/>
        <p:cNvGrpSpPr/>
        <p:nvPr/>
      </p:nvGrpSpPr>
      <p:grpSpPr>
        <a:xfrm>
          <a:off x="0" y="0"/>
          <a:ext cx="0" cy="0"/>
          <a:chOff x="0" y="0"/>
          <a:chExt cx="0" cy="0"/>
        </a:xfrm>
      </p:grpSpPr>
      <p:sp>
        <p:nvSpPr>
          <p:cNvPr id="66" name="Google Shape;66;p14"/>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 name="Google Shape;67;p14"/>
          <p:cNvPicPr preferRelativeResize="0"/>
          <p:nvPr/>
        </p:nvPicPr>
        <p:blipFill rotWithShape="1">
          <a:blip r:embed="rId3">
            <a:alphaModFix/>
          </a:blip>
          <a:srcRect t="1681"/>
          <a:stretch/>
        </p:blipFill>
        <p:spPr>
          <a:xfrm>
            <a:off x="1636899" y="0"/>
            <a:ext cx="5632801" cy="51435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96" name="Google Shape;196;p3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97" name="Google Shape;197;p32" descr="For all of human history, we've been aware of heredity. Children look like their parents. But why? When Gregor Mendel pioneered the field of genetics, he began to try to answer that question, and now that we know about chromosomes, all of his work will make a lot of sense. Let's take a look at Mendel's work, his laws of segregation and independent assortment, and try to understand what these mean for genetics and inheritance.&#10;&#10;Subscribe: http://bit.ly/ProfDaveSubscribe&#10;ProfessorDaveExplains@gmail.com&#10;http://patreon.com/ProfessorDaveExplains&#10;http://professordaveexplains.com&#10;http://facebook.com/ProfessorDaveExpl...&#10;http://twitter.com/DaveExplains&#10;&#10;Biology Tutorials: http://bit.ly/ProfDaveBio&#10;Biochemistry Tutorials: http://bit.ly/ProfDaveBiochem&#10;General Chemistry Tutorials: http://bit.ly/ProfDaveGenChem&#10;Organic Chemistry Tutorials: http://bit.ly/ProfDaveOrgChem&#10;Classical Physics Tutorials: http://bit.ly/ProfDavePhysics1&#10;Modern Physics Tutorials: http://bit.ly/ProfDavePhysics2&#10;Mathematics Tutorials: http://bit.ly/ProfDaveMaths&#10;American History Tutorials: http://bit.ly/ProfDaveAmericanHistory" title="Mendelian Genetics and Punnett Squares">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3"/>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03" name="Google Shape;203;p33"/>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204" name="Google Shape;204;p33" descr="An introduction to reading and analyzing pedigrees.&#10;&#10;View more lessons or practice this subject at https://www.khanacademy.org/science/high-school-biology/hs-classical-genetics/hs-pedigrees/v/pedigrees?utm_source=youtube&amp;utm_medium=desc&amp;utm_campaign=highschoolbiology&#10;&#10;Khan Academy is a nonprofit organization with the mission of providing a free, world-class education for anyone, anywhere. We offer quizzes, questions, instructional videos, and articles on a range of academic subjects, including math, biology, chemistry, physics, history, economics, finance, grammar, preschool learning, and more. We provide teachers with tools and data so they can help their students develop the skills, habits, and mindsets for success in school and beyond. Khan Academy has been translated into dozens of languages, and 15 million people around the globe learn on Khan Academy every month. As a 501(c)(3) nonprofit organization, we would love your help! Donate or volunteer today! &#10;&#10;Donate here: https://www.khanacademy.org/donate?utm_source=youtube&amp;utm_medium=desc&#10;&#10;Volunteer here: https://www.khanacademy.org/contribute?utm_source=youtube&amp;utm_medium=desc" title="Pedigrees | Classical genetics | High school biology | Khan Academy">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4"/>
          <p:cNvSpPr txBox="1"/>
          <p:nvPr/>
        </p:nvSpPr>
        <p:spPr>
          <a:xfrm>
            <a:off x="0" y="0"/>
            <a:ext cx="9144000" cy="51435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FFFF00"/>
                </a:solidFill>
                <a:latin typeface="Average"/>
                <a:ea typeface="Average"/>
                <a:cs typeface="Average"/>
                <a:sym typeface="Average"/>
              </a:rPr>
              <a:t>Mendelian Inheritance Patterns only hold true under the following circumstances:</a:t>
            </a:r>
            <a:endParaRPr sz="1800" b="1">
              <a:solidFill>
                <a:srgbClr val="FFFF00"/>
              </a:solidFill>
              <a:latin typeface="Average"/>
              <a:ea typeface="Average"/>
              <a:cs typeface="Average"/>
              <a:sym typeface="Average"/>
            </a:endParaRPr>
          </a:p>
          <a:p>
            <a:pPr marL="0" lvl="0" indent="0" algn="l" rtl="0">
              <a:spcBef>
                <a:spcPts val="0"/>
              </a:spcBef>
              <a:spcAft>
                <a:spcPts val="0"/>
              </a:spcAft>
              <a:buNone/>
            </a:pPr>
            <a:endParaRPr sz="1800" b="1">
              <a:solidFill>
                <a:srgbClr val="00FF00"/>
              </a:solidFill>
              <a:latin typeface="Average"/>
              <a:ea typeface="Average"/>
              <a:cs typeface="Average"/>
              <a:sym typeface="Average"/>
            </a:endParaRPr>
          </a:p>
          <a:p>
            <a:pPr marL="457200" lvl="0" indent="-342900" algn="l" rtl="0">
              <a:spcBef>
                <a:spcPts val="0"/>
              </a:spcBef>
              <a:spcAft>
                <a:spcPts val="0"/>
              </a:spcAft>
              <a:buClr>
                <a:srgbClr val="00FF00"/>
              </a:buClr>
              <a:buSzPts val="1800"/>
              <a:buFont typeface="Average"/>
              <a:buAutoNum type="arabicParenR"/>
            </a:pPr>
            <a:r>
              <a:rPr lang="en" sz="1800" b="1">
                <a:solidFill>
                  <a:srgbClr val="00FF00"/>
                </a:solidFill>
                <a:latin typeface="Average"/>
                <a:ea typeface="Average"/>
                <a:cs typeface="Average"/>
                <a:sym typeface="Average"/>
              </a:rPr>
              <a:t>The traits being examined are located on separate chromosomes</a:t>
            </a:r>
            <a:endParaRPr sz="1800" b="1">
              <a:solidFill>
                <a:srgbClr val="00FF00"/>
              </a:solidFill>
              <a:latin typeface="Average"/>
              <a:ea typeface="Average"/>
              <a:cs typeface="Average"/>
              <a:sym typeface="Average"/>
            </a:endParaRPr>
          </a:p>
          <a:p>
            <a:pPr marL="457200" lvl="0" indent="0" algn="l" rtl="0">
              <a:spcBef>
                <a:spcPts val="0"/>
              </a:spcBef>
              <a:spcAft>
                <a:spcPts val="0"/>
              </a:spcAft>
              <a:buNone/>
            </a:pPr>
            <a:endParaRPr sz="1800" b="1">
              <a:solidFill>
                <a:srgbClr val="00FF00"/>
              </a:solidFill>
              <a:latin typeface="Average"/>
              <a:ea typeface="Average"/>
              <a:cs typeface="Average"/>
              <a:sym typeface="Average"/>
            </a:endParaRPr>
          </a:p>
          <a:p>
            <a:pPr marL="457200" lvl="0" indent="-342900" algn="l" rtl="0">
              <a:spcBef>
                <a:spcPts val="0"/>
              </a:spcBef>
              <a:spcAft>
                <a:spcPts val="0"/>
              </a:spcAft>
              <a:buClr>
                <a:srgbClr val="00FF00"/>
              </a:buClr>
              <a:buSzPts val="1800"/>
              <a:buFont typeface="Average"/>
              <a:buAutoNum type="arabicParenR"/>
            </a:pPr>
            <a:r>
              <a:rPr lang="en" sz="1800" b="1">
                <a:solidFill>
                  <a:srgbClr val="00FF00"/>
                </a:solidFill>
                <a:latin typeface="Average"/>
                <a:ea typeface="Average"/>
                <a:cs typeface="Average"/>
                <a:sym typeface="Average"/>
              </a:rPr>
              <a:t>The traits being examined exhibit complete dominance</a:t>
            </a:r>
            <a:endParaRPr sz="1800" b="1">
              <a:solidFill>
                <a:srgbClr val="00FF00"/>
              </a:solidFill>
              <a:latin typeface="Average"/>
              <a:ea typeface="Average"/>
              <a:cs typeface="Average"/>
              <a:sym typeface="Average"/>
            </a:endParaRPr>
          </a:p>
          <a:p>
            <a:pPr marL="457200" lvl="0" indent="0" algn="l" rtl="0">
              <a:spcBef>
                <a:spcPts val="0"/>
              </a:spcBef>
              <a:spcAft>
                <a:spcPts val="0"/>
              </a:spcAft>
              <a:buNone/>
            </a:pPr>
            <a:endParaRPr sz="1800" b="1">
              <a:solidFill>
                <a:srgbClr val="00FF00"/>
              </a:solidFill>
              <a:latin typeface="Average"/>
              <a:ea typeface="Average"/>
              <a:cs typeface="Average"/>
              <a:sym typeface="Average"/>
            </a:endParaRPr>
          </a:p>
          <a:p>
            <a:pPr marL="457200" lvl="0" indent="-342900" algn="l" rtl="0">
              <a:spcBef>
                <a:spcPts val="0"/>
              </a:spcBef>
              <a:spcAft>
                <a:spcPts val="0"/>
              </a:spcAft>
              <a:buClr>
                <a:srgbClr val="00FF00"/>
              </a:buClr>
              <a:buSzPts val="1800"/>
              <a:buFont typeface="Average"/>
              <a:buAutoNum type="arabicParenR"/>
            </a:pPr>
            <a:r>
              <a:rPr lang="en" sz="1800" b="1">
                <a:solidFill>
                  <a:srgbClr val="00FF00"/>
                </a:solidFill>
                <a:latin typeface="Average"/>
                <a:ea typeface="Average"/>
                <a:cs typeface="Average"/>
                <a:sym typeface="Average"/>
              </a:rPr>
              <a:t>The traits being examined are monogenic (controlled by a single gene)</a:t>
            </a:r>
            <a:endParaRPr sz="1800" b="1">
              <a:solidFill>
                <a:srgbClr val="00FF00"/>
              </a:solidFill>
              <a:latin typeface="Average"/>
              <a:ea typeface="Average"/>
              <a:cs typeface="Average"/>
              <a:sym typeface="Average"/>
            </a:endParaRPr>
          </a:p>
          <a:p>
            <a:pPr marL="0" lvl="0" indent="0" algn="l" rtl="0">
              <a:spcBef>
                <a:spcPts val="0"/>
              </a:spcBef>
              <a:spcAft>
                <a:spcPts val="0"/>
              </a:spcAft>
              <a:buNone/>
            </a:pPr>
            <a:endParaRPr sz="1800" b="1">
              <a:solidFill>
                <a:srgbClr val="00FF00"/>
              </a:solidFill>
              <a:latin typeface="Average"/>
              <a:ea typeface="Average"/>
              <a:cs typeface="Average"/>
              <a:sym typeface="Average"/>
            </a:endParaRPr>
          </a:p>
          <a:p>
            <a:pPr marL="0" lvl="0" indent="0" algn="l" rtl="0">
              <a:spcBef>
                <a:spcPts val="0"/>
              </a:spcBef>
              <a:spcAft>
                <a:spcPts val="0"/>
              </a:spcAft>
              <a:buNone/>
            </a:pPr>
            <a:endParaRPr sz="1800" b="1">
              <a:solidFill>
                <a:srgbClr val="00FF00"/>
              </a:solidFill>
              <a:latin typeface="Average"/>
              <a:ea typeface="Average"/>
              <a:cs typeface="Average"/>
              <a:sym typeface="Average"/>
            </a:endParaRPr>
          </a:p>
          <a:p>
            <a:pPr marL="0" lvl="0" indent="0" algn="l" rtl="0">
              <a:spcBef>
                <a:spcPts val="0"/>
              </a:spcBef>
              <a:spcAft>
                <a:spcPts val="0"/>
              </a:spcAft>
              <a:buNone/>
            </a:pPr>
            <a:r>
              <a:rPr lang="en" sz="1800" b="1">
                <a:solidFill>
                  <a:srgbClr val="00FF00"/>
                </a:solidFill>
                <a:latin typeface="Average"/>
                <a:ea typeface="Average"/>
                <a:cs typeface="Average"/>
                <a:sym typeface="Average"/>
              </a:rPr>
              <a:t>*A chi-square analysis can be performed to test whether the traits are inherited through a Mendelian Inheritance Pattern. The </a:t>
            </a:r>
            <a:r>
              <a:rPr lang="en" sz="1800" b="1">
                <a:solidFill>
                  <a:srgbClr val="FFFFFF"/>
                </a:solidFill>
                <a:latin typeface="Average"/>
                <a:ea typeface="Average"/>
                <a:cs typeface="Average"/>
                <a:sym typeface="Average"/>
              </a:rPr>
              <a:t>pattern predicted through Mendelian Inheritance</a:t>
            </a:r>
            <a:r>
              <a:rPr lang="en" sz="1800" b="1">
                <a:solidFill>
                  <a:srgbClr val="00FF00"/>
                </a:solidFill>
                <a:latin typeface="Average"/>
                <a:ea typeface="Average"/>
                <a:cs typeface="Average"/>
                <a:sym typeface="Average"/>
              </a:rPr>
              <a:t> is used for the </a:t>
            </a:r>
            <a:r>
              <a:rPr lang="en" sz="1800" b="1">
                <a:solidFill>
                  <a:srgbClr val="FFFFFF"/>
                </a:solidFill>
                <a:latin typeface="Average"/>
                <a:ea typeface="Average"/>
                <a:cs typeface="Average"/>
                <a:sym typeface="Average"/>
              </a:rPr>
              <a:t>expected values</a:t>
            </a:r>
            <a:r>
              <a:rPr lang="en" sz="1800" b="1">
                <a:solidFill>
                  <a:srgbClr val="00FF00"/>
                </a:solidFill>
                <a:latin typeface="Average"/>
                <a:ea typeface="Average"/>
                <a:cs typeface="Average"/>
                <a:sym typeface="Average"/>
              </a:rPr>
              <a:t> during this analysis. </a:t>
            </a:r>
            <a:endParaRPr sz="1800" b="1">
              <a:solidFill>
                <a:srgbClr val="00FF00"/>
              </a:solidFill>
              <a:latin typeface="Average"/>
              <a:ea typeface="Average"/>
              <a:cs typeface="Average"/>
              <a:sym typeface="Average"/>
            </a:endParaRPr>
          </a:p>
          <a:p>
            <a:pPr marL="0" lvl="0" indent="0" algn="l" rtl="0">
              <a:spcBef>
                <a:spcPts val="0"/>
              </a:spcBef>
              <a:spcAft>
                <a:spcPts val="0"/>
              </a:spcAft>
              <a:buNone/>
            </a:pPr>
            <a:endParaRPr sz="1800" b="1">
              <a:solidFill>
                <a:srgbClr val="00FF00"/>
              </a:solidFill>
              <a:latin typeface="Average"/>
              <a:ea typeface="Average"/>
              <a:cs typeface="Average"/>
              <a:sym typeface="Averag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5"/>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15" name="Google Shape;215;p35"/>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216" name="Google Shape;216;p35" descr="Error in Video: A chi-square value of 0.263 would fall between 0.15 and 0.46 in row 1. Therefore the p-value would fall between 0.5 and 0.7. It is still not statistically significant. When making the video, I must have been thinking it read 2.63 for some odd reason!&#10;&#10;During biology labs you often have to perform a chi square test to see if observed values are similar to or different from expected values for a set of data. This video describes how to do a simple chi square test when looking at genetic crosses to see if the offspring you observed are similar to what you expected." title="Chi Square Tests and Genetic Crosses">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20"/>
        <p:cNvGrpSpPr/>
        <p:nvPr/>
      </p:nvGrpSpPr>
      <p:grpSpPr>
        <a:xfrm>
          <a:off x="0" y="0"/>
          <a:ext cx="0" cy="0"/>
          <a:chOff x="0" y="0"/>
          <a:chExt cx="0" cy="0"/>
        </a:xfrm>
      </p:grpSpPr>
      <p:sp>
        <p:nvSpPr>
          <p:cNvPr id="221" name="Google Shape;221;p36"/>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6"/>
          <p:cNvSpPr txBox="1">
            <a:spLocks noGrp="1"/>
          </p:cNvSpPr>
          <p:nvPr>
            <p:ph type="ctrTitle"/>
          </p:nvPr>
        </p:nvSpPr>
        <p:spPr>
          <a:xfrm>
            <a:off x="-25" y="2438400"/>
            <a:ext cx="9144000" cy="159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FFF00"/>
                </a:solidFill>
              </a:rPr>
              <a:t>AP Biology Exam Review</a:t>
            </a:r>
            <a:endParaRPr>
              <a:solidFill>
                <a:srgbClr val="FFFF00"/>
              </a:solidFill>
            </a:endParaRPr>
          </a:p>
          <a:p>
            <a:pPr marL="0" lvl="0" indent="0" algn="ctr" rtl="0">
              <a:spcBef>
                <a:spcPts val="0"/>
              </a:spcBef>
              <a:spcAft>
                <a:spcPts val="0"/>
              </a:spcAft>
              <a:buNone/>
            </a:pPr>
            <a:endParaRPr>
              <a:solidFill>
                <a:srgbClr val="FFFF00"/>
              </a:solidFill>
            </a:endParaRPr>
          </a:p>
          <a:p>
            <a:pPr marL="0" lvl="0" indent="0" algn="ctr" rtl="0">
              <a:spcBef>
                <a:spcPts val="0"/>
              </a:spcBef>
              <a:spcAft>
                <a:spcPts val="0"/>
              </a:spcAft>
              <a:buNone/>
            </a:pPr>
            <a:endParaRPr sz="4000">
              <a:solidFill>
                <a:srgbClr val="FFFF00"/>
              </a:solidFill>
            </a:endParaRPr>
          </a:p>
          <a:p>
            <a:pPr marL="0" lvl="0" indent="0" algn="ctr" rtl="0">
              <a:spcBef>
                <a:spcPts val="0"/>
              </a:spcBef>
              <a:spcAft>
                <a:spcPts val="0"/>
              </a:spcAft>
              <a:buNone/>
            </a:pPr>
            <a:r>
              <a:rPr lang="en" sz="4000">
                <a:solidFill>
                  <a:srgbClr val="FFFF00"/>
                </a:solidFill>
              </a:rPr>
              <a:t>5.4</a:t>
            </a:r>
            <a:endParaRPr sz="4000">
              <a:solidFill>
                <a:srgbClr val="FFFF00"/>
              </a:solidFill>
            </a:endParaRPr>
          </a:p>
          <a:p>
            <a:pPr marL="0" lvl="0" indent="0" algn="ctr" rtl="0">
              <a:spcBef>
                <a:spcPts val="0"/>
              </a:spcBef>
              <a:spcAft>
                <a:spcPts val="0"/>
              </a:spcAft>
              <a:buNone/>
            </a:pPr>
            <a:endParaRPr>
              <a:solidFill>
                <a:srgbClr val="FFFF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26"/>
        <p:cNvGrpSpPr/>
        <p:nvPr/>
      </p:nvGrpSpPr>
      <p:grpSpPr>
        <a:xfrm>
          <a:off x="0" y="0"/>
          <a:ext cx="0" cy="0"/>
          <a:chOff x="0" y="0"/>
          <a:chExt cx="0" cy="0"/>
        </a:xfrm>
      </p:grpSpPr>
      <p:pic>
        <p:nvPicPr>
          <p:cNvPr id="227" name="Google Shape;227;p37"/>
          <p:cNvPicPr preferRelativeResize="0"/>
          <p:nvPr/>
        </p:nvPicPr>
        <p:blipFill rotWithShape="1">
          <a:blip r:embed="rId3">
            <a:alphaModFix/>
          </a:blip>
          <a:srcRect l="4242"/>
          <a:stretch/>
        </p:blipFill>
        <p:spPr>
          <a:xfrm>
            <a:off x="0" y="0"/>
            <a:ext cx="2122250" cy="4244126"/>
          </a:xfrm>
          <a:prstGeom prst="rect">
            <a:avLst/>
          </a:prstGeom>
          <a:noFill/>
          <a:ln>
            <a:noFill/>
          </a:ln>
        </p:spPr>
      </p:pic>
      <p:sp>
        <p:nvSpPr>
          <p:cNvPr id="228" name="Google Shape;228;p37"/>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9" name="Google Shape;229;p37"/>
          <p:cNvCxnSpPr/>
          <p:nvPr/>
        </p:nvCxnSpPr>
        <p:spPr>
          <a:xfrm flipH="1">
            <a:off x="1626950" y="3030100"/>
            <a:ext cx="381000" cy="1200"/>
          </a:xfrm>
          <a:prstGeom prst="straightConnector1">
            <a:avLst/>
          </a:prstGeom>
          <a:noFill/>
          <a:ln w="28575" cap="flat" cmpd="sng">
            <a:solidFill>
              <a:srgbClr val="FF0000"/>
            </a:solidFill>
            <a:prstDash val="solid"/>
            <a:round/>
            <a:headEnd type="none" w="med" len="med"/>
            <a:tailEnd type="triangle" w="med" len="med"/>
          </a:ln>
        </p:spPr>
      </p:cxnSp>
      <p:pic>
        <p:nvPicPr>
          <p:cNvPr id="230" name="Google Shape;230;p37"/>
          <p:cNvPicPr preferRelativeResize="0"/>
          <p:nvPr/>
        </p:nvPicPr>
        <p:blipFill>
          <a:blip r:embed="rId4">
            <a:alphaModFix/>
          </a:blip>
          <a:stretch>
            <a:fillRect/>
          </a:stretch>
        </p:blipFill>
        <p:spPr>
          <a:xfrm>
            <a:off x="2263400" y="0"/>
            <a:ext cx="4068790" cy="4597750"/>
          </a:xfrm>
          <a:prstGeom prst="rect">
            <a:avLst/>
          </a:prstGeom>
          <a:noFill/>
          <a:ln>
            <a:noFill/>
          </a:ln>
        </p:spPr>
      </p:pic>
      <p:pic>
        <p:nvPicPr>
          <p:cNvPr id="231" name="Google Shape;231;p37"/>
          <p:cNvPicPr preferRelativeResize="0"/>
          <p:nvPr/>
        </p:nvPicPr>
        <p:blipFill rotWithShape="1">
          <a:blip r:embed="rId5">
            <a:alphaModFix/>
          </a:blip>
          <a:srcRect t="1536"/>
          <a:stretch/>
        </p:blipFill>
        <p:spPr>
          <a:xfrm>
            <a:off x="6332191" y="665621"/>
            <a:ext cx="2811808" cy="325959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8"/>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37" name="Google Shape;237;p38"/>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238" name="Google Shape;238;p38" descr="Discover more types of non-Mendelian inheritance such as incomplete dominance and codominance with the Amoeba Sisters! This video has a handout: http://www.amoebasisters.com/handouts. This video uses vocabulary that was previously defined in the Amoeba Sisters Monohybrid Crosses video.&#10;&#10;Support us on Patreon! http://www.patreon.com/amoebasisters&#10;&#10;Our FREE resources:&#10;GIFs: http://www.amoebasisters.com/gifs.html&#10;Handouts: http://www.amoebasisters.com/handouts.html&#10;Comics: http://www.amoebasisters.com/parameciumparlorcomics&#10;&#10;Connect with us!&#10;Website: http://www.AmoebaSisters.com&#10;Twitter: http://www.twitter.com/AmoebaSisters&#10;Facebook: http://www.facebook.com/AmoebaSisters&#10;Tumblr: http://www.amoebasisters.tumblr.com&#10;Pinterest: http://www.pinterest.com/AmoebaSister­s&#10;Instagram: https://www.instagram.com/amoebasistersofficial/&#10;&#10;Visit our Redbubble store at http://www.amoebasisters.com/store.html&#10;&#10;The Amoeba Sisters videos demystify science with humor and relevance. The videos center on Pinky's certification and experience in teaching biology at the high school level. For more information about The Amoeba Sisters, visit: http://www.amoebasisters.com/about-us.html&#10;&#10;We cover the basics in biology concepts at the secondary level. If you are looking to discover more about biology and go into depth beyond these basics, our recommended reference is the FREE, peer reviewed, open source OpenStax biology textbook: https://openstax.org/details/books/biology&#10;&#10;We take pride in our AWESOME community, and we welcome feedback and discussion.  However, please remember that this is an education channel. See YouTube's community guidelines https://www.youtube.com/yt/policyandsafety/communityguidelines.html and YouTube's policy center https://support.google.com/youtube/topic/2676378?hl=en&amp;ref_topic=6151248.  We also reserve the right to remove comments with vulgar language.&#10;&#10;Music is this video is listed free to use/no attribution required from the YouTube audio library https://www.youtube.com/audiolibrary/music?feature=blog&#10;&#10;We have YouTube's community contributed subtitles feature on to allow translations for different languages. YouTube automatically credits the different language contributors below (unless the contributor had opted out of being credited). We are thankful for those that contribute different languages. If you have a concern about community contributed contributions, please contact us." title="Incomplete Dominance, Codominance, Polygenic Traits, and Epistasis!">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9"/>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44" name="Google Shape;244;p39"/>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245" name="Google Shape;245;p39" descr="Created by Efrat Bruck.&#10;&#10;Watch the next lesson: https://www.khanacademy.org/test-prep/mcat/biomolecules/chromosomal-inheritance/v/extranuclear-inheritance-2?utm_source=YT&amp;utm_medium=Desc&amp;utm_campaign=mcat&#10;&#10;Missed the previous lesson? https://www.khanacademy.org/test-prep/mcat/biomolecules/chromosomal-inheritance/v/gene-mapping?utm_source=YT&amp;utm_medium=Desc&amp;utm_campaign=mcat&#10;&#10;MCAT on Khan Academy: Go ahead and practice some passage-based questions!&#10;&#10;About Khan Academy: Khan Academy offers practice exercises, instructional videos, and a personalized learning dashboard that empower learners to study at their own pace in and outside of the classroom. We tackle math, science, computer programming, history, art history, economics, and more. Our math missions guide learners from kindergarten to calculus using state-of-the-art, adaptive technology that identifies strengths and learning gaps. We've also partnered with institutions like NASA, The Museum of Modern Art, The California Academy of Sciences, and MIT to offer specialized content.&#10;&#10;For free. For everyone. Forever. #YouCanLearnAnything&#10;&#10;Subscribe to Khan Academy’s MCAT channel: https://www.youtube.com/channel/UCDkK5wqSuwDlJ3_nl3rgdiQ?sub_confirmation=1&#10;Subscribe to Khan Academy: https://www.youtube.com/subscription_center?add_user=khanacademy" title="Extranuclear inheritance 1 | Biomolecules | MCAT | Khan Academy">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0"/>
          <p:cNvSpPr txBox="1"/>
          <p:nvPr/>
        </p:nvSpPr>
        <p:spPr>
          <a:xfrm>
            <a:off x="0" y="0"/>
            <a:ext cx="2830500" cy="51435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FFFF00"/>
                </a:solidFill>
                <a:latin typeface="Average"/>
                <a:ea typeface="Average"/>
                <a:cs typeface="Average"/>
                <a:sym typeface="Average"/>
              </a:rPr>
              <a:t>Linked Genes</a:t>
            </a:r>
            <a:endParaRPr sz="1800" b="1">
              <a:solidFill>
                <a:srgbClr val="FFFF00"/>
              </a:solidFill>
              <a:latin typeface="Average"/>
              <a:ea typeface="Average"/>
              <a:cs typeface="Average"/>
              <a:sym typeface="Average"/>
            </a:endParaRPr>
          </a:p>
          <a:p>
            <a:pPr marL="0" lvl="0" indent="0" algn="l" rtl="0">
              <a:spcBef>
                <a:spcPts val="0"/>
              </a:spcBef>
              <a:spcAft>
                <a:spcPts val="0"/>
              </a:spcAft>
              <a:buNone/>
            </a:pPr>
            <a:endParaRPr sz="1800" b="1">
              <a:solidFill>
                <a:srgbClr val="00FF00"/>
              </a:solidFill>
              <a:latin typeface="Average"/>
              <a:ea typeface="Average"/>
              <a:cs typeface="Average"/>
              <a:sym typeface="Average"/>
            </a:endParaRPr>
          </a:p>
          <a:p>
            <a:pPr marL="0" lvl="0" indent="0" algn="l" rtl="0">
              <a:spcBef>
                <a:spcPts val="0"/>
              </a:spcBef>
              <a:spcAft>
                <a:spcPts val="0"/>
              </a:spcAft>
              <a:buNone/>
            </a:pPr>
            <a:r>
              <a:rPr lang="en" sz="1800" b="1">
                <a:solidFill>
                  <a:srgbClr val="00FF00"/>
                </a:solidFill>
                <a:latin typeface="Average"/>
                <a:ea typeface="Average"/>
                <a:cs typeface="Average"/>
                <a:sym typeface="Average"/>
              </a:rPr>
              <a:t>When Genes are located on the same chromosome, they are called Linked Genes. The distance they are from each other on the chromosome determines the probability of them being separated during crossing over. </a:t>
            </a:r>
            <a:endParaRPr sz="1800" b="1">
              <a:solidFill>
                <a:srgbClr val="00FF00"/>
              </a:solidFill>
              <a:latin typeface="Average"/>
              <a:ea typeface="Average"/>
              <a:cs typeface="Average"/>
              <a:sym typeface="Average"/>
            </a:endParaRPr>
          </a:p>
          <a:p>
            <a:pPr marL="0" lvl="0" indent="0" algn="l" rtl="0">
              <a:spcBef>
                <a:spcPts val="0"/>
              </a:spcBef>
              <a:spcAft>
                <a:spcPts val="0"/>
              </a:spcAft>
              <a:buNone/>
            </a:pPr>
            <a:endParaRPr sz="1800" b="1">
              <a:solidFill>
                <a:srgbClr val="00FF00"/>
              </a:solidFill>
              <a:latin typeface="Average"/>
              <a:ea typeface="Average"/>
              <a:cs typeface="Average"/>
              <a:sym typeface="Average"/>
            </a:endParaRPr>
          </a:p>
          <a:p>
            <a:pPr marL="0" lvl="0" indent="0" algn="l" rtl="0">
              <a:spcBef>
                <a:spcPts val="0"/>
              </a:spcBef>
              <a:spcAft>
                <a:spcPts val="0"/>
              </a:spcAft>
              <a:buNone/>
            </a:pPr>
            <a:r>
              <a:rPr lang="en" sz="1800" b="1">
                <a:solidFill>
                  <a:srgbClr val="00FF00"/>
                </a:solidFill>
                <a:latin typeface="Average"/>
                <a:ea typeface="Average"/>
                <a:cs typeface="Average"/>
                <a:sym typeface="Average"/>
              </a:rPr>
              <a:t>In crosses, linked genes will exhibit a high number of parental genotype combinations. </a:t>
            </a:r>
            <a:endParaRPr sz="1800" b="1">
              <a:solidFill>
                <a:srgbClr val="00FF00"/>
              </a:solidFill>
              <a:latin typeface="Average"/>
              <a:ea typeface="Average"/>
              <a:cs typeface="Average"/>
              <a:sym typeface="Average"/>
            </a:endParaRPr>
          </a:p>
          <a:p>
            <a:pPr marL="0" lvl="0" indent="0" algn="l" rtl="0">
              <a:spcBef>
                <a:spcPts val="0"/>
              </a:spcBef>
              <a:spcAft>
                <a:spcPts val="0"/>
              </a:spcAft>
              <a:buNone/>
            </a:pPr>
            <a:endParaRPr sz="1800" b="1">
              <a:solidFill>
                <a:srgbClr val="00FF00"/>
              </a:solidFill>
              <a:latin typeface="Average"/>
              <a:ea typeface="Average"/>
              <a:cs typeface="Average"/>
              <a:sym typeface="Average"/>
            </a:endParaRPr>
          </a:p>
        </p:txBody>
      </p:sp>
      <p:pic>
        <p:nvPicPr>
          <p:cNvPr id="251" name="Google Shape;251;p40"/>
          <p:cNvPicPr preferRelativeResize="0"/>
          <p:nvPr/>
        </p:nvPicPr>
        <p:blipFill rotWithShape="1">
          <a:blip r:embed="rId3">
            <a:alphaModFix/>
          </a:blip>
          <a:srcRect r="2903"/>
          <a:stretch/>
        </p:blipFill>
        <p:spPr>
          <a:xfrm>
            <a:off x="2830500" y="310138"/>
            <a:ext cx="6313501" cy="452321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1"/>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57" name="Google Shape;257;p41"/>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258" name="Google Shape;258;p41" descr="Donate here: http://www.aklectures.com/donate.php&#10;Website video link: http://www.aklectures.com/lecture/linked-genes-crossing-over-and-genetic-recombination&#10;Facebook link: https://www.facebook.com/aklectures&#10;Website link: http://www.aklectures.com" title="Linked Genes, Crossing Over and Genetic Recombination">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1"/>
        <p:cNvGrpSpPr/>
        <p:nvPr/>
      </p:nvGrpSpPr>
      <p:grpSpPr>
        <a:xfrm>
          <a:off x="0" y="0"/>
          <a:ext cx="0" cy="0"/>
          <a:chOff x="0" y="0"/>
          <a:chExt cx="0" cy="0"/>
        </a:xfrm>
      </p:grpSpPr>
      <p:sp>
        <p:nvSpPr>
          <p:cNvPr id="72" name="Google Shape;72;p15"/>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txBox="1">
            <a:spLocks noGrp="1"/>
          </p:cNvSpPr>
          <p:nvPr>
            <p:ph type="ctrTitle"/>
          </p:nvPr>
        </p:nvSpPr>
        <p:spPr>
          <a:xfrm>
            <a:off x="-25" y="2438400"/>
            <a:ext cx="9144000" cy="159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FFF00"/>
                </a:solidFill>
              </a:rPr>
              <a:t>AP Biology Exam Review</a:t>
            </a:r>
            <a:endParaRPr>
              <a:solidFill>
                <a:srgbClr val="FFFF00"/>
              </a:solidFill>
            </a:endParaRPr>
          </a:p>
          <a:p>
            <a:pPr marL="0" lvl="0" indent="0" algn="ctr" rtl="0">
              <a:spcBef>
                <a:spcPts val="0"/>
              </a:spcBef>
              <a:spcAft>
                <a:spcPts val="0"/>
              </a:spcAft>
              <a:buNone/>
            </a:pPr>
            <a:endParaRPr>
              <a:solidFill>
                <a:srgbClr val="FFFF00"/>
              </a:solidFill>
            </a:endParaRPr>
          </a:p>
          <a:p>
            <a:pPr marL="0" lvl="0" indent="0" algn="ctr" rtl="0">
              <a:spcBef>
                <a:spcPts val="0"/>
              </a:spcBef>
              <a:spcAft>
                <a:spcPts val="0"/>
              </a:spcAft>
              <a:buNone/>
            </a:pPr>
            <a:endParaRPr sz="4000">
              <a:solidFill>
                <a:srgbClr val="FFFF00"/>
              </a:solidFill>
            </a:endParaRPr>
          </a:p>
          <a:p>
            <a:pPr marL="0" lvl="0" indent="0" algn="ctr" rtl="0">
              <a:spcBef>
                <a:spcPts val="0"/>
              </a:spcBef>
              <a:spcAft>
                <a:spcPts val="0"/>
              </a:spcAft>
              <a:buNone/>
            </a:pPr>
            <a:r>
              <a:rPr lang="en" sz="4000">
                <a:solidFill>
                  <a:srgbClr val="FFFF00"/>
                </a:solidFill>
              </a:rPr>
              <a:t>5.1</a:t>
            </a:r>
            <a:endParaRPr sz="4000">
              <a:solidFill>
                <a:srgbClr val="FFFF00"/>
              </a:solidFill>
            </a:endParaRPr>
          </a:p>
          <a:p>
            <a:pPr marL="0" lvl="0" indent="0" algn="ctr" rtl="0">
              <a:spcBef>
                <a:spcPts val="0"/>
              </a:spcBef>
              <a:spcAft>
                <a:spcPts val="0"/>
              </a:spcAft>
              <a:buNone/>
            </a:pPr>
            <a:endParaRPr>
              <a:solidFill>
                <a:srgbClr val="FFFF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64" name="Google Shape;264;p4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265" name="Google Shape;265;p42" descr="Penn State University anthropologist Dr. Nina Jablonski explains how different shades of skin color arose as adaptations to the intensity of ultraviolet radiation in different parts of the world. &#10;&#10;This film is appropriate for science classes from middle school to college. The content connects to key concepts in biology, human biogeography, genetics, and anatomy and physiology. Chemistry and biochemistry classes will appreciate the focus on the effects of UV radiation on DNA, folate degradation, and vitamin D synthesis.&#10;&#10;To find classroom resources for this film and other materials, go to http://www.hhmi.org/biointeractive/biology-skin-color" title="The Biology of Skin Color — HHMI BioInteractive Video">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69"/>
        <p:cNvGrpSpPr/>
        <p:nvPr/>
      </p:nvGrpSpPr>
      <p:grpSpPr>
        <a:xfrm>
          <a:off x="0" y="0"/>
          <a:ext cx="0" cy="0"/>
          <a:chOff x="0" y="0"/>
          <a:chExt cx="0" cy="0"/>
        </a:xfrm>
      </p:grpSpPr>
      <p:sp>
        <p:nvSpPr>
          <p:cNvPr id="270" name="Google Shape;270;p43"/>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3"/>
          <p:cNvSpPr txBox="1">
            <a:spLocks noGrp="1"/>
          </p:cNvSpPr>
          <p:nvPr>
            <p:ph type="ctrTitle"/>
          </p:nvPr>
        </p:nvSpPr>
        <p:spPr>
          <a:xfrm>
            <a:off x="-25" y="2438400"/>
            <a:ext cx="9144000" cy="159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FFF00"/>
                </a:solidFill>
              </a:rPr>
              <a:t>AP Biology Exam Review</a:t>
            </a:r>
            <a:endParaRPr>
              <a:solidFill>
                <a:srgbClr val="FFFF00"/>
              </a:solidFill>
            </a:endParaRPr>
          </a:p>
          <a:p>
            <a:pPr marL="0" lvl="0" indent="0" algn="ctr" rtl="0">
              <a:spcBef>
                <a:spcPts val="0"/>
              </a:spcBef>
              <a:spcAft>
                <a:spcPts val="0"/>
              </a:spcAft>
              <a:buNone/>
            </a:pPr>
            <a:endParaRPr>
              <a:solidFill>
                <a:srgbClr val="FFFF00"/>
              </a:solidFill>
            </a:endParaRPr>
          </a:p>
          <a:p>
            <a:pPr marL="0" lvl="0" indent="0" algn="ctr" rtl="0">
              <a:spcBef>
                <a:spcPts val="0"/>
              </a:spcBef>
              <a:spcAft>
                <a:spcPts val="0"/>
              </a:spcAft>
              <a:buNone/>
            </a:pPr>
            <a:endParaRPr sz="4000">
              <a:solidFill>
                <a:srgbClr val="FFFF00"/>
              </a:solidFill>
            </a:endParaRPr>
          </a:p>
          <a:p>
            <a:pPr marL="0" lvl="0" indent="0" algn="ctr" rtl="0">
              <a:spcBef>
                <a:spcPts val="0"/>
              </a:spcBef>
              <a:spcAft>
                <a:spcPts val="0"/>
              </a:spcAft>
              <a:buNone/>
            </a:pPr>
            <a:r>
              <a:rPr lang="en" sz="4000">
                <a:solidFill>
                  <a:srgbClr val="FFFF00"/>
                </a:solidFill>
              </a:rPr>
              <a:t>5.5</a:t>
            </a:r>
            <a:endParaRPr sz="4000">
              <a:solidFill>
                <a:srgbClr val="FFFF00"/>
              </a:solidFill>
            </a:endParaRPr>
          </a:p>
          <a:p>
            <a:pPr marL="0" lvl="0" indent="0" algn="ctr" rtl="0">
              <a:spcBef>
                <a:spcPts val="0"/>
              </a:spcBef>
              <a:spcAft>
                <a:spcPts val="0"/>
              </a:spcAft>
              <a:buNone/>
            </a:pPr>
            <a:endParaRPr>
              <a:solidFill>
                <a:srgbClr val="FFFF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75"/>
        <p:cNvGrpSpPr/>
        <p:nvPr/>
      </p:nvGrpSpPr>
      <p:grpSpPr>
        <a:xfrm>
          <a:off x="0" y="0"/>
          <a:ext cx="0" cy="0"/>
          <a:chOff x="0" y="0"/>
          <a:chExt cx="0" cy="0"/>
        </a:xfrm>
      </p:grpSpPr>
      <p:pic>
        <p:nvPicPr>
          <p:cNvPr id="276" name="Google Shape;276;p44"/>
          <p:cNvPicPr preferRelativeResize="0"/>
          <p:nvPr/>
        </p:nvPicPr>
        <p:blipFill rotWithShape="1">
          <a:blip r:embed="rId3">
            <a:alphaModFix/>
          </a:blip>
          <a:srcRect l="4242"/>
          <a:stretch/>
        </p:blipFill>
        <p:spPr>
          <a:xfrm>
            <a:off x="0" y="0"/>
            <a:ext cx="2122250" cy="4244126"/>
          </a:xfrm>
          <a:prstGeom prst="rect">
            <a:avLst/>
          </a:prstGeom>
          <a:noFill/>
          <a:ln>
            <a:noFill/>
          </a:ln>
        </p:spPr>
      </p:pic>
      <p:sp>
        <p:nvSpPr>
          <p:cNvPr id="277" name="Google Shape;277;p44"/>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8" name="Google Shape;278;p44"/>
          <p:cNvCxnSpPr/>
          <p:nvPr/>
        </p:nvCxnSpPr>
        <p:spPr>
          <a:xfrm flipH="1">
            <a:off x="1626950" y="3563500"/>
            <a:ext cx="381000" cy="1200"/>
          </a:xfrm>
          <a:prstGeom prst="straightConnector1">
            <a:avLst/>
          </a:prstGeom>
          <a:noFill/>
          <a:ln w="28575" cap="flat" cmpd="sng">
            <a:solidFill>
              <a:srgbClr val="FF0000"/>
            </a:solidFill>
            <a:prstDash val="solid"/>
            <a:round/>
            <a:headEnd type="none" w="med" len="med"/>
            <a:tailEnd type="triangle" w="med" len="med"/>
          </a:ln>
        </p:spPr>
      </p:cxnSp>
      <p:pic>
        <p:nvPicPr>
          <p:cNvPr id="279" name="Google Shape;279;p44"/>
          <p:cNvPicPr preferRelativeResize="0"/>
          <p:nvPr/>
        </p:nvPicPr>
        <p:blipFill>
          <a:blip r:embed="rId4">
            <a:alphaModFix/>
          </a:blip>
          <a:stretch>
            <a:fillRect/>
          </a:stretch>
        </p:blipFill>
        <p:spPr>
          <a:xfrm>
            <a:off x="2274650" y="0"/>
            <a:ext cx="5708324" cy="27332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5"/>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85" name="Google Shape;285;p45"/>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286" name="Google Shape;286;p45" descr="053 - Environmental Genotype Effects&#10;&#10;Paul Andersen explains how genotypes can be expressed or not based on changes in the environment.  He starts with a brief description of the Himalayan rabbit and how melanin production can be disrupted by high temperature.  He explains how this could be advantageous in both the arctic fox and hare.  He explains how flowers can vary temperature based on the pH of the soil.  He finally describes gene expression in Lac+ bacteria.&#10;&#10;Do you speak another language?  Help me translate my videos:&#10;http://www.bozemanscience.com/translations/&#10;&#10;Intro Music Atribution&#10;Title: I4dsong_loop_main.wav&#10;Artist: CosmicD&#10;Link to sound: http://www.freesound.org/people/CosmicD/sounds/72556/&#10;Creative Commons Atribution License&#10;&#10;All of the images are licensed under creative commons and public domain licensing:&#10;Algkalv. Terianniaq Qaqortaq (Arctic Fox), Photographed in Kulusuk, Greenland, February 22, 2010. Own work. http://commons.wikimedia.org/wiki/File:Terianniaq-Qaqortaq-arctic-fox.jpg.&#10;Architetto--Coniglio, n.d. http://openclipart.org/detail/25631/architetto----coniglio-by-anonymous-25631.&#10;&quot;File:Lac operon1.png.&quot; Wikipedia, the Free Encyclopedia. Accessed December 1, 2013. http://en.wikipedia.org/wiki/File:Lac_operon1.png.&#10;&quot;File:MacConkey Agar with LF and LF Colonies.jpg.&quot; Wikipedia, the Free Encyclopedia. Accessed April 7, 2014. http://en.wikipedia.org/wiki/File:MacConkey_agar_with_LF_and_LF_colonies.jpg.&#10;Ryckaert, Marc. Hydrangea Macrophylla, June 24, 2007. Own work. http://commons.wikimedia.org/wiki/File:Hydrangea_macrophylla_01_Crop.jpg.&#10;———. Hydrangea Macrophylla, June 24, 2007. Own work. http://commons.wikimedia.org/wiki/File:Hydrangea_macrophylla_02.jpg.&#10;Tille, Andreas. English: Arctic Fox in Summer (taken in Numedal Zoo), July 22, 2003. Own work. http://commons.wikimedia.org/wiki/File:ArcticFoxSummer.jpg." title="Genotype Expression">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90"/>
        <p:cNvGrpSpPr/>
        <p:nvPr/>
      </p:nvGrpSpPr>
      <p:grpSpPr>
        <a:xfrm>
          <a:off x="0" y="0"/>
          <a:ext cx="0" cy="0"/>
          <a:chOff x="0" y="0"/>
          <a:chExt cx="0" cy="0"/>
        </a:xfrm>
      </p:grpSpPr>
      <p:pic>
        <p:nvPicPr>
          <p:cNvPr id="291" name="Google Shape;291;p46"/>
          <p:cNvPicPr preferRelativeResize="0"/>
          <p:nvPr/>
        </p:nvPicPr>
        <p:blipFill rotWithShape="1">
          <a:blip r:embed="rId3">
            <a:alphaModFix/>
          </a:blip>
          <a:srcRect l="4242"/>
          <a:stretch/>
        </p:blipFill>
        <p:spPr>
          <a:xfrm>
            <a:off x="0" y="0"/>
            <a:ext cx="2122250" cy="4244126"/>
          </a:xfrm>
          <a:prstGeom prst="rect">
            <a:avLst/>
          </a:prstGeom>
          <a:noFill/>
          <a:ln>
            <a:noFill/>
          </a:ln>
        </p:spPr>
      </p:pic>
      <p:sp>
        <p:nvSpPr>
          <p:cNvPr id="292" name="Google Shape;292;p46"/>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3" name="Google Shape;293;p46"/>
          <p:cNvCxnSpPr/>
          <p:nvPr/>
        </p:nvCxnSpPr>
        <p:spPr>
          <a:xfrm flipH="1">
            <a:off x="1626950" y="3944500"/>
            <a:ext cx="381000" cy="1200"/>
          </a:xfrm>
          <a:prstGeom prst="straightConnector1">
            <a:avLst/>
          </a:prstGeom>
          <a:noFill/>
          <a:ln w="28575" cap="flat" cmpd="sng">
            <a:solidFill>
              <a:srgbClr val="FF0000"/>
            </a:solidFill>
            <a:prstDash val="solid"/>
            <a:round/>
            <a:headEnd type="none" w="med" len="med"/>
            <a:tailEnd type="triangle" w="med" len="med"/>
          </a:ln>
        </p:spPr>
      </p:cxnSp>
      <p:pic>
        <p:nvPicPr>
          <p:cNvPr id="294" name="Google Shape;294;p46"/>
          <p:cNvPicPr preferRelativeResize="0"/>
          <p:nvPr/>
        </p:nvPicPr>
        <p:blipFill>
          <a:blip r:embed="rId4">
            <a:alphaModFix/>
          </a:blip>
          <a:stretch>
            <a:fillRect/>
          </a:stretch>
        </p:blipFill>
        <p:spPr>
          <a:xfrm>
            <a:off x="2284850" y="0"/>
            <a:ext cx="5500209" cy="42441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7"/>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300" name="Google Shape;300;p47"/>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301" name="Google Shape;301;p47" descr="034 - Mechanisms that Increase Genetic Variation&#10;&#10;Paul Andersen describes mechanisms that increase the genetic variation within a population.  He begins by discussing how horizontal transfer can move genetic material between bacteria.  Transformation, transduction, and conjugation in bacteria are all included.  He also explains how crossing over, random assortment, and random fertilization can maintain genetic variation i eukaryotes.  He also explains how inbreeding can decrease the fitness of an individual.&#10;&#10;Do you speak another language?  Help me translate my videos:&#10;http://www.bozemanscience.com/translations/&#10;&#10;Intro Music Atribution&#10;Title: I4dsong_loop_main.wav&#10;Artist: CosmicD&#10;Link to sound: http://www.freesound.org/people/CosmicD/sounds/72556/&#10;Creative Commons Atribution License&#10;&#10;All of the images are licensed under creative commons and public domain licensing:&#10;Boumphreyfr. English: Meiosis: Schematic Diagram of Crossover, June 2, 2009. Own work. http://commons.wikimedia.org/wiki/File:Meiosis_crossover.png.&#10;&quot;File:Acrosome Reaction Diagram En.svg.&quot; Wikipedia, the Free Encyclopedia. Accessed December 8, 2013. http://en.wikipedia.org/wiki/File:Acrosome_reaction_diagram_en.svg.&#10;&quot;File:Agar Plate with Colonies.jpg.&quot; Wikipedia, the Free Encyclopedia. Accessed December 8, 2013. http://en.wikipedia.org/wiki/File:Agar_plate_with_colonies.jpg.&#10;&quot;File:Basal Ganglia and Related Structures.svg.&quot; Wikipedia, the Free Encyclopedia. Accessed December 8, 2013. http://en.wikipedia.org/wiki/File:Basal_Ganglia_and_Related_Structures.svg.&#10;&quot;File:Conjugation.svg.&quot; Wikipedia, the Free Encyclopedia. Accessed December 8, 2013. http://en.wikipedia.org/wiki/File:Conjugation.svg.&#10;&quot;File:Coquina variation3.jpg.&quot; Wikipedia, the Free Encyclopedia, March 28, 2013. http://en.wikipedia.org/w/index.php?title=File:Coquina_variation3.jpg&amp;oldid=276893758.&#10;&quot;File:DNA Orbit Animated Static Thumb.png.&quot; Wikipedia, the Free Encyclopedia. Accessed December 8, 2013. http://en.wikipedia.org/wiki/File:DNA_orbit_animated_static_thumb.png.&#10;&quot;File:Griffith Experiment.svg.&quot; Wikipedia, the Free Encyclopedia. Accessed December 8, 2013. http://en.wikipedia.org/wiki/File:Griffith_experiment.svg.&#10;&quot;File:Horizontal-Gene-Transfer.jpg.&quot; Wikipedia, the Free Encyclopedia. Accessed December 8, 2013. http://en.wikipedia.org/wiki/File:Horizontal-gene-transfer.jpg.&#10;&quot;File:Juan de Miranda Carreno 002.jpg.&quot; Wikipedia, the Free Encyclopedia. Accessed December 8, 2013. http://en.wikipedia.org/wiki/File:Juan_de_Miranda_Carreno_002.jpg.&#10;&quot;File:Sky Spectral Karyotype.png.&quot; Wikipedia, the Free Encyclopedia. Accessed December 8, 2013. http://en.wikipedia.org/wiki/File:Sky_spectral_karyotype.png.&#10;&quot;File:Transduction (genetics)en.svg.&quot; Wikipedia, the Free Encyclopedia. Accessed December 8, 2013. http://en.wikipedia.org/wiki/File:Transduction_(genetics)en.svg.&#10;Jakov, internationalization: PatríciaR Original image from NCBI; original vector version by. English: Overview of the Major Events in Meiosis (international Version). A: DNA Replication; B: Meiosis I; C: Meiosis II, March 4, 2009. File:MajorEventsInMeiosis variant.svg, which is a derivative work of an image found on NCBI. http://commons.wikimedia.org/wiki/File:MajorEventsInMeiosis_variant_int.svg.&#10;version, Original uploader was Lec CRP1 at en wikipedia Later. English: The Ancestry of King en:Charles II of Spain (1661-1700), February 1, 2008. Transferred from en.wikipedia. http://commons.wikimedia.org/wiki/File:Carlos_segundo80.png." title="Mechanisms that Increase Genetic Variation">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8"/>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307" name="Google Shape;307;p48"/>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308" name="Google Shape;308;p48" descr="CREDITS&#10;Animation &amp; Design: Chloe Fyvie Adams&#10;Narration: Dale Bennet&#10;Script: Gemma Young&#10;&#10;This girl has six fingers on her left hand. She has a condition called polydactyly, which causes extra fingers or toes. Her father and grandmother as well as some of her cousins also have the condition. This should give you a clue about how she came to have it... any ideas?&#10;&#10;Well, polydactyly is an example of a genetic disorder - it is inherited. &#10;&#10;You inherit genes from your parents, and you have two copies of each gene - one from your mother and one from your father. &#10;&#10;Genes come in different forms, called alleles. Alleles may be recessive or dominant.&#10;&#10;So going back to Polydactyly…&#10;&#10;Polydactyly is caused by a dominant allele, shown as a capital P. You only have to have one copy of this allele to have the condition. So in an example the father has a copy of this allele, but the mother does not…&#10;&#10;Offspring with one dominant allele big P, and one recessive allele little p will also have the condition.&#10;&#10;Whereas these offspring won’t have the condition. Can you see what their genotype must be...? &#10;&#10;Little p, little p - so two copies of the recessive allele.&#10;&#10;Another example of an inherited disorder is cystic fibrosis. If you want to discover more about cystic fibrosis, and how it affects the body then watch this video [insert link to ‘cystic fibrosis’ video].&#10;&#10;Cystic fibrosis is inherited in a different way to polydactyly. Take a look at this genetic diagram and see if you can figure out how it is different.&#10;&#10;To have cystic fibrosis, you have to inherit two recessive alleles. The parents in the diagram are both carriers of the recessive allele, little f. They do not have the disorder themselves but they could both pass the recessive allele to their children. &#10;&#10;Quite often, people do not know they are carriers of cystic fibrosis until they have a child with the disorder. This can be very upsetting, as it is a serious condition. &#10;&#10;Parents are able to make sure they do not have another child with the disorder using embryo screening. &#10;&#10;Let’s finish off with a little discussion about what embryo screening is.&#10;&#10;Embryo screening can be used to ensure embryo’s do not suffer from inherited genetic disorders.&#10;&#10;To do this, the parents would use in-vitro fertilisation, which is also known as IVF. &#10;&#10;IVF is where eggs and sperm are mixed in a dish in a lab outside of the body. Each fertilised egg would be left to grow until it reached a few cells big, and then one cell from each embryo is removed and its genes tested to see if it has the genetic disorder. Only unaffected embryos - a maximum of two - would be placed back into the mother’s uterus to grow and hopefully develop into a healthy baby.&#10;&#10;There are many issues surrounding embryo screening. One ethical issue is that the unused embryos, potential lives, are destroyed. Also, there are social concerns - IVF is not always successful and this can be upsetting for the parents and their family. Finally there are also economic issues because IVF is an expensive process. &#10;&#10;So there we have a few examples of inherited genetic disorders. These are inherited from your parents, resulting from certain alleles your parents have been carriers of. &#10;&#10;Sometimes genetic disorders are caused by dominant alleles - like polydactyly so it can be inherited from one parent - and others are caused by recessive alleles - like cystic fibrosis - so both parents need to carry the allele.&#10;&#10;SUBSCRIBE to the FuseSchool YouTube channel for many more educational videos. Our teachers and animators come together to make fun &amp; easy-to-understand videos in Chemistry, Biology, Physics, Maths &amp; ICT.&#10;&#10;VISIT us at www.fuseschool.org, where all of our videos are carefully organised into topics and specific orders, and to see what else we have on offer. Comment, like and share with other learners. You can both ask and answer questions, and teachers will get back to you.&#10;&#10;These videos can be used in a flipped classroom model or as a revision aid. &#10;&#10;Find all of our Chemistry videos here:&#10;https://www.youtube.com/watch?v=cRnpKjHpFyg&amp;list=PLW0gavSzhMlReKGMVfUt6YuNQsO0bqSMV &#10;&#10;Find all of our Biology videos here: &#10;https://www.youtube.com/watch?v=tjkHzEVcyrE&amp;list=PLW0gavSzhMlQYSpKryVcEr3ERup5SxHl0 &#10;&#10;Find all of our Maths videos here:&#10;https://www.youtube.com/watch?v=hJq_cdz_L00&amp;list=PLW0gavSzhMlTyWKCgW1616v3fIywogoZQ &#10;&#10;Twitter: https://twitter.com/fuseSchool&#10;&#10;Access a deeper Learning Experience in the FuseSchool platform and app: www.fuseschool.org&#10;Follow us: http://www.youtube.com/fuseschool&#10;Friend us: http://www.facebook.com/fuseschool&#10;&#10;This Open Educational Resource is free of charge, under a Creative Commons License: Attribution-NonCommercial CC BY-NC ( View License Deed: http://creativecommons.org/licenses/by-nc/4.0/ ).  You are allowed to download the video for nonprofit, educational use. If you would like to modify the video, please contact us: info@fuseschool.org" title="Inherited Genetic Disorders | Genetics | Biology | FuseSchool">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7"/>
        <p:cNvGrpSpPr/>
        <p:nvPr/>
      </p:nvGrpSpPr>
      <p:grpSpPr>
        <a:xfrm>
          <a:off x="0" y="0"/>
          <a:ext cx="0" cy="0"/>
          <a:chOff x="0" y="0"/>
          <a:chExt cx="0" cy="0"/>
        </a:xfrm>
      </p:grpSpPr>
      <p:pic>
        <p:nvPicPr>
          <p:cNvPr id="78" name="Google Shape;78;p16"/>
          <p:cNvPicPr preferRelativeResize="0"/>
          <p:nvPr/>
        </p:nvPicPr>
        <p:blipFill rotWithShape="1">
          <a:blip r:embed="rId3">
            <a:alphaModFix/>
          </a:blip>
          <a:srcRect l="4242"/>
          <a:stretch/>
        </p:blipFill>
        <p:spPr>
          <a:xfrm>
            <a:off x="0" y="0"/>
            <a:ext cx="2122250" cy="4244126"/>
          </a:xfrm>
          <a:prstGeom prst="rect">
            <a:avLst/>
          </a:prstGeom>
          <a:noFill/>
          <a:ln>
            <a:noFill/>
          </a:ln>
        </p:spPr>
      </p:pic>
      <p:sp>
        <p:nvSpPr>
          <p:cNvPr id="79" name="Google Shape;79;p16"/>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0" name="Google Shape;80;p16"/>
          <p:cNvCxnSpPr/>
          <p:nvPr/>
        </p:nvCxnSpPr>
        <p:spPr>
          <a:xfrm flipH="1">
            <a:off x="1626950" y="1429900"/>
            <a:ext cx="381000" cy="1200"/>
          </a:xfrm>
          <a:prstGeom prst="straightConnector1">
            <a:avLst/>
          </a:prstGeom>
          <a:noFill/>
          <a:ln w="28575" cap="flat" cmpd="sng">
            <a:solidFill>
              <a:srgbClr val="FF0000"/>
            </a:solidFill>
            <a:prstDash val="solid"/>
            <a:round/>
            <a:headEnd type="none" w="med" len="med"/>
            <a:tailEnd type="triangle" w="med" len="med"/>
          </a:ln>
        </p:spPr>
      </p:cxnSp>
      <p:pic>
        <p:nvPicPr>
          <p:cNvPr id="81" name="Google Shape;81;p16"/>
          <p:cNvPicPr preferRelativeResize="0"/>
          <p:nvPr/>
        </p:nvPicPr>
        <p:blipFill>
          <a:blip r:embed="rId4">
            <a:alphaModFix/>
          </a:blip>
          <a:stretch>
            <a:fillRect/>
          </a:stretch>
        </p:blipFill>
        <p:spPr>
          <a:xfrm>
            <a:off x="2306250" y="0"/>
            <a:ext cx="4884075" cy="3680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87" name="Google Shape;87;p17"/>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88" name="Google Shape;88;p17" descr="This video explains the difference between somatic cells which are cells of the body and gametic cell which are sperm and egg cells&#10;&#10;Support us!: https://www.patreon.com/learningsimply&#10;Twitter: https://twitter.com/learningsimplyv" title="Somatic Cells vs Gametic Cells">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94" name="Google Shape;94;p18"/>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95" name="Google Shape;95;p18"/>
          <p:cNvPicPr preferRelativeResize="0"/>
          <p:nvPr/>
        </p:nvPicPr>
        <p:blipFill>
          <a:blip r:embed="rId3">
            <a:alphaModFix/>
          </a:blip>
          <a:stretch>
            <a:fillRect/>
          </a:stretch>
        </p:blipFill>
        <p:spPr>
          <a:xfrm>
            <a:off x="1116210" y="0"/>
            <a:ext cx="6911588"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01" name="Google Shape;101;p19"/>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02" name="Google Shape;102;p19" descr="Meiosis  Crossing Over and Variability&#10;&#10;&#10;#Please → Like, comment, share and subscribe 👍🏻❤️" title="Meiosis [3D Animation]">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08" name="Google Shape;108;p20"/>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09" name="Google Shape;109;p20"/>
          <p:cNvPicPr preferRelativeResize="0"/>
          <p:nvPr/>
        </p:nvPicPr>
        <p:blipFill>
          <a:blip r:embed="rId3">
            <a:alphaModFix/>
          </a:blip>
          <a:stretch>
            <a:fillRect/>
          </a:stretch>
        </p:blipFill>
        <p:spPr>
          <a:xfrm>
            <a:off x="1867470" y="0"/>
            <a:ext cx="540903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3"/>
        <p:cNvGrpSpPr/>
        <p:nvPr/>
      </p:nvGrpSpPr>
      <p:grpSpPr>
        <a:xfrm>
          <a:off x="0" y="0"/>
          <a:ext cx="0" cy="0"/>
          <a:chOff x="0" y="0"/>
          <a:chExt cx="0" cy="0"/>
        </a:xfrm>
      </p:grpSpPr>
      <p:sp>
        <p:nvSpPr>
          <p:cNvPr id="114" name="Google Shape;114;p21"/>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1"/>
          <p:cNvSpPr txBox="1">
            <a:spLocks noGrp="1"/>
          </p:cNvSpPr>
          <p:nvPr>
            <p:ph type="ctrTitle"/>
          </p:nvPr>
        </p:nvSpPr>
        <p:spPr>
          <a:xfrm>
            <a:off x="-25" y="2438400"/>
            <a:ext cx="9144000" cy="159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FFF00"/>
                </a:solidFill>
              </a:rPr>
              <a:t>AP Biology Exam Review</a:t>
            </a:r>
            <a:endParaRPr>
              <a:solidFill>
                <a:srgbClr val="FFFF00"/>
              </a:solidFill>
            </a:endParaRPr>
          </a:p>
          <a:p>
            <a:pPr marL="0" lvl="0" indent="0" algn="ctr" rtl="0">
              <a:spcBef>
                <a:spcPts val="0"/>
              </a:spcBef>
              <a:spcAft>
                <a:spcPts val="0"/>
              </a:spcAft>
              <a:buNone/>
            </a:pPr>
            <a:endParaRPr>
              <a:solidFill>
                <a:srgbClr val="FFFF00"/>
              </a:solidFill>
            </a:endParaRPr>
          </a:p>
          <a:p>
            <a:pPr marL="0" lvl="0" indent="0" algn="ctr" rtl="0">
              <a:spcBef>
                <a:spcPts val="0"/>
              </a:spcBef>
              <a:spcAft>
                <a:spcPts val="0"/>
              </a:spcAft>
              <a:buNone/>
            </a:pPr>
            <a:endParaRPr sz="4000">
              <a:solidFill>
                <a:srgbClr val="FFFF00"/>
              </a:solidFill>
            </a:endParaRPr>
          </a:p>
          <a:p>
            <a:pPr marL="0" lvl="0" indent="0" algn="ctr" rtl="0">
              <a:spcBef>
                <a:spcPts val="0"/>
              </a:spcBef>
              <a:spcAft>
                <a:spcPts val="0"/>
              </a:spcAft>
              <a:buNone/>
            </a:pPr>
            <a:r>
              <a:rPr lang="en" sz="4000">
                <a:solidFill>
                  <a:srgbClr val="FFFF00"/>
                </a:solidFill>
              </a:rPr>
              <a:t>5.2</a:t>
            </a:r>
            <a:endParaRPr sz="4000">
              <a:solidFill>
                <a:srgbClr val="FFFF00"/>
              </a:solidFill>
            </a:endParaRPr>
          </a:p>
          <a:p>
            <a:pPr marL="0" lvl="0" indent="0" algn="ctr" rtl="0">
              <a:spcBef>
                <a:spcPts val="0"/>
              </a:spcBef>
              <a:spcAft>
                <a:spcPts val="0"/>
              </a:spcAft>
              <a:buNone/>
            </a:pPr>
            <a:endParaRPr>
              <a:solidFill>
                <a:srgbClr val="FFFF00"/>
              </a:solidFill>
            </a:endParaRP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325</Words>
  <Application>Microsoft Office PowerPoint</Application>
  <PresentationFormat>On-screen Show (16:9)</PresentationFormat>
  <Paragraphs>52</Paragraphs>
  <Slides>36</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Oswald</vt:lpstr>
      <vt:lpstr>Average</vt:lpstr>
      <vt:lpstr>Slate</vt:lpstr>
      <vt:lpstr>AP Biology Exam Unit 5 Review Byron Strohm    </vt:lpstr>
      <vt:lpstr>PowerPoint Presentation</vt:lpstr>
      <vt:lpstr>AP Biology Exam Review   5.1 </vt:lpstr>
      <vt:lpstr>PowerPoint Presentation</vt:lpstr>
      <vt:lpstr>PowerPoint Presentation</vt:lpstr>
      <vt:lpstr>PowerPoint Presentation</vt:lpstr>
      <vt:lpstr>PowerPoint Presentation</vt:lpstr>
      <vt:lpstr>PowerPoint Presentation</vt:lpstr>
      <vt:lpstr>AP Biology Exam Review   5.2 </vt:lpstr>
      <vt:lpstr>PowerPoint Presentation</vt:lpstr>
      <vt:lpstr>PowerPoint Presentation</vt:lpstr>
      <vt:lpstr>PowerPoint Presentation</vt:lpstr>
      <vt:lpstr>PowerPoint Presentation</vt:lpstr>
      <vt:lpstr>PowerPoint Presentation</vt:lpstr>
      <vt:lpstr>PowerPoint Presentation</vt:lpstr>
      <vt:lpstr>AP Biology Exam Review   5.3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 Biology Exam Review   5.4 </vt:lpstr>
      <vt:lpstr>PowerPoint Presentation</vt:lpstr>
      <vt:lpstr>PowerPoint Presentation</vt:lpstr>
      <vt:lpstr>PowerPoint Presentation</vt:lpstr>
      <vt:lpstr>PowerPoint Presentation</vt:lpstr>
      <vt:lpstr>PowerPoint Presentation</vt:lpstr>
      <vt:lpstr>PowerPoint Presentation</vt:lpstr>
      <vt:lpstr>AP Biology Exam Review   5.5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Biology Exam Unit 5 Review Byron Strohm    </dc:title>
  <dc:creator>Kelly Riedell</dc:creator>
  <cp:lastModifiedBy>Kelly Riedell</cp:lastModifiedBy>
  <cp:revision>1</cp:revision>
  <dcterms:modified xsi:type="dcterms:W3CDTF">2020-03-28T02:08:20Z</dcterms:modified>
</cp:coreProperties>
</file>