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verage" panose="020B0604020202020204" charset="0"/>
      <p:regular r:id="rId33"/>
    </p:embeddedFont>
    <p:embeddedFont>
      <p:font typeface="Oswald"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268c4e5d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268c4e5d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2719afa17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2719afa1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2719afa17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2719afa17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2719afa17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2719afa1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2719afa1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2719afa1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2719afa1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2719afa1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2719afa17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2719afa1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2719afa17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2719afa17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2719afa17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2719afa1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2719afa1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2719afa1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2719afa17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2719afa17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2719afa17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2719afa1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2719afa17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2719afa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2719afa17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2719afa17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2719afa17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2719afa17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2719afa17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2719afa1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2719afa17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2719afa1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2719afa17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2719afa1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2719afa17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2719afa17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2719afa17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2719afa1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2719afa17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2719afa17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2719afa1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2719afa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268c4e5d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268c4e5d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2719afa1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2719afa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2719afa1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2719afa1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2719afa17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2719afa17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2719afa17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2719afa1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2719afa17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2719afa1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2719afa1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2719afa1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uKUJsqik2I"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CNbZDcibegY"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dPKvHrD1eS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_bPFKDdWlC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Y_w07A7chn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L-osEc07vM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2rihCCBzqMc"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FGnS-Xk0ZqU"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MDTk73FJ5hw"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pclassroom.collegeboard.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cj8dDTHGJB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9UvlqAVCoq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8"/>
        <p:cNvGrpSpPr/>
        <p:nvPr/>
      </p:nvGrpSpPr>
      <p:grpSpPr>
        <a:xfrm>
          <a:off x="0" y="0"/>
          <a:ext cx="0" cy="0"/>
          <a:chOff x="0" y="0"/>
          <a:chExt cx="0" cy="0"/>
        </a:xfrm>
      </p:grpSpPr>
      <p:sp>
        <p:nvSpPr>
          <p:cNvPr id="59" name="Google Shape;59;p1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ctrTitle"/>
          </p:nvPr>
        </p:nvSpPr>
        <p:spPr>
          <a:xfrm>
            <a:off x="-1" y="3725699"/>
            <a:ext cx="9144001" cy="31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00"/>
                </a:solidFill>
              </a:rPr>
              <a:t>AP Biology Exam Unit 2 Review</a:t>
            </a:r>
            <a:br>
              <a:rPr lang="en" dirty="0">
                <a:solidFill>
                  <a:srgbClr val="FFFF00"/>
                </a:solidFill>
              </a:rPr>
            </a:br>
            <a:r>
              <a:rPr lang="en-US" sz="4000" dirty="0">
                <a:solidFill>
                  <a:srgbClr val="FFFF00"/>
                </a:solidFill>
              </a:rPr>
              <a:t>Byron </a:t>
            </a:r>
            <a:r>
              <a:rPr lang="en-US" sz="4000" dirty="0" err="1">
                <a:solidFill>
                  <a:srgbClr val="FFFF00"/>
                </a:solidFill>
              </a:rPr>
              <a:t>Strohm</a:t>
            </a:r>
            <a:endParaRPr dirty="0">
              <a:solidFill>
                <a:srgbClr val="FFFF00"/>
              </a:solidFill>
            </a:endParaRPr>
          </a:p>
          <a:p>
            <a:pPr marL="0" lvl="0" indent="0" algn="ctr" rtl="0">
              <a:spcBef>
                <a:spcPts val="0"/>
              </a:spcBef>
              <a:spcAft>
                <a:spcPts val="0"/>
              </a:spcAft>
              <a:buNone/>
            </a:pPr>
            <a:endParaRPr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dirty="0">
              <a:solidFill>
                <a:srgbClr val="FFFF00"/>
              </a:solidFill>
            </a:endParaRPr>
          </a:p>
        </p:txBody>
      </p:sp>
      <p:pic>
        <p:nvPicPr>
          <p:cNvPr id="61" name="Google Shape;61;p13"/>
          <p:cNvPicPr preferRelativeResize="0"/>
          <p:nvPr/>
        </p:nvPicPr>
        <p:blipFill>
          <a:blip r:embed="rId3">
            <a:alphaModFix/>
          </a:blip>
          <a:stretch>
            <a:fillRect/>
          </a:stretch>
        </p:blipFill>
        <p:spPr>
          <a:xfrm>
            <a:off x="1208549" y="1345525"/>
            <a:ext cx="6726851" cy="378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27" name="Google Shape;127;p2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28" name="Google Shape;128;p22" descr="Twitter: https://twitter.com/science_sauce&#10;Home: http://sciencesauceonline.com&#10;&#10;Surface area to volume ratio affects how large cells can be, and explains why transport systems are needed to provide materials to the many cells that make up multicellular organisms." title="Surface Area to Volume Ratio Explained">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2"/>
        <p:cNvGrpSpPr/>
        <p:nvPr/>
      </p:nvGrpSpPr>
      <p:grpSpPr>
        <a:xfrm>
          <a:off x="0" y="0"/>
          <a:ext cx="0" cy="0"/>
          <a:chOff x="0" y="0"/>
          <a:chExt cx="0" cy="0"/>
        </a:xfrm>
      </p:grpSpPr>
      <p:sp>
        <p:nvSpPr>
          <p:cNvPr id="133" name="Google Shape;133;p2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2.4-2.7</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8"/>
        <p:cNvGrpSpPr/>
        <p:nvPr/>
      </p:nvGrpSpPr>
      <p:grpSpPr>
        <a:xfrm>
          <a:off x="0" y="0"/>
          <a:ext cx="0" cy="0"/>
          <a:chOff x="0" y="0"/>
          <a:chExt cx="0" cy="0"/>
        </a:xfrm>
      </p:grpSpPr>
      <p:sp>
        <p:nvSpPr>
          <p:cNvPr id="139" name="Google Shape;139;p24"/>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24"/>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141" name="Google Shape;141;p24"/>
          <p:cNvCxnSpPr/>
          <p:nvPr/>
        </p:nvCxnSpPr>
        <p:spPr>
          <a:xfrm flipH="1">
            <a:off x="1037100" y="23379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142" name="Google Shape;142;p24"/>
          <p:cNvPicPr preferRelativeResize="0"/>
          <p:nvPr/>
        </p:nvPicPr>
        <p:blipFill>
          <a:blip r:embed="rId4">
            <a:alphaModFix/>
          </a:blip>
          <a:stretch>
            <a:fillRect/>
          </a:stretch>
        </p:blipFill>
        <p:spPr>
          <a:xfrm>
            <a:off x="2692025" y="417825"/>
            <a:ext cx="4369726" cy="4307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6"/>
        <p:cNvGrpSpPr/>
        <p:nvPr/>
      </p:nvGrpSpPr>
      <p:grpSpPr>
        <a:xfrm>
          <a:off x="0" y="0"/>
          <a:ext cx="0" cy="0"/>
          <a:chOff x="0" y="0"/>
          <a:chExt cx="0" cy="0"/>
        </a:xfrm>
      </p:grpSpPr>
      <p:sp>
        <p:nvSpPr>
          <p:cNvPr id="147" name="Google Shape;147;p2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5"/>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149" name="Google Shape;149;p25"/>
          <p:cNvCxnSpPr/>
          <p:nvPr/>
        </p:nvCxnSpPr>
        <p:spPr>
          <a:xfrm flipH="1">
            <a:off x="1037100" y="27189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150" name="Google Shape;150;p25"/>
          <p:cNvPicPr preferRelativeResize="0"/>
          <p:nvPr/>
        </p:nvPicPr>
        <p:blipFill>
          <a:blip r:embed="rId4">
            <a:alphaModFix/>
          </a:blip>
          <a:stretch>
            <a:fillRect/>
          </a:stretch>
        </p:blipFill>
        <p:spPr>
          <a:xfrm>
            <a:off x="3259975" y="152400"/>
            <a:ext cx="3850515"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4"/>
        <p:cNvGrpSpPr/>
        <p:nvPr/>
      </p:nvGrpSpPr>
      <p:grpSpPr>
        <a:xfrm>
          <a:off x="0" y="0"/>
          <a:ext cx="0" cy="0"/>
          <a:chOff x="0" y="0"/>
          <a:chExt cx="0" cy="0"/>
        </a:xfrm>
      </p:grpSpPr>
      <p:sp>
        <p:nvSpPr>
          <p:cNvPr id="155" name="Google Shape;155;p2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6"/>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157" name="Google Shape;157;p26"/>
          <p:cNvCxnSpPr/>
          <p:nvPr/>
        </p:nvCxnSpPr>
        <p:spPr>
          <a:xfrm flipH="1">
            <a:off x="1037100" y="30999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158" name="Google Shape;158;p26"/>
          <p:cNvPicPr preferRelativeResize="0"/>
          <p:nvPr/>
        </p:nvPicPr>
        <p:blipFill>
          <a:blip r:embed="rId4">
            <a:alphaModFix/>
          </a:blip>
          <a:stretch>
            <a:fillRect/>
          </a:stretch>
        </p:blipFill>
        <p:spPr>
          <a:xfrm>
            <a:off x="3324275" y="152400"/>
            <a:ext cx="3876458"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2"/>
        <p:cNvGrpSpPr/>
        <p:nvPr/>
      </p:nvGrpSpPr>
      <p:grpSpPr>
        <a:xfrm>
          <a:off x="0" y="0"/>
          <a:ext cx="0" cy="0"/>
          <a:chOff x="0" y="0"/>
          <a:chExt cx="0" cy="0"/>
        </a:xfrm>
      </p:grpSpPr>
      <p:sp>
        <p:nvSpPr>
          <p:cNvPr id="163" name="Google Shape;163;p2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27"/>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165" name="Google Shape;165;p27"/>
          <p:cNvCxnSpPr/>
          <p:nvPr/>
        </p:nvCxnSpPr>
        <p:spPr>
          <a:xfrm flipH="1">
            <a:off x="1037100" y="34809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166" name="Google Shape;166;p27"/>
          <p:cNvPicPr preferRelativeResize="0"/>
          <p:nvPr/>
        </p:nvPicPr>
        <p:blipFill>
          <a:blip r:embed="rId4">
            <a:alphaModFix/>
          </a:blip>
          <a:stretch>
            <a:fillRect/>
          </a:stretch>
        </p:blipFill>
        <p:spPr>
          <a:xfrm>
            <a:off x="3292125" y="397000"/>
            <a:ext cx="4080375" cy="4349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72" name="Google Shape;172;p2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73" name="Google Shape;173;p28" descr="This 2 minute animation describes the components a cell's plasma membrane.  Find more free tutorials, videos and readings for the science classroom at ricochetscience.com" title="The Plasma Membrane and the Fluid Mosaic Model">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79" name="Google Shape;179;p2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80" name="Google Shape;180;p29" descr="Hank describes how cells regulate their contents and communicate with one another via mechanisms within the cell membrane.&#10;&#10;Crash Course Biology is now available on DVD! http://dftba.com/product/1av/CrashCourse-Biology-The-Complete-Series-DVD-Set&#10;&#10;Like CrashCourse on Facebook: http://www.facebook.com/youtubecrashcourse&#10;Follow CrashCourse on Twitter: http://www.twitter.com/thecrashcourse&#10;&#10;&quot;Concert&quot; music used with permission from Chameleon Circuit.&#10;This video uses sounds from Freesound.org: a list of these sounds can be found in the Google document here, along with the citations for this video: http://dft.ba/-1ZRl&#10;&#10;Table of Contents time codes:&#10;1) Passive Transport - 1:17&#10;2) Diffusion - 1:25&#10;3) Osmosis - 2:12&#10;4) Channel Proteins- 4:37&#10;5) Active Transport - 4:58&#10;6) ATP - 5:37&#10;7) Transport Proteins - 6:19&#10;8) Biolography - 6:37&#10;9) Vesicular Transport - 9:02&#10;10) Exocytosis - 9:21&#10;11) Endocytosis - 9:50&#10;12) Phagocytosis - 9:57&#10;13) Pinocytosis - 10:29&#10;14) Receptor-Mediated Endocytosis - 10:48&#10;&#10;TAGS: crashcourse, hank green, biology, chemistry, cell, cell membrane, selective permeability, selectively permeable, active transport, passive transport, solution, concentration, concentration gradient, atp, adenosine tri-phosphate, jens christian skou, vesicular transport, phagocytosis, endocytosis Support CrashCourse on Patreon: https://www.patreon.com/crashcourse" title="In Da Club - Membranes &amp; Transport: Crash Course Biology #5">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6" name="Google Shape;186;p3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87" name="Google Shape;187;p30" descr="This two minute tutorial describes how the sodium-potassium pump uses active transport to move sodium ions (Na+) out of a cell, and potassium ions (K+) into a cell." title="The Sodium-Potassium Pump">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1"/>
        <p:cNvGrpSpPr/>
        <p:nvPr/>
      </p:nvGrpSpPr>
      <p:grpSpPr>
        <a:xfrm>
          <a:off x="0" y="0"/>
          <a:ext cx="0" cy="0"/>
          <a:chOff x="0" y="0"/>
          <a:chExt cx="0" cy="0"/>
        </a:xfrm>
      </p:grpSpPr>
      <p:sp>
        <p:nvSpPr>
          <p:cNvPr id="192" name="Google Shape;192;p31"/>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2.8-2.9</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sp>
        <p:nvSpPr>
          <p:cNvPr id="66" name="Google Shape;66;p14"/>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a:blip r:embed="rId3">
            <a:alphaModFix/>
          </a:blip>
          <a:stretch>
            <a:fillRect/>
          </a:stretch>
        </p:blipFill>
        <p:spPr>
          <a:xfrm>
            <a:off x="0" y="0"/>
            <a:ext cx="4443676" cy="3622625"/>
          </a:xfrm>
          <a:prstGeom prst="rect">
            <a:avLst/>
          </a:prstGeom>
          <a:noFill/>
          <a:ln>
            <a:noFill/>
          </a:ln>
        </p:spPr>
      </p:pic>
      <p:pic>
        <p:nvPicPr>
          <p:cNvPr id="68" name="Google Shape;68;p14"/>
          <p:cNvPicPr preferRelativeResize="0"/>
          <p:nvPr/>
        </p:nvPicPr>
        <p:blipFill>
          <a:blip r:embed="rId4">
            <a:alphaModFix/>
          </a:blip>
          <a:stretch>
            <a:fillRect/>
          </a:stretch>
        </p:blipFill>
        <p:spPr>
          <a:xfrm>
            <a:off x="4700325" y="0"/>
            <a:ext cx="4443674" cy="3622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7"/>
        <p:cNvGrpSpPr/>
        <p:nvPr/>
      </p:nvGrpSpPr>
      <p:grpSpPr>
        <a:xfrm>
          <a:off x="0" y="0"/>
          <a:ext cx="0" cy="0"/>
          <a:chOff x="0" y="0"/>
          <a:chExt cx="0" cy="0"/>
        </a:xfrm>
      </p:grpSpPr>
      <p:sp>
        <p:nvSpPr>
          <p:cNvPr id="198" name="Google Shape;198;p32"/>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32"/>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200" name="Google Shape;200;p32"/>
          <p:cNvCxnSpPr/>
          <p:nvPr/>
        </p:nvCxnSpPr>
        <p:spPr>
          <a:xfrm flipH="1">
            <a:off x="1189500" y="37095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201" name="Google Shape;201;p32"/>
          <p:cNvPicPr preferRelativeResize="0"/>
          <p:nvPr/>
        </p:nvPicPr>
        <p:blipFill>
          <a:blip r:embed="rId4">
            <a:alphaModFix/>
          </a:blip>
          <a:stretch>
            <a:fillRect/>
          </a:stretch>
        </p:blipFill>
        <p:spPr>
          <a:xfrm>
            <a:off x="1877625" y="0"/>
            <a:ext cx="3888550" cy="4201023"/>
          </a:xfrm>
          <a:prstGeom prst="rect">
            <a:avLst/>
          </a:prstGeom>
          <a:noFill/>
          <a:ln>
            <a:noFill/>
          </a:ln>
        </p:spPr>
      </p:pic>
      <p:pic>
        <p:nvPicPr>
          <p:cNvPr id="202" name="Google Shape;202;p32"/>
          <p:cNvPicPr preferRelativeResize="0"/>
          <p:nvPr/>
        </p:nvPicPr>
        <p:blipFill>
          <a:blip r:embed="rId5">
            <a:alphaModFix/>
          </a:blip>
          <a:stretch>
            <a:fillRect/>
          </a:stretch>
        </p:blipFill>
        <p:spPr>
          <a:xfrm>
            <a:off x="5829000" y="1981283"/>
            <a:ext cx="3315000" cy="22197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6"/>
        <p:cNvGrpSpPr/>
        <p:nvPr/>
      </p:nvGrpSpPr>
      <p:grpSpPr>
        <a:xfrm>
          <a:off x="0" y="0"/>
          <a:ext cx="0" cy="0"/>
          <a:chOff x="0" y="0"/>
          <a:chExt cx="0" cy="0"/>
        </a:xfrm>
      </p:grpSpPr>
      <p:sp>
        <p:nvSpPr>
          <p:cNvPr id="207" name="Google Shape;207;p3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33"/>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209" name="Google Shape;209;p33"/>
          <p:cNvCxnSpPr/>
          <p:nvPr/>
        </p:nvCxnSpPr>
        <p:spPr>
          <a:xfrm flipH="1">
            <a:off x="1189500" y="42429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210" name="Google Shape;210;p33"/>
          <p:cNvPicPr preferRelativeResize="0"/>
          <p:nvPr/>
        </p:nvPicPr>
        <p:blipFill>
          <a:blip r:embed="rId4">
            <a:alphaModFix/>
          </a:blip>
          <a:stretch>
            <a:fillRect/>
          </a:stretch>
        </p:blipFill>
        <p:spPr>
          <a:xfrm>
            <a:off x="1981399" y="0"/>
            <a:ext cx="5181212" cy="2384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6" name="Google Shape;216;p3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17" name="Google Shape;217;p34" descr="This 2 minute animation describes the relationship beteween osmosis and tonicity.  Find more free tutorials, videos and readings for the science classroom at ricochetscience.com" title="Osmosis and Tonicit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23" name="Google Shape;223;p3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24" name="Google Shape;224;p35" descr="Explore the process of osmosis in this updated Amoeba Sisters video! Video features real life examples of osmosis, important vocab, and introduces concept of water potential and turgor pressure in plant cells. Expand details for table of contents. We have an Unlectured resource on this topic! https://www.amoebasisters.com/unlectured&#10;&#10;Contents:&#10;0:59 Osmosis Definition&#10;4:20 Osmosis in Animal Cells Example&#10;7:00 Osmosis in Plant Cells Example&#10;7:30 Water Potential&#10;9:22 Create Something Prompt!&#10;&#10;We are so appreciative of feedback we receive as it helps us continue to improve. In this video, we say the word &quot;molecules&quot; several times. Chemically speaking---the term &quot;molecule&quot; may be ok when referring to water but not salt as we did in 2:54. Salt is formed by ionic bonds [not molecular (covalent) bonds like you would see in water].&#10;&#10;Vocabulary includes solute, solvent, passive transport, hypertonic, hypotonic, isotonic, equilibrium, water potential, pressure potential, turgor pressure, and solute potential.&#10;&#10;NOTE: We defined water potential as potential energy in water  (supported in reference: https://cnx.org/contents/bDIuMp-w@7.1:97zSLRqY@6/Transport-of-Water-and-Solutes), but in the video, we do note that this definition can be expanded upon or worded in many different ways. In bio specifically, water potential tends to be used to describe where water travels based on solute potential and pressure potential.&#10;&#10;Reference: OpenStax Biology for AP Courses, Biology for AP® Courses. OpenStax CNX. Apr 9, 2018 http://cnx.org/contents/6c322e32-9fb0-4c4d-a1d7-20c95c5c7af2@7.1.&#10;&#10;Support us on Patreon! http://www.patreon.com/amoebasisters&#10;More ways to Support Us? http://www.amoebasisters.com/support-us.html&#10;&#10;Our Resources:&#10;Biology Playlist: https://www.youtube.com/playlist?list=PLwL0Myd7Dk1F0iQPGrjehze3eDpco1eVz&#10;GIFs: http://www.amoebasisters.com/gifs.html&#10;Handouts: http://www.amoebasisters.com/handouts.html&#10;Comics: http://www.amoebasisters.com/parameciumparlorcomics&#10;Unlectured Series: https://www.amoebasisters.com/unlectured&#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10;&#10;The Amoeba Sisters videos demystify science with humor and relevance. The videos center on Pinky's certification and experience in teaching biology at the high school level. For more information about The Amoeba Sisters, visit: &#10;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s this video is listed free to use/no attribution required from the YouTube audio library https://www.youtube.com/audiolibrary/music?feature=blog&#10;&#10;We have YouTube's community contributed subtitles feature on to allow translations for different languages, and we are thankful for those that contribute different languages! YouTube automatically credits the different language contributors below (unless the contributor had opted out of being credited). We are not affiliated with any of the translated subtitle credits that YouTube may place below. If you have a concern about community contributed contributions, please contact us." title="Osmosis and Water Potential (Updated)">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8"/>
        <p:cNvGrpSpPr/>
        <p:nvPr/>
      </p:nvGrpSpPr>
      <p:grpSpPr>
        <a:xfrm>
          <a:off x="0" y="0"/>
          <a:ext cx="0" cy="0"/>
          <a:chOff x="0" y="0"/>
          <a:chExt cx="0" cy="0"/>
        </a:xfrm>
      </p:grpSpPr>
      <p:sp>
        <p:nvSpPr>
          <p:cNvPr id="229" name="Google Shape;229;p3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6"/>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2.10-2.11</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4"/>
        <p:cNvGrpSpPr/>
        <p:nvPr/>
      </p:nvGrpSpPr>
      <p:grpSpPr>
        <a:xfrm>
          <a:off x="0" y="0"/>
          <a:ext cx="0" cy="0"/>
          <a:chOff x="0" y="0"/>
          <a:chExt cx="0" cy="0"/>
        </a:xfrm>
      </p:grpSpPr>
      <p:sp>
        <p:nvSpPr>
          <p:cNvPr id="235" name="Google Shape;235;p3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37"/>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237" name="Google Shape;237;p37"/>
          <p:cNvCxnSpPr/>
          <p:nvPr/>
        </p:nvCxnSpPr>
        <p:spPr>
          <a:xfrm flipH="1">
            <a:off x="1189500" y="44715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238" name="Google Shape;238;p37"/>
          <p:cNvPicPr preferRelativeResize="0"/>
          <p:nvPr/>
        </p:nvPicPr>
        <p:blipFill>
          <a:blip r:embed="rId4">
            <a:alphaModFix/>
          </a:blip>
          <a:stretch>
            <a:fillRect/>
          </a:stretch>
        </p:blipFill>
        <p:spPr>
          <a:xfrm>
            <a:off x="2133950" y="0"/>
            <a:ext cx="4733400" cy="3392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2"/>
        <p:cNvGrpSpPr/>
        <p:nvPr/>
      </p:nvGrpSpPr>
      <p:grpSpPr>
        <a:xfrm>
          <a:off x="0" y="0"/>
          <a:ext cx="0" cy="0"/>
          <a:chOff x="0" y="0"/>
          <a:chExt cx="0" cy="0"/>
        </a:xfrm>
      </p:grpSpPr>
      <p:sp>
        <p:nvSpPr>
          <p:cNvPr id="243" name="Google Shape;243;p38"/>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38"/>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245" name="Google Shape;245;p38"/>
          <p:cNvCxnSpPr/>
          <p:nvPr/>
        </p:nvCxnSpPr>
        <p:spPr>
          <a:xfrm flipH="1">
            <a:off x="1341975" y="4854925"/>
            <a:ext cx="458400" cy="5700"/>
          </a:xfrm>
          <a:prstGeom prst="straightConnector1">
            <a:avLst/>
          </a:prstGeom>
          <a:noFill/>
          <a:ln w="28575" cap="flat" cmpd="sng">
            <a:solidFill>
              <a:srgbClr val="FF0000"/>
            </a:solidFill>
            <a:prstDash val="solid"/>
            <a:round/>
            <a:headEnd type="none" w="med" len="med"/>
            <a:tailEnd type="triangle" w="med" len="med"/>
          </a:ln>
        </p:spPr>
      </p:cxnSp>
      <p:pic>
        <p:nvPicPr>
          <p:cNvPr id="246" name="Google Shape;246;p38"/>
          <p:cNvPicPr preferRelativeResize="0"/>
          <p:nvPr/>
        </p:nvPicPr>
        <p:blipFill>
          <a:blip r:embed="rId4">
            <a:alphaModFix/>
          </a:blip>
          <a:stretch>
            <a:fillRect/>
          </a:stretch>
        </p:blipFill>
        <p:spPr>
          <a:xfrm>
            <a:off x="2413925" y="0"/>
            <a:ext cx="4316150" cy="4083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2" name="Google Shape;252;p3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53" name="Google Shape;253;p39" descr="017 - Compartmentalization&#10;&#10;Paul Andersen explains how eukaryotic cells use compartmentalization to increase the surface area and level of specialization within the cell.  Prokaryotic and eukaryotic cells are compared and contrasted.  The role of both the mitochodria and endoplasmic reticulum are discussed.&#10;&#10;Do you speak another language?  Help me translate my videos:&#10;http://www.bozemanscience.com/translations/&#10;&#10;All of the images are licensed under creative commons and public domain licensing:&#10;&quot;Escherichia Coli.&quot; Wikipedia, the Free Encyclopedia, November 10, 2013. http://en.wikipedia.org/w/index.php?title=Escherichia_coli&amp;oldid=581056366.&#10;&quot;File:10 Large Subunit.gif.&quot; Wikipedia, the Free Encyclopedia. Accessed November 14, 2013. http://en.wikipedia.org/wiki/File:10_large_subunit.gif.&#10;&quot;File:Cell with Virus.png.&quot; Wikipedia, the Free Encyclopedia. Accessed November 14, 2013. http://en.wikipedia.org/wiki/File:Cell_with_Virus.png.&#10;&quot;File:Halobacteria.jpg.&quot; Wikipedia, the Free Encyclopedia. Accessed November 14, 2013. http://en.wikipedia.org/wiki/File:Halobacteria.jpg.&#10;&quot;File:Kleenex-Small-Box.jpg.&quot; Wikipedia, the Free Encyclopedia. Accessed November 14, 2013. http://en.wikipedia.org/wiki/File:Kleenex-small-box.jpg.&#10;&quot;File:Mitochondria, Mammalian Lung - TEM.jpg.&quot; Wikipedia, the Free Encyclopedia. Accessed November 14, 2013. http://en.wikipedia.org/wiki/File:Mitochondria,_mammalian_lung_-_TEM.jpg.&#10;&quot;File:Nucleus ER Golgi.svg.&quot; Wikipedia, the Free Encyclopedia. Accessed November 14, 2013. http://en.wikipedia.org/wiki/File:Nucleus_ER_golgi.svg.&#10;&quot;File:Phospholipids Aqueous Solution Structures.svg.&quot; Wikipedia, the Free Encyclopedia. Accessed November 14, 2013. http://en.wikipedia.org/wiki/File:Phospholipids_aqueous_solution_structures.svg.&#10;&quot;File:Relative Scale.svg.&quot; Wikipedia, the Free Encyclopedia. Accessed November 14, 2013. http://en.wikipedia.org/wiki/File:Relative_scale.svg.&#10;Howard, Louisa. &quot;File:Clara Cell Lung-TEM.jpg,&quot; n.d. http://en.wikipedia.org/wiki/File:Clara_cell_lung_-_TEM.jpg.&#10;&#10;&#10;Intro Music Atribution&#10;Title: I4dsong_loop_main.wav&#10;Artist: CosmicD&#10;Link to sound: http://www.freesound.org/people/CosmicD/sounds/72556/&#10;Creative Commons Atribution License" title="Compartmentaliz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9" name="Google Shape;259;p4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60" name="Google Shape;260;p40" descr="Explore the endosymbiotic theory with the Amoeba Sisters! This theory explains the development of the eukaryote cell from prokaryote cell symbiosis. Scientific theories are also briefly defined. Expand details to see table of contents. 👇 This video has a handout here: http://www.amoebasisters.com/handouts.html&#10;&#10;Table of Contents:&#10;What is a Scientific Theory? 0:17&#10;Endosymbiotic Theory Defined 0:45&#10;Prokaryotes vs. Eukaryotes 1:03&#10;Prokaryote Diversity (focusing on select ones in theory) 1:52&#10;Endosymbiotic Theory Shown 2:21&#10;Revealing Organelle Development 3:06&#10;Facts that Support Endosymbiotic Theory 3:46&#10;   -Video mentions 4 facts: 3:53, 4:00, 4:07, 4:12 but video mentions this is only a few of many more.&#10;Endosymbiosis Example in Termites 4:39&#10;&#10;Support us on Patreon! http://www.patreon.com/amoebasisters&#10;&#10;Our FREE resources:&#10;GIFs: http://www.amoebasisters.com/gifs.html&#10;Handouts: http://www.amoebasisters.com/handouts.html&#10;Comics: http://www.amoebasisters.com/parameciumparlorcomics&#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html&#10;&#10;The Amoeba Sisters videos demystify science with humor and relevance. The videos center on Pinky's certification and experience in teaching biology at the high school level. For more information about The Amoeba Sisters, visit: 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Further Reading:&#10;This article is fascinating in that it talks about the relationship such a symbiosis may have with parasitism: https://www.ncbi.nlm.nih.gov/pmc/articles/PMC1312238/&#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s this video is listed free to use/no attribution required from the YouTube audio library https://www.youtube.com/audiolibrary/music?feature=blog&#10;&#10;We have YouTube's community contributed subtitles feature on to allow translations for different languages. YouTube automatically credits the different language contributors below (unless the contributor had opted out of being credited). We are thankful for those that contribute different languages. If you have a concern about community contributed contributions, please contact us." title="Endosymbiotic Theor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66" name="Google Shape;266;p41"/>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67" name="Google Shape;267;p41" descr="For life to evolve on Earth, a bunch of complex organic molecules had to evolve a way to assemble into cells. So how did those proto-cells get cell membranes? Some researchers have a new hunch. Also, scientists are borrowing a trick from cheap laxatives to improve energy storage in supercapacitors.&#10;&#10;SciShow is supported by Brilliant.org. Go to https://Brilliant.org/SciShow to get 20% off of an annual Premium subscription. &#10;&#10;#SciShow #news #biology #tech #STEM&#10;&#10;Hosted by: Hank Green&#10;&#10;SciShow has a spinoff podcast! It's called SciShow Tangents. Check it out at http://www.scishowtangents.org&#10;----------&#10;Support SciShow by becoming a patron on Patreon: https://www.patreon.com/scishow&#10;----------&#10;Huge thanks go to the following Patreon supporters for helping us keep SciShow free for everyone forever:&#10;&#10;Adam Brainard, Greg, Alex Hackman, Sam Lutfi, D.A. Noe, Piya Shedden, KatieMarie Magnone, Scott Satovsky Jr, Charles Southerland, Patrick D. Ashmore, charles george, Kevin Bealer, Chris Peters&#10;----------&#10;Looking for SciShow elsewhere on the internet?&#10;Facebook: http://www.facebook.com/scishow&#10;Twitter: http://www.twitter.com/scishow&#10;Tumblr: http://scishow.tumblr.com&#10;Instagram: http://instagram.com/thescishow&#10;----------&#10;Sources:&#10;https://www.pnas.org/content/early/2019/08/06/1900275116 &#10;https://www.liebertpub.com/doi/abs/10.1089/153110702762470482&#10;https://link.springer.com/referenceworkentry/10.1007%2F978-1-4020-9212-1_75&#10;https://www.sciencedirect.com/science/article/abs/pii/S0003986112002652&#10;https://www.pnas.org/content/110/33/13272.short&#10;https://www.eurekalert.org/emb_releases/2019-08/uow-fcm080619.php&#10;https://www.nature.com/articles/s41563-019-0449-6&#10;https://www.explainthatstuff.com/how-supercapacitors-work.html&#10;https://www.eurekalert.org/emb_releases/2019-08/uob-stb080919.php&#10;https://gigaom.com/2011/07/12/how-ultracapacitors-work-and-why-they-fall-short/&#10;https://www.nature.com/articles/natrevmats20155&#10;http://www.chem.ucla.edu/~harding/IGOC/A/amphiphilic.html&#10;https://www.sciencedirect.com/topics/pharmacology-toxicology-and-pharmaceutical-science/dioctyl-sodium-sulfosuccinate&#10;https://oregontechsfcdn.azureedge.net/oregontech/library-documents/chapter-4-14.pdf?sfvrsn=918db860_2 &#10;https://www.aocs.org/stay-informed/inform-magazine/featured-articles/emulsions-making-oil-and-water-mix-april-2014" title="How Cells Got Their Membranes (Maybe) | SciShow New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2"/>
        <p:cNvGrpSpPr/>
        <p:nvPr/>
      </p:nvGrpSpPr>
      <p:grpSpPr>
        <a:xfrm>
          <a:off x="0" y="0"/>
          <a:ext cx="0" cy="0"/>
          <a:chOff x="0" y="0"/>
          <a:chExt cx="0" cy="0"/>
        </a:xfrm>
      </p:grpSpPr>
      <p:sp>
        <p:nvSpPr>
          <p:cNvPr id="73" name="Google Shape;73;p1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2.1 - 2.2 </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0" y="-12175"/>
            <a:ext cx="9144000" cy="10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Now go back and re-attempt the Personal Progress Checks from Unit 2</a:t>
            </a:r>
            <a:endParaRPr sz="4800"/>
          </a:p>
        </p:txBody>
      </p:sp>
      <p:sp>
        <p:nvSpPr>
          <p:cNvPr id="273" name="Google Shape;273;p42"/>
          <p:cNvSpPr txBox="1"/>
          <p:nvPr/>
        </p:nvSpPr>
        <p:spPr>
          <a:xfrm>
            <a:off x="1696075" y="1730250"/>
            <a:ext cx="55689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https://apclassroom.collegeboard.org/</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8"/>
        <p:cNvGrpSpPr/>
        <p:nvPr/>
      </p:nvGrpSpPr>
      <p:grpSpPr>
        <a:xfrm>
          <a:off x="0" y="0"/>
          <a:ext cx="0" cy="0"/>
          <a:chOff x="0" y="0"/>
          <a:chExt cx="0" cy="0"/>
        </a:xfrm>
      </p:grpSpPr>
      <p:sp>
        <p:nvSpPr>
          <p:cNvPr id="79" name="Google Shape;79;p1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81" name="Google Shape;81;p16"/>
          <p:cNvCxnSpPr/>
          <p:nvPr/>
        </p:nvCxnSpPr>
        <p:spPr>
          <a:xfrm flipH="1">
            <a:off x="1236025" y="1115175"/>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82" name="Google Shape;82;p16"/>
          <p:cNvPicPr preferRelativeResize="0"/>
          <p:nvPr/>
        </p:nvPicPr>
        <p:blipFill>
          <a:blip r:embed="rId4">
            <a:alphaModFix/>
          </a:blip>
          <a:stretch>
            <a:fillRect/>
          </a:stretch>
        </p:blipFill>
        <p:spPr>
          <a:xfrm>
            <a:off x="1814800" y="0"/>
            <a:ext cx="3580888" cy="4103666"/>
          </a:xfrm>
          <a:prstGeom prst="rect">
            <a:avLst/>
          </a:prstGeom>
          <a:noFill/>
          <a:ln>
            <a:noFill/>
          </a:ln>
        </p:spPr>
      </p:pic>
      <p:pic>
        <p:nvPicPr>
          <p:cNvPr id="83" name="Google Shape;83;p16"/>
          <p:cNvPicPr preferRelativeResize="0"/>
          <p:nvPr/>
        </p:nvPicPr>
        <p:blipFill>
          <a:blip r:embed="rId5">
            <a:alphaModFix/>
          </a:blip>
          <a:stretch>
            <a:fillRect/>
          </a:stretch>
        </p:blipFill>
        <p:spPr>
          <a:xfrm>
            <a:off x="5472050" y="1657625"/>
            <a:ext cx="3671949" cy="244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7"/>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90" name="Google Shape;90;p17"/>
          <p:cNvCxnSpPr/>
          <p:nvPr/>
        </p:nvCxnSpPr>
        <p:spPr>
          <a:xfrm flipH="1">
            <a:off x="1037100" y="15759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91" name="Google Shape;91;p17"/>
          <p:cNvPicPr preferRelativeResize="0"/>
          <p:nvPr/>
        </p:nvPicPr>
        <p:blipFill>
          <a:blip r:embed="rId4">
            <a:alphaModFix/>
          </a:blip>
          <a:stretch>
            <a:fillRect/>
          </a:stretch>
        </p:blipFill>
        <p:spPr>
          <a:xfrm>
            <a:off x="1867200" y="0"/>
            <a:ext cx="3456824" cy="3911949"/>
          </a:xfrm>
          <a:prstGeom prst="rect">
            <a:avLst/>
          </a:prstGeom>
          <a:noFill/>
          <a:ln>
            <a:noFill/>
          </a:ln>
        </p:spPr>
      </p:pic>
      <p:pic>
        <p:nvPicPr>
          <p:cNvPr id="92" name="Google Shape;92;p17"/>
          <p:cNvPicPr preferRelativeResize="0"/>
          <p:nvPr/>
        </p:nvPicPr>
        <p:blipFill>
          <a:blip r:embed="rId5">
            <a:alphaModFix/>
          </a:blip>
          <a:stretch>
            <a:fillRect/>
          </a:stretch>
        </p:blipFill>
        <p:spPr>
          <a:xfrm>
            <a:off x="5376425" y="0"/>
            <a:ext cx="3767575" cy="35279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8" name="Google Shape;98;p1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99" name="Google Shape;99;p18" descr="Hank tells us about the city of Eukaryopolis - the animal cell that is responsible for all the cool things that happen in our bodies.&#10;&#10;Crash Course Biology is now available on DVD! http://dftba.com/product/1av/CrashCourse-Biology-The-Complete-Series-DVD-Set&#10;&#10;Like SciShow on Facebook: http://www.facebook.com/scishow&#10;Follow SciShow on Twitter: http://www.twitter.com/scishow&#10;&#10;More info. on the structures described in this video linked to in the Google Document here: http://dft.ba/-1TR_&#10;&#10;Table of Contents time codes&#10;1) Robert Hooke 1:59&#10;2) Cilia/Flagella 2:52&#10;3) Cell Membrane 3:32&#10;4) Cytoplasm/Cytoskeleton/Centrosomes 3:58&#10;5) Endoplasmic Reticulum 4:41&#10;6) Ribosomes 5:45&#10;7) Golgi Apparatus 6:00&#10;8) Lysosomes 6:47&#10;9) Nucleus 7:06&#10;10) Mitochondria 9:14&#10;&#10;TAGS: crashcourse, biology, animal cells, cell membrane, eukaryote, eukaryotic, organelle, organ, tissue, muscle, nerve, animalia, robert hooke, cilia, flagella, microtubules, cytoplasm, ctyoskeleton, centrosome, nucleus, nucleoplasm, nucleolus, endoplasmic reticulum, ribosome, amino acid, polypeptide, golgi apparatus, golgi, lysosomes, DNA, chromatin, rRNA, mRNA, mitochondria Support CrashCourse on Patreon: https://www.patreon.com/crashcourse" title="Eukaryopolis - The City of Animal Cells: Crash Course Biology #4">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5" name="Google Shape;105;p1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6" name="Google Shape;106;p19" descr="Hank describes why plants are so freaking amazing - discussing their evolution, and how their cells are both similar to &amp; different from animal cells.&#10;&#10;Crash Course Biology now available on DVD! http://dftba.com/product/1av/CrashCourse-Biology-The-Complete-Series-DVD-Set&#10;&#10;Like CrashCourse on Facebook: http://www.facebook.com/YouTubeCrashCourse&#10;Follow CrashCourse on Twitter: http://www.twitter.com/thecrashcourse&#10;&#10;This video uses sounds from Freesound.org, a list of which can be found, along with the CITATIONS for this video, in the Google Document here: http://dft.ba/-22aJ&#10;&#10;Table of Contents annotations:&#10;&#10;1. Re-watch the whole video 0:00&#10;2. Introduction 0:00&#10;3. Plant Evolution 0:56&#10;4. Eukaryotic vs. Prokaryotic Cells 2:33&#10;5. Cellulose and Lignin 3:58&#10;6. Plastids and Chloroplasts 7:05&#10;7. Central Vacuole 8:10&#10;&#10;TAGS: crashcourse, biology, hank green, plants, plantae, chemistry, energy, learn, course, lycophyte, scale tree, carboniferous, angiosperm, eukaryotic, nucleus, prokaryotic, membrane, cytoplasm, organelle, cellulose, lignin, energy, photosynthesis, plastid, chloroplast, central vacuole, turgor pressure Support CrashCourse on Patreon: https://www.patreon.com/crashcourse" title="Plant Cells: Crash Course Biology #6">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
        <p:cNvGrpSpPr/>
        <p:nvPr/>
      </p:nvGrpSpPr>
      <p:grpSpPr>
        <a:xfrm>
          <a:off x="0" y="0"/>
          <a:ext cx="0" cy="0"/>
          <a:chOff x="0" y="0"/>
          <a:chExt cx="0" cy="0"/>
        </a:xfrm>
      </p:grpSpPr>
      <p:sp>
        <p:nvSpPr>
          <p:cNvPr id="111" name="Google Shape;111;p20"/>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2.3</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6"/>
        <p:cNvGrpSpPr/>
        <p:nvPr/>
      </p:nvGrpSpPr>
      <p:grpSpPr>
        <a:xfrm>
          <a:off x="0" y="0"/>
          <a:ext cx="0" cy="0"/>
          <a:chOff x="0" y="0"/>
          <a:chExt cx="0" cy="0"/>
        </a:xfrm>
      </p:grpSpPr>
      <p:sp>
        <p:nvSpPr>
          <p:cNvPr id="117" name="Google Shape;117;p21"/>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21"/>
          <p:cNvPicPr preferRelativeResize="0"/>
          <p:nvPr/>
        </p:nvPicPr>
        <p:blipFill>
          <a:blip r:embed="rId3">
            <a:alphaModFix/>
          </a:blip>
          <a:stretch>
            <a:fillRect/>
          </a:stretch>
        </p:blipFill>
        <p:spPr>
          <a:xfrm>
            <a:off x="-4725" y="0"/>
            <a:ext cx="1819524" cy="5143500"/>
          </a:xfrm>
          <a:prstGeom prst="rect">
            <a:avLst/>
          </a:prstGeom>
          <a:noFill/>
          <a:ln>
            <a:noFill/>
          </a:ln>
        </p:spPr>
      </p:pic>
      <p:cxnSp>
        <p:nvCxnSpPr>
          <p:cNvPr id="119" name="Google Shape;119;p21"/>
          <p:cNvCxnSpPr/>
          <p:nvPr/>
        </p:nvCxnSpPr>
        <p:spPr>
          <a:xfrm flipH="1">
            <a:off x="1037100" y="1880750"/>
            <a:ext cx="506100" cy="8100"/>
          </a:xfrm>
          <a:prstGeom prst="straightConnector1">
            <a:avLst/>
          </a:prstGeom>
          <a:noFill/>
          <a:ln w="28575" cap="flat" cmpd="sng">
            <a:solidFill>
              <a:srgbClr val="FF0000"/>
            </a:solidFill>
            <a:prstDash val="solid"/>
            <a:round/>
            <a:headEnd type="none" w="med" len="med"/>
            <a:tailEnd type="triangle" w="med" len="med"/>
          </a:ln>
        </p:spPr>
      </p:cxnSp>
      <p:pic>
        <p:nvPicPr>
          <p:cNvPr id="120" name="Google Shape;120;p21"/>
          <p:cNvPicPr preferRelativeResize="0"/>
          <p:nvPr/>
        </p:nvPicPr>
        <p:blipFill>
          <a:blip r:embed="rId4">
            <a:alphaModFix/>
          </a:blip>
          <a:stretch>
            <a:fillRect/>
          </a:stretch>
        </p:blipFill>
        <p:spPr>
          <a:xfrm>
            <a:off x="1855025" y="0"/>
            <a:ext cx="3723713" cy="4568804"/>
          </a:xfrm>
          <a:prstGeom prst="rect">
            <a:avLst/>
          </a:prstGeom>
          <a:noFill/>
          <a:ln>
            <a:noFill/>
          </a:ln>
        </p:spPr>
      </p:pic>
      <p:pic>
        <p:nvPicPr>
          <p:cNvPr id="121" name="Google Shape;121;p21"/>
          <p:cNvPicPr preferRelativeResize="0"/>
          <p:nvPr/>
        </p:nvPicPr>
        <p:blipFill>
          <a:blip r:embed="rId5">
            <a:alphaModFix/>
          </a:blip>
          <a:stretch>
            <a:fillRect/>
          </a:stretch>
        </p:blipFill>
        <p:spPr>
          <a:xfrm>
            <a:off x="5618975" y="0"/>
            <a:ext cx="3525025" cy="3631856"/>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Words>
  <Application>Microsoft Office PowerPoint</Application>
  <PresentationFormat>On-screen Show (16:9)</PresentationFormat>
  <Paragraphs>25</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Oswald</vt:lpstr>
      <vt:lpstr>Average</vt:lpstr>
      <vt:lpstr>Slate</vt:lpstr>
      <vt:lpstr>AP Biology Exam Unit 2 Review Byron Strohm    </vt:lpstr>
      <vt:lpstr>PowerPoint Presentation</vt:lpstr>
      <vt:lpstr>AP Biology Exam Review   2.1 - 2.2  </vt:lpstr>
      <vt:lpstr>PowerPoint Presentation</vt:lpstr>
      <vt:lpstr>PowerPoint Presentation</vt:lpstr>
      <vt:lpstr>PowerPoint Presentation</vt:lpstr>
      <vt:lpstr>PowerPoint Presentation</vt:lpstr>
      <vt:lpstr>AP Biology Exam Review   2.3 </vt:lpstr>
      <vt:lpstr>PowerPoint Presentation</vt:lpstr>
      <vt:lpstr>PowerPoint Presentation</vt:lpstr>
      <vt:lpstr>AP Biology Exam Review   2.4-2.7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Biology Exam Review   2.8-2.9 </vt:lpstr>
      <vt:lpstr>PowerPoint Presentation</vt:lpstr>
      <vt:lpstr>PowerPoint Presentation</vt:lpstr>
      <vt:lpstr>PowerPoint Presentation</vt:lpstr>
      <vt:lpstr>PowerPoint Presentation</vt:lpstr>
      <vt:lpstr>AP Biology Exam Review   2.10-2.11 </vt:lpstr>
      <vt:lpstr>PowerPoint Presentation</vt:lpstr>
      <vt:lpstr>PowerPoint Presentation</vt:lpstr>
      <vt:lpstr>PowerPoint Presentation</vt:lpstr>
      <vt:lpstr>PowerPoint Presentation</vt:lpstr>
      <vt:lpstr>PowerPoint Presentation</vt:lpstr>
      <vt:lpstr>Now go back and re-attempt the Personal Progress Checks from Unit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Exam Unit 2 Review Byron Strohm    </dc:title>
  <dc:creator>Kelly Riedell</dc:creator>
  <cp:lastModifiedBy>Kelly Riedell</cp:lastModifiedBy>
  <cp:revision>1</cp:revision>
  <dcterms:modified xsi:type="dcterms:W3CDTF">2020-03-26T23:51:00Z</dcterms:modified>
</cp:coreProperties>
</file>