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Average" panose="020B0604020202020204" charset="0"/>
      <p:regular r:id="rId21"/>
    </p:embeddedFont>
    <p:embeddedFont>
      <p:font typeface="Oswald" panose="020B0604020202020204"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18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8268c4e5d9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8268c4e5d9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8268c4e5d9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8268c4e5d9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8268c4e5d9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8268c4e5d9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8268c4e5d9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8268c4e5d9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8268c4e5d9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8268c4e5d9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8268c4e5d9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8268c4e5d9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8268c4e5d9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8268c4e5d9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268c4e5d9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8268c4e5d9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8268c4e5d9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8268c4e5d9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8268c4e5d9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8268c4e5d9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8268c4e5d9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8268c4e5d9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71ef0b6272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71ef0b6272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8268c4e5d9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8268c4e5d9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8268c4e5d9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8268c4e5d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8268c4e5d9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8268c4e5d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268c4e5d9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8268c4e5d9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8268c4e5d9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8268c4e5d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6tSIbSKacXA"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cgAzF_7NG2E"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H8WJ2KENlK0"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MA-ouz1LtpM"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hyperlink" Target="https://apclassroom.collegeboard.org/"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HVT3Y3_gHGg"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hyperlink" Target="https://www.loom.com/share/e6e164da31da480d98d94e58d3be1350"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8"/>
        <p:cNvGrpSpPr/>
        <p:nvPr/>
      </p:nvGrpSpPr>
      <p:grpSpPr>
        <a:xfrm>
          <a:off x="0" y="0"/>
          <a:ext cx="0" cy="0"/>
          <a:chOff x="0" y="0"/>
          <a:chExt cx="0" cy="0"/>
        </a:xfrm>
      </p:grpSpPr>
      <p:sp>
        <p:nvSpPr>
          <p:cNvPr id="59" name="Google Shape;59;p13"/>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txBox="1">
            <a:spLocks noGrp="1"/>
          </p:cNvSpPr>
          <p:nvPr>
            <p:ph type="ctrTitle"/>
          </p:nvPr>
        </p:nvSpPr>
        <p:spPr>
          <a:xfrm>
            <a:off x="-25" y="2438400"/>
            <a:ext cx="9144000" cy="159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rgbClr val="FFFF00"/>
                </a:solidFill>
              </a:rPr>
              <a:t>AP Biology Exam Unit 1 Review</a:t>
            </a:r>
            <a:br>
              <a:rPr lang="en" dirty="0">
                <a:solidFill>
                  <a:srgbClr val="FFFF00"/>
                </a:solidFill>
              </a:rPr>
            </a:br>
            <a:r>
              <a:rPr lang="en" sz="3600" dirty="0">
                <a:solidFill>
                  <a:srgbClr val="FFFF00"/>
                </a:solidFill>
              </a:rPr>
              <a:t>From: Byron Strohm</a:t>
            </a:r>
            <a:endParaRPr sz="3600" dirty="0">
              <a:solidFill>
                <a:srgbClr val="FFFF00"/>
              </a:solidFill>
            </a:endParaRPr>
          </a:p>
          <a:p>
            <a:pPr marL="0" lvl="0" indent="0" algn="ctr" rtl="0">
              <a:spcBef>
                <a:spcPts val="0"/>
              </a:spcBef>
              <a:spcAft>
                <a:spcPts val="0"/>
              </a:spcAft>
              <a:buNone/>
            </a:pPr>
            <a:endParaRPr dirty="0">
              <a:solidFill>
                <a:srgbClr val="FFFF00"/>
              </a:solidFill>
            </a:endParaRPr>
          </a:p>
          <a:p>
            <a:pPr marL="0" lvl="0" indent="0" algn="ctr" rtl="0">
              <a:spcBef>
                <a:spcPts val="0"/>
              </a:spcBef>
              <a:spcAft>
                <a:spcPts val="0"/>
              </a:spcAft>
              <a:buNone/>
            </a:pPr>
            <a:endParaRPr sz="4000" dirty="0">
              <a:solidFill>
                <a:srgbClr val="FFFF00"/>
              </a:solidFill>
            </a:endParaRPr>
          </a:p>
          <a:p>
            <a:pPr marL="0" lvl="0" indent="0" algn="ctr" rtl="0">
              <a:spcBef>
                <a:spcPts val="0"/>
              </a:spcBef>
              <a:spcAft>
                <a:spcPts val="0"/>
              </a:spcAft>
              <a:buNone/>
            </a:pPr>
            <a:endParaRPr sz="4000" dirty="0">
              <a:solidFill>
                <a:srgbClr val="FFFF00"/>
              </a:solidFill>
            </a:endParaRPr>
          </a:p>
          <a:p>
            <a:pPr marL="0" lvl="0" indent="0" algn="ctr" rtl="0">
              <a:spcBef>
                <a:spcPts val="0"/>
              </a:spcBef>
              <a:spcAft>
                <a:spcPts val="0"/>
              </a:spcAft>
              <a:buNone/>
            </a:pPr>
            <a:endParaRPr dirty="0">
              <a:solidFill>
                <a:srgbClr val="FFFF00"/>
              </a:solidFill>
            </a:endParaRPr>
          </a:p>
        </p:txBody>
      </p:sp>
      <p:pic>
        <p:nvPicPr>
          <p:cNvPr id="61" name="Google Shape;61;p13"/>
          <p:cNvPicPr preferRelativeResize="0"/>
          <p:nvPr/>
        </p:nvPicPr>
        <p:blipFill>
          <a:blip r:embed="rId3">
            <a:alphaModFix/>
          </a:blip>
          <a:stretch>
            <a:fillRect/>
          </a:stretch>
        </p:blipFill>
        <p:spPr>
          <a:xfrm>
            <a:off x="1208549" y="1345525"/>
            <a:ext cx="6726851" cy="3783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22"/>
          <p:cNvPicPr preferRelativeResize="0"/>
          <p:nvPr/>
        </p:nvPicPr>
        <p:blipFill>
          <a:blip r:embed="rId3">
            <a:alphaModFix/>
          </a:blip>
          <a:stretch>
            <a:fillRect/>
          </a:stretch>
        </p:blipFill>
        <p:spPr>
          <a:xfrm>
            <a:off x="944950" y="109525"/>
            <a:ext cx="2377307" cy="4838699"/>
          </a:xfrm>
          <a:prstGeom prst="rect">
            <a:avLst/>
          </a:prstGeom>
          <a:noFill/>
          <a:ln>
            <a:noFill/>
          </a:ln>
        </p:spPr>
      </p:pic>
      <p:cxnSp>
        <p:nvCxnSpPr>
          <p:cNvPr id="119" name="Google Shape;119;p22"/>
          <p:cNvCxnSpPr/>
          <p:nvPr/>
        </p:nvCxnSpPr>
        <p:spPr>
          <a:xfrm rot="10800000" flipH="1">
            <a:off x="272775" y="3451375"/>
            <a:ext cx="632100" cy="10800"/>
          </a:xfrm>
          <a:prstGeom prst="straightConnector1">
            <a:avLst/>
          </a:prstGeom>
          <a:noFill/>
          <a:ln w="28575" cap="flat" cmpd="sng">
            <a:solidFill>
              <a:srgbClr val="FF0000"/>
            </a:solidFill>
            <a:prstDash val="solid"/>
            <a:round/>
            <a:headEnd type="none" w="med" len="med"/>
            <a:tailEnd type="triangle" w="med" len="med"/>
          </a:ln>
        </p:spPr>
      </p:cxnSp>
      <p:grpSp>
        <p:nvGrpSpPr>
          <p:cNvPr id="120" name="Google Shape;120;p22"/>
          <p:cNvGrpSpPr/>
          <p:nvPr/>
        </p:nvGrpSpPr>
        <p:grpSpPr>
          <a:xfrm>
            <a:off x="3474849" y="2629"/>
            <a:ext cx="3526764" cy="5140533"/>
            <a:chOff x="3474649" y="152400"/>
            <a:chExt cx="3377803" cy="5093166"/>
          </a:xfrm>
        </p:grpSpPr>
        <p:pic>
          <p:nvPicPr>
            <p:cNvPr id="121" name="Google Shape;121;p22"/>
            <p:cNvPicPr preferRelativeResize="0"/>
            <p:nvPr/>
          </p:nvPicPr>
          <p:blipFill>
            <a:blip r:embed="rId4">
              <a:alphaModFix/>
            </a:blip>
            <a:stretch>
              <a:fillRect/>
            </a:stretch>
          </p:blipFill>
          <p:spPr>
            <a:xfrm>
              <a:off x="3474652" y="152400"/>
              <a:ext cx="3377800" cy="3563675"/>
            </a:xfrm>
            <a:prstGeom prst="rect">
              <a:avLst/>
            </a:prstGeom>
            <a:noFill/>
            <a:ln>
              <a:noFill/>
            </a:ln>
          </p:spPr>
        </p:pic>
        <p:pic>
          <p:nvPicPr>
            <p:cNvPr id="122" name="Google Shape;122;p22"/>
            <p:cNvPicPr preferRelativeResize="0"/>
            <p:nvPr/>
          </p:nvPicPr>
          <p:blipFill>
            <a:blip r:embed="rId5">
              <a:alphaModFix/>
            </a:blip>
            <a:stretch>
              <a:fillRect/>
            </a:stretch>
          </p:blipFill>
          <p:spPr>
            <a:xfrm>
              <a:off x="3474649" y="3695700"/>
              <a:ext cx="3377800" cy="1549866"/>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23"/>
          <p:cNvPicPr preferRelativeResize="0"/>
          <p:nvPr/>
        </p:nvPicPr>
        <p:blipFill>
          <a:blip r:embed="rId3">
            <a:alphaModFix/>
          </a:blip>
          <a:stretch>
            <a:fillRect/>
          </a:stretch>
        </p:blipFill>
        <p:spPr>
          <a:xfrm>
            <a:off x="944950" y="109525"/>
            <a:ext cx="2377307" cy="4838699"/>
          </a:xfrm>
          <a:prstGeom prst="rect">
            <a:avLst/>
          </a:prstGeom>
          <a:noFill/>
          <a:ln>
            <a:noFill/>
          </a:ln>
        </p:spPr>
      </p:pic>
      <p:cxnSp>
        <p:nvCxnSpPr>
          <p:cNvPr id="128" name="Google Shape;128;p23"/>
          <p:cNvCxnSpPr/>
          <p:nvPr/>
        </p:nvCxnSpPr>
        <p:spPr>
          <a:xfrm rot="10800000" flipH="1">
            <a:off x="272775" y="4060975"/>
            <a:ext cx="632100" cy="10800"/>
          </a:xfrm>
          <a:prstGeom prst="straightConnector1">
            <a:avLst/>
          </a:prstGeom>
          <a:noFill/>
          <a:ln w="28575" cap="flat" cmpd="sng">
            <a:solidFill>
              <a:srgbClr val="FF0000"/>
            </a:solidFill>
            <a:prstDash val="solid"/>
            <a:round/>
            <a:headEnd type="none" w="med" len="med"/>
            <a:tailEnd type="triangle" w="med" len="med"/>
          </a:ln>
        </p:spPr>
      </p:cxnSp>
      <p:grpSp>
        <p:nvGrpSpPr>
          <p:cNvPr id="129" name="Google Shape;129;p23"/>
          <p:cNvGrpSpPr/>
          <p:nvPr/>
        </p:nvGrpSpPr>
        <p:grpSpPr>
          <a:xfrm>
            <a:off x="3474536" y="-10663"/>
            <a:ext cx="3652929" cy="5153055"/>
            <a:chOff x="3474650" y="152400"/>
            <a:chExt cx="3137177" cy="4686300"/>
          </a:xfrm>
        </p:grpSpPr>
        <p:pic>
          <p:nvPicPr>
            <p:cNvPr id="130" name="Google Shape;130;p23"/>
            <p:cNvPicPr preferRelativeResize="0"/>
            <p:nvPr/>
          </p:nvPicPr>
          <p:blipFill>
            <a:blip r:embed="rId4">
              <a:alphaModFix/>
            </a:blip>
            <a:stretch>
              <a:fillRect/>
            </a:stretch>
          </p:blipFill>
          <p:spPr>
            <a:xfrm>
              <a:off x="3474653" y="152400"/>
              <a:ext cx="3137174" cy="2951325"/>
            </a:xfrm>
            <a:prstGeom prst="rect">
              <a:avLst/>
            </a:prstGeom>
            <a:noFill/>
            <a:ln>
              <a:noFill/>
            </a:ln>
          </p:spPr>
        </p:pic>
        <p:pic>
          <p:nvPicPr>
            <p:cNvPr id="131" name="Google Shape;131;p23"/>
            <p:cNvPicPr preferRelativeResize="0"/>
            <p:nvPr/>
          </p:nvPicPr>
          <p:blipFill>
            <a:blip r:embed="rId5">
              <a:alphaModFix/>
            </a:blip>
            <a:stretch>
              <a:fillRect/>
            </a:stretch>
          </p:blipFill>
          <p:spPr>
            <a:xfrm>
              <a:off x="3474650" y="3103725"/>
              <a:ext cx="3137175" cy="1734975"/>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38" name="Google Shape;138;p24" descr="In this video we introduce the concept of monomers and polymers using a few examples, as well as the important reactions of condensation and hydrolysis." title="A Level Biology: Monomers and Polymers">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45" name="Google Shape;145;p25" descr="In this video we discuss the processes of hydrolysis and dehydration synthesis, and how these both use water.  We also discuss how they are either catabolism or anabolism.&#10;&#10;&#10;&#10;Hydrolysis and dehydration synthesis&#10;&#10;Metabolism, or body chemistry is often used to generally describe all of the chemical reactions that occur in body cells.  The two major types of metabolic activity that occur in the body are catabolism and anabolism.&#10;&#10;Catabolism is the breaking down of complex molecules to form simpler ones and often times during the process, release energy.  The release of energy is related to the disruption of chemical bonds. One of the important types of catabolic reactions is called hydrolysis.  &#10;&#10;Hydrolysis is the chemical breakdown of a compound due to reaction with water, so a water molecule is added to breakdown a larger molecule into smaller molecules or subunits.  So, hydrolysis of sucrose, or table sugar, breaks the molecule into the smaller molecules of glucose and fructose.  &#10;&#10;Hydrolysis of protein breaks it down into smaller molecules of amino acids, and hydrolysis of a fat molecule breaks it down into its smaller subunits of glycerol and fatty acid molecules.  Some of the energy released by catabolism is heat energy that keeps the body warm, and much of the energy released is transferred to a molecule called adenosine triphosphate or ATP. &#10;&#10;Anabolism describes the many chemical reactions that take place to build larger, more complex molecules from smaller subunits.  These reactions require energy, which often comes from the breakdown of atp, which was just mentioned.  &#10;&#10;One of the important types of anabolic reactions is called dehydration synthesis.  In dehydration synthesis, water is removed as the larger molecules are formed.  Anabolic reactions use energy to form larger carbohydrates, fats or lipids, and fuse amino acids together.&#10;&#10;An example of this is when 2 amino acids join together to form what is called a peptide bond.  A peptide bond is when the carboxyl  or carbon, oxygen, hydrogen, hydrogen group of one amino acid bonds with the amino nitrogen, hydrogen, hydrogen group of another amino acid, as you can see here (on screen). &#10;  &#10;This is done through a dehydration synthesis reaction, as the amino group involved in the bond loses a hydrogen atom, and the carboxyl group involved in the bond loses an oxygen and hydrogen.&#10;&#10;So, the peptide bonding results in the release of a water h2o molecule.  More amino acids can link in, again releasing water molecules, and form what is called a polypeptide chain, which leads to the production of a protein molecule." title="Dehydration Synthesis And Hydrolysis - What Is Anabolism - What Is Catabolism">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52" name="Google Shape;152;p26" descr="Hank talks about the molecules that make up every living thing - carbohydrates, lipids, and proteins - and how we find them in our environment and in the food that we eat.  &#10;&#10;Crash Course Biology is now available on DVD!&#10;http://dftba.com/product/1av/CrashCourse-Biology-The-Complete-Series-DVD-Set&#10;&#10;Follow CrashCourse on Twitter: http://www.twitter.com/thecrashcourse&#10;Like CrashCourse on Facebook: http://www.facebook.com/youtubecrashcourse&#10;&#10;Resources for this episode in the Google Document here: http://dft.ba/-citations2&#10;&#10;&#10;TAGS: biological molecules, carbohydrates, lipids, proteins, nucleic acids, food, biolography, william prout, urea, energy, monosaccharides, glucose, fructose, disaccharides, sucrose, polysaccharides, simple sugars, cellulose, starch, glycogen, glycerol, fatty acid, triglyceride, phospholipid, steroid, cholesterol, enzymes, antibodies, hormones, amino acids, nitrogen, polypeptides, protein synthesis, biology, molecule, crashcourse, hank green Support CrashCourse on Patreon: https://www.patreon.com/crashcourse" title="Biological Molecules - You Are What You Eat: Crash Course Biology #3">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56"/>
        <p:cNvGrpSpPr/>
        <p:nvPr/>
      </p:nvGrpSpPr>
      <p:grpSpPr>
        <a:xfrm>
          <a:off x="0" y="0"/>
          <a:ext cx="0" cy="0"/>
          <a:chOff x="0" y="0"/>
          <a:chExt cx="0" cy="0"/>
        </a:xfrm>
      </p:grpSpPr>
      <p:sp>
        <p:nvSpPr>
          <p:cNvPr id="157" name="Google Shape;157;p27"/>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7"/>
          <p:cNvSpPr txBox="1">
            <a:spLocks noGrp="1"/>
          </p:cNvSpPr>
          <p:nvPr>
            <p:ph type="ctrTitle"/>
          </p:nvPr>
        </p:nvSpPr>
        <p:spPr>
          <a:xfrm>
            <a:off x="-25" y="1513325"/>
            <a:ext cx="9144000" cy="2523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FFFF00"/>
                </a:solidFill>
              </a:rPr>
              <a:t>AP Biology Exam Review</a:t>
            </a:r>
            <a:endParaRPr>
              <a:solidFill>
                <a:srgbClr val="FFFF00"/>
              </a:solidFill>
            </a:endParaRPr>
          </a:p>
          <a:p>
            <a:pPr marL="0" lvl="0" indent="0" algn="ctr" rtl="0">
              <a:spcBef>
                <a:spcPts val="0"/>
              </a:spcBef>
              <a:spcAft>
                <a:spcPts val="0"/>
              </a:spcAft>
              <a:buNone/>
            </a:pPr>
            <a:endParaRPr sz="4000">
              <a:solidFill>
                <a:srgbClr val="FFFF00"/>
              </a:solidFill>
            </a:endParaRPr>
          </a:p>
          <a:p>
            <a:pPr marL="0" lvl="0" indent="0" algn="ctr" rtl="0">
              <a:spcBef>
                <a:spcPts val="0"/>
              </a:spcBef>
              <a:spcAft>
                <a:spcPts val="0"/>
              </a:spcAft>
              <a:buNone/>
            </a:pPr>
            <a:r>
              <a:rPr lang="en" sz="4000">
                <a:solidFill>
                  <a:srgbClr val="FFFF00"/>
                </a:solidFill>
              </a:rPr>
              <a:t>1.6 Nucleic Acids</a:t>
            </a:r>
            <a:endParaRPr sz="4000">
              <a:solidFill>
                <a:srgbClr val="FFFF00"/>
              </a:solidFill>
            </a:endParaRPr>
          </a:p>
          <a:p>
            <a:pPr marL="0" lvl="0" indent="0" algn="ctr" rtl="0">
              <a:spcBef>
                <a:spcPts val="0"/>
              </a:spcBef>
              <a:spcAft>
                <a:spcPts val="0"/>
              </a:spcAft>
              <a:buNone/>
            </a:pPr>
            <a:endParaRPr>
              <a:solidFill>
                <a:srgbClr val="FFFF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28"/>
          <p:cNvPicPr preferRelativeResize="0"/>
          <p:nvPr/>
        </p:nvPicPr>
        <p:blipFill>
          <a:blip r:embed="rId3">
            <a:alphaModFix/>
          </a:blip>
          <a:stretch>
            <a:fillRect/>
          </a:stretch>
        </p:blipFill>
        <p:spPr>
          <a:xfrm>
            <a:off x="944950" y="109525"/>
            <a:ext cx="2377307" cy="4838699"/>
          </a:xfrm>
          <a:prstGeom prst="rect">
            <a:avLst/>
          </a:prstGeom>
          <a:noFill/>
          <a:ln>
            <a:noFill/>
          </a:ln>
        </p:spPr>
      </p:pic>
      <p:cxnSp>
        <p:nvCxnSpPr>
          <p:cNvPr id="164" name="Google Shape;164;p28"/>
          <p:cNvCxnSpPr/>
          <p:nvPr/>
        </p:nvCxnSpPr>
        <p:spPr>
          <a:xfrm rot="10800000" flipH="1">
            <a:off x="272775" y="4670575"/>
            <a:ext cx="632100" cy="10800"/>
          </a:xfrm>
          <a:prstGeom prst="straightConnector1">
            <a:avLst/>
          </a:prstGeom>
          <a:noFill/>
          <a:ln w="28575" cap="flat" cmpd="sng">
            <a:solidFill>
              <a:srgbClr val="FF0000"/>
            </a:solidFill>
            <a:prstDash val="solid"/>
            <a:round/>
            <a:headEnd type="none" w="med" len="med"/>
            <a:tailEnd type="triangle" w="med" len="med"/>
          </a:ln>
        </p:spPr>
      </p:cxnSp>
      <p:pic>
        <p:nvPicPr>
          <p:cNvPr id="165" name="Google Shape;165;p28"/>
          <p:cNvPicPr preferRelativeResize="0"/>
          <p:nvPr/>
        </p:nvPicPr>
        <p:blipFill>
          <a:blip r:embed="rId4">
            <a:alphaModFix/>
          </a:blip>
          <a:stretch>
            <a:fillRect/>
          </a:stretch>
        </p:blipFill>
        <p:spPr>
          <a:xfrm>
            <a:off x="3474650" y="0"/>
            <a:ext cx="5085378"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72" name="Google Shape;172;p29" descr="This short video describes the structure and function of nucleic acids.   Find more free tutorials, videos and readings for the science classroom at ricochetscience.com" title="Nucleic Acids">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0"/>
          <p:cNvSpPr txBox="1">
            <a:spLocks noGrp="1"/>
          </p:cNvSpPr>
          <p:nvPr>
            <p:ph type="title"/>
          </p:nvPr>
        </p:nvSpPr>
        <p:spPr>
          <a:xfrm>
            <a:off x="311700" y="-12175"/>
            <a:ext cx="8520600" cy="109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t>Now go back and re-attempt the Personal Progress Checks from Unit 1</a:t>
            </a:r>
            <a:endParaRPr sz="4800"/>
          </a:p>
        </p:txBody>
      </p:sp>
      <p:sp>
        <p:nvSpPr>
          <p:cNvPr id="178" name="Google Shape;178;p30"/>
          <p:cNvSpPr txBox="1"/>
          <p:nvPr/>
        </p:nvSpPr>
        <p:spPr>
          <a:xfrm>
            <a:off x="1696075" y="1730250"/>
            <a:ext cx="5568900" cy="52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u="sng">
                <a:solidFill>
                  <a:schemeClr val="hlink"/>
                </a:solidFill>
                <a:hlinkClick r:id="rId3"/>
              </a:rPr>
              <a:t>https://apclassroom.collegeboard.org/</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65"/>
        <p:cNvGrpSpPr/>
        <p:nvPr/>
      </p:nvGrpSpPr>
      <p:grpSpPr>
        <a:xfrm>
          <a:off x="0" y="0"/>
          <a:ext cx="0" cy="0"/>
          <a:chOff x="0" y="0"/>
          <a:chExt cx="0" cy="0"/>
        </a:xfrm>
      </p:grpSpPr>
      <p:sp>
        <p:nvSpPr>
          <p:cNvPr id="66" name="Google Shape;66;p14"/>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7" name="Google Shape;67;p14"/>
          <p:cNvPicPr preferRelativeResize="0"/>
          <p:nvPr/>
        </p:nvPicPr>
        <p:blipFill>
          <a:blip r:embed="rId3">
            <a:alphaModFix/>
          </a:blip>
          <a:stretch>
            <a:fillRect/>
          </a:stretch>
        </p:blipFill>
        <p:spPr>
          <a:xfrm>
            <a:off x="2044375" y="0"/>
            <a:ext cx="5055261" cy="5143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1"/>
        <p:cNvGrpSpPr/>
        <p:nvPr/>
      </p:nvGrpSpPr>
      <p:grpSpPr>
        <a:xfrm>
          <a:off x="0" y="0"/>
          <a:ext cx="0" cy="0"/>
          <a:chOff x="0" y="0"/>
          <a:chExt cx="0" cy="0"/>
        </a:xfrm>
      </p:grpSpPr>
      <p:sp>
        <p:nvSpPr>
          <p:cNvPr id="72" name="Google Shape;72;p15"/>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txBox="1">
            <a:spLocks noGrp="1"/>
          </p:cNvSpPr>
          <p:nvPr>
            <p:ph type="ctrTitle"/>
          </p:nvPr>
        </p:nvSpPr>
        <p:spPr>
          <a:xfrm>
            <a:off x="-25" y="2438400"/>
            <a:ext cx="9144000" cy="159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FFFF00"/>
                </a:solidFill>
              </a:rPr>
              <a:t>AP Biology Exam Review</a:t>
            </a:r>
            <a:endParaRPr>
              <a:solidFill>
                <a:srgbClr val="FFFF00"/>
              </a:solidFill>
            </a:endParaRPr>
          </a:p>
          <a:p>
            <a:pPr marL="0" lvl="0" indent="0" algn="ctr" rtl="0">
              <a:spcBef>
                <a:spcPts val="0"/>
              </a:spcBef>
              <a:spcAft>
                <a:spcPts val="0"/>
              </a:spcAft>
              <a:buNone/>
            </a:pPr>
            <a:endParaRPr>
              <a:solidFill>
                <a:srgbClr val="FFFF00"/>
              </a:solidFill>
            </a:endParaRPr>
          </a:p>
          <a:p>
            <a:pPr marL="0" lvl="0" indent="0" algn="ctr" rtl="0">
              <a:spcBef>
                <a:spcPts val="0"/>
              </a:spcBef>
              <a:spcAft>
                <a:spcPts val="0"/>
              </a:spcAft>
              <a:buNone/>
            </a:pPr>
            <a:endParaRPr sz="4000">
              <a:solidFill>
                <a:srgbClr val="FFFF00"/>
              </a:solidFill>
            </a:endParaRPr>
          </a:p>
          <a:p>
            <a:pPr marL="0" lvl="0" indent="0" algn="ctr" rtl="0">
              <a:spcBef>
                <a:spcPts val="0"/>
              </a:spcBef>
              <a:spcAft>
                <a:spcPts val="0"/>
              </a:spcAft>
              <a:buNone/>
            </a:pPr>
            <a:r>
              <a:rPr lang="en" sz="4000">
                <a:solidFill>
                  <a:srgbClr val="FFFF00"/>
                </a:solidFill>
              </a:rPr>
              <a:t>1.1 Hydrogen Bonding and Water Structure</a:t>
            </a:r>
            <a:endParaRPr sz="4000">
              <a:solidFill>
                <a:srgbClr val="FFFF00"/>
              </a:solidFill>
            </a:endParaRPr>
          </a:p>
          <a:p>
            <a:pPr marL="0" lvl="0" indent="0" algn="ctr" rtl="0">
              <a:spcBef>
                <a:spcPts val="0"/>
              </a:spcBef>
              <a:spcAft>
                <a:spcPts val="0"/>
              </a:spcAft>
              <a:buNone/>
            </a:pPr>
            <a:endParaRPr>
              <a:solidFill>
                <a:srgbClr val="FFFF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16"/>
          <p:cNvPicPr preferRelativeResize="0"/>
          <p:nvPr/>
        </p:nvPicPr>
        <p:blipFill>
          <a:blip r:embed="rId3">
            <a:alphaModFix/>
          </a:blip>
          <a:stretch>
            <a:fillRect/>
          </a:stretch>
        </p:blipFill>
        <p:spPr>
          <a:xfrm>
            <a:off x="944950" y="109525"/>
            <a:ext cx="2377307" cy="4838699"/>
          </a:xfrm>
          <a:prstGeom prst="rect">
            <a:avLst/>
          </a:prstGeom>
          <a:noFill/>
          <a:ln>
            <a:noFill/>
          </a:ln>
        </p:spPr>
      </p:pic>
      <p:cxnSp>
        <p:nvCxnSpPr>
          <p:cNvPr id="79" name="Google Shape;79;p16"/>
          <p:cNvCxnSpPr/>
          <p:nvPr/>
        </p:nvCxnSpPr>
        <p:spPr>
          <a:xfrm rot="10800000" flipH="1">
            <a:off x="252550" y="1736600"/>
            <a:ext cx="632100" cy="10800"/>
          </a:xfrm>
          <a:prstGeom prst="straightConnector1">
            <a:avLst/>
          </a:prstGeom>
          <a:noFill/>
          <a:ln w="28575" cap="flat" cmpd="sng">
            <a:solidFill>
              <a:srgbClr val="FF0000"/>
            </a:solidFill>
            <a:prstDash val="solid"/>
            <a:round/>
            <a:headEnd type="none" w="med" len="med"/>
            <a:tailEnd type="triangle" w="med" len="med"/>
          </a:ln>
        </p:spPr>
      </p:cxnSp>
      <p:pic>
        <p:nvPicPr>
          <p:cNvPr id="80" name="Google Shape;80;p16"/>
          <p:cNvPicPr preferRelativeResize="0"/>
          <p:nvPr/>
        </p:nvPicPr>
        <p:blipFill>
          <a:blip r:embed="rId4">
            <a:alphaModFix/>
          </a:blip>
          <a:stretch>
            <a:fillRect/>
          </a:stretch>
        </p:blipFill>
        <p:spPr>
          <a:xfrm>
            <a:off x="3438525" y="332950"/>
            <a:ext cx="5398126" cy="3712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87" name="Google Shape;87;p17" descr="Hank teaches us why water is one of the most fascinating and important substances in the universe.&#10;&#10;Follow SciShow on Twitter: http://www.twitter.com/scishow&#10;Like SciShow on Facebook: http://www.facebook.com/scishow&#10;&#10;Review:&#10;Re-watch = 00:00&#10;Introduction = 00:42&#10;Molecular structure &amp; hydrogen bonds = 01:38&#10;Cohesion &amp; surface tension = 02:46&#10;Adhesion = 03:31&#10;Hydrophilic substances = 04:42&#10;Hydrophobic substances = 05:14&#10;Henry Cavendish = 05:49&#10;Ice Density = 07:45&#10;Heat Capacity = 09:10&#10;&#10;Crash Course Biology is now available on DVD! http://dftba.com/product/1av/CrashCourse-Biology-The-Complete-Series-DVD-Set&#10;&#10;Citations:&#10;http://www.extension.umn.edu/distribution/youthdevelopment/components/0328-02.html&#10;http://www.uni.edu/~iowawet/H2OProperties.html&#10;http://www.hometrainingtools.com/properties-water-science-teaching-tip/a/1274/&#10;http://science.howstuffworks.com/environmental/earth/geophysics/h2o7.htm&#10;http://www.robinsonlibrary.com/science/chemistry/biography/cavendish.htm&#10;http://chemistry.mtu.edu/~pcharles/SCIHISTORY/HenryCavendish.html&#10;http://www.nndb.com/people/030/000083778/&#10;http://www.notablebiographies.com/Ca-Ch/Cavendish-Henry.html&#10;&#10;TAGS: water, hydrogen, oxygen, molecule, covalent bond, cohesion, adhesion, polarity, hydrogen bond, surface tension, capillary action, hydrophilic, hydrophobic, ionic bond, ion, universal solvent, henry cavendish, chemistry, specific gravity, density, heat capacity, evaporation, biology, crashcourse, crash course, hank green Support CrashCourse on Patreon: https://www.patreon.com/crashcourse" title="Water - Liquid Awesome: Crash Course Biology #2">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3425850" y="487875"/>
            <a:ext cx="2292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Strohm’s Video</a:t>
            </a:r>
            <a:endParaRPr/>
          </a:p>
        </p:txBody>
      </p:sp>
      <p:sp>
        <p:nvSpPr>
          <p:cNvPr id="93" name="Google Shape;93;p18"/>
          <p:cNvSpPr txBox="1"/>
          <p:nvPr/>
        </p:nvSpPr>
        <p:spPr>
          <a:xfrm>
            <a:off x="746400" y="1360900"/>
            <a:ext cx="7651200" cy="39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u="sng">
                <a:solidFill>
                  <a:schemeClr val="hlink"/>
                </a:solidFill>
                <a:hlinkClick r:id="rId3"/>
              </a:rPr>
              <a:t>https://www.loom.com/share/e6e164da31da480d98d94e58d3be1350</a:t>
            </a:r>
            <a:endParaRPr sz="1800" b="1">
              <a:solidFill>
                <a:srgbClr val="00FF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97"/>
        <p:cNvGrpSpPr/>
        <p:nvPr/>
      </p:nvGrpSpPr>
      <p:grpSpPr>
        <a:xfrm>
          <a:off x="0" y="0"/>
          <a:ext cx="0" cy="0"/>
          <a:chOff x="0" y="0"/>
          <a:chExt cx="0" cy="0"/>
        </a:xfrm>
      </p:grpSpPr>
      <p:sp>
        <p:nvSpPr>
          <p:cNvPr id="98" name="Google Shape;98;p19"/>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9"/>
          <p:cNvSpPr txBox="1">
            <a:spLocks noGrp="1"/>
          </p:cNvSpPr>
          <p:nvPr>
            <p:ph type="ctrTitle"/>
          </p:nvPr>
        </p:nvSpPr>
        <p:spPr>
          <a:xfrm>
            <a:off x="-25" y="1513325"/>
            <a:ext cx="9144000" cy="2523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FFFF00"/>
                </a:solidFill>
              </a:rPr>
              <a:t>AP Biology Exam Review</a:t>
            </a:r>
            <a:endParaRPr>
              <a:solidFill>
                <a:srgbClr val="FFFF00"/>
              </a:solidFill>
            </a:endParaRPr>
          </a:p>
          <a:p>
            <a:pPr marL="0" lvl="0" indent="0" algn="ctr" rtl="0">
              <a:spcBef>
                <a:spcPts val="0"/>
              </a:spcBef>
              <a:spcAft>
                <a:spcPts val="0"/>
              </a:spcAft>
              <a:buNone/>
            </a:pPr>
            <a:endParaRPr sz="4000">
              <a:solidFill>
                <a:srgbClr val="FFFF00"/>
              </a:solidFill>
            </a:endParaRPr>
          </a:p>
          <a:p>
            <a:pPr marL="0" lvl="0" indent="0" algn="ctr" rtl="0">
              <a:spcBef>
                <a:spcPts val="0"/>
              </a:spcBef>
              <a:spcAft>
                <a:spcPts val="0"/>
              </a:spcAft>
              <a:buNone/>
            </a:pPr>
            <a:r>
              <a:rPr lang="en" sz="4000">
                <a:solidFill>
                  <a:srgbClr val="FFFF00"/>
                </a:solidFill>
              </a:rPr>
              <a:t>1.2 - 1.5 Elements of Life - Structure &amp; Function of Biological Molecules</a:t>
            </a:r>
            <a:endParaRPr sz="4000">
              <a:solidFill>
                <a:srgbClr val="FFFF00"/>
              </a:solidFill>
            </a:endParaRPr>
          </a:p>
          <a:p>
            <a:pPr marL="0" lvl="0" indent="0" algn="ctr" rtl="0">
              <a:spcBef>
                <a:spcPts val="0"/>
              </a:spcBef>
              <a:spcAft>
                <a:spcPts val="0"/>
              </a:spcAft>
              <a:buNone/>
            </a:pPr>
            <a:endParaRPr>
              <a:solidFill>
                <a:srgbClr val="FFFF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20"/>
          <p:cNvPicPr preferRelativeResize="0"/>
          <p:nvPr/>
        </p:nvPicPr>
        <p:blipFill>
          <a:blip r:embed="rId3">
            <a:alphaModFix/>
          </a:blip>
          <a:stretch>
            <a:fillRect/>
          </a:stretch>
        </p:blipFill>
        <p:spPr>
          <a:xfrm>
            <a:off x="944950" y="109525"/>
            <a:ext cx="2377307" cy="4838699"/>
          </a:xfrm>
          <a:prstGeom prst="rect">
            <a:avLst/>
          </a:prstGeom>
          <a:noFill/>
          <a:ln>
            <a:noFill/>
          </a:ln>
        </p:spPr>
      </p:pic>
      <p:cxnSp>
        <p:nvCxnSpPr>
          <p:cNvPr id="105" name="Google Shape;105;p20"/>
          <p:cNvCxnSpPr/>
          <p:nvPr/>
        </p:nvCxnSpPr>
        <p:spPr>
          <a:xfrm rot="10800000" flipH="1">
            <a:off x="272775" y="2232175"/>
            <a:ext cx="632100" cy="10800"/>
          </a:xfrm>
          <a:prstGeom prst="straightConnector1">
            <a:avLst/>
          </a:prstGeom>
          <a:noFill/>
          <a:ln w="28575" cap="flat" cmpd="sng">
            <a:solidFill>
              <a:srgbClr val="FF0000"/>
            </a:solidFill>
            <a:prstDash val="solid"/>
            <a:round/>
            <a:headEnd type="none" w="med" len="med"/>
            <a:tailEnd type="triangle" w="med" len="med"/>
          </a:ln>
        </p:spPr>
      </p:cxnSp>
      <p:pic>
        <p:nvPicPr>
          <p:cNvPr id="106" name="Google Shape;106;p20"/>
          <p:cNvPicPr preferRelativeResize="0"/>
          <p:nvPr/>
        </p:nvPicPr>
        <p:blipFill>
          <a:blip r:embed="rId4">
            <a:alphaModFix/>
          </a:blip>
          <a:stretch>
            <a:fillRect/>
          </a:stretch>
        </p:blipFill>
        <p:spPr>
          <a:xfrm>
            <a:off x="3474650" y="152400"/>
            <a:ext cx="5011924" cy="41238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21"/>
          <p:cNvPicPr preferRelativeResize="0"/>
          <p:nvPr/>
        </p:nvPicPr>
        <p:blipFill>
          <a:blip r:embed="rId3">
            <a:alphaModFix/>
          </a:blip>
          <a:stretch>
            <a:fillRect/>
          </a:stretch>
        </p:blipFill>
        <p:spPr>
          <a:xfrm>
            <a:off x="944950" y="109525"/>
            <a:ext cx="2377307" cy="4838699"/>
          </a:xfrm>
          <a:prstGeom prst="rect">
            <a:avLst/>
          </a:prstGeom>
          <a:noFill/>
          <a:ln>
            <a:noFill/>
          </a:ln>
        </p:spPr>
      </p:pic>
      <p:cxnSp>
        <p:nvCxnSpPr>
          <p:cNvPr id="112" name="Google Shape;112;p21"/>
          <p:cNvCxnSpPr/>
          <p:nvPr/>
        </p:nvCxnSpPr>
        <p:spPr>
          <a:xfrm rot="10800000" flipH="1">
            <a:off x="272775" y="2841775"/>
            <a:ext cx="632100" cy="10800"/>
          </a:xfrm>
          <a:prstGeom prst="straightConnector1">
            <a:avLst/>
          </a:prstGeom>
          <a:noFill/>
          <a:ln w="28575" cap="flat" cmpd="sng">
            <a:solidFill>
              <a:srgbClr val="FF0000"/>
            </a:solidFill>
            <a:prstDash val="solid"/>
            <a:round/>
            <a:headEnd type="none" w="med" len="med"/>
            <a:tailEnd type="triangle" w="med" len="med"/>
          </a:ln>
        </p:spPr>
      </p:cxnSp>
      <p:pic>
        <p:nvPicPr>
          <p:cNvPr id="113" name="Google Shape;113;p21"/>
          <p:cNvPicPr preferRelativeResize="0"/>
          <p:nvPr/>
        </p:nvPicPr>
        <p:blipFill>
          <a:blip r:embed="rId4">
            <a:alphaModFix/>
          </a:blip>
          <a:stretch>
            <a:fillRect/>
          </a:stretch>
        </p:blipFill>
        <p:spPr>
          <a:xfrm>
            <a:off x="3474657" y="152400"/>
            <a:ext cx="5516944" cy="3553539"/>
          </a:xfrm>
          <a:prstGeom prst="rect">
            <a:avLst/>
          </a:prstGeom>
          <a:noFill/>
          <a:ln>
            <a:noFill/>
          </a:ln>
        </p:spPr>
      </p:pic>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78</Words>
  <Application>Microsoft Office PowerPoint</Application>
  <PresentationFormat>On-screen Show (16:9)</PresentationFormat>
  <Paragraphs>17</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Oswald</vt:lpstr>
      <vt:lpstr>Average</vt:lpstr>
      <vt:lpstr>Slate</vt:lpstr>
      <vt:lpstr>AP Biology Exam Unit 1 Review From: Byron Strohm    </vt:lpstr>
      <vt:lpstr>PowerPoint Presentation</vt:lpstr>
      <vt:lpstr>AP Biology Exam Review   1.1 Hydrogen Bonding and Water Structure </vt:lpstr>
      <vt:lpstr>PowerPoint Presentation</vt:lpstr>
      <vt:lpstr>PowerPoint Presentation</vt:lpstr>
      <vt:lpstr>Strohm’s Video</vt:lpstr>
      <vt:lpstr>AP Biology Exam Review  1.2 - 1.5 Elements of Life - Structure &amp; Function of Biological Molecules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 Biology Exam Review  1.6 Nucleic Acids </vt:lpstr>
      <vt:lpstr>PowerPoint Presentation</vt:lpstr>
      <vt:lpstr>PowerPoint Presentation</vt:lpstr>
      <vt:lpstr>Now go back and re-attempt the Personal Progress Checks from Unit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Biology Exam Unit 1 Review From: Byron Strohm</dc:title>
  <dc:creator>Kelly Riedell</dc:creator>
  <cp:lastModifiedBy>Kelly Riedell</cp:lastModifiedBy>
  <cp:revision>1</cp:revision>
  <dcterms:modified xsi:type="dcterms:W3CDTF">2020-03-26T17:27:57Z</dcterms:modified>
</cp:coreProperties>
</file>