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9.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1.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2.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3.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4.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5.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6.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7.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8.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19.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0.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1.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7" r:id="rId4"/>
    <p:sldMasterId id="2147483700" r:id="rId5"/>
    <p:sldMasterId id="2147483726" r:id="rId6"/>
    <p:sldMasterId id="2147483745" r:id="rId7"/>
    <p:sldMasterId id="2147483771" r:id="rId8"/>
    <p:sldMasterId id="2147483784" r:id="rId9"/>
    <p:sldMasterId id="2147483798" r:id="rId10"/>
    <p:sldMasterId id="2147483824" r:id="rId11"/>
    <p:sldMasterId id="2147483837" r:id="rId12"/>
    <p:sldMasterId id="2147483851" r:id="rId13"/>
    <p:sldMasterId id="2147483878" r:id="rId14"/>
    <p:sldMasterId id="2147483891" r:id="rId15"/>
    <p:sldMasterId id="2147483904" r:id="rId16"/>
    <p:sldMasterId id="2147483916" r:id="rId17"/>
    <p:sldMasterId id="2147483929" r:id="rId18"/>
    <p:sldMasterId id="2147483941" r:id="rId19"/>
    <p:sldMasterId id="2147483979" r:id="rId20"/>
    <p:sldMasterId id="2147483992" r:id="rId21"/>
    <p:sldMasterId id="2147484006" r:id="rId22"/>
  </p:sldMasterIdLst>
  <p:notesMasterIdLst>
    <p:notesMasterId r:id="rId204"/>
  </p:notesMasterIdLst>
  <p:sldIdLst>
    <p:sldId id="409" r:id="rId23"/>
    <p:sldId id="271" r:id="rId24"/>
    <p:sldId id="391" r:id="rId25"/>
    <p:sldId id="1584" r:id="rId26"/>
    <p:sldId id="1502" r:id="rId27"/>
    <p:sldId id="447" r:id="rId28"/>
    <p:sldId id="1177" r:id="rId29"/>
    <p:sldId id="397" r:id="rId30"/>
    <p:sldId id="1595" r:id="rId31"/>
    <p:sldId id="330" r:id="rId32"/>
    <p:sldId id="1383" r:id="rId33"/>
    <p:sldId id="1509" r:id="rId34"/>
    <p:sldId id="1316" r:id="rId35"/>
    <p:sldId id="1085" r:id="rId36"/>
    <p:sldId id="1008" r:id="rId37"/>
    <p:sldId id="835" r:id="rId38"/>
    <p:sldId id="265" r:id="rId39"/>
    <p:sldId id="1397" r:id="rId40"/>
    <p:sldId id="338" r:id="rId41"/>
    <p:sldId id="1605" r:id="rId42"/>
    <p:sldId id="1340" r:id="rId43"/>
    <p:sldId id="900" r:id="rId44"/>
    <p:sldId id="1060" r:id="rId45"/>
    <p:sldId id="1408" r:id="rId46"/>
    <p:sldId id="1447" r:id="rId47"/>
    <p:sldId id="1426" r:id="rId48"/>
    <p:sldId id="1601" r:id="rId49"/>
    <p:sldId id="1351" r:id="rId50"/>
    <p:sldId id="843" r:id="rId51"/>
    <p:sldId id="1341" r:id="rId52"/>
    <p:sldId id="1451" r:id="rId53"/>
    <p:sldId id="413" r:id="rId54"/>
    <p:sldId id="279" r:id="rId55"/>
    <p:sldId id="659" r:id="rId56"/>
    <p:sldId id="1457" r:id="rId57"/>
    <p:sldId id="1275" r:id="rId58"/>
    <p:sldId id="304" r:id="rId59"/>
    <p:sldId id="1201" r:id="rId60"/>
    <p:sldId id="1437" r:id="rId61"/>
    <p:sldId id="525" r:id="rId62"/>
    <p:sldId id="526" r:id="rId63"/>
    <p:sldId id="1337" r:id="rId64"/>
    <p:sldId id="1309" r:id="rId65"/>
    <p:sldId id="1273" r:id="rId66"/>
    <p:sldId id="1305" r:id="rId67"/>
    <p:sldId id="1587" r:id="rId68"/>
    <p:sldId id="639" r:id="rId69"/>
    <p:sldId id="398" r:id="rId70"/>
    <p:sldId id="1352" r:id="rId71"/>
    <p:sldId id="1565" r:id="rId72"/>
    <p:sldId id="1346" r:id="rId73"/>
    <p:sldId id="1413" r:id="rId74"/>
    <p:sldId id="1466" r:id="rId75"/>
    <p:sldId id="1342" r:id="rId76"/>
    <p:sldId id="855" r:id="rId77"/>
    <p:sldId id="1394" r:id="rId78"/>
    <p:sldId id="1527" r:id="rId79"/>
    <p:sldId id="1581" r:id="rId80"/>
    <p:sldId id="1510" r:id="rId81"/>
    <p:sldId id="714" r:id="rId82"/>
    <p:sldId id="416" r:id="rId83"/>
    <p:sldId id="1348" r:id="rId84"/>
    <p:sldId id="1570" r:id="rId85"/>
    <p:sldId id="1400" r:id="rId86"/>
    <p:sldId id="871" r:id="rId87"/>
    <p:sldId id="1436" r:id="rId88"/>
    <p:sldId id="1524" r:id="rId89"/>
    <p:sldId id="1576" r:id="rId90"/>
    <p:sldId id="1328" r:id="rId91"/>
    <p:sldId id="506" r:id="rId92"/>
    <p:sldId id="1577" r:id="rId93"/>
    <p:sldId id="1522" r:id="rId94"/>
    <p:sldId id="1347" r:id="rId95"/>
    <p:sldId id="636" r:id="rId96"/>
    <p:sldId id="1274" r:id="rId97"/>
    <p:sldId id="328" r:id="rId98"/>
    <p:sldId id="1133" r:id="rId99"/>
    <p:sldId id="1593" r:id="rId100"/>
    <p:sldId id="376" r:id="rId101"/>
    <p:sldId id="420" r:id="rId102"/>
    <p:sldId id="326" r:id="rId103"/>
    <p:sldId id="915" r:id="rId104"/>
    <p:sldId id="916" r:id="rId105"/>
    <p:sldId id="1345" r:id="rId106"/>
    <p:sldId id="844" r:id="rId107"/>
    <p:sldId id="1516" r:id="rId108"/>
    <p:sldId id="1608" r:id="rId109"/>
    <p:sldId id="1590" r:id="rId110"/>
    <p:sldId id="417" r:id="rId111"/>
    <p:sldId id="1585" r:id="rId112"/>
    <p:sldId id="1609" r:id="rId113"/>
    <p:sldId id="1556" r:id="rId114"/>
    <p:sldId id="1578" r:id="rId115"/>
    <p:sldId id="1513" r:id="rId116"/>
    <p:sldId id="396" r:id="rId117"/>
    <p:sldId id="1417" r:id="rId118"/>
    <p:sldId id="1132" r:id="rId119"/>
    <p:sldId id="962" r:id="rId120"/>
    <p:sldId id="1433" r:id="rId121"/>
    <p:sldId id="1434" r:id="rId122"/>
    <p:sldId id="1453" r:id="rId123"/>
    <p:sldId id="866" r:id="rId124"/>
    <p:sldId id="1582" r:id="rId125"/>
    <p:sldId id="873" r:id="rId126"/>
    <p:sldId id="860" r:id="rId127"/>
    <p:sldId id="272" r:id="rId128"/>
    <p:sldId id="1568" r:id="rId129"/>
    <p:sldId id="1389" r:id="rId130"/>
    <p:sldId id="1369" r:id="rId131"/>
    <p:sldId id="1604" r:id="rId132"/>
    <p:sldId id="1325" r:id="rId133"/>
    <p:sldId id="1110" r:id="rId134"/>
    <p:sldId id="1355" r:id="rId135"/>
    <p:sldId id="1009" r:id="rId136"/>
    <p:sldId id="1015" r:id="rId137"/>
    <p:sldId id="1115" r:id="rId138"/>
    <p:sldId id="283" r:id="rId139"/>
    <p:sldId id="1406" r:id="rId140"/>
    <p:sldId id="1216" r:id="rId141"/>
    <p:sldId id="1448" r:id="rId142"/>
    <p:sldId id="1323" r:id="rId143"/>
    <p:sldId id="419" r:id="rId144"/>
    <p:sldId id="298" r:id="rId145"/>
    <p:sldId id="379" r:id="rId146"/>
    <p:sldId id="1549" r:id="rId147"/>
    <p:sldId id="965" r:id="rId148"/>
    <p:sldId id="966" r:id="rId149"/>
    <p:sldId id="1354" r:id="rId150"/>
    <p:sldId id="1551" r:id="rId151"/>
    <p:sldId id="1599" r:id="rId152"/>
    <p:sldId id="1573" r:id="rId153"/>
    <p:sldId id="1130" r:id="rId154"/>
    <p:sldId id="1147" r:id="rId155"/>
    <p:sldId id="865" r:id="rId156"/>
    <p:sldId id="1349" r:id="rId157"/>
    <p:sldId id="1118" r:id="rId158"/>
    <p:sldId id="1550" r:id="rId159"/>
    <p:sldId id="1011" r:id="rId160"/>
    <p:sldId id="1013" r:id="rId161"/>
    <p:sldId id="1409" r:id="rId162"/>
    <p:sldId id="1419" r:id="rId163"/>
    <p:sldId id="361" r:id="rId164"/>
    <p:sldId id="1321" r:id="rId165"/>
    <p:sldId id="1557" r:id="rId166"/>
    <p:sldId id="1396" r:id="rId167"/>
    <p:sldId id="1322" r:id="rId168"/>
    <p:sldId id="972" r:id="rId169"/>
    <p:sldId id="1603" r:id="rId170"/>
    <p:sldId id="1390" r:id="rId171"/>
    <p:sldId id="386" r:id="rId172"/>
    <p:sldId id="1588" r:id="rId173"/>
    <p:sldId id="1358" r:id="rId174"/>
    <p:sldId id="1591" r:id="rId175"/>
    <p:sldId id="1596" r:id="rId176"/>
    <p:sldId id="1548" r:id="rId177"/>
    <p:sldId id="285" r:id="rId178"/>
    <p:sldId id="832" r:id="rId179"/>
    <p:sldId id="1392" r:id="rId180"/>
    <p:sldId id="1423" r:id="rId181"/>
    <p:sldId id="345" r:id="rId182"/>
    <p:sldId id="1141" r:id="rId183"/>
    <p:sldId id="867" r:id="rId184"/>
    <p:sldId id="1606" r:id="rId185"/>
    <p:sldId id="1579" r:id="rId186"/>
    <p:sldId id="1456" r:id="rId187"/>
    <p:sldId id="938" r:id="rId188"/>
    <p:sldId id="997" r:id="rId189"/>
    <p:sldId id="1547" r:id="rId190"/>
    <p:sldId id="984" r:id="rId191"/>
    <p:sldId id="1558" r:id="rId192"/>
    <p:sldId id="1460" r:id="rId193"/>
    <p:sldId id="1111" r:id="rId194"/>
    <p:sldId id="1545" r:id="rId195"/>
    <p:sldId id="1515" r:id="rId196"/>
    <p:sldId id="1135" r:id="rId197"/>
    <p:sldId id="881" r:id="rId198"/>
    <p:sldId id="821" r:id="rId199"/>
    <p:sldId id="1330" r:id="rId200"/>
    <p:sldId id="1331" r:id="rId201"/>
    <p:sldId id="1469" r:id="rId202"/>
    <p:sldId id="363" r:id="rId20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lly Riedell" initials="KR" lastIdx="2" clrIdx="0">
    <p:extLst>
      <p:ext uri="{19B8F6BF-5375-455C-9EA6-DF929625EA0E}">
        <p15:presenceInfo xmlns:p15="http://schemas.microsoft.com/office/powerpoint/2012/main" userId="1d936d9f6f0230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ABCD2"/>
    <a:srgbClr val="DEC8EE"/>
    <a:srgbClr val="FFC9D1"/>
    <a:srgbClr val="0000FF"/>
    <a:srgbClr val="E4CEDE"/>
    <a:srgbClr val="FFE38B"/>
    <a:srgbClr val="BEFEBE"/>
    <a:srgbClr val="E7D9E7"/>
    <a:srgbClr val="FFFF99"/>
    <a:srgbClr val="B381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4" autoAdjust="0"/>
    <p:restoredTop sz="94660"/>
  </p:normalViewPr>
  <p:slideViewPr>
    <p:cSldViewPr snapToGrid="0">
      <p:cViewPr varScale="1">
        <p:scale>
          <a:sx n="72" d="100"/>
          <a:sy n="72" d="100"/>
        </p:scale>
        <p:origin x="576" y="-246"/>
      </p:cViewPr>
      <p:guideLst/>
    </p:cSldViewPr>
  </p:slideViewPr>
  <p:notesTextViewPr>
    <p:cViewPr>
      <p:scale>
        <a:sx n="1" d="1"/>
        <a:sy n="1" d="1"/>
      </p:scale>
      <p:origin x="0" y="0"/>
    </p:cViewPr>
  </p:notesTextViewPr>
  <p:sorterViewPr>
    <p:cViewPr varScale="1">
      <p:scale>
        <a:sx n="1" d="1"/>
        <a:sy n="1" d="1"/>
      </p:scale>
      <p:origin x="0" y="-1109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5.xml"/><Relationship Id="rId21" Type="http://schemas.openxmlformats.org/officeDocument/2006/relationships/slideMaster" Target="slideMasters/slideMaster21.xml"/><Relationship Id="rId42" Type="http://schemas.openxmlformats.org/officeDocument/2006/relationships/slide" Target="slides/slide20.xml"/><Relationship Id="rId63" Type="http://schemas.openxmlformats.org/officeDocument/2006/relationships/slide" Target="slides/slide41.xml"/><Relationship Id="rId84" Type="http://schemas.openxmlformats.org/officeDocument/2006/relationships/slide" Target="slides/slide62.xml"/><Relationship Id="rId138" Type="http://schemas.openxmlformats.org/officeDocument/2006/relationships/slide" Target="slides/slide116.xml"/><Relationship Id="rId159" Type="http://schemas.openxmlformats.org/officeDocument/2006/relationships/slide" Target="slides/slide137.xml"/><Relationship Id="rId170" Type="http://schemas.openxmlformats.org/officeDocument/2006/relationships/slide" Target="slides/slide148.xml"/><Relationship Id="rId191" Type="http://schemas.openxmlformats.org/officeDocument/2006/relationships/slide" Target="slides/slide169.xml"/><Relationship Id="rId205" Type="http://schemas.openxmlformats.org/officeDocument/2006/relationships/commentAuthors" Target="commentAuthors.xml"/><Relationship Id="rId16" Type="http://schemas.openxmlformats.org/officeDocument/2006/relationships/slideMaster" Target="slideMasters/slideMaster16.xml"/><Relationship Id="rId107" Type="http://schemas.openxmlformats.org/officeDocument/2006/relationships/slide" Target="slides/slide85.xml"/><Relationship Id="rId11" Type="http://schemas.openxmlformats.org/officeDocument/2006/relationships/slideMaster" Target="slideMasters/slideMaster11.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slide" Target="slides/slide52.xml"/><Relationship Id="rId79" Type="http://schemas.openxmlformats.org/officeDocument/2006/relationships/slide" Target="slides/slide57.xml"/><Relationship Id="rId102" Type="http://schemas.openxmlformats.org/officeDocument/2006/relationships/slide" Target="slides/slide80.xml"/><Relationship Id="rId123" Type="http://schemas.openxmlformats.org/officeDocument/2006/relationships/slide" Target="slides/slide101.xml"/><Relationship Id="rId128" Type="http://schemas.openxmlformats.org/officeDocument/2006/relationships/slide" Target="slides/slide106.xml"/><Relationship Id="rId144" Type="http://schemas.openxmlformats.org/officeDocument/2006/relationships/slide" Target="slides/slide122.xml"/><Relationship Id="rId149" Type="http://schemas.openxmlformats.org/officeDocument/2006/relationships/slide" Target="slides/slide127.xml"/><Relationship Id="rId5" Type="http://schemas.openxmlformats.org/officeDocument/2006/relationships/slideMaster" Target="slideMasters/slideMaster5.xml"/><Relationship Id="rId90" Type="http://schemas.openxmlformats.org/officeDocument/2006/relationships/slide" Target="slides/slide68.xml"/><Relationship Id="rId95" Type="http://schemas.openxmlformats.org/officeDocument/2006/relationships/slide" Target="slides/slide73.xml"/><Relationship Id="rId160" Type="http://schemas.openxmlformats.org/officeDocument/2006/relationships/slide" Target="slides/slide138.xml"/><Relationship Id="rId165" Type="http://schemas.openxmlformats.org/officeDocument/2006/relationships/slide" Target="slides/slide143.xml"/><Relationship Id="rId181" Type="http://schemas.openxmlformats.org/officeDocument/2006/relationships/slide" Target="slides/slide159.xml"/><Relationship Id="rId186" Type="http://schemas.openxmlformats.org/officeDocument/2006/relationships/slide" Target="slides/slide164.xml"/><Relationship Id="rId22" Type="http://schemas.openxmlformats.org/officeDocument/2006/relationships/slideMaster" Target="slideMasters/slideMaster22.xml"/><Relationship Id="rId27" Type="http://schemas.openxmlformats.org/officeDocument/2006/relationships/slide" Target="slides/slide5.xml"/><Relationship Id="rId43" Type="http://schemas.openxmlformats.org/officeDocument/2006/relationships/slide" Target="slides/slide21.xml"/><Relationship Id="rId48" Type="http://schemas.openxmlformats.org/officeDocument/2006/relationships/slide" Target="slides/slide26.xml"/><Relationship Id="rId64" Type="http://schemas.openxmlformats.org/officeDocument/2006/relationships/slide" Target="slides/slide42.xml"/><Relationship Id="rId69" Type="http://schemas.openxmlformats.org/officeDocument/2006/relationships/slide" Target="slides/slide47.xml"/><Relationship Id="rId113" Type="http://schemas.openxmlformats.org/officeDocument/2006/relationships/slide" Target="slides/slide91.xml"/><Relationship Id="rId118" Type="http://schemas.openxmlformats.org/officeDocument/2006/relationships/slide" Target="slides/slide96.xml"/><Relationship Id="rId134" Type="http://schemas.openxmlformats.org/officeDocument/2006/relationships/slide" Target="slides/slide112.xml"/><Relationship Id="rId139" Type="http://schemas.openxmlformats.org/officeDocument/2006/relationships/slide" Target="slides/slide117.xml"/><Relationship Id="rId80" Type="http://schemas.openxmlformats.org/officeDocument/2006/relationships/slide" Target="slides/slide58.xml"/><Relationship Id="rId85" Type="http://schemas.openxmlformats.org/officeDocument/2006/relationships/slide" Target="slides/slide63.xml"/><Relationship Id="rId150" Type="http://schemas.openxmlformats.org/officeDocument/2006/relationships/slide" Target="slides/slide128.xml"/><Relationship Id="rId155" Type="http://schemas.openxmlformats.org/officeDocument/2006/relationships/slide" Target="slides/slide133.xml"/><Relationship Id="rId171" Type="http://schemas.openxmlformats.org/officeDocument/2006/relationships/slide" Target="slides/slide149.xml"/><Relationship Id="rId176" Type="http://schemas.openxmlformats.org/officeDocument/2006/relationships/slide" Target="slides/slide154.xml"/><Relationship Id="rId192" Type="http://schemas.openxmlformats.org/officeDocument/2006/relationships/slide" Target="slides/slide170.xml"/><Relationship Id="rId197" Type="http://schemas.openxmlformats.org/officeDocument/2006/relationships/slide" Target="slides/slide175.xml"/><Relationship Id="rId206" Type="http://schemas.openxmlformats.org/officeDocument/2006/relationships/presProps" Target="presProps.xml"/><Relationship Id="rId201" Type="http://schemas.openxmlformats.org/officeDocument/2006/relationships/slide" Target="slides/slide179.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1.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slide" Target="slides/slide81.xml"/><Relationship Id="rId108" Type="http://schemas.openxmlformats.org/officeDocument/2006/relationships/slide" Target="slides/slide86.xml"/><Relationship Id="rId124" Type="http://schemas.openxmlformats.org/officeDocument/2006/relationships/slide" Target="slides/slide102.xml"/><Relationship Id="rId129" Type="http://schemas.openxmlformats.org/officeDocument/2006/relationships/slide" Target="slides/slide107.xml"/><Relationship Id="rId54" Type="http://schemas.openxmlformats.org/officeDocument/2006/relationships/slide" Target="slides/slide32.xml"/><Relationship Id="rId70" Type="http://schemas.openxmlformats.org/officeDocument/2006/relationships/slide" Target="slides/slide48.xml"/><Relationship Id="rId75" Type="http://schemas.openxmlformats.org/officeDocument/2006/relationships/slide" Target="slides/slide53.xml"/><Relationship Id="rId91" Type="http://schemas.openxmlformats.org/officeDocument/2006/relationships/slide" Target="slides/slide69.xml"/><Relationship Id="rId96" Type="http://schemas.openxmlformats.org/officeDocument/2006/relationships/slide" Target="slides/slide74.xml"/><Relationship Id="rId140" Type="http://schemas.openxmlformats.org/officeDocument/2006/relationships/slide" Target="slides/slide118.xml"/><Relationship Id="rId145" Type="http://schemas.openxmlformats.org/officeDocument/2006/relationships/slide" Target="slides/slide123.xml"/><Relationship Id="rId161" Type="http://schemas.openxmlformats.org/officeDocument/2006/relationships/slide" Target="slides/slide139.xml"/><Relationship Id="rId166" Type="http://schemas.openxmlformats.org/officeDocument/2006/relationships/slide" Target="slides/slide144.xml"/><Relationship Id="rId182" Type="http://schemas.openxmlformats.org/officeDocument/2006/relationships/slide" Target="slides/slide160.xml"/><Relationship Id="rId187"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xml"/><Relationship Id="rId28" Type="http://schemas.openxmlformats.org/officeDocument/2006/relationships/slide" Target="slides/slide6.xml"/><Relationship Id="rId49" Type="http://schemas.openxmlformats.org/officeDocument/2006/relationships/slide" Target="slides/slide27.xml"/><Relationship Id="rId114" Type="http://schemas.openxmlformats.org/officeDocument/2006/relationships/slide" Target="slides/slide92.xml"/><Relationship Id="rId119" Type="http://schemas.openxmlformats.org/officeDocument/2006/relationships/slide" Target="slides/slide97.xml"/><Relationship Id="rId44" Type="http://schemas.openxmlformats.org/officeDocument/2006/relationships/slide" Target="slides/slide22.xml"/><Relationship Id="rId60" Type="http://schemas.openxmlformats.org/officeDocument/2006/relationships/slide" Target="slides/slide38.xml"/><Relationship Id="rId65" Type="http://schemas.openxmlformats.org/officeDocument/2006/relationships/slide" Target="slides/slide43.xml"/><Relationship Id="rId81" Type="http://schemas.openxmlformats.org/officeDocument/2006/relationships/slide" Target="slides/slide59.xml"/><Relationship Id="rId86" Type="http://schemas.openxmlformats.org/officeDocument/2006/relationships/slide" Target="slides/slide64.xml"/><Relationship Id="rId130" Type="http://schemas.openxmlformats.org/officeDocument/2006/relationships/slide" Target="slides/slide108.xml"/><Relationship Id="rId135" Type="http://schemas.openxmlformats.org/officeDocument/2006/relationships/slide" Target="slides/slide113.xml"/><Relationship Id="rId151" Type="http://schemas.openxmlformats.org/officeDocument/2006/relationships/slide" Target="slides/slide129.xml"/><Relationship Id="rId156" Type="http://schemas.openxmlformats.org/officeDocument/2006/relationships/slide" Target="slides/slide134.xml"/><Relationship Id="rId177" Type="http://schemas.openxmlformats.org/officeDocument/2006/relationships/slide" Target="slides/slide155.xml"/><Relationship Id="rId198" Type="http://schemas.openxmlformats.org/officeDocument/2006/relationships/slide" Target="slides/slide176.xml"/><Relationship Id="rId172" Type="http://schemas.openxmlformats.org/officeDocument/2006/relationships/slide" Target="slides/slide150.xml"/><Relationship Id="rId193" Type="http://schemas.openxmlformats.org/officeDocument/2006/relationships/slide" Target="slides/slide171.xml"/><Relationship Id="rId202" Type="http://schemas.openxmlformats.org/officeDocument/2006/relationships/slide" Target="slides/slide180.xml"/><Relationship Id="rId207"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109" Type="http://schemas.openxmlformats.org/officeDocument/2006/relationships/slide" Target="slides/slide8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04" Type="http://schemas.openxmlformats.org/officeDocument/2006/relationships/slide" Target="slides/slide82.xml"/><Relationship Id="rId120" Type="http://schemas.openxmlformats.org/officeDocument/2006/relationships/slide" Target="slides/slide98.xml"/><Relationship Id="rId125" Type="http://schemas.openxmlformats.org/officeDocument/2006/relationships/slide" Target="slides/slide103.xml"/><Relationship Id="rId141" Type="http://schemas.openxmlformats.org/officeDocument/2006/relationships/slide" Target="slides/slide119.xml"/><Relationship Id="rId146" Type="http://schemas.openxmlformats.org/officeDocument/2006/relationships/slide" Target="slides/slide124.xml"/><Relationship Id="rId167" Type="http://schemas.openxmlformats.org/officeDocument/2006/relationships/slide" Target="slides/slide145.xml"/><Relationship Id="rId188" Type="http://schemas.openxmlformats.org/officeDocument/2006/relationships/slide" Target="slides/slide166.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slide" Target="slides/slide70.xml"/><Relationship Id="rId162" Type="http://schemas.openxmlformats.org/officeDocument/2006/relationships/slide" Target="slides/slide140.xml"/><Relationship Id="rId183" Type="http://schemas.openxmlformats.org/officeDocument/2006/relationships/slide" Target="slides/slide161.xml"/><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110" Type="http://schemas.openxmlformats.org/officeDocument/2006/relationships/slide" Target="slides/slide88.xml"/><Relationship Id="rId115" Type="http://schemas.openxmlformats.org/officeDocument/2006/relationships/slide" Target="slides/slide93.xml"/><Relationship Id="rId131" Type="http://schemas.openxmlformats.org/officeDocument/2006/relationships/slide" Target="slides/slide109.xml"/><Relationship Id="rId136" Type="http://schemas.openxmlformats.org/officeDocument/2006/relationships/slide" Target="slides/slide114.xml"/><Relationship Id="rId157" Type="http://schemas.openxmlformats.org/officeDocument/2006/relationships/slide" Target="slides/slide135.xml"/><Relationship Id="rId178" Type="http://schemas.openxmlformats.org/officeDocument/2006/relationships/slide" Target="slides/slide156.xml"/><Relationship Id="rId61" Type="http://schemas.openxmlformats.org/officeDocument/2006/relationships/slide" Target="slides/slide39.xml"/><Relationship Id="rId82" Type="http://schemas.openxmlformats.org/officeDocument/2006/relationships/slide" Target="slides/slide60.xml"/><Relationship Id="rId152" Type="http://schemas.openxmlformats.org/officeDocument/2006/relationships/slide" Target="slides/slide130.xml"/><Relationship Id="rId173" Type="http://schemas.openxmlformats.org/officeDocument/2006/relationships/slide" Target="slides/slide151.xml"/><Relationship Id="rId194" Type="http://schemas.openxmlformats.org/officeDocument/2006/relationships/slide" Target="slides/slide172.xml"/><Relationship Id="rId199" Type="http://schemas.openxmlformats.org/officeDocument/2006/relationships/slide" Target="slides/slide177.xml"/><Relationship Id="rId203" Type="http://schemas.openxmlformats.org/officeDocument/2006/relationships/slide" Target="slides/slide181.xml"/><Relationship Id="rId208"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 Id="rId100" Type="http://schemas.openxmlformats.org/officeDocument/2006/relationships/slide" Target="slides/slide78.xml"/><Relationship Id="rId105" Type="http://schemas.openxmlformats.org/officeDocument/2006/relationships/slide" Target="slides/slide83.xml"/><Relationship Id="rId126" Type="http://schemas.openxmlformats.org/officeDocument/2006/relationships/slide" Target="slides/slide104.xml"/><Relationship Id="rId147" Type="http://schemas.openxmlformats.org/officeDocument/2006/relationships/slide" Target="slides/slide125.xml"/><Relationship Id="rId168" Type="http://schemas.openxmlformats.org/officeDocument/2006/relationships/slide" Target="slides/slide146.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slide" Target="slides/slide71.xml"/><Relationship Id="rId98" Type="http://schemas.openxmlformats.org/officeDocument/2006/relationships/slide" Target="slides/slide76.xml"/><Relationship Id="rId121" Type="http://schemas.openxmlformats.org/officeDocument/2006/relationships/slide" Target="slides/slide99.xml"/><Relationship Id="rId142" Type="http://schemas.openxmlformats.org/officeDocument/2006/relationships/slide" Target="slides/slide120.xml"/><Relationship Id="rId163" Type="http://schemas.openxmlformats.org/officeDocument/2006/relationships/slide" Target="slides/slide141.xml"/><Relationship Id="rId184" Type="http://schemas.openxmlformats.org/officeDocument/2006/relationships/slide" Target="slides/slide162.xml"/><Relationship Id="rId189" Type="http://schemas.openxmlformats.org/officeDocument/2006/relationships/slide" Target="slides/slide167.xml"/><Relationship Id="rId3" Type="http://schemas.openxmlformats.org/officeDocument/2006/relationships/slideMaster" Target="slideMasters/slideMaster3.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 Id="rId116" Type="http://schemas.openxmlformats.org/officeDocument/2006/relationships/slide" Target="slides/slide94.xml"/><Relationship Id="rId137" Type="http://schemas.openxmlformats.org/officeDocument/2006/relationships/slide" Target="slides/slide115.xml"/><Relationship Id="rId158" Type="http://schemas.openxmlformats.org/officeDocument/2006/relationships/slide" Target="slides/slide136.xml"/><Relationship Id="rId20" Type="http://schemas.openxmlformats.org/officeDocument/2006/relationships/slideMaster" Target="slideMasters/slideMaster20.xml"/><Relationship Id="rId41" Type="http://schemas.openxmlformats.org/officeDocument/2006/relationships/slide" Target="slides/slide19.xml"/><Relationship Id="rId62" Type="http://schemas.openxmlformats.org/officeDocument/2006/relationships/slide" Target="slides/slide40.xml"/><Relationship Id="rId83" Type="http://schemas.openxmlformats.org/officeDocument/2006/relationships/slide" Target="slides/slide61.xml"/><Relationship Id="rId88" Type="http://schemas.openxmlformats.org/officeDocument/2006/relationships/slide" Target="slides/slide66.xml"/><Relationship Id="rId111" Type="http://schemas.openxmlformats.org/officeDocument/2006/relationships/slide" Target="slides/slide89.xml"/><Relationship Id="rId132" Type="http://schemas.openxmlformats.org/officeDocument/2006/relationships/slide" Target="slides/slide110.xml"/><Relationship Id="rId153" Type="http://schemas.openxmlformats.org/officeDocument/2006/relationships/slide" Target="slides/slide131.xml"/><Relationship Id="rId174" Type="http://schemas.openxmlformats.org/officeDocument/2006/relationships/slide" Target="slides/slide152.xml"/><Relationship Id="rId179" Type="http://schemas.openxmlformats.org/officeDocument/2006/relationships/slide" Target="slides/slide157.xml"/><Relationship Id="rId195" Type="http://schemas.openxmlformats.org/officeDocument/2006/relationships/slide" Target="slides/slide173.xml"/><Relationship Id="rId209" Type="http://schemas.openxmlformats.org/officeDocument/2006/relationships/tableStyles" Target="tableStyles.xml"/><Relationship Id="rId190" Type="http://schemas.openxmlformats.org/officeDocument/2006/relationships/slide" Target="slides/slide168.xml"/><Relationship Id="rId204" Type="http://schemas.openxmlformats.org/officeDocument/2006/relationships/notesMaster" Target="notesMasters/notesMaster1.xml"/><Relationship Id="rId15" Type="http://schemas.openxmlformats.org/officeDocument/2006/relationships/slideMaster" Target="slideMasters/slideMaster15.xml"/><Relationship Id="rId36" Type="http://schemas.openxmlformats.org/officeDocument/2006/relationships/slide" Target="slides/slide14.xml"/><Relationship Id="rId57" Type="http://schemas.openxmlformats.org/officeDocument/2006/relationships/slide" Target="slides/slide35.xml"/><Relationship Id="rId106" Type="http://schemas.openxmlformats.org/officeDocument/2006/relationships/slide" Target="slides/slide84.xml"/><Relationship Id="rId127" Type="http://schemas.openxmlformats.org/officeDocument/2006/relationships/slide" Target="slides/slide105.xml"/><Relationship Id="rId10" Type="http://schemas.openxmlformats.org/officeDocument/2006/relationships/slideMaster" Target="slideMasters/slideMaster10.xml"/><Relationship Id="rId31" Type="http://schemas.openxmlformats.org/officeDocument/2006/relationships/slide" Target="slides/slide9.xml"/><Relationship Id="rId52" Type="http://schemas.openxmlformats.org/officeDocument/2006/relationships/slide" Target="slides/slide30.xml"/><Relationship Id="rId73" Type="http://schemas.openxmlformats.org/officeDocument/2006/relationships/slide" Target="slides/slide51.xml"/><Relationship Id="rId78" Type="http://schemas.openxmlformats.org/officeDocument/2006/relationships/slide" Target="slides/slide56.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slide" Target="slides/slide79.xml"/><Relationship Id="rId122" Type="http://schemas.openxmlformats.org/officeDocument/2006/relationships/slide" Target="slides/slide100.xml"/><Relationship Id="rId143" Type="http://schemas.openxmlformats.org/officeDocument/2006/relationships/slide" Target="slides/slide121.xml"/><Relationship Id="rId148" Type="http://schemas.openxmlformats.org/officeDocument/2006/relationships/slide" Target="slides/slide126.xml"/><Relationship Id="rId164" Type="http://schemas.openxmlformats.org/officeDocument/2006/relationships/slide" Target="slides/slide142.xml"/><Relationship Id="rId169" Type="http://schemas.openxmlformats.org/officeDocument/2006/relationships/slide" Target="slides/slide147.xml"/><Relationship Id="rId185" Type="http://schemas.openxmlformats.org/officeDocument/2006/relationships/slide" Target="slides/slide163.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8.xml"/><Relationship Id="rId26" Type="http://schemas.openxmlformats.org/officeDocument/2006/relationships/slide" Target="slides/slide4.xml"/><Relationship Id="rId47" Type="http://schemas.openxmlformats.org/officeDocument/2006/relationships/slide" Target="slides/slide25.xml"/><Relationship Id="rId68" Type="http://schemas.openxmlformats.org/officeDocument/2006/relationships/slide" Target="slides/slide46.xml"/><Relationship Id="rId89" Type="http://schemas.openxmlformats.org/officeDocument/2006/relationships/slide" Target="slides/slide67.xml"/><Relationship Id="rId112" Type="http://schemas.openxmlformats.org/officeDocument/2006/relationships/slide" Target="slides/slide90.xml"/><Relationship Id="rId133" Type="http://schemas.openxmlformats.org/officeDocument/2006/relationships/slide" Target="slides/slide111.xml"/><Relationship Id="rId154" Type="http://schemas.openxmlformats.org/officeDocument/2006/relationships/slide" Target="slides/slide132.xml"/><Relationship Id="rId175" Type="http://schemas.openxmlformats.org/officeDocument/2006/relationships/slide" Target="slides/slide153.xml"/><Relationship Id="rId196" Type="http://schemas.openxmlformats.org/officeDocument/2006/relationships/slide" Target="slides/slide174.xml"/><Relationship Id="rId200" Type="http://schemas.openxmlformats.org/officeDocument/2006/relationships/slide" Target="slides/slide17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3-01T11:15:48.821" idx="2">
    <p:pos x="2910" y="3947"/>
    <p:text/>
    <p:extLst>
      <p:ext uri="{C676402C-5697-4E1C-873F-D02D1690AC5C}">
        <p15:threadingInfo xmlns:p15="http://schemas.microsoft.com/office/powerpoint/2012/main" timeZoneBias="3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9CD78A-2914-4419-AE29-6965AF22B677}" type="datetimeFigureOut">
              <a:rPr lang="en-US" smtClean="0"/>
              <a:t>5/8/2021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A45359-7402-4DD5-9852-EFF4B8EA0872}" type="slidenum">
              <a:rPr lang="en-US" smtClean="0"/>
              <a:t>‹#›</a:t>
            </a:fld>
            <a:endParaRPr lang="en-US" dirty="0"/>
          </a:p>
        </p:txBody>
      </p:sp>
    </p:spTree>
    <p:extLst>
      <p:ext uri="{BB962C8B-B14F-4D97-AF65-F5344CB8AC3E}">
        <p14:creationId xmlns:p14="http://schemas.microsoft.com/office/powerpoint/2010/main" val="41766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37949857-F650-4C68-9715-AC221906E2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78C28417-4048-4B26-995F-7C0A26FE65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113668" name="Slide Number Placeholder 3">
            <a:extLst>
              <a:ext uri="{FF2B5EF4-FFF2-40B4-BE49-F238E27FC236}">
                <a16:creationId xmlns:a16="http://schemas.microsoft.com/office/drawing/2014/main" id="{5E198EEE-F3FF-4667-9FB4-FAB0401EC3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87999F-F10C-442D-A6C4-3E591C8F489D}" type="slidenum">
              <a:rPr kumimoji="0" lang="en-US" altLang="en-US" sz="12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280556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6CC1575E-064C-4C50-B3D6-5C41BCDC0E2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a:extLst>
              <a:ext uri="{FF2B5EF4-FFF2-40B4-BE49-F238E27FC236}">
                <a16:creationId xmlns:a16="http://schemas.microsoft.com/office/drawing/2014/main" id="{D3AC862D-7894-4CB7-9A9D-EDF3A5964C6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5236" name="Slide Number Placeholder 3">
            <a:extLst>
              <a:ext uri="{FF2B5EF4-FFF2-40B4-BE49-F238E27FC236}">
                <a16:creationId xmlns:a16="http://schemas.microsoft.com/office/drawing/2014/main" id="{C1D87701-6AFC-4F01-8C91-0ED0D22649D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0E7C00-93C1-4DC0-9EE0-1A059C87D28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37949857-F650-4C68-9715-AC221906E2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78C28417-4048-4B26-995F-7C0A26FE65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113668" name="Slide Number Placeholder 3">
            <a:extLst>
              <a:ext uri="{FF2B5EF4-FFF2-40B4-BE49-F238E27FC236}">
                <a16:creationId xmlns:a16="http://schemas.microsoft.com/office/drawing/2014/main" id="{5E198EEE-F3FF-4667-9FB4-FAB0401EC3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87999F-F10C-442D-A6C4-3E591C8F489D}" type="slidenum">
              <a:rPr kumimoji="0" lang="en-US" altLang="en-US" sz="1200" b="0" i="0" u="none" strike="noStrike" kern="1200" cap="none" spc="0" normalizeH="0" baseline="0" noProof="0">
                <a:ln>
                  <a:noFill/>
                </a:ln>
                <a:solidFill>
                  <a:prstClr val="black"/>
                </a:solidFill>
                <a:effectLst/>
                <a:uLnTx/>
                <a:uFillTx/>
                <a:latin typeface="Comic Sans MS" panose="030F0702030302020204" pitchFamily="66"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1999748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a:extLst>
              <a:ext uri="{FF2B5EF4-FFF2-40B4-BE49-F238E27FC236}">
                <a16:creationId xmlns:a16="http://schemas.microsoft.com/office/drawing/2014/main" id="{13A0CDC9-F329-47D3-94D1-1FA3528EAED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a:extLst>
              <a:ext uri="{FF2B5EF4-FFF2-40B4-BE49-F238E27FC236}">
                <a16:creationId xmlns:a16="http://schemas.microsoft.com/office/drawing/2014/main" id="{7D2F753C-0198-4726-9CF9-18D4920EB8A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46436" name="Slide Number Placeholder 3">
            <a:extLst>
              <a:ext uri="{FF2B5EF4-FFF2-40B4-BE49-F238E27FC236}">
                <a16:creationId xmlns:a16="http://schemas.microsoft.com/office/drawing/2014/main" id="{D8A98F06-D28D-4436-9056-C1DE366D9CF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11274B-E84A-456C-B57A-9F51842A574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a:extLst>
              <a:ext uri="{FF2B5EF4-FFF2-40B4-BE49-F238E27FC236}">
                <a16:creationId xmlns:a16="http://schemas.microsoft.com/office/drawing/2014/main" id="{A62F06FF-E618-4034-B628-802AE871C3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8531" name="Notes Placeholder 2">
            <a:extLst>
              <a:ext uri="{FF2B5EF4-FFF2-40B4-BE49-F238E27FC236}">
                <a16:creationId xmlns:a16="http://schemas.microsoft.com/office/drawing/2014/main" id="{2F653AD8-7B8F-4F6F-A18A-86CE431A98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113668" name="Slide Number Placeholder 3">
            <a:extLst>
              <a:ext uri="{FF2B5EF4-FFF2-40B4-BE49-F238E27FC236}">
                <a16:creationId xmlns:a16="http://schemas.microsoft.com/office/drawing/2014/main" id="{8F62C9AD-43DF-4203-B0E0-43728A505C3A}"/>
              </a:ext>
            </a:extLst>
          </p:cNvPr>
          <p:cNvSpPr>
            <a:spLocks noGrp="1"/>
          </p:cNvSpPr>
          <p:nvPr>
            <p:ph type="sldNum" sz="quarter" idx="5"/>
          </p:nvPr>
        </p:nvSpPr>
        <p:spPr bwMode="auto"/>
        <p:txBody>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E682252-A237-4230-B80C-75D95259F3F3}" type="slidenum">
              <a:rPr kumimoji="0" lang="en-US" altLang="en-US" sz="1200" b="0" i="0" u="none" strike="noStrike" kern="1200" cap="none" spc="0" normalizeH="0" baseline="0" noProof="0">
                <a:ln>
                  <a:noFill/>
                </a:ln>
                <a:solidFill>
                  <a:prstClr val="black"/>
                </a:solidFill>
                <a:effectLst/>
                <a:uLnTx/>
                <a:uFillTx/>
                <a:latin typeface="Comic Sans MS" panose="030F0702030302020204" pitchFamily="66"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37949857-F650-4C68-9715-AC221906E2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78C28417-4048-4B26-995F-7C0A26FE65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113668" name="Slide Number Placeholder 3">
            <a:extLst>
              <a:ext uri="{FF2B5EF4-FFF2-40B4-BE49-F238E27FC236}">
                <a16:creationId xmlns:a16="http://schemas.microsoft.com/office/drawing/2014/main" id="{5E198EEE-F3FF-4667-9FB4-FAB0401EC3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87999F-F10C-442D-A6C4-3E591C8F489D}" type="slidenum">
              <a:rPr kumimoji="0" lang="en-US" altLang="en-US" sz="1200" b="0" i="0" u="none" strike="noStrike" kern="1200" cap="none" spc="0" normalizeH="0" baseline="0" noProof="0">
                <a:ln>
                  <a:noFill/>
                </a:ln>
                <a:solidFill>
                  <a:prstClr val="black"/>
                </a:solidFill>
                <a:effectLst/>
                <a:uLnTx/>
                <a:uFillTx/>
                <a:latin typeface="Comic Sans MS" panose="030F0702030302020204" pitchFamily="66"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36749444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51FDF76B-ABBF-4CBE-96DE-E4EF3629825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776D1DA3-028F-45EB-AC9E-11D073C3D7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61444" name="Slide Number Placeholder 3">
            <a:extLst>
              <a:ext uri="{FF2B5EF4-FFF2-40B4-BE49-F238E27FC236}">
                <a16:creationId xmlns:a16="http://schemas.microsoft.com/office/drawing/2014/main" id="{2BA6F6BC-655C-4C92-9010-5FA3B14A8B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B916BA7-4135-4BAD-8777-9BB4262A619E}"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980F9208-F44E-483B-8AFE-3A78114A87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86C365BA-BED6-4D3C-B688-2938DC09BB1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t>
            </a:r>
          </a:p>
        </p:txBody>
      </p:sp>
      <p:sp>
        <p:nvSpPr>
          <p:cNvPr id="52228" name="Slide Number Placeholder 3">
            <a:extLst>
              <a:ext uri="{FF2B5EF4-FFF2-40B4-BE49-F238E27FC236}">
                <a16:creationId xmlns:a16="http://schemas.microsoft.com/office/drawing/2014/main" id="{A75AE003-A3DE-4509-A6B1-69FA72D806F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BDE10C8-5788-4A9C-A483-E322227BA2A1}" type="slidenum">
              <a:rPr lang="en-US" altLang="en-US" smtClean="0"/>
              <a:pPr/>
              <a:t>56</a:t>
            </a:fld>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A119EE64-3ECC-4CED-A870-6F1CCAA24A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D1F314FF-AC44-494B-8A98-7B49F32867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65540" name="Slide Number Placeholder 3">
            <a:extLst>
              <a:ext uri="{FF2B5EF4-FFF2-40B4-BE49-F238E27FC236}">
                <a16:creationId xmlns:a16="http://schemas.microsoft.com/office/drawing/2014/main" id="{2703EBF6-FFF7-4B1E-994D-A42E73DA718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290287-EF68-40D8-BACA-B865739E2FB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88B74F99-AD81-4774-A2F2-1BA14C56215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404B1259-8776-4950-A387-768CC462E57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8308" name="Slide Number Placeholder 3">
            <a:extLst>
              <a:ext uri="{FF2B5EF4-FFF2-40B4-BE49-F238E27FC236}">
                <a16:creationId xmlns:a16="http://schemas.microsoft.com/office/drawing/2014/main" id="{9AE21770-372F-4894-8454-A6E5C3B1F1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CB31317-4013-401D-B30C-E0C2AFFC8B97}" type="slidenum">
              <a:rPr lang="en-US" altLang="en-US" smtClean="0"/>
              <a:pPr/>
              <a:t>66</a:t>
            </a:fld>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37949857-F650-4C68-9715-AC221906E2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78C28417-4048-4B26-995F-7C0A26FE65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113668" name="Slide Number Placeholder 3">
            <a:extLst>
              <a:ext uri="{FF2B5EF4-FFF2-40B4-BE49-F238E27FC236}">
                <a16:creationId xmlns:a16="http://schemas.microsoft.com/office/drawing/2014/main" id="{5E198EEE-F3FF-4667-9FB4-FAB0401EC3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87999F-F10C-442D-A6C4-3E591C8F489D}" type="slidenum">
              <a:rPr kumimoji="0" lang="en-US" altLang="en-US" sz="1200" b="0" i="0" u="none" strike="noStrike" kern="1200" cap="none" spc="0" normalizeH="0" baseline="0" noProof="0">
                <a:ln>
                  <a:noFill/>
                </a:ln>
                <a:solidFill>
                  <a:prstClr val="black"/>
                </a:solidFill>
                <a:effectLst/>
                <a:uLnTx/>
                <a:uFillTx/>
                <a:latin typeface="Comic Sans MS" panose="030F0702030302020204" pitchFamily="66"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2923922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37949857-F650-4C68-9715-AC221906E2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78C28417-4048-4B26-995F-7C0A26FE65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113668" name="Slide Number Placeholder 3">
            <a:extLst>
              <a:ext uri="{FF2B5EF4-FFF2-40B4-BE49-F238E27FC236}">
                <a16:creationId xmlns:a16="http://schemas.microsoft.com/office/drawing/2014/main" id="{5E198EEE-F3FF-4667-9FB4-FAB0401EC3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87999F-F10C-442D-A6C4-3E591C8F489D}" type="slidenum">
              <a:rPr kumimoji="0" lang="en-US" altLang="en-US" sz="12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9987446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37949857-F650-4C68-9715-AC221906E2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78C28417-4048-4B26-995F-7C0A26FE65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113668" name="Slide Number Placeholder 3">
            <a:extLst>
              <a:ext uri="{FF2B5EF4-FFF2-40B4-BE49-F238E27FC236}">
                <a16:creationId xmlns:a16="http://schemas.microsoft.com/office/drawing/2014/main" id="{5E198EEE-F3FF-4667-9FB4-FAB0401EC3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87999F-F10C-442D-A6C4-3E591C8F489D}" type="slidenum">
              <a:rPr kumimoji="0" lang="en-US" altLang="en-US" sz="1200" b="0" i="0" u="none" strike="noStrike" kern="1200" cap="none" spc="0" normalizeH="0" baseline="0" noProof="0">
                <a:ln>
                  <a:noFill/>
                </a:ln>
                <a:solidFill>
                  <a:prstClr val="black"/>
                </a:solidFill>
                <a:effectLst/>
                <a:uLnTx/>
                <a:uFillTx/>
                <a:latin typeface="Comic Sans MS" panose="030F0702030302020204" pitchFamily="66"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7467455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84371E6D-9170-4BF3-AB46-3D22FC1AAA3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E1A9230D-B531-4B65-83FC-E2488F5F9D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113668" name="Slide Number Placeholder 3">
            <a:extLst>
              <a:ext uri="{FF2B5EF4-FFF2-40B4-BE49-F238E27FC236}">
                <a16:creationId xmlns:a16="http://schemas.microsoft.com/office/drawing/2014/main" id="{EA1F2934-E8FC-47D2-83AE-1B0A9C56B57C}"/>
              </a:ext>
            </a:extLst>
          </p:cNvPr>
          <p:cNvSpPr>
            <a:spLocks noGrp="1"/>
          </p:cNvSpPr>
          <p:nvPr>
            <p:ph type="sldNum" sz="quarter" idx="5"/>
          </p:nvPr>
        </p:nvSpPr>
        <p:spPr bwMode="auto"/>
        <p:txBody>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3BD359-A4E4-484C-931C-CB6D82F93310}" type="slidenum">
              <a:rPr kumimoji="0" lang="en-US" altLang="en-US" sz="1200" b="0" i="0" u="none" strike="noStrike" kern="1200" cap="none" spc="0" normalizeH="0" baseline="0" noProof="0">
                <a:ln>
                  <a:noFill/>
                </a:ln>
                <a:solidFill>
                  <a:prstClr val="black"/>
                </a:solidFill>
                <a:effectLst/>
                <a:uLnTx/>
                <a:uFillTx/>
                <a:latin typeface="Comic Sans MS" panose="030F0702030302020204" pitchFamily="66"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a:extLst>
              <a:ext uri="{FF2B5EF4-FFF2-40B4-BE49-F238E27FC236}">
                <a16:creationId xmlns:a16="http://schemas.microsoft.com/office/drawing/2014/main" id="{8EFB93F9-D789-4DC0-9CC6-C401D615B51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a:extLst>
              <a:ext uri="{FF2B5EF4-FFF2-40B4-BE49-F238E27FC236}">
                <a16:creationId xmlns:a16="http://schemas.microsoft.com/office/drawing/2014/main" id="{E3A80135-D55D-4E39-A2FF-1C82C4BC05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50532" name="Slide Number Placeholder 3">
            <a:extLst>
              <a:ext uri="{FF2B5EF4-FFF2-40B4-BE49-F238E27FC236}">
                <a16:creationId xmlns:a16="http://schemas.microsoft.com/office/drawing/2014/main" id="{9A97D289-85A0-4CB7-9BA9-B589F7E9B0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732837-06EE-4ECB-91AA-685357FF551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210DFAC1-9A77-420B-B78C-D3B69DE237B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7F157491-26D8-4972-A192-31A80BB80EC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68612" name="Slide Number Placeholder 3">
            <a:extLst>
              <a:ext uri="{FF2B5EF4-FFF2-40B4-BE49-F238E27FC236}">
                <a16:creationId xmlns:a16="http://schemas.microsoft.com/office/drawing/2014/main" id="{F977F721-5D02-4E39-81BD-F211AE91D1F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3C7977-1FE4-4C36-84BF-C5B7C33698E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CFF1877D-B0F7-4D42-9F3A-E977E4EDD4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a:extLst>
              <a:ext uri="{FF2B5EF4-FFF2-40B4-BE49-F238E27FC236}">
                <a16:creationId xmlns:a16="http://schemas.microsoft.com/office/drawing/2014/main" id="{694A24D9-309D-46EE-81B8-666007C3369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09572" name="Slide Number Placeholder 3">
            <a:extLst>
              <a:ext uri="{FF2B5EF4-FFF2-40B4-BE49-F238E27FC236}">
                <a16:creationId xmlns:a16="http://schemas.microsoft.com/office/drawing/2014/main" id="{FA0481DA-7262-4311-98CE-180491AFE2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E5D531-6031-4910-812E-489331AE842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680D89CF-B754-43B0-9BE5-938E350F20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E409992D-9D00-4350-AC02-370701DCCE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76804" name="Slide Number Placeholder 3">
            <a:extLst>
              <a:ext uri="{FF2B5EF4-FFF2-40B4-BE49-F238E27FC236}">
                <a16:creationId xmlns:a16="http://schemas.microsoft.com/office/drawing/2014/main" id="{2D6656D9-ECDD-4FAB-A63E-4A04F92EB1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684E73-0503-4464-BE7B-F995CBC309F5}"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a:extLst>
              <a:ext uri="{FF2B5EF4-FFF2-40B4-BE49-F238E27FC236}">
                <a16:creationId xmlns:a16="http://schemas.microsoft.com/office/drawing/2014/main" id="{FFF7668B-B9B4-40D5-8378-3C71262C9CE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a:extLst>
              <a:ext uri="{FF2B5EF4-FFF2-40B4-BE49-F238E27FC236}">
                <a16:creationId xmlns:a16="http://schemas.microsoft.com/office/drawing/2014/main" id="{05E9DFDA-FABE-48BC-88D6-FF60DA41AC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1</a:t>
            </a:r>
          </a:p>
        </p:txBody>
      </p:sp>
      <p:sp>
        <p:nvSpPr>
          <p:cNvPr id="151556" name="Slide Number Placeholder 3">
            <a:extLst>
              <a:ext uri="{FF2B5EF4-FFF2-40B4-BE49-F238E27FC236}">
                <a16:creationId xmlns:a16="http://schemas.microsoft.com/office/drawing/2014/main" id="{FC270CC0-73E9-4A80-807A-0282058FBFA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6B205EA-E5BF-499E-BE9F-C081CB1FBCF7}" type="slidenum">
              <a:rPr lang="en-US" altLang="en-US" smtClean="0"/>
              <a:pPr/>
              <a:t>96</a:t>
            </a:fld>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a:extLst>
              <a:ext uri="{FF2B5EF4-FFF2-40B4-BE49-F238E27FC236}">
                <a16:creationId xmlns:a16="http://schemas.microsoft.com/office/drawing/2014/main" id="{FFA699CD-B75B-41FD-94D0-57A8582BD41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Notes Placeholder 2">
            <a:extLst>
              <a:ext uri="{FF2B5EF4-FFF2-40B4-BE49-F238E27FC236}">
                <a16:creationId xmlns:a16="http://schemas.microsoft.com/office/drawing/2014/main" id="{C66FEA08-117E-48EF-8218-C41813967B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85348" name="Slide Number Placeholder 3">
            <a:extLst>
              <a:ext uri="{FF2B5EF4-FFF2-40B4-BE49-F238E27FC236}">
                <a16:creationId xmlns:a16="http://schemas.microsoft.com/office/drawing/2014/main" id="{6BCBC09B-FBC7-46A3-8B2D-8F840E43A52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301F84-2847-4832-938C-7DDC9653848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8160BA83-D51F-400F-BF45-99A1A722121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44EFFBDB-9C01-4062-AC08-2BF8046422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72708" name="Slide Number Placeholder 3">
            <a:extLst>
              <a:ext uri="{FF2B5EF4-FFF2-40B4-BE49-F238E27FC236}">
                <a16:creationId xmlns:a16="http://schemas.microsoft.com/office/drawing/2014/main" id="{44473BAD-3E01-4498-BEB1-5B76DB7E111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5E014EC-7CFA-41CB-B220-A2AA78CFA456}" type="slidenum">
              <a:rPr lang="en-US" altLang="en-US" smtClean="0"/>
              <a:pPr/>
              <a:t>99</a:t>
            </a:fld>
            <a:endParaRPr lang="en-US"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B80A6671-8688-412E-9DE9-25B4DE2FADF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34F12A53-25C9-4298-8725-756449583C2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74756" name="Slide Number Placeholder 3">
            <a:extLst>
              <a:ext uri="{FF2B5EF4-FFF2-40B4-BE49-F238E27FC236}">
                <a16:creationId xmlns:a16="http://schemas.microsoft.com/office/drawing/2014/main" id="{3A118C1C-9854-4371-A751-E48A926073C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D869F2A-773D-4676-A54C-22E234FA4A6F}" type="slidenum">
              <a:rPr lang="en-US" altLang="en-US" smtClean="0"/>
              <a:pPr/>
              <a:t>100</a:t>
            </a:fld>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4433C83C-C99E-4B5D-8797-76C6FF20C6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a:extLst>
              <a:ext uri="{FF2B5EF4-FFF2-40B4-BE49-F238E27FC236}">
                <a16:creationId xmlns:a16="http://schemas.microsoft.com/office/drawing/2014/main" id="{3E7F3C8F-EF8E-43DD-B241-BE57FC38E7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42340" name="Slide Number Placeholder 3">
            <a:extLst>
              <a:ext uri="{FF2B5EF4-FFF2-40B4-BE49-F238E27FC236}">
                <a16:creationId xmlns:a16="http://schemas.microsoft.com/office/drawing/2014/main" id="{ECA898B7-12E8-4292-A1D4-DDA1C23F17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6201EA2-6F5B-402F-9FFD-3F41D37F8F17}" type="slidenum">
              <a:rPr lang="en-US" altLang="en-US" smtClean="0"/>
              <a:pPr/>
              <a:t>13</a:t>
            </a:fld>
            <a:endParaRPr lang="en-US"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D648E6BE-8220-497E-B836-98B0A988E50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a:extLst>
              <a:ext uri="{FF2B5EF4-FFF2-40B4-BE49-F238E27FC236}">
                <a16:creationId xmlns:a16="http://schemas.microsoft.com/office/drawing/2014/main" id="{3D04AA81-216F-43D3-960E-A00BB96578A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00356" name="Slide Number Placeholder 3">
            <a:extLst>
              <a:ext uri="{FF2B5EF4-FFF2-40B4-BE49-F238E27FC236}">
                <a16:creationId xmlns:a16="http://schemas.microsoft.com/office/drawing/2014/main" id="{862AA11F-4549-4933-871F-F57623EE41E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7C5D1D-199F-4AD1-A086-204F24A47CA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4DCF2DD6-ED29-48D8-B3BA-59AF21A4D8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D76EEB50-CB92-4326-BA1D-F20B1BC54C4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t>
            </a:r>
          </a:p>
        </p:txBody>
      </p:sp>
      <p:sp>
        <p:nvSpPr>
          <p:cNvPr id="86020" name="Slide Number Placeholder 3">
            <a:extLst>
              <a:ext uri="{FF2B5EF4-FFF2-40B4-BE49-F238E27FC236}">
                <a16:creationId xmlns:a16="http://schemas.microsoft.com/office/drawing/2014/main" id="{94F336D8-6166-4421-BB2E-E3DE544905C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3E665FD-3576-4B29-AE41-46DBB6436AB1}" type="slidenum">
              <a:rPr lang="en-US" altLang="en-US" smtClean="0"/>
              <a:pPr/>
              <a:t>115</a:t>
            </a:fld>
            <a:endParaRPr lang="en-US"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97ACD7B9-D95B-49FA-AC31-26D32EF457C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a:extLst>
              <a:ext uri="{FF2B5EF4-FFF2-40B4-BE49-F238E27FC236}">
                <a16:creationId xmlns:a16="http://schemas.microsoft.com/office/drawing/2014/main" id="{EA649F73-CF51-4582-A7D5-C9178EDE651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22884" name="Slide Number Placeholder 3">
            <a:extLst>
              <a:ext uri="{FF2B5EF4-FFF2-40B4-BE49-F238E27FC236}">
                <a16:creationId xmlns:a16="http://schemas.microsoft.com/office/drawing/2014/main" id="{9CEDA411-5628-43F1-8B3C-E94CFD802E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E4AEF31-5AB7-47D5-8325-D785A35E2374}" type="slidenum">
              <a:rPr lang="en-US" altLang="en-US" smtClean="0"/>
              <a:pPr/>
              <a:t>118</a:t>
            </a:fld>
            <a:endParaRPr lang="en-US"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37949857-F650-4C68-9715-AC221906E2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78C28417-4048-4B26-995F-7C0A26FE65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113668" name="Slide Number Placeholder 3">
            <a:extLst>
              <a:ext uri="{FF2B5EF4-FFF2-40B4-BE49-F238E27FC236}">
                <a16:creationId xmlns:a16="http://schemas.microsoft.com/office/drawing/2014/main" id="{5E198EEE-F3FF-4667-9FB4-FAB0401EC3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87999F-F10C-442D-A6C4-3E591C8F489D}" type="slidenum">
              <a:rPr kumimoji="0" lang="en-US" altLang="en-US" sz="1200" b="0" i="0" u="none" strike="noStrike" kern="1200" cap="none" spc="0" normalizeH="0" baseline="0" noProof="0">
                <a:ln>
                  <a:noFill/>
                </a:ln>
                <a:solidFill>
                  <a:prstClr val="black"/>
                </a:solidFill>
                <a:effectLst/>
                <a:uLnTx/>
                <a:uFillTx/>
                <a:latin typeface="Comic Sans MS" panose="030F0702030302020204" pitchFamily="66"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altLang="en-US" sz="1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37202452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F58722A0-A310-4018-B356-7F2AF47D5D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a:extLst>
              <a:ext uri="{FF2B5EF4-FFF2-40B4-BE49-F238E27FC236}">
                <a16:creationId xmlns:a16="http://schemas.microsoft.com/office/drawing/2014/main" id="{C40AD7EF-AF76-418D-9F73-E4A3F14AA26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a:t>
            </a:r>
          </a:p>
        </p:txBody>
      </p:sp>
      <p:sp>
        <p:nvSpPr>
          <p:cNvPr id="108548" name="Slide Number Placeholder 3">
            <a:extLst>
              <a:ext uri="{FF2B5EF4-FFF2-40B4-BE49-F238E27FC236}">
                <a16:creationId xmlns:a16="http://schemas.microsoft.com/office/drawing/2014/main" id="{E886C1CE-CAA1-492F-A173-E7DC7A8FED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48F4555-4945-45DF-873B-1B6337FC1D1D}" type="slidenum">
              <a:rPr lang="en-US" altLang="en-US" smtClean="0"/>
              <a:pPr/>
              <a:t>126</a:t>
            </a:fld>
            <a:endParaRPr lang="en-US"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a:extLst>
              <a:ext uri="{FF2B5EF4-FFF2-40B4-BE49-F238E27FC236}">
                <a16:creationId xmlns:a16="http://schemas.microsoft.com/office/drawing/2014/main" id="{BF5D21B4-7D19-4676-A074-0BF9A1A7D8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5699" name="Notes Placeholder 2">
            <a:extLst>
              <a:ext uri="{FF2B5EF4-FFF2-40B4-BE49-F238E27FC236}">
                <a16:creationId xmlns:a16="http://schemas.microsoft.com/office/drawing/2014/main" id="{94EA0B2E-FD6F-47D6-B43D-58A32D5F5D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113668" name="Slide Number Placeholder 3">
            <a:extLst>
              <a:ext uri="{FF2B5EF4-FFF2-40B4-BE49-F238E27FC236}">
                <a16:creationId xmlns:a16="http://schemas.microsoft.com/office/drawing/2014/main" id="{0410A884-50CC-43A3-BC63-AFA230A7E019}"/>
              </a:ext>
            </a:extLst>
          </p:cNvPr>
          <p:cNvSpPr>
            <a:spLocks noGrp="1"/>
          </p:cNvSpPr>
          <p:nvPr>
            <p:ph type="sldNum" sz="quarter" idx="5"/>
          </p:nvPr>
        </p:nvSpPr>
        <p:spPr bwMode="auto"/>
        <p:txBody>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230004-44A6-424F-B3BA-800676867355}" type="slidenum">
              <a:rPr kumimoji="0" lang="en-US" altLang="en-US" sz="1200" b="0" i="0" u="none" strike="noStrike" kern="1200" cap="none" spc="0" normalizeH="0" baseline="0" noProof="0">
                <a:ln>
                  <a:noFill/>
                </a:ln>
                <a:solidFill>
                  <a:prstClr val="black"/>
                </a:solidFill>
                <a:effectLst/>
                <a:uLnTx/>
                <a:uFillTx/>
                <a:latin typeface="Comic Sans MS" panose="030F0702030302020204" pitchFamily="66"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altLang="en-US" sz="1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37949857-F650-4C68-9715-AC221906E2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78C28417-4048-4B26-995F-7C0A26FE65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113668" name="Slide Number Placeholder 3">
            <a:extLst>
              <a:ext uri="{FF2B5EF4-FFF2-40B4-BE49-F238E27FC236}">
                <a16:creationId xmlns:a16="http://schemas.microsoft.com/office/drawing/2014/main" id="{5E198EEE-F3FF-4667-9FB4-FAB0401EC3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87999F-F10C-442D-A6C4-3E591C8F489D}" type="slidenum">
              <a:rPr kumimoji="0" lang="en-US" altLang="en-US" sz="1200" b="0" i="0" u="none" strike="noStrike" kern="1200" cap="none" spc="0" normalizeH="0" baseline="0" noProof="0">
                <a:ln>
                  <a:noFill/>
                </a:ln>
                <a:solidFill>
                  <a:prstClr val="black"/>
                </a:solidFill>
                <a:effectLst/>
                <a:uLnTx/>
                <a:uFillTx/>
                <a:latin typeface="Comic Sans MS" panose="030F0702030302020204" pitchFamily="66"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altLang="en-US" sz="1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26686279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a:extLst>
              <a:ext uri="{FF2B5EF4-FFF2-40B4-BE49-F238E27FC236}">
                <a16:creationId xmlns:a16="http://schemas.microsoft.com/office/drawing/2014/main" id="{820B13F1-D33C-42D1-8022-C5F16FA26C6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7027" name="Notes Placeholder 2">
            <a:extLst>
              <a:ext uri="{FF2B5EF4-FFF2-40B4-BE49-F238E27FC236}">
                <a16:creationId xmlns:a16="http://schemas.microsoft.com/office/drawing/2014/main" id="{1B910B50-DD9A-4170-8208-CFBD644AD49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57028" name="Slide Number Placeholder 3">
            <a:extLst>
              <a:ext uri="{FF2B5EF4-FFF2-40B4-BE49-F238E27FC236}">
                <a16:creationId xmlns:a16="http://schemas.microsoft.com/office/drawing/2014/main" id="{153D5AD9-6996-478F-BB00-C3308B48B51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7EE6A1-2457-4479-BE68-EE4D7CFDE58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37949857-F650-4C68-9715-AC221906E2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78C28417-4048-4B26-995F-7C0A26FE65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113668" name="Slide Number Placeholder 3">
            <a:extLst>
              <a:ext uri="{FF2B5EF4-FFF2-40B4-BE49-F238E27FC236}">
                <a16:creationId xmlns:a16="http://schemas.microsoft.com/office/drawing/2014/main" id="{5E198EEE-F3FF-4667-9FB4-FAB0401EC3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87999F-F10C-442D-A6C4-3E591C8F489D}" type="slidenum">
              <a:rPr kumimoji="0" lang="en-US" altLang="en-US" sz="1200" b="0" i="0" u="none" strike="noStrike" kern="1200" cap="none" spc="0" normalizeH="0" baseline="0" noProof="0">
                <a:ln>
                  <a:noFill/>
                </a:ln>
                <a:solidFill>
                  <a:prstClr val="black"/>
                </a:solidFill>
                <a:effectLst/>
                <a:uLnTx/>
                <a:uFillTx/>
                <a:latin typeface="Comic Sans MS" panose="030F0702030302020204" pitchFamily="66"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altLang="en-US" sz="1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20910757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6530EB2F-0A5C-464D-82A0-6550B3C1E0F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2263278C-D176-4898-8116-FEFA5BF3488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t>
            </a:r>
          </a:p>
        </p:txBody>
      </p:sp>
      <p:sp>
        <p:nvSpPr>
          <p:cNvPr id="94212" name="Slide Number Placeholder 3">
            <a:extLst>
              <a:ext uri="{FF2B5EF4-FFF2-40B4-BE49-F238E27FC236}">
                <a16:creationId xmlns:a16="http://schemas.microsoft.com/office/drawing/2014/main" id="{545F9D21-EB45-43B9-98C7-77D3858DCA1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25EE02-89DB-48DD-9D63-F97A3FDD7E2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16FED33B-B1AA-41C1-92EB-569E105966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a:extLst>
              <a:ext uri="{FF2B5EF4-FFF2-40B4-BE49-F238E27FC236}">
                <a16:creationId xmlns:a16="http://schemas.microsoft.com/office/drawing/2014/main" id="{A6DFDE37-6574-4524-98D4-330A4A298A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06500" name="Slide Number Placeholder 3">
            <a:extLst>
              <a:ext uri="{FF2B5EF4-FFF2-40B4-BE49-F238E27FC236}">
                <a16:creationId xmlns:a16="http://schemas.microsoft.com/office/drawing/2014/main" id="{096C9532-5396-49BF-B349-28A3C50BFE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17BFD2-D78C-4BC8-B041-EDD0AF0BE09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A3F82A7E-8B1F-4CAE-8329-BF14DBE2B27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a16="http://schemas.microsoft.com/office/drawing/2014/main" id="{4F5AFEED-735D-4BA2-A93B-1A191572F5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t>
            </a:r>
          </a:p>
        </p:txBody>
      </p:sp>
      <p:sp>
        <p:nvSpPr>
          <p:cNvPr id="96260" name="Slide Number Placeholder 3">
            <a:extLst>
              <a:ext uri="{FF2B5EF4-FFF2-40B4-BE49-F238E27FC236}">
                <a16:creationId xmlns:a16="http://schemas.microsoft.com/office/drawing/2014/main" id="{F9E22B1C-86E3-46ED-BF7F-7FFCA4E00F1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035695-E5DA-4241-BA80-662CC41B4A4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25AE623A-9544-4246-A0ED-009B24C371F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a:extLst>
              <a:ext uri="{FF2B5EF4-FFF2-40B4-BE49-F238E27FC236}">
                <a16:creationId xmlns:a16="http://schemas.microsoft.com/office/drawing/2014/main" id="{94B2545A-D87D-4F0C-9C9E-11F8707A8B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t>
            </a:r>
          </a:p>
        </p:txBody>
      </p:sp>
      <p:sp>
        <p:nvSpPr>
          <p:cNvPr id="131076" name="Slide Number Placeholder 3">
            <a:extLst>
              <a:ext uri="{FF2B5EF4-FFF2-40B4-BE49-F238E27FC236}">
                <a16:creationId xmlns:a16="http://schemas.microsoft.com/office/drawing/2014/main" id="{06EA9BED-445E-485D-BAE0-09C61D17C4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01B7963-9C14-400E-B015-FF0C0EC621A3}" type="slidenum">
              <a:rPr lang="en-US" altLang="en-US" smtClean="0"/>
              <a:pPr/>
              <a:t>140</a:t>
            </a:fld>
            <a:endParaRPr lang="en-US"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a:extLst>
              <a:ext uri="{FF2B5EF4-FFF2-40B4-BE49-F238E27FC236}">
                <a16:creationId xmlns:a16="http://schemas.microsoft.com/office/drawing/2014/main" id="{44F3C0CD-C003-4F7D-9404-0269122FEE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Notes Placeholder 2">
            <a:extLst>
              <a:ext uri="{FF2B5EF4-FFF2-40B4-BE49-F238E27FC236}">
                <a16:creationId xmlns:a16="http://schemas.microsoft.com/office/drawing/2014/main" id="{5F2F7592-C027-418D-9434-8B6450AA5D1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36548" name="Slide Number Placeholder 3">
            <a:extLst>
              <a:ext uri="{FF2B5EF4-FFF2-40B4-BE49-F238E27FC236}">
                <a16:creationId xmlns:a16="http://schemas.microsoft.com/office/drawing/2014/main" id="{01CE267F-C791-49A0-9E2A-9CB50DD7D8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C20201-AF3F-4645-82A6-4F4BCB1E243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37949857-F650-4C68-9715-AC221906E2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78C28417-4048-4B26-995F-7C0A26FE65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113668" name="Slide Number Placeholder 3">
            <a:extLst>
              <a:ext uri="{FF2B5EF4-FFF2-40B4-BE49-F238E27FC236}">
                <a16:creationId xmlns:a16="http://schemas.microsoft.com/office/drawing/2014/main" id="{5E198EEE-F3FF-4667-9FB4-FAB0401EC3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87999F-F10C-442D-A6C4-3E591C8F489D}" type="slidenum">
              <a:rPr kumimoji="0" lang="en-US" altLang="en-US" sz="1200" b="0" i="0" u="none" strike="noStrike" kern="1200" cap="none" spc="0" normalizeH="0" baseline="0" noProof="0">
                <a:ln>
                  <a:noFill/>
                </a:ln>
                <a:solidFill>
                  <a:prstClr val="black"/>
                </a:solidFill>
                <a:effectLst/>
                <a:uLnTx/>
                <a:uFillTx/>
                <a:latin typeface="Comic Sans MS" panose="030F0702030302020204" pitchFamily="66"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altLang="en-US" sz="1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16077771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8FC24927-D77C-4887-9359-45FD565932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D9DD923D-35F9-48D9-8D35-BE7D95A04A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0484" name="Slide Number Placeholder 3">
            <a:extLst>
              <a:ext uri="{FF2B5EF4-FFF2-40B4-BE49-F238E27FC236}">
                <a16:creationId xmlns:a16="http://schemas.microsoft.com/office/drawing/2014/main" id="{D12D3DD2-2209-4064-B797-0DAF2484DDC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0A004BD-03F2-4F72-A456-3073CEF91C53}" type="slidenum">
              <a:rPr lang="en-US" altLang="en-US" smtClean="0"/>
              <a:pPr>
                <a:spcBef>
                  <a:spcPct val="0"/>
                </a:spcBef>
              </a:pPr>
              <a:t>158</a:t>
            </a:fld>
            <a:endParaRPr lang="en-US"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a:extLst>
              <a:ext uri="{FF2B5EF4-FFF2-40B4-BE49-F238E27FC236}">
                <a16:creationId xmlns:a16="http://schemas.microsoft.com/office/drawing/2014/main" id="{030076A7-E442-46BE-A51B-597C0D4DECA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Notes Placeholder 2">
            <a:extLst>
              <a:ext uri="{FF2B5EF4-FFF2-40B4-BE49-F238E27FC236}">
                <a16:creationId xmlns:a16="http://schemas.microsoft.com/office/drawing/2014/main" id="{193EDFAE-A672-4F9B-984C-D39B54288F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88420" name="Slide Number Placeholder 3">
            <a:extLst>
              <a:ext uri="{FF2B5EF4-FFF2-40B4-BE49-F238E27FC236}">
                <a16:creationId xmlns:a16="http://schemas.microsoft.com/office/drawing/2014/main" id="{41DF2A7F-0CD0-48DF-85B6-F377D0C7A29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0C4FEAA-2457-47CB-B0AB-548DEB4E9655}" type="slidenum">
              <a:rPr lang="en-US" altLang="en-US" smtClean="0"/>
              <a:pPr/>
              <a:t>161</a:t>
            </a:fld>
            <a:endParaRPr lang="en-US"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37949857-F650-4C68-9715-AC221906E2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78C28417-4048-4B26-995F-7C0A26FE65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113668" name="Slide Number Placeholder 3">
            <a:extLst>
              <a:ext uri="{FF2B5EF4-FFF2-40B4-BE49-F238E27FC236}">
                <a16:creationId xmlns:a16="http://schemas.microsoft.com/office/drawing/2014/main" id="{5E198EEE-F3FF-4667-9FB4-FAB0401EC3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87999F-F10C-442D-A6C4-3E591C8F489D}" type="slidenum">
              <a:rPr kumimoji="0" lang="en-US" altLang="en-US" sz="1200" b="0" i="0" u="none" strike="noStrike" kern="1200" cap="none" spc="0" normalizeH="0" baseline="0" noProof="0">
                <a:ln>
                  <a:noFill/>
                </a:ln>
                <a:solidFill>
                  <a:prstClr val="black"/>
                </a:solidFill>
                <a:effectLst/>
                <a:uLnTx/>
                <a:uFillTx/>
                <a:latin typeface="Comic Sans MS" panose="030F0702030302020204" pitchFamily="66"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altLang="en-US" sz="1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40984021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37949857-F650-4C68-9715-AC221906E2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78C28417-4048-4B26-995F-7C0A26FE65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113668" name="Slide Number Placeholder 3">
            <a:extLst>
              <a:ext uri="{FF2B5EF4-FFF2-40B4-BE49-F238E27FC236}">
                <a16:creationId xmlns:a16="http://schemas.microsoft.com/office/drawing/2014/main" id="{5E198EEE-F3FF-4667-9FB4-FAB0401EC3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87999F-F10C-442D-A6C4-3E591C8F489D}" type="slidenum">
              <a:rPr kumimoji="0" lang="en-US" altLang="en-US" sz="1200" b="0" i="0" u="none" strike="noStrike" kern="1200" cap="none" spc="0" normalizeH="0" baseline="0" noProof="0">
                <a:ln>
                  <a:noFill/>
                </a:ln>
                <a:solidFill>
                  <a:prstClr val="black"/>
                </a:solidFill>
                <a:effectLst/>
                <a:uLnTx/>
                <a:uFillTx/>
                <a:latin typeface="Comic Sans MS" panose="030F0702030302020204" pitchFamily="66"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altLang="en-US" sz="1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5340349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a:extLst>
              <a:ext uri="{FF2B5EF4-FFF2-40B4-BE49-F238E27FC236}">
                <a16:creationId xmlns:a16="http://schemas.microsoft.com/office/drawing/2014/main" id="{EE597603-3A20-45C6-97E0-9EB072A7B3E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2387" name="Notes Placeholder 2">
            <a:extLst>
              <a:ext uri="{FF2B5EF4-FFF2-40B4-BE49-F238E27FC236}">
                <a16:creationId xmlns:a16="http://schemas.microsoft.com/office/drawing/2014/main" id="{2F0B5DF3-E7B3-4D48-81B6-C47601BA32E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2388" name="Slide Number Placeholder 3">
            <a:extLst>
              <a:ext uri="{FF2B5EF4-FFF2-40B4-BE49-F238E27FC236}">
                <a16:creationId xmlns:a16="http://schemas.microsoft.com/office/drawing/2014/main" id="{BA81C7B5-E44C-4786-A5EB-4A4DE47BBA7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132AB1A-9D2D-44D8-923E-19F0B5A07EA7}" type="slidenum">
              <a:rPr lang="en-US" altLang="en-US" smtClean="0"/>
              <a:pPr/>
              <a:t>171</a:t>
            </a:fld>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37949857-F650-4C68-9715-AC221906E2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78C28417-4048-4B26-995F-7C0A26FE65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113668" name="Slide Number Placeholder 3">
            <a:extLst>
              <a:ext uri="{FF2B5EF4-FFF2-40B4-BE49-F238E27FC236}">
                <a16:creationId xmlns:a16="http://schemas.microsoft.com/office/drawing/2014/main" id="{5E198EEE-F3FF-4667-9FB4-FAB0401EC3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87999F-F10C-442D-A6C4-3E591C8F489D}" type="slidenum">
              <a:rPr kumimoji="0" lang="en-US" altLang="en-US" sz="1200" b="0" i="0" u="none" strike="noStrike" kern="1200" cap="none" spc="0" normalizeH="0" baseline="0" noProof="0">
                <a:ln>
                  <a:noFill/>
                </a:ln>
                <a:solidFill>
                  <a:prstClr val="black"/>
                </a:solidFill>
                <a:effectLst/>
                <a:uLnTx/>
                <a:uFillTx/>
                <a:latin typeface="Comic Sans MS" panose="030F0702030302020204" pitchFamily="66"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797969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3230F296-5570-43C6-AF68-1854DFA589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a:extLst>
              <a:ext uri="{FF2B5EF4-FFF2-40B4-BE49-F238E27FC236}">
                <a16:creationId xmlns:a16="http://schemas.microsoft.com/office/drawing/2014/main" id="{ABC9FCE6-7180-4529-9FAE-B526D09BF0F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29028" name="Slide Number Placeholder 3">
            <a:extLst>
              <a:ext uri="{FF2B5EF4-FFF2-40B4-BE49-F238E27FC236}">
                <a16:creationId xmlns:a16="http://schemas.microsoft.com/office/drawing/2014/main" id="{2A6B59AD-19AA-4E78-8D29-183BAEFB2E9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837AEF9-6EA8-40FC-B790-43A5628CA374}" type="slidenum">
              <a:rPr lang="en-US" altLang="en-US" smtClean="0"/>
              <a:pPr/>
              <a:t>24</a:t>
            </a:fld>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a:extLst>
              <a:ext uri="{FF2B5EF4-FFF2-40B4-BE49-F238E27FC236}">
                <a16:creationId xmlns:a16="http://schemas.microsoft.com/office/drawing/2014/main" id="{141F4863-C4C2-48F8-A3A8-9B1CA1748DD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483" name="Notes Placeholder 2">
            <a:extLst>
              <a:ext uri="{FF2B5EF4-FFF2-40B4-BE49-F238E27FC236}">
                <a16:creationId xmlns:a16="http://schemas.microsoft.com/office/drawing/2014/main" id="{86D29091-4918-4409-8E79-24ED0668C8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113668" name="Slide Number Placeholder 3">
            <a:extLst>
              <a:ext uri="{FF2B5EF4-FFF2-40B4-BE49-F238E27FC236}">
                <a16:creationId xmlns:a16="http://schemas.microsoft.com/office/drawing/2014/main" id="{62C69F05-9A8D-492B-BA8D-36EDDFB57D34}"/>
              </a:ext>
            </a:extLst>
          </p:cNvPr>
          <p:cNvSpPr>
            <a:spLocks noGrp="1"/>
          </p:cNvSpPr>
          <p:nvPr>
            <p:ph type="sldNum" sz="quarter" idx="5"/>
          </p:nvPr>
        </p:nvSpPr>
        <p:spPr bwMode="auto"/>
        <p:txBody>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5C0C44-26CB-477A-9F56-0D9C2BEEB151}" type="slidenum">
              <a:rPr kumimoji="0" lang="en-US" altLang="en-US" sz="1200" b="0" i="0" u="none" strike="noStrike" kern="1200" cap="none" spc="0" normalizeH="0" baseline="0" noProof="0">
                <a:ln>
                  <a:noFill/>
                </a:ln>
                <a:solidFill>
                  <a:prstClr val="black"/>
                </a:solidFill>
                <a:effectLst/>
                <a:uLnTx/>
                <a:uFillTx/>
                <a:latin typeface="Comic Sans MS" panose="030F0702030302020204" pitchFamily="66"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37949857-F650-4C68-9715-AC221906E2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78C28417-4048-4B26-995F-7C0A26FE65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113668" name="Slide Number Placeholder 3">
            <a:extLst>
              <a:ext uri="{FF2B5EF4-FFF2-40B4-BE49-F238E27FC236}">
                <a16:creationId xmlns:a16="http://schemas.microsoft.com/office/drawing/2014/main" id="{5E198EEE-F3FF-4667-9FB4-FAB0401EC3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87999F-F10C-442D-A6C4-3E591C8F489D}" type="slidenum">
              <a:rPr kumimoji="0" lang="en-US" altLang="en-US" sz="1200" b="0" i="0" u="none" strike="noStrike" kern="1200" cap="none" spc="0" normalizeH="0" baseline="0" noProof="0">
                <a:ln>
                  <a:noFill/>
                </a:ln>
                <a:solidFill>
                  <a:prstClr val="black"/>
                </a:solidFill>
                <a:effectLst/>
                <a:uLnTx/>
                <a:uFillTx/>
                <a:latin typeface="Comic Sans MS" panose="030F0702030302020204" pitchFamily="66"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2110489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a:extLst>
              <a:ext uri="{FF2B5EF4-FFF2-40B4-BE49-F238E27FC236}">
                <a16:creationId xmlns:a16="http://schemas.microsoft.com/office/drawing/2014/main" id="{3D6EF0BC-7368-4FA1-95FB-3B2C65DB4CC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a:extLst>
              <a:ext uri="{FF2B5EF4-FFF2-40B4-BE49-F238E27FC236}">
                <a16:creationId xmlns:a16="http://schemas.microsoft.com/office/drawing/2014/main" id="{FF57063B-564D-40F6-AB94-19A2A4DFAD9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48484" name="Slide Number Placeholder 3">
            <a:extLst>
              <a:ext uri="{FF2B5EF4-FFF2-40B4-BE49-F238E27FC236}">
                <a16:creationId xmlns:a16="http://schemas.microsoft.com/office/drawing/2014/main" id="{3F55591B-41A5-43BD-962E-7BBF649706D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4E48D2-27CF-4E80-A3FB-CF7887E0601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8" Type="http://schemas.openxmlformats.org/officeDocument/2006/relationships/hyperlink" Target="https://www.pinterest.com/slidesmania/" TargetMode="External"/><Relationship Id="rId13"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hyperlink" Target="https://www.instagram.com/slidesmania/" TargetMode="External"/><Relationship Id="rId2" Type="http://schemas.openxmlformats.org/officeDocument/2006/relationships/hyperlink" Target="https://slidesmania.com/" TargetMode="External"/><Relationship Id="rId1" Type="http://schemas.openxmlformats.org/officeDocument/2006/relationships/slideMaster" Target="../slideMasters/slideMaster6.xml"/><Relationship Id="rId6" Type="http://schemas.openxmlformats.org/officeDocument/2006/relationships/hyperlink" Target="https://twitter.com/SlidesManiaSM/" TargetMode="External"/><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hyperlink" Target="https://www.linkedin.com/company/slidesmania/" TargetMode="External"/><Relationship Id="rId4" Type="http://schemas.openxmlformats.org/officeDocument/2006/relationships/hyperlink" Target="https://www.facebook.com/SlidesManiaSM/" TargetMode="External"/><Relationship Id="rId9" Type="http://schemas.openxmlformats.org/officeDocument/2006/relationships/image" Target="../media/image13.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7434C-13F1-4258-82E9-F8E8806DA2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9DAF0B-1672-4E17-8C33-5FB8762F63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1E2CA2-D6FF-43EF-9D85-7F7865AF1E4E}"/>
              </a:ext>
            </a:extLst>
          </p:cNvPr>
          <p:cNvSpPr>
            <a:spLocks noGrp="1"/>
          </p:cNvSpPr>
          <p:nvPr>
            <p:ph type="dt" sz="half" idx="10"/>
          </p:nvPr>
        </p:nvSpPr>
        <p:spPr/>
        <p:txBody>
          <a:bodyPr/>
          <a:lstStyle/>
          <a:p>
            <a:fld id="{3B203FF4-02DB-453E-AAEB-87BEEA16CF1A}" type="datetimeFigureOut">
              <a:rPr lang="en-US" smtClean="0"/>
              <a:t>5/8/2021</a:t>
            </a:fld>
            <a:endParaRPr lang="en-US" dirty="0"/>
          </a:p>
        </p:txBody>
      </p:sp>
      <p:sp>
        <p:nvSpPr>
          <p:cNvPr id="5" name="Footer Placeholder 4">
            <a:extLst>
              <a:ext uri="{FF2B5EF4-FFF2-40B4-BE49-F238E27FC236}">
                <a16:creationId xmlns:a16="http://schemas.microsoft.com/office/drawing/2014/main" id="{C314F40D-53B0-49E1-B62E-35CDDBF998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A80C7D0-8730-4101-98CC-9BDB01385D26}"/>
              </a:ext>
            </a:extLst>
          </p:cNvPr>
          <p:cNvSpPr>
            <a:spLocks noGrp="1"/>
          </p:cNvSpPr>
          <p:nvPr>
            <p:ph type="sldNum" sz="quarter" idx="12"/>
          </p:nvPr>
        </p:nvSpPr>
        <p:spPr/>
        <p:txBody>
          <a:bodyPr/>
          <a:lstStyle/>
          <a:p>
            <a:fld id="{D29C794A-28A9-431D-A27D-94C05CB0DDCD}" type="slidenum">
              <a:rPr lang="en-US" smtClean="0"/>
              <a:t>‹#›</a:t>
            </a:fld>
            <a:endParaRPr lang="en-US" dirty="0"/>
          </a:p>
        </p:txBody>
      </p:sp>
    </p:spTree>
    <p:extLst>
      <p:ext uri="{BB962C8B-B14F-4D97-AF65-F5344CB8AC3E}">
        <p14:creationId xmlns:p14="http://schemas.microsoft.com/office/powerpoint/2010/main" val="2735633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DD7EE-6E7B-48CB-BDD8-89F4E8E147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F41DD0-D379-4EFE-923F-23070CCEAE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11F2F4-E7D4-4812-803F-5C1F1781795D}"/>
              </a:ext>
            </a:extLst>
          </p:cNvPr>
          <p:cNvSpPr>
            <a:spLocks noGrp="1"/>
          </p:cNvSpPr>
          <p:nvPr>
            <p:ph type="dt" sz="half" idx="10"/>
          </p:nvPr>
        </p:nvSpPr>
        <p:spPr/>
        <p:txBody>
          <a:bodyPr/>
          <a:lstStyle/>
          <a:p>
            <a:fld id="{3B203FF4-02DB-453E-AAEB-87BEEA16CF1A}" type="datetimeFigureOut">
              <a:rPr lang="en-US" smtClean="0"/>
              <a:t>5/8/2021</a:t>
            </a:fld>
            <a:endParaRPr lang="en-US" dirty="0"/>
          </a:p>
        </p:txBody>
      </p:sp>
      <p:sp>
        <p:nvSpPr>
          <p:cNvPr id="5" name="Footer Placeholder 4">
            <a:extLst>
              <a:ext uri="{FF2B5EF4-FFF2-40B4-BE49-F238E27FC236}">
                <a16:creationId xmlns:a16="http://schemas.microsoft.com/office/drawing/2014/main" id="{DE2658C2-C68B-4EA8-B3E5-B0A1C20BC2E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B9B93C0-0753-4190-ABE3-A80A111929B7}"/>
              </a:ext>
            </a:extLst>
          </p:cNvPr>
          <p:cNvSpPr>
            <a:spLocks noGrp="1"/>
          </p:cNvSpPr>
          <p:nvPr>
            <p:ph type="sldNum" sz="quarter" idx="12"/>
          </p:nvPr>
        </p:nvSpPr>
        <p:spPr/>
        <p:txBody>
          <a:bodyPr/>
          <a:lstStyle/>
          <a:p>
            <a:fld id="{D29C794A-28A9-431D-A27D-94C05CB0DDCD}" type="slidenum">
              <a:rPr lang="en-US" smtClean="0"/>
              <a:t>‹#›</a:t>
            </a:fld>
            <a:endParaRPr lang="en-US" dirty="0"/>
          </a:p>
        </p:txBody>
      </p:sp>
    </p:spTree>
    <p:extLst>
      <p:ext uri="{BB962C8B-B14F-4D97-AF65-F5344CB8AC3E}">
        <p14:creationId xmlns:p14="http://schemas.microsoft.com/office/powerpoint/2010/main" val="29698063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BE2E3C51-3AB0-4B35-85DE-3304F0A49987}"/>
              </a:ext>
            </a:extLst>
          </p:cNvPr>
          <p:cNvSpPr>
            <a:spLocks noGrp="1"/>
          </p:cNvSpPr>
          <p:nvPr>
            <p:ph type="dt" sz="half" idx="10"/>
          </p:nvPr>
        </p:nvSpPr>
        <p:spPr/>
        <p:txBody>
          <a:bodyPr/>
          <a:lstStyle>
            <a:lvl1pPr>
              <a:defRPr/>
            </a:lvl1pPr>
          </a:lstStyle>
          <a:p>
            <a:pPr>
              <a:defRPr/>
            </a:pPr>
            <a:fld id="{A5DBFA2A-1372-44E3-A69D-87C5073A5E43}" type="datetimeFigureOut">
              <a:rPr lang="en-US"/>
              <a:pPr>
                <a:defRPr/>
              </a:pPr>
              <a:t>5/8/2021</a:t>
            </a:fld>
            <a:endParaRPr lang="en-US" dirty="0"/>
          </a:p>
        </p:txBody>
      </p:sp>
      <p:sp>
        <p:nvSpPr>
          <p:cNvPr id="5" name="Footer Placeholder 4">
            <a:extLst>
              <a:ext uri="{FF2B5EF4-FFF2-40B4-BE49-F238E27FC236}">
                <a16:creationId xmlns:a16="http://schemas.microsoft.com/office/drawing/2014/main" id="{A324660C-DFCF-4372-85E4-4B2B760EE588}"/>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741F5832-D962-45B1-AE6F-A258D981770A}"/>
              </a:ext>
            </a:extLst>
          </p:cNvPr>
          <p:cNvSpPr>
            <a:spLocks noGrp="1"/>
          </p:cNvSpPr>
          <p:nvPr>
            <p:ph type="sldNum" sz="quarter" idx="12"/>
          </p:nvPr>
        </p:nvSpPr>
        <p:spPr/>
        <p:txBody>
          <a:bodyPr/>
          <a:lstStyle>
            <a:lvl1pPr>
              <a:defRPr/>
            </a:lvl1pPr>
          </a:lstStyle>
          <a:p>
            <a:pPr>
              <a:defRPr/>
            </a:pPr>
            <a:fld id="{BE9158F3-AB86-4A80-AE73-8C2CD3C2F9CF}" type="slidenum">
              <a:rPr lang="en-US" altLang="en-US"/>
              <a:pPr>
                <a:defRPr/>
              </a:pPr>
              <a:t>‹#›</a:t>
            </a:fld>
            <a:endParaRPr lang="en-US" altLang="en-US" dirty="0"/>
          </a:p>
        </p:txBody>
      </p:sp>
    </p:spTree>
    <p:extLst>
      <p:ext uri="{BB962C8B-B14F-4D97-AF65-F5344CB8AC3E}">
        <p14:creationId xmlns:p14="http://schemas.microsoft.com/office/powerpoint/2010/main" val="100119460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357B5F-4D29-48F2-9B29-C4EA7CA538FB}"/>
              </a:ext>
            </a:extLst>
          </p:cNvPr>
          <p:cNvSpPr>
            <a:spLocks noGrp="1"/>
          </p:cNvSpPr>
          <p:nvPr>
            <p:ph type="dt" sz="half" idx="10"/>
          </p:nvPr>
        </p:nvSpPr>
        <p:spPr/>
        <p:txBody>
          <a:bodyPr/>
          <a:lstStyle>
            <a:lvl1pPr>
              <a:defRPr/>
            </a:lvl1pPr>
          </a:lstStyle>
          <a:p>
            <a:pPr>
              <a:defRPr/>
            </a:pPr>
            <a:fld id="{767703BF-E7D7-49CC-B8BA-198A050E2BF6}" type="datetimeFigureOut">
              <a:rPr lang="en-US"/>
              <a:pPr>
                <a:defRPr/>
              </a:pPr>
              <a:t>5/8/2021</a:t>
            </a:fld>
            <a:endParaRPr lang="en-US" dirty="0"/>
          </a:p>
        </p:txBody>
      </p:sp>
      <p:sp>
        <p:nvSpPr>
          <p:cNvPr id="5" name="Footer Placeholder 4">
            <a:extLst>
              <a:ext uri="{FF2B5EF4-FFF2-40B4-BE49-F238E27FC236}">
                <a16:creationId xmlns:a16="http://schemas.microsoft.com/office/drawing/2014/main" id="{DBEBBBAA-71AF-4534-9042-5FAC50FD8DDE}"/>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13E5AA64-230C-4C58-A086-746C6A2A4841}"/>
              </a:ext>
            </a:extLst>
          </p:cNvPr>
          <p:cNvSpPr>
            <a:spLocks noGrp="1"/>
          </p:cNvSpPr>
          <p:nvPr>
            <p:ph type="sldNum" sz="quarter" idx="12"/>
          </p:nvPr>
        </p:nvSpPr>
        <p:spPr/>
        <p:txBody>
          <a:bodyPr/>
          <a:lstStyle>
            <a:lvl1pPr>
              <a:defRPr/>
            </a:lvl1pPr>
          </a:lstStyle>
          <a:p>
            <a:pPr>
              <a:defRPr/>
            </a:pPr>
            <a:fld id="{9F9BFE92-2218-4FB0-AF99-0C47EE0084DE}" type="slidenum">
              <a:rPr lang="en-US" altLang="en-US"/>
              <a:pPr>
                <a:defRPr/>
              </a:pPr>
              <a:t>‹#›</a:t>
            </a:fld>
            <a:endParaRPr lang="en-US" altLang="en-US" dirty="0"/>
          </a:p>
        </p:txBody>
      </p:sp>
    </p:spTree>
    <p:extLst>
      <p:ext uri="{BB962C8B-B14F-4D97-AF65-F5344CB8AC3E}">
        <p14:creationId xmlns:p14="http://schemas.microsoft.com/office/powerpoint/2010/main" val="323956055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C53703-8656-42C0-99DC-A73585D52E3D}"/>
              </a:ext>
            </a:extLst>
          </p:cNvPr>
          <p:cNvSpPr>
            <a:spLocks noGrp="1"/>
          </p:cNvSpPr>
          <p:nvPr>
            <p:ph type="dt" sz="half" idx="10"/>
          </p:nvPr>
        </p:nvSpPr>
        <p:spPr/>
        <p:txBody>
          <a:bodyPr/>
          <a:lstStyle>
            <a:lvl1pPr>
              <a:defRPr/>
            </a:lvl1pPr>
          </a:lstStyle>
          <a:p>
            <a:pPr>
              <a:defRPr/>
            </a:pPr>
            <a:fld id="{1CC3CE51-366C-4067-BB59-A8ADDCFB6019}" type="datetimeFigureOut">
              <a:rPr lang="en-US"/>
              <a:pPr>
                <a:defRPr/>
              </a:pPr>
              <a:t>5/8/2021</a:t>
            </a:fld>
            <a:endParaRPr lang="en-US" dirty="0"/>
          </a:p>
        </p:txBody>
      </p:sp>
      <p:sp>
        <p:nvSpPr>
          <p:cNvPr id="5" name="Footer Placeholder 4">
            <a:extLst>
              <a:ext uri="{FF2B5EF4-FFF2-40B4-BE49-F238E27FC236}">
                <a16:creationId xmlns:a16="http://schemas.microsoft.com/office/drawing/2014/main" id="{66F3B381-3A3A-4CA6-8CC9-1B2D58F633BF}"/>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9806D3D5-2986-498B-8DE1-88E1B323640B}"/>
              </a:ext>
            </a:extLst>
          </p:cNvPr>
          <p:cNvSpPr>
            <a:spLocks noGrp="1"/>
          </p:cNvSpPr>
          <p:nvPr>
            <p:ph type="sldNum" sz="quarter" idx="12"/>
          </p:nvPr>
        </p:nvSpPr>
        <p:spPr/>
        <p:txBody>
          <a:bodyPr/>
          <a:lstStyle>
            <a:lvl1pPr>
              <a:defRPr/>
            </a:lvl1pPr>
          </a:lstStyle>
          <a:p>
            <a:pPr>
              <a:defRPr/>
            </a:pPr>
            <a:fld id="{171D6D09-5B2A-47CE-B811-49A9C8D88F6F}" type="slidenum">
              <a:rPr lang="en-US" altLang="en-US"/>
              <a:pPr>
                <a:defRPr/>
              </a:pPr>
              <a:t>‹#›</a:t>
            </a:fld>
            <a:endParaRPr lang="en-US" altLang="en-US" dirty="0"/>
          </a:p>
        </p:txBody>
      </p:sp>
    </p:spTree>
    <p:extLst>
      <p:ext uri="{BB962C8B-B14F-4D97-AF65-F5344CB8AC3E}">
        <p14:creationId xmlns:p14="http://schemas.microsoft.com/office/powerpoint/2010/main" val="38130004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45B0823-1999-4A79-8069-79174CC89284}"/>
              </a:ext>
            </a:extLst>
          </p:cNvPr>
          <p:cNvSpPr>
            <a:spLocks noGrp="1"/>
          </p:cNvSpPr>
          <p:nvPr>
            <p:ph type="dt" sz="half" idx="10"/>
          </p:nvPr>
        </p:nvSpPr>
        <p:spPr/>
        <p:txBody>
          <a:bodyPr/>
          <a:lstStyle>
            <a:lvl1pPr>
              <a:defRPr/>
            </a:lvl1pPr>
          </a:lstStyle>
          <a:p>
            <a:pPr>
              <a:defRPr/>
            </a:pPr>
            <a:fld id="{7BD09C75-8A77-4EB1-B34A-1DAD5CD8515C}" type="datetimeFigureOut">
              <a:rPr lang="en-US"/>
              <a:pPr>
                <a:defRPr/>
              </a:pPr>
              <a:t>5/8/2021</a:t>
            </a:fld>
            <a:endParaRPr lang="en-US" dirty="0"/>
          </a:p>
        </p:txBody>
      </p:sp>
      <p:sp>
        <p:nvSpPr>
          <p:cNvPr id="6" name="Footer Placeholder 4">
            <a:extLst>
              <a:ext uri="{FF2B5EF4-FFF2-40B4-BE49-F238E27FC236}">
                <a16:creationId xmlns:a16="http://schemas.microsoft.com/office/drawing/2014/main" id="{CE64FB44-DCEF-4216-A9F4-27845ED80906}"/>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91E02073-5FED-4235-9C98-0DB949D53DD2}"/>
              </a:ext>
            </a:extLst>
          </p:cNvPr>
          <p:cNvSpPr>
            <a:spLocks noGrp="1"/>
          </p:cNvSpPr>
          <p:nvPr>
            <p:ph type="sldNum" sz="quarter" idx="12"/>
          </p:nvPr>
        </p:nvSpPr>
        <p:spPr/>
        <p:txBody>
          <a:bodyPr/>
          <a:lstStyle>
            <a:lvl1pPr>
              <a:defRPr/>
            </a:lvl1pPr>
          </a:lstStyle>
          <a:p>
            <a:pPr>
              <a:defRPr/>
            </a:pPr>
            <a:fld id="{0EC3884C-63F5-4A5D-BA1D-F5E23A42CA5B}" type="slidenum">
              <a:rPr lang="en-US" altLang="en-US"/>
              <a:pPr>
                <a:defRPr/>
              </a:pPr>
              <a:t>‹#›</a:t>
            </a:fld>
            <a:endParaRPr lang="en-US" altLang="en-US" dirty="0"/>
          </a:p>
        </p:txBody>
      </p:sp>
    </p:spTree>
    <p:extLst>
      <p:ext uri="{BB962C8B-B14F-4D97-AF65-F5344CB8AC3E}">
        <p14:creationId xmlns:p14="http://schemas.microsoft.com/office/powerpoint/2010/main" val="33318460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A2FBEEF-7C6C-45E2-9BF7-E2BADEA70684}"/>
              </a:ext>
            </a:extLst>
          </p:cNvPr>
          <p:cNvSpPr>
            <a:spLocks noGrp="1"/>
          </p:cNvSpPr>
          <p:nvPr>
            <p:ph type="dt" sz="half" idx="10"/>
          </p:nvPr>
        </p:nvSpPr>
        <p:spPr/>
        <p:txBody>
          <a:bodyPr/>
          <a:lstStyle>
            <a:lvl1pPr>
              <a:defRPr/>
            </a:lvl1pPr>
          </a:lstStyle>
          <a:p>
            <a:pPr>
              <a:defRPr/>
            </a:pPr>
            <a:fld id="{A84B5ACF-FFF4-453F-A7E0-8E2F02BAC50E}" type="datetimeFigureOut">
              <a:rPr lang="en-US"/>
              <a:pPr>
                <a:defRPr/>
              </a:pPr>
              <a:t>5/8/2021</a:t>
            </a:fld>
            <a:endParaRPr lang="en-US" dirty="0"/>
          </a:p>
        </p:txBody>
      </p:sp>
      <p:sp>
        <p:nvSpPr>
          <p:cNvPr id="8" name="Footer Placeholder 4">
            <a:extLst>
              <a:ext uri="{FF2B5EF4-FFF2-40B4-BE49-F238E27FC236}">
                <a16:creationId xmlns:a16="http://schemas.microsoft.com/office/drawing/2014/main" id="{446D5EC1-A9E9-42AD-A008-CD56482D9CFA}"/>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AFA8B612-5163-4679-8181-DF7826616F9D}"/>
              </a:ext>
            </a:extLst>
          </p:cNvPr>
          <p:cNvSpPr>
            <a:spLocks noGrp="1"/>
          </p:cNvSpPr>
          <p:nvPr>
            <p:ph type="sldNum" sz="quarter" idx="12"/>
          </p:nvPr>
        </p:nvSpPr>
        <p:spPr/>
        <p:txBody>
          <a:bodyPr/>
          <a:lstStyle>
            <a:lvl1pPr>
              <a:defRPr/>
            </a:lvl1pPr>
          </a:lstStyle>
          <a:p>
            <a:pPr>
              <a:defRPr/>
            </a:pPr>
            <a:fld id="{2D7E6552-30F2-44AB-83FC-59EE32876E49}" type="slidenum">
              <a:rPr lang="en-US" altLang="en-US"/>
              <a:pPr>
                <a:defRPr/>
              </a:pPr>
              <a:t>‹#›</a:t>
            </a:fld>
            <a:endParaRPr lang="en-US" altLang="en-US" dirty="0"/>
          </a:p>
        </p:txBody>
      </p:sp>
    </p:spTree>
    <p:extLst>
      <p:ext uri="{BB962C8B-B14F-4D97-AF65-F5344CB8AC3E}">
        <p14:creationId xmlns:p14="http://schemas.microsoft.com/office/powerpoint/2010/main" val="531812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0F3BE76-F912-4D81-B04F-B9F14F873621}"/>
              </a:ext>
            </a:extLst>
          </p:cNvPr>
          <p:cNvSpPr>
            <a:spLocks noGrp="1"/>
          </p:cNvSpPr>
          <p:nvPr>
            <p:ph type="dt" sz="half" idx="10"/>
          </p:nvPr>
        </p:nvSpPr>
        <p:spPr/>
        <p:txBody>
          <a:bodyPr/>
          <a:lstStyle>
            <a:lvl1pPr>
              <a:defRPr/>
            </a:lvl1pPr>
          </a:lstStyle>
          <a:p>
            <a:pPr>
              <a:defRPr/>
            </a:pPr>
            <a:fld id="{6B50C287-91C4-416F-A7AA-F23953F3FE8B}" type="datetimeFigureOut">
              <a:rPr lang="en-US"/>
              <a:pPr>
                <a:defRPr/>
              </a:pPr>
              <a:t>5/8/2021</a:t>
            </a:fld>
            <a:endParaRPr lang="en-US" dirty="0"/>
          </a:p>
        </p:txBody>
      </p:sp>
      <p:sp>
        <p:nvSpPr>
          <p:cNvPr id="4" name="Footer Placeholder 4">
            <a:extLst>
              <a:ext uri="{FF2B5EF4-FFF2-40B4-BE49-F238E27FC236}">
                <a16:creationId xmlns:a16="http://schemas.microsoft.com/office/drawing/2014/main" id="{B40E56C6-EFAC-4796-9E16-DB66969D7977}"/>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9C50A331-EC30-4D2F-A730-7058690C5471}"/>
              </a:ext>
            </a:extLst>
          </p:cNvPr>
          <p:cNvSpPr>
            <a:spLocks noGrp="1"/>
          </p:cNvSpPr>
          <p:nvPr>
            <p:ph type="sldNum" sz="quarter" idx="12"/>
          </p:nvPr>
        </p:nvSpPr>
        <p:spPr/>
        <p:txBody>
          <a:bodyPr/>
          <a:lstStyle>
            <a:lvl1pPr>
              <a:defRPr/>
            </a:lvl1pPr>
          </a:lstStyle>
          <a:p>
            <a:pPr>
              <a:defRPr/>
            </a:pPr>
            <a:fld id="{64D920D0-2C59-4DDE-9314-BB38885AEED4}" type="slidenum">
              <a:rPr lang="en-US" altLang="en-US"/>
              <a:pPr>
                <a:defRPr/>
              </a:pPr>
              <a:t>‹#›</a:t>
            </a:fld>
            <a:endParaRPr lang="en-US" altLang="en-US" dirty="0"/>
          </a:p>
        </p:txBody>
      </p:sp>
    </p:spTree>
    <p:extLst>
      <p:ext uri="{BB962C8B-B14F-4D97-AF65-F5344CB8AC3E}">
        <p14:creationId xmlns:p14="http://schemas.microsoft.com/office/powerpoint/2010/main" val="29309145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4E05C4F-2E79-4FCF-95E4-C6DE0D03D2F2}"/>
              </a:ext>
            </a:extLst>
          </p:cNvPr>
          <p:cNvSpPr>
            <a:spLocks noGrp="1"/>
          </p:cNvSpPr>
          <p:nvPr>
            <p:ph type="dt" sz="half" idx="10"/>
          </p:nvPr>
        </p:nvSpPr>
        <p:spPr/>
        <p:txBody>
          <a:bodyPr/>
          <a:lstStyle>
            <a:lvl1pPr>
              <a:defRPr/>
            </a:lvl1pPr>
          </a:lstStyle>
          <a:p>
            <a:pPr>
              <a:defRPr/>
            </a:pPr>
            <a:fld id="{860140D0-D1D2-43E5-8124-AFF5DFA72E4C}" type="datetimeFigureOut">
              <a:rPr lang="en-US"/>
              <a:pPr>
                <a:defRPr/>
              </a:pPr>
              <a:t>5/8/2021</a:t>
            </a:fld>
            <a:endParaRPr lang="en-US" dirty="0"/>
          </a:p>
        </p:txBody>
      </p:sp>
      <p:sp>
        <p:nvSpPr>
          <p:cNvPr id="3" name="Footer Placeholder 4">
            <a:extLst>
              <a:ext uri="{FF2B5EF4-FFF2-40B4-BE49-F238E27FC236}">
                <a16:creationId xmlns:a16="http://schemas.microsoft.com/office/drawing/2014/main" id="{CEA2D8E9-F5FA-4FD3-ADEE-8FC66BCEBB30}"/>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F87EB495-9A0E-491F-A299-DE2C47541D4B}"/>
              </a:ext>
            </a:extLst>
          </p:cNvPr>
          <p:cNvSpPr>
            <a:spLocks noGrp="1"/>
          </p:cNvSpPr>
          <p:nvPr>
            <p:ph type="sldNum" sz="quarter" idx="12"/>
          </p:nvPr>
        </p:nvSpPr>
        <p:spPr/>
        <p:txBody>
          <a:bodyPr/>
          <a:lstStyle>
            <a:lvl1pPr>
              <a:defRPr/>
            </a:lvl1pPr>
          </a:lstStyle>
          <a:p>
            <a:pPr>
              <a:defRPr/>
            </a:pPr>
            <a:fld id="{BFD96C48-18A1-4F71-B454-C94BDD9AB5AE}" type="slidenum">
              <a:rPr lang="en-US" altLang="en-US"/>
              <a:pPr>
                <a:defRPr/>
              </a:pPr>
              <a:t>‹#›</a:t>
            </a:fld>
            <a:endParaRPr lang="en-US" altLang="en-US" dirty="0"/>
          </a:p>
        </p:txBody>
      </p:sp>
    </p:spTree>
    <p:extLst>
      <p:ext uri="{BB962C8B-B14F-4D97-AF65-F5344CB8AC3E}">
        <p14:creationId xmlns:p14="http://schemas.microsoft.com/office/powerpoint/2010/main" val="177536894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C0AD727-BC72-4E0A-B4DD-B2F43DAA2723}"/>
              </a:ext>
            </a:extLst>
          </p:cNvPr>
          <p:cNvSpPr>
            <a:spLocks noGrp="1"/>
          </p:cNvSpPr>
          <p:nvPr>
            <p:ph type="dt" sz="half" idx="10"/>
          </p:nvPr>
        </p:nvSpPr>
        <p:spPr/>
        <p:txBody>
          <a:bodyPr/>
          <a:lstStyle>
            <a:lvl1pPr>
              <a:defRPr/>
            </a:lvl1pPr>
          </a:lstStyle>
          <a:p>
            <a:pPr>
              <a:defRPr/>
            </a:pPr>
            <a:fld id="{C85E682E-C214-48D3-AFC4-CB653F46B4DE}" type="datetimeFigureOut">
              <a:rPr lang="en-US"/>
              <a:pPr>
                <a:defRPr/>
              </a:pPr>
              <a:t>5/8/2021</a:t>
            </a:fld>
            <a:endParaRPr lang="en-US" dirty="0"/>
          </a:p>
        </p:txBody>
      </p:sp>
      <p:sp>
        <p:nvSpPr>
          <p:cNvPr id="6" name="Footer Placeholder 4">
            <a:extLst>
              <a:ext uri="{FF2B5EF4-FFF2-40B4-BE49-F238E27FC236}">
                <a16:creationId xmlns:a16="http://schemas.microsoft.com/office/drawing/2014/main" id="{FEE67A3C-C6A7-4898-AC5B-F1D3358E6DFB}"/>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C2903B65-049A-448B-83E5-3CD753724B97}"/>
              </a:ext>
            </a:extLst>
          </p:cNvPr>
          <p:cNvSpPr>
            <a:spLocks noGrp="1"/>
          </p:cNvSpPr>
          <p:nvPr>
            <p:ph type="sldNum" sz="quarter" idx="12"/>
          </p:nvPr>
        </p:nvSpPr>
        <p:spPr/>
        <p:txBody>
          <a:bodyPr/>
          <a:lstStyle>
            <a:lvl1pPr>
              <a:defRPr/>
            </a:lvl1pPr>
          </a:lstStyle>
          <a:p>
            <a:pPr>
              <a:defRPr/>
            </a:pPr>
            <a:fld id="{641C7D62-F31A-4D3B-A524-216236D46B6B}" type="slidenum">
              <a:rPr lang="en-US" altLang="en-US"/>
              <a:pPr>
                <a:defRPr/>
              </a:pPr>
              <a:t>‹#›</a:t>
            </a:fld>
            <a:endParaRPr lang="en-US" altLang="en-US" dirty="0"/>
          </a:p>
        </p:txBody>
      </p:sp>
    </p:spTree>
    <p:extLst>
      <p:ext uri="{BB962C8B-B14F-4D97-AF65-F5344CB8AC3E}">
        <p14:creationId xmlns:p14="http://schemas.microsoft.com/office/powerpoint/2010/main" val="296114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D7AA844-90E9-4896-B1E2-DF4B39557724}"/>
              </a:ext>
            </a:extLst>
          </p:cNvPr>
          <p:cNvSpPr>
            <a:spLocks noGrp="1"/>
          </p:cNvSpPr>
          <p:nvPr>
            <p:ph type="dt" sz="half" idx="10"/>
          </p:nvPr>
        </p:nvSpPr>
        <p:spPr/>
        <p:txBody>
          <a:bodyPr/>
          <a:lstStyle>
            <a:lvl1pPr>
              <a:defRPr/>
            </a:lvl1pPr>
          </a:lstStyle>
          <a:p>
            <a:pPr>
              <a:defRPr/>
            </a:pPr>
            <a:fld id="{0932EA70-A654-43DA-BE4E-55890FCC1002}" type="datetimeFigureOut">
              <a:rPr lang="en-US"/>
              <a:pPr>
                <a:defRPr/>
              </a:pPr>
              <a:t>5/8/2021</a:t>
            </a:fld>
            <a:endParaRPr lang="en-US" dirty="0"/>
          </a:p>
        </p:txBody>
      </p:sp>
      <p:sp>
        <p:nvSpPr>
          <p:cNvPr id="6" name="Footer Placeholder 4">
            <a:extLst>
              <a:ext uri="{FF2B5EF4-FFF2-40B4-BE49-F238E27FC236}">
                <a16:creationId xmlns:a16="http://schemas.microsoft.com/office/drawing/2014/main" id="{FD3189D1-54D7-48E3-AF9B-E36BB7548FBD}"/>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769CD9EF-4B92-4583-BD30-D8A8F69106BB}"/>
              </a:ext>
            </a:extLst>
          </p:cNvPr>
          <p:cNvSpPr>
            <a:spLocks noGrp="1"/>
          </p:cNvSpPr>
          <p:nvPr>
            <p:ph type="sldNum" sz="quarter" idx="12"/>
          </p:nvPr>
        </p:nvSpPr>
        <p:spPr/>
        <p:txBody>
          <a:bodyPr/>
          <a:lstStyle>
            <a:lvl1pPr>
              <a:defRPr/>
            </a:lvl1pPr>
          </a:lstStyle>
          <a:p>
            <a:pPr>
              <a:defRPr/>
            </a:pPr>
            <a:fld id="{83212963-9BB2-4307-96EE-6A4D52DCEB43}" type="slidenum">
              <a:rPr lang="en-US" altLang="en-US"/>
              <a:pPr>
                <a:defRPr/>
              </a:pPr>
              <a:t>‹#›</a:t>
            </a:fld>
            <a:endParaRPr lang="en-US" altLang="en-US" dirty="0"/>
          </a:p>
        </p:txBody>
      </p:sp>
    </p:spTree>
    <p:extLst>
      <p:ext uri="{BB962C8B-B14F-4D97-AF65-F5344CB8AC3E}">
        <p14:creationId xmlns:p14="http://schemas.microsoft.com/office/powerpoint/2010/main" val="28970050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F27950-FB36-4CC5-9E1E-8F58DA1D8C5F}"/>
              </a:ext>
            </a:extLst>
          </p:cNvPr>
          <p:cNvSpPr>
            <a:spLocks noGrp="1"/>
          </p:cNvSpPr>
          <p:nvPr>
            <p:ph type="dt" sz="half" idx="10"/>
          </p:nvPr>
        </p:nvSpPr>
        <p:spPr/>
        <p:txBody>
          <a:bodyPr/>
          <a:lstStyle>
            <a:lvl1pPr>
              <a:defRPr/>
            </a:lvl1pPr>
          </a:lstStyle>
          <a:p>
            <a:pPr>
              <a:defRPr/>
            </a:pPr>
            <a:fld id="{C7038E6A-7140-41C1-9C65-F8B5A52C7149}" type="datetimeFigureOut">
              <a:rPr lang="en-US"/>
              <a:pPr>
                <a:defRPr/>
              </a:pPr>
              <a:t>5/8/2021</a:t>
            </a:fld>
            <a:endParaRPr lang="en-US" dirty="0"/>
          </a:p>
        </p:txBody>
      </p:sp>
      <p:sp>
        <p:nvSpPr>
          <p:cNvPr id="5" name="Footer Placeholder 4">
            <a:extLst>
              <a:ext uri="{FF2B5EF4-FFF2-40B4-BE49-F238E27FC236}">
                <a16:creationId xmlns:a16="http://schemas.microsoft.com/office/drawing/2014/main" id="{2987DBCC-308C-48C0-9733-B56B5F4688EE}"/>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B4AB1720-AC72-4FE2-B4C4-AAFDE251760E}"/>
              </a:ext>
            </a:extLst>
          </p:cNvPr>
          <p:cNvSpPr>
            <a:spLocks noGrp="1"/>
          </p:cNvSpPr>
          <p:nvPr>
            <p:ph type="sldNum" sz="quarter" idx="12"/>
          </p:nvPr>
        </p:nvSpPr>
        <p:spPr/>
        <p:txBody>
          <a:bodyPr/>
          <a:lstStyle>
            <a:lvl1pPr>
              <a:defRPr/>
            </a:lvl1pPr>
          </a:lstStyle>
          <a:p>
            <a:pPr>
              <a:defRPr/>
            </a:pPr>
            <a:fld id="{1317997A-DE9B-46B5-9845-D58EBF9CD9AB}" type="slidenum">
              <a:rPr lang="en-US" altLang="en-US"/>
              <a:pPr>
                <a:defRPr/>
              </a:pPr>
              <a:t>‹#›</a:t>
            </a:fld>
            <a:endParaRPr lang="en-US" altLang="en-US" dirty="0"/>
          </a:p>
        </p:txBody>
      </p:sp>
    </p:spTree>
    <p:extLst>
      <p:ext uri="{BB962C8B-B14F-4D97-AF65-F5344CB8AC3E}">
        <p14:creationId xmlns:p14="http://schemas.microsoft.com/office/powerpoint/2010/main" val="106858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7E63C8-61D0-404F-A589-9D4C44C680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BF9BA3-25E2-4EC7-9AA0-480970E120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18ED78-C07D-4F70-A0A9-CC5C41A39CF6}"/>
              </a:ext>
            </a:extLst>
          </p:cNvPr>
          <p:cNvSpPr>
            <a:spLocks noGrp="1"/>
          </p:cNvSpPr>
          <p:nvPr>
            <p:ph type="dt" sz="half" idx="10"/>
          </p:nvPr>
        </p:nvSpPr>
        <p:spPr/>
        <p:txBody>
          <a:bodyPr/>
          <a:lstStyle/>
          <a:p>
            <a:fld id="{3B203FF4-02DB-453E-AAEB-87BEEA16CF1A}" type="datetimeFigureOut">
              <a:rPr lang="en-US" smtClean="0"/>
              <a:t>5/8/2021</a:t>
            </a:fld>
            <a:endParaRPr lang="en-US" dirty="0"/>
          </a:p>
        </p:txBody>
      </p:sp>
      <p:sp>
        <p:nvSpPr>
          <p:cNvPr id="5" name="Footer Placeholder 4">
            <a:extLst>
              <a:ext uri="{FF2B5EF4-FFF2-40B4-BE49-F238E27FC236}">
                <a16:creationId xmlns:a16="http://schemas.microsoft.com/office/drawing/2014/main" id="{DD4BF3E2-C1E0-425B-8219-8D46536E17C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4EB8313-E6E2-4B10-89F9-CCD9FC0AAC3E}"/>
              </a:ext>
            </a:extLst>
          </p:cNvPr>
          <p:cNvSpPr>
            <a:spLocks noGrp="1"/>
          </p:cNvSpPr>
          <p:nvPr>
            <p:ph type="sldNum" sz="quarter" idx="12"/>
          </p:nvPr>
        </p:nvSpPr>
        <p:spPr/>
        <p:txBody>
          <a:bodyPr/>
          <a:lstStyle/>
          <a:p>
            <a:fld id="{D29C794A-28A9-431D-A27D-94C05CB0DDCD}" type="slidenum">
              <a:rPr lang="en-US" smtClean="0"/>
              <a:t>‹#›</a:t>
            </a:fld>
            <a:endParaRPr lang="en-US" dirty="0"/>
          </a:p>
        </p:txBody>
      </p:sp>
    </p:spTree>
    <p:extLst>
      <p:ext uri="{BB962C8B-B14F-4D97-AF65-F5344CB8AC3E}">
        <p14:creationId xmlns:p14="http://schemas.microsoft.com/office/powerpoint/2010/main" val="24784116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59013-1B97-4F6F-8B09-E2DEDCA0EB25}"/>
              </a:ext>
            </a:extLst>
          </p:cNvPr>
          <p:cNvSpPr>
            <a:spLocks noGrp="1"/>
          </p:cNvSpPr>
          <p:nvPr>
            <p:ph type="dt" sz="half" idx="10"/>
          </p:nvPr>
        </p:nvSpPr>
        <p:spPr/>
        <p:txBody>
          <a:bodyPr/>
          <a:lstStyle>
            <a:lvl1pPr>
              <a:defRPr/>
            </a:lvl1pPr>
          </a:lstStyle>
          <a:p>
            <a:pPr>
              <a:defRPr/>
            </a:pPr>
            <a:fld id="{F6196789-A8CA-4918-994D-13B2600BAFE2}" type="datetimeFigureOut">
              <a:rPr lang="en-US"/>
              <a:pPr>
                <a:defRPr/>
              </a:pPr>
              <a:t>5/8/2021</a:t>
            </a:fld>
            <a:endParaRPr lang="en-US" dirty="0"/>
          </a:p>
        </p:txBody>
      </p:sp>
      <p:sp>
        <p:nvSpPr>
          <p:cNvPr id="5" name="Footer Placeholder 4">
            <a:extLst>
              <a:ext uri="{FF2B5EF4-FFF2-40B4-BE49-F238E27FC236}">
                <a16:creationId xmlns:a16="http://schemas.microsoft.com/office/drawing/2014/main" id="{ED8AE372-2CC7-4E3B-89AB-1D2C5428DFEE}"/>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3A24F334-9D28-4A25-8B88-3DC6AF5674AC}"/>
              </a:ext>
            </a:extLst>
          </p:cNvPr>
          <p:cNvSpPr>
            <a:spLocks noGrp="1"/>
          </p:cNvSpPr>
          <p:nvPr>
            <p:ph type="sldNum" sz="quarter" idx="12"/>
          </p:nvPr>
        </p:nvSpPr>
        <p:spPr/>
        <p:txBody>
          <a:bodyPr/>
          <a:lstStyle>
            <a:lvl1pPr>
              <a:defRPr/>
            </a:lvl1pPr>
          </a:lstStyle>
          <a:p>
            <a:pPr>
              <a:defRPr/>
            </a:pPr>
            <a:fld id="{BD07C214-D637-49CD-A38F-39B1B3CA7BD8}" type="slidenum">
              <a:rPr lang="en-US" altLang="en-US"/>
              <a:pPr>
                <a:defRPr/>
              </a:pPr>
              <a:t>‹#›</a:t>
            </a:fld>
            <a:endParaRPr lang="en-US" altLang="en-US" dirty="0"/>
          </a:p>
        </p:txBody>
      </p:sp>
    </p:spTree>
    <p:extLst>
      <p:ext uri="{BB962C8B-B14F-4D97-AF65-F5344CB8AC3E}">
        <p14:creationId xmlns:p14="http://schemas.microsoft.com/office/powerpoint/2010/main" val="132616513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p:spPr>
        <p:txBody>
          <a:bodyPr/>
          <a:lstStyle/>
          <a:p>
            <a:r>
              <a:rPr lang="en-US"/>
              <a:t>Click to edit Master title style</a:t>
            </a:r>
          </a:p>
        </p:txBody>
      </p:sp>
      <p:sp>
        <p:nvSpPr>
          <p:cNvPr id="3" name="ClipArt Placeholder 2"/>
          <p:cNvSpPr>
            <a:spLocks noGrp="1"/>
          </p:cNvSpPr>
          <p:nvPr>
            <p:ph type="clipArt" sz="half" idx="1"/>
          </p:nvPr>
        </p:nvSpPr>
        <p:spPr>
          <a:xfrm>
            <a:off x="609600" y="1905000"/>
            <a:ext cx="5384800" cy="4114800"/>
          </a:xfrm>
        </p:spPr>
        <p:txBody>
          <a:bodyPr rtlCol="0">
            <a:normAutofit/>
          </a:bodyPr>
          <a:lstStyle/>
          <a:p>
            <a:pPr lvl="0"/>
            <a:endParaRPr lang="en-US" noProof="0" dirty="0"/>
          </a:p>
        </p:txBody>
      </p:sp>
      <p:sp>
        <p:nvSpPr>
          <p:cNvPr id="4" name="Text Placeholder 3"/>
          <p:cNvSpPr>
            <a:spLocks noGrp="1"/>
          </p:cNvSpPr>
          <p:nvPr>
            <p:ph type="body" sz="half" idx="2"/>
          </p:nvPr>
        </p:nvSpPr>
        <p:spPr>
          <a:xfrm>
            <a:off x="6197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DC2ECE-122A-4C91-BEA1-4DF0884BA2ED}"/>
              </a:ext>
            </a:extLst>
          </p:cNvPr>
          <p:cNvSpPr>
            <a:spLocks noGrp="1" noChangeArrowheads="1"/>
          </p:cNvSpPr>
          <p:nvPr>
            <p:ph type="dt" sz="half" idx="10"/>
          </p:nvPr>
        </p:nvSpPr>
        <p:spPr/>
        <p:txBody>
          <a:bodyPr/>
          <a:lstStyle>
            <a:lvl1pPr>
              <a:defRPr/>
            </a:lvl1pPr>
          </a:lstStyle>
          <a:p>
            <a:pPr>
              <a:defRPr/>
            </a:pPr>
            <a:endParaRPr lang="en-US" altLang="en-US" dirty="0"/>
          </a:p>
        </p:txBody>
      </p:sp>
      <p:sp>
        <p:nvSpPr>
          <p:cNvPr id="6" name="Footer Placeholder 5">
            <a:extLst>
              <a:ext uri="{FF2B5EF4-FFF2-40B4-BE49-F238E27FC236}">
                <a16:creationId xmlns:a16="http://schemas.microsoft.com/office/drawing/2014/main" id="{96B19E8D-341E-445C-BFEC-8DF949960934}"/>
              </a:ext>
            </a:extLst>
          </p:cNvPr>
          <p:cNvSpPr>
            <a:spLocks noGrp="1" noChangeArrowheads="1"/>
          </p:cNvSpPr>
          <p:nvPr>
            <p:ph type="ftr" sz="quarter" idx="11"/>
          </p:nvPr>
        </p:nvSpPr>
        <p:spPr/>
        <p:txBody>
          <a:bodyPr/>
          <a:lstStyle>
            <a:lvl1pPr>
              <a:defRPr/>
            </a:lvl1pPr>
          </a:lstStyle>
          <a:p>
            <a:pPr>
              <a:defRPr/>
            </a:pPr>
            <a:endParaRPr lang="en-US" altLang="en-US" dirty="0"/>
          </a:p>
        </p:txBody>
      </p:sp>
      <p:sp>
        <p:nvSpPr>
          <p:cNvPr id="7" name="Slide Number Placeholder 6">
            <a:extLst>
              <a:ext uri="{FF2B5EF4-FFF2-40B4-BE49-F238E27FC236}">
                <a16:creationId xmlns:a16="http://schemas.microsoft.com/office/drawing/2014/main" id="{D7683117-7215-4C4D-9169-CE7D6836E194}"/>
              </a:ext>
            </a:extLst>
          </p:cNvPr>
          <p:cNvSpPr>
            <a:spLocks noGrp="1" noChangeArrowheads="1"/>
          </p:cNvSpPr>
          <p:nvPr>
            <p:ph type="sldNum" sz="quarter" idx="12"/>
          </p:nvPr>
        </p:nvSpPr>
        <p:spPr/>
        <p:txBody>
          <a:bodyPr/>
          <a:lstStyle>
            <a:lvl1pPr>
              <a:defRPr/>
            </a:lvl1pPr>
          </a:lstStyle>
          <a:p>
            <a:pPr>
              <a:defRPr/>
            </a:pPr>
            <a:fld id="{C39A2494-C08D-4AEA-9E3A-400AA1023FD6}" type="slidenum">
              <a:rPr lang="en-US" altLang="en-US"/>
              <a:pPr>
                <a:defRPr/>
              </a:pPr>
              <a:t>‹#›</a:t>
            </a:fld>
            <a:endParaRPr lang="en-US" altLang="en-US" dirty="0"/>
          </a:p>
        </p:txBody>
      </p:sp>
    </p:spTree>
    <p:extLst>
      <p:ext uri="{BB962C8B-B14F-4D97-AF65-F5344CB8AC3E}">
        <p14:creationId xmlns:p14="http://schemas.microsoft.com/office/powerpoint/2010/main" val="96944573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p:spPr>
        <p:txBody>
          <a:bodyPr/>
          <a:lstStyle/>
          <a:p>
            <a:r>
              <a:rPr lang="en-US"/>
              <a:t>Click to edit Master title style</a:t>
            </a:r>
          </a:p>
        </p:txBody>
      </p:sp>
      <p:sp>
        <p:nvSpPr>
          <p:cNvPr id="3" name="Content Placeholder 2"/>
          <p:cNvSpPr>
            <a:spLocks noGrp="1"/>
          </p:cNvSpPr>
          <p:nvPr>
            <p:ph sz="half" idx="1"/>
          </p:nvPr>
        </p:nvSpPr>
        <p:spPr>
          <a:xfrm>
            <a:off x="609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a:extLst>
              <a:ext uri="{FF2B5EF4-FFF2-40B4-BE49-F238E27FC236}">
                <a16:creationId xmlns:a16="http://schemas.microsoft.com/office/drawing/2014/main" id="{47CC03C0-A9C9-464E-BAAF-8163DD339326}"/>
              </a:ext>
            </a:extLst>
          </p:cNvPr>
          <p:cNvSpPr>
            <a:spLocks noGrp="1" noChangeArrowheads="1"/>
          </p:cNvSpPr>
          <p:nvPr>
            <p:ph type="dt" sz="half" idx="10"/>
          </p:nvPr>
        </p:nvSpPr>
        <p:spPr/>
        <p:txBody>
          <a:bodyPr/>
          <a:lstStyle>
            <a:lvl1pPr>
              <a:defRPr/>
            </a:lvl1pPr>
          </a:lstStyle>
          <a:p>
            <a:pPr>
              <a:defRPr/>
            </a:pPr>
            <a:endParaRPr lang="en-US" altLang="en-US" dirty="0"/>
          </a:p>
        </p:txBody>
      </p:sp>
      <p:sp>
        <p:nvSpPr>
          <p:cNvPr id="6" name="Footer Placeholder 7">
            <a:extLst>
              <a:ext uri="{FF2B5EF4-FFF2-40B4-BE49-F238E27FC236}">
                <a16:creationId xmlns:a16="http://schemas.microsoft.com/office/drawing/2014/main" id="{7C5A1B6F-F3AD-4D35-8B6E-B7EEFC5735B9}"/>
              </a:ext>
            </a:extLst>
          </p:cNvPr>
          <p:cNvSpPr>
            <a:spLocks noGrp="1" noChangeArrowheads="1"/>
          </p:cNvSpPr>
          <p:nvPr>
            <p:ph type="ftr" sz="quarter" idx="11"/>
          </p:nvPr>
        </p:nvSpPr>
        <p:spPr/>
        <p:txBody>
          <a:bodyPr/>
          <a:lstStyle>
            <a:lvl1pPr>
              <a:defRPr/>
            </a:lvl1pPr>
          </a:lstStyle>
          <a:p>
            <a:pPr>
              <a:defRPr/>
            </a:pPr>
            <a:endParaRPr lang="en-US" altLang="en-US" dirty="0"/>
          </a:p>
        </p:txBody>
      </p:sp>
      <p:sp>
        <p:nvSpPr>
          <p:cNvPr id="7" name="Slide Number Placeholder 8">
            <a:extLst>
              <a:ext uri="{FF2B5EF4-FFF2-40B4-BE49-F238E27FC236}">
                <a16:creationId xmlns:a16="http://schemas.microsoft.com/office/drawing/2014/main" id="{A9B518CA-C352-494A-9C0A-9E2AFBD2DBEB}"/>
              </a:ext>
            </a:extLst>
          </p:cNvPr>
          <p:cNvSpPr>
            <a:spLocks noGrp="1" noChangeArrowheads="1"/>
          </p:cNvSpPr>
          <p:nvPr>
            <p:ph type="sldNum" sz="quarter" idx="12"/>
          </p:nvPr>
        </p:nvSpPr>
        <p:spPr/>
        <p:txBody>
          <a:bodyPr/>
          <a:lstStyle>
            <a:lvl1pPr>
              <a:defRPr/>
            </a:lvl1pPr>
          </a:lstStyle>
          <a:p>
            <a:pPr>
              <a:defRPr/>
            </a:pPr>
            <a:fld id="{AC3DAB1E-BA2D-4366-A2F4-1F39329212D4}" type="slidenum">
              <a:rPr lang="en-US" altLang="en-US"/>
              <a:pPr>
                <a:defRPr/>
              </a:pPr>
              <a:t>‹#›</a:t>
            </a:fld>
            <a:endParaRPr lang="en-US" altLang="en-US" dirty="0"/>
          </a:p>
        </p:txBody>
      </p:sp>
    </p:spTree>
    <p:extLst>
      <p:ext uri="{BB962C8B-B14F-4D97-AF65-F5344CB8AC3E}">
        <p14:creationId xmlns:p14="http://schemas.microsoft.com/office/powerpoint/2010/main" val="220670875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5157E9C-DB7A-4725-8088-B4464777D72B}"/>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E8DC652C-5944-43DE-A4B7-A5EC65C2C621}"/>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194C36DF-192E-4C38-9DB9-D6064D464D3A}"/>
              </a:ext>
            </a:extLst>
          </p:cNvPr>
          <p:cNvSpPr>
            <a:spLocks noGrp="1" noChangeArrowheads="1"/>
          </p:cNvSpPr>
          <p:nvPr>
            <p:ph type="sldNum" sz="quarter" idx="12"/>
          </p:nvPr>
        </p:nvSpPr>
        <p:spPr>
          <a:ln/>
        </p:spPr>
        <p:txBody>
          <a:bodyPr/>
          <a:lstStyle>
            <a:lvl1pPr>
              <a:defRPr/>
            </a:lvl1pPr>
          </a:lstStyle>
          <a:p>
            <a:pPr>
              <a:defRPr/>
            </a:pPr>
            <a:fld id="{E92E8DA9-3086-401E-8071-49D636B385A0}" type="slidenum">
              <a:rPr lang="en-US" altLang="en-US"/>
              <a:pPr>
                <a:defRPr/>
              </a:pPr>
              <a:t>‹#›</a:t>
            </a:fld>
            <a:endParaRPr lang="en-US" altLang="en-US" dirty="0"/>
          </a:p>
        </p:txBody>
      </p:sp>
    </p:spTree>
    <p:extLst>
      <p:ext uri="{BB962C8B-B14F-4D97-AF65-F5344CB8AC3E}">
        <p14:creationId xmlns:p14="http://schemas.microsoft.com/office/powerpoint/2010/main" val="72134654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80DAA9-BEE4-4A3D-B4CA-7D64C9822C7B}"/>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1A25198E-C609-479C-ABB7-F9777B55C333}"/>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5B55F982-09A4-44F5-92D6-CB7E6B7633FC}"/>
              </a:ext>
            </a:extLst>
          </p:cNvPr>
          <p:cNvSpPr>
            <a:spLocks noGrp="1" noChangeArrowheads="1"/>
          </p:cNvSpPr>
          <p:nvPr>
            <p:ph type="sldNum" sz="quarter" idx="12"/>
          </p:nvPr>
        </p:nvSpPr>
        <p:spPr>
          <a:ln/>
        </p:spPr>
        <p:txBody>
          <a:bodyPr/>
          <a:lstStyle>
            <a:lvl1pPr>
              <a:defRPr/>
            </a:lvl1pPr>
          </a:lstStyle>
          <a:p>
            <a:pPr>
              <a:defRPr/>
            </a:pPr>
            <a:fld id="{A53E645B-CAC1-4BBE-8EC0-6862A0DDB3C2}" type="slidenum">
              <a:rPr lang="en-US" altLang="en-US"/>
              <a:pPr>
                <a:defRPr/>
              </a:pPr>
              <a:t>‹#›</a:t>
            </a:fld>
            <a:endParaRPr lang="en-US" altLang="en-US" dirty="0"/>
          </a:p>
        </p:txBody>
      </p:sp>
    </p:spTree>
    <p:extLst>
      <p:ext uri="{BB962C8B-B14F-4D97-AF65-F5344CB8AC3E}">
        <p14:creationId xmlns:p14="http://schemas.microsoft.com/office/powerpoint/2010/main" val="180413097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FA01159-12C2-443D-98EE-BC437A320D8B}"/>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195B55FB-0F18-49EE-9228-BDAF0D22CE5B}"/>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1BE740BE-87A4-4DF1-9775-8DCF7F4C640B}"/>
              </a:ext>
            </a:extLst>
          </p:cNvPr>
          <p:cNvSpPr>
            <a:spLocks noGrp="1" noChangeArrowheads="1"/>
          </p:cNvSpPr>
          <p:nvPr>
            <p:ph type="sldNum" sz="quarter" idx="12"/>
          </p:nvPr>
        </p:nvSpPr>
        <p:spPr>
          <a:ln/>
        </p:spPr>
        <p:txBody>
          <a:bodyPr/>
          <a:lstStyle>
            <a:lvl1pPr>
              <a:defRPr/>
            </a:lvl1pPr>
          </a:lstStyle>
          <a:p>
            <a:pPr>
              <a:defRPr/>
            </a:pPr>
            <a:fld id="{DF896ED9-D7BF-4B02-BCCC-A8B808D786E4}" type="slidenum">
              <a:rPr lang="en-US" altLang="en-US"/>
              <a:pPr>
                <a:defRPr/>
              </a:pPr>
              <a:t>‹#›</a:t>
            </a:fld>
            <a:endParaRPr lang="en-US" altLang="en-US" dirty="0"/>
          </a:p>
        </p:txBody>
      </p:sp>
    </p:spTree>
    <p:extLst>
      <p:ext uri="{BB962C8B-B14F-4D97-AF65-F5344CB8AC3E}">
        <p14:creationId xmlns:p14="http://schemas.microsoft.com/office/powerpoint/2010/main" val="396135946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5894F4D-E086-4373-8673-A26FE0E1DBCF}"/>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C0EB6BEC-DFA8-43E9-8E1D-4FE7D428B289}"/>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31D65B22-58B9-45F1-A771-7026CE9A8BC0}"/>
              </a:ext>
            </a:extLst>
          </p:cNvPr>
          <p:cNvSpPr>
            <a:spLocks noGrp="1" noChangeArrowheads="1"/>
          </p:cNvSpPr>
          <p:nvPr>
            <p:ph type="sldNum" sz="quarter" idx="12"/>
          </p:nvPr>
        </p:nvSpPr>
        <p:spPr>
          <a:ln/>
        </p:spPr>
        <p:txBody>
          <a:bodyPr/>
          <a:lstStyle>
            <a:lvl1pPr>
              <a:defRPr/>
            </a:lvl1pPr>
          </a:lstStyle>
          <a:p>
            <a:pPr>
              <a:defRPr/>
            </a:pPr>
            <a:fld id="{4188786E-4DE1-4C99-A9D7-E4DE536934EB}" type="slidenum">
              <a:rPr lang="en-US" altLang="en-US"/>
              <a:pPr>
                <a:defRPr/>
              </a:pPr>
              <a:t>‹#›</a:t>
            </a:fld>
            <a:endParaRPr lang="en-US" altLang="en-US" dirty="0"/>
          </a:p>
        </p:txBody>
      </p:sp>
    </p:spTree>
    <p:extLst>
      <p:ext uri="{BB962C8B-B14F-4D97-AF65-F5344CB8AC3E}">
        <p14:creationId xmlns:p14="http://schemas.microsoft.com/office/powerpoint/2010/main" val="273540032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1F27BFF-BA81-47E7-8C87-DC7D05901985}"/>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a:extLst>
              <a:ext uri="{FF2B5EF4-FFF2-40B4-BE49-F238E27FC236}">
                <a16:creationId xmlns:a16="http://schemas.microsoft.com/office/drawing/2014/main" id="{7BCBCDF6-C106-4611-8B67-0E5D5C87182A}"/>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a:extLst>
              <a:ext uri="{FF2B5EF4-FFF2-40B4-BE49-F238E27FC236}">
                <a16:creationId xmlns:a16="http://schemas.microsoft.com/office/drawing/2014/main" id="{500F52DD-EB86-40DC-A87F-92F1CB327711}"/>
              </a:ext>
            </a:extLst>
          </p:cNvPr>
          <p:cNvSpPr>
            <a:spLocks noGrp="1" noChangeArrowheads="1"/>
          </p:cNvSpPr>
          <p:nvPr>
            <p:ph type="sldNum" sz="quarter" idx="12"/>
          </p:nvPr>
        </p:nvSpPr>
        <p:spPr>
          <a:ln/>
        </p:spPr>
        <p:txBody>
          <a:bodyPr/>
          <a:lstStyle>
            <a:lvl1pPr>
              <a:defRPr/>
            </a:lvl1pPr>
          </a:lstStyle>
          <a:p>
            <a:pPr>
              <a:defRPr/>
            </a:pPr>
            <a:fld id="{9ABD6F55-E51E-45F8-B4FE-A5D398E73DF9}" type="slidenum">
              <a:rPr lang="en-US" altLang="en-US"/>
              <a:pPr>
                <a:defRPr/>
              </a:pPr>
              <a:t>‹#›</a:t>
            </a:fld>
            <a:endParaRPr lang="en-US" altLang="en-US" dirty="0"/>
          </a:p>
        </p:txBody>
      </p:sp>
    </p:spTree>
    <p:extLst>
      <p:ext uri="{BB962C8B-B14F-4D97-AF65-F5344CB8AC3E}">
        <p14:creationId xmlns:p14="http://schemas.microsoft.com/office/powerpoint/2010/main" val="410007895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002E84A-228F-472F-9C83-6424F9BA2B76}"/>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a:extLst>
              <a:ext uri="{FF2B5EF4-FFF2-40B4-BE49-F238E27FC236}">
                <a16:creationId xmlns:a16="http://schemas.microsoft.com/office/drawing/2014/main" id="{A1F2DDFB-EDBA-4838-9891-8D56422C1696}"/>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a:extLst>
              <a:ext uri="{FF2B5EF4-FFF2-40B4-BE49-F238E27FC236}">
                <a16:creationId xmlns:a16="http://schemas.microsoft.com/office/drawing/2014/main" id="{9FAA6ABA-6D97-4010-AB3F-923159EB6B37}"/>
              </a:ext>
            </a:extLst>
          </p:cNvPr>
          <p:cNvSpPr>
            <a:spLocks noGrp="1" noChangeArrowheads="1"/>
          </p:cNvSpPr>
          <p:nvPr>
            <p:ph type="sldNum" sz="quarter" idx="12"/>
          </p:nvPr>
        </p:nvSpPr>
        <p:spPr>
          <a:ln/>
        </p:spPr>
        <p:txBody>
          <a:bodyPr/>
          <a:lstStyle>
            <a:lvl1pPr>
              <a:defRPr/>
            </a:lvl1pPr>
          </a:lstStyle>
          <a:p>
            <a:pPr>
              <a:defRPr/>
            </a:pPr>
            <a:fld id="{B38575E0-4A3D-4962-A8BF-6ACE34983963}" type="slidenum">
              <a:rPr lang="en-US" altLang="en-US"/>
              <a:pPr>
                <a:defRPr/>
              </a:pPr>
              <a:t>‹#›</a:t>
            </a:fld>
            <a:endParaRPr lang="en-US" altLang="en-US" dirty="0"/>
          </a:p>
        </p:txBody>
      </p:sp>
    </p:spTree>
    <p:extLst>
      <p:ext uri="{BB962C8B-B14F-4D97-AF65-F5344CB8AC3E}">
        <p14:creationId xmlns:p14="http://schemas.microsoft.com/office/powerpoint/2010/main" val="398378224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03090D0-977C-4967-A8E2-86B302067BE6}"/>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a:extLst>
              <a:ext uri="{FF2B5EF4-FFF2-40B4-BE49-F238E27FC236}">
                <a16:creationId xmlns:a16="http://schemas.microsoft.com/office/drawing/2014/main" id="{E84D33F6-741B-4D39-945B-BD786C3818ED}"/>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a:extLst>
              <a:ext uri="{FF2B5EF4-FFF2-40B4-BE49-F238E27FC236}">
                <a16:creationId xmlns:a16="http://schemas.microsoft.com/office/drawing/2014/main" id="{E0830479-273B-4824-83FF-A406FA36D8CA}"/>
              </a:ext>
            </a:extLst>
          </p:cNvPr>
          <p:cNvSpPr>
            <a:spLocks noGrp="1" noChangeArrowheads="1"/>
          </p:cNvSpPr>
          <p:nvPr>
            <p:ph type="sldNum" sz="quarter" idx="12"/>
          </p:nvPr>
        </p:nvSpPr>
        <p:spPr>
          <a:ln/>
        </p:spPr>
        <p:txBody>
          <a:bodyPr/>
          <a:lstStyle>
            <a:lvl1pPr>
              <a:defRPr/>
            </a:lvl1pPr>
          </a:lstStyle>
          <a:p>
            <a:pPr>
              <a:defRPr/>
            </a:pPr>
            <a:fld id="{CDD902AF-86A0-4029-8765-30CBC3EC79EB}" type="slidenum">
              <a:rPr lang="en-US" altLang="en-US"/>
              <a:pPr>
                <a:defRPr/>
              </a:pPr>
              <a:t>‹#›</a:t>
            </a:fld>
            <a:endParaRPr lang="en-US" altLang="en-US" dirty="0"/>
          </a:p>
        </p:txBody>
      </p:sp>
    </p:spTree>
    <p:extLst>
      <p:ext uri="{BB962C8B-B14F-4D97-AF65-F5344CB8AC3E}">
        <p14:creationId xmlns:p14="http://schemas.microsoft.com/office/powerpoint/2010/main" val="217633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58DADD8-8853-433D-8C1A-8EB1C83625A5}"/>
              </a:ext>
            </a:extLst>
          </p:cNvPr>
          <p:cNvSpPr>
            <a:spLocks noGrp="1"/>
          </p:cNvSpPr>
          <p:nvPr>
            <p:ph type="dt" sz="half" idx="10"/>
          </p:nvPr>
        </p:nvSpPr>
        <p:spPr/>
        <p:txBody>
          <a:bodyPr/>
          <a:lstStyle>
            <a:lvl1pPr>
              <a:defRPr/>
            </a:lvl1pPr>
          </a:lstStyle>
          <a:p>
            <a:pPr>
              <a:defRPr/>
            </a:pPr>
            <a:fld id="{EDA79813-AFB5-45E7-BD2A-11C6C044008A}" type="datetimeFigureOut">
              <a:rPr lang="en-US"/>
              <a:pPr>
                <a:defRPr/>
              </a:pPr>
              <a:t>5/8/2021</a:t>
            </a:fld>
            <a:endParaRPr lang="en-US" dirty="0"/>
          </a:p>
        </p:txBody>
      </p:sp>
      <p:sp>
        <p:nvSpPr>
          <p:cNvPr id="5" name="Footer Placeholder 4">
            <a:extLst>
              <a:ext uri="{FF2B5EF4-FFF2-40B4-BE49-F238E27FC236}">
                <a16:creationId xmlns:a16="http://schemas.microsoft.com/office/drawing/2014/main" id="{B63327A2-284C-4075-9E8A-F87C1ED78EA0}"/>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0900E80D-68A3-406A-A8DC-7A99343D42B3}"/>
              </a:ext>
            </a:extLst>
          </p:cNvPr>
          <p:cNvSpPr>
            <a:spLocks noGrp="1"/>
          </p:cNvSpPr>
          <p:nvPr>
            <p:ph type="sldNum" sz="quarter" idx="12"/>
          </p:nvPr>
        </p:nvSpPr>
        <p:spPr/>
        <p:txBody>
          <a:bodyPr/>
          <a:lstStyle>
            <a:lvl1pPr>
              <a:defRPr/>
            </a:lvl1pPr>
          </a:lstStyle>
          <a:p>
            <a:pPr>
              <a:defRPr/>
            </a:pPr>
            <a:fld id="{3E4B36CB-3EA0-46DF-B564-3460E23BB39B}" type="slidenum">
              <a:rPr lang="en-US" altLang="en-US"/>
              <a:pPr>
                <a:defRPr/>
              </a:pPr>
              <a:t>‹#›</a:t>
            </a:fld>
            <a:endParaRPr lang="en-US" altLang="en-US" dirty="0"/>
          </a:p>
        </p:txBody>
      </p:sp>
    </p:spTree>
    <p:extLst>
      <p:ext uri="{BB962C8B-B14F-4D97-AF65-F5344CB8AC3E}">
        <p14:creationId xmlns:p14="http://schemas.microsoft.com/office/powerpoint/2010/main" val="26647793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94F4630-672E-4406-B5EE-3C8D5EB8411A}"/>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37C52551-8210-4948-903C-A1CCC323F442}"/>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89A97D55-0D0B-4AEE-B97C-9CFE283DB49A}"/>
              </a:ext>
            </a:extLst>
          </p:cNvPr>
          <p:cNvSpPr>
            <a:spLocks noGrp="1" noChangeArrowheads="1"/>
          </p:cNvSpPr>
          <p:nvPr>
            <p:ph type="sldNum" sz="quarter" idx="12"/>
          </p:nvPr>
        </p:nvSpPr>
        <p:spPr>
          <a:ln/>
        </p:spPr>
        <p:txBody>
          <a:bodyPr/>
          <a:lstStyle>
            <a:lvl1pPr>
              <a:defRPr/>
            </a:lvl1pPr>
          </a:lstStyle>
          <a:p>
            <a:pPr>
              <a:defRPr/>
            </a:pPr>
            <a:fld id="{303C1118-EF7A-45CC-943B-375B40D026F8}" type="slidenum">
              <a:rPr lang="en-US" altLang="en-US"/>
              <a:pPr>
                <a:defRPr/>
              </a:pPr>
              <a:t>‹#›</a:t>
            </a:fld>
            <a:endParaRPr lang="en-US" altLang="en-US" dirty="0"/>
          </a:p>
        </p:txBody>
      </p:sp>
    </p:spTree>
    <p:extLst>
      <p:ext uri="{BB962C8B-B14F-4D97-AF65-F5344CB8AC3E}">
        <p14:creationId xmlns:p14="http://schemas.microsoft.com/office/powerpoint/2010/main" val="246849342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10796D7-9821-4B9B-8E78-28F9369E1638}"/>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BF88C8ED-B014-44D7-ADDB-885B87A32FE4}"/>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80FB60DC-B464-421C-84CA-17C27E046A79}"/>
              </a:ext>
            </a:extLst>
          </p:cNvPr>
          <p:cNvSpPr>
            <a:spLocks noGrp="1" noChangeArrowheads="1"/>
          </p:cNvSpPr>
          <p:nvPr>
            <p:ph type="sldNum" sz="quarter" idx="12"/>
          </p:nvPr>
        </p:nvSpPr>
        <p:spPr>
          <a:ln/>
        </p:spPr>
        <p:txBody>
          <a:bodyPr/>
          <a:lstStyle>
            <a:lvl1pPr>
              <a:defRPr/>
            </a:lvl1pPr>
          </a:lstStyle>
          <a:p>
            <a:pPr>
              <a:defRPr/>
            </a:pPr>
            <a:fld id="{9EFB9D21-3B56-4FE9-8318-E54BE7802910}" type="slidenum">
              <a:rPr lang="en-US" altLang="en-US"/>
              <a:pPr>
                <a:defRPr/>
              </a:pPr>
              <a:t>‹#›</a:t>
            </a:fld>
            <a:endParaRPr lang="en-US" altLang="en-US" dirty="0"/>
          </a:p>
        </p:txBody>
      </p:sp>
    </p:spTree>
    <p:extLst>
      <p:ext uri="{BB962C8B-B14F-4D97-AF65-F5344CB8AC3E}">
        <p14:creationId xmlns:p14="http://schemas.microsoft.com/office/powerpoint/2010/main" val="413737805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310ED73-7F73-45EF-8F8C-C5BB484BB3FE}"/>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67E2E857-E4F6-4C8E-9A49-833F02596E98}"/>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152224F2-0A3A-4AA6-95B8-E2C91CD40C52}"/>
              </a:ext>
            </a:extLst>
          </p:cNvPr>
          <p:cNvSpPr>
            <a:spLocks noGrp="1" noChangeArrowheads="1"/>
          </p:cNvSpPr>
          <p:nvPr>
            <p:ph type="sldNum" sz="quarter" idx="12"/>
          </p:nvPr>
        </p:nvSpPr>
        <p:spPr>
          <a:ln/>
        </p:spPr>
        <p:txBody>
          <a:bodyPr/>
          <a:lstStyle>
            <a:lvl1pPr>
              <a:defRPr/>
            </a:lvl1pPr>
          </a:lstStyle>
          <a:p>
            <a:pPr>
              <a:defRPr/>
            </a:pPr>
            <a:fld id="{CD71D297-B992-426F-8C72-2E38474C2E45}" type="slidenum">
              <a:rPr lang="en-US" altLang="en-US"/>
              <a:pPr>
                <a:defRPr/>
              </a:pPr>
              <a:t>‹#›</a:t>
            </a:fld>
            <a:endParaRPr lang="en-US" altLang="en-US" dirty="0"/>
          </a:p>
        </p:txBody>
      </p:sp>
    </p:spTree>
    <p:extLst>
      <p:ext uri="{BB962C8B-B14F-4D97-AF65-F5344CB8AC3E}">
        <p14:creationId xmlns:p14="http://schemas.microsoft.com/office/powerpoint/2010/main" val="230307470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7633ECC-CD01-4B99-BC4F-6304832DBB3E}"/>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FFF04A38-3404-4910-B293-12EAA64A1F4E}"/>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4F89468D-1044-4A38-A09D-65AD8A52F93A}"/>
              </a:ext>
            </a:extLst>
          </p:cNvPr>
          <p:cNvSpPr>
            <a:spLocks noGrp="1" noChangeArrowheads="1"/>
          </p:cNvSpPr>
          <p:nvPr>
            <p:ph type="sldNum" sz="quarter" idx="12"/>
          </p:nvPr>
        </p:nvSpPr>
        <p:spPr>
          <a:ln/>
        </p:spPr>
        <p:txBody>
          <a:bodyPr/>
          <a:lstStyle>
            <a:lvl1pPr>
              <a:defRPr/>
            </a:lvl1pPr>
          </a:lstStyle>
          <a:p>
            <a:pPr>
              <a:defRPr/>
            </a:pPr>
            <a:fld id="{2AF3AEBF-9E06-4550-B0AC-34F74EC679FD}" type="slidenum">
              <a:rPr lang="en-US" altLang="en-US"/>
              <a:pPr>
                <a:defRPr/>
              </a:pPr>
              <a:t>‹#›</a:t>
            </a:fld>
            <a:endParaRPr lang="en-US" altLang="en-US" dirty="0"/>
          </a:p>
        </p:txBody>
      </p:sp>
    </p:spTree>
    <p:extLst>
      <p:ext uri="{BB962C8B-B14F-4D97-AF65-F5344CB8AC3E}">
        <p14:creationId xmlns:p14="http://schemas.microsoft.com/office/powerpoint/2010/main" val="71373197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600201"/>
            <a:ext cx="5384800" cy="4525963"/>
          </a:xfrm>
        </p:spPr>
        <p:txBody>
          <a:bodyPr/>
          <a:lstStyle/>
          <a:p>
            <a:pPr lvl="0"/>
            <a:endParaRPr lang="en-US" noProof="0" dirty="0"/>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D3B79BF-EFC0-47F7-B704-2F3436A1AF16}"/>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235DEEEE-8499-4875-9394-8A262702107C}"/>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44CE9ABA-A155-4B1F-A93A-491DA5056478}"/>
              </a:ext>
            </a:extLst>
          </p:cNvPr>
          <p:cNvSpPr>
            <a:spLocks noGrp="1" noChangeArrowheads="1"/>
          </p:cNvSpPr>
          <p:nvPr>
            <p:ph type="sldNum" sz="quarter" idx="12"/>
          </p:nvPr>
        </p:nvSpPr>
        <p:spPr>
          <a:ln/>
        </p:spPr>
        <p:txBody>
          <a:bodyPr/>
          <a:lstStyle>
            <a:lvl1pPr>
              <a:defRPr/>
            </a:lvl1pPr>
          </a:lstStyle>
          <a:p>
            <a:pPr>
              <a:defRPr/>
            </a:pPr>
            <a:fld id="{76F5768D-3E73-4523-B598-BF7C7CE7B362}" type="slidenum">
              <a:rPr lang="en-US" altLang="en-US"/>
              <a:pPr>
                <a:defRPr/>
              </a:pPr>
              <a:t>‹#›</a:t>
            </a:fld>
            <a:endParaRPr lang="en-US" altLang="en-US" dirty="0"/>
          </a:p>
        </p:txBody>
      </p:sp>
    </p:spTree>
    <p:extLst>
      <p:ext uri="{BB962C8B-B14F-4D97-AF65-F5344CB8AC3E}">
        <p14:creationId xmlns:p14="http://schemas.microsoft.com/office/powerpoint/2010/main" val="128085104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3E28F63-475D-4E58-B34E-26338991B84D}"/>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C4B516AC-9ECE-4047-9110-6D64004E126C}"/>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1AC5CBA6-339E-4BA4-B4C1-5F3400C6B2A3}"/>
              </a:ext>
            </a:extLst>
          </p:cNvPr>
          <p:cNvSpPr>
            <a:spLocks noGrp="1" noChangeArrowheads="1"/>
          </p:cNvSpPr>
          <p:nvPr>
            <p:ph type="sldNum" sz="quarter" idx="12"/>
          </p:nvPr>
        </p:nvSpPr>
        <p:spPr>
          <a:ln/>
        </p:spPr>
        <p:txBody>
          <a:bodyPr/>
          <a:lstStyle>
            <a:lvl1pPr>
              <a:defRPr/>
            </a:lvl1pPr>
          </a:lstStyle>
          <a:p>
            <a:pPr>
              <a:defRPr/>
            </a:pPr>
            <a:fld id="{27B250D1-B509-4D5F-A8FF-5AFFEB3689B6}" type="slidenum">
              <a:rPr lang="en-US" altLang="en-US"/>
              <a:pPr>
                <a:defRPr/>
              </a:pPr>
              <a:t>‹#›</a:t>
            </a:fld>
            <a:endParaRPr lang="en-US" altLang="en-US" dirty="0"/>
          </a:p>
        </p:txBody>
      </p:sp>
    </p:spTree>
    <p:extLst>
      <p:ext uri="{BB962C8B-B14F-4D97-AF65-F5344CB8AC3E}">
        <p14:creationId xmlns:p14="http://schemas.microsoft.com/office/powerpoint/2010/main" val="286233148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48D0ECC-6BD5-4640-8BFA-ED763FEFF425}"/>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E895F14F-F87B-4620-995B-496D103FDF26}"/>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9B818894-114A-41BA-BA61-3DBFC99C0D37}"/>
              </a:ext>
            </a:extLst>
          </p:cNvPr>
          <p:cNvSpPr>
            <a:spLocks noGrp="1" noChangeArrowheads="1"/>
          </p:cNvSpPr>
          <p:nvPr>
            <p:ph type="sldNum" sz="quarter" idx="12"/>
          </p:nvPr>
        </p:nvSpPr>
        <p:spPr>
          <a:ln/>
        </p:spPr>
        <p:txBody>
          <a:bodyPr/>
          <a:lstStyle>
            <a:lvl1pPr>
              <a:defRPr/>
            </a:lvl1pPr>
          </a:lstStyle>
          <a:p>
            <a:pPr>
              <a:defRPr/>
            </a:pPr>
            <a:fld id="{22A17FAB-C3CE-4B38-AAA7-62FFACFB6D7A}" type="slidenum">
              <a:rPr lang="en-US" altLang="en-US"/>
              <a:pPr>
                <a:defRPr/>
              </a:pPr>
              <a:t>‹#›</a:t>
            </a:fld>
            <a:endParaRPr lang="en-US" altLang="en-US" dirty="0"/>
          </a:p>
        </p:txBody>
      </p:sp>
    </p:spTree>
    <p:extLst>
      <p:ext uri="{BB962C8B-B14F-4D97-AF65-F5344CB8AC3E}">
        <p14:creationId xmlns:p14="http://schemas.microsoft.com/office/powerpoint/2010/main" val="424496030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ADAB71F-26FE-41EC-8C8A-A0EC35E25968}"/>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F73DDFE6-FAAA-4CE5-95BE-29386A6A66C2}"/>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4A162CFC-D563-4A60-AD8D-EA4DC636B2C1}"/>
              </a:ext>
            </a:extLst>
          </p:cNvPr>
          <p:cNvSpPr>
            <a:spLocks noGrp="1" noChangeArrowheads="1"/>
          </p:cNvSpPr>
          <p:nvPr>
            <p:ph type="sldNum" sz="quarter" idx="12"/>
          </p:nvPr>
        </p:nvSpPr>
        <p:spPr>
          <a:ln/>
        </p:spPr>
        <p:txBody>
          <a:bodyPr/>
          <a:lstStyle>
            <a:lvl1pPr>
              <a:defRPr/>
            </a:lvl1pPr>
          </a:lstStyle>
          <a:p>
            <a:pPr>
              <a:defRPr/>
            </a:pPr>
            <a:fld id="{E291C2C8-785C-40D2-87BA-B2D86F10EEC9}" type="slidenum">
              <a:rPr lang="en-US" altLang="en-US"/>
              <a:pPr>
                <a:defRPr/>
              </a:pPr>
              <a:t>‹#›</a:t>
            </a:fld>
            <a:endParaRPr lang="en-US" altLang="en-US" dirty="0"/>
          </a:p>
        </p:txBody>
      </p:sp>
    </p:spTree>
    <p:extLst>
      <p:ext uri="{BB962C8B-B14F-4D97-AF65-F5344CB8AC3E}">
        <p14:creationId xmlns:p14="http://schemas.microsoft.com/office/powerpoint/2010/main" val="24946634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56E3503-7B6B-4B66-A58C-698E84AC40F2}"/>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E0B27A8B-9CC1-4872-9337-80D196876F23}"/>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5139D9CC-E6B8-4635-A5DE-DF5F0F65CB68}"/>
              </a:ext>
            </a:extLst>
          </p:cNvPr>
          <p:cNvSpPr>
            <a:spLocks noGrp="1" noChangeArrowheads="1"/>
          </p:cNvSpPr>
          <p:nvPr>
            <p:ph type="sldNum" sz="quarter" idx="12"/>
          </p:nvPr>
        </p:nvSpPr>
        <p:spPr>
          <a:ln/>
        </p:spPr>
        <p:txBody>
          <a:bodyPr/>
          <a:lstStyle>
            <a:lvl1pPr>
              <a:defRPr/>
            </a:lvl1pPr>
          </a:lstStyle>
          <a:p>
            <a:pPr>
              <a:defRPr/>
            </a:pPr>
            <a:fld id="{9D131ED0-16E5-4338-8304-358F7D484609}" type="slidenum">
              <a:rPr lang="en-US" altLang="en-US"/>
              <a:pPr>
                <a:defRPr/>
              </a:pPr>
              <a:t>‹#›</a:t>
            </a:fld>
            <a:endParaRPr lang="en-US" altLang="en-US" dirty="0"/>
          </a:p>
        </p:txBody>
      </p:sp>
    </p:spTree>
    <p:extLst>
      <p:ext uri="{BB962C8B-B14F-4D97-AF65-F5344CB8AC3E}">
        <p14:creationId xmlns:p14="http://schemas.microsoft.com/office/powerpoint/2010/main" val="330004957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AE1FAFC-BF88-4E2E-9A2C-B2D668BA58E3}"/>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a:extLst>
              <a:ext uri="{FF2B5EF4-FFF2-40B4-BE49-F238E27FC236}">
                <a16:creationId xmlns:a16="http://schemas.microsoft.com/office/drawing/2014/main" id="{D77B5535-0555-4EFE-B5DD-AEAA0B73457B}"/>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a:extLst>
              <a:ext uri="{FF2B5EF4-FFF2-40B4-BE49-F238E27FC236}">
                <a16:creationId xmlns:a16="http://schemas.microsoft.com/office/drawing/2014/main" id="{5762014D-52CB-4F0E-BE8D-B5475C83A324}"/>
              </a:ext>
            </a:extLst>
          </p:cNvPr>
          <p:cNvSpPr>
            <a:spLocks noGrp="1" noChangeArrowheads="1"/>
          </p:cNvSpPr>
          <p:nvPr>
            <p:ph type="sldNum" sz="quarter" idx="12"/>
          </p:nvPr>
        </p:nvSpPr>
        <p:spPr>
          <a:ln/>
        </p:spPr>
        <p:txBody>
          <a:bodyPr/>
          <a:lstStyle>
            <a:lvl1pPr>
              <a:defRPr/>
            </a:lvl1pPr>
          </a:lstStyle>
          <a:p>
            <a:pPr>
              <a:defRPr/>
            </a:pPr>
            <a:fld id="{5EC7DE49-83E8-4FEC-8226-5AB77EBAFEC7}" type="slidenum">
              <a:rPr lang="en-US" altLang="en-US"/>
              <a:pPr>
                <a:defRPr/>
              </a:pPr>
              <a:t>‹#›</a:t>
            </a:fld>
            <a:endParaRPr lang="en-US" altLang="en-US" dirty="0"/>
          </a:p>
        </p:txBody>
      </p:sp>
    </p:spTree>
    <p:extLst>
      <p:ext uri="{BB962C8B-B14F-4D97-AF65-F5344CB8AC3E}">
        <p14:creationId xmlns:p14="http://schemas.microsoft.com/office/powerpoint/2010/main" val="12327206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40BF69-CEBF-43D0-9371-D9E03F4A4248}"/>
              </a:ext>
            </a:extLst>
          </p:cNvPr>
          <p:cNvSpPr>
            <a:spLocks noGrp="1"/>
          </p:cNvSpPr>
          <p:nvPr>
            <p:ph type="dt" sz="half" idx="10"/>
          </p:nvPr>
        </p:nvSpPr>
        <p:spPr/>
        <p:txBody>
          <a:bodyPr/>
          <a:lstStyle>
            <a:lvl1pPr>
              <a:defRPr/>
            </a:lvl1pPr>
          </a:lstStyle>
          <a:p>
            <a:pPr>
              <a:defRPr/>
            </a:pPr>
            <a:fld id="{7EEA1F47-7041-4267-97C6-BFBE328F27AD}" type="datetimeFigureOut">
              <a:rPr lang="en-US"/>
              <a:pPr>
                <a:defRPr/>
              </a:pPr>
              <a:t>5/8/2021</a:t>
            </a:fld>
            <a:endParaRPr lang="en-US" dirty="0"/>
          </a:p>
        </p:txBody>
      </p:sp>
      <p:sp>
        <p:nvSpPr>
          <p:cNvPr id="5" name="Footer Placeholder 4">
            <a:extLst>
              <a:ext uri="{FF2B5EF4-FFF2-40B4-BE49-F238E27FC236}">
                <a16:creationId xmlns:a16="http://schemas.microsoft.com/office/drawing/2014/main" id="{1A0DC430-1A65-4266-B27B-9990B30C569F}"/>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8B494381-04C0-4841-9E43-26E0CA520736}"/>
              </a:ext>
            </a:extLst>
          </p:cNvPr>
          <p:cNvSpPr>
            <a:spLocks noGrp="1"/>
          </p:cNvSpPr>
          <p:nvPr>
            <p:ph type="sldNum" sz="quarter" idx="12"/>
          </p:nvPr>
        </p:nvSpPr>
        <p:spPr/>
        <p:txBody>
          <a:bodyPr/>
          <a:lstStyle>
            <a:lvl1pPr>
              <a:defRPr/>
            </a:lvl1pPr>
          </a:lstStyle>
          <a:p>
            <a:pPr>
              <a:defRPr/>
            </a:pPr>
            <a:fld id="{EB8BB8E8-6B33-421A-84FA-3DB06EA416C3}" type="slidenum">
              <a:rPr lang="en-US" altLang="en-US"/>
              <a:pPr>
                <a:defRPr/>
              </a:pPr>
              <a:t>‹#›</a:t>
            </a:fld>
            <a:endParaRPr lang="en-US" altLang="en-US" dirty="0"/>
          </a:p>
        </p:txBody>
      </p:sp>
    </p:spTree>
    <p:extLst>
      <p:ext uri="{BB962C8B-B14F-4D97-AF65-F5344CB8AC3E}">
        <p14:creationId xmlns:p14="http://schemas.microsoft.com/office/powerpoint/2010/main" val="35347951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D506ACF-6AEC-4B5A-A049-309902505591}"/>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a:extLst>
              <a:ext uri="{FF2B5EF4-FFF2-40B4-BE49-F238E27FC236}">
                <a16:creationId xmlns:a16="http://schemas.microsoft.com/office/drawing/2014/main" id="{CF09E708-4CA2-4AEA-B5A3-F3D5B5B7F333}"/>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a:extLst>
              <a:ext uri="{FF2B5EF4-FFF2-40B4-BE49-F238E27FC236}">
                <a16:creationId xmlns:a16="http://schemas.microsoft.com/office/drawing/2014/main" id="{1D941D4F-0D16-4E22-88B2-4C56E8850341}"/>
              </a:ext>
            </a:extLst>
          </p:cNvPr>
          <p:cNvSpPr>
            <a:spLocks noGrp="1" noChangeArrowheads="1"/>
          </p:cNvSpPr>
          <p:nvPr>
            <p:ph type="sldNum" sz="quarter" idx="12"/>
          </p:nvPr>
        </p:nvSpPr>
        <p:spPr>
          <a:ln/>
        </p:spPr>
        <p:txBody>
          <a:bodyPr/>
          <a:lstStyle>
            <a:lvl1pPr>
              <a:defRPr/>
            </a:lvl1pPr>
          </a:lstStyle>
          <a:p>
            <a:pPr>
              <a:defRPr/>
            </a:pPr>
            <a:fld id="{190F0209-9290-4433-8AC0-17BC8AE92691}" type="slidenum">
              <a:rPr lang="en-US" altLang="en-US"/>
              <a:pPr>
                <a:defRPr/>
              </a:pPr>
              <a:t>‹#›</a:t>
            </a:fld>
            <a:endParaRPr lang="en-US" altLang="en-US" dirty="0"/>
          </a:p>
        </p:txBody>
      </p:sp>
    </p:spTree>
    <p:extLst>
      <p:ext uri="{BB962C8B-B14F-4D97-AF65-F5344CB8AC3E}">
        <p14:creationId xmlns:p14="http://schemas.microsoft.com/office/powerpoint/2010/main" val="68649247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E056D3A-9401-4AF0-B11C-169DDBAB1E41}"/>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a:extLst>
              <a:ext uri="{FF2B5EF4-FFF2-40B4-BE49-F238E27FC236}">
                <a16:creationId xmlns:a16="http://schemas.microsoft.com/office/drawing/2014/main" id="{3A37C465-1862-474A-B467-8DAF53C499B0}"/>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a:extLst>
              <a:ext uri="{FF2B5EF4-FFF2-40B4-BE49-F238E27FC236}">
                <a16:creationId xmlns:a16="http://schemas.microsoft.com/office/drawing/2014/main" id="{5B06C2DF-3707-4B4D-A206-BE17E5B855E6}"/>
              </a:ext>
            </a:extLst>
          </p:cNvPr>
          <p:cNvSpPr>
            <a:spLocks noGrp="1" noChangeArrowheads="1"/>
          </p:cNvSpPr>
          <p:nvPr>
            <p:ph type="sldNum" sz="quarter" idx="12"/>
          </p:nvPr>
        </p:nvSpPr>
        <p:spPr>
          <a:ln/>
        </p:spPr>
        <p:txBody>
          <a:bodyPr/>
          <a:lstStyle>
            <a:lvl1pPr>
              <a:defRPr/>
            </a:lvl1pPr>
          </a:lstStyle>
          <a:p>
            <a:pPr>
              <a:defRPr/>
            </a:pPr>
            <a:fld id="{323D7A2D-2BAE-40F5-9045-5FD9790C1E77}" type="slidenum">
              <a:rPr lang="en-US" altLang="en-US"/>
              <a:pPr>
                <a:defRPr/>
              </a:pPr>
              <a:t>‹#›</a:t>
            </a:fld>
            <a:endParaRPr lang="en-US" altLang="en-US" dirty="0"/>
          </a:p>
        </p:txBody>
      </p:sp>
    </p:spTree>
    <p:extLst>
      <p:ext uri="{BB962C8B-B14F-4D97-AF65-F5344CB8AC3E}">
        <p14:creationId xmlns:p14="http://schemas.microsoft.com/office/powerpoint/2010/main" val="75422434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BF65261-7C54-4025-8515-F8CA47C35609}"/>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213C936E-48B5-4F2F-AD31-CC63DA635E1D}"/>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C16EB3CD-181E-43EB-AE68-A8ECB381556B}"/>
              </a:ext>
            </a:extLst>
          </p:cNvPr>
          <p:cNvSpPr>
            <a:spLocks noGrp="1" noChangeArrowheads="1"/>
          </p:cNvSpPr>
          <p:nvPr>
            <p:ph type="sldNum" sz="quarter" idx="12"/>
          </p:nvPr>
        </p:nvSpPr>
        <p:spPr>
          <a:ln/>
        </p:spPr>
        <p:txBody>
          <a:bodyPr/>
          <a:lstStyle>
            <a:lvl1pPr>
              <a:defRPr/>
            </a:lvl1pPr>
          </a:lstStyle>
          <a:p>
            <a:pPr>
              <a:defRPr/>
            </a:pPr>
            <a:fld id="{E4814368-4C67-46DA-9D9F-B1B25CDC43E5}" type="slidenum">
              <a:rPr lang="en-US" altLang="en-US"/>
              <a:pPr>
                <a:defRPr/>
              </a:pPr>
              <a:t>‹#›</a:t>
            </a:fld>
            <a:endParaRPr lang="en-US" altLang="en-US" dirty="0"/>
          </a:p>
        </p:txBody>
      </p:sp>
    </p:spTree>
    <p:extLst>
      <p:ext uri="{BB962C8B-B14F-4D97-AF65-F5344CB8AC3E}">
        <p14:creationId xmlns:p14="http://schemas.microsoft.com/office/powerpoint/2010/main" val="352049402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8914DF7-2024-4DB8-98CC-209946FACA7F}"/>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CB911551-1ECD-4C58-9148-D48816DD0370}"/>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0FA3F87B-4BDC-4AA5-BACE-7940760160D4}"/>
              </a:ext>
            </a:extLst>
          </p:cNvPr>
          <p:cNvSpPr>
            <a:spLocks noGrp="1" noChangeArrowheads="1"/>
          </p:cNvSpPr>
          <p:nvPr>
            <p:ph type="sldNum" sz="quarter" idx="12"/>
          </p:nvPr>
        </p:nvSpPr>
        <p:spPr>
          <a:ln/>
        </p:spPr>
        <p:txBody>
          <a:bodyPr/>
          <a:lstStyle>
            <a:lvl1pPr>
              <a:defRPr/>
            </a:lvl1pPr>
          </a:lstStyle>
          <a:p>
            <a:pPr>
              <a:defRPr/>
            </a:pPr>
            <a:fld id="{F4A5489D-17AA-4D4B-9B9A-CD2800F7C0CE}" type="slidenum">
              <a:rPr lang="en-US" altLang="en-US"/>
              <a:pPr>
                <a:defRPr/>
              </a:pPr>
              <a:t>‹#›</a:t>
            </a:fld>
            <a:endParaRPr lang="en-US" altLang="en-US" dirty="0"/>
          </a:p>
        </p:txBody>
      </p:sp>
    </p:spTree>
    <p:extLst>
      <p:ext uri="{BB962C8B-B14F-4D97-AF65-F5344CB8AC3E}">
        <p14:creationId xmlns:p14="http://schemas.microsoft.com/office/powerpoint/2010/main" val="399076958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081D8A4-E6F2-4183-96EB-3DDAF2B83682}"/>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1431B965-0514-4EAE-AEAE-F4E15F42F799}"/>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138E23D0-38FF-4806-91E2-6C942D427643}"/>
              </a:ext>
            </a:extLst>
          </p:cNvPr>
          <p:cNvSpPr>
            <a:spLocks noGrp="1" noChangeArrowheads="1"/>
          </p:cNvSpPr>
          <p:nvPr>
            <p:ph type="sldNum" sz="quarter" idx="12"/>
          </p:nvPr>
        </p:nvSpPr>
        <p:spPr>
          <a:ln/>
        </p:spPr>
        <p:txBody>
          <a:bodyPr/>
          <a:lstStyle>
            <a:lvl1pPr>
              <a:defRPr/>
            </a:lvl1pPr>
          </a:lstStyle>
          <a:p>
            <a:pPr>
              <a:defRPr/>
            </a:pPr>
            <a:fld id="{C34AEC9A-B62B-4177-A886-10AE98290921}" type="slidenum">
              <a:rPr lang="en-US" altLang="en-US"/>
              <a:pPr>
                <a:defRPr/>
              </a:pPr>
              <a:t>‹#›</a:t>
            </a:fld>
            <a:endParaRPr lang="en-US" altLang="en-US" dirty="0"/>
          </a:p>
        </p:txBody>
      </p:sp>
    </p:spTree>
    <p:extLst>
      <p:ext uri="{BB962C8B-B14F-4D97-AF65-F5344CB8AC3E}">
        <p14:creationId xmlns:p14="http://schemas.microsoft.com/office/powerpoint/2010/main" val="110905630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FD764CD-5876-482A-90AA-A6ED9ECD7B83}"/>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D5A910BB-B520-4AF2-A0EA-C1F31018A793}"/>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ACD8F4B5-1009-4BD3-B7D3-EC76EC4B3818}"/>
              </a:ext>
            </a:extLst>
          </p:cNvPr>
          <p:cNvSpPr>
            <a:spLocks noGrp="1" noChangeArrowheads="1"/>
          </p:cNvSpPr>
          <p:nvPr>
            <p:ph type="sldNum" sz="quarter" idx="12"/>
          </p:nvPr>
        </p:nvSpPr>
        <p:spPr>
          <a:ln/>
        </p:spPr>
        <p:txBody>
          <a:bodyPr/>
          <a:lstStyle>
            <a:lvl1pPr>
              <a:defRPr/>
            </a:lvl1pPr>
          </a:lstStyle>
          <a:p>
            <a:pPr>
              <a:defRPr/>
            </a:pPr>
            <a:fld id="{4477DC3D-2803-4284-97C1-3996C88316DF}" type="slidenum">
              <a:rPr lang="en-US" altLang="en-US"/>
              <a:pPr>
                <a:defRPr/>
              </a:pPr>
              <a:t>‹#›</a:t>
            </a:fld>
            <a:endParaRPr lang="en-US" altLang="en-US" dirty="0"/>
          </a:p>
        </p:txBody>
      </p:sp>
    </p:spTree>
    <p:extLst>
      <p:ext uri="{BB962C8B-B14F-4D97-AF65-F5344CB8AC3E}">
        <p14:creationId xmlns:p14="http://schemas.microsoft.com/office/powerpoint/2010/main" val="42000445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600201"/>
            <a:ext cx="5384800" cy="4525963"/>
          </a:xfrm>
        </p:spPr>
        <p:txBody>
          <a:bodyPr/>
          <a:lstStyle/>
          <a:p>
            <a:pPr lvl="0"/>
            <a:endParaRPr lang="en-US" noProof="0" dirty="0"/>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B710C15-DA88-4AE1-97DD-24B2FDE6D8E2}"/>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35FCB4FB-0857-4ADE-8A41-5AB6C1BB5025}"/>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5866AADA-5444-4918-B921-8B506DDFB476}"/>
              </a:ext>
            </a:extLst>
          </p:cNvPr>
          <p:cNvSpPr>
            <a:spLocks noGrp="1" noChangeArrowheads="1"/>
          </p:cNvSpPr>
          <p:nvPr>
            <p:ph type="sldNum" sz="quarter" idx="12"/>
          </p:nvPr>
        </p:nvSpPr>
        <p:spPr>
          <a:ln/>
        </p:spPr>
        <p:txBody>
          <a:bodyPr/>
          <a:lstStyle>
            <a:lvl1pPr>
              <a:defRPr/>
            </a:lvl1pPr>
          </a:lstStyle>
          <a:p>
            <a:pPr>
              <a:defRPr/>
            </a:pPr>
            <a:fld id="{650A4797-94E2-4FC5-B908-2EDDE606E7E0}" type="slidenum">
              <a:rPr lang="en-US" altLang="en-US"/>
              <a:pPr>
                <a:defRPr/>
              </a:pPr>
              <a:t>‹#›</a:t>
            </a:fld>
            <a:endParaRPr lang="en-US" altLang="en-US" dirty="0"/>
          </a:p>
        </p:txBody>
      </p:sp>
    </p:spTree>
    <p:extLst>
      <p:ext uri="{BB962C8B-B14F-4D97-AF65-F5344CB8AC3E}">
        <p14:creationId xmlns:p14="http://schemas.microsoft.com/office/powerpoint/2010/main" val="158929537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4EBD6A4-49C9-42B7-89F8-6D3533B4E560}"/>
              </a:ext>
            </a:extLst>
          </p:cNvPr>
          <p:cNvSpPr>
            <a:spLocks noGrp="1"/>
          </p:cNvSpPr>
          <p:nvPr>
            <p:ph type="dt" sz="half" idx="10"/>
          </p:nvPr>
        </p:nvSpPr>
        <p:spPr/>
        <p:txBody>
          <a:bodyPr/>
          <a:lstStyle>
            <a:lvl1pPr>
              <a:defRPr/>
            </a:lvl1pPr>
          </a:lstStyle>
          <a:p>
            <a:pPr>
              <a:defRPr/>
            </a:pPr>
            <a:fld id="{360554AF-508B-492B-B131-89215B0A66A2}" type="datetimeFigureOut">
              <a:rPr lang="en-US"/>
              <a:pPr>
                <a:defRPr/>
              </a:pPr>
              <a:t>5/8/2021</a:t>
            </a:fld>
            <a:endParaRPr lang="en-US" dirty="0"/>
          </a:p>
        </p:txBody>
      </p:sp>
      <p:sp>
        <p:nvSpPr>
          <p:cNvPr id="5" name="Footer Placeholder 4">
            <a:extLst>
              <a:ext uri="{FF2B5EF4-FFF2-40B4-BE49-F238E27FC236}">
                <a16:creationId xmlns:a16="http://schemas.microsoft.com/office/drawing/2014/main" id="{2DB870E4-EDA5-4497-8BBB-8D4B288A2FA3}"/>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469F7C3A-A8C7-4EE8-BE8D-68478904D57A}"/>
              </a:ext>
            </a:extLst>
          </p:cNvPr>
          <p:cNvSpPr>
            <a:spLocks noGrp="1"/>
          </p:cNvSpPr>
          <p:nvPr>
            <p:ph type="sldNum" sz="quarter" idx="12"/>
          </p:nvPr>
        </p:nvSpPr>
        <p:spPr/>
        <p:txBody>
          <a:bodyPr/>
          <a:lstStyle>
            <a:lvl1pPr>
              <a:defRPr/>
            </a:lvl1pPr>
          </a:lstStyle>
          <a:p>
            <a:pPr>
              <a:defRPr/>
            </a:pPr>
            <a:fld id="{DD2BA757-129C-46C8-B71F-8503679623A4}" type="slidenum">
              <a:rPr lang="en-US" altLang="en-US"/>
              <a:pPr>
                <a:defRPr/>
              </a:pPr>
              <a:t>‹#›</a:t>
            </a:fld>
            <a:endParaRPr lang="en-US" altLang="en-US" dirty="0"/>
          </a:p>
        </p:txBody>
      </p:sp>
    </p:spTree>
    <p:extLst>
      <p:ext uri="{BB962C8B-B14F-4D97-AF65-F5344CB8AC3E}">
        <p14:creationId xmlns:p14="http://schemas.microsoft.com/office/powerpoint/2010/main" val="399018456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9EE59-59B5-4DD4-8203-EBAA36A3FDDA}"/>
              </a:ext>
            </a:extLst>
          </p:cNvPr>
          <p:cNvSpPr>
            <a:spLocks noGrp="1"/>
          </p:cNvSpPr>
          <p:nvPr>
            <p:ph type="dt" sz="half" idx="10"/>
          </p:nvPr>
        </p:nvSpPr>
        <p:spPr/>
        <p:txBody>
          <a:bodyPr/>
          <a:lstStyle>
            <a:lvl1pPr>
              <a:defRPr/>
            </a:lvl1pPr>
          </a:lstStyle>
          <a:p>
            <a:pPr>
              <a:defRPr/>
            </a:pPr>
            <a:fld id="{A5ABC3D1-F5BE-45D5-A65D-333956AAD1D9}" type="datetimeFigureOut">
              <a:rPr lang="en-US"/>
              <a:pPr>
                <a:defRPr/>
              </a:pPr>
              <a:t>5/8/2021</a:t>
            </a:fld>
            <a:endParaRPr lang="en-US" dirty="0"/>
          </a:p>
        </p:txBody>
      </p:sp>
      <p:sp>
        <p:nvSpPr>
          <p:cNvPr id="5" name="Footer Placeholder 4">
            <a:extLst>
              <a:ext uri="{FF2B5EF4-FFF2-40B4-BE49-F238E27FC236}">
                <a16:creationId xmlns:a16="http://schemas.microsoft.com/office/drawing/2014/main" id="{91913C27-8558-4F20-A262-BF3117C8EADB}"/>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E5DDB955-E7D2-4AC2-94AF-AEB330EB5E58}"/>
              </a:ext>
            </a:extLst>
          </p:cNvPr>
          <p:cNvSpPr>
            <a:spLocks noGrp="1"/>
          </p:cNvSpPr>
          <p:nvPr>
            <p:ph type="sldNum" sz="quarter" idx="12"/>
          </p:nvPr>
        </p:nvSpPr>
        <p:spPr/>
        <p:txBody>
          <a:bodyPr/>
          <a:lstStyle>
            <a:lvl1pPr>
              <a:defRPr/>
            </a:lvl1pPr>
          </a:lstStyle>
          <a:p>
            <a:pPr>
              <a:defRPr/>
            </a:pPr>
            <a:fld id="{18A93287-330A-47D5-80AD-794A8C4995DE}" type="slidenum">
              <a:rPr lang="en-US" altLang="en-US"/>
              <a:pPr>
                <a:defRPr/>
              </a:pPr>
              <a:t>‹#›</a:t>
            </a:fld>
            <a:endParaRPr lang="en-US" altLang="en-US" dirty="0"/>
          </a:p>
        </p:txBody>
      </p:sp>
    </p:spTree>
    <p:extLst>
      <p:ext uri="{BB962C8B-B14F-4D97-AF65-F5344CB8AC3E}">
        <p14:creationId xmlns:p14="http://schemas.microsoft.com/office/powerpoint/2010/main" val="160487825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77F5C2-9BEE-48DC-A4BA-F282D6ECEF7A}"/>
              </a:ext>
            </a:extLst>
          </p:cNvPr>
          <p:cNvSpPr>
            <a:spLocks noGrp="1"/>
          </p:cNvSpPr>
          <p:nvPr>
            <p:ph type="dt" sz="half" idx="10"/>
          </p:nvPr>
        </p:nvSpPr>
        <p:spPr/>
        <p:txBody>
          <a:bodyPr/>
          <a:lstStyle>
            <a:lvl1pPr>
              <a:defRPr/>
            </a:lvl1pPr>
          </a:lstStyle>
          <a:p>
            <a:pPr>
              <a:defRPr/>
            </a:pPr>
            <a:fld id="{55558169-8221-4A19-BEEA-8C33A483D120}" type="datetimeFigureOut">
              <a:rPr lang="en-US"/>
              <a:pPr>
                <a:defRPr/>
              </a:pPr>
              <a:t>5/8/2021</a:t>
            </a:fld>
            <a:endParaRPr lang="en-US" dirty="0"/>
          </a:p>
        </p:txBody>
      </p:sp>
      <p:sp>
        <p:nvSpPr>
          <p:cNvPr id="5" name="Footer Placeholder 4">
            <a:extLst>
              <a:ext uri="{FF2B5EF4-FFF2-40B4-BE49-F238E27FC236}">
                <a16:creationId xmlns:a16="http://schemas.microsoft.com/office/drawing/2014/main" id="{B65DB1A9-04AD-4AA4-AE5F-80AB8AD2FB6D}"/>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B2543D71-2E63-4544-8EBC-7F48730DD50D}"/>
              </a:ext>
            </a:extLst>
          </p:cNvPr>
          <p:cNvSpPr>
            <a:spLocks noGrp="1"/>
          </p:cNvSpPr>
          <p:nvPr>
            <p:ph type="sldNum" sz="quarter" idx="12"/>
          </p:nvPr>
        </p:nvSpPr>
        <p:spPr/>
        <p:txBody>
          <a:bodyPr/>
          <a:lstStyle>
            <a:lvl1pPr>
              <a:defRPr/>
            </a:lvl1pPr>
          </a:lstStyle>
          <a:p>
            <a:pPr>
              <a:defRPr/>
            </a:pPr>
            <a:fld id="{F569CBD9-1AAA-4E38-BD4E-08EB1F07F316}" type="slidenum">
              <a:rPr lang="en-US" altLang="en-US"/>
              <a:pPr>
                <a:defRPr/>
              </a:pPr>
              <a:t>‹#›</a:t>
            </a:fld>
            <a:endParaRPr lang="en-US" altLang="en-US" dirty="0"/>
          </a:p>
        </p:txBody>
      </p:sp>
    </p:spTree>
    <p:extLst>
      <p:ext uri="{BB962C8B-B14F-4D97-AF65-F5344CB8AC3E}">
        <p14:creationId xmlns:p14="http://schemas.microsoft.com/office/powerpoint/2010/main" val="254313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915B2D-1519-4306-BF55-1D271A3C3448}"/>
              </a:ext>
            </a:extLst>
          </p:cNvPr>
          <p:cNvSpPr>
            <a:spLocks noGrp="1"/>
          </p:cNvSpPr>
          <p:nvPr>
            <p:ph type="dt" sz="half" idx="10"/>
          </p:nvPr>
        </p:nvSpPr>
        <p:spPr/>
        <p:txBody>
          <a:bodyPr/>
          <a:lstStyle>
            <a:lvl1pPr>
              <a:defRPr/>
            </a:lvl1pPr>
          </a:lstStyle>
          <a:p>
            <a:pPr>
              <a:defRPr/>
            </a:pPr>
            <a:fld id="{39251323-4E1D-4737-AA79-9E1F895E8718}" type="datetimeFigureOut">
              <a:rPr lang="en-US"/>
              <a:pPr>
                <a:defRPr/>
              </a:pPr>
              <a:t>5/8/2021</a:t>
            </a:fld>
            <a:endParaRPr lang="en-US" dirty="0"/>
          </a:p>
        </p:txBody>
      </p:sp>
      <p:sp>
        <p:nvSpPr>
          <p:cNvPr id="5" name="Footer Placeholder 4">
            <a:extLst>
              <a:ext uri="{FF2B5EF4-FFF2-40B4-BE49-F238E27FC236}">
                <a16:creationId xmlns:a16="http://schemas.microsoft.com/office/drawing/2014/main" id="{0CC21505-97C8-4DE3-9590-A24EF50545AF}"/>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91A0BFD7-181D-4594-96DF-88A5581B68E0}"/>
              </a:ext>
            </a:extLst>
          </p:cNvPr>
          <p:cNvSpPr>
            <a:spLocks noGrp="1"/>
          </p:cNvSpPr>
          <p:nvPr>
            <p:ph type="sldNum" sz="quarter" idx="12"/>
          </p:nvPr>
        </p:nvSpPr>
        <p:spPr/>
        <p:txBody>
          <a:bodyPr/>
          <a:lstStyle>
            <a:lvl1pPr>
              <a:defRPr/>
            </a:lvl1pPr>
          </a:lstStyle>
          <a:p>
            <a:pPr>
              <a:defRPr/>
            </a:pPr>
            <a:fld id="{2B589FD0-7E56-4041-819E-AEC991892F36}" type="slidenum">
              <a:rPr lang="en-US" altLang="en-US"/>
              <a:pPr>
                <a:defRPr/>
              </a:pPr>
              <a:t>‹#›</a:t>
            </a:fld>
            <a:endParaRPr lang="en-US" altLang="en-US" dirty="0"/>
          </a:p>
        </p:txBody>
      </p:sp>
    </p:spTree>
    <p:extLst>
      <p:ext uri="{BB962C8B-B14F-4D97-AF65-F5344CB8AC3E}">
        <p14:creationId xmlns:p14="http://schemas.microsoft.com/office/powerpoint/2010/main" val="365625972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60F9156-DB67-471A-9E2A-6B7C74AF1F93}"/>
              </a:ext>
            </a:extLst>
          </p:cNvPr>
          <p:cNvSpPr>
            <a:spLocks noGrp="1"/>
          </p:cNvSpPr>
          <p:nvPr>
            <p:ph type="dt" sz="half" idx="10"/>
          </p:nvPr>
        </p:nvSpPr>
        <p:spPr/>
        <p:txBody>
          <a:bodyPr/>
          <a:lstStyle>
            <a:lvl1pPr>
              <a:defRPr/>
            </a:lvl1pPr>
          </a:lstStyle>
          <a:p>
            <a:pPr>
              <a:defRPr/>
            </a:pPr>
            <a:fld id="{58855A96-4F0A-44B8-8AAA-29D3FB55E9C2}" type="datetimeFigureOut">
              <a:rPr lang="en-US"/>
              <a:pPr>
                <a:defRPr/>
              </a:pPr>
              <a:t>5/8/2021</a:t>
            </a:fld>
            <a:endParaRPr lang="en-US" dirty="0"/>
          </a:p>
        </p:txBody>
      </p:sp>
      <p:sp>
        <p:nvSpPr>
          <p:cNvPr id="6" name="Footer Placeholder 4">
            <a:extLst>
              <a:ext uri="{FF2B5EF4-FFF2-40B4-BE49-F238E27FC236}">
                <a16:creationId xmlns:a16="http://schemas.microsoft.com/office/drawing/2014/main" id="{2058AAE6-6DAE-4F12-AD8F-40E779743F41}"/>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DAC95510-AF50-4BDE-BF63-70742466B4A9}"/>
              </a:ext>
            </a:extLst>
          </p:cNvPr>
          <p:cNvSpPr>
            <a:spLocks noGrp="1"/>
          </p:cNvSpPr>
          <p:nvPr>
            <p:ph type="sldNum" sz="quarter" idx="12"/>
          </p:nvPr>
        </p:nvSpPr>
        <p:spPr/>
        <p:txBody>
          <a:bodyPr/>
          <a:lstStyle>
            <a:lvl1pPr>
              <a:defRPr/>
            </a:lvl1pPr>
          </a:lstStyle>
          <a:p>
            <a:pPr>
              <a:defRPr/>
            </a:pPr>
            <a:fld id="{B2420EC3-469A-493C-8B9F-B4B7D0313FD0}" type="slidenum">
              <a:rPr lang="en-US" altLang="en-US"/>
              <a:pPr>
                <a:defRPr/>
              </a:pPr>
              <a:t>‹#›</a:t>
            </a:fld>
            <a:endParaRPr lang="en-US" altLang="en-US" dirty="0"/>
          </a:p>
        </p:txBody>
      </p:sp>
    </p:spTree>
    <p:extLst>
      <p:ext uri="{BB962C8B-B14F-4D97-AF65-F5344CB8AC3E}">
        <p14:creationId xmlns:p14="http://schemas.microsoft.com/office/powerpoint/2010/main" val="403139381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7E4E63F-AF92-45F9-B513-FC5530DADDF0}"/>
              </a:ext>
            </a:extLst>
          </p:cNvPr>
          <p:cNvSpPr>
            <a:spLocks noGrp="1"/>
          </p:cNvSpPr>
          <p:nvPr>
            <p:ph type="dt" sz="half" idx="10"/>
          </p:nvPr>
        </p:nvSpPr>
        <p:spPr/>
        <p:txBody>
          <a:bodyPr/>
          <a:lstStyle>
            <a:lvl1pPr>
              <a:defRPr/>
            </a:lvl1pPr>
          </a:lstStyle>
          <a:p>
            <a:pPr>
              <a:defRPr/>
            </a:pPr>
            <a:fld id="{8FC7D66C-5235-4166-8C8D-704905DB8F8D}" type="datetimeFigureOut">
              <a:rPr lang="en-US"/>
              <a:pPr>
                <a:defRPr/>
              </a:pPr>
              <a:t>5/8/2021</a:t>
            </a:fld>
            <a:endParaRPr lang="en-US" dirty="0"/>
          </a:p>
        </p:txBody>
      </p:sp>
      <p:sp>
        <p:nvSpPr>
          <p:cNvPr id="8" name="Footer Placeholder 4">
            <a:extLst>
              <a:ext uri="{FF2B5EF4-FFF2-40B4-BE49-F238E27FC236}">
                <a16:creationId xmlns:a16="http://schemas.microsoft.com/office/drawing/2014/main" id="{5FBDCA68-BC7E-45C9-ADDD-DF354B616EF1}"/>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A1721332-D0D3-4958-A76D-FF02587B4088}"/>
              </a:ext>
            </a:extLst>
          </p:cNvPr>
          <p:cNvSpPr>
            <a:spLocks noGrp="1"/>
          </p:cNvSpPr>
          <p:nvPr>
            <p:ph type="sldNum" sz="quarter" idx="12"/>
          </p:nvPr>
        </p:nvSpPr>
        <p:spPr/>
        <p:txBody>
          <a:bodyPr/>
          <a:lstStyle>
            <a:lvl1pPr>
              <a:defRPr/>
            </a:lvl1pPr>
          </a:lstStyle>
          <a:p>
            <a:pPr>
              <a:defRPr/>
            </a:pPr>
            <a:fld id="{F3126935-2EA5-4E14-A7A6-6471E3F040E3}" type="slidenum">
              <a:rPr lang="en-US" altLang="en-US"/>
              <a:pPr>
                <a:defRPr/>
              </a:pPr>
              <a:t>‹#›</a:t>
            </a:fld>
            <a:endParaRPr lang="en-US" altLang="en-US" dirty="0"/>
          </a:p>
        </p:txBody>
      </p:sp>
    </p:spTree>
    <p:extLst>
      <p:ext uri="{BB962C8B-B14F-4D97-AF65-F5344CB8AC3E}">
        <p14:creationId xmlns:p14="http://schemas.microsoft.com/office/powerpoint/2010/main" val="248453634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F5F0E53-7B66-49D3-ACA0-18A2FAF18649}"/>
              </a:ext>
            </a:extLst>
          </p:cNvPr>
          <p:cNvSpPr>
            <a:spLocks noGrp="1"/>
          </p:cNvSpPr>
          <p:nvPr>
            <p:ph type="dt" sz="half" idx="10"/>
          </p:nvPr>
        </p:nvSpPr>
        <p:spPr/>
        <p:txBody>
          <a:bodyPr/>
          <a:lstStyle>
            <a:lvl1pPr>
              <a:defRPr/>
            </a:lvl1pPr>
          </a:lstStyle>
          <a:p>
            <a:pPr>
              <a:defRPr/>
            </a:pPr>
            <a:fld id="{BC738A99-FC73-4377-A5AC-7D640141A9BA}" type="datetimeFigureOut">
              <a:rPr lang="en-US"/>
              <a:pPr>
                <a:defRPr/>
              </a:pPr>
              <a:t>5/8/2021</a:t>
            </a:fld>
            <a:endParaRPr lang="en-US" dirty="0"/>
          </a:p>
        </p:txBody>
      </p:sp>
      <p:sp>
        <p:nvSpPr>
          <p:cNvPr id="4" name="Footer Placeholder 4">
            <a:extLst>
              <a:ext uri="{FF2B5EF4-FFF2-40B4-BE49-F238E27FC236}">
                <a16:creationId xmlns:a16="http://schemas.microsoft.com/office/drawing/2014/main" id="{2BC42B21-65BA-46B7-885F-35D9401107B2}"/>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A869DDE4-42C1-4BB0-AFF1-1D337B67145D}"/>
              </a:ext>
            </a:extLst>
          </p:cNvPr>
          <p:cNvSpPr>
            <a:spLocks noGrp="1"/>
          </p:cNvSpPr>
          <p:nvPr>
            <p:ph type="sldNum" sz="quarter" idx="12"/>
          </p:nvPr>
        </p:nvSpPr>
        <p:spPr/>
        <p:txBody>
          <a:bodyPr/>
          <a:lstStyle>
            <a:lvl1pPr>
              <a:defRPr/>
            </a:lvl1pPr>
          </a:lstStyle>
          <a:p>
            <a:pPr>
              <a:defRPr/>
            </a:pPr>
            <a:fld id="{4C6013EC-C647-48FF-B5AF-6217C0B4F679}" type="slidenum">
              <a:rPr lang="en-US" altLang="en-US"/>
              <a:pPr>
                <a:defRPr/>
              </a:pPr>
              <a:t>‹#›</a:t>
            </a:fld>
            <a:endParaRPr lang="en-US" altLang="en-US" dirty="0"/>
          </a:p>
        </p:txBody>
      </p:sp>
    </p:spTree>
    <p:extLst>
      <p:ext uri="{BB962C8B-B14F-4D97-AF65-F5344CB8AC3E}">
        <p14:creationId xmlns:p14="http://schemas.microsoft.com/office/powerpoint/2010/main" val="239415945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52A920B-6BFF-4EFC-97AB-9699F2ECD7F4}"/>
              </a:ext>
            </a:extLst>
          </p:cNvPr>
          <p:cNvSpPr>
            <a:spLocks noGrp="1"/>
          </p:cNvSpPr>
          <p:nvPr>
            <p:ph type="dt" sz="half" idx="10"/>
          </p:nvPr>
        </p:nvSpPr>
        <p:spPr/>
        <p:txBody>
          <a:bodyPr/>
          <a:lstStyle>
            <a:lvl1pPr>
              <a:defRPr/>
            </a:lvl1pPr>
          </a:lstStyle>
          <a:p>
            <a:pPr>
              <a:defRPr/>
            </a:pPr>
            <a:fld id="{5A8B5D0B-E8AC-4FC6-94E6-879966744273}" type="datetimeFigureOut">
              <a:rPr lang="en-US"/>
              <a:pPr>
                <a:defRPr/>
              </a:pPr>
              <a:t>5/8/2021</a:t>
            </a:fld>
            <a:endParaRPr lang="en-US" dirty="0"/>
          </a:p>
        </p:txBody>
      </p:sp>
      <p:sp>
        <p:nvSpPr>
          <p:cNvPr id="3" name="Footer Placeholder 4">
            <a:extLst>
              <a:ext uri="{FF2B5EF4-FFF2-40B4-BE49-F238E27FC236}">
                <a16:creationId xmlns:a16="http://schemas.microsoft.com/office/drawing/2014/main" id="{C047E8E6-A7D1-474A-85B5-C21B2E3947D7}"/>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1A98298C-93F5-4403-BF3A-841F864F2417}"/>
              </a:ext>
            </a:extLst>
          </p:cNvPr>
          <p:cNvSpPr>
            <a:spLocks noGrp="1"/>
          </p:cNvSpPr>
          <p:nvPr>
            <p:ph type="sldNum" sz="quarter" idx="12"/>
          </p:nvPr>
        </p:nvSpPr>
        <p:spPr/>
        <p:txBody>
          <a:bodyPr/>
          <a:lstStyle>
            <a:lvl1pPr>
              <a:defRPr/>
            </a:lvl1pPr>
          </a:lstStyle>
          <a:p>
            <a:pPr>
              <a:defRPr/>
            </a:pPr>
            <a:fld id="{6E3E24CD-7D04-4067-9F97-1F692B404FFC}" type="slidenum">
              <a:rPr lang="en-US" altLang="en-US"/>
              <a:pPr>
                <a:defRPr/>
              </a:pPr>
              <a:t>‹#›</a:t>
            </a:fld>
            <a:endParaRPr lang="en-US" altLang="en-US" dirty="0"/>
          </a:p>
        </p:txBody>
      </p:sp>
    </p:spTree>
    <p:extLst>
      <p:ext uri="{BB962C8B-B14F-4D97-AF65-F5344CB8AC3E}">
        <p14:creationId xmlns:p14="http://schemas.microsoft.com/office/powerpoint/2010/main" val="372198297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77F8F60-3986-40E4-AF21-070018F851A7}"/>
              </a:ext>
            </a:extLst>
          </p:cNvPr>
          <p:cNvSpPr>
            <a:spLocks noGrp="1"/>
          </p:cNvSpPr>
          <p:nvPr>
            <p:ph type="dt" sz="half" idx="10"/>
          </p:nvPr>
        </p:nvSpPr>
        <p:spPr/>
        <p:txBody>
          <a:bodyPr/>
          <a:lstStyle>
            <a:lvl1pPr>
              <a:defRPr/>
            </a:lvl1pPr>
          </a:lstStyle>
          <a:p>
            <a:pPr>
              <a:defRPr/>
            </a:pPr>
            <a:fld id="{E9654EB5-6594-4E76-90E6-6016D44011E5}" type="datetimeFigureOut">
              <a:rPr lang="en-US"/>
              <a:pPr>
                <a:defRPr/>
              </a:pPr>
              <a:t>5/8/2021</a:t>
            </a:fld>
            <a:endParaRPr lang="en-US" dirty="0"/>
          </a:p>
        </p:txBody>
      </p:sp>
      <p:sp>
        <p:nvSpPr>
          <p:cNvPr id="6" name="Footer Placeholder 4">
            <a:extLst>
              <a:ext uri="{FF2B5EF4-FFF2-40B4-BE49-F238E27FC236}">
                <a16:creationId xmlns:a16="http://schemas.microsoft.com/office/drawing/2014/main" id="{4DEB6617-85A9-4F6D-97FA-71E835AB6325}"/>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D51562D6-B25B-4353-A531-0685B997FC77}"/>
              </a:ext>
            </a:extLst>
          </p:cNvPr>
          <p:cNvSpPr>
            <a:spLocks noGrp="1"/>
          </p:cNvSpPr>
          <p:nvPr>
            <p:ph type="sldNum" sz="quarter" idx="12"/>
          </p:nvPr>
        </p:nvSpPr>
        <p:spPr/>
        <p:txBody>
          <a:bodyPr/>
          <a:lstStyle>
            <a:lvl1pPr>
              <a:defRPr/>
            </a:lvl1pPr>
          </a:lstStyle>
          <a:p>
            <a:pPr>
              <a:defRPr/>
            </a:pPr>
            <a:fld id="{00E9619D-5D85-4370-85C4-AA5336896A45}" type="slidenum">
              <a:rPr lang="en-US" altLang="en-US"/>
              <a:pPr>
                <a:defRPr/>
              </a:pPr>
              <a:t>‹#›</a:t>
            </a:fld>
            <a:endParaRPr lang="en-US" altLang="en-US" dirty="0"/>
          </a:p>
        </p:txBody>
      </p:sp>
    </p:spTree>
    <p:extLst>
      <p:ext uri="{BB962C8B-B14F-4D97-AF65-F5344CB8AC3E}">
        <p14:creationId xmlns:p14="http://schemas.microsoft.com/office/powerpoint/2010/main" val="18788790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31AD971-F0EE-4983-8878-0BC97EDC4C93}"/>
              </a:ext>
            </a:extLst>
          </p:cNvPr>
          <p:cNvSpPr>
            <a:spLocks noGrp="1"/>
          </p:cNvSpPr>
          <p:nvPr>
            <p:ph type="dt" sz="half" idx="10"/>
          </p:nvPr>
        </p:nvSpPr>
        <p:spPr/>
        <p:txBody>
          <a:bodyPr/>
          <a:lstStyle>
            <a:lvl1pPr>
              <a:defRPr/>
            </a:lvl1pPr>
          </a:lstStyle>
          <a:p>
            <a:pPr>
              <a:defRPr/>
            </a:pPr>
            <a:fld id="{0DCBB7C8-73BA-417B-8995-FB54F8EFDF77}" type="datetimeFigureOut">
              <a:rPr lang="en-US"/>
              <a:pPr>
                <a:defRPr/>
              </a:pPr>
              <a:t>5/8/2021</a:t>
            </a:fld>
            <a:endParaRPr lang="en-US" dirty="0"/>
          </a:p>
        </p:txBody>
      </p:sp>
      <p:sp>
        <p:nvSpPr>
          <p:cNvPr id="6" name="Footer Placeholder 4">
            <a:extLst>
              <a:ext uri="{FF2B5EF4-FFF2-40B4-BE49-F238E27FC236}">
                <a16:creationId xmlns:a16="http://schemas.microsoft.com/office/drawing/2014/main" id="{906F095D-6F56-4767-9168-A97AA66DEBB9}"/>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9562DDAB-AA02-40BD-A3CD-1ECE63C69782}"/>
              </a:ext>
            </a:extLst>
          </p:cNvPr>
          <p:cNvSpPr>
            <a:spLocks noGrp="1"/>
          </p:cNvSpPr>
          <p:nvPr>
            <p:ph type="sldNum" sz="quarter" idx="12"/>
          </p:nvPr>
        </p:nvSpPr>
        <p:spPr/>
        <p:txBody>
          <a:bodyPr/>
          <a:lstStyle>
            <a:lvl1pPr>
              <a:defRPr/>
            </a:lvl1pPr>
          </a:lstStyle>
          <a:p>
            <a:pPr>
              <a:defRPr/>
            </a:pPr>
            <a:fld id="{1A0D3B5B-44BA-413A-92D3-BBA7EE3307C0}" type="slidenum">
              <a:rPr lang="en-US" altLang="en-US"/>
              <a:pPr>
                <a:defRPr/>
              </a:pPr>
              <a:t>‹#›</a:t>
            </a:fld>
            <a:endParaRPr lang="en-US" altLang="en-US" dirty="0"/>
          </a:p>
        </p:txBody>
      </p:sp>
    </p:spTree>
    <p:extLst>
      <p:ext uri="{BB962C8B-B14F-4D97-AF65-F5344CB8AC3E}">
        <p14:creationId xmlns:p14="http://schemas.microsoft.com/office/powerpoint/2010/main" val="48575369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06C796-AA05-4087-9709-93F943F60F95}"/>
              </a:ext>
            </a:extLst>
          </p:cNvPr>
          <p:cNvSpPr>
            <a:spLocks noGrp="1"/>
          </p:cNvSpPr>
          <p:nvPr>
            <p:ph type="dt" sz="half" idx="10"/>
          </p:nvPr>
        </p:nvSpPr>
        <p:spPr/>
        <p:txBody>
          <a:bodyPr/>
          <a:lstStyle>
            <a:lvl1pPr>
              <a:defRPr/>
            </a:lvl1pPr>
          </a:lstStyle>
          <a:p>
            <a:pPr>
              <a:defRPr/>
            </a:pPr>
            <a:fld id="{382B57B5-320A-475A-946D-B21E038765BB}" type="datetimeFigureOut">
              <a:rPr lang="en-US"/>
              <a:pPr>
                <a:defRPr/>
              </a:pPr>
              <a:t>5/8/2021</a:t>
            </a:fld>
            <a:endParaRPr lang="en-US" dirty="0"/>
          </a:p>
        </p:txBody>
      </p:sp>
      <p:sp>
        <p:nvSpPr>
          <p:cNvPr id="5" name="Footer Placeholder 4">
            <a:extLst>
              <a:ext uri="{FF2B5EF4-FFF2-40B4-BE49-F238E27FC236}">
                <a16:creationId xmlns:a16="http://schemas.microsoft.com/office/drawing/2014/main" id="{6D080509-DC53-4CB6-85EC-A9ADC36D4B79}"/>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3919CF92-5BA9-41D2-B0B5-02933C4B3665}"/>
              </a:ext>
            </a:extLst>
          </p:cNvPr>
          <p:cNvSpPr>
            <a:spLocks noGrp="1"/>
          </p:cNvSpPr>
          <p:nvPr>
            <p:ph type="sldNum" sz="quarter" idx="12"/>
          </p:nvPr>
        </p:nvSpPr>
        <p:spPr/>
        <p:txBody>
          <a:bodyPr/>
          <a:lstStyle>
            <a:lvl1pPr>
              <a:defRPr/>
            </a:lvl1pPr>
          </a:lstStyle>
          <a:p>
            <a:pPr>
              <a:defRPr/>
            </a:pPr>
            <a:fld id="{FE16F6FB-307B-47CD-AB1B-1A0495711E2A}" type="slidenum">
              <a:rPr lang="en-US" altLang="en-US"/>
              <a:pPr>
                <a:defRPr/>
              </a:pPr>
              <a:t>‹#›</a:t>
            </a:fld>
            <a:endParaRPr lang="en-US" altLang="en-US" dirty="0"/>
          </a:p>
        </p:txBody>
      </p:sp>
    </p:spTree>
    <p:extLst>
      <p:ext uri="{BB962C8B-B14F-4D97-AF65-F5344CB8AC3E}">
        <p14:creationId xmlns:p14="http://schemas.microsoft.com/office/powerpoint/2010/main" val="239009894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40E02D-4CC5-499B-9CEE-78A85C6E4BC9}"/>
              </a:ext>
            </a:extLst>
          </p:cNvPr>
          <p:cNvSpPr>
            <a:spLocks noGrp="1"/>
          </p:cNvSpPr>
          <p:nvPr>
            <p:ph type="dt" sz="half" idx="10"/>
          </p:nvPr>
        </p:nvSpPr>
        <p:spPr/>
        <p:txBody>
          <a:bodyPr/>
          <a:lstStyle>
            <a:lvl1pPr>
              <a:defRPr/>
            </a:lvl1pPr>
          </a:lstStyle>
          <a:p>
            <a:pPr>
              <a:defRPr/>
            </a:pPr>
            <a:fld id="{9709EE97-2867-42E6-8457-111A120D83CA}" type="datetimeFigureOut">
              <a:rPr lang="en-US"/>
              <a:pPr>
                <a:defRPr/>
              </a:pPr>
              <a:t>5/8/2021</a:t>
            </a:fld>
            <a:endParaRPr lang="en-US" dirty="0"/>
          </a:p>
        </p:txBody>
      </p:sp>
      <p:sp>
        <p:nvSpPr>
          <p:cNvPr id="5" name="Footer Placeholder 4">
            <a:extLst>
              <a:ext uri="{FF2B5EF4-FFF2-40B4-BE49-F238E27FC236}">
                <a16:creationId xmlns:a16="http://schemas.microsoft.com/office/drawing/2014/main" id="{FA116C58-0BBD-4FE3-BE46-1C63FF0350CE}"/>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D47B089F-AE14-493E-BEEE-7BFBEE615D00}"/>
              </a:ext>
            </a:extLst>
          </p:cNvPr>
          <p:cNvSpPr>
            <a:spLocks noGrp="1"/>
          </p:cNvSpPr>
          <p:nvPr>
            <p:ph type="sldNum" sz="quarter" idx="12"/>
          </p:nvPr>
        </p:nvSpPr>
        <p:spPr/>
        <p:txBody>
          <a:bodyPr/>
          <a:lstStyle>
            <a:lvl1pPr>
              <a:defRPr/>
            </a:lvl1pPr>
          </a:lstStyle>
          <a:p>
            <a:pPr>
              <a:defRPr/>
            </a:pPr>
            <a:fld id="{85C471AD-229A-4804-8AD2-A14AE1FCECC6}" type="slidenum">
              <a:rPr lang="en-US" altLang="en-US"/>
              <a:pPr>
                <a:defRPr/>
              </a:pPr>
              <a:t>‹#›</a:t>
            </a:fld>
            <a:endParaRPr lang="en-US" altLang="en-US" dirty="0"/>
          </a:p>
        </p:txBody>
      </p:sp>
    </p:spTree>
    <p:extLst>
      <p:ext uri="{BB962C8B-B14F-4D97-AF65-F5344CB8AC3E}">
        <p14:creationId xmlns:p14="http://schemas.microsoft.com/office/powerpoint/2010/main" val="215556099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rtlCol="0">
            <a:normAutofit/>
          </a:bodyPr>
          <a:lstStyle/>
          <a:p>
            <a:pPr lvl="0"/>
            <a:endParaRPr lang="en-US" noProof="0" dirty="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35C9A5-3777-43B8-8808-A0C908F3F5A9}"/>
              </a:ext>
            </a:extLst>
          </p:cNvPr>
          <p:cNvSpPr>
            <a:spLocks noGrp="1"/>
          </p:cNvSpPr>
          <p:nvPr>
            <p:ph type="dt" sz="half" idx="10"/>
          </p:nvPr>
        </p:nvSpPr>
        <p:spPr>
          <a:xfrm>
            <a:off x="914400" y="6248400"/>
            <a:ext cx="2540000" cy="457200"/>
          </a:xfrm>
        </p:spPr>
        <p:txBody>
          <a:bodyPr/>
          <a:lstStyle>
            <a:lvl1pPr>
              <a:defRPr/>
            </a:lvl1pPr>
          </a:lstStyle>
          <a:p>
            <a:pPr>
              <a:defRPr/>
            </a:pPr>
            <a:endParaRPr lang="en-US" altLang="en-US" dirty="0"/>
          </a:p>
        </p:txBody>
      </p:sp>
      <p:sp>
        <p:nvSpPr>
          <p:cNvPr id="6" name="Footer Placeholder 5">
            <a:extLst>
              <a:ext uri="{FF2B5EF4-FFF2-40B4-BE49-F238E27FC236}">
                <a16:creationId xmlns:a16="http://schemas.microsoft.com/office/drawing/2014/main" id="{247ADF8F-1632-470F-A441-053BFA44CF98}"/>
              </a:ext>
            </a:extLst>
          </p:cNvPr>
          <p:cNvSpPr>
            <a:spLocks noGrp="1"/>
          </p:cNvSpPr>
          <p:nvPr>
            <p:ph type="ftr" sz="quarter" idx="11"/>
          </p:nvPr>
        </p:nvSpPr>
        <p:spPr>
          <a:xfrm>
            <a:off x="4165600" y="6248400"/>
            <a:ext cx="3860800" cy="457200"/>
          </a:xfrm>
        </p:spPr>
        <p:txBody>
          <a:bodyPr/>
          <a:lstStyle>
            <a:lvl1pPr>
              <a:defRPr/>
            </a:lvl1pPr>
          </a:lstStyle>
          <a:p>
            <a:pPr>
              <a:defRPr/>
            </a:pPr>
            <a:endParaRPr lang="en-US" altLang="en-US" dirty="0"/>
          </a:p>
        </p:txBody>
      </p:sp>
      <p:sp>
        <p:nvSpPr>
          <p:cNvPr id="7" name="Slide Number Placeholder 6">
            <a:extLst>
              <a:ext uri="{FF2B5EF4-FFF2-40B4-BE49-F238E27FC236}">
                <a16:creationId xmlns:a16="http://schemas.microsoft.com/office/drawing/2014/main" id="{8171CD5C-B7BA-4586-A195-98282BD234B7}"/>
              </a:ext>
            </a:extLst>
          </p:cNvPr>
          <p:cNvSpPr>
            <a:spLocks noGrp="1"/>
          </p:cNvSpPr>
          <p:nvPr>
            <p:ph type="sldNum" sz="quarter" idx="12"/>
          </p:nvPr>
        </p:nvSpPr>
        <p:spPr>
          <a:xfrm>
            <a:off x="8737600" y="6248400"/>
            <a:ext cx="2540000" cy="457200"/>
          </a:xfrm>
        </p:spPr>
        <p:txBody>
          <a:bodyPr/>
          <a:lstStyle>
            <a:lvl1pPr>
              <a:defRPr/>
            </a:lvl1pPr>
          </a:lstStyle>
          <a:p>
            <a:pPr>
              <a:defRPr/>
            </a:pPr>
            <a:fld id="{81816B07-2863-4E7C-A352-57BE76D8BE3A}" type="slidenum">
              <a:rPr lang="en-US" altLang="en-US"/>
              <a:pPr>
                <a:defRPr/>
              </a:pPr>
              <a:t>‹#›</a:t>
            </a:fld>
            <a:endParaRPr lang="en-US" altLang="en-US" dirty="0"/>
          </a:p>
        </p:txBody>
      </p:sp>
    </p:spTree>
    <p:extLst>
      <p:ext uri="{BB962C8B-B14F-4D97-AF65-F5344CB8AC3E}">
        <p14:creationId xmlns:p14="http://schemas.microsoft.com/office/powerpoint/2010/main" val="82234104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1"/>
            <a:ext cx="5384800" cy="4525963"/>
          </a:xfrm>
        </p:spPr>
        <p:txBody>
          <a:bodyPr rtlCol="0">
            <a:normAutofit/>
          </a:bodyPr>
          <a:lstStyle/>
          <a:p>
            <a:pPr lvl="0"/>
            <a:endParaRPr lang="en-US" noProof="0" dirty="0"/>
          </a:p>
        </p:txBody>
      </p:sp>
      <p:sp>
        <p:nvSpPr>
          <p:cNvPr id="5" name="Date Placeholder 4">
            <a:extLst>
              <a:ext uri="{FF2B5EF4-FFF2-40B4-BE49-F238E27FC236}">
                <a16:creationId xmlns:a16="http://schemas.microsoft.com/office/drawing/2014/main" id="{98A922FB-B1DD-4041-A994-E4DB11A1F1EC}"/>
              </a:ext>
            </a:extLst>
          </p:cNvPr>
          <p:cNvSpPr>
            <a:spLocks noGrp="1" noChangeArrowheads="1"/>
          </p:cNvSpPr>
          <p:nvPr>
            <p:ph type="dt" sz="half" idx="10"/>
          </p:nvPr>
        </p:nvSpPr>
        <p:spPr/>
        <p:txBody>
          <a:bodyPr/>
          <a:lstStyle>
            <a:lvl1pPr>
              <a:defRPr/>
            </a:lvl1pPr>
          </a:lstStyle>
          <a:p>
            <a:pPr>
              <a:defRPr/>
            </a:pPr>
            <a:endParaRPr lang="en-US" dirty="0"/>
          </a:p>
        </p:txBody>
      </p:sp>
      <p:sp>
        <p:nvSpPr>
          <p:cNvPr id="6" name="Footer Placeholder 5">
            <a:extLst>
              <a:ext uri="{FF2B5EF4-FFF2-40B4-BE49-F238E27FC236}">
                <a16:creationId xmlns:a16="http://schemas.microsoft.com/office/drawing/2014/main" id="{4EFFE2BE-6BDB-4D0F-8550-9EE31D903F8A}"/>
              </a:ext>
            </a:extLst>
          </p:cNvPr>
          <p:cNvSpPr>
            <a:spLocks noGrp="1" noChangeArrowheads="1"/>
          </p:cNvSpPr>
          <p:nvPr>
            <p:ph type="ftr" sz="quarter" idx="11"/>
          </p:nvPr>
        </p:nvSpPr>
        <p:spPr/>
        <p:txBody>
          <a:bodyPr/>
          <a:lstStyle>
            <a:lvl1pPr>
              <a:defRPr/>
            </a:lvl1pPr>
          </a:lstStyle>
          <a:p>
            <a:pPr>
              <a:defRPr/>
            </a:pPr>
            <a:endParaRPr lang="en-US" dirty="0"/>
          </a:p>
        </p:txBody>
      </p:sp>
      <p:sp>
        <p:nvSpPr>
          <p:cNvPr id="7" name="Slide Number Placeholder 6">
            <a:extLst>
              <a:ext uri="{FF2B5EF4-FFF2-40B4-BE49-F238E27FC236}">
                <a16:creationId xmlns:a16="http://schemas.microsoft.com/office/drawing/2014/main" id="{A7E57218-918C-413D-9B07-1E0386DCF665}"/>
              </a:ext>
            </a:extLst>
          </p:cNvPr>
          <p:cNvSpPr>
            <a:spLocks noGrp="1" noChangeArrowheads="1"/>
          </p:cNvSpPr>
          <p:nvPr>
            <p:ph type="sldNum" sz="quarter" idx="12"/>
          </p:nvPr>
        </p:nvSpPr>
        <p:spPr/>
        <p:txBody>
          <a:bodyPr/>
          <a:lstStyle>
            <a:lvl1pPr>
              <a:defRPr/>
            </a:lvl1pPr>
          </a:lstStyle>
          <a:p>
            <a:pPr>
              <a:defRPr/>
            </a:pPr>
            <a:fld id="{15B7C11A-DE0E-400C-86CE-5EA91EF97161}" type="slidenum">
              <a:rPr lang="en-US" altLang="en-US"/>
              <a:pPr>
                <a:defRPr/>
              </a:pPr>
              <a:t>‹#›</a:t>
            </a:fld>
            <a:endParaRPr lang="en-US" altLang="en-US" dirty="0"/>
          </a:p>
        </p:txBody>
      </p:sp>
    </p:spTree>
    <p:extLst>
      <p:ext uri="{BB962C8B-B14F-4D97-AF65-F5344CB8AC3E}">
        <p14:creationId xmlns:p14="http://schemas.microsoft.com/office/powerpoint/2010/main" val="14443587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9D1A974-3D2D-47FC-BF1E-C605EC565577}"/>
              </a:ext>
            </a:extLst>
          </p:cNvPr>
          <p:cNvSpPr>
            <a:spLocks noGrp="1"/>
          </p:cNvSpPr>
          <p:nvPr>
            <p:ph type="dt" sz="half" idx="10"/>
          </p:nvPr>
        </p:nvSpPr>
        <p:spPr/>
        <p:txBody>
          <a:bodyPr/>
          <a:lstStyle>
            <a:lvl1pPr>
              <a:defRPr/>
            </a:lvl1pPr>
          </a:lstStyle>
          <a:p>
            <a:pPr>
              <a:defRPr/>
            </a:pPr>
            <a:fld id="{98FCA075-E116-4030-8594-6E13FFF13D38}" type="datetimeFigureOut">
              <a:rPr lang="en-US"/>
              <a:pPr>
                <a:defRPr/>
              </a:pPr>
              <a:t>5/8/2021</a:t>
            </a:fld>
            <a:endParaRPr lang="en-US" dirty="0"/>
          </a:p>
        </p:txBody>
      </p:sp>
      <p:sp>
        <p:nvSpPr>
          <p:cNvPr id="6" name="Footer Placeholder 4">
            <a:extLst>
              <a:ext uri="{FF2B5EF4-FFF2-40B4-BE49-F238E27FC236}">
                <a16:creationId xmlns:a16="http://schemas.microsoft.com/office/drawing/2014/main" id="{27550DF8-1698-4606-9DAD-F2B9992BDC53}"/>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4A827A3F-2013-44B1-93D6-D09E69B72817}"/>
              </a:ext>
            </a:extLst>
          </p:cNvPr>
          <p:cNvSpPr>
            <a:spLocks noGrp="1"/>
          </p:cNvSpPr>
          <p:nvPr>
            <p:ph type="sldNum" sz="quarter" idx="12"/>
          </p:nvPr>
        </p:nvSpPr>
        <p:spPr/>
        <p:txBody>
          <a:bodyPr/>
          <a:lstStyle>
            <a:lvl1pPr>
              <a:defRPr/>
            </a:lvl1pPr>
          </a:lstStyle>
          <a:p>
            <a:pPr>
              <a:defRPr/>
            </a:pPr>
            <a:fld id="{5B31B773-FC54-4101-9979-DE9CF70EA8C8}" type="slidenum">
              <a:rPr lang="en-US" altLang="en-US"/>
              <a:pPr>
                <a:defRPr/>
              </a:pPr>
              <a:t>‹#›</a:t>
            </a:fld>
            <a:endParaRPr lang="en-US" altLang="en-US" dirty="0"/>
          </a:p>
        </p:txBody>
      </p:sp>
    </p:spTree>
    <p:extLst>
      <p:ext uri="{BB962C8B-B14F-4D97-AF65-F5344CB8AC3E}">
        <p14:creationId xmlns:p14="http://schemas.microsoft.com/office/powerpoint/2010/main" val="57621787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7A3B89C-19BC-4F6A-B30D-0425095D50B6}"/>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3EF74A1F-63A8-46C1-ABFF-26F1268BB298}"/>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9D8FCB80-11C2-428E-AE9E-A38FA0A74DD2}"/>
              </a:ext>
            </a:extLst>
          </p:cNvPr>
          <p:cNvSpPr>
            <a:spLocks noGrp="1" noChangeArrowheads="1"/>
          </p:cNvSpPr>
          <p:nvPr>
            <p:ph type="sldNum" sz="quarter" idx="12"/>
          </p:nvPr>
        </p:nvSpPr>
        <p:spPr>
          <a:ln/>
        </p:spPr>
        <p:txBody>
          <a:bodyPr/>
          <a:lstStyle>
            <a:lvl1pPr>
              <a:defRPr/>
            </a:lvl1pPr>
          </a:lstStyle>
          <a:p>
            <a:pPr>
              <a:defRPr/>
            </a:pPr>
            <a:fld id="{9683E945-62BD-4548-8371-CD3D03A6AF4C}" type="slidenum">
              <a:rPr lang="en-US" altLang="en-US"/>
              <a:pPr>
                <a:defRPr/>
              </a:pPr>
              <a:t>‹#›</a:t>
            </a:fld>
            <a:endParaRPr lang="en-US" altLang="en-US" dirty="0"/>
          </a:p>
        </p:txBody>
      </p:sp>
    </p:spTree>
    <p:extLst>
      <p:ext uri="{BB962C8B-B14F-4D97-AF65-F5344CB8AC3E}">
        <p14:creationId xmlns:p14="http://schemas.microsoft.com/office/powerpoint/2010/main" val="314674265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674F14B-C830-49A2-BEF0-31DACF1173E4}"/>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FBAEECD4-666E-4785-84E3-3C87C9888882}"/>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EE6D9FAD-8EC7-4AFD-B9A5-10712ECD3EB8}"/>
              </a:ext>
            </a:extLst>
          </p:cNvPr>
          <p:cNvSpPr>
            <a:spLocks noGrp="1" noChangeArrowheads="1"/>
          </p:cNvSpPr>
          <p:nvPr>
            <p:ph type="sldNum" sz="quarter" idx="12"/>
          </p:nvPr>
        </p:nvSpPr>
        <p:spPr>
          <a:ln/>
        </p:spPr>
        <p:txBody>
          <a:bodyPr/>
          <a:lstStyle>
            <a:lvl1pPr>
              <a:defRPr/>
            </a:lvl1pPr>
          </a:lstStyle>
          <a:p>
            <a:pPr>
              <a:defRPr/>
            </a:pPr>
            <a:fld id="{86B7AE0E-9F4E-41AA-A093-3F88A68D1113}" type="slidenum">
              <a:rPr lang="en-US" altLang="en-US"/>
              <a:pPr>
                <a:defRPr/>
              </a:pPr>
              <a:t>‹#›</a:t>
            </a:fld>
            <a:endParaRPr lang="en-US" altLang="en-US" dirty="0"/>
          </a:p>
        </p:txBody>
      </p:sp>
    </p:spTree>
    <p:extLst>
      <p:ext uri="{BB962C8B-B14F-4D97-AF65-F5344CB8AC3E}">
        <p14:creationId xmlns:p14="http://schemas.microsoft.com/office/powerpoint/2010/main" val="80320830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B9542DD-2FD6-41DD-BF10-78749B543DAB}"/>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31D87DCE-A270-4D24-B2D4-F67D9CF2DAE6}"/>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181BC110-645E-48DE-AFBD-3E9B6FBB070F}"/>
              </a:ext>
            </a:extLst>
          </p:cNvPr>
          <p:cNvSpPr>
            <a:spLocks noGrp="1" noChangeArrowheads="1"/>
          </p:cNvSpPr>
          <p:nvPr>
            <p:ph type="sldNum" sz="quarter" idx="12"/>
          </p:nvPr>
        </p:nvSpPr>
        <p:spPr>
          <a:ln/>
        </p:spPr>
        <p:txBody>
          <a:bodyPr/>
          <a:lstStyle>
            <a:lvl1pPr>
              <a:defRPr/>
            </a:lvl1pPr>
          </a:lstStyle>
          <a:p>
            <a:pPr>
              <a:defRPr/>
            </a:pPr>
            <a:fld id="{6ED97EF0-B1A0-4D8D-9442-4ED7E5A6C11A}" type="slidenum">
              <a:rPr lang="en-US" altLang="en-US"/>
              <a:pPr>
                <a:defRPr/>
              </a:pPr>
              <a:t>‹#›</a:t>
            </a:fld>
            <a:endParaRPr lang="en-US" altLang="en-US" dirty="0"/>
          </a:p>
        </p:txBody>
      </p:sp>
    </p:spTree>
    <p:extLst>
      <p:ext uri="{BB962C8B-B14F-4D97-AF65-F5344CB8AC3E}">
        <p14:creationId xmlns:p14="http://schemas.microsoft.com/office/powerpoint/2010/main" val="210011025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E9EB732-0E5D-449C-B347-CA2B3356F0CD}"/>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DB073D4F-1E68-40B0-8378-085837A36F32}"/>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4C729E92-0F13-42D8-969E-4BD978ECAA3B}"/>
              </a:ext>
            </a:extLst>
          </p:cNvPr>
          <p:cNvSpPr>
            <a:spLocks noGrp="1" noChangeArrowheads="1"/>
          </p:cNvSpPr>
          <p:nvPr>
            <p:ph type="sldNum" sz="quarter" idx="12"/>
          </p:nvPr>
        </p:nvSpPr>
        <p:spPr>
          <a:ln/>
        </p:spPr>
        <p:txBody>
          <a:bodyPr/>
          <a:lstStyle>
            <a:lvl1pPr>
              <a:defRPr/>
            </a:lvl1pPr>
          </a:lstStyle>
          <a:p>
            <a:pPr>
              <a:defRPr/>
            </a:pPr>
            <a:fld id="{7483BEA8-196A-472D-A5B4-190AA435173E}" type="slidenum">
              <a:rPr lang="en-US" altLang="en-US"/>
              <a:pPr>
                <a:defRPr/>
              </a:pPr>
              <a:t>‹#›</a:t>
            </a:fld>
            <a:endParaRPr lang="en-US" altLang="en-US" dirty="0"/>
          </a:p>
        </p:txBody>
      </p:sp>
    </p:spTree>
    <p:extLst>
      <p:ext uri="{BB962C8B-B14F-4D97-AF65-F5344CB8AC3E}">
        <p14:creationId xmlns:p14="http://schemas.microsoft.com/office/powerpoint/2010/main" val="180090271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D6A5744-5B42-43B9-B56E-873B1C3221CC}"/>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a:extLst>
              <a:ext uri="{FF2B5EF4-FFF2-40B4-BE49-F238E27FC236}">
                <a16:creationId xmlns:a16="http://schemas.microsoft.com/office/drawing/2014/main" id="{E32E2A93-A30B-43AD-9FAC-0DF742AEFFB3}"/>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a:extLst>
              <a:ext uri="{FF2B5EF4-FFF2-40B4-BE49-F238E27FC236}">
                <a16:creationId xmlns:a16="http://schemas.microsoft.com/office/drawing/2014/main" id="{2A165803-6AFB-48C0-84DD-4D97EA378CC8}"/>
              </a:ext>
            </a:extLst>
          </p:cNvPr>
          <p:cNvSpPr>
            <a:spLocks noGrp="1" noChangeArrowheads="1"/>
          </p:cNvSpPr>
          <p:nvPr>
            <p:ph type="sldNum" sz="quarter" idx="12"/>
          </p:nvPr>
        </p:nvSpPr>
        <p:spPr>
          <a:ln/>
        </p:spPr>
        <p:txBody>
          <a:bodyPr/>
          <a:lstStyle>
            <a:lvl1pPr>
              <a:defRPr/>
            </a:lvl1pPr>
          </a:lstStyle>
          <a:p>
            <a:pPr>
              <a:defRPr/>
            </a:pPr>
            <a:fld id="{A9F56571-D5E7-4A6D-80B6-73664BA31690}" type="slidenum">
              <a:rPr lang="en-US" altLang="en-US"/>
              <a:pPr>
                <a:defRPr/>
              </a:pPr>
              <a:t>‹#›</a:t>
            </a:fld>
            <a:endParaRPr lang="en-US" altLang="en-US" dirty="0"/>
          </a:p>
        </p:txBody>
      </p:sp>
    </p:spTree>
    <p:extLst>
      <p:ext uri="{BB962C8B-B14F-4D97-AF65-F5344CB8AC3E}">
        <p14:creationId xmlns:p14="http://schemas.microsoft.com/office/powerpoint/2010/main" val="11004272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CCD2DA6-BD85-4494-B723-3767F3C0E0FE}"/>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a:extLst>
              <a:ext uri="{FF2B5EF4-FFF2-40B4-BE49-F238E27FC236}">
                <a16:creationId xmlns:a16="http://schemas.microsoft.com/office/drawing/2014/main" id="{C471C8EA-B657-4DE2-9D94-05BB170F177C}"/>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a:extLst>
              <a:ext uri="{FF2B5EF4-FFF2-40B4-BE49-F238E27FC236}">
                <a16:creationId xmlns:a16="http://schemas.microsoft.com/office/drawing/2014/main" id="{705E9414-1C87-41E9-AF65-01AD3CCEC7FC}"/>
              </a:ext>
            </a:extLst>
          </p:cNvPr>
          <p:cNvSpPr>
            <a:spLocks noGrp="1" noChangeArrowheads="1"/>
          </p:cNvSpPr>
          <p:nvPr>
            <p:ph type="sldNum" sz="quarter" idx="12"/>
          </p:nvPr>
        </p:nvSpPr>
        <p:spPr>
          <a:ln/>
        </p:spPr>
        <p:txBody>
          <a:bodyPr/>
          <a:lstStyle>
            <a:lvl1pPr>
              <a:defRPr/>
            </a:lvl1pPr>
          </a:lstStyle>
          <a:p>
            <a:pPr>
              <a:defRPr/>
            </a:pPr>
            <a:fld id="{4D95D316-9339-485B-AC4A-C52701DF9805}" type="slidenum">
              <a:rPr lang="en-US" altLang="en-US"/>
              <a:pPr>
                <a:defRPr/>
              </a:pPr>
              <a:t>‹#›</a:t>
            </a:fld>
            <a:endParaRPr lang="en-US" altLang="en-US" dirty="0"/>
          </a:p>
        </p:txBody>
      </p:sp>
    </p:spTree>
    <p:extLst>
      <p:ext uri="{BB962C8B-B14F-4D97-AF65-F5344CB8AC3E}">
        <p14:creationId xmlns:p14="http://schemas.microsoft.com/office/powerpoint/2010/main" val="179396962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BB5E57E-77AB-43CB-95ED-CE6A502D42D0}"/>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a:extLst>
              <a:ext uri="{FF2B5EF4-FFF2-40B4-BE49-F238E27FC236}">
                <a16:creationId xmlns:a16="http://schemas.microsoft.com/office/drawing/2014/main" id="{CD318734-3F93-47B3-BF81-55A9380DC2A8}"/>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a:extLst>
              <a:ext uri="{FF2B5EF4-FFF2-40B4-BE49-F238E27FC236}">
                <a16:creationId xmlns:a16="http://schemas.microsoft.com/office/drawing/2014/main" id="{0C70B495-26FF-42B5-B589-0B1F8574F880}"/>
              </a:ext>
            </a:extLst>
          </p:cNvPr>
          <p:cNvSpPr>
            <a:spLocks noGrp="1" noChangeArrowheads="1"/>
          </p:cNvSpPr>
          <p:nvPr>
            <p:ph type="sldNum" sz="quarter" idx="12"/>
          </p:nvPr>
        </p:nvSpPr>
        <p:spPr>
          <a:ln/>
        </p:spPr>
        <p:txBody>
          <a:bodyPr/>
          <a:lstStyle>
            <a:lvl1pPr>
              <a:defRPr/>
            </a:lvl1pPr>
          </a:lstStyle>
          <a:p>
            <a:pPr>
              <a:defRPr/>
            </a:pPr>
            <a:fld id="{7DD9A948-063F-4320-8D7C-AC8E4754191F}" type="slidenum">
              <a:rPr lang="en-US" altLang="en-US"/>
              <a:pPr>
                <a:defRPr/>
              </a:pPr>
              <a:t>‹#›</a:t>
            </a:fld>
            <a:endParaRPr lang="en-US" altLang="en-US" dirty="0"/>
          </a:p>
        </p:txBody>
      </p:sp>
    </p:spTree>
    <p:extLst>
      <p:ext uri="{BB962C8B-B14F-4D97-AF65-F5344CB8AC3E}">
        <p14:creationId xmlns:p14="http://schemas.microsoft.com/office/powerpoint/2010/main" val="137918449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87035B1-0BE9-405B-8F42-C2E641BE964D}"/>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EF24E597-88F1-4B24-AEEE-72AC590FF495}"/>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D09ECCB8-94CE-4E86-805A-7050A2246505}"/>
              </a:ext>
            </a:extLst>
          </p:cNvPr>
          <p:cNvSpPr>
            <a:spLocks noGrp="1" noChangeArrowheads="1"/>
          </p:cNvSpPr>
          <p:nvPr>
            <p:ph type="sldNum" sz="quarter" idx="12"/>
          </p:nvPr>
        </p:nvSpPr>
        <p:spPr>
          <a:ln/>
        </p:spPr>
        <p:txBody>
          <a:bodyPr/>
          <a:lstStyle>
            <a:lvl1pPr>
              <a:defRPr/>
            </a:lvl1pPr>
          </a:lstStyle>
          <a:p>
            <a:pPr>
              <a:defRPr/>
            </a:pPr>
            <a:fld id="{54FCA203-A7B8-41EE-B34F-0600EC97E7FE}" type="slidenum">
              <a:rPr lang="en-US" altLang="en-US"/>
              <a:pPr>
                <a:defRPr/>
              </a:pPr>
              <a:t>‹#›</a:t>
            </a:fld>
            <a:endParaRPr lang="en-US" altLang="en-US" dirty="0"/>
          </a:p>
        </p:txBody>
      </p:sp>
    </p:spTree>
    <p:extLst>
      <p:ext uri="{BB962C8B-B14F-4D97-AF65-F5344CB8AC3E}">
        <p14:creationId xmlns:p14="http://schemas.microsoft.com/office/powerpoint/2010/main" val="79502582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B2CAA46-D2E5-47C5-A43D-4B54E20A161D}"/>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4C83B4AA-A9DF-47C5-B50B-F076A321B7C7}"/>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72708F48-892A-42AD-B304-CC4FEEB46BFB}"/>
              </a:ext>
            </a:extLst>
          </p:cNvPr>
          <p:cNvSpPr>
            <a:spLocks noGrp="1" noChangeArrowheads="1"/>
          </p:cNvSpPr>
          <p:nvPr>
            <p:ph type="sldNum" sz="quarter" idx="12"/>
          </p:nvPr>
        </p:nvSpPr>
        <p:spPr>
          <a:ln/>
        </p:spPr>
        <p:txBody>
          <a:bodyPr/>
          <a:lstStyle>
            <a:lvl1pPr>
              <a:defRPr/>
            </a:lvl1pPr>
          </a:lstStyle>
          <a:p>
            <a:pPr>
              <a:defRPr/>
            </a:pPr>
            <a:fld id="{AA7EAE2F-EC94-4A10-8D5A-055C8F848FD3}" type="slidenum">
              <a:rPr lang="en-US" altLang="en-US"/>
              <a:pPr>
                <a:defRPr/>
              </a:pPr>
              <a:t>‹#›</a:t>
            </a:fld>
            <a:endParaRPr lang="en-US" altLang="en-US" dirty="0"/>
          </a:p>
        </p:txBody>
      </p:sp>
    </p:spTree>
    <p:extLst>
      <p:ext uri="{BB962C8B-B14F-4D97-AF65-F5344CB8AC3E}">
        <p14:creationId xmlns:p14="http://schemas.microsoft.com/office/powerpoint/2010/main" val="14167461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C821302-647E-42D3-B48C-1E31B1EC1A87}"/>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79C3D5A0-7273-44D9-A7A0-4299CDDD9C64}"/>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60FB39C9-F605-41B0-BA0A-0C114C7E8309}"/>
              </a:ext>
            </a:extLst>
          </p:cNvPr>
          <p:cNvSpPr>
            <a:spLocks noGrp="1" noChangeArrowheads="1"/>
          </p:cNvSpPr>
          <p:nvPr>
            <p:ph type="sldNum" sz="quarter" idx="12"/>
          </p:nvPr>
        </p:nvSpPr>
        <p:spPr>
          <a:ln/>
        </p:spPr>
        <p:txBody>
          <a:bodyPr/>
          <a:lstStyle>
            <a:lvl1pPr>
              <a:defRPr/>
            </a:lvl1pPr>
          </a:lstStyle>
          <a:p>
            <a:pPr>
              <a:defRPr/>
            </a:pPr>
            <a:fld id="{F6210FC2-0203-421F-B570-FA45DA05072B}" type="slidenum">
              <a:rPr lang="en-US" altLang="en-US"/>
              <a:pPr>
                <a:defRPr/>
              </a:pPr>
              <a:t>‹#›</a:t>
            </a:fld>
            <a:endParaRPr lang="en-US" altLang="en-US" dirty="0"/>
          </a:p>
        </p:txBody>
      </p:sp>
    </p:spTree>
    <p:extLst>
      <p:ext uri="{BB962C8B-B14F-4D97-AF65-F5344CB8AC3E}">
        <p14:creationId xmlns:p14="http://schemas.microsoft.com/office/powerpoint/2010/main" val="1585310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F622320-DF59-4E31-B9F6-541B09AB48BB}"/>
              </a:ext>
            </a:extLst>
          </p:cNvPr>
          <p:cNvSpPr>
            <a:spLocks noGrp="1"/>
          </p:cNvSpPr>
          <p:nvPr>
            <p:ph type="dt" sz="half" idx="10"/>
          </p:nvPr>
        </p:nvSpPr>
        <p:spPr/>
        <p:txBody>
          <a:bodyPr/>
          <a:lstStyle>
            <a:lvl1pPr>
              <a:defRPr/>
            </a:lvl1pPr>
          </a:lstStyle>
          <a:p>
            <a:pPr>
              <a:defRPr/>
            </a:pPr>
            <a:fld id="{D95B2219-B288-4D94-9ED6-078D94FE673F}" type="datetimeFigureOut">
              <a:rPr lang="en-US"/>
              <a:pPr>
                <a:defRPr/>
              </a:pPr>
              <a:t>5/8/2021</a:t>
            </a:fld>
            <a:endParaRPr lang="en-US" dirty="0"/>
          </a:p>
        </p:txBody>
      </p:sp>
      <p:sp>
        <p:nvSpPr>
          <p:cNvPr id="8" name="Footer Placeholder 4">
            <a:extLst>
              <a:ext uri="{FF2B5EF4-FFF2-40B4-BE49-F238E27FC236}">
                <a16:creationId xmlns:a16="http://schemas.microsoft.com/office/drawing/2014/main" id="{140281B3-A735-4625-ADE6-6E481A2D9CC8}"/>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2FFBB936-360F-4943-B056-4BA84786D5E7}"/>
              </a:ext>
            </a:extLst>
          </p:cNvPr>
          <p:cNvSpPr>
            <a:spLocks noGrp="1"/>
          </p:cNvSpPr>
          <p:nvPr>
            <p:ph type="sldNum" sz="quarter" idx="12"/>
          </p:nvPr>
        </p:nvSpPr>
        <p:spPr/>
        <p:txBody>
          <a:bodyPr/>
          <a:lstStyle>
            <a:lvl1pPr>
              <a:defRPr/>
            </a:lvl1pPr>
          </a:lstStyle>
          <a:p>
            <a:pPr>
              <a:defRPr/>
            </a:pPr>
            <a:fld id="{62CBDF4F-DAAA-47F8-9435-8D7635AA939F}" type="slidenum">
              <a:rPr lang="en-US" altLang="en-US"/>
              <a:pPr>
                <a:defRPr/>
              </a:pPr>
              <a:t>‹#›</a:t>
            </a:fld>
            <a:endParaRPr lang="en-US" altLang="en-US" dirty="0"/>
          </a:p>
        </p:txBody>
      </p:sp>
    </p:spTree>
    <p:extLst>
      <p:ext uri="{BB962C8B-B14F-4D97-AF65-F5344CB8AC3E}">
        <p14:creationId xmlns:p14="http://schemas.microsoft.com/office/powerpoint/2010/main" val="191732587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C29277E-BD84-4DE2-ABA4-AEAD91E93D63}"/>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77532F5C-B4BE-42D0-ABFB-60AF681688B3}"/>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580D42F0-3225-4402-9DA6-5A97076BECDC}"/>
              </a:ext>
            </a:extLst>
          </p:cNvPr>
          <p:cNvSpPr>
            <a:spLocks noGrp="1" noChangeArrowheads="1"/>
          </p:cNvSpPr>
          <p:nvPr>
            <p:ph type="sldNum" sz="quarter" idx="12"/>
          </p:nvPr>
        </p:nvSpPr>
        <p:spPr>
          <a:ln/>
        </p:spPr>
        <p:txBody>
          <a:bodyPr/>
          <a:lstStyle>
            <a:lvl1pPr>
              <a:defRPr/>
            </a:lvl1pPr>
          </a:lstStyle>
          <a:p>
            <a:pPr>
              <a:defRPr/>
            </a:pPr>
            <a:fld id="{7AC4F86F-31A9-407D-9BD1-EAC8B0F4F796}" type="slidenum">
              <a:rPr lang="en-US" altLang="en-US"/>
              <a:pPr>
                <a:defRPr/>
              </a:pPr>
              <a:t>‹#›</a:t>
            </a:fld>
            <a:endParaRPr lang="en-US" altLang="en-US" dirty="0"/>
          </a:p>
        </p:txBody>
      </p:sp>
    </p:spTree>
    <p:extLst>
      <p:ext uri="{BB962C8B-B14F-4D97-AF65-F5344CB8AC3E}">
        <p14:creationId xmlns:p14="http://schemas.microsoft.com/office/powerpoint/2010/main" val="218990626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600201"/>
            <a:ext cx="5384800" cy="4525963"/>
          </a:xfrm>
        </p:spPr>
        <p:txBody>
          <a:bodyPr/>
          <a:lstStyle/>
          <a:p>
            <a:pPr lvl="0"/>
            <a:endParaRPr lang="en-US" noProof="0" dirty="0"/>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A970D27-79A1-4AF5-A8D9-DCEB8E579311}"/>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CBB2B4BE-55C3-495D-ADDF-5A93706B2F6C}"/>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3D0CDF9C-63F7-4939-AD7C-0EFC104BE126}"/>
              </a:ext>
            </a:extLst>
          </p:cNvPr>
          <p:cNvSpPr>
            <a:spLocks noGrp="1" noChangeArrowheads="1"/>
          </p:cNvSpPr>
          <p:nvPr>
            <p:ph type="sldNum" sz="quarter" idx="12"/>
          </p:nvPr>
        </p:nvSpPr>
        <p:spPr>
          <a:ln/>
        </p:spPr>
        <p:txBody>
          <a:bodyPr/>
          <a:lstStyle>
            <a:lvl1pPr>
              <a:defRPr/>
            </a:lvl1pPr>
          </a:lstStyle>
          <a:p>
            <a:pPr>
              <a:defRPr/>
            </a:pPr>
            <a:fld id="{328EB58A-855D-4176-8560-AA7093D177C4}" type="slidenum">
              <a:rPr lang="en-US" altLang="en-US"/>
              <a:pPr>
                <a:defRPr/>
              </a:pPr>
              <a:t>‹#›</a:t>
            </a:fld>
            <a:endParaRPr lang="en-US" altLang="en-US" dirty="0"/>
          </a:p>
        </p:txBody>
      </p:sp>
    </p:spTree>
    <p:extLst>
      <p:ext uri="{BB962C8B-B14F-4D97-AF65-F5344CB8AC3E}">
        <p14:creationId xmlns:p14="http://schemas.microsoft.com/office/powerpoint/2010/main" val="124403377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2303124-706F-4A0C-8C88-979585A5D961}"/>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7717BB62-0517-4420-9DAC-371D8F319BE1}"/>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7679FE9A-ADD6-4090-8499-A2DDBAA32F6F}"/>
              </a:ext>
            </a:extLst>
          </p:cNvPr>
          <p:cNvSpPr>
            <a:spLocks noGrp="1" noChangeArrowheads="1"/>
          </p:cNvSpPr>
          <p:nvPr>
            <p:ph type="sldNum" sz="quarter" idx="12"/>
          </p:nvPr>
        </p:nvSpPr>
        <p:spPr>
          <a:ln/>
        </p:spPr>
        <p:txBody>
          <a:bodyPr/>
          <a:lstStyle>
            <a:lvl1pPr>
              <a:defRPr/>
            </a:lvl1pPr>
          </a:lstStyle>
          <a:p>
            <a:pPr>
              <a:defRPr/>
            </a:pPr>
            <a:fld id="{473C32C3-0DEC-49CC-BD0E-027434F66A2A}" type="slidenum">
              <a:rPr lang="en-US" altLang="en-US"/>
              <a:pPr>
                <a:defRPr/>
              </a:pPr>
              <a:t>‹#›</a:t>
            </a:fld>
            <a:endParaRPr lang="en-US" altLang="en-US" dirty="0"/>
          </a:p>
        </p:txBody>
      </p:sp>
    </p:spTree>
    <p:extLst>
      <p:ext uri="{BB962C8B-B14F-4D97-AF65-F5344CB8AC3E}">
        <p14:creationId xmlns:p14="http://schemas.microsoft.com/office/powerpoint/2010/main" val="310940234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B11EE41-DB4D-4C90-8607-F13C84C9E8E9}"/>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148C25B8-AAD6-4930-9F0D-A814ADFD1C85}"/>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44142FCC-6F5B-4D9B-A75C-E048E060554E}"/>
              </a:ext>
            </a:extLst>
          </p:cNvPr>
          <p:cNvSpPr>
            <a:spLocks noGrp="1" noChangeArrowheads="1"/>
          </p:cNvSpPr>
          <p:nvPr>
            <p:ph type="sldNum" sz="quarter" idx="12"/>
          </p:nvPr>
        </p:nvSpPr>
        <p:spPr>
          <a:ln/>
        </p:spPr>
        <p:txBody>
          <a:bodyPr/>
          <a:lstStyle>
            <a:lvl1pPr>
              <a:defRPr/>
            </a:lvl1pPr>
          </a:lstStyle>
          <a:p>
            <a:pPr>
              <a:defRPr/>
            </a:pPr>
            <a:fld id="{619ADBC5-C9B1-419C-A8EA-32652337C41D}" type="slidenum">
              <a:rPr lang="en-US" altLang="en-US"/>
              <a:pPr>
                <a:defRPr/>
              </a:pPr>
              <a:t>‹#›</a:t>
            </a:fld>
            <a:endParaRPr lang="en-US" altLang="en-US" dirty="0"/>
          </a:p>
        </p:txBody>
      </p:sp>
    </p:spTree>
    <p:extLst>
      <p:ext uri="{BB962C8B-B14F-4D97-AF65-F5344CB8AC3E}">
        <p14:creationId xmlns:p14="http://schemas.microsoft.com/office/powerpoint/2010/main" val="352272921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68EE61B-F290-43E4-9C68-20CE777C1579}"/>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10F15E1E-B765-4035-8369-7707055C028F}"/>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48C6DABA-9D22-4F05-BCAA-67426B47FD33}"/>
              </a:ext>
            </a:extLst>
          </p:cNvPr>
          <p:cNvSpPr>
            <a:spLocks noGrp="1" noChangeArrowheads="1"/>
          </p:cNvSpPr>
          <p:nvPr>
            <p:ph type="sldNum" sz="quarter" idx="12"/>
          </p:nvPr>
        </p:nvSpPr>
        <p:spPr>
          <a:ln/>
        </p:spPr>
        <p:txBody>
          <a:bodyPr/>
          <a:lstStyle>
            <a:lvl1pPr>
              <a:defRPr/>
            </a:lvl1pPr>
          </a:lstStyle>
          <a:p>
            <a:pPr>
              <a:defRPr/>
            </a:pPr>
            <a:fld id="{9DE4D7AB-6E45-4434-BB33-B6B5BDD7B359}" type="slidenum">
              <a:rPr lang="en-US" altLang="en-US"/>
              <a:pPr>
                <a:defRPr/>
              </a:pPr>
              <a:t>‹#›</a:t>
            </a:fld>
            <a:endParaRPr lang="en-US" altLang="en-US" dirty="0"/>
          </a:p>
        </p:txBody>
      </p:sp>
    </p:spTree>
    <p:extLst>
      <p:ext uri="{BB962C8B-B14F-4D97-AF65-F5344CB8AC3E}">
        <p14:creationId xmlns:p14="http://schemas.microsoft.com/office/powerpoint/2010/main" val="221385648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D0974F5-4964-4081-928F-0AE7CE43A2EF}"/>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DADBA340-8D19-401E-BE6A-BD14FD72376F}"/>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3ED01642-1105-4B71-8D5E-599774465478}"/>
              </a:ext>
            </a:extLst>
          </p:cNvPr>
          <p:cNvSpPr>
            <a:spLocks noGrp="1" noChangeArrowheads="1"/>
          </p:cNvSpPr>
          <p:nvPr>
            <p:ph type="sldNum" sz="quarter" idx="12"/>
          </p:nvPr>
        </p:nvSpPr>
        <p:spPr>
          <a:ln/>
        </p:spPr>
        <p:txBody>
          <a:bodyPr/>
          <a:lstStyle>
            <a:lvl1pPr>
              <a:defRPr/>
            </a:lvl1pPr>
          </a:lstStyle>
          <a:p>
            <a:pPr>
              <a:defRPr/>
            </a:pPr>
            <a:fld id="{14E95CB2-01FD-464D-8BAC-85488CD494C1}" type="slidenum">
              <a:rPr lang="en-US" altLang="en-US"/>
              <a:pPr>
                <a:defRPr/>
              </a:pPr>
              <a:t>‹#›</a:t>
            </a:fld>
            <a:endParaRPr lang="en-US" altLang="en-US" dirty="0"/>
          </a:p>
        </p:txBody>
      </p:sp>
    </p:spTree>
    <p:extLst>
      <p:ext uri="{BB962C8B-B14F-4D97-AF65-F5344CB8AC3E}">
        <p14:creationId xmlns:p14="http://schemas.microsoft.com/office/powerpoint/2010/main" val="313880346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CCB1AB0-A74D-42B7-8B3F-F5BB9465E461}"/>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a:extLst>
              <a:ext uri="{FF2B5EF4-FFF2-40B4-BE49-F238E27FC236}">
                <a16:creationId xmlns:a16="http://schemas.microsoft.com/office/drawing/2014/main" id="{0108BD99-5662-41D2-8711-2F8AB5C466C8}"/>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a:extLst>
              <a:ext uri="{FF2B5EF4-FFF2-40B4-BE49-F238E27FC236}">
                <a16:creationId xmlns:a16="http://schemas.microsoft.com/office/drawing/2014/main" id="{B51E08FD-E890-4E2A-8461-EB9436B5958C}"/>
              </a:ext>
            </a:extLst>
          </p:cNvPr>
          <p:cNvSpPr>
            <a:spLocks noGrp="1" noChangeArrowheads="1"/>
          </p:cNvSpPr>
          <p:nvPr>
            <p:ph type="sldNum" sz="quarter" idx="12"/>
          </p:nvPr>
        </p:nvSpPr>
        <p:spPr>
          <a:ln/>
        </p:spPr>
        <p:txBody>
          <a:bodyPr/>
          <a:lstStyle>
            <a:lvl1pPr>
              <a:defRPr/>
            </a:lvl1pPr>
          </a:lstStyle>
          <a:p>
            <a:pPr>
              <a:defRPr/>
            </a:pPr>
            <a:fld id="{3ADE7E7C-DDDE-4DAC-B147-A19C88953C4C}" type="slidenum">
              <a:rPr lang="en-US" altLang="en-US"/>
              <a:pPr>
                <a:defRPr/>
              </a:pPr>
              <a:t>‹#›</a:t>
            </a:fld>
            <a:endParaRPr lang="en-US" altLang="en-US" dirty="0"/>
          </a:p>
        </p:txBody>
      </p:sp>
    </p:spTree>
    <p:extLst>
      <p:ext uri="{BB962C8B-B14F-4D97-AF65-F5344CB8AC3E}">
        <p14:creationId xmlns:p14="http://schemas.microsoft.com/office/powerpoint/2010/main" val="257223257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C9A5C29-F6B0-4F9E-9EAE-F4DB946D5BE9}"/>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a:extLst>
              <a:ext uri="{FF2B5EF4-FFF2-40B4-BE49-F238E27FC236}">
                <a16:creationId xmlns:a16="http://schemas.microsoft.com/office/drawing/2014/main" id="{EDE37BC4-F8F7-4D5A-9867-587E70E189E6}"/>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a:extLst>
              <a:ext uri="{FF2B5EF4-FFF2-40B4-BE49-F238E27FC236}">
                <a16:creationId xmlns:a16="http://schemas.microsoft.com/office/drawing/2014/main" id="{0E57B974-7204-47E6-97FB-7F74F2D96E9D}"/>
              </a:ext>
            </a:extLst>
          </p:cNvPr>
          <p:cNvSpPr>
            <a:spLocks noGrp="1" noChangeArrowheads="1"/>
          </p:cNvSpPr>
          <p:nvPr>
            <p:ph type="sldNum" sz="quarter" idx="12"/>
          </p:nvPr>
        </p:nvSpPr>
        <p:spPr>
          <a:ln/>
        </p:spPr>
        <p:txBody>
          <a:bodyPr/>
          <a:lstStyle>
            <a:lvl1pPr>
              <a:defRPr/>
            </a:lvl1pPr>
          </a:lstStyle>
          <a:p>
            <a:pPr>
              <a:defRPr/>
            </a:pPr>
            <a:fld id="{308FBB11-8020-474E-B965-7DFEDE88C089}" type="slidenum">
              <a:rPr lang="en-US" altLang="en-US"/>
              <a:pPr>
                <a:defRPr/>
              </a:pPr>
              <a:t>‹#›</a:t>
            </a:fld>
            <a:endParaRPr lang="en-US" altLang="en-US" dirty="0"/>
          </a:p>
        </p:txBody>
      </p:sp>
    </p:spTree>
    <p:extLst>
      <p:ext uri="{BB962C8B-B14F-4D97-AF65-F5344CB8AC3E}">
        <p14:creationId xmlns:p14="http://schemas.microsoft.com/office/powerpoint/2010/main" val="157224004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A678A58-F200-4686-B6E9-DDD0CBB278C2}"/>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a:extLst>
              <a:ext uri="{FF2B5EF4-FFF2-40B4-BE49-F238E27FC236}">
                <a16:creationId xmlns:a16="http://schemas.microsoft.com/office/drawing/2014/main" id="{6AADAC66-86EA-46D6-8277-E8C96FCCBB0F}"/>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a:extLst>
              <a:ext uri="{FF2B5EF4-FFF2-40B4-BE49-F238E27FC236}">
                <a16:creationId xmlns:a16="http://schemas.microsoft.com/office/drawing/2014/main" id="{CAF73111-2366-4944-B523-F360C801FE27}"/>
              </a:ext>
            </a:extLst>
          </p:cNvPr>
          <p:cNvSpPr>
            <a:spLocks noGrp="1" noChangeArrowheads="1"/>
          </p:cNvSpPr>
          <p:nvPr>
            <p:ph type="sldNum" sz="quarter" idx="12"/>
          </p:nvPr>
        </p:nvSpPr>
        <p:spPr>
          <a:ln/>
        </p:spPr>
        <p:txBody>
          <a:bodyPr/>
          <a:lstStyle>
            <a:lvl1pPr>
              <a:defRPr/>
            </a:lvl1pPr>
          </a:lstStyle>
          <a:p>
            <a:pPr>
              <a:defRPr/>
            </a:pPr>
            <a:fld id="{7D1AA8E9-AAE6-430B-BEB5-2C3F6B118AE2}" type="slidenum">
              <a:rPr lang="en-US" altLang="en-US"/>
              <a:pPr>
                <a:defRPr/>
              </a:pPr>
              <a:t>‹#›</a:t>
            </a:fld>
            <a:endParaRPr lang="en-US" altLang="en-US" dirty="0"/>
          </a:p>
        </p:txBody>
      </p:sp>
    </p:spTree>
    <p:extLst>
      <p:ext uri="{BB962C8B-B14F-4D97-AF65-F5344CB8AC3E}">
        <p14:creationId xmlns:p14="http://schemas.microsoft.com/office/powerpoint/2010/main" val="106721107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17D8775-FD52-4109-A70F-496BD3908D9D}"/>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F558E47F-7AA2-4CA9-8D47-0CC161789624}"/>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3932B943-06AD-4285-B472-C30D62D65123}"/>
              </a:ext>
            </a:extLst>
          </p:cNvPr>
          <p:cNvSpPr>
            <a:spLocks noGrp="1" noChangeArrowheads="1"/>
          </p:cNvSpPr>
          <p:nvPr>
            <p:ph type="sldNum" sz="quarter" idx="12"/>
          </p:nvPr>
        </p:nvSpPr>
        <p:spPr>
          <a:ln/>
        </p:spPr>
        <p:txBody>
          <a:bodyPr/>
          <a:lstStyle>
            <a:lvl1pPr>
              <a:defRPr/>
            </a:lvl1pPr>
          </a:lstStyle>
          <a:p>
            <a:pPr>
              <a:defRPr/>
            </a:pPr>
            <a:fld id="{AF12AD3F-7B2D-41FD-8F44-654F90CD5240}" type="slidenum">
              <a:rPr lang="en-US" altLang="en-US"/>
              <a:pPr>
                <a:defRPr/>
              </a:pPr>
              <a:t>‹#›</a:t>
            </a:fld>
            <a:endParaRPr lang="en-US" altLang="en-US" dirty="0"/>
          </a:p>
        </p:txBody>
      </p:sp>
    </p:spTree>
    <p:extLst>
      <p:ext uri="{BB962C8B-B14F-4D97-AF65-F5344CB8AC3E}">
        <p14:creationId xmlns:p14="http://schemas.microsoft.com/office/powerpoint/2010/main" val="1003058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E51FAF6-4220-44DC-9FDD-F0D700CD186C}"/>
              </a:ext>
            </a:extLst>
          </p:cNvPr>
          <p:cNvSpPr>
            <a:spLocks noGrp="1"/>
          </p:cNvSpPr>
          <p:nvPr>
            <p:ph type="dt" sz="half" idx="10"/>
          </p:nvPr>
        </p:nvSpPr>
        <p:spPr/>
        <p:txBody>
          <a:bodyPr/>
          <a:lstStyle>
            <a:lvl1pPr>
              <a:defRPr/>
            </a:lvl1pPr>
          </a:lstStyle>
          <a:p>
            <a:pPr>
              <a:defRPr/>
            </a:pPr>
            <a:fld id="{6DB58A4B-CEB3-46F4-A128-9C191DE0B649}" type="datetimeFigureOut">
              <a:rPr lang="en-US"/>
              <a:pPr>
                <a:defRPr/>
              </a:pPr>
              <a:t>5/8/2021</a:t>
            </a:fld>
            <a:endParaRPr lang="en-US" dirty="0"/>
          </a:p>
        </p:txBody>
      </p:sp>
      <p:sp>
        <p:nvSpPr>
          <p:cNvPr id="4" name="Footer Placeholder 4">
            <a:extLst>
              <a:ext uri="{FF2B5EF4-FFF2-40B4-BE49-F238E27FC236}">
                <a16:creationId xmlns:a16="http://schemas.microsoft.com/office/drawing/2014/main" id="{34939D7A-8B76-4EAA-99E1-0EC56D4AC65D}"/>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999A65FF-1727-4E54-A94C-CE9F26C11008}"/>
              </a:ext>
            </a:extLst>
          </p:cNvPr>
          <p:cNvSpPr>
            <a:spLocks noGrp="1"/>
          </p:cNvSpPr>
          <p:nvPr>
            <p:ph type="sldNum" sz="quarter" idx="12"/>
          </p:nvPr>
        </p:nvSpPr>
        <p:spPr/>
        <p:txBody>
          <a:bodyPr/>
          <a:lstStyle>
            <a:lvl1pPr>
              <a:defRPr/>
            </a:lvl1pPr>
          </a:lstStyle>
          <a:p>
            <a:pPr>
              <a:defRPr/>
            </a:pPr>
            <a:fld id="{3CBA5B18-BEA8-44E1-BE89-44AAF482FB4D}" type="slidenum">
              <a:rPr lang="en-US" altLang="en-US"/>
              <a:pPr>
                <a:defRPr/>
              </a:pPr>
              <a:t>‹#›</a:t>
            </a:fld>
            <a:endParaRPr lang="en-US" altLang="en-US" dirty="0"/>
          </a:p>
        </p:txBody>
      </p:sp>
    </p:spTree>
    <p:extLst>
      <p:ext uri="{BB962C8B-B14F-4D97-AF65-F5344CB8AC3E}">
        <p14:creationId xmlns:p14="http://schemas.microsoft.com/office/powerpoint/2010/main" val="371552357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C195339-F663-4BA7-9190-3BAD40AC07E0}"/>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07172112-FAF9-4DA0-BB22-EB8DB141B071}"/>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F7FD089F-E9B7-41D3-B731-4512DC901A4B}"/>
              </a:ext>
            </a:extLst>
          </p:cNvPr>
          <p:cNvSpPr>
            <a:spLocks noGrp="1" noChangeArrowheads="1"/>
          </p:cNvSpPr>
          <p:nvPr>
            <p:ph type="sldNum" sz="quarter" idx="12"/>
          </p:nvPr>
        </p:nvSpPr>
        <p:spPr>
          <a:ln/>
        </p:spPr>
        <p:txBody>
          <a:bodyPr/>
          <a:lstStyle>
            <a:lvl1pPr>
              <a:defRPr/>
            </a:lvl1pPr>
          </a:lstStyle>
          <a:p>
            <a:pPr>
              <a:defRPr/>
            </a:pPr>
            <a:fld id="{F0CD6DEE-3ADB-4F2C-A0F6-19C4F97CA6D8}" type="slidenum">
              <a:rPr lang="en-US" altLang="en-US"/>
              <a:pPr>
                <a:defRPr/>
              </a:pPr>
              <a:t>‹#›</a:t>
            </a:fld>
            <a:endParaRPr lang="en-US" altLang="en-US" dirty="0"/>
          </a:p>
        </p:txBody>
      </p:sp>
    </p:spTree>
    <p:extLst>
      <p:ext uri="{BB962C8B-B14F-4D97-AF65-F5344CB8AC3E}">
        <p14:creationId xmlns:p14="http://schemas.microsoft.com/office/powerpoint/2010/main" val="3986935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E20F583-7EDF-447E-B6A4-B08FF79D174B}"/>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03DD797C-9E31-4A96-9F12-40E6D2D2BD7B}"/>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5A45F724-3859-4645-A411-F0E0E1EA32B3}"/>
              </a:ext>
            </a:extLst>
          </p:cNvPr>
          <p:cNvSpPr>
            <a:spLocks noGrp="1" noChangeArrowheads="1"/>
          </p:cNvSpPr>
          <p:nvPr>
            <p:ph type="sldNum" sz="quarter" idx="12"/>
          </p:nvPr>
        </p:nvSpPr>
        <p:spPr>
          <a:ln/>
        </p:spPr>
        <p:txBody>
          <a:bodyPr/>
          <a:lstStyle>
            <a:lvl1pPr>
              <a:defRPr/>
            </a:lvl1pPr>
          </a:lstStyle>
          <a:p>
            <a:pPr>
              <a:defRPr/>
            </a:pPr>
            <a:fld id="{EF11A652-6262-4547-B3C6-8AF27B188CD0}" type="slidenum">
              <a:rPr lang="en-US" altLang="en-US"/>
              <a:pPr>
                <a:defRPr/>
              </a:pPr>
              <a:t>‹#›</a:t>
            </a:fld>
            <a:endParaRPr lang="en-US" altLang="en-US" dirty="0"/>
          </a:p>
        </p:txBody>
      </p:sp>
    </p:spTree>
    <p:extLst>
      <p:ext uri="{BB962C8B-B14F-4D97-AF65-F5344CB8AC3E}">
        <p14:creationId xmlns:p14="http://schemas.microsoft.com/office/powerpoint/2010/main" val="130644350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3EFFA00-27B0-4481-96C1-04D337EFBEC0}"/>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7B13ACA8-0A2E-41D4-95F2-3902F951CAA7}"/>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141C51C9-A618-496E-8444-E16BED3BEB76}"/>
              </a:ext>
            </a:extLst>
          </p:cNvPr>
          <p:cNvSpPr>
            <a:spLocks noGrp="1" noChangeArrowheads="1"/>
          </p:cNvSpPr>
          <p:nvPr>
            <p:ph type="sldNum" sz="quarter" idx="12"/>
          </p:nvPr>
        </p:nvSpPr>
        <p:spPr>
          <a:ln/>
        </p:spPr>
        <p:txBody>
          <a:bodyPr/>
          <a:lstStyle>
            <a:lvl1pPr>
              <a:defRPr/>
            </a:lvl1pPr>
          </a:lstStyle>
          <a:p>
            <a:pPr>
              <a:defRPr/>
            </a:pPr>
            <a:fld id="{8084F63F-D220-49D6-8604-EBE930FDD85A}" type="slidenum">
              <a:rPr lang="en-US" altLang="en-US"/>
              <a:pPr>
                <a:defRPr/>
              </a:pPr>
              <a:t>‹#›</a:t>
            </a:fld>
            <a:endParaRPr lang="en-US" altLang="en-US" dirty="0"/>
          </a:p>
        </p:txBody>
      </p:sp>
    </p:spTree>
    <p:extLst>
      <p:ext uri="{BB962C8B-B14F-4D97-AF65-F5344CB8AC3E}">
        <p14:creationId xmlns:p14="http://schemas.microsoft.com/office/powerpoint/2010/main" val="390779932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600201"/>
            <a:ext cx="5384800" cy="4525963"/>
          </a:xfrm>
        </p:spPr>
        <p:txBody>
          <a:bodyPr/>
          <a:lstStyle/>
          <a:p>
            <a:pPr lvl="0"/>
            <a:endParaRPr lang="en-US" noProof="0" dirty="0"/>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FAC2FB5-BF53-4C24-9062-F3EED0012D60}"/>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5121A65C-436D-494A-A28F-EC1E6C68A01E}"/>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72A3FF6F-A61A-46A2-A7AA-140C50BDB6F2}"/>
              </a:ext>
            </a:extLst>
          </p:cNvPr>
          <p:cNvSpPr>
            <a:spLocks noGrp="1" noChangeArrowheads="1"/>
          </p:cNvSpPr>
          <p:nvPr>
            <p:ph type="sldNum" sz="quarter" idx="12"/>
          </p:nvPr>
        </p:nvSpPr>
        <p:spPr>
          <a:ln/>
        </p:spPr>
        <p:txBody>
          <a:bodyPr/>
          <a:lstStyle>
            <a:lvl1pPr>
              <a:defRPr/>
            </a:lvl1pPr>
          </a:lstStyle>
          <a:p>
            <a:pPr>
              <a:defRPr/>
            </a:pPr>
            <a:fld id="{58081840-5401-4AAA-9AF4-A76452CAC9C5}" type="slidenum">
              <a:rPr lang="en-US" altLang="en-US"/>
              <a:pPr>
                <a:defRPr/>
              </a:pPr>
              <a:t>‹#›</a:t>
            </a:fld>
            <a:endParaRPr lang="en-US" altLang="en-US" dirty="0"/>
          </a:p>
        </p:txBody>
      </p:sp>
    </p:spTree>
    <p:extLst>
      <p:ext uri="{BB962C8B-B14F-4D97-AF65-F5344CB8AC3E}">
        <p14:creationId xmlns:p14="http://schemas.microsoft.com/office/powerpoint/2010/main" val="210553374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3289BA3-E495-45C7-8FAC-0619249129BF}"/>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1FD74C02-86D8-4D9B-8EF2-33CFAEC08D67}"/>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6420CB8F-D0F3-40EF-874D-34C6F85ACAFB}"/>
              </a:ext>
            </a:extLst>
          </p:cNvPr>
          <p:cNvSpPr>
            <a:spLocks noGrp="1" noChangeArrowheads="1"/>
          </p:cNvSpPr>
          <p:nvPr>
            <p:ph type="sldNum" sz="quarter" idx="12"/>
          </p:nvPr>
        </p:nvSpPr>
        <p:spPr>
          <a:ln/>
        </p:spPr>
        <p:txBody>
          <a:bodyPr/>
          <a:lstStyle>
            <a:lvl1pPr>
              <a:defRPr/>
            </a:lvl1pPr>
          </a:lstStyle>
          <a:p>
            <a:pPr>
              <a:defRPr/>
            </a:pPr>
            <a:fld id="{223B502E-3089-4A92-983C-A701B84049D3}" type="slidenum">
              <a:rPr lang="en-US" altLang="en-US"/>
              <a:pPr>
                <a:defRPr/>
              </a:pPr>
              <a:t>‹#›</a:t>
            </a:fld>
            <a:endParaRPr lang="en-US" altLang="en-US" dirty="0"/>
          </a:p>
        </p:txBody>
      </p:sp>
    </p:spTree>
    <p:extLst>
      <p:ext uri="{BB962C8B-B14F-4D97-AF65-F5344CB8AC3E}">
        <p14:creationId xmlns:p14="http://schemas.microsoft.com/office/powerpoint/2010/main" val="418992745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6EC3158-450E-464E-8081-EA7E7443027C}"/>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CF82C9BB-E6C0-43E6-87A5-209A7AE27B75}"/>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8FCB0090-0976-4122-A8C7-37CB3FFC9255}"/>
              </a:ext>
            </a:extLst>
          </p:cNvPr>
          <p:cNvSpPr>
            <a:spLocks noGrp="1" noChangeArrowheads="1"/>
          </p:cNvSpPr>
          <p:nvPr>
            <p:ph type="sldNum" sz="quarter" idx="12"/>
          </p:nvPr>
        </p:nvSpPr>
        <p:spPr>
          <a:ln/>
        </p:spPr>
        <p:txBody>
          <a:bodyPr/>
          <a:lstStyle>
            <a:lvl1pPr>
              <a:defRPr/>
            </a:lvl1pPr>
          </a:lstStyle>
          <a:p>
            <a:pPr>
              <a:defRPr/>
            </a:pPr>
            <a:fld id="{F375D9BA-710C-442D-996E-1BC7F0591F31}" type="slidenum">
              <a:rPr lang="en-US" altLang="en-US"/>
              <a:pPr>
                <a:defRPr/>
              </a:pPr>
              <a:t>‹#›</a:t>
            </a:fld>
            <a:endParaRPr lang="en-US" altLang="en-US" dirty="0"/>
          </a:p>
        </p:txBody>
      </p:sp>
    </p:spTree>
    <p:extLst>
      <p:ext uri="{BB962C8B-B14F-4D97-AF65-F5344CB8AC3E}">
        <p14:creationId xmlns:p14="http://schemas.microsoft.com/office/powerpoint/2010/main" val="221786625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AF15BE3-AF08-4A68-BA22-F53D6826A69D}"/>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2A723E71-9345-4CB7-9881-7DF04FCACB12}"/>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B92A4739-8CA1-429F-95F9-84AF97111984}"/>
              </a:ext>
            </a:extLst>
          </p:cNvPr>
          <p:cNvSpPr>
            <a:spLocks noGrp="1" noChangeArrowheads="1"/>
          </p:cNvSpPr>
          <p:nvPr>
            <p:ph type="sldNum" sz="quarter" idx="12"/>
          </p:nvPr>
        </p:nvSpPr>
        <p:spPr>
          <a:ln/>
        </p:spPr>
        <p:txBody>
          <a:bodyPr/>
          <a:lstStyle>
            <a:lvl1pPr>
              <a:defRPr/>
            </a:lvl1pPr>
          </a:lstStyle>
          <a:p>
            <a:pPr>
              <a:defRPr/>
            </a:pPr>
            <a:fld id="{CFDF6124-82F6-4F57-9469-31CE823AD78D}" type="slidenum">
              <a:rPr lang="en-US" altLang="en-US"/>
              <a:pPr>
                <a:defRPr/>
              </a:pPr>
              <a:t>‹#›</a:t>
            </a:fld>
            <a:endParaRPr lang="en-US" altLang="en-US" dirty="0"/>
          </a:p>
        </p:txBody>
      </p:sp>
    </p:spTree>
    <p:extLst>
      <p:ext uri="{BB962C8B-B14F-4D97-AF65-F5344CB8AC3E}">
        <p14:creationId xmlns:p14="http://schemas.microsoft.com/office/powerpoint/2010/main" val="347499510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4811484-25A2-4350-AFD2-FF0F9A028065}"/>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31667E47-4F4E-4317-AB7D-277AB2FC4C2F}"/>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01D51FD1-F6B8-4EC8-A642-08AF5BF71898}"/>
              </a:ext>
            </a:extLst>
          </p:cNvPr>
          <p:cNvSpPr>
            <a:spLocks noGrp="1" noChangeArrowheads="1"/>
          </p:cNvSpPr>
          <p:nvPr>
            <p:ph type="sldNum" sz="quarter" idx="12"/>
          </p:nvPr>
        </p:nvSpPr>
        <p:spPr>
          <a:ln/>
        </p:spPr>
        <p:txBody>
          <a:bodyPr/>
          <a:lstStyle>
            <a:lvl1pPr>
              <a:defRPr/>
            </a:lvl1pPr>
          </a:lstStyle>
          <a:p>
            <a:pPr>
              <a:defRPr/>
            </a:pPr>
            <a:fld id="{ABEDA606-1C73-4E40-82D4-A1970A08B61D}" type="slidenum">
              <a:rPr lang="en-US" altLang="en-US"/>
              <a:pPr>
                <a:defRPr/>
              </a:pPr>
              <a:t>‹#›</a:t>
            </a:fld>
            <a:endParaRPr lang="en-US" altLang="en-US" dirty="0"/>
          </a:p>
        </p:txBody>
      </p:sp>
    </p:spTree>
    <p:extLst>
      <p:ext uri="{BB962C8B-B14F-4D97-AF65-F5344CB8AC3E}">
        <p14:creationId xmlns:p14="http://schemas.microsoft.com/office/powerpoint/2010/main" val="229316398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5C83595-3CB2-43B9-BEB1-B4182A0090F2}"/>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a:extLst>
              <a:ext uri="{FF2B5EF4-FFF2-40B4-BE49-F238E27FC236}">
                <a16:creationId xmlns:a16="http://schemas.microsoft.com/office/drawing/2014/main" id="{F9A9E9AD-1755-4CAA-BF84-C5D4C3FF2830}"/>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a:extLst>
              <a:ext uri="{FF2B5EF4-FFF2-40B4-BE49-F238E27FC236}">
                <a16:creationId xmlns:a16="http://schemas.microsoft.com/office/drawing/2014/main" id="{A6D68021-9298-49EB-982E-313D714B43FB}"/>
              </a:ext>
            </a:extLst>
          </p:cNvPr>
          <p:cNvSpPr>
            <a:spLocks noGrp="1" noChangeArrowheads="1"/>
          </p:cNvSpPr>
          <p:nvPr>
            <p:ph type="sldNum" sz="quarter" idx="12"/>
          </p:nvPr>
        </p:nvSpPr>
        <p:spPr>
          <a:ln/>
        </p:spPr>
        <p:txBody>
          <a:bodyPr/>
          <a:lstStyle>
            <a:lvl1pPr>
              <a:defRPr/>
            </a:lvl1pPr>
          </a:lstStyle>
          <a:p>
            <a:pPr>
              <a:defRPr/>
            </a:pPr>
            <a:fld id="{31D19281-FACD-4E0A-8485-3BF0C58E9BF5}" type="slidenum">
              <a:rPr lang="en-US" altLang="en-US"/>
              <a:pPr>
                <a:defRPr/>
              </a:pPr>
              <a:t>‹#›</a:t>
            </a:fld>
            <a:endParaRPr lang="en-US" altLang="en-US" dirty="0"/>
          </a:p>
        </p:txBody>
      </p:sp>
    </p:spTree>
    <p:extLst>
      <p:ext uri="{BB962C8B-B14F-4D97-AF65-F5344CB8AC3E}">
        <p14:creationId xmlns:p14="http://schemas.microsoft.com/office/powerpoint/2010/main" val="282055094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DB26DB3-749C-4138-B3BB-ACA4C5EA2235}"/>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a:extLst>
              <a:ext uri="{FF2B5EF4-FFF2-40B4-BE49-F238E27FC236}">
                <a16:creationId xmlns:a16="http://schemas.microsoft.com/office/drawing/2014/main" id="{24F89A1A-8B23-4580-B072-51AA8C3D341D}"/>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a:extLst>
              <a:ext uri="{FF2B5EF4-FFF2-40B4-BE49-F238E27FC236}">
                <a16:creationId xmlns:a16="http://schemas.microsoft.com/office/drawing/2014/main" id="{11BF7017-DA8C-47B9-8EC4-17AB26672067}"/>
              </a:ext>
            </a:extLst>
          </p:cNvPr>
          <p:cNvSpPr>
            <a:spLocks noGrp="1" noChangeArrowheads="1"/>
          </p:cNvSpPr>
          <p:nvPr>
            <p:ph type="sldNum" sz="quarter" idx="12"/>
          </p:nvPr>
        </p:nvSpPr>
        <p:spPr>
          <a:ln/>
        </p:spPr>
        <p:txBody>
          <a:bodyPr/>
          <a:lstStyle>
            <a:lvl1pPr>
              <a:defRPr/>
            </a:lvl1pPr>
          </a:lstStyle>
          <a:p>
            <a:pPr>
              <a:defRPr/>
            </a:pPr>
            <a:fld id="{6525F97D-FA35-4C05-A64E-65C449DD91FA}" type="slidenum">
              <a:rPr lang="en-US" altLang="en-US"/>
              <a:pPr>
                <a:defRPr/>
              </a:pPr>
              <a:t>‹#›</a:t>
            </a:fld>
            <a:endParaRPr lang="en-US" altLang="en-US" dirty="0"/>
          </a:p>
        </p:txBody>
      </p:sp>
    </p:spTree>
    <p:extLst>
      <p:ext uri="{BB962C8B-B14F-4D97-AF65-F5344CB8AC3E}">
        <p14:creationId xmlns:p14="http://schemas.microsoft.com/office/powerpoint/2010/main" val="32323986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77E628C-F2D8-433C-8238-7CB8490B7F4A}"/>
              </a:ext>
            </a:extLst>
          </p:cNvPr>
          <p:cNvSpPr>
            <a:spLocks noGrp="1"/>
          </p:cNvSpPr>
          <p:nvPr>
            <p:ph type="dt" sz="half" idx="10"/>
          </p:nvPr>
        </p:nvSpPr>
        <p:spPr/>
        <p:txBody>
          <a:bodyPr/>
          <a:lstStyle>
            <a:lvl1pPr>
              <a:defRPr/>
            </a:lvl1pPr>
          </a:lstStyle>
          <a:p>
            <a:pPr>
              <a:defRPr/>
            </a:pPr>
            <a:fld id="{58C7D60D-9AC9-4AD1-A6BE-1CDA9B9D2AD5}" type="datetimeFigureOut">
              <a:rPr lang="en-US"/>
              <a:pPr>
                <a:defRPr/>
              </a:pPr>
              <a:t>5/8/2021</a:t>
            </a:fld>
            <a:endParaRPr lang="en-US" dirty="0"/>
          </a:p>
        </p:txBody>
      </p:sp>
      <p:sp>
        <p:nvSpPr>
          <p:cNvPr id="3" name="Footer Placeholder 4">
            <a:extLst>
              <a:ext uri="{FF2B5EF4-FFF2-40B4-BE49-F238E27FC236}">
                <a16:creationId xmlns:a16="http://schemas.microsoft.com/office/drawing/2014/main" id="{A7268781-BD76-4ACE-A8BE-6305D7B6D92F}"/>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40E2A6E2-413C-4141-A6FD-76D1CB385EBB}"/>
              </a:ext>
            </a:extLst>
          </p:cNvPr>
          <p:cNvSpPr>
            <a:spLocks noGrp="1"/>
          </p:cNvSpPr>
          <p:nvPr>
            <p:ph type="sldNum" sz="quarter" idx="12"/>
          </p:nvPr>
        </p:nvSpPr>
        <p:spPr/>
        <p:txBody>
          <a:bodyPr/>
          <a:lstStyle>
            <a:lvl1pPr>
              <a:defRPr/>
            </a:lvl1pPr>
          </a:lstStyle>
          <a:p>
            <a:pPr>
              <a:defRPr/>
            </a:pPr>
            <a:fld id="{C52FFEB0-E7CE-42D4-A528-DEB6639A6372}" type="slidenum">
              <a:rPr lang="en-US" altLang="en-US"/>
              <a:pPr>
                <a:defRPr/>
              </a:pPr>
              <a:t>‹#›</a:t>
            </a:fld>
            <a:endParaRPr lang="en-US" altLang="en-US" dirty="0"/>
          </a:p>
        </p:txBody>
      </p:sp>
    </p:spTree>
    <p:extLst>
      <p:ext uri="{BB962C8B-B14F-4D97-AF65-F5344CB8AC3E}">
        <p14:creationId xmlns:p14="http://schemas.microsoft.com/office/powerpoint/2010/main" val="216563898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D573ADF-5ED3-4C95-AF6E-D365A811DFB9}"/>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a:extLst>
              <a:ext uri="{FF2B5EF4-FFF2-40B4-BE49-F238E27FC236}">
                <a16:creationId xmlns:a16="http://schemas.microsoft.com/office/drawing/2014/main" id="{E38CD4A3-A983-415A-A8BF-5CCC22EF878C}"/>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a:extLst>
              <a:ext uri="{FF2B5EF4-FFF2-40B4-BE49-F238E27FC236}">
                <a16:creationId xmlns:a16="http://schemas.microsoft.com/office/drawing/2014/main" id="{04F89972-C31D-4550-AD56-4B8D6B831EED}"/>
              </a:ext>
            </a:extLst>
          </p:cNvPr>
          <p:cNvSpPr>
            <a:spLocks noGrp="1" noChangeArrowheads="1"/>
          </p:cNvSpPr>
          <p:nvPr>
            <p:ph type="sldNum" sz="quarter" idx="12"/>
          </p:nvPr>
        </p:nvSpPr>
        <p:spPr>
          <a:ln/>
        </p:spPr>
        <p:txBody>
          <a:bodyPr/>
          <a:lstStyle>
            <a:lvl1pPr>
              <a:defRPr/>
            </a:lvl1pPr>
          </a:lstStyle>
          <a:p>
            <a:pPr>
              <a:defRPr/>
            </a:pPr>
            <a:fld id="{59E1CF87-6E92-4B87-B537-323BD150494D}" type="slidenum">
              <a:rPr lang="en-US" altLang="en-US"/>
              <a:pPr>
                <a:defRPr/>
              </a:pPr>
              <a:t>‹#›</a:t>
            </a:fld>
            <a:endParaRPr lang="en-US" altLang="en-US" dirty="0"/>
          </a:p>
        </p:txBody>
      </p:sp>
    </p:spTree>
    <p:extLst>
      <p:ext uri="{BB962C8B-B14F-4D97-AF65-F5344CB8AC3E}">
        <p14:creationId xmlns:p14="http://schemas.microsoft.com/office/powerpoint/2010/main" val="402301345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2AEBE77-0032-4FF0-B008-522840C4EFDB}"/>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35338F11-083B-4C90-A1FF-8A3F731A3E88}"/>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9188EEEF-5B6A-462C-AB95-650A6D504DF4}"/>
              </a:ext>
            </a:extLst>
          </p:cNvPr>
          <p:cNvSpPr>
            <a:spLocks noGrp="1" noChangeArrowheads="1"/>
          </p:cNvSpPr>
          <p:nvPr>
            <p:ph type="sldNum" sz="quarter" idx="12"/>
          </p:nvPr>
        </p:nvSpPr>
        <p:spPr>
          <a:ln/>
        </p:spPr>
        <p:txBody>
          <a:bodyPr/>
          <a:lstStyle>
            <a:lvl1pPr>
              <a:defRPr/>
            </a:lvl1pPr>
          </a:lstStyle>
          <a:p>
            <a:pPr>
              <a:defRPr/>
            </a:pPr>
            <a:fld id="{CED82249-9F52-4A2F-9828-29A4B62F78BA}" type="slidenum">
              <a:rPr lang="en-US" altLang="en-US"/>
              <a:pPr>
                <a:defRPr/>
              </a:pPr>
              <a:t>‹#›</a:t>
            </a:fld>
            <a:endParaRPr lang="en-US" altLang="en-US" dirty="0"/>
          </a:p>
        </p:txBody>
      </p:sp>
    </p:spTree>
    <p:extLst>
      <p:ext uri="{BB962C8B-B14F-4D97-AF65-F5344CB8AC3E}">
        <p14:creationId xmlns:p14="http://schemas.microsoft.com/office/powerpoint/2010/main" val="340594305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A4BD3B0-F5D1-4F60-992F-6FD60283851D}"/>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946E0734-6C58-43FC-9F19-985E8708E72D}"/>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52E1B183-7E0D-49BB-B4ED-FDE90490D084}"/>
              </a:ext>
            </a:extLst>
          </p:cNvPr>
          <p:cNvSpPr>
            <a:spLocks noGrp="1" noChangeArrowheads="1"/>
          </p:cNvSpPr>
          <p:nvPr>
            <p:ph type="sldNum" sz="quarter" idx="12"/>
          </p:nvPr>
        </p:nvSpPr>
        <p:spPr>
          <a:ln/>
        </p:spPr>
        <p:txBody>
          <a:bodyPr/>
          <a:lstStyle>
            <a:lvl1pPr>
              <a:defRPr/>
            </a:lvl1pPr>
          </a:lstStyle>
          <a:p>
            <a:pPr>
              <a:defRPr/>
            </a:pPr>
            <a:fld id="{96C96002-DF99-4533-9DA6-65D2CBB69005}" type="slidenum">
              <a:rPr lang="en-US" altLang="en-US"/>
              <a:pPr>
                <a:defRPr/>
              </a:pPr>
              <a:t>‹#›</a:t>
            </a:fld>
            <a:endParaRPr lang="en-US" altLang="en-US" dirty="0"/>
          </a:p>
        </p:txBody>
      </p:sp>
    </p:spTree>
    <p:extLst>
      <p:ext uri="{BB962C8B-B14F-4D97-AF65-F5344CB8AC3E}">
        <p14:creationId xmlns:p14="http://schemas.microsoft.com/office/powerpoint/2010/main" val="199980428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1121899-48AB-49B8-A0FA-2984DFC80625}"/>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5DE9122C-C034-4CAB-8765-637C010FA476}"/>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41DBF628-46B1-48EE-B1E7-47DF7D55862B}"/>
              </a:ext>
            </a:extLst>
          </p:cNvPr>
          <p:cNvSpPr>
            <a:spLocks noGrp="1" noChangeArrowheads="1"/>
          </p:cNvSpPr>
          <p:nvPr>
            <p:ph type="sldNum" sz="quarter" idx="12"/>
          </p:nvPr>
        </p:nvSpPr>
        <p:spPr>
          <a:ln/>
        </p:spPr>
        <p:txBody>
          <a:bodyPr/>
          <a:lstStyle>
            <a:lvl1pPr>
              <a:defRPr/>
            </a:lvl1pPr>
          </a:lstStyle>
          <a:p>
            <a:pPr>
              <a:defRPr/>
            </a:pPr>
            <a:fld id="{25953A4B-10D2-447F-BE3D-0D64CBE6FBF8}" type="slidenum">
              <a:rPr lang="en-US" altLang="en-US"/>
              <a:pPr>
                <a:defRPr/>
              </a:pPr>
              <a:t>‹#›</a:t>
            </a:fld>
            <a:endParaRPr lang="en-US" altLang="en-US" dirty="0"/>
          </a:p>
        </p:txBody>
      </p:sp>
    </p:spTree>
    <p:extLst>
      <p:ext uri="{BB962C8B-B14F-4D97-AF65-F5344CB8AC3E}">
        <p14:creationId xmlns:p14="http://schemas.microsoft.com/office/powerpoint/2010/main" val="249908499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BB0846E-F492-4F27-9322-145B32D3D4DC}"/>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C1379AF0-CC05-4FAB-99A5-E9CC1A2F813A}"/>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17A6050D-8354-48C8-AB87-5E2F49DD9055}"/>
              </a:ext>
            </a:extLst>
          </p:cNvPr>
          <p:cNvSpPr>
            <a:spLocks noGrp="1" noChangeArrowheads="1"/>
          </p:cNvSpPr>
          <p:nvPr>
            <p:ph type="sldNum" sz="quarter" idx="12"/>
          </p:nvPr>
        </p:nvSpPr>
        <p:spPr>
          <a:ln/>
        </p:spPr>
        <p:txBody>
          <a:bodyPr/>
          <a:lstStyle>
            <a:lvl1pPr>
              <a:defRPr/>
            </a:lvl1pPr>
          </a:lstStyle>
          <a:p>
            <a:pPr>
              <a:defRPr/>
            </a:pPr>
            <a:fld id="{9B7AC1E5-52EA-4555-9BD8-CBC68DC7B842}" type="slidenum">
              <a:rPr lang="en-US" altLang="en-US"/>
              <a:pPr>
                <a:defRPr/>
              </a:pPr>
              <a:t>‹#›</a:t>
            </a:fld>
            <a:endParaRPr lang="en-US" altLang="en-US" dirty="0"/>
          </a:p>
        </p:txBody>
      </p:sp>
    </p:spTree>
    <p:extLst>
      <p:ext uri="{BB962C8B-B14F-4D97-AF65-F5344CB8AC3E}">
        <p14:creationId xmlns:p14="http://schemas.microsoft.com/office/powerpoint/2010/main" val="359868707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600201"/>
            <a:ext cx="5384800" cy="4525963"/>
          </a:xfrm>
        </p:spPr>
        <p:txBody>
          <a:bodyPr/>
          <a:lstStyle/>
          <a:p>
            <a:pPr lvl="0"/>
            <a:endParaRPr lang="en-US" noProof="0" dirty="0"/>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9EF1EC7-E2B6-4659-8A3D-2656C5F95B2C}"/>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FBB45E37-C0C9-4848-881A-34BF60D79952}"/>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8633481C-4A57-44D6-9AA0-05CA39A9523C}"/>
              </a:ext>
            </a:extLst>
          </p:cNvPr>
          <p:cNvSpPr>
            <a:spLocks noGrp="1" noChangeArrowheads="1"/>
          </p:cNvSpPr>
          <p:nvPr>
            <p:ph type="sldNum" sz="quarter" idx="12"/>
          </p:nvPr>
        </p:nvSpPr>
        <p:spPr>
          <a:ln/>
        </p:spPr>
        <p:txBody>
          <a:bodyPr/>
          <a:lstStyle>
            <a:lvl1pPr>
              <a:defRPr/>
            </a:lvl1pPr>
          </a:lstStyle>
          <a:p>
            <a:pPr>
              <a:defRPr/>
            </a:pPr>
            <a:fld id="{75B19D4A-FE04-4A3F-AC4E-712596B63F03}" type="slidenum">
              <a:rPr lang="en-US" altLang="en-US"/>
              <a:pPr>
                <a:defRPr/>
              </a:pPr>
              <a:t>‹#›</a:t>
            </a:fld>
            <a:endParaRPr lang="en-US" altLang="en-US" dirty="0"/>
          </a:p>
        </p:txBody>
      </p:sp>
    </p:spTree>
    <p:extLst>
      <p:ext uri="{BB962C8B-B14F-4D97-AF65-F5344CB8AC3E}">
        <p14:creationId xmlns:p14="http://schemas.microsoft.com/office/powerpoint/2010/main" val="420620396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F721A0B-86D5-4E3C-9075-661F9F27A4CA}"/>
              </a:ext>
            </a:extLst>
          </p:cNvPr>
          <p:cNvSpPr>
            <a:spLocks noGrp="1"/>
          </p:cNvSpPr>
          <p:nvPr>
            <p:ph type="dt" sz="half" idx="10"/>
          </p:nvPr>
        </p:nvSpPr>
        <p:spPr/>
        <p:txBody>
          <a:bodyPr/>
          <a:lstStyle>
            <a:lvl1pPr>
              <a:defRPr/>
            </a:lvl1pPr>
          </a:lstStyle>
          <a:p>
            <a:pPr>
              <a:defRPr/>
            </a:pPr>
            <a:fld id="{3387A1AE-9EA8-49CD-8340-036C41A4591F}" type="datetimeFigureOut">
              <a:rPr lang="en-US"/>
              <a:pPr>
                <a:defRPr/>
              </a:pPr>
              <a:t>5/8/2021</a:t>
            </a:fld>
            <a:endParaRPr lang="en-US" dirty="0"/>
          </a:p>
        </p:txBody>
      </p:sp>
      <p:sp>
        <p:nvSpPr>
          <p:cNvPr id="5" name="Footer Placeholder 4">
            <a:extLst>
              <a:ext uri="{FF2B5EF4-FFF2-40B4-BE49-F238E27FC236}">
                <a16:creationId xmlns:a16="http://schemas.microsoft.com/office/drawing/2014/main" id="{BE786C3A-B2A6-4BC5-9A1F-DCA0F02AD52A}"/>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57120B31-A215-4AC6-A432-156D4BD3DC70}"/>
              </a:ext>
            </a:extLst>
          </p:cNvPr>
          <p:cNvSpPr>
            <a:spLocks noGrp="1"/>
          </p:cNvSpPr>
          <p:nvPr>
            <p:ph type="sldNum" sz="quarter" idx="12"/>
          </p:nvPr>
        </p:nvSpPr>
        <p:spPr/>
        <p:txBody>
          <a:bodyPr/>
          <a:lstStyle>
            <a:lvl1pPr>
              <a:defRPr/>
            </a:lvl1pPr>
          </a:lstStyle>
          <a:p>
            <a:pPr>
              <a:defRPr/>
            </a:pPr>
            <a:fld id="{AB928068-20ED-4BEA-8C2A-8EBDFF3082BF}" type="slidenum">
              <a:rPr lang="en-US"/>
              <a:pPr>
                <a:defRPr/>
              </a:pPr>
              <a:t>‹#›</a:t>
            </a:fld>
            <a:endParaRPr lang="en-US" dirty="0"/>
          </a:p>
        </p:txBody>
      </p:sp>
    </p:spTree>
    <p:extLst>
      <p:ext uri="{BB962C8B-B14F-4D97-AF65-F5344CB8AC3E}">
        <p14:creationId xmlns:p14="http://schemas.microsoft.com/office/powerpoint/2010/main" val="421362078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E46875-DF8B-477D-B5D6-289B648A4009}"/>
              </a:ext>
            </a:extLst>
          </p:cNvPr>
          <p:cNvSpPr>
            <a:spLocks noGrp="1"/>
          </p:cNvSpPr>
          <p:nvPr>
            <p:ph type="dt" sz="half" idx="10"/>
          </p:nvPr>
        </p:nvSpPr>
        <p:spPr/>
        <p:txBody>
          <a:bodyPr/>
          <a:lstStyle>
            <a:lvl1pPr>
              <a:defRPr/>
            </a:lvl1pPr>
          </a:lstStyle>
          <a:p>
            <a:pPr>
              <a:defRPr/>
            </a:pPr>
            <a:fld id="{AB146476-D3E2-40E1-84CB-8D69E0435FFF}" type="datetimeFigureOut">
              <a:rPr lang="en-US"/>
              <a:pPr>
                <a:defRPr/>
              </a:pPr>
              <a:t>5/8/2021</a:t>
            </a:fld>
            <a:endParaRPr lang="en-US" dirty="0"/>
          </a:p>
        </p:txBody>
      </p:sp>
      <p:sp>
        <p:nvSpPr>
          <p:cNvPr id="5" name="Footer Placeholder 4">
            <a:extLst>
              <a:ext uri="{FF2B5EF4-FFF2-40B4-BE49-F238E27FC236}">
                <a16:creationId xmlns:a16="http://schemas.microsoft.com/office/drawing/2014/main" id="{7620B407-575C-4B99-B614-3D0120831431}"/>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E62532C9-DD41-4531-81FB-99C3587E0CA8}"/>
              </a:ext>
            </a:extLst>
          </p:cNvPr>
          <p:cNvSpPr>
            <a:spLocks noGrp="1"/>
          </p:cNvSpPr>
          <p:nvPr>
            <p:ph type="sldNum" sz="quarter" idx="12"/>
          </p:nvPr>
        </p:nvSpPr>
        <p:spPr/>
        <p:txBody>
          <a:bodyPr/>
          <a:lstStyle>
            <a:lvl1pPr>
              <a:defRPr/>
            </a:lvl1pPr>
          </a:lstStyle>
          <a:p>
            <a:pPr>
              <a:defRPr/>
            </a:pPr>
            <a:fld id="{E72C466A-7EC8-443A-A04B-4D473E6E0F66}" type="slidenum">
              <a:rPr lang="en-US"/>
              <a:pPr>
                <a:defRPr/>
              </a:pPr>
              <a:t>‹#›</a:t>
            </a:fld>
            <a:endParaRPr lang="en-US" dirty="0"/>
          </a:p>
        </p:txBody>
      </p:sp>
    </p:spTree>
    <p:extLst>
      <p:ext uri="{BB962C8B-B14F-4D97-AF65-F5344CB8AC3E}">
        <p14:creationId xmlns:p14="http://schemas.microsoft.com/office/powerpoint/2010/main" val="176689576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29FC52-EBA2-49AD-9A6A-560DF0C67843}"/>
              </a:ext>
            </a:extLst>
          </p:cNvPr>
          <p:cNvSpPr>
            <a:spLocks noGrp="1"/>
          </p:cNvSpPr>
          <p:nvPr>
            <p:ph type="dt" sz="half" idx="10"/>
          </p:nvPr>
        </p:nvSpPr>
        <p:spPr/>
        <p:txBody>
          <a:bodyPr/>
          <a:lstStyle>
            <a:lvl1pPr>
              <a:defRPr/>
            </a:lvl1pPr>
          </a:lstStyle>
          <a:p>
            <a:pPr>
              <a:defRPr/>
            </a:pPr>
            <a:fld id="{DC8643F7-092D-4324-921F-D76817FBDAA0}" type="datetimeFigureOut">
              <a:rPr lang="en-US"/>
              <a:pPr>
                <a:defRPr/>
              </a:pPr>
              <a:t>5/8/2021</a:t>
            </a:fld>
            <a:endParaRPr lang="en-US" dirty="0"/>
          </a:p>
        </p:txBody>
      </p:sp>
      <p:sp>
        <p:nvSpPr>
          <p:cNvPr id="5" name="Footer Placeholder 4">
            <a:extLst>
              <a:ext uri="{FF2B5EF4-FFF2-40B4-BE49-F238E27FC236}">
                <a16:creationId xmlns:a16="http://schemas.microsoft.com/office/drawing/2014/main" id="{F72D23D8-4371-494A-80D6-49E018AFDBCE}"/>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311AC772-99E6-4EB0-ACEA-483A1E01D085}"/>
              </a:ext>
            </a:extLst>
          </p:cNvPr>
          <p:cNvSpPr>
            <a:spLocks noGrp="1"/>
          </p:cNvSpPr>
          <p:nvPr>
            <p:ph type="sldNum" sz="quarter" idx="12"/>
          </p:nvPr>
        </p:nvSpPr>
        <p:spPr/>
        <p:txBody>
          <a:bodyPr/>
          <a:lstStyle>
            <a:lvl1pPr>
              <a:defRPr/>
            </a:lvl1pPr>
          </a:lstStyle>
          <a:p>
            <a:pPr>
              <a:defRPr/>
            </a:pPr>
            <a:fld id="{01AE7036-EBED-46F3-A81C-C7D161F60BCC}" type="slidenum">
              <a:rPr lang="en-US"/>
              <a:pPr>
                <a:defRPr/>
              </a:pPr>
              <a:t>‹#›</a:t>
            </a:fld>
            <a:endParaRPr lang="en-US" dirty="0"/>
          </a:p>
        </p:txBody>
      </p:sp>
    </p:spTree>
    <p:extLst>
      <p:ext uri="{BB962C8B-B14F-4D97-AF65-F5344CB8AC3E}">
        <p14:creationId xmlns:p14="http://schemas.microsoft.com/office/powerpoint/2010/main" val="259800075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F6F27E1-1247-4E85-AEDA-045FE00D50B0}"/>
              </a:ext>
            </a:extLst>
          </p:cNvPr>
          <p:cNvSpPr>
            <a:spLocks noGrp="1"/>
          </p:cNvSpPr>
          <p:nvPr>
            <p:ph type="dt" sz="half" idx="10"/>
          </p:nvPr>
        </p:nvSpPr>
        <p:spPr/>
        <p:txBody>
          <a:bodyPr/>
          <a:lstStyle>
            <a:lvl1pPr>
              <a:defRPr/>
            </a:lvl1pPr>
          </a:lstStyle>
          <a:p>
            <a:pPr>
              <a:defRPr/>
            </a:pPr>
            <a:fld id="{E3413645-CDF3-472B-82C2-BFDD2AB4BE2C}" type="datetimeFigureOut">
              <a:rPr lang="en-US"/>
              <a:pPr>
                <a:defRPr/>
              </a:pPr>
              <a:t>5/8/2021</a:t>
            </a:fld>
            <a:endParaRPr lang="en-US" dirty="0"/>
          </a:p>
        </p:txBody>
      </p:sp>
      <p:sp>
        <p:nvSpPr>
          <p:cNvPr id="6" name="Footer Placeholder 4">
            <a:extLst>
              <a:ext uri="{FF2B5EF4-FFF2-40B4-BE49-F238E27FC236}">
                <a16:creationId xmlns:a16="http://schemas.microsoft.com/office/drawing/2014/main" id="{28FB0F4F-9B29-4849-B27E-1D8176692664}"/>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D377CAEA-7449-4547-9253-737415FEE68F}"/>
              </a:ext>
            </a:extLst>
          </p:cNvPr>
          <p:cNvSpPr>
            <a:spLocks noGrp="1"/>
          </p:cNvSpPr>
          <p:nvPr>
            <p:ph type="sldNum" sz="quarter" idx="12"/>
          </p:nvPr>
        </p:nvSpPr>
        <p:spPr/>
        <p:txBody>
          <a:bodyPr/>
          <a:lstStyle>
            <a:lvl1pPr>
              <a:defRPr/>
            </a:lvl1pPr>
          </a:lstStyle>
          <a:p>
            <a:pPr>
              <a:defRPr/>
            </a:pPr>
            <a:fld id="{9886CC34-3944-41AB-93EB-6CAA4BC91165}" type="slidenum">
              <a:rPr lang="en-US"/>
              <a:pPr>
                <a:defRPr/>
              </a:pPr>
              <a:t>‹#›</a:t>
            </a:fld>
            <a:endParaRPr lang="en-US" dirty="0"/>
          </a:p>
        </p:txBody>
      </p:sp>
    </p:spTree>
    <p:extLst>
      <p:ext uri="{BB962C8B-B14F-4D97-AF65-F5344CB8AC3E}">
        <p14:creationId xmlns:p14="http://schemas.microsoft.com/office/powerpoint/2010/main" val="16077487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E37BF59-538E-4758-923B-DA94DE7C895F}"/>
              </a:ext>
            </a:extLst>
          </p:cNvPr>
          <p:cNvSpPr>
            <a:spLocks noGrp="1"/>
          </p:cNvSpPr>
          <p:nvPr>
            <p:ph type="dt" sz="half" idx="10"/>
          </p:nvPr>
        </p:nvSpPr>
        <p:spPr/>
        <p:txBody>
          <a:bodyPr/>
          <a:lstStyle>
            <a:lvl1pPr>
              <a:defRPr/>
            </a:lvl1pPr>
          </a:lstStyle>
          <a:p>
            <a:pPr>
              <a:defRPr/>
            </a:pPr>
            <a:fld id="{487B15CC-0782-45F4-8715-D51D9617AFCC}" type="datetimeFigureOut">
              <a:rPr lang="en-US"/>
              <a:pPr>
                <a:defRPr/>
              </a:pPr>
              <a:t>5/8/2021</a:t>
            </a:fld>
            <a:endParaRPr lang="en-US" dirty="0"/>
          </a:p>
        </p:txBody>
      </p:sp>
      <p:sp>
        <p:nvSpPr>
          <p:cNvPr id="6" name="Footer Placeholder 4">
            <a:extLst>
              <a:ext uri="{FF2B5EF4-FFF2-40B4-BE49-F238E27FC236}">
                <a16:creationId xmlns:a16="http://schemas.microsoft.com/office/drawing/2014/main" id="{0CA7B344-7D92-417C-ADA8-89501FBE48E3}"/>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E073BC81-1A1D-4C97-939B-9B93DF812E7F}"/>
              </a:ext>
            </a:extLst>
          </p:cNvPr>
          <p:cNvSpPr>
            <a:spLocks noGrp="1"/>
          </p:cNvSpPr>
          <p:nvPr>
            <p:ph type="sldNum" sz="quarter" idx="12"/>
          </p:nvPr>
        </p:nvSpPr>
        <p:spPr/>
        <p:txBody>
          <a:bodyPr/>
          <a:lstStyle>
            <a:lvl1pPr>
              <a:defRPr/>
            </a:lvl1pPr>
          </a:lstStyle>
          <a:p>
            <a:pPr>
              <a:defRPr/>
            </a:pPr>
            <a:fld id="{70CF59FC-6AFB-497B-9605-208AE8517228}" type="slidenum">
              <a:rPr lang="en-US" altLang="en-US"/>
              <a:pPr>
                <a:defRPr/>
              </a:pPr>
              <a:t>‹#›</a:t>
            </a:fld>
            <a:endParaRPr lang="en-US" altLang="en-US" dirty="0"/>
          </a:p>
        </p:txBody>
      </p:sp>
    </p:spTree>
    <p:extLst>
      <p:ext uri="{BB962C8B-B14F-4D97-AF65-F5344CB8AC3E}">
        <p14:creationId xmlns:p14="http://schemas.microsoft.com/office/powerpoint/2010/main" val="109801098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2859CE8-94AF-43F1-AFDF-298EE88797B4}"/>
              </a:ext>
            </a:extLst>
          </p:cNvPr>
          <p:cNvSpPr>
            <a:spLocks noGrp="1"/>
          </p:cNvSpPr>
          <p:nvPr>
            <p:ph type="dt" sz="half" idx="10"/>
          </p:nvPr>
        </p:nvSpPr>
        <p:spPr/>
        <p:txBody>
          <a:bodyPr/>
          <a:lstStyle>
            <a:lvl1pPr>
              <a:defRPr/>
            </a:lvl1pPr>
          </a:lstStyle>
          <a:p>
            <a:pPr>
              <a:defRPr/>
            </a:pPr>
            <a:fld id="{EBEC7790-6F27-49AE-A740-6E1056352297}" type="datetimeFigureOut">
              <a:rPr lang="en-US"/>
              <a:pPr>
                <a:defRPr/>
              </a:pPr>
              <a:t>5/8/2021</a:t>
            </a:fld>
            <a:endParaRPr lang="en-US" dirty="0"/>
          </a:p>
        </p:txBody>
      </p:sp>
      <p:sp>
        <p:nvSpPr>
          <p:cNvPr id="8" name="Footer Placeholder 4">
            <a:extLst>
              <a:ext uri="{FF2B5EF4-FFF2-40B4-BE49-F238E27FC236}">
                <a16:creationId xmlns:a16="http://schemas.microsoft.com/office/drawing/2014/main" id="{A8357BC0-F482-4C63-B987-DD33415DA901}"/>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39D6023F-6801-4FAB-8E92-5C1D7339CE3A}"/>
              </a:ext>
            </a:extLst>
          </p:cNvPr>
          <p:cNvSpPr>
            <a:spLocks noGrp="1"/>
          </p:cNvSpPr>
          <p:nvPr>
            <p:ph type="sldNum" sz="quarter" idx="12"/>
          </p:nvPr>
        </p:nvSpPr>
        <p:spPr/>
        <p:txBody>
          <a:bodyPr/>
          <a:lstStyle>
            <a:lvl1pPr>
              <a:defRPr/>
            </a:lvl1pPr>
          </a:lstStyle>
          <a:p>
            <a:pPr>
              <a:defRPr/>
            </a:pPr>
            <a:fld id="{0D07BB3D-9F3F-4FB3-8BFC-EDCBCDDA1F39}" type="slidenum">
              <a:rPr lang="en-US"/>
              <a:pPr>
                <a:defRPr/>
              </a:pPr>
              <a:t>‹#›</a:t>
            </a:fld>
            <a:endParaRPr lang="en-US" dirty="0"/>
          </a:p>
        </p:txBody>
      </p:sp>
    </p:spTree>
    <p:extLst>
      <p:ext uri="{BB962C8B-B14F-4D97-AF65-F5344CB8AC3E}">
        <p14:creationId xmlns:p14="http://schemas.microsoft.com/office/powerpoint/2010/main" val="187119200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037E6512-64F5-42D7-BE2A-D0AC6AA2F260}"/>
              </a:ext>
            </a:extLst>
          </p:cNvPr>
          <p:cNvSpPr>
            <a:spLocks noGrp="1"/>
          </p:cNvSpPr>
          <p:nvPr>
            <p:ph type="dt" sz="half" idx="10"/>
          </p:nvPr>
        </p:nvSpPr>
        <p:spPr/>
        <p:txBody>
          <a:bodyPr/>
          <a:lstStyle>
            <a:lvl1pPr>
              <a:defRPr/>
            </a:lvl1pPr>
          </a:lstStyle>
          <a:p>
            <a:pPr>
              <a:defRPr/>
            </a:pPr>
            <a:fld id="{FD0690AE-5D60-461D-AFA6-910F9AA5D7F2}" type="datetimeFigureOut">
              <a:rPr lang="en-US"/>
              <a:pPr>
                <a:defRPr/>
              </a:pPr>
              <a:t>5/8/2021</a:t>
            </a:fld>
            <a:endParaRPr lang="en-US" dirty="0"/>
          </a:p>
        </p:txBody>
      </p:sp>
      <p:sp>
        <p:nvSpPr>
          <p:cNvPr id="4" name="Footer Placeholder 4">
            <a:extLst>
              <a:ext uri="{FF2B5EF4-FFF2-40B4-BE49-F238E27FC236}">
                <a16:creationId xmlns:a16="http://schemas.microsoft.com/office/drawing/2014/main" id="{DA588643-C257-4E4F-B31F-9D485052DD83}"/>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5D11A56C-CEEE-488B-931F-E8139339E125}"/>
              </a:ext>
            </a:extLst>
          </p:cNvPr>
          <p:cNvSpPr>
            <a:spLocks noGrp="1"/>
          </p:cNvSpPr>
          <p:nvPr>
            <p:ph type="sldNum" sz="quarter" idx="12"/>
          </p:nvPr>
        </p:nvSpPr>
        <p:spPr/>
        <p:txBody>
          <a:bodyPr/>
          <a:lstStyle>
            <a:lvl1pPr>
              <a:defRPr/>
            </a:lvl1pPr>
          </a:lstStyle>
          <a:p>
            <a:pPr>
              <a:defRPr/>
            </a:pPr>
            <a:fld id="{2DD82BFF-321B-4629-A4B1-E1208F17DD76}" type="slidenum">
              <a:rPr lang="en-US"/>
              <a:pPr>
                <a:defRPr/>
              </a:pPr>
              <a:t>‹#›</a:t>
            </a:fld>
            <a:endParaRPr lang="en-US" dirty="0"/>
          </a:p>
        </p:txBody>
      </p:sp>
    </p:spTree>
    <p:extLst>
      <p:ext uri="{BB962C8B-B14F-4D97-AF65-F5344CB8AC3E}">
        <p14:creationId xmlns:p14="http://schemas.microsoft.com/office/powerpoint/2010/main" val="235425836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20210BC-7B72-4E33-8E68-5BB8F6631766}"/>
              </a:ext>
            </a:extLst>
          </p:cNvPr>
          <p:cNvSpPr>
            <a:spLocks noGrp="1"/>
          </p:cNvSpPr>
          <p:nvPr>
            <p:ph type="dt" sz="half" idx="10"/>
          </p:nvPr>
        </p:nvSpPr>
        <p:spPr/>
        <p:txBody>
          <a:bodyPr/>
          <a:lstStyle>
            <a:lvl1pPr>
              <a:defRPr/>
            </a:lvl1pPr>
          </a:lstStyle>
          <a:p>
            <a:pPr>
              <a:defRPr/>
            </a:pPr>
            <a:fld id="{19EE5838-4481-49F8-AD4F-8A3C9BD37B6B}" type="datetimeFigureOut">
              <a:rPr lang="en-US"/>
              <a:pPr>
                <a:defRPr/>
              </a:pPr>
              <a:t>5/8/2021</a:t>
            </a:fld>
            <a:endParaRPr lang="en-US" dirty="0"/>
          </a:p>
        </p:txBody>
      </p:sp>
      <p:sp>
        <p:nvSpPr>
          <p:cNvPr id="3" name="Footer Placeholder 4">
            <a:extLst>
              <a:ext uri="{FF2B5EF4-FFF2-40B4-BE49-F238E27FC236}">
                <a16:creationId xmlns:a16="http://schemas.microsoft.com/office/drawing/2014/main" id="{684BF71A-3324-45E7-82E3-50A60F361FA8}"/>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43FB0E37-3E11-4A81-B9D5-8745C172C50C}"/>
              </a:ext>
            </a:extLst>
          </p:cNvPr>
          <p:cNvSpPr>
            <a:spLocks noGrp="1"/>
          </p:cNvSpPr>
          <p:nvPr>
            <p:ph type="sldNum" sz="quarter" idx="12"/>
          </p:nvPr>
        </p:nvSpPr>
        <p:spPr/>
        <p:txBody>
          <a:bodyPr/>
          <a:lstStyle>
            <a:lvl1pPr>
              <a:defRPr/>
            </a:lvl1pPr>
          </a:lstStyle>
          <a:p>
            <a:pPr>
              <a:defRPr/>
            </a:pPr>
            <a:fld id="{DEFB8A6A-D27F-4807-9D85-70DB9B1C69A6}" type="slidenum">
              <a:rPr lang="en-US"/>
              <a:pPr>
                <a:defRPr/>
              </a:pPr>
              <a:t>‹#›</a:t>
            </a:fld>
            <a:endParaRPr lang="en-US" dirty="0"/>
          </a:p>
        </p:txBody>
      </p:sp>
    </p:spTree>
    <p:extLst>
      <p:ext uri="{BB962C8B-B14F-4D97-AF65-F5344CB8AC3E}">
        <p14:creationId xmlns:p14="http://schemas.microsoft.com/office/powerpoint/2010/main" val="139623501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1F13774-B119-4B31-9292-E3996CA35867}"/>
              </a:ext>
            </a:extLst>
          </p:cNvPr>
          <p:cNvSpPr>
            <a:spLocks noGrp="1"/>
          </p:cNvSpPr>
          <p:nvPr>
            <p:ph type="dt" sz="half" idx="10"/>
          </p:nvPr>
        </p:nvSpPr>
        <p:spPr/>
        <p:txBody>
          <a:bodyPr/>
          <a:lstStyle>
            <a:lvl1pPr>
              <a:defRPr/>
            </a:lvl1pPr>
          </a:lstStyle>
          <a:p>
            <a:pPr>
              <a:defRPr/>
            </a:pPr>
            <a:fld id="{6CCCD233-2CFD-4A80-A22E-5873855D4559}" type="datetimeFigureOut">
              <a:rPr lang="en-US"/>
              <a:pPr>
                <a:defRPr/>
              </a:pPr>
              <a:t>5/8/2021</a:t>
            </a:fld>
            <a:endParaRPr lang="en-US" dirty="0"/>
          </a:p>
        </p:txBody>
      </p:sp>
      <p:sp>
        <p:nvSpPr>
          <p:cNvPr id="6" name="Footer Placeholder 4">
            <a:extLst>
              <a:ext uri="{FF2B5EF4-FFF2-40B4-BE49-F238E27FC236}">
                <a16:creationId xmlns:a16="http://schemas.microsoft.com/office/drawing/2014/main" id="{7ADC2FC5-5456-4DF6-914D-2DC584488E53}"/>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61069CEE-94A1-4931-A7E8-45A64FE70D35}"/>
              </a:ext>
            </a:extLst>
          </p:cNvPr>
          <p:cNvSpPr>
            <a:spLocks noGrp="1"/>
          </p:cNvSpPr>
          <p:nvPr>
            <p:ph type="sldNum" sz="quarter" idx="12"/>
          </p:nvPr>
        </p:nvSpPr>
        <p:spPr/>
        <p:txBody>
          <a:bodyPr/>
          <a:lstStyle>
            <a:lvl1pPr>
              <a:defRPr/>
            </a:lvl1pPr>
          </a:lstStyle>
          <a:p>
            <a:pPr>
              <a:defRPr/>
            </a:pPr>
            <a:fld id="{951A5E00-4ECB-482C-940C-C6A15807E908}" type="slidenum">
              <a:rPr lang="en-US"/>
              <a:pPr>
                <a:defRPr/>
              </a:pPr>
              <a:t>‹#›</a:t>
            </a:fld>
            <a:endParaRPr lang="en-US" dirty="0"/>
          </a:p>
        </p:txBody>
      </p:sp>
    </p:spTree>
    <p:extLst>
      <p:ext uri="{BB962C8B-B14F-4D97-AF65-F5344CB8AC3E}">
        <p14:creationId xmlns:p14="http://schemas.microsoft.com/office/powerpoint/2010/main" val="95147718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CB9B518-CAEA-40A0-B427-7170BC437463}"/>
              </a:ext>
            </a:extLst>
          </p:cNvPr>
          <p:cNvSpPr>
            <a:spLocks noGrp="1"/>
          </p:cNvSpPr>
          <p:nvPr>
            <p:ph type="dt" sz="half" idx="10"/>
          </p:nvPr>
        </p:nvSpPr>
        <p:spPr/>
        <p:txBody>
          <a:bodyPr/>
          <a:lstStyle>
            <a:lvl1pPr>
              <a:defRPr/>
            </a:lvl1pPr>
          </a:lstStyle>
          <a:p>
            <a:pPr>
              <a:defRPr/>
            </a:pPr>
            <a:fld id="{804F1280-2460-4838-B9CA-4BDE7F6B4E07}" type="datetimeFigureOut">
              <a:rPr lang="en-US"/>
              <a:pPr>
                <a:defRPr/>
              </a:pPr>
              <a:t>5/8/2021</a:t>
            </a:fld>
            <a:endParaRPr lang="en-US" dirty="0"/>
          </a:p>
        </p:txBody>
      </p:sp>
      <p:sp>
        <p:nvSpPr>
          <p:cNvPr id="6" name="Footer Placeholder 4">
            <a:extLst>
              <a:ext uri="{FF2B5EF4-FFF2-40B4-BE49-F238E27FC236}">
                <a16:creationId xmlns:a16="http://schemas.microsoft.com/office/drawing/2014/main" id="{37941D94-AFD1-4559-B1C6-E2FA734134C2}"/>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61BF56E7-7857-46A7-B4D9-CCB0CE286FCB}"/>
              </a:ext>
            </a:extLst>
          </p:cNvPr>
          <p:cNvSpPr>
            <a:spLocks noGrp="1"/>
          </p:cNvSpPr>
          <p:nvPr>
            <p:ph type="sldNum" sz="quarter" idx="12"/>
          </p:nvPr>
        </p:nvSpPr>
        <p:spPr/>
        <p:txBody>
          <a:bodyPr/>
          <a:lstStyle>
            <a:lvl1pPr>
              <a:defRPr/>
            </a:lvl1pPr>
          </a:lstStyle>
          <a:p>
            <a:pPr>
              <a:defRPr/>
            </a:pPr>
            <a:fld id="{625986ED-4BF2-4046-A3E9-BFBD1EC4F510}" type="slidenum">
              <a:rPr lang="en-US"/>
              <a:pPr>
                <a:defRPr/>
              </a:pPr>
              <a:t>‹#›</a:t>
            </a:fld>
            <a:endParaRPr lang="en-US" dirty="0"/>
          </a:p>
        </p:txBody>
      </p:sp>
    </p:spTree>
    <p:extLst>
      <p:ext uri="{BB962C8B-B14F-4D97-AF65-F5344CB8AC3E}">
        <p14:creationId xmlns:p14="http://schemas.microsoft.com/office/powerpoint/2010/main" val="147559908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3F6B29-D7BD-4440-979A-47F9CF5D7624}"/>
              </a:ext>
            </a:extLst>
          </p:cNvPr>
          <p:cNvSpPr>
            <a:spLocks noGrp="1"/>
          </p:cNvSpPr>
          <p:nvPr>
            <p:ph type="dt" sz="half" idx="10"/>
          </p:nvPr>
        </p:nvSpPr>
        <p:spPr/>
        <p:txBody>
          <a:bodyPr/>
          <a:lstStyle>
            <a:lvl1pPr>
              <a:defRPr/>
            </a:lvl1pPr>
          </a:lstStyle>
          <a:p>
            <a:pPr>
              <a:defRPr/>
            </a:pPr>
            <a:fld id="{E0ED8183-B211-4EF1-9E66-BD3CAD0AA78B}" type="datetimeFigureOut">
              <a:rPr lang="en-US"/>
              <a:pPr>
                <a:defRPr/>
              </a:pPr>
              <a:t>5/8/2021</a:t>
            </a:fld>
            <a:endParaRPr lang="en-US" dirty="0"/>
          </a:p>
        </p:txBody>
      </p:sp>
      <p:sp>
        <p:nvSpPr>
          <p:cNvPr id="5" name="Footer Placeholder 4">
            <a:extLst>
              <a:ext uri="{FF2B5EF4-FFF2-40B4-BE49-F238E27FC236}">
                <a16:creationId xmlns:a16="http://schemas.microsoft.com/office/drawing/2014/main" id="{D0B8D053-2F0A-4177-8977-C15BB706FAA8}"/>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7CA9EB1C-A5FE-4EE4-BAE7-994AAB2CD271}"/>
              </a:ext>
            </a:extLst>
          </p:cNvPr>
          <p:cNvSpPr>
            <a:spLocks noGrp="1"/>
          </p:cNvSpPr>
          <p:nvPr>
            <p:ph type="sldNum" sz="quarter" idx="12"/>
          </p:nvPr>
        </p:nvSpPr>
        <p:spPr/>
        <p:txBody>
          <a:bodyPr/>
          <a:lstStyle>
            <a:lvl1pPr>
              <a:defRPr/>
            </a:lvl1pPr>
          </a:lstStyle>
          <a:p>
            <a:pPr>
              <a:defRPr/>
            </a:pPr>
            <a:fld id="{6D48E1F1-15A1-4949-BDBC-E6B9B11B56B5}" type="slidenum">
              <a:rPr lang="en-US"/>
              <a:pPr>
                <a:defRPr/>
              </a:pPr>
              <a:t>‹#›</a:t>
            </a:fld>
            <a:endParaRPr lang="en-US" dirty="0"/>
          </a:p>
        </p:txBody>
      </p:sp>
    </p:spTree>
    <p:extLst>
      <p:ext uri="{BB962C8B-B14F-4D97-AF65-F5344CB8AC3E}">
        <p14:creationId xmlns:p14="http://schemas.microsoft.com/office/powerpoint/2010/main" val="55984045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37AD74-7DA7-4E0F-B4C3-48E2278533DC}"/>
              </a:ext>
            </a:extLst>
          </p:cNvPr>
          <p:cNvSpPr>
            <a:spLocks noGrp="1"/>
          </p:cNvSpPr>
          <p:nvPr>
            <p:ph type="dt" sz="half" idx="10"/>
          </p:nvPr>
        </p:nvSpPr>
        <p:spPr/>
        <p:txBody>
          <a:bodyPr/>
          <a:lstStyle>
            <a:lvl1pPr>
              <a:defRPr/>
            </a:lvl1pPr>
          </a:lstStyle>
          <a:p>
            <a:pPr>
              <a:defRPr/>
            </a:pPr>
            <a:fld id="{DD751694-A8E1-4BBB-B5C7-759AFC52FCA1}" type="datetimeFigureOut">
              <a:rPr lang="en-US"/>
              <a:pPr>
                <a:defRPr/>
              </a:pPr>
              <a:t>5/8/2021</a:t>
            </a:fld>
            <a:endParaRPr lang="en-US" dirty="0"/>
          </a:p>
        </p:txBody>
      </p:sp>
      <p:sp>
        <p:nvSpPr>
          <p:cNvPr id="5" name="Footer Placeholder 4">
            <a:extLst>
              <a:ext uri="{FF2B5EF4-FFF2-40B4-BE49-F238E27FC236}">
                <a16:creationId xmlns:a16="http://schemas.microsoft.com/office/drawing/2014/main" id="{61EF2F11-18B2-4E39-B6A5-6622D9D50B60}"/>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B78E4F78-D43E-4330-B142-69341A44DE8F}"/>
              </a:ext>
            </a:extLst>
          </p:cNvPr>
          <p:cNvSpPr>
            <a:spLocks noGrp="1"/>
          </p:cNvSpPr>
          <p:nvPr>
            <p:ph type="sldNum" sz="quarter" idx="12"/>
          </p:nvPr>
        </p:nvSpPr>
        <p:spPr/>
        <p:txBody>
          <a:bodyPr/>
          <a:lstStyle>
            <a:lvl1pPr>
              <a:defRPr/>
            </a:lvl1pPr>
          </a:lstStyle>
          <a:p>
            <a:pPr>
              <a:defRPr/>
            </a:pPr>
            <a:fld id="{ADAC50C8-BEE8-447E-A29F-4EC3BBB546EF}" type="slidenum">
              <a:rPr lang="en-US"/>
              <a:pPr>
                <a:defRPr/>
              </a:pPr>
              <a:t>‹#›</a:t>
            </a:fld>
            <a:endParaRPr lang="en-US" dirty="0"/>
          </a:p>
        </p:txBody>
      </p:sp>
    </p:spTree>
    <p:extLst>
      <p:ext uri="{BB962C8B-B14F-4D97-AF65-F5344CB8AC3E}">
        <p14:creationId xmlns:p14="http://schemas.microsoft.com/office/powerpoint/2010/main" val="160960242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538DCA3-E897-4028-8A7B-089A176A604C}"/>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4A9A17A7-F6D8-49D0-AB9C-0740A749B7D5}"/>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B329554D-14D5-4FC3-9FB0-8887BE79F183}"/>
              </a:ext>
            </a:extLst>
          </p:cNvPr>
          <p:cNvSpPr>
            <a:spLocks noGrp="1" noChangeArrowheads="1"/>
          </p:cNvSpPr>
          <p:nvPr>
            <p:ph type="sldNum" sz="quarter" idx="12"/>
          </p:nvPr>
        </p:nvSpPr>
        <p:spPr>
          <a:ln/>
        </p:spPr>
        <p:txBody>
          <a:bodyPr/>
          <a:lstStyle>
            <a:lvl1pPr>
              <a:defRPr/>
            </a:lvl1pPr>
          </a:lstStyle>
          <a:p>
            <a:fld id="{7FEE172D-FE64-4415-A80A-34155031DDDB}" type="slidenum">
              <a:rPr lang="en-US" altLang="en-US"/>
              <a:pPr/>
              <a:t>‹#›</a:t>
            </a:fld>
            <a:endParaRPr lang="en-US" altLang="en-US" dirty="0"/>
          </a:p>
        </p:txBody>
      </p:sp>
    </p:spTree>
    <p:extLst>
      <p:ext uri="{BB962C8B-B14F-4D97-AF65-F5344CB8AC3E}">
        <p14:creationId xmlns:p14="http://schemas.microsoft.com/office/powerpoint/2010/main" val="187052960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C42ECA9-15E1-4958-9E1A-3C77E581030A}"/>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F5CD080C-BCED-462F-89C5-0A21C0740B74}"/>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150075EA-7728-4488-AB04-38E15AF5F077}"/>
              </a:ext>
            </a:extLst>
          </p:cNvPr>
          <p:cNvSpPr>
            <a:spLocks noGrp="1" noChangeArrowheads="1"/>
          </p:cNvSpPr>
          <p:nvPr>
            <p:ph type="sldNum" sz="quarter" idx="12"/>
          </p:nvPr>
        </p:nvSpPr>
        <p:spPr>
          <a:ln/>
        </p:spPr>
        <p:txBody>
          <a:bodyPr/>
          <a:lstStyle>
            <a:lvl1pPr>
              <a:defRPr/>
            </a:lvl1pPr>
          </a:lstStyle>
          <a:p>
            <a:fld id="{994D7042-CA24-414A-8727-C7CE2A818E6E}" type="slidenum">
              <a:rPr lang="en-US" altLang="en-US"/>
              <a:pPr/>
              <a:t>‹#›</a:t>
            </a:fld>
            <a:endParaRPr lang="en-US" altLang="en-US" dirty="0"/>
          </a:p>
        </p:txBody>
      </p:sp>
    </p:spTree>
    <p:extLst>
      <p:ext uri="{BB962C8B-B14F-4D97-AF65-F5344CB8AC3E}">
        <p14:creationId xmlns:p14="http://schemas.microsoft.com/office/powerpoint/2010/main" val="296070047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A1F919E-E81D-4BF8-AA52-4A763A7FEA22}"/>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4BE93A38-46F0-4996-BE83-67070FB76679}"/>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28047069-11A2-45F5-BC91-88463A35750B}"/>
              </a:ext>
            </a:extLst>
          </p:cNvPr>
          <p:cNvSpPr>
            <a:spLocks noGrp="1" noChangeArrowheads="1"/>
          </p:cNvSpPr>
          <p:nvPr>
            <p:ph type="sldNum" sz="quarter" idx="12"/>
          </p:nvPr>
        </p:nvSpPr>
        <p:spPr>
          <a:ln/>
        </p:spPr>
        <p:txBody>
          <a:bodyPr/>
          <a:lstStyle>
            <a:lvl1pPr>
              <a:defRPr/>
            </a:lvl1pPr>
          </a:lstStyle>
          <a:p>
            <a:fld id="{FFAE736B-7178-46C7-8FDE-FFAD5642E049}" type="slidenum">
              <a:rPr lang="en-US" altLang="en-US"/>
              <a:pPr/>
              <a:t>‹#›</a:t>
            </a:fld>
            <a:endParaRPr lang="en-US" altLang="en-US" dirty="0"/>
          </a:p>
        </p:txBody>
      </p:sp>
    </p:spTree>
    <p:extLst>
      <p:ext uri="{BB962C8B-B14F-4D97-AF65-F5344CB8AC3E}">
        <p14:creationId xmlns:p14="http://schemas.microsoft.com/office/powerpoint/2010/main" val="2985715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3D09A-39CC-4A14-9C35-4E3B4196A6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A73838-96B3-469D-8F7C-1DE82F8F14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DB08FA-A2E5-4DBC-9191-FB2EB44879C6}"/>
              </a:ext>
            </a:extLst>
          </p:cNvPr>
          <p:cNvSpPr>
            <a:spLocks noGrp="1"/>
          </p:cNvSpPr>
          <p:nvPr>
            <p:ph type="dt" sz="half" idx="10"/>
          </p:nvPr>
        </p:nvSpPr>
        <p:spPr/>
        <p:txBody>
          <a:bodyPr/>
          <a:lstStyle/>
          <a:p>
            <a:fld id="{3B203FF4-02DB-453E-AAEB-87BEEA16CF1A}" type="datetimeFigureOut">
              <a:rPr lang="en-US" smtClean="0"/>
              <a:t>5/8/2021</a:t>
            </a:fld>
            <a:endParaRPr lang="en-US" dirty="0"/>
          </a:p>
        </p:txBody>
      </p:sp>
      <p:sp>
        <p:nvSpPr>
          <p:cNvPr id="5" name="Footer Placeholder 4">
            <a:extLst>
              <a:ext uri="{FF2B5EF4-FFF2-40B4-BE49-F238E27FC236}">
                <a16:creationId xmlns:a16="http://schemas.microsoft.com/office/drawing/2014/main" id="{A36F6760-1C58-41F8-AD9A-516594AA6C8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DB450B4-6AE1-4F3B-BD1D-883110EE5F60}"/>
              </a:ext>
            </a:extLst>
          </p:cNvPr>
          <p:cNvSpPr>
            <a:spLocks noGrp="1"/>
          </p:cNvSpPr>
          <p:nvPr>
            <p:ph type="sldNum" sz="quarter" idx="12"/>
          </p:nvPr>
        </p:nvSpPr>
        <p:spPr/>
        <p:txBody>
          <a:bodyPr/>
          <a:lstStyle/>
          <a:p>
            <a:fld id="{D29C794A-28A9-431D-A27D-94C05CB0DDCD}" type="slidenum">
              <a:rPr lang="en-US" smtClean="0"/>
              <a:t>‹#›</a:t>
            </a:fld>
            <a:endParaRPr lang="en-US" dirty="0"/>
          </a:p>
        </p:txBody>
      </p:sp>
    </p:spTree>
    <p:extLst>
      <p:ext uri="{BB962C8B-B14F-4D97-AF65-F5344CB8AC3E}">
        <p14:creationId xmlns:p14="http://schemas.microsoft.com/office/powerpoint/2010/main" val="12231275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CABA512-293C-4FA8-9ED1-71D8D7B7017C}"/>
              </a:ext>
            </a:extLst>
          </p:cNvPr>
          <p:cNvSpPr>
            <a:spLocks noGrp="1"/>
          </p:cNvSpPr>
          <p:nvPr>
            <p:ph type="dt" sz="half" idx="10"/>
          </p:nvPr>
        </p:nvSpPr>
        <p:spPr/>
        <p:txBody>
          <a:bodyPr/>
          <a:lstStyle>
            <a:lvl1pPr>
              <a:defRPr/>
            </a:lvl1pPr>
          </a:lstStyle>
          <a:p>
            <a:pPr>
              <a:defRPr/>
            </a:pPr>
            <a:fld id="{532664DC-3F10-48F8-99CB-1ADDCF5A1D8B}" type="datetimeFigureOut">
              <a:rPr lang="en-US"/>
              <a:pPr>
                <a:defRPr/>
              </a:pPr>
              <a:t>5/8/2021</a:t>
            </a:fld>
            <a:endParaRPr lang="en-US" dirty="0"/>
          </a:p>
        </p:txBody>
      </p:sp>
      <p:sp>
        <p:nvSpPr>
          <p:cNvPr id="6" name="Footer Placeholder 4">
            <a:extLst>
              <a:ext uri="{FF2B5EF4-FFF2-40B4-BE49-F238E27FC236}">
                <a16:creationId xmlns:a16="http://schemas.microsoft.com/office/drawing/2014/main" id="{409CD6B2-A4DF-473D-8FEC-3C141A52EE95}"/>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B3CDD467-A9ED-4171-B884-76EB146AD464}"/>
              </a:ext>
            </a:extLst>
          </p:cNvPr>
          <p:cNvSpPr>
            <a:spLocks noGrp="1"/>
          </p:cNvSpPr>
          <p:nvPr>
            <p:ph type="sldNum" sz="quarter" idx="12"/>
          </p:nvPr>
        </p:nvSpPr>
        <p:spPr/>
        <p:txBody>
          <a:bodyPr/>
          <a:lstStyle>
            <a:lvl1pPr>
              <a:defRPr/>
            </a:lvl1pPr>
          </a:lstStyle>
          <a:p>
            <a:pPr>
              <a:defRPr/>
            </a:pPr>
            <a:fld id="{C2C84B68-C2E7-4290-AA74-54E9964D25E7}" type="slidenum">
              <a:rPr lang="en-US" altLang="en-US"/>
              <a:pPr>
                <a:defRPr/>
              </a:pPr>
              <a:t>‹#›</a:t>
            </a:fld>
            <a:endParaRPr lang="en-US" altLang="en-US" dirty="0"/>
          </a:p>
        </p:txBody>
      </p:sp>
    </p:spTree>
    <p:extLst>
      <p:ext uri="{BB962C8B-B14F-4D97-AF65-F5344CB8AC3E}">
        <p14:creationId xmlns:p14="http://schemas.microsoft.com/office/powerpoint/2010/main" val="307474803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F658537-95E8-4BB2-86C4-F46ADD4081EF}"/>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253000ED-243D-4F81-9591-7FB0C14AB081}"/>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FFCF65C0-2D14-4301-8C5D-5CC0846A075B}"/>
              </a:ext>
            </a:extLst>
          </p:cNvPr>
          <p:cNvSpPr>
            <a:spLocks noGrp="1" noChangeArrowheads="1"/>
          </p:cNvSpPr>
          <p:nvPr>
            <p:ph type="sldNum" sz="quarter" idx="12"/>
          </p:nvPr>
        </p:nvSpPr>
        <p:spPr>
          <a:ln/>
        </p:spPr>
        <p:txBody>
          <a:bodyPr/>
          <a:lstStyle>
            <a:lvl1pPr>
              <a:defRPr/>
            </a:lvl1pPr>
          </a:lstStyle>
          <a:p>
            <a:fld id="{9E308EE2-1024-4940-8742-CD94B52B0353}" type="slidenum">
              <a:rPr lang="en-US" altLang="en-US"/>
              <a:pPr/>
              <a:t>‹#›</a:t>
            </a:fld>
            <a:endParaRPr lang="en-US" altLang="en-US" dirty="0"/>
          </a:p>
        </p:txBody>
      </p:sp>
    </p:spTree>
    <p:extLst>
      <p:ext uri="{BB962C8B-B14F-4D97-AF65-F5344CB8AC3E}">
        <p14:creationId xmlns:p14="http://schemas.microsoft.com/office/powerpoint/2010/main" val="226571217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5A3D127-A083-4214-B67A-A34A3BE9F28D}"/>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a:extLst>
              <a:ext uri="{FF2B5EF4-FFF2-40B4-BE49-F238E27FC236}">
                <a16:creationId xmlns:a16="http://schemas.microsoft.com/office/drawing/2014/main" id="{DC61F0B2-06C7-4C7C-918F-303FC8FCAB3A}"/>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a:extLst>
              <a:ext uri="{FF2B5EF4-FFF2-40B4-BE49-F238E27FC236}">
                <a16:creationId xmlns:a16="http://schemas.microsoft.com/office/drawing/2014/main" id="{0B21F96E-6DCA-4BF5-BCBF-7109C15F4F61}"/>
              </a:ext>
            </a:extLst>
          </p:cNvPr>
          <p:cNvSpPr>
            <a:spLocks noGrp="1" noChangeArrowheads="1"/>
          </p:cNvSpPr>
          <p:nvPr>
            <p:ph type="sldNum" sz="quarter" idx="12"/>
          </p:nvPr>
        </p:nvSpPr>
        <p:spPr>
          <a:ln/>
        </p:spPr>
        <p:txBody>
          <a:bodyPr/>
          <a:lstStyle>
            <a:lvl1pPr>
              <a:defRPr/>
            </a:lvl1pPr>
          </a:lstStyle>
          <a:p>
            <a:fld id="{DDDE6C5B-B6E1-4E7A-9072-A3CC9883AB3F}" type="slidenum">
              <a:rPr lang="en-US" altLang="en-US"/>
              <a:pPr/>
              <a:t>‹#›</a:t>
            </a:fld>
            <a:endParaRPr lang="en-US" altLang="en-US" dirty="0"/>
          </a:p>
        </p:txBody>
      </p:sp>
    </p:spTree>
    <p:extLst>
      <p:ext uri="{BB962C8B-B14F-4D97-AF65-F5344CB8AC3E}">
        <p14:creationId xmlns:p14="http://schemas.microsoft.com/office/powerpoint/2010/main" val="74729406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2FA4904-245B-47D7-B460-575DAF822EF9}"/>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a:extLst>
              <a:ext uri="{FF2B5EF4-FFF2-40B4-BE49-F238E27FC236}">
                <a16:creationId xmlns:a16="http://schemas.microsoft.com/office/drawing/2014/main" id="{41436A69-E557-4ED3-9D77-D43B5BD3E692}"/>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a:extLst>
              <a:ext uri="{FF2B5EF4-FFF2-40B4-BE49-F238E27FC236}">
                <a16:creationId xmlns:a16="http://schemas.microsoft.com/office/drawing/2014/main" id="{FA46A332-3079-4F06-8155-302ADEC62C92}"/>
              </a:ext>
            </a:extLst>
          </p:cNvPr>
          <p:cNvSpPr>
            <a:spLocks noGrp="1" noChangeArrowheads="1"/>
          </p:cNvSpPr>
          <p:nvPr>
            <p:ph type="sldNum" sz="quarter" idx="12"/>
          </p:nvPr>
        </p:nvSpPr>
        <p:spPr>
          <a:ln/>
        </p:spPr>
        <p:txBody>
          <a:bodyPr/>
          <a:lstStyle>
            <a:lvl1pPr>
              <a:defRPr/>
            </a:lvl1pPr>
          </a:lstStyle>
          <a:p>
            <a:fld id="{994D1C5A-68EA-4459-9528-89B05F7FBA7D}" type="slidenum">
              <a:rPr lang="en-US" altLang="en-US"/>
              <a:pPr/>
              <a:t>‹#›</a:t>
            </a:fld>
            <a:endParaRPr lang="en-US" altLang="en-US" dirty="0"/>
          </a:p>
        </p:txBody>
      </p:sp>
    </p:spTree>
    <p:extLst>
      <p:ext uri="{BB962C8B-B14F-4D97-AF65-F5344CB8AC3E}">
        <p14:creationId xmlns:p14="http://schemas.microsoft.com/office/powerpoint/2010/main" val="252531496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8384963-0FE1-41E3-9A5F-CB65BBD11472}"/>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a:extLst>
              <a:ext uri="{FF2B5EF4-FFF2-40B4-BE49-F238E27FC236}">
                <a16:creationId xmlns:a16="http://schemas.microsoft.com/office/drawing/2014/main" id="{581D66D0-D8E3-41DF-82D4-B0EB23268E18}"/>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a:extLst>
              <a:ext uri="{FF2B5EF4-FFF2-40B4-BE49-F238E27FC236}">
                <a16:creationId xmlns:a16="http://schemas.microsoft.com/office/drawing/2014/main" id="{AD183C71-641E-4DF3-97B7-C069BEAFB007}"/>
              </a:ext>
            </a:extLst>
          </p:cNvPr>
          <p:cNvSpPr>
            <a:spLocks noGrp="1" noChangeArrowheads="1"/>
          </p:cNvSpPr>
          <p:nvPr>
            <p:ph type="sldNum" sz="quarter" idx="12"/>
          </p:nvPr>
        </p:nvSpPr>
        <p:spPr>
          <a:ln/>
        </p:spPr>
        <p:txBody>
          <a:bodyPr/>
          <a:lstStyle>
            <a:lvl1pPr>
              <a:defRPr/>
            </a:lvl1pPr>
          </a:lstStyle>
          <a:p>
            <a:fld id="{E54F9E7A-60CE-40E0-A492-FF900D06B171}" type="slidenum">
              <a:rPr lang="en-US" altLang="en-US"/>
              <a:pPr/>
              <a:t>‹#›</a:t>
            </a:fld>
            <a:endParaRPr lang="en-US" altLang="en-US" dirty="0"/>
          </a:p>
        </p:txBody>
      </p:sp>
    </p:spTree>
    <p:extLst>
      <p:ext uri="{BB962C8B-B14F-4D97-AF65-F5344CB8AC3E}">
        <p14:creationId xmlns:p14="http://schemas.microsoft.com/office/powerpoint/2010/main" val="312733572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24D2E0B-EF17-48AB-80B0-B971719AAA8D}"/>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EECB6B74-939B-46E1-8111-BA9B046D729B}"/>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AA8B47C8-4B5E-4AD3-B376-6DA7B98B4EF3}"/>
              </a:ext>
            </a:extLst>
          </p:cNvPr>
          <p:cNvSpPr>
            <a:spLocks noGrp="1" noChangeArrowheads="1"/>
          </p:cNvSpPr>
          <p:nvPr>
            <p:ph type="sldNum" sz="quarter" idx="12"/>
          </p:nvPr>
        </p:nvSpPr>
        <p:spPr>
          <a:ln/>
        </p:spPr>
        <p:txBody>
          <a:bodyPr/>
          <a:lstStyle>
            <a:lvl1pPr>
              <a:defRPr/>
            </a:lvl1pPr>
          </a:lstStyle>
          <a:p>
            <a:fld id="{47F34FE0-6D07-42CA-84C7-C80DA28040F2}" type="slidenum">
              <a:rPr lang="en-US" altLang="en-US"/>
              <a:pPr/>
              <a:t>‹#›</a:t>
            </a:fld>
            <a:endParaRPr lang="en-US" altLang="en-US" dirty="0"/>
          </a:p>
        </p:txBody>
      </p:sp>
    </p:spTree>
    <p:extLst>
      <p:ext uri="{BB962C8B-B14F-4D97-AF65-F5344CB8AC3E}">
        <p14:creationId xmlns:p14="http://schemas.microsoft.com/office/powerpoint/2010/main" val="228018569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79A4F9D-AC12-486C-81BC-73872E9094DB}"/>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ABA37BA3-1383-42B2-A367-22CD630EE8AA}"/>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C138602A-3117-44EB-B12B-7647548CD1D1}"/>
              </a:ext>
            </a:extLst>
          </p:cNvPr>
          <p:cNvSpPr>
            <a:spLocks noGrp="1" noChangeArrowheads="1"/>
          </p:cNvSpPr>
          <p:nvPr>
            <p:ph type="sldNum" sz="quarter" idx="12"/>
          </p:nvPr>
        </p:nvSpPr>
        <p:spPr>
          <a:ln/>
        </p:spPr>
        <p:txBody>
          <a:bodyPr/>
          <a:lstStyle>
            <a:lvl1pPr>
              <a:defRPr/>
            </a:lvl1pPr>
          </a:lstStyle>
          <a:p>
            <a:fld id="{6676DE85-097C-4580-BC37-E79FEB07B2E3}" type="slidenum">
              <a:rPr lang="en-US" altLang="en-US"/>
              <a:pPr/>
              <a:t>‹#›</a:t>
            </a:fld>
            <a:endParaRPr lang="en-US" altLang="en-US" dirty="0"/>
          </a:p>
        </p:txBody>
      </p:sp>
    </p:spTree>
    <p:extLst>
      <p:ext uri="{BB962C8B-B14F-4D97-AF65-F5344CB8AC3E}">
        <p14:creationId xmlns:p14="http://schemas.microsoft.com/office/powerpoint/2010/main" val="71928218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031D464-6741-4AF8-9DB8-5E742C928085}"/>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F7A3F81C-8B24-4777-968F-6EA12D981F2A}"/>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9F7465F0-AFFB-4ED7-B0DE-F9062F52B0B6}"/>
              </a:ext>
            </a:extLst>
          </p:cNvPr>
          <p:cNvSpPr>
            <a:spLocks noGrp="1" noChangeArrowheads="1"/>
          </p:cNvSpPr>
          <p:nvPr>
            <p:ph type="sldNum" sz="quarter" idx="12"/>
          </p:nvPr>
        </p:nvSpPr>
        <p:spPr>
          <a:ln/>
        </p:spPr>
        <p:txBody>
          <a:bodyPr/>
          <a:lstStyle>
            <a:lvl1pPr>
              <a:defRPr/>
            </a:lvl1pPr>
          </a:lstStyle>
          <a:p>
            <a:fld id="{7A04C23E-864B-4DF2-BE16-7319087D5CB9}" type="slidenum">
              <a:rPr lang="en-US" altLang="en-US"/>
              <a:pPr/>
              <a:t>‹#›</a:t>
            </a:fld>
            <a:endParaRPr lang="en-US" altLang="en-US" dirty="0"/>
          </a:p>
        </p:txBody>
      </p:sp>
    </p:spTree>
    <p:extLst>
      <p:ext uri="{BB962C8B-B14F-4D97-AF65-F5344CB8AC3E}">
        <p14:creationId xmlns:p14="http://schemas.microsoft.com/office/powerpoint/2010/main" val="145369426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5E40AFE-00E4-4543-99EF-ED21B10F67A0}"/>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46E2B66E-994D-4815-A26A-AB757490D5CB}"/>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6845032D-0037-4BC5-B236-DE090A5486BE}"/>
              </a:ext>
            </a:extLst>
          </p:cNvPr>
          <p:cNvSpPr>
            <a:spLocks noGrp="1" noChangeArrowheads="1"/>
          </p:cNvSpPr>
          <p:nvPr>
            <p:ph type="sldNum" sz="quarter" idx="12"/>
          </p:nvPr>
        </p:nvSpPr>
        <p:spPr>
          <a:ln/>
        </p:spPr>
        <p:txBody>
          <a:bodyPr/>
          <a:lstStyle>
            <a:lvl1pPr>
              <a:defRPr/>
            </a:lvl1pPr>
          </a:lstStyle>
          <a:p>
            <a:fld id="{36D3AED3-32FB-4620-9E75-93B1CBF3FCA1}" type="slidenum">
              <a:rPr lang="en-US" altLang="en-US"/>
              <a:pPr/>
              <a:t>‹#›</a:t>
            </a:fld>
            <a:endParaRPr lang="en-US" altLang="en-US" dirty="0"/>
          </a:p>
        </p:txBody>
      </p:sp>
    </p:spTree>
    <p:extLst>
      <p:ext uri="{BB962C8B-B14F-4D97-AF65-F5344CB8AC3E}">
        <p14:creationId xmlns:p14="http://schemas.microsoft.com/office/powerpoint/2010/main" val="16742634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600201"/>
            <a:ext cx="5384800" cy="4525963"/>
          </a:xfrm>
        </p:spPr>
        <p:txBody>
          <a:bodyPr/>
          <a:lstStyle/>
          <a:p>
            <a:pPr lvl="0"/>
            <a:endParaRPr lang="en-US" noProof="0" dirty="0"/>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A515A1F-DD7C-4EC3-A4E0-0DDC182E5644}"/>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75EE0D76-CC49-492A-A31D-1E1480A9857F}"/>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020D4F92-EA03-403D-93B2-468897091499}"/>
              </a:ext>
            </a:extLst>
          </p:cNvPr>
          <p:cNvSpPr>
            <a:spLocks noGrp="1" noChangeArrowheads="1"/>
          </p:cNvSpPr>
          <p:nvPr>
            <p:ph type="sldNum" sz="quarter" idx="12"/>
          </p:nvPr>
        </p:nvSpPr>
        <p:spPr>
          <a:ln/>
        </p:spPr>
        <p:txBody>
          <a:bodyPr/>
          <a:lstStyle>
            <a:lvl1pPr>
              <a:defRPr/>
            </a:lvl1pPr>
          </a:lstStyle>
          <a:p>
            <a:fld id="{783DBDCC-80DD-4D40-ACD2-CC3DDC3D9EF6}" type="slidenum">
              <a:rPr lang="en-US" altLang="en-US"/>
              <a:pPr/>
              <a:t>‹#›</a:t>
            </a:fld>
            <a:endParaRPr lang="en-US" altLang="en-US" dirty="0"/>
          </a:p>
        </p:txBody>
      </p:sp>
    </p:spTree>
    <p:extLst>
      <p:ext uri="{BB962C8B-B14F-4D97-AF65-F5344CB8AC3E}">
        <p14:creationId xmlns:p14="http://schemas.microsoft.com/office/powerpoint/2010/main" val="290364409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AA1B6-19F3-40BF-B4D2-2C05CBBD35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1CEAD2-1A31-4FDA-925A-74D0C941A2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E54AAB-8A79-4BAD-B9D6-9B6DBD09D488}"/>
              </a:ext>
            </a:extLst>
          </p:cNvPr>
          <p:cNvSpPr>
            <a:spLocks noGrp="1"/>
          </p:cNvSpPr>
          <p:nvPr>
            <p:ph type="dt" sz="half" idx="10"/>
          </p:nvPr>
        </p:nvSpPr>
        <p:spPr/>
        <p:txBody>
          <a:bodyPr/>
          <a:lstStyle/>
          <a:p>
            <a:fld id="{1F794486-A68F-4AB9-A4A9-5F42F073F49E}" type="datetimeFigureOut">
              <a:rPr lang="en-US" smtClean="0"/>
              <a:t>5/8/2021</a:t>
            </a:fld>
            <a:endParaRPr lang="en-US" dirty="0"/>
          </a:p>
        </p:txBody>
      </p:sp>
      <p:sp>
        <p:nvSpPr>
          <p:cNvPr id="5" name="Footer Placeholder 4">
            <a:extLst>
              <a:ext uri="{FF2B5EF4-FFF2-40B4-BE49-F238E27FC236}">
                <a16:creationId xmlns:a16="http://schemas.microsoft.com/office/drawing/2014/main" id="{452D6D4C-869A-42F8-8F23-D8309BDFDB6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2152887-088B-4CA3-BB7C-B932C5270625}"/>
              </a:ext>
            </a:extLst>
          </p:cNvPr>
          <p:cNvSpPr>
            <a:spLocks noGrp="1"/>
          </p:cNvSpPr>
          <p:nvPr>
            <p:ph type="sldNum" sz="quarter" idx="12"/>
          </p:nvPr>
        </p:nvSpPr>
        <p:spPr/>
        <p:txBody>
          <a:bodyPr/>
          <a:lstStyle/>
          <a:p>
            <a:fld id="{1246E885-42B3-45EA-A5AE-DDA9F99C5D61}" type="slidenum">
              <a:rPr lang="en-US" smtClean="0"/>
              <a:t>‹#›</a:t>
            </a:fld>
            <a:endParaRPr lang="en-US" dirty="0"/>
          </a:p>
        </p:txBody>
      </p:sp>
    </p:spTree>
    <p:extLst>
      <p:ext uri="{BB962C8B-B14F-4D97-AF65-F5344CB8AC3E}">
        <p14:creationId xmlns:p14="http://schemas.microsoft.com/office/powerpoint/2010/main" val="24849340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4B1738-7280-4839-941D-CEE20CB14E24}"/>
              </a:ext>
            </a:extLst>
          </p:cNvPr>
          <p:cNvSpPr>
            <a:spLocks noGrp="1"/>
          </p:cNvSpPr>
          <p:nvPr>
            <p:ph type="dt" sz="half" idx="10"/>
          </p:nvPr>
        </p:nvSpPr>
        <p:spPr/>
        <p:txBody>
          <a:bodyPr/>
          <a:lstStyle>
            <a:lvl1pPr>
              <a:defRPr/>
            </a:lvl1pPr>
          </a:lstStyle>
          <a:p>
            <a:pPr>
              <a:defRPr/>
            </a:pPr>
            <a:fld id="{6DBB9A19-1873-4C52-AC3B-E4F96867B58A}" type="datetimeFigureOut">
              <a:rPr lang="en-US"/>
              <a:pPr>
                <a:defRPr/>
              </a:pPr>
              <a:t>5/8/2021</a:t>
            </a:fld>
            <a:endParaRPr lang="en-US" dirty="0"/>
          </a:p>
        </p:txBody>
      </p:sp>
      <p:sp>
        <p:nvSpPr>
          <p:cNvPr id="5" name="Footer Placeholder 4">
            <a:extLst>
              <a:ext uri="{FF2B5EF4-FFF2-40B4-BE49-F238E27FC236}">
                <a16:creationId xmlns:a16="http://schemas.microsoft.com/office/drawing/2014/main" id="{421E7CBC-AF6B-4AA7-87B0-FF2D29658440}"/>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03DA2DE9-84D4-4F01-A7B4-97BECCC273BF}"/>
              </a:ext>
            </a:extLst>
          </p:cNvPr>
          <p:cNvSpPr>
            <a:spLocks noGrp="1"/>
          </p:cNvSpPr>
          <p:nvPr>
            <p:ph type="sldNum" sz="quarter" idx="12"/>
          </p:nvPr>
        </p:nvSpPr>
        <p:spPr/>
        <p:txBody>
          <a:bodyPr/>
          <a:lstStyle>
            <a:lvl1pPr>
              <a:defRPr/>
            </a:lvl1pPr>
          </a:lstStyle>
          <a:p>
            <a:pPr>
              <a:defRPr/>
            </a:pPr>
            <a:fld id="{7C46F9D3-FB0A-4F1C-B4BA-2194E23B2875}" type="slidenum">
              <a:rPr lang="en-US" altLang="en-US"/>
              <a:pPr>
                <a:defRPr/>
              </a:pPr>
              <a:t>‹#›</a:t>
            </a:fld>
            <a:endParaRPr lang="en-US" altLang="en-US" dirty="0"/>
          </a:p>
        </p:txBody>
      </p:sp>
    </p:spTree>
    <p:extLst>
      <p:ext uri="{BB962C8B-B14F-4D97-AF65-F5344CB8AC3E}">
        <p14:creationId xmlns:p14="http://schemas.microsoft.com/office/powerpoint/2010/main" val="404025918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5D147-8A9C-4533-BFA5-448F67E877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8B83FA-4A36-4D10-8632-42E34E0F7E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A0A9E9-C795-4040-8F36-16D7E43768E2}"/>
              </a:ext>
            </a:extLst>
          </p:cNvPr>
          <p:cNvSpPr>
            <a:spLocks noGrp="1"/>
          </p:cNvSpPr>
          <p:nvPr>
            <p:ph type="dt" sz="half" idx="10"/>
          </p:nvPr>
        </p:nvSpPr>
        <p:spPr/>
        <p:txBody>
          <a:bodyPr/>
          <a:lstStyle/>
          <a:p>
            <a:fld id="{1F794486-A68F-4AB9-A4A9-5F42F073F49E}" type="datetimeFigureOut">
              <a:rPr lang="en-US" smtClean="0"/>
              <a:t>5/8/2021</a:t>
            </a:fld>
            <a:endParaRPr lang="en-US" dirty="0"/>
          </a:p>
        </p:txBody>
      </p:sp>
      <p:sp>
        <p:nvSpPr>
          <p:cNvPr id="5" name="Footer Placeholder 4">
            <a:extLst>
              <a:ext uri="{FF2B5EF4-FFF2-40B4-BE49-F238E27FC236}">
                <a16:creationId xmlns:a16="http://schemas.microsoft.com/office/drawing/2014/main" id="{E43E70D9-7943-4B11-9F17-8444509D002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6B60E15-DCBC-4870-9255-F9E458F149A4}"/>
              </a:ext>
            </a:extLst>
          </p:cNvPr>
          <p:cNvSpPr>
            <a:spLocks noGrp="1"/>
          </p:cNvSpPr>
          <p:nvPr>
            <p:ph type="sldNum" sz="quarter" idx="12"/>
          </p:nvPr>
        </p:nvSpPr>
        <p:spPr/>
        <p:txBody>
          <a:bodyPr/>
          <a:lstStyle/>
          <a:p>
            <a:fld id="{1246E885-42B3-45EA-A5AE-DDA9F99C5D61}" type="slidenum">
              <a:rPr lang="en-US" smtClean="0"/>
              <a:t>‹#›</a:t>
            </a:fld>
            <a:endParaRPr lang="en-US" dirty="0"/>
          </a:p>
        </p:txBody>
      </p:sp>
    </p:spTree>
    <p:extLst>
      <p:ext uri="{BB962C8B-B14F-4D97-AF65-F5344CB8AC3E}">
        <p14:creationId xmlns:p14="http://schemas.microsoft.com/office/powerpoint/2010/main" val="364873902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077AD-CF6D-4B59-9148-AB1FC2E2C1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802ABB-7140-4AFE-BC2C-A2042586E0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29F089-6B8D-49F5-8957-57E51E0615A9}"/>
              </a:ext>
            </a:extLst>
          </p:cNvPr>
          <p:cNvSpPr>
            <a:spLocks noGrp="1"/>
          </p:cNvSpPr>
          <p:nvPr>
            <p:ph type="dt" sz="half" idx="10"/>
          </p:nvPr>
        </p:nvSpPr>
        <p:spPr/>
        <p:txBody>
          <a:bodyPr/>
          <a:lstStyle/>
          <a:p>
            <a:fld id="{1F794486-A68F-4AB9-A4A9-5F42F073F49E}" type="datetimeFigureOut">
              <a:rPr lang="en-US" smtClean="0"/>
              <a:t>5/8/2021</a:t>
            </a:fld>
            <a:endParaRPr lang="en-US" dirty="0"/>
          </a:p>
        </p:txBody>
      </p:sp>
      <p:sp>
        <p:nvSpPr>
          <p:cNvPr id="5" name="Footer Placeholder 4">
            <a:extLst>
              <a:ext uri="{FF2B5EF4-FFF2-40B4-BE49-F238E27FC236}">
                <a16:creationId xmlns:a16="http://schemas.microsoft.com/office/drawing/2014/main" id="{C24A9464-C8A0-4F41-8BE7-E4497580587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75A81CF-5F75-4DD1-B3FF-54895F04BC23}"/>
              </a:ext>
            </a:extLst>
          </p:cNvPr>
          <p:cNvSpPr>
            <a:spLocks noGrp="1"/>
          </p:cNvSpPr>
          <p:nvPr>
            <p:ph type="sldNum" sz="quarter" idx="12"/>
          </p:nvPr>
        </p:nvSpPr>
        <p:spPr/>
        <p:txBody>
          <a:bodyPr/>
          <a:lstStyle/>
          <a:p>
            <a:fld id="{1246E885-42B3-45EA-A5AE-DDA9F99C5D61}" type="slidenum">
              <a:rPr lang="en-US" smtClean="0"/>
              <a:t>‹#›</a:t>
            </a:fld>
            <a:endParaRPr lang="en-US" dirty="0"/>
          </a:p>
        </p:txBody>
      </p:sp>
    </p:spTree>
    <p:extLst>
      <p:ext uri="{BB962C8B-B14F-4D97-AF65-F5344CB8AC3E}">
        <p14:creationId xmlns:p14="http://schemas.microsoft.com/office/powerpoint/2010/main" val="214486750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1EB84-78EA-454F-84E5-3837B346C4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5F5781-6F6A-4CED-9D33-F2C8F3D9B8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F6E41B-436A-4EE4-9D98-BEBF33B2AC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EE747C-E712-4358-86E3-A95FED7B457A}"/>
              </a:ext>
            </a:extLst>
          </p:cNvPr>
          <p:cNvSpPr>
            <a:spLocks noGrp="1"/>
          </p:cNvSpPr>
          <p:nvPr>
            <p:ph type="dt" sz="half" idx="10"/>
          </p:nvPr>
        </p:nvSpPr>
        <p:spPr/>
        <p:txBody>
          <a:bodyPr/>
          <a:lstStyle/>
          <a:p>
            <a:fld id="{1F794486-A68F-4AB9-A4A9-5F42F073F49E}" type="datetimeFigureOut">
              <a:rPr lang="en-US" smtClean="0"/>
              <a:t>5/8/2021</a:t>
            </a:fld>
            <a:endParaRPr lang="en-US" dirty="0"/>
          </a:p>
        </p:txBody>
      </p:sp>
      <p:sp>
        <p:nvSpPr>
          <p:cNvPr id="6" name="Footer Placeholder 5">
            <a:extLst>
              <a:ext uri="{FF2B5EF4-FFF2-40B4-BE49-F238E27FC236}">
                <a16:creationId xmlns:a16="http://schemas.microsoft.com/office/drawing/2014/main" id="{AAB0FCED-FB32-4C92-8036-E551FE3321D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D621293-CC26-456A-B472-61ED22645C68}"/>
              </a:ext>
            </a:extLst>
          </p:cNvPr>
          <p:cNvSpPr>
            <a:spLocks noGrp="1"/>
          </p:cNvSpPr>
          <p:nvPr>
            <p:ph type="sldNum" sz="quarter" idx="12"/>
          </p:nvPr>
        </p:nvSpPr>
        <p:spPr/>
        <p:txBody>
          <a:bodyPr/>
          <a:lstStyle/>
          <a:p>
            <a:fld id="{1246E885-42B3-45EA-A5AE-DDA9F99C5D61}" type="slidenum">
              <a:rPr lang="en-US" smtClean="0"/>
              <a:t>‹#›</a:t>
            </a:fld>
            <a:endParaRPr lang="en-US" dirty="0"/>
          </a:p>
        </p:txBody>
      </p:sp>
    </p:spTree>
    <p:extLst>
      <p:ext uri="{BB962C8B-B14F-4D97-AF65-F5344CB8AC3E}">
        <p14:creationId xmlns:p14="http://schemas.microsoft.com/office/powerpoint/2010/main" val="113513019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63503-9D66-46C6-A009-539E674689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4981F-6C90-4D79-B57D-F031F3120C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A5A399-861C-4F2C-B967-42FF479247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B7AB3C-FC7A-427D-B16D-E6AAADF138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BC0D19-3F97-4AB2-8D7B-C90A03F897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630CCD-BD15-486D-9AD9-99C4BC9CC464}"/>
              </a:ext>
            </a:extLst>
          </p:cNvPr>
          <p:cNvSpPr>
            <a:spLocks noGrp="1"/>
          </p:cNvSpPr>
          <p:nvPr>
            <p:ph type="dt" sz="half" idx="10"/>
          </p:nvPr>
        </p:nvSpPr>
        <p:spPr/>
        <p:txBody>
          <a:bodyPr/>
          <a:lstStyle/>
          <a:p>
            <a:fld id="{1F794486-A68F-4AB9-A4A9-5F42F073F49E}" type="datetimeFigureOut">
              <a:rPr lang="en-US" smtClean="0"/>
              <a:t>5/8/2021</a:t>
            </a:fld>
            <a:endParaRPr lang="en-US" dirty="0"/>
          </a:p>
        </p:txBody>
      </p:sp>
      <p:sp>
        <p:nvSpPr>
          <p:cNvPr id="8" name="Footer Placeholder 7">
            <a:extLst>
              <a:ext uri="{FF2B5EF4-FFF2-40B4-BE49-F238E27FC236}">
                <a16:creationId xmlns:a16="http://schemas.microsoft.com/office/drawing/2014/main" id="{22DA3FBD-5087-4B9D-B90B-1B1EAB25924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36EA29D-E142-4DD9-A50A-DB756753E6CC}"/>
              </a:ext>
            </a:extLst>
          </p:cNvPr>
          <p:cNvSpPr>
            <a:spLocks noGrp="1"/>
          </p:cNvSpPr>
          <p:nvPr>
            <p:ph type="sldNum" sz="quarter" idx="12"/>
          </p:nvPr>
        </p:nvSpPr>
        <p:spPr/>
        <p:txBody>
          <a:bodyPr/>
          <a:lstStyle/>
          <a:p>
            <a:fld id="{1246E885-42B3-45EA-A5AE-DDA9F99C5D61}" type="slidenum">
              <a:rPr lang="en-US" smtClean="0"/>
              <a:t>‹#›</a:t>
            </a:fld>
            <a:endParaRPr lang="en-US" dirty="0"/>
          </a:p>
        </p:txBody>
      </p:sp>
    </p:spTree>
    <p:extLst>
      <p:ext uri="{BB962C8B-B14F-4D97-AF65-F5344CB8AC3E}">
        <p14:creationId xmlns:p14="http://schemas.microsoft.com/office/powerpoint/2010/main" val="1059054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0532F-42DD-440D-B7B1-3603F89839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DB057A-5877-468F-A31E-A4B91CAA7874}"/>
              </a:ext>
            </a:extLst>
          </p:cNvPr>
          <p:cNvSpPr>
            <a:spLocks noGrp="1"/>
          </p:cNvSpPr>
          <p:nvPr>
            <p:ph type="dt" sz="half" idx="10"/>
          </p:nvPr>
        </p:nvSpPr>
        <p:spPr/>
        <p:txBody>
          <a:bodyPr/>
          <a:lstStyle/>
          <a:p>
            <a:fld id="{1F794486-A68F-4AB9-A4A9-5F42F073F49E}" type="datetimeFigureOut">
              <a:rPr lang="en-US" smtClean="0"/>
              <a:t>5/8/2021</a:t>
            </a:fld>
            <a:endParaRPr lang="en-US" dirty="0"/>
          </a:p>
        </p:txBody>
      </p:sp>
      <p:sp>
        <p:nvSpPr>
          <p:cNvPr id="4" name="Footer Placeholder 3">
            <a:extLst>
              <a:ext uri="{FF2B5EF4-FFF2-40B4-BE49-F238E27FC236}">
                <a16:creationId xmlns:a16="http://schemas.microsoft.com/office/drawing/2014/main" id="{3563AFBC-ED2E-4D01-A5E5-A4045B3E82F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53A380A-BCBD-4D5A-B3CF-E99FF135ADAD}"/>
              </a:ext>
            </a:extLst>
          </p:cNvPr>
          <p:cNvSpPr>
            <a:spLocks noGrp="1"/>
          </p:cNvSpPr>
          <p:nvPr>
            <p:ph type="sldNum" sz="quarter" idx="12"/>
          </p:nvPr>
        </p:nvSpPr>
        <p:spPr/>
        <p:txBody>
          <a:bodyPr/>
          <a:lstStyle/>
          <a:p>
            <a:fld id="{1246E885-42B3-45EA-A5AE-DDA9F99C5D61}" type="slidenum">
              <a:rPr lang="en-US" smtClean="0"/>
              <a:t>‹#›</a:t>
            </a:fld>
            <a:endParaRPr lang="en-US" dirty="0"/>
          </a:p>
        </p:txBody>
      </p:sp>
    </p:spTree>
    <p:extLst>
      <p:ext uri="{BB962C8B-B14F-4D97-AF65-F5344CB8AC3E}">
        <p14:creationId xmlns:p14="http://schemas.microsoft.com/office/powerpoint/2010/main" val="12536227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E14786-AC35-408D-AFA7-D440B3FA3030}"/>
              </a:ext>
            </a:extLst>
          </p:cNvPr>
          <p:cNvSpPr>
            <a:spLocks noGrp="1"/>
          </p:cNvSpPr>
          <p:nvPr>
            <p:ph type="dt" sz="half" idx="10"/>
          </p:nvPr>
        </p:nvSpPr>
        <p:spPr/>
        <p:txBody>
          <a:bodyPr/>
          <a:lstStyle/>
          <a:p>
            <a:fld id="{1F794486-A68F-4AB9-A4A9-5F42F073F49E}" type="datetimeFigureOut">
              <a:rPr lang="en-US" smtClean="0"/>
              <a:t>5/8/2021</a:t>
            </a:fld>
            <a:endParaRPr lang="en-US" dirty="0"/>
          </a:p>
        </p:txBody>
      </p:sp>
      <p:sp>
        <p:nvSpPr>
          <p:cNvPr id="3" name="Footer Placeholder 2">
            <a:extLst>
              <a:ext uri="{FF2B5EF4-FFF2-40B4-BE49-F238E27FC236}">
                <a16:creationId xmlns:a16="http://schemas.microsoft.com/office/drawing/2014/main" id="{C9BC8AC3-9818-420F-993A-3A516C05B23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7B98CF6-FFD2-4390-BD04-D840DABA04FB}"/>
              </a:ext>
            </a:extLst>
          </p:cNvPr>
          <p:cNvSpPr>
            <a:spLocks noGrp="1"/>
          </p:cNvSpPr>
          <p:nvPr>
            <p:ph type="sldNum" sz="quarter" idx="12"/>
          </p:nvPr>
        </p:nvSpPr>
        <p:spPr/>
        <p:txBody>
          <a:bodyPr/>
          <a:lstStyle/>
          <a:p>
            <a:fld id="{1246E885-42B3-45EA-A5AE-DDA9F99C5D61}" type="slidenum">
              <a:rPr lang="en-US" smtClean="0"/>
              <a:t>‹#›</a:t>
            </a:fld>
            <a:endParaRPr lang="en-US" dirty="0"/>
          </a:p>
        </p:txBody>
      </p:sp>
    </p:spTree>
    <p:extLst>
      <p:ext uri="{BB962C8B-B14F-4D97-AF65-F5344CB8AC3E}">
        <p14:creationId xmlns:p14="http://schemas.microsoft.com/office/powerpoint/2010/main" val="210942516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33638-8F86-42A5-81DB-A1455C80B8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71589C-82DA-478F-ADA6-47D7C04580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C5E9C6-E8FA-4BBE-BF32-338BA8E350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8DD43E-7819-4A82-885C-17F916B75D41}"/>
              </a:ext>
            </a:extLst>
          </p:cNvPr>
          <p:cNvSpPr>
            <a:spLocks noGrp="1"/>
          </p:cNvSpPr>
          <p:nvPr>
            <p:ph type="dt" sz="half" idx="10"/>
          </p:nvPr>
        </p:nvSpPr>
        <p:spPr/>
        <p:txBody>
          <a:bodyPr/>
          <a:lstStyle/>
          <a:p>
            <a:fld id="{1F794486-A68F-4AB9-A4A9-5F42F073F49E}" type="datetimeFigureOut">
              <a:rPr lang="en-US" smtClean="0"/>
              <a:t>5/8/2021</a:t>
            </a:fld>
            <a:endParaRPr lang="en-US" dirty="0"/>
          </a:p>
        </p:txBody>
      </p:sp>
      <p:sp>
        <p:nvSpPr>
          <p:cNvPr id="6" name="Footer Placeholder 5">
            <a:extLst>
              <a:ext uri="{FF2B5EF4-FFF2-40B4-BE49-F238E27FC236}">
                <a16:creationId xmlns:a16="http://schemas.microsoft.com/office/drawing/2014/main" id="{60C41897-6719-4A72-A0B9-6D550E947F8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26545DC-3343-4956-96B7-A408DACC0C4F}"/>
              </a:ext>
            </a:extLst>
          </p:cNvPr>
          <p:cNvSpPr>
            <a:spLocks noGrp="1"/>
          </p:cNvSpPr>
          <p:nvPr>
            <p:ph type="sldNum" sz="quarter" idx="12"/>
          </p:nvPr>
        </p:nvSpPr>
        <p:spPr/>
        <p:txBody>
          <a:bodyPr/>
          <a:lstStyle/>
          <a:p>
            <a:fld id="{1246E885-42B3-45EA-A5AE-DDA9F99C5D61}" type="slidenum">
              <a:rPr lang="en-US" smtClean="0"/>
              <a:t>‹#›</a:t>
            </a:fld>
            <a:endParaRPr lang="en-US" dirty="0"/>
          </a:p>
        </p:txBody>
      </p:sp>
    </p:spTree>
    <p:extLst>
      <p:ext uri="{BB962C8B-B14F-4D97-AF65-F5344CB8AC3E}">
        <p14:creationId xmlns:p14="http://schemas.microsoft.com/office/powerpoint/2010/main" val="29504084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B9399-40E4-4B18-B652-D3919808A3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511262-9878-4DCA-AE60-E0A5C06EAC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DBACA18-CF3A-4310-887E-1250E11A5E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EDC617-B1B9-4CEE-BC1F-597BE3630D4D}"/>
              </a:ext>
            </a:extLst>
          </p:cNvPr>
          <p:cNvSpPr>
            <a:spLocks noGrp="1"/>
          </p:cNvSpPr>
          <p:nvPr>
            <p:ph type="dt" sz="half" idx="10"/>
          </p:nvPr>
        </p:nvSpPr>
        <p:spPr/>
        <p:txBody>
          <a:bodyPr/>
          <a:lstStyle/>
          <a:p>
            <a:fld id="{1F794486-A68F-4AB9-A4A9-5F42F073F49E}" type="datetimeFigureOut">
              <a:rPr lang="en-US" smtClean="0"/>
              <a:t>5/8/2021</a:t>
            </a:fld>
            <a:endParaRPr lang="en-US" dirty="0"/>
          </a:p>
        </p:txBody>
      </p:sp>
      <p:sp>
        <p:nvSpPr>
          <p:cNvPr id="6" name="Footer Placeholder 5">
            <a:extLst>
              <a:ext uri="{FF2B5EF4-FFF2-40B4-BE49-F238E27FC236}">
                <a16:creationId xmlns:a16="http://schemas.microsoft.com/office/drawing/2014/main" id="{C6CB3447-6086-4E45-A6DB-D48698EA1DD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C44A485-1553-4B1A-BCE6-EF31A31EABF5}"/>
              </a:ext>
            </a:extLst>
          </p:cNvPr>
          <p:cNvSpPr>
            <a:spLocks noGrp="1"/>
          </p:cNvSpPr>
          <p:nvPr>
            <p:ph type="sldNum" sz="quarter" idx="12"/>
          </p:nvPr>
        </p:nvSpPr>
        <p:spPr/>
        <p:txBody>
          <a:bodyPr/>
          <a:lstStyle/>
          <a:p>
            <a:fld id="{1246E885-42B3-45EA-A5AE-DDA9F99C5D61}" type="slidenum">
              <a:rPr lang="en-US" smtClean="0"/>
              <a:t>‹#›</a:t>
            </a:fld>
            <a:endParaRPr lang="en-US" dirty="0"/>
          </a:p>
        </p:txBody>
      </p:sp>
    </p:spTree>
    <p:extLst>
      <p:ext uri="{BB962C8B-B14F-4D97-AF65-F5344CB8AC3E}">
        <p14:creationId xmlns:p14="http://schemas.microsoft.com/office/powerpoint/2010/main" val="13997873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3FF72-F336-4FF7-B5B1-33CE3A6853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9EB785-1D95-409A-8C19-F86F7337CF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8E866E-F57F-41CE-8212-07F8B641A0B7}"/>
              </a:ext>
            </a:extLst>
          </p:cNvPr>
          <p:cNvSpPr>
            <a:spLocks noGrp="1"/>
          </p:cNvSpPr>
          <p:nvPr>
            <p:ph type="dt" sz="half" idx="10"/>
          </p:nvPr>
        </p:nvSpPr>
        <p:spPr/>
        <p:txBody>
          <a:bodyPr/>
          <a:lstStyle/>
          <a:p>
            <a:fld id="{1F794486-A68F-4AB9-A4A9-5F42F073F49E}" type="datetimeFigureOut">
              <a:rPr lang="en-US" smtClean="0"/>
              <a:t>5/8/2021</a:t>
            </a:fld>
            <a:endParaRPr lang="en-US" dirty="0"/>
          </a:p>
        </p:txBody>
      </p:sp>
      <p:sp>
        <p:nvSpPr>
          <p:cNvPr id="5" name="Footer Placeholder 4">
            <a:extLst>
              <a:ext uri="{FF2B5EF4-FFF2-40B4-BE49-F238E27FC236}">
                <a16:creationId xmlns:a16="http://schemas.microsoft.com/office/drawing/2014/main" id="{4FBC1B5A-DB63-4529-A306-D9A595A538D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2AA495-C09F-47AC-BD05-EA83997CC151}"/>
              </a:ext>
            </a:extLst>
          </p:cNvPr>
          <p:cNvSpPr>
            <a:spLocks noGrp="1"/>
          </p:cNvSpPr>
          <p:nvPr>
            <p:ph type="sldNum" sz="quarter" idx="12"/>
          </p:nvPr>
        </p:nvSpPr>
        <p:spPr/>
        <p:txBody>
          <a:bodyPr/>
          <a:lstStyle/>
          <a:p>
            <a:fld id="{1246E885-42B3-45EA-A5AE-DDA9F99C5D61}" type="slidenum">
              <a:rPr lang="en-US" smtClean="0"/>
              <a:t>‹#›</a:t>
            </a:fld>
            <a:endParaRPr lang="en-US" dirty="0"/>
          </a:p>
        </p:txBody>
      </p:sp>
    </p:spTree>
    <p:extLst>
      <p:ext uri="{BB962C8B-B14F-4D97-AF65-F5344CB8AC3E}">
        <p14:creationId xmlns:p14="http://schemas.microsoft.com/office/powerpoint/2010/main" val="249196797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B93B2D-3FAB-4538-B3FE-032ABEAEE7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A9941E-3A3C-4C95-BB7E-E7187722FA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C7BD19-D586-484E-85E6-318FA63EF363}"/>
              </a:ext>
            </a:extLst>
          </p:cNvPr>
          <p:cNvSpPr>
            <a:spLocks noGrp="1"/>
          </p:cNvSpPr>
          <p:nvPr>
            <p:ph type="dt" sz="half" idx="10"/>
          </p:nvPr>
        </p:nvSpPr>
        <p:spPr/>
        <p:txBody>
          <a:bodyPr/>
          <a:lstStyle/>
          <a:p>
            <a:fld id="{1F794486-A68F-4AB9-A4A9-5F42F073F49E}" type="datetimeFigureOut">
              <a:rPr lang="en-US" smtClean="0"/>
              <a:t>5/8/2021</a:t>
            </a:fld>
            <a:endParaRPr lang="en-US" dirty="0"/>
          </a:p>
        </p:txBody>
      </p:sp>
      <p:sp>
        <p:nvSpPr>
          <p:cNvPr id="5" name="Footer Placeholder 4">
            <a:extLst>
              <a:ext uri="{FF2B5EF4-FFF2-40B4-BE49-F238E27FC236}">
                <a16:creationId xmlns:a16="http://schemas.microsoft.com/office/drawing/2014/main" id="{2C9030D8-64A4-46C8-9490-B2B65670446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308604D-75A0-4AB2-A983-F8EAEB3C84D5}"/>
              </a:ext>
            </a:extLst>
          </p:cNvPr>
          <p:cNvSpPr>
            <a:spLocks noGrp="1"/>
          </p:cNvSpPr>
          <p:nvPr>
            <p:ph type="sldNum" sz="quarter" idx="12"/>
          </p:nvPr>
        </p:nvSpPr>
        <p:spPr/>
        <p:txBody>
          <a:bodyPr/>
          <a:lstStyle/>
          <a:p>
            <a:fld id="{1246E885-42B3-45EA-A5AE-DDA9F99C5D61}" type="slidenum">
              <a:rPr lang="en-US" smtClean="0"/>
              <a:t>‹#›</a:t>
            </a:fld>
            <a:endParaRPr lang="en-US" dirty="0"/>
          </a:p>
        </p:txBody>
      </p:sp>
    </p:spTree>
    <p:extLst>
      <p:ext uri="{BB962C8B-B14F-4D97-AF65-F5344CB8AC3E}">
        <p14:creationId xmlns:p14="http://schemas.microsoft.com/office/powerpoint/2010/main" val="2707141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5C7E7-1BFA-40FC-8B39-C00AEFA2EAFA}"/>
              </a:ext>
            </a:extLst>
          </p:cNvPr>
          <p:cNvSpPr>
            <a:spLocks noGrp="1"/>
          </p:cNvSpPr>
          <p:nvPr>
            <p:ph type="dt" sz="half" idx="10"/>
          </p:nvPr>
        </p:nvSpPr>
        <p:spPr/>
        <p:txBody>
          <a:bodyPr/>
          <a:lstStyle>
            <a:lvl1pPr>
              <a:defRPr/>
            </a:lvl1pPr>
          </a:lstStyle>
          <a:p>
            <a:pPr>
              <a:defRPr/>
            </a:pPr>
            <a:fld id="{88EEF0A3-1A86-4BCA-B933-9D6FA3E777C4}" type="datetimeFigureOut">
              <a:rPr lang="en-US"/>
              <a:pPr>
                <a:defRPr/>
              </a:pPr>
              <a:t>5/8/2021</a:t>
            </a:fld>
            <a:endParaRPr lang="en-US" dirty="0"/>
          </a:p>
        </p:txBody>
      </p:sp>
      <p:sp>
        <p:nvSpPr>
          <p:cNvPr id="5" name="Footer Placeholder 4">
            <a:extLst>
              <a:ext uri="{FF2B5EF4-FFF2-40B4-BE49-F238E27FC236}">
                <a16:creationId xmlns:a16="http://schemas.microsoft.com/office/drawing/2014/main" id="{144F4436-57C8-43F2-B7B9-58FC10746D68}"/>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535F6E8A-6579-416A-99E9-24E361039F9B}"/>
              </a:ext>
            </a:extLst>
          </p:cNvPr>
          <p:cNvSpPr>
            <a:spLocks noGrp="1"/>
          </p:cNvSpPr>
          <p:nvPr>
            <p:ph type="sldNum" sz="quarter" idx="12"/>
          </p:nvPr>
        </p:nvSpPr>
        <p:spPr/>
        <p:txBody>
          <a:bodyPr/>
          <a:lstStyle>
            <a:lvl1pPr>
              <a:defRPr/>
            </a:lvl1pPr>
          </a:lstStyle>
          <a:p>
            <a:pPr>
              <a:defRPr/>
            </a:pPr>
            <a:fld id="{AB7125CE-7CDA-4AC2-809A-EEE7213B41DD}" type="slidenum">
              <a:rPr lang="en-US" altLang="en-US"/>
              <a:pPr>
                <a:defRPr/>
              </a:pPr>
              <a:t>‹#›</a:t>
            </a:fld>
            <a:endParaRPr lang="en-US" altLang="en-US" dirty="0"/>
          </a:p>
        </p:txBody>
      </p:sp>
    </p:spTree>
    <p:extLst>
      <p:ext uri="{BB962C8B-B14F-4D97-AF65-F5344CB8AC3E}">
        <p14:creationId xmlns:p14="http://schemas.microsoft.com/office/powerpoint/2010/main" val="126158391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55B33AA-8D0B-468F-9E09-5966D19E4FD0}"/>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3AF1359F-FD91-489D-BD23-FCF17AFF2CBC}"/>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BA7CC98C-1B33-4432-93C5-6A71D03F341F}"/>
              </a:ext>
            </a:extLst>
          </p:cNvPr>
          <p:cNvSpPr>
            <a:spLocks noGrp="1" noChangeArrowheads="1"/>
          </p:cNvSpPr>
          <p:nvPr>
            <p:ph type="sldNum" sz="quarter" idx="12"/>
          </p:nvPr>
        </p:nvSpPr>
        <p:spPr>
          <a:ln/>
        </p:spPr>
        <p:txBody>
          <a:bodyPr/>
          <a:lstStyle>
            <a:lvl1pPr>
              <a:defRPr/>
            </a:lvl1pPr>
          </a:lstStyle>
          <a:p>
            <a:pPr>
              <a:defRPr/>
            </a:pPr>
            <a:fld id="{A65ED7E8-F57D-43CF-A32D-7AC2033E050A}" type="slidenum">
              <a:rPr lang="en-US" altLang="en-US"/>
              <a:pPr>
                <a:defRPr/>
              </a:pPr>
              <a:t>‹#›</a:t>
            </a:fld>
            <a:endParaRPr lang="en-US" altLang="en-US" dirty="0"/>
          </a:p>
        </p:txBody>
      </p:sp>
    </p:spTree>
    <p:extLst>
      <p:ext uri="{BB962C8B-B14F-4D97-AF65-F5344CB8AC3E}">
        <p14:creationId xmlns:p14="http://schemas.microsoft.com/office/powerpoint/2010/main" val="415268956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E5D5B91-BEE5-4CDC-A7DC-2EEF48BF092D}"/>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35136BFE-8EAF-47D8-A752-174712E54B2C}"/>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3BF5E5C8-D833-4D92-918B-B1D4779585DE}"/>
              </a:ext>
            </a:extLst>
          </p:cNvPr>
          <p:cNvSpPr>
            <a:spLocks noGrp="1" noChangeArrowheads="1"/>
          </p:cNvSpPr>
          <p:nvPr>
            <p:ph type="sldNum" sz="quarter" idx="12"/>
          </p:nvPr>
        </p:nvSpPr>
        <p:spPr>
          <a:ln/>
        </p:spPr>
        <p:txBody>
          <a:bodyPr/>
          <a:lstStyle>
            <a:lvl1pPr>
              <a:defRPr/>
            </a:lvl1pPr>
          </a:lstStyle>
          <a:p>
            <a:pPr>
              <a:defRPr/>
            </a:pPr>
            <a:fld id="{1AF319FF-53E2-467A-B42E-A73E665850AB}" type="slidenum">
              <a:rPr lang="en-US" altLang="en-US"/>
              <a:pPr>
                <a:defRPr/>
              </a:pPr>
              <a:t>‹#›</a:t>
            </a:fld>
            <a:endParaRPr lang="en-US" altLang="en-US" dirty="0"/>
          </a:p>
        </p:txBody>
      </p:sp>
    </p:spTree>
    <p:extLst>
      <p:ext uri="{BB962C8B-B14F-4D97-AF65-F5344CB8AC3E}">
        <p14:creationId xmlns:p14="http://schemas.microsoft.com/office/powerpoint/2010/main" val="353038522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5D9F9F9-E330-457C-BABA-2608C8DF0314}"/>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3E188B9B-8760-406E-831B-32CDF961EA3E}"/>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966EFE20-645B-42F5-A7CB-44F71613FC03}"/>
              </a:ext>
            </a:extLst>
          </p:cNvPr>
          <p:cNvSpPr>
            <a:spLocks noGrp="1" noChangeArrowheads="1"/>
          </p:cNvSpPr>
          <p:nvPr>
            <p:ph type="sldNum" sz="quarter" idx="12"/>
          </p:nvPr>
        </p:nvSpPr>
        <p:spPr>
          <a:ln/>
        </p:spPr>
        <p:txBody>
          <a:bodyPr/>
          <a:lstStyle>
            <a:lvl1pPr>
              <a:defRPr/>
            </a:lvl1pPr>
          </a:lstStyle>
          <a:p>
            <a:pPr>
              <a:defRPr/>
            </a:pPr>
            <a:fld id="{66872F96-6A99-4690-AEB8-EC73385AA33B}" type="slidenum">
              <a:rPr lang="en-US" altLang="en-US"/>
              <a:pPr>
                <a:defRPr/>
              </a:pPr>
              <a:t>‹#›</a:t>
            </a:fld>
            <a:endParaRPr lang="en-US" altLang="en-US" dirty="0"/>
          </a:p>
        </p:txBody>
      </p:sp>
    </p:spTree>
    <p:extLst>
      <p:ext uri="{BB962C8B-B14F-4D97-AF65-F5344CB8AC3E}">
        <p14:creationId xmlns:p14="http://schemas.microsoft.com/office/powerpoint/2010/main" val="400929431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2048E69-73BC-47DC-B6ED-BFC62F3BDF5C}"/>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445265C0-3288-479A-AFDE-55AFAF2E4BF5}"/>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909BDD83-E15B-4ADF-8D39-D51C44AF1331}"/>
              </a:ext>
            </a:extLst>
          </p:cNvPr>
          <p:cNvSpPr>
            <a:spLocks noGrp="1" noChangeArrowheads="1"/>
          </p:cNvSpPr>
          <p:nvPr>
            <p:ph type="sldNum" sz="quarter" idx="12"/>
          </p:nvPr>
        </p:nvSpPr>
        <p:spPr>
          <a:ln/>
        </p:spPr>
        <p:txBody>
          <a:bodyPr/>
          <a:lstStyle>
            <a:lvl1pPr>
              <a:defRPr/>
            </a:lvl1pPr>
          </a:lstStyle>
          <a:p>
            <a:pPr>
              <a:defRPr/>
            </a:pPr>
            <a:fld id="{25B19A3B-EA54-4B16-8EA1-8540F09791C3}" type="slidenum">
              <a:rPr lang="en-US" altLang="en-US"/>
              <a:pPr>
                <a:defRPr/>
              </a:pPr>
              <a:t>‹#›</a:t>
            </a:fld>
            <a:endParaRPr lang="en-US" altLang="en-US" dirty="0"/>
          </a:p>
        </p:txBody>
      </p:sp>
    </p:spTree>
    <p:extLst>
      <p:ext uri="{BB962C8B-B14F-4D97-AF65-F5344CB8AC3E}">
        <p14:creationId xmlns:p14="http://schemas.microsoft.com/office/powerpoint/2010/main" val="132199729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900ABB0-894C-4F64-ACB2-FF29BDACE62B}"/>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a:extLst>
              <a:ext uri="{FF2B5EF4-FFF2-40B4-BE49-F238E27FC236}">
                <a16:creationId xmlns:a16="http://schemas.microsoft.com/office/drawing/2014/main" id="{09AF7CFE-798D-4E2F-A6E6-862F00527095}"/>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a:extLst>
              <a:ext uri="{FF2B5EF4-FFF2-40B4-BE49-F238E27FC236}">
                <a16:creationId xmlns:a16="http://schemas.microsoft.com/office/drawing/2014/main" id="{83F475E5-A46F-4BF0-A54D-93EA89975179}"/>
              </a:ext>
            </a:extLst>
          </p:cNvPr>
          <p:cNvSpPr>
            <a:spLocks noGrp="1" noChangeArrowheads="1"/>
          </p:cNvSpPr>
          <p:nvPr>
            <p:ph type="sldNum" sz="quarter" idx="12"/>
          </p:nvPr>
        </p:nvSpPr>
        <p:spPr>
          <a:ln/>
        </p:spPr>
        <p:txBody>
          <a:bodyPr/>
          <a:lstStyle>
            <a:lvl1pPr>
              <a:defRPr/>
            </a:lvl1pPr>
          </a:lstStyle>
          <a:p>
            <a:pPr>
              <a:defRPr/>
            </a:pPr>
            <a:fld id="{A80E8FA2-9113-445A-9528-B50C42E778B0}" type="slidenum">
              <a:rPr lang="en-US" altLang="en-US"/>
              <a:pPr>
                <a:defRPr/>
              </a:pPr>
              <a:t>‹#›</a:t>
            </a:fld>
            <a:endParaRPr lang="en-US" altLang="en-US" dirty="0"/>
          </a:p>
        </p:txBody>
      </p:sp>
    </p:spTree>
    <p:extLst>
      <p:ext uri="{BB962C8B-B14F-4D97-AF65-F5344CB8AC3E}">
        <p14:creationId xmlns:p14="http://schemas.microsoft.com/office/powerpoint/2010/main" val="291343551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436E50C-5935-4734-A362-EE4791438A94}"/>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a:extLst>
              <a:ext uri="{FF2B5EF4-FFF2-40B4-BE49-F238E27FC236}">
                <a16:creationId xmlns:a16="http://schemas.microsoft.com/office/drawing/2014/main" id="{2E4C59DB-4303-4105-929E-59881828F337}"/>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a:extLst>
              <a:ext uri="{FF2B5EF4-FFF2-40B4-BE49-F238E27FC236}">
                <a16:creationId xmlns:a16="http://schemas.microsoft.com/office/drawing/2014/main" id="{ADFFDE66-ED02-4B17-B955-ECFC06CBF04E}"/>
              </a:ext>
            </a:extLst>
          </p:cNvPr>
          <p:cNvSpPr>
            <a:spLocks noGrp="1" noChangeArrowheads="1"/>
          </p:cNvSpPr>
          <p:nvPr>
            <p:ph type="sldNum" sz="quarter" idx="12"/>
          </p:nvPr>
        </p:nvSpPr>
        <p:spPr>
          <a:ln/>
        </p:spPr>
        <p:txBody>
          <a:bodyPr/>
          <a:lstStyle>
            <a:lvl1pPr>
              <a:defRPr/>
            </a:lvl1pPr>
          </a:lstStyle>
          <a:p>
            <a:pPr>
              <a:defRPr/>
            </a:pPr>
            <a:fld id="{CC377340-83D3-4EE0-891A-442C40A6AB7D}" type="slidenum">
              <a:rPr lang="en-US" altLang="en-US"/>
              <a:pPr>
                <a:defRPr/>
              </a:pPr>
              <a:t>‹#›</a:t>
            </a:fld>
            <a:endParaRPr lang="en-US" altLang="en-US" dirty="0"/>
          </a:p>
        </p:txBody>
      </p:sp>
    </p:spTree>
    <p:extLst>
      <p:ext uri="{BB962C8B-B14F-4D97-AF65-F5344CB8AC3E}">
        <p14:creationId xmlns:p14="http://schemas.microsoft.com/office/powerpoint/2010/main" val="52175807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75A485A-7D61-46D0-BF44-9B3BEEA88181}"/>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a:extLst>
              <a:ext uri="{FF2B5EF4-FFF2-40B4-BE49-F238E27FC236}">
                <a16:creationId xmlns:a16="http://schemas.microsoft.com/office/drawing/2014/main" id="{7A8C1B23-38D2-4C95-B2B0-F5CF97988052}"/>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a:extLst>
              <a:ext uri="{FF2B5EF4-FFF2-40B4-BE49-F238E27FC236}">
                <a16:creationId xmlns:a16="http://schemas.microsoft.com/office/drawing/2014/main" id="{42F225F5-0F6E-4248-8037-9355BDAB7D9C}"/>
              </a:ext>
            </a:extLst>
          </p:cNvPr>
          <p:cNvSpPr>
            <a:spLocks noGrp="1" noChangeArrowheads="1"/>
          </p:cNvSpPr>
          <p:nvPr>
            <p:ph type="sldNum" sz="quarter" idx="12"/>
          </p:nvPr>
        </p:nvSpPr>
        <p:spPr>
          <a:ln/>
        </p:spPr>
        <p:txBody>
          <a:bodyPr/>
          <a:lstStyle>
            <a:lvl1pPr>
              <a:defRPr/>
            </a:lvl1pPr>
          </a:lstStyle>
          <a:p>
            <a:pPr>
              <a:defRPr/>
            </a:pPr>
            <a:fld id="{D21FE501-8D55-4A2B-9ECE-1D3FC407D73B}" type="slidenum">
              <a:rPr lang="en-US" altLang="en-US"/>
              <a:pPr>
                <a:defRPr/>
              </a:pPr>
              <a:t>‹#›</a:t>
            </a:fld>
            <a:endParaRPr lang="en-US" altLang="en-US" dirty="0"/>
          </a:p>
        </p:txBody>
      </p:sp>
    </p:spTree>
    <p:extLst>
      <p:ext uri="{BB962C8B-B14F-4D97-AF65-F5344CB8AC3E}">
        <p14:creationId xmlns:p14="http://schemas.microsoft.com/office/powerpoint/2010/main" val="379397258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1AA3854-6C37-4187-B1B7-9EB6110269AC}"/>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6B984AC0-5E58-4E6E-88E4-4BB364ECB152}"/>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4DDADC79-D25F-447C-9665-F84DE3A2C2EC}"/>
              </a:ext>
            </a:extLst>
          </p:cNvPr>
          <p:cNvSpPr>
            <a:spLocks noGrp="1" noChangeArrowheads="1"/>
          </p:cNvSpPr>
          <p:nvPr>
            <p:ph type="sldNum" sz="quarter" idx="12"/>
          </p:nvPr>
        </p:nvSpPr>
        <p:spPr>
          <a:ln/>
        </p:spPr>
        <p:txBody>
          <a:bodyPr/>
          <a:lstStyle>
            <a:lvl1pPr>
              <a:defRPr/>
            </a:lvl1pPr>
          </a:lstStyle>
          <a:p>
            <a:pPr>
              <a:defRPr/>
            </a:pPr>
            <a:fld id="{FEB479FF-8A0D-4BE1-92BF-DF29DD70E93A}" type="slidenum">
              <a:rPr lang="en-US" altLang="en-US"/>
              <a:pPr>
                <a:defRPr/>
              </a:pPr>
              <a:t>‹#›</a:t>
            </a:fld>
            <a:endParaRPr lang="en-US" altLang="en-US" dirty="0"/>
          </a:p>
        </p:txBody>
      </p:sp>
    </p:spTree>
    <p:extLst>
      <p:ext uri="{BB962C8B-B14F-4D97-AF65-F5344CB8AC3E}">
        <p14:creationId xmlns:p14="http://schemas.microsoft.com/office/powerpoint/2010/main" val="134696177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A0490D1-2A26-4CEA-AC8C-7BC41A8ED21B}"/>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B86DB06A-CEA3-401F-A0AF-0F2668A51FCA}"/>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7DA4FFE9-C111-4E7B-9A27-B7985354C868}"/>
              </a:ext>
            </a:extLst>
          </p:cNvPr>
          <p:cNvSpPr>
            <a:spLocks noGrp="1" noChangeArrowheads="1"/>
          </p:cNvSpPr>
          <p:nvPr>
            <p:ph type="sldNum" sz="quarter" idx="12"/>
          </p:nvPr>
        </p:nvSpPr>
        <p:spPr>
          <a:ln/>
        </p:spPr>
        <p:txBody>
          <a:bodyPr/>
          <a:lstStyle>
            <a:lvl1pPr>
              <a:defRPr/>
            </a:lvl1pPr>
          </a:lstStyle>
          <a:p>
            <a:pPr>
              <a:defRPr/>
            </a:pPr>
            <a:fld id="{6CB8F01E-67A6-4971-9942-BBC7715E1164}" type="slidenum">
              <a:rPr lang="en-US" altLang="en-US"/>
              <a:pPr>
                <a:defRPr/>
              </a:pPr>
              <a:t>‹#›</a:t>
            </a:fld>
            <a:endParaRPr lang="en-US" altLang="en-US" dirty="0"/>
          </a:p>
        </p:txBody>
      </p:sp>
    </p:spTree>
    <p:extLst>
      <p:ext uri="{BB962C8B-B14F-4D97-AF65-F5344CB8AC3E}">
        <p14:creationId xmlns:p14="http://schemas.microsoft.com/office/powerpoint/2010/main" val="277103713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1B603E7-654A-4563-B4A7-B01924779786}"/>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151FA464-08A7-4CEB-AF01-0A92CA22B279}"/>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62E5A8D9-4A15-40D3-BA7B-F4AA768044CF}"/>
              </a:ext>
            </a:extLst>
          </p:cNvPr>
          <p:cNvSpPr>
            <a:spLocks noGrp="1" noChangeArrowheads="1"/>
          </p:cNvSpPr>
          <p:nvPr>
            <p:ph type="sldNum" sz="quarter" idx="12"/>
          </p:nvPr>
        </p:nvSpPr>
        <p:spPr>
          <a:ln/>
        </p:spPr>
        <p:txBody>
          <a:bodyPr/>
          <a:lstStyle>
            <a:lvl1pPr>
              <a:defRPr/>
            </a:lvl1pPr>
          </a:lstStyle>
          <a:p>
            <a:pPr>
              <a:defRPr/>
            </a:pPr>
            <a:fld id="{CBBE4FF1-A031-494D-B5BF-64F946D80CAF}" type="slidenum">
              <a:rPr lang="en-US" altLang="en-US"/>
              <a:pPr>
                <a:defRPr/>
              </a:pPr>
              <a:t>‹#›</a:t>
            </a:fld>
            <a:endParaRPr lang="en-US" altLang="en-US" dirty="0"/>
          </a:p>
        </p:txBody>
      </p:sp>
    </p:spTree>
    <p:extLst>
      <p:ext uri="{BB962C8B-B14F-4D97-AF65-F5344CB8AC3E}">
        <p14:creationId xmlns:p14="http://schemas.microsoft.com/office/powerpoint/2010/main" val="40732287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rtlCol="0">
            <a:normAutofit/>
          </a:bodyPr>
          <a:lstStyle/>
          <a:p>
            <a:pPr lvl="0"/>
            <a:endParaRPr lang="en-US" noProof="0" dirty="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F1B42A-FF82-4662-9973-B4449B294DC9}"/>
              </a:ext>
            </a:extLst>
          </p:cNvPr>
          <p:cNvSpPr>
            <a:spLocks noGrp="1"/>
          </p:cNvSpPr>
          <p:nvPr>
            <p:ph type="dt" sz="half" idx="10"/>
          </p:nvPr>
        </p:nvSpPr>
        <p:spPr>
          <a:xfrm>
            <a:off x="914400" y="6248400"/>
            <a:ext cx="2540000" cy="457200"/>
          </a:xfrm>
        </p:spPr>
        <p:txBody>
          <a:bodyPr/>
          <a:lstStyle>
            <a:lvl1pPr>
              <a:defRPr/>
            </a:lvl1pPr>
          </a:lstStyle>
          <a:p>
            <a:pPr>
              <a:defRPr/>
            </a:pPr>
            <a:endParaRPr lang="en-US" altLang="en-US" dirty="0"/>
          </a:p>
        </p:txBody>
      </p:sp>
      <p:sp>
        <p:nvSpPr>
          <p:cNvPr id="6" name="Footer Placeholder 5">
            <a:extLst>
              <a:ext uri="{FF2B5EF4-FFF2-40B4-BE49-F238E27FC236}">
                <a16:creationId xmlns:a16="http://schemas.microsoft.com/office/drawing/2014/main" id="{97BA44E0-AE74-4467-A681-D3834D271DA5}"/>
              </a:ext>
            </a:extLst>
          </p:cNvPr>
          <p:cNvSpPr>
            <a:spLocks noGrp="1"/>
          </p:cNvSpPr>
          <p:nvPr>
            <p:ph type="ftr" sz="quarter" idx="11"/>
          </p:nvPr>
        </p:nvSpPr>
        <p:spPr>
          <a:xfrm>
            <a:off x="4165600" y="6248400"/>
            <a:ext cx="3860800" cy="457200"/>
          </a:xfrm>
        </p:spPr>
        <p:txBody>
          <a:bodyPr/>
          <a:lstStyle>
            <a:lvl1pPr>
              <a:defRPr/>
            </a:lvl1pPr>
          </a:lstStyle>
          <a:p>
            <a:pPr>
              <a:defRPr/>
            </a:pPr>
            <a:endParaRPr lang="en-US" altLang="en-US" dirty="0"/>
          </a:p>
        </p:txBody>
      </p:sp>
      <p:sp>
        <p:nvSpPr>
          <p:cNvPr id="7" name="Slide Number Placeholder 6">
            <a:extLst>
              <a:ext uri="{FF2B5EF4-FFF2-40B4-BE49-F238E27FC236}">
                <a16:creationId xmlns:a16="http://schemas.microsoft.com/office/drawing/2014/main" id="{73447E49-061F-4F12-8329-82A3E35D0A91}"/>
              </a:ext>
            </a:extLst>
          </p:cNvPr>
          <p:cNvSpPr>
            <a:spLocks noGrp="1"/>
          </p:cNvSpPr>
          <p:nvPr>
            <p:ph type="sldNum" sz="quarter" idx="12"/>
          </p:nvPr>
        </p:nvSpPr>
        <p:spPr>
          <a:xfrm>
            <a:off x="8737600" y="6248400"/>
            <a:ext cx="2540000" cy="457200"/>
          </a:xfrm>
        </p:spPr>
        <p:txBody>
          <a:bodyPr/>
          <a:lstStyle>
            <a:lvl1pPr>
              <a:defRPr smtClean="0"/>
            </a:lvl1pPr>
          </a:lstStyle>
          <a:p>
            <a:pPr>
              <a:defRPr/>
            </a:pPr>
            <a:fld id="{D0E82E5A-8B37-4C71-97CC-AC2E233694F1}" type="slidenum">
              <a:rPr lang="en-US" altLang="en-US"/>
              <a:pPr>
                <a:defRPr/>
              </a:pPr>
              <a:t>‹#›</a:t>
            </a:fld>
            <a:endParaRPr lang="en-US" altLang="en-US" dirty="0"/>
          </a:p>
        </p:txBody>
      </p:sp>
    </p:spTree>
    <p:extLst>
      <p:ext uri="{BB962C8B-B14F-4D97-AF65-F5344CB8AC3E}">
        <p14:creationId xmlns:p14="http://schemas.microsoft.com/office/powerpoint/2010/main" val="105273196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A3F7EE3-16CC-44A0-BA30-276F7A842213}"/>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B0E69465-1688-4F61-83A2-82B01C1EB318}"/>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EBD979E1-C498-4521-85F4-9055644DD7FA}"/>
              </a:ext>
            </a:extLst>
          </p:cNvPr>
          <p:cNvSpPr>
            <a:spLocks noGrp="1" noChangeArrowheads="1"/>
          </p:cNvSpPr>
          <p:nvPr>
            <p:ph type="sldNum" sz="quarter" idx="12"/>
          </p:nvPr>
        </p:nvSpPr>
        <p:spPr>
          <a:ln/>
        </p:spPr>
        <p:txBody>
          <a:bodyPr/>
          <a:lstStyle>
            <a:lvl1pPr>
              <a:defRPr/>
            </a:lvl1pPr>
          </a:lstStyle>
          <a:p>
            <a:pPr>
              <a:defRPr/>
            </a:pPr>
            <a:fld id="{E2F00990-799F-4FF4-8E98-9246B5EB3864}" type="slidenum">
              <a:rPr lang="en-US" altLang="en-US"/>
              <a:pPr>
                <a:defRPr/>
              </a:pPr>
              <a:t>‹#›</a:t>
            </a:fld>
            <a:endParaRPr lang="en-US" altLang="en-US" dirty="0"/>
          </a:p>
        </p:txBody>
      </p:sp>
    </p:spTree>
    <p:extLst>
      <p:ext uri="{BB962C8B-B14F-4D97-AF65-F5344CB8AC3E}">
        <p14:creationId xmlns:p14="http://schemas.microsoft.com/office/powerpoint/2010/main" val="58294202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600201"/>
            <a:ext cx="5384800" cy="4525963"/>
          </a:xfrm>
        </p:spPr>
        <p:txBody>
          <a:bodyPr/>
          <a:lstStyle/>
          <a:p>
            <a:pPr lvl="0"/>
            <a:endParaRPr lang="en-US" noProof="0" dirty="0"/>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2B05635-B56B-44EF-A510-E8A5E9CA1C6E}"/>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23C42403-CB03-4977-819F-E0B1A7CA07BA}"/>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3E6FC823-8C5A-4DAE-AE74-BE16E711756E}"/>
              </a:ext>
            </a:extLst>
          </p:cNvPr>
          <p:cNvSpPr>
            <a:spLocks noGrp="1" noChangeArrowheads="1"/>
          </p:cNvSpPr>
          <p:nvPr>
            <p:ph type="sldNum" sz="quarter" idx="12"/>
          </p:nvPr>
        </p:nvSpPr>
        <p:spPr>
          <a:ln/>
        </p:spPr>
        <p:txBody>
          <a:bodyPr/>
          <a:lstStyle>
            <a:lvl1pPr>
              <a:defRPr/>
            </a:lvl1pPr>
          </a:lstStyle>
          <a:p>
            <a:pPr>
              <a:defRPr/>
            </a:pPr>
            <a:fld id="{6C73A86D-6230-41EA-B8AE-88A95DAB83AE}" type="slidenum">
              <a:rPr lang="en-US" altLang="en-US"/>
              <a:pPr>
                <a:defRPr/>
              </a:pPr>
              <a:t>‹#›</a:t>
            </a:fld>
            <a:endParaRPr lang="en-US" altLang="en-US" dirty="0"/>
          </a:p>
        </p:txBody>
      </p:sp>
    </p:spTree>
    <p:extLst>
      <p:ext uri="{BB962C8B-B14F-4D97-AF65-F5344CB8AC3E}">
        <p14:creationId xmlns:p14="http://schemas.microsoft.com/office/powerpoint/2010/main" val="241352358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4DA03B9-6509-4C4F-B0BF-DE2B36E8A7F5}"/>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4DCCB9E7-2A53-408B-8C50-581BAFCE2830}"/>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C0A96296-09C0-487F-8A6C-3BAADCECBE19}"/>
              </a:ext>
            </a:extLst>
          </p:cNvPr>
          <p:cNvSpPr>
            <a:spLocks noGrp="1" noChangeArrowheads="1"/>
          </p:cNvSpPr>
          <p:nvPr>
            <p:ph type="sldNum" sz="quarter" idx="12"/>
          </p:nvPr>
        </p:nvSpPr>
        <p:spPr>
          <a:ln/>
        </p:spPr>
        <p:txBody>
          <a:bodyPr/>
          <a:lstStyle>
            <a:lvl1pPr>
              <a:defRPr/>
            </a:lvl1pPr>
          </a:lstStyle>
          <a:p>
            <a:pPr>
              <a:defRPr/>
            </a:pPr>
            <a:fld id="{2F73FC60-465A-417C-A4A3-5370676640A4}" type="slidenum">
              <a:rPr lang="en-US" altLang="en-US"/>
              <a:pPr>
                <a:defRPr/>
              </a:pPr>
              <a:t>‹#›</a:t>
            </a:fld>
            <a:endParaRPr lang="en-US" altLang="en-US" dirty="0"/>
          </a:p>
        </p:txBody>
      </p:sp>
    </p:spTree>
    <p:extLst>
      <p:ext uri="{BB962C8B-B14F-4D97-AF65-F5344CB8AC3E}">
        <p14:creationId xmlns:p14="http://schemas.microsoft.com/office/powerpoint/2010/main" val="241227423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A9F960A-012E-48F2-B0DB-AF79A12C562F}"/>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5EC60C89-C731-45C0-8DF8-C9822834133D}"/>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CB61CA75-2AF9-4DB4-AAF4-08599C6BDABD}"/>
              </a:ext>
            </a:extLst>
          </p:cNvPr>
          <p:cNvSpPr>
            <a:spLocks noGrp="1" noChangeArrowheads="1"/>
          </p:cNvSpPr>
          <p:nvPr>
            <p:ph type="sldNum" sz="quarter" idx="12"/>
          </p:nvPr>
        </p:nvSpPr>
        <p:spPr>
          <a:ln/>
        </p:spPr>
        <p:txBody>
          <a:bodyPr/>
          <a:lstStyle>
            <a:lvl1pPr>
              <a:defRPr/>
            </a:lvl1pPr>
          </a:lstStyle>
          <a:p>
            <a:pPr>
              <a:defRPr/>
            </a:pPr>
            <a:fld id="{31FCC93B-68A3-4559-96AC-442CFEF0FBDC}" type="slidenum">
              <a:rPr lang="en-US" altLang="en-US"/>
              <a:pPr>
                <a:defRPr/>
              </a:pPr>
              <a:t>‹#›</a:t>
            </a:fld>
            <a:endParaRPr lang="en-US" altLang="en-US" dirty="0"/>
          </a:p>
        </p:txBody>
      </p:sp>
    </p:spTree>
    <p:extLst>
      <p:ext uri="{BB962C8B-B14F-4D97-AF65-F5344CB8AC3E}">
        <p14:creationId xmlns:p14="http://schemas.microsoft.com/office/powerpoint/2010/main" val="374101986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C916A9C-352F-4C72-A2C4-B74405011D8B}"/>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9A1A812E-728F-4D6B-936C-8F60B34157C4}"/>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6D293408-6789-4F03-BC8E-50E172451429}"/>
              </a:ext>
            </a:extLst>
          </p:cNvPr>
          <p:cNvSpPr>
            <a:spLocks noGrp="1" noChangeArrowheads="1"/>
          </p:cNvSpPr>
          <p:nvPr>
            <p:ph type="sldNum" sz="quarter" idx="12"/>
          </p:nvPr>
        </p:nvSpPr>
        <p:spPr>
          <a:ln/>
        </p:spPr>
        <p:txBody>
          <a:bodyPr/>
          <a:lstStyle>
            <a:lvl1pPr>
              <a:defRPr/>
            </a:lvl1pPr>
          </a:lstStyle>
          <a:p>
            <a:pPr>
              <a:defRPr/>
            </a:pPr>
            <a:fld id="{DC0D6D71-1504-4D3E-AFE6-5B49E2D58F04}" type="slidenum">
              <a:rPr lang="en-US" altLang="en-US"/>
              <a:pPr>
                <a:defRPr/>
              </a:pPr>
              <a:t>‹#›</a:t>
            </a:fld>
            <a:endParaRPr lang="en-US" altLang="en-US" dirty="0"/>
          </a:p>
        </p:txBody>
      </p:sp>
    </p:spTree>
    <p:extLst>
      <p:ext uri="{BB962C8B-B14F-4D97-AF65-F5344CB8AC3E}">
        <p14:creationId xmlns:p14="http://schemas.microsoft.com/office/powerpoint/2010/main" val="137436467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83D380B-6792-4F08-833F-4FBD2B9214FD}"/>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F22CF71A-CC83-4014-87C9-2149335CBDD8}"/>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D5042420-717C-4AA3-9C40-566744D4756F}"/>
              </a:ext>
            </a:extLst>
          </p:cNvPr>
          <p:cNvSpPr>
            <a:spLocks noGrp="1" noChangeArrowheads="1"/>
          </p:cNvSpPr>
          <p:nvPr>
            <p:ph type="sldNum" sz="quarter" idx="12"/>
          </p:nvPr>
        </p:nvSpPr>
        <p:spPr>
          <a:ln/>
        </p:spPr>
        <p:txBody>
          <a:bodyPr/>
          <a:lstStyle>
            <a:lvl1pPr>
              <a:defRPr/>
            </a:lvl1pPr>
          </a:lstStyle>
          <a:p>
            <a:pPr>
              <a:defRPr/>
            </a:pPr>
            <a:fld id="{61797C8D-8485-4BE7-88C4-66D8405BE9DA}" type="slidenum">
              <a:rPr lang="en-US" altLang="en-US"/>
              <a:pPr>
                <a:defRPr/>
              </a:pPr>
              <a:t>‹#›</a:t>
            </a:fld>
            <a:endParaRPr lang="en-US" altLang="en-US" dirty="0"/>
          </a:p>
        </p:txBody>
      </p:sp>
    </p:spTree>
    <p:extLst>
      <p:ext uri="{BB962C8B-B14F-4D97-AF65-F5344CB8AC3E}">
        <p14:creationId xmlns:p14="http://schemas.microsoft.com/office/powerpoint/2010/main" val="59562117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2062C25-199E-48F7-86E7-CEA944E1A1DD}"/>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a:extLst>
              <a:ext uri="{FF2B5EF4-FFF2-40B4-BE49-F238E27FC236}">
                <a16:creationId xmlns:a16="http://schemas.microsoft.com/office/drawing/2014/main" id="{C795EFC7-A964-4B1D-AFFB-3FF3763B6FFD}"/>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a:extLst>
              <a:ext uri="{FF2B5EF4-FFF2-40B4-BE49-F238E27FC236}">
                <a16:creationId xmlns:a16="http://schemas.microsoft.com/office/drawing/2014/main" id="{A2125A84-F032-4971-AE88-B7401056C298}"/>
              </a:ext>
            </a:extLst>
          </p:cNvPr>
          <p:cNvSpPr>
            <a:spLocks noGrp="1" noChangeArrowheads="1"/>
          </p:cNvSpPr>
          <p:nvPr>
            <p:ph type="sldNum" sz="quarter" idx="12"/>
          </p:nvPr>
        </p:nvSpPr>
        <p:spPr>
          <a:ln/>
        </p:spPr>
        <p:txBody>
          <a:bodyPr/>
          <a:lstStyle>
            <a:lvl1pPr>
              <a:defRPr/>
            </a:lvl1pPr>
          </a:lstStyle>
          <a:p>
            <a:pPr>
              <a:defRPr/>
            </a:pPr>
            <a:fld id="{35E66794-1371-4095-BD16-BB026B86584B}" type="slidenum">
              <a:rPr lang="en-US" altLang="en-US"/>
              <a:pPr>
                <a:defRPr/>
              </a:pPr>
              <a:t>‹#›</a:t>
            </a:fld>
            <a:endParaRPr lang="en-US" altLang="en-US" dirty="0"/>
          </a:p>
        </p:txBody>
      </p:sp>
    </p:spTree>
    <p:extLst>
      <p:ext uri="{BB962C8B-B14F-4D97-AF65-F5344CB8AC3E}">
        <p14:creationId xmlns:p14="http://schemas.microsoft.com/office/powerpoint/2010/main" val="281772664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398A074-A7FF-40E4-8D87-3463736FBEFE}"/>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a:extLst>
              <a:ext uri="{FF2B5EF4-FFF2-40B4-BE49-F238E27FC236}">
                <a16:creationId xmlns:a16="http://schemas.microsoft.com/office/drawing/2014/main" id="{5F3F7FCE-8B66-48A1-942C-6FC45AD96DEA}"/>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a:extLst>
              <a:ext uri="{FF2B5EF4-FFF2-40B4-BE49-F238E27FC236}">
                <a16:creationId xmlns:a16="http://schemas.microsoft.com/office/drawing/2014/main" id="{F8F38F89-2477-4CA3-AAB7-092014882007}"/>
              </a:ext>
            </a:extLst>
          </p:cNvPr>
          <p:cNvSpPr>
            <a:spLocks noGrp="1" noChangeArrowheads="1"/>
          </p:cNvSpPr>
          <p:nvPr>
            <p:ph type="sldNum" sz="quarter" idx="12"/>
          </p:nvPr>
        </p:nvSpPr>
        <p:spPr>
          <a:ln/>
        </p:spPr>
        <p:txBody>
          <a:bodyPr/>
          <a:lstStyle>
            <a:lvl1pPr>
              <a:defRPr/>
            </a:lvl1pPr>
          </a:lstStyle>
          <a:p>
            <a:pPr>
              <a:defRPr/>
            </a:pPr>
            <a:fld id="{D29FD1F3-E65D-41C0-9F33-F7969B4B0AF4}" type="slidenum">
              <a:rPr lang="en-US" altLang="en-US"/>
              <a:pPr>
                <a:defRPr/>
              </a:pPr>
              <a:t>‹#›</a:t>
            </a:fld>
            <a:endParaRPr lang="en-US" altLang="en-US" dirty="0"/>
          </a:p>
        </p:txBody>
      </p:sp>
    </p:spTree>
    <p:extLst>
      <p:ext uri="{BB962C8B-B14F-4D97-AF65-F5344CB8AC3E}">
        <p14:creationId xmlns:p14="http://schemas.microsoft.com/office/powerpoint/2010/main" val="420710192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7909B60-4D8C-42B7-95FF-E3C655F99382}"/>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a:extLst>
              <a:ext uri="{FF2B5EF4-FFF2-40B4-BE49-F238E27FC236}">
                <a16:creationId xmlns:a16="http://schemas.microsoft.com/office/drawing/2014/main" id="{2CAA53E9-36DB-4BFD-83EB-F1A158868877}"/>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a:extLst>
              <a:ext uri="{FF2B5EF4-FFF2-40B4-BE49-F238E27FC236}">
                <a16:creationId xmlns:a16="http://schemas.microsoft.com/office/drawing/2014/main" id="{1A246D1B-261F-4C20-A2E8-D71CF80114E0}"/>
              </a:ext>
            </a:extLst>
          </p:cNvPr>
          <p:cNvSpPr>
            <a:spLocks noGrp="1" noChangeArrowheads="1"/>
          </p:cNvSpPr>
          <p:nvPr>
            <p:ph type="sldNum" sz="quarter" idx="12"/>
          </p:nvPr>
        </p:nvSpPr>
        <p:spPr>
          <a:ln/>
        </p:spPr>
        <p:txBody>
          <a:bodyPr/>
          <a:lstStyle>
            <a:lvl1pPr>
              <a:defRPr/>
            </a:lvl1pPr>
          </a:lstStyle>
          <a:p>
            <a:pPr>
              <a:defRPr/>
            </a:pPr>
            <a:fld id="{CA344CAE-BCCF-475B-83AE-2B9931873E63}" type="slidenum">
              <a:rPr lang="en-US" altLang="en-US"/>
              <a:pPr>
                <a:defRPr/>
              </a:pPr>
              <a:t>‹#›</a:t>
            </a:fld>
            <a:endParaRPr lang="en-US" altLang="en-US" dirty="0"/>
          </a:p>
        </p:txBody>
      </p:sp>
    </p:spTree>
    <p:extLst>
      <p:ext uri="{BB962C8B-B14F-4D97-AF65-F5344CB8AC3E}">
        <p14:creationId xmlns:p14="http://schemas.microsoft.com/office/powerpoint/2010/main" val="16490106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EDF0A66-6CA6-4765-8636-BC205DF7884D}"/>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2C5FD536-6BDD-445F-B4DD-E5FFFEFF1C02}"/>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3A53F1BA-BA0B-4F75-AFB5-9C2B13FC0EEA}"/>
              </a:ext>
            </a:extLst>
          </p:cNvPr>
          <p:cNvSpPr>
            <a:spLocks noGrp="1" noChangeArrowheads="1"/>
          </p:cNvSpPr>
          <p:nvPr>
            <p:ph type="sldNum" sz="quarter" idx="12"/>
          </p:nvPr>
        </p:nvSpPr>
        <p:spPr>
          <a:ln/>
        </p:spPr>
        <p:txBody>
          <a:bodyPr/>
          <a:lstStyle>
            <a:lvl1pPr>
              <a:defRPr/>
            </a:lvl1pPr>
          </a:lstStyle>
          <a:p>
            <a:pPr>
              <a:defRPr/>
            </a:pPr>
            <a:fld id="{BCD738AB-F74E-46A4-8A87-FCDFC0B10B03}" type="slidenum">
              <a:rPr lang="en-US" altLang="en-US"/>
              <a:pPr>
                <a:defRPr/>
              </a:pPr>
              <a:t>‹#›</a:t>
            </a:fld>
            <a:endParaRPr lang="en-US" altLang="en-US" dirty="0"/>
          </a:p>
        </p:txBody>
      </p:sp>
    </p:spTree>
    <p:extLst>
      <p:ext uri="{BB962C8B-B14F-4D97-AF65-F5344CB8AC3E}">
        <p14:creationId xmlns:p14="http://schemas.microsoft.com/office/powerpoint/2010/main" val="19024571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83EA74A-BD44-4C66-B05B-09FBF86ECE0C}"/>
              </a:ext>
            </a:extLst>
          </p:cNvPr>
          <p:cNvSpPr>
            <a:spLocks noGrp="1"/>
          </p:cNvSpPr>
          <p:nvPr>
            <p:ph type="dt" sz="half" idx="10"/>
          </p:nvPr>
        </p:nvSpPr>
        <p:spPr/>
        <p:txBody>
          <a:bodyPr/>
          <a:lstStyle>
            <a:lvl1pPr>
              <a:defRPr/>
            </a:lvl1pPr>
          </a:lstStyle>
          <a:p>
            <a:pPr>
              <a:defRPr/>
            </a:pPr>
            <a:fld id="{BD0AE6D3-4AD1-4BB0-A0BE-9F009F6289B6}" type="datetimeFigureOut">
              <a:rPr lang="en-US"/>
              <a:pPr>
                <a:defRPr/>
              </a:pPr>
              <a:t>5/8/2021</a:t>
            </a:fld>
            <a:endParaRPr lang="en-US" dirty="0"/>
          </a:p>
        </p:txBody>
      </p:sp>
      <p:sp>
        <p:nvSpPr>
          <p:cNvPr id="5" name="Footer Placeholder 4">
            <a:extLst>
              <a:ext uri="{FF2B5EF4-FFF2-40B4-BE49-F238E27FC236}">
                <a16:creationId xmlns:a16="http://schemas.microsoft.com/office/drawing/2014/main" id="{6A72C662-85CF-431F-BA63-F05D6E637228}"/>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D7FE7F60-1810-4922-9ECC-6F4F84C9FA05}"/>
              </a:ext>
            </a:extLst>
          </p:cNvPr>
          <p:cNvSpPr>
            <a:spLocks noGrp="1"/>
          </p:cNvSpPr>
          <p:nvPr>
            <p:ph type="sldNum" sz="quarter" idx="12"/>
          </p:nvPr>
        </p:nvSpPr>
        <p:spPr/>
        <p:txBody>
          <a:bodyPr/>
          <a:lstStyle>
            <a:lvl1pPr>
              <a:defRPr/>
            </a:lvl1pPr>
          </a:lstStyle>
          <a:p>
            <a:pPr>
              <a:defRPr/>
            </a:pPr>
            <a:fld id="{ACF8AA54-8203-43C3-8451-09EAD20401EF}" type="slidenum">
              <a:rPr lang="en-US" altLang="en-US"/>
              <a:pPr>
                <a:defRPr/>
              </a:pPr>
              <a:t>‹#›</a:t>
            </a:fld>
            <a:endParaRPr lang="en-US" altLang="en-US" dirty="0"/>
          </a:p>
        </p:txBody>
      </p:sp>
    </p:spTree>
    <p:extLst>
      <p:ext uri="{BB962C8B-B14F-4D97-AF65-F5344CB8AC3E}">
        <p14:creationId xmlns:p14="http://schemas.microsoft.com/office/powerpoint/2010/main" val="317385260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E88F752-03B4-4E35-8606-EFE1AE787D50}"/>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A6E019BC-13D8-4B19-8904-FB0AE830A850}"/>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57413FA1-AA11-4B10-A493-8B6503199347}"/>
              </a:ext>
            </a:extLst>
          </p:cNvPr>
          <p:cNvSpPr>
            <a:spLocks noGrp="1" noChangeArrowheads="1"/>
          </p:cNvSpPr>
          <p:nvPr>
            <p:ph type="sldNum" sz="quarter" idx="12"/>
          </p:nvPr>
        </p:nvSpPr>
        <p:spPr>
          <a:ln/>
        </p:spPr>
        <p:txBody>
          <a:bodyPr/>
          <a:lstStyle>
            <a:lvl1pPr>
              <a:defRPr/>
            </a:lvl1pPr>
          </a:lstStyle>
          <a:p>
            <a:pPr>
              <a:defRPr/>
            </a:pPr>
            <a:fld id="{4CB4FB02-E68F-4B4D-A5F2-F0416A09D0BE}" type="slidenum">
              <a:rPr lang="en-US" altLang="en-US"/>
              <a:pPr>
                <a:defRPr/>
              </a:pPr>
              <a:t>‹#›</a:t>
            </a:fld>
            <a:endParaRPr lang="en-US" altLang="en-US" dirty="0"/>
          </a:p>
        </p:txBody>
      </p:sp>
    </p:spTree>
    <p:extLst>
      <p:ext uri="{BB962C8B-B14F-4D97-AF65-F5344CB8AC3E}">
        <p14:creationId xmlns:p14="http://schemas.microsoft.com/office/powerpoint/2010/main" val="236236796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0655CEE-C3A9-48F2-9794-51FA490AE44D}"/>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5BF3DA7E-A809-45A6-8CC8-AA54CC929191}"/>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6805C07A-52C9-4F8B-87E7-6D614DF4E5D0}"/>
              </a:ext>
            </a:extLst>
          </p:cNvPr>
          <p:cNvSpPr>
            <a:spLocks noGrp="1" noChangeArrowheads="1"/>
          </p:cNvSpPr>
          <p:nvPr>
            <p:ph type="sldNum" sz="quarter" idx="12"/>
          </p:nvPr>
        </p:nvSpPr>
        <p:spPr>
          <a:ln/>
        </p:spPr>
        <p:txBody>
          <a:bodyPr/>
          <a:lstStyle>
            <a:lvl1pPr>
              <a:defRPr/>
            </a:lvl1pPr>
          </a:lstStyle>
          <a:p>
            <a:pPr>
              <a:defRPr/>
            </a:pPr>
            <a:fld id="{C88D8024-5C84-4875-AA40-9439406C2DEF}" type="slidenum">
              <a:rPr lang="en-US" altLang="en-US"/>
              <a:pPr>
                <a:defRPr/>
              </a:pPr>
              <a:t>‹#›</a:t>
            </a:fld>
            <a:endParaRPr lang="en-US" altLang="en-US" dirty="0"/>
          </a:p>
        </p:txBody>
      </p:sp>
    </p:spTree>
    <p:extLst>
      <p:ext uri="{BB962C8B-B14F-4D97-AF65-F5344CB8AC3E}">
        <p14:creationId xmlns:p14="http://schemas.microsoft.com/office/powerpoint/2010/main" val="405535572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537EB4-64E3-4F62-881E-AB246BCCAB0F}"/>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0B923700-5931-4368-BB90-74A53AB8F49F}"/>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9E6FA056-3F65-4775-BADA-AFC422052587}"/>
              </a:ext>
            </a:extLst>
          </p:cNvPr>
          <p:cNvSpPr>
            <a:spLocks noGrp="1" noChangeArrowheads="1"/>
          </p:cNvSpPr>
          <p:nvPr>
            <p:ph type="sldNum" sz="quarter" idx="12"/>
          </p:nvPr>
        </p:nvSpPr>
        <p:spPr>
          <a:ln/>
        </p:spPr>
        <p:txBody>
          <a:bodyPr/>
          <a:lstStyle>
            <a:lvl1pPr>
              <a:defRPr/>
            </a:lvl1pPr>
          </a:lstStyle>
          <a:p>
            <a:pPr>
              <a:defRPr/>
            </a:pPr>
            <a:fld id="{D396AD1D-25BC-4B66-9B52-9C072F795BA7}" type="slidenum">
              <a:rPr lang="en-US" altLang="en-US"/>
              <a:pPr>
                <a:defRPr/>
              </a:pPr>
              <a:t>‹#›</a:t>
            </a:fld>
            <a:endParaRPr lang="en-US" altLang="en-US" dirty="0"/>
          </a:p>
        </p:txBody>
      </p:sp>
    </p:spTree>
    <p:extLst>
      <p:ext uri="{BB962C8B-B14F-4D97-AF65-F5344CB8AC3E}">
        <p14:creationId xmlns:p14="http://schemas.microsoft.com/office/powerpoint/2010/main" val="141271427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600201"/>
            <a:ext cx="5384800" cy="4525963"/>
          </a:xfrm>
        </p:spPr>
        <p:txBody>
          <a:bodyPr/>
          <a:lstStyle/>
          <a:p>
            <a:pPr lvl="0"/>
            <a:endParaRPr lang="en-US" noProof="0" dirty="0"/>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B856E9D-E17A-461F-98B0-C5BF431EE039}"/>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93C78AB0-D7B0-4D70-B9E8-FE001A69B0DE}"/>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83D19268-415D-4331-9A3D-C1A78E6B5E16}"/>
              </a:ext>
            </a:extLst>
          </p:cNvPr>
          <p:cNvSpPr>
            <a:spLocks noGrp="1" noChangeArrowheads="1"/>
          </p:cNvSpPr>
          <p:nvPr>
            <p:ph type="sldNum" sz="quarter" idx="12"/>
          </p:nvPr>
        </p:nvSpPr>
        <p:spPr>
          <a:ln/>
        </p:spPr>
        <p:txBody>
          <a:bodyPr/>
          <a:lstStyle>
            <a:lvl1pPr>
              <a:defRPr/>
            </a:lvl1pPr>
          </a:lstStyle>
          <a:p>
            <a:pPr>
              <a:defRPr/>
            </a:pPr>
            <a:fld id="{40D1E237-2F61-443B-B15A-2FE88FEABFCB}" type="slidenum">
              <a:rPr lang="en-US" altLang="en-US"/>
              <a:pPr>
                <a:defRPr/>
              </a:pPr>
              <a:t>‹#›</a:t>
            </a:fld>
            <a:endParaRPr lang="en-US" altLang="en-US" dirty="0"/>
          </a:p>
        </p:txBody>
      </p:sp>
    </p:spTree>
    <p:extLst>
      <p:ext uri="{BB962C8B-B14F-4D97-AF65-F5344CB8AC3E}">
        <p14:creationId xmlns:p14="http://schemas.microsoft.com/office/powerpoint/2010/main" val="49272169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9E34285-FD19-4B17-8A5E-C129287870C1}"/>
              </a:ext>
            </a:extLst>
          </p:cNvPr>
          <p:cNvSpPr>
            <a:spLocks noGrp="1"/>
          </p:cNvSpPr>
          <p:nvPr>
            <p:ph type="dt" sz="half" idx="10"/>
          </p:nvPr>
        </p:nvSpPr>
        <p:spPr/>
        <p:txBody>
          <a:bodyPr/>
          <a:lstStyle>
            <a:lvl1pPr>
              <a:defRPr/>
            </a:lvl1pPr>
          </a:lstStyle>
          <a:p>
            <a:pPr>
              <a:defRPr/>
            </a:pPr>
            <a:fld id="{79C5863F-1E28-42A6-B708-349BAF8EEF9C}" type="datetimeFigureOut">
              <a:rPr lang="en-US"/>
              <a:pPr>
                <a:defRPr/>
              </a:pPr>
              <a:t>5/8/2021</a:t>
            </a:fld>
            <a:endParaRPr lang="en-US" dirty="0"/>
          </a:p>
        </p:txBody>
      </p:sp>
      <p:sp>
        <p:nvSpPr>
          <p:cNvPr id="5" name="Footer Placeholder 4">
            <a:extLst>
              <a:ext uri="{FF2B5EF4-FFF2-40B4-BE49-F238E27FC236}">
                <a16:creationId xmlns:a16="http://schemas.microsoft.com/office/drawing/2014/main" id="{EBCE7BE7-1D93-4220-BA62-C758089C8CAE}"/>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C019D87D-D004-47C6-B16B-386BDDAC8A23}"/>
              </a:ext>
            </a:extLst>
          </p:cNvPr>
          <p:cNvSpPr>
            <a:spLocks noGrp="1"/>
          </p:cNvSpPr>
          <p:nvPr>
            <p:ph type="sldNum" sz="quarter" idx="12"/>
          </p:nvPr>
        </p:nvSpPr>
        <p:spPr/>
        <p:txBody>
          <a:bodyPr/>
          <a:lstStyle>
            <a:lvl1pPr>
              <a:defRPr/>
            </a:lvl1pPr>
          </a:lstStyle>
          <a:p>
            <a:pPr>
              <a:defRPr/>
            </a:pPr>
            <a:fld id="{7238D159-8B49-495C-B6DE-B889C5C0A9B2}" type="slidenum">
              <a:rPr lang="en-US"/>
              <a:pPr>
                <a:defRPr/>
              </a:pPr>
              <a:t>‹#›</a:t>
            </a:fld>
            <a:endParaRPr lang="en-US" dirty="0"/>
          </a:p>
        </p:txBody>
      </p:sp>
    </p:spTree>
    <p:extLst>
      <p:ext uri="{BB962C8B-B14F-4D97-AF65-F5344CB8AC3E}">
        <p14:creationId xmlns:p14="http://schemas.microsoft.com/office/powerpoint/2010/main" val="375216845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9FEFBC-B176-4EBF-BE12-EB6960D9DA53}"/>
              </a:ext>
            </a:extLst>
          </p:cNvPr>
          <p:cNvSpPr>
            <a:spLocks noGrp="1"/>
          </p:cNvSpPr>
          <p:nvPr>
            <p:ph type="dt" sz="half" idx="10"/>
          </p:nvPr>
        </p:nvSpPr>
        <p:spPr/>
        <p:txBody>
          <a:bodyPr/>
          <a:lstStyle>
            <a:lvl1pPr>
              <a:defRPr/>
            </a:lvl1pPr>
          </a:lstStyle>
          <a:p>
            <a:pPr>
              <a:defRPr/>
            </a:pPr>
            <a:fld id="{82786C11-66A5-4B31-9E92-783492750809}" type="datetimeFigureOut">
              <a:rPr lang="en-US"/>
              <a:pPr>
                <a:defRPr/>
              </a:pPr>
              <a:t>5/8/2021</a:t>
            </a:fld>
            <a:endParaRPr lang="en-US" dirty="0"/>
          </a:p>
        </p:txBody>
      </p:sp>
      <p:sp>
        <p:nvSpPr>
          <p:cNvPr id="5" name="Footer Placeholder 4">
            <a:extLst>
              <a:ext uri="{FF2B5EF4-FFF2-40B4-BE49-F238E27FC236}">
                <a16:creationId xmlns:a16="http://schemas.microsoft.com/office/drawing/2014/main" id="{AC29097A-BEE9-4056-9582-6F7289A46C07}"/>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507BD30F-9DFA-4C8A-9B12-0B26E9C71965}"/>
              </a:ext>
            </a:extLst>
          </p:cNvPr>
          <p:cNvSpPr>
            <a:spLocks noGrp="1"/>
          </p:cNvSpPr>
          <p:nvPr>
            <p:ph type="sldNum" sz="quarter" idx="12"/>
          </p:nvPr>
        </p:nvSpPr>
        <p:spPr/>
        <p:txBody>
          <a:bodyPr/>
          <a:lstStyle>
            <a:lvl1pPr>
              <a:defRPr/>
            </a:lvl1pPr>
          </a:lstStyle>
          <a:p>
            <a:pPr>
              <a:defRPr/>
            </a:pPr>
            <a:fld id="{9D9C3BDA-1B5E-4F17-A1C1-F0EBB30C0BD4}" type="slidenum">
              <a:rPr lang="en-US"/>
              <a:pPr>
                <a:defRPr/>
              </a:pPr>
              <a:t>‹#›</a:t>
            </a:fld>
            <a:endParaRPr lang="en-US" dirty="0"/>
          </a:p>
        </p:txBody>
      </p:sp>
    </p:spTree>
    <p:extLst>
      <p:ext uri="{BB962C8B-B14F-4D97-AF65-F5344CB8AC3E}">
        <p14:creationId xmlns:p14="http://schemas.microsoft.com/office/powerpoint/2010/main" val="51373947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8D8400-299B-48E2-9D2A-644B1AE79747}"/>
              </a:ext>
            </a:extLst>
          </p:cNvPr>
          <p:cNvSpPr>
            <a:spLocks noGrp="1"/>
          </p:cNvSpPr>
          <p:nvPr>
            <p:ph type="dt" sz="half" idx="10"/>
          </p:nvPr>
        </p:nvSpPr>
        <p:spPr/>
        <p:txBody>
          <a:bodyPr/>
          <a:lstStyle>
            <a:lvl1pPr>
              <a:defRPr/>
            </a:lvl1pPr>
          </a:lstStyle>
          <a:p>
            <a:pPr>
              <a:defRPr/>
            </a:pPr>
            <a:fld id="{AF6787AB-A2CF-4257-B7FD-A24074F013AC}" type="datetimeFigureOut">
              <a:rPr lang="en-US"/>
              <a:pPr>
                <a:defRPr/>
              </a:pPr>
              <a:t>5/8/2021</a:t>
            </a:fld>
            <a:endParaRPr lang="en-US" dirty="0"/>
          </a:p>
        </p:txBody>
      </p:sp>
      <p:sp>
        <p:nvSpPr>
          <p:cNvPr id="5" name="Footer Placeholder 4">
            <a:extLst>
              <a:ext uri="{FF2B5EF4-FFF2-40B4-BE49-F238E27FC236}">
                <a16:creationId xmlns:a16="http://schemas.microsoft.com/office/drawing/2014/main" id="{E975BA5D-A06B-4D90-9AEA-56979A4C0090}"/>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8E4A9709-599C-4183-982B-CB98DD0E0C7E}"/>
              </a:ext>
            </a:extLst>
          </p:cNvPr>
          <p:cNvSpPr>
            <a:spLocks noGrp="1"/>
          </p:cNvSpPr>
          <p:nvPr>
            <p:ph type="sldNum" sz="quarter" idx="12"/>
          </p:nvPr>
        </p:nvSpPr>
        <p:spPr/>
        <p:txBody>
          <a:bodyPr/>
          <a:lstStyle>
            <a:lvl1pPr>
              <a:defRPr/>
            </a:lvl1pPr>
          </a:lstStyle>
          <a:p>
            <a:pPr>
              <a:defRPr/>
            </a:pPr>
            <a:fld id="{0C2966F9-2E5B-4EF1-BC83-2B3A8133AD4D}" type="slidenum">
              <a:rPr lang="en-US"/>
              <a:pPr>
                <a:defRPr/>
              </a:pPr>
              <a:t>‹#›</a:t>
            </a:fld>
            <a:endParaRPr lang="en-US" dirty="0"/>
          </a:p>
        </p:txBody>
      </p:sp>
    </p:spTree>
    <p:extLst>
      <p:ext uri="{BB962C8B-B14F-4D97-AF65-F5344CB8AC3E}">
        <p14:creationId xmlns:p14="http://schemas.microsoft.com/office/powerpoint/2010/main" val="978435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AF2B6EB-B89C-4062-866F-01742470B380}"/>
              </a:ext>
            </a:extLst>
          </p:cNvPr>
          <p:cNvSpPr>
            <a:spLocks noGrp="1"/>
          </p:cNvSpPr>
          <p:nvPr>
            <p:ph type="dt" sz="half" idx="10"/>
          </p:nvPr>
        </p:nvSpPr>
        <p:spPr/>
        <p:txBody>
          <a:bodyPr/>
          <a:lstStyle>
            <a:lvl1pPr>
              <a:defRPr/>
            </a:lvl1pPr>
          </a:lstStyle>
          <a:p>
            <a:pPr>
              <a:defRPr/>
            </a:pPr>
            <a:fld id="{97659B02-F540-4843-AE4E-84A7EA7D049F}" type="datetimeFigureOut">
              <a:rPr lang="en-US"/>
              <a:pPr>
                <a:defRPr/>
              </a:pPr>
              <a:t>5/8/2021</a:t>
            </a:fld>
            <a:endParaRPr lang="en-US" dirty="0"/>
          </a:p>
        </p:txBody>
      </p:sp>
      <p:sp>
        <p:nvSpPr>
          <p:cNvPr id="6" name="Footer Placeholder 4">
            <a:extLst>
              <a:ext uri="{FF2B5EF4-FFF2-40B4-BE49-F238E27FC236}">
                <a16:creationId xmlns:a16="http://schemas.microsoft.com/office/drawing/2014/main" id="{C169473F-3100-4E68-A4B1-C95CB5351253}"/>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16E3ED1A-3BF6-4B6C-AC6A-48902DCDEBDC}"/>
              </a:ext>
            </a:extLst>
          </p:cNvPr>
          <p:cNvSpPr>
            <a:spLocks noGrp="1"/>
          </p:cNvSpPr>
          <p:nvPr>
            <p:ph type="sldNum" sz="quarter" idx="12"/>
          </p:nvPr>
        </p:nvSpPr>
        <p:spPr/>
        <p:txBody>
          <a:bodyPr/>
          <a:lstStyle>
            <a:lvl1pPr>
              <a:defRPr/>
            </a:lvl1pPr>
          </a:lstStyle>
          <a:p>
            <a:pPr>
              <a:defRPr/>
            </a:pPr>
            <a:fld id="{CE433183-3E4A-4D6B-95FD-900BF49A131D}" type="slidenum">
              <a:rPr lang="en-US"/>
              <a:pPr>
                <a:defRPr/>
              </a:pPr>
              <a:t>‹#›</a:t>
            </a:fld>
            <a:endParaRPr lang="en-US" dirty="0"/>
          </a:p>
        </p:txBody>
      </p:sp>
    </p:spTree>
    <p:extLst>
      <p:ext uri="{BB962C8B-B14F-4D97-AF65-F5344CB8AC3E}">
        <p14:creationId xmlns:p14="http://schemas.microsoft.com/office/powerpoint/2010/main" val="339230366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128F569-F264-4414-A7DE-0224C3510E8A}"/>
              </a:ext>
            </a:extLst>
          </p:cNvPr>
          <p:cNvSpPr>
            <a:spLocks noGrp="1"/>
          </p:cNvSpPr>
          <p:nvPr>
            <p:ph type="dt" sz="half" idx="10"/>
          </p:nvPr>
        </p:nvSpPr>
        <p:spPr/>
        <p:txBody>
          <a:bodyPr/>
          <a:lstStyle>
            <a:lvl1pPr>
              <a:defRPr/>
            </a:lvl1pPr>
          </a:lstStyle>
          <a:p>
            <a:pPr>
              <a:defRPr/>
            </a:pPr>
            <a:fld id="{0B380342-AF7E-4A3C-894D-1E3965245666}" type="datetimeFigureOut">
              <a:rPr lang="en-US"/>
              <a:pPr>
                <a:defRPr/>
              </a:pPr>
              <a:t>5/8/2021</a:t>
            </a:fld>
            <a:endParaRPr lang="en-US" dirty="0"/>
          </a:p>
        </p:txBody>
      </p:sp>
      <p:sp>
        <p:nvSpPr>
          <p:cNvPr id="8" name="Footer Placeholder 4">
            <a:extLst>
              <a:ext uri="{FF2B5EF4-FFF2-40B4-BE49-F238E27FC236}">
                <a16:creationId xmlns:a16="http://schemas.microsoft.com/office/drawing/2014/main" id="{2CF9145C-F465-4F59-9A66-48265AC52AA9}"/>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5BFDF86A-8B8D-4261-83D6-ECB32ACA37D1}"/>
              </a:ext>
            </a:extLst>
          </p:cNvPr>
          <p:cNvSpPr>
            <a:spLocks noGrp="1"/>
          </p:cNvSpPr>
          <p:nvPr>
            <p:ph type="sldNum" sz="quarter" idx="12"/>
          </p:nvPr>
        </p:nvSpPr>
        <p:spPr/>
        <p:txBody>
          <a:bodyPr/>
          <a:lstStyle>
            <a:lvl1pPr>
              <a:defRPr/>
            </a:lvl1pPr>
          </a:lstStyle>
          <a:p>
            <a:pPr>
              <a:defRPr/>
            </a:pPr>
            <a:fld id="{B4161C06-21D9-40B3-98A2-E0B7FB45967A}" type="slidenum">
              <a:rPr lang="en-US"/>
              <a:pPr>
                <a:defRPr/>
              </a:pPr>
              <a:t>‹#›</a:t>
            </a:fld>
            <a:endParaRPr lang="en-US" dirty="0"/>
          </a:p>
        </p:txBody>
      </p:sp>
    </p:spTree>
    <p:extLst>
      <p:ext uri="{BB962C8B-B14F-4D97-AF65-F5344CB8AC3E}">
        <p14:creationId xmlns:p14="http://schemas.microsoft.com/office/powerpoint/2010/main" val="94430565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AB2D3BB-844C-45CB-9702-D3ABCA63CF6C}"/>
              </a:ext>
            </a:extLst>
          </p:cNvPr>
          <p:cNvSpPr>
            <a:spLocks noGrp="1"/>
          </p:cNvSpPr>
          <p:nvPr>
            <p:ph type="dt" sz="half" idx="10"/>
          </p:nvPr>
        </p:nvSpPr>
        <p:spPr/>
        <p:txBody>
          <a:bodyPr/>
          <a:lstStyle>
            <a:lvl1pPr>
              <a:defRPr/>
            </a:lvl1pPr>
          </a:lstStyle>
          <a:p>
            <a:pPr>
              <a:defRPr/>
            </a:pPr>
            <a:fld id="{E299FD67-734E-4DC5-9A95-F02EED891914}" type="datetimeFigureOut">
              <a:rPr lang="en-US"/>
              <a:pPr>
                <a:defRPr/>
              </a:pPr>
              <a:t>5/8/2021</a:t>
            </a:fld>
            <a:endParaRPr lang="en-US" dirty="0"/>
          </a:p>
        </p:txBody>
      </p:sp>
      <p:sp>
        <p:nvSpPr>
          <p:cNvPr id="4" name="Footer Placeholder 4">
            <a:extLst>
              <a:ext uri="{FF2B5EF4-FFF2-40B4-BE49-F238E27FC236}">
                <a16:creationId xmlns:a16="http://schemas.microsoft.com/office/drawing/2014/main" id="{B2A9F2CB-D5EE-4826-9472-E9BBF8C11386}"/>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EE15C42B-3C5F-489A-BDEB-8FCD098AC959}"/>
              </a:ext>
            </a:extLst>
          </p:cNvPr>
          <p:cNvSpPr>
            <a:spLocks noGrp="1"/>
          </p:cNvSpPr>
          <p:nvPr>
            <p:ph type="sldNum" sz="quarter" idx="12"/>
          </p:nvPr>
        </p:nvSpPr>
        <p:spPr/>
        <p:txBody>
          <a:bodyPr/>
          <a:lstStyle>
            <a:lvl1pPr>
              <a:defRPr/>
            </a:lvl1pPr>
          </a:lstStyle>
          <a:p>
            <a:pPr>
              <a:defRPr/>
            </a:pPr>
            <a:fld id="{FCF77F9A-C19F-4785-84FF-6B36B5F60A36}" type="slidenum">
              <a:rPr lang="en-US"/>
              <a:pPr>
                <a:defRPr/>
              </a:pPr>
              <a:t>‹#›</a:t>
            </a:fld>
            <a:endParaRPr lang="en-US" dirty="0"/>
          </a:p>
        </p:txBody>
      </p:sp>
    </p:spTree>
    <p:extLst>
      <p:ext uri="{BB962C8B-B14F-4D97-AF65-F5344CB8AC3E}">
        <p14:creationId xmlns:p14="http://schemas.microsoft.com/office/powerpoint/2010/main" val="2124256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D7BFC4-2F9A-4B6E-A4E7-E4C66DFEBBC3}"/>
              </a:ext>
            </a:extLst>
          </p:cNvPr>
          <p:cNvSpPr>
            <a:spLocks noGrp="1"/>
          </p:cNvSpPr>
          <p:nvPr>
            <p:ph type="dt" sz="half" idx="10"/>
          </p:nvPr>
        </p:nvSpPr>
        <p:spPr/>
        <p:txBody>
          <a:bodyPr/>
          <a:lstStyle>
            <a:lvl1pPr>
              <a:defRPr/>
            </a:lvl1pPr>
          </a:lstStyle>
          <a:p>
            <a:pPr>
              <a:defRPr/>
            </a:pPr>
            <a:fld id="{EC447FD7-200F-4A97-910D-5968B5E0A5CD}" type="datetimeFigureOut">
              <a:rPr lang="en-US"/>
              <a:pPr>
                <a:defRPr/>
              </a:pPr>
              <a:t>5/8/2021</a:t>
            </a:fld>
            <a:endParaRPr lang="en-US" dirty="0"/>
          </a:p>
        </p:txBody>
      </p:sp>
      <p:sp>
        <p:nvSpPr>
          <p:cNvPr id="5" name="Footer Placeholder 4">
            <a:extLst>
              <a:ext uri="{FF2B5EF4-FFF2-40B4-BE49-F238E27FC236}">
                <a16:creationId xmlns:a16="http://schemas.microsoft.com/office/drawing/2014/main" id="{94AFC64E-3077-4002-B44F-E12D68FE7481}"/>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EFA96362-C262-4A89-91B2-25F459EC3077}"/>
              </a:ext>
            </a:extLst>
          </p:cNvPr>
          <p:cNvSpPr>
            <a:spLocks noGrp="1"/>
          </p:cNvSpPr>
          <p:nvPr>
            <p:ph type="sldNum" sz="quarter" idx="12"/>
          </p:nvPr>
        </p:nvSpPr>
        <p:spPr/>
        <p:txBody>
          <a:bodyPr/>
          <a:lstStyle>
            <a:lvl1pPr>
              <a:defRPr/>
            </a:lvl1pPr>
          </a:lstStyle>
          <a:p>
            <a:pPr>
              <a:defRPr/>
            </a:pPr>
            <a:fld id="{E6EAF4B5-B926-4C3C-A040-82EDFB6B27C1}" type="slidenum">
              <a:rPr lang="en-US" altLang="en-US"/>
              <a:pPr>
                <a:defRPr/>
              </a:pPr>
              <a:t>‹#›</a:t>
            </a:fld>
            <a:endParaRPr lang="en-US" altLang="en-US" dirty="0"/>
          </a:p>
        </p:txBody>
      </p:sp>
    </p:spTree>
    <p:extLst>
      <p:ext uri="{BB962C8B-B14F-4D97-AF65-F5344CB8AC3E}">
        <p14:creationId xmlns:p14="http://schemas.microsoft.com/office/powerpoint/2010/main" val="136248177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ABAC1F8-65DD-4CC3-9DAB-4849AA1F38E1}"/>
              </a:ext>
            </a:extLst>
          </p:cNvPr>
          <p:cNvSpPr>
            <a:spLocks noGrp="1"/>
          </p:cNvSpPr>
          <p:nvPr>
            <p:ph type="dt" sz="half" idx="10"/>
          </p:nvPr>
        </p:nvSpPr>
        <p:spPr/>
        <p:txBody>
          <a:bodyPr/>
          <a:lstStyle>
            <a:lvl1pPr>
              <a:defRPr/>
            </a:lvl1pPr>
          </a:lstStyle>
          <a:p>
            <a:pPr>
              <a:defRPr/>
            </a:pPr>
            <a:fld id="{E61B615C-E41C-47D7-A6D9-AF325A3FDD43}" type="datetimeFigureOut">
              <a:rPr lang="en-US"/>
              <a:pPr>
                <a:defRPr/>
              </a:pPr>
              <a:t>5/8/2021</a:t>
            </a:fld>
            <a:endParaRPr lang="en-US" dirty="0"/>
          </a:p>
        </p:txBody>
      </p:sp>
      <p:sp>
        <p:nvSpPr>
          <p:cNvPr id="3" name="Footer Placeholder 4">
            <a:extLst>
              <a:ext uri="{FF2B5EF4-FFF2-40B4-BE49-F238E27FC236}">
                <a16:creationId xmlns:a16="http://schemas.microsoft.com/office/drawing/2014/main" id="{D539B76C-7971-4FE3-AA07-F4A7CCA72A01}"/>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C0DA44B6-7F37-4EAC-B8F8-D7B35BC323A2}"/>
              </a:ext>
            </a:extLst>
          </p:cNvPr>
          <p:cNvSpPr>
            <a:spLocks noGrp="1"/>
          </p:cNvSpPr>
          <p:nvPr>
            <p:ph type="sldNum" sz="quarter" idx="12"/>
          </p:nvPr>
        </p:nvSpPr>
        <p:spPr/>
        <p:txBody>
          <a:bodyPr/>
          <a:lstStyle>
            <a:lvl1pPr>
              <a:defRPr/>
            </a:lvl1pPr>
          </a:lstStyle>
          <a:p>
            <a:pPr>
              <a:defRPr/>
            </a:pPr>
            <a:fld id="{B3B2A7D1-ACAD-4773-A285-0C26EBD95480}" type="slidenum">
              <a:rPr lang="en-US"/>
              <a:pPr>
                <a:defRPr/>
              </a:pPr>
              <a:t>‹#›</a:t>
            </a:fld>
            <a:endParaRPr lang="en-US" dirty="0"/>
          </a:p>
        </p:txBody>
      </p:sp>
    </p:spTree>
    <p:extLst>
      <p:ext uri="{BB962C8B-B14F-4D97-AF65-F5344CB8AC3E}">
        <p14:creationId xmlns:p14="http://schemas.microsoft.com/office/powerpoint/2010/main" val="265450826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2D1F566-01B6-4DC4-907D-D329C12C520F}"/>
              </a:ext>
            </a:extLst>
          </p:cNvPr>
          <p:cNvSpPr>
            <a:spLocks noGrp="1"/>
          </p:cNvSpPr>
          <p:nvPr>
            <p:ph type="dt" sz="half" idx="10"/>
          </p:nvPr>
        </p:nvSpPr>
        <p:spPr/>
        <p:txBody>
          <a:bodyPr/>
          <a:lstStyle>
            <a:lvl1pPr>
              <a:defRPr/>
            </a:lvl1pPr>
          </a:lstStyle>
          <a:p>
            <a:pPr>
              <a:defRPr/>
            </a:pPr>
            <a:fld id="{6D030669-CB44-4317-A772-520F9476DC7A}" type="datetimeFigureOut">
              <a:rPr lang="en-US"/>
              <a:pPr>
                <a:defRPr/>
              </a:pPr>
              <a:t>5/8/2021</a:t>
            </a:fld>
            <a:endParaRPr lang="en-US" dirty="0"/>
          </a:p>
        </p:txBody>
      </p:sp>
      <p:sp>
        <p:nvSpPr>
          <p:cNvPr id="6" name="Footer Placeholder 4">
            <a:extLst>
              <a:ext uri="{FF2B5EF4-FFF2-40B4-BE49-F238E27FC236}">
                <a16:creationId xmlns:a16="http://schemas.microsoft.com/office/drawing/2014/main" id="{F55394AE-57B1-4D36-9AE3-E1FC2B32465E}"/>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CC7402B3-AAF0-45B2-9E2D-E11AD1016F6A}"/>
              </a:ext>
            </a:extLst>
          </p:cNvPr>
          <p:cNvSpPr>
            <a:spLocks noGrp="1"/>
          </p:cNvSpPr>
          <p:nvPr>
            <p:ph type="sldNum" sz="quarter" idx="12"/>
          </p:nvPr>
        </p:nvSpPr>
        <p:spPr/>
        <p:txBody>
          <a:bodyPr/>
          <a:lstStyle>
            <a:lvl1pPr>
              <a:defRPr/>
            </a:lvl1pPr>
          </a:lstStyle>
          <a:p>
            <a:pPr>
              <a:defRPr/>
            </a:pPr>
            <a:fld id="{42A3BF4D-6D8B-4370-81DD-71ED3434DD28}" type="slidenum">
              <a:rPr lang="en-US"/>
              <a:pPr>
                <a:defRPr/>
              </a:pPr>
              <a:t>‹#›</a:t>
            </a:fld>
            <a:endParaRPr lang="en-US" dirty="0"/>
          </a:p>
        </p:txBody>
      </p:sp>
    </p:spTree>
    <p:extLst>
      <p:ext uri="{BB962C8B-B14F-4D97-AF65-F5344CB8AC3E}">
        <p14:creationId xmlns:p14="http://schemas.microsoft.com/office/powerpoint/2010/main" val="217129515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DC0F351-95C0-4ADC-ADB9-1CA17E77F39A}"/>
              </a:ext>
            </a:extLst>
          </p:cNvPr>
          <p:cNvSpPr>
            <a:spLocks noGrp="1"/>
          </p:cNvSpPr>
          <p:nvPr>
            <p:ph type="dt" sz="half" idx="10"/>
          </p:nvPr>
        </p:nvSpPr>
        <p:spPr/>
        <p:txBody>
          <a:bodyPr/>
          <a:lstStyle>
            <a:lvl1pPr>
              <a:defRPr/>
            </a:lvl1pPr>
          </a:lstStyle>
          <a:p>
            <a:pPr>
              <a:defRPr/>
            </a:pPr>
            <a:fld id="{57657121-1777-469C-B676-5A048EC868B7}" type="datetimeFigureOut">
              <a:rPr lang="en-US"/>
              <a:pPr>
                <a:defRPr/>
              </a:pPr>
              <a:t>5/8/2021</a:t>
            </a:fld>
            <a:endParaRPr lang="en-US" dirty="0"/>
          </a:p>
        </p:txBody>
      </p:sp>
      <p:sp>
        <p:nvSpPr>
          <p:cNvPr id="6" name="Footer Placeholder 4">
            <a:extLst>
              <a:ext uri="{FF2B5EF4-FFF2-40B4-BE49-F238E27FC236}">
                <a16:creationId xmlns:a16="http://schemas.microsoft.com/office/drawing/2014/main" id="{E0AAB6A2-6AB4-4C11-BABA-51F131FC9093}"/>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851B8008-F820-4E8E-B61F-73B8EF8CAA41}"/>
              </a:ext>
            </a:extLst>
          </p:cNvPr>
          <p:cNvSpPr>
            <a:spLocks noGrp="1"/>
          </p:cNvSpPr>
          <p:nvPr>
            <p:ph type="sldNum" sz="quarter" idx="12"/>
          </p:nvPr>
        </p:nvSpPr>
        <p:spPr/>
        <p:txBody>
          <a:bodyPr/>
          <a:lstStyle>
            <a:lvl1pPr>
              <a:defRPr/>
            </a:lvl1pPr>
          </a:lstStyle>
          <a:p>
            <a:pPr>
              <a:defRPr/>
            </a:pPr>
            <a:fld id="{821C517F-95C0-4017-8CE6-B7DAA66F9D08}" type="slidenum">
              <a:rPr lang="en-US"/>
              <a:pPr>
                <a:defRPr/>
              </a:pPr>
              <a:t>‹#›</a:t>
            </a:fld>
            <a:endParaRPr lang="en-US" dirty="0"/>
          </a:p>
        </p:txBody>
      </p:sp>
    </p:spTree>
    <p:extLst>
      <p:ext uri="{BB962C8B-B14F-4D97-AF65-F5344CB8AC3E}">
        <p14:creationId xmlns:p14="http://schemas.microsoft.com/office/powerpoint/2010/main" val="158933052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76A35-50E4-43F2-BC43-56248135564F}"/>
              </a:ext>
            </a:extLst>
          </p:cNvPr>
          <p:cNvSpPr>
            <a:spLocks noGrp="1"/>
          </p:cNvSpPr>
          <p:nvPr>
            <p:ph type="dt" sz="half" idx="10"/>
          </p:nvPr>
        </p:nvSpPr>
        <p:spPr/>
        <p:txBody>
          <a:bodyPr/>
          <a:lstStyle>
            <a:lvl1pPr>
              <a:defRPr/>
            </a:lvl1pPr>
          </a:lstStyle>
          <a:p>
            <a:pPr>
              <a:defRPr/>
            </a:pPr>
            <a:fld id="{5E3D1EF9-40E9-4668-8C2D-89BD3FC00BB4}" type="datetimeFigureOut">
              <a:rPr lang="en-US"/>
              <a:pPr>
                <a:defRPr/>
              </a:pPr>
              <a:t>5/8/2021</a:t>
            </a:fld>
            <a:endParaRPr lang="en-US" dirty="0"/>
          </a:p>
        </p:txBody>
      </p:sp>
      <p:sp>
        <p:nvSpPr>
          <p:cNvPr id="5" name="Footer Placeholder 4">
            <a:extLst>
              <a:ext uri="{FF2B5EF4-FFF2-40B4-BE49-F238E27FC236}">
                <a16:creationId xmlns:a16="http://schemas.microsoft.com/office/drawing/2014/main" id="{46A72499-E534-4EE1-94CC-8EC538ABB69B}"/>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B1D7DAC0-3F75-40AC-8944-D597C086378E}"/>
              </a:ext>
            </a:extLst>
          </p:cNvPr>
          <p:cNvSpPr>
            <a:spLocks noGrp="1"/>
          </p:cNvSpPr>
          <p:nvPr>
            <p:ph type="sldNum" sz="quarter" idx="12"/>
          </p:nvPr>
        </p:nvSpPr>
        <p:spPr/>
        <p:txBody>
          <a:bodyPr/>
          <a:lstStyle>
            <a:lvl1pPr>
              <a:defRPr/>
            </a:lvl1pPr>
          </a:lstStyle>
          <a:p>
            <a:pPr>
              <a:defRPr/>
            </a:pPr>
            <a:fld id="{007BD36E-2ADA-40B4-A87F-568B07BC46FB}" type="slidenum">
              <a:rPr lang="en-US"/>
              <a:pPr>
                <a:defRPr/>
              </a:pPr>
              <a:t>‹#›</a:t>
            </a:fld>
            <a:endParaRPr lang="en-US" dirty="0"/>
          </a:p>
        </p:txBody>
      </p:sp>
    </p:spTree>
    <p:extLst>
      <p:ext uri="{BB962C8B-B14F-4D97-AF65-F5344CB8AC3E}">
        <p14:creationId xmlns:p14="http://schemas.microsoft.com/office/powerpoint/2010/main" val="128295178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C07843-E09D-41DC-9A8D-0F4B07196358}"/>
              </a:ext>
            </a:extLst>
          </p:cNvPr>
          <p:cNvSpPr>
            <a:spLocks noGrp="1"/>
          </p:cNvSpPr>
          <p:nvPr>
            <p:ph type="dt" sz="half" idx="10"/>
          </p:nvPr>
        </p:nvSpPr>
        <p:spPr/>
        <p:txBody>
          <a:bodyPr/>
          <a:lstStyle>
            <a:lvl1pPr>
              <a:defRPr/>
            </a:lvl1pPr>
          </a:lstStyle>
          <a:p>
            <a:pPr>
              <a:defRPr/>
            </a:pPr>
            <a:fld id="{0D447E16-AAB1-4D72-9689-9FDCE5623384}" type="datetimeFigureOut">
              <a:rPr lang="en-US"/>
              <a:pPr>
                <a:defRPr/>
              </a:pPr>
              <a:t>5/8/2021</a:t>
            </a:fld>
            <a:endParaRPr lang="en-US" dirty="0"/>
          </a:p>
        </p:txBody>
      </p:sp>
      <p:sp>
        <p:nvSpPr>
          <p:cNvPr id="5" name="Footer Placeholder 4">
            <a:extLst>
              <a:ext uri="{FF2B5EF4-FFF2-40B4-BE49-F238E27FC236}">
                <a16:creationId xmlns:a16="http://schemas.microsoft.com/office/drawing/2014/main" id="{6DB79CA3-21C8-4973-B2A5-315E7F6896CA}"/>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2EDD2873-2673-4E61-87E5-75118C02C92D}"/>
              </a:ext>
            </a:extLst>
          </p:cNvPr>
          <p:cNvSpPr>
            <a:spLocks noGrp="1"/>
          </p:cNvSpPr>
          <p:nvPr>
            <p:ph type="sldNum" sz="quarter" idx="12"/>
          </p:nvPr>
        </p:nvSpPr>
        <p:spPr/>
        <p:txBody>
          <a:bodyPr/>
          <a:lstStyle>
            <a:lvl1pPr>
              <a:defRPr/>
            </a:lvl1pPr>
          </a:lstStyle>
          <a:p>
            <a:pPr>
              <a:defRPr/>
            </a:pPr>
            <a:fld id="{FE27C023-2BEF-44E0-8598-4BB975A04901}" type="slidenum">
              <a:rPr lang="en-US"/>
              <a:pPr>
                <a:defRPr/>
              </a:pPr>
              <a:t>‹#›</a:t>
            </a:fld>
            <a:endParaRPr lang="en-US" dirty="0"/>
          </a:p>
        </p:txBody>
      </p:sp>
    </p:spTree>
    <p:extLst>
      <p:ext uri="{BB962C8B-B14F-4D97-AF65-F5344CB8AC3E}">
        <p14:creationId xmlns:p14="http://schemas.microsoft.com/office/powerpoint/2010/main" val="98096138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B387D6CB-956F-4D31-9896-7F1FAAC24429}"/>
              </a:ext>
            </a:extLst>
          </p:cNvPr>
          <p:cNvSpPr>
            <a:spLocks noGrp="1"/>
          </p:cNvSpPr>
          <p:nvPr>
            <p:ph type="dt" sz="half" idx="10"/>
          </p:nvPr>
        </p:nvSpPr>
        <p:spPr/>
        <p:txBody>
          <a:bodyPr/>
          <a:lstStyle>
            <a:lvl1pPr>
              <a:defRPr/>
            </a:lvl1pPr>
          </a:lstStyle>
          <a:p>
            <a:pPr>
              <a:defRPr/>
            </a:pPr>
            <a:fld id="{B98D075C-9FEF-41D9-94F9-87D14A0D7696}" type="datetimeFigureOut">
              <a:rPr lang="en-US"/>
              <a:pPr>
                <a:defRPr/>
              </a:pPr>
              <a:t>5/8/2021</a:t>
            </a:fld>
            <a:endParaRPr lang="en-US" dirty="0"/>
          </a:p>
        </p:txBody>
      </p:sp>
      <p:sp>
        <p:nvSpPr>
          <p:cNvPr id="5" name="Footer Placeholder 4">
            <a:extLst>
              <a:ext uri="{FF2B5EF4-FFF2-40B4-BE49-F238E27FC236}">
                <a16:creationId xmlns:a16="http://schemas.microsoft.com/office/drawing/2014/main" id="{F938038E-6A6D-45A5-BC76-4B96B4DA0A60}"/>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20A74BC7-4EA2-4FF6-A19E-6761549821DD}"/>
              </a:ext>
            </a:extLst>
          </p:cNvPr>
          <p:cNvSpPr>
            <a:spLocks noGrp="1"/>
          </p:cNvSpPr>
          <p:nvPr>
            <p:ph type="sldNum" sz="quarter" idx="12"/>
          </p:nvPr>
        </p:nvSpPr>
        <p:spPr/>
        <p:txBody>
          <a:bodyPr/>
          <a:lstStyle>
            <a:lvl1pPr>
              <a:defRPr/>
            </a:lvl1pPr>
          </a:lstStyle>
          <a:p>
            <a:pPr>
              <a:defRPr/>
            </a:pPr>
            <a:fld id="{4A602263-67A7-4519-A1DF-211A4DFF2C4C}" type="slidenum">
              <a:rPr lang="en-US" altLang="en-US"/>
              <a:pPr>
                <a:defRPr/>
              </a:pPr>
              <a:t>‹#›</a:t>
            </a:fld>
            <a:endParaRPr lang="en-US" altLang="en-US" dirty="0"/>
          </a:p>
        </p:txBody>
      </p:sp>
    </p:spTree>
    <p:extLst>
      <p:ext uri="{BB962C8B-B14F-4D97-AF65-F5344CB8AC3E}">
        <p14:creationId xmlns:p14="http://schemas.microsoft.com/office/powerpoint/2010/main" val="188308371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A8862D-485B-4557-954A-72A8F0919078}"/>
              </a:ext>
            </a:extLst>
          </p:cNvPr>
          <p:cNvSpPr>
            <a:spLocks noGrp="1"/>
          </p:cNvSpPr>
          <p:nvPr>
            <p:ph type="dt" sz="half" idx="10"/>
          </p:nvPr>
        </p:nvSpPr>
        <p:spPr/>
        <p:txBody>
          <a:bodyPr/>
          <a:lstStyle>
            <a:lvl1pPr>
              <a:defRPr/>
            </a:lvl1pPr>
          </a:lstStyle>
          <a:p>
            <a:pPr>
              <a:defRPr/>
            </a:pPr>
            <a:fld id="{F3B5A9B4-B65E-4849-90E6-E530276ADFCE}" type="datetimeFigureOut">
              <a:rPr lang="en-US"/>
              <a:pPr>
                <a:defRPr/>
              </a:pPr>
              <a:t>5/8/2021</a:t>
            </a:fld>
            <a:endParaRPr lang="en-US" dirty="0"/>
          </a:p>
        </p:txBody>
      </p:sp>
      <p:sp>
        <p:nvSpPr>
          <p:cNvPr id="5" name="Footer Placeholder 4">
            <a:extLst>
              <a:ext uri="{FF2B5EF4-FFF2-40B4-BE49-F238E27FC236}">
                <a16:creationId xmlns:a16="http://schemas.microsoft.com/office/drawing/2014/main" id="{87AFB8A7-3302-4501-AD1E-EA127FD2D8FF}"/>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6865A762-BCD3-405B-8B14-BFA739C515C2}"/>
              </a:ext>
            </a:extLst>
          </p:cNvPr>
          <p:cNvSpPr>
            <a:spLocks noGrp="1"/>
          </p:cNvSpPr>
          <p:nvPr>
            <p:ph type="sldNum" sz="quarter" idx="12"/>
          </p:nvPr>
        </p:nvSpPr>
        <p:spPr/>
        <p:txBody>
          <a:bodyPr/>
          <a:lstStyle>
            <a:lvl1pPr>
              <a:defRPr/>
            </a:lvl1pPr>
          </a:lstStyle>
          <a:p>
            <a:pPr>
              <a:defRPr/>
            </a:pPr>
            <a:fld id="{D455B10F-D5AE-4E02-8F49-4E21CBB80FDA}" type="slidenum">
              <a:rPr lang="en-US" altLang="en-US"/>
              <a:pPr>
                <a:defRPr/>
              </a:pPr>
              <a:t>‹#›</a:t>
            </a:fld>
            <a:endParaRPr lang="en-US" altLang="en-US" dirty="0"/>
          </a:p>
        </p:txBody>
      </p:sp>
    </p:spTree>
    <p:extLst>
      <p:ext uri="{BB962C8B-B14F-4D97-AF65-F5344CB8AC3E}">
        <p14:creationId xmlns:p14="http://schemas.microsoft.com/office/powerpoint/2010/main" val="169737370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EF5691-7971-40A9-9F2E-9A0E6AFB6355}"/>
              </a:ext>
            </a:extLst>
          </p:cNvPr>
          <p:cNvSpPr>
            <a:spLocks noGrp="1"/>
          </p:cNvSpPr>
          <p:nvPr>
            <p:ph type="dt" sz="half" idx="10"/>
          </p:nvPr>
        </p:nvSpPr>
        <p:spPr/>
        <p:txBody>
          <a:bodyPr/>
          <a:lstStyle>
            <a:lvl1pPr>
              <a:defRPr/>
            </a:lvl1pPr>
          </a:lstStyle>
          <a:p>
            <a:pPr>
              <a:defRPr/>
            </a:pPr>
            <a:fld id="{3FF5F426-AE5A-4EEC-9E38-FD367971BE82}" type="datetimeFigureOut">
              <a:rPr lang="en-US"/>
              <a:pPr>
                <a:defRPr/>
              </a:pPr>
              <a:t>5/8/2021</a:t>
            </a:fld>
            <a:endParaRPr lang="en-US" dirty="0"/>
          </a:p>
        </p:txBody>
      </p:sp>
      <p:sp>
        <p:nvSpPr>
          <p:cNvPr id="5" name="Footer Placeholder 4">
            <a:extLst>
              <a:ext uri="{FF2B5EF4-FFF2-40B4-BE49-F238E27FC236}">
                <a16:creationId xmlns:a16="http://schemas.microsoft.com/office/drawing/2014/main" id="{B19E973C-C1CA-4D95-987C-2934D797A0E2}"/>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C53BB0EC-2634-4B9A-801E-6B87FBDAECE0}"/>
              </a:ext>
            </a:extLst>
          </p:cNvPr>
          <p:cNvSpPr>
            <a:spLocks noGrp="1"/>
          </p:cNvSpPr>
          <p:nvPr>
            <p:ph type="sldNum" sz="quarter" idx="12"/>
          </p:nvPr>
        </p:nvSpPr>
        <p:spPr/>
        <p:txBody>
          <a:bodyPr/>
          <a:lstStyle>
            <a:lvl1pPr>
              <a:defRPr/>
            </a:lvl1pPr>
          </a:lstStyle>
          <a:p>
            <a:pPr>
              <a:defRPr/>
            </a:pPr>
            <a:fld id="{E95D4E86-1FCD-4E09-A97E-A7223314E90A}" type="slidenum">
              <a:rPr lang="en-US" altLang="en-US"/>
              <a:pPr>
                <a:defRPr/>
              </a:pPr>
              <a:t>‹#›</a:t>
            </a:fld>
            <a:endParaRPr lang="en-US" altLang="en-US" dirty="0"/>
          </a:p>
        </p:txBody>
      </p:sp>
    </p:spTree>
    <p:extLst>
      <p:ext uri="{BB962C8B-B14F-4D97-AF65-F5344CB8AC3E}">
        <p14:creationId xmlns:p14="http://schemas.microsoft.com/office/powerpoint/2010/main" val="318775158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56582B0-F989-4EBE-A52E-82102B1F4533}"/>
              </a:ext>
            </a:extLst>
          </p:cNvPr>
          <p:cNvSpPr>
            <a:spLocks noGrp="1"/>
          </p:cNvSpPr>
          <p:nvPr>
            <p:ph type="dt" sz="half" idx="10"/>
          </p:nvPr>
        </p:nvSpPr>
        <p:spPr/>
        <p:txBody>
          <a:bodyPr/>
          <a:lstStyle>
            <a:lvl1pPr>
              <a:defRPr/>
            </a:lvl1pPr>
          </a:lstStyle>
          <a:p>
            <a:pPr>
              <a:defRPr/>
            </a:pPr>
            <a:fld id="{D41DFC74-4D00-44EF-991C-AA4016B89379}" type="datetimeFigureOut">
              <a:rPr lang="en-US"/>
              <a:pPr>
                <a:defRPr/>
              </a:pPr>
              <a:t>5/8/2021</a:t>
            </a:fld>
            <a:endParaRPr lang="en-US" dirty="0"/>
          </a:p>
        </p:txBody>
      </p:sp>
      <p:sp>
        <p:nvSpPr>
          <p:cNvPr id="6" name="Footer Placeholder 4">
            <a:extLst>
              <a:ext uri="{FF2B5EF4-FFF2-40B4-BE49-F238E27FC236}">
                <a16:creationId xmlns:a16="http://schemas.microsoft.com/office/drawing/2014/main" id="{F75C3A7A-DDD5-46F5-BEC6-516E48EA759B}"/>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C3F85A9A-55F3-49AF-B848-B11D4360E6EE}"/>
              </a:ext>
            </a:extLst>
          </p:cNvPr>
          <p:cNvSpPr>
            <a:spLocks noGrp="1"/>
          </p:cNvSpPr>
          <p:nvPr>
            <p:ph type="sldNum" sz="quarter" idx="12"/>
          </p:nvPr>
        </p:nvSpPr>
        <p:spPr/>
        <p:txBody>
          <a:bodyPr/>
          <a:lstStyle>
            <a:lvl1pPr>
              <a:defRPr/>
            </a:lvl1pPr>
          </a:lstStyle>
          <a:p>
            <a:pPr>
              <a:defRPr/>
            </a:pPr>
            <a:fld id="{855AA457-4873-4105-9C7C-9AE945180707}" type="slidenum">
              <a:rPr lang="en-US" altLang="en-US"/>
              <a:pPr>
                <a:defRPr/>
              </a:pPr>
              <a:t>‹#›</a:t>
            </a:fld>
            <a:endParaRPr lang="en-US" altLang="en-US" dirty="0"/>
          </a:p>
        </p:txBody>
      </p:sp>
    </p:spTree>
    <p:extLst>
      <p:ext uri="{BB962C8B-B14F-4D97-AF65-F5344CB8AC3E}">
        <p14:creationId xmlns:p14="http://schemas.microsoft.com/office/powerpoint/2010/main" val="119119321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78D60A6-6D40-4F38-BB78-AF0B47C40E10}"/>
              </a:ext>
            </a:extLst>
          </p:cNvPr>
          <p:cNvSpPr>
            <a:spLocks noGrp="1"/>
          </p:cNvSpPr>
          <p:nvPr>
            <p:ph type="dt" sz="half" idx="10"/>
          </p:nvPr>
        </p:nvSpPr>
        <p:spPr/>
        <p:txBody>
          <a:bodyPr/>
          <a:lstStyle>
            <a:lvl1pPr>
              <a:defRPr/>
            </a:lvl1pPr>
          </a:lstStyle>
          <a:p>
            <a:pPr>
              <a:defRPr/>
            </a:pPr>
            <a:fld id="{4986A2E0-407E-4CB2-B665-ED1B8158B13E}" type="datetimeFigureOut">
              <a:rPr lang="en-US"/>
              <a:pPr>
                <a:defRPr/>
              </a:pPr>
              <a:t>5/8/2021</a:t>
            </a:fld>
            <a:endParaRPr lang="en-US" dirty="0"/>
          </a:p>
        </p:txBody>
      </p:sp>
      <p:sp>
        <p:nvSpPr>
          <p:cNvPr id="8" name="Footer Placeholder 4">
            <a:extLst>
              <a:ext uri="{FF2B5EF4-FFF2-40B4-BE49-F238E27FC236}">
                <a16:creationId xmlns:a16="http://schemas.microsoft.com/office/drawing/2014/main" id="{E971F3D1-1F4C-4248-A370-AEE693DBB380}"/>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43CCFD46-1E2C-4538-9261-EC053483E4EC}"/>
              </a:ext>
            </a:extLst>
          </p:cNvPr>
          <p:cNvSpPr>
            <a:spLocks noGrp="1"/>
          </p:cNvSpPr>
          <p:nvPr>
            <p:ph type="sldNum" sz="quarter" idx="12"/>
          </p:nvPr>
        </p:nvSpPr>
        <p:spPr/>
        <p:txBody>
          <a:bodyPr/>
          <a:lstStyle>
            <a:lvl1pPr>
              <a:defRPr/>
            </a:lvl1pPr>
          </a:lstStyle>
          <a:p>
            <a:pPr>
              <a:defRPr/>
            </a:pPr>
            <a:fld id="{72910B6A-588F-46B1-8A9C-C66252158D81}" type="slidenum">
              <a:rPr lang="en-US" altLang="en-US"/>
              <a:pPr>
                <a:defRPr/>
              </a:pPr>
              <a:t>‹#›</a:t>
            </a:fld>
            <a:endParaRPr lang="en-US" altLang="en-US" dirty="0"/>
          </a:p>
        </p:txBody>
      </p:sp>
    </p:spTree>
    <p:extLst>
      <p:ext uri="{BB962C8B-B14F-4D97-AF65-F5344CB8AC3E}">
        <p14:creationId xmlns:p14="http://schemas.microsoft.com/office/powerpoint/2010/main" val="33296479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38BC3C-E0E7-4EAC-91D8-EE28AFB948EF}"/>
              </a:ext>
            </a:extLst>
          </p:cNvPr>
          <p:cNvSpPr>
            <a:spLocks noGrp="1"/>
          </p:cNvSpPr>
          <p:nvPr>
            <p:ph type="dt" sz="half" idx="10"/>
          </p:nvPr>
        </p:nvSpPr>
        <p:spPr/>
        <p:txBody>
          <a:bodyPr/>
          <a:lstStyle>
            <a:lvl1pPr>
              <a:defRPr/>
            </a:lvl1pPr>
          </a:lstStyle>
          <a:p>
            <a:pPr>
              <a:defRPr/>
            </a:pPr>
            <a:fld id="{4E013F66-7A94-4187-8513-50B3F661DD79}" type="datetimeFigureOut">
              <a:rPr lang="en-US"/>
              <a:pPr>
                <a:defRPr/>
              </a:pPr>
              <a:t>5/8/2021</a:t>
            </a:fld>
            <a:endParaRPr lang="en-US" dirty="0"/>
          </a:p>
        </p:txBody>
      </p:sp>
      <p:sp>
        <p:nvSpPr>
          <p:cNvPr id="5" name="Footer Placeholder 4">
            <a:extLst>
              <a:ext uri="{FF2B5EF4-FFF2-40B4-BE49-F238E27FC236}">
                <a16:creationId xmlns:a16="http://schemas.microsoft.com/office/drawing/2014/main" id="{0E31ADB5-A4C7-49F4-87AE-4C4C8ADB9664}"/>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6646F70C-DD92-4216-BBB4-E2366CAA61E7}"/>
              </a:ext>
            </a:extLst>
          </p:cNvPr>
          <p:cNvSpPr>
            <a:spLocks noGrp="1"/>
          </p:cNvSpPr>
          <p:nvPr>
            <p:ph type="sldNum" sz="quarter" idx="12"/>
          </p:nvPr>
        </p:nvSpPr>
        <p:spPr/>
        <p:txBody>
          <a:bodyPr/>
          <a:lstStyle>
            <a:lvl1pPr>
              <a:defRPr/>
            </a:lvl1pPr>
          </a:lstStyle>
          <a:p>
            <a:pPr>
              <a:defRPr/>
            </a:pPr>
            <a:fld id="{C641F738-6F4F-443A-9EBB-9FE60E27DD71}" type="slidenum">
              <a:rPr lang="en-US" altLang="en-US"/>
              <a:pPr>
                <a:defRPr/>
              </a:pPr>
              <a:t>‹#›</a:t>
            </a:fld>
            <a:endParaRPr lang="en-US" altLang="en-US" dirty="0"/>
          </a:p>
        </p:txBody>
      </p:sp>
    </p:spTree>
    <p:extLst>
      <p:ext uri="{BB962C8B-B14F-4D97-AF65-F5344CB8AC3E}">
        <p14:creationId xmlns:p14="http://schemas.microsoft.com/office/powerpoint/2010/main" val="175938259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BFA4CE7-605A-4CD8-ACBD-B75DEA3BE212}"/>
              </a:ext>
            </a:extLst>
          </p:cNvPr>
          <p:cNvSpPr>
            <a:spLocks noGrp="1"/>
          </p:cNvSpPr>
          <p:nvPr>
            <p:ph type="dt" sz="half" idx="10"/>
          </p:nvPr>
        </p:nvSpPr>
        <p:spPr/>
        <p:txBody>
          <a:bodyPr/>
          <a:lstStyle>
            <a:lvl1pPr>
              <a:defRPr/>
            </a:lvl1pPr>
          </a:lstStyle>
          <a:p>
            <a:pPr>
              <a:defRPr/>
            </a:pPr>
            <a:fld id="{A3E2CF02-A4F0-4A0D-B524-54B65DF28C81}" type="datetimeFigureOut">
              <a:rPr lang="en-US"/>
              <a:pPr>
                <a:defRPr/>
              </a:pPr>
              <a:t>5/8/2021</a:t>
            </a:fld>
            <a:endParaRPr lang="en-US" dirty="0"/>
          </a:p>
        </p:txBody>
      </p:sp>
      <p:sp>
        <p:nvSpPr>
          <p:cNvPr id="4" name="Footer Placeholder 4">
            <a:extLst>
              <a:ext uri="{FF2B5EF4-FFF2-40B4-BE49-F238E27FC236}">
                <a16:creationId xmlns:a16="http://schemas.microsoft.com/office/drawing/2014/main" id="{6B42DA8A-E009-4E19-8DA1-88E64522A207}"/>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A345860C-A443-43FA-A33E-054D907CC256}"/>
              </a:ext>
            </a:extLst>
          </p:cNvPr>
          <p:cNvSpPr>
            <a:spLocks noGrp="1"/>
          </p:cNvSpPr>
          <p:nvPr>
            <p:ph type="sldNum" sz="quarter" idx="12"/>
          </p:nvPr>
        </p:nvSpPr>
        <p:spPr/>
        <p:txBody>
          <a:bodyPr/>
          <a:lstStyle>
            <a:lvl1pPr>
              <a:defRPr/>
            </a:lvl1pPr>
          </a:lstStyle>
          <a:p>
            <a:pPr>
              <a:defRPr/>
            </a:pPr>
            <a:fld id="{EABEF554-C215-407F-8E6A-6F4CC87A91F1}" type="slidenum">
              <a:rPr lang="en-US" altLang="en-US"/>
              <a:pPr>
                <a:defRPr/>
              </a:pPr>
              <a:t>‹#›</a:t>
            </a:fld>
            <a:endParaRPr lang="en-US" altLang="en-US" dirty="0"/>
          </a:p>
        </p:txBody>
      </p:sp>
    </p:spTree>
    <p:extLst>
      <p:ext uri="{BB962C8B-B14F-4D97-AF65-F5344CB8AC3E}">
        <p14:creationId xmlns:p14="http://schemas.microsoft.com/office/powerpoint/2010/main" val="51004303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2EA709B-80D3-450D-BFD4-64E347825249}"/>
              </a:ext>
            </a:extLst>
          </p:cNvPr>
          <p:cNvSpPr>
            <a:spLocks noGrp="1"/>
          </p:cNvSpPr>
          <p:nvPr>
            <p:ph type="dt" sz="half" idx="10"/>
          </p:nvPr>
        </p:nvSpPr>
        <p:spPr/>
        <p:txBody>
          <a:bodyPr/>
          <a:lstStyle>
            <a:lvl1pPr>
              <a:defRPr/>
            </a:lvl1pPr>
          </a:lstStyle>
          <a:p>
            <a:pPr>
              <a:defRPr/>
            </a:pPr>
            <a:fld id="{6B291EC5-36EE-4C96-A642-FB2E58D48E59}" type="datetimeFigureOut">
              <a:rPr lang="en-US"/>
              <a:pPr>
                <a:defRPr/>
              </a:pPr>
              <a:t>5/8/2021</a:t>
            </a:fld>
            <a:endParaRPr lang="en-US" dirty="0"/>
          </a:p>
        </p:txBody>
      </p:sp>
      <p:sp>
        <p:nvSpPr>
          <p:cNvPr id="3" name="Footer Placeholder 4">
            <a:extLst>
              <a:ext uri="{FF2B5EF4-FFF2-40B4-BE49-F238E27FC236}">
                <a16:creationId xmlns:a16="http://schemas.microsoft.com/office/drawing/2014/main" id="{DFE40189-34E6-42A1-91FC-F2CA8E09E5AA}"/>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E7105D09-D68E-417F-813F-A2EEE79C9A3A}"/>
              </a:ext>
            </a:extLst>
          </p:cNvPr>
          <p:cNvSpPr>
            <a:spLocks noGrp="1"/>
          </p:cNvSpPr>
          <p:nvPr>
            <p:ph type="sldNum" sz="quarter" idx="12"/>
          </p:nvPr>
        </p:nvSpPr>
        <p:spPr/>
        <p:txBody>
          <a:bodyPr/>
          <a:lstStyle>
            <a:lvl1pPr>
              <a:defRPr/>
            </a:lvl1pPr>
          </a:lstStyle>
          <a:p>
            <a:pPr>
              <a:defRPr/>
            </a:pPr>
            <a:fld id="{FF25ACF2-7632-48EC-9B2E-5CD4590DF7AE}" type="slidenum">
              <a:rPr lang="en-US" altLang="en-US"/>
              <a:pPr>
                <a:defRPr/>
              </a:pPr>
              <a:t>‹#›</a:t>
            </a:fld>
            <a:endParaRPr lang="en-US" altLang="en-US" dirty="0"/>
          </a:p>
        </p:txBody>
      </p:sp>
    </p:spTree>
    <p:extLst>
      <p:ext uri="{BB962C8B-B14F-4D97-AF65-F5344CB8AC3E}">
        <p14:creationId xmlns:p14="http://schemas.microsoft.com/office/powerpoint/2010/main" val="247398080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E00E907-D4B8-4090-8411-A599A916BF68}"/>
              </a:ext>
            </a:extLst>
          </p:cNvPr>
          <p:cNvSpPr>
            <a:spLocks noGrp="1"/>
          </p:cNvSpPr>
          <p:nvPr>
            <p:ph type="dt" sz="half" idx="10"/>
          </p:nvPr>
        </p:nvSpPr>
        <p:spPr/>
        <p:txBody>
          <a:bodyPr/>
          <a:lstStyle>
            <a:lvl1pPr>
              <a:defRPr/>
            </a:lvl1pPr>
          </a:lstStyle>
          <a:p>
            <a:pPr>
              <a:defRPr/>
            </a:pPr>
            <a:fld id="{6D520705-0C7E-4D6D-A2A6-709241EBAC9E}" type="datetimeFigureOut">
              <a:rPr lang="en-US"/>
              <a:pPr>
                <a:defRPr/>
              </a:pPr>
              <a:t>5/8/2021</a:t>
            </a:fld>
            <a:endParaRPr lang="en-US" dirty="0"/>
          </a:p>
        </p:txBody>
      </p:sp>
      <p:sp>
        <p:nvSpPr>
          <p:cNvPr id="6" name="Footer Placeholder 4">
            <a:extLst>
              <a:ext uri="{FF2B5EF4-FFF2-40B4-BE49-F238E27FC236}">
                <a16:creationId xmlns:a16="http://schemas.microsoft.com/office/drawing/2014/main" id="{1A6841B2-DEC1-48EB-A32A-2130AE924E69}"/>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A634336F-3538-4622-BE83-4000F05F9DAF}"/>
              </a:ext>
            </a:extLst>
          </p:cNvPr>
          <p:cNvSpPr>
            <a:spLocks noGrp="1"/>
          </p:cNvSpPr>
          <p:nvPr>
            <p:ph type="sldNum" sz="quarter" idx="12"/>
          </p:nvPr>
        </p:nvSpPr>
        <p:spPr/>
        <p:txBody>
          <a:bodyPr/>
          <a:lstStyle>
            <a:lvl1pPr>
              <a:defRPr/>
            </a:lvl1pPr>
          </a:lstStyle>
          <a:p>
            <a:pPr>
              <a:defRPr/>
            </a:pPr>
            <a:fld id="{B2591158-B5BB-45CE-A51E-3A0D7FE4B3DE}" type="slidenum">
              <a:rPr lang="en-US" altLang="en-US"/>
              <a:pPr>
                <a:defRPr/>
              </a:pPr>
              <a:t>‹#›</a:t>
            </a:fld>
            <a:endParaRPr lang="en-US" altLang="en-US" dirty="0"/>
          </a:p>
        </p:txBody>
      </p:sp>
    </p:spTree>
    <p:extLst>
      <p:ext uri="{BB962C8B-B14F-4D97-AF65-F5344CB8AC3E}">
        <p14:creationId xmlns:p14="http://schemas.microsoft.com/office/powerpoint/2010/main" val="269008381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FD39875-768F-412F-B860-ABA1B5103F2C}"/>
              </a:ext>
            </a:extLst>
          </p:cNvPr>
          <p:cNvSpPr>
            <a:spLocks noGrp="1"/>
          </p:cNvSpPr>
          <p:nvPr>
            <p:ph type="dt" sz="half" idx="10"/>
          </p:nvPr>
        </p:nvSpPr>
        <p:spPr/>
        <p:txBody>
          <a:bodyPr/>
          <a:lstStyle>
            <a:lvl1pPr>
              <a:defRPr/>
            </a:lvl1pPr>
          </a:lstStyle>
          <a:p>
            <a:pPr>
              <a:defRPr/>
            </a:pPr>
            <a:fld id="{6CCD57A4-8CA7-4064-B9AF-3B4827ABF1CC}" type="datetimeFigureOut">
              <a:rPr lang="en-US"/>
              <a:pPr>
                <a:defRPr/>
              </a:pPr>
              <a:t>5/8/2021</a:t>
            </a:fld>
            <a:endParaRPr lang="en-US" dirty="0"/>
          </a:p>
        </p:txBody>
      </p:sp>
      <p:sp>
        <p:nvSpPr>
          <p:cNvPr id="6" name="Footer Placeholder 4">
            <a:extLst>
              <a:ext uri="{FF2B5EF4-FFF2-40B4-BE49-F238E27FC236}">
                <a16:creationId xmlns:a16="http://schemas.microsoft.com/office/drawing/2014/main" id="{38DEA92C-E894-45F3-ADF3-9DA1BB130F8D}"/>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B2EDAE8B-4E88-49D5-B555-7D1068786748}"/>
              </a:ext>
            </a:extLst>
          </p:cNvPr>
          <p:cNvSpPr>
            <a:spLocks noGrp="1"/>
          </p:cNvSpPr>
          <p:nvPr>
            <p:ph type="sldNum" sz="quarter" idx="12"/>
          </p:nvPr>
        </p:nvSpPr>
        <p:spPr/>
        <p:txBody>
          <a:bodyPr/>
          <a:lstStyle>
            <a:lvl1pPr>
              <a:defRPr/>
            </a:lvl1pPr>
          </a:lstStyle>
          <a:p>
            <a:pPr>
              <a:defRPr/>
            </a:pPr>
            <a:fld id="{EEAFC3E8-8522-4B8D-84C4-C1ED216201DB}" type="slidenum">
              <a:rPr lang="en-US" altLang="en-US"/>
              <a:pPr>
                <a:defRPr/>
              </a:pPr>
              <a:t>‹#›</a:t>
            </a:fld>
            <a:endParaRPr lang="en-US" altLang="en-US" dirty="0"/>
          </a:p>
        </p:txBody>
      </p:sp>
    </p:spTree>
    <p:extLst>
      <p:ext uri="{BB962C8B-B14F-4D97-AF65-F5344CB8AC3E}">
        <p14:creationId xmlns:p14="http://schemas.microsoft.com/office/powerpoint/2010/main" val="75745692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342056-4879-4E3D-8961-E8ED60DC57D9}"/>
              </a:ext>
            </a:extLst>
          </p:cNvPr>
          <p:cNvSpPr>
            <a:spLocks noGrp="1"/>
          </p:cNvSpPr>
          <p:nvPr>
            <p:ph type="dt" sz="half" idx="10"/>
          </p:nvPr>
        </p:nvSpPr>
        <p:spPr/>
        <p:txBody>
          <a:bodyPr/>
          <a:lstStyle>
            <a:lvl1pPr>
              <a:defRPr/>
            </a:lvl1pPr>
          </a:lstStyle>
          <a:p>
            <a:pPr>
              <a:defRPr/>
            </a:pPr>
            <a:fld id="{16C71E99-7364-4659-B589-74537B111BCA}" type="datetimeFigureOut">
              <a:rPr lang="en-US"/>
              <a:pPr>
                <a:defRPr/>
              </a:pPr>
              <a:t>5/8/2021</a:t>
            </a:fld>
            <a:endParaRPr lang="en-US" dirty="0"/>
          </a:p>
        </p:txBody>
      </p:sp>
      <p:sp>
        <p:nvSpPr>
          <p:cNvPr id="5" name="Footer Placeholder 4">
            <a:extLst>
              <a:ext uri="{FF2B5EF4-FFF2-40B4-BE49-F238E27FC236}">
                <a16:creationId xmlns:a16="http://schemas.microsoft.com/office/drawing/2014/main" id="{885D5D9F-00B2-4E47-AD75-99EF157973DA}"/>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A17BDDC7-CDB6-48DE-A8D3-C4F64E36303D}"/>
              </a:ext>
            </a:extLst>
          </p:cNvPr>
          <p:cNvSpPr>
            <a:spLocks noGrp="1"/>
          </p:cNvSpPr>
          <p:nvPr>
            <p:ph type="sldNum" sz="quarter" idx="12"/>
          </p:nvPr>
        </p:nvSpPr>
        <p:spPr/>
        <p:txBody>
          <a:bodyPr/>
          <a:lstStyle>
            <a:lvl1pPr>
              <a:defRPr/>
            </a:lvl1pPr>
          </a:lstStyle>
          <a:p>
            <a:pPr>
              <a:defRPr/>
            </a:pPr>
            <a:fld id="{5E1D3F3B-D685-4E21-AF0F-2422D73AA80D}" type="slidenum">
              <a:rPr lang="en-US" altLang="en-US"/>
              <a:pPr>
                <a:defRPr/>
              </a:pPr>
              <a:t>‹#›</a:t>
            </a:fld>
            <a:endParaRPr lang="en-US" altLang="en-US" dirty="0"/>
          </a:p>
        </p:txBody>
      </p:sp>
    </p:spTree>
    <p:extLst>
      <p:ext uri="{BB962C8B-B14F-4D97-AF65-F5344CB8AC3E}">
        <p14:creationId xmlns:p14="http://schemas.microsoft.com/office/powerpoint/2010/main" val="7001097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1B94AD-3683-4A66-9F9C-994BA689F9E3}"/>
              </a:ext>
            </a:extLst>
          </p:cNvPr>
          <p:cNvSpPr>
            <a:spLocks noGrp="1"/>
          </p:cNvSpPr>
          <p:nvPr>
            <p:ph type="dt" sz="half" idx="10"/>
          </p:nvPr>
        </p:nvSpPr>
        <p:spPr/>
        <p:txBody>
          <a:bodyPr/>
          <a:lstStyle>
            <a:lvl1pPr>
              <a:defRPr/>
            </a:lvl1pPr>
          </a:lstStyle>
          <a:p>
            <a:pPr>
              <a:defRPr/>
            </a:pPr>
            <a:fld id="{94197B9A-81C2-483E-97D9-B7C3663715EF}" type="datetimeFigureOut">
              <a:rPr lang="en-US"/>
              <a:pPr>
                <a:defRPr/>
              </a:pPr>
              <a:t>5/8/2021</a:t>
            </a:fld>
            <a:endParaRPr lang="en-US" dirty="0"/>
          </a:p>
        </p:txBody>
      </p:sp>
      <p:sp>
        <p:nvSpPr>
          <p:cNvPr id="5" name="Footer Placeholder 4">
            <a:extLst>
              <a:ext uri="{FF2B5EF4-FFF2-40B4-BE49-F238E27FC236}">
                <a16:creationId xmlns:a16="http://schemas.microsoft.com/office/drawing/2014/main" id="{FA6BB33A-BBA5-4DBA-96A1-0BB7DAD10A2C}"/>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70C77F26-51E8-4F3F-8ADD-04134CBC9DFD}"/>
              </a:ext>
            </a:extLst>
          </p:cNvPr>
          <p:cNvSpPr>
            <a:spLocks noGrp="1"/>
          </p:cNvSpPr>
          <p:nvPr>
            <p:ph type="sldNum" sz="quarter" idx="12"/>
          </p:nvPr>
        </p:nvSpPr>
        <p:spPr/>
        <p:txBody>
          <a:bodyPr/>
          <a:lstStyle>
            <a:lvl1pPr>
              <a:defRPr/>
            </a:lvl1pPr>
          </a:lstStyle>
          <a:p>
            <a:pPr>
              <a:defRPr/>
            </a:pPr>
            <a:fld id="{FBE10C5F-06C5-4529-AFE6-921737F7002A}" type="slidenum">
              <a:rPr lang="en-US" altLang="en-US"/>
              <a:pPr>
                <a:defRPr/>
              </a:pPr>
              <a:t>‹#›</a:t>
            </a:fld>
            <a:endParaRPr lang="en-US" altLang="en-US" dirty="0"/>
          </a:p>
        </p:txBody>
      </p:sp>
    </p:spTree>
    <p:extLst>
      <p:ext uri="{BB962C8B-B14F-4D97-AF65-F5344CB8AC3E}">
        <p14:creationId xmlns:p14="http://schemas.microsoft.com/office/powerpoint/2010/main" val="278893642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p:spPr>
        <p:txBody>
          <a:bodyPr/>
          <a:lstStyle/>
          <a:p>
            <a:r>
              <a:rPr lang="en-US"/>
              <a:t>Click to edit Master title style</a:t>
            </a:r>
          </a:p>
        </p:txBody>
      </p:sp>
      <p:sp>
        <p:nvSpPr>
          <p:cNvPr id="3" name="ClipArt Placeholder 2"/>
          <p:cNvSpPr>
            <a:spLocks noGrp="1"/>
          </p:cNvSpPr>
          <p:nvPr>
            <p:ph type="clipArt" sz="half" idx="1"/>
          </p:nvPr>
        </p:nvSpPr>
        <p:spPr>
          <a:xfrm>
            <a:off x="609600" y="1905000"/>
            <a:ext cx="5384800" cy="4114800"/>
          </a:xfrm>
        </p:spPr>
        <p:txBody>
          <a:bodyPr rtlCol="0">
            <a:normAutofit/>
          </a:bodyPr>
          <a:lstStyle/>
          <a:p>
            <a:pPr lvl="0"/>
            <a:endParaRPr lang="en-US" noProof="0" dirty="0"/>
          </a:p>
        </p:txBody>
      </p:sp>
      <p:sp>
        <p:nvSpPr>
          <p:cNvPr id="4" name="Text Placeholder 3"/>
          <p:cNvSpPr>
            <a:spLocks noGrp="1"/>
          </p:cNvSpPr>
          <p:nvPr>
            <p:ph type="body" sz="half" idx="2"/>
          </p:nvPr>
        </p:nvSpPr>
        <p:spPr>
          <a:xfrm>
            <a:off x="6197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007514-4FB9-45BE-A4C6-E333F4157347}"/>
              </a:ext>
            </a:extLst>
          </p:cNvPr>
          <p:cNvSpPr>
            <a:spLocks noGrp="1" noChangeArrowheads="1"/>
          </p:cNvSpPr>
          <p:nvPr>
            <p:ph type="dt" sz="half" idx="10"/>
          </p:nvPr>
        </p:nvSpPr>
        <p:spPr/>
        <p:txBody>
          <a:bodyPr/>
          <a:lstStyle>
            <a:lvl1pPr>
              <a:defRPr/>
            </a:lvl1pPr>
          </a:lstStyle>
          <a:p>
            <a:pPr>
              <a:defRPr/>
            </a:pPr>
            <a:endParaRPr lang="en-US" altLang="en-US" dirty="0"/>
          </a:p>
        </p:txBody>
      </p:sp>
      <p:sp>
        <p:nvSpPr>
          <p:cNvPr id="6" name="Footer Placeholder 5">
            <a:extLst>
              <a:ext uri="{FF2B5EF4-FFF2-40B4-BE49-F238E27FC236}">
                <a16:creationId xmlns:a16="http://schemas.microsoft.com/office/drawing/2014/main" id="{BBE4C0B0-DF06-4435-96EC-F45A98E782A4}"/>
              </a:ext>
            </a:extLst>
          </p:cNvPr>
          <p:cNvSpPr>
            <a:spLocks noGrp="1" noChangeArrowheads="1"/>
          </p:cNvSpPr>
          <p:nvPr>
            <p:ph type="ftr" sz="quarter" idx="11"/>
          </p:nvPr>
        </p:nvSpPr>
        <p:spPr/>
        <p:txBody>
          <a:bodyPr/>
          <a:lstStyle>
            <a:lvl1pPr>
              <a:defRPr/>
            </a:lvl1pPr>
          </a:lstStyle>
          <a:p>
            <a:pPr>
              <a:defRPr/>
            </a:pPr>
            <a:endParaRPr lang="en-US" altLang="en-US" dirty="0"/>
          </a:p>
        </p:txBody>
      </p:sp>
      <p:sp>
        <p:nvSpPr>
          <p:cNvPr id="7" name="Slide Number Placeholder 6">
            <a:extLst>
              <a:ext uri="{FF2B5EF4-FFF2-40B4-BE49-F238E27FC236}">
                <a16:creationId xmlns:a16="http://schemas.microsoft.com/office/drawing/2014/main" id="{C827ECF0-05E5-440B-ADAB-B598A7582F4E}"/>
              </a:ext>
            </a:extLst>
          </p:cNvPr>
          <p:cNvSpPr>
            <a:spLocks noGrp="1" noChangeArrowheads="1"/>
          </p:cNvSpPr>
          <p:nvPr>
            <p:ph type="sldNum" sz="quarter" idx="12"/>
          </p:nvPr>
        </p:nvSpPr>
        <p:spPr/>
        <p:txBody>
          <a:bodyPr/>
          <a:lstStyle>
            <a:lvl1pPr>
              <a:defRPr/>
            </a:lvl1pPr>
          </a:lstStyle>
          <a:p>
            <a:pPr>
              <a:defRPr/>
            </a:pPr>
            <a:fld id="{EEC530E3-B5A1-45F2-81D2-757A3B81462A}" type="slidenum">
              <a:rPr lang="en-US" altLang="en-US"/>
              <a:pPr>
                <a:defRPr/>
              </a:pPr>
              <a:t>‹#›</a:t>
            </a:fld>
            <a:endParaRPr lang="en-US" altLang="en-US" dirty="0"/>
          </a:p>
        </p:txBody>
      </p:sp>
    </p:spTree>
    <p:extLst>
      <p:ext uri="{BB962C8B-B14F-4D97-AF65-F5344CB8AC3E}">
        <p14:creationId xmlns:p14="http://schemas.microsoft.com/office/powerpoint/2010/main" val="294467286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p:spPr>
        <p:txBody>
          <a:bodyPr/>
          <a:lstStyle/>
          <a:p>
            <a:r>
              <a:rPr lang="en-US"/>
              <a:t>Click to edit Master title style</a:t>
            </a:r>
          </a:p>
        </p:txBody>
      </p:sp>
      <p:sp>
        <p:nvSpPr>
          <p:cNvPr id="3" name="Content Placeholder 2"/>
          <p:cNvSpPr>
            <a:spLocks noGrp="1"/>
          </p:cNvSpPr>
          <p:nvPr>
            <p:ph sz="half" idx="1"/>
          </p:nvPr>
        </p:nvSpPr>
        <p:spPr>
          <a:xfrm>
            <a:off x="609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a:extLst>
              <a:ext uri="{FF2B5EF4-FFF2-40B4-BE49-F238E27FC236}">
                <a16:creationId xmlns:a16="http://schemas.microsoft.com/office/drawing/2014/main" id="{1F050316-74F0-4114-B105-98DCA68522EA}"/>
              </a:ext>
            </a:extLst>
          </p:cNvPr>
          <p:cNvSpPr>
            <a:spLocks noGrp="1" noChangeArrowheads="1"/>
          </p:cNvSpPr>
          <p:nvPr>
            <p:ph type="dt" sz="half" idx="10"/>
          </p:nvPr>
        </p:nvSpPr>
        <p:spPr/>
        <p:txBody>
          <a:bodyPr/>
          <a:lstStyle>
            <a:lvl1pPr>
              <a:defRPr/>
            </a:lvl1pPr>
          </a:lstStyle>
          <a:p>
            <a:pPr>
              <a:defRPr/>
            </a:pPr>
            <a:endParaRPr lang="en-US" altLang="en-US" dirty="0"/>
          </a:p>
        </p:txBody>
      </p:sp>
      <p:sp>
        <p:nvSpPr>
          <p:cNvPr id="6" name="Footer Placeholder 7">
            <a:extLst>
              <a:ext uri="{FF2B5EF4-FFF2-40B4-BE49-F238E27FC236}">
                <a16:creationId xmlns:a16="http://schemas.microsoft.com/office/drawing/2014/main" id="{071F393C-1AA2-4CCE-8896-D13C05987226}"/>
              </a:ext>
            </a:extLst>
          </p:cNvPr>
          <p:cNvSpPr>
            <a:spLocks noGrp="1" noChangeArrowheads="1"/>
          </p:cNvSpPr>
          <p:nvPr>
            <p:ph type="ftr" sz="quarter" idx="11"/>
          </p:nvPr>
        </p:nvSpPr>
        <p:spPr/>
        <p:txBody>
          <a:bodyPr/>
          <a:lstStyle>
            <a:lvl1pPr>
              <a:defRPr/>
            </a:lvl1pPr>
          </a:lstStyle>
          <a:p>
            <a:pPr>
              <a:defRPr/>
            </a:pPr>
            <a:endParaRPr lang="en-US" altLang="en-US" dirty="0"/>
          </a:p>
        </p:txBody>
      </p:sp>
      <p:sp>
        <p:nvSpPr>
          <p:cNvPr id="7" name="Slide Number Placeholder 8">
            <a:extLst>
              <a:ext uri="{FF2B5EF4-FFF2-40B4-BE49-F238E27FC236}">
                <a16:creationId xmlns:a16="http://schemas.microsoft.com/office/drawing/2014/main" id="{9A343830-7ED2-4D0F-BCFC-99B5D1F9017F}"/>
              </a:ext>
            </a:extLst>
          </p:cNvPr>
          <p:cNvSpPr>
            <a:spLocks noGrp="1" noChangeArrowheads="1"/>
          </p:cNvSpPr>
          <p:nvPr>
            <p:ph type="sldNum" sz="quarter" idx="12"/>
          </p:nvPr>
        </p:nvSpPr>
        <p:spPr/>
        <p:txBody>
          <a:bodyPr/>
          <a:lstStyle>
            <a:lvl1pPr>
              <a:defRPr/>
            </a:lvl1pPr>
          </a:lstStyle>
          <a:p>
            <a:pPr>
              <a:defRPr/>
            </a:pPr>
            <a:fld id="{144C6AED-8ED9-46C6-A93D-A0A11F076449}" type="slidenum">
              <a:rPr lang="en-US" altLang="en-US"/>
              <a:pPr>
                <a:defRPr/>
              </a:pPr>
              <a:t>‹#›</a:t>
            </a:fld>
            <a:endParaRPr lang="en-US" altLang="en-US" dirty="0"/>
          </a:p>
        </p:txBody>
      </p:sp>
    </p:spTree>
    <p:extLst>
      <p:ext uri="{BB962C8B-B14F-4D97-AF65-F5344CB8AC3E}">
        <p14:creationId xmlns:p14="http://schemas.microsoft.com/office/powerpoint/2010/main" val="18369089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ED16D2A-299B-45CC-85EB-9B9E152ED31A}"/>
              </a:ext>
            </a:extLst>
          </p:cNvPr>
          <p:cNvSpPr>
            <a:spLocks noGrp="1"/>
          </p:cNvSpPr>
          <p:nvPr>
            <p:ph type="dt" sz="half" idx="10"/>
          </p:nvPr>
        </p:nvSpPr>
        <p:spPr/>
        <p:txBody>
          <a:bodyPr/>
          <a:lstStyle>
            <a:lvl1pPr>
              <a:defRPr/>
            </a:lvl1pPr>
          </a:lstStyle>
          <a:p>
            <a:pPr>
              <a:defRPr/>
            </a:pPr>
            <a:fld id="{B0839C6D-92A3-4727-9A7D-04A214961D5A}" type="datetimeFigureOut">
              <a:rPr lang="en-US"/>
              <a:pPr>
                <a:defRPr/>
              </a:pPr>
              <a:t>5/8/2021</a:t>
            </a:fld>
            <a:endParaRPr lang="en-US" dirty="0"/>
          </a:p>
        </p:txBody>
      </p:sp>
      <p:sp>
        <p:nvSpPr>
          <p:cNvPr id="6" name="Footer Placeholder 4">
            <a:extLst>
              <a:ext uri="{FF2B5EF4-FFF2-40B4-BE49-F238E27FC236}">
                <a16:creationId xmlns:a16="http://schemas.microsoft.com/office/drawing/2014/main" id="{D5552250-047A-4449-B900-9E2E0347BD80}"/>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717577D6-C3EE-4D95-8EDD-5FBBF02BFE63}"/>
              </a:ext>
            </a:extLst>
          </p:cNvPr>
          <p:cNvSpPr>
            <a:spLocks noGrp="1"/>
          </p:cNvSpPr>
          <p:nvPr>
            <p:ph type="sldNum" sz="quarter" idx="12"/>
          </p:nvPr>
        </p:nvSpPr>
        <p:spPr/>
        <p:txBody>
          <a:bodyPr/>
          <a:lstStyle>
            <a:lvl1pPr>
              <a:defRPr/>
            </a:lvl1pPr>
          </a:lstStyle>
          <a:p>
            <a:pPr>
              <a:defRPr/>
            </a:pPr>
            <a:fld id="{49E3BFAC-67D0-447F-A9DF-D2455F35FE79}" type="slidenum">
              <a:rPr lang="en-US" altLang="en-US"/>
              <a:pPr>
                <a:defRPr/>
              </a:pPr>
              <a:t>‹#›</a:t>
            </a:fld>
            <a:endParaRPr lang="en-US" altLang="en-US" dirty="0"/>
          </a:p>
        </p:txBody>
      </p:sp>
    </p:spTree>
    <p:extLst>
      <p:ext uri="{BB962C8B-B14F-4D97-AF65-F5344CB8AC3E}">
        <p14:creationId xmlns:p14="http://schemas.microsoft.com/office/powerpoint/2010/main" val="756915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2AE7F7C-7F13-448D-A19C-F70DD06A6632}"/>
              </a:ext>
            </a:extLst>
          </p:cNvPr>
          <p:cNvSpPr>
            <a:spLocks noGrp="1"/>
          </p:cNvSpPr>
          <p:nvPr>
            <p:ph type="dt" sz="half" idx="10"/>
          </p:nvPr>
        </p:nvSpPr>
        <p:spPr/>
        <p:txBody>
          <a:bodyPr/>
          <a:lstStyle>
            <a:lvl1pPr>
              <a:defRPr/>
            </a:lvl1pPr>
          </a:lstStyle>
          <a:p>
            <a:pPr>
              <a:defRPr/>
            </a:pPr>
            <a:fld id="{A1F6FA08-1961-4114-8144-7B56C7021ACD}" type="datetimeFigureOut">
              <a:rPr lang="en-US"/>
              <a:pPr>
                <a:defRPr/>
              </a:pPr>
              <a:t>5/8/2021</a:t>
            </a:fld>
            <a:endParaRPr lang="en-US" dirty="0"/>
          </a:p>
        </p:txBody>
      </p:sp>
      <p:sp>
        <p:nvSpPr>
          <p:cNvPr id="8" name="Footer Placeholder 4">
            <a:extLst>
              <a:ext uri="{FF2B5EF4-FFF2-40B4-BE49-F238E27FC236}">
                <a16:creationId xmlns:a16="http://schemas.microsoft.com/office/drawing/2014/main" id="{6731A090-4085-402D-A34F-E41481B5F6EB}"/>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8A06E8A7-8120-404D-AC83-3CBBAFC48B9E}"/>
              </a:ext>
            </a:extLst>
          </p:cNvPr>
          <p:cNvSpPr>
            <a:spLocks noGrp="1"/>
          </p:cNvSpPr>
          <p:nvPr>
            <p:ph type="sldNum" sz="quarter" idx="12"/>
          </p:nvPr>
        </p:nvSpPr>
        <p:spPr/>
        <p:txBody>
          <a:bodyPr/>
          <a:lstStyle>
            <a:lvl1pPr>
              <a:defRPr/>
            </a:lvl1pPr>
          </a:lstStyle>
          <a:p>
            <a:pPr>
              <a:defRPr/>
            </a:pPr>
            <a:fld id="{A4E72D77-C9E6-4D49-97F0-3D0AC7809120}" type="slidenum">
              <a:rPr lang="en-US" altLang="en-US"/>
              <a:pPr>
                <a:defRPr/>
              </a:pPr>
              <a:t>‹#›</a:t>
            </a:fld>
            <a:endParaRPr lang="en-US" altLang="en-US" dirty="0"/>
          </a:p>
        </p:txBody>
      </p:sp>
    </p:spTree>
    <p:extLst>
      <p:ext uri="{BB962C8B-B14F-4D97-AF65-F5344CB8AC3E}">
        <p14:creationId xmlns:p14="http://schemas.microsoft.com/office/powerpoint/2010/main" val="25193660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B9FC18D-68DD-4A07-A669-8037E065609C}"/>
              </a:ext>
            </a:extLst>
          </p:cNvPr>
          <p:cNvSpPr>
            <a:spLocks noGrp="1"/>
          </p:cNvSpPr>
          <p:nvPr>
            <p:ph type="dt" sz="half" idx="10"/>
          </p:nvPr>
        </p:nvSpPr>
        <p:spPr/>
        <p:txBody>
          <a:bodyPr/>
          <a:lstStyle>
            <a:lvl1pPr>
              <a:defRPr/>
            </a:lvl1pPr>
          </a:lstStyle>
          <a:p>
            <a:pPr>
              <a:defRPr/>
            </a:pPr>
            <a:fld id="{4BC32470-070C-4748-BC65-7DD3B9944CEB}" type="datetimeFigureOut">
              <a:rPr lang="en-US"/>
              <a:pPr>
                <a:defRPr/>
              </a:pPr>
              <a:t>5/8/2021</a:t>
            </a:fld>
            <a:endParaRPr lang="en-US" dirty="0"/>
          </a:p>
        </p:txBody>
      </p:sp>
      <p:sp>
        <p:nvSpPr>
          <p:cNvPr id="4" name="Footer Placeholder 4">
            <a:extLst>
              <a:ext uri="{FF2B5EF4-FFF2-40B4-BE49-F238E27FC236}">
                <a16:creationId xmlns:a16="http://schemas.microsoft.com/office/drawing/2014/main" id="{FCEA7DF2-7A78-454C-877C-4049D4B5811B}"/>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EFC2DA67-B8EF-4A80-9825-DD9E3877C337}"/>
              </a:ext>
            </a:extLst>
          </p:cNvPr>
          <p:cNvSpPr>
            <a:spLocks noGrp="1"/>
          </p:cNvSpPr>
          <p:nvPr>
            <p:ph type="sldNum" sz="quarter" idx="12"/>
          </p:nvPr>
        </p:nvSpPr>
        <p:spPr/>
        <p:txBody>
          <a:bodyPr/>
          <a:lstStyle>
            <a:lvl1pPr>
              <a:defRPr/>
            </a:lvl1pPr>
          </a:lstStyle>
          <a:p>
            <a:pPr>
              <a:defRPr/>
            </a:pPr>
            <a:fld id="{C4F6F83D-BC93-4E53-BA44-59750C3618FE}" type="slidenum">
              <a:rPr lang="en-US" altLang="en-US"/>
              <a:pPr>
                <a:defRPr/>
              </a:pPr>
              <a:t>‹#›</a:t>
            </a:fld>
            <a:endParaRPr lang="en-US" altLang="en-US" dirty="0"/>
          </a:p>
        </p:txBody>
      </p:sp>
    </p:spTree>
    <p:extLst>
      <p:ext uri="{BB962C8B-B14F-4D97-AF65-F5344CB8AC3E}">
        <p14:creationId xmlns:p14="http://schemas.microsoft.com/office/powerpoint/2010/main" val="1336165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1F4B5-B270-4E01-A7ED-F37A47ACF6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50BD4E-9C8A-4FEE-924D-AD2814BDC5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291EB1-48E8-48BE-A9ED-68E57683202C}"/>
              </a:ext>
            </a:extLst>
          </p:cNvPr>
          <p:cNvSpPr>
            <a:spLocks noGrp="1"/>
          </p:cNvSpPr>
          <p:nvPr>
            <p:ph type="dt" sz="half" idx="10"/>
          </p:nvPr>
        </p:nvSpPr>
        <p:spPr/>
        <p:txBody>
          <a:bodyPr/>
          <a:lstStyle/>
          <a:p>
            <a:fld id="{3B203FF4-02DB-453E-AAEB-87BEEA16CF1A}" type="datetimeFigureOut">
              <a:rPr lang="en-US" smtClean="0"/>
              <a:t>5/8/2021</a:t>
            </a:fld>
            <a:endParaRPr lang="en-US" dirty="0"/>
          </a:p>
        </p:txBody>
      </p:sp>
      <p:sp>
        <p:nvSpPr>
          <p:cNvPr id="5" name="Footer Placeholder 4">
            <a:extLst>
              <a:ext uri="{FF2B5EF4-FFF2-40B4-BE49-F238E27FC236}">
                <a16:creationId xmlns:a16="http://schemas.microsoft.com/office/drawing/2014/main" id="{3E572145-AC8F-4FB1-974F-4D8CEEC4D88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3BF1767-1BEF-4AA5-9B1A-B02C665218BF}"/>
              </a:ext>
            </a:extLst>
          </p:cNvPr>
          <p:cNvSpPr>
            <a:spLocks noGrp="1"/>
          </p:cNvSpPr>
          <p:nvPr>
            <p:ph type="sldNum" sz="quarter" idx="12"/>
          </p:nvPr>
        </p:nvSpPr>
        <p:spPr/>
        <p:txBody>
          <a:bodyPr/>
          <a:lstStyle/>
          <a:p>
            <a:fld id="{D29C794A-28A9-431D-A27D-94C05CB0DDCD}" type="slidenum">
              <a:rPr lang="en-US" smtClean="0"/>
              <a:t>‹#›</a:t>
            </a:fld>
            <a:endParaRPr lang="en-US" dirty="0"/>
          </a:p>
        </p:txBody>
      </p:sp>
    </p:spTree>
    <p:extLst>
      <p:ext uri="{BB962C8B-B14F-4D97-AF65-F5344CB8AC3E}">
        <p14:creationId xmlns:p14="http://schemas.microsoft.com/office/powerpoint/2010/main" val="5721248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762935F-EA73-4780-B446-87D0B203ADB5}"/>
              </a:ext>
            </a:extLst>
          </p:cNvPr>
          <p:cNvSpPr>
            <a:spLocks noGrp="1"/>
          </p:cNvSpPr>
          <p:nvPr>
            <p:ph type="dt" sz="half" idx="10"/>
          </p:nvPr>
        </p:nvSpPr>
        <p:spPr/>
        <p:txBody>
          <a:bodyPr/>
          <a:lstStyle>
            <a:lvl1pPr>
              <a:defRPr/>
            </a:lvl1pPr>
          </a:lstStyle>
          <a:p>
            <a:pPr>
              <a:defRPr/>
            </a:pPr>
            <a:fld id="{1B68C40B-C370-41D7-AA06-AE1B776EA8EC}" type="datetimeFigureOut">
              <a:rPr lang="en-US"/>
              <a:pPr>
                <a:defRPr/>
              </a:pPr>
              <a:t>5/8/2021</a:t>
            </a:fld>
            <a:endParaRPr lang="en-US" dirty="0"/>
          </a:p>
        </p:txBody>
      </p:sp>
      <p:sp>
        <p:nvSpPr>
          <p:cNvPr id="3" name="Footer Placeholder 4">
            <a:extLst>
              <a:ext uri="{FF2B5EF4-FFF2-40B4-BE49-F238E27FC236}">
                <a16:creationId xmlns:a16="http://schemas.microsoft.com/office/drawing/2014/main" id="{F4FCCDA5-DD6E-4E17-A44C-526BB5721401}"/>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9EE49139-2A48-4D7B-9A94-DB776C6EEC80}"/>
              </a:ext>
            </a:extLst>
          </p:cNvPr>
          <p:cNvSpPr>
            <a:spLocks noGrp="1"/>
          </p:cNvSpPr>
          <p:nvPr>
            <p:ph type="sldNum" sz="quarter" idx="12"/>
          </p:nvPr>
        </p:nvSpPr>
        <p:spPr/>
        <p:txBody>
          <a:bodyPr/>
          <a:lstStyle>
            <a:lvl1pPr>
              <a:defRPr/>
            </a:lvl1pPr>
          </a:lstStyle>
          <a:p>
            <a:pPr>
              <a:defRPr/>
            </a:pPr>
            <a:fld id="{D353C95C-20B5-4445-9A1A-7C2CEB5BD5F3}" type="slidenum">
              <a:rPr lang="en-US" altLang="en-US"/>
              <a:pPr>
                <a:defRPr/>
              </a:pPr>
              <a:t>‹#›</a:t>
            </a:fld>
            <a:endParaRPr lang="en-US" altLang="en-US" dirty="0"/>
          </a:p>
        </p:txBody>
      </p:sp>
    </p:spTree>
    <p:extLst>
      <p:ext uri="{BB962C8B-B14F-4D97-AF65-F5344CB8AC3E}">
        <p14:creationId xmlns:p14="http://schemas.microsoft.com/office/powerpoint/2010/main" val="1183859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6619FF8-8CA8-4625-91AF-E9B11BD2EC20}"/>
              </a:ext>
            </a:extLst>
          </p:cNvPr>
          <p:cNvSpPr>
            <a:spLocks noGrp="1"/>
          </p:cNvSpPr>
          <p:nvPr>
            <p:ph type="dt" sz="half" idx="10"/>
          </p:nvPr>
        </p:nvSpPr>
        <p:spPr/>
        <p:txBody>
          <a:bodyPr/>
          <a:lstStyle>
            <a:lvl1pPr>
              <a:defRPr/>
            </a:lvl1pPr>
          </a:lstStyle>
          <a:p>
            <a:pPr>
              <a:defRPr/>
            </a:pPr>
            <a:fld id="{E58E6D42-E1BC-4D19-B75F-7B9368234835}" type="datetimeFigureOut">
              <a:rPr lang="en-US"/>
              <a:pPr>
                <a:defRPr/>
              </a:pPr>
              <a:t>5/8/2021</a:t>
            </a:fld>
            <a:endParaRPr lang="en-US" dirty="0"/>
          </a:p>
        </p:txBody>
      </p:sp>
      <p:sp>
        <p:nvSpPr>
          <p:cNvPr id="6" name="Footer Placeholder 4">
            <a:extLst>
              <a:ext uri="{FF2B5EF4-FFF2-40B4-BE49-F238E27FC236}">
                <a16:creationId xmlns:a16="http://schemas.microsoft.com/office/drawing/2014/main" id="{FAE8809E-C0C1-441A-93E3-BC6FE165FD5B}"/>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C6001DB6-4DC8-4219-BA94-5C26E282FEDC}"/>
              </a:ext>
            </a:extLst>
          </p:cNvPr>
          <p:cNvSpPr>
            <a:spLocks noGrp="1"/>
          </p:cNvSpPr>
          <p:nvPr>
            <p:ph type="sldNum" sz="quarter" idx="12"/>
          </p:nvPr>
        </p:nvSpPr>
        <p:spPr/>
        <p:txBody>
          <a:bodyPr/>
          <a:lstStyle>
            <a:lvl1pPr>
              <a:defRPr/>
            </a:lvl1pPr>
          </a:lstStyle>
          <a:p>
            <a:pPr>
              <a:defRPr/>
            </a:pPr>
            <a:fld id="{014AD330-0331-4E92-A730-A0EB5626DE6A}" type="slidenum">
              <a:rPr lang="en-US" altLang="en-US"/>
              <a:pPr>
                <a:defRPr/>
              </a:pPr>
              <a:t>‹#›</a:t>
            </a:fld>
            <a:endParaRPr lang="en-US" altLang="en-US" dirty="0"/>
          </a:p>
        </p:txBody>
      </p:sp>
    </p:spTree>
    <p:extLst>
      <p:ext uri="{BB962C8B-B14F-4D97-AF65-F5344CB8AC3E}">
        <p14:creationId xmlns:p14="http://schemas.microsoft.com/office/powerpoint/2010/main" val="28022040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0D58761-A7B3-428D-B852-C39A35CD7E6F}"/>
              </a:ext>
            </a:extLst>
          </p:cNvPr>
          <p:cNvSpPr>
            <a:spLocks noGrp="1"/>
          </p:cNvSpPr>
          <p:nvPr>
            <p:ph type="dt" sz="half" idx="10"/>
          </p:nvPr>
        </p:nvSpPr>
        <p:spPr/>
        <p:txBody>
          <a:bodyPr/>
          <a:lstStyle>
            <a:lvl1pPr>
              <a:defRPr/>
            </a:lvl1pPr>
          </a:lstStyle>
          <a:p>
            <a:pPr>
              <a:defRPr/>
            </a:pPr>
            <a:fld id="{FBCF1887-35F3-4B6F-A5FA-DF8DA53AAFE4}" type="datetimeFigureOut">
              <a:rPr lang="en-US"/>
              <a:pPr>
                <a:defRPr/>
              </a:pPr>
              <a:t>5/8/2021</a:t>
            </a:fld>
            <a:endParaRPr lang="en-US" dirty="0"/>
          </a:p>
        </p:txBody>
      </p:sp>
      <p:sp>
        <p:nvSpPr>
          <p:cNvPr id="6" name="Footer Placeholder 4">
            <a:extLst>
              <a:ext uri="{FF2B5EF4-FFF2-40B4-BE49-F238E27FC236}">
                <a16:creationId xmlns:a16="http://schemas.microsoft.com/office/drawing/2014/main" id="{9500E05C-EFC9-48C1-B02F-5A5127565BDA}"/>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3C848622-1581-4095-985D-43384553CA9B}"/>
              </a:ext>
            </a:extLst>
          </p:cNvPr>
          <p:cNvSpPr>
            <a:spLocks noGrp="1"/>
          </p:cNvSpPr>
          <p:nvPr>
            <p:ph type="sldNum" sz="quarter" idx="12"/>
          </p:nvPr>
        </p:nvSpPr>
        <p:spPr/>
        <p:txBody>
          <a:bodyPr/>
          <a:lstStyle>
            <a:lvl1pPr>
              <a:defRPr/>
            </a:lvl1pPr>
          </a:lstStyle>
          <a:p>
            <a:pPr>
              <a:defRPr/>
            </a:pPr>
            <a:fld id="{488AC085-78B8-4DF0-9CB5-6348FBE3ABA9}" type="slidenum">
              <a:rPr lang="en-US" altLang="en-US"/>
              <a:pPr>
                <a:defRPr/>
              </a:pPr>
              <a:t>‹#›</a:t>
            </a:fld>
            <a:endParaRPr lang="en-US" altLang="en-US" dirty="0"/>
          </a:p>
        </p:txBody>
      </p:sp>
    </p:spTree>
    <p:extLst>
      <p:ext uri="{BB962C8B-B14F-4D97-AF65-F5344CB8AC3E}">
        <p14:creationId xmlns:p14="http://schemas.microsoft.com/office/powerpoint/2010/main" val="8328166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1E4EF-18AE-4523-BE6A-F1C44F5FB3B0}"/>
              </a:ext>
            </a:extLst>
          </p:cNvPr>
          <p:cNvSpPr>
            <a:spLocks noGrp="1"/>
          </p:cNvSpPr>
          <p:nvPr>
            <p:ph type="dt" sz="half" idx="10"/>
          </p:nvPr>
        </p:nvSpPr>
        <p:spPr/>
        <p:txBody>
          <a:bodyPr/>
          <a:lstStyle>
            <a:lvl1pPr>
              <a:defRPr/>
            </a:lvl1pPr>
          </a:lstStyle>
          <a:p>
            <a:pPr>
              <a:defRPr/>
            </a:pPr>
            <a:fld id="{B11DC4BA-8F0E-4D10-8B32-5D7181DD88BE}" type="datetimeFigureOut">
              <a:rPr lang="en-US"/>
              <a:pPr>
                <a:defRPr/>
              </a:pPr>
              <a:t>5/8/2021</a:t>
            </a:fld>
            <a:endParaRPr lang="en-US" dirty="0"/>
          </a:p>
        </p:txBody>
      </p:sp>
      <p:sp>
        <p:nvSpPr>
          <p:cNvPr id="5" name="Footer Placeholder 4">
            <a:extLst>
              <a:ext uri="{FF2B5EF4-FFF2-40B4-BE49-F238E27FC236}">
                <a16:creationId xmlns:a16="http://schemas.microsoft.com/office/drawing/2014/main" id="{4F308044-D0B1-4A66-ABC8-C3C2EAA6137E}"/>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1D71C747-604C-4958-A188-E4370D31DD6E}"/>
              </a:ext>
            </a:extLst>
          </p:cNvPr>
          <p:cNvSpPr>
            <a:spLocks noGrp="1"/>
          </p:cNvSpPr>
          <p:nvPr>
            <p:ph type="sldNum" sz="quarter" idx="12"/>
          </p:nvPr>
        </p:nvSpPr>
        <p:spPr/>
        <p:txBody>
          <a:bodyPr/>
          <a:lstStyle>
            <a:lvl1pPr>
              <a:defRPr/>
            </a:lvl1pPr>
          </a:lstStyle>
          <a:p>
            <a:pPr>
              <a:defRPr/>
            </a:pPr>
            <a:fld id="{D45EF10D-87DF-4066-9D71-AA0ED5E7FC14}" type="slidenum">
              <a:rPr lang="en-US" altLang="en-US"/>
              <a:pPr>
                <a:defRPr/>
              </a:pPr>
              <a:t>‹#›</a:t>
            </a:fld>
            <a:endParaRPr lang="en-US" altLang="en-US" dirty="0"/>
          </a:p>
        </p:txBody>
      </p:sp>
    </p:spTree>
    <p:extLst>
      <p:ext uri="{BB962C8B-B14F-4D97-AF65-F5344CB8AC3E}">
        <p14:creationId xmlns:p14="http://schemas.microsoft.com/office/powerpoint/2010/main" val="7622148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2E296B-F58E-4B8F-AA20-B3ADA29AFD02}"/>
              </a:ext>
            </a:extLst>
          </p:cNvPr>
          <p:cNvSpPr>
            <a:spLocks noGrp="1"/>
          </p:cNvSpPr>
          <p:nvPr>
            <p:ph type="dt" sz="half" idx="10"/>
          </p:nvPr>
        </p:nvSpPr>
        <p:spPr/>
        <p:txBody>
          <a:bodyPr/>
          <a:lstStyle>
            <a:lvl1pPr>
              <a:defRPr/>
            </a:lvl1pPr>
          </a:lstStyle>
          <a:p>
            <a:pPr>
              <a:defRPr/>
            </a:pPr>
            <a:fld id="{8F3B2C10-66D7-461A-A74B-CCB4503C2F18}" type="datetimeFigureOut">
              <a:rPr lang="en-US"/>
              <a:pPr>
                <a:defRPr/>
              </a:pPr>
              <a:t>5/8/2021</a:t>
            </a:fld>
            <a:endParaRPr lang="en-US" dirty="0"/>
          </a:p>
        </p:txBody>
      </p:sp>
      <p:sp>
        <p:nvSpPr>
          <p:cNvPr id="5" name="Footer Placeholder 4">
            <a:extLst>
              <a:ext uri="{FF2B5EF4-FFF2-40B4-BE49-F238E27FC236}">
                <a16:creationId xmlns:a16="http://schemas.microsoft.com/office/drawing/2014/main" id="{AA331991-69F5-4CDF-B57F-F811F21F1758}"/>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432D349F-E740-4246-8762-32D97026ED10}"/>
              </a:ext>
            </a:extLst>
          </p:cNvPr>
          <p:cNvSpPr>
            <a:spLocks noGrp="1"/>
          </p:cNvSpPr>
          <p:nvPr>
            <p:ph type="sldNum" sz="quarter" idx="12"/>
          </p:nvPr>
        </p:nvSpPr>
        <p:spPr/>
        <p:txBody>
          <a:bodyPr/>
          <a:lstStyle>
            <a:lvl1pPr>
              <a:defRPr/>
            </a:lvl1pPr>
          </a:lstStyle>
          <a:p>
            <a:pPr>
              <a:defRPr/>
            </a:pPr>
            <a:fld id="{85C545ED-C956-41E4-8BE9-BE00058B4514}" type="slidenum">
              <a:rPr lang="en-US" altLang="en-US"/>
              <a:pPr>
                <a:defRPr/>
              </a:pPr>
              <a:t>‹#›</a:t>
            </a:fld>
            <a:endParaRPr lang="en-US" altLang="en-US" dirty="0"/>
          </a:p>
        </p:txBody>
      </p:sp>
    </p:spTree>
    <p:extLst>
      <p:ext uri="{BB962C8B-B14F-4D97-AF65-F5344CB8AC3E}">
        <p14:creationId xmlns:p14="http://schemas.microsoft.com/office/powerpoint/2010/main" val="25377996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rtlCol="0">
            <a:normAutofit/>
          </a:bodyPr>
          <a:lstStyle/>
          <a:p>
            <a:pPr lvl="0"/>
            <a:endParaRPr lang="en-US" noProof="0" dirty="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FB668B-B4ED-432F-8FF3-E32A1641A49C}"/>
              </a:ext>
            </a:extLst>
          </p:cNvPr>
          <p:cNvSpPr>
            <a:spLocks noGrp="1"/>
          </p:cNvSpPr>
          <p:nvPr>
            <p:ph type="dt" sz="half" idx="10"/>
          </p:nvPr>
        </p:nvSpPr>
        <p:spPr>
          <a:xfrm>
            <a:off x="914400" y="6248400"/>
            <a:ext cx="2540000" cy="457200"/>
          </a:xfrm>
        </p:spPr>
        <p:txBody>
          <a:bodyPr/>
          <a:lstStyle>
            <a:lvl1pPr>
              <a:defRPr/>
            </a:lvl1pPr>
          </a:lstStyle>
          <a:p>
            <a:pPr>
              <a:defRPr/>
            </a:pPr>
            <a:endParaRPr lang="en-US" altLang="en-US" dirty="0"/>
          </a:p>
        </p:txBody>
      </p:sp>
      <p:sp>
        <p:nvSpPr>
          <p:cNvPr id="6" name="Footer Placeholder 5">
            <a:extLst>
              <a:ext uri="{FF2B5EF4-FFF2-40B4-BE49-F238E27FC236}">
                <a16:creationId xmlns:a16="http://schemas.microsoft.com/office/drawing/2014/main" id="{3E897D4F-D3F4-486D-9BA4-245A23A09E95}"/>
              </a:ext>
            </a:extLst>
          </p:cNvPr>
          <p:cNvSpPr>
            <a:spLocks noGrp="1"/>
          </p:cNvSpPr>
          <p:nvPr>
            <p:ph type="ftr" sz="quarter" idx="11"/>
          </p:nvPr>
        </p:nvSpPr>
        <p:spPr>
          <a:xfrm>
            <a:off x="4165600" y="6248400"/>
            <a:ext cx="3860800" cy="457200"/>
          </a:xfrm>
        </p:spPr>
        <p:txBody>
          <a:bodyPr/>
          <a:lstStyle>
            <a:lvl1pPr>
              <a:defRPr/>
            </a:lvl1pPr>
          </a:lstStyle>
          <a:p>
            <a:pPr>
              <a:defRPr/>
            </a:pPr>
            <a:endParaRPr lang="en-US" altLang="en-US" dirty="0"/>
          </a:p>
        </p:txBody>
      </p:sp>
      <p:sp>
        <p:nvSpPr>
          <p:cNvPr id="7" name="Slide Number Placeholder 6">
            <a:extLst>
              <a:ext uri="{FF2B5EF4-FFF2-40B4-BE49-F238E27FC236}">
                <a16:creationId xmlns:a16="http://schemas.microsoft.com/office/drawing/2014/main" id="{E3FD164A-09CA-4363-9245-237FE8C34EB5}"/>
              </a:ext>
            </a:extLst>
          </p:cNvPr>
          <p:cNvSpPr>
            <a:spLocks noGrp="1"/>
          </p:cNvSpPr>
          <p:nvPr>
            <p:ph type="sldNum" sz="quarter" idx="12"/>
          </p:nvPr>
        </p:nvSpPr>
        <p:spPr>
          <a:xfrm>
            <a:off x="8737600" y="6248400"/>
            <a:ext cx="2540000" cy="457200"/>
          </a:xfrm>
        </p:spPr>
        <p:txBody>
          <a:bodyPr/>
          <a:lstStyle>
            <a:lvl1pPr>
              <a:defRPr/>
            </a:lvl1pPr>
          </a:lstStyle>
          <a:p>
            <a:pPr>
              <a:defRPr/>
            </a:pPr>
            <a:fld id="{451D51FB-F61E-4E64-B583-4114C3D8AA8B}" type="slidenum">
              <a:rPr lang="en-US" altLang="en-US"/>
              <a:pPr>
                <a:defRPr/>
              </a:pPr>
              <a:t>‹#›</a:t>
            </a:fld>
            <a:endParaRPr lang="en-US" altLang="en-US" dirty="0"/>
          </a:p>
        </p:txBody>
      </p:sp>
    </p:spTree>
    <p:extLst>
      <p:ext uri="{BB962C8B-B14F-4D97-AF65-F5344CB8AC3E}">
        <p14:creationId xmlns:p14="http://schemas.microsoft.com/office/powerpoint/2010/main" val="35180038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1"/>
            <a:ext cx="5384800" cy="4525963"/>
          </a:xfrm>
        </p:spPr>
        <p:txBody>
          <a:bodyPr rtlCol="0">
            <a:normAutofit/>
          </a:bodyPr>
          <a:lstStyle/>
          <a:p>
            <a:pPr lvl="0"/>
            <a:endParaRPr lang="en-US" noProof="0" dirty="0"/>
          </a:p>
        </p:txBody>
      </p:sp>
      <p:sp>
        <p:nvSpPr>
          <p:cNvPr id="5" name="Date Placeholder 4">
            <a:extLst>
              <a:ext uri="{FF2B5EF4-FFF2-40B4-BE49-F238E27FC236}">
                <a16:creationId xmlns:a16="http://schemas.microsoft.com/office/drawing/2014/main" id="{D84B0EA7-5158-4D1B-9D2A-2E9509F4EA4B}"/>
              </a:ext>
            </a:extLst>
          </p:cNvPr>
          <p:cNvSpPr>
            <a:spLocks noGrp="1" noChangeArrowheads="1"/>
          </p:cNvSpPr>
          <p:nvPr>
            <p:ph type="dt" sz="half" idx="10"/>
          </p:nvPr>
        </p:nvSpPr>
        <p:spPr/>
        <p:txBody>
          <a:bodyPr/>
          <a:lstStyle>
            <a:lvl1pPr>
              <a:defRPr/>
            </a:lvl1pPr>
          </a:lstStyle>
          <a:p>
            <a:pPr>
              <a:defRPr/>
            </a:pPr>
            <a:endParaRPr lang="en-US" dirty="0"/>
          </a:p>
        </p:txBody>
      </p:sp>
      <p:sp>
        <p:nvSpPr>
          <p:cNvPr id="6" name="Footer Placeholder 5">
            <a:extLst>
              <a:ext uri="{FF2B5EF4-FFF2-40B4-BE49-F238E27FC236}">
                <a16:creationId xmlns:a16="http://schemas.microsoft.com/office/drawing/2014/main" id="{8249A72D-F621-4FA8-B1AC-F30A6A8C88D0}"/>
              </a:ext>
            </a:extLst>
          </p:cNvPr>
          <p:cNvSpPr>
            <a:spLocks noGrp="1" noChangeArrowheads="1"/>
          </p:cNvSpPr>
          <p:nvPr>
            <p:ph type="ftr" sz="quarter" idx="11"/>
          </p:nvPr>
        </p:nvSpPr>
        <p:spPr/>
        <p:txBody>
          <a:bodyPr/>
          <a:lstStyle>
            <a:lvl1pPr>
              <a:defRPr/>
            </a:lvl1pPr>
          </a:lstStyle>
          <a:p>
            <a:pPr>
              <a:defRPr/>
            </a:pPr>
            <a:endParaRPr lang="en-US" dirty="0"/>
          </a:p>
        </p:txBody>
      </p:sp>
      <p:sp>
        <p:nvSpPr>
          <p:cNvPr id="7" name="Slide Number Placeholder 6">
            <a:extLst>
              <a:ext uri="{FF2B5EF4-FFF2-40B4-BE49-F238E27FC236}">
                <a16:creationId xmlns:a16="http://schemas.microsoft.com/office/drawing/2014/main" id="{BC4A5C21-6C71-41A4-9E64-B278CFFFC3B4}"/>
              </a:ext>
            </a:extLst>
          </p:cNvPr>
          <p:cNvSpPr>
            <a:spLocks noGrp="1" noChangeArrowheads="1"/>
          </p:cNvSpPr>
          <p:nvPr>
            <p:ph type="sldNum" sz="quarter" idx="12"/>
          </p:nvPr>
        </p:nvSpPr>
        <p:spPr/>
        <p:txBody>
          <a:bodyPr/>
          <a:lstStyle>
            <a:lvl1pPr>
              <a:defRPr/>
            </a:lvl1pPr>
          </a:lstStyle>
          <a:p>
            <a:pPr>
              <a:defRPr/>
            </a:pPr>
            <a:fld id="{E5695F26-0225-4932-9E70-C6927B453568}" type="slidenum">
              <a:rPr lang="en-US" altLang="en-US"/>
              <a:pPr>
                <a:defRPr/>
              </a:pPr>
              <a:t>‹#›</a:t>
            </a:fld>
            <a:endParaRPr lang="en-US" altLang="en-US" dirty="0"/>
          </a:p>
        </p:txBody>
      </p:sp>
    </p:spTree>
    <p:extLst>
      <p:ext uri="{BB962C8B-B14F-4D97-AF65-F5344CB8AC3E}">
        <p14:creationId xmlns:p14="http://schemas.microsoft.com/office/powerpoint/2010/main" val="759472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B059C-8958-48D0-9918-8EC89BAD18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F60320-E7CC-4993-865E-89D2ADFA4A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2ADCE1-7246-4FA5-9D15-3E6A79D66E63}"/>
              </a:ext>
            </a:extLst>
          </p:cNvPr>
          <p:cNvSpPr>
            <a:spLocks noGrp="1"/>
          </p:cNvSpPr>
          <p:nvPr>
            <p:ph type="dt" sz="half" idx="10"/>
          </p:nvPr>
        </p:nvSpPr>
        <p:spPr/>
        <p:txBody>
          <a:bodyPr/>
          <a:lstStyle/>
          <a:p>
            <a:fld id="{79AC0B2C-DE10-406D-A3CF-5ABD4E00349E}" type="datetimeFigureOut">
              <a:rPr lang="en-US" smtClean="0"/>
              <a:t>5/8/2021</a:t>
            </a:fld>
            <a:endParaRPr lang="en-US" dirty="0"/>
          </a:p>
        </p:txBody>
      </p:sp>
      <p:sp>
        <p:nvSpPr>
          <p:cNvPr id="5" name="Footer Placeholder 4">
            <a:extLst>
              <a:ext uri="{FF2B5EF4-FFF2-40B4-BE49-F238E27FC236}">
                <a16:creationId xmlns:a16="http://schemas.microsoft.com/office/drawing/2014/main" id="{DE12A1BB-07BD-4159-9EDC-1D3499FDD2F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E7DA849-5436-40D9-B87D-9CF7FACF62CF}"/>
              </a:ext>
            </a:extLst>
          </p:cNvPr>
          <p:cNvSpPr>
            <a:spLocks noGrp="1"/>
          </p:cNvSpPr>
          <p:nvPr>
            <p:ph type="sldNum" sz="quarter" idx="12"/>
          </p:nvPr>
        </p:nvSpPr>
        <p:spPr/>
        <p:txBody>
          <a:bodyPr/>
          <a:lstStyle/>
          <a:p>
            <a:fld id="{6E5A46A0-FF26-4C1B-9A26-1E3B4110CA8D}" type="slidenum">
              <a:rPr lang="en-US" smtClean="0"/>
              <a:t>‹#›</a:t>
            </a:fld>
            <a:endParaRPr lang="en-US" dirty="0"/>
          </a:p>
        </p:txBody>
      </p:sp>
    </p:spTree>
    <p:extLst>
      <p:ext uri="{BB962C8B-B14F-4D97-AF65-F5344CB8AC3E}">
        <p14:creationId xmlns:p14="http://schemas.microsoft.com/office/powerpoint/2010/main" val="10918725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E8BD0-8A6A-4FB1-8874-4DF3A1B733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6915D6-D060-4C3E-ADA3-35674B426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3BC0B3-EE53-4A36-B9D9-5B4B6E5CC92A}"/>
              </a:ext>
            </a:extLst>
          </p:cNvPr>
          <p:cNvSpPr>
            <a:spLocks noGrp="1"/>
          </p:cNvSpPr>
          <p:nvPr>
            <p:ph type="dt" sz="half" idx="10"/>
          </p:nvPr>
        </p:nvSpPr>
        <p:spPr/>
        <p:txBody>
          <a:bodyPr/>
          <a:lstStyle/>
          <a:p>
            <a:fld id="{79AC0B2C-DE10-406D-A3CF-5ABD4E00349E}" type="datetimeFigureOut">
              <a:rPr lang="en-US" smtClean="0"/>
              <a:t>5/8/2021</a:t>
            </a:fld>
            <a:endParaRPr lang="en-US" dirty="0"/>
          </a:p>
        </p:txBody>
      </p:sp>
      <p:sp>
        <p:nvSpPr>
          <p:cNvPr id="5" name="Footer Placeholder 4">
            <a:extLst>
              <a:ext uri="{FF2B5EF4-FFF2-40B4-BE49-F238E27FC236}">
                <a16:creationId xmlns:a16="http://schemas.microsoft.com/office/drawing/2014/main" id="{FB73079F-AD0B-4856-8E75-4C88F2AFE6F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C7431E-217F-433A-A18F-797892F1D245}"/>
              </a:ext>
            </a:extLst>
          </p:cNvPr>
          <p:cNvSpPr>
            <a:spLocks noGrp="1"/>
          </p:cNvSpPr>
          <p:nvPr>
            <p:ph type="sldNum" sz="quarter" idx="12"/>
          </p:nvPr>
        </p:nvSpPr>
        <p:spPr/>
        <p:txBody>
          <a:bodyPr/>
          <a:lstStyle/>
          <a:p>
            <a:fld id="{6E5A46A0-FF26-4C1B-9A26-1E3B4110CA8D}" type="slidenum">
              <a:rPr lang="en-US" smtClean="0"/>
              <a:t>‹#›</a:t>
            </a:fld>
            <a:endParaRPr lang="en-US" dirty="0"/>
          </a:p>
        </p:txBody>
      </p:sp>
    </p:spTree>
    <p:extLst>
      <p:ext uri="{BB962C8B-B14F-4D97-AF65-F5344CB8AC3E}">
        <p14:creationId xmlns:p14="http://schemas.microsoft.com/office/powerpoint/2010/main" val="11986495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D6A14-D422-4931-AB8B-E675A2DFB8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21A883-5847-4C47-BA08-0012A1ADC3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265EB3-BB94-4AA1-A8E1-E708DB9DED3F}"/>
              </a:ext>
            </a:extLst>
          </p:cNvPr>
          <p:cNvSpPr>
            <a:spLocks noGrp="1"/>
          </p:cNvSpPr>
          <p:nvPr>
            <p:ph type="dt" sz="half" idx="10"/>
          </p:nvPr>
        </p:nvSpPr>
        <p:spPr/>
        <p:txBody>
          <a:bodyPr/>
          <a:lstStyle/>
          <a:p>
            <a:fld id="{79AC0B2C-DE10-406D-A3CF-5ABD4E00349E}" type="datetimeFigureOut">
              <a:rPr lang="en-US" smtClean="0"/>
              <a:t>5/8/2021</a:t>
            </a:fld>
            <a:endParaRPr lang="en-US" dirty="0"/>
          </a:p>
        </p:txBody>
      </p:sp>
      <p:sp>
        <p:nvSpPr>
          <p:cNvPr id="5" name="Footer Placeholder 4">
            <a:extLst>
              <a:ext uri="{FF2B5EF4-FFF2-40B4-BE49-F238E27FC236}">
                <a16:creationId xmlns:a16="http://schemas.microsoft.com/office/drawing/2014/main" id="{EFC2A70F-F529-41EF-A0F4-8E091DA99B8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7894E93-3D6B-47B5-8D53-D37C9D18AAF1}"/>
              </a:ext>
            </a:extLst>
          </p:cNvPr>
          <p:cNvSpPr>
            <a:spLocks noGrp="1"/>
          </p:cNvSpPr>
          <p:nvPr>
            <p:ph type="sldNum" sz="quarter" idx="12"/>
          </p:nvPr>
        </p:nvSpPr>
        <p:spPr/>
        <p:txBody>
          <a:bodyPr/>
          <a:lstStyle/>
          <a:p>
            <a:fld id="{6E5A46A0-FF26-4C1B-9A26-1E3B4110CA8D}" type="slidenum">
              <a:rPr lang="en-US" smtClean="0"/>
              <a:t>‹#›</a:t>
            </a:fld>
            <a:endParaRPr lang="en-US" dirty="0"/>
          </a:p>
        </p:txBody>
      </p:sp>
    </p:spTree>
    <p:extLst>
      <p:ext uri="{BB962C8B-B14F-4D97-AF65-F5344CB8AC3E}">
        <p14:creationId xmlns:p14="http://schemas.microsoft.com/office/powerpoint/2010/main" val="2260574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BAA6F-F577-4CB0-AD52-91A884C37A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94B149-6537-4010-84BE-4C4775D4E2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864C6B-FAE3-4E37-B498-174F946B0E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F59F40-05B1-4832-A493-7B382085FA73}"/>
              </a:ext>
            </a:extLst>
          </p:cNvPr>
          <p:cNvSpPr>
            <a:spLocks noGrp="1"/>
          </p:cNvSpPr>
          <p:nvPr>
            <p:ph type="dt" sz="half" idx="10"/>
          </p:nvPr>
        </p:nvSpPr>
        <p:spPr/>
        <p:txBody>
          <a:bodyPr/>
          <a:lstStyle/>
          <a:p>
            <a:fld id="{3B203FF4-02DB-453E-AAEB-87BEEA16CF1A}" type="datetimeFigureOut">
              <a:rPr lang="en-US" smtClean="0"/>
              <a:t>5/8/2021</a:t>
            </a:fld>
            <a:endParaRPr lang="en-US" dirty="0"/>
          </a:p>
        </p:txBody>
      </p:sp>
      <p:sp>
        <p:nvSpPr>
          <p:cNvPr id="6" name="Footer Placeholder 5">
            <a:extLst>
              <a:ext uri="{FF2B5EF4-FFF2-40B4-BE49-F238E27FC236}">
                <a16:creationId xmlns:a16="http://schemas.microsoft.com/office/drawing/2014/main" id="{8A1373F3-B551-4496-AEC8-A704C6C9630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4913729-EC9C-43EF-B0F8-4B70DD288F28}"/>
              </a:ext>
            </a:extLst>
          </p:cNvPr>
          <p:cNvSpPr>
            <a:spLocks noGrp="1"/>
          </p:cNvSpPr>
          <p:nvPr>
            <p:ph type="sldNum" sz="quarter" idx="12"/>
          </p:nvPr>
        </p:nvSpPr>
        <p:spPr/>
        <p:txBody>
          <a:bodyPr/>
          <a:lstStyle/>
          <a:p>
            <a:fld id="{D29C794A-28A9-431D-A27D-94C05CB0DDCD}" type="slidenum">
              <a:rPr lang="en-US" smtClean="0"/>
              <a:t>‹#›</a:t>
            </a:fld>
            <a:endParaRPr lang="en-US" dirty="0"/>
          </a:p>
        </p:txBody>
      </p:sp>
    </p:spTree>
    <p:extLst>
      <p:ext uri="{BB962C8B-B14F-4D97-AF65-F5344CB8AC3E}">
        <p14:creationId xmlns:p14="http://schemas.microsoft.com/office/powerpoint/2010/main" val="697812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672EC-7DEB-4F45-91E4-8D1B7B23E7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76D1A9-0036-471B-917F-36D9C9C2A9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563901-BABF-426D-980D-C56545C5C6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34B6B5-6495-4EDE-B181-7C374822F471}"/>
              </a:ext>
            </a:extLst>
          </p:cNvPr>
          <p:cNvSpPr>
            <a:spLocks noGrp="1"/>
          </p:cNvSpPr>
          <p:nvPr>
            <p:ph type="dt" sz="half" idx="10"/>
          </p:nvPr>
        </p:nvSpPr>
        <p:spPr/>
        <p:txBody>
          <a:bodyPr/>
          <a:lstStyle/>
          <a:p>
            <a:fld id="{79AC0B2C-DE10-406D-A3CF-5ABD4E00349E}" type="datetimeFigureOut">
              <a:rPr lang="en-US" smtClean="0"/>
              <a:t>5/8/2021</a:t>
            </a:fld>
            <a:endParaRPr lang="en-US" dirty="0"/>
          </a:p>
        </p:txBody>
      </p:sp>
      <p:sp>
        <p:nvSpPr>
          <p:cNvPr id="6" name="Footer Placeholder 5">
            <a:extLst>
              <a:ext uri="{FF2B5EF4-FFF2-40B4-BE49-F238E27FC236}">
                <a16:creationId xmlns:a16="http://schemas.microsoft.com/office/drawing/2014/main" id="{FE3D8D83-73DF-47BC-A6BD-44CD56BD04F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30CD50-C099-4500-A56B-58B990C54EA3}"/>
              </a:ext>
            </a:extLst>
          </p:cNvPr>
          <p:cNvSpPr>
            <a:spLocks noGrp="1"/>
          </p:cNvSpPr>
          <p:nvPr>
            <p:ph type="sldNum" sz="quarter" idx="12"/>
          </p:nvPr>
        </p:nvSpPr>
        <p:spPr/>
        <p:txBody>
          <a:bodyPr/>
          <a:lstStyle/>
          <a:p>
            <a:fld id="{6E5A46A0-FF26-4C1B-9A26-1E3B4110CA8D}" type="slidenum">
              <a:rPr lang="en-US" smtClean="0"/>
              <a:t>‹#›</a:t>
            </a:fld>
            <a:endParaRPr lang="en-US" dirty="0"/>
          </a:p>
        </p:txBody>
      </p:sp>
    </p:spTree>
    <p:extLst>
      <p:ext uri="{BB962C8B-B14F-4D97-AF65-F5344CB8AC3E}">
        <p14:creationId xmlns:p14="http://schemas.microsoft.com/office/powerpoint/2010/main" val="24777110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960B6-982F-4145-9D8C-96B7ABB1FA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0A8E31-29A3-4E56-BBEE-C4C2843DCB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47E852-58B2-4F8D-92A6-B3B9308A14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5BDCF1-99A3-43BC-A6B3-D101CBF542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CF65F4-9258-4969-BC4A-EF0CE6AEA5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810484-6E7B-4612-ABF5-9A564E155647}"/>
              </a:ext>
            </a:extLst>
          </p:cNvPr>
          <p:cNvSpPr>
            <a:spLocks noGrp="1"/>
          </p:cNvSpPr>
          <p:nvPr>
            <p:ph type="dt" sz="half" idx="10"/>
          </p:nvPr>
        </p:nvSpPr>
        <p:spPr/>
        <p:txBody>
          <a:bodyPr/>
          <a:lstStyle/>
          <a:p>
            <a:fld id="{79AC0B2C-DE10-406D-A3CF-5ABD4E00349E}" type="datetimeFigureOut">
              <a:rPr lang="en-US" smtClean="0"/>
              <a:t>5/8/2021</a:t>
            </a:fld>
            <a:endParaRPr lang="en-US" dirty="0"/>
          </a:p>
        </p:txBody>
      </p:sp>
      <p:sp>
        <p:nvSpPr>
          <p:cNvPr id="8" name="Footer Placeholder 7">
            <a:extLst>
              <a:ext uri="{FF2B5EF4-FFF2-40B4-BE49-F238E27FC236}">
                <a16:creationId xmlns:a16="http://schemas.microsoft.com/office/drawing/2014/main" id="{8CC81249-CE40-46DF-AEAD-18C70B96D4E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B26EFD7-33E9-4718-847E-157A6026CA9F}"/>
              </a:ext>
            </a:extLst>
          </p:cNvPr>
          <p:cNvSpPr>
            <a:spLocks noGrp="1"/>
          </p:cNvSpPr>
          <p:nvPr>
            <p:ph type="sldNum" sz="quarter" idx="12"/>
          </p:nvPr>
        </p:nvSpPr>
        <p:spPr/>
        <p:txBody>
          <a:bodyPr/>
          <a:lstStyle/>
          <a:p>
            <a:fld id="{6E5A46A0-FF26-4C1B-9A26-1E3B4110CA8D}" type="slidenum">
              <a:rPr lang="en-US" smtClean="0"/>
              <a:t>‹#›</a:t>
            </a:fld>
            <a:endParaRPr lang="en-US" dirty="0"/>
          </a:p>
        </p:txBody>
      </p:sp>
    </p:spTree>
    <p:extLst>
      <p:ext uri="{BB962C8B-B14F-4D97-AF65-F5344CB8AC3E}">
        <p14:creationId xmlns:p14="http://schemas.microsoft.com/office/powerpoint/2010/main" val="8506161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66AA5-A01E-49B4-AA7C-CF8CDA2670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7BD5C1-24B5-471B-B3E8-8BA4D802B370}"/>
              </a:ext>
            </a:extLst>
          </p:cNvPr>
          <p:cNvSpPr>
            <a:spLocks noGrp="1"/>
          </p:cNvSpPr>
          <p:nvPr>
            <p:ph type="dt" sz="half" idx="10"/>
          </p:nvPr>
        </p:nvSpPr>
        <p:spPr/>
        <p:txBody>
          <a:bodyPr/>
          <a:lstStyle/>
          <a:p>
            <a:fld id="{79AC0B2C-DE10-406D-A3CF-5ABD4E00349E}" type="datetimeFigureOut">
              <a:rPr lang="en-US" smtClean="0"/>
              <a:t>5/8/2021</a:t>
            </a:fld>
            <a:endParaRPr lang="en-US" dirty="0"/>
          </a:p>
        </p:txBody>
      </p:sp>
      <p:sp>
        <p:nvSpPr>
          <p:cNvPr id="4" name="Footer Placeholder 3">
            <a:extLst>
              <a:ext uri="{FF2B5EF4-FFF2-40B4-BE49-F238E27FC236}">
                <a16:creationId xmlns:a16="http://schemas.microsoft.com/office/drawing/2014/main" id="{1736D18D-04DA-4AD8-ABD9-DA2F2D809DC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D160E60-E015-4E9B-A08C-91E1F63D2CF5}"/>
              </a:ext>
            </a:extLst>
          </p:cNvPr>
          <p:cNvSpPr>
            <a:spLocks noGrp="1"/>
          </p:cNvSpPr>
          <p:nvPr>
            <p:ph type="sldNum" sz="quarter" idx="12"/>
          </p:nvPr>
        </p:nvSpPr>
        <p:spPr/>
        <p:txBody>
          <a:bodyPr/>
          <a:lstStyle/>
          <a:p>
            <a:fld id="{6E5A46A0-FF26-4C1B-9A26-1E3B4110CA8D}" type="slidenum">
              <a:rPr lang="en-US" smtClean="0"/>
              <a:t>‹#›</a:t>
            </a:fld>
            <a:endParaRPr lang="en-US" dirty="0"/>
          </a:p>
        </p:txBody>
      </p:sp>
    </p:spTree>
    <p:extLst>
      <p:ext uri="{BB962C8B-B14F-4D97-AF65-F5344CB8AC3E}">
        <p14:creationId xmlns:p14="http://schemas.microsoft.com/office/powerpoint/2010/main" val="21720611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52228F-010C-4A4E-8D5D-AD26FE8A12AC}"/>
              </a:ext>
            </a:extLst>
          </p:cNvPr>
          <p:cNvSpPr>
            <a:spLocks noGrp="1"/>
          </p:cNvSpPr>
          <p:nvPr>
            <p:ph type="dt" sz="half" idx="10"/>
          </p:nvPr>
        </p:nvSpPr>
        <p:spPr/>
        <p:txBody>
          <a:bodyPr/>
          <a:lstStyle/>
          <a:p>
            <a:fld id="{79AC0B2C-DE10-406D-A3CF-5ABD4E00349E}" type="datetimeFigureOut">
              <a:rPr lang="en-US" smtClean="0"/>
              <a:t>5/8/2021</a:t>
            </a:fld>
            <a:endParaRPr lang="en-US" dirty="0"/>
          </a:p>
        </p:txBody>
      </p:sp>
      <p:sp>
        <p:nvSpPr>
          <p:cNvPr id="3" name="Footer Placeholder 2">
            <a:extLst>
              <a:ext uri="{FF2B5EF4-FFF2-40B4-BE49-F238E27FC236}">
                <a16:creationId xmlns:a16="http://schemas.microsoft.com/office/drawing/2014/main" id="{195AB52F-E96B-4EDD-8FE3-C873C7BD20E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78E7379-EE57-4DFD-B0C5-7DCD6F3DE703}"/>
              </a:ext>
            </a:extLst>
          </p:cNvPr>
          <p:cNvSpPr>
            <a:spLocks noGrp="1"/>
          </p:cNvSpPr>
          <p:nvPr>
            <p:ph type="sldNum" sz="quarter" idx="12"/>
          </p:nvPr>
        </p:nvSpPr>
        <p:spPr/>
        <p:txBody>
          <a:bodyPr/>
          <a:lstStyle/>
          <a:p>
            <a:fld id="{6E5A46A0-FF26-4C1B-9A26-1E3B4110CA8D}" type="slidenum">
              <a:rPr lang="en-US" smtClean="0"/>
              <a:t>‹#›</a:t>
            </a:fld>
            <a:endParaRPr lang="en-US" dirty="0"/>
          </a:p>
        </p:txBody>
      </p:sp>
    </p:spTree>
    <p:extLst>
      <p:ext uri="{BB962C8B-B14F-4D97-AF65-F5344CB8AC3E}">
        <p14:creationId xmlns:p14="http://schemas.microsoft.com/office/powerpoint/2010/main" val="25513996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88CF0-EA23-4203-AA73-812808D700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4782F0-0389-427D-AF13-D8BE0B18B2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5B68CC-CA07-4BC4-A2B3-DEED784091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59B92B-464C-4EE1-8240-C1F8B46D934B}"/>
              </a:ext>
            </a:extLst>
          </p:cNvPr>
          <p:cNvSpPr>
            <a:spLocks noGrp="1"/>
          </p:cNvSpPr>
          <p:nvPr>
            <p:ph type="dt" sz="half" idx="10"/>
          </p:nvPr>
        </p:nvSpPr>
        <p:spPr/>
        <p:txBody>
          <a:bodyPr/>
          <a:lstStyle/>
          <a:p>
            <a:fld id="{79AC0B2C-DE10-406D-A3CF-5ABD4E00349E}" type="datetimeFigureOut">
              <a:rPr lang="en-US" smtClean="0"/>
              <a:t>5/8/2021</a:t>
            </a:fld>
            <a:endParaRPr lang="en-US" dirty="0"/>
          </a:p>
        </p:txBody>
      </p:sp>
      <p:sp>
        <p:nvSpPr>
          <p:cNvPr id="6" name="Footer Placeholder 5">
            <a:extLst>
              <a:ext uri="{FF2B5EF4-FFF2-40B4-BE49-F238E27FC236}">
                <a16:creationId xmlns:a16="http://schemas.microsoft.com/office/drawing/2014/main" id="{0270C436-A2B8-4B29-8435-B19B4769AF3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9647EB0-57BC-4D32-A469-972511EAE70E}"/>
              </a:ext>
            </a:extLst>
          </p:cNvPr>
          <p:cNvSpPr>
            <a:spLocks noGrp="1"/>
          </p:cNvSpPr>
          <p:nvPr>
            <p:ph type="sldNum" sz="quarter" idx="12"/>
          </p:nvPr>
        </p:nvSpPr>
        <p:spPr/>
        <p:txBody>
          <a:bodyPr/>
          <a:lstStyle/>
          <a:p>
            <a:fld id="{6E5A46A0-FF26-4C1B-9A26-1E3B4110CA8D}" type="slidenum">
              <a:rPr lang="en-US" smtClean="0"/>
              <a:t>‹#›</a:t>
            </a:fld>
            <a:endParaRPr lang="en-US" dirty="0"/>
          </a:p>
        </p:txBody>
      </p:sp>
    </p:spTree>
    <p:extLst>
      <p:ext uri="{BB962C8B-B14F-4D97-AF65-F5344CB8AC3E}">
        <p14:creationId xmlns:p14="http://schemas.microsoft.com/office/powerpoint/2010/main" val="29679075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C3936-8E98-42C1-B532-16F06A11CC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83217D-D72C-49AE-B00C-44BACCB1FD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F8D49FA-2D52-489B-8CB8-70B748A52D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62846C-B42D-41A8-B8CA-D0FEDA0BB218}"/>
              </a:ext>
            </a:extLst>
          </p:cNvPr>
          <p:cNvSpPr>
            <a:spLocks noGrp="1"/>
          </p:cNvSpPr>
          <p:nvPr>
            <p:ph type="dt" sz="half" idx="10"/>
          </p:nvPr>
        </p:nvSpPr>
        <p:spPr/>
        <p:txBody>
          <a:bodyPr/>
          <a:lstStyle/>
          <a:p>
            <a:fld id="{79AC0B2C-DE10-406D-A3CF-5ABD4E00349E}" type="datetimeFigureOut">
              <a:rPr lang="en-US" smtClean="0"/>
              <a:t>5/8/2021</a:t>
            </a:fld>
            <a:endParaRPr lang="en-US" dirty="0"/>
          </a:p>
        </p:txBody>
      </p:sp>
      <p:sp>
        <p:nvSpPr>
          <p:cNvPr id="6" name="Footer Placeholder 5">
            <a:extLst>
              <a:ext uri="{FF2B5EF4-FFF2-40B4-BE49-F238E27FC236}">
                <a16:creationId xmlns:a16="http://schemas.microsoft.com/office/drawing/2014/main" id="{DB6AD6C3-E270-480E-9E57-4F42EEEEA01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012CFAD-1A54-493D-B128-B2ACD02719ED}"/>
              </a:ext>
            </a:extLst>
          </p:cNvPr>
          <p:cNvSpPr>
            <a:spLocks noGrp="1"/>
          </p:cNvSpPr>
          <p:nvPr>
            <p:ph type="sldNum" sz="quarter" idx="12"/>
          </p:nvPr>
        </p:nvSpPr>
        <p:spPr/>
        <p:txBody>
          <a:bodyPr/>
          <a:lstStyle/>
          <a:p>
            <a:fld id="{6E5A46A0-FF26-4C1B-9A26-1E3B4110CA8D}" type="slidenum">
              <a:rPr lang="en-US" smtClean="0"/>
              <a:t>‹#›</a:t>
            </a:fld>
            <a:endParaRPr lang="en-US" dirty="0"/>
          </a:p>
        </p:txBody>
      </p:sp>
    </p:spTree>
    <p:extLst>
      <p:ext uri="{BB962C8B-B14F-4D97-AF65-F5344CB8AC3E}">
        <p14:creationId xmlns:p14="http://schemas.microsoft.com/office/powerpoint/2010/main" val="8117551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76EFE-4892-4C1C-ADB2-BACEEB74F4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D506AE-01EA-486D-B987-53CC568094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1AF0FF-B816-4537-9698-8344D4A17BD0}"/>
              </a:ext>
            </a:extLst>
          </p:cNvPr>
          <p:cNvSpPr>
            <a:spLocks noGrp="1"/>
          </p:cNvSpPr>
          <p:nvPr>
            <p:ph type="dt" sz="half" idx="10"/>
          </p:nvPr>
        </p:nvSpPr>
        <p:spPr/>
        <p:txBody>
          <a:bodyPr/>
          <a:lstStyle/>
          <a:p>
            <a:fld id="{79AC0B2C-DE10-406D-A3CF-5ABD4E00349E}" type="datetimeFigureOut">
              <a:rPr lang="en-US" smtClean="0"/>
              <a:t>5/8/2021</a:t>
            </a:fld>
            <a:endParaRPr lang="en-US" dirty="0"/>
          </a:p>
        </p:txBody>
      </p:sp>
      <p:sp>
        <p:nvSpPr>
          <p:cNvPr id="5" name="Footer Placeholder 4">
            <a:extLst>
              <a:ext uri="{FF2B5EF4-FFF2-40B4-BE49-F238E27FC236}">
                <a16:creationId xmlns:a16="http://schemas.microsoft.com/office/drawing/2014/main" id="{7E840279-3A3D-4EE5-8D5A-74A7DF57384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44700AC-EFF3-450D-8455-901F652B526E}"/>
              </a:ext>
            </a:extLst>
          </p:cNvPr>
          <p:cNvSpPr>
            <a:spLocks noGrp="1"/>
          </p:cNvSpPr>
          <p:nvPr>
            <p:ph type="sldNum" sz="quarter" idx="12"/>
          </p:nvPr>
        </p:nvSpPr>
        <p:spPr/>
        <p:txBody>
          <a:bodyPr/>
          <a:lstStyle/>
          <a:p>
            <a:fld id="{6E5A46A0-FF26-4C1B-9A26-1E3B4110CA8D}" type="slidenum">
              <a:rPr lang="en-US" smtClean="0"/>
              <a:t>‹#›</a:t>
            </a:fld>
            <a:endParaRPr lang="en-US" dirty="0"/>
          </a:p>
        </p:txBody>
      </p:sp>
    </p:spTree>
    <p:extLst>
      <p:ext uri="{BB962C8B-B14F-4D97-AF65-F5344CB8AC3E}">
        <p14:creationId xmlns:p14="http://schemas.microsoft.com/office/powerpoint/2010/main" val="20063239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06A231-E609-463E-9D2D-04BA0BC577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1E3BA1-C490-42F6-8599-E12F754DD1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EE5858-222F-4C03-98E7-95D33A8F41F5}"/>
              </a:ext>
            </a:extLst>
          </p:cNvPr>
          <p:cNvSpPr>
            <a:spLocks noGrp="1"/>
          </p:cNvSpPr>
          <p:nvPr>
            <p:ph type="dt" sz="half" idx="10"/>
          </p:nvPr>
        </p:nvSpPr>
        <p:spPr/>
        <p:txBody>
          <a:bodyPr/>
          <a:lstStyle/>
          <a:p>
            <a:fld id="{79AC0B2C-DE10-406D-A3CF-5ABD4E00349E}" type="datetimeFigureOut">
              <a:rPr lang="en-US" smtClean="0"/>
              <a:t>5/8/2021</a:t>
            </a:fld>
            <a:endParaRPr lang="en-US" dirty="0"/>
          </a:p>
        </p:txBody>
      </p:sp>
      <p:sp>
        <p:nvSpPr>
          <p:cNvPr id="5" name="Footer Placeholder 4">
            <a:extLst>
              <a:ext uri="{FF2B5EF4-FFF2-40B4-BE49-F238E27FC236}">
                <a16:creationId xmlns:a16="http://schemas.microsoft.com/office/drawing/2014/main" id="{639F1F06-8C13-4113-BDF9-F9219770DF5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4785245-DB06-4C1B-9515-EB0CB42E4BF0}"/>
              </a:ext>
            </a:extLst>
          </p:cNvPr>
          <p:cNvSpPr>
            <a:spLocks noGrp="1"/>
          </p:cNvSpPr>
          <p:nvPr>
            <p:ph type="sldNum" sz="quarter" idx="12"/>
          </p:nvPr>
        </p:nvSpPr>
        <p:spPr/>
        <p:txBody>
          <a:bodyPr/>
          <a:lstStyle/>
          <a:p>
            <a:fld id="{6E5A46A0-FF26-4C1B-9A26-1E3B4110CA8D}" type="slidenum">
              <a:rPr lang="en-US" smtClean="0"/>
              <a:t>‹#›</a:t>
            </a:fld>
            <a:endParaRPr lang="en-US" dirty="0"/>
          </a:p>
        </p:txBody>
      </p:sp>
    </p:spTree>
    <p:extLst>
      <p:ext uri="{BB962C8B-B14F-4D97-AF65-F5344CB8AC3E}">
        <p14:creationId xmlns:p14="http://schemas.microsoft.com/office/powerpoint/2010/main" val="2164036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dirty="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6F00B53-BAF7-43C2-B755-7A0373A7EFFD}"/>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D82F9E00-E2D3-44C8-B458-14A827E121F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9E6C2862-1C75-4B07-921C-0040DDA18A08}"/>
              </a:ext>
            </a:extLst>
          </p:cNvPr>
          <p:cNvSpPr>
            <a:spLocks noGrp="1" noChangeArrowheads="1"/>
          </p:cNvSpPr>
          <p:nvPr>
            <p:ph type="sldNum" sz="quarter" idx="12"/>
          </p:nvPr>
        </p:nvSpPr>
        <p:spPr>
          <a:ln/>
        </p:spPr>
        <p:txBody>
          <a:bodyPr/>
          <a:lstStyle>
            <a:lvl1pPr>
              <a:defRPr/>
            </a:lvl1pPr>
          </a:lstStyle>
          <a:p>
            <a:pPr>
              <a:defRPr/>
            </a:pPr>
            <a:fld id="{940929A5-F103-4A2A-AA01-52B4785243EC}" type="slidenum">
              <a:rPr lang="en-US" altLang="en-US"/>
              <a:pPr>
                <a:defRPr/>
              </a:pPr>
              <a:t>‹#›</a:t>
            </a:fld>
            <a:endParaRPr lang="en-US" altLang="en-US" dirty="0"/>
          </a:p>
        </p:txBody>
      </p:sp>
    </p:spTree>
    <p:extLst>
      <p:ext uri="{BB962C8B-B14F-4D97-AF65-F5344CB8AC3E}">
        <p14:creationId xmlns:p14="http://schemas.microsoft.com/office/powerpoint/2010/main" val="24628296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3" name="Google Shape;10;p2">
            <a:extLst>
              <a:ext uri="{FF2B5EF4-FFF2-40B4-BE49-F238E27FC236}">
                <a16:creationId xmlns:a16="http://schemas.microsoft.com/office/drawing/2014/main" id="{CB95CFC7-F24A-4549-90C7-42E15526113C}"/>
              </a:ext>
            </a:extLst>
          </p:cNvPr>
          <p:cNvSpPr/>
          <p:nvPr/>
        </p:nvSpPr>
        <p:spPr>
          <a:xfrm>
            <a:off x="0" y="0"/>
            <a:ext cx="12192000" cy="6858000"/>
          </a:xfrm>
          <a:custGeom>
            <a:avLst/>
            <a:gdLst/>
            <a:ahLst/>
            <a:cxnLst/>
            <a:rect l="l" t="t" r="r" b="b"/>
            <a:pathLst>
              <a:path w="94269" h="53026" extrusionOk="0">
                <a:moveTo>
                  <a:pt x="49675" y="4677"/>
                </a:moveTo>
                <a:lnTo>
                  <a:pt x="49730" y="5469"/>
                </a:lnTo>
                <a:lnTo>
                  <a:pt x="49748" y="6408"/>
                </a:lnTo>
                <a:lnTo>
                  <a:pt x="49785" y="7660"/>
                </a:lnTo>
                <a:lnTo>
                  <a:pt x="49785" y="9169"/>
                </a:lnTo>
                <a:lnTo>
                  <a:pt x="49730" y="10900"/>
                </a:lnTo>
                <a:lnTo>
                  <a:pt x="49693" y="11858"/>
                </a:lnTo>
                <a:lnTo>
                  <a:pt x="49638" y="12833"/>
                </a:lnTo>
                <a:lnTo>
                  <a:pt x="49583" y="13846"/>
                </a:lnTo>
                <a:lnTo>
                  <a:pt x="49491" y="14895"/>
                </a:lnTo>
                <a:lnTo>
                  <a:pt x="49380" y="15982"/>
                </a:lnTo>
                <a:lnTo>
                  <a:pt x="49251" y="17086"/>
                </a:lnTo>
                <a:lnTo>
                  <a:pt x="49086" y="18191"/>
                </a:lnTo>
                <a:lnTo>
                  <a:pt x="48920" y="19314"/>
                </a:lnTo>
                <a:lnTo>
                  <a:pt x="48699" y="20456"/>
                </a:lnTo>
                <a:lnTo>
                  <a:pt x="48478" y="21597"/>
                </a:lnTo>
                <a:lnTo>
                  <a:pt x="48202" y="22720"/>
                </a:lnTo>
                <a:lnTo>
                  <a:pt x="47907" y="23844"/>
                </a:lnTo>
                <a:lnTo>
                  <a:pt x="47576" y="24948"/>
                </a:lnTo>
                <a:lnTo>
                  <a:pt x="47208" y="26053"/>
                </a:lnTo>
                <a:lnTo>
                  <a:pt x="47005" y="26587"/>
                </a:lnTo>
                <a:lnTo>
                  <a:pt x="46803" y="27121"/>
                </a:lnTo>
                <a:lnTo>
                  <a:pt x="46582" y="27636"/>
                </a:lnTo>
                <a:lnTo>
                  <a:pt x="46361" y="28152"/>
                </a:lnTo>
                <a:lnTo>
                  <a:pt x="46121" y="28667"/>
                </a:lnTo>
                <a:lnTo>
                  <a:pt x="45882" y="29165"/>
                </a:lnTo>
                <a:lnTo>
                  <a:pt x="45624" y="29643"/>
                </a:lnTo>
                <a:lnTo>
                  <a:pt x="45348" y="30122"/>
                </a:lnTo>
                <a:lnTo>
                  <a:pt x="45072" y="30601"/>
                </a:lnTo>
                <a:lnTo>
                  <a:pt x="44777" y="31061"/>
                </a:lnTo>
                <a:lnTo>
                  <a:pt x="44483" y="31503"/>
                </a:lnTo>
                <a:lnTo>
                  <a:pt x="44170" y="31926"/>
                </a:lnTo>
                <a:lnTo>
                  <a:pt x="43838" y="32350"/>
                </a:lnTo>
                <a:lnTo>
                  <a:pt x="43507" y="32736"/>
                </a:lnTo>
                <a:lnTo>
                  <a:pt x="43157" y="33123"/>
                </a:lnTo>
                <a:lnTo>
                  <a:pt x="42826" y="33491"/>
                </a:lnTo>
                <a:lnTo>
                  <a:pt x="42457" y="33841"/>
                </a:lnTo>
                <a:lnTo>
                  <a:pt x="42108" y="34154"/>
                </a:lnTo>
                <a:lnTo>
                  <a:pt x="41739" y="34467"/>
                </a:lnTo>
                <a:lnTo>
                  <a:pt x="41371" y="34780"/>
                </a:lnTo>
                <a:lnTo>
                  <a:pt x="41003" y="35056"/>
                </a:lnTo>
                <a:lnTo>
                  <a:pt x="40616" y="35314"/>
                </a:lnTo>
                <a:lnTo>
                  <a:pt x="40230" y="35572"/>
                </a:lnTo>
                <a:lnTo>
                  <a:pt x="39843" y="35811"/>
                </a:lnTo>
                <a:lnTo>
                  <a:pt x="39456" y="36032"/>
                </a:lnTo>
                <a:lnTo>
                  <a:pt x="39051" y="36253"/>
                </a:lnTo>
                <a:lnTo>
                  <a:pt x="38665" y="36437"/>
                </a:lnTo>
                <a:lnTo>
                  <a:pt x="38260" y="36621"/>
                </a:lnTo>
                <a:lnTo>
                  <a:pt x="37873" y="36805"/>
                </a:lnTo>
                <a:lnTo>
                  <a:pt x="37468" y="36953"/>
                </a:lnTo>
                <a:lnTo>
                  <a:pt x="36658" y="37247"/>
                </a:lnTo>
                <a:lnTo>
                  <a:pt x="35866" y="37487"/>
                </a:lnTo>
                <a:lnTo>
                  <a:pt x="35056" y="37689"/>
                </a:lnTo>
                <a:lnTo>
                  <a:pt x="34264" y="37836"/>
                </a:lnTo>
                <a:lnTo>
                  <a:pt x="33491" y="37965"/>
                </a:lnTo>
                <a:lnTo>
                  <a:pt x="32718" y="38057"/>
                </a:lnTo>
                <a:lnTo>
                  <a:pt x="31963" y="38131"/>
                </a:lnTo>
                <a:lnTo>
                  <a:pt x="31226" y="38168"/>
                </a:lnTo>
                <a:lnTo>
                  <a:pt x="30527" y="38186"/>
                </a:lnTo>
                <a:lnTo>
                  <a:pt x="29845" y="38168"/>
                </a:lnTo>
                <a:lnTo>
                  <a:pt x="29201" y="38149"/>
                </a:lnTo>
                <a:lnTo>
                  <a:pt x="28575" y="38113"/>
                </a:lnTo>
                <a:lnTo>
                  <a:pt x="27986" y="38057"/>
                </a:lnTo>
                <a:lnTo>
                  <a:pt x="27452" y="37984"/>
                </a:lnTo>
                <a:lnTo>
                  <a:pt x="26955" y="37928"/>
                </a:lnTo>
                <a:lnTo>
                  <a:pt x="26089" y="37781"/>
                </a:lnTo>
                <a:lnTo>
                  <a:pt x="25445" y="37652"/>
                </a:lnTo>
                <a:lnTo>
                  <a:pt x="25040" y="37560"/>
                </a:lnTo>
                <a:lnTo>
                  <a:pt x="24911" y="37523"/>
                </a:lnTo>
                <a:lnTo>
                  <a:pt x="24837" y="37395"/>
                </a:lnTo>
                <a:lnTo>
                  <a:pt x="24635" y="37026"/>
                </a:lnTo>
                <a:lnTo>
                  <a:pt x="24322" y="36456"/>
                </a:lnTo>
                <a:lnTo>
                  <a:pt x="23954" y="35664"/>
                </a:lnTo>
                <a:lnTo>
                  <a:pt x="23751" y="35204"/>
                </a:lnTo>
                <a:lnTo>
                  <a:pt x="23549" y="34706"/>
                </a:lnTo>
                <a:lnTo>
                  <a:pt x="23346" y="34154"/>
                </a:lnTo>
                <a:lnTo>
                  <a:pt x="23125" y="33565"/>
                </a:lnTo>
                <a:lnTo>
                  <a:pt x="22923" y="32957"/>
                </a:lnTo>
                <a:lnTo>
                  <a:pt x="22738" y="32294"/>
                </a:lnTo>
                <a:lnTo>
                  <a:pt x="22554" y="31613"/>
                </a:lnTo>
                <a:lnTo>
                  <a:pt x="22389" y="30895"/>
                </a:lnTo>
                <a:lnTo>
                  <a:pt x="22241" y="30159"/>
                </a:lnTo>
                <a:lnTo>
                  <a:pt x="22112" y="29385"/>
                </a:lnTo>
                <a:lnTo>
                  <a:pt x="22020" y="28612"/>
                </a:lnTo>
                <a:lnTo>
                  <a:pt x="21965" y="27802"/>
                </a:lnTo>
                <a:lnTo>
                  <a:pt x="21928" y="26974"/>
                </a:lnTo>
                <a:lnTo>
                  <a:pt x="21947" y="26145"/>
                </a:lnTo>
                <a:lnTo>
                  <a:pt x="22002" y="25298"/>
                </a:lnTo>
                <a:lnTo>
                  <a:pt x="22039" y="24856"/>
                </a:lnTo>
                <a:lnTo>
                  <a:pt x="22094" y="24433"/>
                </a:lnTo>
                <a:lnTo>
                  <a:pt x="22168" y="23991"/>
                </a:lnTo>
                <a:lnTo>
                  <a:pt x="22241" y="23567"/>
                </a:lnTo>
                <a:lnTo>
                  <a:pt x="22333" y="23125"/>
                </a:lnTo>
                <a:lnTo>
                  <a:pt x="22444" y="22684"/>
                </a:lnTo>
                <a:lnTo>
                  <a:pt x="22573" y="22260"/>
                </a:lnTo>
                <a:lnTo>
                  <a:pt x="22702" y="21818"/>
                </a:lnTo>
                <a:lnTo>
                  <a:pt x="22849" y="21376"/>
                </a:lnTo>
                <a:lnTo>
                  <a:pt x="23033" y="20935"/>
                </a:lnTo>
                <a:lnTo>
                  <a:pt x="23217" y="20493"/>
                </a:lnTo>
                <a:lnTo>
                  <a:pt x="23420" y="20069"/>
                </a:lnTo>
                <a:lnTo>
                  <a:pt x="23622" y="19627"/>
                </a:lnTo>
                <a:lnTo>
                  <a:pt x="23862" y="19185"/>
                </a:lnTo>
                <a:lnTo>
                  <a:pt x="24119" y="18762"/>
                </a:lnTo>
                <a:lnTo>
                  <a:pt x="24396" y="18320"/>
                </a:lnTo>
                <a:lnTo>
                  <a:pt x="24690" y="17897"/>
                </a:lnTo>
                <a:lnTo>
                  <a:pt x="24985" y="17473"/>
                </a:lnTo>
                <a:lnTo>
                  <a:pt x="25316" y="17050"/>
                </a:lnTo>
                <a:lnTo>
                  <a:pt x="25666" y="16645"/>
                </a:lnTo>
                <a:lnTo>
                  <a:pt x="26034" y="16240"/>
                </a:lnTo>
                <a:lnTo>
                  <a:pt x="26402" y="15834"/>
                </a:lnTo>
                <a:lnTo>
                  <a:pt x="26789" y="15448"/>
                </a:lnTo>
                <a:lnTo>
                  <a:pt x="27176" y="15061"/>
                </a:lnTo>
                <a:lnTo>
                  <a:pt x="27599" y="14693"/>
                </a:lnTo>
                <a:lnTo>
                  <a:pt x="28023" y="14325"/>
                </a:lnTo>
                <a:lnTo>
                  <a:pt x="28446" y="13956"/>
                </a:lnTo>
                <a:lnTo>
                  <a:pt x="28888" y="13607"/>
                </a:lnTo>
                <a:lnTo>
                  <a:pt x="29348" y="13257"/>
                </a:lnTo>
                <a:lnTo>
                  <a:pt x="29809" y="12925"/>
                </a:lnTo>
                <a:lnTo>
                  <a:pt x="30766" y="12263"/>
                </a:lnTo>
                <a:lnTo>
                  <a:pt x="31742" y="11637"/>
                </a:lnTo>
                <a:lnTo>
                  <a:pt x="32736" y="11047"/>
                </a:lnTo>
                <a:lnTo>
                  <a:pt x="33749" y="10477"/>
                </a:lnTo>
                <a:lnTo>
                  <a:pt x="34780" y="9943"/>
                </a:lnTo>
                <a:lnTo>
                  <a:pt x="35811" y="9446"/>
                </a:lnTo>
                <a:lnTo>
                  <a:pt x="36842" y="8949"/>
                </a:lnTo>
                <a:lnTo>
                  <a:pt x="37873" y="8507"/>
                </a:lnTo>
                <a:lnTo>
                  <a:pt x="38904" y="8065"/>
                </a:lnTo>
                <a:lnTo>
                  <a:pt x="39898" y="7678"/>
                </a:lnTo>
                <a:lnTo>
                  <a:pt x="40892" y="7291"/>
                </a:lnTo>
                <a:lnTo>
                  <a:pt x="41850" y="6960"/>
                </a:lnTo>
                <a:lnTo>
                  <a:pt x="42770" y="6629"/>
                </a:lnTo>
                <a:lnTo>
                  <a:pt x="43673" y="6334"/>
                </a:lnTo>
                <a:lnTo>
                  <a:pt x="45330" y="5819"/>
                </a:lnTo>
                <a:lnTo>
                  <a:pt x="46784" y="5395"/>
                </a:lnTo>
                <a:lnTo>
                  <a:pt x="47981" y="5082"/>
                </a:lnTo>
                <a:lnTo>
                  <a:pt x="48902" y="4861"/>
                </a:lnTo>
                <a:lnTo>
                  <a:pt x="49675" y="4677"/>
                </a:lnTo>
                <a:close/>
                <a:moveTo>
                  <a:pt x="12299" y="28888"/>
                </a:moveTo>
                <a:lnTo>
                  <a:pt x="12888" y="28925"/>
                </a:lnTo>
                <a:lnTo>
                  <a:pt x="13496" y="28962"/>
                </a:lnTo>
                <a:lnTo>
                  <a:pt x="14085" y="29036"/>
                </a:lnTo>
                <a:lnTo>
                  <a:pt x="14656" y="29128"/>
                </a:lnTo>
                <a:lnTo>
                  <a:pt x="15226" y="29238"/>
                </a:lnTo>
                <a:lnTo>
                  <a:pt x="15779" y="29385"/>
                </a:lnTo>
                <a:lnTo>
                  <a:pt x="16313" y="29551"/>
                </a:lnTo>
                <a:lnTo>
                  <a:pt x="16828" y="29754"/>
                </a:lnTo>
                <a:lnTo>
                  <a:pt x="17233" y="29938"/>
                </a:lnTo>
                <a:lnTo>
                  <a:pt x="17620" y="30140"/>
                </a:lnTo>
                <a:lnTo>
                  <a:pt x="17988" y="30343"/>
                </a:lnTo>
                <a:lnTo>
                  <a:pt x="18320" y="30582"/>
                </a:lnTo>
                <a:lnTo>
                  <a:pt x="18651" y="30822"/>
                </a:lnTo>
                <a:lnTo>
                  <a:pt x="18964" y="31061"/>
                </a:lnTo>
                <a:lnTo>
                  <a:pt x="19240" y="31337"/>
                </a:lnTo>
                <a:lnTo>
                  <a:pt x="19516" y="31613"/>
                </a:lnTo>
                <a:lnTo>
                  <a:pt x="19756" y="31889"/>
                </a:lnTo>
                <a:lnTo>
                  <a:pt x="19995" y="32184"/>
                </a:lnTo>
                <a:lnTo>
                  <a:pt x="20216" y="32479"/>
                </a:lnTo>
                <a:lnTo>
                  <a:pt x="20419" y="32773"/>
                </a:lnTo>
                <a:lnTo>
                  <a:pt x="20603" y="33068"/>
                </a:lnTo>
                <a:lnTo>
                  <a:pt x="20768" y="33381"/>
                </a:lnTo>
                <a:lnTo>
                  <a:pt x="20934" y="33694"/>
                </a:lnTo>
                <a:lnTo>
                  <a:pt x="21081" y="34007"/>
                </a:lnTo>
                <a:lnTo>
                  <a:pt x="21339" y="34614"/>
                </a:lnTo>
                <a:lnTo>
                  <a:pt x="21542" y="35222"/>
                </a:lnTo>
                <a:lnTo>
                  <a:pt x="21707" y="35811"/>
                </a:lnTo>
                <a:lnTo>
                  <a:pt x="21836" y="36363"/>
                </a:lnTo>
                <a:lnTo>
                  <a:pt x="21928" y="36879"/>
                </a:lnTo>
                <a:lnTo>
                  <a:pt x="22002" y="37339"/>
                </a:lnTo>
                <a:lnTo>
                  <a:pt x="22039" y="37763"/>
                </a:lnTo>
                <a:lnTo>
                  <a:pt x="22076" y="38113"/>
                </a:lnTo>
                <a:lnTo>
                  <a:pt x="8359" y="32957"/>
                </a:lnTo>
                <a:lnTo>
                  <a:pt x="21597" y="39162"/>
                </a:lnTo>
                <a:lnTo>
                  <a:pt x="21321" y="39383"/>
                </a:lnTo>
                <a:lnTo>
                  <a:pt x="20989" y="39641"/>
                </a:lnTo>
                <a:lnTo>
                  <a:pt x="20603" y="39917"/>
                </a:lnTo>
                <a:lnTo>
                  <a:pt x="20161" y="40212"/>
                </a:lnTo>
                <a:lnTo>
                  <a:pt x="19682" y="40506"/>
                </a:lnTo>
                <a:lnTo>
                  <a:pt x="19148" y="40801"/>
                </a:lnTo>
                <a:lnTo>
                  <a:pt x="18559" y="41058"/>
                </a:lnTo>
                <a:lnTo>
                  <a:pt x="17951" y="41298"/>
                </a:lnTo>
                <a:lnTo>
                  <a:pt x="17638" y="41408"/>
                </a:lnTo>
                <a:lnTo>
                  <a:pt x="17307" y="41519"/>
                </a:lnTo>
                <a:lnTo>
                  <a:pt x="16957" y="41592"/>
                </a:lnTo>
                <a:lnTo>
                  <a:pt x="16626" y="41666"/>
                </a:lnTo>
                <a:lnTo>
                  <a:pt x="16276" y="41740"/>
                </a:lnTo>
                <a:lnTo>
                  <a:pt x="15908" y="41776"/>
                </a:lnTo>
                <a:lnTo>
                  <a:pt x="15539" y="41813"/>
                </a:lnTo>
                <a:lnTo>
                  <a:pt x="15171" y="41832"/>
                </a:lnTo>
                <a:lnTo>
                  <a:pt x="14785" y="41832"/>
                </a:lnTo>
                <a:lnTo>
                  <a:pt x="14416" y="41813"/>
                </a:lnTo>
                <a:lnTo>
                  <a:pt x="14011" y="41776"/>
                </a:lnTo>
                <a:lnTo>
                  <a:pt x="13625" y="41703"/>
                </a:lnTo>
                <a:lnTo>
                  <a:pt x="13220" y="41611"/>
                </a:lnTo>
                <a:lnTo>
                  <a:pt x="12815" y="41519"/>
                </a:lnTo>
                <a:lnTo>
                  <a:pt x="12410" y="41371"/>
                </a:lnTo>
                <a:lnTo>
                  <a:pt x="12004" y="41224"/>
                </a:lnTo>
                <a:lnTo>
                  <a:pt x="11507" y="40985"/>
                </a:lnTo>
                <a:lnTo>
                  <a:pt x="11010" y="40727"/>
                </a:lnTo>
                <a:lnTo>
                  <a:pt x="10513" y="40432"/>
                </a:lnTo>
                <a:lnTo>
                  <a:pt x="10034" y="40101"/>
                </a:lnTo>
                <a:lnTo>
                  <a:pt x="9574" y="39751"/>
                </a:lnTo>
                <a:lnTo>
                  <a:pt x="9114" y="39383"/>
                </a:lnTo>
                <a:lnTo>
                  <a:pt x="8654" y="38978"/>
                </a:lnTo>
                <a:lnTo>
                  <a:pt x="8230" y="38573"/>
                </a:lnTo>
                <a:lnTo>
                  <a:pt x="7788" y="38149"/>
                </a:lnTo>
                <a:lnTo>
                  <a:pt x="7383" y="37708"/>
                </a:lnTo>
                <a:lnTo>
                  <a:pt x="6978" y="37266"/>
                </a:lnTo>
                <a:lnTo>
                  <a:pt x="6591" y="36805"/>
                </a:lnTo>
                <a:lnTo>
                  <a:pt x="6223" y="36345"/>
                </a:lnTo>
                <a:lnTo>
                  <a:pt x="5855" y="35885"/>
                </a:lnTo>
                <a:lnTo>
                  <a:pt x="5192" y="34983"/>
                </a:lnTo>
                <a:lnTo>
                  <a:pt x="4585" y="34080"/>
                </a:lnTo>
                <a:lnTo>
                  <a:pt x="4032" y="33252"/>
                </a:lnTo>
                <a:lnTo>
                  <a:pt x="3572" y="32479"/>
                </a:lnTo>
                <a:lnTo>
                  <a:pt x="3167" y="31797"/>
                </a:lnTo>
                <a:lnTo>
                  <a:pt x="2854" y="31245"/>
                </a:lnTo>
                <a:lnTo>
                  <a:pt x="2633" y="30803"/>
                </a:lnTo>
                <a:lnTo>
                  <a:pt x="2430" y="30435"/>
                </a:lnTo>
                <a:lnTo>
                  <a:pt x="2835" y="30324"/>
                </a:lnTo>
                <a:lnTo>
                  <a:pt x="3296" y="30177"/>
                </a:lnTo>
                <a:lnTo>
                  <a:pt x="3922" y="30011"/>
                </a:lnTo>
                <a:lnTo>
                  <a:pt x="4677" y="29827"/>
                </a:lnTo>
                <a:lnTo>
                  <a:pt x="5560" y="29625"/>
                </a:lnTo>
                <a:lnTo>
                  <a:pt x="6536" y="29422"/>
                </a:lnTo>
                <a:lnTo>
                  <a:pt x="7604" y="29238"/>
                </a:lnTo>
                <a:lnTo>
                  <a:pt x="8727" y="29091"/>
                </a:lnTo>
                <a:lnTo>
                  <a:pt x="9298" y="29017"/>
                </a:lnTo>
                <a:lnTo>
                  <a:pt x="9887" y="28962"/>
                </a:lnTo>
                <a:lnTo>
                  <a:pt x="10495" y="28925"/>
                </a:lnTo>
                <a:lnTo>
                  <a:pt x="11084" y="28907"/>
                </a:lnTo>
                <a:lnTo>
                  <a:pt x="11691" y="28888"/>
                </a:lnTo>
                <a:close/>
                <a:moveTo>
                  <a:pt x="0" y="0"/>
                </a:moveTo>
                <a:lnTo>
                  <a:pt x="0" y="53026"/>
                </a:lnTo>
                <a:lnTo>
                  <a:pt x="17694" y="53026"/>
                </a:lnTo>
                <a:lnTo>
                  <a:pt x="17583" y="52621"/>
                </a:lnTo>
                <a:lnTo>
                  <a:pt x="17510" y="52216"/>
                </a:lnTo>
                <a:lnTo>
                  <a:pt x="17436" y="51829"/>
                </a:lnTo>
                <a:lnTo>
                  <a:pt x="17381" y="51424"/>
                </a:lnTo>
                <a:lnTo>
                  <a:pt x="17344" y="51093"/>
                </a:lnTo>
                <a:lnTo>
                  <a:pt x="17325" y="50761"/>
                </a:lnTo>
                <a:lnTo>
                  <a:pt x="17325" y="50117"/>
                </a:lnTo>
                <a:lnTo>
                  <a:pt x="17344" y="49491"/>
                </a:lnTo>
                <a:lnTo>
                  <a:pt x="17417" y="48883"/>
                </a:lnTo>
                <a:lnTo>
                  <a:pt x="17528" y="48294"/>
                </a:lnTo>
                <a:lnTo>
                  <a:pt x="17675" y="47723"/>
                </a:lnTo>
                <a:lnTo>
                  <a:pt x="17841" y="47171"/>
                </a:lnTo>
                <a:lnTo>
                  <a:pt x="18043" y="46656"/>
                </a:lnTo>
                <a:lnTo>
                  <a:pt x="18264" y="46140"/>
                </a:lnTo>
                <a:lnTo>
                  <a:pt x="18504" y="45661"/>
                </a:lnTo>
                <a:lnTo>
                  <a:pt x="18780" y="45201"/>
                </a:lnTo>
                <a:lnTo>
                  <a:pt x="19056" y="44759"/>
                </a:lnTo>
                <a:lnTo>
                  <a:pt x="19351" y="44336"/>
                </a:lnTo>
                <a:lnTo>
                  <a:pt x="19664" y="43931"/>
                </a:lnTo>
                <a:lnTo>
                  <a:pt x="19977" y="43544"/>
                </a:lnTo>
                <a:lnTo>
                  <a:pt x="20290" y="43176"/>
                </a:lnTo>
                <a:lnTo>
                  <a:pt x="20621" y="42844"/>
                </a:lnTo>
                <a:lnTo>
                  <a:pt x="20934" y="42531"/>
                </a:lnTo>
                <a:lnTo>
                  <a:pt x="21266" y="42237"/>
                </a:lnTo>
                <a:lnTo>
                  <a:pt x="21579" y="41961"/>
                </a:lnTo>
                <a:lnTo>
                  <a:pt x="22168" y="41463"/>
                </a:lnTo>
                <a:lnTo>
                  <a:pt x="22702" y="41077"/>
                </a:lnTo>
                <a:lnTo>
                  <a:pt x="23162" y="40764"/>
                </a:lnTo>
                <a:lnTo>
                  <a:pt x="23512" y="40525"/>
                </a:lnTo>
                <a:lnTo>
                  <a:pt x="23825" y="40359"/>
                </a:lnTo>
                <a:lnTo>
                  <a:pt x="24175" y="40451"/>
                </a:lnTo>
                <a:lnTo>
                  <a:pt x="24561" y="40598"/>
                </a:lnTo>
                <a:lnTo>
                  <a:pt x="25095" y="40801"/>
                </a:lnTo>
                <a:lnTo>
                  <a:pt x="25703" y="41058"/>
                </a:lnTo>
                <a:lnTo>
                  <a:pt x="26384" y="41408"/>
                </a:lnTo>
                <a:lnTo>
                  <a:pt x="26752" y="41592"/>
                </a:lnTo>
                <a:lnTo>
                  <a:pt x="27139" y="41813"/>
                </a:lnTo>
                <a:lnTo>
                  <a:pt x="27526" y="42053"/>
                </a:lnTo>
                <a:lnTo>
                  <a:pt x="27912" y="42310"/>
                </a:lnTo>
                <a:lnTo>
                  <a:pt x="28317" y="42587"/>
                </a:lnTo>
                <a:lnTo>
                  <a:pt x="28704" y="42881"/>
                </a:lnTo>
                <a:lnTo>
                  <a:pt x="29091" y="43213"/>
                </a:lnTo>
                <a:lnTo>
                  <a:pt x="29477" y="43562"/>
                </a:lnTo>
                <a:lnTo>
                  <a:pt x="29845" y="43931"/>
                </a:lnTo>
                <a:lnTo>
                  <a:pt x="30214" y="44317"/>
                </a:lnTo>
                <a:lnTo>
                  <a:pt x="30563" y="44741"/>
                </a:lnTo>
                <a:lnTo>
                  <a:pt x="30895" y="45183"/>
                </a:lnTo>
                <a:lnTo>
                  <a:pt x="31208" y="45643"/>
                </a:lnTo>
                <a:lnTo>
                  <a:pt x="31502" y="46140"/>
                </a:lnTo>
                <a:lnTo>
                  <a:pt x="31760" y="46656"/>
                </a:lnTo>
                <a:lnTo>
                  <a:pt x="32000" y="47208"/>
                </a:lnTo>
                <a:lnTo>
                  <a:pt x="32221" y="47779"/>
                </a:lnTo>
                <a:lnTo>
                  <a:pt x="32386" y="48386"/>
                </a:lnTo>
                <a:lnTo>
                  <a:pt x="32534" y="49012"/>
                </a:lnTo>
                <a:lnTo>
                  <a:pt x="32570" y="49344"/>
                </a:lnTo>
                <a:lnTo>
                  <a:pt x="32626" y="49675"/>
                </a:lnTo>
                <a:lnTo>
                  <a:pt x="32662" y="50080"/>
                </a:lnTo>
                <a:lnTo>
                  <a:pt x="32681" y="50485"/>
                </a:lnTo>
                <a:lnTo>
                  <a:pt x="32699" y="50909"/>
                </a:lnTo>
                <a:lnTo>
                  <a:pt x="32681" y="51332"/>
                </a:lnTo>
                <a:lnTo>
                  <a:pt x="32662" y="51756"/>
                </a:lnTo>
                <a:lnTo>
                  <a:pt x="32644" y="52179"/>
                </a:lnTo>
                <a:lnTo>
                  <a:pt x="32589" y="52603"/>
                </a:lnTo>
                <a:lnTo>
                  <a:pt x="32534" y="53026"/>
                </a:lnTo>
                <a:lnTo>
                  <a:pt x="94268" y="53026"/>
                </a:lnTo>
                <a:lnTo>
                  <a:pt x="94268"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lIns="91425" tIns="91425" rIns="91425" bIns="91425" anchor="ctr"/>
          <a:lstStyle/>
          <a:p>
            <a:pPr>
              <a:spcBef>
                <a:spcPts val="0"/>
              </a:spcBef>
              <a:spcAft>
                <a:spcPts val="0"/>
              </a:spcAft>
              <a:defRPr/>
            </a:pPr>
            <a:endParaRPr sz="1800" dirty="0"/>
          </a:p>
        </p:txBody>
      </p:sp>
      <p:sp>
        <p:nvSpPr>
          <p:cNvPr id="4" name="Google Shape;11;p2">
            <a:extLst>
              <a:ext uri="{FF2B5EF4-FFF2-40B4-BE49-F238E27FC236}">
                <a16:creationId xmlns:a16="http://schemas.microsoft.com/office/drawing/2014/main" id="{B6291B56-68E4-4F8D-8AD0-EBF371E756CB}"/>
              </a:ext>
            </a:extLst>
          </p:cNvPr>
          <p:cNvSpPr>
            <a:spLocks/>
          </p:cNvSpPr>
          <p:nvPr/>
        </p:nvSpPr>
        <p:spPr bwMode="auto">
          <a:xfrm>
            <a:off x="0" y="5514976"/>
            <a:ext cx="1447800" cy="1343025"/>
          </a:xfrm>
          <a:custGeom>
            <a:avLst/>
            <a:gdLst>
              <a:gd name="T0" fmla="*/ 369645 w 11195"/>
              <a:gd name="T1" fmla="*/ 129 h 10385"/>
              <a:gd name="T2" fmla="*/ 341129 w 11195"/>
              <a:gd name="T3" fmla="*/ 2457 h 10385"/>
              <a:gd name="T4" fmla="*/ 287491 w 11195"/>
              <a:gd name="T5" fmla="*/ 12027 h 10385"/>
              <a:gd name="T6" fmla="*/ 235696 w 11195"/>
              <a:gd name="T7" fmla="*/ 26253 h 10385"/>
              <a:gd name="T8" fmla="*/ 185744 w 11195"/>
              <a:gd name="T9" fmla="*/ 45393 h 10385"/>
              <a:gd name="T10" fmla="*/ 135695 w 11195"/>
              <a:gd name="T11" fmla="*/ 69188 h 10385"/>
              <a:gd name="T12" fmla="*/ 89332 w 11195"/>
              <a:gd name="T13" fmla="*/ 97769 h 10385"/>
              <a:gd name="T14" fmla="*/ 42871 w 11195"/>
              <a:gd name="T15" fmla="*/ 128677 h 10385"/>
              <a:gd name="T16" fmla="*/ 0 w 11195"/>
              <a:gd name="T17" fmla="*/ 166827 h 10385"/>
              <a:gd name="T18" fmla="*/ 0 w 11195"/>
              <a:gd name="T19" fmla="*/ 1343025 h 10385"/>
              <a:gd name="T20" fmla="*/ 1009031 w 11195"/>
              <a:gd name="T21" fmla="*/ 1343025 h 10385"/>
              <a:gd name="T22" fmla="*/ 1025035 w 11195"/>
              <a:gd name="T23" fmla="*/ 1295434 h 10385"/>
              <a:gd name="T24" fmla="*/ 1041136 w 11195"/>
              <a:gd name="T25" fmla="*/ 1245386 h 10385"/>
              <a:gd name="T26" fmla="*/ 1055394 w 11195"/>
              <a:gd name="T27" fmla="*/ 1193010 h 10385"/>
              <a:gd name="T28" fmla="*/ 1066160 w 11195"/>
              <a:gd name="T29" fmla="*/ 1140634 h 10385"/>
              <a:gd name="T30" fmla="*/ 1075084 w 11195"/>
              <a:gd name="T31" fmla="*/ 1085930 h 10385"/>
              <a:gd name="T32" fmla="*/ 1080418 w 11195"/>
              <a:gd name="T33" fmla="*/ 1031097 h 10385"/>
              <a:gd name="T34" fmla="*/ 1084007 w 11195"/>
              <a:gd name="T35" fmla="*/ 976393 h 10385"/>
              <a:gd name="T36" fmla="*/ 1085753 w 11195"/>
              <a:gd name="T37" fmla="*/ 919232 h 10385"/>
              <a:gd name="T38" fmla="*/ 1084007 w 11195"/>
              <a:gd name="T39" fmla="*/ 871641 h 10385"/>
              <a:gd name="T40" fmla="*/ 1082261 w 11195"/>
              <a:gd name="T41" fmla="*/ 826377 h 10385"/>
              <a:gd name="T42" fmla="*/ 1078672 w 11195"/>
              <a:gd name="T43" fmla="*/ 778657 h 10385"/>
              <a:gd name="T44" fmla="*/ 1071495 w 11195"/>
              <a:gd name="T45" fmla="*/ 733523 h 10385"/>
              <a:gd name="T46" fmla="*/ 1064317 w 11195"/>
              <a:gd name="T47" fmla="*/ 690588 h 10385"/>
              <a:gd name="T48" fmla="*/ 1055394 w 11195"/>
              <a:gd name="T49" fmla="*/ 645324 h 10385"/>
              <a:gd name="T50" fmla="*/ 1044724 w 11195"/>
              <a:gd name="T51" fmla="*/ 602518 h 10385"/>
              <a:gd name="T52" fmla="*/ 1032212 w 11195"/>
              <a:gd name="T53" fmla="*/ 562040 h 10385"/>
              <a:gd name="T54" fmla="*/ 1017954 w 11195"/>
              <a:gd name="T55" fmla="*/ 521562 h 10385"/>
              <a:gd name="T56" fmla="*/ 1001853 w 11195"/>
              <a:gd name="T57" fmla="*/ 481084 h 10385"/>
              <a:gd name="T58" fmla="*/ 985752 w 11195"/>
              <a:gd name="T59" fmla="*/ 442933 h 10385"/>
              <a:gd name="T60" fmla="*/ 967905 w 11195"/>
              <a:gd name="T61" fmla="*/ 404912 h 10385"/>
              <a:gd name="T62" fmla="*/ 948312 w 11195"/>
              <a:gd name="T63" fmla="*/ 369219 h 10385"/>
              <a:gd name="T64" fmla="*/ 928622 w 11195"/>
              <a:gd name="T65" fmla="*/ 333396 h 10385"/>
              <a:gd name="T66" fmla="*/ 907187 w 11195"/>
              <a:gd name="T67" fmla="*/ 300160 h 10385"/>
              <a:gd name="T68" fmla="*/ 884005 w 11195"/>
              <a:gd name="T69" fmla="*/ 269122 h 10385"/>
              <a:gd name="T70" fmla="*/ 860726 w 11195"/>
              <a:gd name="T71" fmla="*/ 238214 h 10385"/>
              <a:gd name="T72" fmla="*/ 835799 w 11195"/>
              <a:gd name="T73" fmla="*/ 209633 h 10385"/>
              <a:gd name="T74" fmla="*/ 809029 w 11195"/>
              <a:gd name="T75" fmla="*/ 183510 h 10385"/>
              <a:gd name="T76" fmla="*/ 782161 w 11195"/>
              <a:gd name="T77" fmla="*/ 157257 h 10385"/>
              <a:gd name="T78" fmla="*/ 753645 w 11195"/>
              <a:gd name="T79" fmla="*/ 133462 h 10385"/>
              <a:gd name="T80" fmla="*/ 725032 w 11195"/>
              <a:gd name="T81" fmla="*/ 111994 h 10385"/>
              <a:gd name="T82" fmla="*/ 694672 w 11195"/>
              <a:gd name="T83" fmla="*/ 90526 h 10385"/>
              <a:gd name="T84" fmla="*/ 664313 w 11195"/>
              <a:gd name="T85" fmla="*/ 71516 h 10385"/>
              <a:gd name="T86" fmla="*/ 633954 w 11195"/>
              <a:gd name="T87" fmla="*/ 54833 h 10385"/>
              <a:gd name="T88" fmla="*/ 601849 w 11195"/>
              <a:gd name="T89" fmla="*/ 40608 h 10385"/>
              <a:gd name="T90" fmla="*/ 567901 w 11195"/>
              <a:gd name="T91" fmla="*/ 28710 h 10385"/>
              <a:gd name="T92" fmla="*/ 535796 w 11195"/>
              <a:gd name="T93" fmla="*/ 19140 h 10385"/>
              <a:gd name="T94" fmla="*/ 501848 w 11195"/>
              <a:gd name="T95" fmla="*/ 9570 h 10385"/>
              <a:gd name="T96" fmla="*/ 466057 w 11195"/>
              <a:gd name="T97" fmla="*/ 4914 h 10385"/>
              <a:gd name="T98" fmla="*/ 432206 w 11195"/>
              <a:gd name="T99" fmla="*/ 2457 h 10385"/>
              <a:gd name="T100" fmla="*/ 396415 w 11195"/>
              <a:gd name="T101" fmla="*/ 129 h 10385"/>
              <a:gd name="T102" fmla="*/ 369645 w 11195"/>
              <a:gd name="T103" fmla="*/ 129 h 1038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95" h="10385" extrusionOk="0">
                <a:moveTo>
                  <a:pt x="3811" y="1"/>
                </a:moveTo>
                <a:lnTo>
                  <a:pt x="3517" y="19"/>
                </a:lnTo>
                <a:lnTo>
                  <a:pt x="2964" y="93"/>
                </a:lnTo>
                <a:lnTo>
                  <a:pt x="2430" y="203"/>
                </a:lnTo>
                <a:lnTo>
                  <a:pt x="1915" y="351"/>
                </a:lnTo>
                <a:lnTo>
                  <a:pt x="1399" y="535"/>
                </a:lnTo>
                <a:lnTo>
                  <a:pt x="921" y="756"/>
                </a:lnTo>
                <a:lnTo>
                  <a:pt x="442" y="995"/>
                </a:lnTo>
                <a:lnTo>
                  <a:pt x="0" y="1290"/>
                </a:lnTo>
                <a:lnTo>
                  <a:pt x="0" y="10385"/>
                </a:lnTo>
                <a:lnTo>
                  <a:pt x="10403" y="10385"/>
                </a:lnTo>
                <a:lnTo>
                  <a:pt x="10568" y="10017"/>
                </a:lnTo>
                <a:lnTo>
                  <a:pt x="10734" y="9630"/>
                </a:lnTo>
                <a:lnTo>
                  <a:pt x="10881" y="9225"/>
                </a:lnTo>
                <a:lnTo>
                  <a:pt x="10992" y="8820"/>
                </a:lnTo>
                <a:lnTo>
                  <a:pt x="11084" y="8397"/>
                </a:lnTo>
                <a:lnTo>
                  <a:pt x="11139" y="7973"/>
                </a:lnTo>
                <a:lnTo>
                  <a:pt x="11176" y="7550"/>
                </a:lnTo>
                <a:lnTo>
                  <a:pt x="11194" y="7108"/>
                </a:lnTo>
                <a:lnTo>
                  <a:pt x="11176" y="6740"/>
                </a:lnTo>
                <a:lnTo>
                  <a:pt x="11158" y="6390"/>
                </a:lnTo>
                <a:lnTo>
                  <a:pt x="11121" y="6021"/>
                </a:lnTo>
                <a:lnTo>
                  <a:pt x="11047" y="5672"/>
                </a:lnTo>
                <a:lnTo>
                  <a:pt x="10973" y="5340"/>
                </a:lnTo>
                <a:lnTo>
                  <a:pt x="10881" y="4990"/>
                </a:lnTo>
                <a:lnTo>
                  <a:pt x="10771" y="4659"/>
                </a:lnTo>
                <a:lnTo>
                  <a:pt x="10642" y="4346"/>
                </a:lnTo>
                <a:lnTo>
                  <a:pt x="10495" y="4033"/>
                </a:lnTo>
                <a:lnTo>
                  <a:pt x="10329" y="3720"/>
                </a:lnTo>
                <a:lnTo>
                  <a:pt x="10163" y="3425"/>
                </a:lnTo>
                <a:lnTo>
                  <a:pt x="9979" y="3131"/>
                </a:lnTo>
                <a:lnTo>
                  <a:pt x="9777" y="2855"/>
                </a:lnTo>
                <a:lnTo>
                  <a:pt x="9574" y="2578"/>
                </a:lnTo>
                <a:lnTo>
                  <a:pt x="9353" y="2321"/>
                </a:lnTo>
                <a:lnTo>
                  <a:pt x="9114" y="2081"/>
                </a:lnTo>
                <a:lnTo>
                  <a:pt x="8874" y="1842"/>
                </a:lnTo>
                <a:lnTo>
                  <a:pt x="8617" y="1621"/>
                </a:lnTo>
                <a:lnTo>
                  <a:pt x="8341" y="1419"/>
                </a:lnTo>
                <a:lnTo>
                  <a:pt x="8064" y="1216"/>
                </a:lnTo>
                <a:lnTo>
                  <a:pt x="7770" y="1032"/>
                </a:lnTo>
                <a:lnTo>
                  <a:pt x="7475" y="866"/>
                </a:lnTo>
                <a:lnTo>
                  <a:pt x="7162" y="700"/>
                </a:lnTo>
                <a:lnTo>
                  <a:pt x="6849" y="553"/>
                </a:lnTo>
                <a:lnTo>
                  <a:pt x="6536" y="424"/>
                </a:lnTo>
                <a:lnTo>
                  <a:pt x="6205" y="314"/>
                </a:lnTo>
                <a:lnTo>
                  <a:pt x="5855" y="222"/>
                </a:lnTo>
                <a:lnTo>
                  <a:pt x="5524" y="148"/>
                </a:lnTo>
                <a:lnTo>
                  <a:pt x="5174" y="74"/>
                </a:lnTo>
                <a:lnTo>
                  <a:pt x="4805" y="38"/>
                </a:lnTo>
                <a:lnTo>
                  <a:pt x="4456" y="19"/>
                </a:lnTo>
                <a:lnTo>
                  <a:pt x="4087" y="1"/>
                </a:lnTo>
                <a:lnTo>
                  <a:pt x="3811" y="1"/>
                </a:lnTo>
                <a:close/>
              </a:path>
            </a:pathLst>
          </a:custGeom>
          <a:solidFill>
            <a:srgbClr val="B8F56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dirty="0"/>
          </a:p>
        </p:txBody>
      </p:sp>
      <p:sp>
        <p:nvSpPr>
          <p:cNvPr id="5" name="Google Shape;12;p2">
            <a:extLst>
              <a:ext uri="{FF2B5EF4-FFF2-40B4-BE49-F238E27FC236}">
                <a16:creationId xmlns:a16="http://schemas.microsoft.com/office/drawing/2014/main" id="{FC81D16C-FC83-4F21-AA2E-B750B37CFED7}"/>
              </a:ext>
            </a:extLst>
          </p:cNvPr>
          <p:cNvSpPr>
            <a:spLocks/>
          </p:cNvSpPr>
          <p:nvPr/>
        </p:nvSpPr>
        <p:spPr bwMode="auto">
          <a:xfrm>
            <a:off x="0" y="0"/>
            <a:ext cx="2582333" cy="3333750"/>
          </a:xfrm>
          <a:custGeom>
            <a:avLst/>
            <a:gdLst>
              <a:gd name="T0" fmla="*/ 0 w 19959"/>
              <a:gd name="T1" fmla="*/ 3197953 h 25777"/>
              <a:gd name="T2" fmla="*/ 125080 w 19959"/>
              <a:gd name="T3" fmla="*/ 3257574 h 25777"/>
              <a:gd name="T4" fmla="*/ 253653 w 19959"/>
              <a:gd name="T5" fmla="*/ 3298055 h 25777"/>
              <a:gd name="T6" fmla="*/ 387661 w 19959"/>
              <a:gd name="T7" fmla="*/ 3324180 h 25777"/>
              <a:gd name="T8" fmla="*/ 525258 w 19959"/>
              <a:gd name="T9" fmla="*/ 3333750 h 25777"/>
              <a:gd name="T10" fmla="*/ 669939 w 19959"/>
              <a:gd name="T11" fmla="*/ 3324180 h 25777"/>
              <a:gd name="T12" fmla="*/ 809381 w 19959"/>
              <a:gd name="T13" fmla="*/ 3295598 h 25777"/>
              <a:gd name="T14" fmla="*/ 945135 w 19959"/>
              <a:gd name="T15" fmla="*/ 3248004 h 25777"/>
              <a:gd name="T16" fmla="*/ 1075552 w 19959"/>
              <a:gd name="T17" fmla="*/ 3186055 h 25777"/>
              <a:gd name="T18" fmla="*/ 1198788 w 19959"/>
              <a:gd name="T19" fmla="*/ 3107551 h 25777"/>
              <a:gd name="T20" fmla="*/ 1314941 w 19959"/>
              <a:gd name="T21" fmla="*/ 3012235 h 25777"/>
              <a:gd name="T22" fmla="*/ 1423912 w 19959"/>
              <a:gd name="T23" fmla="*/ 2905149 h 25777"/>
              <a:gd name="T24" fmla="*/ 1523957 w 19959"/>
              <a:gd name="T25" fmla="*/ 2783708 h 25777"/>
              <a:gd name="T26" fmla="*/ 1615074 w 19959"/>
              <a:gd name="T27" fmla="*/ 2650368 h 25777"/>
              <a:gd name="T28" fmla="*/ 1695517 w 19959"/>
              <a:gd name="T29" fmla="*/ 2505130 h 25777"/>
              <a:gd name="T30" fmla="*/ 1766936 w 19959"/>
              <a:gd name="T31" fmla="*/ 2350322 h 25777"/>
              <a:gd name="T32" fmla="*/ 1825934 w 19959"/>
              <a:gd name="T33" fmla="*/ 2185943 h 25777"/>
              <a:gd name="T34" fmla="*/ 1872318 w 19959"/>
              <a:gd name="T35" fmla="*/ 2012123 h 25777"/>
              <a:gd name="T36" fmla="*/ 1908124 w 19959"/>
              <a:gd name="T37" fmla="*/ 1831189 h 25777"/>
              <a:gd name="T38" fmla="*/ 1929569 w 19959"/>
              <a:gd name="T39" fmla="*/ 1645471 h 25777"/>
              <a:gd name="T40" fmla="*/ 1936653 w 19959"/>
              <a:gd name="T41" fmla="*/ 1452639 h 25777"/>
              <a:gd name="T42" fmla="*/ 1934906 w 19959"/>
              <a:gd name="T43" fmla="*/ 1343096 h 25777"/>
              <a:gd name="T44" fmla="*/ 1927726 w 19959"/>
              <a:gd name="T45" fmla="*/ 1235881 h 25777"/>
              <a:gd name="T46" fmla="*/ 1915208 w 19959"/>
              <a:gd name="T47" fmla="*/ 1131124 h 25777"/>
              <a:gd name="T48" fmla="*/ 1900944 w 19959"/>
              <a:gd name="T49" fmla="*/ 1026366 h 25777"/>
              <a:gd name="T50" fmla="*/ 1881342 w 19959"/>
              <a:gd name="T51" fmla="*/ 926394 h 25777"/>
              <a:gd name="T52" fmla="*/ 1856307 w 19959"/>
              <a:gd name="T53" fmla="*/ 826292 h 25777"/>
              <a:gd name="T54" fmla="*/ 1829525 w 19959"/>
              <a:gd name="T55" fmla="*/ 731105 h 25777"/>
              <a:gd name="T56" fmla="*/ 1761599 w 19959"/>
              <a:gd name="T57" fmla="*/ 545386 h 25777"/>
              <a:gd name="T58" fmla="*/ 1681156 w 19959"/>
              <a:gd name="T59" fmla="*/ 371566 h 25777"/>
              <a:gd name="T60" fmla="*/ 1586546 w 19959"/>
              <a:gd name="T61" fmla="*/ 211973 h 25777"/>
              <a:gd name="T62" fmla="*/ 1479320 w 19959"/>
              <a:gd name="T63" fmla="*/ 66734 h 25777"/>
              <a:gd name="T64" fmla="*/ 0 w 19959"/>
              <a:gd name="T65" fmla="*/ 0 h 257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9959" h="25777" extrusionOk="0">
                <a:moveTo>
                  <a:pt x="0" y="0"/>
                </a:moveTo>
                <a:lnTo>
                  <a:pt x="0" y="24727"/>
                </a:lnTo>
                <a:lnTo>
                  <a:pt x="626" y="24967"/>
                </a:lnTo>
                <a:lnTo>
                  <a:pt x="1289" y="25188"/>
                </a:lnTo>
                <a:lnTo>
                  <a:pt x="1952" y="25353"/>
                </a:lnTo>
                <a:lnTo>
                  <a:pt x="2614" y="25501"/>
                </a:lnTo>
                <a:lnTo>
                  <a:pt x="3296" y="25629"/>
                </a:lnTo>
                <a:lnTo>
                  <a:pt x="3995" y="25703"/>
                </a:lnTo>
                <a:lnTo>
                  <a:pt x="4695" y="25758"/>
                </a:lnTo>
                <a:lnTo>
                  <a:pt x="5413" y="25777"/>
                </a:lnTo>
                <a:lnTo>
                  <a:pt x="6168" y="25758"/>
                </a:lnTo>
                <a:lnTo>
                  <a:pt x="6904" y="25703"/>
                </a:lnTo>
                <a:lnTo>
                  <a:pt x="7622" y="25611"/>
                </a:lnTo>
                <a:lnTo>
                  <a:pt x="8341" y="25482"/>
                </a:lnTo>
                <a:lnTo>
                  <a:pt x="9040" y="25316"/>
                </a:lnTo>
                <a:lnTo>
                  <a:pt x="9740" y="25114"/>
                </a:lnTo>
                <a:lnTo>
                  <a:pt x="10421" y="24893"/>
                </a:lnTo>
                <a:lnTo>
                  <a:pt x="11084" y="24635"/>
                </a:lnTo>
                <a:lnTo>
                  <a:pt x="11710" y="24341"/>
                </a:lnTo>
                <a:lnTo>
                  <a:pt x="12354" y="24028"/>
                </a:lnTo>
                <a:lnTo>
                  <a:pt x="12962" y="23678"/>
                </a:lnTo>
                <a:lnTo>
                  <a:pt x="13551" y="23291"/>
                </a:lnTo>
                <a:lnTo>
                  <a:pt x="14122" y="22886"/>
                </a:lnTo>
                <a:lnTo>
                  <a:pt x="14674" y="22463"/>
                </a:lnTo>
                <a:lnTo>
                  <a:pt x="15190" y="22002"/>
                </a:lnTo>
                <a:lnTo>
                  <a:pt x="15705" y="21524"/>
                </a:lnTo>
                <a:lnTo>
                  <a:pt x="16184" y="21008"/>
                </a:lnTo>
                <a:lnTo>
                  <a:pt x="16644" y="20493"/>
                </a:lnTo>
                <a:lnTo>
                  <a:pt x="17068" y="19940"/>
                </a:lnTo>
                <a:lnTo>
                  <a:pt x="17473" y="19370"/>
                </a:lnTo>
                <a:lnTo>
                  <a:pt x="17859" y="18780"/>
                </a:lnTo>
                <a:lnTo>
                  <a:pt x="18209" y="18173"/>
                </a:lnTo>
                <a:lnTo>
                  <a:pt x="18522" y="17528"/>
                </a:lnTo>
                <a:lnTo>
                  <a:pt x="18817" y="16902"/>
                </a:lnTo>
                <a:lnTo>
                  <a:pt x="19075" y="16240"/>
                </a:lnTo>
                <a:lnTo>
                  <a:pt x="19295" y="15558"/>
                </a:lnTo>
                <a:lnTo>
                  <a:pt x="19498" y="14859"/>
                </a:lnTo>
                <a:lnTo>
                  <a:pt x="19664" y="14159"/>
                </a:lnTo>
                <a:lnTo>
                  <a:pt x="19793" y="13441"/>
                </a:lnTo>
                <a:lnTo>
                  <a:pt x="19885" y="12723"/>
                </a:lnTo>
                <a:lnTo>
                  <a:pt x="19940" y="11986"/>
                </a:lnTo>
                <a:lnTo>
                  <a:pt x="19958" y="11232"/>
                </a:lnTo>
                <a:lnTo>
                  <a:pt x="19958" y="10808"/>
                </a:lnTo>
                <a:lnTo>
                  <a:pt x="19940" y="10385"/>
                </a:lnTo>
                <a:lnTo>
                  <a:pt x="19903" y="9980"/>
                </a:lnTo>
                <a:lnTo>
                  <a:pt x="19866" y="9556"/>
                </a:lnTo>
                <a:lnTo>
                  <a:pt x="19811" y="9151"/>
                </a:lnTo>
                <a:lnTo>
                  <a:pt x="19737" y="8746"/>
                </a:lnTo>
                <a:lnTo>
                  <a:pt x="19664" y="8341"/>
                </a:lnTo>
                <a:lnTo>
                  <a:pt x="19590" y="7936"/>
                </a:lnTo>
                <a:lnTo>
                  <a:pt x="19480" y="7549"/>
                </a:lnTo>
                <a:lnTo>
                  <a:pt x="19388" y="7163"/>
                </a:lnTo>
                <a:lnTo>
                  <a:pt x="19259" y="6776"/>
                </a:lnTo>
                <a:lnTo>
                  <a:pt x="19130" y="6389"/>
                </a:lnTo>
                <a:lnTo>
                  <a:pt x="19001" y="6021"/>
                </a:lnTo>
                <a:lnTo>
                  <a:pt x="18854" y="5653"/>
                </a:lnTo>
                <a:lnTo>
                  <a:pt x="18522" y="4916"/>
                </a:lnTo>
                <a:lnTo>
                  <a:pt x="18154" y="4217"/>
                </a:lnTo>
                <a:lnTo>
                  <a:pt x="17749" y="3536"/>
                </a:lnTo>
                <a:lnTo>
                  <a:pt x="17325" y="2873"/>
                </a:lnTo>
                <a:lnTo>
                  <a:pt x="16847" y="2247"/>
                </a:lnTo>
                <a:lnTo>
                  <a:pt x="16350" y="1639"/>
                </a:lnTo>
                <a:lnTo>
                  <a:pt x="15816" y="1068"/>
                </a:lnTo>
                <a:lnTo>
                  <a:pt x="15245" y="516"/>
                </a:lnTo>
                <a:lnTo>
                  <a:pt x="14656" y="0"/>
                </a:lnTo>
                <a:lnTo>
                  <a:pt x="0" y="0"/>
                </a:lnTo>
                <a:close/>
              </a:path>
            </a:pathLst>
          </a:custGeom>
          <a:solidFill>
            <a:srgbClr val="9BCF6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dirty="0"/>
          </a:p>
        </p:txBody>
      </p:sp>
      <p:sp>
        <p:nvSpPr>
          <p:cNvPr id="6" name="Google Shape;13;p2">
            <a:extLst>
              <a:ext uri="{FF2B5EF4-FFF2-40B4-BE49-F238E27FC236}">
                <a16:creationId xmlns:a16="http://schemas.microsoft.com/office/drawing/2014/main" id="{999FC04F-5297-4DCE-871E-F5627773FC42}"/>
              </a:ext>
            </a:extLst>
          </p:cNvPr>
          <p:cNvSpPr>
            <a:spLocks/>
          </p:cNvSpPr>
          <p:nvPr/>
        </p:nvSpPr>
        <p:spPr bwMode="auto">
          <a:xfrm>
            <a:off x="2961218" y="0"/>
            <a:ext cx="1297516" cy="1123950"/>
          </a:xfrm>
          <a:custGeom>
            <a:avLst/>
            <a:gdLst>
              <a:gd name="T0" fmla="*/ 139505 w 10017"/>
              <a:gd name="T1" fmla="*/ 23925 h 8691"/>
              <a:gd name="T2" fmla="*/ 107349 w 10017"/>
              <a:gd name="T3" fmla="*/ 71516 h 8691"/>
              <a:gd name="T4" fmla="*/ 76942 w 10017"/>
              <a:gd name="T5" fmla="*/ 123892 h 8691"/>
              <a:gd name="T6" fmla="*/ 53723 w 10017"/>
              <a:gd name="T7" fmla="*/ 181053 h 8691"/>
              <a:gd name="T8" fmla="*/ 32253 w 10017"/>
              <a:gd name="T9" fmla="*/ 242869 h 8691"/>
              <a:gd name="T10" fmla="*/ 16127 w 10017"/>
              <a:gd name="T11" fmla="*/ 307272 h 8691"/>
              <a:gd name="T12" fmla="*/ 5343 w 10017"/>
              <a:gd name="T13" fmla="*/ 371546 h 8691"/>
              <a:gd name="T14" fmla="*/ 0 w 10017"/>
              <a:gd name="T15" fmla="*/ 440605 h 8691"/>
              <a:gd name="T16" fmla="*/ 0 w 10017"/>
              <a:gd name="T17" fmla="*/ 509664 h 8691"/>
              <a:gd name="T18" fmla="*/ 5343 w 10017"/>
              <a:gd name="T19" fmla="*/ 573937 h 8691"/>
              <a:gd name="T20" fmla="*/ 16127 w 10017"/>
              <a:gd name="T21" fmla="*/ 638211 h 8691"/>
              <a:gd name="T22" fmla="*/ 30407 w 10017"/>
              <a:gd name="T23" fmla="*/ 700028 h 8691"/>
              <a:gd name="T24" fmla="*/ 48283 w 10017"/>
              <a:gd name="T25" fmla="*/ 757189 h 8691"/>
              <a:gd name="T26" fmla="*/ 69753 w 10017"/>
              <a:gd name="T27" fmla="*/ 812022 h 8691"/>
              <a:gd name="T28" fmla="*/ 96566 w 10017"/>
              <a:gd name="T29" fmla="*/ 864398 h 8691"/>
              <a:gd name="T30" fmla="*/ 126973 w 10017"/>
              <a:gd name="T31" fmla="*/ 911989 h 8691"/>
              <a:gd name="T32" fmla="*/ 159226 w 10017"/>
              <a:gd name="T33" fmla="*/ 954924 h 8691"/>
              <a:gd name="T34" fmla="*/ 194977 w 10017"/>
              <a:gd name="T35" fmla="*/ 995403 h 8691"/>
              <a:gd name="T36" fmla="*/ 234322 w 10017"/>
              <a:gd name="T37" fmla="*/ 1031096 h 8691"/>
              <a:gd name="T38" fmla="*/ 275513 w 10017"/>
              <a:gd name="T39" fmla="*/ 1059676 h 8691"/>
              <a:gd name="T40" fmla="*/ 318356 w 10017"/>
              <a:gd name="T41" fmla="*/ 1083472 h 8691"/>
              <a:gd name="T42" fmla="*/ 364890 w 10017"/>
              <a:gd name="T43" fmla="*/ 1102482 h 8691"/>
              <a:gd name="T44" fmla="*/ 413173 w 10017"/>
              <a:gd name="T45" fmla="*/ 1116837 h 8691"/>
              <a:gd name="T46" fmla="*/ 461456 w 10017"/>
              <a:gd name="T47" fmla="*/ 1123950 h 8691"/>
              <a:gd name="T48" fmla="*/ 536649 w 10017"/>
              <a:gd name="T49" fmla="*/ 1121493 h 8691"/>
              <a:gd name="T50" fmla="*/ 584931 w 10017"/>
              <a:gd name="T51" fmla="*/ 1109595 h 8691"/>
              <a:gd name="T52" fmla="*/ 631466 w 10017"/>
              <a:gd name="T53" fmla="*/ 1095370 h 8691"/>
              <a:gd name="T54" fmla="*/ 676154 w 10017"/>
              <a:gd name="T55" fmla="*/ 1073902 h 8691"/>
              <a:gd name="T56" fmla="*/ 719094 w 10017"/>
              <a:gd name="T57" fmla="*/ 1045321 h 8691"/>
              <a:gd name="T58" fmla="*/ 758439 w 10017"/>
              <a:gd name="T59" fmla="*/ 1014413 h 8691"/>
              <a:gd name="T60" fmla="*/ 795938 w 10017"/>
              <a:gd name="T61" fmla="*/ 976263 h 8691"/>
              <a:gd name="T62" fmla="*/ 829940 w 10017"/>
              <a:gd name="T63" fmla="*/ 933457 h 8691"/>
              <a:gd name="T64" fmla="*/ 862193 w 10017"/>
              <a:gd name="T65" fmla="*/ 888193 h 8691"/>
              <a:gd name="T66" fmla="*/ 890755 w 10017"/>
              <a:gd name="T67" fmla="*/ 838145 h 8691"/>
              <a:gd name="T68" fmla="*/ 914071 w 10017"/>
              <a:gd name="T69" fmla="*/ 785769 h 8691"/>
              <a:gd name="T70" fmla="*/ 935541 w 10017"/>
              <a:gd name="T71" fmla="*/ 728608 h 8691"/>
              <a:gd name="T72" fmla="*/ 951570 w 10017"/>
              <a:gd name="T73" fmla="*/ 669119 h 8691"/>
              <a:gd name="T74" fmla="*/ 962354 w 10017"/>
              <a:gd name="T75" fmla="*/ 607174 h 8691"/>
              <a:gd name="T76" fmla="*/ 971291 w 10017"/>
              <a:gd name="T77" fmla="*/ 542900 h 8691"/>
              <a:gd name="T78" fmla="*/ 973040 w 10017"/>
              <a:gd name="T79" fmla="*/ 476298 h 8691"/>
              <a:gd name="T80" fmla="*/ 969445 w 10017"/>
              <a:gd name="T81" fmla="*/ 407240 h 8691"/>
              <a:gd name="T82" fmla="*/ 962354 w 10017"/>
              <a:gd name="T83" fmla="*/ 338181 h 8691"/>
              <a:gd name="T84" fmla="*/ 947976 w 10017"/>
              <a:gd name="T85" fmla="*/ 273907 h 8691"/>
              <a:gd name="T86" fmla="*/ 930100 w 10017"/>
              <a:gd name="T87" fmla="*/ 211961 h 8691"/>
              <a:gd name="T88" fmla="*/ 908630 w 10017"/>
              <a:gd name="T89" fmla="*/ 152472 h 8691"/>
              <a:gd name="T90" fmla="*/ 881817 w 10017"/>
              <a:gd name="T91" fmla="*/ 97639 h 8691"/>
              <a:gd name="T92" fmla="*/ 851410 w 10017"/>
              <a:gd name="T93" fmla="*/ 47720 h 8691"/>
              <a:gd name="T94" fmla="*/ 815659 w 10017"/>
              <a:gd name="T95" fmla="*/ 0 h 869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0017" h="8691" extrusionOk="0">
                <a:moveTo>
                  <a:pt x="1620" y="0"/>
                </a:moveTo>
                <a:lnTo>
                  <a:pt x="1436" y="185"/>
                </a:lnTo>
                <a:lnTo>
                  <a:pt x="1252" y="369"/>
                </a:lnTo>
                <a:lnTo>
                  <a:pt x="1105" y="553"/>
                </a:lnTo>
                <a:lnTo>
                  <a:pt x="939" y="755"/>
                </a:lnTo>
                <a:lnTo>
                  <a:pt x="792" y="958"/>
                </a:lnTo>
                <a:lnTo>
                  <a:pt x="663" y="1179"/>
                </a:lnTo>
                <a:lnTo>
                  <a:pt x="553" y="1400"/>
                </a:lnTo>
                <a:lnTo>
                  <a:pt x="442" y="1639"/>
                </a:lnTo>
                <a:lnTo>
                  <a:pt x="332" y="1878"/>
                </a:lnTo>
                <a:lnTo>
                  <a:pt x="258" y="2118"/>
                </a:lnTo>
                <a:lnTo>
                  <a:pt x="166" y="2376"/>
                </a:lnTo>
                <a:lnTo>
                  <a:pt x="111" y="2615"/>
                </a:lnTo>
                <a:lnTo>
                  <a:pt x="55" y="2873"/>
                </a:lnTo>
                <a:lnTo>
                  <a:pt x="37" y="3149"/>
                </a:lnTo>
                <a:lnTo>
                  <a:pt x="0" y="3407"/>
                </a:lnTo>
                <a:lnTo>
                  <a:pt x="0" y="3683"/>
                </a:lnTo>
                <a:lnTo>
                  <a:pt x="0" y="3941"/>
                </a:lnTo>
                <a:lnTo>
                  <a:pt x="19" y="4198"/>
                </a:lnTo>
                <a:lnTo>
                  <a:pt x="55" y="4438"/>
                </a:lnTo>
                <a:lnTo>
                  <a:pt x="111" y="4695"/>
                </a:lnTo>
                <a:lnTo>
                  <a:pt x="166" y="4935"/>
                </a:lnTo>
                <a:lnTo>
                  <a:pt x="221" y="5174"/>
                </a:lnTo>
                <a:lnTo>
                  <a:pt x="313" y="5413"/>
                </a:lnTo>
                <a:lnTo>
                  <a:pt x="387" y="5634"/>
                </a:lnTo>
                <a:lnTo>
                  <a:pt x="497" y="5855"/>
                </a:lnTo>
                <a:lnTo>
                  <a:pt x="608" y="6076"/>
                </a:lnTo>
                <a:lnTo>
                  <a:pt x="718" y="6279"/>
                </a:lnTo>
                <a:lnTo>
                  <a:pt x="847" y="6481"/>
                </a:lnTo>
                <a:lnTo>
                  <a:pt x="994" y="6684"/>
                </a:lnTo>
                <a:lnTo>
                  <a:pt x="1142" y="6868"/>
                </a:lnTo>
                <a:lnTo>
                  <a:pt x="1307" y="7052"/>
                </a:lnTo>
                <a:lnTo>
                  <a:pt x="1473" y="7218"/>
                </a:lnTo>
                <a:lnTo>
                  <a:pt x="1639" y="7384"/>
                </a:lnTo>
                <a:lnTo>
                  <a:pt x="1823" y="7549"/>
                </a:lnTo>
                <a:lnTo>
                  <a:pt x="2007" y="7697"/>
                </a:lnTo>
                <a:lnTo>
                  <a:pt x="2210" y="7844"/>
                </a:lnTo>
                <a:lnTo>
                  <a:pt x="2412" y="7973"/>
                </a:lnTo>
                <a:lnTo>
                  <a:pt x="2615" y="8083"/>
                </a:lnTo>
                <a:lnTo>
                  <a:pt x="2836" y="8194"/>
                </a:lnTo>
                <a:lnTo>
                  <a:pt x="3057" y="8304"/>
                </a:lnTo>
                <a:lnTo>
                  <a:pt x="3277" y="8378"/>
                </a:lnTo>
                <a:lnTo>
                  <a:pt x="3517" y="8470"/>
                </a:lnTo>
                <a:lnTo>
                  <a:pt x="3756" y="8525"/>
                </a:lnTo>
                <a:lnTo>
                  <a:pt x="3996" y="8580"/>
                </a:lnTo>
                <a:lnTo>
                  <a:pt x="4253" y="8636"/>
                </a:lnTo>
                <a:lnTo>
                  <a:pt x="4493" y="8672"/>
                </a:lnTo>
                <a:lnTo>
                  <a:pt x="4750" y="8691"/>
                </a:lnTo>
                <a:lnTo>
                  <a:pt x="5266" y="8691"/>
                </a:lnTo>
                <a:lnTo>
                  <a:pt x="5524" y="8672"/>
                </a:lnTo>
                <a:lnTo>
                  <a:pt x="5763" y="8636"/>
                </a:lnTo>
                <a:lnTo>
                  <a:pt x="6021" y="8580"/>
                </a:lnTo>
                <a:lnTo>
                  <a:pt x="6260" y="8525"/>
                </a:lnTo>
                <a:lnTo>
                  <a:pt x="6500" y="8470"/>
                </a:lnTo>
                <a:lnTo>
                  <a:pt x="6739" y="8378"/>
                </a:lnTo>
                <a:lnTo>
                  <a:pt x="6960" y="8304"/>
                </a:lnTo>
                <a:lnTo>
                  <a:pt x="7181" y="8194"/>
                </a:lnTo>
                <a:lnTo>
                  <a:pt x="7402" y="8083"/>
                </a:lnTo>
                <a:lnTo>
                  <a:pt x="7604" y="7973"/>
                </a:lnTo>
                <a:lnTo>
                  <a:pt x="7807" y="7844"/>
                </a:lnTo>
                <a:lnTo>
                  <a:pt x="8009" y="7697"/>
                </a:lnTo>
                <a:lnTo>
                  <a:pt x="8193" y="7549"/>
                </a:lnTo>
                <a:lnTo>
                  <a:pt x="8378" y="7384"/>
                </a:lnTo>
                <a:lnTo>
                  <a:pt x="8543" y="7218"/>
                </a:lnTo>
                <a:lnTo>
                  <a:pt x="8709" y="7052"/>
                </a:lnTo>
                <a:lnTo>
                  <a:pt x="8875" y="6868"/>
                </a:lnTo>
                <a:lnTo>
                  <a:pt x="9022" y="6684"/>
                </a:lnTo>
                <a:lnTo>
                  <a:pt x="9169" y="6481"/>
                </a:lnTo>
                <a:lnTo>
                  <a:pt x="9298" y="6279"/>
                </a:lnTo>
                <a:lnTo>
                  <a:pt x="9409" y="6076"/>
                </a:lnTo>
                <a:lnTo>
                  <a:pt x="9519" y="5855"/>
                </a:lnTo>
                <a:lnTo>
                  <a:pt x="9630" y="5634"/>
                </a:lnTo>
                <a:lnTo>
                  <a:pt x="9703" y="5413"/>
                </a:lnTo>
                <a:lnTo>
                  <a:pt x="9795" y="5174"/>
                </a:lnTo>
                <a:lnTo>
                  <a:pt x="9850" y="4935"/>
                </a:lnTo>
                <a:lnTo>
                  <a:pt x="9906" y="4695"/>
                </a:lnTo>
                <a:lnTo>
                  <a:pt x="9961" y="4438"/>
                </a:lnTo>
                <a:lnTo>
                  <a:pt x="9998" y="4198"/>
                </a:lnTo>
                <a:lnTo>
                  <a:pt x="10016" y="3941"/>
                </a:lnTo>
                <a:lnTo>
                  <a:pt x="10016" y="3683"/>
                </a:lnTo>
                <a:lnTo>
                  <a:pt x="10016" y="3407"/>
                </a:lnTo>
                <a:lnTo>
                  <a:pt x="9979" y="3149"/>
                </a:lnTo>
                <a:lnTo>
                  <a:pt x="9961" y="2873"/>
                </a:lnTo>
                <a:lnTo>
                  <a:pt x="9906" y="2615"/>
                </a:lnTo>
                <a:lnTo>
                  <a:pt x="9850" y="2376"/>
                </a:lnTo>
                <a:lnTo>
                  <a:pt x="9758" y="2118"/>
                </a:lnTo>
                <a:lnTo>
                  <a:pt x="9685" y="1878"/>
                </a:lnTo>
                <a:lnTo>
                  <a:pt x="9574" y="1639"/>
                </a:lnTo>
                <a:lnTo>
                  <a:pt x="9464" y="1400"/>
                </a:lnTo>
                <a:lnTo>
                  <a:pt x="9353" y="1179"/>
                </a:lnTo>
                <a:lnTo>
                  <a:pt x="9224" y="958"/>
                </a:lnTo>
                <a:lnTo>
                  <a:pt x="9077" y="755"/>
                </a:lnTo>
                <a:lnTo>
                  <a:pt x="8911" y="553"/>
                </a:lnTo>
                <a:lnTo>
                  <a:pt x="8764" y="369"/>
                </a:lnTo>
                <a:lnTo>
                  <a:pt x="8580" y="185"/>
                </a:lnTo>
                <a:lnTo>
                  <a:pt x="8396" y="0"/>
                </a:lnTo>
                <a:lnTo>
                  <a:pt x="1620" y="0"/>
                </a:lnTo>
                <a:close/>
              </a:path>
            </a:pathLst>
          </a:custGeom>
          <a:solidFill>
            <a:srgbClr val="51B14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dirty="0"/>
          </a:p>
        </p:txBody>
      </p:sp>
      <p:sp>
        <p:nvSpPr>
          <p:cNvPr id="14" name="Google Shape;14;p2"/>
          <p:cNvSpPr txBox="1">
            <a:spLocks noGrp="1"/>
          </p:cNvSpPr>
          <p:nvPr>
            <p:ph type="ctrTitle"/>
          </p:nvPr>
        </p:nvSpPr>
        <p:spPr>
          <a:xfrm>
            <a:off x="6557433" y="2655800"/>
            <a:ext cx="5277200" cy="1546400"/>
          </a:xfrm>
          <a:prstGeom prst="rect">
            <a:avLst/>
          </a:prstGeom>
        </p:spPr>
        <p:txBody>
          <a:bodyPr spcFirstLastPara="1" anchor="ctr">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1160520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FC600-5142-481D-B0F1-2B6F20C8F8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73FE1A-A16E-4015-B7E6-D891488D39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B5BFDA-6068-49F1-8DE2-6EC722C09A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05D457-6DFB-4054-9517-F101EC4B6E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DE1BF9-4FB8-4FBC-9B3B-A508436C95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8931C0-6E75-4346-B831-F1360A7A6750}"/>
              </a:ext>
            </a:extLst>
          </p:cNvPr>
          <p:cNvSpPr>
            <a:spLocks noGrp="1"/>
          </p:cNvSpPr>
          <p:nvPr>
            <p:ph type="dt" sz="half" idx="10"/>
          </p:nvPr>
        </p:nvSpPr>
        <p:spPr/>
        <p:txBody>
          <a:bodyPr/>
          <a:lstStyle/>
          <a:p>
            <a:fld id="{3B203FF4-02DB-453E-AAEB-87BEEA16CF1A}" type="datetimeFigureOut">
              <a:rPr lang="en-US" smtClean="0"/>
              <a:t>5/8/2021</a:t>
            </a:fld>
            <a:endParaRPr lang="en-US" dirty="0"/>
          </a:p>
        </p:txBody>
      </p:sp>
      <p:sp>
        <p:nvSpPr>
          <p:cNvPr id="8" name="Footer Placeholder 7">
            <a:extLst>
              <a:ext uri="{FF2B5EF4-FFF2-40B4-BE49-F238E27FC236}">
                <a16:creationId xmlns:a16="http://schemas.microsoft.com/office/drawing/2014/main" id="{93FBE403-4ADD-4EBE-B030-268E3953B58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B32A64C-B8B0-483F-9E18-4175F78DEC49}"/>
              </a:ext>
            </a:extLst>
          </p:cNvPr>
          <p:cNvSpPr>
            <a:spLocks noGrp="1"/>
          </p:cNvSpPr>
          <p:nvPr>
            <p:ph type="sldNum" sz="quarter" idx="12"/>
          </p:nvPr>
        </p:nvSpPr>
        <p:spPr/>
        <p:txBody>
          <a:bodyPr/>
          <a:lstStyle/>
          <a:p>
            <a:fld id="{D29C794A-28A9-431D-A27D-94C05CB0DDCD}" type="slidenum">
              <a:rPr lang="en-US" smtClean="0"/>
              <a:t>‹#›</a:t>
            </a:fld>
            <a:endParaRPr lang="en-US" dirty="0"/>
          </a:p>
        </p:txBody>
      </p:sp>
    </p:spTree>
    <p:extLst>
      <p:ext uri="{BB962C8B-B14F-4D97-AF65-F5344CB8AC3E}">
        <p14:creationId xmlns:p14="http://schemas.microsoft.com/office/powerpoint/2010/main" val="23106349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5"/>
        <p:cNvGrpSpPr/>
        <p:nvPr/>
      </p:nvGrpSpPr>
      <p:grpSpPr>
        <a:xfrm>
          <a:off x="0" y="0"/>
          <a:ext cx="0" cy="0"/>
          <a:chOff x="0" y="0"/>
          <a:chExt cx="0" cy="0"/>
        </a:xfrm>
      </p:grpSpPr>
      <p:sp>
        <p:nvSpPr>
          <p:cNvPr id="4" name="Google Shape;16;p3">
            <a:extLst>
              <a:ext uri="{FF2B5EF4-FFF2-40B4-BE49-F238E27FC236}">
                <a16:creationId xmlns:a16="http://schemas.microsoft.com/office/drawing/2014/main" id="{5FB6CD57-BDFD-41A0-BC57-82BEB55AA0C3}"/>
              </a:ext>
            </a:extLst>
          </p:cNvPr>
          <p:cNvSpPr/>
          <p:nvPr/>
        </p:nvSpPr>
        <p:spPr>
          <a:xfrm>
            <a:off x="0" y="0"/>
            <a:ext cx="12192000" cy="6858000"/>
          </a:xfrm>
          <a:custGeom>
            <a:avLst/>
            <a:gdLst/>
            <a:ahLst/>
            <a:cxnLst/>
            <a:rect l="l" t="t" r="r" b="b"/>
            <a:pathLst>
              <a:path w="94270" h="53026" extrusionOk="0">
                <a:moveTo>
                  <a:pt x="49676" y="4677"/>
                </a:moveTo>
                <a:lnTo>
                  <a:pt x="49731" y="5469"/>
                </a:lnTo>
                <a:lnTo>
                  <a:pt x="49749" y="6408"/>
                </a:lnTo>
                <a:lnTo>
                  <a:pt x="49786" y="7660"/>
                </a:lnTo>
                <a:lnTo>
                  <a:pt x="49786" y="9169"/>
                </a:lnTo>
                <a:lnTo>
                  <a:pt x="49731" y="10900"/>
                </a:lnTo>
                <a:lnTo>
                  <a:pt x="49694" y="11858"/>
                </a:lnTo>
                <a:lnTo>
                  <a:pt x="49639" y="12833"/>
                </a:lnTo>
                <a:lnTo>
                  <a:pt x="49584" y="13846"/>
                </a:lnTo>
                <a:lnTo>
                  <a:pt x="49492" y="14895"/>
                </a:lnTo>
                <a:lnTo>
                  <a:pt x="49381" y="15982"/>
                </a:lnTo>
                <a:lnTo>
                  <a:pt x="49252" y="17086"/>
                </a:lnTo>
                <a:lnTo>
                  <a:pt x="49087" y="18191"/>
                </a:lnTo>
                <a:lnTo>
                  <a:pt x="48921" y="19314"/>
                </a:lnTo>
                <a:lnTo>
                  <a:pt x="48700" y="20456"/>
                </a:lnTo>
                <a:lnTo>
                  <a:pt x="48479" y="21597"/>
                </a:lnTo>
                <a:lnTo>
                  <a:pt x="48203" y="22720"/>
                </a:lnTo>
                <a:lnTo>
                  <a:pt x="47908" y="23844"/>
                </a:lnTo>
                <a:lnTo>
                  <a:pt x="47577" y="24948"/>
                </a:lnTo>
                <a:lnTo>
                  <a:pt x="47209" y="26053"/>
                </a:lnTo>
                <a:lnTo>
                  <a:pt x="47006" y="26587"/>
                </a:lnTo>
                <a:lnTo>
                  <a:pt x="46804" y="27121"/>
                </a:lnTo>
                <a:lnTo>
                  <a:pt x="46583" y="27636"/>
                </a:lnTo>
                <a:lnTo>
                  <a:pt x="46362" y="28152"/>
                </a:lnTo>
                <a:lnTo>
                  <a:pt x="46122" y="28667"/>
                </a:lnTo>
                <a:lnTo>
                  <a:pt x="45883" y="29165"/>
                </a:lnTo>
                <a:lnTo>
                  <a:pt x="45625" y="29643"/>
                </a:lnTo>
                <a:lnTo>
                  <a:pt x="45349" y="30122"/>
                </a:lnTo>
                <a:lnTo>
                  <a:pt x="45073" y="30601"/>
                </a:lnTo>
                <a:lnTo>
                  <a:pt x="44778" y="31061"/>
                </a:lnTo>
                <a:lnTo>
                  <a:pt x="44484" y="31503"/>
                </a:lnTo>
                <a:lnTo>
                  <a:pt x="44171" y="31926"/>
                </a:lnTo>
                <a:lnTo>
                  <a:pt x="43839" y="32350"/>
                </a:lnTo>
                <a:lnTo>
                  <a:pt x="43508" y="32736"/>
                </a:lnTo>
                <a:lnTo>
                  <a:pt x="43158" y="33123"/>
                </a:lnTo>
                <a:lnTo>
                  <a:pt x="42827" y="33491"/>
                </a:lnTo>
                <a:lnTo>
                  <a:pt x="42458" y="33841"/>
                </a:lnTo>
                <a:lnTo>
                  <a:pt x="42109" y="34154"/>
                </a:lnTo>
                <a:lnTo>
                  <a:pt x="41740" y="34467"/>
                </a:lnTo>
                <a:lnTo>
                  <a:pt x="41372" y="34780"/>
                </a:lnTo>
                <a:lnTo>
                  <a:pt x="41004" y="35056"/>
                </a:lnTo>
                <a:lnTo>
                  <a:pt x="40617" y="35314"/>
                </a:lnTo>
                <a:lnTo>
                  <a:pt x="40231" y="35572"/>
                </a:lnTo>
                <a:lnTo>
                  <a:pt x="39844" y="35811"/>
                </a:lnTo>
                <a:lnTo>
                  <a:pt x="39457" y="36032"/>
                </a:lnTo>
                <a:lnTo>
                  <a:pt x="39052" y="36253"/>
                </a:lnTo>
                <a:lnTo>
                  <a:pt x="38666" y="36437"/>
                </a:lnTo>
                <a:lnTo>
                  <a:pt x="38261" y="36621"/>
                </a:lnTo>
                <a:lnTo>
                  <a:pt x="37874" y="36805"/>
                </a:lnTo>
                <a:lnTo>
                  <a:pt x="37469" y="36953"/>
                </a:lnTo>
                <a:lnTo>
                  <a:pt x="36659" y="37247"/>
                </a:lnTo>
                <a:lnTo>
                  <a:pt x="35867" y="37487"/>
                </a:lnTo>
                <a:lnTo>
                  <a:pt x="35057" y="37689"/>
                </a:lnTo>
                <a:lnTo>
                  <a:pt x="34265" y="37836"/>
                </a:lnTo>
                <a:lnTo>
                  <a:pt x="33492" y="37965"/>
                </a:lnTo>
                <a:lnTo>
                  <a:pt x="32719" y="38057"/>
                </a:lnTo>
                <a:lnTo>
                  <a:pt x="31964" y="38131"/>
                </a:lnTo>
                <a:lnTo>
                  <a:pt x="31227" y="38168"/>
                </a:lnTo>
                <a:lnTo>
                  <a:pt x="30528" y="38186"/>
                </a:lnTo>
                <a:lnTo>
                  <a:pt x="29846" y="38168"/>
                </a:lnTo>
                <a:lnTo>
                  <a:pt x="29202" y="38149"/>
                </a:lnTo>
                <a:lnTo>
                  <a:pt x="28576" y="38113"/>
                </a:lnTo>
                <a:lnTo>
                  <a:pt x="27987" y="38057"/>
                </a:lnTo>
                <a:lnTo>
                  <a:pt x="27453" y="37984"/>
                </a:lnTo>
                <a:lnTo>
                  <a:pt x="26956" y="37928"/>
                </a:lnTo>
                <a:lnTo>
                  <a:pt x="26090" y="37781"/>
                </a:lnTo>
                <a:lnTo>
                  <a:pt x="25446" y="37652"/>
                </a:lnTo>
                <a:lnTo>
                  <a:pt x="25041" y="37560"/>
                </a:lnTo>
                <a:lnTo>
                  <a:pt x="24912" y="37523"/>
                </a:lnTo>
                <a:lnTo>
                  <a:pt x="24838" y="37395"/>
                </a:lnTo>
                <a:lnTo>
                  <a:pt x="24636" y="37026"/>
                </a:lnTo>
                <a:lnTo>
                  <a:pt x="24323" y="36456"/>
                </a:lnTo>
                <a:lnTo>
                  <a:pt x="23955" y="35664"/>
                </a:lnTo>
                <a:lnTo>
                  <a:pt x="23752" y="35204"/>
                </a:lnTo>
                <a:lnTo>
                  <a:pt x="23550" y="34706"/>
                </a:lnTo>
                <a:lnTo>
                  <a:pt x="23347" y="34154"/>
                </a:lnTo>
                <a:lnTo>
                  <a:pt x="23126" y="33565"/>
                </a:lnTo>
                <a:lnTo>
                  <a:pt x="22924" y="32957"/>
                </a:lnTo>
                <a:lnTo>
                  <a:pt x="22739" y="32294"/>
                </a:lnTo>
                <a:lnTo>
                  <a:pt x="22555" y="31613"/>
                </a:lnTo>
                <a:lnTo>
                  <a:pt x="22390" y="30895"/>
                </a:lnTo>
                <a:lnTo>
                  <a:pt x="22242" y="30159"/>
                </a:lnTo>
                <a:lnTo>
                  <a:pt x="22113" y="29385"/>
                </a:lnTo>
                <a:lnTo>
                  <a:pt x="22021" y="28612"/>
                </a:lnTo>
                <a:lnTo>
                  <a:pt x="21966" y="27802"/>
                </a:lnTo>
                <a:lnTo>
                  <a:pt x="21929" y="26974"/>
                </a:lnTo>
                <a:lnTo>
                  <a:pt x="21948" y="26145"/>
                </a:lnTo>
                <a:lnTo>
                  <a:pt x="22003" y="25298"/>
                </a:lnTo>
                <a:lnTo>
                  <a:pt x="22040" y="24856"/>
                </a:lnTo>
                <a:lnTo>
                  <a:pt x="22095" y="24433"/>
                </a:lnTo>
                <a:lnTo>
                  <a:pt x="22169" y="23991"/>
                </a:lnTo>
                <a:lnTo>
                  <a:pt x="22242" y="23567"/>
                </a:lnTo>
                <a:lnTo>
                  <a:pt x="22334" y="23125"/>
                </a:lnTo>
                <a:lnTo>
                  <a:pt x="22445" y="22684"/>
                </a:lnTo>
                <a:lnTo>
                  <a:pt x="22574" y="22260"/>
                </a:lnTo>
                <a:lnTo>
                  <a:pt x="22703" y="21818"/>
                </a:lnTo>
                <a:lnTo>
                  <a:pt x="22850" y="21376"/>
                </a:lnTo>
                <a:lnTo>
                  <a:pt x="23034" y="20935"/>
                </a:lnTo>
                <a:lnTo>
                  <a:pt x="23218" y="20493"/>
                </a:lnTo>
                <a:lnTo>
                  <a:pt x="23421" y="20069"/>
                </a:lnTo>
                <a:lnTo>
                  <a:pt x="23623" y="19627"/>
                </a:lnTo>
                <a:lnTo>
                  <a:pt x="23863" y="19185"/>
                </a:lnTo>
                <a:lnTo>
                  <a:pt x="24120" y="18762"/>
                </a:lnTo>
                <a:lnTo>
                  <a:pt x="24397" y="18320"/>
                </a:lnTo>
                <a:lnTo>
                  <a:pt x="24691" y="17897"/>
                </a:lnTo>
                <a:lnTo>
                  <a:pt x="24986" y="17473"/>
                </a:lnTo>
                <a:lnTo>
                  <a:pt x="25317" y="17050"/>
                </a:lnTo>
                <a:lnTo>
                  <a:pt x="25667" y="16645"/>
                </a:lnTo>
                <a:lnTo>
                  <a:pt x="26035" y="16240"/>
                </a:lnTo>
                <a:lnTo>
                  <a:pt x="26403" y="15834"/>
                </a:lnTo>
                <a:lnTo>
                  <a:pt x="26790" y="15448"/>
                </a:lnTo>
                <a:lnTo>
                  <a:pt x="27177" y="15061"/>
                </a:lnTo>
                <a:lnTo>
                  <a:pt x="27600" y="14693"/>
                </a:lnTo>
                <a:lnTo>
                  <a:pt x="28024" y="14325"/>
                </a:lnTo>
                <a:lnTo>
                  <a:pt x="28447" y="13956"/>
                </a:lnTo>
                <a:lnTo>
                  <a:pt x="28889" y="13607"/>
                </a:lnTo>
                <a:lnTo>
                  <a:pt x="29349" y="13257"/>
                </a:lnTo>
                <a:lnTo>
                  <a:pt x="29810" y="12925"/>
                </a:lnTo>
                <a:lnTo>
                  <a:pt x="30767" y="12263"/>
                </a:lnTo>
                <a:lnTo>
                  <a:pt x="31743" y="11637"/>
                </a:lnTo>
                <a:lnTo>
                  <a:pt x="32737" y="11047"/>
                </a:lnTo>
                <a:lnTo>
                  <a:pt x="33750" y="10477"/>
                </a:lnTo>
                <a:lnTo>
                  <a:pt x="34781" y="9943"/>
                </a:lnTo>
                <a:lnTo>
                  <a:pt x="35812" y="9446"/>
                </a:lnTo>
                <a:lnTo>
                  <a:pt x="36843" y="8949"/>
                </a:lnTo>
                <a:lnTo>
                  <a:pt x="37874" y="8507"/>
                </a:lnTo>
                <a:lnTo>
                  <a:pt x="38905" y="8065"/>
                </a:lnTo>
                <a:lnTo>
                  <a:pt x="39899" y="7678"/>
                </a:lnTo>
                <a:lnTo>
                  <a:pt x="40893" y="7291"/>
                </a:lnTo>
                <a:lnTo>
                  <a:pt x="41851" y="6960"/>
                </a:lnTo>
                <a:lnTo>
                  <a:pt x="42771" y="6629"/>
                </a:lnTo>
                <a:lnTo>
                  <a:pt x="43674" y="6334"/>
                </a:lnTo>
                <a:lnTo>
                  <a:pt x="45331" y="5819"/>
                </a:lnTo>
                <a:lnTo>
                  <a:pt x="46785" y="5395"/>
                </a:lnTo>
                <a:lnTo>
                  <a:pt x="47982" y="5082"/>
                </a:lnTo>
                <a:lnTo>
                  <a:pt x="48903" y="4861"/>
                </a:lnTo>
                <a:lnTo>
                  <a:pt x="49676" y="4677"/>
                </a:lnTo>
                <a:close/>
                <a:moveTo>
                  <a:pt x="1" y="0"/>
                </a:moveTo>
                <a:lnTo>
                  <a:pt x="1" y="53026"/>
                </a:lnTo>
                <a:lnTo>
                  <a:pt x="94269" y="53026"/>
                </a:lnTo>
                <a:lnTo>
                  <a:pt x="94269" y="0"/>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lIns="91425" tIns="91425" rIns="91425" bIns="91425" anchor="ctr"/>
          <a:lstStyle/>
          <a:p>
            <a:pPr>
              <a:spcBef>
                <a:spcPts val="0"/>
              </a:spcBef>
              <a:spcAft>
                <a:spcPts val="0"/>
              </a:spcAft>
              <a:defRPr/>
            </a:pPr>
            <a:endParaRPr sz="1800" dirty="0"/>
          </a:p>
        </p:txBody>
      </p:sp>
      <p:sp>
        <p:nvSpPr>
          <p:cNvPr id="5" name="Google Shape;17;p3">
            <a:extLst>
              <a:ext uri="{FF2B5EF4-FFF2-40B4-BE49-F238E27FC236}">
                <a16:creationId xmlns:a16="http://schemas.microsoft.com/office/drawing/2014/main" id="{3D479404-80D7-4C28-BD02-9561539063CA}"/>
              </a:ext>
            </a:extLst>
          </p:cNvPr>
          <p:cNvSpPr>
            <a:spLocks/>
          </p:cNvSpPr>
          <p:nvPr/>
        </p:nvSpPr>
        <p:spPr bwMode="auto">
          <a:xfrm>
            <a:off x="315384" y="3735388"/>
            <a:ext cx="2540000" cy="1674812"/>
          </a:xfrm>
          <a:custGeom>
            <a:avLst/>
            <a:gdLst>
              <a:gd name="T0" fmla="*/ 839146 w 19646"/>
              <a:gd name="T1" fmla="*/ 2458 h 12944"/>
              <a:gd name="T2" fmla="*/ 723078 w 19646"/>
              <a:gd name="T3" fmla="*/ 9575 h 12944"/>
              <a:gd name="T4" fmla="*/ 610597 w 19646"/>
              <a:gd name="T5" fmla="*/ 26266 h 12944"/>
              <a:gd name="T6" fmla="*/ 398144 w 19646"/>
              <a:gd name="T7" fmla="*/ 69094 h 12944"/>
              <a:gd name="T8" fmla="*/ 217883 w 19646"/>
              <a:gd name="T9" fmla="*/ 121496 h 12944"/>
              <a:gd name="T10" fmla="*/ 83973 w 19646"/>
              <a:gd name="T11" fmla="*/ 166782 h 12944"/>
              <a:gd name="T12" fmla="*/ 0 w 19646"/>
              <a:gd name="T13" fmla="*/ 200165 h 12944"/>
              <a:gd name="T14" fmla="*/ 41114 w 19646"/>
              <a:gd name="T15" fmla="*/ 304970 h 12944"/>
              <a:gd name="T16" fmla="*/ 110736 w 19646"/>
              <a:gd name="T17" fmla="*/ 464636 h 12944"/>
              <a:gd name="T18" fmla="*/ 208962 w 19646"/>
              <a:gd name="T19" fmla="*/ 671788 h 12944"/>
              <a:gd name="T20" fmla="*/ 332110 w 19646"/>
              <a:gd name="T21" fmla="*/ 905335 h 12944"/>
              <a:gd name="T22" fmla="*/ 403477 w 19646"/>
              <a:gd name="T23" fmla="*/ 1024373 h 12944"/>
              <a:gd name="T24" fmla="*/ 480274 w 19646"/>
              <a:gd name="T25" fmla="*/ 1141212 h 12944"/>
              <a:gd name="T26" fmla="*/ 562405 w 19646"/>
              <a:gd name="T27" fmla="*/ 1253133 h 12944"/>
              <a:gd name="T28" fmla="*/ 648123 w 19646"/>
              <a:gd name="T29" fmla="*/ 1357938 h 12944"/>
              <a:gd name="T30" fmla="*/ 737332 w 19646"/>
              <a:gd name="T31" fmla="*/ 1450840 h 12944"/>
              <a:gd name="T32" fmla="*/ 831971 w 19646"/>
              <a:gd name="T33" fmla="*/ 1531837 h 12944"/>
              <a:gd name="T34" fmla="*/ 928355 w 19646"/>
              <a:gd name="T35" fmla="*/ 1596143 h 12944"/>
              <a:gd name="T36" fmla="*/ 1006995 w 19646"/>
              <a:gd name="T37" fmla="*/ 1634313 h 12944"/>
              <a:gd name="T38" fmla="*/ 1085538 w 19646"/>
              <a:gd name="T39" fmla="*/ 1658121 h 12944"/>
              <a:gd name="T40" fmla="*/ 1162238 w 19646"/>
              <a:gd name="T41" fmla="*/ 1672354 h 12944"/>
              <a:gd name="T42" fmla="*/ 1235448 w 19646"/>
              <a:gd name="T43" fmla="*/ 1674812 h 12944"/>
              <a:gd name="T44" fmla="*/ 1306912 w 19646"/>
              <a:gd name="T45" fmla="*/ 1667566 h 12944"/>
              <a:gd name="T46" fmla="*/ 1376534 w 19646"/>
              <a:gd name="T47" fmla="*/ 1653333 h 12944"/>
              <a:gd name="T48" fmla="*/ 1442568 w 19646"/>
              <a:gd name="T49" fmla="*/ 1634313 h 12944"/>
              <a:gd name="T50" fmla="*/ 1505014 w 19646"/>
              <a:gd name="T51" fmla="*/ 1605718 h 12944"/>
              <a:gd name="T52" fmla="*/ 1621083 w 19646"/>
              <a:gd name="T53" fmla="*/ 1541412 h 12944"/>
              <a:gd name="T54" fmla="*/ 1719310 w 19646"/>
              <a:gd name="T55" fmla="*/ 1465202 h 12944"/>
              <a:gd name="T56" fmla="*/ 1799598 w 19646"/>
              <a:gd name="T57" fmla="*/ 1391321 h 12944"/>
              <a:gd name="T58" fmla="*/ 1858553 w 19646"/>
              <a:gd name="T59" fmla="*/ 1329343 h 12944"/>
              <a:gd name="T60" fmla="*/ 1905000 w 19646"/>
              <a:gd name="T61" fmla="*/ 1193614 h 12944"/>
              <a:gd name="T62" fmla="*/ 1901412 w 19646"/>
              <a:gd name="T63" fmla="*/ 1148328 h 12944"/>
              <a:gd name="T64" fmla="*/ 1890649 w 19646"/>
              <a:gd name="T65" fmla="*/ 1033948 h 12944"/>
              <a:gd name="T66" fmla="*/ 1869219 w 19646"/>
              <a:gd name="T67" fmla="*/ 895760 h 12944"/>
              <a:gd name="T68" fmla="*/ 1833536 w 19646"/>
              <a:gd name="T69" fmla="*/ 740882 h 12944"/>
              <a:gd name="T70" fmla="*/ 1794264 w 19646"/>
              <a:gd name="T71" fmla="*/ 621844 h 12944"/>
              <a:gd name="T72" fmla="*/ 1762169 w 19646"/>
              <a:gd name="T73" fmla="*/ 540846 h 12944"/>
              <a:gd name="T74" fmla="*/ 1724643 w 19646"/>
              <a:gd name="T75" fmla="*/ 464636 h 12944"/>
              <a:gd name="T76" fmla="*/ 1680038 w 19646"/>
              <a:gd name="T77" fmla="*/ 388297 h 12944"/>
              <a:gd name="T78" fmla="*/ 1630004 w 19646"/>
              <a:gd name="T79" fmla="*/ 316874 h 12944"/>
              <a:gd name="T80" fmla="*/ 1572890 w 19646"/>
              <a:gd name="T81" fmla="*/ 250238 h 12944"/>
              <a:gd name="T82" fmla="*/ 1508602 w 19646"/>
              <a:gd name="T83" fmla="*/ 188261 h 12944"/>
              <a:gd name="T84" fmla="*/ 1435392 w 19646"/>
              <a:gd name="T85" fmla="*/ 135859 h 12944"/>
              <a:gd name="T86" fmla="*/ 1346183 w 19646"/>
              <a:gd name="T87" fmla="*/ 85785 h 12944"/>
              <a:gd name="T88" fmla="*/ 1240781 w 19646"/>
              <a:gd name="T89" fmla="*/ 45286 h 12944"/>
              <a:gd name="T90" fmla="*/ 1130142 w 19646"/>
              <a:gd name="T91" fmla="*/ 19150 h 12944"/>
              <a:gd name="T92" fmla="*/ 1014074 w 19646"/>
              <a:gd name="T93" fmla="*/ 4787 h 12944"/>
              <a:gd name="T94" fmla="*/ 898005 w 19646"/>
              <a:gd name="T95" fmla="*/ 0 h 129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9646" h="12944" extrusionOk="0">
                <a:moveTo>
                  <a:pt x="9261" y="0"/>
                </a:moveTo>
                <a:lnTo>
                  <a:pt x="8654" y="19"/>
                </a:lnTo>
                <a:lnTo>
                  <a:pt x="8065" y="37"/>
                </a:lnTo>
                <a:lnTo>
                  <a:pt x="7457" y="74"/>
                </a:lnTo>
                <a:lnTo>
                  <a:pt x="6868" y="129"/>
                </a:lnTo>
                <a:lnTo>
                  <a:pt x="6297" y="203"/>
                </a:lnTo>
                <a:lnTo>
                  <a:pt x="5174" y="350"/>
                </a:lnTo>
                <a:lnTo>
                  <a:pt x="4106" y="534"/>
                </a:lnTo>
                <a:lnTo>
                  <a:pt x="3130" y="737"/>
                </a:lnTo>
                <a:lnTo>
                  <a:pt x="2247" y="939"/>
                </a:lnTo>
                <a:lnTo>
                  <a:pt x="1492" y="1123"/>
                </a:lnTo>
                <a:lnTo>
                  <a:pt x="866" y="1289"/>
                </a:lnTo>
                <a:lnTo>
                  <a:pt x="405" y="1436"/>
                </a:lnTo>
                <a:lnTo>
                  <a:pt x="0" y="1547"/>
                </a:lnTo>
                <a:lnTo>
                  <a:pt x="203" y="1915"/>
                </a:lnTo>
                <a:lnTo>
                  <a:pt x="424" y="2357"/>
                </a:lnTo>
                <a:lnTo>
                  <a:pt x="737" y="2909"/>
                </a:lnTo>
                <a:lnTo>
                  <a:pt x="1142" y="3591"/>
                </a:lnTo>
                <a:lnTo>
                  <a:pt x="1602" y="4364"/>
                </a:lnTo>
                <a:lnTo>
                  <a:pt x="2155" y="5192"/>
                </a:lnTo>
                <a:lnTo>
                  <a:pt x="2762" y="6095"/>
                </a:lnTo>
                <a:lnTo>
                  <a:pt x="3425" y="6997"/>
                </a:lnTo>
                <a:lnTo>
                  <a:pt x="3793" y="7457"/>
                </a:lnTo>
                <a:lnTo>
                  <a:pt x="4161" y="7917"/>
                </a:lnTo>
                <a:lnTo>
                  <a:pt x="4548" y="8378"/>
                </a:lnTo>
                <a:lnTo>
                  <a:pt x="4953" y="8820"/>
                </a:lnTo>
                <a:lnTo>
                  <a:pt x="5358" y="9261"/>
                </a:lnTo>
                <a:lnTo>
                  <a:pt x="5800" y="9685"/>
                </a:lnTo>
                <a:lnTo>
                  <a:pt x="6223" y="10090"/>
                </a:lnTo>
                <a:lnTo>
                  <a:pt x="6684" y="10495"/>
                </a:lnTo>
                <a:lnTo>
                  <a:pt x="7144" y="10863"/>
                </a:lnTo>
                <a:lnTo>
                  <a:pt x="7604" y="11213"/>
                </a:lnTo>
                <a:lnTo>
                  <a:pt x="8083" y="11544"/>
                </a:lnTo>
                <a:lnTo>
                  <a:pt x="8580" y="11839"/>
                </a:lnTo>
                <a:lnTo>
                  <a:pt x="9077" y="12097"/>
                </a:lnTo>
                <a:lnTo>
                  <a:pt x="9574" y="12336"/>
                </a:lnTo>
                <a:lnTo>
                  <a:pt x="9979" y="12483"/>
                </a:lnTo>
                <a:lnTo>
                  <a:pt x="10385" y="12631"/>
                </a:lnTo>
                <a:lnTo>
                  <a:pt x="10790" y="12723"/>
                </a:lnTo>
                <a:lnTo>
                  <a:pt x="11195" y="12815"/>
                </a:lnTo>
                <a:lnTo>
                  <a:pt x="11581" y="12888"/>
                </a:lnTo>
                <a:lnTo>
                  <a:pt x="11986" y="12925"/>
                </a:lnTo>
                <a:lnTo>
                  <a:pt x="12355" y="12944"/>
                </a:lnTo>
                <a:lnTo>
                  <a:pt x="12741" y="12944"/>
                </a:lnTo>
                <a:lnTo>
                  <a:pt x="13109" y="12925"/>
                </a:lnTo>
                <a:lnTo>
                  <a:pt x="13478" y="12888"/>
                </a:lnTo>
                <a:lnTo>
                  <a:pt x="13846" y="12852"/>
                </a:lnTo>
                <a:lnTo>
                  <a:pt x="14196" y="12778"/>
                </a:lnTo>
                <a:lnTo>
                  <a:pt x="14527" y="12704"/>
                </a:lnTo>
                <a:lnTo>
                  <a:pt x="14877" y="12631"/>
                </a:lnTo>
                <a:lnTo>
                  <a:pt x="15208" y="12520"/>
                </a:lnTo>
                <a:lnTo>
                  <a:pt x="15521" y="12410"/>
                </a:lnTo>
                <a:lnTo>
                  <a:pt x="16129" y="12170"/>
                </a:lnTo>
                <a:lnTo>
                  <a:pt x="16718" y="11913"/>
                </a:lnTo>
                <a:lnTo>
                  <a:pt x="17252" y="11618"/>
                </a:lnTo>
                <a:lnTo>
                  <a:pt x="17731" y="11324"/>
                </a:lnTo>
                <a:lnTo>
                  <a:pt x="18173" y="11029"/>
                </a:lnTo>
                <a:lnTo>
                  <a:pt x="18559" y="10753"/>
                </a:lnTo>
                <a:lnTo>
                  <a:pt x="18891" y="10495"/>
                </a:lnTo>
                <a:lnTo>
                  <a:pt x="19167" y="10274"/>
                </a:lnTo>
                <a:lnTo>
                  <a:pt x="5929" y="4069"/>
                </a:lnTo>
                <a:lnTo>
                  <a:pt x="19646" y="9225"/>
                </a:lnTo>
                <a:lnTo>
                  <a:pt x="19609" y="8875"/>
                </a:lnTo>
                <a:lnTo>
                  <a:pt x="19572" y="8451"/>
                </a:lnTo>
                <a:lnTo>
                  <a:pt x="19498" y="7991"/>
                </a:lnTo>
                <a:lnTo>
                  <a:pt x="19406" y="7475"/>
                </a:lnTo>
                <a:lnTo>
                  <a:pt x="19277" y="6923"/>
                </a:lnTo>
                <a:lnTo>
                  <a:pt x="19112" y="6334"/>
                </a:lnTo>
                <a:lnTo>
                  <a:pt x="18909" y="5726"/>
                </a:lnTo>
                <a:lnTo>
                  <a:pt x="18651" y="5119"/>
                </a:lnTo>
                <a:lnTo>
                  <a:pt x="18504" y="4806"/>
                </a:lnTo>
                <a:lnTo>
                  <a:pt x="18338" y="4493"/>
                </a:lnTo>
                <a:lnTo>
                  <a:pt x="18173" y="4180"/>
                </a:lnTo>
                <a:lnTo>
                  <a:pt x="17989" y="3885"/>
                </a:lnTo>
                <a:lnTo>
                  <a:pt x="17786" y="3591"/>
                </a:lnTo>
                <a:lnTo>
                  <a:pt x="17565" y="3296"/>
                </a:lnTo>
                <a:lnTo>
                  <a:pt x="17326" y="3001"/>
                </a:lnTo>
                <a:lnTo>
                  <a:pt x="17086" y="2725"/>
                </a:lnTo>
                <a:lnTo>
                  <a:pt x="16810" y="2449"/>
                </a:lnTo>
                <a:lnTo>
                  <a:pt x="16534" y="2173"/>
                </a:lnTo>
                <a:lnTo>
                  <a:pt x="16221" y="1934"/>
                </a:lnTo>
                <a:lnTo>
                  <a:pt x="15890" y="1694"/>
                </a:lnTo>
                <a:lnTo>
                  <a:pt x="15558" y="1455"/>
                </a:lnTo>
                <a:lnTo>
                  <a:pt x="15190" y="1252"/>
                </a:lnTo>
                <a:lnTo>
                  <a:pt x="14803" y="1050"/>
                </a:lnTo>
                <a:lnTo>
                  <a:pt x="14398" y="866"/>
                </a:lnTo>
                <a:lnTo>
                  <a:pt x="13883" y="663"/>
                </a:lnTo>
                <a:lnTo>
                  <a:pt x="13349" y="497"/>
                </a:lnTo>
                <a:lnTo>
                  <a:pt x="12796" y="350"/>
                </a:lnTo>
                <a:lnTo>
                  <a:pt x="12226" y="240"/>
                </a:lnTo>
                <a:lnTo>
                  <a:pt x="11655" y="148"/>
                </a:lnTo>
                <a:lnTo>
                  <a:pt x="11066" y="74"/>
                </a:lnTo>
                <a:lnTo>
                  <a:pt x="10458" y="37"/>
                </a:lnTo>
                <a:lnTo>
                  <a:pt x="9869" y="0"/>
                </a:lnTo>
                <a:lnTo>
                  <a:pt x="926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dirty="0"/>
          </a:p>
        </p:txBody>
      </p:sp>
      <p:sp>
        <p:nvSpPr>
          <p:cNvPr id="6" name="Google Shape;18;p3">
            <a:extLst>
              <a:ext uri="{FF2B5EF4-FFF2-40B4-BE49-F238E27FC236}">
                <a16:creationId xmlns:a16="http://schemas.microsoft.com/office/drawing/2014/main" id="{5A1CD3A8-A60F-49D3-A704-D81872F53D28}"/>
              </a:ext>
            </a:extLst>
          </p:cNvPr>
          <p:cNvSpPr>
            <a:spLocks/>
          </p:cNvSpPr>
          <p:nvPr/>
        </p:nvSpPr>
        <p:spPr bwMode="auto">
          <a:xfrm>
            <a:off x="0" y="5514976"/>
            <a:ext cx="1447800" cy="1343025"/>
          </a:xfrm>
          <a:custGeom>
            <a:avLst/>
            <a:gdLst>
              <a:gd name="T0" fmla="*/ 369709 w 11196"/>
              <a:gd name="T1" fmla="*/ 129 h 10385"/>
              <a:gd name="T2" fmla="*/ 341195 w 11196"/>
              <a:gd name="T3" fmla="*/ 2457 h 10385"/>
              <a:gd name="T4" fmla="*/ 287562 w 11196"/>
              <a:gd name="T5" fmla="*/ 12027 h 10385"/>
              <a:gd name="T6" fmla="*/ 235772 w 11196"/>
              <a:gd name="T7" fmla="*/ 26253 h 10385"/>
              <a:gd name="T8" fmla="*/ 185824 w 11196"/>
              <a:gd name="T9" fmla="*/ 45393 h 10385"/>
              <a:gd name="T10" fmla="*/ 135780 w 11196"/>
              <a:gd name="T11" fmla="*/ 69188 h 10385"/>
              <a:gd name="T12" fmla="*/ 89421 w 11196"/>
              <a:gd name="T13" fmla="*/ 97769 h 10385"/>
              <a:gd name="T14" fmla="*/ 42965 w 11196"/>
              <a:gd name="T15" fmla="*/ 128677 h 10385"/>
              <a:gd name="T16" fmla="*/ 97 w 11196"/>
              <a:gd name="T17" fmla="*/ 166827 h 10385"/>
              <a:gd name="T18" fmla="*/ 97 w 11196"/>
              <a:gd name="T19" fmla="*/ 1343025 h 10385"/>
              <a:gd name="T20" fmla="*/ 1009037 w 11196"/>
              <a:gd name="T21" fmla="*/ 1343025 h 10385"/>
              <a:gd name="T22" fmla="*/ 1025040 w 11196"/>
              <a:gd name="T23" fmla="*/ 1295434 h 10385"/>
              <a:gd name="T24" fmla="*/ 1041140 w 11196"/>
              <a:gd name="T25" fmla="*/ 1245386 h 10385"/>
              <a:gd name="T26" fmla="*/ 1055397 w 11196"/>
              <a:gd name="T27" fmla="*/ 1193010 h 10385"/>
              <a:gd name="T28" fmla="*/ 1066162 w 11196"/>
              <a:gd name="T29" fmla="*/ 1140634 h 10385"/>
              <a:gd name="T30" fmla="*/ 1075085 w 11196"/>
              <a:gd name="T31" fmla="*/ 1085930 h 10385"/>
              <a:gd name="T32" fmla="*/ 1080419 w 11196"/>
              <a:gd name="T33" fmla="*/ 1031097 h 10385"/>
              <a:gd name="T34" fmla="*/ 1084007 w 11196"/>
              <a:gd name="T35" fmla="*/ 976393 h 10385"/>
              <a:gd name="T36" fmla="*/ 1085753 w 11196"/>
              <a:gd name="T37" fmla="*/ 919232 h 10385"/>
              <a:gd name="T38" fmla="*/ 1084007 w 11196"/>
              <a:gd name="T39" fmla="*/ 871641 h 10385"/>
              <a:gd name="T40" fmla="*/ 1082165 w 11196"/>
              <a:gd name="T41" fmla="*/ 826377 h 10385"/>
              <a:gd name="T42" fmla="*/ 1078673 w 11196"/>
              <a:gd name="T43" fmla="*/ 778657 h 10385"/>
              <a:gd name="T44" fmla="*/ 1071496 w 11196"/>
              <a:gd name="T45" fmla="*/ 733523 h 10385"/>
              <a:gd name="T46" fmla="*/ 1064319 w 11196"/>
              <a:gd name="T47" fmla="*/ 690588 h 10385"/>
              <a:gd name="T48" fmla="*/ 1055397 w 11196"/>
              <a:gd name="T49" fmla="*/ 645324 h 10385"/>
              <a:gd name="T50" fmla="*/ 1044728 w 11196"/>
              <a:gd name="T51" fmla="*/ 602518 h 10385"/>
              <a:gd name="T52" fmla="*/ 1032217 w 11196"/>
              <a:gd name="T53" fmla="*/ 562040 h 10385"/>
              <a:gd name="T54" fmla="*/ 1017960 w 11196"/>
              <a:gd name="T55" fmla="*/ 521562 h 10385"/>
              <a:gd name="T56" fmla="*/ 1001861 w 11196"/>
              <a:gd name="T57" fmla="*/ 481084 h 10385"/>
              <a:gd name="T58" fmla="*/ 985761 w 11196"/>
              <a:gd name="T59" fmla="*/ 442933 h 10385"/>
              <a:gd name="T60" fmla="*/ 967916 w 11196"/>
              <a:gd name="T61" fmla="*/ 404912 h 10385"/>
              <a:gd name="T62" fmla="*/ 948325 w 11196"/>
              <a:gd name="T63" fmla="*/ 369219 h 10385"/>
              <a:gd name="T64" fmla="*/ 928636 w 11196"/>
              <a:gd name="T65" fmla="*/ 333396 h 10385"/>
              <a:gd name="T66" fmla="*/ 907203 w 11196"/>
              <a:gd name="T67" fmla="*/ 300160 h 10385"/>
              <a:gd name="T68" fmla="*/ 884023 w 11196"/>
              <a:gd name="T69" fmla="*/ 269122 h 10385"/>
              <a:gd name="T70" fmla="*/ 860747 w 11196"/>
              <a:gd name="T71" fmla="*/ 238214 h 10385"/>
              <a:gd name="T72" fmla="*/ 835821 w 11196"/>
              <a:gd name="T73" fmla="*/ 209633 h 10385"/>
              <a:gd name="T74" fmla="*/ 808956 w 11196"/>
              <a:gd name="T75" fmla="*/ 183510 h 10385"/>
              <a:gd name="T76" fmla="*/ 782188 w 11196"/>
              <a:gd name="T77" fmla="*/ 157257 h 10385"/>
              <a:gd name="T78" fmla="*/ 753675 w 11196"/>
              <a:gd name="T79" fmla="*/ 133462 h 10385"/>
              <a:gd name="T80" fmla="*/ 725064 w 11196"/>
              <a:gd name="T81" fmla="*/ 111994 h 10385"/>
              <a:gd name="T82" fmla="*/ 694707 w 11196"/>
              <a:gd name="T83" fmla="*/ 90526 h 10385"/>
              <a:gd name="T84" fmla="*/ 664351 w 11196"/>
              <a:gd name="T85" fmla="*/ 71516 h 10385"/>
              <a:gd name="T86" fmla="*/ 633994 w 11196"/>
              <a:gd name="T87" fmla="*/ 54833 h 10385"/>
              <a:gd name="T88" fmla="*/ 601892 w 11196"/>
              <a:gd name="T89" fmla="*/ 40608 h 10385"/>
              <a:gd name="T90" fmla="*/ 567947 w 11196"/>
              <a:gd name="T91" fmla="*/ 28710 h 10385"/>
              <a:gd name="T92" fmla="*/ 535845 w 11196"/>
              <a:gd name="T93" fmla="*/ 19140 h 10385"/>
              <a:gd name="T94" fmla="*/ 501900 w 11196"/>
              <a:gd name="T95" fmla="*/ 9570 h 10385"/>
              <a:gd name="T96" fmla="*/ 466112 w 11196"/>
              <a:gd name="T97" fmla="*/ 4914 h 10385"/>
              <a:gd name="T98" fmla="*/ 432265 w 11196"/>
              <a:gd name="T99" fmla="*/ 2457 h 10385"/>
              <a:gd name="T100" fmla="*/ 396477 w 11196"/>
              <a:gd name="T101" fmla="*/ 129 h 10385"/>
              <a:gd name="T102" fmla="*/ 369709 w 11196"/>
              <a:gd name="T103" fmla="*/ 129 h 1038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96" h="10385" extrusionOk="0">
                <a:moveTo>
                  <a:pt x="3812" y="1"/>
                </a:moveTo>
                <a:lnTo>
                  <a:pt x="3518" y="19"/>
                </a:lnTo>
                <a:lnTo>
                  <a:pt x="2965" y="93"/>
                </a:lnTo>
                <a:lnTo>
                  <a:pt x="2431" y="203"/>
                </a:lnTo>
                <a:lnTo>
                  <a:pt x="1916" y="351"/>
                </a:lnTo>
                <a:lnTo>
                  <a:pt x="1400" y="535"/>
                </a:lnTo>
                <a:lnTo>
                  <a:pt x="922" y="756"/>
                </a:lnTo>
                <a:lnTo>
                  <a:pt x="443" y="995"/>
                </a:lnTo>
                <a:lnTo>
                  <a:pt x="1" y="1290"/>
                </a:lnTo>
                <a:lnTo>
                  <a:pt x="1" y="10385"/>
                </a:lnTo>
                <a:lnTo>
                  <a:pt x="10404" y="10385"/>
                </a:lnTo>
                <a:lnTo>
                  <a:pt x="10569" y="10017"/>
                </a:lnTo>
                <a:lnTo>
                  <a:pt x="10735" y="9630"/>
                </a:lnTo>
                <a:lnTo>
                  <a:pt x="10882" y="9225"/>
                </a:lnTo>
                <a:lnTo>
                  <a:pt x="10993" y="8820"/>
                </a:lnTo>
                <a:lnTo>
                  <a:pt x="11085" y="8397"/>
                </a:lnTo>
                <a:lnTo>
                  <a:pt x="11140" y="7973"/>
                </a:lnTo>
                <a:lnTo>
                  <a:pt x="11177" y="7550"/>
                </a:lnTo>
                <a:lnTo>
                  <a:pt x="11195" y="7108"/>
                </a:lnTo>
                <a:lnTo>
                  <a:pt x="11177" y="6740"/>
                </a:lnTo>
                <a:lnTo>
                  <a:pt x="11158" y="6390"/>
                </a:lnTo>
                <a:lnTo>
                  <a:pt x="11122" y="6021"/>
                </a:lnTo>
                <a:lnTo>
                  <a:pt x="11048" y="5672"/>
                </a:lnTo>
                <a:lnTo>
                  <a:pt x="10974" y="5340"/>
                </a:lnTo>
                <a:lnTo>
                  <a:pt x="10882" y="4990"/>
                </a:lnTo>
                <a:lnTo>
                  <a:pt x="10772" y="4659"/>
                </a:lnTo>
                <a:lnTo>
                  <a:pt x="10643" y="4346"/>
                </a:lnTo>
                <a:lnTo>
                  <a:pt x="10496" y="4033"/>
                </a:lnTo>
                <a:lnTo>
                  <a:pt x="10330" y="3720"/>
                </a:lnTo>
                <a:lnTo>
                  <a:pt x="10164" y="3425"/>
                </a:lnTo>
                <a:lnTo>
                  <a:pt x="9980" y="3131"/>
                </a:lnTo>
                <a:lnTo>
                  <a:pt x="9778" y="2855"/>
                </a:lnTo>
                <a:lnTo>
                  <a:pt x="9575" y="2578"/>
                </a:lnTo>
                <a:lnTo>
                  <a:pt x="9354" y="2321"/>
                </a:lnTo>
                <a:lnTo>
                  <a:pt x="9115" y="2081"/>
                </a:lnTo>
                <a:lnTo>
                  <a:pt x="8875" y="1842"/>
                </a:lnTo>
                <a:lnTo>
                  <a:pt x="8618" y="1621"/>
                </a:lnTo>
                <a:lnTo>
                  <a:pt x="8341" y="1419"/>
                </a:lnTo>
                <a:lnTo>
                  <a:pt x="8065" y="1216"/>
                </a:lnTo>
                <a:lnTo>
                  <a:pt x="7771" y="1032"/>
                </a:lnTo>
                <a:lnTo>
                  <a:pt x="7476" y="866"/>
                </a:lnTo>
                <a:lnTo>
                  <a:pt x="7163" y="700"/>
                </a:lnTo>
                <a:lnTo>
                  <a:pt x="6850" y="553"/>
                </a:lnTo>
                <a:lnTo>
                  <a:pt x="6537" y="424"/>
                </a:lnTo>
                <a:lnTo>
                  <a:pt x="6206" y="314"/>
                </a:lnTo>
                <a:lnTo>
                  <a:pt x="5856" y="222"/>
                </a:lnTo>
                <a:lnTo>
                  <a:pt x="5525" y="148"/>
                </a:lnTo>
                <a:lnTo>
                  <a:pt x="5175" y="74"/>
                </a:lnTo>
                <a:lnTo>
                  <a:pt x="4806" y="38"/>
                </a:lnTo>
                <a:lnTo>
                  <a:pt x="4457" y="19"/>
                </a:lnTo>
                <a:lnTo>
                  <a:pt x="4088" y="1"/>
                </a:lnTo>
                <a:lnTo>
                  <a:pt x="3812" y="1"/>
                </a:lnTo>
                <a:close/>
              </a:path>
            </a:pathLst>
          </a:custGeom>
          <a:solidFill>
            <a:srgbClr val="1D5885">
              <a:alpha val="13725"/>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dirty="0"/>
          </a:p>
        </p:txBody>
      </p:sp>
      <p:sp>
        <p:nvSpPr>
          <p:cNvPr id="7" name="Google Shape;19;p3">
            <a:extLst>
              <a:ext uri="{FF2B5EF4-FFF2-40B4-BE49-F238E27FC236}">
                <a16:creationId xmlns:a16="http://schemas.microsoft.com/office/drawing/2014/main" id="{D8760222-9922-4A2F-958D-8803BC873D6B}"/>
              </a:ext>
            </a:extLst>
          </p:cNvPr>
          <p:cNvSpPr>
            <a:spLocks/>
          </p:cNvSpPr>
          <p:nvPr/>
        </p:nvSpPr>
        <p:spPr bwMode="auto">
          <a:xfrm>
            <a:off x="0" y="0"/>
            <a:ext cx="2582333" cy="3333750"/>
          </a:xfrm>
          <a:custGeom>
            <a:avLst/>
            <a:gdLst>
              <a:gd name="T0" fmla="*/ 97 w 19960"/>
              <a:gd name="T1" fmla="*/ 3197953 h 25777"/>
              <a:gd name="T2" fmla="*/ 125171 w 19960"/>
              <a:gd name="T3" fmla="*/ 3257574 h 25777"/>
              <a:gd name="T4" fmla="*/ 253738 w 19960"/>
              <a:gd name="T5" fmla="*/ 3298055 h 25777"/>
              <a:gd name="T6" fmla="*/ 387738 w 19960"/>
              <a:gd name="T7" fmla="*/ 3324180 h 25777"/>
              <a:gd name="T8" fmla="*/ 525329 w 19960"/>
              <a:gd name="T9" fmla="*/ 3333750 h 25777"/>
              <a:gd name="T10" fmla="*/ 670003 w 19960"/>
              <a:gd name="T11" fmla="*/ 3324180 h 25777"/>
              <a:gd name="T12" fmla="*/ 809340 w 19960"/>
              <a:gd name="T13" fmla="*/ 3295598 h 25777"/>
              <a:gd name="T14" fmla="*/ 945184 w 19960"/>
              <a:gd name="T15" fmla="*/ 3248004 h 25777"/>
              <a:gd name="T16" fmla="*/ 1075595 w 19960"/>
              <a:gd name="T17" fmla="*/ 3186055 h 25777"/>
              <a:gd name="T18" fmla="*/ 1198825 w 19960"/>
              <a:gd name="T19" fmla="*/ 3107551 h 25777"/>
              <a:gd name="T20" fmla="*/ 1314972 w 19960"/>
              <a:gd name="T21" fmla="*/ 3012235 h 25777"/>
              <a:gd name="T22" fmla="*/ 1423938 w 19960"/>
              <a:gd name="T23" fmla="*/ 2905149 h 25777"/>
              <a:gd name="T24" fmla="*/ 1523978 w 19960"/>
              <a:gd name="T25" fmla="*/ 2783708 h 25777"/>
              <a:gd name="T26" fmla="*/ 1615090 w 19960"/>
              <a:gd name="T27" fmla="*/ 2650368 h 25777"/>
              <a:gd name="T28" fmla="*/ 1695530 w 19960"/>
              <a:gd name="T29" fmla="*/ 2505130 h 25777"/>
              <a:gd name="T30" fmla="*/ 1766945 w 19960"/>
              <a:gd name="T31" fmla="*/ 2350322 h 25777"/>
              <a:gd name="T32" fmla="*/ 1825940 w 19960"/>
              <a:gd name="T33" fmla="*/ 2185943 h 25777"/>
              <a:gd name="T34" fmla="*/ 1872321 w 19960"/>
              <a:gd name="T35" fmla="*/ 2012123 h 25777"/>
              <a:gd name="T36" fmla="*/ 1908126 w 19960"/>
              <a:gd name="T37" fmla="*/ 1831189 h 25777"/>
              <a:gd name="T38" fmla="*/ 1929570 w 19960"/>
              <a:gd name="T39" fmla="*/ 1645471 h 25777"/>
              <a:gd name="T40" fmla="*/ 1936653 w 19960"/>
              <a:gd name="T41" fmla="*/ 1452639 h 25777"/>
              <a:gd name="T42" fmla="*/ 1934906 w 19960"/>
              <a:gd name="T43" fmla="*/ 1343096 h 25777"/>
              <a:gd name="T44" fmla="*/ 1927726 w 19960"/>
              <a:gd name="T45" fmla="*/ 1235881 h 25777"/>
              <a:gd name="T46" fmla="*/ 1915209 w 19960"/>
              <a:gd name="T47" fmla="*/ 1131124 h 25777"/>
              <a:gd name="T48" fmla="*/ 1900945 w 19960"/>
              <a:gd name="T49" fmla="*/ 1026366 h 25777"/>
              <a:gd name="T50" fmla="*/ 1881345 w 19960"/>
              <a:gd name="T51" fmla="*/ 926394 h 25777"/>
              <a:gd name="T52" fmla="*/ 1856311 w 19960"/>
              <a:gd name="T53" fmla="*/ 826292 h 25777"/>
              <a:gd name="T54" fmla="*/ 1829530 w 19960"/>
              <a:gd name="T55" fmla="*/ 731105 h 25777"/>
              <a:gd name="T56" fmla="*/ 1761608 w 19960"/>
              <a:gd name="T57" fmla="*/ 545386 h 25777"/>
              <a:gd name="T58" fmla="*/ 1681169 w 19960"/>
              <a:gd name="T59" fmla="*/ 371566 h 25777"/>
              <a:gd name="T60" fmla="*/ 1586563 w 19960"/>
              <a:gd name="T61" fmla="*/ 211973 h 25777"/>
              <a:gd name="T62" fmla="*/ 1479343 w 19960"/>
              <a:gd name="T63" fmla="*/ 66734 h 25777"/>
              <a:gd name="T64" fmla="*/ 97 w 19960"/>
              <a:gd name="T65" fmla="*/ 0 h 257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9960" h="25777" extrusionOk="0">
                <a:moveTo>
                  <a:pt x="1" y="0"/>
                </a:moveTo>
                <a:lnTo>
                  <a:pt x="1" y="24727"/>
                </a:lnTo>
                <a:lnTo>
                  <a:pt x="627" y="24967"/>
                </a:lnTo>
                <a:lnTo>
                  <a:pt x="1290" y="25188"/>
                </a:lnTo>
                <a:lnTo>
                  <a:pt x="1953" y="25353"/>
                </a:lnTo>
                <a:lnTo>
                  <a:pt x="2615" y="25501"/>
                </a:lnTo>
                <a:lnTo>
                  <a:pt x="3297" y="25629"/>
                </a:lnTo>
                <a:lnTo>
                  <a:pt x="3996" y="25703"/>
                </a:lnTo>
                <a:lnTo>
                  <a:pt x="4696" y="25758"/>
                </a:lnTo>
                <a:lnTo>
                  <a:pt x="5414" y="25777"/>
                </a:lnTo>
                <a:lnTo>
                  <a:pt x="6169" y="25758"/>
                </a:lnTo>
                <a:lnTo>
                  <a:pt x="6905" y="25703"/>
                </a:lnTo>
                <a:lnTo>
                  <a:pt x="7623" y="25611"/>
                </a:lnTo>
                <a:lnTo>
                  <a:pt x="8341" y="25482"/>
                </a:lnTo>
                <a:lnTo>
                  <a:pt x="9041" y="25316"/>
                </a:lnTo>
                <a:lnTo>
                  <a:pt x="9741" y="25114"/>
                </a:lnTo>
                <a:lnTo>
                  <a:pt x="10422" y="24893"/>
                </a:lnTo>
                <a:lnTo>
                  <a:pt x="11085" y="24635"/>
                </a:lnTo>
                <a:lnTo>
                  <a:pt x="11711" y="24341"/>
                </a:lnTo>
                <a:lnTo>
                  <a:pt x="12355" y="24028"/>
                </a:lnTo>
                <a:lnTo>
                  <a:pt x="12963" y="23678"/>
                </a:lnTo>
                <a:lnTo>
                  <a:pt x="13552" y="23291"/>
                </a:lnTo>
                <a:lnTo>
                  <a:pt x="14123" y="22886"/>
                </a:lnTo>
                <a:lnTo>
                  <a:pt x="14675" y="22463"/>
                </a:lnTo>
                <a:lnTo>
                  <a:pt x="15191" y="22002"/>
                </a:lnTo>
                <a:lnTo>
                  <a:pt x="15706" y="21524"/>
                </a:lnTo>
                <a:lnTo>
                  <a:pt x="16185" y="21008"/>
                </a:lnTo>
                <a:lnTo>
                  <a:pt x="16645" y="20493"/>
                </a:lnTo>
                <a:lnTo>
                  <a:pt x="17069" y="19940"/>
                </a:lnTo>
                <a:lnTo>
                  <a:pt x="17474" y="19370"/>
                </a:lnTo>
                <a:lnTo>
                  <a:pt x="17860" y="18780"/>
                </a:lnTo>
                <a:lnTo>
                  <a:pt x="18210" y="18173"/>
                </a:lnTo>
                <a:lnTo>
                  <a:pt x="18523" y="17528"/>
                </a:lnTo>
                <a:lnTo>
                  <a:pt x="18818" y="16902"/>
                </a:lnTo>
                <a:lnTo>
                  <a:pt x="19076" y="16240"/>
                </a:lnTo>
                <a:lnTo>
                  <a:pt x="19296" y="15558"/>
                </a:lnTo>
                <a:lnTo>
                  <a:pt x="19499" y="14859"/>
                </a:lnTo>
                <a:lnTo>
                  <a:pt x="19665" y="14159"/>
                </a:lnTo>
                <a:lnTo>
                  <a:pt x="19794" y="13441"/>
                </a:lnTo>
                <a:lnTo>
                  <a:pt x="19886" y="12723"/>
                </a:lnTo>
                <a:lnTo>
                  <a:pt x="19941" y="11986"/>
                </a:lnTo>
                <a:lnTo>
                  <a:pt x="19959" y="11232"/>
                </a:lnTo>
                <a:lnTo>
                  <a:pt x="19959" y="10808"/>
                </a:lnTo>
                <a:lnTo>
                  <a:pt x="19941" y="10385"/>
                </a:lnTo>
                <a:lnTo>
                  <a:pt x="19904" y="9980"/>
                </a:lnTo>
                <a:lnTo>
                  <a:pt x="19867" y="9556"/>
                </a:lnTo>
                <a:lnTo>
                  <a:pt x="19812" y="9151"/>
                </a:lnTo>
                <a:lnTo>
                  <a:pt x="19738" y="8746"/>
                </a:lnTo>
                <a:lnTo>
                  <a:pt x="19665" y="8341"/>
                </a:lnTo>
                <a:lnTo>
                  <a:pt x="19591" y="7936"/>
                </a:lnTo>
                <a:lnTo>
                  <a:pt x="19481" y="7549"/>
                </a:lnTo>
                <a:lnTo>
                  <a:pt x="19389" y="7163"/>
                </a:lnTo>
                <a:lnTo>
                  <a:pt x="19260" y="6776"/>
                </a:lnTo>
                <a:lnTo>
                  <a:pt x="19131" y="6389"/>
                </a:lnTo>
                <a:lnTo>
                  <a:pt x="19002" y="6021"/>
                </a:lnTo>
                <a:lnTo>
                  <a:pt x="18855" y="5653"/>
                </a:lnTo>
                <a:lnTo>
                  <a:pt x="18523" y="4916"/>
                </a:lnTo>
                <a:lnTo>
                  <a:pt x="18155" y="4217"/>
                </a:lnTo>
                <a:lnTo>
                  <a:pt x="17750" y="3536"/>
                </a:lnTo>
                <a:lnTo>
                  <a:pt x="17326" y="2873"/>
                </a:lnTo>
                <a:lnTo>
                  <a:pt x="16848" y="2247"/>
                </a:lnTo>
                <a:lnTo>
                  <a:pt x="16351" y="1639"/>
                </a:lnTo>
                <a:lnTo>
                  <a:pt x="15817" y="1068"/>
                </a:lnTo>
                <a:lnTo>
                  <a:pt x="15246" y="516"/>
                </a:lnTo>
                <a:lnTo>
                  <a:pt x="14657" y="0"/>
                </a:lnTo>
                <a:lnTo>
                  <a:pt x="1" y="0"/>
                </a:lnTo>
                <a:close/>
              </a:path>
            </a:pathLst>
          </a:custGeom>
          <a:solidFill>
            <a:srgbClr val="1D5885">
              <a:alpha val="13725"/>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dirty="0"/>
          </a:p>
        </p:txBody>
      </p:sp>
      <p:sp>
        <p:nvSpPr>
          <p:cNvPr id="8" name="Google Shape;20;p3">
            <a:extLst>
              <a:ext uri="{FF2B5EF4-FFF2-40B4-BE49-F238E27FC236}">
                <a16:creationId xmlns:a16="http://schemas.microsoft.com/office/drawing/2014/main" id="{CF64D50E-1AC5-456F-83C2-4452BC060108}"/>
              </a:ext>
            </a:extLst>
          </p:cNvPr>
          <p:cNvSpPr>
            <a:spLocks/>
          </p:cNvSpPr>
          <p:nvPr/>
        </p:nvSpPr>
        <p:spPr bwMode="auto">
          <a:xfrm>
            <a:off x="2963333" y="0"/>
            <a:ext cx="1295400" cy="1123950"/>
          </a:xfrm>
          <a:custGeom>
            <a:avLst/>
            <a:gdLst>
              <a:gd name="T0" fmla="*/ 139278 w 10017"/>
              <a:gd name="T1" fmla="*/ 23925 h 8691"/>
              <a:gd name="T2" fmla="*/ 107174 w 10017"/>
              <a:gd name="T3" fmla="*/ 71516 h 8691"/>
              <a:gd name="T4" fmla="*/ 76816 w 10017"/>
              <a:gd name="T5" fmla="*/ 123892 h 8691"/>
              <a:gd name="T6" fmla="*/ 53636 w 10017"/>
              <a:gd name="T7" fmla="*/ 181053 h 8691"/>
              <a:gd name="T8" fmla="*/ 32201 w 10017"/>
              <a:gd name="T9" fmla="*/ 242869 h 8691"/>
              <a:gd name="T10" fmla="*/ 16100 w 10017"/>
              <a:gd name="T11" fmla="*/ 307272 h 8691"/>
              <a:gd name="T12" fmla="*/ 5334 w 10017"/>
              <a:gd name="T13" fmla="*/ 371546 h 8691"/>
              <a:gd name="T14" fmla="*/ 0 w 10017"/>
              <a:gd name="T15" fmla="*/ 440605 h 8691"/>
              <a:gd name="T16" fmla="*/ 0 w 10017"/>
              <a:gd name="T17" fmla="*/ 509664 h 8691"/>
              <a:gd name="T18" fmla="*/ 5334 w 10017"/>
              <a:gd name="T19" fmla="*/ 573937 h 8691"/>
              <a:gd name="T20" fmla="*/ 16100 w 10017"/>
              <a:gd name="T21" fmla="*/ 638211 h 8691"/>
              <a:gd name="T22" fmla="*/ 30358 w 10017"/>
              <a:gd name="T23" fmla="*/ 700028 h 8691"/>
              <a:gd name="T24" fmla="*/ 48204 w 10017"/>
              <a:gd name="T25" fmla="*/ 757189 h 8691"/>
              <a:gd name="T26" fmla="*/ 69639 w 10017"/>
              <a:gd name="T27" fmla="*/ 812022 h 8691"/>
              <a:gd name="T28" fmla="*/ 96408 w 10017"/>
              <a:gd name="T29" fmla="*/ 864398 h 8691"/>
              <a:gd name="T30" fmla="*/ 126766 w 10017"/>
              <a:gd name="T31" fmla="*/ 911989 h 8691"/>
              <a:gd name="T32" fmla="*/ 158967 w 10017"/>
              <a:gd name="T33" fmla="*/ 954924 h 8691"/>
              <a:gd name="T34" fmla="*/ 194659 w 10017"/>
              <a:gd name="T35" fmla="*/ 995403 h 8691"/>
              <a:gd name="T36" fmla="*/ 233940 w 10017"/>
              <a:gd name="T37" fmla="*/ 1031096 h 8691"/>
              <a:gd name="T38" fmla="*/ 275064 w 10017"/>
              <a:gd name="T39" fmla="*/ 1059676 h 8691"/>
              <a:gd name="T40" fmla="*/ 317837 w 10017"/>
              <a:gd name="T41" fmla="*/ 1083472 h 8691"/>
              <a:gd name="T42" fmla="*/ 364295 w 10017"/>
              <a:gd name="T43" fmla="*/ 1102482 h 8691"/>
              <a:gd name="T44" fmla="*/ 412499 w 10017"/>
              <a:gd name="T45" fmla="*/ 1116837 h 8691"/>
              <a:gd name="T46" fmla="*/ 460703 w 10017"/>
              <a:gd name="T47" fmla="*/ 1123950 h 8691"/>
              <a:gd name="T48" fmla="*/ 535773 w 10017"/>
              <a:gd name="T49" fmla="*/ 1121493 h 8691"/>
              <a:gd name="T50" fmla="*/ 583977 w 10017"/>
              <a:gd name="T51" fmla="*/ 1109595 h 8691"/>
              <a:gd name="T52" fmla="*/ 630436 w 10017"/>
              <a:gd name="T53" fmla="*/ 1095370 h 8691"/>
              <a:gd name="T54" fmla="*/ 675051 w 10017"/>
              <a:gd name="T55" fmla="*/ 1073902 h 8691"/>
              <a:gd name="T56" fmla="*/ 717921 w 10017"/>
              <a:gd name="T57" fmla="*/ 1045321 h 8691"/>
              <a:gd name="T58" fmla="*/ 757202 w 10017"/>
              <a:gd name="T59" fmla="*/ 1014413 h 8691"/>
              <a:gd name="T60" fmla="*/ 794640 w 10017"/>
              <a:gd name="T61" fmla="*/ 976263 h 8691"/>
              <a:gd name="T62" fmla="*/ 828587 w 10017"/>
              <a:gd name="T63" fmla="*/ 933457 h 8691"/>
              <a:gd name="T64" fmla="*/ 860787 w 10017"/>
              <a:gd name="T65" fmla="*/ 888193 h 8691"/>
              <a:gd name="T66" fmla="*/ 889302 w 10017"/>
              <a:gd name="T67" fmla="*/ 838145 h 8691"/>
              <a:gd name="T68" fmla="*/ 912580 w 10017"/>
              <a:gd name="T69" fmla="*/ 785769 h 8691"/>
              <a:gd name="T70" fmla="*/ 934015 w 10017"/>
              <a:gd name="T71" fmla="*/ 728608 h 8691"/>
              <a:gd name="T72" fmla="*/ 950018 w 10017"/>
              <a:gd name="T73" fmla="*/ 669119 h 8691"/>
              <a:gd name="T74" fmla="*/ 960784 w 10017"/>
              <a:gd name="T75" fmla="*/ 607174 h 8691"/>
              <a:gd name="T76" fmla="*/ 969707 w 10017"/>
              <a:gd name="T77" fmla="*/ 542900 h 8691"/>
              <a:gd name="T78" fmla="*/ 971453 w 10017"/>
              <a:gd name="T79" fmla="*/ 476298 h 8691"/>
              <a:gd name="T80" fmla="*/ 967864 w 10017"/>
              <a:gd name="T81" fmla="*/ 407240 h 8691"/>
              <a:gd name="T82" fmla="*/ 960784 w 10017"/>
              <a:gd name="T83" fmla="*/ 338181 h 8691"/>
              <a:gd name="T84" fmla="*/ 946430 w 10017"/>
              <a:gd name="T85" fmla="*/ 273907 h 8691"/>
              <a:gd name="T86" fmla="*/ 928583 w 10017"/>
              <a:gd name="T87" fmla="*/ 211961 h 8691"/>
              <a:gd name="T88" fmla="*/ 907149 w 10017"/>
              <a:gd name="T89" fmla="*/ 152472 h 8691"/>
              <a:gd name="T90" fmla="*/ 880379 w 10017"/>
              <a:gd name="T91" fmla="*/ 97639 h 8691"/>
              <a:gd name="T92" fmla="*/ 850021 w 10017"/>
              <a:gd name="T93" fmla="*/ 47720 h 8691"/>
              <a:gd name="T94" fmla="*/ 814329 w 10017"/>
              <a:gd name="T95" fmla="*/ 0 h 869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0017" h="8691" extrusionOk="0">
                <a:moveTo>
                  <a:pt x="1620" y="0"/>
                </a:moveTo>
                <a:lnTo>
                  <a:pt x="1436" y="185"/>
                </a:lnTo>
                <a:lnTo>
                  <a:pt x="1252" y="369"/>
                </a:lnTo>
                <a:lnTo>
                  <a:pt x="1105" y="553"/>
                </a:lnTo>
                <a:lnTo>
                  <a:pt x="939" y="755"/>
                </a:lnTo>
                <a:lnTo>
                  <a:pt x="792" y="958"/>
                </a:lnTo>
                <a:lnTo>
                  <a:pt x="663" y="1179"/>
                </a:lnTo>
                <a:lnTo>
                  <a:pt x="553" y="1400"/>
                </a:lnTo>
                <a:lnTo>
                  <a:pt x="442" y="1639"/>
                </a:lnTo>
                <a:lnTo>
                  <a:pt x="332" y="1878"/>
                </a:lnTo>
                <a:lnTo>
                  <a:pt x="258" y="2118"/>
                </a:lnTo>
                <a:lnTo>
                  <a:pt x="166" y="2376"/>
                </a:lnTo>
                <a:lnTo>
                  <a:pt x="111" y="2615"/>
                </a:lnTo>
                <a:lnTo>
                  <a:pt x="55" y="2873"/>
                </a:lnTo>
                <a:lnTo>
                  <a:pt x="37" y="3149"/>
                </a:lnTo>
                <a:lnTo>
                  <a:pt x="0" y="3407"/>
                </a:lnTo>
                <a:lnTo>
                  <a:pt x="0" y="3683"/>
                </a:lnTo>
                <a:lnTo>
                  <a:pt x="0" y="3941"/>
                </a:lnTo>
                <a:lnTo>
                  <a:pt x="19" y="4198"/>
                </a:lnTo>
                <a:lnTo>
                  <a:pt x="55" y="4438"/>
                </a:lnTo>
                <a:lnTo>
                  <a:pt x="111" y="4695"/>
                </a:lnTo>
                <a:lnTo>
                  <a:pt x="166" y="4935"/>
                </a:lnTo>
                <a:lnTo>
                  <a:pt x="221" y="5174"/>
                </a:lnTo>
                <a:lnTo>
                  <a:pt x="313" y="5413"/>
                </a:lnTo>
                <a:lnTo>
                  <a:pt x="387" y="5634"/>
                </a:lnTo>
                <a:lnTo>
                  <a:pt x="497" y="5855"/>
                </a:lnTo>
                <a:lnTo>
                  <a:pt x="608" y="6076"/>
                </a:lnTo>
                <a:lnTo>
                  <a:pt x="718" y="6279"/>
                </a:lnTo>
                <a:lnTo>
                  <a:pt x="847" y="6481"/>
                </a:lnTo>
                <a:lnTo>
                  <a:pt x="994" y="6684"/>
                </a:lnTo>
                <a:lnTo>
                  <a:pt x="1142" y="6868"/>
                </a:lnTo>
                <a:lnTo>
                  <a:pt x="1307" y="7052"/>
                </a:lnTo>
                <a:lnTo>
                  <a:pt x="1473" y="7218"/>
                </a:lnTo>
                <a:lnTo>
                  <a:pt x="1639" y="7384"/>
                </a:lnTo>
                <a:lnTo>
                  <a:pt x="1823" y="7549"/>
                </a:lnTo>
                <a:lnTo>
                  <a:pt x="2007" y="7697"/>
                </a:lnTo>
                <a:lnTo>
                  <a:pt x="2210" y="7844"/>
                </a:lnTo>
                <a:lnTo>
                  <a:pt x="2412" y="7973"/>
                </a:lnTo>
                <a:lnTo>
                  <a:pt x="2615" y="8083"/>
                </a:lnTo>
                <a:lnTo>
                  <a:pt x="2836" y="8194"/>
                </a:lnTo>
                <a:lnTo>
                  <a:pt x="3057" y="8304"/>
                </a:lnTo>
                <a:lnTo>
                  <a:pt x="3277" y="8378"/>
                </a:lnTo>
                <a:lnTo>
                  <a:pt x="3517" y="8470"/>
                </a:lnTo>
                <a:lnTo>
                  <a:pt x="3756" y="8525"/>
                </a:lnTo>
                <a:lnTo>
                  <a:pt x="3996" y="8580"/>
                </a:lnTo>
                <a:lnTo>
                  <a:pt x="4253" y="8636"/>
                </a:lnTo>
                <a:lnTo>
                  <a:pt x="4493" y="8672"/>
                </a:lnTo>
                <a:lnTo>
                  <a:pt x="4750" y="8691"/>
                </a:lnTo>
                <a:lnTo>
                  <a:pt x="5266" y="8691"/>
                </a:lnTo>
                <a:lnTo>
                  <a:pt x="5524" y="8672"/>
                </a:lnTo>
                <a:lnTo>
                  <a:pt x="5763" y="8636"/>
                </a:lnTo>
                <a:lnTo>
                  <a:pt x="6021" y="8580"/>
                </a:lnTo>
                <a:lnTo>
                  <a:pt x="6260" y="8525"/>
                </a:lnTo>
                <a:lnTo>
                  <a:pt x="6500" y="8470"/>
                </a:lnTo>
                <a:lnTo>
                  <a:pt x="6739" y="8378"/>
                </a:lnTo>
                <a:lnTo>
                  <a:pt x="6960" y="8304"/>
                </a:lnTo>
                <a:lnTo>
                  <a:pt x="7181" y="8194"/>
                </a:lnTo>
                <a:lnTo>
                  <a:pt x="7402" y="8083"/>
                </a:lnTo>
                <a:lnTo>
                  <a:pt x="7604" y="7973"/>
                </a:lnTo>
                <a:lnTo>
                  <a:pt x="7807" y="7844"/>
                </a:lnTo>
                <a:lnTo>
                  <a:pt x="8009" y="7697"/>
                </a:lnTo>
                <a:lnTo>
                  <a:pt x="8193" y="7549"/>
                </a:lnTo>
                <a:lnTo>
                  <a:pt x="8378" y="7384"/>
                </a:lnTo>
                <a:lnTo>
                  <a:pt x="8543" y="7218"/>
                </a:lnTo>
                <a:lnTo>
                  <a:pt x="8709" y="7052"/>
                </a:lnTo>
                <a:lnTo>
                  <a:pt x="8875" y="6868"/>
                </a:lnTo>
                <a:lnTo>
                  <a:pt x="9022" y="6684"/>
                </a:lnTo>
                <a:lnTo>
                  <a:pt x="9169" y="6481"/>
                </a:lnTo>
                <a:lnTo>
                  <a:pt x="9298" y="6279"/>
                </a:lnTo>
                <a:lnTo>
                  <a:pt x="9409" y="6076"/>
                </a:lnTo>
                <a:lnTo>
                  <a:pt x="9519" y="5855"/>
                </a:lnTo>
                <a:lnTo>
                  <a:pt x="9630" y="5634"/>
                </a:lnTo>
                <a:lnTo>
                  <a:pt x="9703" y="5413"/>
                </a:lnTo>
                <a:lnTo>
                  <a:pt x="9795" y="5174"/>
                </a:lnTo>
                <a:lnTo>
                  <a:pt x="9850" y="4935"/>
                </a:lnTo>
                <a:lnTo>
                  <a:pt x="9906" y="4695"/>
                </a:lnTo>
                <a:lnTo>
                  <a:pt x="9961" y="4438"/>
                </a:lnTo>
                <a:lnTo>
                  <a:pt x="9998" y="4198"/>
                </a:lnTo>
                <a:lnTo>
                  <a:pt x="10016" y="3941"/>
                </a:lnTo>
                <a:lnTo>
                  <a:pt x="10016" y="3683"/>
                </a:lnTo>
                <a:lnTo>
                  <a:pt x="10016" y="3407"/>
                </a:lnTo>
                <a:lnTo>
                  <a:pt x="9979" y="3149"/>
                </a:lnTo>
                <a:lnTo>
                  <a:pt x="9961" y="2873"/>
                </a:lnTo>
                <a:lnTo>
                  <a:pt x="9906" y="2615"/>
                </a:lnTo>
                <a:lnTo>
                  <a:pt x="9850" y="2376"/>
                </a:lnTo>
                <a:lnTo>
                  <a:pt x="9758" y="2118"/>
                </a:lnTo>
                <a:lnTo>
                  <a:pt x="9685" y="1878"/>
                </a:lnTo>
                <a:lnTo>
                  <a:pt x="9574" y="1639"/>
                </a:lnTo>
                <a:lnTo>
                  <a:pt x="9464" y="1400"/>
                </a:lnTo>
                <a:lnTo>
                  <a:pt x="9353" y="1179"/>
                </a:lnTo>
                <a:lnTo>
                  <a:pt x="9224" y="958"/>
                </a:lnTo>
                <a:lnTo>
                  <a:pt x="9077" y="755"/>
                </a:lnTo>
                <a:lnTo>
                  <a:pt x="8911" y="553"/>
                </a:lnTo>
                <a:lnTo>
                  <a:pt x="8764" y="369"/>
                </a:lnTo>
                <a:lnTo>
                  <a:pt x="8580" y="185"/>
                </a:lnTo>
                <a:lnTo>
                  <a:pt x="8396" y="0"/>
                </a:lnTo>
                <a:lnTo>
                  <a:pt x="1620" y="0"/>
                </a:lnTo>
                <a:close/>
              </a:path>
            </a:pathLst>
          </a:custGeom>
          <a:solidFill>
            <a:srgbClr val="1D5885">
              <a:alpha val="13725"/>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dirty="0"/>
          </a:p>
        </p:txBody>
      </p:sp>
      <p:sp>
        <p:nvSpPr>
          <p:cNvPr id="9" name="Google Shape;21;p3">
            <a:extLst>
              <a:ext uri="{FF2B5EF4-FFF2-40B4-BE49-F238E27FC236}">
                <a16:creationId xmlns:a16="http://schemas.microsoft.com/office/drawing/2014/main" id="{5CE31F3D-08F7-485C-8E0A-6C744C6C40ED}"/>
              </a:ext>
            </a:extLst>
          </p:cNvPr>
          <p:cNvSpPr/>
          <p:nvPr/>
        </p:nvSpPr>
        <p:spPr>
          <a:xfrm>
            <a:off x="2241551" y="5219700"/>
            <a:ext cx="1987549" cy="1638300"/>
          </a:xfrm>
          <a:custGeom>
            <a:avLst/>
            <a:gdLst/>
            <a:ahLst/>
            <a:cxnLst/>
            <a:rect l="l" t="t" r="r" b="b"/>
            <a:pathLst>
              <a:path w="15375" h="12668" extrusionOk="0">
                <a:moveTo>
                  <a:pt x="6500" y="1"/>
                </a:moveTo>
                <a:lnTo>
                  <a:pt x="6187" y="167"/>
                </a:lnTo>
                <a:lnTo>
                  <a:pt x="5837" y="406"/>
                </a:lnTo>
                <a:lnTo>
                  <a:pt x="5377" y="719"/>
                </a:lnTo>
                <a:lnTo>
                  <a:pt x="4843" y="1105"/>
                </a:lnTo>
                <a:lnTo>
                  <a:pt x="4254" y="1603"/>
                </a:lnTo>
                <a:lnTo>
                  <a:pt x="3941" y="1879"/>
                </a:lnTo>
                <a:lnTo>
                  <a:pt x="3609" y="2173"/>
                </a:lnTo>
                <a:lnTo>
                  <a:pt x="3296" y="2486"/>
                </a:lnTo>
                <a:lnTo>
                  <a:pt x="2965" y="2818"/>
                </a:lnTo>
                <a:lnTo>
                  <a:pt x="2652" y="3186"/>
                </a:lnTo>
                <a:lnTo>
                  <a:pt x="2339" y="3573"/>
                </a:lnTo>
                <a:lnTo>
                  <a:pt x="2026" y="3978"/>
                </a:lnTo>
                <a:lnTo>
                  <a:pt x="1731" y="4401"/>
                </a:lnTo>
                <a:lnTo>
                  <a:pt x="1455" y="4843"/>
                </a:lnTo>
                <a:lnTo>
                  <a:pt x="1179" y="5303"/>
                </a:lnTo>
                <a:lnTo>
                  <a:pt x="939" y="5782"/>
                </a:lnTo>
                <a:lnTo>
                  <a:pt x="718" y="6298"/>
                </a:lnTo>
                <a:lnTo>
                  <a:pt x="516" y="6813"/>
                </a:lnTo>
                <a:lnTo>
                  <a:pt x="350" y="7365"/>
                </a:lnTo>
                <a:lnTo>
                  <a:pt x="203" y="7936"/>
                </a:lnTo>
                <a:lnTo>
                  <a:pt x="92" y="8525"/>
                </a:lnTo>
                <a:lnTo>
                  <a:pt x="19" y="9133"/>
                </a:lnTo>
                <a:lnTo>
                  <a:pt x="0" y="9759"/>
                </a:lnTo>
                <a:lnTo>
                  <a:pt x="0" y="10403"/>
                </a:lnTo>
                <a:lnTo>
                  <a:pt x="19" y="10735"/>
                </a:lnTo>
                <a:lnTo>
                  <a:pt x="56" y="11066"/>
                </a:lnTo>
                <a:lnTo>
                  <a:pt x="111" y="11471"/>
                </a:lnTo>
                <a:lnTo>
                  <a:pt x="185" y="11858"/>
                </a:lnTo>
                <a:lnTo>
                  <a:pt x="258" y="12263"/>
                </a:lnTo>
                <a:lnTo>
                  <a:pt x="369" y="12668"/>
                </a:lnTo>
                <a:lnTo>
                  <a:pt x="15209" y="12668"/>
                </a:lnTo>
                <a:lnTo>
                  <a:pt x="15264" y="12245"/>
                </a:lnTo>
                <a:lnTo>
                  <a:pt x="15319" y="11821"/>
                </a:lnTo>
                <a:lnTo>
                  <a:pt x="15337" y="11398"/>
                </a:lnTo>
                <a:lnTo>
                  <a:pt x="15356" y="10974"/>
                </a:lnTo>
                <a:lnTo>
                  <a:pt x="15374" y="10551"/>
                </a:lnTo>
                <a:lnTo>
                  <a:pt x="15356" y="10127"/>
                </a:lnTo>
                <a:lnTo>
                  <a:pt x="15337" y="9722"/>
                </a:lnTo>
                <a:lnTo>
                  <a:pt x="15301" y="9317"/>
                </a:lnTo>
                <a:lnTo>
                  <a:pt x="15245" y="8986"/>
                </a:lnTo>
                <a:lnTo>
                  <a:pt x="15209" y="8654"/>
                </a:lnTo>
                <a:lnTo>
                  <a:pt x="15061" y="8028"/>
                </a:lnTo>
                <a:lnTo>
                  <a:pt x="14896" y="7421"/>
                </a:lnTo>
                <a:lnTo>
                  <a:pt x="14675" y="6850"/>
                </a:lnTo>
                <a:lnTo>
                  <a:pt x="14435" y="6298"/>
                </a:lnTo>
                <a:lnTo>
                  <a:pt x="14177" y="5782"/>
                </a:lnTo>
                <a:lnTo>
                  <a:pt x="13883" y="5285"/>
                </a:lnTo>
                <a:lnTo>
                  <a:pt x="13570" y="4825"/>
                </a:lnTo>
                <a:lnTo>
                  <a:pt x="13238" y="4383"/>
                </a:lnTo>
                <a:lnTo>
                  <a:pt x="12889" y="3959"/>
                </a:lnTo>
                <a:lnTo>
                  <a:pt x="12520" y="3573"/>
                </a:lnTo>
                <a:lnTo>
                  <a:pt x="12152" y="3204"/>
                </a:lnTo>
                <a:lnTo>
                  <a:pt x="11766" y="2855"/>
                </a:lnTo>
                <a:lnTo>
                  <a:pt x="11379" y="2523"/>
                </a:lnTo>
                <a:lnTo>
                  <a:pt x="10992" y="2229"/>
                </a:lnTo>
                <a:lnTo>
                  <a:pt x="10587" y="1952"/>
                </a:lnTo>
                <a:lnTo>
                  <a:pt x="10201" y="1695"/>
                </a:lnTo>
                <a:lnTo>
                  <a:pt x="9814" y="1455"/>
                </a:lnTo>
                <a:lnTo>
                  <a:pt x="9427" y="1234"/>
                </a:lnTo>
                <a:lnTo>
                  <a:pt x="9059" y="1050"/>
                </a:lnTo>
                <a:lnTo>
                  <a:pt x="8378" y="700"/>
                </a:lnTo>
                <a:lnTo>
                  <a:pt x="7770" y="443"/>
                </a:lnTo>
                <a:lnTo>
                  <a:pt x="7236" y="240"/>
                </a:lnTo>
                <a:lnTo>
                  <a:pt x="6850" y="93"/>
                </a:lnTo>
                <a:lnTo>
                  <a:pt x="6500" y="1"/>
                </a:lnTo>
                <a:close/>
              </a:path>
            </a:pathLst>
          </a:custGeom>
          <a:solidFill>
            <a:schemeClr val="accent3"/>
          </a:solidFill>
          <a:ln>
            <a:noFill/>
          </a:ln>
        </p:spPr>
        <p:txBody>
          <a:bodyPr spcFirstLastPara="1" lIns="91425" tIns="91425" rIns="91425" bIns="91425" anchor="ctr"/>
          <a:lstStyle/>
          <a:p>
            <a:pPr>
              <a:spcBef>
                <a:spcPts val="0"/>
              </a:spcBef>
              <a:spcAft>
                <a:spcPts val="0"/>
              </a:spcAft>
              <a:defRPr/>
            </a:pPr>
            <a:endParaRPr sz="1800" dirty="0"/>
          </a:p>
        </p:txBody>
      </p:sp>
      <p:sp>
        <p:nvSpPr>
          <p:cNvPr id="22" name="Google Shape;22;p3"/>
          <p:cNvSpPr txBox="1">
            <a:spLocks noGrp="1"/>
          </p:cNvSpPr>
          <p:nvPr>
            <p:ph type="ctrTitle"/>
          </p:nvPr>
        </p:nvSpPr>
        <p:spPr>
          <a:xfrm>
            <a:off x="7132233" y="2619133"/>
            <a:ext cx="4145200" cy="1546400"/>
          </a:xfrm>
          <a:prstGeom prst="rect">
            <a:avLst/>
          </a:prstGeom>
        </p:spPr>
        <p:txBody>
          <a:bodyPr spcFirstLastPara="1">
            <a:noAutofit/>
          </a:bodyPr>
          <a:lstStyle>
            <a:lvl1pPr lvl="0" rtl="0">
              <a:spcBef>
                <a:spcPts val="0"/>
              </a:spcBef>
              <a:spcAft>
                <a:spcPts val="0"/>
              </a:spcAft>
              <a:buClr>
                <a:schemeClr val="lt1"/>
              </a:buClr>
              <a:buSzPts val="4000"/>
              <a:buNone/>
              <a:defRPr sz="4000">
                <a:solidFill>
                  <a:schemeClr val="lt1"/>
                </a:solidFill>
              </a:defRPr>
            </a:lvl1pPr>
            <a:lvl2pPr lvl="1" rtl="0">
              <a:spcBef>
                <a:spcPts val="0"/>
              </a:spcBef>
              <a:spcAft>
                <a:spcPts val="0"/>
              </a:spcAft>
              <a:buClr>
                <a:schemeClr val="lt1"/>
              </a:buClr>
              <a:buSzPts val="4000"/>
              <a:buNone/>
              <a:defRPr sz="4000">
                <a:solidFill>
                  <a:schemeClr val="lt1"/>
                </a:solidFill>
              </a:defRPr>
            </a:lvl2pPr>
            <a:lvl3pPr lvl="2" rtl="0">
              <a:spcBef>
                <a:spcPts val="0"/>
              </a:spcBef>
              <a:spcAft>
                <a:spcPts val="0"/>
              </a:spcAft>
              <a:buClr>
                <a:schemeClr val="lt1"/>
              </a:buClr>
              <a:buSzPts val="4000"/>
              <a:buNone/>
              <a:defRPr sz="4000">
                <a:solidFill>
                  <a:schemeClr val="lt1"/>
                </a:solidFill>
              </a:defRPr>
            </a:lvl3pPr>
            <a:lvl4pPr lvl="3" rtl="0">
              <a:spcBef>
                <a:spcPts val="0"/>
              </a:spcBef>
              <a:spcAft>
                <a:spcPts val="0"/>
              </a:spcAft>
              <a:buClr>
                <a:schemeClr val="lt1"/>
              </a:buClr>
              <a:buSzPts val="4000"/>
              <a:buNone/>
              <a:defRPr sz="4000">
                <a:solidFill>
                  <a:schemeClr val="lt1"/>
                </a:solidFill>
              </a:defRPr>
            </a:lvl4pPr>
            <a:lvl5pPr lvl="4" rtl="0">
              <a:spcBef>
                <a:spcPts val="0"/>
              </a:spcBef>
              <a:spcAft>
                <a:spcPts val="0"/>
              </a:spcAft>
              <a:buClr>
                <a:schemeClr val="lt1"/>
              </a:buClr>
              <a:buSzPts val="4000"/>
              <a:buNone/>
              <a:defRPr sz="4000">
                <a:solidFill>
                  <a:schemeClr val="lt1"/>
                </a:solidFill>
              </a:defRPr>
            </a:lvl5pPr>
            <a:lvl6pPr lvl="5" rtl="0">
              <a:spcBef>
                <a:spcPts val="0"/>
              </a:spcBef>
              <a:spcAft>
                <a:spcPts val="0"/>
              </a:spcAft>
              <a:buClr>
                <a:schemeClr val="lt1"/>
              </a:buClr>
              <a:buSzPts val="4000"/>
              <a:buNone/>
              <a:defRPr sz="4000">
                <a:solidFill>
                  <a:schemeClr val="lt1"/>
                </a:solidFill>
              </a:defRPr>
            </a:lvl6pPr>
            <a:lvl7pPr lvl="6" rtl="0">
              <a:spcBef>
                <a:spcPts val="0"/>
              </a:spcBef>
              <a:spcAft>
                <a:spcPts val="0"/>
              </a:spcAft>
              <a:buClr>
                <a:schemeClr val="lt1"/>
              </a:buClr>
              <a:buSzPts val="4000"/>
              <a:buNone/>
              <a:defRPr sz="4000">
                <a:solidFill>
                  <a:schemeClr val="lt1"/>
                </a:solidFill>
              </a:defRPr>
            </a:lvl7pPr>
            <a:lvl8pPr lvl="7" rtl="0">
              <a:spcBef>
                <a:spcPts val="0"/>
              </a:spcBef>
              <a:spcAft>
                <a:spcPts val="0"/>
              </a:spcAft>
              <a:buClr>
                <a:schemeClr val="lt1"/>
              </a:buClr>
              <a:buSzPts val="4000"/>
              <a:buNone/>
              <a:defRPr sz="4000">
                <a:solidFill>
                  <a:schemeClr val="lt1"/>
                </a:solidFill>
              </a:defRPr>
            </a:lvl8pPr>
            <a:lvl9pPr lvl="8" rtl="0">
              <a:spcBef>
                <a:spcPts val="0"/>
              </a:spcBef>
              <a:spcAft>
                <a:spcPts val="0"/>
              </a:spcAft>
              <a:buClr>
                <a:schemeClr val="lt1"/>
              </a:buClr>
              <a:buSzPts val="4000"/>
              <a:buNone/>
              <a:defRPr sz="4000">
                <a:solidFill>
                  <a:schemeClr val="lt1"/>
                </a:solidFill>
              </a:defRPr>
            </a:lvl9pPr>
          </a:lstStyle>
          <a:p>
            <a:endParaRPr/>
          </a:p>
        </p:txBody>
      </p:sp>
      <p:sp>
        <p:nvSpPr>
          <p:cNvPr id="23" name="Google Shape;23;p3"/>
          <p:cNvSpPr txBox="1">
            <a:spLocks noGrp="1"/>
          </p:cNvSpPr>
          <p:nvPr>
            <p:ph type="subTitle" idx="1"/>
          </p:nvPr>
        </p:nvSpPr>
        <p:spPr>
          <a:xfrm>
            <a:off x="7132233" y="4294739"/>
            <a:ext cx="4145200" cy="1046400"/>
          </a:xfrm>
          <a:prstGeom prst="rect">
            <a:avLst/>
          </a:prstGeom>
        </p:spPr>
        <p:txBody>
          <a:bodyPr spcFirstLastPara="1">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a:endParaRPr/>
          </a:p>
        </p:txBody>
      </p:sp>
    </p:spTree>
    <p:extLst>
      <p:ext uri="{BB962C8B-B14F-4D97-AF65-F5344CB8AC3E}">
        <p14:creationId xmlns:p14="http://schemas.microsoft.com/office/powerpoint/2010/main" val="9153185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
        <p:cNvGrpSpPr/>
        <p:nvPr/>
      </p:nvGrpSpPr>
      <p:grpSpPr>
        <a:xfrm>
          <a:off x="0" y="0"/>
          <a:ext cx="0" cy="0"/>
          <a:chOff x="0" y="0"/>
          <a:chExt cx="0" cy="0"/>
        </a:xfrm>
      </p:grpSpPr>
      <p:sp>
        <p:nvSpPr>
          <p:cNvPr id="3" name="Google Shape;25;p4">
            <a:extLst>
              <a:ext uri="{FF2B5EF4-FFF2-40B4-BE49-F238E27FC236}">
                <a16:creationId xmlns:a16="http://schemas.microsoft.com/office/drawing/2014/main" id="{DA47DF28-E433-45AB-BD03-81633D56061B}"/>
              </a:ext>
            </a:extLst>
          </p:cNvPr>
          <p:cNvSpPr/>
          <p:nvPr/>
        </p:nvSpPr>
        <p:spPr>
          <a:xfrm>
            <a:off x="0" y="0"/>
            <a:ext cx="12192000" cy="6858000"/>
          </a:xfrm>
          <a:custGeom>
            <a:avLst/>
            <a:gdLst/>
            <a:ahLst/>
            <a:cxnLst/>
            <a:rect l="l" t="t" r="r" b="b"/>
            <a:pathLst>
              <a:path w="94269" h="53026" extrusionOk="0">
                <a:moveTo>
                  <a:pt x="13957" y="6721"/>
                </a:moveTo>
                <a:lnTo>
                  <a:pt x="14436" y="6960"/>
                </a:lnTo>
                <a:lnTo>
                  <a:pt x="14988" y="7255"/>
                </a:lnTo>
                <a:lnTo>
                  <a:pt x="15706" y="7660"/>
                </a:lnTo>
                <a:lnTo>
                  <a:pt x="16590" y="8157"/>
                </a:lnTo>
                <a:lnTo>
                  <a:pt x="17584" y="8746"/>
                </a:lnTo>
                <a:lnTo>
                  <a:pt x="18652" y="9446"/>
                </a:lnTo>
                <a:lnTo>
                  <a:pt x="19794" y="10219"/>
                </a:lnTo>
                <a:lnTo>
                  <a:pt x="20383" y="10642"/>
                </a:lnTo>
                <a:lnTo>
                  <a:pt x="20972" y="11084"/>
                </a:lnTo>
                <a:lnTo>
                  <a:pt x="21580" y="11526"/>
                </a:lnTo>
                <a:lnTo>
                  <a:pt x="22169" y="12005"/>
                </a:lnTo>
                <a:lnTo>
                  <a:pt x="22758" y="12502"/>
                </a:lnTo>
                <a:lnTo>
                  <a:pt x="23329" y="13018"/>
                </a:lnTo>
                <a:lnTo>
                  <a:pt x="23899" y="13533"/>
                </a:lnTo>
                <a:lnTo>
                  <a:pt x="24452" y="14085"/>
                </a:lnTo>
                <a:lnTo>
                  <a:pt x="24986" y="14638"/>
                </a:lnTo>
                <a:lnTo>
                  <a:pt x="25483" y="15208"/>
                </a:lnTo>
                <a:lnTo>
                  <a:pt x="25962" y="15798"/>
                </a:lnTo>
                <a:lnTo>
                  <a:pt x="26422" y="16405"/>
                </a:lnTo>
                <a:lnTo>
                  <a:pt x="26845" y="17013"/>
                </a:lnTo>
                <a:lnTo>
                  <a:pt x="27232" y="17639"/>
                </a:lnTo>
                <a:lnTo>
                  <a:pt x="27582" y="18283"/>
                </a:lnTo>
                <a:lnTo>
                  <a:pt x="27729" y="18596"/>
                </a:lnTo>
                <a:lnTo>
                  <a:pt x="27876" y="18928"/>
                </a:lnTo>
                <a:lnTo>
                  <a:pt x="28005" y="19241"/>
                </a:lnTo>
                <a:lnTo>
                  <a:pt x="28134" y="19572"/>
                </a:lnTo>
                <a:lnTo>
                  <a:pt x="28245" y="19885"/>
                </a:lnTo>
                <a:lnTo>
                  <a:pt x="28337" y="20216"/>
                </a:lnTo>
                <a:lnTo>
                  <a:pt x="28484" y="20842"/>
                </a:lnTo>
                <a:lnTo>
                  <a:pt x="28594" y="21468"/>
                </a:lnTo>
                <a:lnTo>
                  <a:pt x="28668" y="22094"/>
                </a:lnTo>
                <a:lnTo>
                  <a:pt x="28686" y="22702"/>
                </a:lnTo>
                <a:lnTo>
                  <a:pt x="28686" y="23291"/>
                </a:lnTo>
                <a:lnTo>
                  <a:pt x="28650" y="23880"/>
                </a:lnTo>
                <a:lnTo>
                  <a:pt x="28576" y="24451"/>
                </a:lnTo>
                <a:lnTo>
                  <a:pt x="28465" y="25003"/>
                </a:lnTo>
                <a:lnTo>
                  <a:pt x="28337" y="25556"/>
                </a:lnTo>
                <a:lnTo>
                  <a:pt x="28189" y="26090"/>
                </a:lnTo>
                <a:lnTo>
                  <a:pt x="28024" y="26587"/>
                </a:lnTo>
                <a:lnTo>
                  <a:pt x="27839" y="27084"/>
                </a:lnTo>
                <a:lnTo>
                  <a:pt x="27637" y="27563"/>
                </a:lnTo>
                <a:lnTo>
                  <a:pt x="27434" y="28023"/>
                </a:lnTo>
                <a:lnTo>
                  <a:pt x="27213" y="28446"/>
                </a:lnTo>
                <a:lnTo>
                  <a:pt x="26974" y="28870"/>
                </a:lnTo>
                <a:lnTo>
                  <a:pt x="26753" y="29257"/>
                </a:lnTo>
                <a:lnTo>
                  <a:pt x="26514" y="29625"/>
                </a:lnTo>
                <a:lnTo>
                  <a:pt x="26072" y="30288"/>
                </a:lnTo>
                <a:lnTo>
                  <a:pt x="25649" y="30840"/>
                </a:lnTo>
                <a:lnTo>
                  <a:pt x="25299" y="31300"/>
                </a:lnTo>
                <a:lnTo>
                  <a:pt x="25004" y="31632"/>
                </a:lnTo>
                <a:lnTo>
                  <a:pt x="24746" y="31889"/>
                </a:lnTo>
                <a:lnTo>
                  <a:pt x="24378" y="31889"/>
                </a:lnTo>
                <a:lnTo>
                  <a:pt x="23936" y="31871"/>
                </a:lnTo>
                <a:lnTo>
                  <a:pt x="23365" y="31834"/>
                </a:lnTo>
                <a:lnTo>
                  <a:pt x="22666" y="31742"/>
                </a:lnTo>
                <a:lnTo>
                  <a:pt x="21874" y="31613"/>
                </a:lnTo>
                <a:lnTo>
                  <a:pt x="21451" y="31521"/>
                </a:lnTo>
                <a:lnTo>
                  <a:pt x="21009" y="31429"/>
                </a:lnTo>
                <a:lnTo>
                  <a:pt x="20548" y="31300"/>
                </a:lnTo>
                <a:lnTo>
                  <a:pt x="20088" y="31171"/>
                </a:lnTo>
                <a:lnTo>
                  <a:pt x="19609" y="31006"/>
                </a:lnTo>
                <a:lnTo>
                  <a:pt x="19131" y="30822"/>
                </a:lnTo>
                <a:lnTo>
                  <a:pt x="18634" y="30619"/>
                </a:lnTo>
                <a:lnTo>
                  <a:pt x="18155" y="30380"/>
                </a:lnTo>
                <a:lnTo>
                  <a:pt x="17676" y="30122"/>
                </a:lnTo>
                <a:lnTo>
                  <a:pt x="17198" y="29846"/>
                </a:lnTo>
                <a:lnTo>
                  <a:pt x="16719" y="29533"/>
                </a:lnTo>
                <a:lnTo>
                  <a:pt x="16259" y="29201"/>
                </a:lnTo>
                <a:lnTo>
                  <a:pt x="15798" y="28815"/>
                </a:lnTo>
                <a:lnTo>
                  <a:pt x="15356" y="28410"/>
                </a:lnTo>
                <a:lnTo>
                  <a:pt x="14951" y="27968"/>
                </a:lnTo>
                <a:lnTo>
                  <a:pt x="14546" y="27507"/>
                </a:lnTo>
                <a:lnTo>
                  <a:pt x="14160" y="26992"/>
                </a:lnTo>
                <a:lnTo>
                  <a:pt x="13810" y="26440"/>
                </a:lnTo>
                <a:lnTo>
                  <a:pt x="13644" y="26145"/>
                </a:lnTo>
                <a:lnTo>
                  <a:pt x="13478" y="25850"/>
                </a:lnTo>
                <a:lnTo>
                  <a:pt x="13331" y="25537"/>
                </a:lnTo>
                <a:lnTo>
                  <a:pt x="13184" y="25224"/>
                </a:lnTo>
                <a:lnTo>
                  <a:pt x="13055" y="24893"/>
                </a:lnTo>
                <a:lnTo>
                  <a:pt x="12926" y="24562"/>
                </a:lnTo>
                <a:lnTo>
                  <a:pt x="12705" y="23862"/>
                </a:lnTo>
                <a:lnTo>
                  <a:pt x="12521" y="23162"/>
                </a:lnTo>
                <a:lnTo>
                  <a:pt x="12374" y="22426"/>
                </a:lnTo>
                <a:lnTo>
                  <a:pt x="12245" y="21689"/>
                </a:lnTo>
                <a:lnTo>
                  <a:pt x="12153" y="20935"/>
                </a:lnTo>
                <a:lnTo>
                  <a:pt x="12097" y="20161"/>
                </a:lnTo>
                <a:lnTo>
                  <a:pt x="12061" y="19388"/>
                </a:lnTo>
                <a:lnTo>
                  <a:pt x="12042" y="18615"/>
                </a:lnTo>
                <a:lnTo>
                  <a:pt x="12042" y="17841"/>
                </a:lnTo>
                <a:lnTo>
                  <a:pt x="12079" y="17086"/>
                </a:lnTo>
                <a:lnTo>
                  <a:pt x="12116" y="16313"/>
                </a:lnTo>
                <a:lnTo>
                  <a:pt x="12190" y="15558"/>
                </a:lnTo>
                <a:lnTo>
                  <a:pt x="12263" y="14803"/>
                </a:lnTo>
                <a:lnTo>
                  <a:pt x="12355" y="14085"/>
                </a:lnTo>
                <a:lnTo>
                  <a:pt x="12466" y="13367"/>
                </a:lnTo>
                <a:lnTo>
                  <a:pt x="12687" y="12005"/>
                </a:lnTo>
                <a:lnTo>
                  <a:pt x="12926" y="10753"/>
                </a:lnTo>
                <a:lnTo>
                  <a:pt x="13184" y="9611"/>
                </a:lnTo>
                <a:lnTo>
                  <a:pt x="13423" y="8636"/>
                </a:lnTo>
                <a:lnTo>
                  <a:pt x="13626" y="7844"/>
                </a:lnTo>
                <a:lnTo>
                  <a:pt x="13810" y="7236"/>
                </a:lnTo>
                <a:lnTo>
                  <a:pt x="13957" y="6721"/>
                </a:lnTo>
                <a:close/>
                <a:moveTo>
                  <a:pt x="1" y="0"/>
                </a:moveTo>
                <a:lnTo>
                  <a:pt x="1" y="53026"/>
                </a:lnTo>
                <a:lnTo>
                  <a:pt x="94269" y="53026"/>
                </a:lnTo>
                <a:lnTo>
                  <a:pt x="94269"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lIns="91425" tIns="91425" rIns="91425" bIns="91425" anchor="ctr"/>
          <a:lstStyle/>
          <a:p>
            <a:pPr>
              <a:spcBef>
                <a:spcPts val="0"/>
              </a:spcBef>
              <a:spcAft>
                <a:spcPts val="0"/>
              </a:spcAft>
              <a:defRPr/>
            </a:pPr>
            <a:endParaRPr sz="1800" dirty="0"/>
          </a:p>
        </p:txBody>
      </p:sp>
      <p:sp>
        <p:nvSpPr>
          <p:cNvPr id="4" name="Google Shape;26;p4">
            <a:extLst>
              <a:ext uri="{FF2B5EF4-FFF2-40B4-BE49-F238E27FC236}">
                <a16:creationId xmlns:a16="http://schemas.microsoft.com/office/drawing/2014/main" id="{79151CC5-5442-4DFA-A559-28A938690C16}"/>
              </a:ext>
            </a:extLst>
          </p:cNvPr>
          <p:cNvSpPr>
            <a:spLocks/>
          </p:cNvSpPr>
          <p:nvPr/>
        </p:nvSpPr>
        <p:spPr bwMode="auto">
          <a:xfrm>
            <a:off x="2201334" y="4316413"/>
            <a:ext cx="1240367" cy="1808162"/>
          </a:xfrm>
          <a:custGeom>
            <a:avLst/>
            <a:gdLst>
              <a:gd name="T0" fmla="*/ 641000 w 9593"/>
              <a:gd name="T1" fmla="*/ 2458 h 13976"/>
              <a:gd name="T2" fmla="*/ 569627 w 9593"/>
              <a:gd name="T3" fmla="*/ 14361 h 13976"/>
              <a:gd name="T4" fmla="*/ 487490 w 9593"/>
              <a:gd name="T5" fmla="*/ 35837 h 13976"/>
              <a:gd name="T6" fmla="*/ 400019 w 9593"/>
              <a:gd name="T7" fmla="*/ 71545 h 13976"/>
              <a:gd name="T8" fmla="*/ 310706 w 9593"/>
              <a:gd name="T9" fmla="*/ 128729 h 13976"/>
              <a:gd name="T10" fmla="*/ 267843 w 9593"/>
              <a:gd name="T11" fmla="*/ 164437 h 13976"/>
              <a:gd name="T12" fmla="*/ 224981 w 9593"/>
              <a:gd name="T13" fmla="*/ 207390 h 13976"/>
              <a:gd name="T14" fmla="*/ 185706 w 9593"/>
              <a:gd name="T15" fmla="*/ 255001 h 13976"/>
              <a:gd name="T16" fmla="*/ 148274 w 9593"/>
              <a:gd name="T17" fmla="*/ 312185 h 13976"/>
              <a:gd name="T18" fmla="*/ 112490 w 9593"/>
              <a:gd name="T19" fmla="*/ 376485 h 13976"/>
              <a:gd name="T20" fmla="*/ 83980 w 9593"/>
              <a:gd name="T21" fmla="*/ 447900 h 13976"/>
              <a:gd name="T22" fmla="*/ 53627 w 9593"/>
              <a:gd name="T23" fmla="*/ 545580 h 13976"/>
              <a:gd name="T24" fmla="*/ 30353 w 9593"/>
              <a:gd name="T25" fmla="*/ 650374 h 13976"/>
              <a:gd name="T26" fmla="*/ 14352 w 9593"/>
              <a:gd name="T27" fmla="*/ 759956 h 13976"/>
              <a:gd name="T28" fmla="*/ 5431 w 9593"/>
              <a:gd name="T29" fmla="*/ 871866 h 13976"/>
              <a:gd name="T30" fmla="*/ 0 w 9593"/>
              <a:gd name="T31" fmla="*/ 983906 h 13976"/>
              <a:gd name="T32" fmla="*/ 3588 w 9593"/>
              <a:gd name="T33" fmla="*/ 1207727 h 13976"/>
              <a:gd name="T34" fmla="*/ 17940 w 9593"/>
              <a:gd name="T35" fmla="*/ 1414988 h 13976"/>
              <a:gd name="T36" fmla="*/ 39275 w 9593"/>
              <a:gd name="T37" fmla="*/ 1593656 h 13976"/>
              <a:gd name="T38" fmla="*/ 66137 w 9593"/>
              <a:gd name="T39" fmla="*/ 1769996 h 13976"/>
              <a:gd name="T40" fmla="*/ 101823 w 9593"/>
              <a:gd name="T41" fmla="*/ 1791343 h 13976"/>
              <a:gd name="T42" fmla="*/ 223235 w 9593"/>
              <a:gd name="T43" fmla="*/ 1712812 h 13976"/>
              <a:gd name="T44" fmla="*/ 339313 w 9593"/>
              <a:gd name="T45" fmla="*/ 1624707 h 13976"/>
              <a:gd name="T46" fmla="*/ 471392 w 9593"/>
              <a:gd name="T47" fmla="*/ 1515125 h 13976"/>
              <a:gd name="T48" fmla="*/ 607059 w 9593"/>
              <a:gd name="T49" fmla="*/ 1381738 h 13976"/>
              <a:gd name="T50" fmla="*/ 671353 w 9593"/>
              <a:gd name="T51" fmla="*/ 1305406 h 13976"/>
              <a:gd name="T52" fmla="*/ 732059 w 9593"/>
              <a:gd name="T53" fmla="*/ 1226875 h 13976"/>
              <a:gd name="T54" fmla="*/ 785686 w 9593"/>
              <a:gd name="T55" fmla="*/ 1143427 h 13976"/>
              <a:gd name="T56" fmla="*/ 833882 w 9593"/>
              <a:gd name="T57" fmla="*/ 1055322 h 13976"/>
              <a:gd name="T58" fmla="*/ 873157 w 9593"/>
              <a:gd name="T59" fmla="*/ 964758 h 13976"/>
              <a:gd name="T60" fmla="*/ 896334 w 9593"/>
              <a:gd name="T61" fmla="*/ 888556 h 13976"/>
              <a:gd name="T62" fmla="*/ 914177 w 9593"/>
              <a:gd name="T63" fmla="*/ 814811 h 13976"/>
              <a:gd name="T64" fmla="*/ 924941 w 9593"/>
              <a:gd name="T65" fmla="*/ 740938 h 13976"/>
              <a:gd name="T66" fmla="*/ 928529 w 9593"/>
              <a:gd name="T67" fmla="*/ 669393 h 13976"/>
              <a:gd name="T68" fmla="*/ 928529 w 9593"/>
              <a:gd name="T69" fmla="*/ 600435 h 13976"/>
              <a:gd name="T70" fmla="*/ 923099 w 9593"/>
              <a:gd name="T71" fmla="*/ 533677 h 13976"/>
              <a:gd name="T72" fmla="*/ 903510 w 9593"/>
              <a:gd name="T73" fmla="*/ 405077 h 13976"/>
              <a:gd name="T74" fmla="*/ 871315 w 9593"/>
              <a:gd name="T75" fmla="*/ 290708 h 13976"/>
              <a:gd name="T76" fmla="*/ 835628 w 9593"/>
              <a:gd name="T77" fmla="*/ 190701 h 13976"/>
              <a:gd name="T78" fmla="*/ 798099 w 9593"/>
              <a:gd name="T79" fmla="*/ 109711 h 13976"/>
              <a:gd name="T80" fmla="*/ 275019 w 9593"/>
              <a:gd name="T81" fmla="*/ 1264911 h 1397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9593" h="13976" extrusionOk="0">
                <a:moveTo>
                  <a:pt x="7163" y="1"/>
                </a:moveTo>
                <a:lnTo>
                  <a:pt x="6610" y="19"/>
                </a:lnTo>
                <a:lnTo>
                  <a:pt x="6260" y="56"/>
                </a:lnTo>
                <a:lnTo>
                  <a:pt x="5874" y="111"/>
                </a:lnTo>
                <a:lnTo>
                  <a:pt x="5469" y="166"/>
                </a:lnTo>
                <a:lnTo>
                  <a:pt x="5027" y="277"/>
                </a:lnTo>
                <a:lnTo>
                  <a:pt x="4585" y="387"/>
                </a:lnTo>
                <a:lnTo>
                  <a:pt x="4125" y="553"/>
                </a:lnTo>
                <a:lnTo>
                  <a:pt x="3664" y="756"/>
                </a:lnTo>
                <a:lnTo>
                  <a:pt x="3204" y="995"/>
                </a:lnTo>
                <a:lnTo>
                  <a:pt x="2983" y="1124"/>
                </a:lnTo>
                <a:lnTo>
                  <a:pt x="2762" y="1271"/>
                </a:lnTo>
                <a:lnTo>
                  <a:pt x="2541" y="1418"/>
                </a:lnTo>
                <a:lnTo>
                  <a:pt x="2320" y="1603"/>
                </a:lnTo>
                <a:lnTo>
                  <a:pt x="2118" y="1787"/>
                </a:lnTo>
                <a:lnTo>
                  <a:pt x="1915" y="1971"/>
                </a:lnTo>
                <a:lnTo>
                  <a:pt x="1713" y="2192"/>
                </a:lnTo>
                <a:lnTo>
                  <a:pt x="1529" y="2413"/>
                </a:lnTo>
                <a:lnTo>
                  <a:pt x="1344" y="2652"/>
                </a:lnTo>
                <a:lnTo>
                  <a:pt x="1160" y="2910"/>
                </a:lnTo>
                <a:lnTo>
                  <a:pt x="1013" y="3186"/>
                </a:lnTo>
                <a:lnTo>
                  <a:pt x="866" y="3462"/>
                </a:lnTo>
                <a:lnTo>
                  <a:pt x="700" y="3830"/>
                </a:lnTo>
                <a:lnTo>
                  <a:pt x="553" y="4217"/>
                </a:lnTo>
                <a:lnTo>
                  <a:pt x="424" y="4622"/>
                </a:lnTo>
                <a:lnTo>
                  <a:pt x="313" y="5027"/>
                </a:lnTo>
                <a:lnTo>
                  <a:pt x="221" y="5451"/>
                </a:lnTo>
                <a:lnTo>
                  <a:pt x="148" y="5874"/>
                </a:lnTo>
                <a:lnTo>
                  <a:pt x="92" y="6298"/>
                </a:lnTo>
                <a:lnTo>
                  <a:pt x="56" y="6739"/>
                </a:lnTo>
                <a:lnTo>
                  <a:pt x="19" y="7181"/>
                </a:lnTo>
                <a:lnTo>
                  <a:pt x="0" y="7605"/>
                </a:lnTo>
                <a:lnTo>
                  <a:pt x="0" y="8489"/>
                </a:lnTo>
                <a:lnTo>
                  <a:pt x="37" y="9335"/>
                </a:lnTo>
                <a:lnTo>
                  <a:pt x="111" y="10164"/>
                </a:lnTo>
                <a:lnTo>
                  <a:pt x="185" y="10937"/>
                </a:lnTo>
                <a:lnTo>
                  <a:pt x="295" y="11655"/>
                </a:lnTo>
                <a:lnTo>
                  <a:pt x="405" y="12318"/>
                </a:lnTo>
                <a:lnTo>
                  <a:pt x="516" y="12871"/>
                </a:lnTo>
                <a:lnTo>
                  <a:pt x="682" y="13681"/>
                </a:lnTo>
                <a:lnTo>
                  <a:pt x="755" y="13975"/>
                </a:lnTo>
                <a:lnTo>
                  <a:pt x="1050" y="13846"/>
                </a:lnTo>
                <a:lnTo>
                  <a:pt x="1786" y="13497"/>
                </a:lnTo>
                <a:lnTo>
                  <a:pt x="2302" y="13239"/>
                </a:lnTo>
                <a:lnTo>
                  <a:pt x="2873" y="12926"/>
                </a:lnTo>
                <a:lnTo>
                  <a:pt x="3499" y="12558"/>
                </a:lnTo>
                <a:lnTo>
                  <a:pt x="4180" y="12152"/>
                </a:lnTo>
                <a:lnTo>
                  <a:pt x="4861" y="11711"/>
                </a:lnTo>
                <a:lnTo>
                  <a:pt x="5561" y="11213"/>
                </a:lnTo>
                <a:lnTo>
                  <a:pt x="6260" y="10680"/>
                </a:lnTo>
                <a:lnTo>
                  <a:pt x="6592" y="10385"/>
                </a:lnTo>
                <a:lnTo>
                  <a:pt x="6923" y="10090"/>
                </a:lnTo>
                <a:lnTo>
                  <a:pt x="7236" y="9796"/>
                </a:lnTo>
                <a:lnTo>
                  <a:pt x="7549" y="9483"/>
                </a:lnTo>
                <a:lnTo>
                  <a:pt x="7825" y="9170"/>
                </a:lnTo>
                <a:lnTo>
                  <a:pt x="8102" y="8838"/>
                </a:lnTo>
                <a:lnTo>
                  <a:pt x="8359" y="8507"/>
                </a:lnTo>
                <a:lnTo>
                  <a:pt x="8599" y="8157"/>
                </a:lnTo>
                <a:lnTo>
                  <a:pt x="8820" y="7807"/>
                </a:lnTo>
                <a:lnTo>
                  <a:pt x="9004" y="7457"/>
                </a:lnTo>
                <a:lnTo>
                  <a:pt x="9133" y="7163"/>
                </a:lnTo>
                <a:lnTo>
                  <a:pt x="9243" y="6868"/>
                </a:lnTo>
                <a:lnTo>
                  <a:pt x="9354" y="6592"/>
                </a:lnTo>
                <a:lnTo>
                  <a:pt x="9427" y="6298"/>
                </a:lnTo>
                <a:lnTo>
                  <a:pt x="9482" y="6021"/>
                </a:lnTo>
                <a:lnTo>
                  <a:pt x="9538" y="5727"/>
                </a:lnTo>
                <a:lnTo>
                  <a:pt x="9556" y="5451"/>
                </a:lnTo>
                <a:lnTo>
                  <a:pt x="9575" y="5174"/>
                </a:lnTo>
                <a:lnTo>
                  <a:pt x="9593" y="4917"/>
                </a:lnTo>
                <a:lnTo>
                  <a:pt x="9575" y="4641"/>
                </a:lnTo>
                <a:lnTo>
                  <a:pt x="9556" y="4383"/>
                </a:lnTo>
                <a:lnTo>
                  <a:pt x="9519" y="4125"/>
                </a:lnTo>
                <a:lnTo>
                  <a:pt x="9427" y="3609"/>
                </a:lnTo>
                <a:lnTo>
                  <a:pt x="9317" y="3131"/>
                </a:lnTo>
                <a:lnTo>
                  <a:pt x="9169" y="2670"/>
                </a:lnTo>
                <a:lnTo>
                  <a:pt x="8985" y="2247"/>
                </a:lnTo>
                <a:lnTo>
                  <a:pt x="8801" y="1842"/>
                </a:lnTo>
                <a:lnTo>
                  <a:pt x="8617" y="1474"/>
                </a:lnTo>
                <a:lnTo>
                  <a:pt x="8415" y="1142"/>
                </a:lnTo>
                <a:lnTo>
                  <a:pt x="8230" y="848"/>
                </a:lnTo>
                <a:lnTo>
                  <a:pt x="7899" y="387"/>
                </a:lnTo>
                <a:lnTo>
                  <a:pt x="2836" y="9777"/>
                </a:lnTo>
                <a:lnTo>
                  <a:pt x="7163"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dirty="0"/>
          </a:p>
        </p:txBody>
      </p:sp>
      <p:sp>
        <p:nvSpPr>
          <p:cNvPr id="5" name="Google Shape;27;p4">
            <a:extLst>
              <a:ext uri="{FF2B5EF4-FFF2-40B4-BE49-F238E27FC236}">
                <a16:creationId xmlns:a16="http://schemas.microsoft.com/office/drawing/2014/main" id="{28A5A1CF-0C8A-4D3A-9F25-CEE9E2C66984}"/>
              </a:ext>
            </a:extLst>
          </p:cNvPr>
          <p:cNvSpPr>
            <a:spLocks/>
          </p:cNvSpPr>
          <p:nvPr/>
        </p:nvSpPr>
        <p:spPr bwMode="auto">
          <a:xfrm>
            <a:off x="10136718" y="4683126"/>
            <a:ext cx="1706033" cy="1363663"/>
          </a:xfrm>
          <a:custGeom>
            <a:avLst/>
            <a:gdLst>
              <a:gd name="T0" fmla="*/ 398590 w 13184"/>
              <a:gd name="T1" fmla="*/ 2460 h 10532"/>
              <a:gd name="T2" fmla="*/ 302024 w 13184"/>
              <a:gd name="T3" fmla="*/ 19033 h 10532"/>
              <a:gd name="T4" fmla="*/ 216327 w 13184"/>
              <a:gd name="T5" fmla="*/ 47648 h 10532"/>
              <a:gd name="T6" fmla="*/ 141210 w 13184"/>
              <a:gd name="T7" fmla="*/ 83513 h 10532"/>
              <a:gd name="T8" fmla="*/ 59007 w 13184"/>
              <a:gd name="T9" fmla="*/ 135952 h 10532"/>
              <a:gd name="T10" fmla="*/ 9026 w 13184"/>
              <a:gd name="T11" fmla="*/ 224127 h 10532"/>
              <a:gd name="T12" fmla="*/ 97 w 13184"/>
              <a:gd name="T13" fmla="*/ 343246 h 10532"/>
              <a:gd name="T14" fmla="*/ 97 w 13184"/>
              <a:gd name="T15" fmla="*/ 450584 h 10532"/>
              <a:gd name="T16" fmla="*/ 9026 w 13184"/>
              <a:gd name="T17" fmla="*/ 569833 h 10532"/>
              <a:gd name="T18" fmla="*/ 28630 w 13184"/>
              <a:gd name="T19" fmla="*/ 696074 h 10532"/>
              <a:gd name="T20" fmla="*/ 53669 w 13184"/>
              <a:gd name="T21" fmla="*/ 793830 h 10532"/>
              <a:gd name="T22" fmla="*/ 76865 w 13184"/>
              <a:gd name="T23" fmla="*/ 858181 h 10532"/>
              <a:gd name="T24" fmla="*/ 105495 w 13184"/>
              <a:gd name="T25" fmla="*/ 920201 h 10532"/>
              <a:gd name="T26" fmla="*/ 139463 w 13184"/>
              <a:gd name="T27" fmla="*/ 982221 h 10532"/>
              <a:gd name="T28" fmla="*/ 178769 w 13184"/>
              <a:gd name="T29" fmla="*/ 1039450 h 10532"/>
              <a:gd name="T30" fmla="*/ 225256 w 13184"/>
              <a:gd name="T31" fmla="*/ 1094219 h 10532"/>
              <a:gd name="T32" fmla="*/ 284166 w 13184"/>
              <a:gd name="T33" fmla="*/ 1149118 h 10532"/>
              <a:gd name="T34" fmla="*/ 357440 w 13184"/>
              <a:gd name="T35" fmla="*/ 1201556 h 10532"/>
              <a:gd name="T36" fmla="*/ 434305 w 13184"/>
              <a:gd name="T37" fmla="*/ 1244414 h 10532"/>
              <a:gd name="T38" fmla="*/ 516507 w 13184"/>
              <a:gd name="T39" fmla="*/ 1277819 h 10532"/>
              <a:gd name="T40" fmla="*/ 600457 w 13184"/>
              <a:gd name="T41" fmla="*/ 1306434 h 10532"/>
              <a:gd name="T42" fmla="*/ 686250 w 13184"/>
              <a:gd name="T43" fmla="*/ 1327798 h 10532"/>
              <a:gd name="T44" fmla="*/ 813096 w 13184"/>
              <a:gd name="T45" fmla="*/ 1349291 h 10532"/>
              <a:gd name="T46" fmla="*/ 973910 w 13184"/>
              <a:gd name="T47" fmla="*/ 1361203 h 10532"/>
              <a:gd name="T48" fmla="*/ 1109685 w 13184"/>
              <a:gd name="T49" fmla="*/ 1361203 h 10532"/>
              <a:gd name="T50" fmla="*/ 1249051 w 13184"/>
              <a:gd name="T51" fmla="*/ 1354082 h 10532"/>
              <a:gd name="T52" fmla="*/ 1270499 w 13184"/>
              <a:gd name="T53" fmla="*/ 1311224 h 10532"/>
              <a:gd name="T54" fmla="*/ 1231193 w 13184"/>
              <a:gd name="T55" fmla="*/ 1134746 h 10532"/>
              <a:gd name="T56" fmla="*/ 1182959 w 13184"/>
              <a:gd name="T57" fmla="*/ 963058 h 10532"/>
              <a:gd name="T58" fmla="*/ 1120458 w 13184"/>
              <a:gd name="T59" fmla="*/ 767675 h 10532"/>
              <a:gd name="T60" fmla="*/ 1063295 w 13184"/>
              <a:gd name="T61" fmla="*/ 615021 h 10532"/>
              <a:gd name="T62" fmla="*/ 1018554 w 13184"/>
              <a:gd name="T63" fmla="*/ 514934 h 10532"/>
              <a:gd name="T64" fmla="*/ 970319 w 13184"/>
              <a:gd name="T65" fmla="*/ 417178 h 10532"/>
              <a:gd name="T66" fmla="*/ 918494 w 13184"/>
              <a:gd name="T67" fmla="*/ 326673 h 10532"/>
              <a:gd name="T68" fmla="*/ 861331 w 13184"/>
              <a:gd name="T69" fmla="*/ 243160 h 10532"/>
              <a:gd name="T70" fmla="*/ 800577 w 13184"/>
              <a:gd name="T71" fmla="*/ 169228 h 10532"/>
              <a:gd name="T72" fmla="*/ 741666 w 13184"/>
              <a:gd name="T73" fmla="*/ 114459 h 10532"/>
              <a:gd name="T74" fmla="*/ 687997 w 13184"/>
              <a:gd name="T75" fmla="*/ 76263 h 10532"/>
              <a:gd name="T76" fmla="*/ 634425 w 13184"/>
              <a:gd name="T77" fmla="*/ 45317 h 10532"/>
              <a:gd name="T78" fmla="*/ 580852 w 13184"/>
              <a:gd name="T79" fmla="*/ 23824 h 10532"/>
              <a:gd name="T80" fmla="*/ 527183 w 13184"/>
              <a:gd name="T81" fmla="*/ 9581 h 10532"/>
              <a:gd name="T82" fmla="*/ 475358 w 13184"/>
              <a:gd name="T83" fmla="*/ 2460 h 1053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184" h="10532" extrusionOk="0">
                <a:moveTo>
                  <a:pt x="4640" y="0"/>
                </a:moveTo>
                <a:lnTo>
                  <a:pt x="4107" y="19"/>
                </a:lnTo>
                <a:lnTo>
                  <a:pt x="3609" y="55"/>
                </a:lnTo>
                <a:lnTo>
                  <a:pt x="3112" y="147"/>
                </a:lnTo>
                <a:lnTo>
                  <a:pt x="2652" y="240"/>
                </a:lnTo>
                <a:lnTo>
                  <a:pt x="2229" y="368"/>
                </a:lnTo>
                <a:lnTo>
                  <a:pt x="1823" y="497"/>
                </a:lnTo>
                <a:lnTo>
                  <a:pt x="1455" y="645"/>
                </a:lnTo>
                <a:lnTo>
                  <a:pt x="1124" y="792"/>
                </a:lnTo>
                <a:lnTo>
                  <a:pt x="608" y="1050"/>
                </a:lnTo>
                <a:lnTo>
                  <a:pt x="9280" y="7659"/>
                </a:lnTo>
                <a:lnTo>
                  <a:pt x="93" y="1731"/>
                </a:lnTo>
                <a:lnTo>
                  <a:pt x="38" y="2302"/>
                </a:lnTo>
                <a:lnTo>
                  <a:pt x="1" y="2651"/>
                </a:lnTo>
                <a:lnTo>
                  <a:pt x="1" y="3038"/>
                </a:lnTo>
                <a:lnTo>
                  <a:pt x="1" y="3480"/>
                </a:lnTo>
                <a:lnTo>
                  <a:pt x="38" y="3922"/>
                </a:lnTo>
                <a:lnTo>
                  <a:pt x="93" y="4401"/>
                </a:lnTo>
                <a:lnTo>
                  <a:pt x="166" y="4879"/>
                </a:lnTo>
                <a:lnTo>
                  <a:pt x="295" y="5376"/>
                </a:lnTo>
                <a:lnTo>
                  <a:pt x="461" y="5873"/>
                </a:lnTo>
                <a:lnTo>
                  <a:pt x="553" y="6131"/>
                </a:lnTo>
                <a:lnTo>
                  <a:pt x="664" y="6389"/>
                </a:lnTo>
                <a:lnTo>
                  <a:pt x="792" y="6628"/>
                </a:lnTo>
                <a:lnTo>
                  <a:pt x="940" y="6868"/>
                </a:lnTo>
                <a:lnTo>
                  <a:pt x="1087" y="7107"/>
                </a:lnTo>
                <a:lnTo>
                  <a:pt x="1253" y="7346"/>
                </a:lnTo>
                <a:lnTo>
                  <a:pt x="1437" y="7586"/>
                </a:lnTo>
                <a:lnTo>
                  <a:pt x="1639" y="7807"/>
                </a:lnTo>
                <a:lnTo>
                  <a:pt x="1842" y="8028"/>
                </a:lnTo>
                <a:lnTo>
                  <a:pt x="2081" y="8249"/>
                </a:lnTo>
                <a:lnTo>
                  <a:pt x="2321" y="8451"/>
                </a:lnTo>
                <a:lnTo>
                  <a:pt x="2597" y="8654"/>
                </a:lnTo>
                <a:lnTo>
                  <a:pt x="2928" y="8875"/>
                </a:lnTo>
                <a:lnTo>
                  <a:pt x="3296" y="9077"/>
                </a:lnTo>
                <a:lnTo>
                  <a:pt x="3683" y="9280"/>
                </a:lnTo>
                <a:lnTo>
                  <a:pt x="4070" y="9445"/>
                </a:lnTo>
                <a:lnTo>
                  <a:pt x="4475" y="9611"/>
                </a:lnTo>
                <a:lnTo>
                  <a:pt x="4898" y="9758"/>
                </a:lnTo>
                <a:lnTo>
                  <a:pt x="5322" y="9869"/>
                </a:lnTo>
                <a:lnTo>
                  <a:pt x="5764" y="9998"/>
                </a:lnTo>
                <a:lnTo>
                  <a:pt x="6187" y="10090"/>
                </a:lnTo>
                <a:lnTo>
                  <a:pt x="6629" y="10182"/>
                </a:lnTo>
                <a:lnTo>
                  <a:pt x="7071" y="10255"/>
                </a:lnTo>
                <a:lnTo>
                  <a:pt x="7513" y="10329"/>
                </a:lnTo>
                <a:lnTo>
                  <a:pt x="8378" y="10421"/>
                </a:lnTo>
                <a:lnTo>
                  <a:pt x="9225" y="10476"/>
                </a:lnTo>
                <a:lnTo>
                  <a:pt x="10035" y="10513"/>
                </a:lnTo>
                <a:lnTo>
                  <a:pt x="10772" y="10532"/>
                </a:lnTo>
                <a:lnTo>
                  <a:pt x="11434" y="10513"/>
                </a:lnTo>
                <a:lnTo>
                  <a:pt x="12024" y="10495"/>
                </a:lnTo>
                <a:lnTo>
                  <a:pt x="12870" y="10458"/>
                </a:lnTo>
                <a:lnTo>
                  <a:pt x="13183" y="10421"/>
                </a:lnTo>
                <a:lnTo>
                  <a:pt x="13091" y="10127"/>
                </a:lnTo>
                <a:lnTo>
                  <a:pt x="12852" y="9316"/>
                </a:lnTo>
                <a:lnTo>
                  <a:pt x="12686" y="8764"/>
                </a:lnTo>
                <a:lnTo>
                  <a:pt x="12465" y="8138"/>
                </a:lnTo>
                <a:lnTo>
                  <a:pt x="12189" y="7438"/>
                </a:lnTo>
                <a:lnTo>
                  <a:pt x="11895" y="6684"/>
                </a:lnTo>
                <a:lnTo>
                  <a:pt x="11545" y="5929"/>
                </a:lnTo>
                <a:lnTo>
                  <a:pt x="11158" y="5137"/>
                </a:lnTo>
                <a:lnTo>
                  <a:pt x="10956" y="4750"/>
                </a:lnTo>
                <a:lnTo>
                  <a:pt x="10735" y="4364"/>
                </a:lnTo>
                <a:lnTo>
                  <a:pt x="10495" y="3977"/>
                </a:lnTo>
                <a:lnTo>
                  <a:pt x="10256" y="3590"/>
                </a:lnTo>
                <a:lnTo>
                  <a:pt x="9998" y="3222"/>
                </a:lnTo>
                <a:lnTo>
                  <a:pt x="9740" y="2872"/>
                </a:lnTo>
                <a:lnTo>
                  <a:pt x="9464" y="2523"/>
                </a:lnTo>
                <a:lnTo>
                  <a:pt x="9170" y="2191"/>
                </a:lnTo>
                <a:lnTo>
                  <a:pt x="8875" y="1878"/>
                </a:lnTo>
                <a:lnTo>
                  <a:pt x="8562" y="1584"/>
                </a:lnTo>
                <a:lnTo>
                  <a:pt x="8249" y="1307"/>
                </a:lnTo>
                <a:lnTo>
                  <a:pt x="7918" y="1068"/>
                </a:lnTo>
                <a:lnTo>
                  <a:pt x="7642" y="884"/>
                </a:lnTo>
                <a:lnTo>
                  <a:pt x="7365" y="718"/>
                </a:lnTo>
                <a:lnTo>
                  <a:pt x="7089" y="589"/>
                </a:lnTo>
                <a:lnTo>
                  <a:pt x="6813" y="460"/>
                </a:lnTo>
                <a:lnTo>
                  <a:pt x="6537" y="350"/>
                </a:lnTo>
                <a:lnTo>
                  <a:pt x="6261" y="258"/>
                </a:lnTo>
                <a:lnTo>
                  <a:pt x="5985" y="184"/>
                </a:lnTo>
                <a:lnTo>
                  <a:pt x="5708" y="111"/>
                </a:lnTo>
                <a:lnTo>
                  <a:pt x="5432" y="74"/>
                </a:lnTo>
                <a:lnTo>
                  <a:pt x="5174" y="37"/>
                </a:lnTo>
                <a:lnTo>
                  <a:pt x="4898" y="19"/>
                </a:lnTo>
                <a:lnTo>
                  <a:pt x="464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dirty="0"/>
          </a:p>
        </p:txBody>
      </p:sp>
      <p:sp>
        <p:nvSpPr>
          <p:cNvPr id="6" name="Google Shape;28;p4">
            <a:extLst>
              <a:ext uri="{FF2B5EF4-FFF2-40B4-BE49-F238E27FC236}">
                <a16:creationId xmlns:a16="http://schemas.microsoft.com/office/drawing/2014/main" id="{AE560391-9891-466D-A19F-FFCE1D3B15CE}"/>
              </a:ext>
            </a:extLst>
          </p:cNvPr>
          <p:cNvSpPr>
            <a:spLocks/>
          </p:cNvSpPr>
          <p:nvPr/>
        </p:nvSpPr>
        <p:spPr bwMode="auto">
          <a:xfrm>
            <a:off x="9321800" y="5281613"/>
            <a:ext cx="755651" cy="1236662"/>
          </a:xfrm>
          <a:custGeom>
            <a:avLst/>
            <a:gdLst>
              <a:gd name="T0" fmla="*/ 339674 w 5838"/>
              <a:gd name="T1" fmla="*/ 4788 h 9557"/>
              <a:gd name="T2" fmla="*/ 282495 w 5838"/>
              <a:gd name="T3" fmla="*/ 26268 h 9557"/>
              <a:gd name="T4" fmla="*/ 228909 w 5838"/>
              <a:gd name="T5" fmla="*/ 57194 h 9557"/>
              <a:gd name="T6" fmla="*/ 168138 w 5838"/>
              <a:gd name="T7" fmla="*/ 102484 h 9557"/>
              <a:gd name="T8" fmla="*/ 109115 w 5838"/>
              <a:gd name="T9" fmla="*/ 166795 h 9557"/>
              <a:gd name="T10" fmla="*/ 82322 w 5838"/>
              <a:gd name="T11" fmla="*/ 204967 h 9557"/>
              <a:gd name="T12" fmla="*/ 57276 w 5838"/>
              <a:gd name="T13" fmla="*/ 247798 h 9557"/>
              <a:gd name="T14" fmla="*/ 35822 w 5838"/>
              <a:gd name="T15" fmla="*/ 297875 h 9557"/>
              <a:gd name="T16" fmla="*/ 19707 w 5838"/>
              <a:gd name="T17" fmla="*/ 352611 h 9557"/>
              <a:gd name="T18" fmla="*/ 7281 w 5838"/>
              <a:gd name="T19" fmla="*/ 412264 h 9557"/>
              <a:gd name="T20" fmla="*/ 1844 w 5838"/>
              <a:gd name="T21" fmla="*/ 478904 h 9557"/>
              <a:gd name="T22" fmla="*/ 97 w 5838"/>
              <a:gd name="T23" fmla="*/ 545674 h 9557"/>
              <a:gd name="T24" fmla="*/ 5436 w 5838"/>
              <a:gd name="T25" fmla="*/ 614773 h 9557"/>
              <a:gd name="T26" fmla="*/ 25143 w 5838"/>
              <a:gd name="T27" fmla="*/ 755299 h 9557"/>
              <a:gd name="T28" fmla="*/ 55528 w 5838"/>
              <a:gd name="T29" fmla="*/ 888709 h 9557"/>
              <a:gd name="T30" fmla="*/ 91253 w 5838"/>
              <a:gd name="T31" fmla="*/ 1010215 h 9557"/>
              <a:gd name="T32" fmla="*/ 143092 w 5838"/>
              <a:gd name="T33" fmla="*/ 1155529 h 9557"/>
              <a:gd name="T34" fmla="*/ 177069 w 5838"/>
              <a:gd name="T35" fmla="*/ 1236533 h 9557"/>
              <a:gd name="T36" fmla="*/ 230656 w 5838"/>
              <a:gd name="T37" fmla="*/ 1177009 h 9557"/>
              <a:gd name="T38" fmla="*/ 316472 w 5838"/>
              <a:gd name="T39" fmla="*/ 1067409 h 9557"/>
              <a:gd name="T40" fmla="*/ 384330 w 5838"/>
              <a:gd name="T41" fmla="*/ 972042 h 9557"/>
              <a:gd name="T42" fmla="*/ 450536 w 5838"/>
              <a:gd name="T43" fmla="*/ 862571 h 9557"/>
              <a:gd name="T44" fmla="*/ 507715 w 5838"/>
              <a:gd name="T45" fmla="*/ 743395 h 9557"/>
              <a:gd name="T46" fmla="*/ 530916 w 5838"/>
              <a:gd name="T47" fmla="*/ 681413 h 9557"/>
              <a:gd name="T48" fmla="*/ 548779 w 5838"/>
              <a:gd name="T49" fmla="*/ 617102 h 9557"/>
              <a:gd name="T50" fmla="*/ 561302 w 5838"/>
              <a:gd name="T51" fmla="*/ 552791 h 9557"/>
              <a:gd name="T52" fmla="*/ 566641 w 5838"/>
              <a:gd name="T53" fmla="*/ 490809 h 9557"/>
              <a:gd name="T54" fmla="*/ 566641 w 5838"/>
              <a:gd name="T55" fmla="*/ 431285 h 9557"/>
              <a:gd name="T56" fmla="*/ 559554 w 5838"/>
              <a:gd name="T57" fmla="*/ 376550 h 9557"/>
              <a:gd name="T58" fmla="*/ 548779 w 5838"/>
              <a:gd name="T59" fmla="*/ 321685 h 9557"/>
              <a:gd name="T60" fmla="*/ 534508 w 5838"/>
              <a:gd name="T61" fmla="*/ 274066 h 9557"/>
              <a:gd name="T62" fmla="*/ 496939 w 5838"/>
              <a:gd name="T63" fmla="*/ 185946 h 9557"/>
              <a:gd name="T64" fmla="*/ 454031 w 5838"/>
              <a:gd name="T65" fmla="*/ 114388 h 9557"/>
              <a:gd name="T66" fmla="*/ 411220 w 5838"/>
              <a:gd name="T67" fmla="*/ 59653 h 9557"/>
              <a:gd name="T68" fmla="*/ 364720 w 5838"/>
              <a:gd name="T69" fmla="*/ 9575 h 955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838" h="9557" extrusionOk="0">
                <a:moveTo>
                  <a:pt x="3628" y="0"/>
                </a:moveTo>
                <a:lnTo>
                  <a:pt x="3499" y="37"/>
                </a:lnTo>
                <a:lnTo>
                  <a:pt x="3149" y="129"/>
                </a:lnTo>
                <a:lnTo>
                  <a:pt x="2910" y="203"/>
                </a:lnTo>
                <a:lnTo>
                  <a:pt x="2634" y="313"/>
                </a:lnTo>
                <a:lnTo>
                  <a:pt x="2358" y="442"/>
                </a:lnTo>
                <a:lnTo>
                  <a:pt x="2045" y="608"/>
                </a:lnTo>
                <a:lnTo>
                  <a:pt x="1732" y="792"/>
                </a:lnTo>
                <a:lnTo>
                  <a:pt x="1419" y="1013"/>
                </a:lnTo>
                <a:lnTo>
                  <a:pt x="1124" y="1289"/>
                </a:lnTo>
                <a:lnTo>
                  <a:pt x="977" y="1418"/>
                </a:lnTo>
                <a:lnTo>
                  <a:pt x="848" y="1584"/>
                </a:lnTo>
                <a:lnTo>
                  <a:pt x="719" y="1750"/>
                </a:lnTo>
                <a:lnTo>
                  <a:pt x="590" y="1915"/>
                </a:lnTo>
                <a:lnTo>
                  <a:pt x="480" y="2099"/>
                </a:lnTo>
                <a:lnTo>
                  <a:pt x="369" y="2302"/>
                </a:lnTo>
                <a:lnTo>
                  <a:pt x="277" y="2504"/>
                </a:lnTo>
                <a:lnTo>
                  <a:pt x="203" y="2725"/>
                </a:lnTo>
                <a:lnTo>
                  <a:pt x="130" y="2946"/>
                </a:lnTo>
                <a:lnTo>
                  <a:pt x="75" y="3186"/>
                </a:lnTo>
                <a:lnTo>
                  <a:pt x="38" y="3443"/>
                </a:lnTo>
                <a:lnTo>
                  <a:pt x="19" y="3701"/>
                </a:lnTo>
                <a:lnTo>
                  <a:pt x="1" y="3959"/>
                </a:lnTo>
                <a:lnTo>
                  <a:pt x="1" y="4217"/>
                </a:lnTo>
                <a:lnTo>
                  <a:pt x="19" y="4493"/>
                </a:lnTo>
                <a:lnTo>
                  <a:pt x="56" y="4751"/>
                </a:lnTo>
                <a:lnTo>
                  <a:pt x="130" y="5303"/>
                </a:lnTo>
                <a:lnTo>
                  <a:pt x="259" y="5837"/>
                </a:lnTo>
                <a:lnTo>
                  <a:pt x="406" y="6353"/>
                </a:lnTo>
                <a:lnTo>
                  <a:pt x="572" y="6868"/>
                </a:lnTo>
                <a:lnTo>
                  <a:pt x="756" y="7365"/>
                </a:lnTo>
                <a:lnTo>
                  <a:pt x="940" y="7807"/>
                </a:lnTo>
                <a:lnTo>
                  <a:pt x="1142" y="8231"/>
                </a:lnTo>
                <a:lnTo>
                  <a:pt x="1474" y="8930"/>
                </a:lnTo>
                <a:lnTo>
                  <a:pt x="1732" y="9390"/>
                </a:lnTo>
                <a:lnTo>
                  <a:pt x="1824" y="9556"/>
                </a:lnTo>
                <a:lnTo>
                  <a:pt x="1971" y="9427"/>
                </a:lnTo>
                <a:lnTo>
                  <a:pt x="2376" y="9096"/>
                </a:lnTo>
                <a:lnTo>
                  <a:pt x="2947" y="8580"/>
                </a:lnTo>
                <a:lnTo>
                  <a:pt x="3260" y="8249"/>
                </a:lnTo>
                <a:lnTo>
                  <a:pt x="3610" y="7899"/>
                </a:lnTo>
                <a:lnTo>
                  <a:pt x="3959" y="7512"/>
                </a:lnTo>
                <a:lnTo>
                  <a:pt x="4309" y="7107"/>
                </a:lnTo>
                <a:lnTo>
                  <a:pt x="4641" y="6666"/>
                </a:lnTo>
                <a:lnTo>
                  <a:pt x="4954" y="6205"/>
                </a:lnTo>
                <a:lnTo>
                  <a:pt x="5230" y="5745"/>
                </a:lnTo>
                <a:lnTo>
                  <a:pt x="5359" y="5506"/>
                </a:lnTo>
                <a:lnTo>
                  <a:pt x="5469" y="5266"/>
                </a:lnTo>
                <a:lnTo>
                  <a:pt x="5561" y="5008"/>
                </a:lnTo>
                <a:lnTo>
                  <a:pt x="5653" y="4769"/>
                </a:lnTo>
                <a:lnTo>
                  <a:pt x="5727" y="4530"/>
                </a:lnTo>
                <a:lnTo>
                  <a:pt x="5782" y="4272"/>
                </a:lnTo>
                <a:lnTo>
                  <a:pt x="5819" y="4033"/>
                </a:lnTo>
                <a:lnTo>
                  <a:pt x="5837" y="3793"/>
                </a:lnTo>
                <a:lnTo>
                  <a:pt x="5837" y="3554"/>
                </a:lnTo>
                <a:lnTo>
                  <a:pt x="5837" y="3333"/>
                </a:lnTo>
                <a:lnTo>
                  <a:pt x="5801" y="3112"/>
                </a:lnTo>
                <a:lnTo>
                  <a:pt x="5764" y="2910"/>
                </a:lnTo>
                <a:lnTo>
                  <a:pt x="5727" y="2689"/>
                </a:lnTo>
                <a:lnTo>
                  <a:pt x="5653" y="2486"/>
                </a:lnTo>
                <a:lnTo>
                  <a:pt x="5580" y="2302"/>
                </a:lnTo>
                <a:lnTo>
                  <a:pt x="5506" y="2118"/>
                </a:lnTo>
                <a:lnTo>
                  <a:pt x="5322" y="1768"/>
                </a:lnTo>
                <a:lnTo>
                  <a:pt x="5119" y="1437"/>
                </a:lnTo>
                <a:lnTo>
                  <a:pt x="4898" y="1142"/>
                </a:lnTo>
                <a:lnTo>
                  <a:pt x="4677" y="884"/>
                </a:lnTo>
                <a:lnTo>
                  <a:pt x="4457" y="663"/>
                </a:lnTo>
                <a:lnTo>
                  <a:pt x="4236" y="461"/>
                </a:lnTo>
                <a:lnTo>
                  <a:pt x="4051" y="295"/>
                </a:lnTo>
                <a:lnTo>
                  <a:pt x="3757" y="74"/>
                </a:lnTo>
                <a:lnTo>
                  <a:pt x="362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dirty="0"/>
          </a:p>
        </p:txBody>
      </p:sp>
      <p:sp>
        <p:nvSpPr>
          <p:cNvPr id="7" name="Google Shape;29;p4">
            <a:extLst>
              <a:ext uri="{FF2B5EF4-FFF2-40B4-BE49-F238E27FC236}">
                <a16:creationId xmlns:a16="http://schemas.microsoft.com/office/drawing/2014/main" id="{137B8F79-608B-48A8-BF60-B9113938197A}"/>
              </a:ext>
            </a:extLst>
          </p:cNvPr>
          <p:cNvSpPr>
            <a:spLocks/>
          </p:cNvSpPr>
          <p:nvPr/>
        </p:nvSpPr>
        <p:spPr bwMode="auto">
          <a:xfrm>
            <a:off x="0" y="3352801"/>
            <a:ext cx="1839384" cy="2543175"/>
          </a:xfrm>
          <a:custGeom>
            <a:avLst/>
            <a:gdLst>
              <a:gd name="T0" fmla="*/ 368200 w 14215"/>
              <a:gd name="T1" fmla="*/ 2328 h 19664"/>
              <a:gd name="T2" fmla="*/ 257371 w 14215"/>
              <a:gd name="T3" fmla="*/ 19012 h 19664"/>
              <a:gd name="T4" fmla="*/ 150230 w 14215"/>
              <a:gd name="T5" fmla="*/ 52379 h 19664"/>
              <a:gd name="T6" fmla="*/ 48330 w 14215"/>
              <a:gd name="T7" fmla="*/ 102431 h 19664"/>
              <a:gd name="T8" fmla="*/ 97 w 14215"/>
              <a:gd name="T9" fmla="*/ 2409834 h 19664"/>
              <a:gd name="T10" fmla="*/ 98407 w 14215"/>
              <a:gd name="T11" fmla="*/ 2466999 h 19664"/>
              <a:gd name="T12" fmla="*/ 203801 w 14215"/>
              <a:gd name="T13" fmla="*/ 2507480 h 19664"/>
              <a:gd name="T14" fmla="*/ 312786 w 14215"/>
              <a:gd name="T15" fmla="*/ 2533604 h 19664"/>
              <a:gd name="T16" fmla="*/ 425362 w 14215"/>
              <a:gd name="T17" fmla="*/ 2543175 h 19664"/>
              <a:gd name="T18" fmla="*/ 523671 w 14215"/>
              <a:gd name="T19" fmla="*/ 2535932 h 19664"/>
              <a:gd name="T20" fmla="*/ 618293 w 14215"/>
              <a:gd name="T21" fmla="*/ 2516921 h 19664"/>
              <a:gd name="T22" fmla="*/ 709421 w 14215"/>
              <a:gd name="T23" fmla="*/ 2486010 h 19664"/>
              <a:gd name="T24" fmla="*/ 797056 w 14215"/>
              <a:gd name="T25" fmla="*/ 2443072 h 19664"/>
              <a:gd name="T26" fmla="*/ 881002 w 14215"/>
              <a:gd name="T27" fmla="*/ 2390693 h 19664"/>
              <a:gd name="T28" fmla="*/ 959611 w 14215"/>
              <a:gd name="T29" fmla="*/ 2326415 h 19664"/>
              <a:gd name="T30" fmla="*/ 1032882 w 14215"/>
              <a:gd name="T31" fmla="*/ 2252567 h 19664"/>
              <a:gd name="T32" fmla="*/ 1100816 w 14215"/>
              <a:gd name="T33" fmla="*/ 2171606 h 19664"/>
              <a:gd name="T34" fmla="*/ 1161568 w 14215"/>
              <a:gd name="T35" fmla="*/ 2081203 h 19664"/>
              <a:gd name="T36" fmla="*/ 1216885 w 14215"/>
              <a:gd name="T37" fmla="*/ 1983558 h 19664"/>
              <a:gd name="T38" fmla="*/ 1265118 w 14215"/>
              <a:gd name="T39" fmla="*/ 1878799 h 19664"/>
              <a:gd name="T40" fmla="*/ 1304520 w 14215"/>
              <a:gd name="T41" fmla="*/ 1766927 h 19664"/>
              <a:gd name="T42" fmla="*/ 1336643 w 14215"/>
              <a:gd name="T43" fmla="*/ 1650141 h 19664"/>
              <a:gd name="T44" fmla="*/ 1359837 w 14215"/>
              <a:gd name="T45" fmla="*/ 1528699 h 19664"/>
              <a:gd name="T46" fmla="*/ 1374200 w 14215"/>
              <a:gd name="T47" fmla="*/ 1402600 h 19664"/>
              <a:gd name="T48" fmla="*/ 1379538 w 14215"/>
              <a:gd name="T49" fmla="*/ 1271588 h 19664"/>
              <a:gd name="T50" fmla="*/ 1374200 w 14215"/>
              <a:gd name="T51" fmla="*/ 1140575 h 19664"/>
              <a:gd name="T52" fmla="*/ 1359837 w 14215"/>
              <a:gd name="T53" fmla="*/ 1014347 h 19664"/>
              <a:gd name="T54" fmla="*/ 1336643 w 14215"/>
              <a:gd name="T55" fmla="*/ 892905 h 19664"/>
              <a:gd name="T56" fmla="*/ 1304520 w 14215"/>
              <a:gd name="T57" fmla="*/ 776248 h 19664"/>
              <a:gd name="T58" fmla="*/ 1265118 w 14215"/>
              <a:gd name="T59" fmla="*/ 664376 h 19664"/>
              <a:gd name="T60" fmla="*/ 1216885 w 14215"/>
              <a:gd name="T61" fmla="*/ 559617 h 19664"/>
              <a:gd name="T62" fmla="*/ 1161568 w 14215"/>
              <a:gd name="T63" fmla="*/ 461972 h 19664"/>
              <a:gd name="T64" fmla="*/ 1100816 w 14215"/>
              <a:gd name="T65" fmla="*/ 371440 h 19664"/>
              <a:gd name="T66" fmla="*/ 1032882 w 14215"/>
              <a:gd name="T67" fmla="*/ 290479 h 19664"/>
              <a:gd name="T68" fmla="*/ 959611 w 14215"/>
              <a:gd name="T69" fmla="*/ 216760 h 19664"/>
              <a:gd name="T70" fmla="*/ 881002 w 14215"/>
              <a:gd name="T71" fmla="*/ 152353 h 19664"/>
              <a:gd name="T72" fmla="*/ 797056 w 14215"/>
              <a:gd name="T73" fmla="*/ 99973 h 19664"/>
              <a:gd name="T74" fmla="*/ 709421 w 14215"/>
              <a:gd name="T75" fmla="*/ 57165 h 19664"/>
              <a:gd name="T76" fmla="*/ 618293 w 14215"/>
              <a:gd name="T77" fmla="*/ 26254 h 19664"/>
              <a:gd name="T78" fmla="*/ 523671 w 14215"/>
              <a:gd name="T79" fmla="*/ 7113 h 19664"/>
              <a:gd name="T80" fmla="*/ 425362 w 14215"/>
              <a:gd name="T81" fmla="*/ 0 h 196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215" h="19664" extrusionOk="0">
                <a:moveTo>
                  <a:pt x="4383" y="0"/>
                </a:moveTo>
                <a:lnTo>
                  <a:pt x="3794" y="18"/>
                </a:lnTo>
                <a:lnTo>
                  <a:pt x="3223" y="74"/>
                </a:lnTo>
                <a:lnTo>
                  <a:pt x="2652" y="147"/>
                </a:lnTo>
                <a:lnTo>
                  <a:pt x="2100" y="276"/>
                </a:lnTo>
                <a:lnTo>
                  <a:pt x="1548" y="405"/>
                </a:lnTo>
                <a:lnTo>
                  <a:pt x="1014" y="589"/>
                </a:lnTo>
                <a:lnTo>
                  <a:pt x="498" y="792"/>
                </a:lnTo>
                <a:lnTo>
                  <a:pt x="1" y="1031"/>
                </a:lnTo>
                <a:lnTo>
                  <a:pt x="1" y="18633"/>
                </a:lnTo>
                <a:lnTo>
                  <a:pt x="498" y="18872"/>
                </a:lnTo>
                <a:lnTo>
                  <a:pt x="1014" y="19075"/>
                </a:lnTo>
                <a:lnTo>
                  <a:pt x="1548" y="19259"/>
                </a:lnTo>
                <a:lnTo>
                  <a:pt x="2100" y="19388"/>
                </a:lnTo>
                <a:lnTo>
                  <a:pt x="2652" y="19516"/>
                </a:lnTo>
                <a:lnTo>
                  <a:pt x="3223" y="19590"/>
                </a:lnTo>
                <a:lnTo>
                  <a:pt x="3794" y="19645"/>
                </a:lnTo>
                <a:lnTo>
                  <a:pt x="4383" y="19664"/>
                </a:lnTo>
                <a:lnTo>
                  <a:pt x="4880" y="19645"/>
                </a:lnTo>
                <a:lnTo>
                  <a:pt x="5396" y="19608"/>
                </a:lnTo>
                <a:lnTo>
                  <a:pt x="5874" y="19553"/>
                </a:lnTo>
                <a:lnTo>
                  <a:pt x="6371" y="19461"/>
                </a:lnTo>
                <a:lnTo>
                  <a:pt x="6832" y="19351"/>
                </a:lnTo>
                <a:lnTo>
                  <a:pt x="7310" y="19222"/>
                </a:lnTo>
                <a:lnTo>
                  <a:pt x="7771" y="19075"/>
                </a:lnTo>
                <a:lnTo>
                  <a:pt x="8213" y="18890"/>
                </a:lnTo>
                <a:lnTo>
                  <a:pt x="8654" y="18688"/>
                </a:lnTo>
                <a:lnTo>
                  <a:pt x="9078" y="18485"/>
                </a:lnTo>
                <a:lnTo>
                  <a:pt x="9483" y="18246"/>
                </a:lnTo>
                <a:lnTo>
                  <a:pt x="9888" y="17988"/>
                </a:lnTo>
                <a:lnTo>
                  <a:pt x="10275" y="17712"/>
                </a:lnTo>
                <a:lnTo>
                  <a:pt x="10643" y="17417"/>
                </a:lnTo>
                <a:lnTo>
                  <a:pt x="10993" y="17104"/>
                </a:lnTo>
                <a:lnTo>
                  <a:pt x="11343" y="16791"/>
                </a:lnTo>
                <a:lnTo>
                  <a:pt x="11656" y="16442"/>
                </a:lnTo>
                <a:lnTo>
                  <a:pt x="11969" y="16092"/>
                </a:lnTo>
                <a:lnTo>
                  <a:pt x="12263" y="15724"/>
                </a:lnTo>
                <a:lnTo>
                  <a:pt x="12539" y="15337"/>
                </a:lnTo>
                <a:lnTo>
                  <a:pt x="12797" y="14932"/>
                </a:lnTo>
                <a:lnTo>
                  <a:pt x="13036" y="14527"/>
                </a:lnTo>
                <a:lnTo>
                  <a:pt x="13239" y="14103"/>
                </a:lnTo>
                <a:lnTo>
                  <a:pt x="13442" y="13662"/>
                </a:lnTo>
                <a:lnTo>
                  <a:pt x="13626" y="13220"/>
                </a:lnTo>
                <a:lnTo>
                  <a:pt x="13773" y="12759"/>
                </a:lnTo>
                <a:lnTo>
                  <a:pt x="13902" y="12281"/>
                </a:lnTo>
                <a:lnTo>
                  <a:pt x="14012" y="11820"/>
                </a:lnTo>
                <a:lnTo>
                  <a:pt x="14104" y="11323"/>
                </a:lnTo>
                <a:lnTo>
                  <a:pt x="14160" y="10845"/>
                </a:lnTo>
                <a:lnTo>
                  <a:pt x="14196" y="10329"/>
                </a:lnTo>
                <a:lnTo>
                  <a:pt x="14215" y="9832"/>
                </a:lnTo>
                <a:lnTo>
                  <a:pt x="14196" y="9335"/>
                </a:lnTo>
                <a:lnTo>
                  <a:pt x="14160" y="8819"/>
                </a:lnTo>
                <a:lnTo>
                  <a:pt x="14104" y="8341"/>
                </a:lnTo>
                <a:lnTo>
                  <a:pt x="14012" y="7843"/>
                </a:lnTo>
                <a:lnTo>
                  <a:pt x="13902" y="7383"/>
                </a:lnTo>
                <a:lnTo>
                  <a:pt x="13773" y="6904"/>
                </a:lnTo>
                <a:lnTo>
                  <a:pt x="13626" y="6444"/>
                </a:lnTo>
                <a:lnTo>
                  <a:pt x="13442" y="6002"/>
                </a:lnTo>
                <a:lnTo>
                  <a:pt x="13239" y="5560"/>
                </a:lnTo>
                <a:lnTo>
                  <a:pt x="13036" y="5137"/>
                </a:lnTo>
                <a:lnTo>
                  <a:pt x="12797" y="4732"/>
                </a:lnTo>
                <a:lnTo>
                  <a:pt x="12539" y="4327"/>
                </a:lnTo>
                <a:lnTo>
                  <a:pt x="12263" y="3940"/>
                </a:lnTo>
                <a:lnTo>
                  <a:pt x="11969" y="3572"/>
                </a:lnTo>
                <a:lnTo>
                  <a:pt x="11656" y="3222"/>
                </a:lnTo>
                <a:lnTo>
                  <a:pt x="11343" y="2872"/>
                </a:lnTo>
                <a:lnTo>
                  <a:pt x="10993" y="2559"/>
                </a:lnTo>
                <a:lnTo>
                  <a:pt x="10643" y="2246"/>
                </a:lnTo>
                <a:lnTo>
                  <a:pt x="10275" y="1952"/>
                </a:lnTo>
                <a:lnTo>
                  <a:pt x="9888" y="1676"/>
                </a:lnTo>
                <a:lnTo>
                  <a:pt x="9483" y="1418"/>
                </a:lnTo>
                <a:lnTo>
                  <a:pt x="9078" y="1178"/>
                </a:lnTo>
                <a:lnTo>
                  <a:pt x="8654" y="976"/>
                </a:lnTo>
                <a:lnTo>
                  <a:pt x="8213" y="773"/>
                </a:lnTo>
                <a:lnTo>
                  <a:pt x="7771" y="589"/>
                </a:lnTo>
                <a:lnTo>
                  <a:pt x="7310" y="442"/>
                </a:lnTo>
                <a:lnTo>
                  <a:pt x="6832" y="313"/>
                </a:lnTo>
                <a:lnTo>
                  <a:pt x="6371" y="203"/>
                </a:lnTo>
                <a:lnTo>
                  <a:pt x="5874" y="111"/>
                </a:lnTo>
                <a:lnTo>
                  <a:pt x="5396" y="55"/>
                </a:lnTo>
                <a:lnTo>
                  <a:pt x="4880" y="18"/>
                </a:lnTo>
                <a:lnTo>
                  <a:pt x="438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dirty="0"/>
          </a:p>
        </p:txBody>
      </p:sp>
      <p:sp>
        <p:nvSpPr>
          <p:cNvPr id="8" name="Google Shape;30;p4">
            <a:extLst>
              <a:ext uri="{FF2B5EF4-FFF2-40B4-BE49-F238E27FC236}">
                <a16:creationId xmlns:a16="http://schemas.microsoft.com/office/drawing/2014/main" id="{815381A9-9ACC-43BE-BC0E-210CBD5C3792}"/>
              </a:ext>
            </a:extLst>
          </p:cNvPr>
          <p:cNvSpPr>
            <a:spLocks/>
          </p:cNvSpPr>
          <p:nvPr/>
        </p:nvSpPr>
        <p:spPr bwMode="auto">
          <a:xfrm>
            <a:off x="2819401" y="1"/>
            <a:ext cx="1477433" cy="1285875"/>
          </a:xfrm>
          <a:custGeom>
            <a:avLst/>
            <a:gdLst>
              <a:gd name="T0" fmla="*/ 162678 w 11416"/>
              <a:gd name="T1" fmla="*/ 26253 h 9943"/>
              <a:gd name="T2" fmla="*/ 123367 w 11416"/>
              <a:gd name="T3" fmla="*/ 80957 h 9943"/>
              <a:gd name="T4" fmla="*/ 91142 w 11416"/>
              <a:gd name="T5" fmla="*/ 142904 h 9943"/>
              <a:gd name="T6" fmla="*/ 62606 w 11416"/>
              <a:gd name="T7" fmla="*/ 209635 h 9943"/>
              <a:gd name="T8" fmla="*/ 37564 w 11416"/>
              <a:gd name="T9" fmla="*/ 278695 h 9943"/>
              <a:gd name="T10" fmla="*/ 19704 w 11416"/>
              <a:gd name="T11" fmla="*/ 352410 h 9943"/>
              <a:gd name="T12" fmla="*/ 7183 w 11416"/>
              <a:gd name="T13" fmla="*/ 428711 h 9943"/>
              <a:gd name="T14" fmla="*/ 0 w 11416"/>
              <a:gd name="T15" fmla="*/ 507211 h 9943"/>
              <a:gd name="T16" fmla="*/ 0 w 11416"/>
              <a:gd name="T17" fmla="*/ 585841 h 9943"/>
              <a:gd name="T18" fmla="*/ 7183 w 11416"/>
              <a:gd name="T19" fmla="*/ 659556 h 9943"/>
              <a:gd name="T20" fmla="*/ 17957 w 11416"/>
              <a:gd name="T21" fmla="*/ 731072 h 9943"/>
              <a:gd name="T22" fmla="*/ 33972 w 11416"/>
              <a:gd name="T23" fmla="*/ 802459 h 9943"/>
              <a:gd name="T24" fmla="*/ 55423 w 11416"/>
              <a:gd name="T25" fmla="*/ 866734 h 9943"/>
              <a:gd name="T26" fmla="*/ 80466 w 11416"/>
              <a:gd name="T27" fmla="*/ 931008 h 9943"/>
              <a:gd name="T28" fmla="*/ 110846 w 11416"/>
              <a:gd name="T29" fmla="*/ 988170 h 9943"/>
              <a:gd name="T30" fmla="*/ 144818 w 11416"/>
              <a:gd name="T31" fmla="*/ 1043003 h 9943"/>
              <a:gd name="T32" fmla="*/ 182285 w 11416"/>
              <a:gd name="T33" fmla="*/ 1092923 h 9943"/>
              <a:gd name="T34" fmla="*/ 223440 w 11416"/>
              <a:gd name="T35" fmla="*/ 1138186 h 9943"/>
              <a:gd name="T36" fmla="*/ 266342 w 11416"/>
              <a:gd name="T37" fmla="*/ 1178665 h 9943"/>
              <a:gd name="T38" fmla="*/ 314582 w 11416"/>
              <a:gd name="T39" fmla="*/ 1212031 h 9943"/>
              <a:gd name="T40" fmla="*/ 362823 w 11416"/>
              <a:gd name="T41" fmla="*/ 1240611 h 9943"/>
              <a:gd name="T42" fmla="*/ 416402 w 11416"/>
              <a:gd name="T43" fmla="*/ 1262079 h 9943"/>
              <a:gd name="T44" fmla="*/ 470078 w 11416"/>
              <a:gd name="T45" fmla="*/ 1276305 h 9943"/>
              <a:gd name="T46" fmla="*/ 525404 w 11416"/>
              <a:gd name="T47" fmla="*/ 1285875 h 9943"/>
              <a:gd name="T48" fmla="*/ 611208 w 11416"/>
              <a:gd name="T49" fmla="*/ 1281090 h 9943"/>
              <a:gd name="T50" fmla="*/ 664884 w 11416"/>
              <a:gd name="T51" fmla="*/ 1271520 h 9943"/>
              <a:gd name="T52" fmla="*/ 718463 w 11416"/>
              <a:gd name="T53" fmla="*/ 1252509 h 9943"/>
              <a:gd name="T54" fmla="*/ 770295 w 11416"/>
              <a:gd name="T55" fmla="*/ 1228714 h 9943"/>
              <a:gd name="T56" fmla="*/ 818535 w 11416"/>
              <a:gd name="T57" fmla="*/ 1197805 h 9943"/>
              <a:gd name="T58" fmla="*/ 863184 w 11416"/>
              <a:gd name="T59" fmla="*/ 1159654 h 9943"/>
              <a:gd name="T60" fmla="*/ 906086 w 11416"/>
              <a:gd name="T61" fmla="*/ 1116848 h 9943"/>
              <a:gd name="T62" fmla="*/ 945397 w 11416"/>
              <a:gd name="T63" fmla="*/ 1069127 h 9943"/>
              <a:gd name="T64" fmla="*/ 981116 w 11416"/>
              <a:gd name="T65" fmla="*/ 1016750 h 9943"/>
              <a:gd name="T66" fmla="*/ 1013341 w 11416"/>
              <a:gd name="T67" fmla="*/ 959589 h 9943"/>
              <a:gd name="T68" fmla="*/ 1041878 w 11416"/>
              <a:gd name="T69" fmla="*/ 900100 h 9943"/>
              <a:gd name="T70" fmla="*/ 1065173 w 11416"/>
              <a:gd name="T71" fmla="*/ 835825 h 9943"/>
              <a:gd name="T72" fmla="*/ 1083033 w 11416"/>
              <a:gd name="T73" fmla="*/ 766766 h 9943"/>
              <a:gd name="T74" fmla="*/ 1097301 w 11416"/>
              <a:gd name="T75" fmla="*/ 695379 h 9943"/>
              <a:gd name="T76" fmla="*/ 1104484 w 11416"/>
              <a:gd name="T77" fmla="*/ 623862 h 9943"/>
              <a:gd name="T78" fmla="*/ 1108075 w 11416"/>
              <a:gd name="T79" fmla="*/ 547690 h 9943"/>
              <a:gd name="T80" fmla="*/ 1104484 w 11416"/>
              <a:gd name="T81" fmla="*/ 466733 h 9943"/>
              <a:gd name="T82" fmla="*/ 1095554 w 11416"/>
              <a:gd name="T83" fmla="*/ 390560 h 9943"/>
              <a:gd name="T84" fmla="*/ 1079441 w 11416"/>
              <a:gd name="T85" fmla="*/ 314388 h 9943"/>
              <a:gd name="T86" fmla="*/ 1057990 w 11416"/>
              <a:gd name="T87" fmla="*/ 242872 h 9943"/>
              <a:gd name="T88" fmla="*/ 1032948 w 11416"/>
              <a:gd name="T89" fmla="*/ 176269 h 9943"/>
              <a:gd name="T90" fmla="*/ 1000820 w 11416"/>
              <a:gd name="T91" fmla="*/ 111995 h 9943"/>
              <a:gd name="T92" fmla="*/ 965101 w 11416"/>
              <a:gd name="T93" fmla="*/ 52506 h 9943"/>
              <a:gd name="T94" fmla="*/ 925790 w 11416"/>
              <a:gd name="T95" fmla="*/ 0 h 994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1416" h="9943" extrusionOk="0">
                <a:moveTo>
                  <a:pt x="1878" y="0"/>
                </a:moveTo>
                <a:lnTo>
                  <a:pt x="1676" y="203"/>
                </a:lnTo>
                <a:lnTo>
                  <a:pt x="1473" y="406"/>
                </a:lnTo>
                <a:lnTo>
                  <a:pt x="1271" y="626"/>
                </a:lnTo>
                <a:lnTo>
                  <a:pt x="1105" y="866"/>
                </a:lnTo>
                <a:lnTo>
                  <a:pt x="939" y="1105"/>
                </a:lnTo>
                <a:lnTo>
                  <a:pt x="774" y="1363"/>
                </a:lnTo>
                <a:lnTo>
                  <a:pt x="645" y="1621"/>
                </a:lnTo>
                <a:lnTo>
                  <a:pt x="516" y="1878"/>
                </a:lnTo>
                <a:lnTo>
                  <a:pt x="387" y="2155"/>
                </a:lnTo>
                <a:lnTo>
                  <a:pt x="295" y="2431"/>
                </a:lnTo>
                <a:lnTo>
                  <a:pt x="203" y="2725"/>
                </a:lnTo>
                <a:lnTo>
                  <a:pt x="129" y="3020"/>
                </a:lnTo>
                <a:lnTo>
                  <a:pt x="74" y="3315"/>
                </a:lnTo>
                <a:lnTo>
                  <a:pt x="37" y="3609"/>
                </a:lnTo>
                <a:lnTo>
                  <a:pt x="0" y="3922"/>
                </a:lnTo>
                <a:lnTo>
                  <a:pt x="0" y="4235"/>
                </a:lnTo>
                <a:lnTo>
                  <a:pt x="0" y="4530"/>
                </a:lnTo>
                <a:lnTo>
                  <a:pt x="37" y="4824"/>
                </a:lnTo>
                <a:lnTo>
                  <a:pt x="74" y="5100"/>
                </a:lnTo>
                <a:lnTo>
                  <a:pt x="111" y="5377"/>
                </a:lnTo>
                <a:lnTo>
                  <a:pt x="185" y="5653"/>
                </a:lnTo>
                <a:lnTo>
                  <a:pt x="258" y="5929"/>
                </a:lnTo>
                <a:lnTo>
                  <a:pt x="350" y="6205"/>
                </a:lnTo>
                <a:lnTo>
                  <a:pt x="442" y="6463"/>
                </a:lnTo>
                <a:lnTo>
                  <a:pt x="571" y="6702"/>
                </a:lnTo>
                <a:lnTo>
                  <a:pt x="682" y="6960"/>
                </a:lnTo>
                <a:lnTo>
                  <a:pt x="829" y="7199"/>
                </a:lnTo>
                <a:lnTo>
                  <a:pt x="976" y="7420"/>
                </a:lnTo>
                <a:lnTo>
                  <a:pt x="1142" y="7641"/>
                </a:lnTo>
                <a:lnTo>
                  <a:pt x="1308" y="7862"/>
                </a:lnTo>
                <a:lnTo>
                  <a:pt x="1492" y="8065"/>
                </a:lnTo>
                <a:lnTo>
                  <a:pt x="1676" y="8267"/>
                </a:lnTo>
                <a:lnTo>
                  <a:pt x="1878" y="8451"/>
                </a:lnTo>
                <a:lnTo>
                  <a:pt x="2081" y="8636"/>
                </a:lnTo>
                <a:lnTo>
                  <a:pt x="2302" y="8801"/>
                </a:lnTo>
                <a:lnTo>
                  <a:pt x="2523" y="8967"/>
                </a:lnTo>
                <a:lnTo>
                  <a:pt x="2744" y="9114"/>
                </a:lnTo>
                <a:lnTo>
                  <a:pt x="2983" y="9262"/>
                </a:lnTo>
                <a:lnTo>
                  <a:pt x="3241" y="9372"/>
                </a:lnTo>
                <a:lnTo>
                  <a:pt x="3480" y="9501"/>
                </a:lnTo>
                <a:lnTo>
                  <a:pt x="3738" y="9593"/>
                </a:lnTo>
                <a:lnTo>
                  <a:pt x="4014" y="9685"/>
                </a:lnTo>
                <a:lnTo>
                  <a:pt x="4290" y="9759"/>
                </a:lnTo>
                <a:lnTo>
                  <a:pt x="4567" y="9832"/>
                </a:lnTo>
                <a:lnTo>
                  <a:pt x="4843" y="9869"/>
                </a:lnTo>
                <a:lnTo>
                  <a:pt x="5119" y="9906"/>
                </a:lnTo>
                <a:lnTo>
                  <a:pt x="5413" y="9943"/>
                </a:lnTo>
                <a:lnTo>
                  <a:pt x="6003" y="9943"/>
                </a:lnTo>
                <a:lnTo>
                  <a:pt x="6297" y="9906"/>
                </a:lnTo>
                <a:lnTo>
                  <a:pt x="6573" y="9869"/>
                </a:lnTo>
                <a:lnTo>
                  <a:pt x="6850" y="9832"/>
                </a:lnTo>
                <a:lnTo>
                  <a:pt x="7126" y="9759"/>
                </a:lnTo>
                <a:lnTo>
                  <a:pt x="7402" y="9685"/>
                </a:lnTo>
                <a:lnTo>
                  <a:pt x="7678" y="9593"/>
                </a:lnTo>
                <a:lnTo>
                  <a:pt x="7936" y="9501"/>
                </a:lnTo>
                <a:lnTo>
                  <a:pt x="8175" y="9372"/>
                </a:lnTo>
                <a:lnTo>
                  <a:pt x="8433" y="9262"/>
                </a:lnTo>
                <a:lnTo>
                  <a:pt x="8672" y="9114"/>
                </a:lnTo>
                <a:lnTo>
                  <a:pt x="8893" y="8967"/>
                </a:lnTo>
                <a:lnTo>
                  <a:pt x="9114" y="8801"/>
                </a:lnTo>
                <a:lnTo>
                  <a:pt x="9335" y="8636"/>
                </a:lnTo>
                <a:lnTo>
                  <a:pt x="9538" y="8451"/>
                </a:lnTo>
                <a:lnTo>
                  <a:pt x="9740" y="8267"/>
                </a:lnTo>
                <a:lnTo>
                  <a:pt x="9924" y="8065"/>
                </a:lnTo>
                <a:lnTo>
                  <a:pt x="10108" y="7862"/>
                </a:lnTo>
                <a:lnTo>
                  <a:pt x="10274" y="7641"/>
                </a:lnTo>
                <a:lnTo>
                  <a:pt x="10440" y="7420"/>
                </a:lnTo>
                <a:lnTo>
                  <a:pt x="10587" y="7199"/>
                </a:lnTo>
                <a:lnTo>
                  <a:pt x="10734" y="6960"/>
                </a:lnTo>
                <a:lnTo>
                  <a:pt x="10845" y="6702"/>
                </a:lnTo>
                <a:lnTo>
                  <a:pt x="10974" y="6463"/>
                </a:lnTo>
                <a:lnTo>
                  <a:pt x="11066" y="6205"/>
                </a:lnTo>
                <a:lnTo>
                  <a:pt x="11158" y="5929"/>
                </a:lnTo>
                <a:lnTo>
                  <a:pt x="11232" y="5653"/>
                </a:lnTo>
                <a:lnTo>
                  <a:pt x="11305" y="5377"/>
                </a:lnTo>
                <a:lnTo>
                  <a:pt x="11342" y="5100"/>
                </a:lnTo>
                <a:lnTo>
                  <a:pt x="11379" y="4824"/>
                </a:lnTo>
                <a:lnTo>
                  <a:pt x="11416" y="4530"/>
                </a:lnTo>
                <a:lnTo>
                  <a:pt x="11416" y="4235"/>
                </a:lnTo>
                <a:lnTo>
                  <a:pt x="11416" y="3922"/>
                </a:lnTo>
                <a:lnTo>
                  <a:pt x="11379" y="3609"/>
                </a:lnTo>
                <a:lnTo>
                  <a:pt x="11342" y="3315"/>
                </a:lnTo>
                <a:lnTo>
                  <a:pt x="11287" y="3020"/>
                </a:lnTo>
                <a:lnTo>
                  <a:pt x="11213" y="2725"/>
                </a:lnTo>
                <a:lnTo>
                  <a:pt x="11121" y="2431"/>
                </a:lnTo>
                <a:lnTo>
                  <a:pt x="11029" y="2155"/>
                </a:lnTo>
                <a:lnTo>
                  <a:pt x="10900" y="1878"/>
                </a:lnTo>
                <a:lnTo>
                  <a:pt x="10771" y="1621"/>
                </a:lnTo>
                <a:lnTo>
                  <a:pt x="10642" y="1363"/>
                </a:lnTo>
                <a:lnTo>
                  <a:pt x="10477" y="1105"/>
                </a:lnTo>
                <a:lnTo>
                  <a:pt x="10311" y="866"/>
                </a:lnTo>
                <a:lnTo>
                  <a:pt x="10145" y="626"/>
                </a:lnTo>
                <a:lnTo>
                  <a:pt x="9943" y="406"/>
                </a:lnTo>
                <a:lnTo>
                  <a:pt x="9740" y="203"/>
                </a:lnTo>
                <a:lnTo>
                  <a:pt x="9538" y="0"/>
                </a:lnTo>
                <a:lnTo>
                  <a:pt x="1878"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dirty="0"/>
          </a:p>
        </p:txBody>
      </p:sp>
      <p:sp>
        <p:nvSpPr>
          <p:cNvPr id="9" name="Google Shape;31;p4">
            <a:extLst>
              <a:ext uri="{FF2B5EF4-FFF2-40B4-BE49-F238E27FC236}">
                <a16:creationId xmlns:a16="http://schemas.microsoft.com/office/drawing/2014/main" id="{81BFAAEB-93A7-4C0F-AD48-6856557489DE}"/>
              </a:ext>
            </a:extLst>
          </p:cNvPr>
          <p:cNvSpPr>
            <a:spLocks/>
          </p:cNvSpPr>
          <p:nvPr/>
        </p:nvSpPr>
        <p:spPr bwMode="auto">
          <a:xfrm>
            <a:off x="10134600" y="561975"/>
            <a:ext cx="2057400" cy="3581400"/>
          </a:xfrm>
          <a:custGeom>
            <a:avLst/>
            <a:gdLst>
              <a:gd name="T0" fmla="*/ 1273395 w 15908"/>
              <a:gd name="T1" fmla="*/ 2457 h 27692"/>
              <a:gd name="T2" fmla="*/ 1137694 w 15908"/>
              <a:gd name="T3" fmla="*/ 21469 h 27692"/>
              <a:gd name="T4" fmla="*/ 1007231 w 15908"/>
              <a:gd name="T5" fmla="*/ 57164 h 27692"/>
              <a:gd name="T6" fmla="*/ 880454 w 15908"/>
              <a:gd name="T7" fmla="*/ 109672 h 27692"/>
              <a:gd name="T8" fmla="*/ 760855 w 15908"/>
              <a:gd name="T9" fmla="*/ 176276 h 27692"/>
              <a:gd name="T10" fmla="*/ 646494 w 15908"/>
              <a:gd name="T11" fmla="*/ 259565 h 27692"/>
              <a:gd name="T12" fmla="*/ 539408 w 15908"/>
              <a:gd name="T13" fmla="*/ 354881 h 27692"/>
              <a:gd name="T14" fmla="*/ 439403 w 15908"/>
              <a:gd name="T15" fmla="*/ 464423 h 27692"/>
              <a:gd name="T16" fmla="*/ 348321 w 15908"/>
              <a:gd name="T17" fmla="*/ 585864 h 27692"/>
              <a:gd name="T18" fmla="*/ 266164 w 15908"/>
              <a:gd name="T19" fmla="*/ 719203 h 27692"/>
              <a:gd name="T20" fmla="*/ 194676 w 15908"/>
              <a:gd name="T21" fmla="*/ 862112 h 27692"/>
              <a:gd name="T22" fmla="*/ 132209 w 15908"/>
              <a:gd name="T23" fmla="*/ 1014463 h 27692"/>
              <a:gd name="T24" fmla="*/ 82158 w 15908"/>
              <a:gd name="T25" fmla="*/ 1174056 h 27692"/>
              <a:gd name="T26" fmla="*/ 42873 w 15908"/>
              <a:gd name="T27" fmla="*/ 1343090 h 27692"/>
              <a:gd name="T28" fmla="*/ 16102 w 15908"/>
              <a:gd name="T29" fmla="*/ 1516909 h 27692"/>
              <a:gd name="T30" fmla="*/ 1843 w 15908"/>
              <a:gd name="T31" fmla="*/ 1697841 h 27692"/>
              <a:gd name="T32" fmla="*/ 1843 w 15908"/>
              <a:gd name="T33" fmla="*/ 1883559 h 27692"/>
              <a:gd name="T34" fmla="*/ 16102 w 15908"/>
              <a:gd name="T35" fmla="*/ 2064620 h 27692"/>
              <a:gd name="T36" fmla="*/ 42873 w 15908"/>
              <a:gd name="T37" fmla="*/ 2238440 h 27692"/>
              <a:gd name="T38" fmla="*/ 82158 w 15908"/>
              <a:gd name="T39" fmla="*/ 2407474 h 27692"/>
              <a:gd name="T40" fmla="*/ 132209 w 15908"/>
              <a:gd name="T41" fmla="*/ 2566937 h 27692"/>
              <a:gd name="T42" fmla="*/ 194676 w 15908"/>
              <a:gd name="T43" fmla="*/ 2719417 h 27692"/>
              <a:gd name="T44" fmla="*/ 266164 w 15908"/>
              <a:gd name="T45" fmla="*/ 2862197 h 27692"/>
              <a:gd name="T46" fmla="*/ 348321 w 15908"/>
              <a:gd name="T47" fmla="*/ 2995536 h 27692"/>
              <a:gd name="T48" fmla="*/ 439403 w 15908"/>
              <a:gd name="T49" fmla="*/ 3116977 h 27692"/>
              <a:gd name="T50" fmla="*/ 539408 w 15908"/>
              <a:gd name="T51" fmla="*/ 3226519 h 27692"/>
              <a:gd name="T52" fmla="*/ 646494 w 15908"/>
              <a:gd name="T53" fmla="*/ 3321835 h 27692"/>
              <a:gd name="T54" fmla="*/ 760855 w 15908"/>
              <a:gd name="T55" fmla="*/ 3405124 h 27692"/>
              <a:gd name="T56" fmla="*/ 880454 w 15908"/>
              <a:gd name="T57" fmla="*/ 3471858 h 27692"/>
              <a:gd name="T58" fmla="*/ 1007231 w 15908"/>
              <a:gd name="T59" fmla="*/ 3524236 h 27692"/>
              <a:gd name="T60" fmla="*/ 1137694 w 15908"/>
              <a:gd name="T61" fmla="*/ 3559931 h 27692"/>
              <a:gd name="T62" fmla="*/ 1273395 w 15908"/>
              <a:gd name="T63" fmla="*/ 3578943 h 27692"/>
              <a:gd name="T64" fmla="*/ 1392994 w 15908"/>
              <a:gd name="T65" fmla="*/ 3578943 h 27692"/>
              <a:gd name="T66" fmla="*/ 1492999 w 15908"/>
              <a:gd name="T67" fmla="*/ 3569502 h 27692"/>
              <a:gd name="T68" fmla="*/ 1543050 w 15908"/>
              <a:gd name="T69" fmla="*/ 19141 h 27692"/>
              <a:gd name="T70" fmla="*/ 1444791 w 15908"/>
              <a:gd name="T71" fmla="*/ 4785 h 27692"/>
              <a:gd name="T72" fmla="*/ 1343039 w 15908"/>
              <a:gd name="T73" fmla="*/ 129 h 2769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5908" h="27692" extrusionOk="0">
                <a:moveTo>
                  <a:pt x="13846" y="1"/>
                </a:moveTo>
                <a:lnTo>
                  <a:pt x="13128" y="19"/>
                </a:lnTo>
                <a:lnTo>
                  <a:pt x="12428" y="74"/>
                </a:lnTo>
                <a:lnTo>
                  <a:pt x="11729" y="166"/>
                </a:lnTo>
                <a:lnTo>
                  <a:pt x="11047" y="277"/>
                </a:lnTo>
                <a:lnTo>
                  <a:pt x="10384" y="442"/>
                </a:lnTo>
                <a:lnTo>
                  <a:pt x="9722" y="627"/>
                </a:lnTo>
                <a:lnTo>
                  <a:pt x="9077" y="848"/>
                </a:lnTo>
                <a:lnTo>
                  <a:pt x="8451" y="1087"/>
                </a:lnTo>
                <a:lnTo>
                  <a:pt x="7844" y="1363"/>
                </a:lnTo>
                <a:lnTo>
                  <a:pt x="7255" y="1676"/>
                </a:lnTo>
                <a:lnTo>
                  <a:pt x="6665" y="2007"/>
                </a:lnTo>
                <a:lnTo>
                  <a:pt x="6113" y="2357"/>
                </a:lnTo>
                <a:lnTo>
                  <a:pt x="5561" y="2744"/>
                </a:lnTo>
                <a:lnTo>
                  <a:pt x="5045" y="3167"/>
                </a:lnTo>
                <a:lnTo>
                  <a:pt x="4530" y="3591"/>
                </a:lnTo>
                <a:lnTo>
                  <a:pt x="4051" y="4051"/>
                </a:lnTo>
                <a:lnTo>
                  <a:pt x="3591" y="4530"/>
                </a:lnTo>
                <a:lnTo>
                  <a:pt x="3167" y="5045"/>
                </a:lnTo>
                <a:lnTo>
                  <a:pt x="2744" y="5561"/>
                </a:lnTo>
                <a:lnTo>
                  <a:pt x="2357" y="6113"/>
                </a:lnTo>
                <a:lnTo>
                  <a:pt x="2007" y="6666"/>
                </a:lnTo>
                <a:lnTo>
                  <a:pt x="1676" y="7255"/>
                </a:lnTo>
                <a:lnTo>
                  <a:pt x="1363" y="7844"/>
                </a:lnTo>
                <a:lnTo>
                  <a:pt x="1087" y="8452"/>
                </a:lnTo>
                <a:lnTo>
                  <a:pt x="847" y="9078"/>
                </a:lnTo>
                <a:lnTo>
                  <a:pt x="626" y="9722"/>
                </a:lnTo>
                <a:lnTo>
                  <a:pt x="442" y="10385"/>
                </a:lnTo>
                <a:lnTo>
                  <a:pt x="276" y="11048"/>
                </a:lnTo>
                <a:lnTo>
                  <a:pt x="166" y="11729"/>
                </a:lnTo>
                <a:lnTo>
                  <a:pt x="74" y="12428"/>
                </a:lnTo>
                <a:lnTo>
                  <a:pt x="19" y="13128"/>
                </a:lnTo>
                <a:lnTo>
                  <a:pt x="0" y="13846"/>
                </a:lnTo>
                <a:lnTo>
                  <a:pt x="19" y="14564"/>
                </a:lnTo>
                <a:lnTo>
                  <a:pt x="74" y="15264"/>
                </a:lnTo>
                <a:lnTo>
                  <a:pt x="166" y="15964"/>
                </a:lnTo>
                <a:lnTo>
                  <a:pt x="276" y="16645"/>
                </a:lnTo>
                <a:lnTo>
                  <a:pt x="442" y="17308"/>
                </a:lnTo>
                <a:lnTo>
                  <a:pt x="626" y="17970"/>
                </a:lnTo>
                <a:lnTo>
                  <a:pt x="847" y="18615"/>
                </a:lnTo>
                <a:lnTo>
                  <a:pt x="1087" y="19241"/>
                </a:lnTo>
                <a:lnTo>
                  <a:pt x="1363" y="19848"/>
                </a:lnTo>
                <a:lnTo>
                  <a:pt x="1676" y="20438"/>
                </a:lnTo>
                <a:lnTo>
                  <a:pt x="2007" y="21027"/>
                </a:lnTo>
                <a:lnTo>
                  <a:pt x="2357" y="21579"/>
                </a:lnTo>
                <a:lnTo>
                  <a:pt x="2744" y="22131"/>
                </a:lnTo>
                <a:lnTo>
                  <a:pt x="3167" y="22647"/>
                </a:lnTo>
                <a:lnTo>
                  <a:pt x="3591" y="23162"/>
                </a:lnTo>
                <a:lnTo>
                  <a:pt x="4051" y="23641"/>
                </a:lnTo>
                <a:lnTo>
                  <a:pt x="4530" y="24101"/>
                </a:lnTo>
                <a:lnTo>
                  <a:pt x="5045" y="24525"/>
                </a:lnTo>
                <a:lnTo>
                  <a:pt x="5561" y="24948"/>
                </a:lnTo>
                <a:lnTo>
                  <a:pt x="6113" y="25335"/>
                </a:lnTo>
                <a:lnTo>
                  <a:pt x="6665" y="25685"/>
                </a:lnTo>
                <a:lnTo>
                  <a:pt x="7255" y="26016"/>
                </a:lnTo>
                <a:lnTo>
                  <a:pt x="7844" y="26329"/>
                </a:lnTo>
                <a:lnTo>
                  <a:pt x="8451" y="26605"/>
                </a:lnTo>
                <a:lnTo>
                  <a:pt x="9077" y="26845"/>
                </a:lnTo>
                <a:lnTo>
                  <a:pt x="9722" y="27066"/>
                </a:lnTo>
                <a:lnTo>
                  <a:pt x="10384" y="27250"/>
                </a:lnTo>
                <a:lnTo>
                  <a:pt x="11047" y="27416"/>
                </a:lnTo>
                <a:lnTo>
                  <a:pt x="11729" y="27526"/>
                </a:lnTo>
                <a:lnTo>
                  <a:pt x="12428" y="27618"/>
                </a:lnTo>
                <a:lnTo>
                  <a:pt x="13128" y="27673"/>
                </a:lnTo>
                <a:lnTo>
                  <a:pt x="13846" y="27692"/>
                </a:lnTo>
                <a:lnTo>
                  <a:pt x="14361" y="27673"/>
                </a:lnTo>
                <a:lnTo>
                  <a:pt x="14895" y="27655"/>
                </a:lnTo>
                <a:lnTo>
                  <a:pt x="15392" y="27600"/>
                </a:lnTo>
                <a:lnTo>
                  <a:pt x="15908" y="27544"/>
                </a:lnTo>
                <a:lnTo>
                  <a:pt x="15908" y="148"/>
                </a:lnTo>
                <a:lnTo>
                  <a:pt x="15392" y="93"/>
                </a:lnTo>
                <a:lnTo>
                  <a:pt x="14895" y="37"/>
                </a:lnTo>
                <a:lnTo>
                  <a:pt x="14361" y="19"/>
                </a:lnTo>
                <a:lnTo>
                  <a:pt x="13846"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dirty="0"/>
          </a:p>
        </p:txBody>
      </p:sp>
      <p:sp>
        <p:nvSpPr>
          <p:cNvPr id="10" name="Google Shape;33;p4">
            <a:extLst>
              <a:ext uri="{FF2B5EF4-FFF2-40B4-BE49-F238E27FC236}">
                <a16:creationId xmlns:a16="http://schemas.microsoft.com/office/drawing/2014/main" id="{FA606E0F-5F70-4381-B58C-95D5A076D970}"/>
              </a:ext>
            </a:extLst>
          </p:cNvPr>
          <p:cNvSpPr txBox="1">
            <a:spLocks noChangeArrowheads="1"/>
          </p:cNvSpPr>
          <p:nvPr/>
        </p:nvSpPr>
        <p:spPr bwMode="auto">
          <a:xfrm>
            <a:off x="2042585" y="1455739"/>
            <a:ext cx="2609849" cy="871537"/>
          </a:xfrm>
          <a:prstGeom prst="rect">
            <a:avLst/>
          </a:prstGeom>
          <a:noFill/>
          <a:ln>
            <a:noFill/>
          </a:ln>
        </p:spPr>
        <p:txBody>
          <a:bodyPr lIns="91425" tIns="91425" rIns="91425" bIns="91425"/>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r">
              <a:defRPr/>
            </a:pPr>
            <a:r>
              <a:rPr lang="en-US" altLang="en-US" sz="9600" dirty="0">
                <a:solidFill>
                  <a:srgbClr val="484F56"/>
                </a:solidFill>
                <a:latin typeface="Dosis"/>
                <a:ea typeface="Dosis"/>
                <a:cs typeface="Dosis"/>
                <a:sym typeface="Dosis"/>
              </a:rPr>
              <a:t>“</a:t>
            </a:r>
          </a:p>
        </p:txBody>
      </p:sp>
      <p:sp>
        <p:nvSpPr>
          <p:cNvPr id="32" name="Google Shape;32;p4"/>
          <p:cNvSpPr txBox="1">
            <a:spLocks noGrp="1"/>
          </p:cNvSpPr>
          <p:nvPr>
            <p:ph type="body" idx="1"/>
          </p:nvPr>
        </p:nvSpPr>
        <p:spPr>
          <a:xfrm>
            <a:off x="4459433" y="1764800"/>
            <a:ext cx="5145600" cy="1093200"/>
          </a:xfrm>
          <a:prstGeom prst="rect">
            <a:avLst/>
          </a:prstGeom>
        </p:spPr>
        <p:txBody>
          <a:bodyPr spcFirstLastPara="1">
            <a:noAutofit/>
          </a:bodyPr>
          <a:lstStyle>
            <a:lvl1pPr marL="457200" lvl="0" indent="-393700" rtl="0">
              <a:spcBef>
                <a:spcPts val="600"/>
              </a:spcBef>
              <a:spcAft>
                <a:spcPts val="0"/>
              </a:spcAft>
              <a:buClr>
                <a:schemeClr val="accent2"/>
              </a:buClr>
              <a:buSzPts val="2600"/>
              <a:buChar char="⊷"/>
              <a:defRPr sz="2600" i="1">
                <a:solidFill>
                  <a:schemeClr val="accent2"/>
                </a:solidFill>
              </a:defRPr>
            </a:lvl1pPr>
            <a:lvl2pPr marL="914400" lvl="1" indent="-393700" rtl="0">
              <a:spcBef>
                <a:spcPts val="0"/>
              </a:spcBef>
              <a:spcAft>
                <a:spcPts val="0"/>
              </a:spcAft>
              <a:buClr>
                <a:schemeClr val="accent2"/>
              </a:buClr>
              <a:buSzPts val="2600"/>
              <a:buChar char="⊶"/>
              <a:defRPr sz="2600" i="1">
                <a:solidFill>
                  <a:schemeClr val="accent2"/>
                </a:solidFill>
              </a:defRPr>
            </a:lvl2pPr>
            <a:lvl3pPr marL="1371600" lvl="2" indent="-393700" rtl="0">
              <a:spcBef>
                <a:spcPts val="0"/>
              </a:spcBef>
              <a:spcAft>
                <a:spcPts val="0"/>
              </a:spcAft>
              <a:buClr>
                <a:schemeClr val="accent2"/>
              </a:buClr>
              <a:buSzPts val="2600"/>
              <a:buChar char="⊸"/>
              <a:defRPr sz="2600" i="1">
                <a:solidFill>
                  <a:schemeClr val="accent2"/>
                </a:solidFill>
              </a:defRPr>
            </a:lvl3pPr>
            <a:lvl4pPr marL="1828800" lvl="3" indent="-393700" rtl="0">
              <a:spcBef>
                <a:spcPts val="0"/>
              </a:spcBef>
              <a:spcAft>
                <a:spcPts val="0"/>
              </a:spcAft>
              <a:buClr>
                <a:schemeClr val="accent2"/>
              </a:buClr>
              <a:buSzPts val="2600"/>
              <a:buChar char="●"/>
              <a:defRPr sz="2600" i="1">
                <a:solidFill>
                  <a:schemeClr val="accent2"/>
                </a:solidFill>
              </a:defRPr>
            </a:lvl4pPr>
            <a:lvl5pPr marL="2286000" lvl="4" indent="-393700" rtl="0">
              <a:spcBef>
                <a:spcPts val="0"/>
              </a:spcBef>
              <a:spcAft>
                <a:spcPts val="0"/>
              </a:spcAft>
              <a:buClr>
                <a:schemeClr val="accent2"/>
              </a:buClr>
              <a:buSzPts val="2600"/>
              <a:buChar char="○"/>
              <a:defRPr sz="2600" i="1">
                <a:solidFill>
                  <a:schemeClr val="accent2"/>
                </a:solidFill>
              </a:defRPr>
            </a:lvl5pPr>
            <a:lvl6pPr marL="2743200" lvl="5" indent="-393700" rtl="0">
              <a:spcBef>
                <a:spcPts val="0"/>
              </a:spcBef>
              <a:spcAft>
                <a:spcPts val="0"/>
              </a:spcAft>
              <a:buClr>
                <a:schemeClr val="accent2"/>
              </a:buClr>
              <a:buSzPts val="2600"/>
              <a:buChar char="■"/>
              <a:defRPr sz="2600" i="1">
                <a:solidFill>
                  <a:schemeClr val="accent2"/>
                </a:solidFill>
              </a:defRPr>
            </a:lvl6pPr>
            <a:lvl7pPr marL="3200400" lvl="6" indent="-393700" rtl="0">
              <a:spcBef>
                <a:spcPts val="0"/>
              </a:spcBef>
              <a:spcAft>
                <a:spcPts val="0"/>
              </a:spcAft>
              <a:buClr>
                <a:schemeClr val="accent2"/>
              </a:buClr>
              <a:buSzPts val="2600"/>
              <a:buChar char="●"/>
              <a:defRPr sz="2600" i="1">
                <a:solidFill>
                  <a:schemeClr val="accent2"/>
                </a:solidFill>
              </a:defRPr>
            </a:lvl7pPr>
            <a:lvl8pPr marL="3657600" lvl="7" indent="-393700" rtl="0">
              <a:spcBef>
                <a:spcPts val="0"/>
              </a:spcBef>
              <a:spcAft>
                <a:spcPts val="0"/>
              </a:spcAft>
              <a:buClr>
                <a:schemeClr val="accent2"/>
              </a:buClr>
              <a:buSzPts val="2600"/>
              <a:buChar char="○"/>
              <a:defRPr sz="2600" i="1">
                <a:solidFill>
                  <a:schemeClr val="accent2"/>
                </a:solidFill>
              </a:defRPr>
            </a:lvl8pPr>
            <a:lvl9pPr marL="4114800" lvl="8" indent="-393700" rtl="0">
              <a:spcBef>
                <a:spcPts val="0"/>
              </a:spcBef>
              <a:spcAft>
                <a:spcPts val="0"/>
              </a:spcAft>
              <a:buClr>
                <a:schemeClr val="accent2"/>
              </a:buClr>
              <a:buSzPts val="2600"/>
              <a:buChar char="■"/>
              <a:defRPr sz="2600" i="1">
                <a:solidFill>
                  <a:schemeClr val="accent2"/>
                </a:solidFill>
              </a:defRPr>
            </a:lvl9pPr>
          </a:lstStyle>
          <a:p>
            <a:endParaRPr/>
          </a:p>
        </p:txBody>
      </p:sp>
      <p:sp>
        <p:nvSpPr>
          <p:cNvPr id="11" name="Google Shape;34;p4">
            <a:extLst>
              <a:ext uri="{FF2B5EF4-FFF2-40B4-BE49-F238E27FC236}">
                <a16:creationId xmlns:a16="http://schemas.microsoft.com/office/drawing/2014/main" id="{13736976-EEAE-4B74-B5B1-B133E6F3A060}"/>
              </a:ext>
            </a:extLst>
          </p:cNvPr>
          <p:cNvSpPr txBox="1">
            <a:spLocks noGrp="1"/>
          </p:cNvSpPr>
          <p:nvPr>
            <p:ph type="sldNum" idx="10"/>
          </p:nvPr>
        </p:nvSpPr>
        <p:spPr/>
        <p:txBody>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defRPr/>
            </a:pPr>
            <a:fld id="{C536F97B-4611-4919-ADF4-28C826E50077}" type="slidenum">
              <a:rPr lang="en"/>
              <a:pPr>
                <a:defRPr/>
              </a:pPr>
              <a:t>‹#›</a:t>
            </a:fld>
            <a:endParaRPr lang="en"/>
          </a:p>
        </p:txBody>
      </p:sp>
    </p:spTree>
    <p:extLst>
      <p:ext uri="{BB962C8B-B14F-4D97-AF65-F5344CB8AC3E}">
        <p14:creationId xmlns:p14="http://schemas.microsoft.com/office/powerpoint/2010/main" val="30085478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spTree>
      <p:nvGrpSpPr>
        <p:cNvPr id="1" name="Shape 43"/>
        <p:cNvGrpSpPr/>
        <p:nvPr/>
      </p:nvGrpSpPr>
      <p:grpSpPr>
        <a:xfrm>
          <a:off x="0" y="0"/>
          <a:ext cx="0" cy="0"/>
          <a:chOff x="0" y="0"/>
          <a:chExt cx="0" cy="0"/>
        </a:xfrm>
      </p:grpSpPr>
      <p:sp>
        <p:nvSpPr>
          <p:cNvPr id="4" name="Google Shape;44;p6">
            <a:extLst>
              <a:ext uri="{FF2B5EF4-FFF2-40B4-BE49-F238E27FC236}">
                <a16:creationId xmlns:a16="http://schemas.microsoft.com/office/drawing/2014/main" id="{03D790F9-98D3-4BD8-9B67-22E19BA46654}"/>
              </a:ext>
            </a:extLst>
          </p:cNvPr>
          <p:cNvSpPr/>
          <p:nvPr/>
        </p:nvSpPr>
        <p:spPr>
          <a:xfrm>
            <a:off x="0" y="0"/>
            <a:ext cx="12192000" cy="6858000"/>
          </a:xfrm>
          <a:custGeom>
            <a:avLst/>
            <a:gdLst/>
            <a:ahLst/>
            <a:cxnLst/>
            <a:rect l="l" t="t" r="r" b="b"/>
            <a:pathLst>
              <a:path w="94269" h="53026" extrusionOk="0">
                <a:moveTo>
                  <a:pt x="49675" y="4677"/>
                </a:moveTo>
                <a:lnTo>
                  <a:pt x="49730" y="5469"/>
                </a:lnTo>
                <a:lnTo>
                  <a:pt x="49748" y="6408"/>
                </a:lnTo>
                <a:lnTo>
                  <a:pt x="49785" y="7660"/>
                </a:lnTo>
                <a:lnTo>
                  <a:pt x="49785" y="9169"/>
                </a:lnTo>
                <a:lnTo>
                  <a:pt x="49730" y="10900"/>
                </a:lnTo>
                <a:lnTo>
                  <a:pt x="49693" y="11858"/>
                </a:lnTo>
                <a:lnTo>
                  <a:pt x="49638" y="12833"/>
                </a:lnTo>
                <a:lnTo>
                  <a:pt x="49583" y="13846"/>
                </a:lnTo>
                <a:lnTo>
                  <a:pt x="49491" y="14895"/>
                </a:lnTo>
                <a:lnTo>
                  <a:pt x="49380" y="15982"/>
                </a:lnTo>
                <a:lnTo>
                  <a:pt x="49251" y="17086"/>
                </a:lnTo>
                <a:lnTo>
                  <a:pt x="49086" y="18191"/>
                </a:lnTo>
                <a:lnTo>
                  <a:pt x="48920" y="19314"/>
                </a:lnTo>
                <a:lnTo>
                  <a:pt x="48699" y="20456"/>
                </a:lnTo>
                <a:lnTo>
                  <a:pt x="48478" y="21597"/>
                </a:lnTo>
                <a:lnTo>
                  <a:pt x="48202" y="22720"/>
                </a:lnTo>
                <a:lnTo>
                  <a:pt x="47907" y="23844"/>
                </a:lnTo>
                <a:lnTo>
                  <a:pt x="47576" y="24948"/>
                </a:lnTo>
                <a:lnTo>
                  <a:pt x="47208" y="26053"/>
                </a:lnTo>
                <a:lnTo>
                  <a:pt x="47005" y="26587"/>
                </a:lnTo>
                <a:lnTo>
                  <a:pt x="46803" y="27121"/>
                </a:lnTo>
                <a:lnTo>
                  <a:pt x="46582" y="27636"/>
                </a:lnTo>
                <a:lnTo>
                  <a:pt x="46361" y="28152"/>
                </a:lnTo>
                <a:lnTo>
                  <a:pt x="46121" y="28667"/>
                </a:lnTo>
                <a:lnTo>
                  <a:pt x="45882" y="29165"/>
                </a:lnTo>
                <a:lnTo>
                  <a:pt x="45624" y="29643"/>
                </a:lnTo>
                <a:lnTo>
                  <a:pt x="45348" y="30122"/>
                </a:lnTo>
                <a:lnTo>
                  <a:pt x="45072" y="30601"/>
                </a:lnTo>
                <a:lnTo>
                  <a:pt x="44777" y="31061"/>
                </a:lnTo>
                <a:lnTo>
                  <a:pt x="44483" y="31503"/>
                </a:lnTo>
                <a:lnTo>
                  <a:pt x="44170" y="31926"/>
                </a:lnTo>
                <a:lnTo>
                  <a:pt x="43838" y="32350"/>
                </a:lnTo>
                <a:lnTo>
                  <a:pt x="43507" y="32736"/>
                </a:lnTo>
                <a:lnTo>
                  <a:pt x="43157" y="33123"/>
                </a:lnTo>
                <a:lnTo>
                  <a:pt x="42826" y="33491"/>
                </a:lnTo>
                <a:lnTo>
                  <a:pt x="42457" y="33841"/>
                </a:lnTo>
                <a:lnTo>
                  <a:pt x="42108" y="34154"/>
                </a:lnTo>
                <a:lnTo>
                  <a:pt x="41739" y="34467"/>
                </a:lnTo>
                <a:lnTo>
                  <a:pt x="41371" y="34780"/>
                </a:lnTo>
                <a:lnTo>
                  <a:pt x="41003" y="35056"/>
                </a:lnTo>
                <a:lnTo>
                  <a:pt x="40616" y="35314"/>
                </a:lnTo>
                <a:lnTo>
                  <a:pt x="40230" y="35572"/>
                </a:lnTo>
                <a:lnTo>
                  <a:pt x="39843" y="35811"/>
                </a:lnTo>
                <a:lnTo>
                  <a:pt x="39456" y="36032"/>
                </a:lnTo>
                <a:lnTo>
                  <a:pt x="39051" y="36253"/>
                </a:lnTo>
                <a:lnTo>
                  <a:pt x="38665" y="36437"/>
                </a:lnTo>
                <a:lnTo>
                  <a:pt x="38260" y="36621"/>
                </a:lnTo>
                <a:lnTo>
                  <a:pt x="37873" y="36805"/>
                </a:lnTo>
                <a:lnTo>
                  <a:pt x="37468" y="36953"/>
                </a:lnTo>
                <a:lnTo>
                  <a:pt x="36658" y="37247"/>
                </a:lnTo>
                <a:lnTo>
                  <a:pt x="35866" y="37487"/>
                </a:lnTo>
                <a:lnTo>
                  <a:pt x="35056" y="37689"/>
                </a:lnTo>
                <a:lnTo>
                  <a:pt x="34264" y="37836"/>
                </a:lnTo>
                <a:lnTo>
                  <a:pt x="33491" y="37965"/>
                </a:lnTo>
                <a:lnTo>
                  <a:pt x="32718" y="38057"/>
                </a:lnTo>
                <a:lnTo>
                  <a:pt x="31963" y="38131"/>
                </a:lnTo>
                <a:lnTo>
                  <a:pt x="31226" y="38168"/>
                </a:lnTo>
                <a:lnTo>
                  <a:pt x="30527" y="38186"/>
                </a:lnTo>
                <a:lnTo>
                  <a:pt x="29845" y="38168"/>
                </a:lnTo>
                <a:lnTo>
                  <a:pt x="29201" y="38149"/>
                </a:lnTo>
                <a:lnTo>
                  <a:pt x="28575" y="38113"/>
                </a:lnTo>
                <a:lnTo>
                  <a:pt x="27986" y="38057"/>
                </a:lnTo>
                <a:lnTo>
                  <a:pt x="27452" y="37984"/>
                </a:lnTo>
                <a:lnTo>
                  <a:pt x="26955" y="37928"/>
                </a:lnTo>
                <a:lnTo>
                  <a:pt x="26089" y="37781"/>
                </a:lnTo>
                <a:lnTo>
                  <a:pt x="25445" y="37652"/>
                </a:lnTo>
                <a:lnTo>
                  <a:pt x="25040" y="37560"/>
                </a:lnTo>
                <a:lnTo>
                  <a:pt x="24911" y="37523"/>
                </a:lnTo>
                <a:lnTo>
                  <a:pt x="24837" y="37395"/>
                </a:lnTo>
                <a:lnTo>
                  <a:pt x="24635" y="37026"/>
                </a:lnTo>
                <a:lnTo>
                  <a:pt x="24322" y="36456"/>
                </a:lnTo>
                <a:lnTo>
                  <a:pt x="23954" y="35664"/>
                </a:lnTo>
                <a:lnTo>
                  <a:pt x="23751" y="35204"/>
                </a:lnTo>
                <a:lnTo>
                  <a:pt x="23549" y="34706"/>
                </a:lnTo>
                <a:lnTo>
                  <a:pt x="23346" y="34154"/>
                </a:lnTo>
                <a:lnTo>
                  <a:pt x="23125" y="33565"/>
                </a:lnTo>
                <a:lnTo>
                  <a:pt x="22923" y="32957"/>
                </a:lnTo>
                <a:lnTo>
                  <a:pt x="22738" y="32294"/>
                </a:lnTo>
                <a:lnTo>
                  <a:pt x="22554" y="31613"/>
                </a:lnTo>
                <a:lnTo>
                  <a:pt x="22389" y="30895"/>
                </a:lnTo>
                <a:lnTo>
                  <a:pt x="22241" y="30159"/>
                </a:lnTo>
                <a:lnTo>
                  <a:pt x="22112" y="29385"/>
                </a:lnTo>
                <a:lnTo>
                  <a:pt x="22020" y="28612"/>
                </a:lnTo>
                <a:lnTo>
                  <a:pt x="21965" y="27802"/>
                </a:lnTo>
                <a:lnTo>
                  <a:pt x="21928" y="26974"/>
                </a:lnTo>
                <a:lnTo>
                  <a:pt x="21947" y="26145"/>
                </a:lnTo>
                <a:lnTo>
                  <a:pt x="22002" y="25298"/>
                </a:lnTo>
                <a:lnTo>
                  <a:pt x="22039" y="24856"/>
                </a:lnTo>
                <a:lnTo>
                  <a:pt x="22094" y="24433"/>
                </a:lnTo>
                <a:lnTo>
                  <a:pt x="22168" y="23991"/>
                </a:lnTo>
                <a:lnTo>
                  <a:pt x="22241" y="23567"/>
                </a:lnTo>
                <a:lnTo>
                  <a:pt x="22333" y="23125"/>
                </a:lnTo>
                <a:lnTo>
                  <a:pt x="22444" y="22684"/>
                </a:lnTo>
                <a:lnTo>
                  <a:pt x="22573" y="22260"/>
                </a:lnTo>
                <a:lnTo>
                  <a:pt x="22702" y="21818"/>
                </a:lnTo>
                <a:lnTo>
                  <a:pt x="22849" y="21376"/>
                </a:lnTo>
                <a:lnTo>
                  <a:pt x="23033" y="20935"/>
                </a:lnTo>
                <a:lnTo>
                  <a:pt x="23217" y="20493"/>
                </a:lnTo>
                <a:lnTo>
                  <a:pt x="23420" y="20069"/>
                </a:lnTo>
                <a:lnTo>
                  <a:pt x="23622" y="19627"/>
                </a:lnTo>
                <a:lnTo>
                  <a:pt x="23862" y="19185"/>
                </a:lnTo>
                <a:lnTo>
                  <a:pt x="24119" y="18762"/>
                </a:lnTo>
                <a:lnTo>
                  <a:pt x="24396" y="18320"/>
                </a:lnTo>
                <a:lnTo>
                  <a:pt x="24690" y="17897"/>
                </a:lnTo>
                <a:lnTo>
                  <a:pt x="24985" y="17473"/>
                </a:lnTo>
                <a:lnTo>
                  <a:pt x="25316" y="17050"/>
                </a:lnTo>
                <a:lnTo>
                  <a:pt x="25666" y="16645"/>
                </a:lnTo>
                <a:lnTo>
                  <a:pt x="26034" y="16240"/>
                </a:lnTo>
                <a:lnTo>
                  <a:pt x="26402" y="15834"/>
                </a:lnTo>
                <a:lnTo>
                  <a:pt x="26789" y="15448"/>
                </a:lnTo>
                <a:lnTo>
                  <a:pt x="27176" y="15061"/>
                </a:lnTo>
                <a:lnTo>
                  <a:pt x="27599" y="14693"/>
                </a:lnTo>
                <a:lnTo>
                  <a:pt x="28023" y="14325"/>
                </a:lnTo>
                <a:lnTo>
                  <a:pt x="28446" y="13956"/>
                </a:lnTo>
                <a:lnTo>
                  <a:pt x="28888" y="13607"/>
                </a:lnTo>
                <a:lnTo>
                  <a:pt x="29348" y="13257"/>
                </a:lnTo>
                <a:lnTo>
                  <a:pt x="29809" y="12925"/>
                </a:lnTo>
                <a:lnTo>
                  <a:pt x="30766" y="12263"/>
                </a:lnTo>
                <a:lnTo>
                  <a:pt x="31742" y="11637"/>
                </a:lnTo>
                <a:lnTo>
                  <a:pt x="32736" y="11047"/>
                </a:lnTo>
                <a:lnTo>
                  <a:pt x="33749" y="10477"/>
                </a:lnTo>
                <a:lnTo>
                  <a:pt x="34780" y="9943"/>
                </a:lnTo>
                <a:lnTo>
                  <a:pt x="35811" y="9446"/>
                </a:lnTo>
                <a:lnTo>
                  <a:pt x="36842" y="8949"/>
                </a:lnTo>
                <a:lnTo>
                  <a:pt x="37873" y="8507"/>
                </a:lnTo>
                <a:lnTo>
                  <a:pt x="38904" y="8065"/>
                </a:lnTo>
                <a:lnTo>
                  <a:pt x="39898" y="7678"/>
                </a:lnTo>
                <a:lnTo>
                  <a:pt x="40892" y="7291"/>
                </a:lnTo>
                <a:lnTo>
                  <a:pt x="41850" y="6960"/>
                </a:lnTo>
                <a:lnTo>
                  <a:pt x="42770" y="6629"/>
                </a:lnTo>
                <a:lnTo>
                  <a:pt x="43673" y="6334"/>
                </a:lnTo>
                <a:lnTo>
                  <a:pt x="45330" y="5819"/>
                </a:lnTo>
                <a:lnTo>
                  <a:pt x="46784" y="5395"/>
                </a:lnTo>
                <a:lnTo>
                  <a:pt x="47981" y="5082"/>
                </a:lnTo>
                <a:lnTo>
                  <a:pt x="48902" y="4861"/>
                </a:lnTo>
                <a:lnTo>
                  <a:pt x="49675" y="4677"/>
                </a:lnTo>
                <a:close/>
                <a:moveTo>
                  <a:pt x="12299" y="28888"/>
                </a:moveTo>
                <a:lnTo>
                  <a:pt x="12888" y="28925"/>
                </a:lnTo>
                <a:lnTo>
                  <a:pt x="13496" y="28962"/>
                </a:lnTo>
                <a:lnTo>
                  <a:pt x="14085" y="29036"/>
                </a:lnTo>
                <a:lnTo>
                  <a:pt x="14656" y="29128"/>
                </a:lnTo>
                <a:lnTo>
                  <a:pt x="15226" y="29238"/>
                </a:lnTo>
                <a:lnTo>
                  <a:pt x="15779" y="29385"/>
                </a:lnTo>
                <a:lnTo>
                  <a:pt x="16313" y="29551"/>
                </a:lnTo>
                <a:lnTo>
                  <a:pt x="16828" y="29754"/>
                </a:lnTo>
                <a:lnTo>
                  <a:pt x="17233" y="29938"/>
                </a:lnTo>
                <a:lnTo>
                  <a:pt x="17620" y="30140"/>
                </a:lnTo>
                <a:lnTo>
                  <a:pt x="17988" y="30343"/>
                </a:lnTo>
                <a:lnTo>
                  <a:pt x="18320" y="30582"/>
                </a:lnTo>
                <a:lnTo>
                  <a:pt x="18651" y="30822"/>
                </a:lnTo>
                <a:lnTo>
                  <a:pt x="18964" y="31061"/>
                </a:lnTo>
                <a:lnTo>
                  <a:pt x="19240" y="31337"/>
                </a:lnTo>
                <a:lnTo>
                  <a:pt x="19516" y="31613"/>
                </a:lnTo>
                <a:lnTo>
                  <a:pt x="19756" y="31889"/>
                </a:lnTo>
                <a:lnTo>
                  <a:pt x="19995" y="32184"/>
                </a:lnTo>
                <a:lnTo>
                  <a:pt x="20216" y="32479"/>
                </a:lnTo>
                <a:lnTo>
                  <a:pt x="20419" y="32773"/>
                </a:lnTo>
                <a:lnTo>
                  <a:pt x="20603" y="33068"/>
                </a:lnTo>
                <a:lnTo>
                  <a:pt x="20768" y="33381"/>
                </a:lnTo>
                <a:lnTo>
                  <a:pt x="20934" y="33694"/>
                </a:lnTo>
                <a:lnTo>
                  <a:pt x="21081" y="34007"/>
                </a:lnTo>
                <a:lnTo>
                  <a:pt x="21339" y="34614"/>
                </a:lnTo>
                <a:lnTo>
                  <a:pt x="21542" y="35222"/>
                </a:lnTo>
                <a:lnTo>
                  <a:pt x="21707" y="35811"/>
                </a:lnTo>
                <a:lnTo>
                  <a:pt x="21836" y="36363"/>
                </a:lnTo>
                <a:lnTo>
                  <a:pt x="21928" y="36879"/>
                </a:lnTo>
                <a:lnTo>
                  <a:pt x="22002" y="37339"/>
                </a:lnTo>
                <a:lnTo>
                  <a:pt x="22039" y="37763"/>
                </a:lnTo>
                <a:lnTo>
                  <a:pt x="22076" y="38113"/>
                </a:lnTo>
                <a:lnTo>
                  <a:pt x="8359" y="32957"/>
                </a:lnTo>
                <a:lnTo>
                  <a:pt x="21597" y="39162"/>
                </a:lnTo>
                <a:lnTo>
                  <a:pt x="21321" y="39383"/>
                </a:lnTo>
                <a:lnTo>
                  <a:pt x="20989" y="39641"/>
                </a:lnTo>
                <a:lnTo>
                  <a:pt x="20603" y="39917"/>
                </a:lnTo>
                <a:lnTo>
                  <a:pt x="20161" y="40212"/>
                </a:lnTo>
                <a:lnTo>
                  <a:pt x="19682" y="40506"/>
                </a:lnTo>
                <a:lnTo>
                  <a:pt x="19148" y="40801"/>
                </a:lnTo>
                <a:lnTo>
                  <a:pt x="18559" y="41058"/>
                </a:lnTo>
                <a:lnTo>
                  <a:pt x="17951" y="41298"/>
                </a:lnTo>
                <a:lnTo>
                  <a:pt x="17638" y="41408"/>
                </a:lnTo>
                <a:lnTo>
                  <a:pt x="17307" y="41519"/>
                </a:lnTo>
                <a:lnTo>
                  <a:pt x="16957" y="41592"/>
                </a:lnTo>
                <a:lnTo>
                  <a:pt x="16626" y="41666"/>
                </a:lnTo>
                <a:lnTo>
                  <a:pt x="16276" y="41740"/>
                </a:lnTo>
                <a:lnTo>
                  <a:pt x="15908" y="41776"/>
                </a:lnTo>
                <a:lnTo>
                  <a:pt x="15539" y="41813"/>
                </a:lnTo>
                <a:lnTo>
                  <a:pt x="15171" y="41832"/>
                </a:lnTo>
                <a:lnTo>
                  <a:pt x="14785" y="41832"/>
                </a:lnTo>
                <a:lnTo>
                  <a:pt x="14416" y="41813"/>
                </a:lnTo>
                <a:lnTo>
                  <a:pt x="14011" y="41776"/>
                </a:lnTo>
                <a:lnTo>
                  <a:pt x="13625" y="41703"/>
                </a:lnTo>
                <a:lnTo>
                  <a:pt x="13220" y="41611"/>
                </a:lnTo>
                <a:lnTo>
                  <a:pt x="12815" y="41519"/>
                </a:lnTo>
                <a:lnTo>
                  <a:pt x="12410" y="41371"/>
                </a:lnTo>
                <a:lnTo>
                  <a:pt x="12004" y="41224"/>
                </a:lnTo>
                <a:lnTo>
                  <a:pt x="11507" y="40985"/>
                </a:lnTo>
                <a:lnTo>
                  <a:pt x="11010" y="40727"/>
                </a:lnTo>
                <a:lnTo>
                  <a:pt x="10513" y="40432"/>
                </a:lnTo>
                <a:lnTo>
                  <a:pt x="10034" y="40101"/>
                </a:lnTo>
                <a:lnTo>
                  <a:pt x="9574" y="39751"/>
                </a:lnTo>
                <a:lnTo>
                  <a:pt x="9114" y="39383"/>
                </a:lnTo>
                <a:lnTo>
                  <a:pt x="8654" y="38978"/>
                </a:lnTo>
                <a:lnTo>
                  <a:pt x="8230" y="38573"/>
                </a:lnTo>
                <a:lnTo>
                  <a:pt x="7788" y="38149"/>
                </a:lnTo>
                <a:lnTo>
                  <a:pt x="7383" y="37708"/>
                </a:lnTo>
                <a:lnTo>
                  <a:pt x="6978" y="37266"/>
                </a:lnTo>
                <a:lnTo>
                  <a:pt x="6591" y="36805"/>
                </a:lnTo>
                <a:lnTo>
                  <a:pt x="6223" y="36345"/>
                </a:lnTo>
                <a:lnTo>
                  <a:pt x="5855" y="35885"/>
                </a:lnTo>
                <a:lnTo>
                  <a:pt x="5192" y="34983"/>
                </a:lnTo>
                <a:lnTo>
                  <a:pt x="4585" y="34080"/>
                </a:lnTo>
                <a:lnTo>
                  <a:pt x="4032" y="33252"/>
                </a:lnTo>
                <a:lnTo>
                  <a:pt x="3572" y="32479"/>
                </a:lnTo>
                <a:lnTo>
                  <a:pt x="3167" y="31797"/>
                </a:lnTo>
                <a:lnTo>
                  <a:pt x="2854" y="31245"/>
                </a:lnTo>
                <a:lnTo>
                  <a:pt x="2633" y="30803"/>
                </a:lnTo>
                <a:lnTo>
                  <a:pt x="2430" y="30435"/>
                </a:lnTo>
                <a:lnTo>
                  <a:pt x="2835" y="30324"/>
                </a:lnTo>
                <a:lnTo>
                  <a:pt x="3296" y="30177"/>
                </a:lnTo>
                <a:lnTo>
                  <a:pt x="3922" y="30011"/>
                </a:lnTo>
                <a:lnTo>
                  <a:pt x="4677" y="29827"/>
                </a:lnTo>
                <a:lnTo>
                  <a:pt x="5560" y="29625"/>
                </a:lnTo>
                <a:lnTo>
                  <a:pt x="6536" y="29422"/>
                </a:lnTo>
                <a:lnTo>
                  <a:pt x="7604" y="29238"/>
                </a:lnTo>
                <a:lnTo>
                  <a:pt x="8727" y="29091"/>
                </a:lnTo>
                <a:lnTo>
                  <a:pt x="9298" y="29017"/>
                </a:lnTo>
                <a:lnTo>
                  <a:pt x="9887" y="28962"/>
                </a:lnTo>
                <a:lnTo>
                  <a:pt x="10495" y="28925"/>
                </a:lnTo>
                <a:lnTo>
                  <a:pt x="11084" y="28907"/>
                </a:lnTo>
                <a:lnTo>
                  <a:pt x="11691" y="28888"/>
                </a:lnTo>
                <a:close/>
                <a:moveTo>
                  <a:pt x="0" y="0"/>
                </a:moveTo>
                <a:lnTo>
                  <a:pt x="0" y="53026"/>
                </a:lnTo>
                <a:lnTo>
                  <a:pt x="17694" y="53026"/>
                </a:lnTo>
                <a:lnTo>
                  <a:pt x="17583" y="52621"/>
                </a:lnTo>
                <a:lnTo>
                  <a:pt x="17510" y="52216"/>
                </a:lnTo>
                <a:lnTo>
                  <a:pt x="17436" y="51829"/>
                </a:lnTo>
                <a:lnTo>
                  <a:pt x="17381" y="51424"/>
                </a:lnTo>
                <a:lnTo>
                  <a:pt x="17344" y="51093"/>
                </a:lnTo>
                <a:lnTo>
                  <a:pt x="17325" y="50761"/>
                </a:lnTo>
                <a:lnTo>
                  <a:pt x="17325" y="50117"/>
                </a:lnTo>
                <a:lnTo>
                  <a:pt x="17344" y="49491"/>
                </a:lnTo>
                <a:lnTo>
                  <a:pt x="17417" y="48883"/>
                </a:lnTo>
                <a:lnTo>
                  <a:pt x="17528" y="48294"/>
                </a:lnTo>
                <a:lnTo>
                  <a:pt x="17675" y="47723"/>
                </a:lnTo>
                <a:lnTo>
                  <a:pt x="17841" y="47171"/>
                </a:lnTo>
                <a:lnTo>
                  <a:pt x="18043" y="46656"/>
                </a:lnTo>
                <a:lnTo>
                  <a:pt x="18264" y="46140"/>
                </a:lnTo>
                <a:lnTo>
                  <a:pt x="18504" y="45661"/>
                </a:lnTo>
                <a:lnTo>
                  <a:pt x="18780" y="45201"/>
                </a:lnTo>
                <a:lnTo>
                  <a:pt x="19056" y="44759"/>
                </a:lnTo>
                <a:lnTo>
                  <a:pt x="19351" y="44336"/>
                </a:lnTo>
                <a:lnTo>
                  <a:pt x="19664" y="43931"/>
                </a:lnTo>
                <a:lnTo>
                  <a:pt x="19977" y="43544"/>
                </a:lnTo>
                <a:lnTo>
                  <a:pt x="20290" y="43176"/>
                </a:lnTo>
                <a:lnTo>
                  <a:pt x="20621" y="42844"/>
                </a:lnTo>
                <a:lnTo>
                  <a:pt x="20934" y="42531"/>
                </a:lnTo>
                <a:lnTo>
                  <a:pt x="21266" y="42237"/>
                </a:lnTo>
                <a:lnTo>
                  <a:pt x="21579" y="41961"/>
                </a:lnTo>
                <a:lnTo>
                  <a:pt x="22168" y="41463"/>
                </a:lnTo>
                <a:lnTo>
                  <a:pt x="22702" y="41077"/>
                </a:lnTo>
                <a:lnTo>
                  <a:pt x="23162" y="40764"/>
                </a:lnTo>
                <a:lnTo>
                  <a:pt x="23512" y="40525"/>
                </a:lnTo>
                <a:lnTo>
                  <a:pt x="23825" y="40359"/>
                </a:lnTo>
                <a:lnTo>
                  <a:pt x="24175" y="40451"/>
                </a:lnTo>
                <a:lnTo>
                  <a:pt x="24561" y="40598"/>
                </a:lnTo>
                <a:lnTo>
                  <a:pt x="25095" y="40801"/>
                </a:lnTo>
                <a:lnTo>
                  <a:pt x="25703" y="41058"/>
                </a:lnTo>
                <a:lnTo>
                  <a:pt x="26384" y="41408"/>
                </a:lnTo>
                <a:lnTo>
                  <a:pt x="26752" y="41592"/>
                </a:lnTo>
                <a:lnTo>
                  <a:pt x="27139" y="41813"/>
                </a:lnTo>
                <a:lnTo>
                  <a:pt x="27526" y="42053"/>
                </a:lnTo>
                <a:lnTo>
                  <a:pt x="27912" y="42310"/>
                </a:lnTo>
                <a:lnTo>
                  <a:pt x="28317" y="42587"/>
                </a:lnTo>
                <a:lnTo>
                  <a:pt x="28704" y="42881"/>
                </a:lnTo>
                <a:lnTo>
                  <a:pt x="29091" y="43213"/>
                </a:lnTo>
                <a:lnTo>
                  <a:pt x="29477" y="43562"/>
                </a:lnTo>
                <a:lnTo>
                  <a:pt x="29845" y="43931"/>
                </a:lnTo>
                <a:lnTo>
                  <a:pt x="30214" y="44317"/>
                </a:lnTo>
                <a:lnTo>
                  <a:pt x="30563" y="44741"/>
                </a:lnTo>
                <a:lnTo>
                  <a:pt x="30895" y="45183"/>
                </a:lnTo>
                <a:lnTo>
                  <a:pt x="31208" y="45643"/>
                </a:lnTo>
                <a:lnTo>
                  <a:pt x="31502" y="46140"/>
                </a:lnTo>
                <a:lnTo>
                  <a:pt x="31760" y="46656"/>
                </a:lnTo>
                <a:lnTo>
                  <a:pt x="32000" y="47208"/>
                </a:lnTo>
                <a:lnTo>
                  <a:pt x="32221" y="47779"/>
                </a:lnTo>
                <a:lnTo>
                  <a:pt x="32386" y="48386"/>
                </a:lnTo>
                <a:lnTo>
                  <a:pt x="32534" y="49012"/>
                </a:lnTo>
                <a:lnTo>
                  <a:pt x="32570" y="49344"/>
                </a:lnTo>
                <a:lnTo>
                  <a:pt x="32626" y="49675"/>
                </a:lnTo>
                <a:lnTo>
                  <a:pt x="32662" y="50080"/>
                </a:lnTo>
                <a:lnTo>
                  <a:pt x="32681" y="50485"/>
                </a:lnTo>
                <a:lnTo>
                  <a:pt x="32699" y="50909"/>
                </a:lnTo>
                <a:lnTo>
                  <a:pt x="32681" y="51332"/>
                </a:lnTo>
                <a:lnTo>
                  <a:pt x="32662" y="51756"/>
                </a:lnTo>
                <a:lnTo>
                  <a:pt x="32644" y="52179"/>
                </a:lnTo>
                <a:lnTo>
                  <a:pt x="32589" y="52603"/>
                </a:lnTo>
                <a:lnTo>
                  <a:pt x="32534" y="53026"/>
                </a:lnTo>
                <a:lnTo>
                  <a:pt x="94268" y="53026"/>
                </a:lnTo>
                <a:lnTo>
                  <a:pt x="94268"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lIns="91425" tIns="91425" rIns="91425" bIns="91425" anchor="ctr"/>
          <a:lstStyle/>
          <a:p>
            <a:pPr>
              <a:spcBef>
                <a:spcPts val="0"/>
              </a:spcBef>
              <a:spcAft>
                <a:spcPts val="0"/>
              </a:spcAft>
              <a:defRPr/>
            </a:pPr>
            <a:endParaRPr sz="1800" dirty="0"/>
          </a:p>
        </p:txBody>
      </p:sp>
      <p:sp>
        <p:nvSpPr>
          <p:cNvPr id="5" name="Google Shape;45;p6">
            <a:extLst>
              <a:ext uri="{FF2B5EF4-FFF2-40B4-BE49-F238E27FC236}">
                <a16:creationId xmlns:a16="http://schemas.microsoft.com/office/drawing/2014/main" id="{C11DE09C-C218-41B6-98C4-79BF4CF69CB9}"/>
              </a:ext>
            </a:extLst>
          </p:cNvPr>
          <p:cNvSpPr>
            <a:spLocks/>
          </p:cNvSpPr>
          <p:nvPr/>
        </p:nvSpPr>
        <p:spPr bwMode="auto">
          <a:xfrm>
            <a:off x="0" y="5514976"/>
            <a:ext cx="1447800" cy="1343025"/>
          </a:xfrm>
          <a:custGeom>
            <a:avLst/>
            <a:gdLst>
              <a:gd name="T0" fmla="*/ 369645 w 11195"/>
              <a:gd name="T1" fmla="*/ 129 h 10385"/>
              <a:gd name="T2" fmla="*/ 341129 w 11195"/>
              <a:gd name="T3" fmla="*/ 2457 h 10385"/>
              <a:gd name="T4" fmla="*/ 287491 w 11195"/>
              <a:gd name="T5" fmla="*/ 12027 h 10385"/>
              <a:gd name="T6" fmla="*/ 235696 w 11195"/>
              <a:gd name="T7" fmla="*/ 26253 h 10385"/>
              <a:gd name="T8" fmla="*/ 185744 w 11195"/>
              <a:gd name="T9" fmla="*/ 45393 h 10385"/>
              <a:gd name="T10" fmla="*/ 135695 w 11195"/>
              <a:gd name="T11" fmla="*/ 69188 h 10385"/>
              <a:gd name="T12" fmla="*/ 89332 w 11195"/>
              <a:gd name="T13" fmla="*/ 97769 h 10385"/>
              <a:gd name="T14" fmla="*/ 42871 w 11195"/>
              <a:gd name="T15" fmla="*/ 128677 h 10385"/>
              <a:gd name="T16" fmla="*/ 0 w 11195"/>
              <a:gd name="T17" fmla="*/ 166827 h 10385"/>
              <a:gd name="T18" fmla="*/ 0 w 11195"/>
              <a:gd name="T19" fmla="*/ 1343025 h 10385"/>
              <a:gd name="T20" fmla="*/ 1009031 w 11195"/>
              <a:gd name="T21" fmla="*/ 1343025 h 10385"/>
              <a:gd name="T22" fmla="*/ 1025035 w 11195"/>
              <a:gd name="T23" fmla="*/ 1295434 h 10385"/>
              <a:gd name="T24" fmla="*/ 1041136 w 11195"/>
              <a:gd name="T25" fmla="*/ 1245386 h 10385"/>
              <a:gd name="T26" fmla="*/ 1055394 w 11195"/>
              <a:gd name="T27" fmla="*/ 1193010 h 10385"/>
              <a:gd name="T28" fmla="*/ 1066160 w 11195"/>
              <a:gd name="T29" fmla="*/ 1140634 h 10385"/>
              <a:gd name="T30" fmla="*/ 1075084 w 11195"/>
              <a:gd name="T31" fmla="*/ 1085930 h 10385"/>
              <a:gd name="T32" fmla="*/ 1080418 w 11195"/>
              <a:gd name="T33" fmla="*/ 1031097 h 10385"/>
              <a:gd name="T34" fmla="*/ 1084007 w 11195"/>
              <a:gd name="T35" fmla="*/ 976393 h 10385"/>
              <a:gd name="T36" fmla="*/ 1085753 w 11195"/>
              <a:gd name="T37" fmla="*/ 919232 h 10385"/>
              <a:gd name="T38" fmla="*/ 1084007 w 11195"/>
              <a:gd name="T39" fmla="*/ 871641 h 10385"/>
              <a:gd name="T40" fmla="*/ 1082261 w 11195"/>
              <a:gd name="T41" fmla="*/ 826377 h 10385"/>
              <a:gd name="T42" fmla="*/ 1078672 w 11195"/>
              <a:gd name="T43" fmla="*/ 778657 h 10385"/>
              <a:gd name="T44" fmla="*/ 1071495 w 11195"/>
              <a:gd name="T45" fmla="*/ 733523 h 10385"/>
              <a:gd name="T46" fmla="*/ 1064317 w 11195"/>
              <a:gd name="T47" fmla="*/ 690588 h 10385"/>
              <a:gd name="T48" fmla="*/ 1055394 w 11195"/>
              <a:gd name="T49" fmla="*/ 645324 h 10385"/>
              <a:gd name="T50" fmla="*/ 1044724 w 11195"/>
              <a:gd name="T51" fmla="*/ 602518 h 10385"/>
              <a:gd name="T52" fmla="*/ 1032212 w 11195"/>
              <a:gd name="T53" fmla="*/ 562040 h 10385"/>
              <a:gd name="T54" fmla="*/ 1017954 w 11195"/>
              <a:gd name="T55" fmla="*/ 521562 h 10385"/>
              <a:gd name="T56" fmla="*/ 1001853 w 11195"/>
              <a:gd name="T57" fmla="*/ 481084 h 10385"/>
              <a:gd name="T58" fmla="*/ 985752 w 11195"/>
              <a:gd name="T59" fmla="*/ 442933 h 10385"/>
              <a:gd name="T60" fmla="*/ 967905 w 11195"/>
              <a:gd name="T61" fmla="*/ 404912 h 10385"/>
              <a:gd name="T62" fmla="*/ 948312 w 11195"/>
              <a:gd name="T63" fmla="*/ 369219 h 10385"/>
              <a:gd name="T64" fmla="*/ 928622 w 11195"/>
              <a:gd name="T65" fmla="*/ 333396 h 10385"/>
              <a:gd name="T66" fmla="*/ 907187 w 11195"/>
              <a:gd name="T67" fmla="*/ 300160 h 10385"/>
              <a:gd name="T68" fmla="*/ 884005 w 11195"/>
              <a:gd name="T69" fmla="*/ 269122 h 10385"/>
              <a:gd name="T70" fmla="*/ 860726 w 11195"/>
              <a:gd name="T71" fmla="*/ 238214 h 10385"/>
              <a:gd name="T72" fmla="*/ 835799 w 11195"/>
              <a:gd name="T73" fmla="*/ 209633 h 10385"/>
              <a:gd name="T74" fmla="*/ 809029 w 11195"/>
              <a:gd name="T75" fmla="*/ 183510 h 10385"/>
              <a:gd name="T76" fmla="*/ 782161 w 11195"/>
              <a:gd name="T77" fmla="*/ 157257 h 10385"/>
              <a:gd name="T78" fmla="*/ 753645 w 11195"/>
              <a:gd name="T79" fmla="*/ 133462 h 10385"/>
              <a:gd name="T80" fmla="*/ 725032 w 11195"/>
              <a:gd name="T81" fmla="*/ 111994 h 10385"/>
              <a:gd name="T82" fmla="*/ 694672 w 11195"/>
              <a:gd name="T83" fmla="*/ 90526 h 10385"/>
              <a:gd name="T84" fmla="*/ 664313 w 11195"/>
              <a:gd name="T85" fmla="*/ 71516 h 10385"/>
              <a:gd name="T86" fmla="*/ 633954 w 11195"/>
              <a:gd name="T87" fmla="*/ 54833 h 10385"/>
              <a:gd name="T88" fmla="*/ 601849 w 11195"/>
              <a:gd name="T89" fmla="*/ 40608 h 10385"/>
              <a:gd name="T90" fmla="*/ 567901 w 11195"/>
              <a:gd name="T91" fmla="*/ 28710 h 10385"/>
              <a:gd name="T92" fmla="*/ 535796 w 11195"/>
              <a:gd name="T93" fmla="*/ 19140 h 10385"/>
              <a:gd name="T94" fmla="*/ 501848 w 11195"/>
              <a:gd name="T95" fmla="*/ 9570 h 10385"/>
              <a:gd name="T96" fmla="*/ 466057 w 11195"/>
              <a:gd name="T97" fmla="*/ 4914 h 10385"/>
              <a:gd name="T98" fmla="*/ 432206 w 11195"/>
              <a:gd name="T99" fmla="*/ 2457 h 10385"/>
              <a:gd name="T100" fmla="*/ 396415 w 11195"/>
              <a:gd name="T101" fmla="*/ 129 h 10385"/>
              <a:gd name="T102" fmla="*/ 369645 w 11195"/>
              <a:gd name="T103" fmla="*/ 129 h 1038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95" h="10385" extrusionOk="0">
                <a:moveTo>
                  <a:pt x="3811" y="1"/>
                </a:moveTo>
                <a:lnTo>
                  <a:pt x="3517" y="19"/>
                </a:lnTo>
                <a:lnTo>
                  <a:pt x="2964" y="93"/>
                </a:lnTo>
                <a:lnTo>
                  <a:pt x="2430" y="203"/>
                </a:lnTo>
                <a:lnTo>
                  <a:pt x="1915" y="351"/>
                </a:lnTo>
                <a:lnTo>
                  <a:pt x="1399" y="535"/>
                </a:lnTo>
                <a:lnTo>
                  <a:pt x="921" y="756"/>
                </a:lnTo>
                <a:lnTo>
                  <a:pt x="442" y="995"/>
                </a:lnTo>
                <a:lnTo>
                  <a:pt x="0" y="1290"/>
                </a:lnTo>
                <a:lnTo>
                  <a:pt x="0" y="10385"/>
                </a:lnTo>
                <a:lnTo>
                  <a:pt x="10403" y="10385"/>
                </a:lnTo>
                <a:lnTo>
                  <a:pt x="10568" y="10017"/>
                </a:lnTo>
                <a:lnTo>
                  <a:pt x="10734" y="9630"/>
                </a:lnTo>
                <a:lnTo>
                  <a:pt x="10881" y="9225"/>
                </a:lnTo>
                <a:lnTo>
                  <a:pt x="10992" y="8820"/>
                </a:lnTo>
                <a:lnTo>
                  <a:pt x="11084" y="8397"/>
                </a:lnTo>
                <a:lnTo>
                  <a:pt x="11139" y="7973"/>
                </a:lnTo>
                <a:lnTo>
                  <a:pt x="11176" y="7550"/>
                </a:lnTo>
                <a:lnTo>
                  <a:pt x="11194" y="7108"/>
                </a:lnTo>
                <a:lnTo>
                  <a:pt x="11176" y="6740"/>
                </a:lnTo>
                <a:lnTo>
                  <a:pt x="11158" y="6390"/>
                </a:lnTo>
                <a:lnTo>
                  <a:pt x="11121" y="6021"/>
                </a:lnTo>
                <a:lnTo>
                  <a:pt x="11047" y="5672"/>
                </a:lnTo>
                <a:lnTo>
                  <a:pt x="10973" y="5340"/>
                </a:lnTo>
                <a:lnTo>
                  <a:pt x="10881" y="4990"/>
                </a:lnTo>
                <a:lnTo>
                  <a:pt x="10771" y="4659"/>
                </a:lnTo>
                <a:lnTo>
                  <a:pt x="10642" y="4346"/>
                </a:lnTo>
                <a:lnTo>
                  <a:pt x="10495" y="4033"/>
                </a:lnTo>
                <a:lnTo>
                  <a:pt x="10329" y="3720"/>
                </a:lnTo>
                <a:lnTo>
                  <a:pt x="10163" y="3425"/>
                </a:lnTo>
                <a:lnTo>
                  <a:pt x="9979" y="3131"/>
                </a:lnTo>
                <a:lnTo>
                  <a:pt x="9777" y="2855"/>
                </a:lnTo>
                <a:lnTo>
                  <a:pt x="9574" y="2578"/>
                </a:lnTo>
                <a:lnTo>
                  <a:pt x="9353" y="2321"/>
                </a:lnTo>
                <a:lnTo>
                  <a:pt x="9114" y="2081"/>
                </a:lnTo>
                <a:lnTo>
                  <a:pt x="8874" y="1842"/>
                </a:lnTo>
                <a:lnTo>
                  <a:pt x="8617" y="1621"/>
                </a:lnTo>
                <a:lnTo>
                  <a:pt x="8341" y="1419"/>
                </a:lnTo>
                <a:lnTo>
                  <a:pt x="8064" y="1216"/>
                </a:lnTo>
                <a:lnTo>
                  <a:pt x="7770" y="1032"/>
                </a:lnTo>
                <a:lnTo>
                  <a:pt x="7475" y="866"/>
                </a:lnTo>
                <a:lnTo>
                  <a:pt x="7162" y="700"/>
                </a:lnTo>
                <a:lnTo>
                  <a:pt x="6849" y="553"/>
                </a:lnTo>
                <a:lnTo>
                  <a:pt x="6536" y="424"/>
                </a:lnTo>
                <a:lnTo>
                  <a:pt x="6205" y="314"/>
                </a:lnTo>
                <a:lnTo>
                  <a:pt x="5855" y="222"/>
                </a:lnTo>
                <a:lnTo>
                  <a:pt x="5524" y="148"/>
                </a:lnTo>
                <a:lnTo>
                  <a:pt x="5174" y="74"/>
                </a:lnTo>
                <a:lnTo>
                  <a:pt x="4805" y="38"/>
                </a:lnTo>
                <a:lnTo>
                  <a:pt x="4456" y="19"/>
                </a:lnTo>
                <a:lnTo>
                  <a:pt x="4087" y="1"/>
                </a:lnTo>
                <a:lnTo>
                  <a:pt x="3811"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dirty="0"/>
          </a:p>
        </p:txBody>
      </p:sp>
      <p:sp>
        <p:nvSpPr>
          <p:cNvPr id="6" name="Google Shape;46;p6">
            <a:extLst>
              <a:ext uri="{FF2B5EF4-FFF2-40B4-BE49-F238E27FC236}">
                <a16:creationId xmlns:a16="http://schemas.microsoft.com/office/drawing/2014/main" id="{547B711C-3800-4208-9FC5-6A9F7B6F4118}"/>
              </a:ext>
            </a:extLst>
          </p:cNvPr>
          <p:cNvSpPr>
            <a:spLocks/>
          </p:cNvSpPr>
          <p:nvPr/>
        </p:nvSpPr>
        <p:spPr bwMode="auto">
          <a:xfrm>
            <a:off x="0" y="0"/>
            <a:ext cx="2582333" cy="3333750"/>
          </a:xfrm>
          <a:custGeom>
            <a:avLst/>
            <a:gdLst>
              <a:gd name="T0" fmla="*/ 0 w 19959"/>
              <a:gd name="T1" fmla="*/ 3197953 h 25777"/>
              <a:gd name="T2" fmla="*/ 125080 w 19959"/>
              <a:gd name="T3" fmla="*/ 3257574 h 25777"/>
              <a:gd name="T4" fmla="*/ 253653 w 19959"/>
              <a:gd name="T5" fmla="*/ 3298055 h 25777"/>
              <a:gd name="T6" fmla="*/ 387661 w 19959"/>
              <a:gd name="T7" fmla="*/ 3324180 h 25777"/>
              <a:gd name="T8" fmla="*/ 525258 w 19959"/>
              <a:gd name="T9" fmla="*/ 3333750 h 25777"/>
              <a:gd name="T10" fmla="*/ 669939 w 19959"/>
              <a:gd name="T11" fmla="*/ 3324180 h 25777"/>
              <a:gd name="T12" fmla="*/ 809381 w 19959"/>
              <a:gd name="T13" fmla="*/ 3295598 h 25777"/>
              <a:gd name="T14" fmla="*/ 945135 w 19959"/>
              <a:gd name="T15" fmla="*/ 3248004 h 25777"/>
              <a:gd name="T16" fmla="*/ 1075552 w 19959"/>
              <a:gd name="T17" fmla="*/ 3186055 h 25777"/>
              <a:gd name="T18" fmla="*/ 1198788 w 19959"/>
              <a:gd name="T19" fmla="*/ 3107551 h 25777"/>
              <a:gd name="T20" fmla="*/ 1314941 w 19959"/>
              <a:gd name="T21" fmla="*/ 3012235 h 25777"/>
              <a:gd name="T22" fmla="*/ 1423912 w 19959"/>
              <a:gd name="T23" fmla="*/ 2905149 h 25777"/>
              <a:gd name="T24" fmla="*/ 1523957 w 19959"/>
              <a:gd name="T25" fmla="*/ 2783708 h 25777"/>
              <a:gd name="T26" fmla="*/ 1615074 w 19959"/>
              <a:gd name="T27" fmla="*/ 2650368 h 25777"/>
              <a:gd name="T28" fmla="*/ 1695517 w 19959"/>
              <a:gd name="T29" fmla="*/ 2505130 h 25777"/>
              <a:gd name="T30" fmla="*/ 1766936 w 19959"/>
              <a:gd name="T31" fmla="*/ 2350322 h 25777"/>
              <a:gd name="T32" fmla="*/ 1825934 w 19959"/>
              <a:gd name="T33" fmla="*/ 2185943 h 25777"/>
              <a:gd name="T34" fmla="*/ 1872318 w 19959"/>
              <a:gd name="T35" fmla="*/ 2012123 h 25777"/>
              <a:gd name="T36" fmla="*/ 1908124 w 19959"/>
              <a:gd name="T37" fmla="*/ 1831189 h 25777"/>
              <a:gd name="T38" fmla="*/ 1929569 w 19959"/>
              <a:gd name="T39" fmla="*/ 1645471 h 25777"/>
              <a:gd name="T40" fmla="*/ 1936653 w 19959"/>
              <a:gd name="T41" fmla="*/ 1452639 h 25777"/>
              <a:gd name="T42" fmla="*/ 1934906 w 19959"/>
              <a:gd name="T43" fmla="*/ 1343096 h 25777"/>
              <a:gd name="T44" fmla="*/ 1927726 w 19959"/>
              <a:gd name="T45" fmla="*/ 1235881 h 25777"/>
              <a:gd name="T46" fmla="*/ 1915208 w 19959"/>
              <a:gd name="T47" fmla="*/ 1131124 h 25777"/>
              <a:gd name="T48" fmla="*/ 1900944 w 19959"/>
              <a:gd name="T49" fmla="*/ 1026366 h 25777"/>
              <a:gd name="T50" fmla="*/ 1881342 w 19959"/>
              <a:gd name="T51" fmla="*/ 926394 h 25777"/>
              <a:gd name="T52" fmla="*/ 1856307 w 19959"/>
              <a:gd name="T53" fmla="*/ 826292 h 25777"/>
              <a:gd name="T54" fmla="*/ 1829525 w 19959"/>
              <a:gd name="T55" fmla="*/ 731105 h 25777"/>
              <a:gd name="T56" fmla="*/ 1761599 w 19959"/>
              <a:gd name="T57" fmla="*/ 545386 h 25777"/>
              <a:gd name="T58" fmla="*/ 1681156 w 19959"/>
              <a:gd name="T59" fmla="*/ 371566 h 25777"/>
              <a:gd name="T60" fmla="*/ 1586546 w 19959"/>
              <a:gd name="T61" fmla="*/ 211973 h 25777"/>
              <a:gd name="T62" fmla="*/ 1479320 w 19959"/>
              <a:gd name="T63" fmla="*/ 66734 h 25777"/>
              <a:gd name="T64" fmla="*/ 0 w 19959"/>
              <a:gd name="T65" fmla="*/ 0 h 257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9959" h="25777" extrusionOk="0">
                <a:moveTo>
                  <a:pt x="0" y="0"/>
                </a:moveTo>
                <a:lnTo>
                  <a:pt x="0" y="24727"/>
                </a:lnTo>
                <a:lnTo>
                  <a:pt x="626" y="24967"/>
                </a:lnTo>
                <a:lnTo>
                  <a:pt x="1289" y="25188"/>
                </a:lnTo>
                <a:lnTo>
                  <a:pt x="1952" y="25353"/>
                </a:lnTo>
                <a:lnTo>
                  <a:pt x="2614" y="25501"/>
                </a:lnTo>
                <a:lnTo>
                  <a:pt x="3296" y="25629"/>
                </a:lnTo>
                <a:lnTo>
                  <a:pt x="3995" y="25703"/>
                </a:lnTo>
                <a:lnTo>
                  <a:pt x="4695" y="25758"/>
                </a:lnTo>
                <a:lnTo>
                  <a:pt x="5413" y="25777"/>
                </a:lnTo>
                <a:lnTo>
                  <a:pt x="6168" y="25758"/>
                </a:lnTo>
                <a:lnTo>
                  <a:pt x="6904" y="25703"/>
                </a:lnTo>
                <a:lnTo>
                  <a:pt x="7622" y="25611"/>
                </a:lnTo>
                <a:lnTo>
                  <a:pt x="8341" y="25482"/>
                </a:lnTo>
                <a:lnTo>
                  <a:pt x="9040" y="25316"/>
                </a:lnTo>
                <a:lnTo>
                  <a:pt x="9740" y="25114"/>
                </a:lnTo>
                <a:lnTo>
                  <a:pt x="10421" y="24893"/>
                </a:lnTo>
                <a:lnTo>
                  <a:pt x="11084" y="24635"/>
                </a:lnTo>
                <a:lnTo>
                  <a:pt x="11710" y="24341"/>
                </a:lnTo>
                <a:lnTo>
                  <a:pt x="12354" y="24028"/>
                </a:lnTo>
                <a:lnTo>
                  <a:pt x="12962" y="23678"/>
                </a:lnTo>
                <a:lnTo>
                  <a:pt x="13551" y="23291"/>
                </a:lnTo>
                <a:lnTo>
                  <a:pt x="14122" y="22886"/>
                </a:lnTo>
                <a:lnTo>
                  <a:pt x="14674" y="22463"/>
                </a:lnTo>
                <a:lnTo>
                  <a:pt x="15190" y="22002"/>
                </a:lnTo>
                <a:lnTo>
                  <a:pt x="15705" y="21524"/>
                </a:lnTo>
                <a:lnTo>
                  <a:pt x="16184" y="21008"/>
                </a:lnTo>
                <a:lnTo>
                  <a:pt x="16644" y="20493"/>
                </a:lnTo>
                <a:lnTo>
                  <a:pt x="17068" y="19940"/>
                </a:lnTo>
                <a:lnTo>
                  <a:pt x="17473" y="19370"/>
                </a:lnTo>
                <a:lnTo>
                  <a:pt x="17859" y="18780"/>
                </a:lnTo>
                <a:lnTo>
                  <a:pt x="18209" y="18173"/>
                </a:lnTo>
                <a:lnTo>
                  <a:pt x="18522" y="17528"/>
                </a:lnTo>
                <a:lnTo>
                  <a:pt x="18817" y="16902"/>
                </a:lnTo>
                <a:lnTo>
                  <a:pt x="19075" y="16240"/>
                </a:lnTo>
                <a:lnTo>
                  <a:pt x="19295" y="15558"/>
                </a:lnTo>
                <a:lnTo>
                  <a:pt x="19498" y="14859"/>
                </a:lnTo>
                <a:lnTo>
                  <a:pt x="19664" y="14159"/>
                </a:lnTo>
                <a:lnTo>
                  <a:pt x="19793" y="13441"/>
                </a:lnTo>
                <a:lnTo>
                  <a:pt x="19885" y="12723"/>
                </a:lnTo>
                <a:lnTo>
                  <a:pt x="19940" y="11986"/>
                </a:lnTo>
                <a:lnTo>
                  <a:pt x="19958" y="11232"/>
                </a:lnTo>
                <a:lnTo>
                  <a:pt x="19958" y="10808"/>
                </a:lnTo>
                <a:lnTo>
                  <a:pt x="19940" y="10385"/>
                </a:lnTo>
                <a:lnTo>
                  <a:pt x="19903" y="9980"/>
                </a:lnTo>
                <a:lnTo>
                  <a:pt x="19866" y="9556"/>
                </a:lnTo>
                <a:lnTo>
                  <a:pt x="19811" y="9151"/>
                </a:lnTo>
                <a:lnTo>
                  <a:pt x="19737" y="8746"/>
                </a:lnTo>
                <a:lnTo>
                  <a:pt x="19664" y="8341"/>
                </a:lnTo>
                <a:lnTo>
                  <a:pt x="19590" y="7936"/>
                </a:lnTo>
                <a:lnTo>
                  <a:pt x="19480" y="7549"/>
                </a:lnTo>
                <a:lnTo>
                  <a:pt x="19388" y="7163"/>
                </a:lnTo>
                <a:lnTo>
                  <a:pt x="19259" y="6776"/>
                </a:lnTo>
                <a:lnTo>
                  <a:pt x="19130" y="6389"/>
                </a:lnTo>
                <a:lnTo>
                  <a:pt x="19001" y="6021"/>
                </a:lnTo>
                <a:lnTo>
                  <a:pt x="18854" y="5653"/>
                </a:lnTo>
                <a:lnTo>
                  <a:pt x="18522" y="4916"/>
                </a:lnTo>
                <a:lnTo>
                  <a:pt x="18154" y="4217"/>
                </a:lnTo>
                <a:lnTo>
                  <a:pt x="17749" y="3536"/>
                </a:lnTo>
                <a:lnTo>
                  <a:pt x="17325" y="2873"/>
                </a:lnTo>
                <a:lnTo>
                  <a:pt x="16847" y="2247"/>
                </a:lnTo>
                <a:lnTo>
                  <a:pt x="16350" y="1639"/>
                </a:lnTo>
                <a:lnTo>
                  <a:pt x="15816" y="1068"/>
                </a:lnTo>
                <a:lnTo>
                  <a:pt x="15245" y="516"/>
                </a:lnTo>
                <a:lnTo>
                  <a:pt x="14656"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dirty="0"/>
          </a:p>
        </p:txBody>
      </p:sp>
      <p:sp>
        <p:nvSpPr>
          <p:cNvPr id="7" name="Google Shape;47;p6">
            <a:extLst>
              <a:ext uri="{FF2B5EF4-FFF2-40B4-BE49-F238E27FC236}">
                <a16:creationId xmlns:a16="http://schemas.microsoft.com/office/drawing/2014/main" id="{835DA0CE-250F-4D17-9BEA-CED43388FE69}"/>
              </a:ext>
            </a:extLst>
          </p:cNvPr>
          <p:cNvSpPr>
            <a:spLocks/>
          </p:cNvSpPr>
          <p:nvPr/>
        </p:nvSpPr>
        <p:spPr bwMode="auto">
          <a:xfrm>
            <a:off x="2961218" y="0"/>
            <a:ext cx="1297516" cy="1123950"/>
          </a:xfrm>
          <a:custGeom>
            <a:avLst/>
            <a:gdLst>
              <a:gd name="T0" fmla="*/ 139505 w 10017"/>
              <a:gd name="T1" fmla="*/ 23925 h 8691"/>
              <a:gd name="T2" fmla="*/ 107349 w 10017"/>
              <a:gd name="T3" fmla="*/ 71516 h 8691"/>
              <a:gd name="T4" fmla="*/ 76942 w 10017"/>
              <a:gd name="T5" fmla="*/ 123892 h 8691"/>
              <a:gd name="T6" fmla="*/ 53723 w 10017"/>
              <a:gd name="T7" fmla="*/ 181053 h 8691"/>
              <a:gd name="T8" fmla="*/ 32253 w 10017"/>
              <a:gd name="T9" fmla="*/ 242869 h 8691"/>
              <a:gd name="T10" fmla="*/ 16127 w 10017"/>
              <a:gd name="T11" fmla="*/ 307272 h 8691"/>
              <a:gd name="T12" fmla="*/ 5343 w 10017"/>
              <a:gd name="T13" fmla="*/ 371546 h 8691"/>
              <a:gd name="T14" fmla="*/ 0 w 10017"/>
              <a:gd name="T15" fmla="*/ 440605 h 8691"/>
              <a:gd name="T16" fmla="*/ 0 w 10017"/>
              <a:gd name="T17" fmla="*/ 509664 h 8691"/>
              <a:gd name="T18" fmla="*/ 5343 w 10017"/>
              <a:gd name="T19" fmla="*/ 573937 h 8691"/>
              <a:gd name="T20" fmla="*/ 16127 w 10017"/>
              <a:gd name="T21" fmla="*/ 638211 h 8691"/>
              <a:gd name="T22" fmla="*/ 30407 w 10017"/>
              <a:gd name="T23" fmla="*/ 700028 h 8691"/>
              <a:gd name="T24" fmla="*/ 48283 w 10017"/>
              <a:gd name="T25" fmla="*/ 757189 h 8691"/>
              <a:gd name="T26" fmla="*/ 69753 w 10017"/>
              <a:gd name="T27" fmla="*/ 812022 h 8691"/>
              <a:gd name="T28" fmla="*/ 96566 w 10017"/>
              <a:gd name="T29" fmla="*/ 864398 h 8691"/>
              <a:gd name="T30" fmla="*/ 126973 w 10017"/>
              <a:gd name="T31" fmla="*/ 911989 h 8691"/>
              <a:gd name="T32" fmla="*/ 159226 w 10017"/>
              <a:gd name="T33" fmla="*/ 954924 h 8691"/>
              <a:gd name="T34" fmla="*/ 194977 w 10017"/>
              <a:gd name="T35" fmla="*/ 995403 h 8691"/>
              <a:gd name="T36" fmla="*/ 234322 w 10017"/>
              <a:gd name="T37" fmla="*/ 1031096 h 8691"/>
              <a:gd name="T38" fmla="*/ 275513 w 10017"/>
              <a:gd name="T39" fmla="*/ 1059676 h 8691"/>
              <a:gd name="T40" fmla="*/ 318356 w 10017"/>
              <a:gd name="T41" fmla="*/ 1083472 h 8691"/>
              <a:gd name="T42" fmla="*/ 364890 w 10017"/>
              <a:gd name="T43" fmla="*/ 1102482 h 8691"/>
              <a:gd name="T44" fmla="*/ 413173 w 10017"/>
              <a:gd name="T45" fmla="*/ 1116837 h 8691"/>
              <a:gd name="T46" fmla="*/ 461456 w 10017"/>
              <a:gd name="T47" fmla="*/ 1123950 h 8691"/>
              <a:gd name="T48" fmla="*/ 536649 w 10017"/>
              <a:gd name="T49" fmla="*/ 1121493 h 8691"/>
              <a:gd name="T50" fmla="*/ 584931 w 10017"/>
              <a:gd name="T51" fmla="*/ 1109595 h 8691"/>
              <a:gd name="T52" fmla="*/ 631466 w 10017"/>
              <a:gd name="T53" fmla="*/ 1095370 h 8691"/>
              <a:gd name="T54" fmla="*/ 676154 w 10017"/>
              <a:gd name="T55" fmla="*/ 1073902 h 8691"/>
              <a:gd name="T56" fmla="*/ 719094 w 10017"/>
              <a:gd name="T57" fmla="*/ 1045321 h 8691"/>
              <a:gd name="T58" fmla="*/ 758439 w 10017"/>
              <a:gd name="T59" fmla="*/ 1014413 h 8691"/>
              <a:gd name="T60" fmla="*/ 795938 w 10017"/>
              <a:gd name="T61" fmla="*/ 976263 h 8691"/>
              <a:gd name="T62" fmla="*/ 829940 w 10017"/>
              <a:gd name="T63" fmla="*/ 933457 h 8691"/>
              <a:gd name="T64" fmla="*/ 862193 w 10017"/>
              <a:gd name="T65" fmla="*/ 888193 h 8691"/>
              <a:gd name="T66" fmla="*/ 890755 w 10017"/>
              <a:gd name="T67" fmla="*/ 838145 h 8691"/>
              <a:gd name="T68" fmla="*/ 914071 w 10017"/>
              <a:gd name="T69" fmla="*/ 785769 h 8691"/>
              <a:gd name="T70" fmla="*/ 935541 w 10017"/>
              <a:gd name="T71" fmla="*/ 728608 h 8691"/>
              <a:gd name="T72" fmla="*/ 951570 w 10017"/>
              <a:gd name="T73" fmla="*/ 669119 h 8691"/>
              <a:gd name="T74" fmla="*/ 962354 w 10017"/>
              <a:gd name="T75" fmla="*/ 607174 h 8691"/>
              <a:gd name="T76" fmla="*/ 971291 w 10017"/>
              <a:gd name="T77" fmla="*/ 542900 h 8691"/>
              <a:gd name="T78" fmla="*/ 973040 w 10017"/>
              <a:gd name="T79" fmla="*/ 476298 h 8691"/>
              <a:gd name="T80" fmla="*/ 969445 w 10017"/>
              <a:gd name="T81" fmla="*/ 407240 h 8691"/>
              <a:gd name="T82" fmla="*/ 962354 w 10017"/>
              <a:gd name="T83" fmla="*/ 338181 h 8691"/>
              <a:gd name="T84" fmla="*/ 947976 w 10017"/>
              <a:gd name="T85" fmla="*/ 273907 h 8691"/>
              <a:gd name="T86" fmla="*/ 930100 w 10017"/>
              <a:gd name="T87" fmla="*/ 211961 h 8691"/>
              <a:gd name="T88" fmla="*/ 908630 w 10017"/>
              <a:gd name="T89" fmla="*/ 152472 h 8691"/>
              <a:gd name="T90" fmla="*/ 881817 w 10017"/>
              <a:gd name="T91" fmla="*/ 97639 h 8691"/>
              <a:gd name="T92" fmla="*/ 851410 w 10017"/>
              <a:gd name="T93" fmla="*/ 47720 h 8691"/>
              <a:gd name="T94" fmla="*/ 815659 w 10017"/>
              <a:gd name="T95" fmla="*/ 0 h 869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0017" h="8691" extrusionOk="0">
                <a:moveTo>
                  <a:pt x="1620" y="0"/>
                </a:moveTo>
                <a:lnTo>
                  <a:pt x="1436" y="185"/>
                </a:lnTo>
                <a:lnTo>
                  <a:pt x="1252" y="369"/>
                </a:lnTo>
                <a:lnTo>
                  <a:pt x="1105" y="553"/>
                </a:lnTo>
                <a:lnTo>
                  <a:pt x="939" y="755"/>
                </a:lnTo>
                <a:lnTo>
                  <a:pt x="792" y="958"/>
                </a:lnTo>
                <a:lnTo>
                  <a:pt x="663" y="1179"/>
                </a:lnTo>
                <a:lnTo>
                  <a:pt x="553" y="1400"/>
                </a:lnTo>
                <a:lnTo>
                  <a:pt x="442" y="1639"/>
                </a:lnTo>
                <a:lnTo>
                  <a:pt x="332" y="1878"/>
                </a:lnTo>
                <a:lnTo>
                  <a:pt x="258" y="2118"/>
                </a:lnTo>
                <a:lnTo>
                  <a:pt x="166" y="2376"/>
                </a:lnTo>
                <a:lnTo>
                  <a:pt x="111" y="2615"/>
                </a:lnTo>
                <a:lnTo>
                  <a:pt x="55" y="2873"/>
                </a:lnTo>
                <a:lnTo>
                  <a:pt x="37" y="3149"/>
                </a:lnTo>
                <a:lnTo>
                  <a:pt x="0" y="3407"/>
                </a:lnTo>
                <a:lnTo>
                  <a:pt x="0" y="3683"/>
                </a:lnTo>
                <a:lnTo>
                  <a:pt x="0" y="3941"/>
                </a:lnTo>
                <a:lnTo>
                  <a:pt x="19" y="4198"/>
                </a:lnTo>
                <a:lnTo>
                  <a:pt x="55" y="4438"/>
                </a:lnTo>
                <a:lnTo>
                  <a:pt x="111" y="4695"/>
                </a:lnTo>
                <a:lnTo>
                  <a:pt x="166" y="4935"/>
                </a:lnTo>
                <a:lnTo>
                  <a:pt x="221" y="5174"/>
                </a:lnTo>
                <a:lnTo>
                  <a:pt x="313" y="5413"/>
                </a:lnTo>
                <a:lnTo>
                  <a:pt x="387" y="5634"/>
                </a:lnTo>
                <a:lnTo>
                  <a:pt x="497" y="5855"/>
                </a:lnTo>
                <a:lnTo>
                  <a:pt x="608" y="6076"/>
                </a:lnTo>
                <a:lnTo>
                  <a:pt x="718" y="6279"/>
                </a:lnTo>
                <a:lnTo>
                  <a:pt x="847" y="6481"/>
                </a:lnTo>
                <a:lnTo>
                  <a:pt x="994" y="6684"/>
                </a:lnTo>
                <a:lnTo>
                  <a:pt x="1142" y="6868"/>
                </a:lnTo>
                <a:lnTo>
                  <a:pt x="1307" y="7052"/>
                </a:lnTo>
                <a:lnTo>
                  <a:pt x="1473" y="7218"/>
                </a:lnTo>
                <a:lnTo>
                  <a:pt x="1639" y="7384"/>
                </a:lnTo>
                <a:lnTo>
                  <a:pt x="1823" y="7549"/>
                </a:lnTo>
                <a:lnTo>
                  <a:pt x="2007" y="7697"/>
                </a:lnTo>
                <a:lnTo>
                  <a:pt x="2210" y="7844"/>
                </a:lnTo>
                <a:lnTo>
                  <a:pt x="2412" y="7973"/>
                </a:lnTo>
                <a:lnTo>
                  <a:pt x="2615" y="8083"/>
                </a:lnTo>
                <a:lnTo>
                  <a:pt x="2836" y="8194"/>
                </a:lnTo>
                <a:lnTo>
                  <a:pt x="3057" y="8304"/>
                </a:lnTo>
                <a:lnTo>
                  <a:pt x="3277" y="8378"/>
                </a:lnTo>
                <a:lnTo>
                  <a:pt x="3517" y="8470"/>
                </a:lnTo>
                <a:lnTo>
                  <a:pt x="3756" y="8525"/>
                </a:lnTo>
                <a:lnTo>
                  <a:pt x="3996" y="8580"/>
                </a:lnTo>
                <a:lnTo>
                  <a:pt x="4253" y="8636"/>
                </a:lnTo>
                <a:lnTo>
                  <a:pt x="4493" y="8672"/>
                </a:lnTo>
                <a:lnTo>
                  <a:pt x="4750" y="8691"/>
                </a:lnTo>
                <a:lnTo>
                  <a:pt x="5266" y="8691"/>
                </a:lnTo>
                <a:lnTo>
                  <a:pt x="5524" y="8672"/>
                </a:lnTo>
                <a:lnTo>
                  <a:pt x="5763" y="8636"/>
                </a:lnTo>
                <a:lnTo>
                  <a:pt x="6021" y="8580"/>
                </a:lnTo>
                <a:lnTo>
                  <a:pt x="6260" y="8525"/>
                </a:lnTo>
                <a:lnTo>
                  <a:pt x="6500" y="8470"/>
                </a:lnTo>
                <a:lnTo>
                  <a:pt x="6739" y="8378"/>
                </a:lnTo>
                <a:lnTo>
                  <a:pt x="6960" y="8304"/>
                </a:lnTo>
                <a:lnTo>
                  <a:pt x="7181" y="8194"/>
                </a:lnTo>
                <a:lnTo>
                  <a:pt x="7402" y="8083"/>
                </a:lnTo>
                <a:lnTo>
                  <a:pt x="7604" y="7973"/>
                </a:lnTo>
                <a:lnTo>
                  <a:pt x="7807" y="7844"/>
                </a:lnTo>
                <a:lnTo>
                  <a:pt x="8009" y="7697"/>
                </a:lnTo>
                <a:lnTo>
                  <a:pt x="8193" y="7549"/>
                </a:lnTo>
                <a:lnTo>
                  <a:pt x="8378" y="7384"/>
                </a:lnTo>
                <a:lnTo>
                  <a:pt x="8543" y="7218"/>
                </a:lnTo>
                <a:lnTo>
                  <a:pt x="8709" y="7052"/>
                </a:lnTo>
                <a:lnTo>
                  <a:pt x="8875" y="6868"/>
                </a:lnTo>
                <a:lnTo>
                  <a:pt x="9022" y="6684"/>
                </a:lnTo>
                <a:lnTo>
                  <a:pt x="9169" y="6481"/>
                </a:lnTo>
                <a:lnTo>
                  <a:pt x="9298" y="6279"/>
                </a:lnTo>
                <a:lnTo>
                  <a:pt x="9409" y="6076"/>
                </a:lnTo>
                <a:lnTo>
                  <a:pt x="9519" y="5855"/>
                </a:lnTo>
                <a:lnTo>
                  <a:pt x="9630" y="5634"/>
                </a:lnTo>
                <a:lnTo>
                  <a:pt x="9703" y="5413"/>
                </a:lnTo>
                <a:lnTo>
                  <a:pt x="9795" y="5174"/>
                </a:lnTo>
                <a:lnTo>
                  <a:pt x="9850" y="4935"/>
                </a:lnTo>
                <a:lnTo>
                  <a:pt x="9906" y="4695"/>
                </a:lnTo>
                <a:lnTo>
                  <a:pt x="9961" y="4438"/>
                </a:lnTo>
                <a:lnTo>
                  <a:pt x="9998" y="4198"/>
                </a:lnTo>
                <a:lnTo>
                  <a:pt x="10016" y="3941"/>
                </a:lnTo>
                <a:lnTo>
                  <a:pt x="10016" y="3683"/>
                </a:lnTo>
                <a:lnTo>
                  <a:pt x="10016" y="3407"/>
                </a:lnTo>
                <a:lnTo>
                  <a:pt x="9979" y="3149"/>
                </a:lnTo>
                <a:lnTo>
                  <a:pt x="9961" y="2873"/>
                </a:lnTo>
                <a:lnTo>
                  <a:pt x="9906" y="2615"/>
                </a:lnTo>
                <a:lnTo>
                  <a:pt x="9850" y="2376"/>
                </a:lnTo>
                <a:lnTo>
                  <a:pt x="9758" y="2118"/>
                </a:lnTo>
                <a:lnTo>
                  <a:pt x="9685" y="1878"/>
                </a:lnTo>
                <a:lnTo>
                  <a:pt x="9574" y="1639"/>
                </a:lnTo>
                <a:lnTo>
                  <a:pt x="9464" y="1400"/>
                </a:lnTo>
                <a:lnTo>
                  <a:pt x="9353" y="1179"/>
                </a:lnTo>
                <a:lnTo>
                  <a:pt x="9224" y="958"/>
                </a:lnTo>
                <a:lnTo>
                  <a:pt x="9077" y="755"/>
                </a:lnTo>
                <a:lnTo>
                  <a:pt x="8911" y="553"/>
                </a:lnTo>
                <a:lnTo>
                  <a:pt x="8764" y="369"/>
                </a:lnTo>
                <a:lnTo>
                  <a:pt x="8580" y="185"/>
                </a:lnTo>
                <a:lnTo>
                  <a:pt x="8396" y="0"/>
                </a:lnTo>
                <a:lnTo>
                  <a:pt x="162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dirty="0"/>
          </a:p>
        </p:txBody>
      </p:sp>
      <p:sp>
        <p:nvSpPr>
          <p:cNvPr id="48" name="Google Shape;48;p6"/>
          <p:cNvSpPr txBox="1">
            <a:spLocks noGrp="1"/>
          </p:cNvSpPr>
          <p:nvPr>
            <p:ph type="title"/>
          </p:nvPr>
        </p:nvSpPr>
        <p:spPr>
          <a:xfrm>
            <a:off x="6989333" y="1597367"/>
            <a:ext cx="4593200" cy="921200"/>
          </a:xfrm>
          <a:prstGeom prst="rect">
            <a:avLst/>
          </a:prstGeom>
        </p:spPr>
        <p:txBody>
          <a:bodyPr spcFirstLastPara="1">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9" name="Google Shape;49;p6"/>
          <p:cNvSpPr txBox="1">
            <a:spLocks noGrp="1"/>
          </p:cNvSpPr>
          <p:nvPr>
            <p:ph type="body" idx="1"/>
          </p:nvPr>
        </p:nvSpPr>
        <p:spPr>
          <a:xfrm>
            <a:off x="6989333" y="2665300"/>
            <a:ext cx="4593200" cy="2800800"/>
          </a:xfrm>
          <a:prstGeom prst="rect">
            <a:avLst/>
          </a:prstGeom>
        </p:spPr>
        <p:txBody>
          <a:bodyPr spcFirstLastPara="1">
            <a:noAutofit/>
          </a:bodyPr>
          <a:lstStyle>
            <a:lvl1pPr marL="457200" lvl="0" indent="-381000" rtl="0">
              <a:spcBef>
                <a:spcPts val="600"/>
              </a:spcBef>
              <a:spcAft>
                <a:spcPts val="0"/>
              </a:spcAft>
              <a:buSzPts val="24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a:p>
        </p:txBody>
      </p:sp>
      <p:sp>
        <p:nvSpPr>
          <p:cNvPr id="8" name="Google Shape;50;p6">
            <a:extLst>
              <a:ext uri="{FF2B5EF4-FFF2-40B4-BE49-F238E27FC236}">
                <a16:creationId xmlns:a16="http://schemas.microsoft.com/office/drawing/2014/main" id="{12E5FEA7-C591-48F5-A433-6E0F1A41E17D}"/>
              </a:ext>
            </a:extLst>
          </p:cNvPr>
          <p:cNvSpPr txBox="1">
            <a:spLocks noGrp="1"/>
          </p:cNvSpPr>
          <p:nvPr>
            <p:ph type="sldNum" idx="10"/>
          </p:nvPr>
        </p:nvSpPr>
        <p:spPr/>
        <p:txBody>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defRPr/>
            </a:pPr>
            <a:fld id="{33678A5C-7965-4DB2-8E41-7B725BDDFA65}" type="slidenum">
              <a:rPr lang="en"/>
              <a:pPr>
                <a:defRPr/>
              </a:pPr>
              <a:t>‹#›</a:t>
            </a:fld>
            <a:endParaRPr lang="en"/>
          </a:p>
        </p:txBody>
      </p:sp>
    </p:spTree>
    <p:extLst>
      <p:ext uri="{BB962C8B-B14F-4D97-AF65-F5344CB8AC3E}">
        <p14:creationId xmlns:p14="http://schemas.microsoft.com/office/powerpoint/2010/main" val="40863864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51"/>
        <p:cNvGrpSpPr/>
        <p:nvPr/>
      </p:nvGrpSpPr>
      <p:grpSpPr>
        <a:xfrm>
          <a:off x="0" y="0"/>
          <a:ext cx="0" cy="0"/>
          <a:chOff x="0" y="0"/>
          <a:chExt cx="0" cy="0"/>
        </a:xfrm>
      </p:grpSpPr>
      <p:sp>
        <p:nvSpPr>
          <p:cNvPr id="5" name="Google Shape;52;p7">
            <a:extLst>
              <a:ext uri="{FF2B5EF4-FFF2-40B4-BE49-F238E27FC236}">
                <a16:creationId xmlns:a16="http://schemas.microsoft.com/office/drawing/2014/main" id="{C52644A2-E875-4561-813D-07985ED6F247}"/>
              </a:ext>
            </a:extLst>
          </p:cNvPr>
          <p:cNvSpPr/>
          <p:nvPr/>
        </p:nvSpPr>
        <p:spPr>
          <a:xfrm>
            <a:off x="0" y="0"/>
            <a:ext cx="12192000" cy="6858000"/>
          </a:xfrm>
          <a:custGeom>
            <a:avLst/>
            <a:gdLst/>
            <a:ahLst/>
            <a:cxnLst/>
            <a:rect l="l" t="t" r="r" b="b"/>
            <a:pathLst>
              <a:path w="94270" h="53026" extrusionOk="0">
                <a:moveTo>
                  <a:pt x="7992" y="4456"/>
                </a:moveTo>
                <a:lnTo>
                  <a:pt x="8489" y="4732"/>
                </a:lnTo>
                <a:lnTo>
                  <a:pt x="9078" y="5082"/>
                </a:lnTo>
                <a:lnTo>
                  <a:pt x="9833" y="5542"/>
                </a:lnTo>
                <a:lnTo>
                  <a:pt x="10753" y="6113"/>
                </a:lnTo>
                <a:lnTo>
                  <a:pt x="11784" y="6794"/>
                </a:lnTo>
                <a:lnTo>
                  <a:pt x="12908" y="7586"/>
                </a:lnTo>
                <a:lnTo>
                  <a:pt x="13478" y="8027"/>
                </a:lnTo>
                <a:lnTo>
                  <a:pt x="14086" y="8469"/>
                </a:lnTo>
                <a:lnTo>
                  <a:pt x="14694" y="8948"/>
                </a:lnTo>
                <a:lnTo>
                  <a:pt x="15301" y="9445"/>
                </a:lnTo>
                <a:lnTo>
                  <a:pt x="15927" y="9961"/>
                </a:lnTo>
                <a:lnTo>
                  <a:pt x="16535" y="10513"/>
                </a:lnTo>
                <a:lnTo>
                  <a:pt x="17142" y="11065"/>
                </a:lnTo>
                <a:lnTo>
                  <a:pt x="17731" y="11636"/>
                </a:lnTo>
                <a:lnTo>
                  <a:pt x="18302" y="12225"/>
                </a:lnTo>
                <a:lnTo>
                  <a:pt x="18873" y="12833"/>
                </a:lnTo>
                <a:lnTo>
                  <a:pt x="19407" y="13459"/>
                </a:lnTo>
                <a:lnTo>
                  <a:pt x="19941" y="14085"/>
                </a:lnTo>
                <a:lnTo>
                  <a:pt x="20420" y="14748"/>
                </a:lnTo>
                <a:lnTo>
                  <a:pt x="20880" y="15411"/>
                </a:lnTo>
                <a:lnTo>
                  <a:pt x="21303" y="16092"/>
                </a:lnTo>
                <a:lnTo>
                  <a:pt x="21690" y="16773"/>
                </a:lnTo>
                <a:lnTo>
                  <a:pt x="21856" y="17123"/>
                </a:lnTo>
                <a:lnTo>
                  <a:pt x="22021" y="17473"/>
                </a:lnTo>
                <a:lnTo>
                  <a:pt x="22169" y="17822"/>
                </a:lnTo>
                <a:lnTo>
                  <a:pt x="22316" y="18172"/>
                </a:lnTo>
                <a:lnTo>
                  <a:pt x="22445" y="18522"/>
                </a:lnTo>
                <a:lnTo>
                  <a:pt x="22555" y="18872"/>
                </a:lnTo>
                <a:lnTo>
                  <a:pt x="22647" y="19222"/>
                </a:lnTo>
                <a:lnTo>
                  <a:pt x="22739" y="19572"/>
                </a:lnTo>
                <a:lnTo>
                  <a:pt x="22813" y="19921"/>
                </a:lnTo>
                <a:lnTo>
                  <a:pt x="22887" y="20271"/>
                </a:lnTo>
                <a:lnTo>
                  <a:pt x="22924" y="20603"/>
                </a:lnTo>
                <a:lnTo>
                  <a:pt x="22960" y="20934"/>
                </a:lnTo>
                <a:lnTo>
                  <a:pt x="23016" y="21597"/>
                </a:lnTo>
                <a:lnTo>
                  <a:pt x="23016" y="22260"/>
                </a:lnTo>
                <a:lnTo>
                  <a:pt x="22979" y="22886"/>
                </a:lnTo>
                <a:lnTo>
                  <a:pt x="22905" y="23512"/>
                </a:lnTo>
                <a:lnTo>
                  <a:pt x="22795" y="24119"/>
                </a:lnTo>
                <a:lnTo>
                  <a:pt x="22666" y="24708"/>
                </a:lnTo>
                <a:lnTo>
                  <a:pt x="22500" y="25298"/>
                </a:lnTo>
                <a:lnTo>
                  <a:pt x="22316" y="25850"/>
                </a:lnTo>
                <a:lnTo>
                  <a:pt x="22113" y="26384"/>
                </a:lnTo>
                <a:lnTo>
                  <a:pt x="21893" y="26899"/>
                </a:lnTo>
                <a:lnTo>
                  <a:pt x="21653" y="27397"/>
                </a:lnTo>
                <a:lnTo>
                  <a:pt x="21395" y="27875"/>
                </a:lnTo>
                <a:lnTo>
                  <a:pt x="21156" y="28336"/>
                </a:lnTo>
                <a:lnTo>
                  <a:pt x="20880" y="28777"/>
                </a:lnTo>
                <a:lnTo>
                  <a:pt x="20622" y="29182"/>
                </a:lnTo>
                <a:lnTo>
                  <a:pt x="20364" y="29569"/>
                </a:lnTo>
                <a:lnTo>
                  <a:pt x="20107" y="29919"/>
                </a:lnTo>
                <a:lnTo>
                  <a:pt x="19849" y="30250"/>
                </a:lnTo>
                <a:lnTo>
                  <a:pt x="19370" y="30821"/>
                </a:lnTo>
                <a:lnTo>
                  <a:pt x="18965" y="31281"/>
                </a:lnTo>
                <a:lnTo>
                  <a:pt x="18634" y="31631"/>
                </a:lnTo>
                <a:lnTo>
                  <a:pt x="18357" y="31907"/>
                </a:lnTo>
                <a:lnTo>
                  <a:pt x="17952" y="31889"/>
                </a:lnTo>
                <a:lnTo>
                  <a:pt x="17474" y="31852"/>
                </a:lnTo>
                <a:lnTo>
                  <a:pt x="16866" y="31779"/>
                </a:lnTo>
                <a:lnTo>
                  <a:pt x="16130" y="31650"/>
                </a:lnTo>
                <a:lnTo>
                  <a:pt x="15725" y="31576"/>
                </a:lnTo>
                <a:lnTo>
                  <a:pt x="15283" y="31466"/>
                </a:lnTo>
                <a:lnTo>
                  <a:pt x="14841" y="31355"/>
                </a:lnTo>
                <a:lnTo>
                  <a:pt x="14362" y="31226"/>
                </a:lnTo>
                <a:lnTo>
                  <a:pt x="13883" y="31079"/>
                </a:lnTo>
                <a:lnTo>
                  <a:pt x="13405" y="30895"/>
                </a:lnTo>
                <a:lnTo>
                  <a:pt x="12889" y="30711"/>
                </a:lnTo>
                <a:lnTo>
                  <a:pt x="12392" y="30490"/>
                </a:lnTo>
                <a:lnTo>
                  <a:pt x="11877" y="30250"/>
                </a:lnTo>
                <a:lnTo>
                  <a:pt x="11361" y="29974"/>
                </a:lnTo>
                <a:lnTo>
                  <a:pt x="10864" y="29680"/>
                </a:lnTo>
                <a:lnTo>
                  <a:pt x="10367" y="29348"/>
                </a:lnTo>
                <a:lnTo>
                  <a:pt x="9870" y="28998"/>
                </a:lnTo>
                <a:lnTo>
                  <a:pt x="9391" y="28612"/>
                </a:lnTo>
                <a:lnTo>
                  <a:pt x="8931" y="28188"/>
                </a:lnTo>
                <a:lnTo>
                  <a:pt x="8470" y="27728"/>
                </a:lnTo>
                <a:lnTo>
                  <a:pt x="8047" y="27249"/>
                </a:lnTo>
                <a:lnTo>
                  <a:pt x="7642" y="26715"/>
                </a:lnTo>
                <a:lnTo>
                  <a:pt x="7439" y="26439"/>
                </a:lnTo>
                <a:lnTo>
                  <a:pt x="7255" y="26145"/>
                </a:lnTo>
                <a:lnTo>
                  <a:pt x="7071" y="25850"/>
                </a:lnTo>
                <a:lnTo>
                  <a:pt x="6905" y="25555"/>
                </a:lnTo>
                <a:lnTo>
                  <a:pt x="6740" y="25224"/>
                </a:lnTo>
                <a:lnTo>
                  <a:pt x="6592" y="24893"/>
                </a:lnTo>
                <a:lnTo>
                  <a:pt x="6445" y="24561"/>
                </a:lnTo>
                <a:lnTo>
                  <a:pt x="6298" y="24211"/>
                </a:lnTo>
                <a:lnTo>
                  <a:pt x="6169" y="23861"/>
                </a:lnTo>
                <a:lnTo>
                  <a:pt x="6058" y="23493"/>
                </a:lnTo>
                <a:lnTo>
                  <a:pt x="5948" y="23125"/>
                </a:lnTo>
                <a:lnTo>
                  <a:pt x="5856" y="22738"/>
                </a:lnTo>
                <a:lnTo>
                  <a:pt x="5690" y="21965"/>
                </a:lnTo>
                <a:lnTo>
                  <a:pt x="5561" y="21192"/>
                </a:lnTo>
                <a:lnTo>
                  <a:pt x="5451" y="20382"/>
                </a:lnTo>
                <a:lnTo>
                  <a:pt x="5396" y="19572"/>
                </a:lnTo>
                <a:lnTo>
                  <a:pt x="5359" y="18761"/>
                </a:lnTo>
                <a:lnTo>
                  <a:pt x="5359" y="17933"/>
                </a:lnTo>
                <a:lnTo>
                  <a:pt x="5377" y="17104"/>
                </a:lnTo>
                <a:lnTo>
                  <a:pt x="5432" y="16276"/>
                </a:lnTo>
                <a:lnTo>
                  <a:pt x="5488" y="15447"/>
                </a:lnTo>
                <a:lnTo>
                  <a:pt x="5580" y="14637"/>
                </a:lnTo>
                <a:lnTo>
                  <a:pt x="5690" y="13827"/>
                </a:lnTo>
                <a:lnTo>
                  <a:pt x="5801" y="13035"/>
                </a:lnTo>
                <a:lnTo>
                  <a:pt x="5930" y="12262"/>
                </a:lnTo>
                <a:lnTo>
                  <a:pt x="6077" y="11489"/>
                </a:lnTo>
                <a:lnTo>
                  <a:pt x="6224" y="10752"/>
                </a:lnTo>
                <a:lnTo>
                  <a:pt x="6390" y="10053"/>
                </a:lnTo>
                <a:lnTo>
                  <a:pt x="6703" y="8709"/>
                </a:lnTo>
                <a:lnTo>
                  <a:pt x="7034" y="7512"/>
                </a:lnTo>
                <a:lnTo>
                  <a:pt x="7329" y="6481"/>
                </a:lnTo>
                <a:lnTo>
                  <a:pt x="7605" y="5634"/>
                </a:lnTo>
                <a:lnTo>
                  <a:pt x="7808" y="5008"/>
                </a:lnTo>
                <a:lnTo>
                  <a:pt x="7992" y="4456"/>
                </a:lnTo>
                <a:close/>
                <a:moveTo>
                  <a:pt x="1" y="0"/>
                </a:moveTo>
                <a:lnTo>
                  <a:pt x="1" y="53026"/>
                </a:lnTo>
                <a:lnTo>
                  <a:pt x="94269" y="53026"/>
                </a:lnTo>
                <a:lnTo>
                  <a:pt x="94269"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lIns="91425" tIns="91425" rIns="91425" bIns="91425" anchor="ctr"/>
          <a:lstStyle/>
          <a:p>
            <a:pPr>
              <a:spcBef>
                <a:spcPts val="0"/>
              </a:spcBef>
              <a:spcAft>
                <a:spcPts val="0"/>
              </a:spcAft>
              <a:defRPr/>
            </a:pPr>
            <a:endParaRPr sz="1800" dirty="0"/>
          </a:p>
        </p:txBody>
      </p:sp>
      <p:sp>
        <p:nvSpPr>
          <p:cNvPr id="6" name="Google Shape;53;p7">
            <a:extLst>
              <a:ext uri="{FF2B5EF4-FFF2-40B4-BE49-F238E27FC236}">
                <a16:creationId xmlns:a16="http://schemas.microsoft.com/office/drawing/2014/main" id="{C616628B-ECF4-432A-B954-600FA6424960}"/>
              </a:ext>
            </a:extLst>
          </p:cNvPr>
          <p:cNvSpPr>
            <a:spLocks/>
          </p:cNvSpPr>
          <p:nvPr/>
        </p:nvSpPr>
        <p:spPr bwMode="auto">
          <a:xfrm>
            <a:off x="2675467" y="3735389"/>
            <a:ext cx="1993900" cy="1209675"/>
          </a:xfrm>
          <a:custGeom>
            <a:avLst/>
            <a:gdLst>
              <a:gd name="T0" fmla="*/ 562773 w 15412"/>
              <a:gd name="T1" fmla="*/ 2457 h 9354"/>
              <a:gd name="T2" fmla="*/ 482433 w 15412"/>
              <a:gd name="T3" fmla="*/ 19140 h 9354"/>
              <a:gd name="T4" fmla="*/ 421692 w 15412"/>
              <a:gd name="T5" fmla="*/ 42935 h 9354"/>
              <a:gd name="T6" fmla="*/ 366288 w 15412"/>
              <a:gd name="T7" fmla="*/ 71515 h 9354"/>
              <a:gd name="T8" fmla="*/ 316318 w 15412"/>
              <a:gd name="T9" fmla="*/ 107208 h 9354"/>
              <a:gd name="T10" fmla="*/ 269840 w 15412"/>
              <a:gd name="T11" fmla="*/ 147685 h 9354"/>
              <a:gd name="T12" fmla="*/ 228700 w 15412"/>
              <a:gd name="T13" fmla="*/ 190620 h 9354"/>
              <a:gd name="T14" fmla="*/ 191246 w 15412"/>
              <a:gd name="T15" fmla="*/ 238211 h 9354"/>
              <a:gd name="T16" fmla="*/ 126915 w 15412"/>
              <a:gd name="T17" fmla="*/ 342961 h 9354"/>
              <a:gd name="T18" fmla="*/ 78691 w 15412"/>
              <a:gd name="T19" fmla="*/ 447712 h 9354"/>
              <a:gd name="T20" fmla="*/ 41141 w 15412"/>
              <a:gd name="T21" fmla="*/ 550134 h 9354"/>
              <a:gd name="T22" fmla="*/ 16107 w 15412"/>
              <a:gd name="T23" fmla="*/ 640660 h 9354"/>
              <a:gd name="T24" fmla="*/ 1041616 w 15412"/>
              <a:gd name="T25" fmla="*/ 469179 h 9354"/>
              <a:gd name="T26" fmla="*/ 16107 w 15412"/>
              <a:gd name="T27" fmla="*/ 821581 h 9354"/>
              <a:gd name="T28" fmla="*/ 76848 w 15412"/>
              <a:gd name="T29" fmla="*/ 912106 h 9354"/>
              <a:gd name="T30" fmla="*/ 134095 w 15412"/>
              <a:gd name="T31" fmla="*/ 983491 h 9354"/>
              <a:gd name="T32" fmla="*/ 205509 w 15412"/>
              <a:gd name="T33" fmla="*/ 1057334 h 9354"/>
              <a:gd name="T34" fmla="*/ 289440 w 15412"/>
              <a:gd name="T35" fmla="*/ 1123935 h 9354"/>
              <a:gd name="T36" fmla="*/ 360951 w 15412"/>
              <a:gd name="T37" fmla="*/ 1164412 h 9354"/>
              <a:gd name="T38" fmla="*/ 410922 w 15412"/>
              <a:gd name="T39" fmla="*/ 1183423 h 9354"/>
              <a:gd name="T40" fmla="*/ 466326 w 15412"/>
              <a:gd name="T41" fmla="*/ 1200105 h 9354"/>
              <a:gd name="T42" fmla="*/ 521730 w 15412"/>
              <a:gd name="T43" fmla="*/ 1207347 h 9354"/>
              <a:gd name="T44" fmla="*/ 580724 w 15412"/>
              <a:gd name="T45" fmla="*/ 1207347 h 9354"/>
              <a:gd name="T46" fmla="*/ 641465 w 15412"/>
              <a:gd name="T47" fmla="*/ 1200105 h 9354"/>
              <a:gd name="T48" fmla="*/ 712879 w 15412"/>
              <a:gd name="T49" fmla="*/ 1178767 h 9354"/>
              <a:gd name="T50" fmla="*/ 789726 w 15412"/>
              <a:gd name="T51" fmla="*/ 1142945 h 9354"/>
              <a:gd name="T52" fmla="*/ 866477 w 15412"/>
              <a:gd name="T53" fmla="*/ 1095355 h 9354"/>
              <a:gd name="T54" fmla="*/ 941578 w 15412"/>
              <a:gd name="T55" fmla="*/ 1038194 h 9354"/>
              <a:gd name="T56" fmla="*/ 1012992 w 15412"/>
              <a:gd name="T57" fmla="*/ 973922 h 9354"/>
              <a:gd name="T58" fmla="*/ 1082660 w 15412"/>
              <a:gd name="T59" fmla="*/ 904864 h 9354"/>
              <a:gd name="T60" fmla="*/ 1180951 w 15412"/>
              <a:gd name="T61" fmla="*/ 795328 h 9354"/>
              <a:gd name="T62" fmla="*/ 1295252 w 15412"/>
              <a:gd name="T63" fmla="*/ 647772 h 9354"/>
              <a:gd name="T64" fmla="*/ 1389953 w 15412"/>
              <a:gd name="T65" fmla="*/ 511985 h 9354"/>
              <a:gd name="T66" fmla="*/ 1477474 w 15412"/>
              <a:gd name="T67" fmla="*/ 371541 h 9354"/>
              <a:gd name="T68" fmla="*/ 1470391 w 15412"/>
              <a:gd name="T69" fmla="*/ 321494 h 9354"/>
              <a:gd name="T70" fmla="*/ 1345320 w 15412"/>
              <a:gd name="T71" fmla="*/ 240538 h 9354"/>
              <a:gd name="T72" fmla="*/ 1218502 w 15412"/>
              <a:gd name="T73" fmla="*/ 171610 h 9354"/>
              <a:gd name="T74" fmla="*/ 1068396 w 15412"/>
              <a:gd name="T75" fmla="*/ 100095 h 9354"/>
              <a:gd name="T76" fmla="*/ 945168 w 15412"/>
              <a:gd name="T77" fmla="*/ 52505 h 9354"/>
              <a:gd name="T78" fmla="*/ 859394 w 15412"/>
              <a:gd name="T79" fmla="*/ 28709 h 9354"/>
              <a:gd name="T80" fmla="*/ 773619 w 15412"/>
              <a:gd name="T81" fmla="*/ 9699 h 9354"/>
              <a:gd name="T82" fmla="*/ 687845 w 15412"/>
              <a:gd name="T83" fmla="*/ 129 h 93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5412" h="9354" extrusionOk="0">
                <a:moveTo>
                  <a:pt x="6224" y="1"/>
                </a:moveTo>
                <a:lnTo>
                  <a:pt x="5800" y="19"/>
                </a:lnTo>
                <a:lnTo>
                  <a:pt x="5377" y="75"/>
                </a:lnTo>
                <a:lnTo>
                  <a:pt x="4972" y="148"/>
                </a:lnTo>
                <a:lnTo>
                  <a:pt x="4659" y="240"/>
                </a:lnTo>
                <a:lnTo>
                  <a:pt x="4346" y="332"/>
                </a:lnTo>
                <a:lnTo>
                  <a:pt x="4051" y="424"/>
                </a:lnTo>
                <a:lnTo>
                  <a:pt x="3775" y="553"/>
                </a:lnTo>
                <a:lnTo>
                  <a:pt x="3517" y="682"/>
                </a:lnTo>
                <a:lnTo>
                  <a:pt x="3260" y="829"/>
                </a:lnTo>
                <a:lnTo>
                  <a:pt x="3020" y="977"/>
                </a:lnTo>
                <a:lnTo>
                  <a:pt x="2781" y="1142"/>
                </a:lnTo>
                <a:lnTo>
                  <a:pt x="2560" y="1308"/>
                </a:lnTo>
                <a:lnTo>
                  <a:pt x="2357" y="1474"/>
                </a:lnTo>
                <a:lnTo>
                  <a:pt x="2155" y="1658"/>
                </a:lnTo>
                <a:lnTo>
                  <a:pt x="1971" y="1842"/>
                </a:lnTo>
                <a:lnTo>
                  <a:pt x="1621" y="2247"/>
                </a:lnTo>
                <a:lnTo>
                  <a:pt x="1308" y="2652"/>
                </a:lnTo>
                <a:lnTo>
                  <a:pt x="1050" y="3057"/>
                </a:lnTo>
                <a:lnTo>
                  <a:pt x="811" y="3462"/>
                </a:lnTo>
                <a:lnTo>
                  <a:pt x="608" y="3867"/>
                </a:lnTo>
                <a:lnTo>
                  <a:pt x="424" y="4254"/>
                </a:lnTo>
                <a:lnTo>
                  <a:pt x="295" y="4622"/>
                </a:lnTo>
                <a:lnTo>
                  <a:pt x="166" y="4954"/>
                </a:lnTo>
                <a:lnTo>
                  <a:pt x="1" y="5524"/>
                </a:lnTo>
                <a:lnTo>
                  <a:pt x="10735" y="3628"/>
                </a:lnTo>
                <a:lnTo>
                  <a:pt x="166" y="6353"/>
                </a:lnTo>
                <a:lnTo>
                  <a:pt x="535" y="6795"/>
                </a:lnTo>
                <a:lnTo>
                  <a:pt x="792" y="7053"/>
                </a:lnTo>
                <a:lnTo>
                  <a:pt x="1069" y="7329"/>
                </a:lnTo>
                <a:lnTo>
                  <a:pt x="1382" y="7605"/>
                </a:lnTo>
                <a:lnTo>
                  <a:pt x="1731" y="7899"/>
                </a:lnTo>
                <a:lnTo>
                  <a:pt x="2118" y="8176"/>
                </a:lnTo>
                <a:lnTo>
                  <a:pt x="2542" y="8433"/>
                </a:lnTo>
                <a:lnTo>
                  <a:pt x="2983" y="8691"/>
                </a:lnTo>
                <a:lnTo>
                  <a:pt x="3462" y="8894"/>
                </a:lnTo>
                <a:lnTo>
                  <a:pt x="3720" y="9004"/>
                </a:lnTo>
                <a:lnTo>
                  <a:pt x="3978" y="9078"/>
                </a:lnTo>
                <a:lnTo>
                  <a:pt x="4235" y="9151"/>
                </a:lnTo>
                <a:lnTo>
                  <a:pt x="4512" y="9225"/>
                </a:lnTo>
                <a:lnTo>
                  <a:pt x="4806" y="9280"/>
                </a:lnTo>
                <a:lnTo>
                  <a:pt x="5082" y="9317"/>
                </a:lnTo>
                <a:lnTo>
                  <a:pt x="5377" y="9336"/>
                </a:lnTo>
                <a:lnTo>
                  <a:pt x="5672" y="9354"/>
                </a:lnTo>
                <a:lnTo>
                  <a:pt x="5985" y="9336"/>
                </a:lnTo>
                <a:lnTo>
                  <a:pt x="6298" y="9317"/>
                </a:lnTo>
                <a:lnTo>
                  <a:pt x="6611" y="9280"/>
                </a:lnTo>
                <a:lnTo>
                  <a:pt x="6942" y="9207"/>
                </a:lnTo>
                <a:lnTo>
                  <a:pt x="7347" y="9115"/>
                </a:lnTo>
                <a:lnTo>
                  <a:pt x="7752" y="8986"/>
                </a:lnTo>
                <a:lnTo>
                  <a:pt x="8139" y="8838"/>
                </a:lnTo>
                <a:lnTo>
                  <a:pt x="8544" y="8654"/>
                </a:lnTo>
                <a:lnTo>
                  <a:pt x="8930" y="8470"/>
                </a:lnTo>
                <a:lnTo>
                  <a:pt x="9317" y="8249"/>
                </a:lnTo>
                <a:lnTo>
                  <a:pt x="9704" y="8028"/>
                </a:lnTo>
                <a:lnTo>
                  <a:pt x="10072" y="7789"/>
                </a:lnTo>
                <a:lnTo>
                  <a:pt x="10440" y="7531"/>
                </a:lnTo>
                <a:lnTo>
                  <a:pt x="10808" y="7273"/>
                </a:lnTo>
                <a:lnTo>
                  <a:pt x="11158" y="6997"/>
                </a:lnTo>
                <a:lnTo>
                  <a:pt x="11508" y="6721"/>
                </a:lnTo>
                <a:lnTo>
                  <a:pt x="12171" y="6150"/>
                </a:lnTo>
                <a:lnTo>
                  <a:pt x="12797" y="5561"/>
                </a:lnTo>
                <a:lnTo>
                  <a:pt x="13349" y="5009"/>
                </a:lnTo>
                <a:lnTo>
                  <a:pt x="13865" y="4456"/>
                </a:lnTo>
                <a:lnTo>
                  <a:pt x="14325" y="3959"/>
                </a:lnTo>
                <a:lnTo>
                  <a:pt x="14693" y="3517"/>
                </a:lnTo>
                <a:lnTo>
                  <a:pt x="15227" y="2873"/>
                </a:lnTo>
                <a:lnTo>
                  <a:pt x="15411" y="2615"/>
                </a:lnTo>
                <a:lnTo>
                  <a:pt x="15154" y="2486"/>
                </a:lnTo>
                <a:lnTo>
                  <a:pt x="14399" y="2100"/>
                </a:lnTo>
                <a:lnTo>
                  <a:pt x="13865" y="1860"/>
                </a:lnTo>
                <a:lnTo>
                  <a:pt x="13239" y="1603"/>
                </a:lnTo>
                <a:lnTo>
                  <a:pt x="12558" y="1327"/>
                </a:lnTo>
                <a:lnTo>
                  <a:pt x="11803" y="1032"/>
                </a:lnTo>
                <a:lnTo>
                  <a:pt x="11011" y="774"/>
                </a:lnTo>
                <a:lnTo>
                  <a:pt x="10164" y="535"/>
                </a:lnTo>
                <a:lnTo>
                  <a:pt x="9741" y="406"/>
                </a:lnTo>
                <a:lnTo>
                  <a:pt x="9299" y="314"/>
                </a:lnTo>
                <a:lnTo>
                  <a:pt x="8857" y="222"/>
                </a:lnTo>
                <a:lnTo>
                  <a:pt x="8415" y="148"/>
                </a:lnTo>
                <a:lnTo>
                  <a:pt x="7973" y="75"/>
                </a:lnTo>
                <a:lnTo>
                  <a:pt x="7531" y="38"/>
                </a:lnTo>
                <a:lnTo>
                  <a:pt x="7089" y="1"/>
                </a:lnTo>
                <a:lnTo>
                  <a:pt x="6224"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dirty="0"/>
          </a:p>
        </p:txBody>
      </p:sp>
      <p:sp>
        <p:nvSpPr>
          <p:cNvPr id="7" name="Google Shape;54;p7">
            <a:extLst>
              <a:ext uri="{FF2B5EF4-FFF2-40B4-BE49-F238E27FC236}">
                <a16:creationId xmlns:a16="http://schemas.microsoft.com/office/drawing/2014/main" id="{22D04202-C62E-4817-BF35-8F0E9B886CCA}"/>
              </a:ext>
            </a:extLst>
          </p:cNvPr>
          <p:cNvSpPr>
            <a:spLocks/>
          </p:cNvSpPr>
          <p:nvPr/>
        </p:nvSpPr>
        <p:spPr bwMode="auto">
          <a:xfrm rot="758744">
            <a:off x="1598084" y="4527551"/>
            <a:ext cx="776816" cy="1158875"/>
          </a:xfrm>
          <a:custGeom>
            <a:avLst/>
            <a:gdLst>
              <a:gd name="T0" fmla="*/ 389605 w 6004"/>
              <a:gd name="T1" fmla="*/ 2456 h 8967"/>
              <a:gd name="T2" fmla="*/ 337787 w 6004"/>
              <a:gd name="T3" fmla="*/ 12019 h 8967"/>
              <a:gd name="T4" fmla="*/ 275198 w 6004"/>
              <a:gd name="T5" fmla="*/ 33343 h 8967"/>
              <a:gd name="T6" fmla="*/ 207369 w 6004"/>
              <a:gd name="T7" fmla="*/ 69013 h 8967"/>
              <a:gd name="T8" fmla="*/ 157297 w 6004"/>
              <a:gd name="T9" fmla="*/ 109464 h 8967"/>
              <a:gd name="T10" fmla="*/ 125178 w 6004"/>
              <a:gd name="T11" fmla="*/ 140481 h 8967"/>
              <a:gd name="T12" fmla="*/ 96552 w 6004"/>
              <a:gd name="T13" fmla="*/ 180933 h 8967"/>
              <a:gd name="T14" fmla="*/ 69770 w 6004"/>
              <a:gd name="T15" fmla="*/ 226166 h 8967"/>
              <a:gd name="T16" fmla="*/ 46578 w 6004"/>
              <a:gd name="T17" fmla="*/ 278507 h 8967"/>
              <a:gd name="T18" fmla="*/ 26879 w 6004"/>
              <a:gd name="T19" fmla="*/ 337957 h 8967"/>
              <a:gd name="T20" fmla="*/ 14362 w 6004"/>
              <a:gd name="T21" fmla="*/ 402188 h 8967"/>
              <a:gd name="T22" fmla="*/ 5434 w 6004"/>
              <a:gd name="T23" fmla="*/ 468875 h 8967"/>
              <a:gd name="T24" fmla="*/ 97 w 6004"/>
              <a:gd name="T25" fmla="*/ 575883 h 8967"/>
              <a:gd name="T26" fmla="*/ 3687 w 6004"/>
              <a:gd name="T27" fmla="*/ 716236 h 8967"/>
              <a:gd name="T28" fmla="*/ 17952 w 6004"/>
              <a:gd name="T29" fmla="*/ 851935 h 8967"/>
              <a:gd name="T30" fmla="*/ 35807 w 6004"/>
              <a:gd name="T31" fmla="*/ 973290 h 8967"/>
              <a:gd name="T32" fmla="*/ 68023 w 6004"/>
              <a:gd name="T33" fmla="*/ 1135095 h 8967"/>
              <a:gd name="T34" fmla="*/ 91215 w 6004"/>
              <a:gd name="T35" fmla="*/ 1146985 h 8967"/>
              <a:gd name="T36" fmla="*/ 200188 w 6004"/>
              <a:gd name="T37" fmla="*/ 1066082 h 8967"/>
              <a:gd name="T38" fmla="*/ 277042 w 6004"/>
              <a:gd name="T39" fmla="*/ 997069 h 8967"/>
              <a:gd name="T40" fmla="*/ 359232 w 6004"/>
              <a:gd name="T41" fmla="*/ 916166 h 8967"/>
              <a:gd name="T42" fmla="*/ 437832 w 6004"/>
              <a:gd name="T43" fmla="*/ 818592 h 8967"/>
              <a:gd name="T44" fmla="*/ 491397 w 6004"/>
              <a:gd name="T45" fmla="*/ 740145 h 8967"/>
              <a:gd name="T46" fmla="*/ 520023 w 6004"/>
              <a:gd name="T47" fmla="*/ 685348 h 8967"/>
              <a:gd name="T48" fmla="*/ 544962 w 6004"/>
              <a:gd name="T49" fmla="*/ 625898 h 8967"/>
              <a:gd name="T50" fmla="*/ 564660 w 6004"/>
              <a:gd name="T51" fmla="*/ 566320 h 8967"/>
              <a:gd name="T52" fmla="*/ 575334 w 6004"/>
              <a:gd name="T53" fmla="*/ 509326 h 8967"/>
              <a:gd name="T54" fmla="*/ 582515 w 6004"/>
              <a:gd name="T55" fmla="*/ 452203 h 8967"/>
              <a:gd name="T56" fmla="*/ 582515 w 6004"/>
              <a:gd name="T57" fmla="*/ 395080 h 8967"/>
              <a:gd name="T58" fmla="*/ 577178 w 6004"/>
              <a:gd name="T59" fmla="*/ 342739 h 8967"/>
              <a:gd name="T60" fmla="*/ 562913 w 6004"/>
              <a:gd name="T61" fmla="*/ 266618 h 8967"/>
              <a:gd name="T62" fmla="*/ 534287 w 6004"/>
              <a:gd name="T63" fmla="*/ 178477 h 8967"/>
              <a:gd name="T64" fmla="*/ 502168 w 6004"/>
              <a:gd name="T65" fmla="*/ 104812 h 8967"/>
              <a:gd name="T66" fmla="*/ 469952 w 6004"/>
              <a:gd name="T67" fmla="*/ 47689 h 8967"/>
              <a:gd name="T68" fmla="*/ 437832 w 6004"/>
              <a:gd name="T69" fmla="*/ 0 h 896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004" h="8967" extrusionOk="0">
                <a:moveTo>
                  <a:pt x="4383" y="0"/>
                </a:moveTo>
                <a:lnTo>
                  <a:pt x="4015" y="19"/>
                </a:lnTo>
                <a:lnTo>
                  <a:pt x="3757" y="56"/>
                </a:lnTo>
                <a:lnTo>
                  <a:pt x="3481" y="93"/>
                </a:lnTo>
                <a:lnTo>
                  <a:pt x="3168" y="166"/>
                </a:lnTo>
                <a:lnTo>
                  <a:pt x="2836" y="258"/>
                </a:lnTo>
                <a:lnTo>
                  <a:pt x="2486" y="387"/>
                </a:lnTo>
                <a:lnTo>
                  <a:pt x="2137" y="534"/>
                </a:lnTo>
                <a:lnTo>
                  <a:pt x="1787" y="737"/>
                </a:lnTo>
                <a:lnTo>
                  <a:pt x="1621" y="847"/>
                </a:lnTo>
                <a:lnTo>
                  <a:pt x="1455" y="958"/>
                </a:lnTo>
                <a:lnTo>
                  <a:pt x="1290" y="1087"/>
                </a:lnTo>
                <a:lnTo>
                  <a:pt x="1142" y="1234"/>
                </a:lnTo>
                <a:lnTo>
                  <a:pt x="995" y="1400"/>
                </a:lnTo>
                <a:lnTo>
                  <a:pt x="848" y="1565"/>
                </a:lnTo>
                <a:lnTo>
                  <a:pt x="719" y="1750"/>
                </a:lnTo>
                <a:lnTo>
                  <a:pt x="590" y="1934"/>
                </a:lnTo>
                <a:lnTo>
                  <a:pt x="480" y="2155"/>
                </a:lnTo>
                <a:lnTo>
                  <a:pt x="369" y="2376"/>
                </a:lnTo>
                <a:lnTo>
                  <a:pt x="277" y="2615"/>
                </a:lnTo>
                <a:lnTo>
                  <a:pt x="203" y="2854"/>
                </a:lnTo>
                <a:lnTo>
                  <a:pt x="148" y="3112"/>
                </a:lnTo>
                <a:lnTo>
                  <a:pt x="93" y="3370"/>
                </a:lnTo>
                <a:lnTo>
                  <a:pt x="56" y="3628"/>
                </a:lnTo>
                <a:lnTo>
                  <a:pt x="19" y="3904"/>
                </a:lnTo>
                <a:lnTo>
                  <a:pt x="1" y="4456"/>
                </a:lnTo>
                <a:lnTo>
                  <a:pt x="1" y="5008"/>
                </a:lnTo>
                <a:lnTo>
                  <a:pt x="38" y="5542"/>
                </a:lnTo>
                <a:lnTo>
                  <a:pt x="93" y="6076"/>
                </a:lnTo>
                <a:lnTo>
                  <a:pt x="185" y="6592"/>
                </a:lnTo>
                <a:lnTo>
                  <a:pt x="277" y="7089"/>
                </a:lnTo>
                <a:lnTo>
                  <a:pt x="369" y="7531"/>
                </a:lnTo>
                <a:lnTo>
                  <a:pt x="553" y="8286"/>
                </a:lnTo>
                <a:lnTo>
                  <a:pt x="701" y="8783"/>
                </a:lnTo>
                <a:lnTo>
                  <a:pt x="756" y="8967"/>
                </a:lnTo>
                <a:lnTo>
                  <a:pt x="940" y="8875"/>
                </a:lnTo>
                <a:lnTo>
                  <a:pt x="1400" y="8636"/>
                </a:lnTo>
                <a:lnTo>
                  <a:pt x="2063" y="8249"/>
                </a:lnTo>
                <a:lnTo>
                  <a:pt x="2450" y="7991"/>
                </a:lnTo>
                <a:lnTo>
                  <a:pt x="2855" y="7715"/>
                </a:lnTo>
                <a:lnTo>
                  <a:pt x="3278" y="7420"/>
                </a:lnTo>
                <a:lnTo>
                  <a:pt x="3702" y="7089"/>
                </a:lnTo>
                <a:lnTo>
                  <a:pt x="4125" y="6721"/>
                </a:lnTo>
                <a:lnTo>
                  <a:pt x="4512" y="6334"/>
                </a:lnTo>
                <a:lnTo>
                  <a:pt x="4880" y="5947"/>
                </a:lnTo>
                <a:lnTo>
                  <a:pt x="5064" y="5727"/>
                </a:lnTo>
                <a:lnTo>
                  <a:pt x="5211" y="5524"/>
                </a:lnTo>
                <a:lnTo>
                  <a:pt x="5359" y="5303"/>
                </a:lnTo>
                <a:lnTo>
                  <a:pt x="5506" y="5082"/>
                </a:lnTo>
                <a:lnTo>
                  <a:pt x="5616" y="4843"/>
                </a:lnTo>
                <a:lnTo>
                  <a:pt x="5727" y="4622"/>
                </a:lnTo>
                <a:lnTo>
                  <a:pt x="5819" y="4382"/>
                </a:lnTo>
                <a:lnTo>
                  <a:pt x="5893" y="4162"/>
                </a:lnTo>
                <a:lnTo>
                  <a:pt x="5929" y="3941"/>
                </a:lnTo>
                <a:lnTo>
                  <a:pt x="5966" y="3701"/>
                </a:lnTo>
                <a:lnTo>
                  <a:pt x="6003" y="3499"/>
                </a:lnTo>
                <a:lnTo>
                  <a:pt x="6003" y="3278"/>
                </a:lnTo>
                <a:lnTo>
                  <a:pt x="6003" y="3057"/>
                </a:lnTo>
                <a:lnTo>
                  <a:pt x="5985" y="2854"/>
                </a:lnTo>
                <a:lnTo>
                  <a:pt x="5948" y="2652"/>
                </a:lnTo>
                <a:lnTo>
                  <a:pt x="5911" y="2449"/>
                </a:lnTo>
                <a:lnTo>
                  <a:pt x="5801" y="2063"/>
                </a:lnTo>
                <a:lnTo>
                  <a:pt x="5672" y="1713"/>
                </a:lnTo>
                <a:lnTo>
                  <a:pt x="5506" y="1381"/>
                </a:lnTo>
                <a:lnTo>
                  <a:pt x="5340" y="1087"/>
                </a:lnTo>
                <a:lnTo>
                  <a:pt x="5175" y="811"/>
                </a:lnTo>
                <a:lnTo>
                  <a:pt x="5009" y="571"/>
                </a:lnTo>
                <a:lnTo>
                  <a:pt x="4843" y="369"/>
                </a:lnTo>
                <a:lnTo>
                  <a:pt x="4604" y="93"/>
                </a:lnTo>
                <a:lnTo>
                  <a:pt x="4512" y="0"/>
                </a:lnTo>
                <a:lnTo>
                  <a:pt x="4383"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dirty="0"/>
          </a:p>
        </p:txBody>
      </p:sp>
      <p:sp>
        <p:nvSpPr>
          <p:cNvPr id="8" name="Google Shape;55;p7">
            <a:extLst>
              <a:ext uri="{FF2B5EF4-FFF2-40B4-BE49-F238E27FC236}">
                <a16:creationId xmlns:a16="http://schemas.microsoft.com/office/drawing/2014/main" id="{AB98A873-9626-4158-A77E-E1EB08835A46}"/>
              </a:ext>
            </a:extLst>
          </p:cNvPr>
          <p:cNvSpPr>
            <a:spLocks/>
          </p:cNvSpPr>
          <p:nvPr/>
        </p:nvSpPr>
        <p:spPr bwMode="auto">
          <a:xfrm>
            <a:off x="2658533" y="1"/>
            <a:ext cx="2438400" cy="1857375"/>
          </a:xfrm>
          <a:custGeom>
            <a:avLst/>
            <a:gdLst>
              <a:gd name="T0" fmla="*/ 105431 w 18855"/>
              <a:gd name="T1" fmla="*/ 71388 h 14362"/>
              <a:gd name="T2" fmla="*/ 55383 w 18855"/>
              <a:gd name="T3" fmla="*/ 221406 h 14362"/>
              <a:gd name="T4" fmla="*/ 35790 w 18855"/>
              <a:gd name="T5" fmla="*/ 300036 h 14362"/>
              <a:gd name="T6" fmla="*/ 19690 w 18855"/>
              <a:gd name="T7" fmla="*/ 383321 h 14362"/>
              <a:gd name="T8" fmla="*/ 9020 w 18855"/>
              <a:gd name="T9" fmla="*/ 466736 h 14362"/>
              <a:gd name="T10" fmla="*/ 1843 w 18855"/>
              <a:gd name="T11" fmla="*/ 550022 h 14362"/>
              <a:gd name="T12" fmla="*/ 0 w 18855"/>
              <a:gd name="T13" fmla="*/ 638093 h 14362"/>
              <a:gd name="T14" fmla="*/ 5432 w 18855"/>
              <a:gd name="T15" fmla="*/ 761987 h 14362"/>
              <a:gd name="T16" fmla="*/ 17944 w 18855"/>
              <a:gd name="T17" fmla="*/ 883424 h 14362"/>
              <a:gd name="T18" fmla="*/ 41125 w 18855"/>
              <a:gd name="T19" fmla="*/ 1000075 h 14362"/>
              <a:gd name="T20" fmla="*/ 71484 w 18855"/>
              <a:gd name="T21" fmla="*/ 1111942 h 14362"/>
              <a:gd name="T22" fmla="*/ 110766 w 18855"/>
              <a:gd name="T23" fmla="*/ 1219153 h 14362"/>
              <a:gd name="T24" fmla="*/ 155383 w 18855"/>
              <a:gd name="T25" fmla="*/ 1319122 h 14362"/>
              <a:gd name="T26" fmla="*/ 209020 w 18855"/>
              <a:gd name="T27" fmla="*/ 1414435 h 14362"/>
              <a:gd name="T28" fmla="*/ 267894 w 18855"/>
              <a:gd name="T29" fmla="*/ 1500048 h 14362"/>
              <a:gd name="T30" fmla="*/ 332200 w 18855"/>
              <a:gd name="T31" fmla="*/ 1578678 h 14362"/>
              <a:gd name="T32" fmla="*/ 403684 w 18855"/>
              <a:gd name="T33" fmla="*/ 1650066 h 14362"/>
              <a:gd name="T34" fmla="*/ 478660 w 18855"/>
              <a:gd name="T35" fmla="*/ 1709685 h 14362"/>
              <a:gd name="T36" fmla="*/ 558970 w 18855"/>
              <a:gd name="T37" fmla="*/ 1762062 h 14362"/>
              <a:gd name="T38" fmla="*/ 642966 w 18855"/>
              <a:gd name="T39" fmla="*/ 1802541 h 14362"/>
              <a:gd name="T40" fmla="*/ 730453 w 18855"/>
              <a:gd name="T41" fmla="*/ 1833450 h 14362"/>
              <a:gd name="T42" fmla="*/ 821529 w 18855"/>
              <a:gd name="T43" fmla="*/ 1850133 h 14362"/>
              <a:gd name="T44" fmla="*/ 914352 w 18855"/>
              <a:gd name="T45" fmla="*/ 1857246 h 14362"/>
              <a:gd name="T46" fmla="*/ 1007271 w 18855"/>
              <a:gd name="T47" fmla="*/ 1850133 h 14362"/>
              <a:gd name="T48" fmla="*/ 1098347 w 18855"/>
              <a:gd name="T49" fmla="*/ 1833450 h 14362"/>
              <a:gd name="T50" fmla="*/ 1185834 w 18855"/>
              <a:gd name="T51" fmla="*/ 1802541 h 14362"/>
              <a:gd name="T52" fmla="*/ 1269733 w 18855"/>
              <a:gd name="T53" fmla="*/ 1762062 h 14362"/>
              <a:gd name="T54" fmla="*/ 1350140 w 18855"/>
              <a:gd name="T55" fmla="*/ 1709685 h 14362"/>
              <a:gd name="T56" fmla="*/ 1425116 w 18855"/>
              <a:gd name="T57" fmla="*/ 1650066 h 14362"/>
              <a:gd name="T58" fmla="*/ 1496600 w 18855"/>
              <a:gd name="T59" fmla="*/ 1578678 h 14362"/>
              <a:gd name="T60" fmla="*/ 1560809 w 18855"/>
              <a:gd name="T61" fmla="*/ 1500048 h 14362"/>
              <a:gd name="T62" fmla="*/ 1619780 w 18855"/>
              <a:gd name="T63" fmla="*/ 1414435 h 14362"/>
              <a:gd name="T64" fmla="*/ 1673320 w 18855"/>
              <a:gd name="T65" fmla="*/ 1319122 h 14362"/>
              <a:gd name="T66" fmla="*/ 1718034 w 18855"/>
              <a:gd name="T67" fmla="*/ 1219153 h 14362"/>
              <a:gd name="T68" fmla="*/ 1757316 w 18855"/>
              <a:gd name="T69" fmla="*/ 1111942 h 14362"/>
              <a:gd name="T70" fmla="*/ 1787675 w 18855"/>
              <a:gd name="T71" fmla="*/ 1000075 h 14362"/>
              <a:gd name="T72" fmla="*/ 1810856 w 18855"/>
              <a:gd name="T73" fmla="*/ 883424 h 14362"/>
              <a:gd name="T74" fmla="*/ 1823368 w 18855"/>
              <a:gd name="T75" fmla="*/ 761987 h 14362"/>
              <a:gd name="T76" fmla="*/ 1828703 w 18855"/>
              <a:gd name="T77" fmla="*/ 638093 h 14362"/>
              <a:gd name="T78" fmla="*/ 1826957 w 18855"/>
              <a:gd name="T79" fmla="*/ 550022 h 14362"/>
              <a:gd name="T80" fmla="*/ 1819780 w 18855"/>
              <a:gd name="T81" fmla="*/ 466736 h 14362"/>
              <a:gd name="T82" fmla="*/ 1809110 w 18855"/>
              <a:gd name="T83" fmla="*/ 383321 h 14362"/>
              <a:gd name="T84" fmla="*/ 1793010 w 18855"/>
              <a:gd name="T85" fmla="*/ 300036 h 14362"/>
              <a:gd name="T86" fmla="*/ 1773320 w 18855"/>
              <a:gd name="T87" fmla="*/ 221406 h 14362"/>
              <a:gd name="T88" fmla="*/ 1723369 w 18855"/>
              <a:gd name="T89" fmla="*/ 71388 h 14362"/>
              <a:gd name="T90" fmla="*/ 135790 w 18855"/>
              <a:gd name="T91" fmla="*/ 0 h 143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8855" h="14362" extrusionOk="0">
                <a:moveTo>
                  <a:pt x="1400" y="0"/>
                </a:moveTo>
                <a:lnTo>
                  <a:pt x="1087" y="552"/>
                </a:lnTo>
                <a:lnTo>
                  <a:pt x="811" y="1123"/>
                </a:lnTo>
                <a:lnTo>
                  <a:pt x="571" y="1712"/>
                </a:lnTo>
                <a:lnTo>
                  <a:pt x="461" y="2025"/>
                </a:lnTo>
                <a:lnTo>
                  <a:pt x="369" y="2320"/>
                </a:lnTo>
                <a:lnTo>
                  <a:pt x="277" y="2633"/>
                </a:lnTo>
                <a:lnTo>
                  <a:pt x="203" y="2964"/>
                </a:lnTo>
                <a:lnTo>
                  <a:pt x="148" y="3277"/>
                </a:lnTo>
                <a:lnTo>
                  <a:pt x="93" y="3609"/>
                </a:lnTo>
                <a:lnTo>
                  <a:pt x="56" y="3922"/>
                </a:lnTo>
                <a:lnTo>
                  <a:pt x="19" y="4253"/>
                </a:lnTo>
                <a:lnTo>
                  <a:pt x="0" y="4603"/>
                </a:lnTo>
                <a:lnTo>
                  <a:pt x="0" y="4934"/>
                </a:lnTo>
                <a:lnTo>
                  <a:pt x="19" y="5413"/>
                </a:lnTo>
                <a:lnTo>
                  <a:pt x="56" y="5892"/>
                </a:lnTo>
                <a:lnTo>
                  <a:pt x="111" y="6370"/>
                </a:lnTo>
                <a:lnTo>
                  <a:pt x="185" y="6831"/>
                </a:lnTo>
                <a:lnTo>
                  <a:pt x="295" y="7291"/>
                </a:lnTo>
                <a:lnTo>
                  <a:pt x="424" y="7733"/>
                </a:lnTo>
                <a:lnTo>
                  <a:pt x="571" y="8175"/>
                </a:lnTo>
                <a:lnTo>
                  <a:pt x="737" y="8598"/>
                </a:lnTo>
                <a:lnTo>
                  <a:pt x="921" y="9022"/>
                </a:lnTo>
                <a:lnTo>
                  <a:pt x="1142" y="9427"/>
                </a:lnTo>
                <a:lnTo>
                  <a:pt x="1363" y="9813"/>
                </a:lnTo>
                <a:lnTo>
                  <a:pt x="1602" y="10200"/>
                </a:lnTo>
                <a:lnTo>
                  <a:pt x="1878" y="10568"/>
                </a:lnTo>
                <a:lnTo>
                  <a:pt x="2155" y="10937"/>
                </a:lnTo>
                <a:lnTo>
                  <a:pt x="2449" y="11268"/>
                </a:lnTo>
                <a:lnTo>
                  <a:pt x="2762" y="11599"/>
                </a:lnTo>
                <a:lnTo>
                  <a:pt x="3094" y="11912"/>
                </a:lnTo>
                <a:lnTo>
                  <a:pt x="3425" y="12207"/>
                </a:lnTo>
                <a:lnTo>
                  <a:pt x="3793" y="12483"/>
                </a:lnTo>
                <a:lnTo>
                  <a:pt x="4162" y="12759"/>
                </a:lnTo>
                <a:lnTo>
                  <a:pt x="4548" y="12999"/>
                </a:lnTo>
                <a:lnTo>
                  <a:pt x="4935" y="13220"/>
                </a:lnTo>
                <a:lnTo>
                  <a:pt x="5340" y="13441"/>
                </a:lnTo>
                <a:lnTo>
                  <a:pt x="5763" y="13625"/>
                </a:lnTo>
                <a:lnTo>
                  <a:pt x="6187" y="13790"/>
                </a:lnTo>
                <a:lnTo>
                  <a:pt x="6629" y="13938"/>
                </a:lnTo>
                <a:lnTo>
                  <a:pt x="7071" y="14066"/>
                </a:lnTo>
                <a:lnTo>
                  <a:pt x="7531" y="14177"/>
                </a:lnTo>
                <a:lnTo>
                  <a:pt x="7991" y="14251"/>
                </a:lnTo>
                <a:lnTo>
                  <a:pt x="8470" y="14306"/>
                </a:lnTo>
                <a:lnTo>
                  <a:pt x="8949" y="14343"/>
                </a:lnTo>
                <a:lnTo>
                  <a:pt x="9427" y="14361"/>
                </a:lnTo>
                <a:lnTo>
                  <a:pt x="9906" y="14343"/>
                </a:lnTo>
                <a:lnTo>
                  <a:pt x="10385" y="14306"/>
                </a:lnTo>
                <a:lnTo>
                  <a:pt x="10863" y="14251"/>
                </a:lnTo>
                <a:lnTo>
                  <a:pt x="11324" y="14177"/>
                </a:lnTo>
                <a:lnTo>
                  <a:pt x="11784" y="14066"/>
                </a:lnTo>
                <a:lnTo>
                  <a:pt x="12226" y="13938"/>
                </a:lnTo>
                <a:lnTo>
                  <a:pt x="12668" y="13790"/>
                </a:lnTo>
                <a:lnTo>
                  <a:pt x="13091" y="13625"/>
                </a:lnTo>
                <a:lnTo>
                  <a:pt x="13515" y="13441"/>
                </a:lnTo>
                <a:lnTo>
                  <a:pt x="13920" y="13220"/>
                </a:lnTo>
                <a:lnTo>
                  <a:pt x="14306" y="12999"/>
                </a:lnTo>
                <a:lnTo>
                  <a:pt x="14693" y="12759"/>
                </a:lnTo>
                <a:lnTo>
                  <a:pt x="15061" y="12483"/>
                </a:lnTo>
                <a:lnTo>
                  <a:pt x="15430" y="12207"/>
                </a:lnTo>
                <a:lnTo>
                  <a:pt x="15761" y="11912"/>
                </a:lnTo>
                <a:lnTo>
                  <a:pt x="16092" y="11599"/>
                </a:lnTo>
                <a:lnTo>
                  <a:pt x="16405" y="11268"/>
                </a:lnTo>
                <a:lnTo>
                  <a:pt x="16700" y="10937"/>
                </a:lnTo>
                <a:lnTo>
                  <a:pt x="16976" y="10568"/>
                </a:lnTo>
                <a:lnTo>
                  <a:pt x="17252" y="10200"/>
                </a:lnTo>
                <a:lnTo>
                  <a:pt x="17492" y="9813"/>
                </a:lnTo>
                <a:lnTo>
                  <a:pt x="17713" y="9427"/>
                </a:lnTo>
                <a:lnTo>
                  <a:pt x="17933" y="9022"/>
                </a:lnTo>
                <a:lnTo>
                  <a:pt x="18118" y="8598"/>
                </a:lnTo>
                <a:lnTo>
                  <a:pt x="18283" y="8175"/>
                </a:lnTo>
                <a:lnTo>
                  <a:pt x="18431" y="7733"/>
                </a:lnTo>
                <a:lnTo>
                  <a:pt x="18559" y="7291"/>
                </a:lnTo>
                <a:lnTo>
                  <a:pt x="18670" y="6831"/>
                </a:lnTo>
                <a:lnTo>
                  <a:pt x="18744" y="6370"/>
                </a:lnTo>
                <a:lnTo>
                  <a:pt x="18799" y="5892"/>
                </a:lnTo>
                <a:lnTo>
                  <a:pt x="18836" y="5413"/>
                </a:lnTo>
                <a:lnTo>
                  <a:pt x="18854" y="4934"/>
                </a:lnTo>
                <a:lnTo>
                  <a:pt x="18854" y="4603"/>
                </a:lnTo>
                <a:lnTo>
                  <a:pt x="18836" y="4253"/>
                </a:lnTo>
                <a:lnTo>
                  <a:pt x="18799" y="3922"/>
                </a:lnTo>
                <a:lnTo>
                  <a:pt x="18762" y="3609"/>
                </a:lnTo>
                <a:lnTo>
                  <a:pt x="18707" y="3277"/>
                </a:lnTo>
                <a:lnTo>
                  <a:pt x="18652" y="2964"/>
                </a:lnTo>
                <a:lnTo>
                  <a:pt x="18578" y="2633"/>
                </a:lnTo>
                <a:lnTo>
                  <a:pt x="18486" y="2320"/>
                </a:lnTo>
                <a:lnTo>
                  <a:pt x="18394" y="2025"/>
                </a:lnTo>
                <a:lnTo>
                  <a:pt x="18283" y="1712"/>
                </a:lnTo>
                <a:lnTo>
                  <a:pt x="18044" y="1123"/>
                </a:lnTo>
                <a:lnTo>
                  <a:pt x="17768" y="552"/>
                </a:lnTo>
                <a:lnTo>
                  <a:pt x="17455" y="0"/>
                </a:lnTo>
                <a:lnTo>
                  <a:pt x="140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dirty="0"/>
          </a:p>
        </p:txBody>
      </p:sp>
      <p:sp>
        <p:nvSpPr>
          <p:cNvPr id="9" name="Google Shape;56;p7">
            <a:extLst>
              <a:ext uri="{FF2B5EF4-FFF2-40B4-BE49-F238E27FC236}">
                <a16:creationId xmlns:a16="http://schemas.microsoft.com/office/drawing/2014/main" id="{20733D16-C280-4333-8ED4-7574CA523F9D}"/>
              </a:ext>
            </a:extLst>
          </p:cNvPr>
          <p:cNvSpPr>
            <a:spLocks/>
          </p:cNvSpPr>
          <p:nvPr/>
        </p:nvSpPr>
        <p:spPr bwMode="auto">
          <a:xfrm>
            <a:off x="2391833" y="5657850"/>
            <a:ext cx="1695451" cy="1200150"/>
          </a:xfrm>
          <a:custGeom>
            <a:avLst/>
            <a:gdLst>
              <a:gd name="T0" fmla="*/ 571487 w 13110"/>
              <a:gd name="T1" fmla="*/ 4785 h 9280"/>
              <a:gd name="T2" fmla="*/ 507180 w 13110"/>
              <a:gd name="T3" fmla="*/ 16683 h 9280"/>
              <a:gd name="T4" fmla="*/ 446462 w 13110"/>
              <a:gd name="T5" fmla="*/ 38151 h 9280"/>
              <a:gd name="T6" fmla="*/ 387587 w 13110"/>
              <a:gd name="T7" fmla="*/ 66732 h 9280"/>
              <a:gd name="T8" fmla="*/ 332204 w 13110"/>
              <a:gd name="T9" fmla="*/ 102427 h 9280"/>
              <a:gd name="T10" fmla="*/ 280409 w 13110"/>
              <a:gd name="T11" fmla="*/ 145234 h 9280"/>
              <a:gd name="T12" fmla="*/ 232203 w 13110"/>
              <a:gd name="T13" fmla="*/ 192826 h 9280"/>
              <a:gd name="T14" fmla="*/ 185743 w 13110"/>
              <a:gd name="T15" fmla="*/ 247660 h 9280"/>
              <a:gd name="T16" fmla="*/ 144715 w 13110"/>
              <a:gd name="T17" fmla="*/ 309608 h 9280"/>
              <a:gd name="T18" fmla="*/ 108924 w 13110"/>
              <a:gd name="T19" fmla="*/ 373883 h 9280"/>
              <a:gd name="T20" fmla="*/ 76819 w 13110"/>
              <a:gd name="T21" fmla="*/ 442943 h 9280"/>
              <a:gd name="T22" fmla="*/ 50049 w 13110"/>
              <a:gd name="T23" fmla="*/ 516659 h 9280"/>
              <a:gd name="T24" fmla="*/ 28613 w 13110"/>
              <a:gd name="T25" fmla="*/ 595290 h 9280"/>
              <a:gd name="T26" fmla="*/ 12512 w 13110"/>
              <a:gd name="T27" fmla="*/ 676248 h 9280"/>
              <a:gd name="T28" fmla="*/ 3589 w 13110"/>
              <a:gd name="T29" fmla="*/ 761992 h 9280"/>
              <a:gd name="T30" fmla="*/ 0 w 13110"/>
              <a:gd name="T31" fmla="*/ 847735 h 9280"/>
              <a:gd name="T32" fmla="*/ 3589 w 13110"/>
              <a:gd name="T33" fmla="*/ 940592 h 9280"/>
              <a:gd name="T34" fmla="*/ 14355 w 13110"/>
              <a:gd name="T35" fmla="*/ 1030991 h 9280"/>
              <a:gd name="T36" fmla="*/ 32202 w 13110"/>
              <a:gd name="T37" fmla="*/ 1116734 h 9280"/>
              <a:gd name="T38" fmla="*/ 57226 w 13110"/>
              <a:gd name="T39" fmla="*/ 1200150 h 9280"/>
              <a:gd name="T40" fmla="*/ 1226874 w 13110"/>
              <a:gd name="T41" fmla="*/ 1159671 h 9280"/>
              <a:gd name="T42" fmla="*/ 1248310 w 13110"/>
              <a:gd name="T43" fmla="*/ 1073927 h 9280"/>
              <a:gd name="T44" fmla="*/ 1262568 w 13110"/>
              <a:gd name="T45" fmla="*/ 985727 h 9280"/>
              <a:gd name="T46" fmla="*/ 1269745 w 13110"/>
              <a:gd name="T47" fmla="*/ 895327 h 9280"/>
              <a:gd name="T48" fmla="*/ 1271588 w 13110"/>
              <a:gd name="T49" fmla="*/ 804799 h 9280"/>
              <a:gd name="T50" fmla="*/ 1264410 w 13110"/>
              <a:gd name="T51" fmla="*/ 719055 h 9280"/>
              <a:gd name="T52" fmla="*/ 1251898 w 13110"/>
              <a:gd name="T53" fmla="*/ 635769 h 9280"/>
              <a:gd name="T54" fmla="*/ 1232209 w 13110"/>
              <a:gd name="T55" fmla="*/ 557139 h 9280"/>
              <a:gd name="T56" fmla="*/ 1209027 w 13110"/>
              <a:gd name="T57" fmla="*/ 480965 h 9280"/>
              <a:gd name="T58" fmla="*/ 1178668 w 13110"/>
              <a:gd name="T59" fmla="*/ 407120 h 9280"/>
              <a:gd name="T60" fmla="*/ 1144720 w 13110"/>
              <a:gd name="T61" fmla="*/ 340517 h 9280"/>
              <a:gd name="T62" fmla="*/ 1107281 w 13110"/>
              <a:gd name="T63" fmla="*/ 278569 h 9280"/>
              <a:gd name="T64" fmla="*/ 1062566 w 13110"/>
              <a:gd name="T65" fmla="*/ 219079 h 9280"/>
              <a:gd name="T66" fmla="*/ 1016203 w 13110"/>
              <a:gd name="T67" fmla="*/ 169030 h 9280"/>
              <a:gd name="T68" fmla="*/ 966155 w 13110"/>
              <a:gd name="T69" fmla="*/ 123765 h 9280"/>
              <a:gd name="T70" fmla="*/ 910771 w 13110"/>
              <a:gd name="T71" fmla="*/ 83286 h 9280"/>
              <a:gd name="T72" fmla="*/ 853642 w 13110"/>
              <a:gd name="T73" fmla="*/ 52377 h 9280"/>
              <a:gd name="T74" fmla="*/ 794767 w 13110"/>
              <a:gd name="T75" fmla="*/ 26253 h 9280"/>
              <a:gd name="T76" fmla="*/ 732206 w 13110"/>
              <a:gd name="T77" fmla="*/ 9570 h 9280"/>
              <a:gd name="T78" fmla="*/ 667899 w 13110"/>
              <a:gd name="T79" fmla="*/ 0 h 9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10" h="9280" extrusionOk="0">
                <a:moveTo>
                  <a:pt x="6224" y="0"/>
                </a:moveTo>
                <a:lnTo>
                  <a:pt x="5892" y="37"/>
                </a:lnTo>
                <a:lnTo>
                  <a:pt x="5561" y="74"/>
                </a:lnTo>
                <a:lnTo>
                  <a:pt x="5229" y="129"/>
                </a:lnTo>
                <a:lnTo>
                  <a:pt x="4916" y="203"/>
                </a:lnTo>
                <a:lnTo>
                  <a:pt x="4603" y="295"/>
                </a:lnTo>
                <a:lnTo>
                  <a:pt x="4309" y="405"/>
                </a:lnTo>
                <a:lnTo>
                  <a:pt x="3996" y="516"/>
                </a:lnTo>
                <a:lnTo>
                  <a:pt x="3720" y="644"/>
                </a:lnTo>
                <a:lnTo>
                  <a:pt x="3425" y="792"/>
                </a:lnTo>
                <a:lnTo>
                  <a:pt x="3149" y="957"/>
                </a:lnTo>
                <a:lnTo>
                  <a:pt x="2891" y="1123"/>
                </a:lnTo>
                <a:lnTo>
                  <a:pt x="2633" y="1307"/>
                </a:lnTo>
                <a:lnTo>
                  <a:pt x="2394" y="1491"/>
                </a:lnTo>
                <a:lnTo>
                  <a:pt x="2155" y="1694"/>
                </a:lnTo>
                <a:lnTo>
                  <a:pt x="1915" y="1915"/>
                </a:lnTo>
                <a:lnTo>
                  <a:pt x="1694" y="2154"/>
                </a:lnTo>
                <a:lnTo>
                  <a:pt x="1492" y="2394"/>
                </a:lnTo>
                <a:lnTo>
                  <a:pt x="1308" y="2633"/>
                </a:lnTo>
                <a:lnTo>
                  <a:pt x="1123" y="2891"/>
                </a:lnTo>
                <a:lnTo>
                  <a:pt x="958" y="3148"/>
                </a:lnTo>
                <a:lnTo>
                  <a:pt x="792" y="3425"/>
                </a:lnTo>
                <a:lnTo>
                  <a:pt x="645" y="3719"/>
                </a:lnTo>
                <a:lnTo>
                  <a:pt x="516" y="3995"/>
                </a:lnTo>
                <a:lnTo>
                  <a:pt x="405" y="4308"/>
                </a:lnTo>
                <a:lnTo>
                  <a:pt x="295" y="4603"/>
                </a:lnTo>
                <a:lnTo>
                  <a:pt x="203" y="4916"/>
                </a:lnTo>
                <a:lnTo>
                  <a:pt x="129" y="5229"/>
                </a:lnTo>
                <a:lnTo>
                  <a:pt x="74" y="5560"/>
                </a:lnTo>
                <a:lnTo>
                  <a:pt x="37" y="5892"/>
                </a:lnTo>
                <a:lnTo>
                  <a:pt x="0" y="6223"/>
                </a:lnTo>
                <a:lnTo>
                  <a:pt x="0" y="6555"/>
                </a:lnTo>
                <a:lnTo>
                  <a:pt x="19" y="6923"/>
                </a:lnTo>
                <a:lnTo>
                  <a:pt x="37" y="7273"/>
                </a:lnTo>
                <a:lnTo>
                  <a:pt x="92" y="7622"/>
                </a:lnTo>
                <a:lnTo>
                  <a:pt x="148" y="7972"/>
                </a:lnTo>
                <a:lnTo>
                  <a:pt x="240" y="8304"/>
                </a:lnTo>
                <a:lnTo>
                  <a:pt x="332" y="8635"/>
                </a:lnTo>
                <a:lnTo>
                  <a:pt x="461" y="8967"/>
                </a:lnTo>
                <a:lnTo>
                  <a:pt x="590" y="9280"/>
                </a:lnTo>
                <a:lnTo>
                  <a:pt x="12520" y="9280"/>
                </a:lnTo>
                <a:lnTo>
                  <a:pt x="12649" y="8967"/>
                </a:lnTo>
                <a:lnTo>
                  <a:pt x="12778" y="8635"/>
                </a:lnTo>
                <a:lnTo>
                  <a:pt x="12870" y="8304"/>
                </a:lnTo>
                <a:lnTo>
                  <a:pt x="12962" y="7972"/>
                </a:lnTo>
                <a:lnTo>
                  <a:pt x="13017" y="7622"/>
                </a:lnTo>
                <a:lnTo>
                  <a:pt x="13073" y="7273"/>
                </a:lnTo>
                <a:lnTo>
                  <a:pt x="13091" y="6923"/>
                </a:lnTo>
                <a:lnTo>
                  <a:pt x="13110" y="6555"/>
                </a:lnTo>
                <a:lnTo>
                  <a:pt x="13110" y="6223"/>
                </a:lnTo>
                <a:lnTo>
                  <a:pt x="13073" y="5892"/>
                </a:lnTo>
                <a:lnTo>
                  <a:pt x="13036" y="5560"/>
                </a:lnTo>
                <a:lnTo>
                  <a:pt x="12981" y="5229"/>
                </a:lnTo>
                <a:lnTo>
                  <a:pt x="12907" y="4916"/>
                </a:lnTo>
                <a:lnTo>
                  <a:pt x="12815" y="4603"/>
                </a:lnTo>
                <a:lnTo>
                  <a:pt x="12704" y="4308"/>
                </a:lnTo>
                <a:lnTo>
                  <a:pt x="12594" y="3995"/>
                </a:lnTo>
                <a:lnTo>
                  <a:pt x="12465" y="3719"/>
                </a:lnTo>
                <a:lnTo>
                  <a:pt x="12318" y="3425"/>
                </a:lnTo>
                <a:lnTo>
                  <a:pt x="12152" y="3148"/>
                </a:lnTo>
                <a:lnTo>
                  <a:pt x="11986" y="2891"/>
                </a:lnTo>
                <a:lnTo>
                  <a:pt x="11802" y="2633"/>
                </a:lnTo>
                <a:lnTo>
                  <a:pt x="11618" y="2394"/>
                </a:lnTo>
                <a:lnTo>
                  <a:pt x="11416" y="2154"/>
                </a:lnTo>
                <a:lnTo>
                  <a:pt x="11195" y="1915"/>
                </a:lnTo>
                <a:lnTo>
                  <a:pt x="10955" y="1694"/>
                </a:lnTo>
                <a:lnTo>
                  <a:pt x="10716" y="1491"/>
                </a:lnTo>
                <a:lnTo>
                  <a:pt x="10477" y="1307"/>
                </a:lnTo>
                <a:lnTo>
                  <a:pt x="10219" y="1123"/>
                </a:lnTo>
                <a:lnTo>
                  <a:pt x="9961" y="957"/>
                </a:lnTo>
                <a:lnTo>
                  <a:pt x="9685" y="792"/>
                </a:lnTo>
                <a:lnTo>
                  <a:pt x="9390" y="644"/>
                </a:lnTo>
                <a:lnTo>
                  <a:pt x="9114" y="516"/>
                </a:lnTo>
                <a:lnTo>
                  <a:pt x="8801" y="405"/>
                </a:lnTo>
                <a:lnTo>
                  <a:pt x="8507" y="295"/>
                </a:lnTo>
                <a:lnTo>
                  <a:pt x="8194" y="203"/>
                </a:lnTo>
                <a:lnTo>
                  <a:pt x="7881" y="129"/>
                </a:lnTo>
                <a:lnTo>
                  <a:pt x="7549" y="74"/>
                </a:lnTo>
                <a:lnTo>
                  <a:pt x="7218" y="37"/>
                </a:lnTo>
                <a:lnTo>
                  <a:pt x="6886" y="0"/>
                </a:lnTo>
                <a:lnTo>
                  <a:pt x="6224"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dirty="0"/>
          </a:p>
        </p:txBody>
      </p:sp>
      <p:sp>
        <p:nvSpPr>
          <p:cNvPr id="10" name="Google Shape;57;p7">
            <a:extLst>
              <a:ext uri="{FF2B5EF4-FFF2-40B4-BE49-F238E27FC236}">
                <a16:creationId xmlns:a16="http://schemas.microsoft.com/office/drawing/2014/main" id="{6E0F46AC-1254-45EE-BD54-4E3F8D3110DA}"/>
              </a:ext>
            </a:extLst>
          </p:cNvPr>
          <p:cNvSpPr>
            <a:spLocks/>
          </p:cNvSpPr>
          <p:nvPr/>
        </p:nvSpPr>
        <p:spPr bwMode="auto">
          <a:xfrm>
            <a:off x="0" y="3876676"/>
            <a:ext cx="1295400" cy="2143125"/>
          </a:xfrm>
          <a:custGeom>
            <a:avLst/>
            <a:gdLst>
              <a:gd name="T0" fmla="*/ 125117 w 10017"/>
              <a:gd name="T1" fmla="*/ 2457 h 16571"/>
              <a:gd name="T2" fmla="*/ 41124 w 10017"/>
              <a:gd name="T3" fmla="*/ 14356 h 16571"/>
              <a:gd name="T4" fmla="*/ 97 w 10017"/>
              <a:gd name="T5" fmla="*/ 2119328 h 16571"/>
              <a:gd name="T6" fmla="*/ 82248 w 10017"/>
              <a:gd name="T7" fmla="*/ 2135883 h 16571"/>
              <a:gd name="T8" fmla="*/ 167987 w 10017"/>
              <a:gd name="T9" fmla="*/ 2143125 h 16571"/>
              <a:gd name="T10" fmla="*/ 250138 w 10017"/>
              <a:gd name="T11" fmla="*/ 2138340 h 16571"/>
              <a:gd name="T12" fmla="*/ 330445 w 10017"/>
              <a:gd name="T13" fmla="*/ 2121656 h 16571"/>
              <a:gd name="T14" fmla="*/ 407262 w 10017"/>
              <a:gd name="T15" fmla="*/ 2095402 h 16571"/>
              <a:gd name="T16" fmla="*/ 480489 w 10017"/>
              <a:gd name="T17" fmla="*/ 2059707 h 16571"/>
              <a:gd name="T18" fmla="*/ 550128 w 10017"/>
              <a:gd name="T19" fmla="*/ 2014442 h 16571"/>
              <a:gd name="T20" fmla="*/ 617924 w 10017"/>
              <a:gd name="T21" fmla="*/ 1959735 h 16571"/>
              <a:gd name="T22" fmla="*/ 678640 w 10017"/>
              <a:gd name="T23" fmla="*/ 1897786 h 16571"/>
              <a:gd name="T24" fmla="*/ 735864 w 10017"/>
              <a:gd name="T25" fmla="*/ 1828724 h 16571"/>
              <a:gd name="T26" fmla="*/ 787657 w 10017"/>
              <a:gd name="T27" fmla="*/ 1752549 h 16571"/>
              <a:gd name="T28" fmla="*/ 834018 w 10017"/>
              <a:gd name="T29" fmla="*/ 1671588 h 16571"/>
              <a:gd name="T30" fmla="*/ 875142 w 10017"/>
              <a:gd name="T31" fmla="*/ 1581057 h 16571"/>
              <a:gd name="T32" fmla="*/ 909088 w 10017"/>
              <a:gd name="T33" fmla="*/ 1488199 h 16571"/>
              <a:gd name="T34" fmla="*/ 935858 w 10017"/>
              <a:gd name="T35" fmla="*/ 1390684 h 16571"/>
              <a:gd name="T36" fmla="*/ 955450 w 10017"/>
              <a:gd name="T37" fmla="*/ 1288255 h 16571"/>
              <a:gd name="T38" fmla="*/ 967961 w 10017"/>
              <a:gd name="T39" fmla="*/ 1181040 h 16571"/>
              <a:gd name="T40" fmla="*/ 971550 w 10017"/>
              <a:gd name="T41" fmla="*/ 1071498 h 16571"/>
              <a:gd name="T42" fmla="*/ 967961 w 10017"/>
              <a:gd name="T43" fmla="*/ 961955 h 16571"/>
              <a:gd name="T44" fmla="*/ 955450 w 10017"/>
              <a:gd name="T45" fmla="*/ 854870 h 16571"/>
              <a:gd name="T46" fmla="*/ 935858 w 10017"/>
              <a:gd name="T47" fmla="*/ 752441 h 16571"/>
              <a:gd name="T48" fmla="*/ 909088 w 10017"/>
              <a:gd name="T49" fmla="*/ 654797 h 16571"/>
              <a:gd name="T50" fmla="*/ 875142 w 10017"/>
              <a:gd name="T51" fmla="*/ 561938 h 16571"/>
              <a:gd name="T52" fmla="*/ 834018 w 10017"/>
              <a:gd name="T53" fmla="*/ 471537 h 16571"/>
              <a:gd name="T54" fmla="*/ 787657 w 10017"/>
              <a:gd name="T55" fmla="*/ 390576 h 16571"/>
              <a:gd name="T56" fmla="*/ 735864 w 10017"/>
              <a:gd name="T57" fmla="*/ 314272 h 16571"/>
              <a:gd name="T58" fmla="*/ 678640 w 10017"/>
              <a:gd name="T59" fmla="*/ 245339 h 16571"/>
              <a:gd name="T60" fmla="*/ 617924 w 10017"/>
              <a:gd name="T61" fmla="*/ 183390 h 16571"/>
              <a:gd name="T62" fmla="*/ 550128 w 10017"/>
              <a:gd name="T63" fmla="*/ 128554 h 16571"/>
              <a:gd name="T64" fmla="*/ 480489 w 10017"/>
              <a:gd name="T65" fmla="*/ 83418 h 16571"/>
              <a:gd name="T66" fmla="*/ 407262 w 10017"/>
              <a:gd name="T67" fmla="*/ 47593 h 16571"/>
              <a:gd name="T68" fmla="*/ 330445 w 10017"/>
              <a:gd name="T69" fmla="*/ 21469 h 16571"/>
              <a:gd name="T70" fmla="*/ 250138 w 10017"/>
              <a:gd name="T71" fmla="*/ 4785 h 16571"/>
              <a:gd name="T72" fmla="*/ 167987 w 10017"/>
              <a:gd name="T73" fmla="*/ 0 h 1657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017" h="16571" extrusionOk="0">
                <a:moveTo>
                  <a:pt x="1732" y="0"/>
                </a:moveTo>
                <a:lnTo>
                  <a:pt x="1290" y="19"/>
                </a:lnTo>
                <a:lnTo>
                  <a:pt x="848" y="55"/>
                </a:lnTo>
                <a:lnTo>
                  <a:pt x="424" y="111"/>
                </a:lnTo>
                <a:lnTo>
                  <a:pt x="1" y="184"/>
                </a:lnTo>
                <a:lnTo>
                  <a:pt x="1" y="16387"/>
                </a:lnTo>
                <a:lnTo>
                  <a:pt x="424" y="16460"/>
                </a:lnTo>
                <a:lnTo>
                  <a:pt x="848" y="16515"/>
                </a:lnTo>
                <a:lnTo>
                  <a:pt x="1290" y="16552"/>
                </a:lnTo>
                <a:lnTo>
                  <a:pt x="1732" y="16571"/>
                </a:lnTo>
                <a:lnTo>
                  <a:pt x="2155" y="16552"/>
                </a:lnTo>
                <a:lnTo>
                  <a:pt x="2579" y="16534"/>
                </a:lnTo>
                <a:lnTo>
                  <a:pt x="3002" y="16479"/>
                </a:lnTo>
                <a:lnTo>
                  <a:pt x="3407" y="16405"/>
                </a:lnTo>
                <a:lnTo>
                  <a:pt x="3794" y="16313"/>
                </a:lnTo>
                <a:lnTo>
                  <a:pt x="4199" y="16202"/>
                </a:lnTo>
                <a:lnTo>
                  <a:pt x="4586" y="16074"/>
                </a:lnTo>
                <a:lnTo>
                  <a:pt x="4954" y="15926"/>
                </a:lnTo>
                <a:lnTo>
                  <a:pt x="5322" y="15761"/>
                </a:lnTo>
                <a:lnTo>
                  <a:pt x="5672" y="15576"/>
                </a:lnTo>
                <a:lnTo>
                  <a:pt x="6022" y="15374"/>
                </a:lnTo>
                <a:lnTo>
                  <a:pt x="6371" y="15153"/>
                </a:lnTo>
                <a:lnTo>
                  <a:pt x="6684" y="14932"/>
                </a:lnTo>
                <a:lnTo>
                  <a:pt x="6997" y="14674"/>
                </a:lnTo>
                <a:lnTo>
                  <a:pt x="7310" y="14416"/>
                </a:lnTo>
                <a:lnTo>
                  <a:pt x="7587" y="14140"/>
                </a:lnTo>
                <a:lnTo>
                  <a:pt x="7863" y="13864"/>
                </a:lnTo>
                <a:lnTo>
                  <a:pt x="8121" y="13551"/>
                </a:lnTo>
                <a:lnTo>
                  <a:pt x="8378" y="13238"/>
                </a:lnTo>
                <a:lnTo>
                  <a:pt x="8599" y="12925"/>
                </a:lnTo>
                <a:lnTo>
                  <a:pt x="8820" y="12575"/>
                </a:lnTo>
                <a:lnTo>
                  <a:pt x="9023" y="12225"/>
                </a:lnTo>
                <a:lnTo>
                  <a:pt x="9207" y="11876"/>
                </a:lnTo>
                <a:lnTo>
                  <a:pt x="9373" y="11507"/>
                </a:lnTo>
                <a:lnTo>
                  <a:pt x="9520" y="11139"/>
                </a:lnTo>
                <a:lnTo>
                  <a:pt x="9649" y="10753"/>
                </a:lnTo>
                <a:lnTo>
                  <a:pt x="9759" y="10348"/>
                </a:lnTo>
                <a:lnTo>
                  <a:pt x="9851" y="9961"/>
                </a:lnTo>
                <a:lnTo>
                  <a:pt x="9925" y="9556"/>
                </a:lnTo>
                <a:lnTo>
                  <a:pt x="9980" y="9132"/>
                </a:lnTo>
                <a:lnTo>
                  <a:pt x="9999" y="8709"/>
                </a:lnTo>
                <a:lnTo>
                  <a:pt x="10017" y="8285"/>
                </a:lnTo>
                <a:lnTo>
                  <a:pt x="9999" y="7862"/>
                </a:lnTo>
                <a:lnTo>
                  <a:pt x="9980" y="7438"/>
                </a:lnTo>
                <a:lnTo>
                  <a:pt x="9925" y="7015"/>
                </a:lnTo>
                <a:lnTo>
                  <a:pt x="9851" y="6610"/>
                </a:lnTo>
                <a:lnTo>
                  <a:pt x="9759" y="6223"/>
                </a:lnTo>
                <a:lnTo>
                  <a:pt x="9649" y="5818"/>
                </a:lnTo>
                <a:lnTo>
                  <a:pt x="9520" y="5432"/>
                </a:lnTo>
                <a:lnTo>
                  <a:pt x="9373" y="5063"/>
                </a:lnTo>
                <a:lnTo>
                  <a:pt x="9207" y="4695"/>
                </a:lnTo>
                <a:lnTo>
                  <a:pt x="9023" y="4345"/>
                </a:lnTo>
                <a:lnTo>
                  <a:pt x="8820" y="3995"/>
                </a:lnTo>
                <a:lnTo>
                  <a:pt x="8599" y="3646"/>
                </a:lnTo>
                <a:lnTo>
                  <a:pt x="8378" y="3333"/>
                </a:lnTo>
                <a:lnTo>
                  <a:pt x="8121" y="3020"/>
                </a:lnTo>
                <a:lnTo>
                  <a:pt x="7863" y="2707"/>
                </a:lnTo>
                <a:lnTo>
                  <a:pt x="7587" y="2430"/>
                </a:lnTo>
                <a:lnTo>
                  <a:pt x="7310" y="2154"/>
                </a:lnTo>
                <a:lnTo>
                  <a:pt x="6997" y="1897"/>
                </a:lnTo>
                <a:lnTo>
                  <a:pt x="6684" y="1639"/>
                </a:lnTo>
                <a:lnTo>
                  <a:pt x="6371" y="1418"/>
                </a:lnTo>
                <a:lnTo>
                  <a:pt x="6022" y="1197"/>
                </a:lnTo>
                <a:lnTo>
                  <a:pt x="5672" y="994"/>
                </a:lnTo>
                <a:lnTo>
                  <a:pt x="5322" y="810"/>
                </a:lnTo>
                <a:lnTo>
                  <a:pt x="4954" y="645"/>
                </a:lnTo>
                <a:lnTo>
                  <a:pt x="4586" y="497"/>
                </a:lnTo>
                <a:lnTo>
                  <a:pt x="4199" y="368"/>
                </a:lnTo>
                <a:lnTo>
                  <a:pt x="3794" y="258"/>
                </a:lnTo>
                <a:lnTo>
                  <a:pt x="3407" y="166"/>
                </a:lnTo>
                <a:lnTo>
                  <a:pt x="3002" y="92"/>
                </a:lnTo>
                <a:lnTo>
                  <a:pt x="2579" y="37"/>
                </a:lnTo>
                <a:lnTo>
                  <a:pt x="2155" y="19"/>
                </a:lnTo>
                <a:lnTo>
                  <a:pt x="1732"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dirty="0"/>
          </a:p>
        </p:txBody>
      </p:sp>
      <p:sp>
        <p:nvSpPr>
          <p:cNvPr id="58" name="Google Shape;58;p7"/>
          <p:cNvSpPr txBox="1">
            <a:spLocks noGrp="1"/>
          </p:cNvSpPr>
          <p:nvPr>
            <p:ph type="title"/>
          </p:nvPr>
        </p:nvSpPr>
        <p:spPr>
          <a:xfrm>
            <a:off x="5096000" y="1190967"/>
            <a:ext cx="6486400" cy="921200"/>
          </a:xfrm>
          <a:prstGeom prst="rect">
            <a:avLst/>
          </a:prstGeom>
        </p:spPr>
        <p:txBody>
          <a:bodyPr spcFirstLastPara="1">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9" name="Google Shape;59;p7"/>
          <p:cNvSpPr txBox="1">
            <a:spLocks noGrp="1"/>
          </p:cNvSpPr>
          <p:nvPr>
            <p:ph type="body" idx="1"/>
          </p:nvPr>
        </p:nvSpPr>
        <p:spPr>
          <a:xfrm>
            <a:off x="5096000" y="2301200"/>
            <a:ext cx="3148400" cy="4032000"/>
          </a:xfrm>
          <a:prstGeom prst="rect">
            <a:avLst/>
          </a:prstGeom>
        </p:spPr>
        <p:txBody>
          <a:bodyPr spcFirstLastPara="1">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60" name="Google Shape;60;p7"/>
          <p:cNvSpPr txBox="1">
            <a:spLocks noGrp="1"/>
          </p:cNvSpPr>
          <p:nvPr>
            <p:ph type="body" idx="2"/>
          </p:nvPr>
        </p:nvSpPr>
        <p:spPr>
          <a:xfrm>
            <a:off x="8433997" y="2301200"/>
            <a:ext cx="3148400" cy="4032000"/>
          </a:xfrm>
          <a:prstGeom prst="rect">
            <a:avLst/>
          </a:prstGeom>
        </p:spPr>
        <p:txBody>
          <a:bodyPr spcFirstLastPara="1">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11" name="Google Shape;61;p7">
            <a:extLst>
              <a:ext uri="{FF2B5EF4-FFF2-40B4-BE49-F238E27FC236}">
                <a16:creationId xmlns:a16="http://schemas.microsoft.com/office/drawing/2014/main" id="{EEC54DE9-B493-46B6-A917-06450B1BBD93}"/>
              </a:ext>
            </a:extLst>
          </p:cNvPr>
          <p:cNvSpPr txBox="1">
            <a:spLocks noGrp="1"/>
          </p:cNvSpPr>
          <p:nvPr>
            <p:ph type="sldNum" idx="10"/>
          </p:nvPr>
        </p:nvSpPr>
        <p:spPr/>
        <p:txBody>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defRPr/>
            </a:pPr>
            <a:fld id="{9382A54C-E24B-45F1-B35C-24BBA79E42ED}" type="slidenum">
              <a:rPr lang="en"/>
              <a:pPr>
                <a:defRPr/>
              </a:pPr>
              <a:t>‹#›</a:t>
            </a:fld>
            <a:endParaRPr lang="en"/>
          </a:p>
        </p:txBody>
      </p:sp>
    </p:spTree>
    <p:extLst>
      <p:ext uri="{BB962C8B-B14F-4D97-AF65-F5344CB8AC3E}">
        <p14:creationId xmlns:p14="http://schemas.microsoft.com/office/powerpoint/2010/main" val="27424368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62"/>
        <p:cNvGrpSpPr/>
        <p:nvPr/>
      </p:nvGrpSpPr>
      <p:grpSpPr>
        <a:xfrm>
          <a:off x="0" y="0"/>
          <a:ext cx="0" cy="0"/>
          <a:chOff x="0" y="0"/>
          <a:chExt cx="0" cy="0"/>
        </a:xfrm>
      </p:grpSpPr>
      <p:sp>
        <p:nvSpPr>
          <p:cNvPr id="6" name="Google Shape;63;p8">
            <a:extLst>
              <a:ext uri="{FF2B5EF4-FFF2-40B4-BE49-F238E27FC236}">
                <a16:creationId xmlns:a16="http://schemas.microsoft.com/office/drawing/2014/main" id="{40B2DFB7-A020-40D4-8290-CDB8D17980CF}"/>
              </a:ext>
            </a:extLst>
          </p:cNvPr>
          <p:cNvSpPr/>
          <p:nvPr/>
        </p:nvSpPr>
        <p:spPr>
          <a:xfrm>
            <a:off x="0" y="0"/>
            <a:ext cx="12192000" cy="6858000"/>
          </a:xfrm>
          <a:custGeom>
            <a:avLst/>
            <a:gdLst/>
            <a:ahLst/>
            <a:cxnLst/>
            <a:rect l="l" t="t" r="r" b="b"/>
            <a:pathLst>
              <a:path w="94270" h="53026" extrusionOk="0">
                <a:moveTo>
                  <a:pt x="7992" y="4456"/>
                </a:moveTo>
                <a:lnTo>
                  <a:pt x="8489" y="4732"/>
                </a:lnTo>
                <a:lnTo>
                  <a:pt x="9078" y="5082"/>
                </a:lnTo>
                <a:lnTo>
                  <a:pt x="9833" y="5542"/>
                </a:lnTo>
                <a:lnTo>
                  <a:pt x="10753" y="6113"/>
                </a:lnTo>
                <a:lnTo>
                  <a:pt x="11784" y="6794"/>
                </a:lnTo>
                <a:lnTo>
                  <a:pt x="12908" y="7586"/>
                </a:lnTo>
                <a:lnTo>
                  <a:pt x="13478" y="8027"/>
                </a:lnTo>
                <a:lnTo>
                  <a:pt x="14086" y="8469"/>
                </a:lnTo>
                <a:lnTo>
                  <a:pt x="14694" y="8948"/>
                </a:lnTo>
                <a:lnTo>
                  <a:pt x="15301" y="9445"/>
                </a:lnTo>
                <a:lnTo>
                  <a:pt x="15927" y="9961"/>
                </a:lnTo>
                <a:lnTo>
                  <a:pt x="16535" y="10513"/>
                </a:lnTo>
                <a:lnTo>
                  <a:pt x="17142" y="11065"/>
                </a:lnTo>
                <a:lnTo>
                  <a:pt x="17731" y="11636"/>
                </a:lnTo>
                <a:lnTo>
                  <a:pt x="18302" y="12225"/>
                </a:lnTo>
                <a:lnTo>
                  <a:pt x="18873" y="12833"/>
                </a:lnTo>
                <a:lnTo>
                  <a:pt x="19407" y="13459"/>
                </a:lnTo>
                <a:lnTo>
                  <a:pt x="19941" y="14085"/>
                </a:lnTo>
                <a:lnTo>
                  <a:pt x="20420" y="14748"/>
                </a:lnTo>
                <a:lnTo>
                  <a:pt x="20880" y="15411"/>
                </a:lnTo>
                <a:lnTo>
                  <a:pt x="21303" y="16092"/>
                </a:lnTo>
                <a:lnTo>
                  <a:pt x="21690" y="16773"/>
                </a:lnTo>
                <a:lnTo>
                  <a:pt x="21856" y="17123"/>
                </a:lnTo>
                <a:lnTo>
                  <a:pt x="22021" y="17473"/>
                </a:lnTo>
                <a:lnTo>
                  <a:pt x="22169" y="17822"/>
                </a:lnTo>
                <a:lnTo>
                  <a:pt x="22316" y="18172"/>
                </a:lnTo>
                <a:lnTo>
                  <a:pt x="22445" y="18522"/>
                </a:lnTo>
                <a:lnTo>
                  <a:pt x="22555" y="18872"/>
                </a:lnTo>
                <a:lnTo>
                  <a:pt x="22647" y="19222"/>
                </a:lnTo>
                <a:lnTo>
                  <a:pt x="22739" y="19572"/>
                </a:lnTo>
                <a:lnTo>
                  <a:pt x="22813" y="19921"/>
                </a:lnTo>
                <a:lnTo>
                  <a:pt x="22887" y="20271"/>
                </a:lnTo>
                <a:lnTo>
                  <a:pt x="22924" y="20603"/>
                </a:lnTo>
                <a:lnTo>
                  <a:pt x="22960" y="20934"/>
                </a:lnTo>
                <a:lnTo>
                  <a:pt x="23016" y="21597"/>
                </a:lnTo>
                <a:lnTo>
                  <a:pt x="23016" y="22260"/>
                </a:lnTo>
                <a:lnTo>
                  <a:pt x="22979" y="22886"/>
                </a:lnTo>
                <a:lnTo>
                  <a:pt x="22905" y="23512"/>
                </a:lnTo>
                <a:lnTo>
                  <a:pt x="22795" y="24119"/>
                </a:lnTo>
                <a:lnTo>
                  <a:pt x="22666" y="24708"/>
                </a:lnTo>
                <a:lnTo>
                  <a:pt x="22500" y="25298"/>
                </a:lnTo>
                <a:lnTo>
                  <a:pt x="22316" y="25850"/>
                </a:lnTo>
                <a:lnTo>
                  <a:pt x="22113" y="26384"/>
                </a:lnTo>
                <a:lnTo>
                  <a:pt x="21893" y="26899"/>
                </a:lnTo>
                <a:lnTo>
                  <a:pt x="21653" y="27397"/>
                </a:lnTo>
                <a:lnTo>
                  <a:pt x="21395" y="27875"/>
                </a:lnTo>
                <a:lnTo>
                  <a:pt x="21156" y="28336"/>
                </a:lnTo>
                <a:lnTo>
                  <a:pt x="20880" y="28777"/>
                </a:lnTo>
                <a:lnTo>
                  <a:pt x="20622" y="29182"/>
                </a:lnTo>
                <a:lnTo>
                  <a:pt x="20364" y="29569"/>
                </a:lnTo>
                <a:lnTo>
                  <a:pt x="20107" y="29919"/>
                </a:lnTo>
                <a:lnTo>
                  <a:pt x="19849" y="30250"/>
                </a:lnTo>
                <a:lnTo>
                  <a:pt x="19370" y="30821"/>
                </a:lnTo>
                <a:lnTo>
                  <a:pt x="18965" y="31281"/>
                </a:lnTo>
                <a:lnTo>
                  <a:pt x="18634" y="31631"/>
                </a:lnTo>
                <a:lnTo>
                  <a:pt x="18357" y="31907"/>
                </a:lnTo>
                <a:lnTo>
                  <a:pt x="17952" y="31889"/>
                </a:lnTo>
                <a:lnTo>
                  <a:pt x="17474" y="31852"/>
                </a:lnTo>
                <a:lnTo>
                  <a:pt x="16866" y="31779"/>
                </a:lnTo>
                <a:lnTo>
                  <a:pt x="16130" y="31650"/>
                </a:lnTo>
                <a:lnTo>
                  <a:pt x="15725" y="31576"/>
                </a:lnTo>
                <a:lnTo>
                  <a:pt x="15283" y="31466"/>
                </a:lnTo>
                <a:lnTo>
                  <a:pt x="14841" y="31355"/>
                </a:lnTo>
                <a:lnTo>
                  <a:pt x="14362" y="31226"/>
                </a:lnTo>
                <a:lnTo>
                  <a:pt x="13883" y="31079"/>
                </a:lnTo>
                <a:lnTo>
                  <a:pt x="13405" y="30895"/>
                </a:lnTo>
                <a:lnTo>
                  <a:pt x="12889" y="30711"/>
                </a:lnTo>
                <a:lnTo>
                  <a:pt x="12392" y="30490"/>
                </a:lnTo>
                <a:lnTo>
                  <a:pt x="11877" y="30250"/>
                </a:lnTo>
                <a:lnTo>
                  <a:pt x="11361" y="29974"/>
                </a:lnTo>
                <a:lnTo>
                  <a:pt x="10864" y="29680"/>
                </a:lnTo>
                <a:lnTo>
                  <a:pt x="10367" y="29348"/>
                </a:lnTo>
                <a:lnTo>
                  <a:pt x="9870" y="28998"/>
                </a:lnTo>
                <a:lnTo>
                  <a:pt x="9391" y="28612"/>
                </a:lnTo>
                <a:lnTo>
                  <a:pt x="8931" y="28188"/>
                </a:lnTo>
                <a:lnTo>
                  <a:pt x="8470" y="27728"/>
                </a:lnTo>
                <a:lnTo>
                  <a:pt x="8047" y="27249"/>
                </a:lnTo>
                <a:lnTo>
                  <a:pt x="7642" y="26715"/>
                </a:lnTo>
                <a:lnTo>
                  <a:pt x="7439" y="26439"/>
                </a:lnTo>
                <a:lnTo>
                  <a:pt x="7255" y="26145"/>
                </a:lnTo>
                <a:lnTo>
                  <a:pt x="7071" y="25850"/>
                </a:lnTo>
                <a:lnTo>
                  <a:pt x="6905" y="25555"/>
                </a:lnTo>
                <a:lnTo>
                  <a:pt x="6740" y="25224"/>
                </a:lnTo>
                <a:lnTo>
                  <a:pt x="6592" y="24893"/>
                </a:lnTo>
                <a:lnTo>
                  <a:pt x="6445" y="24561"/>
                </a:lnTo>
                <a:lnTo>
                  <a:pt x="6298" y="24211"/>
                </a:lnTo>
                <a:lnTo>
                  <a:pt x="6169" y="23861"/>
                </a:lnTo>
                <a:lnTo>
                  <a:pt x="6058" y="23493"/>
                </a:lnTo>
                <a:lnTo>
                  <a:pt x="5948" y="23125"/>
                </a:lnTo>
                <a:lnTo>
                  <a:pt x="5856" y="22738"/>
                </a:lnTo>
                <a:lnTo>
                  <a:pt x="5690" y="21965"/>
                </a:lnTo>
                <a:lnTo>
                  <a:pt x="5561" y="21192"/>
                </a:lnTo>
                <a:lnTo>
                  <a:pt x="5451" y="20382"/>
                </a:lnTo>
                <a:lnTo>
                  <a:pt x="5396" y="19572"/>
                </a:lnTo>
                <a:lnTo>
                  <a:pt x="5359" y="18761"/>
                </a:lnTo>
                <a:lnTo>
                  <a:pt x="5359" y="17933"/>
                </a:lnTo>
                <a:lnTo>
                  <a:pt x="5377" y="17104"/>
                </a:lnTo>
                <a:lnTo>
                  <a:pt x="5432" y="16276"/>
                </a:lnTo>
                <a:lnTo>
                  <a:pt x="5488" y="15447"/>
                </a:lnTo>
                <a:lnTo>
                  <a:pt x="5580" y="14637"/>
                </a:lnTo>
                <a:lnTo>
                  <a:pt x="5690" y="13827"/>
                </a:lnTo>
                <a:lnTo>
                  <a:pt x="5801" y="13035"/>
                </a:lnTo>
                <a:lnTo>
                  <a:pt x="5930" y="12262"/>
                </a:lnTo>
                <a:lnTo>
                  <a:pt x="6077" y="11489"/>
                </a:lnTo>
                <a:lnTo>
                  <a:pt x="6224" y="10752"/>
                </a:lnTo>
                <a:lnTo>
                  <a:pt x="6390" y="10053"/>
                </a:lnTo>
                <a:lnTo>
                  <a:pt x="6703" y="8709"/>
                </a:lnTo>
                <a:lnTo>
                  <a:pt x="7034" y="7512"/>
                </a:lnTo>
                <a:lnTo>
                  <a:pt x="7329" y="6481"/>
                </a:lnTo>
                <a:lnTo>
                  <a:pt x="7605" y="5634"/>
                </a:lnTo>
                <a:lnTo>
                  <a:pt x="7808" y="5008"/>
                </a:lnTo>
                <a:lnTo>
                  <a:pt x="7992" y="4456"/>
                </a:lnTo>
                <a:close/>
                <a:moveTo>
                  <a:pt x="1" y="0"/>
                </a:moveTo>
                <a:lnTo>
                  <a:pt x="1" y="53026"/>
                </a:lnTo>
                <a:lnTo>
                  <a:pt x="94269" y="53026"/>
                </a:lnTo>
                <a:lnTo>
                  <a:pt x="94269"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lIns="91425" tIns="91425" rIns="91425" bIns="91425" anchor="ctr"/>
          <a:lstStyle/>
          <a:p>
            <a:pPr>
              <a:spcBef>
                <a:spcPts val="0"/>
              </a:spcBef>
              <a:spcAft>
                <a:spcPts val="0"/>
              </a:spcAft>
              <a:defRPr/>
            </a:pPr>
            <a:endParaRPr sz="1800" dirty="0"/>
          </a:p>
        </p:txBody>
      </p:sp>
      <p:sp>
        <p:nvSpPr>
          <p:cNvPr id="7" name="Google Shape;64;p8">
            <a:extLst>
              <a:ext uri="{FF2B5EF4-FFF2-40B4-BE49-F238E27FC236}">
                <a16:creationId xmlns:a16="http://schemas.microsoft.com/office/drawing/2014/main" id="{711BD8EA-9221-49C4-8091-F62C0770B337}"/>
              </a:ext>
            </a:extLst>
          </p:cNvPr>
          <p:cNvSpPr>
            <a:spLocks/>
          </p:cNvSpPr>
          <p:nvPr/>
        </p:nvSpPr>
        <p:spPr bwMode="auto">
          <a:xfrm>
            <a:off x="2675467" y="3735389"/>
            <a:ext cx="1993900" cy="1209675"/>
          </a:xfrm>
          <a:custGeom>
            <a:avLst/>
            <a:gdLst>
              <a:gd name="T0" fmla="*/ 562773 w 15412"/>
              <a:gd name="T1" fmla="*/ 2457 h 9354"/>
              <a:gd name="T2" fmla="*/ 482433 w 15412"/>
              <a:gd name="T3" fmla="*/ 19140 h 9354"/>
              <a:gd name="T4" fmla="*/ 421692 w 15412"/>
              <a:gd name="T5" fmla="*/ 42935 h 9354"/>
              <a:gd name="T6" fmla="*/ 366288 w 15412"/>
              <a:gd name="T7" fmla="*/ 71515 h 9354"/>
              <a:gd name="T8" fmla="*/ 316318 w 15412"/>
              <a:gd name="T9" fmla="*/ 107208 h 9354"/>
              <a:gd name="T10" fmla="*/ 269840 w 15412"/>
              <a:gd name="T11" fmla="*/ 147685 h 9354"/>
              <a:gd name="T12" fmla="*/ 228700 w 15412"/>
              <a:gd name="T13" fmla="*/ 190620 h 9354"/>
              <a:gd name="T14" fmla="*/ 191246 w 15412"/>
              <a:gd name="T15" fmla="*/ 238211 h 9354"/>
              <a:gd name="T16" fmla="*/ 126915 w 15412"/>
              <a:gd name="T17" fmla="*/ 342961 h 9354"/>
              <a:gd name="T18" fmla="*/ 78691 w 15412"/>
              <a:gd name="T19" fmla="*/ 447712 h 9354"/>
              <a:gd name="T20" fmla="*/ 41141 w 15412"/>
              <a:gd name="T21" fmla="*/ 550134 h 9354"/>
              <a:gd name="T22" fmla="*/ 16107 w 15412"/>
              <a:gd name="T23" fmla="*/ 640660 h 9354"/>
              <a:gd name="T24" fmla="*/ 1041616 w 15412"/>
              <a:gd name="T25" fmla="*/ 469179 h 9354"/>
              <a:gd name="T26" fmla="*/ 16107 w 15412"/>
              <a:gd name="T27" fmla="*/ 821581 h 9354"/>
              <a:gd name="T28" fmla="*/ 76848 w 15412"/>
              <a:gd name="T29" fmla="*/ 912106 h 9354"/>
              <a:gd name="T30" fmla="*/ 134095 w 15412"/>
              <a:gd name="T31" fmla="*/ 983491 h 9354"/>
              <a:gd name="T32" fmla="*/ 205509 w 15412"/>
              <a:gd name="T33" fmla="*/ 1057334 h 9354"/>
              <a:gd name="T34" fmla="*/ 289440 w 15412"/>
              <a:gd name="T35" fmla="*/ 1123935 h 9354"/>
              <a:gd name="T36" fmla="*/ 360951 w 15412"/>
              <a:gd name="T37" fmla="*/ 1164412 h 9354"/>
              <a:gd name="T38" fmla="*/ 410922 w 15412"/>
              <a:gd name="T39" fmla="*/ 1183423 h 9354"/>
              <a:gd name="T40" fmla="*/ 466326 w 15412"/>
              <a:gd name="T41" fmla="*/ 1200105 h 9354"/>
              <a:gd name="T42" fmla="*/ 521730 w 15412"/>
              <a:gd name="T43" fmla="*/ 1207347 h 9354"/>
              <a:gd name="T44" fmla="*/ 580724 w 15412"/>
              <a:gd name="T45" fmla="*/ 1207347 h 9354"/>
              <a:gd name="T46" fmla="*/ 641465 w 15412"/>
              <a:gd name="T47" fmla="*/ 1200105 h 9354"/>
              <a:gd name="T48" fmla="*/ 712879 w 15412"/>
              <a:gd name="T49" fmla="*/ 1178767 h 9354"/>
              <a:gd name="T50" fmla="*/ 789726 w 15412"/>
              <a:gd name="T51" fmla="*/ 1142945 h 9354"/>
              <a:gd name="T52" fmla="*/ 866477 w 15412"/>
              <a:gd name="T53" fmla="*/ 1095355 h 9354"/>
              <a:gd name="T54" fmla="*/ 941578 w 15412"/>
              <a:gd name="T55" fmla="*/ 1038194 h 9354"/>
              <a:gd name="T56" fmla="*/ 1012992 w 15412"/>
              <a:gd name="T57" fmla="*/ 973922 h 9354"/>
              <a:gd name="T58" fmla="*/ 1082660 w 15412"/>
              <a:gd name="T59" fmla="*/ 904864 h 9354"/>
              <a:gd name="T60" fmla="*/ 1180951 w 15412"/>
              <a:gd name="T61" fmla="*/ 795328 h 9354"/>
              <a:gd name="T62" fmla="*/ 1295252 w 15412"/>
              <a:gd name="T63" fmla="*/ 647772 h 9354"/>
              <a:gd name="T64" fmla="*/ 1389953 w 15412"/>
              <a:gd name="T65" fmla="*/ 511985 h 9354"/>
              <a:gd name="T66" fmla="*/ 1477474 w 15412"/>
              <a:gd name="T67" fmla="*/ 371541 h 9354"/>
              <a:gd name="T68" fmla="*/ 1470391 w 15412"/>
              <a:gd name="T69" fmla="*/ 321494 h 9354"/>
              <a:gd name="T70" fmla="*/ 1345320 w 15412"/>
              <a:gd name="T71" fmla="*/ 240538 h 9354"/>
              <a:gd name="T72" fmla="*/ 1218502 w 15412"/>
              <a:gd name="T73" fmla="*/ 171610 h 9354"/>
              <a:gd name="T74" fmla="*/ 1068396 w 15412"/>
              <a:gd name="T75" fmla="*/ 100095 h 9354"/>
              <a:gd name="T76" fmla="*/ 945168 w 15412"/>
              <a:gd name="T77" fmla="*/ 52505 h 9354"/>
              <a:gd name="T78" fmla="*/ 859394 w 15412"/>
              <a:gd name="T79" fmla="*/ 28709 h 9354"/>
              <a:gd name="T80" fmla="*/ 773619 w 15412"/>
              <a:gd name="T81" fmla="*/ 9699 h 9354"/>
              <a:gd name="T82" fmla="*/ 687845 w 15412"/>
              <a:gd name="T83" fmla="*/ 129 h 93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5412" h="9354" extrusionOk="0">
                <a:moveTo>
                  <a:pt x="6224" y="1"/>
                </a:moveTo>
                <a:lnTo>
                  <a:pt x="5800" y="19"/>
                </a:lnTo>
                <a:lnTo>
                  <a:pt x="5377" y="75"/>
                </a:lnTo>
                <a:lnTo>
                  <a:pt x="4972" y="148"/>
                </a:lnTo>
                <a:lnTo>
                  <a:pt x="4659" y="240"/>
                </a:lnTo>
                <a:lnTo>
                  <a:pt x="4346" y="332"/>
                </a:lnTo>
                <a:lnTo>
                  <a:pt x="4051" y="424"/>
                </a:lnTo>
                <a:lnTo>
                  <a:pt x="3775" y="553"/>
                </a:lnTo>
                <a:lnTo>
                  <a:pt x="3517" y="682"/>
                </a:lnTo>
                <a:lnTo>
                  <a:pt x="3260" y="829"/>
                </a:lnTo>
                <a:lnTo>
                  <a:pt x="3020" y="977"/>
                </a:lnTo>
                <a:lnTo>
                  <a:pt x="2781" y="1142"/>
                </a:lnTo>
                <a:lnTo>
                  <a:pt x="2560" y="1308"/>
                </a:lnTo>
                <a:lnTo>
                  <a:pt x="2357" y="1474"/>
                </a:lnTo>
                <a:lnTo>
                  <a:pt x="2155" y="1658"/>
                </a:lnTo>
                <a:lnTo>
                  <a:pt x="1971" y="1842"/>
                </a:lnTo>
                <a:lnTo>
                  <a:pt x="1621" y="2247"/>
                </a:lnTo>
                <a:lnTo>
                  <a:pt x="1308" y="2652"/>
                </a:lnTo>
                <a:lnTo>
                  <a:pt x="1050" y="3057"/>
                </a:lnTo>
                <a:lnTo>
                  <a:pt x="811" y="3462"/>
                </a:lnTo>
                <a:lnTo>
                  <a:pt x="608" y="3867"/>
                </a:lnTo>
                <a:lnTo>
                  <a:pt x="424" y="4254"/>
                </a:lnTo>
                <a:lnTo>
                  <a:pt x="295" y="4622"/>
                </a:lnTo>
                <a:lnTo>
                  <a:pt x="166" y="4954"/>
                </a:lnTo>
                <a:lnTo>
                  <a:pt x="1" y="5524"/>
                </a:lnTo>
                <a:lnTo>
                  <a:pt x="10735" y="3628"/>
                </a:lnTo>
                <a:lnTo>
                  <a:pt x="166" y="6353"/>
                </a:lnTo>
                <a:lnTo>
                  <a:pt x="535" y="6795"/>
                </a:lnTo>
                <a:lnTo>
                  <a:pt x="792" y="7053"/>
                </a:lnTo>
                <a:lnTo>
                  <a:pt x="1069" y="7329"/>
                </a:lnTo>
                <a:lnTo>
                  <a:pt x="1382" y="7605"/>
                </a:lnTo>
                <a:lnTo>
                  <a:pt x="1731" y="7899"/>
                </a:lnTo>
                <a:lnTo>
                  <a:pt x="2118" y="8176"/>
                </a:lnTo>
                <a:lnTo>
                  <a:pt x="2542" y="8433"/>
                </a:lnTo>
                <a:lnTo>
                  <a:pt x="2983" y="8691"/>
                </a:lnTo>
                <a:lnTo>
                  <a:pt x="3462" y="8894"/>
                </a:lnTo>
                <a:lnTo>
                  <a:pt x="3720" y="9004"/>
                </a:lnTo>
                <a:lnTo>
                  <a:pt x="3978" y="9078"/>
                </a:lnTo>
                <a:lnTo>
                  <a:pt x="4235" y="9151"/>
                </a:lnTo>
                <a:lnTo>
                  <a:pt x="4512" y="9225"/>
                </a:lnTo>
                <a:lnTo>
                  <a:pt x="4806" y="9280"/>
                </a:lnTo>
                <a:lnTo>
                  <a:pt x="5082" y="9317"/>
                </a:lnTo>
                <a:lnTo>
                  <a:pt x="5377" y="9336"/>
                </a:lnTo>
                <a:lnTo>
                  <a:pt x="5672" y="9354"/>
                </a:lnTo>
                <a:lnTo>
                  <a:pt x="5985" y="9336"/>
                </a:lnTo>
                <a:lnTo>
                  <a:pt x="6298" y="9317"/>
                </a:lnTo>
                <a:lnTo>
                  <a:pt x="6611" y="9280"/>
                </a:lnTo>
                <a:lnTo>
                  <a:pt x="6942" y="9207"/>
                </a:lnTo>
                <a:lnTo>
                  <a:pt x="7347" y="9115"/>
                </a:lnTo>
                <a:lnTo>
                  <a:pt x="7752" y="8986"/>
                </a:lnTo>
                <a:lnTo>
                  <a:pt x="8139" y="8838"/>
                </a:lnTo>
                <a:lnTo>
                  <a:pt x="8544" y="8654"/>
                </a:lnTo>
                <a:lnTo>
                  <a:pt x="8930" y="8470"/>
                </a:lnTo>
                <a:lnTo>
                  <a:pt x="9317" y="8249"/>
                </a:lnTo>
                <a:lnTo>
                  <a:pt x="9704" y="8028"/>
                </a:lnTo>
                <a:lnTo>
                  <a:pt x="10072" y="7789"/>
                </a:lnTo>
                <a:lnTo>
                  <a:pt x="10440" y="7531"/>
                </a:lnTo>
                <a:lnTo>
                  <a:pt x="10808" y="7273"/>
                </a:lnTo>
                <a:lnTo>
                  <a:pt x="11158" y="6997"/>
                </a:lnTo>
                <a:lnTo>
                  <a:pt x="11508" y="6721"/>
                </a:lnTo>
                <a:lnTo>
                  <a:pt x="12171" y="6150"/>
                </a:lnTo>
                <a:lnTo>
                  <a:pt x="12797" y="5561"/>
                </a:lnTo>
                <a:lnTo>
                  <a:pt x="13349" y="5009"/>
                </a:lnTo>
                <a:lnTo>
                  <a:pt x="13865" y="4456"/>
                </a:lnTo>
                <a:lnTo>
                  <a:pt x="14325" y="3959"/>
                </a:lnTo>
                <a:lnTo>
                  <a:pt x="14693" y="3517"/>
                </a:lnTo>
                <a:lnTo>
                  <a:pt x="15227" y="2873"/>
                </a:lnTo>
                <a:lnTo>
                  <a:pt x="15411" y="2615"/>
                </a:lnTo>
                <a:lnTo>
                  <a:pt x="15154" y="2486"/>
                </a:lnTo>
                <a:lnTo>
                  <a:pt x="14399" y="2100"/>
                </a:lnTo>
                <a:lnTo>
                  <a:pt x="13865" y="1860"/>
                </a:lnTo>
                <a:lnTo>
                  <a:pt x="13239" y="1603"/>
                </a:lnTo>
                <a:lnTo>
                  <a:pt x="12558" y="1327"/>
                </a:lnTo>
                <a:lnTo>
                  <a:pt x="11803" y="1032"/>
                </a:lnTo>
                <a:lnTo>
                  <a:pt x="11011" y="774"/>
                </a:lnTo>
                <a:lnTo>
                  <a:pt x="10164" y="535"/>
                </a:lnTo>
                <a:lnTo>
                  <a:pt x="9741" y="406"/>
                </a:lnTo>
                <a:lnTo>
                  <a:pt x="9299" y="314"/>
                </a:lnTo>
                <a:lnTo>
                  <a:pt x="8857" y="222"/>
                </a:lnTo>
                <a:lnTo>
                  <a:pt x="8415" y="148"/>
                </a:lnTo>
                <a:lnTo>
                  <a:pt x="7973" y="75"/>
                </a:lnTo>
                <a:lnTo>
                  <a:pt x="7531" y="38"/>
                </a:lnTo>
                <a:lnTo>
                  <a:pt x="7089" y="1"/>
                </a:lnTo>
                <a:lnTo>
                  <a:pt x="6224"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dirty="0"/>
          </a:p>
        </p:txBody>
      </p:sp>
      <p:sp>
        <p:nvSpPr>
          <p:cNvPr id="8" name="Google Shape;65;p8">
            <a:extLst>
              <a:ext uri="{FF2B5EF4-FFF2-40B4-BE49-F238E27FC236}">
                <a16:creationId xmlns:a16="http://schemas.microsoft.com/office/drawing/2014/main" id="{AC2D162F-76F1-423D-A1B9-62EB148C62D0}"/>
              </a:ext>
            </a:extLst>
          </p:cNvPr>
          <p:cNvSpPr>
            <a:spLocks/>
          </p:cNvSpPr>
          <p:nvPr/>
        </p:nvSpPr>
        <p:spPr bwMode="auto">
          <a:xfrm rot="758744">
            <a:off x="1598084" y="4527551"/>
            <a:ext cx="776816" cy="1158875"/>
          </a:xfrm>
          <a:custGeom>
            <a:avLst/>
            <a:gdLst>
              <a:gd name="T0" fmla="*/ 389605 w 6004"/>
              <a:gd name="T1" fmla="*/ 2456 h 8967"/>
              <a:gd name="T2" fmla="*/ 337787 w 6004"/>
              <a:gd name="T3" fmla="*/ 12019 h 8967"/>
              <a:gd name="T4" fmla="*/ 275198 w 6004"/>
              <a:gd name="T5" fmla="*/ 33343 h 8967"/>
              <a:gd name="T6" fmla="*/ 207369 w 6004"/>
              <a:gd name="T7" fmla="*/ 69013 h 8967"/>
              <a:gd name="T8" fmla="*/ 157297 w 6004"/>
              <a:gd name="T9" fmla="*/ 109464 h 8967"/>
              <a:gd name="T10" fmla="*/ 125178 w 6004"/>
              <a:gd name="T11" fmla="*/ 140481 h 8967"/>
              <a:gd name="T12" fmla="*/ 96552 w 6004"/>
              <a:gd name="T13" fmla="*/ 180933 h 8967"/>
              <a:gd name="T14" fmla="*/ 69770 w 6004"/>
              <a:gd name="T15" fmla="*/ 226166 h 8967"/>
              <a:gd name="T16" fmla="*/ 46578 w 6004"/>
              <a:gd name="T17" fmla="*/ 278507 h 8967"/>
              <a:gd name="T18" fmla="*/ 26879 w 6004"/>
              <a:gd name="T19" fmla="*/ 337957 h 8967"/>
              <a:gd name="T20" fmla="*/ 14362 w 6004"/>
              <a:gd name="T21" fmla="*/ 402188 h 8967"/>
              <a:gd name="T22" fmla="*/ 5434 w 6004"/>
              <a:gd name="T23" fmla="*/ 468875 h 8967"/>
              <a:gd name="T24" fmla="*/ 97 w 6004"/>
              <a:gd name="T25" fmla="*/ 575883 h 8967"/>
              <a:gd name="T26" fmla="*/ 3687 w 6004"/>
              <a:gd name="T27" fmla="*/ 716236 h 8967"/>
              <a:gd name="T28" fmla="*/ 17952 w 6004"/>
              <a:gd name="T29" fmla="*/ 851935 h 8967"/>
              <a:gd name="T30" fmla="*/ 35807 w 6004"/>
              <a:gd name="T31" fmla="*/ 973290 h 8967"/>
              <a:gd name="T32" fmla="*/ 68023 w 6004"/>
              <a:gd name="T33" fmla="*/ 1135095 h 8967"/>
              <a:gd name="T34" fmla="*/ 91215 w 6004"/>
              <a:gd name="T35" fmla="*/ 1146985 h 8967"/>
              <a:gd name="T36" fmla="*/ 200188 w 6004"/>
              <a:gd name="T37" fmla="*/ 1066082 h 8967"/>
              <a:gd name="T38" fmla="*/ 277042 w 6004"/>
              <a:gd name="T39" fmla="*/ 997069 h 8967"/>
              <a:gd name="T40" fmla="*/ 359232 w 6004"/>
              <a:gd name="T41" fmla="*/ 916166 h 8967"/>
              <a:gd name="T42" fmla="*/ 437832 w 6004"/>
              <a:gd name="T43" fmla="*/ 818592 h 8967"/>
              <a:gd name="T44" fmla="*/ 491397 w 6004"/>
              <a:gd name="T45" fmla="*/ 740145 h 8967"/>
              <a:gd name="T46" fmla="*/ 520023 w 6004"/>
              <a:gd name="T47" fmla="*/ 685348 h 8967"/>
              <a:gd name="T48" fmla="*/ 544962 w 6004"/>
              <a:gd name="T49" fmla="*/ 625898 h 8967"/>
              <a:gd name="T50" fmla="*/ 564660 w 6004"/>
              <a:gd name="T51" fmla="*/ 566320 h 8967"/>
              <a:gd name="T52" fmla="*/ 575334 w 6004"/>
              <a:gd name="T53" fmla="*/ 509326 h 8967"/>
              <a:gd name="T54" fmla="*/ 582515 w 6004"/>
              <a:gd name="T55" fmla="*/ 452203 h 8967"/>
              <a:gd name="T56" fmla="*/ 582515 w 6004"/>
              <a:gd name="T57" fmla="*/ 395080 h 8967"/>
              <a:gd name="T58" fmla="*/ 577178 w 6004"/>
              <a:gd name="T59" fmla="*/ 342739 h 8967"/>
              <a:gd name="T60" fmla="*/ 562913 w 6004"/>
              <a:gd name="T61" fmla="*/ 266618 h 8967"/>
              <a:gd name="T62" fmla="*/ 534287 w 6004"/>
              <a:gd name="T63" fmla="*/ 178477 h 8967"/>
              <a:gd name="T64" fmla="*/ 502168 w 6004"/>
              <a:gd name="T65" fmla="*/ 104812 h 8967"/>
              <a:gd name="T66" fmla="*/ 469952 w 6004"/>
              <a:gd name="T67" fmla="*/ 47689 h 8967"/>
              <a:gd name="T68" fmla="*/ 437832 w 6004"/>
              <a:gd name="T69" fmla="*/ 0 h 896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004" h="8967" extrusionOk="0">
                <a:moveTo>
                  <a:pt x="4383" y="0"/>
                </a:moveTo>
                <a:lnTo>
                  <a:pt x="4015" y="19"/>
                </a:lnTo>
                <a:lnTo>
                  <a:pt x="3757" y="56"/>
                </a:lnTo>
                <a:lnTo>
                  <a:pt x="3481" y="93"/>
                </a:lnTo>
                <a:lnTo>
                  <a:pt x="3168" y="166"/>
                </a:lnTo>
                <a:lnTo>
                  <a:pt x="2836" y="258"/>
                </a:lnTo>
                <a:lnTo>
                  <a:pt x="2486" y="387"/>
                </a:lnTo>
                <a:lnTo>
                  <a:pt x="2137" y="534"/>
                </a:lnTo>
                <a:lnTo>
                  <a:pt x="1787" y="737"/>
                </a:lnTo>
                <a:lnTo>
                  <a:pt x="1621" y="847"/>
                </a:lnTo>
                <a:lnTo>
                  <a:pt x="1455" y="958"/>
                </a:lnTo>
                <a:lnTo>
                  <a:pt x="1290" y="1087"/>
                </a:lnTo>
                <a:lnTo>
                  <a:pt x="1142" y="1234"/>
                </a:lnTo>
                <a:lnTo>
                  <a:pt x="995" y="1400"/>
                </a:lnTo>
                <a:lnTo>
                  <a:pt x="848" y="1565"/>
                </a:lnTo>
                <a:lnTo>
                  <a:pt x="719" y="1750"/>
                </a:lnTo>
                <a:lnTo>
                  <a:pt x="590" y="1934"/>
                </a:lnTo>
                <a:lnTo>
                  <a:pt x="480" y="2155"/>
                </a:lnTo>
                <a:lnTo>
                  <a:pt x="369" y="2376"/>
                </a:lnTo>
                <a:lnTo>
                  <a:pt x="277" y="2615"/>
                </a:lnTo>
                <a:lnTo>
                  <a:pt x="203" y="2854"/>
                </a:lnTo>
                <a:lnTo>
                  <a:pt x="148" y="3112"/>
                </a:lnTo>
                <a:lnTo>
                  <a:pt x="93" y="3370"/>
                </a:lnTo>
                <a:lnTo>
                  <a:pt x="56" y="3628"/>
                </a:lnTo>
                <a:lnTo>
                  <a:pt x="19" y="3904"/>
                </a:lnTo>
                <a:lnTo>
                  <a:pt x="1" y="4456"/>
                </a:lnTo>
                <a:lnTo>
                  <a:pt x="1" y="5008"/>
                </a:lnTo>
                <a:lnTo>
                  <a:pt x="38" y="5542"/>
                </a:lnTo>
                <a:lnTo>
                  <a:pt x="93" y="6076"/>
                </a:lnTo>
                <a:lnTo>
                  <a:pt x="185" y="6592"/>
                </a:lnTo>
                <a:lnTo>
                  <a:pt x="277" y="7089"/>
                </a:lnTo>
                <a:lnTo>
                  <a:pt x="369" y="7531"/>
                </a:lnTo>
                <a:lnTo>
                  <a:pt x="553" y="8286"/>
                </a:lnTo>
                <a:lnTo>
                  <a:pt x="701" y="8783"/>
                </a:lnTo>
                <a:lnTo>
                  <a:pt x="756" y="8967"/>
                </a:lnTo>
                <a:lnTo>
                  <a:pt x="940" y="8875"/>
                </a:lnTo>
                <a:lnTo>
                  <a:pt x="1400" y="8636"/>
                </a:lnTo>
                <a:lnTo>
                  <a:pt x="2063" y="8249"/>
                </a:lnTo>
                <a:lnTo>
                  <a:pt x="2450" y="7991"/>
                </a:lnTo>
                <a:lnTo>
                  <a:pt x="2855" y="7715"/>
                </a:lnTo>
                <a:lnTo>
                  <a:pt x="3278" y="7420"/>
                </a:lnTo>
                <a:lnTo>
                  <a:pt x="3702" y="7089"/>
                </a:lnTo>
                <a:lnTo>
                  <a:pt x="4125" y="6721"/>
                </a:lnTo>
                <a:lnTo>
                  <a:pt x="4512" y="6334"/>
                </a:lnTo>
                <a:lnTo>
                  <a:pt x="4880" y="5947"/>
                </a:lnTo>
                <a:lnTo>
                  <a:pt x="5064" y="5727"/>
                </a:lnTo>
                <a:lnTo>
                  <a:pt x="5211" y="5524"/>
                </a:lnTo>
                <a:lnTo>
                  <a:pt x="5359" y="5303"/>
                </a:lnTo>
                <a:lnTo>
                  <a:pt x="5506" y="5082"/>
                </a:lnTo>
                <a:lnTo>
                  <a:pt x="5616" y="4843"/>
                </a:lnTo>
                <a:lnTo>
                  <a:pt x="5727" y="4622"/>
                </a:lnTo>
                <a:lnTo>
                  <a:pt x="5819" y="4382"/>
                </a:lnTo>
                <a:lnTo>
                  <a:pt x="5893" y="4162"/>
                </a:lnTo>
                <a:lnTo>
                  <a:pt x="5929" y="3941"/>
                </a:lnTo>
                <a:lnTo>
                  <a:pt x="5966" y="3701"/>
                </a:lnTo>
                <a:lnTo>
                  <a:pt x="6003" y="3499"/>
                </a:lnTo>
                <a:lnTo>
                  <a:pt x="6003" y="3278"/>
                </a:lnTo>
                <a:lnTo>
                  <a:pt x="6003" y="3057"/>
                </a:lnTo>
                <a:lnTo>
                  <a:pt x="5985" y="2854"/>
                </a:lnTo>
                <a:lnTo>
                  <a:pt x="5948" y="2652"/>
                </a:lnTo>
                <a:lnTo>
                  <a:pt x="5911" y="2449"/>
                </a:lnTo>
                <a:lnTo>
                  <a:pt x="5801" y="2063"/>
                </a:lnTo>
                <a:lnTo>
                  <a:pt x="5672" y="1713"/>
                </a:lnTo>
                <a:lnTo>
                  <a:pt x="5506" y="1381"/>
                </a:lnTo>
                <a:lnTo>
                  <a:pt x="5340" y="1087"/>
                </a:lnTo>
                <a:lnTo>
                  <a:pt x="5175" y="811"/>
                </a:lnTo>
                <a:lnTo>
                  <a:pt x="5009" y="571"/>
                </a:lnTo>
                <a:lnTo>
                  <a:pt x="4843" y="369"/>
                </a:lnTo>
                <a:lnTo>
                  <a:pt x="4604" y="93"/>
                </a:lnTo>
                <a:lnTo>
                  <a:pt x="4512" y="0"/>
                </a:lnTo>
                <a:lnTo>
                  <a:pt x="4383"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dirty="0"/>
          </a:p>
        </p:txBody>
      </p:sp>
      <p:sp>
        <p:nvSpPr>
          <p:cNvPr id="9" name="Google Shape;66;p8">
            <a:extLst>
              <a:ext uri="{FF2B5EF4-FFF2-40B4-BE49-F238E27FC236}">
                <a16:creationId xmlns:a16="http://schemas.microsoft.com/office/drawing/2014/main" id="{613B27C3-21BC-4D89-8AAB-3D16ADEAC05B}"/>
              </a:ext>
            </a:extLst>
          </p:cNvPr>
          <p:cNvSpPr>
            <a:spLocks/>
          </p:cNvSpPr>
          <p:nvPr/>
        </p:nvSpPr>
        <p:spPr bwMode="auto">
          <a:xfrm>
            <a:off x="2658533" y="1"/>
            <a:ext cx="2438400" cy="1857375"/>
          </a:xfrm>
          <a:custGeom>
            <a:avLst/>
            <a:gdLst>
              <a:gd name="T0" fmla="*/ 105431 w 18855"/>
              <a:gd name="T1" fmla="*/ 71388 h 14362"/>
              <a:gd name="T2" fmla="*/ 55383 w 18855"/>
              <a:gd name="T3" fmla="*/ 221406 h 14362"/>
              <a:gd name="T4" fmla="*/ 35790 w 18855"/>
              <a:gd name="T5" fmla="*/ 300036 h 14362"/>
              <a:gd name="T6" fmla="*/ 19690 w 18855"/>
              <a:gd name="T7" fmla="*/ 383321 h 14362"/>
              <a:gd name="T8" fmla="*/ 9020 w 18855"/>
              <a:gd name="T9" fmla="*/ 466736 h 14362"/>
              <a:gd name="T10" fmla="*/ 1843 w 18855"/>
              <a:gd name="T11" fmla="*/ 550022 h 14362"/>
              <a:gd name="T12" fmla="*/ 0 w 18855"/>
              <a:gd name="T13" fmla="*/ 638093 h 14362"/>
              <a:gd name="T14" fmla="*/ 5432 w 18855"/>
              <a:gd name="T15" fmla="*/ 761987 h 14362"/>
              <a:gd name="T16" fmla="*/ 17944 w 18855"/>
              <a:gd name="T17" fmla="*/ 883424 h 14362"/>
              <a:gd name="T18" fmla="*/ 41125 w 18855"/>
              <a:gd name="T19" fmla="*/ 1000075 h 14362"/>
              <a:gd name="T20" fmla="*/ 71484 w 18855"/>
              <a:gd name="T21" fmla="*/ 1111942 h 14362"/>
              <a:gd name="T22" fmla="*/ 110766 w 18855"/>
              <a:gd name="T23" fmla="*/ 1219153 h 14362"/>
              <a:gd name="T24" fmla="*/ 155383 w 18855"/>
              <a:gd name="T25" fmla="*/ 1319122 h 14362"/>
              <a:gd name="T26" fmla="*/ 209020 w 18855"/>
              <a:gd name="T27" fmla="*/ 1414435 h 14362"/>
              <a:gd name="T28" fmla="*/ 267894 w 18855"/>
              <a:gd name="T29" fmla="*/ 1500048 h 14362"/>
              <a:gd name="T30" fmla="*/ 332200 w 18855"/>
              <a:gd name="T31" fmla="*/ 1578678 h 14362"/>
              <a:gd name="T32" fmla="*/ 403684 w 18855"/>
              <a:gd name="T33" fmla="*/ 1650066 h 14362"/>
              <a:gd name="T34" fmla="*/ 478660 w 18855"/>
              <a:gd name="T35" fmla="*/ 1709685 h 14362"/>
              <a:gd name="T36" fmla="*/ 558970 w 18855"/>
              <a:gd name="T37" fmla="*/ 1762062 h 14362"/>
              <a:gd name="T38" fmla="*/ 642966 w 18855"/>
              <a:gd name="T39" fmla="*/ 1802541 h 14362"/>
              <a:gd name="T40" fmla="*/ 730453 w 18855"/>
              <a:gd name="T41" fmla="*/ 1833450 h 14362"/>
              <a:gd name="T42" fmla="*/ 821529 w 18855"/>
              <a:gd name="T43" fmla="*/ 1850133 h 14362"/>
              <a:gd name="T44" fmla="*/ 914352 w 18855"/>
              <a:gd name="T45" fmla="*/ 1857246 h 14362"/>
              <a:gd name="T46" fmla="*/ 1007271 w 18855"/>
              <a:gd name="T47" fmla="*/ 1850133 h 14362"/>
              <a:gd name="T48" fmla="*/ 1098347 w 18855"/>
              <a:gd name="T49" fmla="*/ 1833450 h 14362"/>
              <a:gd name="T50" fmla="*/ 1185834 w 18855"/>
              <a:gd name="T51" fmla="*/ 1802541 h 14362"/>
              <a:gd name="T52" fmla="*/ 1269733 w 18855"/>
              <a:gd name="T53" fmla="*/ 1762062 h 14362"/>
              <a:gd name="T54" fmla="*/ 1350140 w 18855"/>
              <a:gd name="T55" fmla="*/ 1709685 h 14362"/>
              <a:gd name="T56" fmla="*/ 1425116 w 18855"/>
              <a:gd name="T57" fmla="*/ 1650066 h 14362"/>
              <a:gd name="T58" fmla="*/ 1496600 w 18855"/>
              <a:gd name="T59" fmla="*/ 1578678 h 14362"/>
              <a:gd name="T60" fmla="*/ 1560809 w 18855"/>
              <a:gd name="T61" fmla="*/ 1500048 h 14362"/>
              <a:gd name="T62" fmla="*/ 1619780 w 18855"/>
              <a:gd name="T63" fmla="*/ 1414435 h 14362"/>
              <a:gd name="T64" fmla="*/ 1673320 w 18855"/>
              <a:gd name="T65" fmla="*/ 1319122 h 14362"/>
              <a:gd name="T66" fmla="*/ 1718034 w 18855"/>
              <a:gd name="T67" fmla="*/ 1219153 h 14362"/>
              <a:gd name="T68" fmla="*/ 1757316 w 18855"/>
              <a:gd name="T69" fmla="*/ 1111942 h 14362"/>
              <a:gd name="T70" fmla="*/ 1787675 w 18855"/>
              <a:gd name="T71" fmla="*/ 1000075 h 14362"/>
              <a:gd name="T72" fmla="*/ 1810856 w 18855"/>
              <a:gd name="T73" fmla="*/ 883424 h 14362"/>
              <a:gd name="T74" fmla="*/ 1823368 w 18855"/>
              <a:gd name="T75" fmla="*/ 761987 h 14362"/>
              <a:gd name="T76" fmla="*/ 1828703 w 18855"/>
              <a:gd name="T77" fmla="*/ 638093 h 14362"/>
              <a:gd name="T78" fmla="*/ 1826957 w 18855"/>
              <a:gd name="T79" fmla="*/ 550022 h 14362"/>
              <a:gd name="T80" fmla="*/ 1819780 w 18855"/>
              <a:gd name="T81" fmla="*/ 466736 h 14362"/>
              <a:gd name="T82" fmla="*/ 1809110 w 18855"/>
              <a:gd name="T83" fmla="*/ 383321 h 14362"/>
              <a:gd name="T84" fmla="*/ 1793010 w 18855"/>
              <a:gd name="T85" fmla="*/ 300036 h 14362"/>
              <a:gd name="T86" fmla="*/ 1773320 w 18855"/>
              <a:gd name="T87" fmla="*/ 221406 h 14362"/>
              <a:gd name="T88" fmla="*/ 1723369 w 18855"/>
              <a:gd name="T89" fmla="*/ 71388 h 14362"/>
              <a:gd name="T90" fmla="*/ 135790 w 18855"/>
              <a:gd name="T91" fmla="*/ 0 h 143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8855" h="14362" extrusionOk="0">
                <a:moveTo>
                  <a:pt x="1400" y="0"/>
                </a:moveTo>
                <a:lnTo>
                  <a:pt x="1087" y="552"/>
                </a:lnTo>
                <a:lnTo>
                  <a:pt x="811" y="1123"/>
                </a:lnTo>
                <a:lnTo>
                  <a:pt x="571" y="1712"/>
                </a:lnTo>
                <a:lnTo>
                  <a:pt x="461" y="2025"/>
                </a:lnTo>
                <a:lnTo>
                  <a:pt x="369" y="2320"/>
                </a:lnTo>
                <a:lnTo>
                  <a:pt x="277" y="2633"/>
                </a:lnTo>
                <a:lnTo>
                  <a:pt x="203" y="2964"/>
                </a:lnTo>
                <a:lnTo>
                  <a:pt x="148" y="3277"/>
                </a:lnTo>
                <a:lnTo>
                  <a:pt x="93" y="3609"/>
                </a:lnTo>
                <a:lnTo>
                  <a:pt x="56" y="3922"/>
                </a:lnTo>
                <a:lnTo>
                  <a:pt x="19" y="4253"/>
                </a:lnTo>
                <a:lnTo>
                  <a:pt x="0" y="4603"/>
                </a:lnTo>
                <a:lnTo>
                  <a:pt x="0" y="4934"/>
                </a:lnTo>
                <a:lnTo>
                  <a:pt x="19" y="5413"/>
                </a:lnTo>
                <a:lnTo>
                  <a:pt x="56" y="5892"/>
                </a:lnTo>
                <a:lnTo>
                  <a:pt x="111" y="6370"/>
                </a:lnTo>
                <a:lnTo>
                  <a:pt x="185" y="6831"/>
                </a:lnTo>
                <a:lnTo>
                  <a:pt x="295" y="7291"/>
                </a:lnTo>
                <a:lnTo>
                  <a:pt x="424" y="7733"/>
                </a:lnTo>
                <a:lnTo>
                  <a:pt x="571" y="8175"/>
                </a:lnTo>
                <a:lnTo>
                  <a:pt x="737" y="8598"/>
                </a:lnTo>
                <a:lnTo>
                  <a:pt x="921" y="9022"/>
                </a:lnTo>
                <a:lnTo>
                  <a:pt x="1142" y="9427"/>
                </a:lnTo>
                <a:lnTo>
                  <a:pt x="1363" y="9813"/>
                </a:lnTo>
                <a:lnTo>
                  <a:pt x="1602" y="10200"/>
                </a:lnTo>
                <a:lnTo>
                  <a:pt x="1878" y="10568"/>
                </a:lnTo>
                <a:lnTo>
                  <a:pt x="2155" y="10937"/>
                </a:lnTo>
                <a:lnTo>
                  <a:pt x="2449" y="11268"/>
                </a:lnTo>
                <a:lnTo>
                  <a:pt x="2762" y="11599"/>
                </a:lnTo>
                <a:lnTo>
                  <a:pt x="3094" y="11912"/>
                </a:lnTo>
                <a:lnTo>
                  <a:pt x="3425" y="12207"/>
                </a:lnTo>
                <a:lnTo>
                  <a:pt x="3793" y="12483"/>
                </a:lnTo>
                <a:lnTo>
                  <a:pt x="4162" y="12759"/>
                </a:lnTo>
                <a:lnTo>
                  <a:pt x="4548" y="12999"/>
                </a:lnTo>
                <a:lnTo>
                  <a:pt x="4935" y="13220"/>
                </a:lnTo>
                <a:lnTo>
                  <a:pt x="5340" y="13441"/>
                </a:lnTo>
                <a:lnTo>
                  <a:pt x="5763" y="13625"/>
                </a:lnTo>
                <a:lnTo>
                  <a:pt x="6187" y="13790"/>
                </a:lnTo>
                <a:lnTo>
                  <a:pt x="6629" y="13938"/>
                </a:lnTo>
                <a:lnTo>
                  <a:pt x="7071" y="14066"/>
                </a:lnTo>
                <a:lnTo>
                  <a:pt x="7531" y="14177"/>
                </a:lnTo>
                <a:lnTo>
                  <a:pt x="7991" y="14251"/>
                </a:lnTo>
                <a:lnTo>
                  <a:pt x="8470" y="14306"/>
                </a:lnTo>
                <a:lnTo>
                  <a:pt x="8949" y="14343"/>
                </a:lnTo>
                <a:lnTo>
                  <a:pt x="9427" y="14361"/>
                </a:lnTo>
                <a:lnTo>
                  <a:pt x="9906" y="14343"/>
                </a:lnTo>
                <a:lnTo>
                  <a:pt x="10385" y="14306"/>
                </a:lnTo>
                <a:lnTo>
                  <a:pt x="10863" y="14251"/>
                </a:lnTo>
                <a:lnTo>
                  <a:pt x="11324" y="14177"/>
                </a:lnTo>
                <a:lnTo>
                  <a:pt x="11784" y="14066"/>
                </a:lnTo>
                <a:lnTo>
                  <a:pt x="12226" y="13938"/>
                </a:lnTo>
                <a:lnTo>
                  <a:pt x="12668" y="13790"/>
                </a:lnTo>
                <a:lnTo>
                  <a:pt x="13091" y="13625"/>
                </a:lnTo>
                <a:lnTo>
                  <a:pt x="13515" y="13441"/>
                </a:lnTo>
                <a:lnTo>
                  <a:pt x="13920" y="13220"/>
                </a:lnTo>
                <a:lnTo>
                  <a:pt x="14306" y="12999"/>
                </a:lnTo>
                <a:lnTo>
                  <a:pt x="14693" y="12759"/>
                </a:lnTo>
                <a:lnTo>
                  <a:pt x="15061" y="12483"/>
                </a:lnTo>
                <a:lnTo>
                  <a:pt x="15430" y="12207"/>
                </a:lnTo>
                <a:lnTo>
                  <a:pt x="15761" y="11912"/>
                </a:lnTo>
                <a:lnTo>
                  <a:pt x="16092" y="11599"/>
                </a:lnTo>
                <a:lnTo>
                  <a:pt x="16405" y="11268"/>
                </a:lnTo>
                <a:lnTo>
                  <a:pt x="16700" y="10937"/>
                </a:lnTo>
                <a:lnTo>
                  <a:pt x="16976" y="10568"/>
                </a:lnTo>
                <a:lnTo>
                  <a:pt x="17252" y="10200"/>
                </a:lnTo>
                <a:lnTo>
                  <a:pt x="17492" y="9813"/>
                </a:lnTo>
                <a:lnTo>
                  <a:pt x="17713" y="9427"/>
                </a:lnTo>
                <a:lnTo>
                  <a:pt x="17933" y="9022"/>
                </a:lnTo>
                <a:lnTo>
                  <a:pt x="18118" y="8598"/>
                </a:lnTo>
                <a:lnTo>
                  <a:pt x="18283" y="8175"/>
                </a:lnTo>
                <a:lnTo>
                  <a:pt x="18431" y="7733"/>
                </a:lnTo>
                <a:lnTo>
                  <a:pt x="18559" y="7291"/>
                </a:lnTo>
                <a:lnTo>
                  <a:pt x="18670" y="6831"/>
                </a:lnTo>
                <a:lnTo>
                  <a:pt x="18744" y="6370"/>
                </a:lnTo>
                <a:lnTo>
                  <a:pt x="18799" y="5892"/>
                </a:lnTo>
                <a:lnTo>
                  <a:pt x="18836" y="5413"/>
                </a:lnTo>
                <a:lnTo>
                  <a:pt x="18854" y="4934"/>
                </a:lnTo>
                <a:lnTo>
                  <a:pt x="18854" y="4603"/>
                </a:lnTo>
                <a:lnTo>
                  <a:pt x="18836" y="4253"/>
                </a:lnTo>
                <a:lnTo>
                  <a:pt x="18799" y="3922"/>
                </a:lnTo>
                <a:lnTo>
                  <a:pt x="18762" y="3609"/>
                </a:lnTo>
                <a:lnTo>
                  <a:pt x="18707" y="3277"/>
                </a:lnTo>
                <a:lnTo>
                  <a:pt x="18652" y="2964"/>
                </a:lnTo>
                <a:lnTo>
                  <a:pt x="18578" y="2633"/>
                </a:lnTo>
                <a:lnTo>
                  <a:pt x="18486" y="2320"/>
                </a:lnTo>
                <a:lnTo>
                  <a:pt x="18394" y="2025"/>
                </a:lnTo>
                <a:lnTo>
                  <a:pt x="18283" y="1712"/>
                </a:lnTo>
                <a:lnTo>
                  <a:pt x="18044" y="1123"/>
                </a:lnTo>
                <a:lnTo>
                  <a:pt x="17768" y="552"/>
                </a:lnTo>
                <a:lnTo>
                  <a:pt x="17455" y="0"/>
                </a:lnTo>
                <a:lnTo>
                  <a:pt x="140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dirty="0"/>
          </a:p>
        </p:txBody>
      </p:sp>
      <p:sp>
        <p:nvSpPr>
          <p:cNvPr id="10" name="Google Shape;67;p8">
            <a:extLst>
              <a:ext uri="{FF2B5EF4-FFF2-40B4-BE49-F238E27FC236}">
                <a16:creationId xmlns:a16="http://schemas.microsoft.com/office/drawing/2014/main" id="{B5200151-94D4-4C63-83DF-5C1C411C2C3C}"/>
              </a:ext>
            </a:extLst>
          </p:cNvPr>
          <p:cNvSpPr>
            <a:spLocks/>
          </p:cNvSpPr>
          <p:nvPr/>
        </p:nvSpPr>
        <p:spPr bwMode="auto">
          <a:xfrm>
            <a:off x="2391833" y="5657850"/>
            <a:ext cx="1695451" cy="1200150"/>
          </a:xfrm>
          <a:custGeom>
            <a:avLst/>
            <a:gdLst>
              <a:gd name="T0" fmla="*/ 571487 w 13110"/>
              <a:gd name="T1" fmla="*/ 4785 h 9280"/>
              <a:gd name="T2" fmla="*/ 507180 w 13110"/>
              <a:gd name="T3" fmla="*/ 16683 h 9280"/>
              <a:gd name="T4" fmla="*/ 446462 w 13110"/>
              <a:gd name="T5" fmla="*/ 38151 h 9280"/>
              <a:gd name="T6" fmla="*/ 387587 w 13110"/>
              <a:gd name="T7" fmla="*/ 66732 h 9280"/>
              <a:gd name="T8" fmla="*/ 332204 w 13110"/>
              <a:gd name="T9" fmla="*/ 102427 h 9280"/>
              <a:gd name="T10" fmla="*/ 280409 w 13110"/>
              <a:gd name="T11" fmla="*/ 145234 h 9280"/>
              <a:gd name="T12" fmla="*/ 232203 w 13110"/>
              <a:gd name="T13" fmla="*/ 192826 h 9280"/>
              <a:gd name="T14" fmla="*/ 185743 w 13110"/>
              <a:gd name="T15" fmla="*/ 247660 h 9280"/>
              <a:gd name="T16" fmla="*/ 144715 w 13110"/>
              <a:gd name="T17" fmla="*/ 309608 h 9280"/>
              <a:gd name="T18" fmla="*/ 108924 w 13110"/>
              <a:gd name="T19" fmla="*/ 373883 h 9280"/>
              <a:gd name="T20" fmla="*/ 76819 w 13110"/>
              <a:gd name="T21" fmla="*/ 442943 h 9280"/>
              <a:gd name="T22" fmla="*/ 50049 w 13110"/>
              <a:gd name="T23" fmla="*/ 516659 h 9280"/>
              <a:gd name="T24" fmla="*/ 28613 w 13110"/>
              <a:gd name="T25" fmla="*/ 595290 h 9280"/>
              <a:gd name="T26" fmla="*/ 12512 w 13110"/>
              <a:gd name="T27" fmla="*/ 676248 h 9280"/>
              <a:gd name="T28" fmla="*/ 3589 w 13110"/>
              <a:gd name="T29" fmla="*/ 761992 h 9280"/>
              <a:gd name="T30" fmla="*/ 0 w 13110"/>
              <a:gd name="T31" fmla="*/ 847735 h 9280"/>
              <a:gd name="T32" fmla="*/ 3589 w 13110"/>
              <a:gd name="T33" fmla="*/ 940592 h 9280"/>
              <a:gd name="T34" fmla="*/ 14355 w 13110"/>
              <a:gd name="T35" fmla="*/ 1030991 h 9280"/>
              <a:gd name="T36" fmla="*/ 32202 w 13110"/>
              <a:gd name="T37" fmla="*/ 1116734 h 9280"/>
              <a:gd name="T38" fmla="*/ 57226 w 13110"/>
              <a:gd name="T39" fmla="*/ 1200150 h 9280"/>
              <a:gd name="T40" fmla="*/ 1226874 w 13110"/>
              <a:gd name="T41" fmla="*/ 1159671 h 9280"/>
              <a:gd name="T42" fmla="*/ 1248310 w 13110"/>
              <a:gd name="T43" fmla="*/ 1073927 h 9280"/>
              <a:gd name="T44" fmla="*/ 1262568 w 13110"/>
              <a:gd name="T45" fmla="*/ 985727 h 9280"/>
              <a:gd name="T46" fmla="*/ 1269745 w 13110"/>
              <a:gd name="T47" fmla="*/ 895327 h 9280"/>
              <a:gd name="T48" fmla="*/ 1271588 w 13110"/>
              <a:gd name="T49" fmla="*/ 804799 h 9280"/>
              <a:gd name="T50" fmla="*/ 1264410 w 13110"/>
              <a:gd name="T51" fmla="*/ 719055 h 9280"/>
              <a:gd name="T52" fmla="*/ 1251898 w 13110"/>
              <a:gd name="T53" fmla="*/ 635769 h 9280"/>
              <a:gd name="T54" fmla="*/ 1232209 w 13110"/>
              <a:gd name="T55" fmla="*/ 557139 h 9280"/>
              <a:gd name="T56" fmla="*/ 1209027 w 13110"/>
              <a:gd name="T57" fmla="*/ 480965 h 9280"/>
              <a:gd name="T58" fmla="*/ 1178668 w 13110"/>
              <a:gd name="T59" fmla="*/ 407120 h 9280"/>
              <a:gd name="T60" fmla="*/ 1144720 w 13110"/>
              <a:gd name="T61" fmla="*/ 340517 h 9280"/>
              <a:gd name="T62" fmla="*/ 1107281 w 13110"/>
              <a:gd name="T63" fmla="*/ 278569 h 9280"/>
              <a:gd name="T64" fmla="*/ 1062566 w 13110"/>
              <a:gd name="T65" fmla="*/ 219079 h 9280"/>
              <a:gd name="T66" fmla="*/ 1016203 w 13110"/>
              <a:gd name="T67" fmla="*/ 169030 h 9280"/>
              <a:gd name="T68" fmla="*/ 966155 w 13110"/>
              <a:gd name="T69" fmla="*/ 123765 h 9280"/>
              <a:gd name="T70" fmla="*/ 910771 w 13110"/>
              <a:gd name="T71" fmla="*/ 83286 h 9280"/>
              <a:gd name="T72" fmla="*/ 853642 w 13110"/>
              <a:gd name="T73" fmla="*/ 52377 h 9280"/>
              <a:gd name="T74" fmla="*/ 794767 w 13110"/>
              <a:gd name="T75" fmla="*/ 26253 h 9280"/>
              <a:gd name="T76" fmla="*/ 732206 w 13110"/>
              <a:gd name="T77" fmla="*/ 9570 h 9280"/>
              <a:gd name="T78" fmla="*/ 667899 w 13110"/>
              <a:gd name="T79" fmla="*/ 0 h 9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10" h="9280" extrusionOk="0">
                <a:moveTo>
                  <a:pt x="6224" y="0"/>
                </a:moveTo>
                <a:lnTo>
                  <a:pt x="5892" y="37"/>
                </a:lnTo>
                <a:lnTo>
                  <a:pt x="5561" y="74"/>
                </a:lnTo>
                <a:lnTo>
                  <a:pt x="5229" y="129"/>
                </a:lnTo>
                <a:lnTo>
                  <a:pt x="4916" y="203"/>
                </a:lnTo>
                <a:lnTo>
                  <a:pt x="4603" y="295"/>
                </a:lnTo>
                <a:lnTo>
                  <a:pt x="4309" y="405"/>
                </a:lnTo>
                <a:lnTo>
                  <a:pt x="3996" y="516"/>
                </a:lnTo>
                <a:lnTo>
                  <a:pt x="3720" y="644"/>
                </a:lnTo>
                <a:lnTo>
                  <a:pt x="3425" y="792"/>
                </a:lnTo>
                <a:lnTo>
                  <a:pt x="3149" y="957"/>
                </a:lnTo>
                <a:lnTo>
                  <a:pt x="2891" y="1123"/>
                </a:lnTo>
                <a:lnTo>
                  <a:pt x="2633" y="1307"/>
                </a:lnTo>
                <a:lnTo>
                  <a:pt x="2394" y="1491"/>
                </a:lnTo>
                <a:lnTo>
                  <a:pt x="2155" y="1694"/>
                </a:lnTo>
                <a:lnTo>
                  <a:pt x="1915" y="1915"/>
                </a:lnTo>
                <a:lnTo>
                  <a:pt x="1694" y="2154"/>
                </a:lnTo>
                <a:lnTo>
                  <a:pt x="1492" y="2394"/>
                </a:lnTo>
                <a:lnTo>
                  <a:pt x="1308" y="2633"/>
                </a:lnTo>
                <a:lnTo>
                  <a:pt x="1123" y="2891"/>
                </a:lnTo>
                <a:lnTo>
                  <a:pt x="958" y="3148"/>
                </a:lnTo>
                <a:lnTo>
                  <a:pt x="792" y="3425"/>
                </a:lnTo>
                <a:lnTo>
                  <a:pt x="645" y="3719"/>
                </a:lnTo>
                <a:lnTo>
                  <a:pt x="516" y="3995"/>
                </a:lnTo>
                <a:lnTo>
                  <a:pt x="405" y="4308"/>
                </a:lnTo>
                <a:lnTo>
                  <a:pt x="295" y="4603"/>
                </a:lnTo>
                <a:lnTo>
                  <a:pt x="203" y="4916"/>
                </a:lnTo>
                <a:lnTo>
                  <a:pt x="129" y="5229"/>
                </a:lnTo>
                <a:lnTo>
                  <a:pt x="74" y="5560"/>
                </a:lnTo>
                <a:lnTo>
                  <a:pt x="37" y="5892"/>
                </a:lnTo>
                <a:lnTo>
                  <a:pt x="0" y="6223"/>
                </a:lnTo>
                <a:lnTo>
                  <a:pt x="0" y="6555"/>
                </a:lnTo>
                <a:lnTo>
                  <a:pt x="19" y="6923"/>
                </a:lnTo>
                <a:lnTo>
                  <a:pt x="37" y="7273"/>
                </a:lnTo>
                <a:lnTo>
                  <a:pt x="92" y="7622"/>
                </a:lnTo>
                <a:lnTo>
                  <a:pt x="148" y="7972"/>
                </a:lnTo>
                <a:lnTo>
                  <a:pt x="240" y="8304"/>
                </a:lnTo>
                <a:lnTo>
                  <a:pt x="332" y="8635"/>
                </a:lnTo>
                <a:lnTo>
                  <a:pt x="461" y="8967"/>
                </a:lnTo>
                <a:lnTo>
                  <a:pt x="590" y="9280"/>
                </a:lnTo>
                <a:lnTo>
                  <a:pt x="12520" y="9280"/>
                </a:lnTo>
                <a:lnTo>
                  <a:pt x="12649" y="8967"/>
                </a:lnTo>
                <a:lnTo>
                  <a:pt x="12778" y="8635"/>
                </a:lnTo>
                <a:lnTo>
                  <a:pt x="12870" y="8304"/>
                </a:lnTo>
                <a:lnTo>
                  <a:pt x="12962" y="7972"/>
                </a:lnTo>
                <a:lnTo>
                  <a:pt x="13017" y="7622"/>
                </a:lnTo>
                <a:lnTo>
                  <a:pt x="13073" y="7273"/>
                </a:lnTo>
                <a:lnTo>
                  <a:pt x="13091" y="6923"/>
                </a:lnTo>
                <a:lnTo>
                  <a:pt x="13110" y="6555"/>
                </a:lnTo>
                <a:lnTo>
                  <a:pt x="13110" y="6223"/>
                </a:lnTo>
                <a:lnTo>
                  <a:pt x="13073" y="5892"/>
                </a:lnTo>
                <a:lnTo>
                  <a:pt x="13036" y="5560"/>
                </a:lnTo>
                <a:lnTo>
                  <a:pt x="12981" y="5229"/>
                </a:lnTo>
                <a:lnTo>
                  <a:pt x="12907" y="4916"/>
                </a:lnTo>
                <a:lnTo>
                  <a:pt x="12815" y="4603"/>
                </a:lnTo>
                <a:lnTo>
                  <a:pt x="12704" y="4308"/>
                </a:lnTo>
                <a:lnTo>
                  <a:pt x="12594" y="3995"/>
                </a:lnTo>
                <a:lnTo>
                  <a:pt x="12465" y="3719"/>
                </a:lnTo>
                <a:lnTo>
                  <a:pt x="12318" y="3425"/>
                </a:lnTo>
                <a:lnTo>
                  <a:pt x="12152" y="3148"/>
                </a:lnTo>
                <a:lnTo>
                  <a:pt x="11986" y="2891"/>
                </a:lnTo>
                <a:lnTo>
                  <a:pt x="11802" y="2633"/>
                </a:lnTo>
                <a:lnTo>
                  <a:pt x="11618" y="2394"/>
                </a:lnTo>
                <a:lnTo>
                  <a:pt x="11416" y="2154"/>
                </a:lnTo>
                <a:lnTo>
                  <a:pt x="11195" y="1915"/>
                </a:lnTo>
                <a:lnTo>
                  <a:pt x="10955" y="1694"/>
                </a:lnTo>
                <a:lnTo>
                  <a:pt x="10716" y="1491"/>
                </a:lnTo>
                <a:lnTo>
                  <a:pt x="10477" y="1307"/>
                </a:lnTo>
                <a:lnTo>
                  <a:pt x="10219" y="1123"/>
                </a:lnTo>
                <a:lnTo>
                  <a:pt x="9961" y="957"/>
                </a:lnTo>
                <a:lnTo>
                  <a:pt x="9685" y="792"/>
                </a:lnTo>
                <a:lnTo>
                  <a:pt x="9390" y="644"/>
                </a:lnTo>
                <a:lnTo>
                  <a:pt x="9114" y="516"/>
                </a:lnTo>
                <a:lnTo>
                  <a:pt x="8801" y="405"/>
                </a:lnTo>
                <a:lnTo>
                  <a:pt x="8507" y="295"/>
                </a:lnTo>
                <a:lnTo>
                  <a:pt x="8194" y="203"/>
                </a:lnTo>
                <a:lnTo>
                  <a:pt x="7881" y="129"/>
                </a:lnTo>
                <a:lnTo>
                  <a:pt x="7549" y="74"/>
                </a:lnTo>
                <a:lnTo>
                  <a:pt x="7218" y="37"/>
                </a:lnTo>
                <a:lnTo>
                  <a:pt x="6886" y="0"/>
                </a:lnTo>
                <a:lnTo>
                  <a:pt x="6224"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dirty="0"/>
          </a:p>
        </p:txBody>
      </p:sp>
      <p:sp>
        <p:nvSpPr>
          <p:cNvPr id="11" name="Google Shape;68;p8">
            <a:extLst>
              <a:ext uri="{FF2B5EF4-FFF2-40B4-BE49-F238E27FC236}">
                <a16:creationId xmlns:a16="http://schemas.microsoft.com/office/drawing/2014/main" id="{03B4E11E-BFC5-4642-BE04-3B3C96AE0B0E}"/>
              </a:ext>
            </a:extLst>
          </p:cNvPr>
          <p:cNvSpPr>
            <a:spLocks/>
          </p:cNvSpPr>
          <p:nvPr/>
        </p:nvSpPr>
        <p:spPr bwMode="auto">
          <a:xfrm>
            <a:off x="0" y="3876676"/>
            <a:ext cx="1295400" cy="2143125"/>
          </a:xfrm>
          <a:custGeom>
            <a:avLst/>
            <a:gdLst>
              <a:gd name="T0" fmla="*/ 125117 w 10017"/>
              <a:gd name="T1" fmla="*/ 2457 h 16571"/>
              <a:gd name="T2" fmla="*/ 41124 w 10017"/>
              <a:gd name="T3" fmla="*/ 14356 h 16571"/>
              <a:gd name="T4" fmla="*/ 97 w 10017"/>
              <a:gd name="T5" fmla="*/ 2119328 h 16571"/>
              <a:gd name="T6" fmla="*/ 82248 w 10017"/>
              <a:gd name="T7" fmla="*/ 2135883 h 16571"/>
              <a:gd name="T8" fmla="*/ 167987 w 10017"/>
              <a:gd name="T9" fmla="*/ 2143125 h 16571"/>
              <a:gd name="T10" fmla="*/ 250138 w 10017"/>
              <a:gd name="T11" fmla="*/ 2138340 h 16571"/>
              <a:gd name="T12" fmla="*/ 330445 w 10017"/>
              <a:gd name="T13" fmla="*/ 2121656 h 16571"/>
              <a:gd name="T14" fmla="*/ 407262 w 10017"/>
              <a:gd name="T15" fmla="*/ 2095402 h 16571"/>
              <a:gd name="T16" fmla="*/ 480489 w 10017"/>
              <a:gd name="T17" fmla="*/ 2059707 h 16571"/>
              <a:gd name="T18" fmla="*/ 550128 w 10017"/>
              <a:gd name="T19" fmla="*/ 2014442 h 16571"/>
              <a:gd name="T20" fmla="*/ 617924 w 10017"/>
              <a:gd name="T21" fmla="*/ 1959735 h 16571"/>
              <a:gd name="T22" fmla="*/ 678640 w 10017"/>
              <a:gd name="T23" fmla="*/ 1897786 h 16571"/>
              <a:gd name="T24" fmla="*/ 735864 w 10017"/>
              <a:gd name="T25" fmla="*/ 1828724 h 16571"/>
              <a:gd name="T26" fmla="*/ 787657 w 10017"/>
              <a:gd name="T27" fmla="*/ 1752549 h 16571"/>
              <a:gd name="T28" fmla="*/ 834018 w 10017"/>
              <a:gd name="T29" fmla="*/ 1671588 h 16571"/>
              <a:gd name="T30" fmla="*/ 875142 w 10017"/>
              <a:gd name="T31" fmla="*/ 1581057 h 16571"/>
              <a:gd name="T32" fmla="*/ 909088 w 10017"/>
              <a:gd name="T33" fmla="*/ 1488199 h 16571"/>
              <a:gd name="T34" fmla="*/ 935858 w 10017"/>
              <a:gd name="T35" fmla="*/ 1390684 h 16571"/>
              <a:gd name="T36" fmla="*/ 955450 w 10017"/>
              <a:gd name="T37" fmla="*/ 1288255 h 16571"/>
              <a:gd name="T38" fmla="*/ 967961 w 10017"/>
              <a:gd name="T39" fmla="*/ 1181040 h 16571"/>
              <a:gd name="T40" fmla="*/ 971550 w 10017"/>
              <a:gd name="T41" fmla="*/ 1071498 h 16571"/>
              <a:gd name="T42" fmla="*/ 967961 w 10017"/>
              <a:gd name="T43" fmla="*/ 961955 h 16571"/>
              <a:gd name="T44" fmla="*/ 955450 w 10017"/>
              <a:gd name="T45" fmla="*/ 854870 h 16571"/>
              <a:gd name="T46" fmla="*/ 935858 w 10017"/>
              <a:gd name="T47" fmla="*/ 752441 h 16571"/>
              <a:gd name="T48" fmla="*/ 909088 w 10017"/>
              <a:gd name="T49" fmla="*/ 654797 h 16571"/>
              <a:gd name="T50" fmla="*/ 875142 w 10017"/>
              <a:gd name="T51" fmla="*/ 561938 h 16571"/>
              <a:gd name="T52" fmla="*/ 834018 w 10017"/>
              <a:gd name="T53" fmla="*/ 471537 h 16571"/>
              <a:gd name="T54" fmla="*/ 787657 w 10017"/>
              <a:gd name="T55" fmla="*/ 390576 h 16571"/>
              <a:gd name="T56" fmla="*/ 735864 w 10017"/>
              <a:gd name="T57" fmla="*/ 314272 h 16571"/>
              <a:gd name="T58" fmla="*/ 678640 w 10017"/>
              <a:gd name="T59" fmla="*/ 245339 h 16571"/>
              <a:gd name="T60" fmla="*/ 617924 w 10017"/>
              <a:gd name="T61" fmla="*/ 183390 h 16571"/>
              <a:gd name="T62" fmla="*/ 550128 w 10017"/>
              <a:gd name="T63" fmla="*/ 128554 h 16571"/>
              <a:gd name="T64" fmla="*/ 480489 w 10017"/>
              <a:gd name="T65" fmla="*/ 83418 h 16571"/>
              <a:gd name="T66" fmla="*/ 407262 w 10017"/>
              <a:gd name="T67" fmla="*/ 47593 h 16571"/>
              <a:gd name="T68" fmla="*/ 330445 w 10017"/>
              <a:gd name="T69" fmla="*/ 21469 h 16571"/>
              <a:gd name="T70" fmla="*/ 250138 w 10017"/>
              <a:gd name="T71" fmla="*/ 4785 h 16571"/>
              <a:gd name="T72" fmla="*/ 167987 w 10017"/>
              <a:gd name="T73" fmla="*/ 0 h 1657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017" h="16571" extrusionOk="0">
                <a:moveTo>
                  <a:pt x="1732" y="0"/>
                </a:moveTo>
                <a:lnTo>
                  <a:pt x="1290" y="19"/>
                </a:lnTo>
                <a:lnTo>
                  <a:pt x="848" y="55"/>
                </a:lnTo>
                <a:lnTo>
                  <a:pt x="424" y="111"/>
                </a:lnTo>
                <a:lnTo>
                  <a:pt x="1" y="184"/>
                </a:lnTo>
                <a:lnTo>
                  <a:pt x="1" y="16387"/>
                </a:lnTo>
                <a:lnTo>
                  <a:pt x="424" y="16460"/>
                </a:lnTo>
                <a:lnTo>
                  <a:pt x="848" y="16515"/>
                </a:lnTo>
                <a:lnTo>
                  <a:pt x="1290" y="16552"/>
                </a:lnTo>
                <a:lnTo>
                  <a:pt x="1732" y="16571"/>
                </a:lnTo>
                <a:lnTo>
                  <a:pt x="2155" y="16552"/>
                </a:lnTo>
                <a:lnTo>
                  <a:pt x="2579" y="16534"/>
                </a:lnTo>
                <a:lnTo>
                  <a:pt x="3002" y="16479"/>
                </a:lnTo>
                <a:lnTo>
                  <a:pt x="3407" y="16405"/>
                </a:lnTo>
                <a:lnTo>
                  <a:pt x="3794" y="16313"/>
                </a:lnTo>
                <a:lnTo>
                  <a:pt x="4199" y="16202"/>
                </a:lnTo>
                <a:lnTo>
                  <a:pt x="4586" y="16074"/>
                </a:lnTo>
                <a:lnTo>
                  <a:pt x="4954" y="15926"/>
                </a:lnTo>
                <a:lnTo>
                  <a:pt x="5322" y="15761"/>
                </a:lnTo>
                <a:lnTo>
                  <a:pt x="5672" y="15576"/>
                </a:lnTo>
                <a:lnTo>
                  <a:pt x="6022" y="15374"/>
                </a:lnTo>
                <a:lnTo>
                  <a:pt x="6371" y="15153"/>
                </a:lnTo>
                <a:lnTo>
                  <a:pt x="6684" y="14932"/>
                </a:lnTo>
                <a:lnTo>
                  <a:pt x="6997" y="14674"/>
                </a:lnTo>
                <a:lnTo>
                  <a:pt x="7310" y="14416"/>
                </a:lnTo>
                <a:lnTo>
                  <a:pt x="7587" y="14140"/>
                </a:lnTo>
                <a:lnTo>
                  <a:pt x="7863" y="13864"/>
                </a:lnTo>
                <a:lnTo>
                  <a:pt x="8121" y="13551"/>
                </a:lnTo>
                <a:lnTo>
                  <a:pt x="8378" y="13238"/>
                </a:lnTo>
                <a:lnTo>
                  <a:pt x="8599" y="12925"/>
                </a:lnTo>
                <a:lnTo>
                  <a:pt x="8820" y="12575"/>
                </a:lnTo>
                <a:lnTo>
                  <a:pt x="9023" y="12225"/>
                </a:lnTo>
                <a:lnTo>
                  <a:pt x="9207" y="11876"/>
                </a:lnTo>
                <a:lnTo>
                  <a:pt x="9373" y="11507"/>
                </a:lnTo>
                <a:lnTo>
                  <a:pt x="9520" y="11139"/>
                </a:lnTo>
                <a:lnTo>
                  <a:pt x="9649" y="10753"/>
                </a:lnTo>
                <a:lnTo>
                  <a:pt x="9759" y="10348"/>
                </a:lnTo>
                <a:lnTo>
                  <a:pt x="9851" y="9961"/>
                </a:lnTo>
                <a:lnTo>
                  <a:pt x="9925" y="9556"/>
                </a:lnTo>
                <a:lnTo>
                  <a:pt x="9980" y="9132"/>
                </a:lnTo>
                <a:lnTo>
                  <a:pt x="9999" y="8709"/>
                </a:lnTo>
                <a:lnTo>
                  <a:pt x="10017" y="8285"/>
                </a:lnTo>
                <a:lnTo>
                  <a:pt x="9999" y="7862"/>
                </a:lnTo>
                <a:lnTo>
                  <a:pt x="9980" y="7438"/>
                </a:lnTo>
                <a:lnTo>
                  <a:pt x="9925" y="7015"/>
                </a:lnTo>
                <a:lnTo>
                  <a:pt x="9851" y="6610"/>
                </a:lnTo>
                <a:lnTo>
                  <a:pt x="9759" y="6223"/>
                </a:lnTo>
                <a:lnTo>
                  <a:pt x="9649" y="5818"/>
                </a:lnTo>
                <a:lnTo>
                  <a:pt x="9520" y="5432"/>
                </a:lnTo>
                <a:lnTo>
                  <a:pt x="9373" y="5063"/>
                </a:lnTo>
                <a:lnTo>
                  <a:pt x="9207" y="4695"/>
                </a:lnTo>
                <a:lnTo>
                  <a:pt x="9023" y="4345"/>
                </a:lnTo>
                <a:lnTo>
                  <a:pt x="8820" y="3995"/>
                </a:lnTo>
                <a:lnTo>
                  <a:pt x="8599" y="3646"/>
                </a:lnTo>
                <a:lnTo>
                  <a:pt x="8378" y="3333"/>
                </a:lnTo>
                <a:lnTo>
                  <a:pt x="8121" y="3020"/>
                </a:lnTo>
                <a:lnTo>
                  <a:pt x="7863" y="2707"/>
                </a:lnTo>
                <a:lnTo>
                  <a:pt x="7587" y="2430"/>
                </a:lnTo>
                <a:lnTo>
                  <a:pt x="7310" y="2154"/>
                </a:lnTo>
                <a:lnTo>
                  <a:pt x="6997" y="1897"/>
                </a:lnTo>
                <a:lnTo>
                  <a:pt x="6684" y="1639"/>
                </a:lnTo>
                <a:lnTo>
                  <a:pt x="6371" y="1418"/>
                </a:lnTo>
                <a:lnTo>
                  <a:pt x="6022" y="1197"/>
                </a:lnTo>
                <a:lnTo>
                  <a:pt x="5672" y="994"/>
                </a:lnTo>
                <a:lnTo>
                  <a:pt x="5322" y="810"/>
                </a:lnTo>
                <a:lnTo>
                  <a:pt x="4954" y="645"/>
                </a:lnTo>
                <a:lnTo>
                  <a:pt x="4586" y="497"/>
                </a:lnTo>
                <a:lnTo>
                  <a:pt x="4199" y="368"/>
                </a:lnTo>
                <a:lnTo>
                  <a:pt x="3794" y="258"/>
                </a:lnTo>
                <a:lnTo>
                  <a:pt x="3407" y="166"/>
                </a:lnTo>
                <a:lnTo>
                  <a:pt x="3002" y="92"/>
                </a:lnTo>
                <a:lnTo>
                  <a:pt x="2579" y="37"/>
                </a:lnTo>
                <a:lnTo>
                  <a:pt x="2155" y="19"/>
                </a:lnTo>
                <a:lnTo>
                  <a:pt x="1732"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dirty="0"/>
          </a:p>
        </p:txBody>
      </p:sp>
      <p:sp>
        <p:nvSpPr>
          <p:cNvPr id="69" name="Google Shape;69;p8"/>
          <p:cNvSpPr txBox="1">
            <a:spLocks noGrp="1"/>
          </p:cNvSpPr>
          <p:nvPr>
            <p:ph type="title"/>
          </p:nvPr>
        </p:nvSpPr>
        <p:spPr>
          <a:xfrm>
            <a:off x="5096000" y="1190967"/>
            <a:ext cx="6486400" cy="921200"/>
          </a:xfrm>
          <a:prstGeom prst="rect">
            <a:avLst/>
          </a:prstGeom>
        </p:spPr>
        <p:txBody>
          <a:bodyPr spcFirstLastPara="1">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0" name="Google Shape;70;p8"/>
          <p:cNvSpPr txBox="1">
            <a:spLocks noGrp="1"/>
          </p:cNvSpPr>
          <p:nvPr>
            <p:ph type="body" idx="1"/>
          </p:nvPr>
        </p:nvSpPr>
        <p:spPr>
          <a:xfrm>
            <a:off x="5096000" y="2369567"/>
            <a:ext cx="2063200" cy="3995200"/>
          </a:xfrm>
          <a:prstGeom prst="rect">
            <a:avLst/>
          </a:prstGeom>
        </p:spPr>
        <p:txBody>
          <a:bodyPr spcFirstLastPara="1">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71" name="Google Shape;71;p8"/>
          <p:cNvSpPr txBox="1">
            <a:spLocks noGrp="1"/>
          </p:cNvSpPr>
          <p:nvPr>
            <p:ph type="body" idx="2"/>
          </p:nvPr>
        </p:nvSpPr>
        <p:spPr>
          <a:xfrm>
            <a:off x="7264851" y="2369567"/>
            <a:ext cx="2063200" cy="3995200"/>
          </a:xfrm>
          <a:prstGeom prst="rect">
            <a:avLst/>
          </a:prstGeom>
        </p:spPr>
        <p:txBody>
          <a:bodyPr spcFirstLastPara="1">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72" name="Google Shape;72;p8"/>
          <p:cNvSpPr txBox="1">
            <a:spLocks noGrp="1"/>
          </p:cNvSpPr>
          <p:nvPr>
            <p:ph type="body" idx="3"/>
          </p:nvPr>
        </p:nvSpPr>
        <p:spPr>
          <a:xfrm>
            <a:off x="9433701" y="2369567"/>
            <a:ext cx="2063200" cy="3995200"/>
          </a:xfrm>
          <a:prstGeom prst="rect">
            <a:avLst/>
          </a:prstGeom>
        </p:spPr>
        <p:txBody>
          <a:bodyPr spcFirstLastPara="1">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12" name="Google Shape;73;p8">
            <a:extLst>
              <a:ext uri="{FF2B5EF4-FFF2-40B4-BE49-F238E27FC236}">
                <a16:creationId xmlns:a16="http://schemas.microsoft.com/office/drawing/2014/main" id="{2F2FA3E4-C7CC-4331-9138-710E52356F28}"/>
              </a:ext>
            </a:extLst>
          </p:cNvPr>
          <p:cNvSpPr txBox="1">
            <a:spLocks noGrp="1"/>
          </p:cNvSpPr>
          <p:nvPr>
            <p:ph type="sldNum" idx="10"/>
          </p:nvPr>
        </p:nvSpPr>
        <p:spPr/>
        <p:txBody>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defRPr/>
            </a:pPr>
            <a:fld id="{B03F04CC-73DD-41D6-91C5-5E41BA1C81BD}" type="slidenum">
              <a:rPr lang="en"/>
              <a:pPr>
                <a:defRPr/>
              </a:pPr>
              <a:t>‹#›</a:t>
            </a:fld>
            <a:endParaRPr lang="en"/>
          </a:p>
        </p:txBody>
      </p:sp>
    </p:spTree>
    <p:extLst>
      <p:ext uri="{BB962C8B-B14F-4D97-AF65-F5344CB8AC3E}">
        <p14:creationId xmlns:p14="http://schemas.microsoft.com/office/powerpoint/2010/main" val="34559978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3"/>
        <p:cNvGrpSpPr/>
        <p:nvPr/>
      </p:nvGrpSpPr>
      <p:grpSpPr>
        <a:xfrm>
          <a:off x="0" y="0"/>
          <a:ext cx="0" cy="0"/>
          <a:chOff x="0" y="0"/>
          <a:chExt cx="0" cy="0"/>
        </a:xfrm>
      </p:grpSpPr>
      <p:sp>
        <p:nvSpPr>
          <p:cNvPr id="3" name="Google Shape;84;p10">
            <a:extLst>
              <a:ext uri="{FF2B5EF4-FFF2-40B4-BE49-F238E27FC236}">
                <a16:creationId xmlns:a16="http://schemas.microsoft.com/office/drawing/2014/main" id="{4F28A129-EBD1-4C82-B3CB-09A18468C0C9}"/>
              </a:ext>
            </a:extLst>
          </p:cNvPr>
          <p:cNvSpPr/>
          <p:nvPr/>
        </p:nvSpPr>
        <p:spPr>
          <a:xfrm>
            <a:off x="0" y="0"/>
            <a:ext cx="12192000" cy="6858000"/>
          </a:xfrm>
          <a:custGeom>
            <a:avLst/>
            <a:gdLst/>
            <a:ahLst/>
            <a:cxnLst/>
            <a:rect l="l" t="t" r="r" b="b"/>
            <a:pathLst>
              <a:path w="94269" h="53026" extrusionOk="0">
                <a:moveTo>
                  <a:pt x="13957" y="6721"/>
                </a:moveTo>
                <a:lnTo>
                  <a:pt x="14436" y="6960"/>
                </a:lnTo>
                <a:lnTo>
                  <a:pt x="14988" y="7255"/>
                </a:lnTo>
                <a:lnTo>
                  <a:pt x="15706" y="7660"/>
                </a:lnTo>
                <a:lnTo>
                  <a:pt x="16590" y="8157"/>
                </a:lnTo>
                <a:lnTo>
                  <a:pt x="17584" y="8746"/>
                </a:lnTo>
                <a:lnTo>
                  <a:pt x="18652" y="9446"/>
                </a:lnTo>
                <a:lnTo>
                  <a:pt x="19794" y="10219"/>
                </a:lnTo>
                <a:lnTo>
                  <a:pt x="20383" y="10642"/>
                </a:lnTo>
                <a:lnTo>
                  <a:pt x="20972" y="11084"/>
                </a:lnTo>
                <a:lnTo>
                  <a:pt x="21580" y="11526"/>
                </a:lnTo>
                <a:lnTo>
                  <a:pt x="22169" y="12005"/>
                </a:lnTo>
                <a:lnTo>
                  <a:pt x="22758" y="12502"/>
                </a:lnTo>
                <a:lnTo>
                  <a:pt x="23329" y="13018"/>
                </a:lnTo>
                <a:lnTo>
                  <a:pt x="23899" y="13533"/>
                </a:lnTo>
                <a:lnTo>
                  <a:pt x="24452" y="14085"/>
                </a:lnTo>
                <a:lnTo>
                  <a:pt x="24986" y="14638"/>
                </a:lnTo>
                <a:lnTo>
                  <a:pt x="25483" y="15208"/>
                </a:lnTo>
                <a:lnTo>
                  <a:pt x="25962" y="15798"/>
                </a:lnTo>
                <a:lnTo>
                  <a:pt x="26422" y="16405"/>
                </a:lnTo>
                <a:lnTo>
                  <a:pt x="26845" y="17013"/>
                </a:lnTo>
                <a:lnTo>
                  <a:pt x="27232" y="17639"/>
                </a:lnTo>
                <a:lnTo>
                  <a:pt x="27582" y="18283"/>
                </a:lnTo>
                <a:lnTo>
                  <a:pt x="27729" y="18596"/>
                </a:lnTo>
                <a:lnTo>
                  <a:pt x="27876" y="18928"/>
                </a:lnTo>
                <a:lnTo>
                  <a:pt x="28005" y="19241"/>
                </a:lnTo>
                <a:lnTo>
                  <a:pt x="28134" y="19572"/>
                </a:lnTo>
                <a:lnTo>
                  <a:pt x="28245" y="19885"/>
                </a:lnTo>
                <a:lnTo>
                  <a:pt x="28337" y="20216"/>
                </a:lnTo>
                <a:lnTo>
                  <a:pt x="28484" y="20842"/>
                </a:lnTo>
                <a:lnTo>
                  <a:pt x="28594" y="21468"/>
                </a:lnTo>
                <a:lnTo>
                  <a:pt x="28668" y="22094"/>
                </a:lnTo>
                <a:lnTo>
                  <a:pt x="28686" y="22702"/>
                </a:lnTo>
                <a:lnTo>
                  <a:pt x="28686" y="23291"/>
                </a:lnTo>
                <a:lnTo>
                  <a:pt x="28650" y="23880"/>
                </a:lnTo>
                <a:lnTo>
                  <a:pt x="28576" y="24451"/>
                </a:lnTo>
                <a:lnTo>
                  <a:pt x="28465" y="25003"/>
                </a:lnTo>
                <a:lnTo>
                  <a:pt x="28337" y="25556"/>
                </a:lnTo>
                <a:lnTo>
                  <a:pt x="28189" y="26090"/>
                </a:lnTo>
                <a:lnTo>
                  <a:pt x="28024" y="26587"/>
                </a:lnTo>
                <a:lnTo>
                  <a:pt x="27839" y="27084"/>
                </a:lnTo>
                <a:lnTo>
                  <a:pt x="27637" y="27563"/>
                </a:lnTo>
                <a:lnTo>
                  <a:pt x="27434" y="28023"/>
                </a:lnTo>
                <a:lnTo>
                  <a:pt x="27213" y="28446"/>
                </a:lnTo>
                <a:lnTo>
                  <a:pt x="26974" y="28870"/>
                </a:lnTo>
                <a:lnTo>
                  <a:pt x="26753" y="29257"/>
                </a:lnTo>
                <a:lnTo>
                  <a:pt x="26514" y="29625"/>
                </a:lnTo>
                <a:lnTo>
                  <a:pt x="26072" y="30288"/>
                </a:lnTo>
                <a:lnTo>
                  <a:pt x="25649" y="30840"/>
                </a:lnTo>
                <a:lnTo>
                  <a:pt x="25299" y="31300"/>
                </a:lnTo>
                <a:lnTo>
                  <a:pt x="25004" y="31632"/>
                </a:lnTo>
                <a:lnTo>
                  <a:pt x="24746" y="31889"/>
                </a:lnTo>
                <a:lnTo>
                  <a:pt x="24378" y="31889"/>
                </a:lnTo>
                <a:lnTo>
                  <a:pt x="23936" y="31871"/>
                </a:lnTo>
                <a:lnTo>
                  <a:pt x="23365" y="31834"/>
                </a:lnTo>
                <a:lnTo>
                  <a:pt x="22666" y="31742"/>
                </a:lnTo>
                <a:lnTo>
                  <a:pt x="21874" y="31613"/>
                </a:lnTo>
                <a:lnTo>
                  <a:pt x="21451" y="31521"/>
                </a:lnTo>
                <a:lnTo>
                  <a:pt x="21009" y="31429"/>
                </a:lnTo>
                <a:lnTo>
                  <a:pt x="20548" y="31300"/>
                </a:lnTo>
                <a:lnTo>
                  <a:pt x="20088" y="31171"/>
                </a:lnTo>
                <a:lnTo>
                  <a:pt x="19609" y="31006"/>
                </a:lnTo>
                <a:lnTo>
                  <a:pt x="19131" y="30822"/>
                </a:lnTo>
                <a:lnTo>
                  <a:pt x="18634" y="30619"/>
                </a:lnTo>
                <a:lnTo>
                  <a:pt x="18155" y="30380"/>
                </a:lnTo>
                <a:lnTo>
                  <a:pt x="17676" y="30122"/>
                </a:lnTo>
                <a:lnTo>
                  <a:pt x="17198" y="29846"/>
                </a:lnTo>
                <a:lnTo>
                  <a:pt x="16719" y="29533"/>
                </a:lnTo>
                <a:lnTo>
                  <a:pt x="16259" y="29201"/>
                </a:lnTo>
                <a:lnTo>
                  <a:pt x="15798" y="28815"/>
                </a:lnTo>
                <a:lnTo>
                  <a:pt x="15356" y="28410"/>
                </a:lnTo>
                <a:lnTo>
                  <a:pt x="14951" y="27968"/>
                </a:lnTo>
                <a:lnTo>
                  <a:pt x="14546" y="27507"/>
                </a:lnTo>
                <a:lnTo>
                  <a:pt x="14160" y="26992"/>
                </a:lnTo>
                <a:lnTo>
                  <a:pt x="13810" y="26440"/>
                </a:lnTo>
                <a:lnTo>
                  <a:pt x="13644" y="26145"/>
                </a:lnTo>
                <a:lnTo>
                  <a:pt x="13478" y="25850"/>
                </a:lnTo>
                <a:lnTo>
                  <a:pt x="13331" y="25537"/>
                </a:lnTo>
                <a:lnTo>
                  <a:pt x="13184" y="25224"/>
                </a:lnTo>
                <a:lnTo>
                  <a:pt x="13055" y="24893"/>
                </a:lnTo>
                <a:lnTo>
                  <a:pt x="12926" y="24562"/>
                </a:lnTo>
                <a:lnTo>
                  <a:pt x="12705" y="23862"/>
                </a:lnTo>
                <a:lnTo>
                  <a:pt x="12521" y="23162"/>
                </a:lnTo>
                <a:lnTo>
                  <a:pt x="12374" y="22426"/>
                </a:lnTo>
                <a:lnTo>
                  <a:pt x="12245" y="21689"/>
                </a:lnTo>
                <a:lnTo>
                  <a:pt x="12153" y="20935"/>
                </a:lnTo>
                <a:lnTo>
                  <a:pt x="12097" y="20161"/>
                </a:lnTo>
                <a:lnTo>
                  <a:pt x="12061" y="19388"/>
                </a:lnTo>
                <a:lnTo>
                  <a:pt x="12042" y="18615"/>
                </a:lnTo>
                <a:lnTo>
                  <a:pt x="12042" y="17841"/>
                </a:lnTo>
                <a:lnTo>
                  <a:pt x="12079" y="17086"/>
                </a:lnTo>
                <a:lnTo>
                  <a:pt x="12116" y="16313"/>
                </a:lnTo>
                <a:lnTo>
                  <a:pt x="12190" y="15558"/>
                </a:lnTo>
                <a:lnTo>
                  <a:pt x="12263" y="14803"/>
                </a:lnTo>
                <a:lnTo>
                  <a:pt x="12355" y="14085"/>
                </a:lnTo>
                <a:lnTo>
                  <a:pt x="12466" y="13367"/>
                </a:lnTo>
                <a:lnTo>
                  <a:pt x="12687" y="12005"/>
                </a:lnTo>
                <a:lnTo>
                  <a:pt x="12926" y="10753"/>
                </a:lnTo>
                <a:lnTo>
                  <a:pt x="13184" y="9611"/>
                </a:lnTo>
                <a:lnTo>
                  <a:pt x="13423" y="8636"/>
                </a:lnTo>
                <a:lnTo>
                  <a:pt x="13626" y="7844"/>
                </a:lnTo>
                <a:lnTo>
                  <a:pt x="13810" y="7236"/>
                </a:lnTo>
                <a:lnTo>
                  <a:pt x="13957" y="6721"/>
                </a:lnTo>
                <a:close/>
                <a:moveTo>
                  <a:pt x="1" y="0"/>
                </a:moveTo>
                <a:lnTo>
                  <a:pt x="1" y="53026"/>
                </a:lnTo>
                <a:lnTo>
                  <a:pt x="94269" y="53026"/>
                </a:lnTo>
                <a:lnTo>
                  <a:pt x="94269"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lIns="91425" tIns="91425" rIns="91425" bIns="91425" anchor="ctr"/>
          <a:lstStyle/>
          <a:p>
            <a:pPr>
              <a:spcBef>
                <a:spcPts val="0"/>
              </a:spcBef>
              <a:spcAft>
                <a:spcPts val="0"/>
              </a:spcAft>
              <a:defRPr/>
            </a:pPr>
            <a:endParaRPr sz="1800" dirty="0"/>
          </a:p>
        </p:txBody>
      </p:sp>
      <p:sp>
        <p:nvSpPr>
          <p:cNvPr id="4" name="Google Shape;85;p10">
            <a:extLst>
              <a:ext uri="{FF2B5EF4-FFF2-40B4-BE49-F238E27FC236}">
                <a16:creationId xmlns:a16="http://schemas.microsoft.com/office/drawing/2014/main" id="{A2AAB7CD-81B0-4D11-81FD-550F6C8261C3}"/>
              </a:ext>
            </a:extLst>
          </p:cNvPr>
          <p:cNvSpPr>
            <a:spLocks/>
          </p:cNvSpPr>
          <p:nvPr/>
        </p:nvSpPr>
        <p:spPr bwMode="auto">
          <a:xfrm>
            <a:off x="2201334" y="4316413"/>
            <a:ext cx="1240367" cy="1808162"/>
          </a:xfrm>
          <a:custGeom>
            <a:avLst/>
            <a:gdLst>
              <a:gd name="T0" fmla="*/ 641000 w 9593"/>
              <a:gd name="T1" fmla="*/ 2458 h 13976"/>
              <a:gd name="T2" fmla="*/ 569627 w 9593"/>
              <a:gd name="T3" fmla="*/ 14361 h 13976"/>
              <a:gd name="T4" fmla="*/ 487490 w 9593"/>
              <a:gd name="T5" fmla="*/ 35837 h 13976"/>
              <a:gd name="T6" fmla="*/ 400019 w 9593"/>
              <a:gd name="T7" fmla="*/ 71545 h 13976"/>
              <a:gd name="T8" fmla="*/ 310706 w 9593"/>
              <a:gd name="T9" fmla="*/ 128729 h 13976"/>
              <a:gd name="T10" fmla="*/ 267843 w 9593"/>
              <a:gd name="T11" fmla="*/ 164437 h 13976"/>
              <a:gd name="T12" fmla="*/ 224981 w 9593"/>
              <a:gd name="T13" fmla="*/ 207390 h 13976"/>
              <a:gd name="T14" fmla="*/ 185706 w 9593"/>
              <a:gd name="T15" fmla="*/ 255001 h 13976"/>
              <a:gd name="T16" fmla="*/ 148274 w 9593"/>
              <a:gd name="T17" fmla="*/ 312185 h 13976"/>
              <a:gd name="T18" fmla="*/ 112490 w 9593"/>
              <a:gd name="T19" fmla="*/ 376485 h 13976"/>
              <a:gd name="T20" fmla="*/ 83980 w 9593"/>
              <a:gd name="T21" fmla="*/ 447900 h 13976"/>
              <a:gd name="T22" fmla="*/ 53627 w 9593"/>
              <a:gd name="T23" fmla="*/ 545580 h 13976"/>
              <a:gd name="T24" fmla="*/ 30353 w 9593"/>
              <a:gd name="T25" fmla="*/ 650374 h 13976"/>
              <a:gd name="T26" fmla="*/ 14352 w 9593"/>
              <a:gd name="T27" fmla="*/ 759956 h 13976"/>
              <a:gd name="T28" fmla="*/ 5431 w 9593"/>
              <a:gd name="T29" fmla="*/ 871866 h 13976"/>
              <a:gd name="T30" fmla="*/ 0 w 9593"/>
              <a:gd name="T31" fmla="*/ 983906 h 13976"/>
              <a:gd name="T32" fmla="*/ 3588 w 9593"/>
              <a:gd name="T33" fmla="*/ 1207727 h 13976"/>
              <a:gd name="T34" fmla="*/ 17940 w 9593"/>
              <a:gd name="T35" fmla="*/ 1414988 h 13976"/>
              <a:gd name="T36" fmla="*/ 39275 w 9593"/>
              <a:gd name="T37" fmla="*/ 1593656 h 13976"/>
              <a:gd name="T38" fmla="*/ 66137 w 9593"/>
              <a:gd name="T39" fmla="*/ 1769996 h 13976"/>
              <a:gd name="T40" fmla="*/ 101823 w 9593"/>
              <a:gd name="T41" fmla="*/ 1791343 h 13976"/>
              <a:gd name="T42" fmla="*/ 223235 w 9593"/>
              <a:gd name="T43" fmla="*/ 1712812 h 13976"/>
              <a:gd name="T44" fmla="*/ 339313 w 9593"/>
              <a:gd name="T45" fmla="*/ 1624707 h 13976"/>
              <a:gd name="T46" fmla="*/ 471392 w 9593"/>
              <a:gd name="T47" fmla="*/ 1515125 h 13976"/>
              <a:gd name="T48" fmla="*/ 607059 w 9593"/>
              <a:gd name="T49" fmla="*/ 1381738 h 13976"/>
              <a:gd name="T50" fmla="*/ 671353 w 9593"/>
              <a:gd name="T51" fmla="*/ 1305406 h 13976"/>
              <a:gd name="T52" fmla="*/ 732059 w 9593"/>
              <a:gd name="T53" fmla="*/ 1226875 h 13976"/>
              <a:gd name="T54" fmla="*/ 785686 w 9593"/>
              <a:gd name="T55" fmla="*/ 1143427 h 13976"/>
              <a:gd name="T56" fmla="*/ 833882 w 9593"/>
              <a:gd name="T57" fmla="*/ 1055322 h 13976"/>
              <a:gd name="T58" fmla="*/ 873157 w 9593"/>
              <a:gd name="T59" fmla="*/ 964758 h 13976"/>
              <a:gd name="T60" fmla="*/ 896334 w 9593"/>
              <a:gd name="T61" fmla="*/ 888556 h 13976"/>
              <a:gd name="T62" fmla="*/ 914177 w 9593"/>
              <a:gd name="T63" fmla="*/ 814811 h 13976"/>
              <a:gd name="T64" fmla="*/ 924941 w 9593"/>
              <a:gd name="T65" fmla="*/ 740938 h 13976"/>
              <a:gd name="T66" fmla="*/ 928529 w 9593"/>
              <a:gd name="T67" fmla="*/ 669393 h 13976"/>
              <a:gd name="T68" fmla="*/ 928529 w 9593"/>
              <a:gd name="T69" fmla="*/ 600435 h 13976"/>
              <a:gd name="T70" fmla="*/ 923099 w 9593"/>
              <a:gd name="T71" fmla="*/ 533677 h 13976"/>
              <a:gd name="T72" fmla="*/ 903510 w 9593"/>
              <a:gd name="T73" fmla="*/ 405077 h 13976"/>
              <a:gd name="T74" fmla="*/ 871315 w 9593"/>
              <a:gd name="T75" fmla="*/ 290708 h 13976"/>
              <a:gd name="T76" fmla="*/ 835628 w 9593"/>
              <a:gd name="T77" fmla="*/ 190701 h 13976"/>
              <a:gd name="T78" fmla="*/ 798099 w 9593"/>
              <a:gd name="T79" fmla="*/ 109711 h 13976"/>
              <a:gd name="T80" fmla="*/ 275019 w 9593"/>
              <a:gd name="T81" fmla="*/ 1264911 h 1397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9593" h="13976" extrusionOk="0">
                <a:moveTo>
                  <a:pt x="7163" y="1"/>
                </a:moveTo>
                <a:lnTo>
                  <a:pt x="6610" y="19"/>
                </a:lnTo>
                <a:lnTo>
                  <a:pt x="6260" y="56"/>
                </a:lnTo>
                <a:lnTo>
                  <a:pt x="5874" y="111"/>
                </a:lnTo>
                <a:lnTo>
                  <a:pt x="5469" y="166"/>
                </a:lnTo>
                <a:lnTo>
                  <a:pt x="5027" y="277"/>
                </a:lnTo>
                <a:lnTo>
                  <a:pt x="4585" y="387"/>
                </a:lnTo>
                <a:lnTo>
                  <a:pt x="4125" y="553"/>
                </a:lnTo>
                <a:lnTo>
                  <a:pt x="3664" y="756"/>
                </a:lnTo>
                <a:lnTo>
                  <a:pt x="3204" y="995"/>
                </a:lnTo>
                <a:lnTo>
                  <a:pt x="2983" y="1124"/>
                </a:lnTo>
                <a:lnTo>
                  <a:pt x="2762" y="1271"/>
                </a:lnTo>
                <a:lnTo>
                  <a:pt x="2541" y="1418"/>
                </a:lnTo>
                <a:lnTo>
                  <a:pt x="2320" y="1603"/>
                </a:lnTo>
                <a:lnTo>
                  <a:pt x="2118" y="1787"/>
                </a:lnTo>
                <a:lnTo>
                  <a:pt x="1915" y="1971"/>
                </a:lnTo>
                <a:lnTo>
                  <a:pt x="1713" y="2192"/>
                </a:lnTo>
                <a:lnTo>
                  <a:pt x="1529" y="2413"/>
                </a:lnTo>
                <a:lnTo>
                  <a:pt x="1344" y="2652"/>
                </a:lnTo>
                <a:lnTo>
                  <a:pt x="1160" y="2910"/>
                </a:lnTo>
                <a:lnTo>
                  <a:pt x="1013" y="3186"/>
                </a:lnTo>
                <a:lnTo>
                  <a:pt x="866" y="3462"/>
                </a:lnTo>
                <a:lnTo>
                  <a:pt x="700" y="3830"/>
                </a:lnTo>
                <a:lnTo>
                  <a:pt x="553" y="4217"/>
                </a:lnTo>
                <a:lnTo>
                  <a:pt x="424" y="4622"/>
                </a:lnTo>
                <a:lnTo>
                  <a:pt x="313" y="5027"/>
                </a:lnTo>
                <a:lnTo>
                  <a:pt x="221" y="5451"/>
                </a:lnTo>
                <a:lnTo>
                  <a:pt x="148" y="5874"/>
                </a:lnTo>
                <a:lnTo>
                  <a:pt x="92" y="6298"/>
                </a:lnTo>
                <a:lnTo>
                  <a:pt x="56" y="6739"/>
                </a:lnTo>
                <a:lnTo>
                  <a:pt x="19" y="7181"/>
                </a:lnTo>
                <a:lnTo>
                  <a:pt x="0" y="7605"/>
                </a:lnTo>
                <a:lnTo>
                  <a:pt x="0" y="8489"/>
                </a:lnTo>
                <a:lnTo>
                  <a:pt x="37" y="9335"/>
                </a:lnTo>
                <a:lnTo>
                  <a:pt x="111" y="10164"/>
                </a:lnTo>
                <a:lnTo>
                  <a:pt x="185" y="10937"/>
                </a:lnTo>
                <a:lnTo>
                  <a:pt x="295" y="11655"/>
                </a:lnTo>
                <a:lnTo>
                  <a:pt x="405" y="12318"/>
                </a:lnTo>
                <a:lnTo>
                  <a:pt x="516" y="12871"/>
                </a:lnTo>
                <a:lnTo>
                  <a:pt x="682" y="13681"/>
                </a:lnTo>
                <a:lnTo>
                  <a:pt x="755" y="13975"/>
                </a:lnTo>
                <a:lnTo>
                  <a:pt x="1050" y="13846"/>
                </a:lnTo>
                <a:lnTo>
                  <a:pt x="1786" y="13497"/>
                </a:lnTo>
                <a:lnTo>
                  <a:pt x="2302" y="13239"/>
                </a:lnTo>
                <a:lnTo>
                  <a:pt x="2873" y="12926"/>
                </a:lnTo>
                <a:lnTo>
                  <a:pt x="3499" y="12558"/>
                </a:lnTo>
                <a:lnTo>
                  <a:pt x="4180" y="12152"/>
                </a:lnTo>
                <a:lnTo>
                  <a:pt x="4861" y="11711"/>
                </a:lnTo>
                <a:lnTo>
                  <a:pt x="5561" y="11213"/>
                </a:lnTo>
                <a:lnTo>
                  <a:pt x="6260" y="10680"/>
                </a:lnTo>
                <a:lnTo>
                  <a:pt x="6592" y="10385"/>
                </a:lnTo>
                <a:lnTo>
                  <a:pt x="6923" y="10090"/>
                </a:lnTo>
                <a:lnTo>
                  <a:pt x="7236" y="9796"/>
                </a:lnTo>
                <a:lnTo>
                  <a:pt x="7549" y="9483"/>
                </a:lnTo>
                <a:lnTo>
                  <a:pt x="7825" y="9170"/>
                </a:lnTo>
                <a:lnTo>
                  <a:pt x="8102" y="8838"/>
                </a:lnTo>
                <a:lnTo>
                  <a:pt x="8359" y="8507"/>
                </a:lnTo>
                <a:lnTo>
                  <a:pt x="8599" y="8157"/>
                </a:lnTo>
                <a:lnTo>
                  <a:pt x="8820" y="7807"/>
                </a:lnTo>
                <a:lnTo>
                  <a:pt x="9004" y="7457"/>
                </a:lnTo>
                <a:lnTo>
                  <a:pt x="9133" y="7163"/>
                </a:lnTo>
                <a:lnTo>
                  <a:pt x="9243" y="6868"/>
                </a:lnTo>
                <a:lnTo>
                  <a:pt x="9354" y="6592"/>
                </a:lnTo>
                <a:lnTo>
                  <a:pt x="9427" y="6298"/>
                </a:lnTo>
                <a:lnTo>
                  <a:pt x="9482" y="6021"/>
                </a:lnTo>
                <a:lnTo>
                  <a:pt x="9538" y="5727"/>
                </a:lnTo>
                <a:lnTo>
                  <a:pt x="9556" y="5451"/>
                </a:lnTo>
                <a:lnTo>
                  <a:pt x="9575" y="5174"/>
                </a:lnTo>
                <a:lnTo>
                  <a:pt x="9593" y="4917"/>
                </a:lnTo>
                <a:lnTo>
                  <a:pt x="9575" y="4641"/>
                </a:lnTo>
                <a:lnTo>
                  <a:pt x="9556" y="4383"/>
                </a:lnTo>
                <a:lnTo>
                  <a:pt x="9519" y="4125"/>
                </a:lnTo>
                <a:lnTo>
                  <a:pt x="9427" y="3609"/>
                </a:lnTo>
                <a:lnTo>
                  <a:pt x="9317" y="3131"/>
                </a:lnTo>
                <a:lnTo>
                  <a:pt x="9169" y="2670"/>
                </a:lnTo>
                <a:lnTo>
                  <a:pt x="8985" y="2247"/>
                </a:lnTo>
                <a:lnTo>
                  <a:pt x="8801" y="1842"/>
                </a:lnTo>
                <a:lnTo>
                  <a:pt x="8617" y="1474"/>
                </a:lnTo>
                <a:lnTo>
                  <a:pt x="8415" y="1142"/>
                </a:lnTo>
                <a:lnTo>
                  <a:pt x="8230" y="848"/>
                </a:lnTo>
                <a:lnTo>
                  <a:pt x="7899" y="387"/>
                </a:lnTo>
                <a:lnTo>
                  <a:pt x="2836" y="9777"/>
                </a:lnTo>
                <a:lnTo>
                  <a:pt x="7163"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dirty="0"/>
          </a:p>
        </p:txBody>
      </p:sp>
      <p:sp>
        <p:nvSpPr>
          <p:cNvPr id="5" name="Google Shape;86;p10">
            <a:extLst>
              <a:ext uri="{FF2B5EF4-FFF2-40B4-BE49-F238E27FC236}">
                <a16:creationId xmlns:a16="http://schemas.microsoft.com/office/drawing/2014/main" id="{D6B7C78B-251F-47A4-A80F-545356EC5B5A}"/>
              </a:ext>
            </a:extLst>
          </p:cNvPr>
          <p:cNvSpPr>
            <a:spLocks/>
          </p:cNvSpPr>
          <p:nvPr/>
        </p:nvSpPr>
        <p:spPr bwMode="auto">
          <a:xfrm>
            <a:off x="0" y="3352801"/>
            <a:ext cx="1839384" cy="2543175"/>
          </a:xfrm>
          <a:custGeom>
            <a:avLst/>
            <a:gdLst>
              <a:gd name="T0" fmla="*/ 368200 w 14215"/>
              <a:gd name="T1" fmla="*/ 2328 h 19664"/>
              <a:gd name="T2" fmla="*/ 257371 w 14215"/>
              <a:gd name="T3" fmla="*/ 19012 h 19664"/>
              <a:gd name="T4" fmla="*/ 150230 w 14215"/>
              <a:gd name="T5" fmla="*/ 52379 h 19664"/>
              <a:gd name="T6" fmla="*/ 48330 w 14215"/>
              <a:gd name="T7" fmla="*/ 102431 h 19664"/>
              <a:gd name="T8" fmla="*/ 97 w 14215"/>
              <a:gd name="T9" fmla="*/ 2409834 h 19664"/>
              <a:gd name="T10" fmla="*/ 98407 w 14215"/>
              <a:gd name="T11" fmla="*/ 2466999 h 19664"/>
              <a:gd name="T12" fmla="*/ 203801 w 14215"/>
              <a:gd name="T13" fmla="*/ 2507480 h 19664"/>
              <a:gd name="T14" fmla="*/ 312786 w 14215"/>
              <a:gd name="T15" fmla="*/ 2533604 h 19664"/>
              <a:gd name="T16" fmla="*/ 425362 w 14215"/>
              <a:gd name="T17" fmla="*/ 2543175 h 19664"/>
              <a:gd name="T18" fmla="*/ 523671 w 14215"/>
              <a:gd name="T19" fmla="*/ 2535932 h 19664"/>
              <a:gd name="T20" fmla="*/ 618293 w 14215"/>
              <a:gd name="T21" fmla="*/ 2516921 h 19664"/>
              <a:gd name="T22" fmla="*/ 709421 w 14215"/>
              <a:gd name="T23" fmla="*/ 2486010 h 19664"/>
              <a:gd name="T24" fmla="*/ 797056 w 14215"/>
              <a:gd name="T25" fmla="*/ 2443072 h 19664"/>
              <a:gd name="T26" fmla="*/ 881002 w 14215"/>
              <a:gd name="T27" fmla="*/ 2390693 h 19664"/>
              <a:gd name="T28" fmla="*/ 959611 w 14215"/>
              <a:gd name="T29" fmla="*/ 2326415 h 19664"/>
              <a:gd name="T30" fmla="*/ 1032882 w 14215"/>
              <a:gd name="T31" fmla="*/ 2252567 h 19664"/>
              <a:gd name="T32" fmla="*/ 1100816 w 14215"/>
              <a:gd name="T33" fmla="*/ 2171606 h 19664"/>
              <a:gd name="T34" fmla="*/ 1161568 w 14215"/>
              <a:gd name="T35" fmla="*/ 2081203 h 19664"/>
              <a:gd name="T36" fmla="*/ 1216885 w 14215"/>
              <a:gd name="T37" fmla="*/ 1983558 h 19664"/>
              <a:gd name="T38" fmla="*/ 1265118 w 14215"/>
              <a:gd name="T39" fmla="*/ 1878799 h 19664"/>
              <a:gd name="T40" fmla="*/ 1304520 w 14215"/>
              <a:gd name="T41" fmla="*/ 1766927 h 19664"/>
              <a:gd name="T42" fmla="*/ 1336643 w 14215"/>
              <a:gd name="T43" fmla="*/ 1650141 h 19664"/>
              <a:gd name="T44" fmla="*/ 1359837 w 14215"/>
              <a:gd name="T45" fmla="*/ 1528699 h 19664"/>
              <a:gd name="T46" fmla="*/ 1374200 w 14215"/>
              <a:gd name="T47" fmla="*/ 1402600 h 19664"/>
              <a:gd name="T48" fmla="*/ 1379538 w 14215"/>
              <a:gd name="T49" fmla="*/ 1271588 h 19664"/>
              <a:gd name="T50" fmla="*/ 1374200 w 14215"/>
              <a:gd name="T51" fmla="*/ 1140575 h 19664"/>
              <a:gd name="T52" fmla="*/ 1359837 w 14215"/>
              <a:gd name="T53" fmla="*/ 1014347 h 19664"/>
              <a:gd name="T54" fmla="*/ 1336643 w 14215"/>
              <a:gd name="T55" fmla="*/ 892905 h 19664"/>
              <a:gd name="T56" fmla="*/ 1304520 w 14215"/>
              <a:gd name="T57" fmla="*/ 776248 h 19664"/>
              <a:gd name="T58" fmla="*/ 1265118 w 14215"/>
              <a:gd name="T59" fmla="*/ 664376 h 19664"/>
              <a:gd name="T60" fmla="*/ 1216885 w 14215"/>
              <a:gd name="T61" fmla="*/ 559617 h 19664"/>
              <a:gd name="T62" fmla="*/ 1161568 w 14215"/>
              <a:gd name="T63" fmla="*/ 461972 h 19664"/>
              <a:gd name="T64" fmla="*/ 1100816 w 14215"/>
              <a:gd name="T65" fmla="*/ 371440 h 19664"/>
              <a:gd name="T66" fmla="*/ 1032882 w 14215"/>
              <a:gd name="T67" fmla="*/ 290479 h 19664"/>
              <a:gd name="T68" fmla="*/ 959611 w 14215"/>
              <a:gd name="T69" fmla="*/ 216760 h 19664"/>
              <a:gd name="T70" fmla="*/ 881002 w 14215"/>
              <a:gd name="T71" fmla="*/ 152353 h 19664"/>
              <a:gd name="T72" fmla="*/ 797056 w 14215"/>
              <a:gd name="T73" fmla="*/ 99973 h 19664"/>
              <a:gd name="T74" fmla="*/ 709421 w 14215"/>
              <a:gd name="T75" fmla="*/ 57165 h 19664"/>
              <a:gd name="T76" fmla="*/ 618293 w 14215"/>
              <a:gd name="T77" fmla="*/ 26254 h 19664"/>
              <a:gd name="T78" fmla="*/ 523671 w 14215"/>
              <a:gd name="T79" fmla="*/ 7113 h 19664"/>
              <a:gd name="T80" fmla="*/ 425362 w 14215"/>
              <a:gd name="T81" fmla="*/ 0 h 196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215" h="19664" extrusionOk="0">
                <a:moveTo>
                  <a:pt x="4383" y="0"/>
                </a:moveTo>
                <a:lnTo>
                  <a:pt x="3794" y="18"/>
                </a:lnTo>
                <a:lnTo>
                  <a:pt x="3223" y="74"/>
                </a:lnTo>
                <a:lnTo>
                  <a:pt x="2652" y="147"/>
                </a:lnTo>
                <a:lnTo>
                  <a:pt x="2100" y="276"/>
                </a:lnTo>
                <a:lnTo>
                  <a:pt x="1548" y="405"/>
                </a:lnTo>
                <a:lnTo>
                  <a:pt x="1014" y="589"/>
                </a:lnTo>
                <a:lnTo>
                  <a:pt x="498" y="792"/>
                </a:lnTo>
                <a:lnTo>
                  <a:pt x="1" y="1031"/>
                </a:lnTo>
                <a:lnTo>
                  <a:pt x="1" y="18633"/>
                </a:lnTo>
                <a:lnTo>
                  <a:pt x="498" y="18872"/>
                </a:lnTo>
                <a:lnTo>
                  <a:pt x="1014" y="19075"/>
                </a:lnTo>
                <a:lnTo>
                  <a:pt x="1548" y="19259"/>
                </a:lnTo>
                <a:lnTo>
                  <a:pt x="2100" y="19388"/>
                </a:lnTo>
                <a:lnTo>
                  <a:pt x="2652" y="19516"/>
                </a:lnTo>
                <a:lnTo>
                  <a:pt x="3223" y="19590"/>
                </a:lnTo>
                <a:lnTo>
                  <a:pt x="3794" y="19645"/>
                </a:lnTo>
                <a:lnTo>
                  <a:pt x="4383" y="19664"/>
                </a:lnTo>
                <a:lnTo>
                  <a:pt x="4880" y="19645"/>
                </a:lnTo>
                <a:lnTo>
                  <a:pt x="5396" y="19608"/>
                </a:lnTo>
                <a:lnTo>
                  <a:pt x="5874" y="19553"/>
                </a:lnTo>
                <a:lnTo>
                  <a:pt x="6371" y="19461"/>
                </a:lnTo>
                <a:lnTo>
                  <a:pt x="6832" y="19351"/>
                </a:lnTo>
                <a:lnTo>
                  <a:pt x="7310" y="19222"/>
                </a:lnTo>
                <a:lnTo>
                  <a:pt x="7771" y="19075"/>
                </a:lnTo>
                <a:lnTo>
                  <a:pt x="8213" y="18890"/>
                </a:lnTo>
                <a:lnTo>
                  <a:pt x="8654" y="18688"/>
                </a:lnTo>
                <a:lnTo>
                  <a:pt x="9078" y="18485"/>
                </a:lnTo>
                <a:lnTo>
                  <a:pt x="9483" y="18246"/>
                </a:lnTo>
                <a:lnTo>
                  <a:pt x="9888" y="17988"/>
                </a:lnTo>
                <a:lnTo>
                  <a:pt x="10275" y="17712"/>
                </a:lnTo>
                <a:lnTo>
                  <a:pt x="10643" y="17417"/>
                </a:lnTo>
                <a:lnTo>
                  <a:pt x="10993" y="17104"/>
                </a:lnTo>
                <a:lnTo>
                  <a:pt x="11343" y="16791"/>
                </a:lnTo>
                <a:lnTo>
                  <a:pt x="11656" y="16442"/>
                </a:lnTo>
                <a:lnTo>
                  <a:pt x="11969" y="16092"/>
                </a:lnTo>
                <a:lnTo>
                  <a:pt x="12263" y="15724"/>
                </a:lnTo>
                <a:lnTo>
                  <a:pt x="12539" y="15337"/>
                </a:lnTo>
                <a:lnTo>
                  <a:pt x="12797" y="14932"/>
                </a:lnTo>
                <a:lnTo>
                  <a:pt x="13036" y="14527"/>
                </a:lnTo>
                <a:lnTo>
                  <a:pt x="13239" y="14103"/>
                </a:lnTo>
                <a:lnTo>
                  <a:pt x="13442" y="13662"/>
                </a:lnTo>
                <a:lnTo>
                  <a:pt x="13626" y="13220"/>
                </a:lnTo>
                <a:lnTo>
                  <a:pt x="13773" y="12759"/>
                </a:lnTo>
                <a:lnTo>
                  <a:pt x="13902" y="12281"/>
                </a:lnTo>
                <a:lnTo>
                  <a:pt x="14012" y="11820"/>
                </a:lnTo>
                <a:lnTo>
                  <a:pt x="14104" y="11323"/>
                </a:lnTo>
                <a:lnTo>
                  <a:pt x="14160" y="10845"/>
                </a:lnTo>
                <a:lnTo>
                  <a:pt x="14196" y="10329"/>
                </a:lnTo>
                <a:lnTo>
                  <a:pt x="14215" y="9832"/>
                </a:lnTo>
                <a:lnTo>
                  <a:pt x="14196" y="9335"/>
                </a:lnTo>
                <a:lnTo>
                  <a:pt x="14160" y="8819"/>
                </a:lnTo>
                <a:lnTo>
                  <a:pt x="14104" y="8341"/>
                </a:lnTo>
                <a:lnTo>
                  <a:pt x="14012" y="7843"/>
                </a:lnTo>
                <a:lnTo>
                  <a:pt x="13902" y="7383"/>
                </a:lnTo>
                <a:lnTo>
                  <a:pt x="13773" y="6904"/>
                </a:lnTo>
                <a:lnTo>
                  <a:pt x="13626" y="6444"/>
                </a:lnTo>
                <a:lnTo>
                  <a:pt x="13442" y="6002"/>
                </a:lnTo>
                <a:lnTo>
                  <a:pt x="13239" y="5560"/>
                </a:lnTo>
                <a:lnTo>
                  <a:pt x="13036" y="5137"/>
                </a:lnTo>
                <a:lnTo>
                  <a:pt x="12797" y="4732"/>
                </a:lnTo>
                <a:lnTo>
                  <a:pt x="12539" y="4327"/>
                </a:lnTo>
                <a:lnTo>
                  <a:pt x="12263" y="3940"/>
                </a:lnTo>
                <a:lnTo>
                  <a:pt x="11969" y="3572"/>
                </a:lnTo>
                <a:lnTo>
                  <a:pt x="11656" y="3222"/>
                </a:lnTo>
                <a:lnTo>
                  <a:pt x="11343" y="2872"/>
                </a:lnTo>
                <a:lnTo>
                  <a:pt x="10993" y="2559"/>
                </a:lnTo>
                <a:lnTo>
                  <a:pt x="10643" y="2246"/>
                </a:lnTo>
                <a:lnTo>
                  <a:pt x="10275" y="1952"/>
                </a:lnTo>
                <a:lnTo>
                  <a:pt x="9888" y="1676"/>
                </a:lnTo>
                <a:lnTo>
                  <a:pt x="9483" y="1418"/>
                </a:lnTo>
                <a:lnTo>
                  <a:pt x="9078" y="1178"/>
                </a:lnTo>
                <a:lnTo>
                  <a:pt x="8654" y="976"/>
                </a:lnTo>
                <a:lnTo>
                  <a:pt x="8213" y="773"/>
                </a:lnTo>
                <a:lnTo>
                  <a:pt x="7771" y="589"/>
                </a:lnTo>
                <a:lnTo>
                  <a:pt x="7310" y="442"/>
                </a:lnTo>
                <a:lnTo>
                  <a:pt x="6832" y="313"/>
                </a:lnTo>
                <a:lnTo>
                  <a:pt x="6371" y="203"/>
                </a:lnTo>
                <a:lnTo>
                  <a:pt x="5874" y="111"/>
                </a:lnTo>
                <a:lnTo>
                  <a:pt x="5396" y="55"/>
                </a:lnTo>
                <a:lnTo>
                  <a:pt x="4880" y="18"/>
                </a:lnTo>
                <a:lnTo>
                  <a:pt x="438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dirty="0"/>
          </a:p>
        </p:txBody>
      </p:sp>
      <p:sp>
        <p:nvSpPr>
          <p:cNvPr id="6" name="Google Shape;87;p10">
            <a:extLst>
              <a:ext uri="{FF2B5EF4-FFF2-40B4-BE49-F238E27FC236}">
                <a16:creationId xmlns:a16="http://schemas.microsoft.com/office/drawing/2014/main" id="{B27C1B09-5526-4EB1-BA71-30560A958E84}"/>
              </a:ext>
            </a:extLst>
          </p:cNvPr>
          <p:cNvSpPr>
            <a:spLocks/>
          </p:cNvSpPr>
          <p:nvPr/>
        </p:nvSpPr>
        <p:spPr bwMode="auto">
          <a:xfrm>
            <a:off x="2819401" y="1"/>
            <a:ext cx="1477433" cy="1285875"/>
          </a:xfrm>
          <a:custGeom>
            <a:avLst/>
            <a:gdLst>
              <a:gd name="T0" fmla="*/ 162678 w 11416"/>
              <a:gd name="T1" fmla="*/ 26253 h 9943"/>
              <a:gd name="T2" fmla="*/ 123367 w 11416"/>
              <a:gd name="T3" fmla="*/ 80957 h 9943"/>
              <a:gd name="T4" fmla="*/ 91142 w 11416"/>
              <a:gd name="T5" fmla="*/ 142904 h 9943"/>
              <a:gd name="T6" fmla="*/ 62606 w 11416"/>
              <a:gd name="T7" fmla="*/ 209635 h 9943"/>
              <a:gd name="T8" fmla="*/ 37564 w 11416"/>
              <a:gd name="T9" fmla="*/ 278695 h 9943"/>
              <a:gd name="T10" fmla="*/ 19704 w 11416"/>
              <a:gd name="T11" fmla="*/ 352410 h 9943"/>
              <a:gd name="T12" fmla="*/ 7183 w 11416"/>
              <a:gd name="T13" fmla="*/ 428711 h 9943"/>
              <a:gd name="T14" fmla="*/ 0 w 11416"/>
              <a:gd name="T15" fmla="*/ 507211 h 9943"/>
              <a:gd name="T16" fmla="*/ 0 w 11416"/>
              <a:gd name="T17" fmla="*/ 585841 h 9943"/>
              <a:gd name="T18" fmla="*/ 7183 w 11416"/>
              <a:gd name="T19" fmla="*/ 659556 h 9943"/>
              <a:gd name="T20" fmla="*/ 17957 w 11416"/>
              <a:gd name="T21" fmla="*/ 731072 h 9943"/>
              <a:gd name="T22" fmla="*/ 33972 w 11416"/>
              <a:gd name="T23" fmla="*/ 802459 h 9943"/>
              <a:gd name="T24" fmla="*/ 55423 w 11416"/>
              <a:gd name="T25" fmla="*/ 866734 h 9943"/>
              <a:gd name="T26" fmla="*/ 80466 w 11416"/>
              <a:gd name="T27" fmla="*/ 931008 h 9943"/>
              <a:gd name="T28" fmla="*/ 110846 w 11416"/>
              <a:gd name="T29" fmla="*/ 988170 h 9943"/>
              <a:gd name="T30" fmla="*/ 144818 w 11416"/>
              <a:gd name="T31" fmla="*/ 1043003 h 9943"/>
              <a:gd name="T32" fmla="*/ 182285 w 11416"/>
              <a:gd name="T33" fmla="*/ 1092923 h 9943"/>
              <a:gd name="T34" fmla="*/ 223440 w 11416"/>
              <a:gd name="T35" fmla="*/ 1138186 h 9943"/>
              <a:gd name="T36" fmla="*/ 266342 w 11416"/>
              <a:gd name="T37" fmla="*/ 1178665 h 9943"/>
              <a:gd name="T38" fmla="*/ 314582 w 11416"/>
              <a:gd name="T39" fmla="*/ 1212031 h 9943"/>
              <a:gd name="T40" fmla="*/ 362823 w 11416"/>
              <a:gd name="T41" fmla="*/ 1240611 h 9943"/>
              <a:gd name="T42" fmla="*/ 416402 w 11416"/>
              <a:gd name="T43" fmla="*/ 1262079 h 9943"/>
              <a:gd name="T44" fmla="*/ 470078 w 11416"/>
              <a:gd name="T45" fmla="*/ 1276305 h 9943"/>
              <a:gd name="T46" fmla="*/ 525404 w 11416"/>
              <a:gd name="T47" fmla="*/ 1285875 h 9943"/>
              <a:gd name="T48" fmla="*/ 611208 w 11416"/>
              <a:gd name="T49" fmla="*/ 1281090 h 9943"/>
              <a:gd name="T50" fmla="*/ 664884 w 11416"/>
              <a:gd name="T51" fmla="*/ 1271520 h 9943"/>
              <a:gd name="T52" fmla="*/ 718463 w 11416"/>
              <a:gd name="T53" fmla="*/ 1252509 h 9943"/>
              <a:gd name="T54" fmla="*/ 770295 w 11416"/>
              <a:gd name="T55" fmla="*/ 1228714 h 9943"/>
              <a:gd name="T56" fmla="*/ 818535 w 11416"/>
              <a:gd name="T57" fmla="*/ 1197805 h 9943"/>
              <a:gd name="T58" fmla="*/ 863184 w 11416"/>
              <a:gd name="T59" fmla="*/ 1159654 h 9943"/>
              <a:gd name="T60" fmla="*/ 906086 w 11416"/>
              <a:gd name="T61" fmla="*/ 1116848 h 9943"/>
              <a:gd name="T62" fmla="*/ 945397 w 11416"/>
              <a:gd name="T63" fmla="*/ 1069127 h 9943"/>
              <a:gd name="T64" fmla="*/ 981116 w 11416"/>
              <a:gd name="T65" fmla="*/ 1016750 h 9943"/>
              <a:gd name="T66" fmla="*/ 1013341 w 11416"/>
              <a:gd name="T67" fmla="*/ 959589 h 9943"/>
              <a:gd name="T68" fmla="*/ 1041878 w 11416"/>
              <a:gd name="T69" fmla="*/ 900100 h 9943"/>
              <a:gd name="T70" fmla="*/ 1065173 w 11416"/>
              <a:gd name="T71" fmla="*/ 835825 h 9943"/>
              <a:gd name="T72" fmla="*/ 1083033 w 11416"/>
              <a:gd name="T73" fmla="*/ 766766 h 9943"/>
              <a:gd name="T74" fmla="*/ 1097301 w 11416"/>
              <a:gd name="T75" fmla="*/ 695379 h 9943"/>
              <a:gd name="T76" fmla="*/ 1104484 w 11416"/>
              <a:gd name="T77" fmla="*/ 623862 h 9943"/>
              <a:gd name="T78" fmla="*/ 1108075 w 11416"/>
              <a:gd name="T79" fmla="*/ 547690 h 9943"/>
              <a:gd name="T80" fmla="*/ 1104484 w 11416"/>
              <a:gd name="T81" fmla="*/ 466733 h 9943"/>
              <a:gd name="T82" fmla="*/ 1095554 w 11416"/>
              <a:gd name="T83" fmla="*/ 390560 h 9943"/>
              <a:gd name="T84" fmla="*/ 1079441 w 11416"/>
              <a:gd name="T85" fmla="*/ 314388 h 9943"/>
              <a:gd name="T86" fmla="*/ 1057990 w 11416"/>
              <a:gd name="T87" fmla="*/ 242872 h 9943"/>
              <a:gd name="T88" fmla="*/ 1032948 w 11416"/>
              <a:gd name="T89" fmla="*/ 176269 h 9943"/>
              <a:gd name="T90" fmla="*/ 1000820 w 11416"/>
              <a:gd name="T91" fmla="*/ 111995 h 9943"/>
              <a:gd name="T92" fmla="*/ 965101 w 11416"/>
              <a:gd name="T93" fmla="*/ 52506 h 9943"/>
              <a:gd name="T94" fmla="*/ 925790 w 11416"/>
              <a:gd name="T95" fmla="*/ 0 h 994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1416" h="9943" extrusionOk="0">
                <a:moveTo>
                  <a:pt x="1878" y="0"/>
                </a:moveTo>
                <a:lnTo>
                  <a:pt x="1676" y="203"/>
                </a:lnTo>
                <a:lnTo>
                  <a:pt x="1473" y="406"/>
                </a:lnTo>
                <a:lnTo>
                  <a:pt x="1271" y="626"/>
                </a:lnTo>
                <a:lnTo>
                  <a:pt x="1105" y="866"/>
                </a:lnTo>
                <a:lnTo>
                  <a:pt x="939" y="1105"/>
                </a:lnTo>
                <a:lnTo>
                  <a:pt x="774" y="1363"/>
                </a:lnTo>
                <a:lnTo>
                  <a:pt x="645" y="1621"/>
                </a:lnTo>
                <a:lnTo>
                  <a:pt x="516" y="1878"/>
                </a:lnTo>
                <a:lnTo>
                  <a:pt x="387" y="2155"/>
                </a:lnTo>
                <a:lnTo>
                  <a:pt x="295" y="2431"/>
                </a:lnTo>
                <a:lnTo>
                  <a:pt x="203" y="2725"/>
                </a:lnTo>
                <a:lnTo>
                  <a:pt x="129" y="3020"/>
                </a:lnTo>
                <a:lnTo>
                  <a:pt x="74" y="3315"/>
                </a:lnTo>
                <a:lnTo>
                  <a:pt x="37" y="3609"/>
                </a:lnTo>
                <a:lnTo>
                  <a:pt x="0" y="3922"/>
                </a:lnTo>
                <a:lnTo>
                  <a:pt x="0" y="4235"/>
                </a:lnTo>
                <a:lnTo>
                  <a:pt x="0" y="4530"/>
                </a:lnTo>
                <a:lnTo>
                  <a:pt x="37" y="4824"/>
                </a:lnTo>
                <a:lnTo>
                  <a:pt x="74" y="5100"/>
                </a:lnTo>
                <a:lnTo>
                  <a:pt x="111" y="5377"/>
                </a:lnTo>
                <a:lnTo>
                  <a:pt x="185" y="5653"/>
                </a:lnTo>
                <a:lnTo>
                  <a:pt x="258" y="5929"/>
                </a:lnTo>
                <a:lnTo>
                  <a:pt x="350" y="6205"/>
                </a:lnTo>
                <a:lnTo>
                  <a:pt x="442" y="6463"/>
                </a:lnTo>
                <a:lnTo>
                  <a:pt x="571" y="6702"/>
                </a:lnTo>
                <a:lnTo>
                  <a:pt x="682" y="6960"/>
                </a:lnTo>
                <a:lnTo>
                  <a:pt x="829" y="7199"/>
                </a:lnTo>
                <a:lnTo>
                  <a:pt x="976" y="7420"/>
                </a:lnTo>
                <a:lnTo>
                  <a:pt x="1142" y="7641"/>
                </a:lnTo>
                <a:lnTo>
                  <a:pt x="1308" y="7862"/>
                </a:lnTo>
                <a:lnTo>
                  <a:pt x="1492" y="8065"/>
                </a:lnTo>
                <a:lnTo>
                  <a:pt x="1676" y="8267"/>
                </a:lnTo>
                <a:lnTo>
                  <a:pt x="1878" y="8451"/>
                </a:lnTo>
                <a:lnTo>
                  <a:pt x="2081" y="8636"/>
                </a:lnTo>
                <a:lnTo>
                  <a:pt x="2302" y="8801"/>
                </a:lnTo>
                <a:lnTo>
                  <a:pt x="2523" y="8967"/>
                </a:lnTo>
                <a:lnTo>
                  <a:pt x="2744" y="9114"/>
                </a:lnTo>
                <a:lnTo>
                  <a:pt x="2983" y="9262"/>
                </a:lnTo>
                <a:lnTo>
                  <a:pt x="3241" y="9372"/>
                </a:lnTo>
                <a:lnTo>
                  <a:pt x="3480" y="9501"/>
                </a:lnTo>
                <a:lnTo>
                  <a:pt x="3738" y="9593"/>
                </a:lnTo>
                <a:lnTo>
                  <a:pt x="4014" y="9685"/>
                </a:lnTo>
                <a:lnTo>
                  <a:pt x="4290" y="9759"/>
                </a:lnTo>
                <a:lnTo>
                  <a:pt x="4567" y="9832"/>
                </a:lnTo>
                <a:lnTo>
                  <a:pt x="4843" y="9869"/>
                </a:lnTo>
                <a:lnTo>
                  <a:pt x="5119" y="9906"/>
                </a:lnTo>
                <a:lnTo>
                  <a:pt x="5413" y="9943"/>
                </a:lnTo>
                <a:lnTo>
                  <a:pt x="6003" y="9943"/>
                </a:lnTo>
                <a:lnTo>
                  <a:pt x="6297" y="9906"/>
                </a:lnTo>
                <a:lnTo>
                  <a:pt x="6573" y="9869"/>
                </a:lnTo>
                <a:lnTo>
                  <a:pt x="6850" y="9832"/>
                </a:lnTo>
                <a:lnTo>
                  <a:pt x="7126" y="9759"/>
                </a:lnTo>
                <a:lnTo>
                  <a:pt x="7402" y="9685"/>
                </a:lnTo>
                <a:lnTo>
                  <a:pt x="7678" y="9593"/>
                </a:lnTo>
                <a:lnTo>
                  <a:pt x="7936" y="9501"/>
                </a:lnTo>
                <a:lnTo>
                  <a:pt x="8175" y="9372"/>
                </a:lnTo>
                <a:lnTo>
                  <a:pt x="8433" y="9262"/>
                </a:lnTo>
                <a:lnTo>
                  <a:pt x="8672" y="9114"/>
                </a:lnTo>
                <a:lnTo>
                  <a:pt x="8893" y="8967"/>
                </a:lnTo>
                <a:lnTo>
                  <a:pt x="9114" y="8801"/>
                </a:lnTo>
                <a:lnTo>
                  <a:pt x="9335" y="8636"/>
                </a:lnTo>
                <a:lnTo>
                  <a:pt x="9538" y="8451"/>
                </a:lnTo>
                <a:lnTo>
                  <a:pt x="9740" y="8267"/>
                </a:lnTo>
                <a:lnTo>
                  <a:pt x="9924" y="8065"/>
                </a:lnTo>
                <a:lnTo>
                  <a:pt x="10108" y="7862"/>
                </a:lnTo>
                <a:lnTo>
                  <a:pt x="10274" y="7641"/>
                </a:lnTo>
                <a:lnTo>
                  <a:pt x="10440" y="7420"/>
                </a:lnTo>
                <a:lnTo>
                  <a:pt x="10587" y="7199"/>
                </a:lnTo>
                <a:lnTo>
                  <a:pt x="10734" y="6960"/>
                </a:lnTo>
                <a:lnTo>
                  <a:pt x="10845" y="6702"/>
                </a:lnTo>
                <a:lnTo>
                  <a:pt x="10974" y="6463"/>
                </a:lnTo>
                <a:lnTo>
                  <a:pt x="11066" y="6205"/>
                </a:lnTo>
                <a:lnTo>
                  <a:pt x="11158" y="5929"/>
                </a:lnTo>
                <a:lnTo>
                  <a:pt x="11232" y="5653"/>
                </a:lnTo>
                <a:lnTo>
                  <a:pt x="11305" y="5377"/>
                </a:lnTo>
                <a:lnTo>
                  <a:pt x="11342" y="5100"/>
                </a:lnTo>
                <a:lnTo>
                  <a:pt x="11379" y="4824"/>
                </a:lnTo>
                <a:lnTo>
                  <a:pt x="11416" y="4530"/>
                </a:lnTo>
                <a:lnTo>
                  <a:pt x="11416" y="4235"/>
                </a:lnTo>
                <a:lnTo>
                  <a:pt x="11416" y="3922"/>
                </a:lnTo>
                <a:lnTo>
                  <a:pt x="11379" y="3609"/>
                </a:lnTo>
                <a:lnTo>
                  <a:pt x="11342" y="3315"/>
                </a:lnTo>
                <a:lnTo>
                  <a:pt x="11287" y="3020"/>
                </a:lnTo>
                <a:lnTo>
                  <a:pt x="11213" y="2725"/>
                </a:lnTo>
                <a:lnTo>
                  <a:pt x="11121" y="2431"/>
                </a:lnTo>
                <a:lnTo>
                  <a:pt x="11029" y="2155"/>
                </a:lnTo>
                <a:lnTo>
                  <a:pt x="10900" y="1878"/>
                </a:lnTo>
                <a:lnTo>
                  <a:pt x="10771" y="1621"/>
                </a:lnTo>
                <a:lnTo>
                  <a:pt x="10642" y="1363"/>
                </a:lnTo>
                <a:lnTo>
                  <a:pt x="10477" y="1105"/>
                </a:lnTo>
                <a:lnTo>
                  <a:pt x="10311" y="866"/>
                </a:lnTo>
                <a:lnTo>
                  <a:pt x="10145" y="626"/>
                </a:lnTo>
                <a:lnTo>
                  <a:pt x="9943" y="406"/>
                </a:lnTo>
                <a:lnTo>
                  <a:pt x="9740" y="203"/>
                </a:lnTo>
                <a:lnTo>
                  <a:pt x="9538" y="0"/>
                </a:lnTo>
                <a:lnTo>
                  <a:pt x="1878"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dirty="0"/>
          </a:p>
        </p:txBody>
      </p:sp>
      <p:sp>
        <p:nvSpPr>
          <p:cNvPr id="88" name="Google Shape;88;p10"/>
          <p:cNvSpPr txBox="1">
            <a:spLocks noGrp="1"/>
          </p:cNvSpPr>
          <p:nvPr>
            <p:ph type="body" idx="1"/>
          </p:nvPr>
        </p:nvSpPr>
        <p:spPr>
          <a:xfrm>
            <a:off x="4295900" y="5773467"/>
            <a:ext cx="7286400" cy="692800"/>
          </a:xfrm>
          <a:prstGeom prst="rect">
            <a:avLst/>
          </a:prstGeom>
        </p:spPr>
        <p:txBody>
          <a:bodyPr spcFirstLastPara="1">
            <a:noAutofit/>
          </a:bodyPr>
          <a:lstStyle>
            <a:lvl1pPr marL="457200" lvl="0" indent="-228600" algn="r" rtl="0">
              <a:spcBef>
                <a:spcPts val="360"/>
              </a:spcBef>
              <a:spcAft>
                <a:spcPts val="0"/>
              </a:spcAft>
              <a:buClr>
                <a:schemeClr val="dk1"/>
              </a:buClr>
              <a:buSzPts val="1800"/>
              <a:buNone/>
              <a:defRPr sz="1800"/>
            </a:lvl1pPr>
          </a:lstStyle>
          <a:p>
            <a:endParaRPr/>
          </a:p>
        </p:txBody>
      </p:sp>
      <p:sp>
        <p:nvSpPr>
          <p:cNvPr id="7" name="Google Shape;89;p10">
            <a:extLst>
              <a:ext uri="{FF2B5EF4-FFF2-40B4-BE49-F238E27FC236}">
                <a16:creationId xmlns:a16="http://schemas.microsoft.com/office/drawing/2014/main" id="{C842F46B-9BCE-4198-8ED1-75540334F28E}"/>
              </a:ext>
            </a:extLst>
          </p:cNvPr>
          <p:cNvSpPr txBox="1">
            <a:spLocks noGrp="1"/>
          </p:cNvSpPr>
          <p:nvPr>
            <p:ph type="sldNum" idx="10"/>
          </p:nvPr>
        </p:nvSpPr>
        <p:spPr/>
        <p:txBody>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defRPr/>
            </a:pPr>
            <a:fld id="{346CCE3E-FECA-4A35-8743-8C0C85FEB13E}" type="slidenum">
              <a:rPr lang="en"/>
              <a:pPr>
                <a:defRPr/>
              </a:pPr>
              <a:t>‹#›</a:t>
            </a:fld>
            <a:endParaRPr lang="en"/>
          </a:p>
        </p:txBody>
      </p:sp>
    </p:spTree>
    <p:extLst>
      <p:ext uri="{BB962C8B-B14F-4D97-AF65-F5344CB8AC3E}">
        <p14:creationId xmlns:p14="http://schemas.microsoft.com/office/powerpoint/2010/main" val="37586181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Image background">
  <p:cSld name="Image background">
    <p:bg>
      <p:bgPr>
        <a:solidFill>
          <a:schemeClr val="accent2"/>
        </a:solidFill>
        <a:effectLst/>
      </p:bgPr>
    </p:bg>
    <p:spTree>
      <p:nvGrpSpPr>
        <p:cNvPr id="1" name="Shape 98"/>
        <p:cNvGrpSpPr/>
        <p:nvPr/>
      </p:nvGrpSpPr>
      <p:grpSpPr>
        <a:xfrm>
          <a:off x="0" y="0"/>
          <a:ext cx="0" cy="0"/>
          <a:chOff x="0" y="0"/>
          <a:chExt cx="0" cy="0"/>
        </a:xfrm>
      </p:grpSpPr>
      <p:sp>
        <p:nvSpPr>
          <p:cNvPr id="2" name="Google Shape;100;p13">
            <a:extLst>
              <a:ext uri="{FF2B5EF4-FFF2-40B4-BE49-F238E27FC236}">
                <a16:creationId xmlns:a16="http://schemas.microsoft.com/office/drawing/2014/main" id="{AE3DE674-82F6-403E-A6C8-72B44A77E87D}"/>
              </a:ext>
            </a:extLst>
          </p:cNvPr>
          <p:cNvSpPr/>
          <p:nvPr/>
        </p:nvSpPr>
        <p:spPr>
          <a:xfrm rot="3560713">
            <a:off x="10561109" y="5519738"/>
            <a:ext cx="1504950" cy="914400"/>
          </a:xfrm>
          <a:custGeom>
            <a:avLst/>
            <a:gdLst/>
            <a:ahLst/>
            <a:cxnLst/>
            <a:rect l="l" t="t" r="r" b="b"/>
            <a:pathLst>
              <a:path w="15412" h="9354" extrusionOk="0">
                <a:moveTo>
                  <a:pt x="6224" y="1"/>
                </a:moveTo>
                <a:lnTo>
                  <a:pt x="5800" y="19"/>
                </a:lnTo>
                <a:lnTo>
                  <a:pt x="5377" y="75"/>
                </a:lnTo>
                <a:lnTo>
                  <a:pt x="4972" y="148"/>
                </a:lnTo>
                <a:lnTo>
                  <a:pt x="4659" y="240"/>
                </a:lnTo>
                <a:lnTo>
                  <a:pt x="4346" y="332"/>
                </a:lnTo>
                <a:lnTo>
                  <a:pt x="4051" y="424"/>
                </a:lnTo>
                <a:lnTo>
                  <a:pt x="3775" y="553"/>
                </a:lnTo>
                <a:lnTo>
                  <a:pt x="3517" y="682"/>
                </a:lnTo>
                <a:lnTo>
                  <a:pt x="3260" y="829"/>
                </a:lnTo>
                <a:lnTo>
                  <a:pt x="3020" y="977"/>
                </a:lnTo>
                <a:lnTo>
                  <a:pt x="2781" y="1142"/>
                </a:lnTo>
                <a:lnTo>
                  <a:pt x="2560" y="1308"/>
                </a:lnTo>
                <a:lnTo>
                  <a:pt x="2357" y="1474"/>
                </a:lnTo>
                <a:lnTo>
                  <a:pt x="2155" y="1658"/>
                </a:lnTo>
                <a:lnTo>
                  <a:pt x="1971" y="1842"/>
                </a:lnTo>
                <a:lnTo>
                  <a:pt x="1621" y="2247"/>
                </a:lnTo>
                <a:lnTo>
                  <a:pt x="1308" y="2652"/>
                </a:lnTo>
                <a:lnTo>
                  <a:pt x="1050" y="3057"/>
                </a:lnTo>
                <a:lnTo>
                  <a:pt x="811" y="3462"/>
                </a:lnTo>
                <a:lnTo>
                  <a:pt x="608" y="3867"/>
                </a:lnTo>
                <a:lnTo>
                  <a:pt x="424" y="4254"/>
                </a:lnTo>
                <a:lnTo>
                  <a:pt x="295" y="4622"/>
                </a:lnTo>
                <a:lnTo>
                  <a:pt x="166" y="4954"/>
                </a:lnTo>
                <a:lnTo>
                  <a:pt x="1" y="5524"/>
                </a:lnTo>
                <a:lnTo>
                  <a:pt x="10735" y="3628"/>
                </a:lnTo>
                <a:lnTo>
                  <a:pt x="10735" y="3628"/>
                </a:lnTo>
                <a:lnTo>
                  <a:pt x="166" y="6353"/>
                </a:lnTo>
                <a:lnTo>
                  <a:pt x="535" y="6795"/>
                </a:lnTo>
                <a:lnTo>
                  <a:pt x="792" y="7053"/>
                </a:lnTo>
                <a:lnTo>
                  <a:pt x="1069" y="7329"/>
                </a:lnTo>
                <a:lnTo>
                  <a:pt x="1382" y="7605"/>
                </a:lnTo>
                <a:lnTo>
                  <a:pt x="1731" y="7899"/>
                </a:lnTo>
                <a:lnTo>
                  <a:pt x="2118" y="8176"/>
                </a:lnTo>
                <a:lnTo>
                  <a:pt x="2542" y="8433"/>
                </a:lnTo>
                <a:lnTo>
                  <a:pt x="2983" y="8691"/>
                </a:lnTo>
                <a:lnTo>
                  <a:pt x="3462" y="8894"/>
                </a:lnTo>
                <a:lnTo>
                  <a:pt x="3720" y="9004"/>
                </a:lnTo>
                <a:lnTo>
                  <a:pt x="3978" y="9078"/>
                </a:lnTo>
                <a:lnTo>
                  <a:pt x="4235" y="9151"/>
                </a:lnTo>
                <a:lnTo>
                  <a:pt x="4512" y="9225"/>
                </a:lnTo>
                <a:lnTo>
                  <a:pt x="4806" y="9280"/>
                </a:lnTo>
                <a:lnTo>
                  <a:pt x="5082" y="9317"/>
                </a:lnTo>
                <a:lnTo>
                  <a:pt x="5377" y="9336"/>
                </a:lnTo>
                <a:lnTo>
                  <a:pt x="5672" y="9354"/>
                </a:lnTo>
                <a:lnTo>
                  <a:pt x="5985" y="9336"/>
                </a:lnTo>
                <a:lnTo>
                  <a:pt x="6298" y="9317"/>
                </a:lnTo>
                <a:lnTo>
                  <a:pt x="6611" y="9280"/>
                </a:lnTo>
                <a:lnTo>
                  <a:pt x="6942" y="9207"/>
                </a:lnTo>
                <a:lnTo>
                  <a:pt x="7347" y="9115"/>
                </a:lnTo>
                <a:lnTo>
                  <a:pt x="7752" y="8986"/>
                </a:lnTo>
                <a:lnTo>
                  <a:pt x="8139" y="8838"/>
                </a:lnTo>
                <a:lnTo>
                  <a:pt x="8544" y="8654"/>
                </a:lnTo>
                <a:lnTo>
                  <a:pt x="8930" y="8470"/>
                </a:lnTo>
                <a:lnTo>
                  <a:pt x="9317" y="8249"/>
                </a:lnTo>
                <a:lnTo>
                  <a:pt x="9704" y="8028"/>
                </a:lnTo>
                <a:lnTo>
                  <a:pt x="10072" y="7789"/>
                </a:lnTo>
                <a:lnTo>
                  <a:pt x="10440" y="7531"/>
                </a:lnTo>
                <a:lnTo>
                  <a:pt x="10808" y="7273"/>
                </a:lnTo>
                <a:lnTo>
                  <a:pt x="11158" y="6997"/>
                </a:lnTo>
                <a:lnTo>
                  <a:pt x="11508" y="6721"/>
                </a:lnTo>
                <a:lnTo>
                  <a:pt x="12171" y="6150"/>
                </a:lnTo>
                <a:lnTo>
                  <a:pt x="12797" y="5561"/>
                </a:lnTo>
                <a:lnTo>
                  <a:pt x="13349" y="5009"/>
                </a:lnTo>
                <a:lnTo>
                  <a:pt x="13865" y="4456"/>
                </a:lnTo>
                <a:lnTo>
                  <a:pt x="14325" y="3959"/>
                </a:lnTo>
                <a:lnTo>
                  <a:pt x="14693" y="3517"/>
                </a:lnTo>
                <a:lnTo>
                  <a:pt x="15227" y="2873"/>
                </a:lnTo>
                <a:lnTo>
                  <a:pt x="15411" y="2615"/>
                </a:lnTo>
                <a:lnTo>
                  <a:pt x="15154" y="2486"/>
                </a:lnTo>
                <a:lnTo>
                  <a:pt x="14399" y="2100"/>
                </a:lnTo>
                <a:lnTo>
                  <a:pt x="13865" y="1860"/>
                </a:lnTo>
                <a:lnTo>
                  <a:pt x="13239" y="1603"/>
                </a:lnTo>
                <a:lnTo>
                  <a:pt x="12558" y="1327"/>
                </a:lnTo>
                <a:lnTo>
                  <a:pt x="11803" y="1032"/>
                </a:lnTo>
                <a:lnTo>
                  <a:pt x="11011" y="774"/>
                </a:lnTo>
                <a:lnTo>
                  <a:pt x="10164" y="535"/>
                </a:lnTo>
                <a:lnTo>
                  <a:pt x="9741" y="406"/>
                </a:lnTo>
                <a:lnTo>
                  <a:pt x="9299" y="314"/>
                </a:lnTo>
                <a:lnTo>
                  <a:pt x="8857" y="222"/>
                </a:lnTo>
                <a:lnTo>
                  <a:pt x="8415" y="148"/>
                </a:lnTo>
                <a:lnTo>
                  <a:pt x="7973" y="75"/>
                </a:lnTo>
                <a:lnTo>
                  <a:pt x="7531" y="38"/>
                </a:lnTo>
                <a:lnTo>
                  <a:pt x="7089" y="1"/>
                </a:lnTo>
                <a:close/>
              </a:path>
            </a:pathLst>
          </a:custGeom>
          <a:solidFill>
            <a:schemeClr val="accent3"/>
          </a:solidFill>
          <a:ln>
            <a:noFill/>
          </a:ln>
        </p:spPr>
        <p:txBody>
          <a:bodyPr spcFirstLastPara="1" lIns="91425" tIns="91425" rIns="91425" bIns="91425" anchor="ctr"/>
          <a:lstStyle/>
          <a:p>
            <a:pPr>
              <a:spcBef>
                <a:spcPts val="0"/>
              </a:spcBef>
              <a:spcAft>
                <a:spcPts val="0"/>
              </a:spcAft>
              <a:defRPr/>
            </a:pPr>
            <a:endParaRPr sz="1800" dirty="0"/>
          </a:p>
        </p:txBody>
      </p:sp>
      <p:sp>
        <p:nvSpPr>
          <p:cNvPr id="3" name="Google Shape;101;p13">
            <a:extLst>
              <a:ext uri="{FF2B5EF4-FFF2-40B4-BE49-F238E27FC236}">
                <a16:creationId xmlns:a16="http://schemas.microsoft.com/office/drawing/2014/main" id="{6D113D39-D577-4350-88ED-E126F5758BBC}"/>
              </a:ext>
            </a:extLst>
          </p:cNvPr>
          <p:cNvSpPr>
            <a:spLocks/>
          </p:cNvSpPr>
          <p:nvPr/>
        </p:nvSpPr>
        <p:spPr bwMode="auto">
          <a:xfrm rot="1619439">
            <a:off x="10024534" y="5284788"/>
            <a:ext cx="588433" cy="876300"/>
          </a:xfrm>
          <a:custGeom>
            <a:avLst/>
            <a:gdLst>
              <a:gd name="T0" fmla="*/ 295123 w 6004"/>
              <a:gd name="T1" fmla="*/ 1857 h 8967"/>
              <a:gd name="T2" fmla="*/ 255871 w 6004"/>
              <a:gd name="T3" fmla="*/ 9088 h 8967"/>
              <a:gd name="T4" fmla="*/ 208461 w 6004"/>
              <a:gd name="T5" fmla="*/ 25213 h 8967"/>
              <a:gd name="T6" fmla="*/ 157081 w 6004"/>
              <a:gd name="T7" fmla="*/ 52185 h 8967"/>
              <a:gd name="T8" fmla="*/ 119152 w 6004"/>
              <a:gd name="T9" fmla="*/ 82773 h 8967"/>
              <a:gd name="T10" fmla="*/ 94822 w 6004"/>
              <a:gd name="T11" fmla="*/ 106227 h 8967"/>
              <a:gd name="T12" fmla="*/ 73138 w 6004"/>
              <a:gd name="T13" fmla="*/ 136815 h 8967"/>
              <a:gd name="T14" fmla="*/ 52850 w 6004"/>
              <a:gd name="T15" fmla="*/ 171019 h 8967"/>
              <a:gd name="T16" fmla="*/ 35282 w 6004"/>
              <a:gd name="T17" fmla="*/ 210597 h 8967"/>
              <a:gd name="T18" fmla="*/ 20361 w 6004"/>
              <a:gd name="T19" fmla="*/ 255551 h 8967"/>
              <a:gd name="T20" fmla="*/ 10879 w 6004"/>
              <a:gd name="T21" fmla="*/ 304120 h 8967"/>
              <a:gd name="T22" fmla="*/ 4116 w 6004"/>
              <a:gd name="T23" fmla="*/ 354546 h 8967"/>
              <a:gd name="T24" fmla="*/ 74 w 6004"/>
              <a:gd name="T25" fmla="*/ 435463 h 8967"/>
              <a:gd name="T26" fmla="*/ 2793 w 6004"/>
              <a:gd name="T27" fmla="*/ 541592 h 8967"/>
              <a:gd name="T28" fmla="*/ 13598 w 6004"/>
              <a:gd name="T29" fmla="*/ 644203 h 8967"/>
              <a:gd name="T30" fmla="*/ 27123 w 6004"/>
              <a:gd name="T31" fmla="*/ 735967 h 8967"/>
              <a:gd name="T32" fmla="*/ 51527 w 6004"/>
              <a:gd name="T33" fmla="*/ 858319 h 8967"/>
              <a:gd name="T34" fmla="*/ 69095 w 6004"/>
              <a:gd name="T35" fmla="*/ 867309 h 8967"/>
              <a:gd name="T36" fmla="*/ 151641 w 6004"/>
              <a:gd name="T37" fmla="*/ 806133 h 8967"/>
              <a:gd name="T38" fmla="*/ 209857 w 6004"/>
              <a:gd name="T39" fmla="*/ 753948 h 8967"/>
              <a:gd name="T40" fmla="*/ 272116 w 6004"/>
              <a:gd name="T41" fmla="*/ 692772 h 8967"/>
              <a:gd name="T42" fmla="*/ 331655 w 6004"/>
              <a:gd name="T43" fmla="*/ 618990 h 8967"/>
              <a:gd name="T44" fmla="*/ 372230 w 6004"/>
              <a:gd name="T45" fmla="*/ 559671 h 8967"/>
              <a:gd name="T46" fmla="*/ 393914 w 6004"/>
              <a:gd name="T47" fmla="*/ 518236 h 8967"/>
              <a:gd name="T48" fmla="*/ 412805 w 6004"/>
              <a:gd name="T49" fmla="*/ 473282 h 8967"/>
              <a:gd name="T50" fmla="*/ 427727 w 6004"/>
              <a:gd name="T51" fmla="*/ 428231 h 8967"/>
              <a:gd name="T52" fmla="*/ 435812 w 6004"/>
              <a:gd name="T53" fmla="*/ 385134 h 8967"/>
              <a:gd name="T54" fmla="*/ 441251 w 6004"/>
              <a:gd name="T55" fmla="*/ 341940 h 8967"/>
              <a:gd name="T56" fmla="*/ 441251 w 6004"/>
              <a:gd name="T57" fmla="*/ 298745 h 8967"/>
              <a:gd name="T58" fmla="*/ 437209 w 6004"/>
              <a:gd name="T59" fmla="*/ 259167 h 8967"/>
              <a:gd name="T60" fmla="*/ 426403 w 6004"/>
              <a:gd name="T61" fmla="*/ 201607 h 8967"/>
              <a:gd name="T62" fmla="*/ 404719 w 6004"/>
              <a:gd name="T63" fmla="*/ 134958 h 8967"/>
              <a:gd name="T64" fmla="*/ 380389 w 6004"/>
              <a:gd name="T65" fmla="*/ 79255 h 8967"/>
              <a:gd name="T66" fmla="*/ 355986 w 6004"/>
              <a:gd name="T67" fmla="*/ 36061 h 8967"/>
              <a:gd name="T68" fmla="*/ 331655 w 6004"/>
              <a:gd name="T69" fmla="*/ 0 h 896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004" h="8967" extrusionOk="0">
                <a:moveTo>
                  <a:pt x="4383" y="0"/>
                </a:moveTo>
                <a:lnTo>
                  <a:pt x="4015" y="19"/>
                </a:lnTo>
                <a:lnTo>
                  <a:pt x="3757" y="56"/>
                </a:lnTo>
                <a:lnTo>
                  <a:pt x="3481" y="93"/>
                </a:lnTo>
                <a:lnTo>
                  <a:pt x="3168" y="166"/>
                </a:lnTo>
                <a:lnTo>
                  <a:pt x="2836" y="258"/>
                </a:lnTo>
                <a:lnTo>
                  <a:pt x="2486" y="387"/>
                </a:lnTo>
                <a:lnTo>
                  <a:pt x="2137" y="534"/>
                </a:lnTo>
                <a:lnTo>
                  <a:pt x="1787" y="737"/>
                </a:lnTo>
                <a:lnTo>
                  <a:pt x="1621" y="847"/>
                </a:lnTo>
                <a:lnTo>
                  <a:pt x="1455" y="958"/>
                </a:lnTo>
                <a:lnTo>
                  <a:pt x="1290" y="1087"/>
                </a:lnTo>
                <a:lnTo>
                  <a:pt x="1142" y="1234"/>
                </a:lnTo>
                <a:lnTo>
                  <a:pt x="995" y="1400"/>
                </a:lnTo>
                <a:lnTo>
                  <a:pt x="848" y="1565"/>
                </a:lnTo>
                <a:lnTo>
                  <a:pt x="719" y="1750"/>
                </a:lnTo>
                <a:lnTo>
                  <a:pt x="590" y="1934"/>
                </a:lnTo>
                <a:lnTo>
                  <a:pt x="480" y="2155"/>
                </a:lnTo>
                <a:lnTo>
                  <a:pt x="369" y="2376"/>
                </a:lnTo>
                <a:lnTo>
                  <a:pt x="277" y="2615"/>
                </a:lnTo>
                <a:lnTo>
                  <a:pt x="203" y="2854"/>
                </a:lnTo>
                <a:lnTo>
                  <a:pt x="148" y="3112"/>
                </a:lnTo>
                <a:lnTo>
                  <a:pt x="93" y="3370"/>
                </a:lnTo>
                <a:lnTo>
                  <a:pt x="56" y="3628"/>
                </a:lnTo>
                <a:lnTo>
                  <a:pt x="19" y="3904"/>
                </a:lnTo>
                <a:lnTo>
                  <a:pt x="1" y="4456"/>
                </a:lnTo>
                <a:lnTo>
                  <a:pt x="1" y="5008"/>
                </a:lnTo>
                <a:lnTo>
                  <a:pt x="38" y="5542"/>
                </a:lnTo>
                <a:lnTo>
                  <a:pt x="93" y="6076"/>
                </a:lnTo>
                <a:lnTo>
                  <a:pt x="185" y="6592"/>
                </a:lnTo>
                <a:lnTo>
                  <a:pt x="277" y="7089"/>
                </a:lnTo>
                <a:lnTo>
                  <a:pt x="369" y="7531"/>
                </a:lnTo>
                <a:lnTo>
                  <a:pt x="553" y="8286"/>
                </a:lnTo>
                <a:lnTo>
                  <a:pt x="701" y="8783"/>
                </a:lnTo>
                <a:lnTo>
                  <a:pt x="756" y="8967"/>
                </a:lnTo>
                <a:lnTo>
                  <a:pt x="940" y="8875"/>
                </a:lnTo>
                <a:lnTo>
                  <a:pt x="1400" y="8636"/>
                </a:lnTo>
                <a:lnTo>
                  <a:pt x="2063" y="8249"/>
                </a:lnTo>
                <a:lnTo>
                  <a:pt x="2450" y="7991"/>
                </a:lnTo>
                <a:lnTo>
                  <a:pt x="2855" y="7715"/>
                </a:lnTo>
                <a:lnTo>
                  <a:pt x="3278" y="7420"/>
                </a:lnTo>
                <a:lnTo>
                  <a:pt x="3702" y="7089"/>
                </a:lnTo>
                <a:lnTo>
                  <a:pt x="4125" y="6721"/>
                </a:lnTo>
                <a:lnTo>
                  <a:pt x="4512" y="6334"/>
                </a:lnTo>
                <a:lnTo>
                  <a:pt x="4880" y="5947"/>
                </a:lnTo>
                <a:lnTo>
                  <a:pt x="5064" y="5727"/>
                </a:lnTo>
                <a:lnTo>
                  <a:pt x="5211" y="5524"/>
                </a:lnTo>
                <a:lnTo>
                  <a:pt x="5359" y="5303"/>
                </a:lnTo>
                <a:lnTo>
                  <a:pt x="5506" y="5082"/>
                </a:lnTo>
                <a:lnTo>
                  <a:pt x="5616" y="4843"/>
                </a:lnTo>
                <a:lnTo>
                  <a:pt x="5727" y="4622"/>
                </a:lnTo>
                <a:lnTo>
                  <a:pt x="5819" y="4382"/>
                </a:lnTo>
                <a:lnTo>
                  <a:pt x="5893" y="4162"/>
                </a:lnTo>
                <a:lnTo>
                  <a:pt x="5929" y="3941"/>
                </a:lnTo>
                <a:lnTo>
                  <a:pt x="5966" y="3701"/>
                </a:lnTo>
                <a:lnTo>
                  <a:pt x="6003" y="3499"/>
                </a:lnTo>
                <a:lnTo>
                  <a:pt x="6003" y="3278"/>
                </a:lnTo>
                <a:lnTo>
                  <a:pt x="6003" y="3057"/>
                </a:lnTo>
                <a:lnTo>
                  <a:pt x="5985" y="2854"/>
                </a:lnTo>
                <a:lnTo>
                  <a:pt x="5948" y="2652"/>
                </a:lnTo>
                <a:lnTo>
                  <a:pt x="5911" y="2449"/>
                </a:lnTo>
                <a:lnTo>
                  <a:pt x="5801" y="2063"/>
                </a:lnTo>
                <a:lnTo>
                  <a:pt x="5672" y="1713"/>
                </a:lnTo>
                <a:lnTo>
                  <a:pt x="5506" y="1381"/>
                </a:lnTo>
                <a:lnTo>
                  <a:pt x="5340" y="1087"/>
                </a:lnTo>
                <a:lnTo>
                  <a:pt x="5175" y="811"/>
                </a:lnTo>
                <a:lnTo>
                  <a:pt x="5009" y="571"/>
                </a:lnTo>
                <a:lnTo>
                  <a:pt x="4843" y="369"/>
                </a:lnTo>
                <a:lnTo>
                  <a:pt x="4604" y="93"/>
                </a:lnTo>
                <a:lnTo>
                  <a:pt x="4512" y="0"/>
                </a:lnTo>
                <a:lnTo>
                  <a:pt x="438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dirty="0"/>
          </a:p>
        </p:txBody>
      </p:sp>
      <p:sp>
        <p:nvSpPr>
          <p:cNvPr id="4" name="Google Shape;102;p13">
            <a:extLst>
              <a:ext uri="{FF2B5EF4-FFF2-40B4-BE49-F238E27FC236}">
                <a16:creationId xmlns:a16="http://schemas.microsoft.com/office/drawing/2014/main" id="{1112585B-5BBD-40DB-BD98-EED71FF11BB5}"/>
              </a:ext>
            </a:extLst>
          </p:cNvPr>
          <p:cNvSpPr/>
          <p:nvPr/>
        </p:nvSpPr>
        <p:spPr>
          <a:xfrm rot="16035210">
            <a:off x="1541993" y="282047"/>
            <a:ext cx="895350" cy="715433"/>
          </a:xfrm>
          <a:custGeom>
            <a:avLst/>
            <a:gdLst/>
            <a:ahLst/>
            <a:cxnLst/>
            <a:rect l="l" t="t" r="r" b="b"/>
            <a:pathLst>
              <a:path w="13184" h="10532" extrusionOk="0">
                <a:moveTo>
                  <a:pt x="4640" y="0"/>
                </a:moveTo>
                <a:lnTo>
                  <a:pt x="4107" y="19"/>
                </a:lnTo>
                <a:lnTo>
                  <a:pt x="3609" y="55"/>
                </a:lnTo>
                <a:lnTo>
                  <a:pt x="3112" y="147"/>
                </a:lnTo>
                <a:lnTo>
                  <a:pt x="2652" y="240"/>
                </a:lnTo>
                <a:lnTo>
                  <a:pt x="2229" y="368"/>
                </a:lnTo>
                <a:lnTo>
                  <a:pt x="1823" y="497"/>
                </a:lnTo>
                <a:lnTo>
                  <a:pt x="1455" y="645"/>
                </a:lnTo>
                <a:lnTo>
                  <a:pt x="1124" y="792"/>
                </a:lnTo>
                <a:lnTo>
                  <a:pt x="608" y="1050"/>
                </a:lnTo>
                <a:lnTo>
                  <a:pt x="9280" y="7659"/>
                </a:lnTo>
                <a:lnTo>
                  <a:pt x="93" y="1731"/>
                </a:lnTo>
                <a:lnTo>
                  <a:pt x="38" y="2302"/>
                </a:lnTo>
                <a:lnTo>
                  <a:pt x="1" y="2651"/>
                </a:lnTo>
                <a:lnTo>
                  <a:pt x="1" y="3038"/>
                </a:lnTo>
                <a:lnTo>
                  <a:pt x="1" y="3480"/>
                </a:lnTo>
                <a:lnTo>
                  <a:pt x="38" y="3922"/>
                </a:lnTo>
                <a:lnTo>
                  <a:pt x="93" y="4401"/>
                </a:lnTo>
                <a:lnTo>
                  <a:pt x="166" y="4879"/>
                </a:lnTo>
                <a:lnTo>
                  <a:pt x="295" y="5376"/>
                </a:lnTo>
                <a:lnTo>
                  <a:pt x="461" y="5873"/>
                </a:lnTo>
                <a:lnTo>
                  <a:pt x="553" y="6131"/>
                </a:lnTo>
                <a:lnTo>
                  <a:pt x="664" y="6389"/>
                </a:lnTo>
                <a:lnTo>
                  <a:pt x="792" y="6628"/>
                </a:lnTo>
                <a:lnTo>
                  <a:pt x="940" y="6868"/>
                </a:lnTo>
                <a:lnTo>
                  <a:pt x="1087" y="7107"/>
                </a:lnTo>
                <a:lnTo>
                  <a:pt x="1253" y="7346"/>
                </a:lnTo>
                <a:lnTo>
                  <a:pt x="1437" y="7586"/>
                </a:lnTo>
                <a:lnTo>
                  <a:pt x="1639" y="7807"/>
                </a:lnTo>
                <a:lnTo>
                  <a:pt x="1842" y="8028"/>
                </a:lnTo>
                <a:lnTo>
                  <a:pt x="2081" y="8249"/>
                </a:lnTo>
                <a:lnTo>
                  <a:pt x="2321" y="8451"/>
                </a:lnTo>
                <a:lnTo>
                  <a:pt x="2597" y="8654"/>
                </a:lnTo>
                <a:lnTo>
                  <a:pt x="2928" y="8875"/>
                </a:lnTo>
                <a:lnTo>
                  <a:pt x="3296" y="9077"/>
                </a:lnTo>
                <a:lnTo>
                  <a:pt x="3683" y="9280"/>
                </a:lnTo>
                <a:lnTo>
                  <a:pt x="4070" y="9445"/>
                </a:lnTo>
                <a:lnTo>
                  <a:pt x="4475" y="9611"/>
                </a:lnTo>
                <a:lnTo>
                  <a:pt x="4898" y="9758"/>
                </a:lnTo>
                <a:lnTo>
                  <a:pt x="5322" y="9869"/>
                </a:lnTo>
                <a:lnTo>
                  <a:pt x="5764" y="9998"/>
                </a:lnTo>
                <a:lnTo>
                  <a:pt x="6187" y="10090"/>
                </a:lnTo>
                <a:lnTo>
                  <a:pt x="6629" y="10182"/>
                </a:lnTo>
                <a:lnTo>
                  <a:pt x="7071" y="10255"/>
                </a:lnTo>
                <a:lnTo>
                  <a:pt x="7513" y="10329"/>
                </a:lnTo>
                <a:lnTo>
                  <a:pt x="8378" y="10421"/>
                </a:lnTo>
                <a:lnTo>
                  <a:pt x="9225" y="10476"/>
                </a:lnTo>
                <a:lnTo>
                  <a:pt x="10035" y="10513"/>
                </a:lnTo>
                <a:lnTo>
                  <a:pt x="10772" y="10532"/>
                </a:lnTo>
                <a:lnTo>
                  <a:pt x="11434" y="10513"/>
                </a:lnTo>
                <a:lnTo>
                  <a:pt x="12024" y="10495"/>
                </a:lnTo>
                <a:lnTo>
                  <a:pt x="12870" y="10458"/>
                </a:lnTo>
                <a:lnTo>
                  <a:pt x="13183" y="10421"/>
                </a:lnTo>
                <a:lnTo>
                  <a:pt x="13091" y="10127"/>
                </a:lnTo>
                <a:lnTo>
                  <a:pt x="12852" y="9316"/>
                </a:lnTo>
                <a:lnTo>
                  <a:pt x="12686" y="8764"/>
                </a:lnTo>
                <a:lnTo>
                  <a:pt x="12465" y="8138"/>
                </a:lnTo>
                <a:lnTo>
                  <a:pt x="12189" y="7438"/>
                </a:lnTo>
                <a:lnTo>
                  <a:pt x="11895" y="6684"/>
                </a:lnTo>
                <a:lnTo>
                  <a:pt x="11545" y="5929"/>
                </a:lnTo>
                <a:lnTo>
                  <a:pt x="11158" y="5137"/>
                </a:lnTo>
                <a:lnTo>
                  <a:pt x="10956" y="4750"/>
                </a:lnTo>
                <a:lnTo>
                  <a:pt x="10735" y="4364"/>
                </a:lnTo>
                <a:lnTo>
                  <a:pt x="10495" y="3977"/>
                </a:lnTo>
                <a:lnTo>
                  <a:pt x="10256" y="3590"/>
                </a:lnTo>
                <a:lnTo>
                  <a:pt x="9998" y="3222"/>
                </a:lnTo>
                <a:lnTo>
                  <a:pt x="9740" y="2872"/>
                </a:lnTo>
                <a:lnTo>
                  <a:pt x="9464" y="2523"/>
                </a:lnTo>
                <a:lnTo>
                  <a:pt x="9170" y="2191"/>
                </a:lnTo>
                <a:lnTo>
                  <a:pt x="8875" y="1878"/>
                </a:lnTo>
                <a:lnTo>
                  <a:pt x="8562" y="1584"/>
                </a:lnTo>
                <a:lnTo>
                  <a:pt x="8249" y="1307"/>
                </a:lnTo>
                <a:lnTo>
                  <a:pt x="7918" y="1068"/>
                </a:lnTo>
                <a:lnTo>
                  <a:pt x="7642" y="884"/>
                </a:lnTo>
                <a:lnTo>
                  <a:pt x="7365" y="718"/>
                </a:lnTo>
                <a:lnTo>
                  <a:pt x="7089" y="589"/>
                </a:lnTo>
                <a:lnTo>
                  <a:pt x="6813" y="460"/>
                </a:lnTo>
                <a:lnTo>
                  <a:pt x="6537" y="350"/>
                </a:lnTo>
                <a:lnTo>
                  <a:pt x="6261" y="258"/>
                </a:lnTo>
                <a:lnTo>
                  <a:pt x="5985" y="184"/>
                </a:lnTo>
                <a:lnTo>
                  <a:pt x="5708" y="111"/>
                </a:lnTo>
                <a:lnTo>
                  <a:pt x="5432" y="74"/>
                </a:lnTo>
                <a:lnTo>
                  <a:pt x="5174" y="37"/>
                </a:lnTo>
                <a:lnTo>
                  <a:pt x="4898" y="19"/>
                </a:lnTo>
                <a:lnTo>
                  <a:pt x="4640" y="0"/>
                </a:lnTo>
                <a:close/>
              </a:path>
            </a:pathLst>
          </a:custGeom>
          <a:solidFill>
            <a:schemeClr val="accent3"/>
          </a:solidFill>
          <a:ln>
            <a:noFill/>
          </a:ln>
        </p:spPr>
        <p:txBody>
          <a:bodyPr spcFirstLastPara="1" lIns="91425" tIns="91425" rIns="91425" bIns="91425" anchor="ctr"/>
          <a:lstStyle/>
          <a:p>
            <a:pPr>
              <a:spcBef>
                <a:spcPts val="0"/>
              </a:spcBef>
              <a:spcAft>
                <a:spcPts val="0"/>
              </a:spcAft>
              <a:defRPr/>
            </a:pPr>
            <a:endParaRPr sz="1800" dirty="0"/>
          </a:p>
        </p:txBody>
      </p:sp>
      <p:sp>
        <p:nvSpPr>
          <p:cNvPr id="5" name="Google Shape;103;p13">
            <a:extLst>
              <a:ext uri="{FF2B5EF4-FFF2-40B4-BE49-F238E27FC236}">
                <a16:creationId xmlns:a16="http://schemas.microsoft.com/office/drawing/2014/main" id="{7C9FA4DC-92E5-4768-9BEC-7472454F8263}"/>
              </a:ext>
            </a:extLst>
          </p:cNvPr>
          <p:cNvSpPr>
            <a:spLocks/>
          </p:cNvSpPr>
          <p:nvPr/>
        </p:nvSpPr>
        <p:spPr bwMode="auto">
          <a:xfrm rot="8585060">
            <a:off x="321734" y="352425"/>
            <a:ext cx="1299633" cy="2128838"/>
          </a:xfrm>
          <a:custGeom>
            <a:avLst/>
            <a:gdLst>
              <a:gd name="T0" fmla="*/ 584201 w 5838"/>
              <a:gd name="T1" fmla="*/ 8242 h 9557"/>
              <a:gd name="T2" fmla="*/ 485860 w 5838"/>
              <a:gd name="T3" fmla="*/ 45219 h 9557"/>
              <a:gd name="T4" fmla="*/ 393697 w 5838"/>
              <a:gd name="T5" fmla="*/ 98456 h 9557"/>
              <a:gd name="T6" fmla="*/ 289178 w 5838"/>
              <a:gd name="T7" fmla="*/ 176419 h 9557"/>
              <a:gd name="T8" fmla="*/ 187665 w 5838"/>
              <a:gd name="T9" fmla="*/ 287127 h 9557"/>
              <a:gd name="T10" fmla="*/ 141584 w 5838"/>
              <a:gd name="T11" fmla="*/ 352839 h 9557"/>
              <a:gd name="T12" fmla="*/ 98508 w 5838"/>
              <a:gd name="T13" fmla="*/ 426570 h 9557"/>
              <a:gd name="T14" fmla="*/ 61609 w 5838"/>
              <a:gd name="T15" fmla="*/ 512774 h 9557"/>
              <a:gd name="T16" fmla="*/ 33893 w 5838"/>
              <a:gd name="T17" fmla="*/ 606998 h 9557"/>
              <a:gd name="T18" fmla="*/ 12522 w 5838"/>
              <a:gd name="T19" fmla="*/ 709687 h 9557"/>
              <a:gd name="T20" fmla="*/ 3172 w 5838"/>
              <a:gd name="T21" fmla="*/ 824404 h 9557"/>
              <a:gd name="T22" fmla="*/ 167 w 5838"/>
              <a:gd name="T23" fmla="*/ 939344 h 9557"/>
              <a:gd name="T24" fmla="*/ 9350 w 5838"/>
              <a:gd name="T25" fmla="*/ 1058293 h 9557"/>
              <a:gd name="T26" fmla="*/ 43243 w 5838"/>
              <a:gd name="T27" fmla="*/ 1300202 h 9557"/>
              <a:gd name="T28" fmla="*/ 95502 w 5838"/>
              <a:gd name="T29" fmla="*/ 1529859 h 9557"/>
              <a:gd name="T30" fmla="*/ 156944 w 5838"/>
              <a:gd name="T31" fmla="*/ 1739023 h 9557"/>
              <a:gd name="T32" fmla="*/ 246102 w 5838"/>
              <a:gd name="T33" fmla="*/ 1989173 h 9557"/>
              <a:gd name="T34" fmla="*/ 304539 w 5838"/>
              <a:gd name="T35" fmla="*/ 2128615 h 9557"/>
              <a:gd name="T36" fmla="*/ 396702 w 5838"/>
              <a:gd name="T37" fmla="*/ 2026149 h 9557"/>
              <a:gd name="T38" fmla="*/ 544297 w 5838"/>
              <a:gd name="T39" fmla="*/ 1837479 h 9557"/>
              <a:gd name="T40" fmla="*/ 661003 w 5838"/>
              <a:gd name="T41" fmla="*/ 1673311 h 9557"/>
              <a:gd name="T42" fmla="*/ 774871 w 5838"/>
              <a:gd name="T43" fmla="*/ 1484863 h 9557"/>
              <a:gd name="T44" fmla="*/ 873212 w 5838"/>
              <a:gd name="T45" fmla="*/ 1279709 h 9557"/>
              <a:gd name="T46" fmla="*/ 913116 w 5838"/>
              <a:gd name="T47" fmla="*/ 1173010 h 9557"/>
              <a:gd name="T48" fmla="*/ 943837 w 5838"/>
              <a:gd name="T49" fmla="*/ 1062303 h 9557"/>
              <a:gd name="T50" fmla="*/ 965375 w 5838"/>
              <a:gd name="T51" fmla="*/ 951595 h 9557"/>
              <a:gd name="T52" fmla="*/ 974558 w 5838"/>
              <a:gd name="T53" fmla="*/ 844897 h 9557"/>
              <a:gd name="T54" fmla="*/ 974558 w 5838"/>
              <a:gd name="T55" fmla="*/ 742431 h 9557"/>
              <a:gd name="T56" fmla="*/ 962370 w 5838"/>
              <a:gd name="T57" fmla="*/ 648207 h 9557"/>
              <a:gd name="T58" fmla="*/ 943837 w 5838"/>
              <a:gd name="T59" fmla="*/ 553761 h 9557"/>
              <a:gd name="T60" fmla="*/ 919294 w 5838"/>
              <a:gd name="T61" fmla="*/ 471788 h 9557"/>
              <a:gd name="T62" fmla="*/ 854679 w 5838"/>
              <a:gd name="T63" fmla="*/ 320094 h 9557"/>
              <a:gd name="T64" fmla="*/ 780882 w 5838"/>
              <a:gd name="T65" fmla="*/ 196913 h 9557"/>
              <a:gd name="T66" fmla="*/ 707252 w 5838"/>
              <a:gd name="T67" fmla="*/ 102689 h 9557"/>
              <a:gd name="T68" fmla="*/ 627277 w 5838"/>
              <a:gd name="T69" fmla="*/ 16484 h 955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838" h="9557" extrusionOk="0">
                <a:moveTo>
                  <a:pt x="3628" y="0"/>
                </a:moveTo>
                <a:lnTo>
                  <a:pt x="3499" y="37"/>
                </a:lnTo>
                <a:lnTo>
                  <a:pt x="3149" y="129"/>
                </a:lnTo>
                <a:lnTo>
                  <a:pt x="2910" y="203"/>
                </a:lnTo>
                <a:lnTo>
                  <a:pt x="2634" y="313"/>
                </a:lnTo>
                <a:lnTo>
                  <a:pt x="2358" y="442"/>
                </a:lnTo>
                <a:lnTo>
                  <a:pt x="2045" y="608"/>
                </a:lnTo>
                <a:lnTo>
                  <a:pt x="1732" y="792"/>
                </a:lnTo>
                <a:lnTo>
                  <a:pt x="1419" y="1013"/>
                </a:lnTo>
                <a:lnTo>
                  <a:pt x="1124" y="1289"/>
                </a:lnTo>
                <a:lnTo>
                  <a:pt x="977" y="1418"/>
                </a:lnTo>
                <a:lnTo>
                  <a:pt x="848" y="1584"/>
                </a:lnTo>
                <a:lnTo>
                  <a:pt x="719" y="1750"/>
                </a:lnTo>
                <a:lnTo>
                  <a:pt x="590" y="1915"/>
                </a:lnTo>
                <a:lnTo>
                  <a:pt x="480" y="2099"/>
                </a:lnTo>
                <a:lnTo>
                  <a:pt x="369" y="2302"/>
                </a:lnTo>
                <a:lnTo>
                  <a:pt x="277" y="2504"/>
                </a:lnTo>
                <a:lnTo>
                  <a:pt x="203" y="2725"/>
                </a:lnTo>
                <a:lnTo>
                  <a:pt x="130" y="2946"/>
                </a:lnTo>
                <a:lnTo>
                  <a:pt x="75" y="3186"/>
                </a:lnTo>
                <a:lnTo>
                  <a:pt x="38" y="3443"/>
                </a:lnTo>
                <a:lnTo>
                  <a:pt x="19" y="3701"/>
                </a:lnTo>
                <a:lnTo>
                  <a:pt x="1" y="3959"/>
                </a:lnTo>
                <a:lnTo>
                  <a:pt x="1" y="4217"/>
                </a:lnTo>
                <a:lnTo>
                  <a:pt x="19" y="4493"/>
                </a:lnTo>
                <a:lnTo>
                  <a:pt x="56" y="4751"/>
                </a:lnTo>
                <a:lnTo>
                  <a:pt x="130" y="5303"/>
                </a:lnTo>
                <a:lnTo>
                  <a:pt x="259" y="5837"/>
                </a:lnTo>
                <a:lnTo>
                  <a:pt x="406" y="6353"/>
                </a:lnTo>
                <a:lnTo>
                  <a:pt x="572" y="6868"/>
                </a:lnTo>
                <a:lnTo>
                  <a:pt x="756" y="7365"/>
                </a:lnTo>
                <a:lnTo>
                  <a:pt x="940" y="7807"/>
                </a:lnTo>
                <a:lnTo>
                  <a:pt x="1142" y="8231"/>
                </a:lnTo>
                <a:lnTo>
                  <a:pt x="1474" y="8930"/>
                </a:lnTo>
                <a:lnTo>
                  <a:pt x="1732" y="9390"/>
                </a:lnTo>
                <a:lnTo>
                  <a:pt x="1824" y="9556"/>
                </a:lnTo>
                <a:lnTo>
                  <a:pt x="1971" y="9427"/>
                </a:lnTo>
                <a:lnTo>
                  <a:pt x="2376" y="9096"/>
                </a:lnTo>
                <a:lnTo>
                  <a:pt x="2947" y="8580"/>
                </a:lnTo>
                <a:lnTo>
                  <a:pt x="3260" y="8249"/>
                </a:lnTo>
                <a:lnTo>
                  <a:pt x="3610" y="7899"/>
                </a:lnTo>
                <a:lnTo>
                  <a:pt x="3959" y="7512"/>
                </a:lnTo>
                <a:lnTo>
                  <a:pt x="4309" y="7107"/>
                </a:lnTo>
                <a:lnTo>
                  <a:pt x="4641" y="6666"/>
                </a:lnTo>
                <a:lnTo>
                  <a:pt x="4954" y="6205"/>
                </a:lnTo>
                <a:lnTo>
                  <a:pt x="5230" y="5745"/>
                </a:lnTo>
                <a:lnTo>
                  <a:pt x="5359" y="5506"/>
                </a:lnTo>
                <a:lnTo>
                  <a:pt x="5469" y="5266"/>
                </a:lnTo>
                <a:lnTo>
                  <a:pt x="5561" y="5008"/>
                </a:lnTo>
                <a:lnTo>
                  <a:pt x="5653" y="4769"/>
                </a:lnTo>
                <a:lnTo>
                  <a:pt x="5727" y="4530"/>
                </a:lnTo>
                <a:lnTo>
                  <a:pt x="5782" y="4272"/>
                </a:lnTo>
                <a:lnTo>
                  <a:pt x="5819" y="4033"/>
                </a:lnTo>
                <a:lnTo>
                  <a:pt x="5837" y="3793"/>
                </a:lnTo>
                <a:lnTo>
                  <a:pt x="5837" y="3554"/>
                </a:lnTo>
                <a:lnTo>
                  <a:pt x="5837" y="3333"/>
                </a:lnTo>
                <a:lnTo>
                  <a:pt x="5801" y="3112"/>
                </a:lnTo>
                <a:lnTo>
                  <a:pt x="5764" y="2910"/>
                </a:lnTo>
                <a:lnTo>
                  <a:pt x="5727" y="2689"/>
                </a:lnTo>
                <a:lnTo>
                  <a:pt x="5653" y="2486"/>
                </a:lnTo>
                <a:lnTo>
                  <a:pt x="5580" y="2302"/>
                </a:lnTo>
                <a:lnTo>
                  <a:pt x="5506" y="2118"/>
                </a:lnTo>
                <a:lnTo>
                  <a:pt x="5322" y="1768"/>
                </a:lnTo>
                <a:lnTo>
                  <a:pt x="5119" y="1437"/>
                </a:lnTo>
                <a:lnTo>
                  <a:pt x="4898" y="1142"/>
                </a:lnTo>
                <a:lnTo>
                  <a:pt x="4677" y="884"/>
                </a:lnTo>
                <a:lnTo>
                  <a:pt x="4457" y="663"/>
                </a:lnTo>
                <a:lnTo>
                  <a:pt x="4236" y="461"/>
                </a:lnTo>
                <a:lnTo>
                  <a:pt x="4051" y="295"/>
                </a:lnTo>
                <a:lnTo>
                  <a:pt x="3757" y="74"/>
                </a:lnTo>
                <a:lnTo>
                  <a:pt x="3628" y="0"/>
                </a:lnTo>
                <a:close/>
              </a:path>
            </a:pathLst>
          </a:custGeom>
          <a:solidFill>
            <a:srgbClr val="1D5885">
              <a:alpha val="5215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dirty="0"/>
          </a:p>
        </p:txBody>
      </p:sp>
      <p:sp>
        <p:nvSpPr>
          <p:cNvPr id="6" name="Google Shape;99;p13">
            <a:extLst>
              <a:ext uri="{FF2B5EF4-FFF2-40B4-BE49-F238E27FC236}">
                <a16:creationId xmlns:a16="http://schemas.microsoft.com/office/drawing/2014/main" id="{C85FB344-7519-4B9D-B36C-082CA25AC59D}"/>
              </a:ext>
            </a:extLst>
          </p:cNvPr>
          <p:cNvSpPr txBox="1">
            <a:spLocks noGrp="1"/>
          </p:cNvSpPr>
          <p:nvPr>
            <p:ph type="sldNum" idx="10"/>
          </p:nvPr>
        </p:nvSpPr>
        <p:spPr/>
        <p:txBody>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a:defRPr/>
            </a:pPr>
            <a:fld id="{74C62DAF-C5E1-4981-8A76-2AF4288135D0}" type="slidenum">
              <a:rPr lang="en"/>
              <a:pPr>
                <a:defRPr/>
              </a:pPr>
              <a:t>‹#›</a:t>
            </a:fld>
            <a:endParaRPr lang="en"/>
          </a:p>
        </p:txBody>
      </p:sp>
    </p:spTree>
    <p:extLst>
      <p:ext uri="{BB962C8B-B14F-4D97-AF65-F5344CB8AC3E}">
        <p14:creationId xmlns:p14="http://schemas.microsoft.com/office/powerpoint/2010/main" val="1026840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104"/>
        <p:cNvGrpSpPr/>
        <p:nvPr/>
      </p:nvGrpSpPr>
      <p:grpSpPr>
        <a:xfrm>
          <a:off x="0" y="0"/>
          <a:ext cx="0" cy="0"/>
          <a:chOff x="0" y="0"/>
          <a:chExt cx="0" cy="0"/>
        </a:xfrm>
      </p:grpSpPr>
      <p:sp>
        <p:nvSpPr>
          <p:cNvPr id="105" name="Google Shape;105;p14"/>
          <p:cNvSpPr txBox="1">
            <a:spLocks noGrp="1"/>
          </p:cNvSpPr>
          <p:nvPr>
            <p:ph type="ctrTitle"/>
          </p:nvPr>
        </p:nvSpPr>
        <p:spPr>
          <a:xfrm>
            <a:off x="415611" y="992767"/>
            <a:ext cx="11360800" cy="2736800"/>
          </a:xfrm>
          <a:prstGeom prst="rect">
            <a:avLst/>
          </a:prstGeom>
        </p:spPr>
        <p:txBody>
          <a:bodyPr spcFirstLastPara="1">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6" name="Google Shape;106;p14"/>
          <p:cNvSpPr txBox="1">
            <a:spLocks noGrp="1"/>
          </p:cNvSpPr>
          <p:nvPr>
            <p:ph type="subTitle" idx="1"/>
          </p:nvPr>
        </p:nvSpPr>
        <p:spPr>
          <a:xfrm>
            <a:off x="415600" y="3778833"/>
            <a:ext cx="11360800" cy="1056800"/>
          </a:xfrm>
          <a:prstGeom prst="rect">
            <a:avLst/>
          </a:prstGeom>
        </p:spPr>
        <p:txBody>
          <a:bodyPr spcFirstLastPara="1">
            <a:noAutofit/>
          </a:bodyPr>
          <a:lstStyle>
            <a:lvl1pPr lvl="0" algn="ctr" rtl="0">
              <a:lnSpc>
                <a:spcPct val="100000"/>
              </a:lnSpc>
              <a:spcBef>
                <a:spcPts val="60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 name="Google Shape;107;p14">
            <a:extLst>
              <a:ext uri="{FF2B5EF4-FFF2-40B4-BE49-F238E27FC236}">
                <a16:creationId xmlns:a16="http://schemas.microsoft.com/office/drawing/2014/main" id="{D07E9157-419D-4C29-BDB5-27A74C0B8A6D}"/>
              </a:ext>
            </a:extLst>
          </p:cNvPr>
          <p:cNvSpPr txBox="1">
            <a:spLocks noGrp="1"/>
          </p:cNvSpPr>
          <p:nvPr>
            <p:ph type="sldNum" idx="10"/>
          </p:nvPr>
        </p:nvSpPr>
        <p:spPr>
          <a:xfrm>
            <a:off x="11296651" y="6218239"/>
            <a:ext cx="732367" cy="523875"/>
          </a:xfrm>
        </p:spPr>
        <p:txBody>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defRPr/>
            </a:pPr>
            <a:fld id="{CF119A2B-9425-4BB5-8AE8-7DE0B8E373DD}" type="slidenum">
              <a:rPr lang="en"/>
              <a:pPr>
                <a:defRPr/>
              </a:pPr>
              <a:t>‹#›</a:t>
            </a:fld>
            <a:endParaRPr lang="en"/>
          </a:p>
        </p:txBody>
      </p:sp>
    </p:spTree>
    <p:extLst>
      <p:ext uri="{BB962C8B-B14F-4D97-AF65-F5344CB8AC3E}">
        <p14:creationId xmlns:p14="http://schemas.microsoft.com/office/powerpoint/2010/main" val="23133836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spcFirstLastPara="1">
            <a:noAutofit/>
          </a:bodyPr>
          <a:lstStyle/>
          <a:p>
            <a:pPr lvl="0"/>
            <a:endParaRPr lang="en-US" noProof="0" dirty="0">
              <a:sym typeface="Pontano Sans"/>
            </a:endParaRP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E47F401-14DE-49EE-9C06-3D8AF4AE65AE}"/>
              </a:ext>
            </a:extLst>
          </p:cNvPr>
          <p:cNvSpPr>
            <a:spLocks noGrp="1" noChangeArrowheads="1"/>
          </p:cNvSpPr>
          <p:nvPr>
            <p:ph type="dt" sz="half" idx="10"/>
          </p:nvPr>
        </p:nvSpPr>
        <p:spPr>
          <a:xfrm>
            <a:off x="0" y="0"/>
            <a:ext cx="0" cy="0"/>
          </a:xfrm>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9A5FFE03-5DAF-461B-9F8C-DDEAA9363184}"/>
              </a:ext>
            </a:extLst>
          </p:cNvPr>
          <p:cNvSpPr>
            <a:spLocks noGrp="1" noChangeArrowheads="1"/>
          </p:cNvSpPr>
          <p:nvPr>
            <p:ph type="ftr" sz="quarter" idx="11"/>
          </p:nvPr>
        </p:nvSpPr>
        <p:spPr>
          <a:xfrm>
            <a:off x="0" y="0"/>
            <a:ext cx="0" cy="0"/>
          </a:xfrm>
        </p:spPr>
        <p:txBody>
          <a:bodyPr/>
          <a:lstStyle>
            <a:lvl1pPr>
              <a:defRPr/>
            </a:lvl1pPr>
          </a:lstStyle>
          <a:p>
            <a:pPr>
              <a:defRPr/>
            </a:pPr>
            <a:endParaRPr lang="en-US" dirty="0"/>
          </a:p>
        </p:txBody>
      </p:sp>
      <p:sp>
        <p:nvSpPr>
          <p:cNvPr id="7" name="Slide Number Placeholder 9">
            <a:extLst>
              <a:ext uri="{FF2B5EF4-FFF2-40B4-BE49-F238E27FC236}">
                <a16:creationId xmlns:a16="http://schemas.microsoft.com/office/drawing/2014/main" id="{D2327892-E53D-4D1F-97DD-AECC70B2ED66}"/>
              </a:ext>
            </a:extLst>
          </p:cNvPr>
          <p:cNvSpPr>
            <a:spLocks noGrp="1" noChangeArrowheads="1"/>
          </p:cNvSpPr>
          <p:nvPr>
            <p:ph type="sldNum" sz="quarter" idx="12"/>
          </p:nvPr>
        </p:nvSpPr>
        <p:spPr/>
        <p:txBody>
          <a:bodyPr/>
          <a:lstStyle>
            <a:lvl1pPr>
              <a:spcBef>
                <a:spcPct val="0"/>
              </a:spcBef>
              <a:spcAft>
                <a:spcPct val="0"/>
              </a:spcAft>
              <a:defRPr/>
            </a:lvl1pPr>
          </a:lstStyle>
          <a:p>
            <a:pPr>
              <a:defRPr/>
            </a:pPr>
            <a:fld id="{FD9B74DE-E35D-4968-961D-E8A64EDAAB0E}" type="slidenum">
              <a:rPr lang="en-US" altLang="en-US"/>
              <a:pPr>
                <a:defRPr/>
              </a:pPr>
              <a:t>‹#›</a:t>
            </a:fld>
            <a:endParaRPr lang="en-US" altLang="en-US" dirty="0"/>
          </a:p>
        </p:txBody>
      </p:sp>
    </p:spTree>
    <p:extLst>
      <p:ext uri="{BB962C8B-B14F-4D97-AF65-F5344CB8AC3E}">
        <p14:creationId xmlns:p14="http://schemas.microsoft.com/office/powerpoint/2010/main" val="16461401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C692F70-D778-495A-85F6-2FDE802A604F}"/>
              </a:ext>
            </a:extLst>
          </p:cNvPr>
          <p:cNvSpPr>
            <a:spLocks noGrp="1"/>
          </p:cNvSpPr>
          <p:nvPr>
            <p:ph type="dt" sz="half" idx="10"/>
          </p:nvPr>
        </p:nvSpPr>
        <p:spPr/>
        <p:txBody>
          <a:bodyPr/>
          <a:lstStyle>
            <a:lvl1pPr>
              <a:defRPr/>
            </a:lvl1pPr>
          </a:lstStyle>
          <a:p>
            <a:pPr>
              <a:defRPr/>
            </a:pPr>
            <a:fld id="{ACCC40E3-40D5-43B6-A485-092145C4C8FC}" type="datetimeFigureOut">
              <a:rPr lang="en-US"/>
              <a:pPr>
                <a:defRPr/>
              </a:pPr>
              <a:t>5/8/2021</a:t>
            </a:fld>
            <a:endParaRPr lang="en-US" dirty="0"/>
          </a:p>
        </p:txBody>
      </p:sp>
      <p:sp>
        <p:nvSpPr>
          <p:cNvPr id="5" name="Footer Placeholder 4">
            <a:extLst>
              <a:ext uri="{FF2B5EF4-FFF2-40B4-BE49-F238E27FC236}">
                <a16:creationId xmlns:a16="http://schemas.microsoft.com/office/drawing/2014/main" id="{12D10747-1B1F-4559-A909-879D195746A3}"/>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753958D1-0175-4A7D-A4C2-D772D306F318}"/>
              </a:ext>
            </a:extLst>
          </p:cNvPr>
          <p:cNvSpPr>
            <a:spLocks noGrp="1"/>
          </p:cNvSpPr>
          <p:nvPr>
            <p:ph type="sldNum" sz="quarter" idx="12"/>
          </p:nvPr>
        </p:nvSpPr>
        <p:spPr/>
        <p:txBody>
          <a:bodyPr/>
          <a:lstStyle>
            <a:lvl1pPr>
              <a:defRPr/>
            </a:lvl1pPr>
          </a:lstStyle>
          <a:p>
            <a:pPr>
              <a:defRPr/>
            </a:pPr>
            <a:fld id="{0D4E7766-278F-46F3-914C-FDADA0821CB0}" type="slidenum">
              <a:rPr lang="en-US" altLang="en-US"/>
              <a:pPr>
                <a:defRPr/>
              </a:pPr>
              <a:t>‹#›</a:t>
            </a:fld>
            <a:endParaRPr lang="en-US" altLang="en-US" dirty="0"/>
          </a:p>
        </p:txBody>
      </p:sp>
    </p:spTree>
    <p:extLst>
      <p:ext uri="{BB962C8B-B14F-4D97-AF65-F5344CB8AC3E}">
        <p14:creationId xmlns:p14="http://schemas.microsoft.com/office/powerpoint/2010/main" val="1749525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25643-36FD-404D-A323-EF144CD157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A3DF00-F824-4D24-BCF5-2C86E0C67C4C}"/>
              </a:ext>
            </a:extLst>
          </p:cNvPr>
          <p:cNvSpPr>
            <a:spLocks noGrp="1"/>
          </p:cNvSpPr>
          <p:nvPr>
            <p:ph type="dt" sz="half" idx="10"/>
          </p:nvPr>
        </p:nvSpPr>
        <p:spPr/>
        <p:txBody>
          <a:bodyPr/>
          <a:lstStyle/>
          <a:p>
            <a:fld id="{3B203FF4-02DB-453E-AAEB-87BEEA16CF1A}" type="datetimeFigureOut">
              <a:rPr lang="en-US" smtClean="0"/>
              <a:t>5/8/2021</a:t>
            </a:fld>
            <a:endParaRPr lang="en-US" dirty="0"/>
          </a:p>
        </p:txBody>
      </p:sp>
      <p:sp>
        <p:nvSpPr>
          <p:cNvPr id="4" name="Footer Placeholder 3">
            <a:extLst>
              <a:ext uri="{FF2B5EF4-FFF2-40B4-BE49-F238E27FC236}">
                <a16:creationId xmlns:a16="http://schemas.microsoft.com/office/drawing/2014/main" id="{ABEF4558-B901-4A7F-B6B1-7DE265EED29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7367161-A5FE-474C-917E-C74A3B58AA31}"/>
              </a:ext>
            </a:extLst>
          </p:cNvPr>
          <p:cNvSpPr>
            <a:spLocks noGrp="1"/>
          </p:cNvSpPr>
          <p:nvPr>
            <p:ph type="sldNum" sz="quarter" idx="12"/>
          </p:nvPr>
        </p:nvSpPr>
        <p:spPr/>
        <p:txBody>
          <a:bodyPr/>
          <a:lstStyle/>
          <a:p>
            <a:fld id="{D29C794A-28A9-431D-A27D-94C05CB0DDCD}" type="slidenum">
              <a:rPr lang="en-US" smtClean="0"/>
              <a:t>‹#›</a:t>
            </a:fld>
            <a:endParaRPr lang="en-US" dirty="0"/>
          </a:p>
        </p:txBody>
      </p:sp>
    </p:spTree>
    <p:extLst>
      <p:ext uri="{BB962C8B-B14F-4D97-AF65-F5344CB8AC3E}">
        <p14:creationId xmlns:p14="http://schemas.microsoft.com/office/powerpoint/2010/main" val="40397271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DFBEA70-C12C-4241-9478-823A453BDC42}"/>
              </a:ext>
            </a:extLst>
          </p:cNvPr>
          <p:cNvSpPr>
            <a:spLocks noGrp="1"/>
          </p:cNvSpPr>
          <p:nvPr>
            <p:ph type="dt" sz="half" idx="10"/>
          </p:nvPr>
        </p:nvSpPr>
        <p:spPr/>
        <p:txBody>
          <a:bodyPr/>
          <a:lstStyle>
            <a:lvl1pPr>
              <a:defRPr/>
            </a:lvl1pPr>
          </a:lstStyle>
          <a:p>
            <a:pPr>
              <a:defRPr/>
            </a:pPr>
            <a:fld id="{E316C5C7-0610-45A3-BB2A-64DB784399C7}" type="datetimeFigureOut">
              <a:rPr lang="en-US"/>
              <a:pPr>
                <a:defRPr/>
              </a:pPr>
              <a:t>5/8/2021</a:t>
            </a:fld>
            <a:endParaRPr lang="en-US" dirty="0"/>
          </a:p>
        </p:txBody>
      </p:sp>
      <p:sp>
        <p:nvSpPr>
          <p:cNvPr id="3" name="Footer Placeholder 4">
            <a:extLst>
              <a:ext uri="{FF2B5EF4-FFF2-40B4-BE49-F238E27FC236}">
                <a16:creationId xmlns:a16="http://schemas.microsoft.com/office/drawing/2014/main" id="{0B583B4D-4F92-4A6C-9DEB-85FE52F6ECA0}"/>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2F5A8301-85BE-4A4E-A92B-880596113DF0}"/>
              </a:ext>
            </a:extLst>
          </p:cNvPr>
          <p:cNvSpPr>
            <a:spLocks noGrp="1"/>
          </p:cNvSpPr>
          <p:nvPr>
            <p:ph type="sldNum" sz="quarter" idx="12"/>
          </p:nvPr>
        </p:nvSpPr>
        <p:spPr/>
        <p:txBody>
          <a:bodyPr/>
          <a:lstStyle>
            <a:lvl1pPr>
              <a:defRPr/>
            </a:lvl1pPr>
          </a:lstStyle>
          <a:p>
            <a:pPr>
              <a:defRPr/>
            </a:pPr>
            <a:fld id="{6D94B585-4F60-4042-B53A-EDDF7DA51764}" type="slidenum">
              <a:rPr lang="en-US" altLang="en-US"/>
              <a:pPr>
                <a:defRPr/>
              </a:pPr>
              <a:t>‹#›</a:t>
            </a:fld>
            <a:endParaRPr lang="en-US" altLang="en-US" dirty="0"/>
          </a:p>
        </p:txBody>
      </p:sp>
    </p:spTree>
    <p:extLst>
      <p:ext uri="{BB962C8B-B14F-4D97-AF65-F5344CB8AC3E}">
        <p14:creationId xmlns:p14="http://schemas.microsoft.com/office/powerpoint/2010/main" val="7246303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6"/>
        <p:cNvGrpSpPr/>
        <p:nvPr/>
      </p:nvGrpSpPr>
      <p:grpSpPr>
        <a:xfrm>
          <a:off x="0" y="0"/>
          <a:ext cx="0" cy="0"/>
          <a:chOff x="0" y="0"/>
          <a:chExt cx="0" cy="0"/>
        </a:xfrm>
      </p:grpSpPr>
      <p:sp>
        <p:nvSpPr>
          <p:cNvPr id="17" name="Google Shape;17;p3"/>
          <p:cNvSpPr/>
          <p:nvPr/>
        </p:nvSpPr>
        <p:spPr>
          <a:xfrm>
            <a:off x="795200" y="724000"/>
            <a:ext cx="10601600" cy="5410000"/>
          </a:xfrm>
          <a:prstGeom prst="rect">
            <a:avLst/>
          </a:prstGeom>
          <a:solidFill>
            <a:schemeClr val="accent1"/>
          </a:solidFill>
          <a:ln>
            <a:noFill/>
          </a:ln>
          <a:effectLst>
            <a:outerShdw blurRad="50800" dist="104775" dir="3600000" algn="tl" rotWithShape="0">
              <a:srgbClr val="000000">
                <a:alpha val="40000"/>
              </a:srgbClr>
            </a:outerShdw>
          </a:effectLst>
        </p:spPr>
        <p:txBody>
          <a:bodyPr spcFirstLastPara="1" wrap="square" lIns="327600" tIns="163767" rIns="327600" bIns="163767" anchor="ctr" anchorCtr="0">
            <a:noAutofit/>
          </a:bodyPr>
          <a:lstStyle/>
          <a:p>
            <a:pPr marL="0" marR="0" lvl="0" indent="0" algn="l"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a:p>
            <a:pPr marL="0" marR="0" lvl="0" indent="0" algn="ctr"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a:p>
            <a:pPr marL="609585" marR="0" lvl="0" indent="0" algn="l"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p:txBody>
      </p:sp>
      <p:pic>
        <p:nvPicPr>
          <p:cNvPr id="18" name="Google Shape;18;p3"/>
          <p:cNvPicPr preferRelativeResize="0"/>
          <p:nvPr/>
        </p:nvPicPr>
        <p:blipFill rotWithShape="1">
          <a:blip r:embed="rId2">
            <a:alphaModFix/>
          </a:blip>
          <a:srcRect/>
          <a:stretch/>
        </p:blipFill>
        <p:spPr>
          <a:xfrm flipH="1">
            <a:off x="5583020" y="745090"/>
            <a:ext cx="1025965" cy="1025965"/>
          </a:xfrm>
          <a:prstGeom prst="rect">
            <a:avLst/>
          </a:prstGeom>
          <a:noFill/>
          <a:ln>
            <a:noFill/>
          </a:ln>
        </p:spPr>
      </p:pic>
      <p:sp>
        <p:nvSpPr>
          <p:cNvPr id="19" name="Google Shape;19;p3"/>
          <p:cNvSpPr txBox="1">
            <a:spLocks noGrp="1"/>
          </p:cNvSpPr>
          <p:nvPr>
            <p:ph type="title"/>
          </p:nvPr>
        </p:nvSpPr>
        <p:spPr>
          <a:xfrm>
            <a:off x="1350600" y="2867800"/>
            <a:ext cx="9537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b="1"/>
            </a:lvl1pPr>
            <a:lvl2pPr lvl="1" algn="ctr" rtl="0">
              <a:spcBef>
                <a:spcPts val="0"/>
              </a:spcBef>
              <a:spcAft>
                <a:spcPts val="0"/>
              </a:spcAft>
              <a:buSzPts val="3600"/>
              <a:buNone/>
              <a:defRPr sz="4800" b="1"/>
            </a:lvl2pPr>
            <a:lvl3pPr lvl="2" algn="ctr" rtl="0">
              <a:spcBef>
                <a:spcPts val="0"/>
              </a:spcBef>
              <a:spcAft>
                <a:spcPts val="0"/>
              </a:spcAft>
              <a:buSzPts val="3600"/>
              <a:buNone/>
              <a:defRPr sz="4800" b="1"/>
            </a:lvl3pPr>
            <a:lvl4pPr lvl="3" algn="ctr" rtl="0">
              <a:spcBef>
                <a:spcPts val="0"/>
              </a:spcBef>
              <a:spcAft>
                <a:spcPts val="0"/>
              </a:spcAft>
              <a:buSzPts val="3600"/>
              <a:buNone/>
              <a:defRPr sz="4800" b="1"/>
            </a:lvl4pPr>
            <a:lvl5pPr lvl="4" algn="ctr" rtl="0">
              <a:spcBef>
                <a:spcPts val="0"/>
              </a:spcBef>
              <a:spcAft>
                <a:spcPts val="0"/>
              </a:spcAft>
              <a:buSzPts val="3600"/>
              <a:buNone/>
              <a:defRPr sz="4800" b="1"/>
            </a:lvl5pPr>
            <a:lvl6pPr lvl="5" algn="ctr" rtl="0">
              <a:spcBef>
                <a:spcPts val="0"/>
              </a:spcBef>
              <a:spcAft>
                <a:spcPts val="0"/>
              </a:spcAft>
              <a:buSzPts val="3600"/>
              <a:buNone/>
              <a:defRPr sz="4800" b="1"/>
            </a:lvl6pPr>
            <a:lvl7pPr lvl="6" algn="ctr" rtl="0">
              <a:spcBef>
                <a:spcPts val="0"/>
              </a:spcBef>
              <a:spcAft>
                <a:spcPts val="0"/>
              </a:spcAft>
              <a:buSzPts val="3600"/>
              <a:buNone/>
              <a:defRPr sz="4800" b="1"/>
            </a:lvl7pPr>
            <a:lvl8pPr lvl="7" algn="ctr" rtl="0">
              <a:spcBef>
                <a:spcPts val="0"/>
              </a:spcBef>
              <a:spcAft>
                <a:spcPts val="0"/>
              </a:spcAft>
              <a:buSzPts val="3600"/>
              <a:buNone/>
              <a:defRPr sz="4800" b="1"/>
            </a:lvl8pPr>
            <a:lvl9pPr lvl="8" algn="ctr" rtl="0">
              <a:spcBef>
                <a:spcPts val="0"/>
              </a:spcBef>
              <a:spcAft>
                <a:spcPts val="0"/>
              </a:spcAft>
              <a:buSzPts val="3600"/>
              <a:buNone/>
              <a:defRPr sz="4800" b="1"/>
            </a:lvl9pPr>
          </a:lstStyle>
          <a:p>
            <a:endParaRPr/>
          </a:p>
        </p:txBody>
      </p:sp>
      <p:sp>
        <p:nvSpPr>
          <p:cNvPr id="20" name="Google Shape;20;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30414663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sp>
        <p:nvSpPr>
          <p:cNvPr id="22" name="Google Shape;22;p4"/>
          <p:cNvSpPr/>
          <p:nvPr/>
        </p:nvSpPr>
        <p:spPr>
          <a:xfrm>
            <a:off x="8287200" y="1595703"/>
            <a:ext cx="3489200" cy="3241600"/>
          </a:xfrm>
          <a:prstGeom prst="rect">
            <a:avLst/>
          </a:prstGeom>
          <a:solidFill>
            <a:schemeClr val="accent1"/>
          </a:solidFill>
          <a:ln>
            <a:noFill/>
          </a:ln>
          <a:effectLst>
            <a:outerShdw blurRad="50800" dist="104775" dir="3600000" algn="tl" rotWithShape="0">
              <a:srgbClr val="000000">
                <a:alpha val="40000"/>
              </a:srgbClr>
            </a:outerShdw>
          </a:effectLst>
        </p:spPr>
        <p:txBody>
          <a:bodyPr spcFirstLastPara="1" wrap="square" lIns="327600" tIns="163767" rIns="327600" bIns="163767" anchor="ctr" anchorCtr="0">
            <a:noAutofit/>
          </a:bodyPr>
          <a:lstStyle/>
          <a:p>
            <a:pPr marL="0" marR="0" lvl="0" indent="0" algn="l"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a:p>
            <a:pPr marL="0" marR="0" lvl="0" indent="0" algn="ctr"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a:p>
            <a:pPr marL="609585" marR="0" lvl="0" indent="0" algn="l"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p:txBody>
      </p:sp>
      <p:pic>
        <p:nvPicPr>
          <p:cNvPr id="23" name="Google Shape;23;p4"/>
          <p:cNvPicPr preferRelativeResize="0"/>
          <p:nvPr/>
        </p:nvPicPr>
        <p:blipFill rotWithShape="1">
          <a:blip r:embed="rId2">
            <a:alphaModFix/>
          </a:blip>
          <a:srcRect l="11651" r="9197"/>
          <a:stretch/>
        </p:blipFill>
        <p:spPr>
          <a:xfrm>
            <a:off x="0" y="569833"/>
            <a:ext cx="8287200" cy="5879200"/>
          </a:xfrm>
          <a:prstGeom prst="rect">
            <a:avLst/>
          </a:prstGeom>
          <a:noFill/>
          <a:ln>
            <a:noFill/>
          </a:ln>
        </p:spPr>
      </p:pic>
      <p:sp>
        <p:nvSpPr>
          <p:cNvPr id="24" name="Google Shape;24;p4"/>
          <p:cNvSpPr txBox="1">
            <a:spLocks noGrp="1"/>
          </p:cNvSpPr>
          <p:nvPr>
            <p:ph type="title"/>
          </p:nvPr>
        </p:nvSpPr>
        <p:spPr>
          <a:xfrm>
            <a:off x="8721733" y="2132800"/>
            <a:ext cx="2662400" cy="218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5" name="Google Shape;25;p4"/>
          <p:cNvSpPr txBox="1">
            <a:spLocks noGrp="1"/>
          </p:cNvSpPr>
          <p:nvPr>
            <p:ph type="body" idx="1"/>
          </p:nvPr>
        </p:nvSpPr>
        <p:spPr>
          <a:xfrm>
            <a:off x="1002767" y="1231833"/>
            <a:ext cx="6279200" cy="4555200"/>
          </a:xfrm>
          <a:prstGeom prst="rect">
            <a:avLst/>
          </a:prstGeom>
        </p:spPr>
        <p:txBody>
          <a:bodyPr spcFirstLastPara="1" wrap="square" lIns="91425" tIns="91425" rIns="91425" bIns="91425" anchor="t" anchorCtr="0">
            <a:noAutofit/>
          </a:bodyPr>
          <a:lstStyle>
            <a:lvl1pPr marL="609585" lvl="0" indent="-474121" rtl="0">
              <a:spcBef>
                <a:spcPts val="0"/>
              </a:spcBef>
              <a:spcAft>
                <a:spcPts val="0"/>
              </a:spcAft>
              <a:buSzPts val="2000"/>
              <a:buChar char="●"/>
              <a:defRPr/>
            </a:lvl1pPr>
            <a:lvl2pPr marL="1219170" lvl="1" indent="-474121" rtl="0">
              <a:spcBef>
                <a:spcPts val="2133"/>
              </a:spcBef>
              <a:spcAft>
                <a:spcPts val="0"/>
              </a:spcAft>
              <a:buSzPts val="2000"/>
              <a:buChar char="○"/>
              <a:defRPr/>
            </a:lvl2pPr>
            <a:lvl3pPr marL="1828754" lvl="2" indent="-474121" rtl="0">
              <a:spcBef>
                <a:spcPts val="2133"/>
              </a:spcBef>
              <a:spcAft>
                <a:spcPts val="0"/>
              </a:spcAft>
              <a:buSzPts val="2000"/>
              <a:buChar char="■"/>
              <a:defRPr/>
            </a:lvl3pPr>
            <a:lvl4pPr marL="2438339" lvl="3" indent="-474121" rtl="0">
              <a:spcBef>
                <a:spcPts val="2133"/>
              </a:spcBef>
              <a:spcAft>
                <a:spcPts val="0"/>
              </a:spcAft>
              <a:buSzPts val="2000"/>
              <a:buChar char="●"/>
              <a:defRPr/>
            </a:lvl4pPr>
            <a:lvl5pPr marL="3047924" lvl="4" indent="-474121" rtl="0">
              <a:spcBef>
                <a:spcPts val="2133"/>
              </a:spcBef>
              <a:spcAft>
                <a:spcPts val="0"/>
              </a:spcAft>
              <a:buSzPts val="2000"/>
              <a:buChar char="○"/>
              <a:defRPr/>
            </a:lvl5pPr>
            <a:lvl6pPr marL="3657509" lvl="5" indent="-474121" rtl="0">
              <a:spcBef>
                <a:spcPts val="2133"/>
              </a:spcBef>
              <a:spcAft>
                <a:spcPts val="0"/>
              </a:spcAft>
              <a:buSzPts val="2000"/>
              <a:buChar char="■"/>
              <a:defRPr/>
            </a:lvl6pPr>
            <a:lvl7pPr marL="4267093" lvl="6" indent="-474121" rtl="0">
              <a:spcBef>
                <a:spcPts val="2133"/>
              </a:spcBef>
              <a:spcAft>
                <a:spcPts val="0"/>
              </a:spcAft>
              <a:buSzPts val="2000"/>
              <a:buChar char="●"/>
              <a:defRPr/>
            </a:lvl7pPr>
            <a:lvl8pPr marL="4876678" lvl="7" indent="-474121" rtl="0">
              <a:spcBef>
                <a:spcPts val="2133"/>
              </a:spcBef>
              <a:spcAft>
                <a:spcPts val="0"/>
              </a:spcAft>
              <a:buSzPts val="2000"/>
              <a:buChar char="○"/>
              <a:defRPr/>
            </a:lvl8pPr>
            <a:lvl9pPr marL="5486263" lvl="8" indent="-474121" rtl="0">
              <a:spcBef>
                <a:spcPts val="2133"/>
              </a:spcBef>
              <a:spcAft>
                <a:spcPts val="2133"/>
              </a:spcAft>
              <a:buSzPts val="2000"/>
              <a:buChar char="■"/>
              <a:defRPr/>
            </a:lvl9pPr>
          </a:lstStyle>
          <a:p>
            <a:endParaRPr/>
          </a:p>
        </p:txBody>
      </p:sp>
      <p:sp>
        <p:nvSpPr>
          <p:cNvPr id="26" name="Google Shape;2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dirty="0"/>
          </a:p>
        </p:txBody>
      </p:sp>
      <p:pic>
        <p:nvPicPr>
          <p:cNvPr id="27" name="Google Shape;27;p4"/>
          <p:cNvPicPr preferRelativeResize="0"/>
          <p:nvPr/>
        </p:nvPicPr>
        <p:blipFill rotWithShape="1">
          <a:blip r:embed="rId3">
            <a:alphaModFix/>
          </a:blip>
          <a:srcRect/>
          <a:stretch/>
        </p:blipFill>
        <p:spPr>
          <a:xfrm flipH="1">
            <a:off x="9086204" y="1231823"/>
            <a:ext cx="1025965" cy="1025965"/>
          </a:xfrm>
          <a:prstGeom prst="rect">
            <a:avLst/>
          </a:prstGeom>
          <a:noFill/>
          <a:ln>
            <a:noFill/>
          </a:ln>
        </p:spPr>
      </p:pic>
      <p:pic>
        <p:nvPicPr>
          <p:cNvPr id="28" name="Google Shape;28;p4"/>
          <p:cNvPicPr preferRelativeResize="0"/>
          <p:nvPr/>
        </p:nvPicPr>
        <p:blipFill rotWithShape="1">
          <a:blip r:embed="rId3">
            <a:alphaModFix/>
          </a:blip>
          <a:srcRect/>
          <a:stretch/>
        </p:blipFill>
        <p:spPr>
          <a:xfrm flipH="1">
            <a:off x="3577838" y="666156"/>
            <a:ext cx="1025965" cy="1025965"/>
          </a:xfrm>
          <a:prstGeom prst="rect">
            <a:avLst/>
          </a:prstGeom>
          <a:noFill/>
          <a:ln>
            <a:noFill/>
          </a:ln>
        </p:spPr>
      </p:pic>
    </p:spTree>
    <p:extLst>
      <p:ext uri="{BB962C8B-B14F-4D97-AF65-F5344CB8AC3E}">
        <p14:creationId xmlns:p14="http://schemas.microsoft.com/office/powerpoint/2010/main" val="7592031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
        <p:cNvGrpSpPr/>
        <p:nvPr/>
      </p:nvGrpSpPr>
      <p:grpSpPr>
        <a:xfrm>
          <a:off x="0" y="0"/>
          <a:ext cx="0" cy="0"/>
          <a:chOff x="0" y="0"/>
          <a:chExt cx="0" cy="0"/>
        </a:xfrm>
      </p:grpSpPr>
      <p:pic>
        <p:nvPicPr>
          <p:cNvPr id="39" name="Google Shape;39;p6"/>
          <p:cNvPicPr preferRelativeResize="0"/>
          <p:nvPr/>
        </p:nvPicPr>
        <p:blipFill rotWithShape="1">
          <a:blip r:embed="rId2">
            <a:alphaModFix/>
          </a:blip>
          <a:srcRect l="9202" r="9793"/>
          <a:stretch/>
        </p:blipFill>
        <p:spPr>
          <a:xfrm>
            <a:off x="3846634" y="312818"/>
            <a:ext cx="4503367" cy="6232367"/>
          </a:xfrm>
          <a:prstGeom prst="rect">
            <a:avLst/>
          </a:prstGeom>
          <a:noFill/>
          <a:ln>
            <a:noFill/>
          </a:ln>
        </p:spPr>
      </p:pic>
      <p:sp>
        <p:nvSpPr>
          <p:cNvPr id="40" name="Google Shape;40;p6"/>
          <p:cNvSpPr/>
          <p:nvPr/>
        </p:nvSpPr>
        <p:spPr>
          <a:xfrm>
            <a:off x="339800" y="649467"/>
            <a:ext cx="3489200" cy="5568000"/>
          </a:xfrm>
          <a:prstGeom prst="rect">
            <a:avLst/>
          </a:prstGeom>
          <a:solidFill>
            <a:schemeClr val="accent1"/>
          </a:solidFill>
          <a:ln>
            <a:noFill/>
          </a:ln>
          <a:effectLst>
            <a:outerShdw blurRad="50800" dist="104775" dir="3600000" algn="tl" rotWithShape="0">
              <a:srgbClr val="000000">
                <a:alpha val="40000"/>
              </a:srgbClr>
            </a:outerShdw>
          </a:effectLst>
        </p:spPr>
        <p:txBody>
          <a:bodyPr spcFirstLastPara="1" wrap="square" lIns="327600" tIns="163767" rIns="327600" bIns="163767" anchor="ctr" anchorCtr="0">
            <a:noAutofit/>
          </a:bodyPr>
          <a:lstStyle/>
          <a:p>
            <a:pPr marL="0" marR="0" lvl="0" indent="0" algn="l"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a:p>
            <a:pPr marL="0" marR="0" lvl="0" indent="0" algn="ctr"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a:p>
            <a:pPr marL="609585" marR="0" lvl="0" indent="0" algn="l"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p:txBody>
      </p:sp>
      <p:pic>
        <p:nvPicPr>
          <p:cNvPr id="41" name="Google Shape;41;p6"/>
          <p:cNvPicPr preferRelativeResize="0"/>
          <p:nvPr/>
        </p:nvPicPr>
        <p:blipFill rotWithShape="1">
          <a:blip r:embed="rId3">
            <a:alphaModFix/>
          </a:blip>
          <a:srcRect/>
          <a:stretch/>
        </p:blipFill>
        <p:spPr>
          <a:xfrm flipH="1">
            <a:off x="1527671" y="425389"/>
            <a:ext cx="1025965" cy="1025965"/>
          </a:xfrm>
          <a:prstGeom prst="rect">
            <a:avLst/>
          </a:prstGeom>
          <a:noFill/>
          <a:ln>
            <a:noFill/>
          </a:ln>
        </p:spPr>
      </p:pic>
      <p:pic>
        <p:nvPicPr>
          <p:cNvPr id="42" name="Google Shape;42;p6"/>
          <p:cNvPicPr preferRelativeResize="0"/>
          <p:nvPr/>
        </p:nvPicPr>
        <p:blipFill rotWithShape="1">
          <a:blip r:embed="rId3">
            <a:alphaModFix/>
          </a:blip>
          <a:srcRect/>
          <a:stretch/>
        </p:blipFill>
        <p:spPr>
          <a:xfrm flipH="1">
            <a:off x="5585338" y="425406"/>
            <a:ext cx="1025965" cy="1025965"/>
          </a:xfrm>
          <a:prstGeom prst="rect">
            <a:avLst/>
          </a:prstGeom>
          <a:noFill/>
          <a:ln>
            <a:noFill/>
          </a:ln>
        </p:spPr>
      </p:pic>
      <p:sp>
        <p:nvSpPr>
          <p:cNvPr id="43" name="Google Shape;43;p6"/>
          <p:cNvSpPr/>
          <p:nvPr/>
        </p:nvSpPr>
        <p:spPr>
          <a:xfrm>
            <a:off x="8367633" y="676700"/>
            <a:ext cx="3489200" cy="5568000"/>
          </a:xfrm>
          <a:prstGeom prst="rect">
            <a:avLst/>
          </a:prstGeom>
          <a:solidFill>
            <a:schemeClr val="accent1"/>
          </a:solidFill>
          <a:ln>
            <a:noFill/>
          </a:ln>
          <a:effectLst>
            <a:outerShdw blurRad="50800" dist="104775" dir="3600000" algn="tl" rotWithShape="0">
              <a:srgbClr val="000000">
                <a:alpha val="40000"/>
              </a:srgbClr>
            </a:outerShdw>
          </a:effectLst>
        </p:spPr>
        <p:txBody>
          <a:bodyPr spcFirstLastPara="1" wrap="square" lIns="327600" tIns="163767" rIns="327600" bIns="163767" anchor="ctr" anchorCtr="0">
            <a:noAutofit/>
          </a:bodyPr>
          <a:lstStyle/>
          <a:p>
            <a:pPr marL="0" marR="0" lvl="0" indent="0" algn="l"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a:p>
            <a:pPr marL="0" marR="0" lvl="0" indent="0" algn="ctr"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a:p>
            <a:pPr marL="609585" marR="0" lvl="0" indent="0" algn="l"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p:txBody>
      </p:sp>
      <p:pic>
        <p:nvPicPr>
          <p:cNvPr id="44" name="Google Shape;44;p6"/>
          <p:cNvPicPr preferRelativeResize="0"/>
          <p:nvPr/>
        </p:nvPicPr>
        <p:blipFill rotWithShape="1">
          <a:blip r:embed="rId3">
            <a:alphaModFix/>
          </a:blip>
          <a:srcRect/>
          <a:stretch/>
        </p:blipFill>
        <p:spPr>
          <a:xfrm flipH="1">
            <a:off x="9642987" y="510656"/>
            <a:ext cx="1025965" cy="1025965"/>
          </a:xfrm>
          <a:prstGeom prst="rect">
            <a:avLst/>
          </a:prstGeom>
          <a:noFill/>
          <a:ln>
            <a:noFill/>
          </a:ln>
        </p:spPr>
      </p:pic>
      <p:sp>
        <p:nvSpPr>
          <p:cNvPr id="45" name="Google Shape;45;p6"/>
          <p:cNvSpPr txBox="1">
            <a:spLocks noGrp="1"/>
          </p:cNvSpPr>
          <p:nvPr>
            <p:ph type="title"/>
          </p:nvPr>
        </p:nvSpPr>
        <p:spPr>
          <a:xfrm>
            <a:off x="415600" y="1101367"/>
            <a:ext cx="334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6"/>
          <p:cNvSpPr txBox="1">
            <a:spLocks noGrp="1"/>
          </p:cNvSpPr>
          <p:nvPr>
            <p:ph type="body" idx="1"/>
          </p:nvPr>
        </p:nvSpPr>
        <p:spPr>
          <a:xfrm>
            <a:off x="640867" y="3110333"/>
            <a:ext cx="2940800" cy="26632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sz="2133"/>
            </a:lvl1pPr>
            <a:lvl2pPr marL="1219170" lvl="1" indent="-440256" rtl="0">
              <a:spcBef>
                <a:spcPts val="2133"/>
              </a:spcBef>
              <a:spcAft>
                <a:spcPts val="0"/>
              </a:spcAft>
              <a:buSzPts val="1600"/>
              <a:buChar char="○"/>
              <a:defRPr sz="2133"/>
            </a:lvl2pPr>
            <a:lvl3pPr marL="1828754" lvl="2" indent="-440256" rtl="0">
              <a:spcBef>
                <a:spcPts val="2133"/>
              </a:spcBef>
              <a:spcAft>
                <a:spcPts val="0"/>
              </a:spcAft>
              <a:buSzPts val="1600"/>
              <a:buChar char="■"/>
              <a:defRPr sz="2133"/>
            </a:lvl3pPr>
            <a:lvl4pPr marL="2438339" lvl="3" indent="-440256" rtl="0">
              <a:spcBef>
                <a:spcPts val="2133"/>
              </a:spcBef>
              <a:spcAft>
                <a:spcPts val="0"/>
              </a:spcAft>
              <a:buSzPts val="1600"/>
              <a:buChar char="●"/>
              <a:defRPr sz="2133"/>
            </a:lvl4pPr>
            <a:lvl5pPr marL="3047924" lvl="4" indent="-440256" rtl="0">
              <a:spcBef>
                <a:spcPts val="2133"/>
              </a:spcBef>
              <a:spcAft>
                <a:spcPts val="0"/>
              </a:spcAft>
              <a:buSzPts val="1600"/>
              <a:buChar char="○"/>
              <a:defRPr sz="2133"/>
            </a:lvl5pPr>
            <a:lvl6pPr marL="3657509" lvl="5" indent="-440256" rtl="0">
              <a:spcBef>
                <a:spcPts val="2133"/>
              </a:spcBef>
              <a:spcAft>
                <a:spcPts val="0"/>
              </a:spcAft>
              <a:buSzPts val="1600"/>
              <a:buChar char="■"/>
              <a:defRPr sz="2133"/>
            </a:lvl6pPr>
            <a:lvl7pPr marL="4267093" lvl="6" indent="-440256" rtl="0">
              <a:spcBef>
                <a:spcPts val="2133"/>
              </a:spcBef>
              <a:spcAft>
                <a:spcPts val="0"/>
              </a:spcAft>
              <a:buSzPts val="1600"/>
              <a:buChar char="●"/>
              <a:defRPr sz="2133"/>
            </a:lvl7pPr>
            <a:lvl8pPr marL="4876678" lvl="7" indent="-440256" rtl="0">
              <a:spcBef>
                <a:spcPts val="2133"/>
              </a:spcBef>
              <a:spcAft>
                <a:spcPts val="0"/>
              </a:spcAft>
              <a:buSzPts val="1600"/>
              <a:buChar char="○"/>
              <a:defRPr sz="2133"/>
            </a:lvl8pPr>
            <a:lvl9pPr marL="5486263" lvl="8" indent="-440256" rtl="0">
              <a:spcBef>
                <a:spcPts val="2133"/>
              </a:spcBef>
              <a:spcAft>
                <a:spcPts val="2133"/>
              </a:spcAft>
              <a:buSzPts val="1600"/>
              <a:buChar char="■"/>
              <a:defRPr sz="2133"/>
            </a:lvl9pPr>
          </a:lstStyle>
          <a:p>
            <a:endParaRPr/>
          </a:p>
        </p:txBody>
      </p:sp>
      <p:sp>
        <p:nvSpPr>
          <p:cNvPr id="47" name="Google Shape;47;p6"/>
          <p:cNvSpPr txBox="1">
            <a:spLocks noGrp="1"/>
          </p:cNvSpPr>
          <p:nvPr>
            <p:ph type="body" idx="2"/>
          </p:nvPr>
        </p:nvSpPr>
        <p:spPr>
          <a:xfrm>
            <a:off x="4603900" y="1536633"/>
            <a:ext cx="3190800" cy="42368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sz="2133"/>
            </a:lvl1pPr>
            <a:lvl2pPr marL="1219170" lvl="1" indent="-440256" rtl="0">
              <a:spcBef>
                <a:spcPts val="2133"/>
              </a:spcBef>
              <a:spcAft>
                <a:spcPts val="0"/>
              </a:spcAft>
              <a:buSzPts val="1600"/>
              <a:buChar char="○"/>
              <a:defRPr sz="2133"/>
            </a:lvl2pPr>
            <a:lvl3pPr marL="1828754" lvl="2" indent="-440256" rtl="0">
              <a:spcBef>
                <a:spcPts val="2133"/>
              </a:spcBef>
              <a:spcAft>
                <a:spcPts val="0"/>
              </a:spcAft>
              <a:buSzPts val="1600"/>
              <a:buChar char="■"/>
              <a:defRPr sz="2133"/>
            </a:lvl3pPr>
            <a:lvl4pPr marL="2438339" lvl="3" indent="-440256" rtl="0">
              <a:spcBef>
                <a:spcPts val="2133"/>
              </a:spcBef>
              <a:spcAft>
                <a:spcPts val="0"/>
              </a:spcAft>
              <a:buSzPts val="1600"/>
              <a:buChar char="●"/>
              <a:defRPr sz="2133"/>
            </a:lvl4pPr>
            <a:lvl5pPr marL="3047924" lvl="4" indent="-440256" rtl="0">
              <a:spcBef>
                <a:spcPts val="2133"/>
              </a:spcBef>
              <a:spcAft>
                <a:spcPts val="0"/>
              </a:spcAft>
              <a:buSzPts val="1600"/>
              <a:buChar char="○"/>
              <a:defRPr sz="2133"/>
            </a:lvl5pPr>
            <a:lvl6pPr marL="3657509" lvl="5" indent="-440256" rtl="0">
              <a:spcBef>
                <a:spcPts val="2133"/>
              </a:spcBef>
              <a:spcAft>
                <a:spcPts val="0"/>
              </a:spcAft>
              <a:buSzPts val="1600"/>
              <a:buChar char="■"/>
              <a:defRPr sz="2133"/>
            </a:lvl6pPr>
            <a:lvl7pPr marL="4267093" lvl="6" indent="-440256" rtl="0">
              <a:spcBef>
                <a:spcPts val="2133"/>
              </a:spcBef>
              <a:spcAft>
                <a:spcPts val="0"/>
              </a:spcAft>
              <a:buSzPts val="1600"/>
              <a:buChar char="●"/>
              <a:defRPr sz="2133"/>
            </a:lvl7pPr>
            <a:lvl8pPr marL="4876678" lvl="7" indent="-440256" rtl="0">
              <a:spcBef>
                <a:spcPts val="2133"/>
              </a:spcBef>
              <a:spcAft>
                <a:spcPts val="0"/>
              </a:spcAft>
              <a:buSzPts val="1600"/>
              <a:buChar char="○"/>
              <a:defRPr sz="2133"/>
            </a:lvl8pPr>
            <a:lvl9pPr marL="5486263" lvl="8" indent="-440256" rtl="0">
              <a:spcBef>
                <a:spcPts val="2133"/>
              </a:spcBef>
              <a:spcAft>
                <a:spcPts val="2133"/>
              </a:spcAft>
              <a:buSzPts val="1600"/>
              <a:buChar char="■"/>
              <a:defRPr sz="2133"/>
            </a:lvl9pPr>
          </a:lstStyle>
          <a:p>
            <a:endParaRPr/>
          </a:p>
        </p:txBody>
      </p:sp>
      <p:sp>
        <p:nvSpPr>
          <p:cNvPr id="48" name="Google Shape;48;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dirty="0"/>
          </a:p>
        </p:txBody>
      </p:sp>
      <p:sp>
        <p:nvSpPr>
          <p:cNvPr id="49" name="Google Shape;49;p6"/>
          <p:cNvSpPr txBox="1">
            <a:spLocks noGrp="1"/>
          </p:cNvSpPr>
          <p:nvPr>
            <p:ph type="body" idx="3"/>
          </p:nvPr>
        </p:nvSpPr>
        <p:spPr>
          <a:xfrm>
            <a:off x="8614967" y="1356967"/>
            <a:ext cx="3082000" cy="45552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sz="2133"/>
            </a:lvl1pPr>
            <a:lvl2pPr marL="1219170" lvl="1" indent="-440256" rtl="0">
              <a:spcBef>
                <a:spcPts val="2133"/>
              </a:spcBef>
              <a:spcAft>
                <a:spcPts val="0"/>
              </a:spcAft>
              <a:buSzPts val="1600"/>
              <a:buChar char="○"/>
              <a:defRPr sz="2133"/>
            </a:lvl2pPr>
            <a:lvl3pPr marL="1828754" lvl="2" indent="-440256" rtl="0">
              <a:spcBef>
                <a:spcPts val="2133"/>
              </a:spcBef>
              <a:spcAft>
                <a:spcPts val="0"/>
              </a:spcAft>
              <a:buSzPts val="1600"/>
              <a:buChar char="■"/>
              <a:defRPr sz="2133"/>
            </a:lvl3pPr>
            <a:lvl4pPr marL="2438339" lvl="3" indent="-440256" rtl="0">
              <a:spcBef>
                <a:spcPts val="2133"/>
              </a:spcBef>
              <a:spcAft>
                <a:spcPts val="0"/>
              </a:spcAft>
              <a:buSzPts val="1600"/>
              <a:buChar char="●"/>
              <a:defRPr sz="2133"/>
            </a:lvl4pPr>
            <a:lvl5pPr marL="3047924" lvl="4" indent="-440256" rtl="0">
              <a:spcBef>
                <a:spcPts val="2133"/>
              </a:spcBef>
              <a:spcAft>
                <a:spcPts val="0"/>
              </a:spcAft>
              <a:buSzPts val="1600"/>
              <a:buChar char="○"/>
              <a:defRPr sz="2133"/>
            </a:lvl5pPr>
            <a:lvl6pPr marL="3657509" lvl="5" indent="-440256" rtl="0">
              <a:spcBef>
                <a:spcPts val="2133"/>
              </a:spcBef>
              <a:spcAft>
                <a:spcPts val="0"/>
              </a:spcAft>
              <a:buSzPts val="1600"/>
              <a:buChar char="■"/>
              <a:defRPr sz="2133"/>
            </a:lvl6pPr>
            <a:lvl7pPr marL="4267093" lvl="6" indent="-440256" rtl="0">
              <a:spcBef>
                <a:spcPts val="2133"/>
              </a:spcBef>
              <a:spcAft>
                <a:spcPts val="0"/>
              </a:spcAft>
              <a:buSzPts val="1600"/>
              <a:buChar char="●"/>
              <a:defRPr sz="2133"/>
            </a:lvl7pPr>
            <a:lvl8pPr marL="4876678" lvl="7" indent="-440256" rtl="0">
              <a:spcBef>
                <a:spcPts val="2133"/>
              </a:spcBef>
              <a:spcAft>
                <a:spcPts val="0"/>
              </a:spcAft>
              <a:buSzPts val="1600"/>
              <a:buChar char="○"/>
              <a:defRPr sz="2133"/>
            </a:lvl8pPr>
            <a:lvl9pPr marL="5486263" lvl="8" indent="-440256" rtl="0">
              <a:spcBef>
                <a:spcPts val="2133"/>
              </a:spcBef>
              <a:spcAft>
                <a:spcPts val="2133"/>
              </a:spcAft>
              <a:buSzPts val="1600"/>
              <a:buChar char="■"/>
              <a:defRPr sz="2133"/>
            </a:lvl9pPr>
          </a:lstStyle>
          <a:p>
            <a:endParaRPr/>
          </a:p>
        </p:txBody>
      </p:sp>
    </p:spTree>
    <p:extLst>
      <p:ext uri="{BB962C8B-B14F-4D97-AF65-F5344CB8AC3E}">
        <p14:creationId xmlns:p14="http://schemas.microsoft.com/office/powerpoint/2010/main" val="37624894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0"/>
        <p:cNvGrpSpPr/>
        <p:nvPr/>
      </p:nvGrpSpPr>
      <p:grpSpPr>
        <a:xfrm>
          <a:off x="0" y="0"/>
          <a:ext cx="0" cy="0"/>
          <a:chOff x="0" y="0"/>
          <a:chExt cx="0" cy="0"/>
        </a:xfrm>
      </p:grpSpPr>
      <p:pic>
        <p:nvPicPr>
          <p:cNvPr id="51" name="Google Shape;51;p7"/>
          <p:cNvPicPr preferRelativeResize="0"/>
          <p:nvPr/>
        </p:nvPicPr>
        <p:blipFill rotWithShape="1">
          <a:blip r:embed="rId2">
            <a:alphaModFix/>
          </a:blip>
          <a:srcRect l="11983" r="9542"/>
          <a:stretch/>
        </p:blipFill>
        <p:spPr>
          <a:xfrm>
            <a:off x="2502101" y="449634"/>
            <a:ext cx="9665700" cy="6211833"/>
          </a:xfrm>
          <a:prstGeom prst="rect">
            <a:avLst/>
          </a:prstGeom>
          <a:noFill/>
          <a:ln>
            <a:noFill/>
          </a:ln>
        </p:spPr>
      </p:pic>
      <p:pic>
        <p:nvPicPr>
          <p:cNvPr id="52" name="Google Shape;52;p7"/>
          <p:cNvPicPr preferRelativeResize="0"/>
          <p:nvPr/>
        </p:nvPicPr>
        <p:blipFill rotWithShape="1">
          <a:blip r:embed="rId3">
            <a:alphaModFix/>
          </a:blip>
          <a:srcRect/>
          <a:stretch/>
        </p:blipFill>
        <p:spPr>
          <a:xfrm flipH="1">
            <a:off x="6615138" y="526656"/>
            <a:ext cx="1025965" cy="1025965"/>
          </a:xfrm>
          <a:prstGeom prst="rect">
            <a:avLst/>
          </a:prstGeom>
          <a:noFill/>
          <a:ln>
            <a:noFill/>
          </a:ln>
        </p:spPr>
      </p:pic>
      <p:sp>
        <p:nvSpPr>
          <p:cNvPr id="53" name="Google Shape;53;p7"/>
          <p:cNvSpPr txBox="1">
            <a:spLocks noGrp="1"/>
          </p:cNvSpPr>
          <p:nvPr>
            <p:ph type="title"/>
          </p:nvPr>
        </p:nvSpPr>
        <p:spPr>
          <a:xfrm>
            <a:off x="3386600" y="999767"/>
            <a:ext cx="782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54" name="Google Shape;54;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27004156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5"/>
        <p:cNvGrpSpPr/>
        <p:nvPr/>
      </p:nvGrpSpPr>
      <p:grpSpPr>
        <a:xfrm>
          <a:off x="0" y="0"/>
          <a:ext cx="0" cy="0"/>
          <a:chOff x="0" y="0"/>
          <a:chExt cx="0" cy="0"/>
        </a:xfrm>
      </p:grpSpPr>
      <p:pic>
        <p:nvPicPr>
          <p:cNvPr id="56" name="Google Shape;56;p8"/>
          <p:cNvPicPr preferRelativeResize="0"/>
          <p:nvPr/>
        </p:nvPicPr>
        <p:blipFill rotWithShape="1">
          <a:blip r:embed="rId2">
            <a:alphaModFix/>
          </a:blip>
          <a:srcRect l="9202" r="9793"/>
          <a:stretch/>
        </p:blipFill>
        <p:spPr>
          <a:xfrm>
            <a:off x="4049834" y="312818"/>
            <a:ext cx="4503367" cy="6232367"/>
          </a:xfrm>
          <a:prstGeom prst="rect">
            <a:avLst/>
          </a:prstGeom>
          <a:noFill/>
          <a:ln>
            <a:noFill/>
          </a:ln>
        </p:spPr>
      </p:pic>
      <p:sp>
        <p:nvSpPr>
          <p:cNvPr id="57" name="Google Shape;57;p8"/>
          <p:cNvSpPr/>
          <p:nvPr/>
        </p:nvSpPr>
        <p:spPr>
          <a:xfrm>
            <a:off x="543000" y="649469"/>
            <a:ext cx="3489200" cy="3241600"/>
          </a:xfrm>
          <a:prstGeom prst="rect">
            <a:avLst/>
          </a:prstGeom>
          <a:solidFill>
            <a:schemeClr val="accent1"/>
          </a:solidFill>
          <a:ln>
            <a:noFill/>
          </a:ln>
          <a:effectLst>
            <a:outerShdw blurRad="50800" dist="104775" dir="3600000" algn="tl" rotWithShape="0">
              <a:srgbClr val="000000">
                <a:alpha val="40000"/>
              </a:srgbClr>
            </a:outerShdw>
          </a:effectLst>
        </p:spPr>
        <p:txBody>
          <a:bodyPr spcFirstLastPara="1" wrap="square" lIns="327600" tIns="163767" rIns="327600" bIns="163767" anchor="ctr" anchorCtr="0">
            <a:noAutofit/>
          </a:bodyPr>
          <a:lstStyle/>
          <a:p>
            <a:pPr marL="0" marR="0" lvl="0" indent="0" algn="l"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a:p>
            <a:pPr marL="0" marR="0" lvl="0" indent="0" algn="ctr"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a:p>
            <a:pPr marL="609585" marR="0" lvl="0" indent="0" algn="l"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p:txBody>
      </p:sp>
      <p:sp>
        <p:nvSpPr>
          <p:cNvPr id="58" name="Google Shape;58;p8"/>
          <p:cNvSpPr txBox="1">
            <a:spLocks noGrp="1"/>
          </p:cNvSpPr>
          <p:nvPr>
            <p:ph type="title"/>
          </p:nvPr>
        </p:nvSpPr>
        <p:spPr>
          <a:xfrm>
            <a:off x="1039400" y="1143000"/>
            <a:ext cx="2489600" cy="2379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59" name="Google Shape;59;p8"/>
          <p:cNvSpPr txBox="1">
            <a:spLocks noGrp="1"/>
          </p:cNvSpPr>
          <p:nvPr>
            <p:ph type="body" idx="1"/>
          </p:nvPr>
        </p:nvSpPr>
        <p:spPr>
          <a:xfrm>
            <a:off x="4696652" y="1082115"/>
            <a:ext cx="3290000" cy="4405600"/>
          </a:xfrm>
          <a:prstGeom prst="rect">
            <a:avLst/>
          </a:prstGeom>
        </p:spPr>
        <p:txBody>
          <a:bodyPr spcFirstLastPara="1" wrap="square" lIns="91425" tIns="91425" rIns="91425" bIns="91425" anchor="t" anchorCtr="0">
            <a:noAutofit/>
          </a:bodyPr>
          <a:lstStyle>
            <a:lvl1pPr marL="609585" lvl="0" indent="-474121" rtl="0">
              <a:spcBef>
                <a:spcPts val="0"/>
              </a:spcBef>
              <a:spcAft>
                <a:spcPts val="0"/>
              </a:spcAft>
              <a:buSzPts val="2000"/>
              <a:buChar char="●"/>
              <a:defRPr/>
            </a:lvl1pPr>
            <a:lvl2pPr marL="1219170" lvl="1" indent="-474121" rtl="0">
              <a:spcBef>
                <a:spcPts val="2133"/>
              </a:spcBef>
              <a:spcAft>
                <a:spcPts val="0"/>
              </a:spcAft>
              <a:buSzPts val="2000"/>
              <a:buChar char="○"/>
              <a:defRPr/>
            </a:lvl2pPr>
            <a:lvl3pPr marL="1828754" lvl="2" indent="-474121" rtl="0">
              <a:spcBef>
                <a:spcPts val="2133"/>
              </a:spcBef>
              <a:spcAft>
                <a:spcPts val="0"/>
              </a:spcAft>
              <a:buSzPts val="2000"/>
              <a:buChar char="■"/>
              <a:defRPr/>
            </a:lvl3pPr>
            <a:lvl4pPr marL="2438339" lvl="3" indent="-474121" rtl="0">
              <a:spcBef>
                <a:spcPts val="2133"/>
              </a:spcBef>
              <a:spcAft>
                <a:spcPts val="0"/>
              </a:spcAft>
              <a:buSzPts val="2000"/>
              <a:buChar char="●"/>
              <a:defRPr/>
            </a:lvl4pPr>
            <a:lvl5pPr marL="3047924" lvl="4" indent="-474121" rtl="0">
              <a:spcBef>
                <a:spcPts val="2133"/>
              </a:spcBef>
              <a:spcAft>
                <a:spcPts val="0"/>
              </a:spcAft>
              <a:buSzPts val="2000"/>
              <a:buChar char="○"/>
              <a:defRPr/>
            </a:lvl5pPr>
            <a:lvl6pPr marL="3657509" lvl="5" indent="-474121" rtl="0">
              <a:spcBef>
                <a:spcPts val="2133"/>
              </a:spcBef>
              <a:spcAft>
                <a:spcPts val="0"/>
              </a:spcAft>
              <a:buSzPts val="2000"/>
              <a:buChar char="■"/>
              <a:defRPr/>
            </a:lvl6pPr>
            <a:lvl7pPr marL="4267093" lvl="6" indent="-474121" rtl="0">
              <a:spcBef>
                <a:spcPts val="2133"/>
              </a:spcBef>
              <a:spcAft>
                <a:spcPts val="0"/>
              </a:spcAft>
              <a:buSzPts val="2000"/>
              <a:buChar char="●"/>
              <a:defRPr/>
            </a:lvl7pPr>
            <a:lvl8pPr marL="4876678" lvl="7" indent="-474121" rtl="0">
              <a:spcBef>
                <a:spcPts val="2133"/>
              </a:spcBef>
              <a:spcAft>
                <a:spcPts val="0"/>
              </a:spcAft>
              <a:buSzPts val="2000"/>
              <a:buChar char="○"/>
              <a:defRPr/>
            </a:lvl8pPr>
            <a:lvl9pPr marL="5486263" lvl="8" indent="-474121" rtl="0">
              <a:spcBef>
                <a:spcPts val="2133"/>
              </a:spcBef>
              <a:spcAft>
                <a:spcPts val="2133"/>
              </a:spcAft>
              <a:buSzPts val="2000"/>
              <a:buChar char="■"/>
              <a:defRPr/>
            </a:lvl9pPr>
          </a:lstStyle>
          <a:p>
            <a:endParaRPr/>
          </a:p>
        </p:txBody>
      </p:sp>
      <p:sp>
        <p:nvSpPr>
          <p:cNvPr id="60" name="Google Shape;60;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dirty="0"/>
          </a:p>
        </p:txBody>
      </p:sp>
      <p:pic>
        <p:nvPicPr>
          <p:cNvPr id="61" name="Google Shape;61;p8"/>
          <p:cNvPicPr preferRelativeResize="0"/>
          <p:nvPr/>
        </p:nvPicPr>
        <p:blipFill rotWithShape="1">
          <a:blip r:embed="rId3">
            <a:alphaModFix/>
          </a:blip>
          <a:srcRect/>
          <a:stretch/>
        </p:blipFill>
        <p:spPr>
          <a:xfrm flipH="1">
            <a:off x="1342004" y="285590"/>
            <a:ext cx="1025965" cy="1025965"/>
          </a:xfrm>
          <a:prstGeom prst="rect">
            <a:avLst/>
          </a:prstGeom>
          <a:noFill/>
          <a:ln>
            <a:noFill/>
          </a:ln>
        </p:spPr>
      </p:pic>
      <p:pic>
        <p:nvPicPr>
          <p:cNvPr id="62" name="Google Shape;62;p8"/>
          <p:cNvPicPr preferRelativeResize="0"/>
          <p:nvPr/>
        </p:nvPicPr>
        <p:blipFill rotWithShape="1">
          <a:blip r:embed="rId3">
            <a:alphaModFix/>
          </a:blip>
          <a:srcRect/>
          <a:stretch/>
        </p:blipFill>
        <p:spPr>
          <a:xfrm flipH="1">
            <a:off x="5619271" y="425406"/>
            <a:ext cx="1025965" cy="1025965"/>
          </a:xfrm>
          <a:prstGeom prst="rect">
            <a:avLst/>
          </a:prstGeom>
          <a:noFill/>
          <a:ln>
            <a:noFill/>
          </a:ln>
        </p:spPr>
      </p:pic>
    </p:spTree>
    <p:extLst>
      <p:ext uri="{BB962C8B-B14F-4D97-AF65-F5344CB8AC3E}">
        <p14:creationId xmlns:p14="http://schemas.microsoft.com/office/powerpoint/2010/main" val="34506610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column text 1">
  <p:cSld name="One-column text 1">
    <p:spTree>
      <p:nvGrpSpPr>
        <p:cNvPr id="1" name="Shape 63"/>
        <p:cNvGrpSpPr/>
        <p:nvPr/>
      </p:nvGrpSpPr>
      <p:grpSpPr>
        <a:xfrm>
          <a:off x="0" y="0"/>
          <a:ext cx="0" cy="0"/>
          <a:chOff x="0" y="0"/>
          <a:chExt cx="0" cy="0"/>
        </a:xfrm>
      </p:grpSpPr>
      <p:pic>
        <p:nvPicPr>
          <p:cNvPr id="64" name="Google Shape;64;p9"/>
          <p:cNvPicPr preferRelativeResize="0"/>
          <p:nvPr/>
        </p:nvPicPr>
        <p:blipFill rotWithShape="1">
          <a:blip r:embed="rId2">
            <a:alphaModFix/>
          </a:blip>
          <a:srcRect l="9202" r="9793"/>
          <a:stretch/>
        </p:blipFill>
        <p:spPr>
          <a:xfrm>
            <a:off x="35000" y="4045701"/>
            <a:ext cx="5512333" cy="2499500"/>
          </a:xfrm>
          <a:prstGeom prst="rect">
            <a:avLst/>
          </a:prstGeom>
          <a:noFill/>
          <a:ln>
            <a:noFill/>
          </a:ln>
        </p:spPr>
      </p:pic>
      <p:sp>
        <p:nvSpPr>
          <p:cNvPr id="65" name="Google Shape;65;p9"/>
          <p:cNvSpPr/>
          <p:nvPr/>
        </p:nvSpPr>
        <p:spPr>
          <a:xfrm>
            <a:off x="1051000" y="649469"/>
            <a:ext cx="3489200" cy="3241600"/>
          </a:xfrm>
          <a:prstGeom prst="rect">
            <a:avLst/>
          </a:prstGeom>
          <a:solidFill>
            <a:schemeClr val="accent1"/>
          </a:solidFill>
          <a:ln>
            <a:noFill/>
          </a:ln>
          <a:effectLst>
            <a:outerShdw blurRad="50800" dist="104775" dir="3600000" algn="tl" rotWithShape="0">
              <a:srgbClr val="000000">
                <a:alpha val="40000"/>
              </a:srgbClr>
            </a:outerShdw>
          </a:effectLst>
        </p:spPr>
        <p:txBody>
          <a:bodyPr spcFirstLastPara="1" wrap="square" lIns="327600" tIns="163767" rIns="327600" bIns="163767" anchor="ctr" anchorCtr="0">
            <a:noAutofit/>
          </a:bodyPr>
          <a:lstStyle/>
          <a:p>
            <a:pPr marL="0" marR="0" lvl="0" indent="0" algn="l"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a:p>
            <a:pPr marL="0" marR="0" lvl="0" indent="0" algn="ctr"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a:p>
            <a:pPr marL="609585" marR="0" lvl="0" indent="0" algn="l"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p:txBody>
      </p:sp>
      <p:sp>
        <p:nvSpPr>
          <p:cNvPr id="66" name="Google Shape;66;p9"/>
          <p:cNvSpPr txBox="1">
            <a:spLocks noGrp="1"/>
          </p:cNvSpPr>
          <p:nvPr>
            <p:ph type="title"/>
          </p:nvPr>
        </p:nvSpPr>
        <p:spPr>
          <a:xfrm>
            <a:off x="1547400" y="1143000"/>
            <a:ext cx="2489600" cy="2379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67" name="Google Shape;67;p9"/>
          <p:cNvSpPr txBox="1">
            <a:spLocks noGrp="1"/>
          </p:cNvSpPr>
          <p:nvPr>
            <p:ph type="body" idx="1"/>
          </p:nvPr>
        </p:nvSpPr>
        <p:spPr>
          <a:xfrm>
            <a:off x="1334736" y="4354228"/>
            <a:ext cx="4027200" cy="1766800"/>
          </a:xfrm>
          <a:prstGeom prst="rect">
            <a:avLst/>
          </a:prstGeom>
        </p:spPr>
        <p:txBody>
          <a:bodyPr spcFirstLastPara="1" wrap="square" lIns="91425" tIns="91425" rIns="91425" bIns="91425" anchor="t" anchorCtr="0">
            <a:noAutofit/>
          </a:bodyPr>
          <a:lstStyle>
            <a:lvl1pPr marL="609585" lvl="0" indent="-474121" rtl="0">
              <a:spcBef>
                <a:spcPts val="0"/>
              </a:spcBef>
              <a:spcAft>
                <a:spcPts val="0"/>
              </a:spcAft>
              <a:buSzPts val="2000"/>
              <a:buChar char="●"/>
              <a:defRPr/>
            </a:lvl1pPr>
            <a:lvl2pPr marL="1219170" lvl="1" indent="-474121" rtl="0">
              <a:spcBef>
                <a:spcPts val="2133"/>
              </a:spcBef>
              <a:spcAft>
                <a:spcPts val="0"/>
              </a:spcAft>
              <a:buSzPts val="2000"/>
              <a:buChar char="○"/>
              <a:defRPr/>
            </a:lvl2pPr>
            <a:lvl3pPr marL="1828754" lvl="2" indent="-474121" rtl="0">
              <a:spcBef>
                <a:spcPts val="2133"/>
              </a:spcBef>
              <a:spcAft>
                <a:spcPts val="0"/>
              </a:spcAft>
              <a:buSzPts val="2000"/>
              <a:buChar char="■"/>
              <a:defRPr/>
            </a:lvl3pPr>
            <a:lvl4pPr marL="2438339" lvl="3" indent="-474121" rtl="0">
              <a:spcBef>
                <a:spcPts val="2133"/>
              </a:spcBef>
              <a:spcAft>
                <a:spcPts val="0"/>
              </a:spcAft>
              <a:buSzPts val="2000"/>
              <a:buChar char="●"/>
              <a:defRPr/>
            </a:lvl4pPr>
            <a:lvl5pPr marL="3047924" lvl="4" indent="-474121" rtl="0">
              <a:spcBef>
                <a:spcPts val="2133"/>
              </a:spcBef>
              <a:spcAft>
                <a:spcPts val="0"/>
              </a:spcAft>
              <a:buSzPts val="2000"/>
              <a:buChar char="○"/>
              <a:defRPr/>
            </a:lvl5pPr>
            <a:lvl6pPr marL="3657509" lvl="5" indent="-474121" rtl="0">
              <a:spcBef>
                <a:spcPts val="2133"/>
              </a:spcBef>
              <a:spcAft>
                <a:spcPts val="0"/>
              </a:spcAft>
              <a:buSzPts val="2000"/>
              <a:buChar char="■"/>
              <a:defRPr/>
            </a:lvl6pPr>
            <a:lvl7pPr marL="4267093" lvl="6" indent="-474121" rtl="0">
              <a:spcBef>
                <a:spcPts val="2133"/>
              </a:spcBef>
              <a:spcAft>
                <a:spcPts val="0"/>
              </a:spcAft>
              <a:buSzPts val="2000"/>
              <a:buChar char="●"/>
              <a:defRPr/>
            </a:lvl7pPr>
            <a:lvl8pPr marL="4876678" lvl="7" indent="-474121" rtl="0">
              <a:spcBef>
                <a:spcPts val="2133"/>
              </a:spcBef>
              <a:spcAft>
                <a:spcPts val="0"/>
              </a:spcAft>
              <a:buSzPts val="2000"/>
              <a:buChar char="○"/>
              <a:defRPr/>
            </a:lvl8pPr>
            <a:lvl9pPr marL="5486263" lvl="8" indent="-474121" rtl="0">
              <a:spcBef>
                <a:spcPts val="2133"/>
              </a:spcBef>
              <a:spcAft>
                <a:spcPts val="2133"/>
              </a:spcAft>
              <a:buSzPts val="2000"/>
              <a:buChar char="■"/>
              <a:defRPr/>
            </a:lvl9pPr>
          </a:lstStyle>
          <a:p>
            <a:endParaRPr/>
          </a:p>
        </p:txBody>
      </p:sp>
      <p:sp>
        <p:nvSpPr>
          <p:cNvPr id="68" name="Google Shape;68;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dirty="0"/>
          </a:p>
        </p:txBody>
      </p:sp>
      <p:pic>
        <p:nvPicPr>
          <p:cNvPr id="69" name="Google Shape;69;p9"/>
          <p:cNvPicPr preferRelativeResize="0"/>
          <p:nvPr/>
        </p:nvPicPr>
        <p:blipFill rotWithShape="1">
          <a:blip r:embed="rId3">
            <a:alphaModFix/>
          </a:blip>
          <a:srcRect/>
          <a:stretch/>
        </p:blipFill>
        <p:spPr>
          <a:xfrm flipH="1">
            <a:off x="1850004" y="285590"/>
            <a:ext cx="1025965" cy="1025965"/>
          </a:xfrm>
          <a:prstGeom prst="rect">
            <a:avLst/>
          </a:prstGeom>
          <a:noFill/>
          <a:ln>
            <a:noFill/>
          </a:ln>
        </p:spPr>
      </p:pic>
      <p:pic>
        <p:nvPicPr>
          <p:cNvPr id="70" name="Google Shape;70;p9"/>
          <p:cNvPicPr preferRelativeResize="0"/>
          <p:nvPr/>
        </p:nvPicPr>
        <p:blipFill rotWithShape="1">
          <a:blip r:embed="rId3">
            <a:alphaModFix/>
          </a:blip>
          <a:srcRect/>
          <a:stretch/>
        </p:blipFill>
        <p:spPr>
          <a:xfrm flipH="1">
            <a:off x="254171" y="4045706"/>
            <a:ext cx="1025965" cy="1025965"/>
          </a:xfrm>
          <a:prstGeom prst="rect">
            <a:avLst/>
          </a:prstGeom>
          <a:noFill/>
          <a:ln>
            <a:noFill/>
          </a:ln>
        </p:spPr>
      </p:pic>
    </p:spTree>
    <p:extLst>
      <p:ext uri="{BB962C8B-B14F-4D97-AF65-F5344CB8AC3E}">
        <p14:creationId xmlns:p14="http://schemas.microsoft.com/office/powerpoint/2010/main" val="1905488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71"/>
        <p:cNvGrpSpPr/>
        <p:nvPr/>
      </p:nvGrpSpPr>
      <p:grpSpPr>
        <a:xfrm>
          <a:off x="0" y="0"/>
          <a:ext cx="0" cy="0"/>
          <a:chOff x="0" y="0"/>
          <a:chExt cx="0" cy="0"/>
        </a:xfrm>
      </p:grpSpPr>
      <p:pic>
        <p:nvPicPr>
          <p:cNvPr id="72" name="Google Shape;72;p10"/>
          <p:cNvPicPr preferRelativeResize="0"/>
          <p:nvPr/>
        </p:nvPicPr>
        <p:blipFill>
          <a:blip r:embed="rId2">
            <a:alphaModFix/>
          </a:blip>
          <a:stretch>
            <a:fillRect/>
          </a:stretch>
        </p:blipFill>
        <p:spPr>
          <a:xfrm>
            <a:off x="3835067" y="214300"/>
            <a:ext cx="8177700" cy="6858000"/>
          </a:xfrm>
          <a:prstGeom prst="rect">
            <a:avLst/>
          </a:prstGeom>
          <a:noFill/>
          <a:ln>
            <a:noFill/>
          </a:ln>
        </p:spPr>
      </p:pic>
      <p:sp>
        <p:nvSpPr>
          <p:cNvPr id="73" name="Google Shape;73;p10"/>
          <p:cNvSpPr/>
          <p:nvPr/>
        </p:nvSpPr>
        <p:spPr>
          <a:xfrm>
            <a:off x="543000" y="649465"/>
            <a:ext cx="4047600" cy="5568000"/>
          </a:xfrm>
          <a:prstGeom prst="rect">
            <a:avLst/>
          </a:prstGeom>
          <a:solidFill>
            <a:srgbClr val="FFD966"/>
          </a:solidFill>
          <a:ln>
            <a:noFill/>
          </a:ln>
          <a:effectLst>
            <a:outerShdw blurRad="50800" dist="104775" dir="3600000" algn="tl" rotWithShape="0">
              <a:srgbClr val="000000">
                <a:alpha val="40000"/>
              </a:srgbClr>
            </a:outerShdw>
          </a:effectLst>
        </p:spPr>
        <p:txBody>
          <a:bodyPr spcFirstLastPara="1" wrap="square" lIns="327600" tIns="163767" rIns="327600" bIns="163767" anchor="ctr" anchorCtr="0">
            <a:noAutofit/>
          </a:bodyPr>
          <a:lstStyle/>
          <a:p>
            <a:pPr marL="0" marR="0" lvl="0" indent="0" algn="l"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a:p>
            <a:pPr marL="0" marR="0" lvl="0" indent="0" algn="ctr"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a:p>
            <a:pPr marL="609585" marR="0" lvl="0" indent="0" algn="l"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p:txBody>
      </p:sp>
      <p:pic>
        <p:nvPicPr>
          <p:cNvPr id="74" name="Google Shape;74;p10"/>
          <p:cNvPicPr preferRelativeResize="0"/>
          <p:nvPr/>
        </p:nvPicPr>
        <p:blipFill rotWithShape="1">
          <a:blip r:embed="rId3">
            <a:alphaModFix/>
          </a:blip>
          <a:srcRect/>
          <a:stretch/>
        </p:blipFill>
        <p:spPr>
          <a:xfrm flipH="1">
            <a:off x="2053804" y="649456"/>
            <a:ext cx="1025965" cy="1025965"/>
          </a:xfrm>
          <a:prstGeom prst="rect">
            <a:avLst/>
          </a:prstGeom>
          <a:noFill/>
          <a:ln>
            <a:noFill/>
          </a:ln>
        </p:spPr>
      </p:pic>
      <p:sp>
        <p:nvSpPr>
          <p:cNvPr id="75" name="Google Shape;75;p10"/>
          <p:cNvSpPr txBox="1">
            <a:spLocks noGrp="1"/>
          </p:cNvSpPr>
          <p:nvPr>
            <p:ph type="title"/>
          </p:nvPr>
        </p:nvSpPr>
        <p:spPr>
          <a:xfrm>
            <a:off x="746500" y="2260233"/>
            <a:ext cx="3752800" cy="2206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6" name="Google Shape;76;p10"/>
          <p:cNvSpPr txBox="1">
            <a:spLocks noGrp="1"/>
          </p:cNvSpPr>
          <p:nvPr>
            <p:ph type="body" idx="1"/>
          </p:nvPr>
        </p:nvSpPr>
        <p:spPr>
          <a:xfrm>
            <a:off x="5515033" y="1675433"/>
            <a:ext cx="5071200" cy="4239200"/>
          </a:xfrm>
          <a:prstGeom prst="rect">
            <a:avLst/>
          </a:prstGeom>
        </p:spPr>
        <p:txBody>
          <a:bodyPr spcFirstLastPara="1" wrap="square" lIns="91425" tIns="91425" rIns="91425" bIns="91425" anchor="t" anchorCtr="0">
            <a:noAutofit/>
          </a:bodyPr>
          <a:lstStyle>
            <a:lvl1pPr marL="609585" lvl="0" indent="-474121" rtl="0">
              <a:spcBef>
                <a:spcPts val="0"/>
              </a:spcBef>
              <a:spcAft>
                <a:spcPts val="0"/>
              </a:spcAft>
              <a:buSzPts val="2000"/>
              <a:buChar char="●"/>
              <a:defRPr/>
            </a:lvl1pPr>
            <a:lvl2pPr marL="1219170" lvl="1" indent="-474121" rtl="0">
              <a:spcBef>
                <a:spcPts val="2133"/>
              </a:spcBef>
              <a:spcAft>
                <a:spcPts val="0"/>
              </a:spcAft>
              <a:buSzPts val="2000"/>
              <a:buChar char="○"/>
              <a:defRPr/>
            </a:lvl2pPr>
            <a:lvl3pPr marL="1828754" lvl="2" indent="-474121" rtl="0">
              <a:spcBef>
                <a:spcPts val="2133"/>
              </a:spcBef>
              <a:spcAft>
                <a:spcPts val="0"/>
              </a:spcAft>
              <a:buSzPts val="2000"/>
              <a:buChar char="■"/>
              <a:defRPr/>
            </a:lvl3pPr>
            <a:lvl4pPr marL="2438339" lvl="3" indent="-474121" rtl="0">
              <a:spcBef>
                <a:spcPts val="2133"/>
              </a:spcBef>
              <a:spcAft>
                <a:spcPts val="0"/>
              </a:spcAft>
              <a:buSzPts val="2000"/>
              <a:buChar char="●"/>
              <a:defRPr/>
            </a:lvl4pPr>
            <a:lvl5pPr marL="3047924" lvl="4" indent="-474121" rtl="0">
              <a:spcBef>
                <a:spcPts val="2133"/>
              </a:spcBef>
              <a:spcAft>
                <a:spcPts val="0"/>
              </a:spcAft>
              <a:buSzPts val="2000"/>
              <a:buChar char="○"/>
              <a:defRPr/>
            </a:lvl5pPr>
            <a:lvl6pPr marL="3657509" lvl="5" indent="-474121" rtl="0">
              <a:spcBef>
                <a:spcPts val="2133"/>
              </a:spcBef>
              <a:spcAft>
                <a:spcPts val="0"/>
              </a:spcAft>
              <a:buSzPts val="2000"/>
              <a:buChar char="■"/>
              <a:defRPr/>
            </a:lvl6pPr>
            <a:lvl7pPr marL="4267093" lvl="6" indent="-474121" rtl="0">
              <a:spcBef>
                <a:spcPts val="2133"/>
              </a:spcBef>
              <a:spcAft>
                <a:spcPts val="0"/>
              </a:spcAft>
              <a:buSzPts val="2000"/>
              <a:buChar char="●"/>
              <a:defRPr/>
            </a:lvl7pPr>
            <a:lvl8pPr marL="4876678" lvl="7" indent="-474121" rtl="0">
              <a:spcBef>
                <a:spcPts val="2133"/>
              </a:spcBef>
              <a:spcAft>
                <a:spcPts val="0"/>
              </a:spcAft>
              <a:buSzPts val="2000"/>
              <a:buChar char="○"/>
              <a:defRPr/>
            </a:lvl8pPr>
            <a:lvl9pPr marL="5486263" lvl="8" indent="-474121" rtl="0">
              <a:spcBef>
                <a:spcPts val="2133"/>
              </a:spcBef>
              <a:spcAft>
                <a:spcPts val="2133"/>
              </a:spcAft>
              <a:buSzPts val="2000"/>
              <a:buChar char="■"/>
              <a:defRPr/>
            </a:lvl9pPr>
          </a:lstStyle>
          <a:p>
            <a:endParaRPr/>
          </a:p>
        </p:txBody>
      </p:sp>
      <p:sp>
        <p:nvSpPr>
          <p:cNvPr id="77" name="Google Shape;77;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dirty="0"/>
          </a:p>
        </p:txBody>
      </p:sp>
      <p:pic>
        <p:nvPicPr>
          <p:cNvPr id="78" name="Google Shape;78;p10"/>
          <p:cNvPicPr preferRelativeResize="0"/>
          <p:nvPr/>
        </p:nvPicPr>
        <p:blipFill rotWithShape="1">
          <a:blip r:embed="rId3">
            <a:alphaModFix/>
          </a:blip>
          <a:srcRect/>
          <a:stretch/>
        </p:blipFill>
        <p:spPr>
          <a:xfrm flipH="1">
            <a:off x="7343338" y="461389"/>
            <a:ext cx="1025965" cy="1025965"/>
          </a:xfrm>
          <a:prstGeom prst="rect">
            <a:avLst/>
          </a:prstGeom>
          <a:noFill/>
          <a:ln>
            <a:noFill/>
          </a:ln>
        </p:spPr>
      </p:pic>
    </p:spTree>
    <p:extLst>
      <p:ext uri="{BB962C8B-B14F-4D97-AF65-F5344CB8AC3E}">
        <p14:creationId xmlns:p14="http://schemas.microsoft.com/office/powerpoint/2010/main" val="32816280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9"/>
        <p:cNvGrpSpPr/>
        <p:nvPr/>
      </p:nvGrpSpPr>
      <p:grpSpPr>
        <a:xfrm>
          <a:off x="0" y="0"/>
          <a:ext cx="0" cy="0"/>
          <a:chOff x="0" y="0"/>
          <a:chExt cx="0" cy="0"/>
        </a:xfrm>
      </p:grpSpPr>
      <p:pic>
        <p:nvPicPr>
          <p:cNvPr id="80" name="Google Shape;80;p11"/>
          <p:cNvPicPr preferRelativeResize="0"/>
          <p:nvPr/>
        </p:nvPicPr>
        <p:blipFill rotWithShape="1">
          <a:blip r:embed="rId2">
            <a:alphaModFix/>
          </a:blip>
          <a:srcRect l="12133" r="11460"/>
          <a:stretch/>
        </p:blipFill>
        <p:spPr>
          <a:xfrm rot="-10611943">
            <a:off x="1162235" y="698149"/>
            <a:ext cx="10130768" cy="5382272"/>
          </a:xfrm>
          <a:prstGeom prst="rect">
            <a:avLst/>
          </a:prstGeom>
          <a:noFill/>
          <a:ln>
            <a:noFill/>
          </a:ln>
        </p:spPr>
      </p:pic>
      <p:sp>
        <p:nvSpPr>
          <p:cNvPr id="81" name="Google Shape;81;p11"/>
          <p:cNvSpPr txBox="1">
            <a:spLocks noGrp="1"/>
          </p:cNvSpPr>
          <p:nvPr>
            <p:ph type="title"/>
          </p:nvPr>
        </p:nvSpPr>
        <p:spPr>
          <a:xfrm rot="182176">
            <a:off x="2298491" y="1118274"/>
            <a:ext cx="8004837" cy="4358116"/>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82" name="Google Shape;82;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dirty="0"/>
          </a:p>
        </p:txBody>
      </p:sp>
      <p:pic>
        <p:nvPicPr>
          <p:cNvPr id="83" name="Google Shape;83;p11"/>
          <p:cNvPicPr preferRelativeResize="0"/>
          <p:nvPr/>
        </p:nvPicPr>
        <p:blipFill rotWithShape="1">
          <a:blip r:embed="rId3">
            <a:alphaModFix/>
          </a:blip>
          <a:srcRect/>
          <a:stretch/>
        </p:blipFill>
        <p:spPr>
          <a:xfrm flipH="1">
            <a:off x="2053804" y="649456"/>
            <a:ext cx="1025965" cy="1025965"/>
          </a:xfrm>
          <a:prstGeom prst="rect">
            <a:avLst/>
          </a:prstGeom>
          <a:noFill/>
          <a:ln>
            <a:noFill/>
          </a:ln>
        </p:spPr>
      </p:pic>
    </p:spTree>
    <p:extLst>
      <p:ext uri="{BB962C8B-B14F-4D97-AF65-F5344CB8AC3E}">
        <p14:creationId xmlns:p14="http://schemas.microsoft.com/office/powerpoint/2010/main" val="13112365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alphaModFix/>
          </a:blip>
          <a:stretch>
            <a:fillRect/>
          </a:stretch>
        </a:blipFill>
        <a:effectLst/>
      </p:bgPr>
    </p:bg>
    <p:spTree>
      <p:nvGrpSpPr>
        <p:cNvPr id="1" name="Shape 84"/>
        <p:cNvGrpSpPr/>
        <p:nvPr/>
      </p:nvGrpSpPr>
      <p:grpSpPr>
        <a:xfrm>
          <a:off x="0" y="0"/>
          <a:ext cx="0" cy="0"/>
          <a:chOff x="0" y="0"/>
          <a:chExt cx="0" cy="0"/>
        </a:xfrm>
      </p:grpSpPr>
      <p:sp>
        <p:nvSpPr>
          <p:cNvPr id="85" name="Google Shape;85;p12"/>
          <p:cNvSpPr/>
          <p:nvPr/>
        </p:nvSpPr>
        <p:spPr>
          <a:xfrm>
            <a:off x="441400" y="446269"/>
            <a:ext cx="3489200" cy="3241600"/>
          </a:xfrm>
          <a:prstGeom prst="rect">
            <a:avLst/>
          </a:prstGeom>
          <a:solidFill>
            <a:schemeClr val="accent1"/>
          </a:solidFill>
          <a:ln>
            <a:noFill/>
          </a:ln>
          <a:effectLst>
            <a:outerShdw blurRad="50800" dist="104775" dir="3600000" algn="tl" rotWithShape="0">
              <a:srgbClr val="000000">
                <a:alpha val="40000"/>
              </a:srgbClr>
            </a:outerShdw>
          </a:effectLst>
        </p:spPr>
        <p:txBody>
          <a:bodyPr spcFirstLastPara="1" wrap="square" lIns="327600" tIns="163767" rIns="327600" bIns="163767" anchor="ctr" anchorCtr="0">
            <a:noAutofit/>
          </a:bodyPr>
          <a:lstStyle/>
          <a:p>
            <a:pPr marL="0" marR="0" lvl="0" indent="0" algn="l"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a:p>
            <a:pPr marL="0" marR="0" lvl="0" indent="0" algn="ctr"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a:p>
            <a:pPr marL="609585" marR="0" lvl="0" indent="0" algn="l"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p:txBody>
      </p:sp>
      <p:sp>
        <p:nvSpPr>
          <p:cNvPr id="86" name="Google Shape;86;p12"/>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rtl="0">
              <a:lnSpc>
                <a:spcPct val="100000"/>
              </a:lnSpc>
              <a:spcBef>
                <a:spcPts val="0"/>
              </a:spcBef>
              <a:spcAft>
                <a:spcPts val="0"/>
              </a:spcAft>
              <a:buSzPts val="2000"/>
              <a:buNone/>
              <a:defRPr/>
            </a:lvl1pPr>
          </a:lstStyle>
          <a:p>
            <a:endParaRPr/>
          </a:p>
        </p:txBody>
      </p:sp>
      <p:sp>
        <p:nvSpPr>
          <p:cNvPr id="87" name="Google Shape;87;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dirty="0"/>
          </a:p>
        </p:txBody>
      </p:sp>
      <p:pic>
        <p:nvPicPr>
          <p:cNvPr id="88" name="Google Shape;88;p12"/>
          <p:cNvPicPr preferRelativeResize="0"/>
          <p:nvPr/>
        </p:nvPicPr>
        <p:blipFill rotWithShape="1">
          <a:blip r:embed="rId3">
            <a:alphaModFix/>
          </a:blip>
          <a:srcRect/>
          <a:stretch/>
        </p:blipFill>
        <p:spPr>
          <a:xfrm flipH="1">
            <a:off x="1682904" y="215206"/>
            <a:ext cx="1025965" cy="1025965"/>
          </a:xfrm>
          <a:prstGeom prst="rect">
            <a:avLst/>
          </a:prstGeom>
          <a:noFill/>
          <a:ln>
            <a:noFill/>
          </a:ln>
        </p:spPr>
      </p:pic>
      <p:pic>
        <p:nvPicPr>
          <p:cNvPr id="89" name="Google Shape;89;p12"/>
          <p:cNvPicPr preferRelativeResize="0"/>
          <p:nvPr/>
        </p:nvPicPr>
        <p:blipFill rotWithShape="1">
          <a:blip r:embed="rId3">
            <a:alphaModFix/>
          </a:blip>
          <a:srcRect/>
          <a:stretch/>
        </p:blipFill>
        <p:spPr>
          <a:xfrm flipH="1">
            <a:off x="11149404" y="6"/>
            <a:ext cx="1025965" cy="1025965"/>
          </a:xfrm>
          <a:prstGeom prst="rect">
            <a:avLst/>
          </a:prstGeom>
          <a:noFill/>
          <a:ln>
            <a:noFill/>
          </a:ln>
        </p:spPr>
      </p:pic>
    </p:spTree>
    <p:extLst>
      <p:ext uri="{BB962C8B-B14F-4D97-AF65-F5344CB8AC3E}">
        <p14:creationId xmlns:p14="http://schemas.microsoft.com/office/powerpoint/2010/main" val="874628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AD4129-896A-45F8-8B31-FD7BCED8786D}"/>
              </a:ext>
            </a:extLst>
          </p:cNvPr>
          <p:cNvSpPr>
            <a:spLocks noGrp="1"/>
          </p:cNvSpPr>
          <p:nvPr>
            <p:ph type="dt" sz="half" idx="10"/>
          </p:nvPr>
        </p:nvSpPr>
        <p:spPr/>
        <p:txBody>
          <a:bodyPr/>
          <a:lstStyle/>
          <a:p>
            <a:fld id="{3B203FF4-02DB-453E-AAEB-87BEEA16CF1A}" type="datetimeFigureOut">
              <a:rPr lang="en-US" smtClean="0"/>
              <a:t>5/8/2021</a:t>
            </a:fld>
            <a:endParaRPr lang="en-US" dirty="0"/>
          </a:p>
        </p:txBody>
      </p:sp>
      <p:sp>
        <p:nvSpPr>
          <p:cNvPr id="3" name="Footer Placeholder 2">
            <a:extLst>
              <a:ext uri="{FF2B5EF4-FFF2-40B4-BE49-F238E27FC236}">
                <a16:creationId xmlns:a16="http://schemas.microsoft.com/office/drawing/2014/main" id="{B5B7B9AB-3419-466A-BB80-8D2B9D0E850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3E0E2FE-4674-4FB8-B29E-3AEC2971AB9E}"/>
              </a:ext>
            </a:extLst>
          </p:cNvPr>
          <p:cNvSpPr>
            <a:spLocks noGrp="1"/>
          </p:cNvSpPr>
          <p:nvPr>
            <p:ph type="sldNum" sz="quarter" idx="12"/>
          </p:nvPr>
        </p:nvSpPr>
        <p:spPr/>
        <p:txBody>
          <a:bodyPr/>
          <a:lstStyle/>
          <a:p>
            <a:fld id="{D29C794A-28A9-431D-A27D-94C05CB0DDCD}" type="slidenum">
              <a:rPr lang="en-US" smtClean="0"/>
              <a:t>‹#›</a:t>
            </a:fld>
            <a:endParaRPr lang="en-US" dirty="0"/>
          </a:p>
        </p:txBody>
      </p:sp>
    </p:spTree>
    <p:extLst>
      <p:ext uri="{BB962C8B-B14F-4D97-AF65-F5344CB8AC3E}">
        <p14:creationId xmlns:p14="http://schemas.microsoft.com/office/powerpoint/2010/main" val="21057413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
        <p:nvSpPr>
          <p:cNvPr id="91" name="Google Shape;91;p13"/>
          <p:cNvSpPr txBox="1">
            <a:spLocks noGrp="1"/>
          </p:cNvSpPr>
          <p:nvPr>
            <p:ph type="sldNum" idx="12"/>
          </p:nvPr>
        </p:nvSpPr>
        <p:spPr>
          <a:xfrm>
            <a:off x="11296611" y="70632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37614576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meline or process">
  <p:cSld name="Timeline or process">
    <p:spTree>
      <p:nvGrpSpPr>
        <p:cNvPr id="1" name="Shape 92"/>
        <p:cNvGrpSpPr/>
        <p:nvPr/>
      </p:nvGrpSpPr>
      <p:grpSpPr>
        <a:xfrm>
          <a:off x="0" y="0"/>
          <a:ext cx="0" cy="0"/>
          <a:chOff x="0" y="0"/>
          <a:chExt cx="0" cy="0"/>
        </a:xfrm>
      </p:grpSpPr>
      <p:sp>
        <p:nvSpPr>
          <p:cNvPr id="93" name="Google Shape;93;p14"/>
          <p:cNvSpPr txBox="1">
            <a:spLocks noGrp="1"/>
          </p:cNvSpPr>
          <p:nvPr>
            <p:ph type="sldNum" idx="12"/>
          </p:nvPr>
        </p:nvSpPr>
        <p:spPr>
          <a:xfrm>
            <a:off x="10813608"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dirty="0"/>
          </a:p>
        </p:txBody>
      </p:sp>
      <p:sp>
        <p:nvSpPr>
          <p:cNvPr id="94" name="Google Shape;94;p1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95" name="Google Shape;95;p14"/>
          <p:cNvSpPr txBox="1">
            <a:spLocks noGrp="1"/>
          </p:cNvSpPr>
          <p:nvPr>
            <p:ph type="body" idx="1"/>
          </p:nvPr>
        </p:nvSpPr>
        <p:spPr>
          <a:xfrm>
            <a:off x="408733" y="3107809"/>
            <a:ext cx="2179600" cy="3216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74121" rtl="0">
              <a:spcBef>
                <a:spcPts val="2133"/>
              </a:spcBef>
              <a:spcAft>
                <a:spcPts val="0"/>
              </a:spcAft>
              <a:buSzPts val="2000"/>
              <a:buChar char="○"/>
              <a:defRPr/>
            </a:lvl2pPr>
            <a:lvl3pPr marL="1828754" lvl="2" indent="-474121" rtl="0">
              <a:spcBef>
                <a:spcPts val="2133"/>
              </a:spcBef>
              <a:spcAft>
                <a:spcPts val="0"/>
              </a:spcAft>
              <a:buSzPts val="2000"/>
              <a:buChar char="■"/>
              <a:defRPr/>
            </a:lvl3pPr>
            <a:lvl4pPr marL="2438339" lvl="3" indent="-474121" rtl="0">
              <a:spcBef>
                <a:spcPts val="2133"/>
              </a:spcBef>
              <a:spcAft>
                <a:spcPts val="0"/>
              </a:spcAft>
              <a:buSzPts val="2000"/>
              <a:buChar char="●"/>
              <a:defRPr/>
            </a:lvl4pPr>
            <a:lvl5pPr marL="3047924" lvl="4" indent="-474121" rtl="0">
              <a:spcBef>
                <a:spcPts val="2133"/>
              </a:spcBef>
              <a:spcAft>
                <a:spcPts val="0"/>
              </a:spcAft>
              <a:buSzPts val="2000"/>
              <a:buChar char="○"/>
              <a:defRPr/>
            </a:lvl5pPr>
            <a:lvl6pPr marL="3657509" lvl="5" indent="-474121" rtl="0">
              <a:spcBef>
                <a:spcPts val="2133"/>
              </a:spcBef>
              <a:spcAft>
                <a:spcPts val="0"/>
              </a:spcAft>
              <a:buSzPts val="2000"/>
              <a:buChar char="■"/>
              <a:defRPr/>
            </a:lvl6pPr>
            <a:lvl7pPr marL="4267093" lvl="6" indent="-474121" rtl="0">
              <a:spcBef>
                <a:spcPts val="2133"/>
              </a:spcBef>
              <a:spcAft>
                <a:spcPts val="0"/>
              </a:spcAft>
              <a:buSzPts val="2000"/>
              <a:buChar char="●"/>
              <a:defRPr/>
            </a:lvl7pPr>
            <a:lvl8pPr marL="4876678" lvl="7" indent="-474121" rtl="0">
              <a:spcBef>
                <a:spcPts val="2133"/>
              </a:spcBef>
              <a:spcAft>
                <a:spcPts val="0"/>
              </a:spcAft>
              <a:buSzPts val="2000"/>
              <a:buChar char="○"/>
              <a:defRPr/>
            </a:lvl8pPr>
            <a:lvl9pPr marL="5486263" lvl="8" indent="-474121" rtl="0">
              <a:spcBef>
                <a:spcPts val="2133"/>
              </a:spcBef>
              <a:spcAft>
                <a:spcPts val="2133"/>
              </a:spcAft>
              <a:buSzPts val="2000"/>
              <a:buChar char="■"/>
              <a:defRPr/>
            </a:lvl9pPr>
          </a:lstStyle>
          <a:p>
            <a:endParaRPr/>
          </a:p>
        </p:txBody>
      </p:sp>
      <p:sp>
        <p:nvSpPr>
          <p:cNvPr id="96" name="Google Shape;96;p14"/>
          <p:cNvSpPr txBox="1">
            <a:spLocks noGrp="1"/>
          </p:cNvSpPr>
          <p:nvPr>
            <p:ph type="subTitle" idx="2"/>
          </p:nvPr>
        </p:nvSpPr>
        <p:spPr>
          <a:xfrm>
            <a:off x="408733" y="2385333"/>
            <a:ext cx="2179600" cy="622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3200" b="1"/>
            </a:lvl1pPr>
            <a:lvl2pPr lvl="1" algn="ctr" rtl="0">
              <a:spcBef>
                <a:spcPts val="2133"/>
              </a:spcBef>
              <a:spcAft>
                <a:spcPts val="0"/>
              </a:spcAft>
              <a:buNone/>
              <a:defRPr sz="3200" b="1"/>
            </a:lvl2pPr>
            <a:lvl3pPr lvl="2" algn="ctr" rtl="0">
              <a:spcBef>
                <a:spcPts val="2133"/>
              </a:spcBef>
              <a:spcAft>
                <a:spcPts val="0"/>
              </a:spcAft>
              <a:buNone/>
              <a:defRPr sz="3200" b="1"/>
            </a:lvl3pPr>
            <a:lvl4pPr lvl="3" algn="ctr" rtl="0">
              <a:spcBef>
                <a:spcPts val="2133"/>
              </a:spcBef>
              <a:spcAft>
                <a:spcPts val="0"/>
              </a:spcAft>
              <a:buNone/>
              <a:defRPr sz="3200" b="1"/>
            </a:lvl4pPr>
            <a:lvl5pPr lvl="4" algn="ctr" rtl="0">
              <a:spcBef>
                <a:spcPts val="2133"/>
              </a:spcBef>
              <a:spcAft>
                <a:spcPts val="0"/>
              </a:spcAft>
              <a:buNone/>
              <a:defRPr sz="3200" b="1"/>
            </a:lvl5pPr>
            <a:lvl6pPr lvl="5" algn="ctr" rtl="0">
              <a:spcBef>
                <a:spcPts val="2133"/>
              </a:spcBef>
              <a:spcAft>
                <a:spcPts val="0"/>
              </a:spcAft>
              <a:buNone/>
              <a:defRPr sz="3200" b="1"/>
            </a:lvl6pPr>
            <a:lvl7pPr lvl="6" algn="ctr" rtl="0">
              <a:spcBef>
                <a:spcPts val="2133"/>
              </a:spcBef>
              <a:spcAft>
                <a:spcPts val="0"/>
              </a:spcAft>
              <a:buNone/>
              <a:defRPr sz="3200" b="1"/>
            </a:lvl7pPr>
            <a:lvl8pPr lvl="7" algn="ctr" rtl="0">
              <a:spcBef>
                <a:spcPts val="2133"/>
              </a:spcBef>
              <a:spcAft>
                <a:spcPts val="0"/>
              </a:spcAft>
              <a:buNone/>
              <a:defRPr sz="3200" b="1"/>
            </a:lvl8pPr>
            <a:lvl9pPr lvl="8" algn="ctr" rtl="0">
              <a:spcBef>
                <a:spcPts val="2133"/>
              </a:spcBef>
              <a:spcAft>
                <a:spcPts val="2133"/>
              </a:spcAft>
              <a:buNone/>
              <a:defRPr sz="3200" b="1"/>
            </a:lvl9pPr>
          </a:lstStyle>
          <a:p>
            <a:endParaRPr/>
          </a:p>
        </p:txBody>
      </p:sp>
      <p:sp>
        <p:nvSpPr>
          <p:cNvPr id="97" name="Google Shape;97;p14"/>
          <p:cNvSpPr txBox="1">
            <a:spLocks noGrp="1"/>
          </p:cNvSpPr>
          <p:nvPr>
            <p:ph type="body" idx="3"/>
          </p:nvPr>
        </p:nvSpPr>
        <p:spPr>
          <a:xfrm>
            <a:off x="2727273" y="3107809"/>
            <a:ext cx="2179600" cy="3216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74121" rtl="0">
              <a:spcBef>
                <a:spcPts val="2133"/>
              </a:spcBef>
              <a:spcAft>
                <a:spcPts val="0"/>
              </a:spcAft>
              <a:buSzPts val="2000"/>
              <a:buChar char="○"/>
              <a:defRPr/>
            </a:lvl2pPr>
            <a:lvl3pPr marL="1828754" lvl="2" indent="-474121" rtl="0">
              <a:spcBef>
                <a:spcPts val="2133"/>
              </a:spcBef>
              <a:spcAft>
                <a:spcPts val="0"/>
              </a:spcAft>
              <a:buSzPts val="2000"/>
              <a:buChar char="■"/>
              <a:defRPr/>
            </a:lvl3pPr>
            <a:lvl4pPr marL="2438339" lvl="3" indent="-474121" rtl="0">
              <a:spcBef>
                <a:spcPts val="2133"/>
              </a:spcBef>
              <a:spcAft>
                <a:spcPts val="0"/>
              </a:spcAft>
              <a:buSzPts val="2000"/>
              <a:buChar char="●"/>
              <a:defRPr/>
            </a:lvl4pPr>
            <a:lvl5pPr marL="3047924" lvl="4" indent="-474121" rtl="0">
              <a:spcBef>
                <a:spcPts val="2133"/>
              </a:spcBef>
              <a:spcAft>
                <a:spcPts val="0"/>
              </a:spcAft>
              <a:buSzPts val="2000"/>
              <a:buChar char="○"/>
              <a:defRPr/>
            </a:lvl5pPr>
            <a:lvl6pPr marL="3657509" lvl="5" indent="-474121" rtl="0">
              <a:spcBef>
                <a:spcPts val="2133"/>
              </a:spcBef>
              <a:spcAft>
                <a:spcPts val="0"/>
              </a:spcAft>
              <a:buSzPts val="2000"/>
              <a:buChar char="■"/>
              <a:defRPr/>
            </a:lvl6pPr>
            <a:lvl7pPr marL="4267093" lvl="6" indent="-474121" rtl="0">
              <a:spcBef>
                <a:spcPts val="2133"/>
              </a:spcBef>
              <a:spcAft>
                <a:spcPts val="0"/>
              </a:spcAft>
              <a:buSzPts val="2000"/>
              <a:buChar char="●"/>
              <a:defRPr/>
            </a:lvl7pPr>
            <a:lvl8pPr marL="4876678" lvl="7" indent="-474121" rtl="0">
              <a:spcBef>
                <a:spcPts val="2133"/>
              </a:spcBef>
              <a:spcAft>
                <a:spcPts val="0"/>
              </a:spcAft>
              <a:buSzPts val="2000"/>
              <a:buChar char="○"/>
              <a:defRPr/>
            </a:lvl8pPr>
            <a:lvl9pPr marL="5486263" lvl="8" indent="-474121" rtl="0">
              <a:spcBef>
                <a:spcPts val="2133"/>
              </a:spcBef>
              <a:spcAft>
                <a:spcPts val="2133"/>
              </a:spcAft>
              <a:buSzPts val="2000"/>
              <a:buChar char="■"/>
              <a:defRPr/>
            </a:lvl9pPr>
          </a:lstStyle>
          <a:p>
            <a:endParaRPr/>
          </a:p>
        </p:txBody>
      </p:sp>
      <p:sp>
        <p:nvSpPr>
          <p:cNvPr id="98" name="Google Shape;98;p14"/>
          <p:cNvSpPr txBox="1">
            <a:spLocks noGrp="1"/>
          </p:cNvSpPr>
          <p:nvPr>
            <p:ph type="subTitle" idx="4"/>
          </p:nvPr>
        </p:nvSpPr>
        <p:spPr>
          <a:xfrm>
            <a:off x="2727273" y="2385333"/>
            <a:ext cx="2179600" cy="622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3200" b="1"/>
            </a:lvl1pPr>
            <a:lvl2pPr lvl="1" algn="ctr" rtl="0">
              <a:spcBef>
                <a:spcPts val="2133"/>
              </a:spcBef>
              <a:spcAft>
                <a:spcPts val="0"/>
              </a:spcAft>
              <a:buNone/>
              <a:defRPr sz="3200" b="1"/>
            </a:lvl2pPr>
            <a:lvl3pPr lvl="2" algn="ctr" rtl="0">
              <a:spcBef>
                <a:spcPts val="2133"/>
              </a:spcBef>
              <a:spcAft>
                <a:spcPts val="0"/>
              </a:spcAft>
              <a:buNone/>
              <a:defRPr sz="3200" b="1"/>
            </a:lvl3pPr>
            <a:lvl4pPr lvl="3" algn="ctr" rtl="0">
              <a:spcBef>
                <a:spcPts val="2133"/>
              </a:spcBef>
              <a:spcAft>
                <a:spcPts val="0"/>
              </a:spcAft>
              <a:buNone/>
              <a:defRPr sz="3200" b="1"/>
            </a:lvl4pPr>
            <a:lvl5pPr lvl="4" algn="ctr" rtl="0">
              <a:spcBef>
                <a:spcPts val="2133"/>
              </a:spcBef>
              <a:spcAft>
                <a:spcPts val="0"/>
              </a:spcAft>
              <a:buNone/>
              <a:defRPr sz="3200" b="1"/>
            </a:lvl5pPr>
            <a:lvl6pPr lvl="5" algn="ctr" rtl="0">
              <a:spcBef>
                <a:spcPts val="2133"/>
              </a:spcBef>
              <a:spcAft>
                <a:spcPts val="0"/>
              </a:spcAft>
              <a:buNone/>
              <a:defRPr sz="3200" b="1"/>
            </a:lvl6pPr>
            <a:lvl7pPr lvl="6" algn="ctr" rtl="0">
              <a:spcBef>
                <a:spcPts val="2133"/>
              </a:spcBef>
              <a:spcAft>
                <a:spcPts val="0"/>
              </a:spcAft>
              <a:buNone/>
              <a:defRPr sz="3200" b="1"/>
            </a:lvl7pPr>
            <a:lvl8pPr lvl="7" algn="ctr" rtl="0">
              <a:spcBef>
                <a:spcPts val="2133"/>
              </a:spcBef>
              <a:spcAft>
                <a:spcPts val="0"/>
              </a:spcAft>
              <a:buNone/>
              <a:defRPr sz="3200" b="1"/>
            </a:lvl8pPr>
            <a:lvl9pPr lvl="8" algn="ctr" rtl="0">
              <a:spcBef>
                <a:spcPts val="2133"/>
              </a:spcBef>
              <a:spcAft>
                <a:spcPts val="2133"/>
              </a:spcAft>
              <a:buNone/>
              <a:defRPr sz="3200" b="1"/>
            </a:lvl9pPr>
          </a:lstStyle>
          <a:p>
            <a:endParaRPr/>
          </a:p>
        </p:txBody>
      </p:sp>
      <p:sp>
        <p:nvSpPr>
          <p:cNvPr id="99" name="Google Shape;99;p14"/>
          <p:cNvSpPr txBox="1">
            <a:spLocks noGrp="1"/>
          </p:cNvSpPr>
          <p:nvPr>
            <p:ph type="body" idx="5"/>
          </p:nvPr>
        </p:nvSpPr>
        <p:spPr>
          <a:xfrm>
            <a:off x="5045812" y="3107809"/>
            <a:ext cx="2179600" cy="3216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74121" rtl="0">
              <a:spcBef>
                <a:spcPts val="2133"/>
              </a:spcBef>
              <a:spcAft>
                <a:spcPts val="0"/>
              </a:spcAft>
              <a:buSzPts val="2000"/>
              <a:buChar char="○"/>
              <a:defRPr/>
            </a:lvl2pPr>
            <a:lvl3pPr marL="1828754" lvl="2" indent="-474121" rtl="0">
              <a:spcBef>
                <a:spcPts val="2133"/>
              </a:spcBef>
              <a:spcAft>
                <a:spcPts val="0"/>
              </a:spcAft>
              <a:buSzPts val="2000"/>
              <a:buChar char="■"/>
              <a:defRPr/>
            </a:lvl3pPr>
            <a:lvl4pPr marL="2438339" lvl="3" indent="-474121" rtl="0">
              <a:spcBef>
                <a:spcPts val="2133"/>
              </a:spcBef>
              <a:spcAft>
                <a:spcPts val="0"/>
              </a:spcAft>
              <a:buSzPts val="2000"/>
              <a:buChar char="●"/>
              <a:defRPr/>
            </a:lvl4pPr>
            <a:lvl5pPr marL="3047924" lvl="4" indent="-474121" rtl="0">
              <a:spcBef>
                <a:spcPts val="2133"/>
              </a:spcBef>
              <a:spcAft>
                <a:spcPts val="0"/>
              </a:spcAft>
              <a:buSzPts val="2000"/>
              <a:buChar char="○"/>
              <a:defRPr/>
            </a:lvl5pPr>
            <a:lvl6pPr marL="3657509" lvl="5" indent="-474121" rtl="0">
              <a:spcBef>
                <a:spcPts val="2133"/>
              </a:spcBef>
              <a:spcAft>
                <a:spcPts val="0"/>
              </a:spcAft>
              <a:buSzPts val="2000"/>
              <a:buChar char="■"/>
              <a:defRPr/>
            </a:lvl6pPr>
            <a:lvl7pPr marL="4267093" lvl="6" indent="-474121" rtl="0">
              <a:spcBef>
                <a:spcPts val="2133"/>
              </a:spcBef>
              <a:spcAft>
                <a:spcPts val="0"/>
              </a:spcAft>
              <a:buSzPts val="2000"/>
              <a:buChar char="●"/>
              <a:defRPr/>
            </a:lvl7pPr>
            <a:lvl8pPr marL="4876678" lvl="7" indent="-474121" rtl="0">
              <a:spcBef>
                <a:spcPts val="2133"/>
              </a:spcBef>
              <a:spcAft>
                <a:spcPts val="0"/>
              </a:spcAft>
              <a:buSzPts val="2000"/>
              <a:buChar char="○"/>
              <a:defRPr/>
            </a:lvl8pPr>
            <a:lvl9pPr marL="5486263" lvl="8" indent="-474121" rtl="0">
              <a:spcBef>
                <a:spcPts val="2133"/>
              </a:spcBef>
              <a:spcAft>
                <a:spcPts val="2133"/>
              </a:spcAft>
              <a:buSzPts val="2000"/>
              <a:buChar char="■"/>
              <a:defRPr/>
            </a:lvl9pPr>
          </a:lstStyle>
          <a:p>
            <a:endParaRPr/>
          </a:p>
        </p:txBody>
      </p:sp>
      <p:sp>
        <p:nvSpPr>
          <p:cNvPr id="100" name="Google Shape;100;p14"/>
          <p:cNvSpPr txBox="1">
            <a:spLocks noGrp="1"/>
          </p:cNvSpPr>
          <p:nvPr>
            <p:ph type="subTitle" idx="6"/>
          </p:nvPr>
        </p:nvSpPr>
        <p:spPr>
          <a:xfrm>
            <a:off x="5045812" y="2385333"/>
            <a:ext cx="2179600" cy="622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3200" b="1"/>
            </a:lvl1pPr>
            <a:lvl2pPr lvl="1" algn="ctr" rtl="0">
              <a:spcBef>
                <a:spcPts val="2133"/>
              </a:spcBef>
              <a:spcAft>
                <a:spcPts val="0"/>
              </a:spcAft>
              <a:buNone/>
              <a:defRPr sz="3200" b="1"/>
            </a:lvl2pPr>
            <a:lvl3pPr lvl="2" algn="ctr" rtl="0">
              <a:spcBef>
                <a:spcPts val="2133"/>
              </a:spcBef>
              <a:spcAft>
                <a:spcPts val="0"/>
              </a:spcAft>
              <a:buNone/>
              <a:defRPr sz="3200" b="1"/>
            </a:lvl3pPr>
            <a:lvl4pPr lvl="3" algn="ctr" rtl="0">
              <a:spcBef>
                <a:spcPts val="2133"/>
              </a:spcBef>
              <a:spcAft>
                <a:spcPts val="0"/>
              </a:spcAft>
              <a:buNone/>
              <a:defRPr sz="3200" b="1"/>
            </a:lvl4pPr>
            <a:lvl5pPr lvl="4" algn="ctr" rtl="0">
              <a:spcBef>
                <a:spcPts val="2133"/>
              </a:spcBef>
              <a:spcAft>
                <a:spcPts val="0"/>
              </a:spcAft>
              <a:buNone/>
              <a:defRPr sz="3200" b="1"/>
            </a:lvl5pPr>
            <a:lvl6pPr lvl="5" algn="ctr" rtl="0">
              <a:spcBef>
                <a:spcPts val="2133"/>
              </a:spcBef>
              <a:spcAft>
                <a:spcPts val="0"/>
              </a:spcAft>
              <a:buNone/>
              <a:defRPr sz="3200" b="1"/>
            </a:lvl6pPr>
            <a:lvl7pPr lvl="6" algn="ctr" rtl="0">
              <a:spcBef>
                <a:spcPts val="2133"/>
              </a:spcBef>
              <a:spcAft>
                <a:spcPts val="0"/>
              </a:spcAft>
              <a:buNone/>
              <a:defRPr sz="3200" b="1"/>
            </a:lvl7pPr>
            <a:lvl8pPr lvl="7" algn="ctr" rtl="0">
              <a:spcBef>
                <a:spcPts val="2133"/>
              </a:spcBef>
              <a:spcAft>
                <a:spcPts val="0"/>
              </a:spcAft>
              <a:buNone/>
              <a:defRPr sz="3200" b="1"/>
            </a:lvl8pPr>
            <a:lvl9pPr lvl="8" algn="ctr" rtl="0">
              <a:spcBef>
                <a:spcPts val="2133"/>
              </a:spcBef>
              <a:spcAft>
                <a:spcPts val="2133"/>
              </a:spcAft>
              <a:buNone/>
              <a:defRPr sz="3200" b="1"/>
            </a:lvl9pPr>
          </a:lstStyle>
          <a:p>
            <a:endParaRPr/>
          </a:p>
        </p:txBody>
      </p:sp>
      <p:sp>
        <p:nvSpPr>
          <p:cNvPr id="101" name="Google Shape;101;p14"/>
          <p:cNvSpPr txBox="1">
            <a:spLocks noGrp="1"/>
          </p:cNvSpPr>
          <p:nvPr>
            <p:ph type="body" idx="7"/>
          </p:nvPr>
        </p:nvSpPr>
        <p:spPr>
          <a:xfrm>
            <a:off x="7364352" y="3107809"/>
            <a:ext cx="2179600" cy="3216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74121" rtl="0">
              <a:spcBef>
                <a:spcPts val="2133"/>
              </a:spcBef>
              <a:spcAft>
                <a:spcPts val="0"/>
              </a:spcAft>
              <a:buSzPts val="2000"/>
              <a:buChar char="○"/>
              <a:defRPr/>
            </a:lvl2pPr>
            <a:lvl3pPr marL="1828754" lvl="2" indent="-474121" rtl="0">
              <a:spcBef>
                <a:spcPts val="2133"/>
              </a:spcBef>
              <a:spcAft>
                <a:spcPts val="0"/>
              </a:spcAft>
              <a:buSzPts val="2000"/>
              <a:buChar char="■"/>
              <a:defRPr/>
            </a:lvl3pPr>
            <a:lvl4pPr marL="2438339" lvl="3" indent="-474121" rtl="0">
              <a:spcBef>
                <a:spcPts val="2133"/>
              </a:spcBef>
              <a:spcAft>
                <a:spcPts val="0"/>
              </a:spcAft>
              <a:buSzPts val="2000"/>
              <a:buChar char="●"/>
              <a:defRPr/>
            </a:lvl4pPr>
            <a:lvl5pPr marL="3047924" lvl="4" indent="-474121" rtl="0">
              <a:spcBef>
                <a:spcPts val="2133"/>
              </a:spcBef>
              <a:spcAft>
                <a:spcPts val="0"/>
              </a:spcAft>
              <a:buSzPts val="2000"/>
              <a:buChar char="○"/>
              <a:defRPr/>
            </a:lvl5pPr>
            <a:lvl6pPr marL="3657509" lvl="5" indent="-474121" rtl="0">
              <a:spcBef>
                <a:spcPts val="2133"/>
              </a:spcBef>
              <a:spcAft>
                <a:spcPts val="0"/>
              </a:spcAft>
              <a:buSzPts val="2000"/>
              <a:buChar char="■"/>
              <a:defRPr/>
            </a:lvl6pPr>
            <a:lvl7pPr marL="4267093" lvl="6" indent="-474121" rtl="0">
              <a:spcBef>
                <a:spcPts val="2133"/>
              </a:spcBef>
              <a:spcAft>
                <a:spcPts val="0"/>
              </a:spcAft>
              <a:buSzPts val="2000"/>
              <a:buChar char="●"/>
              <a:defRPr/>
            </a:lvl7pPr>
            <a:lvl8pPr marL="4876678" lvl="7" indent="-474121" rtl="0">
              <a:spcBef>
                <a:spcPts val="2133"/>
              </a:spcBef>
              <a:spcAft>
                <a:spcPts val="0"/>
              </a:spcAft>
              <a:buSzPts val="2000"/>
              <a:buChar char="○"/>
              <a:defRPr/>
            </a:lvl8pPr>
            <a:lvl9pPr marL="5486263" lvl="8" indent="-474121" rtl="0">
              <a:spcBef>
                <a:spcPts val="2133"/>
              </a:spcBef>
              <a:spcAft>
                <a:spcPts val="2133"/>
              </a:spcAft>
              <a:buSzPts val="2000"/>
              <a:buChar char="■"/>
              <a:defRPr/>
            </a:lvl9pPr>
          </a:lstStyle>
          <a:p>
            <a:endParaRPr/>
          </a:p>
        </p:txBody>
      </p:sp>
      <p:sp>
        <p:nvSpPr>
          <p:cNvPr id="102" name="Google Shape;102;p14"/>
          <p:cNvSpPr txBox="1">
            <a:spLocks noGrp="1"/>
          </p:cNvSpPr>
          <p:nvPr>
            <p:ph type="subTitle" idx="8"/>
          </p:nvPr>
        </p:nvSpPr>
        <p:spPr>
          <a:xfrm>
            <a:off x="7364352" y="2385333"/>
            <a:ext cx="2179600" cy="622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3200" b="1"/>
            </a:lvl1pPr>
            <a:lvl2pPr lvl="1" algn="ctr" rtl="0">
              <a:spcBef>
                <a:spcPts val="2133"/>
              </a:spcBef>
              <a:spcAft>
                <a:spcPts val="0"/>
              </a:spcAft>
              <a:buNone/>
              <a:defRPr sz="3200" b="1"/>
            </a:lvl2pPr>
            <a:lvl3pPr lvl="2" algn="ctr" rtl="0">
              <a:spcBef>
                <a:spcPts val="2133"/>
              </a:spcBef>
              <a:spcAft>
                <a:spcPts val="0"/>
              </a:spcAft>
              <a:buNone/>
              <a:defRPr sz="3200" b="1"/>
            </a:lvl3pPr>
            <a:lvl4pPr lvl="3" algn="ctr" rtl="0">
              <a:spcBef>
                <a:spcPts val="2133"/>
              </a:spcBef>
              <a:spcAft>
                <a:spcPts val="0"/>
              </a:spcAft>
              <a:buNone/>
              <a:defRPr sz="3200" b="1"/>
            </a:lvl4pPr>
            <a:lvl5pPr lvl="4" algn="ctr" rtl="0">
              <a:spcBef>
                <a:spcPts val="2133"/>
              </a:spcBef>
              <a:spcAft>
                <a:spcPts val="0"/>
              </a:spcAft>
              <a:buNone/>
              <a:defRPr sz="3200" b="1"/>
            </a:lvl5pPr>
            <a:lvl6pPr lvl="5" algn="ctr" rtl="0">
              <a:spcBef>
                <a:spcPts val="2133"/>
              </a:spcBef>
              <a:spcAft>
                <a:spcPts val="0"/>
              </a:spcAft>
              <a:buNone/>
              <a:defRPr sz="3200" b="1"/>
            </a:lvl6pPr>
            <a:lvl7pPr lvl="6" algn="ctr" rtl="0">
              <a:spcBef>
                <a:spcPts val="2133"/>
              </a:spcBef>
              <a:spcAft>
                <a:spcPts val="0"/>
              </a:spcAft>
              <a:buNone/>
              <a:defRPr sz="3200" b="1"/>
            </a:lvl7pPr>
            <a:lvl8pPr lvl="7" algn="ctr" rtl="0">
              <a:spcBef>
                <a:spcPts val="2133"/>
              </a:spcBef>
              <a:spcAft>
                <a:spcPts val="0"/>
              </a:spcAft>
              <a:buNone/>
              <a:defRPr sz="3200" b="1"/>
            </a:lvl8pPr>
            <a:lvl9pPr lvl="8" algn="ctr" rtl="0">
              <a:spcBef>
                <a:spcPts val="2133"/>
              </a:spcBef>
              <a:spcAft>
                <a:spcPts val="2133"/>
              </a:spcAft>
              <a:buNone/>
              <a:defRPr sz="3200" b="1"/>
            </a:lvl9pPr>
          </a:lstStyle>
          <a:p>
            <a:endParaRPr/>
          </a:p>
        </p:txBody>
      </p:sp>
      <p:sp>
        <p:nvSpPr>
          <p:cNvPr id="103" name="Google Shape;103;p14"/>
          <p:cNvSpPr txBox="1">
            <a:spLocks noGrp="1"/>
          </p:cNvSpPr>
          <p:nvPr>
            <p:ph type="body" idx="9"/>
          </p:nvPr>
        </p:nvSpPr>
        <p:spPr>
          <a:xfrm>
            <a:off x="9682892" y="3107809"/>
            <a:ext cx="2179600" cy="3216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74121" rtl="0">
              <a:spcBef>
                <a:spcPts val="2133"/>
              </a:spcBef>
              <a:spcAft>
                <a:spcPts val="0"/>
              </a:spcAft>
              <a:buSzPts val="2000"/>
              <a:buChar char="○"/>
              <a:defRPr/>
            </a:lvl2pPr>
            <a:lvl3pPr marL="1828754" lvl="2" indent="-474121" rtl="0">
              <a:spcBef>
                <a:spcPts val="2133"/>
              </a:spcBef>
              <a:spcAft>
                <a:spcPts val="0"/>
              </a:spcAft>
              <a:buSzPts val="2000"/>
              <a:buChar char="■"/>
              <a:defRPr/>
            </a:lvl3pPr>
            <a:lvl4pPr marL="2438339" lvl="3" indent="-474121" rtl="0">
              <a:spcBef>
                <a:spcPts val="2133"/>
              </a:spcBef>
              <a:spcAft>
                <a:spcPts val="0"/>
              </a:spcAft>
              <a:buSzPts val="2000"/>
              <a:buChar char="●"/>
              <a:defRPr/>
            </a:lvl4pPr>
            <a:lvl5pPr marL="3047924" lvl="4" indent="-474121" rtl="0">
              <a:spcBef>
                <a:spcPts val="2133"/>
              </a:spcBef>
              <a:spcAft>
                <a:spcPts val="0"/>
              </a:spcAft>
              <a:buSzPts val="2000"/>
              <a:buChar char="○"/>
              <a:defRPr/>
            </a:lvl5pPr>
            <a:lvl6pPr marL="3657509" lvl="5" indent="-474121" rtl="0">
              <a:spcBef>
                <a:spcPts val="2133"/>
              </a:spcBef>
              <a:spcAft>
                <a:spcPts val="0"/>
              </a:spcAft>
              <a:buSzPts val="2000"/>
              <a:buChar char="■"/>
              <a:defRPr/>
            </a:lvl6pPr>
            <a:lvl7pPr marL="4267093" lvl="6" indent="-474121" rtl="0">
              <a:spcBef>
                <a:spcPts val="2133"/>
              </a:spcBef>
              <a:spcAft>
                <a:spcPts val="0"/>
              </a:spcAft>
              <a:buSzPts val="2000"/>
              <a:buChar char="●"/>
              <a:defRPr/>
            </a:lvl7pPr>
            <a:lvl8pPr marL="4876678" lvl="7" indent="-474121" rtl="0">
              <a:spcBef>
                <a:spcPts val="2133"/>
              </a:spcBef>
              <a:spcAft>
                <a:spcPts val="0"/>
              </a:spcAft>
              <a:buSzPts val="2000"/>
              <a:buChar char="○"/>
              <a:defRPr/>
            </a:lvl8pPr>
            <a:lvl9pPr marL="5486263" lvl="8" indent="-474121" rtl="0">
              <a:spcBef>
                <a:spcPts val="2133"/>
              </a:spcBef>
              <a:spcAft>
                <a:spcPts val="2133"/>
              </a:spcAft>
              <a:buSzPts val="2000"/>
              <a:buChar char="■"/>
              <a:defRPr/>
            </a:lvl9pPr>
          </a:lstStyle>
          <a:p>
            <a:endParaRPr/>
          </a:p>
        </p:txBody>
      </p:sp>
      <p:sp>
        <p:nvSpPr>
          <p:cNvPr id="104" name="Google Shape;104;p14"/>
          <p:cNvSpPr txBox="1">
            <a:spLocks noGrp="1"/>
          </p:cNvSpPr>
          <p:nvPr>
            <p:ph type="subTitle" idx="13"/>
          </p:nvPr>
        </p:nvSpPr>
        <p:spPr>
          <a:xfrm>
            <a:off x="9682892" y="2385333"/>
            <a:ext cx="2179600" cy="622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3200" b="1"/>
            </a:lvl1pPr>
            <a:lvl2pPr lvl="1" algn="ctr" rtl="0">
              <a:spcBef>
                <a:spcPts val="2133"/>
              </a:spcBef>
              <a:spcAft>
                <a:spcPts val="0"/>
              </a:spcAft>
              <a:buNone/>
              <a:defRPr sz="3200" b="1"/>
            </a:lvl2pPr>
            <a:lvl3pPr lvl="2" algn="ctr" rtl="0">
              <a:spcBef>
                <a:spcPts val="2133"/>
              </a:spcBef>
              <a:spcAft>
                <a:spcPts val="0"/>
              </a:spcAft>
              <a:buNone/>
              <a:defRPr sz="3200" b="1"/>
            </a:lvl3pPr>
            <a:lvl4pPr lvl="3" algn="ctr" rtl="0">
              <a:spcBef>
                <a:spcPts val="2133"/>
              </a:spcBef>
              <a:spcAft>
                <a:spcPts val="0"/>
              </a:spcAft>
              <a:buNone/>
              <a:defRPr sz="3200" b="1"/>
            </a:lvl4pPr>
            <a:lvl5pPr lvl="4" algn="ctr" rtl="0">
              <a:spcBef>
                <a:spcPts val="2133"/>
              </a:spcBef>
              <a:spcAft>
                <a:spcPts val="0"/>
              </a:spcAft>
              <a:buNone/>
              <a:defRPr sz="3200" b="1"/>
            </a:lvl5pPr>
            <a:lvl6pPr lvl="5" algn="ctr" rtl="0">
              <a:spcBef>
                <a:spcPts val="2133"/>
              </a:spcBef>
              <a:spcAft>
                <a:spcPts val="0"/>
              </a:spcAft>
              <a:buNone/>
              <a:defRPr sz="3200" b="1"/>
            </a:lvl6pPr>
            <a:lvl7pPr lvl="6" algn="ctr" rtl="0">
              <a:spcBef>
                <a:spcPts val="2133"/>
              </a:spcBef>
              <a:spcAft>
                <a:spcPts val="0"/>
              </a:spcAft>
              <a:buNone/>
              <a:defRPr sz="3200" b="1"/>
            </a:lvl7pPr>
            <a:lvl8pPr lvl="7" algn="ctr" rtl="0">
              <a:spcBef>
                <a:spcPts val="2133"/>
              </a:spcBef>
              <a:spcAft>
                <a:spcPts val="0"/>
              </a:spcAft>
              <a:buNone/>
              <a:defRPr sz="3200" b="1"/>
            </a:lvl8pPr>
            <a:lvl9pPr lvl="8" algn="ctr" rtl="0">
              <a:spcBef>
                <a:spcPts val="2133"/>
              </a:spcBef>
              <a:spcAft>
                <a:spcPts val="2133"/>
              </a:spcAft>
              <a:buNone/>
              <a:defRPr sz="3200" b="1"/>
            </a:lvl9pPr>
          </a:lstStyle>
          <a:p>
            <a:endParaRPr/>
          </a:p>
        </p:txBody>
      </p:sp>
      <p:sp>
        <p:nvSpPr>
          <p:cNvPr id="105" name="Google Shape;105;p14"/>
          <p:cNvSpPr/>
          <p:nvPr/>
        </p:nvSpPr>
        <p:spPr>
          <a:xfrm>
            <a:off x="490200" y="1964567"/>
            <a:ext cx="1805600" cy="4348000"/>
          </a:xfrm>
          <a:prstGeom prst="rect">
            <a:avLst/>
          </a:prstGeom>
          <a:solidFill>
            <a:schemeClr val="accent1"/>
          </a:solidFill>
          <a:ln>
            <a:noFill/>
          </a:ln>
          <a:effectLst>
            <a:outerShdw blurRad="50800" dist="104775" dir="3600000" algn="tl" rotWithShape="0">
              <a:srgbClr val="000000">
                <a:alpha val="40000"/>
              </a:srgbClr>
            </a:outerShdw>
          </a:effectLst>
        </p:spPr>
        <p:txBody>
          <a:bodyPr spcFirstLastPara="1" wrap="square" lIns="327600" tIns="163767" rIns="327600" bIns="163767" anchor="ctr" anchorCtr="0">
            <a:noAutofit/>
          </a:bodyPr>
          <a:lstStyle/>
          <a:p>
            <a:pPr marL="0" marR="0" lvl="0" indent="0" algn="l"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a:p>
            <a:pPr marL="0" marR="0" lvl="0" indent="0" algn="ctr"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a:p>
            <a:pPr marL="609585" marR="0" lvl="0" indent="0" algn="l"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p:txBody>
      </p:sp>
      <p:pic>
        <p:nvPicPr>
          <p:cNvPr id="106" name="Google Shape;106;p14"/>
          <p:cNvPicPr preferRelativeResize="0"/>
          <p:nvPr/>
        </p:nvPicPr>
        <p:blipFill rotWithShape="1">
          <a:blip r:embed="rId2">
            <a:alphaModFix/>
          </a:blip>
          <a:srcRect/>
          <a:stretch/>
        </p:blipFill>
        <p:spPr>
          <a:xfrm flipH="1">
            <a:off x="740133" y="1778235"/>
            <a:ext cx="763600" cy="763600"/>
          </a:xfrm>
          <a:prstGeom prst="rect">
            <a:avLst/>
          </a:prstGeom>
          <a:noFill/>
          <a:ln>
            <a:noFill/>
          </a:ln>
        </p:spPr>
      </p:pic>
      <p:pic>
        <p:nvPicPr>
          <p:cNvPr id="107" name="Google Shape;107;p14"/>
          <p:cNvPicPr preferRelativeResize="0"/>
          <p:nvPr/>
        </p:nvPicPr>
        <p:blipFill rotWithShape="1">
          <a:blip r:embed="rId3">
            <a:alphaModFix/>
          </a:blip>
          <a:srcRect l="9202" r="9793"/>
          <a:stretch/>
        </p:blipFill>
        <p:spPr>
          <a:xfrm>
            <a:off x="2394065" y="1788767"/>
            <a:ext cx="2366600" cy="4699633"/>
          </a:xfrm>
          <a:prstGeom prst="rect">
            <a:avLst/>
          </a:prstGeom>
          <a:noFill/>
          <a:ln>
            <a:noFill/>
          </a:ln>
        </p:spPr>
      </p:pic>
      <p:pic>
        <p:nvPicPr>
          <p:cNvPr id="108" name="Google Shape;108;p14"/>
          <p:cNvPicPr preferRelativeResize="0"/>
          <p:nvPr/>
        </p:nvPicPr>
        <p:blipFill rotWithShape="1">
          <a:blip r:embed="rId2">
            <a:alphaModFix/>
          </a:blip>
          <a:srcRect/>
          <a:stretch/>
        </p:blipFill>
        <p:spPr>
          <a:xfrm flipH="1">
            <a:off x="3289067" y="1723335"/>
            <a:ext cx="763600" cy="763600"/>
          </a:xfrm>
          <a:prstGeom prst="rect">
            <a:avLst/>
          </a:prstGeom>
          <a:noFill/>
          <a:ln>
            <a:noFill/>
          </a:ln>
        </p:spPr>
      </p:pic>
      <p:sp>
        <p:nvSpPr>
          <p:cNvPr id="109" name="Google Shape;109;p14"/>
          <p:cNvSpPr/>
          <p:nvPr/>
        </p:nvSpPr>
        <p:spPr>
          <a:xfrm>
            <a:off x="4906869" y="1964533"/>
            <a:ext cx="1953200" cy="4348000"/>
          </a:xfrm>
          <a:prstGeom prst="rect">
            <a:avLst/>
          </a:prstGeom>
          <a:solidFill>
            <a:schemeClr val="accent1"/>
          </a:solidFill>
          <a:ln>
            <a:noFill/>
          </a:ln>
          <a:effectLst>
            <a:outerShdw blurRad="50800" dist="104775" dir="3600000" algn="tl" rotWithShape="0">
              <a:srgbClr val="000000">
                <a:alpha val="40000"/>
              </a:srgbClr>
            </a:outerShdw>
          </a:effectLst>
        </p:spPr>
        <p:txBody>
          <a:bodyPr spcFirstLastPara="1" wrap="square" lIns="327600" tIns="163767" rIns="327600" bIns="163767" anchor="ctr" anchorCtr="0">
            <a:noAutofit/>
          </a:bodyPr>
          <a:lstStyle/>
          <a:p>
            <a:pPr marL="0" marR="0" lvl="0" indent="0" algn="l"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a:p>
            <a:pPr marL="0" marR="0" lvl="0" indent="0" algn="ctr"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a:p>
            <a:pPr marL="609585" marR="0" lvl="0" indent="0" algn="l"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p:txBody>
      </p:sp>
      <p:pic>
        <p:nvPicPr>
          <p:cNvPr id="110" name="Google Shape;110;p14"/>
          <p:cNvPicPr preferRelativeResize="0"/>
          <p:nvPr/>
        </p:nvPicPr>
        <p:blipFill rotWithShape="1">
          <a:blip r:embed="rId2">
            <a:alphaModFix/>
          </a:blip>
          <a:srcRect/>
          <a:stretch/>
        </p:blipFill>
        <p:spPr>
          <a:xfrm flipH="1">
            <a:off x="5304116" y="1778217"/>
            <a:ext cx="763600" cy="763600"/>
          </a:xfrm>
          <a:prstGeom prst="rect">
            <a:avLst/>
          </a:prstGeom>
          <a:noFill/>
          <a:ln>
            <a:noFill/>
          </a:ln>
        </p:spPr>
      </p:pic>
      <p:pic>
        <p:nvPicPr>
          <p:cNvPr id="111" name="Google Shape;111;p14"/>
          <p:cNvPicPr preferRelativeResize="0"/>
          <p:nvPr/>
        </p:nvPicPr>
        <p:blipFill rotWithShape="1">
          <a:blip r:embed="rId3">
            <a:alphaModFix/>
          </a:blip>
          <a:srcRect l="9202" r="9793"/>
          <a:stretch/>
        </p:blipFill>
        <p:spPr>
          <a:xfrm>
            <a:off x="6958067" y="1788700"/>
            <a:ext cx="2366600" cy="4699667"/>
          </a:xfrm>
          <a:prstGeom prst="rect">
            <a:avLst/>
          </a:prstGeom>
          <a:noFill/>
          <a:ln>
            <a:noFill/>
          </a:ln>
        </p:spPr>
      </p:pic>
      <p:pic>
        <p:nvPicPr>
          <p:cNvPr id="112" name="Google Shape;112;p14"/>
          <p:cNvPicPr preferRelativeResize="0"/>
          <p:nvPr/>
        </p:nvPicPr>
        <p:blipFill rotWithShape="1">
          <a:blip r:embed="rId2">
            <a:alphaModFix/>
          </a:blip>
          <a:srcRect/>
          <a:stretch/>
        </p:blipFill>
        <p:spPr>
          <a:xfrm flipH="1">
            <a:off x="7853049" y="1723317"/>
            <a:ext cx="763600" cy="763600"/>
          </a:xfrm>
          <a:prstGeom prst="rect">
            <a:avLst/>
          </a:prstGeom>
          <a:noFill/>
          <a:ln>
            <a:noFill/>
          </a:ln>
        </p:spPr>
      </p:pic>
      <p:sp>
        <p:nvSpPr>
          <p:cNvPr id="113" name="Google Shape;113;p14"/>
          <p:cNvSpPr/>
          <p:nvPr/>
        </p:nvSpPr>
        <p:spPr>
          <a:xfrm>
            <a:off x="9390468" y="1818267"/>
            <a:ext cx="2179600" cy="4348000"/>
          </a:xfrm>
          <a:prstGeom prst="rect">
            <a:avLst/>
          </a:prstGeom>
          <a:solidFill>
            <a:schemeClr val="accent1"/>
          </a:solidFill>
          <a:ln>
            <a:noFill/>
          </a:ln>
          <a:effectLst>
            <a:outerShdw blurRad="50800" dist="104775" dir="3600000" algn="tl" rotWithShape="0">
              <a:srgbClr val="000000">
                <a:alpha val="40000"/>
              </a:srgbClr>
            </a:outerShdw>
          </a:effectLst>
        </p:spPr>
        <p:txBody>
          <a:bodyPr spcFirstLastPara="1" wrap="square" lIns="327600" tIns="163767" rIns="327600" bIns="163767" anchor="ctr" anchorCtr="0">
            <a:noAutofit/>
          </a:bodyPr>
          <a:lstStyle/>
          <a:p>
            <a:pPr marL="0" marR="0" lvl="0" indent="0" algn="l"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a:p>
            <a:pPr marL="0" marR="0" lvl="0" indent="0" algn="ctr"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a:p>
            <a:pPr marL="609585" marR="0" lvl="0" indent="0" algn="l"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p:txBody>
      </p:sp>
      <p:pic>
        <p:nvPicPr>
          <p:cNvPr id="114" name="Google Shape;114;p14"/>
          <p:cNvPicPr preferRelativeResize="0"/>
          <p:nvPr/>
        </p:nvPicPr>
        <p:blipFill rotWithShape="1">
          <a:blip r:embed="rId2">
            <a:alphaModFix/>
          </a:blip>
          <a:srcRect/>
          <a:stretch/>
        </p:blipFill>
        <p:spPr>
          <a:xfrm flipH="1">
            <a:off x="10014249" y="1723317"/>
            <a:ext cx="763600" cy="763600"/>
          </a:xfrm>
          <a:prstGeom prst="rect">
            <a:avLst/>
          </a:prstGeom>
          <a:noFill/>
          <a:ln>
            <a:noFill/>
          </a:ln>
        </p:spPr>
      </p:pic>
      <p:sp>
        <p:nvSpPr>
          <p:cNvPr id="115" name="Google Shape;115;p14"/>
          <p:cNvSpPr/>
          <p:nvPr/>
        </p:nvSpPr>
        <p:spPr>
          <a:xfrm>
            <a:off x="729533" y="371767"/>
            <a:ext cx="10868800" cy="942000"/>
          </a:xfrm>
          <a:prstGeom prst="rect">
            <a:avLst/>
          </a:prstGeom>
          <a:solidFill>
            <a:srgbClr val="FFFFFF"/>
          </a:solidFill>
          <a:ln>
            <a:noFill/>
          </a:ln>
          <a:effectLst>
            <a:outerShdw blurRad="50800" dist="57150" dir="3600000" algn="tl" rotWithShape="0">
              <a:srgbClr val="000000">
                <a:alpha val="40000"/>
              </a:srgbClr>
            </a:outerShdw>
          </a:effectLst>
        </p:spPr>
        <p:txBody>
          <a:bodyPr spcFirstLastPara="1" wrap="square" lIns="327600" tIns="163767" rIns="327600" bIns="163767" anchor="ctr" anchorCtr="0">
            <a:noAutofit/>
          </a:bodyPr>
          <a:lstStyle/>
          <a:p>
            <a:pPr marL="0" marR="0" lvl="0" indent="0" algn="l"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a:p>
            <a:pPr marL="0" marR="0" lvl="0" indent="0" algn="ctr"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a:p>
            <a:pPr marL="609585" marR="0" lvl="0" indent="0" algn="l"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p:txBody>
      </p:sp>
      <p:pic>
        <p:nvPicPr>
          <p:cNvPr id="116" name="Google Shape;116;p14"/>
          <p:cNvPicPr preferRelativeResize="0"/>
          <p:nvPr/>
        </p:nvPicPr>
        <p:blipFill rotWithShape="1">
          <a:blip r:embed="rId2">
            <a:alphaModFix/>
          </a:blip>
          <a:srcRect/>
          <a:stretch/>
        </p:blipFill>
        <p:spPr>
          <a:xfrm flipH="1">
            <a:off x="608749" y="195651"/>
            <a:ext cx="763600" cy="763600"/>
          </a:xfrm>
          <a:prstGeom prst="rect">
            <a:avLst/>
          </a:prstGeom>
          <a:noFill/>
          <a:ln>
            <a:noFill/>
          </a:ln>
        </p:spPr>
      </p:pic>
    </p:spTree>
    <p:extLst>
      <p:ext uri="{BB962C8B-B14F-4D97-AF65-F5344CB8AC3E}">
        <p14:creationId xmlns:p14="http://schemas.microsoft.com/office/powerpoint/2010/main" val="390713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117"/>
        <p:cNvGrpSpPr/>
        <p:nvPr/>
      </p:nvGrpSpPr>
      <p:grpSpPr>
        <a:xfrm>
          <a:off x="0" y="0"/>
          <a:ext cx="0" cy="0"/>
          <a:chOff x="0" y="0"/>
          <a:chExt cx="0" cy="0"/>
        </a:xfrm>
      </p:grpSpPr>
      <p:sp>
        <p:nvSpPr>
          <p:cNvPr id="118" name="Google Shape;118;p15"/>
          <p:cNvSpPr/>
          <p:nvPr/>
        </p:nvSpPr>
        <p:spPr>
          <a:xfrm>
            <a:off x="795200" y="724000"/>
            <a:ext cx="10601600" cy="5410000"/>
          </a:xfrm>
          <a:prstGeom prst="rect">
            <a:avLst/>
          </a:prstGeom>
          <a:solidFill>
            <a:schemeClr val="accent1"/>
          </a:solidFill>
          <a:ln>
            <a:noFill/>
          </a:ln>
          <a:effectLst>
            <a:outerShdw blurRad="50800" dist="104775" dir="3600000" algn="tl" rotWithShape="0">
              <a:srgbClr val="000000">
                <a:alpha val="40000"/>
              </a:srgbClr>
            </a:outerShdw>
          </a:effectLst>
        </p:spPr>
        <p:txBody>
          <a:bodyPr spcFirstLastPara="1" wrap="square" lIns="327600" tIns="163767" rIns="327600" bIns="163767" anchor="ctr" anchorCtr="0">
            <a:noAutofit/>
          </a:bodyPr>
          <a:lstStyle/>
          <a:p>
            <a:pPr marL="0" marR="0" lvl="0" indent="0" algn="l"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a:p>
            <a:pPr marL="0" marR="0" lvl="0" indent="0" algn="ctr"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a:p>
            <a:pPr marL="609585" marR="0" lvl="0" indent="0" algn="l"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p:txBody>
      </p:sp>
      <p:pic>
        <p:nvPicPr>
          <p:cNvPr id="119" name="Google Shape;119;p15"/>
          <p:cNvPicPr preferRelativeResize="0"/>
          <p:nvPr/>
        </p:nvPicPr>
        <p:blipFill rotWithShape="1">
          <a:blip r:embed="rId2">
            <a:alphaModFix/>
          </a:blip>
          <a:srcRect/>
          <a:stretch/>
        </p:blipFill>
        <p:spPr>
          <a:xfrm flipH="1">
            <a:off x="5583020" y="745090"/>
            <a:ext cx="1025965" cy="1025965"/>
          </a:xfrm>
          <a:prstGeom prst="rect">
            <a:avLst/>
          </a:prstGeom>
          <a:noFill/>
          <a:ln>
            <a:noFill/>
          </a:ln>
        </p:spPr>
      </p:pic>
      <p:sp>
        <p:nvSpPr>
          <p:cNvPr id="120" name="Google Shape;120;p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dirty="0"/>
          </a:p>
        </p:txBody>
      </p:sp>
      <p:sp>
        <p:nvSpPr>
          <p:cNvPr id="121" name="Google Shape;121;p15"/>
          <p:cNvSpPr txBox="1">
            <a:spLocks noGrp="1"/>
          </p:cNvSpPr>
          <p:nvPr>
            <p:ph type="title"/>
          </p:nvPr>
        </p:nvSpPr>
        <p:spPr>
          <a:xfrm>
            <a:off x="1246700" y="1771067"/>
            <a:ext cx="9491200" cy="36560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2800"/>
            </a:lvl1pPr>
            <a:lvl2pPr lvl="1" algn="ctr" rtl="0">
              <a:spcBef>
                <a:spcPts val="0"/>
              </a:spcBef>
              <a:spcAft>
                <a:spcPts val="0"/>
              </a:spcAft>
              <a:buNone/>
              <a:defRPr sz="12800"/>
            </a:lvl2pPr>
            <a:lvl3pPr lvl="2" algn="ctr" rtl="0">
              <a:spcBef>
                <a:spcPts val="0"/>
              </a:spcBef>
              <a:spcAft>
                <a:spcPts val="0"/>
              </a:spcAft>
              <a:buNone/>
              <a:defRPr sz="12800"/>
            </a:lvl3pPr>
            <a:lvl4pPr lvl="3" algn="ctr" rtl="0">
              <a:spcBef>
                <a:spcPts val="0"/>
              </a:spcBef>
              <a:spcAft>
                <a:spcPts val="0"/>
              </a:spcAft>
              <a:buNone/>
              <a:defRPr sz="12800"/>
            </a:lvl4pPr>
            <a:lvl5pPr lvl="4" algn="ctr" rtl="0">
              <a:spcBef>
                <a:spcPts val="0"/>
              </a:spcBef>
              <a:spcAft>
                <a:spcPts val="0"/>
              </a:spcAft>
              <a:buNone/>
              <a:defRPr sz="12800"/>
            </a:lvl5pPr>
            <a:lvl6pPr lvl="5" algn="ctr" rtl="0">
              <a:spcBef>
                <a:spcPts val="0"/>
              </a:spcBef>
              <a:spcAft>
                <a:spcPts val="0"/>
              </a:spcAft>
              <a:buNone/>
              <a:defRPr sz="12800"/>
            </a:lvl6pPr>
            <a:lvl7pPr lvl="6" algn="ctr" rtl="0">
              <a:spcBef>
                <a:spcPts val="0"/>
              </a:spcBef>
              <a:spcAft>
                <a:spcPts val="0"/>
              </a:spcAft>
              <a:buNone/>
              <a:defRPr sz="12800"/>
            </a:lvl7pPr>
            <a:lvl8pPr lvl="7" algn="ctr" rtl="0">
              <a:spcBef>
                <a:spcPts val="0"/>
              </a:spcBef>
              <a:spcAft>
                <a:spcPts val="0"/>
              </a:spcAft>
              <a:buNone/>
              <a:defRPr sz="12800"/>
            </a:lvl8pPr>
            <a:lvl9pPr lvl="8" algn="ctr" rtl="0">
              <a:spcBef>
                <a:spcPts val="0"/>
              </a:spcBef>
              <a:spcAft>
                <a:spcPts val="0"/>
              </a:spcAft>
              <a:buNone/>
              <a:defRPr sz="12800"/>
            </a:lvl9pPr>
          </a:lstStyle>
          <a:p>
            <a:endParaRPr/>
          </a:p>
        </p:txBody>
      </p:sp>
    </p:spTree>
    <p:extLst>
      <p:ext uri="{BB962C8B-B14F-4D97-AF65-F5344CB8AC3E}">
        <p14:creationId xmlns:p14="http://schemas.microsoft.com/office/powerpoint/2010/main" val="11282236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Subtitle">
  <p:cSld name="Title and Subtitle">
    <p:spTree>
      <p:nvGrpSpPr>
        <p:cNvPr id="1" name="Shape 122"/>
        <p:cNvGrpSpPr/>
        <p:nvPr/>
      </p:nvGrpSpPr>
      <p:grpSpPr>
        <a:xfrm>
          <a:off x="0" y="0"/>
          <a:ext cx="0" cy="0"/>
          <a:chOff x="0" y="0"/>
          <a:chExt cx="0" cy="0"/>
        </a:xfrm>
      </p:grpSpPr>
      <p:pic>
        <p:nvPicPr>
          <p:cNvPr id="123" name="Google Shape;123;p16"/>
          <p:cNvPicPr preferRelativeResize="0"/>
          <p:nvPr/>
        </p:nvPicPr>
        <p:blipFill>
          <a:blip r:embed="rId2">
            <a:alphaModFix/>
          </a:blip>
          <a:stretch>
            <a:fillRect/>
          </a:stretch>
        </p:blipFill>
        <p:spPr>
          <a:xfrm>
            <a:off x="4444667" y="214300"/>
            <a:ext cx="8177700" cy="6858000"/>
          </a:xfrm>
          <a:prstGeom prst="rect">
            <a:avLst/>
          </a:prstGeom>
          <a:noFill/>
          <a:ln>
            <a:noFill/>
          </a:ln>
        </p:spPr>
      </p:pic>
      <p:sp>
        <p:nvSpPr>
          <p:cNvPr id="124" name="Google Shape;124;p16"/>
          <p:cNvSpPr/>
          <p:nvPr/>
        </p:nvSpPr>
        <p:spPr>
          <a:xfrm>
            <a:off x="1152600" y="649465"/>
            <a:ext cx="4047600" cy="5568000"/>
          </a:xfrm>
          <a:prstGeom prst="rect">
            <a:avLst/>
          </a:prstGeom>
          <a:solidFill>
            <a:schemeClr val="accent1"/>
          </a:solidFill>
          <a:ln>
            <a:noFill/>
          </a:ln>
          <a:effectLst>
            <a:outerShdw blurRad="50800" dist="104775" dir="3600000" algn="tl" rotWithShape="0">
              <a:srgbClr val="000000">
                <a:alpha val="40000"/>
              </a:srgbClr>
            </a:outerShdw>
          </a:effectLst>
        </p:spPr>
        <p:txBody>
          <a:bodyPr spcFirstLastPara="1" wrap="square" lIns="327600" tIns="163767" rIns="327600" bIns="163767" anchor="ctr" anchorCtr="0">
            <a:noAutofit/>
          </a:bodyPr>
          <a:lstStyle/>
          <a:p>
            <a:pPr marL="0" marR="0" lvl="0" indent="0" algn="l"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a:p>
            <a:pPr marL="0" marR="0" lvl="0" indent="0" algn="ctr"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a:p>
            <a:pPr marL="609585" marR="0" lvl="0" indent="0" algn="l"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p:txBody>
      </p:sp>
      <p:pic>
        <p:nvPicPr>
          <p:cNvPr id="125" name="Google Shape;125;p16"/>
          <p:cNvPicPr preferRelativeResize="0"/>
          <p:nvPr/>
        </p:nvPicPr>
        <p:blipFill rotWithShape="1">
          <a:blip r:embed="rId3">
            <a:alphaModFix/>
          </a:blip>
          <a:srcRect/>
          <a:stretch/>
        </p:blipFill>
        <p:spPr>
          <a:xfrm flipH="1">
            <a:off x="2663404" y="649456"/>
            <a:ext cx="1025965" cy="1025965"/>
          </a:xfrm>
          <a:prstGeom prst="rect">
            <a:avLst/>
          </a:prstGeom>
          <a:noFill/>
          <a:ln>
            <a:noFill/>
          </a:ln>
        </p:spPr>
      </p:pic>
      <p:pic>
        <p:nvPicPr>
          <p:cNvPr id="126" name="Google Shape;126;p16"/>
          <p:cNvPicPr preferRelativeResize="0"/>
          <p:nvPr/>
        </p:nvPicPr>
        <p:blipFill rotWithShape="1">
          <a:blip r:embed="rId3">
            <a:alphaModFix/>
          </a:blip>
          <a:srcRect/>
          <a:stretch/>
        </p:blipFill>
        <p:spPr>
          <a:xfrm flipH="1">
            <a:off x="7952938" y="461389"/>
            <a:ext cx="1025965" cy="1025965"/>
          </a:xfrm>
          <a:prstGeom prst="rect">
            <a:avLst/>
          </a:prstGeom>
          <a:noFill/>
          <a:ln>
            <a:noFill/>
          </a:ln>
        </p:spPr>
      </p:pic>
      <p:sp>
        <p:nvSpPr>
          <p:cNvPr id="127" name="Google Shape;127;p1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dirty="0"/>
          </a:p>
        </p:txBody>
      </p:sp>
      <p:sp>
        <p:nvSpPr>
          <p:cNvPr id="128" name="Google Shape;128;p16"/>
          <p:cNvSpPr txBox="1">
            <a:spLocks noGrp="1"/>
          </p:cNvSpPr>
          <p:nvPr>
            <p:ph type="title"/>
          </p:nvPr>
        </p:nvSpPr>
        <p:spPr>
          <a:xfrm>
            <a:off x="1368900" y="2457033"/>
            <a:ext cx="35148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29" name="Google Shape;129;p16"/>
          <p:cNvSpPr txBox="1">
            <a:spLocks noGrp="1"/>
          </p:cNvSpPr>
          <p:nvPr>
            <p:ph type="subTitle" idx="1"/>
          </p:nvPr>
        </p:nvSpPr>
        <p:spPr>
          <a:xfrm>
            <a:off x="1368900" y="4550233"/>
            <a:ext cx="35148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1665463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lidesMania">
  <p:cSld name="SlidesMania">
    <p:spTree>
      <p:nvGrpSpPr>
        <p:cNvPr id="1" name="Shape 130"/>
        <p:cNvGrpSpPr/>
        <p:nvPr/>
      </p:nvGrpSpPr>
      <p:grpSpPr>
        <a:xfrm>
          <a:off x="0" y="0"/>
          <a:ext cx="0" cy="0"/>
          <a:chOff x="0" y="0"/>
          <a:chExt cx="0" cy="0"/>
        </a:xfrm>
      </p:grpSpPr>
      <p:sp>
        <p:nvSpPr>
          <p:cNvPr id="131" name="Google Shape;131;p1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dirty="0"/>
          </a:p>
        </p:txBody>
      </p:sp>
      <p:sp>
        <p:nvSpPr>
          <p:cNvPr id="132" name="Google Shape;132;p17"/>
          <p:cNvSpPr/>
          <p:nvPr/>
        </p:nvSpPr>
        <p:spPr>
          <a:xfrm>
            <a:off x="0" y="0"/>
            <a:ext cx="12192000" cy="6858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pic>
        <p:nvPicPr>
          <p:cNvPr id="133" name="Google Shape;133;p17">
            <a:hlinkClick r:id="rId2"/>
          </p:cNvPr>
          <p:cNvPicPr preferRelativeResize="0"/>
          <p:nvPr/>
        </p:nvPicPr>
        <p:blipFill rotWithShape="1">
          <a:blip r:embed="rId3">
            <a:alphaModFix/>
          </a:blip>
          <a:srcRect/>
          <a:stretch/>
        </p:blipFill>
        <p:spPr>
          <a:xfrm>
            <a:off x="465600" y="331100"/>
            <a:ext cx="5101467" cy="2201299"/>
          </a:xfrm>
          <a:prstGeom prst="rect">
            <a:avLst/>
          </a:prstGeom>
          <a:noFill/>
          <a:ln>
            <a:noFill/>
          </a:ln>
        </p:spPr>
      </p:pic>
      <p:sp>
        <p:nvSpPr>
          <p:cNvPr id="134" name="Google Shape;134;p17"/>
          <p:cNvSpPr txBox="1"/>
          <p:nvPr/>
        </p:nvSpPr>
        <p:spPr>
          <a:xfrm>
            <a:off x="463500" y="2858084"/>
            <a:ext cx="8956400" cy="897600"/>
          </a:xfrm>
          <a:prstGeom prst="rect">
            <a:avLst/>
          </a:prstGeom>
          <a:noFill/>
          <a:ln>
            <a:noFill/>
          </a:ln>
        </p:spPr>
        <p:txBody>
          <a:bodyPr spcFirstLastPara="1" wrap="square" lIns="121900" tIns="60933" rIns="121900" bIns="60933" anchor="t" anchorCtr="0">
            <a:noAutofit/>
          </a:bodyPr>
          <a:lstStyle/>
          <a:p>
            <a:pPr marL="0" marR="0" lvl="0" indent="0" algn="l" rtl="0">
              <a:spcBef>
                <a:spcPts val="0"/>
              </a:spcBef>
              <a:spcAft>
                <a:spcPts val="0"/>
              </a:spcAft>
              <a:buNone/>
            </a:pPr>
            <a:r>
              <a:rPr lang="en-GB" sz="3200" b="1" dirty="0">
                <a:solidFill>
                  <a:srgbClr val="3F3F3F"/>
                </a:solidFill>
                <a:latin typeface="Poppins"/>
                <a:ea typeface="Poppins"/>
                <a:cs typeface="Poppins"/>
                <a:sym typeface="Poppins"/>
              </a:rPr>
              <a:t>Free </a:t>
            </a:r>
            <a:r>
              <a:rPr lang="en-GB" sz="3200" dirty="0">
                <a:solidFill>
                  <a:srgbClr val="3F3F3F"/>
                </a:solidFill>
                <a:latin typeface="Poppins"/>
                <a:ea typeface="Poppins"/>
                <a:cs typeface="Poppins"/>
                <a:sym typeface="Poppins"/>
              </a:rPr>
              <a:t>themes and templates for </a:t>
            </a:r>
            <a:r>
              <a:rPr lang="en-GB" sz="3200" b="1" dirty="0">
                <a:solidFill>
                  <a:srgbClr val="3F3F3F"/>
                </a:solidFill>
                <a:latin typeface="Poppins"/>
                <a:ea typeface="Poppins"/>
                <a:cs typeface="Poppins"/>
                <a:sym typeface="Poppins"/>
              </a:rPr>
              <a:t>Google Slides</a:t>
            </a:r>
            <a:r>
              <a:rPr lang="en-GB" sz="3200" dirty="0">
                <a:solidFill>
                  <a:srgbClr val="3F3F3F"/>
                </a:solidFill>
                <a:latin typeface="Poppins"/>
                <a:ea typeface="Poppins"/>
                <a:cs typeface="Poppins"/>
                <a:sym typeface="Poppins"/>
              </a:rPr>
              <a:t> or </a:t>
            </a:r>
            <a:r>
              <a:rPr lang="en-GB" sz="3200" b="1" dirty="0">
                <a:solidFill>
                  <a:srgbClr val="3F3F3F"/>
                </a:solidFill>
                <a:latin typeface="Poppins"/>
                <a:ea typeface="Poppins"/>
                <a:cs typeface="Poppins"/>
                <a:sym typeface="Poppins"/>
              </a:rPr>
              <a:t>PowerPoint</a:t>
            </a:r>
            <a:endParaRPr sz="3200" b="1" dirty="0">
              <a:solidFill>
                <a:srgbClr val="3F3F3F"/>
              </a:solidFill>
            </a:endParaRPr>
          </a:p>
        </p:txBody>
      </p:sp>
      <p:cxnSp>
        <p:nvCxnSpPr>
          <p:cNvPr id="135" name="Google Shape;135;p17"/>
          <p:cNvCxnSpPr/>
          <p:nvPr/>
        </p:nvCxnSpPr>
        <p:spPr>
          <a:xfrm>
            <a:off x="10259667" y="4956833"/>
            <a:ext cx="1495200" cy="12800"/>
          </a:xfrm>
          <a:prstGeom prst="straightConnector1">
            <a:avLst/>
          </a:prstGeom>
          <a:noFill/>
          <a:ln w="38100" cap="flat" cmpd="sng">
            <a:solidFill>
              <a:srgbClr val="FFCB25"/>
            </a:solidFill>
            <a:prstDash val="solid"/>
            <a:round/>
            <a:headEnd type="none" w="med" len="med"/>
            <a:tailEnd type="none" w="med" len="med"/>
          </a:ln>
        </p:spPr>
      </p:cxnSp>
      <p:pic>
        <p:nvPicPr>
          <p:cNvPr id="136" name="Google Shape;136;p17">
            <a:hlinkClick r:id="rId4"/>
          </p:cNvPr>
          <p:cNvPicPr preferRelativeResize="0"/>
          <p:nvPr/>
        </p:nvPicPr>
        <p:blipFill>
          <a:blip r:embed="rId5">
            <a:alphaModFix/>
          </a:blip>
          <a:stretch>
            <a:fillRect/>
          </a:stretch>
        </p:blipFill>
        <p:spPr>
          <a:xfrm>
            <a:off x="8141533" y="5166806"/>
            <a:ext cx="713232" cy="637863"/>
          </a:xfrm>
          <a:prstGeom prst="rect">
            <a:avLst/>
          </a:prstGeom>
          <a:noFill/>
          <a:ln>
            <a:noFill/>
          </a:ln>
        </p:spPr>
      </p:pic>
      <p:pic>
        <p:nvPicPr>
          <p:cNvPr id="137" name="Google Shape;137;p17">
            <a:hlinkClick r:id="rId6"/>
          </p:cNvPr>
          <p:cNvPicPr preferRelativeResize="0"/>
          <p:nvPr/>
        </p:nvPicPr>
        <p:blipFill>
          <a:blip r:embed="rId7">
            <a:alphaModFix/>
          </a:blip>
          <a:stretch>
            <a:fillRect/>
          </a:stretch>
        </p:blipFill>
        <p:spPr>
          <a:xfrm>
            <a:off x="8854766" y="5171298"/>
            <a:ext cx="708660" cy="628879"/>
          </a:xfrm>
          <a:prstGeom prst="rect">
            <a:avLst/>
          </a:prstGeom>
          <a:noFill/>
          <a:ln>
            <a:noFill/>
          </a:ln>
        </p:spPr>
      </p:pic>
      <p:pic>
        <p:nvPicPr>
          <p:cNvPr id="138" name="Google Shape;138;p17">
            <a:hlinkClick r:id="rId8"/>
          </p:cNvPr>
          <p:cNvPicPr preferRelativeResize="0"/>
          <p:nvPr/>
        </p:nvPicPr>
        <p:blipFill>
          <a:blip r:embed="rId9">
            <a:alphaModFix/>
          </a:blip>
          <a:stretch>
            <a:fillRect/>
          </a:stretch>
        </p:blipFill>
        <p:spPr>
          <a:xfrm>
            <a:off x="9602365" y="5173544"/>
            <a:ext cx="612648" cy="624387"/>
          </a:xfrm>
          <a:prstGeom prst="rect">
            <a:avLst/>
          </a:prstGeom>
          <a:noFill/>
          <a:ln>
            <a:noFill/>
          </a:ln>
        </p:spPr>
      </p:pic>
      <p:pic>
        <p:nvPicPr>
          <p:cNvPr id="139" name="Google Shape;139;p17">
            <a:hlinkClick r:id="rId10"/>
          </p:cNvPr>
          <p:cNvPicPr preferRelativeResize="0"/>
          <p:nvPr/>
        </p:nvPicPr>
        <p:blipFill>
          <a:blip r:embed="rId11">
            <a:alphaModFix/>
          </a:blip>
          <a:stretch>
            <a:fillRect/>
          </a:stretch>
        </p:blipFill>
        <p:spPr>
          <a:xfrm>
            <a:off x="10255255" y="5142100"/>
            <a:ext cx="800100" cy="687275"/>
          </a:xfrm>
          <a:prstGeom prst="rect">
            <a:avLst/>
          </a:prstGeom>
          <a:noFill/>
          <a:ln>
            <a:noFill/>
          </a:ln>
        </p:spPr>
      </p:pic>
      <p:pic>
        <p:nvPicPr>
          <p:cNvPr id="140" name="Google Shape;140;p17">
            <a:hlinkClick r:id="rId12"/>
          </p:cNvPr>
          <p:cNvPicPr preferRelativeResize="0"/>
          <p:nvPr/>
        </p:nvPicPr>
        <p:blipFill>
          <a:blip r:embed="rId13">
            <a:alphaModFix/>
          </a:blip>
          <a:stretch>
            <a:fillRect/>
          </a:stretch>
        </p:blipFill>
        <p:spPr>
          <a:xfrm>
            <a:off x="11055350" y="5184774"/>
            <a:ext cx="699516" cy="601927"/>
          </a:xfrm>
          <a:prstGeom prst="rect">
            <a:avLst/>
          </a:prstGeom>
          <a:noFill/>
          <a:ln>
            <a:noFill/>
          </a:ln>
        </p:spPr>
      </p:pic>
      <p:sp>
        <p:nvSpPr>
          <p:cNvPr id="141" name="Google Shape;141;p17"/>
          <p:cNvSpPr txBox="1"/>
          <p:nvPr/>
        </p:nvSpPr>
        <p:spPr>
          <a:xfrm>
            <a:off x="6908800" y="4081351"/>
            <a:ext cx="4915600" cy="10012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r>
              <a:rPr lang="en-GB" sz="3200" b="1" dirty="0">
                <a:solidFill>
                  <a:srgbClr val="252525"/>
                </a:solidFill>
                <a:latin typeface="Homemade Apple"/>
                <a:ea typeface="Homemade Apple"/>
                <a:cs typeface="Homemade Apple"/>
                <a:sym typeface="Homemade Apple"/>
              </a:rPr>
              <a:t>Sharing is caring!</a:t>
            </a:r>
            <a:endParaRPr sz="3200" b="1" dirty="0">
              <a:solidFill>
                <a:srgbClr val="252525"/>
              </a:solidFill>
              <a:latin typeface="Homemade Apple"/>
              <a:ea typeface="Homemade Apple"/>
              <a:cs typeface="Homemade Apple"/>
              <a:sym typeface="Homemade Apple"/>
            </a:endParaRPr>
          </a:p>
        </p:txBody>
      </p:sp>
    </p:spTree>
    <p:extLst>
      <p:ext uri="{BB962C8B-B14F-4D97-AF65-F5344CB8AC3E}">
        <p14:creationId xmlns:p14="http://schemas.microsoft.com/office/powerpoint/2010/main" val="13160522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p:spPr>
        <p:txBody>
          <a:bodyPr/>
          <a:lstStyle/>
          <a:p>
            <a:r>
              <a:rPr lang="en-US"/>
              <a:t>Click to edit Master title style</a:t>
            </a:r>
          </a:p>
        </p:txBody>
      </p:sp>
      <p:sp>
        <p:nvSpPr>
          <p:cNvPr id="3" name="ClipArt Placeholder 2"/>
          <p:cNvSpPr>
            <a:spLocks noGrp="1"/>
          </p:cNvSpPr>
          <p:nvPr>
            <p:ph type="clipArt" sz="half" idx="1"/>
          </p:nvPr>
        </p:nvSpPr>
        <p:spPr>
          <a:xfrm>
            <a:off x="609600" y="1905000"/>
            <a:ext cx="5384800" cy="4114800"/>
          </a:xfrm>
        </p:spPr>
        <p:txBody>
          <a:bodyPr/>
          <a:lstStyle/>
          <a:p>
            <a:pPr lvl="0"/>
            <a:endParaRPr lang="en-US" noProof="0" dirty="0"/>
          </a:p>
        </p:txBody>
      </p:sp>
      <p:sp>
        <p:nvSpPr>
          <p:cNvPr id="4" name="Text Placeholder 3"/>
          <p:cNvSpPr>
            <a:spLocks noGrp="1"/>
          </p:cNvSpPr>
          <p:nvPr>
            <p:ph type="body" sz="half" idx="2"/>
          </p:nvPr>
        </p:nvSpPr>
        <p:spPr>
          <a:xfrm>
            <a:off x="6197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1144B03-86EC-473A-8319-7AE7CCB72AD7}"/>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39D4E87E-4288-441F-BCDA-C4C536FFFBFF}"/>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12D912B0-DD59-4188-BFE2-7CF999791ADC}"/>
              </a:ext>
            </a:extLst>
          </p:cNvPr>
          <p:cNvSpPr>
            <a:spLocks noGrp="1" noChangeArrowheads="1"/>
          </p:cNvSpPr>
          <p:nvPr>
            <p:ph type="sldNum" sz="quarter" idx="12"/>
          </p:nvPr>
        </p:nvSpPr>
        <p:spPr>
          <a:ln/>
        </p:spPr>
        <p:txBody>
          <a:bodyPr/>
          <a:lstStyle>
            <a:lvl1pPr>
              <a:defRPr/>
            </a:lvl1pPr>
          </a:lstStyle>
          <a:p>
            <a:pPr>
              <a:defRPr/>
            </a:pPr>
            <a:fld id="{BFE78A87-143B-4DEC-9423-AE33F77DDBAB}" type="slidenum">
              <a:rPr lang="en-US" altLang="en-US"/>
              <a:pPr>
                <a:defRPr/>
              </a:pPr>
              <a:t>‹#›</a:t>
            </a:fld>
            <a:endParaRPr lang="en-US" altLang="en-US" dirty="0"/>
          </a:p>
        </p:txBody>
      </p:sp>
    </p:spTree>
    <p:extLst>
      <p:ext uri="{BB962C8B-B14F-4D97-AF65-F5344CB8AC3E}">
        <p14:creationId xmlns:p14="http://schemas.microsoft.com/office/powerpoint/2010/main" val="23618144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538DCA3-E897-4028-8A7B-089A176A604C}"/>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4A9A17A7-F6D8-49D0-AB9C-0740A749B7D5}"/>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B329554D-14D5-4FC3-9FB0-8887BE79F183}"/>
              </a:ext>
            </a:extLst>
          </p:cNvPr>
          <p:cNvSpPr>
            <a:spLocks noGrp="1" noChangeArrowheads="1"/>
          </p:cNvSpPr>
          <p:nvPr>
            <p:ph type="sldNum" sz="quarter" idx="12"/>
          </p:nvPr>
        </p:nvSpPr>
        <p:spPr>
          <a:ln/>
        </p:spPr>
        <p:txBody>
          <a:bodyPr/>
          <a:lstStyle>
            <a:lvl1pPr>
              <a:defRPr/>
            </a:lvl1pPr>
          </a:lstStyle>
          <a:p>
            <a:fld id="{7FEE172D-FE64-4415-A80A-34155031DDDB}" type="slidenum">
              <a:rPr lang="en-US" altLang="en-US"/>
              <a:pPr/>
              <a:t>‹#›</a:t>
            </a:fld>
            <a:endParaRPr lang="en-US" altLang="en-US" dirty="0"/>
          </a:p>
        </p:txBody>
      </p:sp>
    </p:spTree>
    <p:extLst>
      <p:ext uri="{BB962C8B-B14F-4D97-AF65-F5344CB8AC3E}">
        <p14:creationId xmlns:p14="http://schemas.microsoft.com/office/powerpoint/2010/main" val="10829263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C42ECA9-15E1-4958-9E1A-3C77E581030A}"/>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F5CD080C-BCED-462F-89C5-0A21C0740B74}"/>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150075EA-7728-4488-AB04-38E15AF5F077}"/>
              </a:ext>
            </a:extLst>
          </p:cNvPr>
          <p:cNvSpPr>
            <a:spLocks noGrp="1" noChangeArrowheads="1"/>
          </p:cNvSpPr>
          <p:nvPr>
            <p:ph type="sldNum" sz="quarter" idx="12"/>
          </p:nvPr>
        </p:nvSpPr>
        <p:spPr>
          <a:ln/>
        </p:spPr>
        <p:txBody>
          <a:bodyPr/>
          <a:lstStyle>
            <a:lvl1pPr>
              <a:defRPr/>
            </a:lvl1pPr>
          </a:lstStyle>
          <a:p>
            <a:fld id="{994D7042-CA24-414A-8727-C7CE2A818E6E}" type="slidenum">
              <a:rPr lang="en-US" altLang="en-US"/>
              <a:pPr/>
              <a:t>‹#›</a:t>
            </a:fld>
            <a:endParaRPr lang="en-US" altLang="en-US" dirty="0"/>
          </a:p>
        </p:txBody>
      </p:sp>
    </p:spTree>
    <p:extLst>
      <p:ext uri="{BB962C8B-B14F-4D97-AF65-F5344CB8AC3E}">
        <p14:creationId xmlns:p14="http://schemas.microsoft.com/office/powerpoint/2010/main" val="25754512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A1F919E-E81D-4BF8-AA52-4A763A7FEA22}"/>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4BE93A38-46F0-4996-BE83-67070FB76679}"/>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28047069-11A2-45F5-BC91-88463A35750B}"/>
              </a:ext>
            </a:extLst>
          </p:cNvPr>
          <p:cNvSpPr>
            <a:spLocks noGrp="1" noChangeArrowheads="1"/>
          </p:cNvSpPr>
          <p:nvPr>
            <p:ph type="sldNum" sz="quarter" idx="12"/>
          </p:nvPr>
        </p:nvSpPr>
        <p:spPr>
          <a:ln/>
        </p:spPr>
        <p:txBody>
          <a:bodyPr/>
          <a:lstStyle>
            <a:lvl1pPr>
              <a:defRPr/>
            </a:lvl1pPr>
          </a:lstStyle>
          <a:p>
            <a:fld id="{FFAE736B-7178-46C7-8FDE-FFAD5642E049}" type="slidenum">
              <a:rPr lang="en-US" altLang="en-US"/>
              <a:pPr/>
              <a:t>‹#›</a:t>
            </a:fld>
            <a:endParaRPr lang="en-US" altLang="en-US" dirty="0"/>
          </a:p>
        </p:txBody>
      </p:sp>
    </p:spTree>
    <p:extLst>
      <p:ext uri="{BB962C8B-B14F-4D97-AF65-F5344CB8AC3E}">
        <p14:creationId xmlns:p14="http://schemas.microsoft.com/office/powerpoint/2010/main" val="25975953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F658537-95E8-4BB2-86C4-F46ADD4081EF}"/>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253000ED-243D-4F81-9591-7FB0C14AB081}"/>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FFCF65C0-2D14-4301-8C5D-5CC0846A075B}"/>
              </a:ext>
            </a:extLst>
          </p:cNvPr>
          <p:cNvSpPr>
            <a:spLocks noGrp="1" noChangeArrowheads="1"/>
          </p:cNvSpPr>
          <p:nvPr>
            <p:ph type="sldNum" sz="quarter" idx="12"/>
          </p:nvPr>
        </p:nvSpPr>
        <p:spPr>
          <a:ln/>
        </p:spPr>
        <p:txBody>
          <a:bodyPr/>
          <a:lstStyle>
            <a:lvl1pPr>
              <a:defRPr/>
            </a:lvl1pPr>
          </a:lstStyle>
          <a:p>
            <a:fld id="{9E308EE2-1024-4940-8742-CD94B52B0353}" type="slidenum">
              <a:rPr lang="en-US" altLang="en-US"/>
              <a:pPr/>
              <a:t>‹#›</a:t>
            </a:fld>
            <a:endParaRPr lang="en-US" altLang="en-US" dirty="0"/>
          </a:p>
        </p:txBody>
      </p:sp>
    </p:spTree>
    <p:extLst>
      <p:ext uri="{BB962C8B-B14F-4D97-AF65-F5344CB8AC3E}">
        <p14:creationId xmlns:p14="http://schemas.microsoft.com/office/powerpoint/2010/main" val="272624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0FEE9-F3AF-4619-98CB-2BC429B921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64F5EC-E712-4680-990A-C07228EDB8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4F2474-426B-4C21-AB78-641C90856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7F92E8-1064-4DEB-B2ED-F742A69C756B}"/>
              </a:ext>
            </a:extLst>
          </p:cNvPr>
          <p:cNvSpPr>
            <a:spLocks noGrp="1"/>
          </p:cNvSpPr>
          <p:nvPr>
            <p:ph type="dt" sz="half" idx="10"/>
          </p:nvPr>
        </p:nvSpPr>
        <p:spPr/>
        <p:txBody>
          <a:bodyPr/>
          <a:lstStyle/>
          <a:p>
            <a:fld id="{3B203FF4-02DB-453E-AAEB-87BEEA16CF1A}" type="datetimeFigureOut">
              <a:rPr lang="en-US" smtClean="0"/>
              <a:t>5/8/2021</a:t>
            </a:fld>
            <a:endParaRPr lang="en-US" dirty="0"/>
          </a:p>
        </p:txBody>
      </p:sp>
      <p:sp>
        <p:nvSpPr>
          <p:cNvPr id="6" name="Footer Placeholder 5">
            <a:extLst>
              <a:ext uri="{FF2B5EF4-FFF2-40B4-BE49-F238E27FC236}">
                <a16:creationId xmlns:a16="http://schemas.microsoft.com/office/drawing/2014/main" id="{068D9CB3-9B07-4CDE-A68E-9859A5B65DF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34EE299-5F81-457E-95F7-AD42D4CC5527}"/>
              </a:ext>
            </a:extLst>
          </p:cNvPr>
          <p:cNvSpPr>
            <a:spLocks noGrp="1"/>
          </p:cNvSpPr>
          <p:nvPr>
            <p:ph type="sldNum" sz="quarter" idx="12"/>
          </p:nvPr>
        </p:nvSpPr>
        <p:spPr/>
        <p:txBody>
          <a:bodyPr/>
          <a:lstStyle/>
          <a:p>
            <a:fld id="{D29C794A-28A9-431D-A27D-94C05CB0DDCD}" type="slidenum">
              <a:rPr lang="en-US" smtClean="0"/>
              <a:t>‹#›</a:t>
            </a:fld>
            <a:endParaRPr lang="en-US" dirty="0"/>
          </a:p>
        </p:txBody>
      </p:sp>
    </p:spTree>
    <p:extLst>
      <p:ext uri="{BB962C8B-B14F-4D97-AF65-F5344CB8AC3E}">
        <p14:creationId xmlns:p14="http://schemas.microsoft.com/office/powerpoint/2010/main" val="41553231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5A3D127-A083-4214-B67A-A34A3BE9F28D}"/>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a:extLst>
              <a:ext uri="{FF2B5EF4-FFF2-40B4-BE49-F238E27FC236}">
                <a16:creationId xmlns:a16="http://schemas.microsoft.com/office/drawing/2014/main" id="{DC61F0B2-06C7-4C7C-918F-303FC8FCAB3A}"/>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a:extLst>
              <a:ext uri="{FF2B5EF4-FFF2-40B4-BE49-F238E27FC236}">
                <a16:creationId xmlns:a16="http://schemas.microsoft.com/office/drawing/2014/main" id="{0B21F96E-6DCA-4BF5-BCBF-7109C15F4F61}"/>
              </a:ext>
            </a:extLst>
          </p:cNvPr>
          <p:cNvSpPr>
            <a:spLocks noGrp="1" noChangeArrowheads="1"/>
          </p:cNvSpPr>
          <p:nvPr>
            <p:ph type="sldNum" sz="quarter" idx="12"/>
          </p:nvPr>
        </p:nvSpPr>
        <p:spPr>
          <a:ln/>
        </p:spPr>
        <p:txBody>
          <a:bodyPr/>
          <a:lstStyle>
            <a:lvl1pPr>
              <a:defRPr/>
            </a:lvl1pPr>
          </a:lstStyle>
          <a:p>
            <a:fld id="{DDDE6C5B-B6E1-4E7A-9072-A3CC9883AB3F}" type="slidenum">
              <a:rPr lang="en-US" altLang="en-US"/>
              <a:pPr/>
              <a:t>‹#›</a:t>
            </a:fld>
            <a:endParaRPr lang="en-US" altLang="en-US" dirty="0"/>
          </a:p>
        </p:txBody>
      </p:sp>
    </p:spTree>
    <p:extLst>
      <p:ext uri="{BB962C8B-B14F-4D97-AF65-F5344CB8AC3E}">
        <p14:creationId xmlns:p14="http://schemas.microsoft.com/office/powerpoint/2010/main" val="29006533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2FA4904-245B-47D7-B460-575DAF822EF9}"/>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a:extLst>
              <a:ext uri="{FF2B5EF4-FFF2-40B4-BE49-F238E27FC236}">
                <a16:creationId xmlns:a16="http://schemas.microsoft.com/office/drawing/2014/main" id="{41436A69-E557-4ED3-9D77-D43B5BD3E692}"/>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a:extLst>
              <a:ext uri="{FF2B5EF4-FFF2-40B4-BE49-F238E27FC236}">
                <a16:creationId xmlns:a16="http://schemas.microsoft.com/office/drawing/2014/main" id="{FA46A332-3079-4F06-8155-302ADEC62C92}"/>
              </a:ext>
            </a:extLst>
          </p:cNvPr>
          <p:cNvSpPr>
            <a:spLocks noGrp="1" noChangeArrowheads="1"/>
          </p:cNvSpPr>
          <p:nvPr>
            <p:ph type="sldNum" sz="quarter" idx="12"/>
          </p:nvPr>
        </p:nvSpPr>
        <p:spPr>
          <a:ln/>
        </p:spPr>
        <p:txBody>
          <a:bodyPr/>
          <a:lstStyle>
            <a:lvl1pPr>
              <a:defRPr/>
            </a:lvl1pPr>
          </a:lstStyle>
          <a:p>
            <a:fld id="{994D1C5A-68EA-4459-9528-89B05F7FBA7D}" type="slidenum">
              <a:rPr lang="en-US" altLang="en-US"/>
              <a:pPr/>
              <a:t>‹#›</a:t>
            </a:fld>
            <a:endParaRPr lang="en-US" altLang="en-US" dirty="0"/>
          </a:p>
        </p:txBody>
      </p:sp>
    </p:spTree>
    <p:extLst>
      <p:ext uri="{BB962C8B-B14F-4D97-AF65-F5344CB8AC3E}">
        <p14:creationId xmlns:p14="http://schemas.microsoft.com/office/powerpoint/2010/main" val="26548345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8384963-0FE1-41E3-9A5F-CB65BBD11472}"/>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a:extLst>
              <a:ext uri="{FF2B5EF4-FFF2-40B4-BE49-F238E27FC236}">
                <a16:creationId xmlns:a16="http://schemas.microsoft.com/office/drawing/2014/main" id="{581D66D0-D8E3-41DF-82D4-B0EB23268E18}"/>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a:extLst>
              <a:ext uri="{FF2B5EF4-FFF2-40B4-BE49-F238E27FC236}">
                <a16:creationId xmlns:a16="http://schemas.microsoft.com/office/drawing/2014/main" id="{AD183C71-641E-4DF3-97B7-C069BEAFB007}"/>
              </a:ext>
            </a:extLst>
          </p:cNvPr>
          <p:cNvSpPr>
            <a:spLocks noGrp="1" noChangeArrowheads="1"/>
          </p:cNvSpPr>
          <p:nvPr>
            <p:ph type="sldNum" sz="quarter" idx="12"/>
          </p:nvPr>
        </p:nvSpPr>
        <p:spPr>
          <a:ln/>
        </p:spPr>
        <p:txBody>
          <a:bodyPr/>
          <a:lstStyle>
            <a:lvl1pPr>
              <a:defRPr/>
            </a:lvl1pPr>
          </a:lstStyle>
          <a:p>
            <a:fld id="{E54F9E7A-60CE-40E0-A492-FF900D06B171}" type="slidenum">
              <a:rPr lang="en-US" altLang="en-US"/>
              <a:pPr/>
              <a:t>‹#›</a:t>
            </a:fld>
            <a:endParaRPr lang="en-US" altLang="en-US" dirty="0"/>
          </a:p>
        </p:txBody>
      </p:sp>
    </p:spTree>
    <p:extLst>
      <p:ext uri="{BB962C8B-B14F-4D97-AF65-F5344CB8AC3E}">
        <p14:creationId xmlns:p14="http://schemas.microsoft.com/office/powerpoint/2010/main" val="29721398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24D2E0B-EF17-48AB-80B0-B971719AAA8D}"/>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EECB6B74-939B-46E1-8111-BA9B046D729B}"/>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AA8B47C8-4B5E-4AD3-B376-6DA7B98B4EF3}"/>
              </a:ext>
            </a:extLst>
          </p:cNvPr>
          <p:cNvSpPr>
            <a:spLocks noGrp="1" noChangeArrowheads="1"/>
          </p:cNvSpPr>
          <p:nvPr>
            <p:ph type="sldNum" sz="quarter" idx="12"/>
          </p:nvPr>
        </p:nvSpPr>
        <p:spPr>
          <a:ln/>
        </p:spPr>
        <p:txBody>
          <a:bodyPr/>
          <a:lstStyle>
            <a:lvl1pPr>
              <a:defRPr/>
            </a:lvl1pPr>
          </a:lstStyle>
          <a:p>
            <a:fld id="{47F34FE0-6D07-42CA-84C7-C80DA28040F2}" type="slidenum">
              <a:rPr lang="en-US" altLang="en-US"/>
              <a:pPr/>
              <a:t>‹#›</a:t>
            </a:fld>
            <a:endParaRPr lang="en-US" altLang="en-US" dirty="0"/>
          </a:p>
        </p:txBody>
      </p:sp>
    </p:spTree>
    <p:extLst>
      <p:ext uri="{BB962C8B-B14F-4D97-AF65-F5344CB8AC3E}">
        <p14:creationId xmlns:p14="http://schemas.microsoft.com/office/powerpoint/2010/main" val="24015770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79A4F9D-AC12-486C-81BC-73872E9094DB}"/>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ABA37BA3-1383-42B2-A367-22CD630EE8AA}"/>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C138602A-3117-44EB-B12B-7647548CD1D1}"/>
              </a:ext>
            </a:extLst>
          </p:cNvPr>
          <p:cNvSpPr>
            <a:spLocks noGrp="1" noChangeArrowheads="1"/>
          </p:cNvSpPr>
          <p:nvPr>
            <p:ph type="sldNum" sz="quarter" idx="12"/>
          </p:nvPr>
        </p:nvSpPr>
        <p:spPr>
          <a:ln/>
        </p:spPr>
        <p:txBody>
          <a:bodyPr/>
          <a:lstStyle>
            <a:lvl1pPr>
              <a:defRPr/>
            </a:lvl1pPr>
          </a:lstStyle>
          <a:p>
            <a:fld id="{6676DE85-097C-4580-BC37-E79FEB07B2E3}" type="slidenum">
              <a:rPr lang="en-US" altLang="en-US"/>
              <a:pPr/>
              <a:t>‹#›</a:t>
            </a:fld>
            <a:endParaRPr lang="en-US" altLang="en-US" dirty="0"/>
          </a:p>
        </p:txBody>
      </p:sp>
    </p:spTree>
    <p:extLst>
      <p:ext uri="{BB962C8B-B14F-4D97-AF65-F5344CB8AC3E}">
        <p14:creationId xmlns:p14="http://schemas.microsoft.com/office/powerpoint/2010/main" val="5908135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031D464-6741-4AF8-9DB8-5E742C928085}"/>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F7A3F81C-8B24-4777-968F-6EA12D981F2A}"/>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9F7465F0-AFFB-4ED7-B0DE-F9062F52B0B6}"/>
              </a:ext>
            </a:extLst>
          </p:cNvPr>
          <p:cNvSpPr>
            <a:spLocks noGrp="1" noChangeArrowheads="1"/>
          </p:cNvSpPr>
          <p:nvPr>
            <p:ph type="sldNum" sz="quarter" idx="12"/>
          </p:nvPr>
        </p:nvSpPr>
        <p:spPr>
          <a:ln/>
        </p:spPr>
        <p:txBody>
          <a:bodyPr/>
          <a:lstStyle>
            <a:lvl1pPr>
              <a:defRPr/>
            </a:lvl1pPr>
          </a:lstStyle>
          <a:p>
            <a:fld id="{7A04C23E-864B-4DF2-BE16-7319087D5CB9}" type="slidenum">
              <a:rPr lang="en-US" altLang="en-US"/>
              <a:pPr/>
              <a:t>‹#›</a:t>
            </a:fld>
            <a:endParaRPr lang="en-US" altLang="en-US" dirty="0"/>
          </a:p>
        </p:txBody>
      </p:sp>
    </p:spTree>
    <p:extLst>
      <p:ext uri="{BB962C8B-B14F-4D97-AF65-F5344CB8AC3E}">
        <p14:creationId xmlns:p14="http://schemas.microsoft.com/office/powerpoint/2010/main" val="36175112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5E40AFE-00E4-4543-99EF-ED21B10F67A0}"/>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46E2B66E-994D-4815-A26A-AB757490D5CB}"/>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6845032D-0037-4BC5-B236-DE090A5486BE}"/>
              </a:ext>
            </a:extLst>
          </p:cNvPr>
          <p:cNvSpPr>
            <a:spLocks noGrp="1" noChangeArrowheads="1"/>
          </p:cNvSpPr>
          <p:nvPr>
            <p:ph type="sldNum" sz="quarter" idx="12"/>
          </p:nvPr>
        </p:nvSpPr>
        <p:spPr>
          <a:ln/>
        </p:spPr>
        <p:txBody>
          <a:bodyPr/>
          <a:lstStyle>
            <a:lvl1pPr>
              <a:defRPr/>
            </a:lvl1pPr>
          </a:lstStyle>
          <a:p>
            <a:fld id="{36D3AED3-32FB-4620-9E75-93B1CBF3FCA1}" type="slidenum">
              <a:rPr lang="en-US" altLang="en-US"/>
              <a:pPr/>
              <a:t>‹#›</a:t>
            </a:fld>
            <a:endParaRPr lang="en-US" altLang="en-US" dirty="0"/>
          </a:p>
        </p:txBody>
      </p:sp>
    </p:spTree>
    <p:extLst>
      <p:ext uri="{BB962C8B-B14F-4D97-AF65-F5344CB8AC3E}">
        <p14:creationId xmlns:p14="http://schemas.microsoft.com/office/powerpoint/2010/main" val="27261155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600201"/>
            <a:ext cx="5384800" cy="4525963"/>
          </a:xfrm>
        </p:spPr>
        <p:txBody>
          <a:bodyPr/>
          <a:lstStyle/>
          <a:p>
            <a:pPr lvl="0"/>
            <a:endParaRPr lang="en-US" noProof="0" dirty="0"/>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A515A1F-DD7C-4EC3-A4E0-0DDC182E5644}"/>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75EE0D76-CC49-492A-A31D-1E1480A9857F}"/>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020D4F92-EA03-403D-93B2-468897091499}"/>
              </a:ext>
            </a:extLst>
          </p:cNvPr>
          <p:cNvSpPr>
            <a:spLocks noGrp="1" noChangeArrowheads="1"/>
          </p:cNvSpPr>
          <p:nvPr>
            <p:ph type="sldNum" sz="quarter" idx="12"/>
          </p:nvPr>
        </p:nvSpPr>
        <p:spPr>
          <a:ln/>
        </p:spPr>
        <p:txBody>
          <a:bodyPr/>
          <a:lstStyle>
            <a:lvl1pPr>
              <a:defRPr/>
            </a:lvl1pPr>
          </a:lstStyle>
          <a:p>
            <a:fld id="{783DBDCC-80DD-4D40-ACD2-CC3DDC3D9EF6}" type="slidenum">
              <a:rPr lang="en-US" altLang="en-US"/>
              <a:pPr/>
              <a:t>‹#›</a:t>
            </a:fld>
            <a:endParaRPr lang="en-US" altLang="en-US" dirty="0"/>
          </a:p>
        </p:txBody>
      </p:sp>
    </p:spTree>
    <p:extLst>
      <p:ext uri="{BB962C8B-B14F-4D97-AF65-F5344CB8AC3E}">
        <p14:creationId xmlns:p14="http://schemas.microsoft.com/office/powerpoint/2010/main" val="9211704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AFC4A66-C33D-49C1-9026-14BB76D0B9F0}"/>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EE23C2F1-86A5-4A72-93F8-1E170FC6DBFD}"/>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B7B450CC-8399-4137-8016-26384FF812FB}"/>
              </a:ext>
            </a:extLst>
          </p:cNvPr>
          <p:cNvSpPr>
            <a:spLocks noGrp="1" noChangeArrowheads="1"/>
          </p:cNvSpPr>
          <p:nvPr>
            <p:ph type="sldNum" sz="quarter" idx="12"/>
          </p:nvPr>
        </p:nvSpPr>
        <p:spPr>
          <a:ln/>
        </p:spPr>
        <p:txBody>
          <a:bodyPr/>
          <a:lstStyle>
            <a:lvl1pPr>
              <a:defRPr/>
            </a:lvl1pPr>
          </a:lstStyle>
          <a:p>
            <a:pPr>
              <a:defRPr/>
            </a:pPr>
            <a:fld id="{658A5418-EDAE-48AB-BE4F-22475C0BF7BF}" type="slidenum">
              <a:rPr lang="en-US" altLang="en-US"/>
              <a:pPr>
                <a:defRPr/>
              </a:pPr>
              <a:t>‹#›</a:t>
            </a:fld>
            <a:endParaRPr lang="en-US" altLang="en-US" dirty="0"/>
          </a:p>
        </p:txBody>
      </p:sp>
    </p:spTree>
    <p:extLst>
      <p:ext uri="{BB962C8B-B14F-4D97-AF65-F5344CB8AC3E}">
        <p14:creationId xmlns:p14="http://schemas.microsoft.com/office/powerpoint/2010/main" val="19641920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5A5D740-09E2-42F2-80EF-02B69CF191EB}"/>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047E63E3-A2F3-4E0D-81D4-D8B03EB12CC1}"/>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E9B70C5C-63B4-40A1-B15A-62FE20943426}"/>
              </a:ext>
            </a:extLst>
          </p:cNvPr>
          <p:cNvSpPr>
            <a:spLocks noGrp="1" noChangeArrowheads="1"/>
          </p:cNvSpPr>
          <p:nvPr>
            <p:ph type="sldNum" sz="quarter" idx="12"/>
          </p:nvPr>
        </p:nvSpPr>
        <p:spPr>
          <a:ln/>
        </p:spPr>
        <p:txBody>
          <a:bodyPr/>
          <a:lstStyle>
            <a:lvl1pPr>
              <a:defRPr/>
            </a:lvl1pPr>
          </a:lstStyle>
          <a:p>
            <a:pPr>
              <a:defRPr/>
            </a:pPr>
            <a:fld id="{17FB6FEC-BC1C-41B0-A834-7BDD7EFDC91E}" type="slidenum">
              <a:rPr lang="en-US" altLang="en-US"/>
              <a:pPr>
                <a:defRPr/>
              </a:pPr>
              <a:t>‹#›</a:t>
            </a:fld>
            <a:endParaRPr lang="en-US" altLang="en-US" dirty="0"/>
          </a:p>
        </p:txBody>
      </p:sp>
    </p:spTree>
    <p:extLst>
      <p:ext uri="{BB962C8B-B14F-4D97-AF65-F5344CB8AC3E}">
        <p14:creationId xmlns:p14="http://schemas.microsoft.com/office/powerpoint/2010/main" val="1736836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ED3E6-4A98-403E-AC4F-AF54036646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E104D1-8634-42AA-A0BF-93D1FAD69C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BEBDDD5-DA98-41FE-B25E-FA1D6DE681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DC193D-AC9C-400B-8279-B85AC769928A}"/>
              </a:ext>
            </a:extLst>
          </p:cNvPr>
          <p:cNvSpPr>
            <a:spLocks noGrp="1"/>
          </p:cNvSpPr>
          <p:nvPr>
            <p:ph type="dt" sz="half" idx="10"/>
          </p:nvPr>
        </p:nvSpPr>
        <p:spPr/>
        <p:txBody>
          <a:bodyPr/>
          <a:lstStyle/>
          <a:p>
            <a:fld id="{3B203FF4-02DB-453E-AAEB-87BEEA16CF1A}" type="datetimeFigureOut">
              <a:rPr lang="en-US" smtClean="0"/>
              <a:t>5/8/2021</a:t>
            </a:fld>
            <a:endParaRPr lang="en-US" dirty="0"/>
          </a:p>
        </p:txBody>
      </p:sp>
      <p:sp>
        <p:nvSpPr>
          <p:cNvPr id="6" name="Footer Placeholder 5">
            <a:extLst>
              <a:ext uri="{FF2B5EF4-FFF2-40B4-BE49-F238E27FC236}">
                <a16:creationId xmlns:a16="http://schemas.microsoft.com/office/drawing/2014/main" id="{C83E6D9E-73E7-4F98-970B-461DD2A7762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555D3CC-F9C2-4217-8848-C49A13090C28}"/>
              </a:ext>
            </a:extLst>
          </p:cNvPr>
          <p:cNvSpPr>
            <a:spLocks noGrp="1"/>
          </p:cNvSpPr>
          <p:nvPr>
            <p:ph type="sldNum" sz="quarter" idx="12"/>
          </p:nvPr>
        </p:nvSpPr>
        <p:spPr/>
        <p:txBody>
          <a:bodyPr/>
          <a:lstStyle/>
          <a:p>
            <a:fld id="{D29C794A-28A9-431D-A27D-94C05CB0DDCD}" type="slidenum">
              <a:rPr lang="en-US" smtClean="0"/>
              <a:t>‹#›</a:t>
            </a:fld>
            <a:endParaRPr lang="en-US" dirty="0"/>
          </a:p>
        </p:txBody>
      </p:sp>
    </p:spTree>
    <p:extLst>
      <p:ext uri="{BB962C8B-B14F-4D97-AF65-F5344CB8AC3E}">
        <p14:creationId xmlns:p14="http://schemas.microsoft.com/office/powerpoint/2010/main" val="5701457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87384D3-DE36-4B07-A4AD-570B07C40063}"/>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6E9D8D06-8B28-4990-98A8-63ACFA7DBA96}"/>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19A48FA5-881D-42E5-8E90-5DCDA3EF10B9}"/>
              </a:ext>
            </a:extLst>
          </p:cNvPr>
          <p:cNvSpPr>
            <a:spLocks noGrp="1" noChangeArrowheads="1"/>
          </p:cNvSpPr>
          <p:nvPr>
            <p:ph type="sldNum" sz="quarter" idx="12"/>
          </p:nvPr>
        </p:nvSpPr>
        <p:spPr>
          <a:ln/>
        </p:spPr>
        <p:txBody>
          <a:bodyPr/>
          <a:lstStyle>
            <a:lvl1pPr>
              <a:defRPr/>
            </a:lvl1pPr>
          </a:lstStyle>
          <a:p>
            <a:pPr>
              <a:defRPr/>
            </a:pPr>
            <a:fld id="{D26D74A1-311D-4C07-AB34-54DEC417EE69}" type="slidenum">
              <a:rPr lang="en-US" altLang="en-US"/>
              <a:pPr>
                <a:defRPr/>
              </a:pPr>
              <a:t>‹#›</a:t>
            </a:fld>
            <a:endParaRPr lang="en-US" altLang="en-US" dirty="0"/>
          </a:p>
        </p:txBody>
      </p:sp>
    </p:spTree>
    <p:extLst>
      <p:ext uri="{BB962C8B-B14F-4D97-AF65-F5344CB8AC3E}">
        <p14:creationId xmlns:p14="http://schemas.microsoft.com/office/powerpoint/2010/main" val="24464833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713DE66-92E7-4DAC-A2C3-A6FEF3E47AE2}"/>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89E0BE0B-855A-49D2-9AFE-DC8565EBD6BF}"/>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8E0C5D3C-202F-4B2F-B36C-B93A3E2983B0}"/>
              </a:ext>
            </a:extLst>
          </p:cNvPr>
          <p:cNvSpPr>
            <a:spLocks noGrp="1" noChangeArrowheads="1"/>
          </p:cNvSpPr>
          <p:nvPr>
            <p:ph type="sldNum" sz="quarter" idx="12"/>
          </p:nvPr>
        </p:nvSpPr>
        <p:spPr>
          <a:ln/>
        </p:spPr>
        <p:txBody>
          <a:bodyPr/>
          <a:lstStyle>
            <a:lvl1pPr>
              <a:defRPr/>
            </a:lvl1pPr>
          </a:lstStyle>
          <a:p>
            <a:pPr>
              <a:defRPr/>
            </a:pPr>
            <a:fld id="{B2B89D32-CA72-4922-B44E-00B940730A24}" type="slidenum">
              <a:rPr lang="en-US" altLang="en-US"/>
              <a:pPr>
                <a:defRPr/>
              </a:pPr>
              <a:t>‹#›</a:t>
            </a:fld>
            <a:endParaRPr lang="en-US" altLang="en-US" dirty="0"/>
          </a:p>
        </p:txBody>
      </p:sp>
    </p:spTree>
    <p:extLst>
      <p:ext uri="{BB962C8B-B14F-4D97-AF65-F5344CB8AC3E}">
        <p14:creationId xmlns:p14="http://schemas.microsoft.com/office/powerpoint/2010/main" val="14163440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8B74F4E-5918-40FD-9984-B5FA19C76085}"/>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a:extLst>
              <a:ext uri="{FF2B5EF4-FFF2-40B4-BE49-F238E27FC236}">
                <a16:creationId xmlns:a16="http://schemas.microsoft.com/office/drawing/2014/main" id="{1F4575BD-63BA-4C4A-A147-CBA376942696}"/>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a:extLst>
              <a:ext uri="{FF2B5EF4-FFF2-40B4-BE49-F238E27FC236}">
                <a16:creationId xmlns:a16="http://schemas.microsoft.com/office/drawing/2014/main" id="{D0317645-6637-4B84-8B19-E544F06E8886}"/>
              </a:ext>
            </a:extLst>
          </p:cNvPr>
          <p:cNvSpPr>
            <a:spLocks noGrp="1" noChangeArrowheads="1"/>
          </p:cNvSpPr>
          <p:nvPr>
            <p:ph type="sldNum" sz="quarter" idx="12"/>
          </p:nvPr>
        </p:nvSpPr>
        <p:spPr>
          <a:ln/>
        </p:spPr>
        <p:txBody>
          <a:bodyPr/>
          <a:lstStyle>
            <a:lvl1pPr>
              <a:defRPr/>
            </a:lvl1pPr>
          </a:lstStyle>
          <a:p>
            <a:pPr>
              <a:defRPr/>
            </a:pPr>
            <a:fld id="{9FFA42D5-D6EB-4A63-B525-0DF39F19A86E}" type="slidenum">
              <a:rPr lang="en-US" altLang="en-US"/>
              <a:pPr>
                <a:defRPr/>
              </a:pPr>
              <a:t>‹#›</a:t>
            </a:fld>
            <a:endParaRPr lang="en-US" altLang="en-US" dirty="0"/>
          </a:p>
        </p:txBody>
      </p:sp>
    </p:spTree>
    <p:extLst>
      <p:ext uri="{BB962C8B-B14F-4D97-AF65-F5344CB8AC3E}">
        <p14:creationId xmlns:p14="http://schemas.microsoft.com/office/powerpoint/2010/main" val="17580582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4C0F8FD-032D-43C9-BE23-52BC95E4B819}"/>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a:extLst>
              <a:ext uri="{FF2B5EF4-FFF2-40B4-BE49-F238E27FC236}">
                <a16:creationId xmlns:a16="http://schemas.microsoft.com/office/drawing/2014/main" id="{D96AC39B-D3AD-46E1-A005-B4612066AF3E}"/>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18F8D100-D577-4EA3-8585-3997BC28A46E}"/>
              </a:ext>
            </a:extLst>
          </p:cNvPr>
          <p:cNvSpPr>
            <a:spLocks noGrp="1" noChangeArrowheads="1"/>
          </p:cNvSpPr>
          <p:nvPr>
            <p:ph type="sldNum" sz="quarter" idx="12"/>
          </p:nvPr>
        </p:nvSpPr>
        <p:spPr>
          <a:ln/>
        </p:spPr>
        <p:txBody>
          <a:bodyPr/>
          <a:lstStyle>
            <a:lvl1pPr>
              <a:defRPr/>
            </a:lvl1pPr>
          </a:lstStyle>
          <a:p>
            <a:pPr>
              <a:defRPr/>
            </a:pPr>
            <a:fld id="{7E03145F-460B-4916-8B1C-48EB910B792C}" type="slidenum">
              <a:rPr lang="en-US" altLang="en-US"/>
              <a:pPr>
                <a:defRPr/>
              </a:pPr>
              <a:t>‹#›</a:t>
            </a:fld>
            <a:endParaRPr lang="en-US" altLang="en-US" dirty="0"/>
          </a:p>
        </p:txBody>
      </p:sp>
    </p:spTree>
    <p:extLst>
      <p:ext uri="{BB962C8B-B14F-4D97-AF65-F5344CB8AC3E}">
        <p14:creationId xmlns:p14="http://schemas.microsoft.com/office/powerpoint/2010/main" val="40505968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D5604CC-FF03-4EED-A9C6-A35138425B3D}"/>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a:extLst>
              <a:ext uri="{FF2B5EF4-FFF2-40B4-BE49-F238E27FC236}">
                <a16:creationId xmlns:a16="http://schemas.microsoft.com/office/drawing/2014/main" id="{C6B99EAF-D865-4859-B629-74E75404BD38}"/>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a:extLst>
              <a:ext uri="{FF2B5EF4-FFF2-40B4-BE49-F238E27FC236}">
                <a16:creationId xmlns:a16="http://schemas.microsoft.com/office/drawing/2014/main" id="{6618C5B5-A671-4164-A708-6B85EE93D0F7}"/>
              </a:ext>
            </a:extLst>
          </p:cNvPr>
          <p:cNvSpPr>
            <a:spLocks noGrp="1" noChangeArrowheads="1"/>
          </p:cNvSpPr>
          <p:nvPr>
            <p:ph type="sldNum" sz="quarter" idx="12"/>
          </p:nvPr>
        </p:nvSpPr>
        <p:spPr>
          <a:ln/>
        </p:spPr>
        <p:txBody>
          <a:bodyPr/>
          <a:lstStyle>
            <a:lvl1pPr>
              <a:defRPr/>
            </a:lvl1pPr>
          </a:lstStyle>
          <a:p>
            <a:pPr>
              <a:defRPr/>
            </a:pPr>
            <a:fld id="{6DF928FA-25D3-4E0F-B677-0F918247B722}" type="slidenum">
              <a:rPr lang="en-US" altLang="en-US"/>
              <a:pPr>
                <a:defRPr/>
              </a:pPr>
              <a:t>‹#›</a:t>
            </a:fld>
            <a:endParaRPr lang="en-US" altLang="en-US" dirty="0"/>
          </a:p>
        </p:txBody>
      </p:sp>
    </p:spTree>
    <p:extLst>
      <p:ext uri="{BB962C8B-B14F-4D97-AF65-F5344CB8AC3E}">
        <p14:creationId xmlns:p14="http://schemas.microsoft.com/office/powerpoint/2010/main" val="42725812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B01231B-EC1F-4ADD-8CAF-2989E09A7E21}"/>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0983E14F-EA9B-4F9B-A091-9DBA067658E8}"/>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054960BC-415A-47DF-A922-20BF33A7B75B}"/>
              </a:ext>
            </a:extLst>
          </p:cNvPr>
          <p:cNvSpPr>
            <a:spLocks noGrp="1" noChangeArrowheads="1"/>
          </p:cNvSpPr>
          <p:nvPr>
            <p:ph type="sldNum" sz="quarter" idx="12"/>
          </p:nvPr>
        </p:nvSpPr>
        <p:spPr>
          <a:ln/>
        </p:spPr>
        <p:txBody>
          <a:bodyPr/>
          <a:lstStyle>
            <a:lvl1pPr>
              <a:defRPr/>
            </a:lvl1pPr>
          </a:lstStyle>
          <a:p>
            <a:pPr>
              <a:defRPr/>
            </a:pPr>
            <a:fld id="{1A99F4AB-0B1B-43A4-9A03-9E2EDEDA8BB0}" type="slidenum">
              <a:rPr lang="en-US" altLang="en-US"/>
              <a:pPr>
                <a:defRPr/>
              </a:pPr>
              <a:t>‹#›</a:t>
            </a:fld>
            <a:endParaRPr lang="en-US" altLang="en-US" dirty="0"/>
          </a:p>
        </p:txBody>
      </p:sp>
    </p:spTree>
    <p:extLst>
      <p:ext uri="{BB962C8B-B14F-4D97-AF65-F5344CB8AC3E}">
        <p14:creationId xmlns:p14="http://schemas.microsoft.com/office/powerpoint/2010/main" val="18177709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13322C2-440D-4CE6-AE8B-5D8508838F29}"/>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DAB2C82F-7537-4DA9-9960-84647153EB53}"/>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1CB420A7-0FA7-4894-9A3B-14485A643530}"/>
              </a:ext>
            </a:extLst>
          </p:cNvPr>
          <p:cNvSpPr>
            <a:spLocks noGrp="1" noChangeArrowheads="1"/>
          </p:cNvSpPr>
          <p:nvPr>
            <p:ph type="sldNum" sz="quarter" idx="12"/>
          </p:nvPr>
        </p:nvSpPr>
        <p:spPr>
          <a:ln/>
        </p:spPr>
        <p:txBody>
          <a:bodyPr/>
          <a:lstStyle>
            <a:lvl1pPr>
              <a:defRPr/>
            </a:lvl1pPr>
          </a:lstStyle>
          <a:p>
            <a:pPr>
              <a:defRPr/>
            </a:pPr>
            <a:fld id="{68815C87-E3FE-44C3-893F-58FB091A4FB9}" type="slidenum">
              <a:rPr lang="en-US" altLang="en-US"/>
              <a:pPr>
                <a:defRPr/>
              </a:pPr>
              <a:t>‹#›</a:t>
            </a:fld>
            <a:endParaRPr lang="en-US" altLang="en-US" dirty="0"/>
          </a:p>
        </p:txBody>
      </p:sp>
    </p:spTree>
    <p:extLst>
      <p:ext uri="{BB962C8B-B14F-4D97-AF65-F5344CB8AC3E}">
        <p14:creationId xmlns:p14="http://schemas.microsoft.com/office/powerpoint/2010/main" val="214786199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01494BC-24E7-4F05-83D6-70307C9BABCC}"/>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1215295D-A487-4A49-AB79-072C80ED728A}"/>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221EA752-7869-4A65-9EE2-550B5B036CFD}"/>
              </a:ext>
            </a:extLst>
          </p:cNvPr>
          <p:cNvSpPr>
            <a:spLocks noGrp="1" noChangeArrowheads="1"/>
          </p:cNvSpPr>
          <p:nvPr>
            <p:ph type="sldNum" sz="quarter" idx="12"/>
          </p:nvPr>
        </p:nvSpPr>
        <p:spPr>
          <a:ln/>
        </p:spPr>
        <p:txBody>
          <a:bodyPr/>
          <a:lstStyle>
            <a:lvl1pPr>
              <a:defRPr/>
            </a:lvl1pPr>
          </a:lstStyle>
          <a:p>
            <a:pPr>
              <a:defRPr/>
            </a:pPr>
            <a:fld id="{13DB453C-75AF-4015-AAE0-41574FCC70AF}" type="slidenum">
              <a:rPr lang="en-US" altLang="en-US"/>
              <a:pPr>
                <a:defRPr/>
              </a:pPr>
              <a:t>‹#›</a:t>
            </a:fld>
            <a:endParaRPr lang="en-US" altLang="en-US" dirty="0"/>
          </a:p>
        </p:txBody>
      </p:sp>
    </p:spTree>
    <p:extLst>
      <p:ext uri="{BB962C8B-B14F-4D97-AF65-F5344CB8AC3E}">
        <p14:creationId xmlns:p14="http://schemas.microsoft.com/office/powerpoint/2010/main" val="5054033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AEAC376-CB27-4D7F-B141-4E362BC3A6FF}"/>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BC56B9A3-22BD-404E-8512-681D67577860}"/>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3A731BA5-EC4D-40C2-A88B-65412E0DD434}"/>
              </a:ext>
            </a:extLst>
          </p:cNvPr>
          <p:cNvSpPr>
            <a:spLocks noGrp="1" noChangeArrowheads="1"/>
          </p:cNvSpPr>
          <p:nvPr>
            <p:ph type="sldNum" sz="quarter" idx="12"/>
          </p:nvPr>
        </p:nvSpPr>
        <p:spPr>
          <a:ln/>
        </p:spPr>
        <p:txBody>
          <a:bodyPr/>
          <a:lstStyle>
            <a:lvl1pPr>
              <a:defRPr/>
            </a:lvl1pPr>
          </a:lstStyle>
          <a:p>
            <a:pPr>
              <a:defRPr/>
            </a:pPr>
            <a:fld id="{FE25CA48-DDCD-40DE-8349-34E72546FF66}" type="slidenum">
              <a:rPr lang="en-US" altLang="en-US"/>
              <a:pPr>
                <a:defRPr/>
              </a:pPr>
              <a:t>‹#›</a:t>
            </a:fld>
            <a:endParaRPr lang="en-US" altLang="en-US" dirty="0"/>
          </a:p>
        </p:txBody>
      </p:sp>
    </p:spTree>
    <p:extLst>
      <p:ext uri="{BB962C8B-B14F-4D97-AF65-F5344CB8AC3E}">
        <p14:creationId xmlns:p14="http://schemas.microsoft.com/office/powerpoint/2010/main" val="6941267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dirty="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6F00B53-BAF7-43C2-B755-7A0373A7EFFD}"/>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D82F9E00-E2D3-44C8-B458-14A827E121F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9E6C2862-1C75-4B07-921C-0040DDA18A08}"/>
              </a:ext>
            </a:extLst>
          </p:cNvPr>
          <p:cNvSpPr>
            <a:spLocks noGrp="1" noChangeArrowheads="1"/>
          </p:cNvSpPr>
          <p:nvPr>
            <p:ph type="sldNum" sz="quarter" idx="12"/>
          </p:nvPr>
        </p:nvSpPr>
        <p:spPr>
          <a:ln/>
        </p:spPr>
        <p:txBody>
          <a:bodyPr/>
          <a:lstStyle>
            <a:lvl1pPr>
              <a:defRPr/>
            </a:lvl1pPr>
          </a:lstStyle>
          <a:p>
            <a:pPr>
              <a:defRPr/>
            </a:pPr>
            <a:fld id="{940929A5-F103-4A2A-AA01-52B4785243EC}" type="slidenum">
              <a:rPr lang="en-US" altLang="en-US"/>
              <a:pPr>
                <a:defRPr/>
              </a:pPr>
              <a:t>‹#›</a:t>
            </a:fld>
            <a:endParaRPr lang="en-US" altLang="en-US" dirty="0"/>
          </a:p>
        </p:txBody>
      </p:sp>
    </p:spTree>
    <p:extLst>
      <p:ext uri="{BB962C8B-B14F-4D97-AF65-F5344CB8AC3E}">
        <p14:creationId xmlns:p14="http://schemas.microsoft.com/office/powerpoint/2010/main" val="1113782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image" Target="../media/image16.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theme" Target="../theme/theme11.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theme" Target="../theme/theme13.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image" Target="../media/image16.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theme" Target="../theme/theme14.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image" Target="../media/image16.jpe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theme" Target="../theme/theme15.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6.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theme" Target="../theme/theme17.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image" Target="../media/image17.jpe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18.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theme" Target="../theme/theme19.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 Id="rId14" Type="http://schemas.openxmlformats.org/officeDocument/2006/relationships/image" Target="../media/image16.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theme" Target="../theme/theme20.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slideLayout" Target="../slideLayouts/slideLayout243.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1.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slideLayout" Target="../slideLayouts/slideLayout267.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slideLayout" Target="../slideLayouts/slideLayout266.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 Id="rId14" Type="http://schemas.openxmlformats.org/officeDocument/2006/relationships/theme" Target="../theme/theme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image" Target="../media/image2.png"/><Relationship Id="rId2" Type="http://schemas.openxmlformats.org/officeDocument/2006/relationships/slideLayout" Target="../slideLayouts/slideLayout62.xml"/><Relationship Id="rId16" Type="http://schemas.openxmlformats.org/officeDocument/2006/relationships/theme" Target="../theme/theme6.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7.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image" Target="../media/image16.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theme" Target="../theme/theme8.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62D1ED-12D7-4B3D-8300-EC25266467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AEA808-BB8E-4805-B0E8-1ED25ABD0B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5BAAD7-C66A-464A-B448-56F4F0D32E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203FF4-02DB-453E-AAEB-87BEEA16CF1A}" type="datetimeFigureOut">
              <a:rPr lang="en-US" smtClean="0"/>
              <a:t>5/8/2021</a:t>
            </a:fld>
            <a:endParaRPr lang="en-US" dirty="0"/>
          </a:p>
        </p:txBody>
      </p:sp>
      <p:sp>
        <p:nvSpPr>
          <p:cNvPr id="5" name="Footer Placeholder 4">
            <a:extLst>
              <a:ext uri="{FF2B5EF4-FFF2-40B4-BE49-F238E27FC236}">
                <a16:creationId xmlns:a16="http://schemas.microsoft.com/office/drawing/2014/main" id="{489092F9-48F0-403F-AD55-39E0457081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7806251-4F48-4D8F-91BC-CCA6960D46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9C794A-28A9-431D-A27D-94C05CB0DDCD}" type="slidenum">
              <a:rPr lang="en-US" smtClean="0"/>
              <a:t>‹#›</a:t>
            </a:fld>
            <a:endParaRPr lang="en-US" dirty="0"/>
          </a:p>
        </p:txBody>
      </p:sp>
    </p:spTree>
    <p:extLst>
      <p:ext uri="{BB962C8B-B14F-4D97-AF65-F5344CB8AC3E}">
        <p14:creationId xmlns:p14="http://schemas.microsoft.com/office/powerpoint/2010/main" val="36784491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437BB56-D6BF-48E9-A773-4CCAE51B6A86}"/>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1386FF9-CD4A-443D-A306-BE61FE93D8A7}"/>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F41D0FD-5118-4D77-BC1A-15AA8EE47BC9}"/>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ltLang="en-US" dirty="0"/>
          </a:p>
        </p:txBody>
      </p:sp>
      <p:sp>
        <p:nvSpPr>
          <p:cNvPr id="1029" name="Rectangle 5">
            <a:extLst>
              <a:ext uri="{FF2B5EF4-FFF2-40B4-BE49-F238E27FC236}">
                <a16:creationId xmlns:a16="http://schemas.microsoft.com/office/drawing/2014/main" id="{E74CFC24-B023-4EAC-8E68-60DA44BBDA32}"/>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en-US" dirty="0"/>
          </a:p>
        </p:txBody>
      </p:sp>
      <p:sp>
        <p:nvSpPr>
          <p:cNvPr id="1030" name="Rectangle 6">
            <a:extLst>
              <a:ext uri="{FF2B5EF4-FFF2-40B4-BE49-F238E27FC236}">
                <a16:creationId xmlns:a16="http://schemas.microsoft.com/office/drawing/2014/main" id="{E541F545-A806-42FE-8077-D6D5DAD2431C}"/>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52B3DDF8-C398-4424-87CE-B1D31C4198E4}" type="slidenum">
              <a:rPr lang="en-US" altLang="en-US"/>
              <a:pPr>
                <a:defRPr/>
              </a:pPr>
              <a:t>‹#›</a:t>
            </a:fld>
            <a:endParaRPr lang="en-US" altLang="en-US" dirty="0"/>
          </a:p>
        </p:txBody>
      </p:sp>
    </p:spTree>
    <p:extLst>
      <p:ext uri="{BB962C8B-B14F-4D97-AF65-F5344CB8AC3E}">
        <p14:creationId xmlns:p14="http://schemas.microsoft.com/office/powerpoint/2010/main" val="1452443247"/>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4B7B762-C234-449F-A25F-31B26FCD79BF}"/>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AE655E8-D580-442B-8F4B-CF0C37F12FF3}"/>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95B373F-373C-4303-B245-B7418CB9DB92}"/>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ltLang="en-US" dirty="0"/>
          </a:p>
        </p:txBody>
      </p:sp>
      <p:sp>
        <p:nvSpPr>
          <p:cNvPr id="1029" name="Rectangle 5">
            <a:extLst>
              <a:ext uri="{FF2B5EF4-FFF2-40B4-BE49-F238E27FC236}">
                <a16:creationId xmlns:a16="http://schemas.microsoft.com/office/drawing/2014/main" id="{D680A548-4F55-403D-B8B2-3666AC0617AA}"/>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en-US" dirty="0"/>
          </a:p>
        </p:txBody>
      </p:sp>
      <p:sp>
        <p:nvSpPr>
          <p:cNvPr id="1030" name="Rectangle 6">
            <a:extLst>
              <a:ext uri="{FF2B5EF4-FFF2-40B4-BE49-F238E27FC236}">
                <a16:creationId xmlns:a16="http://schemas.microsoft.com/office/drawing/2014/main" id="{1302A3CC-E5A7-46F1-93A2-F31077612314}"/>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C88DDCE-B82A-47A9-A386-A52EA7D95EA7}" type="slidenum">
              <a:rPr lang="en-US" altLang="en-US"/>
              <a:pPr>
                <a:defRPr/>
              </a:pPr>
              <a:t>‹#›</a:t>
            </a:fld>
            <a:endParaRPr lang="en-US" altLang="en-US" dirty="0"/>
          </a:p>
        </p:txBody>
      </p:sp>
    </p:spTree>
    <p:extLst>
      <p:ext uri="{BB962C8B-B14F-4D97-AF65-F5344CB8AC3E}">
        <p14:creationId xmlns:p14="http://schemas.microsoft.com/office/powerpoint/2010/main" val="50811371"/>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DEADA"/>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45D1DE0-DFBD-4416-BF60-C98BCB905AED}"/>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57A832F-8845-460E-A3A3-7CF2CD2FE6E9}"/>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2750FAD-7BDF-4CF0-9390-5AA921FD5B2A}"/>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700AE348-80B3-4E79-BA19-26E6094AB986}" type="datetimeFigureOut">
              <a:rPr lang="en-US"/>
              <a:pPr>
                <a:defRPr/>
              </a:pPr>
              <a:t>5/8/2021</a:t>
            </a:fld>
            <a:endParaRPr lang="en-US" dirty="0"/>
          </a:p>
        </p:txBody>
      </p:sp>
      <p:sp>
        <p:nvSpPr>
          <p:cNvPr id="5" name="Footer Placeholder 4">
            <a:extLst>
              <a:ext uri="{FF2B5EF4-FFF2-40B4-BE49-F238E27FC236}">
                <a16:creationId xmlns:a16="http://schemas.microsoft.com/office/drawing/2014/main" id="{07608803-4E52-4DE6-AA39-C1E0460A0E92}"/>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dirty="0"/>
          </a:p>
        </p:txBody>
      </p:sp>
      <p:sp>
        <p:nvSpPr>
          <p:cNvPr id="6" name="Slide Number Placeholder 5">
            <a:extLst>
              <a:ext uri="{FF2B5EF4-FFF2-40B4-BE49-F238E27FC236}">
                <a16:creationId xmlns:a16="http://schemas.microsoft.com/office/drawing/2014/main" id="{754E6DE7-1C1A-46E7-8ABA-77923BB9DFC8}"/>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C9EE15C5-1260-494D-84D7-F89D3BC5729A}" type="slidenum">
              <a:rPr lang="en-US" altLang="en-US"/>
              <a:pPr>
                <a:defRPr/>
              </a:pPr>
              <a:t>‹#›</a:t>
            </a:fld>
            <a:endParaRPr lang="en-US" altLang="en-US" dirty="0"/>
          </a:p>
        </p:txBody>
      </p:sp>
    </p:spTree>
    <p:extLst>
      <p:ext uri="{BB962C8B-B14F-4D97-AF65-F5344CB8AC3E}">
        <p14:creationId xmlns:p14="http://schemas.microsoft.com/office/powerpoint/2010/main" val="1720136074"/>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85E56CC3-3A47-4A27-A67F-ECDBA269A0DC}"/>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Rectangle 3">
            <a:extLst>
              <a:ext uri="{FF2B5EF4-FFF2-40B4-BE49-F238E27FC236}">
                <a16:creationId xmlns:a16="http://schemas.microsoft.com/office/drawing/2014/main" id="{A6EDFEBB-7170-4F23-8C20-F8890355244A}"/>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CB0842E-7BC8-41AF-9A7E-2DD9F81648E6}"/>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ltLang="en-US" dirty="0"/>
          </a:p>
        </p:txBody>
      </p:sp>
      <p:sp>
        <p:nvSpPr>
          <p:cNvPr id="1029" name="Rectangle 5">
            <a:extLst>
              <a:ext uri="{FF2B5EF4-FFF2-40B4-BE49-F238E27FC236}">
                <a16:creationId xmlns:a16="http://schemas.microsoft.com/office/drawing/2014/main" id="{B34CFDBB-9CA7-4290-A10D-66AED9352756}"/>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ltLang="en-US" dirty="0"/>
          </a:p>
        </p:txBody>
      </p:sp>
      <p:sp>
        <p:nvSpPr>
          <p:cNvPr id="1030" name="Rectangle 6">
            <a:extLst>
              <a:ext uri="{FF2B5EF4-FFF2-40B4-BE49-F238E27FC236}">
                <a16:creationId xmlns:a16="http://schemas.microsoft.com/office/drawing/2014/main" id="{853750C2-C785-4C21-B6BD-58958E083AB7}"/>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a:defRPr/>
            </a:pPr>
            <a:fld id="{7F17A205-213D-4FDF-989A-ADF32273CAB9}" type="slidenum">
              <a:rPr lang="en-US" altLang="en-US"/>
              <a:pPr>
                <a:defRPr/>
              </a:pPr>
              <a:t>‹#›</a:t>
            </a:fld>
            <a:endParaRPr lang="en-US" altLang="en-US" dirty="0"/>
          </a:p>
        </p:txBody>
      </p:sp>
    </p:spTree>
    <p:extLst>
      <p:ext uri="{BB962C8B-B14F-4D97-AF65-F5344CB8AC3E}">
        <p14:creationId xmlns:p14="http://schemas.microsoft.com/office/powerpoint/2010/main" val="2433607739"/>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D750C535-B7C8-4C8E-9721-4F74B51B1CC7}"/>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43" name="Rectangle 3">
            <a:extLst>
              <a:ext uri="{FF2B5EF4-FFF2-40B4-BE49-F238E27FC236}">
                <a16:creationId xmlns:a16="http://schemas.microsoft.com/office/drawing/2014/main" id="{86225329-34E3-4D47-8501-82B376BC7C8A}"/>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3A8D3D4-A192-48D9-89A7-4DDB49E4B0C3}"/>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ltLang="en-US" dirty="0"/>
          </a:p>
        </p:txBody>
      </p:sp>
      <p:sp>
        <p:nvSpPr>
          <p:cNvPr id="1029" name="Rectangle 5">
            <a:extLst>
              <a:ext uri="{FF2B5EF4-FFF2-40B4-BE49-F238E27FC236}">
                <a16:creationId xmlns:a16="http://schemas.microsoft.com/office/drawing/2014/main" id="{CB6C2480-680B-4DB0-84EA-EBD6D72AD43E}"/>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ltLang="en-US" dirty="0"/>
          </a:p>
        </p:txBody>
      </p:sp>
      <p:sp>
        <p:nvSpPr>
          <p:cNvPr id="1030" name="Rectangle 6">
            <a:extLst>
              <a:ext uri="{FF2B5EF4-FFF2-40B4-BE49-F238E27FC236}">
                <a16:creationId xmlns:a16="http://schemas.microsoft.com/office/drawing/2014/main" id="{E8B034DD-B6BA-43E9-BA25-61E31B7ED96B}"/>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a:defRPr/>
            </a:pPr>
            <a:fld id="{24FA412D-3189-4E2C-A870-C9A85301EA9B}" type="slidenum">
              <a:rPr lang="en-US" altLang="en-US"/>
              <a:pPr>
                <a:defRPr/>
              </a:pPr>
              <a:t>‹#›</a:t>
            </a:fld>
            <a:endParaRPr lang="en-US" altLang="en-US" dirty="0"/>
          </a:p>
        </p:txBody>
      </p:sp>
    </p:spTree>
    <p:extLst>
      <p:ext uri="{BB962C8B-B14F-4D97-AF65-F5344CB8AC3E}">
        <p14:creationId xmlns:p14="http://schemas.microsoft.com/office/powerpoint/2010/main" val="720624810"/>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CD10AB4-7270-4FA7-A455-9C071637C9BF}"/>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28FE44B-7AE7-4BC6-8BFB-36C6F6072014}"/>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AB3F001-26C2-47E2-AE82-1C53524E5B37}"/>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ltLang="en-US" dirty="0"/>
          </a:p>
        </p:txBody>
      </p:sp>
      <p:sp>
        <p:nvSpPr>
          <p:cNvPr id="1029" name="Rectangle 5">
            <a:extLst>
              <a:ext uri="{FF2B5EF4-FFF2-40B4-BE49-F238E27FC236}">
                <a16:creationId xmlns:a16="http://schemas.microsoft.com/office/drawing/2014/main" id="{1B40A57A-E5CE-4235-A048-2D56CC1FB8A8}"/>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en-US" dirty="0"/>
          </a:p>
        </p:txBody>
      </p:sp>
      <p:sp>
        <p:nvSpPr>
          <p:cNvPr id="1030" name="Rectangle 6">
            <a:extLst>
              <a:ext uri="{FF2B5EF4-FFF2-40B4-BE49-F238E27FC236}">
                <a16:creationId xmlns:a16="http://schemas.microsoft.com/office/drawing/2014/main" id="{87C84F23-8FCF-458E-B73D-F9C68F051070}"/>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3EA94DF-15BA-4A4D-8B2D-7B4C73131D28}" type="slidenum">
              <a:rPr lang="en-US" altLang="en-US"/>
              <a:pPr>
                <a:defRPr/>
              </a:pPr>
              <a:t>‹#›</a:t>
            </a:fld>
            <a:endParaRPr lang="en-US" altLang="en-US" dirty="0"/>
          </a:p>
        </p:txBody>
      </p:sp>
    </p:spTree>
    <p:extLst>
      <p:ext uri="{BB962C8B-B14F-4D97-AF65-F5344CB8AC3E}">
        <p14:creationId xmlns:p14="http://schemas.microsoft.com/office/powerpoint/2010/main" val="1532447200"/>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5D9501B8-8A81-4374-83B8-FB84335A967B}"/>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1E6FA230-5062-4EF2-A01F-B0FEC1FD6A52}"/>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9EAB39D-9546-4C2C-89D2-ED0690876090}"/>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2503F66-FB2F-4E86-B99A-146391046938}" type="datetimeFigureOut">
              <a:rPr lang="en-US"/>
              <a:pPr>
                <a:defRPr/>
              </a:pPr>
              <a:t>5/8/2021</a:t>
            </a:fld>
            <a:endParaRPr lang="en-US" dirty="0"/>
          </a:p>
        </p:txBody>
      </p:sp>
      <p:sp>
        <p:nvSpPr>
          <p:cNvPr id="5" name="Footer Placeholder 4">
            <a:extLst>
              <a:ext uri="{FF2B5EF4-FFF2-40B4-BE49-F238E27FC236}">
                <a16:creationId xmlns:a16="http://schemas.microsoft.com/office/drawing/2014/main" id="{78F30230-C780-4A1F-B369-DBFFF8FEDC31}"/>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a:extLst>
              <a:ext uri="{FF2B5EF4-FFF2-40B4-BE49-F238E27FC236}">
                <a16:creationId xmlns:a16="http://schemas.microsoft.com/office/drawing/2014/main" id="{1B1CC265-F7AE-4926-9A3C-61F2B0F45618}"/>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1304FC9-1295-4349-BC0F-ECF590883558}" type="slidenum">
              <a:rPr lang="en-US"/>
              <a:pPr>
                <a:defRPr/>
              </a:pPr>
              <a:t>‹#›</a:t>
            </a:fld>
            <a:endParaRPr lang="en-US" dirty="0"/>
          </a:p>
        </p:txBody>
      </p:sp>
    </p:spTree>
    <p:extLst>
      <p:ext uri="{BB962C8B-B14F-4D97-AF65-F5344CB8AC3E}">
        <p14:creationId xmlns:p14="http://schemas.microsoft.com/office/powerpoint/2010/main" val="2946465107"/>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6B07D12-998F-4B9A-B13A-7199D9EFFDCC}"/>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17D1C43-CF38-4172-9184-A8D905215F14}"/>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6008108-68E9-4F75-A4A3-E04E54C436A1}"/>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ltLang="en-US" dirty="0"/>
          </a:p>
        </p:txBody>
      </p:sp>
      <p:sp>
        <p:nvSpPr>
          <p:cNvPr id="1029" name="Rectangle 5">
            <a:extLst>
              <a:ext uri="{FF2B5EF4-FFF2-40B4-BE49-F238E27FC236}">
                <a16:creationId xmlns:a16="http://schemas.microsoft.com/office/drawing/2014/main" id="{BCCBA3F2-87BE-41BE-BB34-8D3EE1CA22EC}"/>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ltLang="en-US" dirty="0"/>
          </a:p>
        </p:txBody>
      </p:sp>
      <p:sp>
        <p:nvSpPr>
          <p:cNvPr id="1030" name="Rectangle 6">
            <a:extLst>
              <a:ext uri="{FF2B5EF4-FFF2-40B4-BE49-F238E27FC236}">
                <a16:creationId xmlns:a16="http://schemas.microsoft.com/office/drawing/2014/main" id="{F0D11513-E1D6-4EA1-905B-25CC59B151FE}"/>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778DD99A-4BC2-401F-BCCB-6F0D3B8C4313}" type="slidenum">
              <a:rPr lang="en-US" altLang="en-US"/>
              <a:pPr/>
              <a:t>‹#›</a:t>
            </a:fld>
            <a:endParaRPr lang="en-US" altLang="en-US" dirty="0"/>
          </a:p>
        </p:txBody>
      </p:sp>
    </p:spTree>
    <p:extLst>
      <p:ext uri="{BB962C8B-B14F-4D97-AF65-F5344CB8AC3E}">
        <p14:creationId xmlns:p14="http://schemas.microsoft.com/office/powerpoint/2010/main" val="2679321706"/>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1B4F5D-AB1A-452A-8881-73562202D4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7D4496-BB02-4D46-9A47-9C99EC9C62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AF0DF3-E6BC-4099-94F7-84E41EDCC3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794486-A68F-4AB9-A4A9-5F42F073F49E}" type="datetimeFigureOut">
              <a:rPr lang="en-US" smtClean="0"/>
              <a:t>5/8/2021</a:t>
            </a:fld>
            <a:endParaRPr lang="en-US" dirty="0"/>
          </a:p>
        </p:txBody>
      </p:sp>
      <p:sp>
        <p:nvSpPr>
          <p:cNvPr id="5" name="Footer Placeholder 4">
            <a:extLst>
              <a:ext uri="{FF2B5EF4-FFF2-40B4-BE49-F238E27FC236}">
                <a16:creationId xmlns:a16="http://schemas.microsoft.com/office/drawing/2014/main" id="{44367541-9D52-4DA8-814A-38504807A1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E44A471-6FAB-4286-8363-3EC9C28D86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46E885-42B3-45EA-A5AE-DDA9F99C5D61}" type="slidenum">
              <a:rPr lang="en-US" smtClean="0"/>
              <a:t>‹#›</a:t>
            </a:fld>
            <a:endParaRPr lang="en-US" dirty="0"/>
          </a:p>
        </p:txBody>
      </p:sp>
    </p:spTree>
    <p:extLst>
      <p:ext uri="{BB962C8B-B14F-4D97-AF65-F5344CB8AC3E}">
        <p14:creationId xmlns:p14="http://schemas.microsoft.com/office/powerpoint/2010/main" val="3752733823"/>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2751513-F726-4C5C-901E-23C751CEEF2C}"/>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3E2E78F-B66A-4D74-B8B5-D99106D438E0}"/>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942FF44-F2FE-4D50-A7AF-AD11FD3B049E}"/>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ltLang="en-US" dirty="0"/>
          </a:p>
        </p:txBody>
      </p:sp>
      <p:sp>
        <p:nvSpPr>
          <p:cNvPr id="1029" name="Rectangle 5">
            <a:extLst>
              <a:ext uri="{FF2B5EF4-FFF2-40B4-BE49-F238E27FC236}">
                <a16:creationId xmlns:a16="http://schemas.microsoft.com/office/drawing/2014/main" id="{00A42157-3400-445F-9DFE-7DA88EEF0940}"/>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en-US" dirty="0"/>
          </a:p>
        </p:txBody>
      </p:sp>
      <p:sp>
        <p:nvSpPr>
          <p:cNvPr id="1030" name="Rectangle 6">
            <a:extLst>
              <a:ext uri="{FF2B5EF4-FFF2-40B4-BE49-F238E27FC236}">
                <a16:creationId xmlns:a16="http://schemas.microsoft.com/office/drawing/2014/main" id="{035F9F8B-91A6-4634-B786-0559943EEECB}"/>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6C74AA4-49CA-4DAC-8DC9-91B8A05FACE6}" type="slidenum">
              <a:rPr lang="en-US" altLang="en-US"/>
              <a:pPr>
                <a:defRPr/>
              </a:pPr>
              <a:t>‹#›</a:t>
            </a:fld>
            <a:endParaRPr lang="en-US" altLang="en-US" dirty="0"/>
          </a:p>
        </p:txBody>
      </p:sp>
    </p:spTree>
    <p:extLst>
      <p:ext uri="{BB962C8B-B14F-4D97-AF65-F5344CB8AC3E}">
        <p14:creationId xmlns:p14="http://schemas.microsoft.com/office/powerpoint/2010/main" val="2413703944"/>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 id="214748395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DEADA"/>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A5C70DC-DA02-480E-80E9-DA6606234A71}"/>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B3E43572-7963-4B0E-896A-4E7E128F96EA}"/>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CB38B07-2761-4626-B560-15019E599918}"/>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9AD54029-0FBE-4130-B3B0-EA1322740D97}" type="datetimeFigureOut">
              <a:rPr lang="en-US"/>
              <a:pPr>
                <a:defRPr/>
              </a:pPr>
              <a:t>5/8/2021</a:t>
            </a:fld>
            <a:endParaRPr lang="en-US" dirty="0"/>
          </a:p>
        </p:txBody>
      </p:sp>
      <p:sp>
        <p:nvSpPr>
          <p:cNvPr id="5" name="Footer Placeholder 4">
            <a:extLst>
              <a:ext uri="{FF2B5EF4-FFF2-40B4-BE49-F238E27FC236}">
                <a16:creationId xmlns:a16="http://schemas.microsoft.com/office/drawing/2014/main" id="{8FD9AB20-DBAB-424C-AC61-D2DB17F86D86}"/>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dirty="0"/>
          </a:p>
        </p:txBody>
      </p:sp>
      <p:sp>
        <p:nvSpPr>
          <p:cNvPr id="6" name="Slide Number Placeholder 5">
            <a:extLst>
              <a:ext uri="{FF2B5EF4-FFF2-40B4-BE49-F238E27FC236}">
                <a16:creationId xmlns:a16="http://schemas.microsoft.com/office/drawing/2014/main" id="{A40152BC-E468-4965-8074-F13F1EF25EBC}"/>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3C9E52E4-8571-4C48-8430-4473E56B3010}" type="slidenum">
              <a:rPr lang="en-US" altLang="en-US"/>
              <a:pPr>
                <a:defRPr/>
              </a:pPr>
              <a:t>‹#›</a:t>
            </a:fld>
            <a:endParaRPr lang="en-US" altLang="en-US" dirty="0"/>
          </a:p>
        </p:txBody>
      </p:sp>
    </p:spTree>
    <p:extLst>
      <p:ext uri="{BB962C8B-B14F-4D97-AF65-F5344CB8AC3E}">
        <p14:creationId xmlns:p14="http://schemas.microsoft.com/office/powerpoint/2010/main" val="34706335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2D6CA97-946E-4CEF-8C50-6634CEE0ADBC}"/>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B2EEF84-04D4-43E0-AC91-A159199D1A53}"/>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64D5C0A-57EA-4E9B-BE27-25301E1F9044}"/>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ltLang="en-US" dirty="0"/>
          </a:p>
        </p:txBody>
      </p:sp>
      <p:sp>
        <p:nvSpPr>
          <p:cNvPr id="1029" name="Rectangle 5">
            <a:extLst>
              <a:ext uri="{FF2B5EF4-FFF2-40B4-BE49-F238E27FC236}">
                <a16:creationId xmlns:a16="http://schemas.microsoft.com/office/drawing/2014/main" id="{2F6DDEF0-410F-42AC-A599-73823CF95BA6}"/>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en-US" dirty="0"/>
          </a:p>
        </p:txBody>
      </p:sp>
      <p:sp>
        <p:nvSpPr>
          <p:cNvPr id="1030" name="Rectangle 6">
            <a:extLst>
              <a:ext uri="{FF2B5EF4-FFF2-40B4-BE49-F238E27FC236}">
                <a16:creationId xmlns:a16="http://schemas.microsoft.com/office/drawing/2014/main" id="{A8E8C2AC-DFE8-4802-A5C5-F04F7EC9F2CF}"/>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8B6D0E1-A7D7-44D9-98A7-F12B850668A8}" type="slidenum">
              <a:rPr lang="en-US" altLang="en-US"/>
              <a:pPr>
                <a:defRPr/>
              </a:pPr>
              <a:t>‹#›</a:t>
            </a:fld>
            <a:endParaRPr lang="en-US" altLang="en-US" dirty="0"/>
          </a:p>
        </p:txBody>
      </p:sp>
    </p:spTree>
    <p:extLst>
      <p:ext uri="{BB962C8B-B14F-4D97-AF65-F5344CB8AC3E}">
        <p14:creationId xmlns:p14="http://schemas.microsoft.com/office/powerpoint/2010/main" val="2161518912"/>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03E0E6B4-DAF1-43FC-BF5B-95DCA6FDD986}"/>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86F543A8-4B1D-43A3-805E-8E49FC65D924}"/>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361ABEB-30DF-4FA9-A66E-AC8A9B1C4115}"/>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4CF77C82-ECDD-4FD7-BA21-DDFA9FA4AFFA}" type="datetimeFigureOut">
              <a:rPr lang="en-US"/>
              <a:pPr>
                <a:defRPr/>
              </a:pPr>
              <a:t>5/8/2021</a:t>
            </a:fld>
            <a:endParaRPr lang="en-US" dirty="0"/>
          </a:p>
        </p:txBody>
      </p:sp>
      <p:sp>
        <p:nvSpPr>
          <p:cNvPr id="5" name="Footer Placeholder 4">
            <a:extLst>
              <a:ext uri="{FF2B5EF4-FFF2-40B4-BE49-F238E27FC236}">
                <a16:creationId xmlns:a16="http://schemas.microsoft.com/office/drawing/2014/main" id="{E16BCA53-FAFE-4373-8156-96856092DD44}"/>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a:extLst>
              <a:ext uri="{FF2B5EF4-FFF2-40B4-BE49-F238E27FC236}">
                <a16:creationId xmlns:a16="http://schemas.microsoft.com/office/drawing/2014/main" id="{7CC28314-E230-456A-8038-C75B9F499F6B}"/>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EB3549E-80E3-41A9-8DB9-6BA5FBE32E9B}" type="slidenum">
              <a:rPr lang="en-US"/>
              <a:pPr>
                <a:defRPr/>
              </a:pPr>
              <a:t>‹#›</a:t>
            </a:fld>
            <a:endParaRPr lang="en-US" dirty="0"/>
          </a:p>
        </p:txBody>
      </p:sp>
    </p:spTree>
    <p:extLst>
      <p:ext uri="{BB962C8B-B14F-4D97-AF65-F5344CB8AC3E}">
        <p14:creationId xmlns:p14="http://schemas.microsoft.com/office/powerpoint/2010/main" val="2663066181"/>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5CAE355-82C4-47D9-8B44-26DDAA8CDCF6}"/>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703A456-D71A-4550-B320-E91BB91FC087}"/>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8A022BD-657F-4EB7-8952-431AD40670F8}"/>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F7F99AC0-6E29-491E-9601-DE832C18229A}" type="datetimeFigureOut">
              <a:rPr lang="en-US"/>
              <a:pPr>
                <a:defRPr/>
              </a:pPr>
              <a:t>5/8/2021</a:t>
            </a:fld>
            <a:endParaRPr lang="en-US" dirty="0"/>
          </a:p>
        </p:txBody>
      </p:sp>
      <p:sp>
        <p:nvSpPr>
          <p:cNvPr id="5" name="Footer Placeholder 4">
            <a:extLst>
              <a:ext uri="{FF2B5EF4-FFF2-40B4-BE49-F238E27FC236}">
                <a16:creationId xmlns:a16="http://schemas.microsoft.com/office/drawing/2014/main" id="{D26FA101-429D-4396-8D4A-7D16E4CD86F1}"/>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dirty="0"/>
          </a:p>
        </p:txBody>
      </p:sp>
      <p:sp>
        <p:nvSpPr>
          <p:cNvPr id="6" name="Slide Number Placeholder 5">
            <a:extLst>
              <a:ext uri="{FF2B5EF4-FFF2-40B4-BE49-F238E27FC236}">
                <a16:creationId xmlns:a16="http://schemas.microsoft.com/office/drawing/2014/main" id="{0D1DAFE1-689B-4B5D-AD98-D72C1B510FB7}"/>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CCD6C2A-4DAD-4FB7-B2E6-902FE71F4A8F}" type="slidenum">
              <a:rPr lang="en-US" altLang="en-US"/>
              <a:pPr>
                <a:defRPr/>
              </a:pPr>
              <a:t>‹#›</a:t>
            </a:fld>
            <a:endParaRPr lang="en-US" altLang="en-US" dirty="0"/>
          </a:p>
        </p:txBody>
      </p:sp>
    </p:spTree>
    <p:extLst>
      <p:ext uri="{BB962C8B-B14F-4D97-AF65-F5344CB8AC3E}">
        <p14:creationId xmlns:p14="http://schemas.microsoft.com/office/powerpoint/2010/main" val="1332882517"/>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 id="2147484018" r:id="rId12"/>
    <p:sldLayoutId id="2147484019"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DEADA"/>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E0AD024-8C67-4E6E-AFBF-97B1C27E59BB}"/>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20DD788-CD3E-43A8-8E9B-B5551230C22C}"/>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EDA60B9-505C-4EBD-B947-57F85B001316}"/>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0D8D5A51-8EAD-492A-A54A-350E99A57FE4}" type="datetimeFigureOut">
              <a:rPr lang="en-US"/>
              <a:pPr>
                <a:defRPr/>
              </a:pPr>
              <a:t>5/8/2021</a:t>
            </a:fld>
            <a:endParaRPr lang="en-US" dirty="0"/>
          </a:p>
        </p:txBody>
      </p:sp>
      <p:sp>
        <p:nvSpPr>
          <p:cNvPr id="5" name="Footer Placeholder 4">
            <a:extLst>
              <a:ext uri="{FF2B5EF4-FFF2-40B4-BE49-F238E27FC236}">
                <a16:creationId xmlns:a16="http://schemas.microsoft.com/office/drawing/2014/main" id="{84862477-9852-44C2-8C9D-601CD8552ADE}"/>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dirty="0"/>
          </a:p>
        </p:txBody>
      </p:sp>
      <p:sp>
        <p:nvSpPr>
          <p:cNvPr id="6" name="Slide Number Placeholder 5">
            <a:extLst>
              <a:ext uri="{FF2B5EF4-FFF2-40B4-BE49-F238E27FC236}">
                <a16:creationId xmlns:a16="http://schemas.microsoft.com/office/drawing/2014/main" id="{557A991D-3DCD-4D91-A750-2623BB068AB8}"/>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B45DC691-D3F4-4296-8EC9-3BF469D98D8C}" type="slidenum">
              <a:rPr lang="en-US" altLang="en-US"/>
              <a:pPr>
                <a:defRPr/>
              </a:pPr>
              <a:t>‹#›</a:t>
            </a:fld>
            <a:endParaRPr lang="en-US" altLang="en-US" dirty="0"/>
          </a:p>
        </p:txBody>
      </p:sp>
    </p:spTree>
    <p:extLst>
      <p:ext uri="{BB962C8B-B14F-4D97-AF65-F5344CB8AC3E}">
        <p14:creationId xmlns:p14="http://schemas.microsoft.com/office/powerpoint/2010/main" val="202997411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AFFC96-B5B5-46BC-91F2-F907D91BBA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0C30D2-46EF-42F3-94C2-D9F99D8CC1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7345D5-BA10-49EF-B79E-7C9F98F0DD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AC0B2C-DE10-406D-A3CF-5ABD4E00349E}" type="datetimeFigureOut">
              <a:rPr lang="en-US" smtClean="0"/>
              <a:t>5/8/2021</a:t>
            </a:fld>
            <a:endParaRPr lang="en-US" dirty="0"/>
          </a:p>
        </p:txBody>
      </p:sp>
      <p:sp>
        <p:nvSpPr>
          <p:cNvPr id="5" name="Footer Placeholder 4">
            <a:extLst>
              <a:ext uri="{FF2B5EF4-FFF2-40B4-BE49-F238E27FC236}">
                <a16:creationId xmlns:a16="http://schemas.microsoft.com/office/drawing/2014/main" id="{7EA22F6A-647F-46F7-86D6-35FDE4AC84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6F2609E-A596-4563-AE03-BD2CD5EF36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5A46A0-FF26-4C1B-9A26-1E3B4110CA8D}" type="slidenum">
              <a:rPr lang="en-US" smtClean="0"/>
              <a:t>‹#›</a:t>
            </a:fld>
            <a:endParaRPr lang="en-US" dirty="0"/>
          </a:p>
        </p:txBody>
      </p:sp>
    </p:spTree>
    <p:extLst>
      <p:ext uri="{BB962C8B-B14F-4D97-AF65-F5344CB8AC3E}">
        <p14:creationId xmlns:p14="http://schemas.microsoft.com/office/powerpoint/2010/main" val="178833643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1266" name="Google Shape;6;p1">
            <a:extLst>
              <a:ext uri="{FF2B5EF4-FFF2-40B4-BE49-F238E27FC236}">
                <a16:creationId xmlns:a16="http://schemas.microsoft.com/office/drawing/2014/main" id="{E3CC52A1-5E09-4CAF-A81B-0992BC03C3CC}"/>
              </a:ext>
            </a:extLst>
          </p:cNvPr>
          <p:cNvSpPr txBox="1">
            <a:spLocks noGrp="1" noChangeArrowheads="1"/>
          </p:cNvSpPr>
          <p:nvPr>
            <p:ph type="title"/>
          </p:nvPr>
        </p:nvSpPr>
        <p:spPr bwMode="auto">
          <a:xfrm>
            <a:off x="5759451" y="1190625"/>
            <a:ext cx="5822949"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b" anchorCtr="0" compatLnSpc="1">
            <a:prstTxWarp prst="textNoShape">
              <a:avLst/>
            </a:prstTxWarp>
          </a:bodyPr>
          <a:lstStyle/>
          <a:p>
            <a:pPr lvl="0"/>
            <a:endParaRPr lang="en-US" altLang="en-US">
              <a:sym typeface="Arial" panose="020B0604020202020204" pitchFamily="34" charset="0"/>
            </a:endParaRPr>
          </a:p>
        </p:txBody>
      </p:sp>
      <p:sp>
        <p:nvSpPr>
          <p:cNvPr id="11267" name="Google Shape;7;p1">
            <a:extLst>
              <a:ext uri="{FF2B5EF4-FFF2-40B4-BE49-F238E27FC236}">
                <a16:creationId xmlns:a16="http://schemas.microsoft.com/office/drawing/2014/main" id="{1DFA33AE-8A23-4338-A6E5-6A8023733987}"/>
              </a:ext>
            </a:extLst>
          </p:cNvPr>
          <p:cNvSpPr txBox="1">
            <a:spLocks noGrp="1" noChangeArrowheads="1"/>
          </p:cNvSpPr>
          <p:nvPr>
            <p:ph type="body" idx="1"/>
          </p:nvPr>
        </p:nvSpPr>
        <p:spPr bwMode="auto">
          <a:xfrm>
            <a:off x="5759451" y="2259014"/>
            <a:ext cx="5822949" cy="400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
        <p:nvSpPr>
          <p:cNvPr id="8" name="Google Shape;8;p1">
            <a:extLst>
              <a:ext uri="{FF2B5EF4-FFF2-40B4-BE49-F238E27FC236}">
                <a16:creationId xmlns:a16="http://schemas.microsoft.com/office/drawing/2014/main" id="{1917BA71-BF4A-46D4-B482-34239384F2F0}"/>
              </a:ext>
            </a:extLst>
          </p:cNvPr>
          <p:cNvSpPr txBox="1">
            <a:spLocks noGrp="1"/>
          </p:cNvSpPr>
          <p:nvPr>
            <p:ph type="sldNum" idx="12"/>
          </p:nvPr>
        </p:nvSpPr>
        <p:spPr>
          <a:xfrm>
            <a:off x="101601" y="6332538"/>
            <a:ext cx="732367" cy="525462"/>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1300">
                <a:solidFill>
                  <a:schemeClr val="accent2"/>
                </a:solidFill>
                <a:latin typeface="Dosis ExtraLight"/>
                <a:ea typeface="Dosis ExtraLight"/>
                <a:cs typeface="Dosis ExtraLight"/>
                <a:sym typeface="Dosis ExtraLight"/>
              </a:defRPr>
            </a:lvl1pPr>
            <a:lvl2pPr lvl="1" rtl="0">
              <a:buNone/>
              <a:defRPr sz="1300">
                <a:solidFill>
                  <a:schemeClr val="accent2"/>
                </a:solidFill>
                <a:latin typeface="Dosis ExtraLight"/>
                <a:ea typeface="Dosis ExtraLight"/>
                <a:cs typeface="Dosis ExtraLight"/>
                <a:sym typeface="Dosis ExtraLight"/>
              </a:defRPr>
            </a:lvl2pPr>
            <a:lvl3pPr lvl="2" rtl="0">
              <a:buNone/>
              <a:defRPr sz="1300">
                <a:solidFill>
                  <a:schemeClr val="accent2"/>
                </a:solidFill>
                <a:latin typeface="Dosis ExtraLight"/>
                <a:ea typeface="Dosis ExtraLight"/>
                <a:cs typeface="Dosis ExtraLight"/>
                <a:sym typeface="Dosis ExtraLight"/>
              </a:defRPr>
            </a:lvl3pPr>
            <a:lvl4pPr lvl="3" rtl="0">
              <a:buNone/>
              <a:defRPr sz="1300">
                <a:solidFill>
                  <a:schemeClr val="accent2"/>
                </a:solidFill>
                <a:latin typeface="Dosis ExtraLight"/>
                <a:ea typeface="Dosis ExtraLight"/>
                <a:cs typeface="Dosis ExtraLight"/>
                <a:sym typeface="Dosis ExtraLight"/>
              </a:defRPr>
            </a:lvl4pPr>
            <a:lvl5pPr lvl="4" rtl="0">
              <a:buNone/>
              <a:defRPr sz="1300">
                <a:solidFill>
                  <a:schemeClr val="accent2"/>
                </a:solidFill>
                <a:latin typeface="Dosis ExtraLight"/>
                <a:ea typeface="Dosis ExtraLight"/>
                <a:cs typeface="Dosis ExtraLight"/>
                <a:sym typeface="Dosis ExtraLight"/>
              </a:defRPr>
            </a:lvl5pPr>
            <a:lvl6pPr lvl="5" rtl="0">
              <a:buNone/>
              <a:defRPr sz="1300">
                <a:solidFill>
                  <a:schemeClr val="accent2"/>
                </a:solidFill>
                <a:latin typeface="Dosis ExtraLight"/>
                <a:ea typeface="Dosis ExtraLight"/>
                <a:cs typeface="Dosis ExtraLight"/>
                <a:sym typeface="Dosis ExtraLight"/>
              </a:defRPr>
            </a:lvl6pPr>
            <a:lvl7pPr lvl="6" rtl="0">
              <a:buNone/>
              <a:defRPr sz="1300">
                <a:solidFill>
                  <a:schemeClr val="accent2"/>
                </a:solidFill>
                <a:latin typeface="Dosis ExtraLight"/>
                <a:ea typeface="Dosis ExtraLight"/>
                <a:cs typeface="Dosis ExtraLight"/>
                <a:sym typeface="Dosis ExtraLight"/>
              </a:defRPr>
            </a:lvl7pPr>
            <a:lvl8pPr lvl="7" rtl="0">
              <a:buNone/>
              <a:defRPr sz="1300">
                <a:solidFill>
                  <a:schemeClr val="accent2"/>
                </a:solidFill>
                <a:latin typeface="Dosis ExtraLight"/>
                <a:ea typeface="Dosis ExtraLight"/>
                <a:cs typeface="Dosis ExtraLight"/>
                <a:sym typeface="Dosis ExtraLight"/>
              </a:defRPr>
            </a:lvl8pPr>
            <a:lvl9pPr lvl="8" rtl="0">
              <a:buNone/>
              <a:defRPr sz="1300">
                <a:solidFill>
                  <a:schemeClr val="accent2"/>
                </a:solidFill>
                <a:latin typeface="Dosis ExtraLight"/>
                <a:ea typeface="Dosis ExtraLight"/>
                <a:cs typeface="Dosis ExtraLight"/>
                <a:sym typeface="Dosis ExtraLight"/>
              </a:defRPr>
            </a:lvl9pPr>
          </a:lstStyle>
          <a:p>
            <a:pPr>
              <a:defRPr/>
            </a:pPr>
            <a:fld id="{08E1721B-47D0-40DF-8F58-34701B80BA1F}" type="slidenum">
              <a:rPr lang="en"/>
              <a:pPr>
                <a:defRPr/>
              </a:pPr>
              <a:t>‹#›</a:t>
            </a:fld>
            <a:endParaRPr lang="en"/>
          </a:p>
        </p:txBody>
      </p:sp>
    </p:spTree>
    <p:extLst>
      <p:ext uri="{BB962C8B-B14F-4D97-AF65-F5344CB8AC3E}">
        <p14:creationId xmlns:p14="http://schemas.microsoft.com/office/powerpoint/2010/main" val="1658263676"/>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5" r:id="rId4"/>
    <p:sldLayoutId id="2147483706" r:id="rId5"/>
    <p:sldLayoutId id="2147483707" r:id="rId6"/>
    <p:sldLayoutId id="2147483708" r:id="rId7"/>
    <p:sldLayoutId id="2147483709" r:id="rId8"/>
    <p:sldLayoutId id="2147483710" r:id="rId9"/>
    <p:sldLayoutId id="2147483712" r:id="rId10"/>
    <p:sldLayoutId id="2147484004" r:id="rId11"/>
    <p:sldLayoutId id="2147484005" r:id="rId12"/>
  </p:sldLayoutIdLst>
  <p:transition>
    <p:fade thruBlk="1"/>
  </p:transition>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17">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Gochi Hand"/>
              <a:buNone/>
              <a:defRPr sz="3000">
                <a:solidFill>
                  <a:schemeClr val="dk1"/>
                </a:solidFill>
                <a:latin typeface="Gochi Hand"/>
                <a:ea typeface="Gochi Hand"/>
                <a:cs typeface="Gochi Hand"/>
                <a:sym typeface="Gochi Hand"/>
              </a:defRPr>
            </a:lvl1pPr>
            <a:lvl2pPr lvl="1" rtl="0">
              <a:spcBef>
                <a:spcPts val="0"/>
              </a:spcBef>
              <a:spcAft>
                <a:spcPts val="0"/>
              </a:spcAft>
              <a:buClr>
                <a:schemeClr val="dk1"/>
              </a:buClr>
              <a:buSzPts val="3000"/>
              <a:buFont typeface="Gochi Hand"/>
              <a:buNone/>
              <a:defRPr sz="3000">
                <a:solidFill>
                  <a:schemeClr val="dk1"/>
                </a:solidFill>
                <a:latin typeface="Gochi Hand"/>
                <a:ea typeface="Gochi Hand"/>
                <a:cs typeface="Gochi Hand"/>
                <a:sym typeface="Gochi Hand"/>
              </a:defRPr>
            </a:lvl2pPr>
            <a:lvl3pPr lvl="2" rtl="0">
              <a:spcBef>
                <a:spcPts val="0"/>
              </a:spcBef>
              <a:spcAft>
                <a:spcPts val="0"/>
              </a:spcAft>
              <a:buClr>
                <a:schemeClr val="dk1"/>
              </a:buClr>
              <a:buSzPts val="3000"/>
              <a:buFont typeface="Gochi Hand"/>
              <a:buNone/>
              <a:defRPr sz="3000">
                <a:solidFill>
                  <a:schemeClr val="dk1"/>
                </a:solidFill>
                <a:latin typeface="Gochi Hand"/>
                <a:ea typeface="Gochi Hand"/>
                <a:cs typeface="Gochi Hand"/>
                <a:sym typeface="Gochi Hand"/>
              </a:defRPr>
            </a:lvl3pPr>
            <a:lvl4pPr lvl="3" rtl="0">
              <a:spcBef>
                <a:spcPts val="0"/>
              </a:spcBef>
              <a:spcAft>
                <a:spcPts val="0"/>
              </a:spcAft>
              <a:buClr>
                <a:schemeClr val="dk1"/>
              </a:buClr>
              <a:buSzPts val="3000"/>
              <a:buFont typeface="Gochi Hand"/>
              <a:buNone/>
              <a:defRPr sz="3000">
                <a:solidFill>
                  <a:schemeClr val="dk1"/>
                </a:solidFill>
                <a:latin typeface="Gochi Hand"/>
                <a:ea typeface="Gochi Hand"/>
                <a:cs typeface="Gochi Hand"/>
                <a:sym typeface="Gochi Hand"/>
              </a:defRPr>
            </a:lvl4pPr>
            <a:lvl5pPr lvl="4" rtl="0">
              <a:spcBef>
                <a:spcPts val="0"/>
              </a:spcBef>
              <a:spcAft>
                <a:spcPts val="0"/>
              </a:spcAft>
              <a:buClr>
                <a:schemeClr val="dk1"/>
              </a:buClr>
              <a:buSzPts val="3000"/>
              <a:buFont typeface="Gochi Hand"/>
              <a:buNone/>
              <a:defRPr sz="3000">
                <a:solidFill>
                  <a:schemeClr val="dk1"/>
                </a:solidFill>
                <a:latin typeface="Gochi Hand"/>
                <a:ea typeface="Gochi Hand"/>
                <a:cs typeface="Gochi Hand"/>
                <a:sym typeface="Gochi Hand"/>
              </a:defRPr>
            </a:lvl5pPr>
            <a:lvl6pPr lvl="5" rtl="0">
              <a:spcBef>
                <a:spcPts val="0"/>
              </a:spcBef>
              <a:spcAft>
                <a:spcPts val="0"/>
              </a:spcAft>
              <a:buClr>
                <a:schemeClr val="dk1"/>
              </a:buClr>
              <a:buSzPts val="3000"/>
              <a:buFont typeface="Gochi Hand"/>
              <a:buNone/>
              <a:defRPr sz="3000">
                <a:solidFill>
                  <a:schemeClr val="dk1"/>
                </a:solidFill>
                <a:latin typeface="Gochi Hand"/>
                <a:ea typeface="Gochi Hand"/>
                <a:cs typeface="Gochi Hand"/>
                <a:sym typeface="Gochi Hand"/>
              </a:defRPr>
            </a:lvl6pPr>
            <a:lvl7pPr lvl="6" rtl="0">
              <a:spcBef>
                <a:spcPts val="0"/>
              </a:spcBef>
              <a:spcAft>
                <a:spcPts val="0"/>
              </a:spcAft>
              <a:buClr>
                <a:schemeClr val="dk1"/>
              </a:buClr>
              <a:buSzPts val="3000"/>
              <a:buFont typeface="Gochi Hand"/>
              <a:buNone/>
              <a:defRPr sz="3000">
                <a:solidFill>
                  <a:schemeClr val="dk1"/>
                </a:solidFill>
                <a:latin typeface="Gochi Hand"/>
                <a:ea typeface="Gochi Hand"/>
                <a:cs typeface="Gochi Hand"/>
                <a:sym typeface="Gochi Hand"/>
              </a:defRPr>
            </a:lvl7pPr>
            <a:lvl8pPr lvl="7" rtl="0">
              <a:spcBef>
                <a:spcPts val="0"/>
              </a:spcBef>
              <a:spcAft>
                <a:spcPts val="0"/>
              </a:spcAft>
              <a:buClr>
                <a:schemeClr val="dk1"/>
              </a:buClr>
              <a:buSzPts val="3000"/>
              <a:buFont typeface="Gochi Hand"/>
              <a:buNone/>
              <a:defRPr sz="3000">
                <a:solidFill>
                  <a:schemeClr val="dk1"/>
                </a:solidFill>
                <a:latin typeface="Gochi Hand"/>
                <a:ea typeface="Gochi Hand"/>
                <a:cs typeface="Gochi Hand"/>
                <a:sym typeface="Gochi Hand"/>
              </a:defRPr>
            </a:lvl8pPr>
            <a:lvl9pPr lvl="8" rtl="0">
              <a:spcBef>
                <a:spcPts val="0"/>
              </a:spcBef>
              <a:spcAft>
                <a:spcPts val="0"/>
              </a:spcAft>
              <a:buClr>
                <a:schemeClr val="dk1"/>
              </a:buClr>
              <a:buSzPts val="3000"/>
              <a:buFont typeface="Gochi Hand"/>
              <a:buNone/>
              <a:defRPr sz="3000">
                <a:solidFill>
                  <a:schemeClr val="dk1"/>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rtl="0">
              <a:lnSpc>
                <a:spcPct val="115000"/>
              </a:lnSpc>
              <a:spcBef>
                <a:spcPts val="0"/>
              </a:spcBef>
              <a:spcAft>
                <a:spcPts val="0"/>
              </a:spcAft>
              <a:buSzPts val="2000"/>
              <a:buFont typeface="Patrick Hand"/>
              <a:buChar char="●"/>
              <a:defRPr sz="2000">
                <a:latin typeface="Patrick Hand"/>
                <a:ea typeface="Patrick Hand"/>
                <a:cs typeface="Patrick Hand"/>
                <a:sym typeface="Patrick Hand"/>
              </a:defRPr>
            </a:lvl1pPr>
            <a:lvl2pPr marL="914400" lvl="1" indent="-355600" rtl="0">
              <a:lnSpc>
                <a:spcPct val="115000"/>
              </a:lnSpc>
              <a:spcBef>
                <a:spcPts val="1600"/>
              </a:spcBef>
              <a:spcAft>
                <a:spcPts val="0"/>
              </a:spcAft>
              <a:buSzPts val="2000"/>
              <a:buFont typeface="Patrick Hand"/>
              <a:buChar char="○"/>
              <a:defRPr sz="2000">
                <a:latin typeface="Patrick Hand"/>
                <a:ea typeface="Patrick Hand"/>
                <a:cs typeface="Patrick Hand"/>
                <a:sym typeface="Patrick Hand"/>
              </a:defRPr>
            </a:lvl2pPr>
            <a:lvl3pPr marL="1371600" lvl="2" indent="-355600" rtl="0">
              <a:lnSpc>
                <a:spcPct val="115000"/>
              </a:lnSpc>
              <a:spcBef>
                <a:spcPts val="1600"/>
              </a:spcBef>
              <a:spcAft>
                <a:spcPts val="0"/>
              </a:spcAft>
              <a:buSzPts val="2000"/>
              <a:buFont typeface="Patrick Hand"/>
              <a:buChar char="■"/>
              <a:defRPr sz="2000">
                <a:latin typeface="Patrick Hand"/>
                <a:ea typeface="Patrick Hand"/>
                <a:cs typeface="Patrick Hand"/>
                <a:sym typeface="Patrick Hand"/>
              </a:defRPr>
            </a:lvl3pPr>
            <a:lvl4pPr marL="1828800" lvl="3" indent="-355600" rtl="0">
              <a:lnSpc>
                <a:spcPct val="115000"/>
              </a:lnSpc>
              <a:spcBef>
                <a:spcPts val="1600"/>
              </a:spcBef>
              <a:spcAft>
                <a:spcPts val="0"/>
              </a:spcAft>
              <a:buSzPts val="2000"/>
              <a:buFont typeface="Patrick Hand"/>
              <a:buChar char="●"/>
              <a:defRPr sz="2000">
                <a:latin typeface="Patrick Hand"/>
                <a:ea typeface="Patrick Hand"/>
                <a:cs typeface="Patrick Hand"/>
                <a:sym typeface="Patrick Hand"/>
              </a:defRPr>
            </a:lvl4pPr>
            <a:lvl5pPr marL="2286000" lvl="4" indent="-355600" rtl="0">
              <a:lnSpc>
                <a:spcPct val="115000"/>
              </a:lnSpc>
              <a:spcBef>
                <a:spcPts val="1600"/>
              </a:spcBef>
              <a:spcAft>
                <a:spcPts val="0"/>
              </a:spcAft>
              <a:buSzPts val="2000"/>
              <a:buFont typeface="Patrick Hand"/>
              <a:buChar char="○"/>
              <a:defRPr sz="2000">
                <a:latin typeface="Patrick Hand"/>
                <a:ea typeface="Patrick Hand"/>
                <a:cs typeface="Patrick Hand"/>
                <a:sym typeface="Patrick Hand"/>
              </a:defRPr>
            </a:lvl5pPr>
            <a:lvl6pPr marL="2743200" lvl="5" indent="-355600" rtl="0">
              <a:lnSpc>
                <a:spcPct val="115000"/>
              </a:lnSpc>
              <a:spcBef>
                <a:spcPts val="1600"/>
              </a:spcBef>
              <a:spcAft>
                <a:spcPts val="0"/>
              </a:spcAft>
              <a:buSzPts val="2000"/>
              <a:buFont typeface="Patrick Hand"/>
              <a:buChar char="■"/>
              <a:defRPr sz="2000">
                <a:latin typeface="Patrick Hand"/>
                <a:ea typeface="Patrick Hand"/>
                <a:cs typeface="Patrick Hand"/>
                <a:sym typeface="Patrick Hand"/>
              </a:defRPr>
            </a:lvl6pPr>
            <a:lvl7pPr marL="3200400" lvl="6" indent="-355600" rtl="0">
              <a:lnSpc>
                <a:spcPct val="115000"/>
              </a:lnSpc>
              <a:spcBef>
                <a:spcPts val="1600"/>
              </a:spcBef>
              <a:spcAft>
                <a:spcPts val="0"/>
              </a:spcAft>
              <a:buSzPts val="2000"/>
              <a:buFont typeface="Patrick Hand"/>
              <a:buChar char="●"/>
              <a:defRPr sz="2000">
                <a:latin typeface="Patrick Hand"/>
                <a:ea typeface="Patrick Hand"/>
                <a:cs typeface="Patrick Hand"/>
                <a:sym typeface="Patrick Hand"/>
              </a:defRPr>
            </a:lvl7pPr>
            <a:lvl8pPr marL="3657600" lvl="7" indent="-355600" rtl="0">
              <a:lnSpc>
                <a:spcPct val="115000"/>
              </a:lnSpc>
              <a:spcBef>
                <a:spcPts val="1600"/>
              </a:spcBef>
              <a:spcAft>
                <a:spcPts val="0"/>
              </a:spcAft>
              <a:buSzPts val="2000"/>
              <a:buFont typeface="Patrick Hand"/>
              <a:buChar char="○"/>
              <a:defRPr sz="2000">
                <a:latin typeface="Patrick Hand"/>
                <a:ea typeface="Patrick Hand"/>
                <a:cs typeface="Patrick Hand"/>
                <a:sym typeface="Patrick Hand"/>
              </a:defRPr>
            </a:lvl8pPr>
            <a:lvl9pPr marL="4114800" lvl="8" indent="-355600" rtl="0">
              <a:lnSpc>
                <a:spcPct val="115000"/>
              </a:lnSpc>
              <a:spcBef>
                <a:spcPts val="1600"/>
              </a:spcBef>
              <a:spcAft>
                <a:spcPts val="1600"/>
              </a:spcAft>
              <a:buSzPts val="2000"/>
              <a:buFont typeface="Patrick Hand"/>
              <a:buChar char="■"/>
              <a:defRPr sz="2000">
                <a:latin typeface="Patrick Hand"/>
                <a:ea typeface="Patrick Hand"/>
                <a:cs typeface="Patrick Hand"/>
                <a:sym typeface="Patrick Hand"/>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rtl="0">
              <a:buNone/>
              <a:defRPr sz="1333">
                <a:solidFill>
                  <a:schemeClr val="dk2"/>
                </a:solidFill>
              </a:defRPr>
            </a:lvl1pPr>
            <a:lvl2pPr lvl="1" algn="r" rtl="0">
              <a:buNone/>
              <a:defRPr sz="1333">
                <a:solidFill>
                  <a:schemeClr val="dk2"/>
                </a:solidFill>
              </a:defRPr>
            </a:lvl2pPr>
            <a:lvl3pPr lvl="2" algn="r" rtl="0">
              <a:buNone/>
              <a:defRPr sz="1333">
                <a:solidFill>
                  <a:schemeClr val="dk2"/>
                </a:solidFill>
              </a:defRPr>
            </a:lvl3pPr>
            <a:lvl4pPr lvl="3" algn="r" rtl="0">
              <a:buNone/>
              <a:defRPr sz="1333">
                <a:solidFill>
                  <a:schemeClr val="dk2"/>
                </a:solidFill>
              </a:defRPr>
            </a:lvl4pPr>
            <a:lvl5pPr lvl="4" algn="r" rtl="0">
              <a:buNone/>
              <a:defRPr sz="1333">
                <a:solidFill>
                  <a:schemeClr val="dk2"/>
                </a:solidFill>
              </a:defRPr>
            </a:lvl5pPr>
            <a:lvl6pPr lvl="5" algn="r" rtl="0">
              <a:buNone/>
              <a:defRPr sz="1333">
                <a:solidFill>
                  <a:schemeClr val="dk2"/>
                </a:solidFill>
              </a:defRPr>
            </a:lvl6pPr>
            <a:lvl7pPr lvl="6" algn="r" rtl="0">
              <a:buNone/>
              <a:defRPr sz="1333">
                <a:solidFill>
                  <a:schemeClr val="dk2"/>
                </a:solidFill>
              </a:defRPr>
            </a:lvl7pPr>
            <a:lvl8pPr lvl="7" algn="r" rtl="0">
              <a:buNone/>
              <a:defRPr sz="1333">
                <a:solidFill>
                  <a:schemeClr val="dk2"/>
                </a:solidFill>
              </a:defRPr>
            </a:lvl8pPr>
            <a:lvl9pPr lvl="8" algn="r" rtl="0">
              <a:buNone/>
              <a:defRPr sz="1333">
                <a:solidFill>
                  <a:schemeClr val="dk2"/>
                </a:solidFill>
              </a:defRPr>
            </a:lvl9pPr>
          </a:lstStyle>
          <a:p>
            <a:fld id="{00000000-1234-1234-1234-123412341234}" type="slidenum">
              <a:rPr lang="en-GB" smtClean="0"/>
              <a:pPr/>
              <a:t>‹#›</a:t>
            </a:fld>
            <a:endParaRPr lang="en-GB" dirty="0"/>
          </a:p>
        </p:txBody>
      </p:sp>
      <p:sp>
        <p:nvSpPr>
          <p:cNvPr id="9" name="Google Shape;9;p1"/>
          <p:cNvSpPr txBox="1"/>
          <p:nvPr/>
        </p:nvSpPr>
        <p:spPr>
          <a:xfrm rot="5400000">
            <a:off x="-905800" y="6313633"/>
            <a:ext cx="2106400" cy="498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GB" sz="1467" dirty="0">
                <a:solidFill>
                  <a:schemeClr val="dk1"/>
                </a:solidFill>
                <a:latin typeface="Barlow Condensed"/>
                <a:ea typeface="Barlow Condensed"/>
                <a:cs typeface="Barlow Condensed"/>
                <a:sym typeface="Barlow Condensed"/>
              </a:rPr>
              <a:t>SLIDESMANIA.COM</a:t>
            </a:r>
            <a:endParaRPr sz="1467" dirty="0">
              <a:solidFill>
                <a:schemeClr val="dk1"/>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2488156340"/>
      </p:ext>
    </p:extLst>
  </p:cSld>
  <p:clrMap bg1="lt1" tx1="dk1" bg2="dk2" tx2="lt2" accent1="accent1" accent2="accent2" accent3="accent3" accent4="accent4" accent5="accent5" accent6="accent6" hlink="hlink" folHlink="folHlink"/>
  <p:sldLayoutIdLst>
    <p:sldLayoutId id="2147483728" r:id="rId1"/>
    <p:sldLayoutId id="2147483729"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6B07D12-998F-4B9A-B13A-7199D9EFFDCC}"/>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17D1C43-CF38-4172-9184-A8D905215F14}"/>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6008108-68E9-4F75-A4A3-E04E54C436A1}"/>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ltLang="en-US" dirty="0"/>
          </a:p>
        </p:txBody>
      </p:sp>
      <p:sp>
        <p:nvSpPr>
          <p:cNvPr id="1029" name="Rectangle 5">
            <a:extLst>
              <a:ext uri="{FF2B5EF4-FFF2-40B4-BE49-F238E27FC236}">
                <a16:creationId xmlns:a16="http://schemas.microsoft.com/office/drawing/2014/main" id="{BCCBA3F2-87BE-41BE-BB34-8D3EE1CA22EC}"/>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ltLang="en-US" dirty="0"/>
          </a:p>
        </p:txBody>
      </p:sp>
      <p:sp>
        <p:nvSpPr>
          <p:cNvPr id="1030" name="Rectangle 6">
            <a:extLst>
              <a:ext uri="{FF2B5EF4-FFF2-40B4-BE49-F238E27FC236}">
                <a16:creationId xmlns:a16="http://schemas.microsoft.com/office/drawing/2014/main" id="{F0D11513-E1D6-4EA1-905B-25CC59B151FE}"/>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778DD99A-4BC2-401F-BCCB-6F0D3B8C4313}" type="slidenum">
              <a:rPr lang="en-US" altLang="en-US"/>
              <a:pPr/>
              <a:t>‹#›</a:t>
            </a:fld>
            <a:endParaRPr lang="en-US" altLang="en-US" dirty="0"/>
          </a:p>
        </p:txBody>
      </p:sp>
    </p:spTree>
    <p:extLst>
      <p:ext uri="{BB962C8B-B14F-4D97-AF65-F5344CB8AC3E}">
        <p14:creationId xmlns:p14="http://schemas.microsoft.com/office/powerpoint/2010/main" val="299552485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F12A838-E4C3-49D9-8F20-323A1C0897E8}"/>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61703F2-DA16-4A22-8EA0-EF39980046A3}"/>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86AA39D-37DE-4E9D-99E2-2E2A4A928436}"/>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dirty="0"/>
          </a:p>
        </p:txBody>
      </p:sp>
      <p:sp>
        <p:nvSpPr>
          <p:cNvPr id="1029" name="Rectangle 5">
            <a:extLst>
              <a:ext uri="{FF2B5EF4-FFF2-40B4-BE49-F238E27FC236}">
                <a16:creationId xmlns:a16="http://schemas.microsoft.com/office/drawing/2014/main" id="{7F050784-25C4-4F5C-A051-C66A8F203432}"/>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dirty="0"/>
          </a:p>
        </p:txBody>
      </p:sp>
      <p:sp>
        <p:nvSpPr>
          <p:cNvPr id="1030" name="Rectangle 6">
            <a:extLst>
              <a:ext uri="{FF2B5EF4-FFF2-40B4-BE49-F238E27FC236}">
                <a16:creationId xmlns:a16="http://schemas.microsoft.com/office/drawing/2014/main" id="{F03F6E5F-7BBF-41D3-8E82-863CD78603B1}"/>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anose="02020603050405020304" pitchFamily="18" charset="0"/>
              </a:defRPr>
            </a:lvl1pPr>
          </a:lstStyle>
          <a:p>
            <a:pPr>
              <a:defRPr/>
            </a:pPr>
            <a:fld id="{94CFB0F7-48C0-4D71-9045-BD473FDABD84}" type="slidenum">
              <a:rPr lang="en-US" altLang="en-US"/>
              <a:pPr>
                <a:defRPr/>
              </a:pPr>
              <a:t>‹#›</a:t>
            </a:fld>
            <a:endParaRPr lang="en-US" altLang="en-US" dirty="0"/>
          </a:p>
        </p:txBody>
      </p:sp>
    </p:spTree>
    <p:extLst>
      <p:ext uri="{BB962C8B-B14F-4D97-AF65-F5344CB8AC3E}">
        <p14:creationId xmlns:p14="http://schemas.microsoft.com/office/powerpoint/2010/main" val="1765986969"/>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DB068D1-D66A-4ADA-BB88-E55B9D19175F}"/>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1135521-624F-47F9-98E8-D9412E67ABB6}"/>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AF77026-2B50-4D3F-9B7A-6E38394507A7}"/>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311F4F5E-43BB-400C-B7EB-E2B17F00D2C5}" type="datetimeFigureOut">
              <a:rPr lang="en-US"/>
              <a:pPr>
                <a:defRPr/>
              </a:pPr>
              <a:t>5/8/2021</a:t>
            </a:fld>
            <a:endParaRPr lang="en-US" dirty="0"/>
          </a:p>
        </p:txBody>
      </p:sp>
      <p:sp>
        <p:nvSpPr>
          <p:cNvPr id="5" name="Footer Placeholder 4">
            <a:extLst>
              <a:ext uri="{FF2B5EF4-FFF2-40B4-BE49-F238E27FC236}">
                <a16:creationId xmlns:a16="http://schemas.microsoft.com/office/drawing/2014/main" id="{1B159261-D404-447E-8C6D-88BE4553702A}"/>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dirty="0"/>
          </a:p>
        </p:txBody>
      </p:sp>
      <p:sp>
        <p:nvSpPr>
          <p:cNvPr id="6" name="Slide Number Placeholder 5">
            <a:extLst>
              <a:ext uri="{FF2B5EF4-FFF2-40B4-BE49-F238E27FC236}">
                <a16:creationId xmlns:a16="http://schemas.microsoft.com/office/drawing/2014/main" id="{C6D8B3E6-5134-4031-BB4D-050A28EF0CA3}"/>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5DC002AC-AE34-46BF-BD9D-FD7D4E6932E5}" type="slidenum">
              <a:rPr lang="en-US" altLang="en-US"/>
              <a:pPr>
                <a:defRPr/>
              </a:pPr>
              <a:t>‹#›</a:t>
            </a:fld>
            <a:endParaRPr lang="en-US" altLang="en-US" dirty="0"/>
          </a:p>
        </p:txBody>
      </p:sp>
    </p:spTree>
    <p:extLst>
      <p:ext uri="{BB962C8B-B14F-4D97-AF65-F5344CB8AC3E}">
        <p14:creationId xmlns:p14="http://schemas.microsoft.com/office/powerpoint/2010/main" val="1304911663"/>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88.xml"/></Relationships>
</file>

<file path=ppt/slides/_rels/slide10.xml.rels><?xml version="1.0" encoding="UTF-8" standalone="yes"?>
<Relationships xmlns="http://schemas.openxmlformats.org/package/2006/relationships"><Relationship Id="rId3" Type="http://schemas.openxmlformats.org/officeDocument/2006/relationships/hyperlink" Target="https://apcentral.collegeboard.org/pdf/ap19-sg-biology.pdf" TargetMode="External"/><Relationship Id="rId2" Type="http://schemas.openxmlformats.org/officeDocument/2006/relationships/image" Target="../media/image33.png"/><Relationship Id="rId1" Type="http://schemas.openxmlformats.org/officeDocument/2006/relationships/slideLayout" Target="../slideLayouts/slideLayout101.xml"/></Relationships>
</file>

<file path=ppt/slides/_rels/slide10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9.xml"/><Relationship Id="rId1" Type="http://schemas.openxmlformats.org/officeDocument/2006/relationships/slideLayout" Target="../slideLayouts/slideLayout23.xml"/><Relationship Id="rId4" Type="http://schemas.openxmlformats.org/officeDocument/2006/relationships/hyperlink" Target="http://www.zo.utexas.edu/faculty/sjasper/images/53.15.jpg" TargetMode="External"/></Relationships>
</file>

<file path=ppt/slides/_rels/slide10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43.xml"/></Relationships>
</file>

<file path=ppt/slides/_rels/slide10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hyperlink" Target="http://www.phschool.com/science/biology_place/labbench/lab1/factors.html" TargetMode="External"/><Relationship Id="rId1" Type="http://schemas.openxmlformats.org/officeDocument/2006/relationships/slideLayout" Target="../slideLayouts/slideLayout187.xml"/></Relationships>
</file>

<file path=ppt/slides/_rels/slide105.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85.xml"/></Relationships>
</file>

<file path=ppt/slides/_rels/slide10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49.jpeg"/><Relationship Id="rId1" Type="http://schemas.openxmlformats.org/officeDocument/2006/relationships/slideLayout" Target="../slideLayouts/slideLayout148.xml"/></Relationships>
</file>

<file path=ppt/slides/_rels/slide107.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60.xml"/></Relationships>
</file>

<file path=ppt/slides/_rels/slide108.xml.rels><?xml version="1.0" encoding="UTF-8" standalone="yes"?>
<Relationships xmlns="http://schemas.openxmlformats.org/package/2006/relationships"><Relationship Id="rId2" Type="http://schemas.openxmlformats.org/officeDocument/2006/relationships/hyperlink" Target="http://www.germanna.edu/wp-content/uploads/tutoring/handouts/Hardy-Weinberg-Equilibrium.pdf" TargetMode="External"/><Relationship Id="rId1" Type="http://schemas.openxmlformats.org/officeDocument/2006/relationships/slideLayout" Target="../slideLayouts/slideLayout2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apcentral.collegeboard.org/pdf/ap-biology-practice-exam-2013.pdf?course=ap-biology" TargetMode="External"/><Relationship Id="rId2" Type="http://schemas.openxmlformats.org/officeDocument/2006/relationships/notesSlide" Target="../notesSlides/notesSlide2.xml"/><Relationship Id="rId1" Type="http://schemas.openxmlformats.org/officeDocument/2006/relationships/slideLayout" Target="../slideLayouts/slideLayout208.xml"/><Relationship Id="rId4" Type="http://schemas.openxmlformats.org/officeDocument/2006/relationships/image" Target="../media/image34.png"/></Relationships>
</file>

<file path=ppt/slides/_rels/slide11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55.xml"/></Relationships>
</file>

<file path=ppt/slides/_rels/slide1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35.xml"/><Relationship Id="rId4" Type="http://schemas.openxmlformats.org/officeDocument/2006/relationships/image" Target="../media/image127.png"/></Relationships>
</file>

<file path=ppt/slides/_rels/slide112.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03.xml"/></Relationships>
</file>

<file path=ppt/slides/_rels/slide113.xml.rels><?xml version="1.0" encoding="UTF-8" standalone="yes"?>
<Relationships xmlns="http://schemas.openxmlformats.org/package/2006/relationships"><Relationship Id="rId2" Type="http://schemas.openxmlformats.org/officeDocument/2006/relationships/hyperlink" Target="https://apcentral.collegeboard.org/pdf/ap-biology-practice-exam-2013.pdf?course=ap-biology" TargetMode="Externa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s://www.ted.com/talks/aaron_reedy_sex_determination_more_complicated_than_you_thought?utm_campaign=tedspread&amp;utm_medium=referral&amp;utm_source=tedcomshare" TargetMode="External"/><Relationship Id="rId1" Type="http://schemas.openxmlformats.org/officeDocument/2006/relationships/slideLayout" Target="../slideLayouts/slideLayout23.xml"/></Relationships>
</file>

<file path=ppt/slides/_rels/slide1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hyperlink" Target="https://youtu.be/WXPBoFDqNVk"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03.xml"/><Relationship Id="rId4" Type="http://schemas.openxmlformats.org/officeDocument/2006/relationships/hyperlink" Target="https://mathbench.umd.edu/modules/popn-dynamics_hardyweinberg/page11.htm" TargetMode="External"/></Relationships>
</file>

<file path=ppt/slides/_rels/slide117.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6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08.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35.xml"/></Relationships>
</file>

<file path=ppt/slides/_rels/slide120.xml.rels><?xml version="1.0" encoding="UTF-8" standalone="yes"?>
<Relationships xmlns="http://schemas.openxmlformats.org/package/2006/relationships"><Relationship Id="rId3" Type="http://schemas.openxmlformats.org/officeDocument/2006/relationships/hyperlink" Target="https://www.biologycorner.com/quiz/qz_populations.html" TargetMode="External"/><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5.xml"/></Relationships>
</file>

<file path=ppt/slides/_rels/slide12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14.xml"/></Relationships>
</file>

<file path=ppt/slides/_rels/slide12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12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3.xml"/><Relationship Id="rId1" Type="http://schemas.openxmlformats.org/officeDocument/2006/relationships/slideLayout" Target="../slideLayouts/slideLayout87.xml"/></Relationships>
</file>

<file path=ppt/slides/_rels/slide12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173.xml"/><Relationship Id="rId5" Type="http://schemas.openxmlformats.org/officeDocument/2006/relationships/image" Target="../media/image136.png"/><Relationship Id="rId4" Type="http://schemas.openxmlformats.org/officeDocument/2006/relationships/hyperlink" Target="https://apcentral.collegeboard.org/pdf/ap-biology-practice-exam-2013.pdf?course=ap-biology" TargetMode="External"/></Relationships>
</file>

<file path=ppt/slides/_rels/slide12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6.xml"/><Relationship Id="rId1" Type="http://schemas.openxmlformats.org/officeDocument/2006/relationships/slideLayout" Target="../slideLayouts/slideLayout87.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hyperlink" Target="http://dryuc24b85zbr.cloudfront.net/tes/resources/11173045/image?width=500&amp;height=500&amp;version=1498037198806" TargetMode="External"/><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37.png"/><Relationship Id="rId5" Type="http://schemas.openxmlformats.org/officeDocument/2006/relationships/hyperlink" Target="https://www.scribd.com/document/139724238/Biological-Diversity-Practice-Problems" TargetMode="External"/><Relationship Id="rId4" Type="http://schemas.openxmlformats.org/officeDocument/2006/relationships/hyperlink" Target="http://www.nimbios.org/education/SIDcalc_exer.pdf" TargetMode="External"/></Relationships>
</file>

<file path=ppt/slides/_rels/slide1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3.xml"/></Relationships>
</file>

<file path=ppt/slides/_rels/slide131.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59.xml"/></Relationships>
</file>

<file path=ppt/slides/_rels/slide132.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3.xml"/></Relationships>
</file>

<file path=ppt/slides/_rels/slide13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5.xml"/></Relationships>
</file>

<file path=ppt/slides/_rels/slide134.xml.rels><?xml version="1.0" encoding="UTF-8" standalone="yes"?>
<Relationships xmlns="http://schemas.openxmlformats.org/package/2006/relationships"><Relationship Id="rId3" Type="http://schemas.openxmlformats.org/officeDocument/2006/relationships/hyperlink" Target="https://teachers.stjohns.k12.fl.us/lyons-s/files/2018/09/AP-Bio-Cells-Practice-Test.pdf" TargetMode="External"/><Relationship Id="rId2" Type="http://schemas.openxmlformats.org/officeDocument/2006/relationships/image" Target="../media/image140.png"/><Relationship Id="rId1" Type="http://schemas.openxmlformats.org/officeDocument/2006/relationships/slideLayout" Target="../slideLayouts/slideLayout185.xml"/></Relationships>
</file>

<file path=ppt/slides/_rels/slide1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148.xml"/><Relationship Id="rId5" Type="http://schemas.openxmlformats.org/officeDocument/2006/relationships/image" Target="../media/image141.png"/><Relationship Id="rId4" Type="http://schemas.openxmlformats.org/officeDocument/2006/relationships/hyperlink" Target="https://apcentral.collegeboard.org/pdf/ap-biology-practice-exam-2013.pdf?course=ap-biology" TargetMode="External"/></Relationships>
</file>

<file path=ppt/slides/_rels/slide136.xml.rels><?xml version="1.0" encoding="UTF-8" standalone="yes"?>
<Relationships xmlns="http://schemas.openxmlformats.org/package/2006/relationships"><Relationship Id="rId2" Type="http://schemas.openxmlformats.org/officeDocument/2006/relationships/hyperlink" Target="http://www.germanna.edu/wp-content/uploads/tutoring/handouts/Hardy-Weinberg-Equilibrium.pdf" TargetMode="External"/><Relationship Id="rId1" Type="http://schemas.openxmlformats.org/officeDocument/2006/relationships/slideLayout" Target="../slideLayouts/slideLayout208.xml"/></Relationships>
</file>

<file path=ppt/slides/_rels/slide13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8.xml"/><Relationship Id="rId1" Type="http://schemas.openxmlformats.org/officeDocument/2006/relationships/slideLayout" Target="../slideLayouts/slideLayout87.xml"/><Relationship Id="rId4" Type="http://schemas.openxmlformats.org/officeDocument/2006/relationships/image" Target="../media/image143.png"/></Relationships>
</file>

<file path=ppt/slides/_rels/slide138.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hyperlink" Target="https://youtu.be/WXPBoFDqNVk" TargetMode="External"/><Relationship Id="rId2" Type="http://schemas.openxmlformats.org/officeDocument/2006/relationships/notesSlide" Target="../notesSlides/notesSlide39.xml"/><Relationship Id="rId1" Type="http://schemas.openxmlformats.org/officeDocument/2006/relationships/slideLayout" Target="../slideLayouts/slideLayout101.xml"/><Relationship Id="rId6" Type="http://schemas.openxmlformats.org/officeDocument/2006/relationships/hyperlink" Target="https://www2.palomar.edu/users/warmstrong/lmexer4.htm" TargetMode="External"/><Relationship Id="rId5" Type="http://schemas.openxmlformats.org/officeDocument/2006/relationships/image" Target="../media/image54.png"/><Relationship Id="rId4" Type="http://schemas.openxmlformats.org/officeDocument/2006/relationships/image" Target="../media/image16.jpeg"/></Relationships>
</file>

<file path=ppt/slides/_rels/slide13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0.xml"/><Relationship Id="rId1" Type="http://schemas.openxmlformats.org/officeDocument/2006/relationships/slideLayout" Target="../slideLayouts/slideLayout101.xml"/><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hyperlink" Target="https://quizlet.com/21269382/exam-2-flash-cards/" TargetMode="External"/><Relationship Id="rId2" Type="http://schemas.openxmlformats.org/officeDocument/2006/relationships/image" Target="../media/image38.png"/><Relationship Id="rId1" Type="http://schemas.openxmlformats.org/officeDocument/2006/relationships/slideLayout" Target="../slideLayouts/slideLayout23.xml"/></Relationships>
</file>

<file path=ppt/slides/_rels/slide14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1.xml"/><Relationship Id="rId1" Type="http://schemas.openxmlformats.org/officeDocument/2006/relationships/slideLayout" Target="../slideLayouts/slideLayout13.xml"/><Relationship Id="rId5" Type="http://schemas.openxmlformats.org/officeDocument/2006/relationships/hyperlink" Target="https://apcentral.collegeboard.org/pdf/ap19-sg-biology.pdf" TargetMode="External"/><Relationship Id="rId4" Type="http://schemas.openxmlformats.org/officeDocument/2006/relationships/image" Target="../media/image54.png"/></Relationships>
</file>

<file path=ppt/slides/_rels/slide14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6.jpeg"/><Relationship Id="rId1" Type="http://schemas.openxmlformats.org/officeDocument/2006/relationships/slideLayout" Target="../slideLayouts/slideLayout23.xml"/></Relationships>
</file>

<file path=ppt/slides/_rels/slide142.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00.xml"/></Relationships>
</file>

<file path=ppt/slides/_rels/slide1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48.png"/><Relationship Id="rId1" Type="http://schemas.openxmlformats.org/officeDocument/2006/relationships/slideLayout" Target="../slideLayouts/slideLayout25.xml"/></Relationships>
</file>

<file path=ppt/slides/_rels/slide144.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59.xml"/></Relationships>
</file>

<file path=ppt/slides/_rels/slide14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hyperlink" Target="https://secure-media.collegeboard.org/apc/ap10_biology_scoring_guidelines.pdf" TargetMode="External"/><Relationship Id="rId1" Type="http://schemas.openxmlformats.org/officeDocument/2006/relationships/slideLayout" Target="../slideLayouts/slideLayout23.xml"/></Relationships>
</file>

<file path=ppt/slides/_rels/slide14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42.xml"/><Relationship Id="rId1" Type="http://schemas.openxmlformats.org/officeDocument/2006/relationships/slideLayout" Target="../slideLayouts/slideLayout35.xml"/><Relationship Id="rId5" Type="http://schemas.openxmlformats.org/officeDocument/2006/relationships/image" Target="../media/image153.png"/><Relationship Id="rId4" Type="http://schemas.openxmlformats.org/officeDocument/2006/relationships/image" Target="../media/image152.png"/></Relationships>
</file>

<file path=ppt/slides/_rels/slide147.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61.xml"/></Relationships>
</file>

<file path=ppt/slides/_rels/slide14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2" Type="http://schemas.openxmlformats.org/officeDocument/2006/relationships/hyperlink" Target="https://www.biologyexams4u.com/2012/12/how-to-solve-hardy-weinberg-equilibrium.html#.Xt7IHDpKjIU" TargetMode="External"/><Relationship Id="rId1" Type="http://schemas.openxmlformats.org/officeDocument/2006/relationships/slideLayout" Target="../slideLayouts/slideLayout208.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s://www.ted.com/talks/aaron_reedy_sex_determination_more_complicated_than_you_thought?utm_campaign=tedspread&amp;utm_medium=referral&amp;utm_source=tedcomshare" TargetMode="External"/><Relationship Id="rId1" Type="http://schemas.openxmlformats.org/officeDocument/2006/relationships/slideLayout" Target="../slideLayouts/slideLayout23.xml"/></Relationships>
</file>

<file path=ppt/slides/_rels/slide150.xml.rels><?xml version="1.0" encoding="UTF-8" standalone="yes"?>
<Relationships xmlns="http://schemas.openxmlformats.org/package/2006/relationships"><Relationship Id="rId3" Type="http://schemas.openxmlformats.org/officeDocument/2006/relationships/hyperlink" Target="https://media.recordsetter.com/2dc10685-a4dc-476b-b430-88ffaf5ac7d8_mooggm.mp4_xl.jpg" TargetMode="External"/><Relationship Id="rId2" Type="http://schemas.openxmlformats.org/officeDocument/2006/relationships/image" Target="../media/image157.jpeg"/><Relationship Id="rId1" Type="http://schemas.openxmlformats.org/officeDocument/2006/relationships/slideLayout" Target="../slideLayouts/slideLayout48.xml"/></Relationships>
</file>

<file path=ppt/slides/_rels/slide151.xml.rels><?xml version="1.0" encoding="UTF-8" standalone="yes"?>
<Relationships xmlns="http://schemas.openxmlformats.org/package/2006/relationships"><Relationship Id="rId3" Type="http://schemas.openxmlformats.org/officeDocument/2006/relationships/hyperlink" Target="https://media.recordsetter.com/2dc10685-a4dc-476b-b430-88ffaf5ac7d8_mooggm.mp4_xl.jpg" TargetMode="External"/><Relationship Id="rId2" Type="http://schemas.openxmlformats.org/officeDocument/2006/relationships/image" Target="../media/image158.png"/><Relationship Id="rId1" Type="http://schemas.openxmlformats.org/officeDocument/2006/relationships/slideLayout" Target="../slideLayouts/slideLayout48.xml"/><Relationship Id="rId4" Type="http://schemas.openxmlformats.org/officeDocument/2006/relationships/image" Target="../media/image159.gif"/></Relationships>
</file>

<file path=ppt/slides/_rels/slide15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hyperlink" Target="https://apcentral.collegeboard.org/pdf/ap-biology-practice-exam-2013.pdf?course=ap-biology" TargetMode="Externa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48.xml"/></Relationships>
</file>

<file path=ppt/slides/_rels/slide15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48.xml"/><Relationship Id="rId4" Type="http://schemas.openxmlformats.org/officeDocument/2006/relationships/image" Target="../media/image164.png"/></Relationships>
</file>

<file path=ppt/slides/_rels/slide15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43.xml"/><Relationship Id="rId1" Type="http://schemas.openxmlformats.org/officeDocument/2006/relationships/slideLayout" Target="../slideLayouts/slideLayout87.xml"/></Relationships>
</file>

<file path=ppt/slides/_rels/slide156.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60.xml"/></Relationships>
</file>

<file path=ppt/slides/_rels/slide15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hyperlink" Target="https://teachers.stjohns.k12.fl.us/lyons-s/files/2018/09/AP-Bio-Cells-Practice-Test.pdf" TargetMode="External"/><Relationship Id="rId1" Type="http://schemas.openxmlformats.org/officeDocument/2006/relationships/slideLayout" Target="../slideLayouts/slideLayout185.xml"/></Relationships>
</file>

<file path=ppt/slides/_rels/slide158.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3.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6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45.xml"/><Relationship Id="rId1" Type="http://schemas.openxmlformats.org/officeDocument/2006/relationships/slideLayout" Target="../slideLayouts/slideLayout23.xml"/><Relationship Id="rId4" Type="http://schemas.openxmlformats.org/officeDocument/2006/relationships/image" Target="../media/image170.png"/></Relationships>
</file>

<file path=ppt/slides/_rels/slide16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www.phschool.com/science/biology_place/labbench/lab1/quiz.html" TargetMode="External"/><Relationship Id="rId1" Type="http://schemas.openxmlformats.org/officeDocument/2006/relationships/slideLayout" Target="../slideLayouts/slideLayout185.xml"/></Relationships>
</file>

<file path=ppt/slides/_rels/slide16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46.xml"/><Relationship Id="rId1" Type="http://schemas.openxmlformats.org/officeDocument/2006/relationships/slideLayout" Target="../slideLayouts/slideLayout87.xml"/><Relationship Id="rId4" Type="http://schemas.openxmlformats.org/officeDocument/2006/relationships/image" Target="../media/image172.png"/></Relationships>
</file>

<file path=ppt/slides/_rels/slide16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03.xml"/><Relationship Id="rId4" Type="http://schemas.openxmlformats.org/officeDocument/2006/relationships/hyperlink" Target="https://mathbench.umd.edu/modules/popn-dynamics_hardyweinberg/page11.htm" TargetMode="External"/></Relationships>
</file>

<file path=ppt/slides/_rels/slide165.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3.xml"/></Relationships>
</file>

<file path=ppt/slides/_rels/slide16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6.jpeg"/><Relationship Id="rId1" Type="http://schemas.openxmlformats.org/officeDocument/2006/relationships/slideLayout" Target="../slideLayouts/slideLayout111.xml"/></Relationships>
</file>

<file path=ppt/slides/_rels/slide167.xml.rels><?xml version="1.0" encoding="UTF-8" standalone="yes"?>
<Relationships xmlns="http://schemas.openxmlformats.org/package/2006/relationships"><Relationship Id="rId3" Type="http://schemas.openxmlformats.org/officeDocument/2006/relationships/hyperlink" Target="https://secure-media.collegeboard.org/apc/ap10_biology_scoring_guidelines.pdf" TargetMode="External"/><Relationship Id="rId2" Type="http://schemas.openxmlformats.org/officeDocument/2006/relationships/image" Target="../media/image16.jpeg"/><Relationship Id="rId1" Type="http://schemas.openxmlformats.org/officeDocument/2006/relationships/slideLayout" Target="../slideLayouts/slideLayout111.xml"/><Relationship Id="rId4" Type="http://schemas.openxmlformats.org/officeDocument/2006/relationships/image" Target="../media/image174.png"/></Relationships>
</file>

<file path=ppt/slides/_rels/slide16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47.xml"/><Relationship Id="rId1" Type="http://schemas.openxmlformats.org/officeDocument/2006/relationships/slideLayout" Target="../slideLayouts/slideLayout87.xml"/></Relationships>
</file>

<file path=ppt/slides/_rels/slide169.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9.xml"/></Relationships>
</file>

<file path=ppt/slides/_rels/slide170.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60.xml"/></Relationships>
</file>

<file path=ppt/slides/_rels/slide17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172.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03.xml"/></Relationships>
</file>

<file path=ppt/slides/_rels/slide173.xml.rels><?xml version="1.0" encoding="UTF-8" standalone="yes"?>
<Relationships xmlns="http://schemas.openxmlformats.org/package/2006/relationships"><Relationship Id="rId3" Type="http://schemas.openxmlformats.org/officeDocument/2006/relationships/hyperlink" Target="https://apcentral.collegeboard.org/pdf/ap-biology-practice-exam-2013.pdf?course=ap-biology" TargetMode="External"/><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43.xml"/></Relationships>
</file>

<file path=ppt/slides/_rels/slide17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49.jpeg"/><Relationship Id="rId1" Type="http://schemas.openxmlformats.org/officeDocument/2006/relationships/slideLayout" Target="../slideLayouts/slideLayout148.xml"/></Relationships>
</file>

<file path=ppt/slides/_rels/slide176.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80.xml"/></Relationships>
</file>

<file path=ppt/slides/_rels/slide17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37.xml"/></Relationships>
</file>

<file path=ppt/slides/_rels/slide178.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38.xml"/></Relationships>
</file>

<file path=ppt/slides/_rels/slide17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4.png"/><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180.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10.xml"/></Relationships>
</file>

<file path=ppt/slides/_rels/slide181.xml.rels><?xml version="1.0" encoding="UTF-8" standalone="yes"?>
<Relationships xmlns="http://schemas.openxmlformats.org/package/2006/relationships"><Relationship Id="rId3" Type="http://schemas.openxmlformats.org/officeDocument/2006/relationships/hyperlink" Target="http://www.gifs.net/" TargetMode="External"/><Relationship Id="rId2" Type="http://schemas.openxmlformats.org/officeDocument/2006/relationships/image" Target="../media/image187.gif"/><Relationship Id="rId1" Type="http://schemas.openxmlformats.org/officeDocument/2006/relationships/slideLayout" Target="../slideLayouts/slideLayout7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1.xml"/></Relationships>
</file>

<file path=ppt/slides/_rels/slide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75.xml"/></Relationships>
</file>

<file path=ppt/slides/_rels/slide20.xml.rels><?xml version="1.0" encoding="UTF-8" standalone="yes"?>
<Relationships xmlns="http://schemas.openxmlformats.org/package/2006/relationships"><Relationship Id="rId3" Type="http://schemas.openxmlformats.org/officeDocument/2006/relationships/hyperlink" Target="https://apcentral.collegeboard.org/pdf/ap18-frq-biology.pdf" TargetMode="External"/><Relationship Id="rId2" Type="http://schemas.openxmlformats.org/officeDocument/2006/relationships/image" Target="../media/image43.png"/><Relationship Id="rId1" Type="http://schemas.openxmlformats.org/officeDocument/2006/relationships/slideLayout" Target="../slideLayouts/slideLayout17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hyperlink" Target="https://apcentral.collegeboard.org/pdf/ap-biology-practice-exam-2013.pdf?course=ap-biology" TargetMode="External"/><Relationship Id="rId2" Type="http://schemas.openxmlformats.org/officeDocument/2006/relationships/notesSlide" Target="../notesSlides/notesSlide5.xml"/><Relationship Id="rId1" Type="http://schemas.openxmlformats.org/officeDocument/2006/relationships/slideLayout" Target="../slideLayouts/slideLayout87.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2.png"/><Relationship Id="rId1" Type="http://schemas.openxmlformats.org/officeDocument/2006/relationships/slideLayout" Target="../slideLayouts/slideLayout100.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08.xml"/><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hyperlink" Target="https://www2.palomar.edu/users/warmstrong/lmexer4.htm"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hyperlink" Target="https://youtu.be/WXPBoFDqNVk" TargetMode="External"/><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hyperlink" Target="https://drive.google.com/file/d/19LB59B61OmalW5o-N4wPv3O4pKlhJVW0/view" TargetMode="External"/><Relationship Id="rId2" Type="http://schemas.openxmlformats.org/officeDocument/2006/relationships/image" Target="../media/image55.png"/><Relationship Id="rId1" Type="http://schemas.openxmlformats.org/officeDocument/2006/relationships/slideLayout" Target="../slideLayouts/slideLayout23.xml"/><Relationship Id="rId4" Type="http://schemas.openxmlformats.org/officeDocument/2006/relationships/comments" Target="../comments/comment1.xml"/></Relationships>
</file>

<file path=ppt/slides/_rels/slide26.xml.rels><?xml version="1.0" encoding="UTF-8" standalone="yes"?>
<Relationships xmlns="http://schemas.openxmlformats.org/package/2006/relationships"><Relationship Id="rId3" Type="http://schemas.openxmlformats.org/officeDocument/2006/relationships/hyperlink" Target="https://apcentral.collegeboard.org/pdf/ap19-sg-biology.pdf" TargetMode="External"/><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43.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173.xml"/><Relationship Id="rId5" Type="http://schemas.openxmlformats.org/officeDocument/2006/relationships/image" Target="../media/image47.png"/><Relationship Id="rId4" Type="http://schemas.openxmlformats.org/officeDocument/2006/relationships/hyperlink" Target="https://apcentral.collegeboard.org/pdf/ap-biology-practice-exam-2013.pdf?course=ap-biology"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16.xml"/></Relationships>
</file>

<file path=ppt/slides/_rels/slide30.xml.rels><?xml version="1.0" encoding="UTF-8" standalone="yes"?>
<Relationships xmlns="http://schemas.openxmlformats.org/package/2006/relationships"><Relationship Id="rId3" Type="http://schemas.openxmlformats.org/officeDocument/2006/relationships/hyperlink" Target="https://apcentral.collegeboard.org/pdf/ap-biology-practice-exam-2013.pdf?course=ap-biology" TargetMode="External"/><Relationship Id="rId2" Type="http://schemas.openxmlformats.org/officeDocument/2006/relationships/notesSlide" Target="../notesSlides/notesSlide8.xml"/><Relationship Id="rId1" Type="http://schemas.openxmlformats.org/officeDocument/2006/relationships/slideLayout" Target="../slideLayouts/slideLayout87.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3.xml"/></Relationships>
</file>

<file path=ppt/slides/_rels/slide3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85.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drive.google.com/file/d/19LB59B61OmalW5o-N4wPv3O4pKlhJVW0/view" TargetMode="Externa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xml"/><Relationship Id="rId1" Type="http://schemas.openxmlformats.org/officeDocument/2006/relationships/slideLayout" Target="../slideLayouts/slideLayout148.xml"/></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49.jpeg"/><Relationship Id="rId1" Type="http://schemas.openxmlformats.org/officeDocument/2006/relationships/slideLayout" Target="../slideLayouts/slideLayout148.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148.xml"/><Relationship Id="rId5" Type="http://schemas.openxmlformats.org/officeDocument/2006/relationships/image" Target="../media/image65.png"/><Relationship Id="rId4" Type="http://schemas.openxmlformats.org/officeDocument/2006/relationships/hyperlink" Target="https://quizizz.com/admin/quiz/5bb2f2a1100319001b10d86e/ap-bio-population-ecology"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gif"/><Relationship Id="rId1" Type="http://schemas.openxmlformats.org/officeDocument/2006/relationships/slideLayout" Target="../slideLayouts/slideLayout88.xml"/><Relationship Id="rId5" Type="http://schemas.openxmlformats.org/officeDocument/2006/relationships/image" Target="../media/image25.png"/><Relationship Id="rId4" Type="http://schemas.openxmlformats.org/officeDocument/2006/relationships/image" Target="../media/image24.gif"/></Relationships>
</file>

<file path=ppt/slides/_rels/slide4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88.xml"/></Relationships>
</file>

<file path=ppt/slides/_rels/slide4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88.xml"/></Relationships>
</file>

<file path=ppt/slides/_rels/slide42.xml.rels><?xml version="1.0" encoding="UTF-8" standalone="yes"?>
<Relationships xmlns="http://schemas.openxmlformats.org/package/2006/relationships"><Relationship Id="rId3" Type="http://schemas.openxmlformats.org/officeDocument/2006/relationships/hyperlink" Target="https://apcentral.collegeboard.org/pdf/ap-biology-practice-exam-2013.pdf?course=ap-biology" TargetMode="External"/><Relationship Id="rId2" Type="http://schemas.openxmlformats.org/officeDocument/2006/relationships/notesSlide" Target="../notesSlides/notesSlide11.xml"/><Relationship Id="rId1" Type="http://schemas.openxmlformats.org/officeDocument/2006/relationships/slideLayout" Target="../slideLayouts/slideLayout87.xml"/><Relationship Id="rId5" Type="http://schemas.openxmlformats.org/officeDocument/2006/relationships/image" Target="../media/image67.png"/><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9.jpeg"/><Relationship Id="rId1" Type="http://schemas.openxmlformats.org/officeDocument/2006/relationships/slideLayout" Target="../slideLayouts/slideLayout148.xml"/><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148.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49.jpeg"/><Relationship Id="rId1" Type="http://schemas.openxmlformats.org/officeDocument/2006/relationships/slideLayout" Target="../slideLayouts/slideLayout148.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gif"/><Relationship Id="rId1" Type="http://schemas.openxmlformats.org/officeDocument/2006/relationships/slideLayout" Target="../slideLayouts/slideLayout88.xml"/><Relationship Id="rId5" Type="http://schemas.openxmlformats.org/officeDocument/2006/relationships/image" Target="../media/image25.png"/><Relationship Id="rId4" Type="http://schemas.openxmlformats.org/officeDocument/2006/relationships/image" Target="../media/image24.gif"/></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85.xml"/></Relationships>
</file>

<file path=ppt/slides/_rels/slide4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13.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173.xml"/><Relationship Id="rId5" Type="http://schemas.openxmlformats.org/officeDocument/2006/relationships/image" Target="../media/image47.png"/><Relationship Id="rId4" Type="http://schemas.openxmlformats.org/officeDocument/2006/relationships/hyperlink" Target="https://apcentral.collegeboard.org/pdf/ap-biology-practice-exam-2013.pdf?course=ap-biology"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20.xml"/></Relationships>
</file>

<file path=ppt/slides/_rels/slide5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0.xml"/></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watch?v=NkQ58I53mjk" TargetMode="External"/><Relationship Id="rId2" Type="http://schemas.openxmlformats.org/officeDocument/2006/relationships/image" Target="../media/image26.png"/><Relationship Id="rId1" Type="http://schemas.openxmlformats.org/officeDocument/2006/relationships/slideLayout" Target="../slideLayouts/slideLayout113.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hyperlink" Target="https://apcentral.collegeboard.org/pdf/ap-biology-practice-exam-2013.pdf?course=ap-biology" TargetMode="Externa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hyperlink" Target="https://apcentral.collegeboard.org/pdf/ap-biology-practice-exam-2013.pdf?course=ap-biology" TargetMode="External"/><Relationship Id="rId2" Type="http://schemas.openxmlformats.org/officeDocument/2006/relationships/notesSlide" Target="../notesSlides/notesSlide14.xml"/><Relationship Id="rId1" Type="http://schemas.openxmlformats.org/officeDocument/2006/relationships/slideLayout" Target="../slideLayouts/slideLayout87.xml"/><Relationship Id="rId5" Type="http://schemas.openxmlformats.org/officeDocument/2006/relationships/image" Target="../media/image80.png"/><Relationship Id="rId4" Type="http://schemas.openxmlformats.org/officeDocument/2006/relationships/image" Target="../media/image79.png"/></Relationships>
</file>

<file path=ppt/slides/_rels/slide5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5.xml"/><Relationship Id="rId1" Type="http://schemas.openxmlformats.org/officeDocument/2006/relationships/slideLayout" Target="../slideLayouts/slideLayout185.xml"/><Relationship Id="rId5" Type="http://schemas.openxmlformats.org/officeDocument/2006/relationships/image" Target="../media/image83.png"/><Relationship Id="rId4" Type="http://schemas.openxmlformats.org/officeDocument/2006/relationships/image" Target="../media/image82.jpeg"/></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hyperlink" Target="https://youtu.be/WXPBoFDqNVk"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apbioreview.weebly.com/practice-questions.html" TargetMode="Externa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hyperlink" Target="http://apbioreview.weebly.com/practice-questions.html"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43.xml"/></Relationships>
</file>

<file path=ppt/slides/_rels/slide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85.xml"/></Relationships>
</file>

<file path=ppt/slides/_rels/slide6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16.xml"/></Relationships>
</file>

<file path=ppt/slides/_rels/slide6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138.xml"/><Relationship Id="rId4" Type="http://schemas.openxmlformats.org/officeDocument/2006/relationships/image" Target="../media/image89.png"/></Relationships>
</file>

<file path=ppt/slides/_rels/slide6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59.xml"/></Relationships>
</file>

<file path=ppt/slides/_rels/slide64.xml.rels><?xml version="1.0" encoding="UTF-8" standalone="yes"?>
<Relationships xmlns="http://schemas.openxmlformats.org/package/2006/relationships"><Relationship Id="rId3" Type="http://schemas.openxmlformats.org/officeDocument/2006/relationships/hyperlink" Target="https://secure-media.collegeboard.org/apc/ap10_biology_scoring_guidelines.pdf" TargetMode="External"/><Relationship Id="rId2" Type="http://schemas.openxmlformats.org/officeDocument/2006/relationships/image" Target="../media/image16.jpeg"/><Relationship Id="rId1" Type="http://schemas.openxmlformats.org/officeDocument/2006/relationships/slideLayout" Target="../slideLayouts/slideLayout23.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hyperlink" Target="https://secure-media.collegeboard.org/apc/ap03_frq_biology_23084.pdf"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www.phschool.com/science/biology_place/labbench/lab1/factors.html" TargetMode="External"/><Relationship Id="rId2" Type="http://schemas.openxmlformats.org/officeDocument/2006/relationships/image" Target="../media/image93.png"/><Relationship Id="rId1" Type="http://schemas.openxmlformats.org/officeDocument/2006/relationships/slideLayout" Target="../slideLayouts/slideLayout245.xml"/></Relationships>
</file>

<file path=ppt/slides/_rels/slide6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openxmlformats.org/officeDocument/2006/relationships/image" Target="../media/image94.png"/></Relationships>
</file>

<file path=ppt/slides/_rels/slide6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23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7.xml"/></Relationships>
</file>

<file path=ppt/slides/_rels/slide6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08.xml"/></Relationships>
</file>

<file path=ppt/slides/_rels/slide7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3.xml"/></Relationships>
</file>

<file path=ppt/slides/_rels/slide7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0.xml"/><Relationship Id="rId1" Type="http://schemas.openxmlformats.org/officeDocument/2006/relationships/slideLayout" Target="../slideLayouts/slideLayout87.xml"/></Relationships>
</file>

<file path=ppt/slides/_rels/slide7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www.phschool.com/science/biology_place/labbench/lab1/quiz.html" TargetMode="External"/><Relationship Id="rId1" Type="http://schemas.openxmlformats.org/officeDocument/2006/relationships/slideLayout" Target="../slideLayouts/slideLayout243.xml"/></Relationships>
</file>

<file path=ppt/slides/_rels/slide7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161.xml"/><Relationship Id="rId5" Type="http://schemas.openxmlformats.org/officeDocument/2006/relationships/image" Target="../media/image100.png"/><Relationship Id="rId4" Type="http://schemas.openxmlformats.org/officeDocument/2006/relationships/hyperlink" Target="https://secure-media.collegeboard.org/digitalServices/pdf/ap/ap-biology-course-and-exam-description.pdf" TargetMode="External"/></Relationships>
</file>

<file path=ppt/slides/_rels/slide7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5.xml"/></Relationships>
</file>

<file path=ppt/slides/_rels/slide7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148.xml"/></Relationships>
</file>

<file path=ppt/slides/_rels/slide7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0.xml"/></Relationships>
</file>

<file path=ppt/slides/_rels/slide7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148.xml"/><Relationship Id="rId4" Type="http://schemas.openxmlformats.org/officeDocument/2006/relationships/image" Target="../media/image102.png"/></Relationships>
</file>

<file path=ppt/slides/_rels/slide7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08.xml"/><Relationship Id="rId1" Type="http://schemas.openxmlformats.org/officeDocument/2006/relationships/video" Target="https://www.youtube.com/embed/NNijmxsKGbc?feature=oembed" TargetMode="External"/><Relationship Id="rId4" Type="http://schemas.openxmlformats.org/officeDocument/2006/relationships/image" Target="../media/image31.jpeg"/></Relationships>
</file>

<file path=ppt/slides/_rels/slide8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77.jpeg"/><Relationship Id="rId1" Type="http://schemas.openxmlformats.org/officeDocument/2006/relationships/slideLayout" Target="../slideLayouts/slideLayout113.xml"/></Relationships>
</file>

<file path=ppt/slides/_rels/slide8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138.xml"/><Relationship Id="rId4" Type="http://schemas.openxmlformats.org/officeDocument/2006/relationships/image" Target="../media/image89.png"/></Relationships>
</file>

<file path=ppt/slides/_rels/slide82.xml.rels><?xml version="1.0" encoding="UTF-8" standalone="yes"?>
<Relationships xmlns="http://schemas.openxmlformats.org/package/2006/relationships"><Relationship Id="rId3" Type="http://schemas.openxmlformats.org/officeDocument/2006/relationships/hyperlink" Target="https://secure-media.collegeboard.org/digitalServices/pdf/ap/ap15_frq_biology.pdf" TargetMode="External"/><Relationship Id="rId2" Type="http://schemas.openxmlformats.org/officeDocument/2006/relationships/image" Target="../media/image104.png"/><Relationship Id="rId1" Type="http://schemas.openxmlformats.org/officeDocument/2006/relationships/slideLayout" Target="../slideLayouts/slideLayout136.xml"/><Relationship Id="rId4" Type="http://schemas.openxmlformats.org/officeDocument/2006/relationships/hyperlink" Target="https://secure-media.collegeboard.org/digitalServices/pdf/ap/ap15_biology_sg.pdf"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secure-media.collegeboard.org/digitalServices/pdf/ap/ap15_frq_biology.pdf" TargetMode="External"/><Relationship Id="rId2" Type="http://schemas.openxmlformats.org/officeDocument/2006/relationships/image" Target="../media/image104.png"/><Relationship Id="rId1" Type="http://schemas.openxmlformats.org/officeDocument/2006/relationships/slideLayout" Target="../slideLayouts/slideLayout136.xml"/><Relationship Id="rId4" Type="http://schemas.openxmlformats.org/officeDocument/2006/relationships/hyperlink" Target="https://secure-media.collegeboard.org/digitalServices/pdf/ap/ap15_biology_sg.pdf" TargetMode="External"/></Relationships>
</file>

<file path=ppt/slides/_rels/slide8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3.xml"/></Relationships>
</file>

<file path=ppt/slides/_rels/slide8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14.xml"/></Relationships>
</file>

<file path=ppt/slides/_rels/slide8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43.xml"/></Relationships>
</file>

<file path=ppt/slides/_rels/slide87.xml.rels><?xml version="1.0" encoding="UTF-8" standalone="yes"?>
<Relationships xmlns="http://schemas.openxmlformats.org/package/2006/relationships"><Relationship Id="rId3" Type="http://schemas.openxmlformats.org/officeDocument/2006/relationships/hyperlink" Target="https://apcentral.collegeboard.org/pdf/ap-biology-practice-exam-2013.pdf?course=ap-biology" TargetMode="External"/><Relationship Id="rId2" Type="http://schemas.openxmlformats.org/officeDocument/2006/relationships/image" Target="../media/image108.png"/><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hyperlink" Target="http://www.biology.arizona.edu/biochemistry/problem_sets/energy_enzymes_catalysis/15t.html" TargetMode="External"/><Relationship Id="rId1" Type="http://schemas.openxmlformats.org/officeDocument/2006/relationships/slideLayout" Target="../slideLayouts/slideLayout48.xml"/></Relationships>
</file>

<file path=ppt/slides/_rels/slide8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88.jpeg"/><Relationship Id="rId1" Type="http://schemas.openxmlformats.org/officeDocument/2006/relationships/slideLayout" Target="../slideLayouts/slideLayout116.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8.xml"/></Relationships>
</file>

<file path=ppt/slides/_rels/slide9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gif"/><Relationship Id="rId1" Type="http://schemas.openxmlformats.org/officeDocument/2006/relationships/slideLayout" Target="../slideLayouts/slideLayout88.xml"/><Relationship Id="rId5" Type="http://schemas.openxmlformats.org/officeDocument/2006/relationships/image" Target="../media/image25.png"/><Relationship Id="rId4" Type="http://schemas.openxmlformats.org/officeDocument/2006/relationships/image" Target="../media/image24.gif"/></Relationships>
</file>

<file path=ppt/slides/_rels/slide9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89.xml"/></Relationships>
</file>

<file path=ppt/slides/_rels/slide9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59.xml"/></Relationships>
</file>

<file path=ppt/slides/_rels/slide9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08.xml"/><Relationship Id="rId5" Type="http://schemas.openxmlformats.org/officeDocument/2006/relationships/image" Target="../media/image52.png"/><Relationship Id="rId4" Type="http://schemas.openxmlformats.org/officeDocument/2006/relationships/image" Target="../media/image51.png"/></Relationships>
</file>

<file path=ppt/slides/_rels/slide9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5.xml"/><Relationship Id="rId1" Type="http://schemas.openxmlformats.org/officeDocument/2006/relationships/slideLayout" Target="../slideLayouts/slideLayout235.xml"/></Relationships>
</file>

<file path=ppt/slides/_rels/slide9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49.jpeg"/><Relationship Id="rId1" Type="http://schemas.openxmlformats.org/officeDocument/2006/relationships/slideLayout" Target="../slideLayouts/slideLayout208.xml"/><Relationship Id="rId4" Type="http://schemas.openxmlformats.org/officeDocument/2006/relationships/hyperlink" Target="https://secure-media.collegeboard.org/digitalServices/pdf/ap/ap-biology-course-and-exam-description.pdf" TargetMode="External"/></Relationships>
</file>

<file path=ppt/slides/_rels/slide96.xml.rels><?xml version="1.0" encoding="UTF-8" standalone="yes"?>
<Relationships xmlns="http://schemas.openxmlformats.org/package/2006/relationships"><Relationship Id="rId3" Type="http://schemas.openxmlformats.org/officeDocument/2006/relationships/hyperlink" Target="https://secure-media.collegeboard.org/apc/ap10_biology_scoring_guidelines.pdf" TargetMode="External"/><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9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9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111.xml"/><Relationship Id="rId5" Type="http://schemas.openxmlformats.org/officeDocument/2006/relationships/image" Target="../media/image119.png"/><Relationship Id="rId4" Type="http://schemas.openxmlformats.org/officeDocument/2006/relationships/image" Target="../media/image118.jpeg"/></Relationships>
</file>

<file path=ppt/slides/_rels/slide9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8.xml"/><Relationship Id="rId1" Type="http://schemas.openxmlformats.org/officeDocument/2006/relationships/slideLayout" Target="../slideLayouts/slideLayout23.xml"/><Relationship Id="rId4" Type="http://schemas.openxmlformats.org/officeDocument/2006/relationships/hyperlink" Target="http://www.zo.utexas.edu/faculty/sjasper/images/53.15.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2FCFC"/>
        </a:solidFill>
        <a:effectLst/>
      </p:bgPr>
    </p:bg>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8C7558BF-B9D3-4736-8B78-6CEC4124A004}"/>
              </a:ext>
            </a:extLst>
          </p:cNvPr>
          <p:cNvSpPr>
            <a:spLocks noGrp="1" noChangeArrowheads="1"/>
          </p:cNvSpPr>
          <p:nvPr>
            <p:ph type="ctrTitle"/>
          </p:nvPr>
        </p:nvSpPr>
        <p:spPr>
          <a:xfrm>
            <a:off x="-112295" y="53975"/>
            <a:ext cx="12304295" cy="3064192"/>
          </a:xfrm>
        </p:spPr>
        <p:txBody>
          <a:bodyPr/>
          <a:lstStyle/>
          <a:p>
            <a:pPr eaLnBrk="1" hangingPunct="1"/>
            <a:r>
              <a:rPr lang="en-US" altLang="en-US" dirty="0">
                <a:latin typeface="Comic Sans MS" panose="030F0702030302020204" pitchFamily="66" charset="0"/>
              </a:rPr>
              <a:t>REVIEW</a:t>
            </a:r>
            <a:br>
              <a:rPr lang="en-US" altLang="en-US" sz="3200" dirty="0">
                <a:latin typeface="Comic Sans MS" panose="030F0702030302020204" pitchFamily="66" charset="0"/>
              </a:rPr>
            </a:br>
            <a:r>
              <a:rPr lang="en-US" altLang="en-US" sz="3200" dirty="0">
                <a:latin typeface="Comic Sans MS" panose="030F0702030302020204" pitchFamily="66" charset="0"/>
              </a:rPr>
              <a:t>Math, Graphs, Diagrams, &amp; Scientific Method</a:t>
            </a:r>
            <a:br>
              <a:rPr lang="en-US" altLang="en-US" sz="3200" dirty="0">
                <a:latin typeface="Comic Sans MS" panose="030F0702030302020204" pitchFamily="66" charset="0"/>
              </a:rPr>
            </a:br>
            <a:r>
              <a:rPr lang="en-US" altLang="en-US" sz="3200" dirty="0">
                <a:latin typeface="Comic Sans MS" panose="030F0702030302020204" pitchFamily="66" charset="0"/>
              </a:rPr>
              <a:t>Kelly Riedell/</a:t>
            </a:r>
            <a:r>
              <a:rPr lang="en-US" altLang="en-US" sz="2800" dirty="0">
                <a:latin typeface="Comic Sans MS" panose="030F0702030302020204" pitchFamily="66" charset="0"/>
              </a:rPr>
              <a:t>Brookings Biology</a:t>
            </a:r>
            <a:br>
              <a:rPr lang="en-US" altLang="en-US" sz="2400" dirty="0">
                <a:latin typeface="Comic Sans MS" panose="030F0702030302020204" pitchFamily="66" charset="0"/>
              </a:rPr>
            </a:br>
            <a:br>
              <a:rPr lang="en-US" altLang="en-US" sz="2400" dirty="0">
                <a:latin typeface="Comic Sans MS" panose="030F0702030302020204" pitchFamily="66" charset="0"/>
              </a:rPr>
            </a:br>
            <a:r>
              <a:rPr lang="en-US" altLang="en-US" sz="2400" dirty="0">
                <a:latin typeface="Comic Sans MS" panose="030F0702030302020204" pitchFamily="66" charset="0"/>
              </a:rPr>
              <a:t>BASED ON 2019 CED</a:t>
            </a:r>
            <a:endParaRPr lang="en-US" altLang="en-US" sz="3600" dirty="0">
              <a:latin typeface="Comic Sans MS" panose="030F0702030302020204" pitchFamily="66" charset="0"/>
            </a:endParaRPr>
          </a:p>
        </p:txBody>
      </p:sp>
      <p:sp>
        <p:nvSpPr>
          <p:cNvPr id="3" name="TextBox 2">
            <a:extLst>
              <a:ext uri="{FF2B5EF4-FFF2-40B4-BE49-F238E27FC236}">
                <a16:creationId xmlns:a16="http://schemas.microsoft.com/office/drawing/2014/main" id="{4C0D88A2-BFCC-4881-84C6-D3F5CBF82FFC}"/>
              </a:ext>
            </a:extLst>
          </p:cNvPr>
          <p:cNvSpPr txBox="1"/>
          <p:nvPr/>
        </p:nvSpPr>
        <p:spPr>
          <a:xfrm>
            <a:off x="176463" y="6157267"/>
            <a:ext cx="11230960" cy="461665"/>
          </a:xfrm>
          <a:prstGeom prst="rect">
            <a:avLst/>
          </a:prstGeom>
          <a:noFill/>
        </p:spPr>
        <p:txBody>
          <a:bodyPr wrap="none" rtlCol="0">
            <a:spAutoFit/>
          </a:bodyPr>
          <a:lstStyle/>
          <a:p>
            <a:r>
              <a:rPr lang="en-US" dirty="0"/>
              <a:t> </a:t>
            </a:r>
            <a:r>
              <a:rPr lang="en-US" sz="2400" dirty="0">
                <a:latin typeface="Comic Sans MS" panose="030F0702030302020204" pitchFamily="66" charset="0"/>
              </a:rPr>
              <a:t>Grab some scratch paper. You will have to do some calculations with this one!</a:t>
            </a:r>
            <a:endParaRPr lang="en-US" dirty="0">
              <a:latin typeface="Comic Sans MS" panose="030F0702030302020204" pitchFamily="66" charset="0"/>
            </a:endParaRPr>
          </a:p>
        </p:txBody>
      </p:sp>
      <p:sp>
        <p:nvSpPr>
          <p:cNvPr id="7" name="TextBox 6">
            <a:extLst>
              <a:ext uri="{FF2B5EF4-FFF2-40B4-BE49-F238E27FC236}">
                <a16:creationId xmlns:a16="http://schemas.microsoft.com/office/drawing/2014/main" id="{FF2C8806-BC33-4DBF-B2FD-F415084C897C}"/>
              </a:ext>
            </a:extLst>
          </p:cNvPr>
          <p:cNvSpPr txBox="1"/>
          <p:nvPr/>
        </p:nvSpPr>
        <p:spPr>
          <a:xfrm>
            <a:off x="0" y="16042"/>
            <a:ext cx="8566484" cy="276999"/>
          </a:xfrm>
          <a:prstGeom prst="rect">
            <a:avLst/>
          </a:prstGeom>
          <a:noFill/>
        </p:spPr>
        <p:txBody>
          <a:bodyPr wrap="square">
            <a:spAutoFit/>
          </a:bodyPr>
          <a:lstStyle/>
          <a:p>
            <a:r>
              <a:rPr lang="en-US" sz="1200" dirty="0"/>
              <a:t>Animation from: https://tenor.com/view/drawing-pusheen-gif-5828061</a:t>
            </a:r>
          </a:p>
        </p:txBody>
      </p:sp>
      <p:pic>
        <p:nvPicPr>
          <p:cNvPr id="6" name="Picture 5">
            <a:extLst>
              <a:ext uri="{FF2B5EF4-FFF2-40B4-BE49-F238E27FC236}">
                <a16:creationId xmlns:a16="http://schemas.microsoft.com/office/drawing/2014/main" id="{95EF6AD7-ED43-4B14-A3BC-140B964478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8068" y="2987386"/>
            <a:ext cx="2883568" cy="288356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4" descr="punnett blank">
            <a:extLst>
              <a:ext uri="{FF2B5EF4-FFF2-40B4-BE49-F238E27FC236}">
                <a16:creationId xmlns:a16="http://schemas.microsoft.com/office/drawing/2014/main" id="{40CA93D0-2DFC-47B0-96C0-0282C2716CCA}"/>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l="17062" t="20042" r="-563"/>
          <a:stretch>
            <a:fillRect/>
          </a:stretch>
        </p:blipFill>
        <p:spPr>
          <a:xfrm>
            <a:off x="2530475" y="1733551"/>
            <a:ext cx="2300288" cy="2124075"/>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0227" name="Text Box 5">
            <a:extLst>
              <a:ext uri="{FF2B5EF4-FFF2-40B4-BE49-F238E27FC236}">
                <a16:creationId xmlns:a16="http://schemas.microsoft.com/office/drawing/2014/main" id="{4E16809E-60BD-48DB-A247-2DFAA33C76AE}"/>
              </a:ext>
            </a:extLst>
          </p:cNvPr>
          <p:cNvSpPr txBox="1">
            <a:spLocks noChangeArrowheads="1"/>
          </p:cNvSpPr>
          <p:nvPr/>
        </p:nvSpPr>
        <p:spPr bwMode="auto">
          <a:xfrm>
            <a:off x="0" y="-34925"/>
            <a:ext cx="89916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000" dirty="0">
                <a:solidFill>
                  <a:prstClr val="black"/>
                </a:solidFill>
                <a:latin typeface="Comic Sans MS" panose="030F0702030302020204" pitchFamily="66" charset="0"/>
                <a:cs typeface="Arial" panose="020B0604020202020204" pitchFamily="34" charset="0"/>
              </a:rPr>
              <a:t>Hemophilia is caused by mutations in gene that codes for blood clotting factors, which is located on the X chromosome. A male with hemophilia and a homozygous female with no family history of hemophilia have a son. </a:t>
            </a:r>
          </a:p>
          <a:p>
            <a:pPr fontAlgn="base">
              <a:spcBef>
                <a:spcPct val="0"/>
              </a:spcBef>
              <a:spcAft>
                <a:spcPct val="0"/>
              </a:spcAft>
              <a:buNone/>
            </a:pPr>
            <a:endParaRPr lang="en-US" altLang="en-US" sz="2400" dirty="0">
              <a:solidFill>
                <a:prstClr val="black"/>
              </a:solidFill>
              <a:cs typeface="Arial" panose="020B0604020202020204" pitchFamily="34" charset="0"/>
            </a:endParaRPr>
          </a:p>
        </p:txBody>
      </p:sp>
      <p:sp>
        <p:nvSpPr>
          <p:cNvPr id="26629" name="Rectangle 7">
            <a:extLst>
              <a:ext uri="{FF2B5EF4-FFF2-40B4-BE49-F238E27FC236}">
                <a16:creationId xmlns:a16="http://schemas.microsoft.com/office/drawing/2014/main" id="{5113E223-42CB-4C3B-97DC-87289BA32B13}"/>
              </a:ext>
            </a:extLst>
          </p:cNvPr>
          <p:cNvSpPr>
            <a:spLocks noChangeArrowheads="1"/>
          </p:cNvSpPr>
          <p:nvPr/>
        </p:nvSpPr>
        <p:spPr bwMode="auto">
          <a:xfrm>
            <a:off x="2665413" y="1147764"/>
            <a:ext cx="2030412"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400" dirty="0">
                <a:solidFill>
                  <a:prstClr val="black"/>
                </a:solidFill>
                <a:latin typeface="Times New Roman" panose="02020603050405020304" pitchFamily="18" charset="0"/>
                <a:cs typeface="Arial" panose="020B0604020202020204" pitchFamily="34" charset="0"/>
              </a:rPr>
              <a:t> </a:t>
            </a:r>
            <a:r>
              <a:rPr lang="en-US" altLang="en-US" b="1" dirty="0">
                <a:solidFill>
                  <a:prstClr val="black"/>
                </a:solidFill>
                <a:latin typeface="Times New Roman" panose="02020603050405020304" pitchFamily="18" charset="0"/>
                <a:cs typeface="Arial" panose="020B0604020202020204" pitchFamily="34" charset="0"/>
              </a:rPr>
              <a:t>X</a:t>
            </a:r>
            <a:r>
              <a:rPr lang="en-US" altLang="en-US" b="1" baseline="30000" dirty="0">
                <a:solidFill>
                  <a:prstClr val="black"/>
                </a:solidFill>
                <a:latin typeface="Times New Roman" panose="02020603050405020304" pitchFamily="18" charset="0"/>
                <a:cs typeface="Arial" panose="020B0604020202020204" pitchFamily="34" charset="0"/>
              </a:rPr>
              <a:t>h</a:t>
            </a:r>
            <a:r>
              <a:rPr lang="en-US" altLang="en-US" b="1" dirty="0">
                <a:solidFill>
                  <a:prstClr val="black"/>
                </a:solidFill>
                <a:latin typeface="Times New Roman" panose="02020603050405020304" pitchFamily="18" charset="0"/>
                <a:cs typeface="Arial" panose="020B0604020202020204" pitchFamily="34" charset="0"/>
              </a:rPr>
              <a:t>       Y	</a:t>
            </a:r>
            <a:endParaRPr lang="en-US" altLang="en-US" sz="4400" b="1" dirty="0">
              <a:solidFill>
                <a:prstClr val="black"/>
              </a:solidFill>
              <a:latin typeface="Times New Roman" panose="02020603050405020304" pitchFamily="18" charset="0"/>
              <a:cs typeface="Arial" panose="020B0604020202020204" pitchFamily="34" charset="0"/>
            </a:endParaRPr>
          </a:p>
        </p:txBody>
      </p:sp>
      <p:sp>
        <p:nvSpPr>
          <p:cNvPr id="26630" name="Rectangle 8">
            <a:extLst>
              <a:ext uri="{FF2B5EF4-FFF2-40B4-BE49-F238E27FC236}">
                <a16:creationId xmlns:a16="http://schemas.microsoft.com/office/drawing/2014/main" id="{D26DE5FB-6457-4E10-A947-F712E7A55FC3}"/>
              </a:ext>
            </a:extLst>
          </p:cNvPr>
          <p:cNvSpPr>
            <a:spLocks noChangeArrowheads="1"/>
          </p:cNvSpPr>
          <p:nvPr/>
        </p:nvSpPr>
        <p:spPr bwMode="auto">
          <a:xfrm>
            <a:off x="1747839" y="2103438"/>
            <a:ext cx="796925"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dirty="0">
                <a:solidFill>
                  <a:prstClr val="black"/>
                </a:solidFill>
                <a:latin typeface="Times New Roman" panose="02020603050405020304" pitchFamily="18" charset="0"/>
                <a:cs typeface="Arial" panose="020B0604020202020204" pitchFamily="34" charset="0"/>
              </a:rPr>
              <a:t> </a:t>
            </a:r>
            <a:r>
              <a:rPr lang="en-US" altLang="en-US" b="1" dirty="0">
                <a:solidFill>
                  <a:prstClr val="black"/>
                </a:solidFill>
                <a:latin typeface="Times New Roman" panose="02020603050405020304" pitchFamily="18" charset="0"/>
                <a:cs typeface="Arial" panose="020B0604020202020204" pitchFamily="34" charset="0"/>
              </a:rPr>
              <a:t>X</a:t>
            </a:r>
            <a:r>
              <a:rPr lang="en-US" altLang="en-US" b="1" baseline="30000" dirty="0">
                <a:solidFill>
                  <a:prstClr val="black"/>
                </a:solidFill>
                <a:latin typeface="Times New Roman" panose="02020603050405020304" pitchFamily="18" charset="0"/>
                <a:cs typeface="Arial" panose="020B0604020202020204" pitchFamily="34" charset="0"/>
              </a:rPr>
              <a:t>H</a:t>
            </a:r>
          </a:p>
          <a:p>
            <a:pPr fontAlgn="base">
              <a:spcBef>
                <a:spcPct val="0"/>
              </a:spcBef>
              <a:spcAft>
                <a:spcPct val="0"/>
              </a:spcAft>
              <a:buNone/>
            </a:pPr>
            <a:endParaRPr lang="en-US" altLang="en-US" b="1" dirty="0">
              <a:solidFill>
                <a:prstClr val="black"/>
              </a:solidFill>
              <a:latin typeface="Times New Roman" panose="02020603050405020304" pitchFamily="18" charset="0"/>
              <a:cs typeface="Arial" panose="020B0604020202020204" pitchFamily="34" charset="0"/>
            </a:endParaRPr>
          </a:p>
          <a:p>
            <a:pPr fontAlgn="base">
              <a:spcBef>
                <a:spcPct val="0"/>
              </a:spcBef>
              <a:spcAft>
                <a:spcPct val="0"/>
              </a:spcAft>
              <a:buNone/>
            </a:pPr>
            <a:r>
              <a:rPr lang="en-US" altLang="en-US" b="1" dirty="0">
                <a:solidFill>
                  <a:prstClr val="black"/>
                </a:solidFill>
                <a:latin typeface="Times New Roman" panose="02020603050405020304" pitchFamily="18" charset="0"/>
                <a:cs typeface="Arial" panose="020B0604020202020204" pitchFamily="34" charset="0"/>
              </a:rPr>
              <a:t>X</a:t>
            </a:r>
            <a:r>
              <a:rPr lang="en-US" altLang="en-US" b="1" baseline="30000" dirty="0">
                <a:solidFill>
                  <a:prstClr val="black"/>
                </a:solidFill>
                <a:latin typeface="Times New Roman" panose="02020603050405020304" pitchFamily="18" charset="0"/>
                <a:cs typeface="Arial" panose="020B0604020202020204" pitchFamily="34" charset="0"/>
              </a:rPr>
              <a:t>H</a:t>
            </a:r>
          </a:p>
        </p:txBody>
      </p:sp>
      <p:sp>
        <p:nvSpPr>
          <p:cNvPr id="5130" name="Rectangle 10">
            <a:extLst>
              <a:ext uri="{FF2B5EF4-FFF2-40B4-BE49-F238E27FC236}">
                <a16:creationId xmlns:a16="http://schemas.microsoft.com/office/drawing/2014/main" id="{F1D477EC-4B16-4869-838A-D733771941D4}"/>
              </a:ext>
            </a:extLst>
          </p:cNvPr>
          <p:cNvSpPr>
            <a:spLocks noChangeArrowheads="1"/>
          </p:cNvSpPr>
          <p:nvPr/>
        </p:nvSpPr>
        <p:spPr bwMode="auto">
          <a:xfrm>
            <a:off x="2619376" y="2044700"/>
            <a:ext cx="2473325"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800" b="1" dirty="0">
                <a:solidFill>
                  <a:prstClr val="black"/>
                </a:solidFill>
                <a:latin typeface="Times New Roman" panose="02020603050405020304" pitchFamily="18" charset="0"/>
                <a:cs typeface="Arial" panose="020B0604020202020204" pitchFamily="34" charset="0"/>
              </a:rPr>
              <a:t>X</a:t>
            </a:r>
            <a:r>
              <a:rPr lang="en-US" altLang="en-US" sz="2800" b="1" baseline="30000" dirty="0">
                <a:solidFill>
                  <a:prstClr val="black"/>
                </a:solidFill>
                <a:latin typeface="Times New Roman" panose="02020603050405020304" pitchFamily="18" charset="0"/>
                <a:cs typeface="Arial" panose="020B0604020202020204" pitchFamily="34" charset="0"/>
              </a:rPr>
              <a:t>H</a:t>
            </a:r>
            <a:r>
              <a:rPr lang="en-US" altLang="en-US" sz="2800" b="1" dirty="0">
                <a:solidFill>
                  <a:prstClr val="black"/>
                </a:solidFill>
                <a:latin typeface="Times New Roman" panose="02020603050405020304" pitchFamily="18" charset="0"/>
                <a:cs typeface="Arial" panose="020B0604020202020204" pitchFamily="34" charset="0"/>
              </a:rPr>
              <a:t>X</a:t>
            </a:r>
            <a:r>
              <a:rPr lang="en-US" altLang="en-US" sz="2800" b="1" baseline="30000" dirty="0">
                <a:solidFill>
                  <a:prstClr val="black"/>
                </a:solidFill>
                <a:latin typeface="Times New Roman" panose="02020603050405020304" pitchFamily="18" charset="0"/>
                <a:cs typeface="Arial" panose="020B0604020202020204" pitchFamily="34" charset="0"/>
              </a:rPr>
              <a:t>h</a:t>
            </a:r>
            <a:r>
              <a:rPr lang="en-US" altLang="en-US" sz="2800" b="1" dirty="0">
                <a:solidFill>
                  <a:prstClr val="black"/>
                </a:solidFill>
                <a:latin typeface="Times New Roman" panose="02020603050405020304" pitchFamily="18" charset="0"/>
                <a:cs typeface="Arial" panose="020B0604020202020204" pitchFamily="34" charset="0"/>
              </a:rPr>
              <a:t>   X</a:t>
            </a:r>
            <a:r>
              <a:rPr lang="en-US" altLang="en-US" sz="2800" b="1" baseline="30000" dirty="0">
                <a:solidFill>
                  <a:prstClr val="black"/>
                </a:solidFill>
                <a:latin typeface="Times New Roman" panose="02020603050405020304" pitchFamily="18" charset="0"/>
                <a:cs typeface="Arial" panose="020B0604020202020204" pitchFamily="34" charset="0"/>
              </a:rPr>
              <a:t>H</a:t>
            </a:r>
            <a:r>
              <a:rPr lang="en-US" altLang="en-US" sz="2800" b="1" dirty="0">
                <a:solidFill>
                  <a:prstClr val="black"/>
                </a:solidFill>
                <a:latin typeface="Times New Roman" panose="02020603050405020304" pitchFamily="18" charset="0"/>
                <a:cs typeface="Arial" panose="020B0604020202020204" pitchFamily="34" charset="0"/>
              </a:rPr>
              <a:t>Y   </a:t>
            </a:r>
          </a:p>
          <a:p>
            <a:pPr fontAlgn="base">
              <a:spcBef>
                <a:spcPct val="0"/>
              </a:spcBef>
              <a:spcAft>
                <a:spcPct val="0"/>
              </a:spcAft>
              <a:buNone/>
            </a:pPr>
            <a:endParaRPr lang="en-US" altLang="en-US" sz="2800" b="1" dirty="0">
              <a:solidFill>
                <a:prstClr val="black"/>
              </a:solidFill>
              <a:latin typeface="Times New Roman" panose="02020603050405020304" pitchFamily="18" charset="0"/>
              <a:cs typeface="Arial" panose="020B0604020202020204" pitchFamily="34" charset="0"/>
            </a:endParaRPr>
          </a:p>
          <a:p>
            <a:pPr fontAlgn="base">
              <a:spcBef>
                <a:spcPct val="0"/>
              </a:spcBef>
              <a:spcAft>
                <a:spcPct val="0"/>
              </a:spcAft>
              <a:buNone/>
            </a:pPr>
            <a:r>
              <a:rPr lang="en-US" altLang="en-US" sz="2800" b="1" dirty="0">
                <a:solidFill>
                  <a:prstClr val="black"/>
                </a:solidFill>
                <a:latin typeface="Times New Roman" panose="02020603050405020304" pitchFamily="18" charset="0"/>
                <a:cs typeface="Arial" panose="020B0604020202020204" pitchFamily="34" charset="0"/>
              </a:rPr>
              <a:t>X</a:t>
            </a:r>
            <a:r>
              <a:rPr lang="en-US" altLang="en-US" sz="2800" b="1" baseline="30000" dirty="0">
                <a:solidFill>
                  <a:prstClr val="black"/>
                </a:solidFill>
                <a:latin typeface="Times New Roman" panose="02020603050405020304" pitchFamily="18" charset="0"/>
                <a:cs typeface="Arial" panose="020B0604020202020204" pitchFamily="34" charset="0"/>
              </a:rPr>
              <a:t>H</a:t>
            </a:r>
            <a:r>
              <a:rPr lang="en-US" altLang="en-US" sz="2800" b="1" dirty="0">
                <a:solidFill>
                  <a:prstClr val="black"/>
                </a:solidFill>
                <a:latin typeface="Times New Roman" panose="02020603050405020304" pitchFamily="18" charset="0"/>
                <a:cs typeface="Arial" panose="020B0604020202020204" pitchFamily="34" charset="0"/>
              </a:rPr>
              <a:t>X</a:t>
            </a:r>
            <a:r>
              <a:rPr lang="en-US" altLang="en-US" sz="2800" b="1" baseline="30000" dirty="0">
                <a:solidFill>
                  <a:prstClr val="black"/>
                </a:solidFill>
                <a:latin typeface="Times New Roman" panose="02020603050405020304" pitchFamily="18" charset="0"/>
                <a:cs typeface="Arial" panose="020B0604020202020204" pitchFamily="34" charset="0"/>
              </a:rPr>
              <a:t>h</a:t>
            </a:r>
            <a:r>
              <a:rPr lang="en-US" altLang="en-US" sz="2800" b="1" dirty="0">
                <a:solidFill>
                  <a:prstClr val="black"/>
                </a:solidFill>
                <a:latin typeface="Times New Roman" panose="02020603050405020304" pitchFamily="18" charset="0"/>
                <a:cs typeface="Arial" panose="020B0604020202020204" pitchFamily="34" charset="0"/>
              </a:rPr>
              <a:t>    X</a:t>
            </a:r>
            <a:r>
              <a:rPr lang="en-US" altLang="en-US" sz="2800" b="1" baseline="30000" dirty="0">
                <a:solidFill>
                  <a:prstClr val="black"/>
                </a:solidFill>
                <a:latin typeface="Times New Roman" panose="02020603050405020304" pitchFamily="18" charset="0"/>
                <a:cs typeface="Arial" panose="020B0604020202020204" pitchFamily="34" charset="0"/>
              </a:rPr>
              <a:t>H</a:t>
            </a:r>
            <a:r>
              <a:rPr lang="en-US" altLang="en-US" sz="2800" b="1" dirty="0">
                <a:solidFill>
                  <a:prstClr val="black"/>
                </a:solidFill>
                <a:latin typeface="Times New Roman" panose="02020603050405020304" pitchFamily="18" charset="0"/>
                <a:cs typeface="Arial" panose="020B0604020202020204" pitchFamily="34" charset="0"/>
              </a:rPr>
              <a:t>Y</a:t>
            </a:r>
          </a:p>
        </p:txBody>
      </p:sp>
      <p:sp>
        <p:nvSpPr>
          <p:cNvPr id="180231" name="Rectangle 2">
            <a:extLst>
              <a:ext uri="{FF2B5EF4-FFF2-40B4-BE49-F238E27FC236}">
                <a16:creationId xmlns:a16="http://schemas.microsoft.com/office/drawing/2014/main" id="{9144CC86-DF88-437B-8AB8-ABF94E1C6F18}"/>
              </a:ext>
            </a:extLst>
          </p:cNvPr>
          <p:cNvSpPr>
            <a:spLocks noChangeArrowheads="1"/>
          </p:cNvSpPr>
          <p:nvPr/>
        </p:nvSpPr>
        <p:spPr bwMode="auto">
          <a:xfrm>
            <a:off x="0" y="5735637"/>
            <a:ext cx="89916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100" dirty="0">
                <a:solidFill>
                  <a:srgbClr val="000000"/>
                </a:solidFill>
                <a:cs typeface="Arial" panose="020B0604020202020204" pitchFamily="34" charset="0"/>
              </a:rPr>
              <a:t>IST 1.I.2 Fertilization involves the fusion of two haploid gametes, restoring the diploid number of chromosomes and increasing genetic variation in populations by creating new combinations of alleles in the zygote—</a:t>
            </a:r>
            <a:br>
              <a:rPr lang="en-US" altLang="en-US" sz="1100" dirty="0">
                <a:solidFill>
                  <a:srgbClr val="000000"/>
                </a:solidFill>
                <a:cs typeface="Arial" panose="020B0604020202020204" pitchFamily="34" charset="0"/>
              </a:rPr>
            </a:br>
            <a:r>
              <a:rPr lang="en-US" altLang="en-US" sz="1100" dirty="0">
                <a:solidFill>
                  <a:srgbClr val="000000"/>
                </a:solidFill>
                <a:cs typeface="Arial" panose="020B0604020202020204" pitchFamily="34" charset="0"/>
              </a:rPr>
              <a:t>   a. Rules of probability can be applied to analyze passage of single-gene traits from parent to offspring.</a:t>
            </a:r>
            <a:br>
              <a:rPr lang="en-US" altLang="en-US" sz="1100" dirty="0">
                <a:solidFill>
                  <a:srgbClr val="000000"/>
                </a:solidFill>
                <a:cs typeface="Arial" panose="020B0604020202020204" pitchFamily="34" charset="0"/>
              </a:rPr>
            </a:br>
            <a:r>
              <a:rPr lang="en-US" altLang="en-US" sz="1100" dirty="0">
                <a:solidFill>
                  <a:srgbClr val="000000"/>
                </a:solidFill>
                <a:cs typeface="Arial" panose="020B0604020202020204" pitchFamily="34" charset="0"/>
              </a:rPr>
              <a:t>   b. The pattern of inheritance (monohybrid, dihybrid, sex-linked, and genetically linked genes) can often be predicted from data, including pedigree, that give the parent genotype/phenotype and the offspring genotypes/phenotypes.</a:t>
            </a:r>
          </a:p>
          <a:p>
            <a:pPr eaLnBrk="0" fontAlgn="base" hangingPunct="0">
              <a:spcBef>
                <a:spcPct val="0"/>
              </a:spcBef>
              <a:spcAft>
                <a:spcPct val="0"/>
              </a:spcAft>
              <a:buNone/>
            </a:pPr>
            <a:r>
              <a:rPr lang="en-US" altLang="en-US" sz="1100" dirty="0">
                <a:solidFill>
                  <a:srgbClr val="CC0099"/>
                </a:solidFill>
                <a:cs typeface="Arial" panose="020B0604020202020204" pitchFamily="34" charset="0"/>
                <a:hlinkClick r:id="rId3"/>
              </a:rPr>
              <a:t>2019 FRQ</a:t>
            </a:r>
            <a:endParaRPr lang="en-US" altLang="en-US" sz="1100" dirty="0">
              <a:solidFill>
                <a:srgbClr val="CC0099"/>
              </a:solidFill>
              <a:cs typeface="Arial" panose="020B0604020202020204" pitchFamily="34" charset="0"/>
            </a:endParaRPr>
          </a:p>
        </p:txBody>
      </p:sp>
      <p:sp>
        <p:nvSpPr>
          <p:cNvPr id="180232" name="Rectangle 1">
            <a:extLst>
              <a:ext uri="{FF2B5EF4-FFF2-40B4-BE49-F238E27FC236}">
                <a16:creationId xmlns:a16="http://schemas.microsoft.com/office/drawing/2014/main" id="{6400F97E-27DC-47DB-8EA7-C2E879076774}"/>
              </a:ext>
            </a:extLst>
          </p:cNvPr>
          <p:cNvSpPr>
            <a:spLocks noChangeArrowheads="1"/>
          </p:cNvSpPr>
          <p:nvPr/>
        </p:nvSpPr>
        <p:spPr bwMode="auto">
          <a:xfrm>
            <a:off x="5407025" y="1330326"/>
            <a:ext cx="4572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2000" dirty="0">
                <a:solidFill>
                  <a:prstClr val="black"/>
                </a:solidFill>
                <a:latin typeface="Comic Sans MS" panose="030F0702030302020204" pitchFamily="66" charset="0"/>
                <a:cs typeface="Arial" panose="020B0604020202020204" pitchFamily="34" charset="0"/>
              </a:rPr>
              <a:t>What is the probability that their son will have hemophilia? </a:t>
            </a:r>
            <a:endParaRPr lang="en-US" altLang="en-US" sz="2000" dirty="0">
              <a:solidFill>
                <a:prstClr val="black"/>
              </a:solidFill>
              <a:cs typeface="Arial" panose="020B0604020202020204" pitchFamily="34" charset="0"/>
            </a:endParaRPr>
          </a:p>
        </p:txBody>
      </p:sp>
      <p:sp>
        <p:nvSpPr>
          <p:cNvPr id="180233" name="Rectangle 2">
            <a:extLst>
              <a:ext uri="{FF2B5EF4-FFF2-40B4-BE49-F238E27FC236}">
                <a16:creationId xmlns:a16="http://schemas.microsoft.com/office/drawing/2014/main" id="{5EA93861-BEC0-4C50-9A7E-14429268D0DC}"/>
              </a:ext>
            </a:extLst>
          </p:cNvPr>
          <p:cNvSpPr>
            <a:spLocks noChangeArrowheads="1"/>
          </p:cNvSpPr>
          <p:nvPr/>
        </p:nvSpPr>
        <p:spPr bwMode="auto">
          <a:xfrm>
            <a:off x="5468938" y="2200275"/>
            <a:ext cx="51292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000" dirty="0">
                <a:solidFill>
                  <a:srgbClr val="0F02BE"/>
                </a:solidFill>
                <a:latin typeface="Comic Sans MS" panose="030F0702030302020204" pitchFamily="66" charset="0"/>
                <a:cs typeface="Arial" panose="020B0604020202020204" pitchFamily="34" charset="0"/>
              </a:rPr>
              <a:t>0% chance of son having hemophilia.</a:t>
            </a:r>
          </a:p>
          <a:p>
            <a:pPr fontAlgn="base">
              <a:spcBef>
                <a:spcPct val="0"/>
              </a:spcBef>
              <a:spcAft>
                <a:spcPct val="0"/>
              </a:spcAft>
              <a:buNone/>
            </a:pPr>
            <a:r>
              <a:rPr lang="en-US" altLang="en-US" sz="2000" dirty="0">
                <a:solidFill>
                  <a:srgbClr val="0F02BE"/>
                </a:solidFill>
                <a:latin typeface="Comic Sans MS" panose="030F0702030302020204" pitchFamily="66" charset="0"/>
                <a:cs typeface="Arial" panose="020B0604020202020204" pitchFamily="34" charset="0"/>
              </a:rPr>
              <a:t>All male offspring inherit Y from dad and</a:t>
            </a:r>
            <a:br>
              <a:rPr lang="en-US" altLang="en-US" sz="2000" dirty="0">
                <a:solidFill>
                  <a:srgbClr val="0F02BE"/>
                </a:solidFill>
                <a:latin typeface="Comic Sans MS" panose="030F0702030302020204" pitchFamily="66" charset="0"/>
                <a:cs typeface="Arial" panose="020B0604020202020204" pitchFamily="34" charset="0"/>
              </a:rPr>
            </a:br>
            <a:r>
              <a:rPr lang="en-US" altLang="en-US" sz="2000" dirty="0">
                <a:solidFill>
                  <a:srgbClr val="0F02BE"/>
                </a:solidFill>
                <a:latin typeface="Comic Sans MS" panose="030F0702030302020204" pitchFamily="66" charset="0"/>
                <a:cs typeface="Arial" panose="020B0604020202020204" pitchFamily="34" charset="0"/>
              </a:rPr>
              <a:t> X</a:t>
            </a:r>
            <a:r>
              <a:rPr lang="en-US" altLang="en-US" sz="2000" baseline="30000" dirty="0">
                <a:solidFill>
                  <a:srgbClr val="0F02BE"/>
                </a:solidFill>
                <a:latin typeface="Comic Sans MS" panose="030F0702030302020204" pitchFamily="66" charset="0"/>
                <a:cs typeface="Arial" panose="020B0604020202020204" pitchFamily="34" charset="0"/>
              </a:rPr>
              <a:t>H</a:t>
            </a:r>
            <a:r>
              <a:rPr lang="en-US" altLang="en-US" sz="2000" dirty="0">
                <a:solidFill>
                  <a:srgbClr val="0F02BE"/>
                </a:solidFill>
                <a:latin typeface="Comic Sans MS" panose="030F0702030302020204" pitchFamily="66" charset="0"/>
                <a:cs typeface="Arial" panose="020B0604020202020204" pitchFamily="34" charset="0"/>
              </a:rPr>
              <a:t> from mom.</a:t>
            </a:r>
          </a:p>
        </p:txBody>
      </p:sp>
      <p:sp>
        <p:nvSpPr>
          <p:cNvPr id="180234" name="Rectangle 4">
            <a:extLst>
              <a:ext uri="{FF2B5EF4-FFF2-40B4-BE49-F238E27FC236}">
                <a16:creationId xmlns:a16="http://schemas.microsoft.com/office/drawing/2014/main" id="{1212B23E-5686-4106-8C73-CD95D2A3E798}"/>
              </a:ext>
            </a:extLst>
          </p:cNvPr>
          <p:cNvSpPr>
            <a:spLocks noChangeArrowheads="1"/>
          </p:cNvSpPr>
          <p:nvPr/>
        </p:nvSpPr>
        <p:spPr bwMode="auto">
          <a:xfrm>
            <a:off x="5387975" y="3429001"/>
            <a:ext cx="5056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2000" dirty="0">
                <a:solidFill>
                  <a:prstClr val="black"/>
                </a:solidFill>
                <a:latin typeface="Comic Sans MS" panose="030F0702030302020204" pitchFamily="66" charset="0"/>
                <a:cs typeface="Arial" panose="020B0604020202020204" pitchFamily="34" charset="0"/>
              </a:rPr>
              <a:t>The probability of daughters will be carriers for the hemophilia allele? </a:t>
            </a:r>
          </a:p>
        </p:txBody>
      </p:sp>
      <p:sp>
        <p:nvSpPr>
          <p:cNvPr id="180235" name="Rectangle 5">
            <a:extLst>
              <a:ext uri="{FF2B5EF4-FFF2-40B4-BE49-F238E27FC236}">
                <a16:creationId xmlns:a16="http://schemas.microsoft.com/office/drawing/2014/main" id="{524FB1B2-FED9-4E7A-AF6A-96E643AA04E0}"/>
              </a:ext>
            </a:extLst>
          </p:cNvPr>
          <p:cNvSpPr>
            <a:spLocks noChangeArrowheads="1"/>
          </p:cNvSpPr>
          <p:nvPr/>
        </p:nvSpPr>
        <p:spPr bwMode="auto">
          <a:xfrm>
            <a:off x="5629275" y="4189414"/>
            <a:ext cx="4572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800" dirty="0">
                <a:solidFill>
                  <a:srgbClr val="0F02BE"/>
                </a:solidFill>
                <a:latin typeface="Comic Sans MS" panose="030F0702030302020204" pitchFamily="66" charset="0"/>
                <a:cs typeface="Arial" panose="020B0604020202020204" pitchFamily="34" charset="0"/>
              </a:rPr>
              <a:t>100% of daughters will be carriers for hemophilia allele. All female offspring inherit  X</a:t>
            </a:r>
            <a:r>
              <a:rPr lang="en-US" altLang="en-US" sz="1800" baseline="30000" dirty="0">
                <a:solidFill>
                  <a:srgbClr val="0F02BE"/>
                </a:solidFill>
                <a:latin typeface="Comic Sans MS" panose="030F0702030302020204" pitchFamily="66" charset="0"/>
                <a:cs typeface="Arial" panose="020B0604020202020204" pitchFamily="34" charset="0"/>
              </a:rPr>
              <a:t>H</a:t>
            </a:r>
            <a:r>
              <a:rPr lang="en-US" altLang="en-US" sz="1800" dirty="0">
                <a:solidFill>
                  <a:srgbClr val="0F02BE"/>
                </a:solidFill>
                <a:latin typeface="Comic Sans MS" panose="030F0702030302020204" pitchFamily="66" charset="0"/>
                <a:cs typeface="Arial" panose="020B0604020202020204" pitchFamily="34" charset="0"/>
              </a:rPr>
              <a:t> from mom and </a:t>
            </a:r>
            <a:r>
              <a:rPr lang="en-US" altLang="en-US" sz="2000" dirty="0">
                <a:solidFill>
                  <a:srgbClr val="0F02BE"/>
                </a:solidFill>
                <a:latin typeface="Comic Sans MS" panose="030F0702030302020204" pitchFamily="66" charset="0"/>
                <a:cs typeface="Arial" panose="020B0604020202020204" pitchFamily="34" charset="0"/>
              </a:rPr>
              <a:t>X</a:t>
            </a:r>
            <a:r>
              <a:rPr lang="en-US" altLang="en-US" sz="2000" baseline="30000" dirty="0">
                <a:solidFill>
                  <a:srgbClr val="0F02BE"/>
                </a:solidFill>
                <a:latin typeface="Comic Sans MS" panose="030F0702030302020204" pitchFamily="66" charset="0"/>
                <a:cs typeface="Arial" panose="020B0604020202020204" pitchFamily="34" charset="0"/>
              </a:rPr>
              <a:t>h</a:t>
            </a:r>
            <a:r>
              <a:rPr lang="en-US" altLang="en-US" sz="1800" dirty="0">
                <a:solidFill>
                  <a:srgbClr val="0F02BE"/>
                </a:solidFill>
                <a:latin typeface="Comic Sans MS" panose="030F0702030302020204" pitchFamily="66" charset="0"/>
                <a:cs typeface="Arial" panose="020B0604020202020204" pitchFamily="34" charset="0"/>
              </a:rPr>
              <a:t> from dad. </a:t>
            </a:r>
            <a:endParaRPr lang="en-US" altLang="en-US" sz="1800" dirty="0">
              <a:solidFill>
                <a:prstClr val="black"/>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3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130"/>
                                        </p:tgtEl>
                                        <p:attrNameLst>
                                          <p:attrName>style.visibility</p:attrName>
                                        </p:attrNameLst>
                                      </p:cBhvr>
                                      <p:to>
                                        <p:strVal val="visible"/>
                                      </p:to>
                                    </p:set>
                                    <p:animEffect transition="in" filter="blinds(horizontal)">
                                      <p:cBhvr>
                                        <p:cTn id="15" dur="500"/>
                                        <p:tgtEl>
                                          <p:spTgt spid="51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80233"/>
                                        </p:tgtEl>
                                        <p:attrNameLst>
                                          <p:attrName>style.visibility</p:attrName>
                                        </p:attrNameLst>
                                      </p:cBhvr>
                                      <p:to>
                                        <p:strVal val="visible"/>
                                      </p:to>
                                    </p:set>
                                    <p:animEffect transition="in" filter="barn(inVertical)">
                                      <p:cBhvr>
                                        <p:cTn id="20" dur="500"/>
                                        <p:tgtEl>
                                          <p:spTgt spid="18023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0235"/>
                                        </p:tgtEl>
                                        <p:attrNameLst>
                                          <p:attrName>style.visibility</p:attrName>
                                        </p:attrNameLst>
                                      </p:cBhvr>
                                      <p:to>
                                        <p:strVal val="visible"/>
                                      </p:to>
                                    </p:set>
                                    <p:animEffect transition="in" filter="barn(inVertical)">
                                      <p:cBhvr>
                                        <p:cTn id="25" dur="500"/>
                                        <p:tgtEl>
                                          <p:spTgt spid="180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p:bldP spid="26630" grpId="0"/>
      <p:bldP spid="5130" grpId="0"/>
      <p:bldP spid="180233" grpId="0"/>
      <p:bldP spid="180235"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B2FCFC"/>
        </a:solidFill>
        <a:effectLst/>
      </p:bgPr>
    </p:bg>
    <p:spTree>
      <p:nvGrpSpPr>
        <p:cNvPr id="1" name=""/>
        <p:cNvGrpSpPr/>
        <p:nvPr/>
      </p:nvGrpSpPr>
      <p:grpSpPr>
        <a:xfrm>
          <a:off x="0" y="0"/>
          <a:ext cx="0" cy="0"/>
          <a:chOff x="0" y="0"/>
          <a:chExt cx="0" cy="0"/>
        </a:xfrm>
      </p:grpSpPr>
      <p:sp>
        <p:nvSpPr>
          <p:cNvPr id="73730" name="Text Box 4">
            <a:extLst>
              <a:ext uri="{FF2B5EF4-FFF2-40B4-BE49-F238E27FC236}">
                <a16:creationId xmlns:a16="http://schemas.microsoft.com/office/drawing/2014/main" id="{82C9A1AB-B2D1-4854-98FD-8737AD548C85}"/>
              </a:ext>
            </a:extLst>
          </p:cNvPr>
          <p:cNvSpPr txBox="1">
            <a:spLocks noChangeArrowheads="1"/>
          </p:cNvSpPr>
          <p:nvPr/>
        </p:nvSpPr>
        <p:spPr bwMode="auto">
          <a:xfrm>
            <a:off x="85578" y="328735"/>
            <a:ext cx="5383213"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133350" algn="l"/>
                <a:tab pos="4191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33350" algn="l"/>
                <a:tab pos="4191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33350" algn="l"/>
                <a:tab pos="4191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9pPr>
          </a:lstStyle>
          <a:p>
            <a:pPr>
              <a:lnSpc>
                <a:spcPct val="115000"/>
              </a:lnSpc>
              <a:spcBef>
                <a:spcPct val="0"/>
              </a:spcBef>
              <a:buFont typeface="Arial" panose="020B0604020202020204" pitchFamily="34" charset="0"/>
              <a:buNone/>
            </a:pPr>
            <a:r>
              <a:rPr lang="en-US" altLang="en-US" sz="2000" dirty="0">
                <a:latin typeface="Comic Sans MS" panose="030F0702030302020204" pitchFamily="66" charset="0"/>
                <a:ea typeface="Calibri" panose="020F0502020204030204" pitchFamily="34" charset="0"/>
                <a:cs typeface="Times New Roman" panose="02020603050405020304" pitchFamily="18" charset="0"/>
              </a:rPr>
              <a:t>EXPLAIN WHY sea urchin and kelp populations respond differently to the presence of whales.</a:t>
            </a:r>
          </a:p>
        </p:txBody>
      </p:sp>
      <p:sp>
        <p:nvSpPr>
          <p:cNvPr id="29700" name="TextBox 1">
            <a:extLst>
              <a:ext uri="{FF2B5EF4-FFF2-40B4-BE49-F238E27FC236}">
                <a16:creationId xmlns:a16="http://schemas.microsoft.com/office/drawing/2014/main" id="{3382B483-392E-40FF-820B-6303FBDA192B}"/>
              </a:ext>
            </a:extLst>
          </p:cNvPr>
          <p:cNvSpPr txBox="1">
            <a:spLocks noChangeArrowheads="1"/>
          </p:cNvSpPr>
          <p:nvPr/>
        </p:nvSpPr>
        <p:spPr bwMode="auto">
          <a:xfrm>
            <a:off x="0" y="5972176"/>
            <a:ext cx="909002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en-US" altLang="en-US" sz="1000" dirty="0">
                <a:latin typeface="Times New Roman" panose="02020603050405020304" pitchFamily="18" charset="0"/>
                <a:cs typeface="Times New Roman" panose="02020603050405020304" pitchFamily="18" charset="0"/>
              </a:rPr>
              <a:t>SYI-3.G.1 The diversity of species within an ecosystem may influence the organization of the ecosystem</a:t>
            </a:r>
          </a:p>
          <a:p>
            <a:pPr>
              <a:spcBef>
                <a:spcPct val="0"/>
              </a:spcBef>
              <a:buFontTx/>
              <a:buNone/>
            </a:pPr>
            <a:r>
              <a:rPr lang="en-US" altLang="en-US" sz="1000" dirty="0">
                <a:latin typeface="Times New Roman" panose="02020603050405020304" pitchFamily="18" charset="0"/>
                <a:cs typeface="Times New Roman" panose="02020603050405020304" pitchFamily="18" charset="0"/>
              </a:rPr>
              <a:t>SP 4. B Describe data from a table or graph, including</a:t>
            </a:r>
            <a:br>
              <a:rPr lang="en-US" altLang="en-US" sz="1000" dirty="0">
                <a:latin typeface="Times New Roman" panose="02020603050405020304" pitchFamily="18" charset="0"/>
                <a:cs typeface="Times New Roman" panose="02020603050405020304" pitchFamily="18" charset="0"/>
              </a:rPr>
            </a:br>
            <a:r>
              <a:rPr lang="en-US" altLang="en-US" sz="1000" dirty="0">
                <a:latin typeface="Times New Roman" panose="02020603050405020304" pitchFamily="18" charset="0"/>
                <a:cs typeface="Times New Roman" panose="02020603050405020304" pitchFamily="18" charset="0"/>
              </a:rPr>
              <a:t>     a. Identifying specific data points</a:t>
            </a:r>
          </a:p>
          <a:p>
            <a:pPr>
              <a:spcBef>
                <a:spcPct val="0"/>
              </a:spcBef>
              <a:buFontTx/>
              <a:buNone/>
            </a:pPr>
            <a:r>
              <a:rPr lang="en-US" altLang="en-US" sz="1000" dirty="0">
                <a:latin typeface="Times New Roman" panose="02020603050405020304" pitchFamily="18" charset="0"/>
                <a:cs typeface="Times New Roman" panose="02020603050405020304" pitchFamily="18" charset="0"/>
              </a:rPr>
              <a:t>     b. Describing trends and/or patterns in the data.</a:t>
            </a:r>
          </a:p>
          <a:p>
            <a:pPr>
              <a:spcBef>
                <a:spcPct val="0"/>
              </a:spcBef>
              <a:buFontTx/>
              <a:buNone/>
            </a:pPr>
            <a:r>
              <a:rPr lang="en-US" altLang="en-US" sz="1000" dirty="0">
                <a:latin typeface="Times New Roman" panose="02020603050405020304" pitchFamily="18" charset="0"/>
                <a:cs typeface="Times New Roman" panose="02020603050405020304" pitchFamily="18" charset="0"/>
              </a:rPr>
              <a:t>     c. Describing relationships between variables.. </a:t>
            </a:r>
          </a:p>
        </p:txBody>
      </p:sp>
      <p:sp>
        <p:nvSpPr>
          <p:cNvPr id="72708" name="TextBox 9">
            <a:extLst>
              <a:ext uri="{FF2B5EF4-FFF2-40B4-BE49-F238E27FC236}">
                <a16:creationId xmlns:a16="http://schemas.microsoft.com/office/drawing/2014/main" id="{68C38A78-A8E7-418B-AE0C-9103C993BB1D}"/>
              </a:ext>
            </a:extLst>
          </p:cNvPr>
          <p:cNvSpPr txBox="1">
            <a:spLocks noChangeArrowheads="1"/>
          </p:cNvSpPr>
          <p:nvPr/>
        </p:nvSpPr>
        <p:spPr bwMode="auto">
          <a:xfrm>
            <a:off x="85578" y="1669318"/>
            <a:ext cx="11886028"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dirty="0">
                <a:solidFill>
                  <a:srgbClr val="0000FF"/>
                </a:solidFill>
                <a:latin typeface="Comic Sans MS" panose="030F0702030302020204" pitchFamily="66" charset="0"/>
                <a:cs typeface="Tahoma" panose="020B0604030504040204" pitchFamily="34" charset="0"/>
              </a:rPr>
              <a:t>The sea urchin population show a </a:t>
            </a:r>
            <a:br>
              <a:rPr lang="en-US" altLang="en-US" sz="2000" dirty="0">
                <a:solidFill>
                  <a:srgbClr val="0000FF"/>
                </a:solidFill>
                <a:latin typeface="Comic Sans MS" panose="030F0702030302020204" pitchFamily="66" charset="0"/>
                <a:cs typeface="Tahoma" panose="020B0604030504040204" pitchFamily="34" charset="0"/>
              </a:rPr>
            </a:br>
            <a:r>
              <a:rPr lang="en-US" altLang="en-US" sz="2000" dirty="0">
                <a:solidFill>
                  <a:srgbClr val="0000FF"/>
                </a:solidFill>
                <a:latin typeface="Comic Sans MS" panose="030F0702030302020204" pitchFamily="66" charset="0"/>
                <a:cs typeface="Tahoma" panose="020B0604030504040204" pitchFamily="34" charset="0"/>
              </a:rPr>
              <a:t>dramatic increase in biomass from near</a:t>
            </a:r>
            <a:br>
              <a:rPr lang="en-US" altLang="en-US" sz="2000" dirty="0">
                <a:solidFill>
                  <a:srgbClr val="0000FF"/>
                </a:solidFill>
                <a:latin typeface="Comic Sans MS" panose="030F0702030302020204" pitchFamily="66" charset="0"/>
                <a:cs typeface="Tahoma" panose="020B0604030504040204" pitchFamily="34" charset="0"/>
              </a:rPr>
            </a:br>
            <a:r>
              <a:rPr lang="en-US" altLang="en-US" sz="2000" dirty="0">
                <a:solidFill>
                  <a:srgbClr val="0000FF"/>
                </a:solidFill>
                <a:latin typeface="Comic Sans MS" panose="030F0702030302020204" pitchFamily="66" charset="0"/>
                <a:cs typeface="Tahoma" panose="020B0604030504040204" pitchFamily="34" charset="0"/>
              </a:rPr>
              <a:t>zero grams per 0.25 m</a:t>
            </a:r>
            <a:r>
              <a:rPr lang="en-US" altLang="en-US" sz="2000" baseline="30000" dirty="0">
                <a:solidFill>
                  <a:srgbClr val="0000FF"/>
                </a:solidFill>
                <a:latin typeface="Comic Sans MS" panose="030F0702030302020204" pitchFamily="66" charset="0"/>
                <a:cs typeface="Tahoma" panose="020B0604030504040204" pitchFamily="34" charset="0"/>
              </a:rPr>
              <a:t>2</a:t>
            </a:r>
            <a:r>
              <a:rPr lang="en-US" altLang="en-US" sz="2000" dirty="0">
                <a:solidFill>
                  <a:srgbClr val="0000FF"/>
                </a:solidFill>
                <a:latin typeface="Comic Sans MS" panose="030F0702030302020204" pitchFamily="66" charset="0"/>
                <a:cs typeface="Tahoma" panose="020B0604030504040204" pitchFamily="34" charset="0"/>
              </a:rPr>
              <a:t> in 1986 to over </a:t>
            </a:r>
          </a:p>
          <a:p>
            <a:pPr>
              <a:spcBef>
                <a:spcPct val="0"/>
              </a:spcBef>
              <a:buFontTx/>
              <a:buNone/>
            </a:pPr>
            <a:r>
              <a:rPr lang="en-US" altLang="en-US" sz="2000" dirty="0">
                <a:solidFill>
                  <a:srgbClr val="0000FF"/>
                </a:solidFill>
                <a:latin typeface="Comic Sans MS" panose="030F0702030302020204" pitchFamily="66" charset="0"/>
                <a:cs typeface="Tahoma" panose="020B0604030504040204" pitchFamily="34" charset="0"/>
              </a:rPr>
              <a:t>300 grams per 0.25 m</a:t>
            </a:r>
            <a:r>
              <a:rPr lang="en-US" altLang="en-US" sz="2000" baseline="30000" dirty="0">
                <a:solidFill>
                  <a:srgbClr val="0000FF"/>
                </a:solidFill>
                <a:latin typeface="Comic Sans MS" panose="030F0702030302020204" pitchFamily="66" charset="0"/>
                <a:cs typeface="Tahoma" panose="020B0604030504040204" pitchFamily="34" charset="0"/>
              </a:rPr>
              <a:t>2</a:t>
            </a:r>
            <a:r>
              <a:rPr lang="en-US" altLang="en-US" sz="2000" dirty="0">
                <a:solidFill>
                  <a:srgbClr val="0000FF"/>
                </a:solidFill>
                <a:latin typeface="Comic Sans MS" panose="030F0702030302020204" pitchFamily="66" charset="0"/>
                <a:cs typeface="Tahoma" panose="020B0604030504040204" pitchFamily="34" charset="0"/>
              </a:rPr>
              <a:t>  1996, This </a:t>
            </a:r>
          </a:p>
          <a:p>
            <a:pPr>
              <a:spcBef>
                <a:spcPct val="0"/>
              </a:spcBef>
              <a:buFontTx/>
              <a:buNone/>
            </a:pPr>
            <a:r>
              <a:rPr lang="en-US" altLang="en-US" sz="2000" dirty="0">
                <a:solidFill>
                  <a:srgbClr val="0000FF"/>
                </a:solidFill>
                <a:latin typeface="Comic Sans MS" panose="030F0702030302020204" pitchFamily="66" charset="0"/>
                <a:cs typeface="Tahoma" panose="020B0604030504040204" pitchFamily="34" charset="0"/>
              </a:rPr>
              <a:t>represents an increase sea urchin </a:t>
            </a:r>
          </a:p>
          <a:p>
            <a:pPr>
              <a:spcBef>
                <a:spcPct val="0"/>
              </a:spcBef>
              <a:buFontTx/>
              <a:buNone/>
            </a:pPr>
            <a:r>
              <a:rPr lang="en-US" altLang="en-US" sz="2000" dirty="0">
                <a:solidFill>
                  <a:srgbClr val="0000FF"/>
                </a:solidFill>
                <a:latin typeface="Comic Sans MS" panose="030F0702030302020204" pitchFamily="66" charset="0"/>
                <a:cs typeface="Tahoma" panose="020B0604030504040204" pitchFamily="34" charset="0"/>
              </a:rPr>
              <a:t>numbers.  Since sea otter numbers show</a:t>
            </a:r>
          </a:p>
          <a:p>
            <a:pPr>
              <a:spcBef>
                <a:spcPct val="0"/>
              </a:spcBef>
              <a:buFontTx/>
              <a:buNone/>
            </a:pPr>
            <a:r>
              <a:rPr lang="en-US" altLang="en-US" sz="2000" dirty="0">
                <a:solidFill>
                  <a:srgbClr val="0000FF"/>
                </a:solidFill>
                <a:latin typeface="Comic Sans MS" panose="030F0702030302020204" pitchFamily="66" charset="0"/>
                <a:cs typeface="Tahoma" panose="020B0604030504040204" pitchFamily="34" charset="0"/>
              </a:rPr>
              <a:t> a decrease during this time, there are </a:t>
            </a:r>
          </a:p>
          <a:p>
            <a:pPr>
              <a:spcBef>
                <a:spcPct val="0"/>
              </a:spcBef>
              <a:buFontTx/>
              <a:buNone/>
            </a:pPr>
            <a:r>
              <a:rPr lang="en-US" altLang="en-US" sz="2000" dirty="0">
                <a:solidFill>
                  <a:srgbClr val="0000FF"/>
                </a:solidFill>
                <a:latin typeface="Comic Sans MS" panose="030F0702030302020204" pitchFamily="66" charset="0"/>
                <a:cs typeface="Tahoma" panose="020B0604030504040204" pitchFamily="34" charset="0"/>
              </a:rPr>
              <a:t>fewer sea otters to eat sea urchins.</a:t>
            </a:r>
          </a:p>
          <a:p>
            <a:pPr>
              <a:spcBef>
                <a:spcPct val="0"/>
              </a:spcBef>
              <a:buFontTx/>
              <a:buNone/>
            </a:pPr>
            <a:endParaRPr lang="en-US" altLang="en-US" sz="2000" dirty="0">
              <a:solidFill>
                <a:srgbClr val="0000FF"/>
              </a:solidFill>
              <a:latin typeface="Comic Sans MS" panose="030F0702030302020204" pitchFamily="66" charset="0"/>
              <a:cs typeface="Tahoma" panose="020B0604030504040204" pitchFamily="34" charset="0"/>
            </a:endParaRPr>
          </a:p>
          <a:p>
            <a:pPr>
              <a:spcBef>
                <a:spcPct val="0"/>
              </a:spcBef>
              <a:buFontTx/>
              <a:buNone/>
            </a:pPr>
            <a:r>
              <a:rPr lang="en-US" altLang="en-US" sz="2000" dirty="0">
                <a:solidFill>
                  <a:srgbClr val="0000FF"/>
                </a:solidFill>
                <a:latin typeface="Comic Sans MS" panose="030F0702030302020204" pitchFamily="66" charset="0"/>
                <a:cs typeface="Tahoma" panose="020B0604030504040204" pitchFamily="34" charset="0"/>
              </a:rPr>
              <a:t>Kelp populations show a dramatic decrease in numbers (from 10 per 0.25 m</a:t>
            </a:r>
            <a:r>
              <a:rPr lang="en-US" altLang="en-US" sz="2000" baseline="30000" dirty="0">
                <a:solidFill>
                  <a:srgbClr val="0000FF"/>
                </a:solidFill>
                <a:latin typeface="Comic Sans MS" panose="030F0702030302020204" pitchFamily="66" charset="0"/>
                <a:cs typeface="Tahoma" panose="020B0604030504040204" pitchFamily="34" charset="0"/>
              </a:rPr>
              <a:t>2 </a:t>
            </a:r>
            <a:r>
              <a:rPr lang="en-US" altLang="en-US" sz="2000" dirty="0">
                <a:solidFill>
                  <a:srgbClr val="0000FF"/>
                </a:solidFill>
                <a:latin typeface="Comic Sans MS" panose="030F0702030302020204" pitchFamily="66" charset="0"/>
                <a:cs typeface="Tahoma" panose="020B0604030504040204" pitchFamily="34" charset="0"/>
              </a:rPr>
              <a:t>to 1 per 025 m</a:t>
            </a:r>
            <a:r>
              <a:rPr lang="en-US" altLang="en-US" sz="2000" baseline="30000" dirty="0">
                <a:solidFill>
                  <a:srgbClr val="0000FF"/>
                </a:solidFill>
                <a:latin typeface="Comic Sans MS" panose="030F0702030302020204" pitchFamily="66" charset="0"/>
                <a:cs typeface="Tahoma" panose="020B0604030504040204" pitchFamily="34" charset="0"/>
              </a:rPr>
              <a:t>2</a:t>
            </a:r>
            <a:r>
              <a:rPr lang="en-US" altLang="en-US" sz="2000" dirty="0">
                <a:solidFill>
                  <a:srgbClr val="0000FF"/>
                </a:solidFill>
                <a:latin typeface="Comic Sans MS" panose="030F0702030302020204" pitchFamily="66" charset="0"/>
                <a:cs typeface="Tahoma" panose="020B0604030504040204" pitchFamily="34" charset="0"/>
              </a:rPr>
              <a:t>) during this same time. As sea urchin numbers increase, kelp numbers decrease because there are more sea urchins to eat the kelp.</a:t>
            </a:r>
          </a:p>
        </p:txBody>
      </p:sp>
      <p:pic>
        <p:nvPicPr>
          <p:cNvPr id="73733" name="Picture 6">
            <a:extLst>
              <a:ext uri="{FF2B5EF4-FFF2-40B4-BE49-F238E27FC236}">
                <a16:creationId xmlns:a16="http://schemas.microsoft.com/office/drawing/2014/main" id="{618158E0-F63A-47D0-A095-FE5F969E8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5444" y="23811"/>
            <a:ext cx="4329113"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4" name="TextBox 16">
            <a:extLst>
              <a:ext uri="{FF2B5EF4-FFF2-40B4-BE49-F238E27FC236}">
                <a16:creationId xmlns:a16="http://schemas.microsoft.com/office/drawing/2014/main" id="{03EF5F94-D433-442D-AEA1-733F77151B8E}"/>
              </a:ext>
            </a:extLst>
          </p:cNvPr>
          <p:cNvSpPr txBox="1">
            <a:spLocks noChangeArrowheads="1"/>
          </p:cNvSpPr>
          <p:nvPr/>
        </p:nvSpPr>
        <p:spPr bwMode="auto">
          <a:xfrm>
            <a:off x="66797" y="-32811"/>
            <a:ext cx="85455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000" dirty="0">
                <a:hlinkClick r:id="rId4"/>
              </a:rPr>
              <a:t>Image from: http://www.zo.utexas.edu/faculty/sjasper/images/53.15.jpg</a:t>
            </a:r>
            <a:endParaRPr lang="en-US" altLang="en-US" sz="1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2708"/>
                                        </p:tgtEl>
                                        <p:attrNameLst>
                                          <p:attrName>style.visibility</p:attrName>
                                        </p:attrNameLst>
                                      </p:cBhvr>
                                      <p:to>
                                        <p:strVal val="visible"/>
                                      </p:to>
                                    </p:set>
                                    <p:animEffect transition="in" filter="barn(inVertical)">
                                      <p:cBhvr>
                                        <p:cTn id="7" dur="500"/>
                                        <p:tgtEl>
                                          <p:spTgt spid="727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700"/>
                                        </p:tgtEl>
                                        <p:attrNameLst>
                                          <p:attrName>style.visibility</p:attrName>
                                        </p:attrNameLst>
                                      </p:cBhvr>
                                      <p:to>
                                        <p:strVal val="visible"/>
                                      </p:to>
                                    </p:set>
                                    <p:animEffect transition="in" filter="wipe(down)">
                                      <p:cBhvr>
                                        <p:cTn id="12" dur="500"/>
                                        <p:tgtEl>
                                          <p:spTgt spid="29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p:bldP spid="72708" grpId="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2754" name="Text Placeholder 3">
            <a:extLst>
              <a:ext uri="{FF2B5EF4-FFF2-40B4-BE49-F238E27FC236}">
                <a16:creationId xmlns:a16="http://schemas.microsoft.com/office/drawing/2014/main" id="{72D06DDB-522C-45B9-85B2-994A4CBE227C}"/>
              </a:ext>
            </a:extLst>
          </p:cNvPr>
          <p:cNvSpPr>
            <a:spLocks noGrp="1"/>
          </p:cNvSpPr>
          <p:nvPr>
            <p:ph type="body" sz="half" idx="2"/>
          </p:nvPr>
        </p:nvSpPr>
        <p:spPr>
          <a:xfrm>
            <a:off x="289214" y="425450"/>
            <a:ext cx="11501004" cy="5257800"/>
          </a:xfrm>
        </p:spPr>
        <p:txBody>
          <a:bodyPr/>
          <a:lstStyle/>
          <a:p>
            <a:pPr marL="0" indent="0">
              <a:buNone/>
            </a:pPr>
            <a:r>
              <a:rPr lang="en-US" altLang="en-US" sz="2400" dirty="0">
                <a:solidFill>
                  <a:srgbClr val="3A3A3A"/>
                </a:solidFill>
                <a:latin typeface="Comic Sans MS" panose="030F0702030302020204" pitchFamily="66" charset="0"/>
              </a:rPr>
              <a:t>A sea turtle lays approximately 100 eggs at a time, yet on average only one of the eggs will survive to adulthood. </a:t>
            </a:r>
          </a:p>
          <a:p>
            <a:pPr marL="0" indent="0">
              <a:buNone/>
            </a:pPr>
            <a:r>
              <a:rPr lang="en-US" altLang="en-US" sz="2400" dirty="0">
                <a:solidFill>
                  <a:srgbClr val="3A3A3A"/>
                </a:solidFill>
                <a:latin typeface="Comic Sans MS" panose="030F0702030302020204" pitchFamily="66" charset="0"/>
              </a:rPr>
              <a:t>Which type of survivorship curve represents a sea turtle population?</a:t>
            </a:r>
          </a:p>
          <a:p>
            <a:pPr marL="0" indent="0">
              <a:buNone/>
            </a:pPr>
            <a:r>
              <a:rPr lang="en-US" altLang="en-US" sz="2400" dirty="0">
                <a:solidFill>
                  <a:srgbClr val="000000"/>
                </a:solidFill>
                <a:latin typeface="Comic Sans MS" panose="030F0702030302020204" pitchFamily="66" charset="0"/>
              </a:rPr>
              <a:t>A. Type I</a:t>
            </a:r>
          </a:p>
          <a:p>
            <a:pPr marL="0" indent="0">
              <a:buNone/>
            </a:pPr>
            <a:r>
              <a:rPr lang="en-US" altLang="en-US" sz="2400" dirty="0">
                <a:solidFill>
                  <a:srgbClr val="000000"/>
                </a:solidFill>
                <a:latin typeface="Comic Sans MS" panose="030F0702030302020204" pitchFamily="66" charset="0"/>
              </a:rPr>
              <a:t>B. Type II</a:t>
            </a:r>
          </a:p>
          <a:p>
            <a:pPr marL="0" indent="0">
              <a:buNone/>
            </a:pPr>
            <a:r>
              <a:rPr lang="en-US" altLang="en-US" sz="2400" dirty="0">
                <a:solidFill>
                  <a:srgbClr val="000000"/>
                </a:solidFill>
                <a:latin typeface="Comic Sans MS" panose="030F0702030302020204" pitchFamily="66" charset="0"/>
              </a:rPr>
              <a:t>C. Type III</a:t>
            </a:r>
          </a:p>
          <a:p>
            <a:pPr marL="0" indent="0">
              <a:buNone/>
            </a:pPr>
            <a:r>
              <a:rPr lang="en-US" altLang="en-US" sz="2400" dirty="0">
                <a:solidFill>
                  <a:srgbClr val="000000"/>
                </a:solidFill>
                <a:latin typeface="Comic Sans MS" panose="030F0702030302020204" pitchFamily="66" charset="0"/>
              </a:rPr>
              <a:t>D. Types II and III</a:t>
            </a:r>
            <a:endParaRPr lang="en-US" altLang="en-US" sz="2400" dirty="0">
              <a:latin typeface="Comic Sans MS" panose="030F0702030302020204" pitchFamily="66" charset="0"/>
            </a:endParaRPr>
          </a:p>
        </p:txBody>
      </p:sp>
      <p:sp>
        <p:nvSpPr>
          <p:cNvPr id="202755" name="TextBox 6">
            <a:extLst>
              <a:ext uri="{FF2B5EF4-FFF2-40B4-BE49-F238E27FC236}">
                <a16:creationId xmlns:a16="http://schemas.microsoft.com/office/drawing/2014/main" id="{8D36FA3B-0993-4EAB-BB1D-A7631C329610}"/>
              </a:ext>
            </a:extLst>
          </p:cNvPr>
          <p:cNvSpPr txBox="1">
            <a:spLocks noChangeArrowheads="1"/>
          </p:cNvSpPr>
          <p:nvPr/>
        </p:nvSpPr>
        <p:spPr bwMode="auto">
          <a:xfrm>
            <a:off x="1600200" y="1"/>
            <a:ext cx="8915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000" dirty="0"/>
              <a:t>https://www.highschooltestprep.com/ap/biology/unit-8-practice-test/</a:t>
            </a:r>
          </a:p>
        </p:txBody>
      </p:sp>
      <p:sp>
        <p:nvSpPr>
          <p:cNvPr id="8" name="Rectangle 7">
            <a:extLst>
              <a:ext uri="{FF2B5EF4-FFF2-40B4-BE49-F238E27FC236}">
                <a16:creationId xmlns:a16="http://schemas.microsoft.com/office/drawing/2014/main" id="{B08FC392-A9D1-404C-9B73-5EECCEF4F3AE}"/>
              </a:ext>
            </a:extLst>
          </p:cNvPr>
          <p:cNvSpPr/>
          <p:nvPr/>
        </p:nvSpPr>
        <p:spPr>
          <a:xfrm>
            <a:off x="181119" y="2554721"/>
            <a:ext cx="3011488" cy="3810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02757" name="Picture 2">
            <a:extLst>
              <a:ext uri="{FF2B5EF4-FFF2-40B4-BE49-F238E27FC236}">
                <a16:creationId xmlns:a16="http://schemas.microsoft.com/office/drawing/2014/main" id="{73E76AA2-4BA2-4F84-99CA-5350EA647C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7500" t="23320" r="26666" b="38142"/>
          <a:stretch>
            <a:fillRect/>
          </a:stretch>
        </p:blipFill>
        <p:spPr bwMode="auto">
          <a:xfrm>
            <a:off x="6096000" y="2139950"/>
            <a:ext cx="5047844" cy="305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ED6BD0B3-C8BD-447D-85B5-FD212597EC3C}"/>
              </a:ext>
            </a:extLst>
          </p:cNvPr>
          <p:cNvSpPr txBox="1">
            <a:spLocks noChangeArrowheads="1"/>
          </p:cNvSpPr>
          <p:nvPr/>
        </p:nvSpPr>
        <p:spPr bwMode="auto">
          <a:xfrm>
            <a:off x="113506" y="6349999"/>
            <a:ext cx="91884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90000"/>
              </a:lnSpc>
              <a:spcBef>
                <a:spcPts val="1000"/>
              </a:spcBef>
              <a:buNone/>
            </a:pPr>
            <a:r>
              <a:rPr lang="en-US" altLang="en-US" sz="1000" b="1" dirty="0">
                <a:solidFill>
                  <a:srgbClr val="000000"/>
                </a:solidFill>
                <a:latin typeface="Times New Roman" panose="02020603050405020304" pitchFamily="18" charset="0"/>
                <a:cs typeface="Times New Roman" panose="02020603050405020304" pitchFamily="18" charset="0"/>
              </a:rPr>
              <a:t>SYI-1.G.1 Populations comprise individual organisms that interact with one another and with the environment in complex ways. </a:t>
            </a:r>
            <a:br>
              <a:rPr lang="en-US" altLang="en-US" sz="1000" b="1" dirty="0">
                <a:solidFill>
                  <a:srgbClr val="000000"/>
                </a:solidFill>
                <a:latin typeface="Times New Roman" panose="02020603050405020304" pitchFamily="18" charset="0"/>
                <a:cs typeface="Times New Roman" panose="02020603050405020304" pitchFamily="18" charset="0"/>
              </a:rPr>
            </a:br>
            <a:r>
              <a:rPr lang="en-US" altLang="en-US" sz="1000" b="1" dirty="0">
                <a:solidFill>
                  <a:srgbClr val="000000"/>
                </a:solidFill>
                <a:latin typeface="Times New Roman" panose="02020603050405020304" pitchFamily="18" charset="0"/>
                <a:cs typeface="Times New Roman" panose="02020603050405020304" pitchFamily="18" charset="0"/>
              </a:rPr>
              <a:t>SYI-1.G.2 Many adaptations in organisms are related to obtaining and using energy and matter in a particular environment— </a:t>
            </a:r>
            <a:br>
              <a:rPr lang="en-US" altLang="en-US" sz="1000" b="1" dirty="0">
                <a:solidFill>
                  <a:srgbClr val="000000"/>
                </a:solidFill>
                <a:latin typeface="Times New Roman" panose="02020603050405020304" pitchFamily="18" charset="0"/>
                <a:cs typeface="Times New Roman" panose="02020603050405020304" pitchFamily="18" charset="0"/>
              </a:rPr>
            </a:br>
            <a:r>
              <a:rPr lang="en-US" altLang="en-US" sz="1000" b="1" dirty="0">
                <a:solidFill>
                  <a:srgbClr val="000000"/>
                </a:solidFill>
                <a:latin typeface="Times New Roman" panose="02020603050405020304" pitchFamily="18" charset="0"/>
                <a:cs typeface="Times New Roman" panose="02020603050405020304" pitchFamily="18" charset="0"/>
              </a:rPr>
              <a:t>a. Population growth dynamics depend on a number of factors.</a:t>
            </a:r>
            <a:endParaRPr lang="en-US" altLang="en-US" sz="1800"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E4CEDE"/>
        </a:solidFill>
        <a:effectLst/>
      </p:bgPr>
    </p:bg>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6AB74573-4053-410E-9DE7-4A1E6B9536F8}"/>
              </a:ext>
            </a:extLst>
          </p:cNvPr>
          <p:cNvSpPr>
            <a:spLocks noGrp="1" noChangeArrowheads="1"/>
          </p:cNvSpPr>
          <p:nvPr>
            <p:ph type="body" sz="half" idx="2"/>
          </p:nvPr>
        </p:nvSpPr>
        <p:spPr>
          <a:xfrm>
            <a:off x="-297802" y="81696"/>
            <a:ext cx="8991600" cy="2133600"/>
          </a:xfrm>
        </p:spPr>
        <p:txBody>
          <a:bodyPr/>
          <a:lstStyle/>
          <a:p>
            <a:pPr>
              <a:buFontTx/>
              <a:buNone/>
            </a:pPr>
            <a:r>
              <a:rPr lang="en-US" altLang="en-US" sz="2800" dirty="0">
                <a:latin typeface="Comic Sans MS" panose="030F0702030302020204" pitchFamily="66" charset="0"/>
                <a:ea typeface="Calibri" panose="020F0502020204030204" pitchFamily="34" charset="0"/>
                <a:cs typeface="Times-Roman"/>
              </a:rPr>
              <a:t>    What is the highest water potential a solution</a:t>
            </a:r>
            <a:br>
              <a:rPr lang="en-US" altLang="en-US" sz="2800" dirty="0">
                <a:latin typeface="Comic Sans MS" panose="030F0702030302020204" pitchFamily="66" charset="0"/>
                <a:ea typeface="Calibri" panose="020F0502020204030204" pitchFamily="34" charset="0"/>
                <a:cs typeface="Times-Roman"/>
              </a:rPr>
            </a:br>
            <a:r>
              <a:rPr lang="en-US" altLang="en-US" sz="2800" dirty="0">
                <a:latin typeface="Comic Sans MS" panose="030F0702030302020204" pitchFamily="66" charset="0"/>
                <a:ea typeface="Calibri" panose="020F0502020204030204" pitchFamily="34" charset="0"/>
                <a:cs typeface="Times-Roman"/>
              </a:rPr>
              <a:t> in an open beaker can have? JUSTIFY your   </a:t>
            </a:r>
            <a:br>
              <a:rPr lang="en-US" altLang="en-US" sz="2800" dirty="0">
                <a:latin typeface="Comic Sans MS" panose="030F0702030302020204" pitchFamily="66" charset="0"/>
                <a:ea typeface="Calibri" panose="020F0502020204030204" pitchFamily="34" charset="0"/>
                <a:cs typeface="Times-Roman"/>
              </a:rPr>
            </a:br>
            <a:r>
              <a:rPr lang="en-US" altLang="en-US" sz="2800" dirty="0">
                <a:latin typeface="Comic Sans MS" panose="030F0702030302020204" pitchFamily="66" charset="0"/>
                <a:ea typeface="Calibri" panose="020F0502020204030204" pitchFamily="34" charset="0"/>
                <a:cs typeface="Times-Roman"/>
              </a:rPr>
              <a:t>  answer.</a:t>
            </a:r>
            <a:endParaRPr lang="en-US" altLang="en-US" sz="4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0963" name="Text Box 3">
            <a:extLst>
              <a:ext uri="{FF2B5EF4-FFF2-40B4-BE49-F238E27FC236}">
                <a16:creationId xmlns:a16="http://schemas.microsoft.com/office/drawing/2014/main" id="{F20A339F-2B2B-4B5C-A9D8-833679CFD983}"/>
              </a:ext>
            </a:extLst>
          </p:cNvPr>
          <p:cNvSpPr txBox="1">
            <a:spLocks noChangeArrowheads="1"/>
          </p:cNvSpPr>
          <p:nvPr/>
        </p:nvSpPr>
        <p:spPr bwMode="auto">
          <a:xfrm>
            <a:off x="954506" y="1413341"/>
            <a:ext cx="15414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400" b="1" dirty="0">
                <a:solidFill>
                  <a:srgbClr val="333399"/>
                </a:solidFill>
                <a:latin typeface="Comic Sans MS" panose="030F0702030302020204" pitchFamily="66" charset="0"/>
              </a:rPr>
              <a:t>0- ZERO</a:t>
            </a:r>
          </a:p>
        </p:txBody>
      </p:sp>
      <p:sp>
        <p:nvSpPr>
          <p:cNvPr id="40965" name="Text Box 5">
            <a:extLst>
              <a:ext uri="{FF2B5EF4-FFF2-40B4-BE49-F238E27FC236}">
                <a16:creationId xmlns:a16="http://schemas.microsoft.com/office/drawing/2014/main" id="{AEAF2C80-E997-4F50-B68E-22D4AF2513AF}"/>
              </a:ext>
            </a:extLst>
          </p:cNvPr>
          <p:cNvSpPr txBox="1">
            <a:spLocks noChangeArrowheads="1"/>
          </p:cNvSpPr>
          <p:nvPr/>
        </p:nvSpPr>
        <p:spPr bwMode="auto">
          <a:xfrm>
            <a:off x="770021" y="2215464"/>
            <a:ext cx="8763000" cy="4868863"/>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defRPr/>
            </a:pPr>
            <a:r>
              <a:rPr lang="en-US" altLang="en-US" sz="2800" kern="0" dirty="0">
                <a:solidFill>
                  <a:srgbClr val="2D2D8A"/>
                </a:solidFill>
                <a:latin typeface="Comic Sans MS" panose="030F0702030302020204" pitchFamily="66" charset="0"/>
              </a:rPr>
              <a:t>Ψ = (Ψ</a:t>
            </a:r>
            <a:r>
              <a:rPr lang="en-US" altLang="en-US" sz="2800" kern="0" baseline="-25000" dirty="0">
                <a:solidFill>
                  <a:srgbClr val="2D2D8A"/>
                </a:solidFill>
                <a:latin typeface="Comic Sans MS" panose="030F0702030302020204" pitchFamily="66" charset="0"/>
              </a:rPr>
              <a:t>p</a:t>
            </a:r>
            <a:r>
              <a:rPr lang="en-US" altLang="en-US" sz="2800" kern="0" dirty="0">
                <a:solidFill>
                  <a:srgbClr val="2D2D8A"/>
                </a:solidFill>
                <a:latin typeface="Comic Sans MS" panose="030F0702030302020204" pitchFamily="66" charset="0"/>
              </a:rPr>
              <a:t>) +  (Ψ</a:t>
            </a:r>
            <a:r>
              <a:rPr lang="en-US" altLang="en-US" sz="2800" kern="0" baseline="-25000" dirty="0">
                <a:solidFill>
                  <a:srgbClr val="2D2D8A"/>
                </a:solidFill>
                <a:latin typeface="Comic Sans MS" panose="030F0702030302020204" pitchFamily="66" charset="0"/>
              </a:rPr>
              <a:t>s</a:t>
            </a:r>
            <a:r>
              <a:rPr lang="en-US" altLang="en-US" sz="2800" kern="0" dirty="0">
                <a:solidFill>
                  <a:srgbClr val="2D2D8A"/>
                </a:solidFill>
                <a:latin typeface="Comic Sans MS" panose="030F0702030302020204" pitchFamily="66" charset="0"/>
              </a:rPr>
              <a:t>)</a:t>
            </a:r>
          </a:p>
          <a:p>
            <a:pPr fontAlgn="base">
              <a:spcBef>
                <a:spcPct val="0"/>
              </a:spcBef>
              <a:spcAft>
                <a:spcPct val="0"/>
              </a:spcAft>
              <a:buNone/>
              <a:defRPr/>
            </a:pPr>
            <a:r>
              <a:rPr lang="en-US" altLang="en-US" sz="2800" kern="0" dirty="0">
                <a:solidFill>
                  <a:srgbClr val="2D2D8A"/>
                </a:solidFill>
                <a:latin typeface="Comic Sans MS" panose="030F0702030302020204" pitchFamily="66" charset="0"/>
              </a:rPr>
              <a:t>The (Ψ</a:t>
            </a:r>
            <a:r>
              <a:rPr lang="en-US" altLang="en-US" sz="2800" kern="0" baseline="-25000" dirty="0">
                <a:solidFill>
                  <a:srgbClr val="2D2D8A"/>
                </a:solidFill>
                <a:latin typeface="Comic Sans MS" panose="030F0702030302020204" pitchFamily="66" charset="0"/>
              </a:rPr>
              <a:t>p</a:t>
            </a:r>
            <a:r>
              <a:rPr lang="en-US" altLang="en-US" sz="2800" kern="0" dirty="0">
                <a:solidFill>
                  <a:srgbClr val="2D2D8A"/>
                </a:solidFill>
                <a:latin typeface="Comic Sans MS" panose="030F0702030302020204" pitchFamily="66" charset="0"/>
              </a:rPr>
              <a:t>) in an open beaker is 0 </a:t>
            </a:r>
          </a:p>
          <a:p>
            <a:pPr fontAlgn="base">
              <a:spcBef>
                <a:spcPct val="0"/>
              </a:spcBef>
              <a:spcAft>
                <a:spcPct val="0"/>
              </a:spcAft>
              <a:buNone/>
              <a:defRPr/>
            </a:pPr>
            <a:r>
              <a:rPr lang="en-US" altLang="en-US" sz="2800" kern="0" dirty="0">
                <a:solidFill>
                  <a:srgbClr val="2D2D8A"/>
                </a:solidFill>
                <a:latin typeface="Comic Sans MS" panose="030F0702030302020204" pitchFamily="66" charset="0"/>
              </a:rPr>
              <a:t>So basically Ψ = Ψ</a:t>
            </a:r>
            <a:r>
              <a:rPr lang="en-US" altLang="en-US" sz="2800" kern="0" baseline="-25000" dirty="0">
                <a:solidFill>
                  <a:srgbClr val="2D2D8A"/>
                </a:solidFill>
                <a:latin typeface="Comic Sans MS" panose="030F0702030302020204" pitchFamily="66" charset="0"/>
              </a:rPr>
              <a:t>s</a:t>
            </a:r>
            <a:r>
              <a:rPr lang="en-US" altLang="en-US" sz="2800" kern="0" dirty="0">
                <a:solidFill>
                  <a:srgbClr val="2D2D8A"/>
                </a:solidFill>
                <a:latin typeface="Comic Sans MS" panose="030F0702030302020204" pitchFamily="66" charset="0"/>
              </a:rPr>
              <a:t> in an open beaker.</a:t>
            </a:r>
          </a:p>
          <a:p>
            <a:pPr fontAlgn="base">
              <a:spcBef>
                <a:spcPct val="0"/>
              </a:spcBef>
              <a:spcAft>
                <a:spcPct val="0"/>
              </a:spcAft>
              <a:buNone/>
              <a:defRPr/>
            </a:pPr>
            <a:endParaRPr lang="en-US" altLang="en-US" sz="2800" kern="0" dirty="0">
              <a:solidFill>
                <a:srgbClr val="2D2D8A"/>
              </a:solidFill>
              <a:latin typeface="Comic Sans MS" panose="030F0702030302020204" pitchFamily="66" charset="0"/>
            </a:endParaRPr>
          </a:p>
          <a:p>
            <a:pPr fontAlgn="base">
              <a:spcBef>
                <a:spcPct val="0"/>
              </a:spcBef>
              <a:spcAft>
                <a:spcPct val="0"/>
              </a:spcAft>
              <a:buNone/>
              <a:defRPr/>
            </a:pPr>
            <a:r>
              <a:rPr lang="en-US" altLang="en-US" sz="2800" kern="0" dirty="0">
                <a:solidFill>
                  <a:srgbClr val="2D2D8A"/>
                </a:solidFill>
                <a:latin typeface="Comic Sans MS" panose="030F0702030302020204" pitchFamily="66" charset="0"/>
              </a:rPr>
              <a:t>Adding solute decreases the Ψ</a:t>
            </a:r>
            <a:r>
              <a:rPr lang="en-US" altLang="en-US" sz="2800" kern="0" baseline="-25000" dirty="0">
                <a:solidFill>
                  <a:srgbClr val="2D2D8A"/>
                </a:solidFill>
                <a:latin typeface="Comic Sans MS" panose="030F0702030302020204" pitchFamily="66" charset="0"/>
              </a:rPr>
              <a:t>s</a:t>
            </a:r>
            <a:r>
              <a:rPr lang="en-US" altLang="en-US" sz="2800" kern="0" dirty="0">
                <a:solidFill>
                  <a:srgbClr val="2D2D8A"/>
                </a:solidFill>
                <a:latin typeface="Comic Sans MS" panose="030F0702030302020204" pitchFamily="66" charset="0"/>
              </a:rPr>
              <a:t> </a:t>
            </a:r>
            <a:br>
              <a:rPr lang="en-US" altLang="en-US" sz="2800" kern="0" dirty="0">
                <a:solidFill>
                  <a:srgbClr val="2D2D8A"/>
                </a:solidFill>
                <a:latin typeface="Comic Sans MS" panose="030F0702030302020204" pitchFamily="66" charset="0"/>
              </a:rPr>
            </a:br>
            <a:r>
              <a:rPr lang="en-US" altLang="en-US" sz="2800" kern="0" dirty="0">
                <a:solidFill>
                  <a:srgbClr val="2D2D8A"/>
                </a:solidFill>
                <a:latin typeface="Comic Sans MS" panose="030F0702030302020204" pitchFamily="66" charset="0"/>
              </a:rPr>
              <a:t>    (ie. makes it more negative)</a:t>
            </a:r>
          </a:p>
          <a:p>
            <a:pPr fontAlgn="base">
              <a:spcAft>
                <a:spcPct val="0"/>
              </a:spcAft>
              <a:buNone/>
              <a:defRPr/>
            </a:pPr>
            <a:r>
              <a:rPr lang="en-US" altLang="en-US" sz="2800" kern="0" dirty="0">
                <a:solidFill>
                  <a:srgbClr val="2D2D8A"/>
                </a:solidFill>
                <a:latin typeface="Comic Sans MS" panose="030F0702030302020204" pitchFamily="66" charset="0"/>
              </a:rPr>
              <a:t>That means  an open container with just distilled water would have the highest possible </a:t>
            </a:r>
            <a:r>
              <a:rPr lang="en-US" altLang="en-US" kern="0" dirty="0">
                <a:solidFill>
                  <a:srgbClr val="2D2D8A"/>
                </a:solidFill>
                <a:latin typeface="Comic Sans MS" panose="030F0702030302020204" pitchFamily="66" charset="0"/>
              </a:rPr>
              <a:t>Ψ at ZERO. </a:t>
            </a:r>
            <a:endParaRPr lang="en-US" altLang="en-US" sz="2800" kern="0" dirty="0">
              <a:solidFill>
                <a:srgbClr val="2D2D8A"/>
              </a:solidFill>
              <a:latin typeface="Comic Sans MS" panose="030F0702030302020204" pitchFamily="66" charset="0"/>
            </a:endParaRPr>
          </a:p>
          <a:p>
            <a:pPr fontAlgn="base">
              <a:spcAft>
                <a:spcPct val="0"/>
              </a:spcAft>
              <a:buNone/>
              <a:defRPr/>
            </a:pPr>
            <a:endParaRPr lang="en-US" altLang="en-US" sz="2800" kern="0" dirty="0">
              <a:solidFill>
                <a:srgbClr val="2D2D8A"/>
              </a:solidFill>
              <a:latin typeface="Comic Sans MS" panose="030F0702030302020204" pitchFamily="66" charset="0"/>
            </a:endParaRPr>
          </a:p>
          <a:p>
            <a:pPr fontAlgn="base">
              <a:spcAft>
                <a:spcPct val="0"/>
              </a:spcAft>
              <a:buNone/>
              <a:defRPr/>
            </a:pPr>
            <a:endParaRPr lang="en-US" altLang="en-US" kern="0" dirty="0">
              <a:solidFill>
                <a:srgbClr val="2D2D8A"/>
              </a:solidFill>
              <a:latin typeface="Comic Sans MS" panose="030F0702030302020204" pitchFamily="66" charset="0"/>
            </a:endParaRPr>
          </a:p>
        </p:txBody>
      </p:sp>
      <p:sp>
        <p:nvSpPr>
          <p:cNvPr id="3" name="Rectangle 2">
            <a:extLst>
              <a:ext uri="{FF2B5EF4-FFF2-40B4-BE49-F238E27FC236}">
                <a16:creationId xmlns:a16="http://schemas.microsoft.com/office/drawing/2014/main" id="{6305FFA8-BFCA-45EA-8F04-1EC65B579BE1}"/>
              </a:ext>
            </a:extLst>
          </p:cNvPr>
          <p:cNvSpPr>
            <a:spLocks noChangeArrowheads="1"/>
          </p:cNvSpPr>
          <p:nvPr/>
        </p:nvSpPr>
        <p:spPr bwMode="auto">
          <a:xfrm>
            <a:off x="133433" y="5992079"/>
            <a:ext cx="9399588"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ESSENTIAL KNOWLEDGE</a:t>
            </a:r>
          </a:p>
          <a:p>
            <a:pPr eaLnBrk="0" fontAlgn="base" hangingPunct="0">
              <a:spcBef>
                <a:spcPct val="0"/>
              </a:spcBef>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ENE 2.H.1 External environments can be hypotonic, hypertonic or isotonic to internal environments of cells—</a:t>
            </a:r>
            <a:br>
              <a:rPr lang="en-US" altLang="en-US" sz="900" dirty="0">
                <a:solidFill>
                  <a:srgbClr val="000000"/>
                </a:solidFill>
                <a:latin typeface="Times New Roman" panose="02020603050405020304" pitchFamily="18" charset="0"/>
                <a:cs typeface="Times New Roman" panose="02020603050405020304" pitchFamily="18" charset="0"/>
              </a:rPr>
            </a:br>
            <a:r>
              <a:rPr lang="en-US" altLang="en-US" sz="900" dirty="0">
                <a:solidFill>
                  <a:srgbClr val="000000"/>
                </a:solidFill>
                <a:latin typeface="Times New Roman" panose="02020603050405020304" pitchFamily="18" charset="0"/>
                <a:cs typeface="Times New Roman" panose="02020603050405020304" pitchFamily="18" charset="0"/>
              </a:rPr>
              <a:t>    a. Water moves by osmosis from areas of high water potential/low osmolarity/ low solute concentration to areas of low water potential/high osmolarity/high solute concentration.</a:t>
            </a:r>
          </a:p>
          <a:p>
            <a:pPr eaLnBrk="0" fontAlgn="base" hangingPunct="0">
              <a:spcBef>
                <a:spcPct val="0"/>
              </a:spcBef>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 RELEVANT EQUATIONS- Water Potential</a:t>
            </a:r>
          </a:p>
          <a:p>
            <a:pPr eaLnBrk="0" fontAlgn="base" hangingPunct="0">
              <a:spcBef>
                <a:spcPct val="0"/>
              </a:spcBef>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SP 5 A. Perform mathematical calculations including:   a. Mathematical equations in the curriculum</a:t>
            </a:r>
            <a:endParaRPr lang="en-US" altLang="en-US" sz="1000" dirty="0">
              <a:solidFill>
                <a:srgbClr val="000000"/>
              </a:solidFill>
            </a:endParaRPr>
          </a:p>
        </p:txBody>
      </p:sp>
      <p:sp>
        <p:nvSpPr>
          <p:cNvPr id="6" name="TextBox 5">
            <a:extLst>
              <a:ext uri="{FF2B5EF4-FFF2-40B4-BE49-F238E27FC236}">
                <a16:creationId xmlns:a16="http://schemas.microsoft.com/office/drawing/2014/main" id="{9A896EAC-565B-4444-B18A-5581ACD5470D}"/>
              </a:ext>
            </a:extLst>
          </p:cNvPr>
          <p:cNvSpPr txBox="1"/>
          <p:nvPr/>
        </p:nvSpPr>
        <p:spPr>
          <a:xfrm>
            <a:off x="7994003" y="81696"/>
            <a:ext cx="4045596" cy="2800767"/>
          </a:xfrm>
          <a:prstGeom prst="rect">
            <a:avLst/>
          </a:prstGeom>
          <a:noFill/>
          <a:ln>
            <a:solidFill>
              <a:schemeClr val="accent4"/>
            </a:solidFill>
          </a:ln>
        </p:spPr>
        <p:txBody>
          <a:bodyPr wrap="square" rtlCol="0">
            <a:spAutoFit/>
          </a:bodyPr>
          <a:lstStyle/>
          <a:p>
            <a:r>
              <a:rPr lang="el-GR" altLang="en-US" sz="1600" dirty="0">
                <a:latin typeface="Comic Sans MS" panose="030F0702030302020204" pitchFamily="66" charset="0"/>
                <a:cs typeface="Arial" panose="020B0604020202020204" pitchFamily="34" charset="0"/>
              </a:rPr>
              <a:t>Ψ</a:t>
            </a:r>
            <a:r>
              <a:rPr lang="en-US" sz="1600" dirty="0"/>
              <a:t> = </a:t>
            </a:r>
            <a:r>
              <a:rPr lang="el-GR" altLang="en-US" sz="1600" dirty="0">
                <a:latin typeface="Comic Sans MS" panose="030F0702030302020204" pitchFamily="66" charset="0"/>
                <a:cs typeface="Arial" panose="020B0604020202020204" pitchFamily="34" charset="0"/>
              </a:rPr>
              <a:t>Ψ</a:t>
            </a:r>
            <a:r>
              <a:rPr lang="en-US" sz="1600" baseline="-25000" dirty="0"/>
              <a:t>s</a:t>
            </a:r>
            <a:r>
              <a:rPr lang="en-US" sz="1600" dirty="0"/>
              <a:t> + </a:t>
            </a:r>
            <a:r>
              <a:rPr lang="el-GR" altLang="en-US" sz="1600" dirty="0">
                <a:latin typeface="Comic Sans MS" panose="030F0702030302020204" pitchFamily="66" charset="0"/>
                <a:cs typeface="Arial" panose="020B0604020202020204" pitchFamily="34" charset="0"/>
              </a:rPr>
              <a:t>Ψ</a:t>
            </a:r>
            <a:r>
              <a:rPr lang="en-US" sz="1600" baseline="-25000" dirty="0"/>
              <a:t>p</a:t>
            </a:r>
          </a:p>
          <a:p>
            <a:pPr>
              <a:defRPr/>
            </a:pPr>
            <a:r>
              <a:rPr lang="el-GR" altLang="en-US" sz="1600" dirty="0">
                <a:latin typeface="Comic Sans MS" panose="030F0702030302020204" pitchFamily="66" charset="0"/>
                <a:cs typeface="Arial" panose="020B0604020202020204" pitchFamily="34" charset="0"/>
              </a:rPr>
              <a:t>Ψ</a:t>
            </a:r>
            <a:r>
              <a:rPr lang="en-US" altLang="en-US" sz="1600" dirty="0">
                <a:latin typeface="Comic Sans MS" panose="030F0702030302020204" pitchFamily="66" charset="0"/>
                <a:cs typeface="Arial" panose="020B0604020202020204" pitchFamily="34" charset="0"/>
              </a:rPr>
              <a:t> </a:t>
            </a:r>
            <a:r>
              <a:rPr lang="en-US" sz="1600" baseline="-25000" dirty="0"/>
              <a:t>p </a:t>
            </a:r>
            <a:r>
              <a:rPr lang="en-US" sz="1600" dirty="0"/>
              <a:t>= pressure potential</a:t>
            </a:r>
          </a:p>
          <a:p>
            <a:pPr marL="0" marR="0" lvl="0" indent="0" algn="l" defTabSz="914400" rtl="0" eaLnBrk="1" fontAlgn="auto" latinLnBrk="0" hangingPunct="1">
              <a:lnSpc>
                <a:spcPct val="100000"/>
              </a:lnSpc>
              <a:spcBef>
                <a:spcPts val="0"/>
              </a:spcBef>
              <a:spcAft>
                <a:spcPts val="0"/>
              </a:spcAft>
              <a:buClrTx/>
              <a:buSzTx/>
              <a:buFontTx/>
              <a:buNone/>
              <a:tabLst/>
              <a:defRPr/>
            </a:pPr>
            <a:r>
              <a:rPr lang="el-GR" altLang="en-US" sz="1600" dirty="0">
                <a:latin typeface="Comic Sans MS" panose="030F0702030302020204" pitchFamily="66" charset="0"/>
                <a:cs typeface="Arial" panose="020B0604020202020204" pitchFamily="34" charset="0"/>
              </a:rPr>
              <a:t>Ψ</a:t>
            </a:r>
            <a:r>
              <a:rPr lang="en-US" altLang="en-US" sz="1600" dirty="0">
                <a:latin typeface="Comic Sans MS" panose="030F0702030302020204" pitchFamily="66" charset="0"/>
                <a:cs typeface="Arial" panose="020B0604020202020204" pitchFamily="34" charset="0"/>
              </a:rPr>
              <a:t> </a:t>
            </a:r>
            <a:r>
              <a:rPr kumimoji="0" lang="en-US" sz="1600" b="0" i="0" u="none" strike="noStrike" kern="1200" cap="none" spc="0" normalizeH="0" baseline="-25000" noProof="0" dirty="0">
                <a:ln>
                  <a:noFill/>
                </a:ln>
                <a:effectLst/>
                <a:uLnTx/>
                <a:uFillTx/>
                <a:latin typeface="Arial"/>
                <a:ea typeface="+mn-ea"/>
                <a:cs typeface="+mn-cs"/>
              </a:rPr>
              <a:t>s</a:t>
            </a:r>
            <a:r>
              <a:rPr kumimoji="0" lang="en-US" sz="1600" b="0" i="0" u="none" strike="noStrike" kern="1200" cap="none" spc="0" normalizeH="0" baseline="0" noProof="0" dirty="0">
                <a:ln>
                  <a:noFill/>
                </a:ln>
                <a:effectLst/>
                <a:uLnTx/>
                <a:uFillTx/>
                <a:latin typeface="Arial"/>
                <a:ea typeface="+mn-ea"/>
                <a:cs typeface="+mn-cs"/>
              </a:rPr>
              <a:t> = solute potential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altLang="en-US" sz="1600" dirty="0">
                <a:latin typeface="Comic Sans MS" panose="030F0702030302020204" pitchFamily="66" charset="0"/>
                <a:cs typeface="Arial" panose="020B0604020202020204" pitchFamily="34" charset="0"/>
              </a:rPr>
              <a:t>Ψ</a:t>
            </a:r>
            <a:r>
              <a:rPr lang="en-US" altLang="en-US" sz="1600" dirty="0">
                <a:latin typeface="Comic Sans MS" panose="030F0702030302020204" pitchFamily="66" charset="0"/>
                <a:cs typeface="Arial" panose="020B0604020202020204" pitchFamily="34" charset="0"/>
              </a:rPr>
              <a:t> </a:t>
            </a:r>
            <a:r>
              <a:rPr kumimoji="0" lang="en-US" sz="1600" b="0" i="0" u="none" strike="noStrike" kern="1200" cap="none" spc="0" normalizeH="0" baseline="-25000" noProof="0" dirty="0">
                <a:ln>
                  <a:noFill/>
                </a:ln>
                <a:effectLst/>
                <a:uLnTx/>
                <a:uFillTx/>
                <a:latin typeface="Arial"/>
                <a:ea typeface="+mn-ea"/>
                <a:cs typeface="+mn-cs"/>
              </a:rPr>
              <a:t>s</a:t>
            </a:r>
            <a:r>
              <a:rPr kumimoji="0" lang="en-US" sz="1600" b="0" i="0" u="none" strike="noStrike" kern="1200" cap="none" spc="0" normalizeH="0" baseline="0" noProof="0" dirty="0">
                <a:ln>
                  <a:noFill/>
                </a:ln>
                <a:effectLst/>
                <a:uLnTx/>
                <a:uFillTx/>
                <a:latin typeface="Arial"/>
                <a:ea typeface="+mn-ea"/>
                <a:cs typeface="+mn-cs"/>
              </a:rPr>
              <a:t> = - iCRT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a:rPr>
              <a:t>i = ionization constant (1.0 for sucrose because sucrose does not ionize in water)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Arial"/>
                <a:ea typeface="+mn-ea"/>
                <a:cs typeface="+mn-cs"/>
              </a:rPr>
              <a:t>C = molar concentrati</a:t>
            </a:r>
            <a:r>
              <a:rPr lang="en-US" sz="1600" dirty="0">
                <a:latin typeface="Arial"/>
              </a:rPr>
              <a: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Arial"/>
                <a:ea typeface="+mn-ea"/>
                <a:cs typeface="+mn-cs"/>
              </a:rPr>
              <a:t>R = pressure constant (R= 0.0831 liter bars/mole 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a:rPr>
              <a:t>T = temperature in Kelvin (</a:t>
            </a:r>
            <a:r>
              <a:rPr lang="en-US" sz="1600" baseline="30000" dirty="0">
                <a:latin typeface="Arial"/>
              </a:rPr>
              <a:t>◦</a:t>
            </a:r>
            <a:r>
              <a:rPr lang="en-US" sz="1600" dirty="0">
                <a:latin typeface="Arial"/>
              </a:rPr>
              <a:t>C + 273)</a:t>
            </a:r>
            <a:endParaRPr lang="en-US" sz="1600" baseline="-25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963"/>
                                        </p:tgtEl>
                                        <p:attrNameLst>
                                          <p:attrName>style.visibility</p:attrName>
                                        </p:attrNameLst>
                                      </p:cBhvr>
                                      <p:to>
                                        <p:strVal val="visible"/>
                                      </p:to>
                                    </p:set>
                                    <p:animEffect transition="in" filter="dissolve">
                                      <p:cBhvr>
                                        <p:cTn id="7" dur="500"/>
                                        <p:tgtEl>
                                          <p:spTgt spid="409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965"/>
                                        </p:tgtEl>
                                        <p:attrNameLst>
                                          <p:attrName>style.visibility</p:attrName>
                                        </p:attrNameLst>
                                      </p:cBhvr>
                                      <p:to>
                                        <p:strVal val="visible"/>
                                      </p:to>
                                    </p:set>
                                    <p:animEffect transition="in" filter="dissolve">
                                      <p:cBhvr>
                                        <p:cTn id="12" dur="500"/>
                                        <p:tgtEl>
                                          <p:spTgt spid="4096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autoUpdateAnimBg="0"/>
      <p:bldP spid="40965" grpId="0" autoUpdateAnimBg="0"/>
      <p:bldP spid="3" grpId="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1B6B224-4B62-4317-A19F-3F29949B6CE7}"/>
              </a:ext>
            </a:extLst>
          </p:cNvPr>
          <p:cNvSpPr txBox="1"/>
          <p:nvPr/>
        </p:nvSpPr>
        <p:spPr>
          <a:xfrm>
            <a:off x="92765" y="0"/>
            <a:ext cx="11145078" cy="307777"/>
          </a:xfrm>
          <a:prstGeom prst="rect">
            <a:avLst/>
          </a:prstGeom>
          <a:noFill/>
        </p:spPr>
        <p:txBody>
          <a:bodyPr wrap="square">
            <a:spAutoFit/>
          </a:bodyPr>
          <a:lstStyle/>
          <a:p>
            <a:r>
              <a:rPr lang="en-US" sz="1400" dirty="0"/>
              <a:t>https://www.biomanbio.com/HTML5Quizzes/SciMethodsQuizzes/scimethodsquiz1_html5page.html</a:t>
            </a:r>
            <a:endParaRPr lang="en-US" dirty="0"/>
          </a:p>
        </p:txBody>
      </p:sp>
      <p:sp>
        <p:nvSpPr>
          <p:cNvPr id="6" name="TextBox 5">
            <a:extLst>
              <a:ext uri="{FF2B5EF4-FFF2-40B4-BE49-F238E27FC236}">
                <a16:creationId xmlns:a16="http://schemas.microsoft.com/office/drawing/2014/main" id="{FCB2CB79-EB29-47C3-BDC4-DB1BF5A57501}"/>
              </a:ext>
            </a:extLst>
          </p:cNvPr>
          <p:cNvSpPr txBox="1"/>
          <p:nvPr/>
        </p:nvSpPr>
        <p:spPr>
          <a:xfrm>
            <a:off x="92764" y="292387"/>
            <a:ext cx="12099235" cy="6740307"/>
          </a:xfrm>
          <a:prstGeom prst="rect">
            <a:avLst/>
          </a:prstGeom>
          <a:noFill/>
        </p:spPr>
        <p:txBody>
          <a:bodyPr wrap="square">
            <a:spAutoFit/>
          </a:bodyPr>
          <a:lstStyle/>
          <a:p>
            <a:r>
              <a:rPr lang="en-US" b="0" i="0" dirty="0">
                <a:effectLst/>
                <a:latin typeface="Comic Sans MS" panose="030F0702030302020204" pitchFamily="66" charset="0"/>
              </a:rPr>
              <a:t> To see if baldness is caused by a high protein diet, a scientist gives on group of men a low protein diet and another group of men a high protein diet. </a:t>
            </a:r>
          </a:p>
          <a:p>
            <a:endParaRPr lang="en-US" dirty="0">
              <a:latin typeface="Comic Sans MS" panose="030F0702030302020204" pitchFamily="66" charset="0"/>
            </a:endParaRPr>
          </a:p>
          <a:p>
            <a:r>
              <a:rPr lang="en-US" b="0" i="0" dirty="0">
                <a:effectLst/>
                <a:latin typeface="Comic Sans MS" panose="030F0702030302020204" pitchFamily="66" charset="0"/>
              </a:rPr>
              <a:t>What is the dependent variable in this experiment? </a:t>
            </a:r>
          </a:p>
          <a:p>
            <a:br>
              <a:rPr lang="en-US" dirty="0">
                <a:latin typeface="Comic Sans MS" panose="030F0702030302020204" pitchFamily="66" charset="0"/>
              </a:rPr>
            </a:br>
            <a:r>
              <a:rPr lang="en-US" b="0" i="0" dirty="0">
                <a:effectLst/>
                <a:latin typeface="Comic Sans MS" panose="030F0702030302020204" pitchFamily="66" charset="0"/>
              </a:rPr>
              <a:t>      a. the amount of protein in the diets of the men</a:t>
            </a:r>
            <a:br>
              <a:rPr lang="en-US" dirty="0">
                <a:latin typeface="Comic Sans MS" panose="030F0702030302020204" pitchFamily="66" charset="0"/>
              </a:rPr>
            </a:br>
            <a:br>
              <a:rPr lang="en-US" dirty="0">
                <a:latin typeface="Comic Sans MS" panose="030F0702030302020204" pitchFamily="66" charset="0"/>
              </a:rPr>
            </a:br>
            <a:r>
              <a:rPr lang="en-US" b="0" i="0" dirty="0">
                <a:effectLst/>
                <a:latin typeface="Comic Sans MS" panose="030F0702030302020204" pitchFamily="66" charset="0"/>
              </a:rPr>
              <a:t>      b the number of men in each group</a:t>
            </a:r>
          </a:p>
          <a:p>
            <a:br>
              <a:rPr lang="en-US" dirty="0">
                <a:latin typeface="Comic Sans MS" panose="030F0702030302020204" pitchFamily="66" charset="0"/>
              </a:rPr>
            </a:br>
            <a:r>
              <a:rPr lang="en-US" b="0" i="0" dirty="0">
                <a:effectLst/>
                <a:latin typeface="Comic Sans MS" panose="030F0702030302020204" pitchFamily="66" charset="0"/>
              </a:rPr>
              <a:t>      c. the age and weight of the men  in each group</a:t>
            </a:r>
          </a:p>
          <a:p>
            <a:br>
              <a:rPr lang="en-US" dirty="0">
                <a:latin typeface="Comic Sans MS" panose="030F0702030302020204" pitchFamily="66" charset="0"/>
              </a:rPr>
            </a:br>
            <a:r>
              <a:rPr lang="en-US" b="0" i="0" dirty="0">
                <a:effectLst/>
                <a:latin typeface="Comic Sans MS" panose="030F0702030302020204" pitchFamily="66" charset="0"/>
              </a:rPr>
              <a:t>      d. whether or not the men develop baldness</a:t>
            </a:r>
          </a:p>
          <a:p>
            <a:endParaRPr lang="en-US" dirty="0">
              <a:latin typeface="Comic Sans MS" panose="030F070203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Which of the following is the independent variable in the experiment?</a:t>
            </a:r>
            <a:br>
              <a:rPr kumimoji="0" lang="en-US"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br>
            <a:r>
              <a:rPr kumimoji="0" lang="en-US"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br>
              <a:rPr kumimoji="0" lang="en-US"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br>
            <a:r>
              <a:rPr kumimoji="0" lang="en-US"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 the amount of protein in the diets of the men</a:t>
            </a:r>
            <a:br>
              <a:rPr kumimoji="0" lang="en-US"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br>
            <a:br>
              <a:rPr kumimoji="0" lang="en-US"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br>
            <a:r>
              <a:rPr kumimoji="0" lang="en-US"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b the number of men in each group</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br>
            <a:r>
              <a:rPr kumimoji="0" lang="en-US"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c. the age and weight of the men  in each group</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br>
            <a:r>
              <a:rPr kumimoji="0" lang="en-US"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d. whether or not the men develop baldness</a:t>
            </a:r>
            <a:br>
              <a:rPr lang="en-US" dirty="0">
                <a:latin typeface="Comic Sans MS" panose="030F0702030302020204" pitchFamily="66" charset="0"/>
              </a:rPr>
            </a:br>
            <a:br>
              <a:rPr lang="en-US" dirty="0">
                <a:latin typeface="Comic Sans MS" panose="030F0702030302020204" pitchFamily="66" charset="0"/>
              </a:rPr>
            </a:br>
            <a:endParaRPr lang="en-US" dirty="0">
              <a:latin typeface="Comic Sans MS" panose="030F0702030302020204" pitchFamily="66" charset="0"/>
            </a:endParaRPr>
          </a:p>
        </p:txBody>
      </p:sp>
      <p:sp>
        <p:nvSpPr>
          <p:cNvPr id="2" name="Rectangle 1">
            <a:extLst>
              <a:ext uri="{FF2B5EF4-FFF2-40B4-BE49-F238E27FC236}">
                <a16:creationId xmlns:a16="http://schemas.microsoft.com/office/drawing/2014/main" id="{2AA375BC-D271-4030-BB4E-4A8A81B93ADC}"/>
              </a:ext>
            </a:extLst>
          </p:cNvPr>
          <p:cNvSpPr/>
          <p:nvPr/>
        </p:nvSpPr>
        <p:spPr>
          <a:xfrm>
            <a:off x="419382" y="3307693"/>
            <a:ext cx="5000757" cy="422031"/>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FE683600-EBD9-4851-A436-9EBD02FDFE0B}"/>
              </a:ext>
            </a:extLst>
          </p:cNvPr>
          <p:cNvSpPr txBox="1"/>
          <p:nvPr/>
        </p:nvSpPr>
        <p:spPr>
          <a:xfrm>
            <a:off x="92763" y="6565613"/>
            <a:ext cx="12006469" cy="261610"/>
          </a:xfrm>
          <a:prstGeom prst="rect">
            <a:avLst/>
          </a:prstGeom>
          <a:noFill/>
        </p:spPr>
        <p:txBody>
          <a:bodyPr wrap="square">
            <a:spAutoFit/>
          </a:bodyPr>
          <a:lstStyle/>
          <a:p>
            <a:r>
              <a:rPr lang="en-US" sz="1100" dirty="0">
                <a:latin typeface="Times New Roman" panose="02020603050405020304" pitchFamily="18" charset="0"/>
                <a:cs typeface="Times New Roman" panose="02020603050405020304" pitchFamily="18" charset="0"/>
              </a:rPr>
              <a:t>SP 3.C  Identify experimental procedures that are aligned to the question, including a. Identifying dependent and independent variables. </a:t>
            </a:r>
          </a:p>
        </p:txBody>
      </p:sp>
      <p:sp>
        <p:nvSpPr>
          <p:cNvPr id="9" name="TextBox 8">
            <a:extLst>
              <a:ext uri="{FF2B5EF4-FFF2-40B4-BE49-F238E27FC236}">
                <a16:creationId xmlns:a16="http://schemas.microsoft.com/office/drawing/2014/main" id="{AA65709E-9B4E-4B07-B6BA-56037881D057}"/>
              </a:ext>
            </a:extLst>
          </p:cNvPr>
          <p:cNvSpPr txBox="1"/>
          <p:nvPr/>
        </p:nvSpPr>
        <p:spPr>
          <a:xfrm>
            <a:off x="12099235" y="3545058"/>
            <a:ext cx="237566" cy="369332"/>
          </a:xfrm>
          <a:prstGeom prst="rect">
            <a:avLst/>
          </a:prstGeom>
          <a:noFill/>
        </p:spPr>
        <p:txBody>
          <a:bodyPr wrap="none" rtlCol="0">
            <a:spAutoFit/>
          </a:bodyPr>
          <a:lstStyle/>
          <a:p>
            <a:r>
              <a:rPr lang="en-US" dirty="0"/>
              <a:t> </a:t>
            </a:r>
          </a:p>
        </p:txBody>
      </p:sp>
      <p:pic>
        <p:nvPicPr>
          <p:cNvPr id="10" name="Picture 9">
            <a:extLst>
              <a:ext uri="{FF2B5EF4-FFF2-40B4-BE49-F238E27FC236}">
                <a16:creationId xmlns:a16="http://schemas.microsoft.com/office/drawing/2014/main" id="{647AEC59-B4D5-4FF3-A19C-9FC75B76CEF2}"/>
              </a:ext>
            </a:extLst>
          </p:cNvPr>
          <p:cNvPicPr>
            <a:picLocks noChangeAspect="1"/>
          </p:cNvPicPr>
          <p:nvPr/>
        </p:nvPicPr>
        <p:blipFill>
          <a:blip r:embed="rId2"/>
          <a:stretch>
            <a:fillRect/>
          </a:stretch>
        </p:blipFill>
        <p:spPr>
          <a:xfrm>
            <a:off x="516882" y="4331491"/>
            <a:ext cx="5676618" cy="457240"/>
          </a:xfrm>
          <a:prstGeom prst="rect">
            <a:avLst/>
          </a:prstGeom>
        </p:spPr>
      </p:pic>
    </p:spTree>
    <p:extLst>
      <p:ext uri="{BB962C8B-B14F-4D97-AF65-F5344CB8AC3E}">
        <p14:creationId xmlns:p14="http://schemas.microsoft.com/office/powerpoint/2010/main" val="421020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a:extLst>
              <a:ext uri="{FF2B5EF4-FFF2-40B4-BE49-F238E27FC236}">
                <a16:creationId xmlns:a16="http://schemas.microsoft.com/office/drawing/2014/main" id="{044A21E5-1963-41EA-AE5A-4D718E166DAB}"/>
              </a:ext>
            </a:extLst>
          </p:cNvPr>
          <p:cNvSpPr>
            <a:spLocks noGrp="1" noChangeArrowheads="1"/>
          </p:cNvSpPr>
          <p:nvPr>
            <p:ph idx="1"/>
          </p:nvPr>
        </p:nvSpPr>
        <p:spPr>
          <a:xfrm>
            <a:off x="1249365" y="2551113"/>
            <a:ext cx="1806575" cy="1127125"/>
          </a:xfrm>
        </p:spPr>
        <p:txBody>
          <a:bodyPr/>
          <a:lstStyle/>
          <a:p>
            <a:pPr marL="0" indent="0" eaLnBrk="1" hangingPunct="1">
              <a:buNone/>
            </a:pPr>
            <a:r>
              <a:rPr lang="el-GR" altLang="en-US" sz="2400" dirty="0">
                <a:solidFill>
                  <a:srgbClr val="FF0000"/>
                </a:solidFill>
                <a:latin typeface="Comic Sans MS" panose="030F0702030302020204" pitchFamily="66" charset="0"/>
                <a:cs typeface="Arial" panose="020B0604020202020204" pitchFamily="34" charset="0"/>
              </a:rPr>
              <a:t>Ψ</a:t>
            </a:r>
            <a:r>
              <a:rPr lang="en-US" altLang="en-US" sz="2400" dirty="0">
                <a:solidFill>
                  <a:srgbClr val="FF0000"/>
                </a:solidFill>
                <a:latin typeface="Comic Sans MS" panose="030F0702030302020204" pitchFamily="66" charset="0"/>
                <a:cs typeface="Arial" panose="020B0604020202020204" pitchFamily="34" charset="0"/>
              </a:rPr>
              <a:t>p = 0  </a:t>
            </a:r>
          </a:p>
          <a:p>
            <a:pPr marL="0" indent="0" eaLnBrk="1" hangingPunct="1">
              <a:buNone/>
            </a:pPr>
            <a:r>
              <a:rPr lang="el-GR" altLang="en-US" sz="2400" u="sng" dirty="0">
                <a:solidFill>
                  <a:schemeClr val="tx2"/>
                </a:solidFill>
                <a:latin typeface="Comic Sans MS" panose="030F0702030302020204" pitchFamily="66" charset="0"/>
                <a:cs typeface="Arial" panose="020B0604020202020204" pitchFamily="34" charset="0"/>
              </a:rPr>
              <a:t>Ψ</a:t>
            </a:r>
            <a:r>
              <a:rPr lang="en-US" altLang="en-US" sz="2400" u="sng" dirty="0">
                <a:solidFill>
                  <a:schemeClr val="tx2"/>
                </a:solidFill>
                <a:latin typeface="Comic Sans MS" panose="030F0702030302020204" pitchFamily="66" charset="0"/>
                <a:cs typeface="Arial" panose="020B0604020202020204" pitchFamily="34" charset="0"/>
              </a:rPr>
              <a:t>s = -0.7  </a:t>
            </a:r>
          </a:p>
          <a:p>
            <a:pPr marL="0" indent="0" eaLnBrk="1" hangingPunct="1">
              <a:buNone/>
            </a:pPr>
            <a:r>
              <a:rPr lang="en-US" altLang="en-US" sz="2400" dirty="0">
                <a:latin typeface="Comic Sans MS" panose="030F0702030302020204" pitchFamily="66" charset="0"/>
                <a:cs typeface="Arial" panose="020B0604020202020204" pitchFamily="34" charset="0"/>
              </a:rPr>
              <a:t> </a:t>
            </a:r>
            <a:r>
              <a:rPr lang="el-GR" altLang="en-US" sz="2400" dirty="0">
                <a:latin typeface="Comic Sans MS" panose="030F0702030302020204" pitchFamily="66" charset="0"/>
                <a:cs typeface="Arial" panose="020B0604020202020204" pitchFamily="34" charset="0"/>
              </a:rPr>
              <a:t>Ψ</a:t>
            </a:r>
            <a:r>
              <a:rPr lang="en-US" altLang="en-US" sz="2400" dirty="0">
                <a:latin typeface="Comic Sans MS" panose="030F0702030302020204" pitchFamily="66" charset="0"/>
                <a:cs typeface="Arial" panose="020B0604020202020204" pitchFamily="34" charset="0"/>
              </a:rPr>
              <a:t> =  ?</a:t>
            </a:r>
            <a:endParaRPr lang="en-US" altLang="en-US" sz="2400" u="sng" dirty="0">
              <a:latin typeface="Comic Sans MS" panose="030F0702030302020204" pitchFamily="66" charset="0"/>
              <a:cs typeface="Arial" panose="020B0604020202020204" pitchFamily="34" charset="0"/>
            </a:endParaRPr>
          </a:p>
        </p:txBody>
      </p:sp>
      <p:sp>
        <p:nvSpPr>
          <p:cNvPr id="2" name="Rectangle 1">
            <a:extLst>
              <a:ext uri="{FF2B5EF4-FFF2-40B4-BE49-F238E27FC236}">
                <a16:creationId xmlns:a16="http://schemas.microsoft.com/office/drawing/2014/main" id="{D6609BE4-932F-4861-86E6-5F2EE6AA3C9C}"/>
              </a:ext>
            </a:extLst>
          </p:cNvPr>
          <p:cNvSpPr/>
          <p:nvPr/>
        </p:nvSpPr>
        <p:spPr>
          <a:xfrm>
            <a:off x="88107" y="5988672"/>
            <a:ext cx="9264650" cy="785813"/>
          </a:xfrm>
          <a:prstGeom prst="rect">
            <a:avLst/>
          </a:prstGeom>
        </p:spPr>
        <p:txBody>
          <a:bodyPr>
            <a:spAutoFit/>
          </a:bodyPr>
          <a:lstStyle/>
          <a:p>
            <a:pPr>
              <a:defRPr/>
            </a:pPr>
            <a:r>
              <a:rPr lang="en-US" altLang="en-US" sz="900" kern="0" dirty="0">
                <a:solidFill>
                  <a:srgbClr val="000000"/>
                </a:solidFill>
                <a:latin typeface="Times New Roman" panose="02020603050405020304" pitchFamily="18" charset="0"/>
                <a:cs typeface="Times New Roman" panose="02020603050405020304" pitchFamily="18" charset="0"/>
              </a:rPr>
              <a:t>ESSENTIAL KNOWLEDGE </a:t>
            </a:r>
          </a:p>
          <a:p>
            <a:pPr>
              <a:defRPr/>
            </a:pPr>
            <a:r>
              <a:rPr lang="en-US" altLang="en-US" sz="900" kern="0" dirty="0">
                <a:solidFill>
                  <a:srgbClr val="000000"/>
                </a:solidFill>
                <a:latin typeface="Times New Roman" panose="02020603050405020304" pitchFamily="18" charset="0"/>
                <a:cs typeface="Times New Roman" panose="02020603050405020304" pitchFamily="18" charset="0"/>
              </a:rPr>
              <a:t>ENE 2.H.1 External environments can be hypotonic, hypertonic or isotonic to internal environments of cells—</a:t>
            </a:r>
            <a:br>
              <a:rPr lang="en-US" altLang="en-US" sz="900" kern="0" dirty="0">
                <a:solidFill>
                  <a:srgbClr val="000000"/>
                </a:solidFill>
                <a:latin typeface="Times New Roman" panose="02020603050405020304" pitchFamily="18" charset="0"/>
                <a:cs typeface="Times New Roman" panose="02020603050405020304" pitchFamily="18" charset="0"/>
              </a:rPr>
            </a:br>
            <a:r>
              <a:rPr lang="en-US" altLang="en-US" sz="900" kern="0" dirty="0">
                <a:solidFill>
                  <a:srgbClr val="000000"/>
                </a:solidFill>
                <a:latin typeface="Times New Roman" panose="02020603050405020304" pitchFamily="18" charset="0"/>
                <a:cs typeface="Times New Roman" panose="02020603050405020304" pitchFamily="18" charset="0"/>
              </a:rPr>
              <a:t>    a. Water moves by osmosis from areas of high water potential/low osmolarity/ low solute concentration to areas of low water potential/high osmolarity/high solute concentration.</a:t>
            </a:r>
          </a:p>
          <a:p>
            <a:pPr>
              <a:defRPr/>
            </a:pPr>
            <a:r>
              <a:rPr lang="en-US" altLang="en-US" sz="900" kern="0" dirty="0">
                <a:solidFill>
                  <a:srgbClr val="000000"/>
                </a:solidFill>
                <a:latin typeface="Times New Roman" panose="02020603050405020304" pitchFamily="18" charset="0"/>
                <a:cs typeface="Times New Roman" panose="02020603050405020304" pitchFamily="18" charset="0"/>
              </a:rPr>
              <a:t>RELEVANT EQUATIONS- Water Potential</a:t>
            </a:r>
          </a:p>
          <a:p>
            <a:pPr>
              <a:defRPr/>
            </a:pPr>
            <a:r>
              <a:rPr lang="en-US" altLang="en-US" sz="900" kern="0" dirty="0">
                <a:solidFill>
                  <a:srgbClr val="000000"/>
                </a:solidFill>
                <a:latin typeface="Times New Roman" panose="02020603050405020304" pitchFamily="18" charset="0"/>
                <a:cs typeface="Times New Roman" panose="02020603050405020304" pitchFamily="18" charset="0"/>
              </a:rPr>
              <a:t>SP 5 A. Perform mathematical calculations including:   a. Mathematical equations in the curriculum</a:t>
            </a:r>
          </a:p>
        </p:txBody>
      </p:sp>
      <p:sp>
        <p:nvSpPr>
          <p:cNvPr id="30724" name="Rectangle 2">
            <a:extLst>
              <a:ext uri="{FF2B5EF4-FFF2-40B4-BE49-F238E27FC236}">
                <a16:creationId xmlns:a16="http://schemas.microsoft.com/office/drawing/2014/main" id="{7801E1C9-305F-4C66-A2D8-51F5781172FA}"/>
              </a:ext>
            </a:extLst>
          </p:cNvPr>
          <p:cNvSpPr>
            <a:spLocks noChangeArrowheads="1"/>
          </p:cNvSpPr>
          <p:nvPr/>
        </p:nvSpPr>
        <p:spPr bwMode="auto">
          <a:xfrm>
            <a:off x="1584326" y="-17463"/>
            <a:ext cx="90836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000" dirty="0">
                <a:solidFill>
                  <a:prstClr val="black"/>
                </a:solidFill>
                <a:latin typeface="Arial" panose="020B0604020202020204" pitchFamily="34" charset="0"/>
                <a:hlinkClick r:id="rId2"/>
              </a:rPr>
              <a:t>http://www.phschool.com/science/biology_place/labbench/lab1/factors.html</a:t>
            </a:r>
            <a:endParaRPr lang="en-US" altLang="en-US" sz="1000" dirty="0">
              <a:solidFill>
                <a:prstClr val="black"/>
              </a:solidFill>
              <a:latin typeface="Arial" panose="020B0604020202020204" pitchFamily="34" charset="0"/>
            </a:endParaRPr>
          </a:p>
        </p:txBody>
      </p:sp>
      <p:sp>
        <p:nvSpPr>
          <p:cNvPr id="30726" name="Rectangle 11">
            <a:extLst>
              <a:ext uri="{FF2B5EF4-FFF2-40B4-BE49-F238E27FC236}">
                <a16:creationId xmlns:a16="http://schemas.microsoft.com/office/drawing/2014/main" id="{DF949738-42C5-4329-80A4-E4EB1D2C0B34}"/>
              </a:ext>
            </a:extLst>
          </p:cNvPr>
          <p:cNvSpPr>
            <a:spLocks noChangeArrowheads="1"/>
          </p:cNvSpPr>
          <p:nvPr/>
        </p:nvSpPr>
        <p:spPr bwMode="auto">
          <a:xfrm>
            <a:off x="5358282" y="2676401"/>
            <a:ext cx="23415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l-GR" altLang="en-US" sz="2400" dirty="0">
                <a:solidFill>
                  <a:srgbClr val="FF0000"/>
                </a:solidFill>
                <a:latin typeface="Comic Sans MS" panose="030F0702030302020204" pitchFamily="66" charset="0"/>
                <a:cs typeface="Arial" panose="020B0604020202020204" pitchFamily="34" charset="0"/>
              </a:rPr>
              <a:t>Ψ</a:t>
            </a:r>
            <a:r>
              <a:rPr lang="en-US" altLang="en-US" sz="2400" dirty="0">
                <a:solidFill>
                  <a:srgbClr val="FF0000"/>
                </a:solidFill>
                <a:latin typeface="Comic Sans MS" panose="030F0702030302020204" pitchFamily="66" charset="0"/>
                <a:cs typeface="Arial" panose="020B0604020202020204" pitchFamily="34" charset="0"/>
              </a:rPr>
              <a:t>p =  ___</a:t>
            </a:r>
          </a:p>
          <a:p>
            <a:pPr fontAlgn="base">
              <a:spcBef>
                <a:spcPct val="0"/>
              </a:spcBef>
              <a:spcAft>
                <a:spcPct val="0"/>
              </a:spcAft>
              <a:buNone/>
            </a:pPr>
            <a:r>
              <a:rPr lang="el-GR" altLang="en-US" sz="2400" dirty="0">
                <a:solidFill>
                  <a:srgbClr val="1F497D"/>
                </a:solidFill>
                <a:latin typeface="Comic Sans MS" panose="030F0702030302020204" pitchFamily="66" charset="0"/>
                <a:cs typeface="Arial" panose="020B0604020202020204" pitchFamily="34" charset="0"/>
              </a:rPr>
              <a:t>Ψ</a:t>
            </a:r>
            <a:r>
              <a:rPr lang="en-US" altLang="en-US" sz="2400" dirty="0">
                <a:solidFill>
                  <a:srgbClr val="1F497D"/>
                </a:solidFill>
                <a:latin typeface="Comic Sans MS" panose="030F0702030302020204" pitchFamily="66" charset="0"/>
                <a:cs typeface="Arial" panose="020B0604020202020204" pitchFamily="34" charset="0"/>
              </a:rPr>
              <a:t>s =  ___</a:t>
            </a:r>
          </a:p>
          <a:p>
            <a:pPr fontAlgn="base">
              <a:spcBef>
                <a:spcPct val="0"/>
              </a:spcBef>
              <a:spcAft>
                <a:spcPct val="0"/>
              </a:spcAft>
              <a:buNone/>
            </a:pPr>
            <a:r>
              <a:rPr lang="en-US" altLang="en-US" sz="2400" dirty="0">
                <a:solidFill>
                  <a:prstClr val="black"/>
                </a:solidFill>
                <a:latin typeface="Comic Sans MS" panose="030F0702030302020204" pitchFamily="66" charset="0"/>
                <a:cs typeface="Arial" panose="020B0604020202020204" pitchFamily="34" charset="0"/>
              </a:rPr>
              <a:t>  </a:t>
            </a:r>
            <a:r>
              <a:rPr lang="el-GR" altLang="en-US" sz="2400" dirty="0">
                <a:solidFill>
                  <a:prstClr val="black"/>
                </a:solidFill>
                <a:latin typeface="Comic Sans MS" panose="030F0702030302020204" pitchFamily="66" charset="0"/>
                <a:cs typeface="Arial" panose="020B0604020202020204" pitchFamily="34" charset="0"/>
              </a:rPr>
              <a:t>Ψ</a:t>
            </a:r>
            <a:r>
              <a:rPr lang="en-US" altLang="en-US" sz="2400" dirty="0">
                <a:solidFill>
                  <a:prstClr val="black"/>
                </a:solidFill>
                <a:latin typeface="Comic Sans MS" panose="030F0702030302020204" pitchFamily="66" charset="0"/>
                <a:cs typeface="Arial" panose="020B0604020202020204" pitchFamily="34" charset="0"/>
              </a:rPr>
              <a:t> =</a:t>
            </a:r>
            <a:r>
              <a:rPr lang="en-US" altLang="en-US" sz="2400" dirty="0">
                <a:solidFill>
                  <a:srgbClr val="FF0000"/>
                </a:solidFill>
                <a:latin typeface="Comic Sans MS" panose="030F0702030302020204" pitchFamily="66" charset="0"/>
                <a:cs typeface="Arial" panose="020B0604020202020204" pitchFamily="34" charset="0"/>
              </a:rPr>
              <a:t>  </a:t>
            </a:r>
            <a:r>
              <a:rPr lang="en-US" altLang="en-US" sz="2400" dirty="0">
                <a:solidFill>
                  <a:prstClr val="black"/>
                </a:solidFill>
                <a:latin typeface="Comic Sans MS" panose="030F0702030302020204" pitchFamily="66" charset="0"/>
                <a:cs typeface="Arial" panose="020B0604020202020204" pitchFamily="34" charset="0"/>
              </a:rPr>
              <a:t>___  </a:t>
            </a:r>
            <a:r>
              <a:rPr lang="en-US" altLang="en-US" sz="2000" dirty="0">
                <a:solidFill>
                  <a:prstClr val="black"/>
                </a:solidFill>
                <a:latin typeface="Comic Sans MS" panose="030F0702030302020204" pitchFamily="66" charset="0"/>
                <a:cs typeface="Arial" panose="020B0604020202020204" pitchFamily="34" charset="0"/>
              </a:rPr>
              <a:t>MPa</a:t>
            </a:r>
            <a:endParaRPr lang="en-US" altLang="en-US" sz="2400" u="sng" dirty="0">
              <a:solidFill>
                <a:prstClr val="black"/>
              </a:solidFill>
              <a:latin typeface="Arial" panose="020B0604020202020204" pitchFamily="34" charset="0"/>
            </a:endParaRPr>
          </a:p>
        </p:txBody>
      </p:sp>
      <p:sp>
        <p:nvSpPr>
          <p:cNvPr id="15" name="Rectangle 14">
            <a:extLst>
              <a:ext uri="{FF2B5EF4-FFF2-40B4-BE49-F238E27FC236}">
                <a16:creationId xmlns:a16="http://schemas.microsoft.com/office/drawing/2014/main" id="{95E1144E-CC3B-46CE-A1DE-75EC0430654A}"/>
              </a:ext>
            </a:extLst>
          </p:cNvPr>
          <p:cNvSpPr>
            <a:spLocks noChangeArrowheads="1"/>
          </p:cNvSpPr>
          <p:nvPr/>
        </p:nvSpPr>
        <p:spPr bwMode="auto">
          <a:xfrm>
            <a:off x="6153475" y="3065734"/>
            <a:ext cx="765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400" dirty="0">
                <a:solidFill>
                  <a:srgbClr val="0070C0"/>
                </a:solidFill>
                <a:latin typeface="Comic Sans MS" panose="030F0702030302020204" pitchFamily="66" charset="0"/>
                <a:cs typeface="Arial" panose="020B0604020202020204" pitchFamily="34" charset="0"/>
              </a:rPr>
              <a:t>-0.7</a:t>
            </a:r>
          </a:p>
        </p:txBody>
      </p:sp>
      <p:sp>
        <p:nvSpPr>
          <p:cNvPr id="17" name="Rectangle 16">
            <a:extLst>
              <a:ext uri="{FF2B5EF4-FFF2-40B4-BE49-F238E27FC236}">
                <a16:creationId xmlns:a16="http://schemas.microsoft.com/office/drawing/2014/main" id="{5F866E19-9EBA-4D91-8785-66F88AF44E55}"/>
              </a:ext>
            </a:extLst>
          </p:cNvPr>
          <p:cNvSpPr>
            <a:spLocks noChangeArrowheads="1"/>
          </p:cNvSpPr>
          <p:nvPr/>
        </p:nvSpPr>
        <p:spPr bwMode="auto">
          <a:xfrm>
            <a:off x="6170142" y="2652127"/>
            <a:ext cx="6365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400" dirty="0">
                <a:solidFill>
                  <a:srgbClr val="FF0000"/>
                </a:solidFill>
                <a:latin typeface="Comic Sans MS" panose="030F0702030302020204" pitchFamily="66" charset="0"/>
                <a:cs typeface="Arial" panose="020B0604020202020204" pitchFamily="34" charset="0"/>
              </a:rPr>
              <a:t>0.7</a:t>
            </a:r>
          </a:p>
        </p:txBody>
      </p:sp>
      <p:sp>
        <p:nvSpPr>
          <p:cNvPr id="20" name="Rectangle 19">
            <a:extLst>
              <a:ext uri="{FF2B5EF4-FFF2-40B4-BE49-F238E27FC236}">
                <a16:creationId xmlns:a16="http://schemas.microsoft.com/office/drawing/2014/main" id="{43704B6F-9764-4335-BFB5-CC839AE07643}"/>
              </a:ext>
            </a:extLst>
          </p:cNvPr>
          <p:cNvSpPr>
            <a:spLocks noChangeArrowheads="1"/>
          </p:cNvSpPr>
          <p:nvPr/>
        </p:nvSpPr>
        <p:spPr bwMode="auto">
          <a:xfrm>
            <a:off x="6327245" y="3414588"/>
            <a:ext cx="371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2400" dirty="0">
                <a:solidFill>
                  <a:prstClr val="black"/>
                </a:solidFill>
                <a:latin typeface="Comic Sans MS" panose="030F0702030302020204" pitchFamily="66" charset="0"/>
                <a:cs typeface="Arial" panose="020B0604020202020204" pitchFamily="34" charset="0"/>
              </a:rPr>
              <a:t>0</a:t>
            </a:r>
            <a:endParaRPr lang="en-US" altLang="en-US" sz="2400" dirty="0">
              <a:solidFill>
                <a:prstClr val="black"/>
              </a:solidFill>
              <a:latin typeface="Arial" panose="020B0604020202020204" pitchFamily="34" charset="0"/>
            </a:endParaRPr>
          </a:p>
        </p:txBody>
      </p:sp>
      <p:sp>
        <p:nvSpPr>
          <p:cNvPr id="23" name="Rectangle 22">
            <a:extLst>
              <a:ext uri="{FF2B5EF4-FFF2-40B4-BE49-F238E27FC236}">
                <a16:creationId xmlns:a16="http://schemas.microsoft.com/office/drawing/2014/main" id="{EA3055EB-8B5E-4724-BA9E-83635177041D}"/>
              </a:ext>
            </a:extLst>
          </p:cNvPr>
          <p:cNvSpPr>
            <a:spLocks noChangeArrowheads="1"/>
          </p:cNvSpPr>
          <p:nvPr/>
        </p:nvSpPr>
        <p:spPr bwMode="auto">
          <a:xfrm>
            <a:off x="1869020" y="3429000"/>
            <a:ext cx="1023938"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2400" dirty="0">
                <a:solidFill>
                  <a:prstClr val="black"/>
                </a:solidFill>
                <a:latin typeface="Comic Sans MS" panose="030F0702030302020204" pitchFamily="66" charset="0"/>
                <a:cs typeface="Arial" panose="020B0604020202020204" pitchFamily="34" charset="0"/>
              </a:rPr>
              <a:t> -0.7</a:t>
            </a:r>
            <a:endParaRPr lang="en-US" altLang="en-US" sz="2400" dirty="0">
              <a:solidFill>
                <a:prstClr val="black"/>
              </a:solidFill>
              <a:latin typeface="Arial" panose="020B0604020202020204" pitchFamily="34" charset="0"/>
            </a:endParaRPr>
          </a:p>
        </p:txBody>
      </p:sp>
      <p:sp>
        <p:nvSpPr>
          <p:cNvPr id="30732" name="TextBox 23">
            <a:extLst>
              <a:ext uri="{FF2B5EF4-FFF2-40B4-BE49-F238E27FC236}">
                <a16:creationId xmlns:a16="http://schemas.microsoft.com/office/drawing/2014/main" id="{3949DEE0-D8BD-4F44-AFE1-FA49CC08484A}"/>
              </a:ext>
            </a:extLst>
          </p:cNvPr>
          <p:cNvSpPr txBox="1">
            <a:spLocks noChangeArrowheads="1"/>
          </p:cNvSpPr>
          <p:nvPr/>
        </p:nvSpPr>
        <p:spPr bwMode="auto">
          <a:xfrm>
            <a:off x="304700" y="4133388"/>
            <a:ext cx="492795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400" dirty="0">
                <a:solidFill>
                  <a:prstClr val="black"/>
                </a:solidFill>
                <a:latin typeface="Comic Sans MS" panose="030F0702030302020204" pitchFamily="66" charset="0"/>
              </a:rPr>
              <a:t>Fill in the missing </a:t>
            </a:r>
            <a:r>
              <a:rPr lang="el-GR" altLang="en-US" sz="2400" dirty="0">
                <a:solidFill>
                  <a:prstClr val="black"/>
                </a:solidFill>
                <a:latin typeface="Comic Sans MS" panose="030F0702030302020204" pitchFamily="66" charset="0"/>
                <a:cs typeface="Arial" panose="020B0604020202020204" pitchFamily="34" charset="0"/>
              </a:rPr>
              <a:t>Ψ</a:t>
            </a:r>
            <a:r>
              <a:rPr lang="en-US" altLang="en-US" sz="2400" dirty="0">
                <a:solidFill>
                  <a:prstClr val="black"/>
                </a:solidFill>
                <a:latin typeface="Comic Sans MS" panose="030F0702030302020204" pitchFamily="66" charset="0"/>
                <a:cs typeface="Arial" panose="020B0604020202020204" pitchFamily="34" charset="0"/>
              </a:rPr>
              <a:t>p , </a:t>
            </a:r>
            <a:r>
              <a:rPr lang="el-GR" altLang="en-US" sz="2400" dirty="0">
                <a:solidFill>
                  <a:prstClr val="black"/>
                </a:solidFill>
                <a:latin typeface="Comic Sans MS" panose="030F0702030302020204" pitchFamily="66" charset="0"/>
                <a:cs typeface="Arial" panose="020B0604020202020204" pitchFamily="34" charset="0"/>
              </a:rPr>
              <a:t>Ψ</a:t>
            </a:r>
            <a:r>
              <a:rPr lang="en-US" altLang="en-US" sz="2400" dirty="0">
                <a:solidFill>
                  <a:prstClr val="black"/>
                </a:solidFill>
                <a:latin typeface="Comic Sans MS" panose="030F0702030302020204" pitchFamily="66" charset="0"/>
                <a:cs typeface="Arial" panose="020B0604020202020204" pitchFamily="34" charset="0"/>
              </a:rPr>
              <a:t>s   and  </a:t>
            </a:r>
            <a:r>
              <a:rPr lang="el-GR" altLang="en-US" sz="2400" dirty="0">
                <a:solidFill>
                  <a:prstClr val="black"/>
                </a:solidFill>
                <a:latin typeface="Comic Sans MS" panose="030F0702030302020204" pitchFamily="66" charset="0"/>
                <a:cs typeface="Arial" panose="020B0604020202020204" pitchFamily="34" charset="0"/>
              </a:rPr>
              <a:t>Ψ</a:t>
            </a:r>
            <a:endParaRPr lang="en-US" altLang="en-US" sz="2400" u="sng" dirty="0">
              <a:solidFill>
                <a:prstClr val="black"/>
              </a:solidFill>
              <a:latin typeface="Comic Sans MS" panose="030F0702030302020204" pitchFamily="66" charset="0"/>
              <a:cs typeface="Arial" panose="020B0604020202020204" pitchFamily="34" charset="0"/>
            </a:endParaRPr>
          </a:p>
          <a:p>
            <a:pPr eaLnBrk="0" fontAlgn="base" hangingPunct="0">
              <a:spcBef>
                <a:spcPct val="0"/>
              </a:spcBef>
              <a:spcAft>
                <a:spcPct val="0"/>
              </a:spcAft>
              <a:buNone/>
            </a:pPr>
            <a:endParaRPr lang="en-US" altLang="en-US" sz="1800" dirty="0">
              <a:solidFill>
                <a:prstClr val="black"/>
              </a:solidFill>
              <a:latin typeface="Arial" panose="020B0604020202020204" pitchFamily="34" charset="0"/>
            </a:endParaRPr>
          </a:p>
        </p:txBody>
      </p:sp>
      <p:pic>
        <p:nvPicPr>
          <p:cNvPr id="30733" name="Picture 2">
            <a:extLst>
              <a:ext uri="{FF2B5EF4-FFF2-40B4-BE49-F238E27FC236}">
                <a16:creationId xmlns:a16="http://schemas.microsoft.com/office/drawing/2014/main" id="{7F5B0CCC-D256-436C-9A0D-3D3C7E7CFF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4218" t="15356" r="39172" b="72002"/>
          <a:stretch>
            <a:fillRect/>
          </a:stretch>
        </p:blipFill>
        <p:spPr bwMode="auto">
          <a:xfrm>
            <a:off x="1249365" y="865186"/>
            <a:ext cx="1493837"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a:extLst>
              <a:ext uri="{FF2B5EF4-FFF2-40B4-BE49-F238E27FC236}">
                <a16:creationId xmlns:a16="http://schemas.microsoft.com/office/drawing/2014/main" id="{9017A53F-82D7-42AA-8C63-26DD84A17AFF}"/>
              </a:ext>
            </a:extLst>
          </p:cNvPr>
          <p:cNvGrpSpPr/>
          <p:nvPr/>
        </p:nvGrpSpPr>
        <p:grpSpPr>
          <a:xfrm>
            <a:off x="2566357" y="228600"/>
            <a:ext cx="5044571" cy="3898900"/>
            <a:chOff x="2566357" y="228600"/>
            <a:chExt cx="5044571" cy="3898900"/>
          </a:xfrm>
        </p:grpSpPr>
        <p:sp>
          <p:nvSpPr>
            <p:cNvPr id="30725" name="Rectangle 10">
              <a:extLst>
                <a:ext uri="{FF2B5EF4-FFF2-40B4-BE49-F238E27FC236}">
                  <a16:creationId xmlns:a16="http://schemas.microsoft.com/office/drawing/2014/main" id="{B1559ED7-50EF-447E-89B4-681BC6F55A20}"/>
                </a:ext>
              </a:extLst>
            </p:cNvPr>
            <p:cNvSpPr>
              <a:spLocks noChangeArrowheads="1"/>
            </p:cNvSpPr>
            <p:nvPr/>
          </p:nvSpPr>
          <p:spPr bwMode="auto">
            <a:xfrm>
              <a:off x="5007428" y="1416186"/>
              <a:ext cx="26035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dirty="0">
                  <a:solidFill>
                    <a:srgbClr val="333399"/>
                  </a:solidFill>
                  <a:latin typeface="Comic Sans MS" panose="030F0702030302020204" pitchFamily="66" charset="0"/>
                  <a:cs typeface="Arial" panose="020B0604020202020204" pitchFamily="34" charset="0"/>
                </a:rPr>
                <a:t>Turgid cell at osmotic equilibrium with its surroundings</a:t>
              </a:r>
              <a:endParaRPr lang="en-US" altLang="en-US" sz="1800" dirty="0">
                <a:solidFill>
                  <a:srgbClr val="000000"/>
                </a:solidFill>
                <a:latin typeface="Arial" panose="020B0604020202020204" pitchFamily="34" charset="0"/>
              </a:endParaRPr>
            </a:p>
          </p:txBody>
        </p:sp>
        <p:pic>
          <p:nvPicPr>
            <p:cNvPr id="30734" name="Picture 2">
              <a:extLst>
                <a:ext uri="{FF2B5EF4-FFF2-40B4-BE49-F238E27FC236}">
                  <a16:creationId xmlns:a16="http://schemas.microsoft.com/office/drawing/2014/main" id="{BFA73C8A-25F2-4635-9505-8984B25139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6355" t="7805" r="14673" b="58150"/>
            <a:stretch>
              <a:fillRect/>
            </a:stretch>
          </p:blipFill>
          <p:spPr bwMode="auto">
            <a:xfrm>
              <a:off x="2566357" y="228600"/>
              <a:ext cx="2605087" cy="389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0735" name="Rectangle 8">
            <a:extLst>
              <a:ext uri="{FF2B5EF4-FFF2-40B4-BE49-F238E27FC236}">
                <a16:creationId xmlns:a16="http://schemas.microsoft.com/office/drawing/2014/main" id="{F1FED77F-5B08-4ED8-BD5C-4DB45654B3E7}"/>
              </a:ext>
            </a:extLst>
          </p:cNvPr>
          <p:cNvSpPr>
            <a:spLocks noChangeArrowheads="1"/>
          </p:cNvSpPr>
          <p:nvPr/>
        </p:nvSpPr>
        <p:spPr bwMode="auto">
          <a:xfrm>
            <a:off x="411326" y="460373"/>
            <a:ext cx="2605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dirty="0">
                <a:solidFill>
                  <a:srgbClr val="333399"/>
                </a:solidFill>
                <a:latin typeface="Comic Sans MS" panose="030F0702030302020204" pitchFamily="66" charset="0"/>
                <a:cs typeface="Arial" panose="020B0604020202020204" pitchFamily="34" charset="0"/>
              </a:rPr>
              <a:t>Initial flaccid cell</a:t>
            </a:r>
            <a:endParaRPr lang="en-US" altLang="en-US" sz="1800" dirty="0">
              <a:solidFill>
                <a:prstClr val="black"/>
              </a:solidFill>
              <a:latin typeface="Arial" panose="020B0604020202020204" pitchFamily="34" charset="0"/>
            </a:endParaRPr>
          </a:p>
        </p:txBody>
      </p:sp>
      <p:sp>
        <p:nvSpPr>
          <p:cNvPr id="30736" name="Rectangle 2">
            <a:extLst>
              <a:ext uri="{FF2B5EF4-FFF2-40B4-BE49-F238E27FC236}">
                <a16:creationId xmlns:a16="http://schemas.microsoft.com/office/drawing/2014/main" id="{A4874F87-DA6B-405C-8F39-1C124FEE8244}"/>
              </a:ext>
            </a:extLst>
          </p:cNvPr>
          <p:cNvSpPr>
            <a:spLocks noChangeArrowheads="1"/>
          </p:cNvSpPr>
          <p:nvPr/>
        </p:nvSpPr>
        <p:spPr bwMode="auto">
          <a:xfrm>
            <a:off x="265907" y="4701779"/>
            <a:ext cx="89090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2400" dirty="0">
                <a:solidFill>
                  <a:srgbClr val="000000"/>
                </a:solidFill>
                <a:latin typeface="Comic Sans MS" panose="030F0702030302020204" pitchFamily="66" charset="0"/>
              </a:rPr>
              <a:t>This solution is ___________ to the cell.</a:t>
            </a:r>
          </a:p>
        </p:txBody>
      </p:sp>
      <p:sp>
        <p:nvSpPr>
          <p:cNvPr id="30737" name="Rectangle 3">
            <a:extLst>
              <a:ext uri="{FF2B5EF4-FFF2-40B4-BE49-F238E27FC236}">
                <a16:creationId xmlns:a16="http://schemas.microsoft.com/office/drawing/2014/main" id="{F433491C-374B-4CD2-A689-B9D934AFCDD5}"/>
              </a:ext>
            </a:extLst>
          </p:cNvPr>
          <p:cNvSpPr>
            <a:spLocks noChangeArrowheads="1"/>
          </p:cNvSpPr>
          <p:nvPr/>
        </p:nvSpPr>
        <p:spPr bwMode="auto">
          <a:xfrm>
            <a:off x="1713869" y="5287006"/>
            <a:ext cx="4572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600" dirty="0">
                <a:solidFill>
                  <a:srgbClr val="000000"/>
                </a:solidFill>
                <a:latin typeface="Comic Sans MS" panose="030F0702030302020204" pitchFamily="66" charset="0"/>
              </a:rPr>
              <a:t>hypertonic   hypotonic  isotonic</a:t>
            </a:r>
          </a:p>
        </p:txBody>
      </p:sp>
      <p:sp>
        <p:nvSpPr>
          <p:cNvPr id="5" name="Rectangle 4">
            <a:extLst>
              <a:ext uri="{FF2B5EF4-FFF2-40B4-BE49-F238E27FC236}">
                <a16:creationId xmlns:a16="http://schemas.microsoft.com/office/drawing/2014/main" id="{ADD5F857-E2EF-4AFB-A4C5-3E71989508C7}"/>
              </a:ext>
            </a:extLst>
          </p:cNvPr>
          <p:cNvSpPr>
            <a:spLocks noChangeArrowheads="1"/>
          </p:cNvSpPr>
          <p:nvPr/>
        </p:nvSpPr>
        <p:spPr bwMode="auto">
          <a:xfrm>
            <a:off x="2768676" y="4643411"/>
            <a:ext cx="15636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2400" dirty="0">
                <a:solidFill>
                  <a:srgbClr val="7030A0"/>
                </a:solidFill>
                <a:latin typeface="Comic Sans MS" panose="030F0702030302020204" pitchFamily="66" charset="0"/>
              </a:rPr>
              <a:t>hypotonic</a:t>
            </a:r>
            <a:endParaRPr lang="en-US" altLang="en-US" sz="2800" dirty="0">
              <a:solidFill>
                <a:srgbClr val="7030A0"/>
              </a:solidFill>
              <a:latin typeface="Arial" panose="020B0604020202020204" pitchFamily="34" charset="0"/>
            </a:endParaRPr>
          </a:p>
        </p:txBody>
      </p:sp>
      <p:sp>
        <p:nvSpPr>
          <p:cNvPr id="19" name="TextBox 18">
            <a:extLst>
              <a:ext uri="{FF2B5EF4-FFF2-40B4-BE49-F238E27FC236}">
                <a16:creationId xmlns:a16="http://schemas.microsoft.com/office/drawing/2014/main" id="{C65246A5-721A-46E5-B62C-67F42A46D2FA}"/>
              </a:ext>
            </a:extLst>
          </p:cNvPr>
          <p:cNvSpPr txBox="1"/>
          <p:nvPr/>
        </p:nvSpPr>
        <p:spPr>
          <a:xfrm>
            <a:off x="8103866" y="82342"/>
            <a:ext cx="4045596" cy="2800767"/>
          </a:xfrm>
          <a:prstGeom prst="rect">
            <a:avLst/>
          </a:prstGeom>
          <a:noFill/>
          <a:ln>
            <a:solidFill>
              <a:schemeClr val="accent4"/>
            </a:solidFill>
          </a:ln>
        </p:spPr>
        <p:txBody>
          <a:bodyPr wrap="square" rtlCol="0">
            <a:spAutoFit/>
          </a:bodyPr>
          <a:lstStyle/>
          <a:p>
            <a:r>
              <a:rPr lang="el-GR" altLang="en-US" sz="1600" dirty="0">
                <a:latin typeface="Comic Sans MS" panose="030F0702030302020204" pitchFamily="66" charset="0"/>
                <a:cs typeface="Arial" panose="020B0604020202020204" pitchFamily="34" charset="0"/>
              </a:rPr>
              <a:t>Ψ</a:t>
            </a:r>
            <a:r>
              <a:rPr lang="en-US" sz="1600" dirty="0"/>
              <a:t> = </a:t>
            </a:r>
            <a:r>
              <a:rPr lang="el-GR" altLang="en-US" sz="1600" dirty="0">
                <a:latin typeface="Comic Sans MS" panose="030F0702030302020204" pitchFamily="66" charset="0"/>
                <a:cs typeface="Arial" panose="020B0604020202020204" pitchFamily="34" charset="0"/>
              </a:rPr>
              <a:t>Ψ</a:t>
            </a:r>
            <a:r>
              <a:rPr lang="en-US" sz="1600" baseline="-25000" dirty="0"/>
              <a:t>s</a:t>
            </a:r>
            <a:r>
              <a:rPr lang="en-US" sz="1600" dirty="0"/>
              <a:t> + </a:t>
            </a:r>
            <a:r>
              <a:rPr lang="el-GR" altLang="en-US" sz="1600" dirty="0">
                <a:latin typeface="Comic Sans MS" panose="030F0702030302020204" pitchFamily="66" charset="0"/>
                <a:cs typeface="Arial" panose="020B0604020202020204" pitchFamily="34" charset="0"/>
              </a:rPr>
              <a:t>Ψ</a:t>
            </a:r>
            <a:r>
              <a:rPr lang="en-US" sz="1600" baseline="-25000" dirty="0"/>
              <a:t>p</a:t>
            </a:r>
          </a:p>
          <a:p>
            <a:pPr>
              <a:defRPr/>
            </a:pPr>
            <a:r>
              <a:rPr lang="el-GR" altLang="en-US" sz="1600" dirty="0">
                <a:latin typeface="Comic Sans MS" panose="030F0702030302020204" pitchFamily="66" charset="0"/>
                <a:cs typeface="Arial" panose="020B0604020202020204" pitchFamily="34" charset="0"/>
              </a:rPr>
              <a:t>Ψ</a:t>
            </a:r>
            <a:r>
              <a:rPr lang="en-US" altLang="en-US" sz="1600" dirty="0">
                <a:latin typeface="Comic Sans MS" panose="030F0702030302020204" pitchFamily="66" charset="0"/>
                <a:cs typeface="Arial" panose="020B0604020202020204" pitchFamily="34" charset="0"/>
              </a:rPr>
              <a:t> </a:t>
            </a:r>
            <a:r>
              <a:rPr lang="en-US" sz="1600" baseline="-25000" dirty="0"/>
              <a:t>p </a:t>
            </a:r>
            <a:r>
              <a:rPr lang="en-US" sz="1600" dirty="0"/>
              <a:t>= pressure potential</a:t>
            </a:r>
          </a:p>
          <a:p>
            <a:pPr marL="0" marR="0" lvl="0" indent="0" algn="l" defTabSz="914400" rtl="0" eaLnBrk="1" fontAlgn="auto" latinLnBrk="0" hangingPunct="1">
              <a:lnSpc>
                <a:spcPct val="100000"/>
              </a:lnSpc>
              <a:spcBef>
                <a:spcPts val="0"/>
              </a:spcBef>
              <a:spcAft>
                <a:spcPts val="0"/>
              </a:spcAft>
              <a:buClrTx/>
              <a:buSzTx/>
              <a:buFontTx/>
              <a:buNone/>
              <a:tabLst/>
              <a:defRPr/>
            </a:pPr>
            <a:r>
              <a:rPr lang="el-GR" altLang="en-US" sz="1600" dirty="0">
                <a:latin typeface="Comic Sans MS" panose="030F0702030302020204" pitchFamily="66" charset="0"/>
                <a:cs typeface="Arial" panose="020B0604020202020204" pitchFamily="34" charset="0"/>
              </a:rPr>
              <a:t>Ψ</a:t>
            </a:r>
            <a:r>
              <a:rPr lang="en-US" altLang="en-US" sz="1600" dirty="0">
                <a:latin typeface="Comic Sans MS" panose="030F0702030302020204" pitchFamily="66" charset="0"/>
                <a:cs typeface="Arial" panose="020B0604020202020204" pitchFamily="34" charset="0"/>
              </a:rPr>
              <a:t> </a:t>
            </a:r>
            <a:r>
              <a:rPr kumimoji="0" lang="en-US" sz="1600" b="0" i="0" u="none" strike="noStrike" kern="1200" cap="none" spc="0" normalizeH="0" baseline="-25000" noProof="0" dirty="0">
                <a:ln>
                  <a:noFill/>
                </a:ln>
                <a:effectLst/>
                <a:uLnTx/>
                <a:uFillTx/>
                <a:latin typeface="Arial"/>
                <a:ea typeface="+mn-ea"/>
                <a:cs typeface="+mn-cs"/>
              </a:rPr>
              <a:t>s</a:t>
            </a:r>
            <a:r>
              <a:rPr kumimoji="0" lang="en-US" sz="1600" b="0" i="0" u="none" strike="noStrike" kern="1200" cap="none" spc="0" normalizeH="0" baseline="0" noProof="0" dirty="0">
                <a:ln>
                  <a:noFill/>
                </a:ln>
                <a:effectLst/>
                <a:uLnTx/>
                <a:uFillTx/>
                <a:latin typeface="Arial"/>
                <a:ea typeface="+mn-ea"/>
                <a:cs typeface="+mn-cs"/>
              </a:rPr>
              <a:t> = solute potential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altLang="en-US" sz="1600" dirty="0">
                <a:latin typeface="Comic Sans MS" panose="030F0702030302020204" pitchFamily="66" charset="0"/>
                <a:cs typeface="Arial" panose="020B0604020202020204" pitchFamily="34" charset="0"/>
              </a:rPr>
              <a:t>Ψ</a:t>
            </a:r>
            <a:r>
              <a:rPr lang="en-US" altLang="en-US" sz="1600" dirty="0">
                <a:latin typeface="Comic Sans MS" panose="030F0702030302020204" pitchFamily="66" charset="0"/>
                <a:cs typeface="Arial" panose="020B0604020202020204" pitchFamily="34" charset="0"/>
              </a:rPr>
              <a:t> </a:t>
            </a:r>
            <a:r>
              <a:rPr kumimoji="0" lang="en-US" sz="1600" b="0" i="0" u="none" strike="noStrike" kern="1200" cap="none" spc="0" normalizeH="0" baseline="-25000" noProof="0" dirty="0">
                <a:ln>
                  <a:noFill/>
                </a:ln>
                <a:effectLst/>
                <a:uLnTx/>
                <a:uFillTx/>
                <a:latin typeface="Arial"/>
                <a:ea typeface="+mn-ea"/>
                <a:cs typeface="+mn-cs"/>
              </a:rPr>
              <a:t>s</a:t>
            </a:r>
            <a:r>
              <a:rPr kumimoji="0" lang="en-US" sz="1600" b="0" i="0" u="none" strike="noStrike" kern="1200" cap="none" spc="0" normalizeH="0" baseline="0" noProof="0" dirty="0">
                <a:ln>
                  <a:noFill/>
                </a:ln>
                <a:effectLst/>
                <a:uLnTx/>
                <a:uFillTx/>
                <a:latin typeface="Arial"/>
                <a:ea typeface="+mn-ea"/>
                <a:cs typeface="+mn-cs"/>
              </a:rPr>
              <a:t> = - iCRT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a:rPr>
              <a:t>i = ionization constant (1.0 for sucrose because sucrose does not ionize in water)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Arial"/>
                <a:ea typeface="+mn-ea"/>
                <a:cs typeface="+mn-cs"/>
              </a:rPr>
              <a:t>C = molar concentrati</a:t>
            </a:r>
            <a:r>
              <a:rPr lang="en-US" sz="1600" dirty="0">
                <a:latin typeface="Arial"/>
              </a:rPr>
              <a: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Arial"/>
                <a:ea typeface="+mn-ea"/>
                <a:cs typeface="+mn-cs"/>
              </a:rPr>
              <a:t>R = pressure constant (R= 0.0831 liter bars/mole 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a:rPr>
              <a:t>T = temperature in Kelvin (</a:t>
            </a:r>
            <a:r>
              <a:rPr lang="en-US" sz="1600" baseline="30000" dirty="0">
                <a:latin typeface="Arial"/>
              </a:rPr>
              <a:t>◦</a:t>
            </a:r>
            <a:r>
              <a:rPr lang="en-US" sz="1600" dirty="0">
                <a:latin typeface="Arial"/>
              </a:rPr>
              <a:t>C + 273)</a:t>
            </a:r>
            <a:endParaRPr lang="en-US" sz="1600" baseline="-25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072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726" grpId="0"/>
      <p:bldP spid="15" grpId="0"/>
      <p:bldP spid="17" grpId="0"/>
      <p:bldP spid="20" grpId="0"/>
      <p:bldP spid="23" grpId="0" animBg="1"/>
      <p:bldP spid="5"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566F0D07-CB03-4CE4-A6A3-D6F49A55E85C}"/>
              </a:ext>
            </a:extLst>
          </p:cNvPr>
          <p:cNvSpPr>
            <a:spLocks noChangeArrowheads="1"/>
          </p:cNvSpPr>
          <p:nvPr/>
        </p:nvSpPr>
        <p:spPr bwMode="auto">
          <a:xfrm>
            <a:off x="1622426" y="915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sz="1800" dirty="0">
              <a:solidFill>
                <a:srgbClr val="000000"/>
              </a:solidFill>
            </a:endParaRPr>
          </a:p>
        </p:txBody>
      </p:sp>
      <p:pic>
        <p:nvPicPr>
          <p:cNvPr id="44035" name="Picture 7" descr="http://lowres.cartoonstock.com/travel-tourism-shipwreck-shipwrecked-rafts-life_rafts-adrift-lcan36_low.jpg">
            <a:extLst>
              <a:ext uri="{FF2B5EF4-FFF2-40B4-BE49-F238E27FC236}">
                <a16:creationId xmlns:a16="http://schemas.microsoft.com/office/drawing/2014/main" id="{8CE0A03A-B626-41E7-970D-C0046B0B9A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250" t="42857" r="13750" b="23810"/>
          <a:stretch>
            <a:fillRect/>
          </a:stretch>
        </p:blipFill>
        <p:spPr bwMode="auto">
          <a:xfrm>
            <a:off x="9997281" y="5622334"/>
            <a:ext cx="1509712"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3">
            <a:extLst>
              <a:ext uri="{FF2B5EF4-FFF2-40B4-BE49-F238E27FC236}">
                <a16:creationId xmlns:a16="http://schemas.microsoft.com/office/drawing/2014/main" id="{780EBDF4-3553-4553-9FC3-AD66DAB99690}"/>
              </a:ext>
            </a:extLst>
          </p:cNvPr>
          <p:cNvSpPr>
            <a:spLocks noChangeArrowheads="1"/>
          </p:cNvSpPr>
          <p:nvPr/>
        </p:nvSpPr>
        <p:spPr bwMode="auto">
          <a:xfrm>
            <a:off x="230980" y="141277"/>
            <a:ext cx="8767763"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1800"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You are on a ship at sea that sinks and a few survivors (including you)</a:t>
            </a:r>
          </a:p>
          <a:p>
            <a:pPr eaLnBrk="0" fontAlgn="base" hangingPunct="0">
              <a:spcBef>
                <a:spcPct val="0"/>
              </a:spcBef>
              <a:spcAft>
                <a:spcPct val="0"/>
              </a:spcAft>
              <a:buNone/>
            </a:pPr>
            <a:r>
              <a:rPr lang="en-US" altLang="en-US" sz="1800"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escape by climbing into a life raft. You begin to get thirsty while </a:t>
            </a:r>
          </a:p>
          <a:p>
            <a:pPr eaLnBrk="0" fontAlgn="base" hangingPunct="0">
              <a:spcBef>
                <a:spcPct val="0"/>
              </a:spcBef>
              <a:spcAft>
                <a:spcPct val="0"/>
              </a:spcAft>
              <a:buNone/>
            </a:pPr>
            <a:r>
              <a:rPr lang="en-US" altLang="en-US" sz="1800"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waiting for rescue and someone suggests drinking sea water. </a:t>
            </a:r>
          </a:p>
          <a:p>
            <a:pPr eaLnBrk="0" fontAlgn="base" hangingPunct="0">
              <a:spcBef>
                <a:spcPct val="0"/>
              </a:spcBef>
              <a:spcAft>
                <a:spcPct val="0"/>
              </a:spcAft>
              <a:buNone/>
            </a:pPr>
            <a:r>
              <a:rPr lang="en-US" altLang="en-US" sz="1800"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Use what you learned in AP Bio class to determine if this is a good idea.</a:t>
            </a:r>
            <a:br>
              <a:rPr lang="en-US" altLang="en-US" sz="1800"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br>
            <a:br>
              <a:rPr lang="en-US" altLang="en-US" sz="1800"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br>
            <a:r>
              <a:rPr lang="en-US" altLang="en-US" sz="1800"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a. NaCl is the main dissolved ions in seawater at roughly a 0.5 M </a:t>
            </a:r>
            <a:br>
              <a:rPr lang="en-US" altLang="en-US" sz="1800"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br>
            <a:r>
              <a:rPr lang="en-US" altLang="en-US" sz="1800"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concentration. Calculate the SOLUTE potential for seawater if you </a:t>
            </a:r>
            <a:br>
              <a:rPr lang="en-US" altLang="en-US" sz="1800"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br>
            <a:r>
              <a:rPr lang="en-US" altLang="en-US" sz="1800"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know the water temperature is 27° C.</a:t>
            </a:r>
          </a:p>
          <a:p>
            <a:pPr eaLnBrk="0" fontAlgn="base" hangingPunct="0">
              <a:spcBef>
                <a:spcPct val="0"/>
              </a:spcBef>
              <a:spcAft>
                <a:spcPct val="0"/>
              </a:spcAft>
              <a:buNone/>
            </a:pPr>
            <a:endParaRPr lang="en-US" altLang="en-US" sz="1800" dirty="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eaLnBrk="0" fontAlgn="base" hangingPunct="0">
              <a:spcBef>
                <a:spcPct val="0"/>
              </a:spcBef>
              <a:spcAft>
                <a:spcPct val="0"/>
              </a:spcAft>
              <a:buNone/>
            </a:pPr>
            <a:endParaRPr lang="en-US" altLang="en-US" sz="1800" dirty="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eaLnBrk="0" fontAlgn="base" hangingPunct="0">
              <a:spcBef>
                <a:spcPct val="0"/>
              </a:spcBef>
              <a:spcAft>
                <a:spcPct val="0"/>
              </a:spcAft>
              <a:buNone/>
            </a:pPr>
            <a:r>
              <a:rPr lang="en-US" altLang="en-US" sz="1800"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b. Human body cells have a 0.15M NaCl concentration. Calculate the SOLUTE potential for body cells knowing body temperature is 37° C. </a:t>
            </a:r>
            <a:endParaRPr lang="en-US" altLang="en-US" sz="1400" dirty="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eaLnBrk="0" fontAlgn="base" hangingPunct="0">
              <a:spcBef>
                <a:spcPct val="0"/>
              </a:spcBef>
              <a:spcAft>
                <a:spcPct val="0"/>
              </a:spcAft>
              <a:buNone/>
            </a:pPr>
            <a:endParaRPr lang="en-US" altLang="en-US" sz="1800" dirty="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eaLnBrk="0" fontAlgn="base" hangingPunct="0">
              <a:spcBef>
                <a:spcPct val="0"/>
              </a:spcBef>
              <a:spcAft>
                <a:spcPct val="0"/>
              </a:spcAft>
              <a:buNone/>
            </a:pPr>
            <a:endParaRPr lang="en-US" altLang="en-US" sz="1800" dirty="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eaLnBrk="0" fontAlgn="base" hangingPunct="0">
              <a:spcBef>
                <a:spcPct val="0"/>
              </a:spcBef>
              <a:spcAft>
                <a:spcPct val="0"/>
              </a:spcAft>
              <a:buNone/>
            </a:pPr>
            <a:endParaRPr lang="en-US" altLang="en-US" sz="1800" dirty="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eaLnBrk="0" fontAlgn="base" hangingPunct="0">
              <a:spcBef>
                <a:spcPct val="0"/>
              </a:spcBef>
              <a:spcAft>
                <a:spcPct val="0"/>
              </a:spcAft>
              <a:buNone/>
            </a:pPr>
            <a:r>
              <a:rPr lang="en-US" altLang="en-US" sz="1800"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c. Is drinking seawater a good idea? EXPLAIN our answer.</a:t>
            </a:r>
            <a:endParaRPr lang="en-US" altLang="en-US" sz="4000" dirty="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D69CE834-14C6-4D57-9D1F-DF98A545FDE7}"/>
              </a:ext>
            </a:extLst>
          </p:cNvPr>
          <p:cNvSpPr/>
          <p:nvPr/>
        </p:nvSpPr>
        <p:spPr>
          <a:xfrm>
            <a:off x="4363083" y="2361850"/>
            <a:ext cx="1737813" cy="369887"/>
          </a:xfrm>
          <a:prstGeom prst="rect">
            <a:avLst/>
          </a:prstGeom>
        </p:spPr>
        <p:txBody>
          <a:bodyPr wrap="square">
            <a:spAutoFit/>
          </a:bodyPr>
          <a:lstStyle/>
          <a:p>
            <a:pPr fontAlgn="base">
              <a:spcBef>
                <a:spcPct val="0"/>
              </a:spcBef>
              <a:spcAft>
                <a:spcPct val="0"/>
              </a:spcAft>
              <a:defRPr/>
            </a:pPr>
            <a:r>
              <a:rPr lang="en-US" altLang="en-US" dirty="0">
                <a:solidFill>
                  <a:srgbClr val="333399"/>
                </a:solidFill>
                <a:latin typeface="Comic Sans MS" panose="030F0702030302020204" pitchFamily="66" charset="0"/>
              </a:rPr>
              <a:t>=- 24.93 bars</a:t>
            </a:r>
            <a:endParaRPr lang="en-US" altLang="en-US" dirty="0">
              <a:solidFill>
                <a:srgbClr val="2D2D8A"/>
              </a:solidFill>
              <a:latin typeface="Comic Sans MS" panose="030F0702030302020204" pitchFamily="66" charset="0"/>
            </a:endParaRPr>
          </a:p>
        </p:txBody>
      </p:sp>
      <p:sp>
        <p:nvSpPr>
          <p:cNvPr id="9" name="Rectangle 8">
            <a:extLst>
              <a:ext uri="{FF2B5EF4-FFF2-40B4-BE49-F238E27FC236}">
                <a16:creationId xmlns:a16="http://schemas.microsoft.com/office/drawing/2014/main" id="{D3451CE1-6325-4D91-AAA6-6B9BFD00C71C}"/>
              </a:ext>
            </a:extLst>
          </p:cNvPr>
          <p:cNvSpPr>
            <a:spLocks noChangeArrowheads="1"/>
          </p:cNvSpPr>
          <p:nvPr/>
        </p:nvSpPr>
        <p:spPr bwMode="auto">
          <a:xfrm>
            <a:off x="1032860" y="2395874"/>
            <a:ext cx="3397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1800" dirty="0">
                <a:solidFill>
                  <a:srgbClr val="333399"/>
                </a:solidFill>
                <a:latin typeface="Comic Sans MS" panose="030F0702030302020204" pitchFamily="66" charset="0"/>
              </a:rPr>
              <a:t>- (2) (0.5) ( 0.0831) (273+ 27)</a:t>
            </a:r>
          </a:p>
        </p:txBody>
      </p:sp>
      <p:sp>
        <p:nvSpPr>
          <p:cNvPr id="10" name="Rectangle 9">
            <a:extLst>
              <a:ext uri="{FF2B5EF4-FFF2-40B4-BE49-F238E27FC236}">
                <a16:creationId xmlns:a16="http://schemas.microsoft.com/office/drawing/2014/main" id="{A1B72DD8-B30F-4BB0-98D9-D2F66ED4C8E7}"/>
              </a:ext>
            </a:extLst>
          </p:cNvPr>
          <p:cNvSpPr/>
          <p:nvPr/>
        </p:nvSpPr>
        <p:spPr>
          <a:xfrm>
            <a:off x="516524" y="2403434"/>
            <a:ext cx="638175" cy="368300"/>
          </a:xfrm>
          <a:prstGeom prst="rect">
            <a:avLst/>
          </a:prstGeom>
        </p:spPr>
        <p:txBody>
          <a:bodyPr wrap="none">
            <a:spAutoFit/>
          </a:bodyPr>
          <a:lstStyle/>
          <a:p>
            <a:pPr eaLnBrk="0" fontAlgn="base" hangingPunct="0">
              <a:spcBef>
                <a:spcPct val="0"/>
              </a:spcBef>
              <a:spcAft>
                <a:spcPct val="0"/>
              </a:spcAft>
              <a:defRPr/>
            </a:pPr>
            <a:r>
              <a:rPr lang="en-US" altLang="en-US" dirty="0">
                <a:solidFill>
                  <a:srgbClr val="2D2D8A"/>
                </a:solidFill>
                <a:latin typeface="Comic Sans MS" panose="030F0702030302020204" pitchFamily="66" charset="0"/>
              </a:rPr>
              <a:t>Ψs =</a:t>
            </a:r>
          </a:p>
        </p:txBody>
      </p:sp>
      <p:sp>
        <p:nvSpPr>
          <p:cNvPr id="12" name="Rectangle 11">
            <a:extLst>
              <a:ext uri="{FF2B5EF4-FFF2-40B4-BE49-F238E27FC236}">
                <a16:creationId xmlns:a16="http://schemas.microsoft.com/office/drawing/2014/main" id="{DA220FC4-BC55-4E67-B519-D41DB47B23C2}"/>
              </a:ext>
            </a:extLst>
          </p:cNvPr>
          <p:cNvSpPr/>
          <p:nvPr/>
        </p:nvSpPr>
        <p:spPr>
          <a:xfrm>
            <a:off x="1488069" y="3575426"/>
            <a:ext cx="638175" cy="369887"/>
          </a:xfrm>
          <a:prstGeom prst="rect">
            <a:avLst/>
          </a:prstGeom>
        </p:spPr>
        <p:txBody>
          <a:bodyPr wrap="none">
            <a:spAutoFit/>
          </a:bodyPr>
          <a:lstStyle/>
          <a:p>
            <a:pPr eaLnBrk="0" fontAlgn="base" hangingPunct="0">
              <a:spcBef>
                <a:spcPct val="0"/>
              </a:spcBef>
              <a:spcAft>
                <a:spcPct val="0"/>
              </a:spcAft>
              <a:defRPr/>
            </a:pPr>
            <a:r>
              <a:rPr lang="en-US" altLang="en-US" dirty="0">
                <a:solidFill>
                  <a:srgbClr val="2D2D8A"/>
                </a:solidFill>
                <a:latin typeface="Comic Sans MS" panose="030F0702030302020204" pitchFamily="66" charset="0"/>
              </a:rPr>
              <a:t>Ψs =</a:t>
            </a:r>
          </a:p>
        </p:txBody>
      </p:sp>
      <p:sp>
        <p:nvSpPr>
          <p:cNvPr id="11" name="Rectangle 10">
            <a:extLst>
              <a:ext uri="{FF2B5EF4-FFF2-40B4-BE49-F238E27FC236}">
                <a16:creationId xmlns:a16="http://schemas.microsoft.com/office/drawing/2014/main" id="{B52D0C23-013D-45E6-9C54-B76EF514C48B}"/>
              </a:ext>
            </a:extLst>
          </p:cNvPr>
          <p:cNvSpPr>
            <a:spLocks noChangeArrowheads="1"/>
          </p:cNvSpPr>
          <p:nvPr/>
        </p:nvSpPr>
        <p:spPr bwMode="auto">
          <a:xfrm>
            <a:off x="2126244" y="3588707"/>
            <a:ext cx="3565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1800" dirty="0">
                <a:solidFill>
                  <a:srgbClr val="333399"/>
                </a:solidFill>
                <a:latin typeface="Comic Sans MS" panose="030F0702030302020204" pitchFamily="66" charset="0"/>
              </a:rPr>
              <a:t>- (2) (0.15) ( 0.0831) (273+ 37)</a:t>
            </a:r>
          </a:p>
        </p:txBody>
      </p:sp>
      <p:sp>
        <p:nvSpPr>
          <p:cNvPr id="13" name="Rectangle 12">
            <a:extLst>
              <a:ext uri="{FF2B5EF4-FFF2-40B4-BE49-F238E27FC236}">
                <a16:creationId xmlns:a16="http://schemas.microsoft.com/office/drawing/2014/main" id="{1E27661C-6010-4E3F-A4B4-208CD259734D}"/>
              </a:ext>
            </a:extLst>
          </p:cNvPr>
          <p:cNvSpPr/>
          <p:nvPr/>
        </p:nvSpPr>
        <p:spPr>
          <a:xfrm>
            <a:off x="1949641" y="3975268"/>
            <a:ext cx="1563687" cy="368300"/>
          </a:xfrm>
          <a:prstGeom prst="rect">
            <a:avLst/>
          </a:prstGeom>
        </p:spPr>
        <p:txBody>
          <a:bodyPr wrap="none">
            <a:spAutoFit/>
          </a:bodyPr>
          <a:lstStyle/>
          <a:p>
            <a:pPr fontAlgn="base">
              <a:spcBef>
                <a:spcPct val="0"/>
              </a:spcBef>
              <a:spcAft>
                <a:spcPct val="0"/>
              </a:spcAft>
              <a:defRPr/>
            </a:pPr>
            <a:r>
              <a:rPr lang="en-US" altLang="en-US" dirty="0">
                <a:solidFill>
                  <a:srgbClr val="333399"/>
                </a:solidFill>
                <a:latin typeface="Comic Sans MS" panose="030F0702030302020204" pitchFamily="66" charset="0"/>
              </a:rPr>
              <a:t>= - 7.73 bars</a:t>
            </a:r>
            <a:endParaRPr lang="en-US" altLang="en-US" dirty="0">
              <a:solidFill>
                <a:srgbClr val="2D2D8A"/>
              </a:solidFill>
              <a:latin typeface="Comic Sans MS" panose="030F0702030302020204" pitchFamily="66" charset="0"/>
            </a:endParaRPr>
          </a:p>
        </p:txBody>
      </p:sp>
      <p:sp>
        <p:nvSpPr>
          <p:cNvPr id="14" name="Rectangle 13">
            <a:extLst>
              <a:ext uri="{FF2B5EF4-FFF2-40B4-BE49-F238E27FC236}">
                <a16:creationId xmlns:a16="http://schemas.microsoft.com/office/drawing/2014/main" id="{20B75A1F-226A-4B7B-892C-9386EDF396F1}"/>
              </a:ext>
            </a:extLst>
          </p:cNvPr>
          <p:cNvSpPr>
            <a:spLocks noChangeArrowheads="1"/>
          </p:cNvSpPr>
          <p:nvPr/>
        </p:nvSpPr>
        <p:spPr bwMode="auto">
          <a:xfrm>
            <a:off x="0" y="6010275"/>
            <a:ext cx="92297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ESSENTIAL KNOWLEDGE </a:t>
            </a:r>
          </a:p>
          <a:p>
            <a:pPr eaLnBrk="0" fontAlgn="base" hangingPunct="0">
              <a:spcBef>
                <a:spcPct val="0"/>
              </a:spcBef>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ENE 2.H.1 External environments can be hypotonic, hypertonic or isotonic to internal environments of cells—</a:t>
            </a:r>
            <a:br>
              <a:rPr lang="en-US" altLang="en-US" sz="900" dirty="0">
                <a:solidFill>
                  <a:srgbClr val="000000"/>
                </a:solidFill>
                <a:latin typeface="Times New Roman" panose="02020603050405020304" pitchFamily="18" charset="0"/>
                <a:cs typeface="Times New Roman" panose="02020603050405020304" pitchFamily="18" charset="0"/>
              </a:rPr>
            </a:br>
            <a:r>
              <a:rPr lang="en-US" altLang="en-US" sz="900" dirty="0">
                <a:solidFill>
                  <a:srgbClr val="000000"/>
                </a:solidFill>
                <a:latin typeface="Times New Roman" panose="02020603050405020304" pitchFamily="18" charset="0"/>
                <a:cs typeface="Times New Roman" panose="02020603050405020304" pitchFamily="18" charset="0"/>
              </a:rPr>
              <a:t>    a. Water moves by osmosis from areas of high water potential/low osmolarity/ low solute concentration to areas of low water potential/high osmolarity/high solute concentration.</a:t>
            </a:r>
          </a:p>
          <a:p>
            <a:pPr eaLnBrk="0" fontAlgn="base" hangingPunct="0">
              <a:spcBef>
                <a:spcPct val="0"/>
              </a:spcBef>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SP 5 A. Perform mathematical calculations including: a. Mathematical equations in the curriculum</a:t>
            </a:r>
          </a:p>
          <a:p>
            <a:pPr eaLnBrk="0" fontAlgn="base" hangingPunct="0">
              <a:spcBef>
                <a:spcPct val="0"/>
              </a:spcBef>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RELEVANT EQUATIONS-Water Potential</a:t>
            </a:r>
            <a:endParaRPr lang="en-US" altLang="en-US" sz="1000" dirty="0">
              <a:solidFill>
                <a:srgbClr val="000000"/>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D7026108-59A9-47D2-95B6-E34A6ACE6879}"/>
              </a:ext>
            </a:extLst>
          </p:cNvPr>
          <p:cNvSpPr/>
          <p:nvPr/>
        </p:nvSpPr>
        <p:spPr>
          <a:xfrm>
            <a:off x="657249" y="4742853"/>
            <a:ext cx="9228137" cy="1016000"/>
          </a:xfrm>
          <a:prstGeom prst="rect">
            <a:avLst/>
          </a:prstGeom>
        </p:spPr>
        <p:txBody>
          <a:bodyPr>
            <a:spAutoFit/>
          </a:bodyPr>
          <a:lstStyle/>
          <a:p>
            <a:pPr eaLnBrk="0" fontAlgn="base" hangingPunct="0">
              <a:spcBef>
                <a:spcPct val="0"/>
              </a:spcBef>
              <a:spcAft>
                <a:spcPct val="0"/>
              </a:spcAft>
              <a:defRPr/>
            </a:pPr>
            <a:r>
              <a:rPr lang="en-US" altLang="en-US" sz="1600" dirty="0">
                <a:solidFill>
                  <a:srgbClr val="2D2D8A"/>
                </a:solidFill>
                <a:latin typeface="Comic Sans MS" panose="030F0702030302020204" pitchFamily="66" charset="0"/>
                <a:cs typeface="Times New Roman" panose="02020603050405020304" pitchFamily="18" charset="0"/>
              </a:rPr>
              <a:t>NOT A GOOD IDEA The </a:t>
            </a:r>
            <a:r>
              <a:rPr lang="en-US" altLang="en-US" sz="1600" dirty="0">
                <a:solidFill>
                  <a:srgbClr val="2D2D8A"/>
                </a:solidFill>
                <a:latin typeface="Comic Sans MS" panose="030F0702030302020204" pitchFamily="66" charset="0"/>
              </a:rPr>
              <a:t>Ψs of sea water is -24.93 bars compared to -7.73 for human body cells.  Drinking salty sea water would be very hypertonic to body cells, causing blood to become more hypertonic to body cells. Body cells would actually lose water and shrivel up  </a:t>
            </a:r>
            <a:endParaRPr lang="en-US" altLang="en-US" sz="1600" dirty="0">
              <a:solidFill>
                <a:srgbClr val="2D2D8A"/>
              </a:solidFill>
              <a:latin typeface="Comic Sans MS" panose="030F0702030302020204" pitchFamily="66" charset="0"/>
              <a:cs typeface="Times New Roman" panose="02020603050405020304" pitchFamily="18" charset="0"/>
            </a:endParaRPr>
          </a:p>
          <a:p>
            <a:pPr eaLnBrk="0" fontAlgn="base" hangingPunct="0">
              <a:spcBef>
                <a:spcPct val="0"/>
              </a:spcBef>
              <a:spcAft>
                <a:spcPct val="0"/>
              </a:spcAft>
              <a:defRPr/>
            </a:pPr>
            <a:endParaRPr lang="en-US" sz="1200" dirty="0">
              <a:solidFill>
                <a:srgbClr val="2D2D8A"/>
              </a:solidFill>
              <a:latin typeface="Comic Sans MS" panose="030F0702030302020204" pitchFamily="66" charset="0"/>
              <a:cs typeface="Times New Roman" panose="02020603050405020304" pitchFamily="18" charset="0"/>
            </a:endParaRPr>
          </a:p>
        </p:txBody>
      </p:sp>
      <p:sp>
        <p:nvSpPr>
          <p:cNvPr id="16" name="TextBox 15">
            <a:extLst>
              <a:ext uri="{FF2B5EF4-FFF2-40B4-BE49-F238E27FC236}">
                <a16:creationId xmlns:a16="http://schemas.microsoft.com/office/drawing/2014/main" id="{11516B8E-A89E-4A54-97CC-179DE9245116}"/>
              </a:ext>
            </a:extLst>
          </p:cNvPr>
          <p:cNvSpPr txBox="1"/>
          <p:nvPr/>
        </p:nvSpPr>
        <p:spPr>
          <a:xfrm>
            <a:off x="8106718" y="32794"/>
            <a:ext cx="4045596" cy="2800767"/>
          </a:xfrm>
          <a:prstGeom prst="rect">
            <a:avLst/>
          </a:prstGeom>
          <a:noFill/>
          <a:ln>
            <a:solidFill>
              <a:schemeClr val="accent4"/>
            </a:solidFill>
          </a:ln>
        </p:spPr>
        <p:txBody>
          <a:bodyPr wrap="square" rtlCol="0">
            <a:spAutoFit/>
          </a:bodyPr>
          <a:lstStyle/>
          <a:p>
            <a:r>
              <a:rPr lang="el-GR" altLang="en-US" sz="1600" dirty="0">
                <a:latin typeface="Comic Sans MS" panose="030F0702030302020204" pitchFamily="66" charset="0"/>
                <a:cs typeface="Arial" panose="020B0604020202020204" pitchFamily="34" charset="0"/>
              </a:rPr>
              <a:t>Ψ</a:t>
            </a:r>
            <a:r>
              <a:rPr lang="en-US" sz="1600" dirty="0"/>
              <a:t> = </a:t>
            </a:r>
            <a:r>
              <a:rPr lang="el-GR" altLang="en-US" sz="1600" dirty="0">
                <a:latin typeface="Comic Sans MS" panose="030F0702030302020204" pitchFamily="66" charset="0"/>
                <a:cs typeface="Arial" panose="020B0604020202020204" pitchFamily="34" charset="0"/>
              </a:rPr>
              <a:t>Ψ</a:t>
            </a:r>
            <a:r>
              <a:rPr lang="en-US" sz="1600" baseline="-25000" dirty="0"/>
              <a:t>s</a:t>
            </a:r>
            <a:r>
              <a:rPr lang="en-US" sz="1600" dirty="0"/>
              <a:t> + </a:t>
            </a:r>
            <a:r>
              <a:rPr lang="el-GR" altLang="en-US" sz="1600" dirty="0">
                <a:latin typeface="Comic Sans MS" panose="030F0702030302020204" pitchFamily="66" charset="0"/>
                <a:cs typeface="Arial" panose="020B0604020202020204" pitchFamily="34" charset="0"/>
              </a:rPr>
              <a:t>Ψ</a:t>
            </a:r>
            <a:r>
              <a:rPr lang="en-US" sz="1600" baseline="-25000" dirty="0"/>
              <a:t>p</a:t>
            </a:r>
          </a:p>
          <a:p>
            <a:pPr>
              <a:defRPr/>
            </a:pPr>
            <a:r>
              <a:rPr lang="el-GR" altLang="en-US" sz="1600" dirty="0">
                <a:latin typeface="Comic Sans MS" panose="030F0702030302020204" pitchFamily="66" charset="0"/>
                <a:cs typeface="Arial" panose="020B0604020202020204" pitchFamily="34" charset="0"/>
              </a:rPr>
              <a:t>Ψ</a:t>
            </a:r>
            <a:r>
              <a:rPr lang="en-US" altLang="en-US" sz="1600" dirty="0">
                <a:latin typeface="Comic Sans MS" panose="030F0702030302020204" pitchFamily="66" charset="0"/>
                <a:cs typeface="Arial" panose="020B0604020202020204" pitchFamily="34" charset="0"/>
              </a:rPr>
              <a:t> </a:t>
            </a:r>
            <a:r>
              <a:rPr lang="en-US" sz="1600" baseline="-25000" dirty="0"/>
              <a:t>p </a:t>
            </a:r>
            <a:r>
              <a:rPr lang="en-US" sz="1600" dirty="0"/>
              <a:t>= pressure potential</a:t>
            </a:r>
          </a:p>
          <a:p>
            <a:pPr marL="0" marR="0" lvl="0" indent="0" algn="l" defTabSz="914400" rtl="0" eaLnBrk="1" fontAlgn="auto" latinLnBrk="0" hangingPunct="1">
              <a:lnSpc>
                <a:spcPct val="100000"/>
              </a:lnSpc>
              <a:spcBef>
                <a:spcPts val="0"/>
              </a:spcBef>
              <a:spcAft>
                <a:spcPts val="0"/>
              </a:spcAft>
              <a:buClrTx/>
              <a:buSzTx/>
              <a:buFontTx/>
              <a:buNone/>
              <a:tabLst/>
              <a:defRPr/>
            </a:pPr>
            <a:r>
              <a:rPr lang="el-GR" altLang="en-US" sz="1600" dirty="0">
                <a:latin typeface="Comic Sans MS" panose="030F0702030302020204" pitchFamily="66" charset="0"/>
                <a:cs typeface="Arial" panose="020B0604020202020204" pitchFamily="34" charset="0"/>
              </a:rPr>
              <a:t>Ψ</a:t>
            </a:r>
            <a:r>
              <a:rPr lang="en-US" altLang="en-US" sz="1600" dirty="0">
                <a:latin typeface="Comic Sans MS" panose="030F0702030302020204" pitchFamily="66" charset="0"/>
                <a:cs typeface="Arial" panose="020B0604020202020204" pitchFamily="34" charset="0"/>
              </a:rPr>
              <a:t> </a:t>
            </a:r>
            <a:r>
              <a:rPr kumimoji="0" lang="en-US" sz="1600" b="0" i="0" u="none" strike="noStrike" kern="1200" cap="none" spc="0" normalizeH="0" baseline="-25000" noProof="0" dirty="0">
                <a:ln>
                  <a:noFill/>
                </a:ln>
                <a:effectLst/>
                <a:uLnTx/>
                <a:uFillTx/>
                <a:latin typeface="Arial"/>
                <a:ea typeface="+mn-ea"/>
                <a:cs typeface="+mn-cs"/>
              </a:rPr>
              <a:t>s</a:t>
            </a:r>
            <a:r>
              <a:rPr kumimoji="0" lang="en-US" sz="1600" b="0" i="0" u="none" strike="noStrike" kern="1200" cap="none" spc="0" normalizeH="0" baseline="0" noProof="0" dirty="0">
                <a:ln>
                  <a:noFill/>
                </a:ln>
                <a:effectLst/>
                <a:uLnTx/>
                <a:uFillTx/>
                <a:latin typeface="Arial"/>
                <a:ea typeface="+mn-ea"/>
                <a:cs typeface="+mn-cs"/>
              </a:rPr>
              <a:t> = solute potential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altLang="en-US" sz="1600" dirty="0">
                <a:latin typeface="Comic Sans MS" panose="030F0702030302020204" pitchFamily="66" charset="0"/>
                <a:cs typeface="Arial" panose="020B0604020202020204" pitchFamily="34" charset="0"/>
              </a:rPr>
              <a:t>Ψ</a:t>
            </a:r>
            <a:r>
              <a:rPr lang="en-US" altLang="en-US" sz="1600" dirty="0">
                <a:latin typeface="Comic Sans MS" panose="030F0702030302020204" pitchFamily="66" charset="0"/>
                <a:cs typeface="Arial" panose="020B0604020202020204" pitchFamily="34" charset="0"/>
              </a:rPr>
              <a:t> </a:t>
            </a:r>
            <a:r>
              <a:rPr kumimoji="0" lang="en-US" sz="1600" b="0" i="0" u="none" strike="noStrike" kern="1200" cap="none" spc="0" normalizeH="0" baseline="-25000" noProof="0" dirty="0">
                <a:ln>
                  <a:noFill/>
                </a:ln>
                <a:effectLst/>
                <a:uLnTx/>
                <a:uFillTx/>
                <a:latin typeface="Arial"/>
                <a:ea typeface="+mn-ea"/>
                <a:cs typeface="+mn-cs"/>
              </a:rPr>
              <a:t>s</a:t>
            </a:r>
            <a:r>
              <a:rPr kumimoji="0" lang="en-US" sz="1600" b="0" i="0" u="none" strike="noStrike" kern="1200" cap="none" spc="0" normalizeH="0" baseline="0" noProof="0" dirty="0">
                <a:ln>
                  <a:noFill/>
                </a:ln>
                <a:effectLst/>
                <a:uLnTx/>
                <a:uFillTx/>
                <a:latin typeface="Arial"/>
                <a:ea typeface="+mn-ea"/>
                <a:cs typeface="+mn-cs"/>
              </a:rPr>
              <a:t> = - iCRT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a:rPr>
              <a:t>i = ionization constant (1.0 for sucrose because sucrose does not ionize in water)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Arial"/>
                <a:ea typeface="+mn-ea"/>
                <a:cs typeface="+mn-cs"/>
              </a:rPr>
              <a:t>C = molar concentrati</a:t>
            </a:r>
            <a:r>
              <a:rPr lang="en-US" sz="1600" dirty="0">
                <a:latin typeface="Arial"/>
              </a:rPr>
              <a: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Arial"/>
                <a:ea typeface="+mn-ea"/>
                <a:cs typeface="+mn-cs"/>
              </a:rPr>
              <a:t>R = pressure constant (R= 0.0831 liter bars/mole 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a:rPr>
              <a:t>T = temperature in Kelvin (</a:t>
            </a:r>
            <a:r>
              <a:rPr lang="en-US" sz="1600" baseline="30000" dirty="0">
                <a:latin typeface="Arial"/>
              </a:rPr>
              <a:t>◦</a:t>
            </a:r>
            <a:r>
              <a:rPr lang="en-US" sz="1600" dirty="0">
                <a:latin typeface="Arial"/>
              </a:rPr>
              <a:t>C + 273)</a:t>
            </a:r>
            <a:endParaRPr lang="en-US" sz="1600" baseline="-25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wipe(down)">
                                      <p:cBhvr>
                                        <p:cTn id="22" dur="500"/>
                                        <p:tgtEl>
                                          <p:spTgt spid="13">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4" grpId="0"/>
      <p:bldP spid="15" grpId="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91490" name="Text Box 4">
            <a:extLst>
              <a:ext uri="{FF2B5EF4-FFF2-40B4-BE49-F238E27FC236}">
                <a16:creationId xmlns:a16="http://schemas.microsoft.com/office/drawing/2014/main" id="{6A00359B-7E5D-4D91-8A47-7756F8344C20}"/>
              </a:ext>
            </a:extLst>
          </p:cNvPr>
          <p:cNvSpPr txBox="1">
            <a:spLocks noChangeArrowheads="1"/>
          </p:cNvSpPr>
          <p:nvPr/>
        </p:nvSpPr>
        <p:spPr bwMode="auto">
          <a:xfrm>
            <a:off x="208547" y="3560763"/>
            <a:ext cx="11694695"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400" b="1" dirty="0">
                <a:solidFill>
                  <a:prstClr val="black"/>
                </a:solidFill>
                <a:latin typeface="Comic Sans MS" panose="030F0702030302020204" pitchFamily="66" charset="0"/>
                <a:cs typeface="Arial" panose="020B0604020202020204" pitchFamily="34" charset="0"/>
              </a:rPr>
              <a:t>Which of these growth curves might be seen in a population of algae in a</a:t>
            </a:r>
          </a:p>
          <a:p>
            <a:pPr fontAlgn="base">
              <a:spcBef>
                <a:spcPct val="0"/>
              </a:spcBef>
              <a:spcAft>
                <a:spcPct val="0"/>
              </a:spcAft>
              <a:buNone/>
            </a:pPr>
            <a:r>
              <a:rPr lang="en-US" altLang="en-US" sz="2400" b="1" dirty="0">
                <a:solidFill>
                  <a:prstClr val="black"/>
                </a:solidFill>
                <a:latin typeface="Comic Sans MS" panose="030F0702030302020204" pitchFamily="66" charset="0"/>
                <a:cs typeface="Arial" panose="020B0604020202020204" pitchFamily="34" charset="0"/>
              </a:rPr>
              <a:t>pond immediately following a huge influx of fertilizer runoff after a heavy rain from nearby farms?</a:t>
            </a:r>
          </a:p>
          <a:p>
            <a:pPr fontAlgn="base">
              <a:spcBef>
                <a:spcPct val="0"/>
              </a:spcBef>
              <a:spcAft>
                <a:spcPct val="0"/>
              </a:spcAft>
              <a:buNone/>
            </a:pPr>
            <a:endParaRPr lang="en-US" altLang="en-US" sz="1800" b="1" dirty="0">
              <a:solidFill>
                <a:prstClr val="black"/>
              </a:solidFill>
              <a:latin typeface="Comic Sans MS" panose="030F0702030302020204" pitchFamily="66" charset="0"/>
              <a:cs typeface="Arial" panose="020B0604020202020204" pitchFamily="34" charset="0"/>
            </a:endParaRPr>
          </a:p>
        </p:txBody>
      </p:sp>
      <p:sp>
        <p:nvSpPr>
          <p:cNvPr id="105475" name="TextBox 1">
            <a:extLst>
              <a:ext uri="{FF2B5EF4-FFF2-40B4-BE49-F238E27FC236}">
                <a16:creationId xmlns:a16="http://schemas.microsoft.com/office/drawing/2014/main" id="{51E3344D-BF0C-4EFB-95CF-3AA5E5B7468C}"/>
              </a:ext>
            </a:extLst>
          </p:cNvPr>
          <p:cNvSpPr txBox="1">
            <a:spLocks noChangeArrowheads="1"/>
          </p:cNvSpPr>
          <p:nvPr/>
        </p:nvSpPr>
        <p:spPr bwMode="auto">
          <a:xfrm>
            <a:off x="0" y="5671076"/>
            <a:ext cx="11903242"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Aft>
                <a:spcPct val="0"/>
              </a:spcAft>
              <a:buNone/>
            </a:pPr>
            <a:r>
              <a:rPr lang="en-US" altLang="en-US" sz="1000" dirty="0">
                <a:solidFill>
                  <a:prstClr val="black"/>
                </a:solidFill>
                <a:latin typeface="Times New Roman" panose="02020603050405020304" pitchFamily="18" charset="0"/>
                <a:cs typeface="Times New Roman" panose="02020603050405020304" pitchFamily="18" charset="0"/>
              </a:rPr>
              <a:t>SYI-1.G.2 Many adaptations in organisms are related to obtaining and using energy and matter in a particular environment— </a:t>
            </a:r>
            <a:br>
              <a:rPr lang="en-US" altLang="en-US" sz="1000" dirty="0">
                <a:solidFill>
                  <a:prstClr val="black"/>
                </a:solidFill>
                <a:latin typeface="Times New Roman" panose="02020603050405020304" pitchFamily="18" charset="0"/>
                <a:cs typeface="Times New Roman" panose="02020603050405020304" pitchFamily="18" charset="0"/>
              </a:rPr>
            </a:br>
            <a:r>
              <a:rPr lang="en-US" altLang="en-US" sz="1000" dirty="0">
                <a:solidFill>
                  <a:prstClr val="black"/>
                </a:solidFill>
                <a:latin typeface="Times New Roman" panose="02020603050405020304" pitchFamily="18" charset="0"/>
                <a:cs typeface="Times New Roman" panose="02020603050405020304" pitchFamily="18" charset="0"/>
              </a:rPr>
              <a:t>a. Population growth dynamics depend on a number of factors.</a:t>
            </a:r>
            <a:br>
              <a:rPr lang="en-US" altLang="en-US" sz="1000" dirty="0">
                <a:solidFill>
                  <a:prstClr val="black"/>
                </a:solidFill>
                <a:latin typeface="Times New Roman" panose="02020603050405020304" pitchFamily="18" charset="0"/>
                <a:cs typeface="Times New Roman" panose="02020603050405020304" pitchFamily="18" charset="0"/>
              </a:rPr>
            </a:br>
            <a:r>
              <a:rPr lang="en-US" altLang="en-US" sz="1000" dirty="0">
                <a:solidFill>
                  <a:prstClr val="black"/>
                </a:solidFill>
                <a:latin typeface="Times New Roman" panose="02020603050405020304" pitchFamily="18" charset="0"/>
                <a:cs typeface="Times New Roman" panose="02020603050405020304" pitchFamily="18" charset="0"/>
              </a:rPr>
              <a:t>i. Reproduction without constraints results in the exponential growth of a population.</a:t>
            </a:r>
          </a:p>
          <a:p>
            <a:pPr eaLnBrk="0" fontAlgn="base" hangingPunct="0">
              <a:spcAft>
                <a:spcPct val="0"/>
              </a:spcAft>
              <a:buNone/>
            </a:pPr>
            <a:r>
              <a:rPr lang="en-US" altLang="en-US" sz="1000" dirty="0">
                <a:solidFill>
                  <a:prstClr val="black"/>
                </a:solidFill>
                <a:latin typeface="Times New Roman" panose="02020603050405020304" pitchFamily="18" charset="0"/>
                <a:cs typeface="Times New Roman" panose="02020603050405020304" pitchFamily="18" charset="0"/>
              </a:rPr>
              <a:t>SYI-1.H.1 A population can produce a density of individuals that exceeds the system’s resource availability. </a:t>
            </a:r>
          </a:p>
          <a:p>
            <a:pPr eaLnBrk="0" fontAlgn="base" hangingPunct="0">
              <a:spcAft>
                <a:spcPct val="0"/>
              </a:spcAft>
              <a:buNone/>
            </a:pPr>
            <a:r>
              <a:rPr lang="en-US" altLang="en-US" sz="1000" dirty="0">
                <a:solidFill>
                  <a:prstClr val="black"/>
                </a:solidFill>
                <a:latin typeface="Times New Roman" panose="02020603050405020304" pitchFamily="18" charset="0"/>
                <a:cs typeface="Times New Roman" panose="02020603050405020304" pitchFamily="18" charset="0"/>
              </a:rPr>
              <a:t>SYI-1.H.2 As limits to growth due to density-dependent and density-independent factors are imposed, a logistic growth model generally ensues</a:t>
            </a:r>
          </a:p>
          <a:p>
            <a:pPr lvl="0">
              <a:spcBef>
                <a:spcPts val="0"/>
              </a:spcBef>
              <a:buNone/>
              <a:defRPr/>
            </a:pPr>
            <a:r>
              <a:rPr lang="en-US" sz="1000" dirty="0">
                <a:solidFill>
                  <a:prstClr val="black"/>
                </a:solidFill>
                <a:latin typeface="Times New Roman" panose="02020603050405020304" pitchFamily="18" charset="0"/>
                <a:cs typeface="Times New Roman" panose="02020603050405020304" pitchFamily="18" charset="0"/>
              </a:rPr>
              <a:t>SP 2 A Describe characteristics of a biological process, or model, represented visually.</a:t>
            </a:r>
          </a:p>
          <a:p>
            <a:pPr lvl="0">
              <a:spcBef>
                <a:spcPts val="0"/>
              </a:spcBef>
              <a:buNone/>
              <a:defRPr/>
            </a:pPr>
            <a:r>
              <a:rPr lang="en-US" sz="1000" dirty="0">
                <a:solidFill>
                  <a:prstClr val="black"/>
                </a:solidFill>
                <a:latin typeface="Times New Roman" panose="02020603050405020304" pitchFamily="18" charset="0"/>
                <a:cs typeface="Times New Roman" panose="02020603050405020304" pitchFamily="18" charset="0"/>
              </a:rPr>
              <a:t>SP 2 B Explain relationships between different characteristics of biological concepts, processes, or models represented visually     b in applied contexts</a:t>
            </a:r>
          </a:p>
          <a:p>
            <a:pPr eaLnBrk="0" fontAlgn="base" hangingPunct="0">
              <a:spcAft>
                <a:spcPct val="0"/>
              </a:spcAft>
              <a:buNone/>
            </a:pPr>
            <a:r>
              <a:rPr lang="en-US" altLang="en-US" sz="1000" dirty="0">
                <a:solidFill>
                  <a:prstClr val="black"/>
                </a:solidFill>
                <a:latin typeface="Times New Roman" panose="02020603050405020304" pitchFamily="18" charset="0"/>
                <a:cs typeface="Times New Roman" panose="02020603050405020304" pitchFamily="18" charset="0"/>
              </a:rPr>
              <a:t>. </a:t>
            </a:r>
          </a:p>
        </p:txBody>
      </p:sp>
      <p:pic>
        <p:nvPicPr>
          <p:cNvPr id="191492" name="Picture 2" descr="Image result">
            <a:extLst>
              <a:ext uri="{FF2B5EF4-FFF2-40B4-BE49-F238E27FC236}">
                <a16:creationId xmlns:a16="http://schemas.microsoft.com/office/drawing/2014/main" id="{54E252D3-C16E-41E3-B375-78DC60B3CF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0" y="457201"/>
            <a:ext cx="647700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3" name="Rectangle 2">
            <a:extLst>
              <a:ext uri="{FF2B5EF4-FFF2-40B4-BE49-F238E27FC236}">
                <a16:creationId xmlns:a16="http://schemas.microsoft.com/office/drawing/2014/main" id="{D616BA0E-F55D-41AF-AC7A-92291B805E9A}"/>
              </a:ext>
            </a:extLst>
          </p:cNvPr>
          <p:cNvSpPr>
            <a:spLocks noChangeArrowheads="1"/>
          </p:cNvSpPr>
          <p:nvPr/>
        </p:nvSpPr>
        <p:spPr bwMode="auto">
          <a:xfrm>
            <a:off x="1752600" y="1"/>
            <a:ext cx="6781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000" dirty="0">
                <a:solidFill>
                  <a:srgbClr val="CC3399"/>
                </a:solidFill>
                <a:latin typeface="Arial" panose="020B0604020202020204" pitchFamily="34" charset="0"/>
                <a:cs typeface="Arial" panose="020B0604020202020204" pitchFamily="34" charset="0"/>
              </a:rPr>
              <a:t>Image from: https://figures.boundless-cdn.com/21346/large/figure-45-03-01.jpe</a:t>
            </a:r>
          </a:p>
        </p:txBody>
      </p:sp>
      <p:grpSp>
        <p:nvGrpSpPr>
          <p:cNvPr id="5" name="Group 4">
            <a:extLst>
              <a:ext uri="{FF2B5EF4-FFF2-40B4-BE49-F238E27FC236}">
                <a16:creationId xmlns:a16="http://schemas.microsoft.com/office/drawing/2014/main" id="{64BFC64D-FB1D-4817-8455-349A386E1178}"/>
              </a:ext>
            </a:extLst>
          </p:cNvPr>
          <p:cNvGrpSpPr>
            <a:grpSpLocks/>
          </p:cNvGrpSpPr>
          <p:nvPr/>
        </p:nvGrpSpPr>
        <p:grpSpPr bwMode="auto">
          <a:xfrm>
            <a:off x="769499" y="246064"/>
            <a:ext cx="10700606" cy="5425012"/>
            <a:chOff x="-754943" y="245999"/>
            <a:chExt cx="10653822" cy="5425505"/>
          </a:xfrm>
        </p:grpSpPr>
        <p:sp>
          <p:nvSpPr>
            <p:cNvPr id="28677" name="Text Box 5">
              <a:extLst>
                <a:ext uri="{FF2B5EF4-FFF2-40B4-BE49-F238E27FC236}">
                  <a16:creationId xmlns:a16="http://schemas.microsoft.com/office/drawing/2014/main" id="{90089807-25F8-4148-85AE-134571003578}"/>
                </a:ext>
              </a:extLst>
            </p:cNvPr>
            <p:cNvSpPr txBox="1">
              <a:spLocks noChangeArrowheads="1"/>
            </p:cNvSpPr>
            <p:nvPr/>
          </p:nvSpPr>
          <p:spPr bwMode="auto">
            <a:xfrm>
              <a:off x="-754943" y="4840431"/>
              <a:ext cx="10653822" cy="831073"/>
            </a:xfrm>
            <a:prstGeom prst="rect">
              <a:avLst/>
            </a:prstGeom>
            <a:noFill/>
            <a:ln>
              <a:noFill/>
            </a:ln>
            <a:effectLst/>
          </p:spPr>
          <p:txBody>
            <a:bodyPr wrap="square">
              <a:spAutoFit/>
            </a:bodyPr>
            <a:lstStyle/>
            <a:p>
              <a:pPr>
                <a:defRPr/>
              </a:pPr>
              <a:r>
                <a:rPr lang="en-US" altLang="en-US" sz="2400" b="1" dirty="0">
                  <a:solidFill>
                    <a:srgbClr val="1003BD"/>
                  </a:solidFill>
                  <a:latin typeface="Comic Sans MS" panose="030F0702030302020204" pitchFamily="66" charset="0"/>
                  <a:cs typeface="Arial" panose="020B0604020202020204" pitchFamily="34" charset="0"/>
                </a:rPr>
                <a:t>Exponential growth- </a:t>
              </a:r>
            </a:p>
            <a:p>
              <a:pPr>
                <a:defRPr/>
              </a:pPr>
              <a:r>
                <a:rPr lang="en-US" altLang="en-US" sz="2400" b="1" dirty="0">
                  <a:solidFill>
                    <a:srgbClr val="1003BD"/>
                  </a:solidFill>
                  <a:latin typeface="Comic Sans MS" panose="030F0702030302020204" pitchFamily="66" charset="0"/>
                  <a:cs typeface="Arial" panose="020B0604020202020204" pitchFamily="34" charset="0"/>
                </a:rPr>
                <a:t>population continues to increase due to availability of nutrients for all</a:t>
              </a:r>
            </a:p>
          </p:txBody>
        </p:sp>
        <p:sp>
          <p:nvSpPr>
            <p:cNvPr id="4" name="Rectangle 3">
              <a:extLst>
                <a:ext uri="{FF2B5EF4-FFF2-40B4-BE49-F238E27FC236}">
                  <a16:creationId xmlns:a16="http://schemas.microsoft.com/office/drawing/2014/main" id="{00FABAC0-52F3-4BFD-BDDC-0013FAD8977C}"/>
                </a:ext>
              </a:extLst>
            </p:cNvPr>
            <p:cNvSpPr/>
            <p:nvPr/>
          </p:nvSpPr>
          <p:spPr>
            <a:xfrm>
              <a:off x="906661" y="245999"/>
              <a:ext cx="3518827" cy="33356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5475"/>
                                        </p:tgtEl>
                                        <p:attrNameLst>
                                          <p:attrName>style.visibility</p:attrName>
                                        </p:attrNameLst>
                                      </p:cBhvr>
                                      <p:to>
                                        <p:strVal val="visible"/>
                                      </p:to>
                                    </p:set>
                                    <p:animEffect transition="in" filter="wipe(down)">
                                      <p:cBhvr>
                                        <p:cTn id="12" dur="500"/>
                                        <p:tgtEl>
                                          <p:spTgt spid="105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p:bldLst>
  </p:timing>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75000"/>
          </a:schemeClr>
        </a:solidFill>
        <a:effectLst/>
      </p:bgPr>
    </p:bg>
    <p:spTree>
      <p:nvGrpSpPr>
        <p:cNvPr id="1" name=""/>
        <p:cNvGrpSpPr/>
        <p:nvPr/>
      </p:nvGrpSpPr>
      <p:grpSpPr>
        <a:xfrm>
          <a:off x="0" y="0"/>
          <a:ext cx="0" cy="0"/>
          <a:chOff x="0" y="0"/>
          <a:chExt cx="0" cy="0"/>
        </a:xfrm>
      </p:grpSpPr>
      <p:pic>
        <p:nvPicPr>
          <p:cNvPr id="26626" name="Picture 2" descr="'If at first you don't succeed…'">
            <a:extLst>
              <a:ext uri="{FF2B5EF4-FFF2-40B4-BE49-F238E27FC236}">
                <a16:creationId xmlns:a16="http://schemas.microsoft.com/office/drawing/2014/main" id="{5C44FAFB-7C53-4848-BA71-525839C94B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739" b="6531"/>
          <a:stretch>
            <a:fillRect/>
          </a:stretch>
        </p:blipFill>
        <p:spPr bwMode="auto">
          <a:xfrm>
            <a:off x="2947703" y="631792"/>
            <a:ext cx="4944273" cy="594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1">
            <a:extLst>
              <a:ext uri="{FF2B5EF4-FFF2-40B4-BE49-F238E27FC236}">
                <a16:creationId xmlns:a16="http://schemas.microsoft.com/office/drawing/2014/main" id="{0EA3A576-B3B8-42EC-94AC-532AF6D29B88}"/>
              </a:ext>
            </a:extLst>
          </p:cNvPr>
          <p:cNvSpPr>
            <a:spLocks noChangeArrowheads="1"/>
          </p:cNvSpPr>
          <p:nvPr/>
        </p:nvSpPr>
        <p:spPr bwMode="auto">
          <a:xfrm>
            <a:off x="0" y="21431"/>
            <a:ext cx="4572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000" dirty="0">
                <a:solidFill>
                  <a:srgbClr val="0000FF"/>
                </a:solidFill>
              </a:rPr>
              <a:t>https://www.pinterest.com/pin/50313720816915380/</a:t>
            </a:r>
          </a:p>
        </p:txBody>
      </p:sp>
      <p:sp>
        <p:nvSpPr>
          <p:cNvPr id="4" name="TextBox 3">
            <a:extLst>
              <a:ext uri="{FF2B5EF4-FFF2-40B4-BE49-F238E27FC236}">
                <a16:creationId xmlns:a16="http://schemas.microsoft.com/office/drawing/2014/main" id="{7B47B4B9-0860-4012-A6DE-C69796BF746F}"/>
              </a:ext>
            </a:extLst>
          </p:cNvPr>
          <p:cNvSpPr txBox="1"/>
          <p:nvPr/>
        </p:nvSpPr>
        <p:spPr>
          <a:xfrm>
            <a:off x="3840082" y="108572"/>
            <a:ext cx="2707216" cy="523220"/>
          </a:xfrm>
          <a:prstGeom prst="rect">
            <a:avLst/>
          </a:prstGeom>
          <a:gradFill>
            <a:gsLst>
              <a:gs pos="0">
                <a:srgbClr val="FFD966">
                  <a:lumMod val="5000"/>
                  <a:lumOff val="95000"/>
                </a:srgbClr>
              </a:gs>
              <a:gs pos="74000">
                <a:srgbClr val="FFD966">
                  <a:lumMod val="45000"/>
                  <a:lumOff val="55000"/>
                </a:srgbClr>
              </a:gs>
              <a:gs pos="83000">
                <a:srgbClr val="FFD966">
                  <a:lumMod val="45000"/>
                  <a:lumOff val="55000"/>
                </a:srgbClr>
              </a:gs>
              <a:gs pos="100000">
                <a:srgbClr val="FFD966">
                  <a:lumMod val="30000"/>
                  <a:lumOff val="70000"/>
                </a:srgbClr>
              </a:gs>
            </a:gsLst>
            <a:lin ang="5400000" scaled="1"/>
          </a:gra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rPr>
              <a:t>TAKE A BREAK</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BEFEBE"/>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C910F0-A288-4638-AD41-A4AB3D08CCC1}"/>
              </a:ext>
            </a:extLst>
          </p:cNvPr>
          <p:cNvSpPr/>
          <p:nvPr/>
        </p:nvSpPr>
        <p:spPr>
          <a:xfrm>
            <a:off x="96981" y="246221"/>
            <a:ext cx="11914909" cy="3693319"/>
          </a:xfrm>
          <a:prstGeom prst="rect">
            <a:avLst/>
          </a:prstGeom>
        </p:spPr>
        <p:txBody>
          <a:bodyPr wrap="square">
            <a:spAutoFit/>
          </a:bodyPr>
          <a:lstStyle/>
          <a:p>
            <a:pPr fontAlgn="base">
              <a:spcBef>
                <a:spcPct val="0"/>
              </a:spcBef>
              <a:spcAft>
                <a:spcPct val="0"/>
              </a:spcAft>
            </a:pPr>
            <a:r>
              <a:rPr lang="en-US" dirty="0">
                <a:solidFill>
                  <a:srgbClr val="000000"/>
                </a:solidFill>
                <a:latin typeface="Comic Sans MS" panose="030F0702030302020204" pitchFamily="66" charset="0"/>
              </a:rPr>
              <a:t>Rabbit’s ears can be either short or floppy, where short ears are dominant over floppy ears. There are 653 individuals in a population. 104 rabbits have floppy ears and 549 have short ears. Find: the frequency of the dominant and recessive alleles and the frequency of individuals with homozygous dominant, heterozygous, and homozygous recessive genotypes. </a:t>
            </a:r>
          </a:p>
          <a:p>
            <a:pPr fontAlgn="base">
              <a:spcBef>
                <a:spcPct val="0"/>
              </a:spcBef>
              <a:spcAft>
                <a:spcPct val="0"/>
              </a:spcAft>
            </a:pPr>
            <a:endParaRPr lang="en-US" dirty="0">
              <a:solidFill>
                <a:srgbClr val="000000"/>
              </a:solidFill>
              <a:latin typeface="Comic Sans MS" panose="030F0702030302020204" pitchFamily="66" charset="0"/>
            </a:endParaRPr>
          </a:p>
          <a:p>
            <a:pPr fontAlgn="base">
              <a:spcBef>
                <a:spcPct val="0"/>
              </a:spcBef>
              <a:spcAft>
                <a:spcPct val="0"/>
              </a:spcAft>
            </a:pPr>
            <a:endParaRPr lang="en-US" dirty="0">
              <a:solidFill>
                <a:srgbClr val="000000"/>
              </a:solidFill>
              <a:latin typeface="Comic Sans MS" panose="030F0702030302020204" pitchFamily="66" charset="0"/>
            </a:endParaRPr>
          </a:p>
          <a:p>
            <a:pPr fontAlgn="base">
              <a:spcBef>
                <a:spcPct val="0"/>
              </a:spcBef>
              <a:spcAft>
                <a:spcPct val="0"/>
              </a:spcAft>
            </a:pPr>
            <a:endParaRPr lang="en-US" dirty="0">
              <a:solidFill>
                <a:srgbClr val="000000"/>
              </a:solidFill>
              <a:latin typeface="Comic Sans MS" panose="030F0702030302020204" pitchFamily="66" charset="0"/>
            </a:endParaRPr>
          </a:p>
          <a:p>
            <a:pPr fontAlgn="base">
              <a:spcBef>
                <a:spcPct val="0"/>
              </a:spcBef>
              <a:spcAft>
                <a:spcPct val="0"/>
              </a:spcAft>
            </a:pPr>
            <a:endParaRPr lang="en-US" dirty="0">
              <a:solidFill>
                <a:srgbClr val="000000"/>
              </a:solidFill>
              <a:latin typeface="Comic Sans MS" panose="030F0702030302020204" pitchFamily="66" charset="0"/>
            </a:endParaRPr>
          </a:p>
          <a:p>
            <a:pPr fontAlgn="base">
              <a:spcBef>
                <a:spcPct val="0"/>
              </a:spcBef>
              <a:spcAft>
                <a:spcPct val="0"/>
              </a:spcAft>
            </a:pPr>
            <a:endParaRPr lang="en-US" dirty="0">
              <a:solidFill>
                <a:srgbClr val="000000"/>
              </a:solidFill>
              <a:latin typeface="Comic Sans MS" panose="030F0702030302020204" pitchFamily="66" charset="0"/>
            </a:endParaRPr>
          </a:p>
          <a:p>
            <a:pPr fontAlgn="base">
              <a:spcBef>
                <a:spcPct val="0"/>
              </a:spcBef>
              <a:spcAft>
                <a:spcPct val="0"/>
              </a:spcAft>
            </a:pPr>
            <a:endParaRPr lang="en-US" dirty="0">
              <a:solidFill>
                <a:srgbClr val="000000"/>
              </a:solidFill>
              <a:latin typeface="Comic Sans MS" panose="030F0702030302020204" pitchFamily="66" charset="0"/>
            </a:endParaRPr>
          </a:p>
          <a:p>
            <a:pPr fontAlgn="base">
              <a:spcBef>
                <a:spcPct val="0"/>
              </a:spcBef>
              <a:spcAft>
                <a:spcPct val="0"/>
              </a:spcAft>
            </a:pPr>
            <a:endParaRPr lang="en-US" dirty="0">
              <a:solidFill>
                <a:srgbClr val="000000"/>
              </a:solidFill>
              <a:latin typeface="Comic Sans MS" panose="030F0702030302020204" pitchFamily="66" charset="0"/>
            </a:endParaRPr>
          </a:p>
          <a:p>
            <a:pPr fontAlgn="base">
              <a:spcBef>
                <a:spcPct val="0"/>
              </a:spcBef>
              <a:spcAft>
                <a:spcPct val="0"/>
              </a:spcAft>
            </a:pPr>
            <a:r>
              <a:rPr lang="en-US" dirty="0">
                <a:solidFill>
                  <a:srgbClr val="000000"/>
                </a:solidFill>
                <a:latin typeface="Comic Sans MS" panose="030F0702030302020204" pitchFamily="66" charset="0"/>
              </a:rPr>
              <a:t>The next generation of rabbits has 560 individuals with short ears and 840 individuals with floppy ears. </a:t>
            </a:r>
            <a:br>
              <a:rPr lang="en-US" dirty="0">
                <a:solidFill>
                  <a:srgbClr val="000000"/>
                </a:solidFill>
                <a:latin typeface="Comic Sans MS" panose="030F0702030302020204" pitchFamily="66" charset="0"/>
              </a:rPr>
            </a:br>
            <a:r>
              <a:rPr lang="en-US" dirty="0">
                <a:solidFill>
                  <a:srgbClr val="000000"/>
                </a:solidFill>
                <a:latin typeface="Comic Sans MS" panose="030F0702030302020204" pitchFamily="66" charset="0"/>
              </a:rPr>
              <a:t>Solve for p and q. Is the population in Hardy-Weinberg Equilibrium? </a:t>
            </a:r>
          </a:p>
        </p:txBody>
      </p:sp>
      <p:sp>
        <p:nvSpPr>
          <p:cNvPr id="2" name="Rectangle 1">
            <a:extLst>
              <a:ext uri="{FF2B5EF4-FFF2-40B4-BE49-F238E27FC236}">
                <a16:creationId xmlns:a16="http://schemas.microsoft.com/office/drawing/2014/main" id="{D872F571-05C2-410C-9BFF-A4B081E659A2}"/>
              </a:ext>
            </a:extLst>
          </p:cNvPr>
          <p:cNvSpPr/>
          <p:nvPr/>
        </p:nvSpPr>
        <p:spPr>
          <a:xfrm>
            <a:off x="162622" y="5203558"/>
            <a:ext cx="11849268" cy="646331"/>
          </a:xfrm>
          <a:prstGeom prst="rect">
            <a:avLst/>
          </a:prstGeom>
        </p:spPr>
        <p:txBody>
          <a:bodyPr wrap="square">
            <a:spAutoFit/>
          </a:bodyPr>
          <a:lstStyle/>
          <a:p>
            <a:pPr fontAlgn="base">
              <a:spcBef>
                <a:spcPct val="0"/>
              </a:spcBef>
              <a:spcAft>
                <a:spcPct val="0"/>
              </a:spcAft>
            </a:pPr>
            <a:r>
              <a:rPr lang="en-US" dirty="0">
                <a:solidFill>
                  <a:srgbClr val="0066CC"/>
                </a:solidFill>
                <a:latin typeface="Comic Sans MS" panose="030F0702030302020204" pitchFamily="66" charset="0"/>
              </a:rPr>
              <a:t>No, the population is not in a state of Hardy-Weinberg Equilibrium because the </a:t>
            </a:r>
            <a:br>
              <a:rPr lang="en-US" dirty="0">
                <a:solidFill>
                  <a:srgbClr val="0066CC"/>
                </a:solidFill>
                <a:latin typeface="Comic Sans MS" panose="030F0702030302020204" pitchFamily="66" charset="0"/>
              </a:rPr>
            </a:br>
            <a:r>
              <a:rPr lang="en-US" dirty="0">
                <a:solidFill>
                  <a:srgbClr val="0066CC"/>
                </a:solidFill>
                <a:latin typeface="Comic Sans MS" panose="030F0702030302020204" pitchFamily="66" charset="0"/>
              </a:rPr>
              <a:t>allele frequencies are not the same as the preceding generation. . </a:t>
            </a:r>
          </a:p>
        </p:txBody>
      </p:sp>
      <p:sp>
        <p:nvSpPr>
          <p:cNvPr id="3" name="Rectangle 2">
            <a:extLst>
              <a:ext uri="{FF2B5EF4-FFF2-40B4-BE49-F238E27FC236}">
                <a16:creationId xmlns:a16="http://schemas.microsoft.com/office/drawing/2014/main" id="{D603CBC5-4FA7-4AEC-A431-0483FF71C9AC}"/>
              </a:ext>
            </a:extLst>
          </p:cNvPr>
          <p:cNvSpPr/>
          <p:nvPr/>
        </p:nvSpPr>
        <p:spPr>
          <a:xfrm>
            <a:off x="1535723" y="1"/>
            <a:ext cx="8990989" cy="246221"/>
          </a:xfrm>
          <a:prstGeom prst="rect">
            <a:avLst/>
          </a:prstGeom>
        </p:spPr>
        <p:txBody>
          <a:bodyPr wrap="square">
            <a:spAutoFit/>
          </a:bodyPr>
          <a:lstStyle/>
          <a:p>
            <a:pPr fontAlgn="base">
              <a:spcBef>
                <a:spcPct val="0"/>
              </a:spcBef>
              <a:spcAft>
                <a:spcPct val="0"/>
              </a:spcAft>
            </a:pPr>
            <a:r>
              <a:rPr lang="en-US" sz="1000" dirty="0">
                <a:solidFill>
                  <a:srgbClr val="CC0099"/>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http://www.germanna.edu/wp-content/uploads/tutoring/handouts/Hardy-Weinberg-Equilibrium.pdf</a:t>
            </a:r>
            <a:endParaRPr lang="en-US" sz="1000" dirty="0">
              <a:solidFill>
                <a:srgbClr val="CC0099"/>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1D7DCE00-F62C-46D8-92BF-BAF51DD14E4F}"/>
              </a:ext>
            </a:extLst>
          </p:cNvPr>
          <p:cNvSpPr/>
          <p:nvPr/>
        </p:nvSpPr>
        <p:spPr>
          <a:xfrm>
            <a:off x="764624" y="1324792"/>
            <a:ext cx="6173485" cy="369332"/>
          </a:xfrm>
          <a:prstGeom prst="rect">
            <a:avLst/>
          </a:prstGeom>
        </p:spPr>
        <p:txBody>
          <a:bodyPr wrap="none">
            <a:spAutoFit/>
          </a:bodyPr>
          <a:lstStyle/>
          <a:p>
            <a:pPr fontAlgn="base">
              <a:spcBef>
                <a:spcPct val="0"/>
              </a:spcBef>
              <a:spcAft>
                <a:spcPct val="0"/>
              </a:spcAft>
            </a:pPr>
            <a:r>
              <a:rPr lang="en-US" dirty="0">
                <a:solidFill>
                  <a:srgbClr val="0066CC"/>
                </a:solidFill>
                <a:latin typeface="Comic Sans MS" panose="030F0702030302020204" pitchFamily="66" charset="0"/>
              </a:rPr>
              <a:t>Homozygous recessive genotype  = 𝑞² = 104/653 = 0.16 </a:t>
            </a:r>
            <a:endParaRPr lang="en-US" dirty="0">
              <a:solidFill>
                <a:srgbClr val="000000"/>
              </a:solidFill>
              <a:latin typeface="Comic Sans MS" panose="030F0702030302020204" pitchFamily="66" charset="0"/>
            </a:endParaRPr>
          </a:p>
        </p:txBody>
      </p:sp>
      <p:sp>
        <p:nvSpPr>
          <p:cNvPr id="9" name="Rectangle 8">
            <a:extLst>
              <a:ext uri="{FF2B5EF4-FFF2-40B4-BE49-F238E27FC236}">
                <a16:creationId xmlns:a16="http://schemas.microsoft.com/office/drawing/2014/main" id="{CC56B048-C343-401D-B12E-81F18B729C2C}"/>
              </a:ext>
            </a:extLst>
          </p:cNvPr>
          <p:cNvSpPr/>
          <p:nvPr/>
        </p:nvSpPr>
        <p:spPr>
          <a:xfrm>
            <a:off x="901899" y="2698580"/>
            <a:ext cx="5851282" cy="369332"/>
          </a:xfrm>
          <a:prstGeom prst="rect">
            <a:avLst/>
          </a:prstGeom>
        </p:spPr>
        <p:txBody>
          <a:bodyPr wrap="none">
            <a:spAutoFit/>
          </a:bodyPr>
          <a:lstStyle/>
          <a:p>
            <a:pPr fontAlgn="base">
              <a:spcBef>
                <a:spcPct val="0"/>
              </a:spcBef>
              <a:spcAft>
                <a:spcPct val="0"/>
              </a:spcAft>
            </a:pPr>
            <a:r>
              <a:rPr lang="en-US" dirty="0">
                <a:solidFill>
                  <a:srgbClr val="0066CC"/>
                </a:solidFill>
                <a:latin typeface="Comic Sans MS" panose="030F0702030302020204" pitchFamily="66" charset="0"/>
              </a:rPr>
              <a:t> Heterozygous genotype = 2pq = 2 (0.6) (0.4) = 0.48  </a:t>
            </a:r>
            <a:endParaRPr lang="en-US" dirty="0">
              <a:solidFill>
                <a:srgbClr val="000000"/>
              </a:solidFill>
              <a:latin typeface="Comic Sans MS" panose="030F0702030302020204" pitchFamily="66" charset="0"/>
            </a:endParaRPr>
          </a:p>
        </p:txBody>
      </p:sp>
      <p:sp>
        <p:nvSpPr>
          <p:cNvPr id="11" name="Rectangle 10">
            <a:extLst>
              <a:ext uri="{FF2B5EF4-FFF2-40B4-BE49-F238E27FC236}">
                <a16:creationId xmlns:a16="http://schemas.microsoft.com/office/drawing/2014/main" id="{CF4E0FE1-8589-49C5-B860-66726E17BA32}"/>
              </a:ext>
            </a:extLst>
          </p:cNvPr>
          <p:cNvSpPr/>
          <p:nvPr/>
        </p:nvSpPr>
        <p:spPr>
          <a:xfrm>
            <a:off x="801086" y="1656525"/>
            <a:ext cx="3871573" cy="369332"/>
          </a:xfrm>
          <a:prstGeom prst="rect">
            <a:avLst/>
          </a:prstGeom>
        </p:spPr>
        <p:txBody>
          <a:bodyPr wrap="none">
            <a:spAutoFit/>
          </a:bodyPr>
          <a:lstStyle/>
          <a:p>
            <a:pPr fontAlgn="base">
              <a:spcBef>
                <a:spcPct val="0"/>
              </a:spcBef>
              <a:spcAft>
                <a:spcPct val="0"/>
              </a:spcAft>
            </a:pPr>
            <a:r>
              <a:rPr lang="en-US" dirty="0">
                <a:solidFill>
                  <a:srgbClr val="0066CC"/>
                </a:solidFill>
                <a:latin typeface="Comic Sans MS" panose="030F0702030302020204" pitchFamily="66" charset="0"/>
              </a:rPr>
              <a:t>Recessive allele = q =   √ 0.16 = 0.4</a:t>
            </a:r>
          </a:p>
        </p:txBody>
      </p:sp>
      <p:sp>
        <p:nvSpPr>
          <p:cNvPr id="12" name="Rectangle 11">
            <a:extLst>
              <a:ext uri="{FF2B5EF4-FFF2-40B4-BE49-F238E27FC236}">
                <a16:creationId xmlns:a16="http://schemas.microsoft.com/office/drawing/2014/main" id="{EE619419-EDE9-4A8C-B1BD-B9EFB5955D7C}"/>
              </a:ext>
            </a:extLst>
          </p:cNvPr>
          <p:cNvSpPr/>
          <p:nvPr/>
        </p:nvSpPr>
        <p:spPr>
          <a:xfrm>
            <a:off x="877228" y="2003784"/>
            <a:ext cx="3719288" cy="369332"/>
          </a:xfrm>
          <a:prstGeom prst="rect">
            <a:avLst/>
          </a:prstGeom>
        </p:spPr>
        <p:txBody>
          <a:bodyPr wrap="none">
            <a:spAutoFit/>
          </a:bodyPr>
          <a:lstStyle/>
          <a:p>
            <a:pPr fontAlgn="base">
              <a:spcBef>
                <a:spcPct val="0"/>
              </a:spcBef>
              <a:spcAft>
                <a:spcPct val="0"/>
              </a:spcAft>
            </a:pPr>
            <a:r>
              <a:rPr lang="en-US" dirty="0">
                <a:solidFill>
                  <a:srgbClr val="0066CC"/>
                </a:solidFill>
                <a:latin typeface="Comic Sans MS" panose="030F0702030302020204" pitchFamily="66" charset="0"/>
              </a:rPr>
              <a:t>Dominant allele = p = 1- 0.4 = 0.6 </a:t>
            </a:r>
            <a:endParaRPr lang="en-US" dirty="0">
              <a:solidFill>
                <a:srgbClr val="000000"/>
              </a:solidFill>
              <a:latin typeface="Comic Sans MS" panose="030F0702030302020204" pitchFamily="66" charset="0"/>
            </a:endParaRPr>
          </a:p>
        </p:txBody>
      </p:sp>
      <p:sp>
        <p:nvSpPr>
          <p:cNvPr id="13" name="Rectangle 12">
            <a:extLst>
              <a:ext uri="{FF2B5EF4-FFF2-40B4-BE49-F238E27FC236}">
                <a16:creationId xmlns:a16="http://schemas.microsoft.com/office/drawing/2014/main" id="{614141F4-9EEA-4F4C-8720-5159A8C34B59}"/>
              </a:ext>
            </a:extLst>
          </p:cNvPr>
          <p:cNvSpPr/>
          <p:nvPr/>
        </p:nvSpPr>
        <p:spPr>
          <a:xfrm>
            <a:off x="950059" y="2328459"/>
            <a:ext cx="5988050" cy="369332"/>
          </a:xfrm>
          <a:prstGeom prst="rect">
            <a:avLst/>
          </a:prstGeom>
        </p:spPr>
        <p:txBody>
          <a:bodyPr wrap="square">
            <a:spAutoFit/>
          </a:bodyPr>
          <a:lstStyle/>
          <a:p>
            <a:pPr fontAlgn="base">
              <a:spcBef>
                <a:spcPct val="0"/>
              </a:spcBef>
              <a:spcAft>
                <a:spcPct val="0"/>
              </a:spcAft>
            </a:pPr>
            <a:r>
              <a:rPr lang="en-US" dirty="0">
                <a:solidFill>
                  <a:srgbClr val="0066CC"/>
                </a:solidFill>
                <a:latin typeface="Comic Sans MS" panose="030F0702030302020204" pitchFamily="66" charset="0"/>
              </a:rPr>
              <a:t>Homozygous dominant genotype = p</a:t>
            </a:r>
            <a:r>
              <a:rPr lang="en-US" baseline="30000" dirty="0">
                <a:solidFill>
                  <a:srgbClr val="0066CC"/>
                </a:solidFill>
                <a:latin typeface="Comic Sans MS" panose="030F0702030302020204" pitchFamily="66" charset="0"/>
              </a:rPr>
              <a:t>2</a:t>
            </a:r>
            <a:r>
              <a:rPr lang="en-US" dirty="0">
                <a:solidFill>
                  <a:srgbClr val="0066CC"/>
                </a:solidFill>
                <a:latin typeface="Comic Sans MS" panose="030F0702030302020204" pitchFamily="66" charset="0"/>
              </a:rPr>
              <a:t> = (0.6)2 = 0.36</a:t>
            </a:r>
          </a:p>
        </p:txBody>
      </p:sp>
      <p:sp>
        <p:nvSpPr>
          <p:cNvPr id="14" name="Rectangle 13">
            <a:extLst>
              <a:ext uri="{FF2B5EF4-FFF2-40B4-BE49-F238E27FC236}">
                <a16:creationId xmlns:a16="http://schemas.microsoft.com/office/drawing/2014/main" id="{DA1605E7-E118-4457-9EF0-AD257F89FDFB}"/>
              </a:ext>
            </a:extLst>
          </p:cNvPr>
          <p:cNvSpPr/>
          <p:nvPr/>
        </p:nvSpPr>
        <p:spPr>
          <a:xfrm>
            <a:off x="1185123" y="3924444"/>
            <a:ext cx="2369559" cy="369332"/>
          </a:xfrm>
          <a:prstGeom prst="rect">
            <a:avLst/>
          </a:prstGeom>
        </p:spPr>
        <p:txBody>
          <a:bodyPr wrap="none">
            <a:spAutoFit/>
          </a:bodyPr>
          <a:lstStyle/>
          <a:p>
            <a:pPr fontAlgn="base">
              <a:spcBef>
                <a:spcPct val="0"/>
              </a:spcBef>
              <a:spcAft>
                <a:spcPct val="0"/>
              </a:spcAft>
            </a:pPr>
            <a:r>
              <a:rPr lang="en-US" dirty="0">
                <a:solidFill>
                  <a:srgbClr val="0066CC"/>
                </a:solidFill>
                <a:latin typeface="Comic Sans MS" panose="030F0702030302020204" pitchFamily="66" charset="0"/>
              </a:rPr>
              <a:t>𝑞2 = 840/1400 = 0.6</a:t>
            </a:r>
          </a:p>
        </p:txBody>
      </p:sp>
      <p:sp>
        <p:nvSpPr>
          <p:cNvPr id="15" name="Rectangle 14">
            <a:extLst>
              <a:ext uri="{FF2B5EF4-FFF2-40B4-BE49-F238E27FC236}">
                <a16:creationId xmlns:a16="http://schemas.microsoft.com/office/drawing/2014/main" id="{8D0DADE2-A6CD-45F1-B7D9-12D8E002CEE5}"/>
              </a:ext>
            </a:extLst>
          </p:cNvPr>
          <p:cNvSpPr/>
          <p:nvPr/>
        </p:nvSpPr>
        <p:spPr>
          <a:xfrm>
            <a:off x="1328720" y="4339078"/>
            <a:ext cx="1843774" cy="369332"/>
          </a:xfrm>
          <a:prstGeom prst="rect">
            <a:avLst/>
          </a:prstGeom>
        </p:spPr>
        <p:txBody>
          <a:bodyPr wrap="none">
            <a:spAutoFit/>
          </a:bodyPr>
          <a:lstStyle/>
          <a:p>
            <a:pPr fontAlgn="base">
              <a:spcBef>
                <a:spcPct val="0"/>
              </a:spcBef>
              <a:spcAft>
                <a:spcPct val="0"/>
              </a:spcAft>
            </a:pPr>
            <a:r>
              <a:rPr lang="en-US" dirty="0">
                <a:solidFill>
                  <a:srgbClr val="0066CC"/>
                </a:solidFill>
                <a:latin typeface="Comic Sans MS" panose="030F0702030302020204" pitchFamily="66" charset="0"/>
              </a:rPr>
              <a:t>q = √0.6 =  0.77</a:t>
            </a:r>
          </a:p>
        </p:txBody>
      </p:sp>
      <p:sp>
        <p:nvSpPr>
          <p:cNvPr id="16" name="Rectangle 15">
            <a:extLst>
              <a:ext uri="{FF2B5EF4-FFF2-40B4-BE49-F238E27FC236}">
                <a16:creationId xmlns:a16="http://schemas.microsoft.com/office/drawing/2014/main" id="{38BF2104-60B3-410C-8B1B-AA98DFCA9E74}"/>
              </a:ext>
            </a:extLst>
          </p:cNvPr>
          <p:cNvSpPr/>
          <p:nvPr/>
        </p:nvSpPr>
        <p:spPr>
          <a:xfrm>
            <a:off x="1328720" y="4706581"/>
            <a:ext cx="2048959" cy="369332"/>
          </a:xfrm>
          <a:prstGeom prst="rect">
            <a:avLst/>
          </a:prstGeom>
        </p:spPr>
        <p:txBody>
          <a:bodyPr wrap="none">
            <a:spAutoFit/>
          </a:bodyPr>
          <a:lstStyle/>
          <a:p>
            <a:pPr fontAlgn="base">
              <a:spcBef>
                <a:spcPct val="0"/>
              </a:spcBef>
              <a:spcAft>
                <a:spcPct val="0"/>
              </a:spcAft>
            </a:pPr>
            <a:r>
              <a:rPr lang="en-US" dirty="0">
                <a:solidFill>
                  <a:srgbClr val="0066CC"/>
                </a:solidFill>
                <a:latin typeface="Comic Sans MS" panose="030F0702030302020204" pitchFamily="66" charset="0"/>
              </a:rPr>
              <a:t>p = 1- 0.77 = 0.23</a:t>
            </a:r>
          </a:p>
        </p:txBody>
      </p:sp>
      <p:sp>
        <p:nvSpPr>
          <p:cNvPr id="17" name="Rectangle 16">
            <a:extLst>
              <a:ext uri="{FF2B5EF4-FFF2-40B4-BE49-F238E27FC236}">
                <a16:creationId xmlns:a16="http://schemas.microsoft.com/office/drawing/2014/main" id="{66395DBB-490B-4224-A679-ABD9434D25C8}"/>
              </a:ext>
            </a:extLst>
          </p:cNvPr>
          <p:cNvSpPr/>
          <p:nvPr/>
        </p:nvSpPr>
        <p:spPr>
          <a:xfrm>
            <a:off x="96981" y="6250975"/>
            <a:ext cx="9151356" cy="575222"/>
          </a:xfrm>
          <a:prstGeom prst="rect">
            <a:avLst/>
          </a:prstGeom>
        </p:spPr>
        <p:txBody>
          <a:bodyPr wrap="square">
            <a:spAutoFit/>
          </a:bodyPr>
          <a:lstStyle/>
          <a:p>
            <a:pPr>
              <a:lnSpc>
                <a:spcPct val="107000"/>
              </a:lnSpc>
            </a:pPr>
            <a:r>
              <a:rPr lang="en-US" sz="1000" dirty="0">
                <a:solidFill>
                  <a:srgbClr val="000000"/>
                </a:solidFill>
                <a:latin typeface="Times New Roman" panose="02020603050405020304" pitchFamily="18" charset="0"/>
                <a:cs typeface="Times New Roman" panose="02020603050405020304" pitchFamily="18" charset="0"/>
              </a:rPr>
              <a:t>EVO-1.K.2 Allele frequencies in a population can be calculated from genotype frequencies</a:t>
            </a:r>
          </a:p>
          <a:p>
            <a:pPr>
              <a:lnSpc>
                <a:spcPct val="107000"/>
              </a:lnSpc>
            </a:pPr>
            <a:r>
              <a:rPr lang="en-US" sz="1000" dirty="0">
                <a:solidFill>
                  <a:srgbClr val="000000"/>
                </a:solidFill>
                <a:latin typeface="Times New Roman" panose="02020603050405020304" pitchFamily="18" charset="0"/>
                <a:cs typeface="Times New Roman" panose="02020603050405020304" pitchFamily="18" charset="0"/>
              </a:rPr>
              <a:t>EVO-1.L.1 Changes in allele frequencies provide evidence for the occurrence of evolution in a population. </a:t>
            </a:r>
          </a:p>
          <a:p>
            <a:pPr>
              <a:lnSpc>
                <a:spcPct val="107000"/>
              </a:lnSpc>
            </a:pPr>
            <a:r>
              <a:rPr lang="en-US" sz="1000" dirty="0">
                <a:solidFill>
                  <a:srgbClr val="000000"/>
                </a:solidFill>
                <a:latin typeface="Times New Roman" panose="02020603050405020304" pitchFamily="18" charset="0"/>
                <a:cs typeface="Times New Roman" panose="02020603050405020304" pitchFamily="18" charset="0"/>
              </a:rPr>
              <a:t>SP 5 A. Perform mathematical calculations including:     a. Mathematical equations in the curriculum</a:t>
            </a:r>
          </a:p>
        </p:txBody>
      </p:sp>
      <p:sp>
        <p:nvSpPr>
          <p:cNvPr id="18" name="Rectangle 17">
            <a:extLst>
              <a:ext uri="{FF2B5EF4-FFF2-40B4-BE49-F238E27FC236}">
                <a16:creationId xmlns:a16="http://schemas.microsoft.com/office/drawing/2014/main" id="{F8A25BED-5D14-4120-ABFB-87FB6E12AB61}"/>
              </a:ext>
            </a:extLst>
          </p:cNvPr>
          <p:cNvSpPr/>
          <p:nvPr/>
        </p:nvSpPr>
        <p:spPr>
          <a:xfrm>
            <a:off x="9151557" y="4372561"/>
            <a:ext cx="2856017" cy="2308324"/>
          </a:xfrm>
          <a:prstGeom prst="rect">
            <a:avLst/>
          </a:prstGeom>
          <a:solidFill>
            <a:srgbClr val="92D050"/>
          </a:solidFill>
        </p:spPr>
        <p:txBody>
          <a:bodyPr wrap="square">
            <a:spAutoFit/>
          </a:bodyPr>
          <a:lstStyle/>
          <a:p>
            <a:pPr fontAlgn="base">
              <a:spcBef>
                <a:spcPct val="0"/>
              </a:spcBef>
              <a:spcAft>
                <a:spcPct val="0"/>
              </a:spcAft>
            </a:pPr>
            <a:r>
              <a:rPr lang="en-US" altLang="en-US" b="1" dirty="0">
                <a:solidFill>
                  <a:srgbClr val="000000"/>
                </a:solidFill>
                <a:latin typeface="Comic Sans MS" panose="030F0702030302020204" pitchFamily="66" charset="0"/>
              </a:rPr>
              <a:t>p + q = 1</a:t>
            </a:r>
          </a:p>
          <a:p>
            <a:pPr fontAlgn="base">
              <a:spcBef>
                <a:spcPct val="0"/>
              </a:spcBef>
              <a:spcAft>
                <a:spcPct val="0"/>
              </a:spcAft>
            </a:pPr>
            <a:r>
              <a:rPr lang="en-US" altLang="en-US" b="1" dirty="0">
                <a:solidFill>
                  <a:srgbClr val="000000"/>
                </a:solidFill>
                <a:latin typeface="Comic Sans MS" panose="030F0702030302020204" pitchFamily="66" charset="0"/>
              </a:rPr>
              <a:t>P</a:t>
            </a:r>
            <a:r>
              <a:rPr lang="en-US" altLang="en-US" b="1" baseline="30000" dirty="0">
                <a:solidFill>
                  <a:srgbClr val="000000"/>
                </a:solidFill>
                <a:latin typeface="Comic Sans MS" panose="030F0702030302020204" pitchFamily="66" charset="0"/>
              </a:rPr>
              <a:t>2</a:t>
            </a:r>
            <a:r>
              <a:rPr lang="en-US" altLang="en-US" b="1" dirty="0">
                <a:solidFill>
                  <a:srgbClr val="000000"/>
                </a:solidFill>
                <a:latin typeface="Comic Sans MS" panose="030F0702030302020204" pitchFamily="66" charset="0"/>
              </a:rPr>
              <a:t> + 2pq + q</a:t>
            </a:r>
            <a:r>
              <a:rPr lang="en-US" altLang="en-US" b="1" baseline="30000" dirty="0">
                <a:solidFill>
                  <a:srgbClr val="000000"/>
                </a:solidFill>
                <a:latin typeface="Comic Sans MS" panose="030F0702030302020204" pitchFamily="66" charset="0"/>
              </a:rPr>
              <a:t>2</a:t>
            </a:r>
            <a:r>
              <a:rPr lang="en-US" altLang="en-US" b="1" dirty="0">
                <a:solidFill>
                  <a:srgbClr val="000000"/>
                </a:solidFill>
                <a:latin typeface="Comic Sans MS" panose="030F0702030302020204" pitchFamily="66" charset="0"/>
              </a:rPr>
              <a:t> = 1</a:t>
            </a:r>
          </a:p>
          <a:p>
            <a:pPr fontAlgn="base">
              <a:spcBef>
                <a:spcPct val="0"/>
              </a:spcBef>
              <a:spcAft>
                <a:spcPct val="0"/>
              </a:spcAft>
            </a:pPr>
            <a:endParaRPr lang="en-US" altLang="en-US" b="1" dirty="0">
              <a:solidFill>
                <a:srgbClr val="000000"/>
              </a:solidFill>
              <a:latin typeface="Comic Sans MS" panose="030F0702030302020204" pitchFamily="66" charset="0"/>
            </a:endParaRPr>
          </a:p>
          <a:p>
            <a:pPr fontAlgn="base">
              <a:spcBef>
                <a:spcPct val="0"/>
              </a:spcBef>
              <a:spcAft>
                <a:spcPct val="0"/>
              </a:spcAft>
            </a:pPr>
            <a:r>
              <a:rPr lang="en-US" dirty="0">
                <a:latin typeface="Comic Sans MS" panose="030F0702030302020204" pitchFamily="66" charset="0"/>
              </a:rPr>
              <a:t>p = frequency of allele 1 in a population </a:t>
            </a:r>
          </a:p>
          <a:p>
            <a:pPr fontAlgn="base">
              <a:spcBef>
                <a:spcPct val="0"/>
              </a:spcBef>
              <a:spcAft>
                <a:spcPct val="0"/>
              </a:spcAft>
            </a:pPr>
            <a:endParaRPr lang="en-US" dirty="0">
              <a:latin typeface="Comic Sans MS" panose="030F0702030302020204" pitchFamily="66" charset="0"/>
            </a:endParaRPr>
          </a:p>
          <a:p>
            <a:pPr fontAlgn="base">
              <a:spcBef>
                <a:spcPct val="0"/>
              </a:spcBef>
              <a:spcAft>
                <a:spcPct val="0"/>
              </a:spcAft>
            </a:pPr>
            <a:r>
              <a:rPr lang="en-US" dirty="0">
                <a:latin typeface="Comic Sans MS" panose="030F0702030302020204" pitchFamily="66" charset="0"/>
              </a:rPr>
              <a:t>q = frequency of allele 2 in a population</a:t>
            </a:r>
            <a:endParaRPr lang="en-US" altLang="en-US" b="1" dirty="0">
              <a:solidFill>
                <a:srgbClr val="000000"/>
              </a:solidFill>
              <a:latin typeface="Comic Sans MS" panose="030F0702030302020204" pitchFamily="66" charset="0"/>
            </a:endParaRPr>
          </a:p>
        </p:txBody>
      </p:sp>
    </p:spTree>
    <p:extLst>
      <p:ext uri="{BB962C8B-B14F-4D97-AF65-F5344CB8AC3E}">
        <p14:creationId xmlns:p14="http://schemas.microsoft.com/office/powerpoint/2010/main" val="88503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0-#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additive="base">
                                        <p:cTn id="52" dur="500" fill="hold"/>
                                        <p:tgtEl>
                                          <p:spTgt spid="2"/>
                                        </p:tgtEl>
                                        <p:attrNameLst>
                                          <p:attrName>ppt_x</p:attrName>
                                        </p:attrNameLst>
                                      </p:cBhvr>
                                      <p:tavLst>
                                        <p:tav tm="0">
                                          <p:val>
                                            <p:strVal val="1+#ppt_w/2"/>
                                          </p:val>
                                        </p:tav>
                                        <p:tav tm="100000">
                                          <p:val>
                                            <p:strVal val="#ppt_x"/>
                                          </p:val>
                                        </p:tav>
                                      </p:tavLst>
                                    </p:anim>
                                    <p:anim calcmode="lin" valueType="num">
                                      <p:cBhvr additive="base">
                                        <p:cTn id="5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down)">
                                      <p:cBhvr>
                                        <p:cTn id="5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P spid="12" grpId="0"/>
      <p:bldP spid="13" grpId="0"/>
      <p:bldP spid="14" grpId="0"/>
      <p:bldP spid="15" grpId="0"/>
      <p:bldP spid="16" grpId="0"/>
      <p:bldP spid="17" grpId="0"/>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B2FCFC"/>
        </a:solidFill>
        <a:effectLst/>
      </p:bgPr>
    </p:bg>
    <p:spTree>
      <p:nvGrpSpPr>
        <p:cNvPr id="1" name=""/>
        <p:cNvGrpSpPr/>
        <p:nvPr/>
      </p:nvGrpSpPr>
      <p:grpSpPr>
        <a:xfrm>
          <a:off x="0" y="0"/>
          <a:ext cx="0" cy="0"/>
          <a:chOff x="0" y="0"/>
          <a:chExt cx="0" cy="0"/>
        </a:xfrm>
      </p:grpSpPr>
      <p:graphicFrame>
        <p:nvGraphicFramePr>
          <p:cNvPr id="3" name="Table 5">
            <a:extLst>
              <a:ext uri="{FF2B5EF4-FFF2-40B4-BE49-F238E27FC236}">
                <a16:creationId xmlns:a16="http://schemas.microsoft.com/office/drawing/2014/main" id="{AF11CFEB-D360-4B3D-96D0-97A75E24746E}"/>
              </a:ext>
            </a:extLst>
          </p:cNvPr>
          <p:cNvGraphicFramePr>
            <a:graphicFrameLocks noGrp="1"/>
          </p:cNvGraphicFramePr>
          <p:nvPr>
            <p:extLst>
              <p:ext uri="{D42A27DB-BD31-4B8C-83A1-F6EECF244321}">
                <p14:modId xmlns:p14="http://schemas.microsoft.com/office/powerpoint/2010/main" val="1989865554"/>
              </p:ext>
            </p:extLst>
          </p:nvPr>
        </p:nvGraphicFramePr>
        <p:xfrm>
          <a:off x="1074397" y="316817"/>
          <a:ext cx="10587720" cy="5745050"/>
        </p:xfrm>
        <a:graphic>
          <a:graphicData uri="http://schemas.openxmlformats.org/drawingml/2006/table">
            <a:tbl>
              <a:tblPr firstRow="1" bandRow="1">
                <a:tableStyleId>{073A0DAA-6AF3-43AB-8588-CEC1D06C72B9}</a:tableStyleId>
              </a:tblPr>
              <a:tblGrid>
                <a:gridCol w="3680483">
                  <a:extLst>
                    <a:ext uri="{9D8B030D-6E8A-4147-A177-3AD203B41FA5}">
                      <a16:colId xmlns:a16="http://schemas.microsoft.com/office/drawing/2014/main" val="2865473018"/>
                    </a:ext>
                  </a:extLst>
                </a:gridCol>
                <a:gridCol w="1772529">
                  <a:extLst>
                    <a:ext uri="{9D8B030D-6E8A-4147-A177-3AD203B41FA5}">
                      <a16:colId xmlns:a16="http://schemas.microsoft.com/office/drawing/2014/main" val="1766614774"/>
                    </a:ext>
                  </a:extLst>
                </a:gridCol>
                <a:gridCol w="1786597">
                  <a:extLst>
                    <a:ext uri="{9D8B030D-6E8A-4147-A177-3AD203B41FA5}">
                      <a16:colId xmlns:a16="http://schemas.microsoft.com/office/drawing/2014/main" val="811306422"/>
                    </a:ext>
                  </a:extLst>
                </a:gridCol>
                <a:gridCol w="1716259">
                  <a:extLst>
                    <a:ext uri="{9D8B030D-6E8A-4147-A177-3AD203B41FA5}">
                      <a16:colId xmlns:a16="http://schemas.microsoft.com/office/drawing/2014/main" val="2881674979"/>
                    </a:ext>
                  </a:extLst>
                </a:gridCol>
                <a:gridCol w="1631852">
                  <a:extLst>
                    <a:ext uri="{9D8B030D-6E8A-4147-A177-3AD203B41FA5}">
                      <a16:colId xmlns:a16="http://schemas.microsoft.com/office/drawing/2014/main" val="4240898231"/>
                    </a:ext>
                  </a:extLst>
                </a:gridCol>
              </a:tblGrid>
              <a:tr h="529140">
                <a:tc>
                  <a:txBody>
                    <a:bodyPr/>
                    <a:lstStyle/>
                    <a:p>
                      <a:r>
                        <a:rPr lang="en-US" dirty="0">
                          <a:solidFill>
                            <a:schemeClr val="tx1"/>
                          </a:solidFill>
                        </a:rPr>
                        <a:t>EXPERIMENT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solidFill>
                            <a:schemeClr val="tx1"/>
                          </a:solidFill>
                        </a:rPr>
                        <a:t>INDEPENDENT VARIABLE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solidFill>
                            <a:schemeClr val="tx1"/>
                          </a:solidFill>
                        </a:rPr>
                        <a:t>DEPENDENT VARIABLE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solidFill>
                            <a:schemeClr val="tx1"/>
                          </a:solidFill>
                        </a:rPr>
                        <a:t>EXPERIMENTAL GROUP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solidFill>
                            <a:schemeClr val="tx1"/>
                          </a:solidFill>
                        </a:rPr>
                        <a:t>CONTROL GROUP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46317905"/>
                  </a:ext>
                </a:extLst>
              </a:tr>
              <a:tr h="17972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A company wants to test a new dog food that is supposed to help overweight dogs lose weight. 50 dogs are chosen to get the new food and 50 more continue on their normal diets. After one month the dogs are checked to see if they have lost weight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85873897"/>
                  </a:ext>
                </a:extLst>
              </a:tr>
              <a:tr h="1623284">
                <a:tc>
                  <a:txBody>
                    <a:bodyPr/>
                    <a:lstStyle/>
                    <a:p>
                      <a:r>
                        <a:rPr lang="en-US" sz="1400" dirty="0"/>
                        <a:t>A new sun screen has been developed that is supposed to be more  effective at preventing sunburn.  30 participants spray one arm with the new formula and spray the other arm with the leading formula.  After 4 hours in the sun their skin is evaluated for any redness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14581704"/>
                  </a:ext>
                </a:extLst>
              </a:tr>
              <a:tr h="1684479">
                <a:tc>
                  <a:txBody>
                    <a:bodyPr/>
                    <a:lstStyle/>
                    <a:p>
                      <a:r>
                        <a:rPr lang="en-US" sz="1400" dirty="0"/>
                        <a:t>A student wants to study the effect of sunlight on plant growth.  In his experiment 12 plants receive normal amounts of sunlight , but half of them are kept under bright sunlamps all night long. After 6 weeks, the plants’ heights are measured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40254987"/>
                  </a:ext>
                </a:extLst>
              </a:tr>
            </a:tbl>
          </a:graphicData>
        </a:graphic>
      </p:graphicFrame>
      <p:sp>
        <p:nvSpPr>
          <p:cNvPr id="4" name="TextBox 3">
            <a:extLst>
              <a:ext uri="{FF2B5EF4-FFF2-40B4-BE49-F238E27FC236}">
                <a16:creationId xmlns:a16="http://schemas.microsoft.com/office/drawing/2014/main" id="{2B2AF0C2-753B-4C75-87B9-98761997604E}"/>
              </a:ext>
            </a:extLst>
          </p:cNvPr>
          <p:cNvSpPr txBox="1"/>
          <p:nvPr/>
        </p:nvSpPr>
        <p:spPr>
          <a:xfrm>
            <a:off x="-1" y="0"/>
            <a:ext cx="8931965"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https://www.acsboe.org/cms/lib/AL01828617/Centricity/Domain/2862/Exploring%20the%20Scientific%20Method.pdf</a:t>
            </a:r>
          </a:p>
        </p:txBody>
      </p:sp>
      <p:sp>
        <p:nvSpPr>
          <p:cNvPr id="6" name="TextBox 5">
            <a:extLst>
              <a:ext uri="{FF2B5EF4-FFF2-40B4-BE49-F238E27FC236}">
                <a16:creationId xmlns:a16="http://schemas.microsoft.com/office/drawing/2014/main" id="{3EDBDA87-46AD-4DD0-92F3-8AF30B506484}"/>
              </a:ext>
            </a:extLst>
          </p:cNvPr>
          <p:cNvSpPr txBox="1"/>
          <p:nvPr/>
        </p:nvSpPr>
        <p:spPr>
          <a:xfrm>
            <a:off x="4812638" y="1484556"/>
            <a:ext cx="1555619" cy="369332"/>
          </a:xfrm>
          <a:prstGeom prst="rect">
            <a:avLst/>
          </a:prstGeom>
          <a:noFill/>
        </p:spPr>
        <p:txBody>
          <a:bodyPr wrap="none" rtlCol="0">
            <a:spAutoFit/>
          </a:bodyPr>
          <a:lstStyle/>
          <a:p>
            <a:r>
              <a:rPr lang="en-US" dirty="0"/>
              <a:t> </a:t>
            </a:r>
            <a:r>
              <a:rPr lang="en-US" dirty="0">
                <a:solidFill>
                  <a:srgbClr val="0000FF"/>
                </a:solidFill>
              </a:rPr>
              <a:t>New dog food</a:t>
            </a:r>
          </a:p>
        </p:txBody>
      </p:sp>
      <p:sp>
        <p:nvSpPr>
          <p:cNvPr id="7" name="TextBox 6">
            <a:extLst>
              <a:ext uri="{FF2B5EF4-FFF2-40B4-BE49-F238E27FC236}">
                <a16:creationId xmlns:a16="http://schemas.microsoft.com/office/drawing/2014/main" id="{540147DE-52B2-44FE-919F-3019C20E1B71}"/>
              </a:ext>
            </a:extLst>
          </p:cNvPr>
          <p:cNvSpPr txBox="1"/>
          <p:nvPr/>
        </p:nvSpPr>
        <p:spPr>
          <a:xfrm>
            <a:off x="6745126" y="1510035"/>
            <a:ext cx="1315425" cy="369332"/>
          </a:xfrm>
          <a:prstGeom prst="rect">
            <a:avLst/>
          </a:prstGeom>
          <a:noFill/>
        </p:spPr>
        <p:txBody>
          <a:bodyPr wrap="none" rtlCol="0">
            <a:spAutoFit/>
          </a:bodyPr>
          <a:lstStyle/>
          <a:p>
            <a:r>
              <a:rPr lang="en-US" dirty="0"/>
              <a:t> </a:t>
            </a:r>
            <a:r>
              <a:rPr lang="en-US" dirty="0">
                <a:solidFill>
                  <a:srgbClr val="0000FF"/>
                </a:solidFill>
              </a:rPr>
              <a:t>Weight loss</a:t>
            </a:r>
          </a:p>
        </p:txBody>
      </p:sp>
      <p:sp>
        <p:nvSpPr>
          <p:cNvPr id="8" name="TextBox 7">
            <a:extLst>
              <a:ext uri="{FF2B5EF4-FFF2-40B4-BE49-F238E27FC236}">
                <a16:creationId xmlns:a16="http://schemas.microsoft.com/office/drawing/2014/main" id="{0A609359-F209-4372-B8E6-A17C3D1E2B91}"/>
              </a:ext>
            </a:extLst>
          </p:cNvPr>
          <p:cNvSpPr txBox="1"/>
          <p:nvPr/>
        </p:nvSpPr>
        <p:spPr>
          <a:xfrm>
            <a:off x="8687600" y="1253724"/>
            <a:ext cx="1264605" cy="923330"/>
          </a:xfrm>
          <a:prstGeom prst="rect">
            <a:avLst/>
          </a:prstGeom>
          <a:noFill/>
        </p:spPr>
        <p:txBody>
          <a:bodyPr wrap="square" rtlCol="0">
            <a:spAutoFit/>
          </a:bodyPr>
          <a:lstStyle/>
          <a:p>
            <a:r>
              <a:rPr lang="en-US" dirty="0"/>
              <a:t> </a:t>
            </a:r>
            <a:r>
              <a:rPr lang="en-US" dirty="0">
                <a:solidFill>
                  <a:srgbClr val="0000FF"/>
                </a:solidFill>
              </a:rPr>
              <a:t>Dogs receiving new food</a:t>
            </a:r>
          </a:p>
        </p:txBody>
      </p:sp>
      <p:sp>
        <p:nvSpPr>
          <p:cNvPr id="9" name="TextBox 8">
            <a:extLst>
              <a:ext uri="{FF2B5EF4-FFF2-40B4-BE49-F238E27FC236}">
                <a16:creationId xmlns:a16="http://schemas.microsoft.com/office/drawing/2014/main" id="{D2480148-FE8C-4F19-883C-5746DA484212}"/>
              </a:ext>
            </a:extLst>
          </p:cNvPr>
          <p:cNvSpPr txBox="1"/>
          <p:nvPr/>
        </p:nvSpPr>
        <p:spPr>
          <a:xfrm>
            <a:off x="10160077" y="1207557"/>
            <a:ext cx="1275093" cy="646331"/>
          </a:xfrm>
          <a:prstGeom prst="rect">
            <a:avLst/>
          </a:prstGeom>
          <a:noFill/>
        </p:spPr>
        <p:txBody>
          <a:bodyPr wrap="none" rtlCol="0">
            <a:spAutoFit/>
          </a:bodyPr>
          <a:lstStyle/>
          <a:p>
            <a:r>
              <a:rPr lang="en-US" dirty="0"/>
              <a:t> </a:t>
            </a:r>
            <a:r>
              <a:rPr lang="en-US" dirty="0">
                <a:solidFill>
                  <a:srgbClr val="0000FF"/>
                </a:solidFill>
              </a:rPr>
              <a:t>Dogs on </a:t>
            </a:r>
          </a:p>
          <a:p>
            <a:r>
              <a:rPr lang="en-US" dirty="0">
                <a:solidFill>
                  <a:srgbClr val="0000FF"/>
                </a:solidFill>
              </a:rPr>
              <a:t>normal diet</a:t>
            </a:r>
          </a:p>
        </p:txBody>
      </p:sp>
      <p:sp>
        <p:nvSpPr>
          <p:cNvPr id="11" name="TextBox 10">
            <a:extLst>
              <a:ext uri="{FF2B5EF4-FFF2-40B4-BE49-F238E27FC236}">
                <a16:creationId xmlns:a16="http://schemas.microsoft.com/office/drawing/2014/main" id="{6DECEAAE-20FF-4081-AC8E-469A791F3975}"/>
              </a:ext>
            </a:extLst>
          </p:cNvPr>
          <p:cNvSpPr txBox="1"/>
          <p:nvPr/>
        </p:nvSpPr>
        <p:spPr>
          <a:xfrm>
            <a:off x="5018246" y="3189342"/>
            <a:ext cx="1555619" cy="646331"/>
          </a:xfrm>
          <a:prstGeom prst="rect">
            <a:avLst/>
          </a:prstGeom>
          <a:noFill/>
        </p:spPr>
        <p:txBody>
          <a:bodyPr wrap="square">
            <a:spAutoFit/>
          </a:bodyPr>
          <a:lstStyle/>
          <a:p>
            <a:r>
              <a:rPr lang="en-US" dirty="0">
                <a:solidFill>
                  <a:srgbClr val="0000FF"/>
                </a:solidFill>
              </a:rPr>
              <a:t>New sunscreen</a:t>
            </a:r>
          </a:p>
        </p:txBody>
      </p:sp>
      <p:sp>
        <p:nvSpPr>
          <p:cNvPr id="13" name="TextBox 12">
            <a:extLst>
              <a:ext uri="{FF2B5EF4-FFF2-40B4-BE49-F238E27FC236}">
                <a16:creationId xmlns:a16="http://schemas.microsoft.com/office/drawing/2014/main" id="{C8D479D5-1239-47FC-9E21-5122AA0D2EE0}"/>
              </a:ext>
            </a:extLst>
          </p:cNvPr>
          <p:cNvSpPr txBox="1"/>
          <p:nvPr/>
        </p:nvSpPr>
        <p:spPr>
          <a:xfrm>
            <a:off x="8431090" y="3223427"/>
            <a:ext cx="1437591" cy="646331"/>
          </a:xfrm>
          <a:prstGeom prst="rect">
            <a:avLst/>
          </a:prstGeom>
          <a:noFill/>
        </p:spPr>
        <p:txBody>
          <a:bodyPr wrap="square">
            <a:spAutoFit/>
          </a:bodyPr>
          <a:lstStyle/>
          <a:p>
            <a:r>
              <a:rPr lang="en-US" dirty="0">
                <a:solidFill>
                  <a:srgbClr val="0000FF"/>
                </a:solidFill>
              </a:rPr>
              <a:t>Arm with new formula</a:t>
            </a:r>
          </a:p>
        </p:txBody>
      </p:sp>
      <p:sp>
        <p:nvSpPr>
          <p:cNvPr id="15" name="TextBox 14">
            <a:extLst>
              <a:ext uri="{FF2B5EF4-FFF2-40B4-BE49-F238E27FC236}">
                <a16:creationId xmlns:a16="http://schemas.microsoft.com/office/drawing/2014/main" id="{B713DA11-2A2A-4B1A-B679-7B911B87FFA0}"/>
              </a:ext>
            </a:extLst>
          </p:cNvPr>
          <p:cNvSpPr txBox="1"/>
          <p:nvPr/>
        </p:nvSpPr>
        <p:spPr>
          <a:xfrm>
            <a:off x="6890825" y="3087519"/>
            <a:ext cx="1315425" cy="646331"/>
          </a:xfrm>
          <a:prstGeom prst="rect">
            <a:avLst/>
          </a:prstGeom>
          <a:noFill/>
        </p:spPr>
        <p:txBody>
          <a:bodyPr wrap="square">
            <a:spAutoFit/>
          </a:bodyPr>
          <a:lstStyle/>
          <a:p>
            <a:r>
              <a:rPr kumimoji="0" lang="en-US" sz="1800" b="0" i="0" u="none" strike="noStrike" kern="1200" cap="none" spc="0" normalizeH="0" baseline="0" noProof="0" dirty="0">
                <a:ln>
                  <a:noFill/>
                </a:ln>
                <a:solidFill>
                  <a:srgbClr val="0000FF"/>
                </a:solidFill>
                <a:effectLst/>
                <a:uLnTx/>
                <a:uFillTx/>
                <a:latin typeface="Calibri" panose="020F0502020204030204"/>
                <a:ea typeface="+mn-ea"/>
                <a:cs typeface="+mn-cs"/>
              </a:rPr>
              <a:t>Original</a:t>
            </a:r>
          </a:p>
          <a:p>
            <a:r>
              <a:rPr lang="en-US" dirty="0">
                <a:solidFill>
                  <a:srgbClr val="0000FF"/>
                </a:solidFill>
                <a:latin typeface="Calibri" panose="020F0502020204030204"/>
              </a:rPr>
              <a:t>sunscreen</a:t>
            </a:r>
            <a:endParaRPr lang="en-US" dirty="0">
              <a:solidFill>
                <a:srgbClr val="0000FF"/>
              </a:solidFill>
            </a:endParaRPr>
          </a:p>
        </p:txBody>
      </p:sp>
      <p:sp>
        <p:nvSpPr>
          <p:cNvPr id="17" name="TextBox 16">
            <a:extLst>
              <a:ext uri="{FF2B5EF4-FFF2-40B4-BE49-F238E27FC236}">
                <a16:creationId xmlns:a16="http://schemas.microsoft.com/office/drawing/2014/main" id="{9EC0375F-650D-4709-9CA6-2BC47A5B410F}"/>
              </a:ext>
            </a:extLst>
          </p:cNvPr>
          <p:cNvSpPr txBox="1"/>
          <p:nvPr/>
        </p:nvSpPr>
        <p:spPr>
          <a:xfrm>
            <a:off x="10224526" y="2967335"/>
            <a:ext cx="1437591" cy="923330"/>
          </a:xfrm>
          <a:prstGeom prst="rect">
            <a:avLst/>
          </a:prstGeom>
          <a:noFill/>
        </p:spPr>
        <p:txBody>
          <a:bodyPr wrap="square">
            <a:spAutoFit/>
          </a:bodyPr>
          <a:lstStyle/>
          <a:p>
            <a:r>
              <a:rPr kumimoji="0" lang="en-US" sz="1800" b="0" i="0" u="none" strike="noStrike" kern="1200" cap="none" spc="0" normalizeH="0" baseline="0" noProof="0" dirty="0">
                <a:ln>
                  <a:noFill/>
                </a:ln>
                <a:solidFill>
                  <a:srgbClr val="0000FF"/>
                </a:solidFill>
                <a:effectLst/>
                <a:uLnTx/>
                <a:uFillTx/>
                <a:latin typeface="Calibri" panose="020F0502020204030204"/>
              </a:rPr>
              <a:t>Arm with leading formula</a:t>
            </a:r>
            <a:endParaRPr lang="en-US" dirty="0">
              <a:solidFill>
                <a:srgbClr val="0000FF"/>
              </a:solidFill>
            </a:endParaRPr>
          </a:p>
        </p:txBody>
      </p:sp>
      <p:sp>
        <p:nvSpPr>
          <p:cNvPr id="19" name="TextBox 18">
            <a:extLst>
              <a:ext uri="{FF2B5EF4-FFF2-40B4-BE49-F238E27FC236}">
                <a16:creationId xmlns:a16="http://schemas.microsoft.com/office/drawing/2014/main" id="{16A7D402-F5DB-4F64-9A8C-21D58FE6909C}"/>
              </a:ext>
            </a:extLst>
          </p:cNvPr>
          <p:cNvSpPr txBox="1"/>
          <p:nvPr/>
        </p:nvSpPr>
        <p:spPr>
          <a:xfrm>
            <a:off x="4812638" y="4726413"/>
            <a:ext cx="1652114" cy="923330"/>
          </a:xfrm>
          <a:prstGeom prst="rect">
            <a:avLst/>
          </a:prstGeom>
          <a:noFill/>
        </p:spPr>
        <p:txBody>
          <a:bodyPr wrap="square">
            <a:spAutoFit/>
          </a:bodyPr>
          <a:lstStyle/>
          <a:p>
            <a:r>
              <a:rPr lang="en-US" dirty="0">
                <a:solidFill>
                  <a:srgbClr val="0000FF"/>
                </a:solidFill>
                <a:latin typeface="Calibri" panose="020F0502020204030204"/>
              </a:rPr>
              <a:t>S</a:t>
            </a:r>
            <a:r>
              <a:rPr kumimoji="0" lang="en-US" sz="1800" b="0" i="0" u="none" strike="noStrike" kern="1200" cap="none" spc="0" normalizeH="0" baseline="0" noProof="0" dirty="0">
                <a:ln>
                  <a:noFill/>
                </a:ln>
                <a:solidFill>
                  <a:srgbClr val="0000FF"/>
                </a:solidFill>
                <a:effectLst/>
                <a:uLnTx/>
                <a:uFillTx/>
                <a:latin typeface="Calibri" panose="020F0502020204030204"/>
              </a:rPr>
              <a:t>unlamps giving extra light a night</a:t>
            </a:r>
            <a:endParaRPr lang="en-US" dirty="0">
              <a:solidFill>
                <a:srgbClr val="0000FF"/>
              </a:solidFill>
            </a:endParaRPr>
          </a:p>
        </p:txBody>
      </p:sp>
      <p:sp>
        <p:nvSpPr>
          <p:cNvPr id="21" name="TextBox 20">
            <a:extLst>
              <a:ext uri="{FF2B5EF4-FFF2-40B4-BE49-F238E27FC236}">
                <a16:creationId xmlns:a16="http://schemas.microsoft.com/office/drawing/2014/main" id="{6F28E1AE-6303-44F2-B4E0-30181591ADB0}"/>
              </a:ext>
            </a:extLst>
          </p:cNvPr>
          <p:cNvSpPr txBox="1"/>
          <p:nvPr/>
        </p:nvSpPr>
        <p:spPr>
          <a:xfrm>
            <a:off x="6592588" y="4726413"/>
            <a:ext cx="174423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panose="020F0502020204030204"/>
                <a:ea typeface="+mn-ea"/>
                <a:cs typeface="+mn-cs"/>
              </a:rPr>
              <a:t>Normal sunlight</a:t>
            </a:r>
          </a:p>
        </p:txBody>
      </p:sp>
      <p:sp>
        <p:nvSpPr>
          <p:cNvPr id="23" name="TextBox 22">
            <a:extLst>
              <a:ext uri="{FF2B5EF4-FFF2-40B4-BE49-F238E27FC236}">
                <a16:creationId xmlns:a16="http://schemas.microsoft.com/office/drawing/2014/main" id="{1B2655B4-AC68-4100-A970-A79CA85989F8}"/>
              </a:ext>
            </a:extLst>
          </p:cNvPr>
          <p:cNvSpPr txBox="1"/>
          <p:nvPr/>
        </p:nvSpPr>
        <p:spPr>
          <a:xfrm>
            <a:off x="8482161" y="4618291"/>
            <a:ext cx="129774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panose="020F0502020204030204"/>
                <a:ea typeface="+mn-ea"/>
                <a:cs typeface="+mn-cs"/>
              </a:rPr>
              <a:t>Plants under  </a:t>
            </a:r>
            <a:r>
              <a:rPr lang="en-US" dirty="0">
                <a:solidFill>
                  <a:srgbClr val="0000FF"/>
                </a:solidFill>
                <a:latin typeface="Calibri" panose="020F0502020204030204"/>
              </a:rPr>
              <a:t>s</a:t>
            </a:r>
            <a:r>
              <a:rPr kumimoji="0" lang="en-US" sz="1800" b="0" i="0" u="none" strike="noStrike" kern="1200" cap="none" spc="0" normalizeH="0" baseline="0" noProof="0" dirty="0">
                <a:ln>
                  <a:noFill/>
                </a:ln>
                <a:solidFill>
                  <a:srgbClr val="0000FF"/>
                </a:solidFill>
                <a:effectLst/>
                <a:uLnTx/>
                <a:uFillTx/>
                <a:latin typeface="Calibri" panose="020F0502020204030204"/>
                <a:ea typeface="+mn-ea"/>
                <a:cs typeface="+mn-cs"/>
              </a:rPr>
              <a:t>unlamps at night</a:t>
            </a:r>
          </a:p>
        </p:txBody>
      </p:sp>
      <p:sp>
        <p:nvSpPr>
          <p:cNvPr id="25" name="TextBox 24">
            <a:extLst>
              <a:ext uri="{FF2B5EF4-FFF2-40B4-BE49-F238E27FC236}">
                <a16:creationId xmlns:a16="http://schemas.microsoft.com/office/drawing/2014/main" id="{366580B2-69C2-4EA1-954B-72062551B539}"/>
              </a:ext>
            </a:extLst>
          </p:cNvPr>
          <p:cNvSpPr txBox="1"/>
          <p:nvPr/>
        </p:nvSpPr>
        <p:spPr>
          <a:xfrm>
            <a:off x="10160077" y="4618290"/>
            <a:ext cx="1372788"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panose="020F0502020204030204"/>
                <a:ea typeface="+mn-ea"/>
                <a:cs typeface="+mn-cs"/>
              </a:rPr>
              <a:t>Plants getting only normal sunlight</a:t>
            </a:r>
          </a:p>
        </p:txBody>
      </p:sp>
      <p:sp>
        <p:nvSpPr>
          <p:cNvPr id="27" name="TextBox 26">
            <a:extLst>
              <a:ext uri="{FF2B5EF4-FFF2-40B4-BE49-F238E27FC236}">
                <a16:creationId xmlns:a16="http://schemas.microsoft.com/office/drawing/2014/main" id="{8E48CAE2-A592-40AE-9E57-5FA517C88827}"/>
              </a:ext>
            </a:extLst>
          </p:cNvPr>
          <p:cNvSpPr txBox="1"/>
          <p:nvPr/>
        </p:nvSpPr>
        <p:spPr>
          <a:xfrm>
            <a:off x="201062" y="6467984"/>
            <a:ext cx="11461055"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 3.C  Identify experimental procedures that are aligned to the question, including a. Identifying dependent and independent variables. </a:t>
            </a:r>
          </a:p>
        </p:txBody>
      </p:sp>
    </p:spTree>
    <p:extLst>
      <p:ext uri="{BB962C8B-B14F-4D97-AF65-F5344CB8AC3E}">
        <p14:creationId xmlns:p14="http://schemas.microsoft.com/office/powerpoint/2010/main" val="153951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down)">
                                      <p:cBhvr>
                                        <p:cTn id="22" dur="500"/>
                                        <p:tgtEl>
                                          <p:spTgt spid="9">
                                            <p:txEl>
                                              <p:pRg st="0" end="0"/>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wipe(down)">
                                      <p:cBhvr>
                                        <p:cTn id="25" dur="500"/>
                                        <p:tgtEl>
                                          <p:spTgt spid="9">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wipe(up)">
                                      <p:cBhvr>
                                        <p:cTn id="30" dur="500"/>
                                        <p:tgtEl>
                                          <p:spTgt spid="1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up)">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3">
                                            <p:txEl>
                                              <p:pRg st="0" end="0"/>
                                            </p:txEl>
                                          </p:spTgt>
                                        </p:tgtEl>
                                        <p:attrNameLst>
                                          <p:attrName>style.visibility</p:attrName>
                                        </p:attrNameLst>
                                      </p:cBhvr>
                                      <p:to>
                                        <p:strVal val="visible"/>
                                      </p:to>
                                    </p:set>
                                    <p:animEffect transition="in" filter="wipe(down)">
                                      <p:cBhvr>
                                        <p:cTn id="40" dur="500"/>
                                        <p:tgtEl>
                                          <p:spTgt spid="13">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up)">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right)">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23">
                                            <p:txEl>
                                              <p:pRg st="0" end="0"/>
                                            </p:txEl>
                                          </p:spTgt>
                                        </p:tgtEl>
                                        <p:attrNameLst>
                                          <p:attrName>style.visibility</p:attrName>
                                        </p:attrNameLst>
                                      </p:cBhvr>
                                      <p:to>
                                        <p:strVal val="visible"/>
                                      </p:to>
                                    </p:set>
                                    <p:animEffect transition="in" filter="wipe(left)">
                                      <p:cBhvr>
                                        <p:cTn id="60" dur="500"/>
                                        <p:tgtEl>
                                          <p:spTgt spid="23">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wipe(right)">
                                      <p:cBhvr>
                                        <p:cTn id="6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5" grpId="0"/>
      <p:bldP spid="17" grpId="0"/>
      <p:bldP spid="19" grpId="0"/>
      <p:bldP spid="21"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A49FD95-2230-4DB5-92DE-53EDBB6CF174}"/>
              </a:ext>
            </a:extLst>
          </p:cNvPr>
          <p:cNvSpPr>
            <a:spLocks noGrp="1" noChangeArrowheads="1"/>
          </p:cNvSpPr>
          <p:nvPr>
            <p:ph type="body" sz="half" idx="2"/>
          </p:nvPr>
        </p:nvSpPr>
        <p:spPr>
          <a:xfrm>
            <a:off x="0" y="2208828"/>
            <a:ext cx="12063663" cy="4124160"/>
          </a:xfrm>
        </p:spPr>
        <p:txBody>
          <a:bodyPr/>
          <a:lstStyle/>
          <a:p>
            <a:pPr marL="0" indent="0">
              <a:buNone/>
            </a:pPr>
            <a:r>
              <a:rPr lang="en-US" sz="1600" dirty="0">
                <a:latin typeface="Comic Sans MS" panose="030F0702030302020204" pitchFamily="66" charset="0"/>
              </a:rPr>
              <a:t>Undersea landslides can disrupt marine habitats by burying organisms that live on the ocean floor.  The graph above shows the size of a population of a certain organism that lives on the ocean floor.  The population was affected by a recent landslide at the time indicated on the graph.  Which of the following best predicts how the population will be affected by the landslide?</a:t>
            </a:r>
          </a:p>
          <a:p>
            <a:pPr marL="0" indent="0">
              <a:buNone/>
            </a:pPr>
            <a:endParaRPr lang="en-US" sz="1600" dirty="0">
              <a:latin typeface="Comic Sans MS" panose="030F0702030302020204" pitchFamily="66" charset="0"/>
            </a:endParaRPr>
          </a:p>
          <a:p>
            <a:pPr marL="0" indent="0">
              <a:buNone/>
            </a:pPr>
            <a:r>
              <a:rPr lang="en-US" sz="1600" dirty="0">
                <a:latin typeface="Comic Sans MS" panose="030F0702030302020204" pitchFamily="66" charset="0"/>
              </a:rPr>
              <a:t>  A) The surviving organisms will evolve into a new species.</a:t>
            </a:r>
          </a:p>
          <a:p>
            <a:pPr marL="0" indent="0">
              <a:buNone/>
            </a:pPr>
            <a:br>
              <a:rPr lang="en-US" sz="1600" dirty="0">
                <a:latin typeface="Comic Sans MS" panose="030F0702030302020204" pitchFamily="66" charset="0"/>
              </a:rPr>
            </a:br>
            <a:r>
              <a:rPr lang="en-US" sz="1600" dirty="0">
                <a:latin typeface="Comic Sans MS" panose="030F0702030302020204" pitchFamily="66" charset="0"/>
              </a:rPr>
              <a:t>  B) The reduced populations will likely have allelic frequencies that are different </a:t>
            </a:r>
            <a:br>
              <a:rPr lang="en-US" sz="1600" dirty="0">
                <a:latin typeface="Comic Sans MS" panose="030F0702030302020204" pitchFamily="66" charset="0"/>
              </a:rPr>
            </a:br>
            <a:r>
              <a:rPr lang="en-US" sz="1600" dirty="0">
                <a:latin typeface="Comic Sans MS" panose="030F0702030302020204" pitchFamily="66" charset="0"/>
              </a:rPr>
              <a:t>            from the initial population </a:t>
            </a:r>
          </a:p>
          <a:p>
            <a:pPr marL="0" indent="0">
              <a:buNone/>
            </a:pPr>
            <a:endParaRPr lang="en-US" sz="1600" dirty="0">
              <a:latin typeface="Comic Sans MS" panose="030F0702030302020204" pitchFamily="66" charset="0"/>
            </a:endParaRPr>
          </a:p>
          <a:p>
            <a:pPr marL="0" indent="0">
              <a:buNone/>
            </a:pPr>
            <a:r>
              <a:rPr lang="en-US" sz="1600" dirty="0">
                <a:latin typeface="Comic Sans MS" panose="030F0702030302020204" pitchFamily="66" charset="0"/>
              </a:rPr>
              <a:t> C) The population will adapt to deeper waters to avoid future landslides.  </a:t>
            </a:r>
          </a:p>
          <a:p>
            <a:pPr marL="0" indent="0">
              <a:buNone/>
            </a:pPr>
            <a:endParaRPr lang="en-US" sz="1600" dirty="0">
              <a:latin typeface="Comic Sans MS" panose="030F0702030302020204" pitchFamily="66" charset="0"/>
            </a:endParaRPr>
          </a:p>
          <a:p>
            <a:pPr marL="0" indent="0">
              <a:buNone/>
            </a:pPr>
            <a:r>
              <a:rPr lang="en-US" sz="1600" dirty="0">
                <a:latin typeface="Comic Sans MS" panose="030F0702030302020204" pitchFamily="66" charset="0"/>
              </a:rPr>
              <a:t> D)  The reduced population will have a greater number of different genes that the initial population.</a:t>
            </a:r>
          </a:p>
          <a:p>
            <a:pPr marL="0" indent="0">
              <a:buNone/>
            </a:pPr>
            <a:r>
              <a:rPr lang="en-US" sz="1600" dirty="0">
                <a:latin typeface="Comic Sans MS" panose="030F0702030302020204" pitchFamily="66" charset="0"/>
              </a:rPr>
              <a:t> </a:t>
            </a:r>
          </a:p>
          <a:p>
            <a:pPr marL="0" indent="0">
              <a:buNone/>
            </a:pPr>
            <a:r>
              <a:rPr lang="en-US" sz="1600" dirty="0">
                <a:latin typeface="Comic Sans MS" panose="030F0702030302020204" pitchFamily="66" charset="0"/>
              </a:rPr>
              <a:t> </a:t>
            </a:r>
            <a:endParaRPr lang="en-US" altLang="en-US" sz="1800" dirty="0">
              <a:latin typeface="Comic Sans MS" panose="030F0702030302020204" pitchFamily="66" charset="0"/>
            </a:endParaRPr>
          </a:p>
        </p:txBody>
      </p:sp>
      <p:sp>
        <p:nvSpPr>
          <p:cNvPr id="89091" name="Rectangle 1">
            <a:extLst>
              <a:ext uri="{FF2B5EF4-FFF2-40B4-BE49-F238E27FC236}">
                <a16:creationId xmlns:a16="http://schemas.microsoft.com/office/drawing/2014/main" id="{6B086D1E-103C-4467-8677-79882B1ED55E}"/>
              </a:ext>
            </a:extLst>
          </p:cNvPr>
          <p:cNvSpPr>
            <a:spLocks noChangeArrowheads="1"/>
          </p:cNvSpPr>
          <p:nvPr/>
        </p:nvSpPr>
        <p:spPr bwMode="auto">
          <a:xfrm>
            <a:off x="1541464" y="6253163"/>
            <a:ext cx="9185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Aft>
                <a:spcPct val="0"/>
              </a:spcAft>
              <a:buNone/>
            </a:pPr>
            <a:r>
              <a:rPr lang="en-US" altLang="en-US" sz="1000" dirty="0">
                <a:solidFill>
                  <a:srgbClr val="CC0099"/>
                </a:solidFill>
              </a:rPr>
              <a:t>.</a:t>
            </a:r>
          </a:p>
        </p:txBody>
      </p:sp>
      <p:sp>
        <p:nvSpPr>
          <p:cNvPr id="4" name="Rectangle 1">
            <a:extLst>
              <a:ext uri="{FF2B5EF4-FFF2-40B4-BE49-F238E27FC236}">
                <a16:creationId xmlns:a16="http://schemas.microsoft.com/office/drawing/2014/main" id="{53242106-AB3A-47EF-907D-64BF9F10F4BA}"/>
              </a:ext>
            </a:extLst>
          </p:cNvPr>
          <p:cNvSpPr>
            <a:spLocks noChangeArrowheads="1"/>
          </p:cNvSpPr>
          <p:nvPr/>
        </p:nvSpPr>
        <p:spPr bwMode="auto">
          <a:xfrm>
            <a:off x="128337" y="6067234"/>
            <a:ext cx="9202738" cy="740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Comic Sans MS" pitchFamily="66" charset="0"/>
              </a:defRPr>
            </a:lvl1pPr>
            <a:lvl2pPr eaLnBrk="0" hangingPunct="0">
              <a:defRPr>
                <a:solidFill>
                  <a:schemeClr val="tx1"/>
                </a:solidFill>
                <a:latin typeface="Comic Sans MS" pitchFamily="66" charset="0"/>
              </a:defRPr>
            </a:lvl2pPr>
            <a:lvl3pPr eaLnBrk="0" hangingPunct="0">
              <a:defRPr>
                <a:solidFill>
                  <a:schemeClr val="tx1"/>
                </a:solidFill>
                <a:latin typeface="Comic Sans MS" pitchFamily="66" charset="0"/>
              </a:defRPr>
            </a:lvl3pPr>
            <a:lvl4pPr eaLnBrk="0" hangingPunct="0">
              <a:defRPr>
                <a:solidFill>
                  <a:schemeClr val="tx1"/>
                </a:solidFill>
                <a:latin typeface="Comic Sans MS" pitchFamily="66" charset="0"/>
              </a:defRPr>
            </a:lvl4pPr>
            <a:lvl5pPr eaLnBrk="0" hangingPunct="0">
              <a:defRPr>
                <a:solidFill>
                  <a:schemeClr val="tx1"/>
                </a:solidFill>
                <a:latin typeface="Comic Sans MS" pitchFamily="66" charset="0"/>
              </a:defRPr>
            </a:lvl5pPr>
            <a:lvl6pPr eaLnBrk="0" fontAlgn="base" hangingPunct="0">
              <a:spcBef>
                <a:spcPct val="0"/>
              </a:spcBef>
              <a:spcAft>
                <a:spcPct val="0"/>
              </a:spcAft>
              <a:defRPr>
                <a:solidFill>
                  <a:schemeClr val="tx1"/>
                </a:solidFill>
                <a:latin typeface="Comic Sans MS" pitchFamily="66" charset="0"/>
              </a:defRPr>
            </a:lvl6pPr>
            <a:lvl7pPr eaLnBrk="0" fontAlgn="base" hangingPunct="0">
              <a:spcBef>
                <a:spcPct val="0"/>
              </a:spcBef>
              <a:spcAft>
                <a:spcPct val="0"/>
              </a:spcAft>
              <a:defRPr>
                <a:solidFill>
                  <a:schemeClr val="tx1"/>
                </a:solidFill>
                <a:latin typeface="Comic Sans MS" pitchFamily="66" charset="0"/>
              </a:defRPr>
            </a:lvl7pPr>
            <a:lvl8pPr eaLnBrk="0" fontAlgn="base" hangingPunct="0">
              <a:spcBef>
                <a:spcPct val="0"/>
              </a:spcBef>
              <a:spcAft>
                <a:spcPct val="0"/>
              </a:spcAft>
              <a:defRPr>
                <a:solidFill>
                  <a:schemeClr val="tx1"/>
                </a:solidFill>
                <a:latin typeface="Comic Sans MS" pitchFamily="66" charset="0"/>
              </a:defRPr>
            </a:lvl8pPr>
            <a:lvl9pPr eaLnBrk="0" fontAlgn="base" hangingPunct="0">
              <a:spcBef>
                <a:spcPct val="0"/>
              </a:spcBef>
              <a:spcAft>
                <a:spcPct val="0"/>
              </a:spcAft>
              <a:defRPr>
                <a:solidFill>
                  <a:schemeClr val="tx1"/>
                </a:solidFill>
                <a:latin typeface="Comic Sans MS" pitchFamily="66" charset="0"/>
              </a:defRPr>
            </a:lvl9pPr>
          </a:lstStyle>
          <a:p>
            <a:pPr fontAlgn="base">
              <a:lnSpc>
                <a:spcPct val="107000"/>
              </a:lnSpc>
              <a:spcBef>
                <a:spcPct val="0"/>
              </a:spcBef>
              <a:spcAft>
                <a:spcPct val="0"/>
              </a:spcAft>
            </a:pPr>
            <a:r>
              <a:rPr lang="en-US" sz="1000" dirty="0">
                <a:solidFill>
                  <a:srgbClr val="000000"/>
                </a:solidFill>
              </a:rPr>
              <a:t>EVO-1.H.1 Evolution is also driven by random occurrences—. b. Genetic drift is a nonselective process occurring in small populations— i. Bottlenecks.</a:t>
            </a:r>
          </a:p>
          <a:p>
            <a:pPr fontAlgn="base">
              <a:lnSpc>
                <a:spcPct val="107000"/>
              </a:lnSpc>
              <a:spcBef>
                <a:spcPct val="0"/>
              </a:spcBef>
              <a:spcAft>
                <a:spcPct val="0"/>
              </a:spcAft>
            </a:pPr>
            <a:r>
              <a:rPr lang="en-US" sz="1000" dirty="0">
                <a:solidFill>
                  <a:srgbClr val="000000"/>
                </a:solidFill>
              </a:rPr>
              <a:t>SYI-3.D.1 The level of variation in a population affects population dynamics— a. Population ability to respond to changes in the environment is influenced by genetic diversity. Species and populations with little genetic diversity are at risk of decline or extinction. </a:t>
            </a:r>
          </a:p>
          <a:p>
            <a:pPr lvl="0" eaLnBrk="1" hangingPunct="1">
              <a:defRPr/>
            </a:pPr>
            <a:r>
              <a:rPr lang="en-US" sz="1000" dirty="0">
                <a:solidFill>
                  <a:prstClr val="black"/>
                </a:solidFill>
                <a:latin typeface="Calibri" panose="020F0502020204030204"/>
              </a:rPr>
              <a:t>SP 4. B Describe data from a table or graph, including b. Describing trends and/or patterns in the data.</a:t>
            </a:r>
            <a:endParaRPr lang="en-US" sz="1000"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EB6436F-91F3-4413-BE0D-6260B8D67519}"/>
              </a:ext>
            </a:extLst>
          </p:cNvPr>
          <p:cNvSpPr txBox="1"/>
          <p:nvPr/>
        </p:nvSpPr>
        <p:spPr>
          <a:xfrm>
            <a:off x="-22426" y="0"/>
            <a:ext cx="3127779" cy="246221"/>
          </a:xfrm>
          <a:prstGeom prst="rect">
            <a:avLst/>
          </a:prstGeom>
          <a:noFill/>
        </p:spPr>
        <p:txBody>
          <a:bodyPr wrap="none" rtlCol="0">
            <a:spAutoFit/>
          </a:bodyPr>
          <a:lstStyle/>
          <a:p>
            <a:pPr fontAlgn="base">
              <a:spcBef>
                <a:spcPct val="0"/>
              </a:spcBef>
              <a:spcAft>
                <a:spcPct val="0"/>
              </a:spcAft>
            </a:pPr>
            <a:r>
              <a:rPr lang="en-US" sz="1000" dirty="0">
                <a:solidFill>
                  <a:srgbClr val="000000"/>
                </a:solidFill>
                <a:latin typeface="Arial"/>
                <a:cs typeface="Times New Roman" panose="02020603050405020304" pitchFamily="18" charset="0"/>
                <a:hlinkClick r:id="rId3"/>
              </a:rPr>
              <a:t>From Released 2013 AP BIOLOGY Practice Exam</a:t>
            </a:r>
            <a:endParaRPr lang="en-US" sz="1000" dirty="0">
              <a:solidFill>
                <a:srgbClr val="000000"/>
              </a:solidFill>
              <a:latin typeface="Arial"/>
              <a:cs typeface="Times New Roman" panose="02020603050405020304" pitchFamily="18" charset="0"/>
            </a:endParaRPr>
          </a:p>
        </p:txBody>
      </p:sp>
      <p:pic>
        <p:nvPicPr>
          <p:cNvPr id="2" name="Picture 1">
            <a:extLst>
              <a:ext uri="{FF2B5EF4-FFF2-40B4-BE49-F238E27FC236}">
                <a16:creationId xmlns:a16="http://schemas.microsoft.com/office/drawing/2014/main" id="{2F8BACAF-6E99-4009-825E-7ED6B717D04C}"/>
              </a:ext>
            </a:extLst>
          </p:cNvPr>
          <p:cNvPicPr>
            <a:picLocks noChangeAspect="1"/>
          </p:cNvPicPr>
          <p:nvPr/>
        </p:nvPicPr>
        <p:blipFill rotWithShape="1">
          <a:blip r:embed="rId4"/>
          <a:srcRect l="52171" t="20383" r="26842" b="57735"/>
          <a:stretch/>
        </p:blipFill>
        <p:spPr>
          <a:xfrm>
            <a:off x="3332316" y="137869"/>
            <a:ext cx="3429000" cy="2010104"/>
          </a:xfrm>
          <a:prstGeom prst="rect">
            <a:avLst/>
          </a:prstGeom>
        </p:spPr>
      </p:pic>
      <p:sp>
        <p:nvSpPr>
          <p:cNvPr id="5" name="Rectangle: Rounded Corners 4">
            <a:extLst>
              <a:ext uri="{FF2B5EF4-FFF2-40B4-BE49-F238E27FC236}">
                <a16:creationId xmlns:a16="http://schemas.microsoft.com/office/drawing/2014/main" id="{BF9B055E-8747-40EE-86C3-013156866618}"/>
              </a:ext>
            </a:extLst>
          </p:cNvPr>
          <p:cNvSpPr/>
          <p:nvPr/>
        </p:nvSpPr>
        <p:spPr>
          <a:xfrm>
            <a:off x="128337" y="3937225"/>
            <a:ext cx="8534400" cy="70666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latin typeface="Arial"/>
            </a:endParaRPr>
          </a:p>
        </p:txBody>
      </p:sp>
    </p:spTree>
    <p:extLst>
      <p:ext uri="{BB962C8B-B14F-4D97-AF65-F5344CB8AC3E}">
        <p14:creationId xmlns:p14="http://schemas.microsoft.com/office/powerpoint/2010/main" val="144090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pic>
        <p:nvPicPr>
          <p:cNvPr id="132098" name="Picture 2">
            <a:extLst>
              <a:ext uri="{FF2B5EF4-FFF2-40B4-BE49-F238E27FC236}">
                <a16:creationId xmlns:a16="http://schemas.microsoft.com/office/drawing/2014/main" id="{AB89BF24-0E8D-4BF5-8B98-3576BDE407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082" t="37418" r="38631" b="38052"/>
          <a:stretch>
            <a:fillRect/>
          </a:stretch>
        </p:blipFill>
        <p:spPr bwMode="auto">
          <a:xfrm>
            <a:off x="2849564" y="1943101"/>
            <a:ext cx="6397625" cy="303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2099" name="Rectangle 1">
            <a:extLst>
              <a:ext uri="{FF2B5EF4-FFF2-40B4-BE49-F238E27FC236}">
                <a16:creationId xmlns:a16="http://schemas.microsoft.com/office/drawing/2014/main" id="{F35A7FBD-BF6F-4E3B-94E4-B7D4BDD3F922}"/>
              </a:ext>
            </a:extLst>
          </p:cNvPr>
          <p:cNvSpPr>
            <a:spLocks noChangeArrowheads="1"/>
          </p:cNvSpPr>
          <p:nvPr/>
        </p:nvSpPr>
        <p:spPr bwMode="auto">
          <a:xfrm>
            <a:off x="549526" y="255120"/>
            <a:ext cx="11083424"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800" dirty="0">
                <a:solidFill>
                  <a:prstClr val="black"/>
                </a:solidFill>
                <a:latin typeface="Comic Sans MS" panose="030F0702030302020204" pitchFamily="66" charset="0"/>
                <a:cs typeface="Arial" panose="020B0604020202020204" pitchFamily="34" charset="0"/>
              </a:rPr>
              <a:t>Could this trait be inherited as AUTOSOMAL RECESSIVE?</a:t>
            </a:r>
          </a:p>
          <a:p>
            <a:pPr fontAlgn="base">
              <a:spcBef>
                <a:spcPct val="0"/>
              </a:spcBef>
              <a:spcAft>
                <a:spcPct val="0"/>
              </a:spcAft>
              <a:buNone/>
            </a:pPr>
            <a:endParaRPr lang="en-US" altLang="en-US" sz="2400" dirty="0">
              <a:solidFill>
                <a:prstClr val="black"/>
              </a:solidFill>
              <a:latin typeface="Comic Sans MS" panose="030F0702030302020204" pitchFamily="66" charset="0"/>
              <a:cs typeface="Arial" panose="020B0604020202020204" pitchFamily="34" charset="0"/>
            </a:endParaRPr>
          </a:p>
          <a:p>
            <a:pPr fontAlgn="base">
              <a:spcBef>
                <a:spcPct val="0"/>
              </a:spcBef>
              <a:spcAft>
                <a:spcPct val="0"/>
              </a:spcAft>
              <a:buNone/>
            </a:pPr>
            <a:endParaRPr lang="en-US" altLang="en-US" sz="2400" dirty="0">
              <a:solidFill>
                <a:prstClr val="black"/>
              </a:solidFill>
              <a:latin typeface="Comic Sans MS" panose="030F0702030302020204" pitchFamily="66" charset="0"/>
              <a:cs typeface="Arial" panose="020B0604020202020204" pitchFamily="34" charset="0"/>
            </a:endParaRPr>
          </a:p>
          <a:p>
            <a:pPr fontAlgn="base">
              <a:spcBef>
                <a:spcPct val="0"/>
              </a:spcBef>
              <a:spcAft>
                <a:spcPct val="0"/>
              </a:spcAft>
              <a:buNone/>
            </a:pPr>
            <a:r>
              <a:rPr lang="en-US" altLang="en-US" sz="2400" dirty="0">
                <a:solidFill>
                  <a:prstClr val="black"/>
                </a:solidFill>
                <a:latin typeface="Comic Sans MS" panose="030F0702030302020204" pitchFamily="66" charset="0"/>
                <a:cs typeface="Arial" panose="020B0604020202020204" pitchFamily="34" charset="0"/>
              </a:rPr>
              <a:t>Fill in the genotypes for A, B, C, and D</a:t>
            </a:r>
          </a:p>
        </p:txBody>
      </p:sp>
      <p:sp>
        <p:nvSpPr>
          <p:cNvPr id="132100" name="Rectangle 2">
            <a:extLst>
              <a:ext uri="{FF2B5EF4-FFF2-40B4-BE49-F238E27FC236}">
                <a16:creationId xmlns:a16="http://schemas.microsoft.com/office/drawing/2014/main" id="{F0872960-631D-4936-986A-73D89F4EDCA4}"/>
              </a:ext>
            </a:extLst>
          </p:cNvPr>
          <p:cNvSpPr>
            <a:spLocks noChangeArrowheads="1"/>
          </p:cNvSpPr>
          <p:nvPr/>
        </p:nvSpPr>
        <p:spPr bwMode="auto">
          <a:xfrm>
            <a:off x="1666875" y="1"/>
            <a:ext cx="8763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200" dirty="0">
                <a:solidFill>
                  <a:srgbClr val="FF0000"/>
                </a:solidFill>
                <a:latin typeface="Arial" panose="020B0604020202020204" pitchFamily="34" charset="0"/>
                <a:cs typeface="Arial" panose="020B0604020202020204" pitchFamily="34" charset="0"/>
              </a:rPr>
              <a:t>http://highered.mcgraw-hill.com/sites/0072485949/student_view0/chapter3/interactive_activity.html</a:t>
            </a:r>
          </a:p>
        </p:txBody>
      </p:sp>
      <p:sp>
        <p:nvSpPr>
          <p:cNvPr id="26629" name="Rectangle 1">
            <a:extLst>
              <a:ext uri="{FF2B5EF4-FFF2-40B4-BE49-F238E27FC236}">
                <a16:creationId xmlns:a16="http://schemas.microsoft.com/office/drawing/2014/main" id="{60300894-B476-46F6-B846-DA456F9C056C}"/>
              </a:ext>
            </a:extLst>
          </p:cNvPr>
          <p:cNvSpPr>
            <a:spLocks noChangeArrowheads="1"/>
          </p:cNvSpPr>
          <p:nvPr/>
        </p:nvSpPr>
        <p:spPr bwMode="auto">
          <a:xfrm>
            <a:off x="5822950" y="1731963"/>
            <a:ext cx="477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000" dirty="0">
                <a:solidFill>
                  <a:srgbClr val="3333CC"/>
                </a:solidFill>
                <a:cs typeface="Arial" panose="020B0604020202020204" pitchFamily="34" charset="0"/>
              </a:rPr>
              <a:t>Dd</a:t>
            </a:r>
            <a:endParaRPr lang="en-US" altLang="en-US" sz="2000" baseline="30000" dirty="0">
              <a:solidFill>
                <a:srgbClr val="3333CC"/>
              </a:solidFill>
              <a:cs typeface="Arial" panose="020B0604020202020204" pitchFamily="34" charset="0"/>
            </a:endParaRPr>
          </a:p>
        </p:txBody>
      </p:sp>
      <p:sp>
        <p:nvSpPr>
          <p:cNvPr id="26630" name="Rectangle 2">
            <a:extLst>
              <a:ext uri="{FF2B5EF4-FFF2-40B4-BE49-F238E27FC236}">
                <a16:creationId xmlns:a16="http://schemas.microsoft.com/office/drawing/2014/main" id="{192843F7-277F-4F8B-BB10-FE05AE7E4EB8}"/>
              </a:ext>
            </a:extLst>
          </p:cNvPr>
          <p:cNvSpPr>
            <a:spLocks noChangeArrowheads="1"/>
          </p:cNvSpPr>
          <p:nvPr/>
        </p:nvSpPr>
        <p:spPr bwMode="auto">
          <a:xfrm>
            <a:off x="6905626" y="1731963"/>
            <a:ext cx="454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000" dirty="0">
                <a:solidFill>
                  <a:srgbClr val="3333CC"/>
                </a:solidFill>
                <a:cs typeface="Arial" panose="020B0604020202020204" pitchFamily="34" charset="0"/>
              </a:rPr>
              <a:t>dd</a:t>
            </a:r>
            <a:endParaRPr lang="en-US" altLang="en-US" sz="2000" baseline="30000" dirty="0">
              <a:solidFill>
                <a:srgbClr val="3333CC"/>
              </a:solidFill>
              <a:cs typeface="Arial" panose="020B0604020202020204" pitchFamily="34" charset="0"/>
            </a:endParaRPr>
          </a:p>
        </p:txBody>
      </p:sp>
      <p:sp>
        <p:nvSpPr>
          <p:cNvPr id="26632" name="Rectangle 4">
            <a:extLst>
              <a:ext uri="{FF2B5EF4-FFF2-40B4-BE49-F238E27FC236}">
                <a16:creationId xmlns:a16="http://schemas.microsoft.com/office/drawing/2014/main" id="{86DDF159-4106-413E-8EB3-2F2A72231CB3}"/>
              </a:ext>
            </a:extLst>
          </p:cNvPr>
          <p:cNvSpPr>
            <a:spLocks noChangeArrowheads="1"/>
          </p:cNvSpPr>
          <p:nvPr/>
        </p:nvSpPr>
        <p:spPr bwMode="auto">
          <a:xfrm>
            <a:off x="8610601" y="4794250"/>
            <a:ext cx="460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000" dirty="0">
                <a:solidFill>
                  <a:srgbClr val="3333CC"/>
                </a:solidFill>
                <a:cs typeface="Arial" panose="020B0604020202020204" pitchFamily="34" charset="0"/>
              </a:rPr>
              <a:t>D?</a:t>
            </a:r>
            <a:endParaRPr lang="en-US" altLang="en-US" sz="2000" baseline="30000" dirty="0">
              <a:solidFill>
                <a:srgbClr val="3333CC"/>
              </a:solidFill>
              <a:cs typeface="Arial" panose="020B0604020202020204" pitchFamily="34" charset="0"/>
            </a:endParaRPr>
          </a:p>
        </p:txBody>
      </p:sp>
      <p:sp>
        <p:nvSpPr>
          <p:cNvPr id="115720" name="Rectangle 5">
            <a:extLst>
              <a:ext uri="{FF2B5EF4-FFF2-40B4-BE49-F238E27FC236}">
                <a16:creationId xmlns:a16="http://schemas.microsoft.com/office/drawing/2014/main" id="{AD5B46C8-64E7-406E-8AEA-7BE2E72FE0FF}"/>
              </a:ext>
            </a:extLst>
          </p:cNvPr>
          <p:cNvSpPr>
            <a:spLocks noChangeArrowheads="1"/>
          </p:cNvSpPr>
          <p:nvPr/>
        </p:nvSpPr>
        <p:spPr bwMode="auto">
          <a:xfrm>
            <a:off x="2373314" y="846138"/>
            <a:ext cx="9979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400" dirty="0">
                <a:solidFill>
                  <a:srgbClr val="3333CC"/>
                </a:solidFill>
                <a:latin typeface="Comic Sans MS" panose="030F0702030302020204" pitchFamily="66" charset="0"/>
                <a:cs typeface="Arial" panose="020B0604020202020204" pitchFamily="34" charset="0"/>
              </a:rPr>
              <a:t>AUTOSOMAL RECESSIVE is possible</a:t>
            </a:r>
          </a:p>
        </p:txBody>
      </p:sp>
      <p:sp>
        <p:nvSpPr>
          <p:cNvPr id="115721" name="Rectangle 7">
            <a:extLst>
              <a:ext uri="{FF2B5EF4-FFF2-40B4-BE49-F238E27FC236}">
                <a16:creationId xmlns:a16="http://schemas.microsoft.com/office/drawing/2014/main" id="{C9AC0E67-1108-4A81-B5D8-7A80C1601344}"/>
              </a:ext>
            </a:extLst>
          </p:cNvPr>
          <p:cNvSpPr>
            <a:spLocks noChangeArrowheads="1"/>
          </p:cNvSpPr>
          <p:nvPr/>
        </p:nvSpPr>
        <p:spPr bwMode="auto">
          <a:xfrm>
            <a:off x="3078164" y="3824288"/>
            <a:ext cx="454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000" dirty="0">
                <a:solidFill>
                  <a:srgbClr val="3333CC"/>
                </a:solidFill>
                <a:cs typeface="Arial" panose="020B0604020202020204" pitchFamily="34" charset="0"/>
              </a:rPr>
              <a:t>dd</a:t>
            </a:r>
            <a:endParaRPr lang="en-US" altLang="en-US" sz="2000" baseline="30000" dirty="0">
              <a:solidFill>
                <a:srgbClr val="3333CC"/>
              </a:solidFill>
              <a:cs typeface="Arial" panose="020B0604020202020204" pitchFamily="34" charset="0"/>
            </a:endParaRPr>
          </a:p>
        </p:txBody>
      </p:sp>
      <p:sp>
        <p:nvSpPr>
          <p:cNvPr id="115722" name="Rectangle 1">
            <a:extLst>
              <a:ext uri="{FF2B5EF4-FFF2-40B4-BE49-F238E27FC236}">
                <a16:creationId xmlns:a16="http://schemas.microsoft.com/office/drawing/2014/main" id="{704A441B-D6D1-417D-BD10-420AA28DD366}"/>
              </a:ext>
            </a:extLst>
          </p:cNvPr>
          <p:cNvSpPr>
            <a:spLocks noChangeArrowheads="1"/>
          </p:cNvSpPr>
          <p:nvPr/>
        </p:nvSpPr>
        <p:spPr bwMode="auto">
          <a:xfrm>
            <a:off x="127001" y="5989386"/>
            <a:ext cx="8848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000" dirty="0">
                <a:solidFill>
                  <a:srgbClr val="000000"/>
                </a:solidFill>
                <a:cs typeface="Arial" panose="020B0604020202020204" pitchFamily="34" charset="0"/>
              </a:rPr>
              <a:t>IST 1.I.2 Fertilization involves the fusion of two haploid gametes, restoring the diploid number of chromosomes and increasing genetic variation in populations by creating new combinations of alleles in the zygote—</a:t>
            </a:r>
            <a:br>
              <a:rPr lang="en-US" altLang="en-US" sz="1000" dirty="0">
                <a:solidFill>
                  <a:srgbClr val="000000"/>
                </a:solidFill>
                <a:cs typeface="Arial" panose="020B0604020202020204" pitchFamily="34" charset="0"/>
              </a:rPr>
            </a:br>
            <a:r>
              <a:rPr lang="en-US" altLang="en-US" sz="1000" dirty="0">
                <a:solidFill>
                  <a:srgbClr val="000000"/>
                </a:solidFill>
                <a:cs typeface="Arial" panose="020B0604020202020204" pitchFamily="34" charset="0"/>
              </a:rPr>
              <a:t>     b. The pattern of inheritance (monohybrid, dihybrid, sex-linked, and genetically linked genes) can often be predicted from data, including pedigree, that give the parent genotype/phenotype and the offspring genotypes/phenotypes.</a:t>
            </a:r>
          </a:p>
        </p:txBody>
      </p:sp>
      <p:sp>
        <p:nvSpPr>
          <p:cNvPr id="115723" name="Rectangle 1">
            <a:extLst>
              <a:ext uri="{FF2B5EF4-FFF2-40B4-BE49-F238E27FC236}">
                <a16:creationId xmlns:a16="http://schemas.microsoft.com/office/drawing/2014/main" id="{D4202424-01E4-448B-B76B-01200C795AEF}"/>
              </a:ext>
            </a:extLst>
          </p:cNvPr>
          <p:cNvSpPr>
            <a:spLocks noChangeArrowheads="1"/>
          </p:cNvSpPr>
          <p:nvPr/>
        </p:nvSpPr>
        <p:spPr bwMode="auto">
          <a:xfrm>
            <a:off x="3078164" y="2159000"/>
            <a:ext cx="428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800" dirty="0">
                <a:solidFill>
                  <a:prstClr val="white"/>
                </a:solidFill>
                <a:cs typeface="Arial" panose="020B0604020202020204" pitchFamily="34" charset="0"/>
              </a:rPr>
              <a:t>dd</a:t>
            </a:r>
            <a:endParaRPr lang="en-US" altLang="en-US" sz="1800" baseline="30000" dirty="0">
              <a:solidFill>
                <a:prstClr val="white"/>
              </a:solidFill>
              <a:cs typeface="Arial" panose="020B0604020202020204" pitchFamily="34" charset="0"/>
            </a:endParaRPr>
          </a:p>
        </p:txBody>
      </p:sp>
      <p:sp>
        <p:nvSpPr>
          <p:cNvPr id="115724" name="Rectangle 2">
            <a:extLst>
              <a:ext uri="{FF2B5EF4-FFF2-40B4-BE49-F238E27FC236}">
                <a16:creationId xmlns:a16="http://schemas.microsoft.com/office/drawing/2014/main" id="{A502F051-3E3B-40EE-AAD8-B3A6FDAA7B82}"/>
              </a:ext>
            </a:extLst>
          </p:cNvPr>
          <p:cNvSpPr>
            <a:spLocks noChangeArrowheads="1"/>
          </p:cNvSpPr>
          <p:nvPr/>
        </p:nvSpPr>
        <p:spPr bwMode="auto">
          <a:xfrm>
            <a:off x="4191001" y="2155825"/>
            <a:ext cx="4492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800" dirty="0">
                <a:solidFill>
                  <a:srgbClr val="3333CC"/>
                </a:solidFill>
                <a:cs typeface="Arial" panose="020B0604020202020204" pitchFamily="34" charset="0"/>
              </a:rPr>
              <a:t>Dd</a:t>
            </a:r>
            <a:endParaRPr lang="en-US" altLang="en-US" sz="1800" baseline="30000" dirty="0">
              <a:solidFill>
                <a:srgbClr val="3333CC"/>
              </a:solidFill>
              <a:cs typeface="Arial" panose="020B0604020202020204" pitchFamily="34" charset="0"/>
            </a:endParaRPr>
          </a:p>
        </p:txBody>
      </p:sp>
      <p:sp>
        <p:nvSpPr>
          <p:cNvPr id="115725" name="Rectangle 3">
            <a:extLst>
              <a:ext uri="{FF2B5EF4-FFF2-40B4-BE49-F238E27FC236}">
                <a16:creationId xmlns:a16="http://schemas.microsoft.com/office/drawing/2014/main" id="{A3245193-28FB-4605-BB4C-955106629B6A}"/>
              </a:ext>
            </a:extLst>
          </p:cNvPr>
          <p:cNvSpPr>
            <a:spLocks noChangeArrowheads="1"/>
          </p:cNvSpPr>
          <p:nvPr/>
        </p:nvSpPr>
        <p:spPr bwMode="auto">
          <a:xfrm>
            <a:off x="5257801" y="3263900"/>
            <a:ext cx="428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800" dirty="0">
                <a:solidFill>
                  <a:prstClr val="white"/>
                </a:solidFill>
                <a:cs typeface="Arial" panose="020B0604020202020204" pitchFamily="34" charset="0"/>
              </a:rPr>
              <a:t>dd</a:t>
            </a:r>
            <a:endParaRPr lang="en-US" altLang="en-US" sz="1800" baseline="30000" dirty="0">
              <a:solidFill>
                <a:prstClr val="white"/>
              </a:solidFill>
              <a:cs typeface="Arial" panose="020B0604020202020204" pitchFamily="34" charset="0"/>
            </a:endParaRPr>
          </a:p>
        </p:txBody>
      </p:sp>
      <p:sp>
        <p:nvSpPr>
          <p:cNvPr id="115726" name="Rectangle 4">
            <a:extLst>
              <a:ext uri="{FF2B5EF4-FFF2-40B4-BE49-F238E27FC236}">
                <a16:creationId xmlns:a16="http://schemas.microsoft.com/office/drawing/2014/main" id="{80F89220-AF4B-43D6-8422-EA98B545615B}"/>
              </a:ext>
            </a:extLst>
          </p:cNvPr>
          <p:cNvSpPr>
            <a:spLocks noChangeArrowheads="1"/>
          </p:cNvSpPr>
          <p:nvPr/>
        </p:nvSpPr>
        <p:spPr bwMode="auto">
          <a:xfrm>
            <a:off x="4197351" y="3263900"/>
            <a:ext cx="428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800" dirty="0">
                <a:solidFill>
                  <a:prstClr val="white"/>
                </a:solidFill>
                <a:cs typeface="Arial" panose="020B0604020202020204" pitchFamily="34" charset="0"/>
              </a:rPr>
              <a:t>dd</a:t>
            </a:r>
            <a:endParaRPr lang="en-US" altLang="en-US" sz="1800" baseline="30000" dirty="0">
              <a:solidFill>
                <a:prstClr val="white"/>
              </a:solidFill>
              <a:cs typeface="Arial" panose="020B0604020202020204" pitchFamily="34" charset="0"/>
            </a:endParaRPr>
          </a:p>
        </p:txBody>
      </p:sp>
      <p:sp>
        <p:nvSpPr>
          <p:cNvPr id="115727" name="Rectangle 5">
            <a:extLst>
              <a:ext uri="{FF2B5EF4-FFF2-40B4-BE49-F238E27FC236}">
                <a16:creationId xmlns:a16="http://schemas.microsoft.com/office/drawing/2014/main" id="{C2B93CDC-5AF4-4005-9B3F-1923921D87AE}"/>
              </a:ext>
            </a:extLst>
          </p:cNvPr>
          <p:cNvSpPr>
            <a:spLocks noChangeArrowheads="1"/>
          </p:cNvSpPr>
          <p:nvPr/>
        </p:nvSpPr>
        <p:spPr bwMode="auto">
          <a:xfrm>
            <a:off x="6318251" y="3263900"/>
            <a:ext cx="428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800" dirty="0">
                <a:solidFill>
                  <a:prstClr val="white"/>
                </a:solidFill>
                <a:cs typeface="Arial" panose="020B0604020202020204" pitchFamily="34" charset="0"/>
              </a:rPr>
              <a:t>dd</a:t>
            </a:r>
            <a:endParaRPr lang="en-US" altLang="en-US" sz="1800" baseline="30000" dirty="0">
              <a:solidFill>
                <a:prstClr val="white"/>
              </a:solidFill>
              <a:cs typeface="Arial" panose="020B0604020202020204" pitchFamily="34" charset="0"/>
            </a:endParaRPr>
          </a:p>
        </p:txBody>
      </p:sp>
      <p:sp>
        <p:nvSpPr>
          <p:cNvPr id="115728" name="Rectangle 6">
            <a:extLst>
              <a:ext uri="{FF2B5EF4-FFF2-40B4-BE49-F238E27FC236}">
                <a16:creationId xmlns:a16="http://schemas.microsoft.com/office/drawing/2014/main" id="{34322445-FF62-4E9D-9122-9F533A0642FE}"/>
              </a:ext>
            </a:extLst>
          </p:cNvPr>
          <p:cNvSpPr>
            <a:spLocks noChangeArrowheads="1"/>
          </p:cNvSpPr>
          <p:nvPr/>
        </p:nvSpPr>
        <p:spPr bwMode="auto">
          <a:xfrm>
            <a:off x="4687889" y="4371975"/>
            <a:ext cx="428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800" dirty="0">
                <a:solidFill>
                  <a:prstClr val="white"/>
                </a:solidFill>
                <a:cs typeface="Arial" panose="020B0604020202020204" pitchFamily="34" charset="0"/>
              </a:rPr>
              <a:t>dd</a:t>
            </a:r>
            <a:endParaRPr lang="en-US" altLang="en-US" sz="1800" baseline="30000" dirty="0">
              <a:solidFill>
                <a:prstClr val="white"/>
              </a:solidFill>
              <a:cs typeface="Arial" panose="020B0604020202020204" pitchFamily="34" charset="0"/>
            </a:endParaRPr>
          </a:p>
        </p:txBody>
      </p:sp>
      <p:sp>
        <p:nvSpPr>
          <p:cNvPr id="115729" name="Rectangle 7">
            <a:extLst>
              <a:ext uri="{FF2B5EF4-FFF2-40B4-BE49-F238E27FC236}">
                <a16:creationId xmlns:a16="http://schemas.microsoft.com/office/drawing/2014/main" id="{A76AA274-039D-4F17-9DAE-DEC67B2A502F}"/>
              </a:ext>
            </a:extLst>
          </p:cNvPr>
          <p:cNvSpPr>
            <a:spLocks noChangeArrowheads="1"/>
          </p:cNvSpPr>
          <p:nvPr/>
        </p:nvSpPr>
        <p:spPr bwMode="auto">
          <a:xfrm>
            <a:off x="7383464" y="3263900"/>
            <a:ext cx="454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800" dirty="0">
                <a:solidFill>
                  <a:srgbClr val="3333CC"/>
                </a:solidFill>
                <a:cs typeface="Arial" panose="020B0604020202020204" pitchFamily="34" charset="0"/>
              </a:rPr>
              <a:t>Dd</a:t>
            </a:r>
            <a:endParaRPr lang="en-US" altLang="en-US" sz="1800" baseline="30000" dirty="0">
              <a:solidFill>
                <a:srgbClr val="3333CC"/>
              </a:solidFill>
              <a:cs typeface="Arial" panose="020B0604020202020204" pitchFamily="34" charset="0"/>
            </a:endParaRPr>
          </a:p>
        </p:txBody>
      </p:sp>
      <p:sp>
        <p:nvSpPr>
          <p:cNvPr id="115730" name="Rectangle 17">
            <a:extLst>
              <a:ext uri="{FF2B5EF4-FFF2-40B4-BE49-F238E27FC236}">
                <a16:creationId xmlns:a16="http://schemas.microsoft.com/office/drawing/2014/main" id="{D4161406-BCD7-48DE-B5D8-571941835668}"/>
              </a:ext>
            </a:extLst>
          </p:cNvPr>
          <p:cNvSpPr>
            <a:spLocks noChangeArrowheads="1"/>
          </p:cNvSpPr>
          <p:nvPr/>
        </p:nvSpPr>
        <p:spPr bwMode="auto">
          <a:xfrm>
            <a:off x="8521701" y="3244850"/>
            <a:ext cx="4540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800" dirty="0">
                <a:solidFill>
                  <a:srgbClr val="3333CC"/>
                </a:solidFill>
                <a:cs typeface="Arial" panose="020B0604020202020204" pitchFamily="34" charset="0"/>
              </a:rPr>
              <a:t>D?</a:t>
            </a:r>
            <a:endParaRPr lang="en-US" altLang="en-US" sz="1800" baseline="30000" dirty="0">
              <a:solidFill>
                <a:srgbClr val="3333CC"/>
              </a:solidFill>
              <a:cs typeface="Arial" panose="020B0604020202020204" pitchFamily="34" charset="0"/>
            </a:endParaRPr>
          </a:p>
        </p:txBody>
      </p:sp>
      <p:sp>
        <p:nvSpPr>
          <p:cNvPr id="115731" name="Rectangle 18">
            <a:extLst>
              <a:ext uri="{FF2B5EF4-FFF2-40B4-BE49-F238E27FC236}">
                <a16:creationId xmlns:a16="http://schemas.microsoft.com/office/drawing/2014/main" id="{555FCC7B-E786-4F29-81DA-A0FD1319F2DE}"/>
              </a:ext>
            </a:extLst>
          </p:cNvPr>
          <p:cNvSpPr>
            <a:spLocks noChangeArrowheads="1"/>
          </p:cNvSpPr>
          <p:nvPr/>
        </p:nvSpPr>
        <p:spPr bwMode="auto">
          <a:xfrm>
            <a:off x="7383464" y="4371975"/>
            <a:ext cx="454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800" dirty="0">
                <a:solidFill>
                  <a:srgbClr val="3333CC"/>
                </a:solidFill>
                <a:cs typeface="Arial" panose="020B0604020202020204" pitchFamily="34" charset="0"/>
              </a:rPr>
              <a:t>D?</a:t>
            </a:r>
            <a:endParaRPr lang="en-US" altLang="en-US" sz="1800" baseline="30000" dirty="0">
              <a:solidFill>
                <a:srgbClr val="3333CC"/>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57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6630"/>
                                        </p:tgtEl>
                                        <p:attrNameLst>
                                          <p:attrName>style.visibility</p:attrName>
                                        </p:attrNameLst>
                                      </p:cBhvr>
                                      <p:to>
                                        <p:strVal val="visible"/>
                                      </p:to>
                                    </p:set>
                                    <p:animEffect transition="in" filter="wipe(down)">
                                      <p:cBhvr>
                                        <p:cTn id="11" dur="500"/>
                                        <p:tgtEl>
                                          <p:spTgt spid="2663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572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5726"/>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5725"/>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5727"/>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15728"/>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15724"/>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6629"/>
                                        </p:tgtEl>
                                        <p:attrNameLst>
                                          <p:attrName>style.visibility</p:attrName>
                                        </p:attrNameLst>
                                      </p:cBhvr>
                                      <p:to>
                                        <p:strVal val="visible"/>
                                      </p:to>
                                    </p:set>
                                    <p:animEffect transition="in" filter="wipe(down)">
                                      <p:cBhvr>
                                        <p:cTn id="40" dur="500"/>
                                        <p:tgtEl>
                                          <p:spTgt spid="26629"/>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5729"/>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5730"/>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15731"/>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6632"/>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15720"/>
                                        </p:tgtEl>
                                        <p:attrNameLst>
                                          <p:attrName>style.visibility</p:attrName>
                                        </p:attrNameLst>
                                      </p:cBhvr>
                                      <p:to>
                                        <p:strVal val="visible"/>
                                      </p:to>
                                    </p:set>
                                    <p:animEffect transition="in" filter="wipe(left)">
                                      <p:cBhvr>
                                        <p:cTn id="61" dur="500"/>
                                        <p:tgtEl>
                                          <p:spTgt spid="115720"/>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115722"/>
                                        </p:tgtEl>
                                        <p:attrNameLst>
                                          <p:attrName>style.visibility</p:attrName>
                                        </p:attrNameLst>
                                      </p:cBhvr>
                                      <p:to>
                                        <p:strVal val="visible"/>
                                      </p:to>
                                    </p:set>
                                    <p:animEffect transition="in" filter="wipe(down)">
                                      <p:cBhvr>
                                        <p:cTn id="66" dur="500"/>
                                        <p:tgtEl>
                                          <p:spTgt spid="115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p:bldP spid="26630" grpId="0"/>
      <p:bldP spid="26632" grpId="0"/>
      <p:bldP spid="115720" grpId="0"/>
      <p:bldP spid="115721" grpId="0"/>
      <p:bldP spid="115722" grpId="0"/>
      <p:bldP spid="115723" grpId="0"/>
      <p:bldP spid="115724" grpId="0"/>
      <p:bldP spid="115725" grpId="0"/>
      <p:bldP spid="115726" grpId="0"/>
      <p:bldP spid="115727" grpId="0"/>
      <p:bldP spid="115728" grpId="0"/>
      <p:bldP spid="115729" grpId="0"/>
      <p:bldP spid="115730" grpId="0"/>
      <p:bldP spid="115731" grpId="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99330" name="Text Box 4">
            <a:extLst>
              <a:ext uri="{FF2B5EF4-FFF2-40B4-BE49-F238E27FC236}">
                <a16:creationId xmlns:a16="http://schemas.microsoft.com/office/drawing/2014/main" id="{1E44F321-D491-44D9-9FB5-8913EF999243}"/>
              </a:ext>
            </a:extLst>
          </p:cNvPr>
          <p:cNvSpPr txBox="1">
            <a:spLocks noChangeArrowheads="1"/>
          </p:cNvSpPr>
          <p:nvPr/>
        </p:nvSpPr>
        <p:spPr bwMode="auto">
          <a:xfrm>
            <a:off x="93801" y="312738"/>
            <a:ext cx="899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133350" algn="l"/>
                <a:tab pos="4191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33350" algn="l"/>
                <a:tab pos="4191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33350" algn="l"/>
                <a:tab pos="4191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9pPr>
          </a:lstStyle>
          <a:p>
            <a:pPr eaLnBrk="0" fontAlgn="base" hangingPunct="0">
              <a:spcAft>
                <a:spcPct val="0"/>
              </a:spcAft>
              <a:buNone/>
            </a:pPr>
            <a:r>
              <a:rPr lang="en-US" altLang="en-US" sz="1800" dirty="0">
                <a:solidFill>
                  <a:prstClr val="black"/>
                </a:solidFill>
                <a:latin typeface="Comic Sans MS" panose="030F0702030302020204" pitchFamily="66" charset="0"/>
                <a:cs typeface="Arial" panose="020B0604020202020204" pitchFamily="34" charset="0"/>
              </a:rPr>
              <a:t>Use the data provided to answer the following questions</a:t>
            </a:r>
            <a:endParaRPr lang="en-US" altLang="en-US" sz="2800" dirty="0">
              <a:solidFill>
                <a:prstClr val="black"/>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29700" name="TextBox 1">
            <a:extLst>
              <a:ext uri="{FF2B5EF4-FFF2-40B4-BE49-F238E27FC236}">
                <a16:creationId xmlns:a16="http://schemas.microsoft.com/office/drawing/2014/main" id="{26FC2280-BF5F-46E4-9D30-207545DA0116}"/>
              </a:ext>
            </a:extLst>
          </p:cNvPr>
          <p:cNvSpPr txBox="1">
            <a:spLocks noChangeArrowheads="1"/>
          </p:cNvSpPr>
          <p:nvPr/>
        </p:nvSpPr>
        <p:spPr bwMode="auto">
          <a:xfrm>
            <a:off x="-4624" y="5883271"/>
            <a:ext cx="90900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Aft>
                <a:spcPct val="0"/>
              </a:spcAft>
              <a:buNone/>
            </a:pPr>
            <a:r>
              <a:rPr lang="en-US" altLang="en-US" sz="1000" dirty="0">
                <a:solidFill>
                  <a:prstClr val="black"/>
                </a:solidFill>
                <a:latin typeface="Times New Roman" panose="02020603050405020304" pitchFamily="18" charset="0"/>
                <a:cs typeface="Times New Roman" panose="02020603050405020304" pitchFamily="18" charset="0"/>
              </a:rPr>
              <a:t>ENE-4.A.1 The structure of a community is measured and described in terms of species composition and species diversity.</a:t>
            </a:r>
          </a:p>
          <a:p>
            <a:pPr eaLnBrk="0" fontAlgn="base" hangingPunct="0">
              <a:spcAft>
                <a:spcPct val="0"/>
              </a:spcAft>
              <a:buNone/>
            </a:pPr>
            <a:r>
              <a:rPr lang="en-US" altLang="en-US" sz="1000" dirty="0">
                <a:solidFill>
                  <a:prstClr val="black"/>
                </a:solidFill>
                <a:cs typeface="Arial" panose="020B0604020202020204" pitchFamily="34" charset="0"/>
              </a:rPr>
              <a:t>SP 4. B Describe data from a table or graph, including</a:t>
            </a:r>
            <a:br>
              <a:rPr lang="en-US" altLang="en-US" sz="1000" dirty="0">
                <a:solidFill>
                  <a:prstClr val="black"/>
                </a:solidFill>
                <a:cs typeface="Arial" panose="020B0604020202020204" pitchFamily="34" charset="0"/>
              </a:rPr>
            </a:br>
            <a:r>
              <a:rPr lang="en-US" altLang="en-US" sz="1000" dirty="0">
                <a:solidFill>
                  <a:prstClr val="black"/>
                </a:solidFill>
                <a:cs typeface="Arial" panose="020B0604020202020204" pitchFamily="34" charset="0"/>
              </a:rPr>
              <a:t>     a. Identifying specific data points</a:t>
            </a:r>
          </a:p>
          <a:p>
            <a:pPr eaLnBrk="0" fontAlgn="base" hangingPunct="0">
              <a:spcAft>
                <a:spcPct val="0"/>
              </a:spcAft>
              <a:buNone/>
            </a:pPr>
            <a:r>
              <a:rPr lang="en-US" altLang="en-US" sz="1000" dirty="0">
                <a:solidFill>
                  <a:prstClr val="black"/>
                </a:solidFill>
                <a:cs typeface="Arial" panose="020B0604020202020204" pitchFamily="34" charset="0"/>
              </a:rPr>
              <a:t>     b. Describing trends and/or patterns in the data.</a:t>
            </a:r>
          </a:p>
          <a:p>
            <a:pPr eaLnBrk="0" fontAlgn="base" hangingPunct="0">
              <a:spcAft>
                <a:spcPct val="0"/>
              </a:spcAft>
              <a:buNone/>
            </a:pPr>
            <a:r>
              <a:rPr lang="en-US" altLang="en-US" sz="1000" dirty="0">
                <a:solidFill>
                  <a:prstClr val="black"/>
                </a:solidFill>
                <a:cs typeface="Arial" panose="020B0604020202020204" pitchFamily="34" charset="0"/>
              </a:rPr>
              <a:t>     c. Describing relationships between variables.</a:t>
            </a:r>
          </a:p>
        </p:txBody>
      </p:sp>
      <p:sp>
        <p:nvSpPr>
          <p:cNvPr id="99332" name="TextBox 12">
            <a:extLst>
              <a:ext uri="{FF2B5EF4-FFF2-40B4-BE49-F238E27FC236}">
                <a16:creationId xmlns:a16="http://schemas.microsoft.com/office/drawing/2014/main" id="{42EFEF51-BE8A-4D3B-A053-332BF16C7EBE}"/>
              </a:ext>
            </a:extLst>
          </p:cNvPr>
          <p:cNvSpPr txBox="1">
            <a:spLocks noChangeArrowheads="1"/>
          </p:cNvSpPr>
          <p:nvPr/>
        </p:nvSpPr>
        <p:spPr bwMode="auto">
          <a:xfrm>
            <a:off x="0" y="-16668"/>
            <a:ext cx="7065963" cy="24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000" dirty="0">
                <a:solidFill>
                  <a:prstClr val="black"/>
                </a:solidFill>
                <a:latin typeface="Arial" panose="020B0604020202020204" pitchFamily="34" charset="0"/>
                <a:cs typeface="Arial" panose="020B0604020202020204" pitchFamily="34" charset="0"/>
              </a:rPr>
              <a:t>https://drive.google.com/file/d/1dYc0UwWU0Ap8WXSvCQsUaSMMZ_S7Xpzb/view</a:t>
            </a:r>
          </a:p>
        </p:txBody>
      </p:sp>
      <p:sp>
        <p:nvSpPr>
          <p:cNvPr id="99333" name="TextBox 12">
            <a:extLst>
              <a:ext uri="{FF2B5EF4-FFF2-40B4-BE49-F238E27FC236}">
                <a16:creationId xmlns:a16="http://schemas.microsoft.com/office/drawing/2014/main" id="{8B34CE3D-A5CA-473A-B3C3-FA8FD258C8D4}"/>
              </a:ext>
            </a:extLst>
          </p:cNvPr>
          <p:cNvSpPr txBox="1">
            <a:spLocks noChangeArrowheads="1"/>
          </p:cNvSpPr>
          <p:nvPr/>
        </p:nvSpPr>
        <p:spPr bwMode="auto">
          <a:xfrm>
            <a:off x="162857" y="3244849"/>
            <a:ext cx="88534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800" dirty="0">
                <a:solidFill>
                  <a:srgbClr val="000000"/>
                </a:solidFill>
                <a:latin typeface="Comic Sans MS" panose="030F0702030302020204" pitchFamily="66" charset="0"/>
                <a:cs typeface="Arial" panose="020B0604020202020204" pitchFamily="34" charset="0"/>
              </a:rPr>
              <a:t>Which of these ecosystems show the greatest biodiversity? </a:t>
            </a:r>
            <a:br>
              <a:rPr lang="en-US" altLang="en-US" sz="1800" dirty="0">
                <a:solidFill>
                  <a:srgbClr val="000000"/>
                </a:solidFill>
                <a:latin typeface="Comic Sans MS" panose="030F0702030302020204" pitchFamily="66" charset="0"/>
                <a:cs typeface="Arial" panose="020B0604020202020204" pitchFamily="34" charset="0"/>
              </a:rPr>
            </a:br>
            <a:r>
              <a:rPr lang="en-US" altLang="en-US" sz="1800" dirty="0">
                <a:solidFill>
                  <a:srgbClr val="000000"/>
                </a:solidFill>
                <a:latin typeface="Comic Sans MS" panose="030F0702030302020204" pitchFamily="66" charset="0"/>
                <a:cs typeface="Arial" panose="020B0604020202020204" pitchFamily="34" charset="0"/>
              </a:rPr>
              <a:t>EXPLAIN your answer</a:t>
            </a:r>
          </a:p>
        </p:txBody>
      </p:sp>
      <p:pic>
        <p:nvPicPr>
          <p:cNvPr id="99334" name="Picture 2">
            <a:extLst>
              <a:ext uri="{FF2B5EF4-FFF2-40B4-BE49-F238E27FC236}">
                <a16:creationId xmlns:a16="http://schemas.microsoft.com/office/drawing/2014/main" id="{994E875C-D74D-4E03-9FBD-E493F102BB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6041" t="50157" r="32474" b="24812"/>
          <a:stretch>
            <a:fillRect/>
          </a:stretch>
        </p:blipFill>
        <p:spPr bwMode="auto">
          <a:xfrm>
            <a:off x="377687" y="657224"/>
            <a:ext cx="7239000"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8EE1EED1-2728-4D26-AE50-CAFA3E642C4E}"/>
              </a:ext>
            </a:extLst>
          </p:cNvPr>
          <p:cNvSpPr txBox="1">
            <a:spLocks noChangeArrowheads="1"/>
          </p:cNvSpPr>
          <p:nvPr/>
        </p:nvSpPr>
        <p:spPr bwMode="auto">
          <a:xfrm>
            <a:off x="377687" y="3971130"/>
            <a:ext cx="11591400" cy="153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pPr>
            <a:r>
              <a:rPr lang="en-US" altLang="en-US" sz="1800" dirty="0">
                <a:solidFill>
                  <a:srgbClr val="0000FF"/>
                </a:solidFill>
                <a:latin typeface="Comic Sans MS" panose="030F0702030302020204" pitchFamily="66" charset="0"/>
                <a:cs typeface="Arial" panose="020B0604020202020204" pitchFamily="34" charset="0"/>
              </a:rPr>
              <a:t>The diversity index is  a measure of biodiversity in an ecosystem and is determined by RICHNESS (the number of</a:t>
            </a:r>
            <a:r>
              <a:rPr lang="en-US" altLang="en-US" sz="1800" dirty="0">
                <a:solidFill>
                  <a:srgbClr val="0000FF"/>
                </a:solidFill>
                <a:latin typeface="Comic Sans MS" panose="030F0702030302020204" pitchFamily="66" charset="0"/>
              </a:rPr>
              <a:t> species present in a sample area) and  EVENESS ( the relative abundance of each species in the sample area).  The tropical Rain Forest has the greatest number of species AND more than one of each. </a:t>
            </a:r>
          </a:p>
          <a:p>
            <a:pPr>
              <a:buNone/>
            </a:pPr>
            <a:r>
              <a:rPr lang="en-US" altLang="en-US" sz="1800" dirty="0">
                <a:solidFill>
                  <a:srgbClr val="0000FF"/>
                </a:solidFill>
                <a:latin typeface="Comic Sans MS" panose="030F0702030302020204" pitchFamily="66" charset="0"/>
                <a:cs typeface="Arial" panose="020B0604020202020204" pitchFamily="34" charset="0"/>
              </a:rPr>
              <a:t>A high Diversity Index score (near 1) means high diversity. The Tropical Rain forest has the greatest diversity index  (0.75) compared to the 3 ecosystems. (0.5, 0.33, and 0.0.19)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700"/>
                                        </p:tgtEl>
                                        <p:attrNameLst>
                                          <p:attrName>style.visibility</p:attrName>
                                        </p:attrNameLst>
                                      </p:cBhvr>
                                      <p:to>
                                        <p:strVal val="visible"/>
                                      </p:to>
                                    </p:set>
                                    <p:animEffect transition="in" filter="wipe(down)">
                                      <p:cBhvr>
                                        <p:cTn id="12" dur="500"/>
                                        <p:tgtEl>
                                          <p:spTgt spid="29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p:bldP spid="13" grpId="0"/>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BEFEBE"/>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E4A540-C76D-4D14-B0B9-E44C2BBACE4D}"/>
              </a:ext>
            </a:extLst>
          </p:cNvPr>
          <p:cNvSpPr/>
          <p:nvPr/>
        </p:nvSpPr>
        <p:spPr>
          <a:xfrm>
            <a:off x="213667" y="236893"/>
            <a:ext cx="11804072" cy="1938992"/>
          </a:xfrm>
          <a:prstGeom prst="rect">
            <a:avLst/>
          </a:prstGeom>
        </p:spPr>
        <p:txBody>
          <a:bodyPr wrap="square">
            <a:spAutoFit/>
          </a:bodyPr>
          <a:lstStyle/>
          <a:p>
            <a:pPr fontAlgn="base">
              <a:spcBef>
                <a:spcPct val="0"/>
              </a:spcBef>
              <a:spcAft>
                <a:spcPct val="0"/>
              </a:spcAft>
            </a:pPr>
            <a:r>
              <a:rPr lang="en-US" sz="2400" dirty="0">
                <a:solidFill>
                  <a:srgbClr val="000000"/>
                </a:solidFill>
                <a:latin typeface="Comic Sans MS" panose="030F0702030302020204" pitchFamily="66" charset="0"/>
              </a:rPr>
              <a:t>In humans, Rh-positive individuals have the Rh antigen on their red blood cells, while Rh-negative individuals do not. If the Rh-positive phenotype is produced by a dominant gene (</a:t>
            </a:r>
            <a:r>
              <a:rPr lang="en-US" sz="2400" i="1" dirty="0">
                <a:solidFill>
                  <a:srgbClr val="000000"/>
                </a:solidFill>
                <a:latin typeface="Comic Sans MS" panose="030F0702030302020204" pitchFamily="66" charset="0"/>
              </a:rPr>
              <a:t>A</a:t>
            </a:r>
            <a:r>
              <a:rPr lang="en-US" sz="2400" dirty="0">
                <a:solidFill>
                  <a:srgbClr val="000000"/>
                </a:solidFill>
                <a:latin typeface="Comic Sans MS" panose="030F0702030302020204" pitchFamily="66" charset="0"/>
              </a:rPr>
              <a:t>), and the Rh-negative phenotype is due to its recessive allele (</a:t>
            </a:r>
            <a:r>
              <a:rPr lang="en-US" sz="2400" i="1" dirty="0">
                <a:solidFill>
                  <a:srgbClr val="000000"/>
                </a:solidFill>
                <a:latin typeface="Comic Sans MS" panose="030F0702030302020204" pitchFamily="66" charset="0"/>
              </a:rPr>
              <a:t>a</a:t>
            </a:r>
            <a:r>
              <a:rPr lang="en-US" sz="2400" dirty="0">
                <a:solidFill>
                  <a:srgbClr val="000000"/>
                </a:solidFill>
                <a:latin typeface="Comic Sans MS" panose="030F0702030302020204" pitchFamily="66" charset="0"/>
              </a:rPr>
              <a:t>), what is the frequency of the Rh-positive allele if 84% of a population is Rh-positive?</a:t>
            </a:r>
          </a:p>
        </p:txBody>
      </p:sp>
      <p:sp>
        <p:nvSpPr>
          <p:cNvPr id="5" name="Rectangle 4">
            <a:extLst>
              <a:ext uri="{FF2B5EF4-FFF2-40B4-BE49-F238E27FC236}">
                <a16:creationId xmlns:a16="http://schemas.microsoft.com/office/drawing/2014/main" id="{1F1695C5-552F-4456-9945-43CB6BE8DBFC}"/>
              </a:ext>
            </a:extLst>
          </p:cNvPr>
          <p:cNvSpPr/>
          <p:nvPr/>
        </p:nvSpPr>
        <p:spPr>
          <a:xfrm>
            <a:off x="2185912" y="1952335"/>
            <a:ext cx="3933534" cy="461665"/>
          </a:xfrm>
          <a:prstGeom prst="rect">
            <a:avLst/>
          </a:prstGeom>
        </p:spPr>
        <p:txBody>
          <a:bodyPr wrap="square">
            <a:spAutoFit/>
          </a:bodyPr>
          <a:lstStyle/>
          <a:p>
            <a:pPr fontAlgn="base">
              <a:spcBef>
                <a:spcPct val="0"/>
              </a:spcBef>
              <a:spcAft>
                <a:spcPct val="0"/>
              </a:spcAft>
            </a:pPr>
            <a:r>
              <a:rPr lang="en-US" altLang="en-US" sz="2400" b="1" dirty="0">
                <a:solidFill>
                  <a:srgbClr val="0066CC"/>
                </a:solidFill>
                <a:latin typeface="Comic Sans MS" panose="030F0702030302020204" pitchFamily="66" charset="0"/>
              </a:rPr>
              <a:t>q</a:t>
            </a:r>
            <a:r>
              <a:rPr lang="en-US" altLang="en-US" sz="2400" b="1" baseline="30000" dirty="0">
                <a:solidFill>
                  <a:srgbClr val="0066CC"/>
                </a:solidFill>
                <a:latin typeface="Comic Sans MS" panose="030F0702030302020204" pitchFamily="66" charset="0"/>
              </a:rPr>
              <a:t>2 </a:t>
            </a:r>
            <a:r>
              <a:rPr lang="en-US" altLang="en-US" sz="2400" b="1" dirty="0">
                <a:solidFill>
                  <a:srgbClr val="0066CC"/>
                </a:solidFill>
                <a:latin typeface="Comic Sans MS" panose="030F0702030302020204" pitchFamily="66" charset="0"/>
              </a:rPr>
              <a:t>= 1-.84 = 0.16</a:t>
            </a:r>
            <a:r>
              <a:rPr lang="en-US" altLang="en-US" sz="2400" b="1" baseline="30000" dirty="0">
                <a:solidFill>
                  <a:srgbClr val="0066CC"/>
                </a:solidFill>
                <a:latin typeface="Comic Sans MS" panose="030F0702030302020204" pitchFamily="66" charset="0"/>
              </a:rPr>
              <a:t> </a:t>
            </a:r>
            <a:endParaRPr lang="en-US" sz="2400" dirty="0">
              <a:solidFill>
                <a:srgbClr val="0066CC"/>
              </a:solidFill>
              <a:latin typeface="Comic Sans MS" panose="030F0702030302020204" pitchFamily="66" charset="0"/>
            </a:endParaRPr>
          </a:p>
        </p:txBody>
      </p:sp>
      <p:sp>
        <p:nvSpPr>
          <p:cNvPr id="6" name="Rectangle 5">
            <a:extLst>
              <a:ext uri="{FF2B5EF4-FFF2-40B4-BE49-F238E27FC236}">
                <a16:creationId xmlns:a16="http://schemas.microsoft.com/office/drawing/2014/main" id="{049737CC-78A5-4B1E-9B28-31C0BAA1ABBD}"/>
              </a:ext>
            </a:extLst>
          </p:cNvPr>
          <p:cNvSpPr/>
          <p:nvPr/>
        </p:nvSpPr>
        <p:spPr>
          <a:xfrm>
            <a:off x="2220378" y="2414000"/>
            <a:ext cx="2776722" cy="461665"/>
          </a:xfrm>
          <a:prstGeom prst="rect">
            <a:avLst/>
          </a:prstGeom>
        </p:spPr>
        <p:txBody>
          <a:bodyPr wrap="none">
            <a:spAutoFit/>
          </a:bodyPr>
          <a:lstStyle/>
          <a:p>
            <a:pPr fontAlgn="base">
              <a:spcBef>
                <a:spcPct val="0"/>
              </a:spcBef>
              <a:spcAft>
                <a:spcPct val="0"/>
              </a:spcAft>
            </a:pPr>
            <a:r>
              <a:rPr lang="en-US" altLang="en-US" sz="2400" b="1" dirty="0">
                <a:solidFill>
                  <a:srgbClr val="0066CC"/>
                </a:solidFill>
                <a:latin typeface="Comic Sans MS" panose="030F0702030302020204" pitchFamily="66" charset="0"/>
              </a:rPr>
              <a:t>q = √ 0.16 = 0.4</a:t>
            </a:r>
            <a:endParaRPr lang="en-US" sz="2400" dirty="0">
              <a:solidFill>
                <a:srgbClr val="0066CC"/>
              </a:solidFill>
              <a:latin typeface="Comic Sans MS" panose="030F0702030302020204" pitchFamily="66" charset="0"/>
            </a:endParaRPr>
          </a:p>
        </p:txBody>
      </p:sp>
      <p:sp>
        <p:nvSpPr>
          <p:cNvPr id="7" name="Rectangle 6">
            <a:extLst>
              <a:ext uri="{FF2B5EF4-FFF2-40B4-BE49-F238E27FC236}">
                <a16:creationId xmlns:a16="http://schemas.microsoft.com/office/drawing/2014/main" id="{3DDC439B-50B8-449E-8D20-9D0CBACD3329}"/>
              </a:ext>
            </a:extLst>
          </p:cNvPr>
          <p:cNvSpPr/>
          <p:nvPr/>
        </p:nvSpPr>
        <p:spPr>
          <a:xfrm>
            <a:off x="2220378" y="2936300"/>
            <a:ext cx="1737976" cy="461665"/>
          </a:xfrm>
          <a:prstGeom prst="rect">
            <a:avLst/>
          </a:prstGeom>
        </p:spPr>
        <p:txBody>
          <a:bodyPr wrap="none">
            <a:spAutoFit/>
          </a:bodyPr>
          <a:lstStyle/>
          <a:p>
            <a:pPr fontAlgn="base">
              <a:spcBef>
                <a:spcPct val="0"/>
              </a:spcBef>
              <a:spcAft>
                <a:spcPct val="0"/>
              </a:spcAft>
            </a:pPr>
            <a:r>
              <a:rPr lang="en-US" altLang="en-US" sz="2400" b="1" dirty="0">
                <a:solidFill>
                  <a:srgbClr val="0066CC"/>
                </a:solidFill>
                <a:latin typeface="Comic Sans MS" panose="030F0702030302020204" pitchFamily="66" charset="0"/>
              </a:rPr>
              <a:t>p + q  = 1</a:t>
            </a:r>
          </a:p>
        </p:txBody>
      </p:sp>
      <p:sp>
        <p:nvSpPr>
          <p:cNvPr id="8" name="Rectangle 7">
            <a:extLst>
              <a:ext uri="{FF2B5EF4-FFF2-40B4-BE49-F238E27FC236}">
                <a16:creationId xmlns:a16="http://schemas.microsoft.com/office/drawing/2014/main" id="{42184D87-1F92-4D67-91D6-9E3F9BCC25F3}"/>
              </a:ext>
            </a:extLst>
          </p:cNvPr>
          <p:cNvSpPr/>
          <p:nvPr/>
        </p:nvSpPr>
        <p:spPr>
          <a:xfrm>
            <a:off x="2274171" y="3451455"/>
            <a:ext cx="2085827" cy="461665"/>
          </a:xfrm>
          <a:prstGeom prst="rect">
            <a:avLst/>
          </a:prstGeom>
        </p:spPr>
        <p:txBody>
          <a:bodyPr wrap="none">
            <a:spAutoFit/>
          </a:bodyPr>
          <a:lstStyle/>
          <a:p>
            <a:pPr fontAlgn="base">
              <a:spcBef>
                <a:spcPct val="0"/>
              </a:spcBef>
              <a:spcAft>
                <a:spcPct val="0"/>
              </a:spcAft>
            </a:pPr>
            <a:r>
              <a:rPr lang="en-US" altLang="en-US" sz="2400" b="1" dirty="0">
                <a:solidFill>
                  <a:srgbClr val="0066CC"/>
                </a:solidFill>
                <a:latin typeface="Comic Sans MS" panose="030F0702030302020204" pitchFamily="66" charset="0"/>
              </a:rPr>
              <a:t>p + 0.4  = 1</a:t>
            </a:r>
          </a:p>
        </p:txBody>
      </p:sp>
      <p:sp>
        <p:nvSpPr>
          <p:cNvPr id="9" name="Rectangle 8">
            <a:extLst>
              <a:ext uri="{FF2B5EF4-FFF2-40B4-BE49-F238E27FC236}">
                <a16:creationId xmlns:a16="http://schemas.microsoft.com/office/drawing/2014/main" id="{5ED6409A-3D38-4CB0-9874-9B780D025841}"/>
              </a:ext>
            </a:extLst>
          </p:cNvPr>
          <p:cNvSpPr/>
          <p:nvPr/>
        </p:nvSpPr>
        <p:spPr>
          <a:xfrm>
            <a:off x="2297161" y="3943643"/>
            <a:ext cx="1311578" cy="461665"/>
          </a:xfrm>
          <a:prstGeom prst="rect">
            <a:avLst/>
          </a:prstGeom>
        </p:spPr>
        <p:txBody>
          <a:bodyPr wrap="none">
            <a:spAutoFit/>
          </a:bodyPr>
          <a:lstStyle/>
          <a:p>
            <a:pPr fontAlgn="base">
              <a:spcBef>
                <a:spcPct val="0"/>
              </a:spcBef>
              <a:spcAft>
                <a:spcPct val="0"/>
              </a:spcAft>
            </a:pPr>
            <a:r>
              <a:rPr lang="en-US" altLang="en-US" sz="2400" b="1" dirty="0">
                <a:solidFill>
                  <a:srgbClr val="0066CC"/>
                </a:solidFill>
                <a:latin typeface="Comic Sans MS" panose="030F0702030302020204" pitchFamily="66" charset="0"/>
              </a:rPr>
              <a:t>p = 0.6</a:t>
            </a:r>
          </a:p>
        </p:txBody>
      </p:sp>
      <p:sp>
        <p:nvSpPr>
          <p:cNvPr id="10" name="Rectangle 9">
            <a:extLst>
              <a:ext uri="{FF2B5EF4-FFF2-40B4-BE49-F238E27FC236}">
                <a16:creationId xmlns:a16="http://schemas.microsoft.com/office/drawing/2014/main" id="{5139E29D-95A3-4F85-AC36-FC9700B5290F}"/>
              </a:ext>
            </a:extLst>
          </p:cNvPr>
          <p:cNvSpPr/>
          <p:nvPr/>
        </p:nvSpPr>
        <p:spPr>
          <a:xfrm>
            <a:off x="1981200" y="4472190"/>
            <a:ext cx="3695242" cy="461665"/>
          </a:xfrm>
          <a:prstGeom prst="rect">
            <a:avLst/>
          </a:prstGeom>
        </p:spPr>
        <p:txBody>
          <a:bodyPr wrap="none">
            <a:spAutoFit/>
          </a:bodyPr>
          <a:lstStyle/>
          <a:p>
            <a:pPr fontAlgn="base">
              <a:spcBef>
                <a:spcPct val="0"/>
              </a:spcBef>
              <a:spcAft>
                <a:spcPct val="0"/>
              </a:spcAft>
            </a:pPr>
            <a:r>
              <a:rPr lang="en-US" sz="2400" dirty="0">
                <a:solidFill>
                  <a:srgbClr val="0066CC"/>
                </a:solidFill>
                <a:latin typeface="Comic Sans MS" panose="030F0702030302020204" pitchFamily="66" charset="0"/>
              </a:rPr>
              <a:t>Rh-positive allele = 60% </a:t>
            </a:r>
          </a:p>
        </p:txBody>
      </p:sp>
      <p:sp>
        <p:nvSpPr>
          <p:cNvPr id="11" name="Rectangle 10">
            <a:extLst>
              <a:ext uri="{FF2B5EF4-FFF2-40B4-BE49-F238E27FC236}">
                <a16:creationId xmlns:a16="http://schemas.microsoft.com/office/drawing/2014/main" id="{B6AA04BC-92FE-4058-8F8C-1BFE980770E6}"/>
              </a:ext>
            </a:extLst>
          </p:cNvPr>
          <p:cNvSpPr/>
          <p:nvPr/>
        </p:nvSpPr>
        <p:spPr>
          <a:xfrm>
            <a:off x="34625" y="6312218"/>
            <a:ext cx="9144000" cy="575222"/>
          </a:xfrm>
          <a:prstGeom prst="rect">
            <a:avLst/>
          </a:prstGeom>
        </p:spPr>
        <p:txBody>
          <a:bodyPr wrap="square">
            <a:spAutoFit/>
          </a:bodyPr>
          <a:lstStyle/>
          <a:p>
            <a:pPr>
              <a:lnSpc>
                <a:spcPct val="107000"/>
              </a:lnSpc>
            </a:pPr>
            <a:r>
              <a:rPr lang="en-US" sz="1000" dirty="0">
                <a:solidFill>
                  <a:srgbClr val="000000"/>
                </a:solidFill>
                <a:latin typeface="Times New Roman" panose="02020603050405020304" pitchFamily="18" charset="0"/>
                <a:cs typeface="Times New Roman" panose="02020603050405020304" pitchFamily="18" charset="0"/>
              </a:rPr>
              <a:t>EVO-1.K.2 Allele frequencies in a population can be calculated from genotype frequencies</a:t>
            </a:r>
          </a:p>
          <a:p>
            <a:pPr>
              <a:lnSpc>
                <a:spcPct val="107000"/>
              </a:lnSpc>
            </a:pPr>
            <a:r>
              <a:rPr lang="en-US" sz="1000" dirty="0">
                <a:solidFill>
                  <a:srgbClr val="000000"/>
                </a:solidFill>
                <a:latin typeface="Times New Roman" panose="02020603050405020304" pitchFamily="18" charset="0"/>
                <a:cs typeface="Times New Roman" panose="02020603050405020304" pitchFamily="18" charset="0"/>
              </a:rPr>
              <a:t>SP 5 A. Perform mathematical calculations including:</a:t>
            </a:r>
            <a:br>
              <a:rPr lang="en-US" sz="1000" dirty="0">
                <a:solidFill>
                  <a:srgbClr val="000000"/>
                </a:solidFill>
                <a:latin typeface="Times New Roman" panose="02020603050405020304" pitchFamily="18" charset="0"/>
                <a:cs typeface="Times New Roman" panose="02020603050405020304" pitchFamily="18" charset="0"/>
              </a:rPr>
            </a:br>
            <a:r>
              <a:rPr lang="en-US" sz="1000" dirty="0">
                <a:solidFill>
                  <a:srgbClr val="000000"/>
                </a:solidFill>
                <a:latin typeface="Times New Roman" panose="02020603050405020304" pitchFamily="18" charset="0"/>
                <a:cs typeface="Times New Roman" panose="02020603050405020304" pitchFamily="18" charset="0"/>
              </a:rPr>
              <a:t>    a. Mathematical equations in the curriculum</a:t>
            </a:r>
          </a:p>
        </p:txBody>
      </p:sp>
      <p:pic>
        <p:nvPicPr>
          <p:cNvPr id="4098" name="Picture 2">
            <a:extLst>
              <a:ext uri="{FF2B5EF4-FFF2-40B4-BE49-F238E27FC236}">
                <a16:creationId xmlns:a16="http://schemas.microsoft.com/office/drawing/2014/main" id="{1F949B09-EB24-428A-BD74-5C8CF502C6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2219" y="2125665"/>
            <a:ext cx="3028830" cy="171633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D281C95C-2B79-4DE9-9C1C-0477B218FF10}"/>
              </a:ext>
            </a:extLst>
          </p:cNvPr>
          <p:cNvSpPr/>
          <p:nvPr/>
        </p:nvSpPr>
        <p:spPr>
          <a:xfrm>
            <a:off x="34625" y="27083"/>
            <a:ext cx="6109481" cy="253916"/>
          </a:xfrm>
          <a:prstGeom prst="rect">
            <a:avLst/>
          </a:prstGeom>
        </p:spPr>
        <p:txBody>
          <a:bodyPr wrap="square">
            <a:spAutoFit/>
          </a:bodyPr>
          <a:lstStyle/>
          <a:p>
            <a:pPr fontAlgn="base">
              <a:spcBef>
                <a:spcPct val="0"/>
              </a:spcBef>
              <a:spcAft>
                <a:spcPct val="0"/>
              </a:spcAft>
            </a:pPr>
            <a:r>
              <a:rPr lang="en-US" sz="1050" dirty="0">
                <a:solidFill>
                  <a:srgbClr val="CC0099"/>
                </a:solidFill>
                <a:latin typeface="Arial"/>
              </a:rPr>
              <a:t>http://education-portal.com/cimages/multimages/16/rh-blood-group-system.jpg</a:t>
            </a:r>
          </a:p>
        </p:txBody>
      </p:sp>
      <p:sp>
        <p:nvSpPr>
          <p:cNvPr id="13" name="Rectangle 12">
            <a:extLst>
              <a:ext uri="{FF2B5EF4-FFF2-40B4-BE49-F238E27FC236}">
                <a16:creationId xmlns:a16="http://schemas.microsoft.com/office/drawing/2014/main" id="{234D4341-E014-4531-A20A-AD0F78FD6FEE}"/>
              </a:ext>
            </a:extLst>
          </p:cNvPr>
          <p:cNvSpPr/>
          <p:nvPr/>
        </p:nvSpPr>
        <p:spPr>
          <a:xfrm>
            <a:off x="8230973" y="3943643"/>
            <a:ext cx="3808627" cy="2554545"/>
          </a:xfrm>
          <a:prstGeom prst="rect">
            <a:avLst/>
          </a:prstGeom>
          <a:solidFill>
            <a:srgbClr val="92D050"/>
          </a:solidFill>
        </p:spPr>
        <p:txBody>
          <a:bodyPr wrap="square">
            <a:spAutoFit/>
          </a:bodyPr>
          <a:lstStyle/>
          <a:p>
            <a:pPr fontAlgn="base">
              <a:spcBef>
                <a:spcPct val="0"/>
              </a:spcBef>
              <a:spcAft>
                <a:spcPct val="0"/>
              </a:spcAft>
            </a:pPr>
            <a:r>
              <a:rPr lang="en-US" altLang="en-US" sz="2000" b="1" dirty="0">
                <a:solidFill>
                  <a:srgbClr val="000000"/>
                </a:solidFill>
                <a:latin typeface="Comic Sans MS" panose="030F0702030302020204" pitchFamily="66" charset="0"/>
              </a:rPr>
              <a:t>p + q = 1</a:t>
            </a:r>
          </a:p>
          <a:p>
            <a:pPr fontAlgn="base">
              <a:spcBef>
                <a:spcPct val="0"/>
              </a:spcBef>
              <a:spcAft>
                <a:spcPct val="0"/>
              </a:spcAft>
            </a:pPr>
            <a:r>
              <a:rPr lang="en-US" altLang="en-US" sz="2000" b="1" dirty="0">
                <a:solidFill>
                  <a:srgbClr val="000000"/>
                </a:solidFill>
                <a:latin typeface="Comic Sans MS" panose="030F0702030302020204" pitchFamily="66" charset="0"/>
              </a:rPr>
              <a:t>P</a:t>
            </a:r>
            <a:r>
              <a:rPr lang="en-US" altLang="en-US" sz="2000" b="1" baseline="30000" dirty="0">
                <a:solidFill>
                  <a:srgbClr val="000000"/>
                </a:solidFill>
                <a:latin typeface="Comic Sans MS" panose="030F0702030302020204" pitchFamily="66" charset="0"/>
              </a:rPr>
              <a:t>2</a:t>
            </a:r>
            <a:r>
              <a:rPr lang="en-US" altLang="en-US" sz="2000" b="1" dirty="0">
                <a:solidFill>
                  <a:srgbClr val="000000"/>
                </a:solidFill>
                <a:latin typeface="Comic Sans MS" panose="030F0702030302020204" pitchFamily="66" charset="0"/>
              </a:rPr>
              <a:t> + 2pq + q</a:t>
            </a:r>
            <a:r>
              <a:rPr lang="en-US" altLang="en-US" sz="2000" b="1" baseline="30000" dirty="0">
                <a:solidFill>
                  <a:srgbClr val="000000"/>
                </a:solidFill>
                <a:latin typeface="Comic Sans MS" panose="030F0702030302020204" pitchFamily="66" charset="0"/>
              </a:rPr>
              <a:t>2</a:t>
            </a:r>
            <a:r>
              <a:rPr lang="en-US" altLang="en-US" sz="2000" b="1" dirty="0">
                <a:solidFill>
                  <a:srgbClr val="000000"/>
                </a:solidFill>
                <a:latin typeface="Comic Sans MS" panose="030F0702030302020204" pitchFamily="66" charset="0"/>
              </a:rPr>
              <a:t> = 1</a:t>
            </a:r>
          </a:p>
          <a:p>
            <a:pPr fontAlgn="base">
              <a:spcBef>
                <a:spcPct val="0"/>
              </a:spcBef>
              <a:spcAft>
                <a:spcPct val="0"/>
              </a:spcAft>
            </a:pPr>
            <a:endParaRPr lang="en-US" altLang="en-US" sz="2000" b="1" dirty="0">
              <a:solidFill>
                <a:srgbClr val="000000"/>
              </a:solidFill>
              <a:latin typeface="Comic Sans MS" panose="030F0702030302020204" pitchFamily="66" charset="0"/>
            </a:endParaRPr>
          </a:p>
          <a:p>
            <a:pPr fontAlgn="base">
              <a:spcBef>
                <a:spcPct val="0"/>
              </a:spcBef>
              <a:spcAft>
                <a:spcPct val="0"/>
              </a:spcAft>
            </a:pPr>
            <a:r>
              <a:rPr lang="en-US" sz="2000" dirty="0">
                <a:latin typeface="Comic Sans MS" panose="030F0702030302020204" pitchFamily="66" charset="0"/>
              </a:rPr>
              <a:t>p = frequency of allele 1 in a population </a:t>
            </a:r>
          </a:p>
          <a:p>
            <a:pPr fontAlgn="base">
              <a:spcBef>
                <a:spcPct val="0"/>
              </a:spcBef>
              <a:spcAft>
                <a:spcPct val="0"/>
              </a:spcAft>
            </a:pPr>
            <a:endParaRPr lang="en-US" sz="2000" dirty="0">
              <a:latin typeface="Comic Sans MS" panose="030F0702030302020204" pitchFamily="66" charset="0"/>
            </a:endParaRPr>
          </a:p>
          <a:p>
            <a:pPr fontAlgn="base">
              <a:spcBef>
                <a:spcPct val="0"/>
              </a:spcBef>
              <a:spcAft>
                <a:spcPct val="0"/>
              </a:spcAft>
            </a:pPr>
            <a:r>
              <a:rPr lang="en-US" sz="2000" dirty="0">
                <a:latin typeface="Comic Sans MS" panose="030F0702030302020204" pitchFamily="66" charset="0"/>
              </a:rPr>
              <a:t>q = frequency of allele 2 in a population</a:t>
            </a:r>
            <a:endParaRPr lang="en-US" altLang="en-US" sz="2000" b="1" dirty="0">
              <a:solidFill>
                <a:srgbClr val="000000"/>
              </a:solidFill>
              <a:latin typeface="Comic Sans MS" panose="030F0702030302020204" pitchFamily="66" charset="0"/>
            </a:endParaRPr>
          </a:p>
        </p:txBody>
      </p:sp>
    </p:spTree>
    <p:extLst>
      <p:ext uri="{BB962C8B-B14F-4D97-AF65-F5344CB8AC3E}">
        <p14:creationId xmlns:p14="http://schemas.microsoft.com/office/powerpoint/2010/main" val="256006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B2FCFC"/>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F26C1A4-B4CE-4410-AFED-B5D38F435239}"/>
              </a:ext>
            </a:extLst>
          </p:cNvPr>
          <p:cNvSpPr txBox="1"/>
          <p:nvPr/>
        </p:nvSpPr>
        <p:spPr>
          <a:xfrm>
            <a:off x="100081" y="246064"/>
            <a:ext cx="11879883" cy="3901068"/>
          </a:xfrm>
          <a:prstGeom prst="rect">
            <a:avLst/>
          </a:prstGeom>
          <a:noFill/>
        </p:spPr>
        <p:txBody>
          <a:bodyPr wrap="square">
            <a:spAutoFit/>
          </a:bodyPr>
          <a:lstStyle/>
          <a:p>
            <a:pPr defTabSz="685800">
              <a:defRPr/>
            </a:pPr>
            <a:r>
              <a:rPr lang="en-US" dirty="0">
                <a:solidFill>
                  <a:srgbClr val="000000"/>
                </a:solidFill>
                <a:latin typeface="Comic Sans MS" panose="030F0702030302020204" pitchFamily="66" charset="0"/>
              </a:rPr>
              <a:t>Thrips are insects that feed on rose pollen.  Scientists noted that the thrips population increased in the spring and decreased dramatically during the summer.  The researchers hypothesized that food abundance was the limiting factor for the population.  Which of the following types of data would be most useful for the scientists to collect at regular intervals on a designated test plot of rose plants?</a:t>
            </a:r>
            <a:endParaRPr lang="en-US" b="1" dirty="0">
              <a:solidFill>
                <a:srgbClr val="000000"/>
              </a:solidFill>
              <a:latin typeface="Comic Sans MS" panose="030F0702030302020204" pitchFamily="66" charset="0"/>
            </a:endParaRPr>
          </a:p>
          <a:p>
            <a:pPr marL="342900" lvl="1" defTabSz="685800">
              <a:defRPr/>
            </a:pPr>
            <a:endParaRPr lang="en-US" dirty="0">
              <a:solidFill>
                <a:srgbClr val="000000"/>
              </a:solidFill>
              <a:latin typeface="Comic Sans MS" panose="030F0702030302020204" pitchFamily="66" charset="0"/>
            </a:endParaRPr>
          </a:p>
          <a:p>
            <a:pPr marL="600075" lvl="1" indent="-257175" defTabSz="685800">
              <a:buFontTx/>
              <a:buAutoNum type="alphaUcPeriod"/>
              <a:defRPr/>
            </a:pPr>
            <a:r>
              <a:rPr lang="en-US" dirty="0">
                <a:solidFill>
                  <a:srgbClr val="000000"/>
                </a:solidFill>
                <a:latin typeface="Comic Sans MS" panose="030F0702030302020204" pitchFamily="66" charset="0"/>
              </a:rPr>
              <a:t>Amount of sunlight (Hours/day)</a:t>
            </a:r>
          </a:p>
          <a:p>
            <a:pPr marL="600075" lvl="1" indent="-257175" defTabSz="685800">
              <a:buFontTx/>
              <a:buAutoNum type="alphaUcPeriod"/>
              <a:defRPr/>
            </a:pPr>
            <a:endParaRPr lang="en-US" dirty="0">
              <a:solidFill>
                <a:srgbClr val="000000"/>
              </a:solidFill>
              <a:latin typeface="Comic Sans MS" panose="030F0702030302020204" pitchFamily="66" charset="0"/>
            </a:endParaRPr>
          </a:p>
          <a:p>
            <a:pPr marL="600075" lvl="1" indent="-257175" defTabSz="685800">
              <a:buFontTx/>
              <a:buAutoNum type="alphaUcPeriod"/>
              <a:defRPr/>
            </a:pPr>
            <a:r>
              <a:rPr lang="en-US" dirty="0">
                <a:solidFill>
                  <a:srgbClr val="000000"/>
                </a:solidFill>
                <a:latin typeface="Comic Sans MS" panose="030F0702030302020204" pitchFamily="66" charset="0"/>
              </a:rPr>
              <a:t>Mean temperature (</a:t>
            </a:r>
            <a:r>
              <a:rPr lang="en-US" baseline="30000" dirty="0">
                <a:solidFill>
                  <a:srgbClr val="000000"/>
                </a:solidFill>
                <a:latin typeface="Comic Sans MS" panose="030F0702030302020204" pitchFamily="66" charset="0"/>
              </a:rPr>
              <a:t>◦</a:t>
            </a:r>
            <a:r>
              <a:rPr lang="en-US" dirty="0">
                <a:solidFill>
                  <a:srgbClr val="000000"/>
                </a:solidFill>
                <a:latin typeface="Comic Sans MS" panose="030F0702030302020204" pitchFamily="66" charset="0"/>
              </a:rPr>
              <a:t>C) </a:t>
            </a:r>
          </a:p>
          <a:p>
            <a:pPr marL="600075" lvl="1" indent="-257175" defTabSz="685800">
              <a:buFontTx/>
              <a:buAutoNum type="alphaUcPeriod"/>
              <a:defRPr/>
            </a:pPr>
            <a:endParaRPr lang="en-US" dirty="0">
              <a:solidFill>
                <a:srgbClr val="000000"/>
              </a:solidFill>
              <a:latin typeface="Comic Sans MS" panose="030F0702030302020204" pitchFamily="66" charset="0"/>
            </a:endParaRPr>
          </a:p>
          <a:p>
            <a:pPr marL="600075" lvl="1" indent="-257175" defTabSz="685800">
              <a:buFontTx/>
              <a:buAutoNum type="alphaUcPeriod"/>
              <a:defRPr/>
            </a:pPr>
            <a:r>
              <a:rPr lang="en-US" dirty="0">
                <a:solidFill>
                  <a:srgbClr val="000000"/>
                </a:solidFill>
                <a:latin typeface="Comic Sans MS" panose="030F0702030302020204" pitchFamily="66" charset="0"/>
              </a:rPr>
              <a:t>Density of rose pollen produced (g/m</a:t>
            </a:r>
            <a:r>
              <a:rPr lang="en-US" baseline="30000" dirty="0">
                <a:solidFill>
                  <a:srgbClr val="000000"/>
                </a:solidFill>
                <a:latin typeface="Comic Sans MS" panose="030F0702030302020204" pitchFamily="66" charset="0"/>
              </a:rPr>
              <a:t>2</a:t>
            </a:r>
            <a:r>
              <a:rPr lang="en-US" dirty="0">
                <a:solidFill>
                  <a:srgbClr val="000000"/>
                </a:solidFill>
                <a:latin typeface="Comic Sans MS" panose="030F0702030302020204" pitchFamily="66" charset="0"/>
              </a:rPr>
              <a:t>)</a:t>
            </a:r>
          </a:p>
          <a:p>
            <a:pPr marL="342900" lvl="1" defTabSz="685800">
              <a:defRPr/>
            </a:pPr>
            <a:endParaRPr lang="en-US" dirty="0">
              <a:solidFill>
                <a:srgbClr val="000000"/>
              </a:solidFill>
              <a:latin typeface="Comic Sans MS" panose="030F0702030302020204" pitchFamily="66" charset="0"/>
            </a:endParaRPr>
          </a:p>
          <a:p>
            <a:pPr marL="342900" lvl="1" defTabSz="685800">
              <a:defRPr/>
            </a:pPr>
            <a:r>
              <a:rPr lang="en-US" dirty="0">
                <a:solidFill>
                  <a:srgbClr val="000000"/>
                </a:solidFill>
                <a:latin typeface="Comic Sans MS" panose="030F0702030302020204" pitchFamily="66" charset="0"/>
              </a:rPr>
              <a:t>D. Amount of pollen produced by each flower (g/flower) </a:t>
            </a:r>
          </a:p>
          <a:p>
            <a:pPr marL="600075" lvl="1" indent="-257175" defTabSz="685800">
              <a:buFontTx/>
              <a:buAutoNum type="alphaUcPeriod"/>
              <a:defRPr/>
            </a:pPr>
            <a:endParaRPr lang="en-US" dirty="0">
              <a:solidFill>
                <a:srgbClr val="000000"/>
              </a:solidFill>
              <a:latin typeface="Comic Sans MS" panose="030F0702030302020204" pitchFamily="66" charset="0"/>
            </a:endParaRPr>
          </a:p>
          <a:p>
            <a:pPr marL="257175" indent="-257175" defTabSz="685800">
              <a:buFontTx/>
              <a:buAutoNum type="alphaUcPeriod"/>
              <a:defRPr/>
            </a:pPr>
            <a:endParaRPr lang="en-US" sz="1350" dirty="0">
              <a:solidFill>
                <a:srgbClr val="000000"/>
              </a:solidFill>
              <a:latin typeface="Comic Sans MS" panose="030F0702030302020204" pitchFamily="66" charset="0"/>
            </a:endParaRPr>
          </a:p>
        </p:txBody>
      </p:sp>
      <p:sp>
        <p:nvSpPr>
          <p:cNvPr id="7" name="Rectangle 6">
            <a:extLst>
              <a:ext uri="{FF2B5EF4-FFF2-40B4-BE49-F238E27FC236}">
                <a16:creationId xmlns:a16="http://schemas.microsoft.com/office/drawing/2014/main" id="{DA5FDE35-0969-493F-8A55-97B21750F7BE}"/>
              </a:ext>
            </a:extLst>
          </p:cNvPr>
          <p:cNvSpPr/>
          <p:nvPr/>
        </p:nvSpPr>
        <p:spPr>
          <a:xfrm>
            <a:off x="449332" y="3221037"/>
            <a:ext cx="6159500" cy="415925"/>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srgbClr val="FFFFFF"/>
              </a:solidFill>
              <a:latin typeface="Arial"/>
            </a:endParaRPr>
          </a:p>
        </p:txBody>
      </p:sp>
      <p:sp>
        <p:nvSpPr>
          <p:cNvPr id="9" name="TextBox 8">
            <a:extLst>
              <a:ext uri="{FF2B5EF4-FFF2-40B4-BE49-F238E27FC236}">
                <a16:creationId xmlns:a16="http://schemas.microsoft.com/office/drawing/2014/main" id="{D0C18FD7-CBF1-492B-AED3-8DB13F7F71DC}"/>
              </a:ext>
            </a:extLst>
          </p:cNvPr>
          <p:cNvSpPr txBox="1">
            <a:spLocks noChangeArrowheads="1"/>
          </p:cNvSpPr>
          <p:nvPr/>
        </p:nvSpPr>
        <p:spPr bwMode="auto">
          <a:xfrm>
            <a:off x="100081" y="5870784"/>
            <a:ext cx="11744915"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000" dirty="0">
                <a:solidFill>
                  <a:srgbClr val="000000"/>
                </a:solidFill>
                <a:latin typeface="Times New Roman" panose="02020603050405020304" pitchFamily="18" charset="0"/>
                <a:cs typeface="Times New Roman" panose="02020603050405020304" pitchFamily="18" charset="0"/>
              </a:rPr>
              <a:t>SYI 1.H.2 As limits to growth due to density-dependent and density-independent factors are imposed, a logistic growth model generally ensues</a:t>
            </a:r>
            <a:endParaRPr lang="en-US" altLang="en-US" sz="1000" dirty="0">
              <a:latin typeface="Times New Roman" panose="02020603050405020304" pitchFamily="18" charset="0"/>
              <a:cs typeface="Times New Roman" panose="02020603050405020304" pitchFamily="18" charset="0"/>
            </a:endParaRPr>
          </a:p>
          <a:p>
            <a:pPr>
              <a:spcBef>
                <a:spcPct val="0"/>
              </a:spcBef>
              <a:buFontTx/>
              <a:buNone/>
            </a:pPr>
            <a:r>
              <a:rPr lang="en-US" altLang="en-US" sz="1000" dirty="0">
                <a:latin typeface="Times New Roman" panose="02020603050405020304" pitchFamily="18" charset="0"/>
                <a:cs typeface="Times New Roman" panose="02020603050405020304" pitchFamily="18" charset="0"/>
              </a:rPr>
              <a:t>SP 3.C  Identify experimental procedures that are aligned to the question, including </a:t>
            </a:r>
          </a:p>
          <a:p>
            <a:pPr>
              <a:spcBef>
                <a:spcPct val="0"/>
              </a:spcBef>
              <a:buFontTx/>
              <a:buNone/>
            </a:pPr>
            <a:r>
              <a:rPr lang="en-US" altLang="en-US" sz="1000" dirty="0">
                <a:latin typeface="Times New Roman" panose="02020603050405020304" pitchFamily="18" charset="0"/>
                <a:cs typeface="Times New Roman" panose="02020603050405020304" pitchFamily="18" charset="0"/>
              </a:rPr>
              <a:t>   a. Identifying dependent and independent variables. .</a:t>
            </a:r>
            <a:br>
              <a:rPr lang="en-US" altLang="en-US" sz="1000" dirty="0">
                <a:latin typeface="Times New Roman" panose="02020603050405020304" pitchFamily="18" charset="0"/>
                <a:cs typeface="Times New Roman" panose="02020603050405020304" pitchFamily="18" charset="0"/>
              </a:rPr>
            </a:br>
            <a:r>
              <a:rPr lang="en-US" altLang="en-US" sz="1000" dirty="0">
                <a:latin typeface="Times New Roman" panose="02020603050405020304" pitchFamily="18" charset="0"/>
                <a:cs typeface="Times New Roman" panose="02020603050405020304" pitchFamily="18" charset="0"/>
              </a:rPr>
              <a:t>SP 3.E  Propose a new/next investigation based on</a:t>
            </a:r>
          </a:p>
          <a:p>
            <a:pPr>
              <a:spcBef>
                <a:spcPct val="0"/>
              </a:spcBef>
              <a:buFontTx/>
              <a:buNone/>
            </a:pPr>
            <a:r>
              <a:rPr lang="en-US" altLang="en-US" sz="1000" dirty="0">
                <a:latin typeface="Times New Roman" panose="02020603050405020304" pitchFamily="18" charset="0"/>
                <a:cs typeface="Times New Roman" panose="02020603050405020304" pitchFamily="18" charset="0"/>
              </a:rPr>
              <a:t>    b. An evaluation of the design/methods.</a:t>
            </a:r>
            <a:endParaRPr lang="en-US" altLang="en-US" sz="1000" dirty="0">
              <a:solidFill>
                <a:srgbClr val="000000"/>
              </a:solidFill>
              <a:latin typeface="Times New Roman" panose="02020603050405020304" pitchFamily="18" charset="0"/>
              <a:cs typeface="Times New Roman" panose="02020603050405020304" pitchFamily="18" charset="0"/>
            </a:endParaRPr>
          </a:p>
          <a:p>
            <a:pPr eaLnBrk="1" hangingPunct="1">
              <a:spcBef>
                <a:spcPct val="0"/>
              </a:spcBef>
              <a:buFontTx/>
              <a:buNone/>
            </a:pPr>
            <a:endParaRPr lang="en-US" altLang="en-US" sz="700" dirty="0">
              <a:solidFill>
                <a:srgbClr val="7030A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6968799-AB27-4DA0-813B-384DB49571A5}"/>
              </a:ext>
            </a:extLst>
          </p:cNvPr>
          <p:cNvSpPr txBox="1"/>
          <p:nvPr/>
        </p:nvSpPr>
        <p:spPr>
          <a:xfrm>
            <a:off x="0" y="-18979"/>
            <a:ext cx="6000750" cy="246063"/>
          </a:xfrm>
          <a:prstGeom prst="rect">
            <a:avLst/>
          </a:prstGeom>
          <a:noFill/>
        </p:spPr>
        <p:txBody>
          <a:bodyPr>
            <a:spAutoFit/>
          </a:bodyPr>
          <a:lstStyle/>
          <a:p>
            <a:pPr defTabSz="685800">
              <a:defRPr/>
            </a:pPr>
            <a:r>
              <a:rPr lang="en-US" sz="1000" dirty="0">
                <a:solidFill>
                  <a:srgbClr val="000000"/>
                </a:solidFill>
                <a:latin typeface="Arial"/>
                <a:hlinkClick r:id="rId2"/>
              </a:rPr>
              <a:t>From</a:t>
            </a:r>
            <a:r>
              <a:rPr lang="en-US" sz="1000" dirty="0">
                <a:solidFill>
                  <a:srgbClr val="FF0000"/>
                </a:solidFill>
                <a:latin typeface="Arial"/>
                <a:hlinkClick r:id="rId2"/>
              </a:rPr>
              <a:t>: Released </a:t>
            </a:r>
            <a:r>
              <a:rPr lang="en-US" sz="1000" dirty="0">
                <a:solidFill>
                  <a:srgbClr val="000000"/>
                </a:solidFill>
                <a:latin typeface="Arial"/>
                <a:hlinkClick r:id="rId2"/>
              </a:rPr>
              <a:t>2013 AP BIOLOGY Practice Exam  </a:t>
            </a:r>
            <a:endParaRPr lang="en-US" sz="1000" dirty="0">
              <a:solidFill>
                <a:srgbClr val="000000"/>
              </a:solidFill>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3">
            <a:extLst>
              <a:ext uri="{FF2B5EF4-FFF2-40B4-BE49-F238E27FC236}">
                <a16:creationId xmlns:a16="http://schemas.microsoft.com/office/drawing/2014/main" id="{9E162563-FC76-4518-8BBD-E8090695EE99}"/>
              </a:ext>
            </a:extLst>
          </p:cNvPr>
          <p:cNvSpPr>
            <a:spLocks noChangeArrowheads="1"/>
          </p:cNvSpPr>
          <p:nvPr/>
        </p:nvSpPr>
        <p:spPr bwMode="auto">
          <a:xfrm>
            <a:off x="128337" y="321608"/>
            <a:ext cx="1206366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Not all organisms determine sex with X and Y chromosomes like humans do. In reptiles, sex of offspring is determined by temperature of eggs during incubation. </a:t>
            </a:r>
          </a:p>
        </p:txBody>
      </p:sp>
      <p:sp>
        <p:nvSpPr>
          <p:cNvPr id="76812" name="Rectangle 2">
            <a:extLst>
              <a:ext uri="{FF2B5EF4-FFF2-40B4-BE49-F238E27FC236}">
                <a16:creationId xmlns:a16="http://schemas.microsoft.com/office/drawing/2014/main" id="{C4B61D17-4D66-47F1-8FE9-7ADA81278EF3}"/>
              </a:ext>
            </a:extLst>
          </p:cNvPr>
          <p:cNvSpPr>
            <a:spLocks noChangeArrowheads="1"/>
          </p:cNvSpPr>
          <p:nvPr/>
        </p:nvSpPr>
        <p:spPr bwMode="auto">
          <a:xfrm>
            <a:off x="0" y="6088062"/>
            <a:ext cx="89725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000" dirty="0">
                <a:solidFill>
                  <a:srgbClr val="000000"/>
                </a:solidFill>
                <a:latin typeface="Times New Roman" panose="02020603050405020304" pitchFamily="18" charset="0"/>
                <a:cs typeface="Times New Roman" panose="02020603050405020304" pitchFamily="18" charset="0"/>
              </a:rPr>
              <a:t>IST 1.J Explain deviations from Mendel’s model of the inheritance of traits</a:t>
            </a:r>
          </a:p>
          <a:p>
            <a:pPr>
              <a:buFont typeface="Arial" panose="020B0604020202020204" pitchFamily="34" charset="0"/>
              <a:buNone/>
            </a:pPr>
            <a:r>
              <a:rPr lang="en-US" altLang="en-US" sz="1000" dirty="0">
                <a:solidFill>
                  <a:srgbClr val="000000"/>
                </a:solidFill>
                <a:latin typeface="Times New Roman" panose="02020603050405020304" pitchFamily="18" charset="0"/>
                <a:cs typeface="Times New Roman" panose="02020603050405020304" pitchFamily="18" charset="0"/>
              </a:rPr>
              <a:t>SYI 3.B.1 Environmental factors influence gene expression and can lead to phenotypic plasticity. </a:t>
            </a:r>
            <a:br>
              <a:rPr lang="en-US" altLang="en-US" sz="1000" dirty="0">
                <a:solidFill>
                  <a:srgbClr val="000000"/>
                </a:solidFill>
                <a:latin typeface="Times New Roman" panose="02020603050405020304" pitchFamily="18" charset="0"/>
                <a:cs typeface="Times New Roman" panose="02020603050405020304" pitchFamily="18" charset="0"/>
              </a:rPr>
            </a:br>
            <a:r>
              <a:rPr lang="en-US" altLang="en-US" sz="1000" dirty="0">
                <a:solidFill>
                  <a:srgbClr val="000000"/>
                </a:solidFill>
                <a:latin typeface="Times New Roman" panose="02020603050405020304" pitchFamily="18" charset="0"/>
                <a:cs typeface="Times New Roman" panose="02020603050405020304" pitchFamily="18" charset="0"/>
              </a:rPr>
              <a:t>Phenotypic plasticity occurs when individuals with the same genotype exhibit different phenotypes in different environments.</a:t>
            </a:r>
          </a:p>
          <a:p>
            <a:r>
              <a:rPr lang="en-US" altLang="en-US" sz="1000" dirty="0">
                <a:solidFill>
                  <a:srgbClr val="000000"/>
                </a:solidFill>
                <a:latin typeface="Times New Roman" panose="02020603050405020304" pitchFamily="18" charset="0"/>
                <a:cs typeface="Times New Roman" panose="02020603050405020304" pitchFamily="18" charset="0"/>
              </a:rPr>
              <a:t> ILLUSTRATIVE EXAMPLES page 104 CED Sex determination in reptiles.</a:t>
            </a:r>
          </a:p>
        </p:txBody>
      </p:sp>
      <p:sp>
        <p:nvSpPr>
          <p:cNvPr id="2" name="Rectangle 1">
            <a:extLst>
              <a:ext uri="{FF2B5EF4-FFF2-40B4-BE49-F238E27FC236}">
                <a16:creationId xmlns:a16="http://schemas.microsoft.com/office/drawing/2014/main" id="{A4D173BA-4FB5-458B-BBD6-5C5BDAFDD057}"/>
              </a:ext>
            </a:extLst>
          </p:cNvPr>
          <p:cNvSpPr/>
          <p:nvPr/>
        </p:nvSpPr>
        <p:spPr>
          <a:xfrm>
            <a:off x="0" y="-31549"/>
            <a:ext cx="9058275" cy="254000"/>
          </a:xfrm>
          <a:prstGeom prst="rect">
            <a:avLst/>
          </a:prstGeom>
        </p:spPr>
        <p:txBody>
          <a:bodyPr>
            <a:spAutoFit/>
          </a:bodyPr>
          <a:lstStyle/>
          <a:p>
            <a:pPr>
              <a:defRPr/>
            </a:pPr>
            <a:r>
              <a:rPr lang="en-US" sz="1050" dirty="0">
                <a:solidFill>
                  <a:srgbClr val="CC0099"/>
                </a:solidFill>
                <a:latin typeface="Arial" panose="020B0604020202020204" pitchFamily="34" charset="0"/>
              </a:rPr>
              <a:t>http://1.bp.blogspot.com/-SXDXx4Ez810/UbEKTKUqkDI/AAAAAAAAAHI/Uq4qE4VxAh8/s640/ch17f20.jpg</a:t>
            </a:r>
          </a:p>
        </p:txBody>
      </p:sp>
      <p:sp>
        <p:nvSpPr>
          <p:cNvPr id="4" name="Rectangle 3">
            <a:extLst>
              <a:ext uri="{FF2B5EF4-FFF2-40B4-BE49-F238E27FC236}">
                <a16:creationId xmlns:a16="http://schemas.microsoft.com/office/drawing/2014/main" id="{E14AEEFA-2995-44C0-80C4-7868EB7D67A3}"/>
              </a:ext>
            </a:extLst>
          </p:cNvPr>
          <p:cNvSpPr>
            <a:spLocks noChangeArrowheads="1"/>
          </p:cNvSpPr>
          <p:nvPr/>
        </p:nvSpPr>
        <p:spPr bwMode="auto">
          <a:xfrm>
            <a:off x="735348" y="4951672"/>
            <a:ext cx="8832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b="1" dirty="0">
                <a:solidFill>
                  <a:srgbClr val="3333CC"/>
                </a:solidFill>
                <a:latin typeface="Comic Sans MS" panose="030F0702030302020204" pitchFamily="66" charset="0"/>
                <a:ea typeface="Calibri" panose="020F0502020204030204" pitchFamily="34" charset="0"/>
                <a:cs typeface="Times New Roman" panose="02020603050405020304" pitchFamily="18" charset="0"/>
              </a:rPr>
              <a:t>In species whose sex is temperature dependent, warming of the planet will change male/female ratios and may result in populations with only females or only males.</a:t>
            </a:r>
            <a:br>
              <a:rPr lang="en-US" altLang="en-US" sz="1600" b="1" dirty="0">
                <a:solidFill>
                  <a:srgbClr val="3333CC"/>
                </a:solidFill>
                <a:latin typeface="Comic Sans MS" panose="030F0702030302020204" pitchFamily="66" charset="0"/>
                <a:ea typeface="Calibri" panose="020F0502020204030204" pitchFamily="34" charset="0"/>
                <a:cs typeface="Times New Roman" panose="02020603050405020304" pitchFamily="18" charset="0"/>
              </a:rPr>
            </a:br>
            <a:r>
              <a:rPr lang="en-US" altLang="en-US" sz="1600" b="1" dirty="0">
                <a:solidFill>
                  <a:srgbClr val="3333CC"/>
                </a:solidFill>
                <a:latin typeface="Comic Sans MS" panose="030F0702030302020204" pitchFamily="66" charset="0"/>
                <a:ea typeface="Calibri" panose="020F0502020204030204" pitchFamily="34" charset="0"/>
                <a:cs typeface="Times New Roman" panose="02020603050405020304" pitchFamily="18" charset="0"/>
              </a:rPr>
              <a:t>This would lead to decreases in population numbers; even to extinction. </a:t>
            </a:r>
            <a:endParaRPr lang="en-US" altLang="en-US" sz="1400" dirty="0">
              <a:solidFill>
                <a:srgbClr val="000000"/>
              </a:solidFill>
              <a:ea typeface="Calibri" panose="020F0502020204030204" pitchFamily="34" charset="0"/>
            </a:endParaRPr>
          </a:p>
        </p:txBody>
      </p:sp>
      <p:sp>
        <p:nvSpPr>
          <p:cNvPr id="88070" name="TextBox 6">
            <a:extLst>
              <a:ext uri="{FF2B5EF4-FFF2-40B4-BE49-F238E27FC236}">
                <a16:creationId xmlns:a16="http://schemas.microsoft.com/office/drawing/2014/main" id="{027DD311-89B0-4414-8745-03BBA0250D05}"/>
              </a:ext>
            </a:extLst>
          </p:cNvPr>
          <p:cNvSpPr txBox="1">
            <a:spLocks noChangeArrowheads="1"/>
          </p:cNvSpPr>
          <p:nvPr/>
        </p:nvSpPr>
        <p:spPr bwMode="auto">
          <a:xfrm>
            <a:off x="9965742" y="5611018"/>
            <a:ext cx="1914525" cy="954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dirty="0">
                <a:solidFill>
                  <a:srgbClr val="000000"/>
                </a:solidFill>
                <a:latin typeface="Arial" panose="020B0604020202020204" pitchFamily="34" charset="0"/>
                <a:hlinkClick r:id="rId2"/>
              </a:rPr>
              <a:t>Watch a 5 minute video about how other organisms determine sex</a:t>
            </a:r>
            <a:endParaRPr lang="en-US" altLang="en-US" sz="1400" dirty="0">
              <a:solidFill>
                <a:srgbClr val="000000"/>
              </a:solidFill>
              <a:latin typeface="Arial" panose="020B0604020202020204" pitchFamily="34" charset="0"/>
            </a:endParaRPr>
          </a:p>
        </p:txBody>
      </p:sp>
      <p:pic>
        <p:nvPicPr>
          <p:cNvPr id="88071" name="Picture 4">
            <a:extLst>
              <a:ext uri="{FF2B5EF4-FFF2-40B4-BE49-F238E27FC236}">
                <a16:creationId xmlns:a16="http://schemas.microsoft.com/office/drawing/2014/main" id="{22C9CC48-1202-4EA5-AF75-6C530C1A1E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2976" y="1100077"/>
            <a:ext cx="4086225"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2" name="Rectangle 4">
            <a:extLst>
              <a:ext uri="{FF2B5EF4-FFF2-40B4-BE49-F238E27FC236}">
                <a16:creationId xmlns:a16="http://schemas.microsoft.com/office/drawing/2014/main" id="{9603F89F-3A78-4407-9EF7-5C488D1194BE}"/>
              </a:ext>
            </a:extLst>
          </p:cNvPr>
          <p:cNvSpPr>
            <a:spLocks noChangeArrowheads="1"/>
          </p:cNvSpPr>
          <p:nvPr/>
        </p:nvSpPr>
        <p:spPr bwMode="auto">
          <a:xfrm>
            <a:off x="337803" y="1166020"/>
            <a:ext cx="6448007"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What is the % of males that hatch from eggs from </a:t>
            </a:r>
            <a:r>
              <a:rPr lang="en-US" altLang="en-US" sz="2000" i="1"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Trachemys scripta </a:t>
            </a:r>
            <a:r>
              <a:rPr lang="en-US" altLang="en-US" sz="2000"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tortoise</a:t>
            </a:r>
            <a:r>
              <a:rPr lang="en-US" altLang="en-US" sz="2000" i="1"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 </a:t>
            </a:r>
            <a:r>
              <a:rPr lang="en-US" altLang="en-US" sz="2000"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nests at temperatures around 28.5 </a:t>
            </a:r>
            <a:r>
              <a:rPr lang="en-US" altLang="en-US" sz="2000" baseline="30000"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O</a:t>
            </a:r>
            <a:r>
              <a:rPr lang="en-US" altLang="en-US" sz="2000"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C (83 </a:t>
            </a:r>
            <a:r>
              <a:rPr lang="en-US" altLang="en-US" sz="2000" baseline="30000"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O</a:t>
            </a:r>
            <a:r>
              <a:rPr lang="en-US" altLang="en-US" sz="2000"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F) ?</a:t>
            </a:r>
          </a:p>
          <a:p>
            <a:pPr eaLnBrk="1" hangingPunct="1">
              <a:spcBef>
                <a:spcPct val="0"/>
              </a:spcBef>
              <a:buFontTx/>
              <a:buNone/>
            </a:pPr>
            <a:endParaRPr lang="en-US" altLang="en-US" sz="2000" dirty="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eaLnBrk="1" hangingPunct="1">
              <a:spcBef>
                <a:spcPct val="0"/>
              </a:spcBef>
              <a:buFontTx/>
              <a:buNone/>
            </a:pPr>
            <a:endParaRPr lang="en-US" altLang="en-US" sz="2000" dirty="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eaLnBrk="1" hangingPunct="1">
              <a:spcBef>
                <a:spcPct val="0"/>
              </a:spcBef>
              <a:buFontTx/>
              <a:buNone/>
            </a:pPr>
            <a:r>
              <a:rPr lang="en-US" altLang="en-US" sz="2000"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How does this change by increasing the temperature 3 degrees? </a:t>
            </a:r>
          </a:p>
          <a:p>
            <a:pPr eaLnBrk="1" hangingPunct="1">
              <a:spcBef>
                <a:spcPct val="0"/>
              </a:spcBef>
              <a:buFontTx/>
              <a:buNone/>
            </a:pPr>
            <a:endParaRPr lang="en-US" altLang="en-US" sz="2000" dirty="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eaLnBrk="1" hangingPunct="1">
              <a:spcBef>
                <a:spcPct val="0"/>
              </a:spcBef>
              <a:buFontTx/>
              <a:buNone/>
            </a:pPr>
            <a:endParaRPr lang="en-US" altLang="en-US" sz="2000" dirty="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eaLnBrk="1" hangingPunct="1">
              <a:spcBef>
                <a:spcPct val="0"/>
              </a:spcBef>
              <a:buFontTx/>
              <a:buNone/>
            </a:pPr>
            <a:endParaRPr lang="en-US" altLang="en-US" sz="2000" dirty="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eaLnBrk="1" hangingPunct="1">
              <a:spcBef>
                <a:spcPct val="0"/>
              </a:spcBef>
              <a:buFontTx/>
              <a:buNone/>
            </a:pPr>
            <a:r>
              <a:rPr lang="en-US" altLang="en-US" sz="2000"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How might the warming of the Earth due to climate change impact breeding in reptile populations?</a:t>
            </a:r>
          </a:p>
        </p:txBody>
      </p:sp>
      <p:sp>
        <p:nvSpPr>
          <p:cNvPr id="7" name="TextBox 6">
            <a:extLst>
              <a:ext uri="{FF2B5EF4-FFF2-40B4-BE49-F238E27FC236}">
                <a16:creationId xmlns:a16="http://schemas.microsoft.com/office/drawing/2014/main" id="{D9AFDB5F-BE20-4E09-B245-9E7A36E6ED40}"/>
              </a:ext>
            </a:extLst>
          </p:cNvPr>
          <p:cNvSpPr txBox="1">
            <a:spLocks noChangeArrowheads="1"/>
          </p:cNvSpPr>
          <p:nvPr/>
        </p:nvSpPr>
        <p:spPr bwMode="auto">
          <a:xfrm>
            <a:off x="931026" y="2286794"/>
            <a:ext cx="5305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b="1" dirty="0">
                <a:solidFill>
                  <a:srgbClr val="3333CC"/>
                </a:solidFill>
                <a:latin typeface="Comic Sans MS" panose="030F0702030302020204" pitchFamily="66" charset="0"/>
              </a:rPr>
              <a:t>Approximately 50% males; 50% females</a:t>
            </a:r>
          </a:p>
        </p:txBody>
      </p:sp>
      <p:sp>
        <p:nvSpPr>
          <p:cNvPr id="8" name="Rectangle 7">
            <a:extLst>
              <a:ext uri="{FF2B5EF4-FFF2-40B4-BE49-F238E27FC236}">
                <a16:creationId xmlns:a16="http://schemas.microsoft.com/office/drawing/2014/main" id="{1FD9779E-BB32-4458-BA43-3D04F7F4947F}"/>
              </a:ext>
            </a:extLst>
          </p:cNvPr>
          <p:cNvSpPr>
            <a:spLocks noChangeArrowheads="1"/>
          </p:cNvSpPr>
          <p:nvPr/>
        </p:nvSpPr>
        <p:spPr bwMode="auto">
          <a:xfrm>
            <a:off x="548023" y="3531393"/>
            <a:ext cx="4603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b="1" dirty="0">
                <a:solidFill>
                  <a:srgbClr val="3333CC"/>
                </a:solidFill>
                <a:latin typeface="Comic Sans MS" panose="030F0702030302020204" pitchFamily="66" charset="0"/>
              </a:rPr>
              <a:t>0% males . . . All hatchlings will be female!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6812"/>
                                        </p:tgtEl>
                                        <p:attrNameLst>
                                          <p:attrName>style.visibility</p:attrName>
                                        </p:attrNameLst>
                                      </p:cBhvr>
                                      <p:to>
                                        <p:strVal val="visible"/>
                                      </p:to>
                                    </p:set>
                                    <p:animEffect transition="in" filter="wipe(down)">
                                      <p:cBhvr>
                                        <p:cTn id="22" dur="500"/>
                                        <p:tgtEl>
                                          <p:spTgt spid="76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12" grpId="0" autoUpdateAnimBg="0"/>
      <p:bldP spid="4" grpId="0"/>
      <p:bldP spid="7" grpId="0"/>
      <p:bldP spid="8" grpId="0"/>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4994" name="Picture 32">
            <a:extLst>
              <a:ext uri="{FF2B5EF4-FFF2-40B4-BE49-F238E27FC236}">
                <a16:creationId xmlns:a16="http://schemas.microsoft.com/office/drawing/2014/main" id="{3BE2ED4C-FA54-4985-96BE-666C5B0605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667" t="61130" r="49579" b="24745"/>
          <a:stretch>
            <a:fillRect/>
          </a:stretch>
        </p:blipFill>
        <p:spPr bwMode="auto">
          <a:xfrm>
            <a:off x="2805546" y="903219"/>
            <a:ext cx="6221660" cy="171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a:extLst>
              <a:ext uri="{FF2B5EF4-FFF2-40B4-BE49-F238E27FC236}">
                <a16:creationId xmlns:a16="http://schemas.microsoft.com/office/drawing/2014/main" id="{C7CF3653-D85F-4E3E-85A8-22C39B08BB59}"/>
              </a:ext>
            </a:extLst>
          </p:cNvPr>
          <p:cNvSpPr txBox="1">
            <a:spLocks noChangeArrowheads="1"/>
          </p:cNvSpPr>
          <p:nvPr/>
        </p:nvSpPr>
        <p:spPr bwMode="auto">
          <a:xfrm>
            <a:off x="196129" y="2967335"/>
            <a:ext cx="1187117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a:solidFill>
                  <a:srgbClr val="0F02BE"/>
                </a:solidFill>
                <a:latin typeface="Comic Sans MS" panose="030F0702030302020204" pitchFamily="66" charset="0"/>
              </a:rPr>
              <a:t>If the Chi square value is greater than the probability value, then the  differences observed in the data </a:t>
            </a:r>
            <a:r>
              <a:rPr lang="en-US" altLang="en-US" sz="1800" b="1" dirty="0">
                <a:solidFill>
                  <a:srgbClr val="0F02BE"/>
                </a:solidFill>
                <a:latin typeface="Comic Sans MS" panose="030F0702030302020204" pitchFamily="66" charset="0"/>
              </a:rPr>
              <a:t>ARE</a:t>
            </a:r>
            <a:r>
              <a:rPr lang="en-US" altLang="en-US" sz="1800" dirty="0">
                <a:solidFill>
                  <a:srgbClr val="0F02BE"/>
                </a:solidFill>
                <a:latin typeface="Comic Sans MS" panose="030F0702030302020204" pitchFamily="66" charset="0"/>
              </a:rPr>
              <a:t> statistically significant.  Therefore, the data </a:t>
            </a:r>
            <a:r>
              <a:rPr lang="en-US" altLang="en-US" sz="1800" b="1" dirty="0">
                <a:solidFill>
                  <a:srgbClr val="3333CC"/>
                </a:solidFill>
                <a:latin typeface="Comic Sans MS" panose="030F0702030302020204" pitchFamily="66" charset="0"/>
              </a:rPr>
              <a:t>DO NOT </a:t>
            </a:r>
            <a:r>
              <a:rPr lang="en-US" altLang="en-US" sz="1800" dirty="0">
                <a:solidFill>
                  <a:srgbClr val="0F02BE"/>
                </a:solidFill>
                <a:latin typeface="Comic Sans MS" panose="030F0702030302020204" pitchFamily="66" charset="0"/>
              </a:rPr>
              <a:t>support the hypothesis that there is no difference between the observed data and what was expected.  “Reject” the null hypothesis. There </a:t>
            </a:r>
            <a:r>
              <a:rPr lang="en-US" altLang="en-US" sz="1800" b="1" dirty="0">
                <a:solidFill>
                  <a:srgbClr val="0F02BE"/>
                </a:solidFill>
                <a:latin typeface="Comic Sans MS" panose="030F0702030302020204" pitchFamily="66" charset="0"/>
              </a:rPr>
              <a:t>is</a:t>
            </a:r>
            <a:r>
              <a:rPr lang="en-US" altLang="en-US" sz="1800" dirty="0">
                <a:solidFill>
                  <a:srgbClr val="0F02BE"/>
                </a:solidFill>
                <a:latin typeface="Comic Sans MS" panose="030F0702030302020204" pitchFamily="66" charset="0"/>
              </a:rPr>
              <a:t> a difference!</a:t>
            </a:r>
          </a:p>
        </p:txBody>
      </p:sp>
      <p:sp>
        <p:nvSpPr>
          <p:cNvPr id="84996" name="Rectangle 1">
            <a:extLst>
              <a:ext uri="{FF2B5EF4-FFF2-40B4-BE49-F238E27FC236}">
                <a16:creationId xmlns:a16="http://schemas.microsoft.com/office/drawing/2014/main" id="{91B6D968-8A3D-46F0-BCBA-A157CD22C2E2}"/>
              </a:ext>
            </a:extLst>
          </p:cNvPr>
          <p:cNvSpPr>
            <a:spLocks noChangeArrowheads="1"/>
          </p:cNvSpPr>
          <p:nvPr/>
        </p:nvSpPr>
        <p:spPr bwMode="auto">
          <a:xfrm>
            <a:off x="0" y="6598444"/>
            <a:ext cx="90725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Arial" panose="020B0604020202020204" pitchFamily="34" charset="0"/>
              <a:buNone/>
            </a:pPr>
            <a:r>
              <a:rPr lang="en-US" altLang="en-US" sz="1000" dirty="0"/>
              <a:t>SP 5 A. Perform mathematical calculations including   a. Mathematical equations in the curriculum</a:t>
            </a:r>
          </a:p>
        </p:txBody>
      </p:sp>
      <p:sp>
        <p:nvSpPr>
          <p:cNvPr id="84997" name="TextBox 1">
            <a:extLst>
              <a:ext uri="{FF2B5EF4-FFF2-40B4-BE49-F238E27FC236}">
                <a16:creationId xmlns:a16="http://schemas.microsoft.com/office/drawing/2014/main" id="{83DA3D91-F52D-4A38-93E5-5FFD78B174B7}"/>
              </a:ext>
            </a:extLst>
          </p:cNvPr>
          <p:cNvSpPr txBox="1">
            <a:spLocks noChangeArrowheads="1"/>
          </p:cNvSpPr>
          <p:nvPr/>
        </p:nvSpPr>
        <p:spPr bwMode="auto">
          <a:xfrm>
            <a:off x="-1" y="136525"/>
            <a:ext cx="1205345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dirty="0">
                <a:latin typeface="Comic Sans MS" panose="030F0702030302020204" pitchFamily="66" charset="0"/>
              </a:rPr>
              <a:t>What conclusions can you draw from Chi Square analysis of data if the X</a:t>
            </a:r>
            <a:r>
              <a:rPr lang="en-US" altLang="en-US" sz="2000" baseline="30000" dirty="0">
                <a:latin typeface="Comic Sans MS" panose="030F0702030302020204" pitchFamily="66" charset="0"/>
              </a:rPr>
              <a:t>2  </a:t>
            </a:r>
            <a:r>
              <a:rPr lang="en-US" altLang="en-US" sz="2000" dirty="0">
                <a:latin typeface="Comic Sans MS" panose="030F0702030302020204" pitchFamily="66" charset="0"/>
              </a:rPr>
              <a:t>value is </a:t>
            </a:r>
            <a:r>
              <a:rPr lang="en-US" altLang="en-US" sz="2000" b="1" dirty="0">
                <a:latin typeface="Comic Sans MS" panose="030F0702030302020204" pitchFamily="66" charset="0"/>
              </a:rPr>
              <a:t>greater than </a:t>
            </a:r>
            <a:r>
              <a:rPr lang="en-US" altLang="en-US" sz="2000" dirty="0">
                <a:latin typeface="Comic Sans MS" panose="030F0702030302020204" pitchFamily="66" charset="0"/>
              </a:rPr>
              <a:t>the probability value in the 0.05 row on the Chi Square Table?</a:t>
            </a:r>
          </a:p>
        </p:txBody>
      </p:sp>
      <p:sp>
        <p:nvSpPr>
          <p:cNvPr id="84998" name="Rectangle 25">
            <a:extLst>
              <a:ext uri="{FF2B5EF4-FFF2-40B4-BE49-F238E27FC236}">
                <a16:creationId xmlns:a16="http://schemas.microsoft.com/office/drawing/2014/main" id="{3EC1D1F3-B49B-4261-A655-326F28C8C696}"/>
              </a:ext>
            </a:extLst>
          </p:cNvPr>
          <p:cNvSpPr>
            <a:spLocks noChangeArrowheads="1"/>
          </p:cNvSpPr>
          <p:nvPr/>
        </p:nvSpPr>
        <p:spPr bwMode="auto">
          <a:xfrm>
            <a:off x="8229601" y="5551489"/>
            <a:ext cx="2219325" cy="923925"/>
          </a:xfrm>
          <a:prstGeom prst="rect">
            <a:avLst/>
          </a:prstGeom>
          <a:solidFill>
            <a:srgbClr val="FFFF00"/>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a:hlinkClick r:id="rId4"/>
              </a:rPr>
              <a:t>Watch a Bozeman Science video about </a:t>
            </a:r>
            <a:br>
              <a:rPr lang="en-US" altLang="en-US" sz="1800" dirty="0">
                <a:hlinkClick r:id="rId4"/>
              </a:rPr>
            </a:br>
            <a:r>
              <a:rPr lang="en-US" altLang="en-US" sz="1800" dirty="0">
                <a:hlinkClick r:id="rId4"/>
              </a:rPr>
              <a:t>Chi Square testing</a:t>
            </a:r>
            <a:endParaRPr lang="en-US" altLang="en-US" sz="1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ED6409A-3D38-4CB0-9874-9B780D025841}"/>
              </a:ext>
            </a:extLst>
          </p:cNvPr>
          <p:cNvSpPr/>
          <p:nvPr/>
        </p:nvSpPr>
        <p:spPr>
          <a:xfrm>
            <a:off x="2903494" y="3951252"/>
            <a:ext cx="7792450" cy="523220"/>
          </a:xfrm>
          <a:prstGeom prst="rect">
            <a:avLst/>
          </a:prstGeom>
        </p:spPr>
        <p:txBody>
          <a:bodyPr wrap="square">
            <a:spAutoFit/>
          </a:bodyPr>
          <a:lstStyle/>
          <a:p>
            <a:pPr fontAlgn="base">
              <a:spcBef>
                <a:spcPct val="0"/>
              </a:spcBef>
              <a:spcAft>
                <a:spcPct val="0"/>
              </a:spcAft>
            </a:pPr>
            <a:r>
              <a:rPr lang="en-US" altLang="en-US" sz="1400" b="1" u="sng" dirty="0">
                <a:solidFill>
                  <a:srgbClr val="0066CC"/>
                </a:solidFill>
                <a:latin typeface="Comic Sans MS" panose="030F0702030302020204" pitchFamily="66" charset="0"/>
              </a:rPr>
              <a:t>(o – e)</a:t>
            </a:r>
            <a:r>
              <a:rPr lang="en-US" altLang="en-US" sz="1400" b="1" u="sng" baseline="30000" dirty="0">
                <a:solidFill>
                  <a:srgbClr val="0066CC"/>
                </a:solidFill>
                <a:latin typeface="Comic Sans MS" panose="030F0702030302020204" pitchFamily="66" charset="0"/>
              </a:rPr>
              <a:t>2 </a:t>
            </a:r>
            <a:r>
              <a:rPr lang="en-US" altLang="en-US" sz="1400" b="1" dirty="0">
                <a:solidFill>
                  <a:srgbClr val="0066CC"/>
                </a:solidFill>
                <a:latin typeface="Comic Sans MS" panose="030F0702030302020204" pitchFamily="66" charset="0"/>
              </a:rPr>
              <a:t>= </a:t>
            </a:r>
            <a:r>
              <a:rPr lang="en-US" altLang="en-US" sz="1400" b="1" u="sng" dirty="0">
                <a:solidFill>
                  <a:srgbClr val="0066CC"/>
                </a:solidFill>
                <a:latin typeface="Comic Sans MS" panose="030F0702030302020204" pitchFamily="66" charset="0"/>
              </a:rPr>
              <a:t>(2346-2350)</a:t>
            </a:r>
            <a:r>
              <a:rPr lang="en-US" altLang="en-US" sz="1400" b="1" u="sng" baseline="30000" dirty="0">
                <a:solidFill>
                  <a:srgbClr val="0066CC"/>
                </a:solidFill>
                <a:latin typeface="Comic Sans MS" panose="030F0702030302020204" pitchFamily="66" charset="0"/>
              </a:rPr>
              <a:t>2 </a:t>
            </a:r>
            <a:r>
              <a:rPr lang="en-US" altLang="en-US" sz="1400" b="1" dirty="0">
                <a:solidFill>
                  <a:srgbClr val="0066CC"/>
                </a:solidFill>
                <a:latin typeface="Comic Sans MS" panose="030F0702030302020204" pitchFamily="66" charset="0"/>
              </a:rPr>
              <a:t> + </a:t>
            </a:r>
            <a:r>
              <a:rPr lang="en-US" altLang="en-US" sz="1400" b="1" u="sng" dirty="0">
                <a:solidFill>
                  <a:srgbClr val="0066CC"/>
                </a:solidFill>
                <a:latin typeface="Comic Sans MS" panose="030F0702030302020204" pitchFamily="66" charset="0"/>
              </a:rPr>
              <a:t>(150-145)</a:t>
            </a:r>
            <a:r>
              <a:rPr lang="en-US" altLang="en-US" sz="1400" b="1" u="sng" baseline="30000" dirty="0">
                <a:solidFill>
                  <a:srgbClr val="0066CC"/>
                </a:solidFill>
                <a:latin typeface="Comic Sans MS" panose="030F0702030302020204" pitchFamily="66" charset="0"/>
              </a:rPr>
              <a:t>2</a:t>
            </a:r>
            <a:r>
              <a:rPr lang="en-US" altLang="en-US" sz="1400" b="1" u="sng" dirty="0">
                <a:solidFill>
                  <a:srgbClr val="0066CC"/>
                </a:solidFill>
                <a:latin typeface="Comic Sans MS" panose="030F0702030302020204" pitchFamily="66" charset="0"/>
              </a:rPr>
              <a:t> </a:t>
            </a:r>
            <a:r>
              <a:rPr lang="en-US" altLang="en-US" sz="1400" b="1" dirty="0">
                <a:solidFill>
                  <a:srgbClr val="0066CC"/>
                </a:solidFill>
                <a:latin typeface="Comic Sans MS" panose="030F0702030302020204" pitchFamily="66" charset="0"/>
              </a:rPr>
              <a:t>+  </a:t>
            </a:r>
            <a:r>
              <a:rPr lang="en-US" altLang="en-US" sz="1400" b="1" u="sng" dirty="0">
                <a:solidFill>
                  <a:srgbClr val="0066CC"/>
                </a:solidFill>
                <a:latin typeface="Comic Sans MS" panose="030F0702030302020204" pitchFamily="66" charset="0"/>
              </a:rPr>
              <a:t>(4-2)</a:t>
            </a:r>
            <a:r>
              <a:rPr lang="en-US" altLang="en-US" sz="1400" b="1" u="sng" baseline="30000" dirty="0">
                <a:solidFill>
                  <a:srgbClr val="0066CC"/>
                </a:solidFill>
                <a:latin typeface="Comic Sans MS" panose="030F0702030302020204" pitchFamily="66" charset="0"/>
              </a:rPr>
              <a:t>2</a:t>
            </a:r>
            <a:r>
              <a:rPr lang="en-US" altLang="en-US" sz="1400" b="1" u="sng" dirty="0">
                <a:solidFill>
                  <a:srgbClr val="0066CC"/>
                </a:solidFill>
                <a:latin typeface="Comic Sans MS" panose="030F0702030302020204" pitchFamily="66" charset="0"/>
              </a:rPr>
              <a:t> </a:t>
            </a:r>
            <a:r>
              <a:rPr lang="en-US" altLang="en-US" sz="1400" b="1" dirty="0">
                <a:solidFill>
                  <a:srgbClr val="0066CC"/>
                </a:solidFill>
                <a:latin typeface="Comic Sans MS" panose="030F0702030302020204" pitchFamily="66" charset="0"/>
              </a:rPr>
              <a:t> = 0.007 + .172 + 2.0 = 2.18</a:t>
            </a:r>
          </a:p>
          <a:p>
            <a:pPr fontAlgn="base">
              <a:spcBef>
                <a:spcPct val="0"/>
              </a:spcBef>
              <a:spcAft>
                <a:spcPct val="0"/>
              </a:spcAft>
            </a:pPr>
            <a:r>
              <a:rPr lang="en-US" altLang="en-US" sz="1400" b="1" dirty="0">
                <a:solidFill>
                  <a:srgbClr val="0066CC"/>
                </a:solidFill>
                <a:latin typeface="Comic Sans MS" panose="030F0702030302020204" pitchFamily="66" charset="0"/>
              </a:rPr>
              <a:t>   e         2350               145            2</a:t>
            </a:r>
          </a:p>
        </p:txBody>
      </p:sp>
      <p:sp>
        <p:nvSpPr>
          <p:cNvPr id="11" name="Rectangle 10">
            <a:extLst>
              <a:ext uri="{FF2B5EF4-FFF2-40B4-BE49-F238E27FC236}">
                <a16:creationId xmlns:a16="http://schemas.microsoft.com/office/drawing/2014/main" id="{B6AA04BC-92FE-4058-8F8C-1BFE980770E6}"/>
              </a:ext>
            </a:extLst>
          </p:cNvPr>
          <p:cNvSpPr/>
          <p:nvPr/>
        </p:nvSpPr>
        <p:spPr>
          <a:xfrm>
            <a:off x="136068" y="6203474"/>
            <a:ext cx="9144000" cy="575222"/>
          </a:xfrm>
          <a:prstGeom prst="rect">
            <a:avLst/>
          </a:prstGeom>
        </p:spPr>
        <p:txBody>
          <a:bodyPr wrap="square">
            <a:spAutoFit/>
          </a:bodyPr>
          <a:lstStyle/>
          <a:p>
            <a:pPr>
              <a:lnSpc>
                <a:spcPct val="107000"/>
              </a:lnSpc>
            </a:pPr>
            <a:r>
              <a:rPr lang="en-US" sz="1000" dirty="0">
                <a:solidFill>
                  <a:srgbClr val="000000"/>
                </a:solidFill>
                <a:latin typeface="Times New Roman" panose="02020603050405020304" pitchFamily="18" charset="0"/>
                <a:cs typeface="Times New Roman" panose="02020603050405020304" pitchFamily="18" charset="0"/>
              </a:rPr>
              <a:t>EVO-1.K.2 Allele frequencies in a population can be calculated from genotype frequencies</a:t>
            </a:r>
          </a:p>
          <a:p>
            <a:pPr>
              <a:lnSpc>
                <a:spcPct val="107000"/>
              </a:lnSpc>
            </a:pPr>
            <a:r>
              <a:rPr lang="en-US" sz="1000" dirty="0">
                <a:solidFill>
                  <a:srgbClr val="000000"/>
                </a:solidFill>
                <a:latin typeface="Times New Roman" panose="02020603050405020304" pitchFamily="18" charset="0"/>
                <a:cs typeface="Times New Roman" panose="02020603050405020304" pitchFamily="18" charset="0"/>
              </a:rPr>
              <a:t>EVO-1.L.1 Changes in allele frequencies provide evidence for the occurrence of evolution in a population. </a:t>
            </a:r>
          </a:p>
          <a:p>
            <a:pPr>
              <a:lnSpc>
                <a:spcPct val="107000"/>
              </a:lnSpc>
            </a:pPr>
            <a:r>
              <a:rPr lang="en-US" sz="1000" dirty="0">
                <a:solidFill>
                  <a:srgbClr val="000000"/>
                </a:solidFill>
                <a:latin typeface="Times New Roman" panose="02020603050405020304" pitchFamily="18" charset="0"/>
                <a:cs typeface="Times New Roman" panose="02020603050405020304" pitchFamily="18" charset="0"/>
              </a:rPr>
              <a:t>SP 5 A. Perform mathematical calculations including:     a. Mathematical equations in the curriculum</a:t>
            </a:r>
          </a:p>
        </p:txBody>
      </p:sp>
      <p:sp>
        <p:nvSpPr>
          <p:cNvPr id="12" name="Rectangle 11">
            <a:extLst>
              <a:ext uri="{FF2B5EF4-FFF2-40B4-BE49-F238E27FC236}">
                <a16:creationId xmlns:a16="http://schemas.microsoft.com/office/drawing/2014/main" id="{7A19E421-DCD0-4CB2-B457-4627822344F0}"/>
              </a:ext>
            </a:extLst>
          </p:cNvPr>
          <p:cNvSpPr/>
          <p:nvPr/>
        </p:nvSpPr>
        <p:spPr>
          <a:xfrm>
            <a:off x="-1498348" y="3209447"/>
            <a:ext cx="383438" cy="369332"/>
          </a:xfrm>
          <a:prstGeom prst="rect">
            <a:avLst/>
          </a:prstGeom>
        </p:spPr>
        <p:txBody>
          <a:bodyPr wrap="none">
            <a:spAutoFit/>
          </a:bodyPr>
          <a:lstStyle/>
          <a:p>
            <a:pPr fontAlgn="base">
              <a:spcBef>
                <a:spcPct val="0"/>
              </a:spcBef>
              <a:spcAft>
                <a:spcPct val="0"/>
              </a:spcAft>
            </a:pPr>
            <a:r>
              <a:rPr lang="en-US" altLang="en-US" b="1" dirty="0">
                <a:solidFill>
                  <a:srgbClr val="0066CC"/>
                </a:solidFill>
                <a:latin typeface="Comic Sans MS" panose="030F0702030302020204" pitchFamily="66" charset="0"/>
              </a:rPr>
              <a:t>  </a:t>
            </a:r>
            <a:endParaRPr lang="en-US" dirty="0">
              <a:solidFill>
                <a:srgbClr val="000000"/>
              </a:solidFill>
              <a:latin typeface="Comic Sans MS" panose="030F0702030302020204" pitchFamily="66" charset="0"/>
            </a:endParaRPr>
          </a:p>
        </p:txBody>
      </p:sp>
      <p:sp>
        <p:nvSpPr>
          <p:cNvPr id="23" name="Rectangle 22">
            <a:extLst>
              <a:ext uri="{FF2B5EF4-FFF2-40B4-BE49-F238E27FC236}">
                <a16:creationId xmlns:a16="http://schemas.microsoft.com/office/drawing/2014/main" id="{CDBA4424-B56A-458F-AC5E-C6D2AB8C6981}"/>
              </a:ext>
            </a:extLst>
          </p:cNvPr>
          <p:cNvSpPr/>
          <p:nvPr/>
        </p:nvSpPr>
        <p:spPr>
          <a:xfrm>
            <a:off x="1616332" y="4963351"/>
            <a:ext cx="3127779" cy="338554"/>
          </a:xfrm>
          <a:prstGeom prst="rect">
            <a:avLst/>
          </a:prstGeom>
        </p:spPr>
        <p:txBody>
          <a:bodyPr wrap="none">
            <a:spAutoFit/>
          </a:bodyPr>
          <a:lstStyle/>
          <a:p>
            <a:pPr fontAlgn="base">
              <a:spcBef>
                <a:spcPct val="0"/>
              </a:spcBef>
              <a:spcAft>
                <a:spcPct val="0"/>
              </a:spcAft>
            </a:pPr>
            <a:r>
              <a:rPr lang="en-US" altLang="en-US" sz="1600" b="1" dirty="0">
                <a:solidFill>
                  <a:srgbClr val="0066CC"/>
                </a:solidFill>
                <a:latin typeface="Comic Sans MS" panose="030F0702030302020204" pitchFamily="66" charset="0"/>
              </a:rPr>
              <a:t>Degrees of freedom = 3-2=1</a:t>
            </a:r>
            <a:endParaRPr lang="en-US" sz="1600" dirty="0">
              <a:solidFill>
                <a:srgbClr val="000000"/>
              </a:solidFill>
              <a:latin typeface="Comic Sans MS" panose="030F0702030302020204" pitchFamily="66" charset="0"/>
            </a:endParaRPr>
          </a:p>
        </p:txBody>
      </p:sp>
      <p:sp>
        <p:nvSpPr>
          <p:cNvPr id="5" name="Rectangle 4">
            <a:extLst>
              <a:ext uri="{FF2B5EF4-FFF2-40B4-BE49-F238E27FC236}">
                <a16:creationId xmlns:a16="http://schemas.microsoft.com/office/drawing/2014/main" id="{43EAFFE3-18BB-4D90-B604-D018E9839873}"/>
              </a:ext>
            </a:extLst>
          </p:cNvPr>
          <p:cNvSpPr/>
          <p:nvPr/>
        </p:nvSpPr>
        <p:spPr>
          <a:xfrm>
            <a:off x="1663980" y="1021921"/>
            <a:ext cx="9094866" cy="1200329"/>
          </a:xfrm>
          <a:prstGeom prst="rect">
            <a:avLst/>
          </a:prstGeom>
        </p:spPr>
        <p:txBody>
          <a:bodyPr wrap="square">
            <a:spAutoFit/>
          </a:bodyPr>
          <a:lstStyle/>
          <a:p>
            <a:pPr fontAlgn="base">
              <a:spcBef>
                <a:spcPct val="0"/>
              </a:spcBef>
              <a:spcAft>
                <a:spcPct val="0"/>
              </a:spcAft>
            </a:pPr>
            <a:r>
              <a:rPr lang="en-US" altLang="en-US" dirty="0">
                <a:solidFill>
                  <a:srgbClr val="000000"/>
                </a:solidFill>
                <a:latin typeface="Comic Sans MS" panose="030F0702030302020204" pitchFamily="66" charset="0"/>
              </a:rPr>
              <a:t> Following are the data that were actually collected in Wisconsin. Perform a </a:t>
            </a:r>
          </a:p>
          <a:p>
            <a:pPr fontAlgn="base">
              <a:spcBef>
                <a:spcPct val="0"/>
              </a:spcBef>
              <a:spcAft>
                <a:spcPct val="0"/>
              </a:spcAft>
            </a:pPr>
            <a:r>
              <a:rPr lang="en-US" altLang="en-US" dirty="0">
                <a:solidFill>
                  <a:srgbClr val="000000"/>
                </a:solidFill>
                <a:latin typeface="Comic Sans MS" panose="030F0702030302020204" pitchFamily="66" charset="0"/>
              </a:rPr>
              <a:t>chi-square test on these data.  Can you accept the hypothesis that the allele frequency is the same in Wisconsin as in Michigan? Use the chi-square table below to interpret your results. Give degrees of freedom and p values. </a:t>
            </a:r>
            <a:endParaRPr lang="en-US" dirty="0">
              <a:solidFill>
                <a:srgbClr val="000000"/>
              </a:solidFill>
              <a:latin typeface="Comic Sans MS" panose="030F0702030302020204" pitchFamily="66" charset="0"/>
            </a:endParaRPr>
          </a:p>
        </p:txBody>
      </p:sp>
      <p:graphicFrame>
        <p:nvGraphicFramePr>
          <p:cNvPr id="14" name="Table 13">
            <a:extLst>
              <a:ext uri="{FF2B5EF4-FFF2-40B4-BE49-F238E27FC236}">
                <a16:creationId xmlns:a16="http://schemas.microsoft.com/office/drawing/2014/main" id="{21EE5921-AF22-4228-87DF-1DB14935E861}"/>
              </a:ext>
            </a:extLst>
          </p:cNvPr>
          <p:cNvGraphicFramePr>
            <a:graphicFrameLocks noGrp="1"/>
          </p:cNvGraphicFramePr>
          <p:nvPr/>
        </p:nvGraphicFramePr>
        <p:xfrm>
          <a:off x="1913531" y="2310366"/>
          <a:ext cx="8192613" cy="1593700"/>
        </p:xfrm>
        <a:graphic>
          <a:graphicData uri="http://schemas.openxmlformats.org/drawingml/2006/table">
            <a:tbl>
              <a:tblPr firstRow="1" firstCol="1" bandRow="1"/>
              <a:tblGrid>
                <a:gridCol w="1371600">
                  <a:extLst>
                    <a:ext uri="{9D8B030D-6E8A-4147-A177-3AD203B41FA5}">
                      <a16:colId xmlns:a16="http://schemas.microsoft.com/office/drawing/2014/main" val="1881129197"/>
                    </a:ext>
                  </a:extLst>
                </a:gridCol>
                <a:gridCol w="1543081">
                  <a:extLst>
                    <a:ext uri="{9D8B030D-6E8A-4147-A177-3AD203B41FA5}">
                      <a16:colId xmlns:a16="http://schemas.microsoft.com/office/drawing/2014/main" val="1840537644"/>
                    </a:ext>
                  </a:extLst>
                </a:gridCol>
                <a:gridCol w="1417952">
                  <a:extLst>
                    <a:ext uri="{9D8B030D-6E8A-4147-A177-3AD203B41FA5}">
                      <a16:colId xmlns:a16="http://schemas.microsoft.com/office/drawing/2014/main" val="573441022"/>
                    </a:ext>
                  </a:extLst>
                </a:gridCol>
                <a:gridCol w="1678637">
                  <a:extLst>
                    <a:ext uri="{9D8B030D-6E8A-4147-A177-3AD203B41FA5}">
                      <a16:colId xmlns:a16="http://schemas.microsoft.com/office/drawing/2014/main" val="3634323444"/>
                    </a:ext>
                  </a:extLst>
                </a:gridCol>
                <a:gridCol w="2181343">
                  <a:extLst>
                    <a:ext uri="{9D8B030D-6E8A-4147-A177-3AD203B41FA5}">
                      <a16:colId xmlns:a16="http://schemas.microsoft.com/office/drawing/2014/main" val="2987862324"/>
                    </a:ext>
                  </a:extLst>
                </a:gridCol>
              </a:tblGrid>
              <a:tr h="509034">
                <a:tc>
                  <a:txBody>
                    <a:bodyPr/>
                    <a:lstStyle/>
                    <a:p>
                      <a:pPr marL="0" marR="0">
                        <a:spcBef>
                          <a:spcPts val="0"/>
                        </a:spcBef>
                        <a:spcAft>
                          <a:spcPts val="0"/>
                        </a:spcAft>
                      </a:pPr>
                      <a:r>
                        <a:rPr lang="en-US" sz="1400" dirty="0">
                          <a:effectLst/>
                          <a:latin typeface="Comic Sans MS" panose="030F0702030302020204" pitchFamily="66" charset="0"/>
                          <a:ea typeface="Times New Roman" panose="02020603050405020304" pitchFamily="18" charset="0"/>
                          <a:cs typeface="Arial" panose="020B0604020202020204" pitchFamily="34" charset="0"/>
                        </a:rPr>
                        <a:t> WISCONSIN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omic Sans MS" panose="030F0702030302020204" pitchFamily="66" charset="0"/>
                          <a:ea typeface="Times New Roman" panose="02020603050405020304" pitchFamily="18" charset="0"/>
                          <a:cs typeface="Arial" panose="020B0604020202020204" pitchFamily="34" charset="0"/>
                        </a:rPr>
                        <a:t> AA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omic Sans MS" panose="030F0702030302020204" pitchFamily="66" charset="0"/>
                          <a:ea typeface="Times New Roman" panose="02020603050405020304" pitchFamily="18" charset="0"/>
                          <a:cs typeface="Arial" panose="020B0604020202020204" pitchFamily="34" charset="0"/>
                        </a:rPr>
                        <a:t> Aa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omic Sans MS" panose="030F0702030302020204" pitchFamily="66" charset="0"/>
                          <a:ea typeface="Times New Roman" panose="02020603050405020304" pitchFamily="18" charset="0"/>
                          <a:cs typeface="Arial" panose="020B0604020202020204" pitchFamily="34" charset="0"/>
                        </a:rPr>
                        <a:t> aa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omic Sans MS" panose="030F0702030302020204" pitchFamily="66" charset="0"/>
                          <a:ea typeface="Times New Roman" panose="02020603050405020304" pitchFamily="18" charset="0"/>
                          <a:cs typeface="Arial" panose="020B0604020202020204" pitchFamily="34" charset="0"/>
                        </a:rPr>
                        <a:t> TOTAL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2778037"/>
                  </a:ext>
                </a:extLst>
              </a:tr>
              <a:tr h="457200">
                <a:tc>
                  <a:txBody>
                    <a:bodyPr/>
                    <a:lstStyle/>
                    <a:p>
                      <a:pPr marL="0" marR="0">
                        <a:spcBef>
                          <a:spcPts val="0"/>
                        </a:spcBef>
                        <a:spcAft>
                          <a:spcPts val="0"/>
                        </a:spcAft>
                      </a:pPr>
                      <a:r>
                        <a:rPr lang="en-US" sz="1400" dirty="0">
                          <a:effectLst/>
                          <a:latin typeface="Comic Sans MS" panose="030F0702030302020204" pitchFamily="66" charset="0"/>
                          <a:ea typeface="Times New Roman" panose="02020603050405020304" pitchFamily="18" charset="0"/>
                          <a:cs typeface="Arial" panose="020B0604020202020204" pitchFamily="34" charset="0"/>
                        </a:rPr>
                        <a:t>OBSERVED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omic Sans MS" panose="030F0702030302020204" pitchFamily="66" charset="0"/>
                          <a:ea typeface="Times New Roman" panose="02020603050405020304" pitchFamily="18" charset="0"/>
                          <a:cs typeface="Arial" panose="020B0604020202020204" pitchFamily="34" charset="0"/>
                        </a:rPr>
                        <a:t> 2346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omic Sans MS" panose="030F0702030302020204" pitchFamily="66" charset="0"/>
                          <a:ea typeface="Times New Roman" panose="02020603050405020304" pitchFamily="18" charset="0"/>
                          <a:cs typeface="Arial" panose="020B0604020202020204" pitchFamily="34" charset="0"/>
                        </a:rPr>
                        <a:t> 150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omic Sans MS" panose="030F0702030302020204" pitchFamily="66" charset="0"/>
                          <a:ea typeface="Times New Roman" panose="02020603050405020304" pitchFamily="18" charset="0"/>
                          <a:cs typeface="Arial" panose="020B0604020202020204" pitchFamily="34" charset="0"/>
                        </a:rPr>
                        <a:t>4 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omic Sans MS" panose="030F0702030302020204" pitchFamily="66" charset="0"/>
                          <a:ea typeface="Times New Roman" panose="02020603050405020304" pitchFamily="18" charset="0"/>
                          <a:cs typeface="Arial" panose="020B0604020202020204" pitchFamily="34" charset="0"/>
                        </a:rPr>
                        <a:t> 2500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567250"/>
                  </a:ext>
                </a:extLst>
              </a:tr>
              <a:tr h="627466">
                <a:tc>
                  <a:txBody>
                    <a:bodyPr/>
                    <a:lstStyle/>
                    <a:p>
                      <a:pPr marL="0" marR="0">
                        <a:spcBef>
                          <a:spcPts val="0"/>
                        </a:spcBef>
                        <a:spcAft>
                          <a:spcPts val="0"/>
                        </a:spcAft>
                      </a:pPr>
                      <a:r>
                        <a:rPr lang="en-US" sz="1400" dirty="0">
                          <a:effectLst/>
                          <a:latin typeface="Comic Sans MS" panose="030F0702030302020204" pitchFamily="66" charset="0"/>
                          <a:ea typeface="Times New Roman" panose="02020603050405020304" pitchFamily="18" charset="0"/>
                          <a:cs typeface="Arial" panose="020B0604020202020204" pitchFamily="34" charset="0"/>
                        </a:rPr>
                        <a:t> EXPECTED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400" dirty="0">
                        <a:effectLst/>
                        <a:latin typeface="Comic Sans MS" panose="030F0702030302020204" pitchFamily="66"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400" dirty="0">
                        <a:effectLst/>
                        <a:latin typeface="Comic Sans MS" panose="030F0702030302020204" pitchFamily="66"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400" dirty="0">
                        <a:effectLst/>
                        <a:latin typeface="Comic Sans MS" panose="030F0702030302020204" pitchFamily="66"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effectLst/>
                          <a:latin typeface="Comic Sans MS" panose="030F0702030302020204" pitchFamily="66" charset="0"/>
                          <a:ea typeface="Times New Roman" panose="02020603050405020304" pitchFamily="18" charset="0"/>
                          <a:cs typeface="Arial" panose="020B0604020202020204" pitchFamily="34" charset="0"/>
                        </a:rPr>
                        <a:t>                </a:t>
                      </a:r>
                    </a:p>
                    <a:p>
                      <a:pPr marL="0" marR="0">
                        <a:spcBef>
                          <a:spcPts val="0"/>
                        </a:spcBef>
                        <a:spcAft>
                          <a:spcPts val="0"/>
                        </a:spcAft>
                      </a:pPr>
                      <a:r>
                        <a:rPr lang="en-US" sz="1400" dirty="0">
                          <a:effectLst/>
                          <a:latin typeface="Comic Sans MS" panose="030F0702030302020204" pitchFamily="66" charset="0"/>
                          <a:ea typeface="Times New Roman" panose="02020603050405020304" pitchFamily="18" charset="0"/>
                          <a:cs typeface="Arial" panose="020B0604020202020204" pitchFamily="34" charset="0"/>
                        </a:rPr>
                        <a:t>                2500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2122745"/>
                  </a:ext>
                </a:extLst>
              </a:tr>
            </a:tbl>
          </a:graphicData>
        </a:graphic>
      </p:graphicFrame>
      <p:sp>
        <p:nvSpPr>
          <p:cNvPr id="15" name="Rectangle 14">
            <a:extLst>
              <a:ext uri="{FF2B5EF4-FFF2-40B4-BE49-F238E27FC236}">
                <a16:creationId xmlns:a16="http://schemas.microsoft.com/office/drawing/2014/main" id="{2E2CB66B-050F-4C43-A2B3-5B6C197BE775}"/>
              </a:ext>
            </a:extLst>
          </p:cNvPr>
          <p:cNvSpPr/>
          <p:nvPr/>
        </p:nvSpPr>
        <p:spPr>
          <a:xfrm>
            <a:off x="3344354" y="3315352"/>
            <a:ext cx="1476686" cy="523220"/>
          </a:xfrm>
          <a:prstGeom prst="rect">
            <a:avLst/>
          </a:prstGeom>
        </p:spPr>
        <p:txBody>
          <a:bodyPr wrap="none">
            <a:spAutoFit/>
          </a:bodyPr>
          <a:lstStyle/>
          <a:p>
            <a:pPr fontAlgn="base">
              <a:spcBef>
                <a:spcPct val="0"/>
              </a:spcBef>
              <a:spcAft>
                <a:spcPct val="0"/>
              </a:spcAft>
            </a:pPr>
            <a:r>
              <a:rPr lang="en-US" altLang="en-US" sz="1400" b="1" dirty="0">
                <a:solidFill>
                  <a:srgbClr val="0066CC"/>
                </a:solidFill>
                <a:latin typeface="Comic Sans MS" panose="030F0702030302020204" pitchFamily="66" charset="0"/>
              </a:rPr>
              <a:t>0.94 x 2500 =</a:t>
            </a:r>
          </a:p>
          <a:p>
            <a:pPr fontAlgn="base">
              <a:spcBef>
                <a:spcPct val="0"/>
              </a:spcBef>
              <a:spcAft>
                <a:spcPct val="0"/>
              </a:spcAft>
            </a:pPr>
            <a:r>
              <a:rPr lang="en-US" altLang="en-US" sz="1400" b="1" dirty="0">
                <a:solidFill>
                  <a:srgbClr val="0066CC"/>
                </a:solidFill>
                <a:latin typeface="Comic Sans MS" panose="030F0702030302020204" pitchFamily="66" charset="0"/>
              </a:rPr>
              <a:t>     2350   </a:t>
            </a:r>
            <a:endParaRPr lang="en-US" sz="1400" dirty="0">
              <a:solidFill>
                <a:srgbClr val="000000"/>
              </a:solidFill>
              <a:latin typeface="Comic Sans MS" panose="030F0702030302020204" pitchFamily="66" charset="0"/>
            </a:endParaRPr>
          </a:p>
        </p:txBody>
      </p:sp>
      <p:sp>
        <p:nvSpPr>
          <p:cNvPr id="16" name="Rectangle 15">
            <a:extLst>
              <a:ext uri="{FF2B5EF4-FFF2-40B4-BE49-F238E27FC236}">
                <a16:creationId xmlns:a16="http://schemas.microsoft.com/office/drawing/2014/main" id="{F75A8B89-AC57-4EB4-9666-614A9417B42C}"/>
              </a:ext>
            </a:extLst>
          </p:cNvPr>
          <p:cNvSpPr/>
          <p:nvPr/>
        </p:nvSpPr>
        <p:spPr>
          <a:xfrm>
            <a:off x="4836476" y="3380932"/>
            <a:ext cx="1600200" cy="523220"/>
          </a:xfrm>
          <a:prstGeom prst="rect">
            <a:avLst/>
          </a:prstGeom>
        </p:spPr>
        <p:txBody>
          <a:bodyPr wrap="square">
            <a:spAutoFit/>
          </a:bodyPr>
          <a:lstStyle/>
          <a:p>
            <a:pPr fontAlgn="base">
              <a:spcBef>
                <a:spcPct val="0"/>
              </a:spcBef>
              <a:spcAft>
                <a:spcPct val="0"/>
              </a:spcAft>
            </a:pPr>
            <a:r>
              <a:rPr lang="en-US" altLang="en-US" sz="1400" b="1" dirty="0">
                <a:solidFill>
                  <a:srgbClr val="0066CC"/>
                </a:solidFill>
                <a:latin typeface="Comic Sans MS" panose="030F0702030302020204" pitchFamily="66" charset="0"/>
              </a:rPr>
              <a:t>0.058x2500 =</a:t>
            </a:r>
          </a:p>
          <a:p>
            <a:pPr fontAlgn="base">
              <a:spcBef>
                <a:spcPct val="0"/>
              </a:spcBef>
              <a:spcAft>
                <a:spcPct val="0"/>
              </a:spcAft>
            </a:pPr>
            <a:r>
              <a:rPr lang="en-US" altLang="en-US" sz="1400" b="1" dirty="0">
                <a:solidFill>
                  <a:srgbClr val="0066CC"/>
                </a:solidFill>
                <a:latin typeface="Comic Sans MS" panose="030F0702030302020204" pitchFamily="66" charset="0"/>
              </a:rPr>
              <a:t>     145</a:t>
            </a:r>
            <a:endParaRPr lang="en-US" sz="1400" dirty="0">
              <a:solidFill>
                <a:srgbClr val="000000"/>
              </a:solidFill>
              <a:latin typeface="Comic Sans MS" panose="030F0702030302020204" pitchFamily="66" charset="0"/>
            </a:endParaRPr>
          </a:p>
        </p:txBody>
      </p:sp>
      <p:sp>
        <p:nvSpPr>
          <p:cNvPr id="17" name="Rectangle 16">
            <a:extLst>
              <a:ext uri="{FF2B5EF4-FFF2-40B4-BE49-F238E27FC236}">
                <a16:creationId xmlns:a16="http://schemas.microsoft.com/office/drawing/2014/main" id="{F59C55B0-F9CF-4C6F-84B8-31E70C389BC3}"/>
              </a:ext>
            </a:extLst>
          </p:cNvPr>
          <p:cNvSpPr/>
          <p:nvPr/>
        </p:nvSpPr>
        <p:spPr>
          <a:xfrm>
            <a:off x="6325480" y="3357556"/>
            <a:ext cx="1655292" cy="523220"/>
          </a:xfrm>
          <a:prstGeom prst="rect">
            <a:avLst/>
          </a:prstGeom>
        </p:spPr>
        <p:txBody>
          <a:bodyPr wrap="square">
            <a:spAutoFit/>
          </a:bodyPr>
          <a:lstStyle/>
          <a:p>
            <a:pPr fontAlgn="base">
              <a:spcBef>
                <a:spcPct val="0"/>
              </a:spcBef>
              <a:spcAft>
                <a:spcPct val="0"/>
              </a:spcAft>
            </a:pPr>
            <a:r>
              <a:rPr lang="en-US" altLang="en-US" sz="1400" b="1" dirty="0">
                <a:solidFill>
                  <a:srgbClr val="0066CC"/>
                </a:solidFill>
                <a:latin typeface="Comic Sans MS" panose="030F0702030302020204" pitchFamily="66" charset="0"/>
              </a:rPr>
              <a:t>0.0009x2500 =</a:t>
            </a:r>
          </a:p>
          <a:p>
            <a:pPr fontAlgn="base">
              <a:spcBef>
                <a:spcPct val="0"/>
              </a:spcBef>
              <a:spcAft>
                <a:spcPct val="0"/>
              </a:spcAft>
            </a:pPr>
            <a:r>
              <a:rPr lang="en-US" altLang="en-US" sz="1400" b="1" dirty="0">
                <a:solidFill>
                  <a:srgbClr val="0066CC"/>
                </a:solidFill>
                <a:latin typeface="Comic Sans MS" panose="030F0702030302020204" pitchFamily="66" charset="0"/>
              </a:rPr>
              <a:t>       2</a:t>
            </a:r>
            <a:endParaRPr lang="en-US" sz="1400" dirty="0">
              <a:solidFill>
                <a:srgbClr val="000000"/>
              </a:solidFill>
              <a:latin typeface="Comic Sans MS" panose="030F0702030302020204" pitchFamily="66" charset="0"/>
            </a:endParaRPr>
          </a:p>
        </p:txBody>
      </p:sp>
      <p:pic>
        <p:nvPicPr>
          <p:cNvPr id="18" name="Picture 17">
            <a:extLst>
              <a:ext uri="{FF2B5EF4-FFF2-40B4-BE49-F238E27FC236}">
                <a16:creationId xmlns:a16="http://schemas.microsoft.com/office/drawing/2014/main" id="{DEDF188B-EC11-4DB8-90E4-FCA17A88E94F}"/>
              </a:ext>
            </a:extLst>
          </p:cNvPr>
          <p:cNvPicPr>
            <a:picLocks noChangeAspect="1"/>
          </p:cNvPicPr>
          <p:nvPr/>
        </p:nvPicPr>
        <p:blipFill rotWithShape="1">
          <a:blip r:embed="rId2"/>
          <a:srcRect l="45000" t="56840" r="45392" b="32982"/>
          <a:stretch/>
        </p:blipFill>
        <p:spPr>
          <a:xfrm>
            <a:off x="10481224" y="250782"/>
            <a:ext cx="1464200" cy="872043"/>
          </a:xfrm>
          <a:prstGeom prst="rect">
            <a:avLst/>
          </a:prstGeom>
        </p:spPr>
      </p:pic>
      <p:graphicFrame>
        <p:nvGraphicFramePr>
          <p:cNvPr id="26" name="Table 25">
            <a:extLst>
              <a:ext uri="{FF2B5EF4-FFF2-40B4-BE49-F238E27FC236}">
                <a16:creationId xmlns:a16="http://schemas.microsoft.com/office/drawing/2014/main" id="{F2A3EFF8-2790-427F-BBD4-1DA044A20FEB}"/>
              </a:ext>
            </a:extLst>
          </p:cNvPr>
          <p:cNvGraphicFramePr>
            <a:graphicFrameLocks noGrp="1"/>
          </p:cNvGraphicFramePr>
          <p:nvPr/>
        </p:nvGraphicFramePr>
        <p:xfrm>
          <a:off x="2247221" y="250782"/>
          <a:ext cx="7525232" cy="569902"/>
        </p:xfrm>
        <a:graphic>
          <a:graphicData uri="http://schemas.openxmlformats.org/drawingml/2006/table">
            <a:tbl>
              <a:tblPr firstRow="1" firstCol="1" bandRow="1"/>
              <a:tblGrid>
                <a:gridCol w="1303490">
                  <a:extLst>
                    <a:ext uri="{9D8B030D-6E8A-4147-A177-3AD203B41FA5}">
                      <a16:colId xmlns:a16="http://schemas.microsoft.com/office/drawing/2014/main" val="2948869921"/>
                    </a:ext>
                  </a:extLst>
                </a:gridCol>
                <a:gridCol w="1365561">
                  <a:extLst>
                    <a:ext uri="{9D8B030D-6E8A-4147-A177-3AD203B41FA5}">
                      <a16:colId xmlns:a16="http://schemas.microsoft.com/office/drawing/2014/main" val="2885914286"/>
                    </a:ext>
                  </a:extLst>
                </a:gridCol>
                <a:gridCol w="1124949">
                  <a:extLst>
                    <a:ext uri="{9D8B030D-6E8A-4147-A177-3AD203B41FA5}">
                      <a16:colId xmlns:a16="http://schemas.microsoft.com/office/drawing/2014/main" val="3300361224"/>
                    </a:ext>
                  </a:extLst>
                </a:gridCol>
                <a:gridCol w="1247696">
                  <a:extLst>
                    <a:ext uri="{9D8B030D-6E8A-4147-A177-3AD203B41FA5}">
                      <a16:colId xmlns:a16="http://schemas.microsoft.com/office/drawing/2014/main" val="1386987382"/>
                    </a:ext>
                  </a:extLst>
                </a:gridCol>
                <a:gridCol w="1235840">
                  <a:extLst>
                    <a:ext uri="{9D8B030D-6E8A-4147-A177-3AD203B41FA5}">
                      <a16:colId xmlns:a16="http://schemas.microsoft.com/office/drawing/2014/main" val="3825645922"/>
                    </a:ext>
                  </a:extLst>
                </a:gridCol>
                <a:gridCol w="1247696">
                  <a:extLst>
                    <a:ext uri="{9D8B030D-6E8A-4147-A177-3AD203B41FA5}">
                      <a16:colId xmlns:a16="http://schemas.microsoft.com/office/drawing/2014/main" val="1298278406"/>
                    </a:ext>
                  </a:extLst>
                </a:gridCol>
              </a:tblGrid>
              <a:tr h="284951">
                <a:tc>
                  <a:txBody>
                    <a:bodyPr/>
                    <a:lstStyle/>
                    <a:p>
                      <a:pPr marL="0" marR="0" algn="ctr">
                        <a:lnSpc>
                          <a:spcPct val="107000"/>
                        </a:lnSpc>
                        <a:spcBef>
                          <a:spcPts val="0"/>
                        </a:spcBef>
                        <a:spcAft>
                          <a:spcPts val="0"/>
                        </a:spcAft>
                      </a:pPr>
                      <a:r>
                        <a:rPr lang="en-US" sz="1400" dirty="0">
                          <a:effectLst/>
                          <a:latin typeface="Comic Sans MS" panose="030F0702030302020204" pitchFamily="66" charset="0"/>
                          <a:ea typeface="Times New Roman" panose="02020603050405020304" pitchFamily="18" charset="0"/>
                          <a:cs typeface="Times New Roman" panose="02020603050405020304" pitchFamily="18" charset="0"/>
                        </a:rPr>
                        <a:t>MICHIGAN</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omic Sans MS" panose="030F0702030302020204" pitchFamily="66" charset="0"/>
                          <a:ea typeface="Times New Roman" panose="02020603050405020304" pitchFamily="18" charset="0"/>
                          <a:cs typeface="Times New Roman" panose="02020603050405020304" pitchFamily="18" charset="0"/>
                        </a:rPr>
                        <a:t>q2</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omic Sans MS" panose="030F0702030302020204" pitchFamily="66" charset="0"/>
                          <a:ea typeface="Times New Roman" panose="02020603050405020304" pitchFamily="18" charset="0"/>
                          <a:cs typeface="Times New Roman" panose="02020603050405020304" pitchFamily="18" charset="0"/>
                        </a:rPr>
                        <a:t>q</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omic Sans MS" panose="030F0702030302020204" pitchFamily="66" charset="0"/>
                          <a:ea typeface="Times New Roman" panose="02020603050405020304" pitchFamily="18" charset="0"/>
                          <a:cs typeface="Times New Roman" panose="02020603050405020304" pitchFamily="18" charset="0"/>
                        </a:rPr>
                        <a:t>p</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omic Sans MS" panose="030F0702030302020204" pitchFamily="66" charset="0"/>
                          <a:ea typeface="Times New Roman" panose="02020603050405020304" pitchFamily="18" charset="0"/>
                          <a:cs typeface="Times New Roman" panose="02020603050405020304" pitchFamily="18" charset="0"/>
                        </a:rPr>
                        <a:t>p</a:t>
                      </a:r>
                      <a:r>
                        <a:rPr lang="en-US" sz="1400" baseline="30000" dirty="0">
                          <a:effectLst/>
                          <a:latin typeface="Comic Sans MS" panose="030F0702030302020204" pitchFamily="66" charset="0"/>
                          <a:ea typeface="Times New Roman" panose="02020603050405020304" pitchFamily="18" charset="0"/>
                          <a:cs typeface="Times New Roman" panose="02020603050405020304" pitchFamily="18" charset="0"/>
                        </a:rPr>
                        <a:t>2</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omic Sans MS" panose="030F0702030302020204" pitchFamily="66" charset="0"/>
                          <a:ea typeface="Times New Roman" panose="02020603050405020304" pitchFamily="18" charset="0"/>
                          <a:cs typeface="Times New Roman" panose="02020603050405020304" pitchFamily="18" charset="0"/>
                        </a:rPr>
                        <a:t>2pq</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1406262"/>
                  </a:ext>
                </a:extLst>
              </a:tr>
              <a:tr h="284951">
                <a:tc>
                  <a:txBody>
                    <a:bodyPr/>
                    <a:lstStyle/>
                    <a:p>
                      <a:pPr marL="0" marR="0" algn="ctr">
                        <a:lnSpc>
                          <a:spcPct val="107000"/>
                        </a:lnSpc>
                        <a:spcBef>
                          <a:spcPts val="0"/>
                        </a:spcBef>
                        <a:spcAft>
                          <a:spcPts val="0"/>
                        </a:spcAft>
                      </a:pPr>
                      <a:r>
                        <a:rPr lang="en-US" sz="140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omic Sans MS" panose="030F0702030302020204" pitchFamily="66" charset="0"/>
                          <a:ea typeface="Times New Roman" panose="02020603050405020304" pitchFamily="18" charset="0"/>
                          <a:cs typeface="Times New Roman" panose="02020603050405020304" pitchFamily="18" charset="0"/>
                        </a:rPr>
                        <a:t>0.0009</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omic Sans MS" panose="030F0702030302020204" pitchFamily="66" charset="0"/>
                          <a:ea typeface="Times New Roman" panose="02020603050405020304" pitchFamily="18" charset="0"/>
                          <a:cs typeface="Times New Roman" panose="02020603050405020304" pitchFamily="18" charset="0"/>
                        </a:rPr>
                        <a:t>.03</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omic Sans MS" panose="030F0702030302020204" pitchFamily="66" charset="0"/>
                          <a:ea typeface="Times New Roman" panose="02020603050405020304" pitchFamily="18" charset="0"/>
                          <a:cs typeface="Times New Roman" panose="02020603050405020304" pitchFamily="18" charset="0"/>
                        </a:rPr>
                        <a:t>0.97</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omic Sans MS" panose="030F0702030302020204" pitchFamily="66" charset="0"/>
                          <a:ea typeface="Times New Roman" panose="02020603050405020304" pitchFamily="18" charset="0"/>
                          <a:cs typeface="Times New Roman" panose="02020603050405020304" pitchFamily="18" charset="0"/>
                        </a:rPr>
                        <a:t>0.94</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omic Sans MS" panose="030F0702030302020204" pitchFamily="66" charset="0"/>
                          <a:ea typeface="Times New Roman" panose="02020603050405020304" pitchFamily="18" charset="0"/>
                          <a:cs typeface="Times New Roman" panose="02020603050405020304" pitchFamily="18" charset="0"/>
                        </a:rPr>
                        <a:t>0.058</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9429627"/>
                  </a:ext>
                </a:extLst>
              </a:tr>
            </a:tbl>
          </a:graphicData>
        </a:graphic>
      </p:graphicFrame>
      <p:sp>
        <p:nvSpPr>
          <p:cNvPr id="27" name="Rectangle 26">
            <a:extLst>
              <a:ext uri="{FF2B5EF4-FFF2-40B4-BE49-F238E27FC236}">
                <a16:creationId xmlns:a16="http://schemas.microsoft.com/office/drawing/2014/main" id="{359ABB25-6728-47D0-A62B-577DC66DAA20}"/>
              </a:ext>
            </a:extLst>
          </p:cNvPr>
          <p:cNvSpPr/>
          <p:nvPr/>
        </p:nvSpPr>
        <p:spPr>
          <a:xfrm>
            <a:off x="1913531" y="3943529"/>
            <a:ext cx="1167877" cy="584775"/>
          </a:xfrm>
          <a:prstGeom prst="rect">
            <a:avLst/>
          </a:prstGeom>
        </p:spPr>
        <p:txBody>
          <a:bodyPr wrap="square">
            <a:spAutoFit/>
          </a:bodyPr>
          <a:lstStyle/>
          <a:p>
            <a:pPr fontAlgn="base">
              <a:spcBef>
                <a:spcPct val="0"/>
              </a:spcBef>
              <a:spcAft>
                <a:spcPct val="0"/>
              </a:spcAft>
            </a:pPr>
            <a:r>
              <a:rPr lang="el-GR" altLang="en-US" sz="2400" b="1" dirty="0">
                <a:solidFill>
                  <a:srgbClr val="0066CC"/>
                </a:solidFill>
                <a:latin typeface="Comic Sans MS" panose="030F0702030302020204" pitchFamily="66" charset="0"/>
              </a:rPr>
              <a:t>Χ</a:t>
            </a:r>
            <a:r>
              <a:rPr lang="en-US" altLang="en-US" sz="2400" b="1" baseline="30000" dirty="0">
                <a:solidFill>
                  <a:srgbClr val="0066CC"/>
                </a:solidFill>
                <a:latin typeface="Comic Sans MS" panose="030F0702030302020204" pitchFamily="66" charset="0"/>
              </a:rPr>
              <a:t>2</a:t>
            </a:r>
            <a:r>
              <a:rPr lang="en-US" altLang="en-US" sz="2400" b="1" dirty="0">
                <a:solidFill>
                  <a:srgbClr val="0066CC"/>
                </a:solidFill>
                <a:latin typeface="Comic Sans MS" panose="030F0702030302020204" pitchFamily="66" charset="0"/>
              </a:rPr>
              <a:t> =</a:t>
            </a:r>
            <a:r>
              <a:rPr lang="el-GR" altLang="en-US" sz="3200" b="1" dirty="0">
                <a:solidFill>
                  <a:srgbClr val="0066CC"/>
                </a:solidFill>
                <a:latin typeface="Comic Sans MS" panose="030F0702030302020204" pitchFamily="66" charset="0"/>
              </a:rPr>
              <a:t>Σ</a:t>
            </a:r>
            <a:endParaRPr lang="en-US" sz="2400" dirty="0">
              <a:solidFill>
                <a:srgbClr val="000000"/>
              </a:solidFill>
              <a:latin typeface="Comic Sans MS" panose="030F0702030302020204" pitchFamily="66" charset="0"/>
            </a:endParaRPr>
          </a:p>
        </p:txBody>
      </p:sp>
      <p:pic>
        <p:nvPicPr>
          <p:cNvPr id="28" name="Picture 27">
            <a:extLst>
              <a:ext uri="{FF2B5EF4-FFF2-40B4-BE49-F238E27FC236}">
                <a16:creationId xmlns:a16="http://schemas.microsoft.com/office/drawing/2014/main" id="{0CC84195-BBF7-4B9B-8E25-321740FAC74A}"/>
              </a:ext>
            </a:extLst>
          </p:cNvPr>
          <p:cNvPicPr>
            <a:picLocks noChangeAspect="1"/>
          </p:cNvPicPr>
          <p:nvPr/>
        </p:nvPicPr>
        <p:blipFill rotWithShape="1">
          <a:blip r:embed="rId3"/>
          <a:srcRect l="30000" t="66534" r="43333" b="20356"/>
          <a:stretch/>
        </p:blipFill>
        <p:spPr>
          <a:xfrm>
            <a:off x="7694638" y="5200949"/>
            <a:ext cx="4342717" cy="1200329"/>
          </a:xfrm>
          <a:prstGeom prst="rect">
            <a:avLst/>
          </a:prstGeom>
        </p:spPr>
      </p:pic>
      <p:sp>
        <p:nvSpPr>
          <p:cNvPr id="29" name="Rectangle 28">
            <a:extLst>
              <a:ext uri="{FF2B5EF4-FFF2-40B4-BE49-F238E27FC236}">
                <a16:creationId xmlns:a16="http://schemas.microsoft.com/office/drawing/2014/main" id="{5C8202CE-EE0A-4E8C-9860-983665FE91D5}"/>
              </a:ext>
            </a:extLst>
          </p:cNvPr>
          <p:cNvSpPr/>
          <p:nvPr/>
        </p:nvSpPr>
        <p:spPr>
          <a:xfrm>
            <a:off x="95013" y="5220653"/>
            <a:ext cx="9034904" cy="1107996"/>
          </a:xfrm>
          <a:prstGeom prst="rect">
            <a:avLst/>
          </a:prstGeom>
        </p:spPr>
        <p:txBody>
          <a:bodyPr wrap="square">
            <a:spAutoFit/>
          </a:bodyPr>
          <a:lstStyle/>
          <a:p>
            <a:pPr fontAlgn="base">
              <a:spcBef>
                <a:spcPct val="0"/>
              </a:spcBef>
              <a:spcAft>
                <a:spcPct val="0"/>
              </a:spcAft>
            </a:pPr>
            <a:r>
              <a:rPr lang="en-US" altLang="en-US" b="1" dirty="0">
                <a:solidFill>
                  <a:srgbClr val="0066CC"/>
                </a:solidFill>
                <a:latin typeface="Comic Sans MS" panose="030F0702030302020204" pitchFamily="66" charset="0"/>
              </a:rPr>
              <a:t>The Chi square value of </a:t>
            </a:r>
            <a:r>
              <a:rPr lang="en-US" altLang="en-US" sz="1600" b="1" dirty="0">
                <a:solidFill>
                  <a:srgbClr val="0066CC"/>
                </a:solidFill>
                <a:latin typeface="Comic Sans MS" panose="030F0702030302020204" pitchFamily="66" charset="0"/>
              </a:rPr>
              <a:t>2.18 is less than the p value of 3.84</a:t>
            </a:r>
            <a:br>
              <a:rPr lang="en-US" altLang="en-US" sz="1600" b="1" dirty="0">
                <a:solidFill>
                  <a:srgbClr val="0066CC"/>
                </a:solidFill>
                <a:latin typeface="Comic Sans MS" panose="030F0702030302020204" pitchFamily="66" charset="0"/>
              </a:rPr>
            </a:br>
            <a:r>
              <a:rPr lang="en-US" altLang="en-US" sz="1600" b="1" dirty="0">
                <a:solidFill>
                  <a:srgbClr val="0066CC"/>
                </a:solidFill>
                <a:latin typeface="Comic Sans MS" panose="030F0702030302020204" pitchFamily="66" charset="0"/>
              </a:rPr>
              <a:t>Fail to reject the null hypothesis. There is no statistically significant </a:t>
            </a:r>
            <a:br>
              <a:rPr lang="en-US" altLang="en-US" sz="1600" b="1" dirty="0">
                <a:solidFill>
                  <a:srgbClr val="0066CC"/>
                </a:solidFill>
                <a:latin typeface="Comic Sans MS" panose="030F0702030302020204" pitchFamily="66" charset="0"/>
              </a:rPr>
            </a:br>
            <a:r>
              <a:rPr lang="en-US" altLang="en-US" sz="1600" b="1" dirty="0">
                <a:solidFill>
                  <a:srgbClr val="0066CC"/>
                </a:solidFill>
                <a:latin typeface="Comic Sans MS" panose="030F0702030302020204" pitchFamily="66" charset="0"/>
              </a:rPr>
              <a:t>difference between the allele frequencies in the two populations.</a:t>
            </a:r>
            <a:br>
              <a:rPr lang="en-US" altLang="en-US" sz="1600" b="1" dirty="0">
                <a:solidFill>
                  <a:srgbClr val="0066CC"/>
                </a:solidFill>
                <a:latin typeface="Comic Sans MS" panose="030F0702030302020204" pitchFamily="66" charset="0"/>
              </a:rPr>
            </a:br>
            <a:r>
              <a:rPr lang="en-US" altLang="en-US" sz="1600" b="1" dirty="0">
                <a:solidFill>
                  <a:srgbClr val="0066CC"/>
                </a:solidFill>
                <a:latin typeface="Comic Sans MS" panose="030F0702030302020204" pitchFamily="66" charset="0"/>
              </a:rPr>
              <a:t>   </a:t>
            </a:r>
            <a:r>
              <a:rPr lang="en-US" altLang="en-US" sz="1600" b="1" baseline="30000" dirty="0">
                <a:solidFill>
                  <a:srgbClr val="0066CC"/>
                </a:solidFill>
                <a:latin typeface="Comic Sans MS" panose="030F0702030302020204" pitchFamily="66" charset="0"/>
              </a:rPr>
              <a:t> </a:t>
            </a:r>
            <a:endParaRPr lang="en-US" sz="1600" dirty="0">
              <a:solidFill>
                <a:srgbClr val="000000"/>
              </a:solidFill>
              <a:latin typeface="Comic Sans MS" panose="030F0702030302020204" pitchFamily="66" charset="0"/>
            </a:endParaRPr>
          </a:p>
        </p:txBody>
      </p:sp>
      <p:sp>
        <p:nvSpPr>
          <p:cNvPr id="30" name="Rectangle 29">
            <a:extLst>
              <a:ext uri="{FF2B5EF4-FFF2-40B4-BE49-F238E27FC236}">
                <a16:creationId xmlns:a16="http://schemas.microsoft.com/office/drawing/2014/main" id="{953A3257-0008-4543-81AC-71EC085BDD90}"/>
              </a:ext>
            </a:extLst>
          </p:cNvPr>
          <p:cNvSpPr/>
          <p:nvPr/>
        </p:nvSpPr>
        <p:spPr>
          <a:xfrm>
            <a:off x="1559213" y="4561053"/>
            <a:ext cx="9034904" cy="415498"/>
          </a:xfrm>
          <a:prstGeom prst="rect">
            <a:avLst/>
          </a:prstGeom>
          <a:solidFill>
            <a:schemeClr val="bg1"/>
          </a:solidFill>
        </p:spPr>
        <p:txBody>
          <a:bodyPr wrap="square">
            <a:spAutoFit/>
          </a:bodyPr>
          <a:lstStyle/>
          <a:p>
            <a:pPr fontAlgn="base">
              <a:spcBef>
                <a:spcPct val="0"/>
              </a:spcBef>
              <a:spcAft>
                <a:spcPct val="0"/>
              </a:spcAft>
            </a:pPr>
            <a:r>
              <a:rPr lang="en-US" sz="1050" b="1" i="1" dirty="0">
                <a:solidFill>
                  <a:srgbClr val="000000"/>
                </a:solidFill>
                <a:latin typeface="Comic Sans MS" panose="030F0702030302020204" pitchFamily="66" charset="0"/>
                <a:ea typeface="Times New Roman" panose="02020603050405020304" pitchFamily="18" charset="0"/>
                <a:cs typeface="Times New Roman" panose="02020603050405020304" pitchFamily="18" charset="0"/>
              </a:rPr>
              <a:t>In Hardy-Weinberg chi-square analysis, the </a:t>
            </a:r>
            <a:r>
              <a:rPr lang="en-US" sz="1050" b="1" i="1" dirty="0">
                <a:solidFill>
                  <a:srgbClr val="000000"/>
                </a:solidFill>
                <a:latin typeface="Comic Sans MS" panose="030F0702030302020204" pitchFamily="66" charset="0"/>
                <a:ea typeface="Times New Roman" panose="02020603050405020304" pitchFamily="18" charset="0"/>
                <a:cs typeface="Times New Roman" panose="02020603050405020304" pitchFamily="18" charset="0"/>
                <a:hlinkClick r:id="rId4"/>
              </a:rPr>
              <a:t>number of degrees of freedom </a:t>
            </a:r>
            <a:r>
              <a:rPr lang="en-US" sz="1050" b="1" i="1" dirty="0">
                <a:solidFill>
                  <a:srgbClr val="000000"/>
                </a:solidFill>
                <a:latin typeface="Comic Sans MS" panose="030F0702030302020204" pitchFamily="66" charset="0"/>
                <a:ea typeface="Times New Roman" panose="02020603050405020304" pitchFamily="18" charset="0"/>
                <a:cs typeface="Times New Roman" panose="02020603050405020304" pitchFamily="18" charset="0"/>
              </a:rPr>
              <a:t>is equal to the number of genotypes minus the number of alleles. (Once a value for q is determined, there is no freedom for choosing the value for p.)</a:t>
            </a:r>
            <a:endParaRPr lang="en-US" sz="2000" dirty="0">
              <a:solidFill>
                <a:srgbClr val="000000"/>
              </a:solidFill>
              <a:latin typeface="Comic Sans MS" panose="030F0702030302020204" pitchFamily="66" charset="0"/>
            </a:endParaRPr>
          </a:p>
        </p:txBody>
      </p:sp>
    </p:spTree>
    <p:extLst>
      <p:ext uri="{BB962C8B-B14F-4D97-AF65-F5344CB8AC3E}">
        <p14:creationId xmlns:p14="http://schemas.microsoft.com/office/powerpoint/2010/main" val="407907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23" grpId="0"/>
      <p:bldP spid="15" grpId="0"/>
      <p:bldP spid="16" grpId="0"/>
      <p:bldP spid="17" grpId="0"/>
      <p:bldP spid="29" grpId="0"/>
    </p:bldLst>
  </p:timing>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75000"/>
          </a:schemeClr>
        </a:solidFill>
        <a:effectLst/>
      </p:bgPr>
    </p:bg>
    <p:spTree>
      <p:nvGrpSpPr>
        <p:cNvPr id="1" name=""/>
        <p:cNvGrpSpPr/>
        <p:nvPr/>
      </p:nvGrpSpPr>
      <p:grpSpPr>
        <a:xfrm>
          <a:off x="0" y="0"/>
          <a:ext cx="0" cy="0"/>
          <a:chOff x="0" y="0"/>
          <a:chExt cx="0" cy="0"/>
        </a:xfrm>
      </p:grpSpPr>
      <p:pic>
        <p:nvPicPr>
          <p:cNvPr id="7170" name="Picture 2" descr="M133 Something bad copy">
            <a:extLst>
              <a:ext uri="{FF2B5EF4-FFF2-40B4-BE49-F238E27FC236}">
                <a16:creationId xmlns:a16="http://schemas.microsoft.com/office/drawing/2014/main" id="{CE0F5AD8-5B29-4E23-8F66-45A2F878BA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191" b="6438"/>
          <a:stretch/>
        </p:blipFill>
        <p:spPr bwMode="auto">
          <a:xfrm>
            <a:off x="2917875" y="831963"/>
            <a:ext cx="4875627" cy="5819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1">
            <a:extLst>
              <a:ext uri="{FF2B5EF4-FFF2-40B4-BE49-F238E27FC236}">
                <a16:creationId xmlns:a16="http://schemas.microsoft.com/office/drawing/2014/main" id="{1F09EEE7-9C8F-41C2-82FD-8E27BF0F8DC6}"/>
              </a:ext>
            </a:extLst>
          </p:cNvPr>
          <p:cNvSpPr>
            <a:spLocks noChangeArrowheads="1"/>
          </p:cNvSpPr>
          <p:nvPr/>
        </p:nvSpPr>
        <p:spPr bwMode="auto">
          <a:xfrm>
            <a:off x="1624013" y="11113"/>
            <a:ext cx="6858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000" dirty="0">
                <a:solidFill>
                  <a:srgbClr val="CC3399"/>
                </a:solidFill>
                <a:latin typeface="Arial" panose="020B0604020202020204" pitchFamily="34" charset="0"/>
              </a:rPr>
              <a:t>https://www.pinterest.com/pin/50313720819838829/</a:t>
            </a:r>
          </a:p>
        </p:txBody>
      </p:sp>
      <p:sp>
        <p:nvSpPr>
          <p:cNvPr id="2" name="TextBox 1">
            <a:extLst>
              <a:ext uri="{FF2B5EF4-FFF2-40B4-BE49-F238E27FC236}">
                <a16:creationId xmlns:a16="http://schemas.microsoft.com/office/drawing/2014/main" id="{C60003E8-C826-4623-8736-3E870C8E0A3D}"/>
              </a:ext>
            </a:extLst>
          </p:cNvPr>
          <p:cNvSpPr txBox="1"/>
          <p:nvPr/>
        </p:nvSpPr>
        <p:spPr>
          <a:xfrm>
            <a:off x="3699405" y="282959"/>
            <a:ext cx="2707216"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none" rtlCol="0">
            <a:spAutoFit/>
          </a:bodyPr>
          <a:lstStyle/>
          <a:p>
            <a:r>
              <a:rPr lang="en-US" sz="2800" dirty="0"/>
              <a:t>TAKE A BREAK</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121858" name="TextBox 3">
            <a:extLst>
              <a:ext uri="{FF2B5EF4-FFF2-40B4-BE49-F238E27FC236}">
                <a16:creationId xmlns:a16="http://schemas.microsoft.com/office/drawing/2014/main" id="{40764C0E-7F74-4961-A583-7A1D423A7103}"/>
              </a:ext>
            </a:extLst>
          </p:cNvPr>
          <p:cNvSpPr txBox="1">
            <a:spLocks noChangeArrowheads="1"/>
          </p:cNvSpPr>
          <p:nvPr/>
        </p:nvSpPr>
        <p:spPr bwMode="auto">
          <a:xfrm>
            <a:off x="190500" y="152401"/>
            <a:ext cx="11712742"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dirty="0">
                <a:latin typeface="Comic Sans MS" panose="030F0702030302020204" pitchFamily="66" charset="0"/>
              </a:rPr>
              <a:t>In fruit flies black body and vestigial wings is recessive to  the wild type gray body and normal wings.  A cross between a homozygous wild type fly with a black body vestigial winged fly produces 100% wild type offspring.  An F</a:t>
            </a:r>
            <a:r>
              <a:rPr lang="en-US" altLang="en-US" sz="2000" baseline="-25000" dirty="0">
                <a:latin typeface="Comic Sans MS" panose="030F0702030302020204" pitchFamily="66" charset="0"/>
              </a:rPr>
              <a:t>1</a:t>
            </a:r>
            <a:r>
              <a:rPr lang="en-US" altLang="en-US" sz="2000" dirty="0">
                <a:latin typeface="Comic Sans MS" panose="030F0702030302020204" pitchFamily="66" charset="0"/>
              </a:rPr>
              <a:t> Wild type fruit fly (heterozygous for gray body and normal wings) is mated with a black fly with vestigial wings and the offspring shown below:</a:t>
            </a:r>
            <a:br>
              <a:rPr lang="en-US" altLang="en-US" sz="2000" dirty="0">
                <a:latin typeface="Comic Sans MS" panose="030F0702030302020204" pitchFamily="66" charset="0"/>
              </a:rPr>
            </a:br>
            <a:r>
              <a:rPr lang="en-US" altLang="en-US" sz="2000" dirty="0">
                <a:latin typeface="Comic Sans MS" panose="030F0702030302020204" pitchFamily="66" charset="0"/>
              </a:rPr>
              <a:t>        778- wild type</a:t>
            </a:r>
            <a:br>
              <a:rPr lang="en-US" altLang="en-US" sz="2000" dirty="0">
                <a:latin typeface="Comic Sans MS" panose="030F0702030302020204" pitchFamily="66" charset="0"/>
              </a:rPr>
            </a:br>
            <a:r>
              <a:rPr lang="en-US" altLang="en-US" sz="2000" dirty="0">
                <a:latin typeface="Comic Sans MS" panose="030F0702030302020204" pitchFamily="66" charset="0"/>
              </a:rPr>
              <a:t>        785- black-vestigial</a:t>
            </a:r>
            <a:br>
              <a:rPr lang="en-US" altLang="en-US" sz="2000" dirty="0">
                <a:latin typeface="Comic Sans MS" panose="030F0702030302020204" pitchFamily="66" charset="0"/>
              </a:rPr>
            </a:br>
            <a:r>
              <a:rPr lang="en-US" altLang="en-US" sz="2000" dirty="0">
                <a:latin typeface="Comic Sans MS" panose="030F0702030302020204" pitchFamily="66" charset="0"/>
              </a:rPr>
              <a:t>        158- black- normal wings</a:t>
            </a:r>
            <a:br>
              <a:rPr lang="en-US" altLang="en-US" sz="2000" dirty="0">
                <a:latin typeface="Comic Sans MS" panose="030F0702030302020204" pitchFamily="66" charset="0"/>
              </a:rPr>
            </a:br>
            <a:r>
              <a:rPr lang="en-US" altLang="en-US" sz="2000" dirty="0">
                <a:latin typeface="Comic Sans MS" panose="030F0702030302020204" pitchFamily="66" charset="0"/>
              </a:rPr>
              <a:t>        162- gray body-vestigial wings</a:t>
            </a:r>
          </a:p>
          <a:p>
            <a:pPr eaLnBrk="1" hangingPunct="1">
              <a:spcBef>
                <a:spcPct val="0"/>
              </a:spcBef>
              <a:buFontTx/>
              <a:buNone/>
            </a:pPr>
            <a:endParaRPr lang="en-US" altLang="en-US" sz="2000" dirty="0">
              <a:latin typeface="Comic Sans MS" panose="030F0702030302020204" pitchFamily="66" charset="0"/>
            </a:endParaRPr>
          </a:p>
          <a:p>
            <a:pPr eaLnBrk="1" hangingPunct="1">
              <a:spcBef>
                <a:spcPct val="0"/>
              </a:spcBef>
              <a:buFontTx/>
              <a:buNone/>
            </a:pPr>
            <a:r>
              <a:rPr lang="en-US" altLang="en-US" sz="2000" dirty="0">
                <a:latin typeface="Comic Sans MS" panose="030F0702030302020204" pitchFamily="66" charset="0"/>
              </a:rPr>
              <a:t>What is the recombination frequency between these genes?</a:t>
            </a:r>
          </a:p>
          <a:p>
            <a:pPr eaLnBrk="1" hangingPunct="1">
              <a:spcBef>
                <a:spcPct val="0"/>
              </a:spcBef>
              <a:buFontTx/>
              <a:buNone/>
            </a:pPr>
            <a:endParaRPr lang="en-US" altLang="en-US" sz="2000" dirty="0">
              <a:latin typeface="Comic Sans MS" panose="030F0702030302020204" pitchFamily="66" charset="0"/>
            </a:endParaRPr>
          </a:p>
          <a:p>
            <a:pPr eaLnBrk="1" hangingPunct="1">
              <a:spcBef>
                <a:spcPct val="0"/>
              </a:spcBef>
              <a:buFontTx/>
              <a:buNone/>
            </a:pPr>
            <a:endParaRPr lang="en-US" altLang="en-US" sz="2000" dirty="0">
              <a:latin typeface="Comic Sans MS" panose="030F0702030302020204" pitchFamily="66" charset="0"/>
            </a:endParaRPr>
          </a:p>
          <a:p>
            <a:pPr eaLnBrk="1" hangingPunct="1">
              <a:spcBef>
                <a:spcPct val="0"/>
              </a:spcBef>
              <a:buFontTx/>
              <a:buNone/>
            </a:pPr>
            <a:endParaRPr lang="en-US" altLang="en-US" sz="2000" dirty="0">
              <a:latin typeface="Comic Sans MS" panose="030F0702030302020204" pitchFamily="66" charset="0"/>
            </a:endParaRPr>
          </a:p>
          <a:p>
            <a:pPr eaLnBrk="1" hangingPunct="1">
              <a:spcBef>
                <a:spcPct val="0"/>
              </a:spcBef>
              <a:buFontTx/>
              <a:buNone/>
            </a:pPr>
            <a:endParaRPr lang="en-US" altLang="en-US" sz="2000" dirty="0">
              <a:latin typeface="Comic Sans MS" panose="030F0702030302020204" pitchFamily="66" charset="0"/>
            </a:endParaRPr>
          </a:p>
          <a:p>
            <a:pPr eaLnBrk="1" hangingPunct="1">
              <a:spcBef>
                <a:spcPct val="0"/>
              </a:spcBef>
              <a:buFontTx/>
              <a:buNone/>
            </a:pPr>
            <a:r>
              <a:rPr lang="en-US" altLang="en-US" sz="2000" dirty="0">
                <a:latin typeface="Comic Sans MS" panose="030F0702030302020204" pitchFamily="66" charset="0"/>
              </a:rPr>
              <a:t>What is the map distance between black body and vestigial wing genes?</a:t>
            </a:r>
          </a:p>
        </p:txBody>
      </p:sp>
      <p:sp>
        <p:nvSpPr>
          <p:cNvPr id="3" name="Rectangle 2">
            <a:extLst>
              <a:ext uri="{FF2B5EF4-FFF2-40B4-BE49-F238E27FC236}">
                <a16:creationId xmlns:a16="http://schemas.microsoft.com/office/drawing/2014/main" id="{D682C679-D475-4F88-9419-ABE6BD79E5A0}"/>
              </a:ext>
            </a:extLst>
          </p:cNvPr>
          <p:cNvSpPr>
            <a:spLocks noChangeArrowheads="1"/>
          </p:cNvSpPr>
          <p:nvPr/>
        </p:nvSpPr>
        <p:spPr bwMode="auto">
          <a:xfrm>
            <a:off x="952500" y="3394488"/>
            <a:ext cx="73914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u="sng" dirty="0">
                <a:solidFill>
                  <a:srgbClr val="0000FF"/>
                </a:solidFill>
              </a:rPr>
              <a:t>Recombinants</a:t>
            </a:r>
            <a:r>
              <a:rPr lang="en-US" altLang="en-US" sz="2800" dirty="0">
                <a:solidFill>
                  <a:srgbClr val="0000FF"/>
                </a:solidFill>
              </a:rPr>
              <a:t> =</a:t>
            </a:r>
            <a:br>
              <a:rPr lang="en-US" altLang="en-US" sz="2800" u="sng" dirty="0">
                <a:solidFill>
                  <a:srgbClr val="0000FF"/>
                </a:solidFill>
              </a:rPr>
            </a:br>
            <a:r>
              <a:rPr lang="en-US" altLang="en-US" sz="2800" dirty="0">
                <a:solidFill>
                  <a:srgbClr val="0000FF"/>
                </a:solidFill>
              </a:rPr>
              <a:t>        Total</a:t>
            </a:r>
          </a:p>
        </p:txBody>
      </p:sp>
      <p:sp>
        <p:nvSpPr>
          <p:cNvPr id="55300" name="Rectangle 1">
            <a:extLst>
              <a:ext uri="{FF2B5EF4-FFF2-40B4-BE49-F238E27FC236}">
                <a16:creationId xmlns:a16="http://schemas.microsoft.com/office/drawing/2014/main" id="{50748443-B9BB-4CC2-8D47-996D89AD4D90}"/>
              </a:ext>
            </a:extLst>
          </p:cNvPr>
          <p:cNvSpPr>
            <a:spLocks noChangeArrowheads="1"/>
          </p:cNvSpPr>
          <p:nvPr/>
        </p:nvSpPr>
        <p:spPr bwMode="auto">
          <a:xfrm>
            <a:off x="0" y="5627686"/>
            <a:ext cx="9067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en-US" altLang="en-US" sz="1000" dirty="0">
                <a:solidFill>
                  <a:srgbClr val="000000"/>
                </a:solidFill>
                <a:latin typeface="Times New Roman" panose="02020603050405020304" pitchFamily="18" charset="0"/>
                <a:cs typeface="Times New Roman" panose="02020603050405020304" pitchFamily="18" charset="0"/>
              </a:rPr>
              <a:t>IST 1.J Explain deviations from Mendel’s model of the inheritance of traits.</a:t>
            </a:r>
          </a:p>
          <a:p>
            <a:pPr>
              <a:buFont typeface="Arial" panose="020B0604020202020204" pitchFamily="34" charset="0"/>
              <a:buNone/>
            </a:pPr>
            <a:r>
              <a:rPr lang="en-US" altLang="en-US" sz="1000" dirty="0">
                <a:solidFill>
                  <a:srgbClr val="000000"/>
                </a:solidFill>
                <a:latin typeface="Times New Roman" panose="02020603050405020304" pitchFamily="18" charset="0"/>
                <a:cs typeface="Times New Roman" panose="02020603050405020304" pitchFamily="18" charset="0"/>
              </a:rPr>
              <a:t>IST 1.J.1 Patterns of inheritance of many traits do not follow ratios predicted by Mendel’s laws and can be identified by quantitative analysis, where observed phenotypic ratios statistically differ from the predicted ratios—</a:t>
            </a:r>
            <a:br>
              <a:rPr lang="en-US" altLang="en-US" sz="1000" dirty="0">
                <a:solidFill>
                  <a:srgbClr val="000000"/>
                </a:solidFill>
                <a:latin typeface="Times New Roman" panose="02020603050405020304" pitchFamily="18" charset="0"/>
                <a:cs typeface="Times New Roman" panose="02020603050405020304" pitchFamily="18" charset="0"/>
              </a:rPr>
            </a:br>
            <a:r>
              <a:rPr lang="en-US" altLang="en-US" sz="1000" dirty="0">
                <a:solidFill>
                  <a:srgbClr val="000000"/>
                </a:solidFill>
                <a:latin typeface="Times New Roman" panose="02020603050405020304" pitchFamily="18" charset="0"/>
                <a:cs typeface="Times New Roman" panose="02020603050405020304" pitchFamily="18" charset="0"/>
              </a:rPr>
              <a:t>    a. Genes that are adjacent and close to one another on the same chromosome may appear to be genetically linked; the probability that genetically linked genes will  segregate as a unit can be used to calculate the map distance between them.</a:t>
            </a:r>
          </a:p>
          <a:p>
            <a:pPr>
              <a:buFont typeface="Arial" panose="020B0604020202020204" pitchFamily="34" charset="0"/>
              <a:buNone/>
            </a:pPr>
            <a:r>
              <a:rPr lang="en-US" altLang="en-US" sz="1000" dirty="0">
                <a:solidFill>
                  <a:srgbClr val="000000"/>
                </a:solidFill>
                <a:latin typeface="Times New Roman" panose="02020603050405020304" pitchFamily="18" charset="0"/>
                <a:cs typeface="Times New Roman" panose="02020603050405020304" pitchFamily="18" charset="0"/>
              </a:rPr>
              <a:t>SP 5 A. Perform mathematical calculations including:    d. Ratios  e. Percentages</a:t>
            </a:r>
          </a:p>
        </p:txBody>
      </p:sp>
      <p:sp>
        <p:nvSpPr>
          <p:cNvPr id="2" name="Rectangle 1">
            <a:extLst>
              <a:ext uri="{FF2B5EF4-FFF2-40B4-BE49-F238E27FC236}">
                <a16:creationId xmlns:a16="http://schemas.microsoft.com/office/drawing/2014/main" id="{18028240-CA6C-47FD-AA39-3DA2B822523B}"/>
              </a:ext>
            </a:extLst>
          </p:cNvPr>
          <p:cNvSpPr>
            <a:spLocks noChangeArrowheads="1"/>
          </p:cNvSpPr>
          <p:nvPr/>
        </p:nvSpPr>
        <p:spPr bwMode="auto">
          <a:xfrm>
            <a:off x="3563353" y="3375316"/>
            <a:ext cx="4572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u="sng" dirty="0">
                <a:solidFill>
                  <a:srgbClr val="0000FF"/>
                </a:solidFill>
              </a:rPr>
              <a:t>320</a:t>
            </a:r>
            <a:r>
              <a:rPr lang="en-US" altLang="en-US" sz="2800" dirty="0">
                <a:solidFill>
                  <a:srgbClr val="0000FF"/>
                </a:solidFill>
              </a:rPr>
              <a:t>  =  </a:t>
            </a:r>
            <a:br>
              <a:rPr lang="en-US" altLang="en-US" sz="2800" dirty="0">
                <a:solidFill>
                  <a:srgbClr val="0000FF"/>
                </a:solidFill>
              </a:rPr>
            </a:br>
            <a:r>
              <a:rPr lang="en-US" altLang="en-US" sz="2800" dirty="0">
                <a:solidFill>
                  <a:srgbClr val="0000FF"/>
                </a:solidFill>
              </a:rPr>
              <a:t>1883</a:t>
            </a:r>
          </a:p>
        </p:txBody>
      </p:sp>
      <p:sp>
        <p:nvSpPr>
          <p:cNvPr id="5" name="Rectangle 4">
            <a:extLst>
              <a:ext uri="{FF2B5EF4-FFF2-40B4-BE49-F238E27FC236}">
                <a16:creationId xmlns:a16="http://schemas.microsoft.com/office/drawing/2014/main" id="{0BB5F189-35D4-44BA-A46D-8155B3375400}"/>
              </a:ext>
            </a:extLst>
          </p:cNvPr>
          <p:cNvSpPr>
            <a:spLocks noChangeArrowheads="1"/>
          </p:cNvSpPr>
          <p:nvPr/>
        </p:nvSpPr>
        <p:spPr bwMode="auto">
          <a:xfrm>
            <a:off x="4827671" y="3375316"/>
            <a:ext cx="1219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dirty="0">
                <a:solidFill>
                  <a:srgbClr val="0000FF"/>
                </a:solidFill>
              </a:rPr>
              <a:t>17%</a:t>
            </a:r>
          </a:p>
        </p:txBody>
      </p:sp>
      <p:sp>
        <p:nvSpPr>
          <p:cNvPr id="112647" name="Rectangle 3">
            <a:extLst>
              <a:ext uri="{FF2B5EF4-FFF2-40B4-BE49-F238E27FC236}">
                <a16:creationId xmlns:a16="http://schemas.microsoft.com/office/drawing/2014/main" id="{ADC82F88-FA3A-467E-A47F-B50C532D42FE}"/>
              </a:ext>
            </a:extLst>
          </p:cNvPr>
          <p:cNvSpPr>
            <a:spLocks noChangeArrowheads="1"/>
          </p:cNvSpPr>
          <p:nvPr/>
        </p:nvSpPr>
        <p:spPr bwMode="auto">
          <a:xfrm>
            <a:off x="1306429" y="4880554"/>
            <a:ext cx="2609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dirty="0">
                <a:solidFill>
                  <a:srgbClr val="0000FF"/>
                </a:solidFill>
              </a:rPr>
              <a:t>17 centimorgans</a:t>
            </a:r>
            <a:endParaRPr lang="en-US" altLang="en-US" sz="1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2647"/>
                                        </p:tgtEl>
                                        <p:attrNameLst>
                                          <p:attrName>style.visibility</p:attrName>
                                        </p:attrNameLst>
                                      </p:cBhvr>
                                      <p:to>
                                        <p:strVal val="visible"/>
                                      </p:to>
                                    </p:set>
                                    <p:animEffect transition="in" filter="barn(inVertical)">
                                      <p:cBhvr>
                                        <p:cTn id="19" dur="500"/>
                                        <p:tgtEl>
                                          <p:spTgt spid="11264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5300"/>
                                        </p:tgtEl>
                                        <p:attrNameLst>
                                          <p:attrName>style.visibility</p:attrName>
                                        </p:attrNameLst>
                                      </p:cBhvr>
                                      <p:to>
                                        <p:strVal val="visible"/>
                                      </p:to>
                                    </p:set>
                                    <p:animEffect transition="in" filter="wipe(down)">
                                      <p:cBhvr>
                                        <p:cTn id="24" dur="500"/>
                                        <p:tgtEl>
                                          <p:spTgt spid="55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5300" grpId="0"/>
      <p:bldP spid="112647" grpId="0"/>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90117" name="Rectangle 3">
            <a:extLst>
              <a:ext uri="{FF2B5EF4-FFF2-40B4-BE49-F238E27FC236}">
                <a16:creationId xmlns:a16="http://schemas.microsoft.com/office/drawing/2014/main" id="{A92B5E81-37DF-4CF1-9582-9D2D89F3C51F}"/>
              </a:ext>
            </a:extLst>
          </p:cNvPr>
          <p:cNvSpPr>
            <a:spLocks noChangeArrowheads="1"/>
          </p:cNvSpPr>
          <p:nvPr/>
        </p:nvSpPr>
        <p:spPr bwMode="auto">
          <a:xfrm>
            <a:off x="111950" y="6084734"/>
            <a:ext cx="9161463" cy="74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nSpc>
                <a:spcPct val="107000"/>
              </a:lnSpc>
              <a:buNone/>
            </a:pPr>
            <a:r>
              <a:rPr lang="en-US" sz="900" dirty="0">
                <a:latin typeface="Times New Roman" panose="02020603050405020304" pitchFamily="18" charset="0"/>
                <a:cs typeface="Times New Roman" panose="02020603050405020304" pitchFamily="18" charset="0"/>
              </a:rPr>
              <a:t>EVO-1.E.2 Environments change and apply selective pressures to populations. </a:t>
            </a:r>
          </a:p>
          <a:p>
            <a:pPr lvl="0">
              <a:lnSpc>
                <a:spcPct val="107000"/>
              </a:lnSpc>
              <a:buNone/>
            </a:pPr>
            <a:r>
              <a:rPr lang="en-US" sz="900" dirty="0">
                <a:latin typeface="Times New Roman" panose="02020603050405020304" pitchFamily="18" charset="0"/>
                <a:cs typeface="Times New Roman" panose="02020603050405020304" pitchFamily="18" charset="0"/>
              </a:rPr>
              <a:t>EVO-1.E.3 Some phenotypic variations significantly increase or decrease fitness of the organism in particular environments</a:t>
            </a:r>
          </a:p>
          <a:p>
            <a:pPr>
              <a:buNone/>
            </a:pPr>
            <a:r>
              <a:rPr lang="en-US" sz="900" dirty="0">
                <a:latin typeface="Times New Roman" panose="02020603050405020304" pitchFamily="18" charset="0"/>
                <a:cs typeface="Times New Roman" panose="02020603050405020304" pitchFamily="18" charset="0"/>
              </a:rPr>
              <a:t>SP 4. B Describe data from a table or graph, including</a:t>
            </a:r>
          </a:p>
          <a:p>
            <a:pPr>
              <a:buNone/>
            </a:pPr>
            <a:r>
              <a:rPr lang="en-US" sz="900" dirty="0">
                <a:latin typeface="Times New Roman" panose="02020603050405020304" pitchFamily="18" charset="0"/>
                <a:cs typeface="Times New Roman" panose="02020603050405020304" pitchFamily="18" charset="0"/>
              </a:rPr>
              <a:t>     b. Describing trends and/or patterns in the data.</a:t>
            </a:r>
            <a:r>
              <a:rPr lang="en-US" sz="900" dirty="0">
                <a:solidFill>
                  <a:srgbClr val="C00000"/>
                </a:solidFill>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12E85342-CBFD-4D7B-9971-C6EFC83240E8}"/>
              </a:ext>
            </a:extLst>
          </p:cNvPr>
          <p:cNvSpPr/>
          <p:nvPr/>
        </p:nvSpPr>
        <p:spPr>
          <a:xfrm>
            <a:off x="679675" y="2846700"/>
            <a:ext cx="8026015" cy="4302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22" name="Picture 2">
            <a:extLst>
              <a:ext uri="{FF2B5EF4-FFF2-40B4-BE49-F238E27FC236}">
                <a16:creationId xmlns:a16="http://schemas.microsoft.com/office/drawing/2014/main" id="{BFDDC45F-C4EE-4A1B-96F7-9EFC444AB4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5690" y="137894"/>
            <a:ext cx="3351840" cy="235794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D32DE775-7398-4244-8B32-A601BCE815E4}"/>
              </a:ext>
            </a:extLst>
          </p:cNvPr>
          <p:cNvSpPr>
            <a:spLocks noChangeArrowheads="1"/>
          </p:cNvSpPr>
          <p:nvPr/>
        </p:nvSpPr>
        <p:spPr bwMode="auto">
          <a:xfrm>
            <a:off x="1810390" y="58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3" name="Rectangle 4">
            <a:extLst>
              <a:ext uri="{FF2B5EF4-FFF2-40B4-BE49-F238E27FC236}">
                <a16:creationId xmlns:a16="http://schemas.microsoft.com/office/drawing/2014/main" id="{43B6ABFB-8E11-4F75-A575-5F37C2935DF1}"/>
              </a:ext>
            </a:extLst>
          </p:cNvPr>
          <p:cNvSpPr>
            <a:spLocks noChangeArrowheads="1"/>
          </p:cNvSpPr>
          <p:nvPr/>
        </p:nvSpPr>
        <p:spPr bwMode="auto">
          <a:xfrm>
            <a:off x="168426" y="147233"/>
            <a:ext cx="12023574"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2000" b="1" dirty="0">
                <a:latin typeface="Comic Sans MS" panose="030F0702030302020204" pitchFamily="66" charset="0"/>
                <a:ea typeface="Times New Roman" panose="02020603050405020304" pitchFamily="18" charset="0"/>
              </a:rPr>
              <a:t>Which of the following is most likely to have caused </a:t>
            </a:r>
          </a:p>
          <a:p>
            <a:pPr eaLnBrk="0" fontAlgn="base" hangingPunct="0">
              <a:spcBef>
                <a:spcPct val="0"/>
              </a:spcBef>
              <a:spcAft>
                <a:spcPct val="0"/>
              </a:spcAft>
            </a:pPr>
            <a:r>
              <a:rPr lang="en-US" altLang="en-US" sz="2000" b="1" dirty="0">
                <a:latin typeface="Comic Sans MS" panose="030F0702030302020204" pitchFamily="66" charset="0"/>
                <a:ea typeface="Times New Roman" panose="02020603050405020304" pitchFamily="18" charset="0"/>
              </a:rPr>
              <a:t>the change in the population shown in the graphs?</a:t>
            </a:r>
          </a:p>
          <a:p>
            <a:pPr eaLnBrk="0" fontAlgn="base" hangingPunct="0">
              <a:spcBef>
                <a:spcPct val="0"/>
              </a:spcBef>
              <a:spcAft>
                <a:spcPct val="0"/>
              </a:spcAft>
            </a:pPr>
            <a:r>
              <a:rPr lang="en-US" altLang="en-US" sz="2000" b="1" dirty="0">
                <a:latin typeface="Comic Sans MS" panose="030F0702030302020204" pitchFamily="66" charset="0"/>
                <a:ea typeface="Times New Roman" panose="02020603050405020304" pitchFamily="18" charset="0"/>
              </a:rPr>
              <a:t>     </a:t>
            </a:r>
            <a:br>
              <a:rPr lang="en-US" altLang="en-US" sz="2000" b="1" dirty="0">
                <a:latin typeface="Comic Sans MS" panose="030F0702030302020204" pitchFamily="66" charset="0"/>
                <a:ea typeface="Times New Roman" panose="02020603050405020304" pitchFamily="18" charset="0"/>
              </a:rPr>
            </a:br>
            <a:r>
              <a:rPr lang="en-US" altLang="en-US" sz="2000" b="1" dirty="0">
                <a:latin typeface="Comic Sans MS" panose="030F0702030302020204" pitchFamily="66" charset="0"/>
                <a:ea typeface="Times New Roman" panose="02020603050405020304" pitchFamily="18" charset="0"/>
              </a:rPr>
              <a:t>     A. a new predator prefers dark-tan crabs</a:t>
            </a:r>
          </a:p>
          <a:p>
            <a:pPr eaLnBrk="0" fontAlgn="base" hangingPunct="0">
              <a:spcBef>
                <a:spcPct val="0"/>
              </a:spcBef>
              <a:spcAft>
                <a:spcPct val="0"/>
              </a:spcAft>
            </a:pPr>
            <a:r>
              <a:rPr lang="en-US" altLang="en-US" sz="2000" b="1" dirty="0">
                <a:latin typeface="Comic Sans MS" panose="030F0702030302020204" pitchFamily="66" charset="0"/>
                <a:ea typeface="Times New Roman" panose="02020603050405020304" pitchFamily="18" charset="0"/>
              </a:rPr>
              <a:t>     </a:t>
            </a:r>
            <a:br>
              <a:rPr lang="en-US" altLang="en-US" sz="2000" b="1" dirty="0">
                <a:latin typeface="Comic Sans MS" panose="030F0702030302020204" pitchFamily="66" charset="0"/>
                <a:ea typeface="Times New Roman" panose="02020603050405020304" pitchFamily="18" charset="0"/>
              </a:rPr>
            </a:br>
            <a:r>
              <a:rPr lang="en-US" altLang="en-US" sz="2000" b="1" dirty="0">
                <a:latin typeface="Comic Sans MS" panose="030F0702030302020204" pitchFamily="66" charset="0"/>
                <a:ea typeface="Times New Roman" panose="02020603050405020304" pitchFamily="18" charset="0"/>
              </a:rPr>
              <a:t>     B. a new predator prefers light-tan crabs</a:t>
            </a:r>
          </a:p>
          <a:p>
            <a:pPr eaLnBrk="0" fontAlgn="base" hangingPunct="0">
              <a:spcBef>
                <a:spcPct val="0"/>
              </a:spcBef>
              <a:spcAft>
                <a:spcPct val="0"/>
              </a:spcAft>
            </a:pPr>
            <a:r>
              <a:rPr lang="en-US" altLang="en-US" sz="2000" b="1" dirty="0">
                <a:latin typeface="Comic Sans MS" panose="030F0702030302020204" pitchFamily="66" charset="0"/>
                <a:ea typeface="Times New Roman" panose="02020603050405020304" pitchFamily="18" charset="0"/>
              </a:rPr>
              <a:t>     </a:t>
            </a:r>
            <a:br>
              <a:rPr lang="en-US" altLang="en-US" sz="2000" b="1" dirty="0">
                <a:latin typeface="Comic Sans MS" panose="030F0702030302020204" pitchFamily="66" charset="0"/>
                <a:ea typeface="Times New Roman" panose="02020603050405020304" pitchFamily="18" charset="0"/>
              </a:rPr>
            </a:br>
            <a:r>
              <a:rPr lang="en-US" altLang="en-US" sz="2000" b="1" dirty="0">
                <a:latin typeface="Comic Sans MS" panose="030F0702030302020204" pitchFamily="66" charset="0"/>
                <a:ea typeface="Times New Roman" panose="02020603050405020304" pitchFamily="18" charset="0"/>
              </a:rPr>
              <a:t>     C. a new beach color makes medium-tan crabs the least visible</a:t>
            </a:r>
          </a:p>
          <a:p>
            <a:pPr eaLnBrk="0" fontAlgn="base" hangingPunct="0">
              <a:spcBef>
                <a:spcPct val="0"/>
              </a:spcBef>
              <a:spcAft>
                <a:spcPct val="0"/>
              </a:spcAft>
            </a:pPr>
            <a:r>
              <a:rPr lang="en-US" altLang="en-US" sz="2000" b="1" dirty="0">
                <a:latin typeface="Comic Sans MS" panose="030F0702030302020204" pitchFamily="66" charset="0"/>
                <a:ea typeface="Times New Roman" panose="02020603050405020304" pitchFamily="18" charset="0"/>
              </a:rPr>
              <a:t>     </a:t>
            </a:r>
            <a:br>
              <a:rPr lang="en-US" altLang="en-US" sz="2000" b="1" dirty="0">
                <a:latin typeface="Comic Sans MS" panose="030F0702030302020204" pitchFamily="66" charset="0"/>
                <a:ea typeface="Times New Roman" panose="02020603050405020304" pitchFamily="18" charset="0"/>
              </a:rPr>
            </a:br>
            <a:r>
              <a:rPr lang="en-US" altLang="en-US" sz="2000" b="1" dirty="0">
                <a:latin typeface="Comic Sans MS" panose="030F0702030302020204" pitchFamily="66" charset="0"/>
                <a:ea typeface="Times New Roman" panose="02020603050405020304" pitchFamily="18" charset="0"/>
              </a:rPr>
              <a:t>     D. a new beach color makes medium-tan crabs the most visible</a:t>
            </a:r>
          </a:p>
          <a:p>
            <a:pPr eaLnBrk="0" fontAlgn="base" hangingPunct="0">
              <a:spcBef>
                <a:spcPct val="0"/>
              </a:spcBef>
              <a:spcAft>
                <a:spcPct val="0"/>
              </a:spcAft>
            </a:pPr>
            <a:endParaRPr lang="en-US" altLang="en-US" sz="2000" b="1" dirty="0">
              <a:latin typeface="Comic Sans MS" panose="030F0702030302020204" pitchFamily="66" charset="0"/>
            </a:endParaRPr>
          </a:p>
          <a:p>
            <a:pPr eaLnBrk="0" fontAlgn="base" hangingPunct="0">
              <a:spcBef>
                <a:spcPct val="0"/>
              </a:spcBef>
              <a:spcAft>
                <a:spcPct val="0"/>
              </a:spcAft>
            </a:pPr>
            <a:r>
              <a:rPr lang="en-US" altLang="en-US" sz="2000" b="1" dirty="0">
                <a:latin typeface="Comic Sans MS" panose="030F0702030302020204" pitchFamily="66" charset="0"/>
              </a:rPr>
              <a:t>EXPLAIN YOUR ANSWER:</a:t>
            </a:r>
            <a:endParaRPr lang="en-US" altLang="en-US" sz="2000" dirty="0">
              <a:latin typeface="Comic Sans MS" panose="030F0702030302020204" pitchFamily="66" charset="0"/>
            </a:endParaRPr>
          </a:p>
        </p:txBody>
      </p:sp>
      <p:sp>
        <p:nvSpPr>
          <p:cNvPr id="7" name="Rectangle 5">
            <a:extLst>
              <a:ext uri="{FF2B5EF4-FFF2-40B4-BE49-F238E27FC236}">
                <a16:creationId xmlns:a16="http://schemas.microsoft.com/office/drawing/2014/main" id="{EF4D8971-57CB-4915-9944-4BF3D470136C}"/>
              </a:ext>
            </a:extLst>
          </p:cNvPr>
          <p:cNvSpPr>
            <a:spLocks noChangeArrowheads="1"/>
          </p:cNvSpPr>
          <p:nvPr/>
        </p:nvSpPr>
        <p:spPr bwMode="auto">
          <a:xfrm>
            <a:off x="1810390" y="9732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9" name="TextBox 8">
            <a:extLst>
              <a:ext uri="{FF2B5EF4-FFF2-40B4-BE49-F238E27FC236}">
                <a16:creationId xmlns:a16="http://schemas.microsoft.com/office/drawing/2014/main" id="{0CAD6618-BA42-47AB-8053-E6D5853FE418}"/>
              </a:ext>
            </a:extLst>
          </p:cNvPr>
          <p:cNvSpPr txBox="1"/>
          <p:nvPr/>
        </p:nvSpPr>
        <p:spPr>
          <a:xfrm>
            <a:off x="168426" y="-27767"/>
            <a:ext cx="2542684" cy="261610"/>
          </a:xfrm>
          <a:prstGeom prst="rect">
            <a:avLst/>
          </a:prstGeom>
          <a:noFill/>
        </p:spPr>
        <p:txBody>
          <a:bodyPr wrap="none" rtlCol="0">
            <a:spAutoFit/>
          </a:bodyPr>
          <a:lstStyle/>
          <a:p>
            <a:r>
              <a:rPr lang="en-US" sz="1100" dirty="0">
                <a:solidFill>
                  <a:srgbClr val="CC0099"/>
                </a:solidFill>
              </a:rPr>
              <a:t>Image from: Miller and Levine Biology</a:t>
            </a:r>
          </a:p>
        </p:txBody>
      </p:sp>
      <p:sp>
        <p:nvSpPr>
          <p:cNvPr id="10" name="TextBox 9">
            <a:extLst>
              <a:ext uri="{FF2B5EF4-FFF2-40B4-BE49-F238E27FC236}">
                <a16:creationId xmlns:a16="http://schemas.microsoft.com/office/drawing/2014/main" id="{47E6DAF4-DBC4-44D4-8BD1-9B6879761F78}"/>
              </a:ext>
            </a:extLst>
          </p:cNvPr>
          <p:cNvSpPr txBox="1"/>
          <p:nvPr/>
        </p:nvSpPr>
        <p:spPr>
          <a:xfrm>
            <a:off x="168426" y="3965762"/>
            <a:ext cx="11477294" cy="1015663"/>
          </a:xfrm>
          <a:prstGeom prst="rect">
            <a:avLst/>
          </a:prstGeom>
          <a:noFill/>
        </p:spPr>
        <p:txBody>
          <a:bodyPr wrap="square" rtlCol="0">
            <a:spAutoFit/>
          </a:bodyPr>
          <a:lstStyle/>
          <a:p>
            <a:r>
              <a:rPr lang="en-US" sz="2000" dirty="0">
                <a:solidFill>
                  <a:srgbClr val="0000FF"/>
                </a:solidFill>
                <a:latin typeface="Comic Sans MS" panose="030F0702030302020204" pitchFamily="66" charset="0"/>
              </a:rPr>
              <a:t>The graph shows a decrease in the number of medium tan crabs in the population.</a:t>
            </a:r>
          </a:p>
          <a:p>
            <a:r>
              <a:rPr lang="en-US" sz="2000" dirty="0">
                <a:solidFill>
                  <a:srgbClr val="0000FF"/>
                </a:solidFill>
                <a:latin typeface="Comic Sans MS" panose="030F0702030302020204" pitchFamily="66" charset="0"/>
              </a:rPr>
              <a:t> If the beach color changed to make the medium tan crabs more visible, then more crabs of this color would be seen and eaten by predators and their numbers would decrease.</a:t>
            </a:r>
          </a:p>
        </p:txBody>
      </p:sp>
    </p:spTree>
    <p:extLst>
      <p:ext uri="{BB962C8B-B14F-4D97-AF65-F5344CB8AC3E}">
        <p14:creationId xmlns:p14="http://schemas.microsoft.com/office/powerpoint/2010/main" val="311769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0117"/>
                                        </p:tgtEl>
                                        <p:attrNameLst>
                                          <p:attrName>style.visibility</p:attrName>
                                        </p:attrNameLst>
                                      </p:cBhvr>
                                      <p:to>
                                        <p:strVal val="visible"/>
                                      </p:to>
                                    </p:set>
                                    <p:animEffect transition="in" filter="wipe(down)">
                                      <p:cBhvr>
                                        <p:cTn id="17" dur="500"/>
                                        <p:tgtEl>
                                          <p:spTgt spid="90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7" grpId="0"/>
      <p:bldP spid="4"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pic>
        <p:nvPicPr>
          <p:cNvPr id="48130" name="Picture 2">
            <a:extLst>
              <a:ext uri="{FF2B5EF4-FFF2-40B4-BE49-F238E27FC236}">
                <a16:creationId xmlns:a16="http://schemas.microsoft.com/office/drawing/2014/main" id="{2CA421C1-4E6A-4EAD-85BE-D17A42623D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354" t="41362" r="50304" b="14888"/>
          <a:stretch>
            <a:fillRect/>
          </a:stretch>
        </p:blipFill>
        <p:spPr bwMode="auto">
          <a:xfrm>
            <a:off x="425780" y="440828"/>
            <a:ext cx="7461886" cy="5464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51DE5316-6148-4C7C-9A4D-64A10D11AA04}"/>
              </a:ext>
            </a:extLst>
          </p:cNvPr>
          <p:cNvSpPr/>
          <p:nvPr/>
        </p:nvSpPr>
        <p:spPr>
          <a:xfrm>
            <a:off x="1074821" y="3429000"/>
            <a:ext cx="228600" cy="2286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latin typeface="Arial"/>
            </a:endParaRPr>
          </a:p>
        </p:txBody>
      </p:sp>
      <p:sp>
        <p:nvSpPr>
          <p:cNvPr id="48132" name="Rectangle 4">
            <a:extLst>
              <a:ext uri="{FF2B5EF4-FFF2-40B4-BE49-F238E27FC236}">
                <a16:creationId xmlns:a16="http://schemas.microsoft.com/office/drawing/2014/main" id="{2FBAE66C-C059-40B8-BF14-95364CDD63F1}"/>
              </a:ext>
            </a:extLst>
          </p:cNvPr>
          <p:cNvSpPr>
            <a:spLocks noChangeArrowheads="1"/>
          </p:cNvSpPr>
          <p:nvPr/>
        </p:nvSpPr>
        <p:spPr bwMode="auto">
          <a:xfrm>
            <a:off x="0" y="38099"/>
            <a:ext cx="8686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1600" dirty="0">
                <a:solidFill>
                  <a:srgbClr val="FF3399"/>
                </a:solidFill>
              </a:rPr>
              <a:t>FROM: http://www.phschool.com/science/biology_place/labbench/lab1/quiz.html</a:t>
            </a:r>
          </a:p>
        </p:txBody>
      </p:sp>
      <p:sp>
        <p:nvSpPr>
          <p:cNvPr id="7" name="Rectangle 6">
            <a:extLst>
              <a:ext uri="{FF2B5EF4-FFF2-40B4-BE49-F238E27FC236}">
                <a16:creationId xmlns:a16="http://schemas.microsoft.com/office/drawing/2014/main" id="{3D9AD99A-E13E-45FA-A28E-6532CD3EBD72}"/>
              </a:ext>
            </a:extLst>
          </p:cNvPr>
          <p:cNvSpPr>
            <a:spLocks noChangeArrowheads="1"/>
          </p:cNvSpPr>
          <p:nvPr/>
        </p:nvSpPr>
        <p:spPr bwMode="auto">
          <a:xfrm>
            <a:off x="141371" y="5969501"/>
            <a:ext cx="101346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ESSENTIAL KNOWLEDGE </a:t>
            </a:r>
          </a:p>
          <a:p>
            <a:pPr eaLnBrk="0" fontAlgn="base" hangingPunct="0">
              <a:spcBef>
                <a:spcPct val="0"/>
              </a:spcBef>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ENE 2.H.1 External environments can be hypotonic, hypertonic or isotonic to internal environments of cells—</a:t>
            </a:r>
            <a:br>
              <a:rPr lang="en-US" altLang="en-US" sz="900" dirty="0">
                <a:solidFill>
                  <a:srgbClr val="000000"/>
                </a:solidFill>
                <a:latin typeface="Times New Roman" panose="02020603050405020304" pitchFamily="18" charset="0"/>
                <a:cs typeface="Times New Roman" panose="02020603050405020304" pitchFamily="18" charset="0"/>
              </a:rPr>
            </a:br>
            <a:r>
              <a:rPr lang="en-US" altLang="en-US" sz="900" dirty="0">
                <a:solidFill>
                  <a:srgbClr val="000000"/>
                </a:solidFill>
                <a:latin typeface="Times New Roman" panose="02020603050405020304" pitchFamily="18" charset="0"/>
                <a:cs typeface="Times New Roman" panose="02020603050405020304" pitchFamily="18" charset="0"/>
              </a:rPr>
              <a:t>    a. Water moves by osmosis from areas of high water potential/low osmolarity/ low solute concentration to areas of low water potential/high osmolarity/high solute concentration.</a:t>
            </a:r>
          </a:p>
          <a:p>
            <a:pPr eaLnBrk="0" fontAlgn="base" hangingPunct="0">
              <a:spcBef>
                <a:spcPct val="0"/>
              </a:spcBef>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SP 5 A. Perform mathematical calculations including:     </a:t>
            </a:r>
          </a:p>
          <a:p>
            <a:pPr eaLnBrk="0" fontAlgn="base" hangingPunct="0">
              <a:spcBef>
                <a:spcPct val="0"/>
              </a:spcBef>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     a. Mathematical equations in the curriculum</a:t>
            </a:r>
            <a:endParaRPr lang="en-US" altLang="en-US" sz="900" dirty="0">
              <a:solidFill>
                <a:srgbClr val="000000"/>
              </a:solidFill>
            </a:endParaRPr>
          </a:p>
        </p:txBody>
      </p:sp>
      <p:sp>
        <p:nvSpPr>
          <p:cNvPr id="8" name="TextBox 7">
            <a:extLst>
              <a:ext uri="{FF2B5EF4-FFF2-40B4-BE49-F238E27FC236}">
                <a16:creationId xmlns:a16="http://schemas.microsoft.com/office/drawing/2014/main" id="{98380C09-FF43-4971-A5FC-ADF139173885}"/>
              </a:ext>
            </a:extLst>
          </p:cNvPr>
          <p:cNvSpPr txBox="1"/>
          <p:nvPr/>
        </p:nvSpPr>
        <p:spPr>
          <a:xfrm>
            <a:off x="8035278" y="58739"/>
            <a:ext cx="4045596" cy="2800767"/>
          </a:xfrm>
          <a:prstGeom prst="rect">
            <a:avLst/>
          </a:prstGeom>
          <a:noFill/>
          <a:ln>
            <a:solidFill>
              <a:schemeClr val="accent4"/>
            </a:solidFill>
          </a:ln>
        </p:spPr>
        <p:txBody>
          <a:bodyPr wrap="square" rtlCol="0">
            <a:spAutoFit/>
          </a:bodyPr>
          <a:lstStyle/>
          <a:p>
            <a:r>
              <a:rPr lang="el-GR" altLang="en-US" sz="1600" dirty="0">
                <a:latin typeface="Comic Sans MS" panose="030F0702030302020204" pitchFamily="66" charset="0"/>
                <a:cs typeface="Arial" panose="020B0604020202020204" pitchFamily="34" charset="0"/>
              </a:rPr>
              <a:t>Ψ</a:t>
            </a:r>
            <a:r>
              <a:rPr lang="en-US" sz="1600" dirty="0"/>
              <a:t> = </a:t>
            </a:r>
            <a:r>
              <a:rPr lang="el-GR" altLang="en-US" sz="1600" dirty="0">
                <a:latin typeface="Comic Sans MS" panose="030F0702030302020204" pitchFamily="66" charset="0"/>
                <a:cs typeface="Arial" panose="020B0604020202020204" pitchFamily="34" charset="0"/>
              </a:rPr>
              <a:t>Ψ</a:t>
            </a:r>
            <a:r>
              <a:rPr lang="en-US" sz="1600" baseline="-25000" dirty="0"/>
              <a:t>s</a:t>
            </a:r>
            <a:r>
              <a:rPr lang="en-US" sz="1600" dirty="0"/>
              <a:t> + </a:t>
            </a:r>
            <a:r>
              <a:rPr lang="el-GR" altLang="en-US" sz="1600" dirty="0">
                <a:latin typeface="Comic Sans MS" panose="030F0702030302020204" pitchFamily="66" charset="0"/>
                <a:cs typeface="Arial" panose="020B0604020202020204" pitchFamily="34" charset="0"/>
              </a:rPr>
              <a:t>Ψ</a:t>
            </a:r>
            <a:r>
              <a:rPr lang="en-US" sz="1600" baseline="-25000" dirty="0"/>
              <a:t>p</a:t>
            </a:r>
          </a:p>
          <a:p>
            <a:pPr>
              <a:defRPr/>
            </a:pPr>
            <a:r>
              <a:rPr lang="el-GR" altLang="en-US" sz="1600" dirty="0">
                <a:latin typeface="Comic Sans MS" panose="030F0702030302020204" pitchFamily="66" charset="0"/>
                <a:cs typeface="Arial" panose="020B0604020202020204" pitchFamily="34" charset="0"/>
              </a:rPr>
              <a:t>Ψ</a:t>
            </a:r>
            <a:r>
              <a:rPr lang="en-US" altLang="en-US" sz="1600" dirty="0">
                <a:latin typeface="Comic Sans MS" panose="030F0702030302020204" pitchFamily="66" charset="0"/>
                <a:cs typeface="Arial" panose="020B0604020202020204" pitchFamily="34" charset="0"/>
              </a:rPr>
              <a:t> </a:t>
            </a:r>
            <a:r>
              <a:rPr lang="en-US" sz="1600" baseline="-25000" dirty="0"/>
              <a:t>p </a:t>
            </a:r>
            <a:r>
              <a:rPr lang="en-US" sz="1600" dirty="0"/>
              <a:t>= pressure potential</a:t>
            </a:r>
          </a:p>
          <a:p>
            <a:pPr marL="0" marR="0" lvl="0" indent="0" algn="l" defTabSz="914400" rtl="0" eaLnBrk="1" fontAlgn="auto" latinLnBrk="0" hangingPunct="1">
              <a:lnSpc>
                <a:spcPct val="100000"/>
              </a:lnSpc>
              <a:spcBef>
                <a:spcPts val="0"/>
              </a:spcBef>
              <a:spcAft>
                <a:spcPts val="0"/>
              </a:spcAft>
              <a:buClrTx/>
              <a:buSzTx/>
              <a:buFontTx/>
              <a:buNone/>
              <a:tabLst/>
              <a:defRPr/>
            </a:pPr>
            <a:r>
              <a:rPr lang="el-GR" altLang="en-US" sz="1600" dirty="0">
                <a:latin typeface="Comic Sans MS" panose="030F0702030302020204" pitchFamily="66" charset="0"/>
                <a:cs typeface="Arial" panose="020B0604020202020204" pitchFamily="34" charset="0"/>
              </a:rPr>
              <a:t>Ψ</a:t>
            </a:r>
            <a:r>
              <a:rPr lang="en-US" altLang="en-US" sz="1600" dirty="0">
                <a:latin typeface="Comic Sans MS" panose="030F0702030302020204" pitchFamily="66" charset="0"/>
                <a:cs typeface="Arial" panose="020B0604020202020204" pitchFamily="34" charset="0"/>
              </a:rPr>
              <a:t> </a:t>
            </a:r>
            <a:r>
              <a:rPr kumimoji="0" lang="en-US" sz="1600" b="0" i="0" u="none" strike="noStrike" kern="1200" cap="none" spc="0" normalizeH="0" baseline="-25000" noProof="0" dirty="0">
                <a:ln>
                  <a:noFill/>
                </a:ln>
                <a:effectLst/>
                <a:uLnTx/>
                <a:uFillTx/>
                <a:latin typeface="Arial"/>
                <a:ea typeface="+mn-ea"/>
                <a:cs typeface="+mn-cs"/>
              </a:rPr>
              <a:t>s</a:t>
            </a:r>
            <a:r>
              <a:rPr kumimoji="0" lang="en-US" sz="1600" b="0" i="0" u="none" strike="noStrike" kern="1200" cap="none" spc="0" normalizeH="0" baseline="0" noProof="0" dirty="0">
                <a:ln>
                  <a:noFill/>
                </a:ln>
                <a:effectLst/>
                <a:uLnTx/>
                <a:uFillTx/>
                <a:latin typeface="Arial"/>
                <a:ea typeface="+mn-ea"/>
                <a:cs typeface="+mn-cs"/>
              </a:rPr>
              <a:t> = solute potential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altLang="en-US" sz="1600" dirty="0">
                <a:latin typeface="Comic Sans MS" panose="030F0702030302020204" pitchFamily="66" charset="0"/>
                <a:cs typeface="Arial" panose="020B0604020202020204" pitchFamily="34" charset="0"/>
              </a:rPr>
              <a:t>Ψ</a:t>
            </a:r>
            <a:r>
              <a:rPr lang="en-US" altLang="en-US" sz="1600" dirty="0">
                <a:latin typeface="Comic Sans MS" panose="030F0702030302020204" pitchFamily="66" charset="0"/>
                <a:cs typeface="Arial" panose="020B0604020202020204" pitchFamily="34" charset="0"/>
              </a:rPr>
              <a:t> </a:t>
            </a:r>
            <a:r>
              <a:rPr kumimoji="0" lang="en-US" sz="1600" b="0" i="0" u="none" strike="noStrike" kern="1200" cap="none" spc="0" normalizeH="0" baseline="-25000" noProof="0" dirty="0">
                <a:ln>
                  <a:noFill/>
                </a:ln>
                <a:effectLst/>
                <a:uLnTx/>
                <a:uFillTx/>
                <a:latin typeface="Arial"/>
                <a:ea typeface="+mn-ea"/>
                <a:cs typeface="+mn-cs"/>
              </a:rPr>
              <a:t>s</a:t>
            </a:r>
            <a:r>
              <a:rPr kumimoji="0" lang="en-US" sz="1600" b="0" i="0" u="none" strike="noStrike" kern="1200" cap="none" spc="0" normalizeH="0" baseline="0" noProof="0" dirty="0">
                <a:ln>
                  <a:noFill/>
                </a:ln>
                <a:effectLst/>
                <a:uLnTx/>
                <a:uFillTx/>
                <a:latin typeface="Arial"/>
                <a:ea typeface="+mn-ea"/>
                <a:cs typeface="+mn-cs"/>
              </a:rPr>
              <a:t> = - iCRT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a:rPr>
              <a:t>i = ionization constant (1.0 for sucrose because sucrose does not ionize in water)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Arial"/>
                <a:ea typeface="+mn-ea"/>
                <a:cs typeface="+mn-cs"/>
              </a:rPr>
              <a:t>C = molar concentrati</a:t>
            </a:r>
            <a:r>
              <a:rPr lang="en-US" sz="1600" dirty="0">
                <a:latin typeface="Arial"/>
              </a:rPr>
              <a: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Arial"/>
                <a:ea typeface="+mn-ea"/>
                <a:cs typeface="+mn-cs"/>
              </a:rPr>
              <a:t>R = pressure constant (R= 0.0831 liter bars/mole 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a:rPr>
              <a:t>T = temperature in Kelvin (</a:t>
            </a:r>
            <a:r>
              <a:rPr lang="en-US" sz="1600" baseline="30000" dirty="0">
                <a:latin typeface="Arial"/>
              </a:rPr>
              <a:t>◦</a:t>
            </a:r>
            <a:r>
              <a:rPr lang="en-US" sz="1600" dirty="0">
                <a:latin typeface="Arial"/>
              </a:rPr>
              <a:t>C + 273)</a:t>
            </a:r>
            <a:endParaRPr lang="en-US" sz="1600" baseline="-25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73058" name="Content Placeholder 2">
            <a:extLst>
              <a:ext uri="{FF2B5EF4-FFF2-40B4-BE49-F238E27FC236}">
                <a16:creationId xmlns:a16="http://schemas.microsoft.com/office/drawing/2014/main" id="{73C9C3CC-A119-4D69-AD32-0B9B35A3CD86}"/>
              </a:ext>
            </a:extLst>
          </p:cNvPr>
          <p:cNvSpPr>
            <a:spLocks noGrp="1"/>
          </p:cNvSpPr>
          <p:nvPr>
            <p:ph idx="1"/>
          </p:nvPr>
        </p:nvSpPr>
        <p:spPr>
          <a:xfrm>
            <a:off x="193098" y="580232"/>
            <a:ext cx="9144000" cy="3640137"/>
          </a:xfrm>
        </p:spPr>
        <p:txBody>
          <a:bodyPr/>
          <a:lstStyle/>
          <a:p>
            <a:pPr marL="0" indent="0" eaLnBrk="1" hangingPunct="1">
              <a:buNone/>
            </a:pPr>
            <a:r>
              <a:rPr lang="en-US" altLang="en-US" sz="2800" dirty="0">
                <a:latin typeface="Comic Sans MS" panose="030F0702030302020204" pitchFamily="66" charset="0"/>
              </a:rPr>
              <a:t>A negative growth rate means </a:t>
            </a:r>
            <a:br>
              <a:rPr lang="en-US" altLang="en-US" sz="2800" dirty="0">
                <a:latin typeface="Comic Sans MS" panose="030F0702030302020204" pitchFamily="66" charset="0"/>
              </a:rPr>
            </a:br>
            <a:r>
              <a:rPr lang="en-US" altLang="en-US" sz="2800" dirty="0">
                <a:latin typeface="Comic Sans MS" panose="030F0702030302020204" pitchFamily="66" charset="0"/>
              </a:rPr>
              <a:t>  </a:t>
            </a:r>
          </a:p>
          <a:p>
            <a:pPr marL="0" indent="0" eaLnBrk="1" hangingPunct="1">
              <a:buNone/>
            </a:pPr>
            <a:r>
              <a:rPr lang="en-US" altLang="en-US" sz="2800" dirty="0">
                <a:latin typeface="Comic Sans MS" panose="030F0702030302020204" pitchFamily="66" charset="0"/>
              </a:rPr>
              <a:t>   the population is decreasing</a:t>
            </a:r>
          </a:p>
          <a:p>
            <a:pPr marL="0" indent="0" eaLnBrk="1" hangingPunct="1">
              <a:buNone/>
            </a:pPr>
            <a:r>
              <a:rPr lang="en-US" altLang="en-US" sz="2800" dirty="0">
                <a:latin typeface="Comic Sans MS" panose="030F0702030302020204" pitchFamily="66" charset="0"/>
              </a:rPr>
              <a:t>   the population is increasing</a:t>
            </a:r>
          </a:p>
          <a:p>
            <a:pPr marL="0" indent="0" eaLnBrk="1" hangingPunct="1">
              <a:buNone/>
            </a:pPr>
            <a:r>
              <a:rPr lang="en-US" altLang="en-US" sz="2800" dirty="0">
                <a:latin typeface="Comic Sans MS" panose="030F0702030302020204" pitchFamily="66" charset="0"/>
              </a:rPr>
              <a:t>   the growth rate is exponential</a:t>
            </a:r>
          </a:p>
          <a:p>
            <a:pPr marL="0" indent="0" eaLnBrk="1" hangingPunct="1">
              <a:buNone/>
            </a:pPr>
            <a:r>
              <a:rPr lang="en-US" altLang="en-US" sz="2800" dirty="0">
                <a:latin typeface="Comic Sans MS" panose="030F0702030302020204" pitchFamily="66" charset="0"/>
              </a:rPr>
              <a:t>   carrying capacity has been reached</a:t>
            </a:r>
          </a:p>
        </p:txBody>
      </p:sp>
      <p:sp>
        <p:nvSpPr>
          <p:cNvPr id="160771" name="Rectangle 1">
            <a:extLst>
              <a:ext uri="{FF2B5EF4-FFF2-40B4-BE49-F238E27FC236}">
                <a16:creationId xmlns:a16="http://schemas.microsoft.com/office/drawing/2014/main" id="{6C73A923-8698-4D4D-A240-D69A6D57FA54}"/>
              </a:ext>
            </a:extLst>
          </p:cNvPr>
          <p:cNvSpPr>
            <a:spLocks noChangeArrowheads="1"/>
          </p:cNvSpPr>
          <p:nvPr/>
        </p:nvSpPr>
        <p:spPr bwMode="auto">
          <a:xfrm>
            <a:off x="193098" y="6252009"/>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en-US" altLang="en-US" sz="1000" dirty="0">
                <a:latin typeface="Times New Roman" panose="02020603050405020304" pitchFamily="18" charset="0"/>
                <a:cs typeface="Times New Roman" panose="02020603050405020304" pitchFamily="18" charset="0"/>
              </a:rPr>
              <a:t>SYI-1.G.2 Many adaptations in organisms are related to obtaining and using energy and matter in a particular environment— </a:t>
            </a:r>
            <a:br>
              <a:rPr lang="en-US" altLang="en-US" sz="1000" dirty="0">
                <a:latin typeface="Times New Roman" panose="02020603050405020304" pitchFamily="18" charset="0"/>
                <a:cs typeface="Times New Roman" panose="02020603050405020304" pitchFamily="18" charset="0"/>
              </a:rPr>
            </a:br>
            <a:r>
              <a:rPr lang="en-US" altLang="en-US" sz="1000" dirty="0">
                <a:latin typeface="Times New Roman" panose="02020603050405020304" pitchFamily="18" charset="0"/>
                <a:cs typeface="Times New Roman" panose="02020603050405020304" pitchFamily="18" charset="0"/>
              </a:rPr>
              <a:t>a. Population growth dynamics depend on a number of factors.</a:t>
            </a:r>
            <a:br>
              <a:rPr lang="en-US" altLang="en-US" sz="1000" dirty="0">
                <a:latin typeface="Times New Roman" panose="02020603050405020304" pitchFamily="18" charset="0"/>
                <a:cs typeface="Times New Roman" panose="02020603050405020304" pitchFamily="18" charset="0"/>
              </a:rPr>
            </a:br>
            <a:r>
              <a:rPr lang="en-US" altLang="en-US" sz="1000" dirty="0">
                <a:latin typeface="Times New Roman" panose="02020603050405020304" pitchFamily="18" charset="0"/>
                <a:cs typeface="Times New Roman" panose="02020603050405020304" pitchFamily="18" charset="0"/>
              </a:rPr>
              <a:t> ENE-1.N.1 Changes in energy availability can result in changes in population size.</a:t>
            </a:r>
          </a:p>
        </p:txBody>
      </p:sp>
      <p:pic>
        <p:nvPicPr>
          <p:cNvPr id="173060" name="Picture 1">
            <a:extLst>
              <a:ext uri="{FF2B5EF4-FFF2-40B4-BE49-F238E27FC236}">
                <a16:creationId xmlns:a16="http://schemas.microsoft.com/office/drawing/2014/main" id="{F893D330-0841-4FBF-BADF-EEC925BCFE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666" t="47037" r="44167" b="21561"/>
          <a:stretch>
            <a:fillRect/>
          </a:stretch>
        </p:blipFill>
        <p:spPr bwMode="auto">
          <a:xfrm>
            <a:off x="7072457" y="298016"/>
            <a:ext cx="4820153" cy="2918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1" name="TextBox 6">
            <a:extLst>
              <a:ext uri="{FF2B5EF4-FFF2-40B4-BE49-F238E27FC236}">
                <a16:creationId xmlns:a16="http://schemas.microsoft.com/office/drawing/2014/main" id="{974635C6-2B57-4624-B7FD-55CA18052D6B}"/>
              </a:ext>
            </a:extLst>
          </p:cNvPr>
          <p:cNvSpPr txBox="1">
            <a:spLocks noChangeArrowheads="1"/>
          </p:cNvSpPr>
          <p:nvPr/>
        </p:nvSpPr>
        <p:spPr bwMode="auto">
          <a:xfrm>
            <a:off x="0" y="51953"/>
            <a:ext cx="45815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000" dirty="0">
                <a:solidFill>
                  <a:srgbClr val="000000"/>
                </a:solidFill>
                <a:hlinkClick r:id="rId3"/>
              </a:rPr>
              <a:t>https://www.biologycorner.com/quiz/qz_populations.html</a:t>
            </a:r>
            <a:endParaRPr lang="en-US" altLang="en-US" sz="1000" dirty="0">
              <a:solidFill>
                <a:srgbClr val="000000"/>
              </a:solidFill>
              <a:latin typeface="Arial" panose="020B0604020202020204" pitchFamily="34" charset="0"/>
            </a:endParaRPr>
          </a:p>
        </p:txBody>
      </p:sp>
      <p:sp>
        <p:nvSpPr>
          <p:cNvPr id="5" name="Rectangle 4">
            <a:extLst>
              <a:ext uri="{FF2B5EF4-FFF2-40B4-BE49-F238E27FC236}">
                <a16:creationId xmlns:a16="http://schemas.microsoft.com/office/drawing/2014/main" id="{50F94A46-3F06-47C2-A579-FCC1B9323554}"/>
              </a:ext>
            </a:extLst>
          </p:cNvPr>
          <p:cNvSpPr/>
          <p:nvPr/>
        </p:nvSpPr>
        <p:spPr>
          <a:xfrm>
            <a:off x="454602" y="1524144"/>
            <a:ext cx="4800600" cy="457200"/>
          </a:xfrm>
          <a:prstGeom prst="rect">
            <a:avLst/>
          </a:prstGeom>
          <a:noFill/>
          <a:ln w="38100">
            <a:solidFill>
              <a:srgbClr val="1003B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0771"/>
                                        </p:tgtEl>
                                        <p:attrNameLst>
                                          <p:attrName>style.visibility</p:attrName>
                                        </p:attrNameLst>
                                      </p:cBhvr>
                                      <p:to>
                                        <p:strVal val="visible"/>
                                      </p:to>
                                    </p:set>
                                    <p:animEffect transition="in" filter="wipe(down)">
                                      <p:cBhvr>
                                        <p:cTn id="12" dur="500"/>
                                        <p:tgtEl>
                                          <p:spTgt spid="160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1" grpId="0"/>
      <p:bldP spid="5"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D7E4BD"/>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79BB07-C339-41E4-9149-4EC87FE7AA70}"/>
              </a:ext>
            </a:extLst>
          </p:cNvPr>
          <p:cNvSpPr>
            <a:spLocks noGrp="1"/>
          </p:cNvSpPr>
          <p:nvPr>
            <p:ph idx="1"/>
          </p:nvPr>
        </p:nvSpPr>
        <p:spPr>
          <a:xfrm>
            <a:off x="145774" y="0"/>
            <a:ext cx="10369827" cy="5208104"/>
          </a:xfrm>
        </p:spPr>
        <p:txBody>
          <a:bodyPr rtlCol="0">
            <a:normAutofit/>
          </a:bodyPr>
          <a:lstStyle/>
          <a:p>
            <a:pPr marL="0" indent="0" eaLnBrk="1" fontAlgn="auto" hangingPunct="1">
              <a:spcAft>
                <a:spcPts val="0"/>
              </a:spcAft>
              <a:buNone/>
              <a:defRPr/>
            </a:pPr>
            <a:r>
              <a:rPr lang="en-US" sz="2800" dirty="0"/>
              <a:t>780 turkeys live in Merriam township, which is 92 acres in size.  The birth rate is 0.472 turkeys/ year.  The death rate is 0.331 turkeys/ year.</a:t>
            </a:r>
          </a:p>
          <a:p>
            <a:pPr marL="0" indent="0" eaLnBrk="1" fontAlgn="auto" hangingPunct="1">
              <a:spcAft>
                <a:spcPts val="0"/>
              </a:spcAft>
              <a:buNone/>
              <a:defRPr/>
            </a:pPr>
            <a:r>
              <a:rPr lang="en-US" sz="2800" dirty="0"/>
              <a:t>What is the population density?</a:t>
            </a:r>
          </a:p>
          <a:p>
            <a:pPr marL="0" indent="0" eaLnBrk="1" fontAlgn="auto" hangingPunct="1">
              <a:spcAft>
                <a:spcPts val="0"/>
              </a:spcAft>
              <a:buNone/>
              <a:defRPr/>
            </a:pPr>
            <a:endParaRPr lang="en-US" sz="2800" dirty="0"/>
          </a:p>
          <a:p>
            <a:pPr marL="0" indent="0" eaLnBrk="1" fontAlgn="auto" hangingPunct="1">
              <a:spcAft>
                <a:spcPts val="0"/>
              </a:spcAft>
              <a:buNone/>
              <a:defRPr/>
            </a:pPr>
            <a:r>
              <a:rPr lang="en-US" sz="2800" dirty="0"/>
              <a:t>What is dN/dt?</a:t>
            </a:r>
          </a:p>
          <a:p>
            <a:pPr marL="0" indent="0" eaLnBrk="1" fontAlgn="auto" hangingPunct="1">
              <a:spcAft>
                <a:spcPts val="0"/>
              </a:spcAft>
              <a:buNone/>
              <a:defRPr/>
            </a:pPr>
            <a:endParaRPr lang="en-US" sz="2800" dirty="0"/>
          </a:p>
          <a:p>
            <a:pPr marL="0" indent="0" eaLnBrk="1" fontAlgn="auto" hangingPunct="1">
              <a:spcAft>
                <a:spcPts val="0"/>
              </a:spcAft>
              <a:buNone/>
              <a:defRPr/>
            </a:pPr>
            <a:endParaRPr lang="en-US" sz="2800" dirty="0"/>
          </a:p>
          <a:p>
            <a:pPr marL="0" indent="0" eaLnBrk="1" fontAlgn="auto" hangingPunct="1">
              <a:spcAft>
                <a:spcPts val="0"/>
              </a:spcAft>
              <a:buNone/>
              <a:defRPr/>
            </a:pPr>
            <a:endParaRPr lang="en-US" sz="2800" dirty="0"/>
          </a:p>
          <a:p>
            <a:pPr marL="0" indent="0" eaLnBrk="1" fontAlgn="auto" hangingPunct="1">
              <a:spcAft>
                <a:spcPts val="0"/>
              </a:spcAft>
              <a:buNone/>
              <a:defRPr/>
            </a:pPr>
            <a:r>
              <a:rPr lang="en-US" sz="2800" dirty="0"/>
              <a:t>Predict N after one year, assuming dN/dt stays constant.</a:t>
            </a:r>
          </a:p>
        </p:txBody>
      </p:sp>
      <p:sp>
        <p:nvSpPr>
          <p:cNvPr id="4" name="Rectangle 3">
            <a:extLst>
              <a:ext uri="{FF2B5EF4-FFF2-40B4-BE49-F238E27FC236}">
                <a16:creationId xmlns:a16="http://schemas.microsoft.com/office/drawing/2014/main" id="{1724FC25-8DC0-4BF3-B339-24510A6F266D}"/>
              </a:ext>
            </a:extLst>
          </p:cNvPr>
          <p:cNvSpPr>
            <a:spLocks noChangeArrowheads="1"/>
          </p:cNvSpPr>
          <p:nvPr/>
        </p:nvSpPr>
        <p:spPr bwMode="auto">
          <a:xfrm>
            <a:off x="949187" y="4570251"/>
            <a:ext cx="8763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400" dirty="0">
                <a:solidFill>
                  <a:srgbClr val="1003BD"/>
                </a:solidFill>
                <a:latin typeface="Arial" panose="020B0604020202020204" pitchFamily="34" charset="0"/>
                <a:cs typeface="Arial" panose="020B0604020202020204" pitchFamily="34" charset="0"/>
              </a:rPr>
              <a:t>780 + 110 = 890 turkeys</a:t>
            </a:r>
          </a:p>
        </p:txBody>
      </p:sp>
      <p:sp>
        <p:nvSpPr>
          <p:cNvPr id="2" name="Rectangle 1">
            <a:extLst>
              <a:ext uri="{FF2B5EF4-FFF2-40B4-BE49-F238E27FC236}">
                <a16:creationId xmlns:a16="http://schemas.microsoft.com/office/drawing/2014/main" id="{88833F5E-2CA7-4473-A780-A7BD672DD4F1}"/>
              </a:ext>
            </a:extLst>
          </p:cNvPr>
          <p:cNvSpPr>
            <a:spLocks noChangeArrowheads="1"/>
          </p:cNvSpPr>
          <p:nvPr/>
        </p:nvSpPr>
        <p:spPr bwMode="auto">
          <a:xfrm>
            <a:off x="281783" y="1489224"/>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000" dirty="0">
                <a:solidFill>
                  <a:srgbClr val="000000"/>
                </a:solidFill>
                <a:cs typeface="Arial" panose="020B0604020202020204" pitchFamily="34" charset="0"/>
              </a:rPr>
              <a:t> </a:t>
            </a:r>
            <a:r>
              <a:rPr lang="en-US" altLang="en-US" sz="2400" dirty="0">
                <a:solidFill>
                  <a:srgbClr val="1003BD"/>
                </a:solidFill>
                <a:latin typeface="Arial" panose="020B0604020202020204" pitchFamily="34" charset="0"/>
                <a:cs typeface="Arial" panose="020B0604020202020204" pitchFamily="34" charset="0"/>
              </a:rPr>
              <a:t>780/92 = 8.5 turkeys/acre</a:t>
            </a:r>
            <a:endParaRPr lang="en-US" altLang="en-US" sz="2000" dirty="0">
              <a:solidFill>
                <a:srgbClr val="1003BD"/>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EFBA82F-B678-4288-84FA-4FE1680B1A54}"/>
              </a:ext>
            </a:extLst>
          </p:cNvPr>
          <p:cNvSpPr>
            <a:spLocks noChangeArrowheads="1"/>
          </p:cNvSpPr>
          <p:nvPr/>
        </p:nvSpPr>
        <p:spPr bwMode="auto">
          <a:xfrm>
            <a:off x="708025" y="3522961"/>
            <a:ext cx="86725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400" dirty="0">
                <a:solidFill>
                  <a:srgbClr val="1003BD"/>
                </a:solidFill>
                <a:latin typeface="Arial" panose="020B0604020202020204" pitchFamily="34" charset="0"/>
                <a:cs typeface="Arial" panose="020B0604020202020204" pitchFamily="34" charset="0"/>
              </a:rPr>
              <a:t>110 turkeys/ year</a:t>
            </a:r>
          </a:p>
        </p:txBody>
      </p:sp>
      <p:sp>
        <p:nvSpPr>
          <p:cNvPr id="163846" name="Rectangle 5">
            <a:extLst>
              <a:ext uri="{FF2B5EF4-FFF2-40B4-BE49-F238E27FC236}">
                <a16:creationId xmlns:a16="http://schemas.microsoft.com/office/drawing/2014/main" id="{6AB8F6B6-0EF1-4510-B576-516616CD2CAC}"/>
              </a:ext>
            </a:extLst>
          </p:cNvPr>
          <p:cNvSpPr>
            <a:spLocks noChangeArrowheads="1"/>
          </p:cNvSpPr>
          <p:nvPr/>
        </p:nvSpPr>
        <p:spPr bwMode="auto">
          <a:xfrm>
            <a:off x="0" y="5967560"/>
            <a:ext cx="92202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Aft>
                <a:spcPct val="0"/>
              </a:spcAft>
              <a:buNone/>
            </a:pPr>
            <a:r>
              <a:rPr lang="en-US" altLang="en-US" sz="1000" dirty="0">
                <a:solidFill>
                  <a:prstClr val="black"/>
                </a:solidFill>
                <a:latin typeface="Times New Roman" panose="02020603050405020304" pitchFamily="18" charset="0"/>
                <a:cs typeface="Times New Roman" panose="02020603050405020304" pitchFamily="18" charset="0"/>
              </a:rPr>
              <a:t>SYI-1.G.2 Many adaptations in organisms are related to obtaining and using energy and matter in a particular environment— </a:t>
            </a:r>
            <a:br>
              <a:rPr lang="en-US" altLang="en-US" sz="1000" dirty="0">
                <a:solidFill>
                  <a:prstClr val="black"/>
                </a:solidFill>
                <a:latin typeface="Times New Roman" panose="02020603050405020304" pitchFamily="18" charset="0"/>
                <a:cs typeface="Times New Roman" panose="02020603050405020304" pitchFamily="18" charset="0"/>
              </a:rPr>
            </a:br>
            <a:r>
              <a:rPr lang="en-US" altLang="en-US" sz="1000" dirty="0">
                <a:solidFill>
                  <a:prstClr val="black"/>
                </a:solidFill>
                <a:latin typeface="Times New Roman" panose="02020603050405020304" pitchFamily="18" charset="0"/>
                <a:cs typeface="Times New Roman" panose="02020603050405020304" pitchFamily="18" charset="0"/>
              </a:rPr>
              <a:t>a. Population growth dynamics depend on a number of factors.</a:t>
            </a:r>
            <a:br>
              <a:rPr lang="en-US" altLang="en-US" sz="1000" dirty="0">
                <a:solidFill>
                  <a:prstClr val="black"/>
                </a:solidFill>
                <a:latin typeface="Times New Roman" panose="02020603050405020304" pitchFamily="18" charset="0"/>
                <a:cs typeface="Times New Roman" panose="02020603050405020304" pitchFamily="18" charset="0"/>
              </a:rPr>
            </a:br>
            <a:r>
              <a:rPr lang="en-US" altLang="en-US" sz="1000" dirty="0">
                <a:solidFill>
                  <a:prstClr val="black"/>
                </a:solidFill>
                <a:latin typeface="Times New Roman" panose="02020603050405020304" pitchFamily="18" charset="0"/>
                <a:cs typeface="Times New Roman" panose="02020603050405020304" pitchFamily="18" charset="0"/>
              </a:rPr>
              <a:t>     </a:t>
            </a:r>
            <a:r>
              <a:rPr lang="en-US" altLang="en-US" sz="1000" dirty="0">
                <a:solidFill>
                  <a:srgbClr val="000000"/>
                </a:solidFill>
                <a:latin typeface="Times New Roman" panose="02020603050405020304" pitchFamily="18" charset="0"/>
                <a:cs typeface="Times New Roman" panose="02020603050405020304" pitchFamily="18" charset="0"/>
              </a:rPr>
              <a:t>i. Reproduction without constraints results in the exponential growth of a population.</a:t>
            </a:r>
            <a:br>
              <a:rPr lang="en-US" altLang="en-US" sz="1000" dirty="0">
                <a:solidFill>
                  <a:prstClr val="black"/>
                </a:solidFill>
                <a:latin typeface="Times New Roman" panose="02020603050405020304" pitchFamily="18" charset="0"/>
                <a:cs typeface="Times New Roman" panose="02020603050405020304" pitchFamily="18" charset="0"/>
              </a:rPr>
            </a:br>
            <a:r>
              <a:rPr lang="en-US" altLang="en-US" sz="1000" dirty="0">
                <a:solidFill>
                  <a:prstClr val="black"/>
                </a:solidFill>
                <a:latin typeface="Times New Roman" panose="02020603050405020304" pitchFamily="18" charset="0"/>
                <a:cs typeface="Times New Roman" panose="02020603050405020304" pitchFamily="18" charset="0"/>
              </a:rPr>
              <a:t>SP 5 A. Perform mathematical calculations including:</a:t>
            </a:r>
            <a:br>
              <a:rPr lang="en-US" altLang="en-US" sz="1000" dirty="0">
                <a:solidFill>
                  <a:prstClr val="black"/>
                </a:solidFill>
                <a:latin typeface="Times New Roman" panose="02020603050405020304" pitchFamily="18" charset="0"/>
                <a:cs typeface="Times New Roman" panose="02020603050405020304" pitchFamily="18" charset="0"/>
              </a:rPr>
            </a:br>
            <a:r>
              <a:rPr lang="en-US" altLang="en-US" sz="1000" dirty="0">
                <a:solidFill>
                  <a:prstClr val="black"/>
                </a:solidFill>
                <a:latin typeface="Times New Roman" panose="02020603050405020304" pitchFamily="18" charset="0"/>
                <a:cs typeface="Times New Roman" panose="02020603050405020304" pitchFamily="18" charset="0"/>
              </a:rPr>
              <a:t>    a. Mathematical equations in the curriculum</a:t>
            </a:r>
            <a:endParaRPr lang="en-US" altLang="en-US" sz="1000" dirty="0">
              <a:solidFill>
                <a:srgbClr val="7030A0"/>
              </a:solidFill>
              <a:latin typeface="Times New Roman" panose="02020603050405020304" pitchFamily="18" charset="0"/>
              <a:cs typeface="Times New Roman" panose="02020603050405020304" pitchFamily="18" charset="0"/>
            </a:endParaRPr>
          </a:p>
        </p:txBody>
      </p:sp>
      <p:pic>
        <p:nvPicPr>
          <p:cNvPr id="163847" name="Picture 5">
            <a:extLst>
              <a:ext uri="{FF2B5EF4-FFF2-40B4-BE49-F238E27FC236}">
                <a16:creationId xmlns:a16="http://schemas.microsoft.com/office/drawing/2014/main" id="{D5446887-2576-4E44-93E0-45236E7DE2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666" t="47037" r="44167" b="21561"/>
          <a:stretch>
            <a:fillRect/>
          </a:stretch>
        </p:blipFill>
        <p:spPr bwMode="auto">
          <a:xfrm>
            <a:off x="7939088" y="1046163"/>
            <a:ext cx="385445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7337DE2F-5F56-44C0-8416-DC78DFE01D0C}"/>
              </a:ext>
            </a:extLst>
          </p:cNvPr>
          <p:cNvSpPr txBox="1">
            <a:spLocks noChangeArrowheads="1"/>
          </p:cNvSpPr>
          <p:nvPr/>
        </p:nvSpPr>
        <p:spPr bwMode="auto">
          <a:xfrm>
            <a:off x="709613" y="2473325"/>
            <a:ext cx="53863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400" dirty="0">
                <a:solidFill>
                  <a:srgbClr val="1003BD"/>
                </a:solidFill>
                <a:latin typeface="Arial" panose="020B0604020202020204" pitchFamily="34" charset="0"/>
                <a:cs typeface="Arial" panose="020B0604020202020204" pitchFamily="34" charset="0"/>
              </a:rPr>
              <a:t>dN/dt=  r </a:t>
            </a:r>
            <a:r>
              <a:rPr lang="en-US" altLang="en-US" sz="2400" baseline="-25000" dirty="0">
                <a:solidFill>
                  <a:srgbClr val="1003BD"/>
                </a:solidFill>
                <a:latin typeface="Arial" panose="020B0604020202020204" pitchFamily="34" charset="0"/>
                <a:cs typeface="Arial" panose="020B0604020202020204" pitchFamily="34" charset="0"/>
              </a:rPr>
              <a:t>max</a:t>
            </a:r>
            <a:r>
              <a:rPr lang="en-US" altLang="en-US" sz="2400" dirty="0">
                <a:solidFill>
                  <a:srgbClr val="1003BD"/>
                </a:solidFill>
                <a:latin typeface="Arial" panose="020B0604020202020204" pitchFamily="34" charset="0"/>
                <a:cs typeface="Arial" panose="020B0604020202020204" pitchFamily="34" charset="0"/>
              </a:rPr>
              <a:t> N</a:t>
            </a:r>
          </a:p>
        </p:txBody>
      </p:sp>
      <p:sp>
        <p:nvSpPr>
          <p:cNvPr id="11" name="TextBox 10">
            <a:extLst>
              <a:ext uri="{FF2B5EF4-FFF2-40B4-BE49-F238E27FC236}">
                <a16:creationId xmlns:a16="http://schemas.microsoft.com/office/drawing/2014/main" id="{01229107-8BFA-4BFF-8EAD-FC6FFBDB14CD}"/>
              </a:ext>
            </a:extLst>
          </p:cNvPr>
          <p:cNvSpPr txBox="1">
            <a:spLocks noChangeArrowheads="1"/>
          </p:cNvSpPr>
          <p:nvPr/>
        </p:nvSpPr>
        <p:spPr bwMode="auto">
          <a:xfrm>
            <a:off x="708025" y="2978932"/>
            <a:ext cx="53879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400" dirty="0">
                <a:solidFill>
                  <a:srgbClr val="1003BD"/>
                </a:solidFill>
                <a:latin typeface="Arial" panose="020B0604020202020204" pitchFamily="34" charset="0"/>
                <a:cs typeface="Arial" panose="020B0604020202020204" pitchFamily="34" charset="0"/>
              </a:rPr>
              <a:t>(0.472-0.331) (780)  =  0.141 (780)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wipe(left)">
                                      <p:cBhvr>
                                        <p:cTn id="16" dur="500"/>
                                        <p:tgtEl>
                                          <p:spTgt spid="11">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wipe(left)">
                                      <p:cBhvr>
                                        <p:cTn id="21" dur="500"/>
                                        <p:tgtEl>
                                          <p:spTgt spid="5">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9" grpId="0"/>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89090" name="Content Placeholder 2">
            <a:extLst>
              <a:ext uri="{FF2B5EF4-FFF2-40B4-BE49-F238E27FC236}">
                <a16:creationId xmlns:a16="http://schemas.microsoft.com/office/drawing/2014/main" id="{2EF9C1AE-F551-4A83-9A06-06A08648B864}"/>
              </a:ext>
            </a:extLst>
          </p:cNvPr>
          <p:cNvSpPr>
            <a:spLocks noGrp="1" noChangeArrowheads="1"/>
          </p:cNvSpPr>
          <p:nvPr>
            <p:ph idx="1"/>
          </p:nvPr>
        </p:nvSpPr>
        <p:spPr>
          <a:xfrm>
            <a:off x="5503862" y="883149"/>
            <a:ext cx="6781800" cy="969963"/>
          </a:xfrm>
        </p:spPr>
        <p:txBody>
          <a:bodyPr/>
          <a:lstStyle/>
          <a:p>
            <a:pPr marL="0" indent="0" eaLnBrk="1" hangingPunct="1">
              <a:buNone/>
            </a:pPr>
            <a:r>
              <a:rPr lang="en-US" altLang="en-US" sz="2000" dirty="0">
                <a:latin typeface="Comic Sans MS" panose="030F0702030302020204" pitchFamily="66" charset="0"/>
              </a:rPr>
              <a:t>Why does the rate of the reaction catalyzed by enzyme A slow down at temperatures above 40</a:t>
            </a:r>
            <a:r>
              <a:rPr lang="en-US" altLang="en-US" sz="2000" baseline="30000" dirty="0">
                <a:latin typeface="Comic Sans MS" panose="030F0702030302020204" pitchFamily="66" charset="0"/>
              </a:rPr>
              <a:t>o</a:t>
            </a:r>
            <a:r>
              <a:rPr lang="en-US" altLang="en-US" sz="2000" dirty="0">
                <a:latin typeface="Comic Sans MS" panose="030F0702030302020204" pitchFamily="66" charset="0"/>
              </a:rPr>
              <a:t>C?</a:t>
            </a:r>
          </a:p>
        </p:txBody>
      </p:sp>
      <p:pic>
        <p:nvPicPr>
          <p:cNvPr id="89091" name="Picture 3">
            <a:extLst>
              <a:ext uri="{FF2B5EF4-FFF2-40B4-BE49-F238E27FC236}">
                <a16:creationId xmlns:a16="http://schemas.microsoft.com/office/drawing/2014/main" id="{D983B923-DF00-4526-9EFC-5A4BD95E54B7}"/>
              </a:ext>
            </a:extLst>
          </p:cNvPr>
          <p:cNvPicPr>
            <a:picLocks noChangeAspect="1"/>
          </p:cNvPicPr>
          <p:nvPr/>
        </p:nvPicPr>
        <p:blipFill>
          <a:blip r:embed="rId2">
            <a:extLst>
              <a:ext uri="{28A0092B-C50C-407E-A947-70E740481C1C}">
                <a14:useLocalDpi xmlns:a14="http://schemas.microsoft.com/office/drawing/2010/main" val="0"/>
              </a:ext>
            </a:extLst>
          </a:blip>
          <a:srcRect l="3609" t="3935" r="3075" b="5888"/>
          <a:stretch>
            <a:fillRect/>
          </a:stretch>
        </p:blipFill>
        <p:spPr bwMode="auto">
          <a:xfrm>
            <a:off x="456302" y="409575"/>
            <a:ext cx="4835525"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Rectangle 4">
            <a:extLst>
              <a:ext uri="{FF2B5EF4-FFF2-40B4-BE49-F238E27FC236}">
                <a16:creationId xmlns:a16="http://schemas.microsoft.com/office/drawing/2014/main" id="{0536BBC2-3F32-4DBC-B80E-EF9653B477A4}"/>
              </a:ext>
            </a:extLst>
          </p:cNvPr>
          <p:cNvSpPr>
            <a:spLocks noChangeArrowheads="1"/>
          </p:cNvSpPr>
          <p:nvPr/>
        </p:nvSpPr>
        <p:spPr bwMode="auto">
          <a:xfrm>
            <a:off x="18980" y="55045"/>
            <a:ext cx="6781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1100" dirty="0">
                <a:solidFill>
                  <a:srgbClr val="FF33CC"/>
                </a:solidFill>
              </a:rPr>
              <a:t>Image and questions from: http://www.mtchs.org/BIO/text/chapter5/review5.html</a:t>
            </a:r>
          </a:p>
        </p:txBody>
      </p:sp>
      <p:sp>
        <p:nvSpPr>
          <p:cNvPr id="4" name="TextBox 3">
            <a:extLst>
              <a:ext uri="{FF2B5EF4-FFF2-40B4-BE49-F238E27FC236}">
                <a16:creationId xmlns:a16="http://schemas.microsoft.com/office/drawing/2014/main" id="{8290BB28-2766-4356-92D5-5C7BC026E662}"/>
              </a:ext>
            </a:extLst>
          </p:cNvPr>
          <p:cNvSpPr txBox="1">
            <a:spLocks noChangeArrowheads="1"/>
          </p:cNvSpPr>
          <p:nvPr/>
        </p:nvSpPr>
        <p:spPr bwMode="auto">
          <a:xfrm>
            <a:off x="456302" y="3743441"/>
            <a:ext cx="1122459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000" dirty="0">
                <a:solidFill>
                  <a:srgbClr val="333399"/>
                </a:solidFill>
                <a:latin typeface="Comic Sans MS" panose="030F0702030302020204" pitchFamily="66" charset="0"/>
                <a:cs typeface="Arial" panose="020B0604020202020204" pitchFamily="34" charset="0"/>
              </a:rPr>
              <a:t>Above 40</a:t>
            </a:r>
            <a:r>
              <a:rPr lang="en-US" altLang="en-US" sz="2000" baseline="30000" dirty="0">
                <a:solidFill>
                  <a:srgbClr val="333399"/>
                </a:solidFill>
                <a:latin typeface="Comic Sans MS" panose="030F0702030302020204" pitchFamily="66" charset="0"/>
                <a:cs typeface="Arial" panose="020B0604020202020204" pitchFamily="34" charset="0"/>
              </a:rPr>
              <a:t>o</a:t>
            </a:r>
            <a:r>
              <a:rPr lang="en-US" altLang="en-US" sz="2000" dirty="0">
                <a:solidFill>
                  <a:srgbClr val="333399"/>
                </a:solidFill>
                <a:latin typeface="Comic Sans MS" panose="030F0702030302020204" pitchFamily="66" charset="0"/>
                <a:cs typeface="Arial" panose="020B0604020202020204" pitchFamily="34" charset="0"/>
              </a:rPr>
              <a:t> C Enzyme A loses activity because proteins (like enzymes) denature at higher temperatures. They lose function because 2</a:t>
            </a:r>
            <a:r>
              <a:rPr lang="en-US" altLang="en-US" sz="2000" baseline="30000" dirty="0">
                <a:solidFill>
                  <a:srgbClr val="333399"/>
                </a:solidFill>
                <a:latin typeface="Comic Sans MS" panose="030F0702030302020204" pitchFamily="66" charset="0"/>
                <a:cs typeface="Arial" panose="020B0604020202020204" pitchFamily="34" charset="0"/>
              </a:rPr>
              <a:t>o</a:t>
            </a:r>
            <a:r>
              <a:rPr lang="en-US" altLang="en-US" sz="2000" dirty="0">
                <a:solidFill>
                  <a:srgbClr val="333399"/>
                </a:solidFill>
                <a:latin typeface="Comic Sans MS" panose="030F0702030302020204" pitchFamily="66" charset="0"/>
                <a:cs typeface="Arial" panose="020B0604020202020204" pitchFamily="34" charset="0"/>
              </a:rPr>
              <a:t>, 3</a:t>
            </a:r>
            <a:r>
              <a:rPr lang="en-US" altLang="en-US" sz="2000" baseline="30000" dirty="0">
                <a:solidFill>
                  <a:srgbClr val="333399"/>
                </a:solidFill>
                <a:latin typeface="Comic Sans MS" panose="030F0702030302020204" pitchFamily="66" charset="0"/>
                <a:cs typeface="Arial" panose="020B0604020202020204" pitchFamily="34" charset="0"/>
              </a:rPr>
              <a:t>o</a:t>
            </a:r>
            <a:r>
              <a:rPr lang="en-US" altLang="en-US" sz="2000" dirty="0">
                <a:solidFill>
                  <a:srgbClr val="333399"/>
                </a:solidFill>
                <a:latin typeface="Comic Sans MS" panose="030F0702030302020204" pitchFamily="66" charset="0"/>
                <a:cs typeface="Arial" panose="020B0604020202020204" pitchFamily="34" charset="0"/>
              </a:rPr>
              <a:t>, and 4</a:t>
            </a:r>
            <a:r>
              <a:rPr lang="en-US" altLang="en-US" sz="2000" baseline="30000" dirty="0">
                <a:solidFill>
                  <a:srgbClr val="333399"/>
                </a:solidFill>
                <a:latin typeface="Comic Sans MS" panose="030F0702030302020204" pitchFamily="66" charset="0"/>
                <a:cs typeface="Arial" panose="020B0604020202020204" pitchFamily="34" charset="0"/>
              </a:rPr>
              <a:t>o</a:t>
            </a:r>
            <a:r>
              <a:rPr lang="en-US" altLang="en-US" sz="2000" dirty="0">
                <a:solidFill>
                  <a:srgbClr val="333399"/>
                </a:solidFill>
                <a:latin typeface="Comic Sans MS" panose="030F0702030302020204" pitchFamily="66" charset="0"/>
                <a:cs typeface="Arial" panose="020B0604020202020204" pitchFamily="34" charset="0"/>
              </a:rPr>
              <a:t> structure (if present) changes shape and active site can no longer bind to the substrate reducing it’s activity.</a:t>
            </a:r>
          </a:p>
        </p:txBody>
      </p:sp>
      <p:sp>
        <p:nvSpPr>
          <p:cNvPr id="65542" name="Rectangle 1">
            <a:extLst>
              <a:ext uri="{FF2B5EF4-FFF2-40B4-BE49-F238E27FC236}">
                <a16:creationId xmlns:a16="http://schemas.microsoft.com/office/drawing/2014/main" id="{123BE579-5177-4AFC-AA3F-38EDF08BA88F}"/>
              </a:ext>
            </a:extLst>
          </p:cNvPr>
          <p:cNvSpPr>
            <a:spLocks noChangeArrowheads="1"/>
          </p:cNvSpPr>
          <p:nvPr/>
        </p:nvSpPr>
        <p:spPr bwMode="auto">
          <a:xfrm>
            <a:off x="88420" y="5440300"/>
            <a:ext cx="9205912" cy="1524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lnSpc>
                <a:spcPct val="107000"/>
              </a:lnSpc>
              <a:spcBef>
                <a:spcPct val="0"/>
              </a:spcBef>
              <a:spcAft>
                <a:spcPct val="0"/>
              </a:spcAft>
              <a:buNone/>
            </a:pPr>
            <a:r>
              <a:rPr lang="en-US" altLang="en-US" sz="900" dirty="0">
                <a:solidFill>
                  <a:srgbClr val="000000"/>
                </a:solidFill>
                <a:ea typeface="Times New Roman" panose="02020603050405020304" pitchFamily="18" charset="0"/>
                <a:cs typeface="Arial" panose="020B0604020202020204" pitchFamily="34" charset="0"/>
              </a:rPr>
              <a:t>ENE 1.F Explain how changes to the structure of an enzyme may affect its function.</a:t>
            </a:r>
          </a:p>
          <a:p>
            <a:pPr fontAlgn="base">
              <a:lnSpc>
                <a:spcPct val="107000"/>
              </a:lnSpc>
              <a:spcBef>
                <a:spcPct val="0"/>
              </a:spcBef>
              <a:spcAft>
                <a:spcPct val="0"/>
              </a:spcAft>
              <a:buNone/>
            </a:pPr>
            <a:r>
              <a:rPr lang="en-US" altLang="en-US" sz="900" dirty="0">
                <a:solidFill>
                  <a:srgbClr val="000000"/>
                </a:solidFill>
                <a:ea typeface="Times New Roman" panose="02020603050405020304" pitchFamily="18" charset="0"/>
                <a:cs typeface="Arial" panose="020B0604020202020204" pitchFamily="34" charset="0"/>
              </a:rPr>
              <a:t>ENE F. 1 Change to the molecular structure of a component in an enzymatic system may result in a change of the function or efficiency of the system—</a:t>
            </a:r>
            <a:br>
              <a:rPr lang="en-US" altLang="en-US" sz="900" dirty="0">
                <a:solidFill>
                  <a:srgbClr val="000000"/>
                </a:solidFill>
                <a:ea typeface="Times New Roman" panose="02020603050405020304" pitchFamily="18" charset="0"/>
                <a:cs typeface="Arial" panose="020B0604020202020204" pitchFamily="34" charset="0"/>
              </a:rPr>
            </a:br>
            <a:r>
              <a:rPr lang="en-US" altLang="en-US" sz="900" dirty="0">
                <a:solidFill>
                  <a:srgbClr val="000000"/>
                </a:solidFill>
                <a:ea typeface="Times New Roman" panose="02020603050405020304" pitchFamily="18" charset="0"/>
                <a:cs typeface="Arial" panose="020B0604020202020204" pitchFamily="34" charset="0"/>
              </a:rPr>
              <a:t>   a. Denaturation of an enzyme occurs when the protein structure is disrupted, eliminating the ability to catalyze reactions.</a:t>
            </a:r>
            <a:br>
              <a:rPr lang="en-US" altLang="en-US" sz="900" dirty="0">
                <a:solidFill>
                  <a:srgbClr val="000000"/>
                </a:solidFill>
                <a:ea typeface="Times New Roman" panose="02020603050405020304" pitchFamily="18" charset="0"/>
                <a:cs typeface="Arial" panose="020B0604020202020204" pitchFamily="34" charset="0"/>
              </a:rPr>
            </a:br>
            <a:r>
              <a:rPr lang="en-US" altLang="en-US" sz="900" dirty="0">
                <a:solidFill>
                  <a:srgbClr val="000000"/>
                </a:solidFill>
                <a:ea typeface="Times New Roman" panose="02020603050405020304" pitchFamily="18" charset="0"/>
                <a:cs typeface="Arial" panose="020B0604020202020204" pitchFamily="34" charset="0"/>
              </a:rPr>
              <a:t>   b. Environmental temperatures and pH outside the optimal range for a given enzyme will cause changes to its structure, altering the efficiency with which it catalyzes reactions</a:t>
            </a:r>
          </a:p>
          <a:p>
            <a:pPr fontAlgn="base">
              <a:lnSpc>
                <a:spcPct val="107000"/>
              </a:lnSpc>
              <a:spcBef>
                <a:spcPct val="0"/>
              </a:spcBef>
              <a:spcAft>
                <a:spcPct val="0"/>
              </a:spcAft>
              <a:buNone/>
            </a:pPr>
            <a:r>
              <a:rPr lang="en-US" altLang="en-US" sz="900" dirty="0">
                <a:solidFill>
                  <a:srgbClr val="000000"/>
                </a:solidFill>
                <a:ea typeface="Times New Roman" panose="02020603050405020304" pitchFamily="18" charset="0"/>
                <a:cs typeface="Arial" panose="020B0604020202020204" pitchFamily="34" charset="0"/>
              </a:rPr>
              <a:t>ENE F.2 In some cases, enzyme denaturation is reversible, allowing the enzyme to regain activity.</a:t>
            </a:r>
          </a:p>
          <a:p>
            <a:pPr lvl="0">
              <a:spcBef>
                <a:spcPts val="0"/>
              </a:spcBef>
              <a:buNone/>
              <a:defRPr/>
            </a:pPr>
            <a:r>
              <a:rPr lang="en-US" sz="900" dirty="0">
                <a:solidFill>
                  <a:prstClr val="black"/>
                </a:solidFill>
                <a:latin typeface="Calibri" panose="020F0502020204030204"/>
              </a:rPr>
              <a:t>SP 2 A Describe characteristics of a biological process, or model, represented visually.</a:t>
            </a:r>
          </a:p>
          <a:p>
            <a:pPr lvl="0">
              <a:spcBef>
                <a:spcPts val="0"/>
              </a:spcBef>
              <a:buNone/>
              <a:defRPr/>
            </a:pPr>
            <a:r>
              <a:rPr lang="en-US" sz="900" dirty="0">
                <a:solidFill>
                  <a:prstClr val="black"/>
                </a:solidFill>
                <a:latin typeface="Calibri" panose="020F0502020204030204"/>
              </a:rPr>
              <a:t>SP 2 B Explain relationships between different characteristics of biological concepts, processes, or models represented visually</a:t>
            </a:r>
          </a:p>
          <a:p>
            <a:pPr lvl="0">
              <a:spcBef>
                <a:spcPts val="0"/>
              </a:spcBef>
              <a:buNone/>
              <a:defRPr/>
            </a:pPr>
            <a:r>
              <a:rPr lang="en-US" sz="900" dirty="0">
                <a:solidFill>
                  <a:prstClr val="black"/>
                </a:solidFill>
                <a:latin typeface="Calibri" panose="020F0502020204030204"/>
              </a:rPr>
              <a:t>     b in applied contexts</a:t>
            </a:r>
          </a:p>
          <a:p>
            <a:pPr lvl="0">
              <a:spcBef>
                <a:spcPts val="0"/>
              </a:spcBef>
              <a:buNone/>
              <a:defRPr/>
            </a:pPr>
            <a:r>
              <a:rPr lang="en-US" sz="900" dirty="0">
                <a:solidFill>
                  <a:prstClr val="black"/>
                </a:solidFill>
                <a:latin typeface="Calibri" panose="020F0502020204030204"/>
              </a:rPr>
              <a:t>SP 2.C Explain how biological concepts or processes represented visually relate to larger biological principles, concepts, processes or theories.</a:t>
            </a:r>
          </a:p>
          <a:p>
            <a:pPr fontAlgn="base">
              <a:lnSpc>
                <a:spcPct val="107000"/>
              </a:lnSpc>
              <a:spcBef>
                <a:spcPct val="0"/>
              </a:spcBef>
              <a:spcAft>
                <a:spcPct val="0"/>
              </a:spcAft>
              <a:buNone/>
            </a:pPr>
            <a:endParaRPr lang="en-US" altLang="en-US" sz="900" dirty="0">
              <a:solidFill>
                <a:srgbClr val="000000"/>
              </a:solidFill>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5542"/>
                                        </p:tgtEl>
                                        <p:attrNameLst>
                                          <p:attrName>style.visibility</p:attrName>
                                        </p:attrNameLst>
                                      </p:cBhvr>
                                      <p:to>
                                        <p:strVal val="visible"/>
                                      </p:to>
                                    </p:set>
                                    <p:animEffect transition="in" filter="wipe(down)">
                                      <p:cBhvr>
                                        <p:cTn id="12" dur="500"/>
                                        <p:tgtEl>
                                          <p:spTgt spid="65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5542" grpId="0"/>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E7D9E7"/>
        </a:solidFill>
        <a:effectLst/>
      </p:bgPr>
    </p:bg>
    <p:spTree>
      <p:nvGrpSpPr>
        <p:cNvPr id="1" name=""/>
        <p:cNvGrpSpPr/>
        <p:nvPr/>
      </p:nvGrpSpPr>
      <p:grpSpPr>
        <a:xfrm>
          <a:off x="0" y="0"/>
          <a:ext cx="0" cy="0"/>
          <a:chOff x="0" y="0"/>
          <a:chExt cx="0" cy="0"/>
        </a:xfrm>
      </p:grpSpPr>
      <p:sp>
        <p:nvSpPr>
          <p:cNvPr id="21506" name="Rectangle 4">
            <a:extLst>
              <a:ext uri="{FF2B5EF4-FFF2-40B4-BE49-F238E27FC236}">
                <a16:creationId xmlns:a16="http://schemas.microsoft.com/office/drawing/2014/main" id="{1F43663B-77C4-4654-862E-8FEBEBB8DDE6}"/>
              </a:ext>
            </a:extLst>
          </p:cNvPr>
          <p:cNvSpPr>
            <a:spLocks noChangeArrowheads="1"/>
          </p:cNvSpPr>
          <p:nvPr/>
        </p:nvSpPr>
        <p:spPr bwMode="auto">
          <a:xfrm>
            <a:off x="185806" y="0"/>
            <a:ext cx="1200619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800" dirty="0">
                <a:solidFill>
                  <a:prstClr val="black"/>
                </a:solidFill>
                <a:cs typeface="Arial" panose="020B0604020202020204" pitchFamily="34" charset="0"/>
              </a:rPr>
              <a:t>One dandelion plant can produce many seeds, leading to a high growth rate for dandelion populations.  If a population of dandelions is currently 40 individuals, and r</a:t>
            </a:r>
            <a:r>
              <a:rPr lang="en-US" altLang="en-US" sz="2800" baseline="-25000" dirty="0">
                <a:solidFill>
                  <a:prstClr val="black"/>
                </a:solidFill>
                <a:cs typeface="Arial" panose="020B0604020202020204" pitchFamily="34" charset="0"/>
              </a:rPr>
              <a:t>max</a:t>
            </a:r>
            <a:r>
              <a:rPr lang="en-US" altLang="en-US" sz="2800" dirty="0">
                <a:solidFill>
                  <a:prstClr val="black"/>
                </a:solidFill>
                <a:cs typeface="Arial" panose="020B0604020202020204" pitchFamily="34" charset="0"/>
              </a:rPr>
              <a:t>= 80 dandelions/month, predict dN/dt if these dandelions would grow exponentially</a:t>
            </a:r>
            <a:r>
              <a:rPr lang="en-US" altLang="en-US" sz="2400" dirty="0">
                <a:solidFill>
                  <a:prstClr val="black"/>
                </a:solidFill>
                <a:cs typeface="Arial" panose="020B0604020202020204" pitchFamily="34" charset="0"/>
              </a:rPr>
              <a:t>.</a:t>
            </a:r>
          </a:p>
        </p:txBody>
      </p:sp>
      <p:sp>
        <p:nvSpPr>
          <p:cNvPr id="6" name="Rectangle 5">
            <a:extLst>
              <a:ext uri="{FF2B5EF4-FFF2-40B4-BE49-F238E27FC236}">
                <a16:creationId xmlns:a16="http://schemas.microsoft.com/office/drawing/2014/main" id="{32AA69D6-AE41-4902-925F-41C24EBA8FD6}"/>
              </a:ext>
            </a:extLst>
          </p:cNvPr>
          <p:cNvSpPr>
            <a:spLocks noChangeArrowheads="1"/>
          </p:cNvSpPr>
          <p:nvPr/>
        </p:nvSpPr>
        <p:spPr bwMode="auto">
          <a:xfrm>
            <a:off x="631963" y="1980188"/>
            <a:ext cx="8305800" cy="1077218"/>
          </a:xfrm>
          <a:prstGeom prst="rect">
            <a:avLst/>
          </a:prstGeom>
          <a:noFill/>
          <a:ln>
            <a:noFill/>
          </a:ln>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None/>
              <a:defRPr/>
            </a:pPr>
            <a:r>
              <a:rPr lang="en-US" altLang="en-US" dirty="0">
                <a:solidFill>
                  <a:srgbClr val="0070C0"/>
                </a:solidFill>
                <a:cs typeface="Arial" panose="020B0604020202020204" pitchFamily="34" charset="0"/>
              </a:rPr>
              <a:t>Exponential growth: </a:t>
            </a:r>
          </a:p>
          <a:p>
            <a:pPr eaLnBrk="1" fontAlgn="base" hangingPunct="1">
              <a:spcBef>
                <a:spcPct val="0"/>
              </a:spcBef>
              <a:spcAft>
                <a:spcPct val="0"/>
              </a:spcAft>
              <a:buNone/>
              <a:defRPr/>
            </a:pPr>
            <a:r>
              <a:rPr lang="en-US" altLang="en-US" dirty="0">
                <a:solidFill>
                  <a:srgbClr val="0070C0"/>
                </a:solidFill>
                <a:cs typeface="Arial" panose="020B0604020202020204" pitchFamily="34" charset="0"/>
              </a:rPr>
              <a:t>dN/dt= r</a:t>
            </a:r>
            <a:r>
              <a:rPr lang="en-US" altLang="en-US" baseline="-25000" dirty="0">
                <a:solidFill>
                  <a:srgbClr val="0070C0"/>
                </a:solidFill>
                <a:cs typeface="Arial" panose="020B0604020202020204" pitchFamily="34" charset="0"/>
              </a:rPr>
              <a:t>max</a:t>
            </a:r>
            <a:r>
              <a:rPr lang="en-US" altLang="en-US" dirty="0">
                <a:solidFill>
                  <a:srgbClr val="0070C0"/>
                </a:solidFill>
                <a:cs typeface="Arial" panose="020B0604020202020204" pitchFamily="34" charset="0"/>
              </a:rPr>
              <a:t> N </a:t>
            </a:r>
          </a:p>
        </p:txBody>
      </p:sp>
      <p:sp>
        <p:nvSpPr>
          <p:cNvPr id="21508" name="Rectangle 1">
            <a:extLst>
              <a:ext uri="{FF2B5EF4-FFF2-40B4-BE49-F238E27FC236}">
                <a16:creationId xmlns:a16="http://schemas.microsoft.com/office/drawing/2014/main" id="{1570A247-72CF-463C-99F6-C49D784470B1}"/>
              </a:ext>
            </a:extLst>
          </p:cNvPr>
          <p:cNvSpPr>
            <a:spLocks noChangeArrowheads="1"/>
          </p:cNvSpPr>
          <p:nvPr/>
        </p:nvSpPr>
        <p:spPr bwMode="auto">
          <a:xfrm>
            <a:off x="-1" y="5995988"/>
            <a:ext cx="12191999"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Aft>
                <a:spcPct val="0"/>
              </a:spcAft>
              <a:buNone/>
            </a:pPr>
            <a:r>
              <a:rPr lang="en-US" altLang="en-US" sz="1000" dirty="0">
                <a:solidFill>
                  <a:prstClr val="black"/>
                </a:solidFill>
                <a:latin typeface="Times New Roman" panose="02020603050405020304" pitchFamily="18" charset="0"/>
                <a:cs typeface="Times New Roman" panose="02020603050405020304" pitchFamily="18" charset="0"/>
              </a:rPr>
              <a:t>SYI-1.G.2 Many adaptations in organisms are related to obtaining and using energy and matter in a particular environment— </a:t>
            </a:r>
            <a:br>
              <a:rPr lang="en-US" altLang="en-US" sz="1000" dirty="0">
                <a:solidFill>
                  <a:prstClr val="black"/>
                </a:solidFill>
                <a:latin typeface="Times New Roman" panose="02020603050405020304" pitchFamily="18" charset="0"/>
                <a:cs typeface="Times New Roman" panose="02020603050405020304" pitchFamily="18" charset="0"/>
              </a:rPr>
            </a:br>
            <a:r>
              <a:rPr lang="en-US" altLang="en-US" sz="1000" dirty="0">
                <a:solidFill>
                  <a:prstClr val="black"/>
                </a:solidFill>
                <a:latin typeface="Times New Roman" panose="02020603050405020304" pitchFamily="18" charset="0"/>
                <a:cs typeface="Times New Roman" panose="02020603050405020304" pitchFamily="18" charset="0"/>
              </a:rPr>
              <a:t>a. Population growth dynamics depend on a number of factors.</a:t>
            </a:r>
            <a:br>
              <a:rPr lang="en-US" altLang="en-US" sz="1000" dirty="0">
                <a:solidFill>
                  <a:prstClr val="black"/>
                </a:solidFill>
                <a:latin typeface="Times New Roman" panose="02020603050405020304" pitchFamily="18" charset="0"/>
                <a:cs typeface="Times New Roman" panose="02020603050405020304" pitchFamily="18" charset="0"/>
              </a:rPr>
            </a:br>
            <a:r>
              <a:rPr lang="en-US" altLang="en-US" sz="1000" dirty="0">
                <a:solidFill>
                  <a:prstClr val="black"/>
                </a:solidFill>
                <a:latin typeface="Times New Roman" panose="02020603050405020304" pitchFamily="18" charset="0"/>
                <a:cs typeface="Times New Roman" panose="02020603050405020304" pitchFamily="18" charset="0"/>
              </a:rPr>
              <a:t>     </a:t>
            </a:r>
            <a:r>
              <a:rPr lang="en-US" altLang="en-US" sz="1000" dirty="0">
                <a:solidFill>
                  <a:srgbClr val="000000"/>
                </a:solidFill>
                <a:latin typeface="Times New Roman" panose="02020603050405020304" pitchFamily="18" charset="0"/>
                <a:cs typeface="Times New Roman" panose="02020603050405020304" pitchFamily="18" charset="0"/>
              </a:rPr>
              <a:t>i. Reproduction without constraints results in the exponential growth of a population.</a:t>
            </a:r>
            <a:br>
              <a:rPr lang="en-US" altLang="en-US" sz="1000" dirty="0">
                <a:solidFill>
                  <a:prstClr val="black"/>
                </a:solidFill>
                <a:latin typeface="Times New Roman" panose="02020603050405020304" pitchFamily="18" charset="0"/>
                <a:cs typeface="Times New Roman" panose="02020603050405020304" pitchFamily="18" charset="0"/>
              </a:rPr>
            </a:br>
            <a:r>
              <a:rPr lang="en-US" altLang="en-US" sz="1000" dirty="0">
                <a:solidFill>
                  <a:prstClr val="black"/>
                </a:solidFill>
                <a:latin typeface="Times New Roman" panose="02020603050405020304" pitchFamily="18" charset="0"/>
                <a:cs typeface="Times New Roman" panose="02020603050405020304" pitchFamily="18" charset="0"/>
              </a:rPr>
              <a:t>SP 5 A. Perform mathematical calculations including:</a:t>
            </a:r>
            <a:br>
              <a:rPr lang="en-US" altLang="en-US" sz="1000" dirty="0">
                <a:solidFill>
                  <a:prstClr val="black"/>
                </a:solidFill>
                <a:latin typeface="Times New Roman" panose="02020603050405020304" pitchFamily="18" charset="0"/>
                <a:cs typeface="Times New Roman" panose="02020603050405020304" pitchFamily="18" charset="0"/>
              </a:rPr>
            </a:br>
            <a:r>
              <a:rPr lang="en-US" altLang="en-US" sz="1000" dirty="0">
                <a:solidFill>
                  <a:prstClr val="black"/>
                </a:solidFill>
                <a:latin typeface="Times New Roman" panose="02020603050405020304" pitchFamily="18" charset="0"/>
                <a:cs typeface="Times New Roman" panose="02020603050405020304" pitchFamily="18" charset="0"/>
              </a:rPr>
              <a:t>    a. Mathematical equations in the curriculum</a:t>
            </a:r>
            <a:endParaRPr lang="en-US" altLang="en-US" sz="1000" dirty="0">
              <a:solidFill>
                <a:srgbClr val="7030A0"/>
              </a:solidFill>
              <a:latin typeface="Times New Roman" panose="02020603050405020304" pitchFamily="18" charset="0"/>
              <a:cs typeface="Times New Roman" panose="02020603050405020304" pitchFamily="18" charset="0"/>
            </a:endParaRPr>
          </a:p>
        </p:txBody>
      </p:sp>
      <p:pic>
        <p:nvPicPr>
          <p:cNvPr id="21509" name="Picture 1">
            <a:extLst>
              <a:ext uri="{FF2B5EF4-FFF2-40B4-BE49-F238E27FC236}">
                <a16:creationId xmlns:a16="http://schemas.microsoft.com/office/drawing/2014/main" id="{94B7E90D-CD29-4F53-AC20-B5F30E7BAD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666" t="47037" r="44167" b="21561"/>
          <a:stretch>
            <a:fillRect/>
          </a:stretch>
        </p:blipFill>
        <p:spPr bwMode="auto">
          <a:xfrm>
            <a:off x="7154724" y="1815882"/>
            <a:ext cx="440531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947C726-97EB-438A-9C98-F3F8B45C22FD}"/>
              </a:ext>
            </a:extLst>
          </p:cNvPr>
          <p:cNvSpPr txBox="1"/>
          <p:nvPr/>
        </p:nvSpPr>
        <p:spPr>
          <a:xfrm>
            <a:off x="426762" y="3508534"/>
            <a:ext cx="6096000" cy="523220"/>
          </a:xfrm>
          <a:prstGeom prst="rect">
            <a:avLst/>
          </a:prstGeom>
          <a:noFill/>
        </p:spPr>
        <p:txBody>
          <a:bodyPr wrap="square">
            <a:spAutoFit/>
          </a:bodyPr>
          <a:lstStyle/>
          <a:p>
            <a:r>
              <a:rPr lang="en-US" altLang="en-US" sz="2800" dirty="0">
                <a:solidFill>
                  <a:srgbClr val="0070C0"/>
                </a:solidFill>
                <a:cs typeface="Arial" panose="020B0604020202020204" pitchFamily="34" charset="0"/>
              </a:rPr>
              <a:t>dN/dt= 80 x 40= 3200 dandelions</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BEFEBE"/>
        </a:solidFill>
        <a:effectLst/>
      </p:bgPr>
    </p:bg>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84086468-7E18-485F-813C-6471543CCB86}"/>
              </a:ext>
            </a:extLst>
          </p:cNvPr>
          <p:cNvSpPr>
            <a:spLocks noGrp="1" noChangeArrowheads="1"/>
          </p:cNvSpPr>
          <p:nvPr>
            <p:ph type="body" sz="half" idx="2"/>
          </p:nvPr>
        </p:nvSpPr>
        <p:spPr>
          <a:xfrm>
            <a:off x="69273" y="73025"/>
            <a:ext cx="10307782" cy="5413375"/>
          </a:xfrm>
        </p:spPr>
        <p:txBody>
          <a:bodyPr/>
          <a:lstStyle/>
          <a:p>
            <a:pPr eaLnBrk="1" hangingPunct="1">
              <a:buFontTx/>
              <a:buNone/>
            </a:pPr>
            <a:r>
              <a:rPr lang="en-US" altLang="en-US" sz="2800" dirty="0">
                <a:latin typeface="Comic Sans MS" panose="030F0702030302020204" pitchFamily="66" charset="0"/>
              </a:rPr>
              <a:t>When tackling a Hardy-Weinberg problem, always</a:t>
            </a:r>
          </a:p>
          <a:p>
            <a:pPr eaLnBrk="1" hangingPunct="1">
              <a:buFontTx/>
              <a:buNone/>
            </a:pPr>
            <a:r>
              <a:rPr lang="en-US" altLang="en-US" sz="2800" dirty="0">
                <a:latin typeface="Comic Sans MS" panose="030F0702030302020204" pitchFamily="66" charset="0"/>
              </a:rPr>
              <a:t>start with the  ____________     _________ individuals.</a:t>
            </a:r>
          </a:p>
          <a:p>
            <a:pPr eaLnBrk="1" hangingPunct="1">
              <a:buFontTx/>
              <a:buNone/>
            </a:pPr>
            <a:endParaRPr lang="en-US" altLang="en-US" sz="2800" dirty="0">
              <a:latin typeface="Comic Sans MS" panose="030F0702030302020204" pitchFamily="66" charset="0"/>
            </a:endParaRPr>
          </a:p>
          <a:p>
            <a:pPr eaLnBrk="1" hangingPunct="1">
              <a:buFontTx/>
              <a:buNone/>
            </a:pPr>
            <a:endParaRPr lang="en-US" altLang="en-US" sz="2800" dirty="0">
              <a:latin typeface="Comic Sans MS" panose="030F0702030302020204" pitchFamily="66" charset="0"/>
            </a:endParaRPr>
          </a:p>
          <a:p>
            <a:pPr eaLnBrk="1" hangingPunct="1">
              <a:buFontTx/>
              <a:buNone/>
            </a:pPr>
            <a:r>
              <a:rPr lang="en-US" altLang="en-US" sz="2800" dirty="0">
                <a:latin typeface="Comic Sans MS" panose="030F0702030302020204" pitchFamily="66" charset="0"/>
              </a:rPr>
              <a:t>When solving Hardy-Weinberg problems, which of</a:t>
            </a:r>
          </a:p>
          <a:p>
            <a:pPr eaLnBrk="1" hangingPunct="1">
              <a:buFontTx/>
              <a:buNone/>
            </a:pPr>
            <a:r>
              <a:rPr lang="en-US" altLang="en-US" sz="2800" dirty="0">
                <a:latin typeface="Comic Sans MS" panose="030F0702030302020204" pitchFamily="66" charset="0"/>
              </a:rPr>
              <a:t>these represent organisms with a dominant phenotype?</a:t>
            </a:r>
          </a:p>
        </p:txBody>
      </p:sp>
      <p:sp>
        <p:nvSpPr>
          <p:cNvPr id="2" name="Rectangle 1">
            <a:extLst>
              <a:ext uri="{FF2B5EF4-FFF2-40B4-BE49-F238E27FC236}">
                <a16:creationId xmlns:a16="http://schemas.microsoft.com/office/drawing/2014/main" id="{4AEB4648-5025-4AFB-AA08-423FC4642BDE}"/>
              </a:ext>
            </a:extLst>
          </p:cNvPr>
          <p:cNvSpPr/>
          <p:nvPr/>
        </p:nvSpPr>
        <p:spPr>
          <a:xfrm>
            <a:off x="0" y="6215603"/>
            <a:ext cx="9144000" cy="553998"/>
          </a:xfrm>
          <a:prstGeom prst="rect">
            <a:avLst/>
          </a:prstGeom>
        </p:spPr>
        <p:txBody>
          <a:bodyPr>
            <a:spAutoFit/>
          </a:bodyPr>
          <a:lstStyle/>
          <a:p>
            <a:pPr fontAlgn="base">
              <a:spcBef>
                <a:spcPct val="0"/>
              </a:spcBef>
              <a:spcAft>
                <a:spcPct val="0"/>
              </a:spcAft>
            </a:pPr>
            <a:r>
              <a:rPr lang="en-US" sz="1000" dirty="0">
                <a:solidFill>
                  <a:srgbClr val="000000"/>
                </a:solidFill>
                <a:latin typeface="Comic Sans MS" panose="030F0702030302020204" pitchFamily="66" charset="0"/>
              </a:rPr>
              <a:t>EVO-1.K.2 Allele frequencies in a population can be calculated from genotype frequencies</a:t>
            </a:r>
          </a:p>
          <a:p>
            <a:pPr fontAlgn="base">
              <a:spcBef>
                <a:spcPct val="0"/>
              </a:spcBef>
              <a:spcAft>
                <a:spcPct val="0"/>
              </a:spcAft>
            </a:pPr>
            <a:r>
              <a:rPr lang="en-US" sz="1000" dirty="0">
                <a:solidFill>
                  <a:srgbClr val="000000"/>
                </a:solidFill>
                <a:latin typeface="Comic Sans MS" panose="030F0702030302020204" pitchFamily="66" charset="0"/>
              </a:rPr>
              <a:t>SP 5 A. Perform mathematical calculations including:</a:t>
            </a:r>
            <a:br>
              <a:rPr lang="en-US" sz="1000" dirty="0">
                <a:solidFill>
                  <a:srgbClr val="000000"/>
                </a:solidFill>
                <a:latin typeface="Comic Sans MS" panose="030F0702030302020204" pitchFamily="66" charset="0"/>
              </a:rPr>
            </a:br>
            <a:r>
              <a:rPr lang="en-US" sz="1000" dirty="0">
                <a:solidFill>
                  <a:srgbClr val="000000"/>
                </a:solidFill>
                <a:latin typeface="Comic Sans MS" panose="030F0702030302020204" pitchFamily="66" charset="0"/>
              </a:rPr>
              <a:t>    a. Mathematical equations in the curriculum</a:t>
            </a:r>
            <a:endParaRPr lang="en-US" altLang="en-US" sz="1000" b="1" dirty="0">
              <a:solidFill>
                <a:srgbClr val="333399"/>
              </a:solidFill>
              <a:latin typeface="Comic Sans MS" panose="030F0702030302020204" pitchFamily="66" charset="0"/>
            </a:endParaRPr>
          </a:p>
        </p:txBody>
      </p:sp>
      <p:sp>
        <p:nvSpPr>
          <p:cNvPr id="5" name="Rectangle 4">
            <a:extLst>
              <a:ext uri="{FF2B5EF4-FFF2-40B4-BE49-F238E27FC236}">
                <a16:creationId xmlns:a16="http://schemas.microsoft.com/office/drawing/2014/main" id="{045C572A-C20B-4A43-BAAC-5B6EA85018D5}"/>
              </a:ext>
            </a:extLst>
          </p:cNvPr>
          <p:cNvSpPr/>
          <p:nvPr/>
        </p:nvSpPr>
        <p:spPr>
          <a:xfrm>
            <a:off x="2870201" y="461111"/>
            <a:ext cx="2341582" cy="646331"/>
          </a:xfrm>
          <a:prstGeom prst="rect">
            <a:avLst/>
          </a:prstGeom>
        </p:spPr>
        <p:txBody>
          <a:bodyPr wrap="square">
            <a:spAutoFit/>
          </a:bodyPr>
          <a:lstStyle/>
          <a:p>
            <a:pPr fontAlgn="base">
              <a:spcBef>
                <a:spcPct val="0"/>
              </a:spcBef>
              <a:spcAft>
                <a:spcPct val="0"/>
              </a:spcAft>
            </a:pPr>
            <a:r>
              <a:rPr lang="en-US" altLang="en-US" sz="2800" dirty="0">
                <a:solidFill>
                  <a:srgbClr val="333399"/>
                </a:solidFill>
                <a:latin typeface="Comic Sans MS" panose="030F0702030302020204" pitchFamily="66" charset="0"/>
              </a:rPr>
              <a:t>homozygous</a:t>
            </a:r>
            <a:r>
              <a:rPr lang="en-US" altLang="en-US" sz="3600" b="1" dirty="0">
                <a:solidFill>
                  <a:srgbClr val="333399"/>
                </a:solidFill>
                <a:latin typeface="Comic Sans MS" panose="030F0702030302020204" pitchFamily="66" charset="0"/>
              </a:rPr>
              <a:t> </a:t>
            </a:r>
            <a:endParaRPr lang="en-US" altLang="en-US" sz="3600" b="1" baseline="30000" dirty="0">
              <a:solidFill>
                <a:srgbClr val="333399"/>
              </a:solidFill>
              <a:latin typeface="Comic Sans MS" panose="030F0702030302020204" pitchFamily="66" charset="0"/>
            </a:endParaRPr>
          </a:p>
        </p:txBody>
      </p:sp>
      <p:sp>
        <p:nvSpPr>
          <p:cNvPr id="6" name="Rectangle 5">
            <a:extLst>
              <a:ext uri="{FF2B5EF4-FFF2-40B4-BE49-F238E27FC236}">
                <a16:creationId xmlns:a16="http://schemas.microsoft.com/office/drawing/2014/main" id="{BE75A56E-ACC4-476D-9D89-C26BA162B00D}"/>
              </a:ext>
            </a:extLst>
          </p:cNvPr>
          <p:cNvSpPr/>
          <p:nvPr/>
        </p:nvSpPr>
        <p:spPr>
          <a:xfrm>
            <a:off x="6096002" y="522666"/>
            <a:ext cx="1768433" cy="523220"/>
          </a:xfrm>
          <a:prstGeom prst="rect">
            <a:avLst/>
          </a:prstGeom>
        </p:spPr>
        <p:txBody>
          <a:bodyPr wrap="none">
            <a:spAutoFit/>
          </a:bodyPr>
          <a:lstStyle/>
          <a:p>
            <a:pPr fontAlgn="base">
              <a:spcBef>
                <a:spcPct val="0"/>
              </a:spcBef>
              <a:spcAft>
                <a:spcPct val="0"/>
              </a:spcAft>
            </a:pPr>
            <a:r>
              <a:rPr lang="en-US" altLang="en-US" sz="2800" dirty="0">
                <a:solidFill>
                  <a:srgbClr val="333399"/>
                </a:solidFill>
                <a:latin typeface="Comic Sans MS" panose="030F0702030302020204" pitchFamily="66" charset="0"/>
              </a:rPr>
              <a:t>recessive</a:t>
            </a:r>
          </a:p>
        </p:txBody>
      </p:sp>
      <p:sp>
        <p:nvSpPr>
          <p:cNvPr id="7" name="Rectangle 6">
            <a:extLst>
              <a:ext uri="{FF2B5EF4-FFF2-40B4-BE49-F238E27FC236}">
                <a16:creationId xmlns:a16="http://schemas.microsoft.com/office/drawing/2014/main" id="{45DED600-4E5D-42C6-A8ED-C29F6C9A2725}"/>
              </a:ext>
            </a:extLst>
          </p:cNvPr>
          <p:cNvSpPr/>
          <p:nvPr/>
        </p:nvSpPr>
        <p:spPr>
          <a:xfrm>
            <a:off x="2203828" y="1121996"/>
            <a:ext cx="3461204" cy="369332"/>
          </a:xfrm>
          <a:prstGeom prst="rect">
            <a:avLst/>
          </a:prstGeom>
        </p:spPr>
        <p:txBody>
          <a:bodyPr wrap="none">
            <a:spAutoFit/>
          </a:bodyPr>
          <a:lstStyle/>
          <a:p>
            <a:pPr fontAlgn="base">
              <a:spcBef>
                <a:spcPct val="0"/>
              </a:spcBef>
              <a:spcAft>
                <a:spcPct val="0"/>
              </a:spcAft>
            </a:pPr>
            <a:r>
              <a:rPr lang="en-US" altLang="en-US" b="1" dirty="0">
                <a:solidFill>
                  <a:srgbClr val="000000"/>
                </a:solidFill>
                <a:latin typeface="Comic Sans MS" panose="030F0702030302020204" pitchFamily="66" charset="0"/>
              </a:rPr>
              <a:t>homozygous OR heterozygous</a:t>
            </a:r>
            <a:endParaRPr lang="en-US" altLang="en-US" b="1" baseline="30000" dirty="0">
              <a:solidFill>
                <a:srgbClr val="000000"/>
              </a:solidFill>
              <a:latin typeface="Comic Sans MS" panose="030F0702030302020204" pitchFamily="66" charset="0"/>
            </a:endParaRPr>
          </a:p>
        </p:txBody>
      </p:sp>
      <p:sp>
        <p:nvSpPr>
          <p:cNvPr id="8" name="Rectangle 7">
            <a:extLst>
              <a:ext uri="{FF2B5EF4-FFF2-40B4-BE49-F238E27FC236}">
                <a16:creationId xmlns:a16="http://schemas.microsoft.com/office/drawing/2014/main" id="{D6C1DA5F-901F-4966-90CB-3FFDC8688CF3}"/>
              </a:ext>
            </a:extLst>
          </p:cNvPr>
          <p:cNvSpPr/>
          <p:nvPr/>
        </p:nvSpPr>
        <p:spPr>
          <a:xfrm>
            <a:off x="5568213" y="1121996"/>
            <a:ext cx="3211135" cy="369332"/>
          </a:xfrm>
          <a:prstGeom prst="rect">
            <a:avLst/>
          </a:prstGeom>
        </p:spPr>
        <p:txBody>
          <a:bodyPr wrap="none">
            <a:spAutoFit/>
          </a:bodyPr>
          <a:lstStyle/>
          <a:p>
            <a:pPr fontAlgn="base">
              <a:spcBef>
                <a:spcPct val="0"/>
              </a:spcBef>
              <a:spcAft>
                <a:spcPct val="0"/>
              </a:spcAft>
            </a:pPr>
            <a:r>
              <a:rPr lang="en-US" altLang="en-US" b="1" dirty="0">
                <a:solidFill>
                  <a:srgbClr val="000000"/>
                </a:solidFill>
                <a:latin typeface="Comic Sans MS" panose="030F0702030302020204" pitchFamily="66" charset="0"/>
              </a:rPr>
              <a:t>   dominant  OR  recessive</a:t>
            </a:r>
            <a:endParaRPr lang="en-US" altLang="en-US" b="1" baseline="30000" dirty="0">
              <a:solidFill>
                <a:srgbClr val="000000"/>
              </a:solidFill>
              <a:latin typeface="Comic Sans MS" panose="030F0702030302020204" pitchFamily="66" charset="0"/>
            </a:endParaRPr>
          </a:p>
        </p:txBody>
      </p:sp>
      <p:sp>
        <p:nvSpPr>
          <p:cNvPr id="4" name="TextBox 3">
            <a:extLst>
              <a:ext uri="{FF2B5EF4-FFF2-40B4-BE49-F238E27FC236}">
                <a16:creationId xmlns:a16="http://schemas.microsoft.com/office/drawing/2014/main" id="{C6A040A3-13EC-4847-8709-AFBC2A3FF2B8}"/>
              </a:ext>
            </a:extLst>
          </p:cNvPr>
          <p:cNvSpPr txBox="1"/>
          <p:nvPr/>
        </p:nvSpPr>
        <p:spPr>
          <a:xfrm>
            <a:off x="1814945" y="3324949"/>
            <a:ext cx="5323893" cy="461665"/>
          </a:xfrm>
          <a:prstGeom prst="rect">
            <a:avLst/>
          </a:prstGeom>
          <a:noFill/>
        </p:spPr>
        <p:txBody>
          <a:bodyPr wrap="none" rtlCol="0">
            <a:spAutoFit/>
          </a:bodyPr>
          <a:lstStyle/>
          <a:p>
            <a:pPr fontAlgn="base">
              <a:spcBef>
                <a:spcPct val="0"/>
              </a:spcBef>
              <a:spcAft>
                <a:spcPct val="0"/>
              </a:spcAft>
            </a:pPr>
            <a:r>
              <a:rPr lang="en-US" sz="2400" b="1" dirty="0">
                <a:solidFill>
                  <a:srgbClr val="000000"/>
                </a:solidFill>
                <a:latin typeface="Comic Sans MS" panose="030F0702030302020204" pitchFamily="66" charset="0"/>
              </a:rPr>
              <a:t>p       q        p</a:t>
            </a:r>
            <a:r>
              <a:rPr lang="en-US" sz="2400" b="1" baseline="30000" dirty="0">
                <a:solidFill>
                  <a:srgbClr val="000000"/>
                </a:solidFill>
                <a:latin typeface="Comic Sans MS" panose="030F0702030302020204" pitchFamily="66" charset="0"/>
              </a:rPr>
              <a:t>2</a:t>
            </a:r>
            <a:r>
              <a:rPr lang="en-US" sz="2400" b="1" dirty="0">
                <a:solidFill>
                  <a:srgbClr val="000000"/>
                </a:solidFill>
                <a:latin typeface="Comic Sans MS" panose="030F0702030302020204" pitchFamily="66" charset="0"/>
              </a:rPr>
              <a:t>      2pq      q</a:t>
            </a:r>
            <a:r>
              <a:rPr lang="en-US" sz="2400" b="1" baseline="30000" dirty="0">
                <a:solidFill>
                  <a:srgbClr val="000000"/>
                </a:solidFill>
                <a:latin typeface="Comic Sans MS" panose="030F0702030302020204" pitchFamily="66" charset="0"/>
              </a:rPr>
              <a:t>2</a:t>
            </a:r>
            <a:r>
              <a:rPr lang="en-US" sz="2400" b="1" dirty="0">
                <a:solidFill>
                  <a:srgbClr val="000000"/>
                </a:solidFill>
                <a:latin typeface="Comic Sans MS" panose="030F0702030302020204" pitchFamily="66" charset="0"/>
              </a:rPr>
              <a:t> </a:t>
            </a:r>
          </a:p>
        </p:txBody>
      </p:sp>
      <p:sp>
        <p:nvSpPr>
          <p:cNvPr id="9" name="Rectangle 8">
            <a:extLst>
              <a:ext uri="{FF2B5EF4-FFF2-40B4-BE49-F238E27FC236}">
                <a16:creationId xmlns:a16="http://schemas.microsoft.com/office/drawing/2014/main" id="{9EC96EC8-71FF-41AD-9A1E-C4F0D14939B1}"/>
              </a:ext>
            </a:extLst>
          </p:cNvPr>
          <p:cNvSpPr/>
          <p:nvPr/>
        </p:nvSpPr>
        <p:spPr>
          <a:xfrm>
            <a:off x="3961028" y="3255610"/>
            <a:ext cx="1981200" cy="68803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latin typeface="Arial"/>
            </a:endParaRPr>
          </a:p>
        </p:txBody>
      </p:sp>
      <p:sp>
        <p:nvSpPr>
          <p:cNvPr id="11" name="Rectangle 10">
            <a:extLst>
              <a:ext uri="{FF2B5EF4-FFF2-40B4-BE49-F238E27FC236}">
                <a16:creationId xmlns:a16="http://schemas.microsoft.com/office/drawing/2014/main" id="{0F072A03-7E18-4F9E-8BBC-4812BBCBF2BA}"/>
              </a:ext>
            </a:extLst>
          </p:cNvPr>
          <p:cNvSpPr/>
          <p:nvPr/>
        </p:nvSpPr>
        <p:spPr>
          <a:xfrm>
            <a:off x="8230973" y="3943643"/>
            <a:ext cx="3808627" cy="2554545"/>
          </a:xfrm>
          <a:prstGeom prst="rect">
            <a:avLst/>
          </a:prstGeom>
          <a:solidFill>
            <a:srgbClr val="92D050"/>
          </a:solidFill>
        </p:spPr>
        <p:txBody>
          <a:bodyPr wrap="square">
            <a:spAutoFit/>
          </a:bodyPr>
          <a:lstStyle/>
          <a:p>
            <a:pPr fontAlgn="base">
              <a:spcBef>
                <a:spcPct val="0"/>
              </a:spcBef>
              <a:spcAft>
                <a:spcPct val="0"/>
              </a:spcAft>
            </a:pPr>
            <a:r>
              <a:rPr lang="en-US" altLang="en-US" sz="2000" b="1" dirty="0">
                <a:solidFill>
                  <a:srgbClr val="000000"/>
                </a:solidFill>
                <a:latin typeface="Comic Sans MS" panose="030F0702030302020204" pitchFamily="66" charset="0"/>
              </a:rPr>
              <a:t>p + q = 1</a:t>
            </a:r>
          </a:p>
          <a:p>
            <a:pPr fontAlgn="base">
              <a:spcBef>
                <a:spcPct val="0"/>
              </a:spcBef>
              <a:spcAft>
                <a:spcPct val="0"/>
              </a:spcAft>
            </a:pPr>
            <a:r>
              <a:rPr lang="en-US" altLang="en-US" sz="2000" b="1" dirty="0">
                <a:solidFill>
                  <a:srgbClr val="000000"/>
                </a:solidFill>
                <a:latin typeface="Comic Sans MS" panose="030F0702030302020204" pitchFamily="66" charset="0"/>
              </a:rPr>
              <a:t>P</a:t>
            </a:r>
            <a:r>
              <a:rPr lang="en-US" altLang="en-US" sz="2000" b="1" baseline="30000" dirty="0">
                <a:solidFill>
                  <a:srgbClr val="000000"/>
                </a:solidFill>
                <a:latin typeface="Comic Sans MS" panose="030F0702030302020204" pitchFamily="66" charset="0"/>
              </a:rPr>
              <a:t>2</a:t>
            </a:r>
            <a:r>
              <a:rPr lang="en-US" altLang="en-US" sz="2000" b="1" dirty="0">
                <a:solidFill>
                  <a:srgbClr val="000000"/>
                </a:solidFill>
                <a:latin typeface="Comic Sans MS" panose="030F0702030302020204" pitchFamily="66" charset="0"/>
              </a:rPr>
              <a:t> + 2pq + q</a:t>
            </a:r>
            <a:r>
              <a:rPr lang="en-US" altLang="en-US" sz="2000" b="1" baseline="30000" dirty="0">
                <a:solidFill>
                  <a:srgbClr val="000000"/>
                </a:solidFill>
                <a:latin typeface="Comic Sans MS" panose="030F0702030302020204" pitchFamily="66" charset="0"/>
              </a:rPr>
              <a:t>2</a:t>
            </a:r>
            <a:r>
              <a:rPr lang="en-US" altLang="en-US" sz="2000" b="1" dirty="0">
                <a:solidFill>
                  <a:srgbClr val="000000"/>
                </a:solidFill>
                <a:latin typeface="Comic Sans MS" panose="030F0702030302020204" pitchFamily="66" charset="0"/>
              </a:rPr>
              <a:t> = 1</a:t>
            </a:r>
          </a:p>
          <a:p>
            <a:pPr fontAlgn="base">
              <a:spcBef>
                <a:spcPct val="0"/>
              </a:spcBef>
              <a:spcAft>
                <a:spcPct val="0"/>
              </a:spcAft>
            </a:pPr>
            <a:endParaRPr lang="en-US" altLang="en-US" sz="2000" b="1" dirty="0">
              <a:solidFill>
                <a:srgbClr val="000000"/>
              </a:solidFill>
              <a:latin typeface="Comic Sans MS" panose="030F0702030302020204" pitchFamily="66" charset="0"/>
            </a:endParaRPr>
          </a:p>
          <a:p>
            <a:pPr fontAlgn="base">
              <a:spcBef>
                <a:spcPct val="0"/>
              </a:spcBef>
              <a:spcAft>
                <a:spcPct val="0"/>
              </a:spcAft>
            </a:pPr>
            <a:r>
              <a:rPr lang="en-US" sz="2000" dirty="0">
                <a:latin typeface="Comic Sans MS" panose="030F0702030302020204" pitchFamily="66" charset="0"/>
              </a:rPr>
              <a:t>p = frequency of allele 1 in a population </a:t>
            </a:r>
          </a:p>
          <a:p>
            <a:pPr fontAlgn="base">
              <a:spcBef>
                <a:spcPct val="0"/>
              </a:spcBef>
              <a:spcAft>
                <a:spcPct val="0"/>
              </a:spcAft>
            </a:pPr>
            <a:endParaRPr lang="en-US" sz="2000" dirty="0">
              <a:latin typeface="Comic Sans MS" panose="030F0702030302020204" pitchFamily="66" charset="0"/>
            </a:endParaRPr>
          </a:p>
          <a:p>
            <a:pPr fontAlgn="base">
              <a:spcBef>
                <a:spcPct val="0"/>
              </a:spcBef>
              <a:spcAft>
                <a:spcPct val="0"/>
              </a:spcAft>
            </a:pPr>
            <a:r>
              <a:rPr lang="en-US" sz="2000" dirty="0">
                <a:latin typeface="Comic Sans MS" panose="030F0702030302020204" pitchFamily="66" charset="0"/>
              </a:rPr>
              <a:t>q = frequency of allele 2 in a population</a:t>
            </a:r>
            <a:endParaRPr lang="en-US" altLang="en-US" sz="2000" b="1" dirty="0">
              <a:solidFill>
                <a:srgbClr val="000000"/>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9"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accent1">
            <a:lumMod val="90000"/>
          </a:schemeClr>
        </a:solidFill>
        <a:effectLst/>
      </p:bgPr>
    </p:bg>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A49FD95-2230-4DB5-92DE-53EDBB6CF174}"/>
              </a:ext>
            </a:extLst>
          </p:cNvPr>
          <p:cNvSpPr>
            <a:spLocks noGrp="1" noChangeArrowheads="1"/>
          </p:cNvSpPr>
          <p:nvPr>
            <p:ph type="body" sz="half" idx="2"/>
          </p:nvPr>
        </p:nvSpPr>
        <p:spPr>
          <a:xfrm>
            <a:off x="26504" y="358775"/>
            <a:ext cx="12165496" cy="1196187"/>
          </a:xfrm>
        </p:spPr>
        <p:txBody>
          <a:bodyPr/>
          <a:lstStyle/>
          <a:p>
            <a:pPr marL="0" indent="0">
              <a:buNone/>
            </a:pPr>
            <a:endParaRPr lang="en-US" altLang="en-US" sz="1800" dirty="0">
              <a:solidFill>
                <a:srgbClr val="FF0000"/>
              </a:solidFill>
              <a:latin typeface="Comic Sans MS" panose="030F0702030302020204" pitchFamily="66" charset="0"/>
            </a:endParaRPr>
          </a:p>
          <a:p>
            <a:pPr marL="0" indent="0">
              <a:buNone/>
            </a:pPr>
            <a:endParaRPr lang="en-US" altLang="en-US" sz="1800" dirty="0">
              <a:solidFill>
                <a:srgbClr val="FF0000"/>
              </a:solidFill>
              <a:latin typeface="Comic Sans MS" panose="030F0702030302020204" pitchFamily="66" charset="0"/>
            </a:endParaRPr>
          </a:p>
        </p:txBody>
      </p:sp>
      <p:sp>
        <p:nvSpPr>
          <p:cNvPr id="89091" name="Rectangle 1">
            <a:extLst>
              <a:ext uri="{FF2B5EF4-FFF2-40B4-BE49-F238E27FC236}">
                <a16:creationId xmlns:a16="http://schemas.microsoft.com/office/drawing/2014/main" id="{6B086D1E-103C-4467-8677-79882B1ED55E}"/>
              </a:ext>
            </a:extLst>
          </p:cNvPr>
          <p:cNvSpPr>
            <a:spLocks noChangeArrowheads="1"/>
          </p:cNvSpPr>
          <p:nvPr/>
        </p:nvSpPr>
        <p:spPr bwMode="auto">
          <a:xfrm>
            <a:off x="1541464" y="6253163"/>
            <a:ext cx="9185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Aft>
                <a:spcPct val="0"/>
              </a:spcAft>
              <a:buNone/>
              <a:defRPr/>
            </a:pPr>
            <a:r>
              <a:rPr lang="en-US" altLang="en-US" sz="1000" dirty="0">
                <a:solidFill>
                  <a:srgbClr val="CC0099"/>
                </a:solidFill>
                <a:cs typeface="Arial" panose="020B0604020202020204" pitchFamily="34" charset="0"/>
              </a:rPr>
              <a:t>.</a:t>
            </a:r>
          </a:p>
        </p:txBody>
      </p:sp>
      <p:sp>
        <p:nvSpPr>
          <p:cNvPr id="4" name="Rectangle 1">
            <a:extLst>
              <a:ext uri="{FF2B5EF4-FFF2-40B4-BE49-F238E27FC236}">
                <a16:creationId xmlns:a16="http://schemas.microsoft.com/office/drawing/2014/main" id="{53242106-AB3A-47EF-907D-64BF9F10F4BA}"/>
              </a:ext>
            </a:extLst>
          </p:cNvPr>
          <p:cNvSpPr>
            <a:spLocks noChangeArrowheads="1"/>
          </p:cNvSpPr>
          <p:nvPr/>
        </p:nvSpPr>
        <p:spPr bwMode="auto">
          <a:xfrm>
            <a:off x="0" y="6376194"/>
            <a:ext cx="92027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Comic Sans MS" pitchFamily="66" charset="0"/>
              </a:defRPr>
            </a:lvl1pPr>
            <a:lvl2pPr eaLnBrk="0" hangingPunct="0">
              <a:defRPr>
                <a:solidFill>
                  <a:schemeClr val="tx1"/>
                </a:solidFill>
                <a:latin typeface="Comic Sans MS" pitchFamily="66" charset="0"/>
              </a:defRPr>
            </a:lvl2pPr>
            <a:lvl3pPr eaLnBrk="0" hangingPunct="0">
              <a:defRPr>
                <a:solidFill>
                  <a:schemeClr val="tx1"/>
                </a:solidFill>
                <a:latin typeface="Comic Sans MS" pitchFamily="66" charset="0"/>
              </a:defRPr>
            </a:lvl3pPr>
            <a:lvl4pPr eaLnBrk="0" hangingPunct="0">
              <a:defRPr>
                <a:solidFill>
                  <a:schemeClr val="tx1"/>
                </a:solidFill>
                <a:latin typeface="Comic Sans MS" pitchFamily="66" charset="0"/>
              </a:defRPr>
            </a:lvl4pPr>
            <a:lvl5pPr eaLnBrk="0" hangingPunct="0">
              <a:defRPr>
                <a:solidFill>
                  <a:schemeClr val="tx1"/>
                </a:solidFill>
                <a:latin typeface="Comic Sans MS" pitchFamily="66" charset="0"/>
              </a:defRPr>
            </a:lvl5pPr>
            <a:lvl6pPr eaLnBrk="0" fontAlgn="base" hangingPunct="0">
              <a:spcBef>
                <a:spcPct val="0"/>
              </a:spcBef>
              <a:spcAft>
                <a:spcPct val="0"/>
              </a:spcAft>
              <a:defRPr>
                <a:solidFill>
                  <a:schemeClr val="tx1"/>
                </a:solidFill>
                <a:latin typeface="Comic Sans MS" pitchFamily="66" charset="0"/>
              </a:defRPr>
            </a:lvl6pPr>
            <a:lvl7pPr eaLnBrk="0" fontAlgn="base" hangingPunct="0">
              <a:spcBef>
                <a:spcPct val="0"/>
              </a:spcBef>
              <a:spcAft>
                <a:spcPct val="0"/>
              </a:spcAft>
              <a:defRPr>
                <a:solidFill>
                  <a:schemeClr val="tx1"/>
                </a:solidFill>
                <a:latin typeface="Comic Sans MS" pitchFamily="66" charset="0"/>
              </a:defRPr>
            </a:lvl7pPr>
            <a:lvl8pPr eaLnBrk="0" fontAlgn="base" hangingPunct="0">
              <a:spcBef>
                <a:spcPct val="0"/>
              </a:spcBef>
              <a:spcAft>
                <a:spcPct val="0"/>
              </a:spcAft>
              <a:defRPr>
                <a:solidFill>
                  <a:schemeClr val="tx1"/>
                </a:solidFill>
                <a:latin typeface="Comic Sans MS" pitchFamily="66" charset="0"/>
              </a:defRPr>
            </a:lvl8pPr>
            <a:lvl9pPr eaLnBrk="0" fontAlgn="base" hangingPunct="0">
              <a:spcBef>
                <a:spcPct val="0"/>
              </a:spcBef>
              <a:spcAft>
                <a:spcPct val="0"/>
              </a:spcAft>
              <a:defRPr>
                <a:solidFill>
                  <a:schemeClr val="tx1"/>
                </a:solidFill>
                <a:latin typeface="Comic Sans MS" pitchFamily="66" charset="0"/>
              </a:defRPr>
            </a:lvl9pPr>
          </a:lstStyle>
          <a:p>
            <a:pPr eaLnBrk="1" hangingPunct="1">
              <a:defRPr/>
            </a:pPr>
            <a:r>
              <a:rPr lang="en-US" sz="1000" dirty="0">
                <a:solidFill>
                  <a:prstClr val="black"/>
                </a:solidFill>
                <a:latin typeface="Times New Roman" panose="02020603050405020304" pitchFamily="18" charset="0"/>
                <a:cs typeface="Times New Roman" panose="02020603050405020304" pitchFamily="18" charset="0"/>
              </a:rPr>
              <a:t>SP 4. B Describe data from a table or graph, including</a:t>
            </a:r>
            <a:br>
              <a:rPr lang="en-US" sz="1000" dirty="0">
                <a:solidFill>
                  <a:prstClr val="black"/>
                </a:solidFill>
                <a:latin typeface="Times New Roman" panose="02020603050405020304" pitchFamily="18" charset="0"/>
                <a:cs typeface="Times New Roman" panose="02020603050405020304" pitchFamily="18" charset="0"/>
              </a:rPr>
            </a:br>
            <a:r>
              <a:rPr lang="en-US" sz="1000" dirty="0">
                <a:solidFill>
                  <a:prstClr val="black"/>
                </a:solidFill>
                <a:latin typeface="Times New Roman" panose="02020603050405020304" pitchFamily="18" charset="0"/>
                <a:cs typeface="Times New Roman" panose="02020603050405020304" pitchFamily="18" charset="0"/>
              </a:rPr>
              <a:t>     a. Identifying specific data points</a:t>
            </a:r>
          </a:p>
        </p:txBody>
      </p:sp>
      <p:sp>
        <p:nvSpPr>
          <p:cNvPr id="6" name="TextBox 5">
            <a:extLst>
              <a:ext uri="{FF2B5EF4-FFF2-40B4-BE49-F238E27FC236}">
                <a16:creationId xmlns:a16="http://schemas.microsoft.com/office/drawing/2014/main" id="{9EB6436F-91F3-4413-BE0D-6260B8D67519}"/>
              </a:ext>
            </a:extLst>
          </p:cNvPr>
          <p:cNvSpPr txBox="1"/>
          <p:nvPr/>
        </p:nvSpPr>
        <p:spPr>
          <a:xfrm>
            <a:off x="0" y="53689"/>
            <a:ext cx="5088252" cy="246221"/>
          </a:xfrm>
          <a:prstGeom prst="rect">
            <a:avLst/>
          </a:prstGeom>
          <a:noFill/>
        </p:spPr>
        <p:txBody>
          <a:bodyPr wrap="none" rtlCol="0">
            <a:spAutoFit/>
          </a:bodyPr>
          <a:lstStyle/>
          <a:p>
            <a:pPr fontAlgn="base">
              <a:spcBef>
                <a:spcPct val="0"/>
              </a:spcBef>
              <a:spcAft>
                <a:spcPct val="0"/>
              </a:spcAft>
              <a:defRPr/>
            </a:pPr>
            <a:r>
              <a:rPr lang="en-US" sz="1000" dirty="0">
                <a:solidFill>
                  <a:srgbClr val="000000"/>
                </a:solidFill>
                <a:latin typeface="Arial"/>
                <a:cs typeface="Times New Roman" panose="02020603050405020304" pitchFamily="18" charset="0"/>
              </a:rPr>
              <a:t>https://quizizz.com/admin/quiz/5c792ab60ea58c001c41a55c/box-and-whisker-plot-quiz</a:t>
            </a:r>
          </a:p>
        </p:txBody>
      </p:sp>
      <p:pic>
        <p:nvPicPr>
          <p:cNvPr id="5" name="Picture 4">
            <a:extLst>
              <a:ext uri="{FF2B5EF4-FFF2-40B4-BE49-F238E27FC236}">
                <a16:creationId xmlns:a16="http://schemas.microsoft.com/office/drawing/2014/main" id="{B143CE2C-3EC0-4D03-A407-91CFBFA193EE}"/>
              </a:ext>
            </a:extLst>
          </p:cNvPr>
          <p:cNvPicPr>
            <a:picLocks noChangeAspect="1"/>
          </p:cNvPicPr>
          <p:nvPr/>
        </p:nvPicPr>
        <p:blipFill rotWithShape="1">
          <a:blip r:embed="rId3"/>
          <a:srcRect l="30317" t="41647" r="28605" b="33726"/>
          <a:stretch/>
        </p:blipFill>
        <p:spPr>
          <a:xfrm>
            <a:off x="1541464" y="413325"/>
            <a:ext cx="7096099" cy="2391943"/>
          </a:xfrm>
          <a:prstGeom prst="rect">
            <a:avLst/>
          </a:prstGeom>
        </p:spPr>
      </p:pic>
      <p:sp>
        <p:nvSpPr>
          <p:cNvPr id="2" name="TextBox 1">
            <a:extLst>
              <a:ext uri="{FF2B5EF4-FFF2-40B4-BE49-F238E27FC236}">
                <a16:creationId xmlns:a16="http://schemas.microsoft.com/office/drawing/2014/main" id="{50A05858-78DA-461F-BE3F-71CB2472F2DD}"/>
              </a:ext>
            </a:extLst>
          </p:cNvPr>
          <p:cNvSpPr txBox="1"/>
          <p:nvPr/>
        </p:nvSpPr>
        <p:spPr>
          <a:xfrm>
            <a:off x="424373" y="3143138"/>
            <a:ext cx="8778365" cy="1384995"/>
          </a:xfrm>
          <a:prstGeom prst="rect">
            <a:avLst/>
          </a:prstGeom>
          <a:noFill/>
        </p:spPr>
        <p:txBody>
          <a:bodyPr wrap="none" rtlCol="0">
            <a:spAutoFit/>
          </a:bodyPr>
          <a:lstStyle/>
          <a:p>
            <a:r>
              <a:rPr lang="en-US" sz="2800" dirty="0">
                <a:latin typeface="Comic Sans MS" panose="030F0702030302020204" pitchFamily="66" charset="0"/>
              </a:rPr>
              <a:t>Which city has the smallest minimum temperature?</a:t>
            </a:r>
          </a:p>
          <a:p>
            <a:endParaRPr lang="en-US" sz="2800" dirty="0">
              <a:latin typeface="Comic Sans MS" panose="030F0702030302020204" pitchFamily="66" charset="0"/>
            </a:endParaRPr>
          </a:p>
          <a:p>
            <a:r>
              <a:rPr lang="en-US" sz="2800" dirty="0">
                <a:latin typeface="Comic Sans MS" panose="030F0702030302020204" pitchFamily="66" charset="0"/>
              </a:rPr>
              <a:t>      Nashville               Dallas</a:t>
            </a:r>
          </a:p>
        </p:txBody>
      </p:sp>
      <p:sp>
        <p:nvSpPr>
          <p:cNvPr id="3" name="Rectangle: Rounded Corners 2">
            <a:extLst>
              <a:ext uri="{FF2B5EF4-FFF2-40B4-BE49-F238E27FC236}">
                <a16:creationId xmlns:a16="http://schemas.microsoft.com/office/drawing/2014/main" id="{C9648754-E7DC-4AF9-B615-C14038F7154C}"/>
              </a:ext>
            </a:extLst>
          </p:cNvPr>
          <p:cNvSpPr/>
          <p:nvPr/>
        </p:nvSpPr>
        <p:spPr>
          <a:xfrm>
            <a:off x="942535" y="4017878"/>
            <a:ext cx="2046727" cy="47213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0574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5">
            <a:extLst>
              <a:ext uri="{FF2B5EF4-FFF2-40B4-BE49-F238E27FC236}">
                <a16:creationId xmlns:a16="http://schemas.microsoft.com/office/drawing/2014/main" id="{0778AF4C-4BEA-4831-A33E-000520CEBB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052" t="4494" r="6976" b="19052"/>
          <a:stretch>
            <a:fillRect/>
          </a:stretch>
        </p:blipFill>
        <p:spPr bwMode="auto">
          <a:xfrm>
            <a:off x="7251701" y="279401"/>
            <a:ext cx="3478213" cy="464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04E0A1C6-1E51-4CB6-B1D9-99F36511C2B2}"/>
              </a:ext>
            </a:extLst>
          </p:cNvPr>
          <p:cNvSpPr/>
          <p:nvPr/>
        </p:nvSpPr>
        <p:spPr>
          <a:xfrm>
            <a:off x="383381" y="3400425"/>
            <a:ext cx="9113838" cy="2585323"/>
          </a:xfrm>
          <a:prstGeom prst="rect">
            <a:avLst/>
          </a:prstGeom>
        </p:spPr>
        <p:txBody>
          <a:bodyPr>
            <a:spAutoFit/>
          </a:bodyPr>
          <a:lstStyle/>
          <a:p>
            <a:pPr>
              <a:defRPr/>
            </a:pPr>
            <a:r>
              <a:rPr lang="en-US" dirty="0">
                <a:solidFill>
                  <a:srgbClr val="0F02BE"/>
                </a:solidFill>
                <a:latin typeface="Comic Sans MS" panose="030F0702030302020204" pitchFamily="66" charset="0"/>
              </a:rPr>
              <a:t>Leaf color in offspring appears to follow color of mother. </a:t>
            </a:r>
            <a:br>
              <a:rPr lang="en-US" dirty="0">
                <a:solidFill>
                  <a:srgbClr val="0F02BE"/>
                </a:solidFill>
                <a:latin typeface="Comic Sans MS" panose="030F0702030302020204" pitchFamily="66" charset="0"/>
              </a:rPr>
            </a:br>
            <a:r>
              <a:rPr lang="en-US" dirty="0">
                <a:solidFill>
                  <a:srgbClr val="0F02BE"/>
                </a:solidFill>
                <a:latin typeface="Comic Sans MS" panose="030F0702030302020204" pitchFamily="66" charset="0"/>
              </a:rPr>
              <a:t>If the maternal plant is white, offspring will be white, even </a:t>
            </a:r>
            <a:br>
              <a:rPr lang="en-US" dirty="0">
                <a:solidFill>
                  <a:srgbClr val="0F02BE"/>
                </a:solidFill>
                <a:latin typeface="Comic Sans MS" panose="030F0702030302020204" pitchFamily="66" charset="0"/>
              </a:rPr>
            </a:br>
            <a:r>
              <a:rPr lang="en-US" dirty="0">
                <a:solidFill>
                  <a:srgbClr val="0F02BE"/>
                </a:solidFill>
                <a:latin typeface="Comic Sans MS" panose="030F0702030302020204" pitchFamily="66" charset="0"/>
              </a:rPr>
              <a:t>if paternal plant is green or variegated. If the maternal plant </a:t>
            </a:r>
            <a:br>
              <a:rPr lang="en-US" dirty="0">
                <a:solidFill>
                  <a:srgbClr val="0F02BE"/>
                </a:solidFill>
                <a:latin typeface="Comic Sans MS" panose="030F0702030302020204" pitchFamily="66" charset="0"/>
              </a:rPr>
            </a:br>
            <a:r>
              <a:rPr lang="en-US" dirty="0">
                <a:solidFill>
                  <a:srgbClr val="0F02BE"/>
                </a:solidFill>
                <a:latin typeface="Comic Sans MS" panose="030F0702030302020204" pitchFamily="66" charset="0"/>
              </a:rPr>
              <a:t>is green offspring will be green, even if paternal plant is white</a:t>
            </a:r>
            <a:br>
              <a:rPr lang="en-US" dirty="0">
                <a:solidFill>
                  <a:srgbClr val="0F02BE"/>
                </a:solidFill>
                <a:latin typeface="Comic Sans MS" panose="030F0702030302020204" pitchFamily="66" charset="0"/>
              </a:rPr>
            </a:br>
            <a:r>
              <a:rPr lang="en-US" dirty="0">
                <a:solidFill>
                  <a:srgbClr val="0F02BE"/>
                </a:solidFill>
                <a:latin typeface="Comic Sans MS" panose="030F0702030302020204" pitchFamily="66" charset="0"/>
              </a:rPr>
              <a:t>or variegated. If maternal plant is variegated offspring </a:t>
            </a:r>
          </a:p>
          <a:p>
            <a:pPr>
              <a:defRPr/>
            </a:pPr>
            <a:r>
              <a:rPr lang="en-US" dirty="0">
                <a:solidFill>
                  <a:srgbClr val="0F02BE"/>
                </a:solidFill>
                <a:latin typeface="Comic Sans MS" panose="030F0702030302020204" pitchFamily="66" charset="0"/>
              </a:rPr>
              <a:t>will be variegated, even if paternal plant is green or white. </a:t>
            </a:r>
            <a:br>
              <a:rPr lang="en-US" dirty="0">
                <a:solidFill>
                  <a:srgbClr val="0F02BE"/>
                </a:solidFill>
                <a:latin typeface="Comic Sans MS" panose="030F0702030302020204" pitchFamily="66" charset="0"/>
              </a:rPr>
            </a:br>
            <a:r>
              <a:rPr lang="en-US" dirty="0">
                <a:solidFill>
                  <a:srgbClr val="0F02BE"/>
                </a:solidFill>
                <a:latin typeface="Comic Sans MS" panose="030F0702030302020204" pitchFamily="66" charset="0"/>
              </a:rPr>
              <a:t>If paternal DNA played a role in inheritance of leaf color, results should show differences in offspring color depending on the combination of paternal and maternal colors.</a:t>
            </a:r>
            <a:endParaRPr lang="en-US" dirty="0">
              <a:solidFill>
                <a:srgbClr val="0F02BE"/>
              </a:solidFill>
            </a:endParaRPr>
          </a:p>
        </p:txBody>
      </p:sp>
      <p:sp>
        <p:nvSpPr>
          <p:cNvPr id="107524" name="Rectangle 1">
            <a:extLst>
              <a:ext uri="{FF2B5EF4-FFF2-40B4-BE49-F238E27FC236}">
                <a16:creationId xmlns:a16="http://schemas.microsoft.com/office/drawing/2014/main" id="{E57A20DC-7D05-4C03-B14F-08F99B5FF5FB}"/>
              </a:ext>
            </a:extLst>
          </p:cNvPr>
          <p:cNvSpPr>
            <a:spLocks noChangeArrowheads="1"/>
          </p:cNvSpPr>
          <p:nvPr/>
        </p:nvSpPr>
        <p:spPr bwMode="auto">
          <a:xfrm>
            <a:off x="140494" y="230188"/>
            <a:ext cx="8850313" cy="317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dirty="0">
                <a:latin typeface="Comic Sans MS" panose="030F0702030302020204" pitchFamily="66" charset="0"/>
              </a:rPr>
              <a:t>Four o'clock plant possess either white, </a:t>
            </a:r>
          </a:p>
          <a:p>
            <a:pPr>
              <a:spcBef>
                <a:spcPct val="0"/>
              </a:spcBef>
              <a:buFontTx/>
              <a:buNone/>
            </a:pPr>
            <a:r>
              <a:rPr lang="en-US" altLang="en-US" sz="2000" dirty="0">
                <a:latin typeface="Comic Sans MS" panose="030F0702030302020204" pitchFamily="66" charset="0"/>
              </a:rPr>
              <a:t>green, or variegated leaves. Results of an </a:t>
            </a:r>
          </a:p>
          <a:p>
            <a:pPr>
              <a:spcBef>
                <a:spcPct val="0"/>
              </a:spcBef>
              <a:buFontTx/>
              <a:buNone/>
            </a:pPr>
            <a:r>
              <a:rPr lang="en-US" altLang="en-US" sz="2000" dirty="0">
                <a:latin typeface="Comic Sans MS" panose="030F0702030302020204" pitchFamily="66" charset="0"/>
              </a:rPr>
              <a:t>experiment to determine the inheritance </a:t>
            </a:r>
          </a:p>
          <a:p>
            <a:pPr>
              <a:spcBef>
                <a:spcPct val="0"/>
              </a:spcBef>
              <a:buFontTx/>
              <a:buNone/>
            </a:pPr>
            <a:r>
              <a:rPr lang="en-US" altLang="en-US" sz="2000" dirty="0">
                <a:latin typeface="Comic Sans MS" panose="030F0702030302020204" pitchFamily="66" charset="0"/>
              </a:rPr>
              <a:t>pattern for leaf color are shown at the right.</a:t>
            </a:r>
          </a:p>
          <a:p>
            <a:pPr>
              <a:spcBef>
                <a:spcPct val="0"/>
              </a:spcBef>
              <a:buFontTx/>
              <a:buNone/>
            </a:pPr>
            <a:endParaRPr lang="en-US" altLang="en-US" sz="2000" dirty="0">
              <a:latin typeface="Comic Sans MS" panose="030F0702030302020204" pitchFamily="66" charset="0"/>
            </a:endParaRPr>
          </a:p>
          <a:p>
            <a:pPr>
              <a:spcBef>
                <a:spcPct val="0"/>
              </a:spcBef>
              <a:buFontTx/>
              <a:buNone/>
            </a:pPr>
            <a:r>
              <a:rPr lang="en-US" altLang="en-US" sz="2000" dirty="0">
                <a:latin typeface="Comic Sans MS" panose="030F0702030302020204" pitchFamily="66" charset="0"/>
              </a:rPr>
              <a:t>Which parent appears to be responsible for</a:t>
            </a:r>
          </a:p>
          <a:p>
            <a:pPr>
              <a:spcBef>
                <a:spcPct val="0"/>
              </a:spcBef>
              <a:buFontTx/>
              <a:buNone/>
            </a:pPr>
            <a:r>
              <a:rPr lang="en-US" altLang="en-US" sz="2000" dirty="0">
                <a:latin typeface="Comic Sans MS" panose="030F0702030302020204" pitchFamily="66" charset="0"/>
              </a:rPr>
              <a:t>transmitting the genes for leaf color?</a:t>
            </a:r>
          </a:p>
          <a:p>
            <a:pPr>
              <a:spcBef>
                <a:spcPct val="0"/>
              </a:spcBef>
              <a:buFontTx/>
              <a:buNone/>
            </a:pPr>
            <a:r>
              <a:rPr lang="en-US" altLang="en-US" sz="2000" dirty="0">
                <a:latin typeface="Comic Sans MS" panose="030F0702030302020204" pitchFamily="66" charset="0"/>
              </a:rPr>
              <a:t>     mother      father        both</a:t>
            </a:r>
          </a:p>
          <a:p>
            <a:pPr>
              <a:spcBef>
                <a:spcPct val="0"/>
              </a:spcBef>
              <a:buFontTx/>
              <a:buNone/>
            </a:pPr>
            <a:endParaRPr lang="en-US" altLang="en-US" sz="2000" dirty="0">
              <a:latin typeface="Comic Sans MS" panose="030F0702030302020204" pitchFamily="66" charset="0"/>
            </a:endParaRPr>
          </a:p>
          <a:p>
            <a:pPr>
              <a:spcBef>
                <a:spcPct val="0"/>
              </a:spcBef>
              <a:buFontTx/>
              <a:buNone/>
            </a:pPr>
            <a:r>
              <a:rPr lang="en-US" altLang="en-US" sz="2000" dirty="0">
                <a:latin typeface="Comic Sans MS" panose="030F0702030302020204" pitchFamily="66" charset="0"/>
              </a:rPr>
              <a:t>JUSTIFY  your answer.</a:t>
            </a:r>
          </a:p>
        </p:txBody>
      </p:sp>
      <p:sp>
        <p:nvSpPr>
          <p:cNvPr id="107525" name="Rectangle 7">
            <a:extLst>
              <a:ext uri="{FF2B5EF4-FFF2-40B4-BE49-F238E27FC236}">
                <a16:creationId xmlns:a16="http://schemas.microsoft.com/office/drawing/2014/main" id="{56D3182A-DC18-482E-A94E-760802ED5F06}"/>
              </a:ext>
            </a:extLst>
          </p:cNvPr>
          <p:cNvSpPr>
            <a:spLocks noChangeArrowheads="1"/>
          </p:cNvSpPr>
          <p:nvPr/>
        </p:nvSpPr>
        <p:spPr bwMode="auto">
          <a:xfrm>
            <a:off x="0" y="168"/>
            <a:ext cx="90535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000" dirty="0">
                <a:solidFill>
                  <a:srgbClr val="CC0099"/>
                </a:solidFill>
              </a:rPr>
              <a:t>https://image.slidesharecdn.com/ankitseminar-180315173151/95/cytoplasmic-inheritance-9-638.jpg?cb=1521135293</a:t>
            </a:r>
          </a:p>
        </p:txBody>
      </p:sp>
      <p:sp>
        <p:nvSpPr>
          <p:cNvPr id="10" name="Rectangle 9">
            <a:extLst>
              <a:ext uri="{FF2B5EF4-FFF2-40B4-BE49-F238E27FC236}">
                <a16:creationId xmlns:a16="http://schemas.microsoft.com/office/drawing/2014/main" id="{DF7A73A0-E6D8-40D3-A5D6-F5E0DB6AC9F3}"/>
              </a:ext>
            </a:extLst>
          </p:cNvPr>
          <p:cNvSpPr/>
          <p:nvPr/>
        </p:nvSpPr>
        <p:spPr>
          <a:xfrm>
            <a:off x="395286" y="2395538"/>
            <a:ext cx="1066800" cy="4143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8311" name="Rectangle 6">
            <a:extLst>
              <a:ext uri="{FF2B5EF4-FFF2-40B4-BE49-F238E27FC236}">
                <a16:creationId xmlns:a16="http://schemas.microsoft.com/office/drawing/2014/main" id="{A4C3A5F8-DF45-4A31-91F7-41E637BA651E}"/>
              </a:ext>
            </a:extLst>
          </p:cNvPr>
          <p:cNvSpPr>
            <a:spLocks noChangeArrowheads="1"/>
          </p:cNvSpPr>
          <p:nvPr/>
        </p:nvSpPr>
        <p:spPr bwMode="auto">
          <a:xfrm>
            <a:off x="12700" y="6011816"/>
            <a:ext cx="91059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en-US" altLang="en-US" sz="1000" dirty="0">
                <a:latin typeface="Times New Roman" panose="02020603050405020304" pitchFamily="18" charset="0"/>
                <a:cs typeface="Times New Roman" panose="02020603050405020304" pitchFamily="18" charset="0"/>
              </a:rPr>
              <a:t>SP 6A. Make a scientific claim.</a:t>
            </a:r>
          </a:p>
          <a:p>
            <a:pPr>
              <a:buFont typeface="Arial" panose="020B0604020202020204" pitchFamily="34" charset="0"/>
              <a:buNone/>
            </a:pPr>
            <a:r>
              <a:rPr lang="en-US" altLang="en-US" sz="1000" dirty="0">
                <a:latin typeface="Times New Roman" panose="02020603050405020304" pitchFamily="18" charset="0"/>
                <a:cs typeface="Times New Roman" panose="02020603050405020304" pitchFamily="18" charset="0"/>
              </a:rPr>
              <a:t>SP 6B Support a claim with evidence from biological principles, concepts, processes, and/or data</a:t>
            </a:r>
          </a:p>
          <a:p>
            <a:pPr>
              <a:buFont typeface="Arial" panose="020B0604020202020204" pitchFamily="34" charset="0"/>
              <a:buNone/>
            </a:pPr>
            <a:r>
              <a:rPr lang="en-US" altLang="en-US" sz="1000" dirty="0">
                <a:latin typeface="Times New Roman" panose="02020603050405020304" pitchFamily="18" charset="0"/>
                <a:cs typeface="Times New Roman" panose="02020603050405020304" pitchFamily="18" charset="0"/>
              </a:rPr>
              <a:t>SP 6C. Provide reasoning to justify a claim by connecting evidence to biological theories</a:t>
            </a:r>
          </a:p>
          <a:p>
            <a:pPr>
              <a:buFont typeface="Arial" panose="020B0604020202020204" pitchFamily="34" charset="0"/>
              <a:buNone/>
            </a:pPr>
            <a:r>
              <a:rPr lang="en-US" altLang="en-US" sz="1000" dirty="0">
                <a:latin typeface="Times New Roman" panose="02020603050405020304" pitchFamily="18" charset="0"/>
                <a:cs typeface="Times New Roman" panose="02020603050405020304" pitchFamily="18" charset="0"/>
              </a:rPr>
              <a:t>SP 6 D. Explain the relationship between experimental results and larger biological concepts, processes, or theories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8311"/>
                                        </p:tgtEl>
                                        <p:attrNameLst>
                                          <p:attrName>style.visibility</p:attrName>
                                        </p:attrNameLst>
                                      </p:cBhvr>
                                      <p:to>
                                        <p:strVal val="visible"/>
                                      </p:to>
                                    </p:set>
                                    <p:animEffect transition="in" filter="wipe(down)">
                                      <p:cBhvr>
                                        <p:cTn id="17" dur="500"/>
                                        <p:tgtEl>
                                          <p:spTgt spid="98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98311"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5">
            <a:extLst>
              <a:ext uri="{FF2B5EF4-FFF2-40B4-BE49-F238E27FC236}">
                <a16:creationId xmlns:a16="http://schemas.microsoft.com/office/drawing/2014/main" id="{E69273B6-77D6-479A-945D-F05E0408A7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0052" t="4494" r="6976" b="19052"/>
          <a:stretch>
            <a:fillRect/>
          </a:stretch>
        </p:blipFill>
        <p:spPr bwMode="auto">
          <a:xfrm>
            <a:off x="8317330" y="279400"/>
            <a:ext cx="3601954" cy="481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F1CD18A1-D3A6-490C-AA0B-015FCCDFF9AF}"/>
              </a:ext>
            </a:extLst>
          </p:cNvPr>
          <p:cNvSpPr/>
          <p:nvPr/>
        </p:nvSpPr>
        <p:spPr>
          <a:xfrm>
            <a:off x="123030" y="3158081"/>
            <a:ext cx="8194299" cy="2585323"/>
          </a:xfrm>
          <a:prstGeom prst="rect">
            <a:avLst/>
          </a:prstGeom>
        </p:spPr>
        <p:txBody>
          <a:bodyPr wrap="square">
            <a:spAutoFit/>
          </a:bodyPr>
          <a:lstStyle/>
          <a:p>
            <a:pPr>
              <a:defRPr/>
            </a:pPr>
            <a:r>
              <a:rPr lang="en-US" dirty="0">
                <a:solidFill>
                  <a:srgbClr val="0F02BE"/>
                </a:solidFill>
                <a:latin typeface="Comic Sans MS" panose="030F0702030302020204" pitchFamily="66" charset="0"/>
              </a:rPr>
              <a:t>If all chlorophyll producing genes were located in the  nucleus, it would be expected that the data would have shown a paternal contribution to leaf color since nuclear DNA is divided evenly in gametes. During oogenesis, cytoplasm divides unequally resulting in organelles including chloroplasts being inherited from the mother in the ovule. Since leaf color appears to follow maternal color this would suggest that at least some of the chlorophyll genes are not located in the nucleus.  Since chlorophyll is found in chloroplasts, it is not unreasonable that the DNA for chloroplast production would be found there as well.</a:t>
            </a:r>
            <a:endParaRPr lang="en-US" sz="2000" dirty="0"/>
          </a:p>
        </p:txBody>
      </p:sp>
      <p:sp>
        <p:nvSpPr>
          <p:cNvPr id="109572" name="Rectangle 1">
            <a:extLst>
              <a:ext uri="{FF2B5EF4-FFF2-40B4-BE49-F238E27FC236}">
                <a16:creationId xmlns:a16="http://schemas.microsoft.com/office/drawing/2014/main" id="{2E59CC3D-D0FF-4F86-A22B-C70776AC8BDB}"/>
              </a:ext>
            </a:extLst>
          </p:cNvPr>
          <p:cNvSpPr>
            <a:spLocks noChangeArrowheads="1"/>
          </p:cNvSpPr>
          <p:nvPr/>
        </p:nvSpPr>
        <p:spPr bwMode="auto">
          <a:xfrm>
            <a:off x="123031" y="310063"/>
            <a:ext cx="8850313" cy="286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dirty="0">
                <a:latin typeface="Comic Sans MS" panose="030F0702030302020204" pitchFamily="66" charset="0"/>
              </a:rPr>
              <a:t>Leaf color in four o'clock plants is an example</a:t>
            </a:r>
          </a:p>
          <a:p>
            <a:pPr>
              <a:spcBef>
                <a:spcPct val="0"/>
              </a:spcBef>
              <a:buFontTx/>
              <a:buNone/>
            </a:pPr>
            <a:r>
              <a:rPr lang="en-US" altLang="en-US" sz="2000" dirty="0">
                <a:latin typeface="Comic Sans MS" panose="030F0702030302020204" pitchFamily="66" charset="0"/>
              </a:rPr>
              <a:t>of non-nuclear inheritance. </a:t>
            </a:r>
          </a:p>
          <a:p>
            <a:pPr>
              <a:spcBef>
                <a:spcPct val="0"/>
              </a:spcBef>
              <a:buFontTx/>
              <a:buNone/>
            </a:pPr>
            <a:br>
              <a:rPr lang="en-US" altLang="en-US" sz="2000" dirty="0">
                <a:latin typeface="Comic Sans MS" panose="030F0702030302020204" pitchFamily="66" charset="0"/>
              </a:rPr>
            </a:br>
            <a:r>
              <a:rPr lang="en-US" altLang="en-US" sz="2000" dirty="0">
                <a:latin typeface="Comic Sans MS" panose="030F0702030302020204" pitchFamily="66" charset="0"/>
              </a:rPr>
              <a:t>Some variegated plants have mutations that</a:t>
            </a:r>
            <a:br>
              <a:rPr lang="en-US" altLang="en-US" sz="2000" dirty="0">
                <a:latin typeface="Comic Sans MS" panose="030F0702030302020204" pitchFamily="66" charset="0"/>
              </a:rPr>
            </a:br>
            <a:r>
              <a:rPr lang="en-US" altLang="en-US" sz="2000" dirty="0">
                <a:latin typeface="Comic Sans MS" panose="030F0702030302020204" pitchFamily="66" charset="0"/>
              </a:rPr>
              <a:t>prevent them from synthesizing chlorophyll </a:t>
            </a:r>
            <a:br>
              <a:rPr lang="en-US" altLang="en-US" sz="2000" dirty="0">
                <a:latin typeface="Comic Sans MS" panose="030F0702030302020204" pitchFamily="66" charset="0"/>
              </a:rPr>
            </a:br>
            <a:r>
              <a:rPr lang="en-US" altLang="en-US" sz="2000" dirty="0">
                <a:latin typeface="Comic Sans MS" panose="030F0702030302020204" pitchFamily="66" charset="0"/>
              </a:rPr>
              <a:t>throughout their leaves. EXPLAIN  how these</a:t>
            </a:r>
          </a:p>
          <a:p>
            <a:pPr>
              <a:spcBef>
                <a:spcPct val="0"/>
              </a:spcBef>
              <a:buFontTx/>
              <a:buNone/>
            </a:pPr>
            <a:r>
              <a:rPr lang="en-US" altLang="en-US" sz="2000" dirty="0">
                <a:latin typeface="Comic Sans MS" panose="030F0702030302020204" pitchFamily="66" charset="0"/>
              </a:rPr>
              <a:t>data support the hypothesis that at least </a:t>
            </a:r>
          </a:p>
          <a:p>
            <a:pPr>
              <a:spcBef>
                <a:spcPct val="0"/>
              </a:spcBef>
              <a:buFontTx/>
              <a:buNone/>
            </a:pPr>
            <a:r>
              <a:rPr lang="en-US" altLang="en-US" sz="2000" dirty="0">
                <a:latin typeface="Comic Sans MS" panose="030F0702030302020204" pitchFamily="66" charset="0"/>
              </a:rPr>
              <a:t>some of the genes for chlorophyll synthesis </a:t>
            </a:r>
          </a:p>
          <a:p>
            <a:pPr>
              <a:spcBef>
                <a:spcPct val="0"/>
              </a:spcBef>
              <a:buFontTx/>
              <a:buNone/>
            </a:pPr>
            <a:r>
              <a:rPr lang="en-US" altLang="en-US" sz="2000" dirty="0">
                <a:latin typeface="Comic Sans MS" panose="030F0702030302020204" pitchFamily="66" charset="0"/>
              </a:rPr>
              <a:t>might be found in chloroplast DNA. </a:t>
            </a:r>
          </a:p>
        </p:txBody>
      </p:sp>
      <p:sp>
        <p:nvSpPr>
          <p:cNvPr id="109573" name="Rectangle 7">
            <a:extLst>
              <a:ext uri="{FF2B5EF4-FFF2-40B4-BE49-F238E27FC236}">
                <a16:creationId xmlns:a16="http://schemas.microsoft.com/office/drawing/2014/main" id="{8C1531A4-355B-48A9-917F-799D769A470B}"/>
              </a:ext>
            </a:extLst>
          </p:cNvPr>
          <p:cNvSpPr>
            <a:spLocks noChangeArrowheads="1"/>
          </p:cNvSpPr>
          <p:nvPr/>
        </p:nvSpPr>
        <p:spPr bwMode="auto">
          <a:xfrm>
            <a:off x="123030" y="0"/>
            <a:ext cx="90535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000" dirty="0">
                <a:solidFill>
                  <a:srgbClr val="0F02BE"/>
                </a:solidFill>
              </a:rPr>
              <a:t>https://image.slidesharecdn.com/ankitseminar-180315173151/95/cytoplasmic-inheritance-9-638.jpg?cb=1521135293</a:t>
            </a:r>
          </a:p>
        </p:txBody>
      </p:sp>
      <p:sp>
        <p:nvSpPr>
          <p:cNvPr id="77830" name="Rectangle 3">
            <a:extLst>
              <a:ext uri="{FF2B5EF4-FFF2-40B4-BE49-F238E27FC236}">
                <a16:creationId xmlns:a16="http://schemas.microsoft.com/office/drawing/2014/main" id="{AFADFF70-8E3A-41AB-9896-84173A804CC5}"/>
              </a:ext>
            </a:extLst>
          </p:cNvPr>
          <p:cNvSpPr>
            <a:spLocks noChangeArrowheads="1"/>
          </p:cNvSpPr>
          <p:nvPr/>
        </p:nvSpPr>
        <p:spPr bwMode="auto">
          <a:xfrm>
            <a:off x="123031" y="6040437"/>
            <a:ext cx="9112251"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900" dirty="0">
                <a:solidFill>
                  <a:srgbClr val="000000"/>
                </a:solidFill>
                <a:latin typeface="Times New Roman" panose="02020603050405020304" pitchFamily="18" charset="0"/>
                <a:cs typeface="Times New Roman" panose="02020603050405020304" pitchFamily="18" charset="0"/>
              </a:rPr>
              <a:t>IST 1.J.4 Some traits result from non-nuclear inheritance—</a:t>
            </a:r>
            <a:br>
              <a:rPr lang="en-US" altLang="en-US" sz="900" dirty="0">
                <a:solidFill>
                  <a:srgbClr val="000000"/>
                </a:solidFill>
                <a:latin typeface="Times New Roman" panose="02020603050405020304" pitchFamily="18" charset="0"/>
                <a:cs typeface="Times New Roman" panose="02020603050405020304" pitchFamily="18" charset="0"/>
              </a:rPr>
            </a:br>
            <a:r>
              <a:rPr lang="en-US" altLang="en-US" sz="900" dirty="0">
                <a:solidFill>
                  <a:srgbClr val="000000"/>
                </a:solidFill>
                <a:latin typeface="Times New Roman" panose="02020603050405020304" pitchFamily="18" charset="0"/>
                <a:cs typeface="Times New Roman" panose="02020603050405020304" pitchFamily="18" charset="0"/>
              </a:rPr>
              <a:t>       a. Chloroplasts and mitochondria are randomly assorted to gametes and daughter cells;  thus, traits determined by chloroplast and mitochondrial DNA do not follow simple Mendelian rules.</a:t>
            </a:r>
          </a:p>
          <a:p>
            <a:pPr eaLnBrk="1" hangingPunct="1">
              <a:spcBef>
                <a:spcPct val="0"/>
              </a:spcBef>
              <a:buFontTx/>
              <a:buNone/>
            </a:pPr>
            <a:r>
              <a:rPr lang="en-US" altLang="en-US" sz="900" dirty="0">
                <a:solidFill>
                  <a:srgbClr val="000000"/>
                </a:solidFill>
                <a:latin typeface="Times New Roman" panose="02020603050405020304" pitchFamily="18" charset="0"/>
                <a:cs typeface="Times New Roman" panose="02020603050405020304" pitchFamily="18" charset="0"/>
              </a:rPr>
              <a:t>SP 6A. Make a scientific claim.</a:t>
            </a:r>
          </a:p>
          <a:p>
            <a:pPr eaLnBrk="1" hangingPunct="1">
              <a:spcBef>
                <a:spcPct val="0"/>
              </a:spcBef>
              <a:buFontTx/>
              <a:buNone/>
            </a:pPr>
            <a:r>
              <a:rPr lang="en-US" altLang="en-US" sz="900" dirty="0">
                <a:solidFill>
                  <a:srgbClr val="000000"/>
                </a:solidFill>
                <a:latin typeface="Times New Roman" panose="02020603050405020304" pitchFamily="18" charset="0"/>
                <a:cs typeface="Times New Roman" panose="02020603050405020304" pitchFamily="18" charset="0"/>
              </a:rPr>
              <a:t>SP 6B Support a claim with evidence from biological principles, concepts, processes, and/or data</a:t>
            </a:r>
          </a:p>
          <a:p>
            <a:pPr eaLnBrk="1" hangingPunct="1">
              <a:spcBef>
                <a:spcPct val="0"/>
              </a:spcBef>
              <a:buFontTx/>
              <a:buNone/>
            </a:pPr>
            <a:r>
              <a:rPr lang="en-US" altLang="en-US" sz="900" dirty="0">
                <a:latin typeface="Times New Roman" panose="02020603050405020304" pitchFamily="18" charset="0"/>
                <a:cs typeface="Times New Roman" panose="02020603050405020304" pitchFamily="18" charset="0"/>
              </a:rPr>
              <a:t>SP 6C. Provide reasoning to justify a claim by connecting evidence to biological theories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7830"/>
                                        </p:tgtEl>
                                        <p:attrNameLst>
                                          <p:attrName>style.visibility</p:attrName>
                                        </p:attrNameLst>
                                      </p:cBhvr>
                                      <p:to>
                                        <p:strVal val="visible"/>
                                      </p:to>
                                    </p:set>
                                    <p:animEffect transition="in" filter="wipe(down)">
                                      <p:cBhvr>
                                        <p:cTn id="12" dur="500"/>
                                        <p:tgtEl>
                                          <p:spTgt spid="778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7830" grpId="0"/>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84674" name="Rectangle 2">
            <a:extLst>
              <a:ext uri="{FF2B5EF4-FFF2-40B4-BE49-F238E27FC236}">
                <a16:creationId xmlns:a16="http://schemas.microsoft.com/office/drawing/2014/main" id="{A9BC6777-02F7-4186-946C-764D9FE9E157}"/>
              </a:ext>
            </a:extLst>
          </p:cNvPr>
          <p:cNvSpPr>
            <a:spLocks noGrp="1" noChangeArrowheads="1"/>
          </p:cNvSpPr>
          <p:nvPr>
            <p:ph type="body" sz="half" idx="2"/>
          </p:nvPr>
        </p:nvSpPr>
        <p:spPr>
          <a:xfrm>
            <a:off x="194504" y="358775"/>
            <a:ext cx="6759575" cy="4222750"/>
          </a:xfrm>
        </p:spPr>
        <p:txBody>
          <a:bodyPr/>
          <a:lstStyle/>
          <a:p>
            <a:pPr marL="0" indent="0">
              <a:buNone/>
            </a:pPr>
            <a:r>
              <a:rPr lang="en-US" altLang="en-US" sz="1600" dirty="0">
                <a:latin typeface="Comic Sans MS" panose="030F0702030302020204" pitchFamily="66" charset="0"/>
              </a:rPr>
              <a:t>In the Arctic Ocean, the predominant primary producers are </a:t>
            </a:r>
          </a:p>
          <a:p>
            <a:pPr marL="0" indent="0">
              <a:buNone/>
            </a:pPr>
            <a:r>
              <a:rPr lang="en-US" altLang="en-US" sz="1600" dirty="0">
                <a:latin typeface="Comic Sans MS" panose="030F0702030302020204" pitchFamily="66" charset="0"/>
              </a:rPr>
              <a:t>phytoplankton. Phytoplankton are consumed by zooplankton, </a:t>
            </a:r>
            <a:br>
              <a:rPr lang="en-US" altLang="en-US" sz="1600" dirty="0">
                <a:latin typeface="Comic Sans MS" panose="030F0702030302020204" pitchFamily="66" charset="0"/>
              </a:rPr>
            </a:br>
            <a:r>
              <a:rPr lang="en-US" altLang="en-US" sz="1600" dirty="0">
                <a:latin typeface="Comic Sans MS" panose="030F0702030302020204" pitchFamily="66" charset="0"/>
              </a:rPr>
              <a:t>which in turn are eaten by codfish.  In years when there is more open water (less ice coverage), there are more zooplankton and </a:t>
            </a:r>
            <a:br>
              <a:rPr lang="en-US" altLang="en-US" sz="1600" dirty="0">
                <a:latin typeface="Comic Sans MS" panose="030F0702030302020204" pitchFamily="66" charset="0"/>
              </a:rPr>
            </a:br>
            <a:r>
              <a:rPr lang="en-US" altLang="en-US" sz="1600" dirty="0">
                <a:latin typeface="Comic Sans MS" panose="030F0702030302020204" pitchFamily="66" charset="0"/>
              </a:rPr>
              <a:t>fish than in years with less open water (more ice coverage). </a:t>
            </a:r>
            <a:br>
              <a:rPr lang="en-US" altLang="en-US" sz="1600" dirty="0">
                <a:latin typeface="Comic Sans MS" panose="030F0702030302020204" pitchFamily="66" charset="0"/>
              </a:rPr>
            </a:br>
            <a:r>
              <a:rPr lang="en-US" altLang="en-US" sz="1600" b="1" dirty="0">
                <a:latin typeface="Comic Sans MS" panose="030F0702030302020204" pitchFamily="66" charset="0"/>
              </a:rPr>
              <a:t>Based on the graph shown</a:t>
            </a:r>
            <a:r>
              <a:rPr lang="en-US" altLang="en-US" sz="1600" dirty="0">
                <a:latin typeface="Comic Sans MS" panose="030F0702030302020204" pitchFamily="66" charset="0"/>
              </a:rPr>
              <a:t>, the difference is most likely because </a:t>
            </a:r>
          </a:p>
          <a:p>
            <a:pPr marL="0" indent="0">
              <a:buNone/>
            </a:pPr>
            <a:endParaRPr lang="en-US" altLang="en-US" sz="1600" dirty="0">
              <a:latin typeface="Comic Sans MS" panose="030F0702030302020204" pitchFamily="66" charset="0"/>
            </a:endParaRPr>
          </a:p>
          <a:p>
            <a:pPr marL="0" indent="0">
              <a:buNone/>
            </a:pPr>
            <a:r>
              <a:rPr lang="en-US" altLang="en-US" sz="1600" dirty="0">
                <a:latin typeface="Comic Sans MS" panose="030F0702030302020204" pitchFamily="66" charset="0"/>
              </a:rPr>
              <a:t>  A) when there is less open water, light is blocked from the </a:t>
            </a:r>
            <a:br>
              <a:rPr lang="en-US" altLang="en-US" sz="1600" dirty="0">
                <a:latin typeface="Comic Sans MS" panose="030F0702030302020204" pitchFamily="66" charset="0"/>
              </a:rPr>
            </a:br>
            <a:r>
              <a:rPr lang="en-US" altLang="en-US" sz="1600" dirty="0">
                <a:latin typeface="Comic Sans MS" panose="030F0702030302020204" pitchFamily="66" charset="0"/>
              </a:rPr>
              <a:t>     zooplankton, so they cannot produce as much food for the fish.</a:t>
            </a:r>
          </a:p>
          <a:p>
            <a:pPr marL="0" indent="0">
              <a:buNone/>
            </a:pPr>
            <a:br>
              <a:rPr lang="en-US" altLang="en-US" sz="1600" dirty="0">
                <a:latin typeface="Comic Sans MS" panose="030F0702030302020204" pitchFamily="66" charset="0"/>
              </a:rPr>
            </a:br>
            <a:r>
              <a:rPr lang="en-US" altLang="en-US" sz="1600" dirty="0">
                <a:latin typeface="Comic Sans MS" panose="030F0702030302020204" pitchFamily="66" charset="0"/>
              </a:rPr>
              <a:t>  B) when there is more open water, the temperature is warmer,   </a:t>
            </a:r>
            <a:br>
              <a:rPr lang="en-US" altLang="en-US" sz="1600" dirty="0">
                <a:latin typeface="Comic Sans MS" panose="030F0702030302020204" pitchFamily="66" charset="0"/>
              </a:rPr>
            </a:br>
            <a:r>
              <a:rPr lang="en-US" altLang="en-US" sz="1600" dirty="0">
                <a:latin typeface="Comic Sans MS" panose="030F0702030302020204" pitchFamily="66" charset="0"/>
              </a:rPr>
              <a:t>      so the zooplankton and fish populations increase in size.</a:t>
            </a:r>
          </a:p>
          <a:p>
            <a:pPr marL="0" indent="0">
              <a:buNone/>
            </a:pPr>
            <a:endParaRPr lang="en-US" altLang="en-US" sz="1600" dirty="0">
              <a:latin typeface="Comic Sans MS" panose="030F0702030302020204" pitchFamily="66" charset="0"/>
            </a:endParaRPr>
          </a:p>
          <a:p>
            <a:pPr marL="0" indent="0">
              <a:buNone/>
            </a:pPr>
            <a:r>
              <a:rPr lang="en-US" altLang="en-US" sz="1600" dirty="0">
                <a:latin typeface="Comic Sans MS" panose="030F0702030302020204" pitchFamily="66" charset="0"/>
              </a:rPr>
              <a:t> C) the ice blocks the light, so in years with more ice coverage, </a:t>
            </a:r>
            <a:br>
              <a:rPr lang="en-US" altLang="en-US" sz="1600" dirty="0">
                <a:latin typeface="Comic Sans MS" panose="030F0702030302020204" pitchFamily="66" charset="0"/>
              </a:rPr>
            </a:br>
            <a:r>
              <a:rPr lang="en-US" altLang="en-US" sz="1600" dirty="0">
                <a:latin typeface="Comic Sans MS" panose="030F0702030302020204" pitchFamily="66" charset="0"/>
              </a:rPr>
              <a:t>         there is less photosynthesis by the phytoplankton.</a:t>
            </a:r>
          </a:p>
          <a:p>
            <a:pPr marL="0" indent="0">
              <a:buNone/>
            </a:pPr>
            <a:endParaRPr lang="en-US" altLang="en-US" sz="1600" dirty="0">
              <a:latin typeface="Comic Sans MS" panose="030F0702030302020204" pitchFamily="66" charset="0"/>
            </a:endParaRPr>
          </a:p>
          <a:p>
            <a:pPr marL="0" indent="0">
              <a:buNone/>
            </a:pPr>
            <a:r>
              <a:rPr lang="en-US" altLang="en-US" sz="1600" dirty="0">
                <a:latin typeface="Comic Sans MS" panose="030F0702030302020204" pitchFamily="66" charset="0"/>
              </a:rPr>
              <a:t> D)  the ice increases the light available for photosynthesis, so </a:t>
            </a:r>
            <a:br>
              <a:rPr lang="en-US" altLang="en-US" sz="1600" dirty="0">
                <a:latin typeface="Comic Sans MS" panose="030F0702030302020204" pitchFamily="66" charset="0"/>
              </a:rPr>
            </a:br>
            <a:r>
              <a:rPr lang="en-US" altLang="en-US" sz="1600" dirty="0">
                <a:latin typeface="Comic Sans MS" panose="030F0702030302020204" pitchFamily="66" charset="0"/>
              </a:rPr>
              <a:t>        primary production increases and zooplankton populations </a:t>
            </a:r>
            <a:br>
              <a:rPr lang="en-US" altLang="en-US" sz="1600" dirty="0">
                <a:latin typeface="Comic Sans MS" panose="030F0702030302020204" pitchFamily="66" charset="0"/>
              </a:rPr>
            </a:br>
            <a:r>
              <a:rPr lang="en-US" altLang="en-US" sz="1600" dirty="0">
                <a:latin typeface="Comic Sans MS" panose="030F0702030302020204" pitchFamily="66" charset="0"/>
              </a:rPr>
              <a:t>        increase in size</a:t>
            </a:r>
          </a:p>
          <a:p>
            <a:pPr marL="0" indent="0">
              <a:buNone/>
            </a:pPr>
            <a:r>
              <a:rPr lang="en-US" altLang="en-US" sz="1600" dirty="0">
                <a:latin typeface="Comic Sans MS" panose="030F0702030302020204" pitchFamily="66" charset="0"/>
              </a:rPr>
              <a:t> </a:t>
            </a:r>
            <a:endParaRPr lang="en-US" altLang="en-US" sz="1800" dirty="0">
              <a:latin typeface="Comic Sans MS" panose="030F0702030302020204" pitchFamily="66" charset="0"/>
            </a:endParaRPr>
          </a:p>
        </p:txBody>
      </p:sp>
      <p:sp>
        <p:nvSpPr>
          <p:cNvPr id="89091" name="Rectangle 1">
            <a:extLst>
              <a:ext uri="{FF2B5EF4-FFF2-40B4-BE49-F238E27FC236}">
                <a16:creationId xmlns:a16="http://schemas.microsoft.com/office/drawing/2014/main" id="{7C51CB4E-1046-4618-8D92-87021D7678F8}"/>
              </a:ext>
            </a:extLst>
          </p:cNvPr>
          <p:cNvSpPr>
            <a:spLocks noChangeArrowheads="1"/>
          </p:cNvSpPr>
          <p:nvPr/>
        </p:nvSpPr>
        <p:spPr bwMode="auto">
          <a:xfrm>
            <a:off x="1541464" y="6253163"/>
            <a:ext cx="9185275" cy="246062"/>
          </a:xfrm>
          <a:prstGeom prst="rect">
            <a:avLst/>
          </a:prstGeom>
          <a:noFill/>
          <a:ln>
            <a:noFill/>
          </a:ln>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Aft>
                <a:spcPct val="0"/>
              </a:spcAft>
              <a:buNone/>
              <a:defRPr/>
            </a:pPr>
            <a:r>
              <a:rPr lang="en-US" altLang="en-US" sz="1000" dirty="0">
                <a:solidFill>
                  <a:srgbClr val="CC0099"/>
                </a:solidFill>
                <a:cs typeface="Arial" panose="020B0604020202020204" pitchFamily="34" charset="0"/>
              </a:rPr>
              <a:t>.</a:t>
            </a:r>
          </a:p>
        </p:txBody>
      </p:sp>
      <p:sp>
        <p:nvSpPr>
          <p:cNvPr id="4" name="Rectangle 1">
            <a:extLst>
              <a:ext uri="{FF2B5EF4-FFF2-40B4-BE49-F238E27FC236}">
                <a16:creationId xmlns:a16="http://schemas.microsoft.com/office/drawing/2014/main" id="{A445FB2F-4E6E-4274-95D0-C860E983DB92}"/>
              </a:ext>
            </a:extLst>
          </p:cNvPr>
          <p:cNvSpPr>
            <a:spLocks noChangeArrowheads="1"/>
          </p:cNvSpPr>
          <p:nvPr/>
        </p:nvSpPr>
        <p:spPr bwMode="auto">
          <a:xfrm>
            <a:off x="0" y="6118397"/>
            <a:ext cx="9202737"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1000" dirty="0">
                <a:solidFill>
                  <a:srgbClr val="000000"/>
                </a:solidFill>
                <a:latin typeface="Times New Roman" panose="02020603050405020304" pitchFamily="18" charset="0"/>
                <a:cs typeface="Times New Roman" panose="02020603050405020304" pitchFamily="18" charset="0"/>
              </a:rPr>
              <a:t>ENE-4.B.3 Relationships among interacting populations can be characterized by positive and negative effects and can be modeled. Examples include predator/prey interactions, trophic cascades, and niche partitioning</a:t>
            </a:r>
          </a:p>
          <a:p>
            <a:pPr fontAlgn="base">
              <a:spcBef>
                <a:spcPct val="0"/>
              </a:spcBef>
              <a:spcAft>
                <a:spcPct val="0"/>
              </a:spcAft>
              <a:buNone/>
            </a:pPr>
            <a:r>
              <a:rPr lang="en-US" altLang="en-US" sz="1000" dirty="0">
                <a:solidFill>
                  <a:srgbClr val="000000"/>
                </a:solidFill>
                <a:latin typeface="Times New Roman" panose="02020603050405020304" pitchFamily="18" charset="0"/>
                <a:cs typeface="Times New Roman" panose="02020603050405020304" pitchFamily="18" charset="0"/>
              </a:rPr>
              <a:t>SP 6 E Predict the causes or effects of a change in, or disruption to, one or more components in a biological system based on </a:t>
            </a:r>
          </a:p>
          <a:p>
            <a:pPr fontAlgn="base">
              <a:spcBef>
                <a:spcPct val="0"/>
              </a:spcBef>
              <a:spcAft>
                <a:spcPct val="0"/>
              </a:spcAft>
              <a:buNone/>
            </a:pPr>
            <a:r>
              <a:rPr lang="en-US" altLang="en-US" sz="1000" dirty="0">
                <a:solidFill>
                  <a:srgbClr val="000000"/>
                </a:solidFill>
                <a:latin typeface="Times New Roman" panose="02020603050405020304" pitchFamily="18" charset="0"/>
                <a:cs typeface="Times New Roman" panose="02020603050405020304" pitchFamily="18" charset="0"/>
              </a:rPr>
              <a:t>     a. Biological concepts or processes.</a:t>
            </a:r>
          </a:p>
        </p:txBody>
      </p:sp>
      <p:sp>
        <p:nvSpPr>
          <p:cNvPr id="284677" name="TextBox 5">
            <a:extLst>
              <a:ext uri="{FF2B5EF4-FFF2-40B4-BE49-F238E27FC236}">
                <a16:creationId xmlns:a16="http://schemas.microsoft.com/office/drawing/2014/main" id="{DBE6AC72-C745-472A-8851-355AEC0ABD10}"/>
              </a:ext>
            </a:extLst>
          </p:cNvPr>
          <p:cNvSpPr txBox="1">
            <a:spLocks noChangeArrowheads="1"/>
          </p:cNvSpPr>
          <p:nvPr/>
        </p:nvSpPr>
        <p:spPr bwMode="auto">
          <a:xfrm>
            <a:off x="-22224" y="31578"/>
            <a:ext cx="31273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1000" dirty="0">
                <a:solidFill>
                  <a:srgbClr val="000000"/>
                </a:solidFill>
                <a:cs typeface="Times New Roman" panose="02020603050405020304" pitchFamily="18" charset="0"/>
                <a:hlinkClick r:id="rId4"/>
              </a:rPr>
              <a:t>From Released 2013 AP BIOLOGY Practice Exam</a:t>
            </a:r>
            <a:endParaRPr lang="en-US" altLang="en-US" sz="1000" dirty="0">
              <a:solidFill>
                <a:srgbClr val="000000"/>
              </a:solidFill>
              <a:cs typeface="Times New Roman" panose="02020603050405020304" pitchFamily="18" charset="0"/>
            </a:endParaRPr>
          </a:p>
        </p:txBody>
      </p:sp>
      <p:sp>
        <p:nvSpPr>
          <p:cNvPr id="5" name="Rectangle: Rounded Corners 4">
            <a:extLst>
              <a:ext uri="{FF2B5EF4-FFF2-40B4-BE49-F238E27FC236}">
                <a16:creationId xmlns:a16="http://schemas.microsoft.com/office/drawing/2014/main" id="{88CF14D5-1BEC-42DB-844D-495D9B52B036}"/>
              </a:ext>
            </a:extLst>
          </p:cNvPr>
          <p:cNvSpPr/>
          <p:nvPr/>
        </p:nvSpPr>
        <p:spPr>
          <a:xfrm>
            <a:off x="194504" y="3737598"/>
            <a:ext cx="6308725" cy="66357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latin typeface="Arial"/>
            </a:endParaRPr>
          </a:p>
        </p:txBody>
      </p:sp>
      <p:pic>
        <p:nvPicPr>
          <p:cNvPr id="284679" name="Picture 2">
            <a:extLst>
              <a:ext uri="{FF2B5EF4-FFF2-40B4-BE49-F238E27FC236}">
                <a16:creationId xmlns:a16="http://schemas.microsoft.com/office/drawing/2014/main" id="{97959A7B-2EE4-49A2-81C6-ED8EF7ADB8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5000" t="21069" r="52499" b="38911"/>
          <a:stretch>
            <a:fillRect/>
          </a:stretch>
        </p:blipFill>
        <p:spPr bwMode="auto">
          <a:xfrm>
            <a:off x="7754111" y="178423"/>
            <a:ext cx="4222750" cy="422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83657F3-CF51-4E84-9029-22C7E4DE9FF3}"/>
              </a:ext>
            </a:extLst>
          </p:cNvPr>
          <p:cNvSpPr txBox="1">
            <a:spLocks noChangeArrowheads="1"/>
          </p:cNvSpPr>
          <p:nvPr/>
        </p:nvSpPr>
        <p:spPr bwMode="auto">
          <a:xfrm>
            <a:off x="1054769" y="2688431"/>
            <a:ext cx="26146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1600" dirty="0">
                <a:solidFill>
                  <a:srgbClr val="FF0000"/>
                </a:solidFill>
                <a:latin typeface="Calibri" panose="020F0502020204030204" pitchFamily="34" charset="0"/>
                <a:cs typeface="Arial" panose="020B0604020202020204" pitchFamily="34" charset="0"/>
              </a:rPr>
              <a:t>True-but not shown on graph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accent1">
            <a:lumMod val="90000"/>
          </a:schemeClr>
        </a:solidFill>
        <a:effectLst/>
      </p:bgPr>
    </p:bg>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A49FD95-2230-4DB5-92DE-53EDBB6CF174}"/>
              </a:ext>
            </a:extLst>
          </p:cNvPr>
          <p:cNvSpPr>
            <a:spLocks noGrp="1" noChangeArrowheads="1"/>
          </p:cNvSpPr>
          <p:nvPr>
            <p:ph type="body" sz="half" idx="2"/>
          </p:nvPr>
        </p:nvSpPr>
        <p:spPr>
          <a:xfrm>
            <a:off x="103875" y="477158"/>
            <a:ext cx="12165496" cy="2411100"/>
          </a:xfrm>
        </p:spPr>
        <p:txBody>
          <a:bodyPr/>
          <a:lstStyle/>
          <a:p>
            <a:pPr marL="0" indent="0">
              <a:buNone/>
            </a:pPr>
            <a:r>
              <a:rPr lang="en-US" sz="2400" dirty="0">
                <a:latin typeface="Comic Sans MS" panose="030F0702030302020204" pitchFamily="66" charset="0"/>
              </a:rPr>
              <a:t>Hydrogen peroxide is broken down to water and oxygen by the enzyme catalase. </a:t>
            </a:r>
          </a:p>
          <a:p>
            <a:pPr marL="0" indent="0">
              <a:buNone/>
            </a:pPr>
            <a:r>
              <a:rPr lang="en-US" sz="2400" dirty="0">
                <a:latin typeface="Comic Sans MS" panose="030F0702030302020204" pitchFamily="66" charset="0"/>
              </a:rPr>
              <a:t>The data were taken over 5 minutes. </a:t>
            </a:r>
          </a:p>
          <a:p>
            <a:pPr marL="0" indent="0">
              <a:buNone/>
            </a:pPr>
            <a:r>
              <a:rPr lang="en-US" sz="2400" dirty="0">
                <a:latin typeface="Comic Sans MS" panose="030F0702030302020204" pitchFamily="66" charset="0"/>
              </a:rPr>
              <a:t>What is the rate of enzymatic reaction in mL/min from 2 to 4 minutes? </a:t>
            </a:r>
          </a:p>
          <a:p>
            <a:pPr marL="0" indent="0">
              <a:buNone/>
            </a:pPr>
            <a:r>
              <a:rPr lang="en-US" sz="2400" dirty="0">
                <a:latin typeface="Comic Sans MS" panose="030F0702030302020204" pitchFamily="66" charset="0"/>
              </a:rPr>
              <a:t>Round to the nearest hundreds</a:t>
            </a:r>
          </a:p>
          <a:p>
            <a:pPr marL="0" indent="0">
              <a:buNone/>
            </a:pPr>
            <a:endParaRPr lang="en-US" altLang="en-US" sz="1800" dirty="0">
              <a:solidFill>
                <a:srgbClr val="FF0000"/>
              </a:solidFill>
              <a:latin typeface="Comic Sans MS" panose="030F0702030302020204" pitchFamily="66" charset="0"/>
            </a:endParaRPr>
          </a:p>
        </p:txBody>
      </p:sp>
      <p:sp>
        <p:nvSpPr>
          <p:cNvPr id="89091" name="Rectangle 1">
            <a:extLst>
              <a:ext uri="{FF2B5EF4-FFF2-40B4-BE49-F238E27FC236}">
                <a16:creationId xmlns:a16="http://schemas.microsoft.com/office/drawing/2014/main" id="{6B086D1E-103C-4467-8677-79882B1ED55E}"/>
              </a:ext>
            </a:extLst>
          </p:cNvPr>
          <p:cNvSpPr>
            <a:spLocks noChangeArrowheads="1"/>
          </p:cNvSpPr>
          <p:nvPr/>
        </p:nvSpPr>
        <p:spPr bwMode="auto">
          <a:xfrm>
            <a:off x="1541464" y="6253163"/>
            <a:ext cx="9185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Aft>
                <a:spcPct val="0"/>
              </a:spcAft>
              <a:buNone/>
              <a:defRPr/>
            </a:pPr>
            <a:r>
              <a:rPr lang="en-US" altLang="en-US" sz="1000" dirty="0">
                <a:solidFill>
                  <a:srgbClr val="CC0099"/>
                </a:solidFill>
                <a:cs typeface="Arial" panose="020B0604020202020204" pitchFamily="34" charset="0"/>
              </a:rPr>
              <a:t>.</a:t>
            </a:r>
          </a:p>
        </p:txBody>
      </p:sp>
      <p:sp>
        <p:nvSpPr>
          <p:cNvPr id="4" name="Rectangle 1">
            <a:extLst>
              <a:ext uri="{FF2B5EF4-FFF2-40B4-BE49-F238E27FC236}">
                <a16:creationId xmlns:a16="http://schemas.microsoft.com/office/drawing/2014/main" id="{53242106-AB3A-47EF-907D-64BF9F10F4BA}"/>
              </a:ext>
            </a:extLst>
          </p:cNvPr>
          <p:cNvSpPr>
            <a:spLocks noChangeArrowheads="1"/>
          </p:cNvSpPr>
          <p:nvPr/>
        </p:nvSpPr>
        <p:spPr bwMode="auto">
          <a:xfrm>
            <a:off x="0" y="6376194"/>
            <a:ext cx="92027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Comic Sans MS" pitchFamily="66" charset="0"/>
              </a:defRPr>
            </a:lvl1pPr>
            <a:lvl2pPr eaLnBrk="0" hangingPunct="0">
              <a:defRPr>
                <a:solidFill>
                  <a:schemeClr val="tx1"/>
                </a:solidFill>
                <a:latin typeface="Comic Sans MS" pitchFamily="66" charset="0"/>
              </a:defRPr>
            </a:lvl2pPr>
            <a:lvl3pPr eaLnBrk="0" hangingPunct="0">
              <a:defRPr>
                <a:solidFill>
                  <a:schemeClr val="tx1"/>
                </a:solidFill>
                <a:latin typeface="Comic Sans MS" pitchFamily="66" charset="0"/>
              </a:defRPr>
            </a:lvl3pPr>
            <a:lvl4pPr eaLnBrk="0" hangingPunct="0">
              <a:defRPr>
                <a:solidFill>
                  <a:schemeClr val="tx1"/>
                </a:solidFill>
                <a:latin typeface="Comic Sans MS" pitchFamily="66" charset="0"/>
              </a:defRPr>
            </a:lvl4pPr>
            <a:lvl5pPr eaLnBrk="0" hangingPunct="0">
              <a:defRPr>
                <a:solidFill>
                  <a:schemeClr val="tx1"/>
                </a:solidFill>
                <a:latin typeface="Comic Sans MS" pitchFamily="66" charset="0"/>
              </a:defRPr>
            </a:lvl5pPr>
            <a:lvl6pPr eaLnBrk="0" fontAlgn="base" hangingPunct="0">
              <a:spcBef>
                <a:spcPct val="0"/>
              </a:spcBef>
              <a:spcAft>
                <a:spcPct val="0"/>
              </a:spcAft>
              <a:defRPr>
                <a:solidFill>
                  <a:schemeClr val="tx1"/>
                </a:solidFill>
                <a:latin typeface="Comic Sans MS" pitchFamily="66" charset="0"/>
              </a:defRPr>
            </a:lvl6pPr>
            <a:lvl7pPr eaLnBrk="0" fontAlgn="base" hangingPunct="0">
              <a:spcBef>
                <a:spcPct val="0"/>
              </a:spcBef>
              <a:spcAft>
                <a:spcPct val="0"/>
              </a:spcAft>
              <a:defRPr>
                <a:solidFill>
                  <a:schemeClr val="tx1"/>
                </a:solidFill>
                <a:latin typeface="Comic Sans MS" pitchFamily="66" charset="0"/>
              </a:defRPr>
            </a:lvl7pPr>
            <a:lvl8pPr eaLnBrk="0" fontAlgn="base" hangingPunct="0">
              <a:spcBef>
                <a:spcPct val="0"/>
              </a:spcBef>
              <a:spcAft>
                <a:spcPct val="0"/>
              </a:spcAft>
              <a:defRPr>
                <a:solidFill>
                  <a:schemeClr val="tx1"/>
                </a:solidFill>
                <a:latin typeface="Comic Sans MS" pitchFamily="66" charset="0"/>
              </a:defRPr>
            </a:lvl8pPr>
            <a:lvl9pPr eaLnBrk="0" fontAlgn="base" hangingPunct="0">
              <a:spcBef>
                <a:spcPct val="0"/>
              </a:spcBef>
              <a:spcAft>
                <a:spcPct val="0"/>
              </a:spcAft>
              <a:defRPr>
                <a:solidFill>
                  <a:schemeClr val="tx1"/>
                </a:solidFill>
                <a:latin typeface="Comic Sans MS" pitchFamily="66" charset="0"/>
              </a:defRPr>
            </a:lvl9pPr>
          </a:lstStyle>
          <a:p>
            <a:pPr eaLnBrk="1" hangingPunct="1">
              <a:defRPr/>
            </a:pPr>
            <a:r>
              <a:rPr lang="en-US" sz="1000" dirty="0">
                <a:solidFill>
                  <a:prstClr val="black"/>
                </a:solidFill>
                <a:latin typeface="Times New Roman" panose="02020603050405020304" pitchFamily="18" charset="0"/>
                <a:cs typeface="Times New Roman" panose="02020603050405020304" pitchFamily="18" charset="0"/>
              </a:rPr>
              <a:t>SP 4. B Describe data from a table or graph, including</a:t>
            </a:r>
            <a:br>
              <a:rPr lang="en-US" sz="1000" dirty="0">
                <a:solidFill>
                  <a:prstClr val="black"/>
                </a:solidFill>
                <a:latin typeface="Times New Roman" panose="02020603050405020304" pitchFamily="18" charset="0"/>
                <a:cs typeface="Times New Roman" panose="02020603050405020304" pitchFamily="18" charset="0"/>
              </a:rPr>
            </a:br>
            <a:r>
              <a:rPr lang="en-US" sz="1000" dirty="0">
                <a:solidFill>
                  <a:prstClr val="black"/>
                </a:solidFill>
                <a:latin typeface="Times New Roman" panose="02020603050405020304" pitchFamily="18" charset="0"/>
                <a:cs typeface="Times New Roman" panose="02020603050405020304" pitchFamily="18" charset="0"/>
              </a:rPr>
              <a:t>     a. Identifying specific data points</a:t>
            </a:r>
          </a:p>
        </p:txBody>
      </p:sp>
      <p:sp>
        <p:nvSpPr>
          <p:cNvPr id="6" name="TextBox 5">
            <a:extLst>
              <a:ext uri="{FF2B5EF4-FFF2-40B4-BE49-F238E27FC236}">
                <a16:creationId xmlns:a16="http://schemas.microsoft.com/office/drawing/2014/main" id="{9EB6436F-91F3-4413-BE0D-6260B8D67519}"/>
              </a:ext>
            </a:extLst>
          </p:cNvPr>
          <p:cNvSpPr txBox="1"/>
          <p:nvPr/>
        </p:nvSpPr>
        <p:spPr>
          <a:xfrm>
            <a:off x="0" y="53689"/>
            <a:ext cx="5852884" cy="246221"/>
          </a:xfrm>
          <a:prstGeom prst="rect">
            <a:avLst/>
          </a:prstGeom>
          <a:noFill/>
        </p:spPr>
        <p:txBody>
          <a:bodyPr wrap="none" rtlCol="0">
            <a:spAutoFit/>
          </a:bodyPr>
          <a:lstStyle/>
          <a:p>
            <a:pPr fontAlgn="base">
              <a:spcBef>
                <a:spcPct val="0"/>
              </a:spcBef>
              <a:spcAft>
                <a:spcPct val="0"/>
              </a:spcAft>
              <a:defRPr/>
            </a:pPr>
            <a:r>
              <a:rPr lang="en-US" sz="1000" dirty="0">
                <a:solidFill>
                  <a:srgbClr val="000000"/>
                </a:solidFill>
                <a:latin typeface="Arial"/>
                <a:cs typeface="Times New Roman" panose="02020603050405020304" pitchFamily="18" charset="0"/>
              </a:rPr>
              <a:t>http://ehardmanapbio.weebly.com/uploads/5/2/0/5/5205206/jenniferkloocksquantitativeguidekey2.pdf</a:t>
            </a:r>
          </a:p>
        </p:txBody>
      </p:sp>
      <p:pic>
        <p:nvPicPr>
          <p:cNvPr id="5" name="Picture 4">
            <a:extLst>
              <a:ext uri="{FF2B5EF4-FFF2-40B4-BE49-F238E27FC236}">
                <a16:creationId xmlns:a16="http://schemas.microsoft.com/office/drawing/2014/main" id="{57EC72FA-3EEC-4F6E-836F-87B785E0789F}"/>
              </a:ext>
            </a:extLst>
          </p:cNvPr>
          <p:cNvPicPr>
            <a:picLocks noChangeAspect="1"/>
          </p:cNvPicPr>
          <p:nvPr/>
        </p:nvPicPr>
        <p:blipFill rotWithShape="1">
          <a:blip r:embed="rId3"/>
          <a:srcRect l="73731" t="41479" r="14936" b="37782"/>
          <a:stretch/>
        </p:blipFill>
        <p:spPr>
          <a:xfrm>
            <a:off x="9033175" y="2087706"/>
            <a:ext cx="2728338" cy="2807168"/>
          </a:xfrm>
          <a:prstGeom prst="rect">
            <a:avLst/>
          </a:prstGeom>
        </p:spPr>
      </p:pic>
      <p:sp>
        <p:nvSpPr>
          <p:cNvPr id="8" name="TextBox 7">
            <a:extLst>
              <a:ext uri="{FF2B5EF4-FFF2-40B4-BE49-F238E27FC236}">
                <a16:creationId xmlns:a16="http://schemas.microsoft.com/office/drawing/2014/main" id="{6EE0C331-4CB1-4AF5-97E1-F39D51C2518D}"/>
              </a:ext>
            </a:extLst>
          </p:cNvPr>
          <p:cNvSpPr txBox="1"/>
          <p:nvPr/>
        </p:nvSpPr>
        <p:spPr>
          <a:xfrm>
            <a:off x="591795" y="2860998"/>
            <a:ext cx="2379177" cy="954107"/>
          </a:xfrm>
          <a:prstGeom prst="rect">
            <a:avLst/>
          </a:prstGeom>
          <a:noFill/>
        </p:spPr>
        <p:txBody>
          <a:bodyPr wrap="none" rtlCol="0">
            <a:spAutoFit/>
          </a:bodyPr>
          <a:lstStyle/>
          <a:p>
            <a:r>
              <a:rPr lang="en-US" sz="2800" u="sng" dirty="0">
                <a:solidFill>
                  <a:srgbClr val="0000FF"/>
                </a:solidFill>
              </a:rPr>
              <a:t>5.5 – 3.6</a:t>
            </a:r>
            <a:r>
              <a:rPr lang="en-US" sz="2800" dirty="0">
                <a:solidFill>
                  <a:srgbClr val="0000FF"/>
                </a:solidFill>
              </a:rPr>
              <a:t>        </a:t>
            </a:r>
          </a:p>
          <a:p>
            <a:r>
              <a:rPr lang="en-US" sz="2800" dirty="0">
                <a:solidFill>
                  <a:srgbClr val="0000FF"/>
                </a:solidFill>
              </a:rPr>
              <a:t>  4-2</a:t>
            </a:r>
          </a:p>
        </p:txBody>
      </p:sp>
      <p:sp>
        <p:nvSpPr>
          <p:cNvPr id="13" name="TextBox 12">
            <a:extLst>
              <a:ext uri="{FF2B5EF4-FFF2-40B4-BE49-F238E27FC236}">
                <a16:creationId xmlns:a16="http://schemas.microsoft.com/office/drawing/2014/main" id="{D7104A92-5C4F-46C7-A2F5-57D4873DF9E9}"/>
              </a:ext>
            </a:extLst>
          </p:cNvPr>
          <p:cNvSpPr txBox="1"/>
          <p:nvPr/>
        </p:nvSpPr>
        <p:spPr>
          <a:xfrm>
            <a:off x="2192707" y="2937458"/>
            <a:ext cx="4751637" cy="954107"/>
          </a:xfrm>
          <a:prstGeom prst="rect">
            <a:avLst/>
          </a:prstGeom>
          <a:noFill/>
        </p:spPr>
        <p:txBody>
          <a:bodyPr wrap="square">
            <a:spAutoFit/>
          </a:bodyPr>
          <a:lstStyle/>
          <a:p>
            <a:r>
              <a:rPr lang="en-US" sz="2800" dirty="0">
                <a:solidFill>
                  <a:srgbClr val="0000FF"/>
                </a:solidFill>
              </a:rPr>
              <a:t>= </a:t>
            </a:r>
            <a:r>
              <a:rPr lang="en-US" sz="2800" u="sng" dirty="0">
                <a:solidFill>
                  <a:srgbClr val="0000FF"/>
                </a:solidFill>
              </a:rPr>
              <a:t>1.9</a:t>
            </a:r>
            <a:r>
              <a:rPr lang="en-US" sz="2800" dirty="0">
                <a:solidFill>
                  <a:srgbClr val="0000FF"/>
                </a:solidFill>
              </a:rPr>
              <a:t> = 0.95  mL/min</a:t>
            </a:r>
          </a:p>
          <a:p>
            <a:r>
              <a:rPr lang="en-US" sz="2800" dirty="0">
                <a:solidFill>
                  <a:srgbClr val="0000FF"/>
                </a:solidFill>
              </a:rPr>
              <a:t>     2</a:t>
            </a:r>
            <a:endParaRPr lang="en-US" dirty="0">
              <a:solidFill>
                <a:srgbClr val="0000FF"/>
              </a:solidFill>
            </a:endParaRPr>
          </a:p>
        </p:txBody>
      </p:sp>
    </p:spTree>
    <p:extLst>
      <p:ext uri="{BB962C8B-B14F-4D97-AF65-F5344CB8AC3E}">
        <p14:creationId xmlns:p14="http://schemas.microsoft.com/office/powerpoint/2010/main" val="86689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41314" name="Text Box 4">
            <a:extLst>
              <a:ext uri="{FF2B5EF4-FFF2-40B4-BE49-F238E27FC236}">
                <a16:creationId xmlns:a16="http://schemas.microsoft.com/office/drawing/2014/main" id="{77A6DE7A-F252-43F0-B359-A6FFEE3E7016}"/>
              </a:ext>
            </a:extLst>
          </p:cNvPr>
          <p:cNvSpPr txBox="1">
            <a:spLocks noChangeArrowheads="1"/>
          </p:cNvSpPr>
          <p:nvPr/>
        </p:nvSpPr>
        <p:spPr bwMode="auto">
          <a:xfrm>
            <a:off x="170028" y="561202"/>
            <a:ext cx="8991600" cy="457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133350" algn="l"/>
                <a:tab pos="4191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33350" algn="l"/>
                <a:tab pos="4191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33350" algn="l"/>
                <a:tab pos="4191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9pPr>
          </a:lstStyle>
          <a:p>
            <a:pPr>
              <a:buFont typeface="Arial" panose="020B0604020202020204" pitchFamily="34" charset="0"/>
              <a:buNone/>
            </a:pPr>
            <a:r>
              <a:rPr lang="en-US" altLang="en-US" sz="1800" dirty="0">
                <a:latin typeface="Comic Sans MS" panose="030F0702030302020204" pitchFamily="66" charset="0"/>
              </a:rPr>
              <a:t>Simpson’s diversity index (SDI) measures________________  in a community. </a:t>
            </a:r>
          </a:p>
          <a:p>
            <a:pPr>
              <a:buFont typeface="Arial" panose="020B0604020202020204" pitchFamily="34" charset="0"/>
              <a:buNone/>
            </a:pPr>
            <a:endParaRPr lang="en-US" altLang="en-US" sz="1800" dirty="0">
              <a:latin typeface="Comic Sans MS" panose="030F0702030302020204" pitchFamily="66" charset="0"/>
            </a:endParaRPr>
          </a:p>
          <a:p>
            <a:pPr>
              <a:buFont typeface="Arial" panose="020B0604020202020204" pitchFamily="34" charset="0"/>
              <a:buNone/>
            </a:pPr>
            <a:r>
              <a:rPr lang="en-US" altLang="en-US" sz="1800" dirty="0">
                <a:latin typeface="Comic Sans MS" panose="030F0702030302020204" pitchFamily="66" charset="0"/>
              </a:rPr>
              <a:t>The range is from 0 to 1, where:</a:t>
            </a:r>
          </a:p>
          <a:p>
            <a:pPr>
              <a:buFont typeface="Arial" panose="020B0604020202020204" pitchFamily="34" charset="0"/>
              <a:buNone/>
            </a:pPr>
            <a:r>
              <a:rPr lang="en-US" altLang="en-US" sz="1800" dirty="0">
                <a:latin typeface="Comic Sans MS" panose="030F0702030302020204" pitchFamily="66" charset="0"/>
              </a:rPr>
              <a:t>High scores (close to 1) indicate   high  or   low  diversity. </a:t>
            </a:r>
          </a:p>
          <a:p>
            <a:pPr>
              <a:buFont typeface="Arial" panose="020B0604020202020204" pitchFamily="34" charset="0"/>
              <a:buNone/>
            </a:pPr>
            <a:endParaRPr lang="en-US" altLang="en-US" sz="1800" dirty="0">
              <a:latin typeface="Comic Sans MS" panose="030F0702030302020204" pitchFamily="66" charset="0"/>
            </a:endParaRPr>
          </a:p>
          <a:p>
            <a:pPr>
              <a:buFont typeface="Arial" panose="020B0604020202020204" pitchFamily="34" charset="0"/>
              <a:buNone/>
            </a:pPr>
            <a:r>
              <a:rPr lang="en-US" altLang="en-US" sz="1800" dirty="0">
                <a:latin typeface="Comic Sans MS" panose="030F0702030302020204" pitchFamily="66" charset="0"/>
              </a:rPr>
              <a:t>Low scores (close to 0) indicate  high  or  low   diversity.</a:t>
            </a:r>
          </a:p>
          <a:p>
            <a:pPr>
              <a:buFont typeface="Arial" panose="020B0604020202020204" pitchFamily="34" charset="0"/>
              <a:buNone/>
            </a:pPr>
            <a:endParaRPr lang="en-US" altLang="en-US" sz="1800" dirty="0">
              <a:latin typeface="Comic Sans MS" panose="030F0702030302020204" pitchFamily="66" charset="0"/>
            </a:endParaRPr>
          </a:p>
          <a:p>
            <a:pPr>
              <a:buFont typeface="Arial" panose="020B0604020202020204" pitchFamily="34" charset="0"/>
              <a:buNone/>
            </a:pPr>
            <a:endParaRPr lang="en-US" altLang="en-US" sz="1800" dirty="0">
              <a:latin typeface="Comic Sans MS" panose="030F0702030302020204" pitchFamily="66" charset="0"/>
            </a:endParaRPr>
          </a:p>
          <a:p>
            <a:pPr>
              <a:buFont typeface="Arial" panose="020B0604020202020204" pitchFamily="34" charset="0"/>
              <a:buNone/>
            </a:pPr>
            <a:r>
              <a:rPr lang="en-US" altLang="en-US" sz="1800" dirty="0">
                <a:latin typeface="Comic Sans MS" panose="030F0702030302020204" pitchFamily="66" charset="0"/>
              </a:rPr>
              <a:t>Biological diversity can be quantified in many different ways. </a:t>
            </a:r>
            <a:br>
              <a:rPr lang="en-US" altLang="en-US" sz="1800" dirty="0">
                <a:latin typeface="Comic Sans MS" panose="030F0702030302020204" pitchFamily="66" charset="0"/>
              </a:rPr>
            </a:br>
            <a:endParaRPr lang="en-US" altLang="en-US" sz="1800" dirty="0">
              <a:latin typeface="Comic Sans MS" panose="030F0702030302020204" pitchFamily="66" charset="0"/>
            </a:endParaRPr>
          </a:p>
          <a:p>
            <a:pPr>
              <a:buFont typeface="Arial" panose="020B0604020202020204" pitchFamily="34" charset="0"/>
              <a:buNone/>
            </a:pPr>
            <a:r>
              <a:rPr lang="en-US" altLang="en-US" sz="1800" dirty="0">
                <a:latin typeface="Comic Sans MS" panose="030F0702030302020204" pitchFamily="66" charset="0"/>
              </a:rPr>
              <a:t>The number of species present in a sample area is called species _________</a:t>
            </a:r>
          </a:p>
          <a:p>
            <a:pPr>
              <a:buFont typeface="Arial" panose="020B0604020202020204" pitchFamily="34" charset="0"/>
              <a:buNone/>
            </a:pPr>
            <a:endParaRPr lang="en-US" altLang="en-US" sz="1800" dirty="0">
              <a:latin typeface="Comic Sans MS" panose="030F0702030302020204" pitchFamily="66" charset="0"/>
            </a:endParaRPr>
          </a:p>
          <a:p>
            <a:pPr>
              <a:buFont typeface="Arial" panose="020B0604020202020204" pitchFamily="34" charset="0"/>
              <a:buNone/>
            </a:pPr>
            <a:r>
              <a:rPr lang="en-US" altLang="en-US" sz="1800" dirty="0">
                <a:latin typeface="Comic Sans MS" panose="030F0702030302020204" pitchFamily="66" charset="0"/>
              </a:rPr>
              <a:t>The measure of the relative abundance of each species in the sample area is called species ___________</a:t>
            </a:r>
          </a:p>
        </p:txBody>
      </p:sp>
      <p:sp>
        <p:nvSpPr>
          <p:cNvPr id="29700" name="TextBox 1">
            <a:extLst>
              <a:ext uri="{FF2B5EF4-FFF2-40B4-BE49-F238E27FC236}">
                <a16:creationId xmlns:a16="http://schemas.microsoft.com/office/drawing/2014/main" id="{5110B61B-9279-45E1-83AE-AF2A0F8FEBFF}"/>
              </a:ext>
            </a:extLst>
          </p:cNvPr>
          <p:cNvSpPr txBox="1">
            <a:spLocks noChangeArrowheads="1"/>
          </p:cNvSpPr>
          <p:nvPr/>
        </p:nvSpPr>
        <p:spPr bwMode="auto">
          <a:xfrm>
            <a:off x="0" y="6227763"/>
            <a:ext cx="90900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en-US" altLang="en-US" sz="1000" dirty="0">
                <a:latin typeface="Times New Roman" panose="02020603050405020304" pitchFamily="18" charset="0"/>
                <a:cs typeface="Times New Roman" panose="02020603050405020304" pitchFamily="18" charset="0"/>
              </a:rPr>
              <a:t>ENE-4.A.1 The structure of a community is measured and described in terms of species composition and species diversity.</a:t>
            </a:r>
          </a:p>
          <a:p>
            <a:pPr>
              <a:buFont typeface="Arial" panose="020B0604020202020204" pitchFamily="34" charset="0"/>
              <a:buNone/>
            </a:pPr>
            <a:r>
              <a:rPr lang="en-US" altLang="en-US" sz="1000" dirty="0">
                <a:solidFill>
                  <a:srgbClr val="000000"/>
                </a:solidFill>
                <a:latin typeface="Times New Roman" panose="02020603050405020304" pitchFamily="18" charset="0"/>
                <a:cs typeface="Times New Roman" panose="02020603050405020304" pitchFamily="18" charset="0"/>
              </a:rPr>
              <a:t>SP 5 A. Perform mathematical calculations including:</a:t>
            </a:r>
            <a:br>
              <a:rPr lang="en-US" altLang="en-US" sz="1000" dirty="0">
                <a:solidFill>
                  <a:srgbClr val="000000"/>
                </a:solidFill>
                <a:latin typeface="Times New Roman" panose="02020603050405020304" pitchFamily="18" charset="0"/>
                <a:cs typeface="Times New Roman" panose="02020603050405020304" pitchFamily="18" charset="0"/>
              </a:rPr>
            </a:br>
            <a:r>
              <a:rPr lang="en-US" altLang="en-US" sz="1000" dirty="0">
                <a:solidFill>
                  <a:srgbClr val="000000"/>
                </a:solidFill>
                <a:latin typeface="Times New Roman" panose="02020603050405020304" pitchFamily="18" charset="0"/>
                <a:cs typeface="Times New Roman" panose="02020603050405020304" pitchFamily="18" charset="0"/>
              </a:rPr>
              <a:t>    a. Mathematical equations in the curriculum</a:t>
            </a:r>
          </a:p>
        </p:txBody>
      </p:sp>
      <p:sp>
        <p:nvSpPr>
          <p:cNvPr id="11" name="TextBox 10">
            <a:extLst>
              <a:ext uri="{FF2B5EF4-FFF2-40B4-BE49-F238E27FC236}">
                <a16:creationId xmlns:a16="http://schemas.microsoft.com/office/drawing/2014/main" id="{D4CB818A-D467-4EC7-A680-4B4C9E832C17}"/>
              </a:ext>
            </a:extLst>
          </p:cNvPr>
          <p:cNvSpPr txBox="1">
            <a:spLocks noChangeArrowheads="1"/>
          </p:cNvSpPr>
          <p:nvPr/>
        </p:nvSpPr>
        <p:spPr bwMode="auto">
          <a:xfrm>
            <a:off x="5067384" y="493713"/>
            <a:ext cx="4610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a:solidFill>
                  <a:srgbClr val="1003BD"/>
                </a:solidFill>
                <a:latin typeface="Comic Sans MS" panose="030F0702030302020204" pitchFamily="66" charset="0"/>
              </a:rPr>
              <a:t>biodiversity</a:t>
            </a:r>
            <a:endParaRPr lang="en-US" altLang="en-US" sz="1800" dirty="0">
              <a:solidFill>
                <a:srgbClr val="1003BD"/>
              </a:solidFill>
            </a:endParaRPr>
          </a:p>
        </p:txBody>
      </p:sp>
      <p:sp>
        <p:nvSpPr>
          <p:cNvPr id="141317" name="TextBox 12">
            <a:extLst>
              <a:ext uri="{FF2B5EF4-FFF2-40B4-BE49-F238E27FC236}">
                <a16:creationId xmlns:a16="http://schemas.microsoft.com/office/drawing/2014/main" id="{1D3524D2-BB69-4CE7-A588-08FD503648E0}"/>
              </a:ext>
            </a:extLst>
          </p:cNvPr>
          <p:cNvSpPr txBox="1">
            <a:spLocks noChangeArrowheads="1"/>
          </p:cNvSpPr>
          <p:nvPr/>
        </p:nvSpPr>
        <p:spPr bwMode="auto">
          <a:xfrm>
            <a:off x="0" y="7204"/>
            <a:ext cx="706596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000" dirty="0">
                <a:latin typeface="Arial" panose="020B0604020202020204" pitchFamily="34" charset="0"/>
                <a:hlinkClick r:id="rId4"/>
              </a:rPr>
              <a:t>http://www.nimbios.org/education/SIDcalc_exer.pdf</a:t>
            </a:r>
            <a:endParaRPr lang="en-US" altLang="en-US" sz="1000" dirty="0">
              <a:latin typeface="Arial" panose="020B0604020202020204" pitchFamily="34" charset="0"/>
            </a:endParaRPr>
          </a:p>
          <a:p>
            <a:pPr>
              <a:spcBef>
                <a:spcPct val="0"/>
              </a:spcBef>
              <a:buFontTx/>
              <a:buNone/>
            </a:pPr>
            <a:r>
              <a:rPr lang="en-US" altLang="en-US" sz="1000" dirty="0">
                <a:latin typeface="Arial" panose="020B0604020202020204" pitchFamily="34" charset="0"/>
                <a:hlinkClick r:id="rId5"/>
              </a:rPr>
              <a:t>https://www.scribd.com/document/139724238/Biological-Diversity-Practice-Problems</a:t>
            </a:r>
            <a:endParaRPr lang="en-US" altLang="en-US" sz="1000" dirty="0">
              <a:latin typeface="Arial" panose="020B0604020202020204" pitchFamily="34" charset="0"/>
            </a:endParaRPr>
          </a:p>
          <a:p>
            <a:pPr>
              <a:spcBef>
                <a:spcPct val="0"/>
              </a:spcBef>
              <a:buFontTx/>
              <a:buNone/>
            </a:pPr>
            <a:endParaRPr lang="en-US" altLang="en-US" sz="1000" dirty="0">
              <a:latin typeface="Arial" panose="020B0604020202020204" pitchFamily="34" charset="0"/>
            </a:endParaRPr>
          </a:p>
        </p:txBody>
      </p:sp>
      <p:sp>
        <p:nvSpPr>
          <p:cNvPr id="5" name="Oval 4">
            <a:extLst>
              <a:ext uri="{FF2B5EF4-FFF2-40B4-BE49-F238E27FC236}">
                <a16:creationId xmlns:a16="http://schemas.microsoft.com/office/drawing/2014/main" id="{6F80DB83-C072-43C7-BB9F-F5DAFC9637DA}"/>
              </a:ext>
            </a:extLst>
          </p:cNvPr>
          <p:cNvSpPr/>
          <p:nvPr/>
        </p:nvSpPr>
        <p:spPr>
          <a:xfrm>
            <a:off x="3719512" y="1394526"/>
            <a:ext cx="735013" cy="6524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Oval 5">
            <a:extLst>
              <a:ext uri="{FF2B5EF4-FFF2-40B4-BE49-F238E27FC236}">
                <a16:creationId xmlns:a16="http://schemas.microsoft.com/office/drawing/2014/main" id="{6E848041-8802-4E69-BA6A-AD597774A1D5}"/>
              </a:ext>
            </a:extLst>
          </p:cNvPr>
          <p:cNvSpPr/>
          <p:nvPr/>
        </p:nvSpPr>
        <p:spPr>
          <a:xfrm>
            <a:off x="4490469" y="2085975"/>
            <a:ext cx="685800" cy="6524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2827" name="TextBox 17">
            <a:extLst>
              <a:ext uri="{FF2B5EF4-FFF2-40B4-BE49-F238E27FC236}">
                <a16:creationId xmlns:a16="http://schemas.microsoft.com/office/drawing/2014/main" id="{5AE7CD09-5C32-497B-B1C9-CAF3917A300E}"/>
              </a:ext>
            </a:extLst>
          </p:cNvPr>
          <p:cNvSpPr txBox="1">
            <a:spLocks noChangeArrowheads="1"/>
          </p:cNvSpPr>
          <p:nvPr/>
        </p:nvSpPr>
        <p:spPr bwMode="auto">
          <a:xfrm>
            <a:off x="7065963" y="3788899"/>
            <a:ext cx="160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a:solidFill>
                  <a:srgbClr val="1003BD"/>
                </a:solidFill>
                <a:latin typeface="Comic Sans MS" panose="030F0702030302020204" pitchFamily="66" charset="0"/>
              </a:rPr>
              <a:t>RICHNESS</a:t>
            </a:r>
            <a:endParaRPr lang="en-US" altLang="en-US" sz="1800" dirty="0">
              <a:solidFill>
                <a:srgbClr val="1003BD"/>
              </a:solidFill>
            </a:endParaRPr>
          </a:p>
        </p:txBody>
      </p:sp>
      <p:sp>
        <p:nvSpPr>
          <p:cNvPr id="162828" name="TextBox 19">
            <a:extLst>
              <a:ext uri="{FF2B5EF4-FFF2-40B4-BE49-F238E27FC236}">
                <a16:creationId xmlns:a16="http://schemas.microsoft.com/office/drawing/2014/main" id="{D9B05639-E5AA-4A89-BF7C-7AE7C1A1C44C}"/>
              </a:ext>
            </a:extLst>
          </p:cNvPr>
          <p:cNvSpPr txBox="1">
            <a:spLocks noChangeArrowheads="1"/>
          </p:cNvSpPr>
          <p:nvPr/>
        </p:nvSpPr>
        <p:spPr bwMode="auto">
          <a:xfrm>
            <a:off x="1974028" y="4772617"/>
            <a:ext cx="16208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a:solidFill>
                  <a:srgbClr val="1003BD"/>
                </a:solidFill>
                <a:latin typeface="Comic Sans MS" panose="030F0702030302020204" pitchFamily="66" charset="0"/>
              </a:rPr>
              <a:t>EVENESS </a:t>
            </a:r>
            <a:endParaRPr lang="en-US" altLang="en-US" sz="1800" dirty="0">
              <a:solidFill>
                <a:srgbClr val="1003BD"/>
              </a:solidFill>
            </a:endParaRPr>
          </a:p>
        </p:txBody>
      </p:sp>
      <p:pic>
        <p:nvPicPr>
          <p:cNvPr id="9218" name="Picture 2">
            <a:extLst>
              <a:ext uri="{FF2B5EF4-FFF2-40B4-BE49-F238E27FC236}">
                <a16:creationId xmlns:a16="http://schemas.microsoft.com/office/drawing/2014/main" id="{78EF2279-D81C-42D8-96B1-39FFCF0B793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037" t="22502" r="23662" b="22859"/>
          <a:stretch/>
        </p:blipFill>
        <p:spPr bwMode="auto">
          <a:xfrm>
            <a:off x="8545519" y="1137243"/>
            <a:ext cx="3476453" cy="267275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6B9E24A-4D72-484E-8F09-3F3A1019F3E9}"/>
              </a:ext>
            </a:extLst>
          </p:cNvPr>
          <p:cNvSpPr txBox="1"/>
          <p:nvPr/>
        </p:nvSpPr>
        <p:spPr>
          <a:xfrm>
            <a:off x="5468251" y="14170"/>
            <a:ext cx="7243549" cy="400110"/>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hlinkClick r:id="rId7"/>
              </a:rPr>
              <a:t>http://dryuc24b85zbr.cloudfront.net/tes/resources/11173045/image?width=500&amp;height=500&amp;version=1498037198806</a:t>
            </a:r>
            <a:endParaRPr lang="en-US" sz="1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2827"/>
                                        </p:tgtEl>
                                        <p:attrNameLst>
                                          <p:attrName>style.visibility</p:attrName>
                                        </p:attrNameLst>
                                      </p:cBhvr>
                                      <p:to>
                                        <p:strVal val="visible"/>
                                      </p:to>
                                    </p:set>
                                    <p:animEffect transition="in" filter="wipe(down)">
                                      <p:cBhvr>
                                        <p:cTn id="22" dur="500"/>
                                        <p:tgtEl>
                                          <p:spTgt spid="16282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2828"/>
                                        </p:tgtEl>
                                        <p:attrNameLst>
                                          <p:attrName>style.visibility</p:attrName>
                                        </p:attrNameLst>
                                      </p:cBhvr>
                                      <p:to>
                                        <p:strVal val="visible"/>
                                      </p:to>
                                    </p:set>
                                    <p:animEffect transition="in" filter="wipe(down)">
                                      <p:cBhvr>
                                        <p:cTn id="27" dur="500"/>
                                        <p:tgtEl>
                                          <p:spTgt spid="16282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9700"/>
                                        </p:tgtEl>
                                        <p:attrNameLst>
                                          <p:attrName>style.visibility</p:attrName>
                                        </p:attrNameLst>
                                      </p:cBhvr>
                                      <p:to>
                                        <p:strVal val="visible"/>
                                      </p:to>
                                    </p:set>
                                    <p:animEffect transition="in" filter="wipe(down)">
                                      <p:cBhvr>
                                        <p:cTn id="32" dur="500"/>
                                        <p:tgtEl>
                                          <p:spTgt spid="29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p:bldP spid="5" grpId="0" animBg="1"/>
      <p:bldP spid="6" grpId="0" animBg="1"/>
      <p:bldP spid="162827" grpId="0"/>
      <p:bldP spid="162828"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pic>
        <p:nvPicPr>
          <p:cNvPr id="183298" name="Picture 5">
            <a:extLst>
              <a:ext uri="{FF2B5EF4-FFF2-40B4-BE49-F238E27FC236}">
                <a16:creationId xmlns:a16="http://schemas.microsoft.com/office/drawing/2014/main" id="{EBB1AC19-C406-4F88-B7FD-72E50CAF8CA0}"/>
              </a:ext>
            </a:extLst>
          </p:cNvPr>
          <p:cNvPicPr>
            <a:picLocks noChangeAspect="1"/>
          </p:cNvPicPr>
          <p:nvPr/>
        </p:nvPicPr>
        <p:blipFill>
          <a:blip r:embed="rId2">
            <a:extLst>
              <a:ext uri="{28A0092B-C50C-407E-A947-70E740481C1C}">
                <a14:useLocalDpi xmlns:a14="http://schemas.microsoft.com/office/drawing/2010/main" val="0"/>
              </a:ext>
            </a:extLst>
          </a:blip>
          <a:srcRect l="33745" t="29720" r="29929"/>
          <a:stretch>
            <a:fillRect/>
          </a:stretch>
        </p:blipFill>
        <p:spPr bwMode="auto">
          <a:xfrm>
            <a:off x="1908175" y="877889"/>
            <a:ext cx="4832350" cy="404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9" name="Rectangle 2">
            <a:extLst>
              <a:ext uri="{FF2B5EF4-FFF2-40B4-BE49-F238E27FC236}">
                <a16:creationId xmlns:a16="http://schemas.microsoft.com/office/drawing/2014/main" id="{7CAF6BD0-ADCE-4A37-8E8B-5E5EFC819A17}"/>
              </a:ext>
            </a:extLst>
          </p:cNvPr>
          <p:cNvSpPr>
            <a:spLocks noChangeArrowheads="1"/>
          </p:cNvSpPr>
          <p:nvPr/>
        </p:nvSpPr>
        <p:spPr bwMode="auto">
          <a:xfrm>
            <a:off x="0" y="-8138"/>
            <a:ext cx="6858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1000" dirty="0">
                <a:solidFill>
                  <a:srgbClr val="FF33CC"/>
                </a:solidFill>
              </a:rPr>
              <a:t>Image from: http://www.epikness.com/wp-content/uploads/2011/11/chem191ss5q5.gif</a:t>
            </a:r>
          </a:p>
        </p:txBody>
      </p:sp>
      <p:sp>
        <p:nvSpPr>
          <p:cNvPr id="183300" name="TextBox 1">
            <a:extLst>
              <a:ext uri="{FF2B5EF4-FFF2-40B4-BE49-F238E27FC236}">
                <a16:creationId xmlns:a16="http://schemas.microsoft.com/office/drawing/2014/main" id="{D53E27DB-7482-4C87-BB89-D4D59E63F728}"/>
              </a:ext>
            </a:extLst>
          </p:cNvPr>
          <p:cNvSpPr txBox="1">
            <a:spLocks noChangeArrowheads="1"/>
          </p:cNvSpPr>
          <p:nvPr/>
        </p:nvSpPr>
        <p:spPr bwMode="auto">
          <a:xfrm>
            <a:off x="133470" y="237925"/>
            <a:ext cx="119250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400" b="1" dirty="0">
                <a:solidFill>
                  <a:srgbClr val="000000"/>
                </a:solidFill>
                <a:latin typeface="Comic Sans MS" panose="030F0702030302020204" pitchFamily="66" charset="0"/>
              </a:rPr>
              <a:t>This graph shows the effect substrate concentration on the rate of reaction </a:t>
            </a:r>
          </a:p>
        </p:txBody>
      </p:sp>
      <p:sp>
        <p:nvSpPr>
          <p:cNvPr id="183301" name="Rectangle 3">
            <a:extLst>
              <a:ext uri="{FF2B5EF4-FFF2-40B4-BE49-F238E27FC236}">
                <a16:creationId xmlns:a16="http://schemas.microsoft.com/office/drawing/2014/main" id="{AF2D026F-B59B-468C-A268-76436AE68EEA}"/>
              </a:ext>
            </a:extLst>
          </p:cNvPr>
          <p:cNvSpPr>
            <a:spLocks noChangeArrowheads="1"/>
          </p:cNvSpPr>
          <p:nvPr/>
        </p:nvSpPr>
        <p:spPr bwMode="auto">
          <a:xfrm>
            <a:off x="0" y="6139342"/>
            <a:ext cx="9147175" cy="718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lnSpc>
                <a:spcPct val="107000"/>
              </a:lnSpc>
              <a:spcBef>
                <a:spcPct val="0"/>
              </a:spcBef>
              <a:spcAft>
                <a:spcPct val="0"/>
              </a:spcAft>
              <a:buNone/>
            </a:pPr>
            <a:r>
              <a:rPr lang="en-US" altLang="en-US" sz="1000" dirty="0">
                <a:solidFill>
                  <a:srgbClr val="000000"/>
                </a:solidFill>
                <a:ea typeface="Times New Roman" panose="02020603050405020304" pitchFamily="18" charset="0"/>
                <a:cs typeface="Arial" panose="020B0604020202020204" pitchFamily="34" charset="0"/>
              </a:rPr>
              <a:t>ENE 1.G.2 The relative concentrations of substrates and products determine how efficiently an enzymatic reaction proceeds</a:t>
            </a:r>
          </a:p>
          <a:p>
            <a:pPr lvl="0">
              <a:spcBef>
                <a:spcPts val="0"/>
              </a:spcBef>
              <a:buNone/>
              <a:defRPr/>
            </a:pPr>
            <a:r>
              <a:rPr lang="en-US" sz="1000" dirty="0">
                <a:solidFill>
                  <a:prstClr val="black"/>
                </a:solidFill>
                <a:latin typeface="Calibri" panose="020F0502020204030204"/>
              </a:rPr>
              <a:t>SP 2 B Explain relationships between different characteristics of biological concepts, processes, or models represented visually</a:t>
            </a:r>
          </a:p>
          <a:p>
            <a:pPr lvl="0">
              <a:spcBef>
                <a:spcPts val="0"/>
              </a:spcBef>
              <a:buNone/>
              <a:defRPr/>
            </a:pPr>
            <a:r>
              <a:rPr lang="en-US" sz="1000" dirty="0">
                <a:solidFill>
                  <a:prstClr val="black"/>
                </a:solidFill>
                <a:latin typeface="Calibri" panose="020F0502020204030204"/>
              </a:rPr>
              <a:t>    a. in theoretical contexts</a:t>
            </a:r>
          </a:p>
          <a:p>
            <a:pPr lvl="0">
              <a:spcBef>
                <a:spcPts val="0"/>
              </a:spcBef>
              <a:buNone/>
              <a:defRPr/>
            </a:pPr>
            <a:r>
              <a:rPr lang="en-US" sz="1000" dirty="0">
                <a:solidFill>
                  <a:prstClr val="black"/>
                </a:solidFill>
                <a:latin typeface="Calibri" panose="020F0502020204030204"/>
              </a:rPr>
              <a:t>SP 2.C Explain how biological concepts or processes represented visually relate to larger biological principles, concepts, processes or theories.</a:t>
            </a:r>
          </a:p>
        </p:txBody>
      </p:sp>
      <p:sp>
        <p:nvSpPr>
          <p:cNvPr id="183302" name="Rectangle 4">
            <a:extLst>
              <a:ext uri="{FF2B5EF4-FFF2-40B4-BE49-F238E27FC236}">
                <a16:creationId xmlns:a16="http://schemas.microsoft.com/office/drawing/2014/main" id="{5DFAA9BC-E96E-4515-9928-19D1898BBFB9}"/>
              </a:ext>
            </a:extLst>
          </p:cNvPr>
          <p:cNvSpPr>
            <a:spLocks noChangeArrowheads="1"/>
          </p:cNvSpPr>
          <p:nvPr/>
        </p:nvSpPr>
        <p:spPr bwMode="auto">
          <a:xfrm>
            <a:off x="5040313" y="1009651"/>
            <a:ext cx="3810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2000" b="1" dirty="0">
                <a:solidFill>
                  <a:srgbClr val="000000"/>
                </a:solidFill>
                <a:latin typeface="Comic Sans MS" panose="030F0702030302020204" pitchFamily="66" charset="0"/>
              </a:rPr>
              <a:t>EXPLAIN why reaction rate is low on this part of the graph? </a:t>
            </a:r>
            <a:endParaRPr lang="en-US" altLang="en-US" b="1" dirty="0">
              <a:solidFill>
                <a:srgbClr val="000000"/>
              </a:solidFill>
            </a:endParaRPr>
          </a:p>
        </p:txBody>
      </p:sp>
      <p:sp>
        <p:nvSpPr>
          <p:cNvPr id="6" name="Arrow: Left 5">
            <a:extLst>
              <a:ext uri="{FF2B5EF4-FFF2-40B4-BE49-F238E27FC236}">
                <a16:creationId xmlns:a16="http://schemas.microsoft.com/office/drawing/2014/main" id="{D99DBCF0-A7FA-4D61-9C68-4C0DC5FB689C}"/>
              </a:ext>
            </a:extLst>
          </p:cNvPr>
          <p:cNvSpPr/>
          <p:nvPr/>
        </p:nvSpPr>
        <p:spPr>
          <a:xfrm rot="19750962">
            <a:off x="2647601" y="3215686"/>
            <a:ext cx="762000" cy="285750"/>
          </a:xfrm>
          <a:prstGeom prst="lef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800" dirty="0">
              <a:solidFill>
                <a:srgbClr val="FFFFFF"/>
              </a:solidFill>
              <a:latin typeface="Arial"/>
            </a:endParaRPr>
          </a:p>
        </p:txBody>
      </p:sp>
      <p:sp>
        <p:nvSpPr>
          <p:cNvPr id="3" name="Rectangle 2">
            <a:extLst>
              <a:ext uri="{FF2B5EF4-FFF2-40B4-BE49-F238E27FC236}">
                <a16:creationId xmlns:a16="http://schemas.microsoft.com/office/drawing/2014/main" id="{2412FEF5-3613-4923-A825-CEC92CF1EBF3}"/>
              </a:ext>
            </a:extLst>
          </p:cNvPr>
          <p:cNvSpPr>
            <a:spLocks noChangeArrowheads="1"/>
          </p:cNvSpPr>
          <p:nvPr/>
        </p:nvSpPr>
        <p:spPr bwMode="auto">
          <a:xfrm>
            <a:off x="5983391" y="2183318"/>
            <a:ext cx="6075138"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1800" dirty="0">
                <a:solidFill>
                  <a:srgbClr val="0000FF"/>
                </a:solidFill>
                <a:latin typeface="Comic Sans MS" panose="030F0702030302020204" pitchFamily="66" charset="0"/>
              </a:rPr>
              <a:t>At low substrate concentrations the rate of reaction is slow because chances for enzyme and substrate to interact is low. </a:t>
            </a:r>
          </a:p>
          <a:p>
            <a:pPr fontAlgn="base">
              <a:spcBef>
                <a:spcPct val="0"/>
              </a:spcBef>
              <a:spcAft>
                <a:spcPct val="0"/>
              </a:spcAft>
              <a:buNone/>
            </a:pPr>
            <a:endParaRPr lang="en-US" altLang="en-US" sz="1800" dirty="0">
              <a:solidFill>
                <a:srgbClr val="0000FF"/>
              </a:solidFill>
              <a:latin typeface="Comic Sans MS" panose="030F0702030302020204" pitchFamily="66" charset="0"/>
            </a:endParaRPr>
          </a:p>
          <a:p>
            <a:pPr fontAlgn="base">
              <a:spcBef>
                <a:spcPct val="0"/>
              </a:spcBef>
              <a:spcAft>
                <a:spcPct val="0"/>
              </a:spcAft>
              <a:buNone/>
            </a:pPr>
            <a:r>
              <a:rPr lang="en-US" altLang="en-US" sz="1800" dirty="0">
                <a:solidFill>
                  <a:srgbClr val="0000FF"/>
                </a:solidFill>
                <a:latin typeface="Comic Sans MS" panose="030F0702030302020204" pitchFamily="66" charset="0"/>
              </a:rPr>
              <a:t>As substrate concentration increases, rate of reaction increases because there is more substrate available to interact with enzyme up to a point.</a:t>
            </a:r>
            <a:endParaRPr lang="en-US" altLang="en-US" sz="1800" dirty="0">
              <a:solidFill>
                <a:srgbClr val="0000FF"/>
              </a:solidFill>
            </a:endParaRPr>
          </a:p>
        </p:txBody>
      </p:sp>
    </p:spTree>
    <p:extLst>
      <p:ext uri="{BB962C8B-B14F-4D97-AF65-F5344CB8AC3E}">
        <p14:creationId xmlns:p14="http://schemas.microsoft.com/office/powerpoint/2010/main" val="418094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75000"/>
          </a:schemeClr>
        </a:solidFill>
        <a:effectLst/>
      </p:bgPr>
    </p:bg>
    <p:spTree>
      <p:nvGrpSpPr>
        <p:cNvPr id="1" name=""/>
        <p:cNvGrpSpPr/>
        <p:nvPr/>
      </p:nvGrpSpPr>
      <p:grpSpPr>
        <a:xfrm>
          <a:off x="0" y="0"/>
          <a:ext cx="0" cy="0"/>
          <a:chOff x="0" y="0"/>
          <a:chExt cx="0" cy="0"/>
        </a:xfrm>
      </p:grpSpPr>
      <p:pic>
        <p:nvPicPr>
          <p:cNvPr id="36866" name="Picture 2" descr="Image result for statistics humor">
            <a:extLst>
              <a:ext uri="{FF2B5EF4-FFF2-40B4-BE49-F238E27FC236}">
                <a16:creationId xmlns:a16="http://schemas.microsoft.com/office/drawing/2014/main" id="{87CBC770-1433-4576-814F-C521C0A2B9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424" t="14381" r="27274" b="17278"/>
          <a:stretch>
            <a:fillRect/>
          </a:stretch>
        </p:blipFill>
        <p:spPr bwMode="auto">
          <a:xfrm>
            <a:off x="2031022" y="919522"/>
            <a:ext cx="7478737" cy="5794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1">
            <a:extLst>
              <a:ext uri="{FF2B5EF4-FFF2-40B4-BE49-F238E27FC236}">
                <a16:creationId xmlns:a16="http://schemas.microsoft.com/office/drawing/2014/main" id="{2604DB16-A8B6-407F-8102-441DEAD10F73}"/>
              </a:ext>
            </a:extLst>
          </p:cNvPr>
          <p:cNvSpPr>
            <a:spLocks noChangeArrowheads="1"/>
          </p:cNvSpPr>
          <p:nvPr/>
        </p:nvSpPr>
        <p:spPr bwMode="auto">
          <a:xfrm>
            <a:off x="0" y="0"/>
            <a:ext cx="108204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700" dirty="0">
                <a:solidFill>
                  <a:srgbClr val="FF0000"/>
                </a:solidFill>
                <a:latin typeface="Comic Sans MS" panose="030F0702030302020204" pitchFamily="66" charset="0"/>
              </a:rPr>
              <a:t>http://rlv.zcache.com/dont_be_mean_be_above_average_statistics_humor_postcard-r33f5612b6cbe488db7e5571298622668_vgbaq_8byvr_630.jpg?view_padding=%5B285%2C0%2C285%2C0%5D</a:t>
            </a:r>
          </a:p>
        </p:txBody>
      </p:sp>
      <p:sp>
        <p:nvSpPr>
          <p:cNvPr id="4" name="TextBox 3">
            <a:extLst>
              <a:ext uri="{FF2B5EF4-FFF2-40B4-BE49-F238E27FC236}">
                <a16:creationId xmlns:a16="http://schemas.microsoft.com/office/drawing/2014/main" id="{4E301337-EC30-4024-AB3C-B8544B57E96D}"/>
              </a:ext>
            </a:extLst>
          </p:cNvPr>
          <p:cNvSpPr txBox="1"/>
          <p:nvPr/>
        </p:nvSpPr>
        <p:spPr>
          <a:xfrm>
            <a:off x="4304317" y="396302"/>
            <a:ext cx="2707216" cy="523220"/>
          </a:xfrm>
          <a:prstGeom prst="rect">
            <a:avLst/>
          </a:prstGeom>
          <a:gradFill>
            <a:gsLst>
              <a:gs pos="0">
                <a:srgbClr val="FFD966">
                  <a:lumMod val="5000"/>
                  <a:lumOff val="95000"/>
                </a:srgbClr>
              </a:gs>
              <a:gs pos="74000">
                <a:srgbClr val="FFD966">
                  <a:lumMod val="45000"/>
                  <a:lumOff val="55000"/>
                </a:srgbClr>
              </a:gs>
              <a:gs pos="83000">
                <a:srgbClr val="FFD966">
                  <a:lumMod val="45000"/>
                  <a:lumOff val="55000"/>
                </a:srgbClr>
              </a:gs>
              <a:gs pos="100000">
                <a:srgbClr val="FFD966">
                  <a:lumMod val="30000"/>
                  <a:lumOff val="70000"/>
                </a:srgbClr>
              </a:gs>
            </a:gsLst>
            <a:lin ang="5400000" scaled="1"/>
          </a:gra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rPr>
              <a:t>TAKE A BREAK</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2770" name="TextBox 6">
            <a:extLst>
              <a:ext uri="{FF2B5EF4-FFF2-40B4-BE49-F238E27FC236}">
                <a16:creationId xmlns:a16="http://schemas.microsoft.com/office/drawing/2014/main" id="{6EB938FC-61DF-4265-B11A-414AC1588898}"/>
              </a:ext>
            </a:extLst>
          </p:cNvPr>
          <p:cNvSpPr txBox="1">
            <a:spLocks noChangeArrowheads="1"/>
          </p:cNvSpPr>
          <p:nvPr/>
        </p:nvSpPr>
        <p:spPr bwMode="auto">
          <a:xfrm>
            <a:off x="304802" y="2360255"/>
            <a:ext cx="11582398"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15000"/>
              </a:lnSpc>
              <a:spcBef>
                <a:spcPct val="0"/>
              </a:spcBef>
              <a:spcAft>
                <a:spcPts val="1000"/>
              </a:spcAft>
              <a:buNone/>
            </a:pPr>
            <a:r>
              <a:rPr lang="en-US" altLang="en-US" sz="2400" dirty="0">
                <a:latin typeface="Comic Sans MS" panose="030F0702030302020204" pitchFamily="66" charset="0"/>
                <a:ea typeface="Calibri" panose="020F0502020204030204" pitchFamily="34" charset="0"/>
                <a:cs typeface="Times New Roman" panose="02020603050405020304" pitchFamily="18" charset="0"/>
              </a:rPr>
              <a:t>Give 3 characteristics of this kind of population.</a:t>
            </a:r>
          </a:p>
          <a:p>
            <a:pPr>
              <a:buFont typeface="Arial" panose="020B0604020202020204" pitchFamily="34" charset="0"/>
              <a:buNone/>
            </a:pPr>
            <a:endParaRPr lang="en-US" altLang="en-US" sz="2400" dirty="0">
              <a:latin typeface="Comic Sans MS" panose="030F0702030302020204" pitchFamily="66" charset="0"/>
              <a:ea typeface="Calibri" panose="020F0502020204030204" pitchFamily="34" charset="0"/>
              <a:cs typeface="Times New Roman" panose="02020603050405020304" pitchFamily="18" charset="0"/>
            </a:endParaRPr>
          </a:p>
          <a:p>
            <a:pPr>
              <a:buFont typeface="Arial" panose="020B0604020202020204" pitchFamily="34" charset="0"/>
              <a:buNone/>
            </a:pPr>
            <a:endParaRPr lang="en-US" altLang="en-US" sz="2400" dirty="0">
              <a:latin typeface="Comic Sans MS" panose="030F0702030302020204" pitchFamily="66" charset="0"/>
              <a:ea typeface="Calibri" panose="020F0502020204030204" pitchFamily="34" charset="0"/>
              <a:cs typeface="Times New Roman" panose="02020603050405020304" pitchFamily="18" charset="0"/>
            </a:endParaRPr>
          </a:p>
          <a:p>
            <a:pPr>
              <a:buFont typeface="Arial" panose="020B0604020202020204" pitchFamily="34" charset="0"/>
              <a:buNone/>
            </a:pPr>
            <a:r>
              <a:rPr lang="en-US" altLang="en-US" sz="2400" dirty="0">
                <a:latin typeface="Comic Sans MS" panose="030F0702030302020204" pitchFamily="66" charset="0"/>
                <a:ea typeface="Calibri" panose="020F0502020204030204" pitchFamily="34" charset="0"/>
                <a:cs typeface="Times New Roman" panose="02020603050405020304" pitchFamily="18" charset="0"/>
              </a:rPr>
              <a:t>___ selected organisms show this kind of curve.</a:t>
            </a:r>
          </a:p>
          <a:p>
            <a:pPr>
              <a:buFont typeface="Arial" panose="020B0604020202020204" pitchFamily="34" charset="0"/>
              <a:buNone/>
            </a:pPr>
            <a:br>
              <a:rPr lang="en-US" altLang="en-US" sz="2400" dirty="0">
                <a:latin typeface="Comic Sans MS" panose="030F0702030302020204" pitchFamily="66" charset="0"/>
                <a:ea typeface="Calibri" panose="020F0502020204030204" pitchFamily="34" charset="0"/>
                <a:cs typeface="Times New Roman" panose="02020603050405020304" pitchFamily="18" charset="0"/>
              </a:rPr>
            </a:br>
            <a:r>
              <a:rPr lang="en-US" altLang="en-US" sz="2400" dirty="0">
                <a:latin typeface="Comic Sans MS" panose="030F0702030302020204" pitchFamily="66" charset="0"/>
                <a:ea typeface="Calibri" panose="020F0502020204030204" pitchFamily="34" charset="0"/>
                <a:cs typeface="Times New Roman" panose="02020603050405020304" pitchFamily="18" charset="0"/>
              </a:rPr>
              <a:t>Give an example of an organism like this.</a:t>
            </a:r>
            <a:br>
              <a:rPr lang="en-US" altLang="en-US" sz="2400" dirty="0">
                <a:latin typeface="Comic Sans MS" panose="030F0702030302020204" pitchFamily="66" charset="0"/>
                <a:ea typeface="Calibri" panose="020F0502020204030204" pitchFamily="34" charset="0"/>
                <a:cs typeface="Times New Roman" panose="02020603050405020304" pitchFamily="18" charset="0"/>
              </a:rPr>
            </a:br>
            <a:endParaRPr lang="en-US" altLang="en-US" sz="2400" dirty="0">
              <a:latin typeface="Comic Sans MS" panose="030F0702030302020204" pitchFamily="66" charset="0"/>
              <a:ea typeface="Calibri" panose="020F0502020204030204" pitchFamily="34" charset="0"/>
              <a:cs typeface="Times New Roman" panose="02020603050405020304" pitchFamily="18" charset="0"/>
            </a:endParaRPr>
          </a:p>
        </p:txBody>
      </p:sp>
      <p:pic>
        <p:nvPicPr>
          <p:cNvPr id="32771" name="Picture 5">
            <a:extLst>
              <a:ext uri="{FF2B5EF4-FFF2-40B4-BE49-F238E27FC236}">
                <a16:creationId xmlns:a16="http://schemas.microsoft.com/office/drawing/2014/main" id="{8D270903-998F-4C41-A96C-FA0A8AEBA8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500" t="14346" r="5000" b="9587"/>
          <a:stretch>
            <a:fillRect/>
          </a:stretch>
        </p:blipFill>
        <p:spPr bwMode="auto">
          <a:xfrm>
            <a:off x="801111" y="73025"/>
            <a:ext cx="2697162"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C4EB043B-07B4-44F5-817E-D34E59A5A14B}"/>
              </a:ext>
            </a:extLst>
          </p:cNvPr>
          <p:cNvSpPr txBox="1">
            <a:spLocks noChangeArrowheads="1"/>
          </p:cNvSpPr>
          <p:nvPr/>
        </p:nvSpPr>
        <p:spPr bwMode="auto">
          <a:xfrm>
            <a:off x="717156" y="5285726"/>
            <a:ext cx="8077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dirty="0">
                <a:solidFill>
                  <a:srgbClr val="0000FF"/>
                </a:solidFill>
                <a:latin typeface="Comic Sans MS" panose="030F0702030302020204" pitchFamily="66" charset="0"/>
                <a:ea typeface="Calibri" panose="020F0502020204030204" pitchFamily="34" charset="0"/>
                <a:cs typeface="Times New Roman" panose="02020603050405020304" pitchFamily="18" charset="0"/>
              </a:rPr>
              <a:t>dandelions, insects, small mammals, frogs, cockroaches</a:t>
            </a:r>
            <a:br>
              <a:rPr lang="en-US" altLang="en-US" sz="2400" dirty="0">
                <a:solidFill>
                  <a:srgbClr val="0000FF"/>
                </a:solidFill>
                <a:latin typeface="Comic Sans MS" panose="030F0702030302020204" pitchFamily="66" charset="0"/>
                <a:ea typeface="Calibri" panose="020F0502020204030204" pitchFamily="34" charset="0"/>
                <a:cs typeface="Times New Roman" panose="02020603050405020304" pitchFamily="18" charset="0"/>
              </a:rPr>
            </a:br>
            <a:r>
              <a:rPr lang="en-US" altLang="en-US" sz="2400" dirty="0">
                <a:solidFill>
                  <a:srgbClr val="0000FF"/>
                </a:solidFill>
                <a:latin typeface="Comic Sans MS" panose="030F0702030302020204" pitchFamily="66" charset="0"/>
                <a:ea typeface="Calibri" panose="020F0502020204030204" pitchFamily="34" charset="0"/>
                <a:cs typeface="Times New Roman" panose="02020603050405020304" pitchFamily="18" charset="0"/>
              </a:rPr>
              <a:t>There are others</a:t>
            </a:r>
            <a:endParaRPr lang="en-US" altLang="en-US" sz="2400" dirty="0">
              <a:solidFill>
                <a:srgbClr val="0000FF"/>
              </a:solidFill>
              <a:ea typeface="Calibri" panose="020F0502020204030204" pitchFamily="34" charset="0"/>
            </a:endParaRPr>
          </a:p>
        </p:txBody>
      </p:sp>
      <p:sp>
        <p:nvSpPr>
          <p:cNvPr id="12" name="TextBox 11">
            <a:extLst>
              <a:ext uri="{FF2B5EF4-FFF2-40B4-BE49-F238E27FC236}">
                <a16:creationId xmlns:a16="http://schemas.microsoft.com/office/drawing/2014/main" id="{48979E86-9FF3-4659-AC04-07FC4260C8A2}"/>
              </a:ext>
            </a:extLst>
          </p:cNvPr>
          <p:cNvSpPr txBox="1">
            <a:spLocks noChangeArrowheads="1"/>
          </p:cNvSpPr>
          <p:nvPr/>
        </p:nvSpPr>
        <p:spPr bwMode="auto">
          <a:xfrm>
            <a:off x="6253165" y="1572274"/>
            <a:ext cx="31956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dirty="0">
                <a:solidFill>
                  <a:srgbClr val="0000FF"/>
                </a:solidFill>
                <a:latin typeface="Comic Sans MS" panose="030F0702030302020204" pitchFamily="66" charset="0"/>
                <a:ea typeface="Calibri" panose="020F0502020204030204" pitchFamily="34" charset="0"/>
                <a:cs typeface="Times New Roman" panose="02020603050405020304" pitchFamily="18" charset="0"/>
              </a:rPr>
              <a:t>C is Type III</a:t>
            </a:r>
            <a:endParaRPr lang="en-US" altLang="en-US" sz="2400" dirty="0">
              <a:solidFill>
                <a:srgbClr val="0000FF"/>
              </a:solidFill>
              <a:ea typeface="Calibri" panose="020F0502020204030204" pitchFamily="34" charset="0"/>
            </a:endParaRPr>
          </a:p>
        </p:txBody>
      </p:sp>
      <p:sp>
        <p:nvSpPr>
          <p:cNvPr id="14" name="TextBox 13">
            <a:extLst>
              <a:ext uri="{FF2B5EF4-FFF2-40B4-BE49-F238E27FC236}">
                <a16:creationId xmlns:a16="http://schemas.microsoft.com/office/drawing/2014/main" id="{B04B3D68-11E7-4492-94D9-89001520C159}"/>
              </a:ext>
            </a:extLst>
          </p:cNvPr>
          <p:cNvSpPr txBox="1">
            <a:spLocks noChangeArrowheads="1"/>
          </p:cNvSpPr>
          <p:nvPr/>
        </p:nvSpPr>
        <p:spPr bwMode="auto">
          <a:xfrm>
            <a:off x="625908" y="2933772"/>
            <a:ext cx="84709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dirty="0">
                <a:solidFill>
                  <a:srgbClr val="0000FF"/>
                </a:solidFill>
                <a:latin typeface="Comic Sans MS" panose="030F0702030302020204" pitchFamily="66" charset="0"/>
                <a:ea typeface="Calibri" panose="020F0502020204030204" pitchFamily="34" charset="0"/>
                <a:cs typeface="Times New Roman" panose="02020603050405020304" pitchFamily="18" charset="0"/>
              </a:rPr>
              <a:t>small size, short life span, early maturity, large number of offspring, little parental care, high mortality,</a:t>
            </a:r>
            <a:endParaRPr lang="en-US" altLang="en-US" sz="1800" dirty="0">
              <a:solidFill>
                <a:srgbClr val="0000FF"/>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14482105-F230-4A99-B2B0-67ACBCF7190C}"/>
              </a:ext>
            </a:extLst>
          </p:cNvPr>
          <p:cNvSpPr txBox="1">
            <a:spLocks noChangeArrowheads="1"/>
          </p:cNvSpPr>
          <p:nvPr/>
        </p:nvSpPr>
        <p:spPr bwMode="auto">
          <a:xfrm>
            <a:off x="625908" y="3765120"/>
            <a:ext cx="9159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dirty="0">
                <a:solidFill>
                  <a:srgbClr val="0000FF"/>
                </a:solidFill>
                <a:latin typeface="Comic Sans MS" panose="030F0702030302020204" pitchFamily="66" charset="0"/>
                <a:ea typeface="Calibri" panose="020F0502020204030204" pitchFamily="34" charset="0"/>
                <a:cs typeface="Times New Roman" panose="02020603050405020304" pitchFamily="18" charset="0"/>
              </a:rPr>
              <a:t>r</a:t>
            </a:r>
            <a:endParaRPr lang="en-US" altLang="en-US" sz="2800" dirty="0">
              <a:solidFill>
                <a:srgbClr val="0000FF"/>
              </a:solidFill>
              <a:ea typeface="Calibri" panose="020F0502020204030204" pitchFamily="34" charset="0"/>
            </a:endParaRPr>
          </a:p>
        </p:txBody>
      </p:sp>
      <p:sp>
        <p:nvSpPr>
          <p:cNvPr id="32776" name="TextBox 17">
            <a:extLst>
              <a:ext uri="{FF2B5EF4-FFF2-40B4-BE49-F238E27FC236}">
                <a16:creationId xmlns:a16="http://schemas.microsoft.com/office/drawing/2014/main" id="{584D3419-8C36-45A3-BC7C-1B8439FA073C}"/>
              </a:ext>
            </a:extLst>
          </p:cNvPr>
          <p:cNvSpPr txBox="1">
            <a:spLocks noChangeArrowheads="1"/>
          </p:cNvSpPr>
          <p:nvPr/>
        </p:nvSpPr>
        <p:spPr bwMode="auto">
          <a:xfrm>
            <a:off x="4096617" y="412175"/>
            <a:ext cx="5324475"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15000"/>
              </a:lnSpc>
              <a:spcBef>
                <a:spcPct val="0"/>
              </a:spcBef>
              <a:spcAft>
                <a:spcPts val="1000"/>
              </a:spcAft>
              <a:buNone/>
            </a:pPr>
            <a:r>
              <a:rPr lang="en-US" altLang="en-US" sz="2400" dirty="0">
                <a:latin typeface="Comic Sans MS" panose="030F0702030302020204" pitchFamily="66" charset="0"/>
                <a:ea typeface="Calibri" panose="020F0502020204030204" pitchFamily="34" charset="0"/>
                <a:cs typeface="Times New Roman" panose="02020603050405020304" pitchFamily="18" charset="0"/>
              </a:rPr>
              <a:t>Which of the graphs shown here represents a Type III survivor curve?</a:t>
            </a:r>
          </a:p>
        </p:txBody>
      </p:sp>
      <p:sp>
        <p:nvSpPr>
          <p:cNvPr id="20" name="TextBox 19">
            <a:extLst>
              <a:ext uri="{FF2B5EF4-FFF2-40B4-BE49-F238E27FC236}">
                <a16:creationId xmlns:a16="http://schemas.microsoft.com/office/drawing/2014/main" id="{AB84B04E-AB74-469D-B2D2-86BE0CF7F2E5}"/>
              </a:ext>
            </a:extLst>
          </p:cNvPr>
          <p:cNvSpPr txBox="1">
            <a:spLocks noChangeArrowheads="1"/>
          </p:cNvSpPr>
          <p:nvPr/>
        </p:nvSpPr>
        <p:spPr bwMode="auto">
          <a:xfrm>
            <a:off x="0" y="6127610"/>
            <a:ext cx="9490075" cy="74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90000"/>
              </a:lnSpc>
              <a:spcBef>
                <a:spcPts val="1000"/>
              </a:spcBef>
              <a:buNone/>
            </a:pPr>
            <a:r>
              <a:rPr lang="en-US" altLang="en-US" sz="900" dirty="0">
                <a:latin typeface="Times New Roman" panose="02020603050405020304" pitchFamily="18" charset="0"/>
                <a:cs typeface="Times New Roman" panose="02020603050405020304" pitchFamily="18" charset="0"/>
              </a:rPr>
              <a:t>SYI-1.G.1 Populations comprise individual organisms that interact with one another and with the environment in complex ways. </a:t>
            </a:r>
            <a:br>
              <a:rPr lang="en-US" altLang="en-US" sz="900" dirty="0">
                <a:latin typeface="Times New Roman" panose="02020603050405020304" pitchFamily="18" charset="0"/>
                <a:cs typeface="Times New Roman" panose="02020603050405020304" pitchFamily="18" charset="0"/>
              </a:rPr>
            </a:br>
            <a:r>
              <a:rPr lang="en-US" altLang="en-US" sz="900" dirty="0">
                <a:latin typeface="Times New Roman" panose="02020603050405020304" pitchFamily="18" charset="0"/>
                <a:cs typeface="Times New Roman" panose="02020603050405020304" pitchFamily="18" charset="0"/>
              </a:rPr>
              <a:t>SYI-1.G.2 Many adaptations in organisms are related to obtaining and using energy and matter in a particular environment— </a:t>
            </a:r>
            <a:br>
              <a:rPr lang="en-US" altLang="en-US" sz="900" dirty="0">
                <a:latin typeface="Times New Roman" panose="02020603050405020304" pitchFamily="18" charset="0"/>
                <a:cs typeface="Times New Roman" panose="02020603050405020304" pitchFamily="18" charset="0"/>
              </a:rPr>
            </a:br>
            <a:r>
              <a:rPr lang="en-US" altLang="en-US" sz="900" dirty="0">
                <a:latin typeface="Times New Roman" panose="02020603050405020304" pitchFamily="18" charset="0"/>
                <a:cs typeface="Times New Roman" panose="02020603050405020304" pitchFamily="18" charset="0"/>
              </a:rPr>
              <a:t>a. Population growth dynamics depend on a number of factors.</a:t>
            </a:r>
          </a:p>
          <a:p>
            <a:pPr lvl="0">
              <a:spcBef>
                <a:spcPts val="0"/>
              </a:spcBef>
              <a:buNone/>
              <a:defRPr/>
            </a:pPr>
            <a:r>
              <a:rPr lang="en-US" sz="900" dirty="0">
                <a:solidFill>
                  <a:prstClr val="black"/>
                </a:solidFill>
                <a:latin typeface="Times New Roman" panose="02020603050405020304" pitchFamily="18" charset="0"/>
                <a:cs typeface="Times New Roman" panose="02020603050405020304" pitchFamily="18" charset="0"/>
              </a:rPr>
              <a:t>SP 4. B Describe data from a table or graph, including</a:t>
            </a:r>
            <a:br>
              <a:rPr lang="en-US" sz="900" dirty="0">
                <a:solidFill>
                  <a:prstClr val="black"/>
                </a:solidFill>
                <a:latin typeface="Times New Roman" panose="02020603050405020304" pitchFamily="18" charset="0"/>
                <a:cs typeface="Times New Roman" panose="02020603050405020304" pitchFamily="18" charset="0"/>
              </a:rPr>
            </a:br>
            <a:r>
              <a:rPr lang="en-US" sz="900" dirty="0">
                <a:solidFill>
                  <a:prstClr val="black"/>
                </a:solidFill>
                <a:latin typeface="Times New Roman" panose="02020603050405020304" pitchFamily="18" charset="0"/>
                <a:cs typeface="Times New Roman" panose="02020603050405020304" pitchFamily="18" charset="0"/>
              </a:rPr>
              <a:t>     b. Describing trends and/or patterns in the data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4" grpId="0"/>
      <p:bldP spid="16" grpId="0"/>
      <p:bldP spid="20" grpId="0"/>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D7E4BD"/>
        </a:solidFill>
        <a:effectLst/>
      </p:bgPr>
    </p:bg>
    <p:spTree>
      <p:nvGrpSpPr>
        <p:cNvPr id="1" name=""/>
        <p:cNvGrpSpPr/>
        <p:nvPr/>
      </p:nvGrpSpPr>
      <p:grpSpPr>
        <a:xfrm>
          <a:off x="0" y="0"/>
          <a:ext cx="0" cy="0"/>
          <a:chOff x="0" y="0"/>
          <a:chExt cx="0" cy="0"/>
        </a:xfrm>
      </p:grpSpPr>
      <p:sp>
        <p:nvSpPr>
          <p:cNvPr id="169986" name="Content Placeholder 2">
            <a:extLst>
              <a:ext uri="{FF2B5EF4-FFF2-40B4-BE49-F238E27FC236}">
                <a16:creationId xmlns:a16="http://schemas.microsoft.com/office/drawing/2014/main" id="{6A21746F-17AA-4397-AF49-A6AA33E33921}"/>
              </a:ext>
            </a:extLst>
          </p:cNvPr>
          <p:cNvSpPr>
            <a:spLocks noGrp="1"/>
          </p:cNvSpPr>
          <p:nvPr>
            <p:ph idx="1"/>
          </p:nvPr>
        </p:nvSpPr>
        <p:spPr>
          <a:xfrm>
            <a:off x="97390" y="106017"/>
            <a:ext cx="12094610" cy="5791200"/>
          </a:xfrm>
        </p:spPr>
        <p:txBody>
          <a:bodyPr/>
          <a:lstStyle/>
          <a:p>
            <a:pPr marL="0" indent="0">
              <a:lnSpc>
                <a:spcPct val="115000"/>
              </a:lnSpc>
              <a:spcBef>
                <a:spcPts val="1200"/>
              </a:spcBef>
              <a:spcAft>
                <a:spcPts val="1000"/>
              </a:spcAft>
              <a:buNone/>
            </a:pPr>
            <a:r>
              <a:rPr lang="en-US" altLang="en-US" sz="2000" dirty="0">
                <a:latin typeface="Comic Sans MS" panose="030F0702030302020204" pitchFamily="66" charset="0"/>
                <a:ea typeface="Calibri" panose="020F0502020204030204" pitchFamily="34" charset="0"/>
                <a:cs typeface="Times New Roman" panose="02020603050405020304" pitchFamily="18" charset="0"/>
              </a:rPr>
              <a:t>A lake that has been depleted of walleye is stocked with a population of 1000 walleye fish in 2013. </a:t>
            </a:r>
            <a:br>
              <a:rPr lang="en-US" altLang="en-US" sz="2000" dirty="0">
                <a:latin typeface="Comic Sans MS" panose="030F0702030302020204" pitchFamily="66" charset="0"/>
                <a:ea typeface="Calibri" panose="020F0502020204030204" pitchFamily="34" charset="0"/>
                <a:cs typeface="Times New Roman" panose="02020603050405020304" pitchFamily="18" charset="0"/>
              </a:rPr>
            </a:br>
            <a:r>
              <a:rPr lang="en-US" altLang="en-US" sz="2000" dirty="0">
                <a:latin typeface="Comic Sans MS" panose="030F0702030302020204" pitchFamily="66" charset="0"/>
                <a:ea typeface="Calibri" panose="020F0502020204030204" pitchFamily="34" charset="0"/>
                <a:cs typeface="Times New Roman" panose="02020603050405020304" pitchFamily="18" charset="0"/>
              </a:rPr>
              <a:t>The birth rate = 0.73 walleye/year. </a:t>
            </a:r>
            <a:br>
              <a:rPr lang="en-US" altLang="en-US" sz="2000" dirty="0">
                <a:latin typeface="Comic Sans MS" panose="030F0702030302020204" pitchFamily="66" charset="0"/>
                <a:ea typeface="Calibri" panose="020F0502020204030204" pitchFamily="34" charset="0"/>
                <a:cs typeface="Times New Roman" panose="02020603050405020304" pitchFamily="18" charset="0"/>
              </a:rPr>
            </a:br>
            <a:r>
              <a:rPr lang="en-US" altLang="en-US" sz="2000" dirty="0">
                <a:latin typeface="Comic Sans MS" panose="030F0702030302020204" pitchFamily="66" charset="0"/>
                <a:ea typeface="Calibri" panose="020F0502020204030204" pitchFamily="34" charset="0"/>
                <a:cs typeface="Times New Roman" panose="02020603050405020304" pitchFamily="18" charset="0"/>
              </a:rPr>
              <a:t>The death rate  = 0.32 walleye/year </a:t>
            </a:r>
          </a:p>
          <a:p>
            <a:pPr marL="0" indent="0">
              <a:lnSpc>
                <a:spcPct val="115000"/>
              </a:lnSpc>
              <a:spcBef>
                <a:spcPts val="1200"/>
              </a:spcBef>
              <a:spcAft>
                <a:spcPts val="1000"/>
              </a:spcAft>
              <a:buNone/>
            </a:pPr>
            <a:r>
              <a:rPr lang="en-US" altLang="en-US" sz="2000" dirty="0">
                <a:latin typeface="Comic Sans MS" panose="030F0702030302020204" pitchFamily="66" charset="0"/>
                <a:ea typeface="Calibri" panose="020F0502020204030204" pitchFamily="34" charset="0"/>
                <a:cs typeface="Times New Roman" panose="02020603050405020304" pitchFamily="18" charset="0"/>
              </a:rPr>
              <a:t> What is the growth rate ?</a:t>
            </a:r>
            <a:br>
              <a:rPr lang="en-US" altLang="en-US" sz="2400" dirty="0">
                <a:latin typeface="Comic Sans MS" panose="030F0702030302020204" pitchFamily="66" charset="0"/>
                <a:ea typeface="Calibri" panose="020F0502020204030204" pitchFamily="34" charset="0"/>
                <a:cs typeface="Times New Roman" panose="02020603050405020304" pitchFamily="18" charset="0"/>
              </a:rPr>
            </a:br>
            <a:endParaRPr lang="en-US" altLang="en-US" sz="2400" dirty="0">
              <a:latin typeface="Comic Sans MS" panose="030F0702030302020204" pitchFamily="66" charset="0"/>
              <a:ea typeface="Calibri" panose="020F0502020204030204" pitchFamily="34" charset="0"/>
              <a:cs typeface="Times New Roman" panose="02020603050405020304" pitchFamily="18" charset="0"/>
            </a:endParaRPr>
          </a:p>
          <a:p>
            <a:pPr marL="0" indent="0">
              <a:lnSpc>
                <a:spcPct val="115000"/>
              </a:lnSpc>
              <a:spcBef>
                <a:spcPts val="1200"/>
              </a:spcBef>
              <a:spcAft>
                <a:spcPts val="1000"/>
              </a:spcAft>
              <a:buNone/>
            </a:pPr>
            <a:r>
              <a:rPr lang="en-US" altLang="en-US" sz="2000" dirty="0">
                <a:latin typeface="Comic Sans MS" panose="030F0702030302020204" pitchFamily="66" charset="0"/>
                <a:ea typeface="Calibri" panose="020F0502020204030204" pitchFamily="34" charset="0"/>
                <a:cs typeface="Times New Roman" panose="02020603050405020304" pitchFamily="18" charset="0"/>
              </a:rPr>
              <a:t>Predict the population in 2014, if the growth rate </a:t>
            </a:r>
            <a:br>
              <a:rPr lang="en-US" altLang="en-US" sz="2000" dirty="0">
                <a:latin typeface="Comic Sans MS" panose="030F0702030302020204" pitchFamily="66" charset="0"/>
                <a:ea typeface="Calibri" panose="020F0502020204030204" pitchFamily="34" charset="0"/>
                <a:cs typeface="Times New Roman" panose="02020603050405020304" pitchFamily="18" charset="0"/>
              </a:rPr>
            </a:br>
            <a:r>
              <a:rPr lang="en-US" altLang="en-US" sz="2000" dirty="0">
                <a:latin typeface="Comic Sans MS" panose="030F0702030302020204" pitchFamily="66" charset="0"/>
                <a:ea typeface="Calibri" panose="020F0502020204030204" pitchFamily="34" charset="0"/>
                <a:cs typeface="Times New Roman" panose="02020603050405020304" pitchFamily="18" charset="0"/>
              </a:rPr>
              <a:t>stays the same?</a:t>
            </a:r>
          </a:p>
          <a:p>
            <a:pPr marL="0" indent="0" eaLnBrk="1" hangingPunct="1">
              <a:buNone/>
            </a:pPr>
            <a:endParaRPr lang="en-US" altLang="en-US" sz="2400" dirty="0">
              <a:latin typeface="Comic Sans MS" panose="030F0702030302020204" pitchFamily="66"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EBDD1932-A464-4EE5-9366-38059719E50F}"/>
              </a:ext>
            </a:extLst>
          </p:cNvPr>
          <p:cNvSpPr>
            <a:spLocks noChangeArrowheads="1"/>
          </p:cNvSpPr>
          <p:nvPr/>
        </p:nvSpPr>
        <p:spPr bwMode="auto">
          <a:xfrm>
            <a:off x="622059" y="4142133"/>
            <a:ext cx="861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000" dirty="0">
                <a:solidFill>
                  <a:srgbClr val="1003BD"/>
                </a:solidFill>
                <a:latin typeface="Arial" panose="020B0604020202020204" pitchFamily="34" charset="0"/>
                <a:ea typeface="Calibri" panose="020F0502020204030204" pitchFamily="34" charset="0"/>
                <a:cs typeface="Arial" panose="020B0604020202020204" pitchFamily="34" charset="0"/>
              </a:rPr>
              <a:t>1000 + 41 = 1041     There will 1041 walleye in 2014</a:t>
            </a:r>
          </a:p>
        </p:txBody>
      </p:sp>
      <p:sp>
        <p:nvSpPr>
          <p:cNvPr id="169988" name="Rectangle 1">
            <a:extLst>
              <a:ext uri="{FF2B5EF4-FFF2-40B4-BE49-F238E27FC236}">
                <a16:creationId xmlns:a16="http://schemas.microsoft.com/office/drawing/2014/main" id="{776DA750-3A27-4E43-A06D-E00F259663AF}"/>
              </a:ext>
            </a:extLst>
          </p:cNvPr>
          <p:cNvSpPr>
            <a:spLocks noChangeArrowheads="1"/>
          </p:cNvSpPr>
          <p:nvPr/>
        </p:nvSpPr>
        <p:spPr bwMode="auto">
          <a:xfrm>
            <a:off x="0" y="6009516"/>
            <a:ext cx="91440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Aft>
                <a:spcPct val="0"/>
              </a:spcAft>
              <a:buNone/>
            </a:pPr>
            <a:r>
              <a:rPr lang="en-US" altLang="en-US" sz="1000" dirty="0">
                <a:solidFill>
                  <a:prstClr val="black"/>
                </a:solidFill>
                <a:latin typeface="Times New Roman" panose="02020603050405020304" pitchFamily="18" charset="0"/>
                <a:cs typeface="Times New Roman" panose="02020603050405020304" pitchFamily="18" charset="0"/>
              </a:rPr>
              <a:t>SYI-1.G.2 Many adaptations in organisms are related to obtaining and using energy and matter in a particular environment— </a:t>
            </a:r>
            <a:br>
              <a:rPr lang="en-US" altLang="en-US" sz="1000" dirty="0">
                <a:solidFill>
                  <a:prstClr val="black"/>
                </a:solidFill>
                <a:latin typeface="Times New Roman" panose="02020603050405020304" pitchFamily="18" charset="0"/>
                <a:cs typeface="Times New Roman" panose="02020603050405020304" pitchFamily="18" charset="0"/>
              </a:rPr>
            </a:br>
            <a:r>
              <a:rPr lang="en-US" altLang="en-US" sz="1000" dirty="0">
                <a:solidFill>
                  <a:prstClr val="black"/>
                </a:solidFill>
                <a:latin typeface="Times New Roman" panose="02020603050405020304" pitchFamily="18" charset="0"/>
                <a:cs typeface="Times New Roman" panose="02020603050405020304" pitchFamily="18" charset="0"/>
              </a:rPr>
              <a:t>a. Population growth dynamics depend on a number of factors.</a:t>
            </a:r>
            <a:br>
              <a:rPr lang="en-US" altLang="en-US" sz="1000" dirty="0">
                <a:solidFill>
                  <a:prstClr val="black"/>
                </a:solidFill>
                <a:latin typeface="Times New Roman" panose="02020603050405020304" pitchFamily="18" charset="0"/>
                <a:cs typeface="Times New Roman" panose="02020603050405020304" pitchFamily="18" charset="0"/>
              </a:rPr>
            </a:br>
            <a:r>
              <a:rPr lang="en-US" altLang="en-US" sz="1000" dirty="0">
                <a:solidFill>
                  <a:prstClr val="black"/>
                </a:solidFill>
                <a:latin typeface="Times New Roman" panose="02020603050405020304" pitchFamily="18" charset="0"/>
                <a:cs typeface="Times New Roman" panose="02020603050405020304" pitchFamily="18" charset="0"/>
              </a:rPr>
              <a:t>     </a:t>
            </a:r>
            <a:r>
              <a:rPr lang="en-US" altLang="en-US" sz="1000" dirty="0">
                <a:solidFill>
                  <a:srgbClr val="000000"/>
                </a:solidFill>
                <a:latin typeface="Times New Roman" panose="02020603050405020304" pitchFamily="18" charset="0"/>
                <a:cs typeface="Times New Roman" panose="02020603050405020304" pitchFamily="18" charset="0"/>
              </a:rPr>
              <a:t>i. Reproduction without constraints results in the exponential growth of a population.</a:t>
            </a:r>
            <a:br>
              <a:rPr lang="en-US" altLang="en-US" sz="1000" dirty="0">
                <a:solidFill>
                  <a:prstClr val="black"/>
                </a:solidFill>
                <a:latin typeface="Times New Roman" panose="02020603050405020304" pitchFamily="18" charset="0"/>
                <a:cs typeface="Times New Roman" panose="02020603050405020304" pitchFamily="18" charset="0"/>
              </a:rPr>
            </a:br>
            <a:r>
              <a:rPr lang="en-US" altLang="en-US" sz="1000" dirty="0">
                <a:solidFill>
                  <a:prstClr val="black"/>
                </a:solidFill>
                <a:latin typeface="Times New Roman" panose="02020603050405020304" pitchFamily="18" charset="0"/>
                <a:cs typeface="Times New Roman" panose="02020603050405020304" pitchFamily="18" charset="0"/>
              </a:rPr>
              <a:t>SP 5 A. Perform mathematical calculations including:</a:t>
            </a:r>
            <a:br>
              <a:rPr lang="en-US" altLang="en-US" sz="1000" dirty="0">
                <a:solidFill>
                  <a:prstClr val="black"/>
                </a:solidFill>
                <a:latin typeface="Times New Roman" panose="02020603050405020304" pitchFamily="18" charset="0"/>
                <a:cs typeface="Times New Roman" panose="02020603050405020304" pitchFamily="18" charset="0"/>
              </a:rPr>
            </a:br>
            <a:r>
              <a:rPr lang="en-US" altLang="en-US" sz="1000" dirty="0">
                <a:solidFill>
                  <a:prstClr val="black"/>
                </a:solidFill>
                <a:latin typeface="Times New Roman" panose="02020603050405020304" pitchFamily="18" charset="0"/>
                <a:cs typeface="Times New Roman" panose="02020603050405020304" pitchFamily="18" charset="0"/>
              </a:rPr>
              <a:t>    a. Mathematical equations in the curriculum</a:t>
            </a:r>
            <a:endParaRPr lang="en-US" altLang="en-US" sz="1000" dirty="0">
              <a:solidFill>
                <a:srgbClr val="7030A0"/>
              </a:solidFill>
              <a:latin typeface="Times New Roman" panose="02020603050405020304" pitchFamily="18" charset="0"/>
              <a:cs typeface="Times New Roman" panose="02020603050405020304" pitchFamily="18" charset="0"/>
            </a:endParaRPr>
          </a:p>
        </p:txBody>
      </p:sp>
      <p:pic>
        <p:nvPicPr>
          <p:cNvPr id="169989" name="Picture 1">
            <a:extLst>
              <a:ext uri="{FF2B5EF4-FFF2-40B4-BE49-F238E27FC236}">
                <a16:creationId xmlns:a16="http://schemas.microsoft.com/office/drawing/2014/main" id="{30A15D4F-9D31-415D-BD6C-422F260CF9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666" t="47037" r="44167" b="21561"/>
          <a:stretch>
            <a:fillRect/>
          </a:stretch>
        </p:blipFill>
        <p:spPr bwMode="auto">
          <a:xfrm>
            <a:off x="7423391" y="762000"/>
            <a:ext cx="440531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B8C5DA65-C179-4BC6-B45B-30ABD403A4C6}"/>
              </a:ext>
            </a:extLst>
          </p:cNvPr>
          <p:cNvSpPr txBox="1">
            <a:spLocks noChangeArrowheads="1"/>
          </p:cNvSpPr>
          <p:nvPr/>
        </p:nvSpPr>
        <p:spPr bwMode="auto">
          <a:xfrm>
            <a:off x="363296" y="1844537"/>
            <a:ext cx="48434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2000" dirty="0">
                <a:solidFill>
                  <a:srgbClr val="1003BD"/>
                </a:solidFill>
                <a:latin typeface="Arial" panose="020B0604020202020204" pitchFamily="34" charset="0"/>
                <a:cs typeface="Calibri" panose="020F0502020204030204" pitchFamily="34" charset="0"/>
              </a:rPr>
              <a:t>r = (b-d) = (0.73 -0.32) = 0.41</a:t>
            </a:r>
            <a:endParaRPr lang="en-US" altLang="en-US" sz="2000" dirty="0">
              <a:solidFill>
                <a:srgbClr val="1003BD"/>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C3FFAAA-ACE4-453C-A2A6-43B1624945CD}"/>
              </a:ext>
            </a:extLst>
          </p:cNvPr>
          <p:cNvSpPr txBox="1">
            <a:spLocks noChangeArrowheads="1"/>
          </p:cNvSpPr>
          <p:nvPr/>
        </p:nvSpPr>
        <p:spPr bwMode="auto">
          <a:xfrm>
            <a:off x="622059" y="3362876"/>
            <a:ext cx="4584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2000" u="sng" dirty="0">
                <a:solidFill>
                  <a:srgbClr val="1003BD"/>
                </a:solidFill>
                <a:latin typeface="Arial" panose="020B0604020202020204" pitchFamily="34" charset="0"/>
                <a:cs typeface="Calibri" panose="020F0502020204030204" pitchFamily="34" charset="0"/>
              </a:rPr>
              <a:t>dN</a:t>
            </a:r>
            <a:r>
              <a:rPr lang="en-US" altLang="en-US" sz="2000" dirty="0">
                <a:solidFill>
                  <a:srgbClr val="1003BD"/>
                </a:solidFill>
                <a:latin typeface="Arial" panose="020B0604020202020204" pitchFamily="34" charset="0"/>
                <a:cs typeface="Calibri" panose="020F0502020204030204" pitchFamily="34" charset="0"/>
              </a:rPr>
              <a:t> = 0.41 (1000) = 41 walleye</a:t>
            </a:r>
            <a:br>
              <a:rPr lang="en-US" altLang="en-US" sz="2000" dirty="0">
                <a:solidFill>
                  <a:srgbClr val="1003BD"/>
                </a:solidFill>
                <a:latin typeface="Arial" panose="020B0604020202020204" pitchFamily="34" charset="0"/>
                <a:cs typeface="Calibri" panose="020F0502020204030204" pitchFamily="34" charset="0"/>
              </a:rPr>
            </a:br>
            <a:r>
              <a:rPr lang="en-US" altLang="en-US" sz="2000" dirty="0">
                <a:solidFill>
                  <a:srgbClr val="1003BD"/>
                </a:solidFill>
                <a:latin typeface="Arial" panose="020B0604020202020204" pitchFamily="34" charset="0"/>
                <a:cs typeface="Calibri" panose="020F0502020204030204" pitchFamily="34" charset="0"/>
              </a:rPr>
              <a:t>dt </a:t>
            </a:r>
            <a:endParaRPr lang="en-US" altLang="en-US" sz="2000" dirty="0">
              <a:solidFill>
                <a:srgbClr val="1003BD"/>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4DFE2D8-71F6-4357-8611-BDF094703824}"/>
              </a:ext>
            </a:extLst>
          </p:cNvPr>
          <p:cNvSpPr txBox="1"/>
          <p:nvPr/>
        </p:nvSpPr>
        <p:spPr>
          <a:xfrm>
            <a:off x="197610" y="4757736"/>
            <a:ext cx="4586287" cy="461963"/>
          </a:xfrm>
          <a:prstGeom prst="rect">
            <a:avLst/>
          </a:prstGeom>
          <a:noFill/>
        </p:spPr>
        <p:txBody>
          <a:bodyPr>
            <a:spAutoFit/>
          </a:bodyPr>
          <a:lstStyle/>
          <a:p>
            <a:pPr>
              <a:spcBef>
                <a:spcPct val="20000"/>
              </a:spcBef>
              <a:defRPr/>
            </a:pPr>
            <a:r>
              <a:rPr lang="en-US" sz="2400" dirty="0">
                <a:solidFill>
                  <a:prstClr val="black"/>
                </a:solidFill>
                <a:latin typeface="Calibri"/>
                <a:cs typeface="Arial" panose="020B0604020202020204" pitchFamily="34" charset="0"/>
              </a:rPr>
              <a:t>Is this a suitable habitat?</a:t>
            </a:r>
          </a:p>
        </p:txBody>
      </p:sp>
      <p:sp>
        <p:nvSpPr>
          <p:cNvPr id="13" name="TextBox 12">
            <a:extLst>
              <a:ext uri="{FF2B5EF4-FFF2-40B4-BE49-F238E27FC236}">
                <a16:creationId xmlns:a16="http://schemas.microsoft.com/office/drawing/2014/main" id="{A5B60B2E-B188-4FBE-A700-885607FF646D}"/>
              </a:ext>
            </a:extLst>
          </p:cNvPr>
          <p:cNvSpPr txBox="1"/>
          <p:nvPr/>
        </p:nvSpPr>
        <p:spPr>
          <a:xfrm>
            <a:off x="996709" y="5239889"/>
            <a:ext cx="7861300" cy="461963"/>
          </a:xfrm>
          <a:prstGeom prst="rect">
            <a:avLst/>
          </a:prstGeom>
          <a:noFill/>
        </p:spPr>
        <p:txBody>
          <a:bodyPr>
            <a:spAutoFit/>
          </a:bodyPr>
          <a:lstStyle/>
          <a:p>
            <a:pPr>
              <a:spcBef>
                <a:spcPct val="20000"/>
              </a:spcBef>
              <a:defRPr/>
            </a:pPr>
            <a:r>
              <a:rPr lang="en-US" sz="2400" dirty="0">
                <a:solidFill>
                  <a:srgbClr val="1003BD"/>
                </a:solidFill>
                <a:latin typeface="Calibri"/>
                <a:cs typeface="Arial" panose="020B0604020202020204" pitchFamily="34" charset="0"/>
              </a:rPr>
              <a:t>Yes, growth rate is positive; population is increasing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3"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1">
            <a:extLst>
              <a:ext uri="{FF2B5EF4-FFF2-40B4-BE49-F238E27FC236}">
                <a16:creationId xmlns:a16="http://schemas.microsoft.com/office/drawing/2014/main" id="{5B789FC6-D242-466A-BD91-581DD5EAE6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667" t="52963" r="52499" b="11749"/>
          <a:stretch>
            <a:fillRect/>
          </a:stretch>
        </p:blipFill>
        <p:spPr bwMode="auto">
          <a:xfrm>
            <a:off x="8097078" y="169863"/>
            <a:ext cx="3937485" cy="2533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3" name="Text Placeholder 3">
            <a:extLst>
              <a:ext uri="{FF2B5EF4-FFF2-40B4-BE49-F238E27FC236}">
                <a16:creationId xmlns:a16="http://schemas.microsoft.com/office/drawing/2014/main" id="{FBF430D9-1EC4-4C93-972B-C33E677CD242}"/>
              </a:ext>
            </a:extLst>
          </p:cNvPr>
          <p:cNvSpPr>
            <a:spLocks noGrp="1" noChangeArrowheads="1"/>
          </p:cNvSpPr>
          <p:nvPr>
            <p:ph type="body" sz="half" idx="2"/>
          </p:nvPr>
        </p:nvSpPr>
        <p:spPr>
          <a:xfrm>
            <a:off x="163513" y="-80962"/>
            <a:ext cx="5295900" cy="228600"/>
          </a:xfrm>
        </p:spPr>
        <p:txBody>
          <a:bodyPr/>
          <a:lstStyle/>
          <a:p>
            <a:pPr marL="0" indent="0">
              <a:buNone/>
            </a:pPr>
            <a:r>
              <a:rPr lang="en-US" altLang="en-US" sz="1000" dirty="0">
                <a:solidFill>
                  <a:srgbClr val="CC3399"/>
                </a:solidFill>
                <a:hlinkClick r:id="rId3"/>
              </a:rPr>
              <a:t>https://teachers.stjohns.k12.fl.us/lyons-s/files/2018/09/AP-Bio-Cells-Practice-Test.pdf</a:t>
            </a:r>
            <a:endParaRPr lang="en-US" altLang="en-US" sz="1000" dirty="0">
              <a:solidFill>
                <a:srgbClr val="CC3399"/>
              </a:solidFill>
            </a:endParaRPr>
          </a:p>
          <a:p>
            <a:pPr marL="0" indent="0">
              <a:buNone/>
            </a:pPr>
            <a:endParaRPr lang="en-US" altLang="en-US" dirty="0"/>
          </a:p>
        </p:txBody>
      </p:sp>
      <p:sp>
        <p:nvSpPr>
          <p:cNvPr id="128004" name="Rectangle 2">
            <a:extLst>
              <a:ext uri="{FF2B5EF4-FFF2-40B4-BE49-F238E27FC236}">
                <a16:creationId xmlns:a16="http://schemas.microsoft.com/office/drawing/2014/main" id="{DB0E120C-7704-4C46-BA80-3AA86B574BDE}"/>
              </a:ext>
            </a:extLst>
          </p:cNvPr>
          <p:cNvSpPr>
            <a:spLocks noChangeArrowheads="1"/>
          </p:cNvSpPr>
          <p:nvPr/>
        </p:nvSpPr>
        <p:spPr bwMode="auto">
          <a:xfrm>
            <a:off x="70644" y="372067"/>
            <a:ext cx="8978900" cy="670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1800" dirty="0">
                <a:solidFill>
                  <a:srgbClr val="000000"/>
                </a:solidFill>
                <a:latin typeface="Comic Sans MS" panose="030F0702030302020204" pitchFamily="66" charset="0"/>
              </a:rPr>
              <a:t>The solutions in the arms of a U-tube are separated at </a:t>
            </a:r>
          </a:p>
          <a:p>
            <a:pPr eaLnBrk="0" fontAlgn="base" hangingPunct="0">
              <a:spcBef>
                <a:spcPct val="0"/>
              </a:spcBef>
              <a:spcAft>
                <a:spcPct val="0"/>
              </a:spcAft>
              <a:buNone/>
            </a:pPr>
            <a:r>
              <a:rPr lang="en-US" altLang="en-US" sz="1800" dirty="0">
                <a:solidFill>
                  <a:srgbClr val="000000"/>
                </a:solidFill>
                <a:latin typeface="Comic Sans MS" panose="030F0702030302020204" pitchFamily="66" charset="0"/>
              </a:rPr>
              <a:t>the  bottom of the tube by a selectively permeable </a:t>
            </a:r>
          </a:p>
          <a:p>
            <a:pPr eaLnBrk="0" fontAlgn="base" hangingPunct="0">
              <a:spcBef>
                <a:spcPct val="0"/>
              </a:spcBef>
              <a:spcAft>
                <a:spcPct val="0"/>
              </a:spcAft>
              <a:buNone/>
            </a:pPr>
            <a:r>
              <a:rPr lang="en-US" altLang="en-US" sz="1800" dirty="0">
                <a:solidFill>
                  <a:srgbClr val="000000"/>
                </a:solidFill>
                <a:latin typeface="Comic Sans MS" panose="030F0702030302020204" pitchFamily="66" charset="0"/>
              </a:rPr>
              <a:t>membrane. The membrane is permeable to sodium </a:t>
            </a:r>
          </a:p>
          <a:p>
            <a:pPr eaLnBrk="0" fontAlgn="base" hangingPunct="0">
              <a:spcBef>
                <a:spcPct val="0"/>
              </a:spcBef>
              <a:spcAft>
                <a:spcPct val="0"/>
              </a:spcAft>
              <a:buNone/>
            </a:pPr>
            <a:r>
              <a:rPr lang="en-US" altLang="en-US" sz="1800" dirty="0">
                <a:solidFill>
                  <a:srgbClr val="000000"/>
                </a:solidFill>
                <a:latin typeface="Comic Sans MS" panose="030F0702030302020204" pitchFamily="66" charset="0"/>
              </a:rPr>
              <a:t>chloride (NaCl), but not to glucose. Side A is filled with </a:t>
            </a:r>
          </a:p>
          <a:p>
            <a:pPr eaLnBrk="0" fontAlgn="base" hangingPunct="0">
              <a:spcBef>
                <a:spcPct val="0"/>
              </a:spcBef>
              <a:spcAft>
                <a:spcPct val="0"/>
              </a:spcAft>
              <a:buNone/>
            </a:pPr>
            <a:r>
              <a:rPr lang="en-US" altLang="en-US" sz="1800" dirty="0">
                <a:solidFill>
                  <a:srgbClr val="000000"/>
                </a:solidFill>
                <a:latin typeface="Comic Sans MS" panose="030F0702030302020204" pitchFamily="66" charset="0"/>
              </a:rPr>
              <a:t>a solution of 0.4 M glucose and 0.5 M sodium chloride </a:t>
            </a:r>
          </a:p>
          <a:p>
            <a:pPr eaLnBrk="0" fontAlgn="base" hangingPunct="0">
              <a:spcBef>
                <a:spcPct val="0"/>
              </a:spcBef>
              <a:spcAft>
                <a:spcPct val="0"/>
              </a:spcAft>
              <a:buNone/>
            </a:pPr>
            <a:r>
              <a:rPr lang="en-US" altLang="en-US" sz="1800" dirty="0">
                <a:solidFill>
                  <a:srgbClr val="000000"/>
                </a:solidFill>
                <a:latin typeface="Comic Sans MS" panose="030F0702030302020204" pitchFamily="66" charset="0"/>
              </a:rPr>
              <a:t>and side B is filled with a solution containing 0.8 M glucose</a:t>
            </a:r>
          </a:p>
          <a:p>
            <a:pPr eaLnBrk="0" fontAlgn="base" hangingPunct="0">
              <a:spcBef>
                <a:spcPct val="0"/>
              </a:spcBef>
              <a:spcAft>
                <a:spcPct val="0"/>
              </a:spcAft>
              <a:buNone/>
            </a:pPr>
            <a:r>
              <a:rPr lang="en-US" altLang="en-US" sz="1800" dirty="0">
                <a:solidFill>
                  <a:srgbClr val="000000"/>
                </a:solidFill>
                <a:latin typeface="Comic Sans MS" panose="030F0702030302020204" pitchFamily="66" charset="0"/>
              </a:rPr>
              <a:t>and  0.4 M sodium chloride. Initially, the volume in both arms is the</a:t>
            </a:r>
          </a:p>
          <a:p>
            <a:pPr eaLnBrk="0" fontAlgn="base" hangingPunct="0">
              <a:spcBef>
                <a:spcPct val="0"/>
              </a:spcBef>
              <a:spcAft>
                <a:spcPct val="0"/>
              </a:spcAft>
              <a:buNone/>
            </a:pPr>
            <a:r>
              <a:rPr lang="en-US" altLang="en-US" sz="1800" dirty="0">
                <a:solidFill>
                  <a:srgbClr val="000000"/>
                </a:solidFill>
                <a:latin typeface="Comic Sans MS" panose="030F0702030302020204" pitchFamily="66" charset="0"/>
              </a:rPr>
              <a:t>same. If you examine </a:t>
            </a:r>
            <a:r>
              <a:rPr lang="en-US" altLang="en-US" sz="1800" b="1" dirty="0">
                <a:solidFill>
                  <a:srgbClr val="000000"/>
                </a:solidFill>
                <a:latin typeface="Comic Sans MS" panose="030F0702030302020204" pitchFamily="66" charset="0"/>
              </a:rPr>
              <a:t>side A after 3 days, </a:t>
            </a:r>
            <a:r>
              <a:rPr lang="en-US" altLang="en-US" sz="1800" dirty="0">
                <a:solidFill>
                  <a:srgbClr val="000000"/>
                </a:solidFill>
                <a:latin typeface="Comic Sans MS" panose="030F0702030302020204" pitchFamily="66" charset="0"/>
              </a:rPr>
              <a:t>you should find </a:t>
            </a:r>
          </a:p>
          <a:p>
            <a:pPr eaLnBrk="0" fontAlgn="base" hangingPunct="0">
              <a:spcBef>
                <a:spcPct val="0"/>
              </a:spcBef>
              <a:spcAft>
                <a:spcPct val="0"/>
              </a:spcAft>
              <a:buNone/>
            </a:pPr>
            <a:endParaRPr lang="en-US" altLang="en-US" sz="1800" dirty="0">
              <a:solidFill>
                <a:srgbClr val="000000"/>
              </a:solidFill>
              <a:latin typeface="Comic Sans MS" panose="030F0702030302020204" pitchFamily="66" charset="0"/>
            </a:endParaRPr>
          </a:p>
          <a:p>
            <a:pPr eaLnBrk="0" fontAlgn="base" hangingPunct="0">
              <a:spcBef>
                <a:spcPct val="0"/>
              </a:spcBef>
              <a:spcAft>
                <a:spcPct val="0"/>
              </a:spcAft>
              <a:buNone/>
            </a:pPr>
            <a:r>
              <a:rPr lang="en-US" altLang="en-US" sz="1800" dirty="0">
                <a:solidFill>
                  <a:srgbClr val="000000"/>
                </a:solidFill>
                <a:latin typeface="Comic Sans MS" panose="030F0702030302020204" pitchFamily="66" charset="0"/>
              </a:rPr>
              <a:t>    A. decrease in the concentration of NaCl and glucose and an increase in the </a:t>
            </a:r>
            <a:br>
              <a:rPr lang="en-US" altLang="en-US" sz="1800" dirty="0">
                <a:solidFill>
                  <a:srgbClr val="000000"/>
                </a:solidFill>
                <a:latin typeface="Comic Sans MS" panose="030F0702030302020204" pitchFamily="66" charset="0"/>
              </a:rPr>
            </a:br>
            <a:r>
              <a:rPr lang="en-US" altLang="en-US" sz="1800" dirty="0">
                <a:solidFill>
                  <a:srgbClr val="000000"/>
                </a:solidFill>
                <a:latin typeface="Comic Sans MS" panose="030F0702030302020204" pitchFamily="66" charset="0"/>
              </a:rPr>
              <a:t>           water level. </a:t>
            </a:r>
          </a:p>
          <a:p>
            <a:pPr eaLnBrk="0" fontAlgn="base" hangingPunct="0">
              <a:spcBef>
                <a:spcPct val="0"/>
              </a:spcBef>
              <a:spcAft>
                <a:spcPct val="0"/>
              </a:spcAft>
              <a:buNone/>
            </a:pPr>
            <a:r>
              <a:rPr lang="en-US" altLang="en-US" sz="1800" dirty="0">
                <a:solidFill>
                  <a:srgbClr val="000000"/>
                </a:solidFill>
                <a:latin typeface="Comic Sans MS" panose="030F0702030302020204" pitchFamily="66" charset="0"/>
              </a:rPr>
              <a:t> </a:t>
            </a:r>
          </a:p>
          <a:p>
            <a:pPr eaLnBrk="0" fontAlgn="base" hangingPunct="0">
              <a:spcBef>
                <a:spcPct val="0"/>
              </a:spcBef>
              <a:spcAft>
                <a:spcPct val="0"/>
              </a:spcAft>
              <a:buNone/>
            </a:pPr>
            <a:r>
              <a:rPr lang="en-US" altLang="en-US" sz="1800" dirty="0">
                <a:solidFill>
                  <a:srgbClr val="000000"/>
                </a:solidFill>
                <a:latin typeface="Comic Sans MS" panose="030F0702030302020204" pitchFamily="66" charset="0"/>
              </a:rPr>
              <a:t>   B. a decrease in the concentration of NaCl, an increase in water level, and </a:t>
            </a:r>
            <a:br>
              <a:rPr lang="en-US" altLang="en-US" sz="1800" dirty="0">
                <a:solidFill>
                  <a:srgbClr val="000000"/>
                </a:solidFill>
                <a:latin typeface="Comic Sans MS" panose="030F0702030302020204" pitchFamily="66" charset="0"/>
              </a:rPr>
            </a:br>
            <a:r>
              <a:rPr lang="en-US" altLang="en-US" sz="1800" dirty="0">
                <a:solidFill>
                  <a:srgbClr val="000000"/>
                </a:solidFill>
                <a:latin typeface="Comic Sans MS" panose="030F0702030302020204" pitchFamily="66" charset="0"/>
              </a:rPr>
              <a:t>          no change in the concentration of glucose. </a:t>
            </a:r>
          </a:p>
          <a:p>
            <a:pPr eaLnBrk="0" fontAlgn="base" hangingPunct="0">
              <a:spcBef>
                <a:spcPct val="0"/>
              </a:spcBef>
              <a:spcAft>
                <a:spcPct val="0"/>
              </a:spcAft>
              <a:buNone/>
            </a:pPr>
            <a:endParaRPr lang="en-US" altLang="en-US" sz="1800" dirty="0">
              <a:solidFill>
                <a:srgbClr val="000000"/>
              </a:solidFill>
              <a:latin typeface="Comic Sans MS" panose="030F0702030302020204" pitchFamily="66" charset="0"/>
            </a:endParaRPr>
          </a:p>
          <a:p>
            <a:pPr eaLnBrk="0" fontAlgn="base" hangingPunct="0">
              <a:spcBef>
                <a:spcPct val="0"/>
              </a:spcBef>
              <a:spcAft>
                <a:spcPct val="0"/>
              </a:spcAft>
              <a:buNone/>
            </a:pPr>
            <a:r>
              <a:rPr lang="en-US" altLang="en-US" sz="1800" dirty="0">
                <a:solidFill>
                  <a:srgbClr val="000000"/>
                </a:solidFill>
                <a:latin typeface="Comic Sans MS" panose="030F0702030302020204" pitchFamily="66" charset="0"/>
              </a:rPr>
              <a:t>    C. no net change in the system. </a:t>
            </a:r>
          </a:p>
          <a:p>
            <a:pPr eaLnBrk="0" fontAlgn="base" hangingPunct="0">
              <a:spcBef>
                <a:spcPct val="0"/>
              </a:spcBef>
              <a:spcAft>
                <a:spcPct val="0"/>
              </a:spcAft>
              <a:buNone/>
            </a:pPr>
            <a:endParaRPr lang="en-US" altLang="en-US" sz="1800" dirty="0">
              <a:solidFill>
                <a:srgbClr val="000000"/>
              </a:solidFill>
              <a:latin typeface="Comic Sans MS" panose="030F0702030302020204" pitchFamily="66" charset="0"/>
            </a:endParaRPr>
          </a:p>
          <a:p>
            <a:pPr eaLnBrk="0" fontAlgn="base" hangingPunct="0">
              <a:spcBef>
                <a:spcPct val="0"/>
              </a:spcBef>
              <a:spcAft>
                <a:spcPct val="0"/>
              </a:spcAft>
              <a:buNone/>
            </a:pPr>
            <a:r>
              <a:rPr lang="en-US" altLang="en-US" sz="1800" dirty="0">
                <a:solidFill>
                  <a:srgbClr val="000000"/>
                </a:solidFill>
                <a:latin typeface="Comic Sans MS" panose="030F0702030302020204" pitchFamily="66" charset="0"/>
              </a:rPr>
              <a:t>    D. a decrease in the concentration of NaCl and a decrease in the water level. </a:t>
            </a:r>
          </a:p>
          <a:p>
            <a:pPr eaLnBrk="0" fontAlgn="base" hangingPunct="0">
              <a:spcBef>
                <a:spcPct val="0"/>
              </a:spcBef>
              <a:spcAft>
                <a:spcPct val="0"/>
              </a:spcAft>
              <a:buNone/>
            </a:pPr>
            <a:r>
              <a:rPr lang="en-US" altLang="en-US" sz="1800" dirty="0">
                <a:solidFill>
                  <a:srgbClr val="000000"/>
                </a:solidFill>
                <a:latin typeface="Comic Sans MS" panose="030F0702030302020204" pitchFamily="66" charset="0"/>
              </a:rPr>
              <a:t> </a:t>
            </a:r>
          </a:p>
          <a:p>
            <a:pPr eaLnBrk="0" fontAlgn="base" hangingPunct="0">
              <a:spcBef>
                <a:spcPct val="0"/>
              </a:spcBef>
              <a:spcAft>
                <a:spcPct val="0"/>
              </a:spcAft>
              <a:buNone/>
            </a:pPr>
            <a:r>
              <a:rPr lang="en-US" altLang="en-US" sz="1800" dirty="0">
                <a:solidFill>
                  <a:srgbClr val="000000"/>
                </a:solidFill>
                <a:latin typeface="Comic Sans MS" panose="030F0702030302020204" pitchFamily="66" charset="0"/>
              </a:rPr>
              <a:t>    E. no change in the concentration of NaCl and glucose and an increase in the </a:t>
            </a:r>
            <a:br>
              <a:rPr lang="en-US" altLang="en-US" sz="1800" dirty="0">
                <a:solidFill>
                  <a:srgbClr val="000000"/>
                </a:solidFill>
                <a:latin typeface="Comic Sans MS" panose="030F0702030302020204" pitchFamily="66" charset="0"/>
              </a:rPr>
            </a:br>
            <a:r>
              <a:rPr lang="en-US" altLang="en-US" sz="1800" dirty="0">
                <a:solidFill>
                  <a:srgbClr val="000000"/>
                </a:solidFill>
                <a:latin typeface="Comic Sans MS" panose="030F0702030302020204" pitchFamily="66" charset="0"/>
              </a:rPr>
              <a:t>           water level. </a:t>
            </a:r>
          </a:p>
          <a:p>
            <a:pPr eaLnBrk="0" fontAlgn="base" hangingPunct="0">
              <a:spcBef>
                <a:spcPct val="0"/>
              </a:spcBef>
              <a:spcAft>
                <a:spcPct val="0"/>
              </a:spcAft>
              <a:buNone/>
            </a:pPr>
            <a:endParaRPr lang="en-US" altLang="en-US" sz="1800" dirty="0">
              <a:solidFill>
                <a:srgbClr val="000000"/>
              </a:solidFill>
              <a:latin typeface="Comic Sans MS" panose="030F0702030302020204" pitchFamily="66" charset="0"/>
            </a:endParaRPr>
          </a:p>
          <a:p>
            <a:pPr eaLnBrk="0" fontAlgn="base" hangingPunct="0">
              <a:spcBef>
                <a:spcPct val="0"/>
              </a:spcBef>
              <a:spcAft>
                <a:spcPct val="0"/>
              </a:spcAft>
              <a:buNone/>
            </a:pPr>
            <a:endParaRPr lang="en-US" altLang="en-US" sz="1800" dirty="0">
              <a:solidFill>
                <a:srgbClr val="000000"/>
              </a:solidFill>
              <a:latin typeface="Comic Sans MS" panose="030F0702030302020204" pitchFamily="66" charset="0"/>
            </a:endParaRPr>
          </a:p>
          <a:p>
            <a:pPr eaLnBrk="0" fontAlgn="base" hangingPunct="0">
              <a:spcBef>
                <a:spcPct val="0"/>
              </a:spcBef>
              <a:spcAft>
                <a:spcPct val="0"/>
              </a:spcAft>
              <a:buNone/>
            </a:pPr>
            <a:endParaRPr lang="en-US" altLang="en-US" sz="1600" dirty="0">
              <a:solidFill>
                <a:srgbClr val="000000"/>
              </a:solidFill>
              <a:latin typeface="Comic Sans MS" panose="030F0702030302020204" pitchFamily="66" charset="0"/>
            </a:endParaRPr>
          </a:p>
        </p:txBody>
      </p:sp>
      <p:sp>
        <p:nvSpPr>
          <p:cNvPr id="2" name="Rectangle 1">
            <a:extLst>
              <a:ext uri="{FF2B5EF4-FFF2-40B4-BE49-F238E27FC236}">
                <a16:creationId xmlns:a16="http://schemas.microsoft.com/office/drawing/2014/main" id="{993F72E0-F798-4E53-BEA9-7560CEE10B84}"/>
              </a:ext>
            </a:extLst>
          </p:cNvPr>
          <p:cNvSpPr>
            <a:spLocks noChangeArrowheads="1"/>
          </p:cNvSpPr>
          <p:nvPr/>
        </p:nvSpPr>
        <p:spPr bwMode="auto">
          <a:xfrm>
            <a:off x="0" y="6211887"/>
            <a:ext cx="91201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ESSENTIAL KNOWLEDGE</a:t>
            </a:r>
          </a:p>
          <a:p>
            <a:pPr fontAlgn="base">
              <a:spcBef>
                <a:spcPct val="0"/>
              </a:spcBef>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ENE 2.E.1 </a:t>
            </a:r>
            <a:r>
              <a:rPr lang="en-US" altLang="en-US" sz="900" dirty="0">
                <a:solidFill>
                  <a:srgbClr val="000000"/>
                </a:solidFill>
                <a:latin typeface="Times New Roman" panose="02020603050405020304" pitchFamily="18" charset="0"/>
              </a:rPr>
              <a:t>Passive transport is the net movement of molecules from high concentration to low concentration without the direct input of metabolic energy.</a:t>
            </a:r>
            <a:endParaRPr lang="en-US" altLang="en-US" sz="900" dirty="0">
              <a:solidFill>
                <a:srgbClr val="000000"/>
              </a:solidFill>
              <a:latin typeface="Times New Roman" panose="02020603050405020304" pitchFamily="18" charset="0"/>
              <a:cs typeface="Times New Roman" panose="02020603050405020304" pitchFamily="18" charset="0"/>
            </a:endParaRPr>
          </a:p>
          <a:p>
            <a:pPr fontAlgn="base">
              <a:spcBef>
                <a:spcPct val="0"/>
              </a:spcBef>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ENE 2.H.1 External environments can be hypotonic, hypertonic or isotonic to internal environments of cells—</a:t>
            </a:r>
            <a:br>
              <a:rPr lang="en-US" altLang="en-US" sz="900" dirty="0">
                <a:solidFill>
                  <a:srgbClr val="000000"/>
                </a:solidFill>
                <a:latin typeface="Times New Roman" panose="02020603050405020304" pitchFamily="18" charset="0"/>
                <a:cs typeface="Times New Roman" panose="02020603050405020304" pitchFamily="18" charset="0"/>
              </a:rPr>
            </a:br>
            <a:r>
              <a:rPr lang="en-US" altLang="en-US" sz="900" dirty="0">
                <a:solidFill>
                  <a:srgbClr val="000000"/>
                </a:solidFill>
                <a:latin typeface="Times New Roman" panose="02020603050405020304" pitchFamily="18" charset="0"/>
                <a:cs typeface="Times New Roman" panose="02020603050405020304" pitchFamily="18" charset="0"/>
              </a:rPr>
              <a:t>    a. Water moves by osmosis from areas of high water potential/low osmolarity/ low solute concentration to areas of low water potential/high osmolarity/high solute concentration.</a:t>
            </a:r>
          </a:p>
        </p:txBody>
      </p:sp>
      <p:sp>
        <p:nvSpPr>
          <p:cNvPr id="3" name="Rectangle 2">
            <a:extLst>
              <a:ext uri="{FF2B5EF4-FFF2-40B4-BE49-F238E27FC236}">
                <a16:creationId xmlns:a16="http://schemas.microsoft.com/office/drawing/2014/main" id="{1D2F6BDE-4603-4BA2-90C5-A1D324328187}"/>
              </a:ext>
            </a:extLst>
          </p:cNvPr>
          <p:cNvSpPr/>
          <p:nvPr/>
        </p:nvSpPr>
        <p:spPr>
          <a:xfrm>
            <a:off x="231775" y="5047895"/>
            <a:ext cx="8656637" cy="381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srgbClr val="FFFFFF"/>
              </a:solidFill>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56002" name="Text Box 4">
            <a:extLst>
              <a:ext uri="{FF2B5EF4-FFF2-40B4-BE49-F238E27FC236}">
                <a16:creationId xmlns:a16="http://schemas.microsoft.com/office/drawing/2014/main" id="{A3C037EC-3270-43F1-86D7-8A2388A36A04}"/>
              </a:ext>
            </a:extLst>
          </p:cNvPr>
          <p:cNvSpPr txBox="1">
            <a:spLocks noChangeArrowheads="1"/>
          </p:cNvSpPr>
          <p:nvPr/>
        </p:nvSpPr>
        <p:spPr bwMode="auto">
          <a:xfrm>
            <a:off x="245166" y="230187"/>
            <a:ext cx="11857382" cy="120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tabLst>
                <a:tab pos="133350" algn="l"/>
                <a:tab pos="4191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33350" algn="l"/>
                <a:tab pos="4191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33350" algn="l"/>
                <a:tab pos="4191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9pPr>
          </a:lstStyle>
          <a:p>
            <a:pPr eaLnBrk="0" fontAlgn="base" hangingPunct="0">
              <a:lnSpc>
                <a:spcPct val="115000"/>
              </a:lnSpc>
              <a:spcBef>
                <a:spcPct val="0"/>
              </a:spcBef>
              <a:spcAft>
                <a:spcPct val="0"/>
              </a:spcAft>
              <a:buNone/>
            </a:pPr>
            <a:r>
              <a:rPr lang="en-US" altLang="en-US" sz="1600" dirty="0">
                <a:solidFill>
                  <a:prstClr val="black"/>
                </a:solidFill>
                <a:latin typeface="Comic Sans MS" panose="030F0702030302020204" pitchFamily="66" charset="0"/>
                <a:cs typeface="Arial" panose="020B0604020202020204" pitchFamily="34" charset="0"/>
              </a:rPr>
              <a:t>A researcher is investigating the relationship between the species diversity in a community and the ability of an introduced nonnative species to destabilize the community.   Which of the following graphs is most consistent  with the claim that communities with high diversity are more resistant to change than are communities with low diversity?</a:t>
            </a:r>
          </a:p>
          <a:p>
            <a:pPr eaLnBrk="0" fontAlgn="base" hangingPunct="0">
              <a:lnSpc>
                <a:spcPct val="115000"/>
              </a:lnSpc>
              <a:spcBef>
                <a:spcPct val="0"/>
              </a:spcBef>
              <a:spcAft>
                <a:spcPct val="0"/>
              </a:spcAft>
              <a:buNone/>
            </a:pPr>
            <a:r>
              <a:rPr lang="en-US" altLang="en-US" sz="1600" dirty="0">
                <a:solidFill>
                  <a:prstClr val="black"/>
                </a:solidFill>
                <a:latin typeface="Comic Sans MS" panose="030F0702030302020204" pitchFamily="66" charset="0"/>
                <a:cs typeface="Arial" panose="020B0604020202020204" pitchFamily="34" charset="0"/>
              </a:rPr>
              <a:t> </a:t>
            </a:r>
            <a:endParaRPr lang="en-US" altLang="en-US" sz="2800" dirty="0">
              <a:solidFill>
                <a:prstClr val="black"/>
              </a:solidFill>
              <a:latin typeface="Comic Sans MS" panose="030F0702030302020204" pitchFamily="66" charset="0"/>
              <a:cs typeface="Arial" panose="020B0604020202020204" pitchFamily="34" charset="0"/>
            </a:endParaRPr>
          </a:p>
        </p:txBody>
      </p:sp>
      <p:sp>
        <p:nvSpPr>
          <p:cNvPr id="146435" name="TextBox 10">
            <a:extLst>
              <a:ext uri="{FF2B5EF4-FFF2-40B4-BE49-F238E27FC236}">
                <a16:creationId xmlns:a16="http://schemas.microsoft.com/office/drawing/2014/main" id="{10018DB6-DA29-412B-9592-74A1B3C62AC3}"/>
              </a:ext>
            </a:extLst>
          </p:cNvPr>
          <p:cNvSpPr txBox="1">
            <a:spLocks noChangeArrowheads="1"/>
          </p:cNvSpPr>
          <p:nvPr/>
        </p:nvSpPr>
        <p:spPr bwMode="auto">
          <a:xfrm>
            <a:off x="89452" y="0"/>
            <a:ext cx="7842250" cy="230187"/>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Aft>
                <a:spcPct val="0"/>
              </a:spcAft>
              <a:buNone/>
              <a:defRPr/>
            </a:pPr>
            <a:r>
              <a:rPr lang="en-US" sz="900" dirty="0">
                <a:solidFill>
                  <a:prstClr val="black"/>
                </a:solidFill>
                <a:cs typeface="Arial" panose="020B0604020202020204" pitchFamily="34" charset="0"/>
              </a:rPr>
              <a:t>FROM</a:t>
            </a:r>
            <a:r>
              <a:rPr lang="en-US" sz="900" dirty="0">
                <a:solidFill>
                  <a:srgbClr val="F79646">
                    <a:lumMod val="75000"/>
                  </a:srgbClr>
                </a:solidFill>
                <a:cs typeface="Arial" panose="020B0604020202020204" pitchFamily="34" charset="0"/>
                <a:hlinkClick r:id="rId4"/>
              </a:rPr>
              <a:t>: Released 2013 AP Biology Exam</a:t>
            </a:r>
            <a:endParaRPr lang="en-US" sz="900" dirty="0">
              <a:solidFill>
                <a:srgbClr val="F79646">
                  <a:lumMod val="75000"/>
                </a:srgbClr>
              </a:solidFill>
              <a:cs typeface="Arial" panose="020B0604020202020204" pitchFamily="34" charset="0"/>
            </a:endParaRPr>
          </a:p>
        </p:txBody>
      </p:sp>
      <p:sp>
        <p:nvSpPr>
          <p:cNvPr id="212997" name="TextBox 7">
            <a:extLst>
              <a:ext uri="{FF2B5EF4-FFF2-40B4-BE49-F238E27FC236}">
                <a16:creationId xmlns:a16="http://schemas.microsoft.com/office/drawing/2014/main" id="{69DAD902-3511-4AFA-A9EB-C0629F3EAB42}"/>
              </a:ext>
            </a:extLst>
          </p:cNvPr>
          <p:cNvSpPr txBox="1">
            <a:spLocks noChangeArrowheads="1"/>
          </p:cNvSpPr>
          <p:nvPr/>
        </p:nvSpPr>
        <p:spPr bwMode="auto">
          <a:xfrm>
            <a:off x="89452" y="6118225"/>
            <a:ext cx="91440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000" dirty="0">
                <a:solidFill>
                  <a:srgbClr val="000000"/>
                </a:solidFill>
                <a:latin typeface="Times New Roman" panose="02020603050405020304" pitchFamily="18" charset="0"/>
                <a:cs typeface="Times New Roman" panose="02020603050405020304" pitchFamily="18" charset="0"/>
              </a:rPr>
              <a:t>SP 4. B Describe data from a table or graph, including</a:t>
            </a:r>
          </a:p>
          <a:p>
            <a:pPr fontAlgn="base">
              <a:spcBef>
                <a:spcPct val="0"/>
              </a:spcBef>
              <a:spcAft>
                <a:spcPct val="0"/>
              </a:spcAft>
              <a:buNone/>
            </a:pPr>
            <a:r>
              <a:rPr lang="en-US" altLang="en-US" sz="1000" dirty="0">
                <a:solidFill>
                  <a:srgbClr val="000000"/>
                </a:solidFill>
                <a:latin typeface="Times New Roman" panose="02020603050405020304" pitchFamily="18" charset="0"/>
                <a:cs typeface="Times New Roman" panose="02020603050405020304" pitchFamily="18" charset="0"/>
              </a:rPr>
              <a:t>     b. Describing trends and/or patterns in the data.</a:t>
            </a:r>
          </a:p>
          <a:p>
            <a:pPr fontAlgn="base">
              <a:spcBef>
                <a:spcPct val="0"/>
              </a:spcBef>
              <a:spcAft>
                <a:spcPct val="0"/>
              </a:spcAft>
              <a:buNone/>
            </a:pPr>
            <a:r>
              <a:rPr lang="en-US" altLang="en-US" sz="1000" dirty="0">
                <a:solidFill>
                  <a:srgbClr val="000000"/>
                </a:solidFill>
                <a:latin typeface="Times New Roman" panose="02020603050405020304" pitchFamily="18" charset="0"/>
                <a:cs typeface="Times New Roman" panose="02020603050405020304" pitchFamily="18" charset="0"/>
              </a:rPr>
              <a:t>     c. Describing relationships between variables.</a:t>
            </a:r>
            <a:endParaRPr lang="en-US" altLang="en-US" sz="1000" u="sng" dirty="0">
              <a:solidFill>
                <a:prstClr val="black"/>
              </a:solidFill>
              <a:latin typeface="Times New Roman" panose="02020603050405020304" pitchFamily="18" charset="0"/>
              <a:cs typeface="Times New Roman" panose="02020603050405020304" pitchFamily="18" charset="0"/>
            </a:endParaRPr>
          </a:p>
          <a:p>
            <a:pPr eaLnBrk="0" fontAlgn="base" hangingPunct="0">
              <a:spcAft>
                <a:spcPct val="0"/>
              </a:spcAft>
              <a:buNone/>
            </a:pPr>
            <a:r>
              <a:rPr lang="en-US" altLang="en-US" sz="1000" dirty="0">
                <a:solidFill>
                  <a:prstClr val="black"/>
                </a:solidFill>
                <a:latin typeface="Times New Roman" panose="02020603050405020304" pitchFamily="18" charset="0"/>
                <a:cs typeface="Times New Roman" panose="02020603050405020304" pitchFamily="18" charset="0"/>
              </a:rPr>
              <a:t>SYI-3.F.1 Natural and artificial ecosystems with fewer component parts and with little diversity among the parts are often less resilient to changes in the environment.</a:t>
            </a:r>
          </a:p>
        </p:txBody>
      </p:sp>
      <p:pic>
        <p:nvPicPr>
          <p:cNvPr id="256005" name="Picture 2">
            <a:extLst>
              <a:ext uri="{FF2B5EF4-FFF2-40B4-BE49-F238E27FC236}">
                <a16:creationId xmlns:a16="http://schemas.microsoft.com/office/drawing/2014/main" id="{AFA1148C-BFEE-48C7-B7E3-49DB6A9CBA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5307" t="40434" r="39061" b="17992"/>
          <a:stretch>
            <a:fillRect/>
          </a:stretch>
        </p:blipFill>
        <p:spPr bwMode="auto">
          <a:xfrm>
            <a:off x="2819400" y="1600201"/>
            <a:ext cx="6096000" cy="399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9A5F2B1-B291-44DA-A0EF-82E8AB7645C6}"/>
              </a:ext>
            </a:extLst>
          </p:cNvPr>
          <p:cNvSpPr/>
          <p:nvPr/>
        </p:nvSpPr>
        <p:spPr>
          <a:xfrm>
            <a:off x="6134100" y="3598863"/>
            <a:ext cx="2819400" cy="2000250"/>
          </a:xfrm>
          <a:prstGeom prst="rect">
            <a:avLst/>
          </a:prstGeom>
          <a:noFill/>
          <a:ln w="57150">
            <a:solidFill>
              <a:srgbClr val="CC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a:endParaRPr>
          </a:p>
        </p:txBody>
      </p:sp>
      <p:sp>
        <p:nvSpPr>
          <p:cNvPr id="3" name="TextBox 2">
            <a:extLst>
              <a:ext uri="{FF2B5EF4-FFF2-40B4-BE49-F238E27FC236}">
                <a16:creationId xmlns:a16="http://schemas.microsoft.com/office/drawing/2014/main" id="{92604CB4-84EF-4DF0-BDB6-3CACC392BDBF}"/>
              </a:ext>
            </a:extLst>
          </p:cNvPr>
          <p:cNvSpPr txBox="1"/>
          <p:nvPr/>
        </p:nvSpPr>
        <p:spPr>
          <a:xfrm>
            <a:off x="9128949" y="4058946"/>
            <a:ext cx="2819400" cy="1200329"/>
          </a:xfrm>
          <a:prstGeom prst="rect">
            <a:avLst/>
          </a:prstGeom>
          <a:noFill/>
        </p:spPr>
        <p:txBody>
          <a:bodyPr wrap="square" rtlCol="0">
            <a:spAutoFit/>
          </a:bodyPr>
          <a:lstStyle/>
          <a:p>
            <a:r>
              <a:rPr lang="en-US" dirty="0">
                <a:solidFill>
                  <a:srgbClr val="0000FF"/>
                </a:solidFill>
                <a:latin typeface="Comic Sans MS" panose="030F0702030302020204" pitchFamily="66" charset="0"/>
              </a:rPr>
              <a:t>Survival of invaders is high when diversity is low and low when diversity is high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FFC9D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C910F0-A288-4638-AD41-A4AB3D08CCC1}"/>
              </a:ext>
            </a:extLst>
          </p:cNvPr>
          <p:cNvSpPr/>
          <p:nvPr/>
        </p:nvSpPr>
        <p:spPr>
          <a:xfrm>
            <a:off x="0" y="246222"/>
            <a:ext cx="10656278" cy="3693319"/>
          </a:xfrm>
          <a:prstGeom prst="rect">
            <a:avLst/>
          </a:prstGeom>
        </p:spPr>
        <p:txBody>
          <a:bodyPr wrap="square">
            <a:spAutoFit/>
          </a:bodyPr>
          <a:lstStyle/>
          <a:p>
            <a:pPr fontAlgn="base">
              <a:spcBef>
                <a:spcPct val="0"/>
              </a:spcBef>
              <a:spcAft>
                <a:spcPct val="0"/>
              </a:spcAft>
            </a:pPr>
            <a:r>
              <a:rPr lang="en-US" dirty="0">
                <a:solidFill>
                  <a:srgbClr val="000000"/>
                </a:solidFill>
                <a:latin typeface="Comic Sans MS" panose="030F0702030302020204" pitchFamily="66" charset="0"/>
              </a:rPr>
              <a:t>Petal coloration of pea plants has a complete dominance relationship where purple petals are dominant over white petals. There are 276 plants, 273 have purple petals. Find: the frequency of the dominant and recessive alleles and the frequency of individuals with the homozygous dominant, heterozygous, and homozygous recessive genotype. </a:t>
            </a:r>
          </a:p>
          <a:p>
            <a:pPr fontAlgn="base">
              <a:spcBef>
                <a:spcPct val="0"/>
              </a:spcBef>
              <a:spcAft>
                <a:spcPct val="0"/>
              </a:spcAft>
            </a:pPr>
            <a:endParaRPr lang="en-US" dirty="0">
              <a:solidFill>
                <a:srgbClr val="000000"/>
              </a:solidFill>
              <a:latin typeface="Comic Sans MS" panose="030F0702030302020204" pitchFamily="66" charset="0"/>
            </a:endParaRPr>
          </a:p>
          <a:p>
            <a:pPr fontAlgn="base">
              <a:spcBef>
                <a:spcPct val="0"/>
              </a:spcBef>
              <a:spcAft>
                <a:spcPct val="0"/>
              </a:spcAft>
            </a:pPr>
            <a:endParaRPr lang="en-US" dirty="0">
              <a:solidFill>
                <a:srgbClr val="000000"/>
              </a:solidFill>
              <a:latin typeface="Comic Sans MS" panose="030F0702030302020204" pitchFamily="66" charset="0"/>
            </a:endParaRPr>
          </a:p>
          <a:p>
            <a:pPr fontAlgn="base">
              <a:spcBef>
                <a:spcPct val="0"/>
              </a:spcBef>
              <a:spcAft>
                <a:spcPct val="0"/>
              </a:spcAft>
            </a:pPr>
            <a:endParaRPr lang="en-US" dirty="0">
              <a:solidFill>
                <a:srgbClr val="000000"/>
              </a:solidFill>
              <a:latin typeface="Comic Sans MS" panose="030F0702030302020204" pitchFamily="66" charset="0"/>
            </a:endParaRPr>
          </a:p>
          <a:p>
            <a:pPr fontAlgn="base">
              <a:spcBef>
                <a:spcPct val="0"/>
              </a:spcBef>
              <a:spcAft>
                <a:spcPct val="0"/>
              </a:spcAft>
            </a:pPr>
            <a:endParaRPr lang="en-US" dirty="0">
              <a:solidFill>
                <a:srgbClr val="000000"/>
              </a:solidFill>
              <a:latin typeface="Comic Sans MS" panose="030F0702030302020204" pitchFamily="66" charset="0"/>
            </a:endParaRPr>
          </a:p>
          <a:p>
            <a:pPr fontAlgn="base">
              <a:spcBef>
                <a:spcPct val="0"/>
              </a:spcBef>
              <a:spcAft>
                <a:spcPct val="0"/>
              </a:spcAft>
            </a:pPr>
            <a:endParaRPr lang="en-US" dirty="0">
              <a:solidFill>
                <a:srgbClr val="000000"/>
              </a:solidFill>
              <a:latin typeface="Comic Sans MS" panose="030F0702030302020204" pitchFamily="66" charset="0"/>
            </a:endParaRPr>
          </a:p>
          <a:p>
            <a:pPr fontAlgn="base">
              <a:spcBef>
                <a:spcPct val="0"/>
              </a:spcBef>
              <a:spcAft>
                <a:spcPct val="0"/>
              </a:spcAft>
            </a:pPr>
            <a:endParaRPr lang="en-US" dirty="0">
              <a:solidFill>
                <a:srgbClr val="000000"/>
              </a:solidFill>
              <a:latin typeface="Comic Sans MS" panose="030F0702030302020204" pitchFamily="66" charset="0"/>
            </a:endParaRPr>
          </a:p>
          <a:p>
            <a:pPr fontAlgn="base">
              <a:spcBef>
                <a:spcPct val="0"/>
              </a:spcBef>
              <a:spcAft>
                <a:spcPct val="0"/>
              </a:spcAft>
            </a:pPr>
            <a:endParaRPr lang="en-US" dirty="0">
              <a:solidFill>
                <a:srgbClr val="000000"/>
              </a:solidFill>
              <a:latin typeface="Comic Sans MS" panose="030F0702030302020204" pitchFamily="66" charset="0"/>
            </a:endParaRPr>
          </a:p>
          <a:p>
            <a:pPr fontAlgn="base">
              <a:spcBef>
                <a:spcPct val="0"/>
              </a:spcBef>
              <a:spcAft>
                <a:spcPct val="0"/>
              </a:spcAft>
            </a:pPr>
            <a:r>
              <a:rPr lang="en-US" dirty="0">
                <a:solidFill>
                  <a:srgbClr val="000000"/>
                </a:solidFill>
                <a:latin typeface="Comic Sans MS" panose="030F0702030302020204" pitchFamily="66" charset="0"/>
              </a:rPr>
              <a:t>The next generation of pea plants has 552 plants, 546 have purple petals. </a:t>
            </a:r>
          </a:p>
          <a:p>
            <a:pPr fontAlgn="base">
              <a:spcBef>
                <a:spcPct val="0"/>
              </a:spcBef>
              <a:spcAft>
                <a:spcPct val="0"/>
              </a:spcAft>
            </a:pPr>
            <a:r>
              <a:rPr lang="en-US" dirty="0">
                <a:solidFill>
                  <a:srgbClr val="000000"/>
                </a:solidFill>
                <a:latin typeface="Comic Sans MS" panose="030F0702030302020204" pitchFamily="66" charset="0"/>
              </a:rPr>
              <a:t>Is the population in Hardy-Weinberg Equilibrium? Solve for p and q. </a:t>
            </a:r>
          </a:p>
        </p:txBody>
      </p:sp>
      <p:sp>
        <p:nvSpPr>
          <p:cNvPr id="2" name="Rectangle 1">
            <a:extLst>
              <a:ext uri="{FF2B5EF4-FFF2-40B4-BE49-F238E27FC236}">
                <a16:creationId xmlns:a16="http://schemas.microsoft.com/office/drawing/2014/main" id="{D872F571-05C2-410C-9BFF-A4B081E659A2}"/>
              </a:ext>
            </a:extLst>
          </p:cNvPr>
          <p:cNvSpPr/>
          <p:nvPr/>
        </p:nvSpPr>
        <p:spPr>
          <a:xfrm>
            <a:off x="337918" y="5308764"/>
            <a:ext cx="11516163" cy="646331"/>
          </a:xfrm>
          <a:prstGeom prst="rect">
            <a:avLst/>
          </a:prstGeom>
        </p:spPr>
        <p:txBody>
          <a:bodyPr wrap="square">
            <a:spAutoFit/>
          </a:bodyPr>
          <a:lstStyle/>
          <a:p>
            <a:pPr fontAlgn="base">
              <a:spcBef>
                <a:spcPct val="0"/>
              </a:spcBef>
              <a:spcAft>
                <a:spcPct val="0"/>
              </a:spcAft>
            </a:pPr>
            <a:r>
              <a:rPr lang="en-US" dirty="0">
                <a:solidFill>
                  <a:srgbClr val="0066CC"/>
                </a:solidFill>
                <a:latin typeface="Comic Sans MS" panose="030F0702030302020204" pitchFamily="66" charset="0"/>
              </a:rPr>
              <a:t>YES, the population is in a state of Hardy-Weinberg Equilibrium because the allele frequencies are the same as the preceding generation. . </a:t>
            </a:r>
          </a:p>
        </p:txBody>
      </p:sp>
      <p:sp>
        <p:nvSpPr>
          <p:cNvPr id="3" name="Rectangle 2">
            <a:extLst>
              <a:ext uri="{FF2B5EF4-FFF2-40B4-BE49-F238E27FC236}">
                <a16:creationId xmlns:a16="http://schemas.microsoft.com/office/drawing/2014/main" id="{D603CBC5-4FA7-4AEC-A431-0483FF71C9AC}"/>
              </a:ext>
            </a:extLst>
          </p:cNvPr>
          <p:cNvSpPr/>
          <p:nvPr/>
        </p:nvSpPr>
        <p:spPr>
          <a:xfrm>
            <a:off x="0" y="1"/>
            <a:ext cx="8990989" cy="246221"/>
          </a:xfrm>
          <a:prstGeom prst="rect">
            <a:avLst/>
          </a:prstGeom>
        </p:spPr>
        <p:txBody>
          <a:bodyPr wrap="square">
            <a:spAutoFit/>
          </a:bodyPr>
          <a:lstStyle/>
          <a:p>
            <a:pPr fontAlgn="base">
              <a:spcBef>
                <a:spcPct val="0"/>
              </a:spcBef>
              <a:spcAft>
                <a:spcPct val="0"/>
              </a:spcAft>
            </a:pPr>
            <a:r>
              <a:rPr lang="en-US" sz="1000" dirty="0">
                <a:solidFill>
                  <a:srgbClr val="CC0099"/>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http://www.germanna.edu/wp-content/uploads/tutoring/handouts/Hardy-Weinberg-Equilibrium.pdf</a:t>
            </a:r>
            <a:endParaRPr lang="en-US" sz="1000" dirty="0">
              <a:solidFill>
                <a:srgbClr val="CC0099"/>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1D7DCE00-F62C-46D8-92BF-BAF51DD14E4F}"/>
              </a:ext>
            </a:extLst>
          </p:cNvPr>
          <p:cNvSpPr/>
          <p:nvPr/>
        </p:nvSpPr>
        <p:spPr>
          <a:xfrm>
            <a:off x="1629965" y="1416771"/>
            <a:ext cx="5859296" cy="369332"/>
          </a:xfrm>
          <a:prstGeom prst="rect">
            <a:avLst/>
          </a:prstGeom>
        </p:spPr>
        <p:txBody>
          <a:bodyPr wrap="none">
            <a:spAutoFit/>
          </a:bodyPr>
          <a:lstStyle/>
          <a:p>
            <a:pPr fontAlgn="base">
              <a:spcBef>
                <a:spcPct val="0"/>
              </a:spcBef>
              <a:spcAft>
                <a:spcPct val="0"/>
              </a:spcAft>
            </a:pPr>
            <a:r>
              <a:rPr lang="en-US" dirty="0">
                <a:solidFill>
                  <a:srgbClr val="0066CC"/>
                </a:solidFill>
                <a:latin typeface="Comic Sans MS" panose="030F0702030302020204" pitchFamily="66" charset="0"/>
              </a:rPr>
              <a:t>Homozygous recessive genotype  = 𝑞² = 3/276 = 0.01</a:t>
            </a:r>
            <a:endParaRPr lang="en-US" dirty="0">
              <a:solidFill>
                <a:srgbClr val="000000"/>
              </a:solidFill>
              <a:latin typeface="Comic Sans MS" panose="030F0702030302020204" pitchFamily="66" charset="0"/>
            </a:endParaRPr>
          </a:p>
        </p:txBody>
      </p:sp>
      <p:sp>
        <p:nvSpPr>
          <p:cNvPr id="9" name="Rectangle 8">
            <a:extLst>
              <a:ext uri="{FF2B5EF4-FFF2-40B4-BE49-F238E27FC236}">
                <a16:creationId xmlns:a16="http://schemas.microsoft.com/office/drawing/2014/main" id="{CC56B048-C343-401D-B12E-81F18B729C2C}"/>
              </a:ext>
            </a:extLst>
          </p:cNvPr>
          <p:cNvSpPr/>
          <p:nvPr/>
        </p:nvSpPr>
        <p:spPr>
          <a:xfrm>
            <a:off x="1569853" y="2861122"/>
            <a:ext cx="5851282" cy="369332"/>
          </a:xfrm>
          <a:prstGeom prst="rect">
            <a:avLst/>
          </a:prstGeom>
        </p:spPr>
        <p:txBody>
          <a:bodyPr wrap="none">
            <a:spAutoFit/>
          </a:bodyPr>
          <a:lstStyle/>
          <a:p>
            <a:pPr fontAlgn="base">
              <a:spcBef>
                <a:spcPct val="0"/>
              </a:spcBef>
              <a:spcAft>
                <a:spcPct val="0"/>
              </a:spcAft>
            </a:pPr>
            <a:r>
              <a:rPr lang="en-US" dirty="0">
                <a:solidFill>
                  <a:srgbClr val="0066CC"/>
                </a:solidFill>
                <a:latin typeface="Comic Sans MS" panose="030F0702030302020204" pitchFamily="66" charset="0"/>
              </a:rPr>
              <a:t> Heterozygous genotype = 2pq = 2 (0.1) (0.9) = 0.18  </a:t>
            </a:r>
            <a:endParaRPr lang="en-US" dirty="0">
              <a:solidFill>
                <a:srgbClr val="000000"/>
              </a:solidFill>
              <a:latin typeface="Comic Sans MS" panose="030F0702030302020204" pitchFamily="66" charset="0"/>
            </a:endParaRPr>
          </a:p>
        </p:txBody>
      </p:sp>
      <p:sp>
        <p:nvSpPr>
          <p:cNvPr id="11" name="Rectangle 10">
            <a:extLst>
              <a:ext uri="{FF2B5EF4-FFF2-40B4-BE49-F238E27FC236}">
                <a16:creationId xmlns:a16="http://schemas.microsoft.com/office/drawing/2014/main" id="{CF4E0FE1-8589-49C5-B860-66726E17BA32}"/>
              </a:ext>
            </a:extLst>
          </p:cNvPr>
          <p:cNvSpPr/>
          <p:nvPr/>
        </p:nvSpPr>
        <p:spPr>
          <a:xfrm>
            <a:off x="1629965" y="1779458"/>
            <a:ext cx="3834704" cy="369332"/>
          </a:xfrm>
          <a:prstGeom prst="rect">
            <a:avLst/>
          </a:prstGeom>
        </p:spPr>
        <p:txBody>
          <a:bodyPr wrap="none">
            <a:spAutoFit/>
          </a:bodyPr>
          <a:lstStyle/>
          <a:p>
            <a:pPr fontAlgn="base">
              <a:spcBef>
                <a:spcPct val="0"/>
              </a:spcBef>
              <a:spcAft>
                <a:spcPct val="0"/>
              </a:spcAft>
            </a:pPr>
            <a:r>
              <a:rPr lang="en-US" dirty="0">
                <a:solidFill>
                  <a:srgbClr val="0066CC"/>
                </a:solidFill>
                <a:latin typeface="Comic Sans MS" panose="030F0702030302020204" pitchFamily="66" charset="0"/>
              </a:rPr>
              <a:t>Recessive allele = q =   √ 0.01 = 0.1</a:t>
            </a:r>
          </a:p>
        </p:txBody>
      </p:sp>
      <p:sp>
        <p:nvSpPr>
          <p:cNvPr id="12" name="Rectangle 11">
            <a:extLst>
              <a:ext uri="{FF2B5EF4-FFF2-40B4-BE49-F238E27FC236}">
                <a16:creationId xmlns:a16="http://schemas.microsoft.com/office/drawing/2014/main" id="{EE619419-EDE9-4A8C-B1BD-B9EFB5955D7C}"/>
              </a:ext>
            </a:extLst>
          </p:cNvPr>
          <p:cNvSpPr/>
          <p:nvPr/>
        </p:nvSpPr>
        <p:spPr>
          <a:xfrm>
            <a:off x="1641186" y="2115764"/>
            <a:ext cx="3823483" cy="369332"/>
          </a:xfrm>
          <a:prstGeom prst="rect">
            <a:avLst/>
          </a:prstGeom>
        </p:spPr>
        <p:txBody>
          <a:bodyPr wrap="none">
            <a:spAutoFit/>
          </a:bodyPr>
          <a:lstStyle/>
          <a:p>
            <a:pPr fontAlgn="base">
              <a:spcBef>
                <a:spcPct val="0"/>
              </a:spcBef>
              <a:spcAft>
                <a:spcPct val="0"/>
              </a:spcAft>
            </a:pPr>
            <a:r>
              <a:rPr lang="en-US" dirty="0">
                <a:solidFill>
                  <a:srgbClr val="0066CC"/>
                </a:solidFill>
                <a:latin typeface="Comic Sans MS" panose="030F0702030302020204" pitchFamily="66" charset="0"/>
              </a:rPr>
              <a:t>Dominant allele = p = 1- 0.1 = 0.9 </a:t>
            </a:r>
            <a:endParaRPr lang="en-US" dirty="0">
              <a:solidFill>
                <a:srgbClr val="000000"/>
              </a:solidFill>
              <a:latin typeface="Comic Sans MS" panose="030F0702030302020204" pitchFamily="66" charset="0"/>
            </a:endParaRPr>
          </a:p>
        </p:txBody>
      </p:sp>
      <p:sp>
        <p:nvSpPr>
          <p:cNvPr id="13" name="Rectangle 12">
            <a:extLst>
              <a:ext uri="{FF2B5EF4-FFF2-40B4-BE49-F238E27FC236}">
                <a16:creationId xmlns:a16="http://schemas.microsoft.com/office/drawing/2014/main" id="{614141F4-9EEA-4F4C-8720-5159A8C34B59}"/>
              </a:ext>
            </a:extLst>
          </p:cNvPr>
          <p:cNvSpPr/>
          <p:nvPr/>
        </p:nvSpPr>
        <p:spPr>
          <a:xfrm>
            <a:off x="1641186" y="2464431"/>
            <a:ext cx="5988050" cy="369332"/>
          </a:xfrm>
          <a:prstGeom prst="rect">
            <a:avLst/>
          </a:prstGeom>
        </p:spPr>
        <p:txBody>
          <a:bodyPr wrap="square">
            <a:spAutoFit/>
          </a:bodyPr>
          <a:lstStyle/>
          <a:p>
            <a:pPr fontAlgn="base">
              <a:spcBef>
                <a:spcPct val="0"/>
              </a:spcBef>
              <a:spcAft>
                <a:spcPct val="0"/>
              </a:spcAft>
            </a:pPr>
            <a:r>
              <a:rPr lang="en-US" dirty="0">
                <a:solidFill>
                  <a:srgbClr val="0066CC"/>
                </a:solidFill>
                <a:latin typeface="Comic Sans MS" panose="030F0702030302020204" pitchFamily="66" charset="0"/>
              </a:rPr>
              <a:t>Homozygous dominant genotype = p</a:t>
            </a:r>
            <a:r>
              <a:rPr lang="en-US" baseline="30000" dirty="0">
                <a:solidFill>
                  <a:srgbClr val="0066CC"/>
                </a:solidFill>
                <a:latin typeface="Comic Sans MS" panose="030F0702030302020204" pitchFamily="66" charset="0"/>
              </a:rPr>
              <a:t>2</a:t>
            </a:r>
            <a:r>
              <a:rPr lang="en-US" dirty="0">
                <a:solidFill>
                  <a:srgbClr val="0066CC"/>
                </a:solidFill>
                <a:latin typeface="Comic Sans MS" panose="030F0702030302020204" pitchFamily="66" charset="0"/>
              </a:rPr>
              <a:t> = (0.9)2 = 0.81</a:t>
            </a:r>
          </a:p>
        </p:txBody>
      </p:sp>
      <p:sp>
        <p:nvSpPr>
          <p:cNvPr id="14" name="Rectangle 13">
            <a:extLst>
              <a:ext uri="{FF2B5EF4-FFF2-40B4-BE49-F238E27FC236}">
                <a16:creationId xmlns:a16="http://schemas.microsoft.com/office/drawing/2014/main" id="{DA1605E7-E118-4457-9EF0-AD257F89FDFB}"/>
              </a:ext>
            </a:extLst>
          </p:cNvPr>
          <p:cNvSpPr/>
          <p:nvPr/>
        </p:nvSpPr>
        <p:spPr>
          <a:xfrm>
            <a:off x="1766901" y="3993068"/>
            <a:ext cx="2087431" cy="369332"/>
          </a:xfrm>
          <a:prstGeom prst="rect">
            <a:avLst/>
          </a:prstGeom>
        </p:spPr>
        <p:txBody>
          <a:bodyPr wrap="none">
            <a:spAutoFit/>
          </a:bodyPr>
          <a:lstStyle/>
          <a:p>
            <a:pPr fontAlgn="base">
              <a:spcBef>
                <a:spcPct val="0"/>
              </a:spcBef>
              <a:spcAft>
                <a:spcPct val="0"/>
              </a:spcAft>
            </a:pPr>
            <a:r>
              <a:rPr lang="en-US" dirty="0">
                <a:solidFill>
                  <a:srgbClr val="0066CC"/>
                </a:solidFill>
                <a:latin typeface="Comic Sans MS" panose="030F0702030302020204" pitchFamily="66" charset="0"/>
              </a:rPr>
              <a:t>𝑞</a:t>
            </a:r>
            <a:r>
              <a:rPr lang="en-US" baseline="30000" dirty="0">
                <a:solidFill>
                  <a:srgbClr val="0066CC"/>
                </a:solidFill>
                <a:latin typeface="Comic Sans MS" panose="030F0702030302020204" pitchFamily="66" charset="0"/>
              </a:rPr>
              <a:t>2</a:t>
            </a:r>
            <a:r>
              <a:rPr lang="en-US" dirty="0">
                <a:solidFill>
                  <a:srgbClr val="0066CC"/>
                </a:solidFill>
                <a:latin typeface="Comic Sans MS" panose="030F0702030302020204" pitchFamily="66" charset="0"/>
              </a:rPr>
              <a:t> = 6/552 = 0.01</a:t>
            </a:r>
          </a:p>
        </p:txBody>
      </p:sp>
      <p:sp>
        <p:nvSpPr>
          <p:cNvPr id="15" name="Rectangle 14">
            <a:extLst>
              <a:ext uri="{FF2B5EF4-FFF2-40B4-BE49-F238E27FC236}">
                <a16:creationId xmlns:a16="http://schemas.microsoft.com/office/drawing/2014/main" id="{8D0DADE2-A6CD-45F1-B7D9-12D8E002CEE5}"/>
              </a:ext>
            </a:extLst>
          </p:cNvPr>
          <p:cNvSpPr/>
          <p:nvPr/>
        </p:nvSpPr>
        <p:spPr>
          <a:xfrm>
            <a:off x="1766901" y="4415927"/>
            <a:ext cx="1770036" cy="369332"/>
          </a:xfrm>
          <a:prstGeom prst="rect">
            <a:avLst/>
          </a:prstGeom>
        </p:spPr>
        <p:txBody>
          <a:bodyPr wrap="none">
            <a:spAutoFit/>
          </a:bodyPr>
          <a:lstStyle/>
          <a:p>
            <a:pPr fontAlgn="base">
              <a:spcBef>
                <a:spcPct val="0"/>
              </a:spcBef>
              <a:spcAft>
                <a:spcPct val="0"/>
              </a:spcAft>
            </a:pPr>
            <a:r>
              <a:rPr lang="en-US" dirty="0">
                <a:solidFill>
                  <a:srgbClr val="0066CC"/>
                </a:solidFill>
                <a:latin typeface="Comic Sans MS" panose="030F0702030302020204" pitchFamily="66" charset="0"/>
              </a:rPr>
              <a:t>q = √0.01 =  0.1</a:t>
            </a:r>
          </a:p>
        </p:txBody>
      </p:sp>
      <p:sp>
        <p:nvSpPr>
          <p:cNvPr id="16" name="Rectangle 15">
            <a:extLst>
              <a:ext uri="{FF2B5EF4-FFF2-40B4-BE49-F238E27FC236}">
                <a16:creationId xmlns:a16="http://schemas.microsoft.com/office/drawing/2014/main" id="{38BF2104-60B3-410C-8B1B-AA98DFCA9E74}"/>
              </a:ext>
            </a:extLst>
          </p:cNvPr>
          <p:cNvSpPr/>
          <p:nvPr/>
        </p:nvSpPr>
        <p:spPr>
          <a:xfrm>
            <a:off x="1786938" y="4763690"/>
            <a:ext cx="1729961" cy="369332"/>
          </a:xfrm>
          <a:prstGeom prst="rect">
            <a:avLst/>
          </a:prstGeom>
        </p:spPr>
        <p:txBody>
          <a:bodyPr wrap="none">
            <a:spAutoFit/>
          </a:bodyPr>
          <a:lstStyle/>
          <a:p>
            <a:pPr fontAlgn="base">
              <a:spcBef>
                <a:spcPct val="0"/>
              </a:spcBef>
              <a:spcAft>
                <a:spcPct val="0"/>
              </a:spcAft>
            </a:pPr>
            <a:r>
              <a:rPr lang="en-US" dirty="0">
                <a:solidFill>
                  <a:srgbClr val="0066CC"/>
                </a:solidFill>
                <a:latin typeface="Comic Sans MS" panose="030F0702030302020204" pitchFamily="66" charset="0"/>
              </a:rPr>
              <a:t>p = 1- 0.1 = 0.9</a:t>
            </a:r>
          </a:p>
        </p:txBody>
      </p:sp>
      <p:sp>
        <p:nvSpPr>
          <p:cNvPr id="8" name="Rectangle 7">
            <a:extLst>
              <a:ext uri="{FF2B5EF4-FFF2-40B4-BE49-F238E27FC236}">
                <a16:creationId xmlns:a16="http://schemas.microsoft.com/office/drawing/2014/main" id="{881DE626-08CE-4669-8C3F-19519FA6FF1B}"/>
              </a:ext>
            </a:extLst>
          </p:cNvPr>
          <p:cNvSpPr/>
          <p:nvPr/>
        </p:nvSpPr>
        <p:spPr>
          <a:xfrm>
            <a:off x="0" y="6255704"/>
            <a:ext cx="9119226" cy="575222"/>
          </a:xfrm>
          <a:prstGeom prst="rect">
            <a:avLst/>
          </a:prstGeom>
        </p:spPr>
        <p:txBody>
          <a:bodyPr wrap="square">
            <a:spAutoFit/>
          </a:bodyPr>
          <a:lstStyle/>
          <a:p>
            <a:pPr>
              <a:lnSpc>
                <a:spcPct val="107000"/>
              </a:lnSpc>
            </a:pPr>
            <a:r>
              <a:rPr lang="en-US" sz="1000" dirty="0">
                <a:solidFill>
                  <a:srgbClr val="000000"/>
                </a:solidFill>
                <a:latin typeface="Times New Roman" panose="02020603050405020304" pitchFamily="18" charset="0"/>
                <a:cs typeface="Times New Roman" panose="02020603050405020304" pitchFamily="18" charset="0"/>
              </a:rPr>
              <a:t>EVO-1.K.2 Allele frequencies in a population can be calculated from genotype frequencies</a:t>
            </a:r>
          </a:p>
          <a:p>
            <a:pPr>
              <a:lnSpc>
                <a:spcPct val="107000"/>
              </a:lnSpc>
            </a:pPr>
            <a:r>
              <a:rPr lang="en-US" sz="1000" dirty="0">
                <a:solidFill>
                  <a:srgbClr val="000000"/>
                </a:solidFill>
                <a:latin typeface="Times New Roman" panose="02020603050405020304" pitchFamily="18" charset="0"/>
                <a:cs typeface="Times New Roman" panose="02020603050405020304" pitchFamily="18" charset="0"/>
              </a:rPr>
              <a:t>EVO-1.L.1 Changes in allele frequencies provide evidence for the occurrence of evolution in a population. </a:t>
            </a:r>
          </a:p>
          <a:p>
            <a:pPr>
              <a:lnSpc>
                <a:spcPct val="107000"/>
              </a:lnSpc>
            </a:pPr>
            <a:r>
              <a:rPr lang="en-US" sz="1000" dirty="0">
                <a:solidFill>
                  <a:srgbClr val="000000"/>
                </a:solidFill>
                <a:latin typeface="Times New Roman" panose="02020603050405020304" pitchFamily="18" charset="0"/>
                <a:cs typeface="Times New Roman" panose="02020603050405020304" pitchFamily="18" charset="0"/>
              </a:rPr>
              <a:t>SP 5 A. Perform mathematical calculations including:     a. Mathematical equations in the curriculum</a:t>
            </a:r>
          </a:p>
        </p:txBody>
      </p:sp>
      <p:sp>
        <p:nvSpPr>
          <p:cNvPr id="17" name="Rectangle 16">
            <a:extLst>
              <a:ext uri="{FF2B5EF4-FFF2-40B4-BE49-F238E27FC236}">
                <a16:creationId xmlns:a16="http://schemas.microsoft.com/office/drawing/2014/main" id="{56E752E3-F825-46DC-83EC-B39DCB6DBC62}"/>
              </a:ext>
            </a:extLst>
          </p:cNvPr>
          <p:cNvSpPr/>
          <p:nvPr/>
        </p:nvSpPr>
        <p:spPr>
          <a:xfrm>
            <a:off x="8872467" y="1420336"/>
            <a:ext cx="3129754" cy="2554545"/>
          </a:xfrm>
          <a:prstGeom prst="rect">
            <a:avLst/>
          </a:prstGeom>
          <a:solidFill>
            <a:srgbClr val="92D050"/>
          </a:solidFill>
        </p:spPr>
        <p:txBody>
          <a:bodyPr wrap="square">
            <a:spAutoFit/>
          </a:bodyPr>
          <a:lstStyle/>
          <a:p>
            <a:pPr fontAlgn="base">
              <a:spcBef>
                <a:spcPct val="0"/>
              </a:spcBef>
              <a:spcAft>
                <a:spcPct val="0"/>
              </a:spcAft>
            </a:pPr>
            <a:r>
              <a:rPr lang="en-US" altLang="en-US" sz="2000" b="1" dirty="0">
                <a:solidFill>
                  <a:srgbClr val="000000"/>
                </a:solidFill>
                <a:latin typeface="Comic Sans MS" panose="030F0702030302020204" pitchFamily="66" charset="0"/>
              </a:rPr>
              <a:t>p + q = 1</a:t>
            </a:r>
          </a:p>
          <a:p>
            <a:pPr fontAlgn="base">
              <a:spcBef>
                <a:spcPct val="0"/>
              </a:spcBef>
              <a:spcAft>
                <a:spcPct val="0"/>
              </a:spcAft>
            </a:pPr>
            <a:r>
              <a:rPr lang="en-US" altLang="en-US" sz="2000" b="1" dirty="0">
                <a:solidFill>
                  <a:srgbClr val="000000"/>
                </a:solidFill>
                <a:latin typeface="Comic Sans MS" panose="030F0702030302020204" pitchFamily="66" charset="0"/>
              </a:rPr>
              <a:t>P</a:t>
            </a:r>
            <a:r>
              <a:rPr lang="en-US" altLang="en-US" sz="2000" b="1" baseline="30000" dirty="0">
                <a:solidFill>
                  <a:srgbClr val="000000"/>
                </a:solidFill>
                <a:latin typeface="Comic Sans MS" panose="030F0702030302020204" pitchFamily="66" charset="0"/>
              </a:rPr>
              <a:t>2</a:t>
            </a:r>
            <a:r>
              <a:rPr lang="en-US" altLang="en-US" sz="2000" b="1" dirty="0">
                <a:solidFill>
                  <a:srgbClr val="000000"/>
                </a:solidFill>
                <a:latin typeface="Comic Sans MS" panose="030F0702030302020204" pitchFamily="66" charset="0"/>
              </a:rPr>
              <a:t> + 2pq + q</a:t>
            </a:r>
            <a:r>
              <a:rPr lang="en-US" altLang="en-US" sz="2000" b="1" baseline="30000" dirty="0">
                <a:solidFill>
                  <a:srgbClr val="000000"/>
                </a:solidFill>
                <a:latin typeface="Comic Sans MS" panose="030F0702030302020204" pitchFamily="66" charset="0"/>
              </a:rPr>
              <a:t>2</a:t>
            </a:r>
            <a:r>
              <a:rPr lang="en-US" altLang="en-US" sz="2000" b="1" dirty="0">
                <a:solidFill>
                  <a:srgbClr val="000000"/>
                </a:solidFill>
                <a:latin typeface="Comic Sans MS" panose="030F0702030302020204" pitchFamily="66" charset="0"/>
              </a:rPr>
              <a:t> = 1</a:t>
            </a:r>
          </a:p>
          <a:p>
            <a:pPr fontAlgn="base">
              <a:spcBef>
                <a:spcPct val="0"/>
              </a:spcBef>
              <a:spcAft>
                <a:spcPct val="0"/>
              </a:spcAft>
            </a:pPr>
            <a:endParaRPr lang="en-US" altLang="en-US" sz="2000" b="1" dirty="0">
              <a:solidFill>
                <a:srgbClr val="000000"/>
              </a:solidFill>
              <a:latin typeface="Comic Sans MS" panose="030F0702030302020204" pitchFamily="66" charset="0"/>
            </a:endParaRPr>
          </a:p>
          <a:p>
            <a:pPr fontAlgn="base">
              <a:spcBef>
                <a:spcPct val="0"/>
              </a:spcBef>
              <a:spcAft>
                <a:spcPct val="0"/>
              </a:spcAft>
            </a:pPr>
            <a:r>
              <a:rPr lang="en-US" sz="2000" dirty="0">
                <a:latin typeface="Comic Sans MS" panose="030F0702030302020204" pitchFamily="66" charset="0"/>
              </a:rPr>
              <a:t>p = frequency of allele 1 in a population </a:t>
            </a:r>
          </a:p>
          <a:p>
            <a:pPr fontAlgn="base">
              <a:spcBef>
                <a:spcPct val="0"/>
              </a:spcBef>
              <a:spcAft>
                <a:spcPct val="0"/>
              </a:spcAft>
            </a:pPr>
            <a:endParaRPr lang="en-US" sz="2000" dirty="0">
              <a:latin typeface="Comic Sans MS" panose="030F0702030302020204" pitchFamily="66" charset="0"/>
            </a:endParaRPr>
          </a:p>
          <a:p>
            <a:pPr fontAlgn="base">
              <a:spcBef>
                <a:spcPct val="0"/>
              </a:spcBef>
              <a:spcAft>
                <a:spcPct val="0"/>
              </a:spcAft>
            </a:pPr>
            <a:r>
              <a:rPr lang="en-US" sz="2000" dirty="0">
                <a:latin typeface="Comic Sans MS" panose="030F0702030302020204" pitchFamily="66" charset="0"/>
              </a:rPr>
              <a:t>q = frequency of allele 2 in a population</a:t>
            </a:r>
            <a:endParaRPr lang="en-US" altLang="en-US" sz="2000" b="1" dirty="0">
              <a:solidFill>
                <a:srgbClr val="000000"/>
              </a:solidFill>
              <a:latin typeface="Comic Sans MS" panose="030F0702030302020204" pitchFamily="66" charset="0"/>
            </a:endParaRPr>
          </a:p>
        </p:txBody>
      </p:sp>
    </p:spTree>
    <p:extLst>
      <p:ext uri="{BB962C8B-B14F-4D97-AF65-F5344CB8AC3E}">
        <p14:creationId xmlns:p14="http://schemas.microsoft.com/office/powerpoint/2010/main" val="166012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0-#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Effect transition="in" filter="barn(inVertical)">
                                      <p:cBhvr>
                                        <p:cTn id="42" dur="500"/>
                                        <p:tgtEl>
                                          <p:spTgt spid="1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barn(inVertical)">
                                      <p:cBhvr>
                                        <p:cTn id="52" dur="500"/>
                                        <p:tgtEl>
                                          <p:spTgt spid="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down)">
                                      <p:cBhvr>
                                        <p:cTn id="5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P spid="11" grpId="0"/>
      <p:bldP spid="12" grpId="0"/>
      <p:bldP spid="13" grpId="0"/>
      <p:bldP spid="14" grpId="0"/>
      <p:bldP spid="16" grpId="0"/>
      <p:bldP spid="8" grpId="0"/>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accent1">
            <a:lumMod val="90000"/>
          </a:schemeClr>
        </a:solidFill>
        <a:effectLst/>
      </p:bgPr>
    </p:bg>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A49FD95-2230-4DB5-92DE-53EDBB6CF174}"/>
              </a:ext>
            </a:extLst>
          </p:cNvPr>
          <p:cNvSpPr>
            <a:spLocks noGrp="1" noChangeArrowheads="1"/>
          </p:cNvSpPr>
          <p:nvPr>
            <p:ph type="body" sz="half" idx="2"/>
          </p:nvPr>
        </p:nvSpPr>
        <p:spPr>
          <a:xfrm>
            <a:off x="26504" y="358775"/>
            <a:ext cx="12165496" cy="1196187"/>
          </a:xfrm>
        </p:spPr>
        <p:txBody>
          <a:bodyPr/>
          <a:lstStyle/>
          <a:p>
            <a:pPr marL="0" indent="0">
              <a:buNone/>
            </a:pPr>
            <a:endParaRPr lang="en-US" altLang="en-US" sz="1800" dirty="0">
              <a:solidFill>
                <a:srgbClr val="FF0000"/>
              </a:solidFill>
              <a:latin typeface="Comic Sans MS" panose="030F0702030302020204" pitchFamily="66" charset="0"/>
            </a:endParaRPr>
          </a:p>
          <a:p>
            <a:pPr marL="0" indent="0">
              <a:buNone/>
            </a:pPr>
            <a:endParaRPr lang="en-US" altLang="en-US" sz="1800" dirty="0">
              <a:solidFill>
                <a:srgbClr val="FF0000"/>
              </a:solidFill>
              <a:latin typeface="Comic Sans MS" panose="030F0702030302020204" pitchFamily="66" charset="0"/>
            </a:endParaRPr>
          </a:p>
        </p:txBody>
      </p:sp>
      <p:sp>
        <p:nvSpPr>
          <p:cNvPr id="89091" name="Rectangle 1">
            <a:extLst>
              <a:ext uri="{FF2B5EF4-FFF2-40B4-BE49-F238E27FC236}">
                <a16:creationId xmlns:a16="http://schemas.microsoft.com/office/drawing/2014/main" id="{6B086D1E-103C-4467-8677-79882B1ED55E}"/>
              </a:ext>
            </a:extLst>
          </p:cNvPr>
          <p:cNvSpPr>
            <a:spLocks noChangeArrowheads="1"/>
          </p:cNvSpPr>
          <p:nvPr/>
        </p:nvSpPr>
        <p:spPr bwMode="auto">
          <a:xfrm>
            <a:off x="1541464" y="6253163"/>
            <a:ext cx="9185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Aft>
                <a:spcPct val="0"/>
              </a:spcAft>
              <a:buNone/>
              <a:defRPr/>
            </a:pPr>
            <a:r>
              <a:rPr lang="en-US" altLang="en-US" sz="1000" dirty="0">
                <a:solidFill>
                  <a:srgbClr val="CC0099"/>
                </a:solidFill>
                <a:cs typeface="Arial" panose="020B0604020202020204" pitchFamily="34" charset="0"/>
              </a:rPr>
              <a:t>.</a:t>
            </a:r>
          </a:p>
        </p:txBody>
      </p:sp>
      <p:sp>
        <p:nvSpPr>
          <p:cNvPr id="4" name="Rectangle 1">
            <a:extLst>
              <a:ext uri="{FF2B5EF4-FFF2-40B4-BE49-F238E27FC236}">
                <a16:creationId xmlns:a16="http://schemas.microsoft.com/office/drawing/2014/main" id="{53242106-AB3A-47EF-907D-64BF9F10F4BA}"/>
              </a:ext>
            </a:extLst>
          </p:cNvPr>
          <p:cNvSpPr>
            <a:spLocks noChangeArrowheads="1"/>
          </p:cNvSpPr>
          <p:nvPr/>
        </p:nvSpPr>
        <p:spPr bwMode="auto">
          <a:xfrm>
            <a:off x="0" y="6376194"/>
            <a:ext cx="92027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Comic Sans MS" pitchFamily="66" charset="0"/>
              </a:defRPr>
            </a:lvl1pPr>
            <a:lvl2pPr eaLnBrk="0" hangingPunct="0">
              <a:defRPr>
                <a:solidFill>
                  <a:schemeClr val="tx1"/>
                </a:solidFill>
                <a:latin typeface="Comic Sans MS" pitchFamily="66" charset="0"/>
              </a:defRPr>
            </a:lvl2pPr>
            <a:lvl3pPr eaLnBrk="0" hangingPunct="0">
              <a:defRPr>
                <a:solidFill>
                  <a:schemeClr val="tx1"/>
                </a:solidFill>
                <a:latin typeface="Comic Sans MS" pitchFamily="66" charset="0"/>
              </a:defRPr>
            </a:lvl3pPr>
            <a:lvl4pPr eaLnBrk="0" hangingPunct="0">
              <a:defRPr>
                <a:solidFill>
                  <a:schemeClr val="tx1"/>
                </a:solidFill>
                <a:latin typeface="Comic Sans MS" pitchFamily="66" charset="0"/>
              </a:defRPr>
            </a:lvl4pPr>
            <a:lvl5pPr eaLnBrk="0" hangingPunct="0">
              <a:defRPr>
                <a:solidFill>
                  <a:schemeClr val="tx1"/>
                </a:solidFill>
                <a:latin typeface="Comic Sans MS" pitchFamily="66" charset="0"/>
              </a:defRPr>
            </a:lvl5pPr>
            <a:lvl6pPr eaLnBrk="0" fontAlgn="base" hangingPunct="0">
              <a:spcBef>
                <a:spcPct val="0"/>
              </a:spcBef>
              <a:spcAft>
                <a:spcPct val="0"/>
              </a:spcAft>
              <a:defRPr>
                <a:solidFill>
                  <a:schemeClr val="tx1"/>
                </a:solidFill>
                <a:latin typeface="Comic Sans MS" pitchFamily="66" charset="0"/>
              </a:defRPr>
            </a:lvl6pPr>
            <a:lvl7pPr eaLnBrk="0" fontAlgn="base" hangingPunct="0">
              <a:spcBef>
                <a:spcPct val="0"/>
              </a:spcBef>
              <a:spcAft>
                <a:spcPct val="0"/>
              </a:spcAft>
              <a:defRPr>
                <a:solidFill>
                  <a:schemeClr val="tx1"/>
                </a:solidFill>
                <a:latin typeface="Comic Sans MS" pitchFamily="66" charset="0"/>
              </a:defRPr>
            </a:lvl7pPr>
            <a:lvl8pPr eaLnBrk="0" fontAlgn="base" hangingPunct="0">
              <a:spcBef>
                <a:spcPct val="0"/>
              </a:spcBef>
              <a:spcAft>
                <a:spcPct val="0"/>
              </a:spcAft>
              <a:defRPr>
                <a:solidFill>
                  <a:schemeClr val="tx1"/>
                </a:solidFill>
                <a:latin typeface="Comic Sans MS" pitchFamily="66" charset="0"/>
              </a:defRPr>
            </a:lvl8pPr>
            <a:lvl9pPr eaLnBrk="0" fontAlgn="base" hangingPunct="0">
              <a:spcBef>
                <a:spcPct val="0"/>
              </a:spcBef>
              <a:spcAft>
                <a:spcPct val="0"/>
              </a:spcAft>
              <a:defRPr>
                <a:solidFill>
                  <a:schemeClr val="tx1"/>
                </a:solidFill>
                <a:latin typeface="Comic Sans MS" pitchFamily="66" charset="0"/>
              </a:defRPr>
            </a:lvl9pPr>
          </a:lstStyle>
          <a:p>
            <a:pPr eaLnBrk="1" hangingPunct="1">
              <a:defRPr/>
            </a:pPr>
            <a:r>
              <a:rPr lang="en-US" sz="1000" dirty="0">
                <a:solidFill>
                  <a:prstClr val="black"/>
                </a:solidFill>
                <a:latin typeface="Times New Roman" panose="02020603050405020304" pitchFamily="18" charset="0"/>
                <a:cs typeface="Times New Roman" panose="02020603050405020304" pitchFamily="18" charset="0"/>
              </a:rPr>
              <a:t>SP 4. B Describe data from a table or graph, including</a:t>
            </a:r>
            <a:br>
              <a:rPr lang="en-US" sz="1000" dirty="0">
                <a:solidFill>
                  <a:prstClr val="black"/>
                </a:solidFill>
                <a:latin typeface="Times New Roman" panose="02020603050405020304" pitchFamily="18" charset="0"/>
                <a:cs typeface="Times New Roman" panose="02020603050405020304" pitchFamily="18" charset="0"/>
              </a:rPr>
            </a:br>
            <a:r>
              <a:rPr lang="en-US" sz="1000" dirty="0">
                <a:solidFill>
                  <a:prstClr val="black"/>
                </a:solidFill>
                <a:latin typeface="Times New Roman" panose="02020603050405020304" pitchFamily="18" charset="0"/>
                <a:cs typeface="Times New Roman" panose="02020603050405020304" pitchFamily="18" charset="0"/>
              </a:rPr>
              <a:t>     a. Identifying specific data points</a:t>
            </a:r>
          </a:p>
        </p:txBody>
      </p:sp>
      <p:sp>
        <p:nvSpPr>
          <p:cNvPr id="6" name="TextBox 5">
            <a:extLst>
              <a:ext uri="{FF2B5EF4-FFF2-40B4-BE49-F238E27FC236}">
                <a16:creationId xmlns:a16="http://schemas.microsoft.com/office/drawing/2014/main" id="{9EB6436F-91F3-4413-BE0D-6260B8D67519}"/>
              </a:ext>
            </a:extLst>
          </p:cNvPr>
          <p:cNvSpPr txBox="1"/>
          <p:nvPr/>
        </p:nvSpPr>
        <p:spPr>
          <a:xfrm>
            <a:off x="0" y="53689"/>
            <a:ext cx="5088252" cy="246221"/>
          </a:xfrm>
          <a:prstGeom prst="rect">
            <a:avLst/>
          </a:prstGeom>
          <a:noFill/>
        </p:spPr>
        <p:txBody>
          <a:bodyPr wrap="none" rtlCol="0">
            <a:spAutoFit/>
          </a:bodyPr>
          <a:lstStyle/>
          <a:p>
            <a:pPr fontAlgn="base">
              <a:spcBef>
                <a:spcPct val="0"/>
              </a:spcBef>
              <a:spcAft>
                <a:spcPct val="0"/>
              </a:spcAft>
              <a:defRPr/>
            </a:pPr>
            <a:r>
              <a:rPr lang="en-US" sz="1000" dirty="0">
                <a:solidFill>
                  <a:srgbClr val="000000"/>
                </a:solidFill>
                <a:latin typeface="Arial"/>
                <a:cs typeface="Times New Roman" panose="02020603050405020304" pitchFamily="18" charset="0"/>
              </a:rPr>
              <a:t>https://quizizz.com/admin/quiz/5c792ab60ea58c001c41a55c/box-and-whisker-plot-quiz</a:t>
            </a:r>
          </a:p>
        </p:txBody>
      </p:sp>
      <p:pic>
        <p:nvPicPr>
          <p:cNvPr id="3" name="Picture 2">
            <a:extLst>
              <a:ext uri="{FF2B5EF4-FFF2-40B4-BE49-F238E27FC236}">
                <a16:creationId xmlns:a16="http://schemas.microsoft.com/office/drawing/2014/main" id="{BD385BDA-AA42-456C-9842-F08B51A8073F}"/>
              </a:ext>
            </a:extLst>
          </p:cNvPr>
          <p:cNvPicPr>
            <a:picLocks noChangeAspect="1"/>
          </p:cNvPicPr>
          <p:nvPr/>
        </p:nvPicPr>
        <p:blipFill rotWithShape="1">
          <a:blip r:embed="rId3"/>
          <a:srcRect l="31037" t="38382" r="31000" b="36965"/>
          <a:stretch/>
        </p:blipFill>
        <p:spPr>
          <a:xfrm>
            <a:off x="1806491" y="664455"/>
            <a:ext cx="6893998" cy="2517207"/>
          </a:xfrm>
          <a:prstGeom prst="rect">
            <a:avLst/>
          </a:prstGeom>
        </p:spPr>
      </p:pic>
      <p:sp>
        <p:nvSpPr>
          <p:cNvPr id="8" name="TextBox 7">
            <a:extLst>
              <a:ext uri="{FF2B5EF4-FFF2-40B4-BE49-F238E27FC236}">
                <a16:creationId xmlns:a16="http://schemas.microsoft.com/office/drawing/2014/main" id="{8C0DF8A5-34DB-4784-B831-76AF7C5ADC16}"/>
              </a:ext>
            </a:extLst>
          </p:cNvPr>
          <p:cNvSpPr txBox="1"/>
          <p:nvPr/>
        </p:nvSpPr>
        <p:spPr>
          <a:xfrm>
            <a:off x="671733" y="3487342"/>
            <a:ext cx="6098344"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Which city has the smaller median?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Nashville               Dallas</a:t>
            </a:r>
          </a:p>
        </p:txBody>
      </p:sp>
      <p:pic>
        <p:nvPicPr>
          <p:cNvPr id="5" name="Picture 4">
            <a:extLst>
              <a:ext uri="{FF2B5EF4-FFF2-40B4-BE49-F238E27FC236}">
                <a16:creationId xmlns:a16="http://schemas.microsoft.com/office/drawing/2014/main" id="{335ACEB2-C85C-452D-830A-2BFF6DB9BF5C}"/>
              </a:ext>
            </a:extLst>
          </p:cNvPr>
          <p:cNvPicPr>
            <a:picLocks noChangeAspect="1"/>
          </p:cNvPicPr>
          <p:nvPr/>
        </p:nvPicPr>
        <p:blipFill>
          <a:blip r:embed="rId4"/>
          <a:stretch>
            <a:fillRect/>
          </a:stretch>
        </p:blipFill>
        <p:spPr>
          <a:xfrm>
            <a:off x="1033182" y="4370409"/>
            <a:ext cx="2078916" cy="512108"/>
          </a:xfrm>
          <a:prstGeom prst="rect">
            <a:avLst/>
          </a:prstGeom>
        </p:spPr>
      </p:pic>
    </p:spTree>
    <p:extLst>
      <p:ext uri="{BB962C8B-B14F-4D97-AF65-F5344CB8AC3E}">
        <p14:creationId xmlns:p14="http://schemas.microsoft.com/office/powerpoint/2010/main" val="11066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FEFB75"/>
        </a:solidFill>
        <a:effectLst/>
      </p:bgPr>
    </p:bg>
    <p:spTree>
      <p:nvGrpSpPr>
        <p:cNvPr id="1" name=""/>
        <p:cNvGrpSpPr/>
        <p:nvPr/>
      </p:nvGrpSpPr>
      <p:grpSpPr>
        <a:xfrm>
          <a:off x="0" y="0"/>
          <a:ext cx="0" cy="0"/>
          <a:chOff x="0" y="0"/>
          <a:chExt cx="0" cy="0"/>
        </a:xfrm>
      </p:grpSpPr>
      <p:pic>
        <p:nvPicPr>
          <p:cNvPr id="93186" name="Picture 11">
            <a:extLst>
              <a:ext uri="{FF2B5EF4-FFF2-40B4-BE49-F238E27FC236}">
                <a16:creationId xmlns:a16="http://schemas.microsoft.com/office/drawing/2014/main" id="{15771C28-B8A4-46EC-9C8E-6A9EC54856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499" t="42589" r="36691" b="43980"/>
          <a:stretch>
            <a:fillRect/>
          </a:stretch>
        </p:blipFill>
        <p:spPr bwMode="auto">
          <a:xfrm>
            <a:off x="1809751" y="655638"/>
            <a:ext cx="6353175" cy="1339850"/>
          </a:xfrm>
          <a:prstGeom prst="rect">
            <a:avLst/>
          </a:prstGeom>
          <a:blipFill dpi="0" rotWithShape="1">
            <a:blip r:embed="rId4"/>
            <a:srcRect l="27499" t="42589" r="36691" b="43980"/>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93187" name="TextBox 4">
            <a:extLst>
              <a:ext uri="{FF2B5EF4-FFF2-40B4-BE49-F238E27FC236}">
                <a16:creationId xmlns:a16="http://schemas.microsoft.com/office/drawing/2014/main" id="{7CF9F88F-E1AF-40BF-8C63-B4B4A08AE840}"/>
              </a:ext>
            </a:extLst>
          </p:cNvPr>
          <p:cNvSpPr txBox="1">
            <a:spLocks noChangeArrowheads="1"/>
          </p:cNvSpPr>
          <p:nvPr/>
        </p:nvSpPr>
        <p:spPr bwMode="auto">
          <a:xfrm>
            <a:off x="149225" y="341816"/>
            <a:ext cx="8915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800" dirty="0">
                <a:solidFill>
                  <a:srgbClr val="000000"/>
                </a:solidFill>
                <a:latin typeface="Comic Sans MS" panose="030F0702030302020204" pitchFamily="66" charset="0"/>
                <a:cs typeface="Arial" panose="020B0604020202020204" pitchFamily="34" charset="0"/>
              </a:rPr>
              <a:t>Data for offspring from a genetic cross are shown below</a:t>
            </a:r>
          </a:p>
        </p:txBody>
      </p:sp>
      <p:sp>
        <p:nvSpPr>
          <p:cNvPr id="93188" name="Rectangle 6">
            <a:extLst>
              <a:ext uri="{FF2B5EF4-FFF2-40B4-BE49-F238E27FC236}">
                <a16:creationId xmlns:a16="http://schemas.microsoft.com/office/drawing/2014/main" id="{0070C4F6-2B78-449E-97C7-BAF42C562065}"/>
              </a:ext>
            </a:extLst>
          </p:cNvPr>
          <p:cNvSpPr>
            <a:spLocks noChangeArrowheads="1"/>
          </p:cNvSpPr>
          <p:nvPr/>
        </p:nvSpPr>
        <p:spPr bwMode="auto">
          <a:xfrm>
            <a:off x="2136775" y="1163639"/>
            <a:ext cx="2738438"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600" dirty="0">
                <a:solidFill>
                  <a:prstClr val="black"/>
                </a:solidFill>
                <a:latin typeface="Comic Sans MS" panose="030F0702030302020204" pitchFamily="66" charset="0"/>
                <a:cs typeface="Arial" panose="020B0604020202020204" pitchFamily="34" charset="0"/>
              </a:rPr>
              <a:t>498 Wild type (red eyes)</a:t>
            </a:r>
          </a:p>
        </p:txBody>
      </p:sp>
      <p:sp>
        <p:nvSpPr>
          <p:cNvPr id="93189" name="Rectangle 7">
            <a:extLst>
              <a:ext uri="{FF2B5EF4-FFF2-40B4-BE49-F238E27FC236}">
                <a16:creationId xmlns:a16="http://schemas.microsoft.com/office/drawing/2014/main" id="{06B4E7B8-44E8-4DDE-96C3-EF6649CCCEBD}"/>
              </a:ext>
            </a:extLst>
          </p:cNvPr>
          <p:cNvSpPr>
            <a:spLocks noChangeArrowheads="1"/>
          </p:cNvSpPr>
          <p:nvPr/>
        </p:nvSpPr>
        <p:spPr bwMode="auto">
          <a:xfrm>
            <a:off x="5287963" y="1163639"/>
            <a:ext cx="2667000"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600" dirty="0">
                <a:solidFill>
                  <a:srgbClr val="000000"/>
                </a:solidFill>
                <a:latin typeface="Comic Sans MS" panose="030F0702030302020204" pitchFamily="66" charset="0"/>
                <a:cs typeface="Arial" panose="020B0604020202020204" pitchFamily="34" charset="0"/>
              </a:rPr>
              <a:t>383 Wild type (red eyes)</a:t>
            </a:r>
          </a:p>
        </p:txBody>
      </p:sp>
      <p:sp>
        <p:nvSpPr>
          <p:cNvPr id="93190" name="Rectangle 8">
            <a:extLst>
              <a:ext uri="{FF2B5EF4-FFF2-40B4-BE49-F238E27FC236}">
                <a16:creationId xmlns:a16="http://schemas.microsoft.com/office/drawing/2014/main" id="{AC129C47-DF8D-42B2-B75E-2290FB511B32}"/>
              </a:ext>
            </a:extLst>
          </p:cNvPr>
          <p:cNvSpPr>
            <a:spLocks noChangeArrowheads="1"/>
          </p:cNvSpPr>
          <p:nvPr/>
        </p:nvSpPr>
        <p:spPr bwMode="auto">
          <a:xfrm>
            <a:off x="5287964" y="1547814"/>
            <a:ext cx="2408237"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600" dirty="0">
                <a:solidFill>
                  <a:srgbClr val="000000"/>
                </a:solidFill>
                <a:latin typeface="Comic Sans MS" panose="030F0702030302020204" pitchFamily="66" charset="0"/>
                <a:cs typeface="Arial" panose="020B0604020202020204" pitchFamily="34" charset="0"/>
              </a:rPr>
              <a:t>117 Purple eyes </a:t>
            </a:r>
          </a:p>
        </p:txBody>
      </p:sp>
      <p:pic>
        <p:nvPicPr>
          <p:cNvPr id="93191" name="Picture 32">
            <a:extLst>
              <a:ext uri="{FF2B5EF4-FFF2-40B4-BE49-F238E27FC236}">
                <a16:creationId xmlns:a16="http://schemas.microsoft.com/office/drawing/2014/main" id="{2796306B-F93B-4E1F-B84F-FACE98E7C1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1667" t="61130" r="49579" b="24745"/>
          <a:stretch>
            <a:fillRect/>
          </a:stretch>
        </p:blipFill>
        <p:spPr bwMode="auto">
          <a:xfrm>
            <a:off x="6124575" y="4368801"/>
            <a:ext cx="42037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2" name="Picture 33">
            <a:extLst>
              <a:ext uri="{FF2B5EF4-FFF2-40B4-BE49-F238E27FC236}">
                <a16:creationId xmlns:a16="http://schemas.microsoft.com/office/drawing/2014/main" id="{39282591-CC7D-4369-90F6-FD347FEB9A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8832" t="52385" r="52299" b="39156"/>
          <a:stretch>
            <a:fillRect/>
          </a:stretch>
        </p:blipFill>
        <p:spPr bwMode="auto">
          <a:xfrm>
            <a:off x="3192463" y="4502151"/>
            <a:ext cx="1916112"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88" name="TextBox 34">
            <a:extLst>
              <a:ext uri="{FF2B5EF4-FFF2-40B4-BE49-F238E27FC236}">
                <a16:creationId xmlns:a16="http://schemas.microsoft.com/office/drawing/2014/main" id="{B149A093-D32B-4533-8B5E-7FCBC33BD41D}"/>
              </a:ext>
            </a:extLst>
          </p:cNvPr>
          <p:cNvSpPr txBox="1">
            <a:spLocks noChangeArrowheads="1"/>
          </p:cNvSpPr>
          <p:nvPr/>
        </p:nvSpPr>
        <p:spPr bwMode="auto">
          <a:xfrm>
            <a:off x="662824" y="2875214"/>
            <a:ext cx="86185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800" dirty="0">
                <a:solidFill>
                  <a:srgbClr val="3333CC"/>
                </a:solidFill>
                <a:latin typeface="Comic Sans MS" panose="030F0702030302020204" pitchFamily="66" charset="0"/>
                <a:cs typeface="Arial" panose="020B0604020202020204" pitchFamily="34" charset="0"/>
              </a:rPr>
              <a:t>H</a:t>
            </a:r>
            <a:r>
              <a:rPr lang="en-US" altLang="en-US" sz="1800" baseline="-25000" dirty="0">
                <a:solidFill>
                  <a:srgbClr val="3333CC"/>
                </a:solidFill>
                <a:latin typeface="Comic Sans MS" panose="030F0702030302020204" pitchFamily="66" charset="0"/>
                <a:cs typeface="Arial" panose="020B0604020202020204" pitchFamily="34" charset="0"/>
              </a:rPr>
              <a:t>0</a:t>
            </a:r>
            <a:r>
              <a:rPr lang="en-US" altLang="en-US" sz="1800" dirty="0">
                <a:solidFill>
                  <a:srgbClr val="3333CC"/>
                </a:solidFill>
                <a:latin typeface="Comic Sans MS" panose="030F0702030302020204" pitchFamily="66" charset="0"/>
                <a:cs typeface="Arial" panose="020B0604020202020204" pitchFamily="34" charset="0"/>
              </a:rPr>
              <a:t> is always: There is NO DIFFERENCE between the observed data and what was expected  ( you have to include what was expected) !</a:t>
            </a:r>
          </a:p>
        </p:txBody>
      </p:sp>
      <p:sp>
        <p:nvSpPr>
          <p:cNvPr id="93194" name="Rectangle 1">
            <a:extLst>
              <a:ext uri="{FF2B5EF4-FFF2-40B4-BE49-F238E27FC236}">
                <a16:creationId xmlns:a16="http://schemas.microsoft.com/office/drawing/2014/main" id="{F405A932-A4F3-4895-81F0-0F06107D3DDF}"/>
              </a:ext>
            </a:extLst>
          </p:cNvPr>
          <p:cNvSpPr>
            <a:spLocks noChangeArrowheads="1"/>
          </p:cNvSpPr>
          <p:nvPr/>
        </p:nvSpPr>
        <p:spPr bwMode="auto">
          <a:xfrm>
            <a:off x="-7938" y="6166437"/>
            <a:ext cx="1187820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000" dirty="0">
                <a:solidFill>
                  <a:prstClr val="black"/>
                </a:solidFill>
                <a:cs typeface="Arial" panose="020B0604020202020204" pitchFamily="34" charset="0"/>
              </a:rPr>
              <a:t> </a:t>
            </a:r>
            <a:r>
              <a:rPr lang="en-US" altLang="en-US" sz="1000" dirty="0">
                <a:solidFill>
                  <a:srgbClr val="000000"/>
                </a:solidFill>
                <a:cs typeface="Arial" panose="020B0604020202020204" pitchFamily="34" charset="0"/>
              </a:rPr>
              <a:t>IST 1.I. b. The pattern of inheritance (monohybrid, dihybrid, sex-linked, and genetically linked genes) can often be predicted from data, including pedigree, that give the parent genotype/phenotype and the offspring </a:t>
            </a:r>
            <a:br>
              <a:rPr lang="en-US" altLang="en-US" sz="1000" dirty="0">
                <a:solidFill>
                  <a:srgbClr val="000000"/>
                </a:solidFill>
                <a:cs typeface="Arial" panose="020B0604020202020204" pitchFamily="34" charset="0"/>
              </a:rPr>
            </a:br>
            <a:r>
              <a:rPr lang="en-US" altLang="en-US" sz="1000" dirty="0">
                <a:solidFill>
                  <a:srgbClr val="000000"/>
                </a:solidFill>
                <a:cs typeface="Arial" panose="020B0604020202020204" pitchFamily="34" charset="0"/>
              </a:rPr>
              <a:t>                genotypes/phenotypes.</a:t>
            </a:r>
            <a:endParaRPr lang="en-US" altLang="en-US" sz="1000" dirty="0">
              <a:solidFill>
                <a:prstClr val="black"/>
              </a:solidFill>
              <a:cs typeface="Arial" panose="020B0604020202020204" pitchFamily="34" charset="0"/>
            </a:endParaRPr>
          </a:p>
          <a:p>
            <a:pPr eaLnBrk="0" fontAlgn="base" hangingPunct="0">
              <a:spcBef>
                <a:spcPct val="0"/>
              </a:spcBef>
              <a:spcAft>
                <a:spcPct val="0"/>
              </a:spcAft>
              <a:buNone/>
            </a:pPr>
            <a:r>
              <a:rPr lang="en-US" altLang="en-US" sz="1000" dirty="0">
                <a:solidFill>
                  <a:prstClr val="black"/>
                </a:solidFill>
                <a:cs typeface="Arial" panose="020B0604020202020204" pitchFamily="34" charset="0"/>
              </a:rPr>
              <a:t>SP 5 A. Perform mathematical calculations including     a. Mathematical equations in the curriculum</a:t>
            </a:r>
          </a:p>
        </p:txBody>
      </p:sp>
      <p:sp>
        <p:nvSpPr>
          <p:cNvPr id="93195" name="Rectangle 1">
            <a:extLst>
              <a:ext uri="{FF2B5EF4-FFF2-40B4-BE49-F238E27FC236}">
                <a16:creationId xmlns:a16="http://schemas.microsoft.com/office/drawing/2014/main" id="{45FED51C-68A8-4E02-AA6D-C4172B3D763C}"/>
              </a:ext>
            </a:extLst>
          </p:cNvPr>
          <p:cNvSpPr>
            <a:spLocks noChangeArrowheads="1"/>
          </p:cNvSpPr>
          <p:nvPr/>
        </p:nvSpPr>
        <p:spPr bwMode="auto">
          <a:xfrm>
            <a:off x="0" y="44952"/>
            <a:ext cx="85344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100" dirty="0">
                <a:solidFill>
                  <a:srgbClr val="CC0099"/>
                </a:solidFill>
                <a:cs typeface="Arial" panose="020B0604020202020204" pitchFamily="34" charset="0"/>
                <a:hlinkClick r:id="rId6"/>
              </a:rPr>
              <a:t>https://www2.palomar.edu/users/warmstrong/lmexer4.htm</a:t>
            </a:r>
            <a:endParaRPr lang="en-US" altLang="en-US" sz="1100" dirty="0">
              <a:solidFill>
                <a:srgbClr val="CC0099"/>
              </a:solidFill>
              <a:cs typeface="Arial" panose="020B0604020202020204" pitchFamily="34" charset="0"/>
            </a:endParaRPr>
          </a:p>
        </p:txBody>
      </p:sp>
      <p:sp>
        <p:nvSpPr>
          <p:cNvPr id="93196" name="Rectangle 2">
            <a:extLst>
              <a:ext uri="{FF2B5EF4-FFF2-40B4-BE49-F238E27FC236}">
                <a16:creationId xmlns:a16="http://schemas.microsoft.com/office/drawing/2014/main" id="{F0C0167A-0CCD-45DE-9CEA-F56940222E3F}"/>
              </a:ext>
            </a:extLst>
          </p:cNvPr>
          <p:cNvSpPr>
            <a:spLocks noChangeArrowheads="1"/>
          </p:cNvSpPr>
          <p:nvPr/>
        </p:nvSpPr>
        <p:spPr bwMode="auto">
          <a:xfrm>
            <a:off x="447718" y="2095501"/>
            <a:ext cx="9048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800" dirty="0">
                <a:solidFill>
                  <a:srgbClr val="002060"/>
                </a:solidFill>
                <a:latin typeface="Comic Sans MS" panose="030F0702030302020204" pitchFamily="66" charset="0"/>
                <a:cs typeface="Arial" panose="020B0604020202020204" pitchFamily="34" charset="0"/>
              </a:rPr>
              <a:t>Use Chi Square analysis on data for F</a:t>
            </a:r>
            <a:r>
              <a:rPr lang="en-US" altLang="en-US" sz="1800" baseline="-25000" dirty="0">
                <a:solidFill>
                  <a:srgbClr val="002060"/>
                </a:solidFill>
                <a:latin typeface="Comic Sans MS" panose="030F0702030302020204" pitchFamily="66" charset="0"/>
                <a:cs typeface="Arial" panose="020B0604020202020204" pitchFamily="34" charset="0"/>
              </a:rPr>
              <a:t>2</a:t>
            </a:r>
            <a:r>
              <a:rPr lang="en-US" altLang="en-US" sz="1800" dirty="0">
                <a:solidFill>
                  <a:srgbClr val="002060"/>
                </a:solidFill>
                <a:latin typeface="Comic Sans MS" panose="030F0702030302020204" pitchFamily="66" charset="0"/>
                <a:cs typeface="Arial" panose="020B0604020202020204" pitchFamily="34" charset="0"/>
              </a:rPr>
              <a:t> offspring. Is purple eyes an autosomal recessive trait? Write an H</a:t>
            </a:r>
            <a:r>
              <a:rPr lang="en-US" altLang="en-US" sz="1800" baseline="-25000" dirty="0">
                <a:solidFill>
                  <a:srgbClr val="002060"/>
                </a:solidFill>
                <a:latin typeface="Comic Sans MS" panose="030F0702030302020204" pitchFamily="66" charset="0"/>
                <a:cs typeface="Arial" panose="020B0604020202020204" pitchFamily="34" charset="0"/>
              </a:rPr>
              <a:t>0</a:t>
            </a:r>
            <a:r>
              <a:rPr lang="en-US" altLang="en-US" sz="1800" dirty="0">
                <a:solidFill>
                  <a:srgbClr val="002060"/>
                </a:solidFill>
                <a:latin typeface="Comic Sans MS" panose="030F0702030302020204" pitchFamily="66" charset="0"/>
                <a:cs typeface="Arial" panose="020B0604020202020204" pitchFamily="34" charset="0"/>
              </a:rPr>
              <a:t>.</a:t>
            </a:r>
          </a:p>
        </p:txBody>
      </p:sp>
      <p:sp>
        <p:nvSpPr>
          <p:cNvPr id="93197" name="Rectangle 5">
            <a:extLst>
              <a:ext uri="{FF2B5EF4-FFF2-40B4-BE49-F238E27FC236}">
                <a16:creationId xmlns:a16="http://schemas.microsoft.com/office/drawing/2014/main" id="{183653D8-E22D-4320-A71B-D205A74A135D}"/>
              </a:ext>
            </a:extLst>
          </p:cNvPr>
          <p:cNvSpPr>
            <a:spLocks noChangeArrowheads="1"/>
          </p:cNvSpPr>
          <p:nvPr/>
        </p:nvSpPr>
        <p:spPr bwMode="auto">
          <a:xfrm>
            <a:off x="2212976" y="1527175"/>
            <a:ext cx="18145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800" dirty="0">
                <a:solidFill>
                  <a:srgbClr val="000000"/>
                </a:solidFill>
                <a:latin typeface="Comic Sans MS" panose="030F0702030302020204" pitchFamily="66" charset="0"/>
                <a:cs typeface="Arial" panose="020B0604020202020204" pitchFamily="34" charset="0"/>
              </a:rPr>
              <a:t>                               </a:t>
            </a:r>
          </a:p>
        </p:txBody>
      </p:sp>
      <p:sp>
        <p:nvSpPr>
          <p:cNvPr id="93198" name="Rectangle 6">
            <a:extLst>
              <a:ext uri="{FF2B5EF4-FFF2-40B4-BE49-F238E27FC236}">
                <a16:creationId xmlns:a16="http://schemas.microsoft.com/office/drawing/2014/main" id="{AD0E96E6-B5B7-4629-BD39-A195A95FBDED}"/>
              </a:ext>
            </a:extLst>
          </p:cNvPr>
          <p:cNvSpPr>
            <a:spLocks noChangeArrowheads="1"/>
          </p:cNvSpPr>
          <p:nvPr/>
        </p:nvSpPr>
        <p:spPr bwMode="auto">
          <a:xfrm>
            <a:off x="2351089" y="1527176"/>
            <a:ext cx="2255837"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600" dirty="0">
                <a:solidFill>
                  <a:srgbClr val="000000"/>
                </a:solidFill>
                <a:latin typeface="Comic Sans MS" panose="030F0702030302020204" pitchFamily="66" charset="0"/>
                <a:cs typeface="Arial" panose="020B0604020202020204" pitchFamily="34" charset="0"/>
              </a:rPr>
              <a:t>                                  </a:t>
            </a:r>
          </a:p>
        </p:txBody>
      </p:sp>
      <p:sp>
        <p:nvSpPr>
          <p:cNvPr id="8" name="Rectangle 7">
            <a:extLst>
              <a:ext uri="{FF2B5EF4-FFF2-40B4-BE49-F238E27FC236}">
                <a16:creationId xmlns:a16="http://schemas.microsoft.com/office/drawing/2014/main" id="{406214AE-32BF-4251-A81A-140AA158D905}"/>
              </a:ext>
            </a:extLst>
          </p:cNvPr>
          <p:cNvSpPr>
            <a:spLocks noChangeArrowheads="1"/>
          </p:cNvSpPr>
          <p:nvPr/>
        </p:nvSpPr>
        <p:spPr bwMode="auto">
          <a:xfrm>
            <a:off x="662824" y="3624598"/>
            <a:ext cx="89169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800" dirty="0">
                <a:solidFill>
                  <a:srgbClr val="3333CC"/>
                </a:solidFill>
                <a:latin typeface="Comic Sans MS" panose="030F0702030302020204" pitchFamily="66" charset="0"/>
                <a:cs typeface="Arial" panose="020B0604020202020204" pitchFamily="34" charset="0"/>
              </a:rPr>
              <a:t>There is NO DIFFERENCE between the observed data and a 3:1 ratio expected for an autosomal recessive cross. </a:t>
            </a:r>
          </a:p>
        </p:txBody>
      </p:sp>
      <p:sp>
        <p:nvSpPr>
          <p:cNvPr id="93200" name="Rectangle 42">
            <a:extLst>
              <a:ext uri="{FF2B5EF4-FFF2-40B4-BE49-F238E27FC236}">
                <a16:creationId xmlns:a16="http://schemas.microsoft.com/office/drawing/2014/main" id="{C5BE9188-11E1-4C61-B9AB-B43426FF11A1}"/>
              </a:ext>
            </a:extLst>
          </p:cNvPr>
          <p:cNvSpPr>
            <a:spLocks noChangeArrowheads="1"/>
          </p:cNvSpPr>
          <p:nvPr/>
        </p:nvSpPr>
        <p:spPr bwMode="auto">
          <a:xfrm>
            <a:off x="8458201" y="57150"/>
            <a:ext cx="2219325" cy="9223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800" dirty="0">
                <a:solidFill>
                  <a:prstClr val="black"/>
                </a:solidFill>
                <a:cs typeface="Arial" panose="020B0604020202020204" pitchFamily="34" charset="0"/>
                <a:hlinkClick r:id="rId7"/>
              </a:rPr>
              <a:t>Watch a Bozeman Science video about </a:t>
            </a:r>
            <a:br>
              <a:rPr lang="en-US" altLang="en-US" sz="1800" dirty="0">
                <a:solidFill>
                  <a:prstClr val="black"/>
                </a:solidFill>
                <a:cs typeface="Arial" panose="020B0604020202020204" pitchFamily="34" charset="0"/>
                <a:hlinkClick r:id="rId7"/>
              </a:rPr>
            </a:br>
            <a:r>
              <a:rPr lang="en-US" altLang="en-US" sz="1800" dirty="0">
                <a:solidFill>
                  <a:prstClr val="black"/>
                </a:solidFill>
                <a:cs typeface="Arial" panose="020B0604020202020204" pitchFamily="34" charset="0"/>
                <a:hlinkClick r:id="rId7"/>
              </a:rPr>
              <a:t>Chi Square testing</a:t>
            </a:r>
            <a:endParaRPr lang="en-US" altLang="en-US" sz="1800" dirty="0">
              <a:solidFill>
                <a:prstClr val="black"/>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7788"/>
                                        </p:tgtEl>
                                        <p:attrNameLst>
                                          <p:attrName>style.visibility</p:attrName>
                                        </p:attrNameLst>
                                      </p:cBhvr>
                                      <p:to>
                                        <p:strVal val="visible"/>
                                      </p:to>
                                    </p:set>
                                    <p:animEffect transition="in" filter="wipe(left)">
                                      <p:cBhvr>
                                        <p:cTn id="7" dur="500"/>
                                        <p:tgtEl>
                                          <p:spTgt spid="1177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88" grpId="0"/>
      <p:bldP spid="8" grpId="0"/>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FEFB75"/>
        </a:solidFill>
        <a:effectLst/>
      </p:bgPr>
    </p:bg>
    <p:spTree>
      <p:nvGrpSpPr>
        <p:cNvPr id="1" name=""/>
        <p:cNvGrpSpPr/>
        <p:nvPr/>
      </p:nvGrpSpPr>
      <p:grpSpPr>
        <a:xfrm>
          <a:off x="0" y="0"/>
          <a:ext cx="0" cy="0"/>
          <a:chOff x="0" y="0"/>
          <a:chExt cx="0" cy="0"/>
        </a:xfrm>
      </p:grpSpPr>
      <p:pic>
        <p:nvPicPr>
          <p:cNvPr id="95234" name="Picture 7">
            <a:extLst>
              <a:ext uri="{FF2B5EF4-FFF2-40B4-BE49-F238E27FC236}">
                <a16:creationId xmlns:a16="http://schemas.microsoft.com/office/drawing/2014/main" id="{7792FB78-80F3-44DB-9B26-401E4E0ACF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485" t="50000" r="56364" b="31149"/>
          <a:stretch>
            <a:fillRect/>
          </a:stretch>
        </p:blipFill>
        <p:spPr bwMode="auto">
          <a:xfrm>
            <a:off x="1524001" y="636588"/>
            <a:ext cx="3521075"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5" name="Picture 7">
            <a:extLst>
              <a:ext uri="{FF2B5EF4-FFF2-40B4-BE49-F238E27FC236}">
                <a16:creationId xmlns:a16="http://schemas.microsoft.com/office/drawing/2014/main" id="{4F215AD6-7DA0-45FC-BE1B-B4AC405B2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4875" t="49928" r="29201" b="28770"/>
          <a:stretch>
            <a:fillRect/>
          </a:stretch>
        </p:blipFill>
        <p:spPr bwMode="auto">
          <a:xfrm>
            <a:off x="4327526" y="608013"/>
            <a:ext cx="6189663"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TextBox 4">
            <a:extLst>
              <a:ext uri="{FF2B5EF4-FFF2-40B4-BE49-F238E27FC236}">
                <a16:creationId xmlns:a16="http://schemas.microsoft.com/office/drawing/2014/main" id="{1CC19199-E067-4871-ADBE-35DE321F7DED}"/>
              </a:ext>
            </a:extLst>
          </p:cNvPr>
          <p:cNvSpPr txBox="1">
            <a:spLocks noChangeArrowheads="1"/>
          </p:cNvSpPr>
          <p:nvPr/>
        </p:nvSpPr>
        <p:spPr bwMode="auto">
          <a:xfrm>
            <a:off x="9526" y="109539"/>
            <a:ext cx="8915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800" dirty="0">
                <a:solidFill>
                  <a:prstClr val="black"/>
                </a:solidFill>
                <a:latin typeface="Comic Sans MS" panose="030F0702030302020204" pitchFamily="66" charset="0"/>
                <a:cs typeface="Arial" panose="020B0604020202020204" pitchFamily="34" charset="0"/>
              </a:rPr>
              <a:t>Use Chi Square Analysis </a:t>
            </a:r>
            <a:endParaRPr lang="en-US" altLang="en-US" sz="2400" dirty="0">
              <a:solidFill>
                <a:prstClr val="black"/>
              </a:solidFill>
              <a:latin typeface="Comic Sans MS" panose="030F0702030302020204" pitchFamily="66" charset="0"/>
              <a:cs typeface="Arial" panose="020B0604020202020204" pitchFamily="34" charset="0"/>
            </a:endParaRPr>
          </a:p>
        </p:txBody>
      </p:sp>
      <p:sp>
        <p:nvSpPr>
          <p:cNvPr id="95237" name="TextBox 5">
            <a:extLst>
              <a:ext uri="{FF2B5EF4-FFF2-40B4-BE49-F238E27FC236}">
                <a16:creationId xmlns:a16="http://schemas.microsoft.com/office/drawing/2014/main" id="{FF193296-D947-4B7B-BAB9-B2A8A966AA8C}"/>
              </a:ext>
            </a:extLst>
          </p:cNvPr>
          <p:cNvSpPr txBox="1">
            <a:spLocks noChangeArrowheads="1"/>
          </p:cNvSpPr>
          <p:nvPr/>
        </p:nvSpPr>
        <p:spPr bwMode="auto">
          <a:xfrm>
            <a:off x="1606551" y="1704975"/>
            <a:ext cx="2860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800" dirty="0">
                <a:solidFill>
                  <a:prstClr val="black"/>
                </a:solidFill>
                <a:latin typeface="Arial" panose="020B0604020202020204" pitchFamily="34" charset="0"/>
                <a:cs typeface="Arial" panose="020B0604020202020204" pitchFamily="34" charset="0"/>
              </a:rPr>
              <a:t>383 Wild type (red eyes)-</a:t>
            </a:r>
          </a:p>
        </p:txBody>
      </p:sp>
      <p:sp>
        <p:nvSpPr>
          <p:cNvPr id="95238" name="Rectangle 6">
            <a:extLst>
              <a:ext uri="{FF2B5EF4-FFF2-40B4-BE49-F238E27FC236}">
                <a16:creationId xmlns:a16="http://schemas.microsoft.com/office/drawing/2014/main" id="{CA0905C6-B942-4A24-8B59-AF2BDD9832EB}"/>
              </a:ext>
            </a:extLst>
          </p:cNvPr>
          <p:cNvSpPr>
            <a:spLocks noChangeArrowheads="1"/>
          </p:cNvSpPr>
          <p:nvPr/>
        </p:nvSpPr>
        <p:spPr bwMode="auto">
          <a:xfrm>
            <a:off x="1609725" y="2020889"/>
            <a:ext cx="1835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800" dirty="0">
                <a:solidFill>
                  <a:prstClr val="black"/>
                </a:solidFill>
                <a:latin typeface="Arial" panose="020B0604020202020204" pitchFamily="34" charset="0"/>
                <a:cs typeface="Arial" panose="020B0604020202020204" pitchFamily="34" charset="0"/>
              </a:rPr>
              <a:t>117 Purple eyes</a:t>
            </a:r>
          </a:p>
        </p:txBody>
      </p:sp>
      <p:pic>
        <p:nvPicPr>
          <p:cNvPr id="95239" name="Picture 7">
            <a:extLst>
              <a:ext uri="{FF2B5EF4-FFF2-40B4-BE49-F238E27FC236}">
                <a16:creationId xmlns:a16="http://schemas.microsoft.com/office/drawing/2014/main" id="{29F308E1-E905-4CE2-9BAA-7C04774C48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0744" t="53670" r="34445" b="39873"/>
          <a:stretch>
            <a:fillRect/>
          </a:stretch>
        </p:blipFill>
        <p:spPr bwMode="auto">
          <a:xfrm>
            <a:off x="6894513" y="955675"/>
            <a:ext cx="1231900"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0" name="Picture 7">
            <a:extLst>
              <a:ext uri="{FF2B5EF4-FFF2-40B4-BE49-F238E27FC236}">
                <a16:creationId xmlns:a16="http://schemas.microsoft.com/office/drawing/2014/main" id="{2EB4F565-B1AD-48EC-8221-CFE6842E9B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6151" t="52821" r="29135" b="40482"/>
          <a:stretch>
            <a:fillRect/>
          </a:stretch>
        </p:blipFill>
        <p:spPr bwMode="auto">
          <a:xfrm>
            <a:off x="8913813" y="868363"/>
            <a:ext cx="1206500"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1" name="Picture 7">
            <a:extLst>
              <a:ext uri="{FF2B5EF4-FFF2-40B4-BE49-F238E27FC236}">
                <a16:creationId xmlns:a16="http://schemas.microsoft.com/office/drawing/2014/main" id="{ECC02309-F1B1-4B1A-A52E-4D82C358B9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5434" t="53503" r="40448" b="40506"/>
          <a:stretch>
            <a:fillRect/>
          </a:stretch>
        </p:blipFill>
        <p:spPr bwMode="auto">
          <a:xfrm>
            <a:off x="4897438" y="901700"/>
            <a:ext cx="10541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2" name="Picture 7">
            <a:extLst>
              <a:ext uri="{FF2B5EF4-FFF2-40B4-BE49-F238E27FC236}">
                <a16:creationId xmlns:a16="http://schemas.microsoft.com/office/drawing/2014/main" id="{4C5061F8-1965-4CEA-8ECA-CAF7F96363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9671" t="75226" r="33640" b="22861"/>
          <a:stretch>
            <a:fillRect/>
          </a:stretch>
        </p:blipFill>
        <p:spPr bwMode="auto">
          <a:xfrm>
            <a:off x="6264275" y="2363788"/>
            <a:ext cx="2166938" cy="2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9FBC3E0B-A6FE-4913-964F-B5591FEF7AA3}"/>
              </a:ext>
            </a:extLst>
          </p:cNvPr>
          <p:cNvSpPr txBox="1">
            <a:spLocks noChangeArrowheads="1"/>
          </p:cNvSpPr>
          <p:nvPr/>
        </p:nvSpPr>
        <p:spPr bwMode="auto">
          <a:xfrm flipH="1">
            <a:off x="4660900" y="1690689"/>
            <a:ext cx="1955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600" dirty="0">
                <a:solidFill>
                  <a:prstClr val="black"/>
                </a:solidFill>
                <a:latin typeface="Arial" panose="020B0604020202020204" pitchFamily="34" charset="0"/>
                <a:cs typeface="Arial" panose="020B0604020202020204" pitchFamily="34" charset="0"/>
              </a:rPr>
              <a:t>383-375</a:t>
            </a:r>
          </a:p>
        </p:txBody>
      </p:sp>
      <p:sp>
        <p:nvSpPr>
          <p:cNvPr id="21" name="Rectangle 20">
            <a:extLst>
              <a:ext uri="{FF2B5EF4-FFF2-40B4-BE49-F238E27FC236}">
                <a16:creationId xmlns:a16="http://schemas.microsoft.com/office/drawing/2014/main" id="{CDD6E324-4B97-4C2E-A3D0-AABEAF51A45D}"/>
              </a:ext>
            </a:extLst>
          </p:cNvPr>
          <p:cNvSpPr>
            <a:spLocks noChangeArrowheads="1"/>
          </p:cNvSpPr>
          <p:nvPr/>
        </p:nvSpPr>
        <p:spPr bwMode="auto">
          <a:xfrm>
            <a:off x="4614864" y="2008189"/>
            <a:ext cx="10366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600" dirty="0">
                <a:solidFill>
                  <a:srgbClr val="000000"/>
                </a:solidFill>
                <a:latin typeface="Arial" panose="020B0604020202020204" pitchFamily="34" charset="0"/>
                <a:cs typeface="Arial" panose="020B0604020202020204" pitchFamily="34" charset="0"/>
              </a:rPr>
              <a:t>117- 125 </a:t>
            </a:r>
          </a:p>
        </p:txBody>
      </p:sp>
      <p:sp>
        <p:nvSpPr>
          <p:cNvPr id="23" name="Rectangle 22">
            <a:extLst>
              <a:ext uri="{FF2B5EF4-FFF2-40B4-BE49-F238E27FC236}">
                <a16:creationId xmlns:a16="http://schemas.microsoft.com/office/drawing/2014/main" id="{59520782-D48E-4B01-BECD-6451AF43A093}"/>
              </a:ext>
            </a:extLst>
          </p:cNvPr>
          <p:cNvSpPr>
            <a:spLocks noChangeArrowheads="1"/>
          </p:cNvSpPr>
          <p:nvPr/>
        </p:nvSpPr>
        <p:spPr bwMode="auto">
          <a:xfrm>
            <a:off x="6616701" y="1684339"/>
            <a:ext cx="10906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600" dirty="0">
                <a:solidFill>
                  <a:srgbClr val="000000"/>
                </a:solidFill>
                <a:latin typeface="Arial" panose="020B0604020202020204" pitchFamily="34" charset="0"/>
                <a:cs typeface="Arial" panose="020B0604020202020204" pitchFamily="34" charset="0"/>
              </a:rPr>
              <a:t>(8 )</a:t>
            </a:r>
            <a:r>
              <a:rPr lang="en-US" altLang="en-US" sz="1600" baseline="30000" dirty="0">
                <a:solidFill>
                  <a:srgbClr val="000000"/>
                </a:solidFill>
                <a:latin typeface="Arial" panose="020B0604020202020204" pitchFamily="34" charset="0"/>
                <a:cs typeface="Arial" panose="020B0604020202020204" pitchFamily="34" charset="0"/>
              </a:rPr>
              <a:t> 2  </a:t>
            </a:r>
            <a:r>
              <a:rPr lang="en-US" altLang="en-US" sz="1600" dirty="0">
                <a:solidFill>
                  <a:srgbClr val="000000"/>
                </a:solidFill>
                <a:latin typeface="Arial" panose="020B0604020202020204" pitchFamily="34" charset="0"/>
                <a:cs typeface="Arial" panose="020B0604020202020204" pitchFamily="34" charset="0"/>
              </a:rPr>
              <a:t>= 64</a:t>
            </a:r>
          </a:p>
        </p:txBody>
      </p:sp>
      <p:sp>
        <p:nvSpPr>
          <p:cNvPr id="25" name="Rectangle 24">
            <a:extLst>
              <a:ext uri="{FF2B5EF4-FFF2-40B4-BE49-F238E27FC236}">
                <a16:creationId xmlns:a16="http://schemas.microsoft.com/office/drawing/2014/main" id="{C5DD5603-9D60-4902-88F8-0B93550810D6}"/>
              </a:ext>
            </a:extLst>
          </p:cNvPr>
          <p:cNvSpPr>
            <a:spLocks noChangeArrowheads="1"/>
          </p:cNvSpPr>
          <p:nvPr/>
        </p:nvSpPr>
        <p:spPr bwMode="auto">
          <a:xfrm>
            <a:off x="6589714" y="1979614"/>
            <a:ext cx="10620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600" dirty="0">
                <a:solidFill>
                  <a:srgbClr val="000000"/>
                </a:solidFill>
                <a:latin typeface="Arial" panose="020B0604020202020204" pitchFamily="34" charset="0"/>
                <a:cs typeface="Arial" panose="020B0604020202020204" pitchFamily="34" charset="0"/>
              </a:rPr>
              <a:t>(-8)</a:t>
            </a:r>
            <a:r>
              <a:rPr lang="en-US" altLang="en-US" sz="1600" baseline="30000" dirty="0">
                <a:solidFill>
                  <a:srgbClr val="000000"/>
                </a:solidFill>
                <a:latin typeface="Arial" panose="020B0604020202020204" pitchFamily="34" charset="0"/>
                <a:cs typeface="Arial" panose="020B0604020202020204" pitchFamily="34" charset="0"/>
              </a:rPr>
              <a:t>2  </a:t>
            </a:r>
            <a:r>
              <a:rPr lang="en-US" altLang="en-US" sz="1600" dirty="0">
                <a:solidFill>
                  <a:srgbClr val="000000"/>
                </a:solidFill>
                <a:latin typeface="Arial" panose="020B0604020202020204" pitchFamily="34" charset="0"/>
                <a:cs typeface="Arial" panose="020B0604020202020204" pitchFamily="34" charset="0"/>
              </a:rPr>
              <a:t>= 64</a:t>
            </a:r>
            <a:endParaRPr lang="en-US" altLang="en-US" sz="1600" baseline="30000" dirty="0">
              <a:solidFill>
                <a:srgbClr val="000000"/>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39C48719-A723-4E02-A094-7B1C322912CA}"/>
              </a:ext>
            </a:extLst>
          </p:cNvPr>
          <p:cNvSpPr>
            <a:spLocks noChangeArrowheads="1"/>
          </p:cNvSpPr>
          <p:nvPr/>
        </p:nvSpPr>
        <p:spPr bwMode="auto">
          <a:xfrm>
            <a:off x="8588376" y="1690689"/>
            <a:ext cx="14462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600" dirty="0">
                <a:solidFill>
                  <a:srgbClr val="000000"/>
                </a:solidFill>
                <a:latin typeface="Arial" panose="020B0604020202020204" pitchFamily="34" charset="0"/>
                <a:cs typeface="Arial" panose="020B0604020202020204" pitchFamily="34" charset="0"/>
              </a:rPr>
              <a:t>64//375 =0.17</a:t>
            </a:r>
            <a:endParaRPr lang="en-US" altLang="en-US" sz="1600" baseline="30000" dirty="0">
              <a:solidFill>
                <a:srgbClr val="000000"/>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4245099A-DDF2-4FA4-843E-B563884812BF}"/>
              </a:ext>
            </a:extLst>
          </p:cNvPr>
          <p:cNvSpPr>
            <a:spLocks noChangeArrowheads="1"/>
          </p:cNvSpPr>
          <p:nvPr/>
        </p:nvSpPr>
        <p:spPr bwMode="auto">
          <a:xfrm>
            <a:off x="8570913" y="2009776"/>
            <a:ext cx="15605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600" dirty="0">
                <a:solidFill>
                  <a:srgbClr val="000000"/>
                </a:solidFill>
                <a:latin typeface="Arial" panose="020B0604020202020204" pitchFamily="34" charset="0"/>
                <a:cs typeface="Arial" panose="020B0604020202020204" pitchFamily="34" charset="0"/>
              </a:rPr>
              <a:t>64/7125 = 0.51</a:t>
            </a:r>
            <a:endParaRPr lang="en-US" altLang="en-US" sz="1600" baseline="30000" dirty="0">
              <a:solidFill>
                <a:srgbClr val="000000"/>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C887A847-BEDF-4E51-BD90-A2040B26D64F}"/>
              </a:ext>
            </a:extLst>
          </p:cNvPr>
          <p:cNvSpPr>
            <a:spLocks noChangeArrowheads="1"/>
          </p:cNvSpPr>
          <p:nvPr/>
        </p:nvSpPr>
        <p:spPr bwMode="auto">
          <a:xfrm>
            <a:off x="9039225" y="2306639"/>
            <a:ext cx="584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600" dirty="0">
                <a:solidFill>
                  <a:srgbClr val="000000"/>
                </a:solidFill>
                <a:latin typeface="Arial" panose="020B0604020202020204" pitchFamily="34" charset="0"/>
                <a:cs typeface="Arial" panose="020B0604020202020204" pitchFamily="34" charset="0"/>
              </a:rPr>
              <a:t>0.68</a:t>
            </a:r>
            <a:endParaRPr lang="en-US" altLang="en-US" sz="1600" baseline="30000" dirty="0">
              <a:solidFill>
                <a:srgbClr val="000000"/>
              </a:solidFill>
              <a:latin typeface="Arial" panose="020B0604020202020204" pitchFamily="34" charset="0"/>
              <a:cs typeface="Arial" panose="020B0604020202020204" pitchFamily="34" charset="0"/>
            </a:endParaRPr>
          </a:p>
        </p:txBody>
      </p:sp>
      <p:pic>
        <p:nvPicPr>
          <p:cNvPr id="95250" name="Picture 32">
            <a:extLst>
              <a:ext uri="{FF2B5EF4-FFF2-40B4-BE49-F238E27FC236}">
                <a16:creationId xmlns:a16="http://schemas.microsoft.com/office/drawing/2014/main" id="{7860E29A-0376-413F-AE5F-C7E68ACFA5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667" t="61130" r="49579" b="24745"/>
          <a:stretch>
            <a:fillRect/>
          </a:stretch>
        </p:blipFill>
        <p:spPr bwMode="auto">
          <a:xfrm>
            <a:off x="6378575" y="3179763"/>
            <a:ext cx="4203700"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51" name="TextBox 34">
            <a:extLst>
              <a:ext uri="{FF2B5EF4-FFF2-40B4-BE49-F238E27FC236}">
                <a16:creationId xmlns:a16="http://schemas.microsoft.com/office/drawing/2014/main" id="{FE10E935-B558-47F3-B1C2-226DEDD9B969}"/>
              </a:ext>
            </a:extLst>
          </p:cNvPr>
          <p:cNvSpPr txBox="1">
            <a:spLocks noChangeArrowheads="1"/>
          </p:cNvSpPr>
          <p:nvPr/>
        </p:nvSpPr>
        <p:spPr bwMode="auto">
          <a:xfrm>
            <a:off x="628235" y="2893222"/>
            <a:ext cx="3657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800" dirty="0">
                <a:solidFill>
                  <a:prstClr val="black"/>
                </a:solidFill>
                <a:latin typeface="Comic Sans MS" panose="030F0702030302020204" pitchFamily="66" charset="0"/>
                <a:cs typeface="Arial" panose="020B0604020202020204" pitchFamily="34" charset="0"/>
              </a:rPr>
              <a:t>Degrees of Freedom = _______</a:t>
            </a:r>
          </a:p>
        </p:txBody>
      </p:sp>
      <p:sp>
        <p:nvSpPr>
          <p:cNvPr id="38" name="TextBox 37">
            <a:extLst>
              <a:ext uri="{FF2B5EF4-FFF2-40B4-BE49-F238E27FC236}">
                <a16:creationId xmlns:a16="http://schemas.microsoft.com/office/drawing/2014/main" id="{AD2AB256-B297-4A82-BAF5-56938858196F}"/>
              </a:ext>
            </a:extLst>
          </p:cNvPr>
          <p:cNvSpPr txBox="1">
            <a:spLocks noChangeArrowheads="1"/>
          </p:cNvSpPr>
          <p:nvPr/>
        </p:nvSpPr>
        <p:spPr bwMode="auto">
          <a:xfrm>
            <a:off x="3444875" y="2752726"/>
            <a:ext cx="3238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2400" dirty="0">
                <a:solidFill>
                  <a:srgbClr val="0F02BE"/>
                </a:solidFill>
                <a:latin typeface="Comic Sans MS" panose="030F0702030302020204" pitchFamily="66" charset="0"/>
                <a:cs typeface="Arial" panose="020B0604020202020204" pitchFamily="34" charset="0"/>
              </a:rPr>
              <a:t>1</a:t>
            </a:r>
          </a:p>
        </p:txBody>
      </p:sp>
      <p:sp>
        <p:nvSpPr>
          <p:cNvPr id="39" name="Rectangle 38">
            <a:extLst>
              <a:ext uri="{FF2B5EF4-FFF2-40B4-BE49-F238E27FC236}">
                <a16:creationId xmlns:a16="http://schemas.microsoft.com/office/drawing/2014/main" id="{6F9CFB58-A237-4C20-A07E-974B4FAC89EC}"/>
              </a:ext>
            </a:extLst>
          </p:cNvPr>
          <p:cNvSpPr/>
          <p:nvPr/>
        </p:nvSpPr>
        <p:spPr>
          <a:xfrm>
            <a:off x="6858000" y="3787776"/>
            <a:ext cx="527050" cy="3159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a:endParaRPr>
          </a:p>
        </p:txBody>
      </p:sp>
      <p:sp>
        <p:nvSpPr>
          <p:cNvPr id="42" name="TextBox 41">
            <a:extLst>
              <a:ext uri="{FF2B5EF4-FFF2-40B4-BE49-F238E27FC236}">
                <a16:creationId xmlns:a16="http://schemas.microsoft.com/office/drawing/2014/main" id="{84858AE8-6DCF-4880-8358-7E1DA2E859DE}"/>
              </a:ext>
            </a:extLst>
          </p:cNvPr>
          <p:cNvSpPr txBox="1">
            <a:spLocks noChangeArrowheads="1"/>
          </p:cNvSpPr>
          <p:nvPr/>
        </p:nvSpPr>
        <p:spPr bwMode="auto">
          <a:xfrm>
            <a:off x="628235" y="4645026"/>
            <a:ext cx="1124292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600" dirty="0">
                <a:solidFill>
                  <a:srgbClr val="0F02BE"/>
                </a:solidFill>
                <a:latin typeface="Comic Sans MS" panose="030F0702030302020204" pitchFamily="66" charset="0"/>
                <a:cs typeface="Arial" panose="020B0604020202020204" pitchFamily="34" charset="0"/>
              </a:rPr>
              <a:t>Chi square value of 0.68 is less than the probability value of 3.84.  Therefore “Fail to reject” the null hypothesis. The differences observed in the data are not statistically significant at the 0.5 level.  Therefore the data support the hypothesis that there is no difference between the observed data and what was expected for a 3:1 pattern expected for an autosomal recessive trait</a:t>
            </a:r>
          </a:p>
        </p:txBody>
      </p:sp>
      <p:sp>
        <p:nvSpPr>
          <p:cNvPr id="95255" name="Rectangle 1">
            <a:extLst>
              <a:ext uri="{FF2B5EF4-FFF2-40B4-BE49-F238E27FC236}">
                <a16:creationId xmlns:a16="http://schemas.microsoft.com/office/drawing/2014/main" id="{15F0C397-ED6D-4B08-9B5E-CA367FF80A3F}"/>
              </a:ext>
            </a:extLst>
          </p:cNvPr>
          <p:cNvSpPr>
            <a:spLocks noChangeArrowheads="1"/>
          </p:cNvSpPr>
          <p:nvPr/>
        </p:nvSpPr>
        <p:spPr bwMode="auto">
          <a:xfrm>
            <a:off x="-33338" y="5832476"/>
            <a:ext cx="122253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sz="1000" dirty="0">
                <a:solidFill>
                  <a:prstClr val="black"/>
                </a:solidFill>
                <a:latin typeface="Calibri" panose="020F0502020204030204"/>
              </a:rPr>
              <a:t>IST 1.I.2 Fertilization involves the fusion of two haploid gametes, restoring the diploid number of chromosomes and increasing genetic variation in populations by creating new combinations of alleles in the zygote—</a:t>
            </a:r>
            <a:br>
              <a:rPr lang="en-US" sz="1000" dirty="0">
                <a:solidFill>
                  <a:prstClr val="black"/>
                </a:solidFill>
                <a:latin typeface="Calibri" panose="020F0502020204030204"/>
              </a:rPr>
            </a:br>
            <a:r>
              <a:rPr lang="en-US" sz="1000" dirty="0">
                <a:solidFill>
                  <a:prstClr val="black"/>
                </a:solidFill>
                <a:latin typeface="Calibri" panose="020F0502020204030204"/>
              </a:rPr>
              <a:t>   a. Rules of probability can be applied to analyze passage of single-gene traits from parent to offspring.</a:t>
            </a:r>
            <a:br>
              <a:rPr lang="en-US" sz="1000" dirty="0">
                <a:solidFill>
                  <a:prstClr val="black"/>
                </a:solidFill>
                <a:latin typeface="Calibri" panose="020F0502020204030204"/>
              </a:rPr>
            </a:br>
            <a:r>
              <a:rPr lang="en-US" sz="1000" dirty="0">
                <a:solidFill>
                  <a:prstClr val="black"/>
                </a:solidFill>
                <a:latin typeface="Calibri" panose="020F0502020204030204"/>
              </a:rPr>
              <a:t>   b. The pattern of inheritance (monohybrid, dihybrid, sex-linked, and genetically linked genes) can often be predicted from data, including pedigree, that give the parent genotype/phenotype and the offspring genotypes/phenotypes</a:t>
            </a:r>
          </a:p>
          <a:p>
            <a:pPr eaLnBrk="0" fontAlgn="base" hangingPunct="0">
              <a:spcBef>
                <a:spcPct val="0"/>
              </a:spcBef>
              <a:spcAft>
                <a:spcPct val="0"/>
              </a:spcAft>
              <a:buNone/>
            </a:pPr>
            <a:r>
              <a:rPr lang="en-US" altLang="en-US" sz="1000" dirty="0">
                <a:solidFill>
                  <a:prstClr val="black"/>
                </a:solidFill>
                <a:cs typeface="Arial" panose="020B0604020202020204" pitchFamily="34" charset="0"/>
              </a:rPr>
              <a:t>SP 5 A. Perform mathematical calculations including   a. Mathematical equations in the curriculum</a:t>
            </a:r>
          </a:p>
        </p:txBody>
      </p:sp>
      <p:sp>
        <p:nvSpPr>
          <p:cNvPr id="95256" name="TextBox 1">
            <a:extLst>
              <a:ext uri="{FF2B5EF4-FFF2-40B4-BE49-F238E27FC236}">
                <a16:creationId xmlns:a16="http://schemas.microsoft.com/office/drawing/2014/main" id="{4F97012F-BFAA-45B2-ACB7-DF47C6BD8652}"/>
              </a:ext>
            </a:extLst>
          </p:cNvPr>
          <p:cNvSpPr txBox="1">
            <a:spLocks noChangeArrowheads="1"/>
          </p:cNvSpPr>
          <p:nvPr/>
        </p:nvSpPr>
        <p:spPr bwMode="auto">
          <a:xfrm>
            <a:off x="328613" y="4235452"/>
            <a:ext cx="3998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2000" dirty="0">
                <a:solidFill>
                  <a:prstClr val="black"/>
                </a:solidFill>
                <a:latin typeface="Comic Sans MS" panose="030F0702030302020204" pitchFamily="66" charset="0"/>
                <a:cs typeface="Arial" panose="020B0604020202020204" pitchFamily="34" charset="0"/>
              </a:rPr>
              <a:t>What conclusions can you draw?</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25">
                                            <p:txEl>
                                              <p:pRg st="0" end="0"/>
                                            </p:txEl>
                                          </p:spTgt>
                                        </p:tgtEl>
                                        <p:attrNameLst>
                                          <p:attrName>style.visibility</p:attrName>
                                        </p:attrNameLst>
                                      </p:cBhvr>
                                      <p:to>
                                        <p:strVal val="visible"/>
                                      </p:to>
                                    </p:set>
                                    <p:animEffect transition="in" filter="barn(inVertical)">
                                      <p:cBhvr>
                                        <p:cTn id="22" dur="500"/>
                                        <p:tgtEl>
                                          <p:spTgt spid="2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nodeType="clickEffect">
                                  <p:stCondLst>
                                    <p:cond delay="0"/>
                                  </p:stCondLst>
                                  <p:childTnLst>
                                    <p:set>
                                      <p:cBhvr>
                                        <p:cTn id="31" dur="1" fill="hold">
                                          <p:stCondLst>
                                            <p:cond delay="0"/>
                                          </p:stCondLst>
                                        </p:cTn>
                                        <p:tgtEl>
                                          <p:spTgt spid="30">
                                            <p:txEl>
                                              <p:pRg st="0" end="0"/>
                                            </p:txEl>
                                          </p:spTgt>
                                        </p:tgtEl>
                                        <p:attrNameLst>
                                          <p:attrName>style.visibility</p:attrName>
                                        </p:attrNameLst>
                                      </p:cBhvr>
                                      <p:to>
                                        <p:strVal val="visible"/>
                                      </p:to>
                                    </p:set>
                                    <p:animEffect transition="in" filter="barn(inVertical)">
                                      <p:cBhvr>
                                        <p:cTn id="32" dur="500"/>
                                        <p:tgtEl>
                                          <p:spTgt spid="30">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arn(inVertical)">
                                      <p:cBhvr>
                                        <p:cTn id="37" dur="500"/>
                                        <p:tgtEl>
                                          <p:spTgt spid="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barn(inVertical)">
                                      <p:cBhvr>
                                        <p:cTn id="42" dur="500"/>
                                        <p:tgtEl>
                                          <p:spTgt spid="3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barn(inVertical)">
                                      <p:cBhvr>
                                        <p:cTn id="47" dur="500"/>
                                        <p:tgtEl>
                                          <p:spTgt spid="3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barn(inVertical)">
                                      <p:cBhvr>
                                        <p:cTn id="5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P spid="27" grpId="0"/>
      <p:bldP spid="32" grpId="0"/>
      <p:bldP spid="38" grpId="0"/>
      <p:bldP spid="39" grpId="0" animBg="1"/>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a:extLst>
              <a:ext uri="{FF2B5EF4-FFF2-40B4-BE49-F238E27FC236}">
                <a16:creationId xmlns:a16="http://schemas.microsoft.com/office/drawing/2014/main" id="{1679EFE3-E5BC-4BAA-ABAB-EA9E904602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5010" t="44681" r="36520" b="30002"/>
          <a:stretch>
            <a:fillRect/>
          </a:stretch>
        </p:blipFill>
        <p:spPr bwMode="auto">
          <a:xfrm>
            <a:off x="3459412" y="138907"/>
            <a:ext cx="5684587" cy="2842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Box 4">
            <a:extLst>
              <a:ext uri="{FF2B5EF4-FFF2-40B4-BE49-F238E27FC236}">
                <a16:creationId xmlns:a16="http://schemas.microsoft.com/office/drawing/2014/main" id="{5DCC0FCE-0150-4D12-870D-EB4099C2EF34}"/>
              </a:ext>
            </a:extLst>
          </p:cNvPr>
          <p:cNvSpPr txBox="1">
            <a:spLocks noChangeArrowheads="1"/>
          </p:cNvSpPr>
          <p:nvPr/>
        </p:nvSpPr>
        <p:spPr bwMode="auto">
          <a:xfrm>
            <a:off x="156369" y="3104232"/>
            <a:ext cx="11879262"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dirty="0">
                <a:latin typeface="Comic Sans MS" panose="030F0702030302020204" pitchFamily="66" charset="0"/>
              </a:rPr>
              <a:t>This graph illustrates Robert Paine's results for his experiment on mussels and </a:t>
            </a:r>
            <a:r>
              <a:rPr lang="en-US" altLang="en-US" sz="2000" i="1" dirty="0">
                <a:latin typeface="Comic Sans MS" panose="030F0702030302020204" pitchFamily="66" charset="0"/>
              </a:rPr>
              <a:t>Pisaster</a:t>
            </a:r>
            <a:r>
              <a:rPr lang="en-US" altLang="en-US" sz="2000" dirty="0">
                <a:latin typeface="Comic Sans MS" panose="030F0702030302020204" pitchFamily="66" charset="0"/>
              </a:rPr>
              <a:t> sea stars. </a:t>
            </a:r>
          </a:p>
          <a:p>
            <a:pPr>
              <a:spcBef>
                <a:spcPct val="0"/>
              </a:spcBef>
              <a:buFontTx/>
              <a:buNone/>
            </a:pPr>
            <a:r>
              <a:rPr lang="en-US" altLang="en-US" sz="2000" dirty="0">
                <a:latin typeface="Comic Sans MS" panose="030F0702030302020204" pitchFamily="66" charset="0"/>
              </a:rPr>
              <a:t>Based on this data, </a:t>
            </a:r>
            <a:r>
              <a:rPr lang="en-US" altLang="en-US" sz="2000" i="1" dirty="0">
                <a:latin typeface="Comic Sans MS" panose="030F0702030302020204" pitchFamily="66" charset="0"/>
              </a:rPr>
              <a:t>Pisaster</a:t>
            </a:r>
            <a:r>
              <a:rPr lang="en-US" altLang="en-US" sz="2000" dirty="0">
                <a:latin typeface="Comic Sans MS" panose="030F0702030302020204" pitchFamily="66" charset="0"/>
              </a:rPr>
              <a:t> is most likely a(n)</a:t>
            </a:r>
          </a:p>
          <a:p>
            <a:pPr>
              <a:spcBef>
                <a:spcPct val="0"/>
              </a:spcBef>
              <a:buFontTx/>
              <a:buNone/>
            </a:pPr>
            <a:r>
              <a:rPr lang="en-US" altLang="en-US" sz="2000" dirty="0">
                <a:latin typeface="Comic Sans MS" panose="030F0702030302020204" pitchFamily="66" charset="0"/>
              </a:rPr>
              <a:t>       dominant species</a:t>
            </a:r>
          </a:p>
          <a:p>
            <a:pPr>
              <a:spcBef>
                <a:spcPct val="0"/>
              </a:spcBef>
              <a:buFontTx/>
              <a:buNone/>
            </a:pPr>
            <a:r>
              <a:rPr lang="en-US" altLang="en-US" sz="2000" dirty="0">
                <a:latin typeface="Comic Sans MS" panose="030F0702030302020204" pitchFamily="66" charset="0"/>
              </a:rPr>
              <a:t>       invasive species</a:t>
            </a:r>
          </a:p>
          <a:p>
            <a:pPr>
              <a:spcBef>
                <a:spcPct val="0"/>
              </a:spcBef>
              <a:buFontTx/>
              <a:buNone/>
            </a:pPr>
            <a:r>
              <a:rPr lang="en-US" altLang="en-US" sz="2000" dirty="0">
                <a:latin typeface="Comic Sans MS" panose="030F0702030302020204" pitchFamily="66" charset="0"/>
              </a:rPr>
              <a:t>       keystone species</a:t>
            </a:r>
            <a:br>
              <a:rPr lang="en-US" altLang="en-US" sz="2000" dirty="0">
                <a:latin typeface="Comic Sans MS" panose="030F0702030302020204" pitchFamily="66" charset="0"/>
              </a:rPr>
            </a:br>
            <a:r>
              <a:rPr lang="en-US" altLang="en-US" sz="2000" dirty="0">
                <a:latin typeface="Comic Sans MS" panose="030F0702030302020204" pitchFamily="66" charset="0"/>
              </a:rPr>
              <a:t>       overharvested species</a:t>
            </a:r>
          </a:p>
          <a:p>
            <a:pPr>
              <a:spcBef>
                <a:spcPct val="0"/>
              </a:spcBef>
              <a:buFontTx/>
              <a:buNone/>
            </a:pPr>
            <a:r>
              <a:rPr lang="en-US" altLang="en-US" sz="1800" dirty="0">
                <a:latin typeface="hurme_no2-webfont"/>
              </a:rPr>
              <a:t>       </a:t>
            </a:r>
            <a:endParaRPr lang="en-US" altLang="en-US" sz="1800" dirty="0"/>
          </a:p>
        </p:txBody>
      </p:sp>
      <p:sp>
        <p:nvSpPr>
          <p:cNvPr id="43012" name="TextBox 6">
            <a:extLst>
              <a:ext uri="{FF2B5EF4-FFF2-40B4-BE49-F238E27FC236}">
                <a16:creationId xmlns:a16="http://schemas.microsoft.com/office/drawing/2014/main" id="{BF9253E9-5BE6-42EB-90BC-82F37BC1F8BD}"/>
              </a:ext>
            </a:extLst>
          </p:cNvPr>
          <p:cNvSpPr txBox="1">
            <a:spLocks noChangeArrowheads="1"/>
          </p:cNvSpPr>
          <p:nvPr/>
        </p:nvSpPr>
        <p:spPr bwMode="auto">
          <a:xfrm>
            <a:off x="0" y="15876"/>
            <a:ext cx="4572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000" dirty="0">
                <a:latin typeface="Arial" panose="020B0604020202020204" pitchFamily="34" charset="0"/>
                <a:hlinkClick r:id="rId3"/>
              </a:rPr>
              <a:t>https://quizlet.com/21269382/exam-2-flash-cards/</a:t>
            </a:r>
            <a:endParaRPr lang="en-US" altLang="en-US" sz="1000" dirty="0">
              <a:latin typeface="Arial" panose="020B0604020202020204" pitchFamily="34" charset="0"/>
            </a:endParaRPr>
          </a:p>
        </p:txBody>
      </p:sp>
      <p:sp>
        <p:nvSpPr>
          <p:cNvPr id="4" name="Rectangle 3">
            <a:extLst>
              <a:ext uri="{FF2B5EF4-FFF2-40B4-BE49-F238E27FC236}">
                <a16:creationId xmlns:a16="http://schemas.microsoft.com/office/drawing/2014/main" id="{F06AC649-8F5E-46AA-AC24-4031E5ADDABC}"/>
              </a:ext>
            </a:extLst>
          </p:cNvPr>
          <p:cNvSpPr/>
          <p:nvPr/>
        </p:nvSpPr>
        <p:spPr>
          <a:xfrm>
            <a:off x="609600" y="4403557"/>
            <a:ext cx="2479964" cy="332509"/>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00FF"/>
              </a:solidFill>
            </a:endParaRPr>
          </a:p>
        </p:txBody>
      </p:sp>
      <p:sp>
        <p:nvSpPr>
          <p:cNvPr id="100358" name="TextBox 9">
            <a:extLst>
              <a:ext uri="{FF2B5EF4-FFF2-40B4-BE49-F238E27FC236}">
                <a16:creationId xmlns:a16="http://schemas.microsoft.com/office/drawing/2014/main" id="{16F44F11-955A-4E53-BE9A-52A7D30408C9}"/>
              </a:ext>
            </a:extLst>
          </p:cNvPr>
          <p:cNvSpPr txBox="1">
            <a:spLocks noChangeArrowheads="1"/>
          </p:cNvSpPr>
          <p:nvPr/>
        </p:nvSpPr>
        <p:spPr bwMode="auto">
          <a:xfrm>
            <a:off x="0" y="5826461"/>
            <a:ext cx="12192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000" dirty="0">
                <a:latin typeface="Times New Roman" panose="02020603050405020304" pitchFamily="18" charset="0"/>
                <a:cs typeface="Times New Roman" panose="02020603050405020304" pitchFamily="18" charset="0"/>
              </a:rPr>
              <a:t>SYI-3.F.2 Keystone species, producers, and essential abiotic and biotic factors contribute to maintaining the diversity of an ecosystem.</a:t>
            </a:r>
          </a:p>
          <a:p>
            <a:pPr>
              <a:spcBef>
                <a:spcPct val="0"/>
              </a:spcBef>
              <a:buFont typeface="Arial" panose="020B0604020202020204" pitchFamily="34" charset="0"/>
              <a:buNone/>
            </a:pPr>
            <a:r>
              <a:rPr lang="en-US" altLang="en-US" sz="1000" dirty="0">
                <a:latin typeface="Times New Roman" panose="02020603050405020304" pitchFamily="18" charset="0"/>
                <a:cs typeface="Times New Roman" panose="02020603050405020304" pitchFamily="18" charset="0"/>
              </a:rPr>
              <a:t>SYI-3.G.2 The effects of keystone species on the ecosystem are disproportionate relative to their abundance in the ecosystem, and when they are removed from the ecosystem, the ecosystem often collapses.</a:t>
            </a:r>
          </a:p>
          <a:p>
            <a:pPr>
              <a:spcBef>
                <a:spcPct val="0"/>
              </a:spcBef>
              <a:buFontTx/>
              <a:buNone/>
            </a:pPr>
            <a:r>
              <a:rPr lang="en-US" altLang="en-US" sz="1000" dirty="0">
                <a:latin typeface="Times New Roman" panose="02020603050405020304" pitchFamily="18" charset="0"/>
                <a:cs typeface="Times New Roman" panose="02020603050405020304" pitchFamily="18" charset="0"/>
              </a:rPr>
              <a:t>SP 4. B Describe data from a table or graph, including</a:t>
            </a:r>
            <a:br>
              <a:rPr lang="en-US" altLang="en-US" sz="1000" dirty="0">
                <a:latin typeface="Times New Roman" panose="02020603050405020304" pitchFamily="18" charset="0"/>
                <a:cs typeface="Times New Roman" panose="02020603050405020304" pitchFamily="18" charset="0"/>
              </a:rPr>
            </a:br>
            <a:r>
              <a:rPr lang="en-US" altLang="en-US" sz="1000" dirty="0">
                <a:latin typeface="Times New Roman" panose="02020603050405020304" pitchFamily="18" charset="0"/>
                <a:cs typeface="Times New Roman" panose="02020603050405020304" pitchFamily="18" charset="0"/>
              </a:rPr>
              <a:t>     b. Describing trends and/or patterns in the data.</a:t>
            </a:r>
          </a:p>
          <a:p>
            <a:pPr>
              <a:spcBef>
                <a:spcPct val="0"/>
              </a:spcBef>
              <a:buFontTx/>
              <a:buNone/>
            </a:pPr>
            <a:r>
              <a:rPr lang="en-US" altLang="en-US" sz="1000" dirty="0">
                <a:latin typeface="Times New Roman" panose="02020603050405020304" pitchFamily="18" charset="0"/>
                <a:cs typeface="Times New Roman" panose="02020603050405020304" pitchFamily="18" charset="0"/>
              </a:rPr>
              <a:t>     c. Describing relationships between variables.</a:t>
            </a:r>
          </a:p>
          <a:p>
            <a:pPr>
              <a:spcBef>
                <a:spcPct val="0"/>
              </a:spcBef>
              <a:buFont typeface="Arial" panose="020B0604020202020204" pitchFamily="34" charset="0"/>
              <a:buNone/>
            </a:pPr>
            <a:endParaRPr lang="en-US" altLang="en-US" sz="10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0358"/>
                                        </p:tgtEl>
                                        <p:attrNameLst>
                                          <p:attrName>style.visibility</p:attrName>
                                        </p:attrNameLst>
                                      </p:cBhvr>
                                      <p:to>
                                        <p:strVal val="visible"/>
                                      </p:to>
                                    </p:set>
                                    <p:animEffect transition="in" filter="wipe(left)">
                                      <p:cBhvr>
                                        <p:cTn id="12" dur="500"/>
                                        <p:tgtEl>
                                          <p:spTgt spid="100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0358"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FFE38B"/>
        </a:solidFill>
        <a:effectLst/>
      </p:bgPr>
    </p:bg>
    <p:spTree>
      <p:nvGrpSpPr>
        <p:cNvPr id="1" name=""/>
        <p:cNvGrpSpPr/>
        <p:nvPr/>
      </p:nvGrpSpPr>
      <p:grpSpPr>
        <a:xfrm>
          <a:off x="0" y="0"/>
          <a:ext cx="0" cy="0"/>
          <a:chOff x="0" y="0"/>
          <a:chExt cx="0" cy="0"/>
        </a:xfrm>
      </p:grpSpPr>
      <p:pic>
        <p:nvPicPr>
          <p:cNvPr id="130050" name="Picture 7">
            <a:extLst>
              <a:ext uri="{FF2B5EF4-FFF2-40B4-BE49-F238E27FC236}">
                <a16:creationId xmlns:a16="http://schemas.microsoft.com/office/drawing/2014/main" id="{FBADB783-ED1C-462B-BA21-D0B83C061D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4875" t="49928" r="28490" b="20541"/>
          <a:stretch>
            <a:fillRect/>
          </a:stretch>
        </p:blipFill>
        <p:spPr bwMode="auto">
          <a:xfrm>
            <a:off x="4202114" y="1423988"/>
            <a:ext cx="6465887"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1" name="Picture 7">
            <a:extLst>
              <a:ext uri="{FF2B5EF4-FFF2-40B4-BE49-F238E27FC236}">
                <a16:creationId xmlns:a16="http://schemas.microsoft.com/office/drawing/2014/main" id="{E4EDF70C-1681-46E2-8465-0ECDBCD379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485" t="50000" r="60091" b="20470"/>
          <a:stretch>
            <a:fillRect/>
          </a:stretch>
        </p:blipFill>
        <p:spPr bwMode="auto">
          <a:xfrm>
            <a:off x="1379538" y="1444625"/>
            <a:ext cx="2900363" cy="276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2" name="TextBox 4">
            <a:extLst>
              <a:ext uri="{FF2B5EF4-FFF2-40B4-BE49-F238E27FC236}">
                <a16:creationId xmlns:a16="http://schemas.microsoft.com/office/drawing/2014/main" id="{36C8C9F7-0C0E-4373-905C-3966B1ABAA45}"/>
              </a:ext>
            </a:extLst>
          </p:cNvPr>
          <p:cNvSpPr txBox="1">
            <a:spLocks noChangeArrowheads="1"/>
          </p:cNvSpPr>
          <p:nvPr/>
        </p:nvSpPr>
        <p:spPr bwMode="auto">
          <a:xfrm>
            <a:off x="63501" y="97631"/>
            <a:ext cx="89154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a:latin typeface="Comic Sans MS" panose="030F0702030302020204" pitchFamily="66" charset="0"/>
              </a:rPr>
              <a:t>Use Chi Square Analysis to determine if the H</a:t>
            </a:r>
            <a:r>
              <a:rPr lang="en-US" altLang="en-US" sz="1800" baseline="-25000" dirty="0">
                <a:latin typeface="Comic Sans MS" panose="030F0702030302020204" pitchFamily="66" charset="0"/>
              </a:rPr>
              <a:t>0</a:t>
            </a:r>
            <a:r>
              <a:rPr lang="en-US" altLang="en-US" sz="1800" dirty="0">
                <a:latin typeface="Comic Sans MS" panose="030F0702030302020204" pitchFamily="66" charset="0"/>
              </a:rPr>
              <a:t> hypothesis is correct?</a:t>
            </a:r>
            <a:endParaRPr lang="en-US" altLang="en-US" sz="2400" dirty="0">
              <a:latin typeface="Comic Sans MS" panose="030F0702030302020204" pitchFamily="66" charset="0"/>
            </a:endParaRPr>
          </a:p>
          <a:p>
            <a:pPr>
              <a:spcBef>
                <a:spcPct val="0"/>
              </a:spcBef>
              <a:buFontTx/>
              <a:buNone/>
            </a:pPr>
            <a:endParaRPr lang="en-US" altLang="en-US" sz="1800" dirty="0">
              <a:solidFill>
                <a:srgbClr val="000000"/>
              </a:solidFill>
              <a:latin typeface="Comic Sans MS" panose="030F0702030302020204" pitchFamily="66" charset="0"/>
            </a:endParaRPr>
          </a:p>
          <a:p>
            <a:pPr>
              <a:spcBef>
                <a:spcPct val="0"/>
              </a:spcBef>
              <a:buFontTx/>
              <a:buNone/>
            </a:pPr>
            <a:r>
              <a:rPr lang="en-US" altLang="en-US" sz="1800" dirty="0">
                <a:solidFill>
                  <a:srgbClr val="000000"/>
                </a:solidFill>
                <a:latin typeface="Comic Sans MS" panose="030F0702030302020204" pitchFamily="66" charset="0"/>
              </a:rPr>
              <a:t>An ear of corn has a total of 381 grains, including 216 Purple &amp; Smooth, 79 Purple &amp; Shrunken, 65 Yellow &amp; Smooth, and 21 Yellow &amp; Shrunken. </a:t>
            </a:r>
          </a:p>
          <a:p>
            <a:pPr>
              <a:spcBef>
                <a:spcPct val="0"/>
              </a:spcBef>
              <a:buFontTx/>
              <a:buNone/>
            </a:pPr>
            <a:endParaRPr lang="en-US" altLang="en-US" sz="1800" dirty="0"/>
          </a:p>
        </p:txBody>
      </p:sp>
      <p:sp>
        <p:nvSpPr>
          <p:cNvPr id="130053" name="TextBox 5">
            <a:extLst>
              <a:ext uri="{FF2B5EF4-FFF2-40B4-BE49-F238E27FC236}">
                <a16:creationId xmlns:a16="http://schemas.microsoft.com/office/drawing/2014/main" id="{E376F569-C245-4D13-BD7F-5FFDA835315E}"/>
              </a:ext>
            </a:extLst>
          </p:cNvPr>
          <p:cNvSpPr txBox="1">
            <a:spLocks noChangeArrowheads="1"/>
          </p:cNvSpPr>
          <p:nvPr/>
        </p:nvSpPr>
        <p:spPr bwMode="auto">
          <a:xfrm>
            <a:off x="1717675" y="2476500"/>
            <a:ext cx="266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a:latin typeface="Arial" panose="020B0604020202020204" pitchFamily="34" charset="0"/>
              </a:rPr>
              <a:t>Purple &amp; smooth - 216</a:t>
            </a:r>
          </a:p>
        </p:txBody>
      </p:sp>
      <p:sp>
        <p:nvSpPr>
          <p:cNvPr id="130054" name="Rectangle 6">
            <a:extLst>
              <a:ext uri="{FF2B5EF4-FFF2-40B4-BE49-F238E27FC236}">
                <a16:creationId xmlns:a16="http://schemas.microsoft.com/office/drawing/2014/main" id="{4863372B-9876-439B-9F2A-2D29F33D9A26}"/>
              </a:ext>
            </a:extLst>
          </p:cNvPr>
          <p:cNvSpPr>
            <a:spLocks noChangeArrowheads="1"/>
          </p:cNvSpPr>
          <p:nvPr/>
        </p:nvSpPr>
        <p:spPr bwMode="auto">
          <a:xfrm>
            <a:off x="1717676" y="2795589"/>
            <a:ext cx="2543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a:latin typeface="Arial" panose="020B0604020202020204" pitchFamily="34" charset="0"/>
              </a:rPr>
              <a:t>Purple &amp; shrunken - 79</a:t>
            </a:r>
          </a:p>
        </p:txBody>
      </p:sp>
      <p:sp>
        <p:nvSpPr>
          <p:cNvPr id="130055" name="Rectangle 7">
            <a:extLst>
              <a:ext uri="{FF2B5EF4-FFF2-40B4-BE49-F238E27FC236}">
                <a16:creationId xmlns:a16="http://schemas.microsoft.com/office/drawing/2014/main" id="{983FB83C-F824-460D-8E85-93D79DF71F39}"/>
              </a:ext>
            </a:extLst>
          </p:cNvPr>
          <p:cNvSpPr>
            <a:spLocks noChangeArrowheads="1"/>
          </p:cNvSpPr>
          <p:nvPr/>
        </p:nvSpPr>
        <p:spPr bwMode="auto">
          <a:xfrm>
            <a:off x="1692275" y="3390900"/>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a:solidFill>
                  <a:srgbClr val="000000"/>
                </a:solidFill>
                <a:latin typeface="Arial" panose="020B0604020202020204" pitchFamily="34" charset="0"/>
              </a:rPr>
              <a:t>Yellow &amp; shrunken - 21 </a:t>
            </a:r>
          </a:p>
        </p:txBody>
      </p:sp>
      <p:sp>
        <p:nvSpPr>
          <p:cNvPr id="130056" name="Rectangle 8">
            <a:extLst>
              <a:ext uri="{FF2B5EF4-FFF2-40B4-BE49-F238E27FC236}">
                <a16:creationId xmlns:a16="http://schemas.microsoft.com/office/drawing/2014/main" id="{19E0AE9A-5FCD-411F-9EEB-529772048BCB}"/>
              </a:ext>
            </a:extLst>
          </p:cNvPr>
          <p:cNvSpPr>
            <a:spLocks noChangeArrowheads="1"/>
          </p:cNvSpPr>
          <p:nvPr/>
        </p:nvSpPr>
        <p:spPr bwMode="auto">
          <a:xfrm>
            <a:off x="1709738" y="3094038"/>
            <a:ext cx="30019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a:solidFill>
                  <a:srgbClr val="000000"/>
                </a:solidFill>
                <a:latin typeface="Arial" panose="020B0604020202020204" pitchFamily="34" charset="0"/>
              </a:rPr>
              <a:t>Yellow &amp; smooth - 65  </a:t>
            </a:r>
          </a:p>
        </p:txBody>
      </p:sp>
      <p:pic>
        <p:nvPicPr>
          <p:cNvPr id="130057" name="Picture 7">
            <a:extLst>
              <a:ext uri="{FF2B5EF4-FFF2-40B4-BE49-F238E27FC236}">
                <a16:creationId xmlns:a16="http://schemas.microsoft.com/office/drawing/2014/main" id="{EF744AE2-9380-481C-BD50-4564E10CD8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0744" t="53670" r="34445" b="39873"/>
          <a:stretch>
            <a:fillRect/>
          </a:stretch>
        </p:blipFill>
        <p:spPr bwMode="auto">
          <a:xfrm>
            <a:off x="6811963" y="1773239"/>
            <a:ext cx="12319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8" name="Picture 7">
            <a:extLst>
              <a:ext uri="{FF2B5EF4-FFF2-40B4-BE49-F238E27FC236}">
                <a16:creationId xmlns:a16="http://schemas.microsoft.com/office/drawing/2014/main" id="{72EFB879-15B3-4ED2-A287-40CF152A38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6151" t="52821" r="29135" b="40482"/>
          <a:stretch>
            <a:fillRect/>
          </a:stretch>
        </p:blipFill>
        <p:spPr bwMode="auto">
          <a:xfrm>
            <a:off x="8839200" y="1706563"/>
            <a:ext cx="1206500"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9" name="Picture 7">
            <a:extLst>
              <a:ext uri="{FF2B5EF4-FFF2-40B4-BE49-F238E27FC236}">
                <a16:creationId xmlns:a16="http://schemas.microsoft.com/office/drawing/2014/main" id="{E2FE71BA-4B25-4EF1-890A-C0426D0F26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5434" t="53503" r="40448" b="40506"/>
          <a:stretch>
            <a:fillRect/>
          </a:stretch>
        </p:blipFill>
        <p:spPr bwMode="auto">
          <a:xfrm>
            <a:off x="4711700" y="1773239"/>
            <a:ext cx="1054100"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60" name="Picture 7">
            <a:extLst>
              <a:ext uri="{FF2B5EF4-FFF2-40B4-BE49-F238E27FC236}">
                <a16:creationId xmlns:a16="http://schemas.microsoft.com/office/drawing/2014/main" id="{E82A3045-C9C7-46DA-96A0-22CB750F4B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9671" t="75226" r="33640" b="22861"/>
          <a:stretch>
            <a:fillRect/>
          </a:stretch>
        </p:blipFill>
        <p:spPr bwMode="auto">
          <a:xfrm>
            <a:off x="6811964" y="3771901"/>
            <a:ext cx="2166937"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D74D09FE-0E6A-4C8A-9E80-F4024AD40D6B}"/>
              </a:ext>
            </a:extLst>
          </p:cNvPr>
          <p:cNvSpPr txBox="1">
            <a:spLocks noChangeArrowheads="1"/>
          </p:cNvSpPr>
          <p:nvPr/>
        </p:nvSpPr>
        <p:spPr bwMode="auto">
          <a:xfrm flipH="1">
            <a:off x="4294188" y="2533650"/>
            <a:ext cx="1955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dirty="0">
                <a:latin typeface="Arial" panose="020B0604020202020204" pitchFamily="34" charset="0"/>
              </a:rPr>
              <a:t>216- 214.31</a:t>
            </a:r>
          </a:p>
        </p:txBody>
      </p:sp>
      <p:sp>
        <p:nvSpPr>
          <p:cNvPr id="20" name="Rectangle 19">
            <a:extLst>
              <a:ext uri="{FF2B5EF4-FFF2-40B4-BE49-F238E27FC236}">
                <a16:creationId xmlns:a16="http://schemas.microsoft.com/office/drawing/2014/main" id="{98B778FF-52FF-42E7-ACB6-545CBF3F791E}"/>
              </a:ext>
            </a:extLst>
          </p:cNvPr>
          <p:cNvSpPr>
            <a:spLocks noChangeArrowheads="1"/>
          </p:cNvSpPr>
          <p:nvPr/>
        </p:nvSpPr>
        <p:spPr bwMode="auto">
          <a:xfrm>
            <a:off x="4327526" y="3128964"/>
            <a:ext cx="1050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dirty="0">
                <a:solidFill>
                  <a:srgbClr val="000000"/>
                </a:solidFill>
                <a:latin typeface="Arial" panose="020B0604020202020204" pitchFamily="34" charset="0"/>
              </a:rPr>
              <a:t>65- 71.43</a:t>
            </a:r>
          </a:p>
        </p:txBody>
      </p:sp>
      <p:sp>
        <p:nvSpPr>
          <p:cNvPr id="21" name="Rectangle 20">
            <a:extLst>
              <a:ext uri="{FF2B5EF4-FFF2-40B4-BE49-F238E27FC236}">
                <a16:creationId xmlns:a16="http://schemas.microsoft.com/office/drawing/2014/main" id="{112E2853-2033-4092-A50B-611F66241AB6}"/>
              </a:ext>
            </a:extLst>
          </p:cNvPr>
          <p:cNvSpPr>
            <a:spLocks noChangeArrowheads="1"/>
          </p:cNvSpPr>
          <p:nvPr/>
        </p:nvSpPr>
        <p:spPr bwMode="auto">
          <a:xfrm>
            <a:off x="4343401" y="2835276"/>
            <a:ext cx="11096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dirty="0">
                <a:solidFill>
                  <a:srgbClr val="000000"/>
                </a:solidFill>
                <a:latin typeface="Arial" panose="020B0604020202020204" pitchFamily="34" charset="0"/>
              </a:rPr>
              <a:t>79- 71.43 </a:t>
            </a:r>
          </a:p>
        </p:txBody>
      </p:sp>
      <p:sp>
        <p:nvSpPr>
          <p:cNvPr id="22" name="Rectangle 21">
            <a:extLst>
              <a:ext uri="{FF2B5EF4-FFF2-40B4-BE49-F238E27FC236}">
                <a16:creationId xmlns:a16="http://schemas.microsoft.com/office/drawing/2014/main" id="{EF46A2F3-4424-4984-821A-0A4803C86A10}"/>
              </a:ext>
            </a:extLst>
          </p:cNvPr>
          <p:cNvSpPr>
            <a:spLocks noChangeArrowheads="1"/>
          </p:cNvSpPr>
          <p:nvPr/>
        </p:nvSpPr>
        <p:spPr bwMode="auto">
          <a:xfrm>
            <a:off x="4330701" y="3403600"/>
            <a:ext cx="11604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a:solidFill>
                  <a:srgbClr val="000000"/>
                </a:solidFill>
                <a:latin typeface="Arial" panose="020B0604020202020204" pitchFamily="34" charset="0"/>
              </a:rPr>
              <a:t>21- 23.81</a:t>
            </a:r>
          </a:p>
        </p:txBody>
      </p:sp>
      <p:sp>
        <p:nvSpPr>
          <p:cNvPr id="23" name="Rectangle 22">
            <a:extLst>
              <a:ext uri="{FF2B5EF4-FFF2-40B4-BE49-F238E27FC236}">
                <a16:creationId xmlns:a16="http://schemas.microsoft.com/office/drawing/2014/main" id="{BC945DC1-6DBF-449E-B109-C694457C9D31}"/>
              </a:ext>
            </a:extLst>
          </p:cNvPr>
          <p:cNvSpPr>
            <a:spLocks noChangeArrowheads="1"/>
          </p:cNvSpPr>
          <p:nvPr/>
        </p:nvSpPr>
        <p:spPr bwMode="auto">
          <a:xfrm>
            <a:off x="6534151" y="2500314"/>
            <a:ext cx="15478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dirty="0">
                <a:solidFill>
                  <a:srgbClr val="000000"/>
                </a:solidFill>
                <a:latin typeface="Arial" panose="020B0604020202020204" pitchFamily="34" charset="0"/>
              </a:rPr>
              <a:t>(1.69)</a:t>
            </a:r>
            <a:r>
              <a:rPr lang="en-US" altLang="en-US" sz="1600" baseline="30000" dirty="0">
                <a:solidFill>
                  <a:srgbClr val="000000"/>
                </a:solidFill>
                <a:latin typeface="Arial" panose="020B0604020202020204" pitchFamily="34" charset="0"/>
              </a:rPr>
              <a:t> 2  </a:t>
            </a:r>
            <a:r>
              <a:rPr lang="en-US" altLang="en-US" sz="1600" dirty="0">
                <a:solidFill>
                  <a:srgbClr val="000000"/>
                </a:solidFill>
                <a:latin typeface="Arial" panose="020B0604020202020204" pitchFamily="34" charset="0"/>
              </a:rPr>
              <a:t>= 2.86 </a:t>
            </a:r>
          </a:p>
        </p:txBody>
      </p:sp>
      <p:sp>
        <p:nvSpPr>
          <p:cNvPr id="24" name="Rectangle 23">
            <a:extLst>
              <a:ext uri="{FF2B5EF4-FFF2-40B4-BE49-F238E27FC236}">
                <a16:creationId xmlns:a16="http://schemas.microsoft.com/office/drawing/2014/main" id="{335E599A-87E1-4367-8DB5-C88FB4743E86}"/>
              </a:ext>
            </a:extLst>
          </p:cNvPr>
          <p:cNvSpPr>
            <a:spLocks noChangeArrowheads="1"/>
          </p:cNvSpPr>
          <p:nvPr/>
        </p:nvSpPr>
        <p:spPr bwMode="auto">
          <a:xfrm>
            <a:off x="6548439" y="3403601"/>
            <a:ext cx="13684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dirty="0">
                <a:solidFill>
                  <a:srgbClr val="000000"/>
                </a:solidFill>
                <a:latin typeface="Arial" panose="020B0604020202020204" pitchFamily="34" charset="0"/>
              </a:rPr>
              <a:t>(-2.81)</a:t>
            </a:r>
            <a:r>
              <a:rPr lang="en-US" altLang="en-US" sz="1600" baseline="30000" dirty="0">
                <a:solidFill>
                  <a:srgbClr val="000000"/>
                </a:solidFill>
                <a:latin typeface="Arial" panose="020B0604020202020204" pitchFamily="34" charset="0"/>
              </a:rPr>
              <a:t>2 </a:t>
            </a:r>
            <a:r>
              <a:rPr lang="en-US" altLang="en-US" sz="1600" dirty="0">
                <a:solidFill>
                  <a:srgbClr val="000000"/>
                </a:solidFill>
                <a:latin typeface="Arial" panose="020B0604020202020204" pitchFamily="34" charset="0"/>
              </a:rPr>
              <a:t>= 7.9</a:t>
            </a:r>
            <a:endParaRPr lang="en-US" altLang="en-US" sz="1600" baseline="30000" dirty="0">
              <a:solidFill>
                <a:srgbClr val="000000"/>
              </a:solidFill>
              <a:latin typeface="Arial" panose="020B0604020202020204" pitchFamily="34" charset="0"/>
            </a:endParaRPr>
          </a:p>
        </p:txBody>
      </p:sp>
      <p:sp>
        <p:nvSpPr>
          <p:cNvPr id="25" name="Rectangle 24">
            <a:extLst>
              <a:ext uri="{FF2B5EF4-FFF2-40B4-BE49-F238E27FC236}">
                <a16:creationId xmlns:a16="http://schemas.microsoft.com/office/drawing/2014/main" id="{242B1351-1678-4D7C-9A96-79673242216B}"/>
              </a:ext>
            </a:extLst>
          </p:cNvPr>
          <p:cNvSpPr>
            <a:spLocks noChangeArrowheads="1"/>
          </p:cNvSpPr>
          <p:nvPr/>
        </p:nvSpPr>
        <p:spPr bwMode="auto">
          <a:xfrm>
            <a:off x="6526214" y="2838451"/>
            <a:ext cx="14700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dirty="0">
                <a:solidFill>
                  <a:srgbClr val="000000"/>
                </a:solidFill>
                <a:latin typeface="Arial" panose="020B0604020202020204" pitchFamily="34" charset="0"/>
              </a:rPr>
              <a:t>(7.57)</a:t>
            </a:r>
            <a:r>
              <a:rPr lang="en-US" altLang="en-US" sz="1600" baseline="30000" dirty="0">
                <a:solidFill>
                  <a:srgbClr val="000000"/>
                </a:solidFill>
                <a:latin typeface="Arial" panose="020B0604020202020204" pitchFamily="34" charset="0"/>
              </a:rPr>
              <a:t>2 </a:t>
            </a:r>
            <a:r>
              <a:rPr lang="en-US" altLang="en-US" sz="1600" dirty="0">
                <a:solidFill>
                  <a:srgbClr val="000000"/>
                </a:solidFill>
                <a:latin typeface="Arial" panose="020B0604020202020204" pitchFamily="34" charset="0"/>
              </a:rPr>
              <a:t>= 57.3 </a:t>
            </a:r>
            <a:endParaRPr lang="en-US" altLang="en-US" sz="1600" baseline="30000" dirty="0">
              <a:solidFill>
                <a:srgbClr val="000000"/>
              </a:solidFill>
              <a:latin typeface="Arial" panose="020B0604020202020204" pitchFamily="34" charset="0"/>
            </a:endParaRPr>
          </a:p>
        </p:txBody>
      </p:sp>
      <p:sp>
        <p:nvSpPr>
          <p:cNvPr id="26" name="Rectangle 25">
            <a:extLst>
              <a:ext uri="{FF2B5EF4-FFF2-40B4-BE49-F238E27FC236}">
                <a16:creationId xmlns:a16="http://schemas.microsoft.com/office/drawing/2014/main" id="{F9C5C3A3-5BD4-448B-B87A-FBA40EF12C5F}"/>
              </a:ext>
            </a:extLst>
          </p:cNvPr>
          <p:cNvSpPr>
            <a:spLocks noChangeArrowheads="1"/>
          </p:cNvSpPr>
          <p:nvPr/>
        </p:nvSpPr>
        <p:spPr bwMode="auto">
          <a:xfrm>
            <a:off x="6526214" y="3128964"/>
            <a:ext cx="17097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dirty="0">
                <a:solidFill>
                  <a:srgbClr val="000000"/>
                </a:solidFill>
                <a:latin typeface="Arial" panose="020B0604020202020204" pitchFamily="34" charset="0"/>
              </a:rPr>
              <a:t>(- 6.43)</a:t>
            </a:r>
            <a:r>
              <a:rPr lang="en-US" altLang="en-US" sz="1600" baseline="30000" dirty="0">
                <a:solidFill>
                  <a:srgbClr val="000000"/>
                </a:solidFill>
                <a:latin typeface="Arial" panose="020B0604020202020204" pitchFamily="34" charset="0"/>
              </a:rPr>
              <a:t>2 </a:t>
            </a:r>
            <a:r>
              <a:rPr lang="en-US" altLang="en-US" sz="1600" dirty="0">
                <a:solidFill>
                  <a:srgbClr val="000000"/>
                </a:solidFill>
                <a:latin typeface="Arial" panose="020B0604020202020204" pitchFamily="34" charset="0"/>
              </a:rPr>
              <a:t>= 41.34 </a:t>
            </a:r>
            <a:endParaRPr lang="en-US" altLang="en-US" sz="1600" baseline="30000" dirty="0">
              <a:solidFill>
                <a:srgbClr val="000000"/>
              </a:solidFill>
              <a:latin typeface="Arial" panose="020B0604020202020204" pitchFamily="34" charset="0"/>
            </a:endParaRPr>
          </a:p>
        </p:txBody>
      </p:sp>
      <p:sp>
        <p:nvSpPr>
          <p:cNvPr id="27" name="Rectangle 26">
            <a:extLst>
              <a:ext uri="{FF2B5EF4-FFF2-40B4-BE49-F238E27FC236}">
                <a16:creationId xmlns:a16="http://schemas.microsoft.com/office/drawing/2014/main" id="{B5B99A49-943E-4398-90B0-D6EE9EFB5B19}"/>
              </a:ext>
            </a:extLst>
          </p:cNvPr>
          <p:cNvSpPr>
            <a:spLocks noChangeArrowheads="1"/>
          </p:cNvSpPr>
          <p:nvPr/>
        </p:nvSpPr>
        <p:spPr bwMode="auto">
          <a:xfrm>
            <a:off x="8429626" y="2551114"/>
            <a:ext cx="19018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dirty="0">
                <a:solidFill>
                  <a:srgbClr val="000000"/>
                </a:solidFill>
                <a:latin typeface="Arial" panose="020B0604020202020204" pitchFamily="34" charset="0"/>
              </a:rPr>
              <a:t>2.86/214.31=0.013</a:t>
            </a:r>
            <a:endParaRPr lang="en-US" altLang="en-US" sz="1600" baseline="30000" dirty="0">
              <a:solidFill>
                <a:srgbClr val="000000"/>
              </a:solidFill>
              <a:latin typeface="Arial" panose="020B0604020202020204" pitchFamily="34" charset="0"/>
            </a:endParaRPr>
          </a:p>
        </p:txBody>
      </p:sp>
      <p:sp>
        <p:nvSpPr>
          <p:cNvPr id="28" name="Rectangle 27">
            <a:extLst>
              <a:ext uri="{FF2B5EF4-FFF2-40B4-BE49-F238E27FC236}">
                <a16:creationId xmlns:a16="http://schemas.microsoft.com/office/drawing/2014/main" id="{4C66EE91-80A8-445E-B320-C54E696EDACD}"/>
              </a:ext>
            </a:extLst>
          </p:cNvPr>
          <p:cNvSpPr>
            <a:spLocks noChangeArrowheads="1"/>
          </p:cNvSpPr>
          <p:nvPr/>
        </p:nvSpPr>
        <p:spPr bwMode="auto">
          <a:xfrm>
            <a:off x="8545514" y="3119439"/>
            <a:ext cx="17875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dirty="0">
                <a:solidFill>
                  <a:srgbClr val="000000"/>
                </a:solidFill>
                <a:latin typeface="Arial" panose="020B0604020202020204" pitchFamily="34" charset="0"/>
              </a:rPr>
              <a:t>41.34/71.43=0.58</a:t>
            </a:r>
            <a:endParaRPr lang="en-US" altLang="en-US" sz="1600" baseline="30000" dirty="0">
              <a:solidFill>
                <a:srgbClr val="000000"/>
              </a:solidFill>
              <a:latin typeface="Arial" panose="020B0604020202020204" pitchFamily="34" charset="0"/>
            </a:endParaRPr>
          </a:p>
        </p:txBody>
      </p:sp>
      <p:sp>
        <p:nvSpPr>
          <p:cNvPr id="30" name="Rectangle 29">
            <a:extLst>
              <a:ext uri="{FF2B5EF4-FFF2-40B4-BE49-F238E27FC236}">
                <a16:creationId xmlns:a16="http://schemas.microsoft.com/office/drawing/2014/main" id="{DEC9DC50-E610-4A50-8DCA-4EFC0DD58952}"/>
              </a:ext>
            </a:extLst>
          </p:cNvPr>
          <p:cNvSpPr>
            <a:spLocks noChangeArrowheads="1"/>
          </p:cNvSpPr>
          <p:nvPr/>
        </p:nvSpPr>
        <p:spPr bwMode="auto">
          <a:xfrm>
            <a:off x="8428038" y="2813051"/>
            <a:ext cx="19034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dirty="0">
                <a:solidFill>
                  <a:srgbClr val="000000"/>
                </a:solidFill>
                <a:latin typeface="Arial" panose="020B0604020202020204" pitchFamily="34" charset="0"/>
              </a:rPr>
              <a:t>57.3/71.43.31= 0.8</a:t>
            </a:r>
            <a:endParaRPr lang="en-US" altLang="en-US" sz="1600" baseline="30000" dirty="0">
              <a:solidFill>
                <a:srgbClr val="000000"/>
              </a:solidFill>
              <a:latin typeface="Arial" panose="020B0604020202020204" pitchFamily="34" charset="0"/>
            </a:endParaRPr>
          </a:p>
        </p:txBody>
      </p:sp>
      <p:sp>
        <p:nvSpPr>
          <p:cNvPr id="31" name="Rectangle 30">
            <a:extLst>
              <a:ext uri="{FF2B5EF4-FFF2-40B4-BE49-F238E27FC236}">
                <a16:creationId xmlns:a16="http://schemas.microsoft.com/office/drawing/2014/main" id="{68A0CF0C-2B6A-490D-9E8C-B32741E2109C}"/>
              </a:ext>
            </a:extLst>
          </p:cNvPr>
          <p:cNvSpPr>
            <a:spLocks noChangeArrowheads="1"/>
          </p:cNvSpPr>
          <p:nvPr/>
        </p:nvSpPr>
        <p:spPr bwMode="auto">
          <a:xfrm>
            <a:off x="8805863" y="3432175"/>
            <a:ext cx="15605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dirty="0">
                <a:solidFill>
                  <a:srgbClr val="000000"/>
                </a:solidFill>
                <a:latin typeface="Arial" panose="020B0604020202020204" pitchFamily="34" charset="0"/>
              </a:rPr>
              <a:t>7.9/23.81=0.33</a:t>
            </a:r>
            <a:endParaRPr lang="en-US" altLang="en-US" sz="1600" baseline="30000" dirty="0">
              <a:solidFill>
                <a:srgbClr val="000000"/>
              </a:solidFill>
              <a:latin typeface="Arial" panose="020B0604020202020204" pitchFamily="34" charset="0"/>
            </a:endParaRPr>
          </a:p>
        </p:txBody>
      </p:sp>
      <p:sp>
        <p:nvSpPr>
          <p:cNvPr id="32" name="Rectangle 31">
            <a:extLst>
              <a:ext uri="{FF2B5EF4-FFF2-40B4-BE49-F238E27FC236}">
                <a16:creationId xmlns:a16="http://schemas.microsoft.com/office/drawing/2014/main" id="{2F321A8C-C967-4DDA-95B9-E8163A091F26}"/>
              </a:ext>
            </a:extLst>
          </p:cNvPr>
          <p:cNvSpPr>
            <a:spLocks noChangeArrowheads="1"/>
          </p:cNvSpPr>
          <p:nvPr/>
        </p:nvSpPr>
        <p:spPr bwMode="auto">
          <a:xfrm>
            <a:off x="9717088" y="3783014"/>
            <a:ext cx="5826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dirty="0">
                <a:solidFill>
                  <a:srgbClr val="000000"/>
                </a:solidFill>
                <a:latin typeface="Arial" panose="020B0604020202020204" pitchFamily="34" charset="0"/>
              </a:rPr>
              <a:t>1.71</a:t>
            </a:r>
            <a:endParaRPr lang="en-US" altLang="en-US" sz="1600" baseline="30000" dirty="0">
              <a:solidFill>
                <a:srgbClr val="000000"/>
              </a:solidFill>
              <a:latin typeface="Arial" panose="020B0604020202020204" pitchFamily="34" charset="0"/>
            </a:endParaRPr>
          </a:p>
        </p:txBody>
      </p:sp>
      <p:pic>
        <p:nvPicPr>
          <p:cNvPr id="130074" name="Picture 32">
            <a:extLst>
              <a:ext uri="{FF2B5EF4-FFF2-40B4-BE49-F238E27FC236}">
                <a16:creationId xmlns:a16="http://schemas.microsoft.com/office/drawing/2014/main" id="{2D639989-B3CF-4E41-AC2F-1DFD6CF9EC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667" t="61130" r="49579" b="24745"/>
          <a:stretch>
            <a:fillRect/>
          </a:stretch>
        </p:blipFill>
        <p:spPr bwMode="auto">
          <a:xfrm>
            <a:off x="6392863" y="4305301"/>
            <a:ext cx="42037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75" name="TextBox 34">
            <a:extLst>
              <a:ext uri="{FF2B5EF4-FFF2-40B4-BE49-F238E27FC236}">
                <a16:creationId xmlns:a16="http://schemas.microsoft.com/office/drawing/2014/main" id="{6DE19AA0-39D9-4D50-93A6-31A93C8F6C04}"/>
              </a:ext>
            </a:extLst>
          </p:cNvPr>
          <p:cNvSpPr txBox="1">
            <a:spLocks noChangeArrowheads="1"/>
          </p:cNvSpPr>
          <p:nvPr/>
        </p:nvSpPr>
        <p:spPr bwMode="auto">
          <a:xfrm>
            <a:off x="1581150" y="4321175"/>
            <a:ext cx="3657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a:latin typeface="Comic Sans MS" panose="030F0702030302020204" pitchFamily="66" charset="0"/>
              </a:rPr>
              <a:t>Degrees of Freedom = _______</a:t>
            </a:r>
          </a:p>
        </p:txBody>
      </p:sp>
      <p:sp>
        <p:nvSpPr>
          <p:cNvPr id="38" name="TextBox 37">
            <a:extLst>
              <a:ext uri="{FF2B5EF4-FFF2-40B4-BE49-F238E27FC236}">
                <a16:creationId xmlns:a16="http://schemas.microsoft.com/office/drawing/2014/main" id="{9E9A0816-5084-4C1D-AD65-AE1C894D7694}"/>
              </a:ext>
            </a:extLst>
          </p:cNvPr>
          <p:cNvSpPr txBox="1">
            <a:spLocks noChangeArrowheads="1"/>
          </p:cNvSpPr>
          <p:nvPr/>
        </p:nvSpPr>
        <p:spPr bwMode="auto">
          <a:xfrm>
            <a:off x="4191000" y="4278314"/>
            <a:ext cx="920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a:solidFill>
                  <a:srgbClr val="0F02BE"/>
                </a:solidFill>
                <a:latin typeface="Comic Sans MS" panose="030F0702030302020204" pitchFamily="66" charset="0"/>
              </a:rPr>
              <a:t>4-1 = 3</a:t>
            </a:r>
          </a:p>
        </p:txBody>
      </p:sp>
      <p:sp>
        <p:nvSpPr>
          <p:cNvPr id="39" name="Rectangle 38">
            <a:extLst>
              <a:ext uri="{FF2B5EF4-FFF2-40B4-BE49-F238E27FC236}">
                <a16:creationId xmlns:a16="http://schemas.microsoft.com/office/drawing/2014/main" id="{D0C73859-5807-49D6-98FB-09433822210D}"/>
              </a:ext>
            </a:extLst>
          </p:cNvPr>
          <p:cNvSpPr/>
          <p:nvPr/>
        </p:nvSpPr>
        <p:spPr>
          <a:xfrm>
            <a:off x="7818438" y="4911726"/>
            <a:ext cx="527050" cy="3159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2" name="TextBox 41">
            <a:extLst>
              <a:ext uri="{FF2B5EF4-FFF2-40B4-BE49-F238E27FC236}">
                <a16:creationId xmlns:a16="http://schemas.microsoft.com/office/drawing/2014/main" id="{C536143A-D13C-4292-9B93-C68AD73C26CB}"/>
              </a:ext>
            </a:extLst>
          </p:cNvPr>
          <p:cNvSpPr txBox="1">
            <a:spLocks noChangeArrowheads="1"/>
          </p:cNvSpPr>
          <p:nvPr/>
        </p:nvSpPr>
        <p:spPr bwMode="auto">
          <a:xfrm>
            <a:off x="93518" y="5479475"/>
            <a:ext cx="1209848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dirty="0">
                <a:solidFill>
                  <a:srgbClr val="0F02BE"/>
                </a:solidFill>
                <a:latin typeface="Comic Sans MS" panose="030F0702030302020204" pitchFamily="66" charset="0"/>
              </a:rPr>
              <a:t>Chi square value of 1.71 &lt; probability value of 7.81. “Fail to reject” the null hypothesis. The differences observed in the data are not statistically significant at the 0.5 level.  Therefore, the data support the hypothesis that there is no difference between the observed data and what was expected for a 9:3:3:1 pattern.</a:t>
            </a:r>
          </a:p>
        </p:txBody>
      </p:sp>
      <p:sp>
        <p:nvSpPr>
          <p:cNvPr id="130079" name="Rectangle 1">
            <a:extLst>
              <a:ext uri="{FF2B5EF4-FFF2-40B4-BE49-F238E27FC236}">
                <a16:creationId xmlns:a16="http://schemas.microsoft.com/office/drawing/2014/main" id="{52E14515-922C-4505-922A-FFAD8EC82DF6}"/>
              </a:ext>
            </a:extLst>
          </p:cNvPr>
          <p:cNvSpPr>
            <a:spLocks noChangeArrowheads="1"/>
          </p:cNvSpPr>
          <p:nvPr/>
        </p:nvSpPr>
        <p:spPr bwMode="auto">
          <a:xfrm>
            <a:off x="-50206" y="6304002"/>
            <a:ext cx="907256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000" dirty="0">
                <a:solidFill>
                  <a:srgbClr val="000000"/>
                </a:solidFill>
                <a:cs typeface="Arial" panose="020B0604020202020204" pitchFamily="34" charset="0"/>
              </a:rPr>
              <a:t>IST 1.I.2. b. The pattern of inheritance (monohybrid, dihybrid, sex-linked, and genetically linked genes) can often be predicted from data, including pedigree, that give the </a:t>
            </a:r>
            <a:br>
              <a:rPr lang="en-US" altLang="en-US" sz="1000" dirty="0">
                <a:solidFill>
                  <a:srgbClr val="000000"/>
                </a:solidFill>
                <a:cs typeface="Arial" panose="020B0604020202020204" pitchFamily="34" charset="0"/>
              </a:rPr>
            </a:br>
            <a:r>
              <a:rPr lang="en-US" altLang="en-US" sz="1000" dirty="0">
                <a:solidFill>
                  <a:srgbClr val="000000"/>
                </a:solidFill>
                <a:cs typeface="Arial" panose="020B0604020202020204" pitchFamily="34" charset="0"/>
              </a:rPr>
              <a:t>              parent genotype/phenotype and the offspring genotypes/phenotypes.</a:t>
            </a:r>
          </a:p>
          <a:p>
            <a:pPr>
              <a:spcBef>
                <a:spcPct val="0"/>
              </a:spcBef>
              <a:buFont typeface="Arial" panose="020B0604020202020204" pitchFamily="34" charset="0"/>
              <a:buNone/>
            </a:pPr>
            <a:r>
              <a:rPr lang="en-US" altLang="en-US" sz="1000" dirty="0"/>
              <a:t>SP 5 A. Perform mathematical calculations including   a. Mathematical equations in the curriculum</a:t>
            </a:r>
          </a:p>
        </p:txBody>
      </p:sp>
      <p:sp>
        <p:nvSpPr>
          <p:cNvPr id="33" name="TextBox 32">
            <a:extLst>
              <a:ext uri="{FF2B5EF4-FFF2-40B4-BE49-F238E27FC236}">
                <a16:creationId xmlns:a16="http://schemas.microsoft.com/office/drawing/2014/main" id="{D231FD40-367E-4C6D-8B78-7C6E575A3341}"/>
              </a:ext>
            </a:extLst>
          </p:cNvPr>
          <p:cNvSpPr txBox="1"/>
          <p:nvPr/>
        </p:nvSpPr>
        <p:spPr>
          <a:xfrm>
            <a:off x="11008220" y="97630"/>
            <a:ext cx="1120279" cy="369332"/>
          </a:xfrm>
          <a:prstGeom prst="rect">
            <a:avLst/>
          </a:prstGeom>
          <a:noFill/>
        </p:spPr>
        <p:txBody>
          <a:bodyPr wrap="square">
            <a:spAutoFit/>
          </a:bodyPr>
          <a:lstStyle/>
          <a:p>
            <a:pPr eaLnBrk="0" fontAlgn="base" hangingPunct="0">
              <a:spcBef>
                <a:spcPct val="0"/>
              </a:spcBef>
              <a:spcAft>
                <a:spcPct val="0"/>
              </a:spcAft>
              <a:buNone/>
            </a:pPr>
            <a:r>
              <a:rPr lang="en-US" altLang="en-US" sz="1800" dirty="0">
                <a:solidFill>
                  <a:srgbClr val="CC0099"/>
                </a:solidFill>
                <a:cs typeface="Arial" panose="020B0604020202020204" pitchFamily="34" charset="0"/>
                <a:hlinkClick r:id="rId5"/>
              </a:rPr>
              <a:t>2019 FRQ</a:t>
            </a:r>
            <a:endParaRPr lang="en-US" altLang="en-US" sz="1800" dirty="0">
              <a:solidFill>
                <a:srgbClr val="CC0099"/>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barn(inVertical)">
                                      <p:cBhvr>
                                        <p:cTn id="32" dur="500"/>
                                        <p:tgtEl>
                                          <p:spTgt spid="25">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arn(inVertical)">
                                      <p:cBhvr>
                                        <p:cTn id="37" dur="500"/>
                                        <p:tgtEl>
                                          <p:spTgt spid="2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arn(inVertical)">
                                      <p:cBhvr>
                                        <p:cTn id="42" dur="500"/>
                                        <p:tgtEl>
                                          <p:spTgt spid="2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arn(inVertical)">
                                      <p:cBhvr>
                                        <p:cTn id="47" dur="500"/>
                                        <p:tgtEl>
                                          <p:spTgt spid="2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6" presetClass="entr" presetSubtype="21" fill="hold" nodeType="clickEffect">
                                  <p:stCondLst>
                                    <p:cond delay="0"/>
                                  </p:stCondLst>
                                  <p:childTnLst>
                                    <p:set>
                                      <p:cBhvr>
                                        <p:cTn id="51" dur="1" fill="hold">
                                          <p:stCondLst>
                                            <p:cond delay="0"/>
                                          </p:stCondLst>
                                        </p:cTn>
                                        <p:tgtEl>
                                          <p:spTgt spid="30">
                                            <p:txEl>
                                              <p:pRg st="0" end="0"/>
                                            </p:txEl>
                                          </p:spTgt>
                                        </p:tgtEl>
                                        <p:attrNameLst>
                                          <p:attrName>style.visibility</p:attrName>
                                        </p:attrNameLst>
                                      </p:cBhvr>
                                      <p:to>
                                        <p:strVal val="visible"/>
                                      </p:to>
                                    </p:set>
                                    <p:animEffect transition="in" filter="barn(inVertical)">
                                      <p:cBhvr>
                                        <p:cTn id="52" dur="500"/>
                                        <p:tgtEl>
                                          <p:spTgt spid="30">
                                            <p:txEl>
                                              <p:pRg st="0" end="0"/>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barn(inVertical)">
                                      <p:cBhvr>
                                        <p:cTn id="57" dur="500"/>
                                        <p:tgtEl>
                                          <p:spTgt spid="2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barn(inVertical)">
                                      <p:cBhvr>
                                        <p:cTn id="62" dur="500"/>
                                        <p:tgtEl>
                                          <p:spTgt spid="31"/>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barn(inVertical)">
                                      <p:cBhvr>
                                        <p:cTn id="67" dur="500"/>
                                        <p:tgtEl>
                                          <p:spTgt spid="32"/>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barn(inVertical)">
                                      <p:cBhvr>
                                        <p:cTn id="72" dur="500"/>
                                        <p:tgtEl>
                                          <p:spTgt spid="38"/>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39"/>
                                        </p:tgtEl>
                                        <p:attrNameLst>
                                          <p:attrName>style.visibility</p:attrName>
                                        </p:attrNameLst>
                                      </p:cBhvr>
                                      <p:to>
                                        <p:strVal val="visible"/>
                                      </p:to>
                                    </p:set>
                                    <p:animEffect transition="in" filter="barn(inVertical)">
                                      <p:cBhvr>
                                        <p:cTn id="77" dur="500"/>
                                        <p:tgtEl>
                                          <p:spTgt spid="39"/>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42"/>
                                        </p:tgtEl>
                                        <p:attrNameLst>
                                          <p:attrName>style.visibility</p:attrName>
                                        </p:attrNameLst>
                                      </p:cBhvr>
                                      <p:to>
                                        <p:strVal val="visible"/>
                                      </p:to>
                                    </p:set>
                                    <p:animEffect transition="in" filter="barn(inVertical)">
                                      <p:cBhvr>
                                        <p:cTn id="8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6" grpId="0"/>
      <p:bldP spid="27" grpId="0"/>
      <p:bldP spid="28" grpId="0"/>
      <p:bldP spid="31" grpId="0"/>
      <p:bldP spid="32" grpId="0"/>
      <p:bldP spid="38" grpId="0"/>
      <p:bldP spid="39" grpId="0" animBg="1"/>
      <p:bldP spid="42" grpId="0"/>
    </p:bldLst>
  </p:timing>
</p:sld>
</file>

<file path=ppt/slides/slide14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37AB7D88-B9F3-49EA-A4E6-ECAEFC0A6027}"/>
              </a:ext>
            </a:extLst>
          </p:cNvPr>
          <p:cNvSpPr>
            <a:spLocks noGrp="1"/>
          </p:cNvSpPr>
          <p:nvPr>
            <p:ph type="body" sz="half" idx="2"/>
          </p:nvPr>
        </p:nvSpPr>
        <p:spPr>
          <a:xfrm>
            <a:off x="0" y="58738"/>
            <a:ext cx="11998036" cy="914400"/>
          </a:xfrm>
        </p:spPr>
        <p:txBody>
          <a:bodyPr/>
          <a:lstStyle/>
          <a:p>
            <a:pPr>
              <a:lnSpc>
                <a:spcPct val="90000"/>
              </a:lnSpc>
              <a:buFontTx/>
              <a:buNone/>
            </a:pPr>
            <a:r>
              <a:rPr lang="en-US" altLang="en-US" sz="2000" dirty="0">
                <a:latin typeface="Comic Sans MS" panose="030F0702030302020204" pitchFamily="66" charset="0"/>
              </a:rPr>
              <a:t>    MAKE A PREDICTION about the mode of inheritance for the following trait and JUSTIFY your answer.     WT (red eyed normal wings) female flies are crossed with sepia eyed dumpy winged males. Offspring are shown below</a:t>
            </a:r>
            <a:br>
              <a:rPr lang="en-US" altLang="en-US" sz="2400" dirty="0">
                <a:latin typeface="Comic Sans MS" panose="030F0702030302020204" pitchFamily="66" charset="0"/>
              </a:rPr>
            </a:br>
            <a:endParaRPr lang="en-US" altLang="en-US" sz="2400" dirty="0"/>
          </a:p>
        </p:txBody>
      </p:sp>
      <p:sp>
        <p:nvSpPr>
          <p:cNvPr id="158723" name="Rectangle 7">
            <a:extLst>
              <a:ext uri="{FF2B5EF4-FFF2-40B4-BE49-F238E27FC236}">
                <a16:creationId xmlns:a16="http://schemas.microsoft.com/office/drawing/2014/main" id="{85D68B73-EB68-41FF-BBE8-AFE253907238}"/>
              </a:ext>
            </a:extLst>
          </p:cNvPr>
          <p:cNvSpPr>
            <a:spLocks noChangeArrowheads="1"/>
          </p:cNvSpPr>
          <p:nvPr/>
        </p:nvSpPr>
        <p:spPr bwMode="auto">
          <a:xfrm>
            <a:off x="1676400" y="3074988"/>
            <a:ext cx="88392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solidFill>
                  <a:srgbClr val="0F02BE"/>
                </a:solidFill>
                <a:latin typeface="Comic Sans MS" panose="030F0702030302020204" pitchFamily="66" charset="0"/>
              </a:rPr>
              <a:t>Sepia eyes and dumpy wings are AUTOSOMAL RECESSIVE traits</a:t>
            </a:r>
          </a:p>
          <a:p>
            <a:pPr eaLnBrk="1" hangingPunct="1">
              <a:spcBef>
                <a:spcPct val="0"/>
              </a:spcBef>
              <a:buFontTx/>
              <a:buNone/>
            </a:pPr>
            <a:r>
              <a:rPr lang="en-US" altLang="en-US" sz="1800" dirty="0">
                <a:solidFill>
                  <a:srgbClr val="0F02BE"/>
                </a:solidFill>
                <a:latin typeface="Comic Sans MS" panose="030F0702030302020204" pitchFamily="66" charset="0"/>
              </a:rPr>
              <a:t>No differences in #’s of males/females for each trait</a:t>
            </a:r>
            <a:br>
              <a:rPr lang="en-US" altLang="en-US" sz="1800" dirty="0">
                <a:solidFill>
                  <a:srgbClr val="0F02BE"/>
                </a:solidFill>
                <a:latin typeface="Comic Sans MS" panose="030F0702030302020204" pitchFamily="66" charset="0"/>
              </a:rPr>
            </a:br>
            <a:r>
              <a:rPr lang="en-US" altLang="en-US" sz="1800" dirty="0">
                <a:solidFill>
                  <a:srgbClr val="0F02BE"/>
                </a:solidFill>
                <a:latin typeface="Comic Sans MS" panose="030F0702030302020204" pitchFamily="66" charset="0"/>
              </a:rPr>
              <a:t>Only wild type flies appear in F</a:t>
            </a:r>
            <a:r>
              <a:rPr lang="en-US" altLang="en-US" sz="1800" baseline="-25000" dirty="0">
                <a:solidFill>
                  <a:srgbClr val="0F02BE"/>
                </a:solidFill>
                <a:latin typeface="Comic Sans MS" panose="030F0702030302020204" pitchFamily="66" charset="0"/>
              </a:rPr>
              <a:t>1</a:t>
            </a:r>
            <a:r>
              <a:rPr lang="en-US" altLang="en-US" sz="1800" dirty="0">
                <a:solidFill>
                  <a:srgbClr val="0F02BE"/>
                </a:solidFill>
                <a:latin typeface="Comic Sans MS" panose="030F0702030302020204" pitchFamily="66" charset="0"/>
              </a:rPr>
              <a:t> generation</a:t>
            </a:r>
          </a:p>
          <a:p>
            <a:pPr eaLnBrk="1" hangingPunct="1">
              <a:spcBef>
                <a:spcPct val="0"/>
              </a:spcBef>
              <a:buFontTx/>
              <a:buNone/>
            </a:pPr>
            <a:r>
              <a:rPr lang="en-US" altLang="en-US" sz="1800" dirty="0">
                <a:solidFill>
                  <a:srgbClr val="0F02BE"/>
                </a:solidFill>
                <a:latin typeface="Comic Sans MS" panose="030F0702030302020204" pitchFamily="66" charset="0"/>
              </a:rPr>
              <a:t>Sepia eyed trait and dumpy wing trait each return in 3:1 ratio in F</a:t>
            </a:r>
            <a:r>
              <a:rPr lang="en-US" altLang="en-US" sz="1800" baseline="-25000" dirty="0">
                <a:solidFill>
                  <a:srgbClr val="0F02BE"/>
                </a:solidFill>
                <a:latin typeface="Comic Sans MS" panose="030F0702030302020204" pitchFamily="66" charset="0"/>
              </a:rPr>
              <a:t>2</a:t>
            </a:r>
            <a:r>
              <a:rPr lang="en-US" altLang="en-US" sz="1800" dirty="0">
                <a:solidFill>
                  <a:srgbClr val="0F02BE"/>
                </a:solidFill>
                <a:latin typeface="Comic Sans MS" panose="030F0702030302020204" pitchFamily="66" charset="0"/>
              </a:rPr>
              <a:t> generation</a:t>
            </a:r>
            <a:br>
              <a:rPr lang="en-US" altLang="en-US" sz="1800" dirty="0">
                <a:solidFill>
                  <a:srgbClr val="0F02BE"/>
                </a:solidFill>
                <a:latin typeface="Comic Sans MS" panose="030F0702030302020204" pitchFamily="66" charset="0"/>
              </a:rPr>
            </a:br>
            <a:endParaRPr lang="en-US" altLang="en-US" sz="1800" dirty="0">
              <a:solidFill>
                <a:srgbClr val="0F02BE"/>
              </a:solidFill>
              <a:latin typeface="Comic Sans MS" panose="030F0702030302020204" pitchFamily="66" charset="0"/>
            </a:endParaRPr>
          </a:p>
        </p:txBody>
      </p:sp>
      <p:sp>
        <p:nvSpPr>
          <p:cNvPr id="3" name="Rectangle 2">
            <a:extLst>
              <a:ext uri="{FF2B5EF4-FFF2-40B4-BE49-F238E27FC236}">
                <a16:creationId xmlns:a16="http://schemas.microsoft.com/office/drawing/2014/main" id="{7D8D584A-04AB-49AE-B7C8-543D118D8642}"/>
              </a:ext>
            </a:extLst>
          </p:cNvPr>
          <p:cNvSpPr>
            <a:spLocks noChangeArrowheads="1"/>
          </p:cNvSpPr>
          <p:nvPr/>
        </p:nvSpPr>
        <p:spPr bwMode="auto">
          <a:xfrm>
            <a:off x="1676400" y="4170363"/>
            <a:ext cx="7543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a:solidFill>
                  <a:srgbClr val="FF0000"/>
                </a:solidFill>
                <a:latin typeface="Comic Sans MS" panose="030F0702030302020204" pitchFamily="66" charset="0"/>
              </a:rPr>
              <a:t>This is a dihybrid cross  9:3:3:1 = classic Mendelian ratio</a:t>
            </a:r>
            <a:br>
              <a:rPr lang="en-US" altLang="en-US" sz="1800" dirty="0">
                <a:solidFill>
                  <a:srgbClr val="FF0000"/>
                </a:solidFill>
                <a:latin typeface="Comic Sans MS" panose="030F0702030302020204" pitchFamily="66" charset="0"/>
              </a:rPr>
            </a:br>
            <a:r>
              <a:rPr lang="en-US" altLang="en-US" sz="1800" dirty="0">
                <a:solidFill>
                  <a:srgbClr val="FF0000"/>
                </a:solidFill>
                <a:latin typeface="Comic Sans MS" panose="030F0702030302020204" pitchFamily="66" charset="0"/>
              </a:rPr>
              <a:t>Indicates 2 genes are on different chromosomes (not linked)</a:t>
            </a:r>
            <a:endParaRPr lang="en-US" altLang="en-US" sz="1800" dirty="0">
              <a:solidFill>
                <a:srgbClr val="FF0000"/>
              </a:solidFill>
            </a:endParaRPr>
          </a:p>
        </p:txBody>
      </p:sp>
      <p:pic>
        <p:nvPicPr>
          <p:cNvPr id="158726" name="Picture 6">
            <a:extLst>
              <a:ext uri="{FF2B5EF4-FFF2-40B4-BE49-F238E27FC236}">
                <a16:creationId xmlns:a16="http://schemas.microsoft.com/office/drawing/2014/main" id="{844D9C1F-6100-4F84-AECE-B70A56AC31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827" t="34821" r="30833" b="42903"/>
          <a:stretch>
            <a:fillRect/>
          </a:stretch>
        </p:blipFill>
        <p:spPr bwMode="auto">
          <a:xfrm>
            <a:off x="1730376" y="1209676"/>
            <a:ext cx="5942013"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614A9EA-BFDF-462C-97B1-6836B361B616}"/>
              </a:ext>
            </a:extLst>
          </p:cNvPr>
          <p:cNvSpPr/>
          <p:nvPr/>
        </p:nvSpPr>
        <p:spPr>
          <a:xfrm>
            <a:off x="-36512" y="6075987"/>
            <a:ext cx="12192000" cy="707886"/>
          </a:xfrm>
          <a:prstGeom prst="rect">
            <a:avLst/>
          </a:prstGeom>
        </p:spPr>
        <p:txBody>
          <a:bodyPr wrap="square">
            <a:spAutoFit/>
          </a:bodyPr>
          <a:lstStyle/>
          <a:p>
            <a:pPr>
              <a:defRPr/>
            </a:pPr>
            <a:r>
              <a:rPr lang="en-US" sz="1000" dirty="0">
                <a:solidFill>
                  <a:prstClr val="black"/>
                </a:solidFill>
                <a:latin typeface="Calibri" panose="020F0502020204030204"/>
              </a:rPr>
              <a:t>IST 1.I.2 Fertilization involves the fusion of two haploid gametes, restoring the diploid number of chromosomes and increasing genetic variation in populations by creating new combinations of alleles in the zygote—</a:t>
            </a:r>
            <a:br>
              <a:rPr lang="en-US" sz="1000" dirty="0">
                <a:solidFill>
                  <a:prstClr val="black"/>
                </a:solidFill>
                <a:latin typeface="Calibri" panose="020F0502020204030204"/>
              </a:rPr>
            </a:br>
            <a:r>
              <a:rPr lang="en-US" sz="1000" dirty="0">
                <a:solidFill>
                  <a:prstClr val="black"/>
                </a:solidFill>
                <a:latin typeface="Calibri" panose="020F0502020204030204"/>
              </a:rPr>
              <a:t>   a. Rules of probability can be applied to analyze passage of single-gene traits from parent to offspring.</a:t>
            </a:r>
            <a:br>
              <a:rPr lang="en-US" sz="1000" dirty="0">
                <a:solidFill>
                  <a:prstClr val="black"/>
                </a:solidFill>
                <a:latin typeface="Calibri" panose="020F0502020204030204"/>
              </a:rPr>
            </a:br>
            <a:r>
              <a:rPr lang="en-US" sz="1000" dirty="0">
                <a:solidFill>
                  <a:prstClr val="black"/>
                </a:solidFill>
                <a:latin typeface="Calibri" panose="020F0502020204030204"/>
              </a:rPr>
              <a:t>   b. The pattern of inheritance (monohybrid, dihybrid, sex-linked, and genetically linked genes) can often be predicted from data, including pedigree, that give the parent genotype/phenotype and the offspring genotypes/phenotypes</a:t>
            </a:r>
          </a:p>
          <a:p>
            <a:pPr>
              <a:defRPr/>
            </a:pPr>
            <a:r>
              <a:rPr lang="en-US" altLang="en-US" sz="1000" dirty="0">
                <a:solidFill>
                  <a:prstClr val="black"/>
                </a:solidFill>
                <a:cs typeface="Arial" panose="020B0604020202020204" pitchFamily="34" charset="0"/>
              </a:rPr>
              <a:t>SP 5 A. Perform mathematical calculations including     a. Mathematical equations in the curriculum</a:t>
            </a:r>
            <a:r>
              <a:rPr lang="en-US" sz="1000" dirty="0">
                <a:solidFill>
                  <a:prstClr val="black"/>
                </a:solidFill>
                <a:latin typeface="Calibri" panose="020F0502020204030204"/>
              </a:rPr>
              <a:t>.</a:t>
            </a:r>
          </a:p>
        </p:txBody>
      </p:sp>
      <p:sp>
        <p:nvSpPr>
          <p:cNvPr id="5" name="TextBox 4">
            <a:extLst>
              <a:ext uri="{FF2B5EF4-FFF2-40B4-BE49-F238E27FC236}">
                <a16:creationId xmlns:a16="http://schemas.microsoft.com/office/drawing/2014/main" id="{E16C9962-EB69-49EA-94FF-F531936620E7}"/>
              </a:ext>
            </a:extLst>
          </p:cNvPr>
          <p:cNvSpPr txBox="1">
            <a:spLocks noChangeArrowheads="1"/>
          </p:cNvSpPr>
          <p:nvPr/>
        </p:nvSpPr>
        <p:spPr bwMode="auto">
          <a:xfrm>
            <a:off x="2133600" y="4838701"/>
            <a:ext cx="392588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dirty="0">
                <a:solidFill>
                  <a:srgbClr val="7030A0"/>
                </a:solidFill>
                <a:latin typeface="Comic Sans MS" panose="030F0702030302020204" pitchFamily="66" charset="0"/>
              </a:rPr>
              <a:t>9: Dominant Trait 1; Dominant Trait 2</a:t>
            </a:r>
            <a:br>
              <a:rPr lang="en-US" altLang="en-US" sz="1600" dirty="0">
                <a:solidFill>
                  <a:srgbClr val="7030A0"/>
                </a:solidFill>
                <a:latin typeface="Comic Sans MS" panose="030F0702030302020204" pitchFamily="66" charset="0"/>
              </a:rPr>
            </a:br>
            <a:r>
              <a:rPr lang="en-US" altLang="en-US" sz="1600" dirty="0">
                <a:solidFill>
                  <a:srgbClr val="7030A0"/>
                </a:solidFill>
                <a:latin typeface="Comic Sans MS" panose="030F0702030302020204" pitchFamily="66" charset="0"/>
              </a:rPr>
              <a:t>3: Dominant Trait 1; Recessive Trait 2</a:t>
            </a:r>
            <a:br>
              <a:rPr lang="en-US" altLang="en-US" sz="1600" dirty="0">
                <a:solidFill>
                  <a:srgbClr val="7030A0"/>
                </a:solidFill>
                <a:latin typeface="Comic Sans MS" panose="030F0702030302020204" pitchFamily="66" charset="0"/>
              </a:rPr>
            </a:br>
            <a:r>
              <a:rPr lang="en-US" altLang="en-US" sz="1600" dirty="0">
                <a:solidFill>
                  <a:srgbClr val="7030A0"/>
                </a:solidFill>
                <a:latin typeface="Comic Sans MS" panose="030F0702030302020204" pitchFamily="66" charset="0"/>
              </a:rPr>
              <a:t>3: Recessive Trait 2; Recessive Trait 1 </a:t>
            </a:r>
            <a:br>
              <a:rPr lang="en-US" altLang="en-US" sz="1600" dirty="0">
                <a:solidFill>
                  <a:srgbClr val="7030A0"/>
                </a:solidFill>
                <a:latin typeface="Comic Sans MS" panose="030F0702030302020204" pitchFamily="66" charset="0"/>
              </a:rPr>
            </a:br>
            <a:r>
              <a:rPr lang="en-US" altLang="en-US" sz="1600" dirty="0">
                <a:solidFill>
                  <a:srgbClr val="7030A0"/>
                </a:solidFill>
                <a:latin typeface="Comic Sans MS" panose="030F0702030302020204" pitchFamily="66" charset="0"/>
              </a:rPr>
              <a:t>1: Recessive Trait 1; Recessive Trait 2</a:t>
            </a:r>
          </a:p>
        </p:txBody>
      </p:sp>
      <p:sp>
        <p:nvSpPr>
          <p:cNvPr id="6" name="Rectangle 5">
            <a:extLst>
              <a:ext uri="{FF2B5EF4-FFF2-40B4-BE49-F238E27FC236}">
                <a16:creationId xmlns:a16="http://schemas.microsoft.com/office/drawing/2014/main" id="{11A3B772-040C-4581-8A7C-5C09BF7F07BD}"/>
              </a:ext>
            </a:extLst>
          </p:cNvPr>
          <p:cNvSpPr>
            <a:spLocks noChangeArrowheads="1"/>
          </p:cNvSpPr>
          <p:nvPr/>
        </p:nvSpPr>
        <p:spPr bwMode="auto">
          <a:xfrm>
            <a:off x="6318250" y="4840289"/>
            <a:ext cx="39052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dirty="0">
                <a:solidFill>
                  <a:srgbClr val="7030A0"/>
                </a:solidFill>
                <a:latin typeface="Comic Sans MS" panose="030F0702030302020204" pitchFamily="66" charset="0"/>
              </a:rPr>
              <a:t>9: Normal wings; Red eyes </a:t>
            </a:r>
          </a:p>
          <a:p>
            <a:pPr>
              <a:spcBef>
                <a:spcPct val="0"/>
              </a:spcBef>
              <a:buFontTx/>
              <a:buNone/>
            </a:pPr>
            <a:r>
              <a:rPr lang="en-US" altLang="en-US" sz="1600" dirty="0">
                <a:solidFill>
                  <a:srgbClr val="7030A0"/>
                </a:solidFill>
                <a:latin typeface="Comic Sans MS" panose="030F0702030302020204" pitchFamily="66" charset="0"/>
              </a:rPr>
              <a:t>3: Normal wings ; sepia eyes</a:t>
            </a:r>
            <a:br>
              <a:rPr lang="en-US" altLang="en-US" sz="1600" dirty="0">
                <a:solidFill>
                  <a:srgbClr val="7030A0"/>
                </a:solidFill>
                <a:latin typeface="Comic Sans MS" panose="030F0702030302020204" pitchFamily="66" charset="0"/>
              </a:rPr>
            </a:br>
            <a:r>
              <a:rPr lang="en-US" altLang="en-US" sz="1600" dirty="0">
                <a:solidFill>
                  <a:srgbClr val="7030A0"/>
                </a:solidFill>
                <a:latin typeface="Comic Sans MS" panose="030F0702030302020204" pitchFamily="66" charset="0"/>
              </a:rPr>
              <a:t>3: Dumpy wings; red eyes</a:t>
            </a:r>
            <a:br>
              <a:rPr lang="en-US" altLang="en-US" sz="1600" dirty="0">
                <a:solidFill>
                  <a:srgbClr val="7030A0"/>
                </a:solidFill>
                <a:latin typeface="Comic Sans MS" panose="030F0702030302020204" pitchFamily="66" charset="0"/>
              </a:rPr>
            </a:br>
            <a:r>
              <a:rPr lang="en-US" altLang="en-US" sz="1600" dirty="0">
                <a:solidFill>
                  <a:srgbClr val="7030A0"/>
                </a:solidFill>
                <a:latin typeface="Comic Sans MS" panose="030F0702030302020204" pitchFamily="66" charset="0"/>
              </a:rPr>
              <a:t>1: Dumpy wings; sepia eyes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8723"/>
                                        </p:tgtEl>
                                        <p:attrNameLst>
                                          <p:attrName>style.visibility</p:attrName>
                                        </p:attrNameLst>
                                      </p:cBhvr>
                                      <p:to>
                                        <p:strVal val="visible"/>
                                      </p:to>
                                    </p:set>
                                    <p:animEffect transition="in" filter="barn(inVertical)">
                                      <p:cBhvr>
                                        <p:cTn id="7" dur="500"/>
                                        <p:tgtEl>
                                          <p:spTgt spid="1587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3" grpId="0"/>
      <p:bldP spid="3" grpId="0"/>
      <p:bldP spid="4" grpId="0"/>
      <p:bldP spid="5" grpId="0"/>
      <p:bldP spid="6"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extBox 3">
            <a:extLst>
              <a:ext uri="{FF2B5EF4-FFF2-40B4-BE49-F238E27FC236}">
                <a16:creationId xmlns:a16="http://schemas.microsoft.com/office/drawing/2014/main" id="{4B3466B7-90AD-49A6-BD59-0B3CE0555BBF}"/>
              </a:ext>
            </a:extLst>
          </p:cNvPr>
          <p:cNvSpPr txBox="1">
            <a:spLocks noChangeArrowheads="1"/>
          </p:cNvSpPr>
          <p:nvPr/>
        </p:nvSpPr>
        <p:spPr bwMode="auto">
          <a:xfrm>
            <a:off x="480217" y="413056"/>
            <a:ext cx="9018588"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000" dirty="0">
                <a:solidFill>
                  <a:prstClr val="black"/>
                </a:solidFill>
                <a:latin typeface="Comic Sans MS" panose="030F0702030302020204" pitchFamily="66" charset="0"/>
                <a:cs typeface="Arial" panose="020B0604020202020204" pitchFamily="34" charset="0"/>
              </a:rPr>
              <a:t>A Wild type fruit fly (heterozygous for gray body </a:t>
            </a:r>
            <a:br>
              <a:rPr lang="en-US" altLang="en-US" sz="2000" dirty="0">
                <a:solidFill>
                  <a:prstClr val="black"/>
                </a:solidFill>
                <a:latin typeface="Comic Sans MS" panose="030F0702030302020204" pitchFamily="66" charset="0"/>
                <a:cs typeface="Arial" panose="020B0604020202020204" pitchFamily="34" charset="0"/>
              </a:rPr>
            </a:br>
            <a:r>
              <a:rPr lang="en-US" altLang="en-US" sz="2000" dirty="0">
                <a:solidFill>
                  <a:prstClr val="black"/>
                </a:solidFill>
                <a:latin typeface="Comic Sans MS" panose="030F0702030302020204" pitchFamily="66" charset="0"/>
                <a:cs typeface="Arial" panose="020B0604020202020204" pitchFamily="34" charset="0"/>
              </a:rPr>
              <a:t>and red eyes) is mated with a black fly with </a:t>
            </a:r>
            <a:br>
              <a:rPr lang="en-US" altLang="en-US" sz="2000" dirty="0">
                <a:solidFill>
                  <a:prstClr val="black"/>
                </a:solidFill>
                <a:latin typeface="Comic Sans MS" panose="030F0702030302020204" pitchFamily="66" charset="0"/>
                <a:cs typeface="Arial" panose="020B0604020202020204" pitchFamily="34" charset="0"/>
              </a:rPr>
            </a:br>
            <a:r>
              <a:rPr lang="en-US" altLang="en-US" sz="2000" dirty="0">
                <a:solidFill>
                  <a:prstClr val="black"/>
                </a:solidFill>
                <a:latin typeface="Comic Sans MS" panose="030F0702030302020204" pitchFamily="66" charset="0"/>
                <a:cs typeface="Arial" panose="020B0604020202020204" pitchFamily="34" charset="0"/>
              </a:rPr>
              <a:t>purple eyes.</a:t>
            </a:r>
          </a:p>
          <a:p>
            <a:pPr fontAlgn="base">
              <a:spcBef>
                <a:spcPct val="0"/>
              </a:spcBef>
              <a:spcAft>
                <a:spcPct val="0"/>
              </a:spcAft>
              <a:buNone/>
            </a:pPr>
            <a:r>
              <a:rPr lang="en-US" altLang="en-US" sz="2000" dirty="0">
                <a:solidFill>
                  <a:prstClr val="black"/>
                </a:solidFill>
                <a:latin typeface="Comic Sans MS" panose="030F0702030302020204" pitchFamily="66" charset="0"/>
                <a:cs typeface="Arial" panose="020B0604020202020204" pitchFamily="34" charset="0"/>
              </a:rPr>
              <a:t>OFFSPRING: </a:t>
            </a:r>
            <a:br>
              <a:rPr lang="en-US" altLang="en-US" sz="2000" dirty="0">
                <a:solidFill>
                  <a:prstClr val="black"/>
                </a:solidFill>
                <a:latin typeface="Comic Sans MS" panose="030F0702030302020204" pitchFamily="66" charset="0"/>
                <a:cs typeface="Arial" panose="020B0604020202020204" pitchFamily="34" charset="0"/>
              </a:rPr>
            </a:br>
            <a:r>
              <a:rPr lang="en-US" altLang="en-US" sz="2000" dirty="0">
                <a:solidFill>
                  <a:prstClr val="black"/>
                </a:solidFill>
                <a:latin typeface="Comic Sans MS" panose="030F0702030302020204" pitchFamily="66" charset="0"/>
                <a:cs typeface="Arial" panose="020B0604020202020204" pitchFamily="34" charset="0"/>
              </a:rPr>
              <a:t>    721-  gray body/red eyes</a:t>
            </a:r>
            <a:br>
              <a:rPr lang="en-US" altLang="en-US" sz="2000" dirty="0">
                <a:solidFill>
                  <a:prstClr val="black"/>
                </a:solidFill>
                <a:latin typeface="Comic Sans MS" panose="030F0702030302020204" pitchFamily="66" charset="0"/>
                <a:cs typeface="Arial" panose="020B0604020202020204" pitchFamily="34" charset="0"/>
              </a:rPr>
            </a:br>
            <a:r>
              <a:rPr lang="en-US" altLang="en-US" sz="2000" dirty="0">
                <a:solidFill>
                  <a:prstClr val="black"/>
                </a:solidFill>
                <a:latin typeface="Comic Sans MS" panose="030F0702030302020204" pitchFamily="66" charset="0"/>
                <a:cs typeface="Arial" panose="020B0604020202020204" pitchFamily="34" charset="0"/>
              </a:rPr>
              <a:t>    751-  black body/purple eyes</a:t>
            </a:r>
            <a:br>
              <a:rPr lang="en-US" altLang="en-US" sz="2000" dirty="0">
                <a:solidFill>
                  <a:prstClr val="black"/>
                </a:solidFill>
                <a:latin typeface="Comic Sans MS" panose="030F0702030302020204" pitchFamily="66" charset="0"/>
                <a:cs typeface="Arial" panose="020B0604020202020204" pitchFamily="34" charset="0"/>
              </a:rPr>
            </a:br>
            <a:r>
              <a:rPr lang="en-US" altLang="en-US" sz="2000" dirty="0">
                <a:solidFill>
                  <a:prstClr val="black"/>
                </a:solidFill>
                <a:latin typeface="Comic Sans MS" panose="030F0702030302020204" pitchFamily="66" charset="0"/>
                <a:cs typeface="Arial" panose="020B0604020202020204" pitchFamily="34" charset="0"/>
              </a:rPr>
              <a:t>    49-  gray body/purple eyes</a:t>
            </a:r>
            <a:br>
              <a:rPr lang="en-US" altLang="en-US" sz="2000" dirty="0">
                <a:solidFill>
                  <a:prstClr val="black"/>
                </a:solidFill>
                <a:latin typeface="Comic Sans MS" panose="030F0702030302020204" pitchFamily="66" charset="0"/>
                <a:cs typeface="Arial" panose="020B0604020202020204" pitchFamily="34" charset="0"/>
              </a:rPr>
            </a:br>
            <a:r>
              <a:rPr lang="en-US" altLang="en-US" sz="2000" dirty="0">
                <a:solidFill>
                  <a:prstClr val="black"/>
                </a:solidFill>
                <a:latin typeface="Comic Sans MS" panose="030F0702030302020204" pitchFamily="66" charset="0"/>
                <a:cs typeface="Arial" panose="020B0604020202020204" pitchFamily="34" charset="0"/>
              </a:rPr>
              <a:t>    45-  black body/red-eyes</a:t>
            </a:r>
          </a:p>
          <a:p>
            <a:pPr fontAlgn="base">
              <a:spcBef>
                <a:spcPct val="0"/>
              </a:spcBef>
              <a:spcAft>
                <a:spcPct val="0"/>
              </a:spcAft>
              <a:buNone/>
            </a:pPr>
            <a:endParaRPr lang="en-US" altLang="en-US" sz="2000" dirty="0">
              <a:solidFill>
                <a:prstClr val="black"/>
              </a:solidFill>
              <a:latin typeface="Comic Sans MS" panose="030F0702030302020204" pitchFamily="66" charset="0"/>
              <a:cs typeface="Arial" panose="020B0604020202020204" pitchFamily="34" charset="0"/>
            </a:endParaRPr>
          </a:p>
          <a:p>
            <a:pPr fontAlgn="base">
              <a:spcBef>
                <a:spcPct val="0"/>
              </a:spcBef>
              <a:spcAft>
                <a:spcPct val="0"/>
              </a:spcAft>
              <a:buNone/>
            </a:pPr>
            <a:r>
              <a:rPr lang="en-US" altLang="en-US" sz="2000" dirty="0">
                <a:solidFill>
                  <a:prstClr val="black"/>
                </a:solidFill>
                <a:latin typeface="Comic Sans MS" panose="030F0702030302020204" pitchFamily="66" charset="0"/>
                <a:cs typeface="Arial" panose="020B0604020202020204" pitchFamily="34" charset="0"/>
              </a:rPr>
              <a:t>What is the recombination frequency between these genes?</a:t>
            </a:r>
          </a:p>
          <a:p>
            <a:pPr fontAlgn="base">
              <a:spcBef>
                <a:spcPct val="0"/>
              </a:spcBef>
              <a:spcAft>
                <a:spcPct val="0"/>
              </a:spcAft>
              <a:buNone/>
            </a:pPr>
            <a:endParaRPr lang="en-US" altLang="en-US" sz="2000" dirty="0">
              <a:solidFill>
                <a:prstClr val="black"/>
              </a:solidFill>
              <a:latin typeface="Comic Sans MS" panose="030F0702030302020204" pitchFamily="66" charset="0"/>
              <a:cs typeface="Arial" panose="020B0604020202020204" pitchFamily="34" charset="0"/>
            </a:endParaRPr>
          </a:p>
          <a:p>
            <a:pPr fontAlgn="base">
              <a:spcBef>
                <a:spcPct val="0"/>
              </a:spcBef>
              <a:spcAft>
                <a:spcPct val="0"/>
              </a:spcAft>
              <a:buNone/>
            </a:pPr>
            <a:endParaRPr lang="en-US" altLang="en-US" sz="2000" dirty="0">
              <a:solidFill>
                <a:prstClr val="black"/>
              </a:solidFill>
              <a:latin typeface="Comic Sans MS" panose="030F0702030302020204" pitchFamily="66" charset="0"/>
              <a:cs typeface="Arial" panose="020B0604020202020204" pitchFamily="34" charset="0"/>
            </a:endParaRPr>
          </a:p>
          <a:p>
            <a:pPr fontAlgn="base">
              <a:spcBef>
                <a:spcPct val="0"/>
              </a:spcBef>
              <a:spcAft>
                <a:spcPct val="0"/>
              </a:spcAft>
              <a:buNone/>
            </a:pPr>
            <a:endParaRPr lang="en-US" altLang="en-US" sz="2000" dirty="0">
              <a:solidFill>
                <a:prstClr val="black"/>
              </a:solidFill>
              <a:latin typeface="Comic Sans MS" panose="030F0702030302020204" pitchFamily="66" charset="0"/>
              <a:cs typeface="Arial" panose="020B0604020202020204" pitchFamily="34" charset="0"/>
            </a:endParaRPr>
          </a:p>
          <a:p>
            <a:pPr fontAlgn="base">
              <a:spcBef>
                <a:spcPct val="0"/>
              </a:spcBef>
              <a:spcAft>
                <a:spcPct val="0"/>
              </a:spcAft>
              <a:buNone/>
            </a:pPr>
            <a:r>
              <a:rPr lang="en-US" altLang="en-US" sz="2000" dirty="0">
                <a:solidFill>
                  <a:prstClr val="black"/>
                </a:solidFill>
                <a:latin typeface="Comic Sans MS" panose="030F0702030302020204" pitchFamily="66" charset="0"/>
                <a:cs typeface="Arial" panose="020B0604020202020204" pitchFamily="34" charset="0"/>
              </a:rPr>
              <a:t>What is the map distance between these 2 genes?</a:t>
            </a:r>
          </a:p>
        </p:txBody>
      </p:sp>
      <p:sp>
        <p:nvSpPr>
          <p:cNvPr id="106499" name="Rectangle 2">
            <a:extLst>
              <a:ext uri="{FF2B5EF4-FFF2-40B4-BE49-F238E27FC236}">
                <a16:creationId xmlns:a16="http://schemas.microsoft.com/office/drawing/2014/main" id="{80E34E51-CA31-48B1-AAD4-C89742504D0C}"/>
              </a:ext>
            </a:extLst>
          </p:cNvPr>
          <p:cNvSpPr>
            <a:spLocks noChangeArrowheads="1"/>
          </p:cNvSpPr>
          <p:nvPr/>
        </p:nvSpPr>
        <p:spPr bwMode="auto">
          <a:xfrm>
            <a:off x="1270484" y="3505836"/>
            <a:ext cx="86106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000" u="sng" dirty="0">
                <a:solidFill>
                  <a:srgbClr val="3333CC"/>
                </a:solidFill>
                <a:latin typeface="Comic Sans MS" panose="030F0702030302020204" pitchFamily="66" charset="0"/>
                <a:cs typeface="Arial" panose="020B0604020202020204" pitchFamily="34" charset="0"/>
              </a:rPr>
              <a:t>Recombinants</a:t>
            </a:r>
            <a:r>
              <a:rPr lang="en-US" altLang="en-US" sz="2000" dirty="0">
                <a:solidFill>
                  <a:srgbClr val="3333CC"/>
                </a:solidFill>
                <a:latin typeface="Comic Sans MS" panose="030F0702030302020204" pitchFamily="66" charset="0"/>
                <a:cs typeface="Arial" panose="020B0604020202020204" pitchFamily="34" charset="0"/>
              </a:rPr>
              <a:t> =</a:t>
            </a:r>
            <a:br>
              <a:rPr lang="en-US" altLang="en-US" sz="2000" u="sng" dirty="0">
                <a:solidFill>
                  <a:srgbClr val="3333CC"/>
                </a:solidFill>
                <a:latin typeface="Comic Sans MS" panose="030F0702030302020204" pitchFamily="66" charset="0"/>
                <a:cs typeface="Arial" panose="020B0604020202020204" pitchFamily="34" charset="0"/>
              </a:rPr>
            </a:br>
            <a:r>
              <a:rPr lang="en-US" altLang="en-US" sz="2000" dirty="0">
                <a:solidFill>
                  <a:srgbClr val="3333CC"/>
                </a:solidFill>
                <a:latin typeface="Comic Sans MS" panose="030F0702030302020204" pitchFamily="66" charset="0"/>
                <a:cs typeface="Arial" panose="020B0604020202020204" pitchFamily="34" charset="0"/>
              </a:rPr>
              <a:t>     Total</a:t>
            </a:r>
            <a:br>
              <a:rPr lang="en-US" altLang="en-US" sz="2000" dirty="0">
                <a:solidFill>
                  <a:srgbClr val="3333CC"/>
                </a:solidFill>
                <a:latin typeface="Comic Sans MS" panose="030F0702030302020204" pitchFamily="66" charset="0"/>
                <a:cs typeface="Arial" panose="020B0604020202020204" pitchFamily="34" charset="0"/>
              </a:rPr>
            </a:br>
            <a:r>
              <a:rPr lang="en-US" altLang="en-US" sz="2000" dirty="0">
                <a:solidFill>
                  <a:srgbClr val="3333CC"/>
                </a:solidFill>
                <a:latin typeface="Comic Sans MS" panose="030F0702030302020204" pitchFamily="66" charset="0"/>
                <a:cs typeface="Arial" panose="020B0604020202020204" pitchFamily="34" charset="0"/>
              </a:rPr>
              <a:t>  </a:t>
            </a:r>
          </a:p>
        </p:txBody>
      </p:sp>
      <p:sp>
        <p:nvSpPr>
          <p:cNvPr id="143364" name="Rectangle 1">
            <a:extLst>
              <a:ext uri="{FF2B5EF4-FFF2-40B4-BE49-F238E27FC236}">
                <a16:creationId xmlns:a16="http://schemas.microsoft.com/office/drawing/2014/main" id="{5BF4728D-D4AF-4DE4-9052-233B21E4877D}"/>
              </a:ext>
            </a:extLst>
          </p:cNvPr>
          <p:cNvSpPr>
            <a:spLocks noChangeArrowheads="1"/>
          </p:cNvSpPr>
          <p:nvPr/>
        </p:nvSpPr>
        <p:spPr bwMode="auto">
          <a:xfrm>
            <a:off x="-22018" y="5811838"/>
            <a:ext cx="9312275" cy="1046162"/>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ts val="0"/>
              </a:spcBef>
              <a:buNone/>
              <a:defRPr/>
            </a:pPr>
            <a:r>
              <a:rPr lang="en-US" sz="1000" dirty="0">
                <a:solidFill>
                  <a:prstClr val="black"/>
                </a:solidFill>
                <a:latin typeface="Calibri" panose="020F0502020204030204"/>
                <a:cs typeface="Arial" panose="020B0604020202020204" pitchFamily="34" charset="0"/>
              </a:rPr>
              <a:t>IST 1.J.1 Patterns of inheritance of many traits do not follow ratios predicted by Mendel’s laws and can be identified by quantitative analysis, where observed phenotypic ratios statistically differ from the predicted ratios—</a:t>
            </a:r>
            <a:br>
              <a:rPr lang="en-US" sz="1000" dirty="0">
                <a:solidFill>
                  <a:prstClr val="black"/>
                </a:solidFill>
                <a:latin typeface="Calibri" panose="020F0502020204030204"/>
                <a:cs typeface="Arial" panose="020B0604020202020204" pitchFamily="34" charset="0"/>
              </a:rPr>
            </a:br>
            <a:r>
              <a:rPr lang="en-US" sz="1000" dirty="0">
                <a:solidFill>
                  <a:prstClr val="black"/>
                </a:solidFill>
                <a:latin typeface="Calibri" panose="020F0502020204030204"/>
                <a:cs typeface="Arial" panose="020B0604020202020204" pitchFamily="34" charset="0"/>
              </a:rPr>
              <a:t>    a. Genes that are adjacent and close to one another on the same chromosome may appear to be genetically linked; the probability that genetically linked genes will  segregate as a unit can be used to calculate the map distance between them.</a:t>
            </a:r>
            <a:endParaRPr lang="en-US" sz="1000" dirty="0">
              <a:solidFill>
                <a:prstClr val="black"/>
              </a:solidFill>
              <a:cs typeface="Arial" panose="020B0604020202020204" pitchFamily="34" charset="0"/>
            </a:endParaRPr>
          </a:p>
          <a:p>
            <a:pPr eaLnBrk="0" fontAlgn="base" hangingPunct="0">
              <a:spcAft>
                <a:spcPct val="0"/>
              </a:spcAft>
              <a:buNone/>
              <a:defRPr/>
            </a:pPr>
            <a:r>
              <a:rPr lang="en-US" sz="1000" dirty="0">
                <a:solidFill>
                  <a:prstClr val="black"/>
                </a:solidFill>
                <a:cs typeface="Arial" panose="020B0604020202020204" pitchFamily="34" charset="0"/>
              </a:rPr>
              <a:t>SP 5 A. Perform mathematical calculations including:</a:t>
            </a:r>
            <a:br>
              <a:rPr lang="en-US" sz="1000" dirty="0">
                <a:solidFill>
                  <a:prstClr val="black"/>
                </a:solidFill>
                <a:cs typeface="Arial" panose="020B0604020202020204" pitchFamily="34" charset="0"/>
              </a:rPr>
            </a:br>
            <a:r>
              <a:rPr lang="en-US" sz="1000" dirty="0">
                <a:solidFill>
                  <a:prstClr val="black"/>
                </a:solidFill>
                <a:cs typeface="Arial" panose="020B0604020202020204" pitchFamily="34" charset="0"/>
              </a:rPr>
              <a:t>    a. Mathematical equations in the curriculum       d. Ratios      e. Percentages</a:t>
            </a:r>
          </a:p>
        </p:txBody>
      </p:sp>
      <p:sp>
        <p:nvSpPr>
          <p:cNvPr id="122885" name="Rectangle 1">
            <a:extLst>
              <a:ext uri="{FF2B5EF4-FFF2-40B4-BE49-F238E27FC236}">
                <a16:creationId xmlns:a16="http://schemas.microsoft.com/office/drawing/2014/main" id="{ED48F366-2586-4068-95E0-271017DE34D8}"/>
              </a:ext>
            </a:extLst>
          </p:cNvPr>
          <p:cNvSpPr>
            <a:spLocks noChangeArrowheads="1"/>
          </p:cNvSpPr>
          <p:nvPr/>
        </p:nvSpPr>
        <p:spPr bwMode="auto">
          <a:xfrm>
            <a:off x="3420494" y="3522975"/>
            <a:ext cx="965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2000" u="sng" dirty="0">
                <a:solidFill>
                  <a:srgbClr val="3333CC"/>
                </a:solidFill>
                <a:latin typeface="Comic Sans MS" panose="030F0702030302020204" pitchFamily="66" charset="0"/>
                <a:cs typeface="Arial" panose="020B0604020202020204" pitchFamily="34" charset="0"/>
              </a:rPr>
              <a:t>94</a:t>
            </a:r>
            <a:r>
              <a:rPr lang="en-US" altLang="en-US" sz="2000" dirty="0">
                <a:solidFill>
                  <a:srgbClr val="3333CC"/>
                </a:solidFill>
                <a:latin typeface="Comic Sans MS" panose="030F0702030302020204" pitchFamily="66" charset="0"/>
                <a:cs typeface="Arial" panose="020B0604020202020204" pitchFamily="34" charset="0"/>
              </a:rPr>
              <a:t>  </a:t>
            </a:r>
          </a:p>
          <a:p>
            <a:pPr eaLnBrk="0" fontAlgn="base" hangingPunct="0">
              <a:spcBef>
                <a:spcPct val="0"/>
              </a:spcBef>
              <a:spcAft>
                <a:spcPct val="0"/>
              </a:spcAft>
              <a:buNone/>
            </a:pPr>
            <a:r>
              <a:rPr lang="en-US" altLang="en-US" sz="2000" dirty="0">
                <a:solidFill>
                  <a:srgbClr val="3333CC"/>
                </a:solidFill>
                <a:latin typeface="Comic Sans MS" panose="030F0702030302020204" pitchFamily="66" charset="0"/>
                <a:cs typeface="Arial" panose="020B0604020202020204" pitchFamily="34" charset="0"/>
              </a:rPr>
              <a:t>1566 </a:t>
            </a:r>
            <a:endParaRPr lang="en-US" altLang="en-US" sz="2000" dirty="0">
              <a:solidFill>
                <a:prstClr val="black"/>
              </a:solidFill>
              <a:latin typeface="Comic Sans MS" panose="030F0702030302020204" pitchFamily="66" charset="0"/>
              <a:cs typeface="Arial" panose="020B0604020202020204" pitchFamily="34" charset="0"/>
            </a:endParaRPr>
          </a:p>
        </p:txBody>
      </p:sp>
      <p:sp>
        <p:nvSpPr>
          <p:cNvPr id="122886" name="Rectangle 2">
            <a:extLst>
              <a:ext uri="{FF2B5EF4-FFF2-40B4-BE49-F238E27FC236}">
                <a16:creationId xmlns:a16="http://schemas.microsoft.com/office/drawing/2014/main" id="{1BD01F0B-24D9-43BB-8E09-F694EEB8E6AF}"/>
              </a:ext>
            </a:extLst>
          </p:cNvPr>
          <p:cNvSpPr>
            <a:spLocks noChangeArrowheads="1"/>
          </p:cNvSpPr>
          <p:nvPr/>
        </p:nvSpPr>
        <p:spPr bwMode="auto">
          <a:xfrm>
            <a:off x="4249704" y="3605411"/>
            <a:ext cx="4572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2000" dirty="0">
                <a:solidFill>
                  <a:srgbClr val="3333CC"/>
                </a:solidFill>
                <a:latin typeface="Comic Sans MS" panose="030F0702030302020204" pitchFamily="66" charset="0"/>
                <a:cs typeface="Arial" panose="020B0604020202020204" pitchFamily="34" charset="0"/>
              </a:rPr>
              <a:t>=  6 %</a:t>
            </a:r>
            <a:br>
              <a:rPr lang="en-US" altLang="en-US" sz="2000" dirty="0">
                <a:solidFill>
                  <a:srgbClr val="3333CC"/>
                </a:solidFill>
                <a:latin typeface="Comic Sans MS" panose="030F0702030302020204" pitchFamily="66" charset="0"/>
                <a:cs typeface="Arial" panose="020B0604020202020204" pitchFamily="34" charset="0"/>
              </a:rPr>
            </a:br>
            <a:endParaRPr lang="en-US" altLang="en-US" sz="2000" dirty="0">
              <a:solidFill>
                <a:prstClr val="black"/>
              </a:solidFill>
              <a:latin typeface="Comic Sans MS" panose="030F0702030302020204" pitchFamily="66" charset="0"/>
              <a:cs typeface="Arial" panose="020B0604020202020204" pitchFamily="34" charset="0"/>
            </a:endParaRPr>
          </a:p>
        </p:txBody>
      </p:sp>
      <p:sp>
        <p:nvSpPr>
          <p:cNvPr id="122887" name="Rectangle 3">
            <a:extLst>
              <a:ext uri="{FF2B5EF4-FFF2-40B4-BE49-F238E27FC236}">
                <a16:creationId xmlns:a16="http://schemas.microsoft.com/office/drawing/2014/main" id="{83F1D3DB-0AA7-4D5E-B8A8-1B03B8FD31D1}"/>
              </a:ext>
            </a:extLst>
          </p:cNvPr>
          <p:cNvSpPr>
            <a:spLocks noChangeArrowheads="1"/>
          </p:cNvSpPr>
          <p:nvPr/>
        </p:nvSpPr>
        <p:spPr bwMode="auto">
          <a:xfrm>
            <a:off x="1522619" y="4851086"/>
            <a:ext cx="3111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2400" dirty="0">
                <a:solidFill>
                  <a:srgbClr val="3333CC"/>
                </a:solidFill>
                <a:latin typeface="Comic Sans MS" panose="030F0702030302020204" pitchFamily="66" charset="0"/>
                <a:cs typeface="Arial" panose="020B0604020202020204" pitchFamily="34" charset="0"/>
              </a:rPr>
              <a:t>6 cM (centimorgans)</a:t>
            </a:r>
            <a:endParaRPr lang="en-US" altLang="en-US" sz="2400" dirty="0">
              <a:solidFill>
                <a:prstClr val="black"/>
              </a:solidFill>
              <a:latin typeface="Comic Sans MS" panose="030F0702030302020204" pitchFamily="66" charset="0"/>
              <a:cs typeface="Arial" panose="020B0604020202020204" pitchFamily="34" charset="0"/>
            </a:endParaRPr>
          </a:p>
        </p:txBody>
      </p:sp>
      <p:pic>
        <p:nvPicPr>
          <p:cNvPr id="1028" name="Picture 4">
            <a:extLst>
              <a:ext uri="{FF2B5EF4-FFF2-40B4-BE49-F238E27FC236}">
                <a16:creationId xmlns:a16="http://schemas.microsoft.com/office/drawing/2014/main" id="{5A11BB00-6D80-49C7-AB14-D74A11AF5A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8714" y="235304"/>
            <a:ext cx="3146927" cy="236019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4729EC3-8607-41FB-8AD4-4AB957ADEBC2}"/>
              </a:ext>
            </a:extLst>
          </p:cNvPr>
          <p:cNvSpPr txBox="1"/>
          <p:nvPr/>
        </p:nvSpPr>
        <p:spPr>
          <a:xfrm>
            <a:off x="0" y="-46911"/>
            <a:ext cx="3903094"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Image from: https://i.ytimg.com/vi/ownsru2JO0w/hqdefault.jpg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6499"/>
                                        </p:tgtEl>
                                        <p:attrNameLst>
                                          <p:attrName>style.visibility</p:attrName>
                                        </p:attrNameLst>
                                      </p:cBhvr>
                                      <p:to>
                                        <p:strVal val="visible"/>
                                      </p:to>
                                    </p:set>
                                    <p:animEffect transition="in" filter="barn(inVertical)">
                                      <p:cBhvr>
                                        <p:cTn id="7" dur="500"/>
                                        <p:tgtEl>
                                          <p:spTgt spid="1064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2885"/>
                                        </p:tgtEl>
                                        <p:attrNameLst>
                                          <p:attrName>style.visibility</p:attrName>
                                        </p:attrNameLst>
                                      </p:cBhvr>
                                      <p:to>
                                        <p:strVal val="visible"/>
                                      </p:to>
                                    </p:set>
                                    <p:animEffect transition="in" filter="barn(inVertical)">
                                      <p:cBhvr>
                                        <p:cTn id="12" dur="500"/>
                                        <p:tgtEl>
                                          <p:spTgt spid="1228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2886"/>
                                        </p:tgtEl>
                                        <p:attrNameLst>
                                          <p:attrName>style.visibility</p:attrName>
                                        </p:attrNameLst>
                                      </p:cBhvr>
                                      <p:to>
                                        <p:strVal val="visible"/>
                                      </p:to>
                                    </p:set>
                                    <p:animEffect transition="in" filter="barn(inVertical)">
                                      <p:cBhvr>
                                        <p:cTn id="17" dur="500"/>
                                        <p:tgtEl>
                                          <p:spTgt spid="12288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2887"/>
                                        </p:tgtEl>
                                        <p:attrNameLst>
                                          <p:attrName>style.visibility</p:attrName>
                                        </p:attrNameLst>
                                      </p:cBhvr>
                                      <p:to>
                                        <p:strVal val="visible"/>
                                      </p:to>
                                    </p:set>
                                    <p:animEffect transition="in" filter="barn(inVertical)">
                                      <p:cBhvr>
                                        <p:cTn id="22" dur="500"/>
                                        <p:tgtEl>
                                          <p:spTgt spid="12288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3364"/>
                                        </p:tgtEl>
                                        <p:attrNameLst>
                                          <p:attrName>style.visibility</p:attrName>
                                        </p:attrNameLst>
                                      </p:cBhvr>
                                      <p:to>
                                        <p:strVal val="visible"/>
                                      </p:to>
                                    </p:set>
                                    <p:animEffect transition="in" filter="wipe(down)">
                                      <p:cBhvr>
                                        <p:cTn id="27" dur="500"/>
                                        <p:tgtEl>
                                          <p:spTgt spid="143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9" grpId="0"/>
      <p:bldP spid="143364" grpId="0"/>
      <p:bldP spid="122885" grpId="0"/>
      <p:bldP spid="122886" grpId="0"/>
      <p:bldP spid="122887" grpId="0"/>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DEC8EE"/>
        </a:solidFill>
        <a:effectLst/>
      </p:bgPr>
    </p:bg>
    <p:spTree>
      <p:nvGrpSpPr>
        <p:cNvPr id="1" name=""/>
        <p:cNvGrpSpPr/>
        <p:nvPr/>
      </p:nvGrpSpPr>
      <p:grpSpPr>
        <a:xfrm>
          <a:off x="0" y="0"/>
          <a:ext cx="0" cy="0"/>
          <a:chOff x="0" y="0"/>
          <a:chExt cx="0" cy="0"/>
        </a:xfrm>
      </p:grpSpPr>
      <p:pic>
        <p:nvPicPr>
          <p:cNvPr id="200706" name="Picture 13">
            <a:extLst>
              <a:ext uri="{FF2B5EF4-FFF2-40B4-BE49-F238E27FC236}">
                <a16:creationId xmlns:a16="http://schemas.microsoft.com/office/drawing/2014/main" id="{08945F64-147B-4A10-A9F0-2468363B10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15" t="33395" r="68015" b="45348"/>
          <a:stretch>
            <a:fillRect/>
          </a:stretch>
        </p:blipFill>
        <p:spPr bwMode="auto">
          <a:xfrm>
            <a:off x="1649414" y="1506538"/>
            <a:ext cx="4535487" cy="175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7" name="Content Placeholder 2">
            <a:extLst>
              <a:ext uri="{FF2B5EF4-FFF2-40B4-BE49-F238E27FC236}">
                <a16:creationId xmlns:a16="http://schemas.microsoft.com/office/drawing/2014/main" id="{B8D27F0C-F368-4873-AE8C-D34F0D19756F}"/>
              </a:ext>
            </a:extLst>
          </p:cNvPr>
          <p:cNvSpPr>
            <a:spLocks noGrp="1"/>
          </p:cNvSpPr>
          <p:nvPr>
            <p:ph idx="1"/>
          </p:nvPr>
        </p:nvSpPr>
        <p:spPr>
          <a:xfrm>
            <a:off x="135284" y="59531"/>
            <a:ext cx="12099234" cy="1489075"/>
          </a:xfrm>
        </p:spPr>
        <p:txBody>
          <a:bodyPr/>
          <a:lstStyle/>
          <a:p>
            <a:pPr marL="0" indent="0" eaLnBrk="1" hangingPunct="1">
              <a:buNone/>
            </a:pPr>
            <a:r>
              <a:rPr lang="en-US" altLang="en-US" sz="1800" dirty="0">
                <a:latin typeface="Comic Sans MS" panose="030F0702030302020204" pitchFamily="66" charset="0"/>
              </a:rPr>
              <a:t>One dandelion plant can produce many seeds leading to a high growth rate for dandelion populations. If a population of dandelions is currently 100 individuals and r</a:t>
            </a:r>
            <a:r>
              <a:rPr lang="en-US" altLang="en-US" sz="1800" baseline="-25000" dirty="0">
                <a:latin typeface="Comic Sans MS" panose="030F0702030302020204" pitchFamily="66" charset="0"/>
              </a:rPr>
              <a:t>max</a:t>
            </a:r>
            <a:r>
              <a:rPr lang="en-US" altLang="en-US" sz="1800" dirty="0">
                <a:latin typeface="Comic Sans MS" panose="030F0702030302020204" pitchFamily="66" charset="0"/>
              </a:rPr>
              <a:t> = 0.4 dandelions/month per capita, predict how many dandelions would be in this population in the next 4 months. Complete the table. Round to the nearest whole number. </a:t>
            </a:r>
            <a:endParaRPr lang="en-US" altLang="en-US" sz="4000" dirty="0">
              <a:latin typeface="Comic Sans MS" panose="030F0702030302020204" pitchFamily="66" charset="0"/>
            </a:endParaRPr>
          </a:p>
        </p:txBody>
      </p:sp>
      <p:sp>
        <p:nvSpPr>
          <p:cNvPr id="200708" name="Rectangle 1">
            <a:extLst>
              <a:ext uri="{FF2B5EF4-FFF2-40B4-BE49-F238E27FC236}">
                <a16:creationId xmlns:a16="http://schemas.microsoft.com/office/drawing/2014/main" id="{D79F038B-B40C-41E3-9551-FF1A6D113782}"/>
              </a:ext>
            </a:extLst>
          </p:cNvPr>
          <p:cNvSpPr>
            <a:spLocks noChangeArrowheads="1"/>
          </p:cNvSpPr>
          <p:nvPr/>
        </p:nvSpPr>
        <p:spPr bwMode="auto">
          <a:xfrm>
            <a:off x="0" y="6010307"/>
            <a:ext cx="91440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Aft>
                <a:spcPct val="0"/>
              </a:spcAft>
              <a:buNone/>
            </a:pPr>
            <a:r>
              <a:rPr lang="en-US" altLang="en-US" sz="1000" dirty="0">
                <a:solidFill>
                  <a:prstClr val="black"/>
                </a:solidFill>
                <a:latin typeface="Times New Roman" panose="02020603050405020304" pitchFamily="18" charset="0"/>
                <a:cs typeface="Times New Roman" panose="02020603050405020304" pitchFamily="18" charset="0"/>
              </a:rPr>
              <a:t>SYI-1.G.2 Many adaptations in organisms are related to obtaining and using energy and matter in a particular environment— </a:t>
            </a:r>
            <a:br>
              <a:rPr lang="en-US" altLang="en-US" sz="1000" dirty="0">
                <a:solidFill>
                  <a:prstClr val="black"/>
                </a:solidFill>
                <a:latin typeface="Times New Roman" panose="02020603050405020304" pitchFamily="18" charset="0"/>
                <a:cs typeface="Times New Roman" panose="02020603050405020304" pitchFamily="18" charset="0"/>
              </a:rPr>
            </a:br>
            <a:r>
              <a:rPr lang="en-US" altLang="en-US" sz="1000" dirty="0">
                <a:solidFill>
                  <a:prstClr val="black"/>
                </a:solidFill>
                <a:latin typeface="Times New Roman" panose="02020603050405020304" pitchFamily="18" charset="0"/>
                <a:cs typeface="Times New Roman" panose="02020603050405020304" pitchFamily="18" charset="0"/>
              </a:rPr>
              <a:t>a. Population growth dynamics depend on a number of factors.</a:t>
            </a:r>
            <a:br>
              <a:rPr lang="en-US" altLang="en-US" sz="1000" dirty="0">
                <a:solidFill>
                  <a:prstClr val="black"/>
                </a:solidFill>
                <a:latin typeface="Times New Roman" panose="02020603050405020304" pitchFamily="18" charset="0"/>
                <a:cs typeface="Times New Roman" panose="02020603050405020304" pitchFamily="18" charset="0"/>
              </a:rPr>
            </a:br>
            <a:r>
              <a:rPr lang="en-US" altLang="en-US" sz="1000" dirty="0">
                <a:solidFill>
                  <a:prstClr val="black"/>
                </a:solidFill>
                <a:latin typeface="Times New Roman" panose="02020603050405020304" pitchFamily="18" charset="0"/>
                <a:cs typeface="Times New Roman" panose="02020603050405020304" pitchFamily="18" charset="0"/>
              </a:rPr>
              <a:t>     </a:t>
            </a:r>
            <a:r>
              <a:rPr lang="en-US" altLang="en-US" sz="1000" dirty="0">
                <a:solidFill>
                  <a:srgbClr val="000000"/>
                </a:solidFill>
                <a:latin typeface="Times New Roman" panose="02020603050405020304" pitchFamily="18" charset="0"/>
                <a:cs typeface="Times New Roman" panose="02020603050405020304" pitchFamily="18" charset="0"/>
              </a:rPr>
              <a:t>i. Reproduction without constraints results in the exponential growth of a population.</a:t>
            </a:r>
            <a:br>
              <a:rPr lang="en-US" altLang="en-US" sz="1000" dirty="0">
                <a:solidFill>
                  <a:prstClr val="black"/>
                </a:solidFill>
                <a:latin typeface="Times New Roman" panose="02020603050405020304" pitchFamily="18" charset="0"/>
                <a:cs typeface="Times New Roman" panose="02020603050405020304" pitchFamily="18" charset="0"/>
              </a:rPr>
            </a:br>
            <a:r>
              <a:rPr lang="en-US" altLang="en-US" sz="1000" dirty="0">
                <a:solidFill>
                  <a:prstClr val="black"/>
                </a:solidFill>
                <a:latin typeface="Times New Roman" panose="02020603050405020304" pitchFamily="18" charset="0"/>
                <a:cs typeface="Times New Roman" panose="02020603050405020304" pitchFamily="18" charset="0"/>
              </a:rPr>
              <a:t>SP 5 A. Perform mathematical calculations including:</a:t>
            </a:r>
            <a:br>
              <a:rPr lang="en-US" altLang="en-US" sz="1000" dirty="0">
                <a:solidFill>
                  <a:prstClr val="black"/>
                </a:solidFill>
                <a:latin typeface="Times New Roman" panose="02020603050405020304" pitchFamily="18" charset="0"/>
                <a:cs typeface="Times New Roman" panose="02020603050405020304" pitchFamily="18" charset="0"/>
              </a:rPr>
            </a:br>
            <a:r>
              <a:rPr lang="en-US" altLang="en-US" sz="1000" dirty="0">
                <a:solidFill>
                  <a:prstClr val="black"/>
                </a:solidFill>
                <a:latin typeface="Times New Roman" panose="02020603050405020304" pitchFamily="18" charset="0"/>
                <a:cs typeface="Times New Roman" panose="02020603050405020304" pitchFamily="18" charset="0"/>
              </a:rPr>
              <a:t>    a. Mathematical equations in the curriculum</a:t>
            </a:r>
            <a:endParaRPr lang="en-US" altLang="en-US" sz="1000" dirty="0">
              <a:solidFill>
                <a:srgbClr val="7030A0"/>
              </a:solidFill>
              <a:latin typeface="Times New Roman" panose="02020603050405020304" pitchFamily="18" charset="0"/>
              <a:cs typeface="Times New Roman" panose="02020603050405020304" pitchFamily="18" charset="0"/>
            </a:endParaRPr>
          </a:p>
        </p:txBody>
      </p:sp>
      <p:pic>
        <p:nvPicPr>
          <p:cNvPr id="200709" name="Picture 1">
            <a:extLst>
              <a:ext uri="{FF2B5EF4-FFF2-40B4-BE49-F238E27FC236}">
                <a16:creationId xmlns:a16="http://schemas.microsoft.com/office/drawing/2014/main" id="{75B64F1F-EFC0-4647-9B91-E6C020A47A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666" t="47037" r="44167" b="21561"/>
          <a:stretch>
            <a:fillRect/>
          </a:stretch>
        </p:blipFill>
        <p:spPr bwMode="auto">
          <a:xfrm>
            <a:off x="7450137" y="1109663"/>
            <a:ext cx="440531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71A459C5-A8F9-4508-917D-7851F7A72E3C}"/>
              </a:ext>
            </a:extLst>
          </p:cNvPr>
          <p:cNvSpPr txBox="1">
            <a:spLocks noChangeArrowheads="1"/>
          </p:cNvSpPr>
          <p:nvPr/>
        </p:nvSpPr>
        <p:spPr bwMode="auto">
          <a:xfrm>
            <a:off x="2737643" y="1026921"/>
            <a:ext cx="4581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400" dirty="0">
                <a:solidFill>
                  <a:srgbClr val="1003BD"/>
                </a:solidFill>
                <a:latin typeface="Arial" panose="020B0604020202020204" pitchFamily="34" charset="0"/>
                <a:cs typeface="Arial" panose="020B0604020202020204" pitchFamily="34" charset="0"/>
              </a:rPr>
              <a:t>dN/dt=  r </a:t>
            </a:r>
            <a:r>
              <a:rPr lang="en-US" altLang="en-US" sz="2400" baseline="-25000" dirty="0">
                <a:solidFill>
                  <a:srgbClr val="1003BD"/>
                </a:solidFill>
                <a:latin typeface="Arial" panose="020B0604020202020204" pitchFamily="34" charset="0"/>
                <a:cs typeface="Arial" panose="020B0604020202020204" pitchFamily="34" charset="0"/>
              </a:rPr>
              <a:t>max</a:t>
            </a:r>
            <a:r>
              <a:rPr lang="en-US" altLang="en-US" sz="2400" dirty="0">
                <a:solidFill>
                  <a:srgbClr val="1003BD"/>
                </a:solidFill>
                <a:latin typeface="Arial" panose="020B0604020202020204" pitchFamily="34" charset="0"/>
                <a:cs typeface="Arial" panose="020B0604020202020204" pitchFamily="34" charset="0"/>
              </a:rPr>
              <a:t> N</a:t>
            </a:r>
          </a:p>
        </p:txBody>
      </p:sp>
      <p:sp>
        <p:nvSpPr>
          <p:cNvPr id="9" name="TextBox 8">
            <a:extLst>
              <a:ext uri="{FF2B5EF4-FFF2-40B4-BE49-F238E27FC236}">
                <a16:creationId xmlns:a16="http://schemas.microsoft.com/office/drawing/2014/main" id="{BEB717D7-2E51-40E3-8EA8-25A19E9B1256}"/>
              </a:ext>
            </a:extLst>
          </p:cNvPr>
          <p:cNvSpPr txBox="1">
            <a:spLocks noChangeArrowheads="1"/>
          </p:cNvSpPr>
          <p:nvPr/>
        </p:nvSpPr>
        <p:spPr bwMode="auto">
          <a:xfrm>
            <a:off x="3406775" y="2063750"/>
            <a:ext cx="1785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800" b="1" dirty="0">
                <a:solidFill>
                  <a:srgbClr val="1003BD"/>
                </a:solidFill>
                <a:latin typeface="Arial" panose="020B0604020202020204" pitchFamily="34" charset="0"/>
                <a:cs typeface="Arial" panose="020B0604020202020204" pitchFamily="34" charset="0"/>
              </a:rPr>
              <a:t>0.4 (100) = 40</a:t>
            </a:r>
          </a:p>
        </p:txBody>
      </p:sp>
      <p:sp>
        <p:nvSpPr>
          <p:cNvPr id="17" name="TextBox 16">
            <a:extLst>
              <a:ext uri="{FF2B5EF4-FFF2-40B4-BE49-F238E27FC236}">
                <a16:creationId xmlns:a16="http://schemas.microsoft.com/office/drawing/2014/main" id="{BF6DAA2E-7A5E-4A95-933C-F99067E3214B}"/>
              </a:ext>
            </a:extLst>
          </p:cNvPr>
          <p:cNvSpPr txBox="1">
            <a:spLocks noChangeArrowheads="1"/>
          </p:cNvSpPr>
          <p:nvPr/>
        </p:nvSpPr>
        <p:spPr bwMode="auto">
          <a:xfrm>
            <a:off x="5910263" y="5442347"/>
            <a:ext cx="62817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000" dirty="0">
                <a:solidFill>
                  <a:srgbClr val="1003BD"/>
                </a:solidFill>
                <a:latin typeface="Arial" panose="020B0604020202020204" pitchFamily="34" charset="0"/>
                <a:cs typeface="Arial" panose="020B0604020202020204" pitchFamily="34" charset="0"/>
              </a:rPr>
              <a:t>dN/dt= (0.4) (100) </a:t>
            </a:r>
            <a:r>
              <a:rPr lang="en-US" altLang="en-US" sz="2000" u="sng" dirty="0">
                <a:solidFill>
                  <a:srgbClr val="1003BD"/>
                </a:solidFill>
                <a:latin typeface="Arial" panose="020B0604020202020204" pitchFamily="34" charset="0"/>
                <a:cs typeface="Arial" panose="020B0604020202020204" pitchFamily="34" charset="0"/>
              </a:rPr>
              <a:t>(50</a:t>
            </a:r>
            <a:r>
              <a:rPr lang="en-US" altLang="en-US" sz="2000" dirty="0">
                <a:solidFill>
                  <a:srgbClr val="1003BD"/>
                </a:solidFill>
                <a:latin typeface="Arial" panose="020B0604020202020204" pitchFamily="34" charset="0"/>
                <a:cs typeface="Arial" panose="020B0604020202020204" pitchFamily="34" charset="0"/>
              </a:rPr>
              <a:t>)  = 13 dandelions/month  </a:t>
            </a:r>
          </a:p>
          <a:p>
            <a:pPr fontAlgn="base">
              <a:spcBef>
                <a:spcPct val="0"/>
              </a:spcBef>
              <a:spcAft>
                <a:spcPct val="0"/>
              </a:spcAft>
              <a:buNone/>
            </a:pPr>
            <a:r>
              <a:rPr lang="en-US" altLang="en-US" sz="2000" dirty="0">
                <a:solidFill>
                  <a:srgbClr val="1003BD"/>
                </a:solidFill>
                <a:latin typeface="Arial" panose="020B0604020202020204" pitchFamily="34" charset="0"/>
                <a:cs typeface="Arial" panose="020B0604020202020204" pitchFamily="34" charset="0"/>
              </a:rPr>
              <a:t>                              150</a:t>
            </a:r>
          </a:p>
        </p:txBody>
      </p:sp>
      <p:sp>
        <p:nvSpPr>
          <p:cNvPr id="19" name="TextBox 18">
            <a:extLst>
              <a:ext uri="{FF2B5EF4-FFF2-40B4-BE49-F238E27FC236}">
                <a16:creationId xmlns:a16="http://schemas.microsoft.com/office/drawing/2014/main" id="{45DD0705-6CD4-44E4-9DA0-8DAE23BAF347}"/>
              </a:ext>
            </a:extLst>
          </p:cNvPr>
          <p:cNvSpPr txBox="1">
            <a:spLocks noChangeArrowheads="1"/>
          </p:cNvSpPr>
          <p:nvPr/>
        </p:nvSpPr>
        <p:spPr bwMode="auto">
          <a:xfrm>
            <a:off x="5834063" y="4037755"/>
            <a:ext cx="46450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000" dirty="0">
                <a:solidFill>
                  <a:srgbClr val="1003BD"/>
                </a:solidFill>
                <a:latin typeface="Arial" panose="020B0604020202020204" pitchFamily="34" charset="0"/>
                <a:cs typeface="Arial" panose="020B0604020202020204" pitchFamily="34" charset="0"/>
              </a:rPr>
              <a:t>dN/dt = r </a:t>
            </a:r>
            <a:r>
              <a:rPr lang="en-US" altLang="en-US" sz="2000" baseline="-25000" dirty="0">
                <a:solidFill>
                  <a:srgbClr val="1003BD"/>
                </a:solidFill>
                <a:latin typeface="Arial" panose="020B0604020202020204" pitchFamily="34" charset="0"/>
                <a:cs typeface="Arial" panose="020B0604020202020204" pitchFamily="34" charset="0"/>
              </a:rPr>
              <a:t>max</a:t>
            </a:r>
            <a:r>
              <a:rPr lang="en-US" altLang="en-US" sz="2000" dirty="0">
                <a:solidFill>
                  <a:srgbClr val="1003BD"/>
                </a:solidFill>
                <a:latin typeface="Arial" panose="020B0604020202020204" pitchFamily="34" charset="0"/>
                <a:cs typeface="Arial" panose="020B0604020202020204" pitchFamily="34" charset="0"/>
              </a:rPr>
              <a:t> </a:t>
            </a:r>
            <a:r>
              <a:rPr lang="en-US" altLang="en-US" sz="2000" u="sng" dirty="0">
                <a:solidFill>
                  <a:srgbClr val="1003BD"/>
                </a:solidFill>
                <a:latin typeface="Arial" panose="020B0604020202020204" pitchFamily="34" charset="0"/>
                <a:cs typeface="Arial" panose="020B0604020202020204" pitchFamily="34" charset="0"/>
              </a:rPr>
              <a:t>N (K-N)</a:t>
            </a:r>
          </a:p>
          <a:p>
            <a:pPr fontAlgn="base">
              <a:spcBef>
                <a:spcPct val="0"/>
              </a:spcBef>
              <a:spcAft>
                <a:spcPct val="0"/>
              </a:spcAft>
              <a:buNone/>
            </a:pPr>
            <a:r>
              <a:rPr lang="en-US" altLang="en-US" sz="2000" dirty="0">
                <a:solidFill>
                  <a:srgbClr val="1003BD"/>
                </a:solidFill>
                <a:latin typeface="Arial" panose="020B0604020202020204" pitchFamily="34" charset="0"/>
                <a:cs typeface="Arial" panose="020B0604020202020204" pitchFamily="34" charset="0"/>
              </a:rPr>
              <a:t>                        K</a:t>
            </a:r>
          </a:p>
        </p:txBody>
      </p:sp>
      <p:sp>
        <p:nvSpPr>
          <p:cNvPr id="23" name="TextBox 22">
            <a:extLst>
              <a:ext uri="{FF2B5EF4-FFF2-40B4-BE49-F238E27FC236}">
                <a16:creationId xmlns:a16="http://schemas.microsoft.com/office/drawing/2014/main" id="{62FF30D1-DF64-41D2-87DE-6272D3C15E30}"/>
              </a:ext>
            </a:extLst>
          </p:cNvPr>
          <p:cNvSpPr txBox="1">
            <a:spLocks noChangeArrowheads="1"/>
          </p:cNvSpPr>
          <p:nvPr/>
        </p:nvSpPr>
        <p:spPr bwMode="auto">
          <a:xfrm>
            <a:off x="5910263" y="4768620"/>
            <a:ext cx="46450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000" dirty="0">
                <a:solidFill>
                  <a:srgbClr val="1003BD"/>
                </a:solidFill>
                <a:latin typeface="Arial" panose="020B0604020202020204" pitchFamily="34" charset="0"/>
                <a:cs typeface="Arial" panose="020B0604020202020204" pitchFamily="34" charset="0"/>
              </a:rPr>
              <a:t>dN/dt = (0.4) (100) </a:t>
            </a:r>
            <a:r>
              <a:rPr lang="en-US" altLang="en-US" sz="2000" u="sng" dirty="0">
                <a:solidFill>
                  <a:srgbClr val="1003BD"/>
                </a:solidFill>
                <a:latin typeface="Arial" panose="020B0604020202020204" pitchFamily="34" charset="0"/>
                <a:cs typeface="Arial" panose="020B0604020202020204" pitchFamily="34" charset="0"/>
              </a:rPr>
              <a:t>(150-100)  </a:t>
            </a:r>
          </a:p>
          <a:p>
            <a:pPr fontAlgn="base">
              <a:spcBef>
                <a:spcPct val="0"/>
              </a:spcBef>
              <a:spcAft>
                <a:spcPct val="0"/>
              </a:spcAft>
              <a:buNone/>
            </a:pPr>
            <a:r>
              <a:rPr lang="en-US" altLang="en-US" sz="2000" dirty="0">
                <a:solidFill>
                  <a:srgbClr val="1003BD"/>
                </a:solidFill>
                <a:latin typeface="Arial" panose="020B0604020202020204" pitchFamily="34" charset="0"/>
                <a:cs typeface="Arial" panose="020B0604020202020204" pitchFamily="34" charset="0"/>
              </a:rPr>
              <a:t>                                   150</a:t>
            </a:r>
          </a:p>
        </p:txBody>
      </p:sp>
      <p:sp>
        <p:nvSpPr>
          <p:cNvPr id="20" name="TextBox 19">
            <a:extLst>
              <a:ext uri="{FF2B5EF4-FFF2-40B4-BE49-F238E27FC236}">
                <a16:creationId xmlns:a16="http://schemas.microsoft.com/office/drawing/2014/main" id="{68211D89-479C-4A2C-99BD-E986ABE27711}"/>
              </a:ext>
            </a:extLst>
          </p:cNvPr>
          <p:cNvSpPr txBox="1">
            <a:spLocks noChangeArrowheads="1"/>
          </p:cNvSpPr>
          <p:nvPr/>
        </p:nvSpPr>
        <p:spPr bwMode="auto">
          <a:xfrm>
            <a:off x="2601913" y="2068514"/>
            <a:ext cx="7413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800" b="1" dirty="0">
                <a:solidFill>
                  <a:srgbClr val="1003BD"/>
                </a:solidFill>
                <a:latin typeface="Arial" panose="020B0604020202020204" pitchFamily="34" charset="0"/>
                <a:cs typeface="Arial" panose="020B0604020202020204" pitchFamily="34" charset="0"/>
              </a:rPr>
              <a:t>100</a:t>
            </a:r>
            <a:endParaRPr lang="en-US" altLang="en-US" sz="1800" b="1" dirty="0">
              <a:solidFill>
                <a:prstClr val="black"/>
              </a:solidFill>
              <a:cs typeface="Arial" panose="020B0604020202020204" pitchFamily="34" charset="0"/>
            </a:endParaRPr>
          </a:p>
        </p:txBody>
      </p:sp>
      <p:grpSp>
        <p:nvGrpSpPr>
          <p:cNvPr id="43" name="Group 42">
            <a:extLst>
              <a:ext uri="{FF2B5EF4-FFF2-40B4-BE49-F238E27FC236}">
                <a16:creationId xmlns:a16="http://schemas.microsoft.com/office/drawing/2014/main" id="{90C818F0-E023-43DA-A2E9-12D5FB62D99B}"/>
              </a:ext>
            </a:extLst>
          </p:cNvPr>
          <p:cNvGrpSpPr>
            <a:grpSpLocks/>
          </p:cNvGrpSpPr>
          <p:nvPr/>
        </p:nvGrpSpPr>
        <p:grpSpPr bwMode="auto">
          <a:xfrm>
            <a:off x="2582863" y="2074864"/>
            <a:ext cx="3236912" cy="642937"/>
            <a:chOff x="1059766" y="2061530"/>
            <a:chExt cx="3236144" cy="622553"/>
          </a:xfrm>
        </p:grpSpPr>
        <p:sp>
          <p:nvSpPr>
            <p:cNvPr id="200729" name="TextBox 21">
              <a:extLst>
                <a:ext uri="{FF2B5EF4-FFF2-40B4-BE49-F238E27FC236}">
                  <a16:creationId xmlns:a16="http://schemas.microsoft.com/office/drawing/2014/main" id="{339B9902-1B23-43FC-BB1C-EB140886D182}"/>
                </a:ext>
              </a:extLst>
            </p:cNvPr>
            <p:cNvSpPr txBox="1">
              <a:spLocks noChangeArrowheads="1"/>
            </p:cNvSpPr>
            <p:nvPr/>
          </p:nvSpPr>
          <p:spPr bwMode="auto">
            <a:xfrm>
              <a:off x="1059766" y="2314751"/>
              <a:ext cx="7414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800" b="1" dirty="0">
                  <a:solidFill>
                    <a:srgbClr val="1003BD"/>
                  </a:solidFill>
                  <a:latin typeface="Arial" panose="020B0604020202020204" pitchFamily="34" charset="0"/>
                  <a:cs typeface="Arial" panose="020B0604020202020204" pitchFamily="34" charset="0"/>
                </a:rPr>
                <a:t>140</a:t>
              </a:r>
              <a:endParaRPr lang="en-US" altLang="en-US" sz="1800" b="1" dirty="0">
                <a:solidFill>
                  <a:srgbClr val="000000"/>
                </a:solidFill>
                <a:cs typeface="Arial" panose="020B0604020202020204" pitchFamily="34" charset="0"/>
              </a:endParaRPr>
            </a:p>
          </p:txBody>
        </p:sp>
        <p:sp>
          <p:nvSpPr>
            <p:cNvPr id="200730" name="TextBox 29">
              <a:extLst>
                <a:ext uri="{FF2B5EF4-FFF2-40B4-BE49-F238E27FC236}">
                  <a16:creationId xmlns:a16="http://schemas.microsoft.com/office/drawing/2014/main" id="{86C7E537-AB12-4FA4-BEF7-CCF0303C0A08}"/>
                </a:ext>
              </a:extLst>
            </p:cNvPr>
            <p:cNvSpPr txBox="1">
              <a:spLocks noChangeArrowheads="1"/>
            </p:cNvSpPr>
            <p:nvPr/>
          </p:nvSpPr>
          <p:spPr bwMode="auto">
            <a:xfrm>
              <a:off x="3693767" y="2061530"/>
              <a:ext cx="6021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800" b="1" dirty="0">
                  <a:solidFill>
                    <a:srgbClr val="1003BD"/>
                  </a:solidFill>
                  <a:latin typeface="Arial" panose="020B0604020202020204" pitchFamily="34" charset="0"/>
                  <a:cs typeface="Arial" panose="020B0604020202020204" pitchFamily="34" charset="0"/>
                </a:rPr>
                <a:t>140 </a:t>
              </a:r>
              <a:endParaRPr lang="en-US" altLang="en-US" sz="1800" b="1" dirty="0">
                <a:solidFill>
                  <a:prstClr val="black"/>
                </a:solidFill>
                <a:cs typeface="Arial" panose="020B0604020202020204" pitchFamily="34" charset="0"/>
              </a:endParaRPr>
            </a:p>
          </p:txBody>
        </p:sp>
      </p:grpSp>
      <p:sp>
        <p:nvSpPr>
          <p:cNvPr id="32" name="TextBox 31">
            <a:extLst>
              <a:ext uri="{FF2B5EF4-FFF2-40B4-BE49-F238E27FC236}">
                <a16:creationId xmlns:a16="http://schemas.microsoft.com/office/drawing/2014/main" id="{34E690AB-F7BA-4F1E-BE18-F8C9E1911CE8}"/>
              </a:ext>
            </a:extLst>
          </p:cNvPr>
          <p:cNvSpPr txBox="1">
            <a:spLocks noChangeArrowheads="1"/>
          </p:cNvSpPr>
          <p:nvPr/>
        </p:nvSpPr>
        <p:spPr bwMode="auto">
          <a:xfrm>
            <a:off x="3392489" y="2314575"/>
            <a:ext cx="1736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800" b="1" dirty="0">
                <a:solidFill>
                  <a:srgbClr val="1003BD"/>
                </a:solidFill>
                <a:latin typeface="Arial" panose="020B0604020202020204" pitchFamily="34" charset="0"/>
                <a:cs typeface="Arial" panose="020B0604020202020204" pitchFamily="34" charset="0"/>
              </a:rPr>
              <a:t>0.4 (140) = 56</a:t>
            </a:r>
          </a:p>
        </p:txBody>
      </p:sp>
      <p:sp>
        <p:nvSpPr>
          <p:cNvPr id="34" name="TextBox 33">
            <a:extLst>
              <a:ext uri="{FF2B5EF4-FFF2-40B4-BE49-F238E27FC236}">
                <a16:creationId xmlns:a16="http://schemas.microsoft.com/office/drawing/2014/main" id="{80B1F142-55AC-4A90-993D-F0765B95E32B}"/>
              </a:ext>
            </a:extLst>
          </p:cNvPr>
          <p:cNvSpPr txBox="1">
            <a:spLocks noChangeArrowheads="1"/>
          </p:cNvSpPr>
          <p:nvPr/>
        </p:nvSpPr>
        <p:spPr bwMode="auto">
          <a:xfrm>
            <a:off x="3406775" y="2549525"/>
            <a:ext cx="2503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800" b="1" dirty="0">
                <a:solidFill>
                  <a:srgbClr val="1003BD"/>
                </a:solidFill>
                <a:latin typeface="Arial" panose="020B0604020202020204" pitchFamily="34" charset="0"/>
                <a:cs typeface="Arial" panose="020B0604020202020204" pitchFamily="34" charset="0"/>
              </a:rPr>
              <a:t>0.4 (196) = 112</a:t>
            </a:r>
          </a:p>
        </p:txBody>
      </p:sp>
      <p:sp>
        <p:nvSpPr>
          <p:cNvPr id="36" name="TextBox 35">
            <a:extLst>
              <a:ext uri="{FF2B5EF4-FFF2-40B4-BE49-F238E27FC236}">
                <a16:creationId xmlns:a16="http://schemas.microsoft.com/office/drawing/2014/main" id="{1650A9B8-BA22-4F02-83F6-3939CD9A47C6}"/>
              </a:ext>
            </a:extLst>
          </p:cNvPr>
          <p:cNvSpPr txBox="1">
            <a:spLocks noChangeArrowheads="1"/>
          </p:cNvSpPr>
          <p:nvPr/>
        </p:nvSpPr>
        <p:spPr bwMode="auto">
          <a:xfrm>
            <a:off x="3406776" y="2779713"/>
            <a:ext cx="18208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800" b="1" dirty="0">
                <a:solidFill>
                  <a:srgbClr val="1003BD"/>
                </a:solidFill>
                <a:latin typeface="Arial" panose="020B0604020202020204" pitchFamily="34" charset="0"/>
                <a:cs typeface="Arial" panose="020B0604020202020204" pitchFamily="34" charset="0"/>
              </a:rPr>
              <a:t>0.4 (308) = 123</a:t>
            </a:r>
          </a:p>
        </p:txBody>
      </p:sp>
      <p:grpSp>
        <p:nvGrpSpPr>
          <p:cNvPr id="47" name="Group 46">
            <a:extLst>
              <a:ext uri="{FF2B5EF4-FFF2-40B4-BE49-F238E27FC236}">
                <a16:creationId xmlns:a16="http://schemas.microsoft.com/office/drawing/2014/main" id="{359C311A-ACAA-4F6F-A7AB-AB41F1B17D67}"/>
              </a:ext>
            </a:extLst>
          </p:cNvPr>
          <p:cNvGrpSpPr>
            <a:grpSpLocks/>
          </p:cNvGrpSpPr>
          <p:nvPr/>
        </p:nvGrpSpPr>
        <p:grpSpPr bwMode="auto">
          <a:xfrm>
            <a:off x="2581275" y="2366963"/>
            <a:ext cx="3341688" cy="595312"/>
            <a:chOff x="1078273" y="2327800"/>
            <a:chExt cx="3341327" cy="595014"/>
          </a:xfrm>
        </p:grpSpPr>
        <p:sp>
          <p:nvSpPr>
            <p:cNvPr id="200727" name="TextBox 37">
              <a:extLst>
                <a:ext uri="{FF2B5EF4-FFF2-40B4-BE49-F238E27FC236}">
                  <a16:creationId xmlns:a16="http://schemas.microsoft.com/office/drawing/2014/main" id="{203A3F73-92A8-478C-8DD4-CD82C06A9216}"/>
                </a:ext>
              </a:extLst>
            </p:cNvPr>
            <p:cNvSpPr txBox="1">
              <a:spLocks noChangeArrowheads="1"/>
            </p:cNvSpPr>
            <p:nvPr/>
          </p:nvSpPr>
          <p:spPr bwMode="auto">
            <a:xfrm>
              <a:off x="1078273" y="2553482"/>
              <a:ext cx="7229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800" b="1" dirty="0">
                  <a:solidFill>
                    <a:srgbClr val="1003BD"/>
                  </a:solidFill>
                  <a:latin typeface="Arial" panose="020B0604020202020204" pitchFamily="34" charset="0"/>
                  <a:cs typeface="Arial" panose="020B0604020202020204" pitchFamily="34" charset="0"/>
                </a:rPr>
                <a:t>196</a:t>
              </a:r>
              <a:endParaRPr lang="en-US" altLang="en-US" sz="1800" b="1" dirty="0">
                <a:solidFill>
                  <a:srgbClr val="000000"/>
                </a:solidFill>
                <a:cs typeface="Arial" panose="020B0604020202020204" pitchFamily="34" charset="0"/>
              </a:endParaRPr>
            </a:p>
          </p:txBody>
        </p:sp>
        <p:sp>
          <p:nvSpPr>
            <p:cNvPr id="200728" name="TextBox 41">
              <a:extLst>
                <a:ext uri="{FF2B5EF4-FFF2-40B4-BE49-F238E27FC236}">
                  <a16:creationId xmlns:a16="http://schemas.microsoft.com/office/drawing/2014/main" id="{A5D51333-0E28-4CA5-B485-35208E437C56}"/>
                </a:ext>
              </a:extLst>
            </p:cNvPr>
            <p:cNvSpPr txBox="1">
              <a:spLocks noChangeArrowheads="1"/>
            </p:cNvSpPr>
            <p:nvPr/>
          </p:nvSpPr>
          <p:spPr bwMode="auto">
            <a:xfrm>
              <a:off x="3669058" y="2327800"/>
              <a:ext cx="7505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800" b="1" dirty="0">
                  <a:solidFill>
                    <a:srgbClr val="1003BD"/>
                  </a:solidFill>
                  <a:latin typeface="Arial" panose="020B0604020202020204" pitchFamily="34" charset="0"/>
                  <a:cs typeface="Arial" panose="020B0604020202020204" pitchFamily="34" charset="0"/>
                </a:rPr>
                <a:t>196</a:t>
              </a:r>
              <a:endParaRPr lang="en-US" altLang="en-US" sz="1800" b="1" dirty="0">
                <a:solidFill>
                  <a:srgbClr val="000000"/>
                </a:solidFill>
                <a:cs typeface="Arial" panose="020B0604020202020204" pitchFamily="34" charset="0"/>
              </a:endParaRPr>
            </a:p>
          </p:txBody>
        </p:sp>
      </p:grpSp>
      <p:grpSp>
        <p:nvGrpSpPr>
          <p:cNvPr id="48" name="Group 47">
            <a:extLst>
              <a:ext uri="{FF2B5EF4-FFF2-40B4-BE49-F238E27FC236}">
                <a16:creationId xmlns:a16="http://schemas.microsoft.com/office/drawing/2014/main" id="{D2085399-9C00-4A1C-9BA5-324DC557697C}"/>
              </a:ext>
            </a:extLst>
          </p:cNvPr>
          <p:cNvGrpSpPr>
            <a:grpSpLocks/>
          </p:cNvGrpSpPr>
          <p:nvPr/>
        </p:nvGrpSpPr>
        <p:grpSpPr bwMode="auto">
          <a:xfrm>
            <a:off x="2613025" y="2578100"/>
            <a:ext cx="3221038" cy="579438"/>
            <a:chOff x="1088454" y="2577832"/>
            <a:chExt cx="3221710" cy="579707"/>
          </a:xfrm>
        </p:grpSpPr>
        <p:sp>
          <p:nvSpPr>
            <p:cNvPr id="200725" name="TextBox 39">
              <a:extLst>
                <a:ext uri="{FF2B5EF4-FFF2-40B4-BE49-F238E27FC236}">
                  <a16:creationId xmlns:a16="http://schemas.microsoft.com/office/drawing/2014/main" id="{F52CA936-9E90-42A2-A3C4-2570C6AC445C}"/>
                </a:ext>
              </a:extLst>
            </p:cNvPr>
            <p:cNvSpPr txBox="1">
              <a:spLocks noChangeArrowheads="1"/>
            </p:cNvSpPr>
            <p:nvPr/>
          </p:nvSpPr>
          <p:spPr bwMode="auto">
            <a:xfrm>
              <a:off x="1088454" y="2788207"/>
              <a:ext cx="8205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800" b="1" dirty="0">
                  <a:solidFill>
                    <a:srgbClr val="1003BD"/>
                  </a:solidFill>
                  <a:latin typeface="Arial" panose="020B0604020202020204" pitchFamily="34" charset="0"/>
                  <a:cs typeface="Arial" panose="020B0604020202020204" pitchFamily="34" charset="0"/>
                </a:rPr>
                <a:t>308</a:t>
              </a:r>
              <a:endParaRPr lang="en-US" altLang="en-US" sz="1800" b="1" dirty="0">
                <a:solidFill>
                  <a:srgbClr val="000000"/>
                </a:solidFill>
                <a:cs typeface="Arial" panose="020B0604020202020204" pitchFamily="34" charset="0"/>
              </a:endParaRPr>
            </a:p>
          </p:txBody>
        </p:sp>
        <p:sp>
          <p:nvSpPr>
            <p:cNvPr id="200726" name="TextBox 43">
              <a:extLst>
                <a:ext uri="{FF2B5EF4-FFF2-40B4-BE49-F238E27FC236}">
                  <a16:creationId xmlns:a16="http://schemas.microsoft.com/office/drawing/2014/main" id="{118BE792-B721-4273-A218-25A70A7FABB0}"/>
                </a:ext>
              </a:extLst>
            </p:cNvPr>
            <p:cNvSpPr txBox="1">
              <a:spLocks noChangeArrowheads="1"/>
            </p:cNvSpPr>
            <p:nvPr/>
          </p:nvSpPr>
          <p:spPr bwMode="auto">
            <a:xfrm>
              <a:off x="3718672" y="2577832"/>
              <a:ext cx="5914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800" b="1" dirty="0">
                  <a:solidFill>
                    <a:srgbClr val="1003BD"/>
                  </a:solidFill>
                  <a:latin typeface="Arial" panose="020B0604020202020204" pitchFamily="34" charset="0"/>
                  <a:cs typeface="Arial" panose="020B0604020202020204" pitchFamily="34" charset="0"/>
                </a:rPr>
                <a:t>308</a:t>
              </a:r>
              <a:endParaRPr lang="en-US" altLang="en-US" sz="1800" b="1" dirty="0">
                <a:solidFill>
                  <a:srgbClr val="000000"/>
                </a:solidFill>
                <a:cs typeface="Arial" panose="020B0604020202020204" pitchFamily="34" charset="0"/>
              </a:endParaRPr>
            </a:p>
          </p:txBody>
        </p:sp>
      </p:grpSp>
      <p:sp>
        <p:nvSpPr>
          <p:cNvPr id="46" name="TextBox 45">
            <a:extLst>
              <a:ext uri="{FF2B5EF4-FFF2-40B4-BE49-F238E27FC236}">
                <a16:creationId xmlns:a16="http://schemas.microsoft.com/office/drawing/2014/main" id="{D6F50B3D-F31D-4E37-892A-D1452C91B91B}"/>
              </a:ext>
            </a:extLst>
          </p:cNvPr>
          <p:cNvSpPr txBox="1">
            <a:spLocks noChangeArrowheads="1"/>
          </p:cNvSpPr>
          <p:nvPr/>
        </p:nvSpPr>
        <p:spPr bwMode="auto">
          <a:xfrm>
            <a:off x="5227639" y="2792414"/>
            <a:ext cx="592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800" b="1" dirty="0">
                <a:solidFill>
                  <a:srgbClr val="1003BD"/>
                </a:solidFill>
                <a:latin typeface="Arial" panose="020B0604020202020204" pitchFamily="34" charset="0"/>
                <a:cs typeface="Arial" panose="020B0604020202020204" pitchFamily="34" charset="0"/>
              </a:rPr>
              <a:t>431</a:t>
            </a:r>
            <a:endParaRPr lang="en-US" altLang="en-US" sz="1800" b="1" dirty="0">
              <a:solidFill>
                <a:srgbClr val="000000"/>
              </a:solidFill>
              <a:cs typeface="Arial" panose="020B0604020202020204" pitchFamily="34" charset="0"/>
            </a:endParaRPr>
          </a:p>
        </p:txBody>
      </p:sp>
      <p:sp>
        <p:nvSpPr>
          <p:cNvPr id="200723" name="TextBox 51">
            <a:extLst>
              <a:ext uri="{FF2B5EF4-FFF2-40B4-BE49-F238E27FC236}">
                <a16:creationId xmlns:a16="http://schemas.microsoft.com/office/drawing/2014/main" id="{43D98077-FE1C-415E-ADF0-C269393EE91A}"/>
              </a:ext>
            </a:extLst>
          </p:cNvPr>
          <p:cNvSpPr txBox="1">
            <a:spLocks noChangeArrowheads="1"/>
          </p:cNvSpPr>
          <p:nvPr/>
        </p:nvSpPr>
        <p:spPr bwMode="auto">
          <a:xfrm>
            <a:off x="197643" y="3527279"/>
            <a:ext cx="533355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800" dirty="0">
                <a:solidFill>
                  <a:srgbClr val="333333"/>
                </a:solidFill>
                <a:latin typeface="Comic Sans MS" panose="030F0702030302020204" pitchFamily="66" charset="0"/>
                <a:cs typeface="Times New Roman" panose="02020603050405020304" pitchFamily="18" charset="0"/>
              </a:rPr>
              <a:t>Imagine the original dandelion population mentioned above cannot grow exponentially due to lack of space. The carrying capacity for their field is 150 dandelions. What is their dN/dt in this logistic growth situation? </a:t>
            </a:r>
            <a:endParaRPr lang="en-US" altLang="en-US" sz="1800" dirty="0">
              <a:solidFill>
                <a:prstClr val="black"/>
              </a:solidFill>
              <a:latin typeface="Comic Sans MS" panose="030F0702030302020204" pitchFamily="66" charset="0"/>
              <a:cs typeface="Arial" panose="020B0604020202020204" pitchFamily="34" charset="0"/>
            </a:endParaRPr>
          </a:p>
        </p:txBody>
      </p:sp>
      <p:sp>
        <p:nvSpPr>
          <p:cNvPr id="200724" name="TextBox 53">
            <a:extLst>
              <a:ext uri="{FF2B5EF4-FFF2-40B4-BE49-F238E27FC236}">
                <a16:creationId xmlns:a16="http://schemas.microsoft.com/office/drawing/2014/main" id="{433640EC-7F50-434E-AA53-8DC5AB5859DA}"/>
              </a:ext>
            </a:extLst>
          </p:cNvPr>
          <p:cNvSpPr txBox="1">
            <a:spLocks noChangeArrowheads="1"/>
          </p:cNvSpPr>
          <p:nvPr/>
        </p:nvSpPr>
        <p:spPr bwMode="auto">
          <a:xfrm>
            <a:off x="1511301" y="-63500"/>
            <a:ext cx="83280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000" dirty="0">
                <a:solidFill>
                  <a:prstClr val="black"/>
                </a:solidFill>
                <a:cs typeface="Arial" panose="020B0604020202020204" pitchFamily="34" charset="0"/>
              </a:rPr>
              <a:t>Modified from: https://teachers.stjohns.k12.fl.us/lyons-s/files/2014/11/Population-Ecology-Practice-Problems-ABrokaw2012-13.pdf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barn(inVertical)">
                                      <p:cBhvr>
                                        <p:cTn id="22" dur="500"/>
                                        <p:tgtEl>
                                          <p:spTgt spid="4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arn(inVertical)">
                                      <p:cBhvr>
                                        <p:cTn id="27" dur="500"/>
                                        <p:tgtEl>
                                          <p:spTgt spid="3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barn(inVertical)">
                                      <p:cBhvr>
                                        <p:cTn id="32" dur="500"/>
                                        <p:tgtEl>
                                          <p:spTgt spid="4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barn(inVertical)">
                                      <p:cBhvr>
                                        <p:cTn id="37" dur="500"/>
                                        <p:tgtEl>
                                          <p:spTgt spid="3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1" fill="hold"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barn(inVertical)">
                                      <p:cBhvr>
                                        <p:cTn id="42" dur="500"/>
                                        <p:tgtEl>
                                          <p:spTgt spid="4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barn(inVertical)">
                                      <p:cBhvr>
                                        <p:cTn id="47" dur="500"/>
                                        <p:tgtEl>
                                          <p:spTgt spid="3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barn(inVertical)">
                                      <p:cBhvr>
                                        <p:cTn id="52" dur="500"/>
                                        <p:tgtEl>
                                          <p:spTgt spid="4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left)">
                                      <p:cBhvr>
                                        <p:cTn id="57" dur="500"/>
                                        <p:tgtEl>
                                          <p:spTgt spid="19"/>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left)">
                                      <p:cBhvr>
                                        <p:cTn id="62" dur="500"/>
                                        <p:tgtEl>
                                          <p:spTgt spid="23"/>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wipe(left)">
                                      <p:cBhvr>
                                        <p:cTn id="6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7" grpId="0"/>
      <p:bldP spid="19" grpId="0"/>
      <p:bldP spid="23" grpId="0"/>
      <p:bldP spid="20" grpId="0"/>
      <p:bldP spid="32" grpId="0"/>
      <p:bldP spid="34" grpId="0"/>
      <p:bldP spid="36" grpId="0"/>
      <p:bldP spid="46" grpId="0"/>
    </p:bldLst>
  </p:timing>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75000"/>
          </a:schemeClr>
        </a:solidFill>
        <a:effectLst/>
      </p:bgPr>
    </p:bg>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EBDE81AC-CB9E-4AB2-9AF2-F9067D1A49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882901"/>
            <a:ext cx="5716758" cy="57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1">
            <a:extLst>
              <a:ext uri="{FF2B5EF4-FFF2-40B4-BE49-F238E27FC236}">
                <a16:creationId xmlns:a16="http://schemas.microsoft.com/office/drawing/2014/main" id="{6FA0AFB9-65A7-4986-ACFC-934A529E119A}"/>
              </a:ext>
            </a:extLst>
          </p:cNvPr>
          <p:cNvSpPr>
            <a:spLocks noChangeArrowheads="1"/>
          </p:cNvSpPr>
          <p:nvPr/>
        </p:nvSpPr>
        <p:spPr bwMode="auto">
          <a:xfrm>
            <a:off x="0" y="-8732"/>
            <a:ext cx="6629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000" dirty="0">
                <a:solidFill>
                  <a:srgbClr val="D60093"/>
                </a:solidFill>
                <a:latin typeface="Comic Sans MS" panose="030F0702030302020204" pitchFamily="66" charset="0"/>
              </a:rPr>
              <a:t>http://www.mathfunny.com/images/racoon-meme-plotting-graph-graphing-paper-math-funny.jpg</a:t>
            </a:r>
          </a:p>
        </p:txBody>
      </p:sp>
      <p:sp>
        <p:nvSpPr>
          <p:cNvPr id="4" name="TextBox 3">
            <a:extLst>
              <a:ext uri="{FF2B5EF4-FFF2-40B4-BE49-F238E27FC236}">
                <a16:creationId xmlns:a16="http://schemas.microsoft.com/office/drawing/2014/main" id="{D9DAEED6-6913-4302-B087-B18AD9417D9D}"/>
              </a:ext>
            </a:extLst>
          </p:cNvPr>
          <p:cNvSpPr txBox="1"/>
          <p:nvPr/>
        </p:nvSpPr>
        <p:spPr>
          <a:xfrm>
            <a:off x="3727541" y="298506"/>
            <a:ext cx="2707216"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none" rtlCol="0">
            <a:spAutoFit/>
          </a:bodyPr>
          <a:lstStyle/>
          <a:p>
            <a:r>
              <a:rPr lang="en-US" sz="2800" dirty="0"/>
              <a:t>TAKE A BREAK</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E4CEDE"/>
        </a:solidFill>
        <a:effectLst/>
      </p:bgPr>
    </p:bg>
    <p:spTree>
      <p:nvGrpSpPr>
        <p:cNvPr id="1" name=""/>
        <p:cNvGrpSpPr/>
        <p:nvPr/>
      </p:nvGrpSpPr>
      <p:grpSpPr>
        <a:xfrm>
          <a:off x="0" y="0"/>
          <a:ext cx="0" cy="0"/>
          <a:chOff x="0" y="0"/>
          <a:chExt cx="0" cy="0"/>
        </a:xfrm>
      </p:grpSpPr>
      <p:sp>
        <p:nvSpPr>
          <p:cNvPr id="20483" name="Text Box 3">
            <a:extLst>
              <a:ext uri="{FF2B5EF4-FFF2-40B4-BE49-F238E27FC236}">
                <a16:creationId xmlns:a16="http://schemas.microsoft.com/office/drawing/2014/main" id="{0ABC0440-F758-456C-B6CD-F8A5FA1438E0}"/>
              </a:ext>
            </a:extLst>
          </p:cNvPr>
          <p:cNvSpPr txBox="1">
            <a:spLocks noChangeArrowheads="1"/>
          </p:cNvSpPr>
          <p:nvPr/>
        </p:nvSpPr>
        <p:spPr bwMode="auto">
          <a:xfrm>
            <a:off x="322297" y="1253623"/>
            <a:ext cx="8068314"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dirty="0">
                <a:solidFill>
                  <a:srgbClr val="0000FF"/>
                </a:solidFill>
                <a:latin typeface="Comic Sans MS" panose="030F0702030302020204" pitchFamily="66" charset="0"/>
              </a:rPr>
              <a:t>Purple eyes is an autosomal recessive trait</a:t>
            </a:r>
          </a:p>
          <a:p>
            <a:pPr eaLnBrk="1" hangingPunct="1">
              <a:spcBef>
                <a:spcPct val="0"/>
              </a:spcBef>
              <a:buFontTx/>
              <a:buNone/>
            </a:pPr>
            <a:r>
              <a:rPr lang="en-US" altLang="en-US" sz="1800" dirty="0">
                <a:solidFill>
                  <a:srgbClr val="0F02BE"/>
                </a:solidFill>
                <a:latin typeface="Comic Sans MS" panose="030F0702030302020204" pitchFamily="66" charset="0"/>
              </a:rPr>
              <a:t>No differences in #’s of males/females with trait in </a:t>
            </a:r>
          </a:p>
          <a:p>
            <a:pPr eaLnBrk="1" hangingPunct="1">
              <a:spcBef>
                <a:spcPct val="0"/>
              </a:spcBef>
              <a:buFontTx/>
              <a:buNone/>
            </a:pPr>
            <a:r>
              <a:rPr lang="en-US" altLang="en-US" sz="1800" dirty="0">
                <a:solidFill>
                  <a:srgbClr val="0F02BE"/>
                </a:solidFill>
                <a:latin typeface="Comic Sans MS" panose="030F0702030302020204" pitchFamily="66" charset="0"/>
              </a:rPr>
              <a:t>      each generation</a:t>
            </a:r>
            <a:br>
              <a:rPr lang="en-US" altLang="en-US" sz="1800" dirty="0">
                <a:solidFill>
                  <a:srgbClr val="0F02BE"/>
                </a:solidFill>
                <a:latin typeface="Comic Sans MS" panose="030F0702030302020204" pitchFamily="66" charset="0"/>
              </a:rPr>
            </a:br>
            <a:r>
              <a:rPr lang="en-US" altLang="en-US" sz="1800" dirty="0">
                <a:solidFill>
                  <a:srgbClr val="0F02BE"/>
                </a:solidFill>
                <a:latin typeface="Comic Sans MS" panose="030F0702030302020204" pitchFamily="66" charset="0"/>
              </a:rPr>
              <a:t>Only wild type flies appear in F</a:t>
            </a:r>
            <a:r>
              <a:rPr lang="en-US" altLang="en-US" sz="1800" baseline="-25000" dirty="0">
                <a:solidFill>
                  <a:srgbClr val="0F02BE"/>
                </a:solidFill>
                <a:latin typeface="Comic Sans MS" panose="030F0702030302020204" pitchFamily="66" charset="0"/>
              </a:rPr>
              <a:t>1</a:t>
            </a:r>
            <a:r>
              <a:rPr lang="en-US" altLang="en-US" sz="1800" dirty="0">
                <a:solidFill>
                  <a:srgbClr val="0F02BE"/>
                </a:solidFill>
                <a:latin typeface="Comic Sans MS" panose="030F0702030302020204" pitchFamily="66" charset="0"/>
              </a:rPr>
              <a:t> generation/no purple eyed flies</a:t>
            </a:r>
            <a:br>
              <a:rPr lang="en-US" altLang="en-US" sz="1800" dirty="0">
                <a:solidFill>
                  <a:srgbClr val="0F02BE"/>
                </a:solidFill>
                <a:latin typeface="Comic Sans MS" panose="030F0702030302020204" pitchFamily="66" charset="0"/>
              </a:rPr>
            </a:br>
            <a:r>
              <a:rPr lang="en-US" altLang="en-US" sz="1800" dirty="0">
                <a:solidFill>
                  <a:srgbClr val="0F02BE"/>
                </a:solidFill>
                <a:latin typeface="Comic Sans MS" panose="030F0702030302020204" pitchFamily="66" charset="0"/>
              </a:rPr>
              <a:t>WT: purple eyed trait returns in 3:1 ratio in F</a:t>
            </a:r>
            <a:r>
              <a:rPr lang="en-US" altLang="en-US" sz="1800" baseline="-25000" dirty="0">
                <a:solidFill>
                  <a:srgbClr val="0F02BE"/>
                </a:solidFill>
                <a:latin typeface="Comic Sans MS" panose="030F0702030302020204" pitchFamily="66" charset="0"/>
              </a:rPr>
              <a:t>2</a:t>
            </a:r>
            <a:r>
              <a:rPr lang="en-US" altLang="en-US" sz="1800" dirty="0">
                <a:solidFill>
                  <a:srgbClr val="0F02BE"/>
                </a:solidFill>
                <a:latin typeface="Comic Sans MS" panose="030F0702030302020204" pitchFamily="66" charset="0"/>
              </a:rPr>
              <a:t> generation</a:t>
            </a:r>
            <a:br>
              <a:rPr lang="en-US" altLang="en-US" sz="1800" dirty="0">
                <a:solidFill>
                  <a:srgbClr val="0F02BE"/>
                </a:solidFill>
                <a:latin typeface="Comic Sans MS" panose="030F0702030302020204" pitchFamily="66" charset="0"/>
              </a:rPr>
            </a:br>
            <a:r>
              <a:rPr lang="en-US" altLang="en-US" sz="1800" dirty="0">
                <a:solidFill>
                  <a:srgbClr val="0F02BE"/>
                </a:solidFill>
                <a:latin typeface="Comic Sans MS" panose="030F0702030302020204" pitchFamily="66" charset="0"/>
              </a:rPr>
              <a:t>     ( 760 WT; 240 purple eyed )</a:t>
            </a:r>
            <a:br>
              <a:rPr lang="en-US" altLang="en-US" sz="1800" dirty="0">
                <a:solidFill>
                  <a:srgbClr val="0F02BE"/>
                </a:solidFill>
                <a:latin typeface="Comic Sans MS" panose="030F0702030302020204" pitchFamily="66" charset="0"/>
              </a:rPr>
            </a:br>
            <a:r>
              <a:rPr lang="en-US" altLang="en-US" sz="1800" dirty="0">
                <a:solidFill>
                  <a:srgbClr val="0F02BE"/>
                </a:solidFill>
                <a:latin typeface="Comic Sans MS" panose="030F0702030302020204" pitchFamily="66" charset="0"/>
              </a:rPr>
              <a:t>Classic Mendelian ratio</a:t>
            </a:r>
          </a:p>
        </p:txBody>
      </p:sp>
      <p:sp>
        <p:nvSpPr>
          <p:cNvPr id="67587" name="Rectangle 2">
            <a:extLst>
              <a:ext uri="{FF2B5EF4-FFF2-40B4-BE49-F238E27FC236}">
                <a16:creationId xmlns:a16="http://schemas.microsoft.com/office/drawing/2014/main" id="{DEDC85E4-CB87-4680-9E2F-B9F433FA2C76}"/>
              </a:ext>
            </a:extLst>
          </p:cNvPr>
          <p:cNvSpPr>
            <a:spLocks noGrp="1"/>
          </p:cNvSpPr>
          <p:nvPr>
            <p:ph type="body" sz="half" idx="2"/>
          </p:nvPr>
        </p:nvSpPr>
        <p:spPr>
          <a:xfrm>
            <a:off x="172172" y="142623"/>
            <a:ext cx="10848832" cy="914400"/>
          </a:xfrm>
        </p:spPr>
        <p:txBody>
          <a:bodyPr/>
          <a:lstStyle/>
          <a:p>
            <a:pPr>
              <a:lnSpc>
                <a:spcPct val="90000"/>
              </a:lnSpc>
              <a:buFontTx/>
              <a:buNone/>
            </a:pPr>
            <a:r>
              <a:rPr lang="en-US" altLang="en-US" sz="2000" dirty="0">
                <a:latin typeface="Comic Sans MS" panose="030F0702030302020204" pitchFamily="66" charset="0"/>
              </a:rPr>
              <a:t>Female wild type flies are crossed with purple eyed males. Results are shown below</a:t>
            </a:r>
          </a:p>
          <a:p>
            <a:pPr>
              <a:lnSpc>
                <a:spcPct val="90000"/>
              </a:lnSpc>
              <a:buFontTx/>
              <a:buNone/>
            </a:pPr>
            <a:r>
              <a:rPr lang="en-US" altLang="en-US" sz="2000" dirty="0">
                <a:latin typeface="Comic Sans MS" panose="030F0702030302020204" pitchFamily="66" charset="0"/>
              </a:rPr>
              <a:t>MAKE A PREDICTION about the mode of inheritance for the purple eyed trait. </a:t>
            </a:r>
          </a:p>
          <a:p>
            <a:pPr>
              <a:lnSpc>
                <a:spcPct val="90000"/>
              </a:lnSpc>
              <a:buFontTx/>
              <a:buNone/>
            </a:pPr>
            <a:r>
              <a:rPr lang="en-US" altLang="en-US" sz="2000" dirty="0">
                <a:latin typeface="Comic Sans MS" panose="030F0702030302020204" pitchFamily="66" charset="0"/>
              </a:rPr>
              <a:t> PROVIDE EVIDENCE for your answer. </a:t>
            </a:r>
            <a:br>
              <a:rPr lang="en-US" altLang="en-US" sz="2400" dirty="0">
                <a:latin typeface="Comic Sans MS" panose="030F0702030302020204" pitchFamily="66" charset="0"/>
              </a:rPr>
            </a:br>
            <a:endParaRPr lang="en-US" altLang="en-US" sz="2400" dirty="0"/>
          </a:p>
        </p:txBody>
      </p:sp>
      <p:sp>
        <p:nvSpPr>
          <p:cNvPr id="82948" name="Rectangle 1">
            <a:extLst>
              <a:ext uri="{FF2B5EF4-FFF2-40B4-BE49-F238E27FC236}">
                <a16:creationId xmlns:a16="http://schemas.microsoft.com/office/drawing/2014/main" id="{4415A714-B7EC-4149-B8A2-55823F2CB6F5}"/>
              </a:ext>
            </a:extLst>
          </p:cNvPr>
          <p:cNvSpPr>
            <a:spLocks noChangeArrowheads="1"/>
          </p:cNvSpPr>
          <p:nvPr/>
        </p:nvSpPr>
        <p:spPr bwMode="auto">
          <a:xfrm>
            <a:off x="172172" y="5672180"/>
            <a:ext cx="11847656"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Arial" panose="020B0604020202020204" pitchFamily="34" charset="0"/>
              <a:buNone/>
            </a:pPr>
            <a:r>
              <a:rPr lang="en-US" altLang="en-US" sz="1100" dirty="0">
                <a:solidFill>
                  <a:srgbClr val="000000"/>
                </a:solidFill>
                <a:latin typeface="Times New Roman" panose="02020603050405020304" pitchFamily="18" charset="0"/>
                <a:cs typeface="Times New Roman" panose="02020603050405020304" pitchFamily="18" charset="0"/>
              </a:rPr>
              <a:t>IST 1.I.2</a:t>
            </a:r>
            <a:br>
              <a:rPr lang="en-US" altLang="en-US" sz="1100" dirty="0">
                <a:solidFill>
                  <a:srgbClr val="000000"/>
                </a:solidFill>
                <a:latin typeface="Times New Roman" panose="02020603050405020304" pitchFamily="18" charset="0"/>
                <a:cs typeface="Times New Roman" panose="02020603050405020304" pitchFamily="18" charset="0"/>
              </a:rPr>
            </a:br>
            <a:r>
              <a:rPr lang="en-US" altLang="en-US" sz="1100" dirty="0">
                <a:solidFill>
                  <a:srgbClr val="000000"/>
                </a:solidFill>
                <a:latin typeface="Times New Roman" panose="02020603050405020304" pitchFamily="18" charset="0"/>
                <a:cs typeface="Times New Roman" panose="02020603050405020304" pitchFamily="18" charset="0"/>
              </a:rPr>
              <a:t>   a. Rules of probability can be applied to analyze passage of single-gene traits from parent to offspring.</a:t>
            </a:r>
            <a:br>
              <a:rPr lang="en-US" altLang="en-US" sz="1100" dirty="0">
                <a:solidFill>
                  <a:srgbClr val="000000"/>
                </a:solidFill>
                <a:latin typeface="Times New Roman" panose="02020603050405020304" pitchFamily="18" charset="0"/>
                <a:cs typeface="Times New Roman" panose="02020603050405020304" pitchFamily="18" charset="0"/>
              </a:rPr>
            </a:br>
            <a:r>
              <a:rPr lang="en-US" altLang="en-US" sz="1100" dirty="0">
                <a:solidFill>
                  <a:srgbClr val="000000"/>
                </a:solidFill>
                <a:latin typeface="Times New Roman" panose="02020603050405020304" pitchFamily="18" charset="0"/>
                <a:cs typeface="Times New Roman" panose="02020603050405020304" pitchFamily="18" charset="0"/>
              </a:rPr>
              <a:t>   b. The pattern of inheritance (monohybrid, dihybrid, sex-linked, and genetically linked genes) can often be predicted from data, including pedigree, that give the parent genotype/phenotype and the offspring genotypes/phenotypes.</a:t>
            </a:r>
          </a:p>
          <a:p>
            <a:pPr>
              <a:spcBef>
                <a:spcPct val="0"/>
              </a:spcBef>
              <a:buNone/>
            </a:pPr>
            <a:r>
              <a:rPr lang="en-US" altLang="en-US" sz="1100" dirty="0">
                <a:solidFill>
                  <a:prstClr val="black"/>
                </a:solidFill>
                <a:cs typeface="Arial" panose="020B0604020202020204" pitchFamily="34" charset="0"/>
              </a:rPr>
              <a:t>SP 5 A. Perform mathematical calculations including     a. Mathematical equations in the curriculum</a:t>
            </a:r>
            <a:endParaRPr lang="en-US" altLang="en-US" sz="1100" dirty="0">
              <a:solidFill>
                <a:srgbClr val="000000"/>
              </a:solidFill>
              <a:latin typeface="Times New Roman" panose="02020603050405020304" pitchFamily="18" charset="0"/>
              <a:cs typeface="Times New Roman" panose="02020603050405020304" pitchFamily="18" charset="0"/>
            </a:endParaRPr>
          </a:p>
          <a:p>
            <a:pPr>
              <a:spcBef>
                <a:spcPct val="0"/>
              </a:spcBef>
              <a:buFont typeface="Arial" panose="020B0604020202020204" pitchFamily="34" charset="0"/>
              <a:buNone/>
            </a:pPr>
            <a:r>
              <a:rPr lang="en-US" altLang="en-US" sz="1100" dirty="0">
                <a:solidFill>
                  <a:srgbClr val="000000"/>
                </a:solidFill>
                <a:hlinkClick r:id="rId2"/>
              </a:rPr>
              <a:t>2010 FRQ</a:t>
            </a:r>
            <a:endParaRPr lang="en-US" altLang="en-US" sz="1100" dirty="0">
              <a:solidFill>
                <a:srgbClr val="000000"/>
              </a:solidFill>
            </a:endParaRPr>
          </a:p>
        </p:txBody>
      </p:sp>
      <p:pic>
        <p:nvPicPr>
          <p:cNvPr id="67589" name="Picture 1">
            <a:extLst>
              <a:ext uri="{FF2B5EF4-FFF2-40B4-BE49-F238E27FC236}">
                <a16:creationId xmlns:a16="http://schemas.microsoft.com/office/drawing/2014/main" id="{CD08514C-D401-4E74-AF68-B9A3C86238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431" t="36743" r="36665" b="43005"/>
          <a:stretch>
            <a:fillRect/>
          </a:stretch>
        </p:blipFill>
        <p:spPr bwMode="auto">
          <a:xfrm>
            <a:off x="7238504" y="876031"/>
            <a:ext cx="4823498" cy="1676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2">
            <a:extLst>
              <a:ext uri="{FF2B5EF4-FFF2-40B4-BE49-F238E27FC236}">
                <a16:creationId xmlns:a16="http://schemas.microsoft.com/office/drawing/2014/main" id="{23B146DF-8BB8-4B35-BA0A-E7420C52590B}"/>
              </a:ext>
            </a:extLst>
          </p:cNvPr>
          <p:cNvGraphicFramePr>
            <a:graphicFrameLocks noGrp="1"/>
          </p:cNvGraphicFramePr>
          <p:nvPr>
            <p:extLst>
              <p:ext uri="{D42A27DB-BD31-4B8C-83A1-F6EECF244321}">
                <p14:modId xmlns:p14="http://schemas.microsoft.com/office/powerpoint/2010/main" val="2798902451"/>
              </p:ext>
            </p:extLst>
          </p:nvPr>
        </p:nvGraphicFramePr>
        <p:xfrm>
          <a:off x="3040340" y="4253790"/>
          <a:ext cx="2086854" cy="1049232"/>
        </p:xfrm>
        <a:graphic>
          <a:graphicData uri="http://schemas.openxmlformats.org/drawingml/2006/table">
            <a:tbl>
              <a:tblPr firstRow="1" bandRow="1">
                <a:tableStyleId>{5C22544A-7EE6-4342-B048-85BDC9FD1C3A}</a:tableStyleId>
              </a:tblPr>
              <a:tblGrid>
                <a:gridCol w="1043427">
                  <a:extLst>
                    <a:ext uri="{9D8B030D-6E8A-4147-A177-3AD203B41FA5}">
                      <a16:colId xmlns:a16="http://schemas.microsoft.com/office/drawing/2014/main" val="689148910"/>
                    </a:ext>
                  </a:extLst>
                </a:gridCol>
                <a:gridCol w="1043427">
                  <a:extLst>
                    <a:ext uri="{9D8B030D-6E8A-4147-A177-3AD203B41FA5}">
                      <a16:colId xmlns:a16="http://schemas.microsoft.com/office/drawing/2014/main" val="2863799419"/>
                    </a:ext>
                  </a:extLst>
                </a:gridCol>
              </a:tblGrid>
              <a:tr h="52461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0428931"/>
                  </a:ext>
                </a:extLst>
              </a:tr>
              <a:tr h="52461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5247008"/>
                  </a:ext>
                </a:extLst>
              </a:tr>
            </a:tbl>
          </a:graphicData>
        </a:graphic>
      </p:graphicFrame>
      <p:graphicFrame>
        <p:nvGraphicFramePr>
          <p:cNvPr id="10" name="Table 2">
            <a:extLst>
              <a:ext uri="{FF2B5EF4-FFF2-40B4-BE49-F238E27FC236}">
                <a16:creationId xmlns:a16="http://schemas.microsoft.com/office/drawing/2014/main" id="{513A822F-2017-4BD8-8DC2-4F05B0261A5D}"/>
              </a:ext>
            </a:extLst>
          </p:cNvPr>
          <p:cNvGraphicFramePr>
            <a:graphicFrameLocks noGrp="1"/>
          </p:cNvGraphicFramePr>
          <p:nvPr>
            <p:extLst>
              <p:ext uri="{D42A27DB-BD31-4B8C-83A1-F6EECF244321}">
                <p14:modId xmlns:p14="http://schemas.microsoft.com/office/powerpoint/2010/main" val="464428257"/>
              </p:ext>
            </p:extLst>
          </p:nvPr>
        </p:nvGraphicFramePr>
        <p:xfrm>
          <a:off x="7238504" y="4159528"/>
          <a:ext cx="2062714" cy="1103082"/>
        </p:xfrm>
        <a:graphic>
          <a:graphicData uri="http://schemas.openxmlformats.org/drawingml/2006/table">
            <a:tbl>
              <a:tblPr firstRow="1" bandRow="1">
                <a:tableStyleId>{5C22544A-7EE6-4342-B048-85BDC9FD1C3A}</a:tableStyleId>
              </a:tblPr>
              <a:tblGrid>
                <a:gridCol w="1031357">
                  <a:extLst>
                    <a:ext uri="{9D8B030D-6E8A-4147-A177-3AD203B41FA5}">
                      <a16:colId xmlns:a16="http://schemas.microsoft.com/office/drawing/2014/main" val="689148910"/>
                    </a:ext>
                  </a:extLst>
                </a:gridCol>
                <a:gridCol w="1031357">
                  <a:extLst>
                    <a:ext uri="{9D8B030D-6E8A-4147-A177-3AD203B41FA5}">
                      <a16:colId xmlns:a16="http://schemas.microsoft.com/office/drawing/2014/main" val="2863799419"/>
                    </a:ext>
                  </a:extLst>
                </a:gridCol>
              </a:tblGrid>
              <a:tr h="551541">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0428931"/>
                  </a:ext>
                </a:extLst>
              </a:tr>
              <a:tr h="551541">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5247008"/>
                  </a:ext>
                </a:extLst>
              </a:tr>
            </a:tbl>
          </a:graphicData>
        </a:graphic>
      </p:graphicFrame>
      <p:sp>
        <p:nvSpPr>
          <p:cNvPr id="12" name="TextBox 11">
            <a:extLst>
              <a:ext uri="{FF2B5EF4-FFF2-40B4-BE49-F238E27FC236}">
                <a16:creationId xmlns:a16="http://schemas.microsoft.com/office/drawing/2014/main" id="{900E6CC2-379B-43F7-A5FF-A808CA6F03ED}"/>
              </a:ext>
            </a:extLst>
          </p:cNvPr>
          <p:cNvSpPr txBox="1"/>
          <p:nvPr/>
        </p:nvSpPr>
        <p:spPr>
          <a:xfrm>
            <a:off x="172172" y="3349094"/>
            <a:ext cx="11847656" cy="400110"/>
          </a:xfrm>
          <a:prstGeom prst="rect">
            <a:avLst/>
          </a:prstGeom>
          <a:noFill/>
        </p:spPr>
        <p:txBody>
          <a:bodyPr wrap="square">
            <a:spAutoFit/>
          </a:bodyPr>
          <a:lstStyle/>
          <a:p>
            <a:r>
              <a:rPr kumimoji="0" lang="en-US" altLang="en-US"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Show Punnett squares for both crosses (Use </a:t>
            </a:r>
            <a:r>
              <a:rPr lang="en-US" altLang="en-US" sz="2000" dirty="0">
                <a:solidFill>
                  <a:prstClr val="black"/>
                </a:solidFill>
                <a:latin typeface="Comic Sans MS" panose="030F0702030302020204" pitchFamily="66" charset="0"/>
              </a:rPr>
              <a:t>Wild type (P) and </a:t>
            </a:r>
            <a:r>
              <a:rPr kumimoji="0" lang="en-US" altLang="en-US"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Purple (</a:t>
            </a:r>
            <a:r>
              <a:rPr kumimoji="0" lang="en-US" sz="2000" b="1" i="0" u="none" strike="noStrike" kern="1200" cap="none" spc="0" normalizeH="0" baseline="0" noProof="0" dirty="0">
                <a:ln>
                  <a:noFill/>
                </a:ln>
                <a:solidFill>
                  <a:prstClr val="black"/>
                </a:solidFill>
                <a:effectLst/>
                <a:uLnTx/>
                <a:uFillTx/>
                <a:latin typeface="Bradley Hand ITC" panose="03070402050302030203" pitchFamily="66" charset="0"/>
              </a:rPr>
              <a:t>p</a:t>
            </a:r>
            <a:r>
              <a:rPr kumimoji="0" lang="en-US" altLang="en-US"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t>
            </a:r>
            <a:endParaRPr lang="en-US" dirty="0"/>
          </a:p>
        </p:txBody>
      </p:sp>
      <p:sp>
        <p:nvSpPr>
          <p:cNvPr id="14" name="TextBox 13">
            <a:extLst>
              <a:ext uri="{FF2B5EF4-FFF2-40B4-BE49-F238E27FC236}">
                <a16:creationId xmlns:a16="http://schemas.microsoft.com/office/drawing/2014/main" id="{8917C975-BF77-45E7-BA11-FFA739F42DEB}"/>
              </a:ext>
            </a:extLst>
          </p:cNvPr>
          <p:cNvSpPr txBox="1"/>
          <p:nvPr/>
        </p:nvSpPr>
        <p:spPr>
          <a:xfrm>
            <a:off x="1848612" y="3927895"/>
            <a:ext cx="858064"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prstClr val="black"/>
                </a:solidFill>
                <a:effectLst/>
                <a:uLnTx/>
                <a:uFillTx/>
                <a:cs typeface="Arial" panose="020B0604020202020204" pitchFamily="34" charset="0"/>
              </a:rPr>
              <a:t>F</a:t>
            </a:r>
            <a:r>
              <a:rPr kumimoji="0" lang="en-US" altLang="en-US" sz="2400" b="1" i="0" u="none" strike="noStrike" kern="1200" cap="none" spc="0" normalizeH="0" baseline="-25000" noProof="0" dirty="0">
                <a:ln>
                  <a:noFill/>
                </a:ln>
                <a:solidFill>
                  <a:prstClr val="black"/>
                </a:solidFill>
                <a:effectLst/>
                <a:uLnTx/>
                <a:uFillTx/>
                <a:cs typeface="Arial" panose="020B0604020202020204" pitchFamily="34" charset="0"/>
              </a:rPr>
              <a:t>1</a:t>
            </a:r>
            <a:endParaRPr lang="en-US" sz="2400" b="1" baseline="-25000" dirty="0">
              <a:cs typeface="Arial" panose="020B0604020202020204" pitchFamily="34" charset="0"/>
            </a:endParaRPr>
          </a:p>
        </p:txBody>
      </p:sp>
      <p:sp>
        <p:nvSpPr>
          <p:cNvPr id="6" name="TextBox 5">
            <a:extLst>
              <a:ext uri="{FF2B5EF4-FFF2-40B4-BE49-F238E27FC236}">
                <a16:creationId xmlns:a16="http://schemas.microsoft.com/office/drawing/2014/main" id="{B91EEDDE-F2AF-4342-A895-174B790761CA}"/>
              </a:ext>
            </a:extLst>
          </p:cNvPr>
          <p:cNvSpPr txBox="1"/>
          <p:nvPr/>
        </p:nvSpPr>
        <p:spPr>
          <a:xfrm>
            <a:off x="6294782" y="3988609"/>
            <a:ext cx="429926" cy="461665"/>
          </a:xfrm>
          <a:prstGeom prst="rect">
            <a:avLst/>
          </a:prstGeom>
          <a:noFill/>
        </p:spPr>
        <p:txBody>
          <a:bodyPr wrap="none" rtlCol="0">
            <a:spAutoFit/>
          </a:bodyPr>
          <a:lstStyle/>
          <a:p>
            <a:r>
              <a:rPr lang="en-US" sz="2400" b="1" dirty="0">
                <a:cs typeface="Arial" panose="020B0604020202020204" pitchFamily="34" charset="0"/>
              </a:rPr>
              <a:t>F</a:t>
            </a:r>
            <a:r>
              <a:rPr lang="en-US" sz="2400" b="1" baseline="-25000" dirty="0">
                <a:cs typeface="Arial" panose="020B0604020202020204" pitchFamily="34" charset="0"/>
              </a:rPr>
              <a:t>2</a:t>
            </a:r>
          </a:p>
        </p:txBody>
      </p:sp>
      <p:sp>
        <p:nvSpPr>
          <p:cNvPr id="7" name="TextBox 6">
            <a:extLst>
              <a:ext uri="{FF2B5EF4-FFF2-40B4-BE49-F238E27FC236}">
                <a16:creationId xmlns:a16="http://schemas.microsoft.com/office/drawing/2014/main" id="{00E48FF7-6A5E-4B79-B6C7-EC8B06256F05}"/>
              </a:ext>
            </a:extLst>
          </p:cNvPr>
          <p:cNvSpPr txBox="1"/>
          <p:nvPr/>
        </p:nvSpPr>
        <p:spPr>
          <a:xfrm>
            <a:off x="3480371" y="3764111"/>
            <a:ext cx="1455848" cy="523220"/>
          </a:xfrm>
          <a:prstGeom prst="rect">
            <a:avLst/>
          </a:prstGeom>
          <a:noFill/>
        </p:spPr>
        <p:txBody>
          <a:bodyPr wrap="none" rtlCol="0">
            <a:spAutoFit/>
          </a:bodyPr>
          <a:lstStyle/>
          <a:p>
            <a:r>
              <a:rPr lang="en-US" sz="2800" b="1" dirty="0">
                <a:solidFill>
                  <a:srgbClr val="7030A0"/>
                </a:solidFill>
              </a:rPr>
              <a:t>P         P  </a:t>
            </a:r>
          </a:p>
        </p:txBody>
      </p:sp>
      <p:sp>
        <p:nvSpPr>
          <p:cNvPr id="19" name="TextBox 18">
            <a:extLst>
              <a:ext uri="{FF2B5EF4-FFF2-40B4-BE49-F238E27FC236}">
                <a16:creationId xmlns:a16="http://schemas.microsoft.com/office/drawing/2014/main" id="{45F23179-E685-4823-A998-30A6E2E703D6}"/>
              </a:ext>
            </a:extLst>
          </p:cNvPr>
          <p:cNvSpPr txBox="1"/>
          <p:nvPr/>
        </p:nvSpPr>
        <p:spPr>
          <a:xfrm>
            <a:off x="7692887" y="3646602"/>
            <a:ext cx="160833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Calibri"/>
              </a:rPr>
              <a:t>P         </a:t>
            </a:r>
            <a:r>
              <a:rPr kumimoji="0" lang="en-US" sz="2400" b="1" i="0" u="none" strike="noStrike" kern="1200" cap="none" spc="0" normalizeH="0" baseline="0" noProof="0" dirty="0">
                <a:ln>
                  <a:noFill/>
                </a:ln>
                <a:solidFill>
                  <a:srgbClr val="7030A0"/>
                </a:solidFill>
                <a:effectLst/>
                <a:uLnTx/>
                <a:uFillTx/>
                <a:latin typeface="Bradley Hand ITC" panose="03070402050302030203" pitchFamily="66" charset="0"/>
              </a:rPr>
              <a:t>p</a:t>
            </a:r>
            <a:r>
              <a:rPr kumimoji="0" lang="en-US" sz="2800" b="1" i="0" u="none" strike="noStrike" kern="1200" cap="none" spc="0" normalizeH="0" baseline="0" noProof="0" dirty="0">
                <a:ln>
                  <a:noFill/>
                </a:ln>
                <a:solidFill>
                  <a:srgbClr val="7030A0"/>
                </a:solidFill>
                <a:effectLst/>
                <a:uLnTx/>
                <a:uFillTx/>
                <a:latin typeface="Calibri"/>
              </a:rPr>
              <a:t>  </a:t>
            </a:r>
          </a:p>
        </p:txBody>
      </p:sp>
      <p:sp>
        <p:nvSpPr>
          <p:cNvPr id="21" name="TextBox 20">
            <a:extLst>
              <a:ext uri="{FF2B5EF4-FFF2-40B4-BE49-F238E27FC236}">
                <a16:creationId xmlns:a16="http://schemas.microsoft.com/office/drawing/2014/main" id="{B8E05B85-9B67-4BD6-A347-0A5BA603F4EC}"/>
              </a:ext>
            </a:extLst>
          </p:cNvPr>
          <p:cNvSpPr txBox="1"/>
          <p:nvPr/>
        </p:nvSpPr>
        <p:spPr>
          <a:xfrm>
            <a:off x="2601453" y="4386862"/>
            <a:ext cx="578657" cy="9161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Bradley Hand ITC" panose="03070402050302030203" pitchFamily="66" charset="0"/>
                <a:ea typeface="+mn-ea"/>
                <a:cs typeface="+mn-cs"/>
              </a:rPr>
              <a:t>p    p</a:t>
            </a:r>
            <a:r>
              <a:rPr kumimoji="0" lang="en-US" sz="2800" b="1" i="0" u="none" strike="noStrike" kern="1200" cap="none" spc="0" normalizeH="0" baseline="0" noProof="0" dirty="0">
                <a:ln>
                  <a:noFill/>
                </a:ln>
                <a:solidFill>
                  <a:srgbClr val="7030A0"/>
                </a:solidFill>
                <a:effectLst/>
                <a:uLnTx/>
                <a:uFillTx/>
                <a:latin typeface="Calibri"/>
                <a:ea typeface="+mn-ea"/>
                <a:cs typeface="+mn-cs"/>
              </a:rPr>
              <a:t>  </a:t>
            </a:r>
          </a:p>
        </p:txBody>
      </p:sp>
      <p:sp>
        <p:nvSpPr>
          <p:cNvPr id="22" name="TextBox 21">
            <a:extLst>
              <a:ext uri="{FF2B5EF4-FFF2-40B4-BE49-F238E27FC236}">
                <a16:creationId xmlns:a16="http://schemas.microsoft.com/office/drawing/2014/main" id="{68F08D5B-1E2D-42E4-8220-2CD1122FE314}"/>
              </a:ext>
            </a:extLst>
          </p:cNvPr>
          <p:cNvSpPr txBox="1"/>
          <p:nvPr/>
        </p:nvSpPr>
        <p:spPr>
          <a:xfrm>
            <a:off x="6844177" y="4287331"/>
            <a:ext cx="578657" cy="9161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ea typeface="+mn-ea"/>
                <a:cs typeface="+mn-cs"/>
              </a:rPr>
              <a:t>P </a:t>
            </a:r>
            <a:r>
              <a:rPr kumimoji="0" lang="en-US" sz="2400" b="1" i="0" u="none" strike="noStrike" kern="1200" cap="none" spc="0" normalizeH="0" baseline="0" noProof="0" dirty="0">
                <a:ln>
                  <a:noFill/>
                </a:ln>
                <a:solidFill>
                  <a:srgbClr val="7030A0"/>
                </a:solidFill>
                <a:effectLst/>
                <a:uLnTx/>
                <a:uFillTx/>
                <a:latin typeface="Bradley Hand ITC" panose="03070402050302030203" pitchFamily="66" charset="0"/>
                <a:ea typeface="+mn-ea"/>
                <a:cs typeface="+mn-cs"/>
              </a:rPr>
              <a:t>   p</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23" name="TextBox 22">
            <a:extLst>
              <a:ext uri="{FF2B5EF4-FFF2-40B4-BE49-F238E27FC236}">
                <a16:creationId xmlns:a16="http://schemas.microsoft.com/office/drawing/2014/main" id="{A01360DC-4666-444D-99F9-F0733668A4C8}"/>
              </a:ext>
            </a:extLst>
          </p:cNvPr>
          <p:cNvSpPr txBox="1"/>
          <p:nvPr/>
        </p:nvSpPr>
        <p:spPr>
          <a:xfrm>
            <a:off x="3282404" y="4386862"/>
            <a:ext cx="1847850"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ea typeface="+mn-ea"/>
                <a:cs typeface="+mn-cs"/>
              </a:rPr>
              <a:t>P </a:t>
            </a:r>
            <a:r>
              <a:rPr kumimoji="0" lang="en-US" sz="2400" b="1" i="0" u="none" strike="noStrike" kern="1200" cap="none" spc="0" normalizeH="0" baseline="0" noProof="0" dirty="0">
                <a:ln>
                  <a:noFill/>
                </a:ln>
                <a:solidFill>
                  <a:srgbClr val="7030A0"/>
                </a:solidFill>
                <a:effectLst/>
                <a:uLnTx/>
                <a:uFillTx/>
                <a:latin typeface="Bradley Hand ITC" panose="03070402050302030203" pitchFamily="66" charset="0"/>
                <a:ea typeface="+mn-ea"/>
                <a:cs typeface="+mn-cs"/>
              </a:rPr>
              <a:t>p        </a:t>
            </a:r>
            <a:r>
              <a:rPr kumimoji="0" lang="en-US" sz="2400" b="1" i="0" u="none" strike="noStrike" kern="1200" cap="none" spc="0" normalizeH="0" baseline="0" noProof="0" dirty="0">
                <a:ln>
                  <a:noFill/>
                </a:ln>
                <a:solidFill>
                  <a:srgbClr val="7030A0"/>
                </a:solidFill>
                <a:effectLst/>
                <a:uLnTx/>
                <a:uFillTx/>
                <a:ea typeface="+mn-ea"/>
                <a:cs typeface="+mn-cs"/>
              </a:rPr>
              <a:t>P </a:t>
            </a:r>
            <a:r>
              <a:rPr kumimoji="0" lang="en-US" sz="2400" b="1" i="0" u="none" strike="noStrike" kern="1200" cap="none" spc="0" normalizeH="0" baseline="0" noProof="0" dirty="0">
                <a:ln>
                  <a:noFill/>
                </a:ln>
                <a:solidFill>
                  <a:srgbClr val="7030A0"/>
                </a:solidFill>
                <a:effectLst/>
                <a:uLnTx/>
                <a:uFillTx/>
                <a:latin typeface="Bradley Hand ITC" panose="03070402050302030203" pitchFamily="66" charset="0"/>
                <a:ea typeface="+mn-ea"/>
                <a:cs typeface="+mn-cs"/>
              </a:rPr>
              <a:t>p    </a:t>
            </a:r>
            <a:r>
              <a:rPr kumimoji="0" lang="en-US" sz="2400" b="1" i="0" u="none" strike="noStrike" kern="1200" cap="none" spc="0" normalizeH="0" baseline="0" noProof="0" dirty="0">
                <a:ln>
                  <a:noFill/>
                </a:ln>
                <a:solidFill>
                  <a:srgbClr val="7030A0"/>
                </a:solidFill>
                <a:effectLst/>
                <a:uLnTx/>
                <a:uFillTx/>
                <a:ea typeface="+mn-ea"/>
                <a:cs typeface="+mn-cs"/>
              </a:rPr>
              <a:t>P </a:t>
            </a:r>
            <a:r>
              <a:rPr kumimoji="0" lang="en-US" sz="2400" b="1" i="0" u="none" strike="noStrike" kern="1200" cap="none" spc="0" normalizeH="0" baseline="0" noProof="0" dirty="0">
                <a:ln>
                  <a:noFill/>
                </a:ln>
                <a:solidFill>
                  <a:srgbClr val="7030A0"/>
                </a:solidFill>
                <a:effectLst/>
                <a:uLnTx/>
                <a:uFillTx/>
                <a:latin typeface="Bradley Hand ITC" panose="03070402050302030203" pitchFamily="66" charset="0"/>
                <a:ea typeface="+mn-ea"/>
                <a:cs typeface="+mn-cs"/>
              </a:rPr>
              <a:t>p        </a:t>
            </a:r>
            <a:r>
              <a:rPr kumimoji="0" lang="en-US" sz="2400" b="1" i="0" u="none" strike="noStrike" kern="1200" cap="none" spc="0" normalizeH="0" baseline="0" noProof="0" dirty="0">
                <a:ln>
                  <a:noFill/>
                </a:ln>
                <a:solidFill>
                  <a:srgbClr val="7030A0"/>
                </a:solidFill>
                <a:effectLst/>
                <a:uLnTx/>
                <a:uFillTx/>
                <a:ea typeface="+mn-ea"/>
                <a:cs typeface="+mn-cs"/>
              </a:rPr>
              <a:t>P </a:t>
            </a:r>
            <a:r>
              <a:rPr kumimoji="0" lang="en-US" sz="2400" b="1" i="0" u="none" strike="noStrike" kern="1200" cap="none" spc="0" normalizeH="0" baseline="0" noProof="0" dirty="0">
                <a:ln>
                  <a:noFill/>
                </a:ln>
                <a:solidFill>
                  <a:srgbClr val="7030A0"/>
                </a:solidFill>
                <a:effectLst/>
                <a:uLnTx/>
                <a:uFillTx/>
                <a:latin typeface="Bradley Hand ITC" panose="03070402050302030203" pitchFamily="66" charset="0"/>
                <a:ea typeface="+mn-ea"/>
                <a:cs typeface="+mn-cs"/>
              </a:rPr>
              <a:t>p</a:t>
            </a:r>
            <a:r>
              <a:rPr kumimoji="0" lang="en-US" sz="2800" b="1" i="0" u="none" strike="noStrike" kern="1200" cap="none" spc="0" normalizeH="0" baseline="0" noProof="0" dirty="0">
                <a:ln>
                  <a:noFill/>
                </a:ln>
                <a:solidFill>
                  <a:srgbClr val="7030A0"/>
                </a:solidFill>
                <a:effectLst/>
                <a:uLnTx/>
                <a:uFillTx/>
                <a:latin typeface="Calibri"/>
                <a:ea typeface="+mn-ea"/>
                <a:cs typeface="+mn-cs"/>
              </a:rPr>
              <a:t>  </a:t>
            </a:r>
          </a:p>
        </p:txBody>
      </p:sp>
      <p:sp>
        <p:nvSpPr>
          <p:cNvPr id="25" name="TextBox 24">
            <a:extLst>
              <a:ext uri="{FF2B5EF4-FFF2-40B4-BE49-F238E27FC236}">
                <a16:creationId xmlns:a16="http://schemas.microsoft.com/office/drawing/2014/main" id="{33A3D7E1-9A9C-4D7A-A7E8-CA9CFF8E90A3}"/>
              </a:ext>
            </a:extLst>
          </p:cNvPr>
          <p:cNvSpPr txBox="1"/>
          <p:nvPr/>
        </p:nvSpPr>
        <p:spPr>
          <a:xfrm>
            <a:off x="7510760" y="4287331"/>
            <a:ext cx="2073103"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ea typeface="+mn-ea"/>
                <a:cs typeface="+mn-cs"/>
              </a:rPr>
              <a:t>P P</a:t>
            </a:r>
            <a:r>
              <a:rPr kumimoji="0" lang="en-US" sz="2400" b="1" i="0" u="none" strike="noStrike" kern="1200" cap="none" spc="0" normalizeH="0" baseline="0" noProof="0" dirty="0">
                <a:ln>
                  <a:noFill/>
                </a:ln>
                <a:solidFill>
                  <a:srgbClr val="7030A0"/>
                </a:solidFill>
                <a:effectLst/>
                <a:uLnTx/>
                <a:uFillTx/>
                <a:latin typeface="Bradley Hand ITC" panose="03070402050302030203" pitchFamily="66" charset="0"/>
                <a:ea typeface="+mn-ea"/>
                <a:cs typeface="+mn-cs"/>
              </a:rPr>
              <a:t>        </a:t>
            </a:r>
            <a:r>
              <a:rPr kumimoji="0" lang="en-US" sz="2400" b="1" i="0" u="none" strike="noStrike" kern="1200" cap="none" spc="0" normalizeH="0" baseline="0" noProof="0" dirty="0">
                <a:ln>
                  <a:noFill/>
                </a:ln>
                <a:solidFill>
                  <a:srgbClr val="7030A0"/>
                </a:solidFill>
                <a:effectLst/>
                <a:uLnTx/>
                <a:uFillTx/>
                <a:ea typeface="+mn-ea"/>
                <a:cs typeface="+mn-cs"/>
              </a:rPr>
              <a:t>P </a:t>
            </a:r>
            <a:r>
              <a:rPr kumimoji="0" lang="en-US" sz="2400" b="1" i="0" u="none" strike="noStrike" kern="1200" cap="none" spc="0" normalizeH="0" baseline="0" noProof="0" dirty="0">
                <a:ln>
                  <a:noFill/>
                </a:ln>
                <a:solidFill>
                  <a:srgbClr val="7030A0"/>
                </a:solidFill>
                <a:effectLst/>
                <a:uLnTx/>
                <a:uFillTx/>
                <a:latin typeface="Bradley Hand ITC" panose="03070402050302030203" pitchFamily="66" charset="0"/>
                <a:ea typeface="+mn-ea"/>
                <a:cs typeface="+mn-cs"/>
              </a:rPr>
              <a:t>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ea typeface="+mn-ea"/>
                <a:cs typeface="+mn-cs"/>
              </a:rPr>
              <a:t>P </a:t>
            </a:r>
            <a:r>
              <a:rPr kumimoji="0" lang="en-US" sz="2400" b="1" i="0" u="none" strike="noStrike" kern="1200" cap="none" spc="0" normalizeH="0" baseline="0" noProof="0" dirty="0">
                <a:ln>
                  <a:noFill/>
                </a:ln>
                <a:solidFill>
                  <a:srgbClr val="7030A0"/>
                </a:solidFill>
                <a:effectLst/>
                <a:uLnTx/>
                <a:uFillTx/>
                <a:latin typeface="Bradley Hand ITC" panose="03070402050302030203" pitchFamily="66" charset="0"/>
                <a:ea typeface="+mn-ea"/>
                <a:cs typeface="+mn-cs"/>
              </a:rPr>
              <a:t>p        p p</a:t>
            </a:r>
            <a:r>
              <a:rPr kumimoji="0" lang="en-US" sz="2800" b="1" i="0" u="none" strike="noStrike" kern="1200" cap="none" spc="0" normalizeH="0" baseline="0" noProof="0" dirty="0">
                <a:ln>
                  <a:noFill/>
                </a:ln>
                <a:solidFill>
                  <a:srgbClr val="7030A0"/>
                </a:solidFill>
                <a:effectLst/>
                <a:uLnTx/>
                <a:uFillTx/>
                <a:latin typeface="Calibri"/>
                <a:ea typeface="+mn-ea"/>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randombar(horizontal)">
                                      <p:cBhvr>
                                        <p:cTn id="7" dur="500"/>
                                        <p:tgtEl>
                                          <p:spTgt spid="204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2948"/>
                                        </p:tgtEl>
                                        <p:attrNameLst>
                                          <p:attrName>style.visibility</p:attrName>
                                        </p:attrNameLst>
                                      </p:cBhvr>
                                      <p:to>
                                        <p:strVal val="visible"/>
                                      </p:to>
                                    </p:set>
                                    <p:animEffect transition="in" filter="wipe(down)">
                                      <p:cBhvr>
                                        <p:cTn id="12" dur="500"/>
                                        <p:tgtEl>
                                          <p:spTgt spid="8294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barn(inVertical)">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P spid="82948" grpId="0"/>
      <p:bldP spid="7" grpId="0"/>
      <p:bldP spid="19" grpId="0"/>
      <p:bldP spid="21" grpId="0"/>
      <p:bldP spid="22" grpId="0"/>
      <p:bldP spid="23" grpId="0"/>
      <p:bldP spid="25" grpId="0"/>
    </p:bld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BEFEBE"/>
        </a:solidFill>
        <a:effectLst/>
      </p:bgPr>
    </p:bg>
    <p:spTree>
      <p:nvGrpSpPr>
        <p:cNvPr id="1" name=""/>
        <p:cNvGrpSpPr/>
        <p:nvPr/>
      </p:nvGrpSpPr>
      <p:grpSpPr>
        <a:xfrm>
          <a:off x="0" y="0"/>
          <a:ext cx="0" cy="0"/>
          <a:chOff x="0" y="0"/>
          <a:chExt cx="0" cy="0"/>
        </a:xfrm>
      </p:grpSpPr>
      <p:pic>
        <p:nvPicPr>
          <p:cNvPr id="235522" name="Picture 11">
            <a:extLst>
              <a:ext uri="{FF2B5EF4-FFF2-40B4-BE49-F238E27FC236}">
                <a16:creationId xmlns:a16="http://schemas.microsoft.com/office/drawing/2014/main" id="{6233C25E-901F-4333-A379-97C6D353DE7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77968" y="4132170"/>
            <a:ext cx="914400"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3" name="Picture 11">
            <a:extLst>
              <a:ext uri="{FF2B5EF4-FFF2-40B4-BE49-F238E27FC236}">
                <a16:creationId xmlns:a16="http://schemas.microsoft.com/office/drawing/2014/main" id="{C510D90B-5D44-4D82-ADA1-A727DF78122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13541" y="4125120"/>
            <a:ext cx="914400"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4" name="Picture 11">
            <a:extLst>
              <a:ext uri="{FF2B5EF4-FFF2-40B4-BE49-F238E27FC236}">
                <a16:creationId xmlns:a16="http://schemas.microsoft.com/office/drawing/2014/main" id="{013DD70E-2CBA-4152-9591-B6C41BD8951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9026" y="4175756"/>
            <a:ext cx="914400"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5" name="Text Box 4">
            <a:extLst>
              <a:ext uri="{FF2B5EF4-FFF2-40B4-BE49-F238E27FC236}">
                <a16:creationId xmlns:a16="http://schemas.microsoft.com/office/drawing/2014/main" id="{32124F40-9B72-4BDC-B926-5802B15E36DC}"/>
              </a:ext>
            </a:extLst>
          </p:cNvPr>
          <p:cNvSpPr txBox="1">
            <a:spLocks noChangeArrowheads="1"/>
          </p:cNvSpPr>
          <p:nvPr/>
        </p:nvSpPr>
        <p:spPr bwMode="auto">
          <a:xfrm>
            <a:off x="50317" y="155057"/>
            <a:ext cx="1209136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tabLst>
                <a:tab pos="133350" algn="l"/>
                <a:tab pos="4191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33350" algn="l"/>
                <a:tab pos="4191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33350" algn="l"/>
                <a:tab pos="4191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9pPr>
          </a:lstStyle>
          <a:p>
            <a:pPr eaLnBrk="0" fontAlgn="base" hangingPunct="0">
              <a:spcAft>
                <a:spcPct val="0"/>
              </a:spcAft>
              <a:buNone/>
            </a:pPr>
            <a:r>
              <a:rPr lang="en-US" altLang="en-US" sz="1800" dirty="0">
                <a:solidFill>
                  <a:prstClr val="black"/>
                </a:solidFill>
                <a:latin typeface="Comic Sans MS" panose="030F0702030302020204" pitchFamily="66" charset="0"/>
                <a:cs typeface="Arial" panose="020B0604020202020204" pitchFamily="34" charset="0"/>
              </a:rPr>
              <a:t>One of the more useful aspects of the Simpson’s Diversity index is to compare two sets of data to see which is more diverse. Data for 2 populations of salamanders is shown below. Calculate the Simpson’s Diversity Index for each Plot. Which has greater biodiversity?</a:t>
            </a:r>
            <a:endParaRPr lang="en-US" altLang="en-US" sz="2800" dirty="0">
              <a:solidFill>
                <a:prstClr val="black"/>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29700" name="TextBox 1">
            <a:extLst>
              <a:ext uri="{FF2B5EF4-FFF2-40B4-BE49-F238E27FC236}">
                <a16:creationId xmlns:a16="http://schemas.microsoft.com/office/drawing/2014/main" id="{C01CC14C-0A4C-4236-9803-6340F8D04711}"/>
              </a:ext>
            </a:extLst>
          </p:cNvPr>
          <p:cNvSpPr txBox="1">
            <a:spLocks noChangeArrowheads="1"/>
          </p:cNvSpPr>
          <p:nvPr/>
        </p:nvSpPr>
        <p:spPr bwMode="auto">
          <a:xfrm>
            <a:off x="0" y="6236814"/>
            <a:ext cx="90900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Aft>
                <a:spcPct val="0"/>
              </a:spcAft>
              <a:buNone/>
            </a:pPr>
            <a:r>
              <a:rPr lang="en-US" altLang="en-US" sz="1000" dirty="0">
                <a:solidFill>
                  <a:prstClr val="black"/>
                </a:solidFill>
                <a:latin typeface="Times New Roman" panose="02020603050405020304" pitchFamily="18" charset="0"/>
                <a:cs typeface="Times New Roman" panose="02020603050405020304" pitchFamily="18" charset="0"/>
              </a:rPr>
              <a:t>ENE-4.A.1 The structure of a community is measured and described in terms of species composition and species diversity.</a:t>
            </a:r>
          </a:p>
          <a:p>
            <a:pPr eaLnBrk="0" fontAlgn="base" hangingPunct="0">
              <a:spcAft>
                <a:spcPct val="0"/>
              </a:spcAft>
              <a:buNone/>
            </a:pPr>
            <a:r>
              <a:rPr lang="en-US" altLang="en-US" sz="1000" dirty="0">
                <a:solidFill>
                  <a:srgbClr val="000000"/>
                </a:solidFill>
                <a:latin typeface="Times New Roman" panose="02020603050405020304" pitchFamily="18" charset="0"/>
                <a:cs typeface="Times New Roman" panose="02020603050405020304" pitchFamily="18" charset="0"/>
              </a:rPr>
              <a:t>SP 5 A. Perform mathematical calculations including:</a:t>
            </a:r>
            <a:br>
              <a:rPr lang="en-US" altLang="en-US" sz="1000" dirty="0">
                <a:solidFill>
                  <a:srgbClr val="000000"/>
                </a:solidFill>
                <a:latin typeface="Times New Roman" panose="02020603050405020304" pitchFamily="18" charset="0"/>
                <a:cs typeface="Times New Roman" panose="02020603050405020304" pitchFamily="18" charset="0"/>
              </a:rPr>
            </a:br>
            <a:r>
              <a:rPr lang="en-US" altLang="en-US" sz="1000" dirty="0">
                <a:solidFill>
                  <a:srgbClr val="000000"/>
                </a:solidFill>
                <a:latin typeface="Times New Roman" panose="02020603050405020304" pitchFamily="18" charset="0"/>
                <a:cs typeface="Times New Roman" panose="02020603050405020304" pitchFamily="18" charset="0"/>
              </a:rPr>
              <a:t>    a. Mathematical equations in the curriculum</a:t>
            </a:r>
          </a:p>
        </p:txBody>
      </p:sp>
      <p:pic>
        <p:nvPicPr>
          <p:cNvPr id="235527" name="Picture 2">
            <a:extLst>
              <a:ext uri="{FF2B5EF4-FFF2-40B4-BE49-F238E27FC236}">
                <a16:creationId xmlns:a16="http://schemas.microsoft.com/office/drawing/2014/main" id="{571AEF3D-9483-49C8-B53A-244AEBEC25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665" t="60374" r="46667" b="12946"/>
          <a:stretch>
            <a:fillRect/>
          </a:stretch>
        </p:blipFill>
        <p:spPr bwMode="auto">
          <a:xfrm>
            <a:off x="7653267" y="899795"/>
            <a:ext cx="4064489" cy="1465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8" name="TextBox 12">
            <a:extLst>
              <a:ext uri="{FF2B5EF4-FFF2-40B4-BE49-F238E27FC236}">
                <a16:creationId xmlns:a16="http://schemas.microsoft.com/office/drawing/2014/main" id="{46683766-4182-41D5-8229-1692023D4DC2}"/>
              </a:ext>
            </a:extLst>
          </p:cNvPr>
          <p:cNvSpPr txBox="1">
            <a:spLocks noChangeArrowheads="1"/>
          </p:cNvSpPr>
          <p:nvPr/>
        </p:nvSpPr>
        <p:spPr bwMode="auto">
          <a:xfrm>
            <a:off x="0" y="-47246"/>
            <a:ext cx="7065963" cy="24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000" dirty="0">
                <a:solidFill>
                  <a:prstClr val="black"/>
                </a:solidFill>
                <a:latin typeface="Arial" panose="020B0604020202020204" pitchFamily="34" charset="0"/>
                <a:cs typeface="Arial" panose="020B0604020202020204" pitchFamily="34" charset="0"/>
              </a:rPr>
              <a:t>http://www.nimbios.org/education/SIDcalc_exer.pdf</a:t>
            </a:r>
          </a:p>
        </p:txBody>
      </p:sp>
      <p:pic>
        <p:nvPicPr>
          <p:cNvPr id="235529" name="Picture 2">
            <a:extLst>
              <a:ext uri="{FF2B5EF4-FFF2-40B4-BE49-F238E27FC236}">
                <a16:creationId xmlns:a16="http://schemas.microsoft.com/office/drawing/2014/main" id="{3390453D-43D9-41C0-8D40-8033771243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8333" t="38142" r="32500" b="18874"/>
          <a:stretch>
            <a:fillRect/>
          </a:stretch>
        </p:blipFill>
        <p:spPr bwMode="auto">
          <a:xfrm>
            <a:off x="690109" y="1112839"/>
            <a:ext cx="3458823" cy="213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72" name="TextBox 11">
            <a:extLst>
              <a:ext uri="{FF2B5EF4-FFF2-40B4-BE49-F238E27FC236}">
                <a16:creationId xmlns:a16="http://schemas.microsoft.com/office/drawing/2014/main" id="{59571BD8-8E66-4651-A244-8DEB8F62621A}"/>
              </a:ext>
            </a:extLst>
          </p:cNvPr>
          <p:cNvSpPr txBox="1">
            <a:spLocks noChangeArrowheads="1"/>
          </p:cNvSpPr>
          <p:nvPr/>
        </p:nvSpPr>
        <p:spPr bwMode="auto">
          <a:xfrm>
            <a:off x="623613" y="4306092"/>
            <a:ext cx="45989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800" dirty="0">
                <a:solidFill>
                  <a:srgbClr val="1003BD"/>
                </a:solidFill>
                <a:latin typeface="Arial" panose="020B0604020202020204" pitchFamily="34" charset="0"/>
                <a:cs typeface="Arial" panose="020B0604020202020204" pitchFamily="34" charset="0"/>
              </a:rPr>
              <a:t>= 1-    </a:t>
            </a:r>
            <a:r>
              <a:rPr lang="en-US" altLang="en-US" sz="1800" u="sng" dirty="0">
                <a:solidFill>
                  <a:srgbClr val="1003BD"/>
                </a:solidFill>
                <a:latin typeface="Arial" panose="020B0604020202020204" pitchFamily="34" charset="0"/>
                <a:cs typeface="Arial" panose="020B0604020202020204" pitchFamily="34" charset="0"/>
              </a:rPr>
              <a:t> 30   </a:t>
            </a:r>
            <a:r>
              <a:rPr lang="en-US" altLang="en-US" sz="1800" u="sng" baseline="30000" dirty="0">
                <a:solidFill>
                  <a:srgbClr val="1003BD"/>
                </a:solidFill>
                <a:latin typeface="Arial" panose="020B0604020202020204" pitchFamily="34" charset="0"/>
                <a:cs typeface="Arial" panose="020B0604020202020204" pitchFamily="34" charset="0"/>
              </a:rPr>
              <a:t>2</a:t>
            </a:r>
            <a:r>
              <a:rPr lang="en-US" altLang="en-US" sz="1800" dirty="0">
                <a:solidFill>
                  <a:srgbClr val="1003BD"/>
                </a:solidFill>
                <a:latin typeface="Arial" panose="020B0604020202020204" pitchFamily="34" charset="0"/>
                <a:cs typeface="Arial" panose="020B0604020202020204" pitchFamily="34" charset="0"/>
              </a:rPr>
              <a:t> +   </a:t>
            </a:r>
            <a:r>
              <a:rPr lang="en-US" altLang="en-US" sz="1800" u="sng" dirty="0">
                <a:solidFill>
                  <a:srgbClr val="1003BD"/>
                </a:solidFill>
                <a:latin typeface="Arial" panose="020B0604020202020204" pitchFamily="34" charset="0"/>
                <a:cs typeface="Arial" panose="020B0604020202020204" pitchFamily="34" charset="0"/>
              </a:rPr>
              <a:t>34    </a:t>
            </a:r>
            <a:r>
              <a:rPr lang="en-US" altLang="en-US" sz="1800" u="sng" baseline="30000" dirty="0">
                <a:solidFill>
                  <a:srgbClr val="1003BD"/>
                </a:solidFill>
                <a:latin typeface="Arial" panose="020B0604020202020204" pitchFamily="34" charset="0"/>
                <a:cs typeface="Arial" panose="020B0604020202020204" pitchFamily="34" charset="0"/>
              </a:rPr>
              <a:t>2</a:t>
            </a:r>
            <a:r>
              <a:rPr lang="en-US" altLang="en-US" sz="1800" u="sng" dirty="0">
                <a:solidFill>
                  <a:srgbClr val="1003BD"/>
                </a:solidFill>
                <a:latin typeface="Arial" panose="020B0604020202020204" pitchFamily="34" charset="0"/>
                <a:cs typeface="Arial" panose="020B0604020202020204" pitchFamily="34" charset="0"/>
              </a:rPr>
              <a:t> </a:t>
            </a:r>
            <a:r>
              <a:rPr lang="en-US" altLang="en-US" sz="1800" dirty="0">
                <a:solidFill>
                  <a:srgbClr val="1003BD"/>
                </a:solidFill>
                <a:latin typeface="Arial" panose="020B0604020202020204" pitchFamily="34" charset="0"/>
                <a:cs typeface="Arial" panose="020B0604020202020204" pitchFamily="34" charset="0"/>
              </a:rPr>
              <a:t> +    </a:t>
            </a:r>
            <a:r>
              <a:rPr lang="en-US" altLang="en-US" sz="1800" u="sng" dirty="0">
                <a:solidFill>
                  <a:srgbClr val="1003BD"/>
                </a:solidFill>
                <a:latin typeface="Arial" panose="020B0604020202020204" pitchFamily="34" charset="0"/>
                <a:cs typeface="Arial" panose="020B0604020202020204" pitchFamily="34" charset="0"/>
              </a:rPr>
              <a:t>36    </a:t>
            </a:r>
            <a:r>
              <a:rPr lang="en-US" altLang="en-US" sz="1800" baseline="30000" dirty="0">
                <a:solidFill>
                  <a:srgbClr val="1003BD"/>
                </a:solidFill>
                <a:latin typeface="Arial" panose="020B0604020202020204" pitchFamily="34" charset="0"/>
                <a:cs typeface="Arial" panose="020B0604020202020204" pitchFamily="34" charset="0"/>
              </a:rPr>
              <a:t>2</a:t>
            </a:r>
            <a:r>
              <a:rPr lang="en-US" altLang="en-US" sz="1800" dirty="0">
                <a:solidFill>
                  <a:srgbClr val="1003BD"/>
                </a:solidFill>
                <a:latin typeface="Arial" panose="020B0604020202020204" pitchFamily="34" charset="0"/>
                <a:cs typeface="Arial" panose="020B0604020202020204" pitchFamily="34" charset="0"/>
              </a:rPr>
              <a:t> </a:t>
            </a:r>
            <a:r>
              <a:rPr lang="en-US" altLang="en-US" sz="1800" u="sng" dirty="0">
                <a:solidFill>
                  <a:srgbClr val="1003BD"/>
                </a:solidFill>
                <a:latin typeface="Arial" panose="020B0604020202020204" pitchFamily="34" charset="0"/>
                <a:cs typeface="Arial" panose="020B0604020202020204" pitchFamily="34" charset="0"/>
              </a:rPr>
              <a:t>  </a:t>
            </a:r>
            <a:endParaRPr lang="en-US" altLang="en-US" sz="1800" dirty="0">
              <a:solidFill>
                <a:srgbClr val="1003BD"/>
              </a:solidFill>
              <a:latin typeface="Arial" panose="020B0604020202020204" pitchFamily="34" charset="0"/>
              <a:cs typeface="Arial" panose="020B0604020202020204" pitchFamily="34" charset="0"/>
            </a:endParaRPr>
          </a:p>
          <a:p>
            <a:pPr fontAlgn="base">
              <a:spcBef>
                <a:spcPct val="0"/>
              </a:spcBef>
              <a:spcAft>
                <a:spcPct val="0"/>
              </a:spcAft>
              <a:buNone/>
            </a:pPr>
            <a:r>
              <a:rPr lang="en-US" altLang="en-US" sz="1800" dirty="0">
                <a:solidFill>
                  <a:srgbClr val="1003BD"/>
                </a:solidFill>
                <a:latin typeface="Arial" panose="020B0604020202020204" pitchFamily="34" charset="0"/>
                <a:cs typeface="Arial" panose="020B0604020202020204" pitchFamily="34" charset="0"/>
              </a:rPr>
              <a:t>          100          100           100</a:t>
            </a:r>
          </a:p>
        </p:txBody>
      </p:sp>
      <p:pic>
        <p:nvPicPr>
          <p:cNvPr id="3" name="Picture 2">
            <a:extLst>
              <a:ext uri="{FF2B5EF4-FFF2-40B4-BE49-F238E27FC236}">
                <a16:creationId xmlns:a16="http://schemas.microsoft.com/office/drawing/2014/main" id="{630757E5-041D-4CD8-89A7-9C44A013B0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498" t="64778" r="65001" b="26286"/>
          <a:stretch>
            <a:fillRect/>
          </a:stretch>
        </p:blipFill>
        <p:spPr bwMode="auto">
          <a:xfrm>
            <a:off x="821749" y="3275807"/>
            <a:ext cx="2759747" cy="61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32" name="Picture 11">
            <a:extLst>
              <a:ext uri="{FF2B5EF4-FFF2-40B4-BE49-F238E27FC236}">
                <a16:creationId xmlns:a16="http://schemas.microsoft.com/office/drawing/2014/main" id="{F0ECA51B-4E37-4D19-AEF7-1914ADF8D9A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51546" y="4131581"/>
            <a:ext cx="914400"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33" name="Picture 11">
            <a:extLst>
              <a:ext uri="{FF2B5EF4-FFF2-40B4-BE49-F238E27FC236}">
                <a16:creationId xmlns:a16="http://schemas.microsoft.com/office/drawing/2014/main" id="{6602D2DE-C046-42FC-AEC2-D4565266E51B}"/>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29717" y="4126227"/>
            <a:ext cx="914400"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34" name="Picture 11">
            <a:extLst>
              <a:ext uri="{FF2B5EF4-FFF2-40B4-BE49-F238E27FC236}">
                <a16:creationId xmlns:a16="http://schemas.microsoft.com/office/drawing/2014/main" id="{C9CC431C-680F-4FAB-859F-4293B9D4B4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4144" y="4133031"/>
            <a:ext cx="914400"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35" name="TextBox 3">
            <a:extLst>
              <a:ext uri="{FF2B5EF4-FFF2-40B4-BE49-F238E27FC236}">
                <a16:creationId xmlns:a16="http://schemas.microsoft.com/office/drawing/2014/main" id="{592A92B6-4DC0-499E-A918-56BCD35C9371}"/>
              </a:ext>
            </a:extLst>
          </p:cNvPr>
          <p:cNvSpPr txBox="1">
            <a:spLocks noChangeArrowheads="1"/>
          </p:cNvSpPr>
          <p:nvPr/>
        </p:nvSpPr>
        <p:spPr bwMode="auto">
          <a:xfrm>
            <a:off x="1606551" y="3872159"/>
            <a:ext cx="9286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0" fontAlgn="base" hangingPunct="0">
              <a:spcBef>
                <a:spcPct val="0"/>
              </a:spcBef>
              <a:spcAft>
                <a:spcPct val="0"/>
              </a:spcAft>
            </a:pPr>
            <a:r>
              <a:rPr lang="en-US" altLang="en-US" sz="1600" b="1" u="sng" dirty="0">
                <a:solidFill>
                  <a:prstClr val="black"/>
                </a:solidFill>
                <a:latin typeface="Comic Sans MS" panose="030F0702030302020204" pitchFamily="66" charset="0"/>
              </a:rPr>
              <a:t>PLOT 1</a:t>
            </a:r>
          </a:p>
        </p:txBody>
      </p:sp>
      <p:sp>
        <p:nvSpPr>
          <p:cNvPr id="235536" name="TextBox 22">
            <a:extLst>
              <a:ext uri="{FF2B5EF4-FFF2-40B4-BE49-F238E27FC236}">
                <a16:creationId xmlns:a16="http://schemas.microsoft.com/office/drawing/2014/main" id="{6839B9F9-CC10-4DE4-9A2F-D21FECC87496}"/>
              </a:ext>
            </a:extLst>
          </p:cNvPr>
          <p:cNvSpPr txBox="1">
            <a:spLocks noChangeArrowheads="1"/>
          </p:cNvSpPr>
          <p:nvPr/>
        </p:nvSpPr>
        <p:spPr bwMode="auto">
          <a:xfrm>
            <a:off x="7078662" y="3717846"/>
            <a:ext cx="14128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0" fontAlgn="base" hangingPunct="0">
              <a:spcBef>
                <a:spcPct val="0"/>
              </a:spcBef>
              <a:spcAft>
                <a:spcPct val="0"/>
              </a:spcAft>
            </a:pPr>
            <a:r>
              <a:rPr lang="en-US" altLang="en-US" sz="1600" b="1" u="sng" dirty="0">
                <a:solidFill>
                  <a:srgbClr val="000000"/>
                </a:solidFill>
                <a:latin typeface="Comic Sans MS" panose="030F0702030302020204" pitchFamily="66" charset="0"/>
              </a:rPr>
              <a:t>PLOT 2</a:t>
            </a:r>
          </a:p>
        </p:txBody>
      </p:sp>
      <p:sp>
        <p:nvSpPr>
          <p:cNvPr id="25" name="TextBox 24">
            <a:extLst>
              <a:ext uri="{FF2B5EF4-FFF2-40B4-BE49-F238E27FC236}">
                <a16:creationId xmlns:a16="http://schemas.microsoft.com/office/drawing/2014/main" id="{8DD0842D-F5F3-43BC-89A6-D8B5EFACEFF0}"/>
              </a:ext>
            </a:extLst>
          </p:cNvPr>
          <p:cNvSpPr txBox="1">
            <a:spLocks noChangeArrowheads="1"/>
          </p:cNvSpPr>
          <p:nvPr/>
        </p:nvSpPr>
        <p:spPr bwMode="auto">
          <a:xfrm>
            <a:off x="5878514" y="4320381"/>
            <a:ext cx="4600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en-US" altLang="en-US" dirty="0">
                <a:solidFill>
                  <a:srgbClr val="1003BD"/>
                </a:solidFill>
                <a:latin typeface="Arial" panose="020B0604020202020204" pitchFamily="34" charset="0"/>
              </a:rPr>
              <a:t>=  1 -  </a:t>
            </a:r>
            <a:r>
              <a:rPr lang="en-US" altLang="en-US" u="sng" dirty="0">
                <a:solidFill>
                  <a:srgbClr val="1003BD"/>
                </a:solidFill>
                <a:latin typeface="Arial" panose="020B0604020202020204" pitchFamily="34" charset="0"/>
              </a:rPr>
              <a:t>   20    </a:t>
            </a:r>
            <a:r>
              <a:rPr lang="en-US" altLang="en-US" u="sng" baseline="30000" dirty="0">
                <a:solidFill>
                  <a:srgbClr val="1003BD"/>
                </a:solidFill>
                <a:latin typeface="Arial" panose="020B0604020202020204" pitchFamily="34" charset="0"/>
              </a:rPr>
              <a:t>2</a:t>
            </a:r>
            <a:r>
              <a:rPr lang="en-US" altLang="en-US" dirty="0">
                <a:solidFill>
                  <a:srgbClr val="1003BD"/>
                </a:solidFill>
                <a:latin typeface="Arial" panose="020B0604020202020204" pitchFamily="34" charset="0"/>
              </a:rPr>
              <a:t> + </a:t>
            </a:r>
            <a:r>
              <a:rPr lang="en-US" altLang="en-US" u="sng" dirty="0">
                <a:solidFill>
                  <a:srgbClr val="1003BD"/>
                </a:solidFill>
                <a:latin typeface="Arial" panose="020B0604020202020204" pitchFamily="34" charset="0"/>
              </a:rPr>
              <a:t>   7     </a:t>
            </a:r>
            <a:r>
              <a:rPr lang="en-US" altLang="en-US" u="sng" baseline="30000" dirty="0">
                <a:solidFill>
                  <a:srgbClr val="1003BD"/>
                </a:solidFill>
                <a:latin typeface="Arial" panose="020B0604020202020204" pitchFamily="34" charset="0"/>
              </a:rPr>
              <a:t>2</a:t>
            </a:r>
            <a:r>
              <a:rPr lang="en-US" altLang="en-US" u="sng" dirty="0">
                <a:solidFill>
                  <a:srgbClr val="1003BD"/>
                </a:solidFill>
                <a:latin typeface="Arial" panose="020B0604020202020204" pitchFamily="34" charset="0"/>
              </a:rPr>
              <a:t> </a:t>
            </a:r>
            <a:r>
              <a:rPr lang="en-US" altLang="en-US" dirty="0">
                <a:solidFill>
                  <a:srgbClr val="1003BD"/>
                </a:solidFill>
                <a:latin typeface="Arial" panose="020B0604020202020204" pitchFamily="34" charset="0"/>
              </a:rPr>
              <a:t> +    </a:t>
            </a:r>
            <a:r>
              <a:rPr lang="en-US" altLang="en-US" u="sng" dirty="0">
                <a:solidFill>
                  <a:srgbClr val="1003BD"/>
                </a:solidFill>
                <a:latin typeface="Arial" panose="020B0604020202020204" pitchFamily="34" charset="0"/>
              </a:rPr>
              <a:t>73   </a:t>
            </a:r>
            <a:r>
              <a:rPr lang="en-US" altLang="en-US" baseline="30000" dirty="0">
                <a:solidFill>
                  <a:srgbClr val="1003BD"/>
                </a:solidFill>
                <a:latin typeface="Arial" panose="020B0604020202020204" pitchFamily="34" charset="0"/>
              </a:rPr>
              <a:t>2</a:t>
            </a:r>
            <a:r>
              <a:rPr lang="en-US" altLang="en-US" dirty="0">
                <a:solidFill>
                  <a:srgbClr val="1003BD"/>
                </a:solidFill>
                <a:latin typeface="Arial" panose="020B0604020202020204" pitchFamily="34" charset="0"/>
              </a:rPr>
              <a:t> </a:t>
            </a:r>
            <a:r>
              <a:rPr lang="en-US" altLang="en-US" u="sng" dirty="0">
                <a:solidFill>
                  <a:srgbClr val="1003BD"/>
                </a:solidFill>
                <a:latin typeface="Arial" panose="020B0604020202020204" pitchFamily="34" charset="0"/>
              </a:rPr>
              <a:t>  </a:t>
            </a:r>
            <a:endParaRPr lang="en-US" altLang="en-US" dirty="0">
              <a:solidFill>
                <a:srgbClr val="1003BD"/>
              </a:solidFill>
              <a:latin typeface="Arial" panose="020B0604020202020204" pitchFamily="34" charset="0"/>
            </a:endParaRPr>
          </a:p>
          <a:p>
            <a:pPr fontAlgn="base">
              <a:spcBef>
                <a:spcPct val="0"/>
              </a:spcBef>
              <a:spcAft>
                <a:spcPct val="0"/>
              </a:spcAft>
            </a:pPr>
            <a:r>
              <a:rPr lang="en-US" altLang="en-US" dirty="0">
                <a:solidFill>
                  <a:srgbClr val="1003BD"/>
                </a:solidFill>
                <a:latin typeface="Arial" panose="020B0604020202020204" pitchFamily="34" charset="0"/>
              </a:rPr>
              <a:t>             100         100           100</a:t>
            </a:r>
          </a:p>
        </p:txBody>
      </p:sp>
      <p:sp>
        <p:nvSpPr>
          <p:cNvPr id="27" name="TextBox 26">
            <a:extLst>
              <a:ext uri="{FF2B5EF4-FFF2-40B4-BE49-F238E27FC236}">
                <a16:creationId xmlns:a16="http://schemas.microsoft.com/office/drawing/2014/main" id="{DE1FAC20-EE41-408D-8B79-2FC83D4C0A4A}"/>
              </a:ext>
            </a:extLst>
          </p:cNvPr>
          <p:cNvSpPr txBox="1">
            <a:spLocks noChangeArrowheads="1"/>
          </p:cNvSpPr>
          <p:nvPr/>
        </p:nvSpPr>
        <p:spPr bwMode="auto">
          <a:xfrm>
            <a:off x="666753" y="4977511"/>
            <a:ext cx="3662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en-US" altLang="en-US" dirty="0">
                <a:solidFill>
                  <a:srgbClr val="1003BD"/>
                </a:solidFill>
                <a:latin typeface="Arial" panose="020B0604020202020204" pitchFamily="34" charset="0"/>
              </a:rPr>
              <a:t>=  1 -   (0.09 +   0.116  +   0.13 )  </a:t>
            </a:r>
          </a:p>
        </p:txBody>
      </p:sp>
      <p:sp>
        <p:nvSpPr>
          <p:cNvPr id="29" name="TextBox 28">
            <a:extLst>
              <a:ext uri="{FF2B5EF4-FFF2-40B4-BE49-F238E27FC236}">
                <a16:creationId xmlns:a16="http://schemas.microsoft.com/office/drawing/2014/main" id="{2F8C34FC-32AC-4765-95E5-4C904ACAD094}"/>
              </a:ext>
            </a:extLst>
          </p:cNvPr>
          <p:cNvSpPr txBox="1">
            <a:spLocks noChangeArrowheads="1"/>
          </p:cNvSpPr>
          <p:nvPr/>
        </p:nvSpPr>
        <p:spPr bwMode="auto">
          <a:xfrm>
            <a:off x="769138" y="5380507"/>
            <a:ext cx="48879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0" fontAlgn="base" hangingPunct="0">
              <a:spcBef>
                <a:spcPct val="0"/>
              </a:spcBef>
              <a:spcAft>
                <a:spcPct val="0"/>
              </a:spcAft>
            </a:pPr>
            <a:r>
              <a:rPr lang="en-US" altLang="en-US" dirty="0">
                <a:solidFill>
                  <a:srgbClr val="1003BD"/>
                </a:solidFill>
                <a:latin typeface="Arial" panose="020B0604020202020204" pitchFamily="34" charset="0"/>
              </a:rPr>
              <a:t>= 1 -  0.336  = 0.664  </a:t>
            </a:r>
            <a:endParaRPr lang="en-US" altLang="en-US" dirty="0">
              <a:solidFill>
                <a:prstClr val="black"/>
              </a:solidFill>
            </a:endParaRPr>
          </a:p>
        </p:txBody>
      </p:sp>
      <p:sp>
        <p:nvSpPr>
          <p:cNvPr id="31" name="TextBox 30">
            <a:extLst>
              <a:ext uri="{FF2B5EF4-FFF2-40B4-BE49-F238E27FC236}">
                <a16:creationId xmlns:a16="http://schemas.microsoft.com/office/drawing/2014/main" id="{26B741A2-4B30-4CFC-9025-01D86C9BCDB7}"/>
              </a:ext>
            </a:extLst>
          </p:cNvPr>
          <p:cNvSpPr txBox="1">
            <a:spLocks noChangeArrowheads="1"/>
          </p:cNvSpPr>
          <p:nvPr/>
        </p:nvSpPr>
        <p:spPr bwMode="auto">
          <a:xfrm>
            <a:off x="5878514" y="4980190"/>
            <a:ext cx="4705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en-US" altLang="en-US" dirty="0">
                <a:solidFill>
                  <a:srgbClr val="1003BD"/>
                </a:solidFill>
                <a:latin typeface="Arial" panose="020B0604020202020204" pitchFamily="34" charset="0"/>
              </a:rPr>
              <a:t>=  1 -   (0.04) +   0.005  +   0.53 )  </a:t>
            </a:r>
          </a:p>
        </p:txBody>
      </p:sp>
      <p:sp>
        <p:nvSpPr>
          <p:cNvPr id="33" name="TextBox 32">
            <a:extLst>
              <a:ext uri="{FF2B5EF4-FFF2-40B4-BE49-F238E27FC236}">
                <a16:creationId xmlns:a16="http://schemas.microsoft.com/office/drawing/2014/main" id="{BCC96271-F813-462B-B0D1-1FEEF5193DCF}"/>
              </a:ext>
            </a:extLst>
          </p:cNvPr>
          <p:cNvSpPr txBox="1">
            <a:spLocks noChangeArrowheads="1"/>
          </p:cNvSpPr>
          <p:nvPr/>
        </p:nvSpPr>
        <p:spPr bwMode="auto">
          <a:xfrm>
            <a:off x="5969793" y="5380507"/>
            <a:ext cx="3630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0" fontAlgn="base" hangingPunct="0">
              <a:spcBef>
                <a:spcPct val="0"/>
              </a:spcBef>
              <a:spcAft>
                <a:spcPct val="0"/>
              </a:spcAft>
            </a:pPr>
            <a:r>
              <a:rPr lang="en-US" altLang="en-US" dirty="0">
                <a:solidFill>
                  <a:srgbClr val="1003BD"/>
                </a:solidFill>
                <a:latin typeface="Arial" panose="020B0604020202020204" pitchFamily="34" charset="0"/>
              </a:rPr>
              <a:t>= 1 -  0.575  = 0.425</a:t>
            </a:r>
            <a:endParaRPr lang="en-US" altLang="en-US" dirty="0">
              <a:solidFill>
                <a:srgbClr val="000000"/>
              </a:solidFill>
            </a:endParaRPr>
          </a:p>
        </p:txBody>
      </p:sp>
      <p:sp>
        <p:nvSpPr>
          <p:cNvPr id="35" name="TextBox 34">
            <a:extLst>
              <a:ext uri="{FF2B5EF4-FFF2-40B4-BE49-F238E27FC236}">
                <a16:creationId xmlns:a16="http://schemas.microsoft.com/office/drawing/2014/main" id="{16537574-9E13-4C8A-9A84-3ECC753C9A3C}"/>
              </a:ext>
            </a:extLst>
          </p:cNvPr>
          <p:cNvSpPr txBox="1">
            <a:spLocks noChangeArrowheads="1"/>
          </p:cNvSpPr>
          <p:nvPr/>
        </p:nvSpPr>
        <p:spPr bwMode="auto">
          <a:xfrm>
            <a:off x="4924629" y="2694520"/>
            <a:ext cx="66975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0" fontAlgn="base" hangingPunct="0">
              <a:spcBef>
                <a:spcPct val="0"/>
              </a:spcBef>
              <a:spcAft>
                <a:spcPct val="0"/>
              </a:spcAft>
            </a:pPr>
            <a:r>
              <a:rPr lang="en-US" altLang="en-US" dirty="0">
                <a:solidFill>
                  <a:srgbClr val="1003BD"/>
                </a:solidFill>
                <a:latin typeface="Comic Sans MS" panose="030F0702030302020204" pitchFamily="66" charset="0"/>
              </a:rPr>
              <a:t>A higher score (closest to 1) means high diversity. </a:t>
            </a:r>
          </a:p>
          <a:p>
            <a:pPr eaLnBrk="0" fontAlgn="base" hangingPunct="0">
              <a:spcBef>
                <a:spcPct val="0"/>
              </a:spcBef>
              <a:spcAft>
                <a:spcPct val="0"/>
              </a:spcAft>
            </a:pPr>
            <a:r>
              <a:rPr lang="en-US" altLang="en-US" dirty="0">
                <a:solidFill>
                  <a:srgbClr val="1003BD"/>
                </a:solidFill>
                <a:latin typeface="Comic Sans MS" panose="030F0702030302020204" pitchFamily="66" charset="0"/>
              </a:rPr>
              <a:t>The Plot 1 has greater diversity than Plot 2. </a:t>
            </a:r>
            <a:endParaRPr lang="en-US" altLang="en-US" dirty="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2872"/>
                                        </p:tgtEl>
                                        <p:attrNameLst>
                                          <p:attrName>style.visibility</p:attrName>
                                        </p:attrNameLst>
                                      </p:cBhvr>
                                      <p:to>
                                        <p:strVal val="visible"/>
                                      </p:to>
                                    </p:set>
                                    <p:animEffect transition="in" filter="barn(inVertical)">
                                      <p:cBhvr>
                                        <p:cTn id="7" dur="500"/>
                                        <p:tgtEl>
                                          <p:spTgt spid="2928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arn(inVertical)">
                                      <p:cBhvr>
                                        <p:cTn id="27" dur="500"/>
                                        <p:tgtEl>
                                          <p:spTgt spid="3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barn(inVertical)">
                                      <p:cBhvr>
                                        <p:cTn id="32" dur="500"/>
                                        <p:tgtEl>
                                          <p:spTgt spid="3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left)">
                                      <p:cBhvr>
                                        <p:cTn id="37" dur="500"/>
                                        <p:tgtEl>
                                          <p:spTgt spid="3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9700"/>
                                        </p:tgtEl>
                                        <p:attrNameLst>
                                          <p:attrName>style.visibility</p:attrName>
                                        </p:attrNameLst>
                                      </p:cBhvr>
                                      <p:to>
                                        <p:strVal val="visible"/>
                                      </p:to>
                                    </p:set>
                                    <p:animEffect transition="in" filter="wipe(down)">
                                      <p:cBhvr>
                                        <p:cTn id="42" dur="500"/>
                                        <p:tgtEl>
                                          <p:spTgt spid="29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autoUpdateAnimBg="0"/>
      <p:bldP spid="292872" grpId="0"/>
      <p:bldP spid="25" grpId="0"/>
      <p:bldP spid="27" grpId="0"/>
      <p:bldP spid="29" grpId="0"/>
      <p:bldP spid="31" grpId="0"/>
      <p:bldP spid="33" grpId="0"/>
      <p:bldP spid="35"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C1F463-8745-484E-A46A-07B0407E4301}"/>
              </a:ext>
            </a:extLst>
          </p:cNvPr>
          <p:cNvSpPr/>
          <p:nvPr/>
        </p:nvSpPr>
        <p:spPr>
          <a:xfrm>
            <a:off x="128337" y="6064167"/>
            <a:ext cx="9144000" cy="647700"/>
          </a:xfrm>
          <a:prstGeom prst="rect">
            <a:avLst/>
          </a:prstGeom>
        </p:spPr>
        <p:txBody>
          <a:bodyPr>
            <a:spAutoFit/>
          </a:bodyPr>
          <a:lstStyle/>
          <a:p>
            <a:pPr>
              <a:defRPr/>
            </a:pPr>
            <a:r>
              <a:rPr lang="en-US" sz="900" kern="0" dirty="0">
                <a:latin typeface="Times New Roman" panose="02020603050405020304" pitchFamily="18" charset="0"/>
                <a:cs typeface="Times New Roman" panose="02020603050405020304" pitchFamily="18" charset="0"/>
              </a:rPr>
              <a:t>IST 1.I.2  b. The pattern of inheritance (monohybrid, dihybrid, sex-linked, and genetically linked genes) can often be predicted from data, including pedigree, that give the parent genotype/phenotype and the offspring genotypes/phenotypes.</a:t>
            </a:r>
          </a:p>
          <a:p>
            <a:pPr>
              <a:defRPr/>
            </a:pPr>
            <a:r>
              <a:rPr lang="en-US" sz="900" dirty="0">
                <a:solidFill>
                  <a:prstClr val="black"/>
                </a:solidFill>
                <a:latin typeface="Times New Roman" panose="02020603050405020304" pitchFamily="18" charset="0"/>
                <a:cs typeface="Times New Roman" panose="02020603050405020304" pitchFamily="18" charset="0"/>
              </a:rPr>
              <a:t> a. Genes that are adjacent and close to one another on the same chromosome may appear to be genetically linked; the probability that genetically linked genes will  segregate as a unit can be used to calculate the map distance between them</a:t>
            </a:r>
            <a:r>
              <a:rPr lang="en-US" sz="900" dirty="0">
                <a:solidFill>
                  <a:prstClr val="black"/>
                </a:solidFill>
              </a:rPr>
              <a:t>.</a:t>
            </a:r>
            <a:endParaRPr lang="en-US" sz="900" kern="0" dirty="0"/>
          </a:p>
        </p:txBody>
      </p:sp>
      <p:sp>
        <p:nvSpPr>
          <p:cNvPr id="8" name="Rectangle 7">
            <a:extLst>
              <a:ext uri="{FF2B5EF4-FFF2-40B4-BE49-F238E27FC236}">
                <a16:creationId xmlns:a16="http://schemas.microsoft.com/office/drawing/2014/main" id="{8EBAC1C1-DEF4-4204-8FD1-4682FC9B5D76}"/>
              </a:ext>
            </a:extLst>
          </p:cNvPr>
          <p:cNvSpPr>
            <a:spLocks noChangeArrowheads="1"/>
          </p:cNvSpPr>
          <p:nvPr/>
        </p:nvSpPr>
        <p:spPr bwMode="auto">
          <a:xfrm>
            <a:off x="930135" y="2458711"/>
            <a:ext cx="44672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u="sng" dirty="0">
                <a:solidFill>
                  <a:srgbClr val="0F02BE"/>
                </a:solidFill>
                <a:latin typeface="Comic Sans MS" panose="030F0702030302020204" pitchFamily="66" charset="0"/>
                <a:cs typeface="Times New Roman" panose="02020603050405020304" pitchFamily="18" charset="0"/>
              </a:rPr>
              <a:t>CAN’T BE X-linked</a:t>
            </a:r>
            <a:r>
              <a:rPr lang="en-US" altLang="en-US" sz="2400" dirty="0">
                <a:solidFill>
                  <a:srgbClr val="0F02BE"/>
                </a:solidFill>
                <a:latin typeface="Comic Sans MS" panose="030F0702030302020204" pitchFamily="66" charset="0"/>
                <a:cs typeface="Times New Roman" panose="02020603050405020304" pitchFamily="18" charset="0"/>
              </a:rPr>
              <a:t>  </a:t>
            </a:r>
            <a:br>
              <a:rPr lang="en-US" altLang="en-US" sz="2400" dirty="0">
                <a:solidFill>
                  <a:srgbClr val="0F02BE"/>
                </a:solidFill>
                <a:latin typeface="Comic Sans MS" panose="030F0702030302020204" pitchFamily="66" charset="0"/>
                <a:cs typeface="Times New Roman" panose="02020603050405020304" pitchFamily="18" charset="0"/>
              </a:rPr>
            </a:br>
            <a:r>
              <a:rPr lang="en-US" altLang="en-US" sz="2400" dirty="0">
                <a:solidFill>
                  <a:srgbClr val="0F02BE"/>
                </a:solidFill>
                <a:latin typeface="Comic Sans MS" panose="030F0702030302020204" pitchFamily="66" charset="0"/>
                <a:cs typeface="Times New Roman" panose="02020603050405020304" pitchFamily="18" charset="0"/>
              </a:rPr>
              <a:t>Moms gives X to sons</a:t>
            </a:r>
            <a:br>
              <a:rPr lang="en-US" altLang="en-US" sz="2400" u="sng" dirty="0">
                <a:solidFill>
                  <a:srgbClr val="0F02BE"/>
                </a:solidFill>
                <a:latin typeface="Comic Sans MS" panose="030F0702030302020204" pitchFamily="66" charset="0"/>
                <a:cs typeface="Times New Roman" panose="02020603050405020304" pitchFamily="18" charset="0"/>
              </a:rPr>
            </a:br>
            <a:r>
              <a:rPr lang="en-US" altLang="en-US" sz="2400" dirty="0">
                <a:solidFill>
                  <a:srgbClr val="0F02BE"/>
                </a:solidFill>
                <a:latin typeface="Comic Sans MS" panose="030F0702030302020204" pitchFamily="66" charset="0"/>
                <a:cs typeface="Times New Roman" panose="02020603050405020304" pitchFamily="18" charset="0"/>
              </a:rPr>
              <a:t>MOM with TRAIT </a:t>
            </a:r>
          </a:p>
          <a:p>
            <a:pPr>
              <a:spcBef>
                <a:spcPct val="0"/>
              </a:spcBef>
              <a:buFontTx/>
              <a:buNone/>
            </a:pPr>
            <a:r>
              <a:rPr lang="en-US" altLang="en-US" sz="2400" b="1" dirty="0">
                <a:solidFill>
                  <a:srgbClr val="0F02BE"/>
                </a:solidFill>
                <a:latin typeface="Comic Sans MS" panose="030F0702030302020204" pitchFamily="66" charset="0"/>
                <a:cs typeface="Times New Roman" panose="02020603050405020304" pitchFamily="18" charset="0"/>
              </a:rPr>
              <a:t>CAN’T </a:t>
            </a:r>
            <a:r>
              <a:rPr lang="en-US" altLang="en-US" sz="2400" dirty="0">
                <a:solidFill>
                  <a:srgbClr val="0F02BE"/>
                </a:solidFill>
                <a:latin typeface="Comic Sans MS" panose="030F0702030302020204" pitchFamily="66" charset="0"/>
                <a:cs typeface="Times New Roman" panose="02020603050405020304" pitchFamily="18" charset="0"/>
              </a:rPr>
              <a:t>have a SON </a:t>
            </a:r>
            <a:br>
              <a:rPr lang="en-US" altLang="en-US" sz="2400" dirty="0">
                <a:solidFill>
                  <a:srgbClr val="0F02BE"/>
                </a:solidFill>
                <a:latin typeface="Comic Sans MS" panose="030F0702030302020204" pitchFamily="66" charset="0"/>
                <a:cs typeface="Times New Roman" panose="02020603050405020304" pitchFamily="18" charset="0"/>
              </a:rPr>
            </a:br>
            <a:r>
              <a:rPr lang="en-US" altLang="en-US" sz="2400" dirty="0">
                <a:solidFill>
                  <a:srgbClr val="0F02BE"/>
                </a:solidFill>
                <a:latin typeface="Comic Sans MS" panose="030F0702030302020204" pitchFamily="66" charset="0"/>
                <a:cs typeface="Times New Roman" panose="02020603050405020304" pitchFamily="18" charset="0"/>
              </a:rPr>
              <a:t>WITHOUT THE TRAIT</a:t>
            </a:r>
            <a:endParaRPr lang="en-US" altLang="en-US" sz="2400" b="1" dirty="0">
              <a:latin typeface="Comic Sans MS" panose="030F0702030302020204" pitchFamily="66" charset="0"/>
              <a:cs typeface="Times New Roman" panose="02020603050405020304" pitchFamily="18" charset="0"/>
            </a:endParaRPr>
          </a:p>
        </p:txBody>
      </p:sp>
      <p:pic>
        <p:nvPicPr>
          <p:cNvPr id="146436" name="Picture 2">
            <a:extLst>
              <a:ext uri="{FF2B5EF4-FFF2-40B4-BE49-F238E27FC236}">
                <a16:creationId xmlns:a16="http://schemas.microsoft.com/office/drawing/2014/main" id="{581E8E44-9435-43EC-94C8-DE14E63981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191" t="40392" r="53087" b="44926"/>
          <a:stretch>
            <a:fillRect/>
          </a:stretch>
        </p:blipFill>
        <p:spPr bwMode="auto">
          <a:xfrm>
            <a:off x="5545139" y="2508250"/>
            <a:ext cx="4403725" cy="177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6437" name="Rectangle 9">
            <a:extLst>
              <a:ext uri="{FF2B5EF4-FFF2-40B4-BE49-F238E27FC236}">
                <a16:creationId xmlns:a16="http://schemas.microsoft.com/office/drawing/2014/main" id="{6D99E8BE-2FF7-4572-B1FF-27C1349867AE}"/>
              </a:ext>
            </a:extLst>
          </p:cNvPr>
          <p:cNvSpPr>
            <a:spLocks noChangeArrowheads="1"/>
          </p:cNvSpPr>
          <p:nvPr/>
        </p:nvSpPr>
        <p:spPr bwMode="auto">
          <a:xfrm>
            <a:off x="593557" y="307189"/>
            <a:ext cx="1132572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Comic Sans MS" panose="030F0702030302020204" pitchFamily="66" charset="0"/>
                <a:cs typeface="Times New Roman" panose="02020603050405020304" pitchFamily="18" charset="0"/>
              </a:rPr>
              <a:t>Circle the individuals in this pedigree that tell you this is </a:t>
            </a:r>
            <a:r>
              <a:rPr lang="en-US" altLang="en-US" b="1" dirty="0">
                <a:solidFill>
                  <a:srgbClr val="FF0000"/>
                </a:solidFill>
                <a:latin typeface="Comic Sans MS" panose="030F0702030302020204" pitchFamily="66" charset="0"/>
                <a:cs typeface="Times New Roman" panose="02020603050405020304" pitchFamily="18" charset="0"/>
              </a:rPr>
              <a:t>NOT</a:t>
            </a:r>
            <a:r>
              <a:rPr lang="en-US" altLang="en-US" b="1" dirty="0">
                <a:latin typeface="Comic Sans MS" panose="030F0702030302020204" pitchFamily="66" charset="0"/>
                <a:cs typeface="Times New Roman" panose="02020603050405020304" pitchFamily="18" charset="0"/>
              </a:rPr>
              <a:t> X-LINKED</a:t>
            </a:r>
            <a:endParaRPr lang="en-US" altLang="en-US" dirty="0"/>
          </a:p>
        </p:txBody>
      </p:sp>
      <p:sp>
        <p:nvSpPr>
          <p:cNvPr id="6" name="Oval 5">
            <a:extLst>
              <a:ext uri="{FF2B5EF4-FFF2-40B4-BE49-F238E27FC236}">
                <a16:creationId xmlns:a16="http://schemas.microsoft.com/office/drawing/2014/main" id="{E3F78C99-1F03-4053-AB9E-C0A44E1C6B3D}"/>
              </a:ext>
            </a:extLst>
          </p:cNvPr>
          <p:cNvSpPr/>
          <p:nvPr/>
        </p:nvSpPr>
        <p:spPr>
          <a:xfrm rot="2675696">
            <a:off x="5999164" y="2155826"/>
            <a:ext cx="998537" cy="25447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6"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Content Placeholder 2">
            <a:extLst>
              <a:ext uri="{FF2B5EF4-FFF2-40B4-BE49-F238E27FC236}">
                <a16:creationId xmlns:a16="http://schemas.microsoft.com/office/drawing/2014/main" id="{DD51C965-0A22-413F-B401-A6D5199F7640}"/>
              </a:ext>
            </a:extLst>
          </p:cNvPr>
          <p:cNvSpPr>
            <a:spLocks noGrp="1"/>
          </p:cNvSpPr>
          <p:nvPr>
            <p:ph idx="1"/>
          </p:nvPr>
        </p:nvSpPr>
        <p:spPr>
          <a:xfrm>
            <a:off x="300789" y="71436"/>
            <a:ext cx="9067800" cy="4572000"/>
          </a:xfrm>
        </p:spPr>
        <p:txBody>
          <a:bodyPr/>
          <a:lstStyle/>
          <a:p>
            <a:pPr marL="0" indent="0">
              <a:buNone/>
            </a:pPr>
            <a:r>
              <a:rPr lang="en-US" altLang="en-US" sz="2000" dirty="0">
                <a:latin typeface="Comic Sans MS" panose="030F0702030302020204" pitchFamily="66" charset="0"/>
              </a:rPr>
              <a:t>In dogs hereditary deafness is caused by a recessive gene (d).  A kennel owner has a hearing male dog that she wants to use for breeding purposes if possible. She would like to avoid having deaf puppies.</a:t>
            </a:r>
            <a:br>
              <a:rPr lang="en-US" altLang="en-US" sz="2000" dirty="0">
                <a:latin typeface="Comic Sans MS" panose="030F0702030302020204" pitchFamily="66" charset="0"/>
              </a:rPr>
            </a:br>
            <a:br>
              <a:rPr lang="en-US" altLang="en-US" sz="2000" dirty="0">
                <a:latin typeface="Comic Sans MS" panose="030F0702030302020204" pitchFamily="66" charset="0"/>
              </a:rPr>
            </a:br>
            <a:r>
              <a:rPr lang="en-US" altLang="en-US" sz="2000" dirty="0">
                <a:latin typeface="Comic Sans MS" panose="030F0702030302020204" pitchFamily="66" charset="0"/>
              </a:rPr>
              <a:t>What are the possible genotypes of this male dog?  ______    ______</a:t>
            </a:r>
          </a:p>
          <a:p>
            <a:pPr marL="0" indent="0">
              <a:buNone/>
            </a:pPr>
            <a:endParaRPr lang="en-US" altLang="en-US" sz="2000" dirty="0">
              <a:latin typeface="Comic Sans MS" panose="030F0702030302020204" pitchFamily="66" charset="0"/>
            </a:endParaRPr>
          </a:p>
          <a:p>
            <a:pPr marL="0" indent="0">
              <a:buNone/>
            </a:pPr>
            <a:r>
              <a:rPr lang="en-US" altLang="en-US" sz="2000" dirty="0">
                <a:latin typeface="Comic Sans MS" panose="030F0702030302020204" pitchFamily="66" charset="0"/>
              </a:rPr>
              <a:t>A testcross would use a  female dog with this genotype   _____ to try and determine if this male dog should be used for breeding.</a:t>
            </a:r>
          </a:p>
          <a:p>
            <a:pPr marL="0" indent="0">
              <a:buNone/>
            </a:pPr>
            <a:endParaRPr lang="en-US" altLang="en-US" sz="2000" dirty="0">
              <a:latin typeface="Comic Sans MS" panose="030F0702030302020204" pitchFamily="66" charset="0"/>
            </a:endParaRPr>
          </a:p>
          <a:p>
            <a:pPr marL="0" indent="0">
              <a:buNone/>
            </a:pPr>
            <a:r>
              <a:rPr lang="en-US" altLang="en-US" sz="2000" dirty="0">
                <a:latin typeface="Comic Sans MS" panose="030F0702030302020204" pitchFamily="66" charset="0"/>
              </a:rPr>
              <a:t>A testcross is done and a litter of puppies is born that includes the following:   5 hearing puppies</a:t>
            </a:r>
          </a:p>
          <a:p>
            <a:pPr marL="0" indent="0">
              <a:buNone/>
            </a:pPr>
            <a:r>
              <a:rPr lang="en-US" altLang="en-US" sz="2000" dirty="0">
                <a:latin typeface="Comic Sans MS" panose="030F0702030302020204" pitchFamily="66" charset="0"/>
              </a:rPr>
              <a:t>What can you conclude about the male dog’s unknown genotype?</a:t>
            </a:r>
          </a:p>
        </p:txBody>
      </p:sp>
      <p:sp>
        <p:nvSpPr>
          <p:cNvPr id="2" name="Rectangle 1">
            <a:extLst>
              <a:ext uri="{FF2B5EF4-FFF2-40B4-BE49-F238E27FC236}">
                <a16:creationId xmlns:a16="http://schemas.microsoft.com/office/drawing/2014/main" id="{86F0657E-E5FA-42CC-9177-DA25C9666ADA}"/>
              </a:ext>
            </a:extLst>
          </p:cNvPr>
          <p:cNvSpPr/>
          <p:nvPr/>
        </p:nvSpPr>
        <p:spPr>
          <a:xfrm>
            <a:off x="224589" y="5697706"/>
            <a:ext cx="9144000" cy="1062037"/>
          </a:xfrm>
          <a:prstGeom prst="rect">
            <a:avLst/>
          </a:prstGeom>
        </p:spPr>
        <p:txBody>
          <a:bodyPr>
            <a:spAutoFit/>
          </a:bodyPr>
          <a:lstStyle/>
          <a:p>
            <a:pPr>
              <a:defRPr/>
            </a:pPr>
            <a:r>
              <a:rPr lang="en-US" sz="1050" dirty="0">
                <a:solidFill>
                  <a:prstClr val="black"/>
                </a:solidFill>
              </a:rPr>
              <a:t>IST 1.I.2 Fertilization involves the fusion of two haploid gametes, restoring the diploid number of chromosomes and increasing genetic variation in populations by creating new combinations of alleles in the zygote—</a:t>
            </a:r>
            <a:br>
              <a:rPr lang="en-US" sz="1050" dirty="0">
                <a:solidFill>
                  <a:prstClr val="black"/>
                </a:solidFill>
              </a:rPr>
            </a:br>
            <a:r>
              <a:rPr lang="en-US" sz="1050" dirty="0">
                <a:solidFill>
                  <a:prstClr val="black"/>
                </a:solidFill>
              </a:rPr>
              <a:t>    b. The pattern of inheritance (monohybrid, dihybrid, sex-linked, and genetically linked genes) can often be predicted from data, including pedigree, that give the parent genotype/phenotype and the offspring genotypes/phenotypes.</a:t>
            </a:r>
          </a:p>
          <a:p>
            <a:pPr>
              <a:defRPr/>
            </a:pPr>
            <a:r>
              <a:rPr lang="en-US" sz="1050" dirty="0"/>
              <a:t>SP 6A. Make a scientific claim.</a:t>
            </a:r>
          </a:p>
          <a:p>
            <a:pPr>
              <a:defRPr/>
            </a:pPr>
            <a:r>
              <a:rPr lang="en-US" sz="1050" dirty="0"/>
              <a:t>SP 6B Support a claim with evidence from biological principles, concepts, processes, and/or data</a:t>
            </a:r>
          </a:p>
        </p:txBody>
      </p:sp>
      <p:sp>
        <p:nvSpPr>
          <p:cNvPr id="3" name="TextBox 2">
            <a:extLst>
              <a:ext uri="{FF2B5EF4-FFF2-40B4-BE49-F238E27FC236}">
                <a16:creationId xmlns:a16="http://schemas.microsoft.com/office/drawing/2014/main" id="{4F893254-DC12-498E-B988-E4AA88C2CCF7}"/>
              </a:ext>
            </a:extLst>
          </p:cNvPr>
          <p:cNvSpPr txBox="1">
            <a:spLocks noChangeArrowheads="1"/>
          </p:cNvSpPr>
          <p:nvPr/>
        </p:nvSpPr>
        <p:spPr bwMode="auto">
          <a:xfrm>
            <a:off x="6826250" y="1168776"/>
            <a:ext cx="1582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dirty="0">
                <a:solidFill>
                  <a:srgbClr val="3333CC"/>
                </a:solidFill>
                <a:latin typeface="Comic Sans MS" panose="030F0702030302020204" pitchFamily="66" charset="0"/>
              </a:rPr>
              <a:t>DD      Dd</a:t>
            </a:r>
          </a:p>
        </p:txBody>
      </p:sp>
      <p:sp>
        <p:nvSpPr>
          <p:cNvPr id="4" name="Rectangle 3">
            <a:extLst>
              <a:ext uri="{FF2B5EF4-FFF2-40B4-BE49-F238E27FC236}">
                <a16:creationId xmlns:a16="http://schemas.microsoft.com/office/drawing/2014/main" id="{226F12BC-F85B-421A-A69B-2DB7A8773E8D}"/>
              </a:ext>
            </a:extLst>
          </p:cNvPr>
          <p:cNvSpPr>
            <a:spLocks noChangeArrowheads="1"/>
          </p:cNvSpPr>
          <p:nvPr/>
        </p:nvSpPr>
        <p:spPr bwMode="auto">
          <a:xfrm>
            <a:off x="7211177" y="1870869"/>
            <a:ext cx="6080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solidFill>
                  <a:srgbClr val="3333CC"/>
                </a:solidFill>
                <a:latin typeface="Comic Sans MS" panose="030F0702030302020204" pitchFamily="66" charset="0"/>
              </a:rPr>
              <a:t>dd</a:t>
            </a:r>
          </a:p>
        </p:txBody>
      </p:sp>
      <p:sp>
        <p:nvSpPr>
          <p:cNvPr id="5" name="Rectangle 4">
            <a:extLst>
              <a:ext uri="{FF2B5EF4-FFF2-40B4-BE49-F238E27FC236}">
                <a16:creationId xmlns:a16="http://schemas.microsoft.com/office/drawing/2014/main" id="{7328A1B8-25A8-477D-8456-4A0AF8E94997}"/>
              </a:ext>
            </a:extLst>
          </p:cNvPr>
          <p:cNvSpPr>
            <a:spLocks noChangeArrowheads="1"/>
          </p:cNvSpPr>
          <p:nvPr/>
        </p:nvSpPr>
        <p:spPr bwMode="auto">
          <a:xfrm>
            <a:off x="487362" y="4279106"/>
            <a:ext cx="63388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dirty="0">
                <a:solidFill>
                  <a:srgbClr val="3333CC"/>
                </a:solidFill>
                <a:latin typeface="Comic Sans MS" panose="030F0702030302020204" pitchFamily="66" charset="0"/>
              </a:rPr>
              <a:t>Still unknown; Both  DD   and   Dd dogs can produce</a:t>
            </a:r>
            <a:br>
              <a:rPr lang="en-US" altLang="en-US" sz="2000" dirty="0">
                <a:solidFill>
                  <a:srgbClr val="3333CC"/>
                </a:solidFill>
                <a:latin typeface="Comic Sans MS" panose="030F0702030302020204" pitchFamily="66" charset="0"/>
              </a:rPr>
            </a:br>
            <a:r>
              <a:rPr lang="en-US" altLang="en-US" sz="2000" dirty="0">
                <a:solidFill>
                  <a:srgbClr val="3333CC"/>
                </a:solidFill>
                <a:latin typeface="Comic Sans MS" panose="030F0702030302020204" pitchFamily="66" charset="0"/>
              </a:rPr>
              <a:t>hearing puppies. Do another test cross </a:t>
            </a:r>
          </a:p>
        </p:txBody>
      </p:sp>
      <p:pic>
        <p:nvPicPr>
          <p:cNvPr id="113671" name="Picture 2" descr="http://www.clker.com/cliparts/X/v/L/B/Y/q/dog-head-cartoon-hi.png">
            <a:extLst>
              <a:ext uri="{FF2B5EF4-FFF2-40B4-BE49-F238E27FC236}">
                <a16:creationId xmlns:a16="http://schemas.microsoft.com/office/drawing/2014/main" id="{DA3BF3C7-8E95-4F7A-AB98-A1DF07FF95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83348" y="4488656"/>
            <a:ext cx="1422400"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682605E9-F6E1-4544-B655-1F88DC6266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166" t="57411" r="48334" b="23196"/>
          <a:stretch>
            <a:fillRect/>
          </a:stretch>
        </p:blipFill>
        <p:spPr bwMode="auto">
          <a:xfrm>
            <a:off x="7012823" y="4255177"/>
            <a:ext cx="2959434" cy="143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Effect transition="in" filter="wipe(down)">
                                      <p:cBhvr>
                                        <p:cTn id="29"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E4CEDE"/>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8019FD-26F9-4614-9277-571EAE430FC2}"/>
              </a:ext>
            </a:extLst>
          </p:cNvPr>
          <p:cNvSpPr/>
          <p:nvPr/>
        </p:nvSpPr>
        <p:spPr>
          <a:xfrm>
            <a:off x="132304" y="2789975"/>
            <a:ext cx="9144000" cy="1323439"/>
          </a:xfrm>
          <a:prstGeom prst="rect">
            <a:avLst/>
          </a:prstGeom>
        </p:spPr>
        <p:txBody>
          <a:bodyPr wrap="square">
            <a:spAutoFit/>
          </a:bodyPr>
          <a:lstStyle/>
          <a:p>
            <a:pPr fontAlgn="base">
              <a:spcBef>
                <a:spcPct val="0"/>
              </a:spcBef>
              <a:spcAft>
                <a:spcPct val="0"/>
              </a:spcAft>
            </a:pPr>
            <a:r>
              <a:rPr lang="en-US" altLang="en-US" sz="2000" dirty="0">
                <a:solidFill>
                  <a:srgbClr val="000000"/>
                </a:solidFill>
                <a:latin typeface="Comic Sans MS" panose="030F0702030302020204" pitchFamily="66" charset="0"/>
              </a:rPr>
              <a:t>What is the frequency of plants that are homozygous dominant?</a:t>
            </a:r>
          </a:p>
          <a:p>
            <a:pPr fontAlgn="base">
              <a:spcBef>
                <a:spcPct val="0"/>
              </a:spcBef>
              <a:spcAft>
                <a:spcPct val="0"/>
              </a:spcAft>
            </a:pPr>
            <a:endParaRPr lang="en-US" altLang="en-US" sz="2000" dirty="0">
              <a:solidFill>
                <a:srgbClr val="000000"/>
              </a:solidFill>
              <a:latin typeface="Comic Sans MS" panose="030F0702030302020204" pitchFamily="66" charset="0"/>
            </a:endParaRPr>
          </a:p>
          <a:p>
            <a:pPr fontAlgn="base">
              <a:spcBef>
                <a:spcPct val="0"/>
              </a:spcBef>
              <a:spcAft>
                <a:spcPct val="0"/>
              </a:spcAft>
            </a:pPr>
            <a:endParaRPr lang="en-US" altLang="en-US" sz="2000" dirty="0">
              <a:solidFill>
                <a:srgbClr val="000000"/>
              </a:solidFill>
              <a:latin typeface="Comic Sans MS" panose="030F0702030302020204" pitchFamily="66" charset="0"/>
            </a:endParaRPr>
          </a:p>
          <a:p>
            <a:pPr fontAlgn="base">
              <a:spcBef>
                <a:spcPct val="0"/>
              </a:spcBef>
              <a:spcAft>
                <a:spcPct val="0"/>
              </a:spcAft>
            </a:pPr>
            <a:r>
              <a:rPr lang="en-US" altLang="en-US" sz="2000" dirty="0">
                <a:solidFill>
                  <a:srgbClr val="000000"/>
                </a:solidFill>
                <a:latin typeface="Comic Sans MS" panose="030F0702030302020204" pitchFamily="66" charset="0"/>
              </a:rPr>
              <a:t>What is the frequency of plants that are heterozygous? </a:t>
            </a:r>
            <a:endParaRPr lang="en-US" dirty="0">
              <a:solidFill>
                <a:srgbClr val="000000"/>
              </a:solidFill>
              <a:latin typeface="Comic Sans MS" panose="030F0702030302020204" pitchFamily="66" charset="0"/>
            </a:endParaRPr>
          </a:p>
        </p:txBody>
      </p:sp>
      <p:sp>
        <p:nvSpPr>
          <p:cNvPr id="7172" name="Text Box 4">
            <a:extLst>
              <a:ext uri="{FF2B5EF4-FFF2-40B4-BE49-F238E27FC236}">
                <a16:creationId xmlns:a16="http://schemas.microsoft.com/office/drawing/2014/main" id="{8647E6C3-2733-4D76-993F-C2A0F7A2B6F2}"/>
              </a:ext>
            </a:extLst>
          </p:cNvPr>
          <p:cNvSpPr txBox="1">
            <a:spLocks noChangeArrowheads="1"/>
          </p:cNvSpPr>
          <p:nvPr/>
        </p:nvSpPr>
        <p:spPr bwMode="auto">
          <a:xfrm>
            <a:off x="37970" y="260385"/>
            <a:ext cx="1190464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base" hangingPunct="1">
              <a:spcBef>
                <a:spcPct val="0"/>
              </a:spcBef>
              <a:spcAft>
                <a:spcPct val="0"/>
              </a:spcAft>
              <a:buNone/>
            </a:pPr>
            <a:r>
              <a:rPr lang="en-US" altLang="en-US" sz="2000" dirty="0">
                <a:solidFill>
                  <a:srgbClr val="000000"/>
                </a:solidFill>
                <a:latin typeface="Comic Sans MS" panose="030F0702030302020204" pitchFamily="66" charset="0"/>
              </a:rPr>
              <a:t>In a plant species, the ability to grow in soil contaminated with nickel is determined by a dominant allele. If 60% of the seeds in a randomly mating population are able to germinate in contaminated soil, what is the frequency of the nickel resistance allele? </a:t>
            </a:r>
            <a:endParaRPr lang="en-US" altLang="en-US" sz="1600" dirty="0">
              <a:solidFill>
                <a:srgbClr val="000000"/>
              </a:solidFill>
              <a:latin typeface="Comic Sans MS" panose="030F0702030302020204" pitchFamily="66" charset="0"/>
            </a:endParaRPr>
          </a:p>
        </p:txBody>
      </p:sp>
      <p:sp>
        <p:nvSpPr>
          <p:cNvPr id="77829" name="Text Box 5">
            <a:extLst>
              <a:ext uri="{FF2B5EF4-FFF2-40B4-BE49-F238E27FC236}">
                <a16:creationId xmlns:a16="http://schemas.microsoft.com/office/drawing/2014/main" id="{DD230DEE-DF81-4B4E-9643-00B6BA6FB59E}"/>
              </a:ext>
            </a:extLst>
          </p:cNvPr>
          <p:cNvSpPr txBox="1">
            <a:spLocks noChangeArrowheads="1"/>
          </p:cNvSpPr>
          <p:nvPr/>
        </p:nvSpPr>
        <p:spPr bwMode="auto">
          <a:xfrm>
            <a:off x="775855" y="3210410"/>
            <a:ext cx="80772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base" hangingPunct="1">
              <a:spcBef>
                <a:spcPct val="0"/>
              </a:spcBef>
              <a:spcAft>
                <a:spcPct val="0"/>
              </a:spcAft>
              <a:buNone/>
            </a:pPr>
            <a:r>
              <a:rPr lang="en-US" altLang="en-US" sz="1600" b="1" dirty="0">
                <a:solidFill>
                  <a:srgbClr val="333399"/>
                </a:solidFill>
                <a:latin typeface="Comic Sans MS" panose="030F0702030302020204" pitchFamily="66" charset="0"/>
              </a:rPr>
              <a:t>p</a:t>
            </a:r>
            <a:r>
              <a:rPr lang="en-US" altLang="en-US" sz="1600" b="1" baseline="30000" dirty="0">
                <a:solidFill>
                  <a:srgbClr val="333399"/>
                </a:solidFill>
                <a:latin typeface="Comic Sans MS" panose="030F0702030302020204" pitchFamily="66" charset="0"/>
              </a:rPr>
              <a:t>2</a:t>
            </a:r>
            <a:r>
              <a:rPr lang="en-US" altLang="en-US" sz="1600" b="1" dirty="0">
                <a:solidFill>
                  <a:srgbClr val="333399"/>
                </a:solidFill>
                <a:latin typeface="Comic Sans MS" panose="030F0702030302020204" pitchFamily="66" charset="0"/>
              </a:rPr>
              <a:t> = (0.37)</a:t>
            </a:r>
            <a:r>
              <a:rPr lang="en-US" altLang="en-US" sz="1600" b="1" baseline="30000" dirty="0">
                <a:solidFill>
                  <a:srgbClr val="333399"/>
                </a:solidFill>
                <a:latin typeface="Comic Sans MS" panose="030F0702030302020204" pitchFamily="66" charset="0"/>
              </a:rPr>
              <a:t>2</a:t>
            </a:r>
            <a:r>
              <a:rPr lang="en-US" altLang="en-US" sz="1600" b="1" dirty="0">
                <a:solidFill>
                  <a:srgbClr val="333399"/>
                </a:solidFill>
                <a:latin typeface="Comic Sans MS" panose="030F0702030302020204" pitchFamily="66" charset="0"/>
              </a:rPr>
              <a:t> = 0.14 = frequency of homozygous dominant plants  </a:t>
            </a:r>
          </a:p>
        </p:txBody>
      </p:sp>
      <p:sp>
        <p:nvSpPr>
          <p:cNvPr id="3" name="Rectangle 2">
            <a:extLst>
              <a:ext uri="{FF2B5EF4-FFF2-40B4-BE49-F238E27FC236}">
                <a16:creationId xmlns:a16="http://schemas.microsoft.com/office/drawing/2014/main" id="{CF30F670-ED99-4BEE-89B0-18E866B077A0}"/>
              </a:ext>
            </a:extLst>
          </p:cNvPr>
          <p:cNvSpPr/>
          <p:nvPr/>
        </p:nvSpPr>
        <p:spPr>
          <a:xfrm>
            <a:off x="0" y="14484"/>
            <a:ext cx="8991600" cy="246221"/>
          </a:xfrm>
          <a:prstGeom prst="rect">
            <a:avLst/>
          </a:prstGeom>
        </p:spPr>
        <p:txBody>
          <a:bodyPr wrap="square">
            <a:spAutoFit/>
          </a:bodyPr>
          <a:lstStyle/>
          <a:p>
            <a:pPr fontAlgn="base">
              <a:spcBef>
                <a:spcPct val="0"/>
              </a:spcBef>
              <a:spcAft>
                <a:spcPct val="0"/>
              </a:spcAft>
            </a:pPr>
            <a:r>
              <a:rPr lang="en-US" sz="1000" dirty="0">
                <a:solidFill>
                  <a:srgbClr val="CC0099"/>
                </a:solidFill>
                <a:latin typeface="Comic Sans MS" panose="030F0702030302020204" pitchFamily="66" charset="0"/>
                <a:hlinkClick r:id="rId2">
                  <a:extLst>
                    <a:ext uri="{A12FA001-AC4F-418D-AE19-62706E023703}">
                      <ahyp:hlinkClr xmlns:ahyp="http://schemas.microsoft.com/office/drawing/2018/hyperlinkcolor" val="tx"/>
                    </a:ext>
                  </a:extLst>
                </a:hlinkClick>
              </a:rPr>
              <a:t>https://www.biologyexams4u.com/2012/12/how-to-solve-hardy-weinberg-equilibrium.html#.Xt7IHDpKjIU</a:t>
            </a:r>
            <a:endParaRPr lang="en-US" sz="1000" dirty="0">
              <a:solidFill>
                <a:srgbClr val="CC0099"/>
              </a:solidFill>
              <a:latin typeface="Comic Sans MS" panose="030F0702030302020204" pitchFamily="66" charset="0"/>
            </a:endParaRPr>
          </a:p>
        </p:txBody>
      </p:sp>
      <p:sp>
        <p:nvSpPr>
          <p:cNvPr id="5" name="Rectangle 4">
            <a:extLst>
              <a:ext uri="{FF2B5EF4-FFF2-40B4-BE49-F238E27FC236}">
                <a16:creationId xmlns:a16="http://schemas.microsoft.com/office/drawing/2014/main" id="{53E3D315-72E4-42B9-BFEB-ED0F12494372}"/>
              </a:ext>
            </a:extLst>
          </p:cNvPr>
          <p:cNvSpPr/>
          <p:nvPr/>
        </p:nvSpPr>
        <p:spPr>
          <a:xfrm>
            <a:off x="1157644" y="1330929"/>
            <a:ext cx="4572000" cy="338554"/>
          </a:xfrm>
          <a:prstGeom prst="rect">
            <a:avLst/>
          </a:prstGeom>
        </p:spPr>
        <p:txBody>
          <a:bodyPr>
            <a:spAutoFit/>
          </a:bodyPr>
          <a:lstStyle/>
          <a:p>
            <a:pPr fontAlgn="base">
              <a:spcBef>
                <a:spcPct val="0"/>
              </a:spcBef>
              <a:spcAft>
                <a:spcPct val="0"/>
              </a:spcAft>
            </a:pPr>
            <a:r>
              <a:rPr lang="en-US" sz="1600" b="1" dirty="0">
                <a:solidFill>
                  <a:srgbClr val="0066CC"/>
                </a:solidFill>
                <a:latin typeface="Comic Sans MS" panose="030F0702030302020204" pitchFamily="66" charset="0"/>
                <a:ea typeface="Times New Roman" panose="02020603050405020304" pitchFamily="18" charset="0"/>
                <a:cs typeface="Times New Roman" panose="02020603050405020304" pitchFamily="18" charset="0"/>
              </a:rPr>
              <a:t>q2 = 0.4 </a:t>
            </a:r>
          </a:p>
        </p:txBody>
      </p:sp>
      <p:sp>
        <p:nvSpPr>
          <p:cNvPr id="6" name="Rectangle 5">
            <a:extLst>
              <a:ext uri="{FF2B5EF4-FFF2-40B4-BE49-F238E27FC236}">
                <a16:creationId xmlns:a16="http://schemas.microsoft.com/office/drawing/2014/main" id="{370B3F16-F1C2-4778-852F-2E4903D34209}"/>
              </a:ext>
            </a:extLst>
          </p:cNvPr>
          <p:cNvSpPr/>
          <p:nvPr/>
        </p:nvSpPr>
        <p:spPr>
          <a:xfrm>
            <a:off x="1157644" y="1640017"/>
            <a:ext cx="2010487" cy="338554"/>
          </a:xfrm>
          <a:prstGeom prst="rect">
            <a:avLst/>
          </a:prstGeom>
        </p:spPr>
        <p:txBody>
          <a:bodyPr wrap="none">
            <a:spAutoFit/>
          </a:bodyPr>
          <a:lstStyle/>
          <a:p>
            <a:pPr fontAlgn="base">
              <a:spcBef>
                <a:spcPct val="0"/>
              </a:spcBef>
              <a:spcAft>
                <a:spcPct val="0"/>
              </a:spcAft>
            </a:pPr>
            <a:r>
              <a:rPr lang="en-US" sz="1600" b="1" dirty="0">
                <a:solidFill>
                  <a:srgbClr val="0066CC"/>
                </a:solidFill>
                <a:latin typeface="Comic Sans MS" panose="030F0702030302020204" pitchFamily="66" charset="0"/>
                <a:ea typeface="Times New Roman" panose="02020603050405020304" pitchFamily="18" charset="0"/>
                <a:cs typeface="Times New Roman" panose="02020603050405020304" pitchFamily="18" charset="0"/>
              </a:rPr>
              <a:t>q = √0.4 = 0.63  </a:t>
            </a:r>
          </a:p>
        </p:txBody>
      </p:sp>
      <p:sp>
        <p:nvSpPr>
          <p:cNvPr id="7" name="Rectangle 6">
            <a:extLst>
              <a:ext uri="{FF2B5EF4-FFF2-40B4-BE49-F238E27FC236}">
                <a16:creationId xmlns:a16="http://schemas.microsoft.com/office/drawing/2014/main" id="{A7B97CB7-D6A8-4C4D-B2E8-BC401F0933EC}"/>
              </a:ext>
            </a:extLst>
          </p:cNvPr>
          <p:cNvSpPr/>
          <p:nvPr/>
        </p:nvSpPr>
        <p:spPr>
          <a:xfrm>
            <a:off x="1157644" y="2060452"/>
            <a:ext cx="5315879" cy="338554"/>
          </a:xfrm>
          <a:prstGeom prst="rect">
            <a:avLst/>
          </a:prstGeom>
        </p:spPr>
        <p:txBody>
          <a:bodyPr wrap="none">
            <a:spAutoFit/>
          </a:bodyPr>
          <a:lstStyle/>
          <a:p>
            <a:pPr fontAlgn="base">
              <a:spcBef>
                <a:spcPct val="0"/>
              </a:spcBef>
              <a:spcAft>
                <a:spcPct val="0"/>
              </a:spcAft>
            </a:pPr>
            <a:r>
              <a:rPr lang="en-US" sz="1600" b="1" dirty="0">
                <a:solidFill>
                  <a:srgbClr val="0066CC"/>
                </a:solidFill>
                <a:latin typeface="Comic Sans MS" panose="030F0702030302020204" pitchFamily="66" charset="0"/>
                <a:ea typeface="Times New Roman" panose="02020603050405020304" pitchFamily="18" charset="0"/>
                <a:cs typeface="Times New Roman" panose="02020603050405020304" pitchFamily="18" charset="0"/>
              </a:rPr>
              <a:t>p = 1- 0.63 = 0.37 = frequency of dominant allele</a:t>
            </a:r>
          </a:p>
        </p:txBody>
      </p:sp>
      <p:sp>
        <p:nvSpPr>
          <p:cNvPr id="9" name="Rectangle 8">
            <a:extLst>
              <a:ext uri="{FF2B5EF4-FFF2-40B4-BE49-F238E27FC236}">
                <a16:creationId xmlns:a16="http://schemas.microsoft.com/office/drawing/2014/main" id="{62F9C892-8ECA-4145-8F57-D1118F2E8795}"/>
              </a:ext>
            </a:extLst>
          </p:cNvPr>
          <p:cNvSpPr/>
          <p:nvPr/>
        </p:nvSpPr>
        <p:spPr>
          <a:xfrm>
            <a:off x="775855" y="4306160"/>
            <a:ext cx="6958956" cy="338554"/>
          </a:xfrm>
          <a:prstGeom prst="rect">
            <a:avLst/>
          </a:prstGeom>
          <a:noFill/>
        </p:spPr>
        <p:txBody>
          <a:bodyPr wrap="none">
            <a:spAutoFit/>
          </a:bodyPr>
          <a:lstStyle/>
          <a:p>
            <a:pPr fontAlgn="base">
              <a:spcBef>
                <a:spcPct val="0"/>
              </a:spcBef>
              <a:spcAft>
                <a:spcPct val="0"/>
              </a:spcAft>
            </a:pPr>
            <a:r>
              <a:rPr lang="en-US" altLang="en-US" sz="1600" b="1" dirty="0">
                <a:solidFill>
                  <a:srgbClr val="333399"/>
                </a:solidFill>
                <a:latin typeface="Comic Sans MS" panose="030F0702030302020204" pitchFamily="66" charset="0"/>
              </a:rPr>
              <a:t>2pq = 2 (0.37) (0.63) = 0.47 = frequency of heterozygous plants  </a:t>
            </a:r>
          </a:p>
        </p:txBody>
      </p:sp>
      <p:sp>
        <p:nvSpPr>
          <p:cNvPr id="11" name="Rectangle 10">
            <a:extLst>
              <a:ext uri="{FF2B5EF4-FFF2-40B4-BE49-F238E27FC236}">
                <a16:creationId xmlns:a16="http://schemas.microsoft.com/office/drawing/2014/main" id="{9BA2086B-0E02-4B35-8C6A-AEA806BE9542}"/>
              </a:ext>
            </a:extLst>
          </p:cNvPr>
          <p:cNvSpPr/>
          <p:nvPr/>
        </p:nvSpPr>
        <p:spPr>
          <a:xfrm>
            <a:off x="0" y="6189845"/>
            <a:ext cx="9144000" cy="575222"/>
          </a:xfrm>
          <a:prstGeom prst="rect">
            <a:avLst/>
          </a:prstGeom>
        </p:spPr>
        <p:txBody>
          <a:bodyPr wrap="square">
            <a:spAutoFit/>
          </a:bodyPr>
          <a:lstStyle/>
          <a:p>
            <a:pPr>
              <a:lnSpc>
                <a:spcPct val="107000"/>
              </a:lnSpc>
            </a:pPr>
            <a:r>
              <a:rPr lang="en-US" sz="1000" dirty="0">
                <a:solidFill>
                  <a:srgbClr val="000000"/>
                </a:solidFill>
                <a:latin typeface="Times New Roman" panose="02020603050405020304" pitchFamily="18" charset="0"/>
                <a:cs typeface="Times New Roman" panose="02020603050405020304" pitchFamily="18" charset="0"/>
              </a:rPr>
              <a:t>EVO-1.K.2 Allele frequencies in a population can be calculated from genotype frequencies</a:t>
            </a:r>
          </a:p>
          <a:p>
            <a:pPr>
              <a:lnSpc>
                <a:spcPct val="107000"/>
              </a:lnSpc>
            </a:pPr>
            <a:r>
              <a:rPr lang="en-US" sz="1000" dirty="0">
                <a:solidFill>
                  <a:srgbClr val="000000"/>
                </a:solidFill>
                <a:latin typeface="Times New Roman" panose="02020603050405020304" pitchFamily="18" charset="0"/>
                <a:cs typeface="Times New Roman" panose="02020603050405020304" pitchFamily="18" charset="0"/>
              </a:rPr>
              <a:t>SP 5 A. Perform mathematical calculations including:</a:t>
            </a:r>
            <a:br>
              <a:rPr lang="en-US" sz="1000" dirty="0">
                <a:solidFill>
                  <a:srgbClr val="000000"/>
                </a:solidFill>
                <a:latin typeface="Times New Roman" panose="02020603050405020304" pitchFamily="18" charset="0"/>
                <a:cs typeface="Times New Roman" panose="02020603050405020304" pitchFamily="18" charset="0"/>
              </a:rPr>
            </a:br>
            <a:r>
              <a:rPr lang="en-US" sz="1000" dirty="0">
                <a:solidFill>
                  <a:srgbClr val="000000"/>
                </a:solidFill>
                <a:latin typeface="Times New Roman" panose="02020603050405020304" pitchFamily="18" charset="0"/>
                <a:cs typeface="Times New Roman" panose="02020603050405020304" pitchFamily="18" charset="0"/>
              </a:rPr>
              <a:t>    a. Mathematical equations in the curriculum</a:t>
            </a:r>
          </a:p>
        </p:txBody>
      </p:sp>
      <p:sp>
        <p:nvSpPr>
          <p:cNvPr id="12" name="Rectangle 11">
            <a:extLst>
              <a:ext uri="{FF2B5EF4-FFF2-40B4-BE49-F238E27FC236}">
                <a16:creationId xmlns:a16="http://schemas.microsoft.com/office/drawing/2014/main" id="{FA4F9D61-D862-4994-A1AE-265E72CF019E}"/>
              </a:ext>
            </a:extLst>
          </p:cNvPr>
          <p:cNvSpPr/>
          <p:nvPr/>
        </p:nvSpPr>
        <p:spPr>
          <a:xfrm>
            <a:off x="9276304" y="3902745"/>
            <a:ext cx="2783391" cy="2862322"/>
          </a:xfrm>
          <a:prstGeom prst="rect">
            <a:avLst/>
          </a:prstGeom>
          <a:solidFill>
            <a:srgbClr val="92D050"/>
          </a:solidFill>
        </p:spPr>
        <p:txBody>
          <a:bodyPr wrap="square">
            <a:spAutoFit/>
          </a:bodyPr>
          <a:lstStyle/>
          <a:p>
            <a:pPr fontAlgn="base">
              <a:spcBef>
                <a:spcPct val="0"/>
              </a:spcBef>
              <a:spcAft>
                <a:spcPct val="0"/>
              </a:spcAft>
            </a:pPr>
            <a:r>
              <a:rPr lang="en-US" altLang="en-US" sz="2000" b="1" dirty="0">
                <a:solidFill>
                  <a:srgbClr val="000000"/>
                </a:solidFill>
                <a:latin typeface="Comic Sans MS" panose="030F0702030302020204" pitchFamily="66" charset="0"/>
              </a:rPr>
              <a:t>p + q = 1</a:t>
            </a:r>
          </a:p>
          <a:p>
            <a:pPr fontAlgn="base">
              <a:spcBef>
                <a:spcPct val="0"/>
              </a:spcBef>
              <a:spcAft>
                <a:spcPct val="0"/>
              </a:spcAft>
            </a:pPr>
            <a:r>
              <a:rPr lang="en-US" altLang="en-US" sz="2000" b="1" dirty="0">
                <a:solidFill>
                  <a:srgbClr val="000000"/>
                </a:solidFill>
                <a:latin typeface="Comic Sans MS" panose="030F0702030302020204" pitchFamily="66" charset="0"/>
              </a:rPr>
              <a:t>P</a:t>
            </a:r>
            <a:r>
              <a:rPr lang="en-US" altLang="en-US" sz="2000" b="1" baseline="30000" dirty="0">
                <a:solidFill>
                  <a:srgbClr val="000000"/>
                </a:solidFill>
                <a:latin typeface="Comic Sans MS" panose="030F0702030302020204" pitchFamily="66" charset="0"/>
              </a:rPr>
              <a:t>2</a:t>
            </a:r>
            <a:r>
              <a:rPr lang="en-US" altLang="en-US" sz="2000" b="1" dirty="0">
                <a:solidFill>
                  <a:srgbClr val="000000"/>
                </a:solidFill>
                <a:latin typeface="Comic Sans MS" panose="030F0702030302020204" pitchFamily="66" charset="0"/>
              </a:rPr>
              <a:t> + 2pq + q</a:t>
            </a:r>
            <a:r>
              <a:rPr lang="en-US" altLang="en-US" sz="2000" b="1" baseline="30000" dirty="0">
                <a:solidFill>
                  <a:srgbClr val="000000"/>
                </a:solidFill>
                <a:latin typeface="Comic Sans MS" panose="030F0702030302020204" pitchFamily="66" charset="0"/>
              </a:rPr>
              <a:t>2</a:t>
            </a:r>
            <a:r>
              <a:rPr lang="en-US" altLang="en-US" sz="2000" b="1" dirty="0">
                <a:solidFill>
                  <a:srgbClr val="000000"/>
                </a:solidFill>
                <a:latin typeface="Comic Sans MS" panose="030F0702030302020204" pitchFamily="66" charset="0"/>
              </a:rPr>
              <a:t> = 1</a:t>
            </a:r>
          </a:p>
          <a:p>
            <a:pPr fontAlgn="base">
              <a:spcBef>
                <a:spcPct val="0"/>
              </a:spcBef>
              <a:spcAft>
                <a:spcPct val="0"/>
              </a:spcAft>
            </a:pPr>
            <a:endParaRPr lang="en-US" altLang="en-US" sz="2000" b="1" dirty="0">
              <a:solidFill>
                <a:srgbClr val="000000"/>
              </a:solidFill>
              <a:latin typeface="Comic Sans MS" panose="030F0702030302020204" pitchFamily="66" charset="0"/>
            </a:endParaRPr>
          </a:p>
          <a:p>
            <a:pPr fontAlgn="base">
              <a:spcBef>
                <a:spcPct val="0"/>
              </a:spcBef>
              <a:spcAft>
                <a:spcPct val="0"/>
              </a:spcAft>
            </a:pPr>
            <a:r>
              <a:rPr lang="en-US" sz="2000" dirty="0">
                <a:latin typeface="Comic Sans MS" panose="030F0702030302020204" pitchFamily="66" charset="0"/>
              </a:rPr>
              <a:t>p = frequency of allele 1 in a population </a:t>
            </a:r>
          </a:p>
          <a:p>
            <a:pPr fontAlgn="base">
              <a:spcBef>
                <a:spcPct val="0"/>
              </a:spcBef>
              <a:spcAft>
                <a:spcPct val="0"/>
              </a:spcAft>
            </a:pPr>
            <a:endParaRPr lang="en-US" sz="2000" dirty="0">
              <a:latin typeface="Comic Sans MS" panose="030F0702030302020204" pitchFamily="66" charset="0"/>
            </a:endParaRPr>
          </a:p>
          <a:p>
            <a:pPr fontAlgn="base">
              <a:spcBef>
                <a:spcPct val="0"/>
              </a:spcBef>
              <a:spcAft>
                <a:spcPct val="0"/>
              </a:spcAft>
            </a:pPr>
            <a:r>
              <a:rPr lang="en-US" sz="2000" dirty="0">
                <a:latin typeface="Comic Sans MS" panose="030F0702030302020204" pitchFamily="66" charset="0"/>
              </a:rPr>
              <a:t>q = frequency of allele 2 in a population</a:t>
            </a:r>
            <a:endParaRPr lang="en-US" altLang="en-US" sz="2000" b="1" dirty="0">
              <a:solidFill>
                <a:srgbClr val="000000"/>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7829"/>
                                        </p:tgtEl>
                                        <p:attrNameLst>
                                          <p:attrName>style.visibility</p:attrName>
                                        </p:attrNameLst>
                                      </p:cBhvr>
                                      <p:to>
                                        <p:strVal val="visible"/>
                                      </p:to>
                                    </p:set>
                                    <p:animEffect transition="in" filter="dissolve">
                                      <p:cBhvr>
                                        <p:cTn id="22" dur="500"/>
                                        <p:tgtEl>
                                          <p:spTgt spid="7782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9" grpId="0" autoUpdateAnimBg="0"/>
      <p:bldP spid="5" grpId="0"/>
      <p:bldP spid="6" grpId="0"/>
      <p:bldP spid="7" grpId="0"/>
      <p:bldP spid="9"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3">
            <a:extLst>
              <a:ext uri="{FF2B5EF4-FFF2-40B4-BE49-F238E27FC236}">
                <a16:creationId xmlns:a16="http://schemas.microsoft.com/office/drawing/2014/main" id="{4ADF0E16-74B6-4EAD-8452-CBE5568535DC}"/>
              </a:ext>
            </a:extLst>
          </p:cNvPr>
          <p:cNvSpPr>
            <a:spLocks noChangeArrowheads="1"/>
          </p:cNvSpPr>
          <p:nvPr/>
        </p:nvSpPr>
        <p:spPr bwMode="auto">
          <a:xfrm>
            <a:off x="123826" y="379150"/>
            <a:ext cx="1171524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Not all organisms determine sex with X and Y chromosomes like humans do. In reptiles, sex of offspring is determined by temperature of eggs during incubation. </a:t>
            </a:r>
          </a:p>
        </p:txBody>
      </p:sp>
      <p:sp>
        <p:nvSpPr>
          <p:cNvPr id="76812" name="Rectangle 2">
            <a:extLst>
              <a:ext uri="{FF2B5EF4-FFF2-40B4-BE49-F238E27FC236}">
                <a16:creationId xmlns:a16="http://schemas.microsoft.com/office/drawing/2014/main" id="{0B11985D-CF67-4E76-BA48-2172B6DC6DE9}"/>
              </a:ext>
            </a:extLst>
          </p:cNvPr>
          <p:cNvSpPr>
            <a:spLocks noChangeArrowheads="1"/>
          </p:cNvSpPr>
          <p:nvPr/>
        </p:nvSpPr>
        <p:spPr bwMode="auto">
          <a:xfrm>
            <a:off x="0" y="6035684"/>
            <a:ext cx="89725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en-US" sz="1000" dirty="0">
                <a:solidFill>
                  <a:srgbClr val="000000"/>
                </a:solidFill>
                <a:latin typeface="Times New Roman" panose="02020603050405020304" pitchFamily="18" charset="0"/>
                <a:cs typeface="Times New Roman" panose="02020603050405020304" pitchFamily="18" charset="0"/>
              </a:rPr>
              <a:t>IST 1.J Explain deviations from Mendel’s model of the inheritance of traits</a:t>
            </a:r>
          </a:p>
          <a:p>
            <a:pPr>
              <a:buNone/>
            </a:pPr>
            <a:r>
              <a:rPr lang="en-US" altLang="en-US" sz="1000" dirty="0">
                <a:solidFill>
                  <a:srgbClr val="000000"/>
                </a:solidFill>
              </a:rPr>
              <a:t>SYI 3.B.1 Environmental factors influence gene expression and can lead to phenotypic plasticity. Phenotypic plasticity occurs when individuals with the same genotype exhibit different phenotypes in different environments.</a:t>
            </a:r>
          </a:p>
          <a:p>
            <a:pPr>
              <a:buNone/>
            </a:pPr>
            <a:r>
              <a:rPr lang="en-US" altLang="en-US" sz="1000" dirty="0">
                <a:solidFill>
                  <a:srgbClr val="000000"/>
                </a:solidFill>
              </a:rPr>
              <a:t> </a:t>
            </a:r>
            <a:r>
              <a:rPr lang="en-US" altLang="en-US" sz="1000" dirty="0">
                <a:solidFill>
                  <a:srgbClr val="000000"/>
                </a:solidFill>
                <a:latin typeface="Times New Roman" panose="02020603050405020304" pitchFamily="18" charset="0"/>
                <a:cs typeface="Times New Roman" panose="02020603050405020304" pitchFamily="18" charset="0"/>
              </a:rPr>
              <a:t>ILLUSTRATIVE EXAMPLES page 104 CED Sex determination in reptiles.</a:t>
            </a:r>
          </a:p>
        </p:txBody>
      </p:sp>
      <p:sp>
        <p:nvSpPr>
          <p:cNvPr id="2" name="Rectangle 1">
            <a:extLst>
              <a:ext uri="{FF2B5EF4-FFF2-40B4-BE49-F238E27FC236}">
                <a16:creationId xmlns:a16="http://schemas.microsoft.com/office/drawing/2014/main" id="{16E99499-E772-447E-A20C-4508555569AA}"/>
              </a:ext>
            </a:extLst>
          </p:cNvPr>
          <p:cNvSpPr/>
          <p:nvPr/>
        </p:nvSpPr>
        <p:spPr>
          <a:xfrm>
            <a:off x="123826" y="-30162"/>
            <a:ext cx="9058275" cy="254000"/>
          </a:xfrm>
          <a:prstGeom prst="rect">
            <a:avLst/>
          </a:prstGeom>
        </p:spPr>
        <p:txBody>
          <a:bodyPr>
            <a:spAutoFit/>
          </a:bodyPr>
          <a:lstStyle/>
          <a:p>
            <a:pPr>
              <a:defRPr/>
            </a:pPr>
            <a:r>
              <a:rPr lang="en-US" sz="1050" dirty="0">
                <a:solidFill>
                  <a:srgbClr val="CC0099"/>
                </a:solidFill>
                <a:latin typeface="Arial" panose="020B0604020202020204" pitchFamily="34" charset="0"/>
              </a:rPr>
              <a:t>http://1.bp.blogspot.com/-SXDXx4Ez810/UbEKTKUqkDI/AAAAAAAAAHI/Uq4qE4VxAh8/s640/ch17f20.jpg</a:t>
            </a:r>
          </a:p>
        </p:txBody>
      </p:sp>
      <p:sp>
        <p:nvSpPr>
          <p:cNvPr id="178184" name="TextBox 6">
            <a:extLst>
              <a:ext uri="{FF2B5EF4-FFF2-40B4-BE49-F238E27FC236}">
                <a16:creationId xmlns:a16="http://schemas.microsoft.com/office/drawing/2014/main" id="{B538FD60-77B8-4590-816C-DB960F63C87D}"/>
              </a:ext>
            </a:extLst>
          </p:cNvPr>
          <p:cNvSpPr txBox="1">
            <a:spLocks noChangeArrowheads="1"/>
          </p:cNvSpPr>
          <p:nvPr/>
        </p:nvSpPr>
        <p:spPr bwMode="auto">
          <a:xfrm>
            <a:off x="9703888" y="5424590"/>
            <a:ext cx="1914525" cy="9540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dirty="0">
                <a:solidFill>
                  <a:srgbClr val="000000"/>
                </a:solidFill>
                <a:latin typeface="Arial" panose="020B0604020202020204" pitchFamily="34" charset="0"/>
                <a:hlinkClick r:id="rId2"/>
              </a:rPr>
              <a:t>Watch a 5 minute video about how other organisms determine sex</a:t>
            </a:r>
            <a:endParaRPr lang="en-US" altLang="en-US" sz="1400" dirty="0">
              <a:solidFill>
                <a:srgbClr val="000000"/>
              </a:solidFill>
              <a:latin typeface="Arial" panose="020B0604020202020204" pitchFamily="34" charset="0"/>
            </a:endParaRPr>
          </a:p>
        </p:txBody>
      </p:sp>
      <p:pic>
        <p:nvPicPr>
          <p:cNvPr id="87046" name="Picture 4">
            <a:extLst>
              <a:ext uri="{FF2B5EF4-FFF2-40B4-BE49-F238E27FC236}">
                <a16:creationId xmlns:a16="http://schemas.microsoft.com/office/drawing/2014/main" id="{A6A1888A-2FD0-4DF6-A22E-51A5BDCEBC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4232" y="1432549"/>
            <a:ext cx="4062412"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7" name="Rectangle 4">
            <a:extLst>
              <a:ext uri="{FF2B5EF4-FFF2-40B4-BE49-F238E27FC236}">
                <a16:creationId xmlns:a16="http://schemas.microsoft.com/office/drawing/2014/main" id="{040DDAAE-291D-4B52-BDA7-125CDC47FDA6}"/>
              </a:ext>
            </a:extLst>
          </p:cNvPr>
          <p:cNvSpPr>
            <a:spLocks noChangeArrowheads="1"/>
          </p:cNvSpPr>
          <p:nvPr/>
        </p:nvSpPr>
        <p:spPr bwMode="auto">
          <a:xfrm>
            <a:off x="389730" y="1306512"/>
            <a:ext cx="5587207"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What is the % males that hatch from eggs from </a:t>
            </a:r>
            <a:r>
              <a:rPr lang="en-US" altLang="en-US" sz="2000" i="1"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Alligator mississippiensis </a:t>
            </a:r>
            <a:r>
              <a:rPr lang="en-US" altLang="en-US" sz="2000"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nests at temperatures below 31 </a:t>
            </a:r>
            <a:r>
              <a:rPr lang="en-US" altLang="en-US" sz="2000" baseline="30000"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O</a:t>
            </a:r>
            <a:r>
              <a:rPr lang="en-US" altLang="en-US" sz="2000"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C (88 </a:t>
            </a:r>
            <a:r>
              <a:rPr lang="en-US" altLang="en-US" sz="2000" baseline="30000"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O</a:t>
            </a:r>
            <a:r>
              <a:rPr lang="en-US" altLang="en-US" sz="2000"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F) ?</a:t>
            </a:r>
          </a:p>
          <a:p>
            <a:pPr eaLnBrk="1" hangingPunct="1">
              <a:spcBef>
                <a:spcPct val="0"/>
              </a:spcBef>
              <a:buFontTx/>
              <a:buNone/>
            </a:pPr>
            <a:endParaRPr lang="en-US" altLang="en-US" sz="2000" dirty="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eaLnBrk="1" hangingPunct="1">
              <a:spcBef>
                <a:spcPct val="0"/>
              </a:spcBef>
              <a:buFontTx/>
              <a:buNone/>
            </a:pPr>
            <a:r>
              <a:rPr lang="en-US" altLang="en-US" sz="2000"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How does this change by increasing the temperature only 2 degrees? </a:t>
            </a:r>
          </a:p>
          <a:p>
            <a:pPr eaLnBrk="1" hangingPunct="1">
              <a:spcBef>
                <a:spcPct val="0"/>
              </a:spcBef>
              <a:buFontTx/>
              <a:buNone/>
            </a:pPr>
            <a:endParaRPr lang="en-US" altLang="en-US" sz="2000" dirty="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eaLnBrk="1" hangingPunct="1">
              <a:spcBef>
                <a:spcPct val="0"/>
              </a:spcBef>
              <a:buFontTx/>
              <a:buNone/>
            </a:pPr>
            <a:endParaRPr lang="en-US" altLang="en-US" sz="2000" dirty="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eaLnBrk="1" hangingPunct="1">
              <a:spcBef>
                <a:spcPct val="0"/>
              </a:spcBef>
              <a:buFontTx/>
              <a:buNone/>
            </a:pPr>
            <a:r>
              <a:rPr lang="en-US" altLang="en-US" sz="2000" i="1"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Macrodenya temminckii </a:t>
            </a:r>
            <a:r>
              <a:rPr lang="en-US" altLang="en-US" sz="2000"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populations show the greatest % males hatched at what temperature ?</a:t>
            </a:r>
          </a:p>
        </p:txBody>
      </p:sp>
      <p:sp>
        <p:nvSpPr>
          <p:cNvPr id="7" name="TextBox 6">
            <a:extLst>
              <a:ext uri="{FF2B5EF4-FFF2-40B4-BE49-F238E27FC236}">
                <a16:creationId xmlns:a16="http://schemas.microsoft.com/office/drawing/2014/main" id="{07DF15B6-D5A7-4804-B9F7-65FACF5BA4B3}"/>
              </a:ext>
            </a:extLst>
          </p:cNvPr>
          <p:cNvSpPr txBox="1">
            <a:spLocks noChangeArrowheads="1"/>
          </p:cNvSpPr>
          <p:nvPr/>
        </p:nvSpPr>
        <p:spPr bwMode="auto">
          <a:xfrm>
            <a:off x="1959578" y="2208465"/>
            <a:ext cx="1741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dirty="0">
                <a:solidFill>
                  <a:srgbClr val="3333CC"/>
                </a:solidFill>
                <a:latin typeface="Comic Sans MS" panose="030F0702030302020204" pitchFamily="66" charset="0"/>
              </a:rPr>
              <a:t>0% males</a:t>
            </a:r>
          </a:p>
        </p:txBody>
      </p:sp>
      <p:sp>
        <p:nvSpPr>
          <p:cNvPr id="8" name="Rectangle 7">
            <a:extLst>
              <a:ext uri="{FF2B5EF4-FFF2-40B4-BE49-F238E27FC236}">
                <a16:creationId xmlns:a16="http://schemas.microsoft.com/office/drawing/2014/main" id="{BAF0C037-5C20-4F93-9178-275B3C5983FF}"/>
              </a:ext>
            </a:extLst>
          </p:cNvPr>
          <p:cNvSpPr>
            <a:spLocks noChangeArrowheads="1"/>
          </p:cNvSpPr>
          <p:nvPr/>
        </p:nvSpPr>
        <p:spPr bwMode="auto">
          <a:xfrm>
            <a:off x="1597025" y="3238754"/>
            <a:ext cx="1508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dirty="0">
                <a:solidFill>
                  <a:srgbClr val="3333CC"/>
                </a:solidFill>
                <a:latin typeface="Comic Sans MS" panose="030F0702030302020204" pitchFamily="66" charset="0"/>
              </a:rPr>
              <a:t>100% males</a:t>
            </a:r>
          </a:p>
        </p:txBody>
      </p:sp>
      <p:sp>
        <p:nvSpPr>
          <p:cNvPr id="9" name="Rectangle 8">
            <a:extLst>
              <a:ext uri="{FF2B5EF4-FFF2-40B4-BE49-F238E27FC236}">
                <a16:creationId xmlns:a16="http://schemas.microsoft.com/office/drawing/2014/main" id="{FC3D815B-655D-4D25-B7EA-412DD1C5197E}"/>
              </a:ext>
            </a:extLst>
          </p:cNvPr>
          <p:cNvSpPr>
            <a:spLocks noChangeArrowheads="1"/>
          </p:cNvSpPr>
          <p:nvPr/>
        </p:nvSpPr>
        <p:spPr bwMode="auto">
          <a:xfrm>
            <a:off x="1363579" y="4775792"/>
            <a:ext cx="26241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dirty="0">
                <a:solidFill>
                  <a:srgbClr val="3333CC"/>
                </a:solidFill>
                <a:latin typeface="Comic Sans MS" panose="030F0702030302020204" pitchFamily="66" charset="0"/>
              </a:rPr>
              <a:t>Around 26 </a:t>
            </a:r>
            <a:r>
              <a:rPr lang="en-US" altLang="en-US" sz="1800" b="1" baseline="30000" dirty="0">
                <a:solidFill>
                  <a:srgbClr val="3333CC"/>
                </a:solidFill>
                <a:latin typeface="Comic Sans MS" panose="030F0702030302020204" pitchFamily="66" charset="0"/>
              </a:rPr>
              <a:t>O</a:t>
            </a:r>
            <a:r>
              <a:rPr lang="en-US" altLang="en-US" sz="1800" b="1" dirty="0">
                <a:solidFill>
                  <a:srgbClr val="3333CC"/>
                </a:solidFill>
                <a:latin typeface="Comic Sans MS" panose="030F0702030302020204" pitchFamily="66" charset="0"/>
              </a:rPr>
              <a:t>C (79 </a:t>
            </a:r>
            <a:r>
              <a:rPr lang="en-US" altLang="en-US" sz="1800" b="1" baseline="30000" dirty="0">
                <a:solidFill>
                  <a:srgbClr val="3333CC"/>
                </a:solidFill>
                <a:latin typeface="Comic Sans MS" panose="030F0702030302020204" pitchFamily="66" charset="0"/>
              </a:rPr>
              <a:t>O</a:t>
            </a:r>
            <a:r>
              <a:rPr lang="en-US" altLang="en-US" sz="1800" b="1" dirty="0">
                <a:solidFill>
                  <a:srgbClr val="3333CC"/>
                </a:solidFill>
                <a:latin typeface="Comic Sans MS" panose="030F0702030302020204" pitchFamily="66" charset="0"/>
              </a:rPr>
              <a:t>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78184"/>
                                        </p:tgtEl>
                                        <p:attrNameLst>
                                          <p:attrName>style.visibility</p:attrName>
                                        </p:attrNameLst>
                                      </p:cBhvr>
                                      <p:to>
                                        <p:strVal val="visible"/>
                                      </p:to>
                                    </p:set>
                                    <p:animEffect transition="in" filter="randombar(horizontal)">
                                      <p:cBhvr>
                                        <p:cTn id="22" dur="500"/>
                                        <p:tgtEl>
                                          <p:spTgt spid="17818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6812"/>
                                        </p:tgtEl>
                                        <p:attrNameLst>
                                          <p:attrName>style.visibility</p:attrName>
                                        </p:attrNameLst>
                                      </p:cBhvr>
                                      <p:to>
                                        <p:strVal val="visible"/>
                                      </p:to>
                                    </p:set>
                                    <p:animEffect transition="in" filter="wipe(down)">
                                      <p:cBhvr>
                                        <p:cTn id="27" dur="500"/>
                                        <p:tgtEl>
                                          <p:spTgt spid="76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12" grpId="0" autoUpdateAnimBg="0"/>
      <p:bldP spid="178184" grpId="0" animBg="1"/>
      <p:bldP spid="7" grpId="0"/>
      <p:bldP spid="8" grpId="0"/>
      <p:bldP spid="9" grpId="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FFC9D1"/>
        </a:solidFill>
        <a:effectLst/>
      </p:bgPr>
    </p:bg>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8A8D9F15-0A1B-4102-B092-D084F2A35147}"/>
              </a:ext>
            </a:extLst>
          </p:cNvPr>
          <p:cNvSpPr>
            <a:spLocks noGrp="1" noChangeArrowheads="1"/>
          </p:cNvSpPr>
          <p:nvPr>
            <p:ph type="body" sz="half" idx="2"/>
          </p:nvPr>
        </p:nvSpPr>
        <p:spPr>
          <a:xfrm>
            <a:off x="196948" y="379954"/>
            <a:ext cx="11563643" cy="6478046"/>
          </a:xfrm>
        </p:spPr>
        <p:txBody>
          <a:bodyPr>
            <a:normAutofit/>
          </a:bodyPr>
          <a:lstStyle/>
          <a:p>
            <a:pPr eaLnBrk="1" hangingPunct="1">
              <a:spcBef>
                <a:spcPct val="0"/>
              </a:spcBef>
              <a:buFontTx/>
              <a:buNone/>
            </a:pPr>
            <a:r>
              <a:rPr lang="en-US" altLang="en-US" sz="2400" dirty="0">
                <a:latin typeface="Comic Sans MS" panose="030F0702030302020204" pitchFamily="66" charset="0"/>
              </a:rPr>
              <a:t>M &amp; M’s are sorted by color and counted. </a:t>
            </a:r>
          </a:p>
          <a:p>
            <a:pPr marL="0" indent="0" algn="l" fontAlgn="base">
              <a:buNone/>
            </a:pPr>
            <a:r>
              <a:rPr lang="en-US" sz="2400" i="0" dirty="0">
                <a:solidFill>
                  <a:srgbClr val="333333"/>
                </a:solidFill>
                <a:effectLst/>
                <a:latin typeface="Comic Sans MS" panose="030F0702030302020204" pitchFamily="66" charset="0"/>
              </a:rPr>
              <a:t>How many degrees of freedom would be used for X</a:t>
            </a:r>
            <a:r>
              <a:rPr lang="en-US" sz="2400" i="0" baseline="30000" dirty="0">
                <a:solidFill>
                  <a:srgbClr val="333333"/>
                </a:solidFill>
                <a:effectLst/>
                <a:latin typeface="Comic Sans MS" panose="030F0702030302020204" pitchFamily="66" charset="0"/>
              </a:rPr>
              <a:t>2 </a:t>
            </a:r>
            <a:r>
              <a:rPr lang="en-US" sz="2400" i="0" dirty="0">
                <a:solidFill>
                  <a:srgbClr val="333333"/>
                </a:solidFill>
                <a:effectLst/>
                <a:latin typeface="Comic Sans MS" panose="030F0702030302020204" pitchFamily="66" charset="0"/>
              </a:rPr>
              <a:t>analysis of color distribution?</a:t>
            </a:r>
          </a:p>
          <a:p>
            <a:pPr marL="0" indent="0" algn="l" fontAlgn="base">
              <a:buNone/>
            </a:pPr>
            <a:endParaRPr lang="en-US" sz="2400" b="1" dirty="0">
              <a:solidFill>
                <a:srgbClr val="333333"/>
              </a:solidFill>
              <a:latin typeface="Comic Sans MS" panose="030F0702030302020204" pitchFamily="66" charset="0"/>
            </a:endParaRPr>
          </a:p>
          <a:p>
            <a:pPr marL="0" indent="0" algn="l" fontAlgn="base">
              <a:buNone/>
            </a:pPr>
            <a:r>
              <a:rPr lang="en-US" sz="2400" i="0" dirty="0">
                <a:solidFill>
                  <a:srgbClr val="333333"/>
                </a:solidFill>
                <a:effectLst/>
                <a:latin typeface="Comic Sans MS" panose="030F0702030302020204" pitchFamily="66" charset="0"/>
              </a:rPr>
              <a:t>Number of groups</a:t>
            </a:r>
          </a:p>
          <a:p>
            <a:pPr marL="0" indent="0" algn="l" fontAlgn="base">
              <a:buNone/>
            </a:pPr>
            <a:endParaRPr lang="en-US" sz="2400" dirty="0">
              <a:solidFill>
                <a:srgbClr val="333333"/>
              </a:solidFill>
              <a:latin typeface="Comic Sans MS" panose="030F0702030302020204" pitchFamily="66" charset="0"/>
            </a:endParaRPr>
          </a:p>
          <a:p>
            <a:pPr marL="0" indent="0" algn="l" fontAlgn="base">
              <a:buNone/>
            </a:pPr>
            <a:r>
              <a:rPr lang="en-US" sz="2400" i="0" dirty="0">
                <a:solidFill>
                  <a:srgbClr val="333333"/>
                </a:solidFill>
                <a:effectLst/>
                <a:latin typeface="Comic Sans MS" panose="030F0702030302020204" pitchFamily="66" charset="0"/>
              </a:rPr>
              <a:t>Number of groups minus 1</a:t>
            </a:r>
          </a:p>
          <a:p>
            <a:pPr marL="0" indent="0" algn="l" fontAlgn="base">
              <a:buNone/>
            </a:pPr>
            <a:endParaRPr lang="en-US" sz="2400" dirty="0">
              <a:solidFill>
                <a:srgbClr val="333333"/>
              </a:solidFill>
              <a:latin typeface="Comic Sans MS" panose="030F0702030302020204" pitchFamily="66" charset="0"/>
            </a:endParaRPr>
          </a:p>
          <a:p>
            <a:pPr marL="0" indent="0" algn="l" fontAlgn="base">
              <a:buNone/>
            </a:pPr>
            <a:r>
              <a:rPr lang="en-US" sz="2400" i="0" dirty="0">
                <a:solidFill>
                  <a:srgbClr val="333333"/>
                </a:solidFill>
                <a:effectLst/>
                <a:latin typeface="Comic Sans MS" panose="030F0702030302020204" pitchFamily="66" charset="0"/>
              </a:rPr>
              <a:t>Number of M &amp; M/s counted minus 1</a:t>
            </a:r>
          </a:p>
          <a:p>
            <a:pPr marL="0" indent="0">
              <a:buNone/>
            </a:pPr>
            <a:br>
              <a:rPr lang="en-US" sz="2400" i="0" dirty="0">
                <a:solidFill>
                  <a:srgbClr val="333333"/>
                </a:solidFill>
                <a:effectLst/>
                <a:latin typeface="Comic Sans MS" panose="030F0702030302020204" pitchFamily="66" charset="0"/>
              </a:rPr>
            </a:br>
            <a:r>
              <a:rPr lang="en-US" sz="2400" i="0" dirty="0">
                <a:solidFill>
                  <a:srgbClr val="333333"/>
                </a:solidFill>
                <a:effectLst/>
                <a:latin typeface="Comic Sans MS" panose="030F0702030302020204" pitchFamily="66" charset="0"/>
              </a:rPr>
              <a:t>Average number of M &amp; M’s per group</a:t>
            </a:r>
            <a:endParaRPr lang="en-US" altLang="en-US" sz="2400" dirty="0">
              <a:latin typeface="Comic Sans MS" panose="030F0702030302020204" pitchFamily="66" charset="0"/>
            </a:endParaRPr>
          </a:p>
          <a:p>
            <a:pPr algn="r" eaLnBrk="1" hangingPunct="1">
              <a:lnSpc>
                <a:spcPct val="90000"/>
              </a:lnSpc>
              <a:buFontTx/>
              <a:buNone/>
            </a:pPr>
            <a:br>
              <a:rPr lang="en-US" altLang="en-US" sz="2400" dirty="0">
                <a:latin typeface="Comic Sans MS" panose="030F0702030302020204" pitchFamily="66" charset="0"/>
              </a:rPr>
            </a:br>
            <a:endParaRPr lang="en-US" altLang="en-US" sz="2400" dirty="0">
              <a:latin typeface="Comic Sans MS" panose="030F0702030302020204" pitchFamily="66" charset="0"/>
            </a:endParaRPr>
          </a:p>
        </p:txBody>
      </p:sp>
      <p:sp>
        <p:nvSpPr>
          <p:cNvPr id="2" name="Rectangle 1">
            <a:extLst>
              <a:ext uri="{FF2B5EF4-FFF2-40B4-BE49-F238E27FC236}">
                <a16:creationId xmlns:a16="http://schemas.microsoft.com/office/drawing/2014/main" id="{69A26746-E787-45CE-8E35-F943B8D4175F}"/>
              </a:ext>
            </a:extLst>
          </p:cNvPr>
          <p:cNvSpPr/>
          <p:nvPr/>
        </p:nvSpPr>
        <p:spPr>
          <a:xfrm>
            <a:off x="-10893" y="6149552"/>
            <a:ext cx="9137650" cy="600164"/>
          </a:xfrm>
          <a:prstGeom prst="rect">
            <a:avLst/>
          </a:prstGeom>
        </p:spPr>
        <p:txBody>
          <a:bodyPr>
            <a:spAutoFit/>
          </a:bodyPr>
          <a:lstStyle/>
          <a:p>
            <a:pPr lvl="0">
              <a:defRPr/>
            </a:pPr>
            <a:r>
              <a:rPr lang="en-US" sz="1100" dirty="0"/>
              <a:t>SP 5.A  Perform mathematical calculations, including a. Mathematical equations in the curriculum. </a:t>
            </a:r>
          </a:p>
          <a:p>
            <a:pPr lvl="0">
              <a:defRPr/>
            </a:pPr>
            <a:r>
              <a:rPr lang="en-US" sz="1100" dirty="0"/>
              <a:t>SP5.C  Perform chi-square hypothesis testing. </a:t>
            </a:r>
            <a:br>
              <a:rPr lang="en-US" sz="1100" dirty="0"/>
            </a:br>
            <a:r>
              <a:rPr lang="en-US" sz="1100" dirty="0"/>
              <a:t>SP 5.D  Use data to evaluate a hypothesis (or prediction), including a. Rejecting or failing to reject the null hypothesis.</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181F583-74A0-4BFB-AEBB-243AED1D9021}"/>
              </a:ext>
            </a:extLst>
          </p:cNvPr>
          <p:cNvSpPr/>
          <p:nvPr/>
        </p:nvSpPr>
        <p:spPr>
          <a:xfrm>
            <a:off x="196948" y="2911102"/>
            <a:ext cx="4360984" cy="604910"/>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descr="Fastest Time To Sort A Pack Of M&amp;M's By Color | World Record | Steen  Houmøller">
            <a:extLst>
              <a:ext uri="{FF2B5EF4-FFF2-40B4-BE49-F238E27FC236}">
                <a16:creationId xmlns:a16="http://schemas.microsoft.com/office/drawing/2014/main" id="{86959EB8-E250-49E8-AF1F-862C84A07D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448" t="3874" r="11143" b="16305"/>
          <a:stretch/>
        </p:blipFill>
        <p:spPr bwMode="auto">
          <a:xfrm>
            <a:off x="8487448" y="1649451"/>
            <a:ext cx="3470091" cy="312821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CD810D29-3EA7-4CA0-800C-C4EDBB69201B}"/>
              </a:ext>
            </a:extLst>
          </p:cNvPr>
          <p:cNvSpPr txBox="1"/>
          <p:nvPr/>
        </p:nvSpPr>
        <p:spPr>
          <a:xfrm>
            <a:off x="0" y="0"/>
            <a:ext cx="12192000" cy="523220"/>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hlinkClick r:id="rId3"/>
              </a:rPr>
              <a:t>Image from: https://media.recordsetter.com/2dc10685-a4dc-476b-b430-88ffaf5ac7d8_mooggm.mp4_xl.jpg</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BEFEBE"/>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A1E04A-8C27-4456-BD02-511C6376B8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9090" y="1491724"/>
            <a:ext cx="8181473" cy="2318743"/>
          </a:xfrm>
          <a:prstGeom prst="rect">
            <a:avLst/>
          </a:prstGeom>
        </p:spPr>
      </p:pic>
      <p:sp>
        <p:nvSpPr>
          <p:cNvPr id="109570" name="Rectangle 2">
            <a:extLst>
              <a:ext uri="{FF2B5EF4-FFF2-40B4-BE49-F238E27FC236}">
                <a16:creationId xmlns:a16="http://schemas.microsoft.com/office/drawing/2014/main" id="{8A8D9F15-0A1B-4102-B092-D084F2A35147}"/>
              </a:ext>
            </a:extLst>
          </p:cNvPr>
          <p:cNvSpPr>
            <a:spLocks noGrp="1" noChangeArrowheads="1"/>
          </p:cNvSpPr>
          <p:nvPr>
            <p:ph type="body" sz="half" idx="2"/>
          </p:nvPr>
        </p:nvSpPr>
        <p:spPr>
          <a:xfrm>
            <a:off x="161162" y="571445"/>
            <a:ext cx="11563643" cy="6478046"/>
          </a:xfrm>
        </p:spPr>
        <p:txBody>
          <a:bodyPr>
            <a:normAutofit/>
          </a:bodyPr>
          <a:lstStyle/>
          <a:p>
            <a:pPr eaLnBrk="1" hangingPunct="1">
              <a:spcBef>
                <a:spcPct val="0"/>
              </a:spcBef>
              <a:buFontTx/>
              <a:buNone/>
            </a:pPr>
            <a:r>
              <a:rPr lang="en-US" altLang="en-US" sz="2400" dirty="0">
                <a:latin typeface="Comic Sans MS" panose="030F0702030302020204" pitchFamily="66" charset="0"/>
              </a:rPr>
              <a:t>Which graph represents the reaction that adds the phosphate group to ADP to make ATP?</a:t>
            </a:r>
            <a:endParaRPr lang="en-US" sz="2400" b="1" dirty="0">
              <a:solidFill>
                <a:srgbClr val="333333"/>
              </a:solidFill>
              <a:latin typeface="Comic Sans MS" panose="030F0702030302020204" pitchFamily="66" charset="0"/>
            </a:endParaRPr>
          </a:p>
          <a:p>
            <a:pPr algn="r" eaLnBrk="1" hangingPunct="1">
              <a:lnSpc>
                <a:spcPct val="90000"/>
              </a:lnSpc>
              <a:buFontTx/>
              <a:buNone/>
            </a:pPr>
            <a:br>
              <a:rPr lang="en-US" altLang="en-US" sz="2400" dirty="0">
                <a:latin typeface="Comic Sans MS" panose="030F0702030302020204" pitchFamily="66" charset="0"/>
              </a:rPr>
            </a:br>
            <a:endParaRPr lang="en-US" altLang="en-US" sz="2400" dirty="0">
              <a:latin typeface="Comic Sans MS" panose="030F0702030302020204" pitchFamily="66" charset="0"/>
            </a:endParaRPr>
          </a:p>
        </p:txBody>
      </p:sp>
      <p:sp>
        <p:nvSpPr>
          <p:cNvPr id="2" name="Rectangle 1">
            <a:extLst>
              <a:ext uri="{FF2B5EF4-FFF2-40B4-BE49-F238E27FC236}">
                <a16:creationId xmlns:a16="http://schemas.microsoft.com/office/drawing/2014/main" id="{69A26746-E787-45CE-8E35-F943B8D4175F}"/>
              </a:ext>
            </a:extLst>
          </p:cNvPr>
          <p:cNvSpPr/>
          <p:nvPr/>
        </p:nvSpPr>
        <p:spPr>
          <a:xfrm>
            <a:off x="41198" y="6286555"/>
            <a:ext cx="9137650" cy="430887"/>
          </a:xfrm>
          <a:prstGeom prst="rect">
            <a:avLst/>
          </a:prstGeom>
        </p:spPr>
        <p:txBody>
          <a:bodyPr>
            <a:spAutoFit/>
          </a:bodyPr>
          <a:lstStyle/>
          <a:p>
            <a:pPr lvl="0">
              <a:defRPr/>
            </a:pPr>
            <a:r>
              <a:rPr lang="en-US" sz="1100" dirty="0"/>
              <a:t>SP 4.B  Describe data from a table or graph, including a. Identifying specific data points. b. Describing trends and/or patterns in the data. c. Describing relationships between variables.</a:t>
            </a:r>
            <a:endParaRPr lang="en-US" sz="1100" dirty="0">
              <a:solidFill>
                <a:prstClr val="black"/>
              </a:solidFill>
            </a:endParaRPr>
          </a:p>
        </p:txBody>
      </p:sp>
      <p:sp>
        <p:nvSpPr>
          <p:cNvPr id="6" name="Rectangle 5">
            <a:extLst>
              <a:ext uri="{FF2B5EF4-FFF2-40B4-BE49-F238E27FC236}">
                <a16:creationId xmlns:a16="http://schemas.microsoft.com/office/drawing/2014/main" id="{8181F583-74A0-4BFB-AEBB-243AED1D9021}"/>
              </a:ext>
            </a:extLst>
          </p:cNvPr>
          <p:cNvSpPr/>
          <p:nvPr/>
        </p:nvSpPr>
        <p:spPr>
          <a:xfrm>
            <a:off x="5473502" y="1294340"/>
            <a:ext cx="4069116" cy="2516127"/>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CD810D29-3EA7-4CA0-800C-C4EDBB69201B}"/>
              </a:ext>
            </a:extLst>
          </p:cNvPr>
          <p:cNvSpPr txBox="1"/>
          <p:nvPr/>
        </p:nvSpPr>
        <p:spPr>
          <a:xfrm>
            <a:off x="0" y="-5636"/>
            <a:ext cx="12192000" cy="577081"/>
          </a:xfrm>
          <a:prstGeom prst="rect">
            <a:avLst/>
          </a:prstGeom>
          <a:noFill/>
        </p:spPr>
        <p:txBody>
          <a:bodyPr wrap="square">
            <a:spAutoFit/>
          </a:bodyPr>
          <a:lstStyle/>
          <a:p>
            <a:r>
              <a:rPr lang="en-US" sz="1050" dirty="0">
                <a:latin typeface="Arial" panose="020B0604020202020204" pitchFamily="34" charset="0"/>
                <a:cs typeface="Arial" panose="020B0604020202020204" pitchFamily="34" charset="0"/>
                <a:hlinkClick r:id="rId3"/>
              </a:rPr>
              <a:t>Image from: https://media.recordsetter.com/2dc10685-a4dc-476b-b430-88ffaf5ac7d8_mooggm.mp4_xl.jpg</a:t>
            </a:r>
            <a:endParaRPr lang="en-US" sz="1050" dirty="0">
              <a:latin typeface="Arial" panose="020B0604020202020204" pitchFamily="34" charset="0"/>
              <a:cs typeface="Arial" panose="020B0604020202020204" pitchFamily="34" charset="0"/>
            </a:endParaRPr>
          </a:p>
          <a:p>
            <a:r>
              <a:rPr lang="en-US" altLang="en-US" sz="1050" b="1" dirty="0">
                <a:solidFill>
                  <a:srgbClr val="CC0099"/>
                </a:solidFill>
                <a:latin typeface="Arial" panose="020B0604020202020204" pitchFamily="34" charset="0"/>
              </a:rPr>
              <a:t>Animation from: http://student.ccbcmd.edu/biotutorials/energy/adpan.html</a:t>
            </a:r>
          </a:p>
          <a:p>
            <a:endParaRPr lang="en-US" sz="105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787BC442-A2E4-409F-8237-4506D39789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0261" y="4052205"/>
            <a:ext cx="2628142" cy="2628142"/>
          </a:xfrm>
          <a:prstGeom prst="rect">
            <a:avLst/>
          </a:prstGeom>
        </p:spPr>
      </p:pic>
    </p:spTree>
    <p:extLst>
      <p:ext uri="{BB962C8B-B14F-4D97-AF65-F5344CB8AC3E}">
        <p14:creationId xmlns:p14="http://schemas.microsoft.com/office/powerpoint/2010/main" val="35346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CAC0634-5083-4E36-A97C-41AD815A6FFE}"/>
              </a:ext>
            </a:extLst>
          </p:cNvPr>
          <p:cNvSpPr txBox="1"/>
          <p:nvPr/>
        </p:nvSpPr>
        <p:spPr>
          <a:xfrm>
            <a:off x="145773" y="236843"/>
            <a:ext cx="11622831" cy="5047536"/>
          </a:xfrm>
          <a:prstGeom prst="rect">
            <a:avLst/>
          </a:prstGeom>
          <a:noFill/>
        </p:spPr>
        <p:txBody>
          <a:bodyPr wrap="square">
            <a:spAutoFit/>
          </a:bodyPr>
          <a:lstStyle/>
          <a:p>
            <a:pPr fontAlgn="base">
              <a:spcBef>
                <a:spcPct val="0"/>
              </a:spcBef>
              <a:spcAft>
                <a:spcPct val="0"/>
              </a:spcAft>
              <a:defRPr/>
            </a:pPr>
            <a:r>
              <a:rPr kumimoji="0" lang="en-US" altLang="en-US" sz="16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A group of mice were </a:t>
            </a:r>
            <a:r>
              <a:rPr lang="en-US" altLang="en-US" sz="1600" dirty="0">
                <a:solidFill>
                  <a:srgbClr val="000000"/>
                </a:solidFill>
                <a:latin typeface="Comic Sans MS" panose="030F0702030302020204" pitchFamily="66" charset="0"/>
              </a:rPr>
              <a:t>s</a:t>
            </a:r>
            <a:r>
              <a:rPr kumimoji="0" lang="en-US" altLang="en-US" sz="16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ampled and released into a large field to </a:t>
            </a:r>
          </a:p>
          <a:p>
            <a:pPr fontAlgn="base">
              <a:spcBef>
                <a:spcPct val="0"/>
              </a:spcBef>
              <a:spcAft>
                <a:spcPct val="0"/>
              </a:spcAft>
              <a:defRPr/>
            </a:pPr>
            <a:r>
              <a:rPr kumimoji="0" lang="en-US" altLang="en-US" sz="16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which no other mice had access. </a:t>
            </a:r>
            <a:r>
              <a:rPr lang="en-US" altLang="en-US" sz="1600" dirty="0">
                <a:solidFill>
                  <a:srgbClr val="000000"/>
                </a:solidFill>
                <a:latin typeface="Comic Sans MS" panose="030F0702030302020204" pitchFamily="66" charset="0"/>
              </a:rPr>
              <a:t>After twenty years, another </a:t>
            </a:r>
          </a:p>
          <a:p>
            <a:pPr fontAlgn="base">
              <a:spcBef>
                <a:spcPct val="0"/>
              </a:spcBef>
              <a:spcAft>
                <a:spcPct val="0"/>
              </a:spcAft>
              <a:defRPr/>
            </a:pPr>
            <a:r>
              <a:rPr lang="en-US" altLang="en-US" sz="1600" dirty="0">
                <a:solidFill>
                  <a:srgbClr val="000000"/>
                </a:solidFill>
                <a:latin typeface="Comic Sans MS" panose="030F0702030302020204" pitchFamily="66" charset="0"/>
              </a:rPr>
              <a:t>representative sample of the mice was captured, and the fur color </a:t>
            </a:r>
          </a:p>
          <a:p>
            <a:pPr fontAlgn="base">
              <a:spcBef>
                <a:spcPct val="0"/>
              </a:spcBef>
              <a:spcAft>
                <a:spcPct val="0"/>
              </a:spcAft>
              <a:defRPr/>
            </a:pPr>
            <a:r>
              <a:rPr lang="en-US" altLang="en-US" sz="1600" dirty="0">
                <a:solidFill>
                  <a:srgbClr val="000000"/>
                </a:solidFill>
                <a:latin typeface="Comic Sans MS" panose="030F0702030302020204" pitchFamily="66" charset="0"/>
              </a:rPr>
              <a:t>of individual mice in the sample was again recorded.  Which of the </a:t>
            </a:r>
          </a:p>
          <a:p>
            <a:pPr fontAlgn="base">
              <a:spcBef>
                <a:spcPct val="0"/>
              </a:spcBef>
              <a:spcAft>
                <a:spcPct val="0"/>
              </a:spcAft>
              <a:defRPr/>
            </a:pPr>
            <a:r>
              <a:rPr lang="en-US" altLang="en-US" sz="1600" dirty="0">
                <a:solidFill>
                  <a:srgbClr val="000000"/>
                </a:solidFill>
                <a:latin typeface="Comic Sans MS" panose="030F0702030302020204" pitchFamily="66" charset="0"/>
              </a:rPr>
              <a:t>following best explains the change in the frequency distribution of </a:t>
            </a:r>
          </a:p>
          <a:p>
            <a:pPr fontAlgn="base">
              <a:spcBef>
                <a:spcPct val="0"/>
              </a:spcBef>
              <a:spcAft>
                <a:spcPct val="0"/>
              </a:spcAft>
              <a:defRPr/>
            </a:pPr>
            <a:r>
              <a:rPr lang="en-US" altLang="en-US" sz="1600" dirty="0">
                <a:solidFill>
                  <a:srgbClr val="000000"/>
                </a:solidFill>
                <a:latin typeface="Comic Sans MS" panose="030F0702030302020204" pitchFamily="66" charset="0"/>
              </a:rPr>
              <a:t>the fur color phenotypes in the mouse population, as shown in the </a:t>
            </a:r>
          </a:p>
          <a:p>
            <a:pPr fontAlgn="base">
              <a:spcBef>
                <a:spcPct val="0"/>
              </a:spcBef>
              <a:spcAft>
                <a:spcPct val="0"/>
              </a:spcAft>
              <a:defRPr/>
            </a:pPr>
            <a:r>
              <a:rPr lang="en-US" altLang="en-US" sz="1600" dirty="0">
                <a:solidFill>
                  <a:srgbClr val="000000"/>
                </a:solidFill>
                <a:latin typeface="Comic Sans MS" panose="030F0702030302020204" pitchFamily="66" charset="0"/>
              </a:rPr>
              <a:t>graphs?</a:t>
            </a:r>
          </a:p>
          <a:p>
            <a:pPr fontAlgn="base">
              <a:spcBef>
                <a:spcPct val="0"/>
              </a:spcBef>
              <a:spcAft>
                <a:spcPct val="0"/>
              </a:spcAft>
              <a:defRPr/>
            </a:pPr>
            <a:endParaRPr lang="en-US" altLang="en-US" sz="1600" dirty="0">
              <a:solidFill>
                <a:srgbClr val="000000"/>
              </a:solidFill>
              <a:latin typeface="Comic Sans MS" panose="030F0702030302020204" pitchFamily="66" charset="0"/>
            </a:endParaRPr>
          </a:p>
          <a:p>
            <a:pPr fontAlgn="base">
              <a:spcBef>
                <a:spcPct val="0"/>
              </a:spcBef>
              <a:spcAft>
                <a:spcPct val="0"/>
              </a:spcAft>
              <a:defRPr/>
            </a:pPr>
            <a:endParaRPr lang="en-US" altLang="en-US" sz="1600" dirty="0">
              <a:solidFill>
                <a:srgbClr val="000000"/>
              </a:solidFill>
              <a:latin typeface="Comic Sans MS" panose="030F0702030302020204" pitchFamily="66"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Tx/>
              <a:buAutoNum type="alphaUcParenR"/>
              <a:tabLst/>
              <a:defRPr/>
            </a:pPr>
            <a:r>
              <a:rPr lang="en-US" altLang="en-US" sz="1600" dirty="0">
                <a:solidFill>
                  <a:srgbClr val="000000"/>
                </a:solidFill>
                <a:latin typeface="Comic Sans MS" panose="030F0702030302020204" pitchFamily="66" charset="0"/>
              </a:rPr>
              <a:t>The allele for gray fur color is unstable, and over twenty years most of those alleles mutated to become alleles for black fur.</a:t>
            </a:r>
          </a:p>
          <a:p>
            <a:pPr marL="342900" marR="0" lvl="0" indent="-342900" algn="l" defTabSz="914400" rtl="0" eaLnBrk="1" fontAlgn="base" latinLnBrk="0" hangingPunct="1">
              <a:lnSpc>
                <a:spcPct val="100000"/>
              </a:lnSpc>
              <a:spcBef>
                <a:spcPct val="0"/>
              </a:spcBef>
              <a:spcAft>
                <a:spcPct val="0"/>
              </a:spcAft>
              <a:buClrTx/>
              <a:buSzTx/>
              <a:buFontTx/>
              <a:buAutoNum type="alphaUcParenR"/>
              <a:tabLst/>
              <a:defRPr/>
            </a:pPr>
            <a:endParaRPr kumimoji="0" lang="en-US" altLang="en-US" sz="16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Tx/>
              <a:buAutoNum type="alphaUcParenR"/>
              <a:tabLst/>
              <a:defRPr/>
            </a:pPr>
            <a:r>
              <a:rPr lang="en-US" altLang="en-US" sz="1600" dirty="0">
                <a:solidFill>
                  <a:srgbClr val="000000"/>
                </a:solidFill>
                <a:latin typeface="Comic Sans MS" panose="030F0702030302020204" pitchFamily="66" charset="0"/>
              </a:rPr>
              <a:t>The field was composed primarily of light-colored soil and little vegetation affording gray mice protection from predators.</a:t>
            </a:r>
          </a:p>
          <a:p>
            <a:pPr marL="342900" marR="0" lvl="0" indent="-342900" algn="l" defTabSz="914400" rtl="0" eaLnBrk="1" fontAlgn="base" latinLnBrk="0" hangingPunct="1">
              <a:lnSpc>
                <a:spcPct val="100000"/>
              </a:lnSpc>
              <a:spcBef>
                <a:spcPct val="0"/>
              </a:spcBef>
              <a:spcAft>
                <a:spcPct val="0"/>
              </a:spcAft>
              <a:buClrTx/>
              <a:buSzTx/>
              <a:buFontTx/>
              <a:buAutoNum type="alphaUcParenR"/>
              <a:tabLst/>
              <a:defRPr/>
            </a:pPr>
            <a:endParaRPr kumimoji="0" lang="en-US" altLang="en-US" sz="16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Tx/>
              <a:buAutoNum type="alphaUcParenR"/>
              <a:tabLst/>
              <a:defRPr/>
            </a:pPr>
            <a:r>
              <a:rPr lang="en-US" altLang="en-US" sz="1600" dirty="0">
                <a:solidFill>
                  <a:srgbClr val="000000"/>
                </a:solidFill>
                <a:latin typeface="Comic Sans MS" panose="030F0702030302020204" pitchFamily="66" charset="0"/>
              </a:rPr>
              <a:t>Sexual selection led to increased mating frequency of black and brown versus gray and brown</a:t>
            </a:r>
          </a:p>
          <a:p>
            <a:pPr marL="342900" marR="0" lvl="0" indent="-342900" algn="l" defTabSz="914400" rtl="0" eaLnBrk="1" fontAlgn="base" latinLnBrk="0" hangingPunct="1">
              <a:lnSpc>
                <a:spcPct val="100000"/>
              </a:lnSpc>
              <a:spcBef>
                <a:spcPct val="0"/>
              </a:spcBef>
              <a:spcAft>
                <a:spcPct val="0"/>
              </a:spcAft>
              <a:buClrTx/>
              <a:buSzTx/>
              <a:buFontTx/>
              <a:buAutoNum type="alphaUcParenR"/>
              <a:tabLst/>
              <a:defRPr/>
            </a:pPr>
            <a:endParaRPr kumimoji="0" lang="en-US" altLang="en-US" sz="16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Tx/>
              <a:buAutoNum type="alphaUcParenR"/>
              <a:tabLst/>
              <a:defRPr/>
            </a:pPr>
            <a:r>
              <a:rPr lang="en-US" altLang="en-US" sz="1600" dirty="0">
                <a:solidFill>
                  <a:srgbClr val="000000"/>
                </a:solidFill>
                <a:latin typeface="Comic Sans MS" panose="030F0702030302020204" pitchFamily="66" charset="0"/>
              </a:rPr>
              <a:t>The gray mice were hardest to capture and so were underrepresented in the twenty-year sample</a:t>
            </a:r>
            <a:endParaRPr kumimoji="0" lang="en-US" altLang="en-US" sz="16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endParaRPr>
          </a:p>
        </p:txBody>
      </p:sp>
      <p:sp>
        <p:nvSpPr>
          <p:cNvPr id="5" name="TextBox 4">
            <a:extLst>
              <a:ext uri="{FF2B5EF4-FFF2-40B4-BE49-F238E27FC236}">
                <a16:creationId xmlns:a16="http://schemas.microsoft.com/office/drawing/2014/main" id="{1CB59C6E-C689-4600-A8EA-74F57AECF122}"/>
              </a:ext>
            </a:extLst>
          </p:cNvPr>
          <p:cNvSpPr txBox="1"/>
          <p:nvPr/>
        </p:nvSpPr>
        <p:spPr>
          <a:xfrm>
            <a:off x="145773" y="53759"/>
            <a:ext cx="6096000" cy="261610"/>
          </a:xfrm>
          <a:prstGeom prst="rect">
            <a:avLst/>
          </a:prstGeom>
          <a:noFill/>
        </p:spPr>
        <p:txBody>
          <a:bodyPr wrap="square">
            <a:spAutoFit/>
          </a:bodyPr>
          <a:lstStyle/>
          <a:p>
            <a:r>
              <a:rPr lang="en-US" sz="1050" dirty="0">
                <a:hlinkClick r:id="rId2"/>
              </a:rPr>
              <a:t>Modified from: 2013 Released AP Biology Practice Exam</a:t>
            </a:r>
            <a:endParaRPr lang="en-US" sz="1050" dirty="0"/>
          </a:p>
        </p:txBody>
      </p:sp>
      <p:pic>
        <p:nvPicPr>
          <p:cNvPr id="2" name="Picture 1">
            <a:extLst>
              <a:ext uri="{FF2B5EF4-FFF2-40B4-BE49-F238E27FC236}">
                <a16:creationId xmlns:a16="http://schemas.microsoft.com/office/drawing/2014/main" id="{E06A7E9B-428A-495C-9906-2FD2BBD3092F}"/>
              </a:ext>
            </a:extLst>
          </p:cNvPr>
          <p:cNvPicPr>
            <a:picLocks noChangeAspect="1"/>
          </p:cNvPicPr>
          <p:nvPr/>
        </p:nvPicPr>
        <p:blipFill rotWithShape="1">
          <a:blip r:embed="rId3"/>
          <a:srcRect l="30846" t="19502" r="31388" b="49666"/>
          <a:stretch/>
        </p:blipFill>
        <p:spPr>
          <a:xfrm>
            <a:off x="6785850" y="131747"/>
            <a:ext cx="5260378" cy="2414506"/>
          </a:xfrm>
          <a:prstGeom prst="rect">
            <a:avLst/>
          </a:prstGeom>
        </p:spPr>
      </p:pic>
      <p:sp>
        <p:nvSpPr>
          <p:cNvPr id="7" name="Rectangle 6">
            <a:extLst>
              <a:ext uri="{FF2B5EF4-FFF2-40B4-BE49-F238E27FC236}">
                <a16:creationId xmlns:a16="http://schemas.microsoft.com/office/drawing/2014/main" id="{E371CE0D-EE1F-400C-BF0E-647AC2786AB9}"/>
              </a:ext>
            </a:extLst>
          </p:cNvPr>
          <p:cNvSpPr/>
          <p:nvPr/>
        </p:nvSpPr>
        <p:spPr>
          <a:xfrm>
            <a:off x="0" y="3323405"/>
            <a:ext cx="11768604" cy="731520"/>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964258A8-7146-4373-91C2-28B796D7C9BA}"/>
              </a:ext>
            </a:extLst>
          </p:cNvPr>
          <p:cNvSpPr txBox="1"/>
          <p:nvPr/>
        </p:nvSpPr>
        <p:spPr>
          <a:xfrm>
            <a:off x="61774" y="6217034"/>
            <a:ext cx="1101031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Times New Roman" panose="02020603050405020304" pitchFamily="18" charset="0"/>
                <a:cs typeface="Times New Roman" panose="02020603050405020304" pitchFamily="18" charset="0"/>
              </a:rPr>
              <a:t>EVO-1.E.3 Some phenotypic variations significantly increase or decrease fitness of the organism in particular environments.</a:t>
            </a:r>
            <a:br>
              <a:rPr lang="en-US" sz="1000" dirty="0">
                <a:latin typeface="Times New Roman" panose="02020603050405020304" pitchFamily="18" charset="0"/>
                <a:cs typeface="Times New Roman" panose="02020603050405020304" pitchFamily="18" charset="0"/>
              </a:rPr>
            </a:b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SP 4. B Describe data from a table or graph, including</a:t>
            </a:r>
            <a:b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b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b. Describing trends and/or patterns in the 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 Describing relationships between variables.</a:t>
            </a:r>
          </a:p>
        </p:txBody>
      </p:sp>
    </p:spTree>
    <p:extLst>
      <p:ext uri="{BB962C8B-B14F-4D97-AF65-F5344CB8AC3E}">
        <p14:creationId xmlns:p14="http://schemas.microsoft.com/office/powerpoint/2010/main" val="205614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8A8D9F15-0A1B-4102-B092-D084F2A35147}"/>
              </a:ext>
            </a:extLst>
          </p:cNvPr>
          <p:cNvSpPr>
            <a:spLocks noGrp="1" noChangeArrowheads="1"/>
          </p:cNvSpPr>
          <p:nvPr>
            <p:ph type="body" sz="half" idx="2"/>
          </p:nvPr>
        </p:nvSpPr>
        <p:spPr>
          <a:xfrm>
            <a:off x="101457" y="379954"/>
            <a:ext cx="7067969" cy="2833633"/>
          </a:xfrm>
        </p:spPr>
        <p:txBody>
          <a:bodyPr>
            <a:normAutofit fontScale="62500" lnSpcReduction="20000"/>
          </a:bodyPr>
          <a:lstStyle/>
          <a:p>
            <a:pPr marL="0" marR="0" indent="0">
              <a:lnSpc>
                <a:spcPct val="115000"/>
              </a:lnSpc>
              <a:spcBef>
                <a:spcPts val="0"/>
              </a:spcBef>
              <a:spcAft>
                <a:spcPts val="1000"/>
              </a:spcAft>
              <a:buNone/>
            </a:pPr>
            <a:r>
              <a:rPr lang="en-US" sz="3800" dirty="0">
                <a:effectLst/>
                <a:latin typeface="Comic Sans MS" panose="030F0702030302020204" pitchFamily="66" charset="0"/>
                <a:ea typeface="Calibri" panose="020F0502020204030204" pitchFamily="34" charset="0"/>
                <a:cs typeface="Times New Roman" panose="02020603050405020304" pitchFamily="18" charset="0"/>
              </a:rPr>
              <a:t>T</a:t>
            </a:r>
            <a:r>
              <a:rPr lang="en-US" sz="3300" dirty="0">
                <a:effectLst/>
                <a:latin typeface="Comic Sans MS" panose="030F0702030302020204" pitchFamily="66" charset="0"/>
                <a:ea typeface="Calibri" panose="020F0502020204030204" pitchFamily="34" charset="0"/>
                <a:cs typeface="Times New Roman" panose="02020603050405020304" pitchFamily="18" charset="0"/>
              </a:rPr>
              <a:t>he following graph shows data collected on the average tail length of 3 different types of aliens.  </a:t>
            </a:r>
          </a:p>
          <a:p>
            <a:pPr marL="0" marR="0" indent="0">
              <a:lnSpc>
                <a:spcPct val="115000"/>
              </a:lnSpc>
              <a:spcBef>
                <a:spcPts val="0"/>
              </a:spcBef>
              <a:spcAft>
                <a:spcPts val="1000"/>
              </a:spcAft>
              <a:buNone/>
            </a:pPr>
            <a:r>
              <a:rPr lang="en-US" sz="3300" dirty="0">
                <a:effectLst/>
                <a:latin typeface="Comic Sans MS" panose="030F0702030302020204" pitchFamily="66" charset="0"/>
                <a:ea typeface="Calibri" panose="020F0502020204030204" pitchFamily="34" charset="0"/>
                <a:cs typeface="Times New Roman" panose="02020603050405020304" pitchFamily="18" charset="0"/>
              </a:rPr>
              <a:t>Error bars show 95% confidence levels (2 SEM).</a:t>
            </a:r>
            <a:br>
              <a:rPr lang="en-US" sz="3300" dirty="0">
                <a:effectLst/>
                <a:latin typeface="Comic Sans MS" panose="030F0702030302020204" pitchFamily="66" charset="0"/>
                <a:ea typeface="Calibri" panose="020F0502020204030204" pitchFamily="34" charset="0"/>
                <a:cs typeface="Times New Roman" panose="02020603050405020304" pitchFamily="18" charset="0"/>
              </a:rPr>
            </a:br>
            <a:endParaRPr lang="en-US" sz="3300" dirty="0">
              <a:effectLst/>
              <a:latin typeface="Comic Sans MS" panose="030F0702030302020204" pitchFamily="66"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1000"/>
              </a:spcAft>
              <a:buNone/>
            </a:pPr>
            <a:r>
              <a:rPr lang="en-US" sz="3300" dirty="0">
                <a:effectLst/>
                <a:latin typeface="Comic Sans MS" panose="030F0702030302020204" pitchFamily="66" charset="0"/>
                <a:ea typeface="Calibri" panose="020F0502020204030204" pitchFamily="34" charset="0"/>
                <a:cs typeface="Times New Roman" panose="02020603050405020304" pitchFamily="18" charset="0"/>
              </a:rPr>
              <a:t>What conclusion(s) can be drawn from this about the differences in tail lengths between the 3 types of aliens?     EXPLAIN YOUR ANSWER</a:t>
            </a:r>
            <a:br>
              <a:rPr lang="en-US" sz="3300" dirty="0">
                <a:effectLst/>
                <a:latin typeface="Comic Sans MS" panose="030F0702030302020204" pitchFamily="66" charset="0"/>
                <a:ea typeface="Calibri" panose="020F0502020204030204" pitchFamily="34" charset="0"/>
                <a:cs typeface="Times New Roman" panose="02020603050405020304" pitchFamily="18" charset="0"/>
              </a:rPr>
            </a:br>
            <a:endParaRPr lang="en-US" altLang="en-US" sz="3300" dirty="0">
              <a:latin typeface="Comic Sans MS" panose="030F0702030302020204" pitchFamily="66" charset="0"/>
            </a:endParaRPr>
          </a:p>
        </p:txBody>
      </p:sp>
      <p:sp>
        <p:nvSpPr>
          <p:cNvPr id="2" name="Rectangle 1">
            <a:extLst>
              <a:ext uri="{FF2B5EF4-FFF2-40B4-BE49-F238E27FC236}">
                <a16:creationId xmlns:a16="http://schemas.microsoft.com/office/drawing/2014/main" id="{69A26746-E787-45CE-8E35-F943B8D4175F}"/>
              </a:ext>
            </a:extLst>
          </p:cNvPr>
          <p:cNvSpPr/>
          <p:nvPr/>
        </p:nvSpPr>
        <p:spPr>
          <a:xfrm>
            <a:off x="196948" y="6487984"/>
            <a:ext cx="12202893" cy="261610"/>
          </a:xfrm>
          <a:prstGeom prst="rect">
            <a:avLst/>
          </a:prstGeom>
        </p:spPr>
        <p:txBody>
          <a:bodyPr wrap="square">
            <a:spAutoFit/>
          </a:bodyPr>
          <a:lstStyle/>
          <a:p>
            <a:pPr lvl="0">
              <a:defRPr/>
            </a:pPr>
            <a:r>
              <a:rPr lang="en-US" sz="1100" dirty="0"/>
              <a:t>SP 4.B  Describe data from a table or graph, including a. Identifying specific data points. b. Describing trends and/or patterns in the data. c. Describing relationships between variables</a:t>
            </a:r>
          </a:p>
        </p:txBody>
      </p:sp>
      <p:sp>
        <p:nvSpPr>
          <p:cNvPr id="15" name="TextBox 14">
            <a:extLst>
              <a:ext uri="{FF2B5EF4-FFF2-40B4-BE49-F238E27FC236}">
                <a16:creationId xmlns:a16="http://schemas.microsoft.com/office/drawing/2014/main" id="{6C95C13F-7B44-4534-BA01-0A5260BEC410}"/>
              </a:ext>
            </a:extLst>
          </p:cNvPr>
          <p:cNvSpPr txBox="1"/>
          <p:nvPr/>
        </p:nvSpPr>
        <p:spPr>
          <a:xfrm>
            <a:off x="0" y="32502"/>
            <a:ext cx="10976749" cy="276999"/>
          </a:xfrm>
          <a:prstGeom prst="rect">
            <a:avLst/>
          </a:prstGeom>
          <a:noFill/>
        </p:spPr>
        <p:txBody>
          <a:bodyPr wrap="square">
            <a:spAutoFit/>
          </a:bodyPr>
          <a:lstStyle/>
          <a:p>
            <a:r>
              <a:rPr lang="en-US" sz="1200" dirty="0"/>
              <a:t>http://www.theseashore.org.uk/theseashore/stats%20for%20twits/Additional%20Material/SE%20errorbars3.jpg</a:t>
            </a:r>
          </a:p>
        </p:txBody>
      </p:sp>
      <p:pic>
        <p:nvPicPr>
          <p:cNvPr id="7" name="Picture 6">
            <a:extLst>
              <a:ext uri="{FF2B5EF4-FFF2-40B4-BE49-F238E27FC236}">
                <a16:creationId xmlns:a16="http://schemas.microsoft.com/office/drawing/2014/main" id="{C5329ABD-8B3D-4B26-BFF9-71F6FF17E8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5417" y="309501"/>
            <a:ext cx="4970797" cy="2904086"/>
          </a:xfrm>
          <a:prstGeom prst="rect">
            <a:avLst/>
          </a:prstGeom>
        </p:spPr>
      </p:pic>
      <p:sp>
        <p:nvSpPr>
          <p:cNvPr id="10" name="TextBox 9">
            <a:extLst>
              <a:ext uri="{FF2B5EF4-FFF2-40B4-BE49-F238E27FC236}">
                <a16:creationId xmlns:a16="http://schemas.microsoft.com/office/drawing/2014/main" id="{67FAE616-1783-4074-A630-A50593E37055}"/>
              </a:ext>
            </a:extLst>
          </p:cNvPr>
          <p:cNvSpPr txBox="1"/>
          <p:nvPr/>
        </p:nvSpPr>
        <p:spPr>
          <a:xfrm>
            <a:off x="196948" y="3823700"/>
            <a:ext cx="11286496" cy="1631216"/>
          </a:xfrm>
          <a:prstGeom prst="rect">
            <a:avLst/>
          </a:prstGeom>
          <a:noFill/>
        </p:spPr>
        <p:txBody>
          <a:bodyPr wrap="square" rtlCol="0">
            <a:spAutoFit/>
          </a:bodyPr>
          <a:lstStyle/>
          <a:p>
            <a:r>
              <a:rPr lang="en-US" sz="2000" dirty="0">
                <a:solidFill>
                  <a:srgbClr val="0000FF"/>
                </a:solidFill>
                <a:latin typeface="Comic Sans MS" panose="030F0702030302020204" pitchFamily="66" charset="0"/>
              </a:rPr>
              <a:t>Since error bars for Reddies and Yellowies data overlap, their differences are not statistically different. (p &gt; 0.05) </a:t>
            </a:r>
          </a:p>
          <a:p>
            <a:endParaRPr lang="en-US" sz="2000" dirty="0">
              <a:solidFill>
                <a:srgbClr val="0000FF"/>
              </a:solidFill>
              <a:latin typeface="Comic Sans MS" panose="030F0702030302020204" pitchFamily="66" charset="0"/>
            </a:endParaRPr>
          </a:p>
          <a:p>
            <a:r>
              <a:rPr lang="en-US" sz="2000" dirty="0">
                <a:solidFill>
                  <a:srgbClr val="0000FF"/>
                </a:solidFill>
                <a:latin typeface="Comic Sans MS" panose="030F0702030302020204" pitchFamily="66" charset="0"/>
              </a:rPr>
              <a:t>Error bars for Greenies and Reddies, as well as Greenies and Yellowies, do not overlap suggesting that differences could be statistically significant.</a:t>
            </a:r>
          </a:p>
        </p:txBody>
      </p:sp>
    </p:spTree>
    <p:extLst>
      <p:ext uri="{BB962C8B-B14F-4D97-AF65-F5344CB8AC3E}">
        <p14:creationId xmlns:p14="http://schemas.microsoft.com/office/powerpoint/2010/main" val="101329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wipe(left)">
                                      <p:cBhvr>
                                        <p:cTn id="1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8A8D9F15-0A1B-4102-B092-D084F2A35147}"/>
              </a:ext>
            </a:extLst>
          </p:cNvPr>
          <p:cNvSpPr>
            <a:spLocks noGrp="1" noChangeArrowheads="1"/>
          </p:cNvSpPr>
          <p:nvPr>
            <p:ph type="body" sz="half" idx="2"/>
          </p:nvPr>
        </p:nvSpPr>
        <p:spPr>
          <a:xfrm>
            <a:off x="196948" y="95975"/>
            <a:ext cx="11798104" cy="446824"/>
          </a:xfrm>
        </p:spPr>
        <p:txBody>
          <a:bodyPr>
            <a:noAutofit/>
          </a:bodyPr>
          <a:lstStyle/>
          <a:p>
            <a:pPr>
              <a:spcBef>
                <a:spcPct val="0"/>
              </a:spcBef>
              <a:buNone/>
            </a:pPr>
            <a:r>
              <a:rPr lang="en-US" sz="2000" dirty="0">
                <a:highlight>
                  <a:srgbClr val="B2FCFC"/>
                </a:highlight>
                <a:latin typeface="Comic Sans MS" panose="030F0702030302020204" pitchFamily="66" charset="0"/>
              </a:rPr>
              <a:t>Dots = solute. Diagrams show cells placed in various concentrations of solute in open beakers.</a:t>
            </a:r>
          </a:p>
          <a:p>
            <a:pPr>
              <a:spcBef>
                <a:spcPct val="0"/>
              </a:spcBef>
              <a:buNone/>
            </a:pPr>
            <a:endParaRPr lang="en-US" sz="2400" dirty="0">
              <a:latin typeface="Comic Sans MS" panose="030F0702030302020204" pitchFamily="66" charset="0"/>
            </a:endParaRPr>
          </a:p>
          <a:p>
            <a:pPr>
              <a:spcBef>
                <a:spcPct val="0"/>
              </a:spcBef>
              <a:buNone/>
            </a:pPr>
            <a:endParaRPr lang="en-US" sz="2400" dirty="0">
              <a:latin typeface="Comic Sans MS" panose="030F0702030302020204" pitchFamily="66" charset="0"/>
            </a:endParaRPr>
          </a:p>
          <a:p>
            <a:pPr>
              <a:spcBef>
                <a:spcPct val="0"/>
              </a:spcBef>
              <a:buNone/>
            </a:pPr>
            <a:endParaRPr lang="en-US" sz="2400" dirty="0">
              <a:latin typeface="Comic Sans MS" panose="030F0702030302020204" pitchFamily="66" charset="0"/>
            </a:endParaRPr>
          </a:p>
          <a:p>
            <a:pPr>
              <a:spcBef>
                <a:spcPct val="0"/>
              </a:spcBef>
              <a:buNone/>
            </a:pPr>
            <a:endParaRPr lang="en-US" sz="2400" dirty="0">
              <a:latin typeface="Comic Sans MS" panose="030F0702030302020204" pitchFamily="66" charset="0"/>
            </a:endParaRPr>
          </a:p>
          <a:p>
            <a:pPr>
              <a:spcBef>
                <a:spcPct val="0"/>
              </a:spcBef>
              <a:buNone/>
            </a:pPr>
            <a:endParaRPr lang="en-US" sz="2400" dirty="0">
              <a:latin typeface="Comic Sans MS" panose="030F0702030302020204" pitchFamily="66" charset="0"/>
            </a:endParaRPr>
          </a:p>
          <a:p>
            <a:pPr eaLnBrk="1" hangingPunct="1">
              <a:spcBef>
                <a:spcPct val="0"/>
              </a:spcBef>
              <a:buFontTx/>
              <a:buNone/>
            </a:pPr>
            <a:endParaRPr lang="en-US" sz="2400" i="0" dirty="0">
              <a:solidFill>
                <a:srgbClr val="333333"/>
              </a:solidFill>
              <a:effectLst/>
              <a:latin typeface="Comic Sans MS" panose="030F0702030302020204" pitchFamily="66" charset="0"/>
            </a:endParaRPr>
          </a:p>
          <a:p>
            <a:pPr algn="r" eaLnBrk="1" hangingPunct="1">
              <a:lnSpc>
                <a:spcPct val="90000"/>
              </a:lnSpc>
              <a:buFontTx/>
              <a:buNone/>
            </a:pPr>
            <a:br>
              <a:rPr lang="en-US" altLang="en-US" sz="2400" dirty="0">
                <a:latin typeface="Comic Sans MS" panose="030F0702030302020204" pitchFamily="66" charset="0"/>
              </a:rPr>
            </a:br>
            <a:endParaRPr lang="en-US" altLang="en-US" sz="2400" dirty="0">
              <a:latin typeface="Comic Sans MS" panose="030F0702030302020204" pitchFamily="66" charset="0"/>
            </a:endParaRPr>
          </a:p>
        </p:txBody>
      </p:sp>
      <p:pic>
        <p:nvPicPr>
          <p:cNvPr id="4" name="Picture 3">
            <a:extLst>
              <a:ext uri="{FF2B5EF4-FFF2-40B4-BE49-F238E27FC236}">
                <a16:creationId xmlns:a16="http://schemas.microsoft.com/office/drawing/2014/main" id="{F7EB2C3C-64DE-40CC-9E6D-CF37D33B034B}"/>
              </a:ext>
            </a:extLst>
          </p:cNvPr>
          <p:cNvPicPr>
            <a:picLocks noChangeAspect="1"/>
          </p:cNvPicPr>
          <p:nvPr/>
        </p:nvPicPr>
        <p:blipFill rotWithShape="1">
          <a:blip r:embed="rId2">
            <a:extLst>
              <a:ext uri="{28A0092B-C50C-407E-A947-70E740481C1C}">
                <a14:useLocalDpi xmlns:a14="http://schemas.microsoft.com/office/drawing/2010/main" val="0"/>
              </a:ext>
            </a:extLst>
          </a:blip>
          <a:srcRect t="10167" r="-1895"/>
          <a:stretch/>
        </p:blipFill>
        <p:spPr>
          <a:xfrm>
            <a:off x="10651403" y="3755100"/>
            <a:ext cx="1328202" cy="1271783"/>
          </a:xfrm>
          <a:prstGeom prst="rect">
            <a:avLst/>
          </a:prstGeom>
        </p:spPr>
      </p:pic>
      <p:pic>
        <p:nvPicPr>
          <p:cNvPr id="9" name="Picture 8">
            <a:extLst>
              <a:ext uri="{FF2B5EF4-FFF2-40B4-BE49-F238E27FC236}">
                <a16:creationId xmlns:a16="http://schemas.microsoft.com/office/drawing/2014/main" id="{6867CCDF-F994-4316-9F90-1F4350BADA5A}"/>
              </a:ext>
            </a:extLst>
          </p:cNvPr>
          <p:cNvPicPr>
            <a:picLocks noChangeAspect="1"/>
          </p:cNvPicPr>
          <p:nvPr/>
        </p:nvPicPr>
        <p:blipFill rotWithShape="1">
          <a:blip r:embed="rId3">
            <a:extLst>
              <a:ext uri="{28A0092B-C50C-407E-A947-70E740481C1C}">
                <a14:useLocalDpi xmlns:a14="http://schemas.microsoft.com/office/drawing/2010/main" val="0"/>
              </a:ext>
            </a:extLst>
          </a:blip>
          <a:srcRect t="6116" r="3822"/>
          <a:stretch/>
        </p:blipFill>
        <p:spPr>
          <a:xfrm>
            <a:off x="10548392" y="2169358"/>
            <a:ext cx="1328202" cy="1329140"/>
          </a:xfrm>
          <a:prstGeom prst="rect">
            <a:avLst/>
          </a:prstGeom>
        </p:spPr>
      </p:pic>
      <p:pic>
        <p:nvPicPr>
          <p:cNvPr id="12" name="Picture 11">
            <a:extLst>
              <a:ext uri="{FF2B5EF4-FFF2-40B4-BE49-F238E27FC236}">
                <a16:creationId xmlns:a16="http://schemas.microsoft.com/office/drawing/2014/main" id="{77E40C0E-96C4-4D3B-BB47-DC1ED5C8B152}"/>
              </a:ext>
            </a:extLst>
          </p:cNvPr>
          <p:cNvPicPr>
            <a:picLocks noChangeAspect="1"/>
          </p:cNvPicPr>
          <p:nvPr/>
        </p:nvPicPr>
        <p:blipFill rotWithShape="1">
          <a:blip r:embed="rId4">
            <a:extLst>
              <a:ext uri="{28A0092B-C50C-407E-A947-70E740481C1C}">
                <a14:useLocalDpi xmlns:a14="http://schemas.microsoft.com/office/drawing/2010/main" val="0"/>
              </a:ext>
            </a:extLst>
          </a:blip>
          <a:srcRect t="7139"/>
          <a:stretch/>
        </p:blipFill>
        <p:spPr>
          <a:xfrm>
            <a:off x="10547724" y="655463"/>
            <a:ext cx="1328869" cy="1314649"/>
          </a:xfrm>
          <a:prstGeom prst="rect">
            <a:avLst/>
          </a:prstGeom>
        </p:spPr>
      </p:pic>
      <p:sp>
        <p:nvSpPr>
          <p:cNvPr id="16" name="TextBox 15">
            <a:extLst>
              <a:ext uri="{FF2B5EF4-FFF2-40B4-BE49-F238E27FC236}">
                <a16:creationId xmlns:a16="http://schemas.microsoft.com/office/drawing/2014/main" id="{2923A7EE-39C3-4B61-ADEF-8070E632F3D2}"/>
              </a:ext>
            </a:extLst>
          </p:cNvPr>
          <p:cNvSpPr txBox="1"/>
          <p:nvPr/>
        </p:nvSpPr>
        <p:spPr>
          <a:xfrm>
            <a:off x="0" y="6119336"/>
            <a:ext cx="12192000" cy="707886"/>
          </a:xfrm>
          <a:prstGeom prst="rect">
            <a:avLst/>
          </a:prstGeom>
          <a:noFill/>
        </p:spPr>
        <p:txBody>
          <a:bodyPr wrap="square">
            <a:spAutoFit/>
          </a:bodyPr>
          <a:lstStyle/>
          <a:p>
            <a:r>
              <a:rPr lang="en-US" sz="1000" dirty="0">
                <a:latin typeface="Times New Roman" panose="02020603050405020304" pitchFamily="18" charset="0"/>
                <a:cs typeface="Times New Roman" panose="02020603050405020304" pitchFamily="18" charset="0"/>
              </a:rPr>
              <a:t>ENE-2.H.1 External environments can be hypotonic, hypertonic or isotonic to internal environments of cells— a. Water moves by osmosis from areas of high water potential/low osmolarity/ low solute concentration to areas of low water potential/high osmolarity/high solute concentration.</a:t>
            </a:r>
          </a:p>
          <a:p>
            <a:r>
              <a:rPr lang="en-US" sz="1000" dirty="0">
                <a:latin typeface="Times New Roman" panose="02020603050405020304" pitchFamily="18" charset="0"/>
                <a:cs typeface="Times New Roman" panose="02020603050405020304" pitchFamily="18" charset="0"/>
              </a:rPr>
              <a:t>SP 2.A  Describe characteristics of a biological concept, process, or model represented visually. </a:t>
            </a:r>
          </a:p>
          <a:p>
            <a:r>
              <a:rPr lang="en-US" sz="1000" dirty="0">
                <a:latin typeface="Times New Roman" panose="02020603050405020304" pitchFamily="18" charset="0"/>
                <a:cs typeface="Times New Roman" panose="02020603050405020304" pitchFamily="18" charset="0"/>
              </a:rPr>
              <a:t>SP 2.C  Explain how biological concepts or processes represented visually relate to larger biological principles, concepts, processes, or theories. </a:t>
            </a:r>
          </a:p>
        </p:txBody>
      </p:sp>
      <p:sp>
        <p:nvSpPr>
          <p:cNvPr id="10" name="TextBox 9">
            <a:extLst>
              <a:ext uri="{FF2B5EF4-FFF2-40B4-BE49-F238E27FC236}">
                <a16:creationId xmlns:a16="http://schemas.microsoft.com/office/drawing/2014/main" id="{E75EB67F-D2D3-436D-9240-F5D51756A102}"/>
              </a:ext>
            </a:extLst>
          </p:cNvPr>
          <p:cNvSpPr txBox="1"/>
          <p:nvPr/>
        </p:nvSpPr>
        <p:spPr>
          <a:xfrm>
            <a:off x="10082732" y="854709"/>
            <a:ext cx="568671" cy="3662541"/>
          </a:xfrm>
          <a:prstGeom prst="rect">
            <a:avLst/>
          </a:prstGeom>
          <a:noFill/>
        </p:spPr>
        <p:txBody>
          <a:bodyPr wrap="square">
            <a:spAutoFit/>
          </a:bodyPr>
          <a:lstStyle/>
          <a:p>
            <a:pPr>
              <a:spcBef>
                <a:spcPct val="0"/>
              </a:spcBef>
              <a:buNone/>
            </a:pPr>
            <a:r>
              <a:rPr lang="en-US" sz="2800" dirty="0">
                <a:latin typeface="Comic Sans MS" panose="030F0702030302020204" pitchFamily="66" charset="0"/>
              </a:rPr>
              <a:t>A</a:t>
            </a:r>
          </a:p>
          <a:p>
            <a:pPr>
              <a:spcBef>
                <a:spcPct val="0"/>
              </a:spcBef>
              <a:buNone/>
            </a:pPr>
            <a:endParaRPr lang="en-US" sz="4000" dirty="0">
              <a:latin typeface="Comic Sans MS" panose="030F0702030302020204" pitchFamily="66" charset="0"/>
            </a:endParaRPr>
          </a:p>
          <a:p>
            <a:pPr>
              <a:spcBef>
                <a:spcPct val="0"/>
              </a:spcBef>
              <a:buNone/>
            </a:pPr>
            <a:endParaRPr lang="en-US" sz="4000" dirty="0">
              <a:latin typeface="Comic Sans MS" panose="030F0702030302020204" pitchFamily="66" charset="0"/>
            </a:endParaRPr>
          </a:p>
          <a:p>
            <a:pPr>
              <a:spcBef>
                <a:spcPct val="0"/>
              </a:spcBef>
              <a:buNone/>
            </a:pPr>
            <a:r>
              <a:rPr lang="en-US" sz="2800" dirty="0">
                <a:latin typeface="Comic Sans MS" panose="030F0702030302020204" pitchFamily="66" charset="0"/>
              </a:rPr>
              <a:t>B</a:t>
            </a:r>
          </a:p>
          <a:p>
            <a:pPr>
              <a:spcBef>
                <a:spcPct val="0"/>
              </a:spcBef>
              <a:buNone/>
            </a:pPr>
            <a:endParaRPr lang="en-US" sz="2800" dirty="0">
              <a:latin typeface="Comic Sans MS" panose="030F0702030302020204" pitchFamily="66" charset="0"/>
            </a:endParaRPr>
          </a:p>
          <a:p>
            <a:pPr>
              <a:spcBef>
                <a:spcPct val="0"/>
              </a:spcBef>
              <a:buNone/>
            </a:pPr>
            <a:endParaRPr lang="en-US" sz="4000" dirty="0">
              <a:latin typeface="Comic Sans MS" panose="030F0702030302020204" pitchFamily="66" charset="0"/>
            </a:endParaRPr>
          </a:p>
          <a:p>
            <a:pPr>
              <a:spcBef>
                <a:spcPct val="0"/>
              </a:spcBef>
              <a:buNone/>
            </a:pPr>
            <a:r>
              <a:rPr lang="en-US" sz="2800" dirty="0">
                <a:latin typeface="Comic Sans MS" panose="030F0702030302020204" pitchFamily="66" charset="0"/>
              </a:rPr>
              <a:t>C</a:t>
            </a:r>
          </a:p>
        </p:txBody>
      </p:sp>
      <p:sp>
        <p:nvSpPr>
          <p:cNvPr id="13" name="TextBox 12">
            <a:extLst>
              <a:ext uri="{FF2B5EF4-FFF2-40B4-BE49-F238E27FC236}">
                <a16:creationId xmlns:a16="http://schemas.microsoft.com/office/drawing/2014/main" id="{0A9D1DB0-3BF5-4674-BC85-017AB07F64C4}"/>
              </a:ext>
            </a:extLst>
          </p:cNvPr>
          <p:cNvSpPr txBox="1"/>
          <p:nvPr/>
        </p:nvSpPr>
        <p:spPr>
          <a:xfrm>
            <a:off x="315407" y="660902"/>
            <a:ext cx="9316006" cy="369332"/>
          </a:xfrm>
          <a:prstGeom prst="rect">
            <a:avLst/>
          </a:prstGeom>
          <a:noFill/>
        </p:spPr>
        <p:txBody>
          <a:bodyPr wrap="square">
            <a:spAutoFit/>
          </a:bodyPr>
          <a:lstStyle/>
          <a:p>
            <a:pPr>
              <a:spcBef>
                <a:spcPct val="0"/>
              </a:spcBef>
              <a:buNone/>
            </a:pPr>
            <a:r>
              <a:rPr lang="en-US" sz="1800" dirty="0">
                <a:latin typeface="Comic Sans MS" panose="030F0702030302020204" pitchFamily="66" charset="0"/>
              </a:rPr>
              <a:t>Which of these diagrams shows a cell placed in a hypotonic solution?</a:t>
            </a:r>
            <a:endParaRPr lang="en-US" sz="1800" dirty="0">
              <a:solidFill>
                <a:srgbClr val="333333"/>
              </a:solidFill>
              <a:latin typeface="Comic Sans MS" panose="030F0702030302020204" pitchFamily="66" charset="0"/>
            </a:endParaRPr>
          </a:p>
        </p:txBody>
      </p:sp>
      <p:sp>
        <p:nvSpPr>
          <p:cNvPr id="14" name="TextBox 13">
            <a:extLst>
              <a:ext uri="{FF2B5EF4-FFF2-40B4-BE49-F238E27FC236}">
                <a16:creationId xmlns:a16="http://schemas.microsoft.com/office/drawing/2014/main" id="{F78F127D-E022-4BBF-AE87-D7048AAEA48B}"/>
              </a:ext>
            </a:extLst>
          </p:cNvPr>
          <p:cNvSpPr txBox="1"/>
          <p:nvPr/>
        </p:nvSpPr>
        <p:spPr>
          <a:xfrm>
            <a:off x="315407" y="2243391"/>
            <a:ext cx="6919469" cy="646331"/>
          </a:xfrm>
          <a:prstGeom prst="rect">
            <a:avLst/>
          </a:prstGeom>
          <a:noFill/>
        </p:spPr>
        <p:txBody>
          <a:bodyPr wrap="square">
            <a:spAutoFit/>
          </a:bodyPr>
          <a:lstStyle/>
          <a:p>
            <a:pPr>
              <a:spcBef>
                <a:spcPct val="0"/>
              </a:spcBef>
              <a:buNone/>
            </a:pPr>
            <a:r>
              <a:rPr lang="en-US" sz="1800" dirty="0">
                <a:latin typeface="Comic Sans MS" panose="030F0702030302020204" pitchFamily="66" charset="0"/>
              </a:rPr>
              <a:t>Which of these diagrams shows an animal cell in a solution that will cause it to swell and possibly burst?</a:t>
            </a:r>
            <a:endParaRPr lang="en-US" sz="1800" dirty="0">
              <a:solidFill>
                <a:srgbClr val="333333"/>
              </a:solidFill>
              <a:latin typeface="Comic Sans MS" panose="030F0702030302020204" pitchFamily="66" charset="0"/>
            </a:endParaRPr>
          </a:p>
        </p:txBody>
      </p:sp>
      <p:sp>
        <p:nvSpPr>
          <p:cNvPr id="20" name="TextBox 19">
            <a:extLst>
              <a:ext uri="{FF2B5EF4-FFF2-40B4-BE49-F238E27FC236}">
                <a16:creationId xmlns:a16="http://schemas.microsoft.com/office/drawing/2014/main" id="{B3B0A919-F921-4C82-8CE5-69D33A0D4852}"/>
              </a:ext>
            </a:extLst>
          </p:cNvPr>
          <p:cNvSpPr txBox="1"/>
          <p:nvPr/>
        </p:nvSpPr>
        <p:spPr>
          <a:xfrm>
            <a:off x="315407" y="1344620"/>
            <a:ext cx="7860374" cy="646331"/>
          </a:xfrm>
          <a:prstGeom prst="rect">
            <a:avLst/>
          </a:prstGeom>
          <a:noFill/>
        </p:spPr>
        <p:txBody>
          <a:bodyPr wrap="square">
            <a:spAutoFit/>
          </a:bodyPr>
          <a:lstStyle/>
          <a:p>
            <a:pPr>
              <a:spcBef>
                <a:spcPct val="0"/>
              </a:spcBef>
              <a:buNone/>
            </a:pPr>
            <a:r>
              <a:rPr lang="en-US" sz="1800" dirty="0">
                <a:latin typeface="Comic Sans MS" panose="030F0702030302020204" pitchFamily="66" charset="0"/>
              </a:rPr>
              <a:t>Which of these diagrams shows a plant cell in a solution that will cause plasmolysis</a:t>
            </a:r>
            <a:r>
              <a:rPr lang="en-US" altLang="en-US" sz="1800" dirty="0">
                <a:latin typeface="Comic Sans MS" panose="030F0702030302020204" pitchFamily="66" charset="0"/>
              </a:rPr>
              <a:t>?</a:t>
            </a:r>
            <a:endParaRPr lang="en-US" sz="1800" dirty="0">
              <a:solidFill>
                <a:srgbClr val="333333"/>
              </a:solidFill>
              <a:latin typeface="Comic Sans MS" panose="030F0702030302020204" pitchFamily="66" charset="0"/>
            </a:endParaRPr>
          </a:p>
        </p:txBody>
      </p:sp>
      <p:sp>
        <p:nvSpPr>
          <p:cNvPr id="22" name="TextBox 21">
            <a:extLst>
              <a:ext uri="{FF2B5EF4-FFF2-40B4-BE49-F238E27FC236}">
                <a16:creationId xmlns:a16="http://schemas.microsoft.com/office/drawing/2014/main" id="{66A88718-D71C-45E1-8996-3204C849B2B4}"/>
              </a:ext>
            </a:extLst>
          </p:cNvPr>
          <p:cNvSpPr txBox="1"/>
          <p:nvPr/>
        </p:nvSpPr>
        <p:spPr>
          <a:xfrm>
            <a:off x="317996" y="4288220"/>
            <a:ext cx="7314928" cy="738664"/>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The </a:t>
            </a:r>
            <a:r>
              <a:rPr kumimoji="0" lang="el-GR" sz="2400" b="0" i="0" u="none" strike="noStrike" kern="1200" cap="none" spc="0" normalizeH="0" noProof="0" dirty="0">
                <a:ln>
                  <a:noFill/>
                </a:ln>
                <a:solidFill>
                  <a:prstClr val="black"/>
                </a:solidFill>
                <a:effectLst/>
                <a:uLnTx/>
                <a:uFillTx/>
                <a:latin typeface="Comic Sans MS" panose="030F0702030302020204" pitchFamily="66" charset="0"/>
                <a:ea typeface="+mn-ea"/>
                <a:cs typeface="+mn-cs"/>
              </a:rPr>
              <a:t>ψ</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of the solution outside the cell is greater than </a:t>
            </a:r>
            <a:r>
              <a:rPr kumimoji="0" lang="el-GR" sz="2400" b="0" i="0" u="none" strike="noStrike" kern="1200" cap="none" spc="0" normalizeH="0" noProof="0" dirty="0">
                <a:ln>
                  <a:noFill/>
                </a:ln>
                <a:solidFill>
                  <a:prstClr val="black"/>
                </a:solidFill>
                <a:effectLst/>
                <a:uLnTx/>
                <a:uFillTx/>
                <a:latin typeface="Comic Sans MS" panose="030F0702030302020204" pitchFamily="66" charset="0"/>
                <a:ea typeface="+mn-ea"/>
                <a:cs typeface="+mn-cs"/>
              </a:rPr>
              <a:t>ψ </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inside the cell in this diagram.</a:t>
            </a:r>
            <a:endParaRPr kumimoji="0" lang="en-US" sz="1800" b="0" i="0" u="none" strike="noStrike" kern="1200" cap="none" spc="0" normalizeH="0" baseline="0" noProof="0" dirty="0">
              <a:ln>
                <a:noFill/>
              </a:ln>
              <a:solidFill>
                <a:srgbClr val="333333"/>
              </a:solidFill>
              <a:effectLst/>
              <a:uLnTx/>
              <a:uFillTx/>
              <a:latin typeface="Comic Sans MS" panose="030F0702030302020204" pitchFamily="66" charset="0"/>
              <a:ea typeface="+mn-ea"/>
              <a:cs typeface="+mn-cs"/>
            </a:endParaRPr>
          </a:p>
        </p:txBody>
      </p:sp>
      <p:sp>
        <p:nvSpPr>
          <p:cNvPr id="24" name="TextBox 23">
            <a:extLst>
              <a:ext uri="{FF2B5EF4-FFF2-40B4-BE49-F238E27FC236}">
                <a16:creationId xmlns:a16="http://schemas.microsoft.com/office/drawing/2014/main" id="{4A4759E3-E974-4CDE-8C78-9010473E994B}"/>
              </a:ext>
            </a:extLst>
          </p:cNvPr>
          <p:cNvSpPr txBox="1"/>
          <p:nvPr/>
        </p:nvSpPr>
        <p:spPr>
          <a:xfrm>
            <a:off x="2560587" y="4790900"/>
            <a:ext cx="463826" cy="461665"/>
          </a:xfrm>
          <a:prstGeom prst="rect">
            <a:avLst/>
          </a:prstGeom>
          <a:noFill/>
        </p:spPr>
        <p:txBody>
          <a:bodyPr wrap="square">
            <a:spAutoFit/>
          </a:bodyPr>
          <a:lstStyle/>
          <a:p>
            <a:pPr>
              <a:spcBef>
                <a:spcPct val="0"/>
              </a:spcBef>
              <a:buNone/>
            </a:pPr>
            <a:r>
              <a:rPr lang="en-US" sz="2400" dirty="0">
                <a:solidFill>
                  <a:srgbClr val="FF0000"/>
                </a:solidFill>
                <a:latin typeface="Comic Sans MS" panose="030F0702030302020204" pitchFamily="66" charset="0"/>
              </a:rPr>
              <a:t>B</a:t>
            </a:r>
            <a:endParaRPr lang="en-US" sz="2400" dirty="0">
              <a:solidFill>
                <a:srgbClr val="FF0000"/>
              </a:solidFill>
            </a:endParaRPr>
          </a:p>
        </p:txBody>
      </p:sp>
      <p:sp>
        <p:nvSpPr>
          <p:cNvPr id="26" name="TextBox 25">
            <a:extLst>
              <a:ext uri="{FF2B5EF4-FFF2-40B4-BE49-F238E27FC236}">
                <a16:creationId xmlns:a16="http://schemas.microsoft.com/office/drawing/2014/main" id="{038E997E-5FC9-42D7-9FFA-305F10AEFAA3}"/>
              </a:ext>
            </a:extLst>
          </p:cNvPr>
          <p:cNvSpPr txBox="1"/>
          <p:nvPr/>
        </p:nvSpPr>
        <p:spPr>
          <a:xfrm>
            <a:off x="2302105" y="1672791"/>
            <a:ext cx="463826" cy="461665"/>
          </a:xfrm>
          <a:prstGeom prst="rect">
            <a:avLst/>
          </a:prstGeom>
          <a:noFill/>
        </p:spPr>
        <p:txBody>
          <a:bodyPr wrap="square">
            <a:spAutoFit/>
          </a:bodyPr>
          <a:lstStyle/>
          <a:p>
            <a:pPr>
              <a:spcBef>
                <a:spcPct val="0"/>
              </a:spcBef>
              <a:buNone/>
            </a:pPr>
            <a:r>
              <a:rPr lang="en-US" sz="2400" dirty="0">
                <a:solidFill>
                  <a:srgbClr val="FF0000"/>
                </a:solidFill>
                <a:latin typeface="Comic Sans MS" panose="030F0702030302020204" pitchFamily="66" charset="0"/>
              </a:rPr>
              <a:t>C</a:t>
            </a:r>
          </a:p>
        </p:txBody>
      </p:sp>
      <p:sp>
        <p:nvSpPr>
          <p:cNvPr id="28" name="TextBox 27">
            <a:extLst>
              <a:ext uri="{FF2B5EF4-FFF2-40B4-BE49-F238E27FC236}">
                <a16:creationId xmlns:a16="http://schemas.microsoft.com/office/drawing/2014/main" id="{0FC318EC-FD52-4E57-9315-78EE839045A9}"/>
              </a:ext>
            </a:extLst>
          </p:cNvPr>
          <p:cNvSpPr txBox="1"/>
          <p:nvPr/>
        </p:nvSpPr>
        <p:spPr>
          <a:xfrm>
            <a:off x="2096761" y="905888"/>
            <a:ext cx="463826" cy="461665"/>
          </a:xfrm>
          <a:prstGeom prst="rect">
            <a:avLst/>
          </a:prstGeom>
          <a:noFill/>
        </p:spPr>
        <p:txBody>
          <a:bodyPr wrap="square">
            <a:spAutoFit/>
          </a:bodyPr>
          <a:lstStyle/>
          <a:p>
            <a:pPr>
              <a:spcBef>
                <a:spcPct val="0"/>
              </a:spcBef>
              <a:buNone/>
            </a:pPr>
            <a:r>
              <a:rPr lang="en-US" sz="2400" dirty="0">
                <a:solidFill>
                  <a:srgbClr val="FF0000"/>
                </a:solidFill>
                <a:latin typeface="Comic Sans MS" panose="030F0702030302020204" pitchFamily="66" charset="0"/>
              </a:rPr>
              <a:t>B</a:t>
            </a:r>
          </a:p>
        </p:txBody>
      </p:sp>
      <p:sp>
        <p:nvSpPr>
          <p:cNvPr id="30" name="TextBox 29">
            <a:extLst>
              <a:ext uri="{FF2B5EF4-FFF2-40B4-BE49-F238E27FC236}">
                <a16:creationId xmlns:a16="http://schemas.microsoft.com/office/drawing/2014/main" id="{9F0032C9-FC94-425C-8AEC-0CDF75C08835}"/>
              </a:ext>
            </a:extLst>
          </p:cNvPr>
          <p:cNvSpPr txBox="1"/>
          <p:nvPr/>
        </p:nvSpPr>
        <p:spPr>
          <a:xfrm>
            <a:off x="2302105" y="2797403"/>
            <a:ext cx="376769" cy="461665"/>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B</a:t>
            </a:r>
            <a:endParaRPr kumimoji="0" lang="en-US" sz="240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17936EF8-EE97-430C-888D-6660AC4D1612}"/>
              </a:ext>
            </a:extLst>
          </p:cNvPr>
          <p:cNvSpPr txBox="1"/>
          <p:nvPr/>
        </p:nvSpPr>
        <p:spPr>
          <a:xfrm>
            <a:off x="2441380" y="3669487"/>
            <a:ext cx="474987" cy="461665"/>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A</a:t>
            </a:r>
            <a:endParaRPr kumimoji="0" lang="en-US" sz="240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B96F37D2-E069-4327-91F1-6F9CCD108D34}"/>
              </a:ext>
            </a:extLst>
          </p:cNvPr>
          <p:cNvSpPr txBox="1"/>
          <p:nvPr/>
        </p:nvSpPr>
        <p:spPr>
          <a:xfrm>
            <a:off x="315407" y="3346322"/>
            <a:ext cx="7595330" cy="646331"/>
          </a:xfrm>
          <a:prstGeom prst="rect">
            <a:avLst/>
          </a:prstGeom>
          <a:noFill/>
        </p:spPr>
        <p:txBody>
          <a:bodyPr wrap="square">
            <a:spAutoFit/>
          </a:bodyPr>
          <a:lstStyle/>
          <a:p>
            <a:r>
              <a:rPr lang="en-US" sz="1800" dirty="0">
                <a:latin typeface="Comic Sans MS" panose="030F0702030302020204" pitchFamily="66" charset="0"/>
              </a:rPr>
              <a:t>The amount of water entering is equal to the amount of water leaving this cell</a:t>
            </a:r>
            <a:endParaRPr lang="en-US" dirty="0"/>
          </a:p>
        </p:txBody>
      </p:sp>
      <p:sp>
        <p:nvSpPr>
          <p:cNvPr id="36" name="TextBox 35">
            <a:extLst>
              <a:ext uri="{FF2B5EF4-FFF2-40B4-BE49-F238E27FC236}">
                <a16:creationId xmlns:a16="http://schemas.microsoft.com/office/drawing/2014/main" id="{CB6E55CB-B7C6-4967-BB58-F0ECB19282A8}"/>
              </a:ext>
            </a:extLst>
          </p:cNvPr>
          <p:cNvSpPr txBox="1"/>
          <p:nvPr/>
        </p:nvSpPr>
        <p:spPr>
          <a:xfrm>
            <a:off x="315406" y="5300574"/>
            <a:ext cx="8364767" cy="369332"/>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This cell is has reached equilibrium with it’s environment.</a:t>
            </a:r>
            <a:endParaRPr kumimoji="0" lang="en-US" sz="1800" b="0" i="0" u="none" strike="noStrike" kern="1200" cap="none" spc="0" normalizeH="0" baseline="0" noProof="0" dirty="0">
              <a:ln>
                <a:noFill/>
              </a:ln>
              <a:solidFill>
                <a:srgbClr val="333333"/>
              </a:solidFill>
              <a:effectLst/>
              <a:uLnTx/>
              <a:uFillTx/>
              <a:latin typeface="Comic Sans MS" panose="030F0702030302020204" pitchFamily="66" charset="0"/>
              <a:ea typeface="+mn-ea"/>
              <a:cs typeface="+mn-cs"/>
            </a:endParaRPr>
          </a:p>
        </p:txBody>
      </p:sp>
      <p:sp>
        <p:nvSpPr>
          <p:cNvPr id="38" name="TextBox 37">
            <a:extLst>
              <a:ext uri="{FF2B5EF4-FFF2-40B4-BE49-F238E27FC236}">
                <a16:creationId xmlns:a16="http://schemas.microsoft.com/office/drawing/2014/main" id="{1803FB8A-B986-4A3C-BA8C-4E1A363E5C25}"/>
              </a:ext>
            </a:extLst>
          </p:cNvPr>
          <p:cNvSpPr txBox="1"/>
          <p:nvPr/>
        </p:nvSpPr>
        <p:spPr>
          <a:xfrm>
            <a:off x="2490489" y="5612871"/>
            <a:ext cx="423181" cy="461665"/>
          </a:xfrm>
          <a:prstGeom prst="rect">
            <a:avLst/>
          </a:prstGeom>
          <a:noFill/>
        </p:spPr>
        <p:txBody>
          <a:bodyPr wrap="square">
            <a:spAutoFit/>
          </a:bodyPr>
          <a:lstStyle/>
          <a:p>
            <a:pPr>
              <a:spcBef>
                <a:spcPct val="0"/>
              </a:spcBef>
              <a:buNone/>
            </a:pPr>
            <a:r>
              <a:rPr lang="en-US" sz="2400" dirty="0">
                <a:solidFill>
                  <a:srgbClr val="FF0000"/>
                </a:solidFill>
                <a:latin typeface="Comic Sans MS" panose="030F0702030302020204" pitchFamily="66" charset="0"/>
              </a:rPr>
              <a:t>A</a:t>
            </a:r>
            <a:endParaRPr lang="en-US" sz="2400" dirty="0">
              <a:solidFill>
                <a:srgbClr val="FF0000"/>
              </a:solidFill>
            </a:endParaRPr>
          </a:p>
        </p:txBody>
      </p:sp>
    </p:spTree>
    <p:extLst>
      <p:ext uri="{BB962C8B-B14F-4D97-AF65-F5344CB8AC3E}">
        <p14:creationId xmlns:p14="http://schemas.microsoft.com/office/powerpoint/2010/main" val="315780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barn(inVertical)">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4" grpId="0"/>
      <p:bldP spid="26" grpId="0"/>
      <p:bldP spid="28" grpId="0"/>
      <p:bldP spid="30" grpId="0"/>
      <p:bldP spid="32" grpId="0"/>
      <p:bldP spid="38" grpId="0"/>
    </p:bld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accent1">
            <a:lumMod val="9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AC0C01-5F21-4D2D-B094-DF0A11383145}"/>
              </a:ext>
            </a:extLst>
          </p:cNvPr>
          <p:cNvSpPr txBox="1"/>
          <p:nvPr/>
        </p:nvSpPr>
        <p:spPr>
          <a:xfrm>
            <a:off x="152400" y="358775"/>
            <a:ext cx="6417212" cy="5632311"/>
          </a:xfrm>
          <a:prstGeom prst="rect">
            <a:avLst/>
          </a:prstGeom>
          <a:noFill/>
        </p:spPr>
        <p:txBody>
          <a:bodyPr wrap="square" rtlCol="0">
            <a:spAutoFit/>
          </a:bodyPr>
          <a:lstStyle/>
          <a:p>
            <a:r>
              <a:rPr lang="en-US" dirty="0"/>
              <a:t> </a:t>
            </a:r>
            <a:r>
              <a:rPr lang="en-US" dirty="0">
                <a:latin typeface="Comic Sans MS" panose="030F0702030302020204" pitchFamily="66" charset="0"/>
              </a:rPr>
              <a:t>EXAMINE THE BOX PLOT</a:t>
            </a:r>
            <a:br>
              <a:rPr lang="en-US" dirty="0">
                <a:latin typeface="Comic Sans MS" panose="030F0702030302020204" pitchFamily="66" charset="0"/>
              </a:rPr>
            </a:br>
            <a:br>
              <a:rPr lang="en-US" dirty="0">
                <a:latin typeface="Comic Sans MS" panose="030F0702030302020204" pitchFamily="66" charset="0"/>
              </a:rPr>
            </a:br>
            <a:r>
              <a:rPr lang="en-US" dirty="0">
                <a:latin typeface="Comic Sans MS" panose="030F0702030302020204" pitchFamily="66" charset="0"/>
              </a:rPr>
              <a:t>What is the value of the third quartile</a:t>
            </a:r>
          </a:p>
          <a:p>
            <a:pPr lvl="1"/>
            <a:endParaRPr lang="en-US" dirty="0">
              <a:latin typeface="Comic Sans MS" panose="030F0702030302020204" pitchFamily="66" charset="0"/>
            </a:endParaRPr>
          </a:p>
          <a:p>
            <a:pPr lvl="1"/>
            <a:r>
              <a:rPr lang="en-US" dirty="0">
                <a:latin typeface="Comic Sans MS" panose="030F0702030302020204" pitchFamily="66" charset="0"/>
              </a:rPr>
              <a:t>	2	4        	7        	11</a:t>
            </a:r>
          </a:p>
          <a:p>
            <a:pPr marL="342900" indent="-342900">
              <a:buAutoNum type="arabicPlain" startAt="2"/>
            </a:pPr>
            <a:endParaRPr lang="en-US" dirty="0">
              <a:latin typeface="Comic Sans MS" panose="030F0702030302020204" pitchFamily="66" charset="0"/>
            </a:endParaRPr>
          </a:p>
          <a:p>
            <a:endParaRPr lang="en-US" dirty="0">
              <a:latin typeface="Comic Sans MS" panose="030F0702030302020204" pitchFamily="66" charset="0"/>
            </a:endParaRPr>
          </a:p>
          <a:p>
            <a:r>
              <a:rPr lang="en-US" dirty="0">
                <a:latin typeface="Comic Sans MS" panose="030F0702030302020204" pitchFamily="66" charset="0"/>
              </a:rPr>
              <a:t>What is the median score?</a:t>
            </a:r>
          </a:p>
          <a:p>
            <a:endParaRPr lang="en-US" dirty="0">
              <a:latin typeface="Comic Sans MS" panose="030F0702030302020204" pitchFamily="66" charset="0"/>
            </a:endParaRPr>
          </a:p>
          <a:p>
            <a:r>
              <a:rPr lang="en-US" dirty="0">
                <a:latin typeface="Comic Sans MS" panose="030F0702030302020204" pitchFamily="66" charset="0"/>
              </a:rPr>
              <a:t>	2	4	7	11</a:t>
            </a:r>
          </a:p>
          <a:p>
            <a:endParaRPr lang="en-US" dirty="0">
              <a:latin typeface="Comic Sans MS" panose="030F0702030302020204" pitchFamily="66" charset="0"/>
            </a:endParaRPr>
          </a:p>
          <a:p>
            <a:endParaRPr lang="en-US" dirty="0">
              <a:latin typeface="Comic Sans MS" panose="030F0702030302020204" pitchFamily="66" charset="0"/>
            </a:endParaRPr>
          </a:p>
          <a:p>
            <a:r>
              <a:rPr lang="en-US" dirty="0">
                <a:latin typeface="Comic Sans MS" panose="030F0702030302020204" pitchFamily="66" charset="0"/>
              </a:rPr>
              <a:t>What percent of the values are less than 4?</a:t>
            </a:r>
          </a:p>
          <a:p>
            <a:endParaRPr lang="en-US" dirty="0">
              <a:latin typeface="Comic Sans MS" panose="030F0702030302020204" pitchFamily="66" charset="0"/>
            </a:endParaRPr>
          </a:p>
          <a:p>
            <a:r>
              <a:rPr lang="en-US" dirty="0">
                <a:latin typeface="Comic Sans MS" panose="030F0702030302020204" pitchFamily="66" charset="0"/>
              </a:rPr>
              <a:t>	25	50	75	100</a:t>
            </a:r>
          </a:p>
          <a:p>
            <a:endParaRPr lang="en-US" dirty="0">
              <a:latin typeface="Comic Sans MS" panose="030F0702030302020204" pitchFamily="66" charset="0"/>
            </a:endParaRPr>
          </a:p>
          <a:p>
            <a:r>
              <a:rPr lang="en-US" dirty="0">
                <a:latin typeface="Comic Sans MS" panose="030F0702030302020204" pitchFamily="66" charset="0"/>
              </a:rPr>
              <a:t>What is the range of the data presented in this box plot?</a:t>
            </a:r>
          </a:p>
          <a:p>
            <a:endParaRPr lang="en-US" dirty="0">
              <a:latin typeface="Comic Sans MS" panose="030F0702030302020204" pitchFamily="66" charset="0"/>
            </a:endParaRPr>
          </a:p>
          <a:p>
            <a:r>
              <a:rPr lang="en-US" dirty="0">
                <a:latin typeface="Comic Sans MS" panose="030F0702030302020204" pitchFamily="66" charset="0"/>
              </a:rPr>
              <a:t>	2	7	10	12</a:t>
            </a:r>
          </a:p>
          <a:p>
            <a:endParaRPr lang="en-US" dirty="0"/>
          </a:p>
        </p:txBody>
      </p:sp>
      <p:sp>
        <p:nvSpPr>
          <p:cNvPr id="89091" name="Rectangle 1">
            <a:extLst>
              <a:ext uri="{FF2B5EF4-FFF2-40B4-BE49-F238E27FC236}">
                <a16:creationId xmlns:a16="http://schemas.microsoft.com/office/drawing/2014/main" id="{6B086D1E-103C-4467-8677-79882B1ED55E}"/>
              </a:ext>
            </a:extLst>
          </p:cNvPr>
          <p:cNvSpPr>
            <a:spLocks noChangeArrowheads="1"/>
          </p:cNvSpPr>
          <p:nvPr/>
        </p:nvSpPr>
        <p:spPr bwMode="auto">
          <a:xfrm>
            <a:off x="1541464" y="6253163"/>
            <a:ext cx="9185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Aft>
                <a:spcPct val="0"/>
              </a:spcAft>
              <a:buNone/>
              <a:defRPr/>
            </a:pPr>
            <a:r>
              <a:rPr lang="en-US" altLang="en-US" sz="1000" dirty="0">
                <a:solidFill>
                  <a:srgbClr val="CC0099"/>
                </a:solidFill>
                <a:cs typeface="Arial" panose="020B0604020202020204" pitchFamily="34" charset="0"/>
              </a:rPr>
              <a:t>.</a:t>
            </a:r>
          </a:p>
        </p:txBody>
      </p:sp>
      <p:sp>
        <p:nvSpPr>
          <p:cNvPr id="4" name="Rectangle 1">
            <a:extLst>
              <a:ext uri="{FF2B5EF4-FFF2-40B4-BE49-F238E27FC236}">
                <a16:creationId xmlns:a16="http://schemas.microsoft.com/office/drawing/2014/main" id="{53242106-AB3A-47EF-907D-64BF9F10F4BA}"/>
              </a:ext>
            </a:extLst>
          </p:cNvPr>
          <p:cNvSpPr>
            <a:spLocks noChangeArrowheads="1"/>
          </p:cNvSpPr>
          <p:nvPr/>
        </p:nvSpPr>
        <p:spPr bwMode="auto">
          <a:xfrm>
            <a:off x="0" y="6376194"/>
            <a:ext cx="92027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Comic Sans MS" pitchFamily="66" charset="0"/>
              </a:defRPr>
            </a:lvl1pPr>
            <a:lvl2pPr eaLnBrk="0" hangingPunct="0">
              <a:defRPr>
                <a:solidFill>
                  <a:schemeClr val="tx1"/>
                </a:solidFill>
                <a:latin typeface="Comic Sans MS" pitchFamily="66" charset="0"/>
              </a:defRPr>
            </a:lvl2pPr>
            <a:lvl3pPr eaLnBrk="0" hangingPunct="0">
              <a:defRPr>
                <a:solidFill>
                  <a:schemeClr val="tx1"/>
                </a:solidFill>
                <a:latin typeface="Comic Sans MS" pitchFamily="66" charset="0"/>
              </a:defRPr>
            </a:lvl3pPr>
            <a:lvl4pPr eaLnBrk="0" hangingPunct="0">
              <a:defRPr>
                <a:solidFill>
                  <a:schemeClr val="tx1"/>
                </a:solidFill>
                <a:latin typeface="Comic Sans MS" pitchFamily="66" charset="0"/>
              </a:defRPr>
            </a:lvl4pPr>
            <a:lvl5pPr eaLnBrk="0" hangingPunct="0">
              <a:defRPr>
                <a:solidFill>
                  <a:schemeClr val="tx1"/>
                </a:solidFill>
                <a:latin typeface="Comic Sans MS" pitchFamily="66" charset="0"/>
              </a:defRPr>
            </a:lvl5pPr>
            <a:lvl6pPr eaLnBrk="0" fontAlgn="base" hangingPunct="0">
              <a:spcBef>
                <a:spcPct val="0"/>
              </a:spcBef>
              <a:spcAft>
                <a:spcPct val="0"/>
              </a:spcAft>
              <a:defRPr>
                <a:solidFill>
                  <a:schemeClr val="tx1"/>
                </a:solidFill>
                <a:latin typeface="Comic Sans MS" pitchFamily="66" charset="0"/>
              </a:defRPr>
            </a:lvl6pPr>
            <a:lvl7pPr eaLnBrk="0" fontAlgn="base" hangingPunct="0">
              <a:spcBef>
                <a:spcPct val="0"/>
              </a:spcBef>
              <a:spcAft>
                <a:spcPct val="0"/>
              </a:spcAft>
              <a:defRPr>
                <a:solidFill>
                  <a:schemeClr val="tx1"/>
                </a:solidFill>
                <a:latin typeface="Comic Sans MS" pitchFamily="66" charset="0"/>
              </a:defRPr>
            </a:lvl7pPr>
            <a:lvl8pPr eaLnBrk="0" fontAlgn="base" hangingPunct="0">
              <a:spcBef>
                <a:spcPct val="0"/>
              </a:spcBef>
              <a:spcAft>
                <a:spcPct val="0"/>
              </a:spcAft>
              <a:defRPr>
                <a:solidFill>
                  <a:schemeClr val="tx1"/>
                </a:solidFill>
                <a:latin typeface="Comic Sans MS" pitchFamily="66" charset="0"/>
              </a:defRPr>
            </a:lvl8pPr>
            <a:lvl9pPr eaLnBrk="0" fontAlgn="base" hangingPunct="0">
              <a:spcBef>
                <a:spcPct val="0"/>
              </a:spcBef>
              <a:spcAft>
                <a:spcPct val="0"/>
              </a:spcAft>
              <a:defRPr>
                <a:solidFill>
                  <a:schemeClr val="tx1"/>
                </a:solidFill>
                <a:latin typeface="Comic Sans MS" pitchFamily="66" charset="0"/>
              </a:defRPr>
            </a:lvl9pPr>
          </a:lstStyle>
          <a:p>
            <a:pPr eaLnBrk="1" hangingPunct="1">
              <a:defRPr/>
            </a:pPr>
            <a:r>
              <a:rPr lang="en-US" sz="1000" dirty="0">
                <a:solidFill>
                  <a:prstClr val="black"/>
                </a:solidFill>
                <a:latin typeface="Times New Roman" panose="02020603050405020304" pitchFamily="18" charset="0"/>
                <a:cs typeface="Times New Roman" panose="02020603050405020304" pitchFamily="18" charset="0"/>
              </a:rPr>
              <a:t>SP 4. B Describe data from a table or graph, including</a:t>
            </a:r>
            <a:br>
              <a:rPr lang="en-US" sz="1000" dirty="0">
                <a:solidFill>
                  <a:prstClr val="black"/>
                </a:solidFill>
                <a:latin typeface="Times New Roman" panose="02020603050405020304" pitchFamily="18" charset="0"/>
                <a:cs typeface="Times New Roman" panose="02020603050405020304" pitchFamily="18" charset="0"/>
              </a:rPr>
            </a:br>
            <a:r>
              <a:rPr lang="en-US" sz="1000" dirty="0">
                <a:solidFill>
                  <a:prstClr val="black"/>
                </a:solidFill>
                <a:latin typeface="Times New Roman" panose="02020603050405020304" pitchFamily="18" charset="0"/>
                <a:cs typeface="Times New Roman" panose="02020603050405020304" pitchFamily="18" charset="0"/>
              </a:rPr>
              <a:t>     a. Identifying specific data points</a:t>
            </a:r>
          </a:p>
        </p:txBody>
      </p:sp>
      <p:sp>
        <p:nvSpPr>
          <p:cNvPr id="6" name="TextBox 5">
            <a:extLst>
              <a:ext uri="{FF2B5EF4-FFF2-40B4-BE49-F238E27FC236}">
                <a16:creationId xmlns:a16="http://schemas.microsoft.com/office/drawing/2014/main" id="{9EB6436F-91F3-4413-BE0D-6260B8D67519}"/>
              </a:ext>
            </a:extLst>
          </p:cNvPr>
          <p:cNvSpPr txBox="1"/>
          <p:nvPr/>
        </p:nvSpPr>
        <p:spPr>
          <a:xfrm>
            <a:off x="0" y="53689"/>
            <a:ext cx="4602542" cy="246221"/>
          </a:xfrm>
          <a:prstGeom prst="rect">
            <a:avLst/>
          </a:prstGeom>
          <a:noFill/>
        </p:spPr>
        <p:txBody>
          <a:bodyPr wrap="none" rtlCol="0">
            <a:spAutoFit/>
          </a:bodyPr>
          <a:lstStyle/>
          <a:p>
            <a:pPr fontAlgn="base">
              <a:spcBef>
                <a:spcPct val="0"/>
              </a:spcBef>
              <a:spcAft>
                <a:spcPct val="0"/>
              </a:spcAft>
              <a:defRPr/>
            </a:pPr>
            <a:r>
              <a:rPr lang="en-US" sz="1000" dirty="0">
                <a:solidFill>
                  <a:srgbClr val="000000"/>
                </a:solidFill>
                <a:latin typeface="Arial"/>
                <a:cs typeface="Times New Roman" panose="02020603050405020304" pitchFamily="18" charset="0"/>
              </a:rPr>
              <a:t>http://www.mathbitsnotebook.com/Algebra1/StatisticsData/STboxPractice.html</a:t>
            </a:r>
          </a:p>
        </p:txBody>
      </p:sp>
      <p:pic>
        <p:nvPicPr>
          <p:cNvPr id="3" name="Picture 2">
            <a:extLst>
              <a:ext uri="{FF2B5EF4-FFF2-40B4-BE49-F238E27FC236}">
                <a16:creationId xmlns:a16="http://schemas.microsoft.com/office/drawing/2014/main" id="{0B2B9FAE-2261-49F9-BBA5-13F10E97F33B}"/>
              </a:ext>
            </a:extLst>
          </p:cNvPr>
          <p:cNvPicPr>
            <a:picLocks noChangeAspect="1"/>
          </p:cNvPicPr>
          <p:nvPr/>
        </p:nvPicPr>
        <p:blipFill rotWithShape="1">
          <a:blip r:embed="rId3"/>
          <a:srcRect l="44329" t="21543" r="23962" b="61406"/>
          <a:stretch/>
        </p:blipFill>
        <p:spPr>
          <a:xfrm>
            <a:off x="4965895" y="182880"/>
            <a:ext cx="6933027" cy="2096086"/>
          </a:xfrm>
          <a:prstGeom prst="rect">
            <a:avLst/>
          </a:prstGeom>
        </p:spPr>
      </p:pic>
      <p:sp>
        <p:nvSpPr>
          <p:cNvPr id="5" name="Rectangle 4">
            <a:extLst>
              <a:ext uri="{FF2B5EF4-FFF2-40B4-BE49-F238E27FC236}">
                <a16:creationId xmlns:a16="http://schemas.microsoft.com/office/drawing/2014/main" id="{60828724-E21A-4F1B-95DF-07FC26445001}"/>
              </a:ext>
            </a:extLst>
          </p:cNvPr>
          <p:cNvSpPr/>
          <p:nvPr/>
        </p:nvSpPr>
        <p:spPr>
          <a:xfrm flipV="1">
            <a:off x="3784209" y="1354728"/>
            <a:ext cx="422031" cy="4623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8BA90B1-E780-4C9A-B10D-4A18C5BCA644}"/>
              </a:ext>
            </a:extLst>
          </p:cNvPr>
          <p:cNvSpPr/>
          <p:nvPr/>
        </p:nvSpPr>
        <p:spPr>
          <a:xfrm>
            <a:off x="2882703" y="2696629"/>
            <a:ext cx="422031" cy="4783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2449216-956F-4492-8575-690BAD8FDDC0}"/>
              </a:ext>
            </a:extLst>
          </p:cNvPr>
          <p:cNvSpPr/>
          <p:nvPr/>
        </p:nvSpPr>
        <p:spPr>
          <a:xfrm>
            <a:off x="1060260" y="4190297"/>
            <a:ext cx="464233" cy="40612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B012DA5-A1B5-497D-AE45-513D557591A6}"/>
              </a:ext>
            </a:extLst>
          </p:cNvPr>
          <p:cNvSpPr/>
          <p:nvPr/>
        </p:nvSpPr>
        <p:spPr>
          <a:xfrm flipV="1">
            <a:off x="2882702" y="5293913"/>
            <a:ext cx="422031" cy="4783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1482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Lst>
  </p:timing>
</p:sld>
</file>

<file path=ppt/slides/slide156.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75000"/>
          </a:schemeClr>
        </a:solidFill>
        <a:effectLst/>
      </p:bgPr>
    </p:bg>
    <p:spTree>
      <p:nvGrpSpPr>
        <p:cNvPr id="1" name=""/>
        <p:cNvGrpSpPr/>
        <p:nvPr/>
      </p:nvGrpSpPr>
      <p:grpSpPr>
        <a:xfrm>
          <a:off x="0" y="0"/>
          <a:ext cx="0" cy="0"/>
          <a:chOff x="0" y="0"/>
          <a:chExt cx="0" cy="0"/>
        </a:xfrm>
      </p:grpSpPr>
      <p:pic>
        <p:nvPicPr>
          <p:cNvPr id="10242" name="Picture 2" descr="For all my teacher friends and the dreaded VAM!!">
            <a:extLst>
              <a:ext uri="{FF2B5EF4-FFF2-40B4-BE49-F238E27FC236}">
                <a16:creationId xmlns:a16="http://schemas.microsoft.com/office/drawing/2014/main" id="{0E4936D4-6122-4CB9-846D-0A4364451D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988254"/>
            <a:ext cx="5869745" cy="5869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1">
            <a:extLst>
              <a:ext uri="{FF2B5EF4-FFF2-40B4-BE49-F238E27FC236}">
                <a16:creationId xmlns:a16="http://schemas.microsoft.com/office/drawing/2014/main" id="{979A0927-23C9-4522-93AE-9A1705575A31}"/>
              </a:ext>
            </a:extLst>
          </p:cNvPr>
          <p:cNvSpPr>
            <a:spLocks noChangeArrowheads="1"/>
          </p:cNvSpPr>
          <p:nvPr/>
        </p:nvSpPr>
        <p:spPr bwMode="auto">
          <a:xfrm>
            <a:off x="0" y="0"/>
            <a:ext cx="457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000" dirty="0">
                <a:solidFill>
                  <a:srgbClr val="CC3399"/>
                </a:solidFill>
              </a:rPr>
              <a:t>https://www.pinterest.com/pin/50313720819738042/</a:t>
            </a:r>
          </a:p>
        </p:txBody>
      </p:sp>
      <p:sp>
        <p:nvSpPr>
          <p:cNvPr id="4" name="TextBox 3">
            <a:extLst>
              <a:ext uri="{FF2B5EF4-FFF2-40B4-BE49-F238E27FC236}">
                <a16:creationId xmlns:a16="http://schemas.microsoft.com/office/drawing/2014/main" id="{A6CC7DBA-2847-4AFE-9881-108269492929}"/>
              </a:ext>
            </a:extLst>
          </p:cNvPr>
          <p:cNvSpPr txBox="1"/>
          <p:nvPr/>
        </p:nvSpPr>
        <p:spPr>
          <a:xfrm>
            <a:off x="4095864" y="246062"/>
            <a:ext cx="2707216" cy="523220"/>
          </a:xfrm>
          <a:prstGeom prst="rect">
            <a:avLst/>
          </a:prstGeom>
          <a:gradFill>
            <a:gsLst>
              <a:gs pos="0">
                <a:srgbClr val="FFD966">
                  <a:lumMod val="5000"/>
                  <a:lumOff val="95000"/>
                </a:srgbClr>
              </a:gs>
              <a:gs pos="74000">
                <a:srgbClr val="FFD966">
                  <a:lumMod val="45000"/>
                  <a:lumOff val="55000"/>
                </a:srgbClr>
              </a:gs>
              <a:gs pos="83000">
                <a:srgbClr val="FFD966">
                  <a:lumMod val="45000"/>
                  <a:lumOff val="55000"/>
                </a:srgbClr>
              </a:gs>
              <a:gs pos="100000">
                <a:srgbClr val="FFD966">
                  <a:lumMod val="30000"/>
                  <a:lumOff val="70000"/>
                </a:srgbClr>
              </a:gs>
            </a:gsLst>
            <a:lin ang="5400000" scaled="1"/>
          </a:gra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rPr>
              <a:t>TAKE A BREAK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1EF32C9-E071-4934-A629-1F9D153854B9}"/>
              </a:ext>
            </a:extLst>
          </p:cNvPr>
          <p:cNvSpPr>
            <a:spLocks noGrp="1"/>
          </p:cNvSpPr>
          <p:nvPr>
            <p:ph type="body" sz="half" idx="2"/>
          </p:nvPr>
        </p:nvSpPr>
        <p:spPr>
          <a:xfrm>
            <a:off x="119268" y="106363"/>
            <a:ext cx="8988425" cy="184150"/>
          </a:xfrm>
        </p:spPr>
        <p:txBody>
          <a:bodyPr/>
          <a:lstStyle/>
          <a:p>
            <a:pPr marL="0" indent="0">
              <a:buNone/>
              <a:defRPr/>
            </a:pPr>
            <a:r>
              <a:rPr lang="en-US" sz="1100" dirty="0">
                <a:solidFill>
                  <a:srgbClr val="CC3399"/>
                </a:solidFill>
                <a:hlinkClick r:id="rId2"/>
              </a:rPr>
              <a:t>https://teachers.stjohns.k12.fl.us/lyons-s/files/2018/09/AP-Bio-Cells-Practice-Test.pdf</a:t>
            </a:r>
            <a:endParaRPr lang="en-US" sz="1100" dirty="0">
              <a:solidFill>
                <a:srgbClr val="CC3399"/>
              </a:solidFill>
            </a:endParaRPr>
          </a:p>
          <a:p>
            <a:pPr>
              <a:defRPr/>
            </a:pPr>
            <a:endParaRPr lang="en-US" dirty="0"/>
          </a:p>
        </p:txBody>
      </p:sp>
      <p:sp>
        <p:nvSpPr>
          <p:cNvPr id="114691" name="Rectangle 2">
            <a:extLst>
              <a:ext uri="{FF2B5EF4-FFF2-40B4-BE49-F238E27FC236}">
                <a16:creationId xmlns:a16="http://schemas.microsoft.com/office/drawing/2014/main" id="{6706FF32-BF3D-4D6B-8C73-849AD483E79E}"/>
              </a:ext>
            </a:extLst>
          </p:cNvPr>
          <p:cNvSpPr>
            <a:spLocks noChangeArrowheads="1"/>
          </p:cNvSpPr>
          <p:nvPr/>
        </p:nvSpPr>
        <p:spPr bwMode="auto">
          <a:xfrm>
            <a:off x="241299" y="460375"/>
            <a:ext cx="7433129" cy="264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1800" dirty="0">
                <a:solidFill>
                  <a:srgbClr val="000000"/>
                </a:solidFill>
                <a:latin typeface="Comic Sans MS" panose="030F0702030302020204" pitchFamily="66" charset="0"/>
              </a:rPr>
              <a:t>The solutions in the two arms of this U-tube are separated by a membrane that </a:t>
            </a:r>
            <a:r>
              <a:rPr lang="en-US" altLang="en-US" sz="1800" b="1" dirty="0">
                <a:solidFill>
                  <a:srgbClr val="000000"/>
                </a:solidFill>
                <a:latin typeface="Comic Sans MS" panose="030F0702030302020204" pitchFamily="66" charset="0"/>
              </a:rPr>
              <a:t>is permeable to water and glucose but not to sucrose. </a:t>
            </a:r>
          </a:p>
          <a:p>
            <a:pPr eaLnBrk="0" fontAlgn="base" hangingPunct="0">
              <a:spcBef>
                <a:spcPct val="0"/>
              </a:spcBef>
              <a:spcAft>
                <a:spcPct val="0"/>
              </a:spcAft>
              <a:buNone/>
            </a:pPr>
            <a:endParaRPr lang="en-US" altLang="en-US" sz="1800" dirty="0">
              <a:solidFill>
                <a:srgbClr val="000000"/>
              </a:solidFill>
              <a:latin typeface="Comic Sans MS" panose="030F0702030302020204" pitchFamily="66" charset="0"/>
            </a:endParaRPr>
          </a:p>
          <a:p>
            <a:pPr eaLnBrk="0" fontAlgn="base" hangingPunct="0">
              <a:spcBef>
                <a:spcPct val="0"/>
              </a:spcBef>
              <a:spcAft>
                <a:spcPct val="0"/>
              </a:spcAft>
              <a:buNone/>
            </a:pPr>
            <a:r>
              <a:rPr lang="en-US" altLang="en-US" sz="1800" dirty="0">
                <a:solidFill>
                  <a:srgbClr val="000000"/>
                </a:solidFill>
                <a:latin typeface="Comic Sans MS" panose="030F0702030302020204" pitchFamily="66" charset="0"/>
              </a:rPr>
              <a:t>Side A is half filled with a solution of 2 M sucrose and 1 M glucose. Side B is half filled with 1 M sucrose and 2 M glucose. Initially, the liquid levels on both sides are equal. </a:t>
            </a:r>
          </a:p>
          <a:p>
            <a:pPr eaLnBrk="0" fontAlgn="base" hangingPunct="0">
              <a:spcBef>
                <a:spcPct val="0"/>
              </a:spcBef>
              <a:spcAft>
                <a:spcPct val="0"/>
              </a:spcAft>
              <a:buNone/>
            </a:pPr>
            <a:endParaRPr lang="en-US" altLang="en-US" sz="2000" dirty="0">
              <a:solidFill>
                <a:srgbClr val="000000"/>
              </a:solidFill>
              <a:latin typeface="Comic Sans MS" panose="030F0702030302020204" pitchFamily="66" charset="0"/>
            </a:endParaRPr>
          </a:p>
          <a:p>
            <a:pPr eaLnBrk="0" fontAlgn="base" hangingPunct="0">
              <a:spcBef>
                <a:spcPct val="0"/>
              </a:spcBef>
              <a:spcAft>
                <a:spcPct val="0"/>
              </a:spcAft>
              <a:buNone/>
            </a:pPr>
            <a:endParaRPr lang="en-US" altLang="en-US" sz="2000" dirty="0">
              <a:solidFill>
                <a:srgbClr val="000000"/>
              </a:solidFill>
              <a:latin typeface="Comic Sans MS" panose="030F0702030302020204" pitchFamily="66" charset="0"/>
            </a:endParaRPr>
          </a:p>
        </p:txBody>
      </p:sp>
      <p:pic>
        <p:nvPicPr>
          <p:cNvPr id="114692" name="Picture 1">
            <a:extLst>
              <a:ext uri="{FF2B5EF4-FFF2-40B4-BE49-F238E27FC236}">
                <a16:creationId xmlns:a16="http://schemas.microsoft.com/office/drawing/2014/main" id="{D9706F35-C577-46D6-BE36-68298C597A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667" t="50000" r="58333" b="17390"/>
          <a:stretch>
            <a:fillRect/>
          </a:stretch>
        </p:blipFill>
        <p:spPr bwMode="auto">
          <a:xfrm>
            <a:off x="8234916" y="234546"/>
            <a:ext cx="3307727" cy="2425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3" name="Rectangle 1">
            <a:extLst>
              <a:ext uri="{FF2B5EF4-FFF2-40B4-BE49-F238E27FC236}">
                <a16:creationId xmlns:a16="http://schemas.microsoft.com/office/drawing/2014/main" id="{0C252DE5-9657-4CCB-8BCC-468693BE3E06}"/>
              </a:ext>
            </a:extLst>
          </p:cNvPr>
          <p:cNvSpPr>
            <a:spLocks noChangeArrowheads="1"/>
          </p:cNvSpPr>
          <p:nvPr/>
        </p:nvSpPr>
        <p:spPr bwMode="auto">
          <a:xfrm>
            <a:off x="501858" y="2815915"/>
            <a:ext cx="898842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1800" dirty="0">
                <a:solidFill>
                  <a:srgbClr val="000000"/>
                </a:solidFill>
                <a:latin typeface="Comic Sans MS" panose="030F0702030302020204" pitchFamily="66" charset="0"/>
              </a:rPr>
              <a:t>After the system reaches equilibrium, what changes are observed?</a:t>
            </a:r>
          </a:p>
          <a:p>
            <a:pPr eaLnBrk="0" fontAlgn="base" hangingPunct="0">
              <a:spcBef>
                <a:spcPct val="0"/>
              </a:spcBef>
              <a:spcAft>
                <a:spcPct val="0"/>
              </a:spcAft>
              <a:buNone/>
            </a:pPr>
            <a:r>
              <a:rPr lang="en-US" altLang="en-US" sz="1800" dirty="0">
                <a:solidFill>
                  <a:srgbClr val="000000"/>
                </a:solidFill>
                <a:latin typeface="Comic Sans MS" panose="030F0702030302020204" pitchFamily="66" charset="0"/>
              </a:rPr>
              <a:t>     a. The molarity of sucrose and glucose are equal on both sides. </a:t>
            </a:r>
          </a:p>
          <a:p>
            <a:pPr eaLnBrk="0" fontAlgn="base" hangingPunct="0">
              <a:spcBef>
                <a:spcPct val="0"/>
              </a:spcBef>
              <a:spcAft>
                <a:spcPct val="0"/>
              </a:spcAft>
              <a:buNone/>
            </a:pPr>
            <a:r>
              <a:rPr lang="en-US" altLang="en-US" sz="1800" dirty="0">
                <a:solidFill>
                  <a:srgbClr val="000000"/>
                </a:solidFill>
                <a:latin typeface="Comic Sans MS" panose="030F0702030302020204" pitchFamily="66" charset="0"/>
              </a:rPr>
              <a:t>     b. The molarity of glucose is higher on side A than on side B. </a:t>
            </a:r>
          </a:p>
          <a:p>
            <a:pPr eaLnBrk="0" fontAlgn="base" hangingPunct="0">
              <a:spcBef>
                <a:spcPct val="0"/>
              </a:spcBef>
              <a:spcAft>
                <a:spcPct val="0"/>
              </a:spcAft>
              <a:buNone/>
            </a:pPr>
            <a:r>
              <a:rPr lang="en-US" altLang="en-US" sz="1800" dirty="0">
                <a:solidFill>
                  <a:srgbClr val="000000"/>
                </a:solidFill>
                <a:latin typeface="Comic Sans MS" panose="030F0702030302020204" pitchFamily="66" charset="0"/>
              </a:rPr>
              <a:t>     c. The water level is higher in side A than  on side B. </a:t>
            </a:r>
          </a:p>
          <a:p>
            <a:pPr eaLnBrk="0" fontAlgn="base" hangingPunct="0">
              <a:spcBef>
                <a:spcPct val="0"/>
              </a:spcBef>
              <a:spcAft>
                <a:spcPct val="0"/>
              </a:spcAft>
              <a:buNone/>
            </a:pPr>
            <a:r>
              <a:rPr lang="en-US" altLang="en-US" sz="1800" dirty="0">
                <a:solidFill>
                  <a:srgbClr val="000000"/>
                </a:solidFill>
                <a:latin typeface="Comic Sans MS" panose="030F0702030302020204" pitchFamily="66" charset="0"/>
              </a:rPr>
              <a:t>     d. The water level is unchanged. </a:t>
            </a:r>
          </a:p>
          <a:p>
            <a:pPr eaLnBrk="0" fontAlgn="base" hangingPunct="0">
              <a:spcBef>
                <a:spcPct val="0"/>
              </a:spcBef>
              <a:spcAft>
                <a:spcPct val="0"/>
              </a:spcAft>
              <a:buNone/>
            </a:pPr>
            <a:r>
              <a:rPr lang="en-US" altLang="en-US" sz="1800" dirty="0">
                <a:solidFill>
                  <a:srgbClr val="000000"/>
                </a:solidFill>
                <a:latin typeface="Comic Sans MS" panose="030F0702030302020204" pitchFamily="66" charset="0"/>
              </a:rPr>
              <a:t>     e. The water level is higher inside B than on side</a:t>
            </a:r>
          </a:p>
        </p:txBody>
      </p:sp>
      <p:sp>
        <p:nvSpPr>
          <p:cNvPr id="6" name="Rectangle 5">
            <a:extLst>
              <a:ext uri="{FF2B5EF4-FFF2-40B4-BE49-F238E27FC236}">
                <a16:creationId xmlns:a16="http://schemas.microsoft.com/office/drawing/2014/main" id="{C36E9C0D-55B1-4622-9C0F-3B371BC05922}"/>
              </a:ext>
            </a:extLst>
          </p:cNvPr>
          <p:cNvSpPr/>
          <p:nvPr/>
        </p:nvSpPr>
        <p:spPr>
          <a:xfrm>
            <a:off x="745712" y="3693009"/>
            <a:ext cx="5713413" cy="2349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srgbClr val="FFFFFF"/>
              </a:solidFill>
              <a:latin typeface="Arial"/>
            </a:endParaRPr>
          </a:p>
        </p:txBody>
      </p:sp>
      <p:sp>
        <p:nvSpPr>
          <p:cNvPr id="114695" name="Rectangle 1">
            <a:extLst>
              <a:ext uri="{FF2B5EF4-FFF2-40B4-BE49-F238E27FC236}">
                <a16:creationId xmlns:a16="http://schemas.microsoft.com/office/drawing/2014/main" id="{030BB424-A1A1-4F2B-A87A-3A6EF3FDBB7D}"/>
              </a:ext>
            </a:extLst>
          </p:cNvPr>
          <p:cNvSpPr>
            <a:spLocks noChangeArrowheads="1"/>
          </p:cNvSpPr>
          <p:nvPr/>
        </p:nvSpPr>
        <p:spPr bwMode="auto">
          <a:xfrm>
            <a:off x="119268" y="6043682"/>
            <a:ext cx="1086678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1000" dirty="0">
                <a:solidFill>
                  <a:srgbClr val="000000"/>
                </a:solidFill>
              </a:rPr>
              <a:t>ESSENTIAL KNOWLEDGE</a:t>
            </a:r>
            <a:br>
              <a:rPr lang="en-US" altLang="en-US" sz="1000" dirty="0">
                <a:solidFill>
                  <a:srgbClr val="000000"/>
                </a:solidFill>
              </a:rPr>
            </a:br>
            <a:r>
              <a:rPr lang="en-US" altLang="en-US" sz="1000" dirty="0">
                <a:solidFill>
                  <a:srgbClr val="000000"/>
                </a:solidFill>
              </a:rPr>
              <a:t>ENE 2.E.1 Passive transport is the net movement of molecules from high concentration to low concentration without the direct input of metabolic energy</a:t>
            </a:r>
          </a:p>
          <a:p>
            <a:pPr eaLnBrk="0" fontAlgn="base" hangingPunct="0">
              <a:spcBef>
                <a:spcPct val="0"/>
              </a:spcBef>
              <a:spcAft>
                <a:spcPct val="0"/>
              </a:spcAft>
              <a:buNone/>
            </a:pPr>
            <a:r>
              <a:rPr lang="en-US" altLang="en-US" sz="1000" dirty="0">
                <a:solidFill>
                  <a:srgbClr val="000000"/>
                </a:solidFill>
              </a:rPr>
              <a:t>ENE 2.H.1  </a:t>
            </a:r>
            <a:r>
              <a:rPr lang="en-US" altLang="en-US" sz="1000" dirty="0">
                <a:solidFill>
                  <a:srgbClr val="000000"/>
                </a:solidFill>
                <a:latin typeface="Times New Roman" panose="02020603050405020304" pitchFamily="18" charset="0"/>
              </a:rPr>
              <a:t>External environments can be hypotonic, hypertonic or isotonic to internal environments of cells—</a:t>
            </a:r>
            <a:br>
              <a:rPr lang="en-US" altLang="en-US" sz="1000" dirty="0">
                <a:solidFill>
                  <a:srgbClr val="000000"/>
                </a:solidFill>
              </a:rPr>
            </a:br>
            <a:r>
              <a:rPr lang="en-US" altLang="en-US" sz="1000" dirty="0">
                <a:solidFill>
                  <a:srgbClr val="000000"/>
                </a:solidFill>
                <a:latin typeface="Times New Roman" panose="02020603050405020304" pitchFamily="18" charset="0"/>
              </a:rPr>
              <a:t>a. Water moves by osmosis from areas of high water potential/low osmolarity/ low solute concentration to areas of low water potential/high osmolarity/high solute concentration.</a:t>
            </a:r>
            <a:endParaRPr lang="en-US" altLang="en-US" sz="1000"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4695"/>
                                        </p:tgtEl>
                                        <p:attrNameLst>
                                          <p:attrName>style.visibility</p:attrName>
                                        </p:attrNameLst>
                                      </p:cBhvr>
                                      <p:to>
                                        <p:strVal val="visible"/>
                                      </p:to>
                                    </p:set>
                                    <p:animEffect transition="in" filter="barn(inVertical)">
                                      <p:cBhvr>
                                        <p:cTn id="12" dur="500"/>
                                        <p:tgtEl>
                                          <p:spTgt spid="1146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4695" grpId="0"/>
    </p:bld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F3FC9A"/>
        </a:solidFill>
        <a:effectLst/>
      </p:bgPr>
    </p:bg>
    <p:spTree>
      <p:nvGrpSpPr>
        <p:cNvPr id="1" name=""/>
        <p:cNvGrpSpPr/>
        <p:nvPr/>
      </p:nvGrpSpPr>
      <p:grpSpPr>
        <a:xfrm>
          <a:off x="0" y="0"/>
          <a:ext cx="0" cy="0"/>
          <a:chOff x="0" y="0"/>
          <a:chExt cx="0" cy="0"/>
        </a:xfrm>
      </p:grpSpPr>
      <p:sp>
        <p:nvSpPr>
          <p:cNvPr id="19458" name="Content Placeholder 2">
            <a:extLst>
              <a:ext uri="{FF2B5EF4-FFF2-40B4-BE49-F238E27FC236}">
                <a16:creationId xmlns:a16="http://schemas.microsoft.com/office/drawing/2014/main" id="{D1E6A9D6-9962-4190-82FD-B48DC46340EF}"/>
              </a:ext>
            </a:extLst>
          </p:cNvPr>
          <p:cNvSpPr>
            <a:spLocks noGrp="1"/>
          </p:cNvSpPr>
          <p:nvPr>
            <p:ph idx="1"/>
          </p:nvPr>
        </p:nvSpPr>
        <p:spPr>
          <a:xfrm>
            <a:off x="262947" y="100011"/>
            <a:ext cx="8763000" cy="1092200"/>
          </a:xfrm>
        </p:spPr>
        <p:txBody>
          <a:bodyPr/>
          <a:lstStyle/>
          <a:p>
            <a:pPr marL="0" indent="0">
              <a:buNone/>
            </a:pPr>
            <a:r>
              <a:rPr lang="en-US" altLang="en-US" sz="2800" dirty="0">
                <a:latin typeface="Comic Sans MS" panose="030F0702030302020204" pitchFamily="66" charset="0"/>
              </a:rPr>
              <a:t>What is the probability of having </a:t>
            </a:r>
            <a:br>
              <a:rPr lang="en-US" altLang="en-US" sz="2800" dirty="0">
                <a:latin typeface="Comic Sans MS" panose="030F0702030302020204" pitchFamily="66" charset="0"/>
              </a:rPr>
            </a:br>
            <a:r>
              <a:rPr lang="en-US" altLang="en-US" sz="2800" dirty="0">
                <a:latin typeface="Comic Sans MS" panose="030F0702030302020204" pitchFamily="66" charset="0"/>
              </a:rPr>
              <a:t>6 children and they are ALL boys?</a:t>
            </a:r>
          </a:p>
          <a:p>
            <a:pPr marL="0" indent="0">
              <a:buNone/>
            </a:pPr>
            <a:endParaRPr lang="en-US" altLang="en-US" sz="2800" dirty="0">
              <a:latin typeface="Comic Sans MS" panose="030F0702030302020204" pitchFamily="66" charset="0"/>
            </a:endParaRPr>
          </a:p>
        </p:txBody>
      </p:sp>
      <p:sp>
        <p:nvSpPr>
          <p:cNvPr id="4" name="Rectangle 3">
            <a:extLst>
              <a:ext uri="{FF2B5EF4-FFF2-40B4-BE49-F238E27FC236}">
                <a16:creationId xmlns:a16="http://schemas.microsoft.com/office/drawing/2014/main" id="{B7D9C711-ADAB-4B5B-AF23-A652D1A1C11F}"/>
              </a:ext>
            </a:extLst>
          </p:cNvPr>
          <p:cNvSpPr/>
          <p:nvPr/>
        </p:nvSpPr>
        <p:spPr>
          <a:xfrm>
            <a:off x="1943100" y="2819400"/>
            <a:ext cx="8001000" cy="584200"/>
          </a:xfrm>
          <a:prstGeom prst="rect">
            <a:avLst/>
          </a:prstGeom>
        </p:spPr>
        <p:txBody>
          <a:bodyPr>
            <a:spAutoFit/>
          </a:bodyPr>
          <a:lstStyle/>
          <a:p>
            <a:pPr>
              <a:spcBef>
                <a:spcPct val="20000"/>
              </a:spcBef>
              <a:defRPr/>
            </a:pPr>
            <a:r>
              <a:rPr lang="en-US" sz="3200" dirty="0">
                <a:solidFill>
                  <a:srgbClr val="0F02BE"/>
                </a:solidFill>
                <a:latin typeface="Comic Sans MS" panose="030F0702030302020204" pitchFamily="66" charset="0"/>
              </a:rPr>
              <a:t>½ X ½ X ½ X ½ X ½ X ½ = 1/64 </a:t>
            </a:r>
          </a:p>
        </p:txBody>
      </p:sp>
      <p:sp>
        <p:nvSpPr>
          <p:cNvPr id="7" name="Rectangle 6">
            <a:extLst>
              <a:ext uri="{FF2B5EF4-FFF2-40B4-BE49-F238E27FC236}">
                <a16:creationId xmlns:a16="http://schemas.microsoft.com/office/drawing/2014/main" id="{F24497DA-E32A-4A93-A962-16A24353A7D8}"/>
              </a:ext>
            </a:extLst>
          </p:cNvPr>
          <p:cNvSpPr/>
          <p:nvPr/>
        </p:nvSpPr>
        <p:spPr>
          <a:xfrm>
            <a:off x="103477" y="6018214"/>
            <a:ext cx="8839200" cy="739775"/>
          </a:xfrm>
          <a:prstGeom prst="rect">
            <a:avLst/>
          </a:prstGeom>
          <a:noFill/>
        </p:spPr>
        <p:txBody>
          <a:bodyPr>
            <a:spAutoFit/>
          </a:bodyPr>
          <a:lstStyle/>
          <a:p>
            <a:pPr eaLnBrk="1" hangingPunct="1">
              <a:defRPr/>
            </a:pPr>
            <a:r>
              <a:rPr lang="en-US" sz="1050" dirty="0">
                <a:solidFill>
                  <a:prstClr val="black"/>
                </a:solidFill>
              </a:rPr>
              <a:t>IST 1.I.2 Fertilization involves the fusion of two haploid gametes, restoring the diploid number of chromosomes and increasing genetic variation in populations by creating new combinations of alleles in the zygote—</a:t>
            </a:r>
            <a:br>
              <a:rPr lang="en-US" sz="1050" dirty="0">
                <a:solidFill>
                  <a:prstClr val="black"/>
                </a:solidFill>
              </a:rPr>
            </a:br>
            <a:r>
              <a:rPr lang="en-US" sz="1050" dirty="0">
                <a:solidFill>
                  <a:prstClr val="black"/>
                </a:solidFill>
              </a:rPr>
              <a:t>   a. Rules of probability can be applied to analyze passage of single-gene traits from parent to offspring.</a:t>
            </a:r>
          </a:p>
          <a:p>
            <a:pPr eaLnBrk="1" hangingPunct="1">
              <a:defRPr/>
            </a:pPr>
            <a:r>
              <a:rPr lang="en-US" sz="1050" dirty="0">
                <a:solidFill>
                  <a:prstClr val="black"/>
                </a:solidFill>
                <a:latin typeface="Times New Roman" panose="02020603050405020304" pitchFamily="18" charset="0"/>
                <a:cs typeface="Times New Roman" panose="02020603050405020304" pitchFamily="18" charset="0"/>
              </a:rPr>
              <a:t>SP 5 A. Perform mathematical calculations including:    d. Ratios </a:t>
            </a:r>
            <a:r>
              <a:rPr lang="en-US" sz="1050" dirty="0">
                <a:solidFill>
                  <a:prstClr val="black"/>
                </a:solidFill>
              </a:rPr>
              <a:t> e. Percentages</a:t>
            </a:r>
            <a:endParaRPr lang="en-US" sz="1050" dirty="0">
              <a:solidFill>
                <a:prstClr val="black"/>
              </a:solidFill>
              <a:latin typeface="Times New Roman" panose="02020603050405020304" pitchFamily="18" charset="0"/>
              <a:cs typeface="Times New Roman" panose="02020603050405020304" pitchFamily="18" charset="0"/>
            </a:endParaRPr>
          </a:p>
        </p:txBody>
      </p:sp>
      <p:pic>
        <p:nvPicPr>
          <p:cNvPr id="19461" name="Picture 6" descr="making twins2">
            <a:extLst>
              <a:ext uri="{FF2B5EF4-FFF2-40B4-BE49-F238E27FC236}">
                <a16:creationId xmlns:a16="http://schemas.microsoft.com/office/drawing/2014/main" id="{5FF734F1-9AC6-48E1-99D6-D5C2A4600D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5331" t="70218" r="12772" b="11049"/>
          <a:stretch>
            <a:fillRect/>
          </a:stretch>
        </p:blipFill>
        <p:spPr bwMode="auto">
          <a:xfrm>
            <a:off x="2286000" y="1295400"/>
            <a:ext cx="11636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6" descr="making twins2">
            <a:extLst>
              <a:ext uri="{FF2B5EF4-FFF2-40B4-BE49-F238E27FC236}">
                <a16:creationId xmlns:a16="http://schemas.microsoft.com/office/drawing/2014/main" id="{09B5E423-5F8E-473F-8661-C3258AFDA7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5331" t="70218" r="12772" b="11049"/>
          <a:stretch>
            <a:fillRect/>
          </a:stretch>
        </p:blipFill>
        <p:spPr bwMode="auto">
          <a:xfrm>
            <a:off x="3602039" y="1295400"/>
            <a:ext cx="116363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6" descr="making twins2">
            <a:extLst>
              <a:ext uri="{FF2B5EF4-FFF2-40B4-BE49-F238E27FC236}">
                <a16:creationId xmlns:a16="http://schemas.microsoft.com/office/drawing/2014/main" id="{0F073B2C-BF39-4F55-81D6-C38EA05A46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5331" t="70218" r="12772" b="11049"/>
          <a:stretch>
            <a:fillRect/>
          </a:stretch>
        </p:blipFill>
        <p:spPr bwMode="auto">
          <a:xfrm>
            <a:off x="4941889" y="1295400"/>
            <a:ext cx="11652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6" descr="making twins2">
            <a:extLst>
              <a:ext uri="{FF2B5EF4-FFF2-40B4-BE49-F238E27FC236}">
                <a16:creationId xmlns:a16="http://schemas.microsoft.com/office/drawing/2014/main" id="{0F0D79AD-56A8-4E73-A9CB-97D8B6E5AC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5331" t="70218" r="12772" b="11049"/>
          <a:stretch>
            <a:fillRect/>
          </a:stretch>
        </p:blipFill>
        <p:spPr bwMode="auto">
          <a:xfrm>
            <a:off x="6248400" y="1295400"/>
            <a:ext cx="11636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6" descr="making twins2">
            <a:extLst>
              <a:ext uri="{FF2B5EF4-FFF2-40B4-BE49-F238E27FC236}">
                <a16:creationId xmlns:a16="http://schemas.microsoft.com/office/drawing/2014/main" id="{95599B57-EE39-47F1-AB46-F4C9C3CFB3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5331" t="70218" r="12772" b="11049"/>
          <a:stretch>
            <a:fillRect/>
          </a:stretch>
        </p:blipFill>
        <p:spPr bwMode="auto">
          <a:xfrm>
            <a:off x="7543800" y="1295400"/>
            <a:ext cx="11636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6" descr="making twins2">
            <a:extLst>
              <a:ext uri="{FF2B5EF4-FFF2-40B4-BE49-F238E27FC236}">
                <a16:creationId xmlns:a16="http://schemas.microsoft.com/office/drawing/2014/main" id="{ED78A01D-C5E1-4CD9-A07A-6AE3317BC7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5331" t="70218" r="12772" b="11049"/>
          <a:stretch>
            <a:fillRect/>
          </a:stretch>
        </p:blipFill>
        <p:spPr bwMode="auto">
          <a:xfrm>
            <a:off x="8824914" y="1281113"/>
            <a:ext cx="116363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6EED956F-B8E2-4E7D-97D4-495B14F45AC1}"/>
              </a:ext>
            </a:extLst>
          </p:cNvPr>
          <p:cNvSpPr>
            <a:spLocks noGrp="1"/>
          </p:cNvSpPr>
          <p:nvPr>
            <p:ph type="body" sz="half" idx="2"/>
          </p:nvPr>
        </p:nvSpPr>
        <p:spPr>
          <a:xfrm>
            <a:off x="128518" y="134146"/>
            <a:ext cx="9193213" cy="2057400"/>
          </a:xfrm>
        </p:spPr>
        <p:txBody>
          <a:bodyPr/>
          <a:lstStyle/>
          <a:p>
            <a:pPr marL="0" indent="0" eaLnBrk="1" hangingPunct="1">
              <a:buNone/>
            </a:pPr>
            <a:r>
              <a:rPr lang="en-US" altLang="en-US" sz="2800" dirty="0"/>
              <a:t>IF PARENT GENOME :  AaBbCcDD         </a:t>
            </a:r>
            <a:br>
              <a:rPr lang="en-US" altLang="en-US" sz="2800" dirty="0"/>
            </a:br>
            <a:br>
              <a:rPr lang="en-US" altLang="en-US" sz="2800" dirty="0"/>
            </a:br>
            <a:r>
              <a:rPr lang="en-US" altLang="en-US" sz="2800" dirty="0"/>
              <a:t>What is the probability of producing a gamete with this </a:t>
            </a:r>
            <a:br>
              <a:rPr lang="en-US" altLang="en-US" sz="2800" dirty="0"/>
            </a:br>
            <a:r>
              <a:rPr lang="en-US" altLang="en-US" sz="2800" dirty="0"/>
              <a:t>gene combination?</a:t>
            </a:r>
          </a:p>
          <a:p>
            <a:pPr marL="0" indent="0" eaLnBrk="1" hangingPunct="1">
              <a:buNone/>
            </a:pPr>
            <a:r>
              <a:rPr lang="en-US" altLang="en-US" sz="2800" dirty="0"/>
              <a:t>        abcD  ________________________</a:t>
            </a:r>
            <a:br>
              <a:rPr lang="en-US" altLang="en-US" sz="2800" dirty="0"/>
            </a:br>
            <a:r>
              <a:rPr lang="en-US" altLang="en-US" sz="2800" dirty="0"/>
              <a:t>        Abcd   ________________________</a:t>
            </a:r>
          </a:p>
        </p:txBody>
      </p:sp>
      <p:sp>
        <p:nvSpPr>
          <p:cNvPr id="23555" name="Text Box 3">
            <a:extLst>
              <a:ext uri="{FF2B5EF4-FFF2-40B4-BE49-F238E27FC236}">
                <a16:creationId xmlns:a16="http://schemas.microsoft.com/office/drawing/2014/main" id="{7C93CED9-D734-435B-843B-F6BCF2931AF8}"/>
              </a:ext>
            </a:extLst>
          </p:cNvPr>
          <p:cNvSpPr txBox="1">
            <a:spLocks noChangeArrowheads="1"/>
          </p:cNvSpPr>
          <p:nvPr/>
        </p:nvSpPr>
        <p:spPr bwMode="auto">
          <a:xfrm>
            <a:off x="2167721" y="2289175"/>
            <a:ext cx="346868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solidFill>
                  <a:srgbClr val="0F02BE"/>
                </a:solidFill>
                <a:latin typeface="Comic Sans MS" panose="030F0702030302020204" pitchFamily="66" charset="0"/>
              </a:rPr>
              <a:t>½  X ½  X ½  X 0 = 0</a:t>
            </a:r>
          </a:p>
        </p:txBody>
      </p:sp>
      <p:sp>
        <p:nvSpPr>
          <p:cNvPr id="172036" name="Text Box 4">
            <a:extLst>
              <a:ext uri="{FF2B5EF4-FFF2-40B4-BE49-F238E27FC236}">
                <a16:creationId xmlns:a16="http://schemas.microsoft.com/office/drawing/2014/main" id="{04CC3D91-891C-4746-9123-D2576E8BAA8B}"/>
              </a:ext>
            </a:extLst>
          </p:cNvPr>
          <p:cNvSpPr txBox="1">
            <a:spLocks noChangeArrowheads="1"/>
          </p:cNvSpPr>
          <p:nvPr/>
        </p:nvSpPr>
        <p:spPr bwMode="auto">
          <a:xfrm>
            <a:off x="128518" y="3263900"/>
            <a:ext cx="8289925"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en-US" altLang="en-US" sz="2800" dirty="0"/>
              <a:t>IF PARENT GENOME :  AaBbCcDd         </a:t>
            </a:r>
            <a:br>
              <a:rPr lang="en-US" altLang="en-US" sz="2800" dirty="0"/>
            </a:br>
            <a:br>
              <a:rPr lang="en-US" altLang="en-US" sz="2800" dirty="0"/>
            </a:br>
            <a:r>
              <a:rPr lang="en-US" altLang="en-US" sz="2800" dirty="0"/>
              <a:t>What is the probability of producing a gamete with this </a:t>
            </a:r>
            <a:br>
              <a:rPr lang="en-US" altLang="en-US" sz="2800" dirty="0"/>
            </a:br>
            <a:r>
              <a:rPr lang="en-US" altLang="en-US" sz="2800" dirty="0"/>
              <a:t>gene combination?</a:t>
            </a:r>
          </a:p>
          <a:p>
            <a:pPr eaLnBrk="1" hangingPunct="1">
              <a:spcBef>
                <a:spcPct val="0"/>
              </a:spcBef>
              <a:buFontTx/>
              <a:buNone/>
            </a:pPr>
            <a:r>
              <a:rPr lang="en-US" altLang="en-US" sz="2800" dirty="0"/>
              <a:t>        ABcd  ________________________</a:t>
            </a:r>
            <a:br>
              <a:rPr lang="en-US" altLang="en-US" sz="2800" dirty="0"/>
            </a:br>
            <a:r>
              <a:rPr lang="en-US" altLang="en-US" sz="2800" dirty="0"/>
              <a:t>        aBCD  ________________________</a:t>
            </a:r>
          </a:p>
        </p:txBody>
      </p:sp>
      <p:sp>
        <p:nvSpPr>
          <p:cNvPr id="23557" name="Text Box 5">
            <a:extLst>
              <a:ext uri="{FF2B5EF4-FFF2-40B4-BE49-F238E27FC236}">
                <a16:creationId xmlns:a16="http://schemas.microsoft.com/office/drawing/2014/main" id="{379CD7A2-819B-4FB3-AE1C-1ADDB772C0D1}"/>
              </a:ext>
            </a:extLst>
          </p:cNvPr>
          <p:cNvSpPr txBox="1">
            <a:spLocks noChangeArrowheads="1"/>
          </p:cNvSpPr>
          <p:nvPr/>
        </p:nvSpPr>
        <p:spPr bwMode="auto">
          <a:xfrm>
            <a:off x="1911280" y="4922045"/>
            <a:ext cx="4724400"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solidFill>
                  <a:srgbClr val="0F02BE"/>
                </a:solidFill>
                <a:latin typeface="Comic Sans MS" panose="030F0702030302020204" pitchFamily="66" charset="0"/>
              </a:rPr>
              <a:t>½ X ½  X ½ X ½ = 1/16</a:t>
            </a:r>
            <a:endParaRPr lang="en-US" altLang="en-US" sz="2800" b="1" dirty="0">
              <a:solidFill>
                <a:srgbClr val="0F02BE"/>
              </a:solidFill>
              <a:latin typeface="Comic Sans MS" panose="030F0702030302020204" pitchFamily="66" charset="0"/>
            </a:endParaRPr>
          </a:p>
        </p:txBody>
      </p:sp>
      <p:sp>
        <p:nvSpPr>
          <p:cNvPr id="172038" name="Rectangle 1">
            <a:extLst>
              <a:ext uri="{FF2B5EF4-FFF2-40B4-BE49-F238E27FC236}">
                <a16:creationId xmlns:a16="http://schemas.microsoft.com/office/drawing/2014/main" id="{422225C1-BFCE-48CE-B0D4-3C3F4F743D8D}"/>
              </a:ext>
            </a:extLst>
          </p:cNvPr>
          <p:cNvSpPr>
            <a:spLocks noChangeArrowheads="1"/>
          </p:cNvSpPr>
          <p:nvPr/>
        </p:nvSpPr>
        <p:spPr bwMode="auto">
          <a:xfrm>
            <a:off x="0" y="6057900"/>
            <a:ext cx="9123362"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dirty="0">
                <a:solidFill>
                  <a:srgbClr val="000000"/>
                </a:solidFill>
              </a:rPr>
              <a:t>IST 1.I.2 Fertilization involves the fusion of two haploid gametes, restoring the diploid number of chromosomes and increasing genetic variation in populations by creating new combinations of alleles in the zygote—</a:t>
            </a:r>
            <a:br>
              <a:rPr lang="en-US" altLang="en-US" sz="1200" dirty="0">
                <a:solidFill>
                  <a:srgbClr val="000000"/>
                </a:solidFill>
              </a:rPr>
            </a:br>
            <a:r>
              <a:rPr lang="en-US" altLang="en-US" sz="1200" dirty="0">
                <a:solidFill>
                  <a:srgbClr val="000000"/>
                </a:solidFill>
              </a:rPr>
              <a:t>   a. Rules of probability can be applied to analyze passage of single-gene traits from parent to offspring.</a:t>
            </a:r>
          </a:p>
          <a:p>
            <a:pPr eaLnBrk="1" hangingPunct="1">
              <a:spcBef>
                <a:spcPct val="0"/>
              </a:spcBef>
              <a:buFont typeface="Arial" panose="020B0604020202020204" pitchFamily="34" charset="0"/>
              <a:buNone/>
            </a:pPr>
            <a:r>
              <a:rPr lang="en-US" altLang="en-US" sz="1000" dirty="0">
                <a:solidFill>
                  <a:srgbClr val="000000"/>
                </a:solidFill>
                <a:latin typeface="Times New Roman" panose="02020603050405020304" pitchFamily="18" charset="0"/>
                <a:cs typeface="Times New Roman" panose="02020603050405020304" pitchFamily="18" charset="0"/>
              </a:rPr>
              <a:t>SP 5 A. Perform mathematical calculations including:    d. Ratios </a:t>
            </a:r>
            <a:r>
              <a:rPr lang="en-US" altLang="en-US" sz="1000" dirty="0">
                <a:solidFill>
                  <a:srgbClr val="000000"/>
                </a:solidFill>
              </a:rPr>
              <a:t> e. Percentages</a:t>
            </a:r>
            <a:endParaRPr lang="en-US" altLang="en-US" sz="1000" dirty="0">
              <a:solidFill>
                <a:srgbClr val="000000"/>
              </a:solidFill>
              <a:latin typeface="Times New Roman" panose="02020603050405020304" pitchFamily="18" charset="0"/>
              <a:cs typeface="Times New Roman" panose="02020603050405020304" pitchFamily="18" charset="0"/>
            </a:endParaRPr>
          </a:p>
        </p:txBody>
      </p:sp>
      <p:sp>
        <p:nvSpPr>
          <p:cNvPr id="7" name="Text Box 3">
            <a:extLst>
              <a:ext uri="{FF2B5EF4-FFF2-40B4-BE49-F238E27FC236}">
                <a16:creationId xmlns:a16="http://schemas.microsoft.com/office/drawing/2014/main" id="{C6187DE5-3BE6-4A5E-95EC-291C546D4F02}"/>
              </a:ext>
            </a:extLst>
          </p:cNvPr>
          <p:cNvSpPr txBox="1">
            <a:spLocks noChangeArrowheads="1"/>
          </p:cNvSpPr>
          <p:nvPr/>
        </p:nvSpPr>
        <p:spPr bwMode="auto">
          <a:xfrm>
            <a:off x="2167721" y="1838326"/>
            <a:ext cx="37576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solidFill>
                  <a:srgbClr val="0F02BE"/>
                </a:solidFill>
                <a:latin typeface="Comic Sans MS" panose="030F0702030302020204" pitchFamily="66" charset="0"/>
              </a:rPr>
              <a:t>½  X ½  X ½  X 1 = 1/8</a:t>
            </a:r>
          </a:p>
        </p:txBody>
      </p:sp>
      <p:sp>
        <p:nvSpPr>
          <p:cNvPr id="8" name="Text Box 5">
            <a:extLst>
              <a:ext uri="{FF2B5EF4-FFF2-40B4-BE49-F238E27FC236}">
                <a16:creationId xmlns:a16="http://schemas.microsoft.com/office/drawing/2014/main" id="{931CFEAB-A8AC-43A7-9F7C-9E5B202E4CD4}"/>
              </a:ext>
            </a:extLst>
          </p:cNvPr>
          <p:cNvSpPr txBox="1">
            <a:spLocks noChangeArrowheads="1"/>
          </p:cNvSpPr>
          <p:nvPr/>
        </p:nvSpPr>
        <p:spPr bwMode="auto">
          <a:xfrm>
            <a:off x="1911280" y="5351636"/>
            <a:ext cx="4724400"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solidFill>
                  <a:srgbClr val="0F02BE"/>
                </a:solidFill>
                <a:latin typeface="Comic Sans MS" panose="030F0702030302020204" pitchFamily="66" charset="0"/>
              </a:rPr>
              <a:t>½ X 1  X ½ X ½ = 1/8</a:t>
            </a:r>
            <a:endParaRPr lang="en-US" altLang="en-US" sz="2800" b="1" dirty="0">
              <a:solidFill>
                <a:srgbClr val="0F02BE"/>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555"/>
                                        </p:tgtEl>
                                        <p:attrNameLst>
                                          <p:attrName>style.visibility</p:attrName>
                                        </p:attrNameLst>
                                      </p:cBhvr>
                                      <p:to>
                                        <p:strVal val="visible"/>
                                      </p:to>
                                    </p:set>
                                    <p:animEffect transition="in" filter="dissolve">
                                      <p:cBhvr>
                                        <p:cTn id="12" dur="500"/>
                                        <p:tgtEl>
                                          <p:spTgt spid="2355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3557"/>
                                        </p:tgtEl>
                                        <p:attrNameLst>
                                          <p:attrName>style.visibility</p:attrName>
                                        </p:attrNameLst>
                                      </p:cBhvr>
                                      <p:to>
                                        <p:strVal val="visible"/>
                                      </p:to>
                                    </p:set>
                                    <p:animEffect transition="in" filter="dissolve">
                                      <p:cBhvr>
                                        <p:cTn id="17" dur="500"/>
                                        <p:tgtEl>
                                          <p:spTgt spid="2355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autoUpdateAnimBg="0"/>
      <p:bldP spid="23557" grpId="0" autoUpdateAnimBg="0"/>
      <p:bldP spid="7" grpId="0" autoUpdateAnimBg="0"/>
      <p:bldP spid="8"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pic>
        <p:nvPicPr>
          <p:cNvPr id="152578" name="Picture 2">
            <a:extLst>
              <a:ext uri="{FF2B5EF4-FFF2-40B4-BE49-F238E27FC236}">
                <a16:creationId xmlns:a16="http://schemas.microsoft.com/office/drawing/2014/main" id="{45C6D84D-62CF-4432-9453-4300324378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687" r="-349"/>
          <a:stretch>
            <a:fillRect/>
          </a:stretch>
        </p:blipFill>
        <p:spPr bwMode="auto">
          <a:xfrm>
            <a:off x="3365820" y="1855859"/>
            <a:ext cx="4254775" cy="2633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9" name="Rectangle 2">
            <a:extLst>
              <a:ext uri="{FF2B5EF4-FFF2-40B4-BE49-F238E27FC236}">
                <a16:creationId xmlns:a16="http://schemas.microsoft.com/office/drawing/2014/main" id="{DB787B26-C26F-4278-97EE-57149DA839E6}"/>
              </a:ext>
            </a:extLst>
          </p:cNvPr>
          <p:cNvSpPr>
            <a:spLocks noChangeArrowheads="1"/>
          </p:cNvSpPr>
          <p:nvPr/>
        </p:nvSpPr>
        <p:spPr bwMode="auto">
          <a:xfrm>
            <a:off x="54859" y="43141"/>
            <a:ext cx="6858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1000" dirty="0">
                <a:solidFill>
                  <a:srgbClr val="FF33CC"/>
                </a:solidFill>
              </a:rPr>
              <a:t>Image from: https://alevelnotes.com/static/content_images/i71_gcsechem_18part2.gif</a:t>
            </a:r>
          </a:p>
        </p:txBody>
      </p:sp>
      <p:sp>
        <p:nvSpPr>
          <p:cNvPr id="2" name="TextBox 1">
            <a:extLst>
              <a:ext uri="{FF2B5EF4-FFF2-40B4-BE49-F238E27FC236}">
                <a16:creationId xmlns:a16="http://schemas.microsoft.com/office/drawing/2014/main" id="{72723499-00D9-45D5-BE46-3FBCB4ACF2F2}"/>
              </a:ext>
            </a:extLst>
          </p:cNvPr>
          <p:cNvSpPr txBox="1">
            <a:spLocks noChangeArrowheads="1"/>
          </p:cNvSpPr>
          <p:nvPr/>
        </p:nvSpPr>
        <p:spPr bwMode="auto">
          <a:xfrm>
            <a:off x="199807" y="3278142"/>
            <a:ext cx="330600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1600" b="1" dirty="0">
                <a:solidFill>
                  <a:srgbClr val="1802BE"/>
                </a:solidFill>
                <a:latin typeface="Comic Sans MS" panose="030F0702030302020204" pitchFamily="66" charset="0"/>
                <a:cs typeface="Arial" panose="020B0604020202020204" pitchFamily="34" charset="0"/>
              </a:rPr>
              <a:t>As temperature increases, </a:t>
            </a:r>
            <a:r>
              <a:rPr lang="en-US" altLang="en-US" sz="1600" b="1" dirty="0">
                <a:solidFill>
                  <a:srgbClr val="1802BE"/>
                </a:solidFill>
                <a:latin typeface="Comic Sans MS" panose="030F0702030302020204" pitchFamily="66" charset="0"/>
                <a:ea typeface="Times New Roman" panose="02020603050405020304" pitchFamily="18" charset="0"/>
                <a:cs typeface="Arial" panose="020B0604020202020204" pitchFamily="34" charset="0"/>
              </a:rPr>
              <a:t>higher environmental temperatures increase the speed of movement of molecules in a solution, increasing the frequency of collisions between enzymes and substrates and therefore increasing the rate of reaction</a:t>
            </a:r>
            <a:r>
              <a:rPr lang="en-US" altLang="en-US" sz="1600" dirty="0">
                <a:solidFill>
                  <a:srgbClr val="1802BE"/>
                </a:solidFill>
                <a:latin typeface="Comic Sans MS" panose="030F0702030302020204" pitchFamily="66" charset="0"/>
                <a:ea typeface="Times New Roman" panose="02020603050405020304" pitchFamily="18" charset="0"/>
                <a:cs typeface="Arial" panose="020B0604020202020204" pitchFamily="34" charset="0"/>
              </a:rPr>
              <a:t>.</a:t>
            </a:r>
            <a:endParaRPr lang="en-US" altLang="en-US" sz="1600" dirty="0">
              <a:solidFill>
                <a:srgbClr val="1802BE"/>
              </a:solidFill>
              <a:latin typeface="Comic Sans MS" panose="030F0702030302020204" pitchFamily="66" charset="0"/>
              <a:ea typeface="Calibri" panose="020F0502020204030204" pitchFamily="34" charset="0"/>
              <a:cs typeface="Arial" panose="020B0604020202020204" pitchFamily="34" charset="0"/>
            </a:endParaRPr>
          </a:p>
        </p:txBody>
      </p:sp>
      <p:sp>
        <p:nvSpPr>
          <p:cNvPr id="125958" name="Rectangle 3">
            <a:extLst>
              <a:ext uri="{FF2B5EF4-FFF2-40B4-BE49-F238E27FC236}">
                <a16:creationId xmlns:a16="http://schemas.microsoft.com/office/drawing/2014/main" id="{00E04325-FB39-4EE2-9A51-78EEBCBEE3BE}"/>
              </a:ext>
            </a:extLst>
          </p:cNvPr>
          <p:cNvSpPr>
            <a:spLocks noChangeArrowheads="1"/>
          </p:cNvSpPr>
          <p:nvPr/>
        </p:nvSpPr>
        <p:spPr bwMode="auto">
          <a:xfrm>
            <a:off x="9801" y="5924881"/>
            <a:ext cx="9147175" cy="10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lnSpc>
                <a:spcPct val="107000"/>
              </a:lnSpc>
              <a:spcBef>
                <a:spcPct val="0"/>
              </a:spcBef>
              <a:spcAft>
                <a:spcPct val="0"/>
              </a:spcAft>
              <a:buNone/>
            </a:pPr>
            <a:r>
              <a:rPr lang="en-US" altLang="en-US" sz="1000" dirty="0">
                <a:solidFill>
                  <a:srgbClr val="000000"/>
                </a:solidFill>
                <a:ea typeface="Times New Roman" panose="02020603050405020304" pitchFamily="18" charset="0"/>
                <a:cs typeface="Arial" panose="020B0604020202020204" pitchFamily="34" charset="0"/>
              </a:rPr>
              <a:t>ENE 1.G.3 Higher environmental temperatures increase the speed of movement of molecules in a solution, increasing the frequency of collisions between enzymes and substrates and therefore increasing the rate of reaction.</a:t>
            </a:r>
            <a:endParaRPr lang="en-US" altLang="en-US" sz="1000" dirty="0">
              <a:solidFill>
                <a:srgbClr val="000000"/>
              </a:solidFill>
              <a:ea typeface="Calibri" panose="020F0502020204030204" pitchFamily="34" charset="0"/>
              <a:cs typeface="Arial" panose="020B0604020202020204" pitchFamily="34" charset="0"/>
            </a:endParaRPr>
          </a:p>
          <a:p>
            <a:pPr lvl="0">
              <a:spcBef>
                <a:spcPts val="0"/>
              </a:spcBef>
              <a:buNone/>
              <a:defRPr/>
            </a:pPr>
            <a:r>
              <a:rPr lang="en-US" sz="1000" dirty="0">
                <a:solidFill>
                  <a:prstClr val="black"/>
                </a:solidFill>
                <a:latin typeface="Calibri" panose="020F0502020204030204"/>
              </a:rPr>
              <a:t>SP 2 B Explain relationships between different characteristics of biological concepts, processes, or models represented visually</a:t>
            </a:r>
          </a:p>
          <a:p>
            <a:pPr lvl="0">
              <a:spcBef>
                <a:spcPts val="0"/>
              </a:spcBef>
              <a:buNone/>
              <a:defRPr/>
            </a:pPr>
            <a:r>
              <a:rPr lang="en-US" sz="1000" dirty="0">
                <a:solidFill>
                  <a:prstClr val="black"/>
                </a:solidFill>
                <a:latin typeface="Calibri" panose="020F0502020204030204"/>
              </a:rPr>
              <a:t>    a. in theoretical contexts</a:t>
            </a:r>
          </a:p>
          <a:p>
            <a:pPr lvl="0">
              <a:spcBef>
                <a:spcPts val="0"/>
              </a:spcBef>
              <a:buNone/>
              <a:defRPr/>
            </a:pPr>
            <a:r>
              <a:rPr lang="en-US" sz="1000" dirty="0">
                <a:solidFill>
                  <a:prstClr val="black"/>
                </a:solidFill>
                <a:latin typeface="Calibri" panose="020F0502020204030204"/>
              </a:rPr>
              <a:t>SP 2.C Explain how biological concepts or processes represented visually relate to larger biological principles, concepts, processes or theories.</a:t>
            </a:r>
          </a:p>
          <a:p>
            <a:pPr eaLnBrk="0" fontAlgn="base" hangingPunct="0">
              <a:lnSpc>
                <a:spcPct val="107000"/>
              </a:lnSpc>
              <a:spcBef>
                <a:spcPct val="0"/>
              </a:spcBef>
              <a:spcAft>
                <a:spcPct val="0"/>
              </a:spcAft>
              <a:buNone/>
            </a:pPr>
            <a:endParaRPr lang="en-US" altLang="en-US" sz="1000" dirty="0">
              <a:solidFill>
                <a:srgbClr val="000000"/>
              </a:solidFill>
              <a:ea typeface="Calibri" panose="020F0502020204030204" pitchFamily="34" charset="0"/>
              <a:cs typeface="Arial" panose="020B0604020202020204" pitchFamily="34" charset="0"/>
            </a:endParaRPr>
          </a:p>
        </p:txBody>
      </p:sp>
      <p:sp>
        <p:nvSpPr>
          <p:cNvPr id="152583" name="Rectangle 4">
            <a:extLst>
              <a:ext uri="{FF2B5EF4-FFF2-40B4-BE49-F238E27FC236}">
                <a16:creationId xmlns:a16="http://schemas.microsoft.com/office/drawing/2014/main" id="{DE58655E-98AB-427D-B9A7-953648ABA715}"/>
              </a:ext>
            </a:extLst>
          </p:cNvPr>
          <p:cNvSpPr>
            <a:spLocks noChangeArrowheads="1"/>
          </p:cNvSpPr>
          <p:nvPr/>
        </p:nvSpPr>
        <p:spPr bwMode="auto">
          <a:xfrm>
            <a:off x="1642560" y="1149236"/>
            <a:ext cx="2400715" cy="92333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1800" b="1" dirty="0">
                <a:solidFill>
                  <a:srgbClr val="000000"/>
                </a:solidFill>
                <a:latin typeface="Comic Sans MS" panose="030F0702030302020204" pitchFamily="66" charset="0"/>
              </a:rPr>
              <a:t>EXPLAIN what is happening in this part of the graph? </a:t>
            </a:r>
            <a:endParaRPr lang="en-US" altLang="en-US" sz="2800" b="1" dirty="0">
              <a:solidFill>
                <a:srgbClr val="000000"/>
              </a:solidFill>
            </a:endParaRPr>
          </a:p>
        </p:txBody>
      </p:sp>
      <p:sp>
        <p:nvSpPr>
          <p:cNvPr id="6" name="Arrow: Left 5">
            <a:extLst>
              <a:ext uri="{FF2B5EF4-FFF2-40B4-BE49-F238E27FC236}">
                <a16:creationId xmlns:a16="http://schemas.microsoft.com/office/drawing/2014/main" id="{F2EC7DF2-563B-43B1-8732-54662B933E46}"/>
              </a:ext>
            </a:extLst>
          </p:cNvPr>
          <p:cNvSpPr/>
          <p:nvPr/>
        </p:nvSpPr>
        <p:spPr>
          <a:xfrm rot="13691976">
            <a:off x="3910313" y="2221553"/>
            <a:ext cx="915222" cy="229820"/>
          </a:xfrm>
          <a:prstGeom prst="lef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800" dirty="0">
              <a:solidFill>
                <a:srgbClr val="FFFFFF"/>
              </a:solidFill>
              <a:latin typeface="Arial"/>
            </a:endParaRPr>
          </a:p>
        </p:txBody>
      </p:sp>
      <p:grpSp>
        <p:nvGrpSpPr>
          <p:cNvPr id="7" name="Group 6">
            <a:extLst>
              <a:ext uri="{FF2B5EF4-FFF2-40B4-BE49-F238E27FC236}">
                <a16:creationId xmlns:a16="http://schemas.microsoft.com/office/drawing/2014/main" id="{A9F84EA2-B791-4AAA-8F8C-5107A50502D2}"/>
              </a:ext>
            </a:extLst>
          </p:cNvPr>
          <p:cNvGrpSpPr/>
          <p:nvPr/>
        </p:nvGrpSpPr>
        <p:grpSpPr>
          <a:xfrm>
            <a:off x="7036934" y="1749401"/>
            <a:ext cx="4868599" cy="704343"/>
            <a:chOff x="7036934" y="1749401"/>
            <a:chExt cx="4868599" cy="704343"/>
          </a:xfrm>
        </p:grpSpPr>
        <p:sp>
          <p:nvSpPr>
            <p:cNvPr id="9" name="Arrow: Left 8">
              <a:extLst>
                <a:ext uri="{FF2B5EF4-FFF2-40B4-BE49-F238E27FC236}">
                  <a16:creationId xmlns:a16="http://schemas.microsoft.com/office/drawing/2014/main" id="{A9BCC192-A6EC-4C55-BAFF-618198886F46}"/>
                </a:ext>
              </a:extLst>
            </p:cNvPr>
            <p:cNvSpPr/>
            <p:nvPr/>
          </p:nvSpPr>
          <p:spPr>
            <a:xfrm rot="20109113">
              <a:off x="7036934" y="2268706"/>
              <a:ext cx="1375273" cy="185038"/>
            </a:xfrm>
            <a:prstGeom prst="lef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800" dirty="0">
                <a:solidFill>
                  <a:srgbClr val="FFFFFF"/>
                </a:solidFill>
                <a:latin typeface="Arial"/>
              </a:endParaRPr>
            </a:p>
          </p:txBody>
        </p:sp>
        <p:sp>
          <p:nvSpPr>
            <p:cNvPr id="11" name="TextBox 10">
              <a:extLst>
                <a:ext uri="{FF2B5EF4-FFF2-40B4-BE49-F238E27FC236}">
                  <a16:creationId xmlns:a16="http://schemas.microsoft.com/office/drawing/2014/main" id="{DF6A8268-66E8-4D98-B49D-FB8DFEBC1388}"/>
                </a:ext>
              </a:extLst>
            </p:cNvPr>
            <p:cNvSpPr txBox="1"/>
            <p:nvPr/>
          </p:nvSpPr>
          <p:spPr>
            <a:xfrm>
              <a:off x="8360646" y="1749401"/>
              <a:ext cx="3544887" cy="646331"/>
            </a:xfrm>
            <a:prstGeom prst="rect">
              <a:avLst/>
            </a:prstGeom>
            <a:solidFill>
              <a:srgbClr val="B2FCFC"/>
            </a:solidFill>
          </p:spPr>
          <p:txBody>
            <a:bodyPr wrap="square">
              <a:spAutoFit/>
            </a:bodyPr>
            <a:lstStyle/>
            <a:p>
              <a:pPr eaLnBrk="0" fontAlgn="base" hangingPunct="0">
                <a:spcBef>
                  <a:spcPct val="0"/>
                </a:spcBef>
                <a:spcAft>
                  <a:spcPct val="0"/>
                </a:spcAft>
                <a:buNone/>
              </a:pPr>
              <a:r>
                <a:rPr lang="en-US" altLang="en-US" sz="1800" b="1" dirty="0">
                  <a:solidFill>
                    <a:srgbClr val="000000"/>
                  </a:solidFill>
                  <a:latin typeface="Comic Sans MS" panose="030F0702030302020204" pitchFamily="66" charset="0"/>
                </a:rPr>
                <a:t>EXPLAIN what is happening in this part of the graph? </a:t>
              </a:r>
              <a:endParaRPr lang="en-US" altLang="en-US" sz="2800" b="1" dirty="0">
                <a:solidFill>
                  <a:srgbClr val="000000"/>
                </a:solidFill>
              </a:endParaRPr>
            </a:p>
          </p:txBody>
        </p:sp>
      </p:grpSp>
      <p:sp>
        <p:nvSpPr>
          <p:cNvPr id="16" name="TextBox 15">
            <a:extLst>
              <a:ext uri="{FF2B5EF4-FFF2-40B4-BE49-F238E27FC236}">
                <a16:creationId xmlns:a16="http://schemas.microsoft.com/office/drawing/2014/main" id="{A5A6969A-9C1A-4E6A-920F-14E14ADFFFCD}"/>
              </a:ext>
            </a:extLst>
          </p:cNvPr>
          <p:cNvSpPr txBox="1"/>
          <p:nvPr/>
        </p:nvSpPr>
        <p:spPr>
          <a:xfrm>
            <a:off x="7896750" y="2832114"/>
            <a:ext cx="4008783" cy="2449197"/>
          </a:xfrm>
          <a:prstGeom prst="rect">
            <a:avLst/>
          </a:prstGeom>
          <a:noFill/>
        </p:spPr>
        <p:txBody>
          <a:bodyPr wrap="square">
            <a:spAutoFit/>
          </a:bodyPr>
          <a:lstStyle/>
          <a:p>
            <a:pPr eaLnBrk="0" fontAlgn="base" hangingPunct="0">
              <a:lnSpc>
                <a:spcPct val="107000"/>
              </a:lnSpc>
              <a:spcBef>
                <a:spcPct val="0"/>
              </a:spcBef>
              <a:spcAft>
                <a:spcPct val="0"/>
              </a:spcAft>
              <a:buNone/>
            </a:pPr>
            <a:r>
              <a:rPr lang="en-US" altLang="en-US" sz="1600" b="1" dirty="0">
                <a:solidFill>
                  <a:srgbClr val="1802BE"/>
                </a:solidFill>
                <a:latin typeface="Comic Sans MS" panose="030F0702030302020204" pitchFamily="66" charset="0"/>
                <a:cs typeface="Arial" panose="020B0604020202020204" pitchFamily="34" charset="0"/>
              </a:rPr>
              <a:t>As temperature continues to increase, above 40⁰ C,  bonds holding 2⁰ , 3⁰ , and 4⁰ (if present) are disrupted and the protein structure loses its 3D shape causing the enzyme to denature and substrate no longer fits the enzyme’s active site. This results in a dramatic decrease in the enzyme’s ability to catalyzes the reaction.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5958"/>
                                        </p:tgtEl>
                                        <p:attrNameLst>
                                          <p:attrName>style.visibility</p:attrName>
                                        </p:attrNameLst>
                                      </p:cBhvr>
                                      <p:to>
                                        <p:strVal val="visible"/>
                                      </p:to>
                                    </p:set>
                                    <p:animEffect transition="in" filter="wipe(down)">
                                      <p:cBhvr>
                                        <p:cTn id="22" dur="500"/>
                                        <p:tgtEl>
                                          <p:spTgt spid="1259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5958" grpId="0"/>
      <p:bldP spid="16" grpId="0"/>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45410" name="Title 1">
            <a:extLst>
              <a:ext uri="{FF2B5EF4-FFF2-40B4-BE49-F238E27FC236}">
                <a16:creationId xmlns:a16="http://schemas.microsoft.com/office/drawing/2014/main" id="{B37ECAC1-1F5A-4D69-8C91-DC635CDBE81B}"/>
              </a:ext>
            </a:extLst>
          </p:cNvPr>
          <p:cNvSpPr>
            <a:spLocks noGrp="1"/>
          </p:cNvSpPr>
          <p:nvPr>
            <p:ph type="title"/>
          </p:nvPr>
        </p:nvSpPr>
        <p:spPr>
          <a:xfrm>
            <a:off x="1981200" y="228600"/>
            <a:ext cx="8229600" cy="838200"/>
          </a:xfrm>
        </p:spPr>
        <p:txBody>
          <a:bodyPr/>
          <a:lstStyle/>
          <a:p>
            <a:pPr eaLnBrk="1" hangingPunct="1"/>
            <a:r>
              <a:rPr lang="en-US" altLang="en-US" dirty="0"/>
              <a:t>What is the probability?</a:t>
            </a:r>
          </a:p>
        </p:txBody>
      </p:sp>
      <p:sp>
        <p:nvSpPr>
          <p:cNvPr id="145411" name="Content Placeholder 2">
            <a:extLst>
              <a:ext uri="{FF2B5EF4-FFF2-40B4-BE49-F238E27FC236}">
                <a16:creationId xmlns:a16="http://schemas.microsoft.com/office/drawing/2014/main" id="{8A6FA749-B40A-43B4-AF06-95E2F2D24E4A}"/>
              </a:ext>
            </a:extLst>
          </p:cNvPr>
          <p:cNvSpPr>
            <a:spLocks noGrp="1"/>
          </p:cNvSpPr>
          <p:nvPr>
            <p:ph idx="1"/>
          </p:nvPr>
        </p:nvSpPr>
        <p:spPr>
          <a:xfrm>
            <a:off x="1981200" y="1219200"/>
            <a:ext cx="8229600" cy="5486400"/>
          </a:xfrm>
        </p:spPr>
        <p:txBody>
          <a:bodyPr/>
          <a:lstStyle/>
          <a:p>
            <a:pPr marL="0" indent="0" eaLnBrk="1" hangingPunct="1">
              <a:buNone/>
            </a:pPr>
            <a:r>
              <a:rPr lang="en-US" altLang="en-US" dirty="0"/>
              <a:t>                AaBbCcDd   X      AaBbCcDd        parents</a:t>
            </a:r>
          </a:p>
          <a:p>
            <a:pPr marL="0" indent="0" eaLnBrk="1" hangingPunct="1">
              <a:buNone/>
            </a:pPr>
            <a:r>
              <a:rPr lang="en-US" altLang="en-US" dirty="0"/>
              <a:t>What is the probability of producing a offspring with this gene combination?</a:t>
            </a:r>
          </a:p>
          <a:p>
            <a:pPr marL="0" indent="0" eaLnBrk="1" hangingPunct="1">
              <a:buNone/>
            </a:pPr>
            <a:r>
              <a:rPr lang="en-US" altLang="en-US" dirty="0"/>
              <a:t>AABbCcDd  _____________________________</a:t>
            </a:r>
          </a:p>
          <a:p>
            <a:pPr marL="0" indent="0" eaLnBrk="1" hangingPunct="1">
              <a:buNone/>
            </a:pPr>
            <a:endParaRPr lang="en-US" altLang="en-US" dirty="0"/>
          </a:p>
          <a:p>
            <a:pPr marL="0" indent="0" eaLnBrk="1" hangingPunct="1">
              <a:buNone/>
            </a:pPr>
            <a:r>
              <a:rPr lang="en-US" altLang="en-US" dirty="0"/>
              <a:t>AaBBccdd______________________________</a:t>
            </a:r>
          </a:p>
          <a:p>
            <a:pPr marL="0" indent="0" eaLnBrk="1" hangingPunct="1">
              <a:buNone/>
            </a:pPr>
            <a:endParaRPr lang="en-US" altLang="en-US" dirty="0"/>
          </a:p>
          <a:p>
            <a:pPr marL="0" indent="0" eaLnBrk="1" hangingPunct="1">
              <a:buNone/>
            </a:pPr>
            <a:r>
              <a:rPr lang="en-US" altLang="en-US" dirty="0"/>
              <a:t>AaBbCcDd_______________________________</a:t>
            </a:r>
          </a:p>
          <a:p>
            <a:pPr marL="0" indent="0" eaLnBrk="1" hangingPunct="1">
              <a:buNone/>
            </a:pPr>
            <a:endParaRPr lang="en-US" altLang="en-US" dirty="0"/>
          </a:p>
          <a:p>
            <a:pPr marL="0" indent="0" eaLnBrk="1" hangingPunct="1">
              <a:buNone/>
            </a:pPr>
            <a:endParaRPr lang="en-US" altLang="en-US" dirty="0"/>
          </a:p>
        </p:txBody>
      </p:sp>
      <p:sp>
        <p:nvSpPr>
          <p:cNvPr id="2" name="Rectangle 1">
            <a:extLst>
              <a:ext uri="{FF2B5EF4-FFF2-40B4-BE49-F238E27FC236}">
                <a16:creationId xmlns:a16="http://schemas.microsoft.com/office/drawing/2014/main" id="{BDBF5BFF-21A0-45E2-B271-E43FA2F2E24B}"/>
              </a:ext>
            </a:extLst>
          </p:cNvPr>
          <p:cNvSpPr>
            <a:spLocks noChangeArrowheads="1"/>
          </p:cNvSpPr>
          <p:nvPr/>
        </p:nvSpPr>
        <p:spPr bwMode="auto">
          <a:xfrm>
            <a:off x="4003676" y="2776538"/>
            <a:ext cx="32686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3600" dirty="0">
                <a:solidFill>
                  <a:srgbClr val="0F02BE"/>
                </a:solidFill>
                <a:cs typeface="Arial" panose="020B0604020202020204" pitchFamily="34" charset="0"/>
              </a:rPr>
              <a:t>¼ X ½   X ½   X ½ </a:t>
            </a:r>
          </a:p>
        </p:txBody>
      </p:sp>
      <p:sp>
        <p:nvSpPr>
          <p:cNvPr id="3" name="Rectangle 2">
            <a:extLst>
              <a:ext uri="{FF2B5EF4-FFF2-40B4-BE49-F238E27FC236}">
                <a16:creationId xmlns:a16="http://schemas.microsoft.com/office/drawing/2014/main" id="{C2C513BC-4F3C-4659-B3EA-69506E7C523D}"/>
              </a:ext>
            </a:extLst>
          </p:cNvPr>
          <p:cNvSpPr>
            <a:spLocks noChangeArrowheads="1"/>
          </p:cNvSpPr>
          <p:nvPr/>
        </p:nvSpPr>
        <p:spPr bwMode="auto">
          <a:xfrm>
            <a:off x="4003675" y="3886201"/>
            <a:ext cx="31321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3600" dirty="0">
                <a:solidFill>
                  <a:srgbClr val="0F02BE"/>
                </a:solidFill>
                <a:cs typeface="Arial" panose="020B0604020202020204" pitchFamily="34" charset="0"/>
              </a:rPr>
              <a:t>½ X ¼  X ¼  X ¼  </a:t>
            </a:r>
          </a:p>
        </p:txBody>
      </p:sp>
      <p:sp>
        <p:nvSpPr>
          <p:cNvPr id="4" name="Rectangle 3">
            <a:extLst>
              <a:ext uri="{FF2B5EF4-FFF2-40B4-BE49-F238E27FC236}">
                <a16:creationId xmlns:a16="http://schemas.microsoft.com/office/drawing/2014/main" id="{C049C1CF-EA6B-40B8-9060-33808041ACFA}"/>
              </a:ext>
            </a:extLst>
          </p:cNvPr>
          <p:cNvSpPr>
            <a:spLocks noChangeArrowheads="1"/>
          </p:cNvSpPr>
          <p:nvPr/>
        </p:nvSpPr>
        <p:spPr bwMode="auto">
          <a:xfrm>
            <a:off x="4002088" y="5026026"/>
            <a:ext cx="31797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3600" dirty="0">
                <a:solidFill>
                  <a:srgbClr val="0F02BE"/>
                </a:solidFill>
                <a:cs typeface="Arial" panose="020B0604020202020204" pitchFamily="34" charset="0"/>
              </a:rPr>
              <a:t>½  X ½  X ½ X ½ </a:t>
            </a:r>
          </a:p>
        </p:txBody>
      </p:sp>
      <p:sp>
        <p:nvSpPr>
          <p:cNvPr id="67591" name="Rectangle 4">
            <a:extLst>
              <a:ext uri="{FF2B5EF4-FFF2-40B4-BE49-F238E27FC236}">
                <a16:creationId xmlns:a16="http://schemas.microsoft.com/office/drawing/2014/main" id="{58E3C2EC-61E9-4DA6-9FCE-9E28C12789E1}"/>
              </a:ext>
            </a:extLst>
          </p:cNvPr>
          <p:cNvSpPr>
            <a:spLocks noChangeArrowheads="1"/>
          </p:cNvSpPr>
          <p:nvPr/>
        </p:nvSpPr>
        <p:spPr bwMode="auto">
          <a:xfrm>
            <a:off x="7392988" y="2806700"/>
            <a:ext cx="1358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dirty="0">
                <a:solidFill>
                  <a:prstClr val="black"/>
                </a:solidFill>
                <a:cs typeface="Arial" panose="020B0604020202020204" pitchFamily="34" charset="0"/>
              </a:rPr>
              <a:t>= </a:t>
            </a:r>
            <a:r>
              <a:rPr lang="en-US" altLang="en-US" dirty="0">
                <a:solidFill>
                  <a:srgbClr val="0F02BE"/>
                </a:solidFill>
                <a:cs typeface="Arial" panose="020B0604020202020204" pitchFamily="34" charset="0"/>
              </a:rPr>
              <a:t>1/32 </a:t>
            </a:r>
          </a:p>
        </p:txBody>
      </p:sp>
      <p:sp>
        <p:nvSpPr>
          <p:cNvPr id="67592" name="Rectangle 5">
            <a:extLst>
              <a:ext uri="{FF2B5EF4-FFF2-40B4-BE49-F238E27FC236}">
                <a16:creationId xmlns:a16="http://schemas.microsoft.com/office/drawing/2014/main" id="{32663A2A-1467-45AB-A745-8D77DAC88502}"/>
              </a:ext>
            </a:extLst>
          </p:cNvPr>
          <p:cNvSpPr>
            <a:spLocks noChangeArrowheads="1"/>
          </p:cNvSpPr>
          <p:nvPr/>
        </p:nvSpPr>
        <p:spPr bwMode="auto">
          <a:xfrm>
            <a:off x="7010400" y="3903664"/>
            <a:ext cx="15684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dirty="0">
                <a:solidFill>
                  <a:prstClr val="black"/>
                </a:solidFill>
                <a:cs typeface="Arial" panose="020B0604020202020204" pitchFamily="34" charset="0"/>
              </a:rPr>
              <a:t>= </a:t>
            </a:r>
            <a:r>
              <a:rPr lang="en-US" altLang="en-US" dirty="0">
                <a:solidFill>
                  <a:srgbClr val="0F02BE"/>
                </a:solidFill>
                <a:cs typeface="Arial" panose="020B0604020202020204" pitchFamily="34" charset="0"/>
              </a:rPr>
              <a:t>1/128 </a:t>
            </a:r>
          </a:p>
        </p:txBody>
      </p:sp>
      <p:sp>
        <p:nvSpPr>
          <p:cNvPr id="67593" name="Rectangle 6">
            <a:extLst>
              <a:ext uri="{FF2B5EF4-FFF2-40B4-BE49-F238E27FC236}">
                <a16:creationId xmlns:a16="http://schemas.microsoft.com/office/drawing/2014/main" id="{939F9BF9-96E2-4BF7-9E74-F83D6ED7C375}"/>
              </a:ext>
            </a:extLst>
          </p:cNvPr>
          <p:cNvSpPr>
            <a:spLocks noChangeArrowheads="1"/>
          </p:cNvSpPr>
          <p:nvPr/>
        </p:nvSpPr>
        <p:spPr bwMode="auto">
          <a:xfrm>
            <a:off x="7127875" y="5026026"/>
            <a:ext cx="1555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800" dirty="0">
                <a:solidFill>
                  <a:prstClr val="black"/>
                </a:solidFill>
                <a:cs typeface="Arial" panose="020B0604020202020204" pitchFamily="34" charset="0"/>
              </a:rPr>
              <a:t> </a:t>
            </a:r>
            <a:r>
              <a:rPr lang="en-US" altLang="en-US" sz="3600" dirty="0">
                <a:solidFill>
                  <a:prstClr val="black"/>
                </a:solidFill>
                <a:cs typeface="Arial" panose="020B0604020202020204" pitchFamily="34" charset="0"/>
              </a:rPr>
              <a:t>= </a:t>
            </a:r>
            <a:r>
              <a:rPr lang="en-US" altLang="en-US" sz="3600" dirty="0">
                <a:solidFill>
                  <a:srgbClr val="0F02BE"/>
                </a:solidFill>
                <a:cs typeface="Arial" panose="020B0604020202020204" pitchFamily="34" charset="0"/>
              </a:rPr>
              <a:t>1/16 </a:t>
            </a:r>
          </a:p>
        </p:txBody>
      </p:sp>
      <p:sp>
        <p:nvSpPr>
          <p:cNvPr id="145418" name="Rectangle 1">
            <a:extLst>
              <a:ext uri="{FF2B5EF4-FFF2-40B4-BE49-F238E27FC236}">
                <a16:creationId xmlns:a16="http://schemas.microsoft.com/office/drawing/2014/main" id="{0C611CDD-38DB-4759-AE0B-DD1110F9BFEA}"/>
              </a:ext>
            </a:extLst>
          </p:cNvPr>
          <p:cNvSpPr>
            <a:spLocks noChangeArrowheads="1"/>
          </p:cNvSpPr>
          <p:nvPr/>
        </p:nvSpPr>
        <p:spPr bwMode="auto">
          <a:xfrm>
            <a:off x="0" y="6089651"/>
            <a:ext cx="90678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100" dirty="0">
                <a:solidFill>
                  <a:srgbClr val="000000"/>
                </a:solidFill>
                <a:latin typeface="Times New Roman" panose="02020603050405020304" pitchFamily="18" charset="0"/>
                <a:cs typeface="Times New Roman" panose="02020603050405020304" pitchFamily="18" charset="0"/>
              </a:rPr>
              <a:t>IST 1.I.2 Fertilization involves the fusion of two haploid gametes, restoring the diploid number of chromosomes and increasing genetic variation in populations by creating new combinations of alleles in the zygote—</a:t>
            </a:r>
            <a:br>
              <a:rPr lang="en-US" altLang="en-US" sz="1100" dirty="0">
                <a:solidFill>
                  <a:srgbClr val="000000"/>
                </a:solidFill>
                <a:latin typeface="Times New Roman" panose="02020603050405020304" pitchFamily="18" charset="0"/>
                <a:cs typeface="Times New Roman" panose="02020603050405020304" pitchFamily="18" charset="0"/>
              </a:rPr>
            </a:br>
            <a:r>
              <a:rPr lang="en-US" altLang="en-US" sz="1100" dirty="0">
                <a:solidFill>
                  <a:srgbClr val="000000"/>
                </a:solidFill>
                <a:latin typeface="Times New Roman" panose="02020603050405020304" pitchFamily="18" charset="0"/>
                <a:cs typeface="Times New Roman" panose="02020603050405020304" pitchFamily="18" charset="0"/>
              </a:rPr>
              <a:t>   a. Rules of probability can be applied to analyze passage of single-gene traits from parent to offspring.</a:t>
            </a:r>
          </a:p>
          <a:p>
            <a:pPr fontAlgn="base">
              <a:spcBef>
                <a:spcPct val="0"/>
              </a:spcBef>
              <a:spcAft>
                <a:spcPct val="0"/>
              </a:spcAft>
              <a:buNone/>
            </a:pPr>
            <a:r>
              <a:rPr lang="en-US" altLang="en-US" sz="1100" dirty="0">
                <a:solidFill>
                  <a:srgbClr val="000000"/>
                </a:solidFill>
                <a:latin typeface="Times New Roman" panose="02020603050405020304" pitchFamily="18" charset="0"/>
                <a:cs typeface="Times New Roman" panose="02020603050405020304" pitchFamily="18" charset="0"/>
              </a:rPr>
              <a:t>SP 5 A. Perform mathematical calculations including:    d. Ratios  e. Percentages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9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7592"/>
                                        </p:tgtEl>
                                        <p:attrNameLst>
                                          <p:attrName>style.visibility</p:attrName>
                                        </p:attrNameLst>
                                      </p:cBhvr>
                                      <p:to>
                                        <p:strVal val="visible"/>
                                      </p:to>
                                    </p:set>
                                    <p:animEffect transition="in" filter="barn(inVertical)">
                                      <p:cBhvr>
                                        <p:cTn id="19" dur="500"/>
                                        <p:tgtEl>
                                          <p:spTgt spid="6759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7593"/>
                                        </p:tgtEl>
                                        <p:attrNameLst>
                                          <p:attrName>style.visibility</p:attrName>
                                        </p:attrNameLst>
                                      </p:cBhvr>
                                      <p:to>
                                        <p:strVal val="visible"/>
                                      </p:to>
                                    </p:set>
                                    <p:animEffect transition="in" filter="wipe(down)">
                                      <p:cBhvr>
                                        <p:cTn id="28" dur="500"/>
                                        <p:tgtEl>
                                          <p:spTgt spid="67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7591" grpId="0"/>
      <p:bldP spid="67592" grpId="0"/>
      <p:bldP spid="67593" grpId="0"/>
    </p:bld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87394" name="Text Box 4">
            <a:extLst>
              <a:ext uri="{FF2B5EF4-FFF2-40B4-BE49-F238E27FC236}">
                <a16:creationId xmlns:a16="http://schemas.microsoft.com/office/drawing/2014/main" id="{05E5494C-ADFC-42CD-A557-3DCCCD85A2EC}"/>
              </a:ext>
            </a:extLst>
          </p:cNvPr>
          <p:cNvSpPr txBox="1">
            <a:spLocks noChangeArrowheads="1"/>
          </p:cNvSpPr>
          <p:nvPr/>
        </p:nvSpPr>
        <p:spPr bwMode="auto">
          <a:xfrm>
            <a:off x="82418" y="153987"/>
            <a:ext cx="9090025"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685800" algn="l"/>
                <a:tab pos="923925"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685800" algn="l"/>
                <a:tab pos="923925" algn="l"/>
              </a:tabLst>
              <a:defRPr sz="2800">
                <a:solidFill>
                  <a:schemeClr val="tx1"/>
                </a:solidFill>
                <a:latin typeface="Calibri" panose="020F0502020204030204" pitchFamily="34" charset="0"/>
              </a:defRPr>
            </a:lvl2pPr>
            <a:lvl3pPr>
              <a:spcBef>
                <a:spcPct val="20000"/>
              </a:spcBef>
              <a:buFont typeface="Arial" panose="020B0604020202020204" pitchFamily="34" charset="0"/>
              <a:buChar char="•"/>
              <a:tabLst>
                <a:tab pos="685800" algn="l"/>
                <a:tab pos="923925"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685800" algn="l"/>
                <a:tab pos="923925"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685800" algn="l"/>
                <a:tab pos="923925"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685800" algn="l"/>
                <a:tab pos="923925"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685800" algn="l"/>
                <a:tab pos="923925"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685800" algn="l"/>
                <a:tab pos="923925"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685800" algn="l"/>
                <a:tab pos="923925" algn="l"/>
              </a:tabLst>
              <a:defRPr sz="2000">
                <a:solidFill>
                  <a:schemeClr val="tx1"/>
                </a:solidFill>
                <a:latin typeface="Calibri" panose="020F0502020204030204" pitchFamily="34" charset="0"/>
              </a:defRPr>
            </a:lvl9pPr>
          </a:lstStyle>
          <a:p>
            <a:pPr>
              <a:lnSpc>
                <a:spcPct val="115000"/>
              </a:lnSpc>
              <a:spcBef>
                <a:spcPct val="0"/>
              </a:spcBef>
              <a:buFont typeface="Arial" panose="020B0604020202020204" pitchFamily="34" charset="0"/>
              <a:buNone/>
            </a:pPr>
            <a:r>
              <a:rPr lang="en-US" altLang="en-US" sz="2400" dirty="0">
                <a:latin typeface="Comic Sans MS" panose="030F0702030302020204" pitchFamily="66" charset="0"/>
                <a:ea typeface="Times New Roman" panose="02020603050405020304" pitchFamily="18" charset="0"/>
                <a:cs typeface="Tahoma" panose="020B0604030504040204" pitchFamily="34" charset="0"/>
              </a:rPr>
              <a:t>Explain the relationship between </a:t>
            </a:r>
          </a:p>
          <a:p>
            <a:pPr>
              <a:lnSpc>
                <a:spcPct val="115000"/>
              </a:lnSpc>
              <a:spcBef>
                <a:spcPct val="0"/>
              </a:spcBef>
              <a:buFont typeface="Arial" panose="020B0604020202020204" pitchFamily="34" charset="0"/>
              <a:buNone/>
            </a:pPr>
            <a:r>
              <a:rPr lang="en-US" altLang="en-US" sz="2400" dirty="0">
                <a:latin typeface="Comic Sans MS" panose="030F0702030302020204" pitchFamily="66" charset="0"/>
                <a:ea typeface="Times New Roman" panose="02020603050405020304" pitchFamily="18" charset="0"/>
                <a:cs typeface="Tahoma" panose="020B0604030504040204" pitchFamily="34" charset="0"/>
              </a:rPr>
              <a:t>predator and prey populations as </a:t>
            </a:r>
          </a:p>
          <a:p>
            <a:pPr>
              <a:lnSpc>
                <a:spcPct val="115000"/>
              </a:lnSpc>
              <a:spcBef>
                <a:spcPct val="0"/>
              </a:spcBef>
              <a:buFont typeface="Arial" panose="020B0604020202020204" pitchFamily="34" charset="0"/>
              <a:buNone/>
            </a:pPr>
            <a:r>
              <a:rPr lang="en-US" altLang="en-US" sz="2400" dirty="0">
                <a:latin typeface="Comic Sans MS" panose="030F0702030302020204" pitchFamily="66" charset="0"/>
                <a:ea typeface="Times New Roman" panose="02020603050405020304" pitchFamily="18" charset="0"/>
                <a:cs typeface="Tahoma" panose="020B0604030504040204" pitchFamily="34" charset="0"/>
              </a:rPr>
              <a:t>shown in this graph.</a:t>
            </a:r>
            <a:endParaRPr lang="en-US" altLang="en-US" sz="2400" dirty="0">
              <a:latin typeface="Comic Sans MS" panose="030F0702030302020204" pitchFamily="66" charset="0"/>
              <a:ea typeface="Calibri" panose="020F0502020204030204" pitchFamily="34" charset="0"/>
              <a:cs typeface="Times New Roman" panose="02020603050405020304" pitchFamily="18" charset="0"/>
            </a:endParaRPr>
          </a:p>
          <a:p>
            <a:pPr lvl="2">
              <a:lnSpc>
                <a:spcPct val="115000"/>
              </a:lnSpc>
              <a:spcBef>
                <a:spcPct val="0"/>
              </a:spcBef>
              <a:buFont typeface="Arial" panose="020B0604020202020204" pitchFamily="34" charset="0"/>
              <a:buNone/>
            </a:pPr>
            <a:endParaRPr lang="en-US" altLang="en-US" sz="3600" dirty="0">
              <a:latin typeface="Comic Sans MS" panose="030F0702030302020204" pitchFamily="66" charset="0"/>
              <a:ea typeface="Calibri" panose="020F0502020204030204" pitchFamily="34" charset="0"/>
              <a:cs typeface="Times New Roman" panose="02020603050405020304" pitchFamily="18" charset="0"/>
            </a:endParaRPr>
          </a:p>
        </p:txBody>
      </p:sp>
      <p:sp>
        <p:nvSpPr>
          <p:cNvPr id="29700" name="TextBox 1">
            <a:extLst>
              <a:ext uri="{FF2B5EF4-FFF2-40B4-BE49-F238E27FC236}">
                <a16:creationId xmlns:a16="http://schemas.microsoft.com/office/drawing/2014/main" id="{890DB048-843E-4CA8-B801-D521235C984A}"/>
              </a:ext>
            </a:extLst>
          </p:cNvPr>
          <p:cNvSpPr txBox="1">
            <a:spLocks noChangeArrowheads="1"/>
          </p:cNvSpPr>
          <p:nvPr/>
        </p:nvSpPr>
        <p:spPr bwMode="auto">
          <a:xfrm>
            <a:off x="0" y="5797305"/>
            <a:ext cx="9090025"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en-US" altLang="en-US" sz="1000" dirty="0">
                <a:latin typeface="Times New Roman" panose="02020603050405020304" pitchFamily="18" charset="0"/>
                <a:cs typeface="Times New Roman" panose="02020603050405020304" pitchFamily="18" charset="0"/>
              </a:rPr>
              <a:t>ENE-1.N.1 Changes in energy availability can result in changes in population size. </a:t>
            </a:r>
            <a:br>
              <a:rPr lang="en-US" altLang="en-US" sz="1000" dirty="0">
                <a:latin typeface="Times New Roman" panose="02020603050405020304" pitchFamily="18" charset="0"/>
                <a:cs typeface="Times New Roman" panose="02020603050405020304" pitchFamily="18" charset="0"/>
              </a:rPr>
            </a:br>
            <a:r>
              <a:rPr lang="en-US" altLang="en-US" sz="1000" dirty="0">
                <a:latin typeface="Times New Roman" panose="02020603050405020304" pitchFamily="18" charset="0"/>
                <a:cs typeface="Times New Roman" panose="02020603050405020304" pitchFamily="18" charset="0"/>
              </a:rPr>
              <a:t>ILLUSTRATIVE EXAMPLES: § Food chains/webs</a:t>
            </a:r>
          </a:p>
          <a:p>
            <a:pPr>
              <a:buFont typeface="Arial" panose="020B0604020202020204" pitchFamily="34" charset="0"/>
              <a:buNone/>
            </a:pPr>
            <a:r>
              <a:rPr lang="en-US" altLang="en-US" sz="1000" dirty="0">
                <a:latin typeface="Times New Roman" panose="02020603050405020304" pitchFamily="18" charset="0"/>
                <a:cs typeface="Times New Roman" panose="02020603050405020304" pitchFamily="18" charset="0"/>
              </a:rPr>
              <a:t>SP 2.D  Represent relationships within biological models, including     b. Diagrams</a:t>
            </a:r>
          </a:p>
          <a:p>
            <a:pPr>
              <a:spcBef>
                <a:spcPct val="0"/>
              </a:spcBef>
              <a:buFontTx/>
              <a:buNone/>
            </a:pPr>
            <a:r>
              <a:rPr lang="en-US" altLang="en-US" sz="1000" dirty="0">
                <a:latin typeface="Times New Roman" panose="02020603050405020304" pitchFamily="18" charset="0"/>
                <a:cs typeface="Times New Roman" panose="02020603050405020304" pitchFamily="18" charset="0"/>
              </a:rPr>
              <a:t>SP 4. B Describe data from a table or graph, including</a:t>
            </a:r>
            <a:br>
              <a:rPr lang="en-US" altLang="en-US" sz="1000" dirty="0">
                <a:latin typeface="Times New Roman" panose="02020603050405020304" pitchFamily="18" charset="0"/>
                <a:cs typeface="Times New Roman" panose="02020603050405020304" pitchFamily="18" charset="0"/>
              </a:rPr>
            </a:br>
            <a:r>
              <a:rPr lang="en-US" altLang="en-US" sz="1000" dirty="0">
                <a:latin typeface="Times New Roman" panose="02020603050405020304" pitchFamily="18" charset="0"/>
                <a:cs typeface="Times New Roman" panose="02020603050405020304" pitchFamily="18" charset="0"/>
              </a:rPr>
              <a:t>     b. Describing trends and/or patterns in the data.</a:t>
            </a:r>
          </a:p>
          <a:p>
            <a:pPr>
              <a:spcBef>
                <a:spcPct val="0"/>
              </a:spcBef>
              <a:buFontTx/>
              <a:buNone/>
            </a:pPr>
            <a:r>
              <a:rPr lang="en-US" altLang="en-US" sz="1000" dirty="0">
                <a:latin typeface="Times New Roman" panose="02020603050405020304" pitchFamily="18" charset="0"/>
                <a:cs typeface="Times New Roman" panose="02020603050405020304" pitchFamily="18" charset="0"/>
              </a:rPr>
              <a:t>     c. Describing relationships between variables.</a:t>
            </a:r>
          </a:p>
          <a:p>
            <a:pPr>
              <a:buFont typeface="Arial" panose="020B0604020202020204" pitchFamily="34" charset="0"/>
              <a:buNone/>
            </a:pPr>
            <a:r>
              <a:rPr lang="en-US" altLang="en-US" sz="1000" dirty="0">
                <a:latin typeface="Times New Roman" panose="02020603050405020304" pitchFamily="18" charset="0"/>
                <a:cs typeface="Times New Roman" panose="02020603050405020304" pitchFamily="18" charset="0"/>
              </a:rPr>
              <a:t>. </a:t>
            </a:r>
          </a:p>
        </p:txBody>
      </p:sp>
      <p:pic>
        <p:nvPicPr>
          <p:cNvPr id="187396" name="Picture 6">
            <a:extLst>
              <a:ext uri="{FF2B5EF4-FFF2-40B4-BE49-F238E27FC236}">
                <a16:creationId xmlns:a16="http://schemas.microsoft.com/office/drawing/2014/main" id="{B1C7516C-36D8-46FB-B622-FEE4F6D243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0509" y="86518"/>
            <a:ext cx="367347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7" name="TextBox 8">
            <a:extLst>
              <a:ext uri="{FF2B5EF4-FFF2-40B4-BE49-F238E27FC236}">
                <a16:creationId xmlns:a16="http://schemas.microsoft.com/office/drawing/2014/main" id="{6148DEFD-EB4A-4A90-A2AC-F209B2D8DE2D}"/>
              </a:ext>
            </a:extLst>
          </p:cNvPr>
          <p:cNvSpPr txBox="1">
            <a:spLocks noChangeArrowheads="1"/>
          </p:cNvSpPr>
          <p:nvPr/>
        </p:nvSpPr>
        <p:spPr bwMode="auto">
          <a:xfrm>
            <a:off x="1517650" y="-36513"/>
            <a:ext cx="46053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000" dirty="0">
                <a:latin typeface="Arial" panose="020B0604020202020204" pitchFamily="34" charset="0"/>
              </a:rPr>
              <a:t>https://braddlibby.files.wordpress.com/2010/08/lions-gazelle-1.jpg</a:t>
            </a:r>
          </a:p>
        </p:txBody>
      </p:sp>
      <p:sp>
        <p:nvSpPr>
          <p:cNvPr id="11" name="TextBox 10">
            <a:extLst>
              <a:ext uri="{FF2B5EF4-FFF2-40B4-BE49-F238E27FC236}">
                <a16:creationId xmlns:a16="http://schemas.microsoft.com/office/drawing/2014/main" id="{C8BC48FA-E40A-4730-8A81-2D731FB48F05}"/>
              </a:ext>
            </a:extLst>
          </p:cNvPr>
          <p:cNvSpPr txBox="1">
            <a:spLocks noChangeArrowheads="1"/>
          </p:cNvSpPr>
          <p:nvPr/>
        </p:nvSpPr>
        <p:spPr bwMode="auto">
          <a:xfrm>
            <a:off x="243361" y="1545628"/>
            <a:ext cx="9028112"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dirty="0">
                <a:solidFill>
                  <a:srgbClr val="0000FF"/>
                </a:solidFill>
                <a:latin typeface="Comic Sans MS" panose="030F0702030302020204" pitchFamily="66" charset="0"/>
                <a:ea typeface="Calibri" panose="020F0502020204030204" pitchFamily="34" charset="0"/>
                <a:cs typeface="Times New Roman" panose="02020603050405020304" pitchFamily="18" charset="0"/>
              </a:rPr>
              <a:t>Increase in prey results in an increase in</a:t>
            </a:r>
          </a:p>
          <a:p>
            <a:pPr>
              <a:spcBef>
                <a:spcPct val="0"/>
              </a:spcBef>
              <a:buFontTx/>
              <a:buNone/>
            </a:pPr>
            <a:r>
              <a:rPr lang="en-US" altLang="en-US" sz="2000" dirty="0">
                <a:solidFill>
                  <a:srgbClr val="0000FF"/>
                </a:solidFill>
                <a:latin typeface="Comic Sans MS" panose="030F0702030302020204" pitchFamily="66" charset="0"/>
                <a:ea typeface="Calibri" panose="020F0502020204030204" pitchFamily="34" charset="0"/>
                <a:cs typeface="Times New Roman" panose="02020603050405020304" pitchFamily="18" charset="0"/>
              </a:rPr>
              <a:t>predators because more food is available; </a:t>
            </a:r>
          </a:p>
          <a:p>
            <a:pPr>
              <a:spcBef>
                <a:spcPct val="0"/>
              </a:spcBef>
              <a:buFontTx/>
              <a:buNone/>
            </a:pPr>
            <a:r>
              <a:rPr lang="en-US" altLang="en-US" sz="2000" dirty="0">
                <a:solidFill>
                  <a:srgbClr val="0000FF"/>
                </a:solidFill>
                <a:latin typeface="Comic Sans MS" panose="030F0702030302020204" pitchFamily="66" charset="0"/>
                <a:ea typeface="Calibri" panose="020F0502020204030204" pitchFamily="34" charset="0"/>
                <a:cs typeface="Times New Roman" panose="02020603050405020304" pitchFamily="18" charset="0"/>
              </a:rPr>
              <a:t>an increase in predators leads to decrease in prey as more gazelle are eaten; decrease in prey  leads to a decrease in  predators because there is less food available for lions.</a:t>
            </a:r>
            <a:endParaRPr lang="en-US" altLang="en-US" sz="4000" dirty="0">
              <a:solidFill>
                <a:srgbClr val="0000FF"/>
              </a:solidFill>
              <a:ea typeface="Calibri" panose="020F0502020204030204" pitchFamily="34" charset="0"/>
            </a:endParaRPr>
          </a:p>
        </p:txBody>
      </p:sp>
      <p:sp>
        <p:nvSpPr>
          <p:cNvPr id="14" name="TextBox 13">
            <a:extLst>
              <a:ext uri="{FF2B5EF4-FFF2-40B4-BE49-F238E27FC236}">
                <a16:creationId xmlns:a16="http://schemas.microsoft.com/office/drawing/2014/main" id="{7897F379-6F20-44F0-AF1E-259BB814AD64}"/>
              </a:ext>
            </a:extLst>
          </p:cNvPr>
          <p:cNvSpPr txBox="1"/>
          <p:nvPr/>
        </p:nvSpPr>
        <p:spPr>
          <a:xfrm>
            <a:off x="218150" y="3579804"/>
            <a:ext cx="8986837" cy="490537"/>
          </a:xfrm>
          <a:prstGeom prst="rect">
            <a:avLst/>
          </a:prstGeom>
          <a:noFill/>
        </p:spPr>
        <p:txBody>
          <a:bodyPr>
            <a:spAutoFit/>
          </a:bodyPr>
          <a:lstStyle/>
          <a:p>
            <a:pPr>
              <a:lnSpc>
                <a:spcPct val="115000"/>
              </a:lnSpc>
              <a:spcBef>
                <a:spcPts val="1200"/>
              </a:spcBef>
              <a:spcAft>
                <a:spcPts val="1000"/>
              </a:spcAft>
              <a:tabLst>
                <a:tab pos="133350" algn="l"/>
                <a:tab pos="419100" algn="l"/>
              </a:tabLst>
              <a:defRPr/>
            </a:pPr>
            <a:r>
              <a:rPr lang="en-US" sz="2400" dirty="0">
                <a:latin typeface="Comic Sans MS" panose="030F0702030302020204" pitchFamily="66" charset="0"/>
                <a:ea typeface="Times New Roman" panose="02020603050405020304" pitchFamily="18" charset="0"/>
                <a:cs typeface="Tahoma" panose="020B0604030504040204" pitchFamily="34" charset="0"/>
              </a:rPr>
              <a:t>Why are lion numbers always lower than gazelle numbers?</a:t>
            </a:r>
            <a:endParaRPr lang="en-US" sz="1050" dirty="0">
              <a:ea typeface="Calibri" panose="020F0502020204030204" pitchFamily="34" charset="0"/>
              <a:cs typeface="Times New Roman" panose="02020603050405020304" pitchFamily="18" charset="0"/>
            </a:endParaRPr>
          </a:p>
        </p:txBody>
      </p:sp>
      <p:grpSp>
        <p:nvGrpSpPr>
          <p:cNvPr id="13" name="Group 12">
            <a:extLst>
              <a:ext uri="{FF2B5EF4-FFF2-40B4-BE49-F238E27FC236}">
                <a16:creationId xmlns:a16="http://schemas.microsoft.com/office/drawing/2014/main" id="{C427F2B6-3911-480E-B935-DD70B6CEF7D1}"/>
              </a:ext>
            </a:extLst>
          </p:cNvPr>
          <p:cNvGrpSpPr>
            <a:grpSpLocks/>
          </p:cNvGrpSpPr>
          <p:nvPr/>
        </p:nvGrpSpPr>
        <p:grpSpPr bwMode="auto">
          <a:xfrm>
            <a:off x="243361" y="4199181"/>
            <a:ext cx="9670542" cy="1760520"/>
            <a:chOff x="-1281116" y="4199758"/>
            <a:chExt cx="9670727" cy="1760019"/>
          </a:xfrm>
        </p:grpSpPr>
        <p:sp>
          <p:nvSpPr>
            <p:cNvPr id="187401" name="TextBox 15">
              <a:extLst>
                <a:ext uri="{FF2B5EF4-FFF2-40B4-BE49-F238E27FC236}">
                  <a16:creationId xmlns:a16="http://schemas.microsoft.com/office/drawing/2014/main" id="{653549AD-7299-4388-B906-72175A5AAF3B}"/>
                </a:ext>
              </a:extLst>
            </p:cNvPr>
            <p:cNvSpPr txBox="1">
              <a:spLocks noChangeArrowheads="1"/>
            </p:cNvSpPr>
            <p:nvPr/>
          </p:nvSpPr>
          <p:spPr bwMode="auto">
            <a:xfrm>
              <a:off x="-1281116" y="4199758"/>
              <a:ext cx="86868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dirty="0">
                  <a:solidFill>
                    <a:srgbClr val="0000FF"/>
                  </a:solidFill>
                  <a:latin typeface="Comic Sans MS" panose="030F0702030302020204" pitchFamily="66" charset="0"/>
                  <a:ea typeface="Calibri" panose="020F0502020204030204" pitchFamily="34" charset="0"/>
                  <a:cs typeface="Times New Roman" panose="02020603050405020304" pitchFamily="18" charset="0"/>
                </a:rPr>
                <a:t>Each higher trophic levels always contains fewer </a:t>
              </a:r>
            </a:p>
            <a:p>
              <a:pPr>
                <a:spcBef>
                  <a:spcPct val="0"/>
                </a:spcBef>
                <a:buFontTx/>
                <a:buNone/>
              </a:pPr>
              <a:r>
                <a:rPr lang="en-US" altLang="en-US" sz="2000" dirty="0">
                  <a:solidFill>
                    <a:srgbClr val="0000FF"/>
                  </a:solidFill>
                  <a:latin typeface="Comic Sans MS" panose="030F0702030302020204" pitchFamily="66" charset="0"/>
                  <a:ea typeface="Calibri" panose="020F0502020204030204" pitchFamily="34" charset="0"/>
                  <a:cs typeface="Times New Roman" panose="02020603050405020304" pitchFamily="18" charset="0"/>
                </a:rPr>
                <a:t>organisms than the previous layer below because</a:t>
              </a:r>
            </a:p>
            <a:p>
              <a:pPr>
                <a:spcBef>
                  <a:spcPct val="0"/>
                </a:spcBef>
                <a:buFontTx/>
                <a:buNone/>
              </a:pPr>
              <a:r>
                <a:rPr lang="en-US" altLang="en-US" sz="2000" dirty="0">
                  <a:solidFill>
                    <a:srgbClr val="0000FF"/>
                  </a:solidFill>
                  <a:latin typeface="Comic Sans MS" panose="030F0702030302020204" pitchFamily="66" charset="0"/>
                  <a:ea typeface="Calibri" panose="020F0502020204030204" pitchFamily="34" charset="0"/>
                  <a:cs typeface="Times New Roman" panose="02020603050405020304" pitchFamily="18" charset="0"/>
                </a:rPr>
                <a:t>only 10% of energy is passed up to next level. </a:t>
              </a:r>
            </a:p>
            <a:p>
              <a:pPr>
                <a:spcBef>
                  <a:spcPct val="0"/>
                </a:spcBef>
                <a:buFontTx/>
                <a:buNone/>
              </a:pPr>
              <a:r>
                <a:rPr lang="en-US" altLang="en-US" sz="2000" dirty="0">
                  <a:solidFill>
                    <a:srgbClr val="0000FF"/>
                  </a:solidFill>
                  <a:latin typeface="Comic Sans MS" panose="030F0702030302020204" pitchFamily="66" charset="0"/>
                  <a:ea typeface="Calibri" panose="020F0502020204030204" pitchFamily="34" charset="0"/>
                  <a:cs typeface="Times New Roman" panose="02020603050405020304" pitchFamily="18" charset="0"/>
                </a:rPr>
                <a:t>One lion eats many gazelles. </a:t>
              </a:r>
              <a:br>
                <a:rPr lang="en-US" altLang="en-US" sz="2000" dirty="0">
                  <a:solidFill>
                    <a:srgbClr val="0000FF"/>
                  </a:solidFill>
                  <a:latin typeface="Comic Sans MS" panose="030F0702030302020204" pitchFamily="66" charset="0"/>
                  <a:ea typeface="Calibri" panose="020F0502020204030204" pitchFamily="34" charset="0"/>
                  <a:cs typeface="Times New Roman" panose="02020603050405020304" pitchFamily="18" charset="0"/>
                </a:rPr>
              </a:br>
              <a:endParaRPr lang="en-US" altLang="en-US" sz="2000" dirty="0">
                <a:solidFill>
                  <a:srgbClr val="0000FF"/>
                </a:solidFill>
                <a:ea typeface="Calibri" panose="020F0502020204030204" pitchFamily="34" charset="0"/>
              </a:endParaRPr>
            </a:p>
          </p:txBody>
        </p:sp>
        <p:pic>
          <p:nvPicPr>
            <p:cNvPr id="187402" name="Picture 16">
              <a:extLst>
                <a:ext uri="{FF2B5EF4-FFF2-40B4-BE49-F238E27FC236}">
                  <a16:creationId xmlns:a16="http://schemas.microsoft.com/office/drawing/2014/main" id="{CA617159-BEC7-4E6F-952B-5DA365F4B3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003" t="25980" r="66389" b="44484"/>
            <a:stretch>
              <a:fillRect/>
            </a:stretch>
          </p:blipFill>
          <p:spPr bwMode="auto">
            <a:xfrm>
              <a:off x="5576243" y="4246059"/>
              <a:ext cx="2813368" cy="1713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9700"/>
                                        </p:tgtEl>
                                        <p:attrNameLst>
                                          <p:attrName>style.visibility</p:attrName>
                                        </p:attrNameLst>
                                      </p:cBhvr>
                                      <p:to>
                                        <p:strVal val="visible"/>
                                      </p:to>
                                    </p:set>
                                    <p:animEffect transition="in" filter="barn(inVertical)">
                                      <p:cBhvr>
                                        <p:cTn id="17" dur="500"/>
                                        <p:tgtEl>
                                          <p:spTgt spid="29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p:bldP spid="11" grpId="0"/>
    </p:bld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E7D9E7"/>
        </a:solidFill>
        <a:effectLst/>
      </p:bgPr>
    </p:bg>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955213BA-171D-4064-92D4-986B90F79611}"/>
              </a:ext>
            </a:extLst>
          </p:cNvPr>
          <p:cNvSpPr>
            <a:spLocks noGrp="1" noChangeArrowheads="1"/>
          </p:cNvSpPr>
          <p:nvPr>
            <p:ph type="body" sz="half" idx="2"/>
          </p:nvPr>
        </p:nvSpPr>
        <p:spPr>
          <a:xfrm>
            <a:off x="228600" y="2718596"/>
            <a:ext cx="8851900" cy="3652837"/>
          </a:xfrm>
        </p:spPr>
        <p:txBody>
          <a:bodyPr/>
          <a:lstStyle/>
          <a:p>
            <a:pPr marL="0" indent="0">
              <a:buNone/>
            </a:pPr>
            <a:r>
              <a:rPr lang="en-US" altLang="en-US" sz="2000" dirty="0">
                <a:latin typeface="Comic Sans MS" panose="030F0702030302020204" pitchFamily="66" charset="0"/>
              </a:rPr>
              <a:t>Circle all the beakers contain a solution that is hypertonic to the bag</a:t>
            </a:r>
            <a:br>
              <a:rPr lang="en-US" altLang="en-US" sz="2000" dirty="0">
                <a:latin typeface="Comic Sans MS" panose="030F0702030302020204" pitchFamily="66" charset="0"/>
              </a:rPr>
            </a:br>
            <a:br>
              <a:rPr lang="en-US" altLang="en-US" sz="2000" dirty="0">
                <a:latin typeface="Comic Sans MS" panose="030F0702030302020204" pitchFamily="66" charset="0"/>
              </a:rPr>
            </a:br>
            <a:r>
              <a:rPr lang="en-US" altLang="en-US" sz="2000" dirty="0">
                <a:latin typeface="Comic Sans MS" panose="030F0702030302020204" pitchFamily="66" charset="0"/>
              </a:rPr>
              <a:t>Which bag would you PREDICT to show the least % change in mass at the end of the experiment? JUSTIFY your answer.</a:t>
            </a:r>
            <a:br>
              <a:rPr lang="en-US" altLang="en-US" sz="2000" dirty="0">
                <a:latin typeface="Comic Sans MS" panose="030F0702030302020204" pitchFamily="66" charset="0"/>
              </a:rPr>
            </a:br>
            <a:br>
              <a:rPr lang="en-US" altLang="en-US" sz="2000" dirty="0">
                <a:latin typeface="Comic Sans MS" panose="030F0702030302020204" pitchFamily="66" charset="0"/>
              </a:rPr>
            </a:br>
            <a:r>
              <a:rPr lang="en-US" altLang="en-US" sz="2000" dirty="0">
                <a:latin typeface="Comic Sans MS" panose="030F0702030302020204" pitchFamily="66" charset="0"/>
              </a:rPr>
              <a:t>  </a:t>
            </a:r>
            <a:endParaRPr lang="en-US" altLang="en-US" sz="2000" b="1" dirty="0">
              <a:latin typeface="Comic Sans MS" panose="030F0702030302020204" pitchFamily="66" charset="0"/>
            </a:endParaRPr>
          </a:p>
        </p:txBody>
      </p:sp>
      <p:sp>
        <p:nvSpPr>
          <p:cNvPr id="2" name="Rectangle 1">
            <a:extLst>
              <a:ext uri="{FF2B5EF4-FFF2-40B4-BE49-F238E27FC236}">
                <a16:creationId xmlns:a16="http://schemas.microsoft.com/office/drawing/2014/main" id="{9209BF1C-484F-40BD-B24B-8B3A30C09CDE}"/>
              </a:ext>
            </a:extLst>
          </p:cNvPr>
          <p:cNvSpPr>
            <a:spLocks noChangeArrowheads="1"/>
          </p:cNvSpPr>
          <p:nvPr/>
        </p:nvSpPr>
        <p:spPr bwMode="auto">
          <a:xfrm>
            <a:off x="82550" y="5821751"/>
            <a:ext cx="9144000"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Aft>
                <a:spcPct val="0"/>
              </a:spcAft>
              <a:buNone/>
            </a:pPr>
            <a:r>
              <a:rPr lang="en-US" altLang="en-US" sz="1000" dirty="0">
                <a:solidFill>
                  <a:srgbClr val="000000"/>
                </a:solidFill>
                <a:latin typeface="Times New Roman" panose="02020603050405020304" pitchFamily="18" charset="0"/>
                <a:cs typeface="Times New Roman" panose="02020603050405020304" pitchFamily="18" charset="0"/>
              </a:rPr>
              <a:t>ESSENTIAL KNOWLEDGE</a:t>
            </a:r>
          </a:p>
          <a:p>
            <a:pPr eaLnBrk="0" fontAlgn="base" hangingPunct="0">
              <a:spcAft>
                <a:spcPct val="0"/>
              </a:spcAft>
              <a:buNone/>
            </a:pPr>
            <a:r>
              <a:rPr lang="en-US" altLang="en-US" sz="1000" dirty="0">
                <a:solidFill>
                  <a:srgbClr val="000000"/>
                </a:solidFill>
                <a:latin typeface="Times New Roman" panose="02020603050405020304" pitchFamily="18" charset="0"/>
                <a:cs typeface="Times New Roman" panose="02020603050405020304" pitchFamily="18" charset="0"/>
              </a:rPr>
              <a:t>ENE 2.E.1 Passive transport is the net movement of molecules from high concentration to low concentration without the direct input of metabolic energy.</a:t>
            </a:r>
          </a:p>
          <a:p>
            <a:pPr eaLnBrk="0" fontAlgn="base" hangingPunct="0">
              <a:spcAft>
                <a:spcPct val="0"/>
              </a:spcAft>
              <a:buNone/>
            </a:pPr>
            <a:r>
              <a:rPr lang="en-US" altLang="en-US" sz="1000" dirty="0">
                <a:solidFill>
                  <a:srgbClr val="000000"/>
                </a:solidFill>
              </a:rPr>
              <a:t>SP 6A. Make a scientific claim.</a:t>
            </a:r>
          </a:p>
          <a:p>
            <a:pPr eaLnBrk="0" fontAlgn="base" hangingPunct="0">
              <a:spcAft>
                <a:spcPct val="0"/>
              </a:spcAft>
              <a:buNone/>
            </a:pPr>
            <a:r>
              <a:rPr lang="en-US" altLang="en-US" sz="1000" dirty="0">
                <a:solidFill>
                  <a:srgbClr val="000000"/>
                </a:solidFill>
              </a:rPr>
              <a:t>SP 6C. Provide reasoning to justify a claim by connecting evidence to biological theories</a:t>
            </a:r>
          </a:p>
          <a:p>
            <a:pPr eaLnBrk="0" fontAlgn="base" hangingPunct="0">
              <a:spcAft>
                <a:spcPct val="0"/>
              </a:spcAft>
              <a:buNone/>
            </a:pPr>
            <a:r>
              <a:rPr lang="en-US" altLang="en-US" sz="1000" dirty="0">
                <a:solidFill>
                  <a:srgbClr val="000000"/>
                </a:solidFill>
              </a:rPr>
              <a:t>RELAVENT EQUATIONS- Water  Potential</a:t>
            </a:r>
          </a:p>
        </p:txBody>
      </p:sp>
      <p:sp>
        <p:nvSpPr>
          <p:cNvPr id="5" name="Rectangle 4">
            <a:extLst>
              <a:ext uri="{FF2B5EF4-FFF2-40B4-BE49-F238E27FC236}">
                <a16:creationId xmlns:a16="http://schemas.microsoft.com/office/drawing/2014/main" id="{8D80D383-D582-474C-9AEA-2EFA8D154D30}"/>
              </a:ext>
            </a:extLst>
          </p:cNvPr>
          <p:cNvSpPr>
            <a:spLocks noChangeArrowheads="1"/>
          </p:cNvSpPr>
          <p:nvPr/>
        </p:nvSpPr>
        <p:spPr bwMode="auto">
          <a:xfrm>
            <a:off x="572169" y="3950655"/>
            <a:ext cx="88519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1800" dirty="0">
                <a:solidFill>
                  <a:srgbClr val="333399"/>
                </a:solidFill>
                <a:latin typeface="Comic Sans MS" panose="030F0702030302020204" pitchFamily="66" charset="0"/>
                <a:cs typeface="Arial" panose="020B0604020202020204" pitchFamily="34" charset="0"/>
              </a:rPr>
              <a:t>Bag in beaker 3.  If the bag has the same molarity as its beaker solution, the bag is in an isotonic solution.  The net flow of water into and out of the bag would be equal, and there will be no change in mass.</a:t>
            </a:r>
            <a:endParaRPr lang="en-US" altLang="en-US" sz="1800" dirty="0">
              <a:solidFill>
                <a:srgbClr val="000000"/>
              </a:solidFill>
              <a:latin typeface="Comic Sans MS" panose="030F0702030302020204" pitchFamily="66" charset="0"/>
            </a:endParaRPr>
          </a:p>
        </p:txBody>
      </p:sp>
      <p:sp>
        <p:nvSpPr>
          <p:cNvPr id="129032" name="Rectangle 3">
            <a:extLst>
              <a:ext uri="{FF2B5EF4-FFF2-40B4-BE49-F238E27FC236}">
                <a16:creationId xmlns:a16="http://schemas.microsoft.com/office/drawing/2014/main" id="{D518072E-39AE-448E-8A2E-951C9051109C}"/>
              </a:ext>
            </a:extLst>
          </p:cNvPr>
          <p:cNvSpPr>
            <a:spLocks noChangeArrowheads="1"/>
          </p:cNvSpPr>
          <p:nvPr/>
        </p:nvSpPr>
        <p:spPr bwMode="auto">
          <a:xfrm>
            <a:off x="82550" y="50412"/>
            <a:ext cx="8397875" cy="2540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defRPr/>
            </a:pPr>
            <a:r>
              <a:rPr lang="en-US" altLang="en-US" sz="1050" dirty="0">
                <a:solidFill>
                  <a:srgbClr val="2D2D8A"/>
                </a:solidFill>
                <a:hlinkClick r:id="rId2"/>
              </a:rPr>
              <a:t>Modified from: http://www.phschool.com/science/biology_place/labbench/lab1/quiz.html</a:t>
            </a:r>
            <a:endParaRPr lang="en-US" altLang="en-US" sz="1050" dirty="0">
              <a:solidFill>
                <a:srgbClr val="2D2D8A"/>
              </a:solidFill>
            </a:endParaRPr>
          </a:p>
        </p:txBody>
      </p:sp>
      <p:pic>
        <p:nvPicPr>
          <p:cNvPr id="124934" name="Picture 2">
            <a:extLst>
              <a:ext uri="{FF2B5EF4-FFF2-40B4-BE49-F238E27FC236}">
                <a16:creationId xmlns:a16="http://schemas.microsoft.com/office/drawing/2014/main" id="{7DAB0875-019C-4DE0-9760-B3F77A7F6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361" t="19798" r="55807" b="64223"/>
          <a:stretch>
            <a:fillRect/>
          </a:stretch>
        </p:blipFill>
        <p:spPr bwMode="auto">
          <a:xfrm>
            <a:off x="2095501" y="395289"/>
            <a:ext cx="6329363"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8BEF709F-4B49-4720-ABD7-3096F32EB382}"/>
              </a:ext>
            </a:extLst>
          </p:cNvPr>
          <p:cNvSpPr/>
          <p:nvPr/>
        </p:nvSpPr>
        <p:spPr>
          <a:xfrm>
            <a:off x="2286000" y="395288"/>
            <a:ext cx="1143000" cy="18351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srgbClr val="FFFFFF"/>
              </a:solidFill>
              <a:latin typeface="Arial"/>
            </a:endParaRPr>
          </a:p>
        </p:txBody>
      </p:sp>
      <p:sp>
        <p:nvSpPr>
          <p:cNvPr id="11" name="Rectangle 10">
            <a:extLst>
              <a:ext uri="{FF2B5EF4-FFF2-40B4-BE49-F238E27FC236}">
                <a16:creationId xmlns:a16="http://schemas.microsoft.com/office/drawing/2014/main" id="{475F946C-A2A1-4B85-B1EB-D30EB9B5FFB1}"/>
              </a:ext>
            </a:extLst>
          </p:cNvPr>
          <p:cNvSpPr/>
          <p:nvPr/>
        </p:nvSpPr>
        <p:spPr>
          <a:xfrm>
            <a:off x="3511550" y="385763"/>
            <a:ext cx="1143000" cy="18351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srgbClr val="FFFFFF"/>
              </a:solidFill>
              <a:latin typeface="Arial"/>
            </a:endParaRPr>
          </a:p>
        </p:txBody>
      </p:sp>
      <p:sp>
        <p:nvSpPr>
          <p:cNvPr id="12" name="Rectangle 11">
            <a:extLst>
              <a:ext uri="{FF2B5EF4-FFF2-40B4-BE49-F238E27FC236}">
                <a16:creationId xmlns:a16="http://schemas.microsoft.com/office/drawing/2014/main" id="{1F1DB1F8-9FC9-466F-8865-1A2492362F99}"/>
              </a:ext>
            </a:extLst>
          </p:cNvPr>
          <p:cNvSpPr/>
          <p:nvPr/>
        </p:nvSpPr>
        <p:spPr>
          <a:xfrm>
            <a:off x="7162801" y="323850"/>
            <a:ext cx="1262063" cy="18351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srgbClr val="FFFFFF"/>
              </a:solidFill>
              <a:latin typeface="Arial"/>
            </a:endParaRPr>
          </a:p>
        </p:txBody>
      </p:sp>
      <p:sp>
        <p:nvSpPr>
          <p:cNvPr id="4" name="Rectangle 3">
            <a:extLst>
              <a:ext uri="{FF2B5EF4-FFF2-40B4-BE49-F238E27FC236}">
                <a16:creationId xmlns:a16="http://schemas.microsoft.com/office/drawing/2014/main" id="{AB022FBA-0644-46D8-8DAE-7044CA67FFB4}"/>
              </a:ext>
            </a:extLst>
          </p:cNvPr>
          <p:cNvSpPr/>
          <p:nvPr/>
        </p:nvSpPr>
        <p:spPr>
          <a:xfrm>
            <a:off x="156411" y="4890456"/>
            <a:ext cx="11953039" cy="984885"/>
          </a:xfrm>
          <a:prstGeom prst="rect">
            <a:avLst/>
          </a:prstGeom>
        </p:spPr>
        <p:txBody>
          <a:bodyPr wrap="square">
            <a:spAutoFit/>
          </a:bodyPr>
          <a:lstStyle/>
          <a:p>
            <a:pPr eaLnBrk="0" fontAlgn="base" hangingPunct="0">
              <a:spcBef>
                <a:spcPct val="0"/>
              </a:spcBef>
              <a:spcAft>
                <a:spcPct val="0"/>
              </a:spcAft>
              <a:defRPr/>
            </a:pPr>
            <a:r>
              <a:rPr lang="en-US" altLang="en-US" sz="2000" kern="0" dirty="0">
                <a:solidFill>
                  <a:srgbClr val="000000"/>
                </a:solidFill>
                <a:latin typeface="Comic Sans MS" panose="030F0702030302020204" pitchFamily="66" charset="0"/>
              </a:rPr>
              <a:t>Arrange the beakers in order of the mass of the bags inside them after the experiment has run of 30 minutes.  List the bag that loses the most mass first.</a:t>
            </a:r>
            <a:br>
              <a:rPr lang="en-US" altLang="en-US" sz="2000" kern="0" dirty="0">
                <a:solidFill>
                  <a:srgbClr val="000000"/>
                </a:solidFill>
                <a:latin typeface="Comic Sans MS" panose="030F0702030302020204" pitchFamily="66" charset="0"/>
              </a:rPr>
            </a:br>
            <a:endParaRPr lang="en-US" dirty="0">
              <a:solidFill>
                <a:srgbClr val="000000"/>
              </a:solidFill>
              <a:latin typeface="Arial" panose="020B0604020202020204" pitchFamily="34" charset="0"/>
            </a:endParaRPr>
          </a:p>
        </p:txBody>
      </p:sp>
      <p:sp>
        <p:nvSpPr>
          <p:cNvPr id="6" name="Rectangle 5">
            <a:extLst>
              <a:ext uri="{FF2B5EF4-FFF2-40B4-BE49-F238E27FC236}">
                <a16:creationId xmlns:a16="http://schemas.microsoft.com/office/drawing/2014/main" id="{02AF926E-5FD0-4694-8F33-778013935088}"/>
              </a:ext>
            </a:extLst>
          </p:cNvPr>
          <p:cNvSpPr>
            <a:spLocks noChangeArrowheads="1"/>
          </p:cNvSpPr>
          <p:nvPr/>
        </p:nvSpPr>
        <p:spPr bwMode="auto">
          <a:xfrm>
            <a:off x="3815322" y="5550157"/>
            <a:ext cx="3200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2800" dirty="0">
                <a:solidFill>
                  <a:srgbClr val="333399"/>
                </a:solidFill>
                <a:latin typeface="Comic Sans MS" panose="030F0702030302020204" pitchFamily="66" charset="0"/>
                <a:cs typeface="Arial" panose="020B0604020202020204" pitchFamily="34" charset="0"/>
              </a:rPr>
              <a:t>2,  1 , 5, 3, 4 </a:t>
            </a:r>
            <a:endParaRPr lang="en-US" altLang="en-US" sz="2800" dirty="0">
              <a:solidFill>
                <a:srgbClr val="000000"/>
              </a:solidFill>
            </a:endParaRPr>
          </a:p>
        </p:txBody>
      </p:sp>
      <p:grpSp>
        <p:nvGrpSpPr>
          <p:cNvPr id="13" name="Group 12">
            <a:extLst>
              <a:ext uri="{FF2B5EF4-FFF2-40B4-BE49-F238E27FC236}">
                <a16:creationId xmlns:a16="http://schemas.microsoft.com/office/drawing/2014/main" id="{EE0C86CF-F3C5-4569-BD3E-56417F97A7B6}"/>
              </a:ext>
            </a:extLst>
          </p:cNvPr>
          <p:cNvGrpSpPr>
            <a:grpSpLocks/>
          </p:cNvGrpSpPr>
          <p:nvPr/>
        </p:nvGrpSpPr>
        <p:grpSpPr bwMode="auto">
          <a:xfrm>
            <a:off x="1544638" y="2178051"/>
            <a:ext cx="7035800" cy="461963"/>
            <a:chOff x="20119" y="2177873"/>
            <a:chExt cx="7036961" cy="461665"/>
          </a:xfrm>
        </p:grpSpPr>
        <p:sp>
          <p:nvSpPr>
            <p:cNvPr id="124941" name="TextBox 7">
              <a:extLst>
                <a:ext uri="{FF2B5EF4-FFF2-40B4-BE49-F238E27FC236}">
                  <a16:creationId xmlns:a16="http://schemas.microsoft.com/office/drawing/2014/main" id="{46D4FFB6-C9FD-418E-B9E6-86E835CDA27D}"/>
                </a:ext>
              </a:extLst>
            </p:cNvPr>
            <p:cNvSpPr txBox="1">
              <a:spLocks noChangeArrowheads="1"/>
            </p:cNvSpPr>
            <p:nvPr/>
          </p:nvSpPr>
          <p:spPr bwMode="auto">
            <a:xfrm>
              <a:off x="726204" y="2279179"/>
              <a:ext cx="63308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1200" dirty="0">
                  <a:solidFill>
                    <a:srgbClr val="000000"/>
                  </a:solidFill>
                </a:rPr>
                <a:t>    </a:t>
              </a:r>
              <a:r>
                <a:rPr lang="en-US" altLang="en-US" sz="1600" dirty="0">
                  <a:solidFill>
                    <a:srgbClr val="000000"/>
                  </a:solidFill>
                </a:rPr>
                <a:t>- .04                 -.08                  0                  +  .08            - ,02               </a:t>
              </a:r>
              <a:endParaRPr lang="en-US" altLang="en-US" sz="1200" dirty="0">
                <a:solidFill>
                  <a:srgbClr val="000000"/>
                </a:solidFill>
              </a:endParaRPr>
            </a:p>
          </p:txBody>
        </p:sp>
        <p:sp>
          <p:nvSpPr>
            <p:cNvPr id="124942" name="Rectangle 9">
              <a:extLst>
                <a:ext uri="{FF2B5EF4-FFF2-40B4-BE49-F238E27FC236}">
                  <a16:creationId xmlns:a16="http://schemas.microsoft.com/office/drawing/2014/main" id="{6769B5F2-BE44-4CBE-893E-A63D4054FEF8}"/>
                </a:ext>
              </a:extLst>
            </p:cNvPr>
            <p:cNvSpPr>
              <a:spLocks noChangeArrowheads="1"/>
            </p:cNvSpPr>
            <p:nvPr/>
          </p:nvSpPr>
          <p:spPr bwMode="auto">
            <a:xfrm>
              <a:off x="20119" y="2177873"/>
              <a:ext cx="9268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1200" dirty="0">
                  <a:solidFill>
                    <a:srgbClr val="000000"/>
                  </a:solidFill>
                </a:rPr>
                <a:t>Difference</a:t>
              </a:r>
            </a:p>
            <a:p>
              <a:pPr eaLnBrk="0" fontAlgn="base" hangingPunct="0">
                <a:spcBef>
                  <a:spcPct val="0"/>
                </a:spcBef>
                <a:spcAft>
                  <a:spcPct val="0"/>
                </a:spcAft>
                <a:buNone/>
              </a:pPr>
              <a:r>
                <a:rPr lang="en-US" altLang="en-US" sz="1200" dirty="0">
                  <a:solidFill>
                    <a:srgbClr val="000000"/>
                  </a:solidFill>
                </a:rPr>
                <a:t> in Molarity</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2" dur="500"/>
                                        <p:tgtEl>
                                          <p:spTgt spid="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left)">
                                      <p:cBhvr>
                                        <p:cTn id="27" dur="500"/>
                                        <p:tgtEl>
                                          <p:spTgt spid="6">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down)">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1" grpId="0" animBg="1"/>
      <p:bldP spid="12"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accent1">
            <a:lumMod val="90000"/>
          </a:schemeClr>
        </a:solidFill>
        <a:effectLst/>
      </p:bgPr>
    </p:bg>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A49FD95-2230-4DB5-92DE-53EDBB6CF174}"/>
              </a:ext>
            </a:extLst>
          </p:cNvPr>
          <p:cNvSpPr>
            <a:spLocks noGrp="1" noChangeArrowheads="1"/>
          </p:cNvSpPr>
          <p:nvPr>
            <p:ph type="body" sz="half" idx="2"/>
          </p:nvPr>
        </p:nvSpPr>
        <p:spPr>
          <a:xfrm>
            <a:off x="170136" y="358099"/>
            <a:ext cx="12165496" cy="2411100"/>
          </a:xfrm>
        </p:spPr>
        <p:txBody>
          <a:bodyPr/>
          <a:lstStyle/>
          <a:p>
            <a:pPr marL="0" indent="0">
              <a:buNone/>
            </a:pPr>
            <a:r>
              <a:rPr lang="en-US" sz="2000" dirty="0">
                <a:latin typeface="Comic Sans MS" panose="030F0702030302020204" pitchFamily="66" charset="0"/>
              </a:rPr>
              <a:t>Data regarding the presence (+) or absence (-) of five derived traits in several different species are show in the table below.</a:t>
            </a:r>
            <a:endParaRPr lang="en-US" altLang="en-US" sz="1600" dirty="0">
              <a:solidFill>
                <a:srgbClr val="FF0000"/>
              </a:solidFill>
              <a:latin typeface="Comic Sans MS" panose="030F0702030302020204" pitchFamily="66" charset="0"/>
            </a:endParaRPr>
          </a:p>
        </p:txBody>
      </p:sp>
      <p:sp>
        <p:nvSpPr>
          <p:cNvPr id="89091" name="Rectangle 1">
            <a:extLst>
              <a:ext uri="{FF2B5EF4-FFF2-40B4-BE49-F238E27FC236}">
                <a16:creationId xmlns:a16="http://schemas.microsoft.com/office/drawing/2014/main" id="{6B086D1E-103C-4467-8677-79882B1ED55E}"/>
              </a:ext>
            </a:extLst>
          </p:cNvPr>
          <p:cNvSpPr>
            <a:spLocks noChangeArrowheads="1"/>
          </p:cNvSpPr>
          <p:nvPr/>
        </p:nvSpPr>
        <p:spPr bwMode="auto">
          <a:xfrm>
            <a:off x="1541464" y="6253163"/>
            <a:ext cx="9185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Aft>
                <a:spcPct val="0"/>
              </a:spcAft>
              <a:buNone/>
              <a:defRPr/>
            </a:pPr>
            <a:r>
              <a:rPr lang="en-US" altLang="en-US" sz="1000" dirty="0">
                <a:solidFill>
                  <a:srgbClr val="CC0099"/>
                </a:solidFill>
                <a:cs typeface="Arial" panose="020B0604020202020204" pitchFamily="34" charset="0"/>
              </a:rPr>
              <a:t>.</a:t>
            </a:r>
          </a:p>
        </p:txBody>
      </p:sp>
      <p:sp>
        <p:nvSpPr>
          <p:cNvPr id="4" name="Rectangle 1">
            <a:extLst>
              <a:ext uri="{FF2B5EF4-FFF2-40B4-BE49-F238E27FC236}">
                <a16:creationId xmlns:a16="http://schemas.microsoft.com/office/drawing/2014/main" id="{53242106-AB3A-47EF-907D-64BF9F10F4BA}"/>
              </a:ext>
            </a:extLst>
          </p:cNvPr>
          <p:cNvSpPr>
            <a:spLocks noChangeArrowheads="1"/>
          </p:cNvSpPr>
          <p:nvPr/>
        </p:nvSpPr>
        <p:spPr bwMode="auto">
          <a:xfrm>
            <a:off x="0" y="5868362"/>
            <a:ext cx="1202186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a:solidFill>
                  <a:schemeClr val="tx1"/>
                </a:solidFill>
                <a:latin typeface="Comic Sans MS" pitchFamily="66" charset="0"/>
              </a:defRPr>
            </a:lvl1pPr>
            <a:lvl2pPr eaLnBrk="0" hangingPunct="0">
              <a:defRPr>
                <a:solidFill>
                  <a:schemeClr val="tx1"/>
                </a:solidFill>
                <a:latin typeface="Comic Sans MS" pitchFamily="66" charset="0"/>
              </a:defRPr>
            </a:lvl2pPr>
            <a:lvl3pPr eaLnBrk="0" hangingPunct="0">
              <a:defRPr>
                <a:solidFill>
                  <a:schemeClr val="tx1"/>
                </a:solidFill>
                <a:latin typeface="Comic Sans MS" pitchFamily="66" charset="0"/>
              </a:defRPr>
            </a:lvl3pPr>
            <a:lvl4pPr eaLnBrk="0" hangingPunct="0">
              <a:defRPr>
                <a:solidFill>
                  <a:schemeClr val="tx1"/>
                </a:solidFill>
                <a:latin typeface="Comic Sans MS" pitchFamily="66" charset="0"/>
              </a:defRPr>
            </a:lvl4pPr>
            <a:lvl5pPr eaLnBrk="0" hangingPunct="0">
              <a:defRPr>
                <a:solidFill>
                  <a:schemeClr val="tx1"/>
                </a:solidFill>
                <a:latin typeface="Comic Sans MS" pitchFamily="66" charset="0"/>
              </a:defRPr>
            </a:lvl5pPr>
            <a:lvl6pPr eaLnBrk="0" fontAlgn="base" hangingPunct="0">
              <a:spcBef>
                <a:spcPct val="0"/>
              </a:spcBef>
              <a:spcAft>
                <a:spcPct val="0"/>
              </a:spcAft>
              <a:defRPr>
                <a:solidFill>
                  <a:schemeClr val="tx1"/>
                </a:solidFill>
                <a:latin typeface="Comic Sans MS" pitchFamily="66" charset="0"/>
              </a:defRPr>
            </a:lvl6pPr>
            <a:lvl7pPr eaLnBrk="0" fontAlgn="base" hangingPunct="0">
              <a:spcBef>
                <a:spcPct val="0"/>
              </a:spcBef>
              <a:spcAft>
                <a:spcPct val="0"/>
              </a:spcAft>
              <a:defRPr>
                <a:solidFill>
                  <a:schemeClr val="tx1"/>
                </a:solidFill>
                <a:latin typeface="Comic Sans MS" pitchFamily="66" charset="0"/>
              </a:defRPr>
            </a:lvl7pPr>
            <a:lvl8pPr eaLnBrk="0" fontAlgn="base" hangingPunct="0">
              <a:spcBef>
                <a:spcPct val="0"/>
              </a:spcBef>
              <a:spcAft>
                <a:spcPct val="0"/>
              </a:spcAft>
              <a:defRPr>
                <a:solidFill>
                  <a:schemeClr val="tx1"/>
                </a:solidFill>
                <a:latin typeface="Comic Sans MS" pitchFamily="66" charset="0"/>
              </a:defRPr>
            </a:lvl8pPr>
            <a:lvl9pPr eaLnBrk="0" fontAlgn="base" hangingPunct="0">
              <a:spcBef>
                <a:spcPct val="0"/>
              </a:spcBef>
              <a:spcAft>
                <a:spcPct val="0"/>
              </a:spcAft>
              <a:defRPr>
                <a:solidFill>
                  <a:schemeClr val="tx1"/>
                </a:solidFill>
                <a:latin typeface="Comic Sans MS" pitchFamily="66" charset="0"/>
              </a:defRPr>
            </a:lvl9pPr>
          </a:lstStyle>
          <a:p>
            <a:pPr lvl="0" eaLnBrk="1" hangingPunct="1">
              <a:defRPr/>
            </a:pPr>
            <a:r>
              <a:rPr lang="en-US" sz="1000" dirty="0"/>
              <a:t>EVO-3.B.1 Phylogenetic trees and cladograms show evolutionary relationships among lineages—</a:t>
            </a:r>
            <a:br>
              <a:rPr lang="en-US" sz="1000" dirty="0"/>
            </a:br>
            <a:r>
              <a:rPr lang="en-US" sz="1000" dirty="0"/>
              <a:t>  b. Traits that are either gained or lost during evolution can be used to construct phylogenetic trees and cladograms— </a:t>
            </a:r>
            <a:br>
              <a:rPr lang="en-US" sz="1000" dirty="0"/>
            </a:br>
            <a:r>
              <a:rPr lang="en-US" sz="1000" dirty="0"/>
              <a:t>     i. Shared characters are present in more than one lineage. </a:t>
            </a:r>
            <a:br>
              <a:rPr lang="en-US" sz="1000" dirty="0"/>
            </a:br>
            <a:r>
              <a:rPr lang="en-US" sz="1000" dirty="0"/>
              <a:t>    ii. Shared, derived characters indicate common ancestry and are informative for the construction of phylogenetic trees and cladograms.</a:t>
            </a:r>
            <a:br>
              <a:rPr lang="en-US" sz="1000" dirty="0"/>
            </a:br>
            <a:r>
              <a:rPr lang="en-US" sz="1000" dirty="0"/>
              <a:t>   iii. The out-group represents the lineage that is least closely related to the remainder of the organisms in the phylogenetic tree or cladogram.</a:t>
            </a:r>
            <a:endParaRPr lang="en-US" sz="1000" dirty="0">
              <a:solidFill>
                <a:prstClr val="black"/>
              </a:solidFill>
              <a:latin typeface="Calibri" panose="020F0502020204030204"/>
            </a:endParaRPr>
          </a:p>
          <a:p>
            <a:pPr lvl="0" eaLnBrk="1" hangingPunct="1">
              <a:defRPr/>
            </a:pPr>
            <a:r>
              <a:rPr lang="en-US" sz="1000" dirty="0">
                <a:solidFill>
                  <a:prstClr val="black"/>
                </a:solidFill>
                <a:latin typeface="Calibri" panose="020F0502020204030204"/>
              </a:rPr>
              <a:t>SP 2. D  Represent relationships within biological models including        b. Diagrams</a:t>
            </a:r>
          </a:p>
        </p:txBody>
      </p:sp>
      <p:sp>
        <p:nvSpPr>
          <p:cNvPr id="6" name="TextBox 5">
            <a:extLst>
              <a:ext uri="{FF2B5EF4-FFF2-40B4-BE49-F238E27FC236}">
                <a16:creationId xmlns:a16="http://schemas.microsoft.com/office/drawing/2014/main" id="{9EB6436F-91F3-4413-BE0D-6260B8D67519}"/>
              </a:ext>
            </a:extLst>
          </p:cNvPr>
          <p:cNvSpPr txBox="1"/>
          <p:nvPr/>
        </p:nvSpPr>
        <p:spPr>
          <a:xfrm>
            <a:off x="0" y="53689"/>
            <a:ext cx="5410455" cy="246221"/>
          </a:xfrm>
          <a:prstGeom prst="rect">
            <a:avLst/>
          </a:prstGeom>
          <a:noFill/>
        </p:spPr>
        <p:txBody>
          <a:bodyPr wrap="none" rtlCol="0">
            <a:spAutoFit/>
          </a:bodyPr>
          <a:lstStyle/>
          <a:p>
            <a:pPr fontAlgn="base">
              <a:spcBef>
                <a:spcPct val="0"/>
              </a:spcBef>
              <a:spcAft>
                <a:spcPct val="0"/>
              </a:spcAft>
              <a:defRPr/>
            </a:pPr>
            <a:r>
              <a:rPr lang="en-US" sz="1000" dirty="0">
                <a:solidFill>
                  <a:srgbClr val="000000"/>
                </a:solidFill>
                <a:latin typeface="Arial"/>
                <a:cs typeface="Times New Roman" panose="02020603050405020304" pitchFamily="18" charset="0"/>
              </a:rPr>
              <a:t>https://apcentral.collegeboard.org/pdf/ap-biology-practice-exam-2013.pdf?course=ap-biology</a:t>
            </a:r>
          </a:p>
        </p:txBody>
      </p:sp>
      <p:pic>
        <p:nvPicPr>
          <p:cNvPr id="3" name="Picture 2">
            <a:extLst>
              <a:ext uri="{FF2B5EF4-FFF2-40B4-BE49-F238E27FC236}">
                <a16:creationId xmlns:a16="http://schemas.microsoft.com/office/drawing/2014/main" id="{D2757A03-08A1-4ED1-BA39-57554A561E8A}"/>
              </a:ext>
            </a:extLst>
          </p:cNvPr>
          <p:cNvPicPr>
            <a:picLocks noChangeAspect="1"/>
          </p:cNvPicPr>
          <p:nvPr/>
        </p:nvPicPr>
        <p:blipFill rotWithShape="1">
          <a:blip r:embed="rId3"/>
          <a:srcRect l="36501" t="55196" r="42702" b="18793"/>
          <a:stretch/>
        </p:blipFill>
        <p:spPr>
          <a:xfrm>
            <a:off x="437322" y="1209001"/>
            <a:ext cx="5431810" cy="2411100"/>
          </a:xfrm>
          <a:prstGeom prst="rect">
            <a:avLst/>
          </a:prstGeom>
        </p:spPr>
      </p:pic>
      <p:pic>
        <p:nvPicPr>
          <p:cNvPr id="9" name="Picture 8">
            <a:extLst>
              <a:ext uri="{FF2B5EF4-FFF2-40B4-BE49-F238E27FC236}">
                <a16:creationId xmlns:a16="http://schemas.microsoft.com/office/drawing/2014/main" id="{18C63B64-AD7C-4955-BD46-CF5ABDE3AA6A}"/>
              </a:ext>
            </a:extLst>
          </p:cNvPr>
          <p:cNvPicPr>
            <a:picLocks noChangeAspect="1"/>
          </p:cNvPicPr>
          <p:nvPr/>
        </p:nvPicPr>
        <p:blipFill rotWithShape="1">
          <a:blip r:embed="rId4"/>
          <a:srcRect l="35272" t="35318" r="51295" b="20860"/>
          <a:stretch/>
        </p:blipFill>
        <p:spPr>
          <a:xfrm>
            <a:off x="8965452" y="931925"/>
            <a:ext cx="3190597" cy="5703897"/>
          </a:xfrm>
          <a:prstGeom prst="rect">
            <a:avLst/>
          </a:prstGeom>
        </p:spPr>
      </p:pic>
      <p:sp>
        <p:nvSpPr>
          <p:cNvPr id="10" name="TextBox 9">
            <a:extLst>
              <a:ext uri="{FF2B5EF4-FFF2-40B4-BE49-F238E27FC236}">
                <a16:creationId xmlns:a16="http://schemas.microsoft.com/office/drawing/2014/main" id="{173B4D50-0158-466F-95D3-D1E03482AE6C}"/>
              </a:ext>
            </a:extLst>
          </p:cNvPr>
          <p:cNvSpPr txBox="1"/>
          <p:nvPr/>
        </p:nvSpPr>
        <p:spPr>
          <a:xfrm>
            <a:off x="305307" y="3783874"/>
            <a:ext cx="7145692" cy="1323439"/>
          </a:xfrm>
          <a:prstGeom prst="rect">
            <a:avLst/>
          </a:prstGeom>
          <a:noFill/>
        </p:spPr>
        <p:txBody>
          <a:bodyPr wrap="square" rtlCol="0">
            <a:spAutoFit/>
          </a:bodyPr>
          <a:lstStyle/>
          <a:p>
            <a:r>
              <a:rPr lang="en-US" dirty="0"/>
              <a:t> </a:t>
            </a:r>
            <a:r>
              <a:rPr lang="en-US" sz="2000" dirty="0">
                <a:latin typeface="Comic Sans MS" panose="030F0702030302020204" pitchFamily="66" charset="0"/>
              </a:rPr>
              <a:t>Which of the cladograms shown provides the simplest and most accurate representation of the data in the table?</a:t>
            </a:r>
          </a:p>
          <a:p>
            <a:endParaRPr lang="en-US" sz="2000" dirty="0">
              <a:latin typeface="Comic Sans MS" panose="030F0702030302020204" pitchFamily="66" charset="0"/>
            </a:endParaRPr>
          </a:p>
          <a:p>
            <a:r>
              <a:rPr lang="en-US" sz="2000" dirty="0">
                <a:latin typeface="Comic Sans MS" panose="030F0702030302020204" pitchFamily="66" charset="0"/>
              </a:rPr>
              <a:t>Which two organisms are the least closely related?</a:t>
            </a:r>
            <a:endParaRPr lang="en-US" dirty="0">
              <a:latin typeface="Comic Sans MS" panose="030F0702030302020204" pitchFamily="66" charset="0"/>
            </a:endParaRPr>
          </a:p>
        </p:txBody>
      </p:sp>
      <p:sp>
        <p:nvSpPr>
          <p:cNvPr id="11" name="Rectangle 10">
            <a:extLst>
              <a:ext uri="{FF2B5EF4-FFF2-40B4-BE49-F238E27FC236}">
                <a16:creationId xmlns:a16="http://schemas.microsoft.com/office/drawing/2014/main" id="{F71D5E90-EE42-43B0-95D6-BDE3BD59020C}"/>
              </a:ext>
            </a:extLst>
          </p:cNvPr>
          <p:cNvSpPr/>
          <p:nvPr/>
        </p:nvSpPr>
        <p:spPr>
          <a:xfrm>
            <a:off x="9195974" y="911088"/>
            <a:ext cx="2729552" cy="1360151"/>
          </a:xfrm>
          <a:prstGeom prst="rect">
            <a:avLst/>
          </a:prstGeom>
          <a:noFill/>
          <a:ln w="57150">
            <a:solidFill>
              <a:srgbClr val="B381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AB031A7E-393E-4D25-A4E1-115EDC7E57A7}"/>
              </a:ext>
            </a:extLst>
          </p:cNvPr>
          <p:cNvSpPr txBox="1"/>
          <p:nvPr/>
        </p:nvSpPr>
        <p:spPr>
          <a:xfrm>
            <a:off x="1881808" y="5086420"/>
            <a:ext cx="4855816" cy="707886"/>
          </a:xfrm>
          <a:prstGeom prst="rect">
            <a:avLst/>
          </a:prstGeom>
          <a:noFill/>
        </p:spPr>
        <p:txBody>
          <a:bodyPr wrap="none" rtlCol="0">
            <a:spAutoFit/>
          </a:bodyPr>
          <a:lstStyle/>
          <a:p>
            <a:r>
              <a:rPr lang="en-US" sz="2000" dirty="0">
                <a:solidFill>
                  <a:srgbClr val="0000FF"/>
                </a:solidFill>
                <a:latin typeface="Comic Sans MS" panose="030F0702030302020204" pitchFamily="66" charset="0"/>
              </a:rPr>
              <a:t>Y and X are least closely related</a:t>
            </a:r>
            <a:br>
              <a:rPr lang="en-US" sz="2000" dirty="0">
                <a:solidFill>
                  <a:srgbClr val="0000FF"/>
                </a:solidFill>
                <a:latin typeface="Comic Sans MS" panose="030F0702030302020204" pitchFamily="66" charset="0"/>
              </a:rPr>
            </a:br>
            <a:r>
              <a:rPr lang="en-US" sz="2000" dirty="0">
                <a:solidFill>
                  <a:srgbClr val="0000FF"/>
                </a:solidFill>
                <a:latin typeface="Comic Sans MS" panose="030F0702030302020204" pitchFamily="66" charset="0"/>
              </a:rPr>
              <a:t>Y shares none of the traits shown by X</a:t>
            </a:r>
          </a:p>
        </p:txBody>
      </p:sp>
    </p:spTree>
    <p:extLst>
      <p:ext uri="{BB962C8B-B14F-4D97-AF65-F5344CB8AC3E}">
        <p14:creationId xmlns:p14="http://schemas.microsoft.com/office/powerpoint/2010/main" val="12331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up)">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ED6409A-3D38-4CB0-9874-9B780D025841}"/>
              </a:ext>
            </a:extLst>
          </p:cNvPr>
          <p:cNvSpPr/>
          <p:nvPr/>
        </p:nvSpPr>
        <p:spPr>
          <a:xfrm>
            <a:off x="2903494" y="3951252"/>
            <a:ext cx="7792450" cy="523220"/>
          </a:xfrm>
          <a:prstGeom prst="rect">
            <a:avLst/>
          </a:prstGeom>
        </p:spPr>
        <p:txBody>
          <a:bodyPr wrap="square">
            <a:spAutoFit/>
          </a:bodyPr>
          <a:lstStyle/>
          <a:p>
            <a:pPr fontAlgn="base">
              <a:spcBef>
                <a:spcPct val="0"/>
              </a:spcBef>
              <a:spcAft>
                <a:spcPct val="0"/>
              </a:spcAft>
            </a:pPr>
            <a:r>
              <a:rPr lang="en-US" altLang="en-US" sz="1400" b="1" u="sng" dirty="0">
                <a:solidFill>
                  <a:srgbClr val="0066CC"/>
                </a:solidFill>
                <a:latin typeface="Comic Sans MS" panose="030F0702030302020204" pitchFamily="66" charset="0"/>
              </a:rPr>
              <a:t>(o – e)</a:t>
            </a:r>
            <a:r>
              <a:rPr lang="en-US" altLang="en-US" sz="1400" b="1" u="sng" baseline="30000" dirty="0">
                <a:solidFill>
                  <a:srgbClr val="0066CC"/>
                </a:solidFill>
                <a:latin typeface="Comic Sans MS" panose="030F0702030302020204" pitchFamily="66" charset="0"/>
              </a:rPr>
              <a:t>2 </a:t>
            </a:r>
            <a:r>
              <a:rPr lang="en-US" altLang="en-US" sz="1400" b="1" dirty="0">
                <a:solidFill>
                  <a:srgbClr val="0066CC"/>
                </a:solidFill>
                <a:latin typeface="Comic Sans MS" panose="030F0702030302020204" pitchFamily="66" charset="0"/>
              </a:rPr>
              <a:t>= </a:t>
            </a:r>
            <a:r>
              <a:rPr lang="en-US" altLang="en-US" sz="1400" b="1" u="sng" dirty="0">
                <a:solidFill>
                  <a:srgbClr val="0066CC"/>
                </a:solidFill>
                <a:latin typeface="Comic Sans MS" panose="030F0702030302020204" pitchFamily="66" charset="0"/>
              </a:rPr>
              <a:t>(2346-2350)</a:t>
            </a:r>
            <a:r>
              <a:rPr lang="en-US" altLang="en-US" sz="1400" b="1" u="sng" baseline="30000" dirty="0">
                <a:solidFill>
                  <a:srgbClr val="0066CC"/>
                </a:solidFill>
                <a:latin typeface="Comic Sans MS" panose="030F0702030302020204" pitchFamily="66" charset="0"/>
              </a:rPr>
              <a:t>2 </a:t>
            </a:r>
            <a:r>
              <a:rPr lang="en-US" altLang="en-US" sz="1400" b="1" dirty="0">
                <a:solidFill>
                  <a:srgbClr val="0066CC"/>
                </a:solidFill>
                <a:latin typeface="Comic Sans MS" panose="030F0702030302020204" pitchFamily="66" charset="0"/>
              </a:rPr>
              <a:t> + </a:t>
            </a:r>
            <a:r>
              <a:rPr lang="en-US" altLang="en-US" sz="1400" b="1" u="sng" dirty="0">
                <a:solidFill>
                  <a:srgbClr val="0066CC"/>
                </a:solidFill>
                <a:latin typeface="Comic Sans MS" panose="030F0702030302020204" pitchFamily="66" charset="0"/>
              </a:rPr>
              <a:t>(150-145)</a:t>
            </a:r>
            <a:r>
              <a:rPr lang="en-US" altLang="en-US" sz="1400" b="1" u="sng" baseline="30000" dirty="0">
                <a:solidFill>
                  <a:srgbClr val="0066CC"/>
                </a:solidFill>
                <a:latin typeface="Comic Sans MS" panose="030F0702030302020204" pitchFamily="66" charset="0"/>
              </a:rPr>
              <a:t>2</a:t>
            </a:r>
            <a:r>
              <a:rPr lang="en-US" altLang="en-US" sz="1400" b="1" u="sng" dirty="0">
                <a:solidFill>
                  <a:srgbClr val="0066CC"/>
                </a:solidFill>
                <a:latin typeface="Comic Sans MS" panose="030F0702030302020204" pitchFamily="66" charset="0"/>
              </a:rPr>
              <a:t> </a:t>
            </a:r>
            <a:r>
              <a:rPr lang="en-US" altLang="en-US" sz="1400" b="1" dirty="0">
                <a:solidFill>
                  <a:srgbClr val="0066CC"/>
                </a:solidFill>
                <a:latin typeface="Comic Sans MS" panose="030F0702030302020204" pitchFamily="66" charset="0"/>
              </a:rPr>
              <a:t>+  </a:t>
            </a:r>
            <a:r>
              <a:rPr lang="en-US" altLang="en-US" sz="1400" b="1" u="sng" dirty="0">
                <a:solidFill>
                  <a:srgbClr val="0066CC"/>
                </a:solidFill>
                <a:latin typeface="Comic Sans MS" panose="030F0702030302020204" pitchFamily="66" charset="0"/>
              </a:rPr>
              <a:t>(4-2)</a:t>
            </a:r>
            <a:r>
              <a:rPr lang="en-US" altLang="en-US" sz="1400" b="1" u="sng" baseline="30000" dirty="0">
                <a:solidFill>
                  <a:srgbClr val="0066CC"/>
                </a:solidFill>
                <a:latin typeface="Comic Sans MS" panose="030F0702030302020204" pitchFamily="66" charset="0"/>
              </a:rPr>
              <a:t>2</a:t>
            </a:r>
            <a:r>
              <a:rPr lang="en-US" altLang="en-US" sz="1400" b="1" u="sng" dirty="0">
                <a:solidFill>
                  <a:srgbClr val="0066CC"/>
                </a:solidFill>
                <a:latin typeface="Comic Sans MS" panose="030F0702030302020204" pitchFamily="66" charset="0"/>
              </a:rPr>
              <a:t> </a:t>
            </a:r>
            <a:r>
              <a:rPr lang="en-US" altLang="en-US" sz="1400" b="1" dirty="0">
                <a:solidFill>
                  <a:srgbClr val="0066CC"/>
                </a:solidFill>
                <a:latin typeface="Comic Sans MS" panose="030F0702030302020204" pitchFamily="66" charset="0"/>
              </a:rPr>
              <a:t> = 0.007 + .172 + 2.0 = 2.18</a:t>
            </a:r>
          </a:p>
          <a:p>
            <a:pPr fontAlgn="base">
              <a:spcBef>
                <a:spcPct val="0"/>
              </a:spcBef>
              <a:spcAft>
                <a:spcPct val="0"/>
              </a:spcAft>
            </a:pPr>
            <a:r>
              <a:rPr lang="en-US" altLang="en-US" sz="1400" b="1" dirty="0">
                <a:solidFill>
                  <a:srgbClr val="0066CC"/>
                </a:solidFill>
                <a:latin typeface="Comic Sans MS" panose="030F0702030302020204" pitchFamily="66" charset="0"/>
              </a:rPr>
              <a:t>   e         2350               145            2</a:t>
            </a:r>
          </a:p>
        </p:txBody>
      </p:sp>
      <p:sp>
        <p:nvSpPr>
          <p:cNvPr id="11" name="Rectangle 10">
            <a:extLst>
              <a:ext uri="{FF2B5EF4-FFF2-40B4-BE49-F238E27FC236}">
                <a16:creationId xmlns:a16="http://schemas.microsoft.com/office/drawing/2014/main" id="{B6AA04BC-92FE-4058-8F8C-1BFE980770E6}"/>
              </a:ext>
            </a:extLst>
          </p:cNvPr>
          <p:cNvSpPr/>
          <p:nvPr/>
        </p:nvSpPr>
        <p:spPr>
          <a:xfrm>
            <a:off x="-62660" y="6262802"/>
            <a:ext cx="9144000" cy="575222"/>
          </a:xfrm>
          <a:prstGeom prst="rect">
            <a:avLst/>
          </a:prstGeom>
        </p:spPr>
        <p:txBody>
          <a:bodyPr wrap="square">
            <a:spAutoFit/>
          </a:bodyPr>
          <a:lstStyle/>
          <a:p>
            <a:pPr>
              <a:lnSpc>
                <a:spcPct val="107000"/>
              </a:lnSpc>
            </a:pPr>
            <a:r>
              <a:rPr lang="en-US" sz="1000" dirty="0">
                <a:solidFill>
                  <a:srgbClr val="000000"/>
                </a:solidFill>
                <a:latin typeface="Times New Roman" panose="02020603050405020304" pitchFamily="18" charset="0"/>
                <a:cs typeface="Times New Roman" panose="02020603050405020304" pitchFamily="18" charset="0"/>
              </a:rPr>
              <a:t>EVO-1.K.2 Allele frequencies in a population can be calculated from genotype frequencies</a:t>
            </a:r>
          </a:p>
          <a:p>
            <a:pPr>
              <a:lnSpc>
                <a:spcPct val="107000"/>
              </a:lnSpc>
            </a:pPr>
            <a:r>
              <a:rPr lang="en-US" sz="1000" dirty="0">
                <a:solidFill>
                  <a:srgbClr val="000000"/>
                </a:solidFill>
                <a:latin typeface="Times New Roman" panose="02020603050405020304" pitchFamily="18" charset="0"/>
                <a:cs typeface="Times New Roman" panose="02020603050405020304" pitchFamily="18" charset="0"/>
              </a:rPr>
              <a:t>EVO-1.L.1 Changes in allele frequencies provide evidence for the occurrence of evolution in a population. </a:t>
            </a:r>
          </a:p>
          <a:p>
            <a:pPr>
              <a:lnSpc>
                <a:spcPct val="107000"/>
              </a:lnSpc>
            </a:pPr>
            <a:r>
              <a:rPr lang="en-US" sz="1000" dirty="0">
                <a:solidFill>
                  <a:srgbClr val="000000"/>
                </a:solidFill>
                <a:latin typeface="Times New Roman" panose="02020603050405020304" pitchFamily="18" charset="0"/>
                <a:cs typeface="Times New Roman" panose="02020603050405020304" pitchFamily="18" charset="0"/>
              </a:rPr>
              <a:t>SP 5 A. Perform mathematical calculations including:     a. Mathematical equations in the curriculum</a:t>
            </a:r>
          </a:p>
        </p:txBody>
      </p:sp>
      <p:sp>
        <p:nvSpPr>
          <p:cNvPr id="12" name="Rectangle 11">
            <a:extLst>
              <a:ext uri="{FF2B5EF4-FFF2-40B4-BE49-F238E27FC236}">
                <a16:creationId xmlns:a16="http://schemas.microsoft.com/office/drawing/2014/main" id="{7A19E421-DCD0-4CB2-B457-4627822344F0}"/>
              </a:ext>
            </a:extLst>
          </p:cNvPr>
          <p:cNvSpPr/>
          <p:nvPr/>
        </p:nvSpPr>
        <p:spPr>
          <a:xfrm>
            <a:off x="-1498348" y="3209447"/>
            <a:ext cx="383438" cy="369332"/>
          </a:xfrm>
          <a:prstGeom prst="rect">
            <a:avLst/>
          </a:prstGeom>
        </p:spPr>
        <p:txBody>
          <a:bodyPr wrap="none">
            <a:spAutoFit/>
          </a:bodyPr>
          <a:lstStyle/>
          <a:p>
            <a:pPr fontAlgn="base">
              <a:spcBef>
                <a:spcPct val="0"/>
              </a:spcBef>
              <a:spcAft>
                <a:spcPct val="0"/>
              </a:spcAft>
            </a:pPr>
            <a:r>
              <a:rPr lang="en-US" altLang="en-US" b="1" dirty="0">
                <a:solidFill>
                  <a:srgbClr val="0066CC"/>
                </a:solidFill>
                <a:latin typeface="Comic Sans MS" panose="030F0702030302020204" pitchFamily="66" charset="0"/>
              </a:rPr>
              <a:t>  </a:t>
            </a:r>
            <a:endParaRPr lang="en-US" dirty="0">
              <a:solidFill>
                <a:srgbClr val="000000"/>
              </a:solidFill>
              <a:latin typeface="Comic Sans MS" panose="030F0702030302020204" pitchFamily="66" charset="0"/>
            </a:endParaRPr>
          </a:p>
        </p:txBody>
      </p:sp>
      <p:sp>
        <p:nvSpPr>
          <p:cNvPr id="23" name="Rectangle 22">
            <a:extLst>
              <a:ext uri="{FF2B5EF4-FFF2-40B4-BE49-F238E27FC236}">
                <a16:creationId xmlns:a16="http://schemas.microsoft.com/office/drawing/2014/main" id="{CDBA4424-B56A-458F-AC5E-C6D2AB8C6981}"/>
              </a:ext>
            </a:extLst>
          </p:cNvPr>
          <p:cNvSpPr/>
          <p:nvPr/>
        </p:nvSpPr>
        <p:spPr>
          <a:xfrm>
            <a:off x="95013" y="4840023"/>
            <a:ext cx="3127779" cy="338554"/>
          </a:xfrm>
          <a:prstGeom prst="rect">
            <a:avLst/>
          </a:prstGeom>
        </p:spPr>
        <p:txBody>
          <a:bodyPr wrap="none">
            <a:spAutoFit/>
          </a:bodyPr>
          <a:lstStyle/>
          <a:p>
            <a:pPr fontAlgn="base">
              <a:spcBef>
                <a:spcPct val="0"/>
              </a:spcBef>
              <a:spcAft>
                <a:spcPct val="0"/>
              </a:spcAft>
            </a:pPr>
            <a:r>
              <a:rPr lang="en-US" altLang="en-US" sz="1600" b="1" dirty="0">
                <a:solidFill>
                  <a:srgbClr val="0066CC"/>
                </a:solidFill>
                <a:latin typeface="Comic Sans MS" panose="030F0702030302020204" pitchFamily="66" charset="0"/>
              </a:rPr>
              <a:t>Degrees of freedom = 3-2=1</a:t>
            </a:r>
            <a:endParaRPr lang="en-US" sz="1600" dirty="0">
              <a:solidFill>
                <a:srgbClr val="000000"/>
              </a:solidFill>
              <a:latin typeface="Comic Sans MS" panose="030F0702030302020204" pitchFamily="66" charset="0"/>
            </a:endParaRPr>
          </a:p>
        </p:txBody>
      </p:sp>
      <p:sp>
        <p:nvSpPr>
          <p:cNvPr id="5" name="Rectangle 4">
            <a:extLst>
              <a:ext uri="{FF2B5EF4-FFF2-40B4-BE49-F238E27FC236}">
                <a16:creationId xmlns:a16="http://schemas.microsoft.com/office/drawing/2014/main" id="{43EAFFE3-18BB-4D90-B604-D018E9839873}"/>
              </a:ext>
            </a:extLst>
          </p:cNvPr>
          <p:cNvSpPr/>
          <p:nvPr/>
        </p:nvSpPr>
        <p:spPr>
          <a:xfrm>
            <a:off x="156071" y="899767"/>
            <a:ext cx="11879858" cy="1200329"/>
          </a:xfrm>
          <a:prstGeom prst="rect">
            <a:avLst/>
          </a:prstGeom>
        </p:spPr>
        <p:txBody>
          <a:bodyPr wrap="square">
            <a:spAutoFit/>
          </a:bodyPr>
          <a:lstStyle/>
          <a:p>
            <a:pPr fontAlgn="base">
              <a:spcBef>
                <a:spcPct val="0"/>
              </a:spcBef>
              <a:spcAft>
                <a:spcPct val="0"/>
              </a:spcAft>
            </a:pPr>
            <a:r>
              <a:rPr lang="en-US" altLang="en-US" dirty="0">
                <a:solidFill>
                  <a:srgbClr val="000000"/>
                </a:solidFill>
                <a:latin typeface="Comic Sans MS" panose="030F0702030302020204" pitchFamily="66" charset="0"/>
              </a:rPr>
              <a:t> Following are the data that were actually collected in Wisconsin.</a:t>
            </a:r>
          </a:p>
          <a:p>
            <a:pPr fontAlgn="base">
              <a:spcBef>
                <a:spcPct val="0"/>
              </a:spcBef>
              <a:spcAft>
                <a:spcPct val="0"/>
              </a:spcAft>
            </a:pPr>
            <a:r>
              <a:rPr lang="en-US" altLang="en-US" dirty="0">
                <a:solidFill>
                  <a:srgbClr val="000000"/>
                </a:solidFill>
                <a:latin typeface="Comic Sans MS" panose="030F0702030302020204" pitchFamily="66" charset="0"/>
              </a:rPr>
              <a:t> Perform a chi-square test on these data.  </a:t>
            </a:r>
            <a:br>
              <a:rPr lang="en-US" altLang="en-US" dirty="0">
                <a:solidFill>
                  <a:srgbClr val="000000"/>
                </a:solidFill>
                <a:latin typeface="Comic Sans MS" panose="030F0702030302020204" pitchFamily="66" charset="0"/>
              </a:rPr>
            </a:br>
            <a:r>
              <a:rPr lang="en-US" altLang="en-US" dirty="0">
                <a:solidFill>
                  <a:srgbClr val="000000"/>
                </a:solidFill>
                <a:latin typeface="Comic Sans MS" panose="030F0702030302020204" pitchFamily="66" charset="0"/>
              </a:rPr>
              <a:t>Can you accept the hypothesis that the allele frequency is the same in Wisconsin as in Michigan? </a:t>
            </a:r>
            <a:br>
              <a:rPr lang="en-US" altLang="en-US" dirty="0">
                <a:solidFill>
                  <a:srgbClr val="000000"/>
                </a:solidFill>
                <a:latin typeface="Comic Sans MS" panose="030F0702030302020204" pitchFamily="66" charset="0"/>
              </a:rPr>
            </a:br>
            <a:r>
              <a:rPr lang="en-US" altLang="en-US" dirty="0">
                <a:solidFill>
                  <a:srgbClr val="000000"/>
                </a:solidFill>
                <a:latin typeface="Comic Sans MS" panose="030F0702030302020204" pitchFamily="66" charset="0"/>
              </a:rPr>
              <a:t>Use the chi-square table below to interpret your results. Give degrees of freedom and p values. </a:t>
            </a:r>
            <a:endParaRPr lang="en-US" dirty="0">
              <a:solidFill>
                <a:srgbClr val="000000"/>
              </a:solidFill>
              <a:latin typeface="Comic Sans MS" panose="030F0702030302020204" pitchFamily="66" charset="0"/>
            </a:endParaRPr>
          </a:p>
        </p:txBody>
      </p:sp>
      <p:graphicFrame>
        <p:nvGraphicFramePr>
          <p:cNvPr id="14" name="Table 13">
            <a:extLst>
              <a:ext uri="{FF2B5EF4-FFF2-40B4-BE49-F238E27FC236}">
                <a16:creationId xmlns:a16="http://schemas.microsoft.com/office/drawing/2014/main" id="{21EE5921-AF22-4228-87DF-1DB14935E861}"/>
              </a:ext>
            </a:extLst>
          </p:cNvPr>
          <p:cNvGraphicFramePr>
            <a:graphicFrameLocks noGrp="1"/>
          </p:cNvGraphicFramePr>
          <p:nvPr/>
        </p:nvGraphicFramePr>
        <p:xfrm>
          <a:off x="1913531" y="2310366"/>
          <a:ext cx="8192613" cy="1593700"/>
        </p:xfrm>
        <a:graphic>
          <a:graphicData uri="http://schemas.openxmlformats.org/drawingml/2006/table">
            <a:tbl>
              <a:tblPr firstRow="1" firstCol="1" bandRow="1"/>
              <a:tblGrid>
                <a:gridCol w="1371600">
                  <a:extLst>
                    <a:ext uri="{9D8B030D-6E8A-4147-A177-3AD203B41FA5}">
                      <a16:colId xmlns:a16="http://schemas.microsoft.com/office/drawing/2014/main" val="1881129197"/>
                    </a:ext>
                  </a:extLst>
                </a:gridCol>
                <a:gridCol w="1543081">
                  <a:extLst>
                    <a:ext uri="{9D8B030D-6E8A-4147-A177-3AD203B41FA5}">
                      <a16:colId xmlns:a16="http://schemas.microsoft.com/office/drawing/2014/main" val="1840537644"/>
                    </a:ext>
                  </a:extLst>
                </a:gridCol>
                <a:gridCol w="1417952">
                  <a:extLst>
                    <a:ext uri="{9D8B030D-6E8A-4147-A177-3AD203B41FA5}">
                      <a16:colId xmlns:a16="http://schemas.microsoft.com/office/drawing/2014/main" val="573441022"/>
                    </a:ext>
                  </a:extLst>
                </a:gridCol>
                <a:gridCol w="1678637">
                  <a:extLst>
                    <a:ext uri="{9D8B030D-6E8A-4147-A177-3AD203B41FA5}">
                      <a16:colId xmlns:a16="http://schemas.microsoft.com/office/drawing/2014/main" val="3634323444"/>
                    </a:ext>
                  </a:extLst>
                </a:gridCol>
                <a:gridCol w="2181343">
                  <a:extLst>
                    <a:ext uri="{9D8B030D-6E8A-4147-A177-3AD203B41FA5}">
                      <a16:colId xmlns:a16="http://schemas.microsoft.com/office/drawing/2014/main" val="2987862324"/>
                    </a:ext>
                  </a:extLst>
                </a:gridCol>
              </a:tblGrid>
              <a:tr h="509034">
                <a:tc>
                  <a:txBody>
                    <a:bodyPr/>
                    <a:lstStyle/>
                    <a:p>
                      <a:pPr marL="0" marR="0">
                        <a:spcBef>
                          <a:spcPts val="0"/>
                        </a:spcBef>
                        <a:spcAft>
                          <a:spcPts val="0"/>
                        </a:spcAft>
                      </a:pPr>
                      <a:r>
                        <a:rPr lang="en-US" sz="1400" dirty="0">
                          <a:effectLst/>
                          <a:latin typeface="Comic Sans MS" panose="030F0702030302020204" pitchFamily="66" charset="0"/>
                          <a:ea typeface="Times New Roman" panose="02020603050405020304" pitchFamily="18" charset="0"/>
                          <a:cs typeface="Arial" panose="020B0604020202020204" pitchFamily="34" charset="0"/>
                        </a:rPr>
                        <a:t> WISCONSIN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omic Sans MS" panose="030F0702030302020204" pitchFamily="66" charset="0"/>
                          <a:ea typeface="Times New Roman" panose="02020603050405020304" pitchFamily="18" charset="0"/>
                          <a:cs typeface="Arial" panose="020B0604020202020204" pitchFamily="34" charset="0"/>
                        </a:rPr>
                        <a:t> AA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omic Sans MS" panose="030F0702030302020204" pitchFamily="66" charset="0"/>
                          <a:ea typeface="Times New Roman" panose="02020603050405020304" pitchFamily="18" charset="0"/>
                          <a:cs typeface="Arial" panose="020B0604020202020204" pitchFamily="34" charset="0"/>
                        </a:rPr>
                        <a:t> Aa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omic Sans MS" panose="030F0702030302020204" pitchFamily="66" charset="0"/>
                          <a:ea typeface="Times New Roman" panose="02020603050405020304" pitchFamily="18" charset="0"/>
                          <a:cs typeface="Arial" panose="020B0604020202020204" pitchFamily="34" charset="0"/>
                        </a:rPr>
                        <a:t> aa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omic Sans MS" panose="030F0702030302020204" pitchFamily="66" charset="0"/>
                          <a:ea typeface="Times New Roman" panose="02020603050405020304" pitchFamily="18" charset="0"/>
                          <a:cs typeface="Arial" panose="020B0604020202020204" pitchFamily="34" charset="0"/>
                        </a:rPr>
                        <a:t> TOTAL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2778037"/>
                  </a:ext>
                </a:extLst>
              </a:tr>
              <a:tr h="457200">
                <a:tc>
                  <a:txBody>
                    <a:bodyPr/>
                    <a:lstStyle/>
                    <a:p>
                      <a:pPr marL="0" marR="0">
                        <a:spcBef>
                          <a:spcPts val="0"/>
                        </a:spcBef>
                        <a:spcAft>
                          <a:spcPts val="0"/>
                        </a:spcAft>
                      </a:pPr>
                      <a:r>
                        <a:rPr lang="en-US" sz="1400" dirty="0">
                          <a:effectLst/>
                          <a:latin typeface="Comic Sans MS" panose="030F0702030302020204" pitchFamily="66" charset="0"/>
                          <a:ea typeface="Times New Roman" panose="02020603050405020304" pitchFamily="18" charset="0"/>
                          <a:cs typeface="Arial" panose="020B0604020202020204" pitchFamily="34" charset="0"/>
                        </a:rPr>
                        <a:t>OBSERVED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omic Sans MS" panose="030F0702030302020204" pitchFamily="66" charset="0"/>
                          <a:ea typeface="Times New Roman" panose="02020603050405020304" pitchFamily="18" charset="0"/>
                          <a:cs typeface="Arial" panose="020B0604020202020204" pitchFamily="34" charset="0"/>
                        </a:rPr>
                        <a:t> 2346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omic Sans MS" panose="030F0702030302020204" pitchFamily="66" charset="0"/>
                          <a:ea typeface="Times New Roman" panose="02020603050405020304" pitchFamily="18" charset="0"/>
                          <a:cs typeface="Arial" panose="020B0604020202020204" pitchFamily="34" charset="0"/>
                        </a:rPr>
                        <a:t> 150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omic Sans MS" panose="030F0702030302020204" pitchFamily="66" charset="0"/>
                          <a:ea typeface="Times New Roman" panose="02020603050405020304" pitchFamily="18" charset="0"/>
                          <a:cs typeface="Arial" panose="020B0604020202020204" pitchFamily="34" charset="0"/>
                        </a:rPr>
                        <a:t>4 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omic Sans MS" panose="030F0702030302020204" pitchFamily="66" charset="0"/>
                          <a:ea typeface="Times New Roman" panose="02020603050405020304" pitchFamily="18" charset="0"/>
                          <a:cs typeface="Arial" panose="020B0604020202020204" pitchFamily="34" charset="0"/>
                        </a:rPr>
                        <a:t> 2500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567250"/>
                  </a:ext>
                </a:extLst>
              </a:tr>
              <a:tr h="627466">
                <a:tc>
                  <a:txBody>
                    <a:bodyPr/>
                    <a:lstStyle/>
                    <a:p>
                      <a:pPr marL="0" marR="0">
                        <a:spcBef>
                          <a:spcPts val="0"/>
                        </a:spcBef>
                        <a:spcAft>
                          <a:spcPts val="0"/>
                        </a:spcAft>
                      </a:pPr>
                      <a:r>
                        <a:rPr lang="en-US" sz="1400" dirty="0">
                          <a:effectLst/>
                          <a:latin typeface="Comic Sans MS" panose="030F0702030302020204" pitchFamily="66" charset="0"/>
                          <a:ea typeface="Times New Roman" panose="02020603050405020304" pitchFamily="18" charset="0"/>
                          <a:cs typeface="Arial" panose="020B0604020202020204" pitchFamily="34" charset="0"/>
                        </a:rPr>
                        <a:t> EXPECTED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400" dirty="0">
                        <a:effectLst/>
                        <a:latin typeface="Comic Sans MS" panose="030F0702030302020204" pitchFamily="66"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400" dirty="0">
                        <a:effectLst/>
                        <a:latin typeface="Comic Sans MS" panose="030F0702030302020204" pitchFamily="66"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400" dirty="0">
                        <a:effectLst/>
                        <a:latin typeface="Comic Sans MS" panose="030F0702030302020204" pitchFamily="66"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effectLst/>
                          <a:latin typeface="Comic Sans MS" panose="030F0702030302020204" pitchFamily="66" charset="0"/>
                          <a:ea typeface="Times New Roman" panose="02020603050405020304" pitchFamily="18" charset="0"/>
                          <a:cs typeface="Arial" panose="020B0604020202020204" pitchFamily="34" charset="0"/>
                        </a:rPr>
                        <a:t>                </a:t>
                      </a:r>
                    </a:p>
                    <a:p>
                      <a:pPr marL="0" marR="0">
                        <a:spcBef>
                          <a:spcPts val="0"/>
                        </a:spcBef>
                        <a:spcAft>
                          <a:spcPts val="0"/>
                        </a:spcAft>
                      </a:pPr>
                      <a:r>
                        <a:rPr lang="en-US" sz="1400" dirty="0">
                          <a:effectLst/>
                          <a:latin typeface="Comic Sans MS" panose="030F0702030302020204" pitchFamily="66" charset="0"/>
                          <a:ea typeface="Times New Roman" panose="02020603050405020304" pitchFamily="18" charset="0"/>
                          <a:cs typeface="Arial" panose="020B0604020202020204" pitchFamily="34" charset="0"/>
                        </a:rPr>
                        <a:t>                2500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2122745"/>
                  </a:ext>
                </a:extLst>
              </a:tr>
            </a:tbl>
          </a:graphicData>
        </a:graphic>
      </p:graphicFrame>
      <p:sp>
        <p:nvSpPr>
          <p:cNvPr id="15" name="Rectangle 14">
            <a:extLst>
              <a:ext uri="{FF2B5EF4-FFF2-40B4-BE49-F238E27FC236}">
                <a16:creationId xmlns:a16="http://schemas.microsoft.com/office/drawing/2014/main" id="{2E2CB66B-050F-4C43-A2B3-5B6C197BE775}"/>
              </a:ext>
            </a:extLst>
          </p:cNvPr>
          <p:cNvSpPr/>
          <p:nvPr/>
        </p:nvSpPr>
        <p:spPr>
          <a:xfrm>
            <a:off x="3344354" y="3315352"/>
            <a:ext cx="1476686" cy="523220"/>
          </a:xfrm>
          <a:prstGeom prst="rect">
            <a:avLst/>
          </a:prstGeom>
        </p:spPr>
        <p:txBody>
          <a:bodyPr wrap="none">
            <a:spAutoFit/>
          </a:bodyPr>
          <a:lstStyle/>
          <a:p>
            <a:pPr fontAlgn="base">
              <a:spcBef>
                <a:spcPct val="0"/>
              </a:spcBef>
              <a:spcAft>
                <a:spcPct val="0"/>
              </a:spcAft>
            </a:pPr>
            <a:r>
              <a:rPr lang="en-US" altLang="en-US" sz="1400" b="1" dirty="0">
                <a:solidFill>
                  <a:srgbClr val="0066CC"/>
                </a:solidFill>
                <a:latin typeface="Comic Sans MS" panose="030F0702030302020204" pitchFamily="66" charset="0"/>
              </a:rPr>
              <a:t>0.94 x 2500 =</a:t>
            </a:r>
          </a:p>
          <a:p>
            <a:pPr fontAlgn="base">
              <a:spcBef>
                <a:spcPct val="0"/>
              </a:spcBef>
              <a:spcAft>
                <a:spcPct val="0"/>
              </a:spcAft>
            </a:pPr>
            <a:r>
              <a:rPr lang="en-US" altLang="en-US" sz="1400" b="1" dirty="0">
                <a:solidFill>
                  <a:srgbClr val="0066CC"/>
                </a:solidFill>
                <a:latin typeface="Comic Sans MS" panose="030F0702030302020204" pitchFamily="66" charset="0"/>
              </a:rPr>
              <a:t>     2350   </a:t>
            </a:r>
            <a:endParaRPr lang="en-US" sz="1400" dirty="0">
              <a:solidFill>
                <a:srgbClr val="000000"/>
              </a:solidFill>
              <a:latin typeface="Comic Sans MS" panose="030F0702030302020204" pitchFamily="66" charset="0"/>
            </a:endParaRPr>
          </a:p>
        </p:txBody>
      </p:sp>
      <p:sp>
        <p:nvSpPr>
          <p:cNvPr id="16" name="Rectangle 15">
            <a:extLst>
              <a:ext uri="{FF2B5EF4-FFF2-40B4-BE49-F238E27FC236}">
                <a16:creationId xmlns:a16="http://schemas.microsoft.com/office/drawing/2014/main" id="{F75A8B89-AC57-4EB4-9666-614A9417B42C}"/>
              </a:ext>
            </a:extLst>
          </p:cNvPr>
          <p:cNvSpPr/>
          <p:nvPr/>
        </p:nvSpPr>
        <p:spPr>
          <a:xfrm>
            <a:off x="4836476" y="3380932"/>
            <a:ext cx="1600200" cy="523220"/>
          </a:xfrm>
          <a:prstGeom prst="rect">
            <a:avLst/>
          </a:prstGeom>
        </p:spPr>
        <p:txBody>
          <a:bodyPr wrap="square">
            <a:spAutoFit/>
          </a:bodyPr>
          <a:lstStyle/>
          <a:p>
            <a:pPr fontAlgn="base">
              <a:spcBef>
                <a:spcPct val="0"/>
              </a:spcBef>
              <a:spcAft>
                <a:spcPct val="0"/>
              </a:spcAft>
            </a:pPr>
            <a:r>
              <a:rPr lang="en-US" altLang="en-US" sz="1400" b="1" dirty="0">
                <a:solidFill>
                  <a:srgbClr val="0066CC"/>
                </a:solidFill>
                <a:latin typeface="Comic Sans MS" panose="030F0702030302020204" pitchFamily="66" charset="0"/>
              </a:rPr>
              <a:t>0.058x2500 =</a:t>
            </a:r>
          </a:p>
          <a:p>
            <a:pPr fontAlgn="base">
              <a:spcBef>
                <a:spcPct val="0"/>
              </a:spcBef>
              <a:spcAft>
                <a:spcPct val="0"/>
              </a:spcAft>
            </a:pPr>
            <a:r>
              <a:rPr lang="en-US" altLang="en-US" sz="1400" b="1" dirty="0">
                <a:solidFill>
                  <a:srgbClr val="0066CC"/>
                </a:solidFill>
                <a:latin typeface="Comic Sans MS" panose="030F0702030302020204" pitchFamily="66" charset="0"/>
              </a:rPr>
              <a:t>     145</a:t>
            </a:r>
            <a:endParaRPr lang="en-US" sz="1400" dirty="0">
              <a:solidFill>
                <a:srgbClr val="000000"/>
              </a:solidFill>
              <a:latin typeface="Comic Sans MS" panose="030F0702030302020204" pitchFamily="66" charset="0"/>
            </a:endParaRPr>
          </a:p>
        </p:txBody>
      </p:sp>
      <p:sp>
        <p:nvSpPr>
          <p:cNvPr id="17" name="Rectangle 16">
            <a:extLst>
              <a:ext uri="{FF2B5EF4-FFF2-40B4-BE49-F238E27FC236}">
                <a16:creationId xmlns:a16="http://schemas.microsoft.com/office/drawing/2014/main" id="{F59C55B0-F9CF-4C6F-84B8-31E70C389BC3}"/>
              </a:ext>
            </a:extLst>
          </p:cNvPr>
          <p:cNvSpPr/>
          <p:nvPr/>
        </p:nvSpPr>
        <p:spPr>
          <a:xfrm>
            <a:off x="6325480" y="3357556"/>
            <a:ext cx="1655292" cy="523220"/>
          </a:xfrm>
          <a:prstGeom prst="rect">
            <a:avLst/>
          </a:prstGeom>
        </p:spPr>
        <p:txBody>
          <a:bodyPr wrap="square">
            <a:spAutoFit/>
          </a:bodyPr>
          <a:lstStyle/>
          <a:p>
            <a:pPr fontAlgn="base">
              <a:spcBef>
                <a:spcPct val="0"/>
              </a:spcBef>
              <a:spcAft>
                <a:spcPct val="0"/>
              </a:spcAft>
            </a:pPr>
            <a:r>
              <a:rPr lang="en-US" altLang="en-US" sz="1400" b="1" dirty="0">
                <a:solidFill>
                  <a:srgbClr val="0066CC"/>
                </a:solidFill>
                <a:latin typeface="Comic Sans MS" panose="030F0702030302020204" pitchFamily="66" charset="0"/>
              </a:rPr>
              <a:t>0.0009x2500 =</a:t>
            </a:r>
          </a:p>
          <a:p>
            <a:pPr fontAlgn="base">
              <a:spcBef>
                <a:spcPct val="0"/>
              </a:spcBef>
              <a:spcAft>
                <a:spcPct val="0"/>
              </a:spcAft>
            </a:pPr>
            <a:r>
              <a:rPr lang="en-US" altLang="en-US" sz="1400" b="1" dirty="0">
                <a:solidFill>
                  <a:srgbClr val="0066CC"/>
                </a:solidFill>
                <a:latin typeface="Comic Sans MS" panose="030F0702030302020204" pitchFamily="66" charset="0"/>
              </a:rPr>
              <a:t>       2</a:t>
            </a:r>
            <a:endParaRPr lang="en-US" sz="1400" dirty="0">
              <a:solidFill>
                <a:srgbClr val="000000"/>
              </a:solidFill>
              <a:latin typeface="Comic Sans MS" panose="030F0702030302020204" pitchFamily="66" charset="0"/>
            </a:endParaRPr>
          </a:p>
        </p:txBody>
      </p:sp>
      <p:pic>
        <p:nvPicPr>
          <p:cNvPr id="18" name="Picture 17">
            <a:extLst>
              <a:ext uri="{FF2B5EF4-FFF2-40B4-BE49-F238E27FC236}">
                <a16:creationId xmlns:a16="http://schemas.microsoft.com/office/drawing/2014/main" id="{DEDF188B-EC11-4DB8-90E4-FCA17A88E94F}"/>
              </a:ext>
            </a:extLst>
          </p:cNvPr>
          <p:cNvPicPr>
            <a:picLocks noChangeAspect="1"/>
          </p:cNvPicPr>
          <p:nvPr/>
        </p:nvPicPr>
        <p:blipFill rotWithShape="1">
          <a:blip r:embed="rId2"/>
          <a:srcRect l="45000" t="56840" r="45392" b="32982"/>
          <a:stretch/>
        </p:blipFill>
        <p:spPr>
          <a:xfrm>
            <a:off x="10479797" y="2161995"/>
            <a:ext cx="1464200" cy="872043"/>
          </a:xfrm>
          <a:prstGeom prst="rect">
            <a:avLst/>
          </a:prstGeom>
        </p:spPr>
      </p:pic>
      <p:graphicFrame>
        <p:nvGraphicFramePr>
          <p:cNvPr id="26" name="Table 25">
            <a:extLst>
              <a:ext uri="{FF2B5EF4-FFF2-40B4-BE49-F238E27FC236}">
                <a16:creationId xmlns:a16="http://schemas.microsoft.com/office/drawing/2014/main" id="{F2A3EFF8-2790-427F-BBD4-1DA044A20FEB}"/>
              </a:ext>
            </a:extLst>
          </p:cNvPr>
          <p:cNvGraphicFramePr>
            <a:graphicFrameLocks noGrp="1"/>
          </p:cNvGraphicFramePr>
          <p:nvPr/>
        </p:nvGraphicFramePr>
        <p:xfrm>
          <a:off x="2247221" y="250782"/>
          <a:ext cx="7525232" cy="569902"/>
        </p:xfrm>
        <a:graphic>
          <a:graphicData uri="http://schemas.openxmlformats.org/drawingml/2006/table">
            <a:tbl>
              <a:tblPr firstRow="1" firstCol="1" bandRow="1"/>
              <a:tblGrid>
                <a:gridCol w="1303490">
                  <a:extLst>
                    <a:ext uri="{9D8B030D-6E8A-4147-A177-3AD203B41FA5}">
                      <a16:colId xmlns:a16="http://schemas.microsoft.com/office/drawing/2014/main" val="2948869921"/>
                    </a:ext>
                  </a:extLst>
                </a:gridCol>
                <a:gridCol w="1365561">
                  <a:extLst>
                    <a:ext uri="{9D8B030D-6E8A-4147-A177-3AD203B41FA5}">
                      <a16:colId xmlns:a16="http://schemas.microsoft.com/office/drawing/2014/main" val="2885914286"/>
                    </a:ext>
                  </a:extLst>
                </a:gridCol>
                <a:gridCol w="1124949">
                  <a:extLst>
                    <a:ext uri="{9D8B030D-6E8A-4147-A177-3AD203B41FA5}">
                      <a16:colId xmlns:a16="http://schemas.microsoft.com/office/drawing/2014/main" val="3300361224"/>
                    </a:ext>
                  </a:extLst>
                </a:gridCol>
                <a:gridCol w="1247696">
                  <a:extLst>
                    <a:ext uri="{9D8B030D-6E8A-4147-A177-3AD203B41FA5}">
                      <a16:colId xmlns:a16="http://schemas.microsoft.com/office/drawing/2014/main" val="1386987382"/>
                    </a:ext>
                  </a:extLst>
                </a:gridCol>
                <a:gridCol w="1235840">
                  <a:extLst>
                    <a:ext uri="{9D8B030D-6E8A-4147-A177-3AD203B41FA5}">
                      <a16:colId xmlns:a16="http://schemas.microsoft.com/office/drawing/2014/main" val="3825645922"/>
                    </a:ext>
                  </a:extLst>
                </a:gridCol>
                <a:gridCol w="1247696">
                  <a:extLst>
                    <a:ext uri="{9D8B030D-6E8A-4147-A177-3AD203B41FA5}">
                      <a16:colId xmlns:a16="http://schemas.microsoft.com/office/drawing/2014/main" val="1298278406"/>
                    </a:ext>
                  </a:extLst>
                </a:gridCol>
              </a:tblGrid>
              <a:tr h="284951">
                <a:tc>
                  <a:txBody>
                    <a:bodyPr/>
                    <a:lstStyle/>
                    <a:p>
                      <a:pPr marL="0" marR="0" algn="ctr">
                        <a:lnSpc>
                          <a:spcPct val="107000"/>
                        </a:lnSpc>
                        <a:spcBef>
                          <a:spcPts val="0"/>
                        </a:spcBef>
                        <a:spcAft>
                          <a:spcPts val="0"/>
                        </a:spcAft>
                      </a:pPr>
                      <a:r>
                        <a:rPr lang="en-US" sz="1400" dirty="0">
                          <a:effectLst/>
                          <a:latin typeface="Comic Sans MS" panose="030F0702030302020204" pitchFamily="66" charset="0"/>
                          <a:ea typeface="Times New Roman" panose="02020603050405020304" pitchFamily="18" charset="0"/>
                          <a:cs typeface="Times New Roman" panose="02020603050405020304" pitchFamily="18" charset="0"/>
                        </a:rPr>
                        <a:t>MICHIGAN</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omic Sans MS" panose="030F0702030302020204" pitchFamily="66" charset="0"/>
                          <a:ea typeface="Times New Roman" panose="02020603050405020304" pitchFamily="18" charset="0"/>
                          <a:cs typeface="Times New Roman" panose="02020603050405020304" pitchFamily="18" charset="0"/>
                        </a:rPr>
                        <a:t>q2</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omic Sans MS" panose="030F0702030302020204" pitchFamily="66" charset="0"/>
                          <a:ea typeface="Times New Roman" panose="02020603050405020304" pitchFamily="18" charset="0"/>
                          <a:cs typeface="Times New Roman" panose="02020603050405020304" pitchFamily="18" charset="0"/>
                        </a:rPr>
                        <a:t>q</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omic Sans MS" panose="030F0702030302020204" pitchFamily="66" charset="0"/>
                          <a:ea typeface="Times New Roman" panose="02020603050405020304" pitchFamily="18" charset="0"/>
                          <a:cs typeface="Times New Roman" panose="02020603050405020304" pitchFamily="18" charset="0"/>
                        </a:rPr>
                        <a:t>p</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omic Sans MS" panose="030F0702030302020204" pitchFamily="66" charset="0"/>
                          <a:ea typeface="Times New Roman" panose="02020603050405020304" pitchFamily="18" charset="0"/>
                          <a:cs typeface="Times New Roman" panose="02020603050405020304" pitchFamily="18" charset="0"/>
                        </a:rPr>
                        <a:t>p</a:t>
                      </a:r>
                      <a:r>
                        <a:rPr lang="en-US" sz="1400" baseline="30000" dirty="0">
                          <a:effectLst/>
                          <a:latin typeface="Comic Sans MS" panose="030F0702030302020204" pitchFamily="66" charset="0"/>
                          <a:ea typeface="Times New Roman" panose="02020603050405020304" pitchFamily="18" charset="0"/>
                          <a:cs typeface="Times New Roman" panose="02020603050405020304" pitchFamily="18" charset="0"/>
                        </a:rPr>
                        <a:t>2</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omic Sans MS" panose="030F0702030302020204" pitchFamily="66" charset="0"/>
                          <a:ea typeface="Times New Roman" panose="02020603050405020304" pitchFamily="18" charset="0"/>
                          <a:cs typeface="Times New Roman" panose="02020603050405020304" pitchFamily="18" charset="0"/>
                        </a:rPr>
                        <a:t>2pq</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1406262"/>
                  </a:ext>
                </a:extLst>
              </a:tr>
              <a:tr h="284951">
                <a:tc>
                  <a:txBody>
                    <a:bodyPr/>
                    <a:lstStyle/>
                    <a:p>
                      <a:pPr marL="0" marR="0" algn="ctr">
                        <a:lnSpc>
                          <a:spcPct val="107000"/>
                        </a:lnSpc>
                        <a:spcBef>
                          <a:spcPts val="0"/>
                        </a:spcBef>
                        <a:spcAft>
                          <a:spcPts val="0"/>
                        </a:spcAft>
                      </a:pPr>
                      <a:r>
                        <a:rPr lang="en-US" sz="140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omic Sans MS" panose="030F0702030302020204" pitchFamily="66" charset="0"/>
                          <a:ea typeface="Times New Roman" panose="02020603050405020304" pitchFamily="18" charset="0"/>
                          <a:cs typeface="Times New Roman" panose="02020603050405020304" pitchFamily="18" charset="0"/>
                        </a:rPr>
                        <a:t>0.0009</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omic Sans MS" panose="030F0702030302020204" pitchFamily="66" charset="0"/>
                          <a:ea typeface="Times New Roman" panose="02020603050405020304" pitchFamily="18" charset="0"/>
                          <a:cs typeface="Times New Roman" panose="02020603050405020304" pitchFamily="18" charset="0"/>
                        </a:rPr>
                        <a:t>.03</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omic Sans MS" panose="030F0702030302020204" pitchFamily="66" charset="0"/>
                          <a:ea typeface="Times New Roman" panose="02020603050405020304" pitchFamily="18" charset="0"/>
                          <a:cs typeface="Times New Roman" panose="02020603050405020304" pitchFamily="18" charset="0"/>
                        </a:rPr>
                        <a:t>0.97</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omic Sans MS" panose="030F0702030302020204" pitchFamily="66" charset="0"/>
                          <a:ea typeface="Times New Roman" panose="02020603050405020304" pitchFamily="18" charset="0"/>
                          <a:cs typeface="Times New Roman" panose="02020603050405020304" pitchFamily="18" charset="0"/>
                        </a:rPr>
                        <a:t>0.94</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omic Sans MS" panose="030F0702030302020204" pitchFamily="66" charset="0"/>
                          <a:ea typeface="Times New Roman" panose="02020603050405020304" pitchFamily="18" charset="0"/>
                          <a:cs typeface="Times New Roman" panose="02020603050405020304" pitchFamily="18" charset="0"/>
                        </a:rPr>
                        <a:t>0.058</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9429627"/>
                  </a:ext>
                </a:extLst>
              </a:tr>
            </a:tbl>
          </a:graphicData>
        </a:graphic>
      </p:graphicFrame>
      <p:sp>
        <p:nvSpPr>
          <p:cNvPr id="27" name="Rectangle 26">
            <a:extLst>
              <a:ext uri="{FF2B5EF4-FFF2-40B4-BE49-F238E27FC236}">
                <a16:creationId xmlns:a16="http://schemas.microsoft.com/office/drawing/2014/main" id="{359ABB25-6728-47D0-A62B-577DC66DAA20}"/>
              </a:ext>
            </a:extLst>
          </p:cNvPr>
          <p:cNvSpPr/>
          <p:nvPr/>
        </p:nvSpPr>
        <p:spPr>
          <a:xfrm>
            <a:off x="1913531" y="3943529"/>
            <a:ext cx="1167877" cy="584775"/>
          </a:xfrm>
          <a:prstGeom prst="rect">
            <a:avLst/>
          </a:prstGeom>
        </p:spPr>
        <p:txBody>
          <a:bodyPr wrap="square">
            <a:spAutoFit/>
          </a:bodyPr>
          <a:lstStyle/>
          <a:p>
            <a:pPr fontAlgn="base">
              <a:spcBef>
                <a:spcPct val="0"/>
              </a:spcBef>
              <a:spcAft>
                <a:spcPct val="0"/>
              </a:spcAft>
            </a:pPr>
            <a:r>
              <a:rPr lang="el-GR" altLang="en-US" sz="2400" b="1" dirty="0">
                <a:solidFill>
                  <a:srgbClr val="0066CC"/>
                </a:solidFill>
                <a:latin typeface="Comic Sans MS" panose="030F0702030302020204" pitchFamily="66" charset="0"/>
              </a:rPr>
              <a:t>Χ</a:t>
            </a:r>
            <a:r>
              <a:rPr lang="en-US" altLang="en-US" sz="2400" b="1" baseline="30000" dirty="0">
                <a:solidFill>
                  <a:srgbClr val="0066CC"/>
                </a:solidFill>
                <a:latin typeface="Comic Sans MS" panose="030F0702030302020204" pitchFamily="66" charset="0"/>
              </a:rPr>
              <a:t>2</a:t>
            </a:r>
            <a:r>
              <a:rPr lang="en-US" altLang="en-US" sz="2400" b="1" dirty="0">
                <a:solidFill>
                  <a:srgbClr val="0066CC"/>
                </a:solidFill>
                <a:latin typeface="Comic Sans MS" panose="030F0702030302020204" pitchFamily="66" charset="0"/>
              </a:rPr>
              <a:t> =</a:t>
            </a:r>
            <a:r>
              <a:rPr lang="el-GR" altLang="en-US" sz="3200" b="1" dirty="0">
                <a:solidFill>
                  <a:srgbClr val="0066CC"/>
                </a:solidFill>
                <a:latin typeface="Comic Sans MS" panose="030F0702030302020204" pitchFamily="66" charset="0"/>
              </a:rPr>
              <a:t>Σ</a:t>
            </a:r>
            <a:endParaRPr lang="en-US" sz="2400" dirty="0">
              <a:solidFill>
                <a:srgbClr val="000000"/>
              </a:solidFill>
              <a:latin typeface="Comic Sans MS" panose="030F0702030302020204" pitchFamily="66" charset="0"/>
            </a:endParaRPr>
          </a:p>
        </p:txBody>
      </p:sp>
      <p:pic>
        <p:nvPicPr>
          <p:cNvPr id="28" name="Picture 27">
            <a:extLst>
              <a:ext uri="{FF2B5EF4-FFF2-40B4-BE49-F238E27FC236}">
                <a16:creationId xmlns:a16="http://schemas.microsoft.com/office/drawing/2014/main" id="{0CC84195-BBF7-4B9B-8E25-321740FAC74A}"/>
              </a:ext>
            </a:extLst>
          </p:cNvPr>
          <p:cNvPicPr>
            <a:picLocks noChangeAspect="1"/>
          </p:cNvPicPr>
          <p:nvPr/>
        </p:nvPicPr>
        <p:blipFill rotWithShape="1">
          <a:blip r:embed="rId3"/>
          <a:srcRect l="30000" t="66534" r="43333" b="20356"/>
          <a:stretch/>
        </p:blipFill>
        <p:spPr>
          <a:xfrm>
            <a:off x="7980772" y="5233298"/>
            <a:ext cx="3917165" cy="1082706"/>
          </a:xfrm>
          <a:prstGeom prst="rect">
            <a:avLst/>
          </a:prstGeom>
        </p:spPr>
      </p:pic>
      <p:sp>
        <p:nvSpPr>
          <p:cNvPr id="29" name="Rectangle 28">
            <a:extLst>
              <a:ext uri="{FF2B5EF4-FFF2-40B4-BE49-F238E27FC236}">
                <a16:creationId xmlns:a16="http://schemas.microsoft.com/office/drawing/2014/main" id="{5C8202CE-EE0A-4E8C-9860-983665FE91D5}"/>
              </a:ext>
            </a:extLst>
          </p:cNvPr>
          <p:cNvSpPr/>
          <p:nvPr/>
        </p:nvSpPr>
        <p:spPr>
          <a:xfrm>
            <a:off x="95013" y="5220653"/>
            <a:ext cx="9034904" cy="1107996"/>
          </a:xfrm>
          <a:prstGeom prst="rect">
            <a:avLst/>
          </a:prstGeom>
        </p:spPr>
        <p:txBody>
          <a:bodyPr wrap="square">
            <a:spAutoFit/>
          </a:bodyPr>
          <a:lstStyle/>
          <a:p>
            <a:pPr fontAlgn="base">
              <a:spcBef>
                <a:spcPct val="0"/>
              </a:spcBef>
              <a:spcAft>
                <a:spcPct val="0"/>
              </a:spcAft>
            </a:pPr>
            <a:r>
              <a:rPr lang="en-US" altLang="en-US" b="1" dirty="0">
                <a:solidFill>
                  <a:srgbClr val="0066CC"/>
                </a:solidFill>
                <a:latin typeface="Comic Sans MS" panose="030F0702030302020204" pitchFamily="66" charset="0"/>
              </a:rPr>
              <a:t>The Chi square value of </a:t>
            </a:r>
            <a:r>
              <a:rPr lang="en-US" altLang="en-US" sz="1600" b="1" dirty="0">
                <a:solidFill>
                  <a:srgbClr val="0066CC"/>
                </a:solidFill>
                <a:latin typeface="Comic Sans MS" panose="030F0702030302020204" pitchFamily="66" charset="0"/>
              </a:rPr>
              <a:t>2.18 is less than the p value of 3.84</a:t>
            </a:r>
            <a:br>
              <a:rPr lang="en-US" altLang="en-US" sz="1600" b="1" dirty="0">
                <a:solidFill>
                  <a:srgbClr val="0066CC"/>
                </a:solidFill>
                <a:latin typeface="Comic Sans MS" panose="030F0702030302020204" pitchFamily="66" charset="0"/>
              </a:rPr>
            </a:br>
            <a:r>
              <a:rPr lang="en-US" altLang="en-US" sz="1600" b="1" dirty="0">
                <a:solidFill>
                  <a:srgbClr val="0066CC"/>
                </a:solidFill>
                <a:latin typeface="Comic Sans MS" panose="030F0702030302020204" pitchFamily="66" charset="0"/>
              </a:rPr>
              <a:t>Fail to reject the null hypothesis. There is no significant difference </a:t>
            </a:r>
          </a:p>
          <a:p>
            <a:pPr fontAlgn="base">
              <a:spcBef>
                <a:spcPct val="0"/>
              </a:spcBef>
              <a:spcAft>
                <a:spcPct val="0"/>
              </a:spcAft>
            </a:pPr>
            <a:r>
              <a:rPr lang="en-US" altLang="en-US" sz="1600" b="1" dirty="0">
                <a:solidFill>
                  <a:srgbClr val="0066CC"/>
                </a:solidFill>
                <a:latin typeface="Comic Sans MS" panose="030F0702030302020204" pitchFamily="66" charset="0"/>
              </a:rPr>
              <a:t>between the allele frequencies in the two populations.</a:t>
            </a:r>
            <a:br>
              <a:rPr lang="en-US" altLang="en-US" sz="1600" b="1" dirty="0">
                <a:solidFill>
                  <a:srgbClr val="0066CC"/>
                </a:solidFill>
                <a:latin typeface="Comic Sans MS" panose="030F0702030302020204" pitchFamily="66" charset="0"/>
              </a:rPr>
            </a:br>
            <a:r>
              <a:rPr lang="en-US" altLang="en-US" sz="1600" b="1" dirty="0">
                <a:solidFill>
                  <a:srgbClr val="0066CC"/>
                </a:solidFill>
                <a:latin typeface="Comic Sans MS" panose="030F0702030302020204" pitchFamily="66" charset="0"/>
              </a:rPr>
              <a:t>   </a:t>
            </a:r>
            <a:r>
              <a:rPr lang="en-US" altLang="en-US" sz="1600" b="1" baseline="30000" dirty="0">
                <a:solidFill>
                  <a:srgbClr val="0066CC"/>
                </a:solidFill>
                <a:latin typeface="Comic Sans MS" panose="030F0702030302020204" pitchFamily="66" charset="0"/>
              </a:rPr>
              <a:t> </a:t>
            </a:r>
            <a:endParaRPr lang="en-US" sz="1600" dirty="0">
              <a:solidFill>
                <a:srgbClr val="000000"/>
              </a:solidFill>
              <a:latin typeface="Comic Sans MS" panose="030F0702030302020204" pitchFamily="66" charset="0"/>
            </a:endParaRPr>
          </a:p>
        </p:txBody>
      </p:sp>
      <p:sp>
        <p:nvSpPr>
          <p:cNvPr id="30" name="Rectangle 29">
            <a:extLst>
              <a:ext uri="{FF2B5EF4-FFF2-40B4-BE49-F238E27FC236}">
                <a16:creationId xmlns:a16="http://schemas.microsoft.com/office/drawing/2014/main" id="{953A3257-0008-4543-81AC-71EC085BDD90}"/>
              </a:ext>
            </a:extLst>
          </p:cNvPr>
          <p:cNvSpPr/>
          <p:nvPr/>
        </p:nvSpPr>
        <p:spPr>
          <a:xfrm>
            <a:off x="1529087" y="4462000"/>
            <a:ext cx="9034904" cy="415498"/>
          </a:xfrm>
          <a:prstGeom prst="rect">
            <a:avLst/>
          </a:prstGeom>
          <a:solidFill>
            <a:schemeClr val="bg1"/>
          </a:solidFill>
        </p:spPr>
        <p:txBody>
          <a:bodyPr wrap="square">
            <a:spAutoFit/>
          </a:bodyPr>
          <a:lstStyle/>
          <a:p>
            <a:pPr fontAlgn="base">
              <a:spcBef>
                <a:spcPct val="0"/>
              </a:spcBef>
              <a:spcAft>
                <a:spcPct val="0"/>
              </a:spcAft>
            </a:pPr>
            <a:r>
              <a:rPr lang="en-US" sz="1050" b="1" i="1" dirty="0">
                <a:solidFill>
                  <a:srgbClr val="000000"/>
                </a:solidFill>
                <a:latin typeface="Comic Sans MS" panose="030F0702030302020204" pitchFamily="66" charset="0"/>
                <a:ea typeface="Times New Roman" panose="02020603050405020304" pitchFamily="18" charset="0"/>
                <a:cs typeface="Times New Roman" panose="02020603050405020304" pitchFamily="18" charset="0"/>
              </a:rPr>
              <a:t>In Hardy-Weinberg chi-square analysis, the </a:t>
            </a:r>
            <a:r>
              <a:rPr lang="en-US" sz="1050" b="1" i="1" dirty="0">
                <a:solidFill>
                  <a:srgbClr val="000000"/>
                </a:solidFill>
                <a:latin typeface="Comic Sans MS" panose="030F0702030302020204" pitchFamily="66" charset="0"/>
                <a:ea typeface="Times New Roman" panose="02020603050405020304" pitchFamily="18" charset="0"/>
                <a:cs typeface="Times New Roman" panose="02020603050405020304" pitchFamily="18" charset="0"/>
                <a:hlinkClick r:id="rId4"/>
              </a:rPr>
              <a:t>number of degrees of freedom </a:t>
            </a:r>
            <a:r>
              <a:rPr lang="en-US" sz="1050" b="1" i="1" dirty="0">
                <a:solidFill>
                  <a:srgbClr val="000000"/>
                </a:solidFill>
                <a:latin typeface="Comic Sans MS" panose="030F0702030302020204" pitchFamily="66" charset="0"/>
                <a:ea typeface="Times New Roman" panose="02020603050405020304" pitchFamily="18" charset="0"/>
                <a:cs typeface="Times New Roman" panose="02020603050405020304" pitchFamily="18" charset="0"/>
              </a:rPr>
              <a:t>is equal to the number of genotypes minus the number of alleles. (Once a value for q is determined, there is no freedom for choosing the value for p.)</a:t>
            </a:r>
            <a:endParaRPr lang="en-US" sz="2000" dirty="0">
              <a:solidFill>
                <a:srgbClr val="000000"/>
              </a:solidFill>
              <a:latin typeface="Comic Sans MS" panose="030F0702030302020204" pitchFamily="66" charset="0"/>
            </a:endParaRPr>
          </a:p>
        </p:txBody>
      </p:sp>
    </p:spTree>
    <p:extLst>
      <p:ext uri="{BB962C8B-B14F-4D97-AF65-F5344CB8AC3E}">
        <p14:creationId xmlns:p14="http://schemas.microsoft.com/office/powerpoint/2010/main" val="136451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23" grpId="0"/>
      <p:bldP spid="15" grpId="0"/>
      <p:bldP spid="16" grpId="0"/>
      <p:bldP spid="17" grpId="0"/>
      <p:bldP spid="29" grpId="0"/>
    </p:bld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37570" name="Rectangle 1">
            <a:extLst>
              <a:ext uri="{FF2B5EF4-FFF2-40B4-BE49-F238E27FC236}">
                <a16:creationId xmlns:a16="http://schemas.microsoft.com/office/drawing/2014/main" id="{8B8BA5E6-A3A8-4400-A928-7F59AC809B18}"/>
              </a:ext>
            </a:extLst>
          </p:cNvPr>
          <p:cNvSpPr>
            <a:spLocks noGrp="1" noChangeArrowheads="1"/>
          </p:cNvSpPr>
          <p:nvPr>
            <p:ph type="body" sz="half" idx="2"/>
          </p:nvPr>
        </p:nvSpPr>
        <p:spPr>
          <a:xfrm>
            <a:off x="322262" y="8628063"/>
            <a:ext cx="9659938" cy="261937"/>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indent="0">
              <a:spcBef>
                <a:spcPct val="0"/>
              </a:spcBef>
              <a:buNone/>
              <a:tabLst>
                <a:tab pos="-114300" algn="r"/>
                <a:tab pos="0" algn="l"/>
              </a:tabLst>
            </a:pPr>
            <a:r>
              <a:rPr lang="en-US" altLang="en-US" sz="11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8.	All of the following characteristics are typical of an </a:t>
            </a:r>
            <a:r>
              <a:rPr lang="en-US" altLang="en-US" sz="1100" i="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r</a:t>
            </a:r>
            <a:r>
              <a:rPr lang="en-US" altLang="en-US" sz="11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-selected population </a:t>
            </a:r>
            <a:r>
              <a:rPr lang="en-US" altLang="en-US" sz="1100" i="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except</a:t>
            </a:r>
            <a:endParaRPr lang="en-US" altLang="en-US" sz="1800" dirty="0">
              <a:ea typeface="Times New Roman" panose="02020603050405020304" pitchFamily="18" charset="0"/>
              <a:cs typeface="Arial" panose="020B0604020202020204" pitchFamily="34" charset="0"/>
            </a:endParaRPr>
          </a:p>
        </p:txBody>
      </p:sp>
      <p:sp>
        <p:nvSpPr>
          <p:cNvPr id="237571" name="TextBox 6">
            <a:extLst>
              <a:ext uri="{FF2B5EF4-FFF2-40B4-BE49-F238E27FC236}">
                <a16:creationId xmlns:a16="http://schemas.microsoft.com/office/drawing/2014/main" id="{9583B8B6-E84F-47C1-83D6-F14CDB11699C}"/>
              </a:ext>
            </a:extLst>
          </p:cNvPr>
          <p:cNvSpPr txBox="1">
            <a:spLocks noChangeArrowheads="1"/>
          </p:cNvSpPr>
          <p:nvPr/>
        </p:nvSpPr>
        <p:spPr bwMode="auto">
          <a:xfrm>
            <a:off x="357983" y="2527298"/>
            <a:ext cx="914400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15000"/>
              </a:lnSpc>
              <a:spcBef>
                <a:spcPct val="0"/>
              </a:spcBef>
              <a:spcAft>
                <a:spcPts val="1000"/>
              </a:spcAft>
              <a:buNone/>
            </a:pPr>
            <a:r>
              <a:rPr lang="en-US" altLang="en-US" sz="2400" dirty="0">
                <a:latin typeface="Comic Sans MS" panose="030F0702030302020204" pitchFamily="66" charset="0"/>
                <a:ea typeface="Calibri" panose="020F0502020204030204" pitchFamily="34" charset="0"/>
                <a:cs typeface="Times New Roman" panose="02020603050405020304" pitchFamily="18" charset="0"/>
              </a:rPr>
              <a:t>Give an example of an organism like this.</a:t>
            </a:r>
          </a:p>
          <a:p>
            <a:pPr>
              <a:lnSpc>
                <a:spcPct val="115000"/>
              </a:lnSpc>
              <a:spcBef>
                <a:spcPct val="0"/>
              </a:spcBef>
              <a:spcAft>
                <a:spcPts val="1000"/>
              </a:spcAft>
              <a:buNone/>
            </a:pPr>
            <a:endParaRPr lang="en-US" altLang="en-US" sz="2400" dirty="0">
              <a:latin typeface="Comic Sans MS" panose="030F0702030302020204" pitchFamily="66" charset="0"/>
              <a:ea typeface="Calibri" panose="020F0502020204030204" pitchFamily="34" charset="0"/>
              <a:cs typeface="Times New Roman" panose="02020603050405020304" pitchFamily="18" charset="0"/>
            </a:endParaRPr>
          </a:p>
          <a:p>
            <a:pPr>
              <a:lnSpc>
                <a:spcPct val="115000"/>
              </a:lnSpc>
              <a:spcBef>
                <a:spcPct val="0"/>
              </a:spcBef>
              <a:spcAft>
                <a:spcPts val="1000"/>
              </a:spcAft>
              <a:buNone/>
            </a:pPr>
            <a:br>
              <a:rPr lang="en-US" altLang="en-US" sz="2400" dirty="0">
                <a:latin typeface="Comic Sans MS" panose="030F0702030302020204" pitchFamily="66" charset="0"/>
                <a:ea typeface="Calibri" panose="020F0502020204030204" pitchFamily="34" charset="0"/>
                <a:cs typeface="Times New Roman" panose="02020603050405020304" pitchFamily="18" charset="0"/>
              </a:rPr>
            </a:br>
            <a:r>
              <a:rPr lang="en-US" altLang="en-US" sz="2400" dirty="0">
                <a:latin typeface="Comic Sans MS" panose="030F0702030302020204" pitchFamily="66" charset="0"/>
                <a:ea typeface="Calibri" panose="020F0502020204030204" pitchFamily="34" charset="0"/>
                <a:cs typeface="Times New Roman" panose="02020603050405020304" pitchFamily="18" charset="0"/>
              </a:rPr>
              <a:t>Which of the above graphs is exhibited by humans?</a:t>
            </a:r>
          </a:p>
          <a:p>
            <a:pPr>
              <a:buFont typeface="Arial" panose="020B0604020202020204" pitchFamily="34" charset="0"/>
              <a:buNone/>
            </a:pPr>
            <a:br>
              <a:rPr lang="en-US" altLang="en-US" sz="2400" dirty="0">
                <a:latin typeface="Comic Sans MS" panose="030F0702030302020204" pitchFamily="66" charset="0"/>
                <a:ea typeface="Calibri" panose="020F0502020204030204" pitchFamily="34" charset="0"/>
                <a:cs typeface="Times New Roman" panose="02020603050405020304" pitchFamily="18" charset="0"/>
              </a:rPr>
            </a:br>
            <a:endParaRPr lang="en-US" altLang="en-US" sz="2400" dirty="0">
              <a:latin typeface="Comic Sans MS" panose="030F0702030302020204" pitchFamily="66" charset="0"/>
              <a:ea typeface="Calibri" panose="020F0502020204030204" pitchFamily="34" charset="0"/>
              <a:cs typeface="Times New Roman" panose="02020603050405020304" pitchFamily="18" charset="0"/>
            </a:endParaRPr>
          </a:p>
        </p:txBody>
      </p:sp>
      <p:pic>
        <p:nvPicPr>
          <p:cNvPr id="237572" name="Picture 5">
            <a:extLst>
              <a:ext uri="{FF2B5EF4-FFF2-40B4-BE49-F238E27FC236}">
                <a16:creationId xmlns:a16="http://schemas.microsoft.com/office/drawing/2014/main" id="{0A800121-7FB9-4E62-98E5-3282B65337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500" t="14346" r="5000" b="9587"/>
          <a:stretch>
            <a:fillRect/>
          </a:stretch>
        </p:blipFill>
        <p:spPr bwMode="auto">
          <a:xfrm>
            <a:off x="357983" y="155576"/>
            <a:ext cx="2697162"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6BB031A-E5F8-4621-84B4-EE0B531C3671}"/>
              </a:ext>
            </a:extLst>
          </p:cNvPr>
          <p:cNvSpPr txBox="1">
            <a:spLocks noChangeArrowheads="1"/>
          </p:cNvSpPr>
          <p:nvPr/>
        </p:nvSpPr>
        <p:spPr bwMode="auto">
          <a:xfrm>
            <a:off x="1706564" y="4604543"/>
            <a:ext cx="8966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t">
              <a:spcBef>
                <a:spcPct val="0"/>
              </a:spcBef>
              <a:buFontTx/>
              <a:buNone/>
            </a:pPr>
            <a:r>
              <a:rPr lang="en-US" altLang="en-US" sz="2400" dirty="0">
                <a:solidFill>
                  <a:srgbClr val="0000FF"/>
                </a:solidFill>
                <a:latin typeface="Comic Sans MS" panose="030F0702030302020204" pitchFamily="66" charset="0"/>
                <a:cs typeface="Times New Roman" panose="02020603050405020304" pitchFamily="18" charset="0"/>
              </a:rPr>
              <a:t>Type I survivorship (A in graph above)</a:t>
            </a:r>
          </a:p>
        </p:txBody>
      </p:sp>
      <p:sp>
        <p:nvSpPr>
          <p:cNvPr id="12" name="TextBox 11">
            <a:extLst>
              <a:ext uri="{FF2B5EF4-FFF2-40B4-BE49-F238E27FC236}">
                <a16:creationId xmlns:a16="http://schemas.microsoft.com/office/drawing/2014/main" id="{DF1ACDA3-775A-44B3-94B7-E39E93C23629}"/>
              </a:ext>
            </a:extLst>
          </p:cNvPr>
          <p:cNvSpPr txBox="1">
            <a:spLocks noChangeArrowheads="1"/>
          </p:cNvSpPr>
          <p:nvPr/>
        </p:nvSpPr>
        <p:spPr bwMode="auto">
          <a:xfrm>
            <a:off x="4728903" y="1192215"/>
            <a:ext cx="53895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dirty="0">
                <a:solidFill>
                  <a:srgbClr val="0000FF"/>
                </a:solidFill>
                <a:latin typeface="Comic Sans MS" panose="030F0702030302020204" pitchFamily="66" charset="0"/>
                <a:ea typeface="Calibri" panose="020F0502020204030204" pitchFamily="34" charset="0"/>
                <a:cs typeface="Times New Roman" panose="02020603050405020304" pitchFamily="18" charset="0"/>
              </a:rPr>
              <a:t>B is Type II; relatively constant mortality rate throughout life</a:t>
            </a:r>
            <a:endParaRPr lang="en-US" altLang="en-US" sz="2400" dirty="0">
              <a:solidFill>
                <a:srgbClr val="0000FF"/>
              </a:solidFill>
              <a:ea typeface="Calibri" panose="020F0502020204030204" pitchFamily="34" charset="0"/>
            </a:endParaRPr>
          </a:p>
        </p:txBody>
      </p:sp>
      <p:sp>
        <p:nvSpPr>
          <p:cNvPr id="237575" name="TextBox 17">
            <a:extLst>
              <a:ext uri="{FF2B5EF4-FFF2-40B4-BE49-F238E27FC236}">
                <a16:creationId xmlns:a16="http://schemas.microsoft.com/office/drawing/2014/main" id="{057B55DF-8AD5-45BE-BEF5-2AA806DE8852}"/>
              </a:ext>
            </a:extLst>
          </p:cNvPr>
          <p:cNvSpPr txBox="1">
            <a:spLocks noChangeArrowheads="1"/>
          </p:cNvSpPr>
          <p:nvPr/>
        </p:nvSpPr>
        <p:spPr bwMode="auto">
          <a:xfrm>
            <a:off x="3433762" y="96836"/>
            <a:ext cx="5324475"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15000"/>
              </a:lnSpc>
              <a:spcBef>
                <a:spcPct val="0"/>
              </a:spcBef>
              <a:spcAft>
                <a:spcPts val="1000"/>
              </a:spcAft>
              <a:buNone/>
            </a:pPr>
            <a:r>
              <a:rPr lang="en-US" altLang="en-US" sz="2400" dirty="0">
                <a:latin typeface="Comic Sans MS" panose="030F0702030302020204" pitchFamily="66" charset="0"/>
                <a:ea typeface="Calibri" panose="020F0502020204030204" pitchFamily="34" charset="0"/>
                <a:cs typeface="Times New Roman" panose="02020603050405020304" pitchFamily="18" charset="0"/>
              </a:rPr>
              <a:t>Which of the graphs shown here represents a Type II survivor curve?</a:t>
            </a:r>
          </a:p>
        </p:txBody>
      </p:sp>
      <p:sp>
        <p:nvSpPr>
          <p:cNvPr id="13" name="TextBox 12">
            <a:extLst>
              <a:ext uri="{FF2B5EF4-FFF2-40B4-BE49-F238E27FC236}">
                <a16:creationId xmlns:a16="http://schemas.microsoft.com/office/drawing/2014/main" id="{3B691480-B4EF-4A3F-9527-AABF682016CE}"/>
              </a:ext>
            </a:extLst>
          </p:cNvPr>
          <p:cNvSpPr txBox="1">
            <a:spLocks noChangeArrowheads="1"/>
          </p:cNvSpPr>
          <p:nvPr/>
        </p:nvSpPr>
        <p:spPr bwMode="auto">
          <a:xfrm>
            <a:off x="2209800" y="3133726"/>
            <a:ext cx="5437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dirty="0">
                <a:solidFill>
                  <a:srgbClr val="0000FF"/>
                </a:solidFill>
                <a:latin typeface="Comic Sans MS" panose="030F0702030302020204" pitchFamily="66" charset="0"/>
              </a:rPr>
              <a:t> songbirds, lizards; there are others</a:t>
            </a:r>
          </a:p>
        </p:txBody>
      </p:sp>
      <p:sp>
        <p:nvSpPr>
          <p:cNvPr id="10" name="TextBox 9">
            <a:extLst>
              <a:ext uri="{FF2B5EF4-FFF2-40B4-BE49-F238E27FC236}">
                <a16:creationId xmlns:a16="http://schemas.microsoft.com/office/drawing/2014/main" id="{FFF4BAFD-228B-4378-9443-767CC5FA08C4}"/>
              </a:ext>
            </a:extLst>
          </p:cNvPr>
          <p:cNvSpPr txBox="1">
            <a:spLocks noChangeArrowheads="1"/>
          </p:cNvSpPr>
          <p:nvPr/>
        </p:nvSpPr>
        <p:spPr bwMode="auto">
          <a:xfrm>
            <a:off x="11908" y="6019794"/>
            <a:ext cx="9490075" cy="74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90000"/>
              </a:lnSpc>
              <a:spcBef>
                <a:spcPts val="1000"/>
              </a:spcBef>
              <a:buNone/>
            </a:pPr>
            <a:r>
              <a:rPr lang="en-US" altLang="en-US" sz="900" dirty="0">
                <a:latin typeface="Times New Roman" panose="02020603050405020304" pitchFamily="18" charset="0"/>
                <a:cs typeface="Times New Roman" panose="02020603050405020304" pitchFamily="18" charset="0"/>
              </a:rPr>
              <a:t>SYI-1.G.1 Populations comprise individual organisms that interact with one another and with the environment in complex ways. </a:t>
            </a:r>
            <a:br>
              <a:rPr lang="en-US" altLang="en-US" sz="900" dirty="0">
                <a:latin typeface="Times New Roman" panose="02020603050405020304" pitchFamily="18" charset="0"/>
                <a:cs typeface="Times New Roman" panose="02020603050405020304" pitchFamily="18" charset="0"/>
              </a:rPr>
            </a:br>
            <a:r>
              <a:rPr lang="en-US" altLang="en-US" sz="900" dirty="0">
                <a:latin typeface="Times New Roman" panose="02020603050405020304" pitchFamily="18" charset="0"/>
                <a:cs typeface="Times New Roman" panose="02020603050405020304" pitchFamily="18" charset="0"/>
              </a:rPr>
              <a:t>SYI-1.G.2 Many adaptations in organisms are related to obtaining and using energy and matter in a particular environment— </a:t>
            </a:r>
            <a:br>
              <a:rPr lang="en-US" altLang="en-US" sz="900" dirty="0">
                <a:latin typeface="Times New Roman" panose="02020603050405020304" pitchFamily="18" charset="0"/>
                <a:cs typeface="Times New Roman" panose="02020603050405020304" pitchFamily="18" charset="0"/>
              </a:rPr>
            </a:br>
            <a:r>
              <a:rPr lang="en-US" altLang="en-US" sz="900" dirty="0">
                <a:latin typeface="Times New Roman" panose="02020603050405020304" pitchFamily="18" charset="0"/>
                <a:cs typeface="Times New Roman" panose="02020603050405020304" pitchFamily="18" charset="0"/>
              </a:rPr>
              <a:t>a. Population growth dynamics depend on a number of factors.</a:t>
            </a:r>
          </a:p>
          <a:p>
            <a:pPr lvl="0">
              <a:spcBef>
                <a:spcPts val="0"/>
              </a:spcBef>
              <a:buNone/>
              <a:defRPr/>
            </a:pPr>
            <a:r>
              <a:rPr lang="en-US" sz="900" dirty="0">
                <a:solidFill>
                  <a:prstClr val="black"/>
                </a:solidFill>
                <a:latin typeface="Times New Roman" panose="02020603050405020304" pitchFamily="18" charset="0"/>
                <a:cs typeface="Times New Roman" panose="02020603050405020304" pitchFamily="18" charset="0"/>
              </a:rPr>
              <a:t>SP 4. B Describe data from a table or graph, including</a:t>
            </a:r>
            <a:br>
              <a:rPr lang="en-US" sz="900" dirty="0">
                <a:solidFill>
                  <a:prstClr val="black"/>
                </a:solidFill>
                <a:latin typeface="Times New Roman" panose="02020603050405020304" pitchFamily="18" charset="0"/>
                <a:cs typeface="Times New Roman" panose="02020603050405020304" pitchFamily="18" charset="0"/>
              </a:rPr>
            </a:br>
            <a:r>
              <a:rPr lang="en-US" sz="900" dirty="0">
                <a:solidFill>
                  <a:prstClr val="black"/>
                </a:solidFill>
                <a:latin typeface="Times New Roman" panose="02020603050405020304" pitchFamily="18" charset="0"/>
                <a:cs typeface="Times New Roman" panose="02020603050405020304" pitchFamily="18" charset="0"/>
              </a:rPr>
              <a:t>     b. Describing trends and/or patterns in the data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P spid="10" grpId="0"/>
    </p:bldLst>
  </p:timing>
</p:sld>
</file>

<file path=ppt/slides/slide16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63AC32AB-34D9-4D04-9D70-3B28210BF9EA}"/>
              </a:ext>
            </a:extLst>
          </p:cNvPr>
          <p:cNvSpPr>
            <a:spLocks noGrp="1"/>
          </p:cNvSpPr>
          <p:nvPr>
            <p:ph type="body" sz="half" idx="2"/>
          </p:nvPr>
        </p:nvSpPr>
        <p:spPr>
          <a:xfrm>
            <a:off x="-147638" y="50801"/>
            <a:ext cx="12339638" cy="914400"/>
          </a:xfrm>
        </p:spPr>
        <p:txBody>
          <a:bodyPr/>
          <a:lstStyle/>
          <a:p>
            <a:pPr>
              <a:lnSpc>
                <a:spcPct val="90000"/>
              </a:lnSpc>
              <a:buFontTx/>
              <a:buNone/>
            </a:pPr>
            <a:r>
              <a:rPr lang="en-US" altLang="en-US" sz="2000" dirty="0">
                <a:latin typeface="Comic Sans MS" panose="030F0702030302020204" pitchFamily="66" charset="0"/>
              </a:rPr>
              <a:t>    MAKE A PREDICTION about the mode of inheritance for the following trait and JUSTIFY your answer.</a:t>
            </a:r>
          </a:p>
          <a:p>
            <a:pPr>
              <a:lnSpc>
                <a:spcPct val="90000"/>
              </a:lnSpc>
              <a:buFontTx/>
              <a:buNone/>
            </a:pPr>
            <a:r>
              <a:rPr lang="en-US" altLang="en-US" sz="2000" dirty="0">
                <a:latin typeface="Comic Sans MS" panose="030F0702030302020204" pitchFamily="66" charset="0"/>
              </a:rPr>
              <a:t>    WT (red eyed tam body) female flies are crossed with black bodied vestigial winged males. Offspring are shown below</a:t>
            </a:r>
            <a:br>
              <a:rPr lang="en-US" altLang="en-US" sz="2400" dirty="0">
                <a:latin typeface="Comic Sans MS" panose="030F0702030302020204" pitchFamily="66" charset="0"/>
              </a:rPr>
            </a:br>
            <a:endParaRPr lang="en-US" altLang="en-US" sz="2400" dirty="0"/>
          </a:p>
        </p:txBody>
      </p:sp>
      <p:sp>
        <p:nvSpPr>
          <p:cNvPr id="132099" name="Rectangle 9">
            <a:extLst>
              <a:ext uri="{FF2B5EF4-FFF2-40B4-BE49-F238E27FC236}">
                <a16:creationId xmlns:a16="http://schemas.microsoft.com/office/drawing/2014/main" id="{F61B51E9-07E5-4810-9BA9-2F0CC51D61E7}"/>
              </a:ext>
            </a:extLst>
          </p:cNvPr>
          <p:cNvSpPr>
            <a:spLocks noChangeArrowheads="1"/>
          </p:cNvSpPr>
          <p:nvPr/>
        </p:nvSpPr>
        <p:spPr bwMode="auto">
          <a:xfrm>
            <a:off x="1535114" y="3789363"/>
            <a:ext cx="91328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800" dirty="0">
                <a:solidFill>
                  <a:srgbClr val="0F02BE"/>
                </a:solidFill>
                <a:latin typeface="Comic Sans MS" panose="030F0702030302020204" pitchFamily="66" charset="0"/>
                <a:cs typeface="Arial" panose="020B0604020202020204" pitchFamily="34" charset="0"/>
              </a:rPr>
              <a:t>Only wild type flies appear in F</a:t>
            </a:r>
            <a:r>
              <a:rPr lang="en-US" altLang="en-US" sz="1800" baseline="-25000" dirty="0">
                <a:solidFill>
                  <a:srgbClr val="0F02BE"/>
                </a:solidFill>
                <a:latin typeface="Comic Sans MS" panose="030F0702030302020204" pitchFamily="66" charset="0"/>
                <a:cs typeface="Arial" panose="020B0604020202020204" pitchFamily="34" charset="0"/>
              </a:rPr>
              <a:t>1</a:t>
            </a:r>
            <a:r>
              <a:rPr lang="en-US" altLang="en-US" sz="1800" dirty="0">
                <a:solidFill>
                  <a:srgbClr val="0F02BE"/>
                </a:solidFill>
                <a:latin typeface="Comic Sans MS" panose="030F0702030302020204" pitchFamily="66" charset="0"/>
                <a:cs typeface="Arial" panose="020B0604020202020204" pitchFamily="34" charset="0"/>
              </a:rPr>
              <a:t> generation </a:t>
            </a:r>
            <a:br>
              <a:rPr lang="en-US" altLang="en-US" sz="1800" dirty="0">
                <a:solidFill>
                  <a:srgbClr val="0F02BE"/>
                </a:solidFill>
                <a:latin typeface="Comic Sans MS" panose="030F0702030302020204" pitchFamily="66" charset="0"/>
                <a:cs typeface="Arial" panose="020B0604020202020204" pitchFamily="34" charset="0"/>
              </a:rPr>
            </a:br>
            <a:r>
              <a:rPr lang="en-US" altLang="en-US" sz="1800" dirty="0">
                <a:solidFill>
                  <a:srgbClr val="0F02BE"/>
                </a:solidFill>
                <a:latin typeface="Comic Sans MS" panose="030F0702030302020204" pitchFamily="66" charset="0"/>
                <a:cs typeface="Arial" panose="020B0604020202020204" pitchFamily="34" charset="0"/>
              </a:rPr>
              <a:t>Black body and vestigial winged traits return in F</a:t>
            </a:r>
            <a:r>
              <a:rPr lang="en-US" altLang="en-US" sz="1800" baseline="-25000" dirty="0">
                <a:solidFill>
                  <a:srgbClr val="0F02BE"/>
                </a:solidFill>
                <a:latin typeface="Comic Sans MS" panose="030F0702030302020204" pitchFamily="66" charset="0"/>
                <a:cs typeface="Arial" panose="020B0604020202020204" pitchFamily="34" charset="0"/>
              </a:rPr>
              <a:t>2</a:t>
            </a:r>
            <a:r>
              <a:rPr lang="en-US" altLang="en-US" sz="1800" dirty="0">
                <a:solidFill>
                  <a:srgbClr val="0F02BE"/>
                </a:solidFill>
                <a:latin typeface="Comic Sans MS" panose="030F0702030302020204" pitchFamily="66" charset="0"/>
                <a:cs typeface="Arial" panose="020B0604020202020204" pitchFamily="34" charset="0"/>
              </a:rPr>
              <a:t> generation</a:t>
            </a:r>
          </a:p>
          <a:p>
            <a:pPr fontAlgn="base">
              <a:spcBef>
                <a:spcPct val="0"/>
              </a:spcBef>
              <a:spcAft>
                <a:spcPct val="0"/>
              </a:spcAft>
              <a:buNone/>
            </a:pPr>
            <a:r>
              <a:rPr lang="en-US" altLang="en-US" sz="1800" dirty="0">
                <a:solidFill>
                  <a:srgbClr val="0F02BE"/>
                </a:solidFill>
                <a:latin typeface="Comic Sans MS" panose="030F0702030302020204" pitchFamily="66" charset="0"/>
                <a:cs typeface="Arial" panose="020B0604020202020204" pitchFamily="34" charset="0"/>
              </a:rPr>
              <a:t>No differences in #’s of males/females for each trait (Not sex linked)</a:t>
            </a:r>
            <a:br>
              <a:rPr lang="en-US" altLang="en-US" sz="1800" dirty="0">
                <a:solidFill>
                  <a:srgbClr val="0F02BE"/>
                </a:solidFill>
                <a:latin typeface="Comic Sans MS" panose="030F0702030302020204" pitchFamily="66" charset="0"/>
                <a:cs typeface="Arial" panose="020B0604020202020204" pitchFamily="34" charset="0"/>
              </a:rPr>
            </a:br>
            <a:endParaRPr lang="en-US" altLang="en-US" sz="1800" dirty="0">
              <a:solidFill>
                <a:srgbClr val="0F02BE"/>
              </a:solidFill>
              <a:latin typeface="Comic Sans MS" panose="030F0702030302020204" pitchFamily="66" charset="0"/>
              <a:cs typeface="Arial" panose="020B0604020202020204" pitchFamily="34" charset="0"/>
            </a:endParaRPr>
          </a:p>
        </p:txBody>
      </p:sp>
      <p:sp>
        <p:nvSpPr>
          <p:cNvPr id="132101" name="Rectangle 13">
            <a:extLst>
              <a:ext uri="{FF2B5EF4-FFF2-40B4-BE49-F238E27FC236}">
                <a16:creationId xmlns:a16="http://schemas.microsoft.com/office/drawing/2014/main" id="{1E1E126D-0B16-4109-A595-564AADD327F2}"/>
              </a:ext>
            </a:extLst>
          </p:cNvPr>
          <p:cNvSpPr>
            <a:spLocks noChangeArrowheads="1"/>
          </p:cNvSpPr>
          <p:nvPr/>
        </p:nvSpPr>
        <p:spPr bwMode="auto">
          <a:xfrm>
            <a:off x="7607300" y="1447801"/>
            <a:ext cx="2819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600" b="1" dirty="0">
                <a:solidFill>
                  <a:srgbClr val="FF0000"/>
                </a:solidFill>
                <a:latin typeface="Comic Sans MS" panose="030F0702030302020204" pitchFamily="66" charset="0"/>
                <a:cs typeface="Arial" panose="020B0604020202020204" pitchFamily="34" charset="0"/>
              </a:rPr>
              <a:t>Since it’s not X-linked, </a:t>
            </a:r>
          </a:p>
          <a:p>
            <a:pPr eaLnBrk="0" fontAlgn="base" hangingPunct="0">
              <a:spcBef>
                <a:spcPct val="0"/>
              </a:spcBef>
              <a:spcAft>
                <a:spcPct val="0"/>
              </a:spcAft>
              <a:buNone/>
            </a:pPr>
            <a:r>
              <a:rPr lang="en-US" altLang="en-US" sz="1600" b="1" dirty="0">
                <a:solidFill>
                  <a:srgbClr val="FF0000"/>
                </a:solidFill>
                <a:latin typeface="Comic Sans MS" panose="030F0702030302020204" pitchFamily="66" charset="0"/>
                <a:cs typeface="Arial" panose="020B0604020202020204" pitchFamily="34" charset="0"/>
              </a:rPr>
              <a:t>ignoring sex makes it </a:t>
            </a:r>
          </a:p>
          <a:p>
            <a:pPr eaLnBrk="0" fontAlgn="base" hangingPunct="0">
              <a:spcBef>
                <a:spcPct val="0"/>
              </a:spcBef>
              <a:spcAft>
                <a:spcPct val="0"/>
              </a:spcAft>
              <a:buNone/>
            </a:pPr>
            <a:r>
              <a:rPr lang="en-US" altLang="en-US" sz="1600" b="1" dirty="0">
                <a:solidFill>
                  <a:srgbClr val="FF0000"/>
                </a:solidFill>
                <a:latin typeface="Comic Sans MS" panose="030F0702030302020204" pitchFamily="66" charset="0"/>
                <a:cs typeface="Arial" panose="020B0604020202020204" pitchFamily="34" charset="0"/>
              </a:rPr>
              <a:t>easier to see pattern</a:t>
            </a:r>
            <a:endParaRPr lang="en-US" altLang="en-US" sz="1600" dirty="0">
              <a:solidFill>
                <a:prstClr val="black"/>
              </a:solidFill>
              <a:cs typeface="Arial" panose="020B0604020202020204" pitchFamily="34" charset="0"/>
            </a:endParaRPr>
          </a:p>
        </p:txBody>
      </p:sp>
      <p:sp>
        <p:nvSpPr>
          <p:cNvPr id="148485" name="Rectangle 14">
            <a:extLst>
              <a:ext uri="{FF2B5EF4-FFF2-40B4-BE49-F238E27FC236}">
                <a16:creationId xmlns:a16="http://schemas.microsoft.com/office/drawing/2014/main" id="{CD9B120F-5A4B-43EF-B28F-1F087B25165C}"/>
              </a:ext>
            </a:extLst>
          </p:cNvPr>
          <p:cNvSpPr>
            <a:spLocks noChangeArrowheads="1"/>
          </p:cNvSpPr>
          <p:nvPr/>
        </p:nvSpPr>
        <p:spPr bwMode="auto">
          <a:xfrm>
            <a:off x="5557" y="6253201"/>
            <a:ext cx="12192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000" dirty="0">
                <a:solidFill>
                  <a:srgbClr val="000000"/>
                </a:solidFill>
                <a:cs typeface="Arial" panose="020B0604020202020204" pitchFamily="34" charset="0"/>
              </a:rPr>
              <a:t>IST 1.I.2 Fertilization involves the fusion of two haploid gametes, restoring the diploid number of chromosomes and increasing genetic variation in populations by creating new combinations of alleles in the zygote—</a:t>
            </a:r>
            <a:br>
              <a:rPr lang="en-US" altLang="en-US" sz="1000" dirty="0">
                <a:solidFill>
                  <a:srgbClr val="000000"/>
                </a:solidFill>
                <a:cs typeface="Arial" panose="020B0604020202020204" pitchFamily="34" charset="0"/>
              </a:rPr>
            </a:br>
            <a:r>
              <a:rPr lang="en-US" altLang="en-US" sz="1000" dirty="0">
                <a:solidFill>
                  <a:srgbClr val="000000"/>
                </a:solidFill>
                <a:cs typeface="Arial" panose="020B0604020202020204" pitchFamily="34" charset="0"/>
              </a:rPr>
              <a:t>   a. Rules of probability can be applied to analyze passage of single-gene traits from parent to offspring.</a:t>
            </a:r>
            <a:br>
              <a:rPr lang="en-US" altLang="en-US" sz="1000" dirty="0">
                <a:solidFill>
                  <a:srgbClr val="000000"/>
                </a:solidFill>
                <a:cs typeface="Arial" panose="020B0604020202020204" pitchFamily="34" charset="0"/>
              </a:rPr>
            </a:br>
            <a:r>
              <a:rPr lang="en-US" altLang="en-US" sz="1000" dirty="0">
                <a:solidFill>
                  <a:srgbClr val="000000"/>
                </a:solidFill>
                <a:cs typeface="Arial" panose="020B0604020202020204" pitchFamily="34" charset="0"/>
              </a:rPr>
              <a:t>   b. The pattern of inheritance (monohybrid, dihybrid, sex-linked, and genetically linked genes) can often be predicted from data, including pedigree, that give the parent genotype/phenotype and the offspring genotypes/phenotypes.</a:t>
            </a:r>
          </a:p>
        </p:txBody>
      </p:sp>
      <p:sp>
        <p:nvSpPr>
          <p:cNvPr id="2" name="Rectangle 1">
            <a:extLst>
              <a:ext uri="{FF2B5EF4-FFF2-40B4-BE49-F238E27FC236}">
                <a16:creationId xmlns:a16="http://schemas.microsoft.com/office/drawing/2014/main" id="{A88A8D11-65B1-4D8C-9019-DBDF34380C7C}"/>
              </a:ext>
            </a:extLst>
          </p:cNvPr>
          <p:cNvSpPr>
            <a:spLocks noChangeArrowheads="1"/>
          </p:cNvSpPr>
          <p:nvPr/>
        </p:nvSpPr>
        <p:spPr bwMode="auto">
          <a:xfrm>
            <a:off x="1539876" y="4614863"/>
            <a:ext cx="9128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800" dirty="0">
                <a:solidFill>
                  <a:srgbClr val="0F02BE"/>
                </a:solidFill>
                <a:latin typeface="Comic Sans MS" panose="030F0702030302020204" pitchFamily="66" charset="0"/>
                <a:cs typeface="Arial" panose="020B0604020202020204" pitchFamily="34" charset="0"/>
              </a:rPr>
              <a:t>Black body and vestigial wings are AUTOSOMAL RECESSIVE traits.</a:t>
            </a:r>
          </a:p>
        </p:txBody>
      </p:sp>
      <p:pic>
        <p:nvPicPr>
          <p:cNvPr id="148487" name="Picture 11">
            <a:extLst>
              <a:ext uri="{FF2B5EF4-FFF2-40B4-BE49-F238E27FC236}">
                <a16:creationId xmlns:a16="http://schemas.microsoft.com/office/drawing/2014/main" id="{BDD89D40-B2D3-4EAB-9ADE-D67E40996D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501" t="36661" r="30000" b="26283"/>
          <a:stretch>
            <a:fillRect/>
          </a:stretch>
        </p:blipFill>
        <p:spPr bwMode="auto">
          <a:xfrm>
            <a:off x="2209801" y="1381126"/>
            <a:ext cx="5210175"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361D99C8-5CC5-4355-AF63-C3398A87A52E}"/>
              </a:ext>
            </a:extLst>
          </p:cNvPr>
          <p:cNvSpPr>
            <a:spLocks noChangeArrowheads="1"/>
          </p:cNvSpPr>
          <p:nvPr/>
        </p:nvSpPr>
        <p:spPr bwMode="auto">
          <a:xfrm>
            <a:off x="1649414" y="5106989"/>
            <a:ext cx="8891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800" dirty="0">
                <a:solidFill>
                  <a:srgbClr val="FF0000"/>
                </a:solidFill>
                <a:latin typeface="Comic Sans MS" panose="030F0702030302020204" pitchFamily="66" charset="0"/>
                <a:cs typeface="Arial" panose="020B0604020202020204" pitchFamily="34" charset="0"/>
              </a:rPr>
              <a:t>BUT this is NOT a 9:3:3:1 ratio. Something else is going on !  </a:t>
            </a:r>
            <a:endParaRPr lang="en-US" altLang="en-US" sz="1800" dirty="0">
              <a:solidFill>
                <a:srgbClr val="FF0000"/>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2099"/>
                                        </p:tgtEl>
                                        <p:attrNameLst>
                                          <p:attrName>style.visibility</p:attrName>
                                        </p:attrNameLst>
                                      </p:cBhvr>
                                      <p:to>
                                        <p:strVal val="visible"/>
                                      </p:to>
                                    </p:set>
                                    <p:animEffect transition="in" filter="barn(inVertical)">
                                      <p:cBhvr>
                                        <p:cTn id="7" dur="500"/>
                                        <p:tgtEl>
                                          <p:spTgt spid="1320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2101"/>
                                        </p:tgtEl>
                                        <p:attrNameLst>
                                          <p:attrName>style.visibility</p:attrName>
                                        </p:attrNameLst>
                                      </p:cBhvr>
                                      <p:to>
                                        <p:strVal val="visible"/>
                                      </p:to>
                                    </p:set>
                                    <p:animEffect transition="in" filter="wipe(down)">
                                      <p:cBhvr>
                                        <p:cTn id="22" dur="500"/>
                                        <p:tgtEl>
                                          <p:spTgt spid="132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9" grpId="0"/>
      <p:bldP spid="132101" grpId="0"/>
      <p:bldP spid="2" grpId="0"/>
      <p:bldP spid="3" grpId="0"/>
    </p:bldLst>
  </p:timing>
</p:sld>
</file>

<file path=ppt/slides/slide16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9D5A7E11-A96A-410F-89A1-B97B0FCAC7D1}"/>
              </a:ext>
            </a:extLst>
          </p:cNvPr>
          <p:cNvSpPr>
            <a:spLocks noGrp="1"/>
          </p:cNvSpPr>
          <p:nvPr>
            <p:ph type="body" sz="half" idx="2"/>
          </p:nvPr>
        </p:nvSpPr>
        <p:spPr>
          <a:xfrm>
            <a:off x="-147638" y="70334"/>
            <a:ext cx="9128125" cy="914400"/>
          </a:xfrm>
        </p:spPr>
        <p:txBody>
          <a:bodyPr/>
          <a:lstStyle/>
          <a:p>
            <a:pPr>
              <a:lnSpc>
                <a:spcPct val="90000"/>
              </a:lnSpc>
              <a:buFontTx/>
              <a:buNone/>
            </a:pPr>
            <a:r>
              <a:rPr lang="en-US" altLang="en-US" sz="2000" dirty="0">
                <a:latin typeface="Comic Sans MS" panose="030F0702030302020204" pitchFamily="66" charset="0"/>
              </a:rPr>
              <a:t>    MAKE A PREDICTION about the mode of inheritance for the following trait and JUSTIFY your answer.</a:t>
            </a:r>
          </a:p>
          <a:p>
            <a:pPr>
              <a:lnSpc>
                <a:spcPct val="90000"/>
              </a:lnSpc>
              <a:buFontTx/>
              <a:buNone/>
            </a:pPr>
            <a:r>
              <a:rPr lang="en-US" altLang="en-US" sz="2000" dirty="0">
                <a:latin typeface="Comic Sans MS" panose="030F0702030302020204" pitchFamily="66" charset="0"/>
              </a:rPr>
              <a:t>    WT (tan bodied normal winged) female flies are crossed with black bodied vestigial winged males. Offspring are shown below</a:t>
            </a:r>
            <a:br>
              <a:rPr lang="en-US" altLang="en-US" sz="2400" dirty="0">
                <a:latin typeface="Comic Sans MS" panose="030F0702030302020204" pitchFamily="66" charset="0"/>
              </a:rPr>
            </a:br>
            <a:endParaRPr lang="en-US" altLang="en-US" sz="2400" dirty="0"/>
          </a:p>
        </p:txBody>
      </p:sp>
      <p:sp>
        <p:nvSpPr>
          <p:cNvPr id="149507" name="Rectangle 13">
            <a:extLst>
              <a:ext uri="{FF2B5EF4-FFF2-40B4-BE49-F238E27FC236}">
                <a16:creationId xmlns:a16="http://schemas.microsoft.com/office/drawing/2014/main" id="{C9273B2A-3211-42D2-B64B-312A375BE0DE}"/>
              </a:ext>
            </a:extLst>
          </p:cNvPr>
          <p:cNvSpPr>
            <a:spLocks noChangeArrowheads="1"/>
          </p:cNvSpPr>
          <p:nvPr/>
        </p:nvSpPr>
        <p:spPr bwMode="auto">
          <a:xfrm>
            <a:off x="7607300" y="1447801"/>
            <a:ext cx="2819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600" b="1" dirty="0">
                <a:solidFill>
                  <a:srgbClr val="FF0000"/>
                </a:solidFill>
                <a:latin typeface="Comic Sans MS" panose="030F0702030302020204" pitchFamily="66" charset="0"/>
                <a:cs typeface="Arial" panose="020B0604020202020204" pitchFamily="34" charset="0"/>
              </a:rPr>
              <a:t>Since it’s not X-linked, </a:t>
            </a:r>
          </a:p>
          <a:p>
            <a:pPr eaLnBrk="0" fontAlgn="base" hangingPunct="0">
              <a:spcBef>
                <a:spcPct val="0"/>
              </a:spcBef>
              <a:spcAft>
                <a:spcPct val="0"/>
              </a:spcAft>
              <a:buNone/>
            </a:pPr>
            <a:r>
              <a:rPr lang="en-US" altLang="en-US" sz="1600" b="1" dirty="0">
                <a:solidFill>
                  <a:srgbClr val="FF0000"/>
                </a:solidFill>
                <a:latin typeface="Comic Sans MS" panose="030F0702030302020204" pitchFamily="66" charset="0"/>
                <a:cs typeface="Arial" panose="020B0604020202020204" pitchFamily="34" charset="0"/>
              </a:rPr>
              <a:t>ignoring sex makes it </a:t>
            </a:r>
          </a:p>
          <a:p>
            <a:pPr eaLnBrk="0" fontAlgn="base" hangingPunct="0">
              <a:spcBef>
                <a:spcPct val="0"/>
              </a:spcBef>
              <a:spcAft>
                <a:spcPct val="0"/>
              </a:spcAft>
              <a:buNone/>
            </a:pPr>
            <a:r>
              <a:rPr lang="en-US" altLang="en-US" sz="1600" b="1" dirty="0">
                <a:solidFill>
                  <a:srgbClr val="FF0000"/>
                </a:solidFill>
                <a:latin typeface="Comic Sans MS" panose="030F0702030302020204" pitchFamily="66" charset="0"/>
                <a:cs typeface="Arial" panose="020B0604020202020204" pitchFamily="34" charset="0"/>
              </a:rPr>
              <a:t>easier to see pattern</a:t>
            </a:r>
            <a:endParaRPr lang="en-US" altLang="en-US" sz="1600" dirty="0">
              <a:solidFill>
                <a:prstClr val="black"/>
              </a:solidFill>
              <a:cs typeface="Arial" panose="020B0604020202020204" pitchFamily="34" charset="0"/>
            </a:endParaRPr>
          </a:p>
        </p:txBody>
      </p:sp>
      <p:sp>
        <p:nvSpPr>
          <p:cNvPr id="149508" name="Rectangle 14">
            <a:extLst>
              <a:ext uri="{FF2B5EF4-FFF2-40B4-BE49-F238E27FC236}">
                <a16:creationId xmlns:a16="http://schemas.microsoft.com/office/drawing/2014/main" id="{FBF1D857-513A-45A2-B4BD-D5547F0A1CC1}"/>
              </a:ext>
            </a:extLst>
          </p:cNvPr>
          <p:cNvSpPr>
            <a:spLocks noChangeArrowheads="1"/>
          </p:cNvSpPr>
          <p:nvPr/>
        </p:nvSpPr>
        <p:spPr bwMode="auto">
          <a:xfrm>
            <a:off x="131762" y="5745162"/>
            <a:ext cx="1206023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000" dirty="0">
                <a:solidFill>
                  <a:srgbClr val="000000"/>
                </a:solidFill>
                <a:cs typeface="Arial" panose="020B0604020202020204" pitchFamily="34" charset="0"/>
              </a:rPr>
              <a:t>IST 1.I.2 Fertilization involves the fusion of two haploid gametes, restoring the diploid number of chromosomes and increasing genetic variation in populations by creating new combinations of alleles in the zygote—</a:t>
            </a:r>
            <a:br>
              <a:rPr lang="en-US" altLang="en-US" sz="1000" dirty="0">
                <a:solidFill>
                  <a:srgbClr val="000000"/>
                </a:solidFill>
                <a:cs typeface="Arial" panose="020B0604020202020204" pitchFamily="34" charset="0"/>
              </a:rPr>
            </a:br>
            <a:r>
              <a:rPr lang="en-US" altLang="en-US" sz="1000" dirty="0">
                <a:solidFill>
                  <a:srgbClr val="000000"/>
                </a:solidFill>
                <a:cs typeface="Arial" panose="020B0604020202020204" pitchFamily="34" charset="0"/>
              </a:rPr>
              <a:t>   a. Rules of probability can be applied to analyze passage of single-gene traits from parent to offspring.</a:t>
            </a:r>
            <a:br>
              <a:rPr lang="en-US" altLang="en-US" sz="1000" dirty="0">
                <a:solidFill>
                  <a:srgbClr val="000000"/>
                </a:solidFill>
                <a:cs typeface="Arial" panose="020B0604020202020204" pitchFamily="34" charset="0"/>
              </a:rPr>
            </a:br>
            <a:r>
              <a:rPr lang="en-US" altLang="en-US" sz="1000" dirty="0">
                <a:solidFill>
                  <a:srgbClr val="000000"/>
                </a:solidFill>
                <a:cs typeface="Arial" panose="020B0604020202020204" pitchFamily="34" charset="0"/>
              </a:rPr>
              <a:t>   b. The pattern of inheritance (monohybrid, dihybrid, sex-linked, and genetically linked genes) can often be predicted from data, including pedigree, that give the parent genotype/phenotype and the offspring genotypes/phenotypes.</a:t>
            </a:r>
          </a:p>
          <a:p>
            <a:pPr fontAlgn="base">
              <a:spcBef>
                <a:spcPct val="0"/>
              </a:spcBef>
              <a:spcAft>
                <a:spcPct val="0"/>
              </a:spcAft>
              <a:buNone/>
            </a:pPr>
            <a:r>
              <a:rPr lang="en-US" altLang="en-US" sz="1000" dirty="0">
                <a:solidFill>
                  <a:prstClr val="black"/>
                </a:solidFill>
                <a:cs typeface="Arial" panose="020B0604020202020204" pitchFamily="34" charset="0"/>
              </a:rPr>
              <a:t>SP 5 A. Perform mathematical calculations including   a. Mathematical equations in the curriculum</a:t>
            </a:r>
          </a:p>
          <a:p>
            <a:pPr fontAlgn="base">
              <a:spcBef>
                <a:spcPct val="0"/>
              </a:spcBef>
              <a:spcAft>
                <a:spcPct val="0"/>
              </a:spcAft>
              <a:buNone/>
            </a:pPr>
            <a:r>
              <a:rPr lang="en-US" altLang="en-US" sz="1000" dirty="0">
                <a:solidFill>
                  <a:srgbClr val="000000"/>
                </a:solidFill>
                <a:cs typeface="Arial" panose="020B0604020202020204" pitchFamily="34" charset="0"/>
                <a:hlinkClick r:id="rId3"/>
              </a:rPr>
              <a:t>2010 FRQ</a:t>
            </a:r>
            <a:endParaRPr lang="en-US" altLang="en-US" sz="1000" dirty="0">
              <a:solidFill>
                <a:srgbClr val="000000"/>
              </a:solidFill>
              <a:cs typeface="Arial" panose="020B0604020202020204" pitchFamily="34" charset="0"/>
            </a:endParaRPr>
          </a:p>
        </p:txBody>
      </p:sp>
      <p:sp>
        <p:nvSpPr>
          <p:cNvPr id="4" name="TextBox 3">
            <a:extLst>
              <a:ext uri="{FF2B5EF4-FFF2-40B4-BE49-F238E27FC236}">
                <a16:creationId xmlns:a16="http://schemas.microsoft.com/office/drawing/2014/main" id="{B8B1B1ED-C656-4685-A239-B2D07C04D96D}"/>
              </a:ext>
            </a:extLst>
          </p:cNvPr>
          <p:cNvSpPr txBox="1">
            <a:spLocks noChangeArrowheads="1"/>
          </p:cNvSpPr>
          <p:nvPr/>
        </p:nvSpPr>
        <p:spPr bwMode="auto">
          <a:xfrm>
            <a:off x="1657350" y="3475039"/>
            <a:ext cx="901065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800" dirty="0">
                <a:solidFill>
                  <a:srgbClr val="0F02BE"/>
                </a:solidFill>
                <a:cs typeface="Arial" panose="020B0604020202020204" pitchFamily="34" charset="0"/>
              </a:rPr>
              <a:t>    </a:t>
            </a:r>
            <a:r>
              <a:rPr lang="en-US" altLang="en-US" sz="1800" b="1" dirty="0">
                <a:solidFill>
                  <a:srgbClr val="0F02BE"/>
                </a:solidFill>
                <a:latin typeface="Comic Sans MS" panose="030F0702030302020204" pitchFamily="66" charset="0"/>
                <a:cs typeface="Arial" panose="020B0604020202020204" pitchFamily="34" charset="0"/>
              </a:rPr>
              <a:t>MORE LIKELY </a:t>
            </a:r>
            <a:r>
              <a:rPr lang="en-US" altLang="en-US" sz="1800" dirty="0">
                <a:solidFill>
                  <a:srgbClr val="0F02BE"/>
                </a:solidFill>
                <a:latin typeface="Comic Sans MS" panose="030F0702030302020204" pitchFamily="66" charset="0"/>
                <a:cs typeface="Arial" panose="020B0604020202020204" pitchFamily="34" charset="0"/>
              </a:rPr>
              <a:t>to get parental traits together</a:t>
            </a:r>
            <a:br>
              <a:rPr lang="en-US" altLang="en-US" sz="1800" dirty="0">
                <a:solidFill>
                  <a:srgbClr val="0F02BE"/>
                </a:solidFill>
                <a:latin typeface="Comic Sans MS" panose="030F0702030302020204" pitchFamily="66" charset="0"/>
                <a:cs typeface="Arial" panose="020B0604020202020204" pitchFamily="34" charset="0"/>
              </a:rPr>
            </a:br>
            <a:r>
              <a:rPr lang="en-US" altLang="en-US" sz="1800" dirty="0">
                <a:solidFill>
                  <a:srgbClr val="0F02BE"/>
                </a:solidFill>
                <a:latin typeface="Comic Sans MS" panose="030F0702030302020204" pitchFamily="66" charset="0"/>
                <a:cs typeface="Arial" panose="020B0604020202020204" pitchFamily="34" charset="0"/>
              </a:rPr>
              <a:t>        normal wings/tan body  OR vestigial wings/black body </a:t>
            </a:r>
          </a:p>
          <a:p>
            <a:pPr eaLnBrk="0" fontAlgn="base" hangingPunct="0">
              <a:spcBef>
                <a:spcPct val="0"/>
              </a:spcBef>
              <a:spcAft>
                <a:spcPct val="0"/>
              </a:spcAft>
              <a:buNone/>
            </a:pPr>
            <a:r>
              <a:rPr lang="en-US" altLang="en-US" sz="1800" dirty="0">
                <a:solidFill>
                  <a:srgbClr val="0F02BE"/>
                </a:solidFill>
                <a:latin typeface="Comic Sans MS" panose="030F0702030302020204" pitchFamily="66" charset="0"/>
                <a:cs typeface="Arial" panose="020B0604020202020204" pitchFamily="34" charset="0"/>
              </a:rPr>
              <a:t>   </a:t>
            </a:r>
            <a:r>
              <a:rPr lang="en-US" altLang="en-US" sz="1800" b="1" dirty="0">
                <a:solidFill>
                  <a:srgbClr val="0F02BE"/>
                </a:solidFill>
                <a:latin typeface="Comic Sans MS" panose="030F0702030302020204" pitchFamily="66" charset="0"/>
                <a:cs typeface="Arial" panose="020B0604020202020204" pitchFamily="34" charset="0"/>
              </a:rPr>
              <a:t>LESS LIKELY </a:t>
            </a:r>
            <a:r>
              <a:rPr lang="en-US" altLang="en-US" sz="1800" dirty="0">
                <a:solidFill>
                  <a:srgbClr val="0F02BE"/>
                </a:solidFill>
                <a:latin typeface="Comic Sans MS" panose="030F0702030302020204" pitchFamily="66" charset="0"/>
                <a:cs typeface="Arial" panose="020B0604020202020204" pitchFamily="34" charset="0"/>
              </a:rPr>
              <a:t>to get recombinants together</a:t>
            </a:r>
          </a:p>
          <a:p>
            <a:pPr eaLnBrk="0" fontAlgn="base" hangingPunct="0">
              <a:spcBef>
                <a:spcPct val="0"/>
              </a:spcBef>
              <a:spcAft>
                <a:spcPct val="0"/>
              </a:spcAft>
              <a:buNone/>
            </a:pPr>
            <a:r>
              <a:rPr lang="en-US" altLang="en-US" sz="1800" dirty="0">
                <a:solidFill>
                  <a:srgbClr val="0F02BE"/>
                </a:solidFill>
                <a:latin typeface="Comic Sans MS" panose="030F0702030302020204" pitchFamily="66" charset="0"/>
                <a:cs typeface="Arial" panose="020B0604020202020204" pitchFamily="34" charset="0"/>
              </a:rPr>
              <a:t>        normal wings/black body   OR   vestigial wings/tan body</a:t>
            </a:r>
            <a:br>
              <a:rPr lang="en-US" altLang="en-US" sz="1800" dirty="0">
                <a:solidFill>
                  <a:srgbClr val="0F02BE"/>
                </a:solidFill>
                <a:latin typeface="Comic Sans MS" panose="030F0702030302020204" pitchFamily="66" charset="0"/>
                <a:cs typeface="Arial" panose="020B0604020202020204" pitchFamily="34" charset="0"/>
              </a:rPr>
            </a:br>
            <a:r>
              <a:rPr lang="en-US" altLang="en-US" sz="1800" dirty="0">
                <a:solidFill>
                  <a:srgbClr val="0F02BE"/>
                </a:solidFill>
                <a:latin typeface="Comic Sans MS" panose="030F0702030302020204" pitchFamily="66" charset="0"/>
                <a:cs typeface="Arial" panose="020B0604020202020204" pitchFamily="34" charset="0"/>
              </a:rPr>
              <a:t>        </a:t>
            </a:r>
          </a:p>
          <a:p>
            <a:pPr eaLnBrk="0" fontAlgn="base" hangingPunct="0">
              <a:spcBef>
                <a:spcPct val="0"/>
              </a:spcBef>
              <a:spcAft>
                <a:spcPct val="0"/>
              </a:spcAft>
              <a:buNone/>
            </a:pPr>
            <a:r>
              <a:rPr lang="en-US" altLang="en-US" sz="1800" dirty="0">
                <a:solidFill>
                  <a:srgbClr val="0F02BE"/>
                </a:solidFill>
                <a:latin typeface="Comic Sans MS" panose="030F0702030302020204" pitchFamily="66" charset="0"/>
                <a:cs typeface="Arial" panose="020B0604020202020204" pitchFamily="34" charset="0"/>
              </a:rPr>
              <a:t>    </a:t>
            </a:r>
            <a:r>
              <a:rPr lang="en-US" altLang="en-US" sz="2000" dirty="0">
                <a:solidFill>
                  <a:srgbClr val="0F02BE"/>
                </a:solidFill>
                <a:latin typeface="Comic Sans MS" panose="030F0702030302020204" pitchFamily="66" charset="0"/>
                <a:cs typeface="Arial" panose="020B0604020202020204" pitchFamily="34" charset="0"/>
              </a:rPr>
              <a:t>Suggests that these traits are linked on the same chromosome. </a:t>
            </a:r>
            <a:br>
              <a:rPr lang="en-US" altLang="en-US" sz="2000" dirty="0">
                <a:solidFill>
                  <a:srgbClr val="0F02BE"/>
                </a:solidFill>
                <a:latin typeface="Comic Sans MS" panose="030F0702030302020204" pitchFamily="66" charset="0"/>
                <a:cs typeface="Arial" panose="020B0604020202020204" pitchFamily="34" charset="0"/>
              </a:rPr>
            </a:br>
            <a:r>
              <a:rPr lang="en-US" altLang="en-US" sz="2000" dirty="0">
                <a:solidFill>
                  <a:srgbClr val="0F02BE"/>
                </a:solidFill>
                <a:latin typeface="Comic Sans MS" panose="030F0702030302020204" pitchFamily="66" charset="0"/>
                <a:cs typeface="Arial" panose="020B0604020202020204" pitchFamily="34" charset="0"/>
              </a:rPr>
              <a:t>    They don’t sort independently.</a:t>
            </a:r>
            <a:endParaRPr lang="en-US" altLang="en-US" sz="1800" dirty="0">
              <a:solidFill>
                <a:srgbClr val="0F02BE"/>
              </a:solidFill>
              <a:latin typeface="Comic Sans MS" panose="030F0702030302020204" pitchFamily="66" charset="0"/>
              <a:cs typeface="Arial" panose="020B0604020202020204" pitchFamily="34" charset="0"/>
            </a:endParaRPr>
          </a:p>
        </p:txBody>
      </p:sp>
      <p:pic>
        <p:nvPicPr>
          <p:cNvPr id="149510" name="Picture 6">
            <a:extLst>
              <a:ext uri="{FF2B5EF4-FFF2-40B4-BE49-F238E27FC236}">
                <a16:creationId xmlns:a16="http://schemas.microsoft.com/office/drawing/2014/main" id="{850472E9-A23D-4088-91AA-91838ACCD3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501" t="36659" r="34782" b="42589"/>
          <a:stretch>
            <a:fillRect/>
          </a:stretch>
        </p:blipFill>
        <p:spPr bwMode="auto">
          <a:xfrm>
            <a:off x="1800225" y="1446214"/>
            <a:ext cx="5791200"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1" name="Rectangle 12">
            <a:extLst>
              <a:ext uri="{FF2B5EF4-FFF2-40B4-BE49-F238E27FC236}">
                <a16:creationId xmlns:a16="http://schemas.microsoft.com/office/drawing/2014/main" id="{C92FD314-79E3-403B-845C-5F5DDD98D590}"/>
              </a:ext>
            </a:extLst>
          </p:cNvPr>
          <p:cNvSpPr>
            <a:spLocks noChangeArrowheads="1"/>
          </p:cNvSpPr>
          <p:nvPr/>
        </p:nvSpPr>
        <p:spPr bwMode="auto">
          <a:xfrm>
            <a:off x="1649414" y="3105150"/>
            <a:ext cx="67643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800" dirty="0">
                <a:solidFill>
                  <a:srgbClr val="FF0000"/>
                </a:solidFill>
                <a:latin typeface="Comic Sans MS" panose="030F0702030302020204" pitchFamily="66" charset="0"/>
                <a:cs typeface="Arial" panose="020B0604020202020204" pitchFamily="34" charset="0"/>
              </a:rPr>
              <a:t>BUT this is NOT a 9:3:3:1 ratio. Something else is going on !  </a:t>
            </a:r>
            <a:endParaRPr lang="en-US" altLang="en-US" sz="1800" dirty="0">
              <a:solidFill>
                <a:srgbClr val="FF0000"/>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accent1">
            <a:lumMod val="90000"/>
          </a:schemeClr>
        </a:solidFill>
        <a:effectLst/>
      </p:bgPr>
    </p:bg>
    <p:spTree>
      <p:nvGrpSpPr>
        <p:cNvPr id="1" name=""/>
        <p:cNvGrpSpPr/>
        <p:nvPr/>
      </p:nvGrpSpPr>
      <p:grpSpPr>
        <a:xfrm>
          <a:off x="0" y="0"/>
          <a:ext cx="0" cy="0"/>
          <a:chOff x="0" y="0"/>
          <a:chExt cx="0" cy="0"/>
        </a:xfrm>
      </p:grpSpPr>
      <p:sp>
        <p:nvSpPr>
          <p:cNvPr id="89091" name="Rectangle 1">
            <a:extLst>
              <a:ext uri="{FF2B5EF4-FFF2-40B4-BE49-F238E27FC236}">
                <a16:creationId xmlns:a16="http://schemas.microsoft.com/office/drawing/2014/main" id="{6B086D1E-103C-4467-8677-79882B1ED55E}"/>
              </a:ext>
            </a:extLst>
          </p:cNvPr>
          <p:cNvSpPr>
            <a:spLocks noChangeArrowheads="1"/>
          </p:cNvSpPr>
          <p:nvPr/>
        </p:nvSpPr>
        <p:spPr bwMode="auto">
          <a:xfrm>
            <a:off x="1541464" y="6253163"/>
            <a:ext cx="9185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Aft>
                <a:spcPct val="0"/>
              </a:spcAft>
              <a:buNone/>
              <a:defRPr/>
            </a:pPr>
            <a:r>
              <a:rPr lang="en-US" altLang="en-US" sz="1000" dirty="0">
                <a:solidFill>
                  <a:srgbClr val="CC0099"/>
                </a:solidFill>
                <a:cs typeface="Arial" panose="020B0604020202020204" pitchFamily="34" charset="0"/>
              </a:rPr>
              <a:t>.</a:t>
            </a:r>
          </a:p>
        </p:txBody>
      </p:sp>
      <p:sp>
        <p:nvSpPr>
          <p:cNvPr id="4" name="Rectangle 1">
            <a:extLst>
              <a:ext uri="{FF2B5EF4-FFF2-40B4-BE49-F238E27FC236}">
                <a16:creationId xmlns:a16="http://schemas.microsoft.com/office/drawing/2014/main" id="{53242106-AB3A-47EF-907D-64BF9F10F4BA}"/>
              </a:ext>
            </a:extLst>
          </p:cNvPr>
          <p:cNvSpPr>
            <a:spLocks noChangeArrowheads="1"/>
          </p:cNvSpPr>
          <p:nvPr/>
        </p:nvSpPr>
        <p:spPr bwMode="auto">
          <a:xfrm>
            <a:off x="0" y="6376194"/>
            <a:ext cx="92027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Comic Sans MS" pitchFamily="66" charset="0"/>
              </a:defRPr>
            </a:lvl1pPr>
            <a:lvl2pPr eaLnBrk="0" hangingPunct="0">
              <a:defRPr>
                <a:solidFill>
                  <a:schemeClr val="tx1"/>
                </a:solidFill>
                <a:latin typeface="Comic Sans MS" pitchFamily="66" charset="0"/>
              </a:defRPr>
            </a:lvl2pPr>
            <a:lvl3pPr eaLnBrk="0" hangingPunct="0">
              <a:defRPr>
                <a:solidFill>
                  <a:schemeClr val="tx1"/>
                </a:solidFill>
                <a:latin typeface="Comic Sans MS" pitchFamily="66" charset="0"/>
              </a:defRPr>
            </a:lvl3pPr>
            <a:lvl4pPr eaLnBrk="0" hangingPunct="0">
              <a:defRPr>
                <a:solidFill>
                  <a:schemeClr val="tx1"/>
                </a:solidFill>
                <a:latin typeface="Comic Sans MS" pitchFamily="66" charset="0"/>
              </a:defRPr>
            </a:lvl4pPr>
            <a:lvl5pPr eaLnBrk="0" hangingPunct="0">
              <a:defRPr>
                <a:solidFill>
                  <a:schemeClr val="tx1"/>
                </a:solidFill>
                <a:latin typeface="Comic Sans MS" pitchFamily="66" charset="0"/>
              </a:defRPr>
            </a:lvl5pPr>
            <a:lvl6pPr eaLnBrk="0" fontAlgn="base" hangingPunct="0">
              <a:spcBef>
                <a:spcPct val="0"/>
              </a:spcBef>
              <a:spcAft>
                <a:spcPct val="0"/>
              </a:spcAft>
              <a:defRPr>
                <a:solidFill>
                  <a:schemeClr val="tx1"/>
                </a:solidFill>
                <a:latin typeface="Comic Sans MS" pitchFamily="66" charset="0"/>
              </a:defRPr>
            </a:lvl6pPr>
            <a:lvl7pPr eaLnBrk="0" fontAlgn="base" hangingPunct="0">
              <a:spcBef>
                <a:spcPct val="0"/>
              </a:spcBef>
              <a:spcAft>
                <a:spcPct val="0"/>
              </a:spcAft>
              <a:defRPr>
                <a:solidFill>
                  <a:schemeClr val="tx1"/>
                </a:solidFill>
                <a:latin typeface="Comic Sans MS" pitchFamily="66" charset="0"/>
              </a:defRPr>
            </a:lvl7pPr>
            <a:lvl8pPr eaLnBrk="0" fontAlgn="base" hangingPunct="0">
              <a:spcBef>
                <a:spcPct val="0"/>
              </a:spcBef>
              <a:spcAft>
                <a:spcPct val="0"/>
              </a:spcAft>
              <a:defRPr>
                <a:solidFill>
                  <a:schemeClr val="tx1"/>
                </a:solidFill>
                <a:latin typeface="Comic Sans MS" pitchFamily="66" charset="0"/>
              </a:defRPr>
            </a:lvl8pPr>
            <a:lvl9pPr eaLnBrk="0" fontAlgn="base" hangingPunct="0">
              <a:spcBef>
                <a:spcPct val="0"/>
              </a:spcBef>
              <a:spcAft>
                <a:spcPct val="0"/>
              </a:spcAft>
              <a:defRPr>
                <a:solidFill>
                  <a:schemeClr val="tx1"/>
                </a:solidFill>
                <a:latin typeface="Comic Sans MS" pitchFamily="66" charset="0"/>
              </a:defRPr>
            </a:lvl9pPr>
          </a:lstStyle>
          <a:p>
            <a:pPr eaLnBrk="1" hangingPunct="1">
              <a:defRPr/>
            </a:pPr>
            <a:r>
              <a:rPr lang="en-US" sz="1000" dirty="0">
                <a:solidFill>
                  <a:prstClr val="black"/>
                </a:solidFill>
                <a:latin typeface="Times New Roman" panose="02020603050405020304" pitchFamily="18" charset="0"/>
                <a:cs typeface="Times New Roman" panose="02020603050405020304" pitchFamily="18" charset="0"/>
              </a:rPr>
              <a:t>SP 4. B Describe data from a table or graph, including</a:t>
            </a:r>
            <a:br>
              <a:rPr lang="en-US" sz="1000" dirty="0">
                <a:solidFill>
                  <a:prstClr val="black"/>
                </a:solidFill>
                <a:latin typeface="Times New Roman" panose="02020603050405020304" pitchFamily="18" charset="0"/>
                <a:cs typeface="Times New Roman" panose="02020603050405020304" pitchFamily="18" charset="0"/>
              </a:rPr>
            </a:br>
            <a:r>
              <a:rPr lang="en-US" sz="1000" dirty="0">
                <a:solidFill>
                  <a:prstClr val="black"/>
                </a:solidFill>
                <a:latin typeface="Times New Roman" panose="02020603050405020304" pitchFamily="18" charset="0"/>
                <a:cs typeface="Times New Roman" panose="02020603050405020304" pitchFamily="18" charset="0"/>
              </a:rPr>
              <a:t>     a. Identifying specific data points</a:t>
            </a:r>
          </a:p>
        </p:txBody>
      </p:sp>
      <p:sp>
        <p:nvSpPr>
          <p:cNvPr id="6" name="TextBox 5">
            <a:extLst>
              <a:ext uri="{FF2B5EF4-FFF2-40B4-BE49-F238E27FC236}">
                <a16:creationId xmlns:a16="http://schemas.microsoft.com/office/drawing/2014/main" id="{9EB6436F-91F3-4413-BE0D-6260B8D67519}"/>
              </a:ext>
            </a:extLst>
          </p:cNvPr>
          <p:cNvSpPr txBox="1"/>
          <p:nvPr/>
        </p:nvSpPr>
        <p:spPr>
          <a:xfrm>
            <a:off x="0" y="53689"/>
            <a:ext cx="4602542" cy="246221"/>
          </a:xfrm>
          <a:prstGeom prst="rect">
            <a:avLst/>
          </a:prstGeom>
          <a:noFill/>
        </p:spPr>
        <p:txBody>
          <a:bodyPr wrap="none" rtlCol="0">
            <a:spAutoFit/>
          </a:bodyPr>
          <a:lstStyle/>
          <a:p>
            <a:pPr fontAlgn="base">
              <a:spcBef>
                <a:spcPct val="0"/>
              </a:spcBef>
              <a:spcAft>
                <a:spcPct val="0"/>
              </a:spcAft>
              <a:defRPr/>
            </a:pPr>
            <a:r>
              <a:rPr lang="en-US" sz="1000" dirty="0">
                <a:solidFill>
                  <a:srgbClr val="000000"/>
                </a:solidFill>
                <a:latin typeface="Arial"/>
                <a:cs typeface="Times New Roman" panose="02020603050405020304" pitchFamily="18" charset="0"/>
              </a:rPr>
              <a:t>http://www.mathbitsnotebook.com/Algebra1/StatisticsData/STboxPractice.html</a:t>
            </a:r>
          </a:p>
        </p:txBody>
      </p:sp>
      <p:pic>
        <p:nvPicPr>
          <p:cNvPr id="7" name="Picture 6">
            <a:extLst>
              <a:ext uri="{FF2B5EF4-FFF2-40B4-BE49-F238E27FC236}">
                <a16:creationId xmlns:a16="http://schemas.microsoft.com/office/drawing/2014/main" id="{68760667-FD2A-487B-90FC-58FB3EAB3F4A}"/>
              </a:ext>
            </a:extLst>
          </p:cNvPr>
          <p:cNvPicPr>
            <a:picLocks noChangeAspect="1"/>
          </p:cNvPicPr>
          <p:nvPr/>
        </p:nvPicPr>
        <p:blipFill rotWithShape="1">
          <a:blip r:embed="rId3"/>
          <a:srcRect l="56622" t="34918" r="22857" b="14099"/>
          <a:stretch/>
        </p:blipFill>
        <p:spPr>
          <a:xfrm>
            <a:off x="8361225" y="943785"/>
            <a:ext cx="3300688" cy="4610486"/>
          </a:xfrm>
          <a:prstGeom prst="rect">
            <a:avLst/>
          </a:prstGeom>
        </p:spPr>
      </p:pic>
      <p:sp>
        <p:nvSpPr>
          <p:cNvPr id="9" name="TextBox 8">
            <a:extLst>
              <a:ext uri="{FF2B5EF4-FFF2-40B4-BE49-F238E27FC236}">
                <a16:creationId xmlns:a16="http://schemas.microsoft.com/office/drawing/2014/main" id="{F2AF0075-58B5-422B-8A0F-C09C3AA4CAB3}"/>
              </a:ext>
            </a:extLst>
          </p:cNvPr>
          <p:cNvSpPr txBox="1"/>
          <p:nvPr/>
        </p:nvSpPr>
        <p:spPr>
          <a:xfrm>
            <a:off x="238512" y="407947"/>
            <a:ext cx="10488227" cy="4247317"/>
          </a:xfrm>
          <a:prstGeom prst="rect">
            <a:avLst/>
          </a:prstGeom>
          <a:noFill/>
        </p:spPr>
        <p:txBody>
          <a:bodyPr wrap="square">
            <a:spAutoFit/>
          </a:bodyPr>
          <a:lstStyle/>
          <a:p>
            <a:r>
              <a:rPr lang="en-US" dirty="0">
                <a:latin typeface="Comic Sans MS" panose="030F0702030302020204" pitchFamily="66" charset="0"/>
              </a:rPr>
              <a:t>The box plot shows the lengths of cell phone calls made by three students in a one week period.  </a:t>
            </a:r>
            <a:br>
              <a:rPr lang="en-US" dirty="0">
                <a:latin typeface="Comic Sans MS" panose="030F0702030302020204" pitchFamily="66" charset="0"/>
              </a:rPr>
            </a:br>
            <a:r>
              <a:rPr lang="en-US" dirty="0">
                <a:latin typeface="Comic Sans MS" panose="030F0702030302020204" pitchFamily="66" charset="0"/>
              </a:rPr>
              <a:t>Mark whether Which of the following statements is TRUE or FALSE.</a:t>
            </a:r>
          </a:p>
          <a:p>
            <a:endParaRPr lang="en-US" dirty="0">
              <a:latin typeface="Comic Sans MS" panose="030F0702030302020204" pitchFamily="66" charset="0"/>
            </a:endParaRPr>
          </a:p>
          <a:p>
            <a:endParaRPr lang="en-US" dirty="0">
              <a:latin typeface="Comic Sans MS" panose="030F0702030302020204" pitchFamily="66" charset="0"/>
            </a:endParaRPr>
          </a:p>
          <a:p>
            <a:r>
              <a:rPr lang="en-US" dirty="0">
                <a:latin typeface="Comic Sans MS" panose="030F0702030302020204" pitchFamily="66" charset="0"/>
              </a:rPr>
              <a:t>T     F     All of Nikki’s calls were longer than all of Paula’s calls.</a:t>
            </a:r>
          </a:p>
          <a:p>
            <a:endParaRPr lang="en-US" dirty="0">
              <a:latin typeface="Comic Sans MS" panose="030F0702030302020204" pitchFamily="66" charset="0"/>
            </a:endParaRPr>
          </a:p>
          <a:p>
            <a:r>
              <a:rPr lang="en-US" dirty="0">
                <a:latin typeface="Comic Sans MS" panose="030F0702030302020204" pitchFamily="66" charset="0"/>
              </a:rPr>
              <a:t>T     F    Paula made the fewest number of calls.</a:t>
            </a:r>
          </a:p>
          <a:p>
            <a:endParaRPr lang="en-US" dirty="0">
              <a:latin typeface="Comic Sans MS" panose="030F0702030302020204" pitchFamily="66" charset="0"/>
            </a:endParaRPr>
          </a:p>
          <a:p>
            <a:r>
              <a:rPr lang="en-US" dirty="0">
                <a:latin typeface="Comic Sans MS" panose="030F0702030302020204" pitchFamily="66" charset="0"/>
              </a:rPr>
              <a:t>T     F    Mario made 50% more calls than Paula.</a:t>
            </a:r>
          </a:p>
          <a:p>
            <a:endParaRPr lang="en-US" dirty="0">
              <a:latin typeface="Comic Sans MS" panose="030F0702030302020204" pitchFamily="66" charset="0"/>
            </a:endParaRPr>
          </a:p>
          <a:p>
            <a:r>
              <a:rPr lang="en-US" dirty="0">
                <a:latin typeface="Comic Sans MS" panose="030F0702030302020204" pitchFamily="66" charset="0"/>
              </a:rPr>
              <a:t>T     F    The median length of Mario’s calls is equal to the </a:t>
            </a:r>
            <a:br>
              <a:rPr lang="en-US" dirty="0">
                <a:latin typeface="Comic Sans MS" panose="030F0702030302020204" pitchFamily="66" charset="0"/>
              </a:rPr>
            </a:br>
            <a:r>
              <a:rPr lang="en-US" dirty="0">
                <a:latin typeface="Comic Sans MS" panose="030F0702030302020204" pitchFamily="66" charset="0"/>
              </a:rPr>
              <a:t>                    median length of Nikki/s calls.</a:t>
            </a:r>
          </a:p>
          <a:p>
            <a:endParaRPr lang="en-US" dirty="0">
              <a:latin typeface="Comic Sans MS" panose="030F0702030302020204" pitchFamily="66" charset="0"/>
            </a:endParaRPr>
          </a:p>
          <a:p>
            <a:endParaRPr lang="en-US" dirty="0">
              <a:latin typeface="Comic Sans MS" panose="030F0702030302020204" pitchFamily="66" charset="0"/>
            </a:endParaRPr>
          </a:p>
          <a:p>
            <a:endParaRPr lang="en-US" dirty="0">
              <a:latin typeface="Comic Sans MS" panose="030F0702030302020204" pitchFamily="66" charset="0"/>
            </a:endParaRPr>
          </a:p>
        </p:txBody>
      </p:sp>
      <p:sp>
        <p:nvSpPr>
          <p:cNvPr id="2" name="Oval 1">
            <a:extLst>
              <a:ext uri="{FF2B5EF4-FFF2-40B4-BE49-F238E27FC236}">
                <a16:creationId xmlns:a16="http://schemas.microsoft.com/office/drawing/2014/main" id="{7EEA9FA1-904C-470A-B0BE-235F11CA3767}"/>
              </a:ext>
            </a:extLst>
          </p:cNvPr>
          <p:cNvSpPr/>
          <p:nvPr/>
        </p:nvSpPr>
        <p:spPr>
          <a:xfrm>
            <a:off x="586235" y="2500275"/>
            <a:ext cx="609600" cy="565176"/>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DF0E1BCF-2BE3-429A-8921-9F7E4D9245A9}"/>
              </a:ext>
            </a:extLst>
          </p:cNvPr>
          <p:cNvSpPr/>
          <p:nvPr/>
        </p:nvSpPr>
        <p:spPr>
          <a:xfrm>
            <a:off x="0" y="3055464"/>
            <a:ext cx="609600" cy="565176"/>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8EE1377A-388D-4BC3-8E3E-A9FFA10B1B4C}"/>
              </a:ext>
            </a:extLst>
          </p:cNvPr>
          <p:cNvSpPr/>
          <p:nvPr/>
        </p:nvSpPr>
        <p:spPr>
          <a:xfrm>
            <a:off x="586235" y="1966429"/>
            <a:ext cx="609600" cy="565176"/>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C0125014-0FA9-4839-A60D-4566EF8A589A}"/>
              </a:ext>
            </a:extLst>
          </p:cNvPr>
          <p:cNvSpPr/>
          <p:nvPr/>
        </p:nvSpPr>
        <p:spPr>
          <a:xfrm>
            <a:off x="586235" y="1411240"/>
            <a:ext cx="609600" cy="565176"/>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3582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P spid="11"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98306" name="Rectangle 1">
            <a:extLst>
              <a:ext uri="{FF2B5EF4-FFF2-40B4-BE49-F238E27FC236}">
                <a16:creationId xmlns:a16="http://schemas.microsoft.com/office/drawing/2014/main" id="{1D9DB3ED-8AAD-4744-B67C-0F7322A5E8AC}"/>
              </a:ext>
            </a:extLst>
          </p:cNvPr>
          <p:cNvSpPr>
            <a:spLocks noChangeArrowheads="1"/>
          </p:cNvSpPr>
          <p:nvPr/>
        </p:nvSpPr>
        <p:spPr bwMode="auto">
          <a:xfrm>
            <a:off x="249382" y="279401"/>
            <a:ext cx="11790218" cy="33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dirty="0">
                <a:latin typeface="Comic Sans MS" panose="030F0702030302020204" pitchFamily="66" charset="0"/>
              </a:rPr>
              <a:t>Conserved genes have remained essentially unchanged throughout evolution, indicating that they are unique and essential. Conserved genes are those that can be found in all organisms Examples include sequences in promoters, ribosomal RNA, and proteins involved in DNA replication. There is not an extra copy of that gene with which evolution can tinker, and changes in the gene are likely to be lethal. </a:t>
            </a:r>
          </a:p>
          <a:p>
            <a:pPr>
              <a:spcBef>
                <a:spcPct val="0"/>
              </a:spcBef>
              <a:buFontTx/>
              <a:buNone/>
            </a:pPr>
            <a:endParaRPr lang="en-US" altLang="en-US" sz="1600" dirty="0">
              <a:latin typeface="Comic Sans MS" panose="030F0702030302020204" pitchFamily="66" charset="0"/>
            </a:endParaRPr>
          </a:p>
          <a:p>
            <a:pPr>
              <a:spcBef>
                <a:spcPct val="0"/>
              </a:spcBef>
              <a:buFontTx/>
              <a:buNone/>
            </a:pPr>
            <a:r>
              <a:rPr lang="en-US" altLang="en-US" sz="1600" dirty="0">
                <a:latin typeface="Comic Sans MS" panose="030F0702030302020204" pitchFamily="66" charset="0"/>
              </a:rPr>
              <a:t>This diagram shows that a majority of the </a:t>
            </a:r>
            <a:br>
              <a:rPr lang="en-US" altLang="en-US" sz="1600" dirty="0">
                <a:latin typeface="Comic Sans MS" panose="030F0702030302020204" pitchFamily="66" charset="0"/>
              </a:rPr>
            </a:br>
            <a:r>
              <a:rPr lang="en-US" altLang="en-US" sz="1600" dirty="0">
                <a:latin typeface="Comic Sans MS" panose="030F0702030302020204" pitchFamily="66" charset="0"/>
              </a:rPr>
              <a:t>mitochondrial genome is highly conserved DNA </a:t>
            </a:r>
          </a:p>
          <a:p>
            <a:pPr>
              <a:spcBef>
                <a:spcPct val="0"/>
              </a:spcBef>
              <a:buFontTx/>
              <a:buNone/>
            </a:pPr>
            <a:r>
              <a:rPr lang="en-US" altLang="en-US" sz="1600" dirty="0">
                <a:latin typeface="Comic Sans MS" panose="030F0702030302020204" pitchFamily="66" charset="0"/>
              </a:rPr>
              <a:t>when compared to nuclear genes.</a:t>
            </a:r>
          </a:p>
          <a:p>
            <a:pPr>
              <a:spcBef>
                <a:spcPct val="0"/>
              </a:spcBef>
              <a:buFontTx/>
              <a:buNone/>
            </a:pPr>
            <a:endParaRPr lang="en-US" altLang="en-US" sz="1600" dirty="0">
              <a:latin typeface="Comic Sans MS" panose="030F0702030302020204" pitchFamily="66" charset="0"/>
            </a:endParaRPr>
          </a:p>
          <a:p>
            <a:pPr>
              <a:spcBef>
                <a:spcPct val="0"/>
              </a:spcBef>
              <a:buFontTx/>
              <a:buNone/>
            </a:pPr>
            <a:r>
              <a:rPr lang="en-US" altLang="en-US" sz="1600" dirty="0">
                <a:latin typeface="Comic Sans MS" panose="030F0702030302020204" pitchFamily="66" charset="0"/>
              </a:rPr>
              <a:t>Some genes for ETC subunits and ATP synthase </a:t>
            </a:r>
            <a:br>
              <a:rPr lang="en-US" altLang="en-US" sz="1600" dirty="0">
                <a:latin typeface="Comic Sans MS" panose="030F0702030302020204" pitchFamily="66" charset="0"/>
              </a:rPr>
            </a:br>
            <a:r>
              <a:rPr lang="en-US" altLang="en-US" sz="1600" dirty="0">
                <a:latin typeface="Comic Sans MS" panose="030F0702030302020204" pitchFamily="66" charset="0"/>
              </a:rPr>
              <a:t>are found in mitochondrial DNA. EXPLAIN why </a:t>
            </a:r>
            <a:br>
              <a:rPr lang="en-US" altLang="en-US" sz="1600" dirty="0">
                <a:latin typeface="Comic Sans MS" panose="030F0702030302020204" pitchFamily="66" charset="0"/>
              </a:rPr>
            </a:br>
            <a:r>
              <a:rPr lang="en-US" altLang="en-US" sz="1600" dirty="0">
                <a:latin typeface="Comic Sans MS" panose="030F0702030302020204" pitchFamily="66" charset="0"/>
              </a:rPr>
              <a:t>these might be highly conserved . </a:t>
            </a:r>
          </a:p>
          <a:p>
            <a:pPr>
              <a:spcBef>
                <a:spcPct val="0"/>
              </a:spcBef>
              <a:buFontTx/>
              <a:buNone/>
            </a:pPr>
            <a:endParaRPr lang="en-US" altLang="en-US" sz="2000" dirty="0">
              <a:latin typeface="Comic Sans MS" panose="030F0702030302020204" pitchFamily="66" charset="0"/>
            </a:endParaRPr>
          </a:p>
        </p:txBody>
      </p:sp>
      <p:sp>
        <p:nvSpPr>
          <p:cNvPr id="3" name="Rectangle 2">
            <a:extLst>
              <a:ext uri="{FF2B5EF4-FFF2-40B4-BE49-F238E27FC236}">
                <a16:creationId xmlns:a16="http://schemas.microsoft.com/office/drawing/2014/main" id="{3802299F-1C7E-4F61-802C-DDBA00BFD966}"/>
              </a:ext>
            </a:extLst>
          </p:cNvPr>
          <p:cNvSpPr/>
          <p:nvPr/>
        </p:nvSpPr>
        <p:spPr>
          <a:xfrm>
            <a:off x="152400" y="3634166"/>
            <a:ext cx="7150224" cy="2062103"/>
          </a:xfrm>
          <a:prstGeom prst="rect">
            <a:avLst/>
          </a:prstGeom>
        </p:spPr>
        <p:txBody>
          <a:bodyPr wrap="square">
            <a:spAutoFit/>
          </a:bodyPr>
          <a:lstStyle/>
          <a:p>
            <a:pPr>
              <a:defRPr/>
            </a:pPr>
            <a:r>
              <a:rPr lang="en-US" sz="1600" dirty="0">
                <a:solidFill>
                  <a:srgbClr val="0F02BE"/>
                </a:solidFill>
                <a:latin typeface="Comic Sans MS" panose="030F0702030302020204" pitchFamily="66" charset="0"/>
              </a:rPr>
              <a:t>ETC proteins and ATP synthase are found in mitochondria of eukaryotes and are needed for cellular respiration. They are also found in the plasma membranes of prokaryotes. ATP synthase and ETC proteins are necessary for obtaining energy for cellular activities from the breakdown of sugars. so the genes that code for these proteins would likely be highly conserved over time. Mutations in genes that interfere with the process obtaining energy would definitely be harmful to an organism.</a:t>
            </a:r>
            <a:endParaRPr lang="en-US" dirty="0"/>
          </a:p>
        </p:txBody>
      </p:sp>
      <p:sp>
        <p:nvSpPr>
          <p:cNvPr id="98308" name="Rectangle 7">
            <a:extLst>
              <a:ext uri="{FF2B5EF4-FFF2-40B4-BE49-F238E27FC236}">
                <a16:creationId xmlns:a16="http://schemas.microsoft.com/office/drawing/2014/main" id="{37F0CE03-4302-4B88-98FC-D6B37DC090A1}"/>
              </a:ext>
            </a:extLst>
          </p:cNvPr>
          <p:cNvSpPr>
            <a:spLocks noChangeArrowheads="1"/>
          </p:cNvSpPr>
          <p:nvPr/>
        </p:nvSpPr>
        <p:spPr bwMode="auto">
          <a:xfrm>
            <a:off x="0" y="5204"/>
            <a:ext cx="90535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000" dirty="0">
                <a:solidFill>
                  <a:srgbClr val="0F02BE"/>
                </a:solidFill>
              </a:rPr>
              <a:t>https://image.slidesharecdn.com/ankitseminar-180315173151/95/cytoplasmic-inheritance-9-638.jpg?cb=1521135293</a:t>
            </a:r>
          </a:p>
        </p:txBody>
      </p:sp>
      <p:sp>
        <p:nvSpPr>
          <p:cNvPr id="15365" name="Rectangle 3">
            <a:extLst>
              <a:ext uri="{FF2B5EF4-FFF2-40B4-BE49-F238E27FC236}">
                <a16:creationId xmlns:a16="http://schemas.microsoft.com/office/drawing/2014/main" id="{6EC65D73-C312-41ED-AEE8-4CBDD75A423B}"/>
              </a:ext>
            </a:extLst>
          </p:cNvPr>
          <p:cNvSpPr>
            <a:spLocks noChangeArrowheads="1"/>
          </p:cNvSpPr>
          <p:nvPr/>
        </p:nvSpPr>
        <p:spPr bwMode="auto">
          <a:xfrm>
            <a:off x="0" y="5731795"/>
            <a:ext cx="9112250" cy="1214438"/>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900" dirty="0">
                <a:solidFill>
                  <a:srgbClr val="000000"/>
                </a:solidFill>
                <a:latin typeface="Times New Roman" panose="02020603050405020304" pitchFamily="18" charset="0"/>
                <a:cs typeface="Times New Roman" panose="02020603050405020304" pitchFamily="18" charset="0"/>
              </a:rPr>
              <a:t>IST 1.J.4 Some traits result from non-nuclear inheritance—</a:t>
            </a:r>
            <a:br>
              <a:rPr lang="en-US" altLang="en-US" sz="900" dirty="0">
                <a:solidFill>
                  <a:srgbClr val="000000"/>
                </a:solidFill>
                <a:latin typeface="Times New Roman" panose="02020603050405020304" pitchFamily="18" charset="0"/>
                <a:cs typeface="Times New Roman" panose="02020603050405020304" pitchFamily="18" charset="0"/>
              </a:rPr>
            </a:br>
            <a:r>
              <a:rPr lang="en-US" altLang="en-US" sz="900" dirty="0">
                <a:solidFill>
                  <a:srgbClr val="000000"/>
                </a:solidFill>
                <a:latin typeface="Times New Roman" panose="02020603050405020304" pitchFamily="18" charset="0"/>
                <a:cs typeface="Times New Roman" panose="02020603050405020304" pitchFamily="18" charset="0"/>
              </a:rPr>
              <a:t>a. Chloroplasts and mitochondria are randomly assorted to gametes and daughter cells;  thus, traits determined by chloroplast and mitochondrial DNA do not follow simple Mendelian rules.</a:t>
            </a:r>
            <a:br>
              <a:rPr lang="en-US" altLang="en-US" sz="900" dirty="0">
                <a:solidFill>
                  <a:srgbClr val="000000"/>
                </a:solidFill>
                <a:latin typeface="Times New Roman" panose="02020603050405020304" pitchFamily="18" charset="0"/>
                <a:cs typeface="Times New Roman" panose="02020603050405020304" pitchFamily="18" charset="0"/>
              </a:rPr>
            </a:br>
            <a:r>
              <a:rPr lang="en-US" altLang="en-US" sz="900" dirty="0">
                <a:solidFill>
                  <a:srgbClr val="000000"/>
                </a:solidFill>
                <a:latin typeface="Times New Roman" panose="02020603050405020304" pitchFamily="18" charset="0"/>
                <a:cs typeface="Times New Roman" panose="02020603050405020304" pitchFamily="18" charset="0"/>
              </a:rPr>
              <a:t>b. In animals, mitochondria are transmitted by the egg and not by sperm; as such, traits  determined by the mitochondrial DNA are maternally inherited.</a:t>
            </a:r>
            <a:br>
              <a:rPr lang="en-US" altLang="en-US" sz="900" dirty="0">
                <a:solidFill>
                  <a:srgbClr val="000000"/>
                </a:solidFill>
                <a:latin typeface="Times New Roman" panose="02020603050405020304" pitchFamily="18" charset="0"/>
                <a:cs typeface="Times New Roman" panose="02020603050405020304" pitchFamily="18" charset="0"/>
              </a:rPr>
            </a:br>
            <a:r>
              <a:rPr lang="en-US" altLang="en-US" sz="900" dirty="0">
                <a:solidFill>
                  <a:srgbClr val="000000"/>
                </a:solidFill>
                <a:latin typeface="Times New Roman" panose="02020603050405020304" pitchFamily="18" charset="0"/>
                <a:cs typeface="Times New Roman" panose="02020603050405020304" pitchFamily="18" charset="0"/>
              </a:rPr>
              <a:t>c. In plants, mitochondria and chloroplasts are transmitted in the ovule and not in the pollen; as such, mitochondria-determined and chloroplast-determined traits are maternally inherited.</a:t>
            </a:r>
          </a:p>
          <a:p>
            <a:pPr eaLnBrk="1" hangingPunct="1">
              <a:spcBef>
                <a:spcPct val="0"/>
              </a:spcBef>
              <a:buFontTx/>
              <a:buNone/>
            </a:pPr>
            <a:r>
              <a:rPr lang="en-US" altLang="en-US" sz="900" dirty="0">
                <a:solidFill>
                  <a:srgbClr val="000000"/>
                </a:solidFill>
                <a:latin typeface="Times New Roman" panose="02020603050405020304" pitchFamily="18" charset="0"/>
                <a:cs typeface="Times New Roman" panose="02020603050405020304" pitchFamily="18" charset="0"/>
              </a:rPr>
              <a:t>SP 6A. Make a scientific claim.</a:t>
            </a:r>
          </a:p>
          <a:p>
            <a:pPr eaLnBrk="1" hangingPunct="1">
              <a:spcBef>
                <a:spcPct val="0"/>
              </a:spcBef>
              <a:buFontTx/>
              <a:buNone/>
            </a:pPr>
            <a:r>
              <a:rPr lang="en-US" altLang="en-US" sz="900" dirty="0">
                <a:solidFill>
                  <a:srgbClr val="000000"/>
                </a:solidFill>
                <a:latin typeface="Times New Roman" panose="02020603050405020304" pitchFamily="18" charset="0"/>
                <a:cs typeface="Times New Roman" panose="02020603050405020304" pitchFamily="18" charset="0"/>
              </a:rPr>
              <a:t>SP 6B Support a claim with evidence from biological principles, concepts, processes, and/or data</a:t>
            </a:r>
          </a:p>
          <a:p>
            <a:pPr eaLnBrk="1" hangingPunct="1">
              <a:spcBef>
                <a:spcPct val="0"/>
              </a:spcBef>
              <a:buFontTx/>
              <a:buNone/>
            </a:pPr>
            <a:r>
              <a:rPr lang="en-US" altLang="en-US" sz="900" dirty="0">
                <a:solidFill>
                  <a:srgbClr val="000000"/>
                </a:solidFill>
                <a:latin typeface="Times New Roman" panose="02020603050405020304" pitchFamily="18" charset="0"/>
                <a:cs typeface="Times New Roman" panose="02020603050405020304" pitchFamily="18" charset="0"/>
              </a:rPr>
              <a:t>SP 6C. Provide reasoning to justify a claim by connecting evidence to biological theories</a:t>
            </a:r>
          </a:p>
          <a:p>
            <a:pPr>
              <a:spcBef>
                <a:spcPct val="0"/>
              </a:spcBef>
              <a:buFontTx/>
              <a:buNone/>
            </a:pPr>
            <a:endParaRPr lang="en-US" altLang="en-US" sz="1000" dirty="0">
              <a:solidFill>
                <a:srgbClr val="000000"/>
              </a:solidFill>
            </a:endParaRPr>
          </a:p>
        </p:txBody>
      </p:sp>
      <p:pic>
        <p:nvPicPr>
          <p:cNvPr id="98310" name="Picture 2">
            <a:extLst>
              <a:ext uri="{FF2B5EF4-FFF2-40B4-BE49-F238E27FC236}">
                <a16:creationId xmlns:a16="http://schemas.microsoft.com/office/drawing/2014/main" id="{6C3AF62B-7A2F-456B-8AC4-F4BB4D4246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0622" y="1165192"/>
            <a:ext cx="4331996" cy="3248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365"/>
                                        </p:tgtEl>
                                        <p:attrNameLst>
                                          <p:attrName>style.visibility</p:attrName>
                                        </p:attrNameLst>
                                      </p:cBhvr>
                                      <p:to>
                                        <p:strVal val="visible"/>
                                      </p:to>
                                    </p:set>
                                    <p:animEffect transition="in" filter="wipe(left)">
                                      <p:cBhvr>
                                        <p:cTn id="12" dur="500"/>
                                        <p:tgtEl>
                                          <p:spTgt spid="15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365"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75000"/>
          </a:schemeClr>
        </a:solidFill>
        <a:effectLst/>
      </p:bgPr>
    </p:bg>
    <p:spTree>
      <p:nvGrpSpPr>
        <p:cNvPr id="1" name=""/>
        <p:cNvGrpSpPr/>
        <p:nvPr/>
      </p:nvGrpSpPr>
      <p:grpSpPr>
        <a:xfrm>
          <a:off x="0" y="0"/>
          <a:ext cx="0" cy="0"/>
          <a:chOff x="0" y="0"/>
          <a:chExt cx="0" cy="0"/>
        </a:xfrm>
      </p:grpSpPr>
      <p:pic>
        <p:nvPicPr>
          <p:cNvPr id="29698" name="Picture 2" descr="label your axes: ">
            <a:extLst>
              <a:ext uri="{FF2B5EF4-FFF2-40B4-BE49-F238E27FC236}">
                <a16:creationId xmlns:a16="http://schemas.microsoft.com/office/drawing/2014/main" id="{825A5C1D-90D4-4489-9ED7-682991406C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7353" y="651435"/>
            <a:ext cx="6618849" cy="6287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1">
            <a:extLst>
              <a:ext uri="{FF2B5EF4-FFF2-40B4-BE49-F238E27FC236}">
                <a16:creationId xmlns:a16="http://schemas.microsoft.com/office/drawing/2014/main" id="{050EF6BC-8937-4DBD-ABB7-ADE003488FA6}"/>
              </a:ext>
            </a:extLst>
          </p:cNvPr>
          <p:cNvSpPr>
            <a:spLocks noChangeArrowheads="1"/>
          </p:cNvSpPr>
          <p:nvPr/>
        </p:nvSpPr>
        <p:spPr bwMode="auto">
          <a:xfrm>
            <a:off x="0" y="-56729"/>
            <a:ext cx="6781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dirty="0">
                <a:solidFill>
                  <a:srgbClr val="D60093"/>
                </a:solidFill>
              </a:rPr>
              <a:t>http://flowingdata.com/2012/06/07/always-label-your-axes</a:t>
            </a:r>
            <a:r>
              <a:rPr lang="en-US" altLang="en-US" sz="1800" dirty="0"/>
              <a:t>/</a:t>
            </a:r>
          </a:p>
        </p:txBody>
      </p:sp>
      <p:sp>
        <p:nvSpPr>
          <p:cNvPr id="4" name="TextBox 3">
            <a:extLst>
              <a:ext uri="{FF2B5EF4-FFF2-40B4-BE49-F238E27FC236}">
                <a16:creationId xmlns:a16="http://schemas.microsoft.com/office/drawing/2014/main" id="{EA6D1B36-269C-4180-9FC6-1881100347D8}"/>
              </a:ext>
            </a:extLst>
          </p:cNvPr>
          <p:cNvSpPr txBox="1"/>
          <p:nvPr/>
        </p:nvSpPr>
        <p:spPr>
          <a:xfrm>
            <a:off x="4742392" y="128215"/>
            <a:ext cx="2707216" cy="523220"/>
          </a:xfrm>
          <a:prstGeom prst="rect">
            <a:avLst/>
          </a:prstGeom>
          <a:gradFill>
            <a:gsLst>
              <a:gs pos="0">
                <a:srgbClr val="FFD966">
                  <a:lumMod val="5000"/>
                  <a:lumOff val="95000"/>
                </a:srgbClr>
              </a:gs>
              <a:gs pos="74000">
                <a:srgbClr val="FFD966">
                  <a:lumMod val="45000"/>
                  <a:lumOff val="55000"/>
                </a:srgbClr>
              </a:gs>
              <a:gs pos="83000">
                <a:srgbClr val="FFD966">
                  <a:lumMod val="45000"/>
                  <a:lumOff val="55000"/>
                </a:srgbClr>
              </a:gs>
              <a:gs pos="100000">
                <a:srgbClr val="FFD966">
                  <a:lumMod val="30000"/>
                  <a:lumOff val="70000"/>
                </a:srgbClr>
              </a:gs>
            </a:gsLst>
            <a:lin ang="5400000" scaled="1"/>
          </a:gra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rPr>
              <a:t>TAKE A BREAK</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75000"/>
          </a:schemeClr>
        </a:solidFill>
        <a:effectLst/>
      </p:bgPr>
    </p:bg>
    <p:spTree>
      <p:nvGrpSpPr>
        <p:cNvPr id="1" name=""/>
        <p:cNvGrpSpPr/>
        <p:nvPr/>
      </p:nvGrpSpPr>
      <p:grpSpPr>
        <a:xfrm>
          <a:off x="0" y="0"/>
          <a:ext cx="0" cy="0"/>
          <a:chOff x="0" y="0"/>
          <a:chExt cx="0" cy="0"/>
        </a:xfrm>
      </p:grpSpPr>
      <p:pic>
        <p:nvPicPr>
          <p:cNvPr id="13314" name="Picture 2" descr="Disclaimer - funny math cartoon about graphs!">
            <a:extLst>
              <a:ext uri="{FF2B5EF4-FFF2-40B4-BE49-F238E27FC236}">
                <a16:creationId xmlns:a16="http://schemas.microsoft.com/office/drawing/2014/main" id="{FC23D585-8E9B-45EE-B133-C9D44BE71E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769283"/>
            <a:ext cx="6199842" cy="6199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1">
            <a:extLst>
              <a:ext uri="{FF2B5EF4-FFF2-40B4-BE49-F238E27FC236}">
                <a16:creationId xmlns:a16="http://schemas.microsoft.com/office/drawing/2014/main" id="{F2BCA307-4FA0-442A-A592-CA89CDE2F496}"/>
              </a:ext>
            </a:extLst>
          </p:cNvPr>
          <p:cNvSpPr>
            <a:spLocks noChangeArrowheads="1"/>
          </p:cNvSpPr>
          <p:nvPr/>
        </p:nvSpPr>
        <p:spPr bwMode="auto">
          <a:xfrm>
            <a:off x="0" y="0"/>
            <a:ext cx="6858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000" dirty="0">
                <a:solidFill>
                  <a:srgbClr val="CC3399"/>
                </a:solidFill>
              </a:rPr>
              <a:t>https://www.pinterest.com/pin/Ad_xq1HIpai1-2AoDgjfvyUJGLb_8bocNPB4jU2hURTbM9bkyXpMPrI/</a:t>
            </a:r>
          </a:p>
        </p:txBody>
      </p:sp>
      <p:sp>
        <p:nvSpPr>
          <p:cNvPr id="4" name="TextBox 3">
            <a:extLst>
              <a:ext uri="{FF2B5EF4-FFF2-40B4-BE49-F238E27FC236}">
                <a16:creationId xmlns:a16="http://schemas.microsoft.com/office/drawing/2014/main" id="{DD2E414B-1FF4-49FD-A051-693C72A0DB65}"/>
              </a:ext>
            </a:extLst>
          </p:cNvPr>
          <p:cNvSpPr txBox="1"/>
          <p:nvPr/>
        </p:nvSpPr>
        <p:spPr>
          <a:xfrm>
            <a:off x="3741608" y="246063"/>
            <a:ext cx="2707216"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none" rtlCol="0">
            <a:spAutoFit/>
          </a:bodyPr>
          <a:lstStyle/>
          <a:p>
            <a:r>
              <a:rPr lang="en-US" sz="2800" dirty="0"/>
              <a:t>TAKE A BREAK</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BEFEBE"/>
        </a:solidFill>
        <a:effectLst/>
      </p:bgPr>
    </p:bg>
    <p:spTree>
      <p:nvGrpSpPr>
        <p:cNvPr id="1" name=""/>
        <p:cNvGrpSpPr/>
        <p:nvPr/>
      </p:nvGrpSpPr>
      <p:grpSpPr>
        <a:xfrm>
          <a:off x="0" y="0"/>
          <a:ext cx="0" cy="0"/>
          <a:chOff x="0" y="0"/>
          <a:chExt cx="0" cy="0"/>
        </a:xfrm>
      </p:grpSpPr>
      <p:sp>
        <p:nvSpPr>
          <p:cNvPr id="103426" name="Text Box 2">
            <a:extLst>
              <a:ext uri="{FF2B5EF4-FFF2-40B4-BE49-F238E27FC236}">
                <a16:creationId xmlns:a16="http://schemas.microsoft.com/office/drawing/2014/main" id="{10B143C4-9E87-4194-9A6B-8D890686D6EF}"/>
              </a:ext>
            </a:extLst>
          </p:cNvPr>
          <p:cNvSpPr txBox="1">
            <a:spLocks noChangeArrowheads="1"/>
          </p:cNvSpPr>
          <p:nvPr/>
        </p:nvSpPr>
        <p:spPr bwMode="auto">
          <a:xfrm>
            <a:off x="6436199" y="1095978"/>
            <a:ext cx="3595688" cy="1784350"/>
          </a:xfrm>
          <a:prstGeom prst="rect">
            <a:avLst/>
          </a:prstGeom>
          <a:noFill/>
          <a:ln>
            <a:noFill/>
          </a:ln>
          <a:effectLst/>
        </p:spPr>
        <p:txBody>
          <a:bodyPr>
            <a:spAutoFit/>
          </a:bodyPr>
          <a:lstStyle/>
          <a:p>
            <a:pPr eaLnBrk="1" hangingPunct="1">
              <a:defRPr/>
            </a:pPr>
            <a:r>
              <a:rPr lang="en-US" altLang="en-US" b="1" dirty="0">
                <a:latin typeface="Comic Sans MS" panose="030F0702030302020204" pitchFamily="66" charset="0"/>
              </a:rPr>
              <a:t>Make a claim about the impact of zebra mussels on the biodiversity in Lake Erie? </a:t>
            </a:r>
          </a:p>
          <a:p>
            <a:pPr eaLnBrk="1" hangingPunct="1">
              <a:defRPr/>
            </a:pPr>
            <a:endParaRPr lang="en-US" altLang="en-US" b="1" dirty="0">
              <a:latin typeface="Comic Sans MS" panose="030F0702030302020204" pitchFamily="66" charset="0"/>
            </a:endParaRPr>
          </a:p>
          <a:p>
            <a:pPr eaLnBrk="1" hangingPunct="1">
              <a:defRPr/>
            </a:pPr>
            <a:r>
              <a:rPr lang="en-US" altLang="en-US" b="1" dirty="0">
                <a:latin typeface="Comic Sans MS" panose="030F0702030302020204" pitchFamily="66" charset="0"/>
              </a:rPr>
              <a:t>Provide evidence and justify your answer.</a:t>
            </a:r>
          </a:p>
        </p:txBody>
      </p:sp>
      <p:sp>
        <p:nvSpPr>
          <p:cNvPr id="103428" name="Rectangle 4">
            <a:extLst>
              <a:ext uri="{FF2B5EF4-FFF2-40B4-BE49-F238E27FC236}">
                <a16:creationId xmlns:a16="http://schemas.microsoft.com/office/drawing/2014/main" id="{4A5E7EAD-5821-4E75-B516-5013BB1CCFCE}"/>
              </a:ext>
            </a:extLst>
          </p:cNvPr>
          <p:cNvSpPr>
            <a:spLocks noChangeArrowheads="1"/>
          </p:cNvSpPr>
          <p:nvPr/>
        </p:nvSpPr>
        <p:spPr bwMode="auto">
          <a:xfrm>
            <a:off x="276628" y="3728021"/>
            <a:ext cx="11638744" cy="1323439"/>
          </a:xfrm>
          <a:prstGeom prst="rect">
            <a:avLst/>
          </a:prstGeom>
          <a:noFill/>
          <a:ln>
            <a:noFill/>
          </a:ln>
          <a:effectLst/>
        </p:spPr>
        <p:txBody>
          <a:bodyPr wrap="square">
            <a:spAutoFit/>
          </a:bodyPr>
          <a:lstStyle/>
          <a:p>
            <a:pPr eaLnBrk="1" hangingPunct="1">
              <a:defRPr/>
            </a:pPr>
            <a:r>
              <a:rPr lang="en-US" altLang="en-US" sz="1600" b="1" dirty="0">
                <a:solidFill>
                  <a:srgbClr val="1003BD"/>
                </a:solidFill>
                <a:latin typeface="Comic Sans MS" panose="030F0702030302020204" pitchFamily="66" charset="0"/>
              </a:rPr>
              <a:t>The invasion of zebra mussels has a negative effect on biodiversity; The table shows a dramatic decrease in number of fresh water mussel species at 6 locations (A,B, C, E, F, G) sampled before and after zebra mussel invasion in Lake Erie. At 3 of sample locations (A, B, and F) the number of native fresh water mussel species dropped to zero. Zebra mussels, like other invasive species, spread rapidly, have no natural predators, out compete native mussels for their food sources, so as zebra mussels increase in an area other species decrease  </a:t>
            </a:r>
          </a:p>
        </p:txBody>
      </p:sp>
      <p:sp>
        <p:nvSpPr>
          <p:cNvPr id="8" name="TextBox 7">
            <a:extLst>
              <a:ext uri="{FF2B5EF4-FFF2-40B4-BE49-F238E27FC236}">
                <a16:creationId xmlns:a16="http://schemas.microsoft.com/office/drawing/2014/main" id="{F89BB461-CA02-4D43-AEB7-076DC8CE8869}"/>
              </a:ext>
            </a:extLst>
          </p:cNvPr>
          <p:cNvSpPr txBox="1"/>
          <p:nvPr/>
        </p:nvSpPr>
        <p:spPr>
          <a:xfrm>
            <a:off x="191590" y="276226"/>
            <a:ext cx="12000410" cy="369332"/>
          </a:xfrm>
          <a:prstGeom prst="rect">
            <a:avLst/>
          </a:prstGeom>
          <a:noFill/>
        </p:spPr>
        <p:txBody>
          <a:bodyPr wrap="square">
            <a:spAutoFit/>
          </a:bodyPr>
          <a:lstStyle/>
          <a:p>
            <a:pPr eaLnBrk="1" hangingPunct="1">
              <a:defRPr/>
            </a:pPr>
            <a:r>
              <a:rPr lang="en-US" altLang="en-US" b="1" dirty="0">
                <a:solidFill>
                  <a:schemeClr val="tx2"/>
                </a:solidFill>
                <a:latin typeface="Comic Sans MS" panose="030F0702030302020204" pitchFamily="66" charset="0"/>
              </a:rPr>
              <a:t>NUMBER OF FRESHWATER MUSSEL SPECIES BEFORE AND AFTER ZEBRA MUSSEL INVASION</a:t>
            </a:r>
          </a:p>
        </p:txBody>
      </p:sp>
      <p:sp>
        <p:nvSpPr>
          <p:cNvPr id="10" name="TextBox 9">
            <a:extLst>
              <a:ext uri="{FF2B5EF4-FFF2-40B4-BE49-F238E27FC236}">
                <a16:creationId xmlns:a16="http://schemas.microsoft.com/office/drawing/2014/main" id="{FDC84DDF-EAF8-4096-9C80-CBD6669BC406}"/>
              </a:ext>
            </a:extLst>
          </p:cNvPr>
          <p:cNvSpPr txBox="1"/>
          <p:nvPr/>
        </p:nvSpPr>
        <p:spPr>
          <a:xfrm>
            <a:off x="39190" y="5526364"/>
            <a:ext cx="9144000" cy="1323975"/>
          </a:xfrm>
          <a:prstGeom prst="rect">
            <a:avLst/>
          </a:prstGeom>
          <a:noFill/>
        </p:spPr>
        <p:txBody>
          <a:bodyPr>
            <a:spAutoFit/>
          </a:bodyPr>
          <a:lstStyle/>
          <a:p>
            <a:pPr>
              <a:defRPr/>
            </a:pPr>
            <a:r>
              <a:rPr lang="en-US" sz="800" dirty="0"/>
              <a:t>SYI-2.A.1 The intentional or unintentional introduction of an invasive species can allow the species to exploit a new niche free of predators or competitors or to outcompete other organisms for resources. </a:t>
            </a:r>
          </a:p>
          <a:p>
            <a:pPr>
              <a:defRPr/>
            </a:pPr>
            <a:r>
              <a:rPr lang="en-US" sz="800" dirty="0"/>
              <a:t>SYI-2.A.2 The availability of resources can result in uncontrolled population growth and ecological changes. </a:t>
            </a:r>
            <a:br>
              <a:rPr lang="en-US" sz="800" dirty="0"/>
            </a:br>
            <a:r>
              <a:rPr lang="en-US" sz="800" dirty="0"/>
              <a:t>   ILLUSTRATIVE EXAMPLES: Zebra mussels</a:t>
            </a:r>
          </a:p>
          <a:p>
            <a:pPr>
              <a:defRPr/>
            </a:pPr>
            <a:r>
              <a:rPr lang="en-US" sz="800" dirty="0"/>
              <a:t>SP 6A. Make a scientific claim.</a:t>
            </a:r>
          </a:p>
          <a:p>
            <a:pPr>
              <a:defRPr/>
            </a:pPr>
            <a:r>
              <a:rPr lang="en-US" sz="800" dirty="0"/>
              <a:t>SP 6B Support a claim with evidence from biological principles, concepts, processes, and/or data</a:t>
            </a:r>
          </a:p>
          <a:p>
            <a:pPr>
              <a:defRPr/>
            </a:pPr>
            <a:r>
              <a:rPr lang="en-US" sz="800" dirty="0"/>
              <a:t>SP 6C. Provide reasoning to justify a claim by connecting evidence to biological theories</a:t>
            </a:r>
          </a:p>
          <a:p>
            <a:pPr>
              <a:defRPr/>
            </a:pPr>
            <a:r>
              <a:rPr lang="en-US" sz="800" dirty="0"/>
              <a:t>SP 4. B Describe data from a table or graph, including</a:t>
            </a:r>
            <a:br>
              <a:rPr lang="en-US" sz="800" dirty="0"/>
            </a:br>
            <a:r>
              <a:rPr lang="en-US" sz="800" dirty="0"/>
              <a:t>     a. Identifying specific data points</a:t>
            </a:r>
          </a:p>
          <a:p>
            <a:pPr>
              <a:defRPr/>
            </a:pPr>
            <a:r>
              <a:rPr lang="en-US" sz="800" dirty="0"/>
              <a:t>     b. Describing trends and/or patterns in the data.</a:t>
            </a:r>
          </a:p>
          <a:p>
            <a:pPr>
              <a:defRPr/>
            </a:pPr>
            <a:r>
              <a:rPr lang="en-US" sz="800" dirty="0"/>
              <a:t>     c. Describing relationships between variables.</a:t>
            </a:r>
          </a:p>
        </p:txBody>
      </p:sp>
      <p:sp>
        <p:nvSpPr>
          <p:cNvPr id="9" name="TextBox 8">
            <a:extLst>
              <a:ext uri="{FF2B5EF4-FFF2-40B4-BE49-F238E27FC236}">
                <a16:creationId xmlns:a16="http://schemas.microsoft.com/office/drawing/2014/main" id="{25D76E68-0DF3-4A87-BF3D-B117A5401E2D}"/>
              </a:ext>
            </a:extLst>
          </p:cNvPr>
          <p:cNvSpPr txBox="1"/>
          <p:nvPr/>
        </p:nvSpPr>
        <p:spPr>
          <a:xfrm>
            <a:off x="39190" y="-59533"/>
            <a:ext cx="9448800" cy="230187"/>
          </a:xfrm>
          <a:prstGeom prst="rect">
            <a:avLst/>
          </a:prstGeom>
          <a:noFill/>
        </p:spPr>
        <p:txBody>
          <a:bodyPr>
            <a:spAutoFit/>
          </a:bodyPr>
          <a:lstStyle/>
          <a:p>
            <a:pPr eaLnBrk="1" hangingPunct="1">
              <a:defRPr/>
            </a:pPr>
            <a:r>
              <a:rPr lang="en-US" altLang="en-US" sz="900" b="1" dirty="0">
                <a:latin typeface="Arial" panose="020B0604020202020204" pitchFamily="34" charset="0"/>
              </a:rPr>
              <a:t>Graph modified from: https://biodivcanada.chm-cbd.net/ecosystem-status-trends-2010/invasive-non-native-species</a:t>
            </a:r>
            <a:endParaRPr lang="en-US" altLang="en-US" sz="1050" b="1" dirty="0">
              <a:latin typeface="Arial" panose="020B0604020202020204" pitchFamily="34" charset="0"/>
            </a:endParaRPr>
          </a:p>
        </p:txBody>
      </p:sp>
      <p:pic>
        <p:nvPicPr>
          <p:cNvPr id="271367" name="Picture 5">
            <a:extLst>
              <a:ext uri="{FF2B5EF4-FFF2-40B4-BE49-F238E27FC236}">
                <a16:creationId xmlns:a16="http://schemas.microsoft.com/office/drawing/2014/main" id="{AB09A4DA-F1D1-4ED8-A957-88ECC06913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319" t="25507" r="30516" b="27048"/>
          <a:stretch>
            <a:fillRect/>
          </a:stretch>
        </p:blipFill>
        <p:spPr bwMode="auto">
          <a:xfrm>
            <a:off x="1149895" y="669648"/>
            <a:ext cx="5041900"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3428"/>
                                        </p:tgtEl>
                                        <p:attrNameLst>
                                          <p:attrName>style.visibility</p:attrName>
                                        </p:attrNameLst>
                                      </p:cBhvr>
                                      <p:to>
                                        <p:strVal val="visible"/>
                                      </p:to>
                                    </p:set>
                                    <p:animEffect transition="in" filter="wipe(left)">
                                      <p:cBhvr>
                                        <p:cTn id="7" dur="500"/>
                                        <p:tgtEl>
                                          <p:spTgt spid="1034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8" grpId="0"/>
      <p:bldP spid="10" grpId="0"/>
    </p:bld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DEC8EE"/>
        </a:soli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01BD9D18-27DE-42D0-AF6F-AD208BA47A74}"/>
              </a:ext>
            </a:extLst>
          </p:cNvPr>
          <p:cNvSpPr>
            <a:spLocks noChangeArrowheads="1"/>
          </p:cNvSpPr>
          <p:nvPr/>
        </p:nvSpPr>
        <p:spPr bwMode="auto">
          <a:xfrm>
            <a:off x="201636" y="191798"/>
            <a:ext cx="11804647"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dirty="0">
                <a:latin typeface="Comic Sans MS" panose="030F0702030302020204" pitchFamily="66" charset="0"/>
                <a:ea typeface="Times New Roman" panose="02020603050405020304" pitchFamily="18" charset="0"/>
              </a:rPr>
              <a:t>The gene for albinism is known to be a recessive allele. In Michigan, 9 people in a sample of 10,000 were found to have albino phenotypes. The other 9,991 had skin pigmentation normal for their ethnic group. </a:t>
            </a:r>
          </a:p>
          <a:p>
            <a:pPr eaLnBrk="0" fontAlgn="base" hangingPunct="0">
              <a:spcBef>
                <a:spcPct val="0"/>
              </a:spcBef>
              <a:spcAft>
                <a:spcPct val="0"/>
              </a:spcAft>
            </a:pPr>
            <a:endParaRPr lang="en-US" altLang="en-US" dirty="0">
              <a:ea typeface="Times New Roman" panose="02020603050405020304" pitchFamily="18" charset="0"/>
            </a:endParaRPr>
          </a:p>
          <a:p>
            <a:pPr eaLnBrk="0" fontAlgn="base" hangingPunct="0">
              <a:spcBef>
                <a:spcPct val="0"/>
              </a:spcBef>
              <a:spcAft>
                <a:spcPct val="0"/>
              </a:spcAft>
            </a:pPr>
            <a:r>
              <a:rPr lang="en-US" altLang="en-US" dirty="0">
                <a:latin typeface="Comic Sans MS" panose="030F0702030302020204" pitchFamily="66" charset="0"/>
                <a:ea typeface="Times New Roman" panose="02020603050405020304" pitchFamily="18" charset="0"/>
              </a:rPr>
              <a:t>    a.  Assuming Hardy-Weinberg equilibrium, what is the allele frequency for the dominant pigmentation  </a:t>
            </a:r>
            <a:br>
              <a:rPr lang="en-US" altLang="en-US" dirty="0">
                <a:latin typeface="Comic Sans MS" panose="030F0702030302020204" pitchFamily="66" charset="0"/>
                <a:ea typeface="Times New Roman" panose="02020603050405020304" pitchFamily="18" charset="0"/>
              </a:rPr>
            </a:br>
            <a:r>
              <a:rPr lang="en-US" altLang="en-US" dirty="0">
                <a:latin typeface="Comic Sans MS" panose="030F0702030302020204" pitchFamily="66" charset="0"/>
                <a:ea typeface="Times New Roman" panose="02020603050405020304" pitchFamily="18" charset="0"/>
              </a:rPr>
              <a:t>             allele in this population? </a:t>
            </a:r>
          </a:p>
          <a:p>
            <a:pPr eaLnBrk="0" fontAlgn="base" hangingPunct="0">
              <a:spcBef>
                <a:spcPct val="0"/>
              </a:spcBef>
              <a:spcAft>
                <a:spcPct val="0"/>
              </a:spcAft>
            </a:pPr>
            <a:endParaRPr lang="en-US" altLang="en-US" dirty="0">
              <a:ea typeface="Times New Roman" panose="02020603050405020304" pitchFamily="18" charset="0"/>
            </a:endParaRPr>
          </a:p>
          <a:p>
            <a:pPr eaLnBrk="0" fontAlgn="base" hangingPunct="0">
              <a:spcBef>
                <a:spcPct val="0"/>
              </a:spcBef>
              <a:spcAft>
                <a:spcPct val="0"/>
              </a:spcAft>
            </a:pPr>
            <a:endParaRPr lang="en-US" altLang="en-US" dirty="0">
              <a:ea typeface="Times New Roman" panose="02020603050405020304" pitchFamily="18" charset="0"/>
            </a:endParaRPr>
          </a:p>
          <a:p>
            <a:pPr eaLnBrk="0" fontAlgn="base" hangingPunct="0">
              <a:spcBef>
                <a:spcPct val="0"/>
              </a:spcBef>
              <a:spcAft>
                <a:spcPct val="0"/>
              </a:spcAft>
            </a:pPr>
            <a:endParaRPr lang="en-US" altLang="en-US" dirty="0">
              <a:ea typeface="Times New Roman" panose="02020603050405020304" pitchFamily="18" charset="0"/>
            </a:endParaRPr>
          </a:p>
          <a:p>
            <a:pPr eaLnBrk="0" fontAlgn="base" hangingPunct="0">
              <a:spcBef>
                <a:spcPct val="0"/>
              </a:spcBef>
              <a:spcAft>
                <a:spcPct val="0"/>
              </a:spcAft>
            </a:pPr>
            <a:endParaRPr lang="en-US" altLang="en-US" dirty="0">
              <a:ea typeface="Times New Roman" panose="02020603050405020304" pitchFamily="18" charset="0"/>
            </a:endParaRPr>
          </a:p>
          <a:p>
            <a:pPr eaLnBrk="0" fontAlgn="base" hangingPunct="0">
              <a:spcBef>
                <a:spcPct val="0"/>
              </a:spcBef>
              <a:spcAft>
                <a:spcPct val="0"/>
              </a:spcAft>
            </a:pPr>
            <a:endParaRPr lang="en-US" altLang="en-US" dirty="0">
              <a:ea typeface="Times New Roman" panose="02020603050405020304" pitchFamily="18" charset="0"/>
            </a:endParaRPr>
          </a:p>
          <a:p>
            <a:pPr eaLnBrk="0" fontAlgn="base" hangingPunct="0">
              <a:spcBef>
                <a:spcPct val="0"/>
              </a:spcBef>
              <a:spcAft>
                <a:spcPct val="0"/>
              </a:spcAft>
            </a:pPr>
            <a:endParaRPr lang="en-US" altLang="en-US" dirty="0">
              <a:ea typeface="Times New Roman" panose="02020603050405020304" pitchFamily="18" charset="0"/>
            </a:endParaRPr>
          </a:p>
          <a:p>
            <a:pPr eaLnBrk="0" fontAlgn="base" hangingPunct="0">
              <a:spcBef>
                <a:spcPct val="0"/>
              </a:spcBef>
              <a:spcAft>
                <a:spcPct val="0"/>
              </a:spcAft>
            </a:pPr>
            <a:endParaRPr lang="en-US" altLang="en-US" dirty="0">
              <a:ea typeface="Times New Roman" panose="02020603050405020304" pitchFamily="18" charset="0"/>
            </a:endParaRPr>
          </a:p>
          <a:p>
            <a:pPr eaLnBrk="0" fontAlgn="base" hangingPunct="0">
              <a:spcBef>
                <a:spcPct val="0"/>
              </a:spcBef>
              <a:spcAft>
                <a:spcPct val="0"/>
              </a:spcAft>
            </a:pPr>
            <a:endParaRPr lang="en-US" altLang="en-US" dirty="0">
              <a:ea typeface="Times New Roman" panose="02020603050405020304" pitchFamily="18" charset="0"/>
            </a:endParaRPr>
          </a:p>
          <a:p>
            <a:pPr eaLnBrk="0" fontAlgn="base" hangingPunct="0">
              <a:spcBef>
                <a:spcPct val="0"/>
              </a:spcBef>
              <a:spcAft>
                <a:spcPct val="0"/>
              </a:spcAft>
            </a:pPr>
            <a:endParaRPr lang="en-US" altLang="en-US" dirty="0">
              <a:ea typeface="Times New Roman" panose="02020603050405020304" pitchFamily="18" charset="0"/>
            </a:endParaRPr>
          </a:p>
          <a:p>
            <a:pPr eaLnBrk="0" fontAlgn="base" hangingPunct="0">
              <a:spcBef>
                <a:spcPct val="0"/>
              </a:spcBef>
              <a:spcAft>
                <a:spcPct val="0"/>
              </a:spcAft>
            </a:pPr>
            <a:endParaRPr lang="en-US" altLang="en-US" dirty="0">
              <a:ea typeface="Times New Roman" panose="02020603050405020304" pitchFamily="18" charset="0"/>
            </a:endParaRPr>
          </a:p>
          <a:p>
            <a:pPr eaLnBrk="0" fontAlgn="base" hangingPunct="0">
              <a:spcBef>
                <a:spcPct val="0"/>
              </a:spcBef>
              <a:spcAft>
                <a:spcPct val="0"/>
              </a:spcAft>
            </a:pPr>
            <a:r>
              <a:rPr lang="en-US" altLang="en-US" dirty="0">
                <a:latin typeface="Comic Sans MS" panose="030F0702030302020204" pitchFamily="66" charset="0"/>
                <a:ea typeface="Times New Roman" panose="02020603050405020304" pitchFamily="18" charset="0"/>
              </a:rPr>
              <a:t>    b. How many out of the 10,000 people in the sample above were expected to be </a:t>
            </a:r>
            <a:br>
              <a:rPr lang="en-US" altLang="en-US" dirty="0">
                <a:latin typeface="Comic Sans MS" panose="030F0702030302020204" pitchFamily="66" charset="0"/>
                <a:ea typeface="Times New Roman" panose="02020603050405020304" pitchFamily="18" charset="0"/>
              </a:rPr>
            </a:br>
            <a:r>
              <a:rPr lang="en-US" altLang="en-US" dirty="0">
                <a:latin typeface="Comic Sans MS" panose="030F0702030302020204" pitchFamily="66" charset="0"/>
                <a:ea typeface="Times New Roman" panose="02020603050405020304" pitchFamily="18" charset="0"/>
              </a:rPr>
              <a:t>             heterozygous for pigmentation  </a:t>
            </a:r>
            <a:endParaRPr lang="en-US" altLang="en-US" dirty="0">
              <a:latin typeface="Arial" panose="020B0604020202020204" pitchFamily="34" charset="0"/>
            </a:endParaRPr>
          </a:p>
        </p:txBody>
      </p:sp>
      <p:pic>
        <p:nvPicPr>
          <p:cNvPr id="3" name="Picture 2">
            <a:extLst>
              <a:ext uri="{FF2B5EF4-FFF2-40B4-BE49-F238E27FC236}">
                <a16:creationId xmlns:a16="http://schemas.microsoft.com/office/drawing/2014/main" id="{BD7AD869-5A58-498C-90EB-BDDD58C76852}"/>
              </a:ext>
            </a:extLst>
          </p:cNvPr>
          <p:cNvPicPr>
            <a:picLocks noChangeAspect="1"/>
          </p:cNvPicPr>
          <p:nvPr/>
        </p:nvPicPr>
        <p:blipFill rotWithShape="1">
          <a:blip r:embed="rId2"/>
          <a:srcRect l="21666" t="39624" r="52500" b="44072"/>
          <a:stretch/>
        </p:blipFill>
        <p:spPr>
          <a:xfrm>
            <a:off x="7879116" y="1843606"/>
            <a:ext cx="4127168" cy="1464481"/>
          </a:xfrm>
          <a:prstGeom prst="rect">
            <a:avLst/>
          </a:prstGeom>
        </p:spPr>
      </p:pic>
      <p:sp>
        <p:nvSpPr>
          <p:cNvPr id="5" name="Rectangle 4">
            <a:extLst>
              <a:ext uri="{FF2B5EF4-FFF2-40B4-BE49-F238E27FC236}">
                <a16:creationId xmlns:a16="http://schemas.microsoft.com/office/drawing/2014/main" id="{1F1695C5-552F-4456-9945-43CB6BE8DBFC}"/>
              </a:ext>
            </a:extLst>
          </p:cNvPr>
          <p:cNvSpPr/>
          <p:nvPr/>
        </p:nvSpPr>
        <p:spPr>
          <a:xfrm>
            <a:off x="2150743" y="1769642"/>
            <a:ext cx="3933534" cy="369332"/>
          </a:xfrm>
          <a:prstGeom prst="rect">
            <a:avLst/>
          </a:prstGeom>
        </p:spPr>
        <p:txBody>
          <a:bodyPr wrap="square">
            <a:spAutoFit/>
          </a:bodyPr>
          <a:lstStyle/>
          <a:p>
            <a:r>
              <a:rPr lang="en-US" altLang="en-US" b="1" dirty="0">
                <a:solidFill>
                  <a:srgbClr val="0066CC"/>
                </a:solidFill>
              </a:rPr>
              <a:t>9/10,000 = q</a:t>
            </a:r>
            <a:r>
              <a:rPr lang="en-US" altLang="en-US" b="1" baseline="30000" dirty="0">
                <a:solidFill>
                  <a:srgbClr val="0066CC"/>
                </a:solidFill>
              </a:rPr>
              <a:t>2</a:t>
            </a:r>
            <a:endParaRPr lang="en-US" dirty="0">
              <a:solidFill>
                <a:srgbClr val="0066CC"/>
              </a:solidFill>
            </a:endParaRPr>
          </a:p>
        </p:txBody>
      </p:sp>
      <p:sp>
        <p:nvSpPr>
          <p:cNvPr id="6" name="Rectangle 5">
            <a:extLst>
              <a:ext uri="{FF2B5EF4-FFF2-40B4-BE49-F238E27FC236}">
                <a16:creationId xmlns:a16="http://schemas.microsoft.com/office/drawing/2014/main" id="{049737CC-78A5-4B1E-9B28-31C0BAA1ABBD}"/>
              </a:ext>
            </a:extLst>
          </p:cNvPr>
          <p:cNvSpPr/>
          <p:nvPr/>
        </p:nvSpPr>
        <p:spPr>
          <a:xfrm>
            <a:off x="1774765" y="2524628"/>
            <a:ext cx="2196435" cy="369332"/>
          </a:xfrm>
          <a:prstGeom prst="rect">
            <a:avLst/>
          </a:prstGeom>
        </p:spPr>
        <p:txBody>
          <a:bodyPr wrap="none">
            <a:spAutoFit/>
          </a:bodyPr>
          <a:lstStyle/>
          <a:p>
            <a:r>
              <a:rPr lang="en-US" altLang="en-US" b="1" dirty="0">
                <a:solidFill>
                  <a:srgbClr val="0066CC"/>
                </a:solidFill>
              </a:rPr>
              <a:t>q = √ 0.0009 = 0.03</a:t>
            </a:r>
            <a:endParaRPr lang="en-US" dirty="0">
              <a:solidFill>
                <a:srgbClr val="0066CC"/>
              </a:solidFill>
            </a:endParaRPr>
          </a:p>
        </p:txBody>
      </p:sp>
      <p:sp>
        <p:nvSpPr>
          <p:cNvPr id="7" name="Rectangle 6">
            <a:extLst>
              <a:ext uri="{FF2B5EF4-FFF2-40B4-BE49-F238E27FC236}">
                <a16:creationId xmlns:a16="http://schemas.microsoft.com/office/drawing/2014/main" id="{3DDC439B-50B8-449E-8D20-9D0CBACD3329}"/>
              </a:ext>
            </a:extLst>
          </p:cNvPr>
          <p:cNvSpPr/>
          <p:nvPr/>
        </p:nvSpPr>
        <p:spPr>
          <a:xfrm>
            <a:off x="2769064" y="2960914"/>
            <a:ext cx="1184940" cy="369332"/>
          </a:xfrm>
          <a:prstGeom prst="rect">
            <a:avLst/>
          </a:prstGeom>
        </p:spPr>
        <p:txBody>
          <a:bodyPr wrap="none">
            <a:spAutoFit/>
          </a:bodyPr>
          <a:lstStyle/>
          <a:p>
            <a:pPr lvl="0"/>
            <a:r>
              <a:rPr lang="en-US" altLang="en-US" b="1" dirty="0">
                <a:solidFill>
                  <a:srgbClr val="0066CC"/>
                </a:solidFill>
              </a:rPr>
              <a:t>p + q  = 1</a:t>
            </a:r>
          </a:p>
        </p:txBody>
      </p:sp>
      <p:sp>
        <p:nvSpPr>
          <p:cNvPr id="8" name="Rectangle 7">
            <a:extLst>
              <a:ext uri="{FF2B5EF4-FFF2-40B4-BE49-F238E27FC236}">
                <a16:creationId xmlns:a16="http://schemas.microsoft.com/office/drawing/2014/main" id="{42184D87-1F92-4D67-91D6-9E3F9BCC25F3}"/>
              </a:ext>
            </a:extLst>
          </p:cNvPr>
          <p:cNvSpPr/>
          <p:nvPr/>
        </p:nvSpPr>
        <p:spPr>
          <a:xfrm>
            <a:off x="2311272" y="3318435"/>
            <a:ext cx="1492716" cy="369332"/>
          </a:xfrm>
          <a:prstGeom prst="rect">
            <a:avLst/>
          </a:prstGeom>
        </p:spPr>
        <p:txBody>
          <a:bodyPr wrap="none">
            <a:spAutoFit/>
          </a:bodyPr>
          <a:lstStyle/>
          <a:p>
            <a:pPr lvl="0"/>
            <a:r>
              <a:rPr lang="en-US" altLang="en-US" b="1" dirty="0">
                <a:solidFill>
                  <a:srgbClr val="0066CC"/>
                </a:solidFill>
              </a:rPr>
              <a:t>p + 0.03  = 1</a:t>
            </a:r>
          </a:p>
        </p:txBody>
      </p:sp>
      <p:sp>
        <p:nvSpPr>
          <p:cNvPr id="9" name="Rectangle 8">
            <a:extLst>
              <a:ext uri="{FF2B5EF4-FFF2-40B4-BE49-F238E27FC236}">
                <a16:creationId xmlns:a16="http://schemas.microsoft.com/office/drawing/2014/main" id="{5ED6409A-3D38-4CB0-9874-9B780D025841}"/>
              </a:ext>
            </a:extLst>
          </p:cNvPr>
          <p:cNvSpPr/>
          <p:nvPr/>
        </p:nvSpPr>
        <p:spPr>
          <a:xfrm>
            <a:off x="3432737" y="3714717"/>
            <a:ext cx="1037463" cy="369332"/>
          </a:xfrm>
          <a:prstGeom prst="rect">
            <a:avLst/>
          </a:prstGeom>
        </p:spPr>
        <p:txBody>
          <a:bodyPr wrap="none">
            <a:spAutoFit/>
          </a:bodyPr>
          <a:lstStyle/>
          <a:p>
            <a:pPr lvl="0"/>
            <a:r>
              <a:rPr lang="en-US" altLang="en-US" b="1" dirty="0">
                <a:solidFill>
                  <a:srgbClr val="0066CC"/>
                </a:solidFill>
              </a:rPr>
              <a:t>p = 0.97</a:t>
            </a:r>
          </a:p>
        </p:txBody>
      </p:sp>
      <p:sp>
        <p:nvSpPr>
          <p:cNvPr id="10" name="Rectangle 9">
            <a:extLst>
              <a:ext uri="{FF2B5EF4-FFF2-40B4-BE49-F238E27FC236}">
                <a16:creationId xmlns:a16="http://schemas.microsoft.com/office/drawing/2014/main" id="{5139E29D-95A3-4F85-AC36-FC9700B5290F}"/>
              </a:ext>
            </a:extLst>
          </p:cNvPr>
          <p:cNvSpPr/>
          <p:nvPr/>
        </p:nvSpPr>
        <p:spPr>
          <a:xfrm>
            <a:off x="5181601" y="3716788"/>
            <a:ext cx="3845925" cy="400110"/>
          </a:xfrm>
          <a:prstGeom prst="rect">
            <a:avLst/>
          </a:prstGeom>
        </p:spPr>
        <p:txBody>
          <a:bodyPr wrap="none">
            <a:spAutoFit/>
          </a:bodyPr>
          <a:lstStyle/>
          <a:p>
            <a:r>
              <a:rPr lang="en-US" sz="2000" b="1" dirty="0">
                <a:solidFill>
                  <a:srgbClr val="0066CC"/>
                </a:solidFill>
              </a:rPr>
              <a:t>Normal pigment allele = 97%</a:t>
            </a:r>
            <a:r>
              <a:rPr lang="en-US" sz="2000" dirty="0">
                <a:solidFill>
                  <a:srgbClr val="0066CC"/>
                </a:solidFill>
              </a:rPr>
              <a:t> </a:t>
            </a:r>
          </a:p>
        </p:txBody>
      </p:sp>
      <p:sp>
        <p:nvSpPr>
          <p:cNvPr id="11" name="Rectangle 10">
            <a:extLst>
              <a:ext uri="{FF2B5EF4-FFF2-40B4-BE49-F238E27FC236}">
                <a16:creationId xmlns:a16="http://schemas.microsoft.com/office/drawing/2014/main" id="{B6AA04BC-92FE-4058-8F8C-1BFE980770E6}"/>
              </a:ext>
            </a:extLst>
          </p:cNvPr>
          <p:cNvSpPr/>
          <p:nvPr/>
        </p:nvSpPr>
        <p:spPr>
          <a:xfrm>
            <a:off x="0" y="6418950"/>
            <a:ext cx="9144000" cy="410562"/>
          </a:xfrm>
          <a:prstGeom prst="rect">
            <a:avLst/>
          </a:prstGeom>
        </p:spPr>
        <p:txBody>
          <a:bodyPr wrap="square">
            <a:spAutoFit/>
          </a:bodyPr>
          <a:lstStyle/>
          <a:p>
            <a:pPr>
              <a:lnSpc>
                <a:spcPct val="107000"/>
              </a:lnSpc>
            </a:pPr>
            <a:r>
              <a:rPr lang="en-US" sz="1000" dirty="0">
                <a:latin typeface="Times New Roman" panose="02020603050405020304" pitchFamily="18" charset="0"/>
                <a:cs typeface="Times New Roman" panose="02020603050405020304" pitchFamily="18" charset="0"/>
              </a:rPr>
              <a:t>EVO-1.K.2 Allele frequencies in a population can be calculated from genotype frequencies</a:t>
            </a:r>
          </a:p>
          <a:p>
            <a:pPr>
              <a:lnSpc>
                <a:spcPct val="107000"/>
              </a:lnSpc>
            </a:pPr>
            <a:r>
              <a:rPr lang="en-US" sz="1000" dirty="0">
                <a:latin typeface="Times New Roman" panose="02020603050405020304" pitchFamily="18" charset="0"/>
                <a:cs typeface="Times New Roman" panose="02020603050405020304" pitchFamily="18" charset="0"/>
              </a:rPr>
              <a:t>SP 5 A. Perform mathematical calculations including:     a. Mathematical equations in the curriculum</a:t>
            </a:r>
          </a:p>
        </p:txBody>
      </p:sp>
      <p:sp>
        <p:nvSpPr>
          <p:cNvPr id="15" name="Rectangle 14">
            <a:extLst>
              <a:ext uri="{FF2B5EF4-FFF2-40B4-BE49-F238E27FC236}">
                <a16:creationId xmlns:a16="http://schemas.microsoft.com/office/drawing/2014/main" id="{2D0842A5-3F60-4B0F-B370-2FCBB0C4632D}"/>
              </a:ext>
            </a:extLst>
          </p:cNvPr>
          <p:cNvSpPr/>
          <p:nvPr/>
        </p:nvSpPr>
        <p:spPr>
          <a:xfrm>
            <a:off x="2432433" y="2140773"/>
            <a:ext cx="1378904" cy="369332"/>
          </a:xfrm>
          <a:prstGeom prst="rect">
            <a:avLst/>
          </a:prstGeom>
        </p:spPr>
        <p:txBody>
          <a:bodyPr wrap="none">
            <a:spAutoFit/>
          </a:bodyPr>
          <a:lstStyle/>
          <a:p>
            <a:pPr lvl="0"/>
            <a:r>
              <a:rPr lang="en-US" altLang="en-US" b="1" dirty="0">
                <a:solidFill>
                  <a:srgbClr val="0066CC"/>
                </a:solidFill>
              </a:rPr>
              <a:t>0.0009 = q</a:t>
            </a:r>
            <a:r>
              <a:rPr lang="en-US" altLang="en-US" b="1" baseline="30000" dirty="0">
                <a:solidFill>
                  <a:srgbClr val="0066CC"/>
                </a:solidFill>
              </a:rPr>
              <a:t>2</a:t>
            </a:r>
            <a:endParaRPr lang="en-US" dirty="0">
              <a:solidFill>
                <a:srgbClr val="0066CC"/>
              </a:solidFill>
            </a:endParaRPr>
          </a:p>
        </p:txBody>
      </p:sp>
      <p:sp>
        <p:nvSpPr>
          <p:cNvPr id="16" name="Rectangle 15">
            <a:extLst>
              <a:ext uri="{FF2B5EF4-FFF2-40B4-BE49-F238E27FC236}">
                <a16:creationId xmlns:a16="http://schemas.microsoft.com/office/drawing/2014/main" id="{38B38315-3957-4B8C-8E37-1821D7A5AA18}"/>
              </a:ext>
            </a:extLst>
          </p:cNvPr>
          <p:cNvSpPr/>
          <p:nvPr/>
        </p:nvSpPr>
        <p:spPr>
          <a:xfrm>
            <a:off x="2273914" y="5603937"/>
            <a:ext cx="8053272" cy="646331"/>
          </a:xfrm>
          <a:prstGeom prst="rect">
            <a:avLst/>
          </a:prstGeom>
        </p:spPr>
        <p:txBody>
          <a:bodyPr wrap="square">
            <a:spAutoFit/>
          </a:bodyPr>
          <a:lstStyle/>
          <a:p>
            <a:pPr lvl="0"/>
            <a:r>
              <a:rPr lang="en-US" altLang="en-US" b="1" dirty="0">
                <a:solidFill>
                  <a:srgbClr val="0066CC"/>
                </a:solidFill>
              </a:rPr>
              <a:t>10000 X 0.058 = </a:t>
            </a:r>
            <a:br>
              <a:rPr lang="en-US" altLang="en-US" b="1" dirty="0">
                <a:solidFill>
                  <a:srgbClr val="0066CC"/>
                </a:solidFill>
              </a:rPr>
            </a:br>
            <a:r>
              <a:rPr lang="en-US" altLang="en-US" b="1" dirty="0">
                <a:solidFill>
                  <a:srgbClr val="0066CC"/>
                </a:solidFill>
              </a:rPr>
              <a:t>      580 people are expected to be heterozygous</a:t>
            </a:r>
          </a:p>
        </p:txBody>
      </p:sp>
      <p:sp>
        <p:nvSpPr>
          <p:cNvPr id="18" name="Rectangle 17">
            <a:extLst>
              <a:ext uri="{FF2B5EF4-FFF2-40B4-BE49-F238E27FC236}">
                <a16:creationId xmlns:a16="http://schemas.microsoft.com/office/drawing/2014/main" id="{4B98405F-DC64-4DE9-B0B9-E292B36A4338}"/>
              </a:ext>
            </a:extLst>
          </p:cNvPr>
          <p:cNvSpPr/>
          <p:nvPr/>
        </p:nvSpPr>
        <p:spPr>
          <a:xfrm>
            <a:off x="2273915" y="5133456"/>
            <a:ext cx="3223959" cy="369332"/>
          </a:xfrm>
          <a:prstGeom prst="rect">
            <a:avLst/>
          </a:prstGeom>
        </p:spPr>
        <p:txBody>
          <a:bodyPr wrap="none">
            <a:spAutoFit/>
          </a:bodyPr>
          <a:lstStyle/>
          <a:p>
            <a:pPr lvl="0"/>
            <a:r>
              <a:rPr lang="en-US" altLang="en-US" b="1" dirty="0">
                <a:solidFill>
                  <a:srgbClr val="0066CC"/>
                </a:solidFill>
              </a:rPr>
              <a:t>2pq = 2 (0.97) ( 0.03) = 0.058</a:t>
            </a:r>
            <a:endParaRPr lang="en-US" dirty="0">
              <a:solidFill>
                <a:srgbClr val="0066CC"/>
              </a:solidFill>
            </a:endParaRPr>
          </a:p>
        </p:txBody>
      </p:sp>
    </p:spTree>
    <p:extLst>
      <p:ext uri="{BB962C8B-B14F-4D97-AF65-F5344CB8AC3E}">
        <p14:creationId xmlns:p14="http://schemas.microsoft.com/office/powerpoint/2010/main" val="76322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0-#ppt_w/2"/>
                                          </p:val>
                                        </p:tav>
                                        <p:tav tm="100000">
                                          <p:val>
                                            <p:strVal val="#ppt_x"/>
                                          </p:val>
                                        </p:tav>
                                      </p:tavLst>
                                    </p:anim>
                                    <p:anim calcmode="lin" valueType="num">
                                      <p:cBhvr additive="base">
                                        <p:cTn id="43"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fill="hold"/>
                                        <p:tgtEl>
                                          <p:spTgt spid="16"/>
                                        </p:tgtEl>
                                        <p:attrNameLst>
                                          <p:attrName>ppt_x</p:attrName>
                                        </p:attrNameLst>
                                      </p:cBhvr>
                                      <p:tavLst>
                                        <p:tav tm="0">
                                          <p:val>
                                            <p:strVal val="0-#ppt_w/2"/>
                                          </p:val>
                                        </p:tav>
                                        <p:tav tm="100000">
                                          <p:val>
                                            <p:strVal val="#ppt_x"/>
                                          </p:val>
                                        </p:tav>
                                      </p:tavLst>
                                    </p:anim>
                                    <p:anim calcmode="lin" valueType="num">
                                      <p:cBhvr additive="base">
                                        <p:cTn id="49"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down)">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5" grpId="0"/>
      <p:bldP spid="16" grpId="0"/>
      <p:bldP spid="18" grpId="0"/>
    </p:bldLst>
  </p:timing>
</p:sld>
</file>

<file path=ppt/slides/slide173.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F31030-ED5A-4A35-9637-CF61A48810BC}"/>
              </a:ext>
            </a:extLst>
          </p:cNvPr>
          <p:cNvPicPr>
            <a:picLocks noChangeAspect="1"/>
          </p:cNvPicPr>
          <p:nvPr/>
        </p:nvPicPr>
        <p:blipFill rotWithShape="1">
          <a:blip r:embed="rId2"/>
          <a:srcRect l="29763" t="23368" r="31474" b="35913"/>
          <a:stretch/>
        </p:blipFill>
        <p:spPr>
          <a:xfrm>
            <a:off x="7156520" y="145392"/>
            <a:ext cx="4949937" cy="2923419"/>
          </a:xfrm>
          <a:prstGeom prst="rect">
            <a:avLst/>
          </a:prstGeom>
        </p:spPr>
      </p:pic>
      <p:sp>
        <p:nvSpPr>
          <p:cNvPr id="5" name="TextBox 4">
            <a:extLst>
              <a:ext uri="{FF2B5EF4-FFF2-40B4-BE49-F238E27FC236}">
                <a16:creationId xmlns:a16="http://schemas.microsoft.com/office/drawing/2014/main" id="{1CB59C6E-C689-4600-A8EA-74F57AECF122}"/>
              </a:ext>
            </a:extLst>
          </p:cNvPr>
          <p:cNvSpPr txBox="1"/>
          <p:nvPr/>
        </p:nvSpPr>
        <p:spPr>
          <a:xfrm>
            <a:off x="145773" y="114156"/>
            <a:ext cx="6096000" cy="246221"/>
          </a:xfrm>
          <a:prstGeom prst="rect">
            <a:avLst/>
          </a:prstGeom>
          <a:noFill/>
        </p:spPr>
        <p:txBody>
          <a:bodyPr wrap="square">
            <a:spAutoFit/>
          </a:bodyPr>
          <a:lstStyle/>
          <a:p>
            <a:r>
              <a:rPr lang="en-US" sz="1000" dirty="0">
                <a:hlinkClick r:id="rId3"/>
              </a:rPr>
              <a:t>2013 Released AP Biology Practice Exam</a:t>
            </a:r>
            <a:endParaRPr lang="en-US" sz="1000" dirty="0"/>
          </a:p>
        </p:txBody>
      </p:sp>
      <p:sp>
        <p:nvSpPr>
          <p:cNvPr id="6" name="TextBox 5">
            <a:extLst>
              <a:ext uri="{FF2B5EF4-FFF2-40B4-BE49-F238E27FC236}">
                <a16:creationId xmlns:a16="http://schemas.microsoft.com/office/drawing/2014/main" id="{020C96D7-432A-4506-93AE-348F4F79B350}"/>
              </a:ext>
            </a:extLst>
          </p:cNvPr>
          <p:cNvSpPr txBox="1"/>
          <p:nvPr/>
        </p:nvSpPr>
        <p:spPr>
          <a:xfrm>
            <a:off x="85543" y="1060397"/>
            <a:ext cx="11723915" cy="3416320"/>
          </a:xfrm>
          <a:prstGeom prst="rect">
            <a:avLst/>
          </a:prstGeom>
          <a:noFill/>
        </p:spPr>
        <p:txBody>
          <a:bodyPr wrap="square">
            <a:spAutoFit/>
          </a:bodyPr>
          <a:lstStyle/>
          <a:p>
            <a:pPr eaLnBrk="1" fontAlgn="base" hangingPunct="1">
              <a:spcBef>
                <a:spcPct val="0"/>
              </a:spcBef>
              <a:spcAft>
                <a:spcPct val="0"/>
              </a:spcAft>
              <a:buNone/>
            </a:pPr>
            <a:r>
              <a:rPr lang="en-US" altLang="en-US" dirty="0">
                <a:solidFill>
                  <a:srgbClr val="000000"/>
                </a:solidFill>
                <a:latin typeface="Comic Sans MS" panose="030F0702030302020204" pitchFamily="66" charset="0"/>
              </a:rPr>
              <a:t>What most likely causes the trends in oxygen concentration </a:t>
            </a:r>
          </a:p>
          <a:p>
            <a:pPr eaLnBrk="1" fontAlgn="base" hangingPunct="1">
              <a:spcBef>
                <a:spcPct val="0"/>
              </a:spcBef>
              <a:spcAft>
                <a:spcPct val="0"/>
              </a:spcAft>
              <a:buNone/>
            </a:pPr>
            <a:r>
              <a:rPr lang="en-US" altLang="en-US" dirty="0">
                <a:solidFill>
                  <a:srgbClr val="000000"/>
                </a:solidFill>
                <a:latin typeface="Comic Sans MS" panose="030F0702030302020204" pitchFamily="66" charset="0"/>
              </a:rPr>
              <a:t>shown in the graph?</a:t>
            </a:r>
          </a:p>
          <a:p>
            <a:pPr eaLnBrk="1" fontAlgn="base" hangingPunct="1">
              <a:spcBef>
                <a:spcPct val="0"/>
              </a:spcBef>
              <a:spcAft>
                <a:spcPct val="0"/>
              </a:spcAft>
              <a:buNone/>
            </a:pPr>
            <a:endParaRPr lang="en-US" altLang="en-US" dirty="0">
              <a:solidFill>
                <a:srgbClr val="000000"/>
              </a:solidFill>
              <a:latin typeface="Comic Sans MS" panose="030F0702030302020204" pitchFamily="66" charset="0"/>
            </a:endParaRPr>
          </a:p>
          <a:p>
            <a:pPr eaLnBrk="1" fontAlgn="base" hangingPunct="1">
              <a:spcBef>
                <a:spcPct val="0"/>
              </a:spcBef>
              <a:spcAft>
                <a:spcPct val="0"/>
              </a:spcAft>
              <a:buNone/>
            </a:pPr>
            <a:endParaRPr lang="en-US" altLang="en-US" dirty="0">
              <a:solidFill>
                <a:srgbClr val="000000"/>
              </a:solidFill>
              <a:latin typeface="Comic Sans MS" panose="030F0702030302020204" pitchFamily="66" charset="0"/>
            </a:endParaRPr>
          </a:p>
          <a:p>
            <a:pPr eaLnBrk="1" fontAlgn="base" hangingPunct="1">
              <a:spcBef>
                <a:spcPct val="0"/>
              </a:spcBef>
              <a:spcAft>
                <a:spcPct val="0"/>
              </a:spcAft>
              <a:buNone/>
            </a:pPr>
            <a:endParaRPr lang="en-US" altLang="en-US" dirty="0">
              <a:solidFill>
                <a:srgbClr val="000000"/>
              </a:solidFill>
              <a:latin typeface="Comic Sans MS" panose="030F0702030302020204" pitchFamily="66" charset="0"/>
            </a:endParaRPr>
          </a:p>
          <a:p>
            <a:pPr marL="342900" indent="-342900" eaLnBrk="1" fontAlgn="base" hangingPunct="1">
              <a:spcBef>
                <a:spcPct val="0"/>
              </a:spcBef>
              <a:spcAft>
                <a:spcPct val="0"/>
              </a:spcAft>
              <a:buAutoNum type="alphaUcParenR"/>
            </a:pPr>
            <a:r>
              <a:rPr lang="en-US" altLang="en-US" dirty="0">
                <a:solidFill>
                  <a:srgbClr val="000000"/>
                </a:solidFill>
                <a:latin typeface="Comic Sans MS" panose="030F0702030302020204" pitchFamily="66" charset="0"/>
              </a:rPr>
              <a:t>The water becomes colder at night and thus holds more oxygen</a:t>
            </a:r>
          </a:p>
          <a:p>
            <a:pPr marL="342900" indent="-342900" eaLnBrk="1" fontAlgn="base" hangingPunct="1">
              <a:spcBef>
                <a:spcPct val="0"/>
              </a:spcBef>
              <a:spcAft>
                <a:spcPct val="0"/>
              </a:spcAft>
              <a:buAutoNum type="alphaUcParenR"/>
            </a:pPr>
            <a:endParaRPr lang="en-US" altLang="en-US" dirty="0">
              <a:solidFill>
                <a:srgbClr val="000000"/>
              </a:solidFill>
              <a:latin typeface="Comic Sans MS" panose="030F0702030302020204" pitchFamily="66" charset="0"/>
            </a:endParaRPr>
          </a:p>
          <a:p>
            <a:pPr marL="342900" indent="-342900" eaLnBrk="1" fontAlgn="base" hangingPunct="1">
              <a:spcBef>
                <a:spcPct val="0"/>
              </a:spcBef>
              <a:spcAft>
                <a:spcPct val="0"/>
              </a:spcAft>
              <a:buAutoNum type="alphaUcParenR"/>
            </a:pPr>
            <a:r>
              <a:rPr lang="en-US" altLang="en-US" dirty="0">
                <a:solidFill>
                  <a:srgbClr val="000000"/>
                </a:solidFill>
                <a:latin typeface="Comic Sans MS" panose="030F0702030302020204" pitchFamily="66" charset="0"/>
              </a:rPr>
              <a:t>Respiration in most organisms increases at night.</a:t>
            </a:r>
          </a:p>
          <a:p>
            <a:pPr marL="342900" indent="-342900" eaLnBrk="1" fontAlgn="base" hangingPunct="1">
              <a:spcBef>
                <a:spcPct val="0"/>
              </a:spcBef>
              <a:spcAft>
                <a:spcPct val="0"/>
              </a:spcAft>
              <a:buAutoNum type="alphaUcParenR"/>
            </a:pPr>
            <a:endParaRPr lang="en-US" altLang="en-US" dirty="0">
              <a:solidFill>
                <a:srgbClr val="000000"/>
              </a:solidFill>
              <a:latin typeface="Comic Sans MS" panose="030F0702030302020204" pitchFamily="66" charset="0"/>
            </a:endParaRPr>
          </a:p>
          <a:p>
            <a:pPr marL="342900" indent="-342900" eaLnBrk="1" fontAlgn="base" hangingPunct="1">
              <a:spcBef>
                <a:spcPct val="0"/>
              </a:spcBef>
              <a:spcAft>
                <a:spcPct val="0"/>
              </a:spcAft>
              <a:buAutoNum type="alphaUcParenR"/>
            </a:pPr>
            <a:r>
              <a:rPr lang="en-US" altLang="en-US" dirty="0">
                <a:solidFill>
                  <a:srgbClr val="000000"/>
                </a:solidFill>
                <a:latin typeface="Comic Sans MS" panose="030F0702030302020204" pitchFamily="66" charset="0"/>
              </a:rPr>
              <a:t>More organisms are respiring at night than during the day.</a:t>
            </a:r>
          </a:p>
          <a:p>
            <a:pPr marL="342900" indent="-342900" eaLnBrk="1" fontAlgn="base" hangingPunct="1">
              <a:spcBef>
                <a:spcPct val="0"/>
              </a:spcBef>
              <a:spcAft>
                <a:spcPct val="0"/>
              </a:spcAft>
              <a:buAutoNum type="alphaUcParenR"/>
            </a:pPr>
            <a:endParaRPr lang="en-US" altLang="en-US" dirty="0">
              <a:solidFill>
                <a:srgbClr val="000000"/>
              </a:solidFill>
              <a:latin typeface="Comic Sans MS" panose="030F0702030302020204" pitchFamily="66" charset="0"/>
            </a:endParaRPr>
          </a:p>
          <a:p>
            <a:pPr marL="342900" indent="-342900" eaLnBrk="1" fontAlgn="base" hangingPunct="1">
              <a:spcBef>
                <a:spcPct val="0"/>
              </a:spcBef>
              <a:spcAft>
                <a:spcPct val="0"/>
              </a:spcAft>
              <a:buAutoNum type="alphaUcParenR"/>
            </a:pPr>
            <a:r>
              <a:rPr lang="en-US" altLang="en-US" dirty="0">
                <a:solidFill>
                  <a:srgbClr val="000000"/>
                </a:solidFill>
                <a:latin typeface="Comic Sans MS" panose="030F0702030302020204" pitchFamily="66" charset="0"/>
              </a:rPr>
              <a:t>Photosynthesis produces more oxygen than is consumed by respiration during the day. </a:t>
            </a:r>
            <a:endParaRPr lang="en-US" altLang="en-US" sz="1400" dirty="0">
              <a:solidFill>
                <a:srgbClr val="000000"/>
              </a:solidFill>
              <a:latin typeface="Comic Sans MS" panose="030F0702030302020204" pitchFamily="66" charset="0"/>
            </a:endParaRPr>
          </a:p>
        </p:txBody>
      </p:sp>
      <p:sp>
        <p:nvSpPr>
          <p:cNvPr id="7" name="Rectangle 6">
            <a:extLst>
              <a:ext uri="{FF2B5EF4-FFF2-40B4-BE49-F238E27FC236}">
                <a16:creationId xmlns:a16="http://schemas.microsoft.com/office/drawing/2014/main" id="{2D434DE9-8466-417B-A409-26DBEA304E7D}"/>
              </a:ext>
            </a:extLst>
          </p:cNvPr>
          <p:cNvSpPr/>
          <p:nvPr/>
        </p:nvSpPr>
        <p:spPr>
          <a:xfrm>
            <a:off x="145773" y="3976179"/>
            <a:ext cx="9976757" cy="576909"/>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F0"/>
              </a:solidFill>
            </a:endParaRPr>
          </a:p>
        </p:txBody>
      </p:sp>
      <p:sp>
        <p:nvSpPr>
          <p:cNvPr id="9" name="TextBox 8">
            <a:extLst>
              <a:ext uri="{FF2B5EF4-FFF2-40B4-BE49-F238E27FC236}">
                <a16:creationId xmlns:a16="http://schemas.microsoft.com/office/drawing/2014/main" id="{128FD23A-9071-4B50-B31B-7577D0C2F657}"/>
              </a:ext>
            </a:extLst>
          </p:cNvPr>
          <p:cNvSpPr txBox="1"/>
          <p:nvPr/>
        </p:nvSpPr>
        <p:spPr>
          <a:xfrm>
            <a:off x="0" y="5882070"/>
            <a:ext cx="12106457"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ENE-1.K.3  b. In cellular respiration, electrons delivered by NADH and FADH2 are passed to a series of electron acceptors as they move toward the terminal electron acceptor, oxygen. </a:t>
            </a:r>
            <a:br>
              <a:rPr lang="en-US" sz="1000" dirty="0"/>
            </a:br>
            <a:r>
              <a:rPr lang="en-US" sz="1000" dirty="0"/>
              <a:t>ENE-1.I.1. a.  ii. Scientific evidence supports the claim that prokaryotic (cyanobacterial) photosynthesis was responsible for the production of an oxygenated atmosphere.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SP 4. B Describe data from a table or graph, including</a:t>
            </a:r>
            <a:b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b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b. Describing trends and/or patterns in the 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 Describing relationships between variables.</a:t>
            </a:r>
          </a:p>
        </p:txBody>
      </p:sp>
    </p:spTree>
    <p:extLst>
      <p:ext uri="{BB962C8B-B14F-4D97-AF65-F5344CB8AC3E}">
        <p14:creationId xmlns:p14="http://schemas.microsoft.com/office/powerpoint/2010/main" val="151206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E4CEDE"/>
        </a:solidFill>
        <a:effectLst/>
      </p:bgPr>
    </p:bg>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399B8F7D-B0A5-4A23-A3DD-531DA4D75358}"/>
              </a:ext>
            </a:extLst>
          </p:cNvPr>
          <p:cNvSpPr>
            <a:spLocks noGrp="1" noChangeArrowheads="1"/>
          </p:cNvSpPr>
          <p:nvPr>
            <p:ph type="body" sz="half" idx="2"/>
          </p:nvPr>
        </p:nvSpPr>
        <p:spPr>
          <a:xfrm>
            <a:off x="-152399" y="227516"/>
            <a:ext cx="9144000" cy="4967287"/>
          </a:xfrm>
        </p:spPr>
        <p:txBody>
          <a:bodyPr/>
          <a:lstStyle/>
          <a:p>
            <a:pPr eaLnBrk="1" hangingPunct="1">
              <a:buFontTx/>
              <a:buNone/>
            </a:pPr>
            <a:r>
              <a:rPr lang="en-US" altLang="en-US" sz="1800" b="1" dirty="0">
                <a:latin typeface="Comic Sans MS" panose="030F0702030302020204" pitchFamily="66" charset="0"/>
              </a:rPr>
              <a:t>   An artificial cell consisting of an aqueous solution enclosed in a </a:t>
            </a:r>
            <a:br>
              <a:rPr lang="en-US" altLang="en-US" sz="1800" b="1" dirty="0">
                <a:latin typeface="Comic Sans MS" panose="030F0702030302020204" pitchFamily="66" charset="0"/>
              </a:rPr>
            </a:br>
            <a:r>
              <a:rPr lang="en-US" altLang="en-US" sz="1800" b="1" dirty="0">
                <a:latin typeface="Comic Sans MS" panose="030F0702030302020204" pitchFamily="66" charset="0"/>
              </a:rPr>
              <a:t>selectively permeable membrane has just been immersed in a beaker containing a different solution. The membrane is permeable to water</a:t>
            </a:r>
          </a:p>
          <a:p>
            <a:pPr eaLnBrk="1" hangingPunct="1">
              <a:buFontTx/>
              <a:buNone/>
            </a:pPr>
            <a:r>
              <a:rPr lang="en-US" altLang="en-US" sz="1800" b="1" dirty="0">
                <a:latin typeface="Comic Sans MS" panose="030F0702030302020204" pitchFamily="66" charset="0"/>
              </a:rPr>
              <a:t>    and to the simple sugars glucose and fructose, but completely </a:t>
            </a:r>
            <a:br>
              <a:rPr lang="en-US" altLang="en-US" sz="1800" b="1" dirty="0">
                <a:latin typeface="Comic Sans MS" panose="030F0702030302020204" pitchFamily="66" charset="0"/>
              </a:rPr>
            </a:br>
            <a:r>
              <a:rPr lang="en-US" altLang="en-US" sz="1800" b="1" dirty="0">
                <a:latin typeface="Comic Sans MS" panose="030F0702030302020204" pitchFamily="66" charset="0"/>
              </a:rPr>
              <a:t>impermeable to the disaccharide sucrose.</a:t>
            </a:r>
          </a:p>
          <a:p>
            <a:pPr eaLnBrk="1" hangingPunct="1">
              <a:buFontTx/>
              <a:buNone/>
            </a:pPr>
            <a:endParaRPr lang="en-US" altLang="en-US" sz="1800" b="1" dirty="0">
              <a:latin typeface="Comic Sans MS" panose="030F0702030302020204" pitchFamily="66" charset="0"/>
            </a:endParaRPr>
          </a:p>
          <a:p>
            <a:pPr eaLnBrk="1" hangingPunct="1">
              <a:buFontTx/>
              <a:buNone/>
            </a:pPr>
            <a:endParaRPr lang="en-US" altLang="en-US" sz="1800" b="1" dirty="0">
              <a:latin typeface="Comic Sans MS" panose="030F0702030302020204" pitchFamily="66" charset="0"/>
            </a:endParaRPr>
          </a:p>
          <a:p>
            <a:pPr eaLnBrk="1" hangingPunct="1">
              <a:buFontTx/>
              <a:buNone/>
            </a:pPr>
            <a:r>
              <a:rPr lang="en-US" altLang="en-US" sz="2400" b="1" dirty="0"/>
              <a:t>  </a:t>
            </a:r>
          </a:p>
          <a:p>
            <a:pPr eaLnBrk="1" hangingPunct="1">
              <a:buFontTx/>
              <a:buNone/>
            </a:pPr>
            <a:endParaRPr lang="en-US" altLang="en-US" sz="2400" b="1" dirty="0"/>
          </a:p>
          <a:p>
            <a:pPr eaLnBrk="1" hangingPunct="1">
              <a:buFontTx/>
              <a:buNone/>
            </a:pPr>
            <a:endParaRPr lang="en-US" altLang="en-US" sz="2400" b="1" dirty="0"/>
          </a:p>
          <a:p>
            <a:pPr eaLnBrk="1" hangingPunct="1">
              <a:buFontTx/>
              <a:buNone/>
            </a:pPr>
            <a:r>
              <a:rPr lang="en-US" altLang="en-US" sz="2400" b="1" dirty="0"/>
              <a:t> </a:t>
            </a:r>
          </a:p>
          <a:p>
            <a:pPr eaLnBrk="1" hangingPunct="1">
              <a:buFontTx/>
              <a:buNone/>
            </a:pPr>
            <a:r>
              <a:rPr lang="en-US" altLang="en-US" sz="2400" b="1" dirty="0"/>
              <a:t>   </a:t>
            </a:r>
          </a:p>
          <a:p>
            <a:pPr eaLnBrk="1" hangingPunct="1">
              <a:buFontTx/>
              <a:buNone/>
            </a:pPr>
            <a:r>
              <a:rPr lang="en-US" altLang="en-US" sz="1800" b="1" dirty="0">
                <a:latin typeface="Comic Sans MS" panose="030F0702030302020204" pitchFamily="66" charset="0"/>
              </a:rPr>
              <a:t>   Which solute(s) will exhibit a net diffusion into the cell?</a:t>
            </a:r>
          </a:p>
          <a:p>
            <a:pPr eaLnBrk="1" hangingPunct="1">
              <a:buFontTx/>
              <a:buNone/>
            </a:pPr>
            <a:endParaRPr lang="en-US" altLang="en-US" sz="1800" b="1" dirty="0">
              <a:latin typeface="Comic Sans MS" panose="030F0702030302020204" pitchFamily="66" charset="0"/>
            </a:endParaRPr>
          </a:p>
          <a:p>
            <a:pPr eaLnBrk="1" hangingPunct="1">
              <a:buFontTx/>
              <a:buNone/>
            </a:pPr>
            <a:r>
              <a:rPr lang="en-US" altLang="en-US" sz="1800" b="1" dirty="0">
                <a:latin typeface="Comic Sans MS" panose="030F0702030302020204" pitchFamily="66" charset="0"/>
              </a:rPr>
              <a:t>   Which solute(s) will exhibit a net diffusion out of the cell?</a:t>
            </a:r>
          </a:p>
          <a:p>
            <a:pPr eaLnBrk="1" hangingPunct="1">
              <a:buFontTx/>
              <a:buNone/>
            </a:pPr>
            <a:endParaRPr lang="en-US" altLang="en-US" sz="1800" b="1" dirty="0">
              <a:latin typeface="Comic Sans MS" panose="030F0702030302020204" pitchFamily="66" charset="0"/>
            </a:endParaRPr>
          </a:p>
          <a:p>
            <a:pPr eaLnBrk="1" hangingPunct="1">
              <a:buFontTx/>
              <a:buNone/>
            </a:pPr>
            <a:r>
              <a:rPr lang="en-US" altLang="en-US" sz="1800" b="1" dirty="0">
                <a:latin typeface="Comic Sans MS" panose="030F0702030302020204" pitchFamily="66" charset="0"/>
              </a:rPr>
              <a:t>	</a:t>
            </a:r>
            <a:endParaRPr lang="en-US" altLang="en-US" sz="2000" b="1" dirty="0">
              <a:latin typeface="Comic Sans MS" panose="030F0702030302020204" pitchFamily="66" charset="0"/>
            </a:endParaRPr>
          </a:p>
        </p:txBody>
      </p:sp>
      <p:pic>
        <p:nvPicPr>
          <p:cNvPr id="82947" name="Picture 4" descr="campbell cell selfquiz6">
            <a:extLst>
              <a:ext uri="{FF2B5EF4-FFF2-40B4-BE49-F238E27FC236}">
                <a16:creationId xmlns:a16="http://schemas.microsoft.com/office/drawing/2014/main" id="{16D36EB5-2BD3-41C3-843D-1A7D858542CD}"/>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5333" t="5052" r="26666" b="5540"/>
          <a:stretch>
            <a:fillRect/>
          </a:stretch>
        </p:blipFill>
        <p:spPr bwMode="auto">
          <a:xfrm>
            <a:off x="2202805" y="1491999"/>
            <a:ext cx="27432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1" name="Rectangle 5">
            <a:extLst>
              <a:ext uri="{FF2B5EF4-FFF2-40B4-BE49-F238E27FC236}">
                <a16:creationId xmlns:a16="http://schemas.microsoft.com/office/drawing/2014/main" id="{171B97D0-E59A-4215-8FCE-5F28BE97E69C}"/>
              </a:ext>
            </a:extLst>
          </p:cNvPr>
          <p:cNvSpPr>
            <a:spLocks noChangeArrowheads="1"/>
          </p:cNvSpPr>
          <p:nvPr/>
        </p:nvSpPr>
        <p:spPr bwMode="auto">
          <a:xfrm>
            <a:off x="989806" y="5554160"/>
            <a:ext cx="701198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000" b="1" dirty="0">
                <a:solidFill>
                  <a:srgbClr val="333399"/>
                </a:solidFill>
                <a:latin typeface="Comic Sans MS" panose="030F0702030302020204" pitchFamily="66" charset="0"/>
              </a:rPr>
              <a:t>Glucose will leave cell until equilibrium (0.015M in/out)</a:t>
            </a:r>
          </a:p>
        </p:txBody>
      </p:sp>
      <p:sp>
        <p:nvSpPr>
          <p:cNvPr id="2" name="Rectangle 1">
            <a:extLst>
              <a:ext uri="{FF2B5EF4-FFF2-40B4-BE49-F238E27FC236}">
                <a16:creationId xmlns:a16="http://schemas.microsoft.com/office/drawing/2014/main" id="{F822400A-BF01-4A99-A870-5074A270D617}"/>
              </a:ext>
            </a:extLst>
          </p:cNvPr>
          <p:cNvSpPr/>
          <p:nvPr/>
        </p:nvSpPr>
        <p:spPr>
          <a:xfrm>
            <a:off x="9793705" y="6491286"/>
            <a:ext cx="3119438" cy="307975"/>
          </a:xfrm>
          <a:prstGeom prst="rect">
            <a:avLst/>
          </a:prstGeom>
        </p:spPr>
        <p:txBody>
          <a:bodyPr>
            <a:spAutoFit/>
          </a:bodyPr>
          <a:lstStyle/>
          <a:p>
            <a:pPr marL="342900" indent="-342900" fontAlgn="base">
              <a:spcBef>
                <a:spcPct val="20000"/>
              </a:spcBef>
              <a:spcAft>
                <a:spcPct val="0"/>
              </a:spcAft>
              <a:defRPr/>
            </a:pPr>
            <a:r>
              <a:rPr lang="en-US" altLang="en-US" sz="1400" b="1" kern="0" dirty="0">
                <a:solidFill>
                  <a:srgbClr val="000000"/>
                </a:solidFill>
                <a:latin typeface="Arial"/>
              </a:rPr>
              <a:t>Campbell Concept check</a:t>
            </a:r>
            <a:endParaRPr lang="en-US" altLang="en-US" sz="2800" b="1" kern="0" dirty="0">
              <a:solidFill>
                <a:srgbClr val="000000"/>
              </a:solidFill>
              <a:latin typeface="Arial"/>
            </a:endParaRPr>
          </a:p>
        </p:txBody>
      </p:sp>
      <p:sp>
        <p:nvSpPr>
          <p:cNvPr id="106503" name="Rectangle 2">
            <a:extLst>
              <a:ext uri="{FF2B5EF4-FFF2-40B4-BE49-F238E27FC236}">
                <a16:creationId xmlns:a16="http://schemas.microsoft.com/office/drawing/2014/main" id="{DD67C99B-F8AA-4934-9467-7F362DD5CD05}"/>
              </a:ext>
            </a:extLst>
          </p:cNvPr>
          <p:cNvSpPr>
            <a:spLocks noChangeArrowheads="1"/>
          </p:cNvSpPr>
          <p:nvPr/>
        </p:nvSpPr>
        <p:spPr bwMode="auto">
          <a:xfrm>
            <a:off x="0" y="5945188"/>
            <a:ext cx="9144001"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ESSENTIAL KNOWLEDGE </a:t>
            </a:r>
          </a:p>
          <a:p>
            <a:pPr eaLnBrk="0" fontAlgn="base" hangingPunct="0">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E NE 2.E. 1 Passive transport is the net movement of molecules from high concentration to low concentration without the direct input of metabolic energy.</a:t>
            </a:r>
          </a:p>
          <a:p>
            <a:pPr eaLnBrk="0" fontAlgn="base" hangingPunct="0">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ENE 2.H.1 External environments can be hypotonic, hypertonic or isotonic to internal environments of cells—</a:t>
            </a:r>
            <a:br>
              <a:rPr lang="en-US" altLang="en-US" sz="900" dirty="0">
                <a:solidFill>
                  <a:srgbClr val="000000"/>
                </a:solidFill>
                <a:latin typeface="Times New Roman" panose="02020603050405020304" pitchFamily="18" charset="0"/>
                <a:cs typeface="Times New Roman" panose="02020603050405020304" pitchFamily="18" charset="0"/>
              </a:rPr>
            </a:br>
            <a:r>
              <a:rPr lang="en-US" altLang="en-US" sz="900" dirty="0">
                <a:solidFill>
                  <a:srgbClr val="000000"/>
                </a:solidFill>
                <a:latin typeface="Times New Roman" panose="02020603050405020304" pitchFamily="18" charset="0"/>
                <a:cs typeface="Times New Roman" panose="02020603050405020304" pitchFamily="18" charset="0"/>
              </a:rPr>
              <a:t>    a. Water moves by osmosis from areas of high water potential/low osmolarity/ low solute concentration to areas of low water potential/high osmolarity/high solute concentration.</a:t>
            </a:r>
          </a:p>
          <a:p>
            <a:pPr eaLnBrk="0" fontAlgn="base" hangingPunct="0">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SP 5 A. Perform mathematical calculations including: a. Mathematical equations in the curriculum</a:t>
            </a:r>
          </a:p>
        </p:txBody>
      </p:sp>
      <p:sp>
        <p:nvSpPr>
          <p:cNvPr id="82951" name="TextBox 2">
            <a:extLst>
              <a:ext uri="{FF2B5EF4-FFF2-40B4-BE49-F238E27FC236}">
                <a16:creationId xmlns:a16="http://schemas.microsoft.com/office/drawing/2014/main" id="{A10D632E-B54F-4811-9CB0-EE77F615C34A}"/>
              </a:ext>
            </a:extLst>
          </p:cNvPr>
          <p:cNvSpPr txBox="1">
            <a:spLocks noChangeArrowheads="1"/>
          </p:cNvSpPr>
          <p:nvPr/>
        </p:nvSpPr>
        <p:spPr bwMode="auto">
          <a:xfrm>
            <a:off x="377827" y="2034424"/>
            <a:ext cx="2057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1800" dirty="0">
                <a:solidFill>
                  <a:srgbClr val="000000"/>
                </a:solidFill>
              </a:rPr>
              <a:t>CELL</a:t>
            </a:r>
            <a:br>
              <a:rPr lang="en-US" altLang="en-US" sz="1800" dirty="0">
                <a:solidFill>
                  <a:srgbClr val="000000"/>
                </a:solidFill>
              </a:rPr>
            </a:br>
            <a:r>
              <a:rPr lang="en-US" altLang="en-US" sz="1800" dirty="0">
                <a:solidFill>
                  <a:srgbClr val="000000"/>
                </a:solidFill>
              </a:rPr>
              <a:t>0.03 M sucrose</a:t>
            </a:r>
          </a:p>
          <a:p>
            <a:pPr eaLnBrk="0" fontAlgn="base" hangingPunct="0">
              <a:spcBef>
                <a:spcPct val="0"/>
              </a:spcBef>
              <a:spcAft>
                <a:spcPct val="0"/>
              </a:spcAft>
              <a:buNone/>
            </a:pPr>
            <a:r>
              <a:rPr lang="en-US" altLang="en-US" sz="1800" dirty="0">
                <a:solidFill>
                  <a:srgbClr val="000000"/>
                </a:solidFill>
              </a:rPr>
              <a:t>0.02 M glucose</a:t>
            </a:r>
          </a:p>
        </p:txBody>
      </p:sp>
      <p:sp>
        <p:nvSpPr>
          <p:cNvPr id="82952" name="Rectangle 3">
            <a:extLst>
              <a:ext uri="{FF2B5EF4-FFF2-40B4-BE49-F238E27FC236}">
                <a16:creationId xmlns:a16="http://schemas.microsoft.com/office/drawing/2014/main" id="{E25B69E8-3AD5-453E-BC47-300E8FF39117}"/>
              </a:ext>
            </a:extLst>
          </p:cNvPr>
          <p:cNvSpPr>
            <a:spLocks noChangeArrowheads="1"/>
          </p:cNvSpPr>
          <p:nvPr/>
        </p:nvSpPr>
        <p:spPr bwMode="auto">
          <a:xfrm>
            <a:off x="4987603" y="1784184"/>
            <a:ext cx="1981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1800" dirty="0">
                <a:solidFill>
                  <a:srgbClr val="000000"/>
                </a:solidFill>
              </a:rPr>
              <a:t>ENVIRONMENT</a:t>
            </a:r>
            <a:br>
              <a:rPr lang="en-US" altLang="en-US" sz="1800" dirty="0">
                <a:solidFill>
                  <a:srgbClr val="000000"/>
                </a:solidFill>
              </a:rPr>
            </a:br>
            <a:r>
              <a:rPr lang="en-US" altLang="en-US" sz="1800" dirty="0">
                <a:solidFill>
                  <a:srgbClr val="000000"/>
                </a:solidFill>
              </a:rPr>
              <a:t>0.01 M sucrose</a:t>
            </a:r>
          </a:p>
          <a:p>
            <a:pPr eaLnBrk="0" fontAlgn="base" hangingPunct="0">
              <a:spcBef>
                <a:spcPct val="0"/>
              </a:spcBef>
              <a:spcAft>
                <a:spcPct val="0"/>
              </a:spcAft>
              <a:buNone/>
            </a:pPr>
            <a:r>
              <a:rPr lang="en-US" altLang="en-US" sz="1800" dirty="0">
                <a:solidFill>
                  <a:srgbClr val="000000"/>
                </a:solidFill>
              </a:rPr>
              <a:t>0.01 M glucose</a:t>
            </a:r>
          </a:p>
          <a:p>
            <a:pPr eaLnBrk="0" fontAlgn="base" hangingPunct="0">
              <a:spcBef>
                <a:spcPct val="0"/>
              </a:spcBef>
              <a:spcAft>
                <a:spcPct val="0"/>
              </a:spcAft>
              <a:buNone/>
            </a:pPr>
            <a:r>
              <a:rPr lang="en-US" altLang="en-US" sz="1800" dirty="0">
                <a:solidFill>
                  <a:srgbClr val="000000"/>
                </a:solidFill>
              </a:rPr>
              <a:t>0.01 M fructose</a:t>
            </a:r>
          </a:p>
        </p:txBody>
      </p:sp>
      <p:sp>
        <p:nvSpPr>
          <p:cNvPr id="82953" name="Rectangle 8">
            <a:extLst>
              <a:ext uri="{FF2B5EF4-FFF2-40B4-BE49-F238E27FC236}">
                <a16:creationId xmlns:a16="http://schemas.microsoft.com/office/drawing/2014/main" id="{47304C13-96B7-4EC6-880A-694BCCB32C49}"/>
              </a:ext>
            </a:extLst>
          </p:cNvPr>
          <p:cNvSpPr>
            <a:spLocks noChangeArrowheads="1"/>
          </p:cNvSpPr>
          <p:nvPr/>
        </p:nvSpPr>
        <p:spPr bwMode="auto">
          <a:xfrm>
            <a:off x="1197768" y="4875463"/>
            <a:ext cx="72056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000" b="1" dirty="0">
                <a:solidFill>
                  <a:srgbClr val="333399"/>
                </a:solidFill>
                <a:latin typeface="Comic Sans MS" panose="030F0702030302020204" pitchFamily="66" charset="0"/>
              </a:rPr>
              <a:t>Fructose will enter cell until equilibrium (0.005M in/out)</a:t>
            </a:r>
          </a:p>
        </p:txBody>
      </p:sp>
      <p:sp>
        <p:nvSpPr>
          <p:cNvPr id="10" name="TextBox 9">
            <a:extLst>
              <a:ext uri="{FF2B5EF4-FFF2-40B4-BE49-F238E27FC236}">
                <a16:creationId xmlns:a16="http://schemas.microsoft.com/office/drawing/2014/main" id="{B3A2DB5B-77E9-4C11-8083-7FAE076ED57A}"/>
              </a:ext>
            </a:extLst>
          </p:cNvPr>
          <p:cNvSpPr txBox="1"/>
          <p:nvPr/>
        </p:nvSpPr>
        <p:spPr>
          <a:xfrm>
            <a:off x="8224192" y="44449"/>
            <a:ext cx="4045596" cy="2800767"/>
          </a:xfrm>
          <a:prstGeom prst="rect">
            <a:avLst/>
          </a:prstGeom>
          <a:noFill/>
          <a:ln>
            <a:solidFill>
              <a:schemeClr val="accent4"/>
            </a:solidFill>
          </a:ln>
        </p:spPr>
        <p:txBody>
          <a:bodyPr wrap="square" rtlCol="0">
            <a:spAutoFit/>
          </a:bodyPr>
          <a:lstStyle/>
          <a:p>
            <a:r>
              <a:rPr lang="el-GR" altLang="en-US" sz="1600" dirty="0">
                <a:latin typeface="Comic Sans MS" panose="030F0702030302020204" pitchFamily="66" charset="0"/>
                <a:cs typeface="Arial" panose="020B0604020202020204" pitchFamily="34" charset="0"/>
              </a:rPr>
              <a:t>Ψ</a:t>
            </a:r>
            <a:r>
              <a:rPr lang="en-US" sz="1600" dirty="0"/>
              <a:t> = </a:t>
            </a:r>
            <a:r>
              <a:rPr lang="el-GR" altLang="en-US" sz="1600" dirty="0">
                <a:latin typeface="Comic Sans MS" panose="030F0702030302020204" pitchFamily="66" charset="0"/>
                <a:cs typeface="Arial" panose="020B0604020202020204" pitchFamily="34" charset="0"/>
              </a:rPr>
              <a:t>Ψ</a:t>
            </a:r>
            <a:r>
              <a:rPr lang="en-US" sz="1600" baseline="-25000" dirty="0"/>
              <a:t>s</a:t>
            </a:r>
            <a:r>
              <a:rPr lang="en-US" sz="1600" dirty="0"/>
              <a:t> + </a:t>
            </a:r>
            <a:r>
              <a:rPr lang="el-GR" altLang="en-US" sz="1600" dirty="0">
                <a:latin typeface="Comic Sans MS" panose="030F0702030302020204" pitchFamily="66" charset="0"/>
                <a:cs typeface="Arial" panose="020B0604020202020204" pitchFamily="34" charset="0"/>
              </a:rPr>
              <a:t>Ψ</a:t>
            </a:r>
            <a:r>
              <a:rPr lang="en-US" sz="1600" baseline="-25000" dirty="0"/>
              <a:t>p</a:t>
            </a:r>
          </a:p>
          <a:p>
            <a:pPr>
              <a:defRPr/>
            </a:pPr>
            <a:r>
              <a:rPr lang="el-GR" altLang="en-US" sz="1600" dirty="0">
                <a:latin typeface="Comic Sans MS" panose="030F0702030302020204" pitchFamily="66" charset="0"/>
                <a:cs typeface="Arial" panose="020B0604020202020204" pitchFamily="34" charset="0"/>
              </a:rPr>
              <a:t>Ψ</a:t>
            </a:r>
            <a:r>
              <a:rPr lang="en-US" altLang="en-US" sz="1600" dirty="0">
                <a:latin typeface="Comic Sans MS" panose="030F0702030302020204" pitchFamily="66" charset="0"/>
                <a:cs typeface="Arial" panose="020B0604020202020204" pitchFamily="34" charset="0"/>
              </a:rPr>
              <a:t> </a:t>
            </a:r>
            <a:r>
              <a:rPr lang="en-US" sz="1600" baseline="-25000" dirty="0"/>
              <a:t>p </a:t>
            </a:r>
            <a:r>
              <a:rPr lang="en-US" sz="1600" dirty="0"/>
              <a:t>= pressure potential</a:t>
            </a:r>
          </a:p>
          <a:p>
            <a:pPr marL="0" marR="0" lvl="0" indent="0" algn="l" defTabSz="914400" rtl="0" eaLnBrk="1" fontAlgn="auto" latinLnBrk="0" hangingPunct="1">
              <a:lnSpc>
                <a:spcPct val="100000"/>
              </a:lnSpc>
              <a:spcBef>
                <a:spcPts val="0"/>
              </a:spcBef>
              <a:spcAft>
                <a:spcPts val="0"/>
              </a:spcAft>
              <a:buClrTx/>
              <a:buSzTx/>
              <a:buFontTx/>
              <a:buNone/>
              <a:tabLst/>
              <a:defRPr/>
            </a:pPr>
            <a:r>
              <a:rPr lang="el-GR" altLang="en-US" sz="1600" dirty="0">
                <a:latin typeface="Comic Sans MS" panose="030F0702030302020204" pitchFamily="66" charset="0"/>
                <a:cs typeface="Arial" panose="020B0604020202020204" pitchFamily="34" charset="0"/>
              </a:rPr>
              <a:t>Ψ</a:t>
            </a:r>
            <a:r>
              <a:rPr lang="en-US" altLang="en-US" sz="1600" dirty="0">
                <a:latin typeface="Comic Sans MS" panose="030F0702030302020204" pitchFamily="66" charset="0"/>
                <a:cs typeface="Arial" panose="020B0604020202020204" pitchFamily="34" charset="0"/>
              </a:rPr>
              <a:t> </a:t>
            </a:r>
            <a:r>
              <a:rPr kumimoji="0" lang="en-US" sz="1600" b="0" i="0" u="none" strike="noStrike" kern="1200" cap="none" spc="0" normalizeH="0" baseline="-25000" noProof="0" dirty="0">
                <a:ln>
                  <a:noFill/>
                </a:ln>
                <a:effectLst/>
                <a:uLnTx/>
                <a:uFillTx/>
                <a:latin typeface="Arial"/>
                <a:ea typeface="+mn-ea"/>
                <a:cs typeface="+mn-cs"/>
              </a:rPr>
              <a:t>s</a:t>
            </a:r>
            <a:r>
              <a:rPr kumimoji="0" lang="en-US" sz="1600" b="0" i="0" u="none" strike="noStrike" kern="1200" cap="none" spc="0" normalizeH="0" baseline="0" noProof="0" dirty="0">
                <a:ln>
                  <a:noFill/>
                </a:ln>
                <a:effectLst/>
                <a:uLnTx/>
                <a:uFillTx/>
                <a:latin typeface="Arial"/>
                <a:ea typeface="+mn-ea"/>
                <a:cs typeface="+mn-cs"/>
              </a:rPr>
              <a:t> = solute potential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altLang="en-US" sz="1600" dirty="0">
                <a:latin typeface="Comic Sans MS" panose="030F0702030302020204" pitchFamily="66" charset="0"/>
                <a:cs typeface="Arial" panose="020B0604020202020204" pitchFamily="34" charset="0"/>
              </a:rPr>
              <a:t>Ψ</a:t>
            </a:r>
            <a:r>
              <a:rPr lang="en-US" altLang="en-US" sz="1600" dirty="0">
                <a:latin typeface="Comic Sans MS" panose="030F0702030302020204" pitchFamily="66" charset="0"/>
                <a:cs typeface="Arial" panose="020B0604020202020204" pitchFamily="34" charset="0"/>
              </a:rPr>
              <a:t> </a:t>
            </a:r>
            <a:r>
              <a:rPr kumimoji="0" lang="en-US" sz="1600" b="0" i="0" u="none" strike="noStrike" kern="1200" cap="none" spc="0" normalizeH="0" baseline="-25000" noProof="0" dirty="0">
                <a:ln>
                  <a:noFill/>
                </a:ln>
                <a:effectLst/>
                <a:uLnTx/>
                <a:uFillTx/>
                <a:latin typeface="Arial"/>
                <a:ea typeface="+mn-ea"/>
                <a:cs typeface="+mn-cs"/>
              </a:rPr>
              <a:t>s</a:t>
            </a:r>
            <a:r>
              <a:rPr kumimoji="0" lang="en-US" sz="1600" b="0" i="0" u="none" strike="noStrike" kern="1200" cap="none" spc="0" normalizeH="0" baseline="0" noProof="0" dirty="0">
                <a:ln>
                  <a:noFill/>
                </a:ln>
                <a:effectLst/>
                <a:uLnTx/>
                <a:uFillTx/>
                <a:latin typeface="Arial"/>
                <a:ea typeface="+mn-ea"/>
                <a:cs typeface="+mn-cs"/>
              </a:rPr>
              <a:t> = - iCRT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a:rPr>
              <a:t>i = ionization constant (1.0 for sucrose because sucrose does not ionize in water)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Arial"/>
                <a:ea typeface="+mn-ea"/>
                <a:cs typeface="+mn-cs"/>
              </a:rPr>
              <a:t>C = molar concentrati</a:t>
            </a:r>
            <a:r>
              <a:rPr lang="en-US" sz="1600" dirty="0">
                <a:latin typeface="Arial"/>
              </a:rPr>
              <a: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Arial"/>
                <a:ea typeface="+mn-ea"/>
                <a:cs typeface="+mn-cs"/>
              </a:rPr>
              <a:t>R = pressure constant (R= 0.0831 liter bars/mole 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a:rPr>
              <a:t>T = temperature in Kelvin (</a:t>
            </a:r>
            <a:r>
              <a:rPr lang="en-US" sz="1600" baseline="30000" dirty="0">
                <a:latin typeface="Arial"/>
              </a:rPr>
              <a:t>◦</a:t>
            </a:r>
            <a:r>
              <a:rPr lang="en-US" sz="1600" dirty="0">
                <a:latin typeface="Arial"/>
              </a:rPr>
              <a:t>C + 273)</a:t>
            </a:r>
            <a:endParaRPr lang="en-US" sz="1600" baseline="-25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2953"/>
                                        </p:tgtEl>
                                        <p:attrNameLst>
                                          <p:attrName>style.visibility</p:attrName>
                                        </p:attrNameLst>
                                      </p:cBhvr>
                                      <p:to>
                                        <p:strVal val="visible"/>
                                      </p:to>
                                    </p:set>
                                    <p:animEffect transition="in" filter="barn(inVertical)">
                                      <p:cBhvr>
                                        <p:cTn id="7" dur="500"/>
                                        <p:tgtEl>
                                          <p:spTgt spid="8295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114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06503"/>
                                        </p:tgtEl>
                                        <p:attrNameLst>
                                          <p:attrName>style.visibility</p:attrName>
                                        </p:attrNameLst>
                                      </p:cBhvr>
                                      <p:to>
                                        <p:strVal val="visible"/>
                                      </p:to>
                                    </p:set>
                                    <p:animEffect transition="in" filter="barn(inVertical)">
                                      <p:cBhvr>
                                        <p:cTn id="16" dur="500"/>
                                        <p:tgtEl>
                                          <p:spTgt spid="106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1" grpId="0"/>
      <p:bldP spid="106503" grpId="0"/>
      <p:bldP spid="82953" grpId="0"/>
    </p:bldLst>
  </p:timing>
</p:sld>
</file>

<file path=ppt/slides/slide17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44386" name="TextBox 6">
            <a:extLst>
              <a:ext uri="{FF2B5EF4-FFF2-40B4-BE49-F238E27FC236}">
                <a16:creationId xmlns:a16="http://schemas.microsoft.com/office/drawing/2014/main" id="{D894E000-9008-4E2B-9A0F-09CAA7234822}"/>
              </a:ext>
            </a:extLst>
          </p:cNvPr>
          <p:cNvSpPr txBox="1">
            <a:spLocks noChangeArrowheads="1"/>
          </p:cNvSpPr>
          <p:nvPr/>
        </p:nvSpPr>
        <p:spPr bwMode="auto">
          <a:xfrm>
            <a:off x="540716" y="2194583"/>
            <a:ext cx="9144000" cy="352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lnSpc>
                <a:spcPct val="115000"/>
              </a:lnSpc>
              <a:spcBef>
                <a:spcPct val="0"/>
              </a:spcBef>
              <a:spcAft>
                <a:spcPts val="1000"/>
              </a:spcAft>
              <a:buNone/>
            </a:pPr>
            <a:r>
              <a:rPr lang="en-US" altLang="en-US" sz="24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t>Give 3 characteristics of this kind of population.</a:t>
            </a:r>
          </a:p>
          <a:p>
            <a:pPr eaLnBrk="0" fontAlgn="base" hangingPunct="0">
              <a:spcAft>
                <a:spcPct val="0"/>
              </a:spcAft>
              <a:buNone/>
            </a:pPr>
            <a:endParaRPr lang="en-US" altLang="en-US" sz="2400" dirty="0">
              <a:solidFill>
                <a:prstClr val="black"/>
              </a:solidFill>
              <a:latin typeface="Comic Sans MS" panose="030F0702030302020204" pitchFamily="66" charset="0"/>
              <a:ea typeface="Calibri" panose="020F0502020204030204" pitchFamily="34" charset="0"/>
              <a:cs typeface="Times New Roman" panose="02020603050405020304" pitchFamily="18" charset="0"/>
            </a:endParaRPr>
          </a:p>
          <a:p>
            <a:pPr eaLnBrk="0" fontAlgn="base" hangingPunct="0">
              <a:spcAft>
                <a:spcPct val="0"/>
              </a:spcAft>
              <a:buNone/>
            </a:pPr>
            <a:endParaRPr lang="en-US" altLang="en-US" sz="2400" dirty="0">
              <a:solidFill>
                <a:prstClr val="black"/>
              </a:solidFill>
              <a:latin typeface="Comic Sans MS" panose="030F0702030302020204" pitchFamily="66" charset="0"/>
              <a:ea typeface="Calibri" panose="020F0502020204030204" pitchFamily="34" charset="0"/>
              <a:cs typeface="Times New Roman" panose="02020603050405020304" pitchFamily="18" charset="0"/>
            </a:endParaRPr>
          </a:p>
          <a:p>
            <a:pPr eaLnBrk="0" fontAlgn="base" hangingPunct="0">
              <a:spcAft>
                <a:spcPct val="0"/>
              </a:spcAft>
              <a:buNone/>
            </a:pPr>
            <a:br>
              <a:rPr lang="en-US" altLang="en-US" sz="24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br>
            <a:r>
              <a:rPr lang="en-US" altLang="en-US" sz="24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t>___ selected organisms show this kind of curve.</a:t>
            </a:r>
          </a:p>
          <a:p>
            <a:pPr eaLnBrk="0" fontAlgn="base" hangingPunct="0">
              <a:spcAft>
                <a:spcPct val="0"/>
              </a:spcAft>
              <a:buNone/>
            </a:pPr>
            <a:br>
              <a:rPr lang="en-US" altLang="en-US" sz="24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br>
            <a:r>
              <a:rPr lang="en-US" altLang="en-US" sz="24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t>Give an example of an organism like this.</a:t>
            </a:r>
            <a:br>
              <a:rPr lang="en-US" altLang="en-US" sz="24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br>
            <a:endParaRPr lang="en-US" altLang="en-US" sz="2400" dirty="0">
              <a:solidFill>
                <a:prstClr val="black"/>
              </a:solidFill>
              <a:latin typeface="Comic Sans MS" panose="030F0702030302020204" pitchFamily="66" charset="0"/>
              <a:ea typeface="Calibri" panose="020F0502020204030204" pitchFamily="34" charset="0"/>
              <a:cs typeface="Times New Roman" panose="02020603050405020304" pitchFamily="18" charset="0"/>
            </a:endParaRPr>
          </a:p>
        </p:txBody>
      </p:sp>
      <p:pic>
        <p:nvPicPr>
          <p:cNvPr id="144387" name="Picture 5">
            <a:extLst>
              <a:ext uri="{FF2B5EF4-FFF2-40B4-BE49-F238E27FC236}">
                <a16:creationId xmlns:a16="http://schemas.microsoft.com/office/drawing/2014/main" id="{DC350050-52E6-43C8-BECD-FAC805B2E7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500" t="14346" r="5000" b="9587"/>
          <a:stretch>
            <a:fillRect/>
          </a:stretch>
        </p:blipFill>
        <p:spPr bwMode="auto">
          <a:xfrm>
            <a:off x="2057400" y="88108"/>
            <a:ext cx="2697162"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6CB9A331-8A82-4462-B476-0EAFCAC1E3AE}"/>
              </a:ext>
            </a:extLst>
          </p:cNvPr>
          <p:cNvSpPr txBox="1">
            <a:spLocks noChangeArrowheads="1"/>
          </p:cNvSpPr>
          <p:nvPr/>
        </p:nvSpPr>
        <p:spPr bwMode="auto">
          <a:xfrm>
            <a:off x="799306" y="5334930"/>
            <a:ext cx="90884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t" hangingPunct="0">
              <a:spcBef>
                <a:spcPct val="0"/>
              </a:spcBef>
              <a:spcAft>
                <a:spcPct val="0"/>
              </a:spcAft>
              <a:buNone/>
            </a:pPr>
            <a:r>
              <a:rPr lang="en-US" altLang="en-US" sz="2400" dirty="0">
                <a:solidFill>
                  <a:srgbClr val="0000FF"/>
                </a:solidFill>
                <a:latin typeface="Comic Sans MS" panose="030F0702030302020204" pitchFamily="66" charset="0"/>
                <a:cs typeface="Times New Roman" panose="02020603050405020304" pitchFamily="18" charset="0"/>
              </a:rPr>
              <a:t>Humans, Giant Red wood trees, Giraffes, Elephants, Tortoises, Rhinoceros, Whales, Grizzlies, Lions: there are more</a:t>
            </a:r>
          </a:p>
        </p:txBody>
      </p:sp>
      <p:sp>
        <p:nvSpPr>
          <p:cNvPr id="12" name="TextBox 11">
            <a:extLst>
              <a:ext uri="{FF2B5EF4-FFF2-40B4-BE49-F238E27FC236}">
                <a16:creationId xmlns:a16="http://schemas.microsoft.com/office/drawing/2014/main" id="{EBFA265B-83B8-411F-B998-43071BF23772}"/>
              </a:ext>
            </a:extLst>
          </p:cNvPr>
          <p:cNvSpPr txBox="1">
            <a:spLocks noChangeArrowheads="1"/>
          </p:cNvSpPr>
          <p:nvPr/>
        </p:nvSpPr>
        <p:spPr bwMode="auto">
          <a:xfrm>
            <a:off x="7040564" y="1501776"/>
            <a:ext cx="31956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2400" dirty="0">
                <a:solidFill>
                  <a:srgbClr val="0000FF"/>
                </a:solidFill>
                <a:latin typeface="Comic Sans MS" panose="030F0702030302020204" pitchFamily="66" charset="0"/>
                <a:ea typeface="Calibri" panose="020F0502020204030204" pitchFamily="34" charset="0"/>
                <a:cs typeface="Times New Roman" panose="02020603050405020304" pitchFamily="18" charset="0"/>
              </a:rPr>
              <a:t>A is Type I</a:t>
            </a:r>
            <a:endParaRPr lang="en-US" altLang="en-US" sz="2400" dirty="0">
              <a:solidFill>
                <a:srgbClr val="0000FF"/>
              </a:solidFill>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3A0F7E2-E68E-4A55-981B-AC300FF664B4}"/>
              </a:ext>
            </a:extLst>
          </p:cNvPr>
          <p:cNvSpPr txBox="1">
            <a:spLocks noChangeArrowheads="1"/>
          </p:cNvSpPr>
          <p:nvPr/>
        </p:nvSpPr>
        <p:spPr bwMode="auto">
          <a:xfrm>
            <a:off x="1107282" y="2639356"/>
            <a:ext cx="84724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2400" dirty="0">
                <a:solidFill>
                  <a:prstClr val="black"/>
                </a:solidFill>
                <a:cs typeface="Arial" panose="020B0604020202020204" pitchFamily="34" charset="0"/>
              </a:rPr>
              <a:t> </a:t>
            </a:r>
            <a:r>
              <a:rPr lang="en-US" altLang="en-US" sz="2400" dirty="0">
                <a:solidFill>
                  <a:srgbClr val="0000FF"/>
                </a:solidFill>
                <a:latin typeface="Comic Sans MS" panose="030F0702030302020204" pitchFamily="66" charset="0"/>
                <a:cs typeface="Arial" panose="020B0604020202020204" pitchFamily="34" charset="0"/>
              </a:rPr>
              <a:t>tend to live long lives but dramatic increase in death rate toward end of life, </a:t>
            </a:r>
            <a:r>
              <a:rPr lang="en-US" altLang="en-US" sz="2400" dirty="0">
                <a:solidFill>
                  <a:srgbClr val="0000FF"/>
                </a:solidFill>
                <a:latin typeface="Comic Sans MS" panose="030F0702030302020204" pitchFamily="66" charset="0"/>
                <a:ea typeface="Calibri" panose="020F0502020204030204" pitchFamily="34" charset="0"/>
                <a:cs typeface="Times New Roman" panose="02020603050405020304" pitchFamily="18" charset="0"/>
              </a:rPr>
              <a:t>large size, long life span, mature later, few offspring, much parental care, low mortality,</a:t>
            </a:r>
            <a:endParaRPr lang="en-US" altLang="en-US" sz="1800" dirty="0">
              <a:solidFill>
                <a:srgbClr val="0000FF"/>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D4731678-F136-4815-8646-858432FDF5E9}"/>
              </a:ext>
            </a:extLst>
          </p:cNvPr>
          <p:cNvSpPr txBox="1">
            <a:spLocks noChangeArrowheads="1"/>
          </p:cNvSpPr>
          <p:nvPr/>
        </p:nvSpPr>
        <p:spPr bwMode="auto">
          <a:xfrm>
            <a:off x="649288" y="4023135"/>
            <a:ext cx="9159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2800" dirty="0">
                <a:solidFill>
                  <a:srgbClr val="0000FF"/>
                </a:solidFill>
                <a:latin typeface="Comic Sans MS" panose="030F0702030302020204" pitchFamily="66" charset="0"/>
                <a:ea typeface="Calibri" panose="020F0502020204030204" pitchFamily="34" charset="0"/>
                <a:cs typeface="Times New Roman" panose="02020603050405020304" pitchFamily="18" charset="0"/>
              </a:rPr>
              <a:t>k</a:t>
            </a:r>
            <a:endParaRPr lang="en-US" altLang="en-US" sz="2800" dirty="0">
              <a:solidFill>
                <a:srgbClr val="0000FF"/>
              </a:solidFill>
              <a:ea typeface="Calibri" panose="020F0502020204030204" pitchFamily="34" charset="0"/>
              <a:cs typeface="Arial" panose="020B0604020202020204" pitchFamily="34" charset="0"/>
            </a:endParaRPr>
          </a:p>
        </p:txBody>
      </p:sp>
      <p:sp>
        <p:nvSpPr>
          <p:cNvPr id="144392" name="TextBox 17">
            <a:extLst>
              <a:ext uri="{FF2B5EF4-FFF2-40B4-BE49-F238E27FC236}">
                <a16:creationId xmlns:a16="http://schemas.microsoft.com/office/drawing/2014/main" id="{6B42FF87-3C2D-4311-998A-5FE1436B4284}"/>
              </a:ext>
            </a:extLst>
          </p:cNvPr>
          <p:cNvSpPr txBox="1">
            <a:spLocks noChangeArrowheads="1"/>
          </p:cNvSpPr>
          <p:nvPr/>
        </p:nvSpPr>
        <p:spPr bwMode="auto">
          <a:xfrm>
            <a:off x="5343526" y="441326"/>
            <a:ext cx="5324475"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lnSpc>
                <a:spcPct val="115000"/>
              </a:lnSpc>
              <a:spcBef>
                <a:spcPct val="0"/>
              </a:spcBef>
              <a:spcAft>
                <a:spcPts val="1000"/>
              </a:spcAft>
              <a:buNone/>
            </a:pPr>
            <a:r>
              <a:rPr lang="en-US" altLang="en-US" sz="24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t>Which of the graphs shown here represents a Type I survivor curve?</a:t>
            </a:r>
          </a:p>
        </p:txBody>
      </p:sp>
      <p:sp>
        <p:nvSpPr>
          <p:cNvPr id="10" name="TextBox 9">
            <a:extLst>
              <a:ext uri="{FF2B5EF4-FFF2-40B4-BE49-F238E27FC236}">
                <a16:creationId xmlns:a16="http://schemas.microsoft.com/office/drawing/2014/main" id="{AD3A08EC-A1E1-40A6-9522-A932B333240D}"/>
              </a:ext>
            </a:extLst>
          </p:cNvPr>
          <p:cNvSpPr txBox="1">
            <a:spLocks noChangeArrowheads="1"/>
          </p:cNvSpPr>
          <p:nvPr/>
        </p:nvSpPr>
        <p:spPr bwMode="auto">
          <a:xfrm>
            <a:off x="-36800" y="6158581"/>
            <a:ext cx="9490075" cy="74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90000"/>
              </a:lnSpc>
              <a:spcBef>
                <a:spcPts val="1000"/>
              </a:spcBef>
              <a:buNone/>
            </a:pPr>
            <a:r>
              <a:rPr lang="en-US" altLang="en-US" sz="900" dirty="0">
                <a:latin typeface="Times New Roman" panose="02020603050405020304" pitchFamily="18" charset="0"/>
                <a:cs typeface="Times New Roman" panose="02020603050405020304" pitchFamily="18" charset="0"/>
              </a:rPr>
              <a:t>SYI-1.G.1 Populations comprise individual organisms that interact with one another and with the environment in complex ways. </a:t>
            </a:r>
            <a:br>
              <a:rPr lang="en-US" altLang="en-US" sz="900" dirty="0">
                <a:latin typeface="Times New Roman" panose="02020603050405020304" pitchFamily="18" charset="0"/>
                <a:cs typeface="Times New Roman" panose="02020603050405020304" pitchFamily="18" charset="0"/>
              </a:rPr>
            </a:br>
            <a:r>
              <a:rPr lang="en-US" altLang="en-US" sz="900" dirty="0">
                <a:latin typeface="Times New Roman" panose="02020603050405020304" pitchFamily="18" charset="0"/>
                <a:cs typeface="Times New Roman" panose="02020603050405020304" pitchFamily="18" charset="0"/>
              </a:rPr>
              <a:t>SYI-1.G.2 Many adaptations in organisms are related to obtaining and using energy and matter in a particular environment— </a:t>
            </a:r>
            <a:br>
              <a:rPr lang="en-US" altLang="en-US" sz="900" dirty="0">
                <a:latin typeface="Times New Roman" panose="02020603050405020304" pitchFamily="18" charset="0"/>
                <a:cs typeface="Times New Roman" panose="02020603050405020304" pitchFamily="18" charset="0"/>
              </a:rPr>
            </a:br>
            <a:r>
              <a:rPr lang="en-US" altLang="en-US" sz="900" dirty="0">
                <a:latin typeface="Times New Roman" panose="02020603050405020304" pitchFamily="18" charset="0"/>
                <a:cs typeface="Times New Roman" panose="02020603050405020304" pitchFamily="18" charset="0"/>
              </a:rPr>
              <a:t>a. Population growth dynamics depend on a number of factors.</a:t>
            </a:r>
          </a:p>
          <a:p>
            <a:pPr lvl="0">
              <a:spcBef>
                <a:spcPts val="0"/>
              </a:spcBef>
              <a:buNone/>
              <a:defRPr/>
            </a:pPr>
            <a:r>
              <a:rPr lang="en-US" sz="900" dirty="0">
                <a:solidFill>
                  <a:prstClr val="black"/>
                </a:solidFill>
                <a:latin typeface="Times New Roman" panose="02020603050405020304" pitchFamily="18" charset="0"/>
                <a:cs typeface="Times New Roman" panose="02020603050405020304" pitchFamily="18" charset="0"/>
              </a:rPr>
              <a:t>SP 4. B Describe data from a table or graph, including</a:t>
            </a:r>
            <a:br>
              <a:rPr lang="en-US" sz="900" dirty="0">
                <a:solidFill>
                  <a:prstClr val="black"/>
                </a:solidFill>
                <a:latin typeface="Times New Roman" panose="02020603050405020304" pitchFamily="18" charset="0"/>
                <a:cs typeface="Times New Roman" panose="02020603050405020304" pitchFamily="18" charset="0"/>
              </a:rPr>
            </a:br>
            <a:r>
              <a:rPr lang="en-US" sz="900" dirty="0">
                <a:solidFill>
                  <a:prstClr val="black"/>
                </a:solidFill>
                <a:latin typeface="Times New Roman" panose="02020603050405020304" pitchFamily="18" charset="0"/>
                <a:cs typeface="Times New Roman" panose="02020603050405020304" pitchFamily="18" charset="0"/>
              </a:rPr>
              <a:t>     b. Describing trends and/or patterns in the data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4" grpId="0"/>
      <p:bldP spid="16" grpId="0"/>
      <p:bldP spid="10" grpId="0"/>
    </p:bld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FFC9D1"/>
        </a:solidFill>
        <a:effectLst/>
      </p:bgPr>
    </p:bg>
    <p:spTree>
      <p:nvGrpSpPr>
        <p:cNvPr id="1" name=""/>
        <p:cNvGrpSpPr/>
        <p:nvPr/>
      </p:nvGrpSpPr>
      <p:grpSpPr>
        <a:xfrm>
          <a:off x="0" y="0"/>
          <a:ext cx="0" cy="0"/>
          <a:chOff x="0" y="0"/>
          <a:chExt cx="0" cy="0"/>
        </a:xfrm>
      </p:grpSpPr>
      <p:sp>
        <p:nvSpPr>
          <p:cNvPr id="86018" name="Rectangle 1">
            <a:extLst>
              <a:ext uri="{FF2B5EF4-FFF2-40B4-BE49-F238E27FC236}">
                <a16:creationId xmlns:a16="http://schemas.microsoft.com/office/drawing/2014/main" id="{BEDF9794-63A6-453F-A984-0DFA8394885E}"/>
              </a:ext>
            </a:extLst>
          </p:cNvPr>
          <p:cNvSpPr>
            <a:spLocks noChangeArrowheads="1"/>
          </p:cNvSpPr>
          <p:nvPr/>
        </p:nvSpPr>
        <p:spPr bwMode="auto">
          <a:xfrm>
            <a:off x="5972175" y="3244850"/>
            <a:ext cx="247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1800" dirty="0">
                <a:solidFill>
                  <a:srgbClr val="000000"/>
                </a:solidFill>
              </a:rPr>
              <a:t> </a:t>
            </a:r>
          </a:p>
        </p:txBody>
      </p:sp>
      <p:sp>
        <p:nvSpPr>
          <p:cNvPr id="86019" name="TextBox 1">
            <a:extLst>
              <a:ext uri="{FF2B5EF4-FFF2-40B4-BE49-F238E27FC236}">
                <a16:creationId xmlns:a16="http://schemas.microsoft.com/office/drawing/2014/main" id="{DCEA138A-AA19-4E3C-96C8-85BB1BAEAC57}"/>
              </a:ext>
            </a:extLst>
          </p:cNvPr>
          <p:cNvSpPr txBox="1">
            <a:spLocks noChangeArrowheads="1"/>
          </p:cNvSpPr>
          <p:nvPr/>
        </p:nvSpPr>
        <p:spPr bwMode="auto">
          <a:xfrm>
            <a:off x="-39687" y="176442"/>
            <a:ext cx="8791575" cy="228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lnSpc>
                <a:spcPct val="115000"/>
              </a:lnSpc>
              <a:spcBef>
                <a:spcPct val="0"/>
              </a:spcBef>
              <a:spcAft>
                <a:spcPct val="0"/>
              </a:spcAft>
              <a:buNone/>
            </a:pPr>
            <a:r>
              <a:rPr lang="en-US" altLang="en-US" sz="1800" dirty="0">
                <a:solidFill>
                  <a:srgbClr val="000000"/>
                </a:solidFill>
                <a:latin typeface="Comic Sans MS" panose="030F0702030302020204" pitchFamily="66" charset="0"/>
                <a:ea typeface="Calibri" panose="020F0502020204030204" pitchFamily="34" charset="0"/>
                <a:cs typeface="BigCaslon-Medium"/>
              </a:rPr>
              <a:t>A scientist is asked to estimate if a certain species of plant could </a:t>
            </a:r>
            <a:br>
              <a:rPr lang="en-US" altLang="en-US" sz="1800" dirty="0">
                <a:solidFill>
                  <a:srgbClr val="000000"/>
                </a:solidFill>
                <a:latin typeface="Comic Sans MS" panose="030F0702030302020204" pitchFamily="66" charset="0"/>
                <a:ea typeface="Calibri" panose="020F0502020204030204" pitchFamily="34" charset="0"/>
                <a:cs typeface="BigCaslon-Medium"/>
              </a:rPr>
            </a:br>
            <a:r>
              <a:rPr lang="en-US" altLang="en-US" sz="1800" dirty="0">
                <a:solidFill>
                  <a:srgbClr val="000000"/>
                </a:solidFill>
                <a:latin typeface="Comic Sans MS" panose="030F0702030302020204" pitchFamily="66" charset="0"/>
                <a:ea typeface="Calibri" panose="020F0502020204030204" pitchFamily="34" charset="0"/>
                <a:cs typeface="BigCaslon-Medium"/>
              </a:rPr>
              <a:t>live in a salt marsh. The following data was collected:</a:t>
            </a:r>
            <a:endParaRPr lang="en-US" altLang="en-US" sz="1800" dirty="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eaLnBrk="0" fontAlgn="base" hangingPunct="0">
              <a:lnSpc>
                <a:spcPct val="115000"/>
              </a:lnSpc>
              <a:spcBef>
                <a:spcPct val="0"/>
              </a:spcBef>
              <a:spcAft>
                <a:spcPct val="0"/>
              </a:spcAft>
              <a:buNone/>
            </a:pPr>
            <a:r>
              <a:rPr lang="en-US" altLang="en-US" sz="1800" dirty="0">
                <a:solidFill>
                  <a:srgbClr val="000000"/>
                </a:solidFill>
                <a:latin typeface="Comic Sans MS" panose="030F0702030302020204" pitchFamily="66" charset="0"/>
                <a:ea typeface="Calibri" panose="020F0502020204030204" pitchFamily="34" charset="0"/>
                <a:cs typeface="BigCaslon-Medium"/>
              </a:rPr>
              <a:t>         a. The overall </a:t>
            </a:r>
            <a:r>
              <a:rPr lang="en-US" altLang="en-US" sz="1800" dirty="0">
                <a:solidFill>
                  <a:srgbClr val="000000"/>
                </a:solidFill>
                <a:latin typeface="Comic Sans MS" panose="030F0702030302020204" pitchFamily="66" charset="0"/>
                <a:ea typeface="Calibri" panose="020F0502020204030204" pitchFamily="34" charset="0"/>
                <a:cs typeface="Symbol" panose="05050102010706020507" pitchFamily="18" charset="2"/>
              </a:rPr>
              <a:t>Ψ </a:t>
            </a:r>
            <a:r>
              <a:rPr lang="en-US" altLang="en-US" sz="1800" dirty="0">
                <a:solidFill>
                  <a:srgbClr val="000000"/>
                </a:solidFill>
                <a:latin typeface="Comic Sans MS" panose="030F0702030302020204" pitchFamily="66" charset="0"/>
                <a:ea typeface="Calibri" panose="020F0502020204030204" pitchFamily="34" charset="0"/>
                <a:cs typeface="BigCaslon-Medium"/>
              </a:rPr>
              <a:t>of the soil (</a:t>
            </a:r>
            <a:r>
              <a:rPr lang="en-US" altLang="en-US" sz="1800" dirty="0">
                <a:solidFill>
                  <a:srgbClr val="000000"/>
                </a:solidFill>
                <a:latin typeface="Comic Sans MS" panose="030F0702030302020204" pitchFamily="66" charset="0"/>
                <a:ea typeface="Calibri" panose="020F0502020204030204" pitchFamily="34" charset="0"/>
                <a:cs typeface="Symbol" panose="05050102010706020507" pitchFamily="18" charset="2"/>
              </a:rPr>
              <a:t>Ψ</a:t>
            </a:r>
            <a:r>
              <a:rPr lang="en-US" altLang="en-US" sz="1800" dirty="0">
                <a:solidFill>
                  <a:srgbClr val="000000"/>
                </a:solidFill>
                <a:latin typeface="Comic Sans MS" panose="030F0702030302020204" pitchFamily="66" charset="0"/>
                <a:ea typeface="Calibri" panose="020F0502020204030204" pitchFamily="34" charset="0"/>
                <a:cs typeface="BigCaslon-Medium"/>
              </a:rPr>
              <a:t>soil): -25.0 bar</a:t>
            </a:r>
            <a:endParaRPr lang="en-US" altLang="en-US" sz="1800" dirty="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eaLnBrk="0" fontAlgn="base" hangingPunct="0">
              <a:lnSpc>
                <a:spcPct val="115000"/>
              </a:lnSpc>
              <a:spcBef>
                <a:spcPct val="0"/>
              </a:spcBef>
              <a:spcAft>
                <a:spcPct val="0"/>
              </a:spcAft>
              <a:buNone/>
            </a:pPr>
            <a:r>
              <a:rPr lang="en-US" altLang="en-US" sz="1800" dirty="0">
                <a:solidFill>
                  <a:srgbClr val="000000"/>
                </a:solidFill>
                <a:latin typeface="Comic Sans MS" panose="030F0702030302020204" pitchFamily="66" charset="0"/>
                <a:ea typeface="Calibri" panose="020F0502020204030204" pitchFamily="34" charset="0"/>
                <a:cs typeface="BigCaslon-Medium"/>
              </a:rPr>
              <a:t>         b. Solute concentration of plant cell contents: 0.1M </a:t>
            </a:r>
            <a:br>
              <a:rPr lang="en-US" altLang="en-US" sz="1800" dirty="0">
                <a:solidFill>
                  <a:srgbClr val="000000"/>
                </a:solidFill>
                <a:latin typeface="Comic Sans MS" panose="030F0702030302020204" pitchFamily="66" charset="0"/>
                <a:ea typeface="Calibri" panose="020F0502020204030204" pitchFamily="34" charset="0"/>
                <a:cs typeface="BigCaslon-Medium"/>
              </a:rPr>
            </a:br>
            <a:r>
              <a:rPr lang="en-US" altLang="en-US" sz="1800" dirty="0">
                <a:solidFill>
                  <a:srgbClr val="000000"/>
                </a:solidFill>
                <a:latin typeface="Comic Sans MS" panose="030F0702030302020204" pitchFamily="66" charset="0"/>
                <a:ea typeface="Calibri" panose="020F0502020204030204" pitchFamily="34" charset="0"/>
                <a:cs typeface="BigCaslon-Medium"/>
              </a:rPr>
              <a:t>                 (assume i=1, and 25 °C)</a:t>
            </a:r>
            <a:endParaRPr lang="en-US" altLang="en-US" sz="1800" dirty="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eaLnBrk="0" fontAlgn="base" hangingPunct="0">
              <a:lnSpc>
                <a:spcPct val="115000"/>
              </a:lnSpc>
              <a:spcBef>
                <a:spcPct val="0"/>
              </a:spcBef>
              <a:spcAft>
                <a:spcPct val="0"/>
              </a:spcAft>
              <a:buNone/>
            </a:pPr>
            <a:r>
              <a:rPr lang="en-US" altLang="en-US" sz="1800" dirty="0">
                <a:solidFill>
                  <a:srgbClr val="000000"/>
                </a:solidFill>
                <a:latin typeface="Comic Sans MS" panose="030F0702030302020204" pitchFamily="66" charset="0"/>
                <a:ea typeface="Calibri" panose="020F0502020204030204" pitchFamily="34" charset="0"/>
                <a:cs typeface="BigCaslon-Medium"/>
              </a:rPr>
              <a:t>         c. Pressure potential of the plant cells is: -19.0 bar</a:t>
            </a:r>
          </a:p>
          <a:p>
            <a:pPr fontAlgn="base">
              <a:spcBef>
                <a:spcPct val="0"/>
              </a:spcBef>
              <a:spcAft>
                <a:spcPct val="0"/>
              </a:spcAft>
              <a:buNone/>
            </a:pPr>
            <a:r>
              <a:rPr lang="en-US" altLang="en-US" sz="1800"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CALCULATE THE </a:t>
            </a:r>
            <a:r>
              <a:rPr lang="en-US" altLang="en-US" sz="1800" dirty="0">
                <a:solidFill>
                  <a:srgbClr val="000000"/>
                </a:solidFill>
                <a:latin typeface="Comic Sans MS" panose="030F0702030302020204" pitchFamily="66" charset="0"/>
              </a:rPr>
              <a:t>  Ψ</a:t>
            </a:r>
            <a:r>
              <a:rPr lang="en-US" altLang="en-US" sz="1800" baseline="-25000" dirty="0">
                <a:solidFill>
                  <a:srgbClr val="000000"/>
                </a:solidFill>
                <a:latin typeface="Comic Sans MS" panose="030F0702030302020204" pitchFamily="66" charset="0"/>
              </a:rPr>
              <a:t>s  </a:t>
            </a:r>
            <a:r>
              <a:rPr lang="en-US" altLang="en-US" sz="1800" dirty="0">
                <a:solidFill>
                  <a:srgbClr val="000000"/>
                </a:solidFill>
                <a:latin typeface="Comic Sans MS" panose="030F0702030302020204" pitchFamily="66" charset="0"/>
              </a:rPr>
              <a:t>and Ψ  for the plant</a:t>
            </a:r>
          </a:p>
        </p:txBody>
      </p:sp>
      <p:sp>
        <p:nvSpPr>
          <p:cNvPr id="5" name="Rectangle 4">
            <a:extLst>
              <a:ext uri="{FF2B5EF4-FFF2-40B4-BE49-F238E27FC236}">
                <a16:creationId xmlns:a16="http://schemas.microsoft.com/office/drawing/2014/main" id="{2251BC99-CF9C-4F3A-A0E7-7AF27288032A}"/>
              </a:ext>
            </a:extLst>
          </p:cNvPr>
          <p:cNvSpPr>
            <a:spLocks noChangeArrowheads="1"/>
          </p:cNvSpPr>
          <p:nvPr/>
        </p:nvSpPr>
        <p:spPr bwMode="auto">
          <a:xfrm>
            <a:off x="2213770" y="3815744"/>
            <a:ext cx="30305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1600" i="1" dirty="0">
                <a:solidFill>
                  <a:srgbClr val="333399"/>
                </a:solidFill>
                <a:latin typeface="Comic Sans MS" panose="030F0702030302020204" pitchFamily="66" charset="0"/>
              </a:rPr>
              <a:t>- (1) (0.0831) (0.1) (273 + 25) </a:t>
            </a:r>
          </a:p>
        </p:txBody>
      </p:sp>
      <p:sp>
        <p:nvSpPr>
          <p:cNvPr id="86022" name="Rectangle 5">
            <a:extLst>
              <a:ext uri="{FF2B5EF4-FFF2-40B4-BE49-F238E27FC236}">
                <a16:creationId xmlns:a16="http://schemas.microsoft.com/office/drawing/2014/main" id="{90920125-8DBF-4A66-9D2A-E1E565D86AB4}"/>
              </a:ext>
            </a:extLst>
          </p:cNvPr>
          <p:cNvSpPr>
            <a:spLocks noChangeArrowheads="1"/>
          </p:cNvSpPr>
          <p:nvPr/>
        </p:nvSpPr>
        <p:spPr bwMode="auto">
          <a:xfrm>
            <a:off x="1627814" y="3791424"/>
            <a:ext cx="638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1800" dirty="0">
                <a:solidFill>
                  <a:srgbClr val="000000"/>
                </a:solidFill>
                <a:latin typeface="Comic Sans MS" panose="030F0702030302020204" pitchFamily="66" charset="0"/>
              </a:rPr>
              <a:t>Ψs =</a:t>
            </a:r>
          </a:p>
        </p:txBody>
      </p:sp>
      <p:sp>
        <p:nvSpPr>
          <p:cNvPr id="86023" name="TextBox 6">
            <a:extLst>
              <a:ext uri="{FF2B5EF4-FFF2-40B4-BE49-F238E27FC236}">
                <a16:creationId xmlns:a16="http://schemas.microsoft.com/office/drawing/2014/main" id="{A9BDCFA2-BA2F-4D0C-BADA-597685B712A0}"/>
              </a:ext>
            </a:extLst>
          </p:cNvPr>
          <p:cNvSpPr txBox="1">
            <a:spLocks noChangeArrowheads="1"/>
          </p:cNvSpPr>
          <p:nvPr/>
        </p:nvSpPr>
        <p:spPr bwMode="auto">
          <a:xfrm>
            <a:off x="2276936" y="3041834"/>
            <a:ext cx="782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1800" dirty="0">
                <a:solidFill>
                  <a:srgbClr val="000000"/>
                </a:solidFill>
                <a:latin typeface="Comic Sans MS" panose="030F0702030302020204" pitchFamily="66" charset="0"/>
              </a:rPr>
              <a:t>Plant</a:t>
            </a:r>
          </a:p>
        </p:txBody>
      </p:sp>
      <p:sp>
        <p:nvSpPr>
          <p:cNvPr id="86024" name="Rectangle 7">
            <a:extLst>
              <a:ext uri="{FF2B5EF4-FFF2-40B4-BE49-F238E27FC236}">
                <a16:creationId xmlns:a16="http://schemas.microsoft.com/office/drawing/2014/main" id="{4A748A77-1262-444F-B0C9-2A3198687DBD}"/>
              </a:ext>
            </a:extLst>
          </p:cNvPr>
          <p:cNvSpPr>
            <a:spLocks noChangeArrowheads="1"/>
          </p:cNvSpPr>
          <p:nvPr/>
        </p:nvSpPr>
        <p:spPr bwMode="auto">
          <a:xfrm>
            <a:off x="6607969" y="3092558"/>
            <a:ext cx="593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1800" dirty="0">
                <a:solidFill>
                  <a:srgbClr val="000000"/>
                </a:solidFill>
                <a:latin typeface="Comic Sans MS" panose="030F0702030302020204" pitchFamily="66" charset="0"/>
              </a:rPr>
              <a:t>Soil</a:t>
            </a:r>
          </a:p>
        </p:txBody>
      </p:sp>
      <p:sp>
        <p:nvSpPr>
          <p:cNvPr id="9" name="Rectangle 8">
            <a:extLst>
              <a:ext uri="{FF2B5EF4-FFF2-40B4-BE49-F238E27FC236}">
                <a16:creationId xmlns:a16="http://schemas.microsoft.com/office/drawing/2014/main" id="{0BDD5DDA-950B-459E-95B3-7D48DF9D2C5F}"/>
              </a:ext>
            </a:extLst>
          </p:cNvPr>
          <p:cNvSpPr>
            <a:spLocks noChangeArrowheads="1"/>
          </p:cNvSpPr>
          <p:nvPr/>
        </p:nvSpPr>
        <p:spPr bwMode="auto">
          <a:xfrm>
            <a:off x="2308935" y="3467561"/>
            <a:ext cx="14462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1800" dirty="0">
                <a:solidFill>
                  <a:srgbClr val="7030A0"/>
                </a:solidFill>
                <a:latin typeface="Comic Sans MS" panose="030F0702030302020204" pitchFamily="66" charset="0"/>
              </a:rPr>
              <a:t>Ψs = - iCRT </a:t>
            </a:r>
          </a:p>
        </p:txBody>
      </p:sp>
      <p:sp>
        <p:nvSpPr>
          <p:cNvPr id="86026" name="Rectangle 9">
            <a:extLst>
              <a:ext uri="{FF2B5EF4-FFF2-40B4-BE49-F238E27FC236}">
                <a16:creationId xmlns:a16="http://schemas.microsoft.com/office/drawing/2014/main" id="{70D7D943-5F55-4FD4-BD88-BFC0DDD92322}"/>
              </a:ext>
            </a:extLst>
          </p:cNvPr>
          <p:cNvSpPr>
            <a:spLocks noChangeArrowheads="1"/>
          </p:cNvSpPr>
          <p:nvPr/>
        </p:nvSpPr>
        <p:spPr bwMode="auto">
          <a:xfrm>
            <a:off x="1616868" y="4111461"/>
            <a:ext cx="638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1800" dirty="0">
                <a:solidFill>
                  <a:srgbClr val="000000"/>
                </a:solidFill>
                <a:latin typeface="Comic Sans MS" panose="030F0702030302020204" pitchFamily="66" charset="0"/>
              </a:rPr>
              <a:t>Ψs =</a:t>
            </a:r>
          </a:p>
        </p:txBody>
      </p:sp>
      <p:sp>
        <p:nvSpPr>
          <p:cNvPr id="11" name="Rectangle 10">
            <a:extLst>
              <a:ext uri="{FF2B5EF4-FFF2-40B4-BE49-F238E27FC236}">
                <a16:creationId xmlns:a16="http://schemas.microsoft.com/office/drawing/2014/main" id="{068A1FBD-35AA-4858-BAA8-C4B1431C3577}"/>
              </a:ext>
            </a:extLst>
          </p:cNvPr>
          <p:cNvSpPr>
            <a:spLocks noChangeArrowheads="1"/>
          </p:cNvSpPr>
          <p:nvPr/>
        </p:nvSpPr>
        <p:spPr bwMode="auto">
          <a:xfrm>
            <a:off x="1668838" y="4486076"/>
            <a:ext cx="1720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1800" dirty="0">
                <a:solidFill>
                  <a:srgbClr val="7030A0"/>
                </a:solidFill>
                <a:latin typeface="Comic Sans MS" panose="030F0702030302020204" pitchFamily="66" charset="0"/>
              </a:rPr>
              <a:t>Ψ = (Ψ</a:t>
            </a:r>
            <a:r>
              <a:rPr lang="en-US" altLang="en-US" sz="1800" baseline="-25000" dirty="0">
                <a:solidFill>
                  <a:srgbClr val="7030A0"/>
                </a:solidFill>
                <a:latin typeface="Comic Sans MS" panose="030F0702030302020204" pitchFamily="66" charset="0"/>
              </a:rPr>
              <a:t>p</a:t>
            </a:r>
            <a:r>
              <a:rPr lang="en-US" altLang="en-US" sz="1800" dirty="0">
                <a:solidFill>
                  <a:srgbClr val="7030A0"/>
                </a:solidFill>
                <a:latin typeface="Comic Sans MS" panose="030F0702030302020204" pitchFamily="66" charset="0"/>
              </a:rPr>
              <a:t>) +  (Ψ</a:t>
            </a:r>
            <a:r>
              <a:rPr lang="en-US" altLang="en-US" sz="1800" baseline="-25000" dirty="0">
                <a:solidFill>
                  <a:srgbClr val="7030A0"/>
                </a:solidFill>
                <a:latin typeface="Comic Sans MS" panose="030F0702030302020204" pitchFamily="66" charset="0"/>
              </a:rPr>
              <a:t>s</a:t>
            </a:r>
            <a:r>
              <a:rPr lang="en-US" altLang="en-US" sz="1800" dirty="0">
                <a:solidFill>
                  <a:srgbClr val="7030A0"/>
                </a:solidFill>
                <a:latin typeface="Comic Sans MS" panose="030F0702030302020204" pitchFamily="66" charset="0"/>
              </a:rPr>
              <a:t>)</a:t>
            </a:r>
          </a:p>
        </p:txBody>
      </p:sp>
      <p:sp>
        <p:nvSpPr>
          <p:cNvPr id="13" name="Rectangle 12">
            <a:extLst>
              <a:ext uri="{FF2B5EF4-FFF2-40B4-BE49-F238E27FC236}">
                <a16:creationId xmlns:a16="http://schemas.microsoft.com/office/drawing/2014/main" id="{7416EDD9-73D6-43DD-BE86-77BFA8C4E0A6}"/>
              </a:ext>
            </a:extLst>
          </p:cNvPr>
          <p:cNvSpPr>
            <a:spLocks noChangeArrowheads="1"/>
          </p:cNvSpPr>
          <p:nvPr/>
        </p:nvSpPr>
        <p:spPr bwMode="auto">
          <a:xfrm>
            <a:off x="1616868" y="4823807"/>
            <a:ext cx="3027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1600" i="1" dirty="0">
                <a:solidFill>
                  <a:srgbClr val="333399"/>
                </a:solidFill>
                <a:latin typeface="Comic Sans MS" panose="030F0702030302020204" pitchFamily="66" charset="0"/>
              </a:rPr>
              <a:t> </a:t>
            </a:r>
            <a:r>
              <a:rPr lang="en-US" altLang="en-US" sz="1800" dirty="0">
                <a:solidFill>
                  <a:srgbClr val="7030A0"/>
                </a:solidFill>
                <a:latin typeface="Comic Sans MS" panose="030F0702030302020204" pitchFamily="66" charset="0"/>
              </a:rPr>
              <a:t>Ψ = </a:t>
            </a:r>
            <a:r>
              <a:rPr lang="en-US" altLang="en-US" sz="1800" i="1" dirty="0">
                <a:solidFill>
                  <a:srgbClr val="333399"/>
                </a:solidFill>
                <a:latin typeface="Comic Sans MS" panose="030F0702030302020204" pitchFamily="66" charset="0"/>
              </a:rPr>
              <a:t>(- 19 bar) + (-2.48) </a:t>
            </a:r>
          </a:p>
        </p:txBody>
      </p:sp>
      <p:sp>
        <p:nvSpPr>
          <p:cNvPr id="14" name="Rectangle 13">
            <a:extLst>
              <a:ext uri="{FF2B5EF4-FFF2-40B4-BE49-F238E27FC236}">
                <a16:creationId xmlns:a16="http://schemas.microsoft.com/office/drawing/2014/main" id="{7B7E891A-30D3-4883-9922-6477FFDC9031}"/>
              </a:ext>
            </a:extLst>
          </p:cNvPr>
          <p:cNvSpPr>
            <a:spLocks noChangeArrowheads="1"/>
          </p:cNvSpPr>
          <p:nvPr/>
        </p:nvSpPr>
        <p:spPr bwMode="auto">
          <a:xfrm>
            <a:off x="2276936" y="4105727"/>
            <a:ext cx="11448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1600" i="1" dirty="0">
                <a:solidFill>
                  <a:srgbClr val="333399"/>
                </a:solidFill>
                <a:latin typeface="Comic Sans MS" panose="030F0702030302020204" pitchFamily="66" charset="0"/>
              </a:rPr>
              <a:t>- 2.48 bar</a:t>
            </a:r>
            <a:endParaRPr lang="en-US" altLang="en-US" sz="1800" dirty="0">
              <a:solidFill>
                <a:srgbClr val="000000"/>
              </a:solidFill>
            </a:endParaRPr>
          </a:p>
        </p:txBody>
      </p:sp>
      <p:sp>
        <p:nvSpPr>
          <p:cNvPr id="16" name="Rectangle 15">
            <a:extLst>
              <a:ext uri="{FF2B5EF4-FFF2-40B4-BE49-F238E27FC236}">
                <a16:creationId xmlns:a16="http://schemas.microsoft.com/office/drawing/2014/main" id="{8D5FD9AC-3C22-4616-A85D-677C0170FBE8}"/>
              </a:ext>
            </a:extLst>
          </p:cNvPr>
          <p:cNvSpPr>
            <a:spLocks noChangeArrowheads="1"/>
          </p:cNvSpPr>
          <p:nvPr/>
        </p:nvSpPr>
        <p:spPr bwMode="auto">
          <a:xfrm>
            <a:off x="1638301" y="5217319"/>
            <a:ext cx="1901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1400" i="1" dirty="0">
                <a:solidFill>
                  <a:srgbClr val="333399"/>
                </a:solidFill>
                <a:latin typeface="Comic Sans MS" panose="030F0702030302020204" pitchFamily="66" charset="0"/>
              </a:rPr>
              <a:t> </a:t>
            </a:r>
            <a:r>
              <a:rPr lang="en-US" altLang="en-US" sz="1800" dirty="0">
                <a:solidFill>
                  <a:srgbClr val="7030A0"/>
                </a:solidFill>
                <a:latin typeface="Comic Sans MS" panose="030F0702030302020204" pitchFamily="66" charset="0"/>
              </a:rPr>
              <a:t>Ψ  = </a:t>
            </a:r>
            <a:r>
              <a:rPr lang="en-US" altLang="en-US" sz="1800" i="1" dirty="0">
                <a:solidFill>
                  <a:srgbClr val="333399"/>
                </a:solidFill>
                <a:latin typeface="Comic Sans MS" panose="030F0702030302020204" pitchFamily="66" charset="0"/>
              </a:rPr>
              <a:t>- 21.48 bar</a:t>
            </a:r>
            <a:endParaRPr lang="en-US" altLang="en-US" sz="1800" dirty="0">
              <a:solidFill>
                <a:srgbClr val="000000"/>
              </a:solidFill>
            </a:endParaRPr>
          </a:p>
        </p:txBody>
      </p:sp>
      <p:sp>
        <p:nvSpPr>
          <p:cNvPr id="86031" name="Rectangle 16">
            <a:extLst>
              <a:ext uri="{FF2B5EF4-FFF2-40B4-BE49-F238E27FC236}">
                <a16:creationId xmlns:a16="http://schemas.microsoft.com/office/drawing/2014/main" id="{CF07F206-88F6-43C6-A3A3-963B39A0DFDD}"/>
              </a:ext>
            </a:extLst>
          </p:cNvPr>
          <p:cNvSpPr>
            <a:spLocks noChangeArrowheads="1"/>
          </p:cNvSpPr>
          <p:nvPr/>
        </p:nvSpPr>
        <p:spPr bwMode="auto">
          <a:xfrm>
            <a:off x="6667750" y="3529013"/>
            <a:ext cx="14081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1800" dirty="0">
                <a:latin typeface="Comic Sans MS" panose="030F0702030302020204" pitchFamily="66" charset="0"/>
              </a:rPr>
              <a:t>Ψ = -25 bar</a:t>
            </a:r>
            <a:endParaRPr lang="en-US" altLang="en-US" sz="1800" dirty="0"/>
          </a:p>
        </p:txBody>
      </p:sp>
      <p:pic>
        <p:nvPicPr>
          <p:cNvPr id="86032" name="Picture 7">
            <a:extLst>
              <a:ext uri="{FF2B5EF4-FFF2-40B4-BE49-F238E27FC236}">
                <a16:creationId xmlns:a16="http://schemas.microsoft.com/office/drawing/2014/main" id="{37DF01D9-FECB-430B-A024-5960F25CB7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2" y="3713957"/>
            <a:ext cx="785813"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33" name="Rectangle 2">
            <a:extLst>
              <a:ext uri="{FF2B5EF4-FFF2-40B4-BE49-F238E27FC236}">
                <a16:creationId xmlns:a16="http://schemas.microsoft.com/office/drawing/2014/main" id="{FD509C23-E3DE-46C4-A87A-C1B474CE684B}"/>
              </a:ext>
            </a:extLst>
          </p:cNvPr>
          <p:cNvSpPr>
            <a:spLocks noChangeArrowheads="1"/>
          </p:cNvSpPr>
          <p:nvPr/>
        </p:nvSpPr>
        <p:spPr bwMode="auto">
          <a:xfrm>
            <a:off x="73819" y="58739"/>
            <a:ext cx="457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1000" dirty="0">
                <a:solidFill>
                  <a:srgbClr val="7030A0"/>
                </a:solidFill>
              </a:rPr>
              <a:t>https://cdn.pixabay.com/photo/2013/07/12/14/11/sapling-147940_960_720.png</a:t>
            </a:r>
          </a:p>
        </p:txBody>
      </p:sp>
      <p:sp>
        <p:nvSpPr>
          <p:cNvPr id="18" name="TextBox 17">
            <a:extLst>
              <a:ext uri="{FF2B5EF4-FFF2-40B4-BE49-F238E27FC236}">
                <a16:creationId xmlns:a16="http://schemas.microsoft.com/office/drawing/2014/main" id="{2CB64614-2B03-4ACD-916A-31EDF9E84ABC}"/>
              </a:ext>
            </a:extLst>
          </p:cNvPr>
          <p:cNvSpPr txBox="1"/>
          <p:nvPr/>
        </p:nvSpPr>
        <p:spPr>
          <a:xfrm>
            <a:off x="8035278" y="58739"/>
            <a:ext cx="4045596" cy="2800767"/>
          </a:xfrm>
          <a:prstGeom prst="rect">
            <a:avLst/>
          </a:prstGeom>
          <a:noFill/>
          <a:ln>
            <a:solidFill>
              <a:schemeClr val="accent4"/>
            </a:solidFill>
          </a:ln>
        </p:spPr>
        <p:txBody>
          <a:bodyPr wrap="square" rtlCol="0">
            <a:spAutoFit/>
          </a:bodyPr>
          <a:lstStyle/>
          <a:p>
            <a:r>
              <a:rPr lang="el-GR" altLang="en-US" sz="1600" dirty="0">
                <a:latin typeface="Comic Sans MS" panose="030F0702030302020204" pitchFamily="66" charset="0"/>
                <a:cs typeface="Arial" panose="020B0604020202020204" pitchFamily="34" charset="0"/>
              </a:rPr>
              <a:t>Ψ</a:t>
            </a:r>
            <a:r>
              <a:rPr lang="en-US" sz="1600" dirty="0"/>
              <a:t> = </a:t>
            </a:r>
            <a:r>
              <a:rPr lang="el-GR" altLang="en-US" sz="1600" dirty="0">
                <a:latin typeface="Comic Sans MS" panose="030F0702030302020204" pitchFamily="66" charset="0"/>
                <a:cs typeface="Arial" panose="020B0604020202020204" pitchFamily="34" charset="0"/>
              </a:rPr>
              <a:t>Ψ</a:t>
            </a:r>
            <a:r>
              <a:rPr lang="en-US" sz="1600" baseline="-25000" dirty="0"/>
              <a:t>s</a:t>
            </a:r>
            <a:r>
              <a:rPr lang="en-US" sz="1600" dirty="0"/>
              <a:t> + </a:t>
            </a:r>
            <a:r>
              <a:rPr lang="el-GR" altLang="en-US" sz="1600" dirty="0">
                <a:latin typeface="Comic Sans MS" panose="030F0702030302020204" pitchFamily="66" charset="0"/>
                <a:cs typeface="Arial" panose="020B0604020202020204" pitchFamily="34" charset="0"/>
              </a:rPr>
              <a:t>Ψ</a:t>
            </a:r>
            <a:r>
              <a:rPr lang="en-US" sz="1600" baseline="-25000" dirty="0"/>
              <a:t>p</a:t>
            </a:r>
          </a:p>
          <a:p>
            <a:pPr>
              <a:defRPr/>
            </a:pPr>
            <a:r>
              <a:rPr lang="el-GR" altLang="en-US" sz="1600" dirty="0">
                <a:latin typeface="Comic Sans MS" panose="030F0702030302020204" pitchFamily="66" charset="0"/>
                <a:cs typeface="Arial" panose="020B0604020202020204" pitchFamily="34" charset="0"/>
              </a:rPr>
              <a:t>Ψ</a:t>
            </a:r>
            <a:r>
              <a:rPr lang="en-US" altLang="en-US" sz="1600" dirty="0">
                <a:latin typeface="Comic Sans MS" panose="030F0702030302020204" pitchFamily="66" charset="0"/>
                <a:cs typeface="Arial" panose="020B0604020202020204" pitchFamily="34" charset="0"/>
              </a:rPr>
              <a:t> </a:t>
            </a:r>
            <a:r>
              <a:rPr lang="en-US" sz="1600" baseline="-25000" dirty="0"/>
              <a:t>p </a:t>
            </a:r>
            <a:r>
              <a:rPr lang="en-US" sz="1600" dirty="0"/>
              <a:t>= pressure potential</a:t>
            </a:r>
          </a:p>
          <a:p>
            <a:pPr marL="0" marR="0" lvl="0" indent="0" algn="l" defTabSz="914400" rtl="0" eaLnBrk="1" fontAlgn="auto" latinLnBrk="0" hangingPunct="1">
              <a:lnSpc>
                <a:spcPct val="100000"/>
              </a:lnSpc>
              <a:spcBef>
                <a:spcPts val="0"/>
              </a:spcBef>
              <a:spcAft>
                <a:spcPts val="0"/>
              </a:spcAft>
              <a:buClrTx/>
              <a:buSzTx/>
              <a:buFontTx/>
              <a:buNone/>
              <a:tabLst/>
              <a:defRPr/>
            </a:pPr>
            <a:r>
              <a:rPr lang="el-GR" altLang="en-US" sz="1600" dirty="0">
                <a:latin typeface="Comic Sans MS" panose="030F0702030302020204" pitchFamily="66" charset="0"/>
                <a:cs typeface="Arial" panose="020B0604020202020204" pitchFamily="34" charset="0"/>
              </a:rPr>
              <a:t>Ψ</a:t>
            </a:r>
            <a:r>
              <a:rPr lang="en-US" altLang="en-US" sz="1600" dirty="0">
                <a:latin typeface="Comic Sans MS" panose="030F0702030302020204" pitchFamily="66" charset="0"/>
                <a:cs typeface="Arial" panose="020B0604020202020204" pitchFamily="34" charset="0"/>
              </a:rPr>
              <a:t> </a:t>
            </a:r>
            <a:r>
              <a:rPr kumimoji="0" lang="en-US" sz="1600" b="0" i="0" u="none" strike="noStrike" kern="1200" cap="none" spc="0" normalizeH="0" baseline="-25000" noProof="0" dirty="0">
                <a:ln>
                  <a:noFill/>
                </a:ln>
                <a:effectLst/>
                <a:uLnTx/>
                <a:uFillTx/>
                <a:latin typeface="Arial"/>
                <a:ea typeface="+mn-ea"/>
                <a:cs typeface="+mn-cs"/>
              </a:rPr>
              <a:t>s</a:t>
            </a:r>
            <a:r>
              <a:rPr kumimoji="0" lang="en-US" sz="1600" b="0" i="0" u="none" strike="noStrike" kern="1200" cap="none" spc="0" normalizeH="0" baseline="0" noProof="0" dirty="0">
                <a:ln>
                  <a:noFill/>
                </a:ln>
                <a:effectLst/>
                <a:uLnTx/>
                <a:uFillTx/>
                <a:latin typeface="Arial"/>
                <a:ea typeface="+mn-ea"/>
                <a:cs typeface="+mn-cs"/>
              </a:rPr>
              <a:t> = solute potential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altLang="en-US" sz="1600" dirty="0">
                <a:latin typeface="Comic Sans MS" panose="030F0702030302020204" pitchFamily="66" charset="0"/>
                <a:cs typeface="Arial" panose="020B0604020202020204" pitchFamily="34" charset="0"/>
              </a:rPr>
              <a:t>Ψ</a:t>
            </a:r>
            <a:r>
              <a:rPr lang="en-US" altLang="en-US" sz="1600" dirty="0">
                <a:latin typeface="Comic Sans MS" panose="030F0702030302020204" pitchFamily="66" charset="0"/>
                <a:cs typeface="Arial" panose="020B0604020202020204" pitchFamily="34" charset="0"/>
              </a:rPr>
              <a:t> </a:t>
            </a:r>
            <a:r>
              <a:rPr kumimoji="0" lang="en-US" sz="1600" b="0" i="0" u="none" strike="noStrike" kern="1200" cap="none" spc="0" normalizeH="0" baseline="-25000" noProof="0" dirty="0">
                <a:ln>
                  <a:noFill/>
                </a:ln>
                <a:effectLst/>
                <a:uLnTx/>
                <a:uFillTx/>
                <a:latin typeface="Arial"/>
                <a:ea typeface="+mn-ea"/>
                <a:cs typeface="+mn-cs"/>
              </a:rPr>
              <a:t>s</a:t>
            </a:r>
            <a:r>
              <a:rPr kumimoji="0" lang="en-US" sz="1600" b="0" i="0" u="none" strike="noStrike" kern="1200" cap="none" spc="0" normalizeH="0" baseline="0" noProof="0" dirty="0">
                <a:ln>
                  <a:noFill/>
                </a:ln>
                <a:effectLst/>
                <a:uLnTx/>
                <a:uFillTx/>
                <a:latin typeface="Arial"/>
                <a:ea typeface="+mn-ea"/>
                <a:cs typeface="+mn-cs"/>
              </a:rPr>
              <a:t> = - iCRT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a:rPr>
              <a:t>i = ionization constant (1.0 for sucrose because sucrose does not ionize in water)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Arial"/>
                <a:ea typeface="+mn-ea"/>
                <a:cs typeface="+mn-cs"/>
              </a:rPr>
              <a:t>C = molar concentrati</a:t>
            </a:r>
            <a:r>
              <a:rPr lang="en-US" sz="1600" dirty="0">
                <a:latin typeface="Arial"/>
              </a:rPr>
              <a: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Arial"/>
                <a:ea typeface="+mn-ea"/>
                <a:cs typeface="+mn-cs"/>
              </a:rPr>
              <a:t>R = pressure constant (R= 0.0831 liter bars/mole 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a:rPr>
              <a:t>T = temperature in Kelvin (</a:t>
            </a:r>
            <a:r>
              <a:rPr lang="en-US" sz="1600" baseline="30000" dirty="0">
                <a:latin typeface="Arial"/>
              </a:rPr>
              <a:t>◦</a:t>
            </a:r>
            <a:r>
              <a:rPr lang="en-US" sz="1600" dirty="0">
                <a:latin typeface="Arial"/>
              </a:rPr>
              <a:t>C + 273)</a:t>
            </a:r>
            <a:endParaRPr lang="en-US" sz="1600" baseline="-25000" dirty="0"/>
          </a:p>
        </p:txBody>
      </p:sp>
      <p:sp>
        <p:nvSpPr>
          <p:cNvPr id="20" name="TextBox 19">
            <a:extLst>
              <a:ext uri="{FF2B5EF4-FFF2-40B4-BE49-F238E27FC236}">
                <a16:creationId xmlns:a16="http://schemas.microsoft.com/office/drawing/2014/main" id="{6586F04D-ECB3-49B7-9473-E3C09A37E8BF}"/>
              </a:ext>
            </a:extLst>
          </p:cNvPr>
          <p:cNvSpPr txBox="1"/>
          <p:nvPr/>
        </p:nvSpPr>
        <p:spPr>
          <a:xfrm>
            <a:off x="111126" y="6030307"/>
            <a:ext cx="10401300" cy="78483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ESSENTIAL KNOWLEDGE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E NE 2.E. 1 Passive transport is the net movement of molecules from high concentration to low concentration without the direct input of metabolic energy.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ENE 2.H.1 External environments can be hypotonic, hypertonic or isotonic to internal environments of cells—</a:t>
            </a:r>
            <a:br>
              <a:rPr kumimoji="0" lang="en-US" altLang="en-US" sz="9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en-US" altLang="en-US" sz="9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 Water moves by osmosis from areas of high water potential/low osmolarity/ low solute concentration to areas of low water c/high osmolarity/high solute concentration.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SP 5 A. Perform mathematical calculations including: a. Mathematical equations in the curriculum</a:t>
            </a:r>
          </a:p>
        </p:txBody>
      </p:sp>
      <p:sp>
        <p:nvSpPr>
          <p:cNvPr id="21" name="TextBox 20">
            <a:extLst>
              <a:ext uri="{FF2B5EF4-FFF2-40B4-BE49-F238E27FC236}">
                <a16:creationId xmlns:a16="http://schemas.microsoft.com/office/drawing/2014/main" id="{682F8790-7CDB-4047-8F41-550E545F1B41}"/>
              </a:ext>
            </a:extLst>
          </p:cNvPr>
          <p:cNvSpPr txBox="1"/>
          <p:nvPr/>
        </p:nvSpPr>
        <p:spPr>
          <a:xfrm>
            <a:off x="5639254" y="3919971"/>
            <a:ext cx="6225267" cy="710066"/>
          </a:xfrm>
          <a:prstGeom prst="rect">
            <a:avLst/>
          </a:prstGeom>
          <a:noFill/>
        </p:spPr>
        <p:txBody>
          <a:bodyPr wrap="square">
            <a:spAutoFit/>
          </a:bodyPr>
          <a:lstStyle/>
          <a:p>
            <a:pPr eaLnBrk="0" fontAlgn="base" hangingPunct="0">
              <a:lnSpc>
                <a:spcPct val="115000"/>
              </a:lnSpc>
              <a:spcBef>
                <a:spcPct val="0"/>
              </a:spcBef>
              <a:spcAft>
                <a:spcPct val="0"/>
              </a:spcAft>
              <a:buNone/>
            </a:pPr>
            <a:r>
              <a:rPr lang="en-US" altLang="en-US" sz="1400" dirty="0">
                <a:solidFill>
                  <a:srgbClr val="000000"/>
                </a:solidFill>
                <a:latin typeface="Comic Sans MS" panose="030F0702030302020204" pitchFamily="66" charset="0"/>
                <a:ea typeface="Calibri" panose="020F0502020204030204" pitchFamily="34" charset="0"/>
                <a:cs typeface="BigCaslon-Medium"/>
              </a:rPr>
              <a:t> </a:t>
            </a:r>
            <a:r>
              <a:rPr lang="en-US" altLang="en-US" sz="1800" dirty="0">
                <a:solidFill>
                  <a:srgbClr val="000000"/>
                </a:solidFill>
                <a:latin typeface="Comic Sans MS" panose="030F0702030302020204" pitchFamily="66" charset="0"/>
                <a:ea typeface="Calibri" panose="020F0502020204030204" pitchFamily="34" charset="0"/>
                <a:cs typeface="BigCaslon-Medium"/>
              </a:rPr>
              <a:t>Do you think the plant could grow in this environment?  JUSTIFY your answer.</a:t>
            </a:r>
            <a:endParaRPr lang="en-US" altLang="en-US" sz="18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E6CCECD0-D397-497D-A89D-EA4B1C8C71E6}"/>
              </a:ext>
            </a:extLst>
          </p:cNvPr>
          <p:cNvSpPr txBox="1"/>
          <p:nvPr/>
        </p:nvSpPr>
        <p:spPr>
          <a:xfrm>
            <a:off x="5058683" y="4612995"/>
            <a:ext cx="7133317" cy="1323439"/>
          </a:xfrm>
          <a:prstGeom prst="rect">
            <a:avLst/>
          </a:prstGeom>
          <a:noFill/>
        </p:spPr>
        <p:txBody>
          <a:bodyPr wrap="square">
            <a:spAutoFit/>
          </a:bodyPr>
          <a:lstStyle/>
          <a:p>
            <a:pPr fontAlgn="base">
              <a:spcBef>
                <a:spcPct val="0"/>
              </a:spcBef>
              <a:spcAft>
                <a:spcPct val="0"/>
              </a:spcAft>
              <a:buNone/>
            </a:pPr>
            <a:r>
              <a:rPr lang="en-US" altLang="en-US" sz="1600" dirty="0">
                <a:solidFill>
                  <a:srgbClr val="333399"/>
                </a:solidFill>
                <a:latin typeface="Comic Sans MS" panose="030F0702030302020204" pitchFamily="66" charset="0"/>
              </a:rPr>
              <a:t>This plant could not grow in this environment. The water potential of the plant is - 21.48 bar. The water potential of the soil is -25 bar.  The soil is hypertonic to the plant cells. Water always moves from an area of </a:t>
            </a:r>
            <a:r>
              <a:rPr lang="en-US" altLang="en-US" sz="1600" dirty="0">
                <a:solidFill>
                  <a:srgbClr val="2D2D8A"/>
                </a:solidFill>
                <a:latin typeface="Comic Sans MS" panose="030F0702030302020204" pitchFamily="66" charset="0"/>
              </a:rPr>
              <a:t>higher water potential (plant cells) to an area of lower water potential (the soil). This would cause the plant to undergo plasmolysis and wilt</a:t>
            </a:r>
            <a:r>
              <a:rPr lang="en-US" altLang="en-US" sz="1400" dirty="0">
                <a:solidFill>
                  <a:srgbClr val="2D2D8A"/>
                </a:solidFill>
                <a:latin typeface="Comic Sans MS" panose="030F0702030302020204" pitchFamily="66" charset="0"/>
              </a:rPr>
              <a:t>.</a:t>
            </a:r>
            <a:endParaRPr lang="en-US" altLang="en-US" sz="1600" dirty="0">
              <a:solidFill>
                <a:srgbClr val="333399"/>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p:bldP spid="22" grpId="0"/>
    </p:bldLst>
  </p:timing>
</p:sld>
</file>

<file path=ppt/slides/slide17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2B2A43F-BA62-4D2A-A792-45A5BB4B76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03" t="34972" r="23958" b="38045"/>
          <a:stretch>
            <a:fillRect/>
          </a:stretch>
        </p:blipFill>
        <p:spPr bwMode="auto">
          <a:xfrm>
            <a:off x="275307" y="54481"/>
            <a:ext cx="8932862"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a:extLst>
              <a:ext uri="{FF2B5EF4-FFF2-40B4-BE49-F238E27FC236}">
                <a16:creationId xmlns:a16="http://schemas.microsoft.com/office/drawing/2014/main" id="{5EAB7A82-FCD2-41D4-81E6-F8338680C5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79" t="29735" r="27876" b="40530"/>
          <a:stretch>
            <a:fillRect/>
          </a:stretch>
        </p:blipFill>
        <p:spPr bwMode="auto">
          <a:xfrm>
            <a:off x="1451811" y="2885521"/>
            <a:ext cx="6910388" cy="217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52" name="TextBox 3">
            <a:extLst>
              <a:ext uri="{FF2B5EF4-FFF2-40B4-BE49-F238E27FC236}">
                <a16:creationId xmlns:a16="http://schemas.microsoft.com/office/drawing/2014/main" id="{21FDA55B-21FC-4C2C-BE46-C433CEE017C9}"/>
              </a:ext>
            </a:extLst>
          </p:cNvPr>
          <p:cNvSpPr txBox="1">
            <a:spLocks noChangeArrowheads="1"/>
          </p:cNvSpPr>
          <p:nvPr/>
        </p:nvSpPr>
        <p:spPr bwMode="auto">
          <a:xfrm>
            <a:off x="2983831" y="1988690"/>
            <a:ext cx="923975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The</a:t>
            </a:r>
            <a:r>
              <a:rPr kumimoji="0" lang="en-US" altLang="en-US" sz="2000" b="0" i="0" u="none" strike="noStrike" kern="1200" cap="none" spc="0" normalizeH="0" noProof="0" dirty="0">
                <a:ln>
                  <a:noFill/>
                </a:ln>
                <a:solidFill>
                  <a:srgbClr val="FF0000"/>
                </a:solidFill>
                <a:effectLst/>
                <a:uLnTx/>
                <a:uFillTx/>
                <a:latin typeface="Calibri" panose="020F0502020204030204" pitchFamily="34" charset="0"/>
                <a:ea typeface="+mn-ea"/>
                <a:cs typeface="+mn-cs"/>
              </a:rPr>
              <a:t> largest average seed mass (7.13) was </a:t>
            </a:r>
            <a:r>
              <a:rPr lang="en-US" altLang="en-US" sz="2000" dirty="0">
                <a:solidFill>
                  <a:srgbClr val="FF0000"/>
                </a:solidFill>
              </a:rPr>
              <a:t>not an answer choice. Of answer choices,</a:t>
            </a:r>
            <a:br>
              <a:rPr lang="en-US" altLang="en-US" sz="2000" dirty="0">
                <a:solidFill>
                  <a:srgbClr val="FF0000"/>
                </a:solidFill>
              </a:rPr>
            </a:br>
            <a:r>
              <a:rPr lang="en-US" altLang="en-US" sz="2000" dirty="0">
                <a:solidFill>
                  <a:srgbClr val="FF0000"/>
                </a:solidFill>
              </a:rPr>
              <a:t>the l</a:t>
            </a:r>
            <a:r>
              <a:rPr kumimoji="0" lang="en-US" altLang="en-US" sz="20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argest average seed mass was for plants grown at 23 °C  with 14 hours of light  and adequate water. All other average mass choices above were less than 7.10 mg</a:t>
            </a:r>
          </a:p>
        </p:txBody>
      </p:sp>
      <p:sp>
        <p:nvSpPr>
          <p:cNvPr id="8" name="Rounded Rectangle 7">
            <a:extLst>
              <a:ext uri="{FF2B5EF4-FFF2-40B4-BE49-F238E27FC236}">
                <a16:creationId xmlns:a16="http://schemas.microsoft.com/office/drawing/2014/main" id="{8492D485-BAD1-48B5-B40C-481A72156CC3}"/>
              </a:ext>
            </a:extLst>
          </p:cNvPr>
          <p:cNvSpPr/>
          <p:nvPr/>
        </p:nvSpPr>
        <p:spPr>
          <a:xfrm>
            <a:off x="1147011" y="1288087"/>
            <a:ext cx="304800" cy="3905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D9EFEF0-3C5B-4B6E-8473-6D96BFB614D1}"/>
              </a:ext>
            </a:extLst>
          </p:cNvPr>
          <p:cNvSpPr txBox="1">
            <a:spLocks noChangeArrowheads="1"/>
          </p:cNvSpPr>
          <p:nvPr/>
        </p:nvSpPr>
        <p:spPr bwMode="auto">
          <a:xfrm>
            <a:off x="6277311" y="686296"/>
            <a:ext cx="593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6.12</a:t>
            </a:r>
          </a:p>
        </p:txBody>
      </p:sp>
      <p:sp>
        <p:nvSpPr>
          <p:cNvPr id="4" name="Rectangle 3">
            <a:extLst>
              <a:ext uri="{FF2B5EF4-FFF2-40B4-BE49-F238E27FC236}">
                <a16:creationId xmlns:a16="http://schemas.microsoft.com/office/drawing/2014/main" id="{AB25E31B-564B-4E98-A4FF-42DFE2DC62BD}"/>
              </a:ext>
            </a:extLst>
          </p:cNvPr>
          <p:cNvSpPr>
            <a:spLocks noChangeArrowheads="1"/>
          </p:cNvSpPr>
          <p:nvPr/>
        </p:nvSpPr>
        <p:spPr bwMode="auto">
          <a:xfrm>
            <a:off x="6337301" y="1292450"/>
            <a:ext cx="593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7.10</a:t>
            </a:r>
          </a:p>
        </p:txBody>
      </p:sp>
      <p:sp>
        <p:nvSpPr>
          <p:cNvPr id="6" name="Rectangle 5">
            <a:extLst>
              <a:ext uri="{FF2B5EF4-FFF2-40B4-BE49-F238E27FC236}">
                <a16:creationId xmlns:a16="http://schemas.microsoft.com/office/drawing/2014/main" id="{61CA1AE5-279B-4125-AD6F-CC8DBC402523}"/>
              </a:ext>
            </a:extLst>
          </p:cNvPr>
          <p:cNvSpPr>
            <a:spLocks noChangeArrowheads="1"/>
          </p:cNvSpPr>
          <p:nvPr/>
        </p:nvSpPr>
        <p:spPr bwMode="auto">
          <a:xfrm>
            <a:off x="6433512" y="1524745"/>
            <a:ext cx="593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5.81</a:t>
            </a:r>
          </a:p>
        </p:txBody>
      </p:sp>
      <p:sp>
        <p:nvSpPr>
          <p:cNvPr id="7" name="TextBox 6">
            <a:extLst>
              <a:ext uri="{FF2B5EF4-FFF2-40B4-BE49-F238E27FC236}">
                <a16:creationId xmlns:a16="http://schemas.microsoft.com/office/drawing/2014/main" id="{D7D70AF4-6A71-49BC-BC98-841154F94861}"/>
              </a:ext>
            </a:extLst>
          </p:cNvPr>
          <p:cNvSpPr txBox="1"/>
          <p:nvPr/>
        </p:nvSpPr>
        <p:spPr>
          <a:xfrm>
            <a:off x="-962526" y="2165684"/>
            <a:ext cx="2823410" cy="369332"/>
          </a:xfrm>
          <a:prstGeom prst="rect">
            <a:avLst/>
          </a:prstGeom>
          <a:noFill/>
        </p:spPr>
        <p:txBody>
          <a:bodyPr wrap="square" rtlCol="0">
            <a:spAutoFit/>
          </a:bodyPr>
          <a:lstStyle/>
          <a:p>
            <a:r>
              <a:rPr lang="en-US" dirty="0"/>
              <a:t> </a:t>
            </a:r>
          </a:p>
        </p:txBody>
      </p:sp>
      <p:sp>
        <p:nvSpPr>
          <p:cNvPr id="13" name="TextBox 12">
            <a:extLst>
              <a:ext uri="{FF2B5EF4-FFF2-40B4-BE49-F238E27FC236}">
                <a16:creationId xmlns:a16="http://schemas.microsoft.com/office/drawing/2014/main" id="{061B5D26-BC22-43CE-AA3D-B5EE212FAD9B}"/>
              </a:ext>
            </a:extLst>
          </p:cNvPr>
          <p:cNvSpPr txBox="1"/>
          <p:nvPr/>
        </p:nvSpPr>
        <p:spPr>
          <a:xfrm>
            <a:off x="137027" y="6171704"/>
            <a:ext cx="11149263" cy="600164"/>
          </a:xfrm>
          <a:prstGeom prst="rect">
            <a:avLst/>
          </a:prstGeom>
          <a:noFill/>
        </p:spPr>
        <p:txBody>
          <a:bodyPr wrap="square">
            <a:spAutoFit/>
          </a:bodyPr>
          <a:lstStyle/>
          <a:p>
            <a:r>
              <a:rPr lang="en-US" sz="1100" dirty="0">
                <a:latin typeface="Times New Roman" panose="02020603050405020304" pitchFamily="18" charset="0"/>
                <a:cs typeface="Times New Roman" panose="02020603050405020304" pitchFamily="18" charset="0"/>
              </a:rPr>
              <a:t>SP 6.A  Make a scientific claim. </a:t>
            </a:r>
          </a:p>
          <a:p>
            <a:r>
              <a:rPr lang="en-US" sz="1100" dirty="0">
                <a:latin typeface="Times New Roman" panose="02020603050405020304" pitchFamily="18" charset="0"/>
                <a:cs typeface="Times New Roman" panose="02020603050405020304" pitchFamily="18" charset="0"/>
              </a:rPr>
              <a:t>SP 6.B  Support a claim with evidence from biological principles, concepts, processes, and/or data. </a:t>
            </a:r>
          </a:p>
          <a:p>
            <a:r>
              <a:rPr lang="en-US" sz="1100" dirty="0">
                <a:latin typeface="Times New Roman" panose="02020603050405020304" pitchFamily="18" charset="0"/>
                <a:cs typeface="Times New Roman" panose="02020603050405020304" pitchFamily="18" charset="0"/>
              </a:rPr>
              <a:t>SP 6.C  Provide reasoning to justify a claim by connecting evidence to biological theories.</a:t>
            </a:r>
          </a:p>
        </p:txBody>
      </p:sp>
      <p:sp>
        <p:nvSpPr>
          <p:cNvPr id="17" name="TextBox 16">
            <a:extLst>
              <a:ext uri="{FF2B5EF4-FFF2-40B4-BE49-F238E27FC236}">
                <a16:creationId xmlns:a16="http://schemas.microsoft.com/office/drawing/2014/main" id="{A38DF09C-0CA5-484F-A84A-CEA9528EC963}"/>
              </a:ext>
            </a:extLst>
          </p:cNvPr>
          <p:cNvSpPr txBox="1"/>
          <p:nvPr/>
        </p:nvSpPr>
        <p:spPr>
          <a:xfrm>
            <a:off x="6277311" y="985881"/>
            <a:ext cx="1358731" cy="369332"/>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Not tested</a:t>
            </a:r>
          </a:p>
        </p:txBody>
      </p:sp>
      <p:grpSp>
        <p:nvGrpSpPr>
          <p:cNvPr id="19" name="Group 18">
            <a:extLst>
              <a:ext uri="{FF2B5EF4-FFF2-40B4-BE49-F238E27FC236}">
                <a16:creationId xmlns:a16="http://schemas.microsoft.com/office/drawing/2014/main" id="{786DAE08-29BE-4E18-921A-F37A3C8ADE45}"/>
              </a:ext>
            </a:extLst>
          </p:cNvPr>
          <p:cNvGrpSpPr/>
          <p:nvPr/>
        </p:nvGrpSpPr>
        <p:grpSpPr>
          <a:xfrm>
            <a:off x="1147011" y="4018366"/>
            <a:ext cx="10411326" cy="369332"/>
            <a:chOff x="1147011" y="4018366"/>
            <a:chExt cx="10411326" cy="369332"/>
          </a:xfrm>
        </p:grpSpPr>
        <p:cxnSp>
          <p:nvCxnSpPr>
            <p:cNvPr id="14" name="Straight Connector 13">
              <a:extLst>
                <a:ext uri="{FF2B5EF4-FFF2-40B4-BE49-F238E27FC236}">
                  <a16:creationId xmlns:a16="http://schemas.microsoft.com/office/drawing/2014/main" id="{39AAC9E8-597E-4A67-9A40-6AC912B475A3}"/>
                </a:ext>
              </a:extLst>
            </p:cNvPr>
            <p:cNvCxnSpPr>
              <a:cxnSpLocks/>
            </p:cNvCxnSpPr>
            <p:nvPr/>
          </p:nvCxnSpPr>
          <p:spPr>
            <a:xfrm>
              <a:off x="1147011" y="4203032"/>
              <a:ext cx="77403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183E90D-9035-4151-B8FD-21A2156E693B}"/>
                </a:ext>
              </a:extLst>
            </p:cNvPr>
            <p:cNvSpPr txBox="1"/>
            <p:nvPr/>
          </p:nvSpPr>
          <p:spPr>
            <a:xfrm>
              <a:off x="8887326" y="4018366"/>
              <a:ext cx="2671011" cy="369332"/>
            </a:xfrm>
            <a:prstGeom prst="rect">
              <a:avLst/>
            </a:prstGeom>
            <a:noFill/>
          </p:spPr>
          <p:txBody>
            <a:bodyPr wrap="square" rtlCol="0">
              <a:spAutoFit/>
            </a:bodyPr>
            <a:lstStyle/>
            <a:p>
              <a:r>
                <a:rPr lang="en-US" dirty="0"/>
                <a:t> </a:t>
              </a:r>
              <a:r>
                <a:rPr lang="en-US" dirty="0">
                  <a:solidFill>
                    <a:srgbClr val="FF0000"/>
                  </a:solidFill>
                </a:rPr>
                <a:t>not an answer choice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052"/>
                                        </p:tgtEl>
                                        <p:attrNameLst>
                                          <p:attrName>style.visibility</p:attrName>
                                        </p:attrNameLst>
                                      </p:cBhvr>
                                      <p:to>
                                        <p:strVal val="visible"/>
                                      </p:to>
                                    </p:set>
                                    <p:animEffect transition="in" filter="wipe(down)">
                                      <p:cBhvr>
                                        <p:cTn id="3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p:bldP spid="8" grpId="0" animBg="1"/>
      <p:bldP spid="2" grpId="0"/>
      <p:bldP spid="4" grpId="0"/>
      <p:bldP spid="6" grpId="0"/>
      <p:bldP spid="17" grpId="0"/>
    </p:bldLst>
  </p:timing>
</p:sld>
</file>

<file path=ppt/slides/slide17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5D4B9911-1225-4EF3-9269-77480B2BDD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48" t="21970" r="15057" b="52840"/>
          <a:stretch>
            <a:fillRect/>
          </a:stretch>
        </p:blipFill>
        <p:spPr bwMode="auto">
          <a:xfrm>
            <a:off x="1550989" y="0"/>
            <a:ext cx="9356725" cy="212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a:extLst>
              <a:ext uri="{FF2B5EF4-FFF2-40B4-BE49-F238E27FC236}">
                <a16:creationId xmlns:a16="http://schemas.microsoft.com/office/drawing/2014/main" id="{75123968-881D-4F4D-A97A-51E3CF590A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46" t="32387" r="26135" b="18750"/>
          <a:stretch>
            <a:fillRect/>
          </a:stretch>
        </p:blipFill>
        <p:spPr bwMode="auto">
          <a:xfrm>
            <a:off x="2251075" y="2516189"/>
            <a:ext cx="7024688" cy="357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205F42E4-2737-4ACA-907B-7F83E8286F29}"/>
              </a:ext>
            </a:extLst>
          </p:cNvPr>
          <p:cNvSpPr txBox="1">
            <a:spLocks noChangeArrowheads="1"/>
          </p:cNvSpPr>
          <p:nvPr/>
        </p:nvSpPr>
        <p:spPr bwMode="auto">
          <a:xfrm>
            <a:off x="5182395" y="4525964"/>
            <a:ext cx="6223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first</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 </a:t>
            </a:r>
            <a:br>
              <a:rPr kumimoji="0" lang="en-US" alt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br>
            <a:r>
              <a:rPr kumimoji="0" lang="en-US" alt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endParaRPr kumimoji="0" lang="en-US" altLang="en-US"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last</a:t>
            </a:r>
          </a:p>
        </p:txBody>
      </p:sp>
      <p:sp>
        <p:nvSpPr>
          <p:cNvPr id="7" name="TextBox 6">
            <a:extLst>
              <a:ext uri="{FF2B5EF4-FFF2-40B4-BE49-F238E27FC236}">
                <a16:creationId xmlns:a16="http://schemas.microsoft.com/office/drawing/2014/main" id="{2D96765A-C808-4D70-87DE-C70CC2A7C1F5}"/>
              </a:ext>
            </a:extLst>
          </p:cNvPr>
          <p:cNvSpPr txBox="1">
            <a:spLocks noChangeArrowheads="1"/>
          </p:cNvSpPr>
          <p:nvPr/>
        </p:nvSpPr>
        <p:spPr bwMode="auto">
          <a:xfrm>
            <a:off x="7861133" y="4525964"/>
            <a:ext cx="1117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Size </a:t>
            </a:r>
            <a:br>
              <a:rPr kumimoji="0" lang="en-US" altLang="en-US"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br>
            <a:r>
              <a:rPr kumimoji="0" lang="en-US" altLang="en-US"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decreases</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a:t>
            </a:r>
            <a:br>
              <a:rPr kumimoji="0" lang="en-US" alt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br>
            <a:r>
              <a:rPr kumimoji="0" lang="en-US" alt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a:t>
            </a:r>
            <a:endParaRPr kumimoji="0" lang="en-US" altLang="en-US"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p:txBody>
      </p:sp>
      <p:sp>
        <p:nvSpPr>
          <p:cNvPr id="8" name="TextBox 7">
            <a:extLst>
              <a:ext uri="{FF2B5EF4-FFF2-40B4-BE49-F238E27FC236}">
                <a16:creationId xmlns:a16="http://schemas.microsoft.com/office/drawing/2014/main" id="{669D397A-F050-4FBB-B2E8-02E84BB9DEB4}"/>
              </a:ext>
            </a:extLst>
          </p:cNvPr>
          <p:cNvSpPr txBox="1">
            <a:spLocks noChangeArrowheads="1"/>
          </p:cNvSpPr>
          <p:nvPr/>
        </p:nvSpPr>
        <p:spPr bwMode="auto">
          <a:xfrm>
            <a:off x="1751097" y="2035968"/>
            <a:ext cx="9547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As seed position  moves farther away from the stem the average seed mass generally decreases. </a:t>
            </a:r>
          </a:p>
        </p:txBody>
      </p:sp>
      <p:sp>
        <p:nvSpPr>
          <p:cNvPr id="3" name="Rectangle 2">
            <a:extLst>
              <a:ext uri="{FF2B5EF4-FFF2-40B4-BE49-F238E27FC236}">
                <a16:creationId xmlns:a16="http://schemas.microsoft.com/office/drawing/2014/main" id="{922BCC5B-1C89-46C9-A6C6-C28931A0293E}"/>
              </a:ext>
            </a:extLst>
          </p:cNvPr>
          <p:cNvSpPr>
            <a:spLocks noChangeArrowheads="1"/>
          </p:cNvSpPr>
          <p:nvPr/>
        </p:nvSpPr>
        <p:spPr bwMode="auto">
          <a:xfrm>
            <a:off x="2101850" y="693739"/>
            <a:ext cx="298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T</a:t>
            </a:r>
          </a:p>
        </p:txBody>
      </p:sp>
      <p:sp>
        <p:nvSpPr>
          <p:cNvPr id="5" name="Rectangle 4">
            <a:extLst>
              <a:ext uri="{FF2B5EF4-FFF2-40B4-BE49-F238E27FC236}">
                <a16:creationId xmlns:a16="http://schemas.microsoft.com/office/drawing/2014/main" id="{22C84A51-7012-4B4B-8C2D-EB6188ED359F}"/>
              </a:ext>
            </a:extLst>
          </p:cNvPr>
          <p:cNvSpPr>
            <a:spLocks noChangeArrowheads="1"/>
          </p:cNvSpPr>
          <p:nvPr/>
        </p:nvSpPr>
        <p:spPr bwMode="auto">
          <a:xfrm>
            <a:off x="1736726" y="2377531"/>
            <a:ext cx="91709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Seeds that are farthest from the stem are smaller than those closest to stem </a:t>
            </a:r>
          </a:p>
        </p:txBody>
      </p:sp>
      <p:sp>
        <p:nvSpPr>
          <p:cNvPr id="10" name="Rectangle 9">
            <a:extLst>
              <a:ext uri="{FF2B5EF4-FFF2-40B4-BE49-F238E27FC236}">
                <a16:creationId xmlns:a16="http://schemas.microsoft.com/office/drawing/2014/main" id="{68A4C868-0A7D-4F88-BE9F-20BDEACB8097}"/>
              </a:ext>
            </a:extLst>
          </p:cNvPr>
          <p:cNvSpPr>
            <a:spLocks noChangeArrowheads="1"/>
          </p:cNvSpPr>
          <p:nvPr/>
        </p:nvSpPr>
        <p:spPr bwMode="auto">
          <a:xfrm>
            <a:off x="2101850" y="881064"/>
            <a:ext cx="298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T</a:t>
            </a:r>
          </a:p>
        </p:txBody>
      </p:sp>
      <p:sp>
        <p:nvSpPr>
          <p:cNvPr id="11" name="Rectangle 10">
            <a:extLst>
              <a:ext uri="{FF2B5EF4-FFF2-40B4-BE49-F238E27FC236}">
                <a16:creationId xmlns:a16="http://schemas.microsoft.com/office/drawing/2014/main" id="{FA0171E8-71E4-4FAE-84FA-7FE7956201AE}"/>
              </a:ext>
            </a:extLst>
          </p:cNvPr>
          <p:cNvSpPr>
            <a:spLocks noChangeArrowheads="1"/>
          </p:cNvSpPr>
          <p:nvPr/>
        </p:nvSpPr>
        <p:spPr bwMode="auto">
          <a:xfrm>
            <a:off x="2101850" y="1157288"/>
            <a:ext cx="298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T</a:t>
            </a:r>
          </a:p>
        </p:txBody>
      </p:sp>
      <p:sp>
        <p:nvSpPr>
          <p:cNvPr id="13" name="Rectangle 12">
            <a:extLst>
              <a:ext uri="{FF2B5EF4-FFF2-40B4-BE49-F238E27FC236}">
                <a16:creationId xmlns:a16="http://schemas.microsoft.com/office/drawing/2014/main" id="{52EDB505-B6D5-4F8C-909F-9281032514ED}"/>
              </a:ext>
            </a:extLst>
          </p:cNvPr>
          <p:cNvSpPr>
            <a:spLocks noChangeArrowheads="1"/>
          </p:cNvSpPr>
          <p:nvPr/>
        </p:nvSpPr>
        <p:spPr bwMode="auto">
          <a:xfrm>
            <a:off x="4292600" y="1735138"/>
            <a:ext cx="5033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Seeds that are farthest from stem are released last .</a:t>
            </a:r>
            <a:endPar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4" name="Rounded Rectangle 13">
            <a:extLst>
              <a:ext uri="{FF2B5EF4-FFF2-40B4-BE49-F238E27FC236}">
                <a16:creationId xmlns:a16="http://schemas.microsoft.com/office/drawing/2014/main" id="{939526D0-A16E-41F3-9C17-88589D0E69B2}"/>
              </a:ext>
            </a:extLst>
          </p:cNvPr>
          <p:cNvSpPr/>
          <p:nvPr/>
        </p:nvSpPr>
        <p:spPr>
          <a:xfrm>
            <a:off x="2097883" y="5657059"/>
            <a:ext cx="5986462" cy="35877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D239E7F0-2EA3-4F97-A599-E88407BF7662}"/>
              </a:ext>
            </a:extLst>
          </p:cNvPr>
          <p:cNvSpPr txBox="1">
            <a:spLocks noChangeArrowheads="1"/>
          </p:cNvSpPr>
          <p:nvPr/>
        </p:nvSpPr>
        <p:spPr bwMode="auto">
          <a:xfrm>
            <a:off x="9611679" y="1050896"/>
            <a:ext cx="13452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5.98 &gt; 5.27</a:t>
            </a:r>
          </a:p>
        </p:txBody>
      </p:sp>
      <p:grpSp>
        <p:nvGrpSpPr>
          <p:cNvPr id="16" name="Group 15">
            <a:extLst>
              <a:ext uri="{FF2B5EF4-FFF2-40B4-BE49-F238E27FC236}">
                <a16:creationId xmlns:a16="http://schemas.microsoft.com/office/drawing/2014/main" id="{1A5E87C0-42FE-46C1-9A95-F85B912FDF7D}"/>
              </a:ext>
            </a:extLst>
          </p:cNvPr>
          <p:cNvGrpSpPr>
            <a:grpSpLocks/>
          </p:cNvGrpSpPr>
          <p:nvPr/>
        </p:nvGrpSpPr>
        <p:grpSpPr bwMode="auto">
          <a:xfrm>
            <a:off x="1923258" y="119793"/>
            <a:ext cx="3881437" cy="685800"/>
            <a:chOff x="490538" y="75831"/>
            <a:chExt cx="3881038" cy="685800"/>
          </a:xfrm>
        </p:grpSpPr>
        <p:sp>
          <p:nvSpPr>
            <p:cNvPr id="4" name="Oval 3">
              <a:extLst>
                <a:ext uri="{FF2B5EF4-FFF2-40B4-BE49-F238E27FC236}">
                  <a16:creationId xmlns:a16="http://schemas.microsoft.com/office/drawing/2014/main" id="{36F1955B-E69E-4221-96D5-CFB55F42831F}"/>
                </a:ext>
              </a:extLst>
            </p:cNvPr>
            <p:cNvSpPr/>
            <p:nvPr/>
          </p:nvSpPr>
          <p:spPr>
            <a:xfrm>
              <a:off x="490538" y="304431"/>
              <a:ext cx="804779"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88" name="Rectangle 1">
              <a:extLst>
                <a:ext uri="{FF2B5EF4-FFF2-40B4-BE49-F238E27FC236}">
                  <a16:creationId xmlns:a16="http://schemas.microsoft.com/office/drawing/2014/main" id="{CEAA689D-A66E-49F8-8CBF-D2802B3CA21B}"/>
                </a:ext>
              </a:extLst>
            </p:cNvPr>
            <p:cNvSpPr>
              <a:spLocks noChangeArrowheads="1"/>
            </p:cNvSpPr>
            <p:nvPr/>
          </p:nvSpPr>
          <p:spPr bwMode="auto">
            <a:xfrm>
              <a:off x="619912" y="392299"/>
              <a:ext cx="2968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F</a:t>
              </a:r>
            </a:p>
          </p:txBody>
        </p:sp>
        <p:sp>
          <p:nvSpPr>
            <p:cNvPr id="18" name="Oval 17">
              <a:extLst>
                <a:ext uri="{FF2B5EF4-FFF2-40B4-BE49-F238E27FC236}">
                  <a16:creationId xmlns:a16="http://schemas.microsoft.com/office/drawing/2014/main" id="{AFEDE966-1ECF-4955-AC4C-D652768ADDF5}"/>
                </a:ext>
              </a:extLst>
            </p:cNvPr>
            <p:cNvSpPr/>
            <p:nvPr/>
          </p:nvSpPr>
          <p:spPr>
            <a:xfrm>
              <a:off x="3566797" y="75831"/>
              <a:ext cx="804779"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BA09FBDA-BEE7-4024-9A73-87918E4308D6}"/>
              </a:ext>
            </a:extLst>
          </p:cNvPr>
          <p:cNvSpPr txBox="1"/>
          <p:nvPr/>
        </p:nvSpPr>
        <p:spPr>
          <a:xfrm>
            <a:off x="33672" y="6209525"/>
            <a:ext cx="6096000"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 6.A  Make a scientific claim.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 6.B  Support a claim with evidence from biological principles, concepts, processes, and/or data.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 6.C  Provide reasoning to justify a claim by connecting evidence to biological theories.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00"/>
                                        <p:tgtEl>
                                          <p:spTgt spid="1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barn(inVertical)">
                                      <p:cBhvr>
                                        <p:cTn id="45" dur="500"/>
                                        <p:tgtEl>
                                          <p:spTgt spid="15"/>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wipe(down)">
                                      <p:cBhvr>
                                        <p:cTn id="50" dur="500"/>
                                        <p:tgtEl>
                                          <p:spTgt spid="3"/>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4"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down)">
                                      <p:cBhvr>
                                        <p:cTn id="55" dur="500"/>
                                        <p:tgtEl>
                                          <p:spTgt spid="16"/>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barn(inVertical)">
                                      <p:cBhvr>
                                        <p:cTn id="6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3" grpId="0"/>
      <p:bldP spid="5" grpId="0"/>
      <p:bldP spid="10" grpId="0"/>
      <p:bldP spid="11" grpId="0"/>
      <p:bldP spid="13" grpId="0"/>
      <p:bldP spid="14" grpId="0" animBg="1"/>
      <p:bldP spid="15" grpId="0"/>
    </p:bldLst>
  </p:timing>
</p:sld>
</file>

<file path=ppt/slides/slide17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D3392D69-4F71-4D14-9860-BB8567DAA8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93" t="56702" r="19307" b="14130"/>
          <a:stretch>
            <a:fillRect/>
          </a:stretch>
        </p:blipFill>
        <p:spPr bwMode="auto">
          <a:xfrm>
            <a:off x="1641475" y="163514"/>
            <a:ext cx="8991600" cy="2306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a:extLst>
              <a:ext uri="{FF2B5EF4-FFF2-40B4-BE49-F238E27FC236}">
                <a16:creationId xmlns:a16="http://schemas.microsoft.com/office/drawing/2014/main" id="{7D692F17-765D-4AC7-AF21-180F41A839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79" t="32767" r="26275" b="40530"/>
          <a:stretch/>
        </p:blipFill>
        <p:spPr bwMode="auto">
          <a:xfrm>
            <a:off x="1981200" y="3771709"/>
            <a:ext cx="7636376" cy="2111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2D003967-9B34-4ACC-9988-75B4BCD576D3}"/>
              </a:ext>
            </a:extLst>
          </p:cNvPr>
          <p:cNvSpPr txBox="1">
            <a:spLocks noChangeArrowheads="1"/>
          </p:cNvSpPr>
          <p:nvPr/>
        </p:nvSpPr>
        <p:spPr bwMode="auto">
          <a:xfrm>
            <a:off x="8570496" y="5361883"/>
            <a:ext cx="327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a:t>
            </a:r>
          </a:p>
        </p:txBody>
      </p:sp>
      <p:sp>
        <p:nvSpPr>
          <p:cNvPr id="4" name="Rounded Rectangle 3">
            <a:extLst>
              <a:ext uri="{FF2B5EF4-FFF2-40B4-BE49-F238E27FC236}">
                <a16:creationId xmlns:a16="http://schemas.microsoft.com/office/drawing/2014/main" id="{57872F66-7130-4610-980D-7B89312308D7}"/>
              </a:ext>
            </a:extLst>
          </p:cNvPr>
          <p:cNvSpPr/>
          <p:nvPr/>
        </p:nvSpPr>
        <p:spPr>
          <a:xfrm>
            <a:off x="1760788" y="4446559"/>
            <a:ext cx="8077200" cy="32543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ounded Rectangle 6">
            <a:extLst>
              <a:ext uri="{FF2B5EF4-FFF2-40B4-BE49-F238E27FC236}">
                <a16:creationId xmlns:a16="http://schemas.microsoft.com/office/drawing/2014/main" id="{C18ED098-B5B6-4645-BA27-F24994BF0B01}"/>
              </a:ext>
            </a:extLst>
          </p:cNvPr>
          <p:cNvSpPr/>
          <p:nvPr/>
        </p:nvSpPr>
        <p:spPr>
          <a:xfrm>
            <a:off x="2819400" y="1622425"/>
            <a:ext cx="304800" cy="4127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3368744-2A7F-41BA-97E5-106C0FD0615D}"/>
              </a:ext>
            </a:extLst>
          </p:cNvPr>
          <p:cNvSpPr txBox="1">
            <a:spLocks noChangeArrowheads="1"/>
          </p:cNvSpPr>
          <p:nvPr/>
        </p:nvSpPr>
        <p:spPr bwMode="auto">
          <a:xfrm>
            <a:off x="547102" y="2399101"/>
            <a:ext cx="1151656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Plants with 14 hours of light and no variables changed showed a decrease in  average seed mass  from 7.10 to 5.63 when the temperature was increased from 23 °C to 29 ° C. Since avg seed mass for similar conditions with 8 hrs of light at 23 °C was 6.12 mg, I would predict that there would be a decrease in average seed mass (less than 6.12) when the temp was increased to 29 C. </a:t>
            </a:r>
          </a:p>
        </p:txBody>
      </p:sp>
      <p:grpSp>
        <p:nvGrpSpPr>
          <p:cNvPr id="8" name="Group 7">
            <a:extLst>
              <a:ext uri="{FF2B5EF4-FFF2-40B4-BE49-F238E27FC236}">
                <a16:creationId xmlns:a16="http://schemas.microsoft.com/office/drawing/2014/main" id="{F84FDB3B-8D56-499B-B341-944ED20E1B10}"/>
              </a:ext>
            </a:extLst>
          </p:cNvPr>
          <p:cNvGrpSpPr>
            <a:grpSpLocks/>
          </p:cNvGrpSpPr>
          <p:nvPr/>
        </p:nvGrpSpPr>
        <p:grpSpPr bwMode="auto">
          <a:xfrm>
            <a:off x="4191001" y="1008063"/>
            <a:ext cx="1820863" cy="639762"/>
            <a:chOff x="2667000" y="1007355"/>
            <a:chExt cx="1821141" cy="640621"/>
          </a:xfrm>
        </p:grpSpPr>
        <p:sp>
          <p:nvSpPr>
            <p:cNvPr id="4105" name="TextBox 2">
              <a:extLst>
                <a:ext uri="{FF2B5EF4-FFF2-40B4-BE49-F238E27FC236}">
                  <a16:creationId xmlns:a16="http://schemas.microsoft.com/office/drawing/2014/main" id="{05D00196-24F7-4237-8E41-096DF34A1B3B}"/>
                </a:ext>
              </a:extLst>
            </p:cNvPr>
            <p:cNvSpPr txBox="1">
              <a:spLocks noChangeArrowheads="1"/>
            </p:cNvSpPr>
            <p:nvPr/>
          </p:nvSpPr>
          <p:spPr bwMode="auto">
            <a:xfrm>
              <a:off x="2979458" y="1143000"/>
              <a:ext cx="15086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All above 6.12</a:t>
              </a:r>
            </a:p>
          </p:txBody>
        </p:sp>
        <p:sp>
          <p:nvSpPr>
            <p:cNvPr id="5" name="Moon 4">
              <a:extLst>
                <a:ext uri="{FF2B5EF4-FFF2-40B4-BE49-F238E27FC236}">
                  <a16:creationId xmlns:a16="http://schemas.microsoft.com/office/drawing/2014/main" id="{86FCD529-67EF-4021-9338-DD2FA9AD3165}"/>
                </a:ext>
              </a:extLst>
            </p:cNvPr>
            <p:cNvSpPr/>
            <p:nvPr/>
          </p:nvSpPr>
          <p:spPr>
            <a:xfrm rot="10800000">
              <a:off x="2667000" y="1007355"/>
              <a:ext cx="266741" cy="640621"/>
            </a:xfrm>
            <a:prstGeom prst="mo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02FB7BEA-51D1-4969-A037-ECC1C514D7FB}"/>
              </a:ext>
            </a:extLst>
          </p:cNvPr>
          <p:cNvSpPr txBox="1"/>
          <p:nvPr/>
        </p:nvSpPr>
        <p:spPr>
          <a:xfrm>
            <a:off x="209382" y="6094322"/>
            <a:ext cx="6096000"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 6.A  Make a scientific claim.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 6.B  Support a claim with evidence from biological principles, concepts, processes, and/or data.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 6.C  Provide reasoning to justify a claim by connecting evidence to biological theories.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additive="base">
                                        <p:cTn id="1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6" presetClass="entr" presetSubtype="21"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
            <a:extLst>
              <a:ext uri="{FF2B5EF4-FFF2-40B4-BE49-F238E27FC236}">
                <a16:creationId xmlns:a16="http://schemas.microsoft.com/office/drawing/2014/main" id="{93214F36-D889-4B99-A5DC-BE28890778CF}"/>
              </a:ext>
            </a:extLst>
          </p:cNvPr>
          <p:cNvSpPr>
            <a:spLocks noChangeArrowheads="1"/>
          </p:cNvSpPr>
          <p:nvPr/>
        </p:nvSpPr>
        <p:spPr bwMode="auto">
          <a:xfrm>
            <a:off x="1725613" y="3783014"/>
            <a:ext cx="92964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b="1" u="sng"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POSSIBLE OFFSPRING </a:t>
            </a:r>
            <a:endParaRPr lang="en-US" altLang="en-US" sz="2400" dirty="0">
              <a:solidFill>
                <a:srgbClr val="000000"/>
              </a:solidFill>
              <a:latin typeface="Arial" panose="020B0604020202020204" pitchFamily="34" charset="0"/>
              <a:ea typeface="Calibri" panose="020F0502020204030204" pitchFamily="34" charset="0"/>
            </a:endParaRPr>
          </a:p>
          <a:p>
            <a:pPr>
              <a:spcBef>
                <a:spcPct val="0"/>
              </a:spcBef>
              <a:buFontTx/>
              <a:buNone/>
            </a:pPr>
            <a:r>
              <a:rPr lang="en-US" altLang="en-US" sz="1600" b="1"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    PROBABILITY    </a:t>
            </a:r>
            <a:r>
              <a:rPr lang="en-US" altLang="en-US" sz="1600" b="1" u="sng"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GENOTYPE</a:t>
            </a:r>
            <a:r>
              <a:rPr lang="en-US" altLang="en-US" sz="1600" b="1"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       </a:t>
            </a:r>
            <a:r>
              <a:rPr lang="en-US" altLang="en-US" sz="1600" b="1" u="sng"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PHENOTYPE (BLOOD TYPE)</a:t>
            </a:r>
            <a:endParaRPr lang="en-US" altLang="en-US" sz="2400" dirty="0">
              <a:solidFill>
                <a:srgbClr val="000000"/>
              </a:solidFill>
              <a:latin typeface="Arial" panose="020B0604020202020204" pitchFamily="34" charset="0"/>
            </a:endParaRPr>
          </a:p>
          <a:p>
            <a:pPr>
              <a:spcBef>
                <a:spcPct val="0"/>
              </a:spcBef>
              <a:buFontTx/>
              <a:buNone/>
            </a:pPr>
            <a:r>
              <a:rPr lang="en-US" altLang="en-US" sz="1600" b="1" dirty="0">
                <a:solidFill>
                  <a:srgbClr val="000000"/>
                </a:solidFill>
                <a:latin typeface="Comic Sans MS" panose="030F0702030302020204" pitchFamily="66" charset="0"/>
              </a:rPr>
              <a:t>  </a:t>
            </a:r>
          </a:p>
          <a:p>
            <a:pPr>
              <a:spcBef>
                <a:spcPct val="0"/>
              </a:spcBef>
              <a:buFontTx/>
              <a:buNone/>
            </a:pPr>
            <a:r>
              <a:rPr lang="en-US" altLang="en-US" sz="1600" b="1" dirty="0">
                <a:solidFill>
                  <a:srgbClr val="000000"/>
                </a:solidFill>
                <a:latin typeface="Comic Sans MS" panose="030F0702030302020204" pitchFamily="66" charset="0"/>
              </a:rPr>
              <a:t>      _________       ________	      _______	</a:t>
            </a:r>
          </a:p>
          <a:p>
            <a:pPr>
              <a:spcBef>
                <a:spcPct val="0"/>
              </a:spcBef>
              <a:buFontTx/>
              <a:buNone/>
            </a:pPr>
            <a:r>
              <a:rPr lang="en-US" altLang="en-US" sz="1600" b="1" dirty="0">
                <a:solidFill>
                  <a:srgbClr val="000000"/>
                </a:solidFill>
                <a:latin typeface="Comic Sans MS" panose="030F0702030302020204" pitchFamily="66" charset="0"/>
              </a:rPr>
              <a:t>		</a:t>
            </a:r>
            <a:br>
              <a:rPr lang="en-US" altLang="en-US" sz="1600" b="1" dirty="0">
                <a:solidFill>
                  <a:srgbClr val="000000"/>
                </a:solidFill>
                <a:latin typeface="Comic Sans MS" panose="030F0702030302020204" pitchFamily="66" charset="0"/>
              </a:rPr>
            </a:br>
            <a:r>
              <a:rPr lang="en-US" altLang="en-US" sz="1600" b="1" dirty="0">
                <a:solidFill>
                  <a:srgbClr val="000000"/>
                </a:solidFill>
                <a:latin typeface="Comic Sans MS" panose="030F0702030302020204" pitchFamily="66" charset="0"/>
              </a:rPr>
              <a:t>      _________	     _________         _______                                       </a:t>
            </a:r>
            <a:br>
              <a:rPr lang="en-US" altLang="en-US" sz="1600" b="1" dirty="0">
                <a:solidFill>
                  <a:srgbClr val="000000"/>
                </a:solidFill>
                <a:latin typeface="Comic Sans MS" panose="030F0702030302020204" pitchFamily="66" charset="0"/>
              </a:rPr>
            </a:br>
            <a:r>
              <a:rPr lang="en-US" altLang="en-US" sz="1600" b="1" dirty="0">
                <a:solidFill>
                  <a:srgbClr val="000000"/>
                </a:solidFill>
                <a:latin typeface="Comic Sans MS" panose="030F0702030302020204" pitchFamily="66" charset="0"/>
              </a:rPr>
              <a:t>			       </a:t>
            </a:r>
            <a:br>
              <a:rPr lang="en-US" altLang="en-US" sz="1600" b="1" dirty="0">
                <a:solidFill>
                  <a:srgbClr val="000000"/>
                </a:solidFill>
                <a:latin typeface="Comic Sans MS" panose="030F0702030302020204" pitchFamily="66" charset="0"/>
              </a:rPr>
            </a:br>
            <a:r>
              <a:rPr lang="en-US" altLang="en-US" sz="1600" b="1" dirty="0">
                <a:solidFill>
                  <a:srgbClr val="000000"/>
                </a:solidFill>
                <a:latin typeface="Comic Sans MS" panose="030F0702030302020204" pitchFamily="66" charset="0"/>
              </a:rPr>
              <a:t>      __________      _________        _______ </a:t>
            </a:r>
            <a:br>
              <a:rPr lang="en-US" altLang="en-US" sz="1600" b="1" dirty="0">
                <a:solidFill>
                  <a:srgbClr val="000000"/>
                </a:solidFill>
                <a:latin typeface="Comic Sans MS" panose="030F0702030302020204" pitchFamily="66" charset="0"/>
              </a:rPr>
            </a:br>
            <a:br>
              <a:rPr lang="en-US" altLang="en-US" sz="1600" b="1" dirty="0">
                <a:solidFill>
                  <a:srgbClr val="000000"/>
                </a:solidFill>
                <a:latin typeface="Comic Sans MS" panose="030F0702030302020204" pitchFamily="66" charset="0"/>
              </a:rPr>
            </a:br>
            <a:r>
              <a:rPr lang="en-US" altLang="en-US" sz="1600" b="1" dirty="0">
                <a:solidFill>
                  <a:srgbClr val="000000"/>
                </a:solidFill>
                <a:latin typeface="Comic Sans MS" panose="030F0702030302020204" pitchFamily="66" charset="0"/>
              </a:rPr>
              <a:t>      __________      _________        ________</a:t>
            </a:r>
            <a:endParaRPr lang="en-US" altLang="en-US" sz="1800" dirty="0"/>
          </a:p>
        </p:txBody>
      </p:sp>
      <p:pic>
        <p:nvPicPr>
          <p:cNvPr id="91139" name="Picture 2">
            <a:extLst>
              <a:ext uri="{FF2B5EF4-FFF2-40B4-BE49-F238E27FC236}">
                <a16:creationId xmlns:a16="http://schemas.microsoft.com/office/drawing/2014/main" id="{6C1D2176-92E0-4595-9416-DABFAB214B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585" t="52083" r="63351" b="33640"/>
          <a:stretch>
            <a:fillRect/>
          </a:stretch>
        </p:blipFill>
        <p:spPr bwMode="auto">
          <a:xfrm>
            <a:off x="2832101" y="1079501"/>
            <a:ext cx="3548063" cy="2703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1">
            <a:extLst>
              <a:ext uri="{FF2B5EF4-FFF2-40B4-BE49-F238E27FC236}">
                <a16:creationId xmlns:a16="http://schemas.microsoft.com/office/drawing/2014/main" id="{C6EF277F-41ED-47B0-AE49-65C95CC43629}"/>
              </a:ext>
            </a:extLst>
          </p:cNvPr>
          <p:cNvSpPr>
            <a:spLocks noGrp="1" noChangeArrowheads="1"/>
          </p:cNvSpPr>
          <p:nvPr>
            <p:ph type="subTitle" idx="1"/>
          </p:nvPr>
        </p:nvSpPr>
        <p:spPr>
          <a:xfrm>
            <a:off x="1731963" y="33339"/>
            <a:ext cx="9201150" cy="706437"/>
          </a:xfrm>
        </p:spPr>
        <p:txBody>
          <a:bodyPr rtlCol="0" anchor="ctr">
            <a:spAutoFit/>
          </a:bodyPr>
          <a:lstStyle/>
          <a:p>
            <a:pPr algn="l" eaLnBrk="1" hangingPunct="1">
              <a:spcBef>
                <a:spcPct val="0"/>
              </a:spcBef>
              <a:buFont typeface="Arial" charset="0"/>
              <a:buNone/>
              <a:defRPr/>
            </a:pPr>
            <a:r>
              <a:rPr lang="en-US" altLang="en-US" sz="2400" b="1" u="sng" dirty="0">
                <a:solidFill>
                  <a:schemeClr val="tx1"/>
                </a:solidFill>
                <a:latin typeface="Comic Sans MS" pitchFamily="66" charset="0"/>
                <a:ea typeface="Calibri" pitchFamily="34" charset="0"/>
                <a:cs typeface="Times New Roman" pitchFamily="18" charset="0"/>
              </a:rPr>
              <a:t>MOM with I</a:t>
            </a:r>
            <a:r>
              <a:rPr lang="en-US" altLang="en-US" sz="2400" b="1" u="sng" baseline="30000" dirty="0">
                <a:solidFill>
                  <a:schemeClr val="tx1"/>
                </a:solidFill>
                <a:latin typeface="Comic Sans MS" pitchFamily="66" charset="0"/>
                <a:ea typeface="Calibri" pitchFamily="34" charset="0"/>
                <a:cs typeface="Times New Roman" pitchFamily="18" charset="0"/>
              </a:rPr>
              <a:t>A </a:t>
            </a:r>
            <a:r>
              <a:rPr lang="en-US" altLang="en-US" sz="2400" b="1" u="sng" dirty="0">
                <a:solidFill>
                  <a:schemeClr val="tx1"/>
                </a:solidFill>
                <a:latin typeface="Comic Sans MS" pitchFamily="66" charset="0"/>
                <a:ea typeface="Calibri" pitchFamily="34" charset="0"/>
                <a:cs typeface="Times New Roman" pitchFamily="18" charset="0"/>
              </a:rPr>
              <a:t>i genotype X  DAD with I</a:t>
            </a:r>
            <a:r>
              <a:rPr lang="en-US" altLang="en-US" sz="2400" b="1" u="sng" baseline="30000" dirty="0">
                <a:solidFill>
                  <a:schemeClr val="tx1"/>
                </a:solidFill>
                <a:latin typeface="Comic Sans MS" pitchFamily="66" charset="0"/>
                <a:ea typeface="Calibri" pitchFamily="34" charset="0"/>
                <a:cs typeface="Times New Roman" pitchFamily="18" charset="0"/>
              </a:rPr>
              <a:t>B </a:t>
            </a:r>
            <a:r>
              <a:rPr lang="en-US" altLang="en-US" sz="2400" b="1" u="sng" dirty="0">
                <a:solidFill>
                  <a:schemeClr val="tx1"/>
                </a:solidFill>
                <a:latin typeface="Comic Sans MS" pitchFamily="66" charset="0"/>
                <a:ea typeface="Calibri" pitchFamily="34" charset="0"/>
                <a:cs typeface="Times New Roman" pitchFamily="18" charset="0"/>
              </a:rPr>
              <a:t>i genotype </a:t>
            </a:r>
            <a:endParaRPr lang="en-US" altLang="en-US" sz="2400" b="1" dirty="0">
              <a:solidFill>
                <a:schemeClr val="tx1"/>
              </a:solidFill>
              <a:latin typeface="Comic Sans MS" pitchFamily="66" charset="0"/>
              <a:ea typeface="Calibri" pitchFamily="34" charset="0"/>
              <a:cs typeface="Times New Roman" pitchFamily="18" charset="0"/>
            </a:endParaRPr>
          </a:p>
          <a:p>
            <a:pPr algn="l">
              <a:spcBef>
                <a:spcPct val="0"/>
              </a:spcBef>
              <a:defRPr/>
            </a:pPr>
            <a:r>
              <a:rPr lang="en-US" altLang="en-US" sz="1600" b="1" dirty="0">
                <a:solidFill>
                  <a:schemeClr val="tx1"/>
                </a:solidFill>
                <a:latin typeface="Comic Sans MS" pitchFamily="66" charset="0"/>
                <a:ea typeface="Calibri" pitchFamily="34" charset="0"/>
                <a:cs typeface="Times New Roman" pitchFamily="18" charset="0"/>
              </a:rPr>
              <a:t>			     	             </a:t>
            </a:r>
            <a:r>
              <a:rPr lang="en-US" sz="1600" b="1" dirty="0"/>
              <a:t>		    </a:t>
            </a:r>
            <a:endParaRPr lang="en-US" altLang="en-US" sz="1800" dirty="0">
              <a:solidFill>
                <a:schemeClr val="tx1"/>
              </a:solidFill>
              <a:latin typeface="Arial" pitchFamily="34" charset="0"/>
              <a:cs typeface="Arial" pitchFamily="34" charset="0"/>
            </a:endParaRPr>
          </a:p>
        </p:txBody>
      </p:sp>
      <p:grpSp>
        <p:nvGrpSpPr>
          <p:cNvPr id="17" name="Group 16">
            <a:extLst>
              <a:ext uri="{FF2B5EF4-FFF2-40B4-BE49-F238E27FC236}">
                <a16:creationId xmlns:a16="http://schemas.microsoft.com/office/drawing/2014/main" id="{98B87701-4B95-42C0-B9C9-817A2AA31186}"/>
              </a:ext>
            </a:extLst>
          </p:cNvPr>
          <p:cNvGrpSpPr>
            <a:grpSpLocks/>
          </p:cNvGrpSpPr>
          <p:nvPr/>
        </p:nvGrpSpPr>
        <p:grpSpPr bwMode="auto">
          <a:xfrm>
            <a:off x="3505200" y="550863"/>
            <a:ext cx="1985020" cy="761072"/>
            <a:chOff x="1248876" y="755904"/>
            <a:chExt cx="1346531" cy="759637"/>
          </a:xfrm>
        </p:grpSpPr>
        <p:sp>
          <p:nvSpPr>
            <p:cNvPr id="91159" name="TextBox 6">
              <a:extLst>
                <a:ext uri="{FF2B5EF4-FFF2-40B4-BE49-F238E27FC236}">
                  <a16:creationId xmlns:a16="http://schemas.microsoft.com/office/drawing/2014/main" id="{44D6007A-2AD9-479B-8CB7-78AE0D12013D}"/>
                </a:ext>
              </a:extLst>
            </p:cNvPr>
            <p:cNvSpPr txBox="1">
              <a:spLocks noChangeArrowheads="1"/>
            </p:cNvSpPr>
            <p:nvPr/>
          </p:nvSpPr>
          <p:spPr bwMode="auto">
            <a:xfrm>
              <a:off x="1248876" y="808990"/>
              <a:ext cx="461271" cy="70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dirty="0">
                  <a:solidFill>
                    <a:srgbClr val="7030A0"/>
                  </a:solidFill>
                  <a:latin typeface="Comic Sans MS" panose="030F0702030302020204" pitchFamily="66" charset="0"/>
                </a:rPr>
                <a:t>I</a:t>
              </a:r>
              <a:r>
                <a:rPr lang="en-US" altLang="en-US" sz="4000" baseline="30000" dirty="0">
                  <a:solidFill>
                    <a:srgbClr val="7030A0"/>
                  </a:solidFill>
                  <a:latin typeface="Comic Sans MS" panose="030F0702030302020204" pitchFamily="66" charset="0"/>
                </a:rPr>
                <a:t>B</a:t>
              </a:r>
            </a:p>
          </p:txBody>
        </p:sp>
        <p:sp>
          <p:nvSpPr>
            <p:cNvPr id="91160" name="Rectangle 7">
              <a:extLst>
                <a:ext uri="{FF2B5EF4-FFF2-40B4-BE49-F238E27FC236}">
                  <a16:creationId xmlns:a16="http://schemas.microsoft.com/office/drawing/2014/main" id="{CD8C40E0-87B7-4398-BE8B-45721055F631}"/>
                </a:ext>
              </a:extLst>
            </p:cNvPr>
            <p:cNvSpPr>
              <a:spLocks noChangeArrowheads="1"/>
            </p:cNvSpPr>
            <p:nvPr/>
          </p:nvSpPr>
          <p:spPr bwMode="auto">
            <a:xfrm>
              <a:off x="2163495" y="755904"/>
              <a:ext cx="431912" cy="70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dirty="0">
                  <a:solidFill>
                    <a:srgbClr val="7030A0"/>
                  </a:solidFill>
                  <a:latin typeface="Comic Sans MS" panose="030F0702030302020204" pitchFamily="66" charset="0"/>
                </a:rPr>
                <a:t>  i</a:t>
              </a:r>
            </a:p>
          </p:txBody>
        </p:sp>
      </p:grpSp>
      <p:grpSp>
        <p:nvGrpSpPr>
          <p:cNvPr id="18" name="Group 17">
            <a:extLst>
              <a:ext uri="{FF2B5EF4-FFF2-40B4-BE49-F238E27FC236}">
                <a16:creationId xmlns:a16="http://schemas.microsoft.com/office/drawing/2014/main" id="{93E7A450-1BCB-4CB9-ABB9-BDC248D74EE5}"/>
              </a:ext>
            </a:extLst>
          </p:cNvPr>
          <p:cNvGrpSpPr>
            <a:grpSpLocks/>
          </p:cNvGrpSpPr>
          <p:nvPr/>
        </p:nvGrpSpPr>
        <p:grpSpPr bwMode="auto">
          <a:xfrm>
            <a:off x="2292350" y="1312864"/>
            <a:ext cx="730250" cy="1722451"/>
            <a:chOff x="311601" y="1567710"/>
            <a:chExt cx="445968" cy="1722569"/>
          </a:xfrm>
        </p:grpSpPr>
        <p:sp>
          <p:nvSpPr>
            <p:cNvPr id="91157" name="Rectangle 8">
              <a:extLst>
                <a:ext uri="{FF2B5EF4-FFF2-40B4-BE49-F238E27FC236}">
                  <a16:creationId xmlns:a16="http://schemas.microsoft.com/office/drawing/2014/main" id="{FB03A7DB-0171-49B4-B577-5FE84E5879F9}"/>
                </a:ext>
              </a:extLst>
            </p:cNvPr>
            <p:cNvSpPr>
              <a:spLocks noChangeArrowheads="1"/>
            </p:cNvSpPr>
            <p:nvPr/>
          </p:nvSpPr>
          <p:spPr bwMode="auto">
            <a:xfrm>
              <a:off x="311601" y="1567710"/>
              <a:ext cx="445968" cy="707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dirty="0">
                  <a:solidFill>
                    <a:srgbClr val="7030A0"/>
                  </a:solidFill>
                  <a:latin typeface="Comic Sans MS" panose="030F0702030302020204" pitchFamily="66" charset="0"/>
                </a:rPr>
                <a:t>I</a:t>
              </a:r>
              <a:r>
                <a:rPr lang="en-US" altLang="en-US" sz="4000" baseline="30000" dirty="0">
                  <a:solidFill>
                    <a:srgbClr val="7030A0"/>
                  </a:solidFill>
                  <a:latin typeface="Comic Sans MS" panose="030F0702030302020204" pitchFamily="66" charset="0"/>
                </a:rPr>
                <a:t>A</a:t>
              </a:r>
            </a:p>
          </p:txBody>
        </p:sp>
        <p:sp>
          <p:nvSpPr>
            <p:cNvPr id="91158" name="Rectangle 10">
              <a:extLst>
                <a:ext uri="{FF2B5EF4-FFF2-40B4-BE49-F238E27FC236}">
                  <a16:creationId xmlns:a16="http://schemas.microsoft.com/office/drawing/2014/main" id="{EA78BD01-F036-4816-AB71-1E34B987317F}"/>
                </a:ext>
              </a:extLst>
            </p:cNvPr>
            <p:cNvSpPr>
              <a:spLocks noChangeArrowheads="1"/>
            </p:cNvSpPr>
            <p:nvPr/>
          </p:nvSpPr>
          <p:spPr bwMode="auto">
            <a:xfrm>
              <a:off x="311601" y="2582345"/>
              <a:ext cx="200883" cy="707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dirty="0">
                  <a:solidFill>
                    <a:srgbClr val="7030A0"/>
                  </a:solidFill>
                  <a:latin typeface="Comic Sans MS" panose="030F0702030302020204" pitchFamily="66" charset="0"/>
                </a:rPr>
                <a:t>i</a:t>
              </a:r>
            </a:p>
          </p:txBody>
        </p:sp>
      </p:grpSp>
      <p:sp>
        <p:nvSpPr>
          <p:cNvPr id="10" name="TextBox 9">
            <a:extLst>
              <a:ext uri="{FF2B5EF4-FFF2-40B4-BE49-F238E27FC236}">
                <a16:creationId xmlns:a16="http://schemas.microsoft.com/office/drawing/2014/main" id="{31D8134F-D80E-4944-ACB6-4DDA3B6D363F}"/>
              </a:ext>
            </a:extLst>
          </p:cNvPr>
          <p:cNvSpPr txBox="1">
            <a:spLocks noChangeArrowheads="1"/>
          </p:cNvSpPr>
          <p:nvPr/>
        </p:nvSpPr>
        <p:spPr bwMode="auto">
          <a:xfrm>
            <a:off x="3087689" y="1438276"/>
            <a:ext cx="3101975"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dirty="0">
                <a:solidFill>
                  <a:srgbClr val="7030A0"/>
                </a:solidFill>
                <a:latin typeface="Comic Sans MS" panose="030F0702030302020204" pitchFamily="66" charset="0"/>
              </a:rPr>
              <a:t>I</a:t>
            </a:r>
            <a:r>
              <a:rPr lang="en-US" altLang="en-US" sz="4400" baseline="30000" dirty="0">
                <a:solidFill>
                  <a:srgbClr val="7030A0"/>
                </a:solidFill>
                <a:latin typeface="Comic Sans MS" panose="030F0702030302020204" pitchFamily="66" charset="0"/>
              </a:rPr>
              <a:t>A </a:t>
            </a:r>
            <a:r>
              <a:rPr lang="en-US" altLang="en-US" sz="4400" dirty="0">
                <a:solidFill>
                  <a:srgbClr val="7030A0"/>
                </a:solidFill>
                <a:latin typeface="Comic Sans MS" panose="030F0702030302020204" pitchFamily="66" charset="0"/>
              </a:rPr>
              <a:t>I</a:t>
            </a:r>
            <a:r>
              <a:rPr lang="en-US" altLang="en-US" sz="4400" baseline="30000" dirty="0">
                <a:solidFill>
                  <a:srgbClr val="7030A0"/>
                </a:solidFill>
                <a:latin typeface="Comic Sans MS" panose="030F0702030302020204" pitchFamily="66" charset="0"/>
              </a:rPr>
              <a:t>B</a:t>
            </a:r>
            <a:r>
              <a:rPr lang="en-US" altLang="en-US" sz="4400" dirty="0">
                <a:solidFill>
                  <a:srgbClr val="7030A0"/>
                </a:solidFill>
                <a:latin typeface="Comic Sans MS" panose="030F0702030302020204" pitchFamily="66" charset="0"/>
              </a:rPr>
              <a:t>   I</a:t>
            </a:r>
            <a:r>
              <a:rPr lang="en-US" altLang="en-US" sz="4400" baseline="30000" dirty="0">
                <a:solidFill>
                  <a:srgbClr val="7030A0"/>
                </a:solidFill>
                <a:latin typeface="Comic Sans MS" panose="030F0702030302020204" pitchFamily="66" charset="0"/>
              </a:rPr>
              <a:t>A </a:t>
            </a:r>
            <a:r>
              <a:rPr lang="en-US" altLang="en-US" sz="4400" dirty="0">
                <a:solidFill>
                  <a:srgbClr val="7030A0"/>
                </a:solidFill>
                <a:latin typeface="Comic Sans MS" panose="030F0702030302020204" pitchFamily="66" charset="0"/>
              </a:rPr>
              <a:t>i</a:t>
            </a:r>
          </a:p>
          <a:p>
            <a:pPr eaLnBrk="1" hangingPunct="1">
              <a:spcBef>
                <a:spcPct val="0"/>
              </a:spcBef>
              <a:buFontTx/>
              <a:buNone/>
            </a:pPr>
            <a:endParaRPr lang="en-US" altLang="en-US" sz="2800" dirty="0">
              <a:solidFill>
                <a:srgbClr val="7030A0"/>
              </a:solidFill>
              <a:latin typeface="Comic Sans MS" panose="030F0702030302020204" pitchFamily="66" charset="0"/>
            </a:endParaRPr>
          </a:p>
          <a:p>
            <a:pPr eaLnBrk="1" hangingPunct="1">
              <a:spcBef>
                <a:spcPct val="0"/>
              </a:spcBef>
              <a:buFontTx/>
              <a:buNone/>
            </a:pPr>
            <a:r>
              <a:rPr lang="en-US" altLang="en-US" sz="4400" dirty="0">
                <a:solidFill>
                  <a:srgbClr val="7030A0"/>
                </a:solidFill>
                <a:latin typeface="Comic Sans MS" panose="030F0702030302020204" pitchFamily="66" charset="0"/>
              </a:rPr>
              <a:t>I</a:t>
            </a:r>
            <a:r>
              <a:rPr lang="en-US" altLang="en-US" sz="4400" baseline="30000" dirty="0">
                <a:solidFill>
                  <a:srgbClr val="7030A0"/>
                </a:solidFill>
                <a:latin typeface="Comic Sans MS" panose="030F0702030302020204" pitchFamily="66" charset="0"/>
              </a:rPr>
              <a:t>B</a:t>
            </a:r>
            <a:r>
              <a:rPr lang="en-US" altLang="en-US" sz="4400" dirty="0">
                <a:solidFill>
                  <a:srgbClr val="7030A0"/>
                </a:solidFill>
                <a:latin typeface="Comic Sans MS" panose="030F0702030302020204" pitchFamily="66" charset="0"/>
              </a:rPr>
              <a:t> i       i i</a:t>
            </a:r>
            <a:endParaRPr lang="en-US" altLang="en-US" dirty="0">
              <a:solidFill>
                <a:srgbClr val="7030A0"/>
              </a:solidFill>
              <a:latin typeface="Comic Sans MS" panose="030F0702030302020204" pitchFamily="66" charset="0"/>
            </a:endParaRPr>
          </a:p>
        </p:txBody>
      </p:sp>
      <p:sp>
        <p:nvSpPr>
          <p:cNvPr id="13" name="Rectangle 12">
            <a:extLst>
              <a:ext uri="{FF2B5EF4-FFF2-40B4-BE49-F238E27FC236}">
                <a16:creationId xmlns:a16="http://schemas.microsoft.com/office/drawing/2014/main" id="{A1664BB5-8338-47C4-8DA1-6DFBBD943DA6}"/>
              </a:ext>
            </a:extLst>
          </p:cNvPr>
          <p:cNvSpPr>
            <a:spLocks noChangeArrowheads="1"/>
          </p:cNvSpPr>
          <p:nvPr/>
        </p:nvSpPr>
        <p:spPr bwMode="auto">
          <a:xfrm>
            <a:off x="6246813" y="5264150"/>
            <a:ext cx="4064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a:solidFill>
                  <a:srgbClr val="7030A0"/>
                </a:solidFill>
              </a:rPr>
              <a:t>B</a:t>
            </a:r>
            <a:endParaRPr lang="en-US" altLang="en-US" sz="2000" dirty="0">
              <a:solidFill>
                <a:srgbClr val="7030A0"/>
              </a:solidFill>
            </a:endParaRPr>
          </a:p>
        </p:txBody>
      </p:sp>
      <p:sp>
        <p:nvSpPr>
          <p:cNvPr id="14" name="Rectangle 13">
            <a:extLst>
              <a:ext uri="{FF2B5EF4-FFF2-40B4-BE49-F238E27FC236}">
                <a16:creationId xmlns:a16="http://schemas.microsoft.com/office/drawing/2014/main" id="{871039C1-B00D-48A0-8032-A1496273FE6F}"/>
              </a:ext>
            </a:extLst>
          </p:cNvPr>
          <p:cNvSpPr>
            <a:spLocks noChangeArrowheads="1"/>
          </p:cNvSpPr>
          <p:nvPr/>
        </p:nvSpPr>
        <p:spPr bwMode="auto">
          <a:xfrm>
            <a:off x="6246813" y="5778500"/>
            <a:ext cx="3921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solidFill>
                  <a:srgbClr val="7030A0"/>
                </a:solidFill>
              </a:rPr>
              <a:t>O</a:t>
            </a:r>
          </a:p>
        </p:txBody>
      </p:sp>
      <p:sp>
        <p:nvSpPr>
          <p:cNvPr id="15" name="Rectangle 14">
            <a:extLst>
              <a:ext uri="{FF2B5EF4-FFF2-40B4-BE49-F238E27FC236}">
                <a16:creationId xmlns:a16="http://schemas.microsoft.com/office/drawing/2014/main" id="{58569EFB-BC43-402A-BC69-EE33DC844297}"/>
              </a:ext>
            </a:extLst>
          </p:cNvPr>
          <p:cNvSpPr>
            <a:spLocks noChangeArrowheads="1"/>
          </p:cNvSpPr>
          <p:nvPr/>
        </p:nvSpPr>
        <p:spPr bwMode="auto">
          <a:xfrm>
            <a:off x="4119564" y="4356100"/>
            <a:ext cx="9731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solidFill>
                  <a:srgbClr val="7030A0"/>
                </a:solidFill>
                <a:latin typeface="Comic Sans MS" panose="030F0702030302020204" pitchFamily="66" charset="0"/>
              </a:rPr>
              <a:t>I</a:t>
            </a:r>
            <a:r>
              <a:rPr lang="en-US" altLang="en-US" sz="2800" baseline="30000" dirty="0">
                <a:solidFill>
                  <a:srgbClr val="7030A0"/>
                </a:solidFill>
                <a:latin typeface="Comic Sans MS" panose="030F0702030302020204" pitchFamily="66" charset="0"/>
              </a:rPr>
              <a:t>A </a:t>
            </a:r>
            <a:r>
              <a:rPr lang="en-US" altLang="en-US" sz="2800" dirty="0">
                <a:solidFill>
                  <a:srgbClr val="7030A0"/>
                </a:solidFill>
                <a:latin typeface="Comic Sans MS" panose="030F0702030302020204" pitchFamily="66" charset="0"/>
              </a:rPr>
              <a:t>I</a:t>
            </a:r>
            <a:r>
              <a:rPr lang="en-US" altLang="en-US" sz="2800" baseline="30000" dirty="0">
                <a:solidFill>
                  <a:srgbClr val="7030A0"/>
                </a:solidFill>
                <a:latin typeface="Comic Sans MS" panose="030F0702030302020204" pitchFamily="66" charset="0"/>
              </a:rPr>
              <a:t>B</a:t>
            </a:r>
            <a:endParaRPr lang="en-US" altLang="en-US" sz="2800" dirty="0">
              <a:solidFill>
                <a:srgbClr val="7030A0"/>
              </a:solidFill>
            </a:endParaRPr>
          </a:p>
        </p:txBody>
      </p:sp>
      <p:sp>
        <p:nvSpPr>
          <p:cNvPr id="12" name="Rectangle 11">
            <a:extLst>
              <a:ext uri="{FF2B5EF4-FFF2-40B4-BE49-F238E27FC236}">
                <a16:creationId xmlns:a16="http://schemas.microsoft.com/office/drawing/2014/main" id="{2C89FFD2-0290-452E-80D8-5AF69484C85F}"/>
              </a:ext>
            </a:extLst>
          </p:cNvPr>
          <p:cNvSpPr>
            <a:spLocks noChangeArrowheads="1"/>
          </p:cNvSpPr>
          <p:nvPr/>
        </p:nvSpPr>
        <p:spPr bwMode="auto">
          <a:xfrm>
            <a:off x="2427288" y="4292600"/>
            <a:ext cx="8064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solidFill>
                  <a:srgbClr val="7030A0"/>
                </a:solidFill>
              </a:rPr>
              <a:t>25%</a:t>
            </a:r>
          </a:p>
        </p:txBody>
      </p:sp>
      <p:sp>
        <p:nvSpPr>
          <p:cNvPr id="4" name="Rectangle 3">
            <a:extLst>
              <a:ext uri="{FF2B5EF4-FFF2-40B4-BE49-F238E27FC236}">
                <a16:creationId xmlns:a16="http://schemas.microsoft.com/office/drawing/2014/main" id="{5D521D7F-70D2-4C6F-BC03-42DF019E2056}"/>
              </a:ext>
            </a:extLst>
          </p:cNvPr>
          <p:cNvSpPr>
            <a:spLocks noChangeArrowheads="1"/>
          </p:cNvSpPr>
          <p:nvPr/>
        </p:nvSpPr>
        <p:spPr bwMode="auto">
          <a:xfrm>
            <a:off x="6057901" y="4302125"/>
            <a:ext cx="644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a:solidFill>
                  <a:srgbClr val="7030A0"/>
                </a:solidFill>
              </a:rPr>
              <a:t>AB</a:t>
            </a:r>
            <a:endParaRPr lang="en-US" altLang="en-US" sz="2000" dirty="0">
              <a:solidFill>
                <a:srgbClr val="7030A0"/>
              </a:solidFill>
            </a:endParaRPr>
          </a:p>
        </p:txBody>
      </p:sp>
      <p:sp>
        <p:nvSpPr>
          <p:cNvPr id="20" name="Rectangle 19">
            <a:extLst>
              <a:ext uri="{FF2B5EF4-FFF2-40B4-BE49-F238E27FC236}">
                <a16:creationId xmlns:a16="http://schemas.microsoft.com/office/drawing/2014/main" id="{4994C413-422B-4C14-A83D-EB703D4568C4}"/>
              </a:ext>
            </a:extLst>
          </p:cNvPr>
          <p:cNvSpPr>
            <a:spLocks noChangeArrowheads="1"/>
          </p:cNvSpPr>
          <p:nvPr/>
        </p:nvSpPr>
        <p:spPr bwMode="auto">
          <a:xfrm>
            <a:off x="6223001" y="4829176"/>
            <a:ext cx="3921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solidFill>
                  <a:srgbClr val="7030A0"/>
                </a:solidFill>
              </a:rPr>
              <a:t>A</a:t>
            </a:r>
          </a:p>
        </p:txBody>
      </p:sp>
      <p:sp>
        <p:nvSpPr>
          <p:cNvPr id="22" name="Rectangle 21">
            <a:extLst>
              <a:ext uri="{FF2B5EF4-FFF2-40B4-BE49-F238E27FC236}">
                <a16:creationId xmlns:a16="http://schemas.microsoft.com/office/drawing/2014/main" id="{C39E98BC-F52C-4A31-9091-849CB058C3B8}"/>
              </a:ext>
            </a:extLst>
          </p:cNvPr>
          <p:cNvSpPr>
            <a:spLocks noChangeArrowheads="1"/>
          </p:cNvSpPr>
          <p:nvPr/>
        </p:nvSpPr>
        <p:spPr bwMode="auto">
          <a:xfrm>
            <a:off x="2457450" y="5792789"/>
            <a:ext cx="8064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solidFill>
                  <a:srgbClr val="7030A0"/>
                </a:solidFill>
              </a:rPr>
              <a:t>25%</a:t>
            </a:r>
          </a:p>
        </p:txBody>
      </p:sp>
      <p:sp>
        <p:nvSpPr>
          <p:cNvPr id="3" name="Rectangle 2">
            <a:extLst>
              <a:ext uri="{FF2B5EF4-FFF2-40B4-BE49-F238E27FC236}">
                <a16:creationId xmlns:a16="http://schemas.microsoft.com/office/drawing/2014/main" id="{5D13FC10-98B7-42EC-8134-B44175B86E5D}"/>
              </a:ext>
            </a:extLst>
          </p:cNvPr>
          <p:cNvSpPr>
            <a:spLocks noChangeArrowheads="1"/>
          </p:cNvSpPr>
          <p:nvPr/>
        </p:nvSpPr>
        <p:spPr bwMode="auto">
          <a:xfrm>
            <a:off x="2416175" y="4797425"/>
            <a:ext cx="8080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solidFill>
                  <a:srgbClr val="7030A0"/>
                </a:solidFill>
              </a:rPr>
              <a:t>25%</a:t>
            </a:r>
          </a:p>
        </p:txBody>
      </p:sp>
      <p:sp>
        <p:nvSpPr>
          <p:cNvPr id="6" name="Rectangle 5">
            <a:extLst>
              <a:ext uri="{FF2B5EF4-FFF2-40B4-BE49-F238E27FC236}">
                <a16:creationId xmlns:a16="http://schemas.microsoft.com/office/drawing/2014/main" id="{81E131C3-3DB7-4FFC-A4A6-EDBBA3F9D662}"/>
              </a:ext>
            </a:extLst>
          </p:cNvPr>
          <p:cNvSpPr>
            <a:spLocks noChangeArrowheads="1"/>
          </p:cNvSpPr>
          <p:nvPr/>
        </p:nvSpPr>
        <p:spPr bwMode="auto">
          <a:xfrm>
            <a:off x="2382839" y="5283201"/>
            <a:ext cx="809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solidFill>
                  <a:srgbClr val="7030A0"/>
                </a:solidFill>
              </a:rPr>
              <a:t>25%</a:t>
            </a:r>
          </a:p>
        </p:txBody>
      </p:sp>
      <p:sp>
        <p:nvSpPr>
          <p:cNvPr id="7" name="Rectangle 6">
            <a:extLst>
              <a:ext uri="{FF2B5EF4-FFF2-40B4-BE49-F238E27FC236}">
                <a16:creationId xmlns:a16="http://schemas.microsoft.com/office/drawing/2014/main" id="{B0E78A3E-6159-45B7-9B4B-AD3616725E94}"/>
              </a:ext>
            </a:extLst>
          </p:cNvPr>
          <p:cNvSpPr>
            <a:spLocks noChangeArrowheads="1"/>
          </p:cNvSpPr>
          <p:nvPr/>
        </p:nvSpPr>
        <p:spPr bwMode="auto">
          <a:xfrm>
            <a:off x="4167188" y="4822825"/>
            <a:ext cx="8001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solidFill>
                  <a:srgbClr val="7030A0"/>
                </a:solidFill>
                <a:latin typeface="Comic Sans MS" panose="030F0702030302020204" pitchFamily="66" charset="0"/>
              </a:rPr>
              <a:t>I</a:t>
            </a:r>
            <a:r>
              <a:rPr lang="en-US" altLang="en-US" sz="2800" baseline="30000" dirty="0">
                <a:solidFill>
                  <a:srgbClr val="7030A0"/>
                </a:solidFill>
                <a:latin typeface="Comic Sans MS" panose="030F0702030302020204" pitchFamily="66" charset="0"/>
              </a:rPr>
              <a:t>A  </a:t>
            </a:r>
            <a:r>
              <a:rPr lang="en-US" altLang="en-US" sz="2800" dirty="0">
                <a:solidFill>
                  <a:srgbClr val="7030A0"/>
                </a:solidFill>
                <a:latin typeface="Comic Sans MS" panose="030F0702030302020204" pitchFamily="66" charset="0"/>
              </a:rPr>
              <a:t>i</a:t>
            </a:r>
            <a:endParaRPr lang="en-US" altLang="en-US" sz="2800" dirty="0">
              <a:solidFill>
                <a:srgbClr val="7030A0"/>
              </a:solidFill>
            </a:endParaRPr>
          </a:p>
        </p:txBody>
      </p:sp>
      <p:sp>
        <p:nvSpPr>
          <p:cNvPr id="8" name="Rectangle 7">
            <a:extLst>
              <a:ext uri="{FF2B5EF4-FFF2-40B4-BE49-F238E27FC236}">
                <a16:creationId xmlns:a16="http://schemas.microsoft.com/office/drawing/2014/main" id="{AEBED361-0409-4B29-9D15-B81439BF07AF}"/>
              </a:ext>
            </a:extLst>
          </p:cNvPr>
          <p:cNvSpPr>
            <a:spLocks noChangeArrowheads="1"/>
          </p:cNvSpPr>
          <p:nvPr/>
        </p:nvSpPr>
        <p:spPr bwMode="auto">
          <a:xfrm>
            <a:off x="4183064" y="5256214"/>
            <a:ext cx="7762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solidFill>
                  <a:srgbClr val="7030A0"/>
                </a:solidFill>
                <a:latin typeface="Comic Sans MS" panose="030F0702030302020204" pitchFamily="66" charset="0"/>
              </a:rPr>
              <a:t>I</a:t>
            </a:r>
            <a:r>
              <a:rPr lang="en-US" altLang="en-US" sz="2800" baseline="30000" dirty="0">
                <a:solidFill>
                  <a:srgbClr val="7030A0"/>
                </a:solidFill>
                <a:latin typeface="Comic Sans MS" panose="030F0702030302020204" pitchFamily="66" charset="0"/>
              </a:rPr>
              <a:t>B  </a:t>
            </a:r>
            <a:r>
              <a:rPr lang="en-US" altLang="en-US" sz="2800" dirty="0">
                <a:solidFill>
                  <a:srgbClr val="7030A0"/>
                </a:solidFill>
                <a:latin typeface="Comic Sans MS" panose="030F0702030302020204" pitchFamily="66" charset="0"/>
              </a:rPr>
              <a:t>i</a:t>
            </a:r>
            <a:endParaRPr lang="en-US" altLang="en-US" sz="2800" dirty="0">
              <a:solidFill>
                <a:srgbClr val="7030A0"/>
              </a:solidFill>
            </a:endParaRPr>
          </a:p>
        </p:txBody>
      </p:sp>
      <p:sp>
        <p:nvSpPr>
          <p:cNvPr id="9" name="Rectangle 8">
            <a:extLst>
              <a:ext uri="{FF2B5EF4-FFF2-40B4-BE49-F238E27FC236}">
                <a16:creationId xmlns:a16="http://schemas.microsoft.com/office/drawing/2014/main" id="{D3EF3F31-B92C-40DC-A1A5-2ECA8E7D37FA}"/>
              </a:ext>
            </a:extLst>
          </p:cNvPr>
          <p:cNvSpPr>
            <a:spLocks noChangeArrowheads="1"/>
          </p:cNvSpPr>
          <p:nvPr/>
        </p:nvSpPr>
        <p:spPr bwMode="auto">
          <a:xfrm>
            <a:off x="4232050" y="5785834"/>
            <a:ext cx="7665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solidFill>
                  <a:srgbClr val="7030A0"/>
                </a:solidFill>
                <a:latin typeface="Comic Sans MS" panose="030F0702030302020204" pitchFamily="66" charset="0"/>
              </a:rPr>
              <a:t> </a:t>
            </a:r>
            <a:r>
              <a:rPr lang="en-US" altLang="en-US" sz="2800" b="1" dirty="0">
                <a:solidFill>
                  <a:srgbClr val="7030A0"/>
                </a:solidFill>
                <a:latin typeface="Comic Sans MS" panose="030F0702030302020204" pitchFamily="66" charset="0"/>
              </a:rPr>
              <a:t>i  i</a:t>
            </a:r>
            <a:endParaRPr lang="en-US" altLang="en-US" sz="2800" b="1" dirty="0">
              <a:solidFill>
                <a:srgbClr val="7030A0"/>
              </a:solidFill>
            </a:endParaRPr>
          </a:p>
        </p:txBody>
      </p:sp>
      <p:sp>
        <p:nvSpPr>
          <p:cNvPr id="91156" name="Rectangle 1">
            <a:extLst>
              <a:ext uri="{FF2B5EF4-FFF2-40B4-BE49-F238E27FC236}">
                <a16:creationId xmlns:a16="http://schemas.microsoft.com/office/drawing/2014/main" id="{820443A5-A37C-417E-A5B1-EF9998E54A23}"/>
              </a:ext>
            </a:extLst>
          </p:cNvPr>
          <p:cNvSpPr>
            <a:spLocks noChangeArrowheads="1"/>
          </p:cNvSpPr>
          <p:nvPr/>
        </p:nvSpPr>
        <p:spPr bwMode="auto">
          <a:xfrm>
            <a:off x="138114" y="6403976"/>
            <a:ext cx="6477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000" dirty="0">
                <a:solidFill>
                  <a:srgbClr val="000000"/>
                </a:solidFill>
                <a:latin typeface="Times New Roman" panose="02020603050405020304" pitchFamily="18" charset="0"/>
                <a:cs typeface="Times New Roman" panose="02020603050405020304" pitchFamily="18" charset="0"/>
              </a:rPr>
              <a:t>IST 1.I Explain the inheritance of genes and traits as described by Mendel’s laws</a:t>
            </a:r>
          </a:p>
          <a:p>
            <a:pPr>
              <a:spcBef>
                <a:spcPct val="0"/>
              </a:spcBef>
              <a:buFontTx/>
              <a:buNone/>
            </a:pPr>
            <a:r>
              <a:rPr lang="en-US" altLang="en-US" sz="1000" dirty="0">
                <a:solidFill>
                  <a:srgbClr val="000000"/>
                </a:solidFill>
                <a:latin typeface="Times New Roman" panose="02020603050405020304" pitchFamily="18" charset="0"/>
                <a:cs typeface="Times New Roman" panose="02020603050405020304" pitchFamily="18" charset="0"/>
              </a:rPr>
              <a:t>SP 5 A. Perform mathematical calculations including:    d. Ratios  e. Percentages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down)">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down)">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arn(inVertical)">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down)">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ipe(down)">
                                      <p:cBhvr>
                                        <p:cTn id="55" dur="5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down)">
                                      <p:cBhvr>
                                        <p:cTn id="64" dur="5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wipe(down)">
                                      <p:cBhvr>
                                        <p:cTn id="69" dur="500"/>
                                        <p:tgtEl>
                                          <p:spTgt spid="9"/>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wipe(down)">
                                      <p:cBhvr>
                                        <p:cTn id="7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15" grpId="0"/>
      <p:bldP spid="12" grpId="0"/>
      <p:bldP spid="4" grpId="0"/>
      <p:bldP spid="20" grpId="0"/>
      <p:bldP spid="22" grpId="0"/>
      <p:bldP spid="3" grpId="0"/>
      <p:bldP spid="6" grpId="0"/>
      <p:bldP spid="7" grpId="0"/>
      <p:bldP spid="8" grpId="0"/>
      <p:bldP spid="9" grpId="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123" name="Picture 3">
            <a:extLst>
              <a:ext uri="{FF2B5EF4-FFF2-40B4-BE49-F238E27FC236}">
                <a16:creationId xmlns:a16="http://schemas.microsoft.com/office/drawing/2014/main" id="{0C64613B-5A51-43BE-B0EF-DD37DE99D2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21" t="39299" r="25426" b="30350"/>
          <a:stretch>
            <a:fillRect/>
          </a:stretch>
        </p:blipFill>
        <p:spPr bwMode="auto">
          <a:xfrm>
            <a:off x="2117726" y="220258"/>
            <a:ext cx="7135813" cy="2220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a:extLst>
              <a:ext uri="{FF2B5EF4-FFF2-40B4-BE49-F238E27FC236}">
                <a16:creationId xmlns:a16="http://schemas.microsoft.com/office/drawing/2014/main" id="{057656B5-32BF-4F23-A124-DAEF26AEBB6B}"/>
              </a:ext>
            </a:extLst>
          </p:cNvPr>
          <p:cNvSpPr/>
          <p:nvPr/>
        </p:nvSpPr>
        <p:spPr>
          <a:xfrm>
            <a:off x="2292350" y="1084101"/>
            <a:ext cx="2719387" cy="2730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ight Arrow 1">
            <a:extLst>
              <a:ext uri="{FF2B5EF4-FFF2-40B4-BE49-F238E27FC236}">
                <a16:creationId xmlns:a16="http://schemas.microsoft.com/office/drawing/2014/main" id="{0935B317-CD37-4670-A34D-F1ECA46F4A2B}"/>
              </a:ext>
            </a:extLst>
          </p:cNvPr>
          <p:cNvSpPr/>
          <p:nvPr/>
        </p:nvSpPr>
        <p:spPr>
          <a:xfrm>
            <a:off x="1474650" y="1084101"/>
            <a:ext cx="539750" cy="2730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E572939-652E-492F-A10D-F4F69B856F69}"/>
              </a:ext>
            </a:extLst>
          </p:cNvPr>
          <p:cNvSpPr txBox="1"/>
          <p:nvPr/>
        </p:nvSpPr>
        <p:spPr>
          <a:xfrm>
            <a:off x="245208" y="2499402"/>
            <a:ext cx="4830168" cy="30469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Is this a controlled experiment?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CLAIM: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EVIDENCE: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br>
            <a:r>
              <a:rPr kumimoji="0" lang="en-US"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REASONING:</a:t>
            </a:r>
          </a:p>
        </p:txBody>
      </p:sp>
      <p:sp>
        <p:nvSpPr>
          <p:cNvPr id="10" name="TextBox 9">
            <a:extLst>
              <a:ext uri="{FF2B5EF4-FFF2-40B4-BE49-F238E27FC236}">
                <a16:creationId xmlns:a16="http://schemas.microsoft.com/office/drawing/2014/main" id="{22EACA03-865E-48E1-891B-3D5EB887217A}"/>
              </a:ext>
            </a:extLst>
          </p:cNvPr>
          <p:cNvSpPr txBox="1"/>
          <p:nvPr/>
        </p:nvSpPr>
        <p:spPr>
          <a:xfrm>
            <a:off x="1633745" y="3198630"/>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This is a controlled experiment</a:t>
            </a:r>
          </a:p>
        </p:txBody>
      </p:sp>
      <p:sp>
        <p:nvSpPr>
          <p:cNvPr id="12" name="TextBox 11">
            <a:extLst>
              <a:ext uri="{FF2B5EF4-FFF2-40B4-BE49-F238E27FC236}">
                <a16:creationId xmlns:a16="http://schemas.microsoft.com/office/drawing/2014/main" id="{BBBE9020-8172-450E-92E4-DA1BC736464F}"/>
              </a:ext>
            </a:extLst>
          </p:cNvPr>
          <p:cNvSpPr txBox="1"/>
          <p:nvPr/>
        </p:nvSpPr>
        <p:spPr>
          <a:xfrm>
            <a:off x="2117726" y="3843298"/>
            <a:ext cx="9541841"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The experimental design includes a control group in which the light is kept the same as the other groups (14 hours) and the other variables (leaf removal and amount of water)  are not changed.  </a:t>
            </a:r>
            <a:endParaRPr kumimoji="0" lang="en-US"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14" name="TextBox 13">
            <a:extLst>
              <a:ext uri="{FF2B5EF4-FFF2-40B4-BE49-F238E27FC236}">
                <a16:creationId xmlns:a16="http://schemas.microsoft.com/office/drawing/2014/main" id="{9F895B8D-8DEE-40D9-8118-BB2132CACD51}"/>
              </a:ext>
            </a:extLst>
          </p:cNvPr>
          <p:cNvSpPr txBox="1"/>
          <p:nvPr/>
        </p:nvSpPr>
        <p:spPr>
          <a:xfrm>
            <a:off x="2462046" y="5037304"/>
            <a:ext cx="9729954"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A controlled experiment includes a control group that provide a basis for comparison to show whether the treatments (leaves removed, reduced water, or temperature change) being tested have an effect on seed mass. Because this experiment includes a control group, it is a controlled experiment.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7E0B4594-876A-4B53-B04E-F5CC506E7CC6}"/>
              </a:ext>
            </a:extLst>
          </p:cNvPr>
          <p:cNvSpPr txBox="1"/>
          <p:nvPr/>
        </p:nvSpPr>
        <p:spPr>
          <a:xfrm>
            <a:off x="-48126" y="6328255"/>
            <a:ext cx="6144126"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 6.A  Make a scientific claim.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 6.B  Support a claim with evidence from biological principles, concepts, processes, and/or data.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 6.C  Provide reasoning to justify a claim by connecting evidence to biological theories.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10" grpId="0"/>
      <p:bldP spid="12" grpId="0"/>
      <p:bldP spid="14"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08DF8D0D-EE78-44B3-967E-950E23141957}"/>
              </a:ext>
            </a:extLst>
          </p:cNvPr>
          <p:cNvSpPr>
            <a:spLocks noGrp="1" noChangeArrowheads="1"/>
          </p:cNvSpPr>
          <p:nvPr>
            <p:ph type="body" sz="half" idx="2"/>
          </p:nvPr>
        </p:nvSpPr>
        <p:spPr>
          <a:xfrm>
            <a:off x="4648200" y="1371600"/>
            <a:ext cx="2667000" cy="914400"/>
          </a:xfrm>
        </p:spPr>
        <p:txBody>
          <a:bodyPr/>
          <a:lstStyle/>
          <a:p>
            <a:pPr eaLnBrk="1" hangingPunct="1">
              <a:buFontTx/>
              <a:buNone/>
              <a:defRPr/>
            </a:pPr>
            <a:r>
              <a:rPr lang="en-US" altLang="en-US" sz="4000" b="1" dirty="0"/>
              <a:t>THE END</a:t>
            </a:r>
          </a:p>
        </p:txBody>
      </p:sp>
      <p:pic>
        <p:nvPicPr>
          <p:cNvPr id="161795" name="Picture 5">
            <a:extLst>
              <a:ext uri="{FF2B5EF4-FFF2-40B4-BE49-F238E27FC236}">
                <a16:creationId xmlns:a16="http://schemas.microsoft.com/office/drawing/2014/main" id="{2620CD82-92DE-435E-B286-2178656771C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828801"/>
            <a:ext cx="2076450"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80FB0D0-8664-4AA2-9D14-6AFAE7CA7A34}"/>
              </a:ext>
            </a:extLst>
          </p:cNvPr>
          <p:cNvSpPr/>
          <p:nvPr/>
        </p:nvSpPr>
        <p:spPr>
          <a:xfrm>
            <a:off x="1752600" y="6400800"/>
            <a:ext cx="4572000" cy="25400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CC00CC"/>
                </a:solidFill>
                <a:effectLst/>
                <a:uLnTx/>
                <a:uFillTx/>
                <a:latin typeface="Arial" panose="020B0604020202020204" pitchFamily="34" charset="0"/>
                <a:ea typeface="+mn-ea"/>
                <a:cs typeface="+mn-cs"/>
                <a:hlinkClick r:id="rId3"/>
              </a:rPr>
              <a:t>http://www.gifs.net</a:t>
            </a:r>
            <a:endParaRPr kumimoji="0" lang="en-US" sz="1050" b="0" i="0" u="none" strike="noStrike" kern="1200" cap="none" spc="0" normalizeH="0" baseline="0" noProof="0" dirty="0">
              <a:ln>
                <a:noFill/>
              </a:ln>
              <a:solidFill>
                <a:srgbClr val="CC00CC"/>
              </a:solidFill>
              <a:effectLst/>
              <a:uLnTx/>
              <a:uFillTx/>
              <a:latin typeface="Arial" panose="020B0604020202020204" pitchFamily="34" charset="0"/>
              <a:ea typeface="+mn-ea"/>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5474" name="Content Placeholder 2">
            <a:extLst>
              <a:ext uri="{FF2B5EF4-FFF2-40B4-BE49-F238E27FC236}">
                <a16:creationId xmlns:a16="http://schemas.microsoft.com/office/drawing/2014/main" id="{86F23774-97EF-47C4-8536-37B4F3C83D81}"/>
              </a:ext>
            </a:extLst>
          </p:cNvPr>
          <p:cNvSpPr>
            <a:spLocks noGrp="1"/>
          </p:cNvSpPr>
          <p:nvPr>
            <p:ph idx="1"/>
          </p:nvPr>
        </p:nvSpPr>
        <p:spPr>
          <a:xfrm>
            <a:off x="187048" y="107122"/>
            <a:ext cx="12004951" cy="1271104"/>
          </a:xfrm>
        </p:spPr>
        <p:txBody>
          <a:bodyPr/>
          <a:lstStyle/>
          <a:p>
            <a:pPr marL="0" indent="0">
              <a:buNone/>
            </a:pPr>
            <a:r>
              <a:rPr lang="en-US" altLang="en-US" sz="2800" dirty="0">
                <a:latin typeface="Comic Sans MS" panose="030F0702030302020204" pitchFamily="66" charset="0"/>
              </a:rPr>
              <a:t>In certain trees, smooth bark is dominant over wrinkled. </a:t>
            </a:r>
            <a:br>
              <a:rPr lang="en-US" altLang="en-US" sz="2800" dirty="0">
                <a:latin typeface="Comic Sans MS" panose="030F0702030302020204" pitchFamily="66" charset="0"/>
              </a:rPr>
            </a:br>
            <a:r>
              <a:rPr lang="en-US" altLang="en-US" sz="2800" dirty="0">
                <a:latin typeface="Comic Sans MS" panose="030F0702030302020204" pitchFamily="66" charset="0"/>
              </a:rPr>
              <a:t>Cross two trees that are heterozygous for smooth bark. </a:t>
            </a:r>
            <a:br>
              <a:rPr lang="en-US" altLang="en-US" sz="2800" dirty="0">
                <a:latin typeface="Comic Sans MS" panose="030F0702030302020204" pitchFamily="66" charset="0"/>
              </a:rPr>
            </a:br>
            <a:r>
              <a:rPr lang="en-US" altLang="en-US" sz="2800" dirty="0">
                <a:latin typeface="Comic Sans MS" panose="030F0702030302020204" pitchFamily="66" charset="0"/>
              </a:rPr>
              <a:t>If there are 160 offspring produced, how many will likely have wrinkled bark?</a:t>
            </a:r>
          </a:p>
          <a:p>
            <a:pPr marL="0" indent="0">
              <a:buNone/>
            </a:pPr>
            <a:endParaRPr lang="en-US" altLang="en-US" sz="2800" dirty="0">
              <a:latin typeface="Comic Sans MS" panose="030F0702030302020204" pitchFamily="66" charset="0"/>
            </a:endParaRPr>
          </a:p>
        </p:txBody>
      </p:sp>
      <p:sp>
        <p:nvSpPr>
          <p:cNvPr id="4" name="Rectangle 3">
            <a:extLst>
              <a:ext uri="{FF2B5EF4-FFF2-40B4-BE49-F238E27FC236}">
                <a16:creationId xmlns:a16="http://schemas.microsoft.com/office/drawing/2014/main" id="{1DC391EF-2007-41EA-B93C-48187702C2A9}"/>
              </a:ext>
            </a:extLst>
          </p:cNvPr>
          <p:cNvSpPr/>
          <p:nvPr/>
        </p:nvSpPr>
        <p:spPr>
          <a:xfrm>
            <a:off x="1830457" y="1878496"/>
            <a:ext cx="8001000" cy="2419350"/>
          </a:xfrm>
          <a:prstGeom prst="rect">
            <a:avLst/>
          </a:prstGeom>
        </p:spPr>
        <p:txBody>
          <a:bodyPr>
            <a:spAutoFit/>
          </a:bodyPr>
          <a:lstStyle/>
          <a:p>
            <a:pPr eaLnBrk="0" fontAlgn="base" hangingPunct="0">
              <a:spcBef>
                <a:spcPct val="20000"/>
              </a:spcBef>
              <a:spcAft>
                <a:spcPct val="0"/>
              </a:spcAft>
              <a:defRPr/>
            </a:pPr>
            <a:r>
              <a:rPr lang="en-US" sz="2800" dirty="0">
                <a:solidFill>
                  <a:srgbClr val="0F02BE"/>
                </a:solidFill>
                <a:latin typeface="Comic Sans MS" panose="030F0702030302020204" pitchFamily="66" charset="0"/>
                <a:cs typeface="Arial" panose="020B0604020202020204" pitchFamily="34" charset="0"/>
              </a:rPr>
              <a:t>If both parents are heterozygous there is a 25% chance offspring will be homozygous recessive.</a:t>
            </a:r>
          </a:p>
          <a:p>
            <a:pPr eaLnBrk="0" fontAlgn="base" hangingPunct="0">
              <a:spcBef>
                <a:spcPct val="20000"/>
              </a:spcBef>
              <a:spcAft>
                <a:spcPct val="0"/>
              </a:spcAft>
              <a:defRPr/>
            </a:pPr>
            <a:endParaRPr lang="en-US" sz="2800" dirty="0">
              <a:solidFill>
                <a:srgbClr val="0F02BE"/>
              </a:solidFill>
              <a:latin typeface="Comic Sans MS" panose="030F0702030302020204" pitchFamily="66" charset="0"/>
              <a:cs typeface="Arial" panose="020B0604020202020204" pitchFamily="34" charset="0"/>
            </a:endParaRPr>
          </a:p>
          <a:p>
            <a:pPr eaLnBrk="0" fontAlgn="base" hangingPunct="0">
              <a:spcBef>
                <a:spcPct val="20000"/>
              </a:spcBef>
              <a:spcAft>
                <a:spcPct val="0"/>
              </a:spcAft>
              <a:defRPr/>
            </a:pPr>
            <a:r>
              <a:rPr lang="en-US" sz="2800" dirty="0">
                <a:solidFill>
                  <a:srgbClr val="0F02BE"/>
                </a:solidFill>
                <a:latin typeface="Comic Sans MS" panose="030F0702030302020204" pitchFamily="66" charset="0"/>
                <a:cs typeface="Arial" panose="020B0604020202020204" pitchFamily="34" charset="0"/>
              </a:rPr>
              <a:t>160 X .25 = 40 will have wrinkled bark </a:t>
            </a:r>
          </a:p>
        </p:txBody>
      </p:sp>
      <p:sp>
        <p:nvSpPr>
          <p:cNvPr id="7" name="Rectangle 6">
            <a:extLst>
              <a:ext uri="{FF2B5EF4-FFF2-40B4-BE49-F238E27FC236}">
                <a16:creationId xmlns:a16="http://schemas.microsoft.com/office/drawing/2014/main" id="{FF9C0EF2-EA4E-4117-97BD-44054F795569}"/>
              </a:ext>
            </a:extLst>
          </p:cNvPr>
          <p:cNvSpPr/>
          <p:nvPr/>
        </p:nvSpPr>
        <p:spPr>
          <a:xfrm>
            <a:off x="93525" y="5850632"/>
            <a:ext cx="12004950" cy="900246"/>
          </a:xfrm>
          <a:prstGeom prst="rect">
            <a:avLst/>
          </a:prstGeom>
        </p:spPr>
        <p:txBody>
          <a:bodyPr wrap="square">
            <a:spAutoFit/>
          </a:bodyPr>
          <a:lstStyle/>
          <a:p>
            <a:pPr eaLnBrk="0" fontAlgn="base" hangingPunct="0">
              <a:spcBef>
                <a:spcPct val="0"/>
              </a:spcBef>
              <a:spcAft>
                <a:spcPct val="0"/>
              </a:spcAft>
              <a:defRPr/>
            </a:pPr>
            <a:r>
              <a:rPr lang="en-US" sz="1050" dirty="0">
                <a:solidFill>
                  <a:prstClr val="black"/>
                </a:solidFill>
                <a:latin typeface="Calibri" panose="020F0502020204030204" pitchFamily="34" charset="0"/>
                <a:cs typeface="Arial" panose="020B0604020202020204" pitchFamily="34" charset="0"/>
              </a:rPr>
              <a:t>IST 1.I.2 Fertilization involves the fusion of two haploid gametes, restoring the diploid number of chromosomes and increasing genetic variation in populations by creating new combinations of alleles in the zygote—</a:t>
            </a:r>
            <a:br>
              <a:rPr lang="en-US" sz="1050" dirty="0">
                <a:solidFill>
                  <a:prstClr val="black"/>
                </a:solidFill>
                <a:latin typeface="Calibri" panose="020F0502020204030204" pitchFamily="34" charset="0"/>
                <a:cs typeface="Arial" panose="020B0604020202020204" pitchFamily="34" charset="0"/>
              </a:rPr>
            </a:br>
            <a:r>
              <a:rPr lang="en-US" sz="1050" dirty="0">
                <a:solidFill>
                  <a:prstClr val="black"/>
                </a:solidFill>
                <a:latin typeface="Calibri" panose="020F0502020204030204" pitchFamily="34" charset="0"/>
                <a:cs typeface="Arial" panose="020B0604020202020204" pitchFamily="34" charset="0"/>
              </a:rPr>
              <a:t>   a. Rules of probability can be applied to analyze passage of single-gene traits from parent to offspring.</a:t>
            </a:r>
            <a:br>
              <a:rPr lang="en-US" sz="1050" dirty="0">
                <a:solidFill>
                  <a:prstClr val="black"/>
                </a:solidFill>
                <a:latin typeface="Calibri" panose="020F0502020204030204" pitchFamily="34" charset="0"/>
                <a:cs typeface="Arial" panose="020B0604020202020204" pitchFamily="34" charset="0"/>
              </a:rPr>
            </a:br>
            <a:r>
              <a:rPr lang="en-US" sz="1050" dirty="0">
                <a:solidFill>
                  <a:prstClr val="black"/>
                </a:solidFill>
                <a:latin typeface="Calibri" panose="020F0502020204030204" pitchFamily="34" charset="0"/>
                <a:cs typeface="Arial" panose="020B0604020202020204" pitchFamily="34" charset="0"/>
              </a:rPr>
              <a:t>   b. The pattern of inheritance (monohybrid, dihybrid, sex-linked, and genetically linked genes) can often be predicted from data, including pedigree, that give the parent genotype/phenotype and the offspring genotypes/phenotypes.</a:t>
            </a:r>
          </a:p>
          <a:p>
            <a:pPr eaLnBrk="0" fontAlgn="base" hangingPunct="0">
              <a:spcBef>
                <a:spcPct val="0"/>
              </a:spcBef>
              <a:spcAft>
                <a:spcPct val="0"/>
              </a:spcAft>
              <a:defRPr/>
            </a:pPr>
            <a:r>
              <a:rPr lang="en-US" sz="1050" dirty="0">
                <a:solidFill>
                  <a:prstClr val="black"/>
                </a:solidFill>
                <a:latin typeface="Calibri" panose="020F0502020204030204" pitchFamily="34" charset="0"/>
                <a:cs typeface="Arial" panose="020B0604020202020204" pitchFamily="34" charset="0"/>
              </a:rPr>
              <a:t>SP 5 A. Perform mathematical calculations including:    e. Percentages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1">
            <a:extLst>
              <a:ext uri="{FF2B5EF4-FFF2-40B4-BE49-F238E27FC236}">
                <a16:creationId xmlns:a16="http://schemas.microsoft.com/office/drawing/2014/main" id="{F37CFA93-9A61-4EBD-99BF-44D459079627}"/>
              </a:ext>
            </a:extLst>
          </p:cNvPr>
          <p:cNvPicPr>
            <a:picLocks noChangeAspect="1"/>
          </p:cNvPicPr>
          <p:nvPr/>
        </p:nvPicPr>
        <p:blipFill>
          <a:blip r:embed="rId2">
            <a:extLst>
              <a:ext uri="{28A0092B-C50C-407E-A947-70E740481C1C}">
                <a14:useLocalDpi xmlns:a14="http://schemas.microsoft.com/office/drawing/2010/main" val="0"/>
              </a:ext>
            </a:extLst>
          </a:blip>
          <a:srcRect l="2" t="1100" r="48584"/>
          <a:stretch>
            <a:fillRect/>
          </a:stretch>
        </p:blipFill>
        <p:spPr bwMode="auto">
          <a:xfrm>
            <a:off x="2433639" y="2339976"/>
            <a:ext cx="3400425" cy="451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1">
            <a:extLst>
              <a:ext uri="{FF2B5EF4-FFF2-40B4-BE49-F238E27FC236}">
                <a16:creationId xmlns:a16="http://schemas.microsoft.com/office/drawing/2014/main" id="{9A2C6B33-3E34-4DE4-951E-29615CD07658}"/>
              </a:ext>
            </a:extLst>
          </p:cNvPr>
          <p:cNvSpPr>
            <a:spLocks noChangeArrowheads="1"/>
          </p:cNvSpPr>
          <p:nvPr/>
        </p:nvSpPr>
        <p:spPr bwMode="auto">
          <a:xfrm>
            <a:off x="1524000" y="6692901"/>
            <a:ext cx="4572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1000" dirty="0">
                <a:solidFill>
                  <a:srgbClr val="D60093"/>
                </a:solidFill>
              </a:rPr>
              <a:t>Image modified from: https://www.pinterest.com/pin/50313720815813086/</a:t>
            </a:r>
          </a:p>
        </p:txBody>
      </p:sp>
      <p:sp>
        <p:nvSpPr>
          <p:cNvPr id="5124" name="Rectangle 1">
            <a:extLst>
              <a:ext uri="{FF2B5EF4-FFF2-40B4-BE49-F238E27FC236}">
                <a16:creationId xmlns:a16="http://schemas.microsoft.com/office/drawing/2014/main" id="{3BEFD439-99C7-42D6-B846-98657A612EAF}"/>
              </a:ext>
            </a:extLst>
          </p:cNvPr>
          <p:cNvSpPr>
            <a:spLocks noChangeArrowheads="1"/>
          </p:cNvSpPr>
          <p:nvPr/>
        </p:nvSpPr>
        <p:spPr bwMode="auto">
          <a:xfrm>
            <a:off x="328247" y="234950"/>
            <a:ext cx="9236075"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000" dirty="0">
                <a:solidFill>
                  <a:srgbClr val="000000"/>
                </a:solidFill>
                <a:latin typeface="Comic Sans MS" panose="030F0702030302020204" pitchFamily="66" charset="0"/>
              </a:rPr>
              <a:t>Remember: Biology is more than "just the facts". It's all about connections.</a:t>
            </a:r>
            <a:br>
              <a:rPr lang="en-US" altLang="en-US" sz="2000" dirty="0">
                <a:solidFill>
                  <a:srgbClr val="000000"/>
                </a:solidFill>
                <a:latin typeface="Comic Sans MS" panose="030F0702030302020204" pitchFamily="66" charset="0"/>
              </a:rPr>
            </a:br>
            <a:r>
              <a:rPr lang="en-US" altLang="en-US" sz="2000" dirty="0">
                <a:solidFill>
                  <a:srgbClr val="000000"/>
                </a:solidFill>
                <a:latin typeface="Comic Sans MS" panose="030F0702030302020204" pitchFamily="66" charset="0"/>
              </a:rPr>
              <a:t>(That said... you have to know the vocab and concepts to be able to see the</a:t>
            </a:r>
            <a:br>
              <a:rPr lang="en-US" altLang="en-US" sz="2000" dirty="0">
                <a:solidFill>
                  <a:srgbClr val="000000"/>
                </a:solidFill>
                <a:latin typeface="Comic Sans MS" panose="030F0702030302020204" pitchFamily="66" charset="0"/>
              </a:rPr>
            </a:br>
            <a:r>
              <a:rPr lang="en-US" altLang="en-US" sz="2000" dirty="0">
                <a:solidFill>
                  <a:srgbClr val="000000"/>
                </a:solidFill>
                <a:latin typeface="Comic Sans MS" panose="030F0702030302020204" pitchFamily="66" charset="0"/>
              </a:rPr>
              <a:t>               "big picture" and make those connections)</a:t>
            </a:r>
          </a:p>
        </p:txBody>
      </p:sp>
      <p:sp>
        <p:nvSpPr>
          <p:cNvPr id="5125" name="TextBox 2">
            <a:extLst>
              <a:ext uri="{FF2B5EF4-FFF2-40B4-BE49-F238E27FC236}">
                <a16:creationId xmlns:a16="http://schemas.microsoft.com/office/drawing/2014/main" id="{EA01578E-F150-4423-91E6-925A2ED035E0}"/>
              </a:ext>
            </a:extLst>
          </p:cNvPr>
          <p:cNvSpPr txBox="1">
            <a:spLocks noChangeArrowheads="1"/>
          </p:cNvSpPr>
          <p:nvPr/>
        </p:nvSpPr>
        <p:spPr bwMode="auto">
          <a:xfrm>
            <a:off x="2743201" y="1798639"/>
            <a:ext cx="29384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2400" dirty="0">
                <a:solidFill>
                  <a:srgbClr val="FF0000"/>
                </a:solidFill>
                <a:latin typeface="Comic Sans MS" panose="030F0702030302020204" pitchFamily="66" charset="0"/>
              </a:rPr>
              <a:t>Memorizing “facts”</a:t>
            </a:r>
          </a:p>
        </p:txBody>
      </p:sp>
      <p:sp>
        <p:nvSpPr>
          <p:cNvPr id="5126" name="Rectangle 4">
            <a:extLst>
              <a:ext uri="{FF2B5EF4-FFF2-40B4-BE49-F238E27FC236}">
                <a16:creationId xmlns:a16="http://schemas.microsoft.com/office/drawing/2014/main" id="{E3F05D77-407D-4E44-ADBE-5C2F8B1D4376}"/>
              </a:ext>
            </a:extLst>
          </p:cNvPr>
          <p:cNvSpPr>
            <a:spLocks noChangeArrowheads="1"/>
          </p:cNvSpPr>
          <p:nvPr/>
        </p:nvSpPr>
        <p:spPr bwMode="auto">
          <a:xfrm>
            <a:off x="6510338" y="1330326"/>
            <a:ext cx="34988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2400" dirty="0">
                <a:solidFill>
                  <a:srgbClr val="FF0000"/>
                </a:solidFill>
                <a:latin typeface="Comic Sans MS" panose="030F0702030302020204" pitchFamily="66" charset="0"/>
              </a:rPr>
              <a:t>See the BIG PICTURE </a:t>
            </a:r>
          </a:p>
          <a:p>
            <a:pPr eaLnBrk="0" fontAlgn="base" hangingPunct="0">
              <a:spcBef>
                <a:spcPct val="0"/>
              </a:spcBef>
              <a:spcAft>
                <a:spcPct val="0"/>
              </a:spcAft>
              <a:buNone/>
            </a:pPr>
            <a:r>
              <a:rPr lang="en-US" altLang="en-US" sz="2400" dirty="0">
                <a:solidFill>
                  <a:srgbClr val="FF0000"/>
                </a:solidFill>
                <a:latin typeface="Comic Sans MS" panose="030F0702030302020204" pitchFamily="66" charset="0"/>
              </a:rPr>
              <a:t>and make Connections!</a:t>
            </a:r>
          </a:p>
        </p:txBody>
      </p:sp>
      <p:pic>
        <p:nvPicPr>
          <p:cNvPr id="5127" name="Picture 1">
            <a:extLst>
              <a:ext uri="{FF2B5EF4-FFF2-40B4-BE49-F238E27FC236}">
                <a16:creationId xmlns:a16="http://schemas.microsoft.com/office/drawing/2014/main" id="{CBEF0DCD-E42B-474A-B2BC-02C73A296B52}"/>
              </a:ext>
            </a:extLst>
          </p:cNvPr>
          <p:cNvPicPr>
            <a:picLocks noChangeAspect="1"/>
          </p:cNvPicPr>
          <p:nvPr/>
        </p:nvPicPr>
        <p:blipFill>
          <a:blip r:embed="rId2">
            <a:extLst>
              <a:ext uri="{28A0092B-C50C-407E-A947-70E740481C1C}">
                <a14:useLocalDpi xmlns:a14="http://schemas.microsoft.com/office/drawing/2010/main" val="0"/>
              </a:ext>
            </a:extLst>
          </a:blip>
          <a:srcRect l="50552" t="1100"/>
          <a:stretch>
            <a:fillRect/>
          </a:stretch>
        </p:blipFill>
        <p:spPr bwMode="auto">
          <a:xfrm>
            <a:off x="6757988" y="2160588"/>
            <a:ext cx="3402012" cy="469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677B43-B105-497C-BC72-B90EB703B0E2}"/>
              </a:ext>
            </a:extLst>
          </p:cNvPr>
          <p:cNvSpPr>
            <a:spLocks noGrp="1"/>
          </p:cNvSpPr>
          <p:nvPr>
            <p:ph idx="1"/>
          </p:nvPr>
        </p:nvSpPr>
        <p:spPr>
          <a:xfrm>
            <a:off x="98450" y="282278"/>
            <a:ext cx="12093549" cy="4525963"/>
          </a:xfrm>
        </p:spPr>
        <p:txBody>
          <a:bodyPr/>
          <a:lstStyle/>
          <a:p>
            <a:pPr marL="0" indent="0">
              <a:buNone/>
            </a:pPr>
            <a:r>
              <a:rPr lang="en-US" sz="1600" dirty="0">
                <a:latin typeface="Comic Sans MS" panose="030F0702030302020204" pitchFamily="66" charset="0"/>
              </a:rPr>
              <a:t>Seagrasses are aquatic plants that reproduce sexually.  Male seagrass flowers produce sticky pollen that is carried by circulating water to female flowers, resulting in fertilization.  A researcher claims that mobile aquatic invertebrates can also transfer polled from male to female flowers in the absence of circulating water.  O investigate this claim, the researcher set up aquariums to model the possible interactions between the invertebrates and the seagrasses.</a:t>
            </a:r>
          </a:p>
          <a:p>
            <a:pPr marL="0" indent="0">
              <a:buNone/>
            </a:pPr>
            <a:r>
              <a:rPr lang="en-US" sz="1600" dirty="0">
                <a:latin typeface="Comic Sans MS" panose="030F0702030302020204" pitchFamily="66" charset="0"/>
              </a:rPr>
              <a:t>Use the symbols below and the template aquariums to demonstrate the experimental design for testing the researcher’s claim that mobile aquatic invertebrates can pollinate seagrass in the absence of circulating water. DRAW the appropriate symbols in the negative control aquarium AND the experimental aquarium.  Do not use any symbol more than once in the same aquarium.</a:t>
            </a:r>
          </a:p>
        </p:txBody>
      </p:sp>
      <p:pic>
        <p:nvPicPr>
          <p:cNvPr id="4" name="Picture 3">
            <a:extLst>
              <a:ext uri="{FF2B5EF4-FFF2-40B4-BE49-F238E27FC236}">
                <a16:creationId xmlns:a16="http://schemas.microsoft.com/office/drawing/2014/main" id="{D0DB4B99-E9E7-41DC-95F4-41E3EDFEDA98}"/>
              </a:ext>
            </a:extLst>
          </p:cNvPr>
          <p:cNvPicPr>
            <a:picLocks noChangeAspect="1"/>
          </p:cNvPicPr>
          <p:nvPr/>
        </p:nvPicPr>
        <p:blipFill rotWithShape="1">
          <a:blip r:embed="rId2"/>
          <a:srcRect l="33825" t="53545" r="35418" b="26292"/>
          <a:stretch/>
        </p:blipFill>
        <p:spPr>
          <a:xfrm>
            <a:off x="953214" y="2551800"/>
            <a:ext cx="2729455" cy="1006020"/>
          </a:xfrm>
          <a:prstGeom prst="rect">
            <a:avLst/>
          </a:prstGeom>
        </p:spPr>
      </p:pic>
      <p:sp>
        <p:nvSpPr>
          <p:cNvPr id="5" name="Rectangle 4">
            <a:extLst>
              <a:ext uri="{FF2B5EF4-FFF2-40B4-BE49-F238E27FC236}">
                <a16:creationId xmlns:a16="http://schemas.microsoft.com/office/drawing/2014/main" id="{220746F2-71E9-4E2E-BEE4-925B017869AB}"/>
              </a:ext>
            </a:extLst>
          </p:cNvPr>
          <p:cNvSpPr/>
          <p:nvPr/>
        </p:nvSpPr>
        <p:spPr>
          <a:xfrm>
            <a:off x="98451" y="28362"/>
            <a:ext cx="3651962" cy="253916"/>
          </a:xfrm>
          <a:prstGeom prst="rect">
            <a:avLst/>
          </a:prstGeom>
        </p:spPr>
        <p:txBody>
          <a:bodyPr wrap="none">
            <a:spAutoFit/>
          </a:bodyPr>
          <a:lstStyle/>
          <a:p>
            <a:r>
              <a:rPr lang="en-US" sz="1050" dirty="0">
                <a:hlinkClick r:id="rId3"/>
              </a:rPr>
              <a:t>https://apcentral.collegeboard.org/pdf/ap18-frq-biology.pdf</a:t>
            </a:r>
            <a:endParaRPr lang="en-US" sz="1050" dirty="0"/>
          </a:p>
        </p:txBody>
      </p:sp>
      <p:sp>
        <p:nvSpPr>
          <p:cNvPr id="6" name="TextBox 5">
            <a:extLst>
              <a:ext uri="{FF2B5EF4-FFF2-40B4-BE49-F238E27FC236}">
                <a16:creationId xmlns:a16="http://schemas.microsoft.com/office/drawing/2014/main" id="{75717880-3A97-45ED-8F62-79073D8D7277}"/>
              </a:ext>
            </a:extLst>
          </p:cNvPr>
          <p:cNvSpPr txBox="1"/>
          <p:nvPr/>
        </p:nvSpPr>
        <p:spPr>
          <a:xfrm>
            <a:off x="98449" y="4423408"/>
            <a:ext cx="5586734" cy="1323439"/>
          </a:xfrm>
          <a:prstGeom prst="rect">
            <a:avLst/>
          </a:prstGeom>
          <a:noFill/>
        </p:spPr>
        <p:txBody>
          <a:bodyPr wrap="square">
            <a:spAutoFit/>
          </a:bodyPr>
          <a:lstStyle/>
          <a:p>
            <a:r>
              <a:rPr kumimoji="0" lang="en-US" sz="1600" b="0"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IDENTIFY the dependent variable in the experiment.  PREDICT the experimental results that would support the researcher</a:t>
            </a:r>
            <a:r>
              <a:rPr lang="en-US" sz="1600" kern="0" dirty="0">
                <a:solidFill>
                  <a:srgbClr val="000000"/>
                </a:solidFill>
                <a:latin typeface="Comic Sans MS" panose="030F0702030302020204" pitchFamily="66" charset="0"/>
              </a:rPr>
              <a:t>’s claim that mobile aquatic invertebrates can also transfer pollen from male to female flowers in the absence of circulating water.</a:t>
            </a:r>
            <a:endParaRPr lang="en-US" dirty="0"/>
          </a:p>
        </p:txBody>
      </p:sp>
      <p:pic>
        <p:nvPicPr>
          <p:cNvPr id="7" name="Picture 6">
            <a:extLst>
              <a:ext uri="{FF2B5EF4-FFF2-40B4-BE49-F238E27FC236}">
                <a16:creationId xmlns:a16="http://schemas.microsoft.com/office/drawing/2014/main" id="{D62F9DD8-D3B8-4FCC-8EEF-5770ACCFB5FE}"/>
              </a:ext>
            </a:extLst>
          </p:cNvPr>
          <p:cNvPicPr>
            <a:picLocks noChangeAspect="1"/>
          </p:cNvPicPr>
          <p:nvPr/>
        </p:nvPicPr>
        <p:blipFill rotWithShape="1">
          <a:blip r:embed="rId4"/>
          <a:srcRect l="26585" t="43957" r="28219" b="21787"/>
          <a:stretch/>
        </p:blipFill>
        <p:spPr>
          <a:xfrm>
            <a:off x="4176215" y="2284232"/>
            <a:ext cx="5923128" cy="1731177"/>
          </a:xfrm>
          <a:prstGeom prst="rect">
            <a:avLst/>
          </a:prstGeom>
        </p:spPr>
      </p:pic>
      <p:pic>
        <p:nvPicPr>
          <p:cNvPr id="9" name="Picture 8">
            <a:extLst>
              <a:ext uri="{FF2B5EF4-FFF2-40B4-BE49-F238E27FC236}">
                <a16:creationId xmlns:a16="http://schemas.microsoft.com/office/drawing/2014/main" id="{C8B23D96-52D6-4584-A6C0-5C00F5C0958D}"/>
              </a:ext>
            </a:extLst>
          </p:cNvPr>
          <p:cNvPicPr>
            <a:picLocks noChangeAspect="1"/>
          </p:cNvPicPr>
          <p:nvPr/>
        </p:nvPicPr>
        <p:blipFill rotWithShape="1">
          <a:blip r:embed="rId5"/>
          <a:srcRect l="36828" t="50000" r="14590" b="29879"/>
          <a:stretch/>
        </p:blipFill>
        <p:spPr>
          <a:xfrm>
            <a:off x="5789023" y="4253739"/>
            <a:ext cx="6111133" cy="2321983"/>
          </a:xfrm>
          <a:prstGeom prst="rect">
            <a:avLst/>
          </a:prstGeom>
        </p:spPr>
      </p:pic>
      <p:grpSp>
        <p:nvGrpSpPr>
          <p:cNvPr id="16" name="Group 15">
            <a:extLst>
              <a:ext uri="{FF2B5EF4-FFF2-40B4-BE49-F238E27FC236}">
                <a16:creationId xmlns:a16="http://schemas.microsoft.com/office/drawing/2014/main" id="{31338AC9-12CE-4EBF-819A-3436FCFF840A}"/>
              </a:ext>
            </a:extLst>
          </p:cNvPr>
          <p:cNvGrpSpPr/>
          <p:nvPr/>
        </p:nvGrpSpPr>
        <p:grpSpPr>
          <a:xfrm>
            <a:off x="4836053" y="3149820"/>
            <a:ext cx="1162982" cy="436562"/>
            <a:chOff x="4836053" y="3149820"/>
            <a:chExt cx="1162982" cy="436562"/>
          </a:xfrm>
        </p:grpSpPr>
        <p:pic>
          <p:nvPicPr>
            <p:cNvPr id="11" name="Picture 10">
              <a:extLst>
                <a:ext uri="{FF2B5EF4-FFF2-40B4-BE49-F238E27FC236}">
                  <a16:creationId xmlns:a16="http://schemas.microsoft.com/office/drawing/2014/main" id="{523A7AFD-BFF8-4281-ABBE-824B7ED36A77}"/>
                </a:ext>
              </a:extLst>
            </p:cNvPr>
            <p:cNvPicPr>
              <a:picLocks noChangeAspect="1"/>
            </p:cNvPicPr>
            <p:nvPr/>
          </p:nvPicPr>
          <p:blipFill rotWithShape="1">
            <a:blip r:embed="rId6"/>
            <a:srcRect l="42536" t="34275" r="38476" b="22616"/>
            <a:stretch/>
          </p:blipFill>
          <p:spPr>
            <a:xfrm>
              <a:off x="5480419" y="3152749"/>
              <a:ext cx="518616" cy="433633"/>
            </a:xfrm>
            <a:prstGeom prst="rect">
              <a:avLst/>
            </a:prstGeom>
          </p:spPr>
        </p:pic>
        <p:pic>
          <p:nvPicPr>
            <p:cNvPr id="12" name="Picture 11">
              <a:extLst>
                <a:ext uri="{FF2B5EF4-FFF2-40B4-BE49-F238E27FC236}">
                  <a16:creationId xmlns:a16="http://schemas.microsoft.com/office/drawing/2014/main" id="{3020CACE-7E56-42E4-9E95-0EB3C4011DD5}"/>
                </a:ext>
              </a:extLst>
            </p:cNvPr>
            <p:cNvPicPr>
              <a:picLocks noChangeAspect="1"/>
            </p:cNvPicPr>
            <p:nvPr/>
          </p:nvPicPr>
          <p:blipFill rotWithShape="1">
            <a:blip r:embed="rId6"/>
            <a:srcRect l="8692" t="33381" r="70989" b="24590"/>
            <a:stretch/>
          </p:blipFill>
          <p:spPr>
            <a:xfrm flipV="1">
              <a:off x="4836053" y="3149820"/>
              <a:ext cx="554949" cy="408000"/>
            </a:xfrm>
            <a:prstGeom prst="rect">
              <a:avLst/>
            </a:prstGeom>
          </p:spPr>
        </p:pic>
      </p:grpSp>
      <p:grpSp>
        <p:nvGrpSpPr>
          <p:cNvPr id="17" name="Group 16">
            <a:extLst>
              <a:ext uri="{FF2B5EF4-FFF2-40B4-BE49-F238E27FC236}">
                <a16:creationId xmlns:a16="http://schemas.microsoft.com/office/drawing/2014/main" id="{4F95CBBF-BE69-4A54-98F3-2032A0EFDD8A}"/>
              </a:ext>
            </a:extLst>
          </p:cNvPr>
          <p:cNvGrpSpPr/>
          <p:nvPr/>
        </p:nvGrpSpPr>
        <p:grpSpPr>
          <a:xfrm>
            <a:off x="7771714" y="3139363"/>
            <a:ext cx="1791402" cy="542844"/>
            <a:chOff x="7771714" y="3139363"/>
            <a:chExt cx="1791402" cy="542844"/>
          </a:xfrm>
        </p:grpSpPr>
        <p:pic>
          <p:nvPicPr>
            <p:cNvPr id="10" name="Picture 9">
              <a:extLst>
                <a:ext uri="{FF2B5EF4-FFF2-40B4-BE49-F238E27FC236}">
                  <a16:creationId xmlns:a16="http://schemas.microsoft.com/office/drawing/2014/main" id="{E062D308-785B-49CF-992D-4D911C71D25F}"/>
                </a:ext>
              </a:extLst>
            </p:cNvPr>
            <p:cNvPicPr>
              <a:picLocks noChangeAspect="1"/>
            </p:cNvPicPr>
            <p:nvPr/>
          </p:nvPicPr>
          <p:blipFill rotWithShape="1">
            <a:blip r:embed="rId2"/>
            <a:srcRect l="56194" t="59564" r="36787" b="29556"/>
            <a:stretch/>
          </p:blipFill>
          <p:spPr>
            <a:xfrm>
              <a:off x="8940264" y="3139363"/>
              <a:ext cx="622852" cy="542844"/>
            </a:xfrm>
            <a:prstGeom prst="rect">
              <a:avLst/>
            </a:prstGeom>
          </p:spPr>
        </p:pic>
        <p:pic>
          <p:nvPicPr>
            <p:cNvPr id="14" name="Picture 13">
              <a:extLst>
                <a:ext uri="{FF2B5EF4-FFF2-40B4-BE49-F238E27FC236}">
                  <a16:creationId xmlns:a16="http://schemas.microsoft.com/office/drawing/2014/main" id="{AFF1F0EE-C54B-49C4-9D45-BD8319DDF98C}"/>
                </a:ext>
              </a:extLst>
            </p:cNvPr>
            <p:cNvPicPr>
              <a:picLocks noChangeAspect="1"/>
            </p:cNvPicPr>
            <p:nvPr/>
          </p:nvPicPr>
          <p:blipFill rotWithShape="1">
            <a:blip r:embed="rId6"/>
            <a:srcRect l="8692" t="33381" r="70989" b="24590"/>
            <a:stretch/>
          </p:blipFill>
          <p:spPr>
            <a:xfrm>
              <a:off x="7771714" y="3199392"/>
              <a:ext cx="554949" cy="422786"/>
            </a:xfrm>
            <a:prstGeom prst="rect">
              <a:avLst/>
            </a:prstGeom>
          </p:spPr>
        </p:pic>
        <p:pic>
          <p:nvPicPr>
            <p:cNvPr id="15" name="Picture 14">
              <a:extLst>
                <a:ext uri="{FF2B5EF4-FFF2-40B4-BE49-F238E27FC236}">
                  <a16:creationId xmlns:a16="http://schemas.microsoft.com/office/drawing/2014/main" id="{7E88D5E2-0F1C-4213-B3B9-69E6F51A70D0}"/>
                </a:ext>
              </a:extLst>
            </p:cNvPr>
            <p:cNvPicPr>
              <a:picLocks noChangeAspect="1"/>
            </p:cNvPicPr>
            <p:nvPr/>
          </p:nvPicPr>
          <p:blipFill rotWithShape="1">
            <a:blip r:embed="rId6"/>
            <a:srcRect l="42536" t="34275" r="38476" b="22616"/>
            <a:stretch/>
          </p:blipFill>
          <p:spPr>
            <a:xfrm>
              <a:off x="8326663" y="3212183"/>
              <a:ext cx="518616" cy="433633"/>
            </a:xfrm>
            <a:prstGeom prst="rect">
              <a:avLst/>
            </a:prstGeom>
          </p:spPr>
        </p:pic>
      </p:grpSp>
      <p:sp>
        <p:nvSpPr>
          <p:cNvPr id="19" name="TextBox 18">
            <a:extLst>
              <a:ext uri="{FF2B5EF4-FFF2-40B4-BE49-F238E27FC236}">
                <a16:creationId xmlns:a16="http://schemas.microsoft.com/office/drawing/2014/main" id="{E563E60A-C894-4267-A8D9-A0F8E6A80F35}"/>
              </a:ext>
            </a:extLst>
          </p:cNvPr>
          <p:cNvSpPr txBox="1"/>
          <p:nvPr/>
        </p:nvSpPr>
        <p:spPr>
          <a:xfrm>
            <a:off x="98449" y="5939603"/>
            <a:ext cx="12414420"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SP 2. D  Represent relationships within biological models including  b. Diagrams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SP 3 </a:t>
            </a:r>
            <a:r>
              <a:rPr lang="en-US" sz="1000" dirty="0">
                <a:latin typeface="Times New Roman" panose="02020603050405020304" pitchFamily="18" charset="0"/>
                <a:cs typeface="Times New Roman" panose="02020603050405020304" pitchFamily="18" charset="0"/>
              </a:rPr>
              <a:t>3.A  Identify or pose a testable question based on an observation, data, or a model.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Times New Roman" panose="02020603050405020304" pitchFamily="18" charset="0"/>
                <a:cs typeface="Times New Roman" panose="02020603050405020304" pitchFamily="18" charset="0"/>
              </a:rPr>
              <a:t>SP 3.B  State the null or alternative hypotheses, or </a:t>
            </a:r>
            <a:r>
              <a:rPr lang="en-US" sz="1000" dirty="0">
                <a:solidFill>
                  <a:srgbClr val="FF0000"/>
                </a:solidFill>
                <a:latin typeface="Times New Roman" panose="02020603050405020304" pitchFamily="18" charset="0"/>
                <a:cs typeface="Times New Roman" panose="02020603050405020304" pitchFamily="18" charset="0"/>
              </a:rPr>
              <a:t>predict the results of an experiment.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Times New Roman" panose="02020603050405020304" pitchFamily="18" charset="0"/>
                <a:cs typeface="Times New Roman" panose="02020603050405020304" pitchFamily="18" charset="0"/>
              </a:rPr>
              <a:t>SP 3.C  Identify experimental procedures that are aligned to the question, including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Times New Roman" panose="02020603050405020304" pitchFamily="18" charset="0"/>
                <a:cs typeface="Times New Roman" panose="02020603050405020304" pitchFamily="18" charset="0"/>
              </a:rPr>
              <a:t>   a. </a:t>
            </a:r>
            <a:r>
              <a:rPr lang="en-US" sz="1000" dirty="0">
                <a:solidFill>
                  <a:srgbClr val="FF0000"/>
                </a:solidFill>
                <a:latin typeface="Times New Roman" panose="02020603050405020304" pitchFamily="18" charset="0"/>
                <a:cs typeface="Times New Roman" panose="02020603050405020304" pitchFamily="18" charset="0"/>
              </a:rPr>
              <a:t>Identifying dependent </a:t>
            </a:r>
            <a:r>
              <a:rPr lang="en-US" sz="1000" dirty="0">
                <a:latin typeface="Times New Roman" panose="02020603050405020304" pitchFamily="18" charset="0"/>
                <a:cs typeface="Times New Roman" panose="02020603050405020304" pitchFamily="18" charset="0"/>
              </a:rPr>
              <a:t>and independent variables. </a:t>
            </a:r>
          </a:p>
        </p:txBody>
      </p:sp>
    </p:spTree>
    <p:extLst>
      <p:ext uri="{BB962C8B-B14F-4D97-AF65-F5344CB8AC3E}">
        <p14:creationId xmlns:p14="http://schemas.microsoft.com/office/powerpoint/2010/main" val="136835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90000"/>
          </a:schemeClr>
        </a:solidFill>
        <a:effectLst/>
      </p:bgPr>
    </p:bg>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A49FD95-2230-4DB5-92DE-53EDBB6CF174}"/>
              </a:ext>
            </a:extLst>
          </p:cNvPr>
          <p:cNvSpPr>
            <a:spLocks noGrp="1" noChangeArrowheads="1"/>
          </p:cNvSpPr>
          <p:nvPr>
            <p:ph type="body" sz="half" idx="2"/>
          </p:nvPr>
        </p:nvSpPr>
        <p:spPr>
          <a:xfrm>
            <a:off x="26504" y="358775"/>
            <a:ext cx="9043987" cy="4124160"/>
          </a:xfrm>
        </p:spPr>
        <p:txBody>
          <a:bodyPr/>
          <a:lstStyle/>
          <a:p>
            <a:pPr marL="0" indent="0">
              <a:buNone/>
            </a:pPr>
            <a:r>
              <a:rPr lang="en-US" sz="1800" dirty="0">
                <a:latin typeface="Comic Sans MS" panose="030F0702030302020204" pitchFamily="66" charset="0"/>
              </a:rPr>
              <a:t>If this experiment was continued for an</a:t>
            </a:r>
            <a:br>
              <a:rPr lang="en-US" sz="1800" dirty="0">
                <a:latin typeface="Comic Sans MS" panose="030F0702030302020204" pitchFamily="66" charset="0"/>
              </a:rPr>
            </a:br>
            <a:r>
              <a:rPr lang="en-US" sz="1800" dirty="0">
                <a:latin typeface="Comic Sans MS" panose="030F0702030302020204" pitchFamily="66" charset="0"/>
              </a:rPr>
              <a:t>additional 500 days, the population </a:t>
            </a:r>
            <a:br>
              <a:rPr lang="en-US" sz="1800" dirty="0">
                <a:latin typeface="Comic Sans MS" panose="030F0702030302020204" pitchFamily="66" charset="0"/>
              </a:rPr>
            </a:br>
            <a:r>
              <a:rPr lang="en-US" sz="1800" dirty="0">
                <a:latin typeface="Comic Sans MS" panose="030F0702030302020204" pitchFamily="66" charset="0"/>
              </a:rPr>
              <a:t>density of </a:t>
            </a:r>
            <a:r>
              <a:rPr lang="en-US" sz="1800" i="1" dirty="0">
                <a:latin typeface="Comic Sans MS" panose="030F0702030302020204" pitchFamily="66" charset="0"/>
              </a:rPr>
              <a:t>T. castaneum </a:t>
            </a:r>
            <a:r>
              <a:rPr lang="en-US" sz="1800" dirty="0">
                <a:latin typeface="Comic Sans MS" panose="030F0702030302020204" pitchFamily="66" charset="0"/>
              </a:rPr>
              <a:t>with the </a:t>
            </a:r>
            <a:br>
              <a:rPr lang="en-US" sz="1800" dirty="0">
                <a:latin typeface="Comic Sans MS" panose="030F0702030302020204" pitchFamily="66" charset="0"/>
              </a:rPr>
            </a:br>
            <a:r>
              <a:rPr lang="en-US" sz="1800" dirty="0">
                <a:latin typeface="Comic Sans MS" panose="030F0702030302020204" pitchFamily="66" charset="0"/>
              </a:rPr>
              <a:t>parasite would most likely stabilize at </a:t>
            </a:r>
            <a:br>
              <a:rPr lang="en-US" sz="1800" dirty="0">
                <a:latin typeface="Comic Sans MS" panose="030F0702030302020204" pitchFamily="66" charset="0"/>
              </a:rPr>
            </a:br>
            <a:r>
              <a:rPr lang="en-US" sz="1800" dirty="0">
                <a:latin typeface="Comic Sans MS" panose="030F0702030302020204" pitchFamily="66" charset="0"/>
              </a:rPr>
              <a:t>a value closest to which of the following?</a:t>
            </a:r>
          </a:p>
          <a:p>
            <a:pPr marL="0" indent="0">
              <a:buNone/>
            </a:pPr>
            <a:endParaRPr lang="en-US" sz="1800" dirty="0">
              <a:latin typeface="Comic Sans MS" panose="030F0702030302020204" pitchFamily="66" charset="0"/>
            </a:endParaRPr>
          </a:p>
          <a:p>
            <a:pPr marL="0" indent="0">
              <a:buNone/>
            </a:pPr>
            <a:r>
              <a:rPr lang="en-US" sz="1800" dirty="0">
                <a:latin typeface="Comic Sans MS" panose="030F0702030302020204" pitchFamily="66" charset="0"/>
              </a:rPr>
              <a:t>  A) 5 beetles/culture dish</a:t>
            </a:r>
          </a:p>
          <a:p>
            <a:pPr marL="0" indent="0">
              <a:buNone/>
            </a:pPr>
            <a:br>
              <a:rPr lang="en-US" sz="1800" dirty="0">
                <a:latin typeface="Comic Sans MS" panose="030F0702030302020204" pitchFamily="66" charset="0"/>
              </a:rPr>
            </a:br>
            <a:r>
              <a:rPr lang="en-US" sz="1800" dirty="0">
                <a:latin typeface="Comic Sans MS" panose="030F0702030302020204" pitchFamily="66" charset="0"/>
              </a:rPr>
              <a:t>  B) 10 beetles/culture dish</a:t>
            </a:r>
          </a:p>
          <a:p>
            <a:pPr marL="0" indent="0">
              <a:buNone/>
            </a:pPr>
            <a:endParaRPr lang="en-US" sz="1800" dirty="0">
              <a:latin typeface="Comic Sans MS" panose="030F0702030302020204" pitchFamily="66" charset="0"/>
            </a:endParaRPr>
          </a:p>
          <a:p>
            <a:pPr marL="0" indent="0">
              <a:buNone/>
            </a:pPr>
            <a:r>
              <a:rPr lang="en-US" sz="1800" dirty="0">
                <a:latin typeface="Comic Sans MS" panose="030F0702030302020204" pitchFamily="66" charset="0"/>
              </a:rPr>
              <a:t> C) 20 beetles/culture dish  </a:t>
            </a:r>
          </a:p>
          <a:p>
            <a:pPr marL="0" indent="0">
              <a:buNone/>
            </a:pPr>
            <a:endParaRPr lang="en-US" sz="1800" dirty="0">
              <a:latin typeface="Comic Sans MS" panose="030F0702030302020204" pitchFamily="66" charset="0"/>
            </a:endParaRPr>
          </a:p>
          <a:p>
            <a:pPr marL="0" indent="0">
              <a:buNone/>
            </a:pPr>
            <a:r>
              <a:rPr lang="en-US" sz="1800" dirty="0">
                <a:latin typeface="Comic Sans MS" panose="030F0702030302020204" pitchFamily="66" charset="0"/>
              </a:rPr>
              <a:t> D)  25 beetles/culture dish</a:t>
            </a:r>
          </a:p>
          <a:p>
            <a:pPr marL="0" indent="0">
              <a:buNone/>
            </a:pPr>
            <a:r>
              <a:rPr lang="en-US" sz="1800" dirty="0">
                <a:latin typeface="Comic Sans MS" panose="030F0702030302020204" pitchFamily="66" charset="0"/>
              </a:rPr>
              <a:t> </a:t>
            </a:r>
          </a:p>
          <a:p>
            <a:pPr marL="0" indent="0">
              <a:buNone/>
            </a:pPr>
            <a:r>
              <a:rPr lang="en-US" sz="1600" dirty="0">
                <a:latin typeface="Comic Sans MS" panose="030F0702030302020204" pitchFamily="66" charset="0"/>
              </a:rPr>
              <a:t> </a:t>
            </a:r>
            <a:endParaRPr lang="en-US" altLang="en-US" sz="1800" dirty="0">
              <a:latin typeface="Comic Sans MS" panose="030F0702030302020204" pitchFamily="66" charset="0"/>
            </a:endParaRPr>
          </a:p>
        </p:txBody>
      </p:sp>
      <p:sp>
        <p:nvSpPr>
          <p:cNvPr id="89091" name="Rectangle 1">
            <a:extLst>
              <a:ext uri="{FF2B5EF4-FFF2-40B4-BE49-F238E27FC236}">
                <a16:creationId xmlns:a16="http://schemas.microsoft.com/office/drawing/2014/main" id="{6B086D1E-103C-4467-8677-79882B1ED55E}"/>
              </a:ext>
            </a:extLst>
          </p:cNvPr>
          <p:cNvSpPr>
            <a:spLocks noChangeArrowheads="1"/>
          </p:cNvSpPr>
          <p:nvPr/>
        </p:nvSpPr>
        <p:spPr bwMode="auto">
          <a:xfrm>
            <a:off x="1541464" y="6253163"/>
            <a:ext cx="9185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Aft>
                <a:spcPct val="0"/>
              </a:spcAft>
              <a:buNone/>
              <a:defRPr/>
            </a:pPr>
            <a:r>
              <a:rPr lang="en-US" altLang="en-US" sz="1000" dirty="0">
                <a:solidFill>
                  <a:srgbClr val="CC0099"/>
                </a:solidFill>
                <a:cs typeface="Arial" panose="020B0604020202020204" pitchFamily="34" charset="0"/>
              </a:rPr>
              <a:t>.</a:t>
            </a:r>
          </a:p>
        </p:txBody>
      </p:sp>
      <p:sp>
        <p:nvSpPr>
          <p:cNvPr id="4" name="Rectangle 1">
            <a:extLst>
              <a:ext uri="{FF2B5EF4-FFF2-40B4-BE49-F238E27FC236}">
                <a16:creationId xmlns:a16="http://schemas.microsoft.com/office/drawing/2014/main" id="{53242106-AB3A-47EF-907D-64BF9F10F4BA}"/>
              </a:ext>
            </a:extLst>
          </p:cNvPr>
          <p:cNvSpPr>
            <a:spLocks noChangeArrowheads="1"/>
          </p:cNvSpPr>
          <p:nvPr/>
        </p:nvSpPr>
        <p:spPr bwMode="auto">
          <a:xfrm>
            <a:off x="0" y="5842337"/>
            <a:ext cx="920273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Comic Sans MS" pitchFamily="66" charset="0"/>
              </a:defRPr>
            </a:lvl1pPr>
            <a:lvl2pPr eaLnBrk="0" hangingPunct="0">
              <a:defRPr>
                <a:solidFill>
                  <a:schemeClr val="tx1"/>
                </a:solidFill>
                <a:latin typeface="Comic Sans MS" pitchFamily="66" charset="0"/>
              </a:defRPr>
            </a:lvl2pPr>
            <a:lvl3pPr eaLnBrk="0" hangingPunct="0">
              <a:defRPr>
                <a:solidFill>
                  <a:schemeClr val="tx1"/>
                </a:solidFill>
                <a:latin typeface="Comic Sans MS" pitchFamily="66" charset="0"/>
              </a:defRPr>
            </a:lvl3pPr>
            <a:lvl4pPr eaLnBrk="0" hangingPunct="0">
              <a:defRPr>
                <a:solidFill>
                  <a:schemeClr val="tx1"/>
                </a:solidFill>
                <a:latin typeface="Comic Sans MS" pitchFamily="66" charset="0"/>
              </a:defRPr>
            </a:lvl4pPr>
            <a:lvl5pPr eaLnBrk="0" hangingPunct="0">
              <a:defRPr>
                <a:solidFill>
                  <a:schemeClr val="tx1"/>
                </a:solidFill>
                <a:latin typeface="Comic Sans MS" pitchFamily="66" charset="0"/>
              </a:defRPr>
            </a:lvl5pPr>
            <a:lvl6pPr eaLnBrk="0" fontAlgn="base" hangingPunct="0">
              <a:spcBef>
                <a:spcPct val="0"/>
              </a:spcBef>
              <a:spcAft>
                <a:spcPct val="0"/>
              </a:spcAft>
              <a:defRPr>
                <a:solidFill>
                  <a:schemeClr val="tx1"/>
                </a:solidFill>
                <a:latin typeface="Comic Sans MS" pitchFamily="66" charset="0"/>
              </a:defRPr>
            </a:lvl6pPr>
            <a:lvl7pPr eaLnBrk="0" fontAlgn="base" hangingPunct="0">
              <a:spcBef>
                <a:spcPct val="0"/>
              </a:spcBef>
              <a:spcAft>
                <a:spcPct val="0"/>
              </a:spcAft>
              <a:defRPr>
                <a:solidFill>
                  <a:schemeClr val="tx1"/>
                </a:solidFill>
                <a:latin typeface="Comic Sans MS" pitchFamily="66" charset="0"/>
              </a:defRPr>
            </a:lvl7pPr>
            <a:lvl8pPr eaLnBrk="0" fontAlgn="base" hangingPunct="0">
              <a:spcBef>
                <a:spcPct val="0"/>
              </a:spcBef>
              <a:spcAft>
                <a:spcPct val="0"/>
              </a:spcAft>
              <a:defRPr>
                <a:solidFill>
                  <a:schemeClr val="tx1"/>
                </a:solidFill>
                <a:latin typeface="Comic Sans MS" pitchFamily="66" charset="0"/>
              </a:defRPr>
            </a:lvl8pPr>
            <a:lvl9pPr eaLnBrk="0" fontAlgn="base" hangingPunct="0">
              <a:spcBef>
                <a:spcPct val="0"/>
              </a:spcBef>
              <a:spcAft>
                <a:spcPct val="0"/>
              </a:spcAft>
              <a:defRPr>
                <a:solidFill>
                  <a:schemeClr val="tx1"/>
                </a:solidFill>
                <a:latin typeface="Comic Sans MS" pitchFamily="66" charset="0"/>
              </a:defRPr>
            </a:lvl9pPr>
          </a:lstStyle>
          <a:p>
            <a:pPr eaLnBrk="1" hangingPunct="1">
              <a:defRPr/>
            </a:pPr>
            <a:r>
              <a:rPr lang="en-US" sz="1000" dirty="0">
                <a:solidFill>
                  <a:srgbClr val="000000"/>
                </a:solidFill>
                <a:latin typeface="Times New Roman" panose="02020603050405020304" pitchFamily="18" charset="0"/>
                <a:cs typeface="Times New Roman" panose="02020603050405020304" pitchFamily="18" charset="0"/>
              </a:rPr>
              <a:t>ENE-4.B.4 Competition, predation, and symbioses, including parasitism, mutualism, and commensalism, can drive population dynamics.</a:t>
            </a:r>
          </a:p>
          <a:p>
            <a:pPr eaLnBrk="1" hangingPunct="1">
              <a:defRPr/>
            </a:pPr>
            <a:r>
              <a:rPr lang="en-US" sz="1000" dirty="0">
                <a:solidFill>
                  <a:prstClr val="black"/>
                </a:solidFill>
                <a:latin typeface="Times New Roman" panose="02020603050405020304" pitchFamily="18" charset="0"/>
                <a:cs typeface="Times New Roman" panose="02020603050405020304" pitchFamily="18" charset="0"/>
              </a:rPr>
              <a:t>SP 4. B Describe data from a table or graph, including</a:t>
            </a:r>
            <a:br>
              <a:rPr lang="en-US" sz="1000" dirty="0">
                <a:solidFill>
                  <a:prstClr val="black"/>
                </a:solidFill>
                <a:latin typeface="Times New Roman" panose="02020603050405020304" pitchFamily="18" charset="0"/>
                <a:cs typeface="Times New Roman" panose="02020603050405020304" pitchFamily="18" charset="0"/>
              </a:rPr>
            </a:br>
            <a:r>
              <a:rPr lang="en-US" sz="1000" dirty="0">
                <a:solidFill>
                  <a:prstClr val="black"/>
                </a:solidFill>
                <a:latin typeface="Times New Roman" panose="02020603050405020304" pitchFamily="18" charset="0"/>
                <a:cs typeface="Times New Roman" panose="02020603050405020304" pitchFamily="18" charset="0"/>
              </a:rPr>
              <a:t>     a. Identifying specific data points</a:t>
            </a:r>
          </a:p>
          <a:p>
            <a:pPr eaLnBrk="1" hangingPunct="1">
              <a:defRPr/>
            </a:pPr>
            <a:r>
              <a:rPr lang="en-US" sz="1000" dirty="0">
                <a:solidFill>
                  <a:prstClr val="black"/>
                </a:solidFill>
                <a:latin typeface="Times New Roman" panose="02020603050405020304" pitchFamily="18" charset="0"/>
                <a:cs typeface="Times New Roman" panose="02020603050405020304" pitchFamily="18" charset="0"/>
              </a:rPr>
              <a:t>     b. Describing trends and/or patterns in the data.</a:t>
            </a:r>
          </a:p>
          <a:p>
            <a:pPr eaLnBrk="1" hangingPunct="1">
              <a:defRPr/>
            </a:pPr>
            <a:r>
              <a:rPr lang="en-US" sz="1000" dirty="0">
                <a:solidFill>
                  <a:prstClr val="black"/>
                </a:solidFill>
                <a:latin typeface="Times New Roman" panose="02020603050405020304" pitchFamily="18" charset="0"/>
                <a:cs typeface="Times New Roman" panose="02020603050405020304" pitchFamily="18" charset="0"/>
              </a:rPr>
              <a:t>SP 6 E Predict the causes or effects of a change in, or disruption to, one or more components in a biological system based on </a:t>
            </a:r>
          </a:p>
          <a:p>
            <a:pPr eaLnBrk="1" hangingPunct="1">
              <a:defRPr/>
            </a:pPr>
            <a:r>
              <a:rPr lang="en-US" sz="1000" dirty="0">
                <a:solidFill>
                  <a:prstClr val="black"/>
                </a:solidFill>
                <a:latin typeface="Times New Roman" panose="02020603050405020304" pitchFamily="18" charset="0"/>
                <a:cs typeface="Times New Roman" panose="02020603050405020304" pitchFamily="18" charset="0"/>
              </a:rPr>
              <a:t>     c. Data.</a:t>
            </a:r>
          </a:p>
        </p:txBody>
      </p:sp>
      <p:sp>
        <p:nvSpPr>
          <p:cNvPr id="6" name="TextBox 5">
            <a:extLst>
              <a:ext uri="{FF2B5EF4-FFF2-40B4-BE49-F238E27FC236}">
                <a16:creationId xmlns:a16="http://schemas.microsoft.com/office/drawing/2014/main" id="{9EB6436F-91F3-4413-BE0D-6260B8D67519}"/>
              </a:ext>
            </a:extLst>
          </p:cNvPr>
          <p:cNvSpPr txBox="1"/>
          <p:nvPr/>
        </p:nvSpPr>
        <p:spPr>
          <a:xfrm>
            <a:off x="0" y="53689"/>
            <a:ext cx="3127779" cy="246221"/>
          </a:xfrm>
          <a:prstGeom prst="rect">
            <a:avLst/>
          </a:prstGeom>
          <a:noFill/>
        </p:spPr>
        <p:txBody>
          <a:bodyPr wrap="none" rtlCol="0">
            <a:spAutoFit/>
          </a:bodyPr>
          <a:lstStyle/>
          <a:p>
            <a:pPr fontAlgn="base">
              <a:spcBef>
                <a:spcPct val="0"/>
              </a:spcBef>
              <a:spcAft>
                <a:spcPct val="0"/>
              </a:spcAft>
              <a:defRPr/>
            </a:pPr>
            <a:r>
              <a:rPr lang="en-US" sz="1000" dirty="0">
                <a:solidFill>
                  <a:srgbClr val="000000"/>
                </a:solidFill>
                <a:latin typeface="Arial"/>
                <a:cs typeface="Times New Roman" panose="02020603050405020304" pitchFamily="18" charset="0"/>
                <a:hlinkClick r:id="rId3"/>
              </a:rPr>
              <a:t>From Released 2013 AP BIOLOGY Practice Exam</a:t>
            </a:r>
            <a:endParaRPr lang="en-US" sz="1000" dirty="0">
              <a:solidFill>
                <a:srgbClr val="000000"/>
              </a:solidFill>
              <a:latin typeface="Arial"/>
              <a:cs typeface="Times New Roman" panose="02020603050405020304" pitchFamily="18" charset="0"/>
            </a:endParaRPr>
          </a:p>
        </p:txBody>
      </p:sp>
      <p:sp>
        <p:nvSpPr>
          <p:cNvPr id="5" name="Rectangle: Rounded Corners 4">
            <a:extLst>
              <a:ext uri="{FF2B5EF4-FFF2-40B4-BE49-F238E27FC236}">
                <a16:creationId xmlns:a16="http://schemas.microsoft.com/office/drawing/2014/main" id="{BF9B055E-8747-40EE-86C3-013156866618}"/>
              </a:ext>
            </a:extLst>
          </p:cNvPr>
          <p:cNvSpPr/>
          <p:nvPr/>
        </p:nvSpPr>
        <p:spPr>
          <a:xfrm>
            <a:off x="144965" y="2686238"/>
            <a:ext cx="3274096" cy="42273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dirty="0">
              <a:solidFill>
                <a:srgbClr val="FFFFFF"/>
              </a:solidFill>
              <a:latin typeface="Arial"/>
            </a:endParaRPr>
          </a:p>
        </p:txBody>
      </p:sp>
      <p:pic>
        <p:nvPicPr>
          <p:cNvPr id="3" name="Picture 2">
            <a:extLst>
              <a:ext uri="{FF2B5EF4-FFF2-40B4-BE49-F238E27FC236}">
                <a16:creationId xmlns:a16="http://schemas.microsoft.com/office/drawing/2014/main" id="{8DFAB98A-A29E-4434-8366-4E4565546441}"/>
              </a:ext>
            </a:extLst>
          </p:cNvPr>
          <p:cNvPicPr>
            <a:picLocks noChangeAspect="1"/>
          </p:cNvPicPr>
          <p:nvPr/>
        </p:nvPicPr>
        <p:blipFill rotWithShape="1">
          <a:blip r:embed="rId4"/>
          <a:srcRect l="23333" t="19779" r="24167" b="11462"/>
          <a:stretch/>
        </p:blipFill>
        <p:spPr>
          <a:xfrm>
            <a:off x="5039452" y="53689"/>
            <a:ext cx="7126044" cy="5247181"/>
          </a:xfrm>
          <a:prstGeom prst="rect">
            <a:avLst/>
          </a:prstGeom>
        </p:spPr>
      </p:pic>
    </p:spTree>
    <p:extLst>
      <p:ext uri="{BB962C8B-B14F-4D97-AF65-F5344CB8AC3E}">
        <p14:creationId xmlns:p14="http://schemas.microsoft.com/office/powerpoint/2010/main" val="266445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6A41E9DA-3FDD-4D26-B6DB-EDF65AA92E4D}"/>
              </a:ext>
            </a:extLst>
          </p:cNvPr>
          <p:cNvSpPr>
            <a:spLocks noGrp="1" noChangeArrowheads="1"/>
          </p:cNvSpPr>
          <p:nvPr>
            <p:ph type="subTitle" idx="1"/>
          </p:nvPr>
        </p:nvSpPr>
        <p:spPr>
          <a:xfrm>
            <a:off x="1555672" y="1249075"/>
            <a:ext cx="10265396" cy="3046988"/>
          </a:xfrm>
        </p:spPr>
        <p:txBody>
          <a:bodyPr wrap="square" rtlCol="0" anchor="ctr">
            <a:spAutoFit/>
          </a:bodyPr>
          <a:lstStyle/>
          <a:p>
            <a:pPr algn="l">
              <a:spcBef>
                <a:spcPct val="0"/>
              </a:spcBef>
              <a:defRPr/>
            </a:pPr>
            <a:endParaRPr lang="en-US" altLang="en-US" sz="2400" dirty="0">
              <a:solidFill>
                <a:schemeClr val="tx1"/>
              </a:solidFill>
              <a:latin typeface="Arial" pitchFamily="34" charset="0"/>
              <a:cs typeface="Arial" pitchFamily="34" charset="0"/>
            </a:endParaRPr>
          </a:p>
          <a:p>
            <a:pPr algn="l">
              <a:spcBef>
                <a:spcPct val="0"/>
              </a:spcBef>
              <a:defRPr/>
            </a:pPr>
            <a:br>
              <a:rPr lang="en-US" altLang="en-US" sz="1600" b="1" dirty="0">
                <a:solidFill>
                  <a:schemeClr val="tx1"/>
                </a:solidFill>
                <a:latin typeface="Comic Sans MS" pitchFamily="66" charset="0"/>
                <a:ea typeface="Calibri" pitchFamily="34" charset="0"/>
                <a:cs typeface="Times New Roman" pitchFamily="18" charset="0"/>
              </a:rPr>
            </a:br>
            <a:r>
              <a:rPr lang="en-US" altLang="en-US" sz="1600" b="1" dirty="0">
                <a:solidFill>
                  <a:schemeClr val="tx1"/>
                </a:solidFill>
                <a:latin typeface="Comic Sans MS" pitchFamily="66" charset="0"/>
                <a:ea typeface="Calibri" pitchFamily="34" charset="0"/>
                <a:cs typeface="Times New Roman" pitchFamily="18" charset="0"/>
              </a:rPr>
              <a:t>			     	   </a:t>
            </a:r>
            <a:r>
              <a:rPr lang="en-US" altLang="en-US" sz="1600" b="1" u="sng" dirty="0">
                <a:solidFill>
                  <a:schemeClr val="tx1"/>
                </a:solidFill>
                <a:latin typeface="Comic Sans MS" pitchFamily="66" charset="0"/>
                <a:ea typeface="Calibri" pitchFamily="34" charset="0"/>
                <a:cs typeface="Times New Roman" pitchFamily="18" charset="0"/>
              </a:rPr>
              <a:t>POSSIBLE OFFSPRING </a:t>
            </a:r>
            <a:br>
              <a:rPr lang="en-US" altLang="en-US" sz="1600" b="1" u="sng" dirty="0">
                <a:solidFill>
                  <a:schemeClr val="tx1"/>
                </a:solidFill>
                <a:latin typeface="Comic Sans MS" pitchFamily="66" charset="0"/>
                <a:ea typeface="Calibri" pitchFamily="34" charset="0"/>
                <a:cs typeface="Times New Roman" pitchFamily="18" charset="0"/>
              </a:rPr>
            </a:br>
            <a:endParaRPr lang="en-US" altLang="en-US" sz="2400" dirty="0">
              <a:solidFill>
                <a:schemeClr val="tx1"/>
              </a:solidFill>
              <a:latin typeface="Arial" pitchFamily="34" charset="0"/>
              <a:cs typeface="Arial" pitchFamily="34" charset="0"/>
            </a:endParaRPr>
          </a:p>
          <a:p>
            <a:pPr algn="l">
              <a:spcBef>
                <a:spcPct val="0"/>
              </a:spcBef>
              <a:defRPr/>
            </a:pPr>
            <a:r>
              <a:rPr lang="en-US" altLang="en-US" sz="1600" b="1" dirty="0">
                <a:solidFill>
                  <a:schemeClr val="tx1"/>
                </a:solidFill>
                <a:latin typeface="Comic Sans MS" pitchFamily="66" charset="0"/>
                <a:ea typeface="Calibri" pitchFamily="34" charset="0"/>
                <a:cs typeface="Times New Roman" pitchFamily="18" charset="0"/>
              </a:rPr>
              <a:t>                                    PROBABILITY    </a:t>
            </a:r>
            <a:r>
              <a:rPr lang="en-US" altLang="en-US" sz="1600" b="1" u="sng" dirty="0">
                <a:solidFill>
                  <a:schemeClr val="tx1"/>
                </a:solidFill>
                <a:latin typeface="Comic Sans MS" pitchFamily="66" charset="0"/>
                <a:ea typeface="Calibri" pitchFamily="34" charset="0"/>
                <a:cs typeface="Times New Roman" pitchFamily="18" charset="0"/>
              </a:rPr>
              <a:t>GENOTYPE</a:t>
            </a:r>
            <a:r>
              <a:rPr lang="en-US" altLang="en-US" sz="1600" b="1" dirty="0">
                <a:solidFill>
                  <a:schemeClr val="tx1"/>
                </a:solidFill>
                <a:latin typeface="Comic Sans MS" pitchFamily="66" charset="0"/>
                <a:ea typeface="Calibri" pitchFamily="34" charset="0"/>
                <a:cs typeface="Times New Roman" pitchFamily="18" charset="0"/>
              </a:rPr>
              <a:t>       </a:t>
            </a:r>
            <a:r>
              <a:rPr lang="en-US" altLang="en-US" sz="1600" b="1" u="sng" dirty="0">
                <a:solidFill>
                  <a:schemeClr val="tx1"/>
                </a:solidFill>
                <a:latin typeface="Comic Sans MS" pitchFamily="66" charset="0"/>
                <a:ea typeface="Calibri" pitchFamily="34" charset="0"/>
                <a:cs typeface="Times New Roman" pitchFamily="18" charset="0"/>
              </a:rPr>
              <a:t>PHENOTYPE</a:t>
            </a:r>
            <a:endParaRPr lang="en-US" altLang="en-US" sz="2400" dirty="0">
              <a:solidFill>
                <a:schemeClr val="tx1"/>
              </a:solidFill>
              <a:latin typeface="Arial" pitchFamily="34" charset="0"/>
              <a:cs typeface="Arial" pitchFamily="34" charset="0"/>
            </a:endParaRPr>
          </a:p>
          <a:p>
            <a:pPr algn="l">
              <a:spcBef>
                <a:spcPct val="0"/>
              </a:spcBef>
              <a:defRPr/>
            </a:pPr>
            <a:r>
              <a:rPr lang="en-US" altLang="en-US" sz="1600" b="1" dirty="0">
                <a:solidFill>
                  <a:schemeClr val="tx1"/>
                </a:solidFill>
                <a:latin typeface="Comic Sans MS" pitchFamily="66" charset="0"/>
                <a:ea typeface="Calibri" pitchFamily="34" charset="0"/>
                <a:cs typeface="Times New Roman" pitchFamily="18" charset="0"/>
              </a:rPr>
              <a:t>   				</a:t>
            </a:r>
            <a:br>
              <a:rPr lang="en-US" altLang="en-US" sz="1600" b="1" dirty="0">
                <a:solidFill>
                  <a:schemeClr val="tx1"/>
                </a:solidFill>
                <a:latin typeface="Comic Sans MS" pitchFamily="66" charset="0"/>
                <a:ea typeface="Calibri" pitchFamily="34" charset="0"/>
                <a:cs typeface="Times New Roman" pitchFamily="18" charset="0"/>
              </a:rPr>
            </a:br>
            <a:r>
              <a:rPr lang="en-US" altLang="en-US" sz="1600" b="1" dirty="0">
                <a:solidFill>
                  <a:schemeClr val="tx1"/>
                </a:solidFill>
                <a:latin typeface="Comic Sans MS" pitchFamily="66" charset="0"/>
                <a:ea typeface="Calibri" pitchFamily="34" charset="0"/>
                <a:cs typeface="Times New Roman" pitchFamily="18" charset="0"/>
              </a:rPr>
              <a:t>		                _________      ______	   _______________				</a:t>
            </a:r>
            <a:br>
              <a:rPr lang="en-US" altLang="en-US" sz="1600" b="1" dirty="0">
                <a:solidFill>
                  <a:schemeClr val="tx1"/>
                </a:solidFill>
                <a:latin typeface="Comic Sans MS" pitchFamily="66" charset="0"/>
                <a:ea typeface="Calibri" pitchFamily="34" charset="0"/>
                <a:cs typeface="Times New Roman" pitchFamily="18" charset="0"/>
              </a:rPr>
            </a:br>
            <a:r>
              <a:rPr lang="en-US" altLang="en-US" sz="1600" b="1" dirty="0">
                <a:solidFill>
                  <a:schemeClr val="tx1"/>
                </a:solidFill>
                <a:latin typeface="Comic Sans MS" pitchFamily="66" charset="0"/>
                <a:ea typeface="Calibri" pitchFamily="34" charset="0"/>
                <a:cs typeface="Times New Roman" pitchFamily="18" charset="0"/>
              </a:rPr>
              <a:t>		                 _________	   ________      __________________                                       </a:t>
            </a:r>
            <a:br>
              <a:rPr lang="en-US" altLang="en-US" sz="1600" b="1" dirty="0">
                <a:solidFill>
                  <a:schemeClr val="tx1"/>
                </a:solidFill>
                <a:latin typeface="Comic Sans MS" pitchFamily="66" charset="0"/>
                <a:ea typeface="Calibri" pitchFamily="34" charset="0"/>
                <a:cs typeface="Times New Roman" pitchFamily="18" charset="0"/>
              </a:rPr>
            </a:br>
            <a:r>
              <a:rPr lang="en-US" altLang="en-US" sz="1600" b="1" dirty="0">
                <a:solidFill>
                  <a:schemeClr val="tx1"/>
                </a:solidFill>
                <a:latin typeface="Comic Sans MS" pitchFamily="66" charset="0"/>
                <a:ea typeface="Calibri" pitchFamily="34" charset="0"/>
                <a:cs typeface="Times New Roman" pitchFamily="18" charset="0"/>
              </a:rPr>
              <a:t>			       </a:t>
            </a:r>
            <a:br>
              <a:rPr lang="en-US" altLang="en-US" sz="1600" b="1" dirty="0">
                <a:solidFill>
                  <a:schemeClr val="tx1"/>
                </a:solidFill>
                <a:latin typeface="Comic Sans MS" pitchFamily="66" charset="0"/>
                <a:ea typeface="Calibri" pitchFamily="34" charset="0"/>
                <a:cs typeface="Times New Roman" pitchFamily="18" charset="0"/>
              </a:rPr>
            </a:br>
            <a:r>
              <a:rPr lang="en-US" altLang="en-US" sz="1600" b="1" dirty="0">
                <a:solidFill>
                  <a:schemeClr val="tx1"/>
                </a:solidFill>
                <a:latin typeface="Comic Sans MS" pitchFamily="66" charset="0"/>
                <a:ea typeface="Calibri" pitchFamily="34" charset="0"/>
                <a:cs typeface="Times New Roman" pitchFamily="18" charset="0"/>
              </a:rPr>
              <a:t>                                     __________   __________   _________________</a:t>
            </a:r>
            <a:r>
              <a:rPr lang="en-US" sz="1600" b="1" dirty="0"/>
              <a:t>__		    </a:t>
            </a:r>
            <a:endParaRPr lang="en-US" altLang="en-US" sz="1800" dirty="0">
              <a:solidFill>
                <a:schemeClr val="tx1"/>
              </a:solidFill>
              <a:latin typeface="Arial" pitchFamily="34" charset="0"/>
              <a:cs typeface="Arial" pitchFamily="34" charset="0"/>
            </a:endParaRPr>
          </a:p>
        </p:txBody>
      </p:sp>
      <p:pic>
        <p:nvPicPr>
          <p:cNvPr id="117763" name="Picture 2">
            <a:extLst>
              <a:ext uri="{FF2B5EF4-FFF2-40B4-BE49-F238E27FC236}">
                <a16:creationId xmlns:a16="http://schemas.microsoft.com/office/drawing/2014/main" id="{7E2DD082-93C9-47D2-AE75-4F955D382A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585" t="52083" r="63351" b="33640"/>
          <a:stretch>
            <a:fillRect/>
          </a:stretch>
        </p:blipFill>
        <p:spPr bwMode="auto">
          <a:xfrm>
            <a:off x="2100264" y="1954213"/>
            <a:ext cx="2147887" cy="163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a:extLst>
              <a:ext uri="{FF2B5EF4-FFF2-40B4-BE49-F238E27FC236}">
                <a16:creationId xmlns:a16="http://schemas.microsoft.com/office/drawing/2014/main" id="{A619DEFA-449D-4326-ACB7-F3FE82FD8166}"/>
              </a:ext>
            </a:extLst>
          </p:cNvPr>
          <p:cNvGrpSpPr>
            <a:grpSpLocks/>
          </p:cNvGrpSpPr>
          <p:nvPr/>
        </p:nvGrpSpPr>
        <p:grpSpPr bwMode="auto">
          <a:xfrm>
            <a:off x="2508250" y="1300164"/>
            <a:ext cx="1436688" cy="714375"/>
            <a:chOff x="1293076" y="1068853"/>
            <a:chExt cx="1437188" cy="713409"/>
          </a:xfrm>
        </p:grpSpPr>
        <p:sp>
          <p:nvSpPr>
            <p:cNvPr id="117780" name="TextBox 6">
              <a:extLst>
                <a:ext uri="{FF2B5EF4-FFF2-40B4-BE49-F238E27FC236}">
                  <a16:creationId xmlns:a16="http://schemas.microsoft.com/office/drawing/2014/main" id="{C91235C1-204C-42DC-84A2-533B74F9C8E4}"/>
                </a:ext>
              </a:extLst>
            </p:cNvPr>
            <p:cNvSpPr txBox="1">
              <a:spLocks noChangeArrowheads="1"/>
            </p:cNvSpPr>
            <p:nvPr/>
          </p:nvSpPr>
          <p:spPr bwMode="auto">
            <a:xfrm>
              <a:off x="1293076" y="1068853"/>
              <a:ext cx="4635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4000" dirty="0">
                  <a:solidFill>
                    <a:srgbClr val="7030A0"/>
                  </a:solidFill>
                  <a:cs typeface="Arial" panose="020B0604020202020204" pitchFamily="34" charset="0"/>
                </a:rPr>
                <a:t>R</a:t>
              </a:r>
            </a:p>
          </p:txBody>
        </p:sp>
        <p:sp>
          <p:nvSpPr>
            <p:cNvPr id="117781" name="Rectangle 7">
              <a:extLst>
                <a:ext uri="{FF2B5EF4-FFF2-40B4-BE49-F238E27FC236}">
                  <a16:creationId xmlns:a16="http://schemas.microsoft.com/office/drawing/2014/main" id="{DB900350-826F-4C23-88E4-678AB27BC813}"/>
                </a:ext>
              </a:extLst>
            </p:cNvPr>
            <p:cNvSpPr>
              <a:spLocks noChangeArrowheads="1"/>
            </p:cNvSpPr>
            <p:nvPr/>
          </p:nvSpPr>
          <p:spPr bwMode="auto">
            <a:xfrm>
              <a:off x="2088742" y="1074376"/>
              <a:ext cx="64152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4000" dirty="0">
                  <a:solidFill>
                    <a:srgbClr val="7030A0"/>
                  </a:solidFill>
                  <a:cs typeface="Arial" panose="020B0604020202020204" pitchFamily="34" charset="0"/>
                </a:rPr>
                <a:t>W</a:t>
              </a:r>
            </a:p>
          </p:txBody>
        </p:sp>
      </p:grpSp>
      <p:grpSp>
        <p:nvGrpSpPr>
          <p:cNvPr id="18" name="Group 17">
            <a:extLst>
              <a:ext uri="{FF2B5EF4-FFF2-40B4-BE49-F238E27FC236}">
                <a16:creationId xmlns:a16="http://schemas.microsoft.com/office/drawing/2014/main" id="{5056C6D6-DE5A-4833-8E71-BCA0F0C08B5B}"/>
              </a:ext>
            </a:extLst>
          </p:cNvPr>
          <p:cNvGrpSpPr>
            <a:grpSpLocks/>
          </p:cNvGrpSpPr>
          <p:nvPr/>
        </p:nvGrpSpPr>
        <p:grpSpPr bwMode="auto">
          <a:xfrm>
            <a:off x="1501776" y="1973264"/>
            <a:ext cx="595313" cy="1430337"/>
            <a:chOff x="257716" y="1567710"/>
            <a:chExt cx="595195" cy="1430779"/>
          </a:xfrm>
        </p:grpSpPr>
        <p:sp>
          <p:nvSpPr>
            <p:cNvPr id="117778" name="Rectangle 8">
              <a:extLst>
                <a:ext uri="{FF2B5EF4-FFF2-40B4-BE49-F238E27FC236}">
                  <a16:creationId xmlns:a16="http://schemas.microsoft.com/office/drawing/2014/main" id="{7C10B5D2-878C-47ED-B71B-38BD2FE12C9D}"/>
                </a:ext>
              </a:extLst>
            </p:cNvPr>
            <p:cNvSpPr>
              <a:spLocks noChangeArrowheads="1"/>
            </p:cNvSpPr>
            <p:nvPr/>
          </p:nvSpPr>
          <p:spPr bwMode="auto">
            <a:xfrm>
              <a:off x="311601" y="1567710"/>
              <a:ext cx="44596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4000" dirty="0">
                  <a:solidFill>
                    <a:srgbClr val="7030A0"/>
                  </a:solidFill>
                  <a:cs typeface="Arial" panose="020B0604020202020204" pitchFamily="34" charset="0"/>
                </a:rPr>
                <a:t>R</a:t>
              </a:r>
            </a:p>
          </p:txBody>
        </p:sp>
        <p:sp>
          <p:nvSpPr>
            <p:cNvPr id="117779" name="Rectangle 10">
              <a:extLst>
                <a:ext uri="{FF2B5EF4-FFF2-40B4-BE49-F238E27FC236}">
                  <a16:creationId xmlns:a16="http://schemas.microsoft.com/office/drawing/2014/main" id="{92780CAB-98BA-4AF0-8D9A-A820F76AA358}"/>
                </a:ext>
              </a:extLst>
            </p:cNvPr>
            <p:cNvSpPr>
              <a:spLocks noChangeArrowheads="1"/>
            </p:cNvSpPr>
            <p:nvPr/>
          </p:nvSpPr>
          <p:spPr bwMode="auto">
            <a:xfrm>
              <a:off x="257716" y="2352127"/>
              <a:ext cx="595195" cy="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3600" dirty="0">
                  <a:solidFill>
                    <a:srgbClr val="7030A0"/>
                  </a:solidFill>
                  <a:cs typeface="Arial" panose="020B0604020202020204" pitchFamily="34" charset="0"/>
                </a:rPr>
                <a:t>W</a:t>
              </a:r>
            </a:p>
          </p:txBody>
        </p:sp>
      </p:grpSp>
      <p:sp>
        <p:nvSpPr>
          <p:cNvPr id="10" name="TextBox 9">
            <a:extLst>
              <a:ext uri="{FF2B5EF4-FFF2-40B4-BE49-F238E27FC236}">
                <a16:creationId xmlns:a16="http://schemas.microsoft.com/office/drawing/2014/main" id="{B42CC67C-6A0E-4D70-A7C5-1657BEBFCE33}"/>
              </a:ext>
            </a:extLst>
          </p:cNvPr>
          <p:cNvSpPr txBox="1">
            <a:spLocks noChangeArrowheads="1"/>
          </p:cNvSpPr>
          <p:nvPr/>
        </p:nvSpPr>
        <p:spPr bwMode="auto">
          <a:xfrm>
            <a:off x="2212975" y="2084388"/>
            <a:ext cx="19748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3600" dirty="0">
                <a:solidFill>
                  <a:srgbClr val="7030A0"/>
                </a:solidFill>
                <a:cs typeface="Arial" panose="020B0604020202020204" pitchFamily="34" charset="0"/>
              </a:rPr>
              <a:t>RR     RW</a:t>
            </a:r>
          </a:p>
          <a:p>
            <a:pPr fontAlgn="base">
              <a:spcBef>
                <a:spcPct val="0"/>
              </a:spcBef>
              <a:spcAft>
                <a:spcPct val="0"/>
              </a:spcAft>
              <a:buNone/>
            </a:pPr>
            <a:r>
              <a:rPr lang="en-US" altLang="en-US" sz="3600" dirty="0">
                <a:solidFill>
                  <a:srgbClr val="7030A0"/>
                </a:solidFill>
                <a:cs typeface="Arial" panose="020B0604020202020204" pitchFamily="34" charset="0"/>
              </a:rPr>
              <a:t>RW   WW</a:t>
            </a:r>
            <a:endParaRPr lang="en-US" altLang="en-US" sz="2400" dirty="0">
              <a:solidFill>
                <a:srgbClr val="7030A0"/>
              </a:solidFill>
              <a:cs typeface="Arial" panose="020B0604020202020204" pitchFamily="34" charset="0"/>
            </a:endParaRPr>
          </a:p>
        </p:txBody>
      </p:sp>
      <p:sp>
        <p:nvSpPr>
          <p:cNvPr id="13" name="Rectangle 12">
            <a:extLst>
              <a:ext uri="{FF2B5EF4-FFF2-40B4-BE49-F238E27FC236}">
                <a16:creationId xmlns:a16="http://schemas.microsoft.com/office/drawing/2014/main" id="{5AED399B-398A-429E-9639-520121CD3598}"/>
              </a:ext>
            </a:extLst>
          </p:cNvPr>
          <p:cNvSpPr>
            <a:spLocks noChangeArrowheads="1"/>
          </p:cNvSpPr>
          <p:nvPr/>
        </p:nvSpPr>
        <p:spPr bwMode="auto">
          <a:xfrm>
            <a:off x="6692900" y="2679700"/>
            <a:ext cx="6302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dirty="0">
                <a:solidFill>
                  <a:srgbClr val="7030A0"/>
                </a:solidFill>
                <a:cs typeface="Arial" panose="020B0604020202020204" pitchFamily="34" charset="0"/>
              </a:rPr>
              <a:t>RR</a:t>
            </a:r>
            <a:endParaRPr lang="en-US" altLang="en-US" sz="2000" dirty="0">
              <a:solidFill>
                <a:srgbClr val="7030A0"/>
              </a:solidFill>
              <a:cs typeface="Arial" panose="020B0604020202020204" pitchFamily="34" charset="0"/>
            </a:endParaRPr>
          </a:p>
        </p:txBody>
      </p:sp>
      <p:sp>
        <p:nvSpPr>
          <p:cNvPr id="14" name="Rectangle 13">
            <a:extLst>
              <a:ext uri="{FF2B5EF4-FFF2-40B4-BE49-F238E27FC236}">
                <a16:creationId xmlns:a16="http://schemas.microsoft.com/office/drawing/2014/main" id="{73B8DEA0-68E3-4EE4-99F2-CE55DC8597F6}"/>
              </a:ext>
            </a:extLst>
          </p:cNvPr>
          <p:cNvSpPr>
            <a:spLocks noChangeArrowheads="1"/>
          </p:cNvSpPr>
          <p:nvPr/>
        </p:nvSpPr>
        <p:spPr bwMode="auto">
          <a:xfrm>
            <a:off x="8240713" y="2757489"/>
            <a:ext cx="1892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800" dirty="0">
                <a:solidFill>
                  <a:srgbClr val="7030A0"/>
                </a:solidFill>
                <a:cs typeface="Arial" panose="020B0604020202020204" pitchFamily="34" charset="0"/>
              </a:rPr>
              <a:t>Red flowers</a:t>
            </a:r>
          </a:p>
        </p:txBody>
      </p:sp>
      <p:sp>
        <p:nvSpPr>
          <p:cNvPr id="15" name="Rectangle 14">
            <a:extLst>
              <a:ext uri="{FF2B5EF4-FFF2-40B4-BE49-F238E27FC236}">
                <a16:creationId xmlns:a16="http://schemas.microsoft.com/office/drawing/2014/main" id="{BA06AFF3-8571-42C0-BF29-01AC26E50033}"/>
              </a:ext>
            </a:extLst>
          </p:cNvPr>
          <p:cNvSpPr>
            <a:spLocks noChangeArrowheads="1"/>
          </p:cNvSpPr>
          <p:nvPr/>
        </p:nvSpPr>
        <p:spPr bwMode="auto">
          <a:xfrm>
            <a:off x="5097463" y="2757489"/>
            <a:ext cx="8064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800" dirty="0">
                <a:solidFill>
                  <a:srgbClr val="7030A0"/>
                </a:solidFill>
                <a:cs typeface="Arial" panose="020B0604020202020204" pitchFamily="34" charset="0"/>
              </a:rPr>
              <a:t>25%</a:t>
            </a:r>
          </a:p>
        </p:txBody>
      </p:sp>
      <p:sp>
        <p:nvSpPr>
          <p:cNvPr id="12" name="Rectangle 11">
            <a:extLst>
              <a:ext uri="{FF2B5EF4-FFF2-40B4-BE49-F238E27FC236}">
                <a16:creationId xmlns:a16="http://schemas.microsoft.com/office/drawing/2014/main" id="{889F2C60-E79C-4B6A-B863-ABAFA325C5B8}"/>
              </a:ext>
            </a:extLst>
          </p:cNvPr>
          <p:cNvSpPr>
            <a:spLocks noChangeArrowheads="1"/>
          </p:cNvSpPr>
          <p:nvPr/>
        </p:nvSpPr>
        <p:spPr bwMode="auto">
          <a:xfrm>
            <a:off x="5086350" y="3733800"/>
            <a:ext cx="8064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800" dirty="0">
                <a:solidFill>
                  <a:srgbClr val="7030A0"/>
                </a:solidFill>
                <a:cs typeface="Arial" panose="020B0604020202020204" pitchFamily="34" charset="0"/>
              </a:rPr>
              <a:t>25%</a:t>
            </a:r>
          </a:p>
        </p:txBody>
      </p:sp>
      <p:sp>
        <p:nvSpPr>
          <p:cNvPr id="4" name="Rectangle 3">
            <a:extLst>
              <a:ext uri="{FF2B5EF4-FFF2-40B4-BE49-F238E27FC236}">
                <a16:creationId xmlns:a16="http://schemas.microsoft.com/office/drawing/2014/main" id="{EF082756-1908-42A4-8F10-957783D18C82}"/>
              </a:ext>
            </a:extLst>
          </p:cNvPr>
          <p:cNvSpPr>
            <a:spLocks noChangeArrowheads="1"/>
          </p:cNvSpPr>
          <p:nvPr/>
        </p:nvSpPr>
        <p:spPr bwMode="auto">
          <a:xfrm>
            <a:off x="6653214" y="3187700"/>
            <a:ext cx="7699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dirty="0">
                <a:solidFill>
                  <a:srgbClr val="7030A0"/>
                </a:solidFill>
                <a:cs typeface="Arial" panose="020B0604020202020204" pitchFamily="34" charset="0"/>
              </a:rPr>
              <a:t>RW</a:t>
            </a:r>
            <a:endParaRPr lang="en-US" altLang="en-US" sz="2000" dirty="0">
              <a:solidFill>
                <a:srgbClr val="7030A0"/>
              </a:solidFill>
              <a:cs typeface="Arial" panose="020B0604020202020204" pitchFamily="34" charset="0"/>
            </a:endParaRPr>
          </a:p>
        </p:txBody>
      </p:sp>
      <p:sp>
        <p:nvSpPr>
          <p:cNvPr id="16" name="Rectangle 15">
            <a:extLst>
              <a:ext uri="{FF2B5EF4-FFF2-40B4-BE49-F238E27FC236}">
                <a16:creationId xmlns:a16="http://schemas.microsoft.com/office/drawing/2014/main" id="{A1106E82-9301-4AE2-BE20-D7DA226CA1F0}"/>
              </a:ext>
            </a:extLst>
          </p:cNvPr>
          <p:cNvSpPr>
            <a:spLocks noChangeArrowheads="1"/>
          </p:cNvSpPr>
          <p:nvPr/>
        </p:nvSpPr>
        <p:spPr bwMode="auto">
          <a:xfrm>
            <a:off x="8194675" y="3248026"/>
            <a:ext cx="195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800" dirty="0">
                <a:solidFill>
                  <a:srgbClr val="7030A0"/>
                </a:solidFill>
                <a:cs typeface="Arial" panose="020B0604020202020204" pitchFamily="34" charset="0"/>
              </a:rPr>
              <a:t>Pink flowers</a:t>
            </a:r>
          </a:p>
        </p:txBody>
      </p:sp>
      <p:sp>
        <p:nvSpPr>
          <p:cNvPr id="20" name="Rectangle 19">
            <a:extLst>
              <a:ext uri="{FF2B5EF4-FFF2-40B4-BE49-F238E27FC236}">
                <a16:creationId xmlns:a16="http://schemas.microsoft.com/office/drawing/2014/main" id="{DD7E4D55-D2D4-4833-996A-024049757A42}"/>
              </a:ext>
            </a:extLst>
          </p:cNvPr>
          <p:cNvSpPr>
            <a:spLocks noChangeArrowheads="1"/>
          </p:cNvSpPr>
          <p:nvPr/>
        </p:nvSpPr>
        <p:spPr bwMode="auto">
          <a:xfrm>
            <a:off x="6702426" y="3732214"/>
            <a:ext cx="822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800" dirty="0">
                <a:solidFill>
                  <a:srgbClr val="7030A0"/>
                </a:solidFill>
                <a:cs typeface="Arial" panose="020B0604020202020204" pitchFamily="34" charset="0"/>
              </a:rPr>
              <a:t>WW</a:t>
            </a:r>
          </a:p>
        </p:txBody>
      </p:sp>
      <p:sp>
        <p:nvSpPr>
          <p:cNvPr id="21" name="Rectangle 20">
            <a:extLst>
              <a:ext uri="{FF2B5EF4-FFF2-40B4-BE49-F238E27FC236}">
                <a16:creationId xmlns:a16="http://schemas.microsoft.com/office/drawing/2014/main" id="{B976BD23-BFED-40EE-998E-6ED189928A6E}"/>
              </a:ext>
            </a:extLst>
          </p:cNvPr>
          <p:cNvSpPr>
            <a:spLocks noChangeArrowheads="1"/>
          </p:cNvSpPr>
          <p:nvPr/>
        </p:nvSpPr>
        <p:spPr bwMode="auto">
          <a:xfrm>
            <a:off x="8180389" y="3727451"/>
            <a:ext cx="2219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800" dirty="0">
                <a:solidFill>
                  <a:srgbClr val="7030A0"/>
                </a:solidFill>
                <a:cs typeface="Arial" panose="020B0604020202020204" pitchFamily="34" charset="0"/>
              </a:rPr>
              <a:t>White flowers</a:t>
            </a:r>
          </a:p>
        </p:txBody>
      </p:sp>
      <p:sp>
        <p:nvSpPr>
          <p:cNvPr id="22" name="Rectangle 21">
            <a:extLst>
              <a:ext uri="{FF2B5EF4-FFF2-40B4-BE49-F238E27FC236}">
                <a16:creationId xmlns:a16="http://schemas.microsoft.com/office/drawing/2014/main" id="{B3777130-C822-4612-BFC8-D21ECCDE2EE2}"/>
              </a:ext>
            </a:extLst>
          </p:cNvPr>
          <p:cNvSpPr>
            <a:spLocks noChangeArrowheads="1"/>
          </p:cNvSpPr>
          <p:nvPr/>
        </p:nvSpPr>
        <p:spPr bwMode="auto">
          <a:xfrm>
            <a:off x="5086350" y="3187701"/>
            <a:ext cx="806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800" dirty="0">
                <a:solidFill>
                  <a:srgbClr val="7030A0"/>
                </a:solidFill>
                <a:cs typeface="Arial" panose="020B0604020202020204" pitchFamily="34" charset="0"/>
              </a:rPr>
              <a:t>50%</a:t>
            </a:r>
          </a:p>
        </p:txBody>
      </p:sp>
      <p:pic>
        <p:nvPicPr>
          <p:cNvPr id="117776" name="Picture 2" descr="Related image">
            <a:extLst>
              <a:ext uri="{FF2B5EF4-FFF2-40B4-BE49-F238E27FC236}">
                <a16:creationId xmlns:a16="http://schemas.microsoft.com/office/drawing/2014/main" id="{1AE248A8-0290-45EB-B222-C6B31017EF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798" t="23656" r="33987" b="12923"/>
          <a:stretch>
            <a:fillRect/>
          </a:stretch>
        </p:blipFill>
        <p:spPr bwMode="auto">
          <a:xfrm>
            <a:off x="9521826" y="1312863"/>
            <a:ext cx="8858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77" name="Rectangle 1">
            <a:extLst>
              <a:ext uri="{FF2B5EF4-FFF2-40B4-BE49-F238E27FC236}">
                <a16:creationId xmlns:a16="http://schemas.microsoft.com/office/drawing/2014/main" id="{924627D2-01F6-456B-A018-5DAAFDF3327D}"/>
              </a:ext>
            </a:extLst>
          </p:cNvPr>
          <p:cNvSpPr>
            <a:spLocks noChangeArrowheads="1"/>
          </p:cNvSpPr>
          <p:nvPr/>
        </p:nvSpPr>
        <p:spPr bwMode="auto">
          <a:xfrm>
            <a:off x="4763" y="6295014"/>
            <a:ext cx="1218723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000" dirty="0">
                <a:solidFill>
                  <a:srgbClr val="000000"/>
                </a:solidFill>
                <a:latin typeface="Times New Roman" panose="02020603050405020304" pitchFamily="18" charset="0"/>
                <a:cs typeface="Times New Roman" panose="02020603050405020304" pitchFamily="18" charset="0"/>
              </a:rPr>
              <a:t>IST 1.J Explain deviations from Mendel’s model of the inheritance of traits.</a:t>
            </a:r>
          </a:p>
          <a:p>
            <a:pPr eaLnBrk="0" fontAlgn="base" hangingPunct="0">
              <a:spcBef>
                <a:spcPct val="0"/>
              </a:spcBef>
              <a:spcAft>
                <a:spcPct val="0"/>
              </a:spcAft>
              <a:buNone/>
            </a:pPr>
            <a:r>
              <a:rPr lang="en-US" altLang="en-US" sz="1000" dirty="0">
                <a:solidFill>
                  <a:srgbClr val="000000"/>
                </a:solidFill>
                <a:latin typeface="Times New Roman" panose="02020603050405020304" pitchFamily="18" charset="0"/>
                <a:cs typeface="Times New Roman" panose="02020603050405020304" pitchFamily="18" charset="0"/>
              </a:rPr>
              <a:t>IST 1.J.1 Patterns of inheritance of many traits do not follow ratios predicted by Mendel’s laws and can be identified by quantitative analysis, where observed phenotypic ratios statistically differ from the predicted ratios</a:t>
            </a:r>
          </a:p>
          <a:p>
            <a:pPr fontAlgn="base">
              <a:spcBef>
                <a:spcPct val="0"/>
              </a:spcBef>
              <a:spcAft>
                <a:spcPct val="0"/>
              </a:spcAft>
              <a:buNone/>
            </a:pPr>
            <a:r>
              <a:rPr lang="en-US" altLang="en-US" sz="1000" dirty="0">
                <a:solidFill>
                  <a:srgbClr val="000000"/>
                </a:solidFill>
                <a:latin typeface="Times New Roman" panose="02020603050405020304" pitchFamily="18" charset="0"/>
                <a:cs typeface="Times New Roman" panose="02020603050405020304" pitchFamily="18" charset="0"/>
              </a:rPr>
              <a:t>SP 5 A. Perform mathematical calculations including:    d. Ratios  e. Percentages</a:t>
            </a:r>
          </a:p>
        </p:txBody>
      </p:sp>
      <p:sp>
        <p:nvSpPr>
          <p:cNvPr id="23" name="TextBox 22">
            <a:extLst>
              <a:ext uri="{FF2B5EF4-FFF2-40B4-BE49-F238E27FC236}">
                <a16:creationId xmlns:a16="http://schemas.microsoft.com/office/drawing/2014/main" id="{B013E182-B957-4A4A-B3E7-B339437572E8}"/>
              </a:ext>
            </a:extLst>
          </p:cNvPr>
          <p:cNvSpPr txBox="1"/>
          <p:nvPr/>
        </p:nvSpPr>
        <p:spPr>
          <a:xfrm>
            <a:off x="0" y="-14380"/>
            <a:ext cx="12192000" cy="1200329"/>
          </a:xfrm>
          <a:prstGeom prst="rect">
            <a:avLst/>
          </a:prstGeom>
          <a:noFill/>
        </p:spPr>
        <p:txBody>
          <a:bodyPr wrap="square">
            <a:spAutoFit/>
          </a:bodyPr>
          <a:lstStyle/>
          <a:p>
            <a:pPr algn="l" eaLnBrk="1" hangingPunct="1">
              <a:spcBef>
                <a:spcPct val="0"/>
              </a:spcBef>
              <a:defRPr/>
            </a:pPr>
            <a:r>
              <a:rPr lang="en-US" altLang="en-US" sz="1800" b="1" u="sng" dirty="0">
                <a:solidFill>
                  <a:schemeClr val="tx1"/>
                </a:solidFill>
                <a:latin typeface="Comic Sans MS" pitchFamily="66" charset="0"/>
                <a:ea typeface="Calibri" pitchFamily="34" charset="0"/>
                <a:cs typeface="Times New Roman" pitchFamily="18" charset="0"/>
              </a:rPr>
              <a:t>HETEROZYGOUS INCOMPLETELY DOMINANT SNAPDRAGON PLANTS</a:t>
            </a:r>
            <a:endParaRPr lang="en-US" altLang="en-US" sz="2800" dirty="0">
              <a:solidFill>
                <a:schemeClr val="tx1"/>
              </a:solidFill>
              <a:latin typeface="Arial" pitchFamily="34" charset="0"/>
              <a:cs typeface="Arial" pitchFamily="34" charset="0"/>
            </a:endParaRPr>
          </a:p>
          <a:p>
            <a:pPr algn="l">
              <a:spcBef>
                <a:spcPct val="0"/>
              </a:spcBef>
              <a:defRPr/>
            </a:pPr>
            <a:r>
              <a:rPr lang="en-US" altLang="en-US" sz="1800" b="1" dirty="0">
                <a:solidFill>
                  <a:schemeClr val="tx1"/>
                </a:solidFill>
                <a:latin typeface="Comic Sans MS" pitchFamily="66" charset="0"/>
                <a:ea typeface="Calibri" pitchFamily="34" charset="0"/>
                <a:cs typeface="Times New Roman" pitchFamily="18" charset="0"/>
              </a:rPr>
              <a:t>In snapdragons, red flowers (R) is INCOMPLETELY DOMINANT to white flowers (W). Make a cross between TWO HETEROZYGOUS snapdragon plants. What are the probabilities for offspring phenotype and genotype?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barn(inVertical)">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barn(inVertical)">
                                      <p:cBhvr>
                                        <p:cTn id="5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15" grpId="0"/>
      <p:bldP spid="12" grpId="0"/>
      <p:bldP spid="4" grpId="0"/>
      <p:bldP spid="16" grpId="0"/>
      <p:bldP spid="20" grpId="0"/>
      <p:bldP spid="21"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63844" name="Picture 4">
            <a:extLst>
              <a:ext uri="{FF2B5EF4-FFF2-40B4-BE49-F238E27FC236}">
                <a16:creationId xmlns:a16="http://schemas.microsoft.com/office/drawing/2014/main" id="{793F754B-379A-4AA7-A3AB-AD07CBE976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463" t="50325" r="38818" b="16992"/>
          <a:stretch>
            <a:fillRect/>
          </a:stretch>
        </p:blipFill>
        <p:spPr bwMode="auto">
          <a:xfrm>
            <a:off x="1471218" y="2410187"/>
            <a:ext cx="2579548" cy="1721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5" name="Text Box 5">
            <a:extLst>
              <a:ext uri="{FF2B5EF4-FFF2-40B4-BE49-F238E27FC236}">
                <a16:creationId xmlns:a16="http://schemas.microsoft.com/office/drawing/2014/main" id="{DDF2B60A-D863-47EE-999A-AE6CEA0093E9}"/>
              </a:ext>
            </a:extLst>
          </p:cNvPr>
          <p:cNvSpPr txBox="1">
            <a:spLocks noChangeArrowheads="1"/>
          </p:cNvSpPr>
          <p:nvPr/>
        </p:nvSpPr>
        <p:spPr bwMode="auto">
          <a:xfrm>
            <a:off x="114320" y="0"/>
            <a:ext cx="474200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base" hangingPunct="1">
              <a:spcBef>
                <a:spcPct val="0"/>
              </a:spcBef>
              <a:spcAft>
                <a:spcPct val="0"/>
              </a:spcAft>
              <a:buNone/>
            </a:pPr>
            <a:r>
              <a:rPr lang="en-US" altLang="en-US" sz="1000" b="1" dirty="0">
                <a:solidFill>
                  <a:srgbClr val="CC0099"/>
                </a:solidFill>
              </a:rPr>
              <a:t>Images from BIOLOGY by Miller and Levine; Prentice Hall Publishing</a:t>
            </a:r>
            <a:r>
              <a:rPr lang="en-US" altLang="en-US" sz="1000" b="1" dirty="0">
                <a:solidFill>
                  <a:srgbClr val="CC0099"/>
                </a:solidFill>
                <a:cs typeface="Arial" panose="020B0604020202020204" pitchFamily="34" charset="0"/>
              </a:rPr>
              <a:t>©2006</a:t>
            </a:r>
          </a:p>
        </p:txBody>
      </p:sp>
      <p:sp>
        <p:nvSpPr>
          <p:cNvPr id="2" name="Rectangle 1">
            <a:extLst>
              <a:ext uri="{FF2B5EF4-FFF2-40B4-BE49-F238E27FC236}">
                <a16:creationId xmlns:a16="http://schemas.microsoft.com/office/drawing/2014/main" id="{DBF26A9F-9ED7-4326-95C4-571E130E2CD9}"/>
              </a:ext>
            </a:extLst>
          </p:cNvPr>
          <p:cNvSpPr/>
          <p:nvPr/>
        </p:nvSpPr>
        <p:spPr>
          <a:xfrm>
            <a:off x="114320" y="5747132"/>
            <a:ext cx="12077680" cy="904543"/>
          </a:xfrm>
          <a:prstGeom prst="rect">
            <a:avLst/>
          </a:prstGeom>
        </p:spPr>
        <p:txBody>
          <a:bodyPr wrap="square">
            <a:spAutoFit/>
          </a:bodyPr>
          <a:lstStyle/>
          <a:p>
            <a:pPr fontAlgn="base">
              <a:lnSpc>
                <a:spcPct val="107000"/>
              </a:lnSpc>
              <a:spcBef>
                <a:spcPct val="0"/>
              </a:spcBef>
              <a:spcAft>
                <a:spcPct val="0"/>
              </a:spcAft>
            </a:pPr>
            <a:r>
              <a:rPr lang="en-US" sz="1000" dirty="0">
                <a:solidFill>
                  <a:srgbClr val="000000"/>
                </a:solidFill>
                <a:latin typeface="Times New Roman" panose="02020603050405020304" pitchFamily="18" charset="0"/>
                <a:cs typeface="Times New Roman" panose="02020603050405020304" pitchFamily="18" charset="0"/>
              </a:rPr>
              <a:t>EVO-1.E.1 Natural selection acts on phenotypic variations in populations. </a:t>
            </a:r>
          </a:p>
          <a:p>
            <a:pPr>
              <a:lnSpc>
                <a:spcPct val="107000"/>
              </a:lnSpc>
            </a:pPr>
            <a:r>
              <a:rPr lang="en-US" sz="1000" dirty="0">
                <a:solidFill>
                  <a:srgbClr val="000000"/>
                </a:solidFill>
                <a:latin typeface="Times New Roman" panose="02020603050405020304" pitchFamily="18" charset="0"/>
                <a:cs typeface="Times New Roman" panose="02020603050405020304" pitchFamily="18" charset="0"/>
              </a:rPr>
              <a:t>.EVO-1.E.2 Environments change and apply selective pressures to populations. </a:t>
            </a:r>
          </a:p>
          <a:p>
            <a:pPr>
              <a:lnSpc>
                <a:spcPct val="107000"/>
              </a:lnSpc>
            </a:pPr>
            <a:r>
              <a:rPr lang="en-US" sz="1000" dirty="0">
                <a:solidFill>
                  <a:srgbClr val="000000"/>
                </a:solidFill>
                <a:latin typeface="Times New Roman" panose="02020603050405020304" pitchFamily="18" charset="0"/>
                <a:cs typeface="Times New Roman" panose="02020603050405020304" pitchFamily="18" charset="0"/>
              </a:rPr>
              <a:t>EVO-1.E.3 Some phenotypic variations significantly increase or decrease fitness of the organism in particular environment</a:t>
            </a:r>
          </a:p>
          <a:p>
            <a:pPr fontAlgn="base">
              <a:lnSpc>
                <a:spcPct val="107000"/>
              </a:lnSpc>
              <a:spcBef>
                <a:spcPct val="0"/>
              </a:spcBef>
              <a:spcAft>
                <a:spcPct val="0"/>
              </a:spcAft>
            </a:pPr>
            <a:r>
              <a:rPr lang="en-US" sz="1000" dirty="0">
                <a:solidFill>
                  <a:srgbClr val="000000"/>
                </a:solidFill>
                <a:latin typeface="Times New Roman" panose="02020603050405020304" pitchFamily="18" charset="0"/>
                <a:cs typeface="Times New Roman" panose="02020603050405020304" pitchFamily="18" charset="0"/>
              </a:rPr>
              <a:t>    ILLUSTRATIVE EXAMPLE  Graphical analysis of allele frequencies in a population </a:t>
            </a:r>
            <a:br>
              <a:rPr lang="en-US" sz="1000" dirty="0">
                <a:solidFill>
                  <a:srgbClr val="000000"/>
                </a:solidFill>
                <a:latin typeface="Times New Roman" panose="02020603050405020304" pitchFamily="18" charset="0"/>
                <a:cs typeface="Times New Roman" panose="02020603050405020304" pitchFamily="18" charset="0"/>
              </a:rPr>
            </a:br>
            <a:r>
              <a:rPr lang="en-US" sz="1000" dirty="0">
                <a:solidFill>
                  <a:srgbClr val="000000"/>
                </a:solidFill>
                <a:latin typeface="Times New Roman" panose="02020603050405020304" pitchFamily="18" charset="0"/>
                <a:cs typeface="Times New Roman" panose="02020603050405020304" pitchFamily="18" charset="0"/>
              </a:rPr>
              <a:t>SP </a:t>
            </a:r>
            <a:r>
              <a:rPr lang="en-US" sz="1000" dirty="0">
                <a:latin typeface="Times New Roman" panose="02020603050405020304" pitchFamily="18" charset="0"/>
                <a:cs typeface="Times New Roman" panose="02020603050405020304" pitchFamily="18" charset="0"/>
              </a:rPr>
              <a:t> 6.E  Predict the causes or effects of a change in, or disruption to, one or more components in a biological system based on b. A visual representation of a biological concept, process, or model.</a:t>
            </a:r>
            <a:endParaRPr lang="en-US" sz="1000" dirty="0">
              <a:solidFill>
                <a:srgbClr val="00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58796FC-39BF-479D-BEC9-0BE1761560CE}"/>
              </a:ext>
            </a:extLst>
          </p:cNvPr>
          <p:cNvPicPr>
            <a:picLocks noChangeAspect="1"/>
          </p:cNvPicPr>
          <p:nvPr/>
        </p:nvPicPr>
        <p:blipFill>
          <a:blip r:embed="rId4"/>
          <a:stretch>
            <a:fillRect/>
          </a:stretch>
        </p:blipFill>
        <p:spPr>
          <a:xfrm>
            <a:off x="4464049" y="2410187"/>
            <a:ext cx="3530807" cy="1738519"/>
          </a:xfrm>
          <a:prstGeom prst="rect">
            <a:avLst/>
          </a:prstGeom>
        </p:spPr>
      </p:pic>
      <p:pic>
        <p:nvPicPr>
          <p:cNvPr id="4" name="Picture 3">
            <a:extLst>
              <a:ext uri="{FF2B5EF4-FFF2-40B4-BE49-F238E27FC236}">
                <a16:creationId xmlns:a16="http://schemas.microsoft.com/office/drawing/2014/main" id="{FD624C1D-25CA-4286-A2B5-B856581B24E5}"/>
              </a:ext>
            </a:extLst>
          </p:cNvPr>
          <p:cNvPicPr>
            <a:picLocks noChangeAspect="1"/>
          </p:cNvPicPr>
          <p:nvPr/>
        </p:nvPicPr>
        <p:blipFill>
          <a:blip r:embed="rId5"/>
          <a:stretch>
            <a:fillRect/>
          </a:stretch>
        </p:blipFill>
        <p:spPr>
          <a:xfrm>
            <a:off x="8494240" y="2439394"/>
            <a:ext cx="3070038" cy="1692778"/>
          </a:xfrm>
          <a:prstGeom prst="rect">
            <a:avLst/>
          </a:prstGeom>
        </p:spPr>
      </p:pic>
      <p:sp>
        <p:nvSpPr>
          <p:cNvPr id="5" name="Rectangle 4">
            <a:extLst>
              <a:ext uri="{FF2B5EF4-FFF2-40B4-BE49-F238E27FC236}">
                <a16:creationId xmlns:a16="http://schemas.microsoft.com/office/drawing/2014/main" id="{F1F4EDB2-3F46-4D8D-A757-2556CD6E7600}"/>
              </a:ext>
            </a:extLst>
          </p:cNvPr>
          <p:cNvSpPr/>
          <p:nvPr/>
        </p:nvSpPr>
        <p:spPr>
          <a:xfrm>
            <a:off x="114320" y="168332"/>
            <a:ext cx="11855116" cy="2031325"/>
          </a:xfrm>
          <a:prstGeom prst="rect">
            <a:avLst/>
          </a:prstGeom>
        </p:spPr>
        <p:txBody>
          <a:bodyPr wrap="square">
            <a:spAutoFit/>
          </a:bodyPr>
          <a:lstStyle/>
          <a:p>
            <a:pPr fontAlgn="base">
              <a:spcBef>
                <a:spcPct val="0"/>
              </a:spcBef>
              <a:spcAft>
                <a:spcPct val="0"/>
              </a:spcAft>
            </a:pPr>
            <a:r>
              <a:rPr lang="en-US" altLang="en-US" b="1" dirty="0">
                <a:solidFill>
                  <a:srgbClr val="000000"/>
                </a:solidFill>
                <a:latin typeface="Comic Sans MS" panose="030F0702030302020204" pitchFamily="66" charset="0"/>
              </a:rPr>
              <a:t>Male birds use their plumage to attract mates.  Male birds in the population with less brilliant and showy plumage are less likely to attract a mate, but are also less likely to be seen and eaten by predators. Male birds with showy plumage are more likely to attract a mate but also more likely to </a:t>
            </a:r>
            <a:r>
              <a:rPr lang="en-US" altLang="en-US" b="1" dirty="0">
                <a:solidFill>
                  <a:srgbClr val="000000"/>
                </a:solidFill>
                <a:latin typeface="Comic Sans MS" panose="030F0702030302020204" pitchFamily="66" charset="0"/>
                <a:cs typeface="Arial" panose="020B0604020202020204" pitchFamily="34" charset="0"/>
              </a:rPr>
              <a:t>attract predators, and are less likely to live long enough to find a mate. </a:t>
            </a:r>
          </a:p>
          <a:p>
            <a:pPr fontAlgn="base">
              <a:spcBef>
                <a:spcPct val="0"/>
              </a:spcBef>
              <a:spcAft>
                <a:spcPct val="0"/>
              </a:spcAft>
            </a:pPr>
            <a:endParaRPr lang="en-US" altLang="en-US" b="1" dirty="0">
              <a:solidFill>
                <a:srgbClr val="000000"/>
              </a:solidFill>
              <a:latin typeface="Comic Sans MS" panose="030F0702030302020204" pitchFamily="66" charset="0"/>
              <a:cs typeface="Arial" panose="020B0604020202020204" pitchFamily="34" charset="0"/>
            </a:endParaRPr>
          </a:p>
          <a:p>
            <a:pPr fontAlgn="base">
              <a:spcBef>
                <a:spcPct val="0"/>
              </a:spcBef>
              <a:spcAft>
                <a:spcPct val="0"/>
              </a:spcAft>
            </a:pPr>
            <a:r>
              <a:rPr lang="en-US" altLang="en-US" b="1" dirty="0">
                <a:solidFill>
                  <a:srgbClr val="000000"/>
                </a:solidFill>
                <a:latin typeface="Comic Sans MS" panose="030F0702030302020204" pitchFamily="66" charset="0"/>
                <a:cs typeface="Arial" panose="020B0604020202020204" pitchFamily="34" charset="0"/>
              </a:rPr>
              <a:t>MAKE A PREDICTION about what will happen to this population over time. EXPLAIN your answer</a:t>
            </a:r>
          </a:p>
          <a:p>
            <a:pPr fontAlgn="base">
              <a:spcBef>
                <a:spcPct val="0"/>
              </a:spcBef>
              <a:spcAft>
                <a:spcPct val="0"/>
              </a:spcAft>
            </a:pPr>
            <a:endParaRPr lang="en-US" altLang="en-US" b="1" dirty="0">
              <a:solidFill>
                <a:srgbClr val="333399"/>
              </a:solidFill>
              <a:latin typeface="Comic Sans MS" panose="030F0702030302020204" pitchFamily="66" charset="0"/>
            </a:endParaRPr>
          </a:p>
        </p:txBody>
      </p:sp>
      <p:sp>
        <p:nvSpPr>
          <p:cNvPr id="7" name="Rectangle 6">
            <a:extLst>
              <a:ext uri="{FF2B5EF4-FFF2-40B4-BE49-F238E27FC236}">
                <a16:creationId xmlns:a16="http://schemas.microsoft.com/office/drawing/2014/main" id="{E7BC3BFD-F539-40A1-BBB0-A33860AEAFF4}"/>
              </a:ext>
            </a:extLst>
          </p:cNvPr>
          <p:cNvSpPr/>
          <p:nvPr/>
        </p:nvSpPr>
        <p:spPr>
          <a:xfrm>
            <a:off x="465222" y="4489175"/>
            <a:ext cx="11726778" cy="1200329"/>
          </a:xfrm>
          <a:prstGeom prst="rect">
            <a:avLst/>
          </a:prstGeom>
        </p:spPr>
        <p:txBody>
          <a:bodyPr wrap="square">
            <a:spAutoFit/>
          </a:bodyPr>
          <a:lstStyle/>
          <a:p>
            <a:pPr fontAlgn="base">
              <a:spcBef>
                <a:spcPct val="0"/>
              </a:spcBef>
              <a:spcAft>
                <a:spcPct val="0"/>
              </a:spcAft>
            </a:pPr>
            <a:r>
              <a:rPr lang="en-US" altLang="en-US" b="1" dirty="0">
                <a:solidFill>
                  <a:srgbClr val="0000FF"/>
                </a:solidFill>
                <a:latin typeface="Comic Sans MS" panose="030F0702030302020204" pitchFamily="66" charset="0"/>
                <a:cs typeface="Arial" panose="020B0604020202020204" pitchFamily="34" charset="0"/>
              </a:rPr>
              <a:t>The most fit, are the male birds in the middle--showy, but not too showy.  The frequency of very bright birds in population will decrease (get eaten so don’t reproduce and pass on their “bright color” genes). The frequency of dull colored bird will also decrease (don’t get mates so can’t pass on their</a:t>
            </a:r>
          </a:p>
          <a:p>
            <a:pPr fontAlgn="base">
              <a:spcBef>
                <a:spcPct val="0"/>
              </a:spcBef>
              <a:spcAft>
                <a:spcPct val="0"/>
              </a:spcAft>
            </a:pPr>
            <a:r>
              <a:rPr lang="en-US" b="1" dirty="0">
                <a:solidFill>
                  <a:srgbClr val="0000FF"/>
                </a:solidFill>
                <a:latin typeface="Comic Sans MS" panose="030F0702030302020204" pitchFamily="66" charset="0"/>
                <a:cs typeface="Arial" panose="020B0604020202020204" pitchFamily="34" charset="0"/>
              </a:rPr>
              <a:t>“dull color” genes) so over time more birds in the population are in the middle for “colorfulness” </a:t>
            </a:r>
            <a:endParaRPr lang="en-US" dirty="0">
              <a:solidFill>
                <a:srgbClr val="0000FF"/>
              </a:solidFill>
              <a:latin typeface="Comic Sans MS" panose="030F0702030302020204" pitchFamily="66" charset="0"/>
            </a:endParaRPr>
          </a:p>
        </p:txBody>
      </p:sp>
      <p:sp>
        <p:nvSpPr>
          <p:cNvPr id="8" name="Rectangle 7">
            <a:extLst>
              <a:ext uri="{FF2B5EF4-FFF2-40B4-BE49-F238E27FC236}">
                <a16:creationId xmlns:a16="http://schemas.microsoft.com/office/drawing/2014/main" id="{0E93F88F-488A-4C32-8765-4F178CBCD26A}"/>
              </a:ext>
            </a:extLst>
          </p:cNvPr>
          <p:cNvSpPr/>
          <p:nvPr/>
        </p:nvSpPr>
        <p:spPr>
          <a:xfrm>
            <a:off x="1031639" y="2228074"/>
            <a:ext cx="3311346" cy="221599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latin typeface="Arial"/>
            </a:endParaRPr>
          </a:p>
        </p:txBody>
      </p:sp>
      <p:sp>
        <p:nvSpPr>
          <p:cNvPr id="6" name="TextBox 5">
            <a:extLst>
              <a:ext uri="{FF2B5EF4-FFF2-40B4-BE49-F238E27FC236}">
                <a16:creationId xmlns:a16="http://schemas.microsoft.com/office/drawing/2014/main" id="{16845BC5-7588-4F30-9BD3-B966FE0B8A74}"/>
              </a:ext>
            </a:extLst>
          </p:cNvPr>
          <p:cNvSpPr txBox="1"/>
          <p:nvPr/>
        </p:nvSpPr>
        <p:spPr>
          <a:xfrm>
            <a:off x="1478327" y="3946130"/>
            <a:ext cx="1007007" cy="215444"/>
          </a:xfrm>
          <a:prstGeom prst="rect">
            <a:avLst/>
          </a:prstGeom>
          <a:solidFill>
            <a:schemeClr val="bg1"/>
          </a:solidFill>
        </p:spPr>
        <p:txBody>
          <a:bodyPr wrap="none" rtlCol="0">
            <a:spAutoFit/>
          </a:bodyPr>
          <a:lstStyle/>
          <a:p>
            <a:r>
              <a:rPr lang="en-US" sz="800" b="1" dirty="0"/>
              <a:t>Color brightness</a:t>
            </a:r>
          </a:p>
        </p:txBody>
      </p:sp>
      <p:sp>
        <p:nvSpPr>
          <p:cNvPr id="11" name="TextBox 10">
            <a:extLst>
              <a:ext uri="{FF2B5EF4-FFF2-40B4-BE49-F238E27FC236}">
                <a16:creationId xmlns:a16="http://schemas.microsoft.com/office/drawing/2014/main" id="{9228DF85-15DC-4637-80DF-FF823D9AB1BA}"/>
              </a:ext>
            </a:extLst>
          </p:cNvPr>
          <p:cNvSpPr txBox="1"/>
          <p:nvPr/>
        </p:nvSpPr>
        <p:spPr>
          <a:xfrm>
            <a:off x="5009401" y="3873000"/>
            <a:ext cx="1007007" cy="215444"/>
          </a:xfrm>
          <a:prstGeom prst="rect">
            <a:avLst/>
          </a:prstGeom>
          <a:solidFill>
            <a:schemeClr val="bg1"/>
          </a:solidFill>
        </p:spPr>
        <p:txBody>
          <a:bodyPr wrap="none" rtlCol="0">
            <a:spAutoFit/>
          </a:bodyPr>
          <a:lstStyle/>
          <a:p>
            <a:r>
              <a:rPr lang="en-US" sz="800" b="1" dirty="0"/>
              <a:t>Color brightness</a:t>
            </a:r>
          </a:p>
        </p:txBody>
      </p:sp>
      <p:sp>
        <p:nvSpPr>
          <p:cNvPr id="12" name="TextBox 11">
            <a:extLst>
              <a:ext uri="{FF2B5EF4-FFF2-40B4-BE49-F238E27FC236}">
                <a16:creationId xmlns:a16="http://schemas.microsoft.com/office/drawing/2014/main" id="{C22212D0-6ADE-45AF-ACF9-6E3C87702D0C}"/>
              </a:ext>
            </a:extLst>
          </p:cNvPr>
          <p:cNvSpPr txBox="1"/>
          <p:nvPr/>
        </p:nvSpPr>
        <p:spPr>
          <a:xfrm>
            <a:off x="9022252" y="3910804"/>
            <a:ext cx="1007007" cy="215444"/>
          </a:xfrm>
          <a:prstGeom prst="rect">
            <a:avLst/>
          </a:prstGeom>
          <a:solidFill>
            <a:schemeClr val="bg1"/>
          </a:solidFill>
        </p:spPr>
        <p:txBody>
          <a:bodyPr wrap="none" rtlCol="0">
            <a:spAutoFit/>
          </a:bodyPr>
          <a:lstStyle/>
          <a:p>
            <a:r>
              <a:rPr lang="en-US" sz="800" b="1" dirty="0"/>
              <a:t>Color brightness</a:t>
            </a:r>
          </a:p>
        </p:txBody>
      </p:sp>
    </p:spTree>
    <p:extLst>
      <p:ext uri="{BB962C8B-B14F-4D97-AF65-F5344CB8AC3E}">
        <p14:creationId xmlns:p14="http://schemas.microsoft.com/office/powerpoint/2010/main" val="145644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3">
            <a:extLst>
              <a:ext uri="{FF2B5EF4-FFF2-40B4-BE49-F238E27FC236}">
                <a16:creationId xmlns:a16="http://schemas.microsoft.com/office/drawing/2014/main" id="{A0394EDE-81D9-4271-91BF-265CAE64A54F}"/>
              </a:ext>
            </a:extLst>
          </p:cNvPr>
          <p:cNvSpPr>
            <a:spLocks noGrp="1"/>
          </p:cNvSpPr>
          <p:nvPr>
            <p:ph type="body" idx="1"/>
          </p:nvPr>
        </p:nvSpPr>
        <p:spPr>
          <a:xfrm>
            <a:off x="92076" y="5370814"/>
            <a:ext cx="11892104" cy="828675"/>
          </a:xfrm>
        </p:spPr>
        <p:txBody>
          <a:bodyPr/>
          <a:lstStyle/>
          <a:p>
            <a:pPr eaLnBrk="1" hangingPunct="1">
              <a:buFontTx/>
              <a:buNone/>
            </a:pPr>
            <a:r>
              <a:rPr lang="en-US" altLang="en-US" sz="1800" dirty="0">
                <a:solidFill>
                  <a:srgbClr val="0F02BE"/>
                </a:solidFill>
                <a:latin typeface="Comic Sans MS" panose="030F0702030302020204" pitchFamily="66" charset="0"/>
              </a:rPr>
              <a:t>There is no difference between this observed data and what is expected (9:3:3:1) for a heterozygous 2 gene cross</a:t>
            </a:r>
            <a:endParaRPr lang="en-US" altLang="en-US" sz="2800" b="1" dirty="0">
              <a:latin typeface="Comic Sans MS" panose="030F0702030302020204" pitchFamily="66" charset="0"/>
            </a:endParaRPr>
          </a:p>
        </p:txBody>
      </p:sp>
      <p:sp>
        <p:nvSpPr>
          <p:cNvPr id="128003" name="Rectangle 2">
            <a:extLst>
              <a:ext uri="{FF2B5EF4-FFF2-40B4-BE49-F238E27FC236}">
                <a16:creationId xmlns:a16="http://schemas.microsoft.com/office/drawing/2014/main" id="{B0B04C32-8DCA-4ACC-968C-5F9960DF4C3E}"/>
              </a:ext>
            </a:extLst>
          </p:cNvPr>
          <p:cNvSpPr>
            <a:spLocks noChangeArrowheads="1"/>
          </p:cNvSpPr>
          <p:nvPr/>
        </p:nvSpPr>
        <p:spPr bwMode="auto">
          <a:xfrm>
            <a:off x="0" y="26989"/>
            <a:ext cx="91249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dirty="0">
                <a:solidFill>
                  <a:srgbClr val="CC0099"/>
                </a:solidFill>
                <a:hlinkClick r:id="rId3"/>
              </a:rPr>
              <a:t>https://www2.palomar.edu/users/warmstrong/lmexer4.htm</a:t>
            </a:r>
            <a:endParaRPr lang="en-US" altLang="en-US" sz="1400" dirty="0">
              <a:solidFill>
                <a:srgbClr val="CC0099"/>
              </a:solidFill>
            </a:endParaRPr>
          </a:p>
        </p:txBody>
      </p:sp>
      <p:sp>
        <p:nvSpPr>
          <p:cNvPr id="128004" name="Rectangle 3">
            <a:extLst>
              <a:ext uri="{FF2B5EF4-FFF2-40B4-BE49-F238E27FC236}">
                <a16:creationId xmlns:a16="http://schemas.microsoft.com/office/drawing/2014/main" id="{B9E1FA33-0390-4738-BA2D-238D55B55BD7}"/>
              </a:ext>
            </a:extLst>
          </p:cNvPr>
          <p:cNvSpPr>
            <a:spLocks noChangeArrowheads="1"/>
          </p:cNvSpPr>
          <p:nvPr/>
        </p:nvSpPr>
        <p:spPr bwMode="auto">
          <a:xfrm>
            <a:off x="4562474" y="1713174"/>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dirty="0">
                <a:solidFill>
                  <a:srgbClr val="333333"/>
                </a:solidFill>
                <a:latin typeface="Comic Sans MS" panose="030F0702030302020204" pitchFamily="66" charset="0"/>
              </a:rPr>
              <a:t>(A) Purple &amp; smooth</a:t>
            </a:r>
          </a:p>
          <a:p>
            <a:pPr>
              <a:spcBef>
                <a:spcPct val="0"/>
              </a:spcBef>
              <a:buFontTx/>
              <a:buNone/>
            </a:pPr>
            <a:r>
              <a:rPr lang="en-US" altLang="en-US" sz="1800" b="1" dirty="0">
                <a:solidFill>
                  <a:srgbClr val="333333"/>
                </a:solidFill>
                <a:latin typeface="Comic Sans MS" panose="030F0702030302020204" pitchFamily="66" charset="0"/>
              </a:rPr>
              <a:t>(B) Purple &amp; shrunken</a:t>
            </a:r>
          </a:p>
          <a:p>
            <a:pPr>
              <a:spcBef>
                <a:spcPct val="0"/>
              </a:spcBef>
              <a:buFontTx/>
              <a:buNone/>
            </a:pPr>
            <a:r>
              <a:rPr lang="en-US" altLang="en-US" sz="1800" b="1" dirty="0">
                <a:solidFill>
                  <a:srgbClr val="333333"/>
                </a:solidFill>
                <a:latin typeface="Comic Sans MS" panose="030F0702030302020204" pitchFamily="66" charset="0"/>
              </a:rPr>
              <a:t>(C) Yellow &amp; smooth </a:t>
            </a:r>
          </a:p>
          <a:p>
            <a:pPr>
              <a:spcBef>
                <a:spcPct val="0"/>
              </a:spcBef>
              <a:buFontTx/>
              <a:buNone/>
            </a:pPr>
            <a:r>
              <a:rPr lang="en-US" altLang="en-US" sz="1800" b="1" dirty="0">
                <a:solidFill>
                  <a:srgbClr val="333333"/>
                </a:solidFill>
                <a:latin typeface="Comic Sans MS" panose="030F0702030302020204" pitchFamily="66" charset="0"/>
              </a:rPr>
              <a:t>(D) Yellow &amp; shrunken</a:t>
            </a:r>
            <a:r>
              <a:rPr lang="en-US" altLang="en-US" sz="1800" dirty="0">
                <a:solidFill>
                  <a:srgbClr val="333333"/>
                </a:solidFill>
                <a:latin typeface="Arial" panose="020B0604020202020204" pitchFamily="34" charset="0"/>
              </a:rPr>
              <a:t>.</a:t>
            </a:r>
            <a:endParaRPr lang="en-US" altLang="en-US" sz="1800" dirty="0"/>
          </a:p>
        </p:txBody>
      </p:sp>
      <p:pic>
        <p:nvPicPr>
          <p:cNvPr id="128005" name="Picture 4">
            <a:extLst>
              <a:ext uri="{FF2B5EF4-FFF2-40B4-BE49-F238E27FC236}">
                <a16:creationId xmlns:a16="http://schemas.microsoft.com/office/drawing/2014/main" id="{7D5A81B8-4846-4EEB-AB63-34AF8B4C99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418" y="1384823"/>
            <a:ext cx="3409950" cy="21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6" name="Rectangle 5">
            <a:extLst>
              <a:ext uri="{FF2B5EF4-FFF2-40B4-BE49-F238E27FC236}">
                <a16:creationId xmlns:a16="http://schemas.microsoft.com/office/drawing/2014/main" id="{3C133594-5E25-4A78-8996-5C5D9346CFA2}"/>
              </a:ext>
            </a:extLst>
          </p:cNvPr>
          <p:cNvSpPr>
            <a:spLocks noChangeArrowheads="1"/>
          </p:cNvSpPr>
          <p:nvPr/>
        </p:nvSpPr>
        <p:spPr bwMode="auto">
          <a:xfrm>
            <a:off x="195262" y="385222"/>
            <a:ext cx="87344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dirty="0">
                <a:latin typeface="Arial" panose="020B0604020202020204" pitchFamily="34" charset="0"/>
              </a:rPr>
              <a:t>P = Purple         S = Smooth (starchy)</a:t>
            </a:r>
            <a:endParaRPr lang="en-US" altLang="en-US" sz="1800" dirty="0"/>
          </a:p>
          <a:p>
            <a:pPr>
              <a:spcBef>
                <a:spcPct val="0"/>
              </a:spcBef>
              <a:buFontTx/>
              <a:buNone/>
            </a:pPr>
            <a:r>
              <a:rPr lang="en-US" altLang="en-US" sz="1800" b="1" dirty="0">
                <a:latin typeface="Arial" panose="020B0604020202020204" pitchFamily="34" charset="0"/>
              </a:rPr>
              <a:t>p = Yellow          s = Shrunken (sweet)</a:t>
            </a:r>
          </a:p>
          <a:p>
            <a:pPr>
              <a:spcBef>
                <a:spcPct val="0"/>
              </a:spcBef>
              <a:buFontTx/>
              <a:buNone/>
            </a:pPr>
            <a:r>
              <a:rPr lang="en-US" altLang="en-US" sz="1800" b="1" dirty="0">
                <a:latin typeface="Arial" panose="020B0604020202020204" pitchFamily="34" charset="0"/>
              </a:rPr>
              <a:t>Genes are located on 2 separate pairs of homologous chromosomes </a:t>
            </a:r>
            <a:endParaRPr lang="en-US" altLang="en-US" sz="1800" dirty="0"/>
          </a:p>
        </p:txBody>
      </p:sp>
      <p:sp>
        <p:nvSpPr>
          <p:cNvPr id="128007" name="Rectangle 6">
            <a:extLst>
              <a:ext uri="{FF2B5EF4-FFF2-40B4-BE49-F238E27FC236}">
                <a16:creationId xmlns:a16="http://schemas.microsoft.com/office/drawing/2014/main" id="{69CC7086-8329-49C7-9D3F-55B2B3842822}"/>
              </a:ext>
            </a:extLst>
          </p:cNvPr>
          <p:cNvSpPr>
            <a:spLocks noChangeArrowheads="1"/>
          </p:cNvSpPr>
          <p:nvPr/>
        </p:nvSpPr>
        <p:spPr bwMode="auto">
          <a:xfrm>
            <a:off x="92075" y="3651511"/>
            <a:ext cx="11849716"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dirty="0">
                <a:solidFill>
                  <a:srgbClr val="000000"/>
                </a:solidFill>
                <a:latin typeface="Comic Sans MS" panose="030F0702030302020204" pitchFamily="66" charset="0"/>
              </a:rPr>
              <a:t>Chi Square Problem:</a:t>
            </a:r>
            <a:r>
              <a:rPr lang="en-US" altLang="en-US" sz="1800" dirty="0">
                <a:solidFill>
                  <a:srgbClr val="000000"/>
                </a:solidFill>
                <a:latin typeface="Comic Sans MS" panose="030F0702030302020204" pitchFamily="66" charset="0"/>
              </a:rPr>
              <a:t> An ear of corn has a total of 381 grains, including 216 Purple &amp; Smooth, 79 Purple &amp; Shrunken, 65 Yellow &amp; Smooth, and 21 Yellow &amp; Shrunken. </a:t>
            </a:r>
          </a:p>
          <a:p>
            <a:pPr>
              <a:spcBef>
                <a:spcPct val="0"/>
              </a:spcBef>
              <a:buFontTx/>
              <a:buNone/>
            </a:pPr>
            <a:endParaRPr lang="en-US" altLang="en-US" sz="1800" dirty="0">
              <a:solidFill>
                <a:srgbClr val="000000"/>
              </a:solidFill>
              <a:latin typeface="Comic Sans MS" panose="030F0702030302020204" pitchFamily="66" charset="0"/>
            </a:endParaRPr>
          </a:p>
          <a:p>
            <a:pPr>
              <a:spcBef>
                <a:spcPct val="0"/>
              </a:spcBef>
              <a:buFontTx/>
              <a:buNone/>
            </a:pPr>
            <a:r>
              <a:rPr lang="en-US" altLang="en-US" sz="1800" b="1" dirty="0">
                <a:solidFill>
                  <a:srgbClr val="000000"/>
                </a:solidFill>
                <a:latin typeface="Comic Sans MS" panose="030F0702030302020204" pitchFamily="66" charset="0"/>
              </a:rPr>
              <a:t>Were the parents in this cross both heterozygous for both traits?</a:t>
            </a:r>
          </a:p>
          <a:p>
            <a:pPr>
              <a:spcBef>
                <a:spcPct val="0"/>
              </a:spcBef>
              <a:buFontTx/>
              <a:buNone/>
            </a:pPr>
            <a:r>
              <a:rPr lang="en-US" altLang="en-US" sz="1800" b="1" dirty="0">
                <a:solidFill>
                  <a:srgbClr val="000000"/>
                </a:solidFill>
                <a:latin typeface="Comic Sans MS" panose="030F0702030302020204" pitchFamily="66" charset="0"/>
              </a:rPr>
              <a:t>Write a CHI SQUARE NULL Hypothesis (H</a:t>
            </a:r>
            <a:r>
              <a:rPr lang="en-US" altLang="en-US" sz="1800" b="1" baseline="-25000" dirty="0">
                <a:solidFill>
                  <a:srgbClr val="000000"/>
                </a:solidFill>
                <a:latin typeface="Comic Sans MS" panose="030F0702030302020204" pitchFamily="66" charset="0"/>
              </a:rPr>
              <a:t>0</a:t>
            </a:r>
            <a:r>
              <a:rPr lang="en-US" altLang="en-US" sz="1800" b="1" dirty="0">
                <a:solidFill>
                  <a:srgbClr val="000000"/>
                </a:solidFill>
                <a:latin typeface="Comic Sans MS" panose="030F0702030302020204" pitchFamily="66" charset="0"/>
              </a:rPr>
              <a:t> ) :  </a:t>
            </a:r>
            <a:endParaRPr lang="en-US" altLang="en-US" sz="1800" dirty="0">
              <a:solidFill>
                <a:srgbClr val="000000"/>
              </a:solidFill>
              <a:latin typeface="Comic Sans MS" panose="030F0702030302020204" pitchFamily="66" charset="0"/>
            </a:endParaRPr>
          </a:p>
        </p:txBody>
      </p:sp>
      <p:sp>
        <p:nvSpPr>
          <p:cNvPr id="128008" name="Rectangle 1">
            <a:extLst>
              <a:ext uri="{FF2B5EF4-FFF2-40B4-BE49-F238E27FC236}">
                <a16:creationId xmlns:a16="http://schemas.microsoft.com/office/drawing/2014/main" id="{31BAAF40-59A5-46BC-869D-9124D6A01A51}"/>
              </a:ext>
            </a:extLst>
          </p:cNvPr>
          <p:cNvSpPr>
            <a:spLocks noChangeArrowheads="1"/>
          </p:cNvSpPr>
          <p:nvPr/>
        </p:nvSpPr>
        <p:spPr bwMode="auto">
          <a:xfrm>
            <a:off x="9469580" y="1896530"/>
            <a:ext cx="2514600" cy="9239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a:hlinkClick r:id="rId5"/>
              </a:rPr>
              <a:t>Watch a Bozeman Science video about </a:t>
            </a:r>
            <a:br>
              <a:rPr lang="en-US" altLang="en-US" sz="1800" dirty="0">
                <a:hlinkClick r:id="rId5"/>
              </a:rPr>
            </a:br>
            <a:r>
              <a:rPr lang="en-US" altLang="en-US" sz="1800" dirty="0">
                <a:hlinkClick r:id="rId5"/>
              </a:rPr>
              <a:t>Chi Square testing</a:t>
            </a:r>
            <a:endParaRPr lang="en-US" altLang="en-US" sz="1800" dirty="0"/>
          </a:p>
        </p:txBody>
      </p:sp>
      <p:pic>
        <p:nvPicPr>
          <p:cNvPr id="128009" name="Picture 33">
            <a:extLst>
              <a:ext uri="{FF2B5EF4-FFF2-40B4-BE49-F238E27FC236}">
                <a16:creationId xmlns:a16="http://schemas.microsoft.com/office/drawing/2014/main" id="{E6862B9E-B76F-4789-B7F9-1FAE66F508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8832" t="52385" r="52299" b="39156"/>
          <a:stretch>
            <a:fillRect/>
          </a:stretch>
        </p:blipFill>
        <p:spPr bwMode="auto">
          <a:xfrm>
            <a:off x="9532144" y="406288"/>
            <a:ext cx="1916112"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10" name="Rectangle 3">
            <a:extLst>
              <a:ext uri="{FF2B5EF4-FFF2-40B4-BE49-F238E27FC236}">
                <a16:creationId xmlns:a16="http://schemas.microsoft.com/office/drawing/2014/main" id="{95C4B2C4-65DE-4103-85B3-88AA10AE6528}"/>
              </a:ext>
            </a:extLst>
          </p:cNvPr>
          <p:cNvSpPr>
            <a:spLocks noChangeArrowheads="1"/>
          </p:cNvSpPr>
          <p:nvPr/>
        </p:nvSpPr>
        <p:spPr bwMode="auto">
          <a:xfrm>
            <a:off x="-38101" y="6103901"/>
            <a:ext cx="1223010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sz="1000" dirty="0">
                <a:solidFill>
                  <a:prstClr val="black"/>
                </a:solidFill>
                <a:latin typeface="Calibri" panose="020F0502020204030204" pitchFamily="34" charset="0"/>
                <a:cs typeface="Arial" panose="020B0604020202020204" pitchFamily="34" charset="0"/>
              </a:rPr>
              <a:t>IST 1.I.2 Fertilization involves the fusion of two haploid gametes, restoring the diploid number of chromosomes and increasing genetic variation in populations by creating new combinations of alleles in the zygote—</a:t>
            </a:r>
            <a:br>
              <a:rPr lang="en-US" sz="1000" dirty="0">
                <a:solidFill>
                  <a:prstClr val="black"/>
                </a:solidFill>
                <a:latin typeface="Calibri" panose="020F0502020204030204" pitchFamily="34" charset="0"/>
                <a:cs typeface="Arial" panose="020B0604020202020204" pitchFamily="34" charset="0"/>
              </a:rPr>
            </a:br>
            <a:r>
              <a:rPr lang="en-US" sz="1000" dirty="0">
                <a:solidFill>
                  <a:prstClr val="black"/>
                </a:solidFill>
                <a:latin typeface="Calibri" panose="020F0502020204030204" pitchFamily="34" charset="0"/>
                <a:cs typeface="Arial" panose="020B0604020202020204" pitchFamily="34" charset="0"/>
              </a:rPr>
              <a:t>   a. Rules of probability can be applied to analyze passage of single-gene traits from parent to offspring.</a:t>
            </a:r>
            <a:br>
              <a:rPr lang="en-US" sz="1000" dirty="0">
                <a:solidFill>
                  <a:prstClr val="black"/>
                </a:solidFill>
                <a:latin typeface="Calibri" panose="020F0502020204030204" pitchFamily="34" charset="0"/>
                <a:cs typeface="Arial" panose="020B0604020202020204" pitchFamily="34" charset="0"/>
              </a:rPr>
            </a:br>
            <a:r>
              <a:rPr lang="en-US" sz="1000" dirty="0">
                <a:solidFill>
                  <a:prstClr val="black"/>
                </a:solidFill>
                <a:latin typeface="Calibri" panose="020F0502020204030204" pitchFamily="34" charset="0"/>
                <a:cs typeface="Arial" panose="020B0604020202020204" pitchFamily="34" charset="0"/>
              </a:rPr>
              <a:t>   b. The pattern of inheritance (monohybrid, dihybrid, sex-linked, and genetically linked genes) can often be predicted from data, including pedigree, that give the parent genotype/phenotype and the offspring genotypes/phenotypes.</a:t>
            </a:r>
          </a:p>
          <a:p>
            <a:pPr>
              <a:spcBef>
                <a:spcPct val="0"/>
              </a:spcBef>
              <a:buFontTx/>
              <a:buNone/>
            </a:pPr>
            <a:r>
              <a:rPr lang="en-US" altLang="en-US" sz="1000" dirty="0">
                <a:solidFill>
                  <a:srgbClr val="000000"/>
                </a:solidFill>
              </a:rPr>
              <a:t>SP 5 A. Perform mathematical calculations including    a. Mathematical equations in the curriculum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3186">
                                            <p:txEl>
                                              <p:pRg st="0" end="0"/>
                                            </p:txEl>
                                          </p:spTgt>
                                        </p:tgtEl>
                                        <p:attrNameLst>
                                          <p:attrName>style.visibility</p:attrName>
                                        </p:attrNameLst>
                                      </p:cBhvr>
                                      <p:to>
                                        <p:strVal val="visible"/>
                                      </p:to>
                                    </p:set>
                                    <p:animEffect transition="in" filter="barn(inVertical)">
                                      <p:cBhvr>
                                        <p:cTn id="7" dur="500"/>
                                        <p:tgtEl>
                                          <p:spTgt spid="931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pic>
        <p:nvPicPr>
          <p:cNvPr id="168962" name="Picture 4">
            <a:extLst>
              <a:ext uri="{FF2B5EF4-FFF2-40B4-BE49-F238E27FC236}">
                <a16:creationId xmlns:a16="http://schemas.microsoft.com/office/drawing/2014/main" id="{20B76FEA-D87D-4522-AD19-D062927CB7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250" t="28702" r="25505" b="38693"/>
          <a:stretch>
            <a:fillRect/>
          </a:stretch>
        </p:blipFill>
        <p:spPr bwMode="auto">
          <a:xfrm>
            <a:off x="1751427" y="342280"/>
            <a:ext cx="8088399" cy="3073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3" name="TextBox 6">
            <a:extLst>
              <a:ext uri="{FF2B5EF4-FFF2-40B4-BE49-F238E27FC236}">
                <a16:creationId xmlns:a16="http://schemas.microsoft.com/office/drawing/2014/main" id="{CDBC7A3F-E109-4CAA-B109-F97D3FC5E0C1}"/>
              </a:ext>
            </a:extLst>
          </p:cNvPr>
          <p:cNvSpPr txBox="1">
            <a:spLocks noChangeArrowheads="1"/>
          </p:cNvSpPr>
          <p:nvPr/>
        </p:nvSpPr>
        <p:spPr bwMode="auto">
          <a:xfrm>
            <a:off x="0" y="-15437"/>
            <a:ext cx="9144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000" dirty="0">
                <a:latin typeface="Arial" panose="020B0604020202020204" pitchFamily="34" charset="0"/>
                <a:hlinkClick r:id="rId3"/>
              </a:rPr>
              <a:t>https://drive.google.com/file/d/19LB59B61OmalW5o-N4wPv3O4pKlhJVW0/view</a:t>
            </a:r>
            <a:endParaRPr lang="en-US" altLang="en-US" sz="1000" dirty="0">
              <a:latin typeface="Arial" panose="020B0604020202020204" pitchFamily="34" charset="0"/>
            </a:endParaRPr>
          </a:p>
        </p:txBody>
      </p:sp>
      <p:sp>
        <p:nvSpPr>
          <p:cNvPr id="168964" name="TextBox 1">
            <a:extLst>
              <a:ext uri="{FF2B5EF4-FFF2-40B4-BE49-F238E27FC236}">
                <a16:creationId xmlns:a16="http://schemas.microsoft.com/office/drawing/2014/main" id="{F3B11D07-D173-4E83-A4F1-E354F3A1DEFE}"/>
              </a:ext>
            </a:extLst>
          </p:cNvPr>
          <p:cNvSpPr txBox="1">
            <a:spLocks noChangeArrowheads="1"/>
          </p:cNvSpPr>
          <p:nvPr/>
        </p:nvSpPr>
        <p:spPr bwMode="auto">
          <a:xfrm>
            <a:off x="62425" y="3527379"/>
            <a:ext cx="1206715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dirty="0">
                <a:latin typeface="Comic Sans MS" panose="030F0702030302020204" pitchFamily="66" charset="0"/>
              </a:rPr>
              <a:t>The chart above compares the annual energy expenditures for various functions of several animals.  According to the data, a 4-kg male Adelie penguin has higher energy expenditure than a similarly-sized female eastern indigo snake. The observed trend is primarily due to differences in</a:t>
            </a:r>
          </a:p>
          <a:p>
            <a:pPr>
              <a:spcBef>
                <a:spcPct val="0"/>
              </a:spcBef>
              <a:buFontTx/>
              <a:buNone/>
            </a:pPr>
            <a:r>
              <a:rPr lang="en-US" altLang="en-US" sz="2000" dirty="0">
                <a:latin typeface="Comic Sans MS" panose="030F0702030302020204" pitchFamily="66" charset="0"/>
              </a:rPr>
              <a:t>      A. relative size</a:t>
            </a:r>
          </a:p>
          <a:p>
            <a:pPr>
              <a:spcBef>
                <a:spcPct val="0"/>
              </a:spcBef>
              <a:buFontTx/>
              <a:buNone/>
            </a:pPr>
            <a:r>
              <a:rPr lang="en-US" altLang="en-US" sz="2000" dirty="0">
                <a:latin typeface="Comic Sans MS" panose="030F0702030302020204" pitchFamily="66" charset="0"/>
              </a:rPr>
              <a:t>      B. mode of nutrition</a:t>
            </a:r>
          </a:p>
          <a:p>
            <a:pPr>
              <a:spcBef>
                <a:spcPct val="0"/>
              </a:spcBef>
              <a:buFontTx/>
              <a:buNone/>
            </a:pPr>
            <a:r>
              <a:rPr lang="en-US" altLang="en-US" sz="2000" dirty="0">
                <a:latin typeface="Comic Sans MS" panose="030F0702030302020204" pitchFamily="66" charset="0"/>
              </a:rPr>
              <a:t>      C. mode of internal temperature regulation</a:t>
            </a:r>
          </a:p>
          <a:p>
            <a:pPr>
              <a:spcBef>
                <a:spcPct val="0"/>
              </a:spcBef>
              <a:buFontTx/>
              <a:buNone/>
            </a:pPr>
            <a:r>
              <a:rPr lang="en-US" altLang="en-US" sz="2000" dirty="0">
                <a:latin typeface="Comic Sans MS" panose="030F0702030302020204" pitchFamily="66" charset="0"/>
              </a:rPr>
              <a:t>      D. mode of ATP production</a:t>
            </a:r>
          </a:p>
          <a:p>
            <a:pPr>
              <a:spcBef>
                <a:spcPct val="0"/>
              </a:spcBef>
              <a:buFontTx/>
              <a:buNone/>
            </a:pPr>
            <a:endParaRPr lang="en-US" altLang="en-US" sz="1800" dirty="0">
              <a:latin typeface="Comic Sans MS" panose="030F0702030302020204" pitchFamily="66" charset="0"/>
            </a:endParaRPr>
          </a:p>
        </p:txBody>
      </p:sp>
      <p:sp>
        <p:nvSpPr>
          <p:cNvPr id="3" name="Rectangle 2">
            <a:extLst>
              <a:ext uri="{FF2B5EF4-FFF2-40B4-BE49-F238E27FC236}">
                <a16:creationId xmlns:a16="http://schemas.microsoft.com/office/drawing/2014/main" id="{D5A986BA-53EA-4616-9E3F-9ED29BDAFBC4}"/>
              </a:ext>
            </a:extLst>
          </p:cNvPr>
          <p:cNvSpPr/>
          <p:nvPr/>
        </p:nvSpPr>
        <p:spPr>
          <a:xfrm>
            <a:off x="457200" y="5127222"/>
            <a:ext cx="5638800" cy="31697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7">
            <a:extLst>
              <a:ext uri="{FF2B5EF4-FFF2-40B4-BE49-F238E27FC236}">
                <a16:creationId xmlns:a16="http://schemas.microsoft.com/office/drawing/2014/main" id="{3D96EA7C-D61E-413F-A02A-3B731070D10C}"/>
              </a:ext>
            </a:extLst>
          </p:cNvPr>
          <p:cNvSpPr txBox="1">
            <a:spLocks noChangeArrowheads="1"/>
          </p:cNvSpPr>
          <p:nvPr/>
        </p:nvSpPr>
        <p:spPr bwMode="auto">
          <a:xfrm>
            <a:off x="0" y="5780782"/>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800" dirty="0">
                <a:latin typeface="Times New Roman" panose="02020603050405020304" pitchFamily="18" charset="0"/>
                <a:cs typeface="Times New Roman" panose="02020603050405020304" pitchFamily="18" charset="0"/>
              </a:rPr>
              <a:t>ENE-1.M.1 Organisms use energy to maintain organization, grow, and reproduce— </a:t>
            </a:r>
            <a:br>
              <a:rPr lang="en-US" altLang="en-US" sz="800" dirty="0">
                <a:latin typeface="Times New Roman" panose="02020603050405020304" pitchFamily="18" charset="0"/>
                <a:cs typeface="Times New Roman" panose="02020603050405020304" pitchFamily="18" charset="0"/>
              </a:rPr>
            </a:br>
            <a:r>
              <a:rPr lang="en-US" altLang="en-US" sz="800" dirty="0">
                <a:latin typeface="Times New Roman" panose="02020603050405020304" pitchFamily="18" charset="0"/>
                <a:cs typeface="Times New Roman" panose="02020603050405020304" pitchFamily="18" charset="0"/>
              </a:rPr>
              <a:t>a. Organisms use different strategies to regulate body temperature and metabolism. </a:t>
            </a:r>
            <a:br>
              <a:rPr lang="en-US" altLang="en-US" sz="800" dirty="0">
                <a:latin typeface="Times New Roman" panose="02020603050405020304" pitchFamily="18" charset="0"/>
                <a:cs typeface="Times New Roman" panose="02020603050405020304" pitchFamily="18" charset="0"/>
              </a:rPr>
            </a:br>
            <a:r>
              <a:rPr lang="en-US" altLang="en-US" sz="800" dirty="0">
                <a:latin typeface="Times New Roman" panose="02020603050405020304" pitchFamily="18" charset="0"/>
                <a:cs typeface="Times New Roman" panose="02020603050405020304" pitchFamily="18" charset="0"/>
              </a:rPr>
              <a:t>     i. Endotherms use thermal energy generated by metabolism to maintain homeostatic body temperatures. </a:t>
            </a:r>
            <a:br>
              <a:rPr lang="en-US" altLang="en-US" sz="800" dirty="0">
                <a:latin typeface="Times New Roman" panose="02020603050405020304" pitchFamily="18" charset="0"/>
                <a:cs typeface="Times New Roman" panose="02020603050405020304" pitchFamily="18" charset="0"/>
              </a:rPr>
            </a:br>
            <a:r>
              <a:rPr lang="en-US" altLang="en-US" sz="800" dirty="0">
                <a:latin typeface="Times New Roman" panose="02020603050405020304" pitchFamily="18" charset="0"/>
                <a:cs typeface="Times New Roman" panose="02020603050405020304" pitchFamily="18" charset="0"/>
              </a:rPr>
              <a:t>    ii. Ectotherms lack efficient internal mechanisms for maintaining body temperature, though they may regulate their temperature behaviorally by moving into the sun or shade or by   </a:t>
            </a:r>
            <a:br>
              <a:rPr lang="en-US" altLang="en-US" sz="800" dirty="0">
                <a:latin typeface="Times New Roman" panose="02020603050405020304" pitchFamily="18" charset="0"/>
                <a:cs typeface="Times New Roman" panose="02020603050405020304" pitchFamily="18" charset="0"/>
              </a:rPr>
            </a:br>
            <a:r>
              <a:rPr lang="en-US" altLang="en-US" sz="800" dirty="0">
                <a:latin typeface="Times New Roman" panose="02020603050405020304" pitchFamily="18" charset="0"/>
                <a:cs typeface="Times New Roman" panose="02020603050405020304" pitchFamily="18" charset="0"/>
              </a:rPr>
              <a:t>          aggregating with other individuals.</a:t>
            </a:r>
            <a:br>
              <a:rPr lang="en-US" altLang="en-US" sz="800" dirty="0">
                <a:latin typeface="Times New Roman" panose="02020603050405020304" pitchFamily="18" charset="0"/>
                <a:cs typeface="Times New Roman" panose="02020603050405020304" pitchFamily="18" charset="0"/>
              </a:rPr>
            </a:br>
            <a:r>
              <a:rPr lang="en-US" altLang="en-US" sz="800" dirty="0">
                <a:latin typeface="Times New Roman" panose="02020603050405020304" pitchFamily="18" charset="0"/>
                <a:cs typeface="Times New Roman" panose="02020603050405020304" pitchFamily="18" charset="0"/>
              </a:rPr>
              <a:t>c. There is a relationship between metabolic rate per unit body mass and the size of multicellular organisms—generally, the smaller the organism, the higher the metabolic rate. </a:t>
            </a:r>
          </a:p>
          <a:p>
            <a:pPr lvl="0">
              <a:spcBef>
                <a:spcPts val="0"/>
              </a:spcBef>
              <a:buNone/>
              <a:defRPr/>
            </a:pPr>
            <a:r>
              <a:rPr lang="en-US" sz="800" dirty="0">
                <a:solidFill>
                  <a:prstClr val="black"/>
                </a:solidFill>
                <a:latin typeface="Times New Roman" panose="02020603050405020304" pitchFamily="18" charset="0"/>
                <a:cs typeface="Times New Roman" panose="02020603050405020304" pitchFamily="18" charset="0"/>
              </a:rPr>
              <a:t>SP 2 B Explain relationships between different characteristics of biological concepts, processes, or models represented visually    b in applied contexts</a:t>
            </a:r>
          </a:p>
          <a:p>
            <a:pPr lvl="0">
              <a:spcBef>
                <a:spcPts val="0"/>
              </a:spcBef>
              <a:buNone/>
              <a:defRPr/>
            </a:pPr>
            <a:r>
              <a:rPr lang="en-US" sz="800" dirty="0">
                <a:solidFill>
                  <a:prstClr val="black"/>
                </a:solidFill>
                <a:latin typeface="Times New Roman" panose="02020603050405020304" pitchFamily="18" charset="0"/>
                <a:cs typeface="Times New Roman" panose="02020603050405020304" pitchFamily="18" charset="0"/>
              </a:rPr>
              <a:t>SP 2.C Explain how biological concepts or processes represented visually relate to larger biological principles, concepts, processes or theories.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4" descr="punnett blank">
            <a:extLst>
              <a:ext uri="{FF2B5EF4-FFF2-40B4-BE49-F238E27FC236}">
                <a16:creationId xmlns:a16="http://schemas.microsoft.com/office/drawing/2014/main" id="{15F6C8A1-3CA7-4D5F-9A07-CA0908E52809}"/>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l="17062" t="20042" r="-563"/>
          <a:stretch>
            <a:fillRect/>
          </a:stretch>
        </p:blipFill>
        <p:spPr>
          <a:xfrm>
            <a:off x="2530475" y="1733551"/>
            <a:ext cx="2300288" cy="2124075"/>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0227" name="Text Box 5">
            <a:extLst>
              <a:ext uri="{FF2B5EF4-FFF2-40B4-BE49-F238E27FC236}">
                <a16:creationId xmlns:a16="http://schemas.microsoft.com/office/drawing/2014/main" id="{A59FE853-DC66-4C34-8186-CBB668013D93}"/>
              </a:ext>
            </a:extLst>
          </p:cNvPr>
          <p:cNvSpPr txBox="1">
            <a:spLocks noChangeArrowheads="1"/>
          </p:cNvSpPr>
          <p:nvPr/>
        </p:nvSpPr>
        <p:spPr bwMode="auto">
          <a:xfrm>
            <a:off x="200025" y="30331"/>
            <a:ext cx="89916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dirty="0">
                <a:latin typeface="Comic Sans MS" panose="030F0702030302020204" pitchFamily="66" charset="0"/>
              </a:rPr>
              <a:t>Hemophilia is caused by mutations in gene that codes for blood clotting factors, which is located on the X chromosome. A male with hemophilia and a homozygous female with no family history of hemophilia have a son. </a:t>
            </a:r>
          </a:p>
        </p:txBody>
      </p:sp>
      <p:sp>
        <p:nvSpPr>
          <p:cNvPr id="26629" name="Rectangle 7">
            <a:extLst>
              <a:ext uri="{FF2B5EF4-FFF2-40B4-BE49-F238E27FC236}">
                <a16:creationId xmlns:a16="http://schemas.microsoft.com/office/drawing/2014/main" id="{A3B347E6-4682-483C-9ED8-D8FAC63093A9}"/>
              </a:ext>
            </a:extLst>
          </p:cNvPr>
          <p:cNvSpPr>
            <a:spLocks noChangeArrowheads="1"/>
          </p:cNvSpPr>
          <p:nvPr/>
        </p:nvSpPr>
        <p:spPr bwMode="auto">
          <a:xfrm>
            <a:off x="2665413" y="1147764"/>
            <a:ext cx="2030412"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dirty="0">
                <a:latin typeface="Times New Roman" panose="02020603050405020304" pitchFamily="18" charset="0"/>
              </a:rPr>
              <a:t> </a:t>
            </a:r>
            <a:r>
              <a:rPr lang="en-US" altLang="en-US" b="1" dirty="0">
                <a:latin typeface="Times New Roman" panose="02020603050405020304" pitchFamily="18" charset="0"/>
              </a:rPr>
              <a:t>X</a:t>
            </a:r>
            <a:r>
              <a:rPr lang="en-US" altLang="en-US" b="1" baseline="30000" dirty="0">
                <a:latin typeface="Times New Roman" panose="02020603050405020304" pitchFamily="18" charset="0"/>
              </a:rPr>
              <a:t>h</a:t>
            </a:r>
            <a:r>
              <a:rPr lang="en-US" altLang="en-US" b="1" dirty="0">
                <a:latin typeface="Times New Roman" panose="02020603050405020304" pitchFamily="18" charset="0"/>
              </a:rPr>
              <a:t>       Y	</a:t>
            </a:r>
            <a:endParaRPr lang="en-US" altLang="en-US" sz="4400" b="1" dirty="0">
              <a:latin typeface="Times New Roman" panose="02020603050405020304" pitchFamily="18" charset="0"/>
            </a:endParaRPr>
          </a:p>
        </p:txBody>
      </p:sp>
      <p:sp>
        <p:nvSpPr>
          <p:cNvPr id="26630" name="Rectangle 8">
            <a:extLst>
              <a:ext uri="{FF2B5EF4-FFF2-40B4-BE49-F238E27FC236}">
                <a16:creationId xmlns:a16="http://schemas.microsoft.com/office/drawing/2014/main" id="{B9A2D052-9A37-4AE6-B59C-AF91AEB066AC}"/>
              </a:ext>
            </a:extLst>
          </p:cNvPr>
          <p:cNvSpPr>
            <a:spLocks noChangeArrowheads="1"/>
          </p:cNvSpPr>
          <p:nvPr/>
        </p:nvSpPr>
        <p:spPr bwMode="auto">
          <a:xfrm>
            <a:off x="1747839" y="2103438"/>
            <a:ext cx="796925"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a:latin typeface="Times New Roman" panose="02020603050405020304" pitchFamily="18" charset="0"/>
              </a:rPr>
              <a:t> </a:t>
            </a:r>
            <a:r>
              <a:rPr lang="en-US" altLang="en-US" b="1" dirty="0">
                <a:latin typeface="Times New Roman" panose="02020603050405020304" pitchFamily="18" charset="0"/>
              </a:rPr>
              <a:t>X</a:t>
            </a:r>
            <a:r>
              <a:rPr lang="en-US" altLang="en-US" b="1" baseline="30000" dirty="0">
                <a:latin typeface="Times New Roman" panose="02020603050405020304" pitchFamily="18" charset="0"/>
              </a:rPr>
              <a:t>H</a:t>
            </a:r>
          </a:p>
          <a:p>
            <a:pPr eaLnBrk="1" hangingPunct="1">
              <a:spcBef>
                <a:spcPct val="0"/>
              </a:spcBef>
              <a:buFontTx/>
              <a:buNone/>
            </a:pPr>
            <a:endParaRPr lang="en-US" altLang="en-US" b="1" dirty="0">
              <a:latin typeface="Times New Roman" panose="02020603050405020304" pitchFamily="18" charset="0"/>
            </a:endParaRPr>
          </a:p>
          <a:p>
            <a:pPr eaLnBrk="1" hangingPunct="1">
              <a:spcBef>
                <a:spcPct val="0"/>
              </a:spcBef>
              <a:buFontTx/>
              <a:buNone/>
            </a:pPr>
            <a:r>
              <a:rPr lang="en-US" altLang="en-US" b="1" dirty="0">
                <a:latin typeface="Times New Roman" panose="02020603050405020304" pitchFamily="18" charset="0"/>
              </a:rPr>
              <a:t>X</a:t>
            </a:r>
            <a:r>
              <a:rPr lang="en-US" altLang="en-US" b="1" baseline="30000" dirty="0">
                <a:latin typeface="Times New Roman" panose="02020603050405020304" pitchFamily="18" charset="0"/>
              </a:rPr>
              <a:t>H</a:t>
            </a:r>
          </a:p>
        </p:txBody>
      </p:sp>
      <p:sp>
        <p:nvSpPr>
          <p:cNvPr id="5130" name="Rectangle 10">
            <a:extLst>
              <a:ext uri="{FF2B5EF4-FFF2-40B4-BE49-F238E27FC236}">
                <a16:creationId xmlns:a16="http://schemas.microsoft.com/office/drawing/2014/main" id="{73C523EF-B836-47D3-88D5-D57EE5BF37EF}"/>
              </a:ext>
            </a:extLst>
          </p:cNvPr>
          <p:cNvSpPr>
            <a:spLocks noChangeArrowheads="1"/>
          </p:cNvSpPr>
          <p:nvPr/>
        </p:nvSpPr>
        <p:spPr bwMode="auto">
          <a:xfrm>
            <a:off x="2619376" y="2044700"/>
            <a:ext cx="2473325"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latin typeface="Times New Roman" panose="02020603050405020304" pitchFamily="18" charset="0"/>
              </a:rPr>
              <a:t>X</a:t>
            </a:r>
            <a:r>
              <a:rPr lang="en-US" altLang="en-US" sz="2800" b="1" baseline="30000" dirty="0">
                <a:latin typeface="Times New Roman" panose="02020603050405020304" pitchFamily="18" charset="0"/>
              </a:rPr>
              <a:t>H</a:t>
            </a:r>
            <a:r>
              <a:rPr lang="en-US" altLang="en-US" sz="2800" b="1" dirty="0">
                <a:latin typeface="Times New Roman" panose="02020603050405020304" pitchFamily="18" charset="0"/>
              </a:rPr>
              <a:t>X</a:t>
            </a:r>
            <a:r>
              <a:rPr lang="en-US" altLang="en-US" sz="2800" b="1" baseline="30000" dirty="0">
                <a:latin typeface="Times New Roman" panose="02020603050405020304" pitchFamily="18" charset="0"/>
              </a:rPr>
              <a:t>h</a:t>
            </a:r>
            <a:r>
              <a:rPr lang="en-US" altLang="en-US" sz="2800" b="1" dirty="0">
                <a:latin typeface="Times New Roman" panose="02020603050405020304" pitchFamily="18" charset="0"/>
              </a:rPr>
              <a:t>   X</a:t>
            </a:r>
            <a:r>
              <a:rPr lang="en-US" altLang="en-US" sz="2800" b="1" baseline="30000" dirty="0">
                <a:latin typeface="Times New Roman" panose="02020603050405020304" pitchFamily="18" charset="0"/>
              </a:rPr>
              <a:t>H</a:t>
            </a:r>
            <a:r>
              <a:rPr lang="en-US" altLang="en-US" sz="2800" b="1" dirty="0">
                <a:latin typeface="Times New Roman" panose="02020603050405020304" pitchFamily="18" charset="0"/>
              </a:rPr>
              <a:t>Y   </a:t>
            </a:r>
          </a:p>
          <a:p>
            <a:pPr eaLnBrk="1" hangingPunct="1">
              <a:spcBef>
                <a:spcPct val="0"/>
              </a:spcBef>
              <a:buFontTx/>
              <a:buNone/>
            </a:pPr>
            <a:endParaRPr lang="en-US" altLang="en-US" sz="2800" b="1" dirty="0">
              <a:latin typeface="Times New Roman" panose="02020603050405020304" pitchFamily="18" charset="0"/>
            </a:endParaRPr>
          </a:p>
          <a:p>
            <a:pPr eaLnBrk="1" hangingPunct="1">
              <a:spcBef>
                <a:spcPct val="0"/>
              </a:spcBef>
              <a:buFontTx/>
              <a:buNone/>
            </a:pPr>
            <a:r>
              <a:rPr lang="en-US" altLang="en-US" sz="2800" b="1" dirty="0">
                <a:latin typeface="Times New Roman" panose="02020603050405020304" pitchFamily="18" charset="0"/>
              </a:rPr>
              <a:t>X</a:t>
            </a:r>
            <a:r>
              <a:rPr lang="en-US" altLang="en-US" sz="2800" b="1" baseline="30000" dirty="0">
                <a:latin typeface="Times New Roman" panose="02020603050405020304" pitchFamily="18" charset="0"/>
              </a:rPr>
              <a:t>H</a:t>
            </a:r>
            <a:r>
              <a:rPr lang="en-US" altLang="en-US" sz="2800" b="1" dirty="0">
                <a:latin typeface="Times New Roman" panose="02020603050405020304" pitchFamily="18" charset="0"/>
              </a:rPr>
              <a:t>X</a:t>
            </a:r>
            <a:r>
              <a:rPr lang="en-US" altLang="en-US" sz="2800" b="1" baseline="30000" dirty="0">
                <a:latin typeface="Times New Roman" panose="02020603050405020304" pitchFamily="18" charset="0"/>
              </a:rPr>
              <a:t>h</a:t>
            </a:r>
            <a:r>
              <a:rPr lang="en-US" altLang="en-US" sz="2800" b="1" dirty="0">
                <a:latin typeface="Times New Roman" panose="02020603050405020304" pitchFamily="18" charset="0"/>
              </a:rPr>
              <a:t>    X</a:t>
            </a:r>
            <a:r>
              <a:rPr lang="en-US" altLang="en-US" sz="2800" b="1" baseline="30000" dirty="0">
                <a:latin typeface="Times New Roman" panose="02020603050405020304" pitchFamily="18" charset="0"/>
              </a:rPr>
              <a:t>H</a:t>
            </a:r>
            <a:r>
              <a:rPr lang="en-US" altLang="en-US" sz="2800" b="1" dirty="0">
                <a:latin typeface="Times New Roman" panose="02020603050405020304" pitchFamily="18" charset="0"/>
              </a:rPr>
              <a:t>Y</a:t>
            </a:r>
          </a:p>
        </p:txBody>
      </p:sp>
      <p:sp>
        <p:nvSpPr>
          <p:cNvPr id="180231" name="Rectangle 2">
            <a:extLst>
              <a:ext uri="{FF2B5EF4-FFF2-40B4-BE49-F238E27FC236}">
                <a16:creationId xmlns:a16="http://schemas.microsoft.com/office/drawing/2014/main" id="{3905C0CC-41FB-4998-BDC9-D6522D1A1964}"/>
              </a:ext>
            </a:extLst>
          </p:cNvPr>
          <p:cNvSpPr>
            <a:spLocks noChangeArrowheads="1"/>
          </p:cNvSpPr>
          <p:nvPr/>
        </p:nvSpPr>
        <p:spPr bwMode="auto">
          <a:xfrm>
            <a:off x="0" y="5740847"/>
            <a:ext cx="1199974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sz="1100" dirty="0">
                <a:solidFill>
                  <a:prstClr val="black"/>
                </a:solidFill>
                <a:latin typeface="Calibri" panose="020F0502020204030204" pitchFamily="34" charset="0"/>
                <a:cs typeface="Arial" panose="020B0604020202020204" pitchFamily="34" charset="0"/>
              </a:rPr>
              <a:t>IST 1.I.2</a:t>
            </a:r>
            <a:br>
              <a:rPr lang="en-US" sz="1100" dirty="0">
                <a:solidFill>
                  <a:prstClr val="black"/>
                </a:solidFill>
                <a:latin typeface="Calibri" panose="020F0502020204030204" pitchFamily="34" charset="0"/>
                <a:cs typeface="Arial" panose="020B0604020202020204" pitchFamily="34" charset="0"/>
              </a:rPr>
            </a:br>
            <a:r>
              <a:rPr lang="en-US" sz="1100" dirty="0">
                <a:solidFill>
                  <a:prstClr val="black"/>
                </a:solidFill>
                <a:latin typeface="Calibri" panose="020F0502020204030204" pitchFamily="34" charset="0"/>
                <a:cs typeface="Arial" panose="020B0604020202020204" pitchFamily="34" charset="0"/>
              </a:rPr>
              <a:t>   a. Rules of probability can be applied to analyze passage of single-gene traits from parent to offspring.</a:t>
            </a:r>
            <a:br>
              <a:rPr lang="en-US" sz="1100" dirty="0">
                <a:solidFill>
                  <a:prstClr val="black"/>
                </a:solidFill>
                <a:latin typeface="Calibri" panose="020F0502020204030204" pitchFamily="34" charset="0"/>
                <a:cs typeface="Arial" panose="020B0604020202020204" pitchFamily="34" charset="0"/>
              </a:rPr>
            </a:br>
            <a:r>
              <a:rPr lang="en-US" sz="1100" dirty="0">
                <a:solidFill>
                  <a:prstClr val="black"/>
                </a:solidFill>
                <a:latin typeface="Calibri" panose="020F0502020204030204" pitchFamily="34" charset="0"/>
                <a:cs typeface="Arial" panose="020B0604020202020204" pitchFamily="34" charset="0"/>
              </a:rPr>
              <a:t>   b. The pattern of inheritance (monohybrid, dihybrid, sex-linked, and genetically linked genes) can often be predicted from data, including pedigree, that give the parent genotype/phenotype and the offspring genotypes/phenotypes.</a:t>
            </a:r>
          </a:p>
          <a:p>
            <a:pPr>
              <a:spcBef>
                <a:spcPct val="0"/>
              </a:spcBef>
              <a:buFontTx/>
              <a:buNone/>
            </a:pPr>
            <a:r>
              <a:rPr lang="en-US" altLang="en-US" sz="1100" dirty="0">
                <a:solidFill>
                  <a:srgbClr val="000000"/>
                </a:solidFill>
              </a:rPr>
              <a:t>SP 5 A. Perform mathematical calculations including    a. Mathematical equations in the curriculum</a:t>
            </a:r>
          </a:p>
          <a:p>
            <a:pPr>
              <a:spcBef>
                <a:spcPct val="0"/>
              </a:spcBef>
              <a:buNone/>
            </a:pPr>
            <a:r>
              <a:rPr lang="en-US" altLang="en-US" sz="1100" dirty="0">
                <a:solidFill>
                  <a:srgbClr val="CC0099"/>
                </a:solidFill>
                <a:hlinkClick r:id="rId3"/>
              </a:rPr>
              <a:t>2019 FRQ</a:t>
            </a:r>
            <a:endParaRPr lang="en-US" altLang="en-US" sz="1100" dirty="0">
              <a:solidFill>
                <a:srgbClr val="CC0099"/>
              </a:solidFill>
            </a:endParaRPr>
          </a:p>
        </p:txBody>
      </p:sp>
      <p:sp>
        <p:nvSpPr>
          <p:cNvPr id="180232" name="Rectangle 1">
            <a:extLst>
              <a:ext uri="{FF2B5EF4-FFF2-40B4-BE49-F238E27FC236}">
                <a16:creationId xmlns:a16="http://schemas.microsoft.com/office/drawing/2014/main" id="{70EE6CF0-A0DE-4D89-B448-C4D869A5D7BE}"/>
              </a:ext>
            </a:extLst>
          </p:cNvPr>
          <p:cNvSpPr>
            <a:spLocks noChangeArrowheads="1"/>
          </p:cNvSpPr>
          <p:nvPr/>
        </p:nvSpPr>
        <p:spPr bwMode="auto">
          <a:xfrm>
            <a:off x="5407025" y="1330326"/>
            <a:ext cx="4572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dirty="0">
                <a:latin typeface="Comic Sans MS" panose="030F0702030302020204" pitchFamily="66" charset="0"/>
              </a:rPr>
              <a:t>What is the probability that their son will have hemophilia? </a:t>
            </a:r>
            <a:endParaRPr lang="en-US" altLang="en-US" sz="2000" dirty="0"/>
          </a:p>
        </p:txBody>
      </p:sp>
      <p:sp>
        <p:nvSpPr>
          <p:cNvPr id="180233" name="Rectangle 2">
            <a:extLst>
              <a:ext uri="{FF2B5EF4-FFF2-40B4-BE49-F238E27FC236}">
                <a16:creationId xmlns:a16="http://schemas.microsoft.com/office/drawing/2014/main" id="{C876A4F7-031F-4F9A-896A-8FB142B68206}"/>
              </a:ext>
            </a:extLst>
          </p:cNvPr>
          <p:cNvSpPr>
            <a:spLocks noChangeArrowheads="1"/>
          </p:cNvSpPr>
          <p:nvPr/>
        </p:nvSpPr>
        <p:spPr bwMode="auto">
          <a:xfrm>
            <a:off x="5468938" y="2200275"/>
            <a:ext cx="51292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dirty="0">
                <a:solidFill>
                  <a:srgbClr val="0F02BE"/>
                </a:solidFill>
                <a:latin typeface="Comic Sans MS" panose="030F0702030302020204" pitchFamily="66" charset="0"/>
              </a:rPr>
              <a:t>0% chance of son having hemophilia.</a:t>
            </a:r>
          </a:p>
          <a:p>
            <a:pPr eaLnBrk="1" hangingPunct="1">
              <a:spcBef>
                <a:spcPct val="0"/>
              </a:spcBef>
              <a:buFontTx/>
              <a:buNone/>
            </a:pPr>
            <a:r>
              <a:rPr lang="en-US" altLang="en-US" sz="2000" dirty="0">
                <a:solidFill>
                  <a:srgbClr val="0F02BE"/>
                </a:solidFill>
                <a:latin typeface="Comic Sans MS" panose="030F0702030302020204" pitchFamily="66" charset="0"/>
              </a:rPr>
              <a:t>All male offspring inherit Y from dad and</a:t>
            </a:r>
            <a:br>
              <a:rPr lang="en-US" altLang="en-US" sz="2000" dirty="0">
                <a:solidFill>
                  <a:srgbClr val="0F02BE"/>
                </a:solidFill>
                <a:latin typeface="Comic Sans MS" panose="030F0702030302020204" pitchFamily="66" charset="0"/>
              </a:rPr>
            </a:br>
            <a:r>
              <a:rPr lang="en-US" altLang="en-US" sz="2000" dirty="0">
                <a:solidFill>
                  <a:srgbClr val="0F02BE"/>
                </a:solidFill>
                <a:latin typeface="Comic Sans MS" panose="030F0702030302020204" pitchFamily="66" charset="0"/>
              </a:rPr>
              <a:t> X</a:t>
            </a:r>
            <a:r>
              <a:rPr lang="en-US" altLang="en-US" sz="2000" baseline="30000" dirty="0">
                <a:solidFill>
                  <a:srgbClr val="0F02BE"/>
                </a:solidFill>
                <a:latin typeface="Comic Sans MS" panose="030F0702030302020204" pitchFamily="66" charset="0"/>
              </a:rPr>
              <a:t>H</a:t>
            </a:r>
            <a:r>
              <a:rPr lang="en-US" altLang="en-US" sz="2000" dirty="0">
                <a:solidFill>
                  <a:srgbClr val="0F02BE"/>
                </a:solidFill>
                <a:latin typeface="Comic Sans MS" panose="030F0702030302020204" pitchFamily="66" charset="0"/>
              </a:rPr>
              <a:t> from mom.</a:t>
            </a:r>
          </a:p>
        </p:txBody>
      </p:sp>
      <p:sp>
        <p:nvSpPr>
          <p:cNvPr id="180234" name="Rectangle 4">
            <a:extLst>
              <a:ext uri="{FF2B5EF4-FFF2-40B4-BE49-F238E27FC236}">
                <a16:creationId xmlns:a16="http://schemas.microsoft.com/office/drawing/2014/main" id="{C3742010-CBB3-4DCE-AE7E-2173C0B3246E}"/>
              </a:ext>
            </a:extLst>
          </p:cNvPr>
          <p:cNvSpPr>
            <a:spLocks noChangeArrowheads="1"/>
          </p:cNvSpPr>
          <p:nvPr/>
        </p:nvSpPr>
        <p:spPr bwMode="auto">
          <a:xfrm>
            <a:off x="5387975" y="3429001"/>
            <a:ext cx="5056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dirty="0">
                <a:latin typeface="Comic Sans MS" panose="030F0702030302020204" pitchFamily="66" charset="0"/>
              </a:rPr>
              <a:t>The probability of daughters will be carriers for the hemophilia allele? </a:t>
            </a:r>
          </a:p>
        </p:txBody>
      </p:sp>
      <p:sp>
        <p:nvSpPr>
          <p:cNvPr id="180235" name="Rectangle 5">
            <a:extLst>
              <a:ext uri="{FF2B5EF4-FFF2-40B4-BE49-F238E27FC236}">
                <a16:creationId xmlns:a16="http://schemas.microsoft.com/office/drawing/2014/main" id="{14962943-1F9B-4C08-90DE-27720C294CC2}"/>
              </a:ext>
            </a:extLst>
          </p:cNvPr>
          <p:cNvSpPr>
            <a:spLocks noChangeArrowheads="1"/>
          </p:cNvSpPr>
          <p:nvPr/>
        </p:nvSpPr>
        <p:spPr bwMode="auto">
          <a:xfrm>
            <a:off x="5629275" y="4189414"/>
            <a:ext cx="4572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a:solidFill>
                  <a:srgbClr val="0F02BE"/>
                </a:solidFill>
                <a:latin typeface="Comic Sans MS" panose="030F0702030302020204" pitchFamily="66" charset="0"/>
              </a:rPr>
              <a:t>100% of daughters will be carriers for hemophilia allele. All female offspring inherit  X</a:t>
            </a:r>
            <a:r>
              <a:rPr lang="en-US" altLang="en-US" sz="1800" baseline="30000" dirty="0">
                <a:solidFill>
                  <a:srgbClr val="0F02BE"/>
                </a:solidFill>
                <a:latin typeface="Comic Sans MS" panose="030F0702030302020204" pitchFamily="66" charset="0"/>
              </a:rPr>
              <a:t>H</a:t>
            </a:r>
            <a:r>
              <a:rPr lang="en-US" altLang="en-US" sz="1800" dirty="0">
                <a:solidFill>
                  <a:srgbClr val="0F02BE"/>
                </a:solidFill>
                <a:latin typeface="Comic Sans MS" panose="030F0702030302020204" pitchFamily="66" charset="0"/>
              </a:rPr>
              <a:t> from mom and </a:t>
            </a:r>
            <a:r>
              <a:rPr lang="en-US" altLang="en-US" sz="2000" dirty="0">
                <a:solidFill>
                  <a:srgbClr val="0F02BE"/>
                </a:solidFill>
                <a:latin typeface="Comic Sans MS" panose="030F0702030302020204" pitchFamily="66" charset="0"/>
              </a:rPr>
              <a:t>X</a:t>
            </a:r>
            <a:r>
              <a:rPr lang="en-US" altLang="en-US" sz="2000" baseline="30000" dirty="0">
                <a:solidFill>
                  <a:srgbClr val="0F02BE"/>
                </a:solidFill>
                <a:latin typeface="Comic Sans MS" panose="030F0702030302020204" pitchFamily="66" charset="0"/>
              </a:rPr>
              <a:t>h</a:t>
            </a:r>
            <a:r>
              <a:rPr lang="en-US" altLang="en-US" sz="1800" dirty="0">
                <a:solidFill>
                  <a:srgbClr val="0F02BE"/>
                </a:solidFill>
                <a:latin typeface="Comic Sans MS" panose="030F0702030302020204" pitchFamily="66" charset="0"/>
              </a:rPr>
              <a:t> from dad. </a:t>
            </a:r>
            <a:endParaRPr lang="en-US" altLang="en-US" sz="1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3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130"/>
                                        </p:tgtEl>
                                        <p:attrNameLst>
                                          <p:attrName>style.visibility</p:attrName>
                                        </p:attrNameLst>
                                      </p:cBhvr>
                                      <p:to>
                                        <p:strVal val="visible"/>
                                      </p:to>
                                    </p:set>
                                    <p:animEffect transition="in" filter="blinds(horizontal)">
                                      <p:cBhvr>
                                        <p:cTn id="15" dur="500"/>
                                        <p:tgtEl>
                                          <p:spTgt spid="51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80233"/>
                                        </p:tgtEl>
                                        <p:attrNameLst>
                                          <p:attrName>style.visibility</p:attrName>
                                        </p:attrNameLst>
                                      </p:cBhvr>
                                      <p:to>
                                        <p:strVal val="visible"/>
                                      </p:to>
                                    </p:set>
                                    <p:animEffect transition="in" filter="barn(inVertical)">
                                      <p:cBhvr>
                                        <p:cTn id="20" dur="500"/>
                                        <p:tgtEl>
                                          <p:spTgt spid="18023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0235">
                                            <p:txEl>
                                              <p:pRg st="0" end="0"/>
                                            </p:txEl>
                                          </p:spTgt>
                                        </p:tgtEl>
                                        <p:attrNameLst>
                                          <p:attrName>style.visibility</p:attrName>
                                        </p:attrNameLst>
                                      </p:cBhvr>
                                      <p:to>
                                        <p:strVal val="visible"/>
                                      </p:to>
                                    </p:set>
                                    <p:animEffect transition="in" filter="barn(inVertical)">
                                      <p:cBhvr>
                                        <p:cTn id="25" dur="500"/>
                                        <p:tgtEl>
                                          <p:spTgt spid="1802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p:bldP spid="26630" grpId="0"/>
      <p:bldP spid="5130" grpId="0"/>
      <p:bldP spid="18023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ABCD2"/>
        </a:solidFill>
        <a:effectLst/>
      </p:bgPr>
    </p:bg>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949B6F0A-5947-405F-88D7-2BA76A5DD4B1}"/>
              </a:ext>
            </a:extLst>
          </p:cNvPr>
          <p:cNvSpPr>
            <a:spLocks noGrp="1" noChangeArrowheads="1"/>
          </p:cNvSpPr>
          <p:nvPr>
            <p:ph type="body" sz="half" idx="2"/>
          </p:nvPr>
        </p:nvSpPr>
        <p:spPr>
          <a:xfrm>
            <a:off x="3916907" y="354227"/>
            <a:ext cx="8065826" cy="2403475"/>
          </a:xfrm>
        </p:spPr>
        <p:txBody>
          <a:bodyPr/>
          <a:lstStyle/>
          <a:p>
            <a:pPr>
              <a:lnSpc>
                <a:spcPct val="90000"/>
              </a:lnSpc>
              <a:buNone/>
            </a:pPr>
            <a:r>
              <a:rPr lang="en-US" altLang="en-US" sz="2800" b="1" dirty="0">
                <a:latin typeface="Comic Sans MS" panose="030F0702030302020204" pitchFamily="66" charset="0"/>
              </a:rPr>
              <a:t>  </a:t>
            </a:r>
            <a:r>
              <a:rPr lang="en-US" altLang="en-US" sz="2000" dirty="0">
                <a:latin typeface="Comic Sans MS" panose="030F0702030302020204" pitchFamily="66" charset="0"/>
              </a:rPr>
              <a:t>This graph shows data from potato cores placed in different concentrations of sucrose (</a:t>
            </a:r>
            <a:r>
              <a:rPr lang="en-US" altLang="en-US" sz="2000" dirty="0">
                <a:solidFill>
                  <a:srgbClr val="000000"/>
                </a:solidFill>
                <a:latin typeface="Comic Sans MS" panose="030F0702030302020204" pitchFamily="66" charset="0"/>
              </a:rPr>
              <a:t>0.2M, 0.4M, 0.6M, 0.8M, 1.0 M</a:t>
            </a:r>
            <a:r>
              <a:rPr lang="en-US" altLang="en-US" sz="2400" dirty="0">
                <a:solidFill>
                  <a:srgbClr val="000000"/>
                </a:solidFill>
                <a:latin typeface="Comic Sans MS" panose="030F0702030302020204" pitchFamily="66" charset="0"/>
              </a:rPr>
              <a:t> </a:t>
            </a:r>
            <a:r>
              <a:rPr lang="en-US" altLang="en-US" sz="2000" dirty="0">
                <a:latin typeface="Comic Sans MS" panose="030F0702030302020204" pitchFamily="66" charset="0"/>
              </a:rPr>
              <a:t>) for 80 min.</a:t>
            </a:r>
          </a:p>
          <a:p>
            <a:pPr>
              <a:lnSpc>
                <a:spcPct val="90000"/>
              </a:lnSpc>
              <a:buFontTx/>
              <a:buNone/>
            </a:pPr>
            <a:br>
              <a:rPr lang="en-US" altLang="en-US" sz="2000" dirty="0">
                <a:latin typeface="Comic Sans MS" panose="030F0702030302020204" pitchFamily="66" charset="0"/>
              </a:rPr>
            </a:br>
            <a:endParaRPr lang="en-US" altLang="en-US" sz="2000" dirty="0">
              <a:latin typeface="Comic Sans MS" panose="030F0702030302020204" pitchFamily="66" charset="0"/>
            </a:endParaRPr>
          </a:p>
          <a:p>
            <a:pPr>
              <a:lnSpc>
                <a:spcPct val="90000"/>
              </a:lnSpc>
              <a:buFontTx/>
              <a:buNone/>
            </a:pPr>
            <a:r>
              <a:rPr lang="en-US" altLang="en-US" sz="2000" dirty="0">
                <a:latin typeface="Comic Sans MS" panose="030F0702030302020204" pitchFamily="66" charset="0"/>
              </a:rPr>
              <a:t>    Which of the sucrose solutions is/are hypotonic to potatoes?</a:t>
            </a:r>
            <a:br>
              <a:rPr lang="en-US" altLang="en-US" sz="2000" dirty="0">
                <a:latin typeface="Comic Sans MS" panose="030F0702030302020204" pitchFamily="66" charset="0"/>
              </a:rPr>
            </a:br>
            <a:r>
              <a:rPr lang="en-US" altLang="en-US" sz="2000" dirty="0">
                <a:latin typeface="Comic Sans MS" panose="030F0702030302020204" pitchFamily="66" charset="0"/>
              </a:rPr>
              <a:t>EXPLAIN YOUR ANSWER</a:t>
            </a:r>
          </a:p>
        </p:txBody>
      </p:sp>
      <p:sp>
        <p:nvSpPr>
          <p:cNvPr id="66567" name="Rectangle 7">
            <a:extLst>
              <a:ext uri="{FF2B5EF4-FFF2-40B4-BE49-F238E27FC236}">
                <a16:creationId xmlns:a16="http://schemas.microsoft.com/office/drawing/2014/main" id="{F81B7D1F-FB80-4299-AE89-336ADB89AF0C}"/>
              </a:ext>
            </a:extLst>
          </p:cNvPr>
          <p:cNvSpPr>
            <a:spLocks noChangeArrowheads="1"/>
          </p:cNvSpPr>
          <p:nvPr/>
        </p:nvSpPr>
        <p:spPr bwMode="auto">
          <a:xfrm>
            <a:off x="3916907" y="3036634"/>
            <a:ext cx="806582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1800" dirty="0">
                <a:solidFill>
                  <a:srgbClr val="333399"/>
                </a:solidFill>
                <a:latin typeface="Comic Sans MS" panose="030F0702030302020204" pitchFamily="66" charset="0"/>
              </a:rPr>
              <a:t>Solutions that are hypotonic to potatoes would cause the potatoes to gain mass as water moves from an area of higher </a:t>
            </a:r>
            <a:r>
              <a:rPr lang="el-GR" altLang="en-US" sz="1800" dirty="0">
                <a:solidFill>
                  <a:srgbClr val="333399"/>
                </a:solidFill>
                <a:latin typeface="Comic Sans MS" panose="030F0702030302020204" pitchFamily="66" charset="0"/>
                <a:cs typeface="Arial" panose="020B0604020202020204" pitchFamily="34" charset="0"/>
              </a:rPr>
              <a:t>Ψ</a:t>
            </a:r>
            <a:r>
              <a:rPr lang="en-US" altLang="en-US" sz="1800" dirty="0">
                <a:solidFill>
                  <a:srgbClr val="333399"/>
                </a:solidFill>
                <a:latin typeface="Comic Sans MS" panose="030F0702030302020204" pitchFamily="66" charset="0"/>
                <a:cs typeface="Arial" panose="020B0604020202020204" pitchFamily="34" charset="0"/>
              </a:rPr>
              <a:t> </a:t>
            </a:r>
            <a:r>
              <a:rPr lang="en-US" altLang="en-US" sz="1800" dirty="0">
                <a:solidFill>
                  <a:srgbClr val="333399"/>
                </a:solidFill>
                <a:latin typeface="Comic Sans MS" panose="030F0702030302020204" pitchFamily="66" charset="0"/>
              </a:rPr>
              <a:t> (sucrose solution) to an area of lower </a:t>
            </a:r>
            <a:r>
              <a:rPr lang="el-GR" altLang="en-US" sz="1800" dirty="0">
                <a:solidFill>
                  <a:srgbClr val="333399"/>
                </a:solidFill>
                <a:latin typeface="Comic Sans MS" panose="030F0702030302020204" pitchFamily="66" charset="0"/>
                <a:cs typeface="Arial" panose="020B0604020202020204" pitchFamily="34" charset="0"/>
              </a:rPr>
              <a:t>Ψ</a:t>
            </a:r>
            <a:r>
              <a:rPr lang="en-US" altLang="en-US" sz="1800" dirty="0">
                <a:solidFill>
                  <a:srgbClr val="333399"/>
                </a:solidFill>
                <a:latin typeface="Comic Sans MS" panose="030F0702030302020204" pitchFamily="66" charset="0"/>
              </a:rPr>
              <a:t> (inside the potato) .Therefore, solutions A and B are hypotonic. </a:t>
            </a:r>
          </a:p>
          <a:p>
            <a:pPr fontAlgn="base">
              <a:spcBef>
                <a:spcPct val="0"/>
              </a:spcBef>
              <a:spcAft>
                <a:spcPct val="0"/>
              </a:spcAft>
              <a:buNone/>
            </a:pPr>
            <a:endParaRPr lang="en-US" altLang="en-US" sz="1800" dirty="0">
              <a:solidFill>
                <a:srgbClr val="333399"/>
              </a:solidFill>
              <a:latin typeface="Comic Sans MS" panose="030F0702030302020204" pitchFamily="66" charset="0"/>
            </a:endParaRPr>
          </a:p>
          <a:p>
            <a:pPr fontAlgn="base">
              <a:spcBef>
                <a:spcPct val="0"/>
              </a:spcBef>
              <a:spcAft>
                <a:spcPct val="0"/>
              </a:spcAft>
              <a:buNone/>
            </a:pPr>
            <a:endParaRPr lang="en-US" altLang="en-US" sz="1800" dirty="0">
              <a:solidFill>
                <a:srgbClr val="333399"/>
              </a:solidFill>
              <a:latin typeface="Comic Sans MS" panose="030F0702030302020204" pitchFamily="66" charset="0"/>
            </a:endParaRPr>
          </a:p>
        </p:txBody>
      </p:sp>
      <p:sp>
        <p:nvSpPr>
          <p:cNvPr id="2" name="Rectangle 1">
            <a:extLst>
              <a:ext uri="{FF2B5EF4-FFF2-40B4-BE49-F238E27FC236}">
                <a16:creationId xmlns:a16="http://schemas.microsoft.com/office/drawing/2014/main" id="{1CD0CFEF-485D-44B7-A6ED-5235A48EBDCF}"/>
              </a:ext>
            </a:extLst>
          </p:cNvPr>
          <p:cNvSpPr>
            <a:spLocks noChangeArrowheads="1"/>
          </p:cNvSpPr>
          <p:nvPr/>
        </p:nvSpPr>
        <p:spPr bwMode="auto">
          <a:xfrm>
            <a:off x="131928" y="5761986"/>
            <a:ext cx="8991600"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ESSENTIAL KNOWLEDGE</a:t>
            </a:r>
          </a:p>
          <a:p>
            <a:pPr eaLnBrk="0" fontAlgn="base" hangingPunct="0">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ENE 2.H.1 External environments can be hypotonic, hypertonic or isotonic to internal environments of cells—</a:t>
            </a:r>
            <a:br>
              <a:rPr lang="en-US" altLang="en-US" sz="900" dirty="0">
                <a:solidFill>
                  <a:srgbClr val="000000"/>
                </a:solidFill>
                <a:latin typeface="Times New Roman" panose="02020603050405020304" pitchFamily="18" charset="0"/>
                <a:cs typeface="Times New Roman" panose="02020603050405020304" pitchFamily="18" charset="0"/>
              </a:rPr>
            </a:br>
            <a:r>
              <a:rPr lang="en-US" altLang="en-US" sz="900" dirty="0">
                <a:solidFill>
                  <a:srgbClr val="000000"/>
                </a:solidFill>
                <a:latin typeface="Times New Roman" panose="02020603050405020304" pitchFamily="18" charset="0"/>
                <a:cs typeface="Times New Roman" panose="02020603050405020304" pitchFamily="18" charset="0"/>
              </a:rPr>
              <a:t>   a. Water moves by osmosis from areas of high water potential/low osmolarity/ low solute concentration to areas of low water potential/high osmolarity/high solute   concentration.</a:t>
            </a:r>
          </a:p>
          <a:p>
            <a:pPr eaLnBrk="0" fontAlgn="base" hangingPunct="0">
              <a:spcAft>
                <a:spcPct val="0"/>
              </a:spcAft>
              <a:buNone/>
            </a:pPr>
            <a:r>
              <a:rPr lang="en-US" altLang="en-US" sz="900" dirty="0">
                <a:solidFill>
                  <a:srgbClr val="000000"/>
                </a:solidFill>
              </a:rPr>
              <a:t>SP 4. B Describe data from a table or graph, including</a:t>
            </a:r>
          </a:p>
          <a:p>
            <a:pPr eaLnBrk="0" fontAlgn="base" hangingPunct="0">
              <a:spcAft>
                <a:spcPct val="0"/>
              </a:spcAft>
              <a:buNone/>
            </a:pPr>
            <a:r>
              <a:rPr lang="en-US" altLang="en-US" sz="900" dirty="0">
                <a:solidFill>
                  <a:srgbClr val="000000"/>
                </a:solidFill>
              </a:rPr>
              <a:t>     b. Describing trends and/or patterns in the data</a:t>
            </a:r>
            <a:endParaRPr lang="en-US" altLang="en-US" sz="900" dirty="0">
              <a:solidFill>
                <a:srgbClr val="000000"/>
              </a:solidFill>
              <a:latin typeface="Times New Roman" panose="02020603050405020304" pitchFamily="18" charset="0"/>
              <a:cs typeface="Times New Roman" panose="02020603050405020304" pitchFamily="18" charset="0"/>
            </a:endParaRPr>
          </a:p>
          <a:p>
            <a:pPr eaLnBrk="0" fontAlgn="base" hangingPunct="0">
              <a:spcAft>
                <a:spcPct val="0"/>
              </a:spcAft>
              <a:buNone/>
            </a:pPr>
            <a:r>
              <a:rPr lang="en-US" altLang="en-US" sz="900" dirty="0">
                <a:solidFill>
                  <a:srgbClr val="000000"/>
                </a:solidFill>
              </a:rPr>
              <a:t>SP 5 A. Perform mathematical calculations including:    a. Mathematical equations in the curriculum</a:t>
            </a:r>
          </a:p>
        </p:txBody>
      </p:sp>
      <p:pic>
        <p:nvPicPr>
          <p:cNvPr id="117765" name="Picture 2" descr="http://www2.sluh.org/bioweb/apbio/labs/apl01potatocoregraph.png">
            <a:extLst>
              <a:ext uri="{FF2B5EF4-FFF2-40B4-BE49-F238E27FC236}">
                <a16:creationId xmlns:a16="http://schemas.microsoft.com/office/drawing/2014/main" id="{D04FB958-01D2-47A6-8523-FE32B97AD4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241" y="172612"/>
            <a:ext cx="3236912" cy="407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6" name="Rectangle 2">
            <a:extLst>
              <a:ext uri="{FF2B5EF4-FFF2-40B4-BE49-F238E27FC236}">
                <a16:creationId xmlns:a16="http://schemas.microsoft.com/office/drawing/2014/main" id="{AE05E00A-06B5-4812-B0B9-29F2F31FF6AF}"/>
              </a:ext>
            </a:extLst>
          </p:cNvPr>
          <p:cNvSpPr>
            <a:spLocks noChangeArrowheads="1"/>
          </p:cNvSpPr>
          <p:nvPr/>
        </p:nvSpPr>
        <p:spPr bwMode="auto">
          <a:xfrm>
            <a:off x="5867400" y="19051"/>
            <a:ext cx="6248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1000" dirty="0">
                <a:solidFill>
                  <a:srgbClr val="CC3399"/>
                </a:solidFill>
              </a:rPr>
              <a:t>Graph from: http://www2.sluh.org/bioweb/apbio/labs/apl01potatocoregraph.png</a:t>
            </a:r>
          </a:p>
        </p:txBody>
      </p:sp>
      <p:sp>
        <p:nvSpPr>
          <p:cNvPr id="3" name="Rectangle 2">
            <a:extLst>
              <a:ext uri="{FF2B5EF4-FFF2-40B4-BE49-F238E27FC236}">
                <a16:creationId xmlns:a16="http://schemas.microsoft.com/office/drawing/2014/main" id="{8F7D1531-5938-4ED2-A8DB-8AEC2BA73F00}"/>
              </a:ext>
            </a:extLst>
          </p:cNvPr>
          <p:cNvSpPr/>
          <p:nvPr/>
        </p:nvSpPr>
        <p:spPr>
          <a:xfrm>
            <a:off x="3143184" y="786684"/>
            <a:ext cx="773723" cy="1033462"/>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885341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6567"/>
                                        </p:tgtEl>
                                        <p:attrNameLst>
                                          <p:attrName>style.visibility</p:attrName>
                                        </p:attrNameLst>
                                      </p:cBhvr>
                                      <p:to>
                                        <p:strVal val="visible"/>
                                      </p:to>
                                    </p:set>
                                    <p:animEffect transition="in" filter="blinds(horizontal)">
                                      <p:cBhvr>
                                        <p:cTn id="12" dur="500"/>
                                        <p:tgtEl>
                                          <p:spTgt spid="6656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7" grpId="0"/>
      <p:bldP spid="2" grpId="0"/>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75458" name="Rectangle 2">
            <a:extLst>
              <a:ext uri="{FF2B5EF4-FFF2-40B4-BE49-F238E27FC236}">
                <a16:creationId xmlns:a16="http://schemas.microsoft.com/office/drawing/2014/main" id="{4883B787-BA18-4DBF-A5AD-2DB24739B588}"/>
              </a:ext>
            </a:extLst>
          </p:cNvPr>
          <p:cNvSpPr>
            <a:spLocks noGrp="1" noChangeArrowheads="1"/>
          </p:cNvSpPr>
          <p:nvPr>
            <p:ph type="body" sz="half" idx="2"/>
          </p:nvPr>
        </p:nvSpPr>
        <p:spPr>
          <a:xfrm>
            <a:off x="225287" y="403227"/>
            <a:ext cx="5638800" cy="4095750"/>
          </a:xfrm>
        </p:spPr>
        <p:txBody>
          <a:bodyPr/>
          <a:lstStyle/>
          <a:p>
            <a:pPr marL="0" indent="0">
              <a:buNone/>
            </a:pPr>
            <a:r>
              <a:rPr lang="en-US" altLang="en-US" sz="1600" dirty="0">
                <a:latin typeface="Comic Sans MS" panose="030F0702030302020204" pitchFamily="66" charset="0"/>
              </a:rPr>
              <a:t>The data over the duration of the experiment </a:t>
            </a:r>
            <a:br>
              <a:rPr lang="en-US" altLang="en-US" sz="1600" dirty="0">
                <a:latin typeface="Comic Sans MS" panose="030F0702030302020204" pitchFamily="66" charset="0"/>
              </a:rPr>
            </a:br>
            <a:r>
              <a:rPr lang="en-US" altLang="en-US" sz="1600" dirty="0">
                <a:latin typeface="Comic Sans MS" panose="030F0702030302020204" pitchFamily="66" charset="0"/>
              </a:rPr>
              <a:t>provide the strongest support for which of </a:t>
            </a:r>
            <a:br>
              <a:rPr lang="en-US" altLang="en-US" sz="1600" dirty="0">
                <a:latin typeface="Comic Sans MS" panose="030F0702030302020204" pitchFamily="66" charset="0"/>
              </a:rPr>
            </a:br>
            <a:r>
              <a:rPr lang="en-US" altLang="en-US" sz="1600" dirty="0">
                <a:latin typeface="Comic Sans MS" panose="030F0702030302020204" pitchFamily="66" charset="0"/>
              </a:rPr>
              <a:t>the following conclusions regarding the effect </a:t>
            </a:r>
            <a:br>
              <a:rPr lang="en-US" altLang="en-US" sz="1600" dirty="0">
                <a:latin typeface="Comic Sans MS" panose="030F0702030302020204" pitchFamily="66" charset="0"/>
              </a:rPr>
            </a:br>
            <a:r>
              <a:rPr lang="en-US" altLang="en-US" sz="1600" dirty="0">
                <a:latin typeface="Comic Sans MS" panose="030F0702030302020204" pitchFamily="66" charset="0"/>
              </a:rPr>
              <a:t>of the parasite on </a:t>
            </a:r>
            <a:r>
              <a:rPr lang="en-US" altLang="en-US" sz="1600" i="1" dirty="0">
                <a:latin typeface="Comic Sans MS" panose="030F0702030302020204" pitchFamily="66" charset="0"/>
              </a:rPr>
              <a:t>Tribolium</a:t>
            </a:r>
            <a:r>
              <a:rPr lang="en-US" altLang="en-US" sz="1600" dirty="0">
                <a:latin typeface="Comic Sans MS" panose="030F0702030302020204" pitchFamily="66" charset="0"/>
              </a:rPr>
              <a:t> populations?</a:t>
            </a:r>
          </a:p>
          <a:p>
            <a:pPr marL="0" indent="0">
              <a:buNone/>
            </a:pPr>
            <a:endParaRPr lang="en-US" altLang="en-US" sz="1600" dirty="0">
              <a:latin typeface="Comic Sans MS" panose="030F0702030302020204" pitchFamily="66" charset="0"/>
            </a:endParaRPr>
          </a:p>
          <a:p>
            <a:pPr marL="0" indent="0">
              <a:buNone/>
            </a:pPr>
            <a:r>
              <a:rPr lang="en-US" altLang="en-US" sz="1600" dirty="0">
                <a:latin typeface="Comic Sans MS" panose="030F0702030302020204" pitchFamily="66" charset="0"/>
              </a:rPr>
              <a:t>  A) </a:t>
            </a:r>
            <a:r>
              <a:rPr lang="en-US" altLang="en-US" sz="1600" i="1" dirty="0">
                <a:latin typeface="Comic Sans MS" panose="030F0702030302020204" pitchFamily="66" charset="0"/>
              </a:rPr>
              <a:t>T. confusum </a:t>
            </a:r>
            <a:r>
              <a:rPr lang="en-US" altLang="en-US" sz="1600" dirty="0">
                <a:latin typeface="Comic Sans MS" panose="030F0702030302020204" pitchFamily="66" charset="0"/>
              </a:rPr>
              <a:t>is adversely affected by the</a:t>
            </a:r>
            <a:br>
              <a:rPr lang="en-US" altLang="en-US" sz="1600" dirty="0">
                <a:latin typeface="Comic Sans MS" panose="030F0702030302020204" pitchFamily="66" charset="0"/>
              </a:rPr>
            </a:br>
            <a:r>
              <a:rPr lang="en-US" altLang="en-US" sz="1600" dirty="0">
                <a:latin typeface="Comic Sans MS" panose="030F0702030302020204" pitchFamily="66" charset="0"/>
              </a:rPr>
              <a:t>       parasite, while </a:t>
            </a:r>
            <a:r>
              <a:rPr lang="en-US" altLang="en-US" sz="1600" i="1" dirty="0">
                <a:latin typeface="Comic Sans MS" panose="030F0702030302020204" pitchFamily="66" charset="0"/>
              </a:rPr>
              <a:t>T. castaneum </a:t>
            </a:r>
            <a:r>
              <a:rPr lang="en-US" altLang="en-US" sz="1600" dirty="0">
                <a:latin typeface="Comic Sans MS" panose="030F0702030302020204" pitchFamily="66" charset="0"/>
              </a:rPr>
              <a:t>is not.</a:t>
            </a:r>
          </a:p>
          <a:p>
            <a:pPr marL="0" indent="0">
              <a:buNone/>
            </a:pPr>
            <a:br>
              <a:rPr lang="en-US" altLang="en-US" sz="1600" dirty="0">
                <a:latin typeface="Comic Sans MS" panose="030F0702030302020204" pitchFamily="66" charset="0"/>
              </a:rPr>
            </a:br>
            <a:r>
              <a:rPr lang="en-US" altLang="en-US" sz="1600" dirty="0">
                <a:latin typeface="Comic Sans MS" panose="030F0702030302020204" pitchFamily="66" charset="0"/>
              </a:rPr>
              <a:t>  B) </a:t>
            </a:r>
            <a:r>
              <a:rPr lang="en-US" altLang="en-US" sz="1600" i="1" dirty="0">
                <a:latin typeface="Comic Sans MS" panose="030F0702030302020204" pitchFamily="66" charset="0"/>
              </a:rPr>
              <a:t>T. castaneum </a:t>
            </a:r>
            <a:r>
              <a:rPr lang="en-US" altLang="en-US" sz="1600" dirty="0">
                <a:latin typeface="Comic Sans MS" panose="030F0702030302020204" pitchFamily="66" charset="0"/>
              </a:rPr>
              <a:t>is adversely affected by the</a:t>
            </a:r>
            <a:br>
              <a:rPr lang="en-US" altLang="en-US" sz="1600" dirty="0">
                <a:latin typeface="Comic Sans MS" panose="030F0702030302020204" pitchFamily="66" charset="0"/>
              </a:rPr>
            </a:br>
            <a:r>
              <a:rPr lang="en-US" altLang="en-US" sz="1600" dirty="0">
                <a:latin typeface="Comic Sans MS" panose="030F0702030302020204" pitchFamily="66" charset="0"/>
              </a:rPr>
              <a:t>       parasite, while </a:t>
            </a:r>
            <a:r>
              <a:rPr lang="en-US" altLang="en-US" sz="1600" i="1" dirty="0">
                <a:latin typeface="Comic Sans MS" panose="030F0702030302020204" pitchFamily="66" charset="0"/>
              </a:rPr>
              <a:t>T. confusum. </a:t>
            </a:r>
            <a:r>
              <a:rPr lang="en-US" altLang="en-US" sz="1600" dirty="0">
                <a:latin typeface="Comic Sans MS" panose="030F0702030302020204" pitchFamily="66" charset="0"/>
              </a:rPr>
              <a:t>is not.</a:t>
            </a:r>
          </a:p>
          <a:p>
            <a:pPr marL="0" indent="0">
              <a:buNone/>
            </a:pPr>
            <a:endParaRPr lang="en-US" altLang="en-US" sz="1600" dirty="0">
              <a:latin typeface="Comic Sans MS" panose="030F0702030302020204" pitchFamily="66" charset="0"/>
            </a:endParaRPr>
          </a:p>
          <a:p>
            <a:pPr marL="0" indent="0">
              <a:buNone/>
            </a:pPr>
            <a:r>
              <a:rPr lang="en-US" altLang="en-US" sz="1600" dirty="0">
                <a:latin typeface="Comic Sans MS" panose="030F0702030302020204" pitchFamily="66" charset="0"/>
              </a:rPr>
              <a:t>  C)  Both </a:t>
            </a:r>
            <a:r>
              <a:rPr lang="en-US" altLang="en-US" sz="1600" i="1" dirty="0">
                <a:latin typeface="Comic Sans MS" panose="030F0702030302020204" pitchFamily="66" charset="0"/>
              </a:rPr>
              <a:t>T. confusum  and</a:t>
            </a:r>
            <a:r>
              <a:rPr lang="en-US" altLang="en-US" sz="1600" dirty="0">
                <a:latin typeface="Comic Sans MS" panose="030F0702030302020204" pitchFamily="66" charset="0"/>
              </a:rPr>
              <a:t> </a:t>
            </a:r>
            <a:r>
              <a:rPr lang="en-US" altLang="en-US" sz="1600" i="1" dirty="0">
                <a:latin typeface="Comic Sans MS" panose="030F0702030302020204" pitchFamily="66" charset="0"/>
              </a:rPr>
              <a:t>T. castaneum </a:t>
            </a:r>
            <a:r>
              <a:rPr lang="en-US" altLang="en-US" sz="1600" dirty="0">
                <a:latin typeface="Comic Sans MS" panose="030F0702030302020204" pitchFamily="66" charset="0"/>
              </a:rPr>
              <a:t>are    </a:t>
            </a:r>
            <a:br>
              <a:rPr lang="en-US" altLang="en-US" sz="1600" dirty="0">
                <a:latin typeface="Comic Sans MS" panose="030F0702030302020204" pitchFamily="66" charset="0"/>
              </a:rPr>
            </a:br>
            <a:r>
              <a:rPr lang="en-US" altLang="en-US" sz="1600" dirty="0">
                <a:latin typeface="Comic Sans MS" panose="030F0702030302020204" pitchFamily="66" charset="0"/>
              </a:rPr>
              <a:t>         adversely affected by the parasite.</a:t>
            </a:r>
          </a:p>
          <a:p>
            <a:pPr marL="0" indent="0">
              <a:buNone/>
            </a:pPr>
            <a:endParaRPr lang="en-US" altLang="en-US" sz="1600" dirty="0">
              <a:latin typeface="Comic Sans MS" panose="030F0702030302020204" pitchFamily="66" charset="0"/>
            </a:endParaRPr>
          </a:p>
          <a:p>
            <a:pPr marL="0" indent="0">
              <a:buNone/>
            </a:pPr>
            <a:r>
              <a:rPr lang="en-US" altLang="en-US" sz="1600" dirty="0">
                <a:latin typeface="Comic Sans MS" panose="030F0702030302020204" pitchFamily="66" charset="0"/>
              </a:rPr>
              <a:t> D) </a:t>
            </a:r>
            <a:r>
              <a:rPr lang="en-US" altLang="en-US" sz="1600" dirty="0">
                <a:solidFill>
                  <a:srgbClr val="000000"/>
                </a:solidFill>
                <a:latin typeface="Comic Sans MS" panose="030F0702030302020204" pitchFamily="66" charset="0"/>
              </a:rPr>
              <a:t>Both </a:t>
            </a:r>
            <a:r>
              <a:rPr lang="en-US" altLang="en-US" sz="1600" i="1" dirty="0">
                <a:solidFill>
                  <a:srgbClr val="000000"/>
                </a:solidFill>
                <a:latin typeface="Comic Sans MS" panose="030F0702030302020204" pitchFamily="66" charset="0"/>
              </a:rPr>
              <a:t>T. confusum  and</a:t>
            </a:r>
            <a:r>
              <a:rPr lang="en-US" altLang="en-US" sz="1600" dirty="0">
                <a:solidFill>
                  <a:srgbClr val="000000"/>
                </a:solidFill>
                <a:latin typeface="Comic Sans MS" panose="030F0702030302020204" pitchFamily="66" charset="0"/>
              </a:rPr>
              <a:t> </a:t>
            </a:r>
            <a:r>
              <a:rPr lang="en-US" altLang="en-US" sz="1600" i="1" dirty="0">
                <a:solidFill>
                  <a:srgbClr val="000000"/>
                </a:solidFill>
                <a:latin typeface="Comic Sans MS" panose="030F0702030302020204" pitchFamily="66" charset="0"/>
              </a:rPr>
              <a:t>T. castaneum </a:t>
            </a:r>
            <a:r>
              <a:rPr lang="en-US" altLang="en-US" sz="1600" dirty="0">
                <a:solidFill>
                  <a:srgbClr val="000000"/>
                </a:solidFill>
                <a:latin typeface="Comic Sans MS" panose="030F0702030302020204" pitchFamily="66" charset="0"/>
              </a:rPr>
              <a:t> show    </a:t>
            </a:r>
            <a:br>
              <a:rPr lang="en-US" altLang="en-US" sz="1600" dirty="0">
                <a:solidFill>
                  <a:srgbClr val="000000"/>
                </a:solidFill>
                <a:latin typeface="Comic Sans MS" panose="030F0702030302020204" pitchFamily="66" charset="0"/>
              </a:rPr>
            </a:br>
            <a:r>
              <a:rPr lang="en-US" altLang="en-US" sz="1600" dirty="0">
                <a:solidFill>
                  <a:srgbClr val="000000"/>
                </a:solidFill>
                <a:latin typeface="Comic Sans MS" panose="030F0702030302020204" pitchFamily="66" charset="0"/>
              </a:rPr>
              <a:t>       increased fitness in the presence of the parasite.</a:t>
            </a:r>
          </a:p>
          <a:p>
            <a:pPr marL="0" indent="0">
              <a:buNone/>
            </a:pPr>
            <a:endParaRPr lang="en-US" altLang="en-US" sz="1600" dirty="0">
              <a:solidFill>
                <a:srgbClr val="000000"/>
              </a:solidFill>
              <a:latin typeface="Comic Sans MS" panose="030F0702030302020204" pitchFamily="66" charset="0"/>
            </a:endParaRPr>
          </a:p>
          <a:p>
            <a:pPr marL="0" indent="0">
              <a:buNone/>
            </a:pPr>
            <a:r>
              <a:rPr lang="en-US" altLang="en-US" sz="1600" dirty="0">
                <a:latin typeface="Comic Sans MS" panose="030F0702030302020204" pitchFamily="66" charset="0"/>
              </a:rPr>
              <a:t> </a:t>
            </a:r>
          </a:p>
          <a:p>
            <a:pPr marL="0" indent="0">
              <a:buNone/>
            </a:pPr>
            <a:r>
              <a:rPr lang="en-US" altLang="en-US" sz="1600" dirty="0">
                <a:latin typeface="Comic Sans MS" panose="030F0702030302020204" pitchFamily="66" charset="0"/>
              </a:rPr>
              <a:t> </a:t>
            </a:r>
            <a:endParaRPr lang="en-US" altLang="en-US" sz="1800" dirty="0">
              <a:latin typeface="Comic Sans MS" panose="030F0702030302020204" pitchFamily="66" charset="0"/>
            </a:endParaRPr>
          </a:p>
        </p:txBody>
      </p:sp>
      <p:sp>
        <p:nvSpPr>
          <p:cNvPr id="89091" name="Rectangle 1">
            <a:extLst>
              <a:ext uri="{FF2B5EF4-FFF2-40B4-BE49-F238E27FC236}">
                <a16:creationId xmlns:a16="http://schemas.microsoft.com/office/drawing/2014/main" id="{2B9EF8D2-151B-4C47-BBA1-9D46D6411E91}"/>
              </a:ext>
            </a:extLst>
          </p:cNvPr>
          <p:cNvSpPr>
            <a:spLocks noChangeArrowheads="1"/>
          </p:cNvSpPr>
          <p:nvPr/>
        </p:nvSpPr>
        <p:spPr bwMode="auto">
          <a:xfrm>
            <a:off x="1541464" y="6253163"/>
            <a:ext cx="9185275" cy="246062"/>
          </a:xfrm>
          <a:prstGeom prst="rect">
            <a:avLst/>
          </a:prstGeom>
          <a:noFill/>
          <a:ln>
            <a:noFill/>
          </a:ln>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Aft>
                <a:spcPct val="0"/>
              </a:spcAft>
              <a:buNone/>
              <a:defRPr/>
            </a:pPr>
            <a:r>
              <a:rPr lang="en-US" altLang="en-US" sz="1000" dirty="0">
                <a:solidFill>
                  <a:srgbClr val="CC0099"/>
                </a:solidFill>
                <a:cs typeface="Arial" panose="020B0604020202020204" pitchFamily="34" charset="0"/>
              </a:rPr>
              <a:t>.</a:t>
            </a:r>
          </a:p>
        </p:txBody>
      </p:sp>
      <p:sp>
        <p:nvSpPr>
          <p:cNvPr id="4" name="Rectangle 1">
            <a:extLst>
              <a:ext uri="{FF2B5EF4-FFF2-40B4-BE49-F238E27FC236}">
                <a16:creationId xmlns:a16="http://schemas.microsoft.com/office/drawing/2014/main" id="{09883603-468D-462A-AE9D-6F2936470C03}"/>
              </a:ext>
            </a:extLst>
          </p:cNvPr>
          <p:cNvSpPr>
            <a:spLocks noChangeArrowheads="1"/>
          </p:cNvSpPr>
          <p:nvPr/>
        </p:nvSpPr>
        <p:spPr bwMode="auto">
          <a:xfrm>
            <a:off x="53837" y="6145212"/>
            <a:ext cx="9204326" cy="708025"/>
          </a:xfrm>
          <a:prstGeom prst="rect">
            <a:avLst/>
          </a:prstGeom>
          <a:noFill/>
          <a:ln>
            <a:noFill/>
          </a:ln>
          <a:effectLst/>
        </p:spPr>
        <p:txBody>
          <a:bodyPr anchor="ctr">
            <a:spAutoFit/>
          </a:bodyPr>
          <a:lstStyle>
            <a:lvl1pPr eaLnBrk="0" hangingPunct="0">
              <a:defRPr>
                <a:solidFill>
                  <a:schemeClr val="tx1"/>
                </a:solidFill>
                <a:latin typeface="Comic Sans MS" pitchFamily="66" charset="0"/>
              </a:defRPr>
            </a:lvl1pPr>
            <a:lvl2pPr eaLnBrk="0" hangingPunct="0">
              <a:defRPr>
                <a:solidFill>
                  <a:schemeClr val="tx1"/>
                </a:solidFill>
                <a:latin typeface="Comic Sans MS" pitchFamily="66" charset="0"/>
              </a:defRPr>
            </a:lvl2pPr>
            <a:lvl3pPr eaLnBrk="0" hangingPunct="0">
              <a:defRPr>
                <a:solidFill>
                  <a:schemeClr val="tx1"/>
                </a:solidFill>
                <a:latin typeface="Comic Sans MS" pitchFamily="66" charset="0"/>
              </a:defRPr>
            </a:lvl3pPr>
            <a:lvl4pPr eaLnBrk="0" hangingPunct="0">
              <a:defRPr>
                <a:solidFill>
                  <a:schemeClr val="tx1"/>
                </a:solidFill>
                <a:latin typeface="Comic Sans MS" pitchFamily="66" charset="0"/>
              </a:defRPr>
            </a:lvl4pPr>
            <a:lvl5pPr eaLnBrk="0" hangingPunct="0">
              <a:defRPr>
                <a:solidFill>
                  <a:schemeClr val="tx1"/>
                </a:solidFill>
                <a:latin typeface="Comic Sans MS" pitchFamily="66" charset="0"/>
              </a:defRPr>
            </a:lvl5pPr>
            <a:lvl6pPr eaLnBrk="0" fontAlgn="base" hangingPunct="0">
              <a:spcBef>
                <a:spcPct val="0"/>
              </a:spcBef>
              <a:spcAft>
                <a:spcPct val="0"/>
              </a:spcAft>
              <a:defRPr>
                <a:solidFill>
                  <a:schemeClr val="tx1"/>
                </a:solidFill>
                <a:latin typeface="Comic Sans MS" pitchFamily="66" charset="0"/>
              </a:defRPr>
            </a:lvl6pPr>
            <a:lvl7pPr eaLnBrk="0" fontAlgn="base" hangingPunct="0">
              <a:spcBef>
                <a:spcPct val="0"/>
              </a:spcBef>
              <a:spcAft>
                <a:spcPct val="0"/>
              </a:spcAft>
              <a:defRPr>
                <a:solidFill>
                  <a:schemeClr val="tx1"/>
                </a:solidFill>
                <a:latin typeface="Comic Sans MS" pitchFamily="66" charset="0"/>
              </a:defRPr>
            </a:lvl7pPr>
            <a:lvl8pPr eaLnBrk="0" fontAlgn="base" hangingPunct="0">
              <a:spcBef>
                <a:spcPct val="0"/>
              </a:spcBef>
              <a:spcAft>
                <a:spcPct val="0"/>
              </a:spcAft>
              <a:defRPr>
                <a:solidFill>
                  <a:schemeClr val="tx1"/>
                </a:solidFill>
                <a:latin typeface="Comic Sans MS" pitchFamily="66" charset="0"/>
              </a:defRPr>
            </a:lvl8pPr>
            <a:lvl9pPr eaLnBrk="0" fontAlgn="base" hangingPunct="0">
              <a:spcBef>
                <a:spcPct val="0"/>
              </a:spcBef>
              <a:spcAft>
                <a:spcPct val="0"/>
              </a:spcAft>
              <a:defRPr>
                <a:solidFill>
                  <a:schemeClr val="tx1"/>
                </a:solidFill>
                <a:latin typeface="Comic Sans MS" pitchFamily="66" charset="0"/>
              </a:defRPr>
            </a:lvl9pPr>
          </a:lstStyle>
          <a:p>
            <a:pPr eaLnBrk="1" hangingPunct="1">
              <a:defRPr/>
            </a:pPr>
            <a:r>
              <a:rPr lang="en-US" sz="1000" dirty="0">
                <a:solidFill>
                  <a:srgbClr val="000000"/>
                </a:solidFill>
                <a:cs typeface="Arial" panose="020B0604020202020204" pitchFamily="34" charset="0"/>
              </a:rPr>
              <a:t>ENE-4.B.4 Competition, predation, and symbioses, including parasitism, mutualism, and commensalism, can drive population dynamics.</a:t>
            </a:r>
          </a:p>
          <a:p>
            <a:pPr eaLnBrk="1" hangingPunct="1">
              <a:defRPr/>
            </a:pPr>
            <a:r>
              <a:rPr lang="en-US" sz="1000" dirty="0">
                <a:solidFill>
                  <a:prstClr val="black"/>
                </a:solidFill>
                <a:latin typeface="Calibri" panose="020F0502020204030204"/>
                <a:cs typeface="Arial" panose="020B0604020202020204" pitchFamily="34" charset="0"/>
              </a:rPr>
              <a:t>SP 4. B Describe data from a table or graph, including</a:t>
            </a:r>
            <a:br>
              <a:rPr lang="en-US" sz="1000" dirty="0">
                <a:solidFill>
                  <a:prstClr val="black"/>
                </a:solidFill>
                <a:latin typeface="Calibri" panose="020F0502020204030204"/>
                <a:cs typeface="Arial" panose="020B0604020202020204" pitchFamily="34" charset="0"/>
              </a:rPr>
            </a:br>
            <a:r>
              <a:rPr lang="en-US" sz="1000" dirty="0">
                <a:solidFill>
                  <a:prstClr val="black"/>
                </a:solidFill>
                <a:latin typeface="Calibri" panose="020F0502020204030204"/>
                <a:cs typeface="Arial" panose="020B0604020202020204" pitchFamily="34" charset="0"/>
              </a:rPr>
              <a:t>     b. Describing trends and/or patterns in the data.</a:t>
            </a:r>
          </a:p>
          <a:p>
            <a:pPr eaLnBrk="1" hangingPunct="1">
              <a:defRPr/>
            </a:pPr>
            <a:r>
              <a:rPr lang="en-US" sz="1000" dirty="0">
                <a:solidFill>
                  <a:prstClr val="black"/>
                </a:solidFill>
                <a:latin typeface="Calibri" panose="020F0502020204030204"/>
                <a:cs typeface="Arial" panose="020B0604020202020204" pitchFamily="34" charset="0"/>
              </a:rPr>
              <a:t>     c. Describing relationships between variables.</a:t>
            </a:r>
          </a:p>
        </p:txBody>
      </p:sp>
      <p:sp>
        <p:nvSpPr>
          <p:cNvPr id="275461" name="TextBox 5">
            <a:extLst>
              <a:ext uri="{FF2B5EF4-FFF2-40B4-BE49-F238E27FC236}">
                <a16:creationId xmlns:a16="http://schemas.microsoft.com/office/drawing/2014/main" id="{4C4FA51B-CE37-42FF-91CC-252F46EA3147}"/>
              </a:ext>
            </a:extLst>
          </p:cNvPr>
          <p:cNvSpPr txBox="1">
            <a:spLocks noChangeArrowheads="1"/>
          </p:cNvSpPr>
          <p:nvPr/>
        </p:nvSpPr>
        <p:spPr bwMode="auto">
          <a:xfrm>
            <a:off x="0" y="65090"/>
            <a:ext cx="31273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1000" dirty="0">
                <a:solidFill>
                  <a:srgbClr val="000000"/>
                </a:solidFill>
                <a:cs typeface="Times New Roman" panose="02020603050405020304" pitchFamily="18" charset="0"/>
                <a:hlinkClick r:id="rId4"/>
              </a:rPr>
              <a:t>From Released 2013 AP BIOLOGY Practice Exam</a:t>
            </a:r>
            <a:endParaRPr lang="en-US" altLang="en-US" sz="1000" dirty="0">
              <a:solidFill>
                <a:srgbClr val="000000"/>
              </a:solidFill>
              <a:cs typeface="Times New Roman" panose="02020603050405020304" pitchFamily="18" charset="0"/>
            </a:endParaRPr>
          </a:p>
        </p:txBody>
      </p:sp>
      <p:sp>
        <p:nvSpPr>
          <p:cNvPr id="5" name="Rectangle: Rounded Corners 4">
            <a:extLst>
              <a:ext uri="{FF2B5EF4-FFF2-40B4-BE49-F238E27FC236}">
                <a16:creationId xmlns:a16="http://schemas.microsoft.com/office/drawing/2014/main" id="{F2998F5D-FED6-4CBF-A316-E1F3749DBABD}"/>
              </a:ext>
            </a:extLst>
          </p:cNvPr>
          <p:cNvSpPr/>
          <p:nvPr/>
        </p:nvSpPr>
        <p:spPr>
          <a:xfrm>
            <a:off x="261161" y="2451102"/>
            <a:ext cx="4615639" cy="7080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latin typeface="Arial"/>
            </a:endParaRPr>
          </a:p>
        </p:txBody>
      </p:sp>
      <p:pic>
        <p:nvPicPr>
          <p:cNvPr id="275463" name="Picture 2">
            <a:extLst>
              <a:ext uri="{FF2B5EF4-FFF2-40B4-BE49-F238E27FC236}">
                <a16:creationId xmlns:a16="http://schemas.microsoft.com/office/drawing/2014/main" id="{0C661051-27E7-4807-B2F5-60E7F3B990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3334" t="19778" r="24167" b="11462"/>
          <a:stretch>
            <a:fillRect/>
          </a:stretch>
        </p:blipFill>
        <p:spPr bwMode="auto">
          <a:xfrm>
            <a:off x="5809545" y="136527"/>
            <a:ext cx="6382455" cy="4700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Box 1">
            <a:extLst>
              <a:ext uri="{FF2B5EF4-FFF2-40B4-BE49-F238E27FC236}">
                <a16:creationId xmlns:a16="http://schemas.microsoft.com/office/drawing/2014/main" id="{268EA2D2-4703-4DF8-ABB9-76C712440E0C}"/>
              </a:ext>
            </a:extLst>
          </p:cNvPr>
          <p:cNvSpPr txBox="1">
            <a:spLocks noChangeArrowheads="1"/>
          </p:cNvSpPr>
          <p:nvPr/>
        </p:nvSpPr>
        <p:spPr bwMode="auto">
          <a:xfrm>
            <a:off x="7115176" y="254001"/>
            <a:ext cx="2765425"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solidFill>
                  <a:srgbClr val="000000"/>
                </a:solidFill>
                <a:latin typeface="Comic Sans MS" panose="030F0702030302020204" pitchFamily="66" charset="0"/>
              </a:rPr>
              <a:t>This karyotype shows the chromosomes from a </a:t>
            </a:r>
            <a:br>
              <a:rPr lang="en-US" altLang="en-US" sz="2800" dirty="0">
                <a:solidFill>
                  <a:srgbClr val="000000"/>
                </a:solidFill>
                <a:latin typeface="Comic Sans MS" panose="030F0702030302020204" pitchFamily="66" charset="0"/>
              </a:rPr>
            </a:br>
            <a:r>
              <a:rPr lang="en-US" altLang="en-US" sz="2800" dirty="0">
                <a:solidFill>
                  <a:srgbClr val="000000"/>
                </a:solidFill>
                <a:latin typeface="Comic Sans MS" panose="030F0702030302020204" pitchFamily="66" charset="0"/>
              </a:rPr>
              <a:t>person with which genetic disorder?</a:t>
            </a:r>
          </a:p>
        </p:txBody>
      </p:sp>
      <p:pic>
        <p:nvPicPr>
          <p:cNvPr id="47107" name="Picture 2">
            <a:extLst>
              <a:ext uri="{FF2B5EF4-FFF2-40B4-BE49-F238E27FC236}">
                <a16:creationId xmlns:a16="http://schemas.microsoft.com/office/drawing/2014/main" id="{1044A543-4B19-4F8C-8321-B6FBEAD2BB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92326" y="260351"/>
            <a:ext cx="4703763"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5A186C4A-F584-4740-9155-DDCFD3639383}"/>
              </a:ext>
            </a:extLst>
          </p:cNvPr>
          <p:cNvSpPr txBox="1">
            <a:spLocks noChangeArrowheads="1"/>
          </p:cNvSpPr>
          <p:nvPr/>
        </p:nvSpPr>
        <p:spPr bwMode="auto">
          <a:xfrm>
            <a:off x="1684338" y="3738563"/>
            <a:ext cx="77009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a:solidFill>
                  <a:srgbClr val="FF0000"/>
                </a:solidFill>
              </a:rPr>
              <a:t>            </a:t>
            </a:r>
            <a:r>
              <a:rPr lang="en-US" altLang="en-US" sz="2800" dirty="0">
                <a:solidFill>
                  <a:srgbClr val="0F02BE"/>
                </a:solidFill>
                <a:latin typeface="Comic Sans MS" panose="030F0702030302020204" pitchFamily="66" charset="0"/>
              </a:rPr>
              <a:t>Klinefelter syndrome- Males with XXy</a:t>
            </a:r>
            <a:endParaRPr lang="en-US" altLang="en-US" dirty="0">
              <a:solidFill>
                <a:srgbClr val="0F02BE"/>
              </a:solidFill>
              <a:latin typeface="Comic Sans MS" panose="030F0702030302020204" pitchFamily="66" charset="0"/>
            </a:endParaRPr>
          </a:p>
        </p:txBody>
      </p:sp>
      <p:sp>
        <p:nvSpPr>
          <p:cNvPr id="5" name="Rounded Rectangle 4">
            <a:extLst>
              <a:ext uri="{FF2B5EF4-FFF2-40B4-BE49-F238E27FC236}">
                <a16:creationId xmlns:a16="http://schemas.microsoft.com/office/drawing/2014/main" id="{64320A5D-1734-4A63-8F55-08707ED73668}"/>
              </a:ext>
            </a:extLst>
          </p:cNvPr>
          <p:cNvSpPr/>
          <p:nvPr/>
        </p:nvSpPr>
        <p:spPr>
          <a:xfrm>
            <a:off x="5181600" y="2713038"/>
            <a:ext cx="1581150" cy="889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prstClr val="white"/>
              </a:solidFill>
            </a:endParaRPr>
          </a:p>
        </p:txBody>
      </p:sp>
      <p:sp>
        <p:nvSpPr>
          <p:cNvPr id="47110" name="Rectangle 7">
            <a:extLst>
              <a:ext uri="{FF2B5EF4-FFF2-40B4-BE49-F238E27FC236}">
                <a16:creationId xmlns:a16="http://schemas.microsoft.com/office/drawing/2014/main" id="{873873CC-5D45-4614-BAE0-9AD270493391}"/>
              </a:ext>
            </a:extLst>
          </p:cNvPr>
          <p:cNvSpPr>
            <a:spLocks noChangeArrowheads="1"/>
          </p:cNvSpPr>
          <p:nvPr/>
        </p:nvSpPr>
        <p:spPr bwMode="auto">
          <a:xfrm>
            <a:off x="241300" y="4582974"/>
            <a:ext cx="120629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solidFill>
                  <a:srgbClr val="000000"/>
                </a:solidFill>
                <a:latin typeface="Comic Sans MS" panose="030F0702030302020204" pitchFamily="66" charset="0"/>
              </a:rPr>
              <a:t>What happens during meiosis that results in this extra X chromosome?</a:t>
            </a:r>
          </a:p>
        </p:txBody>
      </p:sp>
      <p:sp>
        <p:nvSpPr>
          <p:cNvPr id="9" name="TextBox 8">
            <a:extLst>
              <a:ext uri="{FF2B5EF4-FFF2-40B4-BE49-F238E27FC236}">
                <a16:creationId xmlns:a16="http://schemas.microsoft.com/office/drawing/2014/main" id="{7C44D9BC-DC0B-4BBE-8230-CCF62D5147B7}"/>
              </a:ext>
            </a:extLst>
          </p:cNvPr>
          <p:cNvSpPr txBox="1">
            <a:spLocks noChangeArrowheads="1"/>
          </p:cNvSpPr>
          <p:nvPr/>
        </p:nvSpPr>
        <p:spPr bwMode="auto">
          <a:xfrm>
            <a:off x="5791201" y="5237164"/>
            <a:ext cx="37687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solidFill>
                  <a:srgbClr val="0F02BE"/>
                </a:solidFill>
                <a:latin typeface="Comic Sans MS" panose="030F0702030302020204" pitchFamily="66" charset="0"/>
              </a:rPr>
              <a:t>NONDISJUNCTION</a:t>
            </a:r>
          </a:p>
        </p:txBody>
      </p:sp>
      <p:sp>
        <p:nvSpPr>
          <p:cNvPr id="41992" name="Rectangle 1">
            <a:extLst>
              <a:ext uri="{FF2B5EF4-FFF2-40B4-BE49-F238E27FC236}">
                <a16:creationId xmlns:a16="http://schemas.microsoft.com/office/drawing/2014/main" id="{1B8FF837-ECBC-4391-AF0D-E8D2169D61ED}"/>
              </a:ext>
            </a:extLst>
          </p:cNvPr>
          <p:cNvSpPr>
            <a:spLocks noChangeArrowheads="1"/>
          </p:cNvSpPr>
          <p:nvPr/>
        </p:nvSpPr>
        <p:spPr bwMode="auto">
          <a:xfrm>
            <a:off x="0" y="6150114"/>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000" dirty="0">
                <a:solidFill>
                  <a:srgbClr val="00000C"/>
                </a:solidFill>
                <a:latin typeface="Times New Roman" panose="02020603050405020304" pitchFamily="18" charset="0"/>
                <a:cs typeface="Times New Roman" panose="02020603050405020304" pitchFamily="18" charset="0"/>
              </a:rPr>
              <a:t>IST 4.A Explain how changes in genotype may result in changes in phenotype</a:t>
            </a:r>
          </a:p>
          <a:p>
            <a:pPr eaLnBrk="1" hangingPunct="1">
              <a:spcBef>
                <a:spcPct val="0"/>
              </a:spcBef>
              <a:buFontTx/>
              <a:buNone/>
            </a:pPr>
            <a:r>
              <a:rPr lang="en-US" altLang="en-US" sz="1000" dirty="0">
                <a:solidFill>
                  <a:srgbClr val="00000C"/>
                </a:solidFill>
                <a:latin typeface="Times New Roman" panose="02020603050405020304" pitchFamily="18" charset="0"/>
                <a:cs typeface="Times New Roman" panose="02020603050405020304" pitchFamily="18" charset="0"/>
              </a:rPr>
              <a:t>IST 4.A.2 Errors in mitosis or meiosis can result in changes in phenotype—</a:t>
            </a:r>
            <a:br>
              <a:rPr lang="en-US" altLang="en-US" sz="1000" dirty="0">
                <a:solidFill>
                  <a:srgbClr val="00000C"/>
                </a:solidFill>
                <a:latin typeface="Times New Roman" panose="02020603050405020304" pitchFamily="18" charset="0"/>
                <a:cs typeface="Times New Roman" panose="02020603050405020304" pitchFamily="18" charset="0"/>
              </a:rPr>
            </a:br>
            <a:r>
              <a:rPr lang="en-US" altLang="en-US" sz="1000" dirty="0">
                <a:solidFill>
                  <a:srgbClr val="00000C"/>
                </a:solidFill>
                <a:latin typeface="Times New Roman" panose="02020603050405020304" pitchFamily="18" charset="0"/>
                <a:cs typeface="Times New Roman" panose="02020603050405020304" pitchFamily="18" charset="0"/>
              </a:rPr>
              <a:t>   a. Changes in chromosome number often result in new phenotypes, including sterility caused by triploidy, and increased vigor of other polyploids.</a:t>
            </a:r>
            <a:br>
              <a:rPr lang="en-US" altLang="en-US" sz="1000" dirty="0">
                <a:solidFill>
                  <a:srgbClr val="00000C"/>
                </a:solidFill>
                <a:latin typeface="Times New Roman" panose="02020603050405020304" pitchFamily="18" charset="0"/>
                <a:cs typeface="Times New Roman" panose="02020603050405020304" pitchFamily="18" charset="0"/>
              </a:rPr>
            </a:br>
            <a:r>
              <a:rPr lang="en-US" altLang="en-US" sz="1000" dirty="0">
                <a:solidFill>
                  <a:srgbClr val="00000C"/>
                </a:solidFill>
                <a:latin typeface="Times New Roman" panose="02020603050405020304" pitchFamily="18" charset="0"/>
                <a:cs typeface="Times New Roman" panose="02020603050405020304" pitchFamily="18" charset="0"/>
              </a:rPr>
              <a:t>   b. Changes in chromosome number often result in human disorders with developmental limitations, including Down syndrome/ Trisomy 21 and Turner syndrome.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1992"/>
                                        </p:tgtEl>
                                        <p:attrNameLst>
                                          <p:attrName>style.visibility</p:attrName>
                                        </p:attrNameLst>
                                      </p:cBhvr>
                                      <p:to>
                                        <p:strVal val="visible"/>
                                      </p:to>
                                    </p:set>
                                    <p:animEffect transition="in" filter="wipe(down)">
                                      <p:cBhvr>
                                        <p:cTn id="20" dur="500"/>
                                        <p:tgtEl>
                                          <p:spTgt spid="41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9" grpId="0"/>
      <p:bldP spid="4199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a:extLst>
              <a:ext uri="{FF2B5EF4-FFF2-40B4-BE49-F238E27FC236}">
                <a16:creationId xmlns:a16="http://schemas.microsoft.com/office/drawing/2014/main" id="{E718D86D-39A6-465A-8AF9-23A67377164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36863" y="811214"/>
            <a:ext cx="6267450"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Rectangle 3">
            <a:extLst>
              <a:ext uri="{FF2B5EF4-FFF2-40B4-BE49-F238E27FC236}">
                <a16:creationId xmlns:a16="http://schemas.microsoft.com/office/drawing/2014/main" id="{F018C80D-9E5D-4344-80AE-CF3151AC0C7A}"/>
              </a:ext>
            </a:extLst>
          </p:cNvPr>
          <p:cNvSpPr>
            <a:spLocks noChangeArrowheads="1"/>
          </p:cNvSpPr>
          <p:nvPr/>
        </p:nvSpPr>
        <p:spPr bwMode="auto">
          <a:xfrm>
            <a:off x="0" y="28575"/>
            <a:ext cx="10626725" cy="785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spcBef>
                <a:spcPct val="0"/>
              </a:spcBef>
              <a:buFontTx/>
              <a:buNone/>
            </a:pPr>
            <a:r>
              <a:rPr lang="en-US" altLang="en-US" sz="2800" dirty="0">
                <a:latin typeface="Comic Sans MS" panose="030F0702030302020204" pitchFamily="66" charset="0"/>
              </a:rPr>
              <a:t>How does adding an enzyme change this graph?</a:t>
            </a:r>
            <a:br>
              <a:rPr lang="en-US" altLang="en-US" sz="2800" dirty="0">
                <a:latin typeface="Comic Sans MS" panose="030F0702030302020204" pitchFamily="66" charset="0"/>
              </a:rPr>
            </a:br>
            <a:r>
              <a:rPr lang="en-US" altLang="en-US" sz="2800" dirty="0">
                <a:latin typeface="Comic Sans MS" panose="030F0702030302020204" pitchFamily="66" charset="0"/>
              </a:rPr>
              <a:t>How does it change the energy of reactants or products?</a:t>
            </a:r>
          </a:p>
        </p:txBody>
      </p:sp>
      <p:pic>
        <p:nvPicPr>
          <p:cNvPr id="6" name="Picture 5">
            <a:extLst>
              <a:ext uri="{FF2B5EF4-FFF2-40B4-BE49-F238E27FC236}">
                <a16:creationId xmlns:a16="http://schemas.microsoft.com/office/drawing/2014/main" id="{E7DC86EF-4EFD-4DB0-8C1D-734B70BD1FA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7038" y="1252539"/>
            <a:ext cx="622935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D07510B6-292B-4876-8210-DB950D7DAB50}"/>
              </a:ext>
            </a:extLst>
          </p:cNvPr>
          <p:cNvSpPr txBox="1">
            <a:spLocks noChangeArrowheads="1"/>
          </p:cNvSpPr>
          <p:nvPr/>
        </p:nvSpPr>
        <p:spPr bwMode="auto">
          <a:xfrm>
            <a:off x="2322094" y="5105784"/>
            <a:ext cx="114870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solidFill>
                  <a:srgbClr val="0000FF"/>
                </a:solidFill>
                <a:latin typeface="Comic Sans MS" panose="030F0702030302020204" pitchFamily="66" charset="0"/>
              </a:rPr>
              <a:t>Enzymes decrease activation energy needed to get a reaction started</a:t>
            </a:r>
            <a:br>
              <a:rPr lang="en-US" altLang="en-US" sz="1800" b="1" dirty="0">
                <a:solidFill>
                  <a:srgbClr val="0000FF"/>
                </a:solidFill>
                <a:latin typeface="Comic Sans MS" panose="030F0702030302020204" pitchFamily="66" charset="0"/>
              </a:rPr>
            </a:br>
            <a:r>
              <a:rPr lang="en-US" altLang="en-US" sz="1800" b="1" dirty="0">
                <a:solidFill>
                  <a:srgbClr val="0000FF"/>
                </a:solidFill>
                <a:latin typeface="Comic Sans MS" panose="030F0702030302020204" pitchFamily="66" charset="0"/>
              </a:rPr>
              <a:t>BUT DON’T CHANGE the overall energy of products or reactants</a:t>
            </a:r>
          </a:p>
        </p:txBody>
      </p:sp>
      <p:sp>
        <p:nvSpPr>
          <p:cNvPr id="72710" name="Rectangle 2">
            <a:extLst>
              <a:ext uri="{FF2B5EF4-FFF2-40B4-BE49-F238E27FC236}">
                <a16:creationId xmlns:a16="http://schemas.microsoft.com/office/drawing/2014/main" id="{028DCBED-2863-4091-B9CD-DDD4EA8D7F1F}"/>
              </a:ext>
            </a:extLst>
          </p:cNvPr>
          <p:cNvSpPr>
            <a:spLocks noChangeArrowheads="1"/>
          </p:cNvSpPr>
          <p:nvPr/>
        </p:nvSpPr>
        <p:spPr bwMode="auto">
          <a:xfrm>
            <a:off x="0" y="5739217"/>
            <a:ext cx="6978192" cy="1143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07000"/>
              </a:lnSpc>
              <a:spcBef>
                <a:spcPct val="0"/>
              </a:spcBef>
              <a:buFontTx/>
              <a:buNone/>
            </a:pPr>
            <a:r>
              <a:rPr lang="en-US" altLang="en-US" sz="1100" dirty="0">
                <a:solidFill>
                  <a:srgbClr val="000000"/>
                </a:solidFill>
                <a:ea typeface="Times New Roman" panose="02020603050405020304" pitchFamily="18" charset="0"/>
                <a:cs typeface="Arial" panose="020B0604020202020204" pitchFamily="34" charset="0"/>
              </a:rPr>
              <a:t>ENE 1.E Explain how enzymes affect the rate of biological reactions.</a:t>
            </a:r>
            <a:endParaRPr lang="en-US" altLang="en-US" sz="1100" dirty="0">
              <a:solidFill>
                <a:srgbClr val="000000"/>
              </a:solidFill>
              <a:ea typeface="Calibri" panose="020F0502020204030204" pitchFamily="34" charset="0"/>
              <a:cs typeface="Arial" panose="020B0604020202020204" pitchFamily="34" charset="0"/>
            </a:endParaRPr>
          </a:p>
          <a:p>
            <a:pPr>
              <a:lnSpc>
                <a:spcPct val="107000"/>
              </a:lnSpc>
              <a:spcBef>
                <a:spcPct val="0"/>
              </a:spcBef>
              <a:buFontTx/>
              <a:buNone/>
            </a:pPr>
            <a:r>
              <a:rPr lang="en-US" altLang="en-US" sz="1100" dirty="0">
                <a:solidFill>
                  <a:srgbClr val="000000"/>
                </a:solidFill>
                <a:ea typeface="Times New Roman" panose="02020603050405020304" pitchFamily="18" charset="0"/>
                <a:cs typeface="Arial" panose="020B0604020202020204" pitchFamily="34" charset="0"/>
              </a:rPr>
              <a:t>ENE 1.E.1 The structure and function of enzymes contribute to the regulation of biological processes—</a:t>
            </a:r>
            <a:br>
              <a:rPr lang="en-US" altLang="en-US" sz="1100" dirty="0">
                <a:solidFill>
                  <a:srgbClr val="000000"/>
                </a:solidFill>
                <a:ea typeface="Times New Roman" panose="02020603050405020304" pitchFamily="18" charset="0"/>
                <a:cs typeface="Arial" panose="020B0604020202020204" pitchFamily="34" charset="0"/>
              </a:rPr>
            </a:br>
            <a:r>
              <a:rPr lang="en-US" altLang="en-US" sz="1100" dirty="0">
                <a:solidFill>
                  <a:srgbClr val="000000"/>
                </a:solidFill>
                <a:ea typeface="Times New Roman" panose="02020603050405020304" pitchFamily="18" charset="0"/>
                <a:cs typeface="Arial" panose="020B0604020202020204" pitchFamily="34" charset="0"/>
              </a:rPr>
              <a:t>a. Enzymes are biological catalysts that facilitate chemical reactions in cells by lowering the activation energy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SP 4. B Describe data from a table or graph, including</a:t>
            </a:r>
            <a:b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1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b. Describing trends and/or patterns in the 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c. Describing relationships between variables.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27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271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90000"/>
          </a:schemeClr>
        </a:solidFill>
        <a:effectLst/>
      </p:bgPr>
    </p:bg>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A49FD95-2230-4DB5-92DE-53EDBB6CF174}"/>
              </a:ext>
            </a:extLst>
          </p:cNvPr>
          <p:cNvSpPr>
            <a:spLocks noGrp="1" noChangeArrowheads="1"/>
          </p:cNvSpPr>
          <p:nvPr>
            <p:ph type="body" sz="half" idx="2"/>
          </p:nvPr>
        </p:nvSpPr>
        <p:spPr>
          <a:xfrm>
            <a:off x="26504" y="358775"/>
            <a:ext cx="9043987" cy="1196187"/>
          </a:xfrm>
        </p:spPr>
        <p:txBody>
          <a:bodyPr/>
          <a:lstStyle/>
          <a:p>
            <a:pPr marL="0" indent="0">
              <a:buNone/>
            </a:pPr>
            <a:r>
              <a:rPr lang="en-US" sz="1800" dirty="0">
                <a:latin typeface="Comic Sans MS" panose="030F0702030302020204" pitchFamily="66" charset="0"/>
              </a:rPr>
              <a:t>Based on the data shown, calculate the average rate of</a:t>
            </a:r>
            <a:br>
              <a:rPr lang="en-US" sz="1800" dirty="0">
                <a:latin typeface="Comic Sans MS" panose="030F0702030302020204" pitchFamily="66" charset="0"/>
              </a:rPr>
            </a:br>
            <a:r>
              <a:rPr lang="en-US" sz="1800" dirty="0">
                <a:latin typeface="Comic Sans MS" panose="030F0702030302020204" pitchFamily="66" charset="0"/>
              </a:rPr>
              <a:t>increase in oxygen consumption for animals acclimated</a:t>
            </a:r>
            <a:br>
              <a:rPr lang="en-US" sz="1800" dirty="0">
                <a:latin typeface="Comic Sans MS" panose="030F0702030302020204" pitchFamily="66" charset="0"/>
              </a:rPr>
            </a:br>
            <a:r>
              <a:rPr lang="en-US" sz="1800" dirty="0">
                <a:latin typeface="Comic Sans MS" panose="030F0702030302020204" pitchFamily="66" charset="0"/>
              </a:rPr>
              <a:t>to 5</a:t>
            </a:r>
            <a:r>
              <a:rPr lang="en-US" sz="2400" baseline="30000" dirty="0">
                <a:latin typeface="Comic Sans MS" panose="030F0702030302020204" pitchFamily="66" charset="0"/>
              </a:rPr>
              <a:t>◦</a:t>
            </a:r>
            <a:r>
              <a:rPr lang="en-US" sz="1800" dirty="0">
                <a:latin typeface="Comic Sans MS" panose="030F0702030302020204" pitchFamily="66" charset="0"/>
              </a:rPr>
              <a:t>C as the temperature increases from 10</a:t>
            </a:r>
            <a:r>
              <a:rPr lang="en-US" sz="2400" baseline="30000" dirty="0">
                <a:latin typeface="Comic Sans MS" panose="030F0702030302020204" pitchFamily="66" charset="0"/>
              </a:rPr>
              <a:t>◦</a:t>
            </a:r>
            <a:r>
              <a:rPr lang="en-US" sz="1800" dirty="0">
                <a:latin typeface="Comic Sans MS" panose="030F0702030302020204" pitchFamily="66" charset="0"/>
              </a:rPr>
              <a:t>C to 30</a:t>
            </a:r>
            <a:r>
              <a:rPr lang="en-US" sz="2400" baseline="30000" dirty="0">
                <a:latin typeface="Comic Sans MS" panose="030F0702030302020204" pitchFamily="66" charset="0"/>
              </a:rPr>
              <a:t>◦</a:t>
            </a:r>
            <a:r>
              <a:rPr lang="en-US" sz="1800" dirty="0">
                <a:latin typeface="Comic Sans MS" panose="030F0702030302020204" pitchFamily="66" charset="0"/>
              </a:rPr>
              <a:t>C.</a:t>
            </a:r>
            <a:br>
              <a:rPr lang="en-US" sz="1800" dirty="0">
                <a:latin typeface="Comic Sans MS" panose="030F0702030302020204" pitchFamily="66" charset="0"/>
              </a:rPr>
            </a:br>
            <a:r>
              <a:rPr lang="en-US" sz="1800" dirty="0">
                <a:latin typeface="Comic Sans MS" panose="030F0702030302020204" pitchFamily="66" charset="0"/>
              </a:rPr>
              <a:t>Give your answer in mL O</a:t>
            </a:r>
            <a:r>
              <a:rPr lang="en-US" sz="1800" baseline="-25000" dirty="0">
                <a:latin typeface="Comic Sans MS" panose="030F0702030302020204" pitchFamily="66" charset="0"/>
              </a:rPr>
              <a:t>2</a:t>
            </a:r>
            <a:r>
              <a:rPr lang="en-US" sz="1800" dirty="0">
                <a:latin typeface="Comic Sans MS" panose="030F0702030302020204" pitchFamily="66" charset="0"/>
              </a:rPr>
              <a:t>/g/h/</a:t>
            </a:r>
            <a:r>
              <a:rPr kumimoji="0" lang="en-US" sz="2400" b="0" i="0" u="none" strike="noStrike" kern="0" cap="none" spc="0" normalizeH="0" baseline="30000" noProof="0" dirty="0">
                <a:ln>
                  <a:noFill/>
                </a:ln>
                <a:solidFill>
                  <a:srgbClr val="000000"/>
                </a:solidFill>
                <a:effectLst/>
                <a:uLnTx/>
                <a:uFillTx/>
                <a:latin typeface="Comic Sans MS" panose="030F0702030302020204" pitchFamily="66" charset="0"/>
                <a:ea typeface="+mn-ea"/>
                <a:cs typeface="+mn-cs"/>
              </a:rPr>
              <a:t>◦</a:t>
            </a:r>
            <a:r>
              <a:rPr lang="en-US" sz="1800" dirty="0">
                <a:latin typeface="Comic Sans MS" panose="030F0702030302020204" pitchFamily="66" charset="0"/>
              </a:rPr>
              <a:t>C to the nearest tenth.</a:t>
            </a:r>
          </a:p>
          <a:p>
            <a:pPr marL="0" indent="0">
              <a:buNone/>
            </a:pPr>
            <a:br>
              <a:rPr lang="en-US" sz="1800" dirty="0">
                <a:latin typeface="Comic Sans MS" panose="030F0702030302020204" pitchFamily="66" charset="0"/>
              </a:rPr>
            </a:br>
            <a:r>
              <a:rPr lang="en-US" sz="1800" dirty="0">
                <a:latin typeface="Comic Sans MS" panose="030F0702030302020204" pitchFamily="66" charset="0"/>
              </a:rPr>
              <a:t>  </a:t>
            </a:r>
            <a:endParaRPr lang="en-US" altLang="en-US" sz="1800" dirty="0">
              <a:solidFill>
                <a:srgbClr val="FF0000"/>
              </a:solidFill>
              <a:latin typeface="Comic Sans MS" panose="030F0702030302020204" pitchFamily="66" charset="0"/>
            </a:endParaRPr>
          </a:p>
        </p:txBody>
      </p:sp>
      <p:sp>
        <p:nvSpPr>
          <p:cNvPr id="89091" name="Rectangle 1">
            <a:extLst>
              <a:ext uri="{FF2B5EF4-FFF2-40B4-BE49-F238E27FC236}">
                <a16:creationId xmlns:a16="http://schemas.microsoft.com/office/drawing/2014/main" id="{6B086D1E-103C-4467-8677-79882B1ED55E}"/>
              </a:ext>
            </a:extLst>
          </p:cNvPr>
          <p:cNvSpPr>
            <a:spLocks noChangeArrowheads="1"/>
          </p:cNvSpPr>
          <p:nvPr/>
        </p:nvSpPr>
        <p:spPr bwMode="auto">
          <a:xfrm>
            <a:off x="1541464" y="6253163"/>
            <a:ext cx="9185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Aft>
                <a:spcPct val="0"/>
              </a:spcAft>
              <a:buNone/>
              <a:defRPr/>
            </a:pPr>
            <a:r>
              <a:rPr lang="en-US" altLang="en-US" sz="1000" dirty="0">
                <a:solidFill>
                  <a:srgbClr val="CC0099"/>
                </a:solidFill>
                <a:cs typeface="Arial" panose="020B0604020202020204" pitchFamily="34" charset="0"/>
              </a:rPr>
              <a:t>.</a:t>
            </a:r>
          </a:p>
        </p:txBody>
      </p:sp>
      <p:sp>
        <p:nvSpPr>
          <p:cNvPr id="4" name="Rectangle 1">
            <a:extLst>
              <a:ext uri="{FF2B5EF4-FFF2-40B4-BE49-F238E27FC236}">
                <a16:creationId xmlns:a16="http://schemas.microsoft.com/office/drawing/2014/main" id="{53242106-AB3A-47EF-907D-64BF9F10F4BA}"/>
              </a:ext>
            </a:extLst>
          </p:cNvPr>
          <p:cNvSpPr>
            <a:spLocks noChangeArrowheads="1"/>
          </p:cNvSpPr>
          <p:nvPr/>
        </p:nvSpPr>
        <p:spPr bwMode="auto">
          <a:xfrm>
            <a:off x="0" y="6376194"/>
            <a:ext cx="92027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Comic Sans MS" pitchFamily="66" charset="0"/>
              </a:defRPr>
            </a:lvl1pPr>
            <a:lvl2pPr eaLnBrk="0" hangingPunct="0">
              <a:defRPr>
                <a:solidFill>
                  <a:schemeClr val="tx1"/>
                </a:solidFill>
                <a:latin typeface="Comic Sans MS" pitchFamily="66" charset="0"/>
              </a:defRPr>
            </a:lvl2pPr>
            <a:lvl3pPr eaLnBrk="0" hangingPunct="0">
              <a:defRPr>
                <a:solidFill>
                  <a:schemeClr val="tx1"/>
                </a:solidFill>
                <a:latin typeface="Comic Sans MS" pitchFamily="66" charset="0"/>
              </a:defRPr>
            </a:lvl3pPr>
            <a:lvl4pPr eaLnBrk="0" hangingPunct="0">
              <a:defRPr>
                <a:solidFill>
                  <a:schemeClr val="tx1"/>
                </a:solidFill>
                <a:latin typeface="Comic Sans MS" pitchFamily="66" charset="0"/>
              </a:defRPr>
            </a:lvl4pPr>
            <a:lvl5pPr eaLnBrk="0" hangingPunct="0">
              <a:defRPr>
                <a:solidFill>
                  <a:schemeClr val="tx1"/>
                </a:solidFill>
                <a:latin typeface="Comic Sans MS" pitchFamily="66" charset="0"/>
              </a:defRPr>
            </a:lvl5pPr>
            <a:lvl6pPr eaLnBrk="0" fontAlgn="base" hangingPunct="0">
              <a:spcBef>
                <a:spcPct val="0"/>
              </a:spcBef>
              <a:spcAft>
                <a:spcPct val="0"/>
              </a:spcAft>
              <a:defRPr>
                <a:solidFill>
                  <a:schemeClr val="tx1"/>
                </a:solidFill>
                <a:latin typeface="Comic Sans MS" pitchFamily="66" charset="0"/>
              </a:defRPr>
            </a:lvl6pPr>
            <a:lvl7pPr eaLnBrk="0" fontAlgn="base" hangingPunct="0">
              <a:spcBef>
                <a:spcPct val="0"/>
              </a:spcBef>
              <a:spcAft>
                <a:spcPct val="0"/>
              </a:spcAft>
              <a:defRPr>
                <a:solidFill>
                  <a:schemeClr val="tx1"/>
                </a:solidFill>
                <a:latin typeface="Comic Sans MS" pitchFamily="66" charset="0"/>
              </a:defRPr>
            </a:lvl7pPr>
            <a:lvl8pPr eaLnBrk="0" fontAlgn="base" hangingPunct="0">
              <a:spcBef>
                <a:spcPct val="0"/>
              </a:spcBef>
              <a:spcAft>
                <a:spcPct val="0"/>
              </a:spcAft>
              <a:defRPr>
                <a:solidFill>
                  <a:schemeClr val="tx1"/>
                </a:solidFill>
                <a:latin typeface="Comic Sans MS" pitchFamily="66" charset="0"/>
              </a:defRPr>
            </a:lvl8pPr>
            <a:lvl9pPr eaLnBrk="0" fontAlgn="base" hangingPunct="0">
              <a:spcBef>
                <a:spcPct val="0"/>
              </a:spcBef>
              <a:spcAft>
                <a:spcPct val="0"/>
              </a:spcAft>
              <a:defRPr>
                <a:solidFill>
                  <a:schemeClr val="tx1"/>
                </a:solidFill>
                <a:latin typeface="Comic Sans MS" pitchFamily="66" charset="0"/>
              </a:defRPr>
            </a:lvl9pPr>
          </a:lstStyle>
          <a:p>
            <a:pPr eaLnBrk="1" hangingPunct="1">
              <a:defRPr/>
            </a:pPr>
            <a:r>
              <a:rPr lang="en-US" sz="1000" dirty="0">
                <a:solidFill>
                  <a:prstClr val="black"/>
                </a:solidFill>
                <a:latin typeface="Times New Roman" panose="02020603050405020304" pitchFamily="18" charset="0"/>
                <a:cs typeface="Times New Roman" panose="02020603050405020304" pitchFamily="18" charset="0"/>
              </a:rPr>
              <a:t>SP 4. B Describe data from a table or graph, including</a:t>
            </a:r>
            <a:br>
              <a:rPr lang="en-US" sz="1000" dirty="0">
                <a:solidFill>
                  <a:prstClr val="black"/>
                </a:solidFill>
                <a:latin typeface="Times New Roman" panose="02020603050405020304" pitchFamily="18" charset="0"/>
                <a:cs typeface="Times New Roman" panose="02020603050405020304" pitchFamily="18" charset="0"/>
              </a:rPr>
            </a:br>
            <a:r>
              <a:rPr lang="en-US" sz="1000" dirty="0">
                <a:solidFill>
                  <a:prstClr val="black"/>
                </a:solidFill>
                <a:latin typeface="Times New Roman" panose="02020603050405020304" pitchFamily="18" charset="0"/>
                <a:cs typeface="Times New Roman" panose="02020603050405020304" pitchFamily="18" charset="0"/>
              </a:rPr>
              <a:t>     a. Identifying specific data points</a:t>
            </a:r>
          </a:p>
        </p:txBody>
      </p:sp>
      <p:sp>
        <p:nvSpPr>
          <p:cNvPr id="6" name="TextBox 5">
            <a:extLst>
              <a:ext uri="{FF2B5EF4-FFF2-40B4-BE49-F238E27FC236}">
                <a16:creationId xmlns:a16="http://schemas.microsoft.com/office/drawing/2014/main" id="{9EB6436F-91F3-4413-BE0D-6260B8D67519}"/>
              </a:ext>
            </a:extLst>
          </p:cNvPr>
          <p:cNvSpPr txBox="1"/>
          <p:nvPr/>
        </p:nvSpPr>
        <p:spPr>
          <a:xfrm>
            <a:off x="0" y="53689"/>
            <a:ext cx="3127779" cy="246221"/>
          </a:xfrm>
          <a:prstGeom prst="rect">
            <a:avLst/>
          </a:prstGeom>
          <a:noFill/>
        </p:spPr>
        <p:txBody>
          <a:bodyPr wrap="none" rtlCol="0">
            <a:spAutoFit/>
          </a:bodyPr>
          <a:lstStyle/>
          <a:p>
            <a:pPr fontAlgn="base">
              <a:spcBef>
                <a:spcPct val="0"/>
              </a:spcBef>
              <a:spcAft>
                <a:spcPct val="0"/>
              </a:spcAft>
              <a:defRPr/>
            </a:pPr>
            <a:r>
              <a:rPr lang="en-US" sz="1000" dirty="0">
                <a:solidFill>
                  <a:srgbClr val="000000"/>
                </a:solidFill>
                <a:latin typeface="Arial"/>
                <a:cs typeface="Times New Roman" panose="02020603050405020304" pitchFamily="18" charset="0"/>
                <a:hlinkClick r:id="rId3"/>
              </a:rPr>
              <a:t>From Released 2013 AP BIOLOGY Practice Exam</a:t>
            </a:r>
            <a:endParaRPr lang="en-US" sz="1000" dirty="0">
              <a:solidFill>
                <a:srgbClr val="000000"/>
              </a:solidFill>
              <a:latin typeface="Arial"/>
              <a:cs typeface="Times New Roman" panose="02020603050405020304" pitchFamily="18" charset="0"/>
            </a:endParaRPr>
          </a:p>
        </p:txBody>
      </p:sp>
      <p:pic>
        <p:nvPicPr>
          <p:cNvPr id="2" name="Picture 1">
            <a:extLst>
              <a:ext uri="{FF2B5EF4-FFF2-40B4-BE49-F238E27FC236}">
                <a16:creationId xmlns:a16="http://schemas.microsoft.com/office/drawing/2014/main" id="{3FED9A88-9D60-4DA7-B09E-4B5F82CDF67F}"/>
              </a:ext>
            </a:extLst>
          </p:cNvPr>
          <p:cNvPicPr>
            <a:picLocks noChangeAspect="1"/>
          </p:cNvPicPr>
          <p:nvPr/>
        </p:nvPicPr>
        <p:blipFill rotWithShape="1">
          <a:blip r:embed="rId4"/>
          <a:srcRect l="51682" t="26660" r="25153" b="33867"/>
          <a:stretch/>
        </p:blipFill>
        <p:spPr>
          <a:xfrm>
            <a:off x="6944139" y="53689"/>
            <a:ext cx="5075582" cy="4862582"/>
          </a:xfrm>
          <a:prstGeom prst="rect">
            <a:avLst/>
          </a:prstGeom>
        </p:spPr>
      </p:pic>
      <p:cxnSp>
        <p:nvCxnSpPr>
          <p:cNvPr id="13" name="Straight Connector 12">
            <a:extLst>
              <a:ext uri="{FF2B5EF4-FFF2-40B4-BE49-F238E27FC236}">
                <a16:creationId xmlns:a16="http://schemas.microsoft.com/office/drawing/2014/main" id="{E008DBE4-C4E6-4325-BE8C-ABD04EFA2BB6}"/>
              </a:ext>
            </a:extLst>
          </p:cNvPr>
          <p:cNvCxnSpPr>
            <a:cxnSpLocks/>
          </p:cNvCxnSpPr>
          <p:nvPr/>
        </p:nvCxnSpPr>
        <p:spPr>
          <a:xfrm>
            <a:off x="7991061" y="2484980"/>
            <a:ext cx="10794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F5BCFD0-AEB3-45BA-BD95-4904944C8022}"/>
              </a:ext>
            </a:extLst>
          </p:cNvPr>
          <p:cNvCxnSpPr>
            <a:cxnSpLocks/>
          </p:cNvCxnSpPr>
          <p:nvPr/>
        </p:nvCxnSpPr>
        <p:spPr>
          <a:xfrm>
            <a:off x="7777781" y="1298910"/>
            <a:ext cx="36569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BDAF703-D460-4A55-9CB5-C5C96E30BFC3}"/>
              </a:ext>
            </a:extLst>
          </p:cNvPr>
          <p:cNvSpPr txBox="1"/>
          <p:nvPr/>
        </p:nvSpPr>
        <p:spPr>
          <a:xfrm>
            <a:off x="1279100" y="2002640"/>
            <a:ext cx="5916830" cy="707886"/>
          </a:xfrm>
          <a:prstGeom prst="rect">
            <a:avLst/>
          </a:prstGeom>
          <a:noFill/>
        </p:spPr>
        <p:txBody>
          <a:bodyPr wrap="square" rtlCol="0">
            <a:spAutoFit/>
          </a:bodyPr>
          <a:lstStyle/>
          <a:p>
            <a:r>
              <a:rPr lang="en-US" sz="2000" u="sng" dirty="0">
                <a:solidFill>
                  <a:srgbClr val="0000FF"/>
                </a:solidFill>
              </a:rPr>
              <a:t>185 - 80 </a:t>
            </a:r>
            <a:r>
              <a:rPr lang="en-US" sz="2000" dirty="0">
                <a:solidFill>
                  <a:srgbClr val="0000FF"/>
                </a:solidFill>
              </a:rPr>
              <a:t>=  </a:t>
            </a:r>
            <a:r>
              <a:rPr lang="en-US" sz="2000" u="sng" dirty="0">
                <a:solidFill>
                  <a:srgbClr val="0000FF"/>
                </a:solidFill>
              </a:rPr>
              <a:t>105</a:t>
            </a:r>
            <a:r>
              <a:rPr lang="en-US" sz="2000" dirty="0">
                <a:solidFill>
                  <a:srgbClr val="0000FF"/>
                </a:solidFill>
              </a:rPr>
              <a:t> =  5.25  </a:t>
            </a:r>
            <a:r>
              <a:rPr lang="en-US" sz="2000" dirty="0">
                <a:solidFill>
                  <a:srgbClr val="0000FF"/>
                </a:solidFill>
                <a:latin typeface="Comic Sans MS" panose="030F0702030302020204" pitchFamily="66" charset="0"/>
              </a:rPr>
              <a:t>mL O</a:t>
            </a:r>
            <a:r>
              <a:rPr lang="en-US" sz="2000" baseline="-25000" dirty="0">
                <a:solidFill>
                  <a:srgbClr val="0000FF"/>
                </a:solidFill>
                <a:latin typeface="Comic Sans MS" panose="030F0702030302020204" pitchFamily="66" charset="0"/>
              </a:rPr>
              <a:t>2</a:t>
            </a:r>
            <a:r>
              <a:rPr lang="en-US" sz="2000" dirty="0">
                <a:solidFill>
                  <a:srgbClr val="0000FF"/>
                </a:solidFill>
                <a:latin typeface="Comic Sans MS" panose="030F0702030302020204" pitchFamily="66" charset="0"/>
              </a:rPr>
              <a:t>/g/h/</a:t>
            </a:r>
            <a:r>
              <a:rPr kumimoji="0" lang="en-US" sz="2800" b="0" i="0" u="none" strike="noStrike" kern="0" cap="none" spc="0" normalizeH="0" baseline="30000" noProof="0" dirty="0">
                <a:ln>
                  <a:noFill/>
                </a:ln>
                <a:solidFill>
                  <a:srgbClr val="0000FF"/>
                </a:solidFill>
                <a:effectLst/>
                <a:uLnTx/>
                <a:uFillTx/>
                <a:latin typeface="Comic Sans MS" panose="030F0702030302020204" pitchFamily="66" charset="0"/>
                <a:ea typeface="+mn-ea"/>
                <a:cs typeface="+mn-cs"/>
              </a:rPr>
              <a:t>◦</a:t>
            </a:r>
            <a:r>
              <a:rPr lang="en-US" sz="2000" dirty="0">
                <a:solidFill>
                  <a:srgbClr val="0000FF"/>
                </a:solidFill>
                <a:latin typeface="Comic Sans MS" panose="030F0702030302020204" pitchFamily="66" charset="0"/>
              </a:rPr>
              <a:t>C</a:t>
            </a:r>
            <a:r>
              <a:rPr lang="en-US" sz="2000" dirty="0">
                <a:solidFill>
                  <a:srgbClr val="0000FF"/>
                </a:solidFill>
              </a:rPr>
              <a:t> </a:t>
            </a:r>
          </a:p>
          <a:p>
            <a:r>
              <a:rPr lang="en-US" sz="2000" dirty="0">
                <a:solidFill>
                  <a:srgbClr val="0000FF"/>
                </a:solidFill>
              </a:rPr>
              <a:t>  30 -10       20</a:t>
            </a:r>
          </a:p>
        </p:txBody>
      </p:sp>
      <p:sp>
        <p:nvSpPr>
          <p:cNvPr id="22" name="TextBox 21">
            <a:extLst>
              <a:ext uri="{FF2B5EF4-FFF2-40B4-BE49-F238E27FC236}">
                <a16:creationId xmlns:a16="http://schemas.microsoft.com/office/drawing/2014/main" id="{B797ED3E-3005-4722-BACF-99760C8C3498}"/>
              </a:ext>
            </a:extLst>
          </p:cNvPr>
          <p:cNvSpPr txBox="1"/>
          <p:nvPr/>
        </p:nvSpPr>
        <p:spPr>
          <a:xfrm>
            <a:off x="394518" y="3105834"/>
            <a:ext cx="6129130" cy="646331"/>
          </a:xfrm>
          <a:prstGeom prst="rect">
            <a:avLst/>
          </a:prstGeom>
          <a:noFill/>
        </p:spPr>
        <p:txBody>
          <a:bodyPr wrap="square">
            <a:spAutoFit/>
          </a:bodyPr>
          <a:lstStyle/>
          <a:p>
            <a:r>
              <a:rPr lang="en-US" sz="1800" dirty="0">
                <a:solidFill>
                  <a:srgbClr val="0000FF"/>
                </a:solidFill>
                <a:latin typeface="Comic Sans MS" panose="030F0702030302020204" pitchFamily="66" charset="0"/>
              </a:rPr>
              <a:t>Answer can include any value from 5.0 to 5.5 inclusive</a:t>
            </a:r>
            <a:br>
              <a:rPr lang="en-US" sz="1800" dirty="0">
                <a:solidFill>
                  <a:srgbClr val="0000FF"/>
                </a:solidFill>
                <a:latin typeface="Comic Sans MS" panose="030F0702030302020204" pitchFamily="66" charset="0"/>
              </a:rPr>
            </a:br>
            <a:r>
              <a:rPr lang="en-US" sz="1800" dirty="0">
                <a:solidFill>
                  <a:srgbClr val="0000FF"/>
                </a:solidFill>
                <a:latin typeface="Comic Sans MS" panose="030F0702030302020204" pitchFamily="66" charset="0"/>
              </a:rPr>
              <a:t>                                            or 5/1 to 55/10</a:t>
            </a:r>
            <a:endParaRPr lang="en-US" dirty="0">
              <a:solidFill>
                <a:srgbClr val="0000FF"/>
              </a:solidFill>
            </a:endParaRPr>
          </a:p>
        </p:txBody>
      </p:sp>
    </p:spTree>
    <p:extLst>
      <p:ext uri="{BB962C8B-B14F-4D97-AF65-F5344CB8AC3E}">
        <p14:creationId xmlns:p14="http://schemas.microsoft.com/office/powerpoint/2010/main" val="204148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righ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6A56678-2A5C-4C2E-89E9-F8B5A405185C}"/>
              </a:ext>
            </a:extLst>
          </p:cNvPr>
          <p:cNvSpPr txBox="1"/>
          <p:nvPr/>
        </p:nvSpPr>
        <p:spPr>
          <a:xfrm>
            <a:off x="1750267" y="4418006"/>
            <a:ext cx="8484596" cy="369332"/>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effectLst/>
                <a:uLnTx/>
                <a:uFillTx/>
                <a:latin typeface="Calibri" panose="020F0502020204030204" pitchFamily="34" charset="0"/>
                <a:ea typeface="+mn-ea"/>
                <a:cs typeface="+mn-cs"/>
              </a:rPr>
              <a:t> __________________________                   ____________________________</a:t>
            </a:r>
          </a:p>
        </p:txBody>
      </p:sp>
      <p:sp>
        <p:nvSpPr>
          <p:cNvPr id="191490" name="Text Box 4">
            <a:extLst>
              <a:ext uri="{FF2B5EF4-FFF2-40B4-BE49-F238E27FC236}">
                <a16:creationId xmlns:a16="http://schemas.microsoft.com/office/drawing/2014/main" id="{9C787467-60C2-4715-9233-61D0DB341042}"/>
              </a:ext>
            </a:extLst>
          </p:cNvPr>
          <p:cNvSpPr txBox="1">
            <a:spLocks noChangeArrowheads="1"/>
          </p:cNvSpPr>
          <p:nvPr/>
        </p:nvSpPr>
        <p:spPr bwMode="auto">
          <a:xfrm>
            <a:off x="667542" y="299623"/>
            <a:ext cx="895191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a:latin typeface="Comic Sans MS" panose="030F0702030302020204" pitchFamily="66" charset="0"/>
              </a:rPr>
              <a:t>Identify these growth curves shown below</a:t>
            </a:r>
            <a:endParaRPr lang="en-US" altLang="en-US" sz="1800" b="1" dirty="0">
              <a:latin typeface="Comic Sans MS" panose="030F0702030302020204" pitchFamily="66" charset="0"/>
            </a:endParaRPr>
          </a:p>
        </p:txBody>
      </p:sp>
      <p:sp>
        <p:nvSpPr>
          <p:cNvPr id="105475" name="TextBox 1">
            <a:extLst>
              <a:ext uri="{FF2B5EF4-FFF2-40B4-BE49-F238E27FC236}">
                <a16:creationId xmlns:a16="http://schemas.microsoft.com/office/drawing/2014/main" id="{4A67D6AE-3CAC-4F5A-AC96-47680952D5C9}"/>
              </a:ext>
            </a:extLst>
          </p:cNvPr>
          <p:cNvSpPr txBox="1">
            <a:spLocks noChangeArrowheads="1"/>
          </p:cNvSpPr>
          <p:nvPr/>
        </p:nvSpPr>
        <p:spPr bwMode="auto">
          <a:xfrm>
            <a:off x="150409" y="5758081"/>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en-US" altLang="en-US" sz="1000" dirty="0">
                <a:latin typeface="Times New Roman" panose="02020603050405020304" pitchFamily="18" charset="0"/>
                <a:cs typeface="Times New Roman" panose="02020603050405020304" pitchFamily="18" charset="0"/>
              </a:rPr>
              <a:t>SYI-1.G.2 Many adaptations in organisms are related to obtaining and using energy and matter in a particular environment— </a:t>
            </a:r>
            <a:br>
              <a:rPr lang="en-US" altLang="en-US" sz="1000" dirty="0">
                <a:latin typeface="Times New Roman" panose="02020603050405020304" pitchFamily="18" charset="0"/>
                <a:cs typeface="Times New Roman" panose="02020603050405020304" pitchFamily="18" charset="0"/>
              </a:rPr>
            </a:br>
            <a:r>
              <a:rPr lang="en-US" altLang="en-US" sz="1000" dirty="0">
                <a:latin typeface="Times New Roman" panose="02020603050405020304" pitchFamily="18" charset="0"/>
                <a:cs typeface="Times New Roman" panose="02020603050405020304" pitchFamily="18" charset="0"/>
              </a:rPr>
              <a:t>a. Population growth dynamics depend on a number of factors.</a:t>
            </a:r>
            <a:br>
              <a:rPr lang="en-US" altLang="en-US" sz="1000" dirty="0">
                <a:latin typeface="Times New Roman" panose="02020603050405020304" pitchFamily="18" charset="0"/>
                <a:cs typeface="Times New Roman" panose="02020603050405020304" pitchFamily="18" charset="0"/>
              </a:rPr>
            </a:br>
            <a:r>
              <a:rPr lang="en-US" altLang="en-US" sz="1000" dirty="0">
                <a:latin typeface="Times New Roman" panose="02020603050405020304" pitchFamily="18" charset="0"/>
                <a:cs typeface="Times New Roman" panose="02020603050405020304" pitchFamily="18" charset="0"/>
              </a:rPr>
              <a:t>i. Reproduction without constraints results in the exponential growth of a population.</a:t>
            </a:r>
          </a:p>
          <a:p>
            <a:pPr>
              <a:buFont typeface="Arial" panose="020B0604020202020204" pitchFamily="34" charset="0"/>
              <a:buNone/>
            </a:pPr>
            <a:r>
              <a:rPr lang="en-US" altLang="en-US" sz="1000" dirty="0">
                <a:latin typeface="Times New Roman" panose="02020603050405020304" pitchFamily="18" charset="0"/>
                <a:cs typeface="Times New Roman" panose="02020603050405020304" pitchFamily="18" charset="0"/>
              </a:rPr>
              <a:t>SYI-1.H.1 A population can produce a density of individuals that exceeds the system’s resource availability. </a:t>
            </a:r>
          </a:p>
          <a:p>
            <a:pPr>
              <a:buFont typeface="Arial" panose="020B0604020202020204" pitchFamily="34" charset="0"/>
              <a:buNone/>
            </a:pPr>
            <a:r>
              <a:rPr lang="en-US" altLang="en-US" sz="1000" dirty="0">
                <a:latin typeface="Times New Roman" panose="02020603050405020304" pitchFamily="18" charset="0"/>
                <a:cs typeface="Times New Roman" panose="02020603050405020304" pitchFamily="18" charset="0"/>
              </a:rPr>
              <a:t>SYI-1.H.2 As limits to growth due to density-dependent and density-independent factors are imposed, a logistic growth model generally ensues</a:t>
            </a:r>
          </a:p>
          <a:p>
            <a:pPr lvl="0">
              <a:spcBef>
                <a:spcPts val="0"/>
              </a:spcBef>
              <a:buNone/>
              <a:defRPr/>
            </a:pPr>
            <a:r>
              <a:rPr lang="en-US" sz="1000" dirty="0">
                <a:solidFill>
                  <a:prstClr val="black"/>
                </a:solidFill>
                <a:latin typeface="Calibri" panose="020F0502020204030204"/>
              </a:rPr>
              <a:t>SP 2. D  Represent relationships within biological models including       b. Diagrams</a:t>
            </a:r>
            <a:r>
              <a:rPr lang="en-US" altLang="en-US" sz="1000" dirty="0">
                <a:latin typeface="Times New Roman" panose="02020603050405020304" pitchFamily="18" charset="0"/>
                <a:cs typeface="Times New Roman" panose="02020603050405020304" pitchFamily="18" charset="0"/>
              </a:rPr>
              <a:t>. </a:t>
            </a:r>
          </a:p>
        </p:txBody>
      </p:sp>
      <p:pic>
        <p:nvPicPr>
          <p:cNvPr id="191492" name="Picture 2" descr="Image result">
            <a:extLst>
              <a:ext uri="{FF2B5EF4-FFF2-40B4-BE49-F238E27FC236}">
                <a16:creationId xmlns:a16="http://schemas.microsoft.com/office/drawing/2014/main" id="{72690F14-5093-459F-A118-40C432B7AC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974" r="44"/>
          <a:stretch/>
        </p:blipFill>
        <p:spPr bwMode="auto">
          <a:xfrm>
            <a:off x="1750267" y="1267692"/>
            <a:ext cx="7393733" cy="2835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3" name="Rectangle 2">
            <a:extLst>
              <a:ext uri="{FF2B5EF4-FFF2-40B4-BE49-F238E27FC236}">
                <a16:creationId xmlns:a16="http://schemas.microsoft.com/office/drawing/2014/main" id="{2438BA9D-7705-443B-9513-8A55FAFBBC9C}"/>
              </a:ext>
            </a:extLst>
          </p:cNvPr>
          <p:cNvSpPr>
            <a:spLocks noChangeArrowheads="1"/>
          </p:cNvSpPr>
          <p:nvPr/>
        </p:nvSpPr>
        <p:spPr bwMode="auto">
          <a:xfrm>
            <a:off x="0" y="-15690"/>
            <a:ext cx="6781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000" dirty="0">
                <a:solidFill>
                  <a:srgbClr val="CC3399"/>
                </a:solidFill>
                <a:latin typeface="Arial" panose="020B0604020202020204" pitchFamily="34" charset="0"/>
              </a:rPr>
              <a:t>Image from: https://figures.boundless-cdn.com/21346/large/figure-45-03-01.jpe</a:t>
            </a:r>
          </a:p>
        </p:txBody>
      </p:sp>
      <p:sp>
        <p:nvSpPr>
          <p:cNvPr id="10" name="TextBox 9">
            <a:extLst>
              <a:ext uri="{FF2B5EF4-FFF2-40B4-BE49-F238E27FC236}">
                <a16:creationId xmlns:a16="http://schemas.microsoft.com/office/drawing/2014/main" id="{277A72A9-3853-4F20-867F-B620B8934853}"/>
              </a:ext>
            </a:extLst>
          </p:cNvPr>
          <p:cNvSpPr txBox="1"/>
          <p:nvPr/>
        </p:nvSpPr>
        <p:spPr>
          <a:xfrm>
            <a:off x="6453352" y="4258631"/>
            <a:ext cx="3166103" cy="461665"/>
          </a:xfrm>
          <a:prstGeom prst="rect">
            <a:avLst/>
          </a:prstGeom>
          <a:noFill/>
        </p:spPr>
        <p:txBody>
          <a:bodyPr wrap="square">
            <a:spAutoFit/>
          </a:bodyPr>
          <a:lstStyle/>
          <a:p>
            <a:r>
              <a:rPr lang="en-US" altLang="en-US" sz="2400" b="1" dirty="0">
                <a:solidFill>
                  <a:srgbClr val="1003BD"/>
                </a:solidFill>
                <a:latin typeface="Comic Sans MS" panose="030F0702030302020204" pitchFamily="66" charset="0"/>
              </a:rPr>
              <a:t>Logistic</a:t>
            </a:r>
            <a:endParaRPr lang="en-US" sz="2400" dirty="0"/>
          </a:p>
        </p:txBody>
      </p:sp>
      <p:sp>
        <p:nvSpPr>
          <p:cNvPr id="12" name="TextBox 11">
            <a:extLst>
              <a:ext uri="{FF2B5EF4-FFF2-40B4-BE49-F238E27FC236}">
                <a16:creationId xmlns:a16="http://schemas.microsoft.com/office/drawing/2014/main" id="{9FD3F23E-CD47-4B3C-8EB5-302B61B31E26}"/>
              </a:ext>
            </a:extLst>
          </p:cNvPr>
          <p:cNvSpPr txBox="1"/>
          <p:nvPr/>
        </p:nvSpPr>
        <p:spPr>
          <a:xfrm>
            <a:off x="2582779" y="4238080"/>
            <a:ext cx="1989222" cy="461665"/>
          </a:xfrm>
          <a:prstGeom prst="rect">
            <a:avLst/>
          </a:prstGeom>
          <a:noFill/>
        </p:spPr>
        <p:txBody>
          <a:bodyPr wrap="square">
            <a:spAutoFit/>
          </a:bodyPr>
          <a:lstStyle/>
          <a:p>
            <a:pPr>
              <a:defRPr/>
            </a:pPr>
            <a:r>
              <a:rPr lang="en-US" altLang="en-US" sz="2400" b="1" dirty="0">
                <a:solidFill>
                  <a:srgbClr val="1003BD"/>
                </a:solidFill>
                <a:latin typeface="Comic Sans MS" panose="030F0702030302020204" pitchFamily="66" charset="0"/>
              </a:rPr>
              <a:t>Exponential</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5475"/>
                                        </p:tgtEl>
                                        <p:attrNameLst>
                                          <p:attrName>style.visibility</p:attrName>
                                        </p:attrNameLst>
                                      </p:cBhvr>
                                      <p:to>
                                        <p:strVal val="visible"/>
                                      </p:to>
                                    </p:set>
                                    <p:animEffect transition="in" filter="wipe(down)">
                                      <p:cBhvr>
                                        <p:cTn id="17" dur="500"/>
                                        <p:tgtEl>
                                          <p:spTgt spid="105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p:bldP spid="10"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D974E4EE-6885-4F49-BF03-0E0E9733F0E6}"/>
              </a:ext>
            </a:extLst>
          </p:cNvPr>
          <p:cNvSpPr>
            <a:spLocks noChangeArrowheads="1"/>
          </p:cNvSpPr>
          <p:nvPr/>
        </p:nvSpPr>
        <p:spPr bwMode="auto">
          <a:xfrm>
            <a:off x="1828800" y="44451"/>
            <a:ext cx="6858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1000" dirty="0">
                <a:solidFill>
                  <a:srgbClr val="FF33CC"/>
                </a:solidFill>
              </a:rPr>
              <a:t>Image from: http://www.epikness.com/wp-content/uploads/2011/11/chem191ss5q5.gif</a:t>
            </a:r>
          </a:p>
        </p:txBody>
      </p:sp>
      <p:pic>
        <p:nvPicPr>
          <p:cNvPr id="163843" name="Picture 5">
            <a:extLst>
              <a:ext uri="{FF2B5EF4-FFF2-40B4-BE49-F238E27FC236}">
                <a16:creationId xmlns:a16="http://schemas.microsoft.com/office/drawing/2014/main" id="{F91B7383-5157-46C5-B1D8-6891E06E1AAA}"/>
              </a:ext>
            </a:extLst>
          </p:cNvPr>
          <p:cNvPicPr>
            <a:picLocks noChangeAspect="1"/>
          </p:cNvPicPr>
          <p:nvPr/>
        </p:nvPicPr>
        <p:blipFill>
          <a:blip r:embed="rId2">
            <a:extLst>
              <a:ext uri="{28A0092B-C50C-407E-A947-70E740481C1C}">
                <a14:useLocalDpi xmlns:a14="http://schemas.microsoft.com/office/drawing/2010/main" val="0"/>
              </a:ext>
            </a:extLst>
          </a:blip>
          <a:srcRect l="-412" t="19405" r="65840" b="694"/>
          <a:stretch>
            <a:fillRect/>
          </a:stretch>
        </p:blipFill>
        <p:spPr bwMode="auto">
          <a:xfrm>
            <a:off x="2057401" y="806451"/>
            <a:ext cx="4721225"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4" name="TextBox 1">
            <a:extLst>
              <a:ext uri="{FF2B5EF4-FFF2-40B4-BE49-F238E27FC236}">
                <a16:creationId xmlns:a16="http://schemas.microsoft.com/office/drawing/2014/main" id="{F811F864-EE54-4540-AF36-3D59E300C881}"/>
              </a:ext>
            </a:extLst>
          </p:cNvPr>
          <p:cNvSpPr txBox="1">
            <a:spLocks noChangeArrowheads="1"/>
          </p:cNvSpPr>
          <p:nvPr/>
        </p:nvSpPr>
        <p:spPr bwMode="auto">
          <a:xfrm>
            <a:off x="1676401" y="290513"/>
            <a:ext cx="81962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400" dirty="0">
                <a:solidFill>
                  <a:srgbClr val="000000"/>
                </a:solidFill>
                <a:latin typeface="Comic Sans MS" panose="030F0702030302020204" pitchFamily="66" charset="0"/>
              </a:rPr>
              <a:t>EXPLAIN why the following graph has the shape it does</a:t>
            </a:r>
          </a:p>
        </p:txBody>
      </p:sp>
      <p:sp>
        <p:nvSpPr>
          <p:cNvPr id="2" name="TextBox 1">
            <a:extLst>
              <a:ext uri="{FF2B5EF4-FFF2-40B4-BE49-F238E27FC236}">
                <a16:creationId xmlns:a16="http://schemas.microsoft.com/office/drawing/2014/main" id="{31AC032A-D6A7-4AF8-9394-B827EBDE3E4C}"/>
              </a:ext>
            </a:extLst>
          </p:cNvPr>
          <p:cNvSpPr txBox="1">
            <a:spLocks noChangeArrowheads="1"/>
          </p:cNvSpPr>
          <p:nvPr/>
        </p:nvSpPr>
        <p:spPr bwMode="auto">
          <a:xfrm>
            <a:off x="6156326" y="1828800"/>
            <a:ext cx="4721225" cy="1938992"/>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defRPr/>
            </a:pPr>
            <a:r>
              <a:rPr lang="en-US" altLang="en-US" sz="2000" dirty="0">
                <a:solidFill>
                  <a:srgbClr val="2D2D8A"/>
                </a:solidFill>
                <a:latin typeface="Comic Sans MS" panose="030F0702030302020204" pitchFamily="66" charset="0"/>
                <a:cs typeface="Arial" panose="020B0604020202020204" pitchFamily="34" charset="0"/>
              </a:rPr>
              <a:t>As long as substrate is unlimited, </a:t>
            </a:r>
            <a:br>
              <a:rPr lang="en-US" altLang="en-US" sz="2000" dirty="0">
                <a:solidFill>
                  <a:srgbClr val="2D2D8A"/>
                </a:solidFill>
                <a:latin typeface="Comic Sans MS" panose="030F0702030302020204" pitchFamily="66" charset="0"/>
                <a:cs typeface="Arial" panose="020B0604020202020204" pitchFamily="34" charset="0"/>
              </a:rPr>
            </a:br>
            <a:r>
              <a:rPr lang="en-US" altLang="en-US" sz="2000" dirty="0">
                <a:solidFill>
                  <a:srgbClr val="2D2D8A"/>
                </a:solidFill>
                <a:latin typeface="Comic Sans MS" panose="030F0702030302020204" pitchFamily="66" charset="0"/>
                <a:cs typeface="Arial" panose="020B0604020202020204" pitchFamily="34" charset="0"/>
              </a:rPr>
              <a:t>increasing the amount of enzyme</a:t>
            </a:r>
            <a:br>
              <a:rPr lang="en-US" altLang="en-US" sz="2000" dirty="0">
                <a:solidFill>
                  <a:srgbClr val="2D2D8A"/>
                </a:solidFill>
                <a:latin typeface="Comic Sans MS" panose="030F0702030302020204" pitchFamily="66" charset="0"/>
                <a:cs typeface="Arial" panose="020B0604020202020204" pitchFamily="34" charset="0"/>
              </a:rPr>
            </a:br>
            <a:r>
              <a:rPr lang="en-US" altLang="en-US" sz="2000" dirty="0">
                <a:solidFill>
                  <a:srgbClr val="2D2D8A"/>
                </a:solidFill>
                <a:latin typeface="Comic Sans MS" panose="030F0702030302020204" pitchFamily="66" charset="0"/>
                <a:cs typeface="Arial" panose="020B0604020202020204" pitchFamily="34" charset="0"/>
              </a:rPr>
              <a:t>available will increase the reaction rate because the more enzyme that is available, the more likely an enzyme will find a substrate and react.</a:t>
            </a:r>
            <a:endParaRPr lang="en-US" altLang="en-US" sz="2000" dirty="0">
              <a:solidFill>
                <a:srgbClr val="000000"/>
              </a:solidFill>
              <a:latin typeface="Comic Sans MS" panose="030F0702030302020204" pitchFamily="66" charset="0"/>
              <a:cs typeface="Arial" panose="020B0604020202020204" pitchFamily="34" charset="0"/>
            </a:endParaRPr>
          </a:p>
        </p:txBody>
      </p:sp>
      <p:sp>
        <p:nvSpPr>
          <p:cNvPr id="158726" name="Rectangle 2">
            <a:extLst>
              <a:ext uri="{FF2B5EF4-FFF2-40B4-BE49-F238E27FC236}">
                <a16:creationId xmlns:a16="http://schemas.microsoft.com/office/drawing/2014/main" id="{CFD1C071-DEFC-478E-A1E6-5C287EF8EA20}"/>
              </a:ext>
            </a:extLst>
          </p:cNvPr>
          <p:cNvSpPr>
            <a:spLocks noChangeArrowheads="1"/>
          </p:cNvSpPr>
          <p:nvPr/>
        </p:nvSpPr>
        <p:spPr bwMode="auto">
          <a:xfrm>
            <a:off x="93785" y="5895009"/>
            <a:ext cx="9150350" cy="102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lnSpc>
                <a:spcPct val="107000"/>
              </a:lnSpc>
              <a:spcBef>
                <a:spcPct val="0"/>
              </a:spcBef>
              <a:spcAft>
                <a:spcPct val="0"/>
              </a:spcAft>
              <a:buNone/>
            </a:pPr>
            <a:r>
              <a:rPr lang="en-US" altLang="en-US" sz="1000" dirty="0">
                <a:solidFill>
                  <a:srgbClr val="000000"/>
                </a:solidFill>
                <a:ea typeface="Times New Roman" panose="02020603050405020304" pitchFamily="18" charset="0"/>
                <a:cs typeface="Arial" panose="020B0604020202020204" pitchFamily="34" charset="0"/>
              </a:rPr>
              <a:t>ENE 1.G.2 The relative concentrations of substrates and products determine how efficiently an enzymatic reaction proceeds.</a:t>
            </a:r>
          </a:p>
          <a:p>
            <a:pPr lvl="0">
              <a:spcBef>
                <a:spcPts val="0"/>
              </a:spcBef>
              <a:buNone/>
              <a:defRPr/>
            </a:pPr>
            <a:r>
              <a:rPr lang="en-US" sz="1000" dirty="0">
                <a:solidFill>
                  <a:prstClr val="black"/>
                </a:solidFill>
                <a:latin typeface="Calibri" panose="020F0502020204030204"/>
              </a:rPr>
              <a:t>SP 2 A Describe characteristics of a biological process, or model, represented visually.</a:t>
            </a:r>
          </a:p>
          <a:p>
            <a:pPr lvl="0">
              <a:spcBef>
                <a:spcPts val="0"/>
              </a:spcBef>
              <a:buNone/>
              <a:defRPr/>
            </a:pPr>
            <a:r>
              <a:rPr lang="en-US" sz="1000" dirty="0">
                <a:solidFill>
                  <a:prstClr val="black"/>
                </a:solidFill>
                <a:latin typeface="Calibri" panose="020F0502020204030204"/>
              </a:rPr>
              <a:t>SP 2 B Explain relationships between different characteristics of biological concepts, processes, or models represented visually</a:t>
            </a:r>
          </a:p>
          <a:p>
            <a:pPr lvl="0">
              <a:spcBef>
                <a:spcPts val="0"/>
              </a:spcBef>
              <a:buNone/>
              <a:defRPr/>
            </a:pPr>
            <a:r>
              <a:rPr lang="en-US" sz="1000" dirty="0">
                <a:solidFill>
                  <a:prstClr val="black"/>
                </a:solidFill>
                <a:latin typeface="Calibri" panose="020F0502020204030204"/>
              </a:rPr>
              <a:t>    a. in theoretical contexts</a:t>
            </a:r>
          </a:p>
          <a:p>
            <a:pPr lvl="0">
              <a:spcBef>
                <a:spcPts val="0"/>
              </a:spcBef>
              <a:buNone/>
              <a:defRPr/>
            </a:pPr>
            <a:r>
              <a:rPr lang="en-US" sz="1000" dirty="0">
                <a:solidFill>
                  <a:prstClr val="black"/>
                </a:solidFill>
                <a:latin typeface="Calibri" panose="020F0502020204030204"/>
              </a:rPr>
              <a:t>SP 2.C Explain how biological concepts or processes represented visually relate to larger biological principles, concepts, processes or theories.</a:t>
            </a:r>
          </a:p>
          <a:p>
            <a:pPr eaLnBrk="0" fontAlgn="base" hangingPunct="0">
              <a:lnSpc>
                <a:spcPct val="107000"/>
              </a:lnSpc>
              <a:spcBef>
                <a:spcPct val="0"/>
              </a:spcBef>
              <a:spcAft>
                <a:spcPct val="0"/>
              </a:spcAft>
              <a:buNone/>
            </a:pPr>
            <a:endParaRPr lang="en-US" altLang="en-US" sz="1000" dirty="0">
              <a:solidFill>
                <a:srgbClr val="000000"/>
              </a:solidFill>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8726"/>
                                        </p:tgtEl>
                                        <p:attrNameLst>
                                          <p:attrName>style.visibility</p:attrName>
                                        </p:attrNameLst>
                                      </p:cBhvr>
                                      <p:to>
                                        <p:strVal val="visible"/>
                                      </p:to>
                                    </p:set>
                                    <p:animEffect transition="in" filter="wipe(down)">
                                      <p:cBhvr>
                                        <p:cTn id="12" dur="500"/>
                                        <p:tgtEl>
                                          <p:spTgt spid="158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6"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75000"/>
          </a:schemeClr>
        </a:solidFill>
        <a:effectLst/>
      </p:bgPr>
    </p:bg>
    <p:spTree>
      <p:nvGrpSpPr>
        <p:cNvPr id="1" name=""/>
        <p:cNvGrpSpPr/>
        <p:nvPr/>
      </p:nvGrpSpPr>
      <p:grpSpPr>
        <a:xfrm>
          <a:off x="0" y="0"/>
          <a:ext cx="0" cy="0"/>
          <a:chOff x="0" y="0"/>
          <a:chExt cx="0" cy="0"/>
        </a:xfrm>
      </p:grpSpPr>
      <p:pic>
        <p:nvPicPr>
          <p:cNvPr id="3074" name="Picture 3">
            <a:extLst>
              <a:ext uri="{FF2B5EF4-FFF2-40B4-BE49-F238E27FC236}">
                <a16:creationId xmlns:a16="http://schemas.microsoft.com/office/drawing/2014/main" id="{90C9A9B1-98D7-4D38-81B5-C3C37FE83E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84746" y="910478"/>
            <a:ext cx="4114860" cy="5689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4AFD6250-A18B-4BAB-8626-C512A7C21A04}"/>
              </a:ext>
            </a:extLst>
          </p:cNvPr>
          <p:cNvSpPr txBox="1"/>
          <p:nvPr/>
        </p:nvSpPr>
        <p:spPr>
          <a:xfrm>
            <a:off x="3988568" y="257546"/>
            <a:ext cx="2707216" cy="523220"/>
          </a:xfrm>
          <a:prstGeom prst="rect">
            <a:avLst/>
          </a:prstGeom>
          <a:gradFill>
            <a:gsLst>
              <a:gs pos="0">
                <a:srgbClr val="FFD966">
                  <a:lumMod val="5000"/>
                  <a:lumOff val="95000"/>
                </a:srgbClr>
              </a:gs>
              <a:gs pos="74000">
                <a:srgbClr val="FFD966">
                  <a:lumMod val="45000"/>
                  <a:lumOff val="55000"/>
                </a:srgbClr>
              </a:gs>
              <a:gs pos="83000">
                <a:srgbClr val="FFD966">
                  <a:lumMod val="45000"/>
                  <a:lumOff val="55000"/>
                </a:srgbClr>
              </a:gs>
              <a:gs pos="100000">
                <a:srgbClr val="FFD966">
                  <a:lumMod val="30000"/>
                  <a:lumOff val="70000"/>
                </a:srgbClr>
              </a:gs>
            </a:gsLst>
            <a:lin ang="5400000" scaled="1"/>
          </a:gra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rPr>
              <a:t>TAKE A BREAK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EC8EE"/>
        </a:solidFill>
        <a:effectLst/>
      </p:bgPr>
    </p:bg>
    <p:spTree>
      <p:nvGrpSpPr>
        <p:cNvPr id="1" name=""/>
        <p:cNvGrpSpPr/>
        <p:nvPr/>
      </p:nvGrpSpPr>
      <p:grpSpPr>
        <a:xfrm>
          <a:off x="0" y="0"/>
          <a:ext cx="0" cy="0"/>
          <a:chOff x="0" y="0"/>
          <a:chExt cx="0" cy="0"/>
        </a:xfrm>
      </p:grpSpPr>
      <p:pic>
        <p:nvPicPr>
          <p:cNvPr id="146434" name="Picture 2">
            <a:extLst>
              <a:ext uri="{FF2B5EF4-FFF2-40B4-BE49-F238E27FC236}">
                <a16:creationId xmlns:a16="http://schemas.microsoft.com/office/drawing/2014/main" id="{B8469115-86B3-4338-A3F4-ECEC14096CB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30999" y="117474"/>
            <a:ext cx="4728195" cy="4884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33383D0A-6DCD-43F5-8B3B-7D8669B2A3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625" b="14606"/>
          <a:stretch>
            <a:fillRect/>
          </a:stretch>
        </p:blipFill>
        <p:spPr bwMode="auto">
          <a:xfrm>
            <a:off x="6686411" y="94884"/>
            <a:ext cx="4755181" cy="4884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6" name="Rectangle 2">
            <a:extLst>
              <a:ext uri="{FF2B5EF4-FFF2-40B4-BE49-F238E27FC236}">
                <a16:creationId xmlns:a16="http://schemas.microsoft.com/office/drawing/2014/main" id="{58FADFB5-74B4-4B8F-A548-E7326AFBB6A7}"/>
              </a:ext>
            </a:extLst>
          </p:cNvPr>
          <p:cNvSpPr>
            <a:spLocks noGrp="1" noChangeArrowheads="1"/>
          </p:cNvSpPr>
          <p:nvPr>
            <p:ph type="body" sz="half" idx="2"/>
          </p:nvPr>
        </p:nvSpPr>
        <p:spPr>
          <a:xfrm>
            <a:off x="351635" y="3043290"/>
            <a:ext cx="6193751" cy="663575"/>
          </a:xfrm>
        </p:spPr>
        <p:txBody>
          <a:bodyPr/>
          <a:lstStyle/>
          <a:p>
            <a:pPr marL="0" indent="0">
              <a:buNone/>
            </a:pPr>
            <a:r>
              <a:rPr lang="en-US" altLang="en-US" sz="2000" dirty="0">
                <a:latin typeface="Comic Sans MS" panose="030F0702030302020204" pitchFamily="66" charset="0"/>
              </a:rPr>
              <a:t>Calculate the solute potential (Ψs) of the carrot </a:t>
            </a:r>
            <a:br>
              <a:rPr lang="en-US" altLang="en-US" sz="2000" dirty="0">
                <a:latin typeface="Comic Sans MS" panose="030F0702030302020204" pitchFamily="66" charset="0"/>
              </a:rPr>
            </a:br>
            <a:r>
              <a:rPr lang="en-US" altLang="en-US" sz="2000" dirty="0">
                <a:latin typeface="Comic Sans MS" panose="030F0702030302020204" pitchFamily="66" charset="0"/>
              </a:rPr>
              <a:t>cores in sucrose at 22 °C .</a:t>
            </a:r>
            <a:endParaRPr lang="en-US" altLang="en-US" sz="2000" dirty="0">
              <a:solidFill>
                <a:srgbClr val="FF0000"/>
              </a:solidFill>
              <a:latin typeface="Comic Sans MS" panose="030F0702030302020204" pitchFamily="66" charset="0"/>
            </a:endParaRPr>
          </a:p>
          <a:p>
            <a:pPr marL="0" indent="0">
              <a:buNone/>
            </a:pPr>
            <a:endParaRPr lang="en-US" altLang="en-US" sz="2000" dirty="0">
              <a:latin typeface="Comic Sans MS" panose="030F0702030302020204" pitchFamily="66" charset="0"/>
            </a:endParaRPr>
          </a:p>
          <a:p>
            <a:pPr marL="0" indent="0">
              <a:buNone/>
            </a:pPr>
            <a:endParaRPr lang="en-US" altLang="en-US" sz="2000" b="1" dirty="0">
              <a:latin typeface="Comic Sans MS" panose="030F0702030302020204" pitchFamily="66" charset="0"/>
            </a:endParaRPr>
          </a:p>
        </p:txBody>
      </p:sp>
      <p:sp>
        <p:nvSpPr>
          <p:cNvPr id="44037" name="Rectangle 1">
            <a:extLst>
              <a:ext uri="{FF2B5EF4-FFF2-40B4-BE49-F238E27FC236}">
                <a16:creationId xmlns:a16="http://schemas.microsoft.com/office/drawing/2014/main" id="{E8594E95-7C77-43B7-A42F-628AF7BF51E0}"/>
              </a:ext>
            </a:extLst>
          </p:cNvPr>
          <p:cNvSpPr>
            <a:spLocks noChangeArrowheads="1"/>
          </p:cNvSpPr>
          <p:nvPr/>
        </p:nvSpPr>
        <p:spPr bwMode="auto">
          <a:xfrm>
            <a:off x="0" y="5509601"/>
            <a:ext cx="89916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ESSENTIAL KNOWLEDGE</a:t>
            </a:r>
          </a:p>
          <a:p>
            <a:pPr eaLnBrk="0" fontAlgn="base" hangingPunct="0">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ENE 2.H.1 External environments can be hypotonic, hypertonic or isotonic to internal environments of cells—</a:t>
            </a:r>
            <a:br>
              <a:rPr lang="en-US" altLang="en-US" sz="900" dirty="0">
                <a:solidFill>
                  <a:srgbClr val="000000"/>
                </a:solidFill>
                <a:latin typeface="Times New Roman" panose="02020603050405020304" pitchFamily="18" charset="0"/>
                <a:cs typeface="Times New Roman" panose="02020603050405020304" pitchFamily="18" charset="0"/>
              </a:rPr>
            </a:br>
            <a:r>
              <a:rPr lang="en-US" altLang="en-US" sz="900" dirty="0">
                <a:solidFill>
                  <a:srgbClr val="000000"/>
                </a:solidFill>
                <a:latin typeface="Times New Roman" panose="02020603050405020304" pitchFamily="18" charset="0"/>
                <a:cs typeface="Times New Roman" panose="02020603050405020304" pitchFamily="18" charset="0"/>
              </a:rPr>
              <a:t>   a. Water moves by osmosis from areas of high water potential/low osmolarity/ low solute concentration to areas of low water potential/high osmolarity/high solute  concentration.</a:t>
            </a:r>
          </a:p>
          <a:p>
            <a:pPr eaLnBrk="0" fontAlgn="base" hangingPunct="0">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SP 4. B Describe data from a table or graph, including</a:t>
            </a:r>
            <a:br>
              <a:rPr lang="en-US" altLang="en-US" sz="900" dirty="0">
                <a:solidFill>
                  <a:srgbClr val="000000"/>
                </a:solidFill>
                <a:latin typeface="Times New Roman" panose="02020603050405020304" pitchFamily="18" charset="0"/>
                <a:cs typeface="Times New Roman" panose="02020603050405020304" pitchFamily="18" charset="0"/>
              </a:rPr>
            </a:br>
            <a:r>
              <a:rPr lang="en-US" altLang="en-US" sz="900" dirty="0">
                <a:solidFill>
                  <a:srgbClr val="000000"/>
                </a:solidFill>
                <a:latin typeface="Times New Roman" panose="02020603050405020304" pitchFamily="18" charset="0"/>
                <a:cs typeface="Times New Roman" panose="02020603050405020304" pitchFamily="18" charset="0"/>
              </a:rPr>
              <a:t>     a. Identifying specific data points</a:t>
            </a:r>
          </a:p>
          <a:p>
            <a:pPr eaLnBrk="0" fontAlgn="base" hangingPunct="0">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     b. Describing trends and/or patterns in the data</a:t>
            </a:r>
          </a:p>
          <a:p>
            <a:pPr eaLnBrk="0" fontAlgn="base" hangingPunct="0">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SP 5 A. Perform mathematical calculations including:</a:t>
            </a:r>
            <a:br>
              <a:rPr lang="en-US" altLang="en-US" sz="900" dirty="0">
                <a:solidFill>
                  <a:srgbClr val="000000"/>
                </a:solidFill>
                <a:latin typeface="Times New Roman" panose="02020603050405020304" pitchFamily="18" charset="0"/>
                <a:cs typeface="Times New Roman" panose="02020603050405020304" pitchFamily="18" charset="0"/>
              </a:rPr>
            </a:br>
            <a:r>
              <a:rPr lang="en-US" altLang="en-US" sz="900" dirty="0">
                <a:solidFill>
                  <a:srgbClr val="000000"/>
                </a:solidFill>
                <a:latin typeface="Times New Roman" panose="02020603050405020304" pitchFamily="18" charset="0"/>
                <a:cs typeface="Times New Roman" panose="02020603050405020304" pitchFamily="18" charset="0"/>
              </a:rPr>
              <a:t>    a. Mathematical equations in the curriculum   RELEVANT EQUATIONS- Water Potential</a:t>
            </a:r>
          </a:p>
          <a:p>
            <a:pPr eaLnBrk="0" fontAlgn="base" hangingPunct="0">
              <a:spcAft>
                <a:spcPct val="0"/>
              </a:spcAft>
              <a:buNone/>
            </a:pPr>
            <a:endParaRPr lang="en-US" altLang="en-US" sz="900" dirty="0">
              <a:solidFill>
                <a:srgbClr val="000000"/>
              </a:solidFill>
            </a:endParaRPr>
          </a:p>
        </p:txBody>
      </p:sp>
      <p:pic>
        <p:nvPicPr>
          <p:cNvPr id="146439" name="Picture 7">
            <a:extLst>
              <a:ext uri="{FF2B5EF4-FFF2-40B4-BE49-F238E27FC236}">
                <a16:creationId xmlns:a16="http://schemas.microsoft.com/office/drawing/2014/main" id="{4094F365-4DCC-4A03-8EC3-A6F79B450A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59" t="10716" r="62967" b="36574"/>
          <a:stretch>
            <a:fillRect/>
          </a:stretch>
        </p:blipFill>
        <p:spPr bwMode="auto">
          <a:xfrm>
            <a:off x="4421188" y="47625"/>
            <a:ext cx="2151062"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D60E270F-75A0-4EC8-890C-9C1272E4F6B1}"/>
              </a:ext>
            </a:extLst>
          </p:cNvPr>
          <p:cNvSpPr/>
          <p:nvPr/>
        </p:nvSpPr>
        <p:spPr>
          <a:xfrm>
            <a:off x="1738313" y="3430589"/>
            <a:ext cx="5181600" cy="708025"/>
          </a:xfrm>
          <a:prstGeom prst="rect">
            <a:avLst/>
          </a:prstGeom>
        </p:spPr>
        <p:txBody>
          <a:bodyPr>
            <a:spAutoFit/>
          </a:bodyPr>
          <a:lstStyle/>
          <a:p>
            <a:pPr eaLnBrk="0" fontAlgn="base" hangingPunct="0">
              <a:spcBef>
                <a:spcPct val="20000"/>
              </a:spcBef>
              <a:spcAft>
                <a:spcPct val="0"/>
              </a:spcAft>
              <a:defRPr/>
            </a:pPr>
            <a:br>
              <a:rPr lang="en-US" altLang="en-US" sz="2000" kern="0" dirty="0">
                <a:solidFill>
                  <a:srgbClr val="2D2D8A"/>
                </a:solidFill>
                <a:latin typeface="Comic Sans MS" pitchFamily="66" charset="0"/>
              </a:rPr>
            </a:br>
            <a:r>
              <a:rPr lang="en-US" altLang="en-US" sz="2000" kern="0" dirty="0">
                <a:solidFill>
                  <a:srgbClr val="2D2D8A"/>
                </a:solidFill>
                <a:latin typeface="Comic Sans MS" pitchFamily="66" charset="0"/>
              </a:rPr>
              <a:t> </a:t>
            </a:r>
          </a:p>
        </p:txBody>
      </p:sp>
      <p:sp>
        <p:nvSpPr>
          <p:cNvPr id="2" name="Rectangle 1">
            <a:extLst>
              <a:ext uri="{FF2B5EF4-FFF2-40B4-BE49-F238E27FC236}">
                <a16:creationId xmlns:a16="http://schemas.microsoft.com/office/drawing/2014/main" id="{F91D4788-F3F6-47F1-8BFE-99C7C93E0BFB}"/>
              </a:ext>
            </a:extLst>
          </p:cNvPr>
          <p:cNvSpPr>
            <a:spLocks noChangeArrowheads="1"/>
          </p:cNvSpPr>
          <p:nvPr/>
        </p:nvSpPr>
        <p:spPr bwMode="auto">
          <a:xfrm>
            <a:off x="7980364" y="992188"/>
            <a:ext cx="2693987" cy="4619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1200" dirty="0">
                <a:solidFill>
                  <a:srgbClr val="000000"/>
                </a:solidFill>
                <a:latin typeface="Comic Sans MS" panose="030F0702030302020204" pitchFamily="66" charset="0"/>
              </a:rPr>
              <a:t>Molarity where % mass change = 0 </a:t>
            </a:r>
            <a:br>
              <a:rPr lang="en-US" altLang="en-US" sz="1200" dirty="0">
                <a:solidFill>
                  <a:srgbClr val="000000"/>
                </a:solidFill>
                <a:latin typeface="Comic Sans MS" panose="030F0702030302020204" pitchFamily="66" charset="0"/>
              </a:rPr>
            </a:br>
            <a:r>
              <a:rPr lang="en-US" altLang="en-US" sz="1200" dirty="0">
                <a:solidFill>
                  <a:srgbClr val="000000"/>
                </a:solidFill>
                <a:latin typeface="Comic Sans MS" panose="030F0702030302020204" pitchFamily="66" charset="0"/>
              </a:rPr>
              <a:t>is isotonic to carrots</a:t>
            </a:r>
            <a:endParaRPr lang="en-US" altLang="en-US" sz="1200" dirty="0">
              <a:solidFill>
                <a:srgbClr val="000000"/>
              </a:solidFill>
            </a:endParaRPr>
          </a:p>
        </p:txBody>
      </p:sp>
      <p:sp>
        <p:nvSpPr>
          <p:cNvPr id="3" name="Rectangle 2">
            <a:extLst>
              <a:ext uri="{FF2B5EF4-FFF2-40B4-BE49-F238E27FC236}">
                <a16:creationId xmlns:a16="http://schemas.microsoft.com/office/drawing/2014/main" id="{2A0EDBB6-D68F-4213-B44E-D7BEEFB93784}"/>
              </a:ext>
            </a:extLst>
          </p:cNvPr>
          <p:cNvSpPr/>
          <p:nvPr/>
        </p:nvSpPr>
        <p:spPr>
          <a:xfrm>
            <a:off x="894556" y="3917989"/>
            <a:ext cx="3956050" cy="369887"/>
          </a:xfrm>
          <a:prstGeom prst="rect">
            <a:avLst/>
          </a:prstGeom>
        </p:spPr>
        <p:txBody>
          <a:bodyPr wrap="none">
            <a:spAutoFit/>
          </a:bodyPr>
          <a:lstStyle/>
          <a:p>
            <a:pPr eaLnBrk="0" fontAlgn="base" hangingPunct="0">
              <a:spcBef>
                <a:spcPct val="0"/>
              </a:spcBef>
              <a:spcAft>
                <a:spcPct val="0"/>
              </a:spcAft>
              <a:defRPr/>
            </a:pPr>
            <a:r>
              <a:rPr lang="en-US" altLang="en-US" kern="0" dirty="0">
                <a:solidFill>
                  <a:srgbClr val="2D2D8A"/>
                </a:solidFill>
                <a:latin typeface="Comic Sans MS" pitchFamily="66" charset="0"/>
              </a:rPr>
              <a:t>Ψ s = -(1) (0.45) ( 0.0831) (273+22)</a:t>
            </a:r>
            <a:endParaRPr lang="en-US" dirty="0">
              <a:solidFill>
                <a:srgbClr val="000000"/>
              </a:solidFill>
              <a:latin typeface="Arial" panose="020B0604020202020204" pitchFamily="34" charset="0"/>
            </a:endParaRPr>
          </a:p>
        </p:txBody>
      </p:sp>
      <p:sp>
        <p:nvSpPr>
          <p:cNvPr id="5" name="Rectangle 4">
            <a:extLst>
              <a:ext uri="{FF2B5EF4-FFF2-40B4-BE49-F238E27FC236}">
                <a16:creationId xmlns:a16="http://schemas.microsoft.com/office/drawing/2014/main" id="{398DD0C6-9F2B-4899-9140-AA7D4644D2F1}"/>
              </a:ext>
            </a:extLst>
          </p:cNvPr>
          <p:cNvSpPr/>
          <p:nvPr/>
        </p:nvSpPr>
        <p:spPr>
          <a:xfrm>
            <a:off x="894556" y="4362723"/>
            <a:ext cx="2036762" cy="368300"/>
          </a:xfrm>
          <a:prstGeom prst="rect">
            <a:avLst/>
          </a:prstGeom>
        </p:spPr>
        <p:txBody>
          <a:bodyPr wrap="none">
            <a:spAutoFit/>
          </a:bodyPr>
          <a:lstStyle/>
          <a:p>
            <a:pPr eaLnBrk="0" fontAlgn="base" hangingPunct="0">
              <a:spcBef>
                <a:spcPct val="0"/>
              </a:spcBef>
              <a:spcAft>
                <a:spcPct val="0"/>
              </a:spcAft>
              <a:defRPr/>
            </a:pPr>
            <a:r>
              <a:rPr lang="en-US" altLang="en-US" kern="0" dirty="0">
                <a:solidFill>
                  <a:srgbClr val="2D2D8A"/>
                </a:solidFill>
                <a:latin typeface="Comic Sans MS" pitchFamily="66" charset="0"/>
              </a:rPr>
              <a:t>Ψ s  = -11.03 bars</a:t>
            </a:r>
            <a:endParaRPr lang="en-US" dirty="0">
              <a:solidFill>
                <a:srgbClr val="000000"/>
              </a:solidFill>
              <a:latin typeface="Arial" panose="020B0604020202020204" pitchFamily="34" charset="0"/>
            </a:endParaRPr>
          </a:p>
        </p:txBody>
      </p:sp>
      <p:sp>
        <p:nvSpPr>
          <p:cNvPr id="13" name="TextBox 12">
            <a:extLst>
              <a:ext uri="{FF2B5EF4-FFF2-40B4-BE49-F238E27FC236}">
                <a16:creationId xmlns:a16="http://schemas.microsoft.com/office/drawing/2014/main" id="{550FBBB1-E013-4085-ABAD-EC8FBB144366}"/>
              </a:ext>
            </a:extLst>
          </p:cNvPr>
          <p:cNvSpPr txBox="1"/>
          <p:nvPr/>
        </p:nvSpPr>
        <p:spPr>
          <a:xfrm>
            <a:off x="59610" y="10489"/>
            <a:ext cx="4045596" cy="2800767"/>
          </a:xfrm>
          <a:prstGeom prst="rect">
            <a:avLst/>
          </a:prstGeom>
          <a:noFill/>
          <a:ln>
            <a:solidFill>
              <a:schemeClr val="accent4"/>
            </a:solidFill>
          </a:ln>
        </p:spPr>
        <p:txBody>
          <a:bodyPr wrap="square" rtlCol="0">
            <a:spAutoFit/>
          </a:bodyPr>
          <a:lstStyle/>
          <a:p>
            <a:r>
              <a:rPr lang="el-GR" altLang="en-US" sz="1600" dirty="0">
                <a:latin typeface="Comic Sans MS" panose="030F0702030302020204" pitchFamily="66" charset="0"/>
                <a:cs typeface="Arial" panose="020B0604020202020204" pitchFamily="34" charset="0"/>
              </a:rPr>
              <a:t>Ψ</a:t>
            </a:r>
            <a:r>
              <a:rPr lang="en-US" sz="1600" dirty="0"/>
              <a:t> = </a:t>
            </a:r>
            <a:r>
              <a:rPr lang="el-GR" altLang="en-US" sz="1600" dirty="0">
                <a:latin typeface="Comic Sans MS" panose="030F0702030302020204" pitchFamily="66" charset="0"/>
                <a:cs typeface="Arial" panose="020B0604020202020204" pitchFamily="34" charset="0"/>
              </a:rPr>
              <a:t>Ψ</a:t>
            </a:r>
            <a:r>
              <a:rPr lang="en-US" sz="1600" baseline="-25000" dirty="0"/>
              <a:t>s</a:t>
            </a:r>
            <a:r>
              <a:rPr lang="en-US" sz="1600" dirty="0"/>
              <a:t> + </a:t>
            </a:r>
            <a:r>
              <a:rPr lang="el-GR" altLang="en-US" sz="1600" dirty="0">
                <a:latin typeface="Comic Sans MS" panose="030F0702030302020204" pitchFamily="66" charset="0"/>
                <a:cs typeface="Arial" panose="020B0604020202020204" pitchFamily="34" charset="0"/>
              </a:rPr>
              <a:t>Ψ</a:t>
            </a:r>
            <a:r>
              <a:rPr lang="en-US" sz="1600" baseline="-25000" dirty="0"/>
              <a:t>p</a:t>
            </a:r>
          </a:p>
          <a:p>
            <a:pPr>
              <a:defRPr/>
            </a:pPr>
            <a:r>
              <a:rPr lang="el-GR" altLang="en-US" sz="1600" dirty="0">
                <a:latin typeface="Comic Sans MS" panose="030F0702030302020204" pitchFamily="66" charset="0"/>
                <a:cs typeface="Arial" panose="020B0604020202020204" pitchFamily="34" charset="0"/>
              </a:rPr>
              <a:t>Ψ</a:t>
            </a:r>
            <a:r>
              <a:rPr lang="en-US" altLang="en-US" sz="1600" dirty="0">
                <a:latin typeface="Comic Sans MS" panose="030F0702030302020204" pitchFamily="66" charset="0"/>
                <a:cs typeface="Arial" panose="020B0604020202020204" pitchFamily="34" charset="0"/>
              </a:rPr>
              <a:t> </a:t>
            </a:r>
            <a:r>
              <a:rPr lang="en-US" sz="1600" baseline="-25000" dirty="0"/>
              <a:t>p </a:t>
            </a:r>
            <a:r>
              <a:rPr lang="en-US" sz="1600" dirty="0"/>
              <a:t>= pressure potential</a:t>
            </a:r>
          </a:p>
          <a:p>
            <a:pPr marL="0" marR="0" lvl="0" indent="0" algn="l" defTabSz="914400" rtl="0" eaLnBrk="1" fontAlgn="auto" latinLnBrk="0" hangingPunct="1">
              <a:lnSpc>
                <a:spcPct val="100000"/>
              </a:lnSpc>
              <a:spcBef>
                <a:spcPts val="0"/>
              </a:spcBef>
              <a:spcAft>
                <a:spcPts val="0"/>
              </a:spcAft>
              <a:buClrTx/>
              <a:buSzTx/>
              <a:buFontTx/>
              <a:buNone/>
              <a:tabLst/>
              <a:defRPr/>
            </a:pPr>
            <a:r>
              <a:rPr lang="el-GR" altLang="en-US" sz="1600" dirty="0">
                <a:latin typeface="Comic Sans MS" panose="030F0702030302020204" pitchFamily="66" charset="0"/>
                <a:cs typeface="Arial" panose="020B0604020202020204" pitchFamily="34" charset="0"/>
              </a:rPr>
              <a:t>Ψ</a:t>
            </a:r>
            <a:r>
              <a:rPr lang="en-US" altLang="en-US" sz="1600" dirty="0">
                <a:latin typeface="Comic Sans MS" panose="030F0702030302020204" pitchFamily="66" charset="0"/>
                <a:cs typeface="Arial" panose="020B0604020202020204" pitchFamily="34" charset="0"/>
              </a:rPr>
              <a:t> </a:t>
            </a:r>
            <a:r>
              <a:rPr kumimoji="0" lang="en-US" sz="1600" b="0" i="0" u="none" strike="noStrike" kern="1200" cap="none" spc="0" normalizeH="0" baseline="-25000" noProof="0" dirty="0">
                <a:ln>
                  <a:noFill/>
                </a:ln>
                <a:effectLst/>
                <a:uLnTx/>
                <a:uFillTx/>
                <a:latin typeface="Arial"/>
                <a:ea typeface="+mn-ea"/>
                <a:cs typeface="+mn-cs"/>
              </a:rPr>
              <a:t>s</a:t>
            </a:r>
            <a:r>
              <a:rPr kumimoji="0" lang="en-US" sz="1600" b="0" i="0" u="none" strike="noStrike" kern="1200" cap="none" spc="0" normalizeH="0" baseline="0" noProof="0" dirty="0">
                <a:ln>
                  <a:noFill/>
                </a:ln>
                <a:effectLst/>
                <a:uLnTx/>
                <a:uFillTx/>
                <a:latin typeface="Arial"/>
                <a:ea typeface="+mn-ea"/>
                <a:cs typeface="+mn-cs"/>
              </a:rPr>
              <a:t> = solute potential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altLang="en-US" sz="1600" dirty="0">
                <a:latin typeface="Comic Sans MS" panose="030F0702030302020204" pitchFamily="66" charset="0"/>
                <a:cs typeface="Arial" panose="020B0604020202020204" pitchFamily="34" charset="0"/>
              </a:rPr>
              <a:t>Ψ</a:t>
            </a:r>
            <a:r>
              <a:rPr lang="en-US" altLang="en-US" sz="1600" dirty="0">
                <a:latin typeface="Comic Sans MS" panose="030F0702030302020204" pitchFamily="66" charset="0"/>
                <a:cs typeface="Arial" panose="020B0604020202020204" pitchFamily="34" charset="0"/>
              </a:rPr>
              <a:t> </a:t>
            </a:r>
            <a:r>
              <a:rPr kumimoji="0" lang="en-US" sz="1600" b="0" i="0" u="none" strike="noStrike" kern="1200" cap="none" spc="0" normalizeH="0" baseline="-25000" noProof="0" dirty="0">
                <a:ln>
                  <a:noFill/>
                </a:ln>
                <a:effectLst/>
                <a:uLnTx/>
                <a:uFillTx/>
                <a:latin typeface="Arial"/>
                <a:ea typeface="+mn-ea"/>
                <a:cs typeface="+mn-cs"/>
              </a:rPr>
              <a:t>s</a:t>
            </a:r>
            <a:r>
              <a:rPr kumimoji="0" lang="en-US" sz="1600" b="0" i="0" u="none" strike="noStrike" kern="1200" cap="none" spc="0" normalizeH="0" baseline="0" noProof="0" dirty="0">
                <a:ln>
                  <a:noFill/>
                </a:ln>
                <a:effectLst/>
                <a:uLnTx/>
                <a:uFillTx/>
                <a:latin typeface="Arial"/>
                <a:ea typeface="+mn-ea"/>
                <a:cs typeface="+mn-cs"/>
              </a:rPr>
              <a:t> = - iCRT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a:rPr>
              <a:t>i = ionization constant (1.0 for sucrose because sucrose does not ionize in water)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Arial"/>
                <a:ea typeface="+mn-ea"/>
                <a:cs typeface="+mn-cs"/>
              </a:rPr>
              <a:t>C = molar concentrati</a:t>
            </a:r>
            <a:r>
              <a:rPr lang="en-US" sz="1600" dirty="0">
                <a:latin typeface="Arial"/>
              </a:rPr>
              <a: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Arial"/>
                <a:ea typeface="+mn-ea"/>
                <a:cs typeface="+mn-cs"/>
              </a:rPr>
              <a:t>R = pressure constant (R= 0.0831 liter bars/mole 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a:rPr>
              <a:t>T = temperature in Kelvin (</a:t>
            </a:r>
            <a:r>
              <a:rPr lang="en-US" sz="1600" baseline="30000" dirty="0">
                <a:latin typeface="Arial"/>
              </a:rPr>
              <a:t>◦</a:t>
            </a:r>
            <a:r>
              <a:rPr lang="en-US" sz="1600" dirty="0">
                <a:latin typeface="Arial"/>
              </a:rPr>
              <a:t>C + 273)</a:t>
            </a:r>
            <a:endParaRPr lang="en-US" sz="1600" baseline="-25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4037"/>
                                        </p:tgtEl>
                                        <p:attrNameLst>
                                          <p:attrName>style.visibility</p:attrName>
                                        </p:attrNameLst>
                                      </p:cBhvr>
                                      <p:to>
                                        <p:strVal val="visible"/>
                                      </p:to>
                                    </p:set>
                                    <p:animEffect transition="in" filter="barn(inVertical)">
                                      <p:cBhvr>
                                        <p:cTn id="25" dur="500"/>
                                        <p:tgtEl>
                                          <p:spTgt spid="44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p:bldP spid="2" grpId="0" animBg="1"/>
      <p:bldP spid="3"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extBox 6">
            <a:extLst>
              <a:ext uri="{FF2B5EF4-FFF2-40B4-BE49-F238E27FC236}">
                <a16:creationId xmlns:a16="http://schemas.microsoft.com/office/drawing/2014/main" id="{61963A1B-ACF7-4343-BF27-85AA09478536}"/>
              </a:ext>
            </a:extLst>
          </p:cNvPr>
          <p:cNvSpPr txBox="1">
            <a:spLocks noChangeArrowheads="1"/>
          </p:cNvSpPr>
          <p:nvPr/>
        </p:nvSpPr>
        <p:spPr bwMode="auto">
          <a:xfrm>
            <a:off x="171450" y="19845"/>
            <a:ext cx="9144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000" dirty="0">
                <a:latin typeface="Arial" panose="020B0604020202020204" pitchFamily="34" charset="0"/>
                <a:hlinkClick r:id="rId2"/>
              </a:rPr>
              <a:t>https://drive.google.com/file/d/19LB59B61OmalW5o-N4wPv3O4pKlhJVW0/view</a:t>
            </a:r>
            <a:endParaRPr lang="en-US" altLang="en-US" sz="1000" dirty="0">
              <a:latin typeface="Arial" panose="020B0604020202020204" pitchFamily="34" charset="0"/>
            </a:endParaRPr>
          </a:p>
        </p:txBody>
      </p:sp>
      <p:pic>
        <p:nvPicPr>
          <p:cNvPr id="241667" name="Picture 2">
            <a:extLst>
              <a:ext uri="{FF2B5EF4-FFF2-40B4-BE49-F238E27FC236}">
                <a16:creationId xmlns:a16="http://schemas.microsoft.com/office/drawing/2014/main" id="{D244D410-8F1F-49F7-8591-FA60E74540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3755" t="37386" r="23116" b="20760"/>
          <a:stretch>
            <a:fillRect/>
          </a:stretch>
        </p:blipFill>
        <p:spPr bwMode="auto">
          <a:xfrm>
            <a:off x="54844" y="178527"/>
            <a:ext cx="5018472" cy="3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C92C94A-6C6B-4197-848D-0132BD86583E}"/>
              </a:ext>
            </a:extLst>
          </p:cNvPr>
          <p:cNvSpPr txBox="1"/>
          <p:nvPr/>
        </p:nvSpPr>
        <p:spPr>
          <a:xfrm>
            <a:off x="577516" y="3563439"/>
            <a:ext cx="8991600" cy="1754187"/>
          </a:xfrm>
          <a:prstGeom prst="rect">
            <a:avLst/>
          </a:prstGeom>
          <a:noFill/>
        </p:spPr>
        <p:txBody>
          <a:bodyPr>
            <a:spAutoFit/>
          </a:bodyPr>
          <a:lstStyle/>
          <a:p>
            <a:pPr>
              <a:defRPr/>
            </a:pPr>
            <a:endParaRPr lang="en-US" dirty="0"/>
          </a:p>
          <a:p>
            <a:pPr marL="342900" indent="-342900">
              <a:buFontTx/>
              <a:buAutoNum type="alphaUcPeriod"/>
              <a:defRPr/>
            </a:pPr>
            <a:r>
              <a:rPr lang="en-US" dirty="0"/>
              <a:t>Numbers of Adelie penguins are decreasing due to global climate change.</a:t>
            </a:r>
          </a:p>
          <a:p>
            <a:pPr marL="342900" indent="-342900">
              <a:buFontTx/>
              <a:buAutoNum type="alphaUcPeriod"/>
              <a:defRPr/>
            </a:pPr>
            <a:r>
              <a:rPr lang="en-US" dirty="0"/>
              <a:t>Populations of Chinstrap and Gentoo penguins are increasing because they are introduced species free of predators and competitors</a:t>
            </a:r>
          </a:p>
          <a:p>
            <a:pPr marL="342900" indent="-342900">
              <a:buFontTx/>
              <a:buAutoNum type="alphaUcPeriod"/>
              <a:defRPr/>
            </a:pPr>
            <a:r>
              <a:rPr lang="en-US" dirty="0"/>
              <a:t>Populations of Adelie penguins are decreasing due to habitat fragmentation</a:t>
            </a:r>
          </a:p>
          <a:p>
            <a:pPr>
              <a:defRPr/>
            </a:pPr>
            <a:r>
              <a:rPr lang="en-US" dirty="0"/>
              <a:t>D.   As the climate of the arctic changes, the distribution of penguin species changes as well.</a:t>
            </a:r>
          </a:p>
        </p:txBody>
      </p:sp>
      <p:sp>
        <p:nvSpPr>
          <p:cNvPr id="227333" name="TextBox 5">
            <a:extLst>
              <a:ext uri="{FF2B5EF4-FFF2-40B4-BE49-F238E27FC236}">
                <a16:creationId xmlns:a16="http://schemas.microsoft.com/office/drawing/2014/main" id="{3059AC2B-BF68-4EFD-9626-9A4366477443}"/>
              </a:ext>
            </a:extLst>
          </p:cNvPr>
          <p:cNvSpPr txBox="1">
            <a:spLocks noChangeArrowheads="1"/>
          </p:cNvSpPr>
          <p:nvPr/>
        </p:nvSpPr>
        <p:spPr bwMode="auto">
          <a:xfrm>
            <a:off x="171450" y="5822155"/>
            <a:ext cx="77914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000" dirty="0">
                <a:latin typeface="Times New Roman" panose="02020603050405020304" pitchFamily="18" charset="0"/>
                <a:cs typeface="Times New Roman" panose="02020603050405020304" pitchFamily="18" charset="0"/>
              </a:rPr>
              <a:t>SYI-2.B.2 Human impact accelerates change at local and global levels—</a:t>
            </a:r>
            <a:br>
              <a:rPr lang="en-US" altLang="en-US" sz="1000" dirty="0">
                <a:latin typeface="Times New Roman" panose="02020603050405020304" pitchFamily="18" charset="0"/>
                <a:cs typeface="Times New Roman" panose="02020603050405020304" pitchFamily="18" charset="0"/>
              </a:rPr>
            </a:br>
            <a:r>
              <a:rPr lang="en-US" altLang="en-US" sz="1000" dirty="0">
                <a:latin typeface="Times New Roman" panose="02020603050405020304" pitchFamily="18" charset="0"/>
                <a:cs typeface="Times New Roman" panose="02020603050405020304" pitchFamily="18" charset="0"/>
              </a:rPr>
              <a:t> b. Habitat change can occur because of human activity  ILLUSTRATIVE EXAMPLES: Global climate change </a:t>
            </a:r>
          </a:p>
          <a:p>
            <a:pPr>
              <a:spcBef>
                <a:spcPct val="0"/>
              </a:spcBef>
              <a:buFontTx/>
              <a:buNone/>
            </a:pPr>
            <a:r>
              <a:rPr lang="en-US" altLang="en-US" sz="1000" dirty="0">
                <a:latin typeface="Times New Roman" panose="02020603050405020304" pitchFamily="18" charset="0"/>
                <a:cs typeface="Times New Roman" panose="02020603050405020304" pitchFamily="18" charset="0"/>
              </a:rPr>
              <a:t>SP 4. B Describe data from a table or graph, including</a:t>
            </a:r>
            <a:br>
              <a:rPr lang="en-US" altLang="en-US" sz="1000" dirty="0">
                <a:latin typeface="Times New Roman" panose="02020603050405020304" pitchFamily="18" charset="0"/>
                <a:cs typeface="Times New Roman" panose="02020603050405020304" pitchFamily="18" charset="0"/>
              </a:rPr>
            </a:br>
            <a:r>
              <a:rPr lang="en-US" altLang="en-US" sz="1000" dirty="0">
                <a:latin typeface="Times New Roman" panose="02020603050405020304" pitchFamily="18" charset="0"/>
                <a:cs typeface="Times New Roman" panose="02020603050405020304" pitchFamily="18" charset="0"/>
              </a:rPr>
              <a:t>     a. Identifying specific data points</a:t>
            </a:r>
          </a:p>
          <a:p>
            <a:pPr>
              <a:spcBef>
                <a:spcPct val="0"/>
              </a:spcBef>
              <a:buFontTx/>
              <a:buNone/>
            </a:pPr>
            <a:r>
              <a:rPr lang="en-US" altLang="en-US" sz="1000" dirty="0">
                <a:latin typeface="Times New Roman" panose="02020603050405020304" pitchFamily="18" charset="0"/>
                <a:cs typeface="Times New Roman" panose="02020603050405020304" pitchFamily="18" charset="0"/>
              </a:rPr>
              <a:t>     b. Describing trends and/or patterns in the data.</a:t>
            </a:r>
          </a:p>
          <a:p>
            <a:pPr>
              <a:spcBef>
                <a:spcPct val="0"/>
              </a:spcBef>
              <a:buFontTx/>
              <a:buNone/>
            </a:pPr>
            <a:r>
              <a:rPr lang="en-US" altLang="en-US" sz="1000" dirty="0">
                <a:latin typeface="Times New Roman" panose="02020603050405020304" pitchFamily="18" charset="0"/>
                <a:cs typeface="Times New Roman" panose="02020603050405020304" pitchFamily="18" charset="0"/>
              </a:rPr>
              <a:t>     c. Describing relationships between variables.</a:t>
            </a:r>
          </a:p>
        </p:txBody>
      </p:sp>
      <p:sp>
        <p:nvSpPr>
          <p:cNvPr id="241670" name="TextBox 7">
            <a:extLst>
              <a:ext uri="{FF2B5EF4-FFF2-40B4-BE49-F238E27FC236}">
                <a16:creationId xmlns:a16="http://schemas.microsoft.com/office/drawing/2014/main" id="{25ACFAAD-3D6F-46D2-81F2-A40AD12DCC6E}"/>
              </a:ext>
            </a:extLst>
          </p:cNvPr>
          <p:cNvSpPr txBox="1">
            <a:spLocks noChangeArrowheads="1"/>
          </p:cNvSpPr>
          <p:nvPr/>
        </p:nvSpPr>
        <p:spPr bwMode="auto">
          <a:xfrm>
            <a:off x="5171239" y="760561"/>
            <a:ext cx="618038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dirty="0"/>
              <a:t>Adelie penguins need ice as a platform to feed on krill while Chinstrap and Gento penguins prefer to live in areas with less ice. </a:t>
            </a:r>
          </a:p>
          <a:p>
            <a:pPr>
              <a:spcBef>
                <a:spcPct val="0"/>
              </a:spcBef>
              <a:buFontTx/>
              <a:buNone/>
            </a:pPr>
            <a:endParaRPr lang="en-US" altLang="en-US" sz="2000" dirty="0"/>
          </a:p>
          <a:p>
            <a:pPr>
              <a:spcBef>
                <a:spcPct val="0"/>
              </a:spcBef>
              <a:buFontTx/>
              <a:buNone/>
            </a:pPr>
            <a:r>
              <a:rPr lang="en-US" altLang="en-US" sz="2000" dirty="0"/>
              <a:t>Which of the following explanations is the </a:t>
            </a:r>
            <a:r>
              <a:rPr lang="en-US" altLang="en-US" sz="2000" b="1" i="1" u="sng" dirty="0"/>
              <a:t>least likely </a:t>
            </a:r>
            <a:r>
              <a:rPr lang="en-US" altLang="en-US" sz="2000" dirty="0"/>
              <a:t>reason for the trends shown in the graph.</a:t>
            </a:r>
          </a:p>
        </p:txBody>
      </p:sp>
      <p:sp>
        <p:nvSpPr>
          <p:cNvPr id="5" name="Rectangle 4">
            <a:extLst>
              <a:ext uri="{FF2B5EF4-FFF2-40B4-BE49-F238E27FC236}">
                <a16:creationId xmlns:a16="http://schemas.microsoft.com/office/drawing/2014/main" id="{01958706-99FD-483F-BF5E-3639007AC0DE}"/>
              </a:ext>
            </a:extLst>
          </p:cNvPr>
          <p:cNvSpPr/>
          <p:nvPr/>
        </p:nvSpPr>
        <p:spPr>
          <a:xfrm>
            <a:off x="425116" y="4144463"/>
            <a:ext cx="9144000" cy="592137"/>
          </a:xfrm>
          <a:prstGeom prst="rect">
            <a:avLst/>
          </a:prstGeom>
          <a:noFill/>
          <a:ln w="38100">
            <a:solidFill>
              <a:srgbClr val="1003B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7333"/>
                                        </p:tgtEl>
                                        <p:attrNameLst>
                                          <p:attrName>style.visibility</p:attrName>
                                        </p:attrNameLst>
                                      </p:cBhvr>
                                      <p:to>
                                        <p:strVal val="visible"/>
                                      </p:to>
                                    </p:set>
                                    <p:animEffect transition="in" filter="barn(inVertical)">
                                      <p:cBhvr>
                                        <p:cTn id="12" dur="500"/>
                                        <p:tgtEl>
                                          <p:spTgt spid="227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3" grpId="0"/>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47458" name="Text Box 4">
            <a:extLst>
              <a:ext uri="{FF2B5EF4-FFF2-40B4-BE49-F238E27FC236}">
                <a16:creationId xmlns:a16="http://schemas.microsoft.com/office/drawing/2014/main" id="{B84DB40F-9709-4F4D-87D3-516210B8D0E0}"/>
              </a:ext>
            </a:extLst>
          </p:cNvPr>
          <p:cNvSpPr txBox="1">
            <a:spLocks noChangeArrowheads="1"/>
          </p:cNvSpPr>
          <p:nvPr/>
        </p:nvSpPr>
        <p:spPr bwMode="auto">
          <a:xfrm>
            <a:off x="225287" y="271464"/>
            <a:ext cx="10453827" cy="5452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tabLst>
                <a:tab pos="133350" algn="l"/>
                <a:tab pos="4191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33350" algn="l"/>
                <a:tab pos="4191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33350" algn="l"/>
                <a:tab pos="4191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9pPr>
          </a:lstStyle>
          <a:p>
            <a:pPr eaLnBrk="0" fontAlgn="base" hangingPunct="0">
              <a:lnSpc>
                <a:spcPct val="115000"/>
              </a:lnSpc>
              <a:spcBef>
                <a:spcPct val="0"/>
              </a:spcBef>
              <a:spcAft>
                <a:spcPct val="0"/>
              </a:spcAft>
              <a:buNone/>
            </a:pPr>
            <a:r>
              <a:rPr lang="en-US" altLang="en-US" sz="1600" dirty="0">
                <a:solidFill>
                  <a:prstClr val="black"/>
                </a:solidFill>
                <a:latin typeface="Comic Sans MS" panose="030F0702030302020204" pitchFamily="66" charset="0"/>
                <a:cs typeface="Arial" panose="020B0604020202020204" pitchFamily="34" charset="0"/>
              </a:rPr>
              <a:t>A well-known ecological field study involved rodents in the Chihuahuan Desert, Arizona. The study consisted of 9 different species, divided into three categories: large granivores (animals that eat seeds), small granivores, and small insectivorous rodents. Ecologists wanted to determine the effect of large granivores on the abundance of smaller rodents. </a:t>
            </a:r>
          </a:p>
          <a:p>
            <a:pPr eaLnBrk="0" fontAlgn="base" hangingPunct="0">
              <a:lnSpc>
                <a:spcPct val="115000"/>
              </a:lnSpc>
              <a:spcBef>
                <a:spcPct val="0"/>
              </a:spcBef>
              <a:spcAft>
                <a:spcPct val="0"/>
              </a:spcAft>
              <a:buNone/>
            </a:pPr>
            <a:endParaRPr lang="en-US" altLang="en-US" sz="1600" dirty="0">
              <a:solidFill>
                <a:prstClr val="black"/>
              </a:solidFill>
              <a:latin typeface="Comic Sans MS" panose="030F0702030302020204" pitchFamily="66" charset="0"/>
              <a:cs typeface="Arial" panose="020B0604020202020204" pitchFamily="34" charset="0"/>
            </a:endParaRPr>
          </a:p>
          <a:p>
            <a:pPr eaLnBrk="0" fontAlgn="base" hangingPunct="0">
              <a:lnSpc>
                <a:spcPct val="115000"/>
              </a:lnSpc>
              <a:spcBef>
                <a:spcPct val="0"/>
              </a:spcBef>
              <a:spcAft>
                <a:spcPct val="0"/>
              </a:spcAft>
              <a:buNone/>
            </a:pPr>
            <a:r>
              <a:rPr lang="en-US" altLang="en-US" sz="1600" dirty="0">
                <a:solidFill>
                  <a:prstClr val="black"/>
                </a:solidFill>
                <a:latin typeface="Comic Sans MS" panose="030F0702030302020204" pitchFamily="66" charset="0"/>
                <a:cs typeface="Arial" panose="020B0604020202020204" pitchFamily="34" charset="0"/>
              </a:rPr>
              <a:t>Experimental Design: Researchers built eight 50m by 50m plots that were surrounded with small wire mesh fencing. On four of the plots, holes were cut in each side of the fence that were large enough to allow free passage of all rodents. On the other four plots, smaller holes were used that would only allow passage of small rodents. These plots were referred to as semi-permeable. </a:t>
            </a:r>
          </a:p>
          <a:p>
            <a:pPr eaLnBrk="0" fontAlgn="base" hangingPunct="0">
              <a:lnSpc>
                <a:spcPct val="115000"/>
              </a:lnSpc>
              <a:spcBef>
                <a:spcPct val="0"/>
              </a:spcBef>
              <a:spcAft>
                <a:spcPct val="0"/>
              </a:spcAft>
              <a:buNone/>
            </a:pPr>
            <a:endParaRPr lang="en-US" altLang="en-US" sz="1600" dirty="0">
              <a:solidFill>
                <a:prstClr val="black"/>
              </a:solidFill>
              <a:latin typeface="Comic Sans MS" panose="030F0702030302020204" pitchFamily="66" charset="0"/>
              <a:cs typeface="Arial" panose="020B0604020202020204" pitchFamily="34" charset="0"/>
            </a:endParaRPr>
          </a:p>
          <a:p>
            <a:pPr eaLnBrk="0" fontAlgn="base" hangingPunct="0">
              <a:lnSpc>
                <a:spcPct val="115000"/>
              </a:lnSpc>
              <a:spcBef>
                <a:spcPct val="0"/>
              </a:spcBef>
              <a:spcAft>
                <a:spcPct val="0"/>
              </a:spcAft>
              <a:buNone/>
            </a:pPr>
            <a:r>
              <a:rPr lang="en-US" altLang="en-US" sz="1600" dirty="0">
                <a:solidFill>
                  <a:prstClr val="black"/>
                </a:solidFill>
                <a:latin typeface="Comic Sans MS" panose="030F0702030302020204" pitchFamily="66" charset="0"/>
                <a:cs typeface="Arial" panose="020B0604020202020204" pitchFamily="34" charset="0"/>
              </a:rPr>
              <a:t>Four out of the eight study plots were made semi-permeable. What was the purpose of maintaining the four plots that were not semi-permeable? </a:t>
            </a:r>
          </a:p>
          <a:p>
            <a:pPr eaLnBrk="0" fontAlgn="base" hangingPunct="0">
              <a:lnSpc>
                <a:spcPct val="115000"/>
              </a:lnSpc>
              <a:spcBef>
                <a:spcPct val="0"/>
              </a:spcBef>
              <a:spcAft>
                <a:spcPct val="0"/>
              </a:spcAft>
              <a:buNone/>
            </a:pPr>
            <a:r>
              <a:rPr lang="en-US" altLang="en-US" sz="1600" dirty="0">
                <a:solidFill>
                  <a:prstClr val="black"/>
                </a:solidFill>
                <a:latin typeface="Comic Sans MS" panose="030F0702030302020204" pitchFamily="66" charset="0"/>
                <a:cs typeface="Arial" panose="020B0604020202020204" pitchFamily="34" charset="0"/>
              </a:rPr>
              <a:t>    A. These plots contained control populations to which the populations in the semipermeable  </a:t>
            </a:r>
          </a:p>
          <a:p>
            <a:pPr eaLnBrk="0" fontAlgn="base" hangingPunct="0">
              <a:lnSpc>
                <a:spcPct val="115000"/>
              </a:lnSpc>
              <a:spcBef>
                <a:spcPct val="0"/>
              </a:spcBef>
              <a:spcAft>
                <a:spcPct val="0"/>
              </a:spcAft>
              <a:buNone/>
            </a:pPr>
            <a:r>
              <a:rPr lang="en-US" altLang="en-US" sz="1600" dirty="0">
                <a:solidFill>
                  <a:prstClr val="black"/>
                </a:solidFill>
                <a:latin typeface="Comic Sans MS" panose="030F0702030302020204" pitchFamily="66" charset="0"/>
                <a:cs typeface="Arial" panose="020B0604020202020204" pitchFamily="34" charset="0"/>
              </a:rPr>
              <a:t>         plots could be compared. </a:t>
            </a:r>
            <a:br>
              <a:rPr lang="en-US" altLang="en-US" sz="1600" dirty="0">
                <a:solidFill>
                  <a:prstClr val="black"/>
                </a:solidFill>
                <a:latin typeface="Comic Sans MS" panose="030F0702030302020204" pitchFamily="66" charset="0"/>
                <a:cs typeface="Arial" panose="020B0604020202020204" pitchFamily="34" charset="0"/>
              </a:rPr>
            </a:br>
            <a:r>
              <a:rPr lang="en-US" altLang="en-US" sz="1600" dirty="0">
                <a:solidFill>
                  <a:prstClr val="black"/>
                </a:solidFill>
                <a:latin typeface="Comic Sans MS" panose="030F0702030302020204" pitchFamily="66" charset="0"/>
                <a:cs typeface="Arial" panose="020B0604020202020204" pitchFamily="34" charset="0"/>
              </a:rPr>
              <a:t>   B. These plots were held in reserve, to be used if something negative happened in the semi-</a:t>
            </a:r>
            <a:br>
              <a:rPr lang="en-US" altLang="en-US" sz="1600" dirty="0">
                <a:solidFill>
                  <a:prstClr val="black"/>
                </a:solidFill>
                <a:latin typeface="Comic Sans MS" panose="030F0702030302020204" pitchFamily="66" charset="0"/>
                <a:cs typeface="Arial" panose="020B0604020202020204" pitchFamily="34" charset="0"/>
              </a:rPr>
            </a:br>
            <a:r>
              <a:rPr lang="en-US" altLang="en-US" sz="1600" dirty="0">
                <a:solidFill>
                  <a:prstClr val="black"/>
                </a:solidFill>
                <a:latin typeface="Comic Sans MS" panose="030F0702030302020204" pitchFamily="66" charset="0"/>
                <a:cs typeface="Arial" panose="020B0604020202020204" pitchFamily="34" charset="0"/>
              </a:rPr>
              <a:t>            permeable plots.</a:t>
            </a:r>
          </a:p>
          <a:p>
            <a:pPr eaLnBrk="0" fontAlgn="base" hangingPunct="0">
              <a:lnSpc>
                <a:spcPct val="115000"/>
              </a:lnSpc>
              <a:spcBef>
                <a:spcPct val="0"/>
              </a:spcBef>
              <a:spcAft>
                <a:spcPct val="0"/>
              </a:spcAft>
              <a:buNone/>
            </a:pPr>
            <a:r>
              <a:rPr lang="en-US" altLang="en-US" sz="1600" dirty="0">
                <a:solidFill>
                  <a:prstClr val="black"/>
                </a:solidFill>
                <a:latin typeface="Comic Sans MS" panose="030F0702030302020204" pitchFamily="66" charset="0"/>
                <a:cs typeface="Arial" panose="020B0604020202020204" pitchFamily="34" charset="0"/>
              </a:rPr>
              <a:t>   C. These plots allowed the ecologists to study the feeding habits of the large granivores. </a:t>
            </a:r>
          </a:p>
          <a:p>
            <a:pPr eaLnBrk="0" fontAlgn="base" hangingPunct="0">
              <a:lnSpc>
                <a:spcPct val="115000"/>
              </a:lnSpc>
              <a:spcBef>
                <a:spcPct val="0"/>
              </a:spcBef>
              <a:spcAft>
                <a:spcPct val="0"/>
              </a:spcAft>
              <a:buNone/>
            </a:pPr>
            <a:r>
              <a:rPr lang="en-US" altLang="en-US" sz="1600" dirty="0">
                <a:solidFill>
                  <a:prstClr val="black"/>
                </a:solidFill>
                <a:latin typeface="Comic Sans MS" panose="030F0702030302020204" pitchFamily="66" charset="0"/>
                <a:cs typeface="Arial" panose="020B0604020202020204" pitchFamily="34" charset="0"/>
              </a:rPr>
              <a:t>   D.. These plots were maintained in order to be used in an identical study that would </a:t>
            </a:r>
            <a:br>
              <a:rPr lang="en-US" altLang="en-US" sz="1600" dirty="0">
                <a:solidFill>
                  <a:prstClr val="black"/>
                </a:solidFill>
                <a:latin typeface="Comic Sans MS" panose="030F0702030302020204" pitchFamily="66" charset="0"/>
                <a:cs typeface="Arial" panose="020B0604020202020204" pitchFamily="34" charset="0"/>
              </a:rPr>
            </a:br>
            <a:r>
              <a:rPr lang="en-US" altLang="en-US" sz="1600" dirty="0">
                <a:solidFill>
                  <a:prstClr val="black"/>
                </a:solidFill>
                <a:latin typeface="Comic Sans MS" panose="030F0702030302020204" pitchFamily="66" charset="0"/>
                <a:cs typeface="Arial" panose="020B0604020202020204" pitchFamily="34" charset="0"/>
              </a:rPr>
              <a:t>              increase the initial study’s reliability</a:t>
            </a:r>
            <a:endParaRPr lang="en-US" altLang="en-US" sz="2800" dirty="0">
              <a:solidFill>
                <a:prstClr val="black"/>
              </a:solidFill>
              <a:latin typeface="Comic Sans MS" panose="030F0702030302020204" pitchFamily="66" charset="0"/>
              <a:cs typeface="Arial" panose="020B0604020202020204" pitchFamily="34" charset="0"/>
            </a:endParaRPr>
          </a:p>
        </p:txBody>
      </p:sp>
      <p:sp>
        <p:nvSpPr>
          <p:cNvPr id="147459" name="TextBox 10">
            <a:extLst>
              <a:ext uri="{FF2B5EF4-FFF2-40B4-BE49-F238E27FC236}">
                <a16:creationId xmlns:a16="http://schemas.microsoft.com/office/drawing/2014/main" id="{E8D05BF2-8AD9-4542-AC0B-A6434F6FB5B6}"/>
              </a:ext>
            </a:extLst>
          </p:cNvPr>
          <p:cNvSpPr txBox="1">
            <a:spLocks noChangeArrowheads="1"/>
          </p:cNvSpPr>
          <p:nvPr/>
        </p:nvSpPr>
        <p:spPr bwMode="auto">
          <a:xfrm>
            <a:off x="0" y="39689"/>
            <a:ext cx="78422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900" dirty="0">
                <a:solidFill>
                  <a:prstClr val="black"/>
                </a:solidFill>
                <a:latin typeface="Arial" panose="020B0604020202020204" pitchFamily="34" charset="0"/>
                <a:cs typeface="Arial" panose="020B0604020202020204" pitchFamily="34" charset="0"/>
              </a:rPr>
              <a:t>http://content.njctl.org/courses/science/ap-biology/ecology/ecology-multiple-choice-review/ecology-multiple-choice-review-2014-04-14.pdf</a:t>
            </a:r>
          </a:p>
        </p:txBody>
      </p:sp>
      <p:sp>
        <p:nvSpPr>
          <p:cNvPr id="214021" name="TextBox 7">
            <a:extLst>
              <a:ext uri="{FF2B5EF4-FFF2-40B4-BE49-F238E27FC236}">
                <a16:creationId xmlns:a16="http://schemas.microsoft.com/office/drawing/2014/main" id="{6D3386C9-65EB-471D-9E14-D810AC57161C}"/>
              </a:ext>
            </a:extLst>
          </p:cNvPr>
          <p:cNvSpPr txBox="1">
            <a:spLocks noChangeArrowheads="1"/>
          </p:cNvSpPr>
          <p:nvPr/>
        </p:nvSpPr>
        <p:spPr bwMode="auto">
          <a:xfrm>
            <a:off x="0" y="6386511"/>
            <a:ext cx="9090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000" dirty="0">
                <a:solidFill>
                  <a:srgbClr val="000000"/>
                </a:solidFill>
                <a:latin typeface="Times New Roman" panose="02020603050405020304" pitchFamily="18" charset="0"/>
                <a:cs typeface="Times New Roman" panose="02020603050405020304" pitchFamily="18" charset="0"/>
              </a:rPr>
              <a:t>SP 3.C  Identify experimental procedures that are aligned to the question, including</a:t>
            </a:r>
            <a:br>
              <a:rPr lang="en-US" altLang="en-US" sz="1000" dirty="0">
                <a:solidFill>
                  <a:srgbClr val="000000"/>
                </a:solidFill>
                <a:latin typeface="Times New Roman" panose="02020603050405020304" pitchFamily="18" charset="0"/>
                <a:cs typeface="Times New Roman" panose="02020603050405020304" pitchFamily="18" charset="0"/>
              </a:rPr>
            </a:br>
            <a:r>
              <a:rPr lang="en-US" altLang="en-US" sz="1000" dirty="0">
                <a:solidFill>
                  <a:srgbClr val="000000"/>
                </a:solidFill>
                <a:latin typeface="Times New Roman" panose="02020603050405020304" pitchFamily="18" charset="0"/>
                <a:cs typeface="Times New Roman" panose="02020603050405020304" pitchFamily="18" charset="0"/>
              </a:rPr>
              <a:t>     b. Identifying appropriate controls.</a:t>
            </a:r>
          </a:p>
        </p:txBody>
      </p:sp>
      <p:sp>
        <p:nvSpPr>
          <p:cNvPr id="2" name="Rectangle 1">
            <a:extLst>
              <a:ext uri="{FF2B5EF4-FFF2-40B4-BE49-F238E27FC236}">
                <a16:creationId xmlns:a16="http://schemas.microsoft.com/office/drawing/2014/main" id="{20B8A03C-F54C-4831-A7B8-A4A4EC25616A}"/>
              </a:ext>
            </a:extLst>
          </p:cNvPr>
          <p:cNvSpPr/>
          <p:nvPr/>
        </p:nvSpPr>
        <p:spPr>
          <a:xfrm>
            <a:off x="391355" y="3633789"/>
            <a:ext cx="8912225" cy="650875"/>
          </a:xfrm>
          <a:prstGeom prst="rect">
            <a:avLst/>
          </a:prstGeom>
          <a:noFill/>
          <a:ln w="38100">
            <a:solidFill>
              <a:srgbClr val="CC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4021"/>
                                        </p:tgtEl>
                                        <p:attrNameLst>
                                          <p:attrName>style.visibility</p:attrName>
                                        </p:attrNameLst>
                                      </p:cBhvr>
                                      <p:to>
                                        <p:strVal val="visible"/>
                                      </p:to>
                                    </p:set>
                                    <p:animEffect transition="in" filter="barn(inVertical)">
                                      <p:cBhvr>
                                        <p:cTn id="12" dur="500"/>
                                        <p:tgtEl>
                                          <p:spTgt spid="214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21" grpId="0"/>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60770" name="Text Box 4">
            <a:extLst>
              <a:ext uri="{FF2B5EF4-FFF2-40B4-BE49-F238E27FC236}">
                <a16:creationId xmlns:a16="http://schemas.microsoft.com/office/drawing/2014/main" id="{9DD303FC-9D56-46C7-8740-6DC4B1F6FB05}"/>
              </a:ext>
            </a:extLst>
          </p:cNvPr>
          <p:cNvSpPr txBox="1">
            <a:spLocks noChangeArrowheads="1"/>
          </p:cNvSpPr>
          <p:nvPr/>
        </p:nvSpPr>
        <p:spPr bwMode="auto">
          <a:xfrm>
            <a:off x="417095" y="3499267"/>
            <a:ext cx="11774905"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b="1" dirty="0">
                <a:solidFill>
                  <a:prstClr val="black"/>
                </a:solidFill>
                <a:latin typeface="Comic Sans MS" panose="030F0702030302020204" pitchFamily="66" charset="0"/>
                <a:cs typeface="Arial" panose="020B0604020202020204" pitchFamily="34" charset="0"/>
              </a:rPr>
              <a:t>The maximum population size that an ecosystem can support is called the </a:t>
            </a:r>
            <a:br>
              <a:rPr lang="en-US" altLang="en-US" b="1" dirty="0">
                <a:solidFill>
                  <a:prstClr val="black"/>
                </a:solidFill>
                <a:latin typeface="Comic Sans MS" panose="030F0702030302020204" pitchFamily="66" charset="0"/>
                <a:cs typeface="Arial" panose="020B0604020202020204" pitchFamily="34" charset="0"/>
              </a:rPr>
            </a:br>
            <a:r>
              <a:rPr lang="en-US" altLang="en-US" b="1" dirty="0">
                <a:solidFill>
                  <a:prstClr val="black"/>
                </a:solidFill>
                <a:latin typeface="Comic Sans MS" panose="030F0702030302020204" pitchFamily="66" charset="0"/>
                <a:cs typeface="Arial" panose="020B0604020202020204" pitchFamily="34" charset="0"/>
              </a:rPr>
              <a:t>__________________</a:t>
            </a:r>
          </a:p>
          <a:p>
            <a:pPr fontAlgn="base">
              <a:spcBef>
                <a:spcPct val="0"/>
              </a:spcBef>
              <a:spcAft>
                <a:spcPct val="0"/>
              </a:spcAft>
              <a:buNone/>
            </a:pPr>
            <a:endParaRPr lang="en-US" altLang="en-US" sz="2400" b="1" dirty="0">
              <a:solidFill>
                <a:prstClr val="black"/>
              </a:solidFill>
              <a:latin typeface="Comic Sans MS" panose="030F0702030302020204" pitchFamily="66" charset="0"/>
              <a:cs typeface="Arial" panose="020B0604020202020204" pitchFamily="34" charset="0"/>
            </a:endParaRPr>
          </a:p>
          <a:p>
            <a:pPr fontAlgn="base">
              <a:spcBef>
                <a:spcPct val="0"/>
              </a:spcBef>
              <a:spcAft>
                <a:spcPct val="0"/>
              </a:spcAft>
              <a:buNone/>
            </a:pPr>
            <a:r>
              <a:rPr lang="en-US" altLang="en-US" sz="2400" b="1" dirty="0">
                <a:solidFill>
                  <a:prstClr val="black"/>
                </a:solidFill>
                <a:latin typeface="Comic Sans MS" panose="030F0702030302020204" pitchFamily="66" charset="0"/>
                <a:cs typeface="Arial" panose="020B0604020202020204" pitchFamily="34" charset="0"/>
              </a:rPr>
              <a:t>It is represented by the letter ____</a:t>
            </a:r>
          </a:p>
        </p:txBody>
      </p:sp>
      <p:sp>
        <p:nvSpPr>
          <p:cNvPr id="13315" name="TextBox 1">
            <a:extLst>
              <a:ext uri="{FF2B5EF4-FFF2-40B4-BE49-F238E27FC236}">
                <a16:creationId xmlns:a16="http://schemas.microsoft.com/office/drawing/2014/main" id="{38EDB149-C842-46D0-A96C-3188411AF279}"/>
              </a:ext>
            </a:extLst>
          </p:cNvPr>
          <p:cNvSpPr txBox="1">
            <a:spLocks noChangeArrowheads="1"/>
          </p:cNvSpPr>
          <p:nvPr/>
        </p:nvSpPr>
        <p:spPr bwMode="auto">
          <a:xfrm>
            <a:off x="0" y="6434137"/>
            <a:ext cx="8302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000" dirty="0">
                <a:solidFill>
                  <a:prstClr val="black"/>
                </a:solidFill>
                <a:latin typeface="Arial" panose="020B0604020202020204" pitchFamily="34" charset="0"/>
                <a:cs typeface="Arial" panose="020B0604020202020204" pitchFamily="34" charset="0"/>
              </a:rPr>
              <a:t>SYI-1.H.1 A population can produce a density of individuals that exceeds the system’s resource availability.</a:t>
            </a:r>
          </a:p>
          <a:p>
            <a:pPr fontAlgn="base">
              <a:spcBef>
                <a:spcPct val="0"/>
              </a:spcBef>
              <a:spcAft>
                <a:spcPct val="0"/>
              </a:spcAft>
              <a:buNone/>
            </a:pPr>
            <a:r>
              <a:rPr lang="en-US" altLang="en-US" sz="1000" dirty="0">
                <a:solidFill>
                  <a:prstClr val="black"/>
                </a:solidFill>
                <a:latin typeface="Arial" panose="020B0604020202020204" pitchFamily="34" charset="0"/>
                <a:cs typeface="Arial" panose="020B0604020202020204" pitchFamily="34" charset="0"/>
              </a:rPr>
              <a:t>SYI-1.H.2 As limits to growth due to density-dependent and density-independent factors are imposed, a logistic growth model generally ensues. </a:t>
            </a:r>
          </a:p>
        </p:txBody>
      </p:sp>
      <p:sp>
        <p:nvSpPr>
          <p:cNvPr id="160772" name="Rectangle 2">
            <a:extLst>
              <a:ext uri="{FF2B5EF4-FFF2-40B4-BE49-F238E27FC236}">
                <a16:creationId xmlns:a16="http://schemas.microsoft.com/office/drawing/2014/main" id="{8D01CC4A-A041-4A28-B2B2-0AC0662F415E}"/>
              </a:ext>
            </a:extLst>
          </p:cNvPr>
          <p:cNvSpPr>
            <a:spLocks noChangeArrowheads="1"/>
          </p:cNvSpPr>
          <p:nvPr/>
        </p:nvSpPr>
        <p:spPr bwMode="auto">
          <a:xfrm>
            <a:off x="1752600" y="1"/>
            <a:ext cx="6781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000" dirty="0">
                <a:solidFill>
                  <a:srgbClr val="CC3399"/>
                </a:solidFill>
                <a:latin typeface="Arial" panose="020B0604020202020204" pitchFamily="34" charset="0"/>
                <a:cs typeface="Arial" panose="020B0604020202020204" pitchFamily="34" charset="0"/>
              </a:rPr>
              <a:t>Image from: https://figures.boundless-cdn.com/21346/large/figure-45-03-01.jpe</a:t>
            </a:r>
          </a:p>
        </p:txBody>
      </p:sp>
      <p:pic>
        <p:nvPicPr>
          <p:cNvPr id="160773" name="Picture 2" descr="https://local-brookings.k12.sd.us/biology/images/carrycapacitygraph222.gif">
            <a:extLst>
              <a:ext uri="{FF2B5EF4-FFF2-40B4-BE49-F238E27FC236}">
                <a16:creationId xmlns:a16="http://schemas.microsoft.com/office/drawing/2014/main" id="{3026B60B-6436-4A24-AC89-9360248966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481013"/>
            <a:ext cx="4953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7F959FCE-B04E-45B8-A3FE-071B175E0DD0}"/>
              </a:ext>
            </a:extLst>
          </p:cNvPr>
          <p:cNvSpPr/>
          <p:nvPr/>
        </p:nvSpPr>
        <p:spPr>
          <a:xfrm>
            <a:off x="571500" y="4391441"/>
            <a:ext cx="4572000" cy="523875"/>
          </a:xfrm>
          <a:prstGeom prst="rect">
            <a:avLst/>
          </a:prstGeom>
        </p:spPr>
        <p:txBody>
          <a:bodyPr>
            <a:spAutoFit/>
          </a:bodyPr>
          <a:lstStyle/>
          <a:p>
            <a:pPr>
              <a:defRPr/>
            </a:pPr>
            <a:r>
              <a:rPr lang="en-US" altLang="en-US" sz="2800" b="1" dirty="0">
                <a:solidFill>
                  <a:srgbClr val="0070C0"/>
                </a:solidFill>
                <a:latin typeface="Comic Sans MS" panose="030F0702030302020204" pitchFamily="66" charset="0"/>
                <a:cs typeface="Arial" panose="020B0604020202020204" pitchFamily="34" charset="0"/>
              </a:rPr>
              <a:t>CARRYING CAPACITY</a:t>
            </a:r>
            <a:endParaRPr lang="en-US" sz="2800" dirty="0">
              <a:solidFill>
                <a:srgbClr val="0070C0"/>
              </a:solidFill>
              <a:latin typeface="Calibri"/>
              <a:cs typeface="Arial" panose="020B0604020202020204" pitchFamily="34" charset="0"/>
            </a:endParaRPr>
          </a:p>
        </p:txBody>
      </p:sp>
      <p:sp>
        <p:nvSpPr>
          <p:cNvPr id="2" name="TextBox 1">
            <a:extLst>
              <a:ext uri="{FF2B5EF4-FFF2-40B4-BE49-F238E27FC236}">
                <a16:creationId xmlns:a16="http://schemas.microsoft.com/office/drawing/2014/main" id="{D447D04C-8E32-4675-87E3-B7DC8696A66A}"/>
              </a:ext>
            </a:extLst>
          </p:cNvPr>
          <p:cNvSpPr txBox="1">
            <a:spLocks noChangeArrowheads="1"/>
          </p:cNvSpPr>
          <p:nvPr/>
        </p:nvSpPr>
        <p:spPr bwMode="auto">
          <a:xfrm>
            <a:off x="5486401" y="5085682"/>
            <a:ext cx="434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dirty="0">
                <a:solidFill>
                  <a:srgbClr val="0000FF"/>
                </a:solidFill>
                <a:latin typeface="Comic Sans MS" panose="030F0702030302020204" pitchFamily="66" charset="0"/>
                <a:cs typeface="Arial" panose="020B0604020202020204" pitchFamily="34" charset="0"/>
              </a:rPr>
              <a:t>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315"/>
                                        </p:tgtEl>
                                        <p:attrNameLst>
                                          <p:attrName>style.visibility</p:attrName>
                                        </p:attrNameLst>
                                      </p:cBhvr>
                                      <p:to>
                                        <p:strVal val="visible"/>
                                      </p:to>
                                    </p:set>
                                    <p:animEffect transition="in" filter="wipe(down)">
                                      <p:cBhvr>
                                        <p:cTn id="17" dur="5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p:bldP spid="5" grpId="0"/>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94210" name="Text Box 4">
            <a:extLst>
              <a:ext uri="{FF2B5EF4-FFF2-40B4-BE49-F238E27FC236}">
                <a16:creationId xmlns:a16="http://schemas.microsoft.com/office/drawing/2014/main" id="{FF7C5592-0393-4E0C-8448-D26AF3BCC7C2}"/>
              </a:ext>
            </a:extLst>
          </p:cNvPr>
          <p:cNvSpPr txBox="1">
            <a:spLocks noChangeArrowheads="1"/>
          </p:cNvSpPr>
          <p:nvPr/>
        </p:nvSpPr>
        <p:spPr bwMode="auto">
          <a:xfrm>
            <a:off x="145256" y="246064"/>
            <a:ext cx="9463088" cy="2899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133350" algn="l"/>
                <a:tab pos="4191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33350" algn="l"/>
                <a:tab pos="4191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33350" algn="l"/>
                <a:tab pos="4191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9pPr>
          </a:lstStyle>
          <a:p>
            <a:pPr eaLnBrk="0" fontAlgn="base" hangingPunct="0">
              <a:lnSpc>
                <a:spcPct val="115000"/>
              </a:lnSpc>
              <a:spcBef>
                <a:spcPct val="0"/>
              </a:spcBef>
              <a:spcAft>
                <a:spcPct val="0"/>
              </a:spcAft>
              <a:buNone/>
            </a:pPr>
            <a:r>
              <a:rPr lang="en-US" altLang="en-US" sz="2000" dirty="0">
                <a:solidFill>
                  <a:srgbClr val="000000"/>
                </a:solidFill>
                <a:latin typeface="Comic Sans MS" panose="030F0702030302020204" pitchFamily="66" charset="0"/>
                <a:ea typeface="Times New Roman" panose="02020603050405020304" pitchFamily="18" charset="0"/>
                <a:cs typeface="Tahoma" panose="020B0604030504040204" pitchFamily="34" charset="0"/>
              </a:rPr>
              <a:t>Refer to this graph to answer the following question.</a:t>
            </a:r>
          </a:p>
          <a:p>
            <a:pPr eaLnBrk="0" fontAlgn="base" hangingPunct="0">
              <a:lnSpc>
                <a:spcPct val="115000"/>
              </a:lnSpc>
              <a:spcBef>
                <a:spcPct val="0"/>
              </a:spcBef>
              <a:spcAft>
                <a:spcPct val="0"/>
              </a:spcAft>
              <a:buNone/>
            </a:pPr>
            <a:endParaRPr lang="en-US" altLang="en-US" sz="2000" dirty="0">
              <a:solidFill>
                <a:srgbClr val="000000"/>
              </a:solidFill>
              <a:latin typeface="Comic Sans MS" panose="030F0702030302020204" pitchFamily="66" charset="0"/>
              <a:ea typeface="Times New Roman" panose="02020603050405020304" pitchFamily="18" charset="0"/>
              <a:cs typeface="Tahoma" panose="020B0604030504040204" pitchFamily="34" charset="0"/>
            </a:endParaRPr>
          </a:p>
          <a:p>
            <a:pPr eaLnBrk="0" fontAlgn="base" hangingPunct="0">
              <a:lnSpc>
                <a:spcPct val="115000"/>
              </a:lnSpc>
              <a:spcBef>
                <a:spcPct val="0"/>
              </a:spcBef>
              <a:spcAft>
                <a:spcPct val="0"/>
              </a:spcAft>
              <a:buNone/>
            </a:pPr>
            <a:endParaRPr lang="en-US" altLang="en-US" sz="2000" dirty="0">
              <a:solidFill>
                <a:srgbClr val="000000"/>
              </a:solidFill>
              <a:latin typeface="Comic Sans MS" panose="030F0702030302020204" pitchFamily="66" charset="0"/>
              <a:ea typeface="Times New Roman" panose="02020603050405020304" pitchFamily="18" charset="0"/>
              <a:cs typeface="Tahoma" panose="020B0604030504040204" pitchFamily="34" charset="0"/>
            </a:endParaRPr>
          </a:p>
          <a:p>
            <a:pPr eaLnBrk="0" fontAlgn="base" hangingPunct="0">
              <a:lnSpc>
                <a:spcPct val="115000"/>
              </a:lnSpc>
              <a:spcBef>
                <a:spcPct val="0"/>
              </a:spcBef>
              <a:spcAft>
                <a:spcPct val="0"/>
              </a:spcAft>
              <a:buNone/>
            </a:pPr>
            <a:endParaRPr lang="en-US" altLang="en-US" sz="2000" dirty="0">
              <a:solidFill>
                <a:srgbClr val="000000"/>
              </a:solidFill>
              <a:latin typeface="Comic Sans MS" panose="030F0702030302020204" pitchFamily="66" charset="0"/>
              <a:ea typeface="Times New Roman" panose="02020603050405020304" pitchFamily="18" charset="0"/>
              <a:cs typeface="Tahoma" panose="020B0604030504040204" pitchFamily="34" charset="0"/>
            </a:endParaRPr>
          </a:p>
          <a:p>
            <a:pPr eaLnBrk="0" fontAlgn="base" hangingPunct="0">
              <a:lnSpc>
                <a:spcPct val="115000"/>
              </a:lnSpc>
              <a:spcBef>
                <a:spcPct val="0"/>
              </a:spcBef>
              <a:spcAft>
                <a:spcPct val="0"/>
              </a:spcAft>
              <a:buNone/>
            </a:pPr>
            <a:r>
              <a:rPr lang="en-US" altLang="en-US" sz="2000" dirty="0">
                <a:solidFill>
                  <a:srgbClr val="000000"/>
                </a:solidFill>
                <a:latin typeface="Comic Sans MS" panose="030F0702030302020204" pitchFamily="66" charset="0"/>
                <a:ea typeface="Times New Roman" panose="02020603050405020304" pitchFamily="18" charset="0"/>
                <a:cs typeface="Tahoma" panose="020B0604030504040204" pitchFamily="34" charset="0"/>
              </a:rPr>
              <a:t> An increase in the lynx population</a:t>
            </a:r>
            <a:endParaRPr lang="en-US" altLang="en-US" sz="2000" dirty="0">
              <a:solidFill>
                <a:prstClr val="black"/>
              </a:solidFill>
              <a:latin typeface="Comic Sans MS" panose="030F0702030302020204" pitchFamily="66" charset="0"/>
              <a:ea typeface="Calibri" panose="020F0502020204030204" pitchFamily="34" charset="0"/>
              <a:cs typeface="Times New Roman" panose="02020603050405020304" pitchFamily="18" charset="0"/>
            </a:endParaRPr>
          </a:p>
          <a:p>
            <a:pPr eaLnBrk="0" fontAlgn="base" hangingPunct="0">
              <a:lnSpc>
                <a:spcPct val="115000"/>
              </a:lnSpc>
              <a:spcBef>
                <a:spcPct val="0"/>
              </a:spcBef>
              <a:spcAft>
                <a:spcPct val="0"/>
              </a:spcAft>
              <a:buNone/>
            </a:pPr>
            <a:r>
              <a:rPr lang="en-US" altLang="en-US" sz="2000" dirty="0">
                <a:solidFill>
                  <a:prstClr val="black"/>
                </a:solidFill>
                <a:latin typeface="Comic Sans MS" panose="030F0702030302020204" pitchFamily="66" charset="0"/>
                <a:ea typeface="Times New Roman" panose="02020603050405020304" pitchFamily="18" charset="0"/>
                <a:cs typeface="Tahoma" panose="020B0604030504040204" pitchFamily="34" charset="0"/>
              </a:rPr>
              <a:t>	</a:t>
            </a:r>
            <a:r>
              <a:rPr lang="en-US" altLang="en-US" sz="2000" dirty="0">
                <a:solidFill>
                  <a:srgbClr val="000000"/>
                </a:solidFill>
                <a:latin typeface="Comic Sans MS" panose="030F0702030302020204" pitchFamily="66" charset="0"/>
                <a:ea typeface="Times New Roman" panose="02020603050405020304" pitchFamily="18" charset="0"/>
                <a:cs typeface="Tahoma" panose="020B0604030504040204" pitchFamily="34" charset="0"/>
              </a:rPr>
              <a:t>A</a:t>
            </a:r>
            <a:r>
              <a:rPr lang="en-US" altLang="en-US" sz="2000" dirty="0">
                <a:solidFill>
                  <a:prstClr val="black"/>
                </a:solidFill>
                <a:latin typeface="Comic Sans MS" panose="030F0702030302020204" pitchFamily="66" charset="0"/>
                <a:ea typeface="Times New Roman" panose="02020603050405020304" pitchFamily="18" charset="0"/>
                <a:cs typeface="Tahoma" panose="020B0604030504040204" pitchFamily="34" charset="0"/>
              </a:rPr>
              <a:t>. is </a:t>
            </a:r>
            <a:r>
              <a:rPr lang="en-US" altLang="en-US" sz="2000" dirty="0">
                <a:solidFill>
                  <a:srgbClr val="000000"/>
                </a:solidFill>
                <a:latin typeface="Comic Sans MS" panose="030F0702030302020204" pitchFamily="66" charset="0"/>
                <a:ea typeface="Times New Roman" panose="02020603050405020304" pitchFamily="18" charset="0"/>
                <a:cs typeface="Tahoma" panose="020B0604030504040204" pitchFamily="34" charset="0"/>
              </a:rPr>
              <a:t>followed by an increase in the hare population</a:t>
            </a:r>
            <a:endParaRPr lang="en-US" altLang="en-US" sz="2000" dirty="0">
              <a:solidFill>
                <a:prstClr val="black"/>
              </a:solidFill>
              <a:latin typeface="Comic Sans MS" panose="030F0702030302020204" pitchFamily="66" charset="0"/>
              <a:ea typeface="Calibri" panose="020F0502020204030204" pitchFamily="34" charset="0"/>
              <a:cs typeface="Times New Roman" panose="02020603050405020304" pitchFamily="18" charset="0"/>
            </a:endParaRPr>
          </a:p>
          <a:p>
            <a:pPr eaLnBrk="0" fontAlgn="base" hangingPunct="0">
              <a:lnSpc>
                <a:spcPct val="115000"/>
              </a:lnSpc>
              <a:spcBef>
                <a:spcPct val="0"/>
              </a:spcBef>
              <a:spcAft>
                <a:spcPct val="0"/>
              </a:spcAft>
              <a:buNone/>
            </a:pPr>
            <a:r>
              <a:rPr lang="en-US" altLang="en-US" sz="2000" dirty="0">
                <a:solidFill>
                  <a:prstClr val="black"/>
                </a:solidFill>
                <a:latin typeface="Comic Sans MS" panose="030F0702030302020204" pitchFamily="66" charset="0"/>
                <a:ea typeface="Times New Roman" panose="02020603050405020304" pitchFamily="18" charset="0"/>
                <a:cs typeface="Tahoma" panose="020B0604030504040204" pitchFamily="34" charset="0"/>
              </a:rPr>
              <a:t>	</a:t>
            </a:r>
            <a:r>
              <a:rPr lang="en-US" altLang="en-US" sz="2000" dirty="0">
                <a:solidFill>
                  <a:srgbClr val="000000"/>
                </a:solidFill>
                <a:latin typeface="Comic Sans MS" panose="030F0702030302020204" pitchFamily="66" charset="0"/>
                <a:ea typeface="Times New Roman" panose="02020603050405020304" pitchFamily="18" charset="0"/>
                <a:cs typeface="Tahoma" panose="020B0604030504040204" pitchFamily="34" charset="0"/>
              </a:rPr>
              <a:t>B</a:t>
            </a:r>
            <a:r>
              <a:rPr lang="en-US" altLang="en-US" sz="2000" dirty="0">
                <a:solidFill>
                  <a:prstClr val="black"/>
                </a:solidFill>
                <a:latin typeface="Comic Sans MS" panose="030F0702030302020204" pitchFamily="66" charset="0"/>
                <a:ea typeface="Times New Roman" panose="02020603050405020304" pitchFamily="18" charset="0"/>
                <a:cs typeface="Tahoma" panose="020B0604030504040204" pitchFamily="34" charset="0"/>
              </a:rPr>
              <a:t>. is followed by a decrease in </a:t>
            </a:r>
            <a:r>
              <a:rPr lang="en-US" altLang="en-US" sz="2000" dirty="0">
                <a:solidFill>
                  <a:srgbClr val="000000"/>
                </a:solidFill>
                <a:latin typeface="Comic Sans MS" panose="030F0702030302020204" pitchFamily="66" charset="0"/>
                <a:ea typeface="Times New Roman" panose="02020603050405020304" pitchFamily="18" charset="0"/>
                <a:cs typeface="Tahoma" panose="020B0604030504040204" pitchFamily="34" charset="0"/>
              </a:rPr>
              <a:t>the hare population</a:t>
            </a:r>
          </a:p>
          <a:p>
            <a:pPr eaLnBrk="0" fontAlgn="base" hangingPunct="0">
              <a:lnSpc>
                <a:spcPct val="115000"/>
              </a:lnSpc>
              <a:spcBef>
                <a:spcPct val="0"/>
              </a:spcBef>
              <a:spcAft>
                <a:spcPct val="0"/>
              </a:spcAft>
              <a:buNone/>
            </a:pPr>
            <a:r>
              <a:rPr lang="en-US" altLang="en-US" sz="2000" dirty="0">
                <a:solidFill>
                  <a:srgbClr val="000000"/>
                </a:solidFill>
                <a:latin typeface="Comic Sans MS" panose="030F0702030302020204" pitchFamily="66" charset="0"/>
                <a:ea typeface="Times New Roman" panose="02020603050405020304" pitchFamily="18" charset="0"/>
                <a:cs typeface="Tahoma" panose="020B0604030504040204" pitchFamily="34" charset="0"/>
              </a:rPr>
              <a:t>  C. has no effect on the hare population </a:t>
            </a:r>
            <a:endParaRPr lang="en-US" altLang="en-US" sz="2400" dirty="0">
              <a:solidFill>
                <a:prstClr val="black"/>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94211" name="TextBox 14">
            <a:extLst>
              <a:ext uri="{FF2B5EF4-FFF2-40B4-BE49-F238E27FC236}">
                <a16:creationId xmlns:a16="http://schemas.microsoft.com/office/drawing/2014/main" id="{64D758EA-5B91-4067-B75C-2C1C0A29DA16}"/>
              </a:ext>
            </a:extLst>
          </p:cNvPr>
          <p:cNvSpPr txBox="1">
            <a:spLocks noChangeArrowheads="1"/>
          </p:cNvSpPr>
          <p:nvPr/>
        </p:nvSpPr>
        <p:spPr bwMode="auto">
          <a:xfrm>
            <a:off x="0" y="-31751"/>
            <a:ext cx="9302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000" dirty="0">
                <a:solidFill>
                  <a:prstClr val="black"/>
                </a:solidFill>
                <a:latin typeface="Arial" panose="020B0604020202020204" pitchFamily="34" charset="0"/>
                <a:cs typeface="Arial" panose="020B0604020202020204" pitchFamily="34" charset="0"/>
                <a:hlinkClick r:id="rId4"/>
              </a:rPr>
              <a:t>https://quizizz.com/admin/quiz/5bb2f2a1100319001b10d86e/ap-bio-population-ecology</a:t>
            </a:r>
            <a:endParaRPr lang="en-US" altLang="en-US" sz="1000" dirty="0">
              <a:solidFill>
                <a:prstClr val="black"/>
              </a:solidFill>
              <a:latin typeface="Arial" panose="020B0604020202020204" pitchFamily="34" charset="0"/>
              <a:cs typeface="Arial" panose="020B0604020202020204" pitchFamily="34" charset="0"/>
            </a:endParaRPr>
          </a:p>
        </p:txBody>
      </p:sp>
      <p:pic>
        <p:nvPicPr>
          <p:cNvPr id="94212" name="Picture 10">
            <a:extLst>
              <a:ext uri="{FF2B5EF4-FFF2-40B4-BE49-F238E27FC236}">
                <a16:creationId xmlns:a16="http://schemas.microsoft.com/office/drawing/2014/main" id="{F1B76B77-2C13-492A-B5DD-62FFF96812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3333" t="24094" r="34166" b="36475"/>
          <a:stretch>
            <a:fillRect/>
          </a:stretch>
        </p:blipFill>
        <p:spPr bwMode="auto">
          <a:xfrm>
            <a:off x="6473270" y="134941"/>
            <a:ext cx="5490130" cy="3744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5449162C-4866-4EDD-936F-0D00246EECEA}"/>
              </a:ext>
            </a:extLst>
          </p:cNvPr>
          <p:cNvSpPr/>
          <p:nvPr/>
        </p:nvSpPr>
        <p:spPr>
          <a:xfrm>
            <a:off x="145256" y="2384157"/>
            <a:ext cx="6386512" cy="45402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a:endParaRPr>
          </a:p>
        </p:txBody>
      </p:sp>
      <p:sp>
        <p:nvSpPr>
          <p:cNvPr id="3" name="TextBox 2">
            <a:extLst>
              <a:ext uri="{FF2B5EF4-FFF2-40B4-BE49-F238E27FC236}">
                <a16:creationId xmlns:a16="http://schemas.microsoft.com/office/drawing/2014/main" id="{D07199E7-A5FA-4275-B7AD-AC30F05347B0}"/>
              </a:ext>
            </a:extLst>
          </p:cNvPr>
          <p:cNvSpPr txBox="1">
            <a:spLocks noChangeArrowheads="1"/>
          </p:cNvSpPr>
          <p:nvPr/>
        </p:nvSpPr>
        <p:spPr bwMode="auto">
          <a:xfrm>
            <a:off x="108862" y="3416003"/>
            <a:ext cx="59871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2000" dirty="0">
                <a:latin typeface="Comic Sans MS" panose="030F0702030302020204" pitchFamily="66" charset="0"/>
                <a:cs typeface="Arial" panose="020B0604020202020204" pitchFamily="34" charset="0"/>
              </a:rPr>
              <a:t>EXPLAIN YOUR ANSWER</a:t>
            </a:r>
          </a:p>
        </p:txBody>
      </p:sp>
      <p:sp>
        <p:nvSpPr>
          <p:cNvPr id="5" name="TextBox 4">
            <a:extLst>
              <a:ext uri="{FF2B5EF4-FFF2-40B4-BE49-F238E27FC236}">
                <a16:creationId xmlns:a16="http://schemas.microsoft.com/office/drawing/2014/main" id="{8320F385-4090-49F9-B7CF-A2B4C85B993B}"/>
              </a:ext>
            </a:extLst>
          </p:cNvPr>
          <p:cNvSpPr txBox="1">
            <a:spLocks noChangeArrowheads="1"/>
          </p:cNvSpPr>
          <p:nvPr/>
        </p:nvSpPr>
        <p:spPr bwMode="auto">
          <a:xfrm>
            <a:off x="231775" y="4127614"/>
            <a:ext cx="8839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2000" dirty="0">
                <a:solidFill>
                  <a:srgbClr val="1003BD"/>
                </a:solidFill>
                <a:latin typeface="Comic Sans MS" panose="030F0702030302020204" pitchFamily="66" charset="0"/>
                <a:cs typeface="Arial" panose="020B0604020202020204" pitchFamily="34" charset="0"/>
              </a:rPr>
              <a:t>Lynx eat hares so an increase in the number of lynx means more hares will be eaten. The hare population will decrease.</a:t>
            </a:r>
          </a:p>
        </p:txBody>
      </p:sp>
      <p:sp>
        <p:nvSpPr>
          <p:cNvPr id="13" name="TextBox 12">
            <a:extLst>
              <a:ext uri="{FF2B5EF4-FFF2-40B4-BE49-F238E27FC236}">
                <a16:creationId xmlns:a16="http://schemas.microsoft.com/office/drawing/2014/main" id="{A6A80940-EC0C-44E7-94F1-D7AC91E84276}"/>
              </a:ext>
            </a:extLst>
          </p:cNvPr>
          <p:cNvSpPr txBox="1">
            <a:spLocks noChangeArrowheads="1"/>
          </p:cNvSpPr>
          <p:nvPr/>
        </p:nvSpPr>
        <p:spPr bwMode="auto">
          <a:xfrm>
            <a:off x="0" y="5596116"/>
            <a:ext cx="9210675"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90000"/>
              </a:lnSpc>
              <a:spcBef>
                <a:spcPts val="1000"/>
              </a:spcBef>
              <a:spcAft>
                <a:spcPct val="0"/>
              </a:spcAft>
              <a:buNone/>
            </a:pPr>
            <a:r>
              <a:rPr lang="en-US" altLang="en-US" sz="800" dirty="0">
                <a:solidFill>
                  <a:prstClr val="black"/>
                </a:solidFill>
                <a:latin typeface="Times New Roman" panose="02020603050405020304" pitchFamily="18" charset="0"/>
                <a:cs typeface="Times New Roman" panose="02020603050405020304" pitchFamily="18" charset="0"/>
              </a:rPr>
              <a:t>ENE-4.B.1 Communities change over time depending on interactions between populations. </a:t>
            </a:r>
            <a:br>
              <a:rPr lang="en-US" altLang="en-US" sz="800" dirty="0">
                <a:solidFill>
                  <a:prstClr val="black"/>
                </a:solidFill>
                <a:latin typeface="Times New Roman" panose="02020603050405020304" pitchFamily="18" charset="0"/>
                <a:cs typeface="Times New Roman" panose="02020603050405020304" pitchFamily="18" charset="0"/>
              </a:rPr>
            </a:br>
            <a:r>
              <a:rPr lang="en-US" altLang="en-US" sz="800" dirty="0">
                <a:solidFill>
                  <a:prstClr val="black"/>
                </a:solidFill>
                <a:latin typeface="Times New Roman" panose="02020603050405020304" pitchFamily="18" charset="0"/>
                <a:cs typeface="Times New Roman" panose="02020603050405020304" pitchFamily="18" charset="0"/>
              </a:rPr>
              <a:t>ENE-4.B.2 Interactions among populations determine how they access energy and matter within a community</a:t>
            </a:r>
            <a:br>
              <a:rPr lang="en-US" altLang="en-US" sz="800" dirty="0">
                <a:solidFill>
                  <a:prstClr val="black"/>
                </a:solidFill>
                <a:latin typeface="Times New Roman" panose="02020603050405020304" pitchFamily="18" charset="0"/>
                <a:cs typeface="Times New Roman" panose="02020603050405020304" pitchFamily="18" charset="0"/>
              </a:rPr>
            </a:br>
            <a:r>
              <a:rPr lang="en-US" altLang="en-US" sz="800" dirty="0">
                <a:solidFill>
                  <a:prstClr val="black"/>
                </a:solidFill>
                <a:latin typeface="Times New Roman" panose="02020603050405020304" pitchFamily="18" charset="0"/>
                <a:cs typeface="Times New Roman" panose="02020603050405020304" pitchFamily="18" charset="0"/>
              </a:rPr>
              <a:t>ENE-4.B.3 Relationships among interacting populations can be characterized by positive and negative effects and can be modeled. </a:t>
            </a:r>
            <a:br>
              <a:rPr lang="en-US" altLang="en-US" sz="800" dirty="0">
                <a:solidFill>
                  <a:prstClr val="black"/>
                </a:solidFill>
                <a:latin typeface="Times New Roman" panose="02020603050405020304" pitchFamily="18" charset="0"/>
                <a:cs typeface="Times New Roman" panose="02020603050405020304" pitchFamily="18" charset="0"/>
              </a:rPr>
            </a:br>
            <a:r>
              <a:rPr lang="en-US" altLang="en-US" sz="800" i="1" dirty="0">
                <a:solidFill>
                  <a:prstClr val="black"/>
                </a:solidFill>
                <a:latin typeface="Times New Roman" panose="02020603050405020304" pitchFamily="18" charset="0"/>
                <a:cs typeface="Times New Roman" panose="02020603050405020304" pitchFamily="18" charset="0"/>
              </a:rPr>
              <a:t>Examples</a:t>
            </a:r>
            <a:r>
              <a:rPr lang="en-US" altLang="en-US" sz="800" dirty="0">
                <a:solidFill>
                  <a:prstClr val="black"/>
                </a:solidFill>
                <a:latin typeface="Times New Roman" panose="02020603050405020304" pitchFamily="18" charset="0"/>
                <a:cs typeface="Times New Roman" panose="02020603050405020304" pitchFamily="18" charset="0"/>
              </a:rPr>
              <a:t> include predator/prey interactions, </a:t>
            </a:r>
            <a:br>
              <a:rPr lang="en-US" altLang="en-US" sz="800" dirty="0">
                <a:solidFill>
                  <a:prstClr val="black"/>
                </a:solidFill>
                <a:latin typeface="Times New Roman" panose="02020603050405020304" pitchFamily="18" charset="0"/>
                <a:cs typeface="Times New Roman" panose="02020603050405020304" pitchFamily="18" charset="0"/>
              </a:rPr>
            </a:br>
            <a:r>
              <a:rPr lang="en-US" altLang="en-US" sz="800" dirty="0">
                <a:solidFill>
                  <a:prstClr val="black"/>
                </a:solidFill>
                <a:latin typeface="Times New Roman" panose="02020603050405020304" pitchFamily="18" charset="0"/>
                <a:cs typeface="Times New Roman" panose="02020603050405020304" pitchFamily="18" charset="0"/>
              </a:rPr>
              <a:t>ENE-4.B.4 Competition, </a:t>
            </a:r>
            <a:r>
              <a:rPr lang="en-US" altLang="en-US" sz="800" dirty="0">
                <a:solidFill>
                  <a:srgbClr val="FF0000"/>
                </a:solidFill>
                <a:latin typeface="Times New Roman" panose="02020603050405020304" pitchFamily="18" charset="0"/>
                <a:cs typeface="Times New Roman" panose="02020603050405020304" pitchFamily="18" charset="0"/>
              </a:rPr>
              <a:t>predation</a:t>
            </a:r>
            <a:r>
              <a:rPr lang="en-US" altLang="en-US" sz="800" dirty="0">
                <a:solidFill>
                  <a:prstClr val="black"/>
                </a:solidFill>
                <a:latin typeface="Times New Roman" panose="02020603050405020304" pitchFamily="18" charset="0"/>
                <a:cs typeface="Times New Roman" panose="02020603050405020304" pitchFamily="18" charset="0"/>
              </a:rPr>
              <a:t>, and symbioses, including parasitism, mutualism, and commensalism, can drive population dynamics</a:t>
            </a:r>
          </a:p>
          <a:p>
            <a:pPr eaLnBrk="0" fontAlgn="base" hangingPunct="0">
              <a:spcBef>
                <a:spcPct val="0"/>
              </a:spcBef>
              <a:spcAft>
                <a:spcPct val="0"/>
              </a:spcAft>
              <a:buNone/>
            </a:pPr>
            <a:r>
              <a:rPr lang="en-US" altLang="en-US" sz="800" dirty="0">
                <a:solidFill>
                  <a:srgbClr val="000000"/>
                </a:solidFill>
                <a:latin typeface="Times New Roman" panose="02020603050405020304" pitchFamily="18" charset="0"/>
                <a:cs typeface="Times New Roman" panose="02020603050405020304" pitchFamily="18" charset="0"/>
              </a:rPr>
              <a:t>SP 4. B Describe data from a table or graph, including</a:t>
            </a:r>
          </a:p>
          <a:p>
            <a:pPr eaLnBrk="0" fontAlgn="base" hangingPunct="0">
              <a:spcBef>
                <a:spcPct val="0"/>
              </a:spcBef>
              <a:spcAft>
                <a:spcPct val="0"/>
              </a:spcAft>
              <a:buNone/>
            </a:pPr>
            <a:r>
              <a:rPr lang="en-US" altLang="en-US" sz="800" dirty="0">
                <a:solidFill>
                  <a:srgbClr val="000000"/>
                </a:solidFill>
                <a:latin typeface="Times New Roman" panose="02020603050405020304" pitchFamily="18" charset="0"/>
                <a:cs typeface="Times New Roman" panose="02020603050405020304" pitchFamily="18" charset="0"/>
              </a:rPr>
              <a:t>     b. Describing trends and/or patterns in the data.</a:t>
            </a:r>
          </a:p>
          <a:p>
            <a:pPr eaLnBrk="0" fontAlgn="base" hangingPunct="0">
              <a:spcBef>
                <a:spcPct val="0"/>
              </a:spcBef>
              <a:spcAft>
                <a:spcPct val="0"/>
              </a:spcAft>
              <a:buNone/>
            </a:pPr>
            <a:r>
              <a:rPr lang="en-US" altLang="en-US" sz="800" dirty="0">
                <a:solidFill>
                  <a:srgbClr val="000000"/>
                </a:solidFill>
                <a:latin typeface="Times New Roman" panose="02020603050405020304" pitchFamily="18" charset="0"/>
                <a:cs typeface="Times New Roman" panose="02020603050405020304" pitchFamily="18" charset="0"/>
              </a:rPr>
              <a:t>     c. Describing relationships between variables.</a:t>
            </a:r>
          </a:p>
          <a:p>
            <a:pPr eaLnBrk="0" fontAlgn="base" hangingPunct="0">
              <a:spcBef>
                <a:spcPct val="0"/>
              </a:spcBef>
              <a:spcAft>
                <a:spcPct val="0"/>
              </a:spcAft>
              <a:buNone/>
            </a:pPr>
            <a:r>
              <a:rPr lang="en-US" altLang="en-US" sz="800" dirty="0">
                <a:solidFill>
                  <a:prstClr val="black"/>
                </a:solidFill>
                <a:latin typeface="Times New Roman" panose="02020603050405020304" pitchFamily="18" charset="0"/>
                <a:cs typeface="Times New Roman" panose="02020603050405020304" pitchFamily="18" charset="0"/>
              </a:rPr>
              <a:t>SP 1 C. Explain biological concepts, processes, and/or models in applied contexts.</a:t>
            </a:r>
          </a:p>
          <a:p>
            <a:pPr lvl="0">
              <a:spcBef>
                <a:spcPts val="0"/>
              </a:spcBef>
              <a:buNone/>
              <a:defRPr/>
            </a:pPr>
            <a:r>
              <a:rPr lang="en-US" sz="800" dirty="0">
                <a:solidFill>
                  <a:prstClr val="black"/>
                </a:solidFill>
                <a:latin typeface="Calibri" panose="020F0502020204030204"/>
              </a:rPr>
              <a:t>SP 2 B Explain relationships between different characteristics of biological concepts, processes, or models represented visually     b in applied contexts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4">
            <a:extLst>
              <a:ext uri="{FF2B5EF4-FFF2-40B4-BE49-F238E27FC236}">
                <a16:creationId xmlns:a16="http://schemas.microsoft.com/office/drawing/2014/main" id="{F8E5C78E-44F2-4C6D-AAE0-E98591DEF16E}"/>
              </a:ext>
            </a:extLst>
          </p:cNvPr>
          <p:cNvSpPr txBox="1">
            <a:spLocks noChangeArrowheads="1"/>
          </p:cNvSpPr>
          <p:nvPr/>
        </p:nvSpPr>
        <p:spPr bwMode="auto">
          <a:xfrm>
            <a:off x="154419" y="3533337"/>
            <a:ext cx="1188316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latin typeface="Comic Sans MS" panose="030F0702030302020204" pitchFamily="66" charset="0"/>
              </a:rPr>
              <a:t>Which of these growth curves would be seen in a population where nutrient availability becomes limited?</a:t>
            </a:r>
            <a:endParaRPr lang="en-US" altLang="en-US" sz="2000" b="1" dirty="0">
              <a:latin typeface="Comic Sans MS" panose="030F0702030302020204" pitchFamily="66" charset="0"/>
            </a:endParaRPr>
          </a:p>
        </p:txBody>
      </p:sp>
      <p:sp>
        <p:nvSpPr>
          <p:cNvPr id="143363" name="TextBox 1">
            <a:extLst>
              <a:ext uri="{FF2B5EF4-FFF2-40B4-BE49-F238E27FC236}">
                <a16:creationId xmlns:a16="http://schemas.microsoft.com/office/drawing/2014/main" id="{C904CE03-CDBB-46B5-9462-0F0D601DC38C}"/>
              </a:ext>
            </a:extLst>
          </p:cNvPr>
          <p:cNvSpPr txBox="1">
            <a:spLocks noChangeArrowheads="1"/>
          </p:cNvSpPr>
          <p:nvPr/>
        </p:nvSpPr>
        <p:spPr bwMode="auto">
          <a:xfrm>
            <a:off x="154418" y="5750003"/>
            <a:ext cx="1188316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en-US" altLang="en-US" sz="1000" dirty="0">
                <a:latin typeface="Times New Roman" panose="02020603050405020304" pitchFamily="18" charset="0"/>
                <a:cs typeface="Times New Roman" panose="02020603050405020304" pitchFamily="18" charset="0"/>
              </a:rPr>
              <a:t>SYI-1.G.2 Many adaptations in organisms are related to obtaining and using energy and matter in a particular environment— </a:t>
            </a:r>
            <a:br>
              <a:rPr lang="en-US" altLang="en-US" sz="1000" dirty="0">
                <a:latin typeface="Times New Roman" panose="02020603050405020304" pitchFamily="18" charset="0"/>
                <a:cs typeface="Times New Roman" panose="02020603050405020304" pitchFamily="18" charset="0"/>
              </a:rPr>
            </a:br>
            <a:r>
              <a:rPr lang="en-US" altLang="en-US" sz="1000" dirty="0">
                <a:latin typeface="Times New Roman" panose="02020603050405020304" pitchFamily="18" charset="0"/>
                <a:cs typeface="Times New Roman" panose="02020603050405020304" pitchFamily="18" charset="0"/>
              </a:rPr>
              <a:t>a. Population growth dynamics depend on a number of factors.</a:t>
            </a:r>
            <a:br>
              <a:rPr lang="en-US" altLang="en-US" sz="1000" dirty="0">
                <a:latin typeface="Times New Roman" panose="02020603050405020304" pitchFamily="18" charset="0"/>
                <a:cs typeface="Times New Roman" panose="02020603050405020304" pitchFamily="18" charset="0"/>
              </a:rPr>
            </a:br>
            <a:r>
              <a:rPr lang="en-US" altLang="en-US" sz="1000" dirty="0">
                <a:latin typeface="Times New Roman" panose="02020603050405020304" pitchFamily="18" charset="0"/>
                <a:cs typeface="Times New Roman" panose="02020603050405020304" pitchFamily="18" charset="0"/>
              </a:rPr>
              <a:t>i. Reproduction without constraints results in the exponential growth of a population.</a:t>
            </a:r>
          </a:p>
          <a:p>
            <a:pPr>
              <a:buFont typeface="Arial" panose="020B0604020202020204" pitchFamily="34" charset="0"/>
              <a:buNone/>
            </a:pPr>
            <a:r>
              <a:rPr lang="en-US" altLang="en-US" sz="1000" dirty="0">
                <a:latin typeface="Times New Roman" panose="02020603050405020304" pitchFamily="18" charset="0"/>
                <a:cs typeface="Times New Roman" panose="02020603050405020304" pitchFamily="18" charset="0"/>
              </a:rPr>
              <a:t>SYI-1.H.1 A population can produce a density of individuals that exceeds the system’s resource availability. </a:t>
            </a:r>
          </a:p>
          <a:p>
            <a:pPr>
              <a:buFont typeface="Arial" panose="020B0604020202020204" pitchFamily="34" charset="0"/>
              <a:buNone/>
            </a:pPr>
            <a:r>
              <a:rPr lang="en-US" altLang="en-US" sz="1000" dirty="0">
                <a:latin typeface="Times New Roman" panose="02020603050405020304" pitchFamily="18" charset="0"/>
                <a:cs typeface="Times New Roman" panose="02020603050405020304" pitchFamily="18" charset="0"/>
              </a:rPr>
              <a:t>SYI-1.H.2 As limits to growth due to density-dependent and density-independent factors are imposed, a logistic growth model generally</a:t>
            </a:r>
          </a:p>
          <a:p>
            <a:pPr>
              <a:buNone/>
            </a:pPr>
            <a:r>
              <a:rPr lang="en-US" sz="1000" dirty="0">
                <a:solidFill>
                  <a:prstClr val="black"/>
                </a:solidFill>
                <a:latin typeface="Calibri" panose="020F0502020204030204"/>
              </a:rPr>
              <a:t>SP 2 A Describe characteristics of a biological process, or model, represented visually.</a:t>
            </a:r>
          </a:p>
        </p:txBody>
      </p:sp>
      <p:pic>
        <p:nvPicPr>
          <p:cNvPr id="100356" name="Picture 2" descr="Image result">
            <a:extLst>
              <a:ext uri="{FF2B5EF4-FFF2-40B4-BE49-F238E27FC236}">
                <a16:creationId xmlns:a16="http://schemas.microsoft.com/office/drawing/2014/main" id="{486D89B9-020E-4989-A3C8-3CF8F263A4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0" y="457201"/>
            <a:ext cx="647700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7" name="Rectangle 2">
            <a:extLst>
              <a:ext uri="{FF2B5EF4-FFF2-40B4-BE49-F238E27FC236}">
                <a16:creationId xmlns:a16="http://schemas.microsoft.com/office/drawing/2014/main" id="{D382B972-534A-44FE-B742-06D0B14CB5AE}"/>
              </a:ext>
            </a:extLst>
          </p:cNvPr>
          <p:cNvSpPr>
            <a:spLocks noChangeArrowheads="1"/>
          </p:cNvSpPr>
          <p:nvPr/>
        </p:nvSpPr>
        <p:spPr bwMode="auto">
          <a:xfrm>
            <a:off x="1752600" y="1"/>
            <a:ext cx="6781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000" dirty="0">
                <a:solidFill>
                  <a:srgbClr val="CC3399"/>
                </a:solidFill>
                <a:latin typeface="Arial" panose="020B0604020202020204" pitchFamily="34" charset="0"/>
              </a:rPr>
              <a:t>Image from: https://figures.boundless-cdn.com/21346/large/figure-45-03-01.jpe</a:t>
            </a:r>
          </a:p>
        </p:txBody>
      </p:sp>
      <p:grpSp>
        <p:nvGrpSpPr>
          <p:cNvPr id="6" name="Group 5">
            <a:extLst>
              <a:ext uri="{FF2B5EF4-FFF2-40B4-BE49-F238E27FC236}">
                <a16:creationId xmlns:a16="http://schemas.microsoft.com/office/drawing/2014/main" id="{BD6EF08C-A200-439A-AA37-048ED2C9CD5F}"/>
              </a:ext>
            </a:extLst>
          </p:cNvPr>
          <p:cNvGrpSpPr>
            <a:grpSpLocks/>
          </p:cNvGrpSpPr>
          <p:nvPr/>
        </p:nvGrpSpPr>
        <p:grpSpPr bwMode="auto">
          <a:xfrm>
            <a:off x="808880" y="246064"/>
            <a:ext cx="9805194" cy="5441709"/>
            <a:chOff x="-715193" y="245999"/>
            <a:chExt cx="9805949" cy="5441767"/>
          </a:xfrm>
        </p:grpSpPr>
        <p:sp>
          <p:nvSpPr>
            <p:cNvPr id="28677" name="Text Box 5">
              <a:extLst>
                <a:ext uri="{FF2B5EF4-FFF2-40B4-BE49-F238E27FC236}">
                  <a16:creationId xmlns:a16="http://schemas.microsoft.com/office/drawing/2014/main" id="{C63EE1B1-45AB-4C53-AB7C-F2A702D6763F}"/>
                </a:ext>
              </a:extLst>
            </p:cNvPr>
            <p:cNvSpPr txBox="1">
              <a:spLocks noChangeArrowheads="1"/>
            </p:cNvSpPr>
            <p:nvPr/>
          </p:nvSpPr>
          <p:spPr bwMode="auto">
            <a:xfrm>
              <a:off x="-715193" y="4487424"/>
              <a:ext cx="9805949" cy="1200342"/>
            </a:xfrm>
            <a:prstGeom prst="rect">
              <a:avLst/>
            </a:prstGeom>
            <a:noFill/>
            <a:ln>
              <a:noFill/>
            </a:ln>
            <a:effectLst/>
          </p:spPr>
          <p:txBody>
            <a:bodyPr wrap="square">
              <a:spAutoFit/>
            </a:bodyPr>
            <a:lstStyle/>
            <a:p>
              <a:pPr>
                <a:defRPr/>
              </a:pPr>
              <a:r>
                <a:rPr lang="en-US" altLang="en-US" sz="2400" b="1" dirty="0">
                  <a:solidFill>
                    <a:srgbClr val="0070C0"/>
                  </a:solidFill>
                  <a:latin typeface="Comic Sans MS" panose="030F0702030302020204" pitchFamily="66" charset="0"/>
                </a:rPr>
                <a:t>Logistic growth- </a:t>
              </a:r>
            </a:p>
            <a:p>
              <a:pPr>
                <a:defRPr/>
              </a:pPr>
              <a:r>
                <a:rPr lang="en-US" altLang="en-US" sz="2400" b="1" dirty="0">
                  <a:solidFill>
                    <a:srgbClr val="0070C0"/>
                  </a:solidFill>
                  <a:latin typeface="Comic Sans MS" panose="030F0702030302020204" pitchFamily="66" charset="0"/>
                </a:rPr>
                <a:t>Population increases while nutrients are available; </a:t>
              </a:r>
            </a:p>
            <a:p>
              <a:pPr>
                <a:defRPr/>
              </a:pPr>
              <a:r>
                <a:rPr lang="en-US" altLang="en-US" sz="2400" b="1" dirty="0">
                  <a:solidFill>
                    <a:srgbClr val="0070C0"/>
                  </a:solidFill>
                  <a:latin typeface="Comic Sans MS" panose="030F0702030302020204" pitchFamily="66" charset="0"/>
                </a:rPr>
                <a:t>graph levels off when nutrients are limited</a:t>
              </a:r>
            </a:p>
          </p:txBody>
        </p:sp>
        <p:sp>
          <p:nvSpPr>
            <p:cNvPr id="4" name="Rectangle 3">
              <a:extLst>
                <a:ext uri="{FF2B5EF4-FFF2-40B4-BE49-F238E27FC236}">
                  <a16:creationId xmlns:a16="http://schemas.microsoft.com/office/drawing/2014/main" id="{52903718-58ED-4DCE-B531-CC04C74BE146}"/>
                </a:ext>
              </a:extLst>
            </p:cNvPr>
            <p:cNvSpPr/>
            <p:nvPr/>
          </p:nvSpPr>
          <p:spPr>
            <a:xfrm>
              <a:off x="4286562" y="245999"/>
              <a:ext cx="3856335" cy="33353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3363"/>
                                        </p:tgtEl>
                                        <p:attrNameLst>
                                          <p:attrName>style.visibility</p:attrName>
                                        </p:attrNameLst>
                                      </p:cBhvr>
                                      <p:to>
                                        <p:strVal val="visible"/>
                                      </p:to>
                                    </p:set>
                                    <p:animEffect transition="in" filter="barn(inVertical)">
                                      <p:cBhvr>
                                        <p:cTn id="12" dur="500"/>
                                        <p:tgtEl>
                                          <p:spTgt spid="143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2FCFC"/>
        </a:solidFill>
        <a:effectLst/>
      </p:bgPr>
    </p:bg>
    <p:spTree>
      <p:nvGrpSpPr>
        <p:cNvPr id="1" name=""/>
        <p:cNvGrpSpPr/>
        <p:nvPr/>
      </p:nvGrpSpPr>
      <p:grpSpPr>
        <a:xfrm>
          <a:off x="0" y="0"/>
          <a:ext cx="0" cy="0"/>
          <a:chOff x="0" y="0"/>
          <a:chExt cx="0" cy="0"/>
        </a:xfrm>
      </p:grpSpPr>
      <p:sp>
        <p:nvSpPr>
          <p:cNvPr id="147458" name="TextBox 2">
            <a:extLst>
              <a:ext uri="{FF2B5EF4-FFF2-40B4-BE49-F238E27FC236}">
                <a16:creationId xmlns:a16="http://schemas.microsoft.com/office/drawing/2014/main" id="{1F715020-EE6C-4F23-A1DD-524D7DB07417}"/>
              </a:ext>
            </a:extLst>
          </p:cNvPr>
          <p:cNvSpPr txBox="1">
            <a:spLocks noChangeArrowheads="1"/>
          </p:cNvSpPr>
          <p:nvPr/>
        </p:nvSpPr>
        <p:spPr bwMode="auto">
          <a:xfrm>
            <a:off x="350044" y="702934"/>
            <a:ext cx="11537156"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Label the solutions as acidic, basic,</a:t>
            </a:r>
            <a:r>
              <a:rPr kumimoji="0" lang="en-US" altLang="en-US" sz="3600" b="0" i="0" u="none" strike="noStrike" kern="1200" cap="none" spc="0" normalizeH="0" noProof="0" dirty="0">
                <a:ln>
                  <a:noFill/>
                </a:ln>
                <a:solidFill>
                  <a:srgbClr val="000000"/>
                </a:solidFill>
                <a:effectLst/>
                <a:uLnTx/>
                <a:uFillTx/>
                <a:latin typeface="Comic Sans MS" panose="030F0702030302020204" pitchFamily="66" charset="0"/>
                <a:ea typeface="+mn-ea"/>
                <a:cs typeface="+mn-cs"/>
              </a:rPr>
              <a:t> or neutral</a:t>
            </a:r>
            <a:endParaRPr kumimoji="0" lang="en-US" altLang="en-US" sz="36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40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40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40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40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a:t>
            </a:r>
            <a:r>
              <a:rPr kumimoji="0" lang="en-US" altLang="en-US" sz="32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pH 4                  pH  7               pH  10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solidFill>
                  <a:srgbClr val="000000"/>
                </a:solidFill>
                <a:latin typeface="Comic Sans MS" panose="030F0702030302020204" pitchFamily="66" charset="0"/>
              </a:rPr>
              <a:t>   _________       ________     __________</a:t>
            </a:r>
            <a:endParaRPr kumimoji="0" lang="en-US" altLang="en-US" sz="32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endParaRPr>
          </a:p>
        </p:txBody>
      </p:sp>
      <p:sp>
        <p:nvSpPr>
          <p:cNvPr id="147460" name="Rectangle 2">
            <a:extLst>
              <a:ext uri="{FF2B5EF4-FFF2-40B4-BE49-F238E27FC236}">
                <a16:creationId xmlns:a16="http://schemas.microsoft.com/office/drawing/2014/main" id="{40831F7F-0708-4516-A485-4C008FB650B5}"/>
              </a:ext>
            </a:extLst>
          </p:cNvPr>
          <p:cNvSpPr>
            <a:spLocks noChangeArrowheads="1"/>
          </p:cNvSpPr>
          <p:nvPr/>
        </p:nvSpPr>
        <p:spPr bwMode="auto">
          <a:xfrm>
            <a:off x="0" y="0"/>
            <a:ext cx="9525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CC0099"/>
                </a:solidFill>
                <a:effectLst/>
                <a:uLnTx/>
                <a:uFillTx/>
                <a:latin typeface="Arial" panose="020B0604020202020204" pitchFamily="34" charset="0"/>
                <a:ea typeface="+mn-ea"/>
                <a:cs typeface="Arial" panose="020B0604020202020204" pitchFamily="34" charset="0"/>
              </a:rPr>
              <a:t>Images from: http://ppt.wz51z.com/PMP2/Science.To.WebText/animations/science/chemistry_physics/vp_beaker_bubbles_steam.htm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CC0099"/>
                </a:solidFill>
                <a:effectLst/>
                <a:uLnTx/>
                <a:uFillTx/>
                <a:latin typeface="Arial" panose="020B0604020202020204" pitchFamily="34" charset="0"/>
                <a:ea typeface="+mn-ea"/>
                <a:cs typeface="Arial" panose="020B0604020202020204" pitchFamily="34" charset="0"/>
              </a:rPr>
              <a:t>http://nobel.scas.bcit.ca/debeck_pt/science/images/blue_bubbling_liquid.gif</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CC0099"/>
                </a:solidFill>
                <a:effectLst/>
                <a:uLnTx/>
                <a:uFillTx/>
                <a:latin typeface="Arial" panose="020B0604020202020204" pitchFamily="34" charset="0"/>
                <a:ea typeface="+mn-ea"/>
                <a:cs typeface="Arial" panose="020B0604020202020204" pitchFamily="34" charset="0"/>
              </a:rPr>
              <a:t>http://ps205.org/wp-content/uploads/2010/09/beaker_red_liquid_bubbling_sm_wht.gif</a:t>
            </a:r>
          </a:p>
        </p:txBody>
      </p:sp>
      <p:pic>
        <p:nvPicPr>
          <p:cNvPr id="147461" name="Picture 3">
            <a:extLst>
              <a:ext uri="{FF2B5EF4-FFF2-40B4-BE49-F238E27FC236}">
                <a16:creationId xmlns:a16="http://schemas.microsoft.com/office/drawing/2014/main" id="{74096FA0-3B51-438F-A23F-3D3FE86FA8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6428" y="2098372"/>
            <a:ext cx="1238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2" name="Picture 5">
            <a:extLst>
              <a:ext uri="{FF2B5EF4-FFF2-40B4-BE49-F238E27FC236}">
                <a16:creationId xmlns:a16="http://schemas.microsoft.com/office/drawing/2014/main" id="{00657DE7-54FB-4C04-AF51-0652BE7779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42046" y="1998169"/>
            <a:ext cx="9715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3" name="Picture 1">
            <a:extLst>
              <a:ext uri="{FF2B5EF4-FFF2-40B4-BE49-F238E27FC236}">
                <a16:creationId xmlns:a16="http://schemas.microsoft.com/office/drawing/2014/main" id="{FDDE8EB5-A9B9-4789-8CA5-50C1DE13752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26416" y="2498422"/>
            <a:ext cx="915988"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A55E58C8-156B-4512-92BA-7D6D67DD4E5D}"/>
              </a:ext>
            </a:extLst>
          </p:cNvPr>
          <p:cNvSpPr/>
          <p:nvPr/>
        </p:nvSpPr>
        <p:spPr>
          <a:xfrm>
            <a:off x="5258" y="6441939"/>
            <a:ext cx="4572000" cy="307777"/>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ea typeface="+mn-ea"/>
                <a:cs typeface="+mn-cs"/>
              </a:rPr>
              <a:t>SP 1.A Describe biological concepts or processes</a:t>
            </a:r>
          </a:p>
        </p:txBody>
      </p:sp>
      <p:pic>
        <p:nvPicPr>
          <p:cNvPr id="4" name="Picture 3">
            <a:extLst>
              <a:ext uri="{FF2B5EF4-FFF2-40B4-BE49-F238E27FC236}">
                <a16:creationId xmlns:a16="http://schemas.microsoft.com/office/drawing/2014/main" id="{A3AFEA95-2E9A-4BF8-BA30-34ED6FB68A7E}"/>
              </a:ext>
            </a:extLst>
          </p:cNvPr>
          <p:cNvPicPr>
            <a:picLocks noChangeAspect="1"/>
          </p:cNvPicPr>
          <p:nvPr/>
        </p:nvPicPr>
        <p:blipFill>
          <a:blip r:embed="rId5"/>
          <a:stretch>
            <a:fillRect/>
          </a:stretch>
        </p:blipFill>
        <p:spPr>
          <a:xfrm>
            <a:off x="8406082" y="125955"/>
            <a:ext cx="3481118" cy="591363"/>
          </a:xfrm>
          <a:prstGeom prst="rect">
            <a:avLst/>
          </a:prstGeom>
        </p:spPr>
      </p:pic>
      <p:sp>
        <p:nvSpPr>
          <p:cNvPr id="6" name="TextBox 5">
            <a:extLst>
              <a:ext uri="{FF2B5EF4-FFF2-40B4-BE49-F238E27FC236}">
                <a16:creationId xmlns:a16="http://schemas.microsoft.com/office/drawing/2014/main" id="{197749BC-F112-4353-B52A-D8359B982D72}"/>
              </a:ext>
            </a:extLst>
          </p:cNvPr>
          <p:cNvSpPr txBox="1"/>
          <p:nvPr/>
        </p:nvSpPr>
        <p:spPr>
          <a:xfrm>
            <a:off x="4271422" y="4194398"/>
            <a:ext cx="2149661" cy="646331"/>
          </a:xfrm>
          <a:prstGeom prst="rect">
            <a:avLst/>
          </a:prstGeom>
          <a:noFill/>
        </p:spPr>
        <p:txBody>
          <a:bodyPr wrap="square" rtlCol="0">
            <a:spAutoFit/>
          </a:bodyPr>
          <a:lstStyle/>
          <a:p>
            <a:r>
              <a:rPr lang="en-US" sz="3600" dirty="0">
                <a:solidFill>
                  <a:srgbClr val="0000FF"/>
                </a:solidFill>
                <a:latin typeface="Comic Sans MS" panose="030F0702030302020204" pitchFamily="66" charset="0"/>
              </a:rPr>
              <a:t>neutral</a:t>
            </a:r>
          </a:p>
        </p:txBody>
      </p:sp>
      <p:sp>
        <p:nvSpPr>
          <p:cNvPr id="13" name="TextBox 12">
            <a:extLst>
              <a:ext uri="{FF2B5EF4-FFF2-40B4-BE49-F238E27FC236}">
                <a16:creationId xmlns:a16="http://schemas.microsoft.com/office/drawing/2014/main" id="{BB5386BC-79D0-4393-855D-E3A84B8FE97C}"/>
              </a:ext>
            </a:extLst>
          </p:cNvPr>
          <p:cNvSpPr txBox="1"/>
          <p:nvPr/>
        </p:nvSpPr>
        <p:spPr>
          <a:xfrm>
            <a:off x="7326416" y="4273142"/>
            <a:ext cx="2149661" cy="646331"/>
          </a:xfrm>
          <a:prstGeom prst="rect">
            <a:avLst/>
          </a:prstGeom>
          <a:noFill/>
        </p:spPr>
        <p:txBody>
          <a:bodyPr wrap="square" rtlCol="0">
            <a:spAutoFit/>
          </a:bodyPr>
          <a:lstStyle/>
          <a:p>
            <a:r>
              <a:rPr lang="en-US" sz="3600" dirty="0">
                <a:solidFill>
                  <a:srgbClr val="0000FF"/>
                </a:solidFill>
                <a:latin typeface="Comic Sans MS" panose="030F0702030302020204" pitchFamily="66" charset="0"/>
              </a:rPr>
              <a:t>basic</a:t>
            </a:r>
          </a:p>
        </p:txBody>
      </p:sp>
      <p:sp>
        <p:nvSpPr>
          <p:cNvPr id="14" name="TextBox 13">
            <a:extLst>
              <a:ext uri="{FF2B5EF4-FFF2-40B4-BE49-F238E27FC236}">
                <a16:creationId xmlns:a16="http://schemas.microsoft.com/office/drawing/2014/main" id="{4F142DB4-4B69-4C6F-9AE3-790C5C140159}"/>
              </a:ext>
            </a:extLst>
          </p:cNvPr>
          <p:cNvSpPr txBox="1"/>
          <p:nvPr/>
        </p:nvSpPr>
        <p:spPr>
          <a:xfrm>
            <a:off x="1216428" y="4159663"/>
            <a:ext cx="2149661" cy="646331"/>
          </a:xfrm>
          <a:prstGeom prst="rect">
            <a:avLst/>
          </a:prstGeom>
          <a:noFill/>
        </p:spPr>
        <p:txBody>
          <a:bodyPr wrap="square" rtlCol="0">
            <a:spAutoFit/>
          </a:bodyPr>
          <a:lstStyle/>
          <a:p>
            <a:r>
              <a:rPr lang="en-US" sz="3600" dirty="0">
                <a:solidFill>
                  <a:srgbClr val="0000FF"/>
                </a:solidFill>
                <a:latin typeface="Comic Sans MS" panose="030F0702030302020204" pitchFamily="66" charset="0"/>
              </a:rPr>
              <a:t>acidic</a:t>
            </a:r>
          </a:p>
        </p:txBody>
      </p:sp>
    </p:spTree>
    <p:extLst>
      <p:ext uri="{BB962C8B-B14F-4D97-AF65-F5344CB8AC3E}">
        <p14:creationId xmlns:p14="http://schemas.microsoft.com/office/powerpoint/2010/main" val="4873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44387" name="TextBox 2">
            <a:extLst>
              <a:ext uri="{FF2B5EF4-FFF2-40B4-BE49-F238E27FC236}">
                <a16:creationId xmlns:a16="http://schemas.microsoft.com/office/drawing/2014/main" id="{BE366831-77B7-4085-8C5C-AC8A0C97E446}"/>
              </a:ext>
            </a:extLst>
          </p:cNvPr>
          <p:cNvSpPr txBox="1">
            <a:spLocks noChangeArrowheads="1"/>
          </p:cNvSpPr>
          <p:nvPr/>
        </p:nvSpPr>
        <p:spPr bwMode="auto">
          <a:xfrm>
            <a:off x="153023" y="123032"/>
            <a:ext cx="12038977" cy="4832092"/>
          </a:xfrm>
          <a:prstGeom prst="rect">
            <a:avLst/>
          </a:prstGeom>
          <a:noFill/>
          <a:ln>
            <a:noFill/>
          </a:ln>
        </p:spPr>
        <p:txBody>
          <a:bodyPr wrap="square">
            <a:spAutoFit/>
          </a:bodyPr>
          <a:lstStyle>
            <a:lvl1pPr eaLnBrk="0" hangingPunct="0">
              <a:defRPr sz="4000">
                <a:solidFill>
                  <a:schemeClr val="tx1"/>
                </a:solidFill>
                <a:latin typeface="Comic Sans MS" pitchFamily="66" charset="0"/>
              </a:defRPr>
            </a:lvl1pPr>
            <a:lvl2pPr marL="742950" indent="-285750" eaLnBrk="0" hangingPunct="0">
              <a:defRPr sz="4000">
                <a:solidFill>
                  <a:schemeClr val="tx1"/>
                </a:solidFill>
                <a:latin typeface="Comic Sans MS" pitchFamily="66" charset="0"/>
              </a:defRPr>
            </a:lvl2pPr>
            <a:lvl3pPr marL="1143000" indent="-228600" eaLnBrk="0" hangingPunct="0">
              <a:defRPr sz="4000">
                <a:solidFill>
                  <a:schemeClr val="tx1"/>
                </a:solidFill>
                <a:latin typeface="Comic Sans MS" pitchFamily="66" charset="0"/>
              </a:defRPr>
            </a:lvl3pPr>
            <a:lvl4pPr marL="1600200" indent="-228600" eaLnBrk="0" hangingPunct="0">
              <a:defRPr sz="4000">
                <a:solidFill>
                  <a:schemeClr val="tx1"/>
                </a:solidFill>
                <a:latin typeface="Comic Sans MS" pitchFamily="66" charset="0"/>
              </a:defRPr>
            </a:lvl4pPr>
            <a:lvl5pPr marL="2057400" indent="-228600" eaLnBrk="0" hangingPunct="0">
              <a:defRPr sz="4000">
                <a:solidFill>
                  <a:schemeClr val="tx1"/>
                </a:solidFill>
                <a:latin typeface="Comic Sans MS" pitchFamily="66" charset="0"/>
              </a:defRPr>
            </a:lvl5pPr>
            <a:lvl6pPr marL="2514600" indent="-228600" eaLnBrk="0" fontAlgn="base" hangingPunct="0">
              <a:spcBef>
                <a:spcPct val="0"/>
              </a:spcBef>
              <a:spcAft>
                <a:spcPct val="0"/>
              </a:spcAft>
              <a:defRPr sz="4000">
                <a:solidFill>
                  <a:schemeClr val="tx1"/>
                </a:solidFill>
                <a:latin typeface="Comic Sans MS" pitchFamily="66" charset="0"/>
              </a:defRPr>
            </a:lvl6pPr>
            <a:lvl7pPr marL="2971800" indent="-228600" eaLnBrk="0" fontAlgn="base" hangingPunct="0">
              <a:spcBef>
                <a:spcPct val="0"/>
              </a:spcBef>
              <a:spcAft>
                <a:spcPct val="0"/>
              </a:spcAft>
              <a:defRPr sz="4000">
                <a:solidFill>
                  <a:schemeClr val="tx1"/>
                </a:solidFill>
                <a:latin typeface="Comic Sans MS" pitchFamily="66" charset="0"/>
              </a:defRPr>
            </a:lvl7pPr>
            <a:lvl8pPr marL="3429000" indent="-228600" eaLnBrk="0" fontAlgn="base" hangingPunct="0">
              <a:spcBef>
                <a:spcPct val="0"/>
              </a:spcBef>
              <a:spcAft>
                <a:spcPct val="0"/>
              </a:spcAft>
              <a:defRPr sz="4000">
                <a:solidFill>
                  <a:schemeClr val="tx1"/>
                </a:solidFill>
                <a:latin typeface="Comic Sans MS" pitchFamily="66" charset="0"/>
              </a:defRPr>
            </a:lvl8pPr>
            <a:lvl9pPr marL="3886200" indent="-228600" eaLnBrk="0" fontAlgn="base" hangingPunct="0">
              <a:spcBef>
                <a:spcPct val="0"/>
              </a:spcBef>
              <a:spcAft>
                <a:spcPct val="0"/>
              </a:spcAft>
              <a:defRPr sz="4000">
                <a:solidFill>
                  <a:schemeClr val="tx1"/>
                </a:solidFill>
                <a:latin typeface="Comic Sans MS" pitchFamily="66" charset="0"/>
              </a:defRPr>
            </a:lvl9pPr>
          </a:lstStyle>
          <a:p>
            <a:pPr eaLnBrk="1" fontAlgn="base" hangingPunct="1">
              <a:spcBef>
                <a:spcPct val="0"/>
              </a:spcBef>
              <a:spcAft>
                <a:spcPct val="0"/>
              </a:spcAft>
              <a:defRPr/>
            </a:pPr>
            <a:r>
              <a:rPr lang="en-US" altLang="en-US" sz="2800" dirty="0">
                <a:solidFill>
                  <a:srgbClr val="000000"/>
                </a:solidFill>
              </a:rPr>
              <a:t>One type of question you may encounter on the AP Exam asks you to interpret a graph.  What is happening to water molecules between points A-B and C-D on this graph.</a:t>
            </a:r>
          </a:p>
          <a:p>
            <a:pPr eaLnBrk="1" fontAlgn="base" hangingPunct="1">
              <a:spcBef>
                <a:spcPct val="0"/>
              </a:spcBef>
              <a:spcAft>
                <a:spcPct val="0"/>
              </a:spcAft>
              <a:defRPr/>
            </a:pPr>
            <a:endParaRPr lang="en-US" altLang="en-US" sz="2800" dirty="0">
              <a:solidFill>
                <a:srgbClr val="000000"/>
              </a:solidFill>
            </a:endParaRPr>
          </a:p>
          <a:p>
            <a:pPr eaLnBrk="1" fontAlgn="base" hangingPunct="1">
              <a:spcBef>
                <a:spcPct val="0"/>
              </a:spcBef>
              <a:spcAft>
                <a:spcPct val="0"/>
              </a:spcAft>
              <a:defRPr/>
            </a:pPr>
            <a:endParaRPr lang="en-US" altLang="en-US" sz="2800" dirty="0">
              <a:solidFill>
                <a:srgbClr val="000000"/>
              </a:solidFill>
            </a:endParaRPr>
          </a:p>
          <a:p>
            <a:pPr eaLnBrk="1" fontAlgn="base" hangingPunct="1">
              <a:spcBef>
                <a:spcPct val="0"/>
              </a:spcBef>
              <a:spcAft>
                <a:spcPct val="0"/>
              </a:spcAft>
              <a:defRPr/>
            </a:pPr>
            <a:r>
              <a:rPr lang="en-US" altLang="en-US" sz="2800" dirty="0">
                <a:solidFill>
                  <a:srgbClr val="000000"/>
                </a:solidFill>
              </a:rPr>
              <a:t>                                 </a:t>
            </a:r>
          </a:p>
          <a:p>
            <a:pPr eaLnBrk="1" fontAlgn="base" hangingPunct="1">
              <a:spcBef>
                <a:spcPct val="0"/>
              </a:spcBef>
              <a:spcAft>
                <a:spcPct val="0"/>
              </a:spcAft>
              <a:defRPr/>
            </a:pPr>
            <a:r>
              <a:rPr lang="en-US" altLang="en-US" sz="2800" dirty="0">
                <a:solidFill>
                  <a:srgbClr val="000000"/>
                </a:solidFill>
              </a:rPr>
              <a:t>				What is happening between  </a:t>
            </a:r>
            <a:br>
              <a:rPr lang="en-US" altLang="en-US" sz="2800" dirty="0">
                <a:solidFill>
                  <a:srgbClr val="000000"/>
                </a:solidFill>
              </a:rPr>
            </a:br>
            <a:r>
              <a:rPr lang="en-US" altLang="en-US" sz="2800" dirty="0">
                <a:solidFill>
                  <a:srgbClr val="000000"/>
                </a:solidFill>
              </a:rPr>
              <a:t>                                  points B-C and D-E?</a:t>
            </a:r>
          </a:p>
          <a:p>
            <a:pPr eaLnBrk="1" fontAlgn="base" hangingPunct="1">
              <a:spcBef>
                <a:spcPct val="0"/>
              </a:spcBef>
              <a:spcAft>
                <a:spcPct val="0"/>
              </a:spcAft>
              <a:defRPr/>
            </a:pPr>
            <a:endParaRPr lang="en-US" altLang="en-US" sz="2800" dirty="0">
              <a:solidFill>
                <a:srgbClr val="000000"/>
              </a:solidFill>
            </a:endParaRPr>
          </a:p>
          <a:p>
            <a:pPr eaLnBrk="1" fontAlgn="base" hangingPunct="1">
              <a:spcBef>
                <a:spcPct val="0"/>
              </a:spcBef>
              <a:spcAft>
                <a:spcPct val="0"/>
              </a:spcAft>
              <a:defRPr/>
            </a:pPr>
            <a:br>
              <a:rPr lang="en-US" altLang="en-US" sz="2800" dirty="0">
                <a:solidFill>
                  <a:srgbClr val="000000"/>
                </a:solidFill>
              </a:rPr>
            </a:br>
            <a:endParaRPr lang="en-US" altLang="en-US" sz="2800" dirty="0">
              <a:solidFill>
                <a:srgbClr val="000000"/>
              </a:solidFill>
            </a:endParaRPr>
          </a:p>
        </p:txBody>
      </p:sp>
      <p:sp>
        <p:nvSpPr>
          <p:cNvPr id="165891" name="Rectangle 2">
            <a:extLst>
              <a:ext uri="{FF2B5EF4-FFF2-40B4-BE49-F238E27FC236}">
                <a16:creationId xmlns:a16="http://schemas.microsoft.com/office/drawing/2014/main" id="{F11F10EA-F685-477E-95AD-9CCBC251D8E8}"/>
              </a:ext>
            </a:extLst>
          </p:cNvPr>
          <p:cNvSpPr>
            <a:spLocks noChangeArrowheads="1"/>
          </p:cNvSpPr>
          <p:nvPr/>
        </p:nvSpPr>
        <p:spPr bwMode="auto">
          <a:xfrm>
            <a:off x="3787775" y="1"/>
            <a:ext cx="6858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1000" dirty="0">
                <a:solidFill>
                  <a:srgbClr val="CC0099"/>
                </a:solidFill>
                <a:latin typeface="Arial" panose="020B0604020202020204" pitchFamily="34" charset="0"/>
                <a:cs typeface="Arial" panose="020B0604020202020204" pitchFamily="34" charset="0"/>
              </a:rPr>
              <a:t>Image from:  http://i.stack.imgur.com/sucSu.jpg</a:t>
            </a:r>
          </a:p>
        </p:txBody>
      </p:sp>
      <p:sp>
        <p:nvSpPr>
          <p:cNvPr id="5" name="Rectangle 4">
            <a:extLst>
              <a:ext uri="{FF2B5EF4-FFF2-40B4-BE49-F238E27FC236}">
                <a16:creationId xmlns:a16="http://schemas.microsoft.com/office/drawing/2014/main" id="{75E24DB7-87FB-4AAC-A8B3-4EFE3177A92F}"/>
              </a:ext>
            </a:extLst>
          </p:cNvPr>
          <p:cNvSpPr>
            <a:spLocks noChangeArrowheads="1"/>
          </p:cNvSpPr>
          <p:nvPr/>
        </p:nvSpPr>
        <p:spPr bwMode="auto">
          <a:xfrm>
            <a:off x="6096000" y="1092200"/>
            <a:ext cx="620967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2800" dirty="0">
                <a:solidFill>
                  <a:srgbClr val="3333CC"/>
                </a:solidFill>
                <a:latin typeface="Comic Sans MS" panose="030F0702030302020204" pitchFamily="66" charset="0"/>
              </a:rPr>
              <a:t> </a:t>
            </a:r>
            <a:r>
              <a:rPr lang="en-US" altLang="en-US" sz="2400" dirty="0">
                <a:solidFill>
                  <a:srgbClr val="3333CC"/>
                </a:solidFill>
                <a:latin typeface="Comic Sans MS" panose="030F0702030302020204" pitchFamily="66" charset="0"/>
              </a:rPr>
              <a:t>Adding energy increases the kinetic energy of the molecules and the temperature of the H</a:t>
            </a:r>
            <a:r>
              <a:rPr lang="en-US" altLang="en-US" sz="2400" baseline="-25000" dirty="0">
                <a:solidFill>
                  <a:srgbClr val="3333CC"/>
                </a:solidFill>
                <a:latin typeface="Comic Sans MS" panose="030F0702030302020204" pitchFamily="66" charset="0"/>
              </a:rPr>
              <a:t>2</a:t>
            </a:r>
            <a:r>
              <a:rPr lang="en-US" altLang="en-US" sz="2400" dirty="0">
                <a:solidFill>
                  <a:srgbClr val="3333CC"/>
                </a:solidFill>
                <a:latin typeface="Comic Sans MS" panose="030F0702030302020204" pitchFamily="66" charset="0"/>
              </a:rPr>
              <a:t>O molecules increases. </a:t>
            </a:r>
            <a:endParaRPr lang="en-US" altLang="en-US" sz="2800" dirty="0">
              <a:solidFill>
                <a:srgbClr val="3333CC"/>
              </a:solidFill>
              <a:latin typeface="Comic Sans MS" panose="030F0702030302020204" pitchFamily="66" charset="0"/>
            </a:endParaRPr>
          </a:p>
        </p:txBody>
      </p:sp>
      <p:pic>
        <p:nvPicPr>
          <p:cNvPr id="165893" name="Picture 3">
            <a:extLst>
              <a:ext uri="{FF2B5EF4-FFF2-40B4-BE49-F238E27FC236}">
                <a16:creationId xmlns:a16="http://schemas.microsoft.com/office/drawing/2014/main" id="{34CB51D6-0E4E-4A1F-91EB-89C419B2592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2" y="1699593"/>
            <a:ext cx="3387725"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34C37C28-EBC1-44FF-B77D-1E11401F63A4}"/>
              </a:ext>
            </a:extLst>
          </p:cNvPr>
          <p:cNvSpPr/>
          <p:nvPr/>
        </p:nvSpPr>
        <p:spPr bwMode="auto">
          <a:xfrm>
            <a:off x="0" y="6150113"/>
            <a:ext cx="9144000" cy="707886"/>
          </a:xfrm>
          <a:prstGeom prst="rect">
            <a:avLst/>
          </a:prstGeom>
        </p:spPr>
        <p:txBody>
          <a:bodyPr>
            <a:spAutoFit/>
          </a:bodyPr>
          <a:lstStyle/>
          <a:p>
            <a:pPr fontAlgn="base">
              <a:spcBef>
                <a:spcPct val="0"/>
              </a:spcBef>
              <a:spcAft>
                <a:spcPct val="0"/>
              </a:spcAft>
              <a:defRPr/>
            </a:pPr>
            <a:r>
              <a:rPr lang="en-US" altLang="en-US" sz="1000" b="1" dirty="0">
                <a:solidFill>
                  <a:srgbClr val="000000"/>
                </a:solidFill>
                <a:latin typeface="Calibri" pitchFamily="34" charset="0"/>
                <a:cs typeface="Arial" charset="0"/>
              </a:rPr>
              <a:t>ESSENTIAL KNOWLEDGE</a:t>
            </a:r>
            <a:endParaRPr lang="en-US" altLang="en-US" sz="1000" b="1" dirty="0">
              <a:solidFill>
                <a:srgbClr val="000000"/>
              </a:solidFill>
              <a:latin typeface="Times New Roman"/>
              <a:cs typeface="Arial" charset="0"/>
            </a:endParaRPr>
          </a:p>
          <a:p>
            <a:pPr fontAlgn="base">
              <a:spcBef>
                <a:spcPct val="0"/>
              </a:spcBef>
              <a:spcAft>
                <a:spcPct val="0"/>
              </a:spcAft>
              <a:defRPr/>
            </a:pPr>
            <a:r>
              <a:rPr lang="en-US" altLang="en-US" sz="1000" b="1" dirty="0">
                <a:solidFill>
                  <a:srgbClr val="000000"/>
                </a:solidFill>
                <a:latin typeface="Times New Roman"/>
                <a:cs typeface="Arial" charset="0"/>
              </a:rPr>
              <a:t>SYI A. </a:t>
            </a:r>
            <a:r>
              <a:rPr lang="en-US" sz="1000" dirty="0">
                <a:solidFill>
                  <a:srgbClr val="000000"/>
                </a:solidFill>
                <a:latin typeface="Times New Roman"/>
              </a:rPr>
              <a:t>Explain how the properties of water that result from its polarity and hydrogen bonding affect its biological function</a:t>
            </a:r>
            <a:br>
              <a:rPr lang="en-US" sz="1000" dirty="0">
                <a:solidFill>
                  <a:srgbClr val="000000"/>
                </a:solidFill>
                <a:latin typeface="Times New Roman"/>
              </a:rPr>
            </a:br>
            <a:r>
              <a:rPr lang="en-US" sz="1000" dirty="0">
                <a:solidFill>
                  <a:srgbClr val="000000"/>
                </a:solidFill>
                <a:latin typeface="Times New Roman"/>
              </a:rPr>
              <a:t>1.A. 2 Living systems depend on properties of water that result from its polarity and hydrogen bonding</a:t>
            </a:r>
          </a:p>
          <a:p>
            <a:pPr fontAlgn="base">
              <a:spcBef>
                <a:spcPct val="0"/>
              </a:spcBef>
              <a:spcAft>
                <a:spcPct val="0"/>
              </a:spcAft>
              <a:defRPr/>
            </a:pPr>
            <a:r>
              <a:rPr lang="en-US" altLang="en-US" sz="1000" b="1" dirty="0">
                <a:solidFill>
                  <a:srgbClr val="000000"/>
                </a:solidFill>
                <a:latin typeface="Times New Roman"/>
                <a:cs typeface="Arial" charset="0"/>
              </a:rPr>
              <a:t>1. A. 3 </a:t>
            </a:r>
            <a:r>
              <a:rPr lang="en-US" sz="1000" dirty="0">
                <a:solidFill>
                  <a:srgbClr val="000000"/>
                </a:solidFill>
                <a:latin typeface="Times New Roman"/>
              </a:rPr>
              <a:t>The hydrogen bonds between water molecules result in cohesion, adhesion and surface tension.</a:t>
            </a:r>
            <a:endParaRPr lang="en-US" altLang="en-US" sz="1000" b="1" dirty="0">
              <a:solidFill>
                <a:srgbClr val="000000"/>
              </a:solidFill>
              <a:latin typeface="Times New Roman"/>
              <a:cs typeface="Arial" charset="0"/>
            </a:endParaRPr>
          </a:p>
        </p:txBody>
      </p:sp>
      <p:sp>
        <p:nvSpPr>
          <p:cNvPr id="3" name="Rectangle 2">
            <a:extLst>
              <a:ext uri="{FF2B5EF4-FFF2-40B4-BE49-F238E27FC236}">
                <a16:creationId xmlns:a16="http://schemas.microsoft.com/office/drawing/2014/main" id="{C29E7E1C-715F-4307-AAB0-7CB364E1AC4D}"/>
              </a:ext>
            </a:extLst>
          </p:cNvPr>
          <p:cNvSpPr>
            <a:spLocks noChangeArrowheads="1"/>
          </p:cNvSpPr>
          <p:nvPr/>
        </p:nvSpPr>
        <p:spPr bwMode="auto">
          <a:xfrm>
            <a:off x="3975652" y="3692584"/>
            <a:ext cx="80633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2400" dirty="0">
                <a:solidFill>
                  <a:srgbClr val="3333CC"/>
                </a:solidFill>
                <a:latin typeface="Comic Sans MS" panose="030F0702030302020204" pitchFamily="66" charset="0"/>
              </a:rPr>
              <a:t>At these points on the graph, water is changing phase (solid </a:t>
            </a:r>
            <a:r>
              <a:rPr lang="en-US" altLang="en-US" sz="2400" dirty="0">
                <a:solidFill>
                  <a:srgbClr val="3333CC"/>
                </a:solidFill>
                <a:latin typeface="Arial" panose="020B0604020202020204" pitchFamily="34" charset="0"/>
                <a:cs typeface="Arial" panose="020B0604020202020204" pitchFamily="34" charset="0"/>
              </a:rPr>
              <a:t>→</a:t>
            </a:r>
            <a:r>
              <a:rPr lang="en-US" altLang="en-US" sz="2400" dirty="0">
                <a:solidFill>
                  <a:srgbClr val="3333CC"/>
                </a:solidFill>
                <a:latin typeface="Comic Sans MS" panose="030F0702030302020204" pitchFamily="66" charset="0"/>
              </a:rPr>
              <a:t> liquid/liquid </a:t>
            </a:r>
            <a:r>
              <a:rPr lang="en-US" altLang="en-US" sz="2400" dirty="0">
                <a:solidFill>
                  <a:srgbClr val="3333CC"/>
                </a:solidFill>
                <a:latin typeface="Arial" panose="020B0604020202020204" pitchFamily="34" charset="0"/>
                <a:cs typeface="Arial" panose="020B0604020202020204" pitchFamily="34" charset="0"/>
              </a:rPr>
              <a:t>→</a:t>
            </a:r>
            <a:r>
              <a:rPr lang="en-US" altLang="en-US" sz="2400" dirty="0">
                <a:solidFill>
                  <a:srgbClr val="3333CC"/>
                </a:solidFill>
                <a:latin typeface="Comic Sans MS" panose="030F0702030302020204" pitchFamily="66" charset="0"/>
              </a:rPr>
              <a:t>gas) and adding energy increases the kinetic energy of the molecules but the</a:t>
            </a:r>
            <a:br>
              <a:rPr lang="en-US" altLang="en-US" sz="2400" dirty="0">
                <a:solidFill>
                  <a:srgbClr val="3333CC"/>
                </a:solidFill>
                <a:latin typeface="Comic Sans MS" panose="030F0702030302020204" pitchFamily="66" charset="0"/>
              </a:rPr>
            </a:br>
            <a:r>
              <a:rPr lang="en-US" altLang="en-US" sz="2400" dirty="0">
                <a:solidFill>
                  <a:srgbClr val="3333CC"/>
                </a:solidFill>
                <a:latin typeface="Comic Sans MS" panose="030F0702030302020204" pitchFamily="66" charset="0"/>
              </a:rPr>
              <a:t>temperature of the H</a:t>
            </a:r>
            <a:r>
              <a:rPr lang="en-US" altLang="en-US" sz="2400" baseline="-25000" dirty="0">
                <a:solidFill>
                  <a:srgbClr val="3333CC"/>
                </a:solidFill>
                <a:latin typeface="Comic Sans MS" panose="030F0702030302020204" pitchFamily="66" charset="0"/>
              </a:rPr>
              <a:t>2</a:t>
            </a:r>
            <a:r>
              <a:rPr lang="en-US" altLang="en-US" sz="2400" dirty="0">
                <a:solidFill>
                  <a:srgbClr val="3333CC"/>
                </a:solidFill>
                <a:latin typeface="Comic Sans MS" panose="030F0702030302020204" pitchFamily="66" charset="0"/>
              </a:rPr>
              <a:t>O molecules stays the same until enough molecules have the energy to change phase.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44387" name="TextBox 2">
            <a:extLst>
              <a:ext uri="{FF2B5EF4-FFF2-40B4-BE49-F238E27FC236}">
                <a16:creationId xmlns:a16="http://schemas.microsoft.com/office/drawing/2014/main" id="{B69A861B-1570-421C-B8CE-EBC969551ED9}"/>
              </a:ext>
            </a:extLst>
          </p:cNvPr>
          <p:cNvSpPr txBox="1">
            <a:spLocks noChangeArrowheads="1"/>
          </p:cNvSpPr>
          <p:nvPr/>
        </p:nvSpPr>
        <p:spPr bwMode="auto">
          <a:xfrm>
            <a:off x="0" y="246063"/>
            <a:ext cx="12192000" cy="1384995"/>
          </a:xfrm>
          <a:prstGeom prst="rect">
            <a:avLst/>
          </a:prstGeom>
          <a:noFill/>
          <a:ln>
            <a:noFill/>
          </a:ln>
        </p:spPr>
        <p:txBody>
          <a:bodyPr wrap="square">
            <a:spAutoFit/>
          </a:bodyPr>
          <a:lstStyle>
            <a:lvl1pPr eaLnBrk="0" hangingPunct="0">
              <a:defRPr sz="4000">
                <a:solidFill>
                  <a:schemeClr val="tx1"/>
                </a:solidFill>
                <a:latin typeface="Comic Sans MS" pitchFamily="66" charset="0"/>
              </a:defRPr>
            </a:lvl1pPr>
            <a:lvl2pPr marL="742950" indent="-285750" eaLnBrk="0" hangingPunct="0">
              <a:defRPr sz="4000">
                <a:solidFill>
                  <a:schemeClr val="tx1"/>
                </a:solidFill>
                <a:latin typeface="Comic Sans MS" pitchFamily="66" charset="0"/>
              </a:defRPr>
            </a:lvl2pPr>
            <a:lvl3pPr marL="1143000" indent="-228600" eaLnBrk="0" hangingPunct="0">
              <a:defRPr sz="4000">
                <a:solidFill>
                  <a:schemeClr val="tx1"/>
                </a:solidFill>
                <a:latin typeface="Comic Sans MS" pitchFamily="66" charset="0"/>
              </a:defRPr>
            </a:lvl3pPr>
            <a:lvl4pPr marL="1600200" indent="-228600" eaLnBrk="0" hangingPunct="0">
              <a:defRPr sz="4000">
                <a:solidFill>
                  <a:schemeClr val="tx1"/>
                </a:solidFill>
                <a:latin typeface="Comic Sans MS" pitchFamily="66" charset="0"/>
              </a:defRPr>
            </a:lvl4pPr>
            <a:lvl5pPr marL="2057400" indent="-228600" eaLnBrk="0" hangingPunct="0">
              <a:defRPr sz="4000">
                <a:solidFill>
                  <a:schemeClr val="tx1"/>
                </a:solidFill>
                <a:latin typeface="Comic Sans MS" pitchFamily="66" charset="0"/>
              </a:defRPr>
            </a:lvl5pPr>
            <a:lvl6pPr marL="2514600" indent="-228600" eaLnBrk="0" fontAlgn="base" hangingPunct="0">
              <a:spcBef>
                <a:spcPct val="0"/>
              </a:spcBef>
              <a:spcAft>
                <a:spcPct val="0"/>
              </a:spcAft>
              <a:defRPr sz="4000">
                <a:solidFill>
                  <a:schemeClr val="tx1"/>
                </a:solidFill>
                <a:latin typeface="Comic Sans MS" pitchFamily="66" charset="0"/>
              </a:defRPr>
            </a:lvl6pPr>
            <a:lvl7pPr marL="2971800" indent="-228600" eaLnBrk="0" fontAlgn="base" hangingPunct="0">
              <a:spcBef>
                <a:spcPct val="0"/>
              </a:spcBef>
              <a:spcAft>
                <a:spcPct val="0"/>
              </a:spcAft>
              <a:defRPr sz="4000">
                <a:solidFill>
                  <a:schemeClr val="tx1"/>
                </a:solidFill>
                <a:latin typeface="Comic Sans MS" pitchFamily="66" charset="0"/>
              </a:defRPr>
            </a:lvl7pPr>
            <a:lvl8pPr marL="3429000" indent="-228600" eaLnBrk="0" fontAlgn="base" hangingPunct="0">
              <a:spcBef>
                <a:spcPct val="0"/>
              </a:spcBef>
              <a:spcAft>
                <a:spcPct val="0"/>
              </a:spcAft>
              <a:defRPr sz="4000">
                <a:solidFill>
                  <a:schemeClr val="tx1"/>
                </a:solidFill>
                <a:latin typeface="Comic Sans MS" pitchFamily="66" charset="0"/>
              </a:defRPr>
            </a:lvl8pPr>
            <a:lvl9pPr marL="3886200" indent="-228600" eaLnBrk="0" fontAlgn="base" hangingPunct="0">
              <a:spcBef>
                <a:spcPct val="0"/>
              </a:spcBef>
              <a:spcAft>
                <a:spcPct val="0"/>
              </a:spcAft>
              <a:defRPr sz="4000">
                <a:solidFill>
                  <a:schemeClr val="tx1"/>
                </a:solidFill>
                <a:latin typeface="Comic Sans MS" pitchFamily="66" charset="0"/>
              </a:defRPr>
            </a:lvl9pPr>
          </a:lstStyle>
          <a:p>
            <a:pPr eaLnBrk="1" fontAlgn="base" hangingPunct="1">
              <a:spcBef>
                <a:spcPct val="0"/>
              </a:spcBef>
              <a:spcAft>
                <a:spcPct val="0"/>
              </a:spcAft>
              <a:defRPr/>
            </a:pPr>
            <a:r>
              <a:rPr lang="en-US" altLang="en-US" sz="2800" dirty="0">
                <a:solidFill>
                  <a:srgbClr val="000000"/>
                </a:solidFill>
              </a:rPr>
              <a:t>In the graph shown, the line between points D-E doesn’t increase even though energy is added because water has a _____ heat of vaporization</a:t>
            </a:r>
            <a:br>
              <a:rPr lang="en-US" altLang="en-US" sz="2800" dirty="0">
                <a:solidFill>
                  <a:srgbClr val="000000"/>
                </a:solidFill>
              </a:rPr>
            </a:br>
            <a:r>
              <a:rPr lang="en-US" altLang="en-US" sz="2800" dirty="0">
                <a:solidFill>
                  <a:srgbClr val="000000"/>
                </a:solidFill>
              </a:rPr>
              <a:t>                                                                      </a:t>
            </a:r>
            <a:r>
              <a:rPr lang="en-US" altLang="en-US" sz="2400" dirty="0">
                <a:solidFill>
                  <a:srgbClr val="000000"/>
                </a:solidFill>
              </a:rPr>
              <a:t>low   high                </a:t>
            </a:r>
            <a:endParaRPr lang="en-US" altLang="en-US" sz="2800" dirty="0">
              <a:solidFill>
                <a:srgbClr val="000000"/>
              </a:solidFill>
            </a:endParaRPr>
          </a:p>
        </p:txBody>
      </p:sp>
      <p:sp>
        <p:nvSpPr>
          <p:cNvPr id="169987" name="Rectangle 2">
            <a:extLst>
              <a:ext uri="{FF2B5EF4-FFF2-40B4-BE49-F238E27FC236}">
                <a16:creationId xmlns:a16="http://schemas.microsoft.com/office/drawing/2014/main" id="{15645F66-C7BE-4B41-BCC8-A0C86E474166}"/>
              </a:ext>
            </a:extLst>
          </p:cNvPr>
          <p:cNvSpPr>
            <a:spLocks noChangeArrowheads="1"/>
          </p:cNvSpPr>
          <p:nvPr/>
        </p:nvSpPr>
        <p:spPr bwMode="auto">
          <a:xfrm>
            <a:off x="0" y="0"/>
            <a:ext cx="6858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1000" dirty="0">
                <a:solidFill>
                  <a:srgbClr val="CC0099"/>
                </a:solidFill>
                <a:latin typeface="Arial" panose="020B0604020202020204" pitchFamily="34" charset="0"/>
                <a:cs typeface="Arial" panose="020B0604020202020204" pitchFamily="34" charset="0"/>
              </a:rPr>
              <a:t>Image from:  http://i.stack.imgur.com/sucSu.jpg</a:t>
            </a:r>
          </a:p>
        </p:txBody>
      </p:sp>
      <p:pic>
        <p:nvPicPr>
          <p:cNvPr id="169988" name="Picture 3">
            <a:extLst>
              <a:ext uri="{FF2B5EF4-FFF2-40B4-BE49-F238E27FC236}">
                <a16:creationId xmlns:a16="http://schemas.microsoft.com/office/drawing/2014/main" id="{A5324441-710C-408D-BEC0-C1ADAFE44B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05176" y="2262188"/>
            <a:ext cx="4494213" cy="357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CEE71155-9C4D-47B8-B157-60FE5B08030A}"/>
              </a:ext>
            </a:extLst>
          </p:cNvPr>
          <p:cNvGrpSpPr>
            <a:grpSpLocks/>
          </p:cNvGrpSpPr>
          <p:nvPr/>
        </p:nvGrpSpPr>
        <p:grpSpPr bwMode="auto">
          <a:xfrm>
            <a:off x="0" y="676955"/>
            <a:ext cx="9144000" cy="6073174"/>
            <a:chOff x="-1524000" y="676832"/>
            <a:chExt cx="9144000" cy="6073294"/>
          </a:xfrm>
        </p:grpSpPr>
        <p:sp>
          <p:nvSpPr>
            <p:cNvPr id="2" name="Rectangle 1">
              <a:extLst>
                <a:ext uri="{FF2B5EF4-FFF2-40B4-BE49-F238E27FC236}">
                  <a16:creationId xmlns:a16="http://schemas.microsoft.com/office/drawing/2014/main" id="{919BB8F8-AAB1-46D1-921E-56C1DC87E1F5}"/>
                </a:ext>
              </a:extLst>
            </p:cNvPr>
            <p:cNvSpPr/>
            <p:nvPr/>
          </p:nvSpPr>
          <p:spPr bwMode="auto">
            <a:xfrm>
              <a:off x="-1524000" y="6196117"/>
              <a:ext cx="9144000" cy="554009"/>
            </a:xfrm>
            <a:prstGeom prst="rect">
              <a:avLst/>
            </a:prstGeom>
          </p:spPr>
          <p:txBody>
            <a:bodyPr>
              <a:spAutoFit/>
            </a:bodyPr>
            <a:lstStyle/>
            <a:p>
              <a:pPr fontAlgn="base">
                <a:spcBef>
                  <a:spcPct val="0"/>
                </a:spcBef>
                <a:spcAft>
                  <a:spcPct val="0"/>
                </a:spcAft>
                <a:defRPr/>
              </a:pPr>
              <a:r>
                <a:rPr lang="en-US" altLang="en-US" sz="1000" b="1" dirty="0">
                  <a:solidFill>
                    <a:srgbClr val="000000"/>
                  </a:solidFill>
                  <a:latin typeface="Calibri" pitchFamily="34" charset="0"/>
                  <a:cs typeface="Arial" charset="0"/>
                </a:rPr>
                <a:t>ESSENTIAL KNOWLEDGE </a:t>
              </a:r>
            </a:p>
            <a:p>
              <a:pPr fontAlgn="base">
                <a:spcBef>
                  <a:spcPct val="0"/>
                </a:spcBef>
                <a:spcAft>
                  <a:spcPct val="0"/>
                </a:spcAft>
                <a:defRPr/>
              </a:pPr>
              <a:r>
                <a:rPr lang="en-US" altLang="en-US" sz="1000" b="1" dirty="0">
                  <a:solidFill>
                    <a:srgbClr val="000000"/>
                  </a:solidFill>
                  <a:latin typeface="Times New Roman"/>
                  <a:cs typeface="Arial" charset="0"/>
                </a:rPr>
                <a:t>SYI A. </a:t>
              </a:r>
              <a:r>
                <a:rPr lang="en-US" sz="1000" dirty="0">
                  <a:solidFill>
                    <a:srgbClr val="000000"/>
                  </a:solidFill>
                  <a:latin typeface="Times New Roman"/>
                </a:rPr>
                <a:t>Explain how the properties of water that result from its polarity and hydrogen bonding affect its biological function</a:t>
              </a:r>
              <a:br>
                <a:rPr lang="en-US" sz="1000" dirty="0">
                  <a:solidFill>
                    <a:srgbClr val="000000"/>
                  </a:solidFill>
                  <a:latin typeface="Times New Roman"/>
                </a:rPr>
              </a:br>
              <a:r>
                <a:rPr lang="en-US" sz="1000" dirty="0">
                  <a:solidFill>
                    <a:srgbClr val="000000"/>
                  </a:solidFill>
                  <a:latin typeface="Times New Roman"/>
                </a:rPr>
                <a:t>1.A. 2 Living systems depend on properties of water that result from its polarity and hydrogen bonding</a:t>
              </a:r>
            </a:p>
          </p:txBody>
        </p:sp>
        <p:sp>
          <p:nvSpPr>
            <p:cNvPr id="169991" name="Rectangle 5">
              <a:extLst>
                <a:ext uri="{FF2B5EF4-FFF2-40B4-BE49-F238E27FC236}">
                  <a16:creationId xmlns:a16="http://schemas.microsoft.com/office/drawing/2014/main" id="{77298C86-2FF5-4BCA-8935-439CAF3D1CE5}"/>
                </a:ext>
              </a:extLst>
            </p:cNvPr>
            <p:cNvSpPr>
              <a:spLocks noChangeArrowheads="1"/>
            </p:cNvSpPr>
            <p:nvPr/>
          </p:nvSpPr>
          <p:spPr bwMode="auto">
            <a:xfrm>
              <a:off x="5983356" y="676832"/>
              <a:ext cx="13738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2800" b="1" dirty="0">
                  <a:solidFill>
                    <a:srgbClr val="3333CC"/>
                  </a:solidFill>
                  <a:latin typeface="Comic Sans MS" panose="030F0702030302020204" pitchFamily="66" charset="0"/>
                </a:rPr>
                <a:t>HIGH</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90000"/>
          </a:schemeClr>
        </a:solidFill>
        <a:effectLst/>
      </p:bgPr>
    </p:bg>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A49FD95-2230-4DB5-92DE-53EDBB6CF174}"/>
              </a:ext>
            </a:extLst>
          </p:cNvPr>
          <p:cNvSpPr>
            <a:spLocks noGrp="1" noChangeArrowheads="1"/>
          </p:cNvSpPr>
          <p:nvPr>
            <p:ph type="body" sz="half" idx="2"/>
          </p:nvPr>
        </p:nvSpPr>
        <p:spPr>
          <a:xfrm>
            <a:off x="0" y="358775"/>
            <a:ext cx="9043987" cy="3693433"/>
          </a:xfrm>
        </p:spPr>
        <p:txBody>
          <a:bodyPr/>
          <a:lstStyle/>
          <a:p>
            <a:pPr marL="0" indent="0">
              <a:buNone/>
            </a:pPr>
            <a:r>
              <a:rPr lang="en-US" sz="1800" dirty="0">
                <a:latin typeface="Comic Sans MS" panose="030F0702030302020204" pitchFamily="66" charset="0"/>
              </a:rPr>
              <a:t>Under which of the following conditions is</a:t>
            </a:r>
          </a:p>
          <a:p>
            <a:pPr marL="0" indent="0">
              <a:buNone/>
            </a:pPr>
            <a:r>
              <a:rPr lang="en-US" sz="1800" dirty="0">
                <a:latin typeface="Comic Sans MS" panose="030F0702030302020204" pitchFamily="66" charset="0"/>
              </a:rPr>
              <a:t>the observed number of beetles per </a:t>
            </a:r>
          </a:p>
          <a:p>
            <a:pPr marL="0" indent="0">
              <a:buNone/>
            </a:pPr>
            <a:r>
              <a:rPr lang="en-US" sz="1800" dirty="0">
                <a:latin typeface="Comic Sans MS" panose="030F0702030302020204" pitchFamily="66" charset="0"/>
              </a:rPr>
              <a:t>culture dish the greatest?</a:t>
            </a:r>
          </a:p>
          <a:p>
            <a:pPr marL="0" indent="0">
              <a:buNone/>
            </a:pPr>
            <a:endParaRPr lang="en-US" sz="1800" dirty="0">
              <a:latin typeface="Comic Sans MS" panose="030F0702030302020204" pitchFamily="66" charset="0"/>
            </a:endParaRPr>
          </a:p>
          <a:p>
            <a:pPr marL="0" indent="0">
              <a:buNone/>
            </a:pPr>
            <a:r>
              <a:rPr lang="en-US" sz="1800" dirty="0">
                <a:latin typeface="Comic Sans MS" panose="030F0702030302020204" pitchFamily="66" charset="0"/>
              </a:rPr>
              <a:t>  A) </a:t>
            </a:r>
            <a:r>
              <a:rPr lang="en-US" sz="1800" i="1" dirty="0">
                <a:latin typeface="Comic Sans MS" panose="030F0702030302020204" pitchFamily="66" charset="0"/>
              </a:rPr>
              <a:t>T. confusum </a:t>
            </a:r>
            <a:r>
              <a:rPr lang="en-US" sz="1800" dirty="0">
                <a:latin typeface="Comic Sans MS" panose="030F0702030302020204" pitchFamily="66" charset="0"/>
              </a:rPr>
              <a:t>with parasite at 500 days</a:t>
            </a:r>
          </a:p>
          <a:p>
            <a:pPr marL="0" indent="0">
              <a:buNone/>
            </a:pPr>
            <a:endParaRPr lang="en-US" sz="1800" dirty="0">
              <a:latin typeface="Comic Sans MS" panose="030F0702030302020204" pitchFamily="66" charset="0"/>
            </a:endParaRPr>
          </a:p>
          <a:p>
            <a:pPr marL="0" indent="0">
              <a:buNone/>
            </a:pPr>
            <a:r>
              <a:rPr lang="en-US" sz="1800" dirty="0">
                <a:latin typeface="Comic Sans MS" panose="030F0702030302020204" pitchFamily="66" charset="0"/>
              </a:rPr>
              <a:t> B) </a:t>
            </a:r>
            <a:r>
              <a:rPr lang="en-US" sz="1800" i="1" dirty="0">
                <a:latin typeface="Comic Sans MS" panose="030F0702030302020204" pitchFamily="66" charset="0"/>
              </a:rPr>
              <a:t>T. confusum </a:t>
            </a:r>
            <a:r>
              <a:rPr lang="en-US" sz="1800" dirty="0">
                <a:latin typeface="Comic Sans MS" panose="030F0702030302020204" pitchFamily="66" charset="0"/>
              </a:rPr>
              <a:t>without parasite at 300 days</a:t>
            </a:r>
          </a:p>
          <a:p>
            <a:pPr marL="0" indent="0">
              <a:buNone/>
            </a:pPr>
            <a:endParaRPr lang="en-US" sz="1800" dirty="0">
              <a:latin typeface="Comic Sans MS" panose="030F0702030302020204" pitchFamily="66" charset="0"/>
            </a:endParaRPr>
          </a:p>
          <a:p>
            <a:pPr marL="0" indent="0">
              <a:buNone/>
            </a:pPr>
            <a:r>
              <a:rPr lang="en-US" sz="1800" dirty="0">
                <a:latin typeface="Comic Sans MS" panose="030F0702030302020204" pitchFamily="66" charset="0"/>
              </a:rPr>
              <a:t> C) </a:t>
            </a:r>
            <a:r>
              <a:rPr lang="en-US" sz="1800" i="1" dirty="0">
                <a:latin typeface="Comic Sans MS" panose="030F0702030302020204" pitchFamily="66" charset="0"/>
              </a:rPr>
              <a:t>T. castaneum </a:t>
            </a:r>
            <a:r>
              <a:rPr lang="en-US" sz="1800" dirty="0">
                <a:latin typeface="Comic Sans MS" panose="030F0702030302020204" pitchFamily="66" charset="0"/>
              </a:rPr>
              <a:t>with parasite at 100 days  </a:t>
            </a:r>
          </a:p>
          <a:p>
            <a:pPr marL="0" indent="0">
              <a:buNone/>
            </a:pPr>
            <a:endParaRPr lang="en-US" sz="1800" dirty="0">
              <a:latin typeface="Comic Sans MS" panose="030F0702030302020204" pitchFamily="66" charset="0"/>
            </a:endParaRPr>
          </a:p>
          <a:p>
            <a:pPr marL="0" indent="0">
              <a:buNone/>
            </a:pPr>
            <a:r>
              <a:rPr lang="en-US" sz="1800" dirty="0">
                <a:latin typeface="Comic Sans MS" panose="030F0702030302020204" pitchFamily="66" charset="0"/>
              </a:rPr>
              <a:t> D)  </a:t>
            </a:r>
            <a:r>
              <a:rPr lang="en-US" sz="1800" i="1" dirty="0">
                <a:latin typeface="Comic Sans MS" panose="030F0702030302020204" pitchFamily="66" charset="0"/>
              </a:rPr>
              <a:t>T. castaneum </a:t>
            </a:r>
            <a:r>
              <a:rPr lang="en-US" sz="1800" dirty="0">
                <a:latin typeface="Comic Sans MS" panose="030F0702030302020204" pitchFamily="66" charset="0"/>
              </a:rPr>
              <a:t>with parasite at 600 days</a:t>
            </a:r>
          </a:p>
        </p:txBody>
      </p:sp>
      <p:sp>
        <p:nvSpPr>
          <p:cNvPr id="89091" name="Rectangle 1">
            <a:extLst>
              <a:ext uri="{FF2B5EF4-FFF2-40B4-BE49-F238E27FC236}">
                <a16:creationId xmlns:a16="http://schemas.microsoft.com/office/drawing/2014/main" id="{6B086D1E-103C-4467-8677-79882B1ED55E}"/>
              </a:ext>
            </a:extLst>
          </p:cNvPr>
          <p:cNvSpPr>
            <a:spLocks noChangeArrowheads="1"/>
          </p:cNvSpPr>
          <p:nvPr/>
        </p:nvSpPr>
        <p:spPr bwMode="auto">
          <a:xfrm>
            <a:off x="1541464" y="6253163"/>
            <a:ext cx="9185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Aft>
                <a:spcPct val="0"/>
              </a:spcAft>
              <a:buNone/>
            </a:pPr>
            <a:r>
              <a:rPr lang="en-US" altLang="en-US" sz="1000" dirty="0">
                <a:solidFill>
                  <a:srgbClr val="CC0099"/>
                </a:solidFill>
                <a:cs typeface="Arial" panose="020B0604020202020204" pitchFamily="34" charset="0"/>
              </a:rPr>
              <a:t>.</a:t>
            </a:r>
          </a:p>
        </p:txBody>
      </p:sp>
      <p:sp>
        <p:nvSpPr>
          <p:cNvPr id="4" name="Rectangle 1">
            <a:extLst>
              <a:ext uri="{FF2B5EF4-FFF2-40B4-BE49-F238E27FC236}">
                <a16:creationId xmlns:a16="http://schemas.microsoft.com/office/drawing/2014/main" id="{53242106-AB3A-47EF-907D-64BF9F10F4BA}"/>
              </a:ext>
            </a:extLst>
          </p:cNvPr>
          <p:cNvSpPr>
            <a:spLocks noChangeArrowheads="1"/>
          </p:cNvSpPr>
          <p:nvPr/>
        </p:nvSpPr>
        <p:spPr bwMode="auto">
          <a:xfrm>
            <a:off x="52136" y="6068498"/>
            <a:ext cx="9202738" cy="861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Comic Sans MS" pitchFamily="66" charset="0"/>
              </a:defRPr>
            </a:lvl1pPr>
            <a:lvl2pPr eaLnBrk="0" hangingPunct="0">
              <a:defRPr>
                <a:solidFill>
                  <a:schemeClr val="tx1"/>
                </a:solidFill>
                <a:latin typeface="Comic Sans MS" pitchFamily="66" charset="0"/>
              </a:defRPr>
            </a:lvl2pPr>
            <a:lvl3pPr eaLnBrk="0" hangingPunct="0">
              <a:defRPr>
                <a:solidFill>
                  <a:schemeClr val="tx1"/>
                </a:solidFill>
                <a:latin typeface="Comic Sans MS" pitchFamily="66" charset="0"/>
              </a:defRPr>
            </a:lvl3pPr>
            <a:lvl4pPr eaLnBrk="0" hangingPunct="0">
              <a:defRPr>
                <a:solidFill>
                  <a:schemeClr val="tx1"/>
                </a:solidFill>
                <a:latin typeface="Comic Sans MS" pitchFamily="66" charset="0"/>
              </a:defRPr>
            </a:lvl4pPr>
            <a:lvl5pPr eaLnBrk="0" hangingPunct="0">
              <a:defRPr>
                <a:solidFill>
                  <a:schemeClr val="tx1"/>
                </a:solidFill>
                <a:latin typeface="Comic Sans MS" pitchFamily="66" charset="0"/>
              </a:defRPr>
            </a:lvl5pPr>
            <a:lvl6pPr eaLnBrk="0" fontAlgn="base" hangingPunct="0">
              <a:spcBef>
                <a:spcPct val="0"/>
              </a:spcBef>
              <a:spcAft>
                <a:spcPct val="0"/>
              </a:spcAft>
              <a:defRPr>
                <a:solidFill>
                  <a:schemeClr val="tx1"/>
                </a:solidFill>
                <a:latin typeface="Comic Sans MS" pitchFamily="66" charset="0"/>
              </a:defRPr>
            </a:lvl6pPr>
            <a:lvl7pPr eaLnBrk="0" fontAlgn="base" hangingPunct="0">
              <a:spcBef>
                <a:spcPct val="0"/>
              </a:spcBef>
              <a:spcAft>
                <a:spcPct val="0"/>
              </a:spcAft>
              <a:defRPr>
                <a:solidFill>
                  <a:schemeClr val="tx1"/>
                </a:solidFill>
                <a:latin typeface="Comic Sans MS" pitchFamily="66" charset="0"/>
              </a:defRPr>
            </a:lvl7pPr>
            <a:lvl8pPr eaLnBrk="0" fontAlgn="base" hangingPunct="0">
              <a:spcBef>
                <a:spcPct val="0"/>
              </a:spcBef>
              <a:spcAft>
                <a:spcPct val="0"/>
              </a:spcAft>
              <a:defRPr>
                <a:solidFill>
                  <a:schemeClr val="tx1"/>
                </a:solidFill>
                <a:latin typeface="Comic Sans MS" pitchFamily="66" charset="0"/>
              </a:defRPr>
            </a:lvl8pPr>
            <a:lvl9pPr eaLnBrk="0" fontAlgn="base" hangingPunct="0">
              <a:spcBef>
                <a:spcPct val="0"/>
              </a:spcBef>
              <a:spcAft>
                <a:spcPct val="0"/>
              </a:spcAft>
              <a:defRPr>
                <a:solidFill>
                  <a:schemeClr val="tx1"/>
                </a:solidFill>
                <a:latin typeface="Comic Sans MS" pitchFamily="66" charset="0"/>
              </a:defRPr>
            </a:lvl9pPr>
          </a:lstStyle>
          <a:p>
            <a:pPr eaLnBrk="1" hangingPunct="1">
              <a:defRPr/>
            </a:pPr>
            <a:r>
              <a:rPr lang="en-US" sz="1000" dirty="0">
                <a:solidFill>
                  <a:srgbClr val="000000"/>
                </a:solidFill>
                <a:latin typeface="Times New Roman" panose="02020603050405020304" pitchFamily="18" charset="0"/>
                <a:cs typeface="Times New Roman" panose="02020603050405020304" pitchFamily="18" charset="0"/>
              </a:rPr>
              <a:t>ENE-4.B.4 Competition, predation, and symbioses, including parasitism, mutualism, and commensalism, can drive population dynamics.</a:t>
            </a:r>
          </a:p>
          <a:p>
            <a:pPr eaLnBrk="1" hangingPunct="1">
              <a:defRPr/>
            </a:pPr>
            <a:r>
              <a:rPr lang="en-US" sz="1000" dirty="0">
                <a:solidFill>
                  <a:prstClr val="black"/>
                </a:solidFill>
                <a:latin typeface="Times New Roman" panose="02020603050405020304" pitchFamily="18" charset="0"/>
                <a:cs typeface="Times New Roman" panose="02020603050405020304" pitchFamily="18" charset="0"/>
              </a:rPr>
              <a:t>SP 4. B Describe data from a table or graph, including</a:t>
            </a:r>
            <a:br>
              <a:rPr lang="en-US" sz="1000" dirty="0">
                <a:solidFill>
                  <a:prstClr val="black"/>
                </a:solidFill>
                <a:latin typeface="Times New Roman" panose="02020603050405020304" pitchFamily="18" charset="0"/>
                <a:cs typeface="Times New Roman" panose="02020603050405020304" pitchFamily="18" charset="0"/>
              </a:rPr>
            </a:br>
            <a:r>
              <a:rPr lang="en-US" sz="1000" dirty="0">
                <a:solidFill>
                  <a:prstClr val="black"/>
                </a:solidFill>
                <a:latin typeface="Times New Roman" panose="02020603050405020304" pitchFamily="18" charset="0"/>
                <a:cs typeface="Times New Roman" panose="02020603050405020304" pitchFamily="18" charset="0"/>
              </a:rPr>
              <a:t>     b. Describing trends and/or patterns in the data.</a:t>
            </a:r>
          </a:p>
          <a:p>
            <a:pPr eaLnBrk="1" hangingPunct="1">
              <a:defRPr/>
            </a:pPr>
            <a:r>
              <a:rPr lang="en-US" sz="1000" dirty="0">
                <a:solidFill>
                  <a:prstClr val="black"/>
                </a:solidFill>
                <a:latin typeface="Times New Roman" panose="02020603050405020304" pitchFamily="18" charset="0"/>
                <a:cs typeface="Times New Roman" panose="02020603050405020304" pitchFamily="18" charset="0"/>
              </a:rPr>
              <a:t>     c. Describing relationships between variables</a:t>
            </a:r>
            <a:r>
              <a:rPr lang="en-US" sz="1000" dirty="0">
                <a:solidFill>
                  <a:prstClr val="black"/>
                </a:solidFill>
                <a:latin typeface="Calibri" panose="020F0502020204030204"/>
                <a:cs typeface="Arial" panose="020B0604020202020204" pitchFamily="34" charset="0"/>
              </a:rPr>
              <a:t>.</a:t>
            </a:r>
          </a:p>
          <a:p>
            <a:pPr fontAlgn="base">
              <a:lnSpc>
                <a:spcPct val="107000"/>
              </a:lnSpc>
              <a:spcBef>
                <a:spcPct val="0"/>
              </a:spcBef>
              <a:spcAft>
                <a:spcPct val="0"/>
              </a:spcAft>
            </a:pPr>
            <a:endParaRPr lang="en-US" sz="1000" dirty="0">
              <a:solidFill>
                <a:srgbClr val="00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EB6436F-91F3-4413-BE0D-6260B8D67519}"/>
              </a:ext>
            </a:extLst>
          </p:cNvPr>
          <p:cNvSpPr txBox="1"/>
          <p:nvPr/>
        </p:nvSpPr>
        <p:spPr>
          <a:xfrm>
            <a:off x="0" y="-6162"/>
            <a:ext cx="3127779" cy="246221"/>
          </a:xfrm>
          <a:prstGeom prst="rect">
            <a:avLst/>
          </a:prstGeom>
          <a:noFill/>
        </p:spPr>
        <p:txBody>
          <a:bodyPr wrap="none" rtlCol="0">
            <a:spAutoFit/>
          </a:bodyPr>
          <a:lstStyle/>
          <a:p>
            <a:pPr fontAlgn="base">
              <a:spcBef>
                <a:spcPct val="0"/>
              </a:spcBef>
              <a:spcAft>
                <a:spcPct val="0"/>
              </a:spcAft>
            </a:pPr>
            <a:r>
              <a:rPr lang="en-US" sz="1000" dirty="0">
                <a:solidFill>
                  <a:srgbClr val="000000"/>
                </a:solidFill>
                <a:latin typeface="Arial"/>
                <a:cs typeface="Times New Roman" panose="02020603050405020304" pitchFamily="18" charset="0"/>
                <a:hlinkClick r:id="rId3"/>
              </a:rPr>
              <a:t>From Released 2013 AP BIOLOGY Practice Exam</a:t>
            </a:r>
            <a:endParaRPr lang="en-US" sz="1000" dirty="0">
              <a:solidFill>
                <a:srgbClr val="000000"/>
              </a:solidFill>
              <a:latin typeface="Arial"/>
              <a:cs typeface="Times New Roman" panose="02020603050405020304" pitchFamily="18" charset="0"/>
            </a:endParaRPr>
          </a:p>
        </p:txBody>
      </p:sp>
      <p:sp>
        <p:nvSpPr>
          <p:cNvPr id="5" name="Rectangle: Rounded Corners 4">
            <a:extLst>
              <a:ext uri="{FF2B5EF4-FFF2-40B4-BE49-F238E27FC236}">
                <a16:creationId xmlns:a16="http://schemas.microsoft.com/office/drawing/2014/main" id="{BF9B055E-8747-40EE-86C3-013156866618}"/>
              </a:ext>
            </a:extLst>
          </p:cNvPr>
          <p:cNvSpPr/>
          <p:nvPr/>
        </p:nvSpPr>
        <p:spPr>
          <a:xfrm>
            <a:off x="52136" y="2988169"/>
            <a:ext cx="4741933" cy="39382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latin typeface="Arial"/>
            </a:endParaRPr>
          </a:p>
        </p:txBody>
      </p:sp>
      <p:pic>
        <p:nvPicPr>
          <p:cNvPr id="3" name="Picture 2">
            <a:extLst>
              <a:ext uri="{FF2B5EF4-FFF2-40B4-BE49-F238E27FC236}">
                <a16:creationId xmlns:a16="http://schemas.microsoft.com/office/drawing/2014/main" id="{8DFAB98A-A29E-4434-8366-4E4565546441}"/>
              </a:ext>
            </a:extLst>
          </p:cNvPr>
          <p:cNvPicPr>
            <a:picLocks noChangeAspect="1"/>
          </p:cNvPicPr>
          <p:nvPr/>
        </p:nvPicPr>
        <p:blipFill rotWithShape="1">
          <a:blip r:embed="rId4"/>
          <a:srcRect l="23333" t="19779" r="24167" b="11462"/>
          <a:stretch/>
        </p:blipFill>
        <p:spPr>
          <a:xfrm>
            <a:off x="5068388" y="116947"/>
            <a:ext cx="7071475" cy="5206999"/>
          </a:xfrm>
          <a:prstGeom prst="rect">
            <a:avLst/>
          </a:prstGeom>
        </p:spPr>
      </p:pic>
      <p:sp>
        <p:nvSpPr>
          <p:cNvPr id="2" name="Oval 1">
            <a:extLst>
              <a:ext uri="{FF2B5EF4-FFF2-40B4-BE49-F238E27FC236}">
                <a16:creationId xmlns:a16="http://schemas.microsoft.com/office/drawing/2014/main" id="{D2BE13B6-29EC-42A1-9297-51652E74200D}"/>
              </a:ext>
            </a:extLst>
          </p:cNvPr>
          <p:cNvSpPr/>
          <p:nvPr/>
        </p:nvSpPr>
        <p:spPr>
          <a:xfrm flipH="1" flipV="1">
            <a:off x="8469801" y="2132813"/>
            <a:ext cx="134324" cy="1175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23196190-FB2C-454B-B6A0-5E07D89C5918}"/>
              </a:ext>
            </a:extLst>
          </p:cNvPr>
          <p:cNvSpPr/>
          <p:nvPr/>
        </p:nvSpPr>
        <p:spPr>
          <a:xfrm>
            <a:off x="6662057" y="4180699"/>
            <a:ext cx="113211" cy="1326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FA0B48DD-6B7F-432D-BCF9-494BB715A444}"/>
              </a:ext>
            </a:extLst>
          </p:cNvPr>
          <p:cNvPicPr>
            <a:picLocks noChangeAspect="1"/>
          </p:cNvPicPr>
          <p:nvPr/>
        </p:nvPicPr>
        <p:blipFill>
          <a:blip r:embed="rId5"/>
          <a:stretch>
            <a:fillRect/>
          </a:stretch>
        </p:blipFill>
        <p:spPr>
          <a:xfrm>
            <a:off x="7582224" y="2049347"/>
            <a:ext cx="121928" cy="142249"/>
          </a:xfrm>
          <a:prstGeom prst="rect">
            <a:avLst/>
          </a:prstGeom>
        </p:spPr>
      </p:pic>
      <p:sp>
        <p:nvSpPr>
          <p:cNvPr id="11" name="Oval 10">
            <a:extLst>
              <a:ext uri="{FF2B5EF4-FFF2-40B4-BE49-F238E27FC236}">
                <a16:creationId xmlns:a16="http://schemas.microsoft.com/office/drawing/2014/main" id="{0929828C-7E53-44F3-8D57-6267243FB8B3}"/>
              </a:ext>
            </a:extLst>
          </p:cNvPr>
          <p:cNvSpPr/>
          <p:nvPr/>
        </p:nvSpPr>
        <p:spPr>
          <a:xfrm>
            <a:off x="8843554" y="4532811"/>
            <a:ext cx="200433" cy="1698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4099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9"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54274" name="Text Placeholder 3">
            <a:extLst>
              <a:ext uri="{FF2B5EF4-FFF2-40B4-BE49-F238E27FC236}">
                <a16:creationId xmlns:a16="http://schemas.microsoft.com/office/drawing/2014/main" id="{0DBD8731-2156-4548-BC3E-C193DE0F1D74}"/>
              </a:ext>
            </a:extLst>
          </p:cNvPr>
          <p:cNvSpPr>
            <a:spLocks noGrp="1"/>
          </p:cNvSpPr>
          <p:nvPr>
            <p:ph type="body" sz="half" idx="2"/>
          </p:nvPr>
        </p:nvSpPr>
        <p:spPr>
          <a:xfrm>
            <a:off x="161511" y="274638"/>
            <a:ext cx="8915400" cy="2982912"/>
          </a:xfrm>
        </p:spPr>
        <p:txBody>
          <a:bodyPr/>
          <a:lstStyle/>
          <a:p>
            <a:pPr marL="0" indent="0">
              <a:buNone/>
            </a:pPr>
            <a:r>
              <a:rPr lang="en-US" altLang="en-US" sz="1800" dirty="0">
                <a:solidFill>
                  <a:srgbClr val="000000"/>
                </a:solidFill>
                <a:latin typeface="Comic Sans MS" panose="030F0702030302020204" pitchFamily="66" charset="0"/>
              </a:rPr>
              <a:t>WHAT DOES LINE C REPRESENT?</a:t>
            </a:r>
          </a:p>
          <a:p>
            <a:pPr marL="0" indent="0">
              <a:buNone/>
            </a:pPr>
            <a:endParaRPr lang="en-US" altLang="en-US" sz="1800" dirty="0">
              <a:solidFill>
                <a:srgbClr val="000000"/>
              </a:solidFill>
              <a:latin typeface="Comic Sans MS" panose="030F0702030302020204" pitchFamily="66" charset="0"/>
            </a:endParaRPr>
          </a:p>
          <a:p>
            <a:pPr marL="0" indent="0">
              <a:buNone/>
            </a:pPr>
            <a:r>
              <a:rPr lang="en-US" altLang="en-US" sz="1800" dirty="0">
                <a:solidFill>
                  <a:srgbClr val="000000"/>
                </a:solidFill>
                <a:latin typeface="Comic Sans MS" panose="030F0702030302020204" pitchFamily="66" charset="0"/>
              </a:rPr>
              <a:t>A. Exponential growth</a:t>
            </a:r>
          </a:p>
          <a:p>
            <a:pPr marL="0" indent="0">
              <a:buNone/>
            </a:pPr>
            <a:r>
              <a:rPr lang="en-US" altLang="en-US" sz="1800" dirty="0">
                <a:solidFill>
                  <a:srgbClr val="000000"/>
                </a:solidFill>
                <a:latin typeface="Comic Sans MS" panose="030F0702030302020204" pitchFamily="66" charset="0"/>
              </a:rPr>
              <a:t>B. Logistic population growth</a:t>
            </a:r>
          </a:p>
          <a:p>
            <a:pPr marL="0" indent="0">
              <a:buNone/>
            </a:pPr>
            <a:r>
              <a:rPr lang="en-US" altLang="en-US" sz="1800" dirty="0">
                <a:solidFill>
                  <a:srgbClr val="000000"/>
                </a:solidFill>
                <a:latin typeface="Comic Sans MS" panose="030F0702030302020204" pitchFamily="66" charset="0"/>
              </a:rPr>
              <a:t>C. Geometric population growth</a:t>
            </a:r>
          </a:p>
          <a:p>
            <a:pPr marL="0" indent="0">
              <a:buNone/>
            </a:pPr>
            <a:r>
              <a:rPr lang="en-US" altLang="en-US" sz="1800" dirty="0">
                <a:solidFill>
                  <a:srgbClr val="000000"/>
                </a:solidFill>
                <a:latin typeface="Comic Sans MS" panose="030F0702030302020204" pitchFamily="66" charset="0"/>
              </a:rPr>
              <a:t>D. Zero population growth</a:t>
            </a:r>
          </a:p>
          <a:p>
            <a:pPr marL="0" indent="0">
              <a:buNone/>
            </a:pPr>
            <a:endParaRPr lang="en-US" altLang="en-US" sz="1800" dirty="0">
              <a:solidFill>
                <a:srgbClr val="000000"/>
              </a:solidFill>
              <a:latin typeface="Comic Sans MS" panose="030F0702030302020204" pitchFamily="66" charset="0"/>
            </a:endParaRPr>
          </a:p>
          <a:p>
            <a:pPr marL="0" indent="0">
              <a:buNone/>
            </a:pPr>
            <a:endParaRPr lang="en-US" altLang="en-US" sz="1800" dirty="0">
              <a:solidFill>
                <a:srgbClr val="000000"/>
              </a:solidFill>
              <a:latin typeface="Comic Sans MS" panose="030F0702030302020204" pitchFamily="66" charset="0"/>
            </a:endParaRPr>
          </a:p>
          <a:p>
            <a:pPr marL="0" indent="0">
              <a:buNone/>
            </a:pPr>
            <a:endParaRPr lang="en-US" altLang="en-US" sz="1800" dirty="0">
              <a:solidFill>
                <a:srgbClr val="000000"/>
              </a:solidFill>
              <a:latin typeface="Comic Sans MS" panose="030F0702030302020204" pitchFamily="66" charset="0"/>
            </a:endParaRPr>
          </a:p>
          <a:p>
            <a:pPr marL="0" indent="0">
              <a:buNone/>
            </a:pPr>
            <a:r>
              <a:rPr lang="en-US" altLang="en-US" sz="1800" dirty="0">
                <a:solidFill>
                  <a:srgbClr val="000000"/>
                </a:solidFill>
                <a:latin typeface="Comic Sans MS" panose="030F0702030302020204" pitchFamily="66" charset="0"/>
              </a:rPr>
              <a:t>Which line represents a population with the highest maximum growth rate increase?</a:t>
            </a:r>
          </a:p>
          <a:p>
            <a:pPr marL="0" indent="0">
              <a:buNone/>
            </a:pPr>
            <a:endParaRPr lang="en-US" altLang="en-US" sz="1800" dirty="0">
              <a:solidFill>
                <a:srgbClr val="000000"/>
              </a:solidFill>
              <a:latin typeface="Comic Sans MS" panose="030F0702030302020204" pitchFamily="66" charset="0"/>
            </a:endParaRPr>
          </a:p>
          <a:p>
            <a:pPr marL="0" indent="0">
              <a:buNone/>
            </a:pPr>
            <a:r>
              <a:rPr lang="en-US" altLang="en-US" sz="1800" dirty="0">
                <a:solidFill>
                  <a:srgbClr val="000000"/>
                </a:solidFill>
                <a:latin typeface="Comic Sans MS" panose="030F0702030302020204" pitchFamily="66" charset="0"/>
              </a:rPr>
              <a:t>   A         B          C         D</a:t>
            </a:r>
            <a:endParaRPr lang="en-US" altLang="en-US" sz="1800" dirty="0">
              <a:latin typeface="Comic Sans MS" panose="030F0702030302020204" pitchFamily="66" charset="0"/>
            </a:endParaRPr>
          </a:p>
        </p:txBody>
      </p:sp>
      <p:sp>
        <p:nvSpPr>
          <p:cNvPr id="54275" name="TextBox 6">
            <a:extLst>
              <a:ext uri="{FF2B5EF4-FFF2-40B4-BE49-F238E27FC236}">
                <a16:creationId xmlns:a16="http://schemas.microsoft.com/office/drawing/2014/main" id="{63E21772-981F-42FE-B825-7CBFD92D75B1}"/>
              </a:ext>
            </a:extLst>
          </p:cNvPr>
          <p:cNvSpPr txBox="1">
            <a:spLocks noChangeArrowheads="1"/>
          </p:cNvSpPr>
          <p:nvPr/>
        </p:nvSpPr>
        <p:spPr bwMode="auto">
          <a:xfrm>
            <a:off x="1600200" y="1"/>
            <a:ext cx="8915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000" dirty="0">
                <a:solidFill>
                  <a:prstClr val="black"/>
                </a:solidFill>
                <a:cs typeface="Arial" panose="020B0604020202020204" pitchFamily="34" charset="0"/>
              </a:rPr>
              <a:t>https://www.highschooltestprep.com/ap/biology/unit-8-practice-test/</a:t>
            </a:r>
          </a:p>
        </p:txBody>
      </p:sp>
      <p:sp>
        <p:nvSpPr>
          <p:cNvPr id="8" name="Rectangle 7">
            <a:extLst>
              <a:ext uri="{FF2B5EF4-FFF2-40B4-BE49-F238E27FC236}">
                <a16:creationId xmlns:a16="http://schemas.microsoft.com/office/drawing/2014/main" id="{9E4D7B99-A601-4186-ADC3-B330D72CD2C2}"/>
              </a:ext>
            </a:extLst>
          </p:cNvPr>
          <p:cNvSpPr/>
          <p:nvPr/>
        </p:nvSpPr>
        <p:spPr>
          <a:xfrm>
            <a:off x="161511" y="1303338"/>
            <a:ext cx="3505200" cy="3810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a:endParaRPr>
          </a:p>
        </p:txBody>
      </p:sp>
      <p:pic>
        <p:nvPicPr>
          <p:cNvPr id="54277" name="Picture 1">
            <a:extLst>
              <a:ext uri="{FF2B5EF4-FFF2-40B4-BE49-F238E27FC236}">
                <a16:creationId xmlns:a16="http://schemas.microsoft.com/office/drawing/2014/main" id="{249BF63D-80BE-4982-9AB0-F9CDF71BEE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6665" t="20357" r="25000" b="24803"/>
          <a:stretch>
            <a:fillRect/>
          </a:stretch>
        </p:blipFill>
        <p:spPr bwMode="auto">
          <a:xfrm>
            <a:off x="6096828" y="274638"/>
            <a:ext cx="3505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57E48752-6EF6-466A-B6BD-D00FA96A6B41}"/>
              </a:ext>
            </a:extLst>
          </p:cNvPr>
          <p:cNvSpPr txBox="1">
            <a:spLocks noChangeArrowheads="1"/>
          </p:cNvSpPr>
          <p:nvPr/>
        </p:nvSpPr>
        <p:spPr bwMode="auto">
          <a:xfrm>
            <a:off x="91661" y="6228108"/>
            <a:ext cx="9055100" cy="943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90000"/>
              </a:lnSpc>
              <a:spcBef>
                <a:spcPts val="1000"/>
              </a:spcBef>
              <a:spcAft>
                <a:spcPct val="0"/>
              </a:spcAft>
              <a:buNone/>
            </a:pPr>
            <a:r>
              <a:rPr lang="en-US" altLang="en-US" sz="1000" dirty="0">
                <a:solidFill>
                  <a:prstClr val="black"/>
                </a:solidFill>
                <a:latin typeface="Times New Roman" panose="02020603050405020304" pitchFamily="18" charset="0"/>
                <a:cs typeface="Times New Roman" panose="02020603050405020304" pitchFamily="18" charset="0"/>
              </a:rPr>
              <a:t>SYI-1.H.1 A population can produce a density of individuals that exceeds the system’s resource availability. </a:t>
            </a:r>
            <a:br>
              <a:rPr lang="en-US" altLang="en-US" sz="1000" dirty="0">
                <a:solidFill>
                  <a:prstClr val="black"/>
                </a:solidFill>
                <a:latin typeface="Times New Roman" panose="02020603050405020304" pitchFamily="18" charset="0"/>
                <a:cs typeface="Times New Roman" panose="02020603050405020304" pitchFamily="18" charset="0"/>
              </a:rPr>
            </a:br>
            <a:r>
              <a:rPr lang="en-US" altLang="en-US" sz="1000" dirty="0">
                <a:solidFill>
                  <a:prstClr val="black"/>
                </a:solidFill>
                <a:latin typeface="Times New Roman" panose="02020603050405020304" pitchFamily="18" charset="0"/>
                <a:cs typeface="Times New Roman" panose="02020603050405020304" pitchFamily="18" charset="0"/>
              </a:rPr>
              <a:t>SYI-1.H.2 As limits to growth due to density-dependent and density-independent factors are imposed, a logistic growth model generally ensues</a:t>
            </a:r>
          </a:p>
          <a:p>
            <a:pPr lvl="0">
              <a:spcBef>
                <a:spcPts val="0"/>
              </a:spcBef>
              <a:buNone/>
              <a:defRPr/>
            </a:pPr>
            <a:r>
              <a:rPr lang="en-US" sz="1000" dirty="0">
                <a:solidFill>
                  <a:prstClr val="black"/>
                </a:solidFill>
                <a:latin typeface="Times New Roman" panose="02020603050405020304" pitchFamily="18" charset="0"/>
                <a:cs typeface="Times New Roman" panose="02020603050405020304" pitchFamily="18" charset="0"/>
              </a:rPr>
              <a:t>SP 2. D  Represent relationships within biological models including   b. Diagrams</a:t>
            </a:r>
          </a:p>
          <a:p>
            <a:pPr lvl="0">
              <a:spcBef>
                <a:spcPts val="0"/>
              </a:spcBef>
              <a:buNone/>
              <a:defRPr/>
            </a:pPr>
            <a:r>
              <a:rPr lang="en-US" sz="1000" dirty="0">
                <a:solidFill>
                  <a:prstClr val="black"/>
                </a:solidFill>
                <a:latin typeface="Calibri" panose="020F0502020204030204"/>
              </a:rPr>
              <a:t>      </a:t>
            </a:r>
          </a:p>
          <a:p>
            <a:pPr fontAlgn="base">
              <a:lnSpc>
                <a:spcPct val="90000"/>
              </a:lnSpc>
              <a:spcBef>
                <a:spcPts val="1000"/>
              </a:spcBef>
              <a:spcAft>
                <a:spcPct val="0"/>
              </a:spcAft>
              <a:buNone/>
            </a:pPr>
            <a:r>
              <a:rPr lang="en-US" altLang="en-US" sz="1000" b="1" dirty="0">
                <a:solidFill>
                  <a:prstClr val="black"/>
                </a:solidFill>
                <a:latin typeface="Times New Roman" panose="02020603050405020304" pitchFamily="18" charset="0"/>
                <a:cs typeface="Times New Roman" panose="02020603050405020304" pitchFamily="18" charset="0"/>
              </a:rPr>
              <a:t>. </a:t>
            </a:r>
          </a:p>
        </p:txBody>
      </p:sp>
      <p:pic>
        <p:nvPicPr>
          <p:cNvPr id="5" name="Picture 4">
            <a:extLst>
              <a:ext uri="{FF2B5EF4-FFF2-40B4-BE49-F238E27FC236}">
                <a16:creationId xmlns:a16="http://schemas.microsoft.com/office/drawing/2014/main" id="{63F3BFA8-6DD5-4DB9-B008-4C3D4912B84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9350" y="4079081"/>
            <a:ext cx="400050" cy="414338"/>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45410" name="Text Box 4">
            <a:extLst>
              <a:ext uri="{FF2B5EF4-FFF2-40B4-BE49-F238E27FC236}">
                <a16:creationId xmlns:a16="http://schemas.microsoft.com/office/drawing/2014/main" id="{0BB689E1-DC52-40B4-B7E2-8CDA8FCE7FF4}"/>
              </a:ext>
            </a:extLst>
          </p:cNvPr>
          <p:cNvSpPr txBox="1">
            <a:spLocks noChangeArrowheads="1"/>
          </p:cNvSpPr>
          <p:nvPr/>
        </p:nvSpPr>
        <p:spPr bwMode="auto">
          <a:xfrm>
            <a:off x="278297" y="295276"/>
            <a:ext cx="11820938" cy="432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tabLst>
                <a:tab pos="133350" algn="l"/>
                <a:tab pos="4191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33350" algn="l"/>
                <a:tab pos="4191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33350" algn="l"/>
                <a:tab pos="4191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9pPr>
          </a:lstStyle>
          <a:p>
            <a:pPr eaLnBrk="0" fontAlgn="base" hangingPunct="0">
              <a:lnSpc>
                <a:spcPct val="115000"/>
              </a:lnSpc>
              <a:spcBef>
                <a:spcPct val="0"/>
              </a:spcBef>
              <a:spcAft>
                <a:spcPct val="0"/>
              </a:spcAft>
              <a:buNone/>
            </a:pPr>
            <a:r>
              <a:rPr lang="en-US" altLang="en-US" sz="1600" dirty="0">
                <a:solidFill>
                  <a:prstClr val="black"/>
                </a:solidFill>
                <a:latin typeface="Comic Sans MS" panose="030F0702030302020204" pitchFamily="66" charset="0"/>
                <a:cs typeface="Arial" panose="020B0604020202020204" pitchFamily="34" charset="0"/>
              </a:rPr>
              <a:t>A well-known ecological field study involved rodents in the Chihuahuan Desert, Arizona. The study consisted of 9 different species, divided into three categories: large granivores (animals that eat seeds), small granivores, and small insectivorous rodents. Ecologists wanted to determine the effect of large granivores on the abundance of smaller rodents. </a:t>
            </a:r>
          </a:p>
          <a:p>
            <a:pPr eaLnBrk="0" fontAlgn="base" hangingPunct="0">
              <a:lnSpc>
                <a:spcPct val="115000"/>
              </a:lnSpc>
              <a:spcBef>
                <a:spcPct val="0"/>
              </a:spcBef>
              <a:spcAft>
                <a:spcPct val="0"/>
              </a:spcAft>
              <a:buNone/>
            </a:pPr>
            <a:endParaRPr lang="en-US" altLang="en-US" sz="1600" dirty="0">
              <a:solidFill>
                <a:prstClr val="black"/>
              </a:solidFill>
              <a:latin typeface="Comic Sans MS" panose="030F0702030302020204" pitchFamily="66" charset="0"/>
              <a:cs typeface="Arial" panose="020B0604020202020204" pitchFamily="34" charset="0"/>
            </a:endParaRPr>
          </a:p>
          <a:p>
            <a:pPr eaLnBrk="0" fontAlgn="base" hangingPunct="0">
              <a:lnSpc>
                <a:spcPct val="115000"/>
              </a:lnSpc>
              <a:spcBef>
                <a:spcPct val="0"/>
              </a:spcBef>
              <a:spcAft>
                <a:spcPct val="0"/>
              </a:spcAft>
              <a:buNone/>
            </a:pPr>
            <a:r>
              <a:rPr lang="en-US" altLang="en-US" sz="1600" dirty="0">
                <a:solidFill>
                  <a:prstClr val="black"/>
                </a:solidFill>
                <a:latin typeface="Comic Sans MS" panose="030F0702030302020204" pitchFamily="66" charset="0"/>
                <a:cs typeface="Arial" panose="020B0604020202020204" pitchFamily="34" charset="0"/>
              </a:rPr>
              <a:t>Experimental Design: Researchers built eight 50m by 50m plots that were surrounded with small wire mesh fencing. On four of the plots, holes were cut in each side of the fence that were large enough to allow free passage of all rodents. On the other four plots, smaller holes were used that would only allow passage of small rodents. These plots were referred to as semi-permeable. </a:t>
            </a:r>
          </a:p>
          <a:p>
            <a:pPr eaLnBrk="0" fontAlgn="base" hangingPunct="0">
              <a:lnSpc>
                <a:spcPct val="115000"/>
              </a:lnSpc>
              <a:spcBef>
                <a:spcPct val="0"/>
              </a:spcBef>
              <a:spcAft>
                <a:spcPct val="0"/>
              </a:spcAft>
              <a:buNone/>
            </a:pPr>
            <a:endParaRPr lang="en-US" altLang="en-US" sz="1600" dirty="0">
              <a:solidFill>
                <a:prstClr val="black"/>
              </a:solidFill>
              <a:latin typeface="Comic Sans MS" panose="030F0702030302020204" pitchFamily="66" charset="0"/>
              <a:cs typeface="Arial" panose="020B0604020202020204" pitchFamily="34" charset="0"/>
            </a:endParaRPr>
          </a:p>
          <a:p>
            <a:pPr eaLnBrk="0" fontAlgn="base" hangingPunct="0">
              <a:lnSpc>
                <a:spcPct val="115000"/>
              </a:lnSpc>
              <a:spcBef>
                <a:spcPct val="0"/>
              </a:spcBef>
              <a:spcAft>
                <a:spcPct val="0"/>
              </a:spcAft>
              <a:buNone/>
            </a:pPr>
            <a:r>
              <a:rPr lang="en-US" altLang="en-US" sz="1600" dirty="0">
                <a:solidFill>
                  <a:prstClr val="black"/>
                </a:solidFill>
                <a:latin typeface="Comic Sans MS" panose="030F0702030302020204" pitchFamily="66" charset="0"/>
                <a:cs typeface="Arial" panose="020B0604020202020204" pitchFamily="34" charset="0"/>
              </a:rPr>
              <a:t>Researchers hypothesized that large rodents compete with small rodents. </a:t>
            </a:r>
          </a:p>
          <a:p>
            <a:pPr eaLnBrk="0" fontAlgn="base" hangingPunct="0">
              <a:lnSpc>
                <a:spcPct val="115000"/>
              </a:lnSpc>
              <a:spcBef>
                <a:spcPct val="0"/>
              </a:spcBef>
              <a:spcAft>
                <a:spcPct val="0"/>
              </a:spcAft>
              <a:buNone/>
            </a:pPr>
            <a:r>
              <a:rPr lang="en-US" altLang="en-US" sz="1600" dirty="0">
                <a:solidFill>
                  <a:prstClr val="black"/>
                </a:solidFill>
                <a:latin typeface="Comic Sans MS" panose="030F0702030302020204" pitchFamily="66" charset="0"/>
                <a:cs typeface="Arial" panose="020B0604020202020204" pitchFamily="34" charset="0"/>
              </a:rPr>
              <a:t>If this hypothesis were correct, what would be a likely result of the exclusion experiment? </a:t>
            </a:r>
          </a:p>
          <a:p>
            <a:pPr eaLnBrk="0" fontAlgn="base" hangingPunct="0">
              <a:lnSpc>
                <a:spcPct val="115000"/>
              </a:lnSpc>
              <a:spcBef>
                <a:spcPct val="0"/>
              </a:spcBef>
              <a:spcAft>
                <a:spcPct val="0"/>
              </a:spcAft>
              <a:buNone/>
            </a:pPr>
            <a:r>
              <a:rPr lang="en-US" altLang="en-US" sz="1600" dirty="0">
                <a:solidFill>
                  <a:prstClr val="black"/>
                </a:solidFill>
                <a:latin typeface="Comic Sans MS" panose="030F0702030302020204" pitchFamily="66" charset="0"/>
                <a:cs typeface="Arial" panose="020B0604020202020204" pitchFamily="34" charset="0"/>
              </a:rPr>
              <a:t>    A Small rodent populations would decrease in the semi-permeable plots.</a:t>
            </a:r>
          </a:p>
          <a:p>
            <a:pPr eaLnBrk="0" fontAlgn="base" hangingPunct="0">
              <a:lnSpc>
                <a:spcPct val="115000"/>
              </a:lnSpc>
              <a:spcBef>
                <a:spcPct val="0"/>
              </a:spcBef>
              <a:spcAft>
                <a:spcPct val="0"/>
              </a:spcAft>
              <a:buNone/>
            </a:pPr>
            <a:r>
              <a:rPr lang="en-US" altLang="en-US" sz="1600" dirty="0">
                <a:solidFill>
                  <a:prstClr val="black"/>
                </a:solidFill>
                <a:latin typeface="Comic Sans MS" panose="030F0702030302020204" pitchFamily="66" charset="0"/>
                <a:cs typeface="Arial" panose="020B0604020202020204" pitchFamily="34" charset="0"/>
              </a:rPr>
              <a:t>    B. No population change would be observed in the semi-permeable plots. </a:t>
            </a:r>
          </a:p>
          <a:p>
            <a:pPr eaLnBrk="0" fontAlgn="base" hangingPunct="0">
              <a:lnSpc>
                <a:spcPct val="115000"/>
              </a:lnSpc>
              <a:spcBef>
                <a:spcPct val="0"/>
              </a:spcBef>
              <a:spcAft>
                <a:spcPct val="0"/>
              </a:spcAft>
              <a:buNone/>
            </a:pPr>
            <a:r>
              <a:rPr lang="en-US" altLang="en-US" sz="1600" dirty="0">
                <a:solidFill>
                  <a:prstClr val="black"/>
                </a:solidFill>
                <a:latin typeface="Comic Sans MS" panose="030F0702030302020204" pitchFamily="66" charset="0"/>
                <a:cs typeface="Arial" panose="020B0604020202020204" pitchFamily="34" charset="0"/>
              </a:rPr>
              <a:t>    C. Small rodent populations would increase in the semi-permeable plots. </a:t>
            </a:r>
          </a:p>
          <a:p>
            <a:pPr eaLnBrk="0" fontAlgn="base" hangingPunct="0">
              <a:lnSpc>
                <a:spcPct val="115000"/>
              </a:lnSpc>
              <a:spcBef>
                <a:spcPct val="0"/>
              </a:spcBef>
              <a:spcAft>
                <a:spcPct val="0"/>
              </a:spcAft>
              <a:buNone/>
            </a:pPr>
            <a:r>
              <a:rPr lang="en-US" altLang="en-US" sz="1600" dirty="0">
                <a:solidFill>
                  <a:prstClr val="black"/>
                </a:solidFill>
                <a:latin typeface="Comic Sans MS" panose="030F0702030302020204" pitchFamily="66" charset="0"/>
                <a:cs typeface="Arial" panose="020B0604020202020204" pitchFamily="34" charset="0"/>
              </a:rPr>
              <a:t>    D. Large rodent populations would increase in the semi-permeable plots. </a:t>
            </a:r>
            <a:endParaRPr lang="en-US" altLang="en-US" sz="2800" dirty="0">
              <a:solidFill>
                <a:prstClr val="black"/>
              </a:solidFill>
              <a:latin typeface="Comic Sans MS" panose="030F0702030302020204" pitchFamily="66" charset="0"/>
              <a:cs typeface="Arial" panose="020B0604020202020204" pitchFamily="34" charset="0"/>
            </a:endParaRPr>
          </a:p>
        </p:txBody>
      </p:sp>
      <p:sp>
        <p:nvSpPr>
          <p:cNvPr id="145411" name="TextBox 10">
            <a:extLst>
              <a:ext uri="{FF2B5EF4-FFF2-40B4-BE49-F238E27FC236}">
                <a16:creationId xmlns:a16="http://schemas.microsoft.com/office/drawing/2014/main" id="{6C4B41D0-5560-44F9-94D9-752B2DAD61CD}"/>
              </a:ext>
            </a:extLst>
          </p:cNvPr>
          <p:cNvSpPr txBox="1">
            <a:spLocks noChangeArrowheads="1"/>
          </p:cNvSpPr>
          <p:nvPr/>
        </p:nvSpPr>
        <p:spPr bwMode="auto">
          <a:xfrm>
            <a:off x="-2381" y="63501"/>
            <a:ext cx="78422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900" dirty="0">
                <a:solidFill>
                  <a:prstClr val="black"/>
                </a:solidFill>
                <a:latin typeface="Arial" panose="020B0604020202020204" pitchFamily="34" charset="0"/>
                <a:cs typeface="Arial" panose="020B0604020202020204" pitchFamily="34" charset="0"/>
              </a:rPr>
              <a:t>http://content.njctl.org/courses/science/ap-biology/ecology/ecology-multiple-choice-review/ecology-multiple-choice-review-2014-04-14.pdf</a:t>
            </a:r>
          </a:p>
        </p:txBody>
      </p:sp>
      <p:sp>
        <p:nvSpPr>
          <p:cNvPr id="138245" name="TextBox 7">
            <a:extLst>
              <a:ext uri="{FF2B5EF4-FFF2-40B4-BE49-F238E27FC236}">
                <a16:creationId xmlns:a16="http://schemas.microsoft.com/office/drawing/2014/main" id="{F73898C9-42F2-475B-AB6E-A30DF4BD94B4}"/>
              </a:ext>
            </a:extLst>
          </p:cNvPr>
          <p:cNvSpPr txBox="1">
            <a:spLocks noChangeArrowheads="1"/>
          </p:cNvSpPr>
          <p:nvPr/>
        </p:nvSpPr>
        <p:spPr bwMode="auto">
          <a:xfrm>
            <a:off x="-2381" y="6605378"/>
            <a:ext cx="45958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000" dirty="0">
                <a:solidFill>
                  <a:srgbClr val="000000"/>
                </a:solidFill>
                <a:latin typeface="Times New Roman" panose="02020603050405020304" pitchFamily="18" charset="0"/>
                <a:cs typeface="Times New Roman" panose="02020603050405020304" pitchFamily="18" charset="0"/>
              </a:rPr>
              <a:t>SP 6A. Make a scientific claim.</a:t>
            </a:r>
          </a:p>
        </p:txBody>
      </p:sp>
      <p:sp>
        <p:nvSpPr>
          <p:cNvPr id="2" name="Rectangle 1">
            <a:extLst>
              <a:ext uri="{FF2B5EF4-FFF2-40B4-BE49-F238E27FC236}">
                <a16:creationId xmlns:a16="http://schemas.microsoft.com/office/drawing/2014/main" id="{369AC66F-7D96-459D-B71E-4978B7D12FFF}"/>
              </a:ext>
            </a:extLst>
          </p:cNvPr>
          <p:cNvSpPr/>
          <p:nvPr/>
        </p:nvSpPr>
        <p:spPr>
          <a:xfrm>
            <a:off x="451644" y="3992217"/>
            <a:ext cx="6934200" cy="306388"/>
          </a:xfrm>
          <a:prstGeom prst="rect">
            <a:avLst/>
          </a:prstGeom>
          <a:noFill/>
          <a:ln w="38100">
            <a:solidFill>
              <a:srgbClr val="CC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8245"/>
                                        </p:tgtEl>
                                        <p:attrNameLst>
                                          <p:attrName>style.visibility</p:attrName>
                                        </p:attrNameLst>
                                      </p:cBhvr>
                                      <p:to>
                                        <p:strVal val="visible"/>
                                      </p:to>
                                    </p:set>
                                    <p:animEffect transition="in" filter="barn(inVertical)">
                                      <p:cBhvr>
                                        <p:cTn id="12" dur="500"/>
                                        <p:tgtEl>
                                          <p:spTgt spid="138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5" grpId="0"/>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23234" name="Text Box 4">
            <a:extLst>
              <a:ext uri="{FF2B5EF4-FFF2-40B4-BE49-F238E27FC236}">
                <a16:creationId xmlns:a16="http://schemas.microsoft.com/office/drawing/2014/main" id="{E3AF0B38-D8AD-4C27-9261-928A18C4874C}"/>
              </a:ext>
            </a:extLst>
          </p:cNvPr>
          <p:cNvSpPr txBox="1">
            <a:spLocks noChangeArrowheads="1"/>
          </p:cNvSpPr>
          <p:nvPr/>
        </p:nvSpPr>
        <p:spPr bwMode="auto">
          <a:xfrm>
            <a:off x="146051" y="380139"/>
            <a:ext cx="1204594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600" dirty="0">
                <a:solidFill>
                  <a:srgbClr val="373D3F"/>
                </a:solidFill>
                <a:latin typeface="Comic Sans MS" panose="030F0702030302020204" pitchFamily="66" charset="0"/>
                <a:cs typeface="Arial" panose="020B0604020202020204" pitchFamily="34" charset="0"/>
              </a:rPr>
              <a:t>The growth of two protozoan species, </a:t>
            </a:r>
            <a:r>
              <a:rPr lang="en-US" altLang="en-US" sz="1600" b="1" i="1" dirty="0">
                <a:solidFill>
                  <a:srgbClr val="373D3F"/>
                </a:solidFill>
                <a:latin typeface="Comic Sans MS" panose="030F0702030302020204" pitchFamily="66" charset="0"/>
                <a:cs typeface="Arial" panose="020B0604020202020204" pitchFamily="34" charset="0"/>
              </a:rPr>
              <a:t>Paramecium aurelia</a:t>
            </a:r>
            <a:r>
              <a:rPr lang="en-US" altLang="en-US" sz="1600" b="1" dirty="0">
                <a:solidFill>
                  <a:srgbClr val="373D3F"/>
                </a:solidFill>
                <a:latin typeface="Comic Sans MS" panose="030F0702030302020204" pitchFamily="66" charset="0"/>
                <a:cs typeface="Arial" panose="020B0604020202020204" pitchFamily="34" charset="0"/>
              </a:rPr>
              <a:t> </a:t>
            </a:r>
            <a:r>
              <a:rPr lang="en-US" altLang="en-US" sz="1600" dirty="0">
                <a:solidFill>
                  <a:srgbClr val="373D3F"/>
                </a:solidFill>
                <a:latin typeface="Comic Sans MS" panose="030F0702030302020204" pitchFamily="66" charset="0"/>
                <a:cs typeface="Arial" panose="020B0604020202020204" pitchFamily="34" charset="0"/>
              </a:rPr>
              <a:t>and </a:t>
            </a:r>
            <a:r>
              <a:rPr lang="en-US" altLang="en-US" sz="1600" b="1" i="1" dirty="0">
                <a:solidFill>
                  <a:srgbClr val="373D3F"/>
                </a:solidFill>
                <a:latin typeface="Comic Sans MS" panose="030F0702030302020204" pitchFamily="66" charset="0"/>
                <a:cs typeface="Arial" panose="020B0604020202020204" pitchFamily="34" charset="0"/>
              </a:rPr>
              <a:t>Paramecium caudatum </a:t>
            </a:r>
            <a:r>
              <a:rPr lang="en-US" altLang="en-US" sz="1600" i="1" dirty="0">
                <a:solidFill>
                  <a:srgbClr val="373D3F"/>
                </a:solidFill>
                <a:latin typeface="Comic Sans MS" panose="030F0702030302020204" pitchFamily="66" charset="0"/>
                <a:cs typeface="Arial" panose="020B0604020202020204" pitchFamily="34" charset="0"/>
              </a:rPr>
              <a:t>grown in test tubes in the laboratory </a:t>
            </a:r>
            <a:r>
              <a:rPr lang="en-US" altLang="en-US" sz="1600" dirty="0">
                <a:solidFill>
                  <a:srgbClr val="373D3F"/>
                </a:solidFill>
                <a:latin typeface="Comic Sans MS" panose="030F0702030302020204" pitchFamily="66" charset="0"/>
                <a:cs typeface="Arial" panose="020B0604020202020204" pitchFamily="34" charset="0"/>
              </a:rPr>
              <a:t>is shown in the graphs below. </a:t>
            </a:r>
            <a:r>
              <a:rPr lang="en-US" altLang="en-US" sz="1600" dirty="0">
                <a:solidFill>
                  <a:srgbClr val="000000"/>
                </a:solidFill>
                <a:latin typeface="Comic Sans MS" panose="030F0702030302020204" pitchFamily="66" charset="0"/>
                <a:cs typeface="Arial" panose="020B0604020202020204" pitchFamily="34" charset="0"/>
              </a:rPr>
              <a:t>Both </a:t>
            </a:r>
            <a:r>
              <a:rPr lang="en-US" altLang="en-US" sz="1600" i="1" dirty="0">
                <a:solidFill>
                  <a:srgbClr val="000000"/>
                </a:solidFill>
                <a:latin typeface="Comic Sans MS" panose="030F0702030302020204" pitchFamily="66" charset="0"/>
                <a:cs typeface="Arial" panose="020B0604020202020204" pitchFamily="34" charset="0"/>
              </a:rPr>
              <a:t>P. caudatum</a:t>
            </a:r>
            <a:r>
              <a:rPr lang="en-US" altLang="en-US" sz="1600" dirty="0">
                <a:solidFill>
                  <a:srgbClr val="000000"/>
                </a:solidFill>
                <a:latin typeface="Comic Sans MS" panose="030F0702030302020204" pitchFamily="66" charset="0"/>
                <a:cs typeface="Arial" panose="020B0604020202020204" pitchFamily="34" charset="0"/>
              </a:rPr>
              <a:t> and </a:t>
            </a:r>
            <a:r>
              <a:rPr lang="en-US" altLang="en-US" sz="1600" i="1" dirty="0">
                <a:solidFill>
                  <a:srgbClr val="000000"/>
                </a:solidFill>
                <a:latin typeface="Comic Sans MS" panose="030F0702030302020204" pitchFamily="66" charset="0"/>
                <a:cs typeface="Arial" panose="020B0604020202020204" pitchFamily="34" charset="0"/>
              </a:rPr>
              <a:t>P. aurelia</a:t>
            </a:r>
            <a:r>
              <a:rPr lang="en-US" altLang="en-US" sz="1600" dirty="0">
                <a:solidFill>
                  <a:srgbClr val="000000"/>
                </a:solidFill>
                <a:latin typeface="Comic Sans MS" panose="030F0702030302020204" pitchFamily="66" charset="0"/>
                <a:cs typeface="Arial" panose="020B0604020202020204" pitchFamily="34" charset="0"/>
              </a:rPr>
              <a:t> eat bacteria provided in the test tubes. The bacteria live off uncooked rice contained in the test tubes. The bacteria do not eat each other.</a:t>
            </a:r>
          </a:p>
          <a:p>
            <a:pPr fontAlgn="base">
              <a:spcBef>
                <a:spcPct val="0"/>
              </a:spcBef>
              <a:spcAft>
                <a:spcPct val="0"/>
              </a:spcAft>
              <a:buNone/>
            </a:pPr>
            <a:endParaRPr lang="en-US" altLang="en-US" sz="1600" b="1" dirty="0">
              <a:solidFill>
                <a:prstClr val="black"/>
              </a:solidFill>
              <a:latin typeface="Comic Sans MS" panose="030F0702030302020204" pitchFamily="66" charset="0"/>
              <a:cs typeface="Arial" panose="020B0604020202020204" pitchFamily="34" charset="0"/>
            </a:endParaRPr>
          </a:p>
        </p:txBody>
      </p:sp>
      <p:sp>
        <p:nvSpPr>
          <p:cNvPr id="296963" name="Rectangle 1">
            <a:extLst>
              <a:ext uri="{FF2B5EF4-FFF2-40B4-BE49-F238E27FC236}">
                <a16:creationId xmlns:a16="http://schemas.microsoft.com/office/drawing/2014/main" id="{5C768C0C-855A-4856-A457-A8C1A25C9F3E}"/>
              </a:ext>
            </a:extLst>
          </p:cNvPr>
          <p:cNvSpPr>
            <a:spLocks noChangeArrowheads="1"/>
          </p:cNvSpPr>
          <p:nvPr/>
        </p:nvSpPr>
        <p:spPr bwMode="auto">
          <a:xfrm>
            <a:off x="0" y="5874310"/>
            <a:ext cx="9093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Aft>
                <a:spcPct val="0"/>
              </a:spcAft>
              <a:buNone/>
            </a:pPr>
            <a:r>
              <a:rPr lang="en-US" altLang="en-US" sz="900" dirty="0">
                <a:solidFill>
                  <a:prstClr val="black"/>
                </a:solidFill>
                <a:latin typeface="Times New Roman" panose="02020603050405020304" pitchFamily="18" charset="0"/>
                <a:cs typeface="Times New Roman" panose="02020603050405020304" pitchFamily="18" charset="0"/>
              </a:rPr>
              <a:t>ENE-4.B.2 Interactions among populations determine how they access energy and matter within a community</a:t>
            </a:r>
          </a:p>
          <a:p>
            <a:pPr eaLnBrk="0" fontAlgn="base" hangingPunct="0">
              <a:spcAft>
                <a:spcPct val="0"/>
              </a:spcAft>
              <a:buNone/>
            </a:pPr>
            <a:r>
              <a:rPr lang="en-US" altLang="en-US" sz="900" dirty="0">
                <a:solidFill>
                  <a:prstClr val="black"/>
                </a:solidFill>
                <a:latin typeface="Times New Roman" panose="02020603050405020304" pitchFamily="18" charset="0"/>
                <a:cs typeface="Times New Roman" panose="02020603050405020304" pitchFamily="18" charset="0"/>
              </a:rPr>
              <a:t>ENE-1.N.1 Changes in energy availability can result in changes in population size. </a:t>
            </a:r>
            <a:br>
              <a:rPr lang="en-US" altLang="en-US" sz="900" dirty="0">
                <a:solidFill>
                  <a:prstClr val="black"/>
                </a:solidFill>
                <a:latin typeface="Times New Roman" panose="02020603050405020304" pitchFamily="18" charset="0"/>
                <a:cs typeface="Times New Roman" panose="02020603050405020304" pitchFamily="18" charset="0"/>
              </a:rPr>
            </a:br>
            <a:r>
              <a:rPr lang="en-US" altLang="en-US" sz="900" dirty="0">
                <a:solidFill>
                  <a:prstClr val="black"/>
                </a:solidFill>
                <a:cs typeface="Arial" panose="020B0604020202020204" pitchFamily="34" charset="0"/>
              </a:rPr>
              <a:t>SP 4. B Describe data from a table or graph, including</a:t>
            </a:r>
            <a:br>
              <a:rPr lang="en-US" altLang="en-US" sz="900" dirty="0">
                <a:solidFill>
                  <a:prstClr val="black"/>
                </a:solidFill>
                <a:cs typeface="Arial" panose="020B0604020202020204" pitchFamily="34" charset="0"/>
              </a:rPr>
            </a:br>
            <a:r>
              <a:rPr lang="en-US" altLang="en-US" sz="900" dirty="0">
                <a:solidFill>
                  <a:prstClr val="black"/>
                </a:solidFill>
                <a:cs typeface="Arial" panose="020B0604020202020204" pitchFamily="34" charset="0"/>
              </a:rPr>
              <a:t>     a. Identifying specific data points</a:t>
            </a:r>
          </a:p>
          <a:p>
            <a:pPr eaLnBrk="0" fontAlgn="base" hangingPunct="0">
              <a:spcAft>
                <a:spcPct val="0"/>
              </a:spcAft>
              <a:buNone/>
            </a:pPr>
            <a:r>
              <a:rPr lang="en-US" altLang="en-US" sz="900" dirty="0">
                <a:solidFill>
                  <a:prstClr val="black"/>
                </a:solidFill>
                <a:cs typeface="Arial" panose="020B0604020202020204" pitchFamily="34" charset="0"/>
              </a:rPr>
              <a:t>     b. Describing trends and/or patterns in the data.</a:t>
            </a:r>
          </a:p>
          <a:p>
            <a:pPr eaLnBrk="0" fontAlgn="base" hangingPunct="0">
              <a:spcAft>
                <a:spcPct val="0"/>
              </a:spcAft>
              <a:buNone/>
            </a:pPr>
            <a:r>
              <a:rPr lang="en-US" altLang="en-US" sz="900" dirty="0">
                <a:solidFill>
                  <a:prstClr val="black"/>
                </a:solidFill>
                <a:cs typeface="Arial" panose="020B0604020202020204" pitchFamily="34" charset="0"/>
              </a:rPr>
              <a:t>SP 6 D. Explain the relationship between experimental results and larger biological concepts, processes, or theories</a:t>
            </a:r>
          </a:p>
        </p:txBody>
      </p:sp>
      <p:sp>
        <p:nvSpPr>
          <p:cNvPr id="223236" name="TextBox 7">
            <a:extLst>
              <a:ext uri="{FF2B5EF4-FFF2-40B4-BE49-F238E27FC236}">
                <a16:creationId xmlns:a16="http://schemas.microsoft.com/office/drawing/2014/main" id="{11E8EE8E-CAF4-4BED-B962-BA38B28DC392}"/>
              </a:ext>
            </a:extLst>
          </p:cNvPr>
          <p:cNvSpPr txBox="1">
            <a:spLocks noChangeArrowheads="1"/>
          </p:cNvSpPr>
          <p:nvPr/>
        </p:nvSpPr>
        <p:spPr bwMode="auto">
          <a:xfrm>
            <a:off x="0" y="-34925"/>
            <a:ext cx="960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900" dirty="0">
                <a:solidFill>
                  <a:prstClr val="black"/>
                </a:solidFill>
                <a:latin typeface="Arial" panose="020B0604020202020204" pitchFamily="34" charset="0"/>
                <a:cs typeface="Arial" panose="020B0604020202020204" pitchFamily="34" charset="0"/>
              </a:rPr>
              <a:t>https://courses.lumenlearning.com/wmopen-biology2/chapter/community-ecology/Graphs from: https://courses.lumenlearning.com/wm-biology2/chapter/competition/</a:t>
            </a:r>
          </a:p>
          <a:p>
            <a:pPr eaLnBrk="0" fontAlgn="base" hangingPunct="0">
              <a:spcBef>
                <a:spcPct val="0"/>
              </a:spcBef>
              <a:spcAft>
                <a:spcPct val="0"/>
              </a:spcAft>
              <a:buNone/>
            </a:pPr>
            <a:r>
              <a:rPr lang="en-US" altLang="en-US" sz="900" dirty="0">
                <a:solidFill>
                  <a:prstClr val="black"/>
                </a:solidFill>
                <a:latin typeface="Arial" panose="020B0604020202020204" pitchFamily="34" charset="0"/>
                <a:cs typeface="Arial" panose="020B0604020202020204" pitchFamily="34" charset="0"/>
              </a:rPr>
              <a:t>Image from: https://image.slidesharecdn.com/c-151205143259-lva1-app6892/95/c1-species-and-community-37-638.jpg?cb=1449326189</a:t>
            </a:r>
          </a:p>
        </p:txBody>
      </p:sp>
      <p:pic>
        <p:nvPicPr>
          <p:cNvPr id="223237" name="Picture 3">
            <a:extLst>
              <a:ext uri="{FF2B5EF4-FFF2-40B4-BE49-F238E27FC236}">
                <a16:creationId xmlns:a16="http://schemas.microsoft.com/office/drawing/2014/main" id="{2514E6F1-DD71-41AA-BE54-7490D717D5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999" t="22652" r="50833" b="38303"/>
          <a:stretch>
            <a:fillRect/>
          </a:stretch>
        </p:blipFill>
        <p:spPr bwMode="auto">
          <a:xfrm>
            <a:off x="1654176" y="1568451"/>
            <a:ext cx="2862263"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8" name="Picture 5">
            <a:extLst>
              <a:ext uri="{FF2B5EF4-FFF2-40B4-BE49-F238E27FC236}">
                <a16:creationId xmlns:a16="http://schemas.microsoft.com/office/drawing/2014/main" id="{E7A7F72E-C3D0-4DFB-81B8-9D4CD90913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0000" t="22641" r="14999" b="36655"/>
          <a:stretch>
            <a:fillRect/>
          </a:stretch>
        </p:blipFill>
        <p:spPr bwMode="auto">
          <a:xfrm>
            <a:off x="4662489" y="1536701"/>
            <a:ext cx="2860675"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9" name="Picture 8">
            <a:extLst>
              <a:ext uri="{FF2B5EF4-FFF2-40B4-BE49-F238E27FC236}">
                <a16:creationId xmlns:a16="http://schemas.microsoft.com/office/drawing/2014/main" id="{613421E4-976E-480B-9A53-2FC5C1E073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1667" t="26285" r="33333" b="32806"/>
          <a:stretch>
            <a:fillRect/>
          </a:stretch>
        </p:blipFill>
        <p:spPr bwMode="auto">
          <a:xfrm>
            <a:off x="7670800" y="1481138"/>
            <a:ext cx="2965450" cy="194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40" name="Picture 2">
            <a:extLst>
              <a:ext uri="{FF2B5EF4-FFF2-40B4-BE49-F238E27FC236}">
                <a16:creationId xmlns:a16="http://schemas.microsoft.com/office/drawing/2014/main" id="{7B0AB322-DAC5-4EC6-A362-381F6A1D0F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54076"/>
          <a:stretch>
            <a:fillRect/>
          </a:stretch>
        </p:blipFill>
        <p:spPr bwMode="auto">
          <a:xfrm>
            <a:off x="9304338" y="2370139"/>
            <a:ext cx="1143000"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41" name="Picture 2">
            <a:extLst>
              <a:ext uri="{FF2B5EF4-FFF2-40B4-BE49-F238E27FC236}">
                <a16:creationId xmlns:a16="http://schemas.microsoft.com/office/drawing/2014/main" id="{B2D9BB82-23A8-4ED8-80C0-12926AB6A4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166" t="52409" r="50050" b="5357"/>
          <a:stretch>
            <a:fillRect/>
          </a:stretch>
        </p:blipFill>
        <p:spPr bwMode="auto">
          <a:xfrm>
            <a:off x="6538913" y="2430464"/>
            <a:ext cx="736600"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42" name="Picture 12">
            <a:extLst>
              <a:ext uri="{FF2B5EF4-FFF2-40B4-BE49-F238E27FC236}">
                <a16:creationId xmlns:a16="http://schemas.microsoft.com/office/drawing/2014/main" id="{CA8D4BE4-4D63-4766-ADF1-3EFF468FB3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50000" t="57796" r="713"/>
          <a:stretch>
            <a:fillRect/>
          </a:stretch>
        </p:blipFill>
        <p:spPr bwMode="auto">
          <a:xfrm>
            <a:off x="3417889" y="2516204"/>
            <a:ext cx="855663"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43" name="TextBox 15">
            <a:extLst>
              <a:ext uri="{FF2B5EF4-FFF2-40B4-BE49-F238E27FC236}">
                <a16:creationId xmlns:a16="http://schemas.microsoft.com/office/drawing/2014/main" id="{E31045C6-3D9E-4715-8C4D-1D298FEFA870}"/>
              </a:ext>
            </a:extLst>
          </p:cNvPr>
          <p:cNvSpPr txBox="1">
            <a:spLocks noChangeArrowheads="1"/>
          </p:cNvSpPr>
          <p:nvPr/>
        </p:nvSpPr>
        <p:spPr bwMode="auto">
          <a:xfrm>
            <a:off x="271463" y="3406001"/>
            <a:ext cx="9032875"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600" dirty="0">
                <a:solidFill>
                  <a:prstClr val="black"/>
                </a:solidFill>
                <a:latin typeface="Comic Sans MS" panose="030F0702030302020204" pitchFamily="66" charset="0"/>
                <a:cs typeface="Arial" panose="020B0604020202020204" pitchFamily="34" charset="0"/>
              </a:rPr>
              <a:t>Describe the change in the two populations between days 0 and 10 when grown separately.</a:t>
            </a:r>
            <a:br>
              <a:rPr lang="en-US" altLang="en-US" sz="1600" dirty="0">
                <a:solidFill>
                  <a:prstClr val="black"/>
                </a:solidFill>
                <a:cs typeface="Arial" panose="020B0604020202020204" pitchFamily="34" charset="0"/>
              </a:rPr>
            </a:br>
            <a:br>
              <a:rPr lang="en-US" altLang="en-US" sz="1800" dirty="0">
                <a:solidFill>
                  <a:prstClr val="black"/>
                </a:solidFill>
                <a:cs typeface="Arial" panose="020B0604020202020204" pitchFamily="34" charset="0"/>
              </a:rPr>
            </a:br>
            <a:endParaRPr lang="en-US" altLang="en-US" sz="1800" dirty="0">
              <a:solidFill>
                <a:prstClr val="black"/>
              </a:solidFill>
              <a:cs typeface="Arial" panose="020B0604020202020204" pitchFamily="34" charset="0"/>
            </a:endParaRPr>
          </a:p>
          <a:p>
            <a:pPr eaLnBrk="0" fontAlgn="base" hangingPunct="0">
              <a:spcBef>
                <a:spcPct val="0"/>
              </a:spcBef>
              <a:spcAft>
                <a:spcPct val="0"/>
              </a:spcAft>
              <a:buNone/>
            </a:pPr>
            <a:endParaRPr lang="en-US" altLang="en-US" sz="1800" dirty="0">
              <a:solidFill>
                <a:prstClr val="black"/>
              </a:solidFill>
              <a:cs typeface="Arial" panose="020B0604020202020204" pitchFamily="34" charset="0"/>
            </a:endParaRPr>
          </a:p>
        </p:txBody>
      </p:sp>
      <p:sp>
        <p:nvSpPr>
          <p:cNvPr id="296972" name="TextBox 17">
            <a:extLst>
              <a:ext uri="{FF2B5EF4-FFF2-40B4-BE49-F238E27FC236}">
                <a16:creationId xmlns:a16="http://schemas.microsoft.com/office/drawing/2014/main" id="{51D5F443-4BCE-4DCA-82DA-1E42AB151E32}"/>
              </a:ext>
            </a:extLst>
          </p:cNvPr>
          <p:cNvSpPr txBox="1">
            <a:spLocks noChangeArrowheads="1"/>
          </p:cNvSpPr>
          <p:nvPr/>
        </p:nvSpPr>
        <p:spPr bwMode="auto">
          <a:xfrm>
            <a:off x="507999" y="4669651"/>
            <a:ext cx="1147206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600" dirty="0">
                <a:solidFill>
                  <a:srgbClr val="1003BD"/>
                </a:solidFill>
                <a:latin typeface="Comic Sans MS" panose="030F0702030302020204" pitchFamily="66" charset="0"/>
                <a:cs typeface="Arial" panose="020B0604020202020204" pitchFamily="34" charset="0"/>
              </a:rPr>
              <a:t>When the two species are placed together, </a:t>
            </a:r>
            <a:r>
              <a:rPr lang="en-US" altLang="en-US" sz="1600" i="1" dirty="0">
                <a:solidFill>
                  <a:srgbClr val="1003BD"/>
                </a:solidFill>
                <a:latin typeface="Comic Sans MS" panose="030F0702030302020204" pitchFamily="66" charset="0"/>
                <a:cs typeface="Arial" panose="020B0604020202020204" pitchFamily="34" charset="0"/>
              </a:rPr>
              <a:t>P. aurelia </a:t>
            </a:r>
            <a:r>
              <a:rPr lang="en-US" altLang="en-US" sz="1600" dirty="0">
                <a:solidFill>
                  <a:srgbClr val="1003BD"/>
                </a:solidFill>
                <a:latin typeface="Comic Sans MS" panose="030F0702030302020204" pitchFamily="66" charset="0"/>
                <a:cs typeface="Arial" panose="020B0604020202020204" pitchFamily="34" charset="0"/>
              </a:rPr>
              <a:t>thrives, growing in numbers from near 0 on day 1 to almost</a:t>
            </a:r>
          </a:p>
          <a:p>
            <a:pPr eaLnBrk="0" fontAlgn="base" hangingPunct="0">
              <a:spcBef>
                <a:spcPct val="0"/>
              </a:spcBef>
              <a:spcAft>
                <a:spcPct val="0"/>
              </a:spcAft>
              <a:buNone/>
            </a:pPr>
            <a:r>
              <a:rPr lang="en-US" altLang="en-US" sz="1600" dirty="0">
                <a:solidFill>
                  <a:srgbClr val="1003BD"/>
                </a:solidFill>
                <a:latin typeface="Comic Sans MS" panose="030F0702030302020204" pitchFamily="66" charset="0"/>
                <a:cs typeface="Arial" panose="020B0604020202020204" pitchFamily="34" charset="0"/>
              </a:rPr>
              <a:t> 250 cells by day 16. </a:t>
            </a:r>
            <a:r>
              <a:rPr lang="en-US" altLang="en-US" sz="1600" i="1" dirty="0">
                <a:solidFill>
                  <a:srgbClr val="1003BD"/>
                </a:solidFill>
                <a:latin typeface="Comic Sans MS" panose="030F0702030302020204" pitchFamily="66" charset="0"/>
                <a:cs typeface="Arial" panose="020B0604020202020204" pitchFamily="34" charset="0"/>
              </a:rPr>
              <a:t>P. caudatum </a:t>
            </a:r>
            <a:r>
              <a:rPr lang="en-US" altLang="en-US" sz="1600" dirty="0">
                <a:solidFill>
                  <a:srgbClr val="1003BD"/>
                </a:solidFill>
                <a:latin typeface="Comic Sans MS" panose="030F0702030302020204" pitchFamily="66" charset="0"/>
                <a:cs typeface="Arial" panose="020B0604020202020204" pitchFamily="34" charset="0"/>
              </a:rPr>
              <a:t>numbers also start near 0 on day one but never rise above 25 cells and then slowly decrease to 0 by day 16, suggesting that when grown together in the same test tube (habitat),</a:t>
            </a:r>
            <a:r>
              <a:rPr lang="en-US" altLang="en-US" sz="1600" i="1" dirty="0">
                <a:solidFill>
                  <a:srgbClr val="1003BD"/>
                </a:solidFill>
                <a:latin typeface="Comic Sans MS" panose="030F0702030302020204" pitchFamily="66" charset="0"/>
                <a:cs typeface="Arial" panose="020B0604020202020204" pitchFamily="34" charset="0"/>
              </a:rPr>
              <a:t> </a:t>
            </a:r>
          </a:p>
          <a:p>
            <a:pPr eaLnBrk="0" fontAlgn="base" hangingPunct="0">
              <a:spcBef>
                <a:spcPct val="0"/>
              </a:spcBef>
              <a:spcAft>
                <a:spcPct val="0"/>
              </a:spcAft>
              <a:buNone/>
            </a:pPr>
            <a:r>
              <a:rPr lang="en-US" altLang="en-US" sz="1600" i="1" dirty="0">
                <a:solidFill>
                  <a:srgbClr val="1003BD"/>
                </a:solidFill>
                <a:latin typeface="Comic Sans MS" panose="030F0702030302020204" pitchFamily="66" charset="0"/>
                <a:cs typeface="Arial" panose="020B0604020202020204" pitchFamily="34" charset="0"/>
              </a:rPr>
              <a:t>P. aurelia  </a:t>
            </a:r>
            <a:r>
              <a:rPr lang="en-US" altLang="en-US" sz="1600" dirty="0">
                <a:solidFill>
                  <a:srgbClr val="1003BD"/>
                </a:solidFill>
                <a:latin typeface="Comic Sans MS" panose="030F0702030302020204" pitchFamily="66" charset="0"/>
                <a:cs typeface="Arial" panose="020B0604020202020204" pitchFamily="34" charset="0"/>
              </a:rPr>
              <a:t>outcompetes </a:t>
            </a:r>
            <a:r>
              <a:rPr lang="en-US" altLang="en-US" sz="1600" i="1" dirty="0">
                <a:solidFill>
                  <a:srgbClr val="1003BD"/>
                </a:solidFill>
                <a:latin typeface="Comic Sans MS" panose="030F0702030302020204" pitchFamily="66" charset="0"/>
                <a:cs typeface="Arial" panose="020B0604020202020204" pitchFamily="34" charset="0"/>
              </a:rPr>
              <a:t>P. caudatum </a:t>
            </a:r>
            <a:r>
              <a:rPr lang="en-US" altLang="en-US" sz="1600" dirty="0">
                <a:solidFill>
                  <a:srgbClr val="1003BD"/>
                </a:solidFill>
                <a:latin typeface="Comic Sans MS" panose="030F0702030302020204" pitchFamily="66" charset="0"/>
                <a:cs typeface="Arial" panose="020B0604020202020204" pitchFamily="34" charset="0"/>
              </a:rPr>
              <a:t>for food, leading to the latter’s eventual extinction.</a:t>
            </a:r>
            <a:endParaRPr lang="en-US" altLang="en-US" sz="1600" dirty="0">
              <a:solidFill>
                <a:srgbClr val="1003BD"/>
              </a:solidFill>
              <a:cs typeface="Arial" panose="020B0604020202020204" pitchFamily="34" charset="0"/>
            </a:endParaRPr>
          </a:p>
        </p:txBody>
      </p:sp>
      <p:sp>
        <p:nvSpPr>
          <p:cNvPr id="223245" name="TextBox 19">
            <a:extLst>
              <a:ext uri="{FF2B5EF4-FFF2-40B4-BE49-F238E27FC236}">
                <a16:creationId xmlns:a16="http://schemas.microsoft.com/office/drawing/2014/main" id="{B48EA44E-70B8-4E9A-92FA-1F59D9BEC8E3}"/>
              </a:ext>
            </a:extLst>
          </p:cNvPr>
          <p:cNvSpPr txBox="1">
            <a:spLocks noChangeArrowheads="1"/>
          </p:cNvSpPr>
          <p:nvPr/>
        </p:nvSpPr>
        <p:spPr bwMode="auto">
          <a:xfrm>
            <a:off x="211933" y="4376753"/>
            <a:ext cx="89011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600" dirty="0">
                <a:solidFill>
                  <a:prstClr val="black"/>
                </a:solidFill>
                <a:latin typeface="Comic Sans MS" panose="030F0702030302020204" pitchFamily="66" charset="0"/>
                <a:cs typeface="Arial" panose="020B0604020202020204" pitchFamily="34" charset="0"/>
              </a:rPr>
              <a:t>How do the populations differ when grown together?</a:t>
            </a:r>
          </a:p>
        </p:txBody>
      </p:sp>
      <p:sp>
        <p:nvSpPr>
          <p:cNvPr id="296974" name="TextBox 21">
            <a:extLst>
              <a:ext uri="{FF2B5EF4-FFF2-40B4-BE49-F238E27FC236}">
                <a16:creationId xmlns:a16="http://schemas.microsoft.com/office/drawing/2014/main" id="{E84655A0-F611-4D6E-85F5-78BDE3D62E8D}"/>
              </a:ext>
            </a:extLst>
          </p:cNvPr>
          <p:cNvSpPr txBox="1">
            <a:spLocks noChangeArrowheads="1"/>
          </p:cNvSpPr>
          <p:nvPr/>
        </p:nvSpPr>
        <p:spPr bwMode="auto">
          <a:xfrm>
            <a:off x="727075" y="3654427"/>
            <a:ext cx="10855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600" dirty="0">
                <a:solidFill>
                  <a:srgbClr val="1003BD"/>
                </a:solidFill>
                <a:latin typeface="Comic Sans MS" panose="030F0702030302020204" pitchFamily="66" charset="0"/>
                <a:cs typeface="Arial" panose="020B0604020202020204" pitchFamily="34" charset="0"/>
              </a:rPr>
              <a:t>When grown individually both populations thrive. The </a:t>
            </a:r>
            <a:r>
              <a:rPr lang="en-US" altLang="en-US" sz="1600" i="1" dirty="0">
                <a:solidFill>
                  <a:srgbClr val="1003BD"/>
                </a:solidFill>
                <a:latin typeface="Comic Sans MS" panose="030F0702030302020204" pitchFamily="66" charset="0"/>
                <a:cs typeface="Arial" panose="020B0604020202020204" pitchFamily="34" charset="0"/>
              </a:rPr>
              <a:t>P. aurelia </a:t>
            </a:r>
            <a:r>
              <a:rPr lang="en-US" altLang="en-US" sz="1600" dirty="0">
                <a:solidFill>
                  <a:srgbClr val="1003BD"/>
                </a:solidFill>
                <a:latin typeface="Comic Sans MS" panose="030F0702030302020204" pitchFamily="66" charset="0"/>
                <a:cs typeface="Arial" panose="020B0604020202020204" pitchFamily="34" charset="0"/>
              </a:rPr>
              <a:t>population increased from near 0 to approximately 225 cells. The </a:t>
            </a:r>
            <a:r>
              <a:rPr lang="en-US" altLang="en-US" sz="1600" i="1" dirty="0">
                <a:solidFill>
                  <a:srgbClr val="1003BD"/>
                </a:solidFill>
                <a:latin typeface="Comic Sans MS" panose="030F0702030302020204" pitchFamily="66" charset="0"/>
                <a:cs typeface="Arial" panose="020B0604020202020204" pitchFamily="34" charset="0"/>
              </a:rPr>
              <a:t>P. caudatum </a:t>
            </a:r>
            <a:r>
              <a:rPr lang="en-US" altLang="en-US" sz="1600" dirty="0">
                <a:solidFill>
                  <a:srgbClr val="1003BD"/>
                </a:solidFill>
                <a:latin typeface="Comic Sans MS" panose="030F0702030302020204" pitchFamily="66" charset="0"/>
                <a:cs typeface="Arial" panose="020B0604020202020204" pitchFamily="34" charset="0"/>
              </a:rPr>
              <a:t>population grew from near 0 to 70 cells.  </a:t>
            </a:r>
            <a:endParaRPr lang="en-US" altLang="en-US" sz="1600" dirty="0">
              <a:solidFill>
                <a:srgbClr val="1003BD"/>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6974"/>
                                        </p:tgtEl>
                                        <p:attrNameLst>
                                          <p:attrName>style.visibility</p:attrName>
                                        </p:attrNameLst>
                                      </p:cBhvr>
                                      <p:to>
                                        <p:strVal val="visible"/>
                                      </p:to>
                                    </p:set>
                                    <p:animEffect transition="in" filter="barn(inVertical)">
                                      <p:cBhvr>
                                        <p:cTn id="7" dur="500"/>
                                        <p:tgtEl>
                                          <p:spTgt spid="2969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6972"/>
                                        </p:tgtEl>
                                        <p:attrNameLst>
                                          <p:attrName>style.visibility</p:attrName>
                                        </p:attrNameLst>
                                      </p:cBhvr>
                                      <p:to>
                                        <p:strVal val="visible"/>
                                      </p:to>
                                    </p:set>
                                    <p:animEffect transition="in" filter="barn(inVertical)">
                                      <p:cBhvr>
                                        <p:cTn id="12" dur="500"/>
                                        <p:tgtEl>
                                          <p:spTgt spid="29697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96963"/>
                                        </p:tgtEl>
                                        <p:attrNameLst>
                                          <p:attrName>style.visibility</p:attrName>
                                        </p:attrNameLst>
                                      </p:cBhvr>
                                      <p:to>
                                        <p:strVal val="visible"/>
                                      </p:to>
                                    </p:set>
                                    <p:animEffect transition="in" filter="barn(inVertical)">
                                      <p:cBhvr>
                                        <p:cTn id="17" dur="500"/>
                                        <p:tgtEl>
                                          <p:spTgt spid="296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3" grpId="0"/>
      <p:bldP spid="296972" grpId="0"/>
      <p:bldP spid="29697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B2FCFC"/>
        </a:solidFill>
        <a:effectLst/>
      </p:bgPr>
    </p:bg>
    <p:spTree>
      <p:nvGrpSpPr>
        <p:cNvPr id="1" name=""/>
        <p:cNvGrpSpPr/>
        <p:nvPr/>
      </p:nvGrpSpPr>
      <p:grpSpPr>
        <a:xfrm>
          <a:off x="0" y="0"/>
          <a:ext cx="0" cy="0"/>
          <a:chOff x="0" y="0"/>
          <a:chExt cx="0" cy="0"/>
        </a:xfrm>
      </p:grpSpPr>
      <p:sp>
        <p:nvSpPr>
          <p:cNvPr id="147460" name="Rectangle 2">
            <a:extLst>
              <a:ext uri="{FF2B5EF4-FFF2-40B4-BE49-F238E27FC236}">
                <a16:creationId xmlns:a16="http://schemas.microsoft.com/office/drawing/2014/main" id="{40831F7F-0708-4516-A485-4C008FB650B5}"/>
              </a:ext>
            </a:extLst>
          </p:cNvPr>
          <p:cNvSpPr>
            <a:spLocks noChangeArrowheads="1"/>
          </p:cNvSpPr>
          <p:nvPr/>
        </p:nvSpPr>
        <p:spPr bwMode="auto">
          <a:xfrm>
            <a:off x="0" y="0"/>
            <a:ext cx="9525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1000" dirty="0">
                <a:solidFill>
                  <a:srgbClr val="CC0099"/>
                </a:solidFill>
                <a:latin typeface="Arial" panose="020B0604020202020204" pitchFamily="34" charset="0"/>
                <a:cs typeface="Arial" panose="020B0604020202020204" pitchFamily="34" charset="0"/>
              </a:rPr>
              <a:t>Images from: http://ppt.wz51z.com/PMP2/Science.To.WebText/animations/science/chemistry_physics/vp_beaker_bubbles_steam.htm</a:t>
            </a:r>
          </a:p>
          <a:p>
            <a:pPr fontAlgn="base">
              <a:spcBef>
                <a:spcPct val="0"/>
              </a:spcBef>
              <a:spcAft>
                <a:spcPct val="0"/>
              </a:spcAft>
              <a:buNone/>
            </a:pPr>
            <a:r>
              <a:rPr lang="en-US" altLang="en-US" sz="1000" dirty="0">
                <a:solidFill>
                  <a:srgbClr val="CC0099"/>
                </a:solidFill>
                <a:latin typeface="Arial" panose="020B0604020202020204" pitchFamily="34" charset="0"/>
                <a:cs typeface="Arial" panose="020B0604020202020204" pitchFamily="34" charset="0"/>
              </a:rPr>
              <a:t>http://nobel.scas.bcit.ca/debeck_pt/science/images/blue_bubbling_liquid.gif</a:t>
            </a:r>
          </a:p>
          <a:p>
            <a:pPr fontAlgn="base">
              <a:spcBef>
                <a:spcPct val="0"/>
              </a:spcBef>
              <a:spcAft>
                <a:spcPct val="0"/>
              </a:spcAft>
              <a:buNone/>
            </a:pPr>
            <a:r>
              <a:rPr lang="en-US" altLang="en-US" sz="1000" dirty="0">
                <a:solidFill>
                  <a:srgbClr val="CC0099"/>
                </a:solidFill>
                <a:latin typeface="Arial" panose="020B0604020202020204" pitchFamily="34" charset="0"/>
                <a:cs typeface="Arial" panose="020B0604020202020204" pitchFamily="34" charset="0"/>
              </a:rPr>
              <a:t>http://ps205.org/wp-content/uploads/2010/09/beaker_red_liquid_bubbling_sm_wht.gif</a:t>
            </a:r>
          </a:p>
        </p:txBody>
      </p:sp>
      <p:pic>
        <p:nvPicPr>
          <p:cNvPr id="147461" name="Picture 3">
            <a:extLst>
              <a:ext uri="{FF2B5EF4-FFF2-40B4-BE49-F238E27FC236}">
                <a16:creationId xmlns:a16="http://schemas.microsoft.com/office/drawing/2014/main" id="{74096FA0-3B51-438F-A23F-3D3FE86FA8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49876" y="822688"/>
            <a:ext cx="1238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2" name="Picture 5">
            <a:extLst>
              <a:ext uri="{FF2B5EF4-FFF2-40B4-BE49-F238E27FC236}">
                <a16:creationId xmlns:a16="http://schemas.microsoft.com/office/drawing/2014/main" id="{00657DE7-54FB-4C04-AF51-0652BE7779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4761" y="617517"/>
            <a:ext cx="9715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3" name="Picture 1">
            <a:extLst>
              <a:ext uri="{FF2B5EF4-FFF2-40B4-BE49-F238E27FC236}">
                <a16:creationId xmlns:a16="http://schemas.microsoft.com/office/drawing/2014/main" id="{FDDE8EB5-A9B9-4789-8CA5-50C1DE13752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0941" y="1111656"/>
            <a:ext cx="915988"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A55E58C8-156B-4512-92BA-7D6D67DD4E5D}"/>
              </a:ext>
            </a:extLst>
          </p:cNvPr>
          <p:cNvSpPr/>
          <p:nvPr/>
        </p:nvSpPr>
        <p:spPr>
          <a:xfrm>
            <a:off x="75721" y="6550223"/>
            <a:ext cx="4572000" cy="307777"/>
          </a:xfrm>
          <a:prstGeom prst="rect">
            <a:avLst/>
          </a:prstGeom>
        </p:spPr>
        <p:txBody>
          <a:bodyPr>
            <a:spAutoFit/>
          </a:bodyPr>
          <a:lstStyle/>
          <a:p>
            <a:pPr eaLnBrk="0" fontAlgn="base" hangingPunct="0">
              <a:spcBef>
                <a:spcPct val="0"/>
              </a:spcBef>
              <a:spcAft>
                <a:spcPct val="0"/>
              </a:spcAft>
            </a:pPr>
            <a:r>
              <a:rPr lang="en-US" sz="1400" dirty="0">
                <a:solidFill>
                  <a:srgbClr val="000000"/>
                </a:solidFill>
                <a:latin typeface="Times New Roman"/>
              </a:rPr>
              <a:t>SP 1.A Describe biological concepts or processes</a:t>
            </a:r>
          </a:p>
        </p:txBody>
      </p:sp>
      <p:sp>
        <p:nvSpPr>
          <p:cNvPr id="3" name="Rectangle 2">
            <a:extLst>
              <a:ext uri="{FF2B5EF4-FFF2-40B4-BE49-F238E27FC236}">
                <a16:creationId xmlns:a16="http://schemas.microsoft.com/office/drawing/2014/main" id="{96E6CAAC-B15D-472C-8641-48C99CF34BE5}"/>
              </a:ext>
            </a:extLst>
          </p:cNvPr>
          <p:cNvSpPr/>
          <p:nvPr/>
        </p:nvSpPr>
        <p:spPr>
          <a:xfrm>
            <a:off x="826550" y="5746344"/>
            <a:ext cx="8359521" cy="461665"/>
          </a:xfrm>
          <a:prstGeom prst="rect">
            <a:avLst/>
          </a:prstGeom>
        </p:spPr>
        <p:txBody>
          <a:bodyPr wrap="square">
            <a:spAutoFit/>
          </a:bodyPr>
          <a:lstStyle/>
          <a:p>
            <a:pPr fontAlgn="base">
              <a:spcBef>
                <a:spcPct val="0"/>
              </a:spcBef>
              <a:spcAft>
                <a:spcPct val="0"/>
              </a:spcAft>
            </a:pPr>
            <a:r>
              <a:rPr lang="en-US" altLang="en-US" sz="2400" dirty="0">
                <a:solidFill>
                  <a:schemeClr val="accent2"/>
                </a:solidFill>
                <a:latin typeface="Comic Sans MS" panose="030F0702030302020204" pitchFamily="66" charset="0"/>
              </a:rPr>
              <a:t>Each unit difference = 10 times more/less</a:t>
            </a:r>
            <a:endParaRPr lang="en-US" altLang="en-US" sz="2400" dirty="0">
              <a:solidFill>
                <a:srgbClr val="3333CC"/>
              </a:solidFill>
              <a:latin typeface="Comic Sans MS" panose="030F0702030302020204" pitchFamily="66" charset="0"/>
            </a:endParaRPr>
          </a:p>
        </p:txBody>
      </p:sp>
      <p:pic>
        <p:nvPicPr>
          <p:cNvPr id="4" name="Picture 3">
            <a:extLst>
              <a:ext uri="{FF2B5EF4-FFF2-40B4-BE49-F238E27FC236}">
                <a16:creationId xmlns:a16="http://schemas.microsoft.com/office/drawing/2014/main" id="{A3AFEA95-2E9A-4BF8-BA30-34ED6FB68A7E}"/>
              </a:ext>
            </a:extLst>
          </p:cNvPr>
          <p:cNvPicPr>
            <a:picLocks noChangeAspect="1"/>
          </p:cNvPicPr>
          <p:nvPr/>
        </p:nvPicPr>
        <p:blipFill>
          <a:blip r:embed="rId5"/>
          <a:stretch>
            <a:fillRect/>
          </a:stretch>
        </p:blipFill>
        <p:spPr>
          <a:xfrm>
            <a:off x="8710882" y="70564"/>
            <a:ext cx="3481118" cy="591363"/>
          </a:xfrm>
          <a:prstGeom prst="rect">
            <a:avLst/>
          </a:prstGeom>
        </p:spPr>
      </p:pic>
      <p:sp>
        <p:nvSpPr>
          <p:cNvPr id="13" name="TextBox 12">
            <a:extLst>
              <a:ext uri="{FF2B5EF4-FFF2-40B4-BE49-F238E27FC236}">
                <a16:creationId xmlns:a16="http://schemas.microsoft.com/office/drawing/2014/main" id="{45DFE80D-E790-4FA9-B3BB-4CDFD2645DD9}"/>
              </a:ext>
            </a:extLst>
          </p:cNvPr>
          <p:cNvSpPr txBox="1"/>
          <p:nvPr/>
        </p:nvSpPr>
        <p:spPr>
          <a:xfrm>
            <a:off x="166182" y="3638346"/>
            <a:ext cx="11750675" cy="1877437"/>
          </a:xfrm>
          <a:prstGeom prst="rect">
            <a:avLst/>
          </a:prstGeom>
          <a:noFill/>
        </p:spPr>
        <p:txBody>
          <a:bodyPr wrap="square">
            <a:spAutoFit/>
          </a:bodyPr>
          <a:lstStyle/>
          <a:p>
            <a:pPr lvl="0">
              <a:spcBef>
                <a:spcPct val="0"/>
              </a:spcBef>
              <a:defRPr/>
            </a:pPr>
            <a:r>
              <a:rPr kumimoji="0" lang="en-US" altLang="en-US" sz="2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Solution A is _______ times more __________ than solution B</a:t>
            </a:r>
            <a:br>
              <a:rPr kumimoji="0" lang="en-US" altLang="en-US" sz="2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br>
            <a:r>
              <a:rPr kumimoji="0" lang="en-US" altLang="en-US" sz="2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a:t>
            </a:r>
            <a:r>
              <a:rPr kumimoji="0" lang="en-US" altLang="en-US" sz="20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acidic    basic</a:t>
            </a:r>
          </a:p>
          <a:p>
            <a:pPr lvl="0">
              <a:spcBef>
                <a:spcPct val="0"/>
              </a:spcBef>
              <a:defRPr/>
            </a:pPr>
            <a:endParaRPr lang="en-US" altLang="en-US" sz="2000" dirty="0">
              <a:solidFill>
                <a:srgbClr val="000000"/>
              </a:solidFill>
              <a:latin typeface="Comic Sans MS" panose="030F0702030302020204" pitchFamily="66" charset="0"/>
            </a:endParaRPr>
          </a:p>
          <a:p>
            <a:pPr>
              <a:spcBef>
                <a:spcPct val="0"/>
              </a:spcBef>
              <a:defRPr/>
            </a:pPr>
            <a:r>
              <a:rPr kumimoji="0" lang="en-US" altLang="en-US" sz="2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Solution C is _______ times more __________ than solution B</a:t>
            </a:r>
            <a:br>
              <a:rPr kumimoji="0" lang="en-US" altLang="en-US" sz="2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br>
            <a:r>
              <a:rPr kumimoji="0" lang="en-US" altLang="en-US" sz="2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a:t>
            </a:r>
            <a:r>
              <a:rPr kumimoji="0" lang="en-US" altLang="en-US" sz="20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acidic    basic</a:t>
            </a:r>
            <a:endParaRPr kumimoji="0" lang="en-US" altLang="en-US" sz="2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endParaRPr>
          </a:p>
        </p:txBody>
      </p:sp>
      <p:sp>
        <p:nvSpPr>
          <p:cNvPr id="15" name="TextBox 14">
            <a:extLst>
              <a:ext uri="{FF2B5EF4-FFF2-40B4-BE49-F238E27FC236}">
                <a16:creationId xmlns:a16="http://schemas.microsoft.com/office/drawing/2014/main" id="{4A1E8D12-DEB6-41EC-885F-4E4FD79E93F8}"/>
              </a:ext>
            </a:extLst>
          </p:cNvPr>
          <p:cNvSpPr txBox="1"/>
          <p:nvPr/>
        </p:nvSpPr>
        <p:spPr>
          <a:xfrm>
            <a:off x="1723074" y="2161804"/>
            <a:ext cx="6078852" cy="1077218"/>
          </a:xfrm>
          <a:prstGeom prst="rect">
            <a:avLst/>
          </a:prstGeom>
          <a:noFill/>
        </p:spPr>
        <p:txBody>
          <a:bodyPr wrap="square">
            <a:spAutoFit/>
          </a:bodyPr>
          <a:lstStyle/>
          <a:p>
            <a:r>
              <a:rPr kumimoji="0" lang="en-US" altLang="en-US" sz="40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a:t>
            </a:r>
            <a:r>
              <a:rPr kumimoji="0" lang="en-US" altLang="en-US" sz="2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pH </a:t>
            </a:r>
            <a:r>
              <a:rPr lang="en-US" altLang="en-US" sz="2400" dirty="0">
                <a:solidFill>
                  <a:srgbClr val="000000"/>
                </a:solidFill>
                <a:latin typeface="Comic Sans MS" panose="030F0702030302020204" pitchFamily="66" charset="0"/>
              </a:rPr>
              <a:t>4</a:t>
            </a:r>
            <a:r>
              <a:rPr kumimoji="0" lang="en-US" altLang="en-US" sz="2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pH  6                pH  9</a:t>
            </a:r>
            <a:br>
              <a:rPr kumimoji="0" lang="en-US" altLang="en-US" sz="2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br>
            <a:r>
              <a:rPr kumimoji="0" lang="en-US" altLang="en-US" sz="2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A                       B                       C</a:t>
            </a:r>
            <a:endParaRPr lang="en-US" dirty="0"/>
          </a:p>
        </p:txBody>
      </p:sp>
      <p:sp>
        <p:nvSpPr>
          <p:cNvPr id="17" name="TextBox 16">
            <a:extLst>
              <a:ext uri="{FF2B5EF4-FFF2-40B4-BE49-F238E27FC236}">
                <a16:creationId xmlns:a16="http://schemas.microsoft.com/office/drawing/2014/main" id="{42ACC045-9233-4229-8E6F-5CFEB7D388DC}"/>
              </a:ext>
            </a:extLst>
          </p:cNvPr>
          <p:cNvSpPr txBox="1"/>
          <p:nvPr/>
        </p:nvSpPr>
        <p:spPr>
          <a:xfrm>
            <a:off x="5711551" y="4565938"/>
            <a:ext cx="1227428" cy="461665"/>
          </a:xfrm>
          <a:prstGeom prst="rect">
            <a:avLst/>
          </a:prstGeom>
          <a:noFill/>
        </p:spPr>
        <p:txBody>
          <a:bodyPr wrap="square">
            <a:spAutoFit/>
          </a:bodyPr>
          <a:lstStyle/>
          <a:p>
            <a:pPr fontAlgn="base">
              <a:spcBef>
                <a:spcPct val="0"/>
              </a:spcBef>
              <a:spcAft>
                <a:spcPct val="0"/>
              </a:spcAft>
              <a:buNone/>
            </a:pPr>
            <a:r>
              <a:rPr lang="en-US" altLang="en-US" sz="2400" dirty="0">
                <a:solidFill>
                  <a:srgbClr val="3333CC"/>
                </a:solidFill>
                <a:latin typeface="Comic Sans MS" panose="030F0702030302020204" pitchFamily="66" charset="0"/>
              </a:rPr>
              <a:t> basic</a:t>
            </a:r>
          </a:p>
        </p:txBody>
      </p:sp>
      <p:sp>
        <p:nvSpPr>
          <p:cNvPr id="14" name="TextBox 13">
            <a:extLst>
              <a:ext uri="{FF2B5EF4-FFF2-40B4-BE49-F238E27FC236}">
                <a16:creationId xmlns:a16="http://schemas.microsoft.com/office/drawing/2014/main" id="{2DF0C204-7B12-49C4-B6D9-D736FC5911C0}"/>
              </a:ext>
            </a:extLst>
          </p:cNvPr>
          <p:cNvSpPr txBox="1"/>
          <p:nvPr/>
        </p:nvSpPr>
        <p:spPr>
          <a:xfrm>
            <a:off x="2493591" y="3571581"/>
            <a:ext cx="1203158" cy="461665"/>
          </a:xfrm>
          <a:prstGeom prst="rect">
            <a:avLst/>
          </a:prstGeom>
          <a:noFill/>
        </p:spPr>
        <p:txBody>
          <a:bodyPr wrap="square">
            <a:spAutoFit/>
          </a:bodyPr>
          <a:lstStyle/>
          <a:p>
            <a:r>
              <a:rPr kumimoji="0" lang="en-US" altLang="en-US" sz="2400" b="0" i="0" u="none" strike="noStrike" kern="1200" cap="none" spc="0" normalizeH="0" baseline="0" noProof="0" dirty="0">
                <a:ln>
                  <a:noFill/>
                </a:ln>
                <a:solidFill>
                  <a:srgbClr val="3333CC"/>
                </a:solidFill>
                <a:effectLst/>
                <a:uLnTx/>
                <a:uFillTx/>
                <a:latin typeface="Comic Sans MS" panose="030F0702030302020204" pitchFamily="66" charset="0"/>
                <a:ea typeface="+mn-ea"/>
                <a:cs typeface="+mn-cs"/>
              </a:rPr>
              <a:t>100</a:t>
            </a:r>
            <a:endParaRPr lang="en-US" dirty="0"/>
          </a:p>
        </p:txBody>
      </p:sp>
      <p:sp>
        <p:nvSpPr>
          <p:cNvPr id="16" name="TextBox 15">
            <a:extLst>
              <a:ext uri="{FF2B5EF4-FFF2-40B4-BE49-F238E27FC236}">
                <a16:creationId xmlns:a16="http://schemas.microsoft.com/office/drawing/2014/main" id="{8764B494-4B12-44CB-B3C2-6ED22FFD5DA0}"/>
              </a:ext>
            </a:extLst>
          </p:cNvPr>
          <p:cNvSpPr txBox="1"/>
          <p:nvPr/>
        </p:nvSpPr>
        <p:spPr>
          <a:xfrm>
            <a:off x="2329430" y="4606021"/>
            <a:ext cx="1203158" cy="461665"/>
          </a:xfrm>
          <a:prstGeom prst="rect">
            <a:avLst/>
          </a:prstGeom>
          <a:noFill/>
        </p:spPr>
        <p:txBody>
          <a:bodyPr wrap="square">
            <a:spAutoFit/>
          </a:bodyPr>
          <a:lstStyle/>
          <a:p>
            <a:pPr lvl="0">
              <a:spcBef>
                <a:spcPct val="0"/>
              </a:spcBef>
              <a:defRPr/>
            </a:pPr>
            <a:r>
              <a:rPr lang="en-US" altLang="en-US" sz="2400" dirty="0">
                <a:solidFill>
                  <a:srgbClr val="3333CC"/>
                </a:solidFill>
                <a:latin typeface="Comic Sans MS" panose="030F0702030302020204" pitchFamily="66" charset="0"/>
              </a:rPr>
              <a:t>1000</a:t>
            </a:r>
            <a:endParaRPr kumimoji="0" lang="en-US" altLang="en-US" sz="2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endParaRPr>
          </a:p>
        </p:txBody>
      </p:sp>
      <p:sp>
        <p:nvSpPr>
          <p:cNvPr id="18" name="TextBox 17">
            <a:extLst>
              <a:ext uri="{FF2B5EF4-FFF2-40B4-BE49-F238E27FC236}">
                <a16:creationId xmlns:a16="http://schemas.microsoft.com/office/drawing/2014/main" id="{039FB053-07AB-4CD3-A31D-029AC630E31C}"/>
              </a:ext>
            </a:extLst>
          </p:cNvPr>
          <p:cNvSpPr txBox="1"/>
          <p:nvPr/>
        </p:nvSpPr>
        <p:spPr>
          <a:xfrm>
            <a:off x="5711551" y="3571581"/>
            <a:ext cx="1058779" cy="461665"/>
          </a:xfrm>
          <a:prstGeom prst="rect">
            <a:avLst/>
          </a:prstGeom>
          <a:noFill/>
        </p:spPr>
        <p:txBody>
          <a:bodyPr wrap="square">
            <a:spAutoFit/>
          </a:bodyPr>
          <a:lstStyle/>
          <a:p>
            <a:r>
              <a:rPr lang="en-US" altLang="en-US" sz="2400" dirty="0">
                <a:solidFill>
                  <a:srgbClr val="3333CC"/>
                </a:solidFill>
                <a:latin typeface="Comic Sans MS" panose="030F0702030302020204" pitchFamily="66" charset="0"/>
              </a:rPr>
              <a:t>acidic</a:t>
            </a:r>
            <a:endParaRPr lang="en-US" sz="2400" dirty="0"/>
          </a:p>
        </p:txBody>
      </p:sp>
    </p:spTree>
    <p:extLst>
      <p:ext uri="{BB962C8B-B14F-4D97-AF65-F5344CB8AC3E}">
        <p14:creationId xmlns:p14="http://schemas.microsoft.com/office/powerpoint/2010/main" val="130338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barn(inVertical)">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14" grpId="0"/>
      <p:bldP spid="18"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DABCD2"/>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DADD619B-D763-474D-B70B-4255A925840F}"/>
              </a:ext>
            </a:extLst>
          </p:cNvPr>
          <p:cNvSpPr>
            <a:spLocks noGrp="1" noChangeArrowheads="1"/>
          </p:cNvSpPr>
          <p:nvPr>
            <p:ph type="body" sz="half" idx="2"/>
          </p:nvPr>
        </p:nvSpPr>
        <p:spPr>
          <a:xfrm>
            <a:off x="368283" y="1907381"/>
            <a:ext cx="9555162" cy="3652838"/>
          </a:xfrm>
        </p:spPr>
        <p:txBody>
          <a:bodyPr/>
          <a:lstStyle/>
          <a:p>
            <a:pPr marL="0" indent="0">
              <a:buNone/>
            </a:pPr>
            <a:r>
              <a:rPr lang="en-US" altLang="en-US" sz="2000" dirty="0">
                <a:latin typeface="Comic Sans MS" panose="030F0702030302020204" pitchFamily="66" charset="0"/>
              </a:rPr>
              <a:t>Which beaker with potato cores is at equilibrium? </a:t>
            </a:r>
            <a:br>
              <a:rPr lang="en-US" altLang="en-US" sz="2000" dirty="0">
                <a:latin typeface="Comic Sans MS" panose="030F0702030302020204" pitchFamily="66" charset="0"/>
              </a:rPr>
            </a:br>
            <a:br>
              <a:rPr lang="en-US" altLang="en-US" sz="2000" dirty="0">
                <a:latin typeface="Comic Sans MS" panose="030F0702030302020204" pitchFamily="66" charset="0"/>
              </a:rPr>
            </a:br>
            <a:br>
              <a:rPr lang="en-US" altLang="en-US" sz="2000" dirty="0">
                <a:latin typeface="Comic Sans MS" panose="030F0702030302020204" pitchFamily="66" charset="0"/>
              </a:rPr>
            </a:br>
            <a:r>
              <a:rPr lang="en-US" altLang="en-US" sz="2000" dirty="0">
                <a:latin typeface="Comic Sans MS" panose="030F0702030302020204" pitchFamily="66" charset="0"/>
              </a:rPr>
              <a:t> </a:t>
            </a:r>
            <a:br>
              <a:rPr lang="en-US" altLang="en-US" sz="2000" dirty="0">
                <a:latin typeface="Comic Sans MS" panose="030F0702030302020204" pitchFamily="66" charset="0"/>
              </a:rPr>
            </a:br>
            <a:r>
              <a:rPr lang="en-US" altLang="en-US" sz="2000" dirty="0">
                <a:latin typeface="Comic Sans MS" panose="030F0702030302020204" pitchFamily="66" charset="0"/>
              </a:rPr>
              <a:t>What is the water potential (Ψ) of the potato core in beaker #1? </a:t>
            </a:r>
          </a:p>
          <a:p>
            <a:pPr marL="0" indent="0">
              <a:buNone/>
            </a:pPr>
            <a:br>
              <a:rPr lang="en-US" altLang="en-US" sz="2000" dirty="0">
                <a:latin typeface="Comic Sans MS" panose="030F0702030302020204" pitchFamily="66" charset="0"/>
              </a:rPr>
            </a:br>
            <a:r>
              <a:rPr lang="en-US" altLang="en-US" sz="2000" dirty="0">
                <a:latin typeface="Comic Sans MS" panose="030F0702030302020204" pitchFamily="66" charset="0"/>
              </a:rPr>
              <a:t>What will happen to the potato core in beaker 1? EXPLAIN</a:t>
            </a:r>
            <a:br>
              <a:rPr lang="en-US" altLang="en-US" sz="2000" dirty="0">
                <a:latin typeface="Comic Sans MS" panose="030F0702030302020204" pitchFamily="66" charset="0"/>
              </a:rPr>
            </a:br>
            <a:br>
              <a:rPr lang="en-US" altLang="en-US" sz="2000" dirty="0">
                <a:latin typeface="Comic Sans MS" panose="030F0702030302020204" pitchFamily="66" charset="0"/>
              </a:rPr>
            </a:br>
            <a:endParaRPr lang="en-US" altLang="en-US" sz="2000" b="1" dirty="0">
              <a:latin typeface="Comic Sans MS" panose="030F0702030302020204" pitchFamily="66" charset="0"/>
            </a:endParaRPr>
          </a:p>
        </p:txBody>
      </p:sp>
      <p:sp>
        <p:nvSpPr>
          <p:cNvPr id="66567" name="Rectangle 7">
            <a:extLst>
              <a:ext uri="{FF2B5EF4-FFF2-40B4-BE49-F238E27FC236}">
                <a16:creationId xmlns:a16="http://schemas.microsoft.com/office/drawing/2014/main" id="{A0AD6AB5-B1A9-46F4-BCBC-2CF43C8EB59B}"/>
              </a:ext>
            </a:extLst>
          </p:cNvPr>
          <p:cNvSpPr>
            <a:spLocks noChangeArrowheads="1"/>
          </p:cNvSpPr>
          <p:nvPr/>
        </p:nvSpPr>
        <p:spPr bwMode="auto">
          <a:xfrm>
            <a:off x="753251" y="2188530"/>
            <a:ext cx="8785225"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000" dirty="0">
                <a:solidFill>
                  <a:srgbClr val="333399"/>
                </a:solidFill>
                <a:latin typeface="Comic Sans MS" panose="030F0702030302020204" pitchFamily="66" charset="0"/>
              </a:rPr>
              <a:t>Beaker 2 is at equilibrium </a:t>
            </a:r>
            <a:br>
              <a:rPr lang="en-US" altLang="en-US" sz="2000" dirty="0">
                <a:solidFill>
                  <a:srgbClr val="333399"/>
                </a:solidFill>
                <a:latin typeface="Comic Sans MS" panose="030F0702030302020204" pitchFamily="66" charset="0"/>
              </a:rPr>
            </a:br>
            <a:r>
              <a:rPr lang="en-US" altLang="en-US" sz="2000" dirty="0">
                <a:solidFill>
                  <a:srgbClr val="333399"/>
                </a:solidFill>
                <a:latin typeface="Comic Sans MS" panose="030F0702030302020204" pitchFamily="66" charset="0"/>
              </a:rPr>
              <a:t>      </a:t>
            </a:r>
            <a:r>
              <a:rPr lang="el-GR" altLang="en-US" sz="2000" dirty="0">
                <a:solidFill>
                  <a:srgbClr val="333399"/>
                </a:solidFill>
                <a:latin typeface="Comic Sans MS" panose="030F0702030302020204" pitchFamily="66" charset="0"/>
                <a:cs typeface="Arial" panose="020B0604020202020204" pitchFamily="34" charset="0"/>
              </a:rPr>
              <a:t>Ψ</a:t>
            </a:r>
            <a:r>
              <a:rPr lang="en-US" altLang="en-US" sz="2000" dirty="0">
                <a:solidFill>
                  <a:srgbClr val="333399"/>
                </a:solidFill>
                <a:latin typeface="Comic Sans MS" panose="030F0702030302020204" pitchFamily="66" charset="0"/>
                <a:cs typeface="Arial" panose="020B0604020202020204" pitchFamily="34" charset="0"/>
              </a:rPr>
              <a:t> of distilled water in Beaker 2 =0 bars</a:t>
            </a:r>
            <a:br>
              <a:rPr lang="en-US" altLang="en-US" sz="2000" dirty="0">
                <a:solidFill>
                  <a:srgbClr val="333399"/>
                </a:solidFill>
                <a:latin typeface="Comic Sans MS" panose="030F0702030302020204" pitchFamily="66" charset="0"/>
                <a:cs typeface="Arial" panose="020B0604020202020204" pitchFamily="34" charset="0"/>
              </a:rPr>
            </a:br>
            <a:r>
              <a:rPr lang="en-US" altLang="en-US" sz="2000" dirty="0">
                <a:solidFill>
                  <a:srgbClr val="333399"/>
                </a:solidFill>
                <a:latin typeface="Comic Sans MS" panose="030F0702030302020204" pitchFamily="66" charset="0"/>
                <a:cs typeface="Arial" panose="020B0604020202020204" pitchFamily="34" charset="0"/>
              </a:rPr>
              <a:t>      </a:t>
            </a:r>
            <a:r>
              <a:rPr lang="el-GR" altLang="en-US" sz="2000" dirty="0">
                <a:solidFill>
                  <a:srgbClr val="333399"/>
                </a:solidFill>
                <a:latin typeface="Comic Sans MS" panose="030F0702030302020204" pitchFamily="66" charset="0"/>
                <a:cs typeface="Arial" panose="020B0604020202020204" pitchFamily="34" charset="0"/>
              </a:rPr>
              <a:t>Ψ</a:t>
            </a:r>
            <a:r>
              <a:rPr lang="en-US" altLang="en-US" sz="2000" dirty="0">
                <a:solidFill>
                  <a:srgbClr val="333399"/>
                </a:solidFill>
                <a:latin typeface="Comic Sans MS" panose="030F0702030302020204" pitchFamily="66" charset="0"/>
                <a:cs typeface="Arial" panose="020B0604020202020204" pitchFamily="34" charset="0"/>
              </a:rPr>
              <a:t> of Potato core (</a:t>
            </a:r>
            <a:r>
              <a:rPr lang="el-GR" altLang="en-US" sz="2000" dirty="0">
                <a:solidFill>
                  <a:srgbClr val="333399"/>
                </a:solidFill>
                <a:latin typeface="Comic Sans MS" panose="030F0702030302020204" pitchFamily="66" charset="0"/>
                <a:cs typeface="Arial" panose="020B0604020202020204" pitchFamily="34" charset="0"/>
              </a:rPr>
              <a:t>Ψ</a:t>
            </a:r>
            <a:r>
              <a:rPr lang="en-US" altLang="en-US" sz="2000" dirty="0">
                <a:solidFill>
                  <a:srgbClr val="333399"/>
                </a:solidFill>
                <a:latin typeface="Comic Sans MS" panose="030F0702030302020204" pitchFamily="66" charset="0"/>
                <a:cs typeface="Arial" panose="020B0604020202020204" pitchFamily="34" charset="0"/>
              </a:rPr>
              <a:t>s + </a:t>
            </a:r>
            <a:r>
              <a:rPr lang="el-GR" altLang="en-US" sz="2000" dirty="0">
                <a:solidFill>
                  <a:srgbClr val="333399"/>
                </a:solidFill>
                <a:latin typeface="Comic Sans MS" panose="030F0702030302020204" pitchFamily="66" charset="0"/>
                <a:cs typeface="Arial" panose="020B0604020202020204" pitchFamily="34" charset="0"/>
              </a:rPr>
              <a:t>Ψ</a:t>
            </a:r>
            <a:r>
              <a:rPr lang="en-US" altLang="en-US" sz="2000" dirty="0">
                <a:solidFill>
                  <a:srgbClr val="333399"/>
                </a:solidFill>
                <a:latin typeface="Comic Sans MS" panose="030F0702030302020204" pitchFamily="66" charset="0"/>
                <a:cs typeface="Arial" panose="020B0604020202020204" pitchFamily="34" charset="0"/>
              </a:rPr>
              <a:t>p) = 0.5 + (-0.5) = 0 bars</a:t>
            </a:r>
            <a:endParaRPr lang="en-US" altLang="en-US" sz="2000" dirty="0">
              <a:solidFill>
                <a:srgbClr val="333399"/>
              </a:solidFill>
              <a:latin typeface="Comic Sans MS" panose="030F0702030302020204" pitchFamily="66" charset="0"/>
            </a:endParaRPr>
          </a:p>
        </p:txBody>
      </p:sp>
      <p:sp>
        <p:nvSpPr>
          <p:cNvPr id="2" name="Rectangle 1">
            <a:extLst>
              <a:ext uri="{FF2B5EF4-FFF2-40B4-BE49-F238E27FC236}">
                <a16:creationId xmlns:a16="http://schemas.microsoft.com/office/drawing/2014/main" id="{D8F0DAF8-5F79-4D9C-930C-6272421B47E2}"/>
              </a:ext>
            </a:extLst>
          </p:cNvPr>
          <p:cNvSpPr>
            <a:spLocks noChangeArrowheads="1"/>
          </p:cNvSpPr>
          <p:nvPr/>
        </p:nvSpPr>
        <p:spPr bwMode="auto">
          <a:xfrm>
            <a:off x="177799" y="5481638"/>
            <a:ext cx="9144001"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ESSENTIAL KNOWLEDGE </a:t>
            </a:r>
          </a:p>
          <a:p>
            <a:pPr eaLnBrk="0" fontAlgn="base" hangingPunct="0">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ENE 2.H.1 External environments can be hypotonic, hypertonic or isotonic to internal environments of cells—</a:t>
            </a:r>
            <a:br>
              <a:rPr lang="en-US" altLang="en-US" sz="900" dirty="0">
                <a:solidFill>
                  <a:srgbClr val="000000"/>
                </a:solidFill>
                <a:latin typeface="Times New Roman" panose="02020603050405020304" pitchFamily="18" charset="0"/>
                <a:cs typeface="Times New Roman" panose="02020603050405020304" pitchFamily="18" charset="0"/>
              </a:rPr>
            </a:br>
            <a:r>
              <a:rPr lang="en-US" altLang="en-US" sz="900" dirty="0">
                <a:solidFill>
                  <a:srgbClr val="000000"/>
                </a:solidFill>
                <a:latin typeface="Times New Roman" panose="02020603050405020304" pitchFamily="18" charset="0"/>
                <a:cs typeface="Times New Roman" panose="02020603050405020304" pitchFamily="18" charset="0"/>
              </a:rPr>
              <a:t>    a. Water moves by osmosis from areas of high water potential/low osmolarity/ low solute concentration to areas of low water potential/high osmolarity/high solute concentration.</a:t>
            </a:r>
          </a:p>
          <a:p>
            <a:pPr eaLnBrk="0" fontAlgn="base" hangingPunct="0">
              <a:spcBef>
                <a:spcPct val="0"/>
              </a:spcBef>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RELEVANT EQUATIONS- Water Potential</a:t>
            </a:r>
          </a:p>
          <a:p>
            <a:pPr eaLnBrk="0" fontAlgn="base" hangingPunct="0">
              <a:spcBef>
                <a:spcPct val="0"/>
              </a:spcBef>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SP 5 A. Perform mathematical calculations including:   a. Mathematical equations in the curriculum</a:t>
            </a:r>
          </a:p>
          <a:p>
            <a:pPr eaLnBrk="0" fontAlgn="base" hangingPunct="0">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SP 6A. Make a scientific claim.</a:t>
            </a:r>
          </a:p>
          <a:p>
            <a:pPr eaLnBrk="0" fontAlgn="base" hangingPunct="0">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SP 6B Support a claim with evidence from biological principles, concepts, processes, and/or data</a:t>
            </a:r>
          </a:p>
          <a:p>
            <a:pPr eaLnBrk="0" fontAlgn="base" hangingPunct="0">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SP 6C. Provide reasoning to justify a claim by connecting evidence to biological theories</a:t>
            </a:r>
          </a:p>
        </p:txBody>
      </p:sp>
      <p:pic>
        <p:nvPicPr>
          <p:cNvPr id="26629" name="Picture 7">
            <a:extLst>
              <a:ext uri="{FF2B5EF4-FFF2-40B4-BE49-F238E27FC236}">
                <a16:creationId xmlns:a16="http://schemas.microsoft.com/office/drawing/2014/main" id="{CED0F697-186D-41F5-B23B-F1AFB0876B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199" t="47604" r="24680" b="21608"/>
          <a:stretch>
            <a:fillRect/>
          </a:stretch>
        </p:blipFill>
        <p:spPr bwMode="auto">
          <a:xfrm>
            <a:off x="1446213" y="118895"/>
            <a:ext cx="5130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Rectangle 3">
            <a:extLst>
              <a:ext uri="{FF2B5EF4-FFF2-40B4-BE49-F238E27FC236}">
                <a16:creationId xmlns:a16="http://schemas.microsoft.com/office/drawing/2014/main" id="{C29BD76F-FCDC-408D-9D60-C918A9213DB4}"/>
              </a:ext>
            </a:extLst>
          </p:cNvPr>
          <p:cNvSpPr>
            <a:spLocks noChangeArrowheads="1"/>
          </p:cNvSpPr>
          <p:nvPr/>
        </p:nvSpPr>
        <p:spPr bwMode="auto">
          <a:xfrm>
            <a:off x="1132305" y="3455355"/>
            <a:ext cx="6858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l-GR" altLang="en-US" sz="2000" dirty="0">
                <a:solidFill>
                  <a:srgbClr val="333399"/>
                </a:solidFill>
                <a:latin typeface="Comic Sans MS" panose="030F0702030302020204" pitchFamily="66" charset="0"/>
                <a:cs typeface="Arial" panose="020B0604020202020204" pitchFamily="34" charset="0"/>
              </a:rPr>
              <a:t>Ψ</a:t>
            </a:r>
            <a:r>
              <a:rPr lang="en-US" altLang="en-US" sz="2000" dirty="0">
                <a:solidFill>
                  <a:srgbClr val="333399"/>
                </a:solidFill>
                <a:latin typeface="Comic Sans MS" panose="030F0702030302020204" pitchFamily="66" charset="0"/>
                <a:cs typeface="Arial" panose="020B0604020202020204" pitchFamily="34" charset="0"/>
              </a:rPr>
              <a:t> of Potato core (</a:t>
            </a:r>
            <a:r>
              <a:rPr lang="el-GR" altLang="en-US" sz="2000" dirty="0">
                <a:solidFill>
                  <a:srgbClr val="333399"/>
                </a:solidFill>
                <a:latin typeface="Comic Sans MS" panose="030F0702030302020204" pitchFamily="66" charset="0"/>
                <a:cs typeface="Arial" panose="020B0604020202020204" pitchFamily="34" charset="0"/>
              </a:rPr>
              <a:t>Ψ</a:t>
            </a:r>
            <a:r>
              <a:rPr lang="en-US" altLang="en-US" sz="2000" dirty="0">
                <a:solidFill>
                  <a:srgbClr val="333399"/>
                </a:solidFill>
                <a:latin typeface="Comic Sans MS" panose="030F0702030302020204" pitchFamily="66" charset="0"/>
                <a:cs typeface="Arial" panose="020B0604020202020204" pitchFamily="34" charset="0"/>
              </a:rPr>
              <a:t>s + </a:t>
            </a:r>
            <a:r>
              <a:rPr lang="el-GR" altLang="en-US" sz="2000" dirty="0">
                <a:solidFill>
                  <a:srgbClr val="333399"/>
                </a:solidFill>
                <a:latin typeface="Comic Sans MS" panose="030F0702030302020204" pitchFamily="66" charset="0"/>
                <a:cs typeface="Arial" panose="020B0604020202020204" pitchFamily="34" charset="0"/>
              </a:rPr>
              <a:t>Ψ</a:t>
            </a:r>
            <a:r>
              <a:rPr lang="en-US" altLang="en-US" sz="2000" dirty="0">
                <a:solidFill>
                  <a:srgbClr val="333399"/>
                </a:solidFill>
                <a:latin typeface="Comic Sans MS" panose="030F0702030302020204" pitchFamily="66" charset="0"/>
                <a:cs typeface="Arial" panose="020B0604020202020204" pitchFamily="34" charset="0"/>
              </a:rPr>
              <a:t>p) = (-0.5) + 0.3 =  -0.2 bars</a:t>
            </a:r>
            <a:endParaRPr lang="en-US" altLang="en-US" sz="2000" dirty="0">
              <a:solidFill>
                <a:srgbClr val="333399"/>
              </a:solidFill>
              <a:latin typeface="Comic Sans MS" panose="030F0702030302020204" pitchFamily="66" charset="0"/>
            </a:endParaRPr>
          </a:p>
        </p:txBody>
      </p:sp>
      <p:sp>
        <p:nvSpPr>
          <p:cNvPr id="5" name="Rectangle 4">
            <a:extLst>
              <a:ext uri="{FF2B5EF4-FFF2-40B4-BE49-F238E27FC236}">
                <a16:creationId xmlns:a16="http://schemas.microsoft.com/office/drawing/2014/main" id="{4471AFA7-C307-44C0-B723-B33171D2C0D2}"/>
              </a:ext>
            </a:extLst>
          </p:cNvPr>
          <p:cNvSpPr>
            <a:spLocks noChangeArrowheads="1"/>
          </p:cNvSpPr>
          <p:nvPr/>
        </p:nvSpPr>
        <p:spPr bwMode="auto">
          <a:xfrm>
            <a:off x="1071544" y="4106230"/>
            <a:ext cx="81486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1800" dirty="0">
                <a:solidFill>
                  <a:srgbClr val="333399"/>
                </a:solidFill>
                <a:latin typeface="Comic Sans MS" panose="030F0702030302020204" pitchFamily="66" charset="0"/>
                <a:cs typeface="Arial" panose="020B0604020202020204" pitchFamily="34" charset="0"/>
              </a:rPr>
              <a:t>Potatoes in Beaker 1 will gain mass. </a:t>
            </a:r>
            <a:br>
              <a:rPr lang="en-US" altLang="en-US" sz="1800" dirty="0">
                <a:solidFill>
                  <a:srgbClr val="333399"/>
                </a:solidFill>
                <a:latin typeface="Comic Sans MS" panose="030F0702030302020204" pitchFamily="66" charset="0"/>
                <a:cs typeface="Arial" panose="020B0604020202020204" pitchFamily="34" charset="0"/>
              </a:rPr>
            </a:br>
            <a:r>
              <a:rPr lang="en-US" altLang="en-US" sz="1800" dirty="0">
                <a:solidFill>
                  <a:srgbClr val="333399"/>
                </a:solidFill>
                <a:latin typeface="Comic Sans MS" panose="030F0702030302020204" pitchFamily="66" charset="0"/>
                <a:cs typeface="Arial" panose="020B0604020202020204" pitchFamily="34" charset="0"/>
              </a:rPr>
              <a:t>Distilled water has </a:t>
            </a:r>
            <a:r>
              <a:rPr lang="el-GR" altLang="en-US" sz="1800" dirty="0">
                <a:solidFill>
                  <a:srgbClr val="333399"/>
                </a:solidFill>
                <a:latin typeface="Comic Sans MS" panose="030F0702030302020204" pitchFamily="66" charset="0"/>
                <a:cs typeface="Arial" panose="020B0604020202020204" pitchFamily="34" charset="0"/>
              </a:rPr>
              <a:t>Ψ</a:t>
            </a:r>
            <a:r>
              <a:rPr lang="en-US" altLang="en-US" sz="1800" dirty="0">
                <a:solidFill>
                  <a:srgbClr val="333399"/>
                </a:solidFill>
                <a:latin typeface="Comic Sans MS" panose="030F0702030302020204" pitchFamily="66" charset="0"/>
                <a:cs typeface="Arial" panose="020B0604020202020204" pitchFamily="34" charset="0"/>
              </a:rPr>
              <a:t> = 0   Potatoes have a </a:t>
            </a:r>
            <a:r>
              <a:rPr lang="el-GR" altLang="en-US" sz="1800" dirty="0">
                <a:solidFill>
                  <a:srgbClr val="333399"/>
                </a:solidFill>
                <a:latin typeface="Comic Sans MS" panose="030F0702030302020204" pitchFamily="66" charset="0"/>
                <a:cs typeface="Arial" panose="020B0604020202020204" pitchFamily="34" charset="0"/>
              </a:rPr>
              <a:t>Ψ</a:t>
            </a:r>
            <a:r>
              <a:rPr lang="en-US" altLang="en-US" sz="1800" dirty="0">
                <a:solidFill>
                  <a:srgbClr val="333399"/>
                </a:solidFill>
                <a:latin typeface="Comic Sans MS" panose="030F0702030302020204" pitchFamily="66" charset="0"/>
                <a:cs typeface="Arial" panose="020B0604020202020204" pitchFamily="34" charset="0"/>
              </a:rPr>
              <a:t> = -0.2      0 &gt; -0.2  </a:t>
            </a:r>
            <a:br>
              <a:rPr lang="en-US" altLang="en-US" sz="1800" dirty="0">
                <a:solidFill>
                  <a:srgbClr val="333399"/>
                </a:solidFill>
                <a:latin typeface="Comic Sans MS" panose="030F0702030302020204" pitchFamily="66" charset="0"/>
                <a:cs typeface="Arial" panose="020B0604020202020204" pitchFamily="34" charset="0"/>
              </a:rPr>
            </a:br>
            <a:r>
              <a:rPr lang="en-US" altLang="en-US" sz="1800" dirty="0">
                <a:solidFill>
                  <a:srgbClr val="333399"/>
                </a:solidFill>
                <a:latin typeface="Comic Sans MS" panose="030F0702030302020204" pitchFamily="66" charset="0"/>
                <a:cs typeface="Arial" panose="020B0604020202020204" pitchFamily="34" charset="0"/>
              </a:rPr>
              <a:t>Water moves from higher </a:t>
            </a:r>
            <a:r>
              <a:rPr lang="el-GR" altLang="en-US" sz="1800" dirty="0">
                <a:solidFill>
                  <a:srgbClr val="333399"/>
                </a:solidFill>
                <a:latin typeface="Comic Sans MS" panose="030F0702030302020204" pitchFamily="66" charset="0"/>
                <a:cs typeface="Arial" panose="020B0604020202020204" pitchFamily="34" charset="0"/>
              </a:rPr>
              <a:t>Ψ</a:t>
            </a:r>
            <a:r>
              <a:rPr lang="en-US" altLang="en-US" sz="1800" dirty="0">
                <a:solidFill>
                  <a:srgbClr val="333399"/>
                </a:solidFill>
                <a:latin typeface="Comic Sans MS" panose="030F0702030302020204" pitchFamily="66" charset="0"/>
                <a:cs typeface="Arial" panose="020B0604020202020204" pitchFamily="34" charset="0"/>
              </a:rPr>
              <a:t> to lower  </a:t>
            </a:r>
            <a:r>
              <a:rPr lang="el-GR" altLang="en-US" sz="1800" dirty="0">
                <a:solidFill>
                  <a:srgbClr val="333399"/>
                </a:solidFill>
                <a:latin typeface="Comic Sans MS" panose="030F0702030302020204" pitchFamily="66" charset="0"/>
                <a:cs typeface="Arial" panose="020B0604020202020204" pitchFamily="34" charset="0"/>
              </a:rPr>
              <a:t>Ψ</a:t>
            </a:r>
            <a:br>
              <a:rPr lang="en-US" altLang="en-US" sz="1800" dirty="0">
                <a:solidFill>
                  <a:srgbClr val="333399"/>
                </a:solidFill>
                <a:latin typeface="Comic Sans MS" panose="030F0702030302020204" pitchFamily="66" charset="0"/>
                <a:cs typeface="Arial" panose="020B0604020202020204" pitchFamily="34" charset="0"/>
              </a:rPr>
            </a:br>
            <a:r>
              <a:rPr lang="en-US" altLang="en-US" sz="1800" dirty="0">
                <a:solidFill>
                  <a:srgbClr val="333399"/>
                </a:solidFill>
                <a:latin typeface="Comic Sans MS" panose="030F0702030302020204" pitchFamily="66" charset="0"/>
                <a:cs typeface="Arial" panose="020B0604020202020204" pitchFamily="34" charset="0"/>
              </a:rPr>
              <a:t>Water will enter potato until </a:t>
            </a:r>
            <a:r>
              <a:rPr lang="el-GR" altLang="en-US" sz="1800" dirty="0">
                <a:solidFill>
                  <a:srgbClr val="333399"/>
                </a:solidFill>
                <a:latin typeface="Comic Sans MS" panose="030F0702030302020204" pitchFamily="66" charset="0"/>
                <a:cs typeface="Arial" panose="020B0604020202020204" pitchFamily="34" charset="0"/>
              </a:rPr>
              <a:t>Ψ</a:t>
            </a:r>
            <a:r>
              <a:rPr lang="en-US" altLang="en-US" sz="1800" dirty="0">
                <a:solidFill>
                  <a:srgbClr val="333399"/>
                </a:solidFill>
                <a:latin typeface="Comic Sans MS" panose="030F0702030302020204" pitchFamily="66" charset="0"/>
                <a:cs typeface="Arial" panose="020B0604020202020204" pitchFamily="34" charset="0"/>
              </a:rPr>
              <a:t> inside and outside are equal </a:t>
            </a:r>
            <a:endParaRPr lang="en-US" altLang="en-US" sz="1800" dirty="0">
              <a:solidFill>
                <a:srgbClr val="000000"/>
              </a:solidFill>
              <a:latin typeface="Comic Sans MS" panose="030F0702030302020204" pitchFamily="66" charset="0"/>
            </a:endParaRPr>
          </a:p>
        </p:txBody>
      </p:sp>
      <p:pic>
        <p:nvPicPr>
          <p:cNvPr id="3" name="Picture 2">
            <a:extLst>
              <a:ext uri="{FF2B5EF4-FFF2-40B4-BE49-F238E27FC236}">
                <a16:creationId xmlns:a16="http://schemas.microsoft.com/office/drawing/2014/main" id="{FA429A94-D931-4C1D-9C7A-7E755B511F6A}"/>
              </a:ext>
            </a:extLst>
          </p:cNvPr>
          <p:cNvPicPr>
            <a:picLocks noChangeAspect="1"/>
          </p:cNvPicPr>
          <p:nvPr/>
        </p:nvPicPr>
        <p:blipFill>
          <a:blip r:embed="rId3"/>
          <a:stretch>
            <a:fillRect/>
          </a:stretch>
        </p:blipFill>
        <p:spPr>
          <a:xfrm>
            <a:off x="8107326" y="82240"/>
            <a:ext cx="4084674" cy="28714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6567"/>
                                        </p:tgtEl>
                                        <p:attrNameLst>
                                          <p:attrName>style.visibility</p:attrName>
                                        </p:attrNameLst>
                                      </p:cBhvr>
                                      <p:to>
                                        <p:strVal val="visible"/>
                                      </p:to>
                                    </p:set>
                                    <p:animEffect transition="in" filter="randombar(horizontal)">
                                      <p:cBhvr>
                                        <p:cTn id="7" dur="500"/>
                                        <p:tgtEl>
                                          <p:spTgt spid="665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8614"/>
                                        </p:tgtEl>
                                        <p:attrNameLst>
                                          <p:attrName>style.visibility</p:attrName>
                                        </p:attrNameLst>
                                      </p:cBhvr>
                                      <p:to>
                                        <p:strVal val="visible"/>
                                      </p:to>
                                    </p:set>
                                    <p:animEffect transition="in" filter="barn(inVertical)">
                                      <p:cBhvr>
                                        <p:cTn id="12" dur="500"/>
                                        <p:tgtEl>
                                          <p:spTgt spid="686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7" dur="500"/>
                                        <p:tgtEl>
                                          <p:spTgt spid="5">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7" grpId="0"/>
      <p:bldP spid="2" grpId="0"/>
      <p:bldP spid="686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4">
            <a:extLst>
              <a:ext uri="{FF2B5EF4-FFF2-40B4-BE49-F238E27FC236}">
                <a16:creationId xmlns:a16="http://schemas.microsoft.com/office/drawing/2014/main" id="{9C54CAF5-1116-44D7-B370-01AEB1A5B3A4}"/>
              </a:ext>
            </a:extLst>
          </p:cNvPr>
          <p:cNvSpPr>
            <a:spLocks noChangeArrowheads="1"/>
          </p:cNvSpPr>
          <p:nvPr/>
        </p:nvSpPr>
        <p:spPr bwMode="auto">
          <a:xfrm>
            <a:off x="1582738" y="2978151"/>
            <a:ext cx="9085262"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dirty="0">
                <a:latin typeface="Comic Sans MS" panose="030F0702030302020204" pitchFamily="66" charset="0"/>
              </a:rPr>
              <a:t>What is the optimum pH for Enzyme 3? EXPLAIN</a:t>
            </a:r>
          </a:p>
          <a:p>
            <a:pPr eaLnBrk="1" hangingPunct="1">
              <a:spcBef>
                <a:spcPct val="0"/>
              </a:spcBef>
              <a:buFontTx/>
              <a:buNone/>
            </a:pPr>
            <a:endParaRPr lang="en-US" altLang="en-US" sz="2800" dirty="0">
              <a:latin typeface="Comic Sans MS" panose="030F0702030302020204" pitchFamily="66" charset="0"/>
            </a:endParaRPr>
          </a:p>
          <a:p>
            <a:pPr eaLnBrk="1" hangingPunct="1">
              <a:spcBef>
                <a:spcPct val="0"/>
              </a:spcBef>
              <a:buFontTx/>
              <a:buNone/>
            </a:pPr>
            <a:endParaRPr lang="en-US" altLang="en-US" sz="2800" dirty="0">
              <a:latin typeface="Comic Sans MS" panose="030F0702030302020204" pitchFamily="66" charset="0"/>
            </a:endParaRPr>
          </a:p>
          <a:p>
            <a:pPr eaLnBrk="1" hangingPunct="1">
              <a:spcBef>
                <a:spcPct val="0"/>
              </a:spcBef>
              <a:buFontTx/>
              <a:buNone/>
            </a:pPr>
            <a:endParaRPr lang="en-US" altLang="en-US" dirty="0">
              <a:latin typeface="Comic Sans MS" panose="030F0702030302020204" pitchFamily="66" charset="0"/>
            </a:endParaRPr>
          </a:p>
          <a:p>
            <a:pPr eaLnBrk="1" hangingPunct="1">
              <a:spcBef>
                <a:spcPct val="0"/>
              </a:spcBef>
              <a:buFontTx/>
              <a:buNone/>
            </a:pPr>
            <a:endParaRPr lang="en-US" altLang="en-US" dirty="0">
              <a:latin typeface="Comic Sans MS" panose="030F0702030302020204" pitchFamily="66" charset="0"/>
            </a:endParaRPr>
          </a:p>
          <a:p>
            <a:pPr eaLnBrk="1" hangingPunct="1">
              <a:spcBef>
                <a:spcPct val="0"/>
              </a:spcBef>
              <a:buFontTx/>
              <a:buNone/>
            </a:pPr>
            <a:endParaRPr lang="en-US" altLang="en-US" dirty="0">
              <a:latin typeface="Comic Sans MS" panose="030F0702030302020204" pitchFamily="66" charset="0"/>
            </a:endParaRPr>
          </a:p>
        </p:txBody>
      </p:sp>
      <p:sp>
        <p:nvSpPr>
          <p:cNvPr id="82947" name="Rectangle 1">
            <a:extLst>
              <a:ext uri="{FF2B5EF4-FFF2-40B4-BE49-F238E27FC236}">
                <a16:creationId xmlns:a16="http://schemas.microsoft.com/office/drawing/2014/main" id="{1EE16B7E-335B-47F8-9233-6F98850CFCD2}"/>
              </a:ext>
            </a:extLst>
          </p:cNvPr>
          <p:cNvSpPr>
            <a:spLocks noChangeArrowheads="1"/>
          </p:cNvSpPr>
          <p:nvPr/>
        </p:nvSpPr>
        <p:spPr bwMode="auto">
          <a:xfrm>
            <a:off x="0" y="19051"/>
            <a:ext cx="66294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00" dirty="0">
                <a:solidFill>
                  <a:srgbClr val="0000FF"/>
                </a:solidFill>
              </a:rPr>
              <a:t>Image modified from: http://mgh-images.s3.amazonaws.com/9780073402659/1748-18-164PEI1.png</a:t>
            </a:r>
          </a:p>
        </p:txBody>
      </p:sp>
      <p:sp>
        <p:nvSpPr>
          <p:cNvPr id="61444" name="Rectangle 1">
            <a:extLst>
              <a:ext uri="{FF2B5EF4-FFF2-40B4-BE49-F238E27FC236}">
                <a16:creationId xmlns:a16="http://schemas.microsoft.com/office/drawing/2014/main" id="{B891B37E-98DA-4FD8-A017-C8C6117BD6FA}"/>
              </a:ext>
            </a:extLst>
          </p:cNvPr>
          <p:cNvSpPr>
            <a:spLocks noChangeArrowheads="1"/>
          </p:cNvSpPr>
          <p:nvPr/>
        </p:nvSpPr>
        <p:spPr bwMode="auto">
          <a:xfrm>
            <a:off x="131513" y="5657827"/>
            <a:ext cx="10007868" cy="1237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07000"/>
              </a:lnSpc>
              <a:spcBef>
                <a:spcPct val="0"/>
              </a:spcBef>
              <a:buFontTx/>
              <a:buNone/>
            </a:pPr>
            <a:r>
              <a:rPr lang="en-US" altLang="en-US" sz="1000" dirty="0">
                <a:solidFill>
                  <a:srgbClr val="000000"/>
                </a:solidFill>
                <a:ea typeface="Times New Roman" panose="02020603050405020304" pitchFamily="18" charset="0"/>
                <a:cs typeface="Arial" panose="020B0604020202020204" pitchFamily="34" charset="0"/>
              </a:rPr>
              <a:t>ESSENTIAL KNOWLEDGE</a:t>
            </a:r>
            <a:br>
              <a:rPr lang="en-US" altLang="en-US" sz="1000" dirty="0">
                <a:solidFill>
                  <a:srgbClr val="000000"/>
                </a:solidFill>
                <a:ea typeface="Times New Roman" panose="02020603050405020304" pitchFamily="18" charset="0"/>
                <a:cs typeface="Arial" panose="020B0604020202020204" pitchFamily="34" charset="0"/>
              </a:rPr>
            </a:br>
            <a:r>
              <a:rPr lang="en-US" altLang="en-US" sz="1000" dirty="0">
                <a:solidFill>
                  <a:srgbClr val="000000"/>
                </a:solidFill>
                <a:ea typeface="Times New Roman" panose="02020603050405020304" pitchFamily="18" charset="0"/>
                <a:cs typeface="Arial" panose="020B0604020202020204" pitchFamily="34" charset="0"/>
              </a:rPr>
              <a:t>ENE 1.F Explain how changes to the structure of an enzyme may affect its function.</a:t>
            </a:r>
          </a:p>
          <a:p>
            <a:pPr>
              <a:lnSpc>
                <a:spcPct val="107000"/>
              </a:lnSpc>
              <a:spcBef>
                <a:spcPct val="0"/>
              </a:spcBef>
              <a:buFontTx/>
              <a:buNone/>
            </a:pPr>
            <a:r>
              <a:rPr lang="en-US" altLang="en-US" sz="1000" dirty="0">
                <a:ea typeface="Times New Roman" panose="02020603050405020304" pitchFamily="18" charset="0"/>
                <a:cs typeface="Arial" panose="020B0604020202020204" pitchFamily="34" charset="0"/>
              </a:rPr>
              <a:t>ENE F. 1 Change to the molecular structure of a component in an enzymatic system may result in a change of the function or efficiency of the system—</a:t>
            </a:r>
            <a:br>
              <a:rPr lang="en-US" altLang="en-US" sz="1000" dirty="0">
                <a:ea typeface="Times New Roman" panose="02020603050405020304" pitchFamily="18" charset="0"/>
                <a:cs typeface="Arial" panose="020B0604020202020204" pitchFamily="34" charset="0"/>
              </a:rPr>
            </a:br>
            <a:r>
              <a:rPr lang="en-US" altLang="en-US" sz="1000" dirty="0">
                <a:ea typeface="Times New Roman" panose="02020603050405020304" pitchFamily="18" charset="0"/>
                <a:cs typeface="Arial" panose="020B0604020202020204" pitchFamily="34" charset="0"/>
              </a:rPr>
              <a:t>a. Denaturation of an enzyme occurs when the protein structure is disrupted, eliminating the ability to catalyze reactions.</a:t>
            </a:r>
            <a:br>
              <a:rPr lang="en-US" altLang="en-US" sz="1000" dirty="0">
                <a:ea typeface="Times New Roman" panose="02020603050405020304" pitchFamily="18" charset="0"/>
                <a:cs typeface="Arial" panose="020B0604020202020204" pitchFamily="34" charset="0"/>
              </a:rPr>
            </a:br>
            <a:r>
              <a:rPr lang="en-US" altLang="en-US" sz="1000" dirty="0">
                <a:ea typeface="Times New Roman" panose="02020603050405020304" pitchFamily="18" charset="0"/>
                <a:cs typeface="Arial" panose="020B0604020202020204" pitchFamily="34" charset="0"/>
              </a:rPr>
              <a:t>b. Environmental temperatures and pH outside the optimal range for a given enzyme will cause changes to its structure, altering the efficiency with which it catalyzes reactions</a:t>
            </a:r>
          </a:p>
          <a:p>
            <a:pPr>
              <a:lnSpc>
                <a:spcPct val="107000"/>
              </a:lnSpc>
              <a:spcBef>
                <a:spcPct val="0"/>
              </a:spcBef>
              <a:buFontTx/>
              <a:buNone/>
            </a:pPr>
            <a:r>
              <a:rPr lang="en-US" altLang="en-US" sz="1000" dirty="0">
                <a:ea typeface="Times New Roman" panose="02020603050405020304" pitchFamily="18" charset="0"/>
                <a:cs typeface="Arial" panose="020B0604020202020204" pitchFamily="34" charset="0"/>
              </a:rPr>
              <a:t>ENE F.2 In some cases, enzyme denaturation is reversible, allowing the enzyme to regain activity.</a:t>
            </a:r>
          </a:p>
          <a:p>
            <a:pPr>
              <a:lnSpc>
                <a:spcPct val="107000"/>
              </a:lnSpc>
              <a:spcBef>
                <a:spcPct val="0"/>
              </a:spcBef>
              <a:buNone/>
            </a:pPr>
            <a:r>
              <a:rPr lang="en-US" sz="1000" dirty="0">
                <a:solidFill>
                  <a:prstClr val="black"/>
                </a:solidFill>
                <a:latin typeface="Calibri" panose="020F0502020204030204"/>
              </a:rPr>
              <a:t>SP 4. B Describe data from a table or graph, including     a. Identifying specific data points</a:t>
            </a:r>
          </a:p>
        </p:txBody>
      </p:sp>
      <p:pic>
        <p:nvPicPr>
          <p:cNvPr id="82949" name="Picture 1">
            <a:extLst>
              <a:ext uri="{FF2B5EF4-FFF2-40B4-BE49-F238E27FC236}">
                <a16:creationId xmlns:a16="http://schemas.microsoft.com/office/drawing/2014/main" id="{9D0844EC-A3A7-4D1C-916D-863F061FD8C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10657" y="487363"/>
            <a:ext cx="4932363" cy="245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8" name="TextBox 1">
            <a:extLst>
              <a:ext uri="{FF2B5EF4-FFF2-40B4-BE49-F238E27FC236}">
                <a16:creationId xmlns:a16="http://schemas.microsoft.com/office/drawing/2014/main" id="{043FD81B-58F5-460C-8C3F-BE38873692B4}"/>
              </a:ext>
            </a:extLst>
          </p:cNvPr>
          <p:cNvSpPr txBox="1">
            <a:spLocks noChangeArrowheads="1"/>
          </p:cNvSpPr>
          <p:nvPr/>
        </p:nvSpPr>
        <p:spPr bwMode="auto">
          <a:xfrm>
            <a:off x="1582738" y="4028726"/>
            <a:ext cx="85979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dirty="0">
                <a:solidFill>
                  <a:schemeClr val="accent2"/>
                </a:solidFill>
                <a:latin typeface="Comic Sans MS" panose="030F0702030302020204" pitchFamily="66" charset="0"/>
              </a:rPr>
              <a:t>The graph for Enzyme 3 shows its highest activity</a:t>
            </a:r>
          </a:p>
          <a:p>
            <a:pPr eaLnBrk="1" hangingPunct="1">
              <a:spcBef>
                <a:spcPct val="0"/>
              </a:spcBef>
              <a:buFontTx/>
              <a:buNone/>
            </a:pPr>
            <a:r>
              <a:rPr lang="en-US" altLang="en-US" sz="2800" dirty="0">
                <a:solidFill>
                  <a:schemeClr val="accent2"/>
                </a:solidFill>
                <a:latin typeface="Comic Sans MS" panose="030F0702030302020204" pitchFamily="66" charset="0"/>
              </a:rPr>
              <a:t>at this place in the graph  </a:t>
            </a:r>
          </a:p>
        </p:txBody>
      </p:sp>
      <p:cxnSp>
        <p:nvCxnSpPr>
          <p:cNvPr id="5" name="Straight Connector 4">
            <a:extLst>
              <a:ext uri="{FF2B5EF4-FFF2-40B4-BE49-F238E27FC236}">
                <a16:creationId xmlns:a16="http://schemas.microsoft.com/office/drawing/2014/main" id="{97165B48-4082-48C9-AB23-A9874ADF8C1D}"/>
              </a:ext>
            </a:extLst>
          </p:cNvPr>
          <p:cNvCxnSpPr>
            <a:cxnSpLocks/>
          </p:cNvCxnSpPr>
          <p:nvPr/>
        </p:nvCxnSpPr>
        <p:spPr bwMode="auto">
          <a:xfrm>
            <a:off x="6894394" y="761207"/>
            <a:ext cx="0" cy="1905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1447" name="Rectangle 6">
            <a:extLst>
              <a:ext uri="{FF2B5EF4-FFF2-40B4-BE49-F238E27FC236}">
                <a16:creationId xmlns:a16="http://schemas.microsoft.com/office/drawing/2014/main" id="{E8901E99-17C8-4C39-9E16-82C5BCB66A55}"/>
              </a:ext>
            </a:extLst>
          </p:cNvPr>
          <p:cNvSpPr>
            <a:spLocks noChangeArrowheads="1"/>
          </p:cNvSpPr>
          <p:nvPr/>
        </p:nvSpPr>
        <p:spPr bwMode="auto">
          <a:xfrm>
            <a:off x="2092325" y="3468338"/>
            <a:ext cx="12366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dirty="0">
                <a:solidFill>
                  <a:schemeClr val="accent2"/>
                </a:solidFill>
                <a:latin typeface="Comic Sans MS" panose="030F0702030302020204" pitchFamily="66" charset="0"/>
              </a:rPr>
              <a:t>pH 9- </a:t>
            </a:r>
            <a:endParaRPr lang="en-US" altLang="en-US"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1447"/>
                                        </p:tgtEl>
                                        <p:attrNameLst>
                                          <p:attrName>style.visibility</p:attrName>
                                        </p:attrNameLst>
                                      </p:cBhvr>
                                      <p:to>
                                        <p:strVal val="visible"/>
                                      </p:to>
                                    </p:set>
                                    <p:animEffect transition="in" filter="barn(inVertical)">
                                      <p:cBhvr>
                                        <p:cTn id="12" dur="500"/>
                                        <p:tgtEl>
                                          <p:spTgt spid="6144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1448"/>
                                        </p:tgtEl>
                                        <p:attrNameLst>
                                          <p:attrName>style.visibility</p:attrName>
                                        </p:attrNameLst>
                                      </p:cBhvr>
                                      <p:to>
                                        <p:strVal val="visible"/>
                                      </p:to>
                                    </p:set>
                                    <p:animEffect transition="in" filter="barn(inVertical)">
                                      <p:cBhvr>
                                        <p:cTn id="17" dur="500"/>
                                        <p:tgtEl>
                                          <p:spTgt spid="6144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1444"/>
                                        </p:tgtEl>
                                        <p:attrNameLst>
                                          <p:attrName>style.visibility</p:attrName>
                                        </p:attrNameLst>
                                      </p:cBhvr>
                                      <p:to>
                                        <p:strVal val="visible"/>
                                      </p:to>
                                    </p:set>
                                    <p:animEffect transition="in" filter="wipe(down)">
                                      <p:cBhvr>
                                        <p:cTn id="22" dur="500"/>
                                        <p:tgtEl>
                                          <p:spTgt spid="61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4" grpId="0"/>
      <p:bldP spid="61448" grpId="0"/>
      <p:bldP spid="61447"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77506" name="Rectangle 2">
            <a:extLst>
              <a:ext uri="{FF2B5EF4-FFF2-40B4-BE49-F238E27FC236}">
                <a16:creationId xmlns:a16="http://schemas.microsoft.com/office/drawing/2014/main" id="{06BC4176-47C6-4728-8FF2-939BB7DD0EE3}"/>
              </a:ext>
            </a:extLst>
          </p:cNvPr>
          <p:cNvSpPr>
            <a:spLocks noGrp="1" noChangeArrowheads="1"/>
          </p:cNvSpPr>
          <p:nvPr>
            <p:ph type="body" sz="half" idx="2"/>
          </p:nvPr>
        </p:nvSpPr>
        <p:spPr>
          <a:xfrm>
            <a:off x="188153" y="427831"/>
            <a:ext cx="9202736" cy="4124325"/>
          </a:xfrm>
        </p:spPr>
        <p:txBody>
          <a:bodyPr/>
          <a:lstStyle/>
          <a:p>
            <a:pPr marL="0" indent="0">
              <a:buNone/>
            </a:pPr>
            <a:r>
              <a:rPr lang="en-US" altLang="en-US" sz="1600" dirty="0">
                <a:latin typeface="Comic Sans MS" panose="030F0702030302020204" pitchFamily="66" charset="0"/>
              </a:rPr>
              <a:t>In Figure 1. the difference between the two </a:t>
            </a:r>
            <a:br>
              <a:rPr lang="en-US" altLang="en-US" sz="1600" dirty="0">
                <a:latin typeface="Comic Sans MS" panose="030F0702030302020204" pitchFamily="66" charset="0"/>
              </a:rPr>
            </a:br>
            <a:r>
              <a:rPr lang="en-US" altLang="en-US" sz="1600" dirty="0">
                <a:latin typeface="Comic Sans MS" panose="030F0702030302020204" pitchFamily="66" charset="0"/>
              </a:rPr>
              <a:t>curves can best be attributed to which of </a:t>
            </a:r>
            <a:br>
              <a:rPr lang="en-US" altLang="en-US" sz="1600" dirty="0">
                <a:latin typeface="Comic Sans MS" panose="030F0702030302020204" pitchFamily="66" charset="0"/>
              </a:rPr>
            </a:br>
            <a:r>
              <a:rPr lang="en-US" altLang="en-US" sz="1600" dirty="0">
                <a:latin typeface="Comic Sans MS" panose="030F0702030302020204" pitchFamily="66" charset="0"/>
              </a:rPr>
              <a:t>the following?</a:t>
            </a:r>
          </a:p>
          <a:p>
            <a:pPr marL="0" indent="0">
              <a:buNone/>
            </a:pPr>
            <a:endParaRPr lang="en-US" altLang="en-US" sz="1600" dirty="0">
              <a:latin typeface="Comic Sans MS" panose="030F0702030302020204" pitchFamily="66" charset="0"/>
            </a:endParaRPr>
          </a:p>
          <a:p>
            <a:pPr marL="0" indent="0">
              <a:buNone/>
            </a:pPr>
            <a:r>
              <a:rPr lang="en-US" altLang="en-US" sz="1600" dirty="0">
                <a:latin typeface="Comic Sans MS" panose="030F0702030302020204" pitchFamily="66" charset="0"/>
              </a:rPr>
              <a:t>  A) The difference between controlled </a:t>
            </a:r>
            <a:br>
              <a:rPr lang="en-US" altLang="en-US" sz="1600" dirty="0">
                <a:latin typeface="Comic Sans MS" panose="030F0702030302020204" pitchFamily="66" charset="0"/>
              </a:rPr>
            </a:br>
            <a:r>
              <a:rPr lang="en-US" altLang="en-US" sz="1600" dirty="0">
                <a:latin typeface="Comic Sans MS" panose="030F0702030302020204" pitchFamily="66" charset="0"/>
              </a:rPr>
              <a:t>        laboratory conditions and the natural</a:t>
            </a:r>
            <a:br>
              <a:rPr lang="en-US" altLang="en-US" sz="1600" dirty="0">
                <a:latin typeface="Comic Sans MS" panose="030F0702030302020204" pitchFamily="66" charset="0"/>
              </a:rPr>
            </a:br>
            <a:r>
              <a:rPr lang="en-US" altLang="en-US" sz="1600" dirty="0">
                <a:latin typeface="Comic Sans MS" panose="030F0702030302020204" pitchFamily="66" charset="0"/>
              </a:rPr>
              <a:t>        environment.</a:t>
            </a:r>
          </a:p>
          <a:p>
            <a:pPr marL="0" indent="0">
              <a:buNone/>
            </a:pPr>
            <a:br>
              <a:rPr lang="en-US" altLang="en-US" sz="1600" dirty="0">
                <a:latin typeface="Comic Sans MS" panose="030F0702030302020204" pitchFamily="66" charset="0"/>
              </a:rPr>
            </a:br>
            <a:r>
              <a:rPr lang="en-US" altLang="en-US" sz="1600" dirty="0">
                <a:latin typeface="Comic Sans MS" panose="030F0702030302020204" pitchFamily="66" charset="0"/>
              </a:rPr>
              <a:t>  B) The effect of the host on its parasite.</a:t>
            </a:r>
          </a:p>
          <a:p>
            <a:pPr marL="0" indent="0">
              <a:buNone/>
            </a:pPr>
            <a:endParaRPr lang="en-US" altLang="en-US" sz="1600" dirty="0">
              <a:latin typeface="Comic Sans MS" panose="030F0702030302020204" pitchFamily="66" charset="0"/>
            </a:endParaRPr>
          </a:p>
          <a:p>
            <a:pPr marL="0" indent="0">
              <a:buNone/>
            </a:pPr>
            <a:r>
              <a:rPr lang="en-US" altLang="en-US" sz="1600" dirty="0">
                <a:latin typeface="Comic Sans MS" panose="030F0702030302020204" pitchFamily="66" charset="0"/>
              </a:rPr>
              <a:t>  C) The influence of competition for limited</a:t>
            </a:r>
            <a:br>
              <a:rPr lang="en-US" altLang="en-US" sz="1600" dirty="0">
                <a:latin typeface="Comic Sans MS" panose="030F0702030302020204" pitchFamily="66" charset="0"/>
              </a:rPr>
            </a:br>
            <a:r>
              <a:rPr lang="en-US" altLang="en-US" sz="1600" dirty="0">
                <a:latin typeface="Comic Sans MS" panose="030F0702030302020204" pitchFamily="66" charset="0"/>
              </a:rPr>
              <a:t>       resources.  </a:t>
            </a:r>
          </a:p>
          <a:p>
            <a:pPr marL="0" indent="0">
              <a:buNone/>
            </a:pPr>
            <a:endParaRPr lang="en-US" altLang="en-US" sz="1600" dirty="0">
              <a:latin typeface="Comic Sans MS" panose="030F0702030302020204" pitchFamily="66" charset="0"/>
            </a:endParaRPr>
          </a:p>
          <a:p>
            <a:pPr marL="0" indent="0">
              <a:buNone/>
            </a:pPr>
            <a:r>
              <a:rPr lang="en-US" altLang="en-US" sz="1600" dirty="0">
                <a:latin typeface="Comic Sans MS" panose="030F0702030302020204" pitchFamily="66" charset="0"/>
              </a:rPr>
              <a:t> D)  The natural variation among populations.</a:t>
            </a:r>
          </a:p>
          <a:p>
            <a:pPr marL="0" indent="0">
              <a:buNone/>
            </a:pPr>
            <a:r>
              <a:rPr lang="en-US" altLang="en-US" sz="1600" dirty="0">
                <a:latin typeface="Comic Sans MS" panose="030F0702030302020204" pitchFamily="66" charset="0"/>
              </a:rPr>
              <a:t> </a:t>
            </a:r>
          </a:p>
          <a:p>
            <a:pPr marL="0" indent="0">
              <a:buNone/>
            </a:pPr>
            <a:r>
              <a:rPr lang="en-US" altLang="en-US" sz="1600" dirty="0">
                <a:latin typeface="Comic Sans MS" panose="030F0702030302020204" pitchFamily="66" charset="0"/>
              </a:rPr>
              <a:t> </a:t>
            </a:r>
            <a:endParaRPr lang="en-US" altLang="en-US" sz="1800" dirty="0">
              <a:latin typeface="Comic Sans MS" panose="030F0702030302020204" pitchFamily="66" charset="0"/>
            </a:endParaRPr>
          </a:p>
        </p:txBody>
      </p:sp>
      <p:sp>
        <p:nvSpPr>
          <p:cNvPr id="89091" name="Rectangle 1">
            <a:extLst>
              <a:ext uri="{FF2B5EF4-FFF2-40B4-BE49-F238E27FC236}">
                <a16:creationId xmlns:a16="http://schemas.microsoft.com/office/drawing/2014/main" id="{7FB329C5-999E-4B3E-9007-81BF8CC3CCF6}"/>
              </a:ext>
            </a:extLst>
          </p:cNvPr>
          <p:cNvSpPr>
            <a:spLocks noChangeArrowheads="1"/>
          </p:cNvSpPr>
          <p:nvPr/>
        </p:nvSpPr>
        <p:spPr bwMode="auto">
          <a:xfrm>
            <a:off x="1541464" y="6253163"/>
            <a:ext cx="9185275" cy="430212"/>
          </a:xfrm>
          <a:prstGeom prst="rect">
            <a:avLst/>
          </a:prstGeom>
          <a:noFill/>
          <a:ln>
            <a:noFill/>
          </a:ln>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Aft>
                <a:spcPct val="0"/>
              </a:spcAft>
              <a:buNone/>
              <a:defRPr/>
            </a:pPr>
            <a:endParaRPr lang="en-US" altLang="en-US" sz="1000" dirty="0">
              <a:solidFill>
                <a:srgbClr val="CC0099"/>
              </a:solidFill>
              <a:cs typeface="Arial" panose="020B0604020202020204" pitchFamily="34" charset="0"/>
            </a:endParaRPr>
          </a:p>
          <a:p>
            <a:pPr fontAlgn="base">
              <a:spcAft>
                <a:spcPct val="0"/>
              </a:spcAft>
              <a:buNone/>
              <a:defRPr/>
            </a:pPr>
            <a:r>
              <a:rPr lang="en-US" altLang="en-US" sz="1000" dirty="0">
                <a:solidFill>
                  <a:srgbClr val="CC0099"/>
                </a:solidFill>
                <a:cs typeface="Arial" panose="020B0604020202020204" pitchFamily="34" charset="0"/>
              </a:rPr>
              <a:t>.</a:t>
            </a:r>
          </a:p>
        </p:txBody>
      </p:sp>
      <p:sp>
        <p:nvSpPr>
          <p:cNvPr id="4" name="Rectangle 1">
            <a:extLst>
              <a:ext uri="{FF2B5EF4-FFF2-40B4-BE49-F238E27FC236}">
                <a16:creationId xmlns:a16="http://schemas.microsoft.com/office/drawing/2014/main" id="{D8BE8AAD-35E6-4B72-A050-7FE60302F85A}"/>
              </a:ext>
            </a:extLst>
          </p:cNvPr>
          <p:cNvSpPr>
            <a:spLocks noChangeArrowheads="1"/>
          </p:cNvSpPr>
          <p:nvPr/>
        </p:nvSpPr>
        <p:spPr bwMode="auto">
          <a:xfrm>
            <a:off x="44450" y="5922169"/>
            <a:ext cx="9202737" cy="1016000"/>
          </a:xfrm>
          <a:prstGeom prst="rect">
            <a:avLst/>
          </a:prstGeom>
          <a:noFill/>
          <a:ln>
            <a:noFill/>
          </a:ln>
          <a:effectLst/>
        </p:spPr>
        <p:txBody>
          <a:bodyPr anchor="ctr">
            <a:spAutoFit/>
          </a:bodyPr>
          <a:lstStyle>
            <a:lvl1pPr eaLnBrk="0" hangingPunct="0">
              <a:defRPr>
                <a:solidFill>
                  <a:schemeClr val="tx1"/>
                </a:solidFill>
                <a:latin typeface="Comic Sans MS" pitchFamily="66" charset="0"/>
              </a:defRPr>
            </a:lvl1pPr>
            <a:lvl2pPr eaLnBrk="0" hangingPunct="0">
              <a:defRPr>
                <a:solidFill>
                  <a:schemeClr val="tx1"/>
                </a:solidFill>
                <a:latin typeface="Comic Sans MS" pitchFamily="66" charset="0"/>
              </a:defRPr>
            </a:lvl2pPr>
            <a:lvl3pPr eaLnBrk="0" hangingPunct="0">
              <a:defRPr>
                <a:solidFill>
                  <a:schemeClr val="tx1"/>
                </a:solidFill>
                <a:latin typeface="Comic Sans MS" pitchFamily="66" charset="0"/>
              </a:defRPr>
            </a:lvl3pPr>
            <a:lvl4pPr eaLnBrk="0" hangingPunct="0">
              <a:defRPr>
                <a:solidFill>
                  <a:schemeClr val="tx1"/>
                </a:solidFill>
                <a:latin typeface="Comic Sans MS" pitchFamily="66" charset="0"/>
              </a:defRPr>
            </a:lvl4pPr>
            <a:lvl5pPr eaLnBrk="0" hangingPunct="0">
              <a:defRPr>
                <a:solidFill>
                  <a:schemeClr val="tx1"/>
                </a:solidFill>
                <a:latin typeface="Comic Sans MS" pitchFamily="66" charset="0"/>
              </a:defRPr>
            </a:lvl5pPr>
            <a:lvl6pPr eaLnBrk="0" fontAlgn="base" hangingPunct="0">
              <a:spcBef>
                <a:spcPct val="0"/>
              </a:spcBef>
              <a:spcAft>
                <a:spcPct val="0"/>
              </a:spcAft>
              <a:defRPr>
                <a:solidFill>
                  <a:schemeClr val="tx1"/>
                </a:solidFill>
                <a:latin typeface="Comic Sans MS" pitchFamily="66" charset="0"/>
              </a:defRPr>
            </a:lvl6pPr>
            <a:lvl7pPr eaLnBrk="0" fontAlgn="base" hangingPunct="0">
              <a:spcBef>
                <a:spcPct val="0"/>
              </a:spcBef>
              <a:spcAft>
                <a:spcPct val="0"/>
              </a:spcAft>
              <a:defRPr>
                <a:solidFill>
                  <a:schemeClr val="tx1"/>
                </a:solidFill>
                <a:latin typeface="Comic Sans MS" pitchFamily="66" charset="0"/>
              </a:defRPr>
            </a:lvl7pPr>
            <a:lvl8pPr eaLnBrk="0" fontAlgn="base" hangingPunct="0">
              <a:spcBef>
                <a:spcPct val="0"/>
              </a:spcBef>
              <a:spcAft>
                <a:spcPct val="0"/>
              </a:spcAft>
              <a:defRPr>
                <a:solidFill>
                  <a:schemeClr val="tx1"/>
                </a:solidFill>
                <a:latin typeface="Comic Sans MS" pitchFamily="66" charset="0"/>
              </a:defRPr>
            </a:lvl8pPr>
            <a:lvl9pPr eaLnBrk="0" fontAlgn="base" hangingPunct="0">
              <a:spcBef>
                <a:spcPct val="0"/>
              </a:spcBef>
              <a:spcAft>
                <a:spcPct val="0"/>
              </a:spcAft>
              <a:defRPr>
                <a:solidFill>
                  <a:schemeClr val="tx1"/>
                </a:solidFill>
                <a:latin typeface="Comic Sans MS" pitchFamily="66" charset="0"/>
              </a:defRPr>
            </a:lvl9pPr>
          </a:lstStyle>
          <a:p>
            <a:pPr eaLnBrk="1" hangingPunct="1">
              <a:defRPr/>
            </a:pPr>
            <a:r>
              <a:rPr lang="en-US" sz="1000" dirty="0">
                <a:solidFill>
                  <a:srgbClr val="000000"/>
                </a:solidFill>
                <a:cs typeface="Arial" panose="020B0604020202020204" pitchFamily="34" charset="0"/>
              </a:rPr>
              <a:t>ENE-4.B.4 Competition, predation, and symbioses, including parasitism, mutualism, and commensalism, can drive population dynamics.</a:t>
            </a:r>
            <a:endParaRPr lang="en-US" sz="1000" dirty="0">
              <a:solidFill>
                <a:prstClr val="black"/>
              </a:solidFill>
              <a:latin typeface="Calibri" panose="020F0502020204030204"/>
              <a:cs typeface="Arial" panose="020B0604020202020204" pitchFamily="34" charset="0"/>
            </a:endParaRPr>
          </a:p>
          <a:p>
            <a:pPr eaLnBrk="1" hangingPunct="1">
              <a:defRPr/>
            </a:pPr>
            <a:r>
              <a:rPr lang="en-US" sz="1000" dirty="0">
                <a:solidFill>
                  <a:prstClr val="black"/>
                </a:solidFill>
                <a:latin typeface="Calibri" panose="020F0502020204030204"/>
                <a:cs typeface="Arial" panose="020B0604020202020204" pitchFamily="34" charset="0"/>
              </a:rPr>
              <a:t>SP 4. B Describe data from a table or graph, including</a:t>
            </a:r>
            <a:br>
              <a:rPr lang="en-US" sz="1000" dirty="0">
                <a:solidFill>
                  <a:prstClr val="black"/>
                </a:solidFill>
                <a:latin typeface="Calibri" panose="020F0502020204030204"/>
                <a:cs typeface="Arial" panose="020B0604020202020204" pitchFamily="34" charset="0"/>
              </a:rPr>
            </a:br>
            <a:r>
              <a:rPr lang="en-US" sz="1000" dirty="0">
                <a:solidFill>
                  <a:prstClr val="black"/>
                </a:solidFill>
                <a:latin typeface="Calibri" panose="020F0502020204030204"/>
                <a:cs typeface="Arial" panose="020B0604020202020204" pitchFamily="34" charset="0"/>
              </a:rPr>
              <a:t>     a. Identifying specific data points</a:t>
            </a:r>
          </a:p>
          <a:p>
            <a:pPr eaLnBrk="1" hangingPunct="1">
              <a:defRPr/>
            </a:pPr>
            <a:r>
              <a:rPr lang="en-US" sz="1000" dirty="0">
                <a:solidFill>
                  <a:prstClr val="black"/>
                </a:solidFill>
                <a:latin typeface="Calibri" panose="020F0502020204030204"/>
                <a:cs typeface="Arial" panose="020B0604020202020204" pitchFamily="34" charset="0"/>
              </a:rPr>
              <a:t>     b. Describing trends and/or patterns in the data.</a:t>
            </a:r>
          </a:p>
          <a:p>
            <a:pPr eaLnBrk="1" hangingPunct="1">
              <a:defRPr/>
            </a:pPr>
            <a:r>
              <a:rPr lang="en-US" sz="1000" dirty="0">
                <a:solidFill>
                  <a:prstClr val="black"/>
                </a:solidFill>
                <a:latin typeface="Calibri" panose="020F0502020204030204"/>
                <a:cs typeface="Arial" panose="020B0604020202020204" pitchFamily="34" charset="0"/>
              </a:rPr>
              <a:t>     c. Describing relationships between variables.</a:t>
            </a:r>
          </a:p>
          <a:p>
            <a:pPr fontAlgn="base">
              <a:lnSpc>
                <a:spcPct val="107000"/>
              </a:lnSpc>
              <a:spcBef>
                <a:spcPct val="0"/>
              </a:spcBef>
              <a:spcAft>
                <a:spcPct val="0"/>
              </a:spcAft>
              <a:defRPr/>
            </a:pPr>
            <a:endParaRPr lang="en-US" sz="1000" dirty="0">
              <a:solidFill>
                <a:srgbClr val="000000"/>
              </a:solidFill>
              <a:latin typeface="Times New Roman" panose="02020603050405020304" pitchFamily="18" charset="0"/>
              <a:cs typeface="Times New Roman" panose="02020603050405020304" pitchFamily="18" charset="0"/>
            </a:endParaRPr>
          </a:p>
        </p:txBody>
      </p:sp>
      <p:sp>
        <p:nvSpPr>
          <p:cNvPr id="277509" name="TextBox 5">
            <a:extLst>
              <a:ext uri="{FF2B5EF4-FFF2-40B4-BE49-F238E27FC236}">
                <a16:creationId xmlns:a16="http://schemas.microsoft.com/office/drawing/2014/main" id="{3B51E8C0-0EBD-4883-A6D6-D124195B52DC}"/>
              </a:ext>
            </a:extLst>
          </p:cNvPr>
          <p:cNvSpPr txBox="1">
            <a:spLocks noChangeArrowheads="1"/>
          </p:cNvSpPr>
          <p:nvPr/>
        </p:nvSpPr>
        <p:spPr bwMode="auto">
          <a:xfrm>
            <a:off x="44450" y="51593"/>
            <a:ext cx="31273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1000" dirty="0">
                <a:solidFill>
                  <a:srgbClr val="000000"/>
                </a:solidFill>
                <a:cs typeface="Times New Roman" panose="02020603050405020304" pitchFamily="18" charset="0"/>
                <a:hlinkClick r:id="rId4"/>
              </a:rPr>
              <a:t>From Released 2013 AP BIOLOGY Practice Exam</a:t>
            </a:r>
            <a:endParaRPr lang="en-US" altLang="en-US" sz="1000" dirty="0">
              <a:solidFill>
                <a:srgbClr val="000000"/>
              </a:solidFill>
              <a:cs typeface="Times New Roman" panose="02020603050405020304" pitchFamily="18" charset="0"/>
            </a:endParaRPr>
          </a:p>
        </p:txBody>
      </p:sp>
      <p:sp>
        <p:nvSpPr>
          <p:cNvPr id="5" name="Rectangle: Rounded Corners 4">
            <a:extLst>
              <a:ext uri="{FF2B5EF4-FFF2-40B4-BE49-F238E27FC236}">
                <a16:creationId xmlns:a16="http://schemas.microsoft.com/office/drawing/2014/main" id="{818F0A7D-9CCA-4A97-9796-34BA6AE782C6}"/>
              </a:ext>
            </a:extLst>
          </p:cNvPr>
          <p:cNvSpPr/>
          <p:nvPr/>
        </p:nvSpPr>
        <p:spPr>
          <a:xfrm>
            <a:off x="188153" y="3942523"/>
            <a:ext cx="4259262" cy="43021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latin typeface="Arial"/>
            </a:endParaRPr>
          </a:p>
        </p:txBody>
      </p:sp>
      <p:pic>
        <p:nvPicPr>
          <p:cNvPr id="277511" name="Picture 2">
            <a:extLst>
              <a:ext uri="{FF2B5EF4-FFF2-40B4-BE49-F238E27FC236}">
                <a16:creationId xmlns:a16="http://schemas.microsoft.com/office/drawing/2014/main" id="{802EC284-43D3-4B5A-A9F7-1A9FBCBE90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3334" t="19778" r="24167" b="11462"/>
          <a:stretch>
            <a:fillRect/>
          </a:stretch>
        </p:blipFill>
        <p:spPr bwMode="auto">
          <a:xfrm>
            <a:off x="5144256" y="51593"/>
            <a:ext cx="6859592" cy="5050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222E6087-EFE9-4F60-921B-928611EF4632}"/>
              </a:ext>
            </a:extLst>
          </p:cNvPr>
          <p:cNvSpPr>
            <a:spLocks noChangeArrowheads="1"/>
          </p:cNvSpPr>
          <p:nvPr/>
        </p:nvSpPr>
        <p:spPr bwMode="auto">
          <a:xfrm>
            <a:off x="0" y="0"/>
            <a:ext cx="6858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1000" dirty="0">
                <a:solidFill>
                  <a:srgbClr val="FF33CC"/>
                </a:solidFill>
              </a:rPr>
              <a:t>Image from: http://www.epikness.com/wp-content/uploads/2011/11/chem191ss5q5.gif</a:t>
            </a:r>
          </a:p>
        </p:txBody>
      </p:sp>
      <p:pic>
        <p:nvPicPr>
          <p:cNvPr id="192515" name="Picture 5">
            <a:extLst>
              <a:ext uri="{FF2B5EF4-FFF2-40B4-BE49-F238E27FC236}">
                <a16:creationId xmlns:a16="http://schemas.microsoft.com/office/drawing/2014/main" id="{A6427E5B-6039-4A10-8B9A-B8C2B0527E45}"/>
              </a:ext>
            </a:extLst>
          </p:cNvPr>
          <p:cNvPicPr>
            <a:picLocks noChangeAspect="1"/>
          </p:cNvPicPr>
          <p:nvPr/>
        </p:nvPicPr>
        <p:blipFill>
          <a:blip r:embed="rId2">
            <a:extLst>
              <a:ext uri="{28A0092B-C50C-407E-A947-70E740481C1C}">
                <a14:useLocalDpi xmlns:a14="http://schemas.microsoft.com/office/drawing/2010/main" val="0"/>
              </a:ext>
            </a:extLst>
          </a:blip>
          <a:srcRect l="71085" t="16740"/>
          <a:stretch>
            <a:fillRect/>
          </a:stretch>
        </p:blipFill>
        <p:spPr bwMode="auto">
          <a:xfrm>
            <a:off x="2074864" y="752476"/>
            <a:ext cx="4187825" cy="407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6" name="TextBox 1">
            <a:extLst>
              <a:ext uri="{FF2B5EF4-FFF2-40B4-BE49-F238E27FC236}">
                <a16:creationId xmlns:a16="http://schemas.microsoft.com/office/drawing/2014/main" id="{411E0454-6509-4F89-8ABC-7E686786FCDA}"/>
              </a:ext>
            </a:extLst>
          </p:cNvPr>
          <p:cNvSpPr txBox="1">
            <a:spLocks noChangeArrowheads="1"/>
          </p:cNvSpPr>
          <p:nvPr/>
        </p:nvSpPr>
        <p:spPr bwMode="auto">
          <a:xfrm>
            <a:off x="169792" y="317752"/>
            <a:ext cx="81962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400" dirty="0">
                <a:solidFill>
                  <a:srgbClr val="000000"/>
                </a:solidFill>
                <a:latin typeface="Comic Sans MS" panose="030F0702030302020204" pitchFamily="66" charset="0"/>
              </a:rPr>
              <a:t>EXPLAIN why the following graph has the shape it does</a:t>
            </a:r>
          </a:p>
        </p:txBody>
      </p:sp>
      <p:pic>
        <p:nvPicPr>
          <p:cNvPr id="192517" name="Picture 3">
            <a:extLst>
              <a:ext uri="{FF2B5EF4-FFF2-40B4-BE49-F238E27FC236}">
                <a16:creationId xmlns:a16="http://schemas.microsoft.com/office/drawing/2014/main" id="{22FDB0B8-AA05-4787-83F5-0154D7371E2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44701" y="752476"/>
            <a:ext cx="5762625"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E6B5BB9-EF10-4B7E-B6BD-C81A0CC6E7F2}"/>
              </a:ext>
            </a:extLst>
          </p:cNvPr>
          <p:cNvSpPr txBox="1">
            <a:spLocks noChangeArrowheads="1"/>
          </p:cNvSpPr>
          <p:nvPr/>
        </p:nvSpPr>
        <p:spPr bwMode="auto">
          <a:xfrm>
            <a:off x="5952694" y="789473"/>
            <a:ext cx="5762624" cy="1529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1800" dirty="0">
                <a:solidFill>
                  <a:srgbClr val="1802BE"/>
                </a:solidFill>
                <a:latin typeface="Comic Sans MS" panose="030F0702030302020204" pitchFamily="66" charset="0"/>
                <a:cs typeface="Arial" panose="020B0604020202020204" pitchFamily="34" charset="0"/>
              </a:rPr>
              <a:t>All enzymes have an optimum temperature and pH at which they function the best so rate of reaction is highest here.  Increasing or decreasing the temperature on either side of the optimum decreases enzyme activity.</a:t>
            </a:r>
          </a:p>
        </p:txBody>
      </p:sp>
      <p:sp>
        <p:nvSpPr>
          <p:cNvPr id="3" name="TextBox 2">
            <a:extLst>
              <a:ext uri="{FF2B5EF4-FFF2-40B4-BE49-F238E27FC236}">
                <a16:creationId xmlns:a16="http://schemas.microsoft.com/office/drawing/2014/main" id="{031FC6E1-A88E-49F4-9A9A-5F5019AC8545}"/>
              </a:ext>
            </a:extLst>
          </p:cNvPr>
          <p:cNvSpPr txBox="1">
            <a:spLocks noChangeArrowheads="1"/>
          </p:cNvSpPr>
          <p:nvPr/>
        </p:nvSpPr>
        <p:spPr bwMode="auto">
          <a:xfrm>
            <a:off x="1918567" y="5040731"/>
            <a:ext cx="53054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1800" dirty="0">
                <a:solidFill>
                  <a:srgbClr val="1802BE"/>
                </a:solidFill>
                <a:latin typeface="Comic Sans MS" panose="030F0702030302020204" pitchFamily="66" charset="0"/>
                <a:cs typeface="Arial" panose="020B0604020202020204" pitchFamily="34" charset="0"/>
              </a:rPr>
              <a:t>At lower temperatures, enzyme activity slows</a:t>
            </a:r>
            <a:br>
              <a:rPr lang="en-US" altLang="en-US" sz="1800" dirty="0">
                <a:solidFill>
                  <a:srgbClr val="1802BE"/>
                </a:solidFill>
                <a:latin typeface="Comic Sans MS" panose="030F0702030302020204" pitchFamily="66" charset="0"/>
                <a:cs typeface="Arial" panose="020B0604020202020204" pitchFamily="34" charset="0"/>
              </a:rPr>
            </a:br>
            <a:r>
              <a:rPr lang="en-US" altLang="en-US" sz="1800" dirty="0">
                <a:solidFill>
                  <a:srgbClr val="1802BE"/>
                </a:solidFill>
                <a:latin typeface="Comic Sans MS" panose="030F0702030302020204" pitchFamily="66" charset="0"/>
                <a:cs typeface="Arial" panose="020B0604020202020204" pitchFamily="34" charset="0"/>
              </a:rPr>
              <a:t>due  to decrease in molecule collisions. </a:t>
            </a:r>
            <a:br>
              <a:rPr lang="en-US" altLang="en-US" sz="1800" dirty="0">
                <a:solidFill>
                  <a:srgbClr val="1802BE"/>
                </a:solidFill>
                <a:latin typeface="Comic Sans MS" panose="030F0702030302020204" pitchFamily="66" charset="0"/>
                <a:cs typeface="Arial" panose="020B0604020202020204" pitchFamily="34" charset="0"/>
              </a:rPr>
            </a:br>
            <a:r>
              <a:rPr lang="en-US" altLang="en-US" sz="1800" dirty="0">
                <a:solidFill>
                  <a:srgbClr val="1802BE"/>
                </a:solidFill>
                <a:latin typeface="Comic Sans MS" panose="030F0702030302020204" pitchFamily="66" charset="0"/>
                <a:cs typeface="Arial" panose="020B0604020202020204" pitchFamily="34" charset="0"/>
              </a:rPr>
              <a:t>Fewer enzymes and substrates find each other.</a:t>
            </a:r>
          </a:p>
        </p:txBody>
      </p:sp>
      <p:sp>
        <p:nvSpPr>
          <p:cNvPr id="162825" name="Rectangle 3">
            <a:extLst>
              <a:ext uri="{FF2B5EF4-FFF2-40B4-BE49-F238E27FC236}">
                <a16:creationId xmlns:a16="http://schemas.microsoft.com/office/drawing/2014/main" id="{77DBE26B-F7CF-42A9-BB7D-6DB918F78872}"/>
              </a:ext>
            </a:extLst>
          </p:cNvPr>
          <p:cNvSpPr>
            <a:spLocks noChangeArrowheads="1"/>
          </p:cNvSpPr>
          <p:nvPr/>
        </p:nvSpPr>
        <p:spPr bwMode="auto">
          <a:xfrm>
            <a:off x="0" y="6036345"/>
            <a:ext cx="12192000" cy="88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lnSpc>
                <a:spcPct val="107000"/>
              </a:lnSpc>
              <a:spcBef>
                <a:spcPct val="0"/>
              </a:spcBef>
              <a:spcAft>
                <a:spcPct val="0"/>
              </a:spcAft>
              <a:buNone/>
            </a:pPr>
            <a:r>
              <a:rPr lang="en-US" altLang="en-US" sz="1000" dirty="0">
                <a:solidFill>
                  <a:srgbClr val="000000"/>
                </a:solidFill>
                <a:ea typeface="Times New Roman" panose="02020603050405020304" pitchFamily="18" charset="0"/>
                <a:cs typeface="Arial" panose="020B0604020202020204" pitchFamily="34" charset="0"/>
              </a:rPr>
              <a:t>ESSENTIAL KNOWLEDGE</a:t>
            </a:r>
            <a:br>
              <a:rPr lang="en-US" altLang="en-US" sz="1000" dirty="0">
                <a:solidFill>
                  <a:srgbClr val="000000"/>
                </a:solidFill>
                <a:ea typeface="Times New Roman" panose="02020603050405020304" pitchFamily="18" charset="0"/>
                <a:cs typeface="Arial" panose="020B0604020202020204" pitchFamily="34" charset="0"/>
              </a:rPr>
            </a:br>
            <a:r>
              <a:rPr lang="en-US" altLang="en-US" sz="1000" dirty="0">
                <a:solidFill>
                  <a:srgbClr val="000000"/>
                </a:solidFill>
                <a:ea typeface="Times New Roman" panose="02020603050405020304" pitchFamily="18" charset="0"/>
                <a:cs typeface="Arial" panose="020B0604020202020204" pitchFamily="34" charset="0"/>
              </a:rPr>
              <a:t>ENE F. 1 b. Environmental temperatures and pH outside the </a:t>
            </a:r>
            <a:r>
              <a:rPr lang="en-US" altLang="en-US" sz="1000" dirty="0">
                <a:solidFill>
                  <a:srgbClr val="FF0000"/>
                </a:solidFill>
                <a:ea typeface="Times New Roman" panose="02020603050405020304" pitchFamily="18" charset="0"/>
                <a:cs typeface="Arial" panose="020B0604020202020204" pitchFamily="34" charset="0"/>
              </a:rPr>
              <a:t>optimal range </a:t>
            </a:r>
            <a:r>
              <a:rPr lang="en-US" altLang="en-US" sz="1000" dirty="0">
                <a:solidFill>
                  <a:srgbClr val="000000"/>
                </a:solidFill>
                <a:ea typeface="Times New Roman" panose="02020603050405020304" pitchFamily="18" charset="0"/>
                <a:cs typeface="Arial" panose="020B0604020202020204" pitchFamily="34" charset="0"/>
              </a:rPr>
              <a:t>for a given enzyme will cause changes to its structure, altering the efficiency with which it catalyzes reactions</a:t>
            </a:r>
          </a:p>
          <a:p>
            <a:pPr lvl="0">
              <a:spcBef>
                <a:spcPts val="0"/>
              </a:spcBef>
              <a:buNone/>
              <a:defRPr/>
            </a:pPr>
            <a:r>
              <a:rPr lang="en-US" sz="1000" dirty="0">
                <a:solidFill>
                  <a:prstClr val="black"/>
                </a:solidFill>
                <a:latin typeface="Calibri" panose="020F0502020204030204"/>
              </a:rPr>
              <a:t>SP 2 B Explain relationships between different characteristics of biological concepts, processes, or models represented visually</a:t>
            </a:r>
          </a:p>
          <a:p>
            <a:pPr lvl="0">
              <a:spcBef>
                <a:spcPts val="0"/>
              </a:spcBef>
              <a:buNone/>
              <a:defRPr/>
            </a:pPr>
            <a:r>
              <a:rPr lang="en-US" sz="1000" dirty="0">
                <a:solidFill>
                  <a:prstClr val="black"/>
                </a:solidFill>
                <a:latin typeface="Calibri" panose="020F0502020204030204"/>
              </a:rPr>
              <a:t>    a. in theoretical contexts</a:t>
            </a:r>
          </a:p>
          <a:p>
            <a:pPr lvl="0">
              <a:spcBef>
                <a:spcPts val="0"/>
              </a:spcBef>
              <a:buNone/>
              <a:defRPr/>
            </a:pPr>
            <a:r>
              <a:rPr lang="en-US" sz="1000" dirty="0">
                <a:solidFill>
                  <a:prstClr val="black"/>
                </a:solidFill>
                <a:latin typeface="Calibri" panose="020F0502020204030204"/>
              </a:rPr>
              <a:t>SP 2.C Explain how biological concepts or processes represented visually relate to larger biological principles, concepts, processes or theories.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2825"/>
                                        </p:tgtEl>
                                        <p:attrNameLst>
                                          <p:attrName>style.visibility</p:attrName>
                                        </p:attrNameLst>
                                      </p:cBhvr>
                                      <p:to>
                                        <p:strVal val="visible"/>
                                      </p:to>
                                    </p:set>
                                    <p:animEffect transition="in" filter="wipe(down)">
                                      <p:cBhvr>
                                        <p:cTn id="17" dur="500"/>
                                        <p:tgtEl>
                                          <p:spTgt spid="1628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5"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75000"/>
          </a:schemeClr>
        </a:solidFill>
        <a:effectLst/>
      </p:bgPr>
    </p:bg>
    <p:spTree>
      <p:nvGrpSpPr>
        <p:cNvPr id="1" name=""/>
        <p:cNvGrpSpPr/>
        <p:nvPr/>
      </p:nvGrpSpPr>
      <p:grpSpPr>
        <a:xfrm>
          <a:off x="0" y="0"/>
          <a:ext cx="0" cy="0"/>
          <a:chOff x="0" y="0"/>
          <a:chExt cx="0" cy="0"/>
        </a:xfrm>
      </p:grpSpPr>
      <p:pic>
        <p:nvPicPr>
          <p:cNvPr id="23554" name="Picture 2" descr="Control group vs. Out of control group - throw pillow">
            <a:extLst>
              <a:ext uri="{FF2B5EF4-FFF2-40B4-BE49-F238E27FC236}">
                <a16:creationId xmlns:a16="http://schemas.microsoft.com/office/drawing/2014/main" id="{BA0F95BD-8A0A-48C4-AEB5-55D447093A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22" t="6495" r="6617" b="6873"/>
          <a:stretch/>
        </p:blipFill>
        <p:spPr bwMode="auto">
          <a:xfrm>
            <a:off x="2447779" y="649844"/>
            <a:ext cx="5964702" cy="6018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1">
            <a:extLst>
              <a:ext uri="{FF2B5EF4-FFF2-40B4-BE49-F238E27FC236}">
                <a16:creationId xmlns:a16="http://schemas.microsoft.com/office/drawing/2014/main" id="{E38171D2-3037-44F0-9A3B-9EB275EEB934}"/>
              </a:ext>
            </a:extLst>
          </p:cNvPr>
          <p:cNvSpPr>
            <a:spLocks noChangeArrowheads="1"/>
          </p:cNvSpPr>
          <p:nvPr/>
        </p:nvSpPr>
        <p:spPr bwMode="auto">
          <a:xfrm>
            <a:off x="161779" y="42203"/>
            <a:ext cx="4572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000" dirty="0">
                <a:solidFill>
                  <a:srgbClr val="CC3399"/>
                </a:solidFill>
              </a:rPr>
              <a:t>https://www.pinterest.com/pin/50313720817171899/</a:t>
            </a:r>
          </a:p>
        </p:txBody>
      </p:sp>
      <p:sp>
        <p:nvSpPr>
          <p:cNvPr id="4" name="TextBox 3">
            <a:extLst>
              <a:ext uri="{FF2B5EF4-FFF2-40B4-BE49-F238E27FC236}">
                <a16:creationId xmlns:a16="http://schemas.microsoft.com/office/drawing/2014/main" id="{FAA0489F-AE09-4254-8CAA-D25C91223F6B}"/>
              </a:ext>
            </a:extLst>
          </p:cNvPr>
          <p:cNvSpPr txBox="1"/>
          <p:nvPr/>
        </p:nvSpPr>
        <p:spPr>
          <a:xfrm>
            <a:off x="4038600" y="129382"/>
            <a:ext cx="2707216" cy="523220"/>
          </a:xfrm>
          <a:prstGeom prst="rect">
            <a:avLst/>
          </a:prstGeom>
          <a:gradFill>
            <a:gsLst>
              <a:gs pos="0">
                <a:srgbClr val="FFD966">
                  <a:lumMod val="5000"/>
                  <a:lumOff val="95000"/>
                </a:srgbClr>
              </a:gs>
              <a:gs pos="74000">
                <a:srgbClr val="FFD966">
                  <a:lumMod val="45000"/>
                  <a:lumOff val="55000"/>
                </a:srgbClr>
              </a:gs>
              <a:gs pos="83000">
                <a:srgbClr val="FFD966">
                  <a:lumMod val="45000"/>
                  <a:lumOff val="55000"/>
                </a:srgbClr>
              </a:gs>
              <a:gs pos="100000">
                <a:srgbClr val="FFD966">
                  <a:lumMod val="30000"/>
                  <a:lumOff val="70000"/>
                </a:srgbClr>
              </a:gs>
            </a:gsLst>
            <a:lin ang="5400000" scaled="1"/>
          </a:gra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rPr>
              <a:t>TAKE A BREAK</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pic>
        <p:nvPicPr>
          <p:cNvPr id="183298" name="Picture 5">
            <a:extLst>
              <a:ext uri="{FF2B5EF4-FFF2-40B4-BE49-F238E27FC236}">
                <a16:creationId xmlns:a16="http://schemas.microsoft.com/office/drawing/2014/main" id="{EBB1AC19-C406-4F88-B7FD-72E50CAF8CA0}"/>
              </a:ext>
            </a:extLst>
          </p:cNvPr>
          <p:cNvPicPr>
            <a:picLocks noChangeAspect="1"/>
          </p:cNvPicPr>
          <p:nvPr/>
        </p:nvPicPr>
        <p:blipFill>
          <a:blip r:embed="rId2">
            <a:extLst>
              <a:ext uri="{28A0092B-C50C-407E-A947-70E740481C1C}">
                <a14:useLocalDpi xmlns:a14="http://schemas.microsoft.com/office/drawing/2010/main" val="0"/>
              </a:ext>
            </a:extLst>
          </a:blip>
          <a:srcRect l="33745" t="29720" r="29929"/>
          <a:stretch>
            <a:fillRect/>
          </a:stretch>
        </p:blipFill>
        <p:spPr bwMode="auto">
          <a:xfrm>
            <a:off x="1908175" y="877889"/>
            <a:ext cx="4832350" cy="404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9" name="Rectangle 2">
            <a:extLst>
              <a:ext uri="{FF2B5EF4-FFF2-40B4-BE49-F238E27FC236}">
                <a16:creationId xmlns:a16="http://schemas.microsoft.com/office/drawing/2014/main" id="{7CAF6BD0-ADCE-4A37-8E8B-5E5EFC819A17}"/>
              </a:ext>
            </a:extLst>
          </p:cNvPr>
          <p:cNvSpPr>
            <a:spLocks noChangeArrowheads="1"/>
          </p:cNvSpPr>
          <p:nvPr/>
        </p:nvSpPr>
        <p:spPr bwMode="auto">
          <a:xfrm>
            <a:off x="0" y="-8138"/>
            <a:ext cx="6858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1000" dirty="0">
                <a:solidFill>
                  <a:srgbClr val="FF33CC"/>
                </a:solidFill>
              </a:rPr>
              <a:t>Image from: http://www.epikness.com/wp-content/uploads/2011/11/chem191ss5q5.gif</a:t>
            </a:r>
          </a:p>
        </p:txBody>
      </p:sp>
      <p:sp>
        <p:nvSpPr>
          <p:cNvPr id="183300" name="TextBox 1">
            <a:extLst>
              <a:ext uri="{FF2B5EF4-FFF2-40B4-BE49-F238E27FC236}">
                <a16:creationId xmlns:a16="http://schemas.microsoft.com/office/drawing/2014/main" id="{D53E27DB-7482-4C87-BB89-D4D59E63F728}"/>
              </a:ext>
            </a:extLst>
          </p:cNvPr>
          <p:cNvSpPr txBox="1">
            <a:spLocks noChangeArrowheads="1"/>
          </p:cNvSpPr>
          <p:nvPr/>
        </p:nvSpPr>
        <p:spPr bwMode="auto">
          <a:xfrm>
            <a:off x="133470" y="237925"/>
            <a:ext cx="119250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400" b="1" dirty="0">
                <a:solidFill>
                  <a:srgbClr val="000000"/>
                </a:solidFill>
                <a:latin typeface="Comic Sans MS" panose="030F0702030302020204" pitchFamily="66" charset="0"/>
              </a:rPr>
              <a:t>This graph shows the effect substrate concentration on the rate of reaction </a:t>
            </a:r>
          </a:p>
        </p:txBody>
      </p:sp>
      <p:sp>
        <p:nvSpPr>
          <p:cNvPr id="183301" name="Rectangle 3">
            <a:extLst>
              <a:ext uri="{FF2B5EF4-FFF2-40B4-BE49-F238E27FC236}">
                <a16:creationId xmlns:a16="http://schemas.microsoft.com/office/drawing/2014/main" id="{AF2D026F-B59B-468C-A268-76436AE68EEA}"/>
              </a:ext>
            </a:extLst>
          </p:cNvPr>
          <p:cNvSpPr>
            <a:spLocks noChangeArrowheads="1"/>
          </p:cNvSpPr>
          <p:nvPr/>
        </p:nvSpPr>
        <p:spPr bwMode="auto">
          <a:xfrm>
            <a:off x="0" y="6052583"/>
            <a:ext cx="9147175" cy="718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lnSpc>
                <a:spcPct val="107000"/>
              </a:lnSpc>
              <a:spcBef>
                <a:spcPct val="0"/>
              </a:spcBef>
              <a:spcAft>
                <a:spcPct val="0"/>
              </a:spcAft>
              <a:buNone/>
            </a:pPr>
            <a:r>
              <a:rPr lang="en-US" altLang="en-US" sz="1000" dirty="0">
                <a:solidFill>
                  <a:srgbClr val="000000"/>
                </a:solidFill>
                <a:ea typeface="Times New Roman" panose="02020603050405020304" pitchFamily="18" charset="0"/>
                <a:cs typeface="Arial" panose="020B0604020202020204" pitchFamily="34" charset="0"/>
              </a:rPr>
              <a:t>ENE 1.G.2 The relative concentrations of substrates and products determine how efficiently an enzymatic reaction proceeds</a:t>
            </a:r>
          </a:p>
          <a:p>
            <a:pPr lvl="0">
              <a:spcBef>
                <a:spcPts val="0"/>
              </a:spcBef>
              <a:buNone/>
              <a:defRPr/>
            </a:pPr>
            <a:r>
              <a:rPr lang="en-US" sz="1000" dirty="0">
                <a:solidFill>
                  <a:prstClr val="black"/>
                </a:solidFill>
                <a:latin typeface="Calibri" panose="020F0502020204030204"/>
              </a:rPr>
              <a:t>SP 2 B Explain relationships between different characteristics of biological concepts, processes, or models represented visually</a:t>
            </a:r>
          </a:p>
          <a:p>
            <a:pPr lvl="0">
              <a:spcBef>
                <a:spcPts val="0"/>
              </a:spcBef>
              <a:buNone/>
              <a:defRPr/>
            </a:pPr>
            <a:r>
              <a:rPr lang="en-US" sz="1000" dirty="0">
                <a:solidFill>
                  <a:prstClr val="black"/>
                </a:solidFill>
                <a:latin typeface="Calibri" panose="020F0502020204030204"/>
              </a:rPr>
              <a:t>    a. in theoretical contexts</a:t>
            </a:r>
          </a:p>
          <a:p>
            <a:pPr lvl="0">
              <a:spcBef>
                <a:spcPts val="0"/>
              </a:spcBef>
              <a:buNone/>
              <a:defRPr/>
            </a:pPr>
            <a:r>
              <a:rPr lang="en-US" sz="1000" dirty="0">
                <a:solidFill>
                  <a:prstClr val="black"/>
                </a:solidFill>
                <a:latin typeface="Calibri" panose="020F0502020204030204"/>
              </a:rPr>
              <a:t>SP 2.C Explain how biological concepts or processes represented visually relate to larger biological principles, concepts, processes or theories.</a:t>
            </a:r>
            <a:r>
              <a:rPr lang="en-US" altLang="en-US" sz="1000" dirty="0">
                <a:solidFill>
                  <a:srgbClr val="000000"/>
                </a:solidFill>
                <a:ea typeface="Times New Roman" panose="02020603050405020304" pitchFamily="18" charset="0"/>
                <a:cs typeface="Arial" panose="020B0604020202020204" pitchFamily="34" charset="0"/>
              </a:rPr>
              <a:t>.</a:t>
            </a:r>
            <a:endParaRPr lang="en-US" altLang="en-US" sz="1000" dirty="0">
              <a:solidFill>
                <a:srgbClr val="000000"/>
              </a:solidFill>
              <a:ea typeface="Calibri" panose="020F0502020204030204" pitchFamily="34" charset="0"/>
              <a:cs typeface="Arial" panose="020B0604020202020204" pitchFamily="34" charset="0"/>
            </a:endParaRPr>
          </a:p>
        </p:txBody>
      </p:sp>
      <p:sp>
        <p:nvSpPr>
          <p:cNvPr id="183302" name="Rectangle 4">
            <a:extLst>
              <a:ext uri="{FF2B5EF4-FFF2-40B4-BE49-F238E27FC236}">
                <a16:creationId xmlns:a16="http://schemas.microsoft.com/office/drawing/2014/main" id="{5DFAA9BC-E96E-4515-9928-19D1898BBFB9}"/>
              </a:ext>
            </a:extLst>
          </p:cNvPr>
          <p:cNvSpPr>
            <a:spLocks noChangeArrowheads="1"/>
          </p:cNvSpPr>
          <p:nvPr/>
        </p:nvSpPr>
        <p:spPr bwMode="auto">
          <a:xfrm>
            <a:off x="5040313" y="1009651"/>
            <a:ext cx="3810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2000" b="1" dirty="0">
                <a:solidFill>
                  <a:srgbClr val="000000"/>
                </a:solidFill>
                <a:latin typeface="Comic Sans MS" panose="030F0702030302020204" pitchFamily="66" charset="0"/>
              </a:rPr>
              <a:t>EXPLAIN what is happening in this part of the graph? </a:t>
            </a:r>
            <a:endParaRPr lang="en-US" altLang="en-US" b="1" dirty="0">
              <a:solidFill>
                <a:srgbClr val="000000"/>
              </a:solidFill>
            </a:endParaRPr>
          </a:p>
        </p:txBody>
      </p:sp>
      <p:sp>
        <p:nvSpPr>
          <p:cNvPr id="6" name="Arrow: Left 5">
            <a:extLst>
              <a:ext uri="{FF2B5EF4-FFF2-40B4-BE49-F238E27FC236}">
                <a16:creationId xmlns:a16="http://schemas.microsoft.com/office/drawing/2014/main" id="{D99DBCF0-A7FA-4D61-9C68-4C0DC5FB689C}"/>
              </a:ext>
            </a:extLst>
          </p:cNvPr>
          <p:cNvSpPr/>
          <p:nvPr/>
        </p:nvSpPr>
        <p:spPr>
          <a:xfrm rot="18653652">
            <a:off x="4300538" y="1684338"/>
            <a:ext cx="762000" cy="285750"/>
          </a:xfrm>
          <a:prstGeom prst="lef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800" dirty="0">
              <a:solidFill>
                <a:srgbClr val="FFFFFF"/>
              </a:solidFill>
              <a:latin typeface="Arial"/>
            </a:endParaRPr>
          </a:p>
        </p:txBody>
      </p:sp>
      <p:sp>
        <p:nvSpPr>
          <p:cNvPr id="3" name="Rectangle 2">
            <a:extLst>
              <a:ext uri="{FF2B5EF4-FFF2-40B4-BE49-F238E27FC236}">
                <a16:creationId xmlns:a16="http://schemas.microsoft.com/office/drawing/2014/main" id="{2412FEF5-3613-4923-A825-CEC92CF1EBF3}"/>
              </a:ext>
            </a:extLst>
          </p:cNvPr>
          <p:cNvSpPr>
            <a:spLocks noChangeArrowheads="1"/>
          </p:cNvSpPr>
          <p:nvPr/>
        </p:nvSpPr>
        <p:spPr bwMode="auto">
          <a:xfrm>
            <a:off x="5798809" y="1949450"/>
            <a:ext cx="448501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2000" b="1" dirty="0">
                <a:solidFill>
                  <a:srgbClr val="0000FF"/>
                </a:solidFill>
                <a:latin typeface="Comic Sans MS" panose="030F0702030302020204" pitchFamily="66" charset="0"/>
              </a:rPr>
              <a:t>All active sites are full.</a:t>
            </a:r>
            <a:br>
              <a:rPr lang="en-US" altLang="en-US" sz="2000" b="1" dirty="0">
                <a:solidFill>
                  <a:srgbClr val="0000FF"/>
                </a:solidFill>
                <a:latin typeface="Comic Sans MS" panose="030F0702030302020204" pitchFamily="66" charset="0"/>
              </a:rPr>
            </a:br>
            <a:r>
              <a:rPr lang="en-US" altLang="en-US" sz="2000" b="1" dirty="0">
                <a:solidFill>
                  <a:srgbClr val="0000FF"/>
                </a:solidFill>
                <a:latin typeface="Comic Sans MS" panose="030F0702030302020204" pitchFamily="66" charset="0"/>
              </a:rPr>
              <a:t>All enzymes are working at</a:t>
            </a:r>
            <a:br>
              <a:rPr lang="en-US" altLang="en-US" sz="2000" b="1" dirty="0">
                <a:solidFill>
                  <a:srgbClr val="0000FF"/>
                </a:solidFill>
                <a:latin typeface="Comic Sans MS" panose="030F0702030302020204" pitchFamily="66" charset="0"/>
              </a:rPr>
            </a:br>
            <a:r>
              <a:rPr lang="en-US" altLang="en-US" sz="2000" b="1" dirty="0">
                <a:solidFill>
                  <a:srgbClr val="0000FF"/>
                </a:solidFill>
                <a:latin typeface="Comic Sans MS" panose="030F0702030302020204" pitchFamily="66" charset="0"/>
              </a:rPr>
              <a:t>maximum velocity = V</a:t>
            </a:r>
            <a:r>
              <a:rPr lang="en-US" altLang="en-US" sz="2000" b="1" baseline="-25000" dirty="0">
                <a:solidFill>
                  <a:srgbClr val="0000FF"/>
                </a:solidFill>
                <a:latin typeface="Comic Sans MS" panose="030F0702030302020204" pitchFamily="66" charset="0"/>
              </a:rPr>
              <a:t>max</a:t>
            </a:r>
          </a:p>
          <a:p>
            <a:pPr eaLnBrk="0" fontAlgn="base" hangingPunct="0">
              <a:spcBef>
                <a:spcPct val="0"/>
              </a:spcBef>
              <a:spcAft>
                <a:spcPct val="0"/>
              </a:spcAft>
              <a:buNone/>
            </a:pPr>
            <a:r>
              <a:rPr lang="en-US" altLang="en-US" sz="2000" b="1" dirty="0">
                <a:solidFill>
                  <a:srgbClr val="0000FF"/>
                </a:solidFill>
                <a:latin typeface="Comic Sans MS" panose="030F0702030302020204" pitchFamily="66" charset="0"/>
              </a:rPr>
              <a:t>Reaction can’t go any faster</a:t>
            </a:r>
          </a:p>
        </p:txBody>
      </p:sp>
      <p:sp>
        <p:nvSpPr>
          <p:cNvPr id="2" name="TextBox 1">
            <a:extLst>
              <a:ext uri="{FF2B5EF4-FFF2-40B4-BE49-F238E27FC236}">
                <a16:creationId xmlns:a16="http://schemas.microsoft.com/office/drawing/2014/main" id="{0A2FFA78-D8E9-4A44-98F3-8B0BC225C2B2}"/>
              </a:ext>
            </a:extLst>
          </p:cNvPr>
          <p:cNvSpPr txBox="1"/>
          <p:nvPr/>
        </p:nvSpPr>
        <p:spPr>
          <a:xfrm>
            <a:off x="9355015" y="4724400"/>
            <a:ext cx="2461846" cy="1200329"/>
          </a:xfrm>
          <a:prstGeom prst="rect">
            <a:avLst/>
          </a:prstGeom>
          <a:solidFill>
            <a:srgbClr val="FFFF00"/>
          </a:solidFill>
        </p:spPr>
        <p:txBody>
          <a:bodyPr wrap="square" rtlCol="0">
            <a:spAutoFit/>
          </a:bodyPr>
          <a:lstStyle/>
          <a:p>
            <a:r>
              <a:rPr lang="en-US" dirty="0"/>
              <a:t>Take a break and see a 3 minute</a:t>
            </a:r>
          </a:p>
          <a:p>
            <a:r>
              <a:rPr lang="en-US" dirty="0"/>
              <a:t> </a:t>
            </a:r>
            <a:r>
              <a:rPr lang="en-US" dirty="0">
                <a:hlinkClick r:id="rId3"/>
              </a:rPr>
              <a:t>funny video </a:t>
            </a:r>
            <a:r>
              <a:rPr lang="en-US" dirty="0"/>
              <a:t>about how this works.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a:extLst>
              <a:ext uri="{FF2B5EF4-FFF2-40B4-BE49-F238E27FC236}">
                <a16:creationId xmlns:a16="http://schemas.microsoft.com/office/drawing/2014/main" id="{0A9C7431-BE0A-43D4-AB57-76E0DF84BF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585" t="52083" r="63351" b="33640"/>
          <a:stretch>
            <a:fillRect/>
          </a:stretch>
        </p:blipFill>
        <p:spPr bwMode="auto">
          <a:xfrm>
            <a:off x="2328864" y="2206625"/>
            <a:ext cx="2782887" cy="212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1">
            <a:extLst>
              <a:ext uri="{FF2B5EF4-FFF2-40B4-BE49-F238E27FC236}">
                <a16:creationId xmlns:a16="http://schemas.microsoft.com/office/drawing/2014/main" id="{8CCA20F4-FAE8-4591-AE14-8786438406A8}"/>
              </a:ext>
            </a:extLst>
          </p:cNvPr>
          <p:cNvSpPr>
            <a:spLocks noGrp="1" noChangeArrowheads="1"/>
          </p:cNvSpPr>
          <p:nvPr>
            <p:ph type="subTitle" idx="1"/>
          </p:nvPr>
        </p:nvSpPr>
        <p:spPr>
          <a:xfrm>
            <a:off x="0" y="22225"/>
            <a:ext cx="12095017" cy="1951038"/>
          </a:xfrm>
        </p:spPr>
        <p:txBody>
          <a:bodyPr wrap="square" rtlCol="0" anchor="ctr">
            <a:spAutoFit/>
          </a:bodyPr>
          <a:lstStyle/>
          <a:p>
            <a:pPr algn="l">
              <a:buFont typeface="Arial" charset="0"/>
              <a:buNone/>
              <a:defRPr/>
            </a:pPr>
            <a:r>
              <a:rPr lang="en-US" sz="1800" b="1" dirty="0">
                <a:solidFill>
                  <a:schemeClr val="tx1"/>
                </a:solidFill>
                <a:latin typeface="Comic Sans MS" panose="030F0702030302020204" pitchFamily="66" charset="0"/>
              </a:rPr>
              <a:t>Wanda thinks either Ralph or Fred could be the father of her baby.</a:t>
            </a:r>
          </a:p>
          <a:p>
            <a:pPr algn="l">
              <a:buFont typeface="Arial" charset="0"/>
              <a:buNone/>
              <a:defRPr/>
            </a:pPr>
            <a:r>
              <a:rPr lang="en-US" sz="1800" b="1" dirty="0">
                <a:solidFill>
                  <a:schemeClr val="tx1"/>
                </a:solidFill>
                <a:latin typeface="Comic Sans MS" panose="030F0702030302020204" pitchFamily="66" charset="0"/>
              </a:rPr>
              <a:t>Wanda’s genotype is I</a:t>
            </a:r>
            <a:r>
              <a:rPr lang="en-US" sz="1800" b="1" baseline="30000" dirty="0">
                <a:solidFill>
                  <a:schemeClr val="tx1"/>
                </a:solidFill>
                <a:latin typeface="Comic Sans MS" panose="030F0702030302020204" pitchFamily="66" charset="0"/>
              </a:rPr>
              <a:t>A</a:t>
            </a:r>
            <a:r>
              <a:rPr lang="en-US" sz="1800" b="1" dirty="0">
                <a:solidFill>
                  <a:schemeClr val="tx1"/>
                </a:solidFill>
                <a:latin typeface="Comic Sans MS" panose="030F0702030302020204" pitchFamily="66" charset="0"/>
              </a:rPr>
              <a:t> i.  Wanda’s baby has type O blood.</a:t>
            </a:r>
          </a:p>
          <a:p>
            <a:pPr algn="l">
              <a:buFont typeface="Arial" charset="0"/>
              <a:buNone/>
              <a:defRPr/>
            </a:pPr>
            <a:r>
              <a:rPr lang="en-US" sz="1800" b="1" dirty="0">
                <a:solidFill>
                  <a:schemeClr val="tx1"/>
                </a:solidFill>
                <a:latin typeface="Comic Sans MS" panose="030F0702030302020204" pitchFamily="66" charset="0"/>
              </a:rPr>
              <a:t>Ralph’s genotype is I</a:t>
            </a:r>
            <a:r>
              <a:rPr lang="en-US" sz="1800" b="1" baseline="30000" dirty="0">
                <a:solidFill>
                  <a:schemeClr val="tx1"/>
                </a:solidFill>
                <a:latin typeface="Comic Sans MS" panose="030F0702030302020204" pitchFamily="66" charset="0"/>
              </a:rPr>
              <a:t>A</a:t>
            </a:r>
            <a:r>
              <a:rPr lang="en-US" sz="1800" b="1" dirty="0">
                <a:solidFill>
                  <a:schemeClr val="tx1"/>
                </a:solidFill>
                <a:latin typeface="Comic Sans MS" panose="030F0702030302020204" pitchFamily="66" charset="0"/>
              </a:rPr>
              <a:t>I</a:t>
            </a:r>
            <a:r>
              <a:rPr lang="en-US" sz="1800" b="1" baseline="30000" dirty="0">
                <a:solidFill>
                  <a:schemeClr val="tx1"/>
                </a:solidFill>
                <a:latin typeface="Comic Sans MS" panose="030F0702030302020204" pitchFamily="66" charset="0"/>
              </a:rPr>
              <a:t>B</a:t>
            </a:r>
            <a:r>
              <a:rPr lang="en-US" sz="1800" b="1" dirty="0">
                <a:solidFill>
                  <a:schemeClr val="tx1"/>
                </a:solidFill>
                <a:latin typeface="Comic Sans MS" panose="030F0702030302020204" pitchFamily="66" charset="0"/>
              </a:rPr>
              <a:t>.  Fred’s genotype is I</a:t>
            </a:r>
            <a:r>
              <a:rPr lang="en-US" sz="1800" b="1" baseline="30000" dirty="0">
                <a:solidFill>
                  <a:schemeClr val="tx1"/>
                </a:solidFill>
                <a:latin typeface="Comic Sans MS" panose="030F0702030302020204" pitchFamily="66" charset="0"/>
              </a:rPr>
              <a:t>B </a:t>
            </a:r>
            <a:r>
              <a:rPr lang="en-US" sz="1800" b="1" dirty="0">
                <a:solidFill>
                  <a:schemeClr val="tx1"/>
                </a:solidFill>
                <a:latin typeface="Comic Sans MS" panose="030F0702030302020204" pitchFamily="66" charset="0"/>
              </a:rPr>
              <a:t>i.</a:t>
            </a:r>
          </a:p>
          <a:p>
            <a:pPr algn="l">
              <a:buFont typeface="Arial" charset="0"/>
              <a:buNone/>
              <a:defRPr/>
            </a:pPr>
            <a:r>
              <a:rPr lang="en-US" sz="1800" b="1" dirty="0">
                <a:solidFill>
                  <a:schemeClr val="tx1"/>
                </a:solidFill>
                <a:latin typeface="Comic Sans MS" panose="030F0702030302020204" pitchFamily="66" charset="0"/>
              </a:rPr>
              <a:t> </a:t>
            </a:r>
          </a:p>
          <a:p>
            <a:pPr algn="l">
              <a:buFont typeface="Arial" charset="0"/>
              <a:buNone/>
              <a:defRPr/>
            </a:pPr>
            <a:r>
              <a:rPr lang="en-US" sz="1800" b="1" dirty="0">
                <a:solidFill>
                  <a:schemeClr val="tx1"/>
                </a:solidFill>
                <a:latin typeface="Comic Sans MS" panose="030F0702030302020204" pitchFamily="66" charset="0"/>
              </a:rPr>
              <a:t>	                Ralph  X Wanda                         </a:t>
            </a:r>
            <a:r>
              <a:rPr lang="en-US" sz="2000" b="1" dirty="0">
                <a:solidFill>
                  <a:schemeClr val="tx1"/>
                </a:solidFill>
                <a:latin typeface="Comic Sans MS" panose="030F0702030302020204" pitchFamily="66" charset="0"/>
              </a:rPr>
              <a:t>Fred  X Wanda</a:t>
            </a:r>
          </a:p>
          <a:p>
            <a:pPr algn="l">
              <a:spcBef>
                <a:spcPct val="0"/>
              </a:spcBef>
              <a:defRPr/>
            </a:pPr>
            <a:r>
              <a:rPr lang="en-US" sz="1400" b="1" dirty="0">
                <a:latin typeface="Comic Sans MS" panose="030F0702030302020204" pitchFamily="66" charset="0"/>
              </a:rPr>
              <a:t>	    </a:t>
            </a:r>
            <a:endParaRPr lang="en-US" altLang="en-US" sz="1600" dirty="0">
              <a:solidFill>
                <a:schemeClr val="tx1"/>
              </a:solidFill>
              <a:latin typeface="Comic Sans MS" panose="030F0702030302020204" pitchFamily="66" charset="0"/>
              <a:cs typeface="Arial" pitchFamily="34" charset="0"/>
            </a:endParaRPr>
          </a:p>
        </p:txBody>
      </p:sp>
      <p:sp>
        <p:nvSpPr>
          <p:cNvPr id="143364" name="Rectangle 1">
            <a:extLst>
              <a:ext uri="{FF2B5EF4-FFF2-40B4-BE49-F238E27FC236}">
                <a16:creationId xmlns:a16="http://schemas.microsoft.com/office/drawing/2014/main" id="{B69EC890-C0A5-4D1E-B893-8F44AE5190A9}"/>
              </a:ext>
            </a:extLst>
          </p:cNvPr>
          <p:cNvSpPr>
            <a:spLocks noChangeArrowheads="1"/>
          </p:cNvSpPr>
          <p:nvPr/>
        </p:nvSpPr>
        <p:spPr bwMode="auto">
          <a:xfrm>
            <a:off x="1516472" y="4461670"/>
            <a:ext cx="92964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b="1"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IS IT POSSIBLE RALPH IS THE FATHER?    YES      NO</a:t>
            </a:r>
            <a:br>
              <a:rPr lang="en-US" altLang="en-US" sz="1600" b="1"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br>
            <a:endParaRPr lang="en-US" altLang="en-US" sz="1600" b="1" dirty="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spcBef>
                <a:spcPct val="0"/>
              </a:spcBef>
              <a:buFontTx/>
              <a:buNone/>
            </a:pPr>
            <a:r>
              <a:rPr lang="en-US" altLang="en-US" sz="1600" b="1"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IS IT POSSIBLE FRED IS THE FATHER?      YES      NO</a:t>
            </a:r>
          </a:p>
          <a:p>
            <a:pPr>
              <a:spcBef>
                <a:spcPct val="0"/>
              </a:spcBef>
              <a:buFontTx/>
              <a:buNone/>
            </a:pPr>
            <a:endParaRPr lang="en-US" altLang="en-US" sz="1600" b="1" dirty="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spcBef>
                <a:spcPct val="0"/>
              </a:spcBef>
              <a:buFontTx/>
              <a:buNone/>
            </a:pPr>
            <a:r>
              <a:rPr lang="en-US" altLang="en-US" sz="1600" b="1"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DOES IT PROVE IT’S FRED?   YES     NO                                   </a:t>
            </a:r>
            <a:br>
              <a:rPr lang="en-US" altLang="en-US" sz="1600" b="1"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br>
            <a:r>
              <a:rPr lang="en-US" altLang="en-US" sz="1600" b="1"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			       </a:t>
            </a:r>
            <a:br>
              <a:rPr lang="en-US" altLang="en-US" sz="1600" b="1"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br>
            <a:r>
              <a:rPr lang="en-US" altLang="en-US" sz="1600" b="1"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      </a:t>
            </a:r>
            <a:endParaRPr lang="en-US" altLang="en-US" sz="1800" dirty="0">
              <a:ea typeface="Calibri" panose="020F0502020204030204" pitchFamily="34" charset="0"/>
            </a:endParaRPr>
          </a:p>
        </p:txBody>
      </p:sp>
      <p:pic>
        <p:nvPicPr>
          <p:cNvPr id="143365" name="Picture 2">
            <a:extLst>
              <a:ext uri="{FF2B5EF4-FFF2-40B4-BE49-F238E27FC236}">
                <a16:creationId xmlns:a16="http://schemas.microsoft.com/office/drawing/2014/main" id="{B492154C-249A-44F7-825C-1984610D45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585" t="52083" r="63351" b="33640"/>
          <a:stretch>
            <a:fillRect/>
          </a:stretch>
        </p:blipFill>
        <p:spPr bwMode="auto">
          <a:xfrm>
            <a:off x="6411914" y="2178050"/>
            <a:ext cx="2911475" cy="2217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a:extLst>
              <a:ext uri="{FF2B5EF4-FFF2-40B4-BE49-F238E27FC236}">
                <a16:creationId xmlns:a16="http://schemas.microsoft.com/office/drawing/2014/main" id="{175DE3C3-B406-4E1B-B750-354F7308A1E8}"/>
              </a:ext>
            </a:extLst>
          </p:cNvPr>
          <p:cNvGrpSpPr>
            <a:grpSpLocks/>
          </p:cNvGrpSpPr>
          <p:nvPr/>
        </p:nvGrpSpPr>
        <p:grpSpPr bwMode="auto">
          <a:xfrm>
            <a:off x="2657476" y="1689101"/>
            <a:ext cx="1895475" cy="708025"/>
            <a:chOff x="4629234" y="2176728"/>
            <a:chExt cx="1285795" cy="707477"/>
          </a:xfrm>
        </p:grpSpPr>
        <p:sp>
          <p:nvSpPr>
            <p:cNvPr id="143382" name="TextBox 6">
              <a:extLst>
                <a:ext uri="{FF2B5EF4-FFF2-40B4-BE49-F238E27FC236}">
                  <a16:creationId xmlns:a16="http://schemas.microsoft.com/office/drawing/2014/main" id="{041B5B79-5DDE-4E6D-8D4C-90A1D9511E03}"/>
                </a:ext>
              </a:extLst>
            </p:cNvPr>
            <p:cNvSpPr txBox="1">
              <a:spLocks noChangeArrowheads="1"/>
            </p:cNvSpPr>
            <p:nvPr/>
          </p:nvSpPr>
          <p:spPr bwMode="auto">
            <a:xfrm>
              <a:off x="4629234" y="2176728"/>
              <a:ext cx="448222" cy="64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3600" dirty="0">
                  <a:solidFill>
                    <a:srgbClr val="7030A0"/>
                  </a:solidFill>
                  <a:latin typeface="Comic Sans MS" panose="030F0702030302020204" pitchFamily="66" charset="0"/>
                </a:rPr>
                <a:t>I</a:t>
              </a:r>
              <a:r>
                <a:rPr lang="en-US" altLang="en-US" sz="3600" baseline="30000" dirty="0">
                  <a:solidFill>
                    <a:srgbClr val="7030A0"/>
                  </a:solidFill>
                  <a:latin typeface="Comic Sans MS" panose="030F0702030302020204" pitchFamily="66" charset="0"/>
                </a:rPr>
                <a:t>A</a:t>
              </a:r>
            </a:p>
          </p:txBody>
        </p:sp>
        <p:sp>
          <p:nvSpPr>
            <p:cNvPr id="143383" name="Rectangle 7">
              <a:extLst>
                <a:ext uri="{FF2B5EF4-FFF2-40B4-BE49-F238E27FC236}">
                  <a16:creationId xmlns:a16="http://schemas.microsoft.com/office/drawing/2014/main" id="{0B03B868-7A5F-4310-B946-FAAC4E5A2399}"/>
                </a:ext>
              </a:extLst>
            </p:cNvPr>
            <p:cNvSpPr>
              <a:spLocks noChangeArrowheads="1"/>
            </p:cNvSpPr>
            <p:nvPr/>
          </p:nvSpPr>
          <p:spPr bwMode="auto">
            <a:xfrm>
              <a:off x="5383077" y="2176728"/>
              <a:ext cx="531952" cy="707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 typeface="Arial" panose="020B0604020202020204" pitchFamily="34" charset="0"/>
                <a:buNone/>
              </a:pPr>
              <a:r>
                <a:rPr lang="en-US" altLang="en-US" sz="4000" dirty="0">
                  <a:solidFill>
                    <a:srgbClr val="7030A0"/>
                  </a:solidFill>
                  <a:latin typeface="Comic Sans MS" panose="030F0702030302020204" pitchFamily="66" charset="0"/>
                </a:rPr>
                <a:t> </a:t>
              </a:r>
              <a:r>
                <a:rPr lang="en-US" altLang="en-US" sz="3600" dirty="0">
                  <a:solidFill>
                    <a:srgbClr val="7030A0"/>
                  </a:solidFill>
                  <a:latin typeface="Comic Sans MS" panose="030F0702030302020204" pitchFamily="66" charset="0"/>
                </a:rPr>
                <a:t>I</a:t>
              </a:r>
              <a:r>
                <a:rPr lang="en-US" altLang="en-US" sz="3600" baseline="30000" dirty="0">
                  <a:solidFill>
                    <a:srgbClr val="7030A0"/>
                  </a:solidFill>
                  <a:latin typeface="Comic Sans MS" panose="030F0702030302020204" pitchFamily="66" charset="0"/>
                </a:rPr>
                <a:t>B</a:t>
              </a:r>
            </a:p>
          </p:txBody>
        </p:sp>
      </p:grpSp>
      <p:grpSp>
        <p:nvGrpSpPr>
          <p:cNvPr id="18" name="Group 17">
            <a:extLst>
              <a:ext uri="{FF2B5EF4-FFF2-40B4-BE49-F238E27FC236}">
                <a16:creationId xmlns:a16="http://schemas.microsoft.com/office/drawing/2014/main" id="{19D33CB4-9D68-4294-8BC0-8A0A279B412E}"/>
              </a:ext>
            </a:extLst>
          </p:cNvPr>
          <p:cNvGrpSpPr>
            <a:grpSpLocks/>
          </p:cNvGrpSpPr>
          <p:nvPr/>
        </p:nvGrpSpPr>
        <p:grpSpPr bwMode="auto">
          <a:xfrm>
            <a:off x="1677988" y="2365376"/>
            <a:ext cx="730250" cy="1662113"/>
            <a:chOff x="311601" y="1567710"/>
            <a:chExt cx="445968" cy="1660997"/>
          </a:xfrm>
        </p:grpSpPr>
        <p:sp>
          <p:nvSpPr>
            <p:cNvPr id="143380" name="Rectangle 8">
              <a:extLst>
                <a:ext uri="{FF2B5EF4-FFF2-40B4-BE49-F238E27FC236}">
                  <a16:creationId xmlns:a16="http://schemas.microsoft.com/office/drawing/2014/main" id="{8244087C-EC3A-4D6D-A231-4EF431755BE8}"/>
                </a:ext>
              </a:extLst>
            </p:cNvPr>
            <p:cNvSpPr>
              <a:spLocks noChangeArrowheads="1"/>
            </p:cNvSpPr>
            <p:nvPr/>
          </p:nvSpPr>
          <p:spPr bwMode="auto">
            <a:xfrm>
              <a:off x="311601" y="1567710"/>
              <a:ext cx="445968" cy="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dirty="0">
                  <a:solidFill>
                    <a:srgbClr val="7030A0"/>
                  </a:solidFill>
                  <a:latin typeface="Comic Sans MS" panose="030F0702030302020204" pitchFamily="66" charset="0"/>
                </a:rPr>
                <a:t>I</a:t>
              </a:r>
              <a:r>
                <a:rPr lang="en-US" altLang="en-US" sz="3600" baseline="30000" dirty="0">
                  <a:solidFill>
                    <a:srgbClr val="7030A0"/>
                  </a:solidFill>
                  <a:latin typeface="Comic Sans MS" panose="030F0702030302020204" pitchFamily="66" charset="0"/>
                </a:rPr>
                <a:t>A</a:t>
              </a:r>
            </a:p>
          </p:txBody>
        </p:sp>
        <p:sp>
          <p:nvSpPr>
            <p:cNvPr id="143381" name="Rectangle 10">
              <a:extLst>
                <a:ext uri="{FF2B5EF4-FFF2-40B4-BE49-F238E27FC236}">
                  <a16:creationId xmlns:a16="http://schemas.microsoft.com/office/drawing/2014/main" id="{C7B42A2A-BC7E-4BBF-993B-D05FC18A7A54}"/>
                </a:ext>
              </a:extLst>
            </p:cNvPr>
            <p:cNvSpPr>
              <a:spLocks noChangeArrowheads="1"/>
            </p:cNvSpPr>
            <p:nvPr/>
          </p:nvSpPr>
          <p:spPr bwMode="auto">
            <a:xfrm>
              <a:off x="311601" y="2582345"/>
              <a:ext cx="192210" cy="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dirty="0">
                  <a:solidFill>
                    <a:srgbClr val="7030A0"/>
                  </a:solidFill>
                  <a:latin typeface="Comic Sans MS" panose="030F0702030302020204" pitchFamily="66" charset="0"/>
                </a:rPr>
                <a:t>i</a:t>
              </a:r>
            </a:p>
          </p:txBody>
        </p:sp>
      </p:grpSp>
      <p:sp>
        <p:nvSpPr>
          <p:cNvPr id="10" name="TextBox 9">
            <a:extLst>
              <a:ext uri="{FF2B5EF4-FFF2-40B4-BE49-F238E27FC236}">
                <a16:creationId xmlns:a16="http://schemas.microsoft.com/office/drawing/2014/main" id="{2F8802BD-FE7A-4799-9651-ADA99139EBB6}"/>
              </a:ext>
            </a:extLst>
          </p:cNvPr>
          <p:cNvSpPr txBox="1">
            <a:spLocks noChangeArrowheads="1"/>
          </p:cNvSpPr>
          <p:nvPr/>
        </p:nvSpPr>
        <p:spPr bwMode="auto">
          <a:xfrm>
            <a:off x="2435226" y="2419351"/>
            <a:ext cx="3103563"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en-US" altLang="en-US" sz="3600" dirty="0">
                <a:solidFill>
                  <a:srgbClr val="7030A0"/>
                </a:solidFill>
                <a:latin typeface="Comic Sans MS" panose="030F0702030302020204" pitchFamily="66" charset="0"/>
              </a:rPr>
              <a:t>I</a:t>
            </a:r>
            <a:r>
              <a:rPr lang="en-US" altLang="en-US" sz="3600" baseline="30000" dirty="0">
                <a:solidFill>
                  <a:srgbClr val="7030A0"/>
                </a:solidFill>
                <a:latin typeface="Comic Sans MS" panose="030F0702030302020204" pitchFamily="66" charset="0"/>
              </a:rPr>
              <a:t>A </a:t>
            </a:r>
            <a:r>
              <a:rPr lang="en-US" altLang="en-US" sz="3600" dirty="0">
                <a:solidFill>
                  <a:srgbClr val="7030A0"/>
                </a:solidFill>
                <a:latin typeface="Comic Sans MS" panose="030F0702030302020204" pitchFamily="66" charset="0"/>
              </a:rPr>
              <a:t>I</a:t>
            </a:r>
            <a:r>
              <a:rPr lang="en-US" altLang="en-US" sz="3600" baseline="30000" dirty="0">
                <a:solidFill>
                  <a:srgbClr val="7030A0"/>
                </a:solidFill>
                <a:latin typeface="Comic Sans MS" panose="030F0702030302020204" pitchFamily="66" charset="0"/>
              </a:rPr>
              <a:t>B</a:t>
            </a:r>
            <a:r>
              <a:rPr lang="en-US" altLang="en-US" sz="3600" dirty="0">
                <a:solidFill>
                  <a:srgbClr val="7030A0"/>
                </a:solidFill>
                <a:latin typeface="Comic Sans MS" panose="030F0702030302020204" pitchFamily="66" charset="0"/>
              </a:rPr>
              <a:t>  I</a:t>
            </a:r>
            <a:r>
              <a:rPr lang="en-US" altLang="en-US" sz="3600" baseline="30000" dirty="0">
                <a:solidFill>
                  <a:srgbClr val="7030A0"/>
                </a:solidFill>
                <a:latin typeface="Comic Sans MS" panose="030F0702030302020204" pitchFamily="66" charset="0"/>
              </a:rPr>
              <a:t>A </a:t>
            </a:r>
            <a:r>
              <a:rPr lang="en-US" altLang="en-US" sz="3600" dirty="0">
                <a:solidFill>
                  <a:srgbClr val="7030A0"/>
                </a:solidFill>
                <a:latin typeface="Comic Sans MS" panose="030F0702030302020204" pitchFamily="66" charset="0"/>
              </a:rPr>
              <a:t>I</a:t>
            </a:r>
            <a:r>
              <a:rPr lang="en-US" altLang="en-US" sz="3600" baseline="30000" dirty="0">
                <a:solidFill>
                  <a:srgbClr val="7030A0"/>
                </a:solidFill>
                <a:latin typeface="Comic Sans MS" panose="030F0702030302020204" pitchFamily="66" charset="0"/>
              </a:rPr>
              <a:t>B</a:t>
            </a:r>
            <a:endParaRPr lang="en-US" altLang="en-US" sz="3600" dirty="0">
              <a:solidFill>
                <a:srgbClr val="7030A0"/>
              </a:solidFill>
              <a:latin typeface="Comic Sans MS" panose="030F0702030302020204" pitchFamily="66" charset="0"/>
            </a:endParaRPr>
          </a:p>
          <a:p>
            <a:pPr eaLnBrk="1" hangingPunct="1">
              <a:spcBef>
                <a:spcPct val="0"/>
              </a:spcBef>
              <a:buFontTx/>
              <a:buNone/>
            </a:pPr>
            <a:endParaRPr lang="en-US" altLang="en-US" sz="2000" dirty="0">
              <a:solidFill>
                <a:srgbClr val="7030A0"/>
              </a:solidFill>
              <a:latin typeface="Comic Sans MS" panose="030F0702030302020204" pitchFamily="66" charset="0"/>
            </a:endParaRPr>
          </a:p>
          <a:p>
            <a:pPr eaLnBrk="1" hangingPunct="1">
              <a:spcBef>
                <a:spcPct val="0"/>
              </a:spcBef>
              <a:buFontTx/>
              <a:buNone/>
            </a:pPr>
            <a:r>
              <a:rPr lang="en-US" altLang="en-US" sz="3600" dirty="0">
                <a:solidFill>
                  <a:srgbClr val="7030A0"/>
                </a:solidFill>
                <a:latin typeface="Comic Sans MS" panose="030F0702030302020204" pitchFamily="66" charset="0"/>
              </a:rPr>
              <a:t>I</a:t>
            </a:r>
            <a:r>
              <a:rPr lang="en-US" altLang="en-US" sz="3600" baseline="30000" dirty="0">
                <a:solidFill>
                  <a:srgbClr val="7030A0"/>
                </a:solidFill>
                <a:latin typeface="Comic Sans MS" panose="030F0702030302020204" pitchFamily="66" charset="0"/>
              </a:rPr>
              <a:t>B</a:t>
            </a:r>
            <a:r>
              <a:rPr lang="en-US" altLang="en-US" sz="3600" dirty="0">
                <a:solidFill>
                  <a:srgbClr val="7030A0"/>
                </a:solidFill>
                <a:latin typeface="Comic Sans MS" panose="030F0702030302020204" pitchFamily="66" charset="0"/>
              </a:rPr>
              <a:t> i     I</a:t>
            </a:r>
            <a:r>
              <a:rPr lang="en-US" altLang="en-US" sz="3600" baseline="30000" dirty="0">
                <a:solidFill>
                  <a:srgbClr val="7030A0"/>
                </a:solidFill>
                <a:latin typeface="Comic Sans MS" panose="030F0702030302020204" pitchFamily="66" charset="0"/>
              </a:rPr>
              <a:t>B</a:t>
            </a:r>
            <a:r>
              <a:rPr lang="en-US" altLang="en-US" sz="3600" dirty="0">
                <a:solidFill>
                  <a:srgbClr val="7030A0"/>
                </a:solidFill>
                <a:latin typeface="Comic Sans MS" panose="030F0702030302020204" pitchFamily="66" charset="0"/>
              </a:rPr>
              <a:t> i</a:t>
            </a:r>
            <a:endParaRPr lang="en-US" altLang="en-US" sz="2400" dirty="0">
              <a:solidFill>
                <a:srgbClr val="7030A0"/>
              </a:solidFill>
              <a:latin typeface="Comic Sans MS" panose="030F0702030302020204" pitchFamily="66" charset="0"/>
            </a:endParaRPr>
          </a:p>
        </p:txBody>
      </p:sp>
      <p:grpSp>
        <p:nvGrpSpPr>
          <p:cNvPr id="21" name="Group 20">
            <a:extLst>
              <a:ext uri="{FF2B5EF4-FFF2-40B4-BE49-F238E27FC236}">
                <a16:creationId xmlns:a16="http://schemas.microsoft.com/office/drawing/2014/main" id="{494E6568-4D53-4A62-96E2-7F066F0436CF}"/>
              </a:ext>
            </a:extLst>
          </p:cNvPr>
          <p:cNvGrpSpPr>
            <a:grpSpLocks/>
          </p:cNvGrpSpPr>
          <p:nvPr/>
        </p:nvGrpSpPr>
        <p:grpSpPr bwMode="auto">
          <a:xfrm>
            <a:off x="7015163" y="1711326"/>
            <a:ext cx="1598612" cy="708025"/>
            <a:chOff x="4592262" y="2176728"/>
            <a:chExt cx="1084627" cy="707477"/>
          </a:xfrm>
        </p:grpSpPr>
        <p:sp>
          <p:nvSpPr>
            <p:cNvPr id="143378" name="TextBox 6">
              <a:extLst>
                <a:ext uri="{FF2B5EF4-FFF2-40B4-BE49-F238E27FC236}">
                  <a16:creationId xmlns:a16="http://schemas.microsoft.com/office/drawing/2014/main" id="{49239A56-8EDB-4829-B1D4-8208500ADBBC}"/>
                </a:ext>
              </a:extLst>
            </p:cNvPr>
            <p:cNvSpPr txBox="1">
              <a:spLocks noChangeArrowheads="1"/>
            </p:cNvSpPr>
            <p:nvPr/>
          </p:nvSpPr>
          <p:spPr bwMode="auto">
            <a:xfrm>
              <a:off x="4592262" y="2176728"/>
              <a:ext cx="427562" cy="64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dirty="0">
                  <a:solidFill>
                    <a:srgbClr val="7030A0"/>
                  </a:solidFill>
                  <a:latin typeface="Comic Sans MS" panose="030F0702030302020204" pitchFamily="66" charset="0"/>
                </a:rPr>
                <a:t>I</a:t>
              </a:r>
              <a:r>
                <a:rPr lang="en-US" altLang="en-US" sz="3600" baseline="30000" dirty="0">
                  <a:solidFill>
                    <a:srgbClr val="7030A0"/>
                  </a:solidFill>
                  <a:latin typeface="Comic Sans MS" panose="030F0702030302020204" pitchFamily="66" charset="0"/>
                </a:rPr>
                <a:t>B</a:t>
              </a:r>
            </a:p>
          </p:txBody>
        </p:sp>
        <p:sp>
          <p:nvSpPr>
            <p:cNvPr id="143379" name="Rectangle 7">
              <a:extLst>
                <a:ext uri="{FF2B5EF4-FFF2-40B4-BE49-F238E27FC236}">
                  <a16:creationId xmlns:a16="http://schemas.microsoft.com/office/drawing/2014/main" id="{A642E7FF-04A7-42AC-BEC3-27FC2F22E334}"/>
                </a:ext>
              </a:extLst>
            </p:cNvPr>
            <p:cNvSpPr>
              <a:spLocks noChangeArrowheads="1"/>
            </p:cNvSpPr>
            <p:nvPr/>
          </p:nvSpPr>
          <p:spPr bwMode="auto">
            <a:xfrm>
              <a:off x="5349367" y="2176728"/>
              <a:ext cx="327522" cy="707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en-US" altLang="en-US" sz="4000" dirty="0">
                  <a:solidFill>
                    <a:srgbClr val="7030A0"/>
                  </a:solidFill>
                  <a:latin typeface="Comic Sans MS" panose="030F0702030302020204" pitchFamily="66" charset="0"/>
                </a:rPr>
                <a:t> </a:t>
              </a:r>
              <a:r>
                <a:rPr lang="en-US" altLang="en-US" sz="3600" dirty="0">
                  <a:solidFill>
                    <a:srgbClr val="7030A0"/>
                  </a:solidFill>
                  <a:latin typeface="Comic Sans MS" panose="030F0702030302020204" pitchFamily="66" charset="0"/>
                </a:rPr>
                <a:t>i</a:t>
              </a:r>
              <a:endParaRPr lang="en-US" altLang="en-US" sz="3600" baseline="30000" dirty="0">
                <a:solidFill>
                  <a:srgbClr val="7030A0"/>
                </a:solidFill>
                <a:latin typeface="Comic Sans MS" panose="030F0702030302020204" pitchFamily="66" charset="0"/>
              </a:endParaRPr>
            </a:p>
          </p:txBody>
        </p:sp>
      </p:grpSp>
      <p:grpSp>
        <p:nvGrpSpPr>
          <p:cNvPr id="24" name="Group 23">
            <a:extLst>
              <a:ext uri="{FF2B5EF4-FFF2-40B4-BE49-F238E27FC236}">
                <a16:creationId xmlns:a16="http://schemas.microsoft.com/office/drawing/2014/main" id="{A7308036-824A-453B-A300-D2D3E31BED7D}"/>
              </a:ext>
            </a:extLst>
          </p:cNvPr>
          <p:cNvGrpSpPr>
            <a:grpSpLocks/>
          </p:cNvGrpSpPr>
          <p:nvPr/>
        </p:nvGrpSpPr>
        <p:grpSpPr bwMode="auto">
          <a:xfrm>
            <a:off x="5849938" y="2347913"/>
            <a:ext cx="730250" cy="1662112"/>
            <a:chOff x="311601" y="1567710"/>
            <a:chExt cx="445968" cy="1660997"/>
          </a:xfrm>
        </p:grpSpPr>
        <p:sp>
          <p:nvSpPr>
            <p:cNvPr id="143376" name="Rectangle 8">
              <a:extLst>
                <a:ext uri="{FF2B5EF4-FFF2-40B4-BE49-F238E27FC236}">
                  <a16:creationId xmlns:a16="http://schemas.microsoft.com/office/drawing/2014/main" id="{7E130875-30E6-4213-BBFA-53E6C82BD994}"/>
                </a:ext>
              </a:extLst>
            </p:cNvPr>
            <p:cNvSpPr>
              <a:spLocks noChangeArrowheads="1"/>
            </p:cNvSpPr>
            <p:nvPr/>
          </p:nvSpPr>
          <p:spPr bwMode="auto">
            <a:xfrm>
              <a:off x="311601" y="1567710"/>
              <a:ext cx="445968" cy="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dirty="0">
                  <a:solidFill>
                    <a:srgbClr val="7030A0"/>
                  </a:solidFill>
                  <a:latin typeface="Comic Sans MS" panose="030F0702030302020204" pitchFamily="66" charset="0"/>
                </a:rPr>
                <a:t>I</a:t>
              </a:r>
              <a:r>
                <a:rPr lang="en-US" altLang="en-US" sz="3600" baseline="30000" dirty="0">
                  <a:solidFill>
                    <a:srgbClr val="7030A0"/>
                  </a:solidFill>
                  <a:latin typeface="Comic Sans MS" panose="030F0702030302020204" pitchFamily="66" charset="0"/>
                </a:rPr>
                <a:t>A</a:t>
              </a:r>
            </a:p>
          </p:txBody>
        </p:sp>
        <p:sp>
          <p:nvSpPr>
            <p:cNvPr id="143377" name="Rectangle 10">
              <a:extLst>
                <a:ext uri="{FF2B5EF4-FFF2-40B4-BE49-F238E27FC236}">
                  <a16:creationId xmlns:a16="http://schemas.microsoft.com/office/drawing/2014/main" id="{0C5B22FF-5A10-4D99-9FBE-772B946C3556}"/>
                </a:ext>
              </a:extLst>
            </p:cNvPr>
            <p:cNvSpPr>
              <a:spLocks noChangeArrowheads="1"/>
            </p:cNvSpPr>
            <p:nvPr/>
          </p:nvSpPr>
          <p:spPr bwMode="auto">
            <a:xfrm>
              <a:off x="311601" y="2582345"/>
              <a:ext cx="192210" cy="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dirty="0">
                  <a:solidFill>
                    <a:srgbClr val="7030A0"/>
                  </a:solidFill>
                  <a:latin typeface="Comic Sans MS" panose="030F0702030302020204" pitchFamily="66" charset="0"/>
                </a:rPr>
                <a:t>i</a:t>
              </a:r>
            </a:p>
          </p:txBody>
        </p:sp>
      </p:grpSp>
      <p:sp>
        <p:nvSpPr>
          <p:cNvPr id="6" name="Rectangle 5">
            <a:extLst>
              <a:ext uri="{FF2B5EF4-FFF2-40B4-BE49-F238E27FC236}">
                <a16:creationId xmlns:a16="http://schemas.microsoft.com/office/drawing/2014/main" id="{ACB37B32-20F0-4502-874F-06316FCBB198}"/>
              </a:ext>
            </a:extLst>
          </p:cNvPr>
          <p:cNvSpPr>
            <a:spLocks noChangeArrowheads="1"/>
          </p:cNvSpPr>
          <p:nvPr/>
        </p:nvSpPr>
        <p:spPr bwMode="auto">
          <a:xfrm>
            <a:off x="6602414" y="2371725"/>
            <a:ext cx="246538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dirty="0">
                <a:solidFill>
                  <a:srgbClr val="7030A0"/>
                </a:solidFill>
                <a:latin typeface="Comic Sans MS" panose="030F0702030302020204" pitchFamily="66" charset="0"/>
              </a:rPr>
              <a:t>I</a:t>
            </a:r>
            <a:r>
              <a:rPr lang="en-US" altLang="en-US" sz="3600" baseline="30000" dirty="0">
                <a:solidFill>
                  <a:srgbClr val="7030A0"/>
                </a:solidFill>
                <a:latin typeface="Comic Sans MS" panose="030F0702030302020204" pitchFamily="66" charset="0"/>
              </a:rPr>
              <a:t>A </a:t>
            </a:r>
            <a:r>
              <a:rPr lang="en-US" altLang="en-US" sz="3600" dirty="0">
                <a:solidFill>
                  <a:srgbClr val="7030A0"/>
                </a:solidFill>
                <a:latin typeface="Comic Sans MS" panose="030F0702030302020204" pitchFamily="66" charset="0"/>
              </a:rPr>
              <a:t>I</a:t>
            </a:r>
            <a:r>
              <a:rPr lang="en-US" altLang="en-US" sz="3600" baseline="30000" dirty="0">
                <a:solidFill>
                  <a:srgbClr val="7030A0"/>
                </a:solidFill>
                <a:latin typeface="Comic Sans MS" panose="030F0702030302020204" pitchFamily="66" charset="0"/>
              </a:rPr>
              <a:t>B</a:t>
            </a:r>
            <a:r>
              <a:rPr lang="en-US" altLang="en-US" sz="3600" dirty="0">
                <a:solidFill>
                  <a:srgbClr val="7030A0"/>
                </a:solidFill>
                <a:latin typeface="Comic Sans MS" panose="030F0702030302020204" pitchFamily="66" charset="0"/>
              </a:rPr>
              <a:t>  I</a:t>
            </a:r>
            <a:r>
              <a:rPr lang="en-US" altLang="en-US" sz="3600" baseline="30000" dirty="0">
                <a:solidFill>
                  <a:srgbClr val="7030A0"/>
                </a:solidFill>
                <a:latin typeface="Comic Sans MS" panose="030F0702030302020204" pitchFamily="66" charset="0"/>
              </a:rPr>
              <a:t>A </a:t>
            </a:r>
            <a:r>
              <a:rPr lang="en-US" altLang="en-US" sz="3600" dirty="0">
                <a:solidFill>
                  <a:srgbClr val="7030A0"/>
                </a:solidFill>
                <a:latin typeface="Comic Sans MS" panose="030F0702030302020204" pitchFamily="66" charset="0"/>
              </a:rPr>
              <a:t>i</a:t>
            </a:r>
          </a:p>
          <a:p>
            <a:pPr eaLnBrk="1" hangingPunct="1">
              <a:spcBef>
                <a:spcPct val="0"/>
              </a:spcBef>
              <a:buFontTx/>
              <a:buNone/>
            </a:pPr>
            <a:endParaRPr lang="en-US" altLang="en-US" sz="2400" dirty="0">
              <a:solidFill>
                <a:srgbClr val="7030A0"/>
              </a:solidFill>
              <a:latin typeface="Comic Sans MS" panose="030F0702030302020204" pitchFamily="66" charset="0"/>
            </a:endParaRPr>
          </a:p>
          <a:p>
            <a:pPr eaLnBrk="1" hangingPunct="1">
              <a:spcBef>
                <a:spcPct val="0"/>
              </a:spcBef>
              <a:buFontTx/>
              <a:buNone/>
            </a:pPr>
            <a:r>
              <a:rPr lang="en-US" altLang="en-US" sz="3600" dirty="0">
                <a:solidFill>
                  <a:srgbClr val="7030A0"/>
                </a:solidFill>
                <a:latin typeface="Comic Sans MS" panose="030F0702030302020204" pitchFamily="66" charset="0"/>
              </a:rPr>
              <a:t>I</a:t>
            </a:r>
            <a:r>
              <a:rPr lang="en-US" altLang="en-US" sz="3600" baseline="30000" dirty="0">
                <a:solidFill>
                  <a:srgbClr val="7030A0"/>
                </a:solidFill>
                <a:latin typeface="Comic Sans MS" panose="030F0702030302020204" pitchFamily="66" charset="0"/>
              </a:rPr>
              <a:t>B</a:t>
            </a:r>
            <a:r>
              <a:rPr lang="en-US" altLang="en-US" sz="3600" dirty="0">
                <a:solidFill>
                  <a:srgbClr val="7030A0"/>
                </a:solidFill>
                <a:latin typeface="Comic Sans MS" panose="030F0702030302020204" pitchFamily="66" charset="0"/>
              </a:rPr>
              <a:t> i      i i</a:t>
            </a:r>
          </a:p>
        </p:txBody>
      </p:sp>
      <p:sp>
        <p:nvSpPr>
          <p:cNvPr id="8" name="Oval 7">
            <a:extLst>
              <a:ext uri="{FF2B5EF4-FFF2-40B4-BE49-F238E27FC236}">
                <a16:creationId xmlns:a16="http://schemas.microsoft.com/office/drawing/2014/main" id="{64EB0894-35F5-404B-BA5F-13F0AA0096FC}"/>
              </a:ext>
            </a:extLst>
          </p:cNvPr>
          <p:cNvSpPr/>
          <p:nvPr/>
        </p:nvSpPr>
        <p:spPr>
          <a:xfrm>
            <a:off x="7130819" y="4461670"/>
            <a:ext cx="538162" cy="3540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7" name="Oval 26">
            <a:extLst>
              <a:ext uri="{FF2B5EF4-FFF2-40B4-BE49-F238E27FC236}">
                <a16:creationId xmlns:a16="http://schemas.microsoft.com/office/drawing/2014/main" id="{13FBBBEC-121D-44C6-A0D0-025835F1AEF2}"/>
              </a:ext>
            </a:extLst>
          </p:cNvPr>
          <p:cNvSpPr/>
          <p:nvPr/>
        </p:nvSpPr>
        <p:spPr>
          <a:xfrm>
            <a:off x="6282531" y="4829969"/>
            <a:ext cx="595313" cy="4302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8" name="Oval 27">
            <a:extLst>
              <a:ext uri="{FF2B5EF4-FFF2-40B4-BE49-F238E27FC236}">
                <a16:creationId xmlns:a16="http://schemas.microsoft.com/office/drawing/2014/main" id="{54F92FD5-7C4C-443E-95C7-BF922E4E1F32}"/>
              </a:ext>
            </a:extLst>
          </p:cNvPr>
          <p:cNvSpPr/>
          <p:nvPr/>
        </p:nvSpPr>
        <p:spPr>
          <a:xfrm>
            <a:off x="5571271" y="5459523"/>
            <a:ext cx="536575" cy="3540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TextBox 8">
            <a:extLst>
              <a:ext uri="{FF2B5EF4-FFF2-40B4-BE49-F238E27FC236}">
                <a16:creationId xmlns:a16="http://schemas.microsoft.com/office/drawing/2014/main" id="{3909FBFB-5663-4C4A-B959-FEF9D5DA185B}"/>
              </a:ext>
            </a:extLst>
          </p:cNvPr>
          <p:cNvSpPr txBox="1">
            <a:spLocks noChangeArrowheads="1"/>
          </p:cNvSpPr>
          <p:nvPr/>
        </p:nvSpPr>
        <p:spPr bwMode="auto">
          <a:xfrm>
            <a:off x="1838093" y="5933929"/>
            <a:ext cx="5830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solidFill>
                  <a:srgbClr val="FF0000"/>
                </a:solidFill>
                <a:latin typeface="Comic Sans MS" panose="030F0702030302020204" pitchFamily="66" charset="0"/>
              </a:rPr>
              <a:t>ANYONE WITH AN  i ALLELE COULD BE THE DAD</a:t>
            </a:r>
          </a:p>
        </p:txBody>
      </p:sp>
      <p:sp>
        <p:nvSpPr>
          <p:cNvPr id="26" name="Rectangle 1">
            <a:extLst>
              <a:ext uri="{FF2B5EF4-FFF2-40B4-BE49-F238E27FC236}">
                <a16:creationId xmlns:a16="http://schemas.microsoft.com/office/drawing/2014/main" id="{3F4CB576-8A5C-4768-AB8B-92A06973C421}"/>
              </a:ext>
            </a:extLst>
          </p:cNvPr>
          <p:cNvSpPr>
            <a:spLocks noChangeArrowheads="1"/>
          </p:cNvSpPr>
          <p:nvPr/>
        </p:nvSpPr>
        <p:spPr bwMode="auto">
          <a:xfrm>
            <a:off x="138114" y="6403976"/>
            <a:ext cx="6477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000" dirty="0">
                <a:solidFill>
                  <a:srgbClr val="000000"/>
                </a:solidFill>
                <a:latin typeface="Times New Roman" panose="02020603050405020304" pitchFamily="18" charset="0"/>
                <a:cs typeface="Times New Roman" panose="02020603050405020304" pitchFamily="18" charset="0"/>
              </a:rPr>
              <a:t>IST 1.I Explain the inheritance of genes and traits as described by Mendel’s laws</a:t>
            </a:r>
          </a:p>
          <a:p>
            <a:pPr>
              <a:spcBef>
                <a:spcPct val="0"/>
              </a:spcBef>
              <a:buFontTx/>
              <a:buNone/>
            </a:pPr>
            <a:r>
              <a:rPr lang="en-US" altLang="en-US" sz="1000" dirty="0">
                <a:solidFill>
                  <a:srgbClr val="000000"/>
                </a:solidFill>
                <a:latin typeface="Times New Roman" panose="02020603050405020304" pitchFamily="18" charset="0"/>
                <a:cs typeface="Times New Roman" panose="02020603050405020304" pitchFamily="18" charset="0"/>
              </a:rPr>
              <a:t>SP 5 A. Perform mathematical calculations including:    d. Ratios  e. Percentages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barn(inVertical)">
                                      <p:cBhvr>
                                        <p:cTn id="40" dur="500"/>
                                        <p:tgtEl>
                                          <p:spTgt spid="27"/>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barn(inVertical)">
                                      <p:cBhvr>
                                        <p:cTn id="45" dur="500"/>
                                        <p:tgtEl>
                                          <p:spTgt spid="28"/>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additive="base">
                                        <p:cTn id="50" dur="500" fill="hold"/>
                                        <p:tgtEl>
                                          <p:spTgt spid="9"/>
                                        </p:tgtEl>
                                        <p:attrNameLst>
                                          <p:attrName>ppt_x</p:attrName>
                                        </p:attrNameLst>
                                      </p:cBhvr>
                                      <p:tavLst>
                                        <p:tav tm="0">
                                          <p:val>
                                            <p:strVal val="#ppt_x"/>
                                          </p:val>
                                        </p:tav>
                                        <p:tav tm="100000">
                                          <p:val>
                                            <p:strVal val="#ppt_x"/>
                                          </p:val>
                                        </p:tav>
                                      </p:tavLst>
                                    </p:anim>
                                    <p:anim calcmode="lin" valueType="num">
                                      <p:cBhvr additive="base">
                                        <p:cTn id="5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8" grpId="0" animBg="1"/>
      <p:bldP spid="27" grpId="0" animBg="1"/>
      <p:bldP spid="28" grpId="0" animBg="1"/>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3D2952D-00DF-4A79-BC0C-7BBF0D81A503}"/>
              </a:ext>
            </a:extLst>
          </p:cNvPr>
          <p:cNvSpPr txBox="1"/>
          <p:nvPr/>
        </p:nvSpPr>
        <p:spPr>
          <a:xfrm>
            <a:off x="224589" y="408155"/>
            <a:ext cx="9144000" cy="4178300"/>
          </a:xfrm>
          <a:prstGeom prst="rect">
            <a:avLst/>
          </a:prstGeom>
          <a:noFill/>
        </p:spPr>
        <p:txBody>
          <a:bodyPr>
            <a:spAutoFit/>
          </a:bodyPr>
          <a:lstStyle/>
          <a:p>
            <a:pPr defTabSz="685800">
              <a:defRPr/>
            </a:pPr>
            <a:r>
              <a:rPr lang="en-US" dirty="0">
                <a:solidFill>
                  <a:srgbClr val="000000"/>
                </a:solidFill>
                <a:latin typeface="Comic Sans MS" panose="030F0702030302020204" pitchFamily="66" charset="0"/>
              </a:rPr>
              <a:t>Thrips are insects that feed on rose pollen.  Scientists noted that the thrips population increased in the spring and decreased dramatically during the summer.  The researchers hypothesized that food abundance was the limiting factor for the population.  Which of the following types of data would be most useful for the scientists to collect at regular intervals on a designated test plot of rose plants?</a:t>
            </a:r>
            <a:endParaRPr lang="en-US" b="1" dirty="0">
              <a:solidFill>
                <a:srgbClr val="000000"/>
              </a:solidFill>
              <a:latin typeface="Comic Sans MS" panose="030F0702030302020204" pitchFamily="66" charset="0"/>
            </a:endParaRPr>
          </a:p>
          <a:p>
            <a:pPr marL="342900" lvl="1" defTabSz="685800">
              <a:defRPr/>
            </a:pPr>
            <a:endParaRPr lang="en-US" dirty="0">
              <a:solidFill>
                <a:srgbClr val="000000"/>
              </a:solidFill>
              <a:latin typeface="Comic Sans MS" panose="030F0702030302020204" pitchFamily="66" charset="0"/>
            </a:endParaRPr>
          </a:p>
          <a:p>
            <a:pPr marL="600075" lvl="1" indent="-257175" defTabSz="685800">
              <a:buFontTx/>
              <a:buAutoNum type="alphaUcPeriod"/>
              <a:defRPr/>
            </a:pPr>
            <a:r>
              <a:rPr lang="en-US" dirty="0">
                <a:solidFill>
                  <a:srgbClr val="000000"/>
                </a:solidFill>
                <a:latin typeface="Comic Sans MS" panose="030F0702030302020204" pitchFamily="66" charset="0"/>
              </a:rPr>
              <a:t>Amount of sunlight (Hours/day)</a:t>
            </a:r>
          </a:p>
          <a:p>
            <a:pPr marL="600075" lvl="1" indent="-257175" defTabSz="685800">
              <a:buFontTx/>
              <a:buAutoNum type="alphaUcPeriod"/>
              <a:defRPr/>
            </a:pPr>
            <a:endParaRPr lang="en-US" dirty="0">
              <a:solidFill>
                <a:srgbClr val="000000"/>
              </a:solidFill>
              <a:latin typeface="Comic Sans MS" panose="030F0702030302020204" pitchFamily="66" charset="0"/>
            </a:endParaRPr>
          </a:p>
          <a:p>
            <a:pPr marL="600075" lvl="1" indent="-257175" defTabSz="685800">
              <a:buFontTx/>
              <a:buAutoNum type="alphaUcPeriod"/>
              <a:defRPr/>
            </a:pPr>
            <a:r>
              <a:rPr lang="en-US" dirty="0">
                <a:solidFill>
                  <a:srgbClr val="000000"/>
                </a:solidFill>
                <a:latin typeface="Comic Sans MS" panose="030F0702030302020204" pitchFamily="66" charset="0"/>
              </a:rPr>
              <a:t>Mean temperature (</a:t>
            </a:r>
            <a:r>
              <a:rPr lang="en-US" baseline="30000" dirty="0">
                <a:solidFill>
                  <a:srgbClr val="000000"/>
                </a:solidFill>
                <a:latin typeface="Comic Sans MS" panose="030F0702030302020204" pitchFamily="66" charset="0"/>
              </a:rPr>
              <a:t>◦</a:t>
            </a:r>
            <a:r>
              <a:rPr lang="en-US" dirty="0">
                <a:solidFill>
                  <a:srgbClr val="000000"/>
                </a:solidFill>
                <a:latin typeface="Comic Sans MS" panose="030F0702030302020204" pitchFamily="66" charset="0"/>
              </a:rPr>
              <a:t>C) </a:t>
            </a:r>
          </a:p>
          <a:p>
            <a:pPr marL="600075" lvl="1" indent="-257175" defTabSz="685800">
              <a:buFontTx/>
              <a:buAutoNum type="alphaUcPeriod"/>
              <a:defRPr/>
            </a:pPr>
            <a:endParaRPr lang="en-US" dirty="0">
              <a:solidFill>
                <a:srgbClr val="000000"/>
              </a:solidFill>
              <a:latin typeface="Comic Sans MS" panose="030F0702030302020204" pitchFamily="66" charset="0"/>
            </a:endParaRPr>
          </a:p>
          <a:p>
            <a:pPr marL="600075" lvl="1" indent="-257175" defTabSz="685800">
              <a:buFontTx/>
              <a:buAutoNum type="alphaUcPeriod"/>
              <a:defRPr/>
            </a:pPr>
            <a:r>
              <a:rPr lang="en-US" dirty="0">
                <a:solidFill>
                  <a:srgbClr val="000000"/>
                </a:solidFill>
                <a:latin typeface="Comic Sans MS" panose="030F0702030302020204" pitchFamily="66" charset="0"/>
              </a:rPr>
              <a:t>Density of rose pollen produced (g/m</a:t>
            </a:r>
            <a:r>
              <a:rPr lang="en-US" baseline="30000" dirty="0">
                <a:solidFill>
                  <a:srgbClr val="000000"/>
                </a:solidFill>
                <a:latin typeface="Comic Sans MS" panose="030F0702030302020204" pitchFamily="66" charset="0"/>
              </a:rPr>
              <a:t>2</a:t>
            </a:r>
            <a:r>
              <a:rPr lang="en-US" dirty="0">
                <a:solidFill>
                  <a:srgbClr val="000000"/>
                </a:solidFill>
                <a:latin typeface="Comic Sans MS" panose="030F0702030302020204" pitchFamily="66" charset="0"/>
              </a:rPr>
              <a:t>)</a:t>
            </a:r>
          </a:p>
          <a:p>
            <a:pPr marL="342900" lvl="1" defTabSz="685800">
              <a:defRPr/>
            </a:pPr>
            <a:endParaRPr lang="en-US" dirty="0">
              <a:solidFill>
                <a:srgbClr val="000000"/>
              </a:solidFill>
              <a:latin typeface="Comic Sans MS" panose="030F0702030302020204" pitchFamily="66" charset="0"/>
            </a:endParaRPr>
          </a:p>
          <a:p>
            <a:pPr marL="342900" lvl="1" defTabSz="685800">
              <a:defRPr/>
            </a:pPr>
            <a:r>
              <a:rPr lang="en-US" dirty="0">
                <a:solidFill>
                  <a:srgbClr val="000000"/>
                </a:solidFill>
                <a:latin typeface="Comic Sans MS" panose="030F0702030302020204" pitchFamily="66" charset="0"/>
              </a:rPr>
              <a:t>D. Amount of pollen produced by each flower (g/flower) </a:t>
            </a:r>
          </a:p>
          <a:p>
            <a:pPr marL="600075" lvl="1" indent="-257175" defTabSz="685800">
              <a:buFontTx/>
              <a:buAutoNum type="alphaUcPeriod"/>
              <a:defRPr/>
            </a:pPr>
            <a:endParaRPr lang="en-US" dirty="0">
              <a:solidFill>
                <a:srgbClr val="000000"/>
              </a:solidFill>
              <a:latin typeface="Comic Sans MS" panose="030F0702030302020204" pitchFamily="66" charset="0"/>
            </a:endParaRPr>
          </a:p>
          <a:p>
            <a:pPr marL="257175" indent="-257175" defTabSz="685800">
              <a:buFontTx/>
              <a:buAutoNum type="alphaUcPeriod"/>
              <a:defRPr/>
            </a:pPr>
            <a:endParaRPr lang="en-US" sz="1350" dirty="0">
              <a:solidFill>
                <a:srgbClr val="000000"/>
              </a:solidFill>
              <a:latin typeface="Comic Sans MS" panose="030F0702030302020204" pitchFamily="66" charset="0"/>
            </a:endParaRPr>
          </a:p>
        </p:txBody>
      </p:sp>
      <p:sp>
        <p:nvSpPr>
          <p:cNvPr id="7" name="Rectangle 6">
            <a:extLst>
              <a:ext uri="{FF2B5EF4-FFF2-40B4-BE49-F238E27FC236}">
                <a16:creationId xmlns:a16="http://schemas.microsoft.com/office/drawing/2014/main" id="{32267559-77E6-44B8-9F32-A1C8FB0E2D92}"/>
              </a:ext>
            </a:extLst>
          </p:cNvPr>
          <p:cNvSpPr/>
          <p:nvPr/>
        </p:nvSpPr>
        <p:spPr>
          <a:xfrm>
            <a:off x="558131" y="3641558"/>
            <a:ext cx="6388100" cy="533400"/>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srgbClr val="FFFFFF"/>
              </a:solidFill>
            </a:endParaRPr>
          </a:p>
        </p:txBody>
      </p:sp>
      <p:sp>
        <p:nvSpPr>
          <p:cNvPr id="9" name="TextBox 8">
            <a:extLst>
              <a:ext uri="{FF2B5EF4-FFF2-40B4-BE49-F238E27FC236}">
                <a16:creationId xmlns:a16="http://schemas.microsoft.com/office/drawing/2014/main" id="{8EED0627-BB05-45F6-8BAF-6AC8F8B4CB8F}"/>
              </a:ext>
            </a:extLst>
          </p:cNvPr>
          <p:cNvSpPr txBox="1"/>
          <p:nvPr/>
        </p:nvSpPr>
        <p:spPr>
          <a:xfrm>
            <a:off x="88231" y="5715000"/>
            <a:ext cx="6858000" cy="1130300"/>
          </a:xfrm>
          <a:prstGeom prst="rect">
            <a:avLst/>
          </a:prstGeom>
          <a:noFill/>
        </p:spPr>
        <p:txBody>
          <a:bodyPr>
            <a:spAutoFit/>
          </a:bodyPr>
          <a:lstStyle/>
          <a:p>
            <a:pPr defTabSz="685800">
              <a:defRPr/>
            </a:pPr>
            <a:r>
              <a:rPr lang="en-US" altLang="en-US" sz="1000" dirty="0">
                <a:solidFill>
                  <a:srgbClr val="000000"/>
                </a:solidFill>
                <a:latin typeface="Times New Roman" panose="02020603050405020304" pitchFamily="18" charset="0"/>
                <a:cs typeface="Times New Roman" panose="02020603050405020304" pitchFamily="18" charset="0"/>
              </a:rPr>
              <a:t>SYI 1.H.2 As limits to growth due to density-dependent and density-independent factors are imposed, a logistic growth model generally ensues</a:t>
            </a:r>
            <a:endParaRPr lang="en-US" sz="1000" dirty="0">
              <a:solidFill>
                <a:srgbClr val="000000"/>
              </a:solidFill>
              <a:latin typeface="Times New Roman" panose="02020603050405020304" pitchFamily="18" charset="0"/>
              <a:cs typeface="Times New Roman" panose="02020603050405020304" pitchFamily="18" charset="0"/>
            </a:endParaRPr>
          </a:p>
          <a:p>
            <a:pPr defTabSz="685800">
              <a:defRPr/>
            </a:pPr>
            <a:r>
              <a:rPr lang="en-US" sz="1000" dirty="0">
                <a:solidFill>
                  <a:srgbClr val="000000"/>
                </a:solidFill>
                <a:latin typeface="Times New Roman" panose="02020603050405020304" pitchFamily="18" charset="0"/>
                <a:cs typeface="Times New Roman" panose="02020603050405020304" pitchFamily="18" charset="0"/>
              </a:rPr>
              <a:t>SP 3.C  Identify experimental procedures that are aligned to the question, including </a:t>
            </a:r>
          </a:p>
          <a:p>
            <a:pPr defTabSz="685800">
              <a:defRPr/>
            </a:pPr>
            <a:r>
              <a:rPr lang="en-US" sz="1000" dirty="0">
                <a:solidFill>
                  <a:srgbClr val="000000"/>
                </a:solidFill>
                <a:latin typeface="Times New Roman" panose="02020603050405020304" pitchFamily="18" charset="0"/>
                <a:cs typeface="Times New Roman" panose="02020603050405020304" pitchFamily="18" charset="0"/>
              </a:rPr>
              <a:t>   a. Identifying dependent and independent variables. .</a:t>
            </a:r>
            <a:br>
              <a:rPr lang="en-US" sz="1000" dirty="0">
                <a:solidFill>
                  <a:srgbClr val="000000"/>
                </a:solidFill>
                <a:latin typeface="Times New Roman" panose="02020603050405020304" pitchFamily="18" charset="0"/>
                <a:cs typeface="Times New Roman" panose="02020603050405020304" pitchFamily="18" charset="0"/>
              </a:rPr>
            </a:br>
            <a:r>
              <a:rPr lang="en-US" sz="1000" dirty="0">
                <a:solidFill>
                  <a:srgbClr val="000000"/>
                </a:solidFill>
                <a:latin typeface="Times New Roman" panose="02020603050405020304" pitchFamily="18" charset="0"/>
                <a:cs typeface="Times New Roman" panose="02020603050405020304" pitchFamily="18" charset="0"/>
              </a:rPr>
              <a:t>SP 3.E  Propose a new/next investigation based on</a:t>
            </a:r>
          </a:p>
          <a:p>
            <a:pPr defTabSz="685800">
              <a:defRPr/>
            </a:pPr>
            <a:r>
              <a:rPr lang="en-US" sz="1000" dirty="0">
                <a:solidFill>
                  <a:srgbClr val="000000"/>
                </a:solidFill>
                <a:latin typeface="Times New Roman" panose="02020603050405020304" pitchFamily="18" charset="0"/>
                <a:cs typeface="Times New Roman" panose="02020603050405020304" pitchFamily="18" charset="0"/>
              </a:rPr>
              <a:t>    b. An evaluation of the design/methods.</a:t>
            </a:r>
            <a:endParaRPr lang="en-US" sz="1000" dirty="0">
              <a:solidFill>
                <a:prstClr val="black"/>
              </a:solidFill>
              <a:latin typeface="Times New Roman" panose="02020603050405020304" pitchFamily="18" charset="0"/>
              <a:cs typeface="Times New Roman" panose="02020603050405020304" pitchFamily="18" charset="0"/>
            </a:endParaRPr>
          </a:p>
          <a:p>
            <a:pPr defTabSz="685800">
              <a:defRPr/>
            </a:pPr>
            <a:endParaRPr lang="en-US" altLang="en-US" sz="750" dirty="0">
              <a:solidFill>
                <a:srgbClr val="7030A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0344A1F6-CADE-48E0-991A-6BA2194207C9}"/>
              </a:ext>
            </a:extLst>
          </p:cNvPr>
          <p:cNvSpPr txBox="1"/>
          <p:nvPr/>
        </p:nvSpPr>
        <p:spPr>
          <a:xfrm>
            <a:off x="95250" y="12700"/>
            <a:ext cx="6000750" cy="246063"/>
          </a:xfrm>
          <a:prstGeom prst="rect">
            <a:avLst/>
          </a:prstGeom>
          <a:noFill/>
        </p:spPr>
        <p:txBody>
          <a:bodyPr>
            <a:spAutoFit/>
          </a:bodyPr>
          <a:lstStyle/>
          <a:p>
            <a:pPr defTabSz="685800">
              <a:defRPr/>
            </a:pPr>
            <a:r>
              <a:rPr lang="en-US" sz="1000" dirty="0">
                <a:solidFill>
                  <a:srgbClr val="000000"/>
                </a:solidFill>
                <a:latin typeface="Arial"/>
                <a:hlinkClick r:id="rId2"/>
              </a:rPr>
              <a:t>From</a:t>
            </a:r>
            <a:r>
              <a:rPr lang="en-US" sz="1000" dirty="0">
                <a:solidFill>
                  <a:srgbClr val="FF0000"/>
                </a:solidFill>
                <a:latin typeface="Arial"/>
                <a:hlinkClick r:id="rId2"/>
              </a:rPr>
              <a:t>: Released </a:t>
            </a:r>
            <a:r>
              <a:rPr lang="en-US" sz="1000" dirty="0">
                <a:solidFill>
                  <a:srgbClr val="000000"/>
                </a:solidFill>
                <a:latin typeface="Arial"/>
                <a:hlinkClick r:id="rId2"/>
              </a:rPr>
              <a:t>2013 AP BIOLOGY Practice Exam  </a:t>
            </a:r>
            <a:endParaRPr lang="en-US" sz="1000" dirty="0">
              <a:solidFill>
                <a:srgbClr val="000000"/>
              </a:solidFill>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lumMod val="90000"/>
          </a:schemeClr>
        </a:solidFill>
        <a:effectLst/>
      </p:bgPr>
    </p:bg>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A49FD95-2230-4DB5-92DE-53EDBB6CF174}"/>
              </a:ext>
            </a:extLst>
          </p:cNvPr>
          <p:cNvSpPr>
            <a:spLocks noGrp="1" noChangeArrowheads="1"/>
          </p:cNvSpPr>
          <p:nvPr>
            <p:ph type="body" sz="half" idx="2"/>
          </p:nvPr>
        </p:nvSpPr>
        <p:spPr>
          <a:xfrm>
            <a:off x="26504" y="358775"/>
            <a:ext cx="12165496" cy="1196187"/>
          </a:xfrm>
        </p:spPr>
        <p:txBody>
          <a:bodyPr/>
          <a:lstStyle/>
          <a:p>
            <a:pPr marL="0" indent="0">
              <a:buNone/>
            </a:pPr>
            <a:r>
              <a:rPr lang="en-US" sz="1800" dirty="0">
                <a:latin typeface="Comic Sans MS" panose="030F0702030302020204" pitchFamily="66" charset="0"/>
              </a:rPr>
              <a:t>The enzyme phosphofructokinase (PFK) is an allosterically regulated enzyme that catalyzes the following reaction. </a:t>
            </a:r>
          </a:p>
          <a:p>
            <a:pPr marL="0" indent="0">
              <a:buNone/>
            </a:pPr>
            <a:r>
              <a:rPr lang="en-US" sz="1800" dirty="0">
                <a:latin typeface="Comic Sans MS" panose="030F0702030302020204" pitchFamily="66" charset="0"/>
              </a:rPr>
              <a:t>       Fructose-6-phosphate + ATP           Fructose 1,6-bisphosphate + ADP</a:t>
            </a:r>
          </a:p>
          <a:p>
            <a:pPr marL="0" indent="0">
              <a:buNone/>
            </a:pPr>
            <a:endParaRPr lang="en-US" altLang="en-US" sz="1800" dirty="0">
              <a:solidFill>
                <a:srgbClr val="FF0000"/>
              </a:solidFill>
              <a:latin typeface="Comic Sans MS" panose="030F0702030302020204" pitchFamily="66" charset="0"/>
            </a:endParaRPr>
          </a:p>
          <a:p>
            <a:pPr marL="0" indent="0">
              <a:buNone/>
            </a:pPr>
            <a:endParaRPr lang="en-US" altLang="en-US" sz="1800" dirty="0">
              <a:solidFill>
                <a:srgbClr val="FF0000"/>
              </a:solidFill>
              <a:latin typeface="Comic Sans MS" panose="030F0702030302020204" pitchFamily="66" charset="0"/>
            </a:endParaRPr>
          </a:p>
          <a:p>
            <a:pPr marL="0" indent="0">
              <a:buNone/>
            </a:pPr>
            <a:endParaRPr lang="en-US" altLang="en-US" sz="1800" dirty="0">
              <a:solidFill>
                <a:srgbClr val="FF0000"/>
              </a:solidFill>
              <a:latin typeface="Comic Sans MS" panose="030F0702030302020204" pitchFamily="66" charset="0"/>
            </a:endParaRPr>
          </a:p>
        </p:txBody>
      </p:sp>
      <p:sp>
        <p:nvSpPr>
          <p:cNvPr id="89091" name="Rectangle 1">
            <a:extLst>
              <a:ext uri="{FF2B5EF4-FFF2-40B4-BE49-F238E27FC236}">
                <a16:creationId xmlns:a16="http://schemas.microsoft.com/office/drawing/2014/main" id="{6B086D1E-103C-4467-8677-79882B1ED55E}"/>
              </a:ext>
            </a:extLst>
          </p:cNvPr>
          <p:cNvSpPr>
            <a:spLocks noChangeArrowheads="1"/>
          </p:cNvSpPr>
          <p:nvPr/>
        </p:nvSpPr>
        <p:spPr bwMode="auto">
          <a:xfrm>
            <a:off x="1541464" y="6253163"/>
            <a:ext cx="9185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Aft>
                <a:spcPct val="0"/>
              </a:spcAft>
              <a:buNone/>
              <a:defRPr/>
            </a:pPr>
            <a:r>
              <a:rPr lang="en-US" altLang="en-US" sz="1000" dirty="0">
                <a:solidFill>
                  <a:srgbClr val="CC0099"/>
                </a:solidFill>
                <a:cs typeface="Arial" panose="020B0604020202020204" pitchFamily="34" charset="0"/>
              </a:rPr>
              <a:t>.</a:t>
            </a:r>
          </a:p>
        </p:txBody>
      </p:sp>
      <p:sp>
        <p:nvSpPr>
          <p:cNvPr id="4" name="Rectangle 1">
            <a:extLst>
              <a:ext uri="{FF2B5EF4-FFF2-40B4-BE49-F238E27FC236}">
                <a16:creationId xmlns:a16="http://schemas.microsoft.com/office/drawing/2014/main" id="{53242106-AB3A-47EF-907D-64BF9F10F4BA}"/>
              </a:ext>
            </a:extLst>
          </p:cNvPr>
          <p:cNvSpPr>
            <a:spLocks noChangeArrowheads="1"/>
          </p:cNvSpPr>
          <p:nvPr/>
        </p:nvSpPr>
        <p:spPr bwMode="auto">
          <a:xfrm>
            <a:off x="0" y="6299250"/>
            <a:ext cx="920273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Comic Sans MS" pitchFamily="66" charset="0"/>
              </a:defRPr>
            </a:lvl1pPr>
            <a:lvl2pPr eaLnBrk="0" hangingPunct="0">
              <a:defRPr>
                <a:solidFill>
                  <a:schemeClr val="tx1"/>
                </a:solidFill>
                <a:latin typeface="Comic Sans MS" pitchFamily="66" charset="0"/>
              </a:defRPr>
            </a:lvl2pPr>
            <a:lvl3pPr eaLnBrk="0" hangingPunct="0">
              <a:defRPr>
                <a:solidFill>
                  <a:schemeClr val="tx1"/>
                </a:solidFill>
                <a:latin typeface="Comic Sans MS" pitchFamily="66" charset="0"/>
              </a:defRPr>
            </a:lvl3pPr>
            <a:lvl4pPr eaLnBrk="0" hangingPunct="0">
              <a:defRPr>
                <a:solidFill>
                  <a:schemeClr val="tx1"/>
                </a:solidFill>
                <a:latin typeface="Comic Sans MS" pitchFamily="66" charset="0"/>
              </a:defRPr>
            </a:lvl4pPr>
            <a:lvl5pPr eaLnBrk="0" hangingPunct="0">
              <a:defRPr>
                <a:solidFill>
                  <a:schemeClr val="tx1"/>
                </a:solidFill>
                <a:latin typeface="Comic Sans MS" pitchFamily="66" charset="0"/>
              </a:defRPr>
            </a:lvl5pPr>
            <a:lvl6pPr eaLnBrk="0" fontAlgn="base" hangingPunct="0">
              <a:spcBef>
                <a:spcPct val="0"/>
              </a:spcBef>
              <a:spcAft>
                <a:spcPct val="0"/>
              </a:spcAft>
              <a:defRPr>
                <a:solidFill>
                  <a:schemeClr val="tx1"/>
                </a:solidFill>
                <a:latin typeface="Comic Sans MS" pitchFamily="66" charset="0"/>
              </a:defRPr>
            </a:lvl6pPr>
            <a:lvl7pPr eaLnBrk="0" fontAlgn="base" hangingPunct="0">
              <a:spcBef>
                <a:spcPct val="0"/>
              </a:spcBef>
              <a:spcAft>
                <a:spcPct val="0"/>
              </a:spcAft>
              <a:defRPr>
                <a:solidFill>
                  <a:schemeClr val="tx1"/>
                </a:solidFill>
                <a:latin typeface="Comic Sans MS" pitchFamily="66" charset="0"/>
              </a:defRPr>
            </a:lvl7pPr>
            <a:lvl8pPr eaLnBrk="0" fontAlgn="base" hangingPunct="0">
              <a:spcBef>
                <a:spcPct val="0"/>
              </a:spcBef>
              <a:spcAft>
                <a:spcPct val="0"/>
              </a:spcAft>
              <a:defRPr>
                <a:solidFill>
                  <a:schemeClr val="tx1"/>
                </a:solidFill>
                <a:latin typeface="Comic Sans MS" pitchFamily="66" charset="0"/>
              </a:defRPr>
            </a:lvl8pPr>
            <a:lvl9pPr eaLnBrk="0" fontAlgn="base" hangingPunct="0">
              <a:spcBef>
                <a:spcPct val="0"/>
              </a:spcBef>
              <a:spcAft>
                <a:spcPct val="0"/>
              </a:spcAft>
              <a:defRPr>
                <a:solidFill>
                  <a:schemeClr val="tx1"/>
                </a:solidFill>
                <a:latin typeface="Comic Sans MS" pitchFamily="66" charset="0"/>
              </a:defRPr>
            </a:lvl9pPr>
          </a:lstStyle>
          <a:p>
            <a:pPr eaLnBrk="1" hangingPunct="1">
              <a:defRPr/>
            </a:pPr>
            <a:r>
              <a:rPr lang="en-US" sz="1000" dirty="0"/>
              <a:t>ENE-1.F.1 Change to the molecular structure of a component in an enzymatic system may result in a change of the function or efficiency of the system— </a:t>
            </a:r>
          </a:p>
          <a:p>
            <a:pPr eaLnBrk="1" hangingPunct="1">
              <a:defRPr/>
            </a:pPr>
            <a:r>
              <a:rPr lang="en-US" sz="1000" dirty="0">
                <a:solidFill>
                  <a:prstClr val="black"/>
                </a:solidFill>
                <a:latin typeface="Times New Roman" panose="02020603050405020304" pitchFamily="18" charset="0"/>
                <a:cs typeface="Times New Roman" panose="02020603050405020304" pitchFamily="18" charset="0"/>
              </a:rPr>
              <a:t>SP 4. B Describe data from a table or graph, including   a. Identifying specific data points</a:t>
            </a:r>
          </a:p>
        </p:txBody>
      </p:sp>
      <p:sp>
        <p:nvSpPr>
          <p:cNvPr id="6" name="TextBox 5">
            <a:extLst>
              <a:ext uri="{FF2B5EF4-FFF2-40B4-BE49-F238E27FC236}">
                <a16:creationId xmlns:a16="http://schemas.microsoft.com/office/drawing/2014/main" id="{9EB6436F-91F3-4413-BE0D-6260B8D67519}"/>
              </a:ext>
            </a:extLst>
          </p:cNvPr>
          <p:cNvSpPr txBox="1"/>
          <p:nvPr/>
        </p:nvSpPr>
        <p:spPr>
          <a:xfrm>
            <a:off x="0" y="53689"/>
            <a:ext cx="3127779" cy="246221"/>
          </a:xfrm>
          <a:prstGeom prst="rect">
            <a:avLst/>
          </a:prstGeom>
          <a:noFill/>
        </p:spPr>
        <p:txBody>
          <a:bodyPr wrap="none" rtlCol="0">
            <a:spAutoFit/>
          </a:bodyPr>
          <a:lstStyle/>
          <a:p>
            <a:pPr fontAlgn="base">
              <a:spcBef>
                <a:spcPct val="0"/>
              </a:spcBef>
              <a:spcAft>
                <a:spcPct val="0"/>
              </a:spcAft>
              <a:defRPr/>
            </a:pPr>
            <a:r>
              <a:rPr lang="en-US" sz="1000" dirty="0">
                <a:solidFill>
                  <a:srgbClr val="000000"/>
                </a:solidFill>
                <a:latin typeface="Arial"/>
                <a:cs typeface="Times New Roman" panose="02020603050405020304" pitchFamily="18" charset="0"/>
                <a:hlinkClick r:id="rId3"/>
              </a:rPr>
              <a:t>From Released 2013 AP BIOLOGY Practice Exam</a:t>
            </a:r>
            <a:endParaRPr lang="en-US" sz="1000" dirty="0">
              <a:solidFill>
                <a:srgbClr val="000000"/>
              </a:solidFill>
              <a:latin typeface="Arial"/>
              <a:cs typeface="Times New Roman" panose="02020603050405020304" pitchFamily="18" charset="0"/>
            </a:endParaRPr>
          </a:p>
        </p:txBody>
      </p:sp>
      <p:sp>
        <p:nvSpPr>
          <p:cNvPr id="17" name="TextBox 16">
            <a:extLst>
              <a:ext uri="{FF2B5EF4-FFF2-40B4-BE49-F238E27FC236}">
                <a16:creationId xmlns:a16="http://schemas.microsoft.com/office/drawing/2014/main" id="{4BDAF703-D460-4A55-9CB5-C5C96E30BFC3}"/>
              </a:ext>
            </a:extLst>
          </p:cNvPr>
          <p:cNvSpPr txBox="1"/>
          <p:nvPr/>
        </p:nvSpPr>
        <p:spPr>
          <a:xfrm>
            <a:off x="122715" y="3153699"/>
            <a:ext cx="5916830" cy="400110"/>
          </a:xfrm>
          <a:prstGeom prst="rect">
            <a:avLst/>
          </a:prstGeom>
          <a:noFill/>
        </p:spPr>
        <p:txBody>
          <a:bodyPr wrap="square" rtlCol="0">
            <a:spAutoFit/>
          </a:bodyPr>
          <a:lstStyle/>
          <a:p>
            <a:r>
              <a:rPr lang="en-US" sz="2000" dirty="0">
                <a:solidFill>
                  <a:srgbClr val="0000FF"/>
                </a:solidFill>
              </a:rPr>
              <a:t>@ 0.5mM fructose-6-phosphate </a:t>
            </a:r>
          </a:p>
        </p:txBody>
      </p:sp>
      <p:sp>
        <p:nvSpPr>
          <p:cNvPr id="22" name="TextBox 21">
            <a:extLst>
              <a:ext uri="{FF2B5EF4-FFF2-40B4-BE49-F238E27FC236}">
                <a16:creationId xmlns:a16="http://schemas.microsoft.com/office/drawing/2014/main" id="{B797ED3E-3005-4722-BACF-99760C8C3498}"/>
              </a:ext>
            </a:extLst>
          </p:cNvPr>
          <p:cNvSpPr txBox="1"/>
          <p:nvPr/>
        </p:nvSpPr>
        <p:spPr>
          <a:xfrm>
            <a:off x="142461" y="5266375"/>
            <a:ext cx="6129130" cy="646331"/>
          </a:xfrm>
          <a:prstGeom prst="rect">
            <a:avLst/>
          </a:prstGeom>
          <a:noFill/>
        </p:spPr>
        <p:txBody>
          <a:bodyPr wrap="square">
            <a:spAutoFit/>
          </a:bodyPr>
          <a:lstStyle/>
          <a:p>
            <a:r>
              <a:rPr lang="en-US" sz="1800" dirty="0">
                <a:solidFill>
                  <a:srgbClr val="0000FF"/>
                </a:solidFill>
                <a:latin typeface="Comic Sans MS" panose="030F0702030302020204" pitchFamily="66" charset="0"/>
              </a:rPr>
              <a:t>Answer can include any value from 10 to 15</a:t>
            </a:r>
            <a:br>
              <a:rPr lang="en-US" sz="1800" dirty="0">
                <a:solidFill>
                  <a:srgbClr val="0000FF"/>
                </a:solidFill>
                <a:latin typeface="Comic Sans MS" panose="030F0702030302020204" pitchFamily="66" charset="0"/>
              </a:rPr>
            </a:br>
            <a:r>
              <a:rPr lang="en-US" sz="1800" dirty="0">
                <a:solidFill>
                  <a:srgbClr val="0000FF"/>
                </a:solidFill>
                <a:latin typeface="Comic Sans MS" panose="030F0702030302020204" pitchFamily="66" charset="0"/>
              </a:rPr>
              <a:t>                                            or 10/1 to 15/1</a:t>
            </a:r>
            <a:endParaRPr lang="en-US" dirty="0">
              <a:solidFill>
                <a:srgbClr val="0000FF"/>
              </a:solidFill>
            </a:endParaRPr>
          </a:p>
        </p:txBody>
      </p:sp>
      <p:pic>
        <p:nvPicPr>
          <p:cNvPr id="3" name="Picture 2">
            <a:extLst>
              <a:ext uri="{FF2B5EF4-FFF2-40B4-BE49-F238E27FC236}">
                <a16:creationId xmlns:a16="http://schemas.microsoft.com/office/drawing/2014/main" id="{C591290D-B17D-492B-8E72-EFC25E45E118}"/>
              </a:ext>
            </a:extLst>
          </p:cNvPr>
          <p:cNvPicPr>
            <a:picLocks noChangeAspect="1"/>
          </p:cNvPicPr>
          <p:nvPr/>
        </p:nvPicPr>
        <p:blipFill rotWithShape="1">
          <a:blip r:embed="rId4"/>
          <a:srcRect l="29958" t="47062" r="31293" b="12981"/>
          <a:stretch/>
        </p:blipFill>
        <p:spPr>
          <a:xfrm>
            <a:off x="6096000" y="2657053"/>
            <a:ext cx="5989086" cy="3472070"/>
          </a:xfrm>
          <a:prstGeom prst="rect">
            <a:avLst/>
          </a:prstGeom>
        </p:spPr>
      </p:pic>
      <p:sp>
        <p:nvSpPr>
          <p:cNvPr id="5" name="Arrow: Right 4">
            <a:extLst>
              <a:ext uri="{FF2B5EF4-FFF2-40B4-BE49-F238E27FC236}">
                <a16:creationId xmlns:a16="http://schemas.microsoft.com/office/drawing/2014/main" id="{485A2E9D-1EAF-4DB1-A87C-E70D038D0D1C}"/>
              </a:ext>
            </a:extLst>
          </p:cNvPr>
          <p:cNvSpPr/>
          <p:nvPr/>
        </p:nvSpPr>
        <p:spPr>
          <a:xfrm>
            <a:off x="3809867" y="1124032"/>
            <a:ext cx="427648" cy="5541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A7BF505C-60C5-4DB9-9635-41BED9B87CA8}"/>
              </a:ext>
            </a:extLst>
          </p:cNvPr>
          <p:cNvSpPr txBox="1"/>
          <p:nvPr/>
        </p:nvSpPr>
        <p:spPr>
          <a:xfrm>
            <a:off x="66260" y="1647755"/>
            <a:ext cx="12125739" cy="1200329"/>
          </a:xfrm>
          <a:prstGeom prst="rect">
            <a:avLst/>
          </a:prstGeom>
          <a:noFill/>
        </p:spPr>
        <p:txBody>
          <a:bodyPr wrap="square">
            <a:spAutoFit/>
          </a:bodyPr>
          <a:lstStyle/>
          <a:p>
            <a:r>
              <a:rPr kumimoji="0" lang="en-US" sz="1800" b="0"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The graph below shows that at certain concentrations ATP inhibits the enzyme, whereas AMP activates it. According to the information presented in the graph, when the concentration of Fructose-6-phosphate is</a:t>
            </a:r>
            <a:br>
              <a:rPr kumimoji="0" lang="en-US" sz="1800" b="0"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br>
            <a:r>
              <a:rPr kumimoji="0" lang="en-US" sz="1800" b="0"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0.5 mM, how many times more active is PFK in cells with 1 mM ATP + 0.1 mM AMP than in cells with 5mM ATP?</a:t>
            </a:r>
            <a:br>
              <a:rPr kumimoji="0" lang="en-US" sz="1800" b="0"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br>
            <a:r>
              <a:rPr kumimoji="0" lang="en-US" sz="1800" b="0"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Express your answer to the nearest whole number </a:t>
            </a:r>
            <a:endParaRPr lang="en-US" dirty="0"/>
          </a:p>
        </p:txBody>
      </p:sp>
      <p:sp>
        <p:nvSpPr>
          <p:cNvPr id="9" name="TextBox 8">
            <a:extLst>
              <a:ext uri="{FF2B5EF4-FFF2-40B4-BE49-F238E27FC236}">
                <a16:creationId xmlns:a16="http://schemas.microsoft.com/office/drawing/2014/main" id="{CA8075DB-8FE7-43DD-907A-3CB0B3377A05}"/>
              </a:ext>
            </a:extLst>
          </p:cNvPr>
          <p:cNvSpPr txBox="1"/>
          <p:nvPr/>
        </p:nvSpPr>
        <p:spPr>
          <a:xfrm>
            <a:off x="7583108" y="5577210"/>
            <a:ext cx="505267" cy="369332"/>
          </a:xfrm>
          <a:prstGeom prst="rect">
            <a:avLst/>
          </a:prstGeom>
          <a:noFill/>
        </p:spPr>
        <p:txBody>
          <a:bodyPr wrap="none" rtlCol="0">
            <a:spAutoFit/>
          </a:bodyPr>
          <a:lstStyle/>
          <a:p>
            <a:r>
              <a:rPr lang="en-US" dirty="0">
                <a:solidFill>
                  <a:srgbClr val="FF0000"/>
                </a:solidFill>
              </a:rPr>
              <a:t>0.5</a:t>
            </a:r>
          </a:p>
        </p:txBody>
      </p:sp>
      <p:cxnSp>
        <p:nvCxnSpPr>
          <p:cNvPr id="18" name="Straight Connector 17">
            <a:extLst>
              <a:ext uri="{FF2B5EF4-FFF2-40B4-BE49-F238E27FC236}">
                <a16:creationId xmlns:a16="http://schemas.microsoft.com/office/drawing/2014/main" id="{DF5BCFD0-AEB3-45BA-BD95-4904944C8022}"/>
              </a:ext>
            </a:extLst>
          </p:cNvPr>
          <p:cNvCxnSpPr>
            <a:cxnSpLocks/>
          </p:cNvCxnSpPr>
          <p:nvPr/>
        </p:nvCxnSpPr>
        <p:spPr>
          <a:xfrm>
            <a:off x="7087048" y="4196909"/>
            <a:ext cx="7486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8078379C-0734-44BB-9EAF-7C355CC7EC67}"/>
              </a:ext>
            </a:extLst>
          </p:cNvPr>
          <p:cNvPicPr>
            <a:picLocks noChangeAspect="1"/>
          </p:cNvPicPr>
          <p:nvPr/>
        </p:nvPicPr>
        <p:blipFill>
          <a:blip r:embed="rId5"/>
          <a:stretch>
            <a:fillRect/>
          </a:stretch>
        </p:blipFill>
        <p:spPr>
          <a:xfrm>
            <a:off x="6961560" y="5434880"/>
            <a:ext cx="768163" cy="36579"/>
          </a:xfrm>
          <a:prstGeom prst="rect">
            <a:avLst/>
          </a:prstGeom>
        </p:spPr>
      </p:pic>
      <p:sp>
        <p:nvSpPr>
          <p:cNvPr id="23" name="TextBox 22">
            <a:extLst>
              <a:ext uri="{FF2B5EF4-FFF2-40B4-BE49-F238E27FC236}">
                <a16:creationId xmlns:a16="http://schemas.microsoft.com/office/drawing/2014/main" id="{AF59C9AA-37D5-44A8-9A05-DB136A9A6EA4}"/>
              </a:ext>
            </a:extLst>
          </p:cNvPr>
          <p:cNvSpPr txBox="1"/>
          <p:nvPr/>
        </p:nvSpPr>
        <p:spPr>
          <a:xfrm>
            <a:off x="602974" y="3563205"/>
            <a:ext cx="6109252" cy="369332"/>
          </a:xfrm>
          <a:prstGeom prst="rect">
            <a:avLst/>
          </a:prstGeom>
          <a:noFill/>
        </p:spPr>
        <p:txBody>
          <a:bodyPr wrap="square">
            <a:spAutoFit/>
          </a:bodyPr>
          <a:lstStyle/>
          <a:p>
            <a:r>
              <a:rPr lang="en-US" sz="1800" dirty="0">
                <a:solidFill>
                  <a:srgbClr val="0000FF"/>
                </a:solidFill>
              </a:rPr>
              <a:t>5 mM 1ATP ~ 0.5</a:t>
            </a:r>
            <a:endParaRPr lang="en-US" dirty="0">
              <a:solidFill>
                <a:srgbClr val="0000FF"/>
              </a:solidFill>
            </a:endParaRPr>
          </a:p>
        </p:txBody>
      </p:sp>
      <p:sp>
        <p:nvSpPr>
          <p:cNvPr id="29" name="TextBox 28">
            <a:extLst>
              <a:ext uri="{FF2B5EF4-FFF2-40B4-BE49-F238E27FC236}">
                <a16:creationId xmlns:a16="http://schemas.microsoft.com/office/drawing/2014/main" id="{2C276638-9826-48E1-9344-B511C89DC162}"/>
              </a:ext>
            </a:extLst>
          </p:cNvPr>
          <p:cNvSpPr txBox="1"/>
          <p:nvPr/>
        </p:nvSpPr>
        <p:spPr>
          <a:xfrm>
            <a:off x="602974" y="3889944"/>
            <a:ext cx="610925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a:ea typeface="+mn-ea"/>
                <a:cs typeface="+mn-cs"/>
              </a:rPr>
              <a:t>1 mM ATP +0.1 mM AMP ~ 5</a:t>
            </a:r>
          </a:p>
        </p:txBody>
      </p:sp>
      <p:sp>
        <p:nvSpPr>
          <p:cNvPr id="31" name="TextBox 30">
            <a:extLst>
              <a:ext uri="{FF2B5EF4-FFF2-40B4-BE49-F238E27FC236}">
                <a16:creationId xmlns:a16="http://schemas.microsoft.com/office/drawing/2014/main" id="{7166F7FF-F704-4E88-BCBF-6EE11F94FC3B}"/>
              </a:ext>
            </a:extLst>
          </p:cNvPr>
          <p:cNvSpPr txBox="1"/>
          <p:nvPr/>
        </p:nvSpPr>
        <p:spPr>
          <a:xfrm>
            <a:off x="318052" y="4582194"/>
            <a:ext cx="630140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Arial"/>
                <a:ea typeface="+mn-ea"/>
                <a:cs typeface="+mn-cs"/>
              </a:rPr>
              <a:t>5/0.5 = 10 times more active </a:t>
            </a:r>
          </a:p>
        </p:txBody>
      </p:sp>
    </p:spTree>
    <p:extLst>
      <p:ext uri="{BB962C8B-B14F-4D97-AF65-F5344CB8AC3E}">
        <p14:creationId xmlns:p14="http://schemas.microsoft.com/office/powerpoint/2010/main" val="319051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righ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righ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9" grpId="0"/>
      <p:bldP spid="23" grpId="0"/>
      <p:bldP spid="29" grpId="0"/>
      <p:bldP spid="31"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DEC8EE"/>
        </a:solidFill>
        <a:effectLst/>
      </p:bgPr>
    </p:bg>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0A049520-1B71-4859-8FB2-C79D0B0870D4}"/>
              </a:ext>
            </a:extLst>
          </p:cNvPr>
          <p:cNvSpPr>
            <a:spLocks noGrp="1" noChangeArrowheads="1"/>
          </p:cNvSpPr>
          <p:nvPr>
            <p:ph type="body" sz="half" idx="2"/>
          </p:nvPr>
        </p:nvSpPr>
        <p:spPr>
          <a:xfrm>
            <a:off x="1597025" y="544513"/>
            <a:ext cx="9144000" cy="1066800"/>
          </a:xfrm>
        </p:spPr>
        <p:txBody>
          <a:bodyPr/>
          <a:lstStyle/>
          <a:p>
            <a:pPr eaLnBrk="1" hangingPunct="1">
              <a:buFontTx/>
              <a:buNone/>
            </a:pPr>
            <a:r>
              <a:rPr lang="en-US" altLang="en-US" sz="2000" b="1" dirty="0">
                <a:latin typeface="Comic Sans MS" panose="030F0702030302020204" pitchFamily="66" charset="0"/>
              </a:rPr>
              <a:t>Calculate Surface area/Volume ratio for these cells</a:t>
            </a:r>
          </a:p>
          <a:p>
            <a:pPr eaLnBrk="1" hangingPunct="1">
              <a:buFontTx/>
              <a:buNone/>
            </a:pPr>
            <a:endParaRPr lang="en-US" altLang="en-US" sz="2800" b="1" dirty="0">
              <a:latin typeface="Comic Sans MS" panose="030F0702030302020204" pitchFamily="66" charset="0"/>
            </a:endParaRPr>
          </a:p>
        </p:txBody>
      </p:sp>
      <p:sp>
        <p:nvSpPr>
          <p:cNvPr id="23555" name="Text Box 3">
            <a:extLst>
              <a:ext uri="{FF2B5EF4-FFF2-40B4-BE49-F238E27FC236}">
                <a16:creationId xmlns:a16="http://schemas.microsoft.com/office/drawing/2014/main" id="{43965AA5-6596-4835-8498-2FED888E4820}"/>
              </a:ext>
            </a:extLst>
          </p:cNvPr>
          <p:cNvSpPr txBox="1">
            <a:spLocks noChangeArrowheads="1"/>
          </p:cNvSpPr>
          <p:nvPr/>
        </p:nvSpPr>
        <p:spPr bwMode="auto">
          <a:xfrm>
            <a:off x="1774825" y="2009775"/>
            <a:ext cx="257175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1400" b="1" dirty="0">
                <a:solidFill>
                  <a:srgbClr val="333399"/>
                </a:solidFill>
                <a:latin typeface="Comic Sans MS" panose="030F0702030302020204" pitchFamily="66" charset="0"/>
              </a:rPr>
              <a:t>SA = 6 X 2cm X 2cm</a:t>
            </a:r>
          </a:p>
          <a:p>
            <a:pPr fontAlgn="base">
              <a:spcBef>
                <a:spcPct val="0"/>
              </a:spcBef>
              <a:spcAft>
                <a:spcPct val="0"/>
              </a:spcAft>
              <a:buNone/>
            </a:pPr>
            <a:r>
              <a:rPr lang="en-US" altLang="en-US" sz="1400" b="1" dirty="0">
                <a:solidFill>
                  <a:srgbClr val="333399"/>
                </a:solidFill>
                <a:latin typeface="Comic Sans MS" panose="030F0702030302020204" pitchFamily="66" charset="0"/>
              </a:rPr>
              <a:t>    = 24 cm</a:t>
            </a:r>
            <a:r>
              <a:rPr lang="en-US" altLang="en-US" sz="1400" b="1" baseline="30000" dirty="0">
                <a:solidFill>
                  <a:srgbClr val="333399"/>
                </a:solidFill>
                <a:latin typeface="Comic Sans MS" panose="030F0702030302020204" pitchFamily="66" charset="0"/>
              </a:rPr>
              <a:t>2</a:t>
            </a:r>
          </a:p>
        </p:txBody>
      </p:sp>
      <p:sp>
        <p:nvSpPr>
          <p:cNvPr id="7172" name="Text Box 9">
            <a:extLst>
              <a:ext uri="{FF2B5EF4-FFF2-40B4-BE49-F238E27FC236}">
                <a16:creationId xmlns:a16="http://schemas.microsoft.com/office/drawing/2014/main" id="{DFAFD84D-745A-42CB-B63A-2A1893CC7018}"/>
              </a:ext>
            </a:extLst>
          </p:cNvPr>
          <p:cNvSpPr txBox="1">
            <a:spLocks noChangeArrowheads="1"/>
          </p:cNvSpPr>
          <p:nvPr/>
        </p:nvSpPr>
        <p:spPr bwMode="auto">
          <a:xfrm>
            <a:off x="58808" y="5460206"/>
            <a:ext cx="9144000" cy="144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800" dirty="0">
                <a:solidFill>
                  <a:srgbClr val="000000"/>
                </a:solidFill>
                <a:latin typeface="Times New Roman" panose="02020603050405020304" pitchFamily="18" charset="0"/>
                <a:cs typeface="Times New Roman" panose="02020603050405020304" pitchFamily="18" charset="0"/>
              </a:rPr>
              <a:t>ESSENTIAL KNOWLEDGE </a:t>
            </a:r>
          </a:p>
          <a:p>
            <a:pPr eaLnBrk="0" fontAlgn="base" hangingPunct="0">
              <a:spcBef>
                <a:spcPct val="0"/>
              </a:spcBef>
              <a:spcAft>
                <a:spcPct val="0"/>
              </a:spcAft>
              <a:buNone/>
            </a:pPr>
            <a:r>
              <a:rPr lang="en-US" altLang="en-US" sz="800" dirty="0">
                <a:solidFill>
                  <a:srgbClr val="000000"/>
                </a:solidFill>
                <a:latin typeface="Times New Roman" panose="02020603050405020304" pitchFamily="18" charset="0"/>
                <a:cs typeface="Times New Roman" panose="02020603050405020304" pitchFamily="18" charset="0"/>
              </a:rPr>
              <a:t>ENE 2.H.1 External environments can be hypotonic, hypertonic or isotonic to internal environments of cells—</a:t>
            </a:r>
            <a:br>
              <a:rPr lang="en-US" altLang="en-US" sz="800" dirty="0">
                <a:solidFill>
                  <a:srgbClr val="000000"/>
                </a:solidFill>
                <a:latin typeface="Times New Roman" panose="02020603050405020304" pitchFamily="18" charset="0"/>
                <a:cs typeface="Times New Roman" panose="02020603050405020304" pitchFamily="18" charset="0"/>
              </a:rPr>
            </a:br>
            <a:r>
              <a:rPr lang="en-US" altLang="en-US" sz="800" dirty="0">
                <a:solidFill>
                  <a:srgbClr val="000000"/>
                </a:solidFill>
                <a:latin typeface="Times New Roman" panose="02020603050405020304" pitchFamily="18" charset="0"/>
                <a:cs typeface="Times New Roman" panose="02020603050405020304" pitchFamily="18" charset="0"/>
              </a:rPr>
              <a:t>    a. Water moves by osmosis from areas of high water potential/low osmolarity/ low solute concentration to areas of low water potential/high osmolarity/high solute concentration.</a:t>
            </a:r>
          </a:p>
          <a:p>
            <a:pPr eaLnBrk="0" fontAlgn="base" hangingPunct="0">
              <a:spcBef>
                <a:spcPct val="0"/>
              </a:spcBef>
              <a:spcAft>
                <a:spcPct val="0"/>
              </a:spcAft>
              <a:buNone/>
            </a:pPr>
            <a:r>
              <a:rPr lang="en-US" altLang="en-US" sz="800" dirty="0">
                <a:solidFill>
                  <a:srgbClr val="000000"/>
                </a:solidFill>
                <a:latin typeface="Times New Roman" panose="02020603050405020304" pitchFamily="18" charset="0"/>
                <a:cs typeface="Times New Roman" panose="02020603050405020304" pitchFamily="18" charset="0"/>
              </a:rPr>
              <a:t>ENE 1.B.2  The surface area of the plasma membrane must be large enough to adequately exchange materials—</a:t>
            </a:r>
            <a:br>
              <a:rPr lang="en-US" altLang="en-US" sz="800" dirty="0">
                <a:solidFill>
                  <a:srgbClr val="000000"/>
                </a:solidFill>
                <a:latin typeface="Times New Roman" panose="02020603050405020304" pitchFamily="18" charset="0"/>
                <a:cs typeface="Times New Roman" panose="02020603050405020304" pitchFamily="18" charset="0"/>
              </a:rPr>
            </a:br>
            <a:r>
              <a:rPr lang="en-US" altLang="en-US" sz="800" dirty="0">
                <a:solidFill>
                  <a:srgbClr val="000000"/>
                </a:solidFill>
                <a:latin typeface="Times New Roman" panose="02020603050405020304" pitchFamily="18" charset="0"/>
                <a:cs typeface="Times New Roman" panose="02020603050405020304" pitchFamily="18" charset="0"/>
              </a:rPr>
              <a:t>   a. These limitations can restrict cell size and shape. Smaller cells typically have a higher surface area-to-volume ratio and more efficient exchange of materials with the environment.</a:t>
            </a:r>
            <a:br>
              <a:rPr lang="en-US" altLang="en-US" sz="800" dirty="0">
                <a:solidFill>
                  <a:srgbClr val="000000"/>
                </a:solidFill>
                <a:latin typeface="Times New Roman" panose="02020603050405020304" pitchFamily="18" charset="0"/>
                <a:cs typeface="Times New Roman" panose="02020603050405020304" pitchFamily="18" charset="0"/>
              </a:rPr>
            </a:br>
            <a:r>
              <a:rPr lang="en-US" altLang="en-US" sz="800" dirty="0">
                <a:solidFill>
                  <a:srgbClr val="000000"/>
                </a:solidFill>
                <a:latin typeface="Times New Roman" panose="02020603050405020304" pitchFamily="18" charset="0"/>
                <a:cs typeface="Times New Roman" panose="02020603050405020304" pitchFamily="18" charset="0"/>
              </a:rPr>
              <a:t>   b. As cells increase in volume, the relative surface area decreases and the demand for internal resources increases.</a:t>
            </a:r>
            <a:br>
              <a:rPr lang="en-US" altLang="en-US" sz="800" dirty="0">
                <a:solidFill>
                  <a:srgbClr val="000000"/>
                </a:solidFill>
                <a:latin typeface="Times New Roman" panose="02020603050405020304" pitchFamily="18" charset="0"/>
                <a:cs typeface="Times New Roman" panose="02020603050405020304" pitchFamily="18" charset="0"/>
              </a:rPr>
            </a:br>
            <a:r>
              <a:rPr lang="en-US" altLang="en-US" sz="800" dirty="0">
                <a:solidFill>
                  <a:srgbClr val="000000"/>
                </a:solidFill>
                <a:latin typeface="Times New Roman" panose="02020603050405020304" pitchFamily="18" charset="0"/>
                <a:cs typeface="Times New Roman" panose="02020603050405020304" pitchFamily="18" charset="0"/>
              </a:rPr>
              <a:t>   c. More complex cellular structures (e.g., membrane folds) are necessary to adequately exchange materials with the environment.</a:t>
            </a:r>
            <a:br>
              <a:rPr lang="en-US" altLang="en-US" sz="800" dirty="0">
                <a:solidFill>
                  <a:srgbClr val="000000"/>
                </a:solidFill>
                <a:latin typeface="Times New Roman" panose="02020603050405020304" pitchFamily="18" charset="0"/>
                <a:cs typeface="Times New Roman" panose="02020603050405020304" pitchFamily="18" charset="0"/>
              </a:rPr>
            </a:br>
            <a:r>
              <a:rPr lang="en-US" altLang="en-US" sz="800" dirty="0">
                <a:solidFill>
                  <a:srgbClr val="000000"/>
                </a:solidFill>
                <a:latin typeface="Times New Roman" panose="02020603050405020304" pitchFamily="18" charset="0"/>
                <a:cs typeface="Times New Roman" panose="02020603050405020304" pitchFamily="18" charset="0"/>
              </a:rPr>
              <a:t>   d. As organisms increase in size, their surface area-to-volume ratio decreases, affecting properties like rate of heat exchange with the environment</a:t>
            </a:r>
          </a:p>
          <a:p>
            <a:pPr eaLnBrk="0" fontAlgn="base" hangingPunct="0">
              <a:spcBef>
                <a:spcPct val="0"/>
              </a:spcBef>
              <a:spcAft>
                <a:spcPct val="0"/>
              </a:spcAft>
              <a:buNone/>
            </a:pPr>
            <a:r>
              <a:rPr lang="en-US" altLang="en-US" sz="800" dirty="0">
                <a:solidFill>
                  <a:srgbClr val="000000"/>
                </a:solidFill>
                <a:latin typeface="Times New Roman" panose="02020603050405020304" pitchFamily="18" charset="0"/>
                <a:cs typeface="Times New Roman" panose="02020603050405020304" pitchFamily="18" charset="0"/>
              </a:rPr>
              <a:t>ENE 2.H.1 External environments can be hypotonic, hypertonic or isotonic to internal environments of cells—</a:t>
            </a:r>
            <a:br>
              <a:rPr lang="en-US" altLang="en-US" sz="800" dirty="0">
                <a:solidFill>
                  <a:srgbClr val="000000"/>
                </a:solidFill>
                <a:latin typeface="Times New Roman" panose="02020603050405020304" pitchFamily="18" charset="0"/>
                <a:cs typeface="Times New Roman" panose="02020603050405020304" pitchFamily="18" charset="0"/>
              </a:rPr>
            </a:br>
            <a:r>
              <a:rPr lang="en-US" altLang="en-US" sz="800" dirty="0">
                <a:solidFill>
                  <a:srgbClr val="000000"/>
                </a:solidFill>
                <a:latin typeface="Times New Roman" panose="02020603050405020304" pitchFamily="18" charset="0"/>
                <a:cs typeface="Times New Roman" panose="02020603050405020304" pitchFamily="18" charset="0"/>
              </a:rPr>
              <a:t>   a. Water moves by osmosis from areas of high water potential/low osmolarity/ low solute concentration to areas of low water potential/high osmolarity/high solute   concentration.</a:t>
            </a:r>
          </a:p>
          <a:p>
            <a:pPr eaLnBrk="0" fontAlgn="base" hangingPunct="0">
              <a:spcBef>
                <a:spcPct val="0"/>
              </a:spcBef>
              <a:spcAft>
                <a:spcPct val="0"/>
              </a:spcAft>
              <a:buNone/>
            </a:pPr>
            <a:r>
              <a:rPr lang="en-US" altLang="en-US" sz="800" dirty="0">
                <a:solidFill>
                  <a:srgbClr val="000000"/>
                </a:solidFill>
                <a:latin typeface="Times New Roman" panose="02020603050405020304" pitchFamily="18" charset="0"/>
                <a:cs typeface="Times New Roman" panose="02020603050405020304" pitchFamily="18" charset="0"/>
              </a:rPr>
              <a:t>SP 5 A. Perform mathematical calculations including:     a. Mathematical equations in the curriculum</a:t>
            </a:r>
          </a:p>
        </p:txBody>
      </p:sp>
      <p:pic>
        <p:nvPicPr>
          <p:cNvPr id="60421" name="Picture 3">
            <a:extLst>
              <a:ext uri="{FF2B5EF4-FFF2-40B4-BE49-F238E27FC236}">
                <a16:creationId xmlns:a16="http://schemas.microsoft.com/office/drawing/2014/main" id="{DF477067-B09A-4799-9A00-288D82D5BC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08275" y="942976"/>
            <a:ext cx="990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4">
            <a:extLst>
              <a:ext uri="{FF2B5EF4-FFF2-40B4-BE49-F238E27FC236}">
                <a16:creationId xmlns:a16="http://schemas.microsoft.com/office/drawing/2014/main" id="{871CA520-12F1-48F5-B24C-99D6C7B8B5D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04025" y="906464"/>
            <a:ext cx="20574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80A45F4B-1F97-4712-9BD6-ED66BA5E5515}"/>
              </a:ext>
            </a:extLst>
          </p:cNvPr>
          <p:cNvSpPr/>
          <p:nvPr/>
        </p:nvSpPr>
        <p:spPr>
          <a:xfrm>
            <a:off x="2463800" y="1604964"/>
            <a:ext cx="2286000" cy="307975"/>
          </a:xfrm>
          <a:prstGeom prst="rect">
            <a:avLst/>
          </a:prstGeom>
        </p:spPr>
        <p:txBody>
          <a:bodyPr>
            <a:spAutoFit/>
          </a:bodyPr>
          <a:lstStyle/>
          <a:p>
            <a:pPr marL="342900" indent="-342900" fontAlgn="base">
              <a:spcBef>
                <a:spcPct val="20000"/>
              </a:spcBef>
              <a:spcAft>
                <a:spcPct val="0"/>
              </a:spcAft>
              <a:defRPr/>
            </a:pPr>
            <a:r>
              <a:rPr lang="en-US" altLang="en-US" sz="1400" b="1" kern="0" dirty="0">
                <a:solidFill>
                  <a:srgbClr val="000000"/>
                </a:solidFill>
                <a:latin typeface="Arial"/>
              </a:rPr>
              <a:t>2cm X 2cm X 2cm </a:t>
            </a:r>
          </a:p>
        </p:txBody>
      </p:sp>
      <p:sp>
        <p:nvSpPr>
          <p:cNvPr id="7" name="Rectangle 6">
            <a:extLst>
              <a:ext uri="{FF2B5EF4-FFF2-40B4-BE49-F238E27FC236}">
                <a16:creationId xmlns:a16="http://schemas.microsoft.com/office/drawing/2014/main" id="{9B73C62A-BFBF-4491-9B5C-9993B6A2A795}"/>
              </a:ext>
            </a:extLst>
          </p:cNvPr>
          <p:cNvSpPr/>
          <p:nvPr/>
        </p:nvSpPr>
        <p:spPr>
          <a:xfrm>
            <a:off x="6958014" y="1522414"/>
            <a:ext cx="1749425" cy="306387"/>
          </a:xfrm>
          <a:prstGeom prst="rect">
            <a:avLst/>
          </a:prstGeom>
        </p:spPr>
        <p:txBody>
          <a:bodyPr wrap="none">
            <a:spAutoFit/>
          </a:bodyPr>
          <a:lstStyle/>
          <a:p>
            <a:pPr marL="342900" indent="-342900" fontAlgn="base">
              <a:spcBef>
                <a:spcPct val="20000"/>
              </a:spcBef>
              <a:spcAft>
                <a:spcPct val="0"/>
              </a:spcAft>
              <a:defRPr/>
            </a:pPr>
            <a:r>
              <a:rPr lang="en-US" altLang="en-US" sz="1400" b="1" kern="0" dirty="0">
                <a:solidFill>
                  <a:srgbClr val="000000"/>
                </a:solidFill>
                <a:latin typeface="Arial"/>
              </a:rPr>
              <a:t>1cm X 1cm X 8cm </a:t>
            </a:r>
          </a:p>
        </p:txBody>
      </p:sp>
      <p:sp>
        <p:nvSpPr>
          <p:cNvPr id="2" name="Rectangle 1">
            <a:extLst>
              <a:ext uri="{FF2B5EF4-FFF2-40B4-BE49-F238E27FC236}">
                <a16:creationId xmlns:a16="http://schemas.microsoft.com/office/drawing/2014/main" id="{A402843E-8944-496A-A9D0-74DDCAAE56F1}"/>
              </a:ext>
            </a:extLst>
          </p:cNvPr>
          <p:cNvSpPr>
            <a:spLocks noChangeArrowheads="1"/>
          </p:cNvSpPr>
          <p:nvPr/>
        </p:nvSpPr>
        <p:spPr bwMode="auto">
          <a:xfrm>
            <a:off x="6523038" y="1906589"/>
            <a:ext cx="414496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1400" b="1" dirty="0">
                <a:solidFill>
                  <a:srgbClr val="333399"/>
                </a:solidFill>
                <a:latin typeface="Comic Sans MS" panose="030F0702030302020204" pitchFamily="66" charset="0"/>
              </a:rPr>
              <a:t>SA = 2 X (1cm X 1cm) + 4 (1cm X 8cm)   </a:t>
            </a:r>
            <a:br>
              <a:rPr lang="en-US" altLang="en-US" sz="1400" b="1" dirty="0">
                <a:solidFill>
                  <a:srgbClr val="333399"/>
                </a:solidFill>
                <a:latin typeface="Comic Sans MS" panose="030F0702030302020204" pitchFamily="66" charset="0"/>
              </a:rPr>
            </a:br>
            <a:r>
              <a:rPr lang="en-US" altLang="en-US" sz="1400" b="1" dirty="0">
                <a:solidFill>
                  <a:srgbClr val="333399"/>
                </a:solidFill>
                <a:latin typeface="Comic Sans MS" panose="030F0702030302020204" pitchFamily="66" charset="0"/>
              </a:rPr>
              <a:t>     = 2 cm</a:t>
            </a:r>
            <a:r>
              <a:rPr lang="en-US" altLang="en-US" sz="1400" b="1" baseline="30000" dirty="0">
                <a:solidFill>
                  <a:srgbClr val="333399"/>
                </a:solidFill>
                <a:latin typeface="Comic Sans MS" panose="030F0702030302020204" pitchFamily="66" charset="0"/>
              </a:rPr>
              <a:t>2</a:t>
            </a:r>
            <a:r>
              <a:rPr lang="en-US" altLang="en-US" sz="1400" b="1" dirty="0">
                <a:solidFill>
                  <a:srgbClr val="333399"/>
                </a:solidFill>
                <a:latin typeface="Comic Sans MS" panose="030F0702030302020204" pitchFamily="66" charset="0"/>
              </a:rPr>
              <a:t> +  32 cm</a:t>
            </a:r>
            <a:r>
              <a:rPr lang="en-US" altLang="en-US" sz="1400" b="1" baseline="30000" dirty="0">
                <a:solidFill>
                  <a:srgbClr val="333399"/>
                </a:solidFill>
                <a:latin typeface="Comic Sans MS" panose="030F0702030302020204" pitchFamily="66" charset="0"/>
              </a:rPr>
              <a:t>2</a:t>
            </a:r>
          </a:p>
          <a:p>
            <a:pPr eaLnBrk="0" fontAlgn="base" hangingPunct="0">
              <a:spcBef>
                <a:spcPct val="0"/>
              </a:spcBef>
              <a:spcAft>
                <a:spcPct val="0"/>
              </a:spcAft>
              <a:buNone/>
            </a:pPr>
            <a:r>
              <a:rPr lang="en-US" altLang="en-US" sz="1400" b="1" dirty="0">
                <a:solidFill>
                  <a:srgbClr val="333399"/>
                </a:solidFill>
                <a:latin typeface="Comic Sans MS" panose="030F0702030302020204" pitchFamily="66" charset="0"/>
              </a:rPr>
              <a:t>        = 34 cm</a:t>
            </a:r>
            <a:r>
              <a:rPr lang="en-US" altLang="en-US" sz="1400" b="1" baseline="30000" dirty="0">
                <a:solidFill>
                  <a:srgbClr val="333399"/>
                </a:solidFill>
                <a:latin typeface="Comic Sans MS" panose="030F0702030302020204" pitchFamily="66" charset="0"/>
              </a:rPr>
              <a:t>2</a:t>
            </a:r>
            <a:endParaRPr lang="en-US" altLang="en-US" sz="1400" baseline="30000" dirty="0">
              <a:solidFill>
                <a:srgbClr val="000000"/>
              </a:solidFill>
            </a:endParaRPr>
          </a:p>
        </p:txBody>
      </p:sp>
      <p:pic>
        <p:nvPicPr>
          <p:cNvPr id="60426" name="Picture 10">
            <a:extLst>
              <a:ext uri="{FF2B5EF4-FFF2-40B4-BE49-F238E27FC236}">
                <a16:creationId xmlns:a16="http://schemas.microsoft.com/office/drawing/2014/main" id="{501EDD8E-5D41-4F3C-862F-DF1A736793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5871" t="61147" r="59201" b="32573"/>
          <a:stretch>
            <a:fillRect/>
          </a:stretch>
        </p:blipFill>
        <p:spPr bwMode="auto">
          <a:xfrm>
            <a:off x="1728788" y="117476"/>
            <a:ext cx="1687512"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7" name="Picture 11">
            <a:extLst>
              <a:ext uri="{FF2B5EF4-FFF2-40B4-BE49-F238E27FC236}">
                <a16:creationId xmlns:a16="http://schemas.microsoft.com/office/drawing/2014/main" id="{A03E071B-2FDE-41F5-B29B-6F1828CEDC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5357" t="60008" r="39774" b="32330"/>
          <a:stretch>
            <a:fillRect/>
          </a:stretch>
        </p:blipFill>
        <p:spPr bwMode="auto">
          <a:xfrm>
            <a:off x="3516314" y="122238"/>
            <a:ext cx="136048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8" name="Picture 12">
            <a:extLst>
              <a:ext uri="{FF2B5EF4-FFF2-40B4-BE49-F238E27FC236}">
                <a16:creationId xmlns:a16="http://schemas.microsoft.com/office/drawing/2014/main" id="{96683DF1-45F8-4E5E-88A5-DB3F4ABE97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5871" t="46611" r="57034" b="47548"/>
          <a:stretch>
            <a:fillRect/>
          </a:stretch>
        </p:blipFill>
        <p:spPr bwMode="auto">
          <a:xfrm>
            <a:off x="6477000" y="128589"/>
            <a:ext cx="193198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9" name="Picture 13">
            <a:extLst>
              <a:ext uri="{FF2B5EF4-FFF2-40B4-BE49-F238E27FC236}">
                <a16:creationId xmlns:a16="http://schemas.microsoft.com/office/drawing/2014/main" id="{9EA1B82B-65E5-4C17-ABD2-AD7B372C5C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5357" t="45166" r="37349" b="47128"/>
          <a:stretch>
            <a:fillRect/>
          </a:stretch>
        </p:blipFill>
        <p:spPr bwMode="auto">
          <a:xfrm>
            <a:off x="8480425" y="79376"/>
            <a:ext cx="158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57137A9E-2B58-4B86-B1B4-AF364197812A}"/>
              </a:ext>
            </a:extLst>
          </p:cNvPr>
          <p:cNvSpPr>
            <a:spLocks noChangeArrowheads="1"/>
          </p:cNvSpPr>
          <p:nvPr/>
        </p:nvSpPr>
        <p:spPr bwMode="auto">
          <a:xfrm>
            <a:off x="1774825" y="2640014"/>
            <a:ext cx="457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1400" b="1" dirty="0">
                <a:solidFill>
                  <a:srgbClr val="333399"/>
                </a:solidFill>
                <a:latin typeface="Comic Sans MS" panose="030F0702030302020204" pitchFamily="66" charset="0"/>
              </a:rPr>
              <a:t>Vol = 2cm X 2cm X 2cm</a:t>
            </a:r>
          </a:p>
          <a:p>
            <a:pPr fontAlgn="base">
              <a:spcBef>
                <a:spcPct val="0"/>
              </a:spcBef>
              <a:spcAft>
                <a:spcPct val="0"/>
              </a:spcAft>
              <a:buNone/>
            </a:pPr>
            <a:r>
              <a:rPr lang="en-US" altLang="en-US" sz="1400" b="1" dirty="0">
                <a:solidFill>
                  <a:srgbClr val="333399"/>
                </a:solidFill>
                <a:latin typeface="Comic Sans MS" panose="030F0702030302020204" pitchFamily="66" charset="0"/>
              </a:rPr>
              <a:t>    = 8 cm</a:t>
            </a:r>
            <a:r>
              <a:rPr lang="en-US" altLang="en-US" sz="1400" b="1" baseline="30000" dirty="0">
                <a:solidFill>
                  <a:srgbClr val="333399"/>
                </a:solidFill>
                <a:latin typeface="Comic Sans MS" panose="030F0702030302020204" pitchFamily="66" charset="0"/>
              </a:rPr>
              <a:t>3</a:t>
            </a:r>
            <a:endParaRPr lang="en-US" altLang="en-US" sz="1800" b="1" baseline="30000" dirty="0">
              <a:solidFill>
                <a:srgbClr val="333399"/>
              </a:solidFill>
              <a:latin typeface="Comic Sans MS" panose="030F0702030302020204" pitchFamily="66" charset="0"/>
            </a:endParaRPr>
          </a:p>
        </p:txBody>
      </p:sp>
      <p:sp>
        <p:nvSpPr>
          <p:cNvPr id="5" name="Rectangle 4">
            <a:extLst>
              <a:ext uri="{FF2B5EF4-FFF2-40B4-BE49-F238E27FC236}">
                <a16:creationId xmlns:a16="http://schemas.microsoft.com/office/drawing/2014/main" id="{4941F122-7447-4256-B17B-356D7C92FD37}"/>
              </a:ext>
            </a:extLst>
          </p:cNvPr>
          <p:cNvSpPr>
            <a:spLocks noChangeArrowheads="1"/>
          </p:cNvSpPr>
          <p:nvPr/>
        </p:nvSpPr>
        <p:spPr bwMode="auto">
          <a:xfrm>
            <a:off x="6523038" y="2679700"/>
            <a:ext cx="25384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1400" b="1" dirty="0">
                <a:solidFill>
                  <a:srgbClr val="333399"/>
                </a:solidFill>
                <a:latin typeface="Comic Sans MS" panose="030F0702030302020204" pitchFamily="66" charset="0"/>
              </a:rPr>
              <a:t>Vol = 1cm X 1cm X 8cm</a:t>
            </a:r>
          </a:p>
          <a:p>
            <a:pPr fontAlgn="base">
              <a:spcBef>
                <a:spcPct val="0"/>
              </a:spcBef>
              <a:spcAft>
                <a:spcPct val="0"/>
              </a:spcAft>
              <a:buNone/>
            </a:pPr>
            <a:r>
              <a:rPr lang="en-US" altLang="en-US" sz="1400" b="1" dirty="0">
                <a:solidFill>
                  <a:srgbClr val="333399"/>
                </a:solidFill>
                <a:latin typeface="Comic Sans MS" panose="030F0702030302020204" pitchFamily="66" charset="0"/>
              </a:rPr>
              <a:t>    = 8 cm</a:t>
            </a:r>
            <a:r>
              <a:rPr lang="en-US" altLang="en-US" sz="1400" b="1" baseline="30000" dirty="0">
                <a:solidFill>
                  <a:srgbClr val="333399"/>
                </a:solidFill>
                <a:latin typeface="Comic Sans MS" panose="030F0702030302020204" pitchFamily="66" charset="0"/>
              </a:rPr>
              <a:t>3</a:t>
            </a:r>
            <a:endParaRPr lang="en-US" altLang="en-US" sz="1800" b="1" baseline="30000" dirty="0">
              <a:solidFill>
                <a:srgbClr val="333399"/>
              </a:solidFill>
              <a:latin typeface="Comic Sans MS" panose="030F0702030302020204" pitchFamily="66" charset="0"/>
            </a:endParaRPr>
          </a:p>
        </p:txBody>
      </p:sp>
      <p:sp>
        <p:nvSpPr>
          <p:cNvPr id="8" name="Rectangle 7">
            <a:extLst>
              <a:ext uri="{FF2B5EF4-FFF2-40B4-BE49-F238E27FC236}">
                <a16:creationId xmlns:a16="http://schemas.microsoft.com/office/drawing/2014/main" id="{ABD75EEA-0804-4023-BAA8-80FE0ADE736B}"/>
              </a:ext>
            </a:extLst>
          </p:cNvPr>
          <p:cNvSpPr>
            <a:spLocks noChangeArrowheads="1"/>
          </p:cNvSpPr>
          <p:nvPr/>
        </p:nvSpPr>
        <p:spPr bwMode="auto">
          <a:xfrm>
            <a:off x="1728789" y="3194051"/>
            <a:ext cx="2617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1400" b="1" dirty="0">
                <a:solidFill>
                  <a:srgbClr val="333399"/>
                </a:solidFill>
                <a:latin typeface="Comic Sans MS" panose="030F0702030302020204" pitchFamily="66" charset="0"/>
              </a:rPr>
              <a:t>SA/V =24 cm</a:t>
            </a:r>
            <a:r>
              <a:rPr lang="en-US" altLang="en-US" sz="1400" b="1" baseline="30000" dirty="0">
                <a:solidFill>
                  <a:srgbClr val="333399"/>
                </a:solidFill>
                <a:latin typeface="Comic Sans MS" panose="030F0702030302020204" pitchFamily="66" charset="0"/>
              </a:rPr>
              <a:t>2 </a:t>
            </a:r>
            <a:r>
              <a:rPr lang="en-US" altLang="en-US" sz="1400" b="1" dirty="0">
                <a:solidFill>
                  <a:srgbClr val="333399"/>
                </a:solidFill>
                <a:latin typeface="Comic Sans MS" panose="030F0702030302020204" pitchFamily="66" charset="0"/>
              </a:rPr>
              <a:t>/8 cm</a:t>
            </a:r>
            <a:r>
              <a:rPr lang="en-US" altLang="en-US" sz="1400" b="1" baseline="30000" dirty="0">
                <a:solidFill>
                  <a:srgbClr val="333399"/>
                </a:solidFill>
                <a:latin typeface="Comic Sans MS" panose="030F0702030302020204" pitchFamily="66" charset="0"/>
              </a:rPr>
              <a:t>3 </a:t>
            </a:r>
            <a:endParaRPr lang="en-US" altLang="en-US" sz="1400" b="1" dirty="0">
              <a:solidFill>
                <a:srgbClr val="333399"/>
              </a:solidFill>
              <a:latin typeface="Comic Sans MS" panose="030F0702030302020204" pitchFamily="66" charset="0"/>
            </a:endParaRPr>
          </a:p>
          <a:p>
            <a:pPr fontAlgn="base">
              <a:spcBef>
                <a:spcPct val="0"/>
              </a:spcBef>
              <a:spcAft>
                <a:spcPct val="0"/>
              </a:spcAft>
              <a:buNone/>
            </a:pPr>
            <a:r>
              <a:rPr lang="en-US" altLang="en-US" sz="1400" b="1" dirty="0">
                <a:solidFill>
                  <a:srgbClr val="333399"/>
                </a:solidFill>
                <a:latin typeface="Comic Sans MS" panose="030F0702030302020204" pitchFamily="66" charset="0"/>
              </a:rPr>
              <a:t>       = 3</a:t>
            </a:r>
            <a:endParaRPr lang="en-US" altLang="en-US" sz="1800" b="1" baseline="30000" dirty="0">
              <a:solidFill>
                <a:srgbClr val="333399"/>
              </a:solidFill>
              <a:latin typeface="Comic Sans MS" panose="030F0702030302020204" pitchFamily="66" charset="0"/>
            </a:endParaRPr>
          </a:p>
        </p:txBody>
      </p:sp>
      <p:sp>
        <p:nvSpPr>
          <p:cNvPr id="9" name="Rectangle 8">
            <a:extLst>
              <a:ext uri="{FF2B5EF4-FFF2-40B4-BE49-F238E27FC236}">
                <a16:creationId xmlns:a16="http://schemas.microsoft.com/office/drawing/2014/main" id="{0837B4DA-12E4-42DF-B852-97346648ADF6}"/>
              </a:ext>
            </a:extLst>
          </p:cNvPr>
          <p:cNvSpPr>
            <a:spLocks noChangeArrowheads="1"/>
          </p:cNvSpPr>
          <p:nvPr/>
        </p:nvSpPr>
        <p:spPr bwMode="auto">
          <a:xfrm>
            <a:off x="6523038" y="3270251"/>
            <a:ext cx="2819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1400" b="1" dirty="0">
                <a:solidFill>
                  <a:srgbClr val="333399"/>
                </a:solidFill>
                <a:latin typeface="Comic Sans MS" panose="030F0702030302020204" pitchFamily="66" charset="0"/>
              </a:rPr>
              <a:t>SA/V = 34 cm</a:t>
            </a:r>
            <a:r>
              <a:rPr lang="en-US" altLang="en-US" sz="1400" b="1" baseline="30000" dirty="0">
                <a:solidFill>
                  <a:srgbClr val="333399"/>
                </a:solidFill>
                <a:latin typeface="Comic Sans MS" panose="030F0702030302020204" pitchFamily="66" charset="0"/>
              </a:rPr>
              <a:t>2 </a:t>
            </a:r>
            <a:r>
              <a:rPr lang="en-US" altLang="en-US" sz="1400" b="1" dirty="0">
                <a:solidFill>
                  <a:srgbClr val="333399"/>
                </a:solidFill>
                <a:latin typeface="Comic Sans MS" panose="030F0702030302020204" pitchFamily="66" charset="0"/>
              </a:rPr>
              <a:t>/8 cm</a:t>
            </a:r>
            <a:r>
              <a:rPr lang="en-US" altLang="en-US" sz="1400" b="1" baseline="30000" dirty="0">
                <a:solidFill>
                  <a:srgbClr val="333399"/>
                </a:solidFill>
                <a:latin typeface="Comic Sans MS" panose="030F0702030302020204" pitchFamily="66" charset="0"/>
              </a:rPr>
              <a:t>3 </a:t>
            </a:r>
            <a:endParaRPr lang="en-US" altLang="en-US" sz="1400" b="1" dirty="0">
              <a:solidFill>
                <a:srgbClr val="333399"/>
              </a:solidFill>
              <a:latin typeface="Comic Sans MS" panose="030F0702030302020204" pitchFamily="66" charset="0"/>
            </a:endParaRPr>
          </a:p>
          <a:p>
            <a:pPr fontAlgn="base">
              <a:spcBef>
                <a:spcPct val="0"/>
              </a:spcBef>
              <a:spcAft>
                <a:spcPct val="0"/>
              </a:spcAft>
              <a:buNone/>
            </a:pPr>
            <a:r>
              <a:rPr lang="en-US" altLang="en-US" sz="1400" b="1" dirty="0">
                <a:solidFill>
                  <a:srgbClr val="333399"/>
                </a:solidFill>
                <a:latin typeface="Comic Sans MS" panose="030F0702030302020204" pitchFamily="66" charset="0"/>
              </a:rPr>
              <a:t>       = 4.25</a:t>
            </a:r>
            <a:endParaRPr lang="en-US" altLang="en-US" sz="1800" b="1" baseline="30000" dirty="0">
              <a:solidFill>
                <a:srgbClr val="333399"/>
              </a:solidFill>
              <a:latin typeface="Comic Sans MS" panose="030F0702030302020204" pitchFamily="66" charset="0"/>
            </a:endParaRPr>
          </a:p>
        </p:txBody>
      </p:sp>
      <p:sp>
        <p:nvSpPr>
          <p:cNvPr id="10" name="Rectangle 9">
            <a:extLst>
              <a:ext uri="{FF2B5EF4-FFF2-40B4-BE49-F238E27FC236}">
                <a16:creationId xmlns:a16="http://schemas.microsoft.com/office/drawing/2014/main" id="{76B0427E-03E8-4C92-99BC-7665DBF38FE9}"/>
              </a:ext>
            </a:extLst>
          </p:cNvPr>
          <p:cNvSpPr/>
          <p:nvPr/>
        </p:nvSpPr>
        <p:spPr>
          <a:xfrm>
            <a:off x="1543051" y="3740151"/>
            <a:ext cx="9197975" cy="1223963"/>
          </a:xfrm>
          <a:prstGeom prst="rect">
            <a:avLst/>
          </a:prstGeom>
        </p:spPr>
        <p:txBody>
          <a:bodyPr>
            <a:spAutoFit/>
          </a:bodyPr>
          <a:lstStyle/>
          <a:p>
            <a:pPr marL="342900" indent="-342900" fontAlgn="base">
              <a:spcBef>
                <a:spcPct val="20000"/>
              </a:spcBef>
              <a:spcAft>
                <a:spcPct val="0"/>
              </a:spcAft>
              <a:defRPr/>
            </a:pPr>
            <a:r>
              <a:rPr lang="en-US" altLang="en-US" sz="1600" b="1" kern="0" dirty="0">
                <a:solidFill>
                  <a:srgbClr val="000000"/>
                </a:solidFill>
                <a:latin typeface="Comic Sans MS" panose="030F0702030302020204" pitchFamily="66" charset="0"/>
              </a:rPr>
              <a:t>Which would have the largest SA/V ratio</a:t>
            </a:r>
            <a:r>
              <a:rPr lang="en-US" altLang="en-US" sz="1600" b="1" kern="0" dirty="0">
                <a:solidFill>
                  <a:srgbClr val="000000"/>
                </a:solidFill>
                <a:latin typeface="Arial"/>
              </a:rPr>
              <a:t>?</a:t>
            </a:r>
          </a:p>
          <a:p>
            <a:pPr marL="342900" indent="-342900" fontAlgn="base">
              <a:spcBef>
                <a:spcPct val="20000"/>
              </a:spcBef>
              <a:spcAft>
                <a:spcPct val="0"/>
              </a:spcAft>
              <a:defRPr/>
            </a:pPr>
            <a:endParaRPr lang="en-US" altLang="en-US" sz="1600" b="1" kern="0" dirty="0">
              <a:solidFill>
                <a:srgbClr val="000000"/>
              </a:solidFill>
              <a:latin typeface="Arial"/>
            </a:endParaRPr>
          </a:p>
          <a:p>
            <a:pPr marL="342900" indent="-342900" fontAlgn="base">
              <a:spcBef>
                <a:spcPct val="20000"/>
              </a:spcBef>
              <a:spcAft>
                <a:spcPct val="0"/>
              </a:spcAft>
              <a:defRPr/>
            </a:pPr>
            <a:r>
              <a:rPr lang="en-US" altLang="en-US" sz="1600" b="1" kern="0" dirty="0">
                <a:solidFill>
                  <a:srgbClr val="000000"/>
                </a:solidFill>
                <a:latin typeface="Comic Sans MS" panose="030F0702030302020204" pitchFamily="66" charset="0"/>
              </a:rPr>
              <a:t>Which of these will be the most efficient at transporting materials across its membrane?</a:t>
            </a:r>
          </a:p>
          <a:p>
            <a:pPr marL="342900" indent="-342900" fontAlgn="base">
              <a:spcBef>
                <a:spcPct val="20000"/>
              </a:spcBef>
              <a:spcAft>
                <a:spcPct val="0"/>
              </a:spcAft>
              <a:defRPr/>
            </a:pPr>
            <a:r>
              <a:rPr lang="en-US" altLang="en-US" sz="1600" b="1" kern="0" dirty="0">
                <a:solidFill>
                  <a:srgbClr val="000000"/>
                </a:solidFill>
                <a:latin typeface="Comic Sans MS" panose="030F0702030302020204" pitchFamily="66" charset="0"/>
              </a:rPr>
              <a:t>EXPLAIN YOUR ANSWER</a:t>
            </a:r>
          </a:p>
        </p:txBody>
      </p:sp>
      <p:sp>
        <p:nvSpPr>
          <p:cNvPr id="15" name="TextBox 14">
            <a:extLst>
              <a:ext uri="{FF2B5EF4-FFF2-40B4-BE49-F238E27FC236}">
                <a16:creationId xmlns:a16="http://schemas.microsoft.com/office/drawing/2014/main" id="{B6409C76-6796-4534-B045-F8A0B734C095}"/>
              </a:ext>
            </a:extLst>
          </p:cNvPr>
          <p:cNvSpPr txBox="1"/>
          <p:nvPr/>
        </p:nvSpPr>
        <p:spPr>
          <a:xfrm>
            <a:off x="1835151" y="4048125"/>
            <a:ext cx="4722813" cy="338138"/>
          </a:xfrm>
          <a:prstGeom prst="rect">
            <a:avLst/>
          </a:prstGeom>
          <a:noFill/>
        </p:spPr>
        <p:txBody>
          <a:bodyPr wrap="none">
            <a:spAutoFit/>
          </a:bodyPr>
          <a:lstStyle/>
          <a:p>
            <a:pPr eaLnBrk="0" fontAlgn="base" hangingPunct="0">
              <a:spcBef>
                <a:spcPct val="0"/>
              </a:spcBef>
              <a:spcAft>
                <a:spcPct val="0"/>
              </a:spcAft>
              <a:defRPr/>
            </a:pPr>
            <a:r>
              <a:rPr lang="en-US" sz="1600" b="1" dirty="0">
                <a:solidFill>
                  <a:srgbClr val="2D2D8A"/>
                </a:solidFill>
                <a:latin typeface="Comic Sans MS" panose="030F0702030302020204" pitchFamily="66" charset="0"/>
              </a:rPr>
              <a:t>Blue rectangular solid has larger SA/V ratio.</a:t>
            </a:r>
          </a:p>
        </p:txBody>
      </p:sp>
      <p:sp>
        <p:nvSpPr>
          <p:cNvPr id="16" name="Rectangle 15">
            <a:extLst>
              <a:ext uri="{FF2B5EF4-FFF2-40B4-BE49-F238E27FC236}">
                <a16:creationId xmlns:a16="http://schemas.microsoft.com/office/drawing/2014/main" id="{5836228A-AF12-47D2-8226-19F9C7F16C60}"/>
              </a:ext>
            </a:extLst>
          </p:cNvPr>
          <p:cNvSpPr>
            <a:spLocks noChangeArrowheads="1"/>
          </p:cNvSpPr>
          <p:nvPr/>
        </p:nvSpPr>
        <p:spPr bwMode="auto">
          <a:xfrm>
            <a:off x="1597025" y="4959350"/>
            <a:ext cx="82248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1600" b="1" dirty="0">
                <a:solidFill>
                  <a:srgbClr val="2D2D8A"/>
                </a:solidFill>
                <a:latin typeface="Comic Sans MS" panose="030F0702030302020204" pitchFamily="66" charset="0"/>
              </a:rPr>
              <a:t>Blue rectangular solid- Cells with greater SA/V ratios are more efficient at transporting materials into/out of the cell.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barn(inVertical)">
                                      <p:cBhvr>
                                        <p:cTn id="7" dur="500"/>
                                        <p:tgtEl>
                                          <p:spTgt spid="235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Effect transition="in" filter="wipe(left)">
                                      <p:cBhvr>
                                        <p:cTn id="37" dur="500"/>
                                        <p:tgtEl>
                                          <p:spTgt spid="15">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16">
                                            <p:txEl>
                                              <p:pRg st="0" end="0"/>
                                            </p:txEl>
                                          </p:spTgt>
                                        </p:tgtEl>
                                        <p:attrNameLst>
                                          <p:attrName>style.visibility</p:attrName>
                                        </p:attrNameLst>
                                      </p:cBhvr>
                                      <p:to>
                                        <p:strVal val="visible"/>
                                      </p:to>
                                    </p:set>
                                    <p:animEffect transition="in" filter="wipe(left)">
                                      <p:cBhvr>
                                        <p:cTn id="42" dur="500"/>
                                        <p:tgtEl>
                                          <p:spTgt spid="16">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172"/>
                                        </p:tgtEl>
                                        <p:attrNameLst>
                                          <p:attrName>style.visibility</p:attrName>
                                        </p:attrNameLst>
                                      </p:cBhvr>
                                      <p:to>
                                        <p:strVal val="visible"/>
                                      </p:to>
                                    </p:set>
                                    <p:animEffect transition="in" filter="barn(inVertical)">
                                      <p:cBhvr>
                                        <p:cTn id="47"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p:bldP spid="7172" grpId="0"/>
      <p:bldP spid="2" grpId="0"/>
      <p:bldP spid="4" grpId="0"/>
      <p:bldP spid="5" grpId="0"/>
      <p:bldP spid="8" grpId="0"/>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1202" name="Picture 32">
            <a:extLst>
              <a:ext uri="{FF2B5EF4-FFF2-40B4-BE49-F238E27FC236}">
                <a16:creationId xmlns:a16="http://schemas.microsoft.com/office/drawing/2014/main" id="{28EDDE32-9D33-40AD-B198-3D7E1B17F0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667" t="61130" r="49579" b="24745"/>
          <a:stretch>
            <a:fillRect/>
          </a:stretch>
        </p:blipFill>
        <p:spPr bwMode="auto">
          <a:xfrm>
            <a:off x="2708563" y="901320"/>
            <a:ext cx="4953000" cy="13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a:extLst>
              <a:ext uri="{FF2B5EF4-FFF2-40B4-BE49-F238E27FC236}">
                <a16:creationId xmlns:a16="http://schemas.microsoft.com/office/drawing/2014/main" id="{0D3C0633-7502-470E-ADCE-F4D933200296}"/>
              </a:ext>
            </a:extLst>
          </p:cNvPr>
          <p:cNvSpPr txBox="1">
            <a:spLocks noChangeArrowheads="1"/>
          </p:cNvSpPr>
          <p:nvPr/>
        </p:nvSpPr>
        <p:spPr bwMode="auto">
          <a:xfrm>
            <a:off x="168419" y="2422524"/>
            <a:ext cx="1173263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a:solidFill>
                  <a:srgbClr val="0F02BE"/>
                </a:solidFill>
                <a:latin typeface="Comic Sans MS" panose="030F0702030302020204" pitchFamily="66" charset="0"/>
              </a:rPr>
              <a:t>If the Chi square value is less than the probability value, then the differences observed in the data are not statistically significant.  Therefore, the data support the hypothesis that there is </a:t>
            </a:r>
            <a:r>
              <a:rPr lang="en-US" altLang="en-US" sz="1800" b="1" dirty="0">
                <a:solidFill>
                  <a:srgbClr val="0F02BE"/>
                </a:solidFill>
                <a:latin typeface="Comic Sans MS" panose="030F0702030302020204" pitchFamily="66" charset="0"/>
              </a:rPr>
              <a:t>no difference </a:t>
            </a:r>
            <a:r>
              <a:rPr lang="en-US" altLang="en-US" sz="1800" dirty="0">
                <a:solidFill>
                  <a:srgbClr val="0F02BE"/>
                </a:solidFill>
                <a:latin typeface="Comic Sans MS" panose="030F0702030302020204" pitchFamily="66" charset="0"/>
              </a:rPr>
              <a:t>between the observed data and what was expected.  “Fail to reject” the null hypothesis.</a:t>
            </a:r>
          </a:p>
        </p:txBody>
      </p:sp>
      <p:sp>
        <p:nvSpPr>
          <p:cNvPr id="51204" name="Rectangle 1">
            <a:extLst>
              <a:ext uri="{FF2B5EF4-FFF2-40B4-BE49-F238E27FC236}">
                <a16:creationId xmlns:a16="http://schemas.microsoft.com/office/drawing/2014/main" id="{5816D2CB-093B-4B28-960C-BE527C6A0BC2}"/>
              </a:ext>
            </a:extLst>
          </p:cNvPr>
          <p:cNvSpPr>
            <a:spLocks noChangeArrowheads="1"/>
          </p:cNvSpPr>
          <p:nvPr/>
        </p:nvSpPr>
        <p:spPr bwMode="auto">
          <a:xfrm>
            <a:off x="0" y="6475413"/>
            <a:ext cx="90725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Arial" panose="020B0604020202020204" pitchFamily="34" charset="0"/>
              <a:buNone/>
            </a:pPr>
            <a:r>
              <a:rPr lang="en-US" altLang="en-US" sz="1000" dirty="0"/>
              <a:t>SP 5 A. Perform mathematical calculations including   a. Mathematical equations in the curriculum</a:t>
            </a:r>
          </a:p>
        </p:txBody>
      </p:sp>
      <p:sp>
        <p:nvSpPr>
          <p:cNvPr id="51205" name="TextBox 1">
            <a:extLst>
              <a:ext uri="{FF2B5EF4-FFF2-40B4-BE49-F238E27FC236}">
                <a16:creationId xmlns:a16="http://schemas.microsoft.com/office/drawing/2014/main" id="{5A8E10AA-12B6-41C0-871C-3775BECA9573}"/>
              </a:ext>
            </a:extLst>
          </p:cNvPr>
          <p:cNvSpPr txBox="1">
            <a:spLocks noChangeArrowheads="1"/>
          </p:cNvSpPr>
          <p:nvPr/>
        </p:nvSpPr>
        <p:spPr bwMode="auto">
          <a:xfrm>
            <a:off x="-1" y="39543"/>
            <a:ext cx="1205345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dirty="0">
                <a:latin typeface="Comic Sans MS" panose="030F0702030302020204" pitchFamily="66" charset="0"/>
              </a:rPr>
              <a:t>What conclusions can you draw from Chi Square analysis of data if the X</a:t>
            </a:r>
            <a:r>
              <a:rPr lang="en-US" altLang="en-US" sz="2000" baseline="30000" dirty="0">
                <a:latin typeface="Comic Sans MS" panose="030F0702030302020204" pitchFamily="66" charset="0"/>
              </a:rPr>
              <a:t>2  </a:t>
            </a:r>
            <a:r>
              <a:rPr lang="en-US" altLang="en-US" sz="2000" dirty="0">
                <a:latin typeface="Comic Sans MS" panose="030F0702030302020204" pitchFamily="66" charset="0"/>
              </a:rPr>
              <a:t>value is </a:t>
            </a:r>
            <a:r>
              <a:rPr lang="en-US" altLang="en-US" sz="2000" b="1" dirty="0">
                <a:latin typeface="Comic Sans MS" panose="030F0702030302020204" pitchFamily="66" charset="0"/>
              </a:rPr>
              <a:t>less than </a:t>
            </a:r>
            <a:r>
              <a:rPr lang="en-US" altLang="en-US" sz="2000" dirty="0">
                <a:latin typeface="Comic Sans MS" panose="030F0702030302020204" pitchFamily="66" charset="0"/>
              </a:rPr>
              <a:t>the probability value in the 0.05 row on the Chi Square Table?</a:t>
            </a:r>
          </a:p>
        </p:txBody>
      </p:sp>
      <p:sp>
        <p:nvSpPr>
          <p:cNvPr id="51206" name="Rectangle 25">
            <a:extLst>
              <a:ext uri="{FF2B5EF4-FFF2-40B4-BE49-F238E27FC236}">
                <a16:creationId xmlns:a16="http://schemas.microsoft.com/office/drawing/2014/main" id="{6243FEF4-B8B3-475A-B699-A30D25404DA5}"/>
              </a:ext>
            </a:extLst>
          </p:cNvPr>
          <p:cNvSpPr>
            <a:spLocks noChangeArrowheads="1"/>
          </p:cNvSpPr>
          <p:nvPr/>
        </p:nvSpPr>
        <p:spPr bwMode="auto">
          <a:xfrm>
            <a:off x="9558337" y="5551488"/>
            <a:ext cx="2219325" cy="923925"/>
          </a:xfrm>
          <a:prstGeom prst="rect">
            <a:avLst/>
          </a:prstGeom>
          <a:solidFill>
            <a:srgbClr val="FFC000"/>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a:hlinkClick r:id="rId4"/>
              </a:rPr>
              <a:t>Watch a Bozeman Science video about </a:t>
            </a:r>
            <a:br>
              <a:rPr lang="en-US" altLang="en-US" sz="1800" dirty="0">
                <a:hlinkClick r:id="rId4"/>
              </a:rPr>
            </a:br>
            <a:r>
              <a:rPr lang="en-US" altLang="en-US" sz="1800" dirty="0">
                <a:hlinkClick r:id="rId4"/>
              </a:rPr>
              <a:t>Chi Square testing</a:t>
            </a:r>
            <a:endParaRPr lang="en-US" altLang="en-US" sz="1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1B6B224-4B62-4317-A19F-3F29949B6CE7}"/>
              </a:ext>
            </a:extLst>
          </p:cNvPr>
          <p:cNvSpPr txBox="1"/>
          <p:nvPr/>
        </p:nvSpPr>
        <p:spPr>
          <a:xfrm>
            <a:off x="92765" y="0"/>
            <a:ext cx="11145078" cy="584775"/>
          </a:xfrm>
          <a:prstGeom prst="rect">
            <a:avLst/>
          </a:prstGeom>
          <a:noFill/>
        </p:spPr>
        <p:txBody>
          <a:bodyPr wrap="square">
            <a:spAutoFit/>
          </a:bodyPr>
          <a:lstStyle/>
          <a:p>
            <a:r>
              <a:rPr lang="en-US" sz="1400" dirty="0">
                <a:hlinkClick r:id="rId2"/>
              </a:rPr>
              <a:t>Modified from: http://apbioreview.weebly.com/practice-questions.html</a:t>
            </a:r>
            <a:endParaRPr lang="en-US" sz="1400" dirty="0"/>
          </a:p>
          <a:p>
            <a:endParaRPr lang="en-US" dirty="0"/>
          </a:p>
        </p:txBody>
      </p:sp>
      <p:sp>
        <p:nvSpPr>
          <p:cNvPr id="6" name="TextBox 5">
            <a:extLst>
              <a:ext uri="{FF2B5EF4-FFF2-40B4-BE49-F238E27FC236}">
                <a16:creationId xmlns:a16="http://schemas.microsoft.com/office/drawing/2014/main" id="{FCB2CB79-EB29-47C3-BDC4-DB1BF5A57501}"/>
              </a:ext>
            </a:extLst>
          </p:cNvPr>
          <p:cNvSpPr txBox="1"/>
          <p:nvPr/>
        </p:nvSpPr>
        <p:spPr>
          <a:xfrm>
            <a:off x="92764" y="292387"/>
            <a:ext cx="12099235" cy="6432530"/>
          </a:xfrm>
          <a:prstGeom prst="rect">
            <a:avLst/>
          </a:prstGeom>
          <a:noFill/>
        </p:spPr>
        <p:txBody>
          <a:bodyPr wrap="square">
            <a:spAutoFit/>
          </a:bodyPr>
          <a:lstStyle/>
          <a:p>
            <a:r>
              <a:rPr lang="en-US" sz="1200" b="0" i="0" dirty="0">
                <a:effectLst/>
                <a:latin typeface="Comic Sans MS" panose="030F0702030302020204" pitchFamily="66" charset="0"/>
              </a:rPr>
              <a:t> </a:t>
            </a:r>
            <a:r>
              <a:rPr lang="en-US" sz="1600" b="0" i="0" dirty="0">
                <a:effectLst/>
                <a:latin typeface="Comic Sans MS" panose="030F0702030302020204" pitchFamily="66" charset="0"/>
              </a:rPr>
              <a:t>A scientist testing the affects of a chemical on apple yield sprays an orchard with the chemical. </a:t>
            </a:r>
          </a:p>
          <a:p>
            <a:r>
              <a:rPr lang="en-US" sz="1600" b="0" i="0" dirty="0">
                <a:effectLst/>
                <a:latin typeface="Comic Sans MS" panose="030F0702030302020204" pitchFamily="66" charset="0"/>
              </a:rPr>
              <a:t>A second orchard does not receive the chemical. In the fall, the number of apples harvested from each forest is counted. </a:t>
            </a:r>
          </a:p>
          <a:p>
            <a:r>
              <a:rPr lang="en-US" sz="1600" b="0" i="0" dirty="0">
                <a:effectLst/>
                <a:latin typeface="Comic Sans MS" panose="030F0702030302020204" pitchFamily="66" charset="0"/>
              </a:rPr>
              <a:t>Which of the following is the independent (manipulated) variable in the experiment?</a:t>
            </a:r>
            <a:br>
              <a:rPr lang="en-US" sz="1600" dirty="0">
                <a:latin typeface="Comic Sans MS" panose="030F0702030302020204" pitchFamily="66" charset="0"/>
              </a:rPr>
            </a:br>
            <a:br>
              <a:rPr lang="en-US" sz="1600" dirty="0">
                <a:latin typeface="Comic Sans MS" panose="030F0702030302020204" pitchFamily="66" charset="0"/>
              </a:rPr>
            </a:br>
            <a:r>
              <a:rPr lang="en-US" sz="1600" b="0" i="0" dirty="0">
                <a:effectLst/>
                <a:latin typeface="Comic Sans MS" panose="030F0702030302020204" pitchFamily="66" charset="0"/>
              </a:rPr>
              <a:t>      a. the chemical</a:t>
            </a:r>
            <a:br>
              <a:rPr lang="en-US" sz="1600" dirty="0">
                <a:latin typeface="Comic Sans MS" panose="030F0702030302020204" pitchFamily="66" charset="0"/>
              </a:rPr>
            </a:br>
            <a:br>
              <a:rPr lang="en-US" sz="1600" dirty="0">
                <a:latin typeface="Comic Sans MS" panose="030F0702030302020204" pitchFamily="66" charset="0"/>
              </a:rPr>
            </a:br>
            <a:r>
              <a:rPr lang="en-US" sz="1600" b="0" i="0" dirty="0">
                <a:effectLst/>
                <a:latin typeface="Comic Sans MS" panose="030F0702030302020204" pitchFamily="66" charset="0"/>
              </a:rPr>
              <a:t>      b. the number of apples</a:t>
            </a:r>
            <a:br>
              <a:rPr lang="en-US" sz="1600" dirty="0">
                <a:latin typeface="Comic Sans MS" panose="030F0702030302020204" pitchFamily="66" charset="0"/>
              </a:rPr>
            </a:br>
            <a:br>
              <a:rPr lang="en-US" sz="1600" dirty="0">
                <a:latin typeface="Comic Sans MS" panose="030F0702030302020204" pitchFamily="66" charset="0"/>
              </a:rPr>
            </a:br>
            <a:r>
              <a:rPr lang="en-US" sz="1600" b="0" i="0" dirty="0">
                <a:effectLst/>
                <a:latin typeface="Comic Sans MS" panose="030F0702030302020204" pitchFamily="66" charset="0"/>
              </a:rPr>
              <a:t>      c. the first orchard</a:t>
            </a:r>
            <a:br>
              <a:rPr lang="en-US" sz="1600" dirty="0">
                <a:latin typeface="Comic Sans MS" panose="030F0702030302020204" pitchFamily="66" charset="0"/>
              </a:rPr>
            </a:br>
            <a:br>
              <a:rPr lang="en-US" sz="1600" dirty="0">
                <a:latin typeface="Comic Sans MS" panose="030F0702030302020204" pitchFamily="66" charset="0"/>
              </a:rPr>
            </a:br>
            <a:r>
              <a:rPr lang="en-US" sz="1600" b="0" i="0" dirty="0">
                <a:effectLst/>
                <a:latin typeface="Comic Sans MS" panose="030F0702030302020204" pitchFamily="66" charset="0"/>
              </a:rPr>
              <a:t>      d. the second orchard</a:t>
            </a:r>
          </a:p>
          <a:p>
            <a:endParaRPr lang="en-US" sz="1600" dirty="0">
              <a:latin typeface="Comic Sans MS" panose="030F070203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Which of the following is the dependent variable in the experiment?</a:t>
            </a:r>
            <a:b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b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b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b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 the chemical</a:t>
            </a:r>
            <a:b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br>
            <a:b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b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b. the number of apples produced</a:t>
            </a:r>
            <a:b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br>
            <a:b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b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c. </a:t>
            </a:r>
            <a:r>
              <a:rPr lang="en-US" sz="1600" dirty="0">
                <a:solidFill>
                  <a:prstClr val="black"/>
                </a:solidFill>
                <a:latin typeface="Comic Sans MS" panose="030F0702030302020204" pitchFamily="66" charset="0"/>
              </a:rPr>
              <a:t>rainfall on each orchard</a:t>
            </a:r>
            <a:br>
              <a:rPr lang="en-US" sz="1600" dirty="0">
                <a:solidFill>
                  <a:prstClr val="black"/>
                </a:solidFill>
                <a:latin typeface="Comic Sans MS" panose="030F0702030302020204" pitchFamily="66" charset="0"/>
              </a:rPr>
            </a:br>
            <a:b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b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d. the second orchard that doesn’t receive the chemical</a:t>
            </a:r>
          </a:p>
          <a:p>
            <a:b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br>
            <a:br>
              <a:rPr lang="en-US" sz="1600" dirty="0">
                <a:latin typeface="Comic Sans MS" panose="030F0702030302020204" pitchFamily="66" charset="0"/>
              </a:rPr>
            </a:br>
            <a:br>
              <a:rPr lang="en-US" sz="1600" dirty="0">
                <a:latin typeface="Comic Sans MS" panose="030F0702030302020204" pitchFamily="66" charset="0"/>
              </a:rPr>
            </a:br>
            <a:endParaRPr lang="en-US" sz="1200" dirty="0">
              <a:latin typeface="Comic Sans MS" panose="030F0702030302020204" pitchFamily="66" charset="0"/>
            </a:endParaRPr>
          </a:p>
        </p:txBody>
      </p:sp>
      <p:sp>
        <p:nvSpPr>
          <p:cNvPr id="2" name="Rectangle 1">
            <a:extLst>
              <a:ext uri="{FF2B5EF4-FFF2-40B4-BE49-F238E27FC236}">
                <a16:creationId xmlns:a16="http://schemas.microsoft.com/office/drawing/2014/main" id="{2AA375BC-D271-4030-BB4E-4A8A81B93ADC}"/>
              </a:ext>
            </a:extLst>
          </p:cNvPr>
          <p:cNvSpPr/>
          <p:nvPr/>
        </p:nvSpPr>
        <p:spPr>
          <a:xfrm>
            <a:off x="459138" y="1286266"/>
            <a:ext cx="1622881" cy="422031"/>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F9CD9FB6-A667-4876-82F2-7645A4E725F7}"/>
              </a:ext>
            </a:extLst>
          </p:cNvPr>
          <p:cNvPicPr>
            <a:picLocks noChangeAspect="1"/>
          </p:cNvPicPr>
          <p:nvPr/>
        </p:nvPicPr>
        <p:blipFill>
          <a:blip r:embed="rId3"/>
          <a:stretch>
            <a:fillRect/>
          </a:stretch>
        </p:blipFill>
        <p:spPr>
          <a:xfrm>
            <a:off x="459138" y="4154895"/>
            <a:ext cx="3409477" cy="457240"/>
          </a:xfrm>
          <a:prstGeom prst="rect">
            <a:avLst/>
          </a:prstGeom>
        </p:spPr>
      </p:pic>
      <p:sp>
        <p:nvSpPr>
          <p:cNvPr id="8" name="TextBox 7">
            <a:extLst>
              <a:ext uri="{FF2B5EF4-FFF2-40B4-BE49-F238E27FC236}">
                <a16:creationId xmlns:a16="http://schemas.microsoft.com/office/drawing/2014/main" id="{FE683600-EBD9-4851-A436-9EBD02FDFE0B}"/>
              </a:ext>
            </a:extLst>
          </p:cNvPr>
          <p:cNvSpPr txBox="1"/>
          <p:nvPr/>
        </p:nvSpPr>
        <p:spPr>
          <a:xfrm>
            <a:off x="92763" y="6565613"/>
            <a:ext cx="12006469" cy="261610"/>
          </a:xfrm>
          <a:prstGeom prst="rect">
            <a:avLst/>
          </a:prstGeom>
          <a:noFill/>
        </p:spPr>
        <p:txBody>
          <a:bodyPr wrap="square">
            <a:spAutoFit/>
          </a:bodyPr>
          <a:lstStyle/>
          <a:p>
            <a:r>
              <a:rPr lang="en-US" sz="1100" dirty="0">
                <a:latin typeface="Times New Roman" panose="02020603050405020304" pitchFamily="18" charset="0"/>
                <a:cs typeface="Times New Roman" panose="02020603050405020304" pitchFamily="18" charset="0"/>
              </a:rPr>
              <a:t>SP 3.C  Identify experimental procedures that are aligned to the question, including a. Identifying dependent and independent variables. </a:t>
            </a:r>
          </a:p>
        </p:txBody>
      </p:sp>
      <p:sp>
        <p:nvSpPr>
          <p:cNvPr id="9" name="TextBox 8">
            <a:extLst>
              <a:ext uri="{FF2B5EF4-FFF2-40B4-BE49-F238E27FC236}">
                <a16:creationId xmlns:a16="http://schemas.microsoft.com/office/drawing/2014/main" id="{AA65709E-9B4E-4B07-B6BA-56037881D057}"/>
              </a:ext>
            </a:extLst>
          </p:cNvPr>
          <p:cNvSpPr txBox="1"/>
          <p:nvPr/>
        </p:nvSpPr>
        <p:spPr>
          <a:xfrm>
            <a:off x="12099235" y="3545058"/>
            <a:ext cx="237566" cy="369332"/>
          </a:xfrm>
          <a:prstGeom prst="rect">
            <a:avLst/>
          </a:prstGeom>
          <a:noFill/>
        </p:spPr>
        <p:txBody>
          <a:bodyPr wrap="none" rtlCol="0">
            <a:spAutoFit/>
          </a:bodyPr>
          <a:lstStyle/>
          <a:p>
            <a:r>
              <a:rPr lang="en-US" dirty="0"/>
              <a:t> </a:t>
            </a:r>
          </a:p>
        </p:txBody>
      </p:sp>
    </p:spTree>
    <p:extLst>
      <p:ext uri="{BB962C8B-B14F-4D97-AF65-F5344CB8AC3E}">
        <p14:creationId xmlns:p14="http://schemas.microsoft.com/office/powerpoint/2010/main" val="233201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1B6B224-4B62-4317-A19F-3F29949B6CE7}"/>
              </a:ext>
            </a:extLst>
          </p:cNvPr>
          <p:cNvSpPr txBox="1"/>
          <p:nvPr/>
        </p:nvSpPr>
        <p:spPr>
          <a:xfrm>
            <a:off x="92765" y="0"/>
            <a:ext cx="11145078" cy="584775"/>
          </a:xfrm>
          <a:prstGeom prst="rect">
            <a:avLst/>
          </a:prstGeom>
          <a:noFill/>
        </p:spPr>
        <p:txBody>
          <a:bodyPr wrap="square">
            <a:spAutoFit/>
          </a:bodyPr>
          <a:lstStyle/>
          <a:p>
            <a:r>
              <a:rPr lang="en-US" sz="1400" dirty="0">
                <a:hlinkClick r:id="rId2"/>
              </a:rPr>
              <a:t>Modified from: http://apbioreview.weebly.com/practice-questions.html</a:t>
            </a:r>
            <a:endParaRPr lang="en-US" sz="1400" dirty="0"/>
          </a:p>
          <a:p>
            <a:endParaRPr lang="en-US" dirty="0"/>
          </a:p>
        </p:txBody>
      </p:sp>
      <p:sp>
        <p:nvSpPr>
          <p:cNvPr id="6" name="TextBox 5">
            <a:extLst>
              <a:ext uri="{FF2B5EF4-FFF2-40B4-BE49-F238E27FC236}">
                <a16:creationId xmlns:a16="http://schemas.microsoft.com/office/drawing/2014/main" id="{FCB2CB79-EB29-47C3-BDC4-DB1BF5A57501}"/>
              </a:ext>
            </a:extLst>
          </p:cNvPr>
          <p:cNvSpPr txBox="1"/>
          <p:nvPr/>
        </p:nvSpPr>
        <p:spPr>
          <a:xfrm>
            <a:off x="92764" y="292387"/>
            <a:ext cx="12099235" cy="6678751"/>
          </a:xfrm>
          <a:prstGeom prst="rect">
            <a:avLst/>
          </a:prstGeom>
          <a:noFill/>
        </p:spPr>
        <p:txBody>
          <a:bodyPr wrap="square">
            <a:spAutoFit/>
          </a:bodyPr>
          <a:lstStyle/>
          <a:p>
            <a:r>
              <a:rPr lang="en-US" sz="1200" b="0" i="0" dirty="0">
                <a:effectLst/>
                <a:latin typeface="Comic Sans MS" panose="030F0702030302020204" pitchFamily="66" charset="0"/>
              </a:rPr>
              <a:t> </a:t>
            </a:r>
            <a:r>
              <a:rPr lang="en-US" sz="1600" b="0" i="0" dirty="0">
                <a:effectLst/>
                <a:latin typeface="Comic Sans MS" panose="030F0702030302020204" pitchFamily="66" charset="0"/>
              </a:rPr>
              <a:t>A scientist testing the affects of a chemical on apple yield sprays an orchard with the chemical. </a:t>
            </a:r>
          </a:p>
          <a:p>
            <a:r>
              <a:rPr lang="en-US" sz="1600" b="0" i="0" dirty="0">
                <a:effectLst/>
                <a:latin typeface="Comic Sans MS" panose="030F0702030302020204" pitchFamily="66" charset="0"/>
              </a:rPr>
              <a:t>A second orchard does not receive the chemical. In the fall, the number of apples harvested from each forest is counted. </a:t>
            </a:r>
          </a:p>
          <a:p>
            <a:endParaRPr lang="en-US" sz="1600" b="0" i="0" dirty="0">
              <a:effectLst/>
              <a:latin typeface="Comic Sans MS" panose="030F0702030302020204" pitchFamily="66" charset="0"/>
            </a:endParaRPr>
          </a:p>
          <a:p>
            <a:r>
              <a:rPr lang="en-US" sz="1600" b="0" i="0" dirty="0">
                <a:effectLst/>
                <a:latin typeface="Comic Sans MS" panose="030F0702030302020204" pitchFamily="66" charset="0"/>
              </a:rPr>
              <a:t>Write a H</a:t>
            </a:r>
            <a:r>
              <a:rPr lang="en-US" sz="1600" b="0" i="0" baseline="-25000" dirty="0">
                <a:effectLst/>
                <a:latin typeface="Comic Sans MS" panose="030F0702030302020204" pitchFamily="66" charset="0"/>
              </a:rPr>
              <a:t>0</a:t>
            </a:r>
            <a:r>
              <a:rPr lang="en-US" sz="1600" b="0" i="0" dirty="0">
                <a:effectLst/>
                <a:latin typeface="Comic Sans MS" panose="030F0702030302020204" pitchFamily="66" charset="0"/>
              </a:rPr>
              <a:t> for this experiment</a:t>
            </a:r>
          </a:p>
          <a:p>
            <a:endParaRPr lang="en-US" sz="1600" dirty="0">
              <a:latin typeface="Comic Sans MS" panose="030F0702030302020204" pitchFamily="66" charset="0"/>
            </a:endParaRPr>
          </a:p>
          <a:p>
            <a:r>
              <a:rPr lang="en-US" sz="1600" b="0" i="0" dirty="0">
                <a:effectLst/>
                <a:latin typeface="Comic Sans MS" panose="030F0702030302020204" pitchFamily="66" charset="0"/>
              </a:rPr>
              <a:t> </a:t>
            </a:r>
          </a:p>
          <a:p>
            <a:endParaRPr lang="en-US" sz="1600" dirty="0">
              <a:latin typeface="Comic Sans MS" panose="030F0702030302020204" pitchFamily="66" charset="0"/>
            </a:endParaRPr>
          </a:p>
          <a:p>
            <a:endParaRPr lang="en-US" sz="1600" dirty="0">
              <a:latin typeface="Comic Sans MS" panose="030F0702030302020204" pitchFamily="66" charset="0"/>
            </a:endParaRPr>
          </a:p>
          <a:p>
            <a:endParaRPr lang="en-US" sz="1600" dirty="0">
              <a:latin typeface="Comic Sans MS" panose="030F070203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Give some examples of variables that need to be controlled in this experimental design.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prstClr val="black"/>
              </a:solidFill>
              <a:latin typeface="Comic Sans MS" panose="030F070203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prstClr val="black"/>
              </a:solidFill>
              <a:latin typeface="Comic Sans MS" panose="030F070203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prstClr val="black"/>
              </a:solidFill>
              <a:latin typeface="Comic Sans MS" panose="030F070203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prstClr val="black"/>
              </a:solidFill>
              <a:latin typeface="Comic Sans MS" panose="030F070203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prstClr val="black"/>
              </a:solidFill>
              <a:latin typeface="Comic Sans MS" panose="030F070203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prstClr val="black"/>
              </a:solidFill>
              <a:latin typeface="Comic Sans MS" panose="030F070203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Does this experiment have an experimental control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prstClr val="black"/>
              </a:solidFill>
              <a:latin typeface="Comic Sans MS" panose="030F070203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sz="1600" dirty="0">
                <a:latin typeface="Comic Sans MS" panose="030F0702030302020204" pitchFamily="66" charset="0"/>
              </a:rPr>
            </a:br>
            <a:br>
              <a:rPr lang="en-US" sz="1600" dirty="0">
                <a:latin typeface="Comic Sans MS" panose="030F0702030302020204" pitchFamily="66" charset="0"/>
              </a:rPr>
            </a:br>
            <a:endParaRPr lang="en-US" sz="1200" dirty="0">
              <a:latin typeface="Comic Sans MS" panose="030F0702030302020204" pitchFamily="66" charset="0"/>
            </a:endParaRPr>
          </a:p>
        </p:txBody>
      </p:sp>
      <p:sp>
        <p:nvSpPr>
          <p:cNvPr id="8" name="TextBox 7">
            <a:extLst>
              <a:ext uri="{FF2B5EF4-FFF2-40B4-BE49-F238E27FC236}">
                <a16:creationId xmlns:a16="http://schemas.microsoft.com/office/drawing/2014/main" id="{FE683600-EBD9-4851-A436-9EBD02FDFE0B}"/>
              </a:ext>
            </a:extLst>
          </p:cNvPr>
          <p:cNvSpPr txBox="1"/>
          <p:nvPr/>
        </p:nvSpPr>
        <p:spPr>
          <a:xfrm>
            <a:off x="0" y="6350169"/>
            <a:ext cx="12006469" cy="430887"/>
          </a:xfrm>
          <a:prstGeom prst="rect">
            <a:avLst/>
          </a:prstGeom>
          <a:noFill/>
        </p:spPr>
        <p:txBody>
          <a:bodyPr wrap="square">
            <a:spAutoFit/>
          </a:bodyPr>
          <a:lstStyle/>
          <a:p>
            <a:r>
              <a:rPr lang="en-US" sz="1100" dirty="0">
                <a:latin typeface="Times New Roman" panose="02020603050405020304" pitchFamily="18" charset="0"/>
                <a:cs typeface="Times New Roman" panose="02020603050405020304" pitchFamily="18" charset="0"/>
              </a:rPr>
              <a:t>SP 3.B  State the null or alternative hypotheses, or predict the results of an experiment. </a:t>
            </a:r>
            <a:br>
              <a:rPr lang="en-US" sz="1100" dirty="0">
                <a:latin typeface="Times New Roman" panose="02020603050405020304" pitchFamily="18" charset="0"/>
                <a:cs typeface="Times New Roman" panose="02020603050405020304" pitchFamily="18" charset="0"/>
              </a:rPr>
            </a:br>
            <a:r>
              <a:rPr lang="en-US" sz="1100" dirty="0"/>
              <a:t>3.C  Identify experimental procedures that are aligned to the question, including b. Identifying appropriate controls. c. Justifying appropriate controls.</a:t>
            </a:r>
            <a:r>
              <a:rPr lang="en-US" sz="1100" dirty="0">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AA65709E-9B4E-4B07-B6BA-56037881D057}"/>
              </a:ext>
            </a:extLst>
          </p:cNvPr>
          <p:cNvSpPr txBox="1"/>
          <p:nvPr/>
        </p:nvSpPr>
        <p:spPr>
          <a:xfrm>
            <a:off x="12099235" y="3545058"/>
            <a:ext cx="237566" cy="369332"/>
          </a:xfrm>
          <a:prstGeom prst="rect">
            <a:avLst/>
          </a:prstGeom>
          <a:noFill/>
        </p:spPr>
        <p:txBody>
          <a:bodyPr wrap="none" rtlCol="0">
            <a:spAutoFit/>
          </a:bodyPr>
          <a:lstStyle/>
          <a:p>
            <a:r>
              <a:rPr lang="en-US" dirty="0"/>
              <a:t> </a:t>
            </a:r>
          </a:p>
        </p:txBody>
      </p:sp>
      <p:sp>
        <p:nvSpPr>
          <p:cNvPr id="10" name="TextBox 9">
            <a:extLst>
              <a:ext uri="{FF2B5EF4-FFF2-40B4-BE49-F238E27FC236}">
                <a16:creationId xmlns:a16="http://schemas.microsoft.com/office/drawing/2014/main" id="{4FD6D014-73C5-4ED0-8E0E-AD05D1E78D9B}"/>
              </a:ext>
            </a:extLst>
          </p:cNvPr>
          <p:cNvSpPr txBox="1"/>
          <p:nvPr/>
        </p:nvSpPr>
        <p:spPr>
          <a:xfrm>
            <a:off x="331406" y="1435327"/>
            <a:ext cx="11343656" cy="646331"/>
          </a:xfrm>
          <a:prstGeom prst="rect">
            <a:avLst/>
          </a:prstGeom>
          <a:noFill/>
        </p:spPr>
        <p:txBody>
          <a:bodyPr wrap="square">
            <a:spAutoFit/>
          </a:bodyPr>
          <a:lstStyle/>
          <a:p>
            <a:r>
              <a:rPr lang="en-US" dirty="0">
                <a:solidFill>
                  <a:srgbClr val="0000FF"/>
                </a:solidFill>
              </a:rPr>
              <a:t>There will be no difference in number of apples produced by the orchard treated with the chemical compared to the orchard without the chemical.</a:t>
            </a:r>
          </a:p>
        </p:txBody>
      </p:sp>
      <p:sp>
        <p:nvSpPr>
          <p:cNvPr id="11" name="TextBox 10">
            <a:extLst>
              <a:ext uri="{FF2B5EF4-FFF2-40B4-BE49-F238E27FC236}">
                <a16:creationId xmlns:a16="http://schemas.microsoft.com/office/drawing/2014/main" id="{67169BB3-3BCB-41B8-85A2-495CF6EF99B2}"/>
              </a:ext>
            </a:extLst>
          </p:cNvPr>
          <p:cNvSpPr txBox="1"/>
          <p:nvPr/>
        </p:nvSpPr>
        <p:spPr>
          <a:xfrm>
            <a:off x="331406" y="2932210"/>
            <a:ext cx="5342591" cy="2862322"/>
          </a:xfrm>
          <a:prstGeom prst="rect">
            <a:avLst/>
          </a:prstGeom>
          <a:noFill/>
        </p:spPr>
        <p:txBody>
          <a:bodyPr wrap="square">
            <a:spAutoFit/>
          </a:bodyPr>
          <a:lstStyle/>
          <a:p>
            <a:r>
              <a:rPr lang="en-US" dirty="0">
                <a:solidFill>
                  <a:srgbClr val="0000FF"/>
                </a:solidFill>
              </a:rPr>
              <a:t>Both orchards should: </a:t>
            </a:r>
            <a:br>
              <a:rPr lang="en-US" dirty="0">
                <a:solidFill>
                  <a:srgbClr val="0000FF"/>
                </a:solidFill>
              </a:rPr>
            </a:br>
            <a:r>
              <a:rPr lang="en-US" dirty="0">
                <a:solidFill>
                  <a:srgbClr val="0000FF"/>
                </a:solidFill>
              </a:rPr>
              <a:t>have the same number/sizes of trees</a:t>
            </a:r>
            <a:br>
              <a:rPr lang="en-US" dirty="0">
                <a:solidFill>
                  <a:srgbClr val="0000FF"/>
                </a:solidFill>
              </a:rPr>
            </a:br>
            <a:r>
              <a:rPr lang="en-US" dirty="0">
                <a:solidFill>
                  <a:srgbClr val="0000FF"/>
                </a:solidFill>
              </a:rPr>
              <a:t>have same species of apple trees</a:t>
            </a:r>
            <a:br>
              <a:rPr lang="en-US" dirty="0">
                <a:solidFill>
                  <a:srgbClr val="0000FF"/>
                </a:solidFill>
              </a:rPr>
            </a:br>
            <a:r>
              <a:rPr lang="en-US" dirty="0">
                <a:solidFill>
                  <a:srgbClr val="0000FF"/>
                </a:solidFill>
              </a:rPr>
              <a:t>have similar types of soil</a:t>
            </a:r>
            <a:br>
              <a:rPr lang="en-US" dirty="0">
                <a:solidFill>
                  <a:srgbClr val="0000FF"/>
                </a:solidFill>
              </a:rPr>
            </a:br>
            <a:r>
              <a:rPr lang="en-US" dirty="0">
                <a:solidFill>
                  <a:srgbClr val="0000FF"/>
                </a:solidFill>
              </a:rPr>
              <a:t>receive similar amounts of rain</a:t>
            </a:r>
            <a:br>
              <a:rPr lang="en-US" dirty="0">
                <a:solidFill>
                  <a:srgbClr val="0000FF"/>
                </a:solidFill>
              </a:rPr>
            </a:br>
            <a:r>
              <a:rPr lang="en-US" dirty="0">
                <a:solidFill>
                  <a:srgbClr val="0000FF"/>
                </a:solidFill>
              </a:rPr>
              <a:t>be in areas with similar temperatures</a:t>
            </a:r>
          </a:p>
          <a:p>
            <a:r>
              <a:rPr lang="en-US" dirty="0">
                <a:solidFill>
                  <a:srgbClr val="0000FF"/>
                </a:solidFill>
              </a:rPr>
              <a:t>Receive same amount of water if irrigated</a:t>
            </a:r>
            <a:br>
              <a:rPr lang="en-US" dirty="0">
                <a:solidFill>
                  <a:srgbClr val="0000FF"/>
                </a:solidFill>
              </a:rPr>
            </a:br>
            <a:r>
              <a:rPr lang="en-US" dirty="0">
                <a:solidFill>
                  <a:srgbClr val="0000FF"/>
                </a:solidFill>
              </a:rPr>
              <a:t>harvest apples after same amount of growth time</a:t>
            </a:r>
          </a:p>
          <a:p>
            <a:r>
              <a:rPr lang="en-US" dirty="0">
                <a:solidFill>
                  <a:srgbClr val="0000FF"/>
                </a:solidFill>
              </a:rPr>
              <a:t>Receive same amounts of fertilizer/pest control </a:t>
            </a:r>
            <a:br>
              <a:rPr lang="en-US" dirty="0"/>
            </a:br>
            <a:endParaRPr lang="en-US" dirty="0"/>
          </a:p>
        </p:txBody>
      </p:sp>
      <p:sp>
        <p:nvSpPr>
          <p:cNvPr id="13" name="TextBox 12">
            <a:extLst>
              <a:ext uri="{FF2B5EF4-FFF2-40B4-BE49-F238E27FC236}">
                <a16:creationId xmlns:a16="http://schemas.microsoft.com/office/drawing/2014/main" id="{D7BD2D8E-A1BD-46A0-B7D2-AEBA1BE33814}"/>
              </a:ext>
            </a:extLst>
          </p:cNvPr>
          <p:cNvSpPr txBox="1"/>
          <p:nvPr/>
        </p:nvSpPr>
        <p:spPr>
          <a:xfrm>
            <a:off x="331406" y="5809920"/>
            <a:ext cx="11343655" cy="369332"/>
          </a:xfrm>
          <a:prstGeom prst="rect">
            <a:avLst/>
          </a:prstGeom>
          <a:noFill/>
        </p:spPr>
        <p:txBody>
          <a:bodyPr wrap="square">
            <a:spAutoFit/>
          </a:bodyPr>
          <a:lstStyle/>
          <a:p>
            <a:r>
              <a:rPr lang="en-US" dirty="0">
                <a:solidFill>
                  <a:srgbClr val="0000FF"/>
                </a:solidFill>
                <a:latin typeface="Calibri" panose="020F0502020204030204"/>
              </a:rPr>
              <a:t>Yes, orchard that doesn’t receive the chemical acts as the control group to compare against</a:t>
            </a:r>
            <a:r>
              <a:rPr kumimoji="0" lang="en-US" sz="1800" b="0" i="0" u="none" strike="noStrike" kern="1200" cap="none" spc="0" normalizeH="0" baseline="0" noProof="0" dirty="0">
                <a:ln>
                  <a:noFill/>
                </a:ln>
                <a:solidFill>
                  <a:srgbClr val="0000FF"/>
                </a:solidFill>
                <a:effectLst/>
                <a:uLnTx/>
                <a:uFillTx/>
                <a:latin typeface="Calibri" panose="020F0502020204030204"/>
                <a:ea typeface="+mn-ea"/>
                <a:cs typeface="+mn-cs"/>
              </a:rPr>
              <a:t> </a:t>
            </a:r>
            <a:endParaRPr lang="en-US" dirty="0"/>
          </a:p>
        </p:txBody>
      </p:sp>
    </p:spTree>
    <p:extLst>
      <p:ext uri="{BB962C8B-B14F-4D97-AF65-F5344CB8AC3E}">
        <p14:creationId xmlns:p14="http://schemas.microsoft.com/office/powerpoint/2010/main" val="172130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500"/>
                                        <p:tgtEl>
                                          <p:spTgt spid="11">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Effect transition="in" filter="barn(inVertical)">
                                      <p:cBhvr>
                                        <p:cTn id="15" dur="500"/>
                                        <p:tgtEl>
                                          <p:spTgt spid="11">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xEl>
                                              <p:pRg st="2" end="2"/>
                                            </p:txEl>
                                          </p:spTgt>
                                        </p:tgtEl>
                                        <p:attrNameLst>
                                          <p:attrName>style.visibility</p:attrName>
                                        </p:attrNameLst>
                                      </p:cBhvr>
                                      <p:to>
                                        <p:strVal val="visible"/>
                                      </p:to>
                                    </p:set>
                                    <p:animEffect transition="in" filter="barn(inVertical)">
                                      <p:cBhvr>
                                        <p:cTn id="18" dur="500"/>
                                        <p:tgtEl>
                                          <p:spTgt spid="11">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DABCD2"/>
        </a:solidFill>
        <a:effectLst/>
      </p:bgPr>
    </p:bg>
    <p:spTree>
      <p:nvGrpSpPr>
        <p:cNvPr id="1" name=""/>
        <p:cNvGrpSpPr/>
        <p:nvPr/>
      </p:nvGrpSpPr>
      <p:grpSpPr>
        <a:xfrm>
          <a:off x="0" y="0"/>
          <a:ext cx="0" cy="0"/>
          <a:chOff x="0" y="0"/>
          <a:chExt cx="0" cy="0"/>
        </a:xfrm>
      </p:grpSpPr>
      <p:pic>
        <p:nvPicPr>
          <p:cNvPr id="58370" name="Picture 14">
            <a:extLst>
              <a:ext uri="{FF2B5EF4-FFF2-40B4-BE49-F238E27FC236}">
                <a16:creationId xmlns:a16="http://schemas.microsoft.com/office/drawing/2014/main" id="{648FD3A8-9A94-4DCE-B38D-B457E9357F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801" t="33900" r="28046" b="17616"/>
          <a:stretch>
            <a:fillRect/>
          </a:stretch>
        </p:blipFill>
        <p:spPr bwMode="auto">
          <a:xfrm>
            <a:off x="1840748" y="2516043"/>
            <a:ext cx="6244473" cy="368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9">
            <a:extLst>
              <a:ext uri="{FF2B5EF4-FFF2-40B4-BE49-F238E27FC236}">
                <a16:creationId xmlns:a16="http://schemas.microsoft.com/office/drawing/2014/main" id="{93E77910-9536-4F3D-B9AF-5792E4111DB1}"/>
              </a:ext>
            </a:extLst>
          </p:cNvPr>
          <p:cNvSpPr>
            <a:spLocks noChangeArrowheads="1"/>
          </p:cNvSpPr>
          <p:nvPr/>
        </p:nvSpPr>
        <p:spPr bwMode="auto">
          <a:xfrm>
            <a:off x="112711" y="203491"/>
            <a:ext cx="8950325" cy="233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1600" dirty="0">
                <a:solidFill>
                  <a:srgbClr val="000000"/>
                </a:solidFill>
                <a:latin typeface="Comic Sans MS" panose="030F0702030302020204" pitchFamily="66" charset="0"/>
                <a:cs typeface="Times New Roman" panose="02020603050405020304" pitchFamily="18" charset="0"/>
              </a:rPr>
              <a:t>A common laboratory investigation involves putting a solution of starch and glucose into a dialysis bag and suspending the bag in a beaker of water, as shown in the figure below.</a:t>
            </a:r>
            <a:endParaRPr lang="en-US" altLang="en-US" sz="1200" dirty="0">
              <a:solidFill>
                <a:srgbClr val="000000"/>
              </a:solidFill>
              <a:latin typeface="Comic Sans MS" panose="030F0702030302020204" pitchFamily="66" charset="0"/>
            </a:endParaRPr>
          </a:p>
          <a:p>
            <a:pPr eaLnBrk="0" fontAlgn="base" hangingPunct="0">
              <a:spcBef>
                <a:spcPct val="0"/>
              </a:spcBef>
              <a:spcAft>
                <a:spcPct val="0"/>
              </a:spcAft>
              <a:buNone/>
            </a:pPr>
            <a:endParaRPr lang="en-US" altLang="en-US" sz="1600" dirty="0">
              <a:solidFill>
                <a:srgbClr val="000000"/>
              </a:solidFill>
              <a:latin typeface="Comic Sans MS" panose="030F0702030302020204" pitchFamily="66" charset="0"/>
              <a:cs typeface="Times New Roman" panose="02020603050405020304" pitchFamily="18" charset="0"/>
            </a:endParaRPr>
          </a:p>
          <a:p>
            <a:pPr eaLnBrk="0" fontAlgn="base" hangingPunct="0">
              <a:spcBef>
                <a:spcPct val="0"/>
              </a:spcBef>
              <a:spcAft>
                <a:spcPct val="0"/>
              </a:spcAft>
              <a:buNone/>
            </a:pPr>
            <a:endParaRPr lang="en-US" altLang="en-US" sz="1600" dirty="0">
              <a:solidFill>
                <a:srgbClr val="000000"/>
              </a:solidFill>
              <a:latin typeface="Comic Sans MS" panose="030F0702030302020204" pitchFamily="66" charset="0"/>
              <a:cs typeface="Times New Roman" panose="02020603050405020304" pitchFamily="18" charset="0"/>
            </a:endParaRPr>
          </a:p>
          <a:p>
            <a:pPr eaLnBrk="0" fontAlgn="base" hangingPunct="0">
              <a:spcBef>
                <a:spcPct val="0"/>
              </a:spcBef>
              <a:spcAft>
                <a:spcPct val="0"/>
              </a:spcAft>
              <a:buNone/>
            </a:pPr>
            <a:endParaRPr lang="en-US" altLang="en-US" sz="1600" dirty="0">
              <a:solidFill>
                <a:srgbClr val="000000"/>
              </a:solidFill>
              <a:latin typeface="Comic Sans MS" panose="030F0702030302020204" pitchFamily="66" charset="0"/>
              <a:cs typeface="Times New Roman" panose="02020603050405020304" pitchFamily="18" charset="0"/>
            </a:endParaRPr>
          </a:p>
          <a:p>
            <a:pPr eaLnBrk="0" fontAlgn="base" hangingPunct="0">
              <a:spcBef>
                <a:spcPct val="0"/>
              </a:spcBef>
              <a:spcAft>
                <a:spcPct val="0"/>
              </a:spcAft>
              <a:buNone/>
            </a:pPr>
            <a:endParaRPr lang="en-US" altLang="en-US" sz="1600" dirty="0">
              <a:solidFill>
                <a:srgbClr val="000000"/>
              </a:solidFill>
              <a:latin typeface="Comic Sans MS" panose="030F0702030302020204" pitchFamily="66" charset="0"/>
              <a:cs typeface="Times New Roman" panose="02020603050405020304" pitchFamily="18" charset="0"/>
            </a:endParaRPr>
          </a:p>
          <a:p>
            <a:pPr eaLnBrk="0" fontAlgn="base" hangingPunct="0">
              <a:spcBef>
                <a:spcPct val="0"/>
              </a:spcBef>
              <a:spcAft>
                <a:spcPct val="0"/>
              </a:spcAft>
              <a:buNone/>
            </a:pPr>
            <a:endParaRPr lang="en-US" altLang="en-US" sz="1600" dirty="0">
              <a:solidFill>
                <a:srgbClr val="000000"/>
              </a:solidFill>
              <a:latin typeface="Comic Sans MS" panose="030F0702030302020204" pitchFamily="66" charset="0"/>
              <a:cs typeface="Times New Roman" panose="02020603050405020304" pitchFamily="18" charset="0"/>
            </a:endParaRPr>
          </a:p>
          <a:p>
            <a:pPr eaLnBrk="0" fontAlgn="base" hangingPunct="0">
              <a:spcBef>
                <a:spcPct val="0"/>
              </a:spcBef>
              <a:spcAft>
                <a:spcPct val="0"/>
              </a:spcAft>
              <a:buNone/>
            </a:pPr>
            <a:endParaRPr lang="en-US" altLang="en-US" sz="1600" dirty="0">
              <a:solidFill>
                <a:srgbClr val="000000"/>
              </a:solidFill>
              <a:latin typeface="Comic Sans MS" panose="030F0702030302020204" pitchFamily="66" charset="0"/>
              <a:cs typeface="Times New Roman" panose="02020603050405020304" pitchFamily="18" charset="0"/>
            </a:endParaRPr>
          </a:p>
          <a:p>
            <a:pPr eaLnBrk="0" fontAlgn="base" hangingPunct="0">
              <a:spcBef>
                <a:spcPct val="0"/>
              </a:spcBef>
              <a:spcAft>
                <a:spcPct val="0"/>
              </a:spcAft>
              <a:buNone/>
            </a:pPr>
            <a:endParaRPr lang="en-US" altLang="en-US" sz="1800" dirty="0">
              <a:solidFill>
                <a:srgbClr val="000000"/>
              </a:solidFill>
            </a:endParaRPr>
          </a:p>
        </p:txBody>
      </p:sp>
      <p:sp>
        <p:nvSpPr>
          <p:cNvPr id="29699" name="Rectangle 1">
            <a:extLst>
              <a:ext uri="{FF2B5EF4-FFF2-40B4-BE49-F238E27FC236}">
                <a16:creationId xmlns:a16="http://schemas.microsoft.com/office/drawing/2014/main" id="{055983ED-5B56-4AC2-BC06-725062D7957A}"/>
              </a:ext>
            </a:extLst>
          </p:cNvPr>
          <p:cNvSpPr>
            <a:spLocks noChangeArrowheads="1"/>
          </p:cNvSpPr>
          <p:nvPr/>
        </p:nvSpPr>
        <p:spPr bwMode="auto">
          <a:xfrm>
            <a:off x="-4763" y="6177214"/>
            <a:ext cx="91852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Aft>
                <a:spcPct val="0"/>
              </a:spcAft>
              <a:buNone/>
            </a:pPr>
            <a:r>
              <a:rPr lang="en-US" altLang="en-US" sz="800" dirty="0">
                <a:solidFill>
                  <a:srgbClr val="000000"/>
                </a:solidFill>
                <a:latin typeface="Times New Roman" panose="02020603050405020304" pitchFamily="18" charset="0"/>
                <a:cs typeface="Times New Roman" panose="02020603050405020304" pitchFamily="18" charset="0"/>
              </a:rPr>
              <a:t>ESSENTIAL KNOWLEDGE</a:t>
            </a:r>
          </a:p>
          <a:p>
            <a:pPr fontAlgn="base">
              <a:spcAft>
                <a:spcPct val="0"/>
              </a:spcAft>
              <a:buNone/>
            </a:pPr>
            <a:r>
              <a:rPr lang="en-US" altLang="en-US" sz="800" dirty="0">
                <a:solidFill>
                  <a:srgbClr val="000000"/>
                </a:solidFill>
                <a:latin typeface="Times New Roman" panose="02020603050405020304" pitchFamily="18" charset="0"/>
                <a:cs typeface="Times New Roman" panose="02020603050405020304" pitchFamily="18" charset="0"/>
              </a:rPr>
              <a:t>ENE 2.H.1 External environments can be hypotonic, hypertonic or isotonic to internal environments of cells—</a:t>
            </a:r>
            <a:br>
              <a:rPr lang="en-US" altLang="en-US" sz="800" dirty="0">
                <a:solidFill>
                  <a:srgbClr val="000000"/>
                </a:solidFill>
                <a:latin typeface="Times New Roman" panose="02020603050405020304" pitchFamily="18" charset="0"/>
                <a:cs typeface="Times New Roman" panose="02020603050405020304" pitchFamily="18" charset="0"/>
              </a:rPr>
            </a:br>
            <a:r>
              <a:rPr lang="en-US" altLang="en-US" sz="800" dirty="0">
                <a:solidFill>
                  <a:srgbClr val="000000"/>
                </a:solidFill>
                <a:latin typeface="Times New Roman" panose="02020603050405020304" pitchFamily="18" charset="0"/>
                <a:cs typeface="Times New Roman" panose="02020603050405020304" pitchFamily="18" charset="0"/>
              </a:rPr>
              <a:t>     a. Water moves by osmosis from areas of high water potential/low osmolarity/ low solute concentration to areas of low water potential/high osmolarity/high solute concentration.</a:t>
            </a:r>
            <a:br>
              <a:rPr lang="en-US" altLang="en-US" sz="800" dirty="0">
                <a:solidFill>
                  <a:srgbClr val="000000"/>
                </a:solidFill>
                <a:latin typeface="Times New Roman" panose="02020603050405020304" pitchFamily="18" charset="0"/>
                <a:cs typeface="Times New Roman" panose="02020603050405020304" pitchFamily="18" charset="0"/>
              </a:rPr>
            </a:br>
            <a:r>
              <a:rPr lang="en-US" altLang="en-US" sz="800" dirty="0">
                <a:solidFill>
                  <a:srgbClr val="000000"/>
                </a:solidFill>
                <a:latin typeface="Times New Roman" panose="02020603050405020304" pitchFamily="18" charset="0"/>
                <a:cs typeface="Times New Roman" panose="02020603050405020304" pitchFamily="18" charset="0"/>
              </a:rPr>
              <a:t>ENE 2.E.1 </a:t>
            </a:r>
            <a:r>
              <a:rPr lang="en-US" altLang="en-US" sz="800" dirty="0">
                <a:solidFill>
                  <a:srgbClr val="000000"/>
                </a:solidFill>
                <a:latin typeface="Times New Roman" panose="02020603050405020304" pitchFamily="18" charset="0"/>
              </a:rPr>
              <a:t>Passive transport is the net movement of molecules from high concentration to low concentration without the direct input of metabolic energy.</a:t>
            </a:r>
            <a:endParaRPr lang="en-US" altLang="en-US" sz="800" dirty="0">
              <a:solidFill>
                <a:srgbClr val="00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ACA51CDD-FBB8-4B1A-8C30-9761621D5510}"/>
              </a:ext>
            </a:extLst>
          </p:cNvPr>
          <p:cNvSpPr txBox="1"/>
          <p:nvPr/>
        </p:nvSpPr>
        <p:spPr>
          <a:xfrm>
            <a:off x="9180512" y="5982410"/>
            <a:ext cx="2906713" cy="769937"/>
          </a:xfrm>
          <a:prstGeom prst="rect">
            <a:avLst/>
          </a:prstGeom>
          <a:noFill/>
        </p:spPr>
        <p:txBody>
          <a:bodyPr wrap="none">
            <a:spAutoFit/>
          </a:bodyPr>
          <a:lstStyle/>
          <a:p>
            <a:pPr fontAlgn="base">
              <a:spcBef>
                <a:spcPct val="0"/>
              </a:spcBef>
              <a:spcAft>
                <a:spcPct val="0"/>
              </a:spcAft>
              <a:defRPr/>
            </a:pPr>
            <a:r>
              <a:rPr lang="en-US" sz="1100" dirty="0">
                <a:solidFill>
                  <a:srgbClr val="FF0000"/>
                </a:solidFill>
                <a:latin typeface="Arial" panose="020B0604020202020204" pitchFamily="34" charset="0"/>
              </a:rPr>
              <a:t>NOT A SECURE EXAM QUESTION</a:t>
            </a:r>
            <a:br>
              <a:rPr lang="en-US" sz="1100" dirty="0">
                <a:solidFill>
                  <a:srgbClr val="2D2D8A">
                    <a:lumMod val="75000"/>
                  </a:srgbClr>
                </a:solidFill>
                <a:latin typeface="Arial" panose="020B0604020202020204" pitchFamily="34" charset="0"/>
              </a:rPr>
            </a:br>
            <a:r>
              <a:rPr lang="en-US" sz="1100" dirty="0">
                <a:solidFill>
                  <a:srgbClr val="2D2D8A">
                    <a:lumMod val="75000"/>
                  </a:srgbClr>
                </a:solidFill>
                <a:latin typeface="Arial" panose="020B0604020202020204" pitchFamily="34" charset="0"/>
              </a:rPr>
              <a:t>MC question from </a:t>
            </a:r>
            <a:br>
              <a:rPr lang="en-US" sz="1100" dirty="0">
                <a:solidFill>
                  <a:srgbClr val="2D2D8A">
                    <a:lumMod val="75000"/>
                  </a:srgbClr>
                </a:solidFill>
                <a:latin typeface="Arial" panose="020B0604020202020204" pitchFamily="34" charset="0"/>
              </a:rPr>
            </a:br>
            <a:r>
              <a:rPr lang="en-US" sz="1100" dirty="0">
                <a:solidFill>
                  <a:srgbClr val="2D2D8A">
                    <a:lumMod val="75000"/>
                  </a:srgbClr>
                </a:solidFill>
                <a:latin typeface="Arial" panose="020B0604020202020204" pitchFamily="34" charset="0"/>
              </a:rPr>
              <a:t>2013 Released Exam</a:t>
            </a:r>
            <a:br>
              <a:rPr lang="en-US" sz="1100" dirty="0">
                <a:solidFill>
                  <a:srgbClr val="2D2D8A">
                    <a:lumMod val="75000"/>
                  </a:srgbClr>
                </a:solidFill>
                <a:latin typeface="Arial" panose="020B0604020202020204" pitchFamily="34" charset="0"/>
              </a:rPr>
            </a:br>
            <a:r>
              <a:rPr lang="en-US" sz="1100" dirty="0">
                <a:solidFill>
                  <a:srgbClr val="2D2D8A">
                    <a:lumMod val="75000"/>
                  </a:srgbClr>
                </a:solidFill>
                <a:latin typeface="Arial" panose="020B0604020202020204" pitchFamily="34" charset="0"/>
              </a:rPr>
              <a:t>posted to public on College board website </a:t>
            </a:r>
          </a:p>
        </p:txBody>
      </p:sp>
      <p:sp>
        <p:nvSpPr>
          <p:cNvPr id="3" name="Oval 2">
            <a:extLst>
              <a:ext uri="{FF2B5EF4-FFF2-40B4-BE49-F238E27FC236}">
                <a16:creationId xmlns:a16="http://schemas.microsoft.com/office/drawing/2014/main" id="{A23455EA-03D5-4B3F-B9D2-7C1676942C0F}"/>
              </a:ext>
            </a:extLst>
          </p:cNvPr>
          <p:cNvSpPr/>
          <p:nvPr/>
        </p:nvSpPr>
        <p:spPr>
          <a:xfrm>
            <a:off x="1717760" y="2372067"/>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latin typeface="Arial"/>
            </a:endParaRPr>
          </a:p>
        </p:txBody>
      </p:sp>
      <p:pic>
        <p:nvPicPr>
          <p:cNvPr id="58375" name="Picture 10">
            <a:extLst>
              <a:ext uri="{FF2B5EF4-FFF2-40B4-BE49-F238E27FC236}">
                <a16:creationId xmlns:a16="http://schemas.microsoft.com/office/drawing/2014/main" id="{4BBD33CF-C323-42CB-AB2C-D20AD0189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296" t="31642" r="31731" b="43558"/>
          <a:stretch>
            <a:fillRect/>
          </a:stretch>
        </p:blipFill>
        <p:spPr bwMode="auto">
          <a:xfrm>
            <a:off x="839704" y="886294"/>
            <a:ext cx="3652085" cy="1499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1B6DD2A5-006A-4BC0-B5A6-89D6C0601E59}"/>
              </a:ext>
            </a:extLst>
          </p:cNvPr>
          <p:cNvSpPr txBox="1"/>
          <p:nvPr/>
        </p:nvSpPr>
        <p:spPr>
          <a:xfrm>
            <a:off x="5037221" y="870461"/>
            <a:ext cx="6096000" cy="1477328"/>
          </a:xfrm>
          <a:prstGeom prst="rect">
            <a:avLst/>
          </a:prstGeom>
          <a:noFill/>
        </p:spPr>
        <p:txBody>
          <a:bodyPr wrap="square">
            <a:spAutoFit/>
          </a:bodyPr>
          <a:lstStyle/>
          <a:p>
            <a:pPr eaLnBrk="0" fontAlgn="base" hangingPunct="0">
              <a:spcBef>
                <a:spcPct val="0"/>
              </a:spcBef>
              <a:spcAft>
                <a:spcPct val="0"/>
              </a:spcAft>
              <a:buNone/>
            </a:pPr>
            <a:r>
              <a:rPr lang="en-US" altLang="en-US" sz="1800" dirty="0">
                <a:solidFill>
                  <a:srgbClr val="000000"/>
                </a:solidFill>
                <a:latin typeface="Comic Sans MS" panose="030F0702030302020204" pitchFamily="66" charset="0"/>
                <a:cs typeface="Times New Roman" panose="02020603050405020304" pitchFamily="18" charset="0"/>
              </a:rPr>
              <a:t>The investigation is aimed at understanding how molecular size affects movement through a membrane. Which of the following best represents the amount of starch, water, and glucose in the dialysis bag over the course of the investigation?</a:t>
            </a:r>
            <a:endParaRPr lang="en-US" altLang="en-US" sz="1800" dirty="0">
              <a:solidFill>
                <a:srgbClr val="000000"/>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699"/>
                                        </p:tgtEl>
                                        <p:attrNameLst>
                                          <p:attrName>style.visibility</p:attrName>
                                        </p:attrNameLst>
                                      </p:cBhvr>
                                      <p:to>
                                        <p:strVal val="visible"/>
                                      </p:to>
                                    </p:set>
                                    <p:animEffect transition="in" filter="barn(inVertical)">
                                      <p:cBhvr>
                                        <p:cTn id="12" dur="500"/>
                                        <p:tgtEl>
                                          <p:spTgt spid="29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autoUpdateAnimBg="0"/>
      <p:bldP spid="3"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1">
            <a:extLst>
              <a:ext uri="{FF2B5EF4-FFF2-40B4-BE49-F238E27FC236}">
                <a16:creationId xmlns:a16="http://schemas.microsoft.com/office/drawing/2014/main" id="{6215581E-5BB0-4B9E-9A53-A20C319837D4}"/>
              </a:ext>
            </a:extLst>
          </p:cNvPr>
          <p:cNvSpPr txBox="1">
            <a:spLocks noChangeArrowheads="1"/>
          </p:cNvSpPr>
          <p:nvPr/>
        </p:nvSpPr>
        <p:spPr bwMode="auto">
          <a:xfrm>
            <a:off x="7637464" y="488951"/>
            <a:ext cx="2765425"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solidFill>
                  <a:srgbClr val="000000"/>
                </a:solidFill>
                <a:latin typeface="Comic Sans MS" panose="030F0702030302020204" pitchFamily="66" charset="0"/>
              </a:rPr>
              <a:t>This karyotype shows the chromosomes from a person with which genetic disorder?</a:t>
            </a:r>
          </a:p>
        </p:txBody>
      </p:sp>
      <p:sp>
        <p:nvSpPr>
          <p:cNvPr id="4" name="TextBox 3">
            <a:extLst>
              <a:ext uri="{FF2B5EF4-FFF2-40B4-BE49-F238E27FC236}">
                <a16:creationId xmlns:a16="http://schemas.microsoft.com/office/drawing/2014/main" id="{28818FAE-9362-4BDE-9CD4-374FE2C6A46A}"/>
              </a:ext>
            </a:extLst>
          </p:cNvPr>
          <p:cNvSpPr txBox="1">
            <a:spLocks noChangeArrowheads="1"/>
          </p:cNvSpPr>
          <p:nvPr/>
        </p:nvSpPr>
        <p:spPr bwMode="auto">
          <a:xfrm>
            <a:off x="2249489" y="4337050"/>
            <a:ext cx="54498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a:solidFill>
                  <a:srgbClr val="3333CC"/>
                </a:solidFill>
                <a:latin typeface="Comic Sans MS" panose="030F0702030302020204" pitchFamily="66" charset="0"/>
              </a:rPr>
              <a:t>Down syndrome- trisomy 21</a:t>
            </a:r>
          </a:p>
        </p:txBody>
      </p:sp>
      <p:sp>
        <p:nvSpPr>
          <p:cNvPr id="55300" name="Rectangle 6">
            <a:extLst>
              <a:ext uri="{FF2B5EF4-FFF2-40B4-BE49-F238E27FC236}">
                <a16:creationId xmlns:a16="http://schemas.microsoft.com/office/drawing/2014/main" id="{4C8CCE42-D8F9-4C9F-A841-3A1FC53B57AC}"/>
              </a:ext>
            </a:extLst>
          </p:cNvPr>
          <p:cNvSpPr>
            <a:spLocks noChangeArrowheads="1"/>
          </p:cNvSpPr>
          <p:nvPr/>
        </p:nvSpPr>
        <p:spPr bwMode="auto">
          <a:xfrm>
            <a:off x="26988" y="6096268"/>
            <a:ext cx="9067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en-US" altLang="en-US" sz="1000" dirty="0">
                <a:solidFill>
                  <a:srgbClr val="00000C"/>
                </a:solidFill>
                <a:latin typeface="Times New Roman" panose="02020603050405020304" pitchFamily="18" charset="0"/>
                <a:cs typeface="Times New Roman" panose="02020603050405020304" pitchFamily="18" charset="0"/>
              </a:rPr>
              <a:t>IST 4.A Explain how changes in genotype may result in changes in phenotype</a:t>
            </a:r>
          </a:p>
          <a:p>
            <a:pPr eaLnBrk="1" hangingPunct="1">
              <a:spcBef>
                <a:spcPct val="0"/>
              </a:spcBef>
              <a:buFont typeface="Arial" panose="020B0604020202020204" pitchFamily="34" charset="0"/>
              <a:buNone/>
            </a:pPr>
            <a:r>
              <a:rPr lang="en-US" altLang="en-US" sz="1000" dirty="0">
                <a:solidFill>
                  <a:srgbClr val="00000C"/>
                </a:solidFill>
                <a:latin typeface="Times New Roman" panose="02020603050405020304" pitchFamily="18" charset="0"/>
                <a:cs typeface="Times New Roman" panose="02020603050405020304" pitchFamily="18" charset="0"/>
              </a:rPr>
              <a:t>IST 4.A.2 Errors in mitosis or meiosis can result in changes in phenotype—</a:t>
            </a:r>
            <a:br>
              <a:rPr lang="en-US" altLang="en-US" sz="1000" dirty="0">
                <a:solidFill>
                  <a:srgbClr val="00000C"/>
                </a:solidFill>
                <a:latin typeface="Times New Roman" panose="02020603050405020304" pitchFamily="18" charset="0"/>
                <a:cs typeface="Times New Roman" panose="02020603050405020304" pitchFamily="18" charset="0"/>
              </a:rPr>
            </a:br>
            <a:r>
              <a:rPr lang="en-US" altLang="en-US" sz="1000" dirty="0">
                <a:solidFill>
                  <a:srgbClr val="00000C"/>
                </a:solidFill>
                <a:latin typeface="Times New Roman" panose="02020603050405020304" pitchFamily="18" charset="0"/>
                <a:cs typeface="Times New Roman" panose="02020603050405020304" pitchFamily="18" charset="0"/>
              </a:rPr>
              <a:t>   a. Changes in chromosome number often result in new phenotypes, including sterility caused by triploidy, and increased vigor of other polyploids.</a:t>
            </a:r>
            <a:br>
              <a:rPr lang="en-US" altLang="en-US" sz="1000" dirty="0">
                <a:solidFill>
                  <a:srgbClr val="00000C"/>
                </a:solidFill>
                <a:latin typeface="Times New Roman" panose="02020603050405020304" pitchFamily="18" charset="0"/>
                <a:cs typeface="Times New Roman" panose="02020603050405020304" pitchFamily="18" charset="0"/>
              </a:rPr>
            </a:br>
            <a:r>
              <a:rPr lang="en-US" altLang="en-US" sz="1000" dirty="0">
                <a:solidFill>
                  <a:srgbClr val="00000C"/>
                </a:solidFill>
                <a:latin typeface="Times New Roman" panose="02020603050405020304" pitchFamily="18" charset="0"/>
                <a:cs typeface="Times New Roman" panose="02020603050405020304" pitchFamily="18" charset="0"/>
              </a:rPr>
              <a:t>   b. Changes in chromosome number often result in human disorders with developmental limitations, including Down syndrome/ Trisomy 21 and Turner syndrome.</a:t>
            </a:r>
          </a:p>
        </p:txBody>
      </p:sp>
      <p:sp>
        <p:nvSpPr>
          <p:cNvPr id="33797" name="Rectangle 7">
            <a:extLst>
              <a:ext uri="{FF2B5EF4-FFF2-40B4-BE49-F238E27FC236}">
                <a16:creationId xmlns:a16="http://schemas.microsoft.com/office/drawing/2014/main" id="{B43BF9BC-C3F5-49CD-8282-E64724388EA0}"/>
              </a:ext>
            </a:extLst>
          </p:cNvPr>
          <p:cNvSpPr>
            <a:spLocks noChangeArrowheads="1"/>
          </p:cNvSpPr>
          <p:nvPr/>
        </p:nvSpPr>
        <p:spPr bwMode="auto">
          <a:xfrm>
            <a:off x="160421" y="4932031"/>
            <a:ext cx="120315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solidFill>
                  <a:srgbClr val="000000"/>
                </a:solidFill>
                <a:latin typeface="Comic Sans MS" panose="030F0702030302020204" pitchFamily="66" charset="0"/>
              </a:rPr>
              <a:t>What happens during meiosis that results in this extra chromosome?</a:t>
            </a:r>
          </a:p>
        </p:txBody>
      </p:sp>
      <p:sp>
        <p:nvSpPr>
          <p:cNvPr id="9" name="TextBox 8">
            <a:extLst>
              <a:ext uri="{FF2B5EF4-FFF2-40B4-BE49-F238E27FC236}">
                <a16:creationId xmlns:a16="http://schemas.microsoft.com/office/drawing/2014/main" id="{3E6E174B-A8E9-4C6F-879B-C26EF580C78F}"/>
              </a:ext>
            </a:extLst>
          </p:cNvPr>
          <p:cNvSpPr txBox="1">
            <a:spLocks noChangeArrowheads="1"/>
          </p:cNvSpPr>
          <p:nvPr/>
        </p:nvSpPr>
        <p:spPr bwMode="auto">
          <a:xfrm>
            <a:off x="6154739" y="5549901"/>
            <a:ext cx="3768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solidFill>
                  <a:srgbClr val="3333CC"/>
                </a:solidFill>
                <a:latin typeface="Comic Sans MS" panose="030F0702030302020204" pitchFamily="66" charset="0"/>
              </a:rPr>
              <a:t>NONDISJUNCTION</a:t>
            </a:r>
          </a:p>
        </p:txBody>
      </p:sp>
      <p:pic>
        <p:nvPicPr>
          <p:cNvPr id="33799" name="Picture 2" descr="http://worms.zoology.wisc.edu/zooweb/Phelps/ZWK99024k.jpeg">
            <a:extLst>
              <a:ext uri="{FF2B5EF4-FFF2-40B4-BE49-F238E27FC236}">
                <a16:creationId xmlns:a16="http://schemas.microsoft.com/office/drawing/2014/main" id="{C26F77C7-C579-45D2-B0F3-CDB5E3B0E0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945"/>
          <a:stretch>
            <a:fillRect/>
          </a:stretch>
        </p:blipFill>
        <p:spPr bwMode="auto">
          <a:xfrm>
            <a:off x="1620838" y="254001"/>
            <a:ext cx="5846762" cy="403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ed Rectangle 11">
            <a:extLst>
              <a:ext uri="{FF2B5EF4-FFF2-40B4-BE49-F238E27FC236}">
                <a16:creationId xmlns:a16="http://schemas.microsoft.com/office/drawing/2014/main" id="{CAFB5BA8-AE55-4887-B78F-44FD707934DB}"/>
              </a:ext>
            </a:extLst>
          </p:cNvPr>
          <p:cNvSpPr/>
          <p:nvPr/>
        </p:nvSpPr>
        <p:spPr>
          <a:xfrm>
            <a:off x="3657600" y="3625851"/>
            <a:ext cx="903288" cy="59531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prstClr val="white"/>
              </a:solidFill>
            </a:endParaRPr>
          </a:p>
        </p:txBody>
      </p:sp>
      <p:sp>
        <p:nvSpPr>
          <p:cNvPr id="33801" name="Rectangle 9">
            <a:extLst>
              <a:ext uri="{FF2B5EF4-FFF2-40B4-BE49-F238E27FC236}">
                <a16:creationId xmlns:a16="http://schemas.microsoft.com/office/drawing/2014/main" id="{8E2EB18C-026D-4270-8E05-032DB3AD6F59}"/>
              </a:ext>
            </a:extLst>
          </p:cNvPr>
          <p:cNvSpPr>
            <a:spLocks noChangeArrowheads="1"/>
          </p:cNvSpPr>
          <p:nvPr/>
        </p:nvSpPr>
        <p:spPr bwMode="auto">
          <a:xfrm>
            <a:off x="1582738" y="1"/>
            <a:ext cx="4572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000" dirty="0">
                <a:solidFill>
                  <a:srgbClr val="CC0099"/>
                </a:solidFill>
              </a:rPr>
              <a:t>http://worms.zoology.wisc.edu/zooweb/Phelps/ZWK99024k.jpeg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5300"/>
                                        </p:tgtEl>
                                        <p:attrNameLst>
                                          <p:attrName>style.visibility</p:attrName>
                                        </p:attrNameLst>
                                      </p:cBhvr>
                                      <p:to>
                                        <p:strVal val="visible"/>
                                      </p:to>
                                    </p:set>
                                    <p:animEffect transition="in" filter="wipe(down)">
                                      <p:cBhvr>
                                        <p:cTn id="22" dur="500"/>
                                        <p:tgtEl>
                                          <p:spTgt spid="55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5300" grpId="0"/>
      <p:bldP spid="9" grpId="0"/>
      <p:bldP spid="1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EC83449D-C0A0-41B2-B1CB-CB0713FD63E4}"/>
              </a:ext>
            </a:extLst>
          </p:cNvPr>
          <p:cNvSpPr>
            <a:spLocks noGrp="1" noChangeArrowheads="1"/>
          </p:cNvSpPr>
          <p:nvPr>
            <p:ph type="body" sz="half" idx="2"/>
          </p:nvPr>
        </p:nvSpPr>
        <p:spPr>
          <a:xfrm>
            <a:off x="3806324" y="496047"/>
            <a:ext cx="8036927" cy="1511300"/>
          </a:xfrm>
        </p:spPr>
        <p:txBody>
          <a:bodyPr/>
          <a:lstStyle/>
          <a:p>
            <a:pPr eaLnBrk="1" hangingPunct="1">
              <a:buFontTx/>
              <a:buNone/>
            </a:pPr>
            <a:r>
              <a:rPr lang="en-US" altLang="en-US" sz="2000" b="1" dirty="0">
                <a:latin typeface="Comic Sans MS" panose="030F0702030302020204" pitchFamily="66" charset="0"/>
              </a:rPr>
              <a:t>   How does the cell surface area/volume ratio differ in these two diagrams? EXPLAIN the relationship of SA/Vol ratio to obtain resources and remove waste.</a:t>
            </a:r>
          </a:p>
        </p:txBody>
      </p:sp>
      <p:sp>
        <p:nvSpPr>
          <p:cNvPr id="184323" name="Text Box 3">
            <a:extLst>
              <a:ext uri="{FF2B5EF4-FFF2-40B4-BE49-F238E27FC236}">
                <a16:creationId xmlns:a16="http://schemas.microsoft.com/office/drawing/2014/main" id="{AC94EA40-724F-48EE-A51F-37439BECFDC5}"/>
              </a:ext>
            </a:extLst>
          </p:cNvPr>
          <p:cNvSpPr txBox="1">
            <a:spLocks noChangeArrowheads="1"/>
          </p:cNvSpPr>
          <p:nvPr/>
        </p:nvSpPr>
        <p:spPr bwMode="auto">
          <a:xfrm>
            <a:off x="230216" y="1936645"/>
            <a:ext cx="11494502" cy="363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Clr>
                <a:schemeClr val="hlink"/>
              </a:buClr>
              <a:buSzPct val="120000"/>
              <a:buFontTx/>
              <a:buNone/>
            </a:pPr>
            <a:r>
              <a:rPr lang="en-US" altLang="en-US" sz="1800" b="1" dirty="0">
                <a:solidFill>
                  <a:srgbClr val="0000FF"/>
                </a:solidFill>
                <a:latin typeface="Comic Sans MS" panose="030F0702030302020204" pitchFamily="66" charset="0"/>
              </a:rPr>
              <a:t>Volume appears to be approximately the same, but the cells in diagram on the right have greater surface area than the cell on the left.</a:t>
            </a:r>
          </a:p>
          <a:p>
            <a:pPr eaLnBrk="1" hangingPunct="1">
              <a:buClr>
                <a:schemeClr val="hlink"/>
              </a:buClr>
              <a:buSzPct val="120000"/>
              <a:buFontTx/>
              <a:buNone/>
            </a:pPr>
            <a:endParaRPr lang="en-US" altLang="en-US" sz="1800" b="1" dirty="0">
              <a:solidFill>
                <a:srgbClr val="0000FF"/>
              </a:solidFill>
              <a:latin typeface="Comic Sans MS" panose="030F0702030302020204" pitchFamily="66" charset="0"/>
            </a:endParaRPr>
          </a:p>
          <a:p>
            <a:pPr eaLnBrk="1" hangingPunct="1">
              <a:buClr>
                <a:schemeClr val="hlink"/>
              </a:buClr>
              <a:buSzPct val="120000"/>
              <a:buFontTx/>
              <a:buNone/>
            </a:pPr>
            <a:r>
              <a:rPr lang="en-US" altLang="en-US" sz="1800" b="1" dirty="0">
                <a:solidFill>
                  <a:srgbClr val="0000FF"/>
                </a:solidFill>
                <a:latin typeface="Comic Sans MS" panose="030F0702030302020204" pitchFamily="66" charset="0"/>
              </a:rPr>
              <a:t>Demand for resources depends on Volume; Ability to transport depends on the surface area of the membrane. As cells increase in size both surface area and volume increase, but volume increases at a greater rate than surface area.</a:t>
            </a:r>
            <a:br>
              <a:rPr lang="en-US" altLang="en-US" sz="1800" b="1" dirty="0">
                <a:solidFill>
                  <a:srgbClr val="0000FF"/>
                </a:solidFill>
                <a:latin typeface="Comic Sans MS" panose="030F0702030302020204" pitchFamily="66" charset="0"/>
              </a:rPr>
            </a:br>
            <a:br>
              <a:rPr lang="en-US" altLang="en-US" sz="1800" b="1" dirty="0">
                <a:solidFill>
                  <a:srgbClr val="0000FF"/>
                </a:solidFill>
                <a:latin typeface="Comic Sans MS" panose="030F0702030302020204" pitchFamily="66" charset="0"/>
              </a:rPr>
            </a:br>
            <a:r>
              <a:rPr lang="en-US" altLang="en-US" sz="1800" b="1" dirty="0">
                <a:solidFill>
                  <a:srgbClr val="0000FF"/>
                </a:solidFill>
                <a:latin typeface="Comic Sans MS" panose="030F0702030302020204" pitchFamily="66" charset="0"/>
              </a:rPr>
              <a:t>SA/Vol ratio decreases as cell grows bigger OR </a:t>
            </a:r>
            <a:br>
              <a:rPr lang="en-US" altLang="en-US" sz="1800" b="1" dirty="0">
                <a:solidFill>
                  <a:srgbClr val="0000FF"/>
                </a:solidFill>
                <a:latin typeface="Comic Sans MS" panose="030F0702030302020204" pitchFamily="66" charset="0"/>
              </a:rPr>
            </a:br>
            <a:r>
              <a:rPr lang="en-US" altLang="en-US" sz="1800" b="1" dirty="0">
                <a:solidFill>
                  <a:srgbClr val="0000FF"/>
                </a:solidFill>
                <a:latin typeface="Comic Sans MS" panose="030F0702030302020204" pitchFamily="66" charset="0"/>
              </a:rPr>
              <a:t>     larger cell has smaller SA/Vol ratio than small cell</a:t>
            </a:r>
          </a:p>
          <a:p>
            <a:pPr eaLnBrk="1" hangingPunct="1">
              <a:buClr>
                <a:schemeClr val="hlink"/>
              </a:buClr>
              <a:buSzPct val="120000"/>
              <a:buFontTx/>
              <a:buNone/>
            </a:pPr>
            <a:endParaRPr lang="en-US" altLang="en-US" sz="1800" b="1" dirty="0">
              <a:solidFill>
                <a:srgbClr val="0000FF"/>
              </a:solidFill>
              <a:latin typeface="Comic Sans MS" panose="030F0702030302020204" pitchFamily="66" charset="0"/>
            </a:endParaRPr>
          </a:p>
          <a:p>
            <a:pPr eaLnBrk="1" hangingPunct="1">
              <a:buClr>
                <a:schemeClr val="hlink"/>
              </a:buClr>
              <a:buSzPct val="120000"/>
              <a:buFontTx/>
              <a:buNone/>
            </a:pPr>
            <a:r>
              <a:rPr lang="en-US" altLang="en-US" sz="1800" b="1" dirty="0">
                <a:solidFill>
                  <a:srgbClr val="0000FF"/>
                </a:solidFill>
                <a:latin typeface="Comic Sans MS" panose="030F0702030302020204" pitchFamily="66" charset="0"/>
              </a:rPr>
              <a:t>It’s more difficult for larger cells to move substances across cell membrane fast enough to supply cell’s needs; Small cells can transport substances more efficiently than larger cells</a:t>
            </a:r>
          </a:p>
        </p:txBody>
      </p:sp>
      <p:pic>
        <p:nvPicPr>
          <p:cNvPr id="73732" name="Picture 6" descr="https://marilynemathew.files.wordpress.com/2013/02/surface.jpg">
            <a:extLst>
              <a:ext uri="{FF2B5EF4-FFF2-40B4-BE49-F238E27FC236}">
                <a16:creationId xmlns:a16="http://schemas.microsoft.com/office/drawing/2014/main" id="{A52E54C6-AE28-4E2B-9831-3E0FE425C3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7647"/>
          <a:stretch>
            <a:fillRect/>
          </a:stretch>
        </p:blipFill>
        <p:spPr bwMode="auto">
          <a:xfrm>
            <a:off x="348749" y="361949"/>
            <a:ext cx="3457575"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Rectangle 1">
            <a:extLst>
              <a:ext uri="{FF2B5EF4-FFF2-40B4-BE49-F238E27FC236}">
                <a16:creationId xmlns:a16="http://schemas.microsoft.com/office/drawing/2014/main" id="{DDB517CA-E194-4A58-A491-D0E86F0B7A4B}"/>
              </a:ext>
            </a:extLst>
          </p:cNvPr>
          <p:cNvSpPr>
            <a:spLocks noChangeArrowheads="1"/>
          </p:cNvSpPr>
          <p:nvPr/>
        </p:nvSpPr>
        <p:spPr bwMode="auto">
          <a:xfrm>
            <a:off x="0" y="16042"/>
            <a:ext cx="8915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dirty="0">
                <a:solidFill>
                  <a:srgbClr val="FF0066"/>
                </a:solidFill>
                <a:cs typeface="Arial" panose="020B0604020202020204" pitchFamily="34" charset="0"/>
              </a:rPr>
              <a:t>Image from: https://marilynemathew.files.wordpress.com/2013/02/surface.jpg</a:t>
            </a:r>
          </a:p>
        </p:txBody>
      </p:sp>
      <p:sp>
        <p:nvSpPr>
          <p:cNvPr id="3" name="Rectangle 7">
            <a:extLst>
              <a:ext uri="{FF2B5EF4-FFF2-40B4-BE49-F238E27FC236}">
                <a16:creationId xmlns:a16="http://schemas.microsoft.com/office/drawing/2014/main" id="{4D8ED663-D799-4B1C-85DD-C598867645CB}"/>
              </a:ext>
            </a:extLst>
          </p:cNvPr>
          <p:cNvSpPr>
            <a:spLocks noChangeArrowheads="1"/>
          </p:cNvSpPr>
          <p:nvPr/>
        </p:nvSpPr>
        <p:spPr bwMode="auto">
          <a:xfrm>
            <a:off x="0" y="5590335"/>
            <a:ext cx="9099550" cy="1354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900" dirty="0">
                <a:latin typeface="Times New Roman" panose="02020603050405020304" pitchFamily="18" charset="0"/>
                <a:cs typeface="Times New Roman" panose="02020603050405020304" pitchFamily="18" charset="0"/>
              </a:rPr>
              <a:t>ESSENTIAL KNOWLEDGE </a:t>
            </a:r>
          </a:p>
          <a:p>
            <a:pPr>
              <a:spcBef>
                <a:spcPct val="0"/>
              </a:spcBef>
              <a:buFontTx/>
              <a:buNone/>
            </a:pPr>
            <a:r>
              <a:rPr lang="en-US" altLang="en-US" sz="900" dirty="0">
                <a:latin typeface="Times New Roman" panose="02020603050405020304" pitchFamily="18" charset="0"/>
                <a:cs typeface="Times New Roman" panose="02020603050405020304" pitchFamily="18" charset="0"/>
              </a:rPr>
              <a:t>ENE 2.H.1 External environments can be hypotonic, hypertonic or isotonic to internal environments of cells—</a:t>
            </a:r>
            <a:br>
              <a:rPr lang="en-US" altLang="en-US" sz="900" dirty="0">
                <a:latin typeface="Times New Roman" panose="02020603050405020304" pitchFamily="18" charset="0"/>
                <a:cs typeface="Times New Roman" panose="02020603050405020304" pitchFamily="18" charset="0"/>
              </a:rPr>
            </a:br>
            <a:r>
              <a:rPr lang="en-US" altLang="en-US" sz="900" dirty="0">
                <a:latin typeface="Times New Roman" panose="02020603050405020304" pitchFamily="18" charset="0"/>
                <a:cs typeface="Times New Roman" panose="02020603050405020304" pitchFamily="18" charset="0"/>
              </a:rPr>
              <a:t>    a. Water moves by osmosis from areas of high water potential/low osmolarity/ low solute concentration to areas of low water potential/high osmolarity/high solute concentration.</a:t>
            </a:r>
          </a:p>
          <a:p>
            <a:pPr>
              <a:spcBef>
                <a:spcPct val="0"/>
              </a:spcBef>
              <a:buFontTx/>
              <a:buNone/>
            </a:pPr>
            <a:r>
              <a:rPr lang="en-US" altLang="en-US" sz="900" dirty="0">
                <a:latin typeface="Times New Roman" panose="02020603050405020304" pitchFamily="18" charset="0"/>
                <a:cs typeface="Times New Roman" panose="02020603050405020304" pitchFamily="18" charset="0"/>
              </a:rPr>
              <a:t>ENE 1.B.2  The surface area of the plasma membrane must be large enough to adequately exchange materials—</a:t>
            </a:r>
            <a:br>
              <a:rPr lang="en-US" altLang="en-US" sz="900" dirty="0">
                <a:latin typeface="Times New Roman" panose="02020603050405020304" pitchFamily="18" charset="0"/>
                <a:cs typeface="Times New Roman" panose="02020603050405020304" pitchFamily="18" charset="0"/>
              </a:rPr>
            </a:br>
            <a:r>
              <a:rPr lang="en-US" altLang="en-US" sz="900" dirty="0">
                <a:latin typeface="Times New Roman" panose="02020603050405020304" pitchFamily="18" charset="0"/>
                <a:cs typeface="Times New Roman" panose="02020603050405020304" pitchFamily="18" charset="0"/>
              </a:rPr>
              <a:t>   a. These limitations can restrict cell size and shape. Smaller cells typically have a higher surface area-to-volume ratio and more efficient exchange of materials with the environment.</a:t>
            </a:r>
            <a:br>
              <a:rPr lang="en-US" altLang="en-US" sz="900" dirty="0">
                <a:latin typeface="Times New Roman" panose="02020603050405020304" pitchFamily="18" charset="0"/>
                <a:cs typeface="Times New Roman" panose="02020603050405020304" pitchFamily="18" charset="0"/>
              </a:rPr>
            </a:br>
            <a:r>
              <a:rPr lang="en-US" altLang="en-US" sz="900" dirty="0">
                <a:latin typeface="Times New Roman" panose="02020603050405020304" pitchFamily="18" charset="0"/>
                <a:cs typeface="Times New Roman" panose="02020603050405020304" pitchFamily="18" charset="0"/>
              </a:rPr>
              <a:t>   b. As cells increase in volume, the relative surface area decreases and the demand for internal resources increases.</a:t>
            </a:r>
            <a:br>
              <a:rPr lang="en-US" altLang="en-US" sz="900" dirty="0">
                <a:latin typeface="Times New Roman" panose="02020603050405020304" pitchFamily="18" charset="0"/>
                <a:cs typeface="Times New Roman" panose="02020603050405020304" pitchFamily="18" charset="0"/>
              </a:rPr>
            </a:br>
            <a:r>
              <a:rPr lang="en-US" altLang="en-US" sz="900" dirty="0">
                <a:latin typeface="Times New Roman" panose="02020603050405020304" pitchFamily="18" charset="0"/>
                <a:cs typeface="Times New Roman" panose="02020603050405020304" pitchFamily="18" charset="0"/>
              </a:rPr>
              <a:t>   c. More complex cellular structures (e.g., membrane folds) are necessary to adequately exchange materials with the environment.</a:t>
            </a:r>
            <a:br>
              <a:rPr lang="en-US" altLang="en-US" sz="900" dirty="0">
                <a:latin typeface="Times New Roman" panose="02020603050405020304" pitchFamily="18" charset="0"/>
                <a:cs typeface="Times New Roman" panose="02020603050405020304" pitchFamily="18" charset="0"/>
              </a:rPr>
            </a:br>
            <a:r>
              <a:rPr lang="en-US" altLang="en-US" sz="900" dirty="0">
                <a:latin typeface="Times New Roman" panose="02020603050405020304" pitchFamily="18" charset="0"/>
                <a:cs typeface="Times New Roman" panose="02020603050405020304" pitchFamily="18" charset="0"/>
              </a:rPr>
              <a:t>   d. As organisms increase in size, their surface area-to-volume ratio decreases, affecting properties like rate of heat exchange with the environment.</a:t>
            </a:r>
          </a:p>
          <a:p>
            <a:pPr>
              <a:spcBef>
                <a:spcPct val="0"/>
              </a:spcBef>
              <a:buFontTx/>
              <a:buNone/>
            </a:pPr>
            <a:endParaRPr lang="en-US" altLang="en-US" sz="1000" b="1" dirty="0">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4323"/>
                                        </p:tgtEl>
                                        <p:attrNameLst>
                                          <p:attrName>style.visibility</p:attrName>
                                        </p:attrNameLst>
                                      </p:cBhvr>
                                      <p:to>
                                        <p:strVal val="visible"/>
                                      </p:to>
                                    </p:set>
                                    <p:animEffect transition="in" filter="dissolve">
                                      <p:cBhvr>
                                        <p:cTn id="7" dur="500"/>
                                        <p:tgtEl>
                                          <p:spTgt spid="1843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3" grpId="0" autoUpdateAnimBg="0"/>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C86F76C0-44D5-49FD-8BD1-AD98FC285137}"/>
              </a:ext>
            </a:extLst>
          </p:cNvPr>
          <p:cNvSpPr>
            <a:spLocks noGrp="1" noChangeArrowheads="1"/>
          </p:cNvSpPr>
          <p:nvPr>
            <p:ph type="body" sz="half" idx="1"/>
          </p:nvPr>
        </p:nvSpPr>
        <p:spPr>
          <a:xfrm>
            <a:off x="220042" y="67504"/>
            <a:ext cx="9274175" cy="609600"/>
          </a:xfrm>
        </p:spPr>
        <p:txBody>
          <a:bodyPr/>
          <a:lstStyle/>
          <a:p>
            <a:pPr eaLnBrk="1" hangingPunct="1">
              <a:lnSpc>
                <a:spcPct val="80000"/>
              </a:lnSpc>
              <a:buFontTx/>
              <a:buNone/>
            </a:pPr>
            <a:r>
              <a:rPr lang="en-US" altLang="en-US" sz="3200" dirty="0">
                <a:latin typeface="Comic Sans MS" panose="030F0702030302020204" pitchFamily="66" charset="0"/>
              </a:rPr>
              <a:t>Why does this graph level off after 4 minutes?</a:t>
            </a:r>
          </a:p>
        </p:txBody>
      </p:sp>
      <p:sp>
        <p:nvSpPr>
          <p:cNvPr id="39939" name="Text Box 3">
            <a:extLst>
              <a:ext uri="{FF2B5EF4-FFF2-40B4-BE49-F238E27FC236}">
                <a16:creationId xmlns:a16="http://schemas.microsoft.com/office/drawing/2014/main" id="{D4163F0D-2D0C-465B-AE39-842B3F72698A}"/>
              </a:ext>
            </a:extLst>
          </p:cNvPr>
          <p:cNvSpPr txBox="1">
            <a:spLocks noChangeArrowheads="1"/>
          </p:cNvSpPr>
          <p:nvPr/>
        </p:nvSpPr>
        <p:spPr bwMode="auto">
          <a:xfrm>
            <a:off x="474731" y="4959730"/>
            <a:ext cx="1102815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000" dirty="0">
                <a:solidFill>
                  <a:srgbClr val="333399"/>
                </a:solidFill>
                <a:latin typeface="Comic Sans MS" panose="030F0702030302020204" pitchFamily="66" charset="0"/>
              </a:rPr>
              <a:t>Product does not increase any more because enzyme has run out of substrate. </a:t>
            </a:r>
            <a:br>
              <a:rPr lang="en-US" altLang="en-US" sz="2000" dirty="0">
                <a:solidFill>
                  <a:srgbClr val="333399"/>
                </a:solidFill>
                <a:latin typeface="Comic Sans MS" panose="030F0702030302020204" pitchFamily="66" charset="0"/>
              </a:rPr>
            </a:br>
            <a:r>
              <a:rPr lang="en-US" altLang="en-US" sz="2000" dirty="0">
                <a:solidFill>
                  <a:srgbClr val="333399"/>
                </a:solidFill>
                <a:latin typeface="Comic Sans MS" panose="030F0702030302020204" pitchFamily="66" charset="0"/>
              </a:rPr>
              <a:t>All the substrate has been turned into product</a:t>
            </a:r>
            <a:r>
              <a:rPr lang="en-US" altLang="en-US" sz="2000" dirty="0">
                <a:solidFill>
                  <a:srgbClr val="CC3399"/>
                </a:solidFill>
                <a:latin typeface="Comic Sans MS" panose="030F0702030302020204" pitchFamily="66" charset="0"/>
              </a:rPr>
              <a:t>.</a:t>
            </a:r>
          </a:p>
        </p:txBody>
      </p:sp>
      <p:pic>
        <p:nvPicPr>
          <p:cNvPr id="110596" name="Picture 1">
            <a:extLst>
              <a:ext uri="{FF2B5EF4-FFF2-40B4-BE49-F238E27FC236}">
                <a16:creationId xmlns:a16="http://schemas.microsoft.com/office/drawing/2014/main" id="{A0564DD9-737A-44CC-B0BB-105BE241676E}"/>
              </a:ext>
            </a:extLst>
          </p:cNvPr>
          <p:cNvPicPr>
            <a:picLocks noChangeAspect="1"/>
          </p:cNvPicPr>
          <p:nvPr/>
        </p:nvPicPr>
        <p:blipFill>
          <a:blip r:embed="rId2">
            <a:extLst>
              <a:ext uri="{28A0092B-C50C-407E-A947-70E740481C1C}">
                <a14:useLocalDpi xmlns:a14="http://schemas.microsoft.com/office/drawing/2010/main" val="0"/>
              </a:ext>
            </a:extLst>
          </a:blip>
          <a:srcRect l="12042" b="8701"/>
          <a:stretch>
            <a:fillRect/>
          </a:stretch>
        </p:blipFill>
        <p:spPr bwMode="auto">
          <a:xfrm>
            <a:off x="1497151" y="711200"/>
            <a:ext cx="475615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1">
            <a:extLst>
              <a:ext uri="{FF2B5EF4-FFF2-40B4-BE49-F238E27FC236}">
                <a16:creationId xmlns:a16="http://schemas.microsoft.com/office/drawing/2014/main" id="{73395FE0-45F7-485C-86D6-AF3DAD312510}"/>
              </a:ext>
            </a:extLst>
          </p:cNvPr>
          <p:cNvSpPr>
            <a:spLocks noChangeArrowheads="1"/>
          </p:cNvSpPr>
          <p:nvPr/>
        </p:nvSpPr>
        <p:spPr bwMode="auto">
          <a:xfrm>
            <a:off x="28092" y="5979146"/>
            <a:ext cx="9144000" cy="1036887"/>
          </a:xfrm>
          <a:prstGeom prst="rect">
            <a:avLst/>
          </a:prstGeom>
          <a:noFill/>
          <a:ln>
            <a:noFill/>
          </a:ln>
          <a:effectLst/>
        </p:spPr>
        <p:txBody>
          <a:bodyPr anchor="ctr">
            <a:spAutoFit/>
          </a:bodyPr>
          <a:lstStyle>
            <a:lvl1pPr eaLnBrk="0" hangingPunct="0">
              <a:defRPr sz="2800">
                <a:solidFill>
                  <a:schemeClr val="tx1"/>
                </a:solidFill>
                <a:latin typeface="Arial" pitchFamily="34" charset="0"/>
              </a:defRPr>
            </a:lvl1pPr>
            <a:lvl2pPr eaLnBrk="0" hangingPunct="0">
              <a:defRPr sz="2800">
                <a:solidFill>
                  <a:schemeClr val="tx1"/>
                </a:solidFill>
                <a:latin typeface="Arial" pitchFamily="34" charset="0"/>
              </a:defRPr>
            </a:lvl2pPr>
            <a:lvl3pPr eaLnBrk="0" hangingPunct="0">
              <a:defRPr sz="2800">
                <a:solidFill>
                  <a:schemeClr val="tx1"/>
                </a:solidFill>
                <a:latin typeface="Arial" pitchFamily="34" charset="0"/>
              </a:defRPr>
            </a:lvl3pPr>
            <a:lvl4pPr eaLnBrk="0" hangingPunct="0">
              <a:defRPr sz="2800">
                <a:solidFill>
                  <a:schemeClr val="tx1"/>
                </a:solidFill>
                <a:latin typeface="Arial" pitchFamily="34" charset="0"/>
              </a:defRPr>
            </a:lvl4pPr>
            <a:lvl5pPr eaLnBrk="0" hangingPunct="0">
              <a:defRPr sz="2800">
                <a:solidFill>
                  <a:schemeClr val="tx1"/>
                </a:solidFill>
                <a:latin typeface="Arial" pitchFamily="34" charset="0"/>
              </a:defRPr>
            </a:lvl5pPr>
            <a:lvl6pPr eaLnBrk="0" fontAlgn="base" hangingPunct="0">
              <a:spcBef>
                <a:spcPct val="0"/>
              </a:spcBef>
              <a:spcAft>
                <a:spcPct val="0"/>
              </a:spcAft>
              <a:defRPr sz="2800">
                <a:solidFill>
                  <a:schemeClr val="tx1"/>
                </a:solidFill>
                <a:latin typeface="Arial" pitchFamily="34" charset="0"/>
              </a:defRPr>
            </a:lvl6pPr>
            <a:lvl7pPr eaLnBrk="0" fontAlgn="base" hangingPunct="0">
              <a:spcBef>
                <a:spcPct val="0"/>
              </a:spcBef>
              <a:spcAft>
                <a:spcPct val="0"/>
              </a:spcAft>
              <a:defRPr sz="2800">
                <a:solidFill>
                  <a:schemeClr val="tx1"/>
                </a:solidFill>
                <a:latin typeface="Arial" pitchFamily="34" charset="0"/>
              </a:defRPr>
            </a:lvl7pPr>
            <a:lvl8pPr eaLnBrk="0" fontAlgn="base" hangingPunct="0">
              <a:spcBef>
                <a:spcPct val="0"/>
              </a:spcBef>
              <a:spcAft>
                <a:spcPct val="0"/>
              </a:spcAft>
              <a:defRPr sz="2800">
                <a:solidFill>
                  <a:schemeClr val="tx1"/>
                </a:solidFill>
                <a:latin typeface="Arial" pitchFamily="34" charset="0"/>
              </a:defRPr>
            </a:lvl8pPr>
            <a:lvl9pPr eaLnBrk="0" fontAlgn="base" hangingPunct="0">
              <a:spcBef>
                <a:spcPct val="0"/>
              </a:spcBef>
              <a:spcAft>
                <a:spcPct val="0"/>
              </a:spcAft>
              <a:defRPr sz="2800">
                <a:solidFill>
                  <a:schemeClr val="tx1"/>
                </a:solidFill>
                <a:latin typeface="Arial" pitchFamily="34" charset="0"/>
              </a:defRPr>
            </a:lvl9pPr>
          </a:lstStyle>
          <a:p>
            <a:pPr eaLnBrk="1" hangingPunct="1">
              <a:lnSpc>
                <a:spcPct val="107000"/>
              </a:lnSpc>
              <a:defRPr/>
            </a:pPr>
            <a:r>
              <a:rPr lang="en-US" sz="1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ENE 1.G Explain how the cellular environment affects enzyme activity.</a:t>
            </a:r>
            <a:endParaRPr lang="en-US" sz="1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eaLnBrk="1" hangingPunct="1">
              <a:lnSpc>
                <a:spcPct val="107000"/>
              </a:lnSpc>
              <a:defRPr/>
            </a:pPr>
            <a:r>
              <a:rPr lang="en-US" sz="1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ENE 1.G.2 The relative concentrations of substrates and products determine how efficiently an enzymatic reaction proceeds</a:t>
            </a:r>
          </a:p>
          <a:p>
            <a:pPr lvl="0">
              <a:spcBef>
                <a:spcPts val="0"/>
              </a:spcBef>
              <a:buNone/>
              <a:defRPr/>
            </a:pPr>
            <a:r>
              <a:rPr lang="en-US" sz="1000" dirty="0">
                <a:solidFill>
                  <a:prstClr val="black"/>
                </a:solidFill>
                <a:latin typeface="Calibri" panose="020F0502020204030204"/>
              </a:rPr>
              <a:t>SP 2 B Explain relationships between different characteristics of biological concepts, processes, or models represented visually</a:t>
            </a:r>
          </a:p>
          <a:p>
            <a:pPr lvl="0">
              <a:spcBef>
                <a:spcPts val="0"/>
              </a:spcBef>
              <a:buNone/>
              <a:defRPr/>
            </a:pPr>
            <a:r>
              <a:rPr lang="en-US" sz="1000" dirty="0">
                <a:solidFill>
                  <a:prstClr val="black"/>
                </a:solidFill>
                <a:latin typeface="Calibri" panose="020F0502020204030204"/>
              </a:rPr>
              <a:t>    a. in theoretical contexts</a:t>
            </a:r>
          </a:p>
          <a:p>
            <a:pPr lvl="0">
              <a:spcBef>
                <a:spcPts val="0"/>
              </a:spcBef>
              <a:buNone/>
              <a:defRPr/>
            </a:pPr>
            <a:r>
              <a:rPr lang="en-US" sz="1000" dirty="0">
                <a:solidFill>
                  <a:prstClr val="black"/>
                </a:solidFill>
                <a:latin typeface="Calibri" panose="020F0502020204030204"/>
              </a:rPr>
              <a:t>SP 2.C Explain how biological concepts or processes represented visually relate to larger biological principles, concepts, processes or theories.</a:t>
            </a:r>
          </a:p>
          <a:p>
            <a:pPr eaLnBrk="1" hangingPunct="1">
              <a:lnSpc>
                <a:spcPct val="107000"/>
              </a:lnSpc>
              <a:defRPr/>
            </a:pPr>
            <a:endParaRPr lang="en-US" sz="1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Arrow: Down 1">
            <a:extLst>
              <a:ext uri="{FF2B5EF4-FFF2-40B4-BE49-F238E27FC236}">
                <a16:creationId xmlns:a16="http://schemas.microsoft.com/office/drawing/2014/main" id="{34B46CAA-45F9-4007-A3B4-C59299F4A417}"/>
              </a:ext>
            </a:extLst>
          </p:cNvPr>
          <p:cNvSpPr/>
          <p:nvPr/>
        </p:nvSpPr>
        <p:spPr>
          <a:xfrm rot="20632163">
            <a:off x="4227798" y="823924"/>
            <a:ext cx="228600" cy="10668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800" dirty="0">
              <a:solidFill>
                <a:srgbClr val="FFFFFF"/>
              </a:solidFill>
              <a:latin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939"/>
                                        </p:tgtEl>
                                        <p:attrNameLst>
                                          <p:attrName>style.visibility</p:attrName>
                                        </p:attrNameLst>
                                      </p:cBhvr>
                                      <p:to>
                                        <p:strVal val="visible"/>
                                      </p:to>
                                    </p:set>
                                    <p:animEffect transition="in" filter="wipe(down)">
                                      <p:cBhvr>
                                        <p:cTn id="7" dur="500"/>
                                        <p:tgtEl>
                                          <p:spTgt spid="399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64514" name="Content Placeholder 2">
            <a:extLst>
              <a:ext uri="{FF2B5EF4-FFF2-40B4-BE49-F238E27FC236}">
                <a16:creationId xmlns:a16="http://schemas.microsoft.com/office/drawing/2014/main" id="{06C71C65-58A4-4D15-AE02-153106CC7F1A}"/>
              </a:ext>
            </a:extLst>
          </p:cNvPr>
          <p:cNvSpPr>
            <a:spLocks noGrp="1"/>
          </p:cNvSpPr>
          <p:nvPr>
            <p:ph idx="1"/>
          </p:nvPr>
        </p:nvSpPr>
        <p:spPr>
          <a:xfrm>
            <a:off x="7916091" y="609600"/>
            <a:ext cx="3083697" cy="2128838"/>
          </a:xfrm>
        </p:spPr>
        <p:txBody>
          <a:bodyPr/>
          <a:lstStyle/>
          <a:p>
            <a:pPr marL="0" indent="0" eaLnBrk="1" hangingPunct="1">
              <a:buNone/>
            </a:pPr>
            <a:r>
              <a:rPr lang="en-US" altLang="en-US" sz="2000" dirty="0">
                <a:latin typeface="Comic Sans MS" panose="030F0702030302020204" pitchFamily="66" charset="0"/>
              </a:rPr>
              <a:t>The graph shows moose </a:t>
            </a:r>
            <a:br>
              <a:rPr lang="en-US" altLang="en-US" sz="2000" dirty="0">
                <a:latin typeface="Comic Sans MS" panose="030F0702030302020204" pitchFamily="66" charset="0"/>
              </a:rPr>
            </a:br>
            <a:r>
              <a:rPr lang="en-US" altLang="en-US" sz="2000" dirty="0">
                <a:latin typeface="Comic Sans MS" panose="030F0702030302020204" pitchFamily="66" charset="0"/>
              </a:rPr>
              <a:t>and wolf populations on </a:t>
            </a:r>
            <a:br>
              <a:rPr lang="en-US" altLang="en-US" sz="2000" dirty="0">
                <a:latin typeface="Comic Sans MS" panose="030F0702030302020204" pitchFamily="66" charset="0"/>
              </a:rPr>
            </a:br>
            <a:r>
              <a:rPr lang="en-US" altLang="en-US" sz="2000" dirty="0">
                <a:latin typeface="Comic Sans MS" panose="030F0702030302020204" pitchFamily="66" charset="0"/>
              </a:rPr>
              <a:t>Isle Royale. </a:t>
            </a:r>
          </a:p>
          <a:p>
            <a:pPr marL="0" indent="0" eaLnBrk="1" hangingPunct="1">
              <a:buNone/>
            </a:pPr>
            <a:endParaRPr lang="en-US" altLang="en-US" sz="2400" dirty="0">
              <a:latin typeface="Comic Sans MS" panose="030F0702030302020204" pitchFamily="66" charset="0"/>
            </a:endParaRPr>
          </a:p>
        </p:txBody>
      </p:sp>
      <p:sp>
        <p:nvSpPr>
          <p:cNvPr id="4" name="TextBox 3">
            <a:extLst>
              <a:ext uri="{FF2B5EF4-FFF2-40B4-BE49-F238E27FC236}">
                <a16:creationId xmlns:a16="http://schemas.microsoft.com/office/drawing/2014/main" id="{C2DB1717-0B0B-424F-9B5C-91467B817E33}"/>
              </a:ext>
            </a:extLst>
          </p:cNvPr>
          <p:cNvSpPr txBox="1"/>
          <p:nvPr/>
        </p:nvSpPr>
        <p:spPr>
          <a:xfrm>
            <a:off x="210655" y="4021331"/>
            <a:ext cx="11432365" cy="1200329"/>
          </a:xfrm>
          <a:prstGeom prst="rect">
            <a:avLst/>
          </a:prstGeom>
          <a:noFill/>
        </p:spPr>
        <p:txBody>
          <a:bodyPr wrap="square">
            <a:spAutoFit/>
          </a:bodyPr>
          <a:lstStyle/>
          <a:p>
            <a:pPr>
              <a:defRPr/>
            </a:pPr>
            <a:r>
              <a:rPr lang="en-US" dirty="0">
                <a:solidFill>
                  <a:srgbClr val="1003BD"/>
                </a:solidFill>
                <a:latin typeface="Comic Sans MS" panose="030F0702030302020204" pitchFamily="66" charset="0"/>
                <a:cs typeface="Arial" panose="020B0604020202020204" pitchFamily="34" charset="0"/>
              </a:rPr>
              <a:t>Wolves and moose have a predator/prey relationship. When wolf numbers increase the moose population decreases because there are more wolves eating moose. When moose populations decrease, a decrease in wolf population follows because there is less food for the wolves. When the wolf population decreases, the moose population increases because there are fewer predators to eat them.</a:t>
            </a:r>
          </a:p>
        </p:txBody>
      </p:sp>
      <p:sp>
        <p:nvSpPr>
          <p:cNvPr id="62468" name="TextBox 4">
            <a:extLst>
              <a:ext uri="{FF2B5EF4-FFF2-40B4-BE49-F238E27FC236}">
                <a16:creationId xmlns:a16="http://schemas.microsoft.com/office/drawing/2014/main" id="{470909A7-090C-41A4-8C7B-BB2EAA287297}"/>
              </a:ext>
            </a:extLst>
          </p:cNvPr>
          <p:cNvSpPr txBox="1">
            <a:spLocks noChangeArrowheads="1"/>
          </p:cNvSpPr>
          <p:nvPr/>
        </p:nvSpPr>
        <p:spPr bwMode="auto">
          <a:xfrm>
            <a:off x="0" y="5688012"/>
            <a:ext cx="91440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000" dirty="0">
                <a:solidFill>
                  <a:srgbClr val="000000"/>
                </a:solidFill>
                <a:latin typeface="Times New Roman" panose="02020603050405020304" pitchFamily="18" charset="0"/>
                <a:cs typeface="Times New Roman" panose="02020603050405020304" pitchFamily="18" charset="0"/>
              </a:rPr>
              <a:t>SYI 1.H.2 As limits to growth due to density-dependent and density-independent factors are imposed, a logistic growth model generally ensues</a:t>
            </a:r>
            <a:endParaRPr lang="en-US" altLang="en-US" sz="1000" dirty="0">
              <a:solidFill>
                <a:srgbClr val="7030A0"/>
              </a:solidFill>
              <a:latin typeface="Times New Roman" panose="02020603050405020304" pitchFamily="18" charset="0"/>
              <a:cs typeface="Times New Roman" panose="02020603050405020304" pitchFamily="18" charset="0"/>
            </a:endParaRPr>
          </a:p>
          <a:p>
            <a:pPr fontAlgn="base">
              <a:spcBef>
                <a:spcPct val="0"/>
              </a:spcBef>
              <a:spcAft>
                <a:spcPct val="0"/>
              </a:spcAft>
              <a:buNone/>
            </a:pPr>
            <a:r>
              <a:rPr lang="en-US" altLang="en-US" sz="1000" dirty="0">
                <a:solidFill>
                  <a:prstClr val="black"/>
                </a:solidFill>
                <a:latin typeface="Times New Roman" panose="02020603050405020304" pitchFamily="18" charset="0"/>
                <a:cs typeface="Times New Roman" panose="02020603050405020304" pitchFamily="18" charset="0"/>
              </a:rPr>
              <a:t>ENE-4.B.3 Relationships among interacting populations can be characterized by positive and negative effects and can be modeled. </a:t>
            </a:r>
            <a:br>
              <a:rPr lang="en-US" altLang="en-US" sz="1000" dirty="0">
                <a:solidFill>
                  <a:prstClr val="black"/>
                </a:solidFill>
                <a:latin typeface="Times New Roman" panose="02020603050405020304" pitchFamily="18" charset="0"/>
                <a:cs typeface="Times New Roman" panose="02020603050405020304" pitchFamily="18" charset="0"/>
              </a:rPr>
            </a:br>
            <a:r>
              <a:rPr lang="en-US" altLang="en-US" sz="1000" i="1" dirty="0">
                <a:solidFill>
                  <a:prstClr val="black"/>
                </a:solidFill>
                <a:latin typeface="Times New Roman" panose="02020603050405020304" pitchFamily="18" charset="0"/>
                <a:cs typeface="Times New Roman" panose="02020603050405020304" pitchFamily="18" charset="0"/>
              </a:rPr>
              <a:t>Examples</a:t>
            </a:r>
            <a:r>
              <a:rPr lang="en-US" altLang="en-US" sz="1000" dirty="0">
                <a:solidFill>
                  <a:prstClr val="black"/>
                </a:solidFill>
                <a:latin typeface="Times New Roman" panose="02020603050405020304" pitchFamily="18" charset="0"/>
                <a:cs typeface="Times New Roman" panose="02020603050405020304" pitchFamily="18" charset="0"/>
              </a:rPr>
              <a:t> include predator/prey interactions</a:t>
            </a:r>
          </a:p>
          <a:p>
            <a:pPr eaLnBrk="0" fontAlgn="base" hangingPunct="0">
              <a:spcBef>
                <a:spcPct val="0"/>
              </a:spcBef>
              <a:spcAft>
                <a:spcPct val="0"/>
              </a:spcAft>
              <a:buNone/>
            </a:pPr>
            <a:r>
              <a:rPr lang="en-US" altLang="en-US" sz="1000" dirty="0">
                <a:solidFill>
                  <a:prstClr val="black"/>
                </a:solidFill>
                <a:latin typeface="Times New Roman" panose="02020603050405020304" pitchFamily="18" charset="0"/>
                <a:cs typeface="Times New Roman" panose="02020603050405020304" pitchFamily="18" charset="0"/>
              </a:rPr>
              <a:t>SP 4. B Describe data from a table or graph, including</a:t>
            </a:r>
            <a:br>
              <a:rPr lang="en-US" altLang="en-US" sz="1000" dirty="0">
                <a:solidFill>
                  <a:prstClr val="black"/>
                </a:solidFill>
                <a:latin typeface="Times New Roman" panose="02020603050405020304" pitchFamily="18" charset="0"/>
                <a:cs typeface="Times New Roman" panose="02020603050405020304" pitchFamily="18" charset="0"/>
              </a:rPr>
            </a:br>
            <a:r>
              <a:rPr lang="en-US" altLang="en-US" sz="1000" dirty="0">
                <a:solidFill>
                  <a:prstClr val="black"/>
                </a:solidFill>
                <a:latin typeface="Times New Roman" panose="02020603050405020304" pitchFamily="18" charset="0"/>
                <a:cs typeface="Times New Roman" panose="02020603050405020304" pitchFamily="18" charset="0"/>
              </a:rPr>
              <a:t>     b. Describing trends and/or patterns in the data.</a:t>
            </a:r>
          </a:p>
          <a:p>
            <a:pPr eaLnBrk="0" fontAlgn="base" hangingPunct="0">
              <a:spcBef>
                <a:spcPct val="0"/>
              </a:spcBef>
              <a:spcAft>
                <a:spcPct val="0"/>
              </a:spcAft>
              <a:buNone/>
            </a:pPr>
            <a:r>
              <a:rPr lang="en-US" altLang="en-US" sz="1000" dirty="0">
                <a:solidFill>
                  <a:prstClr val="black"/>
                </a:solidFill>
                <a:latin typeface="Times New Roman" panose="02020603050405020304" pitchFamily="18" charset="0"/>
                <a:cs typeface="Times New Roman" panose="02020603050405020304" pitchFamily="18" charset="0"/>
              </a:rPr>
              <a:t>     c. Describing relationships between variables.</a:t>
            </a:r>
          </a:p>
          <a:p>
            <a:pPr eaLnBrk="0" fontAlgn="base" hangingPunct="0">
              <a:spcBef>
                <a:spcPct val="0"/>
              </a:spcBef>
              <a:spcAft>
                <a:spcPct val="0"/>
              </a:spcAft>
              <a:buNone/>
            </a:pPr>
            <a:r>
              <a:rPr lang="en-US" altLang="en-US" sz="1000" dirty="0">
                <a:solidFill>
                  <a:prstClr val="black"/>
                </a:solidFill>
                <a:cs typeface="Arial" panose="020B0604020202020204" pitchFamily="34" charset="0"/>
              </a:rPr>
              <a:t>SP 1 C. Explain biological concepts, processes, and/or models in applied contexts.</a:t>
            </a:r>
          </a:p>
        </p:txBody>
      </p:sp>
      <p:sp>
        <p:nvSpPr>
          <p:cNvPr id="64517" name="Rectangle 5">
            <a:extLst>
              <a:ext uri="{FF2B5EF4-FFF2-40B4-BE49-F238E27FC236}">
                <a16:creationId xmlns:a16="http://schemas.microsoft.com/office/drawing/2014/main" id="{3E958FFF-EBF0-4DE3-85FF-148BCB7C04FF}"/>
              </a:ext>
            </a:extLst>
          </p:cNvPr>
          <p:cNvSpPr>
            <a:spLocks noChangeArrowheads="1"/>
          </p:cNvSpPr>
          <p:nvPr/>
        </p:nvSpPr>
        <p:spPr bwMode="auto">
          <a:xfrm>
            <a:off x="0" y="-28160"/>
            <a:ext cx="6858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000" dirty="0">
                <a:solidFill>
                  <a:srgbClr val="CC3399"/>
                </a:solidFill>
                <a:cs typeface="Arial" panose="020B0604020202020204" pitchFamily="34" charset="0"/>
              </a:rPr>
              <a:t>Image from: http://mayhewbiology.com/Reading%20Guides/Chapter%205_files/image005.gif  </a:t>
            </a:r>
          </a:p>
        </p:txBody>
      </p:sp>
      <p:pic>
        <p:nvPicPr>
          <p:cNvPr id="64518" name="Picture 9" descr="http://mayhewbiology.com/Reading%20Guides/Chapter%205_files/image005.gif">
            <a:extLst>
              <a:ext uri="{FF2B5EF4-FFF2-40B4-BE49-F238E27FC236}">
                <a16:creationId xmlns:a16="http://schemas.microsoft.com/office/drawing/2014/main" id="{E5491822-E833-4B74-B4C5-FD7D5513AA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918" y="217902"/>
            <a:ext cx="6373025" cy="303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9" name="Rectangle 1">
            <a:extLst>
              <a:ext uri="{FF2B5EF4-FFF2-40B4-BE49-F238E27FC236}">
                <a16:creationId xmlns:a16="http://schemas.microsoft.com/office/drawing/2014/main" id="{FD883F7D-289C-4792-9700-A309E50AD19E}"/>
              </a:ext>
            </a:extLst>
          </p:cNvPr>
          <p:cNvSpPr>
            <a:spLocks noChangeArrowheads="1"/>
          </p:cNvSpPr>
          <p:nvPr/>
        </p:nvSpPr>
        <p:spPr bwMode="auto">
          <a:xfrm>
            <a:off x="362743" y="3213091"/>
            <a:ext cx="84185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000" dirty="0">
                <a:solidFill>
                  <a:prstClr val="black"/>
                </a:solidFill>
                <a:latin typeface="Comic Sans MS" panose="030F0702030302020204" pitchFamily="66" charset="0"/>
                <a:cs typeface="Arial" panose="020B0604020202020204" pitchFamily="34" charset="0"/>
              </a:rPr>
              <a:t>Explain how these two species interact? </a:t>
            </a:r>
            <a:br>
              <a:rPr lang="en-US" altLang="en-US" sz="2000" dirty="0">
                <a:solidFill>
                  <a:prstClr val="black"/>
                </a:solidFill>
                <a:latin typeface="Comic Sans MS" panose="030F0702030302020204" pitchFamily="66" charset="0"/>
                <a:cs typeface="Arial" panose="020B0604020202020204" pitchFamily="34" charset="0"/>
              </a:rPr>
            </a:br>
            <a:r>
              <a:rPr lang="en-US" altLang="en-US" sz="2000" dirty="0">
                <a:solidFill>
                  <a:prstClr val="black"/>
                </a:solidFill>
                <a:latin typeface="Comic Sans MS" panose="030F0702030302020204" pitchFamily="66" charset="0"/>
                <a:cs typeface="Arial" panose="020B0604020202020204" pitchFamily="34" charset="0"/>
              </a:rPr>
              <a:t>How does the change in numbers of one population impact the other?</a:t>
            </a:r>
            <a:endParaRPr lang="en-US" altLang="en-US" sz="2000" dirty="0">
              <a:solidFill>
                <a:prstClr val="black"/>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62468">
                                            <p:txEl>
                                              <p:pRg st="0" end="0"/>
                                            </p:txEl>
                                          </p:spTgt>
                                        </p:tgtEl>
                                        <p:attrNameLst>
                                          <p:attrName>style.visibility</p:attrName>
                                        </p:attrNameLst>
                                      </p:cBhvr>
                                      <p:to>
                                        <p:strVal val="visible"/>
                                      </p:to>
                                    </p:set>
                                    <p:animEffect transition="in" filter="barn(inVertical)">
                                      <p:cBhvr>
                                        <p:cTn id="12" dur="500"/>
                                        <p:tgtEl>
                                          <p:spTgt spid="62468">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62468">
                                            <p:txEl>
                                              <p:pRg st="2" end="2"/>
                                            </p:txEl>
                                          </p:spTgt>
                                        </p:tgtEl>
                                        <p:attrNameLst>
                                          <p:attrName>style.visibility</p:attrName>
                                        </p:attrNameLst>
                                      </p:cBhvr>
                                      <p:to>
                                        <p:strVal val="visible"/>
                                      </p:to>
                                    </p:set>
                                    <p:animEffect transition="in" filter="barn(inVertical)">
                                      <p:cBhvr>
                                        <p:cTn id="15" dur="500"/>
                                        <p:tgtEl>
                                          <p:spTgt spid="62468">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62468">
                                            <p:txEl>
                                              <p:pRg st="1" end="1"/>
                                            </p:txEl>
                                          </p:spTgt>
                                        </p:tgtEl>
                                        <p:attrNameLst>
                                          <p:attrName>style.visibility</p:attrName>
                                        </p:attrNameLst>
                                      </p:cBhvr>
                                      <p:to>
                                        <p:strVal val="visible"/>
                                      </p:to>
                                    </p:set>
                                    <p:animEffect transition="in" filter="barn(inVertical)">
                                      <p:cBhvr>
                                        <p:cTn id="18" dur="500"/>
                                        <p:tgtEl>
                                          <p:spTgt spid="62468">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62468">
                                            <p:txEl>
                                              <p:pRg st="3" end="3"/>
                                            </p:txEl>
                                          </p:spTgt>
                                        </p:tgtEl>
                                        <p:attrNameLst>
                                          <p:attrName>style.visibility</p:attrName>
                                        </p:attrNameLst>
                                      </p:cBhvr>
                                      <p:to>
                                        <p:strVal val="visible"/>
                                      </p:to>
                                    </p:set>
                                    <p:animEffect transition="in" filter="barn(inVertical)">
                                      <p:cBhvr>
                                        <p:cTn id="21" dur="500"/>
                                        <p:tgtEl>
                                          <p:spTgt spid="62468">
                                            <p:txEl>
                                              <p:pRg st="3" end="3"/>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62468">
                                            <p:txEl>
                                              <p:pRg st="4" end="4"/>
                                            </p:txEl>
                                          </p:spTgt>
                                        </p:tgtEl>
                                        <p:attrNameLst>
                                          <p:attrName>style.visibility</p:attrName>
                                        </p:attrNameLst>
                                      </p:cBhvr>
                                      <p:to>
                                        <p:strVal val="visible"/>
                                      </p:to>
                                    </p:set>
                                    <p:animEffect transition="in" filter="barn(inVertical)">
                                      <p:cBhvr>
                                        <p:cTn id="24" dur="500"/>
                                        <p:tgtEl>
                                          <p:spTgt spid="6246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75000"/>
          </a:schemeClr>
        </a:solidFill>
        <a:effectLst/>
      </p:bgPr>
    </p:bg>
    <p:spTree>
      <p:nvGrpSpPr>
        <p:cNvPr id="1" name=""/>
        <p:cNvGrpSpPr/>
        <p:nvPr/>
      </p:nvGrpSpPr>
      <p:grpSpPr>
        <a:xfrm>
          <a:off x="0" y="0"/>
          <a:ext cx="0" cy="0"/>
          <a:chOff x="0" y="0"/>
          <a:chExt cx="0" cy="0"/>
        </a:xfrm>
      </p:grpSpPr>
      <p:sp>
        <p:nvSpPr>
          <p:cNvPr id="30722" name="Rectangle 1">
            <a:extLst>
              <a:ext uri="{FF2B5EF4-FFF2-40B4-BE49-F238E27FC236}">
                <a16:creationId xmlns:a16="http://schemas.microsoft.com/office/drawing/2014/main" id="{F6E8E8A5-AC3C-4788-8BA1-8684BC98E284}"/>
              </a:ext>
            </a:extLst>
          </p:cNvPr>
          <p:cNvSpPr>
            <a:spLocks noChangeArrowheads="1"/>
          </p:cNvSpPr>
          <p:nvPr/>
        </p:nvSpPr>
        <p:spPr bwMode="auto">
          <a:xfrm>
            <a:off x="0" y="0"/>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dirty="0">
                <a:solidFill>
                  <a:srgbClr val="D60093"/>
                </a:solidFill>
              </a:rPr>
              <a:t>http://flowingdata.com/2014/06/25/duck-vs-rabbit-plot/</a:t>
            </a:r>
          </a:p>
        </p:txBody>
      </p:sp>
      <p:pic>
        <p:nvPicPr>
          <p:cNvPr id="30723" name="Picture 2" descr="rabbit or duck">
            <a:extLst>
              <a:ext uri="{FF2B5EF4-FFF2-40B4-BE49-F238E27FC236}">
                <a16:creationId xmlns:a16="http://schemas.microsoft.com/office/drawing/2014/main" id="{65082791-45D1-4400-900D-5461D8D168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0012" y="924397"/>
            <a:ext cx="7224870" cy="5719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EB93200B-A6E4-416B-A28A-6DFDFB7D93B8}"/>
              </a:ext>
            </a:extLst>
          </p:cNvPr>
          <p:cNvSpPr txBox="1"/>
          <p:nvPr/>
        </p:nvSpPr>
        <p:spPr>
          <a:xfrm>
            <a:off x="3952624" y="388715"/>
            <a:ext cx="2707216" cy="523220"/>
          </a:xfrm>
          <a:prstGeom prst="rect">
            <a:avLst/>
          </a:prstGeom>
          <a:gradFill>
            <a:gsLst>
              <a:gs pos="0">
                <a:srgbClr val="FFD966">
                  <a:lumMod val="5000"/>
                  <a:lumOff val="95000"/>
                </a:srgbClr>
              </a:gs>
              <a:gs pos="74000">
                <a:srgbClr val="FFD966">
                  <a:lumMod val="45000"/>
                  <a:lumOff val="55000"/>
                </a:srgbClr>
              </a:gs>
              <a:gs pos="83000">
                <a:srgbClr val="FFD966">
                  <a:lumMod val="45000"/>
                  <a:lumOff val="55000"/>
                </a:srgbClr>
              </a:gs>
              <a:gs pos="100000">
                <a:srgbClr val="FFD966">
                  <a:lumMod val="30000"/>
                  <a:lumOff val="70000"/>
                </a:srgbClr>
              </a:gs>
            </a:gsLst>
            <a:lin ang="5400000" scaled="1"/>
          </a:gra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rPr>
              <a:t>TAKE A BREAK</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0483" name="Text Box 3">
            <a:extLst>
              <a:ext uri="{FF2B5EF4-FFF2-40B4-BE49-F238E27FC236}">
                <a16:creationId xmlns:a16="http://schemas.microsoft.com/office/drawing/2014/main" id="{0F7B7A2F-3658-4C45-A6B3-499C6AEC4A32}"/>
              </a:ext>
            </a:extLst>
          </p:cNvPr>
          <p:cNvSpPr txBox="1">
            <a:spLocks noChangeArrowheads="1"/>
          </p:cNvSpPr>
          <p:nvPr/>
        </p:nvSpPr>
        <p:spPr bwMode="auto">
          <a:xfrm>
            <a:off x="440099" y="3239245"/>
            <a:ext cx="89154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dirty="0">
                <a:solidFill>
                  <a:srgbClr val="0F02BE"/>
                </a:solidFill>
                <a:latin typeface="Comic Sans MS" panose="030F0702030302020204" pitchFamily="66" charset="0"/>
              </a:rPr>
              <a:t>White eyes is an X-LINKED RECESSIVE trait</a:t>
            </a:r>
            <a:br>
              <a:rPr lang="en-US" altLang="en-US" sz="2000" dirty="0">
                <a:solidFill>
                  <a:srgbClr val="0F02BE"/>
                </a:solidFill>
                <a:latin typeface="Comic Sans MS" panose="030F0702030302020204" pitchFamily="66" charset="0"/>
              </a:rPr>
            </a:br>
            <a:r>
              <a:rPr lang="en-US" altLang="en-US" sz="2000" dirty="0">
                <a:solidFill>
                  <a:srgbClr val="0F02BE"/>
                </a:solidFill>
                <a:latin typeface="Comic Sans MS" panose="030F0702030302020204" pitchFamily="66" charset="0"/>
              </a:rPr>
              <a:t>Both WT and white eye flies appear in F</a:t>
            </a:r>
            <a:r>
              <a:rPr lang="en-US" altLang="en-US" sz="2000" baseline="-25000" dirty="0">
                <a:solidFill>
                  <a:srgbClr val="0F02BE"/>
                </a:solidFill>
                <a:latin typeface="Comic Sans MS" panose="030F0702030302020204" pitchFamily="66" charset="0"/>
              </a:rPr>
              <a:t>1</a:t>
            </a:r>
            <a:r>
              <a:rPr lang="en-US" altLang="en-US" sz="2000" dirty="0">
                <a:solidFill>
                  <a:srgbClr val="0F02BE"/>
                </a:solidFill>
                <a:latin typeface="Comic Sans MS" panose="030F0702030302020204" pitchFamily="66" charset="0"/>
              </a:rPr>
              <a:t> generation</a:t>
            </a:r>
            <a:br>
              <a:rPr lang="en-US" altLang="en-US" sz="2000" dirty="0">
                <a:solidFill>
                  <a:srgbClr val="0F02BE"/>
                </a:solidFill>
                <a:latin typeface="Comic Sans MS" panose="030F0702030302020204" pitchFamily="66" charset="0"/>
              </a:rPr>
            </a:br>
            <a:r>
              <a:rPr lang="en-US" altLang="en-US" sz="2000" dirty="0">
                <a:solidFill>
                  <a:srgbClr val="0F02BE"/>
                </a:solidFill>
                <a:latin typeface="Comic Sans MS" panose="030F0702030302020204" pitchFamily="66" charset="0"/>
              </a:rPr>
              <a:t>Differences in #’s males/females for trait </a:t>
            </a:r>
            <a:br>
              <a:rPr lang="en-US" altLang="en-US" sz="2000" dirty="0">
                <a:solidFill>
                  <a:srgbClr val="0F02BE"/>
                </a:solidFill>
                <a:latin typeface="Comic Sans MS" panose="030F0702030302020204" pitchFamily="66" charset="0"/>
              </a:rPr>
            </a:br>
            <a:r>
              <a:rPr lang="en-US" altLang="en-US" sz="2000" dirty="0">
                <a:solidFill>
                  <a:srgbClr val="0F02BE"/>
                </a:solidFill>
                <a:latin typeface="Comic Sans MS" panose="030F0702030302020204" pitchFamily="66" charset="0"/>
              </a:rPr>
              <a:t>1:1:1:1 ratio NOT 3:1 in F</a:t>
            </a:r>
            <a:r>
              <a:rPr lang="en-US" altLang="en-US" sz="2000" baseline="-25000" dirty="0">
                <a:solidFill>
                  <a:srgbClr val="0F02BE"/>
                </a:solidFill>
                <a:latin typeface="Comic Sans MS" panose="030F0702030302020204" pitchFamily="66" charset="0"/>
              </a:rPr>
              <a:t>2</a:t>
            </a:r>
            <a:r>
              <a:rPr lang="en-US" altLang="en-US" sz="2000" dirty="0">
                <a:solidFill>
                  <a:srgbClr val="0F02BE"/>
                </a:solidFill>
                <a:latin typeface="Comic Sans MS" panose="030F0702030302020204" pitchFamily="66" charset="0"/>
              </a:rPr>
              <a:t> generation</a:t>
            </a:r>
            <a:br>
              <a:rPr lang="en-US" altLang="en-US" sz="2000" dirty="0">
                <a:solidFill>
                  <a:srgbClr val="0F02BE"/>
                </a:solidFill>
                <a:latin typeface="Comic Sans MS" panose="030F0702030302020204" pitchFamily="66" charset="0"/>
              </a:rPr>
            </a:br>
            <a:r>
              <a:rPr lang="en-US" altLang="en-US" sz="2000" dirty="0">
                <a:solidFill>
                  <a:srgbClr val="0F02BE"/>
                </a:solidFill>
                <a:latin typeface="Comic Sans MS" panose="030F0702030302020204" pitchFamily="66" charset="0"/>
              </a:rPr>
              <a:t>    (Expected for an X linked trait)</a:t>
            </a:r>
          </a:p>
        </p:txBody>
      </p:sp>
      <p:sp>
        <p:nvSpPr>
          <p:cNvPr id="99331" name="Rectangle 2">
            <a:extLst>
              <a:ext uri="{FF2B5EF4-FFF2-40B4-BE49-F238E27FC236}">
                <a16:creationId xmlns:a16="http://schemas.microsoft.com/office/drawing/2014/main" id="{3B1CFEC8-D760-465D-9C9A-FC18808558A9}"/>
              </a:ext>
            </a:extLst>
          </p:cNvPr>
          <p:cNvSpPr>
            <a:spLocks noGrp="1"/>
          </p:cNvSpPr>
          <p:nvPr>
            <p:ph type="body" sz="half" idx="2"/>
          </p:nvPr>
        </p:nvSpPr>
        <p:spPr>
          <a:xfrm>
            <a:off x="-166688" y="139806"/>
            <a:ext cx="12222700" cy="1631949"/>
          </a:xfrm>
        </p:spPr>
        <p:txBody>
          <a:bodyPr/>
          <a:lstStyle/>
          <a:p>
            <a:pPr>
              <a:lnSpc>
                <a:spcPct val="90000"/>
              </a:lnSpc>
              <a:buFontTx/>
              <a:buNone/>
            </a:pPr>
            <a:r>
              <a:rPr lang="en-US" altLang="en-US" sz="2000" dirty="0">
                <a:latin typeface="Comic Sans MS" panose="030F0702030302020204" pitchFamily="66" charset="0"/>
              </a:rPr>
              <a:t>    MAKE A PREDICTION about the mode of inheritance for the following trait.</a:t>
            </a:r>
            <a:br>
              <a:rPr lang="en-US" altLang="en-US" sz="2000" dirty="0">
                <a:latin typeface="Comic Sans MS" panose="030F0702030302020204" pitchFamily="66" charset="0"/>
              </a:rPr>
            </a:br>
            <a:r>
              <a:rPr lang="en-US" altLang="en-US" sz="2000" dirty="0">
                <a:latin typeface="Comic Sans MS" panose="030F0702030302020204" pitchFamily="66" charset="0"/>
              </a:rPr>
              <a:t> JUSTIFY your answer.</a:t>
            </a:r>
          </a:p>
          <a:p>
            <a:pPr>
              <a:lnSpc>
                <a:spcPct val="90000"/>
              </a:lnSpc>
              <a:buFontTx/>
              <a:buNone/>
            </a:pPr>
            <a:r>
              <a:rPr lang="en-US" altLang="en-US" sz="2000" dirty="0">
                <a:latin typeface="Comic Sans MS" panose="030F0702030302020204" pitchFamily="66" charset="0"/>
              </a:rPr>
              <a:t>    White eyed female flies are crossed with wild type males. </a:t>
            </a:r>
          </a:p>
          <a:p>
            <a:pPr>
              <a:lnSpc>
                <a:spcPct val="90000"/>
              </a:lnSpc>
              <a:buFontTx/>
              <a:buNone/>
            </a:pPr>
            <a:r>
              <a:rPr lang="en-US" altLang="en-US" sz="2000" dirty="0">
                <a:latin typeface="Comic Sans MS" panose="030F0702030302020204" pitchFamily="66" charset="0"/>
              </a:rPr>
              <a:t>    Offspring are shown below</a:t>
            </a:r>
            <a:br>
              <a:rPr lang="en-US" altLang="en-US" sz="2400" dirty="0">
                <a:latin typeface="Comic Sans MS" panose="030F0702030302020204" pitchFamily="66" charset="0"/>
              </a:rPr>
            </a:br>
            <a:endParaRPr lang="en-US" altLang="en-US" sz="2400" dirty="0"/>
          </a:p>
        </p:txBody>
      </p:sp>
      <p:sp>
        <p:nvSpPr>
          <p:cNvPr id="99332" name="Rectangle 1">
            <a:extLst>
              <a:ext uri="{FF2B5EF4-FFF2-40B4-BE49-F238E27FC236}">
                <a16:creationId xmlns:a16="http://schemas.microsoft.com/office/drawing/2014/main" id="{0808575B-5C3F-416F-9484-A46EB9F0C781}"/>
              </a:ext>
            </a:extLst>
          </p:cNvPr>
          <p:cNvSpPr>
            <a:spLocks noChangeArrowheads="1"/>
          </p:cNvSpPr>
          <p:nvPr/>
        </p:nvSpPr>
        <p:spPr bwMode="auto">
          <a:xfrm>
            <a:off x="106450" y="6033392"/>
            <a:ext cx="1208555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Arial" panose="020B0604020202020204" pitchFamily="34" charset="0"/>
              <a:buNone/>
            </a:pPr>
            <a:r>
              <a:rPr lang="en-US" altLang="en-US" sz="1100" dirty="0">
                <a:solidFill>
                  <a:srgbClr val="000000"/>
                </a:solidFill>
              </a:rPr>
              <a:t>IST 1.I.2 b. The pattern of inheritance (monohybrid, dihybrid, sex-linked, and genetically linked genes) can often be predicted from data, including pedigree, </a:t>
            </a:r>
            <a:br>
              <a:rPr lang="en-US" altLang="en-US" sz="1100" dirty="0">
                <a:solidFill>
                  <a:srgbClr val="000000"/>
                </a:solidFill>
              </a:rPr>
            </a:br>
            <a:r>
              <a:rPr lang="en-US" altLang="en-US" sz="1100" dirty="0">
                <a:solidFill>
                  <a:srgbClr val="000000"/>
                </a:solidFill>
              </a:rPr>
              <a:t>          that give the parent genotype/phenotype and the offspring genotypes/phenotypes.</a:t>
            </a:r>
          </a:p>
          <a:p>
            <a:pPr>
              <a:spcBef>
                <a:spcPct val="0"/>
              </a:spcBef>
              <a:buNone/>
            </a:pPr>
            <a:r>
              <a:rPr lang="en-US" altLang="en-US" sz="1100" dirty="0">
                <a:solidFill>
                  <a:prstClr val="black"/>
                </a:solidFill>
                <a:cs typeface="Arial" panose="020B0604020202020204" pitchFamily="34" charset="0"/>
              </a:rPr>
              <a:t>SP 5 A. Perform mathematical calculations including     a. Mathematical equations in the curriculum</a:t>
            </a:r>
          </a:p>
          <a:p>
            <a:pPr>
              <a:spcBef>
                <a:spcPct val="0"/>
              </a:spcBef>
              <a:buFont typeface="Arial" panose="020B0604020202020204" pitchFamily="34" charset="0"/>
              <a:buNone/>
            </a:pPr>
            <a:r>
              <a:rPr lang="en-US" altLang="en-US" sz="1100" dirty="0">
                <a:solidFill>
                  <a:srgbClr val="000000"/>
                </a:solidFill>
                <a:hlinkClick r:id="rId3"/>
              </a:rPr>
              <a:t>2010 FRQ</a:t>
            </a:r>
            <a:r>
              <a:rPr lang="en-US" altLang="en-US" sz="1100" dirty="0">
                <a:solidFill>
                  <a:srgbClr val="000000"/>
                </a:solidFill>
              </a:rPr>
              <a:t>   </a:t>
            </a:r>
            <a:r>
              <a:rPr lang="en-US" altLang="en-US" sz="1100" dirty="0">
                <a:solidFill>
                  <a:srgbClr val="000000"/>
                </a:solidFill>
                <a:hlinkClick r:id="rId4"/>
              </a:rPr>
              <a:t>2003 FRQ</a:t>
            </a:r>
            <a:endParaRPr lang="en-US" altLang="en-US" sz="1100" dirty="0">
              <a:solidFill>
                <a:srgbClr val="000000"/>
              </a:solidFill>
            </a:endParaRPr>
          </a:p>
        </p:txBody>
      </p:sp>
      <p:pic>
        <p:nvPicPr>
          <p:cNvPr id="99333" name="Picture 6">
            <a:extLst>
              <a:ext uri="{FF2B5EF4-FFF2-40B4-BE49-F238E27FC236}">
                <a16:creationId xmlns:a16="http://schemas.microsoft.com/office/drawing/2014/main" id="{FF5AABF9-8C15-4E6E-AFE3-749F6B88D4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7499" t="36829" r="36964" b="43317"/>
          <a:stretch>
            <a:fillRect/>
          </a:stretch>
        </p:blipFill>
        <p:spPr bwMode="auto">
          <a:xfrm>
            <a:off x="1674370" y="1473305"/>
            <a:ext cx="48006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4" name="Picture 7">
            <a:extLst>
              <a:ext uri="{FF2B5EF4-FFF2-40B4-BE49-F238E27FC236}">
                <a16:creationId xmlns:a16="http://schemas.microsoft.com/office/drawing/2014/main" id="{FB27B055-799A-428F-8B84-AF3D2B35B3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5134" t="57204" r="49919" b="25169"/>
          <a:stretch>
            <a:fillRect/>
          </a:stretch>
        </p:blipFill>
        <p:spPr bwMode="auto">
          <a:xfrm>
            <a:off x="7146493" y="3487699"/>
            <a:ext cx="4418012"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C01C1AD1-02AD-4C85-A5C7-6A2CA1A42CE6}"/>
              </a:ext>
            </a:extLst>
          </p:cNvPr>
          <p:cNvSpPr/>
          <p:nvPr/>
        </p:nvSpPr>
        <p:spPr>
          <a:xfrm>
            <a:off x="1880467" y="1775220"/>
            <a:ext cx="2030413" cy="63023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2" name="Group 1">
            <a:extLst>
              <a:ext uri="{FF2B5EF4-FFF2-40B4-BE49-F238E27FC236}">
                <a16:creationId xmlns:a16="http://schemas.microsoft.com/office/drawing/2014/main" id="{14AEAD52-53D0-4C8C-90F5-77253C60D8F1}"/>
              </a:ext>
            </a:extLst>
          </p:cNvPr>
          <p:cNvGrpSpPr/>
          <p:nvPr/>
        </p:nvGrpSpPr>
        <p:grpSpPr>
          <a:xfrm>
            <a:off x="6306535" y="1330378"/>
            <a:ext cx="2562915" cy="648234"/>
            <a:chOff x="6306535" y="1330378"/>
            <a:chExt cx="2562915" cy="648234"/>
          </a:xfrm>
        </p:grpSpPr>
        <p:sp>
          <p:nvSpPr>
            <p:cNvPr id="99336" name="TextBox 13">
              <a:extLst>
                <a:ext uri="{FF2B5EF4-FFF2-40B4-BE49-F238E27FC236}">
                  <a16:creationId xmlns:a16="http://schemas.microsoft.com/office/drawing/2014/main" id="{DB02F77C-C211-41E3-A1DA-B802318312D7}"/>
                </a:ext>
              </a:extLst>
            </p:cNvPr>
            <p:cNvSpPr txBox="1">
              <a:spLocks noChangeArrowheads="1"/>
            </p:cNvSpPr>
            <p:nvPr/>
          </p:nvSpPr>
          <p:spPr bwMode="auto">
            <a:xfrm>
              <a:off x="6983500" y="1330378"/>
              <a:ext cx="1885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dirty="0">
                  <a:solidFill>
                    <a:srgbClr val="FF0000"/>
                  </a:solidFill>
                </a:rPr>
                <a:t>NOT a 3:1 ratio</a:t>
              </a:r>
            </a:p>
          </p:txBody>
        </p:sp>
        <p:sp>
          <p:nvSpPr>
            <p:cNvPr id="15" name="Arrow: Left 14">
              <a:extLst>
                <a:ext uri="{FF2B5EF4-FFF2-40B4-BE49-F238E27FC236}">
                  <a16:creationId xmlns:a16="http://schemas.microsoft.com/office/drawing/2014/main" id="{9819D71B-F836-4868-A901-683757BB58B0}"/>
                </a:ext>
              </a:extLst>
            </p:cNvPr>
            <p:cNvSpPr/>
            <p:nvPr/>
          </p:nvSpPr>
          <p:spPr>
            <a:xfrm rot="19541102">
              <a:off x="6306535" y="1762712"/>
              <a:ext cx="685800" cy="215900"/>
            </a:xfrm>
            <a:prstGeom prst="lef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99338" name="Rectangle 16">
            <a:extLst>
              <a:ext uri="{FF2B5EF4-FFF2-40B4-BE49-F238E27FC236}">
                <a16:creationId xmlns:a16="http://schemas.microsoft.com/office/drawing/2014/main" id="{71ED0ECA-1A93-47E9-A349-188A853B980A}"/>
              </a:ext>
            </a:extLst>
          </p:cNvPr>
          <p:cNvSpPr>
            <a:spLocks noChangeArrowheads="1"/>
          </p:cNvSpPr>
          <p:nvPr/>
        </p:nvSpPr>
        <p:spPr bwMode="auto">
          <a:xfrm>
            <a:off x="8467736" y="1943792"/>
            <a:ext cx="2674433" cy="923330"/>
          </a:xfrm>
          <a:prstGeom prst="rect">
            <a:avLst/>
          </a:prstGeom>
          <a:solidFill>
            <a:srgbClr val="FFC000"/>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a:solidFill>
                  <a:srgbClr val="0000FF"/>
                </a:solidFill>
              </a:rPr>
              <a:t>Notice:  IF white eyed male X WT female this ratio will be different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20483"/>
                                        </p:tgtEl>
                                        <p:attrNameLst>
                                          <p:attrName>style.visibility</p:attrName>
                                        </p:attrNameLst>
                                      </p:cBhvr>
                                      <p:to>
                                        <p:strVal val="visible"/>
                                      </p:to>
                                    </p:set>
                                    <p:animEffect transition="in" filter="dissolve">
                                      <p:cBhvr>
                                        <p:cTn id="16" dur="500"/>
                                        <p:tgtEl>
                                          <p:spTgt spid="2048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93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9334"/>
                                        </p:tgtEl>
                                        <p:attrNameLst>
                                          <p:attrName>style.visibility</p:attrName>
                                        </p:attrNameLst>
                                      </p:cBhvr>
                                      <p:to>
                                        <p:strVal val="visible"/>
                                      </p:to>
                                    </p:set>
                                    <p:animEffect transition="in" filter="wipe(down)">
                                      <p:cBhvr>
                                        <p:cTn id="25" dur="500"/>
                                        <p:tgtEl>
                                          <p:spTgt spid="99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autoUpdateAnimBg="0"/>
      <p:bldP spid="9" grpId="0" animBg="1"/>
      <p:bldP spid="9933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a:extLst>
              <a:ext uri="{FF2B5EF4-FFF2-40B4-BE49-F238E27FC236}">
                <a16:creationId xmlns:a16="http://schemas.microsoft.com/office/drawing/2014/main" id="{446A61D7-243A-4A2A-B06D-6AFDEC9E7FEF}"/>
              </a:ext>
            </a:extLst>
          </p:cNvPr>
          <p:cNvSpPr>
            <a:spLocks noGrp="1" noChangeArrowheads="1"/>
          </p:cNvSpPr>
          <p:nvPr>
            <p:ph idx="1"/>
          </p:nvPr>
        </p:nvSpPr>
        <p:spPr>
          <a:xfrm>
            <a:off x="681038" y="3299661"/>
            <a:ext cx="1806575" cy="1127125"/>
          </a:xfrm>
        </p:spPr>
        <p:txBody>
          <a:bodyPr/>
          <a:lstStyle/>
          <a:p>
            <a:pPr marL="0" indent="0" eaLnBrk="1" hangingPunct="1">
              <a:buNone/>
            </a:pPr>
            <a:r>
              <a:rPr lang="el-GR" altLang="en-US" sz="2400" dirty="0">
                <a:solidFill>
                  <a:srgbClr val="FF0000"/>
                </a:solidFill>
                <a:latin typeface="Comic Sans MS" panose="030F0702030302020204" pitchFamily="66" charset="0"/>
                <a:cs typeface="Arial" panose="020B0604020202020204" pitchFamily="34" charset="0"/>
              </a:rPr>
              <a:t>Ψ</a:t>
            </a:r>
            <a:r>
              <a:rPr lang="en-US" altLang="en-US" sz="2400" dirty="0">
                <a:solidFill>
                  <a:srgbClr val="FF0000"/>
                </a:solidFill>
                <a:latin typeface="Comic Sans MS" panose="030F0702030302020204" pitchFamily="66" charset="0"/>
                <a:cs typeface="Arial" panose="020B0604020202020204" pitchFamily="34" charset="0"/>
              </a:rPr>
              <a:t>p = 0  </a:t>
            </a:r>
          </a:p>
          <a:p>
            <a:pPr marL="0" indent="0" eaLnBrk="1" hangingPunct="1">
              <a:buNone/>
            </a:pPr>
            <a:r>
              <a:rPr lang="el-GR" altLang="en-US" sz="2400" u="sng" dirty="0">
                <a:solidFill>
                  <a:schemeClr val="tx2"/>
                </a:solidFill>
                <a:latin typeface="Comic Sans MS" panose="030F0702030302020204" pitchFamily="66" charset="0"/>
                <a:cs typeface="Arial" panose="020B0604020202020204" pitchFamily="34" charset="0"/>
              </a:rPr>
              <a:t>Ψ</a:t>
            </a:r>
            <a:r>
              <a:rPr lang="en-US" altLang="en-US" sz="2400" u="sng" dirty="0">
                <a:solidFill>
                  <a:schemeClr val="tx2"/>
                </a:solidFill>
                <a:latin typeface="Comic Sans MS" panose="030F0702030302020204" pitchFamily="66" charset="0"/>
                <a:cs typeface="Arial" panose="020B0604020202020204" pitchFamily="34" charset="0"/>
              </a:rPr>
              <a:t>s = 0  </a:t>
            </a:r>
          </a:p>
          <a:p>
            <a:pPr marL="0" indent="0" eaLnBrk="1" hangingPunct="1">
              <a:buNone/>
            </a:pPr>
            <a:r>
              <a:rPr lang="en-US" altLang="en-US" sz="2400" dirty="0">
                <a:latin typeface="Comic Sans MS" panose="030F0702030302020204" pitchFamily="66" charset="0"/>
                <a:cs typeface="Arial" panose="020B0604020202020204" pitchFamily="34" charset="0"/>
              </a:rPr>
              <a:t> </a:t>
            </a:r>
            <a:r>
              <a:rPr lang="el-GR" altLang="en-US" sz="2400" dirty="0">
                <a:latin typeface="Comic Sans MS" panose="030F0702030302020204" pitchFamily="66" charset="0"/>
                <a:cs typeface="Arial" panose="020B0604020202020204" pitchFamily="34" charset="0"/>
              </a:rPr>
              <a:t>Ψ</a:t>
            </a:r>
            <a:r>
              <a:rPr lang="en-US" altLang="en-US" sz="2400" dirty="0">
                <a:latin typeface="Comic Sans MS" panose="030F0702030302020204" pitchFamily="66" charset="0"/>
                <a:cs typeface="Arial" panose="020B0604020202020204" pitchFamily="34" charset="0"/>
              </a:rPr>
              <a:t> = 0</a:t>
            </a:r>
            <a:endParaRPr lang="en-US" altLang="en-US" sz="2400" u="sng" dirty="0">
              <a:latin typeface="Comic Sans MS" panose="030F0702030302020204" pitchFamily="66" charset="0"/>
              <a:cs typeface="Arial" panose="020B0604020202020204" pitchFamily="34" charset="0"/>
            </a:endParaRPr>
          </a:p>
        </p:txBody>
      </p:sp>
      <p:pic>
        <p:nvPicPr>
          <p:cNvPr id="22531" name="Picture 2">
            <a:extLst>
              <a:ext uri="{FF2B5EF4-FFF2-40B4-BE49-F238E27FC236}">
                <a16:creationId xmlns:a16="http://schemas.microsoft.com/office/drawing/2014/main" id="{19BFE155-2E9B-466A-956D-9BCB9A40B0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785" t="45277" r="46355" b="40112"/>
          <a:stretch>
            <a:fillRect/>
          </a:stretch>
        </p:blipFill>
        <p:spPr bwMode="auto">
          <a:xfrm>
            <a:off x="5337536" y="1093788"/>
            <a:ext cx="2744787"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2">
            <a:extLst>
              <a:ext uri="{FF2B5EF4-FFF2-40B4-BE49-F238E27FC236}">
                <a16:creationId xmlns:a16="http://schemas.microsoft.com/office/drawing/2014/main" id="{4021D148-6FF1-45FF-A124-9EF7E8F931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997" t="41530" r="71793" b="34630"/>
          <a:stretch>
            <a:fillRect/>
          </a:stretch>
        </p:blipFill>
        <p:spPr bwMode="auto">
          <a:xfrm>
            <a:off x="478009" y="634603"/>
            <a:ext cx="1484313" cy="269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3" name="Picture 2">
            <a:extLst>
              <a:ext uri="{FF2B5EF4-FFF2-40B4-BE49-F238E27FC236}">
                <a16:creationId xmlns:a16="http://schemas.microsoft.com/office/drawing/2014/main" id="{6C8D5305-1EC0-46E2-83E1-FAE58F907A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372" t="45422" r="60236" b="39873"/>
          <a:stretch>
            <a:fillRect/>
          </a:stretch>
        </p:blipFill>
        <p:spPr bwMode="auto">
          <a:xfrm>
            <a:off x="2528906" y="1062434"/>
            <a:ext cx="2374900" cy="210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B8433030-C8F8-4ED8-A147-1C49AC6EB9E6}"/>
              </a:ext>
            </a:extLst>
          </p:cNvPr>
          <p:cNvSpPr/>
          <p:nvPr/>
        </p:nvSpPr>
        <p:spPr>
          <a:xfrm>
            <a:off x="88566" y="6138408"/>
            <a:ext cx="9264650" cy="646331"/>
          </a:xfrm>
          <a:prstGeom prst="rect">
            <a:avLst/>
          </a:prstGeom>
        </p:spPr>
        <p:txBody>
          <a:bodyPr>
            <a:spAutoFit/>
          </a:bodyPr>
          <a:lstStyle/>
          <a:p>
            <a:pPr>
              <a:defRPr/>
            </a:pPr>
            <a:r>
              <a:rPr lang="en-US" altLang="en-US" sz="900" kern="0" dirty="0">
                <a:solidFill>
                  <a:srgbClr val="000000"/>
                </a:solidFill>
                <a:latin typeface="Times New Roman" panose="02020603050405020304" pitchFamily="18" charset="0"/>
                <a:cs typeface="Times New Roman" panose="02020603050405020304" pitchFamily="18" charset="0"/>
              </a:rPr>
              <a:t>ENE 2.H.1 External environments can be hypotonic, hypertonic or isotonic to internal environments of cells—</a:t>
            </a:r>
            <a:br>
              <a:rPr lang="en-US" altLang="en-US" sz="900" kern="0" dirty="0">
                <a:solidFill>
                  <a:srgbClr val="000000"/>
                </a:solidFill>
                <a:latin typeface="Times New Roman" panose="02020603050405020304" pitchFamily="18" charset="0"/>
                <a:cs typeface="Times New Roman" panose="02020603050405020304" pitchFamily="18" charset="0"/>
              </a:rPr>
            </a:br>
            <a:r>
              <a:rPr lang="en-US" altLang="en-US" sz="900" kern="0" dirty="0">
                <a:solidFill>
                  <a:srgbClr val="000000"/>
                </a:solidFill>
                <a:latin typeface="Times New Roman" panose="02020603050405020304" pitchFamily="18" charset="0"/>
                <a:cs typeface="Times New Roman" panose="02020603050405020304" pitchFamily="18" charset="0"/>
              </a:rPr>
              <a:t>    a. Water moves by osmosis from areas of high water potential/low osmolarity/ low solute concentration to areas of low water potential/high osmolarity/high solute concentration.</a:t>
            </a:r>
          </a:p>
          <a:p>
            <a:pPr>
              <a:defRPr/>
            </a:pPr>
            <a:r>
              <a:rPr lang="en-US" altLang="en-US" sz="900" kern="0" dirty="0">
                <a:solidFill>
                  <a:srgbClr val="000000"/>
                </a:solidFill>
                <a:latin typeface="Times New Roman" panose="02020603050405020304" pitchFamily="18" charset="0"/>
                <a:cs typeface="Times New Roman" panose="02020603050405020304" pitchFamily="18" charset="0"/>
              </a:rPr>
              <a:t>RELEVANT EQUATIONS- Water Potential</a:t>
            </a:r>
          </a:p>
          <a:p>
            <a:pPr>
              <a:defRPr/>
            </a:pPr>
            <a:r>
              <a:rPr lang="en-US" altLang="en-US" sz="900" kern="0" dirty="0">
                <a:solidFill>
                  <a:srgbClr val="000000"/>
                </a:solidFill>
                <a:latin typeface="Times New Roman" panose="02020603050405020304" pitchFamily="18" charset="0"/>
                <a:cs typeface="Times New Roman" panose="02020603050405020304" pitchFamily="18" charset="0"/>
              </a:rPr>
              <a:t>SP 5 A. Perform mathematical calculations including:   a. Mathematical equations in the curriculum</a:t>
            </a:r>
          </a:p>
        </p:txBody>
      </p:sp>
      <p:sp>
        <p:nvSpPr>
          <p:cNvPr id="22535" name="Rectangle 2">
            <a:extLst>
              <a:ext uri="{FF2B5EF4-FFF2-40B4-BE49-F238E27FC236}">
                <a16:creationId xmlns:a16="http://schemas.microsoft.com/office/drawing/2014/main" id="{9B4A7B31-74AC-4A04-860E-BC3A127D984F}"/>
              </a:ext>
            </a:extLst>
          </p:cNvPr>
          <p:cNvSpPr>
            <a:spLocks noChangeArrowheads="1"/>
          </p:cNvSpPr>
          <p:nvPr/>
        </p:nvSpPr>
        <p:spPr bwMode="auto">
          <a:xfrm>
            <a:off x="1584326" y="-17463"/>
            <a:ext cx="90836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000" dirty="0">
                <a:solidFill>
                  <a:prstClr val="black"/>
                </a:solidFill>
                <a:latin typeface="Arial" panose="020B0604020202020204" pitchFamily="34" charset="0"/>
                <a:hlinkClick r:id="rId3"/>
              </a:rPr>
              <a:t>http://www.phschool.com/science/biology_place/labbench/lab1/factors.html</a:t>
            </a:r>
            <a:endParaRPr lang="en-US" altLang="en-US" sz="1000" dirty="0">
              <a:solidFill>
                <a:prstClr val="black"/>
              </a:solidFill>
              <a:latin typeface="Arial" panose="020B0604020202020204" pitchFamily="34" charset="0"/>
            </a:endParaRPr>
          </a:p>
        </p:txBody>
      </p:sp>
      <p:sp>
        <p:nvSpPr>
          <p:cNvPr id="22536" name="Rectangle 8">
            <a:extLst>
              <a:ext uri="{FF2B5EF4-FFF2-40B4-BE49-F238E27FC236}">
                <a16:creationId xmlns:a16="http://schemas.microsoft.com/office/drawing/2014/main" id="{D89923F6-8A99-461A-871C-8867EE9BB123}"/>
              </a:ext>
            </a:extLst>
          </p:cNvPr>
          <p:cNvSpPr>
            <a:spLocks noChangeArrowheads="1"/>
          </p:cNvSpPr>
          <p:nvPr/>
        </p:nvSpPr>
        <p:spPr bwMode="auto">
          <a:xfrm>
            <a:off x="2750235" y="207463"/>
            <a:ext cx="260508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dirty="0">
                <a:solidFill>
                  <a:srgbClr val="333399"/>
                </a:solidFill>
                <a:latin typeface="Comic Sans MS" panose="030F0702030302020204" pitchFamily="66" charset="0"/>
                <a:cs typeface="Arial" panose="020B0604020202020204" pitchFamily="34" charset="0"/>
              </a:rPr>
              <a:t>Plant cell immediately after being put into distilled water</a:t>
            </a:r>
            <a:endParaRPr lang="en-US" altLang="en-US" sz="1800" dirty="0">
              <a:solidFill>
                <a:prstClr val="black"/>
              </a:solidFill>
              <a:latin typeface="Arial" panose="020B0604020202020204" pitchFamily="34" charset="0"/>
            </a:endParaRPr>
          </a:p>
        </p:txBody>
      </p:sp>
      <p:sp>
        <p:nvSpPr>
          <p:cNvPr id="22537" name="Rectangle 10">
            <a:extLst>
              <a:ext uri="{FF2B5EF4-FFF2-40B4-BE49-F238E27FC236}">
                <a16:creationId xmlns:a16="http://schemas.microsoft.com/office/drawing/2014/main" id="{9F91E4CB-6812-4D53-A4C9-32D8D5C741F2}"/>
              </a:ext>
            </a:extLst>
          </p:cNvPr>
          <p:cNvSpPr>
            <a:spLocks noChangeArrowheads="1"/>
          </p:cNvSpPr>
          <p:nvPr/>
        </p:nvSpPr>
        <p:spPr bwMode="auto">
          <a:xfrm>
            <a:off x="5407385" y="229207"/>
            <a:ext cx="260508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dirty="0">
                <a:solidFill>
                  <a:srgbClr val="333399"/>
                </a:solidFill>
                <a:latin typeface="Comic Sans MS" panose="030F0702030302020204" pitchFamily="66" charset="0"/>
                <a:cs typeface="Arial" panose="020B0604020202020204" pitchFamily="34" charset="0"/>
              </a:rPr>
              <a:t>Plant cell after being in distilled water for some time</a:t>
            </a:r>
            <a:endParaRPr lang="en-US" altLang="en-US" sz="1800" dirty="0">
              <a:solidFill>
                <a:srgbClr val="000000"/>
              </a:solidFill>
              <a:latin typeface="Arial" panose="020B0604020202020204" pitchFamily="34" charset="0"/>
            </a:endParaRPr>
          </a:p>
        </p:txBody>
      </p:sp>
      <p:sp>
        <p:nvSpPr>
          <p:cNvPr id="22538" name="Rectangle 11">
            <a:extLst>
              <a:ext uri="{FF2B5EF4-FFF2-40B4-BE49-F238E27FC236}">
                <a16:creationId xmlns:a16="http://schemas.microsoft.com/office/drawing/2014/main" id="{7B58C9FB-9D5E-41AE-A54F-37ED58EB2F34}"/>
              </a:ext>
            </a:extLst>
          </p:cNvPr>
          <p:cNvSpPr>
            <a:spLocks noChangeArrowheads="1"/>
          </p:cNvSpPr>
          <p:nvPr/>
        </p:nvSpPr>
        <p:spPr bwMode="auto">
          <a:xfrm>
            <a:off x="5904625" y="3250616"/>
            <a:ext cx="18065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l-GR" altLang="en-US" sz="2400" dirty="0">
                <a:solidFill>
                  <a:srgbClr val="FF0000"/>
                </a:solidFill>
                <a:latin typeface="Comic Sans MS" panose="030F0702030302020204" pitchFamily="66" charset="0"/>
                <a:cs typeface="Arial" panose="020B0604020202020204" pitchFamily="34" charset="0"/>
              </a:rPr>
              <a:t>Ψ</a:t>
            </a:r>
            <a:r>
              <a:rPr lang="en-US" altLang="en-US" sz="2400" dirty="0">
                <a:solidFill>
                  <a:srgbClr val="FF0000"/>
                </a:solidFill>
                <a:latin typeface="Comic Sans MS" panose="030F0702030302020204" pitchFamily="66" charset="0"/>
                <a:cs typeface="Arial" panose="020B0604020202020204" pitchFamily="34" charset="0"/>
              </a:rPr>
              <a:t>p =  ___</a:t>
            </a:r>
          </a:p>
          <a:p>
            <a:pPr fontAlgn="base">
              <a:spcBef>
                <a:spcPct val="0"/>
              </a:spcBef>
              <a:spcAft>
                <a:spcPct val="0"/>
              </a:spcAft>
              <a:buNone/>
            </a:pPr>
            <a:r>
              <a:rPr lang="el-GR" altLang="en-US" sz="2400" dirty="0">
                <a:solidFill>
                  <a:srgbClr val="1F497D"/>
                </a:solidFill>
                <a:latin typeface="Comic Sans MS" panose="030F0702030302020204" pitchFamily="66" charset="0"/>
                <a:cs typeface="Arial" panose="020B0604020202020204" pitchFamily="34" charset="0"/>
              </a:rPr>
              <a:t>Ψ</a:t>
            </a:r>
            <a:r>
              <a:rPr lang="en-US" altLang="en-US" sz="2400" dirty="0">
                <a:solidFill>
                  <a:srgbClr val="1F497D"/>
                </a:solidFill>
                <a:latin typeface="Comic Sans MS" panose="030F0702030302020204" pitchFamily="66" charset="0"/>
                <a:cs typeface="Arial" panose="020B0604020202020204" pitchFamily="34" charset="0"/>
              </a:rPr>
              <a:t>s =  ___</a:t>
            </a:r>
          </a:p>
          <a:p>
            <a:pPr fontAlgn="base">
              <a:spcBef>
                <a:spcPct val="0"/>
              </a:spcBef>
              <a:spcAft>
                <a:spcPct val="0"/>
              </a:spcAft>
              <a:buNone/>
            </a:pPr>
            <a:r>
              <a:rPr lang="en-US" altLang="en-US" sz="2400" dirty="0">
                <a:solidFill>
                  <a:prstClr val="black"/>
                </a:solidFill>
                <a:latin typeface="Comic Sans MS" panose="030F0702030302020204" pitchFamily="66" charset="0"/>
                <a:cs typeface="Arial" panose="020B0604020202020204" pitchFamily="34" charset="0"/>
              </a:rPr>
              <a:t>  </a:t>
            </a:r>
            <a:r>
              <a:rPr lang="el-GR" altLang="en-US" sz="2400" dirty="0">
                <a:solidFill>
                  <a:prstClr val="black"/>
                </a:solidFill>
                <a:latin typeface="Comic Sans MS" panose="030F0702030302020204" pitchFamily="66" charset="0"/>
                <a:cs typeface="Arial" panose="020B0604020202020204" pitchFamily="34" charset="0"/>
              </a:rPr>
              <a:t>Ψ</a:t>
            </a:r>
            <a:r>
              <a:rPr lang="en-US" altLang="en-US" sz="2400" dirty="0">
                <a:solidFill>
                  <a:prstClr val="black"/>
                </a:solidFill>
                <a:latin typeface="Comic Sans MS" panose="030F0702030302020204" pitchFamily="66" charset="0"/>
                <a:cs typeface="Arial" panose="020B0604020202020204" pitchFamily="34" charset="0"/>
              </a:rPr>
              <a:t> =</a:t>
            </a:r>
            <a:r>
              <a:rPr lang="en-US" altLang="en-US" sz="2400" dirty="0">
                <a:solidFill>
                  <a:srgbClr val="FF0000"/>
                </a:solidFill>
                <a:latin typeface="Comic Sans MS" panose="030F0702030302020204" pitchFamily="66" charset="0"/>
                <a:cs typeface="Arial" panose="020B0604020202020204" pitchFamily="34" charset="0"/>
              </a:rPr>
              <a:t>  </a:t>
            </a:r>
            <a:r>
              <a:rPr lang="en-US" altLang="en-US" sz="2400" dirty="0">
                <a:solidFill>
                  <a:prstClr val="black"/>
                </a:solidFill>
                <a:latin typeface="Comic Sans MS" panose="030F0702030302020204" pitchFamily="66" charset="0"/>
                <a:cs typeface="Arial" panose="020B0604020202020204" pitchFamily="34" charset="0"/>
              </a:rPr>
              <a:t>___</a:t>
            </a:r>
            <a:endParaRPr lang="en-US" altLang="en-US" sz="2400" u="sng" dirty="0">
              <a:solidFill>
                <a:prstClr val="black"/>
              </a:solidFill>
              <a:latin typeface="Arial" panose="020B0604020202020204" pitchFamily="34" charset="0"/>
            </a:endParaRPr>
          </a:p>
        </p:txBody>
      </p:sp>
      <p:sp>
        <p:nvSpPr>
          <p:cNvPr id="15" name="Rectangle 14">
            <a:extLst>
              <a:ext uri="{FF2B5EF4-FFF2-40B4-BE49-F238E27FC236}">
                <a16:creationId xmlns:a16="http://schemas.microsoft.com/office/drawing/2014/main" id="{E2270F1A-F067-4911-8AA2-D458ED7C75DB}"/>
              </a:ext>
            </a:extLst>
          </p:cNvPr>
          <p:cNvSpPr>
            <a:spLocks noChangeArrowheads="1"/>
          </p:cNvSpPr>
          <p:nvPr/>
        </p:nvSpPr>
        <p:spPr bwMode="auto">
          <a:xfrm>
            <a:off x="6834237" y="3588252"/>
            <a:ext cx="5016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400" dirty="0">
                <a:solidFill>
                  <a:srgbClr val="0070C0"/>
                </a:solidFill>
                <a:latin typeface="Comic Sans MS" panose="030F0702030302020204" pitchFamily="66" charset="0"/>
                <a:cs typeface="Arial" panose="020B0604020202020204" pitchFamily="34" charset="0"/>
              </a:rPr>
              <a:t>-2</a:t>
            </a:r>
          </a:p>
        </p:txBody>
      </p:sp>
      <p:sp>
        <p:nvSpPr>
          <p:cNvPr id="17" name="Rectangle 16">
            <a:extLst>
              <a:ext uri="{FF2B5EF4-FFF2-40B4-BE49-F238E27FC236}">
                <a16:creationId xmlns:a16="http://schemas.microsoft.com/office/drawing/2014/main" id="{C1AC8C1F-F246-4909-AB86-2C5318C4AC54}"/>
              </a:ext>
            </a:extLst>
          </p:cNvPr>
          <p:cNvSpPr>
            <a:spLocks noChangeArrowheads="1"/>
          </p:cNvSpPr>
          <p:nvPr/>
        </p:nvSpPr>
        <p:spPr bwMode="auto">
          <a:xfrm>
            <a:off x="6786297" y="3189288"/>
            <a:ext cx="5207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400" dirty="0">
                <a:solidFill>
                  <a:srgbClr val="FF0000"/>
                </a:solidFill>
                <a:latin typeface="Comic Sans MS" panose="030F0702030302020204" pitchFamily="66" charset="0"/>
                <a:cs typeface="Arial" panose="020B0604020202020204" pitchFamily="34" charset="0"/>
              </a:rPr>
              <a:t>+2</a:t>
            </a:r>
          </a:p>
        </p:txBody>
      </p:sp>
      <p:sp>
        <p:nvSpPr>
          <p:cNvPr id="20" name="Rectangle 19">
            <a:extLst>
              <a:ext uri="{FF2B5EF4-FFF2-40B4-BE49-F238E27FC236}">
                <a16:creationId xmlns:a16="http://schemas.microsoft.com/office/drawing/2014/main" id="{4B817D94-6C7E-4842-A773-A96707872CF4}"/>
              </a:ext>
            </a:extLst>
          </p:cNvPr>
          <p:cNvSpPr>
            <a:spLocks noChangeArrowheads="1"/>
          </p:cNvSpPr>
          <p:nvPr/>
        </p:nvSpPr>
        <p:spPr bwMode="auto">
          <a:xfrm>
            <a:off x="6860909" y="3953669"/>
            <a:ext cx="371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2400" dirty="0">
                <a:solidFill>
                  <a:prstClr val="black"/>
                </a:solidFill>
                <a:latin typeface="Comic Sans MS" panose="030F0702030302020204" pitchFamily="66" charset="0"/>
                <a:cs typeface="Arial" panose="020B0604020202020204" pitchFamily="34" charset="0"/>
              </a:rPr>
              <a:t>0</a:t>
            </a:r>
            <a:endParaRPr lang="en-US" altLang="en-US" sz="2400" dirty="0">
              <a:solidFill>
                <a:prstClr val="black"/>
              </a:solidFill>
              <a:latin typeface="Arial" panose="020B0604020202020204" pitchFamily="34" charset="0"/>
            </a:endParaRPr>
          </a:p>
        </p:txBody>
      </p:sp>
      <p:sp>
        <p:nvSpPr>
          <p:cNvPr id="22543" name="Rectangle 21">
            <a:extLst>
              <a:ext uri="{FF2B5EF4-FFF2-40B4-BE49-F238E27FC236}">
                <a16:creationId xmlns:a16="http://schemas.microsoft.com/office/drawing/2014/main" id="{8D5E9DE8-03EB-4397-9A90-C11A59FD8FE0}"/>
              </a:ext>
            </a:extLst>
          </p:cNvPr>
          <p:cNvSpPr>
            <a:spLocks noChangeArrowheads="1"/>
          </p:cNvSpPr>
          <p:nvPr/>
        </p:nvSpPr>
        <p:spPr bwMode="auto">
          <a:xfrm>
            <a:off x="3236578" y="3261519"/>
            <a:ext cx="14843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l-GR" altLang="en-US" sz="2400" dirty="0">
                <a:solidFill>
                  <a:srgbClr val="FF0000"/>
                </a:solidFill>
                <a:latin typeface="Comic Sans MS" panose="030F0702030302020204" pitchFamily="66" charset="0"/>
                <a:cs typeface="Arial" panose="020B0604020202020204" pitchFamily="34" charset="0"/>
              </a:rPr>
              <a:t>Ψ</a:t>
            </a:r>
            <a:r>
              <a:rPr lang="en-US" altLang="en-US" sz="2400" dirty="0">
                <a:solidFill>
                  <a:srgbClr val="FF0000"/>
                </a:solidFill>
                <a:latin typeface="Comic Sans MS" panose="030F0702030302020204" pitchFamily="66" charset="0"/>
                <a:cs typeface="Arial" panose="020B0604020202020204" pitchFamily="34" charset="0"/>
              </a:rPr>
              <a:t>p = 0 </a:t>
            </a:r>
          </a:p>
          <a:p>
            <a:pPr fontAlgn="base">
              <a:spcBef>
                <a:spcPct val="0"/>
              </a:spcBef>
              <a:spcAft>
                <a:spcPct val="0"/>
              </a:spcAft>
              <a:buNone/>
            </a:pPr>
            <a:r>
              <a:rPr lang="el-GR" altLang="en-US" sz="2400" u="sng" dirty="0">
                <a:solidFill>
                  <a:srgbClr val="1F497D"/>
                </a:solidFill>
                <a:latin typeface="Comic Sans MS" panose="030F0702030302020204" pitchFamily="66" charset="0"/>
                <a:cs typeface="Arial" panose="020B0604020202020204" pitchFamily="34" charset="0"/>
              </a:rPr>
              <a:t>Ψ</a:t>
            </a:r>
            <a:r>
              <a:rPr lang="en-US" altLang="en-US" sz="2400" u="sng" dirty="0">
                <a:solidFill>
                  <a:srgbClr val="1F497D"/>
                </a:solidFill>
                <a:latin typeface="Comic Sans MS" panose="030F0702030302020204" pitchFamily="66" charset="0"/>
                <a:cs typeface="Arial" panose="020B0604020202020204" pitchFamily="34" charset="0"/>
              </a:rPr>
              <a:t>s = -2</a:t>
            </a:r>
          </a:p>
          <a:p>
            <a:pPr fontAlgn="base">
              <a:spcBef>
                <a:spcPct val="0"/>
              </a:spcBef>
              <a:spcAft>
                <a:spcPct val="0"/>
              </a:spcAft>
              <a:buNone/>
            </a:pPr>
            <a:r>
              <a:rPr lang="en-US" altLang="en-US" sz="2400" dirty="0">
                <a:solidFill>
                  <a:prstClr val="black"/>
                </a:solidFill>
                <a:latin typeface="Comic Sans MS" panose="030F0702030302020204" pitchFamily="66" charset="0"/>
                <a:cs typeface="Arial" panose="020B0604020202020204" pitchFamily="34" charset="0"/>
              </a:rPr>
              <a:t> </a:t>
            </a:r>
            <a:r>
              <a:rPr lang="el-GR" altLang="en-US" sz="2400" dirty="0">
                <a:solidFill>
                  <a:prstClr val="black"/>
                </a:solidFill>
                <a:latin typeface="Comic Sans MS" panose="030F0702030302020204" pitchFamily="66" charset="0"/>
                <a:cs typeface="Arial" panose="020B0604020202020204" pitchFamily="34" charset="0"/>
              </a:rPr>
              <a:t>Ψ</a:t>
            </a:r>
            <a:r>
              <a:rPr lang="en-US" altLang="en-US" sz="2400" dirty="0">
                <a:solidFill>
                  <a:prstClr val="black"/>
                </a:solidFill>
                <a:latin typeface="Comic Sans MS" panose="030F0702030302020204" pitchFamily="66" charset="0"/>
                <a:cs typeface="Arial" panose="020B0604020202020204" pitchFamily="34" charset="0"/>
              </a:rPr>
              <a:t> =  </a:t>
            </a:r>
            <a:r>
              <a:rPr lang="en-US" altLang="en-US" sz="2400" dirty="0">
                <a:solidFill>
                  <a:prstClr val="black"/>
                </a:solidFill>
                <a:latin typeface="Arial" panose="020B0604020202020204" pitchFamily="34" charset="0"/>
                <a:cs typeface="Arial" panose="020B0604020202020204" pitchFamily="34" charset="0"/>
              </a:rPr>
              <a:t>?</a:t>
            </a:r>
            <a:r>
              <a:rPr lang="en-US" altLang="en-US" sz="2400" dirty="0">
                <a:solidFill>
                  <a:prstClr val="black"/>
                </a:solidFill>
                <a:latin typeface="Comic Sans MS" panose="030F0702030302020204" pitchFamily="66" charset="0"/>
                <a:cs typeface="Arial" panose="020B0604020202020204" pitchFamily="34" charset="0"/>
              </a:rPr>
              <a:t> </a:t>
            </a:r>
            <a:endParaRPr lang="en-US" altLang="en-US" sz="2000" u="sng" dirty="0">
              <a:solidFill>
                <a:prstClr val="black"/>
              </a:solidFill>
              <a:latin typeface="Comic Sans MS" panose="030F0702030302020204" pitchFamily="66" charset="0"/>
              <a:cs typeface="Arial" panose="020B0604020202020204" pitchFamily="34" charset="0"/>
            </a:endParaRPr>
          </a:p>
        </p:txBody>
      </p:sp>
      <p:sp>
        <p:nvSpPr>
          <p:cNvPr id="23" name="Rectangle 22">
            <a:extLst>
              <a:ext uri="{FF2B5EF4-FFF2-40B4-BE49-F238E27FC236}">
                <a16:creationId xmlns:a16="http://schemas.microsoft.com/office/drawing/2014/main" id="{EE67E53C-0DCF-44FC-BFC3-1BAF7FA0DB25}"/>
              </a:ext>
            </a:extLst>
          </p:cNvPr>
          <p:cNvSpPr>
            <a:spLocks noChangeArrowheads="1"/>
          </p:cNvSpPr>
          <p:nvPr/>
        </p:nvSpPr>
        <p:spPr bwMode="auto">
          <a:xfrm>
            <a:off x="3949201" y="4044156"/>
            <a:ext cx="60642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2400" dirty="0">
                <a:solidFill>
                  <a:prstClr val="black"/>
                </a:solidFill>
                <a:latin typeface="Comic Sans MS" panose="030F0702030302020204" pitchFamily="66" charset="0"/>
                <a:cs typeface="Arial" panose="020B0604020202020204" pitchFamily="34" charset="0"/>
              </a:rPr>
              <a:t> -2 </a:t>
            </a:r>
            <a:endParaRPr lang="en-US" altLang="en-US" sz="2400" dirty="0">
              <a:solidFill>
                <a:prstClr val="black"/>
              </a:solidFill>
              <a:latin typeface="Arial" panose="020B0604020202020204" pitchFamily="34" charset="0"/>
            </a:endParaRPr>
          </a:p>
        </p:txBody>
      </p:sp>
      <p:sp>
        <p:nvSpPr>
          <p:cNvPr id="22545" name="TextBox 23">
            <a:extLst>
              <a:ext uri="{FF2B5EF4-FFF2-40B4-BE49-F238E27FC236}">
                <a16:creationId xmlns:a16="http://schemas.microsoft.com/office/drawing/2014/main" id="{37E2A53F-F2BC-43C5-9237-7B5644A89F05}"/>
              </a:ext>
            </a:extLst>
          </p:cNvPr>
          <p:cNvSpPr txBox="1">
            <a:spLocks noChangeArrowheads="1"/>
          </p:cNvSpPr>
          <p:nvPr/>
        </p:nvSpPr>
        <p:spPr bwMode="auto">
          <a:xfrm>
            <a:off x="407489" y="4684130"/>
            <a:ext cx="414813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000" dirty="0">
                <a:solidFill>
                  <a:prstClr val="black"/>
                </a:solidFill>
                <a:latin typeface="Comic Sans MS" panose="030F0702030302020204" pitchFamily="66" charset="0"/>
              </a:rPr>
              <a:t>Fill in the missing </a:t>
            </a:r>
            <a:r>
              <a:rPr lang="el-GR" altLang="en-US" sz="2000" dirty="0">
                <a:solidFill>
                  <a:prstClr val="black"/>
                </a:solidFill>
                <a:latin typeface="Comic Sans MS" panose="030F0702030302020204" pitchFamily="66" charset="0"/>
                <a:cs typeface="Arial" panose="020B0604020202020204" pitchFamily="34" charset="0"/>
              </a:rPr>
              <a:t>Ψ</a:t>
            </a:r>
            <a:r>
              <a:rPr lang="en-US" altLang="en-US" sz="2000" dirty="0">
                <a:solidFill>
                  <a:prstClr val="black"/>
                </a:solidFill>
                <a:latin typeface="Comic Sans MS" panose="030F0702030302020204" pitchFamily="66" charset="0"/>
                <a:cs typeface="Arial" panose="020B0604020202020204" pitchFamily="34" charset="0"/>
              </a:rPr>
              <a:t>p , </a:t>
            </a:r>
            <a:r>
              <a:rPr lang="el-GR" altLang="en-US" sz="2000" dirty="0">
                <a:solidFill>
                  <a:prstClr val="black"/>
                </a:solidFill>
                <a:latin typeface="Comic Sans MS" panose="030F0702030302020204" pitchFamily="66" charset="0"/>
                <a:cs typeface="Arial" panose="020B0604020202020204" pitchFamily="34" charset="0"/>
              </a:rPr>
              <a:t>Ψ</a:t>
            </a:r>
            <a:r>
              <a:rPr lang="en-US" altLang="en-US" sz="2000" dirty="0">
                <a:solidFill>
                  <a:prstClr val="black"/>
                </a:solidFill>
                <a:latin typeface="Comic Sans MS" panose="030F0702030302020204" pitchFamily="66" charset="0"/>
                <a:cs typeface="Arial" panose="020B0604020202020204" pitchFamily="34" charset="0"/>
              </a:rPr>
              <a:t>s   and  </a:t>
            </a:r>
            <a:r>
              <a:rPr lang="el-GR" altLang="en-US" sz="2000" dirty="0">
                <a:solidFill>
                  <a:prstClr val="black"/>
                </a:solidFill>
                <a:latin typeface="Comic Sans MS" panose="030F0702030302020204" pitchFamily="66" charset="0"/>
                <a:cs typeface="Arial" panose="020B0604020202020204" pitchFamily="34" charset="0"/>
              </a:rPr>
              <a:t>Ψ</a:t>
            </a:r>
            <a:endParaRPr lang="en-US" altLang="en-US" sz="2000" u="sng" dirty="0">
              <a:solidFill>
                <a:prstClr val="black"/>
              </a:solidFill>
              <a:latin typeface="Comic Sans MS" panose="030F0702030302020204" pitchFamily="66" charset="0"/>
              <a:cs typeface="Arial" panose="020B0604020202020204" pitchFamily="34" charset="0"/>
            </a:endParaRPr>
          </a:p>
          <a:p>
            <a:pPr eaLnBrk="0" fontAlgn="base" hangingPunct="0">
              <a:spcBef>
                <a:spcPct val="0"/>
              </a:spcBef>
              <a:spcAft>
                <a:spcPct val="0"/>
              </a:spcAft>
              <a:buNone/>
            </a:pPr>
            <a:endParaRPr lang="en-US" altLang="en-US" sz="1800" dirty="0">
              <a:solidFill>
                <a:prstClr val="black"/>
              </a:solidFill>
              <a:latin typeface="Arial" panose="020B0604020202020204" pitchFamily="34" charset="0"/>
            </a:endParaRPr>
          </a:p>
        </p:txBody>
      </p:sp>
      <p:sp>
        <p:nvSpPr>
          <p:cNvPr id="22546" name="TextBox 24">
            <a:extLst>
              <a:ext uri="{FF2B5EF4-FFF2-40B4-BE49-F238E27FC236}">
                <a16:creationId xmlns:a16="http://schemas.microsoft.com/office/drawing/2014/main" id="{7010390D-16FE-4D8B-A486-F41F0C82CAD5}"/>
              </a:ext>
            </a:extLst>
          </p:cNvPr>
          <p:cNvSpPr txBox="1">
            <a:spLocks noChangeArrowheads="1"/>
          </p:cNvSpPr>
          <p:nvPr/>
        </p:nvSpPr>
        <p:spPr bwMode="auto">
          <a:xfrm>
            <a:off x="253605" y="5205287"/>
            <a:ext cx="1020343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2000" dirty="0">
                <a:solidFill>
                  <a:prstClr val="black"/>
                </a:solidFill>
                <a:latin typeface="Comic Sans MS" panose="030F0702030302020204" pitchFamily="66" charset="0"/>
              </a:rPr>
              <a:t>True or False</a:t>
            </a:r>
            <a:br>
              <a:rPr lang="en-US" altLang="en-US" sz="2000" dirty="0">
                <a:solidFill>
                  <a:prstClr val="black"/>
                </a:solidFill>
                <a:latin typeface="Comic Sans MS" panose="030F0702030302020204" pitchFamily="66" charset="0"/>
              </a:rPr>
            </a:br>
            <a:r>
              <a:rPr lang="en-US" altLang="en-US" sz="2000" dirty="0">
                <a:solidFill>
                  <a:prstClr val="black"/>
                </a:solidFill>
                <a:latin typeface="Comic Sans MS" panose="030F0702030302020204" pitchFamily="66" charset="0"/>
              </a:rPr>
              <a:t>At equilibrium the solute concentrations inside and outside the cell are always equal</a:t>
            </a:r>
          </a:p>
        </p:txBody>
      </p:sp>
      <p:sp>
        <p:nvSpPr>
          <p:cNvPr id="19" name="TextBox 18">
            <a:extLst>
              <a:ext uri="{FF2B5EF4-FFF2-40B4-BE49-F238E27FC236}">
                <a16:creationId xmlns:a16="http://schemas.microsoft.com/office/drawing/2014/main" id="{23F5B1EB-35FD-4314-9B93-C655A86EFFB9}"/>
              </a:ext>
            </a:extLst>
          </p:cNvPr>
          <p:cNvSpPr txBox="1"/>
          <p:nvPr/>
        </p:nvSpPr>
        <p:spPr>
          <a:xfrm>
            <a:off x="8134386" y="66256"/>
            <a:ext cx="4028385" cy="2800767"/>
          </a:xfrm>
          <a:prstGeom prst="rect">
            <a:avLst/>
          </a:prstGeom>
          <a:noFill/>
          <a:ln>
            <a:solidFill>
              <a:schemeClr val="accent4"/>
            </a:solidFill>
          </a:ln>
        </p:spPr>
        <p:txBody>
          <a:bodyPr wrap="square" rtlCol="0">
            <a:spAutoFit/>
          </a:bodyPr>
          <a:lstStyle/>
          <a:p>
            <a:r>
              <a:rPr lang="el-GR" altLang="en-US" sz="1600" dirty="0">
                <a:latin typeface="Comic Sans MS" panose="030F0702030302020204" pitchFamily="66" charset="0"/>
                <a:cs typeface="Arial" panose="020B0604020202020204" pitchFamily="34" charset="0"/>
              </a:rPr>
              <a:t>Ψ</a:t>
            </a:r>
            <a:r>
              <a:rPr lang="en-US" sz="1600" dirty="0"/>
              <a:t> = </a:t>
            </a:r>
            <a:r>
              <a:rPr lang="el-GR" altLang="en-US" sz="1600" dirty="0">
                <a:latin typeface="Comic Sans MS" panose="030F0702030302020204" pitchFamily="66" charset="0"/>
                <a:cs typeface="Arial" panose="020B0604020202020204" pitchFamily="34" charset="0"/>
              </a:rPr>
              <a:t>Ψ</a:t>
            </a:r>
            <a:r>
              <a:rPr lang="en-US" sz="1600" baseline="-25000" dirty="0"/>
              <a:t>s</a:t>
            </a:r>
            <a:r>
              <a:rPr lang="en-US" sz="1600" dirty="0"/>
              <a:t> + </a:t>
            </a:r>
            <a:r>
              <a:rPr lang="el-GR" altLang="en-US" sz="1600" dirty="0">
                <a:latin typeface="Comic Sans MS" panose="030F0702030302020204" pitchFamily="66" charset="0"/>
                <a:cs typeface="Arial" panose="020B0604020202020204" pitchFamily="34" charset="0"/>
              </a:rPr>
              <a:t>Ψ</a:t>
            </a:r>
            <a:r>
              <a:rPr lang="en-US" sz="1600" baseline="-25000" dirty="0"/>
              <a:t>p</a:t>
            </a:r>
          </a:p>
          <a:p>
            <a:pPr>
              <a:defRPr/>
            </a:pPr>
            <a:r>
              <a:rPr lang="el-GR" altLang="en-US" sz="1600" dirty="0">
                <a:latin typeface="Comic Sans MS" panose="030F0702030302020204" pitchFamily="66" charset="0"/>
                <a:cs typeface="Arial" panose="020B0604020202020204" pitchFamily="34" charset="0"/>
              </a:rPr>
              <a:t>Ψ</a:t>
            </a:r>
            <a:r>
              <a:rPr lang="en-US" altLang="en-US" sz="1600" dirty="0">
                <a:latin typeface="Comic Sans MS" panose="030F0702030302020204" pitchFamily="66" charset="0"/>
                <a:cs typeface="Arial" panose="020B0604020202020204" pitchFamily="34" charset="0"/>
              </a:rPr>
              <a:t> </a:t>
            </a:r>
            <a:r>
              <a:rPr lang="en-US" sz="1600" baseline="-25000" dirty="0"/>
              <a:t>p </a:t>
            </a:r>
            <a:r>
              <a:rPr lang="en-US" sz="1600" dirty="0"/>
              <a:t>= pressure potential</a:t>
            </a:r>
          </a:p>
          <a:p>
            <a:pPr marL="0" marR="0" lvl="0" indent="0" algn="l" defTabSz="914400" rtl="0" eaLnBrk="1" fontAlgn="auto" latinLnBrk="0" hangingPunct="1">
              <a:lnSpc>
                <a:spcPct val="100000"/>
              </a:lnSpc>
              <a:spcBef>
                <a:spcPts val="0"/>
              </a:spcBef>
              <a:spcAft>
                <a:spcPts val="0"/>
              </a:spcAft>
              <a:buClrTx/>
              <a:buSzTx/>
              <a:buFontTx/>
              <a:buNone/>
              <a:tabLst/>
              <a:defRPr/>
            </a:pPr>
            <a:r>
              <a:rPr lang="el-GR" altLang="en-US" sz="1600" dirty="0">
                <a:latin typeface="Comic Sans MS" panose="030F0702030302020204" pitchFamily="66" charset="0"/>
                <a:cs typeface="Arial" panose="020B0604020202020204" pitchFamily="34" charset="0"/>
              </a:rPr>
              <a:t>Ψ</a:t>
            </a:r>
            <a:r>
              <a:rPr lang="en-US" altLang="en-US" sz="1600" dirty="0">
                <a:latin typeface="Comic Sans MS" panose="030F0702030302020204" pitchFamily="66" charset="0"/>
                <a:cs typeface="Arial" panose="020B0604020202020204" pitchFamily="34" charset="0"/>
              </a:rPr>
              <a:t> </a:t>
            </a:r>
            <a:r>
              <a:rPr kumimoji="0" lang="en-US" sz="1600" b="0" i="0" u="none" strike="noStrike" kern="1200" cap="none" spc="0" normalizeH="0" baseline="-25000" noProof="0" dirty="0">
                <a:ln>
                  <a:noFill/>
                </a:ln>
                <a:effectLst/>
                <a:uLnTx/>
                <a:uFillTx/>
                <a:latin typeface="Arial"/>
                <a:ea typeface="+mn-ea"/>
                <a:cs typeface="+mn-cs"/>
              </a:rPr>
              <a:t>s</a:t>
            </a:r>
            <a:r>
              <a:rPr kumimoji="0" lang="en-US" sz="1600" b="0" i="0" u="none" strike="noStrike" kern="1200" cap="none" spc="0" normalizeH="0" baseline="0" noProof="0" dirty="0">
                <a:ln>
                  <a:noFill/>
                </a:ln>
                <a:effectLst/>
                <a:uLnTx/>
                <a:uFillTx/>
                <a:latin typeface="Arial"/>
                <a:ea typeface="+mn-ea"/>
                <a:cs typeface="+mn-cs"/>
              </a:rPr>
              <a:t> = solute potential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altLang="en-US" sz="1600" dirty="0">
                <a:latin typeface="Comic Sans MS" panose="030F0702030302020204" pitchFamily="66" charset="0"/>
                <a:cs typeface="Arial" panose="020B0604020202020204" pitchFamily="34" charset="0"/>
              </a:rPr>
              <a:t>Ψ</a:t>
            </a:r>
            <a:r>
              <a:rPr lang="en-US" altLang="en-US" sz="1600" dirty="0">
                <a:latin typeface="Comic Sans MS" panose="030F0702030302020204" pitchFamily="66" charset="0"/>
                <a:cs typeface="Arial" panose="020B0604020202020204" pitchFamily="34" charset="0"/>
              </a:rPr>
              <a:t> </a:t>
            </a:r>
            <a:r>
              <a:rPr kumimoji="0" lang="en-US" sz="1600" b="0" i="0" u="none" strike="noStrike" kern="1200" cap="none" spc="0" normalizeH="0" baseline="-25000" noProof="0" dirty="0">
                <a:ln>
                  <a:noFill/>
                </a:ln>
                <a:effectLst/>
                <a:uLnTx/>
                <a:uFillTx/>
                <a:latin typeface="Arial"/>
                <a:ea typeface="+mn-ea"/>
                <a:cs typeface="+mn-cs"/>
              </a:rPr>
              <a:t>s</a:t>
            </a:r>
            <a:r>
              <a:rPr kumimoji="0" lang="en-US" sz="1600" b="0" i="0" u="none" strike="noStrike" kern="1200" cap="none" spc="0" normalizeH="0" baseline="0" noProof="0" dirty="0">
                <a:ln>
                  <a:noFill/>
                </a:ln>
                <a:effectLst/>
                <a:uLnTx/>
                <a:uFillTx/>
                <a:latin typeface="Arial"/>
                <a:ea typeface="+mn-ea"/>
                <a:cs typeface="+mn-cs"/>
              </a:rPr>
              <a:t> = - iCRT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a:rPr>
              <a:t>i = ionization constant (1.0 for sucrose because sucrose does not ionize in water)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Arial"/>
                <a:ea typeface="+mn-ea"/>
                <a:cs typeface="+mn-cs"/>
              </a:rPr>
              <a:t>C = molar concentrati</a:t>
            </a:r>
            <a:r>
              <a:rPr lang="en-US" sz="1600" dirty="0">
                <a:latin typeface="Arial"/>
              </a:rPr>
              <a: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Arial"/>
                <a:ea typeface="+mn-ea"/>
                <a:cs typeface="+mn-cs"/>
              </a:rPr>
              <a:t>R = pressure constant (R= 0.0831 liter bars/mole 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a:rPr>
              <a:t>T = temperature in Kelvin (</a:t>
            </a:r>
            <a:r>
              <a:rPr lang="en-US" sz="1600" baseline="30000" dirty="0">
                <a:latin typeface="Arial"/>
              </a:rPr>
              <a:t>◦</a:t>
            </a:r>
            <a:r>
              <a:rPr lang="en-US" sz="1600" dirty="0">
                <a:latin typeface="Arial"/>
              </a:rPr>
              <a:t>C + 273)</a:t>
            </a:r>
            <a:endParaRPr lang="en-US" sz="1600" baseline="-25000" dirty="0"/>
          </a:p>
        </p:txBody>
      </p:sp>
      <p:sp>
        <p:nvSpPr>
          <p:cNvPr id="3" name="Rectangle 2">
            <a:extLst>
              <a:ext uri="{FF2B5EF4-FFF2-40B4-BE49-F238E27FC236}">
                <a16:creationId xmlns:a16="http://schemas.microsoft.com/office/drawing/2014/main" id="{695AFA4F-8389-4595-B235-05E5C3895561}"/>
              </a:ext>
            </a:extLst>
          </p:cNvPr>
          <p:cNvSpPr/>
          <p:nvPr/>
        </p:nvSpPr>
        <p:spPr>
          <a:xfrm>
            <a:off x="1278943" y="5170404"/>
            <a:ext cx="854657" cy="380040"/>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0" grpId="0"/>
      <p:bldP spid="23" grpId="0" animBg="1"/>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97282" name="Text Box 4">
            <a:extLst>
              <a:ext uri="{FF2B5EF4-FFF2-40B4-BE49-F238E27FC236}">
                <a16:creationId xmlns:a16="http://schemas.microsoft.com/office/drawing/2014/main" id="{23EC4FB0-D2C2-4C06-BAC5-90AF1F0CC313}"/>
              </a:ext>
            </a:extLst>
          </p:cNvPr>
          <p:cNvSpPr txBox="1">
            <a:spLocks noChangeArrowheads="1"/>
          </p:cNvSpPr>
          <p:nvPr/>
        </p:nvSpPr>
        <p:spPr bwMode="auto">
          <a:xfrm>
            <a:off x="128337" y="1804193"/>
            <a:ext cx="8991600" cy="391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133350" algn="l"/>
                <a:tab pos="4191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33350" algn="l"/>
                <a:tab pos="4191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33350" algn="l"/>
                <a:tab pos="4191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9pPr>
          </a:lstStyle>
          <a:p>
            <a:pPr>
              <a:buFont typeface="Arial" panose="020B0604020202020204" pitchFamily="34" charset="0"/>
              <a:buNone/>
            </a:pPr>
            <a:endParaRPr lang="en-US" altLang="en-US" sz="1800" dirty="0">
              <a:latin typeface="Comic Sans MS" panose="030F0702030302020204" pitchFamily="66" charset="0"/>
            </a:endParaRPr>
          </a:p>
          <a:p>
            <a:pPr>
              <a:buFont typeface="Arial" panose="020B0604020202020204" pitchFamily="34" charset="0"/>
              <a:buNone/>
            </a:pPr>
            <a:r>
              <a:rPr lang="en-US" altLang="en-US" sz="1800" dirty="0">
                <a:latin typeface="Comic Sans MS" panose="030F0702030302020204" pitchFamily="66" charset="0"/>
              </a:rPr>
              <a:t>How does the RICHNESS of the two samples compare?</a:t>
            </a:r>
          </a:p>
          <a:p>
            <a:pPr>
              <a:buFont typeface="Arial" panose="020B0604020202020204" pitchFamily="34" charset="0"/>
              <a:buNone/>
            </a:pPr>
            <a:endParaRPr lang="en-US" altLang="en-US" sz="1800" dirty="0">
              <a:latin typeface="Comic Sans MS" panose="030F0702030302020204" pitchFamily="66" charset="0"/>
            </a:endParaRPr>
          </a:p>
          <a:p>
            <a:pPr>
              <a:spcBef>
                <a:spcPct val="0"/>
              </a:spcBef>
              <a:buFont typeface="Arial" panose="020B0604020202020204" pitchFamily="34" charset="0"/>
              <a:buNone/>
            </a:pPr>
            <a:br>
              <a:rPr lang="en-US" altLang="en-US" sz="1800" dirty="0">
                <a:solidFill>
                  <a:srgbClr val="000000"/>
                </a:solidFill>
                <a:latin typeface="Comic Sans MS" panose="030F0702030302020204" pitchFamily="66" charset="0"/>
              </a:rPr>
            </a:br>
            <a:r>
              <a:rPr lang="en-US" altLang="en-US" sz="1800" dirty="0">
                <a:solidFill>
                  <a:srgbClr val="000000"/>
                </a:solidFill>
                <a:latin typeface="Comic Sans MS" panose="030F0702030302020204" pitchFamily="66" charset="0"/>
              </a:rPr>
              <a:t>How does the EVENNESS of the two samples compare?</a:t>
            </a:r>
          </a:p>
          <a:p>
            <a:pPr>
              <a:buFont typeface="Arial" panose="020B0604020202020204" pitchFamily="34" charset="0"/>
              <a:buNone/>
            </a:pPr>
            <a:endParaRPr lang="en-US" altLang="en-US" sz="1800" dirty="0">
              <a:latin typeface="Comic Sans MS" panose="030F0702030302020204" pitchFamily="66" charset="0"/>
            </a:endParaRPr>
          </a:p>
          <a:p>
            <a:pPr>
              <a:buFont typeface="Arial" panose="020B0604020202020204" pitchFamily="34" charset="0"/>
              <a:buNone/>
            </a:pPr>
            <a:endParaRPr lang="en-US" altLang="en-US" sz="1800" dirty="0">
              <a:latin typeface="Comic Sans MS" panose="030F0702030302020204" pitchFamily="66" charset="0"/>
            </a:endParaRPr>
          </a:p>
          <a:p>
            <a:pPr>
              <a:buFont typeface="Arial" panose="020B0604020202020204" pitchFamily="34" charset="0"/>
              <a:buNone/>
            </a:pPr>
            <a:endParaRPr lang="en-US" altLang="en-US" sz="1800" dirty="0">
              <a:latin typeface="Comic Sans MS" panose="030F0702030302020204" pitchFamily="66" charset="0"/>
            </a:endParaRPr>
          </a:p>
          <a:p>
            <a:pPr>
              <a:buFont typeface="Arial" panose="020B0604020202020204" pitchFamily="34" charset="0"/>
              <a:buNone/>
            </a:pPr>
            <a:r>
              <a:rPr lang="en-US" altLang="en-US" sz="1800" dirty="0">
                <a:latin typeface="Comic Sans MS" panose="030F0702030302020204" pitchFamily="66" charset="0"/>
              </a:rPr>
              <a:t>Which Sample shows the greatest diversity? EXPLAIN your choice</a:t>
            </a:r>
          </a:p>
          <a:p>
            <a:pPr>
              <a:buFont typeface="Arial" panose="020B0604020202020204" pitchFamily="34" charset="0"/>
              <a:buNone/>
            </a:pPr>
            <a:endParaRPr lang="en-US" altLang="en-US" sz="1800" dirty="0">
              <a:latin typeface="Comic Sans MS" panose="030F0702030302020204" pitchFamily="66" charset="0"/>
            </a:endParaRPr>
          </a:p>
          <a:p>
            <a:pPr>
              <a:buFont typeface="Arial" panose="020B0604020202020204" pitchFamily="34" charset="0"/>
              <a:buNone/>
            </a:pPr>
            <a:endParaRPr lang="en-US" altLang="en-US" sz="1800" dirty="0">
              <a:latin typeface="Comic Sans MS" panose="030F0702030302020204" pitchFamily="66" charset="0"/>
            </a:endParaRPr>
          </a:p>
          <a:p>
            <a:pPr>
              <a:buFont typeface="Arial" panose="020B0604020202020204" pitchFamily="34" charset="0"/>
              <a:buNone/>
            </a:pPr>
            <a:r>
              <a:rPr lang="en-US" altLang="en-US" sz="1800" dirty="0">
                <a:latin typeface="Comic Sans MS" panose="030F0702030302020204" pitchFamily="66" charset="0"/>
              </a:rPr>
              <a:t>Which would have a Simpson’s Diversity index closer to 1? </a:t>
            </a:r>
          </a:p>
        </p:txBody>
      </p:sp>
      <p:sp>
        <p:nvSpPr>
          <p:cNvPr id="11" name="TextBox 10">
            <a:extLst>
              <a:ext uri="{FF2B5EF4-FFF2-40B4-BE49-F238E27FC236}">
                <a16:creationId xmlns:a16="http://schemas.microsoft.com/office/drawing/2014/main" id="{0B783469-8DAA-4245-BAA8-AAB4890D3DE3}"/>
              </a:ext>
            </a:extLst>
          </p:cNvPr>
          <p:cNvSpPr txBox="1">
            <a:spLocks noChangeArrowheads="1"/>
          </p:cNvSpPr>
          <p:nvPr/>
        </p:nvSpPr>
        <p:spPr bwMode="auto">
          <a:xfrm>
            <a:off x="881480" y="4657728"/>
            <a:ext cx="1106700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a:solidFill>
                  <a:srgbClr val="1003BD"/>
                </a:solidFill>
                <a:latin typeface="Comic Sans MS" panose="030F0702030302020204" pitchFamily="66" charset="0"/>
              </a:rPr>
              <a:t>Sample 1 is more diverse than Sample 2. A community dominated by one or two species is considered to be less diverse than one in which several different species have a similar abundance</a:t>
            </a:r>
            <a:endParaRPr lang="en-US" altLang="en-US" sz="1800" dirty="0">
              <a:solidFill>
                <a:srgbClr val="1003BD"/>
              </a:solidFill>
            </a:endParaRPr>
          </a:p>
        </p:txBody>
      </p:sp>
      <p:sp>
        <p:nvSpPr>
          <p:cNvPr id="97284" name="TextBox 12">
            <a:extLst>
              <a:ext uri="{FF2B5EF4-FFF2-40B4-BE49-F238E27FC236}">
                <a16:creationId xmlns:a16="http://schemas.microsoft.com/office/drawing/2014/main" id="{CF32FA73-555D-4548-877C-30D82AB0CA43}"/>
              </a:ext>
            </a:extLst>
          </p:cNvPr>
          <p:cNvSpPr txBox="1">
            <a:spLocks noChangeArrowheads="1"/>
          </p:cNvSpPr>
          <p:nvPr/>
        </p:nvSpPr>
        <p:spPr bwMode="auto">
          <a:xfrm>
            <a:off x="0" y="-39686"/>
            <a:ext cx="70659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000" dirty="0">
                <a:latin typeface="Arial" panose="020B0604020202020204" pitchFamily="34" charset="0"/>
              </a:rPr>
              <a:t>https://www.scribd.com/document/139724238/Biological-Diversity-Practice-Problems</a:t>
            </a:r>
          </a:p>
        </p:txBody>
      </p:sp>
      <p:sp>
        <p:nvSpPr>
          <p:cNvPr id="18" name="TextBox 17">
            <a:extLst>
              <a:ext uri="{FF2B5EF4-FFF2-40B4-BE49-F238E27FC236}">
                <a16:creationId xmlns:a16="http://schemas.microsoft.com/office/drawing/2014/main" id="{50D8E8B1-7326-4968-B612-D83206BA1797}"/>
              </a:ext>
            </a:extLst>
          </p:cNvPr>
          <p:cNvSpPr txBox="1">
            <a:spLocks noChangeArrowheads="1"/>
          </p:cNvSpPr>
          <p:nvPr/>
        </p:nvSpPr>
        <p:spPr bwMode="auto">
          <a:xfrm>
            <a:off x="976897" y="2389189"/>
            <a:ext cx="8985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a:solidFill>
                  <a:srgbClr val="1003BD"/>
                </a:solidFill>
                <a:latin typeface="Comic Sans MS" panose="030F0702030302020204" pitchFamily="66" charset="0"/>
              </a:rPr>
              <a:t>BOTH samples show the same richness (3 species) and the same total number of individuals (1000)</a:t>
            </a:r>
            <a:endParaRPr lang="en-US" altLang="en-US" sz="1800" dirty="0">
              <a:solidFill>
                <a:srgbClr val="1003BD"/>
              </a:solidFill>
            </a:endParaRPr>
          </a:p>
        </p:txBody>
      </p:sp>
      <p:sp>
        <p:nvSpPr>
          <p:cNvPr id="20" name="TextBox 19">
            <a:extLst>
              <a:ext uri="{FF2B5EF4-FFF2-40B4-BE49-F238E27FC236}">
                <a16:creationId xmlns:a16="http://schemas.microsoft.com/office/drawing/2014/main" id="{46A27EB1-B3C1-4191-A701-74313B0E3DF7}"/>
              </a:ext>
            </a:extLst>
          </p:cNvPr>
          <p:cNvSpPr txBox="1">
            <a:spLocks noChangeArrowheads="1"/>
          </p:cNvSpPr>
          <p:nvPr/>
        </p:nvSpPr>
        <p:spPr bwMode="auto">
          <a:xfrm>
            <a:off x="881480" y="3355182"/>
            <a:ext cx="10925509"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a:solidFill>
                  <a:srgbClr val="1003BD"/>
                </a:solidFill>
                <a:latin typeface="Comic Sans MS" panose="030F0702030302020204" pitchFamily="66" charset="0"/>
              </a:rPr>
              <a:t>Sample 1 has more evenness that Sample 2 because the total number of individuals in the Sample 1 is evenly distributed between the three species. In Sample 2 most individuals are buttercups with only a few daisies and dandelions present. </a:t>
            </a:r>
            <a:endParaRPr lang="en-US" altLang="en-US" sz="1800" dirty="0">
              <a:solidFill>
                <a:srgbClr val="1003BD"/>
              </a:solidFill>
            </a:endParaRPr>
          </a:p>
        </p:txBody>
      </p:sp>
      <p:pic>
        <p:nvPicPr>
          <p:cNvPr id="97287" name="Picture 1">
            <a:extLst>
              <a:ext uri="{FF2B5EF4-FFF2-40B4-BE49-F238E27FC236}">
                <a16:creationId xmlns:a16="http://schemas.microsoft.com/office/drawing/2014/main" id="{D4466323-F434-4420-B33B-BB7ED26F75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334" t="45554" r="11667" b="20901"/>
          <a:stretch>
            <a:fillRect/>
          </a:stretch>
        </p:blipFill>
        <p:spPr bwMode="auto">
          <a:xfrm>
            <a:off x="573506" y="181767"/>
            <a:ext cx="6506780" cy="1887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8" name="TextBox 16">
            <a:extLst>
              <a:ext uri="{FF2B5EF4-FFF2-40B4-BE49-F238E27FC236}">
                <a16:creationId xmlns:a16="http://schemas.microsoft.com/office/drawing/2014/main" id="{C991EA57-01A6-4D82-B93C-F3A2A6DF4502}"/>
              </a:ext>
            </a:extLst>
          </p:cNvPr>
          <p:cNvSpPr txBox="1">
            <a:spLocks noChangeArrowheads="1"/>
          </p:cNvSpPr>
          <p:nvPr/>
        </p:nvSpPr>
        <p:spPr bwMode="auto">
          <a:xfrm>
            <a:off x="-24063" y="6184108"/>
            <a:ext cx="9144000" cy="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90000"/>
              </a:lnSpc>
              <a:spcBef>
                <a:spcPts val="1000"/>
              </a:spcBef>
              <a:spcAft>
                <a:spcPct val="0"/>
              </a:spcAft>
              <a:buNone/>
            </a:pPr>
            <a:r>
              <a:rPr lang="en-US" altLang="en-US" sz="800" b="1" dirty="0">
                <a:solidFill>
                  <a:prstClr val="black"/>
                </a:solidFill>
                <a:latin typeface="Times New Roman" panose="02020603050405020304" pitchFamily="18" charset="0"/>
                <a:cs typeface="Times New Roman" panose="02020603050405020304" pitchFamily="18" charset="0"/>
              </a:rPr>
              <a:t>SYI-3.G.1 The diversity of species within an ecosystem may influence the organization of the ecosystem</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SP 4. B Describe data from a table or graph, including</a:t>
            </a:r>
            <a:br>
              <a:rPr kumimoji="0" lang="en-US" altLang="en-US" sz="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br>
            <a:r>
              <a:rPr kumimoji="0" lang="en-US" altLang="en-US" sz="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 Identifying specific data points</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b. Describing trends and/or patterns in the data.</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 Describing relationships between variables</a:t>
            </a:r>
          </a:p>
        </p:txBody>
      </p:sp>
      <p:sp>
        <p:nvSpPr>
          <p:cNvPr id="10" name="TextBox 9">
            <a:extLst>
              <a:ext uri="{FF2B5EF4-FFF2-40B4-BE49-F238E27FC236}">
                <a16:creationId xmlns:a16="http://schemas.microsoft.com/office/drawing/2014/main" id="{608324FE-E298-4062-A60A-893E6125B5C3}"/>
              </a:ext>
            </a:extLst>
          </p:cNvPr>
          <p:cNvSpPr txBox="1"/>
          <p:nvPr/>
        </p:nvSpPr>
        <p:spPr>
          <a:xfrm>
            <a:off x="8550442" y="526851"/>
            <a:ext cx="2951747" cy="923330"/>
          </a:xfrm>
          <a:prstGeom prst="rect">
            <a:avLst/>
          </a:prstGeom>
          <a:noFill/>
        </p:spPr>
        <p:txBody>
          <a:bodyPr wrap="square">
            <a:spAutoFit/>
          </a:bodyPr>
          <a:lstStyle/>
          <a:p>
            <a:pPr>
              <a:buFont typeface="Arial" panose="020B0604020202020204" pitchFamily="34" charset="0"/>
              <a:buNone/>
            </a:pPr>
            <a:r>
              <a:rPr lang="en-US" altLang="en-US" sz="1800" dirty="0">
                <a:latin typeface="Comic Sans MS" panose="030F0702030302020204" pitchFamily="66" charset="0"/>
              </a:rPr>
              <a:t>The table above shows data from two different fields of wildflowers.</a:t>
            </a:r>
          </a:p>
        </p:txBody>
      </p:sp>
      <p:sp>
        <p:nvSpPr>
          <p:cNvPr id="12" name="TextBox 11">
            <a:extLst>
              <a:ext uri="{FF2B5EF4-FFF2-40B4-BE49-F238E27FC236}">
                <a16:creationId xmlns:a16="http://schemas.microsoft.com/office/drawing/2014/main" id="{E0561CF0-5BDC-41F1-A39D-59D09CCC5F9B}"/>
              </a:ext>
            </a:extLst>
          </p:cNvPr>
          <p:cNvSpPr txBox="1"/>
          <p:nvPr/>
        </p:nvSpPr>
        <p:spPr>
          <a:xfrm>
            <a:off x="1009817" y="5703791"/>
            <a:ext cx="10810332" cy="369332"/>
          </a:xfrm>
          <a:prstGeom prst="rect">
            <a:avLst/>
          </a:prstGeom>
          <a:noFill/>
        </p:spPr>
        <p:txBody>
          <a:bodyPr wrap="square">
            <a:spAutoFit/>
          </a:bodyPr>
          <a:lstStyle/>
          <a:p>
            <a:r>
              <a:rPr kumimoji="0" lang="en-US" altLang="en-US" sz="1800" b="0" i="0" u="none" strike="noStrike" kern="1200" cap="none" spc="0" normalizeH="0" baseline="0" noProof="0" dirty="0">
                <a:ln>
                  <a:noFill/>
                </a:ln>
                <a:solidFill>
                  <a:srgbClr val="1003BD"/>
                </a:solidFill>
                <a:effectLst/>
                <a:uLnTx/>
                <a:uFillTx/>
                <a:latin typeface="Comic Sans MS" panose="030F0702030302020204" pitchFamily="66" charset="0"/>
                <a:ea typeface="+mn-ea"/>
                <a:cs typeface="+mn-cs"/>
              </a:rPr>
              <a:t>Sample 1 is more diverse than Sample 2 . More diverse ecosystems have a DI closer to 1.</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12"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DABCD2"/>
        </a:solidFill>
        <a:effectLst/>
      </p:bgPr>
    </p:bg>
    <p:spTree>
      <p:nvGrpSpPr>
        <p:cNvPr id="1" name=""/>
        <p:cNvGrpSpPr/>
        <p:nvPr/>
      </p:nvGrpSpPr>
      <p:grpSpPr>
        <a:xfrm>
          <a:off x="0" y="0"/>
          <a:ext cx="0" cy="0"/>
          <a:chOff x="0" y="0"/>
          <a:chExt cx="0" cy="0"/>
        </a:xfrm>
      </p:grpSpPr>
      <p:sp>
        <p:nvSpPr>
          <p:cNvPr id="142339" name="Rectangle 3">
            <a:extLst>
              <a:ext uri="{FF2B5EF4-FFF2-40B4-BE49-F238E27FC236}">
                <a16:creationId xmlns:a16="http://schemas.microsoft.com/office/drawing/2014/main" id="{4EA3AD4D-727C-4351-AEB1-F49B69D28608}"/>
              </a:ext>
            </a:extLst>
          </p:cNvPr>
          <p:cNvSpPr>
            <a:spLocks noChangeArrowheads="1"/>
          </p:cNvSpPr>
          <p:nvPr/>
        </p:nvSpPr>
        <p:spPr bwMode="auto">
          <a:xfrm>
            <a:off x="454705" y="1056982"/>
            <a:ext cx="7293632" cy="275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Aft>
                <a:spcPct val="0"/>
              </a:spcAft>
              <a:buNone/>
            </a:pPr>
            <a:r>
              <a:rPr lang="en-US" altLang="en-US" dirty="0">
                <a:solidFill>
                  <a:srgbClr val="000000"/>
                </a:solidFill>
                <a:latin typeface="Comic Sans MS" panose="030F0702030302020204" pitchFamily="66" charset="0"/>
              </a:rPr>
              <a:t>Calculate the (Ψ</a:t>
            </a:r>
            <a:r>
              <a:rPr lang="en-US" altLang="en-US" baseline="-25000" dirty="0">
                <a:solidFill>
                  <a:srgbClr val="000000"/>
                </a:solidFill>
                <a:latin typeface="Comic Sans MS" panose="030F0702030302020204" pitchFamily="66" charset="0"/>
              </a:rPr>
              <a:t>s</a:t>
            </a:r>
            <a:r>
              <a:rPr lang="en-US" altLang="en-US" dirty="0">
                <a:solidFill>
                  <a:srgbClr val="000000"/>
                </a:solidFill>
                <a:latin typeface="Comic Sans MS" panose="030F0702030302020204" pitchFamily="66" charset="0"/>
              </a:rPr>
              <a:t>) for a</a:t>
            </a:r>
            <a:br>
              <a:rPr lang="en-US" altLang="en-US" dirty="0">
                <a:solidFill>
                  <a:srgbClr val="000000"/>
                </a:solidFill>
                <a:latin typeface="Comic Sans MS" panose="030F0702030302020204" pitchFamily="66" charset="0"/>
              </a:rPr>
            </a:br>
            <a:r>
              <a:rPr lang="en-US" altLang="en-US" dirty="0">
                <a:solidFill>
                  <a:srgbClr val="000000"/>
                </a:solidFill>
                <a:latin typeface="Comic Sans MS" panose="030F0702030302020204" pitchFamily="66" charset="0"/>
              </a:rPr>
              <a:t>solution of 0.2 M glucose at 20 °C</a:t>
            </a:r>
            <a:br>
              <a:rPr lang="en-US" altLang="en-US" dirty="0">
                <a:solidFill>
                  <a:srgbClr val="000000"/>
                </a:solidFill>
                <a:latin typeface="Comic Sans MS" panose="030F0702030302020204" pitchFamily="66" charset="0"/>
              </a:rPr>
            </a:br>
            <a:endParaRPr lang="en-US" altLang="en-US" dirty="0">
              <a:solidFill>
                <a:srgbClr val="000000"/>
              </a:solidFill>
              <a:latin typeface="Comic Sans MS" panose="030F0702030302020204" pitchFamily="66" charset="0"/>
            </a:endParaRPr>
          </a:p>
          <a:p>
            <a:pPr fontAlgn="base">
              <a:spcAft>
                <a:spcPct val="0"/>
              </a:spcAft>
              <a:buNone/>
            </a:pPr>
            <a:r>
              <a:rPr lang="en-US" altLang="en-US" dirty="0">
                <a:solidFill>
                  <a:srgbClr val="000000"/>
                </a:solidFill>
                <a:latin typeface="Comic Sans MS" panose="030F0702030302020204" pitchFamily="66" charset="0"/>
              </a:rPr>
              <a:t>Ψs =</a:t>
            </a:r>
          </a:p>
          <a:p>
            <a:pPr fontAlgn="base">
              <a:spcAft>
                <a:spcPct val="0"/>
              </a:spcAft>
              <a:buNone/>
            </a:pPr>
            <a:r>
              <a:rPr lang="en-US" altLang="en-US" dirty="0">
                <a:solidFill>
                  <a:srgbClr val="000000"/>
                </a:solidFill>
                <a:latin typeface="Comic Sans MS" panose="030F0702030302020204" pitchFamily="66" charset="0"/>
              </a:rPr>
              <a:t>      =         </a:t>
            </a:r>
          </a:p>
        </p:txBody>
      </p:sp>
      <p:sp>
        <p:nvSpPr>
          <p:cNvPr id="5" name="Rectangle 4">
            <a:extLst>
              <a:ext uri="{FF2B5EF4-FFF2-40B4-BE49-F238E27FC236}">
                <a16:creationId xmlns:a16="http://schemas.microsoft.com/office/drawing/2014/main" id="{DA180464-FB29-4CB2-AAA0-6AFF0ADE356E}"/>
              </a:ext>
            </a:extLst>
          </p:cNvPr>
          <p:cNvSpPr>
            <a:spLocks noChangeArrowheads="1"/>
          </p:cNvSpPr>
          <p:nvPr/>
        </p:nvSpPr>
        <p:spPr bwMode="auto">
          <a:xfrm>
            <a:off x="1524000" y="2688903"/>
            <a:ext cx="5702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dirty="0">
                <a:solidFill>
                  <a:srgbClr val="333399"/>
                </a:solidFill>
                <a:latin typeface="Comic Sans MS" panose="030F0702030302020204" pitchFamily="66" charset="0"/>
              </a:rPr>
              <a:t>- (1) (0.2) ( 0.0831) (273+20)</a:t>
            </a:r>
          </a:p>
        </p:txBody>
      </p:sp>
      <p:sp>
        <p:nvSpPr>
          <p:cNvPr id="6" name="Rectangle 5">
            <a:extLst>
              <a:ext uri="{FF2B5EF4-FFF2-40B4-BE49-F238E27FC236}">
                <a16:creationId xmlns:a16="http://schemas.microsoft.com/office/drawing/2014/main" id="{755BC0A4-B502-4C85-B9F3-58FF3F5A7E9B}"/>
              </a:ext>
            </a:extLst>
          </p:cNvPr>
          <p:cNvSpPr>
            <a:spLocks noChangeArrowheads="1"/>
          </p:cNvSpPr>
          <p:nvPr/>
        </p:nvSpPr>
        <p:spPr bwMode="auto">
          <a:xfrm>
            <a:off x="1524000" y="3198465"/>
            <a:ext cx="24304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dirty="0">
                <a:solidFill>
                  <a:srgbClr val="333399"/>
                </a:solidFill>
                <a:latin typeface="Comic Sans MS" panose="030F0702030302020204" pitchFamily="66" charset="0"/>
              </a:rPr>
              <a:t> - 4.87 bars</a:t>
            </a:r>
          </a:p>
        </p:txBody>
      </p:sp>
      <p:pic>
        <p:nvPicPr>
          <p:cNvPr id="142342" name="Picture 2" descr="https://www.labsource.com/media/catalog/product/cache/1/small_image/250x/17f82f742ffe127f42dca9de82fb58b1/Kimble-Chase/kimble-chase-14000-10.jpg">
            <a:extLst>
              <a:ext uri="{FF2B5EF4-FFF2-40B4-BE49-F238E27FC236}">
                <a16:creationId xmlns:a16="http://schemas.microsoft.com/office/drawing/2014/main" id="{F64616AF-7DF3-4DDA-A258-9F9ADF5528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03668" y="3441032"/>
            <a:ext cx="1630363"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3" name="Rectangle 7">
            <a:extLst>
              <a:ext uri="{FF2B5EF4-FFF2-40B4-BE49-F238E27FC236}">
                <a16:creationId xmlns:a16="http://schemas.microsoft.com/office/drawing/2014/main" id="{E4821972-6B90-4E72-90B0-FEC24F3DB4B9}"/>
              </a:ext>
            </a:extLst>
          </p:cNvPr>
          <p:cNvSpPr>
            <a:spLocks noChangeArrowheads="1"/>
          </p:cNvSpPr>
          <p:nvPr/>
        </p:nvSpPr>
        <p:spPr bwMode="auto">
          <a:xfrm>
            <a:off x="0" y="81462"/>
            <a:ext cx="68580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600" dirty="0">
                <a:solidFill>
                  <a:srgbClr val="FF3399"/>
                </a:solidFill>
                <a:cs typeface="Arial" panose="020B0604020202020204" pitchFamily="34" charset="0"/>
              </a:rPr>
              <a:t>https://www.labsource.com/media/catalog/product/cache/1/small_image/250x/17f82f742ffe127f42dca9de82fb58b1/Kimble-Chase/kimble-chase-14000-10.jpg</a:t>
            </a:r>
          </a:p>
        </p:txBody>
      </p:sp>
      <p:sp>
        <p:nvSpPr>
          <p:cNvPr id="101384" name="Rectangle 1">
            <a:extLst>
              <a:ext uri="{FF2B5EF4-FFF2-40B4-BE49-F238E27FC236}">
                <a16:creationId xmlns:a16="http://schemas.microsoft.com/office/drawing/2014/main" id="{6B17B168-4524-43DA-BF9C-C3568B597BFA}"/>
              </a:ext>
            </a:extLst>
          </p:cNvPr>
          <p:cNvSpPr>
            <a:spLocks noChangeArrowheads="1"/>
          </p:cNvSpPr>
          <p:nvPr/>
        </p:nvSpPr>
        <p:spPr bwMode="auto">
          <a:xfrm>
            <a:off x="176464" y="5964237"/>
            <a:ext cx="96012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ESSENTIAL KNOWLEDGE</a:t>
            </a:r>
          </a:p>
          <a:p>
            <a:pPr eaLnBrk="0" fontAlgn="base" hangingPunct="0">
              <a:spcBef>
                <a:spcPct val="0"/>
              </a:spcBef>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ENE 2.H.1 External environments can be hypotonic, hypertonic or isotonic to internal environments of cells—</a:t>
            </a:r>
            <a:br>
              <a:rPr lang="en-US" altLang="en-US" sz="900" dirty="0">
                <a:solidFill>
                  <a:srgbClr val="000000"/>
                </a:solidFill>
                <a:latin typeface="Times New Roman" panose="02020603050405020304" pitchFamily="18" charset="0"/>
                <a:cs typeface="Times New Roman" panose="02020603050405020304" pitchFamily="18" charset="0"/>
              </a:rPr>
            </a:br>
            <a:r>
              <a:rPr lang="en-US" altLang="en-US" sz="900" dirty="0">
                <a:solidFill>
                  <a:srgbClr val="000000"/>
                </a:solidFill>
                <a:latin typeface="Times New Roman" panose="02020603050405020304" pitchFamily="18" charset="0"/>
                <a:cs typeface="Times New Roman" panose="02020603050405020304" pitchFamily="18" charset="0"/>
              </a:rPr>
              <a:t>    a. Water moves by osmosis from areas of high water potential/low osmolarity/ low solute concentration to areas of low water potential/high osmolarity/high solute concentration.</a:t>
            </a:r>
          </a:p>
          <a:p>
            <a:pPr eaLnBrk="0" fontAlgn="base" hangingPunct="0">
              <a:spcBef>
                <a:spcPct val="0"/>
              </a:spcBef>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 RELEVANT EQUATIONS- Water Potential</a:t>
            </a:r>
          </a:p>
          <a:p>
            <a:pPr eaLnBrk="0" fontAlgn="base" hangingPunct="0">
              <a:spcBef>
                <a:spcPct val="0"/>
              </a:spcBef>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    SP 5 A. Perform mathematical calculations including:   a. Mathematical equations in the curriculum</a:t>
            </a:r>
            <a:endParaRPr lang="en-US" altLang="en-US" sz="1000" dirty="0">
              <a:solidFill>
                <a:srgbClr val="000000"/>
              </a:solidFill>
            </a:endParaRPr>
          </a:p>
        </p:txBody>
      </p:sp>
      <p:pic>
        <p:nvPicPr>
          <p:cNvPr id="2" name="Picture 1">
            <a:extLst>
              <a:ext uri="{FF2B5EF4-FFF2-40B4-BE49-F238E27FC236}">
                <a16:creationId xmlns:a16="http://schemas.microsoft.com/office/drawing/2014/main" id="{EFA4F69D-7DED-414F-A651-2F7769740961}"/>
              </a:ext>
            </a:extLst>
          </p:cNvPr>
          <p:cNvPicPr>
            <a:picLocks noChangeAspect="1"/>
          </p:cNvPicPr>
          <p:nvPr/>
        </p:nvPicPr>
        <p:blipFill>
          <a:blip r:embed="rId3"/>
          <a:stretch>
            <a:fillRect/>
          </a:stretch>
        </p:blipFill>
        <p:spPr>
          <a:xfrm>
            <a:off x="7919810" y="109538"/>
            <a:ext cx="4084674" cy="28714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1384"/>
                                        </p:tgtEl>
                                        <p:attrNameLst>
                                          <p:attrName>style.visibility</p:attrName>
                                        </p:attrNameLst>
                                      </p:cBhvr>
                                      <p:to>
                                        <p:strVal val="visible"/>
                                      </p:to>
                                    </p:set>
                                    <p:animEffect transition="in" filter="barn(inVertical)">
                                      <p:cBhvr>
                                        <p:cTn id="17" dur="500"/>
                                        <p:tgtEl>
                                          <p:spTgt spid="1013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1384"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1">
            <a:lumMod val="90000"/>
          </a:schemeClr>
        </a:solidFill>
        <a:effectLst/>
      </p:bgPr>
    </p:bg>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A49FD95-2230-4DB5-92DE-53EDBB6CF174}"/>
              </a:ext>
            </a:extLst>
          </p:cNvPr>
          <p:cNvSpPr>
            <a:spLocks noGrp="1" noChangeArrowheads="1"/>
          </p:cNvSpPr>
          <p:nvPr>
            <p:ph type="body" sz="half" idx="2"/>
          </p:nvPr>
        </p:nvSpPr>
        <p:spPr>
          <a:xfrm>
            <a:off x="26504" y="358775"/>
            <a:ext cx="12165496" cy="1196187"/>
          </a:xfrm>
        </p:spPr>
        <p:txBody>
          <a:bodyPr/>
          <a:lstStyle/>
          <a:p>
            <a:pPr marL="0" indent="0">
              <a:buNone/>
            </a:pPr>
            <a:endParaRPr lang="en-US" altLang="en-US" sz="1800" dirty="0">
              <a:solidFill>
                <a:srgbClr val="FF0000"/>
              </a:solidFill>
              <a:latin typeface="Comic Sans MS" panose="030F0702030302020204" pitchFamily="66" charset="0"/>
            </a:endParaRPr>
          </a:p>
          <a:p>
            <a:pPr marL="0" indent="0">
              <a:buNone/>
            </a:pPr>
            <a:endParaRPr lang="en-US" altLang="en-US" sz="1800" dirty="0">
              <a:solidFill>
                <a:srgbClr val="FF0000"/>
              </a:solidFill>
              <a:latin typeface="Comic Sans MS" panose="030F0702030302020204" pitchFamily="66" charset="0"/>
            </a:endParaRPr>
          </a:p>
        </p:txBody>
      </p:sp>
      <p:sp>
        <p:nvSpPr>
          <p:cNvPr id="89091" name="Rectangle 1">
            <a:extLst>
              <a:ext uri="{FF2B5EF4-FFF2-40B4-BE49-F238E27FC236}">
                <a16:creationId xmlns:a16="http://schemas.microsoft.com/office/drawing/2014/main" id="{6B086D1E-103C-4467-8677-79882B1ED55E}"/>
              </a:ext>
            </a:extLst>
          </p:cNvPr>
          <p:cNvSpPr>
            <a:spLocks noChangeArrowheads="1"/>
          </p:cNvSpPr>
          <p:nvPr/>
        </p:nvSpPr>
        <p:spPr bwMode="auto">
          <a:xfrm>
            <a:off x="1541464" y="6253163"/>
            <a:ext cx="9185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Aft>
                <a:spcPct val="0"/>
              </a:spcAft>
              <a:buNone/>
              <a:defRPr/>
            </a:pPr>
            <a:r>
              <a:rPr lang="en-US" altLang="en-US" sz="1000" dirty="0">
                <a:solidFill>
                  <a:srgbClr val="CC0099"/>
                </a:solidFill>
                <a:cs typeface="Arial" panose="020B0604020202020204" pitchFamily="34" charset="0"/>
              </a:rPr>
              <a:t>.</a:t>
            </a:r>
          </a:p>
        </p:txBody>
      </p:sp>
      <p:sp>
        <p:nvSpPr>
          <p:cNvPr id="4" name="Rectangle 1">
            <a:extLst>
              <a:ext uri="{FF2B5EF4-FFF2-40B4-BE49-F238E27FC236}">
                <a16:creationId xmlns:a16="http://schemas.microsoft.com/office/drawing/2014/main" id="{53242106-AB3A-47EF-907D-64BF9F10F4BA}"/>
              </a:ext>
            </a:extLst>
          </p:cNvPr>
          <p:cNvSpPr>
            <a:spLocks noChangeArrowheads="1"/>
          </p:cNvSpPr>
          <p:nvPr/>
        </p:nvSpPr>
        <p:spPr bwMode="auto">
          <a:xfrm>
            <a:off x="0" y="6376194"/>
            <a:ext cx="92027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Comic Sans MS" pitchFamily="66" charset="0"/>
              </a:defRPr>
            </a:lvl1pPr>
            <a:lvl2pPr eaLnBrk="0" hangingPunct="0">
              <a:defRPr>
                <a:solidFill>
                  <a:schemeClr val="tx1"/>
                </a:solidFill>
                <a:latin typeface="Comic Sans MS" pitchFamily="66" charset="0"/>
              </a:defRPr>
            </a:lvl2pPr>
            <a:lvl3pPr eaLnBrk="0" hangingPunct="0">
              <a:defRPr>
                <a:solidFill>
                  <a:schemeClr val="tx1"/>
                </a:solidFill>
                <a:latin typeface="Comic Sans MS" pitchFamily="66" charset="0"/>
              </a:defRPr>
            </a:lvl3pPr>
            <a:lvl4pPr eaLnBrk="0" hangingPunct="0">
              <a:defRPr>
                <a:solidFill>
                  <a:schemeClr val="tx1"/>
                </a:solidFill>
                <a:latin typeface="Comic Sans MS" pitchFamily="66" charset="0"/>
              </a:defRPr>
            </a:lvl4pPr>
            <a:lvl5pPr eaLnBrk="0" hangingPunct="0">
              <a:defRPr>
                <a:solidFill>
                  <a:schemeClr val="tx1"/>
                </a:solidFill>
                <a:latin typeface="Comic Sans MS" pitchFamily="66" charset="0"/>
              </a:defRPr>
            </a:lvl5pPr>
            <a:lvl6pPr eaLnBrk="0" fontAlgn="base" hangingPunct="0">
              <a:spcBef>
                <a:spcPct val="0"/>
              </a:spcBef>
              <a:spcAft>
                <a:spcPct val="0"/>
              </a:spcAft>
              <a:defRPr>
                <a:solidFill>
                  <a:schemeClr val="tx1"/>
                </a:solidFill>
                <a:latin typeface="Comic Sans MS" pitchFamily="66" charset="0"/>
              </a:defRPr>
            </a:lvl6pPr>
            <a:lvl7pPr eaLnBrk="0" fontAlgn="base" hangingPunct="0">
              <a:spcBef>
                <a:spcPct val="0"/>
              </a:spcBef>
              <a:spcAft>
                <a:spcPct val="0"/>
              </a:spcAft>
              <a:defRPr>
                <a:solidFill>
                  <a:schemeClr val="tx1"/>
                </a:solidFill>
                <a:latin typeface="Comic Sans MS" pitchFamily="66" charset="0"/>
              </a:defRPr>
            </a:lvl7pPr>
            <a:lvl8pPr eaLnBrk="0" fontAlgn="base" hangingPunct="0">
              <a:spcBef>
                <a:spcPct val="0"/>
              </a:spcBef>
              <a:spcAft>
                <a:spcPct val="0"/>
              </a:spcAft>
              <a:defRPr>
                <a:solidFill>
                  <a:schemeClr val="tx1"/>
                </a:solidFill>
                <a:latin typeface="Comic Sans MS" pitchFamily="66" charset="0"/>
              </a:defRPr>
            </a:lvl8pPr>
            <a:lvl9pPr eaLnBrk="0" fontAlgn="base" hangingPunct="0">
              <a:spcBef>
                <a:spcPct val="0"/>
              </a:spcBef>
              <a:spcAft>
                <a:spcPct val="0"/>
              </a:spcAft>
              <a:defRPr>
                <a:solidFill>
                  <a:schemeClr val="tx1"/>
                </a:solidFill>
                <a:latin typeface="Comic Sans MS" pitchFamily="66" charset="0"/>
              </a:defRPr>
            </a:lvl9pPr>
          </a:lstStyle>
          <a:p>
            <a:pPr eaLnBrk="1" hangingPunct="1">
              <a:defRPr/>
            </a:pPr>
            <a:r>
              <a:rPr lang="en-US" sz="1000" dirty="0">
                <a:solidFill>
                  <a:prstClr val="black"/>
                </a:solidFill>
                <a:latin typeface="Times New Roman" panose="02020603050405020304" pitchFamily="18" charset="0"/>
                <a:cs typeface="Times New Roman" panose="02020603050405020304" pitchFamily="18" charset="0"/>
              </a:rPr>
              <a:t>SP 4. B Describe data from a table or graph, including</a:t>
            </a:r>
            <a:br>
              <a:rPr lang="en-US" sz="1000" dirty="0">
                <a:solidFill>
                  <a:prstClr val="black"/>
                </a:solidFill>
                <a:latin typeface="Times New Roman" panose="02020603050405020304" pitchFamily="18" charset="0"/>
                <a:cs typeface="Times New Roman" panose="02020603050405020304" pitchFamily="18" charset="0"/>
              </a:rPr>
            </a:br>
            <a:r>
              <a:rPr lang="en-US" sz="1000" dirty="0">
                <a:solidFill>
                  <a:prstClr val="black"/>
                </a:solidFill>
                <a:latin typeface="Times New Roman" panose="02020603050405020304" pitchFamily="18" charset="0"/>
                <a:cs typeface="Times New Roman" panose="02020603050405020304" pitchFamily="18" charset="0"/>
              </a:rPr>
              <a:t>     a. Identifying specific data points</a:t>
            </a:r>
          </a:p>
        </p:txBody>
      </p:sp>
      <p:sp>
        <p:nvSpPr>
          <p:cNvPr id="6" name="TextBox 5">
            <a:extLst>
              <a:ext uri="{FF2B5EF4-FFF2-40B4-BE49-F238E27FC236}">
                <a16:creationId xmlns:a16="http://schemas.microsoft.com/office/drawing/2014/main" id="{9EB6436F-91F3-4413-BE0D-6260B8D67519}"/>
              </a:ext>
            </a:extLst>
          </p:cNvPr>
          <p:cNvSpPr txBox="1"/>
          <p:nvPr/>
        </p:nvSpPr>
        <p:spPr>
          <a:xfrm>
            <a:off x="79441" y="37815"/>
            <a:ext cx="5852884" cy="246221"/>
          </a:xfrm>
          <a:prstGeom prst="rect">
            <a:avLst/>
          </a:prstGeom>
          <a:noFill/>
        </p:spPr>
        <p:txBody>
          <a:bodyPr wrap="none" rtlCol="0">
            <a:spAutoFit/>
          </a:bodyPr>
          <a:lstStyle/>
          <a:p>
            <a:pPr fontAlgn="base">
              <a:spcBef>
                <a:spcPct val="0"/>
              </a:spcBef>
              <a:spcAft>
                <a:spcPct val="0"/>
              </a:spcAft>
              <a:defRPr/>
            </a:pPr>
            <a:r>
              <a:rPr lang="en-US" sz="1000" dirty="0">
                <a:solidFill>
                  <a:srgbClr val="000000"/>
                </a:solidFill>
                <a:latin typeface="Arial"/>
                <a:cs typeface="Times New Roman" panose="02020603050405020304" pitchFamily="18" charset="0"/>
              </a:rPr>
              <a:t>http://ehardmanapbio.weebly.com/uploads/5/2/0/5/5205206/jenniferkloocksquantitativeguidekey2.pdf</a:t>
            </a:r>
          </a:p>
        </p:txBody>
      </p:sp>
      <p:sp>
        <p:nvSpPr>
          <p:cNvPr id="2" name="TextBox 1">
            <a:extLst>
              <a:ext uri="{FF2B5EF4-FFF2-40B4-BE49-F238E27FC236}">
                <a16:creationId xmlns:a16="http://schemas.microsoft.com/office/drawing/2014/main" id="{636C10B0-7E22-40E0-81DA-856323CEB9E6}"/>
              </a:ext>
            </a:extLst>
          </p:cNvPr>
          <p:cNvSpPr txBox="1"/>
          <p:nvPr/>
        </p:nvSpPr>
        <p:spPr>
          <a:xfrm>
            <a:off x="7994003" y="81696"/>
            <a:ext cx="4045596" cy="2800767"/>
          </a:xfrm>
          <a:prstGeom prst="rect">
            <a:avLst/>
          </a:prstGeom>
          <a:noFill/>
          <a:ln>
            <a:solidFill>
              <a:schemeClr val="accent4"/>
            </a:solidFill>
          </a:ln>
        </p:spPr>
        <p:txBody>
          <a:bodyPr wrap="square" rtlCol="0">
            <a:spAutoFit/>
          </a:bodyPr>
          <a:lstStyle/>
          <a:p>
            <a:r>
              <a:rPr lang="el-GR" sz="1600" dirty="0"/>
              <a:t>ψ</a:t>
            </a:r>
            <a:r>
              <a:rPr lang="en-US" sz="1600" dirty="0"/>
              <a:t> = </a:t>
            </a:r>
            <a:r>
              <a:rPr lang="el-GR" sz="1600" dirty="0"/>
              <a:t>ψ</a:t>
            </a:r>
            <a:r>
              <a:rPr lang="en-US" sz="1600" baseline="-25000" dirty="0"/>
              <a:t>s</a:t>
            </a:r>
            <a:r>
              <a:rPr lang="en-US" sz="1600" dirty="0"/>
              <a:t> + </a:t>
            </a:r>
            <a:r>
              <a:rPr lang="el-GR" sz="1600" dirty="0"/>
              <a:t>ψ</a:t>
            </a:r>
            <a:r>
              <a:rPr lang="en-US" sz="1600" baseline="-25000" dirty="0"/>
              <a:t>p</a:t>
            </a:r>
          </a:p>
          <a:p>
            <a:pPr>
              <a:defRPr/>
            </a:pPr>
            <a:r>
              <a:rPr lang="el-GR" sz="1600" dirty="0">
                <a:solidFill>
                  <a:srgbClr val="000000"/>
                </a:solidFill>
              </a:rPr>
              <a:t>Ψ</a:t>
            </a:r>
            <a:r>
              <a:rPr lang="en-US" sz="1600" baseline="-25000" dirty="0">
                <a:solidFill>
                  <a:srgbClr val="000000"/>
                </a:solidFill>
              </a:rPr>
              <a:t>p </a:t>
            </a:r>
            <a:r>
              <a:rPr lang="en-US" sz="1600" dirty="0">
                <a:solidFill>
                  <a:srgbClr val="000000"/>
                </a:solidFill>
              </a:rPr>
              <a:t>= pressure potential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srgbClr val="000000"/>
                </a:solidFill>
                <a:effectLst/>
                <a:uLnTx/>
                <a:uFillTx/>
                <a:latin typeface="Arial"/>
                <a:ea typeface="+mn-ea"/>
                <a:cs typeface="+mn-cs"/>
              </a:rPr>
              <a:t>ψ</a:t>
            </a:r>
            <a:r>
              <a:rPr kumimoji="0" lang="en-US" sz="1600" b="0" i="0" u="none" strike="noStrike" kern="1200" cap="none" spc="0" normalizeH="0" baseline="-25000" noProof="0" dirty="0">
                <a:ln>
                  <a:noFill/>
                </a:ln>
                <a:solidFill>
                  <a:srgbClr val="000000"/>
                </a:solidFill>
                <a:effectLst/>
                <a:uLnTx/>
                <a:uFillTx/>
                <a:latin typeface="Arial"/>
                <a:ea typeface="+mn-ea"/>
                <a:cs typeface="+mn-cs"/>
              </a:rPr>
              <a:t>s</a:t>
            </a:r>
            <a:r>
              <a:rPr kumimoji="0" lang="en-US" sz="1600" b="0" i="0" u="none" strike="noStrike" kern="1200" cap="none" spc="0" normalizeH="0" baseline="0" noProof="0" dirty="0">
                <a:ln>
                  <a:noFill/>
                </a:ln>
                <a:solidFill>
                  <a:srgbClr val="000000"/>
                </a:solidFill>
                <a:effectLst/>
                <a:uLnTx/>
                <a:uFillTx/>
                <a:latin typeface="Arial"/>
                <a:ea typeface="+mn-ea"/>
                <a:cs typeface="+mn-cs"/>
              </a:rPr>
              <a:t> = solute potential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rgbClr val="000000"/>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srgbClr val="000000"/>
                </a:solidFill>
                <a:effectLst/>
                <a:uLnTx/>
                <a:uFillTx/>
                <a:latin typeface="Arial"/>
                <a:ea typeface="+mn-ea"/>
                <a:cs typeface="+mn-cs"/>
              </a:rPr>
              <a:t>ψ</a:t>
            </a:r>
            <a:r>
              <a:rPr kumimoji="0" lang="en-US" sz="1600" b="0" i="0" u="none" strike="noStrike" kern="1200" cap="none" spc="0" normalizeH="0" baseline="-25000" noProof="0" dirty="0">
                <a:ln>
                  <a:noFill/>
                </a:ln>
                <a:solidFill>
                  <a:srgbClr val="000000"/>
                </a:solidFill>
                <a:effectLst/>
                <a:uLnTx/>
                <a:uFillTx/>
                <a:latin typeface="Arial"/>
                <a:ea typeface="+mn-ea"/>
                <a:cs typeface="+mn-cs"/>
              </a:rPr>
              <a:t>s</a:t>
            </a:r>
            <a:r>
              <a:rPr kumimoji="0" lang="en-US" sz="1600" b="0" i="0" u="none" strike="noStrike" kern="1200" cap="none" spc="0" normalizeH="0" baseline="0" noProof="0" dirty="0">
                <a:ln>
                  <a:noFill/>
                </a:ln>
                <a:solidFill>
                  <a:srgbClr val="000000"/>
                </a:solidFill>
                <a:effectLst/>
                <a:uLnTx/>
                <a:uFillTx/>
                <a:latin typeface="Arial"/>
                <a:ea typeface="+mn-ea"/>
                <a:cs typeface="+mn-cs"/>
              </a:rPr>
              <a:t> = - iCRT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0000"/>
                </a:solidFill>
                <a:latin typeface="Arial"/>
              </a:rPr>
              <a:t>i = ionization constant (1.0 for sucrose because sucrose does not ionize in water)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C = molar concentrati</a:t>
            </a:r>
            <a:r>
              <a:rPr lang="en-US" sz="1600" dirty="0">
                <a:solidFill>
                  <a:srgbClr val="000000"/>
                </a:solidFill>
                <a:latin typeface="Arial"/>
              </a:rPr>
              <a: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R = pressure constant (R= 0.0831 liter bars/mole 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0000"/>
                </a:solidFill>
                <a:latin typeface="Arial"/>
              </a:rPr>
              <a:t>T = temperature in Kelvin (</a:t>
            </a:r>
            <a:r>
              <a:rPr lang="en-US" sz="1600" baseline="30000" dirty="0">
                <a:solidFill>
                  <a:srgbClr val="000000"/>
                </a:solidFill>
                <a:latin typeface="Arial"/>
              </a:rPr>
              <a:t>◦</a:t>
            </a:r>
            <a:r>
              <a:rPr lang="en-US" sz="1600" dirty="0">
                <a:solidFill>
                  <a:srgbClr val="000000"/>
                </a:solidFill>
                <a:latin typeface="Arial"/>
              </a:rPr>
              <a:t>C + 273)</a:t>
            </a:r>
            <a:endParaRPr lang="en-US" sz="1600" baseline="-25000" dirty="0"/>
          </a:p>
        </p:txBody>
      </p:sp>
      <p:sp>
        <p:nvSpPr>
          <p:cNvPr id="5" name="TextBox 4">
            <a:extLst>
              <a:ext uri="{FF2B5EF4-FFF2-40B4-BE49-F238E27FC236}">
                <a16:creationId xmlns:a16="http://schemas.microsoft.com/office/drawing/2014/main" id="{FA78CBAC-88D1-4DD3-BAE9-9CAACAE0457D}"/>
              </a:ext>
            </a:extLst>
          </p:cNvPr>
          <p:cNvSpPr txBox="1"/>
          <p:nvPr/>
        </p:nvSpPr>
        <p:spPr>
          <a:xfrm>
            <a:off x="7903346" y="3027436"/>
            <a:ext cx="4209213" cy="861774"/>
          </a:xfrm>
          <a:prstGeom prst="rect">
            <a:avLst/>
          </a:prstGeom>
          <a:noFill/>
          <a:ln w="19050">
            <a:solidFill>
              <a:schemeClr val="tx1"/>
            </a:solidFill>
          </a:ln>
        </p:spPr>
        <p:txBody>
          <a:bodyPr wrap="square" rtlCol="0">
            <a:spAutoFit/>
          </a:bodyPr>
          <a:lstStyle/>
          <a:p>
            <a:r>
              <a:rPr lang="en-US" sz="1600" dirty="0"/>
              <a:t>The water potential will be equal to the solute potential of a solution in an open container is zero,</a:t>
            </a:r>
            <a:endParaRPr lang="en-US" dirty="0"/>
          </a:p>
        </p:txBody>
      </p:sp>
      <p:sp>
        <p:nvSpPr>
          <p:cNvPr id="12" name="TextBox 11">
            <a:extLst>
              <a:ext uri="{FF2B5EF4-FFF2-40B4-BE49-F238E27FC236}">
                <a16:creationId xmlns:a16="http://schemas.microsoft.com/office/drawing/2014/main" id="{DC29C5E4-FC6F-4F85-9BB2-C030DECADCCE}"/>
              </a:ext>
            </a:extLst>
          </p:cNvPr>
          <p:cNvSpPr txBox="1"/>
          <p:nvPr/>
        </p:nvSpPr>
        <p:spPr>
          <a:xfrm>
            <a:off x="5953" y="358775"/>
            <a:ext cx="7884083" cy="5432256"/>
          </a:xfrm>
          <a:prstGeom prst="rect">
            <a:avLst/>
          </a:prstGeom>
          <a:noFill/>
        </p:spPr>
        <p:txBody>
          <a:bodyPr wrap="square">
            <a:spAutoFit/>
          </a:bodyPr>
          <a:lstStyle/>
          <a:p>
            <a:r>
              <a:rPr lang="en-US" sz="2400" dirty="0">
                <a:latin typeface="Comic Sans MS" panose="030F0702030302020204" pitchFamily="66" charset="0"/>
              </a:rPr>
              <a:t>Looking at the water potential equation:</a:t>
            </a:r>
          </a:p>
          <a:p>
            <a:endParaRPr lang="en-US" sz="2400" dirty="0">
              <a:latin typeface="Comic Sans MS" panose="030F0702030302020204" pitchFamily="66" charset="0"/>
            </a:endParaRPr>
          </a:p>
          <a:p>
            <a:r>
              <a:rPr lang="en-US" sz="2400" dirty="0">
                <a:latin typeface="Comic Sans MS" panose="030F0702030302020204" pitchFamily="66" charset="0"/>
              </a:rPr>
              <a:t>Pressure potential is always    positive     negative</a:t>
            </a:r>
          </a:p>
          <a:p>
            <a:endParaRPr lang="en-US" sz="2400" dirty="0">
              <a:latin typeface="Comic Sans MS" panose="030F0702030302020204" pitchFamily="66" charset="0"/>
            </a:endParaRPr>
          </a:p>
          <a:p>
            <a:r>
              <a:rPr lang="en-US" sz="2400" dirty="0">
                <a:latin typeface="Comic Sans MS" panose="030F0702030302020204" pitchFamily="66" charset="0"/>
              </a:rPr>
              <a:t>Solute potential is always        </a:t>
            </a:r>
          </a:p>
          <a:p>
            <a:r>
              <a:rPr lang="en-US" sz="2400" dirty="0">
                <a:latin typeface="Comic Sans MS" panose="030F0702030302020204" pitchFamily="66" charset="0"/>
              </a:rPr>
              <a:t>   less than or equal to 0      greater than or equal to 0</a:t>
            </a:r>
          </a:p>
          <a:p>
            <a:endParaRPr lang="en-US" sz="2400" dirty="0">
              <a:latin typeface="Comic Sans MS" panose="030F0702030302020204" pitchFamily="66" charset="0"/>
            </a:endParaRPr>
          </a:p>
          <a:p>
            <a:r>
              <a:rPr lang="en-US" sz="2400" dirty="0">
                <a:latin typeface="Comic Sans MS" panose="030F0702030302020204" pitchFamily="66" charset="0"/>
              </a:rPr>
              <a:t>When Solute potential goes down (gets more negative), water potential   </a:t>
            </a:r>
          </a:p>
          <a:p>
            <a:endParaRPr lang="en-US" sz="1100" dirty="0">
              <a:latin typeface="Comic Sans MS" panose="030F0702030302020204" pitchFamily="66" charset="0"/>
            </a:endParaRPr>
          </a:p>
          <a:p>
            <a:r>
              <a:rPr lang="en-US" sz="2400" dirty="0">
                <a:latin typeface="Comic Sans MS" panose="030F0702030302020204" pitchFamily="66" charset="0"/>
              </a:rPr>
              <a:t>       increases     decreases </a:t>
            </a:r>
          </a:p>
          <a:p>
            <a:endParaRPr lang="en-US" sz="2400" dirty="0">
              <a:latin typeface="Comic Sans MS" panose="030F0702030302020204" pitchFamily="66" charset="0"/>
            </a:endParaRPr>
          </a:p>
          <a:p>
            <a:r>
              <a:rPr lang="en-US" sz="2400" dirty="0">
                <a:latin typeface="Comic Sans MS" panose="030F0702030302020204" pitchFamily="66" charset="0"/>
              </a:rPr>
              <a:t>When Pressure potential goes down (gets smaller), water potential </a:t>
            </a:r>
          </a:p>
          <a:p>
            <a:r>
              <a:rPr lang="en-US" sz="2400" dirty="0">
                <a:latin typeface="Comic Sans MS" panose="030F0702030302020204" pitchFamily="66" charset="0"/>
              </a:rPr>
              <a:t>       increases          decreases </a:t>
            </a:r>
          </a:p>
        </p:txBody>
      </p:sp>
      <p:sp>
        <p:nvSpPr>
          <p:cNvPr id="10" name="Rectangle 9">
            <a:extLst>
              <a:ext uri="{FF2B5EF4-FFF2-40B4-BE49-F238E27FC236}">
                <a16:creationId xmlns:a16="http://schemas.microsoft.com/office/drawing/2014/main" id="{EAB70576-1005-4FB9-8690-FB627D575BB4}"/>
              </a:ext>
            </a:extLst>
          </p:cNvPr>
          <p:cNvSpPr/>
          <p:nvPr/>
        </p:nvSpPr>
        <p:spPr>
          <a:xfrm>
            <a:off x="4257749" y="1153698"/>
            <a:ext cx="1411531" cy="3857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B02C8D74-2AD4-4BE1-A4C2-FE1E0EBD99E5}"/>
              </a:ext>
            </a:extLst>
          </p:cNvPr>
          <p:cNvSpPr/>
          <p:nvPr/>
        </p:nvSpPr>
        <p:spPr>
          <a:xfrm>
            <a:off x="302383" y="2250832"/>
            <a:ext cx="3383352" cy="41018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322D506-3A1E-4E03-9410-7B7E663F2FAF}"/>
              </a:ext>
            </a:extLst>
          </p:cNvPr>
          <p:cNvSpPr/>
          <p:nvPr/>
        </p:nvSpPr>
        <p:spPr>
          <a:xfrm>
            <a:off x="2426604" y="3811272"/>
            <a:ext cx="1695230" cy="4503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A74437F-0C36-43D5-A629-9C6CFC3EDCE3}"/>
              </a:ext>
            </a:extLst>
          </p:cNvPr>
          <p:cNvSpPr/>
          <p:nvPr/>
        </p:nvSpPr>
        <p:spPr>
          <a:xfrm>
            <a:off x="2846218" y="5318591"/>
            <a:ext cx="1695230" cy="3857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0375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D7E4BD"/>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AB4A92-5C42-4064-AF37-7F6964BB7742}"/>
              </a:ext>
            </a:extLst>
          </p:cNvPr>
          <p:cNvSpPr>
            <a:spLocks noGrp="1"/>
          </p:cNvSpPr>
          <p:nvPr>
            <p:ph idx="1"/>
          </p:nvPr>
        </p:nvSpPr>
        <p:spPr>
          <a:xfrm>
            <a:off x="0" y="19050"/>
            <a:ext cx="8710613" cy="1489075"/>
          </a:xfrm>
        </p:spPr>
        <p:txBody>
          <a:bodyPr rtlCol="0">
            <a:normAutofit/>
          </a:bodyPr>
          <a:lstStyle/>
          <a:p>
            <a:pPr marL="0" indent="0" eaLnBrk="1" fontAlgn="auto" hangingPunct="1">
              <a:spcAft>
                <a:spcPts val="0"/>
              </a:spcAft>
              <a:buNone/>
              <a:defRPr/>
            </a:pPr>
            <a:r>
              <a:rPr lang="en-US" sz="2400" dirty="0"/>
              <a:t>There are 190 grey tree frogs in a swamp. </a:t>
            </a:r>
            <a:br>
              <a:rPr lang="en-US" sz="2400" dirty="0"/>
            </a:br>
            <a:r>
              <a:rPr lang="en-US" sz="2400" dirty="0"/>
              <a:t> If r = -0.093 frogs/ year, predict the population size next year.</a:t>
            </a:r>
          </a:p>
          <a:p>
            <a:pPr eaLnBrk="1" fontAlgn="auto" hangingPunct="1">
              <a:spcAft>
                <a:spcPts val="0"/>
              </a:spcAft>
              <a:defRPr/>
            </a:pPr>
            <a:endParaRPr lang="en-US" dirty="0"/>
          </a:p>
          <a:p>
            <a:pPr eaLnBrk="1" fontAlgn="auto" hangingPunct="1">
              <a:spcAft>
                <a:spcPts val="0"/>
              </a:spcAft>
              <a:defRPr/>
            </a:pPr>
            <a:endParaRPr lang="en-US" dirty="0"/>
          </a:p>
        </p:txBody>
      </p:sp>
      <p:sp>
        <p:nvSpPr>
          <p:cNvPr id="4" name="Rectangle 3">
            <a:extLst>
              <a:ext uri="{FF2B5EF4-FFF2-40B4-BE49-F238E27FC236}">
                <a16:creationId xmlns:a16="http://schemas.microsoft.com/office/drawing/2014/main" id="{A8F5C3AB-7DB2-4EE0-B2BD-2FB4E1E1E332}"/>
              </a:ext>
            </a:extLst>
          </p:cNvPr>
          <p:cNvSpPr>
            <a:spLocks noChangeArrowheads="1"/>
          </p:cNvSpPr>
          <p:nvPr/>
        </p:nvSpPr>
        <p:spPr bwMode="auto">
          <a:xfrm>
            <a:off x="914400" y="2866280"/>
            <a:ext cx="5181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400" dirty="0">
                <a:solidFill>
                  <a:srgbClr val="1003BD"/>
                </a:solidFill>
                <a:latin typeface="Arial" panose="020B0604020202020204" pitchFamily="34" charset="0"/>
                <a:cs typeface="Arial" panose="020B0604020202020204" pitchFamily="34" charset="0"/>
              </a:rPr>
              <a:t>172 frogs</a:t>
            </a:r>
          </a:p>
        </p:txBody>
      </p:sp>
      <p:sp>
        <p:nvSpPr>
          <p:cNvPr id="39940" name="Rectangle 1">
            <a:extLst>
              <a:ext uri="{FF2B5EF4-FFF2-40B4-BE49-F238E27FC236}">
                <a16:creationId xmlns:a16="http://schemas.microsoft.com/office/drawing/2014/main" id="{5F40C5D7-28D2-4F5E-BF2D-F066B815B87D}"/>
              </a:ext>
            </a:extLst>
          </p:cNvPr>
          <p:cNvSpPr>
            <a:spLocks noChangeArrowheads="1"/>
          </p:cNvSpPr>
          <p:nvPr/>
        </p:nvSpPr>
        <p:spPr bwMode="auto">
          <a:xfrm>
            <a:off x="0" y="5792510"/>
            <a:ext cx="9144000"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Aft>
                <a:spcPct val="0"/>
              </a:spcAft>
              <a:buNone/>
            </a:pPr>
            <a:r>
              <a:rPr lang="en-US" altLang="en-US" sz="1000" dirty="0">
                <a:solidFill>
                  <a:prstClr val="black"/>
                </a:solidFill>
                <a:latin typeface="Times New Roman" panose="02020603050405020304" pitchFamily="18" charset="0"/>
                <a:cs typeface="Times New Roman" panose="02020603050405020304" pitchFamily="18" charset="0"/>
              </a:rPr>
              <a:t>SYI-1.G.2 Many adaptations in organisms are related to obtaining and using energy and matter in a particular environment— </a:t>
            </a:r>
            <a:br>
              <a:rPr lang="en-US" altLang="en-US" sz="1000" dirty="0">
                <a:solidFill>
                  <a:prstClr val="black"/>
                </a:solidFill>
                <a:latin typeface="Times New Roman" panose="02020603050405020304" pitchFamily="18" charset="0"/>
                <a:cs typeface="Times New Roman" panose="02020603050405020304" pitchFamily="18" charset="0"/>
              </a:rPr>
            </a:br>
            <a:r>
              <a:rPr lang="en-US" altLang="en-US" sz="1000" dirty="0">
                <a:solidFill>
                  <a:prstClr val="black"/>
                </a:solidFill>
                <a:latin typeface="Times New Roman" panose="02020603050405020304" pitchFamily="18" charset="0"/>
                <a:cs typeface="Times New Roman" panose="02020603050405020304" pitchFamily="18" charset="0"/>
              </a:rPr>
              <a:t>a. Population growth dynamics depend on a number of factors.</a:t>
            </a:r>
            <a:br>
              <a:rPr lang="en-US" altLang="en-US" sz="1000" dirty="0">
                <a:solidFill>
                  <a:prstClr val="black"/>
                </a:solidFill>
                <a:latin typeface="Times New Roman" panose="02020603050405020304" pitchFamily="18" charset="0"/>
                <a:cs typeface="Times New Roman" panose="02020603050405020304" pitchFamily="18" charset="0"/>
              </a:rPr>
            </a:br>
            <a:r>
              <a:rPr lang="en-US" altLang="en-US" sz="1000" dirty="0">
                <a:solidFill>
                  <a:prstClr val="black"/>
                </a:solidFill>
                <a:latin typeface="Times New Roman" panose="02020603050405020304" pitchFamily="18" charset="0"/>
                <a:cs typeface="Times New Roman" panose="02020603050405020304" pitchFamily="18" charset="0"/>
              </a:rPr>
              <a:t>     </a:t>
            </a:r>
            <a:r>
              <a:rPr lang="en-US" altLang="en-US" sz="1000" dirty="0">
                <a:solidFill>
                  <a:srgbClr val="000000"/>
                </a:solidFill>
                <a:latin typeface="Times New Roman" panose="02020603050405020304" pitchFamily="18" charset="0"/>
                <a:cs typeface="Times New Roman" panose="02020603050405020304" pitchFamily="18" charset="0"/>
              </a:rPr>
              <a:t>i. Reproduction without constraints results in the exponential growth of a population.</a:t>
            </a:r>
            <a:br>
              <a:rPr lang="en-US" altLang="en-US" sz="1000" dirty="0">
                <a:solidFill>
                  <a:prstClr val="black"/>
                </a:solidFill>
                <a:latin typeface="Times New Roman" panose="02020603050405020304" pitchFamily="18" charset="0"/>
                <a:cs typeface="Times New Roman" panose="02020603050405020304" pitchFamily="18" charset="0"/>
              </a:rPr>
            </a:br>
            <a:r>
              <a:rPr lang="en-US" altLang="en-US" sz="1000" dirty="0">
                <a:solidFill>
                  <a:prstClr val="black"/>
                </a:solidFill>
                <a:latin typeface="Times New Roman" panose="02020603050405020304" pitchFamily="18" charset="0"/>
                <a:cs typeface="Times New Roman" panose="02020603050405020304" pitchFamily="18" charset="0"/>
              </a:rPr>
              <a:t>SP 5 A. Perform mathematical calculations including:</a:t>
            </a:r>
            <a:br>
              <a:rPr lang="en-US" altLang="en-US" sz="1000" dirty="0">
                <a:solidFill>
                  <a:prstClr val="black"/>
                </a:solidFill>
                <a:latin typeface="Times New Roman" panose="02020603050405020304" pitchFamily="18" charset="0"/>
                <a:cs typeface="Times New Roman" panose="02020603050405020304" pitchFamily="18" charset="0"/>
              </a:rPr>
            </a:br>
            <a:r>
              <a:rPr lang="en-US" altLang="en-US" sz="1000" dirty="0">
                <a:solidFill>
                  <a:prstClr val="black"/>
                </a:solidFill>
                <a:latin typeface="Times New Roman" panose="02020603050405020304" pitchFamily="18" charset="0"/>
                <a:cs typeface="Times New Roman" panose="02020603050405020304" pitchFamily="18" charset="0"/>
              </a:rPr>
              <a:t>    a. Mathematical equations in the curriculum    </a:t>
            </a:r>
          </a:p>
          <a:p>
            <a:pPr eaLnBrk="0" fontAlgn="base" hangingPunct="0">
              <a:spcAft>
                <a:spcPct val="0"/>
              </a:spcAft>
              <a:buNone/>
            </a:pPr>
            <a:r>
              <a:rPr lang="en-US" altLang="en-US" sz="1000" dirty="0">
                <a:solidFill>
                  <a:prstClr val="black"/>
                </a:solidFill>
                <a:latin typeface="Times New Roman" panose="02020603050405020304" pitchFamily="18" charset="0"/>
                <a:cs typeface="Times New Roman" panose="02020603050405020304" pitchFamily="18" charset="0"/>
              </a:rPr>
              <a:t>SP 1.C  Explain biological concepts, processes, and/or models in applied contexts. </a:t>
            </a:r>
          </a:p>
        </p:txBody>
      </p:sp>
      <p:pic>
        <p:nvPicPr>
          <p:cNvPr id="38917" name="Picture 1">
            <a:extLst>
              <a:ext uri="{FF2B5EF4-FFF2-40B4-BE49-F238E27FC236}">
                <a16:creationId xmlns:a16="http://schemas.microsoft.com/office/drawing/2014/main" id="{28AEBF6E-9C6A-4A0A-9C20-8579CC4E3C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666" t="47037" r="44167" b="21561"/>
          <a:stretch>
            <a:fillRect/>
          </a:stretch>
        </p:blipFill>
        <p:spPr bwMode="auto">
          <a:xfrm>
            <a:off x="7709453" y="851867"/>
            <a:ext cx="440531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3F85F660-E694-483D-9ABB-1715C1AF232F}"/>
              </a:ext>
            </a:extLst>
          </p:cNvPr>
          <p:cNvSpPr txBox="1">
            <a:spLocks noChangeArrowheads="1"/>
          </p:cNvSpPr>
          <p:nvPr/>
        </p:nvSpPr>
        <p:spPr bwMode="auto">
          <a:xfrm>
            <a:off x="835026" y="916299"/>
            <a:ext cx="4581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400" dirty="0">
                <a:solidFill>
                  <a:srgbClr val="1003BD"/>
                </a:solidFill>
                <a:latin typeface="Arial" panose="020B0604020202020204" pitchFamily="34" charset="0"/>
                <a:cs typeface="Arial" panose="020B0604020202020204" pitchFamily="34" charset="0"/>
              </a:rPr>
              <a:t>dN/dt=  r </a:t>
            </a:r>
            <a:r>
              <a:rPr lang="en-US" altLang="en-US" sz="2400" baseline="-25000" dirty="0">
                <a:solidFill>
                  <a:srgbClr val="1003BD"/>
                </a:solidFill>
                <a:latin typeface="Arial" panose="020B0604020202020204" pitchFamily="34" charset="0"/>
                <a:cs typeface="Arial" panose="020B0604020202020204" pitchFamily="34" charset="0"/>
              </a:rPr>
              <a:t>max</a:t>
            </a:r>
            <a:r>
              <a:rPr lang="en-US" altLang="en-US" sz="2400" dirty="0">
                <a:solidFill>
                  <a:srgbClr val="1003BD"/>
                </a:solidFill>
                <a:latin typeface="Arial" panose="020B0604020202020204" pitchFamily="34" charset="0"/>
                <a:cs typeface="Arial" panose="020B0604020202020204" pitchFamily="34" charset="0"/>
              </a:rPr>
              <a:t> N</a:t>
            </a:r>
          </a:p>
        </p:txBody>
      </p:sp>
      <p:sp>
        <p:nvSpPr>
          <p:cNvPr id="9" name="TextBox 8">
            <a:extLst>
              <a:ext uri="{FF2B5EF4-FFF2-40B4-BE49-F238E27FC236}">
                <a16:creationId xmlns:a16="http://schemas.microsoft.com/office/drawing/2014/main" id="{D30923C7-011E-47BF-A754-1B9E6FA8CB5C}"/>
              </a:ext>
            </a:extLst>
          </p:cNvPr>
          <p:cNvSpPr txBox="1">
            <a:spLocks noChangeArrowheads="1"/>
          </p:cNvSpPr>
          <p:nvPr/>
        </p:nvSpPr>
        <p:spPr bwMode="auto">
          <a:xfrm>
            <a:off x="827089" y="1429684"/>
            <a:ext cx="45894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400" dirty="0">
                <a:solidFill>
                  <a:srgbClr val="1003BD"/>
                </a:solidFill>
                <a:latin typeface="Arial" panose="020B0604020202020204" pitchFamily="34" charset="0"/>
                <a:cs typeface="Arial" panose="020B0604020202020204" pitchFamily="34" charset="0"/>
              </a:rPr>
              <a:t>dN/dt = -0.093 (190)</a:t>
            </a:r>
          </a:p>
        </p:txBody>
      </p:sp>
      <p:sp>
        <p:nvSpPr>
          <p:cNvPr id="11" name="TextBox 10">
            <a:extLst>
              <a:ext uri="{FF2B5EF4-FFF2-40B4-BE49-F238E27FC236}">
                <a16:creationId xmlns:a16="http://schemas.microsoft.com/office/drawing/2014/main" id="{01A901C6-9462-42EB-A0B4-B0E10138B535}"/>
              </a:ext>
            </a:extLst>
          </p:cNvPr>
          <p:cNvSpPr txBox="1">
            <a:spLocks noChangeArrowheads="1"/>
          </p:cNvSpPr>
          <p:nvPr/>
        </p:nvSpPr>
        <p:spPr bwMode="auto">
          <a:xfrm>
            <a:off x="835026" y="1897446"/>
            <a:ext cx="48847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400" dirty="0">
                <a:solidFill>
                  <a:srgbClr val="1003BD"/>
                </a:solidFill>
                <a:latin typeface="Arial" panose="020B0604020202020204" pitchFamily="34" charset="0"/>
                <a:cs typeface="Arial" panose="020B0604020202020204" pitchFamily="34" charset="0"/>
              </a:rPr>
              <a:t>dN/dt = 17.67</a:t>
            </a:r>
          </a:p>
        </p:txBody>
      </p:sp>
      <p:sp>
        <p:nvSpPr>
          <p:cNvPr id="13" name="TextBox 12">
            <a:extLst>
              <a:ext uri="{FF2B5EF4-FFF2-40B4-BE49-F238E27FC236}">
                <a16:creationId xmlns:a16="http://schemas.microsoft.com/office/drawing/2014/main" id="{A8319CC5-96C9-4BA9-AB06-5A7BF3F2CD5E}"/>
              </a:ext>
            </a:extLst>
          </p:cNvPr>
          <p:cNvSpPr txBox="1">
            <a:spLocks noChangeArrowheads="1"/>
          </p:cNvSpPr>
          <p:nvPr/>
        </p:nvSpPr>
        <p:spPr bwMode="auto">
          <a:xfrm>
            <a:off x="776289" y="2426084"/>
            <a:ext cx="46402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2400" dirty="0">
                <a:solidFill>
                  <a:srgbClr val="1003BD"/>
                </a:solidFill>
                <a:latin typeface="Arial" panose="020B0604020202020204" pitchFamily="34" charset="0"/>
                <a:cs typeface="Arial" panose="020B0604020202020204" pitchFamily="34" charset="0"/>
              </a:rPr>
              <a:t>190 -18 = 172</a:t>
            </a:r>
          </a:p>
        </p:txBody>
      </p:sp>
      <p:sp>
        <p:nvSpPr>
          <p:cNvPr id="38922" name="TextBox 14">
            <a:extLst>
              <a:ext uri="{FF2B5EF4-FFF2-40B4-BE49-F238E27FC236}">
                <a16:creationId xmlns:a16="http://schemas.microsoft.com/office/drawing/2014/main" id="{D14A0124-DF04-41ED-ABE3-350BA272EBFA}"/>
              </a:ext>
            </a:extLst>
          </p:cNvPr>
          <p:cNvSpPr txBox="1">
            <a:spLocks noChangeArrowheads="1"/>
          </p:cNvSpPr>
          <p:nvPr/>
        </p:nvSpPr>
        <p:spPr bwMode="auto">
          <a:xfrm>
            <a:off x="31991" y="3374404"/>
            <a:ext cx="8901113"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lnSpc>
                <a:spcPct val="115000"/>
              </a:lnSpc>
              <a:spcBef>
                <a:spcPts val="1200"/>
              </a:spcBef>
              <a:spcAft>
                <a:spcPts val="1000"/>
              </a:spcAft>
              <a:buNone/>
            </a:pPr>
            <a:r>
              <a:rPr lang="en-US" altLang="en-US" sz="2000"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If the growth rate stays the same. </a:t>
            </a:r>
            <a:br>
              <a:rPr lang="en-US" altLang="en-US" sz="2000"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br>
            <a:r>
              <a:rPr lang="en-US" altLang="en-US" sz="2000"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What will the population be the second year. </a:t>
            </a:r>
            <a:endParaRPr lang="en-US" altLang="en-US" sz="1800" dirty="0">
              <a:solidFill>
                <a:prstClr val="black"/>
              </a:solidFill>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1899C22-DF32-4861-AD56-BF55ACA7BE1A}"/>
              </a:ext>
            </a:extLst>
          </p:cNvPr>
          <p:cNvSpPr txBox="1">
            <a:spLocks noChangeArrowheads="1"/>
          </p:cNvSpPr>
          <p:nvPr/>
        </p:nvSpPr>
        <p:spPr bwMode="auto">
          <a:xfrm>
            <a:off x="722194" y="4074078"/>
            <a:ext cx="4645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400" dirty="0">
                <a:solidFill>
                  <a:srgbClr val="1003BD"/>
                </a:solidFill>
                <a:latin typeface="Arial" panose="020B0604020202020204" pitchFamily="34" charset="0"/>
                <a:cs typeface="Arial" panose="020B0604020202020204" pitchFamily="34" charset="0"/>
              </a:rPr>
              <a:t>dN/dt=  r </a:t>
            </a:r>
            <a:r>
              <a:rPr lang="en-US" altLang="en-US" sz="2400" baseline="-25000" dirty="0">
                <a:solidFill>
                  <a:srgbClr val="1003BD"/>
                </a:solidFill>
                <a:latin typeface="Arial" panose="020B0604020202020204" pitchFamily="34" charset="0"/>
                <a:cs typeface="Arial" panose="020B0604020202020204" pitchFamily="34" charset="0"/>
              </a:rPr>
              <a:t>max</a:t>
            </a:r>
            <a:r>
              <a:rPr lang="en-US" altLang="en-US" sz="2400" dirty="0">
                <a:solidFill>
                  <a:srgbClr val="1003BD"/>
                </a:solidFill>
                <a:latin typeface="Arial" panose="020B0604020202020204" pitchFamily="34" charset="0"/>
                <a:cs typeface="Arial" panose="020B0604020202020204" pitchFamily="34" charset="0"/>
              </a:rPr>
              <a:t> N</a:t>
            </a:r>
          </a:p>
        </p:txBody>
      </p:sp>
      <p:sp>
        <p:nvSpPr>
          <p:cNvPr id="19" name="TextBox 18">
            <a:extLst>
              <a:ext uri="{FF2B5EF4-FFF2-40B4-BE49-F238E27FC236}">
                <a16:creationId xmlns:a16="http://schemas.microsoft.com/office/drawing/2014/main" id="{1E00ACD2-DE01-467A-AC92-A91309780834}"/>
              </a:ext>
            </a:extLst>
          </p:cNvPr>
          <p:cNvSpPr txBox="1">
            <a:spLocks noChangeArrowheads="1"/>
          </p:cNvSpPr>
          <p:nvPr/>
        </p:nvSpPr>
        <p:spPr bwMode="auto">
          <a:xfrm>
            <a:off x="717431" y="4505739"/>
            <a:ext cx="4645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400" dirty="0">
                <a:solidFill>
                  <a:srgbClr val="1003BD"/>
                </a:solidFill>
                <a:latin typeface="Arial" panose="020B0604020202020204" pitchFamily="34" charset="0"/>
                <a:cs typeface="Arial" panose="020B0604020202020204" pitchFamily="34" charset="0"/>
              </a:rPr>
              <a:t>dN/dt = -0.093 (172)  </a:t>
            </a:r>
          </a:p>
        </p:txBody>
      </p:sp>
      <p:sp>
        <p:nvSpPr>
          <p:cNvPr id="39949" name="TextBox 20">
            <a:extLst>
              <a:ext uri="{FF2B5EF4-FFF2-40B4-BE49-F238E27FC236}">
                <a16:creationId xmlns:a16="http://schemas.microsoft.com/office/drawing/2014/main" id="{B69C90F9-2166-4919-9A43-67C1431F3EA4}"/>
              </a:ext>
            </a:extLst>
          </p:cNvPr>
          <p:cNvSpPr txBox="1">
            <a:spLocks noChangeArrowheads="1"/>
          </p:cNvSpPr>
          <p:nvPr/>
        </p:nvSpPr>
        <p:spPr bwMode="auto">
          <a:xfrm>
            <a:off x="3617750" y="4488520"/>
            <a:ext cx="4645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2400" dirty="0">
                <a:solidFill>
                  <a:srgbClr val="1003BD"/>
                </a:solidFill>
                <a:latin typeface="Arial" panose="020B0604020202020204" pitchFamily="34" charset="0"/>
                <a:cs typeface="Arial" panose="020B0604020202020204" pitchFamily="34" charset="0"/>
              </a:rPr>
              <a:t>= 16</a:t>
            </a:r>
            <a:endParaRPr lang="en-US" altLang="en-US" sz="2400" dirty="0">
              <a:solidFill>
                <a:srgbClr val="1003BD"/>
              </a:solidFill>
              <a:cs typeface="Arial" panose="020B0604020202020204" pitchFamily="34" charset="0"/>
            </a:endParaRPr>
          </a:p>
        </p:txBody>
      </p:sp>
      <p:sp>
        <p:nvSpPr>
          <p:cNvPr id="23" name="TextBox 22">
            <a:extLst>
              <a:ext uri="{FF2B5EF4-FFF2-40B4-BE49-F238E27FC236}">
                <a16:creationId xmlns:a16="http://schemas.microsoft.com/office/drawing/2014/main" id="{863544F5-6D47-4981-BFA5-C2883DB5EAF1}"/>
              </a:ext>
            </a:extLst>
          </p:cNvPr>
          <p:cNvSpPr txBox="1">
            <a:spLocks noChangeArrowheads="1"/>
          </p:cNvSpPr>
          <p:nvPr/>
        </p:nvSpPr>
        <p:spPr bwMode="auto">
          <a:xfrm>
            <a:off x="769108" y="5022578"/>
            <a:ext cx="4645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2400" dirty="0">
                <a:solidFill>
                  <a:srgbClr val="1003BD"/>
                </a:solidFill>
                <a:latin typeface="Arial" panose="020B0604020202020204" pitchFamily="34" charset="0"/>
                <a:cs typeface="Arial" panose="020B0604020202020204" pitchFamily="34" charset="0"/>
              </a:rPr>
              <a:t>172 -16 = 156 frogs</a:t>
            </a:r>
          </a:p>
        </p:txBody>
      </p:sp>
      <p:sp>
        <p:nvSpPr>
          <p:cNvPr id="25" name="TextBox 24">
            <a:extLst>
              <a:ext uri="{FF2B5EF4-FFF2-40B4-BE49-F238E27FC236}">
                <a16:creationId xmlns:a16="http://schemas.microsoft.com/office/drawing/2014/main" id="{74F53F30-C66E-4785-A45B-395CA07FB5D2}"/>
              </a:ext>
            </a:extLst>
          </p:cNvPr>
          <p:cNvSpPr txBox="1"/>
          <p:nvPr/>
        </p:nvSpPr>
        <p:spPr>
          <a:xfrm>
            <a:off x="6477000" y="3970338"/>
            <a:ext cx="4624388" cy="461962"/>
          </a:xfrm>
          <a:prstGeom prst="rect">
            <a:avLst/>
          </a:prstGeom>
          <a:noFill/>
        </p:spPr>
        <p:txBody>
          <a:bodyPr>
            <a:spAutoFit/>
          </a:bodyPr>
          <a:lstStyle/>
          <a:p>
            <a:pPr>
              <a:spcBef>
                <a:spcPct val="20000"/>
              </a:spcBef>
              <a:defRPr/>
            </a:pPr>
            <a:r>
              <a:rPr lang="en-US" sz="2400" dirty="0">
                <a:solidFill>
                  <a:prstClr val="black"/>
                </a:solidFill>
                <a:latin typeface="Calibri"/>
                <a:cs typeface="Arial" panose="020B0604020202020204" pitchFamily="34" charset="0"/>
              </a:rPr>
              <a:t>Is this a suitable habitat?</a:t>
            </a:r>
          </a:p>
        </p:txBody>
      </p:sp>
      <p:sp>
        <p:nvSpPr>
          <p:cNvPr id="39952" name="TextBox 26">
            <a:extLst>
              <a:ext uri="{FF2B5EF4-FFF2-40B4-BE49-F238E27FC236}">
                <a16:creationId xmlns:a16="http://schemas.microsoft.com/office/drawing/2014/main" id="{6882F2A7-04BE-4D43-A5CB-F394BD2EE301}"/>
              </a:ext>
            </a:extLst>
          </p:cNvPr>
          <p:cNvSpPr txBox="1">
            <a:spLocks noChangeArrowheads="1"/>
          </p:cNvSpPr>
          <p:nvPr/>
        </p:nvSpPr>
        <p:spPr bwMode="auto">
          <a:xfrm>
            <a:off x="6626344" y="4401724"/>
            <a:ext cx="48434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2000" dirty="0">
                <a:solidFill>
                  <a:srgbClr val="1003BD"/>
                </a:solidFill>
                <a:latin typeface="Arial" panose="020B0604020202020204" pitchFamily="34" charset="0"/>
                <a:cs typeface="Arial" panose="020B0604020202020204" pitchFamily="34" charset="0"/>
              </a:rPr>
              <a:t>Not suitable habitat, growth rate is </a:t>
            </a:r>
            <a:br>
              <a:rPr lang="en-US" altLang="en-US" sz="2000" dirty="0">
                <a:solidFill>
                  <a:srgbClr val="1003BD"/>
                </a:solidFill>
                <a:latin typeface="Arial" panose="020B0604020202020204" pitchFamily="34" charset="0"/>
                <a:cs typeface="Arial" panose="020B0604020202020204" pitchFamily="34" charset="0"/>
              </a:rPr>
            </a:br>
            <a:r>
              <a:rPr lang="en-US" altLang="en-US" sz="2000" dirty="0">
                <a:solidFill>
                  <a:srgbClr val="1003BD"/>
                </a:solidFill>
                <a:latin typeface="Arial" panose="020B0604020202020204" pitchFamily="34" charset="0"/>
                <a:cs typeface="Arial" panose="020B0604020202020204" pitchFamily="34" charset="0"/>
              </a:rPr>
              <a:t>negative (-0,093). Population is decreasing each year.</a:t>
            </a:r>
            <a:endParaRPr lang="en-US" altLang="en-US" sz="1800" dirty="0">
              <a:solidFill>
                <a:srgbClr val="1003BD"/>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wipe(left)">
                                      <p:cBhvr>
                                        <p:cTn id="22" dur="500"/>
                                        <p:tgtEl>
                                          <p:spTgt spid="13">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6" presetClass="entr" presetSubtype="21" fill="hold" nodeType="clickEffect">
                                  <p:stCondLst>
                                    <p:cond delay="0"/>
                                  </p:stCondLst>
                                  <p:childTnLst>
                                    <p:set>
                                      <p:cBhvr>
                                        <p:cTn id="35" dur="1" fill="hold">
                                          <p:stCondLst>
                                            <p:cond delay="0"/>
                                          </p:stCondLst>
                                        </p:cTn>
                                        <p:tgtEl>
                                          <p:spTgt spid="19">
                                            <p:txEl>
                                              <p:pRg st="0" end="0"/>
                                            </p:txEl>
                                          </p:spTgt>
                                        </p:tgtEl>
                                        <p:attrNameLst>
                                          <p:attrName>style.visibility</p:attrName>
                                        </p:attrNameLst>
                                      </p:cBhvr>
                                      <p:to>
                                        <p:strVal val="visible"/>
                                      </p:to>
                                    </p:set>
                                    <p:animEffect transition="in" filter="barn(inVertical)">
                                      <p:cBhvr>
                                        <p:cTn id="36" dur="500"/>
                                        <p:tgtEl>
                                          <p:spTgt spid="19">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9949"/>
                                        </p:tgtEl>
                                        <p:attrNameLst>
                                          <p:attrName>style.visibility</p:attrName>
                                        </p:attrNameLst>
                                      </p:cBhvr>
                                      <p:to>
                                        <p:strVal val="visible"/>
                                      </p:to>
                                    </p:set>
                                    <p:animEffect transition="in" filter="barn(inVertical)">
                                      <p:cBhvr>
                                        <p:cTn id="41" dur="500"/>
                                        <p:tgtEl>
                                          <p:spTgt spid="39949"/>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barn(inVertical)">
                                      <p:cBhvr>
                                        <p:cTn id="46" dur="500"/>
                                        <p:tgtEl>
                                          <p:spTgt spid="23"/>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9952"/>
                                        </p:tgtEl>
                                        <p:attrNameLst>
                                          <p:attrName>style.visibility</p:attrName>
                                        </p:attrNameLst>
                                      </p:cBhvr>
                                      <p:to>
                                        <p:strVal val="visible"/>
                                      </p:to>
                                    </p:set>
                                    <p:animEffect transition="in" filter="barn(inVertical)">
                                      <p:cBhvr>
                                        <p:cTn id="51" dur="500"/>
                                        <p:tgtEl>
                                          <p:spTgt spid="3995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39940"/>
                                        </p:tgtEl>
                                        <p:attrNameLst>
                                          <p:attrName>style.visibility</p:attrName>
                                        </p:attrNameLst>
                                      </p:cBhvr>
                                      <p:to>
                                        <p:strVal val="visible"/>
                                      </p:to>
                                    </p:set>
                                    <p:animEffect transition="in" filter="wipe(down)">
                                      <p:cBhvr>
                                        <p:cTn id="56" dur="500"/>
                                        <p:tgtEl>
                                          <p:spTgt spid="39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9940" grpId="0"/>
      <p:bldP spid="7" grpId="0"/>
      <p:bldP spid="9" grpId="0"/>
      <p:bldP spid="11" grpId="0"/>
      <p:bldP spid="17" grpId="0"/>
      <p:bldP spid="39949" grpId="0"/>
      <p:bldP spid="23" grpId="0"/>
      <p:bldP spid="3995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5BE8EE-8DBF-4C70-B9A3-3EF5E0BB9220}"/>
              </a:ext>
            </a:extLst>
          </p:cNvPr>
          <p:cNvPicPr>
            <a:picLocks noChangeAspect="1"/>
          </p:cNvPicPr>
          <p:nvPr/>
        </p:nvPicPr>
        <p:blipFill rotWithShape="1">
          <a:blip r:embed="rId3"/>
          <a:srcRect l="27500" t="35910" r="27065" b="13453"/>
          <a:stretch/>
        </p:blipFill>
        <p:spPr>
          <a:xfrm>
            <a:off x="2240483" y="1732657"/>
            <a:ext cx="6873729" cy="4307085"/>
          </a:xfrm>
          <a:prstGeom prst="rect">
            <a:avLst/>
          </a:prstGeom>
        </p:spPr>
      </p:pic>
      <p:sp>
        <p:nvSpPr>
          <p:cNvPr id="63490" name="Rectangle 2">
            <a:extLst>
              <a:ext uri="{FF2B5EF4-FFF2-40B4-BE49-F238E27FC236}">
                <a16:creationId xmlns:a16="http://schemas.microsoft.com/office/drawing/2014/main" id="{5A49FD95-2230-4DB5-92DE-53EDBB6CF174}"/>
              </a:ext>
            </a:extLst>
          </p:cNvPr>
          <p:cNvSpPr>
            <a:spLocks noGrp="1" noChangeArrowheads="1"/>
          </p:cNvSpPr>
          <p:nvPr>
            <p:ph type="body" sz="half" idx="2"/>
          </p:nvPr>
        </p:nvSpPr>
        <p:spPr>
          <a:xfrm>
            <a:off x="216569" y="250154"/>
            <a:ext cx="11742820" cy="5129212"/>
          </a:xfrm>
        </p:spPr>
        <p:txBody>
          <a:bodyPr/>
          <a:lstStyle/>
          <a:p>
            <a:pPr marL="0" indent="0">
              <a:buNone/>
            </a:pPr>
            <a:r>
              <a:rPr lang="en-US" sz="1600" dirty="0">
                <a:latin typeface="Comic Sans MS" panose="030F0702030302020204" pitchFamily="66" charset="0"/>
              </a:rPr>
              <a:t>Blue light is that portion of the visible spectrum that penetrates the deepest into bodies of water. Ultraviolet (UV) light, though, can penetrate even deeper. A gene within a population of marine fish that inhabits depths from 500 m to 1,000 m has an allele for a photopigment that is sensitive to UV light, and another allele for a photopigment that is sensitive to blue light. Which of the following graphs best depicts the predicted distribution of these alleles within a population if the fish that carry these alleles prefer to locate themselves where they can see best?</a:t>
            </a:r>
            <a:endParaRPr lang="en-US" altLang="en-US" sz="1600" dirty="0">
              <a:latin typeface="Comic Sans MS" panose="030F0702030302020204" pitchFamily="66" charset="0"/>
            </a:endParaRPr>
          </a:p>
        </p:txBody>
      </p:sp>
      <p:sp>
        <p:nvSpPr>
          <p:cNvPr id="89091" name="Rectangle 1">
            <a:extLst>
              <a:ext uri="{FF2B5EF4-FFF2-40B4-BE49-F238E27FC236}">
                <a16:creationId xmlns:a16="http://schemas.microsoft.com/office/drawing/2014/main" id="{6B086D1E-103C-4467-8677-79882B1ED55E}"/>
              </a:ext>
            </a:extLst>
          </p:cNvPr>
          <p:cNvSpPr>
            <a:spLocks noChangeArrowheads="1"/>
          </p:cNvSpPr>
          <p:nvPr/>
        </p:nvSpPr>
        <p:spPr bwMode="auto">
          <a:xfrm>
            <a:off x="1541464" y="6253163"/>
            <a:ext cx="9185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Aft>
                <a:spcPct val="0"/>
              </a:spcAft>
              <a:buNone/>
            </a:pPr>
            <a:r>
              <a:rPr lang="en-US" altLang="en-US" sz="1000" dirty="0">
                <a:solidFill>
                  <a:srgbClr val="CC0099"/>
                </a:solidFill>
              </a:rPr>
              <a:t>.</a:t>
            </a:r>
          </a:p>
        </p:txBody>
      </p:sp>
      <p:sp>
        <p:nvSpPr>
          <p:cNvPr id="2" name="TextBox 1">
            <a:extLst>
              <a:ext uri="{FF2B5EF4-FFF2-40B4-BE49-F238E27FC236}">
                <a16:creationId xmlns:a16="http://schemas.microsoft.com/office/drawing/2014/main" id="{65A3BD64-F4BA-4844-AF8C-3EC823A84B84}"/>
              </a:ext>
            </a:extLst>
          </p:cNvPr>
          <p:cNvSpPr txBox="1"/>
          <p:nvPr/>
        </p:nvSpPr>
        <p:spPr>
          <a:xfrm>
            <a:off x="0" y="0"/>
            <a:ext cx="8891587" cy="246221"/>
          </a:xfrm>
          <a:prstGeom prst="rect">
            <a:avLst/>
          </a:prstGeom>
          <a:noFill/>
        </p:spPr>
        <p:txBody>
          <a:bodyPr>
            <a:spAutoFit/>
          </a:bodyPr>
          <a:lstStyle/>
          <a:p>
            <a:pPr fontAlgn="base">
              <a:spcBef>
                <a:spcPct val="0"/>
              </a:spcBef>
              <a:spcAft>
                <a:spcPct val="0"/>
              </a:spcAft>
              <a:defRPr/>
            </a:pPr>
            <a:r>
              <a:rPr lang="en-US" sz="1000" dirty="0">
                <a:solidFill>
                  <a:srgbClr val="2D2D8A">
                    <a:lumMod val="75000"/>
                  </a:srgbClr>
                </a:solidFill>
                <a:latin typeface="Comic Sans MS" panose="030F0702030302020204" pitchFamily="66" charset="0"/>
              </a:rPr>
              <a:t>FROM:  http://serranohighschoolapbiology.weebly.com/uploads/6/7/9/9/6799747/ap_biology_evolution_unit_practice_test_1.pdf</a:t>
            </a:r>
          </a:p>
        </p:txBody>
      </p:sp>
      <p:sp>
        <p:nvSpPr>
          <p:cNvPr id="3" name="Oval 2">
            <a:extLst>
              <a:ext uri="{FF2B5EF4-FFF2-40B4-BE49-F238E27FC236}">
                <a16:creationId xmlns:a16="http://schemas.microsoft.com/office/drawing/2014/main" id="{886109AC-1FB1-41CB-B02D-F48807106245}"/>
              </a:ext>
            </a:extLst>
          </p:cNvPr>
          <p:cNvSpPr/>
          <p:nvPr/>
        </p:nvSpPr>
        <p:spPr>
          <a:xfrm>
            <a:off x="2365384" y="3741821"/>
            <a:ext cx="433388"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latin typeface="Arial"/>
            </a:endParaRPr>
          </a:p>
        </p:txBody>
      </p:sp>
      <p:sp>
        <p:nvSpPr>
          <p:cNvPr id="4" name="Rectangle 1">
            <a:extLst>
              <a:ext uri="{FF2B5EF4-FFF2-40B4-BE49-F238E27FC236}">
                <a16:creationId xmlns:a16="http://schemas.microsoft.com/office/drawing/2014/main" id="{53242106-AB3A-47EF-907D-64BF9F10F4BA}"/>
              </a:ext>
            </a:extLst>
          </p:cNvPr>
          <p:cNvSpPr>
            <a:spLocks noChangeArrowheads="1"/>
          </p:cNvSpPr>
          <p:nvPr/>
        </p:nvSpPr>
        <p:spPr bwMode="auto">
          <a:xfrm>
            <a:off x="72292" y="6148512"/>
            <a:ext cx="9202738" cy="72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Comic Sans MS" pitchFamily="66" charset="0"/>
              </a:defRPr>
            </a:lvl1pPr>
            <a:lvl2pPr eaLnBrk="0" hangingPunct="0">
              <a:defRPr>
                <a:solidFill>
                  <a:schemeClr val="tx1"/>
                </a:solidFill>
                <a:latin typeface="Comic Sans MS" pitchFamily="66" charset="0"/>
              </a:defRPr>
            </a:lvl2pPr>
            <a:lvl3pPr eaLnBrk="0" hangingPunct="0">
              <a:defRPr>
                <a:solidFill>
                  <a:schemeClr val="tx1"/>
                </a:solidFill>
                <a:latin typeface="Comic Sans MS" pitchFamily="66" charset="0"/>
              </a:defRPr>
            </a:lvl3pPr>
            <a:lvl4pPr eaLnBrk="0" hangingPunct="0">
              <a:defRPr>
                <a:solidFill>
                  <a:schemeClr val="tx1"/>
                </a:solidFill>
                <a:latin typeface="Comic Sans MS" pitchFamily="66" charset="0"/>
              </a:defRPr>
            </a:lvl4pPr>
            <a:lvl5pPr eaLnBrk="0" hangingPunct="0">
              <a:defRPr>
                <a:solidFill>
                  <a:schemeClr val="tx1"/>
                </a:solidFill>
                <a:latin typeface="Comic Sans MS" pitchFamily="66" charset="0"/>
              </a:defRPr>
            </a:lvl5pPr>
            <a:lvl6pPr eaLnBrk="0" fontAlgn="base" hangingPunct="0">
              <a:spcBef>
                <a:spcPct val="0"/>
              </a:spcBef>
              <a:spcAft>
                <a:spcPct val="0"/>
              </a:spcAft>
              <a:defRPr>
                <a:solidFill>
                  <a:schemeClr val="tx1"/>
                </a:solidFill>
                <a:latin typeface="Comic Sans MS" pitchFamily="66" charset="0"/>
              </a:defRPr>
            </a:lvl6pPr>
            <a:lvl7pPr eaLnBrk="0" fontAlgn="base" hangingPunct="0">
              <a:spcBef>
                <a:spcPct val="0"/>
              </a:spcBef>
              <a:spcAft>
                <a:spcPct val="0"/>
              </a:spcAft>
              <a:defRPr>
                <a:solidFill>
                  <a:schemeClr val="tx1"/>
                </a:solidFill>
                <a:latin typeface="Comic Sans MS" pitchFamily="66" charset="0"/>
              </a:defRPr>
            </a:lvl7pPr>
            <a:lvl8pPr eaLnBrk="0" fontAlgn="base" hangingPunct="0">
              <a:spcBef>
                <a:spcPct val="0"/>
              </a:spcBef>
              <a:spcAft>
                <a:spcPct val="0"/>
              </a:spcAft>
              <a:defRPr>
                <a:solidFill>
                  <a:schemeClr val="tx1"/>
                </a:solidFill>
                <a:latin typeface="Comic Sans MS" pitchFamily="66" charset="0"/>
              </a:defRPr>
            </a:lvl8pPr>
            <a:lvl9pPr eaLnBrk="0" fontAlgn="base" hangingPunct="0">
              <a:spcBef>
                <a:spcPct val="0"/>
              </a:spcBef>
              <a:spcAft>
                <a:spcPct val="0"/>
              </a:spcAft>
              <a:defRPr>
                <a:solidFill>
                  <a:schemeClr val="tx1"/>
                </a:solidFill>
                <a:latin typeface="Comic Sans MS" pitchFamily="66" charset="0"/>
              </a:defRPr>
            </a:lvl9pPr>
          </a:lstStyle>
          <a:p>
            <a:pPr fontAlgn="base">
              <a:lnSpc>
                <a:spcPct val="107000"/>
              </a:lnSpc>
              <a:spcBef>
                <a:spcPct val="0"/>
              </a:spcBef>
              <a:spcAft>
                <a:spcPct val="0"/>
              </a:spcAft>
            </a:pPr>
            <a:r>
              <a:rPr lang="en-US" sz="1000" dirty="0">
                <a:solidFill>
                  <a:srgbClr val="000000"/>
                </a:solidFill>
                <a:latin typeface="Times New Roman" panose="02020603050405020304" pitchFamily="18" charset="0"/>
                <a:cs typeface="Times New Roman" panose="02020603050405020304" pitchFamily="18" charset="0"/>
              </a:rPr>
              <a:t>EVO-1.E.2 Environments change and apply selective pressures to populations. </a:t>
            </a:r>
          </a:p>
          <a:p>
            <a:pPr fontAlgn="base">
              <a:lnSpc>
                <a:spcPct val="107000"/>
              </a:lnSpc>
              <a:spcBef>
                <a:spcPct val="0"/>
              </a:spcBef>
              <a:spcAft>
                <a:spcPct val="0"/>
              </a:spcAft>
            </a:pPr>
            <a:r>
              <a:rPr lang="en-US" sz="1000" dirty="0">
                <a:solidFill>
                  <a:srgbClr val="000000"/>
                </a:solidFill>
                <a:latin typeface="Times New Roman" panose="02020603050405020304" pitchFamily="18" charset="0"/>
                <a:cs typeface="Times New Roman" panose="02020603050405020304" pitchFamily="18" charset="0"/>
              </a:rPr>
              <a:t>EVO-1.E.3 Some phenotypic variations significantly increase or decrease fitness of the organism in particular environments.</a:t>
            </a:r>
          </a:p>
          <a:p>
            <a:pPr lvl="0" eaLnBrk="1" hangingPunct="1">
              <a:defRPr/>
            </a:pPr>
            <a:r>
              <a:rPr lang="en-US" sz="1000" dirty="0">
                <a:solidFill>
                  <a:prstClr val="black"/>
                </a:solidFill>
                <a:latin typeface="Calibri" panose="020F0502020204030204"/>
              </a:rPr>
              <a:t>SP 4. B Describe data from a table or graph, including</a:t>
            </a:r>
            <a:br>
              <a:rPr lang="en-US" sz="1000" dirty="0">
                <a:solidFill>
                  <a:prstClr val="black"/>
                </a:solidFill>
                <a:latin typeface="Calibri" panose="020F0502020204030204"/>
              </a:rPr>
            </a:br>
            <a:r>
              <a:rPr lang="en-US" sz="1000" dirty="0">
                <a:solidFill>
                  <a:prstClr val="black"/>
                </a:solidFill>
                <a:latin typeface="Calibri" panose="020F0502020204030204"/>
              </a:rPr>
              <a:t>     b. Describing trends and/or patterns in the data.</a:t>
            </a:r>
          </a:p>
        </p:txBody>
      </p:sp>
    </p:spTree>
    <p:extLst>
      <p:ext uri="{BB962C8B-B14F-4D97-AF65-F5344CB8AC3E}">
        <p14:creationId xmlns:p14="http://schemas.microsoft.com/office/powerpoint/2010/main" val="3015460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pic>
        <p:nvPicPr>
          <p:cNvPr id="182274" name="Picture 5">
            <a:extLst>
              <a:ext uri="{FF2B5EF4-FFF2-40B4-BE49-F238E27FC236}">
                <a16:creationId xmlns:a16="http://schemas.microsoft.com/office/drawing/2014/main" id="{E54752E1-0734-48DB-85F5-65349FD753CB}"/>
              </a:ext>
            </a:extLst>
          </p:cNvPr>
          <p:cNvPicPr>
            <a:picLocks noChangeAspect="1"/>
          </p:cNvPicPr>
          <p:nvPr/>
        </p:nvPicPr>
        <p:blipFill>
          <a:blip r:embed="rId2">
            <a:extLst>
              <a:ext uri="{28A0092B-C50C-407E-A947-70E740481C1C}">
                <a14:useLocalDpi xmlns:a14="http://schemas.microsoft.com/office/drawing/2010/main" val="0"/>
              </a:ext>
            </a:extLst>
          </a:blip>
          <a:srcRect l="33745" t="29720" r="29929"/>
          <a:stretch>
            <a:fillRect/>
          </a:stretch>
        </p:blipFill>
        <p:spPr bwMode="auto">
          <a:xfrm>
            <a:off x="1949450" y="962025"/>
            <a:ext cx="4832350" cy="404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5" name="Rectangle 2">
            <a:extLst>
              <a:ext uri="{FF2B5EF4-FFF2-40B4-BE49-F238E27FC236}">
                <a16:creationId xmlns:a16="http://schemas.microsoft.com/office/drawing/2014/main" id="{74843B23-7E39-421E-9F12-8569B7E889C8}"/>
              </a:ext>
            </a:extLst>
          </p:cNvPr>
          <p:cNvSpPr>
            <a:spLocks noChangeArrowheads="1"/>
          </p:cNvSpPr>
          <p:nvPr/>
        </p:nvSpPr>
        <p:spPr bwMode="auto">
          <a:xfrm>
            <a:off x="0" y="-42807"/>
            <a:ext cx="6858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1000" dirty="0">
                <a:solidFill>
                  <a:srgbClr val="FF33CC"/>
                </a:solidFill>
              </a:rPr>
              <a:t>Image from: http://www.epikness.com/wp-content/uploads/2011/11/chem191ss5q5.gif</a:t>
            </a:r>
          </a:p>
        </p:txBody>
      </p:sp>
      <p:sp>
        <p:nvSpPr>
          <p:cNvPr id="182276" name="TextBox 1">
            <a:extLst>
              <a:ext uri="{FF2B5EF4-FFF2-40B4-BE49-F238E27FC236}">
                <a16:creationId xmlns:a16="http://schemas.microsoft.com/office/drawing/2014/main" id="{4E4CEB0F-87A2-4C63-B01D-8A8C0E18D675}"/>
              </a:ext>
            </a:extLst>
          </p:cNvPr>
          <p:cNvSpPr txBox="1">
            <a:spLocks noChangeArrowheads="1"/>
          </p:cNvSpPr>
          <p:nvPr/>
        </p:nvSpPr>
        <p:spPr bwMode="auto">
          <a:xfrm>
            <a:off x="0" y="364697"/>
            <a:ext cx="113223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400" dirty="0">
                <a:solidFill>
                  <a:srgbClr val="000000"/>
                </a:solidFill>
                <a:latin typeface="Comic Sans MS" panose="030F0702030302020204" pitchFamily="66" charset="0"/>
              </a:rPr>
              <a:t>This graph shows the effect substrate concentration on the rate of reaction </a:t>
            </a:r>
          </a:p>
        </p:txBody>
      </p:sp>
      <p:sp>
        <p:nvSpPr>
          <p:cNvPr id="2" name="TextBox 1">
            <a:extLst>
              <a:ext uri="{FF2B5EF4-FFF2-40B4-BE49-F238E27FC236}">
                <a16:creationId xmlns:a16="http://schemas.microsoft.com/office/drawing/2014/main" id="{25117C72-2B33-43B7-A62E-19765A6C1D24}"/>
              </a:ext>
            </a:extLst>
          </p:cNvPr>
          <p:cNvSpPr txBox="1">
            <a:spLocks noChangeArrowheads="1"/>
          </p:cNvSpPr>
          <p:nvPr/>
        </p:nvSpPr>
        <p:spPr bwMode="auto">
          <a:xfrm>
            <a:off x="6173788" y="1584326"/>
            <a:ext cx="4114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000" b="1" dirty="0">
                <a:solidFill>
                  <a:srgbClr val="0000FF"/>
                </a:solidFill>
                <a:latin typeface="Comic Sans MS" panose="030F0702030302020204" pitchFamily="66" charset="0"/>
                <a:cs typeface="Arial" panose="020B0604020202020204" pitchFamily="34" charset="0"/>
              </a:rPr>
              <a:t>Eventually reach a point where all active sites are full. </a:t>
            </a:r>
            <a:br>
              <a:rPr lang="en-US" altLang="en-US" sz="2000" b="1" dirty="0">
                <a:solidFill>
                  <a:srgbClr val="0000FF"/>
                </a:solidFill>
                <a:latin typeface="Comic Sans MS" panose="030F0702030302020204" pitchFamily="66" charset="0"/>
                <a:cs typeface="Arial" panose="020B0604020202020204" pitchFamily="34" charset="0"/>
              </a:rPr>
            </a:br>
            <a:r>
              <a:rPr lang="en-US" altLang="en-US" sz="2000" b="1" dirty="0">
                <a:solidFill>
                  <a:srgbClr val="0000FF"/>
                </a:solidFill>
                <a:latin typeface="Comic Sans MS" panose="030F0702030302020204" pitchFamily="66" charset="0"/>
                <a:cs typeface="Arial" panose="020B0604020202020204" pitchFamily="34" charset="0"/>
              </a:rPr>
              <a:t>Adding more substrate doesn’t increase reaction rate.</a:t>
            </a:r>
          </a:p>
        </p:txBody>
      </p:sp>
      <p:sp>
        <p:nvSpPr>
          <p:cNvPr id="182278" name="Rectangle 3">
            <a:extLst>
              <a:ext uri="{FF2B5EF4-FFF2-40B4-BE49-F238E27FC236}">
                <a16:creationId xmlns:a16="http://schemas.microsoft.com/office/drawing/2014/main" id="{332986E2-C860-4979-829E-E8579E20A4FD}"/>
              </a:ext>
            </a:extLst>
          </p:cNvPr>
          <p:cNvSpPr>
            <a:spLocks noChangeArrowheads="1"/>
          </p:cNvSpPr>
          <p:nvPr/>
        </p:nvSpPr>
        <p:spPr bwMode="auto">
          <a:xfrm>
            <a:off x="0" y="6156358"/>
            <a:ext cx="9147175" cy="87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lnSpc>
                <a:spcPct val="107000"/>
              </a:lnSpc>
              <a:spcBef>
                <a:spcPct val="0"/>
              </a:spcBef>
              <a:spcAft>
                <a:spcPct val="0"/>
              </a:spcAft>
              <a:buNone/>
            </a:pPr>
            <a:r>
              <a:rPr lang="en-US" altLang="en-US" sz="1000" dirty="0">
                <a:solidFill>
                  <a:srgbClr val="000000"/>
                </a:solidFill>
                <a:ea typeface="Times New Roman" panose="02020603050405020304" pitchFamily="18" charset="0"/>
                <a:cs typeface="Arial" panose="020B0604020202020204" pitchFamily="34" charset="0"/>
              </a:rPr>
              <a:t>ENE 1.G.2 The relative concentrations of substrates and products determine how efficiently an enzymatic reaction proceeds</a:t>
            </a:r>
          </a:p>
          <a:p>
            <a:pPr lvl="0">
              <a:spcBef>
                <a:spcPts val="0"/>
              </a:spcBef>
              <a:buNone/>
              <a:defRPr/>
            </a:pPr>
            <a:r>
              <a:rPr lang="en-US" sz="1000" dirty="0">
                <a:solidFill>
                  <a:prstClr val="black"/>
                </a:solidFill>
                <a:latin typeface="Calibri" panose="020F0502020204030204"/>
              </a:rPr>
              <a:t>SP 2 B Explain relationships between different characteristics of biological concepts, processes, or models represented visually</a:t>
            </a:r>
          </a:p>
          <a:p>
            <a:pPr lvl="0">
              <a:spcBef>
                <a:spcPts val="0"/>
              </a:spcBef>
              <a:buNone/>
              <a:defRPr/>
            </a:pPr>
            <a:r>
              <a:rPr lang="en-US" sz="1000" dirty="0">
                <a:solidFill>
                  <a:prstClr val="black"/>
                </a:solidFill>
                <a:latin typeface="Calibri" panose="020F0502020204030204"/>
              </a:rPr>
              <a:t>    a. in theoretical contexts</a:t>
            </a:r>
          </a:p>
          <a:p>
            <a:pPr lvl="0">
              <a:spcBef>
                <a:spcPts val="0"/>
              </a:spcBef>
              <a:buNone/>
              <a:defRPr/>
            </a:pPr>
            <a:r>
              <a:rPr lang="en-US" sz="1000" dirty="0">
                <a:solidFill>
                  <a:prstClr val="black"/>
                </a:solidFill>
                <a:latin typeface="Calibri" panose="020F0502020204030204"/>
              </a:rPr>
              <a:t>SP 2.C Explain how biological concepts or processes represented visually relate to larger biological principles, concepts, processes or theories.</a:t>
            </a:r>
          </a:p>
          <a:p>
            <a:pPr eaLnBrk="0" fontAlgn="base" hangingPunct="0">
              <a:lnSpc>
                <a:spcPct val="107000"/>
              </a:lnSpc>
              <a:spcBef>
                <a:spcPct val="0"/>
              </a:spcBef>
              <a:spcAft>
                <a:spcPct val="0"/>
              </a:spcAft>
              <a:buNone/>
            </a:pPr>
            <a:endParaRPr lang="en-US" altLang="en-US" sz="1000" dirty="0">
              <a:solidFill>
                <a:srgbClr val="000000"/>
              </a:solidFill>
              <a:ea typeface="Times New Roman" panose="02020603050405020304" pitchFamily="18" charset="0"/>
              <a:cs typeface="Arial" panose="020B0604020202020204" pitchFamily="34" charset="0"/>
            </a:endParaRPr>
          </a:p>
        </p:txBody>
      </p:sp>
      <p:sp>
        <p:nvSpPr>
          <p:cNvPr id="182279" name="Rectangle 4">
            <a:extLst>
              <a:ext uri="{FF2B5EF4-FFF2-40B4-BE49-F238E27FC236}">
                <a16:creationId xmlns:a16="http://schemas.microsoft.com/office/drawing/2014/main" id="{70A5AB7E-5147-4E66-95F4-1B42472B521D}"/>
              </a:ext>
            </a:extLst>
          </p:cNvPr>
          <p:cNvSpPr>
            <a:spLocks noChangeArrowheads="1"/>
          </p:cNvSpPr>
          <p:nvPr/>
        </p:nvSpPr>
        <p:spPr bwMode="auto">
          <a:xfrm>
            <a:off x="2705100" y="1071563"/>
            <a:ext cx="6781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2000" dirty="0">
                <a:solidFill>
                  <a:srgbClr val="000000"/>
                </a:solidFill>
                <a:latin typeface="Comic Sans MS" panose="030F0702030302020204" pitchFamily="66" charset="0"/>
              </a:rPr>
              <a:t>Why does the graph start to level off here?</a:t>
            </a:r>
            <a:endParaRPr lang="en-US" altLang="en-US" dirty="0">
              <a:solidFill>
                <a:srgbClr val="000000"/>
              </a:solidFill>
            </a:endParaRPr>
          </a:p>
        </p:txBody>
      </p:sp>
      <p:sp>
        <p:nvSpPr>
          <p:cNvPr id="6" name="Arrow: Left 5">
            <a:extLst>
              <a:ext uri="{FF2B5EF4-FFF2-40B4-BE49-F238E27FC236}">
                <a16:creationId xmlns:a16="http://schemas.microsoft.com/office/drawing/2014/main" id="{828D813F-A541-4CB8-B01A-024646B2CCBF}"/>
              </a:ext>
            </a:extLst>
          </p:cNvPr>
          <p:cNvSpPr/>
          <p:nvPr/>
        </p:nvSpPr>
        <p:spPr>
          <a:xfrm rot="14291235" flipV="1">
            <a:off x="2890838" y="1762126"/>
            <a:ext cx="739775" cy="222250"/>
          </a:xfrm>
          <a:prstGeom prst="lef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800" dirty="0">
              <a:solidFill>
                <a:srgbClr val="FFFFFF"/>
              </a:solidFill>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1">
            <a:lumMod val="90000"/>
          </a:schemeClr>
        </a:solidFill>
        <a:effectLst/>
      </p:bgPr>
    </p:bg>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A49FD95-2230-4DB5-92DE-53EDBB6CF174}"/>
              </a:ext>
            </a:extLst>
          </p:cNvPr>
          <p:cNvSpPr>
            <a:spLocks noGrp="1" noChangeArrowheads="1"/>
          </p:cNvSpPr>
          <p:nvPr>
            <p:ph type="body" sz="half" idx="2"/>
          </p:nvPr>
        </p:nvSpPr>
        <p:spPr>
          <a:xfrm>
            <a:off x="26504" y="358775"/>
            <a:ext cx="12165496" cy="1196187"/>
          </a:xfrm>
        </p:spPr>
        <p:txBody>
          <a:bodyPr/>
          <a:lstStyle/>
          <a:p>
            <a:pPr marL="0" indent="0">
              <a:buNone/>
            </a:pPr>
            <a:endParaRPr lang="en-US" altLang="en-US" sz="1800" dirty="0">
              <a:solidFill>
                <a:srgbClr val="FF0000"/>
              </a:solidFill>
              <a:latin typeface="Comic Sans MS" panose="030F0702030302020204" pitchFamily="66" charset="0"/>
            </a:endParaRPr>
          </a:p>
          <a:p>
            <a:pPr marL="0" indent="0">
              <a:buNone/>
            </a:pPr>
            <a:endParaRPr lang="en-US" altLang="en-US" sz="1800" dirty="0">
              <a:solidFill>
                <a:srgbClr val="FF0000"/>
              </a:solidFill>
              <a:latin typeface="Comic Sans MS" panose="030F0702030302020204" pitchFamily="66" charset="0"/>
            </a:endParaRPr>
          </a:p>
        </p:txBody>
      </p:sp>
      <p:sp>
        <p:nvSpPr>
          <p:cNvPr id="89091" name="Rectangle 1">
            <a:extLst>
              <a:ext uri="{FF2B5EF4-FFF2-40B4-BE49-F238E27FC236}">
                <a16:creationId xmlns:a16="http://schemas.microsoft.com/office/drawing/2014/main" id="{6B086D1E-103C-4467-8677-79882B1ED55E}"/>
              </a:ext>
            </a:extLst>
          </p:cNvPr>
          <p:cNvSpPr>
            <a:spLocks noChangeArrowheads="1"/>
          </p:cNvSpPr>
          <p:nvPr/>
        </p:nvSpPr>
        <p:spPr bwMode="auto">
          <a:xfrm>
            <a:off x="1541464" y="6253163"/>
            <a:ext cx="9185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Aft>
                <a:spcPct val="0"/>
              </a:spcAft>
              <a:buNone/>
              <a:defRPr/>
            </a:pPr>
            <a:r>
              <a:rPr lang="en-US" altLang="en-US" sz="1000" dirty="0">
                <a:solidFill>
                  <a:srgbClr val="CC0099"/>
                </a:solidFill>
                <a:cs typeface="Arial" panose="020B0604020202020204" pitchFamily="34" charset="0"/>
              </a:rPr>
              <a:t>.</a:t>
            </a:r>
          </a:p>
        </p:txBody>
      </p:sp>
      <p:sp>
        <p:nvSpPr>
          <p:cNvPr id="4" name="Rectangle 1">
            <a:extLst>
              <a:ext uri="{FF2B5EF4-FFF2-40B4-BE49-F238E27FC236}">
                <a16:creationId xmlns:a16="http://schemas.microsoft.com/office/drawing/2014/main" id="{53242106-AB3A-47EF-907D-64BF9F10F4BA}"/>
              </a:ext>
            </a:extLst>
          </p:cNvPr>
          <p:cNvSpPr>
            <a:spLocks noChangeArrowheads="1"/>
          </p:cNvSpPr>
          <p:nvPr/>
        </p:nvSpPr>
        <p:spPr bwMode="auto">
          <a:xfrm>
            <a:off x="0" y="6376194"/>
            <a:ext cx="92027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Comic Sans MS" pitchFamily="66" charset="0"/>
              </a:defRPr>
            </a:lvl1pPr>
            <a:lvl2pPr eaLnBrk="0" hangingPunct="0">
              <a:defRPr>
                <a:solidFill>
                  <a:schemeClr val="tx1"/>
                </a:solidFill>
                <a:latin typeface="Comic Sans MS" pitchFamily="66" charset="0"/>
              </a:defRPr>
            </a:lvl2pPr>
            <a:lvl3pPr eaLnBrk="0" hangingPunct="0">
              <a:defRPr>
                <a:solidFill>
                  <a:schemeClr val="tx1"/>
                </a:solidFill>
                <a:latin typeface="Comic Sans MS" pitchFamily="66" charset="0"/>
              </a:defRPr>
            </a:lvl3pPr>
            <a:lvl4pPr eaLnBrk="0" hangingPunct="0">
              <a:defRPr>
                <a:solidFill>
                  <a:schemeClr val="tx1"/>
                </a:solidFill>
                <a:latin typeface="Comic Sans MS" pitchFamily="66" charset="0"/>
              </a:defRPr>
            </a:lvl4pPr>
            <a:lvl5pPr eaLnBrk="0" hangingPunct="0">
              <a:defRPr>
                <a:solidFill>
                  <a:schemeClr val="tx1"/>
                </a:solidFill>
                <a:latin typeface="Comic Sans MS" pitchFamily="66" charset="0"/>
              </a:defRPr>
            </a:lvl5pPr>
            <a:lvl6pPr eaLnBrk="0" fontAlgn="base" hangingPunct="0">
              <a:spcBef>
                <a:spcPct val="0"/>
              </a:spcBef>
              <a:spcAft>
                <a:spcPct val="0"/>
              </a:spcAft>
              <a:defRPr>
                <a:solidFill>
                  <a:schemeClr val="tx1"/>
                </a:solidFill>
                <a:latin typeface="Comic Sans MS" pitchFamily="66" charset="0"/>
              </a:defRPr>
            </a:lvl6pPr>
            <a:lvl7pPr eaLnBrk="0" fontAlgn="base" hangingPunct="0">
              <a:spcBef>
                <a:spcPct val="0"/>
              </a:spcBef>
              <a:spcAft>
                <a:spcPct val="0"/>
              </a:spcAft>
              <a:defRPr>
                <a:solidFill>
                  <a:schemeClr val="tx1"/>
                </a:solidFill>
                <a:latin typeface="Comic Sans MS" pitchFamily="66" charset="0"/>
              </a:defRPr>
            </a:lvl7pPr>
            <a:lvl8pPr eaLnBrk="0" fontAlgn="base" hangingPunct="0">
              <a:spcBef>
                <a:spcPct val="0"/>
              </a:spcBef>
              <a:spcAft>
                <a:spcPct val="0"/>
              </a:spcAft>
              <a:defRPr>
                <a:solidFill>
                  <a:schemeClr val="tx1"/>
                </a:solidFill>
                <a:latin typeface="Comic Sans MS" pitchFamily="66" charset="0"/>
              </a:defRPr>
            </a:lvl8pPr>
            <a:lvl9pPr eaLnBrk="0" fontAlgn="base" hangingPunct="0">
              <a:spcBef>
                <a:spcPct val="0"/>
              </a:spcBef>
              <a:spcAft>
                <a:spcPct val="0"/>
              </a:spcAft>
              <a:defRPr>
                <a:solidFill>
                  <a:schemeClr val="tx1"/>
                </a:solidFill>
                <a:latin typeface="Comic Sans MS" pitchFamily="66" charset="0"/>
              </a:defRPr>
            </a:lvl9pPr>
          </a:lstStyle>
          <a:p>
            <a:pPr eaLnBrk="1" hangingPunct="1">
              <a:defRPr/>
            </a:pPr>
            <a:r>
              <a:rPr lang="en-US" sz="1000" dirty="0">
                <a:solidFill>
                  <a:prstClr val="black"/>
                </a:solidFill>
                <a:latin typeface="Times New Roman" panose="02020603050405020304" pitchFamily="18" charset="0"/>
                <a:cs typeface="Times New Roman" panose="02020603050405020304" pitchFamily="18" charset="0"/>
              </a:rPr>
              <a:t>SP 4. B Describe data from a table or graph, including</a:t>
            </a:r>
            <a:br>
              <a:rPr lang="en-US" sz="1000" dirty="0">
                <a:solidFill>
                  <a:prstClr val="black"/>
                </a:solidFill>
                <a:latin typeface="Times New Roman" panose="02020603050405020304" pitchFamily="18" charset="0"/>
                <a:cs typeface="Times New Roman" panose="02020603050405020304" pitchFamily="18" charset="0"/>
              </a:rPr>
            </a:br>
            <a:r>
              <a:rPr lang="en-US" sz="1000" dirty="0">
                <a:solidFill>
                  <a:prstClr val="black"/>
                </a:solidFill>
                <a:latin typeface="Times New Roman" panose="02020603050405020304" pitchFamily="18" charset="0"/>
                <a:cs typeface="Times New Roman" panose="02020603050405020304" pitchFamily="18" charset="0"/>
              </a:rPr>
              <a:t>     a. Identifying specific data points</a:t>
            </a:r>
          </a:p>
        </p:txBody>
      </p:sp>
      <p:sp>
        <p:nvSpPr>
          <p:cNvPr id="6" name="TextBox 5">
            <a:extLst>
              <a:ext uri="{FF2B5EF4-FFF2-40B4-BE49-F238E27FC236}">
                <a16:creationId xmlns:a16="http://schemas.microsoft.com/office/drawing/2014/main" id="{9EB6436F-91F3-4413-BE0D-6260B8D67519}"/>
              </a:ext>
            </a:extLst>
          </p:cNvPr>
          <p:cNvSpPr txBox="1"/>
          <p:nvPr/>
        </p:nvSpPr>
        <p:spPr>
          <a:xfrm>
            <a:off x="79441" y="37815"/>
            <a:ext cx="5852884" cy="246221"/>
          </a:xfrm>
          <a:prstGeom prst="rect">
            <a:avLst/>
          </a:prstGeom>
          <a:noFill/>
        </p:spPr>
        <p:txBody>
          <a:bodyPr wrap="none" rtlCol="0">
            <a:spAutoFit/>
          </a:bodyPr>
          <a:lstStyle/>
          <a:p>
            <a:pPr fontAlgn="base">
              <a:spcBef>
                <a:spcPct val="0"/>
              </a:spcBef>
              <a:spcAft>
                <a:spcPct val="0"/>
              </a:spcAft>
              <a:defRPr/>
            </a:pPr>
            <a:r>
              <a:rPr lang="en-US" sz="1000" dirty="0">
                <a:solidFill>
                  <a:srgbClr val="000000"/>
                </a:solidFill>
                <a:latin typeface="Arial"/>
                <a:cs typeface="Times New Roman" panose="02020603050405020304" pitchFamily="18" charset="0"/>
              </a:rPr>
              <a:t>http://ehardmanapbio.weebly.com/uploads/5/2/0/5/5205206/jenniferkloocksquantitativeguidekey2.pdf</a:t>
            </a:r>
          </a:p>
        </p:txBody>
      </p:sp>
      <p:sp>
        <p:nvSpPr>
          <p:cNvPr id="9" name="TextBox 8">
            <a:extLst>
              <a:ext uri="{FF2B5EF4-FFF2-40B4-BE49-F238E27FC236}">
                <a16:creationId xmlns:a16="http://schemas.microsoft.com/office/drawing/2014/main" id="{4D472413-86C8-4B53-9350-A582A634B31B}"/>
              </a:ext>
            </a:extLst>
          </p:cNvPr>
          <p:cNvSpPr txBox="1"/>
          <p:nvPr/>
        </p:nvSpPr>
        <p:spPr>
          <a:xfrm>
            <a:off x="95624" y="3556875"/>
            <a:ext cx="7607328" cy="1015663"/>
          </a:xfrm>
          <a:prstGeom prst="rect">
            <a:avLst/>
          </a:prstGeom>
          <a:noFill/>
        </p:spPr>
        <p:txBody>
          <a:bodyPr wrap="square">
            <a:spAutoFit/>
          </a:bodyPr>
          <a:lstStyle/>
          <a:p>
            <a:r>
              <a:rPr lang="en-US" sz="2000" dirty="0">
                <a:latin typeface="Comic Sans MS" panose="030F0702030302020204" pitchFamily="66" charset="0"/>
              </a:rPr>
              <a:t>What would happen to the solute potential when the dissolved substance is glucose vs. NaCl (table salt) Justify your answer    i = 1 vs i=2</a:t>
            </a:r>
          </a:p>
        </p:txBody>
      </p:sp>
      <p:sp>
        <p:nvSpPr>
          <p:cNvPr id="5" name="TextBox 4">
            <a:extLst>
              <a:ext uri="{FF2B5EF4-FFF2-40B4-BE49-F238E27FC236}">
                <a16:creationId xmlns:a16="http://schemas.microsoft.com/office/drawing/2014/main" id="{FA78CBAC-88D1-4DD3-BAE9-9CAACAE0457D}"/>
              </a:ext>
            </a:extLst>
          </p:cNvPr>
          <p:cNvSpPr txBox="1"/>
          <p:nvPr/>
        </p:nvSpPr>
        <p:spPr>
          <a:xfrm>
            <a:off x="7903346" y="3027436"/>
            <a:ext cx="4209213" cy="861774"/>
          </a:xfrm>
          <a:prstGeom prst="rect">
            <a:avLst/>
          </a:prstGeom>
          <a:noFill/>
          <a:ln w="19050">
            <a:solidFill>
              <a:schemeClr val="tx1"/>
            </a:solidFill>
          </a:ln>
        </p:spPr>
        <p:txBody>
          <a:bodyPr wrap="square" rtlCol="0">
            <a:spAutoFit/>
          </a:bodyPr>
          <a:lstStyle/>
          <a:p>
            <a:r>
              <a:rPr lang="en-US" sz="1600" dirty="0"/>
              <a:t>The water potential will be equal to the solute potential of a solution in an open container is zero,</a:t>
            </a:r>
            <a:endParaRPr lang="en-US" dirty="0"/>
          </a:p>
        </p:txBody>
      </p:sp>
      <p:sp>
        <p:nvSpPr>
          <p:cNvPr id="12" name="TextBox 11">
            <a:extLst>
              <a:ext uri="{FF2B5EF4-FFF2-40B4-BE49-F238E27FC236}">
                <a16:creationId xmlns:a16="http://schemas.microsoft.com/office/drawing/2014/main" id="{DC29C5E4-FC6F-4F85-9BB2-C030DECADCCE}"/>
              </a:ext>
            </a:extLst>
          </p:cNvPr>
          <p:cNvSpPr txBox="1"/>
          <p:nvPr/>
        </p:nvSpPr>
        <p:spPr>
          <a:xfrm>
            <a:off x="26504" y="358776"/>
            <a:ext cx="7724442" cy="1631216"/>
          </a:xfrm>
          <a:prstGeom prst="rect">
            <a:avLst/>
          </a:prstGeom>
          <a:noFill/>
        </p:spPr>
        <p:txBody>
          <a:bodyPr wrap="square">
            <a:spAutoFit/>
          </a:bodyPr>
          <a:lstStyle/>
          <a:p>
            <a:r>
              <a:rPr lang="en-US" sz="2000" dirty="0">
                <a:latin typeface="Comic Sans MS" panose="030F0702030302020204" pitchFamily="66" charset="0"/>
              </a:rPr>
              <a:t>Looking at the water potential equation:</a:t>
            </a:r>
          </a:p>
          <a:p>
            <a:endParaRPr lang="en-US" sz="2000" dirty="0">
              <a:latin typeface="Comic Sans MS" panose="030F0702030302020204" pitchFamily="66" charset="0"/>
            </a:endParaRPr>
          </a:p>
          <a:p>
            <a:r>
              <a:rPr lang="en-US" sz="2000" dirty="0">
                <a:latin typeface="Comic Sans MS" panose="030F0702030302020204" pitchFamily="66" charset="0"/>
              </a:rPr>
              <a:t>What would happen to the solute potential when Temperature is increased?</a:t>
            </a:r>
          </a:p>
          <a:p>
            <a:r>
              <a:rPr lang="en-US" sz="2000" dirty="0">
                <a:latin typeface="Comic Sans MS" panose="030F0702030302020204" pitchFamily="66" charset="0"/>
              </a:rPr>
              <a:t>Justify your answer using the equation(s) shown </a:t>
            </a:r>
          </a:p>
        </p:txBody>
      </p:sp>
      <p:sp>
        <p:nvSpPr>
          <p:cNvPr id="17" name="TextBox 16">
            <a:extLst>
              <a:ext uri="{FF2B5EF4-FFF2-40B4-BE49-F238E27FC236}">
                <a16:creationId xmlns:a16="http://schemas.microsoft.com/office/drawing/2014/main" id="{52DEC0CE-6FCB-4763-A200-0E68CCAF622E}"/>
              </a:ext>
            </a:extLst>
          </p:cNvPr>
          <p:cNvSpPr txBox="1"/>
          <p:nvPr/>
        </p:nvSpPr>
        <p:spPr>
          <a:xfrm>
            <a:off x="517949" y="2230292"/>
            <a:ext cx="6984609" cy="1077218"/>
          </a:xfrm>
          <a:prstGeom prst="rect">
            <a:avLst/>
          </a:prstGeom>
          <a:noFill/>
        </p:spPr>
        <p:txBody>
          <a:bodyPr wrap="square">
            <a:spAutoFit/>
          </a:bodyPr>
          <a:lstStyle/>
          <a:p>
            <a:pPr lvl="0">
              <a:defRPr/>
            </a:pPr>
            <a:r>
              <a:rPr lang="el-GR" altLang="en-US" sz="2400" dirty="0">
                <a:solidFill>
                  <a:srgbClr val="333399"/>
                </a:solidFill>
                <a:latin typeface="Comic Sans MS" panose="030F0702030302020204" pitchFamily="66" charset="0"/>
                <a:cs typeface="Arial" panose="020B0604020202020204" pitchFamily="34" charset="0"/>
              </a:rPr>
              <a:t> </a:t>
            </a:r>
            <a:r>
              <a:rPr lang="el-GR" altLang="en-US" sz="2000" dirty="0">
                <a:solidFill>
                  <a:srgbClr val="0000FF"/>
                </a:solidFill>
                <a:latin typeface="Comic Sans MS" panose="030F0702030302020204" pitchFamily="66" charset="0"/>
                <a:cs typeface="Arial" panose="020B0604020202020204" pitchFamily="34" charset="0"/>
              </a:rPr>
              <a:t>Ψ</a:t>
            </a:r>
            <a:r>
              <a:rPr lang="en-US" altLang="en-US" sz="2000" dirty="0">
                <a:solidFill>
                  <a:srgbClr val="0000FF"/>
                </a:solidFill>
                <a:latin typeface="Comic Sans MS" panose="030F0702030302020204" pitchFamily="66" charset="0"/>
                <a:cs typeface="Arial" panose="020B0604020202020204" pitchFamily="34" charset="0"/>
              </a:rPr>
              <a:t> </a:t>
            </a:r>
            <a:r>
              <a:rPr kumimoji="0" lang="en-US" sz="2000" b="0" i="0" u="none" strike="noStrike" kern="1200" cap="none" spc="0" normalizeH="0" baseline="-25000" noProof="0" dirty="0">
                <a:ln>
                  <a:noFill/>
                </a:ln>
                <a:solidFill>
                  <a:srgbClr val="0000FF"/>
                </a:solidFill>
                <a:effectLst/>
                <a:uLnTx/>
                <a:uFillTx/>
                <a:latin typeface="Comic Sans MS" panose="030F0702030302020204" pitchFamily="66" charset="0"/>
              </a:rPr>
              <a:t>s  </a:t>
            </a:r>
            <a:r>
              <a:rPr kumimoji="0" lang="en-US" sz="2000" b="0" i="0" u="none" strike="noStrike" kern="1200" cap="none" spc="0" normalizeH="0" noProof="0" dirty="0">
                <a:ln>
                  <a:noFill/>
                </a:ln>
                <a:solidFill>
                  <a:srgbClr val="0000FF"/>
                </a:solidFill>
                <a:effectLst/>
                <a:uLnTx/>
                <a:uFillTx/>
                <a:latin typeface="Comic Sans MS" panose="030F0702030302020204" pitchFamily="66" charset="0"/>
              </a:rPr>
              <a:t>will decrease if T is increased.</a:t>
            </a:r>
            <a:r>
              <a:rPr lang="en-US" sz="2000" dirty="0">
                <a:solidFill>
                  <a:srgbClr val="0000FF"/>
                </a:solidFill>
                <a:latin typeface="Comic Sans MS" panose="030F0702030302020204" pitchFamily="66" charset="0"/>
              </a:rPr>
              <a:t> </a:t>
            </a:r>
          </a:p>
          <a:p>
            <a:pPr lvl="0">
              <a:defRPr/>
            </a:pPr>
            <a:r>
              <a:rPr lang="en-US" sz="2000" dirty="0">
                <a:solidFill>
                  <a:srgbClr val="0000FF"/>
                </a:solidFill>
                <a:latin typeface="Comic Sans MS" panose="030F0702030302020204" pitchFamily="66" charset="0"/>
              </a:rPr>
              <a:t>Since </a:t>
            </a:r>
            <a:r>
              <a:rPr kumimoji="0" lang="el-GR" sz="2000" b="0" i="0" u="none" strike="noStrike" kern="1200" cap="none" spc="0" normalizeH="0" baseline="0" noProof="0" dirty="0">
                <a:ln>
                  <a:noFill/>
                </a:ln>
                <a:solidFill>
                  <a:srgbClr val="0000FF"/>
                </a:solidFill>
                <a:effectLst/>
                <a:uLnTx/>
                <a:uFillTx/>
                <a:latin typeface="Comic Sans MS" panose="030F0702030302020204" pitchFamily="66" charset="0"/>
              </a:rPr>
              <a:t>ψ</a:t>
            </a:r>
            <a:r>
              <a:rPr kumimoji="0" lang="en-US" sz="2000" b="0" i="0" u="none" strike="noStrike" kern="1200" cap="none" spc="0" normalizeH="0" baseline="-25000" noProof="0" dirty="0">
                <a:ln>
                  <a:noFill/>
                </a:ln>
                <a:solidFill>
                  <a:srgbClr val="0000FF"/>
                </a:solidFill>
                <a:effectLst/>
                <a:uLnTx/>
                <a:uFillTx/>
                <a:latin typeface="Comic Sans MS" panose="030F0702030302020204" pitchFamily="66" charset="0"/>
              </a:rPr>
              <a:t>s</a:t>
            </a:r>
            <a:r>
              <a:rPr kumimoji="0" lang="en-US" sz="2000" b="0" i="0" u="none" strike="noStrike" kern="1200" cap="none" spc="0" normalizeH="0" baseline="0" noProof="0" dirty="0">
                <a:ln>
                  <a:noFill/>
                </a:ln>
                <a:solidFill>
                  <a:srgbClr val="0000FF"/>
                </a:solidFill>
                <a:effectLst/>
                <a:uLnTx/>
                <a:uFillTx/>
                <a:latin typeface="Comic Sans MS" panose="030F0702030302020204" pitchFamily="66" charset="0"/>
              </a:rPr>
              <a:t> = - iCRT</a:t>
            </a:r>
            <a:r>
              <a:rPr lang="en-US" sz="2000" dirty="0">
                <a:solidFill>
                  <a:srgbClr val="0000FF"/>
                </a:solidFill>
                <a:latin typeface="Comic Sans MS" panose="030F0702030302020204" pitchFamily="66" charset="0"/>
              </a:rPr>
              <a:t>, increasing T makes </a:t>
            </a:r>
            <a:r>
              <a:rPr lang="el-GR" altLang="en-US" sz="2000" dirty="0">
                <a:solidFill>
                  <a:srgbClr val="0000FF"/>
                </a:solidFill>
                <a:latin typeface="Comic Sans MS" panose="030F0702030302020204" pitchFamily="66" charset="0"/>
                <a:cs typeface="Arial" panose="020B0604020202020204" pitchFamily="34" charset="0"/>
              </a:rPr>
              <a:t>Ψ</a:t>
            </a:r>
            <a:r>
              <a:rPr lang="en-US" altLang="en-US" sz="2000" dirty="0">
                <a:solidFill>
                  <a:srgbClr val="0000FF"/>
                </a:solidFill>
                <a:latin typeface="Comic Sans MS" panose="030F0702030302020204" pitchFamily="66" charset="0"/>
                <a:cs typeface="Arial" panose="020B0604020202020204" pitchFamily="34" charset="0"/>
              </a:rPr>
              <a:t> </a:t>
            </a:r>
            <a:r>
              <a:rPr kumimoji="0" lang="en-US" sz="2000" b="0" i="0" u="none" strike="noStrike" kern="1200" cap="none" spc="0" normalizeH="0" baseline="-25000" noProof="0" dirty="0">
                <a:ln>
                  <a:noFill/>
                </a:ln>
                <a:solidFill>
                  <a:srgbClr val="0000FF"/>
                </a:solidFill>
                <a:effectLst/>
                <a:uLnTx/>
                <a:uFillTx/>
                <a:latin typeface="Comic Sans MS" panose="030F0702030302020204" pitchFamily="66" charset="0"/>
              </a:rPr>
              <a:t>s</a:t>
            </a:r>
            <a:r>
              <a:rPr lang="en-US" sz="2000" dirty="0">
                <a:solidFill>
                  <a:srgbClr val="0000FF"/>
                </a:solidFill>
                <a:latin typeface="Comic Sans MS" panose="030F0702030302020204" pitchFamily="66" charset="0"/>
              </a:rPr>
              <a:t> a bigger NEGATIVE number.</a:t>
            </a:r>
            <a:endParaRPr kumimoji="0" lang="en-US" sz="2000" b="0" i="0" u="none" strike="noStrike" kern="1200" cap="none" spc="0" normalizeH="0" baseline="0" noProof="0" dirty="0">
              <a:ln>
                <a:noFill/>
              </a:ln>
              <a:solidFill>
                <a:srgbClr val="0000FF"/>
              </a:solidFill>
              <a:effectLst/>
              <a:uLnTx/>
              <a:uFillTx/>
              <a:latin typeface="Comic Sans MS" panose="030F0702030302020204" pitchFamily="66" charset="0"/>
            </a:endParaRPr>
          </a:p>
        </p:txBody>
      </p:sp>
      <p:sp>
        <p:nvSpPr>
          <p:cNvPr id="18" name="TextBox 17">
            <a:extLst>
              <a:ext uri="{FF2B5EF4-FFF2-40B4-BE49-F238E27FC236}">
                <a16:creationId xmlns:a16="http://schemas.microsoft.com/office/drawing/2014/main" id="{C67037EB-DA13-4174-A670-986DC77C1C13}"/>
              </a:ext>
            </a:extLst>
          </p:cNvPr>
          <p:cNvSpPr txBox="1"/>
          <p:nvPr/>
        </p:nvSpPr>
        <p:spPr>
          <a:xfrm>
            <a:off x="498678" y="4623020"/>
            <a:ext cx="10867294" cy="1477328"/>
          </a:xfrm>
          <a:prstGeom prst="rect">
            <a:avLst/>
          </a:prstGeom>
          <a:noFill/>
        </p:spPr>
        <p:txBody>
          <a:bodyPr wrap="square">
            <a:spAutoFit/>
          </a:bodyPr>
          <a:lstStyle/>
          <a:p>
            <a:pPr lvl="0">
              <a:defRPr/>
            </a:pPr>
            <a:r>
              <a:rPr lang="en-US" dirty="0">
                <a:solidFill>
                  <a:srgbClr val="0000FF"/>
                </a:solidFill>
                <a:latin typeface="Comic Sans MS" panose="030F0702030302020204" pitchFamily="66" charset="0"/>
              </a:rPr>
              <a:t>NaCl ionizes so i = 2 instead of 1 with glucose.</a:t>
            </a:r>
            <a:br>
              <a:rPr lang="en-US" dirty="0">
                <a:solidFill>
                  <a:srgbClr val="0000FF"/>
                </a:solidFill>
                <a:latin typeface="Comic Sans MS" panose="030F0702030302020204" pitchFamily="66" charset="0"/>
              </a:rPr>
            </a:br>
            <a:r>
              <a:rPr lang="en-US" dirty="0">
                <a:solidFill>
                  <a:srgbClr val="0000FF"/>
                </a:solidFill>
                <a:latin typeface="Comic Sans MS" panose="030F0702030302020204" pitchFamily="66" charset="0"/>
              </a:rPr>
              <a:t>Since </a:t>
            </a:r>
            <a:r>
              <a:rPr lang="el-GR" altLang="en-US" dirty="0">
                <a:solidFill>
                  <a:srgbClr val="0000FF"/>
                </a:solidFill>
                <a:latin typeface="Comic Sans MS" panose="030F0702030302020204" pitchFamily="66" charset="0"/>
                <a:cs typeface="Arial" panose="020B0604020202020204" pitchFamily="34" charset="0"/>
              </a:rPr>
              <a:t>Ψ</a:t>
            </a:r>
            <a:r>
              <a:rPr lang="en-US" altLang="en-US" dirty="0">
                <a:solidFill>
                  <a:srgbClr val="0000FF"/>
                </a:solidFill>
                <a:latin typeface="Comic Sans MS" panose="030F0702030302020204" pitchFamily="66" charset="0"/>
                <a:cs typeface="Arial" panose="020B0604020202020204" pitchFamily="34" charset="0"/>
              </a:rPr>
              <a:t> </a:t>
            </a:r>
            <a:r>
              <a:rPr lang="en-US" baseline="-25000" dirty="0">
                <a:solidFill>
                  <a:srgbClr val="0000FF"/>
                </a:solidFill>
                <a:latin typeface="Comic Sans MS" panose="030F0702030302020204" pitchFamily="66" charset="0"/>
              </a:rPr>
              <a:t>s</a:t>
            </a:r>
            <a:r>
              <a:rPr lang="en-US" dirty="0">
                <a:solidFill>
                  <a:srgbClr val="0000FF"/>
                </a:solidFill>
                <a:latin typeface="Comic Sans MS" panose="030F0702030302020204" pitchFamily="66" charset="0"/>
              </a:rPr>
              <a:t> = - iCRT, </a:t>
            </a:r>
            <a:r>
              <a:rPr lang="el-GR" altLang="en-US" dirty="0">
                <a:solidFill>
                  <a:srgbClr val="0000FF"/>
                </a:solidFill>
                <a:latin typeface="Comic Sans MS" panose="030F0702030302020204" pitchFamily="66" charset="0"/>
                <a:cs typeface="Arial" panose="020B0604020202020204" pitchFamily="34" charset="0"/>
              </a:rPr>
              <a:t>Ψ</a:t>
            </a:r>
            <a:r>
              <a:rPr lang="en-US" altLang="en-US" dirty="0">
                <a:solidFill>
                  <a:srgbClr val="0000FF"/>
                </a:solidFill>
                <a:latin typeface="Comic Sans MS" panose="030F0702030302020204" pitchFamily="66" charset="0"/>
                <a:cs typeface="Arial" panose="020B0604020202020204" pitchFamily="34" charset="0"/>
              </a:rPr>
              <a:t> </a:t>
            </a:r>
            <a:r>
              <a:rPr lang="en-US" baseline="-25000" dirty="0">
                <a:solidFill>
                  <a:srgbClr val="0000FF"/>
                </a:solidFill>
                <a:latin typeface="Comic Sans MS" panose="030F0702030302020204" pitchFamily="66" charset="0"/>
              </a:rPr>
              <a:t>s  </a:t>
            </a:r>
            <a:r>
              <a:rPr lang="en-US" dirty="0">
                <a:solidFill>
                  <a:srgbClr val="0000FF"/>
                </a:solidFill>
                <a:latin typeface="Comic Sans MS" panose="030F0702030302020204" pitchFamily="66" charset="0"/>
              </a:rPr>
              <a:t>will be even more negative than for a</a:t>
            </a:r>
            <a:br>
              <a:rPr lang="en-US" dirty="0">
                <a:solidFill>
                  <a:srgbClr val="0000FF"/>
                </a:solidFill>
                <a:latin typeface="Comic Sans MS" panose="030F0702030302020204" pitchFamily="66" charset="0"/>
              </a:rPr>
            </a:br>
            <a:r>
              <a:rPr lang="en-US" dirty="0">
                <a:solidFill>
                  <a:srgbClr val="0000FF"/>
                </a:solidFill>
                <a:latin typeface="Comic Sans MS" panose="030F0702030302020204" pitchFamily="66" charset="0"/>
              </a:rPr>
              <a:t> glucose solution with the same concentration.</a:t>
            </a:r>
          </a:p>
          <a:p>
            <a:pPr lvl="0">
              <a:defRPr/>
            </a:pPr>
            <a:r>
              <a:rPr lang="en-US" dirty="0">
                <a:solidFill>
                  <a:srgbClr val="0000FF"/>
                </a:solidFill>
                <a:latin typeface="Comic Sans MS" panose="030F0702030302020204" pitchFamily="66" charset="0"/>
              </a:rPr>
              <a:t>  </a:t>
            </a:r>
          </a:p>
          <a:p>
            <a:pPr lvl="0">
              <a:defRPr/>
            </a:pPr>
            <a:r>
              <a:rPr lang="el-GR" altLang="en-US" dirty="0">
                <a:solidFill>
                  <a:srgbClr val="0000FF"/>
                </a:solidFill>
                <a:latin typeface="Comic Sans MS" panose="030F0702030302020204" pitchFamily="66" charset="0"/>
                <a:cs typeface="Arial" panose="020B0604020202020204" pitchFamily="34" charset="0"/>
              </a:rPr>
              <a:t>Ψ</a:t>
            </a:r>
            <a:r>
              <a:rPr lang="en-US" baseline="-25000" dirty="0">
                <a:solidFill>
                  <a:srgbClr val="0000FF"/>
                </a:solidFill>
                <a:latin typeface="Comic Sans MS" panose="030F0702030302020204" pitchFamily="66" charset="0"/>
              </a:rPr>
              <a:t>s</a:t>
            </a:r>
            <a:r>
              <a:rPr lang="en-US" dirty="0">
                <a:solidFill>
                  <a:srgbClr val="0000FF"/>
                </a:solidFill>
                <a:latin typeface="Comic Sans MS" panose="030F0702030302020204" pitchFamily="66" charset="0"/>
              </a:rPr>
              <a:t> when dissolving NaCl will be a bigger NEGATIVE number than when dissolving glucose.</a:t>
            </a:r>
          </a:p>
        </p:txBody>
      </p:sp>
      <p:pic>
        <p:nvPicPr>
          <p:cNvPr id="8" name="Picture 7">
            <a:extLst>
              <a:ext uri="{FF2B5EF4-FFF2-40B4-BE49-F238E27FC236}">
                <a16:creationId xmlns:a16="http://schemas.microsoft.com/office/drawing/2014/main" id="{4A26B284-112F-4FE4-8BB0-7DCE508817BD}"/>
              </a:ext>
            </a:extLst>
          </p:cNvPr>
          <p:cNvPicPr>
            <a:picLocks noChangeAspect="1"/>
          </p:cNvPicPr>
          <p:nvPr/>
        </p:nvPicPr>
        <p:blipFill>
          <a:blip r:embed="rId3"/>
          <a:stretch>
            <a:fillRect/>
          </a:stretch>
        </p:blipFill>
        <p:spPr>
          <a:xfrm>
            <a:off x="9753401" y="4082792"/>
            <a:ext cx="2286198" cy="1505843"/>
          </a:xfrm>
          <a:prstGeom prst="rect">
            <a:avLst/>
          </a:prstGeom>
        </p:spPr>
      </p:pic>
      <p:sp>
        <p:nvSpPr>
          <p:cNvPr id="13" name="TextBox 12">
            <a:extLst>
              <a:ext uri="{FF2B5EF4-FFF2-40B4-BE49-F238E27FC236}">
                <a16:creationId xmlns:a16="http://schemas.microsoft.com/office/drawing/2014/main" id="{15491361-87B5-4A2F-8E6D-EE599E351F65}"/>
              </a:ext>
            </a:extLst>
          </p:cNvPr>
          <p:cNvSpPr txBox="1"/>
          <p:nvPr/>
        </p:nvSpPr>
        <p:spPr>
          <a:xfrm>
            <a:off x="7994003" y="81696"/>
            <a:ext cx="4045596" cy="2800767"/>
          </a:xfrm>
          <a:prstGeom prst="rect">
            <a:avLst/>
          </a:prstGeom>
          <a:noFill/>
          <a:ln>
            <a:solidFill>
              <a:schemeClr val="accent4"/>
            </a:solidFill>
          </a:ln>
        </p:spPr>
        <p:txBody>
          <a:bodyPr wrap="square" rtlCol="0">
            <a:spAutoFit/>
          </a:bodyPr>
          <a:lstStyle/>
          <a:p>
            <a:r>
              <a:rPr lang="el-GR" altLang="en-US" sz="1600" dirty="0">
                <a:latin typeface="Comic Sans MS" panose="030F0702030302020204" pitchFamily="66" charset="0"/>
                <a:cs typeface="Arial" panose="020B0604020202020204" pitchFamily="34" charset="0"/>
              </a:rPr>
              <a:t>Ψ</a:t>
            </a:r>
            <a:r>
              <a:rPr lang="en-US" sz="1600" dirty="0"/>
              <a:t> = </a:t>
            </a:r>
            <a:r>
              <a:rPr lang="el-GR" altLang="en-US" sz="1600" dirty="0">
                <a:latin typeface="Comic Sans MS" panose="030F0702030302020204" pitchFamily="66" charset="0"/>
                <a:cs typeface="Arial" panose="020B0604020202020204" pitchFamily="34" charset="0"/>
              </a:rPr>
              <a:t>Ψ</a:t>
            </a:r>
            <a:r>
              <a:rPr lang="en-US" sz="1600" baseline="-25000" dirty="0"/>
              <a:t>s</a:t>
            </a:r>
            <a:r>
              <a:rPr lang="en-US" sz="1600" dirty="0"/>
              <a:t> + </a:t>
            </a:r>
            <a:r>
              <a:rPr lang="el-GR" altLang="en-US" sz="1600" dirty="0">
                <a:latin typeface="Comic Sans MS" panose="030F0702030302020204" pitchFamily="66" charset="0"/>
                <a:cs typeface="Arial" panose="020B0604020202020204" pitchFamily="34" charset="0"/>
              </a:rPr>
              <a:t>Ψ</a:t>
            </a:r>
            <a:r>
              <a:rPr lang="en-US" sz="1600" baseline="-25000" dirty="0"/>
              <a:t>p</a:t>
            </a:r>
          </a:p>
          <a:p>
            <a:pPr>
              <a:defRPr/>
            </a:pPr>
            <a:r>
              <a:rPr lang="el-GR" altLang="en-US" sz="1600" dirty="0">
                <a:latin typeface="Comic Sans MS" panose="030F0702030302020204" pitchFamily="66" charset="0"/>
                <a:cs typeface="Arial" panose="020B0604020202020204" pitchFamily="34" charset="0"/>
              </a:rPr>
              <a:t>Ψ</a:t>
            </a:r>
            <a:r>
              <a:rPr lang="en-US" altLang="en-US" sz="1600" dirty="0">
                <a:latin typeface="Comic Sans MS" panose="030F0702030302020204" pitchFamily="66" charset="0"/>
                <a:cs typeface="Arial" panose="020B0604020202020204" pitchFamily="34" charset="0"/>
              </a:rPr>
              <a:t> </a:t>
            </a:r>
            <a:r>
              <a:rPr lang="en-US" sz="1600" baseline="-25000" dirty="0"/>
              <a:t>p </a:t>
            </a:r>
            <a:r>
              <a:rPr lang="en-US" sz="1600" dirty="0"/>
              <a:t>= pressure potential</a:t>
            </a:r>
          </a:p>
          <a:p>
            <a:pPr marL="0" marR="0" lvl="0" indent="0" algn="l" defTabSz="914400" rtl="0" eaLnBrk="1" fontAlgn="auto" latinLnBrk="0" hangingPunct="1">
              <a:lnSpc>
                <a:spcPct val="100000"/>
              </a:lnSpc>
              <a:spcBef>
                <a:spcPts val="0"/>
              </a:spcBef>
              <a:spcAft>
                <a:spcPts val="0"/>
              </a:spcAft>
              <a:buClrTx/>
              <a:buSzTx/>
              <a:buFontTx/>
              <a:buNone/>
              <a:tabLst/>
              <a:defRPr/>
            </a:pPr>
            <a:r>
              <a:rPr lang="el-GR" altLang="en-US" sz="1600" dirty="0">
                <a:latin typeface="Comic Sans MS" panose="030F0702030302020204" pitchFamily="66" charset="0"/>
                <a:cs typeface="Arial" panose="020B0604020202020204" pitchFamily="34" charset="0"/>
              </a:rPr>
              <a:t>Ψ</a:t>
            </a:r>
            <a:r>
              <a:rPr lang="en-US" altLang="en-US" sz="1600" dirty="0">
                <a:latin typeface="Comic Sans MS" panose="030F0702030302020204" pitchFamily="66" charset="0"/>
                <a:cs typeface="Arial" panose="020B0604020202020204" pitchFamily="34" charset="0"/>
              </a:rPr>
              <a:t> </a:t>
            </a:r>
            <a:r>
              <a:rPr kumimoji="0" lang="en-US" sz="1600" b="0" i="0" u="none" strike="noStrike" kern="1200" cap="none" spc="0" normalizeH="0" baseline="-25000" noProof="0" dirty="0">
                <a:ln>
                  <a:noFill/>
                </a:ln>
                <a:effectLst/>
                <a:uLnTx/>
                <a:uFillTx/>
                <a:latin typeface="Arial"/>
                <a:ea typeface="+mn-ea"/>
                <a:cs typeface="+mn-cs"/>
              </a:rPr>
              <a:t>s</a:t>
            </a:r>
            <a:r>
              <a:rPr kumimoji="0" lang="en-US" sz="1600" b="0" i="0" u="none" strike="noStrike" kern="1200" cap="none" spc="0" normalizeH="0" baseline="0" noProof="0" dirty="0">
                <a:ln>
                  <a:noFill/>
                </a:ln>
                <a:effectLst/>
                <a:uLnTx/>
                <a:uFillTx/>
                <a:latin typeface="Arial"/>
                <a:ea typeface="+mn-ea"/>
                <a:cs typeface="+mn-cs"/>
              </a:rPr>
              <a:t> = solute potential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altLang="en-US" sz="1600" dirty="0">
                <a:latin typeface="Comic Sans MS" panose="030F0702030302020204" pitchFamily="66" charset="0"/>
                <a:cs typeface="Arial" panose="020B0604020202020204" pitchFamily="34" charset="0"/>
              </a:rPr>
              <a:t>Ψ</a:t>
            </a:r>
            <a:r>
              <a:rPr lang="en-US" altLang="en-US" sz="1600" dirty="0">
                <a:latin typeface="Comic Sans MS" panose="030F0702030302020204" pitchFamily="66" charset="0"/>
                <a:cs typeface="Arial" panose="020B0604020202020204" pitchFamily="34" charset="0"/>
              </a:rPr>
              <a:t> </a:t>
            </a:r>
            <a:r>
              <a:rPr kumimoji="0" lang="en-US" sz="1600" b="0" i="0" u="none" strike="noStrike" kern="1200" cap="none" spc="0" normalizeH="0" baseline="-25000" noProof="0" dirty="0">
                <a:ln>
                  <a:noFill/>
                </a:ln>
                <a:effectLst/>
                <a:uLnTx/>
                <a:uFillTx/>
                <a:latin typeface="Arial"/>
                <a:ea typeface="+mn-ea"/>
                <a:cs typeface="+mn-cs"/>
              </a:rPr>
              <a:t>s</a:t>
            </a:r>
            <a:r>
              <a:rPr kumimoji="0" lang="en-US" sz="1600" b="0" i="0" u="none" strike="noStrike" kern="1200" cap="none" spc="0" normalizeH="0" baseline="0" noProof="0" dirty="0">
                <a:ln>
                  <a:noFill/>
                </a:ln>
                <a:effectLst/>
                <a:uLnTx/>
                <a:uFillTx/>
                <a:latin typeface="Arial"/>
                <a:ea typeface="+mn-ea"/>
                <a:cs typeface="+mn-cs"/>
              </a:rPr>
              <a:t> = - iCRT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a:rPr>
              <a:t>i = ionization constant (1.0 for sucrose because sucrose does not ionize in water)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Arial"/>
                <a:ea typeface="+mn-ea"/>
                <a:cs typeface="+mn-cs"/>
              </a:rPr>
              <a:t>C = molar concentrati</a:t>
            </a:r>
            <a:r>
              <a:rPr lang="en-US" sz="1600" dirty="0">
                <a:latin typeface="Arial"/>
              </a:rPr>
              <a: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Arial"/>
                <a:ea typeface="+mn-ea"/>
                <a:cs typeface="+mn-cs"/>
              </a:rPr>
              <a:t>R = pressure constant (R= 0.0831 liter bars/mole 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a:rPr>
              <a:t>T = temperature in Kelvin (</a:t>
            </a:r>
            <a:r>
              <a:rPr lang="en-US" sz="1600" baseline="30000" dirty="0">
                <a:latin typeface="Arial"/>
              </a:rPr>
              <a:t>◦</a:t>
            </a:r>
            <a:r>
              <a:rPr lang="en-US" sz="1600" dirty="0">
                <a:latin typeface="Arial"/>
              </a:rPr>
              <a:t>C + 273)</a:t>
            </a:r>
            <a:endParaRPr lang="en-US" sz="1600" baseline="-25000" dirty="0"/>
          </a:p>
        </p:txBody>
      </p:sp>
    </p:spTree>
    <p:extLst>
      <p:ext uri="{BB962C8B-B14F-4D97-AF65-F5344CB8AC3E}">
        <p14:creationId xmlns:p14="http://schemas.microsoft.com/office/powerpoint/2010/main" val="387614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DEC8EE"/>
        </a:solidFill>
        <a:effectLst/>
      </p:bgPr>
    </p:bg>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3999B119-16DE-4F51-AC8B-2BA10D20F04B}"/>
              </a:ext>
            </a:extLst>
          </p:cNvPr>
          <p:cNvSpPr>
            <a:spLocks noGrp="1" noChangeArrowheads="1"/>
          </p:cNvSpPr>
          <p:nvPr>
            <p:ph type="body" sz="half" idx="2"/>
          </p:nvPr>
        </p:nvSpPr>
        <p:spPr>
          <a:xfrm>
            <a:off x="101546" y="2630488"/>
            <a:ext cx="12090453" cy="3652837"/>
          </a:xfrm>
        </p:spPr>
        <p:txBody>
          <a:bodyPr/>
          <a:lstStyle/>
          <a:p>
            <a:pPr marL="0" indent="0">
              <a:buNone/>
            </a:pPr>
            <a:r>
              <a:rPr lang="en-US" altLang="en-US" sz="2000" dirty="0">
                <a:latin typeface="Comic Sans MS" panose="030F0702030302020204" pitchFamily="66" charset="0"/>
              </a:rPr>
              <a:t>Circle all the beakers contain a solution that is hypertonic to the dialysis bag</a:t>
            </a:r>
            <a:br>
              <a:rPr lang="en-US" altLang="en-US" sz="2000" dirty="0">
                <a:latin typeface="Comic Sans MS" panose="030F0702030302020204" pitchFamily="66" charset="0"/>
              </a:rPr>
            </a:br>
            <a:br>
              <a:rPr lang="en-US" altLang="en-US" sz="2000" dirty="0">
                <a:latin typeface="Comic Sans MS" panose="030F0702030302020204" pitchFamily="66" charset="0"/>
              </a:rPr>
            </a:br>
            <a:r>
              <a:rPr lang="en-US" altLang="en-US" sz="2000" dirty="0">
                <a:latin typeface="Comic Sans MS" panose="030F0702030302020204" pitchFamily="66" charset="0"/>
              </a:rPr>
              <a:t> Which dialysis bag would you PREDICT to show the least % change in mass at the end of the experiment? JUSTIFY your answer.</a:t>
            </a:r>
            <a:br>
              <a:rPr lang="en-US" altLang="en-US" sz="2000" dirty="0">
                <a:latin typeface="Comic Sans MS" panose="030F0702030302020204" pitchFamily="66" charset="0"/>
              </a:rPr>
            </a:br>
            <a:br>
              <a:rPr lang="en-US" altLang="en-US" sz="2000" dirty="0">
                <a:latin typeface="Comic Sans MS" panose="030F0702030302020204" pitchFamily="66" charset="0"/>
              </a:rPr>
            </a:br>
            <a:r>
              <a:rPr lang="en-US" altLang="en-US" sz="2000" dirty="0">
                <a:latin typeface="Comic Sans MS" panose="030F0702030302020204" pitchFamily="66" charset="0"/>
              </a:rPr>
              <a:t>  </a:t>
            </a:r>
            <a:endParaRPr lang="en-US" altLang="en-US" sz="2000" b="1" dirty="0">
              <a:latin typeface="Comic Sans MS" panose="030F0702030302020204" pitchFamily="66" charset="0"/>
            </a:endParaRPr>
          </a:p>
        </p:txBody>
      </p:sp>
      <p:sp>
        <p:nvSpPr>
          <p:cNvPr id="2" name="Rectangle 1">
            <a:extLst>
              <a:ext uri="{FF2B5EF4-FFF2-40B4-BE49-F238E27FC236}">
                <a16:creationId xmlns:a16="http://schemas.microsoft.com/office/drawing/2014/main" id="{DEA1F5CB-BD39-4BFB-A78E-584B45D405C7}"/>
              </a:ext>
            </a:extLst>
          </p:cNvPr>
          <p:cNvSpPr>
            <a:spLocks noChangeArrowheads="1"/>
          </p:cNvSpPr>
          <p:nvPr/>
        </p:nvSpPr>
        <p:spPr bwMode="auto">
          <a:xfrm>
            <a:off x="101546" y="5853113"/>
            <a:ext cx="9144000"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Aft>
                <a:spcPct val="0"/>
              </a:spcAft>
              <a:buNone/>
            </a:pPr>
            <a:r>
              <a:rPr lang="en-US" altLang="en-US" sz="1000" dirty="0">
                <a:solidFill>
                  <a:srgbClr val="000000"/>
                </a:solidFill>
                <a:latin typeface="Times New Roman" panose="02020603050405020304" pitchFamily="18" charset="0"/>
                <a:cs typeface="Times New Roman" panose="02020603050405020304" pitchFamily="18" charset="0"/>
              </a:rPr>
              <a:t>ESSENTIAL KNOWLEDGE</a:t>
            </a:r>
          </a:p>
          <a:p>
            <a:pPr eaLnBrk="0" fontAlgn="base" hangingPunct="0">
              <a:spcAft>
                <a:spcPct val="0"/>
              </a:spcAft>
              <a:buNone/>
            </a:pPr>
            <a:r>
              <a:rPr lang="en-US" altLang="en-US" sz="1000" dirty="0">
                <a:solidFill>
                  <a:srgbClr val="000000"/>
                </a:solidFill>
                <a:latin typeface="Times New Roman" panose="02020603050405020304" pitchFamily="18" charset="0"/>
                <a:cs typeface="Times New Roman" panose="02020603050405020304" pitchFamily="18" charset="0"/>
              </a:rPr>
              <a:t>ENE 2.E.1 Passive transport is the net movement of molecules from high concentration to low concentration without the direct input of metabolic energy.</a:t>
            </a:r>
          </a:p>
          <a:p>
            <a:pPr eaLnBrk="0" fontAlgn="base" hangingPunct="0">
              <a:spcAft>
                <a:spcPct val="0"/>
              </a:spcAft>
              <a:buNone/>
            </a:pPr>
            <a:r>
              <a:rPr lang="en-US" altLang="en-US" sz="1000" dirty="0">
                <a:solidFill>
                  <a:srgbClr val="000000"/>
                </a:solidFill>
              </a:rPr>
              <a:t>SP 6A. Make a scientific claim.</a:t>
            </a:r>
          </a:p>
          <a:p>
            <a:pPr eaLnBrk="0" fontAlgn="base" hangingPunct="0">
              <a:spcAft>
                <a:spcPct val="0"/>
              </a:spcAft>
              <a:buNone/>
            </a:pPr>
            <a:r>
              <a:rPr lang="en-US" altLang="en-US" sz="1000" dirty="0">
                <a:solidFill>
                  <a:srgbClr val="000000"/>
                </a:solidFill>
              </a:rPr>
              <a:t>SP 6C. Provide reasoning to justify a claim by connecting evidence to biological theories</a:t>
            </a:r>
          </a:p>
          <a:p>
            <a:pPr eaLnBrk="0" fontAlgn="base" hangingPunct="0">
              <a:spcAft>
                <a:spcPct val="0"/>
              </a:spcAft>
              <a:buNone/>
            </a:pPr>
            <a:r>
              <a:rPr lang="en-US" altLang="en-US" sz="1000" dirty="0">
                <a:solidFill>
                  <a:srgbClr val="000000"/>
                </a:solidFill>
              </a:rPr>
              <a:t>RELAVENT EQUATIONS- Water  Potential</a:t>
            </a:r>
          </a:p>
        </p:txBody>
      </p:sp>
      <p:sp>
        <p:nvSpPr>
          <p:cNvPr id="5" name="Rectangle 4">
            <a:extLst>
              <a:ext uri="{FF2B5EF4-FFF2-40B4-BE49-F238E27FC236}">
                <a16:creationId xmlns:a16="http://schemas.microsoft.com/office/drawing/2014/main" id="{C45D97E6-63AA-4D85-9F68-B1AA9F94D9D5}"/>
              </a:ext>
            </a:extLst>
          </p:cNvPr>
          <p:cNvSpPr>
            <a:spLocks noChangeArrowheads="1"/>
          </p:cNvSpPr>
          <p:nvPr/>
        </p:nvSpPr>
        <p:spPr bwMode="auto">
          <a:xfrm>
            <a:off x="834232" y="3854415"/>
            <a:ext cx="88519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1800" dirty="0">
                <a:solidFill>
                  <a:srgbClr val="333399"/>
                </a:solidFill>
                <a:latin typeface="Comic Sans MS" panose="030F0702030302020204" pitchFamily="66" charset="0"/>
                <a:cs typeface="Arial" panose="020B0604020202020204" pitchFamily="34" charset="0"/>
              </a:rPr>
              <a:t>Bag in beaker 3.  If the bag has the same molarity as its beaker solution, the bag is in an isotonic solution.  The net flow of water into and out of the bag would be equal, and there will be no change in mass.</a:t>
            </a:r>
            <a:endParaRPr lang="en-US" altLang="en-US" sz="1800" dirty="0">
              <a:solidFill>
                <a:srgbClr val="000000"/>
              </a:solidFill>
              <a:latin typeface="Comic Sans MS" panose="030F0702030302020204" pitchFamily="66" charset="0"/>
            </a:endParaRPr>
          </a:p>
        </p:txBody>
      </p:sp>
      <p:sp>
        <p:nvSpPr>
          <p:cNvPr id="129032" name="Rectangle 3">
            <a:extLst>
              <a:ext uri="{FF2B5EF4-FFF2-40B4-BE49-F238E27FC236}">
                <a16:creationId xmlns:a16="http://schemas.microsoft.com/office/drawing/2014/main" id="{6A776215-A338-4586-B7C8-FC4948F88072}"/>
              </a:ext>
            </a:extLst>
          </p:cNvPr>
          <p:cNvSpPr>
            <a:spLocks noChangeArrowheads="1"/>
          </p:cNvSpPr>
          <p:nvPr/>
        </p:nvSpPr>
        <p:spPr bwMode="auto">
          <a:xfrm>
            <a:off x="1698626" y="19050"/>
            <a:ext cx="8397875" cy="2540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defRPr/>
            </a:pPr>
            <a:r>
              <a:rPr lang="en-US" altLang="en-US" sz="1050" dirty="0">
                <a:solidFill>
                  <a:srgbClr val="2D2D8A"/>
                </a:solidFill>
                <a:hlinkClick r:id="rId2"/>
              </a:rPr>
              <a:t>Modified from: http://www.phschool.com/science/biology_place/labbench/lab1/quiz.html</a:t>
            </a:r>
            <a:endParaRPr lang="en-US" altLang="en-US" sz="1050" dirty="0">
              <a:solidFill>
                <a:srgbClr val="2D2D8A"/>
              </a:solidFill>
            </a:endParaRPr>
          </a:p>
        </p:txBody>
      </p:sp>
      <p:pic>
        <p:nvPicPr>
          <p:cNvPr id="124934" name="Picture 2">
            <a:extLst>
              <a:ext uri="{FF2B5EF4-FFF2-40B4-BE49-F238E27FC236}">
                <a16:creationId xmlns:a16="http://schemas.microsoft.com/office/drawing/2014/main" id="{B5002D94-D511-4826-93E5-DDC8BCA90F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361" t="19798" r="55807" b="64223"/>
          <a:stretch>
            <a:fillRect/>
          </a:stretch>
        </p:blipFill>
        <p:spPr bwMode="auto">
          <a:xfrm>
            <a:off x="2095501" y="395289"/>
            <a:ext cx="6329363"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F2B49387-384D-4B6B-AFBD-469EE359B275}"/>
              </a:ext>
            </a:extLst>
          </p:cNvPr>
          <p:cNvSpPr/>
          <p:nvPr/>
        </p:nvSpPr>
        <p:spPr>
          <a:xfrm>
            <a:off x="2286000" y="395288"/>
            <a:ext cx="1143000" cy="18351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srgbClr val="FFFFFF"/>
              </a:solidFill>
              <a:latin typeface="Arial"/>
            </a:endParaRPr>
          </a:p>
        </p:txBody>
      </p:sp>
      <p:sp>
        <p:nvSpPr>
          <p:cNvPr id="11" name="Rectangle 10">
            <a:extLst>
              <a:ext uri="{FF2B5EF4-FFF2-40B4-BE49-F238E27FC236}">
                <a16:creationId xmlns:a16="http://schemas.microsoft.com/office/drawing/2014/main" id="{28592500-0008-49E3-B407-28951864D009}"/>
              </a:ext>
            </a:extLst>
          </p:cNvPr>
          <p:cNvSpPr/>
          <p:nvPr/>
        </p:nvSpPr>
        <p:spPr>
          <a:xfrm>
            <a:off x="3511550" y="385763"/>
            <a:ext cx="1143000" cy="18351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srgbClr val="FFFFFF"/>
              </a:solidFill>
              <a:latin typeface="Arial"/>
            </a:endParaRPr>
          </a:p>
        </p:txBody>
      </p:sp>
      <p:sp>
        <p:nvSpPr>
          <p:cNvPr id="12" name="Rectangle 11">
            <a:extLst>
              <a:ext uri="{FF2B5EF4-FFF2-40B4-BE49-F238E27FC236}">
                <a16:creationId xmlns:a16="http://schemas.microsoft.com/office/drawing/2014/main" id="{8841B736-1749-40BB-BAB1-3C6E00000D83}"/>
              </a:ext>
            </a:extLst>
          </p:cNvPr>
          <p:cNvSpPr/>
          <p:nvPr/>
        </p:nvSpPr>
        <p:spPr>
          <a:xfrm>
            <a:off x="7162801" y="323850"/>
            <a:ext cx="1262063" cy="18351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srgbClr val="FFFFFF"/>
              </a:solidFill>
              <a:latin typeface="Arial"/>
            </a:endParaRPr>
          </a:p>
        </p:txBody>
      </p:sp>
      <p:sp>
        <p:nvSpPr>
          <p:cNvPr id="4" name="Rectangle 3">
            <a:extLst>
              <a:ext uri="{FF2B5EF4-FFF2-40B4-BE49-F238E27FC236}">
                <a16:creationId xmlns:a16="http://schemas.microsoft.com/office/drawing/2014/main" id="{5C32C7B7-5999-46A7-A47C-66103150C54C}"/>
              </a:ext>
            </a:extLst>
          </p:cNvPr>
          <p:cNvSpPr/>
          <p:nvPr/>
        </p:nvSpPr>
        <p:spPr>
          <a:xfrm>
            <a:off x="153119" y="4765642"/>
            <a:ext cx="11976153" cy="984885"/>
          </a:xfrm>
          <a:prstGeom prst="rect">
            <a:avLst/>
          </a:prstGeom>
        </p:spPr>
        <p:txBody>
          <a:bodyPr wrap="square">
            <a:spAutoFit/>
          </a:bodyPr>
          <a:lstStyle/>
          <a:p>
            <a:pPr eaLnBrk="0" fontAlgn="base" hangingPunct="0">
              <a:spcBef>
                <a:spcPct val="0"/>
              </a:spcBef>
              <a:spcAft>
                <a:spcPct val="0"/>
              </a:spcAft>
              <a:defRPr/>
            </a:pPr>
            <a:r>
              <a:rPr lang="en-US" altLang="en-US" sz="2000" kern="0" dirty="0">
                <a:solidFill>
                  <a:srgbClr val="000000"/>
                </a:solidFill>
                <a:latin typeface="Comic Sans MS" panose="030F0702030302020204" pitchFamily="66" charset="0"/>
              </a:rPr>
              <a:t>Arrange the beakers in order of the mass of the bags inside them after the experiment has run of 30 minutes.  List the bag that loses the most mass first.</a:t>
            </a:r>
            <a:br>
              <a:rPr lang="en-US" altLang="en-US" sz="2000" kern="0" dirty="0">
                <a:solidFill>
                  <a:srgbClr val="000000"/>
                </a:solidFill>
                <a:latin typeface="Comic Sans MS" panose="030F0702030302020204" pitchFamily="66" charset="0"/>
              </a:rPr>
            </a:br>
            <a:endParaRPr lang="en-US" dirty="0">
              <a:solidFill>
                <a:srgbClr val="000000"/>
              </a:solidFill>
              <a:latin typeface="Arial" panose="020B0604020202020204" pitchFamily="34" charset="0"/>
            </a:endParaRPr>
          </a:p>
        </p:txBody>
      </p:sp>
      <p:sp>
        <p:nvSpPr>
          <p:cNvPr id="6" name="Rectangle 5">
            <a:extLst>
              <a:ext uri="{FF2B5EF4-FFF2-40B4-BE49-F238E27FC236}">
                <a16:creationId xmlns:a16="http://schemas.microsoft.com/office/drawing/2014/main" id="{9515F511-1E9E-4016-AD8E-E4E75EE1BE63}"/>
              </a:ext>
            </a:extLst>
          </p:cNvPr>
          <p:cNvSpPr>
            <a:spLocks noChangeArrowheads="1"/>
          </p:cNvSpPr>
          <p:nvPr/>
        </p:nvSpPr>
        <p:spPr bwMode="auto">
          <a:xfrm>
            <a:off x="4297363" y="5418139"/>
            <a:ext cx="3200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2800" dirty="0">
                <a:solidFill>
                  <a:srgbClr val="333399"/>
                </a:solidFill>
                <a:latin typeface="Comic Sans MS" panose="030F0702030302020204" pitchFamily="66" charset="0"/>
                <a:cs typeface="Arial" panose="020B0604020202020204" pitchFamily="34" charset="0"/>
              </a:rPr>
              <a:t>2,  1 , 5, 3, 4 </a:t>
            </a:r>
            <a:endParaRPr lang="en-US" altLang="en-US" sz="2800" dirty="0">
              <a:solidFill>
                <a:srgbClr val="000000"/>
              </a:solidFill>
            </a:endParaRPr>
          </a:p>
        </p:txBody>
      </p:sp>
      <p:grpSp>
        <p:nvGrpSpPr>
          <p:cNvPr id="13" name="Group 12">
            <a:extLst>
              <a:ext uri="{FF2B5EF4-FFF2-40B4-BE49-F238E27FC236}">
                <a16:creationId xmlns:a16="http://schemas.microsoft.com/office/drawing/2014/main" id="{B5928A8F-2FAF-4A37-BF43-E79E0112EC04}"/>
              </a:ext>
            </a:extLst>
          </p:cNvPr>
          <p:cNvGrpSpPr>
            <a:grpSpLocks/>
          </p:cNvGrpSpPr>
          <p:nvPr/>
        </p:nvGrpSpPr>
        <p:grpSpPr bwMode="auto">
          <a:xfrm>
            <a:off x="1604962" y="2209008"/>
            <a:ext cx="7035800" cy="461963"/>
            <a:chOff x="20119" y="2177873"/>
            <a:chExt cx="7036961" cy="461665"/>
          </a:xfrm>
        </p:grpSpPr>
        <p:sp>
          <p:nvSpPr>
            <p:cNvPr id="124941" name="TextBox 7">
              <a:extLst>
                <a:ext uri="{FF2B5EF4-FFF2-40B4-BE49-F238E27FC236}">
                  <a16:creationId xmlns:a16="http://schemas.microsoft.com/office/drawing/2014/main" id="{64F317DA-481B-4E10-B716-E74E34212A1F}"/>
                </a:ext>
              </a:extLst>
            </p:cNvPr>
            <p:cNvSpPr txBox="1">
              <a:spLocks noChangeArrowheads="1"/>
            </p:cNvSpPr>
            <p:nvPr/>
          </p:nvSpPr>
          <p:spPr bwMode="auto">
            <a:xfrm>
              <a:off x="726204" y="2279179"/>
              <a:ext cx="63308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1200" dirty="0">
                  <a:solidFill>
                    <a:srgbClr val="000000"/>
                  </a:solidFill>
                </a:rPr>
                <a:t>    </a:t>
              </a:r>
              <a:r>
                <a:rPr lang="en-US" altLang="en-US" sz="1600" dirty="0">
                  <a:solidFill>
                    <a:srgbClr val="000000"/>
                  </a:solidFill>
                </a:rPr>
                <a:t>- .04                 -.08                  0                  +  .08            - ,02               </a:t>
              </a:r>
              <a:endParaRPr lang="en-US" altLang="en-US" sz="1200" dirty="0">
                <a:solidFill>
                  <a:srgbClr val="000000"/>
                </a:solidFill>
              </a:endParaRPr>
            </a:p>
          </p:txBody>
        </p:sp>
        <p:sp>
          <p:nvSpPr>
            <p:cNvPr id="124942" name="Rectangle 9">
              <a:extLst>
                <a:ext uri="{FF2B5EF4-FFF2-40B4-BE49-F238E27FC236}">
                  <a16:creationId xmlns:a16="http://schemas.microsoft.com/office/drawing/2014/main" id="{26649728-80B0-41CF-ADCC-D3CE7616086D}"/>
                </a:ext>
              </a:extLst>
            </p:cNvPr>
            <p:cNvSpPr>
              <a:spLocks noChangeArrowheads="1"/>
            </p:cNvSpPr>
            <p:nvPr/>
          </p:nvSpPr>
          <p:spPr bwMode="auto">
            <a:xfrm>
              <a:off x="20119" y="2177873"/>
              <a:ext cx="9268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1200" dirty="0">
                  <a:solidFill>
                    <a:srgbClr val="000000"/>
                  </a:solidFill>
                </a:rPr>
                <a:t>Difference</a:t>
              </a:r>
            </a:p>
            <a:p>
              <a:pPr eaLnBrk="0" fontAlgn="base" hangingPunct="0">
                <a:spcBef>
                  <a:spcPct val="0"/>
                </a:spcBef>
                <a:spcAft>
                  <a:spcPct val="0"/>
                </a:spcAft>
                <a:buNone/>
              </a:pPr>
              <a:r>
                <a:rPr lang="en-US" altLang="en-US" sz="1200" dirty="0">
                  <a:solidFill>
                    <a:srgbClr val="000000"/>
                  </a:solidFill>
                </a:rPr>
                <a:t> in Molarity</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2" dur="500"/>
                                        <p:tgtEl>
                                          <p:spTgt spid="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left)">
                                      <p:cBhvr>
                                        <p:cTn id="27" dur="500"/>
                                        <p:tgtEl>
                                          <p:spTgt spid="6">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down)">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1" grpId="0" animBg="1"/>
      <p:bldP spid="1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A488F3E3-8A24-41B3-A6D5-98384F20EA1B}"/>
              </a:ext>
            </a:extLst>
          </p:cNvPr>
          <p:cNvSpPr>
            <a:spLocks noGrp="1" noChangeArrowheads="1"/>
          </p:cNvSpPr>
          <p:nvPr>
            <p:ph type="body" sz="half" idx="2"/>
          </p:nvPr>
        </p:nvSpPr>
        <p:spPr>
          <a:xfrm>
            <a:off x="-594138" y="300574"/>
            <a:ext cx="12690344" cy="5129212"/>
          </a:xfrm>
        </p:spPr>
        <p:txBody>
          <a:bodyPr/>
          <a:lstStyle/>
          <a:p>
            <a:pPr marL="800100" lvl="2" indent="0">
              <a:buNone/>
              <a:defRPr/>
            </a:pPr>
            <a:r>
              <a:rPr lang="en-US" altLang="en-US" sz="1600" dirty="0">
                <a:solidFill>
                  <a:srgbClr val="000000"/>
                </a:solidFill>
                <a:latin typeface="Comic Sans MS" panose="030F0702030302020204" pitchFamily="66" charset="0"/>
              </a:rPr>
              <a:t>Testosterone oxido-reductase is a liver enzyme that  regulates </a:t>
            </a:r>
            <a:br>
              <a:rPr lang="en-US" altLang="en-US" sz="1600" dirty="0">
                <a:solidFill>
                  <a:srgbClr val="000000"/>
                </a:solidFill>
                <a:latin typeface="Comic Sans MS" panose="030F0702030302020204" pitchFamily="66" charset="0"/>
              </a:rPr>
            </a:br>
            <a:r>
              <a:rPr lang="en-US" altLang="en-US" sz="1600" dirty="0">
                <a:solidFill>
                  <a:srgbClr val="000000"/>
                </a:solidFill>
                <a:latin typeface="Comic Sans MS" panose="030F0702030302020204" pitchFamily="66" charset="0"/>
              </a:rPr>
              <a:t>testosterone levels in alligators.  One study compared testosterone </a:t>
            </a:r>
            <a:br>
              <a:rPr lang="en-US" altLang="en-US" sz="1600" dirty="0">
                <a:solidFill>
                  <a:srgbClr val="000000"/>
                </a:solidFill>
                <a:latin typeface="Comic Sans MS" panose="030F0702030302020204" pitchFamily="66" charset="0"/>
              </a:rPr>
            </a:br>
            <a:r>
              <a:rPr lang="en-US" altLang="en-US" sz="1600" dirty="0">
                <a:solidFill>
                  <a:srgbClr val="000000"/>
                </a:solidFill>
                <a:latin typeface="Comic Sans MS" panose="030F0702030302020204" pitchFamily="66" charset="0"/>
              </a:rPr>
              <a:t>oxido-reductase activity between male and female alligators  from </a:t>
            </a:r>
            <a:br>
              <a:rPr lang="en-US" altLang="en-US" sz="1600" dirty="0">
                <a:solidFill>
                  <a:srgbClr val="000000"/>
                </a:solidFill>
                <a:latin typeface="Comic Sans MS" panose="030F0702030302020204" pitchFamily="66" charset="0"/>
              </a:rPr>
            </a:br>
            <a:r>
              <a:rPr lang="en-US" altLang="en-US" sz="1600" dirty="0">
                <a:solidFill>
                  <a:srgbClr val="000000"/>
                </a:solidFill>
                <a:latin typeface="Comic Sans MS" panose="030F0702030302020204" pitchFamily="66" charset="0"/>
              </a:rPr>
              <a:t>Lake Woodruff, a relatively pristine environment, and from Lake Apopka, </a:t>
            </a:r>
          </a:p>
          <a:p>
            <a:pPr marL="800100" lvl="2" indent="0">
              <a:buNone/>
              <a:defRPr/>
            </a:pPr>
            <a:r>
              <a:rPr lang="en-US" altLang="en-US" sz="1600" dirty="0">
                <a:solidFill>
                  <a:srgbClr val="000000"/>
                </a:solidFill>
                <a:latin typeface="Comic Sans MS" panose="030F0702030302020204" pitchFamily="66" charset="0"/>
              </a:rPr>
              <a:t>an area that has suffered severe contamination.  The graph shown</a:t>
            </a:r>
            <a:br>
              <a:rPr lang="en-US" altLang="en-US" sz="1600" dirty="0">
                <a:solidFill>
                  <a:srgbClr val="000000"/>
                </a:solidFill>
                <a:latin typeface="Comic Sans MS" panose="030F0702030302020204" pitchFamily="66" charset="0"/>
              </a:rPr>
            </a:br>
            <a:r>
              <a:rPr lang="en-US" altLang="en-US" sz="1600" dirty="0">
                <a:solidFill>
                  <a:srgbClr val="000000"/>
                </a:solidFill>
                <a:latin typeface="Comic Sans MS" panose="030F0702030302020204" pitchFamily="66" charset="0"/>
              </a:rPr>
              <a:t>depicts the findings of that study. The data in the graph best support </a:t>
            </a:r>
            <a:br>
              <a:rPr lang="en-US" altLang="en-US" sz="1600" dirty="0">
                <a:solidFill>
                  <a:srgbClr val="000000"/>
                </a:solidFill>
                <a:latin typeface="Comic Sans MS" panose="030F0702030302020204" pitchFamily="66" charset="0"/>
              </a:rPr>
            </a:br>
            <a:r>
              <a:rPr lang="en-US" altLang="en-US" sz="1600" dirty="0">
                <a:solidFill>
                  <a:srgbClr val="000000"/>
                </a:solidFill>
                <a:latin typeface="Comic Sans MS" panose="030F0702030302020204" pitchFamily="66" charset="0"/>
              </a:rPr>
              <a:t>which of the following claims?</a:t>
            </a:r>
          </a:p>
          <a:p>
            <a:pPr marL="800100" lvl="2" indent="0">
              <a:buNone/>
              <a:defRPr/>
            </a:pPr>
            <a:endParaRPr lang="en-US" altLang="en-US" sz="1600" dirty="0">
              <a:solidFill>
                <a:srgbClr val="000000"/>
              </a:solidFill>
              <a:latin typeface="Comic Sans MS" panose="030F0702030302020204" pitchFamily="66" charset="0"/>
            </a:endParaRPr>
          </a:p>
          <a:p>
            <a:pPr lvl="2" indent="-342900">
              <a:buFontTx/>
              <a:buAutoNum type="alphaUcPeriod"/>
              <a:defRPr/>
            </a:pPr>
            <a:r>
              <a:rPr lang="en-US" altLang="en-US" sz="1600" dirty="0">
                <a:solidFill>
                  <a:srgbClr val="000000"/>
                </a:solidFill>
                <a:latin typeface="Comic Sans MS" panose="030F0702030302020204" pitchFamily="66" charset="0"/>
              </a:rPr>
              <a:t>Environmental contamination elevates total testosterone oxido-reductase activity in females.</a:t>
            </a:r>
          </a:p>
          <a:p>
            <a:pPr lvl="2" indent="-342900">
              <a:buFontTx/>
              <a:buAutoNum type="alphaUcPeriod"/>
              <a:defRPr/>
            </a:pPr>
            <a:endParaRPr lang="en-US" altLang="en-US" sz="1600" dirty="0">
              <a:solidFill>
                <a:srgbClr val="000000"/>
              </a:solidFill>
              <a:latin typeface="Comic Sans MS" panose="030F0702030302020204" pitchFamily="66" charset="0"/>
            </a:endParaRPr>
          </a:p>
          <a:p>
            <a:pPr lvl="2" indent="-342900">
              <a:buFontTx/>
              <a:buAutoNum type="alphaUcPeriod"/>
              <a:defRPr/>
            </a:pPr>
            <a:r>
              <a:rPr lang="en-US" altLang="en-US" sz="1600" dirty="0">
                <a:solidFill>
                  <a:srgbClr val="000000"/>
                </a:solidFill>
                <a:latin typeface="Comic Sans MS" panose="030F0702030302020204" pitchFamily="66" charset="0"/>
              </a:rPr>
              <a:t>Environmental contamination reduces total testosterone oxido-reductase activity in females.</a:t>
            </a:r>
          </a:p>
          <a:p>
            <a:pPr lvl="2" indent="-342900">
              <a:buFontTx/>
              <a:buAutoNum type="alphaUcPeriod"/>
              <a:defRPr/>
            </a:pPr>
            <a:endParaRPr lang="en-US" altLang="en-US" sz="1600" dirty="0">
              <a:solidFill>
                <a:srgbClr val="000000"/>
              </a:solidFill>
              <a:latin typeface="Comic Sans MS" panose="030F0702030302020204" pitchFamily="66" charset="0"/>
            </a:endParaRPr>
          </a:p>
          <a:p>
            <a:pPr lvl="2" indent="-342900">
              <a:buFontTx/>
              <a:buAutoNum type="alphaUcPeriod"/>
              <a:defRPr/>
            </a:pPr>
            <a:r>
              <a:rPr lang="en-US" altLang="en-US" sz="1600" dirty="0">
                <a:solidFill>
                  <a:srgbClr val="000000"/>
                </a:solidFill>
                <a:latin typeface="Comic Sans MS" panose="030F0702030302020204" pitchFamily="66" charset="0"/>
              </a:rPr>
              <a:t>Environmental contamination elevates total testosterone oxido-reductase activity in males.</a:t>
            </a:r>
          </a:p>
          <a:p>
            <a:pPr lvl="2" indent="-342900">
              <a:buFontTx/>
              <a:buAutoNum type="alphaUcPeriod"/>
              <a:defRPr/>
            </a:pPr>
            <a:endParaRPr lang="en-US" altLang="en-US" sz="1600" dirty="0">
              <a:solidFill>
                <a:srgbClr val="000000"/>
              </a:solidFill>
              <a:latin typeface="Comic Sans MS" panose="030F0702030302020204" pitchFamily="66" charset="0"/>
            </a:endParaRPr>
          </a:p>
          <a:p>
            <a:pPr lvl="2" indent="-342900">
              <a:buFontTx/>
              <a:buAutoNum type="alphaUcPeriod"/>
              <a:defRPr/>
            </a:pPr>
            <a:r>
              <a:rPr lang="en-US" altLang="en-US" sz="1600" dirty="0">
                <a:solidFill>
                  <a:srgbClr val="000000"/>
                </a:solidFill>
                <a:latin typeface="Comic Sans MS" panose="030F0702030302020204" pitchFamily="66" charset="0"/>
              </a:rPr>
              <a:t>Environmental contamination reduces total testosterone oxido-reductase activity in males.</a:t>
            </a:r>
          </a:p>
        </p:txBody>
      </p:sp>
      <p:sp>
        <p:nvSpPr>
          <p:cNvPr id="89091" name="Rectangle 1">
            <a:extLst>
              <a:ext uri="{FF2B5EF4-FFF2-40B4-BE49-F238E27FC236}">
                <a16:creationId xmlns:a16="http://schemas.microsoft.com/office/drawing/2014/main" id="{803A8508-C94E-4261-B568-CADCCC3DBF55}"/>
              </a:ext>
            </a:extLst>
          </p:cNvPr>
          <p:cNvSpPr>
            <a:spLocks noChangeArrowheads="1"/>
          </p:cNvSpPr>
          <p:nvPr/>
        </p:nvSpPr>
        <p:spPr bwMode="auto">
          <a:xfrm>
            <a:off x="1541464" y="6253163"/>
            <a:ext cx="9185275" cy="246062"/>
          </a:xfrm>
          <a:prstGeom prst="rect">
            <a:avLst/>
          </a:prstGeom>
          <a:noFill/>
          <a:ln>
            <a:noFill/>
          </a:ln>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Aft>
                <a:spcPct val="0"/>
              </a:spcAft>
              <a:buNone/>
              <a:defRPr/>
            </a:pPr>
            <a:r>
              <a:rPr lang="en-US" altLang="en-US" sz="1000" dirty="0">
                <a:solidFill>
                  <a:srgbClr val="CC0099"/>
                </a:solidFill>
                <a:cs typeface="Arial" panose="020B0604020202020204" pitchFamily="34" charset="0"/>
              </a:rPr>
              <a:t>.</a:t>
            </a:r>
          </a:p>
        </p:txBody>
      </p:sp>
      <p:sp>
        <p:nvSpPr>
          <p:cNvPr id="49156" name="TextBox 1">
            <a:extLst>
              <a:ext uri="{FF2B5EF4-FFF2-40B4-BE49-F238E27FC236}">
                <a16:creationId xmlns:a16="http://schemas.microsoft.com/office/drawing/2014/main" id="{8D3929FF-57AE-4AF4-8BE2-DBBFFC2ACF47}"/>
              </a:ext>
            </a:extLst>
          </p:cNvPr>
          <p:cNvSpPr txBox="1">
            <a:spLocks noChangeArrowheads="1"/>
          </p:cNvSpPr>
          <p:nvPr/>
        </p:nvSpPr>
        <p:spPr bwMode="auto">
          <a:xfrm>
            <a:off x="1547814" y="1"/>
            <a:ext cx="88915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1000" dirty="0">
                <a:solidFill>
                  <a:srgbClr val="000000"/>
                </a:solidFill>
                <a:cs typeface="Arial" panose="020B0604020202020204" pitchFamily="34" charset="0"/>
                <a:hlinkClick r:id="rId4"/>
              </a:rPr>
              <a:t>Released 2015 Course and Exam Description (CED)</a:t>
            </a:r>
            <a:endParaRPr lang="en-US" altLang="en-US" sz="1000" dirty="0">
              <a:solidFill>
                <a:srgbClr val="000000"/>
              </a:solidFill>
              <a:cs typeface="Arial" panose="020B0604020202020204" pitchFamily="34" charset="0"/>
            </a:endParaRPr>
          </a:p>
        </p:txBody>
      </p:sp>
      <p:sp>
        <p:nvSpPr>
          <p:cNvPr id="10" name="TextBox 9">
            <a:extLst>
              <a:ext uri="{FF2B5EF4-FFF2-40B4-BE49-F238E27FC236}">
                <a16:creationId xmlns:a16="http://schemas.microsoft.com/office/drawing/2014/main" id="{6981FCED-5A47-42A0-A153-F950368EB6A1}"/>
              </a:ext>
            </a:extLst>
          </p:cNvPr>
          <p:cNvSpPr txBox="1"/>
          <p:nvPr/>
        </p:nvSpPr>
        <p:spPr>
          <a:xfrm>
            <a:off x="44726" y="5777049"/>
            <a:ext cx="9178925" cy="1037207"/>
          </a:xfrm>
          <a:prstGeom prst="rect">
            <a:avLst/>
          </a:prstGeom>
          <a:noFill/>
        </p:spPr>
        <p:txBody>
          <a:bodyPr>
            <a:spAutoFit/>
          </a:bodyPr>
          <a:lstStyle/>
          <a:p>
            <a:pPr eaLnBrk="0" fontAlgn="base" hangingPunct="0">
              <a:lnSpc>
                <a:spcPct val="107000"/>
              </a:lnSpc>
              <a:defRPr/>
            </a:pPr>
            <a:r>
              <a:rPr lang="en-US" sz="1000" dirty="0">
                <a:solidFill>
                  <a:srgbClr val="000000"/>
                </a:solidFill>
                <a:latin typeface="Times New Roman" panose="02020603050405020304" pitchFamily="18" charset="0"/>
                <a:cs typeface="Times New Roman" panose="02020603050405020304" pitchFamily="18" charset="0"/>
              </a:rPr>
              <a:t> SYI-2.B.2 Human impact accelerates change at local and global levels—</a:t>
            </a:r>
          </a:p>
          <a:p>
            <a:pPr eaLnBrk="0" fontAlgn="base" hangingPunct="0">
              <a:lnSpc>
                <a:spcPct val="107000"/>
              </a:lnSpc>
              <a:defRPr/>
            </a:pPr>
            <a:r>
              <a:rPr lang="en-US" sz="1000" dirty="0">
                <a:solidFill>
                  <a:srgbClr val="000000"/>
                </a:solidFill>
                <a:latin typeface="Times New Roman" panose="02020603050405020304" pitchFamily="18" charset="0"/>
                <a:cs typeface="Times New Roman" panose="02020603050405020304" pitchFamily="18" charset="0"/>
              </a:rPr>
              <a:t>      b. Habitat change can occur because of human activity</a:t>
            </a:r>
          </a:p>
          <a:p>
            <a:pPr eaLnBrk="0" fontAlgn="base" hangingPunct="0">
              <a:spcBef>
                <a:spcPct val="0"/>
              </a:spcBef>
              <a:spcAft>
                <a:spcPct val="0"/>
              </a:spcAft>
              <a:defRPr/>
            </a:pPr>
            <a:r>
              <a:rPr lang="en-US" sz="1000" dirty="0">
                <a:solidFill>
                  <a:srgbClr val="000000"/>
                </a:solidFill>
                <a:latin typeface="Times New Roman" panose="02020603050405020304" pitchFamily="18" charset="0"/>
                <a:cs typeface="Times New Roman" panose="02020603050405020304" pitchFamily="18" charset="0"/>
              </a:rPr>
              <a:t>SP 4.B  Describe data from a table or graph, including </a:t>
            </a:r>
          </a:p>
          <a:p>
            <a:pPr eaLnBrk="0" fontAlgn="base" hangingPunct="0">
              <a:spcBef>
                <a:spcPct val="0"/>
              </a:spcBef>
              <a:spcAft>
                <a:spcPct val="0"/>
              </a:spcAft>
              <a:defRPr/>
            </a:pPr>
            <a:r>
              <a:rPr lang="en-US" sz="1000" dirty="0">
                <a:solidFill>
                  <a:srgbClr val="000000"/>
                </a:solidFill>
                <a:latin typeface="Times New Roman" panose="02020603050405020304" pitchFamily="18" charset="0"/>
                <a:cs typeface="Times New Roman" panose="02020603050405020304" pitchFamily="18" charset="0"/>
              </a:rPr>
              <a:t>   b. Describing trends and/or patterns in the data. </a:t>
            </a:r>
          </a:p>
          <a:p>
            <a:pPr eaLnBrk="0" fontAlgn="base" hangingPunct="0">
              <a:spcBef>
                <a:spcPct val="0"/>
              </a:spcBef>
              <a:spcAft>
                <a:spcPct val="0"/>
              </a:spcAft>
              <a:defRPr/>
            </a:pPr>
            <a:r>
              <a:rPr lang="en-US" sz="1000" dirty="0">
                <a:solidFill>
                  <a:srgbClr val="000000"/>
                </a:solidFill>
                <a:latin typeface="Times New Roman" panose="02020603050405020304" pitchFamily="18" charset="0"/>
                <a:cs typeface="Times New Roman" panose="02020603050405020304" pitchFamily="18" charset="0"/>
              </a:rPr>
              <a:t>   c. Describing relationships between variables. </a:t>
            </a:r>
          </a:p>
          <a:p>
            <a:pPr eaLnBrk="0" fontAlgn="base" hangingPunct="0">
              <a:spcBef>
                <a:spcPct val="0"/>
              </a:spcBef>
              <a:spcAft>
                <a:spcPct val="0"/>
              </a:spcAft>
              <a:defRPr/>
            </a:pPr>
            <a:r>
              <a:rPr lang="en-US" sz="1000" dirty="0">
                <a:solidFill>
                  <a:srgbClr val="000000"/>
                </a:solidFill>
                <a:latin typeface="Times New Roman" panose="02020603050405020304" pitchFamily="18" charset="0"/>
                <a:cs typeface="Times New Roman" panose="02020603050405020304" pitchFamily="18" charset="0"/>
              </a:rPr>
              <a:t>SP 5.B  Use confidence intervals and/ or error bars (both determined using standard errors) to determine whether sample means are statistically different.</a:t>
            </a:r>
          </a:p>
        </p:txBody>
      </p:sp>
      <p:pic>
        <p:nvPicPr>
          <p:cNvPr id="49158" name="Picture 4">
            <a:extLst>
              <a:ext uri="{FF2B5EF4-FFF2-40B4-BE49-F238E27FC236}">
                <a16:creationId xmlns:a16="http://schemas.microsoft.com/office/drawing/2014/main" id="{DADA31D7-CCBA-4541-A590-33B8EF6BD3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5864" t="17496" r="40643" b="51941"/>
          <a:stretch>
            <a:fillRect/>
          </a:stretch>
        </p:blipFill>
        <p:spPr bwMode="auto">
          <a:xfrm>
            <a:off x="7544076" y="16175"/>
            <a:ext cx="335915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C4886EDD-A70F-41AA-941C-AB9C1FE42FD2}"/>
              </a:ext>
            </a:extLst>
          </p:cNvPr>
          <p:cNvSpPr/>
          <p:nvPr/>
        </p:nvSpPr>
        <p:spPr>
          <a:xfrm>
            <a:off x="193952" y="2881493"/>
            <a:ext cx="9733819" cy="554038"/>
          </a:xfrm>
          <a:prstGeom prst="rect">
            <a:avLst/>
          </a:prstGeom>
          <a:noFill/>
          <a:ln w="38100">
            <a:solidFill>
              <a:srgbClr val="CC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srgbClr val="FFFFFF"/>
              </a:solidFill>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DABCD2"/>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AF82B600-76F8-4035-8521-5E65708ED03C}"/>
              </a:ext>
            </a:extLst>
          </p:cNvPr>
          <p:cNvSpPr>
            <a:spLocks noGrp="1" noChangeArrowheads="1"/>
          </p:cNvSpPr>
          <p:nvPr>
            <p:ph type="body" sz="half" idx="2"/>
          </p:nvPr>
        </p:nvSpPr>
        <p:spPr>
          <a:xfrm>
            <a:off x="5005755" y="296864"/>
            <a:ext cx="7186246" cy="2403475"/>
          </a:xfrm>
        </p:spPr>
        <p:txBody>
          <a:bodyPr/>
          <a:lstStyle/>
          <a:p>
            <a:pPr>
              <a:lnSpc>
                <a:spcPct val="90000"/>
              </a:lnSpc>
              <a:buNone/>
            </a:pPr>
            <a:r>
              <a:rPr lang="en-US" altLang="en-US" sz="2800" b="1" dirty="0">
                <a:latin typeface="Comic Sans MS" panose="030F0702030302020204" pitchFamily="66" charset="0"/>
              </a:rPr>
              <a:t>  </a:t>
            </a:r>
            <a:r>
              <a:rPr lang="en-US" altLang="en-US" sz="2400" b="1" dirty="0">
                <a:latin typeface="Comic Sans MS" panose="030F0702030302020204" pitchFamily="66" charset="0"/>
              </a:rPr>
              <a:t>This graph shows data from potato cores placed in different concentrations of sucrose (</a:t>
            </a:r>
            <a:r>
              <a:rPr lang="en-US" altLang="en-US" sz="2400" b="1" dirty="0">
                <a:solidFill>
                  <a:srgbClr val="000000"/>
                </a:solidFill>
                <a:latin typeface="Comic Sans MS" panose="030F0702030302020204" pitchFamily="66" charset="0"/>
              </a:rPr>
              <a:t>0.2M, 0.4M, 0.6M, 0.8M, 1.0 M</a:t>
            </a:r>
            <a:r>
              <a:rPr lang="en-US" altLang="en-US" sz="2400" b="1" dirty="0">
                <a:latin typeface="Comic Sans MS" panose="030F0702030302020204" pitchFamily="66" charset="0"/>
              </a:rPr>
              <a:t>) for 80 min.</a:t>
            </a:r>
            <a:br>
              <a:rPr lang="en-US" altLang="en-US" sz="2800" b="1" dirty="0">
                <a:latin typeface="Comic Sans MS" panose="030F0702030302020204" pitchFamily="66" charset="0"/>
              </a:rPr>
            </a:br>
            <a:br>
              <a:rPr lang="en-US" altLang="en-US" sz="2800" b="1" dirty="0">
                <a:latin typeface="Comic Sans MS" panose="030F0702030302020204" pitchFamily="66" charset="0"/>
              </a:rPr>
            </a:br>
            <a:endParaRPr lang="en-US" altLang="en-US" sz="2800" b="1" dirty="0">
              <a:latin typeface="Comic Sans MS" panose="030F0702030302020204" pitchFamily="66" charset="0"/>
            </a:endParaRPr>
          </a:p>
          <a:p>
            <a:pPr>
              <a:lnSpc>
                <a:spcPct val="90000"/>
              </a:lnSpc>
              <a:buFontTx/>
              <a:buNone/>
            </a:pPr>
            <a:r>
              <a:rPr lang="en-US" altLang="en-US" sz="2800" b="1" dirty="0">
                <a:latin typeface="Comic Sans MS" panose="030F0702030302020204" pitchFamily="66" charset="0"/>
              </a:rPr>
              <a:t>  </a:t>
            </a:r>
            <a:r>
              <a:rPr lang="en-US" altLang="en-US" sz="2400" b="1" dirty="0">
                <a:latin typeface="Comic Sans MS" panose="030F0702030302020204" pitchFamily="66" charset="0"/>
              </a:rPr>
              <a:t>Which solution contained the greatest concentration of sucrose? EXPLAIN</a:t>
            </a:r>
            <a:endParaRPr lang="en-US" altLang="en-US" sz="2800" b="1" dirty="0">
              <a:latin typeface="Comic Sans MS" panose="030F0702030302020204" pitchFamily="66" charset="0"/>
            </a:endParaRPr>
          </a:p>
        </p:txBody>
      </p:sp>
      <p:sp>
        <p:nvSpPr>
          <p:cNvPr id="66567" name="Rectangle 7">
            <a:extLst>
              <a:ext uri="{FF2B5EF4-FFF2-40B4-BE49-F238E27FC236}">
                <a16:creationId xmlns:a16="http://schemas.microsoft.com/office/drawing/2014/main" id="{C637B035-5789-4991-AE75-15ACF1F60F03}"/>
              </a:ext>
            </a:extLst>
          </p:cNvPr>
          <p:cNvSpPr>
            <a:spLocks noChangeArrowheads="1"/>
          </p:cNvSpPr>
          <p:nvPr/>
        </p:nvSpPr>
        <p:spPr bwMode="auto">
          <a:xfrm>
            <a:off x="304800" y="4516877"/>
            <a:ext cx="11780147"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000" dirty="0">
                <a:solidFill>
                  <a:srgbClr val="333399"/>
                </a:solidFill>
                <a:latin typeface="Comic Sans MS" panose="030F0702030302020204" pitchFamily="66" charset="0"/>
              </a:rPr>
              <a:t>E is the  solution with the greatest solute concentration. Solutions with a high amount of solute have a lower water potential.</a:t>
            </a:r>
            <a:r>
              <a:rPr lang="en-US" altLang="en-US" sz="2000" dirty="0">
                <a:solidFill>
                  <a:srgbClr val="333399"/>
                </a:solidFill>
                <a:latin typeface="Comic Sans MS" panose="030F0702030302020204" pitchFamily="66" charset="0"/>
                <a:cs typeface="Arial" panose="020B0604020202020204" pitchFamily="34" charset="0"/>
              </a:rPr>
              <a:t> Water always moves from an area of higher</a:t>
            </a:r>
            <a:r>
              <a:rPr lang="el-GR" altLang="en-US" sz="2000" dirty="0">
                <a:solidFill>
                  <a:srgbClr val="333399"/>
                </a:solidFill>
                <a:latin typeface="Comic Sans MS" panose="030F0702030302020204" pitchFamily="66" charset="0"/>
                <a:cs typeface="Arial" panose="020B0604020202020204" pitchFamily="34" charset="0"/>
              </a:rPr>
              <a:t> Ψ</a:t>
            </a:r>
            <a:r>
              <a:rPr lang="en-US" altLang="en-US" sz="2000" dirty="0">
                <a:solidFill>
                  <a:srgbClr val="333399"/>
                </a:solidFill>
                <a:latin typeface="Comic Sans MS" panose="030F0702030302020204" pitchFamily="66" charset="0"/>
                <a:cs typeface="Arial" panose="020B0604020202020204" pitchFamily="34" charset="0"/>
              </a:rPr>
              <a:t> to an area of lower </a:t>
            </a:r>
            <a:r>
              <a:rPr lang="el-GR" altLang="en-US" sz="2000" dirty="0">
                <a:solidFill>
                  <a:srgbClr val="333399"/>
                </a:solidFill>
                <a:latin typeface="Comic Sans MS" panose="030F0702030302020204" pitchFamily="66" charset="0"/>
                <a:cs typeface="Arial" panose="020B0604020202020204" pitchFamily="34" charset="0"/>
              </a:rPr>
              <a:t>Ψ</a:t>
            </a:r>
            <a:r>
              <a:rPr lang="en-US" altLang="en-US" sz="2000" dirty="0">
                <a:solidFill>
                  <a:srgbClr val="333399"/>
                </a:solidFill>
                <a:latin typeface="Comic Sans MS" panose="030F0702030302020204" pitchFamily="66" charset="0"/>
                <a:cs typeface="Arial" panose="020B0604020202020204" pitchFamily="34" charset="0"/>
              </a:rPr>
              <a:t>. Water will leave the potatoes cells causing the greatest </a:t>
            </a:r>
            <a:r>
              <a:rPr lang="en-US" altLang="en-US" sz="2000" b="1" dirty="0">
                <a:solidFill>
                  <a:srgbClr val="333399"/>
                </a:solidFill>
                <a:latin typeface="Comic Sans MS" panose="030F0702030302020204" pitchFamily="66" charset="0"/>
                <a:cs typeface="Arial" panose="020B0604020202020204" pitchFamily="34" charset="0"/>
              </a:rPr>
              <a:t>negative</a:t>
            </a:r>
            <a:r>
              <a:rPr lang="en-US" altLang="en-US" sz="2000" dirty="0">
                <a:solidFill>
                  <a:srgbClr val="333399"/>
                </a:solidFill>
                <a:latin typeface="Comic Sans MS" panose="030F0702030302020204" pitchFamily="66" charset="0"/>
                <a:cs typeface="Arial" panose="020B0604020202020204" pitchFamily="34" charset="0"/>
              </a:rPr>
              <a:t> % mass change. </a:t>
            </a:r>
          </a:p>
          <a:p>
            <a:pPr fontAlgn="base">
              <a:spcBef>
                <a:spcPct val="0"/>
              </a:spcBef>
              <a:spcAft>
                <a:spcPct val="0"/>
              </a:spcAft>
              <a:buNone/>
            </a:pPr>
            <a:endParaRPr lang="en-US" altLang="en-US" sz="2800" dirty="0">
              <a:solidFill>
                <a:srgbClr val="333399"/>
              </a:solidFill>
              <a:latin typeface="Comic Sans MS" panose="030F0702030302020204" pitchFamily="66" charset="0"/>
              <a:cs typeface="Arial" panose="020B0604020202020204" pitchFamily="34" charset="0"/>
            </a:endParaRPr>
          </a:p>
          <a:p>
            <a:pPr fontAlgn="base">
              <a:spcBef>
                <a:spcPct val="0"/>
              </a:spcBef>
              <a:spcAft>
                <a:spcPct val="0"/>
              </a:spcAft>
              <a:buNone/>
            </a:pPr>
            <a:endParaRPr lang="en-US" altLang="en-US" sz="2000" dirty="0">
              <a:solidFill>
                <a:srgbClr val="333399"/>
              </a:solidFill>
              <a:latin typeface="Comic Sans MS" panose="030F0702030302020204" pitchFamily="66" charset="0"/>
              <a:cs typeface="Arial" panose="020B0604020202020204" pitchFamily="34" charset="0"/>
            </a:endParaRPr>
          </a:p>
          <a:p>
            <a:pPr fontAlgn="base">
              <a:spcBef>
                <a:spcPct val="0"/>
              </a:spcBef>
              <a:spcAft>
                <a:spcPct val="0"/>
              </a:spcAft>
              <a:buNone/>
            </a:pPr>
            <a:endParaRPr lang="en-US" altLang="en-US" sz="2000" dirty="0">
              <a:solidFill>
                <a:srgbClr val="333399"/>
              </a:solidFill>
              <a:latin typeface="Comic Sans MS" panose="030F0702030302020204" pitchFamily="66" charset="0"/>
              <a:cs typeface="Arial" panose="020B0604020202020204" pitchFamily="34" charset="0"/>
            </a:endParaRPr>
          </a:p>
          <a:p>
            <a:pPr fontAlgn="base">
              <a:spcBef>
                <a:spcPct val="0"/>
              </a:spcBef>
              <a:spcAft>
                <a:spcPct val="0"/>
              </a:spcAft>
              <a:buNone/>
            </a:pPr>
            <a:endParaRPr lang="en-US" altLang="en-US" sz="2000" dirty="0">
              <a:solidFill>
                <a:srgbClr val="333399"/>
              </a:solidFill>
              <a:latin typeface="Comic Sans MS" panose="030F0702030302020204" pitchFamily="66" charset="0"/>
            </a:endParaRPr>
          </a:p>
        </p:txBody>
      </p:sp>
      <p:sp>
        <p:nvSpPr>
          <p:cNvPr id="2" name="Rectangle 1">
            <a:extLst>
              <a:ext uri="{FF2B5EF4-FFF2-40B4-BE49-F238E27FC236}">
                <a16:creationId xmlns:a16="http://schemas.microsoft.com/office/drawing/2014/main" id="{1B6CABD4-986C-4D8B-9B0D-BAFC4F8AA1DE}"/>
              </a:ext>
            </a:extLst>
          </p:cNvPr>
          <p:cNvSpPr>
            <a:spLocks noChangeArrowheads="1"/>
          </p:cNvSpPr>
          <p:nvPr/>
        </p:nvSpPr>
        <p:spPr bwMode="auto">
          <a:xfrm>
            <a:off x="107053" y="5792788"/>
            <a:ext cx="8991600"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ESSENTIAL KNOWLEDGE</a:t>
            </a:r>
          </a:p>
          <a:p>
            <a:pPr eaLnBrk="0" fontAlgn="base" hangingPunct="0">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ENE 2.H.1 External environments can be hypotonic, hypertonic or isotonic to internal environments of cells—</a:t>
            </a:r>
            <a:br>
              <a:rPr lang="en-US" altLang="en-US" sz="900" dirty="0">
                <a:solidFill>
                  <a:srgbClr val="000000"/>
                </a:solidFill>
                <a:latin typeface="Times New Roman" panose="02020603050405020304" pitchFamily="18" charset="0"/>
                <a:cs typeface="Times New Roman" panose="02020603050405020304" pitchFamily="18" charset="0"/>
              </a:rPr>
            </a:br>
            <a:r>
              <a:rPr lang="en-US" altLang="en-US" sz="900" dirty="0">
                <a:solidFill>
                  <a:srgbClr val="000000"/>
                </a:solidFill>
                <a:latin typeface="Times New Roman" panose="02020603050405020304" pitchFamily="18" charset="0"/>
                <a:cs typeface="Times New Roman" panose="02020603050405020304" pitchFamily="18" charset="0"/>
              </a:rPr>
              <a:t>   a. Water moves by osmosis from areas of high water potential/low osmolarity/ low solute concentration to areas of low water potential/high osmolarity/high solute  concentration.</a:t>
            </a:r>
          </a:p>
          <a:p>
            <a:pPr eaLnBrk="0" fontAlgn="base" hangingPunct="0">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SP 4. B Describe data from a table or graph, including</a:t>
            </a:r>
          </a:p>
          <a:p>
            <a:pPr eaLnBrk="0" fontAlgn="base" hangingPunct="0">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     b. Describing trends and/or patterns in the data</a:t>
            </a:r>
          </a:p>
          <a:p>
            <a:pPr eaLnBrk="0" fontAlgn="base" hangingPunct="0">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SP 5 A. Perform mathematical calculations including:    a. Mathematical equations in the curriculum</a:t>
            </a:r>
          </a:p>
        </p:txBody>
      </p:sp>
      <p:pic>
        <p:nvPicPr>
          <p:cNvPr id="17413" name="Picture 2" descr="http://www2.sluh.org/bioweb/apbio/labs/apl01potatocoregraph.png">
            <a:extLst>
              <a:ext uri="{FF2B5EF4-FFF2-40B4-BE49-F238E27FC236}">
                <a16:creationId xmlns:a16="http://schemas.microsoft.com/office/drawing/2014/main" id="{CE86F2AF-92FD-47BC-95EB-E6DEB38CFB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4650" y="279400"/>
            <a:ext cx="326866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Rectangle 2">
            <a:extLst>
              <a:ext uri="{FF2B5EF4-FFF2-40B4-BE49-F238E27FC236}">
                <a16:creationId xmlns:a16="http://schemas.microsoft.com/office/drawing/2014/main" id="{3A1041F4-84A7-4D0E-B09C-37F1C38CA1D8}"/>
              </a:ext>
            </a:extLst>
          </p:cNvPr>
          <p:cNvSpPr>
            <a:spLocks noChangeArrowheads="1"/>
          </p:cNvSpPr>
          <p:nvPr/>
        </p:nvSpPr>
        <p:spPr bwMode="auto">
          <a:xfrm>
            <a:off x="0" y="-9524"/>
            <a:ext cx="67278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1000" dirty="0">
                <a:solidFill>
                  <a:srgbClr val="CC3399"/>
                </a:solidFill>
              </a:rPr>
              <a:t>Graph from: http://www2.sluh.org/bioweb/apbio/labs/apl01potatocoregraph.png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6567"/>
                                        </p:tgtEl>
                                        <p:attrNameLst>
                                          <p:attrName>style.visibility</p:attrName>
                                        </p:attrNameLst>
                                      </p:cBhvr>
                                      <p:to>
                                        <p:strVal val="visible"/>
                                      </p:to>
                                    </p:set>
                                    <p:animEffect transition="in" filter="blinds(horizontal)">
                                      <p:cBhvr>
                                        <p:cTn id="7" dur="500"/>
                                        <p:tgtEl>
                                          <p:spTgt spid="665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7" grpId="0"/>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49506" name="Text Box 4">
            <a:extLst>
              <a:ext uri="{FF2B5EF4-FFF2-40B4-BE49-F238E27FC236}">
                <a16:creationId xmlns:a16="http://schemas.microsoft.com/office/drawing/2014/main" id="{8C27A135-2507-4F51-81AA-3E23A4C2FC74}"/>
              </a:ext>
            </a:extLst>
          </p:cNvPr>
          <p:cNvSpPr txBox="1">
            <a:spLocks noChangeArrowheads="1"/>
          </p:cNvSpPr>
          <p:nvPr/>
        </p:nvSpPr>
        <p:spPr bwMode="auto">
          <a:xfrm>
            <a:off x="145774" y="473075"/>
            <a:ext cx="11887200" cy="4037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tabLst>
                <a:tab pos="133350" algn="l"/>
                <a:tab pos="4191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33350" algn="l"/>
                <a:tab pos="4191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33350" algn="l"/>
                <a:tab pos="4191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9pPr>
          </a:lstStyle>
          <a:p>
            <a:pPr eaLnBrk="0" fontAlgn="base" hangingPunct="0">
              <a:lnSpc>
                <a:spcPct val="115000"/>
              </a:lnSpc>
              <a:spcBef>
                <a:spcPct val="0"/>
              </a:spcBef>
              <a:spcAft>
                <a:spcPct val="0"/>
              </a:spcAft>
              <a:buNone/>
            </a:pPr>
            <a:r>
              <a:rPr lang="en-US" altLang="en-US" sz="1600" dirty="0">
                <a:solidFill>
                  <a:prstClr val="black"/>
                </a:solidFill>
                <a:latin typeface="Comic Sans MS" panose="030F0702030302020204" pitchFamily="66" charset="0"/>
                <a:cs typeface="Arial" panose="020B0604020202020204" pitchFamily="34" charset="0"/>
              </a:rPr>
              <a:t>A well-known ecological field study involved rodents in the Chihuahuan Desert, Arizona. The study consisted of 9 different species, divided into three categories: large granivores (animals that eat seeds), small granivores, and small insectivorous rodents. Ecologists wanted to determine the effect of large granivores on the abundance of smaller rodents. Experimental Design: Researchers built eight 50m by 50m plots that were surrounded with small wire mesh fencing. On four of the plots, holes were cut in each side of the fence that were large enough to allow free passage of all rodents. On the other four plots, smaller holes were used that would only allow passage of small rodents. These plots were referred to as semi-permeable. </a:t>
            </a:r>
          </a:p>
          <a:p>
            <a:pPr eaLnBrk="0" fontAlgn="base" hangingPunct="0">
              <a:lnSpc>
                <a:spcPct val="115000"/>
              </a:lnSpc>
              <a:spcBef>
                <a:spcPct val="0"/>
              </a:spcBef>
              <a:spcAft>
                <a:spcPct val="0"/>
              </a:spcAft>
              <a:buNone/>
            </a:pPr>
            <a:endParaRPr lang="en-US" altLang="en-US" sz="1600" dirty="0">
              <a:solidFill>
                <a:prstClr val="black"/>
              </a:solidFill>
              <a:latin typeface="Comic Sans MS" panose="030F0702030302020204" pitchFamily="66" charset="0"/>
              <a:cs typeface="Arial" panose="020B0604020202020204" pitchFamily="34" charset="0"/>
            </a:endParaRPr>
          </a:p>
          <a:p>
            <a:pPr eaLnBrk="0" fontAlgn="base" hangingPunct="0">
              <a:lnSpc>
                <a:spcPct val="115000"/>
              </a:lnSpc>
              <a:spcBef>
                <a:spcPct val="0"/>
              </a:spcBef>
              <a:spcAft>
                <a:spcPct val="0"/>
              </a:spcAft>
              <a:buNone/>
            </a:pPr>
            <a:r>
              <a:rPr lang="en-US" altLang="en-US" sz="1600" dirty="0">
                <a:solidFill>
                  <a:prstClr val="black"/>
                </a:solidFill>
                <a:latin typeface="Comic Sans MS" panose="030F0702030302020204" pitchFamily="66" charset="0"/>
                <a:cs typeface="Arial" panose="020B0604020202020204" pitchFamily="34" charset="0"/>
              </a:rPr>
              <a:t> In the first three years of the experiment, small granivore populations increased 3.5 times in the semi-permeable plots. In these same plots, however, small insectivorous populations did not change. How can these results be explained? </a:t>
            </a:r>
          </a:p>
          <a:p>
            <a:pPr eaLnBrk="0" fontAlgn="base" hangingPunct="0">
              <a:lnSpc>
                <a:spcPct val="115000"/>
              </a:lnSpc>
              <a:spcBef>
                <a:spcPct val="0"/>
              </a:spcBef>
              <a:spcAft>
                <a:spcPct val="0"/>
              </a:spcAft>
              <a:buNone/>
            </a:pPr>
            <a:r>
              <a:rPr lang="en-US" altLang="en-US" sz="1600" dirty="0">
                <a:solidFill>
                  <a:prstClr val="black"/>
                </a:solidFill>
                <a:latin typeface="Comic Sans MS" panose="030F0702030302020204" pitchFamily="66" charset="0"/>
                <a:cs typeface="Arial" panose="020B0604020202020204" pitchFamily="34" charset="0"/>
              </a:rPr>
              <a:t>   A. Large granivores only compete with small insectivorous populations. </a:t>
            </a:r>
          </a:p>
          <a:p>
            <a:pPr eaLnBrk="0" fontAlgn="base" hangingPunct="0">
              <a:lnSpc>
                <a:spcPct val="115000"/>
              </a:lnSpc>
              <a:spcBef>
                <a:spcPct val="0"/>
              </a:spcBef>
              <a:spcAft>
                <a:spcPct val="0"/>
              </a:spcAft>
              <a:buNone/>
            </a:pPr>
            <a:r>
              <a:rPr lang="en-US" altLang="en-US" sz="1600" dirty="0">
                <a:solidFill>
                  <a:prstClr val="black"/>
                </a:solidFill>
                <a:latin typeface="Comic Sans MS" panose="030F0702030302020204" pitchFamily="66" charset="0"/>
                <a:cs typeface="Arial" panose="020B0604020202020204" pitchFamily="34" charset="0"/>
              </a:rPr>
              <a:t>   B. Competition is not a factor in the community ecology of desert rodents. </a:t>
            </a:r>
          </a:p>
          <a:p>
            <a:pPr eaLnBrk="0" fontAlgn="base" hangingPunct="0">
              <a:lnSpc>
                <a:spcPct val="115000"/>
              </a:lnSpc>
              <a:spcBef>
                <a:spcPct val="0"/>
              </a:spcBef>
              <a:spcAft>
                <a:spcPct val="0"/>
              </a:spcAft>
              <a:buNone/>
            </a:pPr>
            <a:r>
              <a:rPr lang="en-US" altLang="en-US" sz="1600" dirty="0">
                <a:solidFill>
                  <a:prstClr val="black"/>
                </a:solidFill>
                <a:latin typeface="Comic Sans MS" panose="030F0702030302020204" pitchFamily="66" charset="0"/>
                <a:cs typeface="Arial" panose="020B0604020202020204" pitchFamily="34" charset="0"/>
              </a:rPr>
              <a:t>   C. Small granivores are a keystone species of the desert ecosystem. </a:t>
            </a:r>
          </a:p>
          <a:p>
            <a:pPr eaLnBrk="0" fontAlgn="base" hangingPunct="0">
              <a:lnSpc>
                <a:spcPct val="115000"/>
              </a:lnSpc>
              <a:spcBef>
                <a:spcPct val="0"/>
              </a:spcBef>
              <a:spcAft>
                <a:spcPct val="0"/>
              </a:spcAft>
              <a:buNone/>
            </a:pPr>
            <a:r>
              <a:rPr lang="en-US" altLang="en-US" sz="1600" dirty="0">
                <a:solidFill>
                  <a:prstClr val="black"/>
                </a:solidFill>
                <a:latin typeface="Comic Sans MS" panose="030F0702030302020204" pitchFamily="66" charset="0"/>
                <a:cs typeface="Arial" panose="020B0604020202020204" pitchFamily="34" charset="0"/>
              </a:rPr>
              <a:t>   D. Competition that occurs between large and small rodents is a result of nutrient availability. </a:t>
            </a:r>
            <a:endParaRPr lang="en-US" altLang="en-US" sz="2800" dirty="0">
              <a:solidFill>
                <a:prstClr val="black"/>
              </a:solidFill>
              <a:latin typeface="Comic Sans MS" panose="030F0702030302020204" pitchFamily="66" charset="0"/>
              <a:cs typeface="Arial" panose="020B0604020202020204" pitchFamily="34" charset="0"/>
            </a:endParaRPr>
          </a:p>
        </p:txBody>
      </p:sp>
      <p:sp>
        <p:nvSpPr>
          <p:cNvPr id="149507" name="TextBox 10">
            <a:extLst>
              <a:ext uri="{FF2B5EF4-FFF2-40B4-BE49-F238E27FC236}">
                <a16:creationId xmlns:a16="http://schemas.microsoft.com/office/drawing/2014/main" id="{4158CD0E-1485-487A-A2C2-74F1F4AC5CE9}"/>
              </a:ext>
            </a:extLst>
          </p:cNvPr>
          <p:cNvSpPr txBox="1">
            <a:spLocks noChangeArrowheads="1"/>
          </p:cNvSpPr>
          <p:nvPr/>
        </p:nvSpPr>
        <p:spPr bwMode="auto">
          <a:xfrm>
            <a:off x="0" y="0"/>
            <a:ext cx="78422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900" dirty="0">
                <a:solidFill>
                  <a:prstClr val="black"/>
                </a:solidFill>
                <a:latin typeface="Arial" panose="020B0604020202020204" pitchFamily="34" charset="0"/>
                <a:cs typeface="Arial" panose="020B0604020202020204" pitchFamily="34" charset="0"/>
              </a:rPr>
              <a:t>http://content.njctl.org/courses/science/ap-biology/ecology/ecology-multiple-choice-review/ecology-multiple-choice-review-2014-04-14.pdf</a:t>
            </a:r>
          </a:p>
        </p:txBody>
      </p:sp>
      <p:sp>
        <p:nvSpPr>
          <p:cNvPr id="212997" name="TextBox 7">
            <a:extLst>
              <a:ext uri="{FF2B5EF4-FFF2-40B4-BE49-F238E27FC236}">
                <a16:creationId xmlns:a16="http://schemas.microsoft.com/office/drawing/2014/main" id="{3AD06FBA-7E53-4286-BEDC-233574627D54}"/>
              </a:ext>
            </a:extLst>
          </p:cNvPr>
          <p:cNvSpPr txBox="1">
            <a:spLocks noChangeArrowheads="1"/>
          </p:cNvSpPr>
          <p:nvPr/>
        </p:nvSpPr>
        <p:spPr bwMode="auto">
          <a:xfrm>
            <a:off x="145774" y="6030912"/>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000" dirty="0">
                <a:solidFill>
                  <a:prstClr val="black"/>
                </a:solidFill>
                <a:latin typeface="Times New Roman" panose="02020603050405020304" pitchFamily="18" charset="0"/>
                <a:cs typeface="Times New Roman" panose="02020603050405020304" pitchFamily="18" charset="0"/>
              </a:rPr>
              <a:t>SP 6 D. Explain the relationship between experimental results and larger biological concepts, processes, or </a:t>
            </a:r>
            <a:r>
              <a:rPr lang="en-US" altLang="en-US" sz="1000" u="sng" dirty="0">
                <a:solidFill>
                  <a:prstClr val="black"/>
                </a:solidFill>
                <a:latin typeface="Times New Roman" panose="02020603050405020304" pitchFamily="18" charset="0"/>
                <a:cs typeface="Times New Roman" panose="02020603050405020304" pitchFamily="18" charset="0"/>
              </a:rPr>
              <a:t>theories</a:t>
            </a:r>
          </a:p>
          <a:p>
            <a:pPr eaLnBrk="0" fontAlgn="base" hangingPunct="0">
              <a:spcBef>
                <a:spcPct val="0"/>
              </a:spcBef>
              <a:spcAft>
                <a:spcPct val="0"/>
              </a:spcAft>
              <a:buNone/>
            </a:pPr>
            <a:r>
              <a:rPr lang="en-US" altLang="en-US" sz="1000" dirty="0">
                <a:solidFill>
                  <a:prstClr val="black"/>
                </a:solidFill>
                <a:latin typeface="Times New Roman" panose="02020603050405020304" pitchFamily="18" charset="0"/>
                <a:cs typeface="Times New Roman" panose="02020603050405020304" pitchFamily="18" charset="0"/>
              </a:rPr>
              <a:t>ENE-4.B.1 Communities change over time depending on interactions between populations. </a:t>
            </a:r>
          </a:p>
          <a:p>
            <a:pPr eaLnBrk="0" fontAlgn="base" hangingPunct="0">
              <a:spcBef>
                <a:spcPct val="0"/>
              </a:spcBef>
              <a:spcAft>
                <a:spcPct val="0"/>
              </a:spcAft>
              <a:buNone/>
            </a:pPr>
            <a:r>
              <a:rPr lang="en-US" altLang="en-US" sz="1000" dirty="0">
                <a:solidFill>
                  <a:prstClr val="black"/>
                </a:solidFill>
                <a:latin typeface="Times New Roman" panose="02020603050405020304" pitchFamily="18" charset="0"/>
                <a:cs typeface="Times New Roman" panose="02020603050405020304" pitchFamily="18" charset="0"/>
              </a:rPr>
              <a:t>ENE-4.B.2 Interactions among populations determine how they access energy and matter within a community</a:t>
            </a:r>
          </a:p>
          <a:p>
            <a:pPr eaLnBrk="0" fontAlgn="base" hangingPunct="0">
              <a:spcBef>
                <a:spcPct val="0"/>
              </a:spcBef>
              <a:spcAft>
                <a:spcPct val="0"/>
              </a:spcAft>
              <a:buNone/>
            </a:pPr>
            <a:r>
              <a:rPr lang="en-US" altLang="en-US" sz="1000" dirty="0">
                <a:solidFill>
                  <a:prstClr val="black"/>
                </a:solidFill>
                <a:latin typeface="Times New Roman" panose="02020603050405020304" pitchFamily="18" charset="0"/>
                <a:cs typeface="Times New Roman" panose="02020603050405020304" pitchFamily="18" charset="0"/>
              </a:rPr>
              <a:t>ENE-4.B.3 Relationships among interacting populations can be characterized by positive and negative effects and can be modeled. </a:t>
            </a:r>
            <a:endParaRPr lang="en-US" altLang="en-US" sz="1000" u="sng" dirty="0">
              <a:solidFill>
                <a:prstClr val="black"/>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8B64035D-1D6C-4E13-A510-9B2A16FBCE8D}"/>
              </a:ext>
            </a:extLst>
          </p:cNvPr>
          <p:cNvSpPr/>
          <p:nvPr/>
        </p:nvSpPr>
        <p:spPr>
          <a:xfrm>
            <a:off x="300522" y="4089583"/>
            <a:ext cx="9121775" cy="420687"/>
          </a:xfrm>
          <a:prstGeom prst="rect">
            <a:avLst/>
          </a:prstGeom>
          <a:noFill/>
          <a:ln w="38100">
            <a:solidFill>
              <a:srgbClr val="CC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2997"/>
                                        </p:tgtEl>
                                        <p:attrNameLst>
                                          <p:attrName>style.visibility</p:attrName>
                                        </p:attrNameLst>
                                      </p:cBhvr>
                                      <p:to>
                                        <p:strVal val="visible"/>
                                      </p:to>
                                    </p:set>
                                    <p:animEffect transition="in" filter="barn(inVertical)">
                                      <p:cBhvr>
                                        <p:cTn id="12" dur="500"/>
                                        <p:tgtEl>
                                          <p:spTgt spid="212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7" grpId="0"/>
      <p:bldP spid="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pic>
        <p:nvPicPr>
          <p:cNvPr id="59394" name="Picture 2" descr="Image for post">
            <a:extLst>
              <a:ext uri="{FF2B5EF4-FFF2-40B4-BE49-F238E27FC236}">
                <a16:creationId xmlns:a16="http://schemas.microsoft.com/office/drawing/2014/main" id="{7AA71FC1-8C6B-468F-AB62-DC7EDB66B8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012" t="3659" r="6098" b="2439"/>
          <a:stretch/>
        </p:blipFill>
        <p:spPr bwMode="auto">
          <a:xfrm>
            <a:off x="2160587" y="815358"/>
            <a:ext cx="7100644" cy="57552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C5DD648-E762-4818-8D08-064D73B315D6}"/>
              </a:ext>
            </a:extLst>
          </p:cNvPr>
          <p:cNvSpPr txBox="1"/>
          <p:nvPr/>
        </p:nvSpPr>
        <p:spPr>
          <a:xfrm>
            <a:off x="117231" y="-3219"/>
            <a:ext cx="9144000" cy="276999"/>
          </a:xfrm>
          <a:prstGeom prst="rect">
            <a:avLst/>
          </a:prstGeom>
          <a:noFill/>
        </p:spPr>
        <p:txBody>
          <a:bodyPr wrap="square">
            <a:spAutoFit/>
          </a:bodyPr>
          <a:lstStyle/>
          <a:p>
            <a:r>
              <a:rPr lang="en-US" sz="1200" dirty="0">
                <a:latin typeface="Arial" panose="020B0604020202020204" pitchFamily="34" charset="0"/>
              </a:rPr>
              <a:t>https://towardsdatascience.com/10-funny-graphs-that-perfectly-explain-everyday-life-bdaa6565baa0</a:t>
            </a:r>
          </a:p>
        </p:txBody>
      </p:sp>
      <p:sp>
        <p:nvSpPr>
          <p:cNvPr id="4" name="TextBox 3">
            <a:extLst>
              <a:ext uri="{FF2B5EF4-FFF2-40B4-BE49-F238E27FC236}">
                <a16:creationId xmlns:a16="http://schemas.microsoft.com/office/drawing/2014/main" id="{FBF3003E-C9D1-4B99-9BAB-7CFC1B216583}"/>
              </a:ext>
            </a:extLst>
          </p:cNvPr>
          <p:cNvSpPr txBox="1"/>
          <p:nvPr/>
        </p:nvSpPr>
        <p:spPr>
          <a:xfrm>
            <a:off x="3699405" y="282959"/>
            <a:ext cx="2707216"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none" rtlCol="0">
            <a:spAutoFit/>
          </a:bodyPr>
          <a:lstStyle/>
          <a:p>
            <a:r>
              <a:rPr lang="en-US" sz="2800" dirty="0"/>
              <a:t>TAKE A BREAK</a:t>
            </a:r>
          </a:p>
        </p:txBody>
      </p:sp>
    </p:spTree>
    <p:extLst>
      <p:ext uri="{BB962C8B-B14F-4D97-AF65-F5344CB8AC3E}">
        <p14:creationId xmlns:p14="http://schemas.microsoft.com/office/powerpoint/2010/main" val="8535475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67586" name="TextBox 6">
            <a:extLst>
              <a:ext uri="{FF2B5EF4-FFF2-40B4-BE49-F238E27FC236}">
                <a16:creationId xmlns:a16="http://schemas.microsoft.com/office/drawing/2014/main" id="{D24BB60A-0050-4ED4-B4DB-AD4EB600307D}"/>
              </a:ext>
            </a:extLst>
          </p:cNvPr>
          <p:cNvSpPr txBox="1">
            <a:spLocks noChangeArrowheads="1"/>
          </p:cNvSpPr>
          <p:nvPr/>
        </p:nvSpPr>
        <p:spPr bwMode="auto">
          <a:xfrm>
            <a:off x="463826" y="73820"/>
            <a:ext cx="8839200" cy="4880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lnSpc>
                <a:spcPct val="115000"/>
              </a:lnSpc>
              <a:spcBef>
                <a:spcPct val="0"/>
              </a:spcBef>
              <a:spcAft>
                <a:spcPts val="1000"/>
              </a:spcAft>
              <a:buNone/>
            </a:pPr>
            <a:r>
              <a:rPr lang="en-US" altLang="en-US" sz="28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t>What do r, N, and K stand for in this equation?</a:t>
            </a:r>
          </a:p>
          <a:p>
            <a:pPr eaLnBrk="0" fontAlgn="base" hangingPunct="0">
              <a:lnSpc>
                <a:spcPct val="115000"/>
              </a:lnSpc>
              <a:spcBef>
                <a:spcPct val="0"/>
              </a:spcBef>
              <a:spcAft>
                <a:spcPts val="1000"/>
              </a:spcAft>
              <a:buNone/>
            </a:pPr>
            <a:r>
              <a:rPr lang="en-US" altLang="en-US" sz="28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t>r =</a:t>
            </a:r>
          </a:p>
          <a:p>
            <a:pPr eaLnBrk="0" fontAlgn="base" hangingPunct="0">
              <a:lnSpc>
                <a:spcPct val="115000"/>
              </a:lnSpc>
              <a:spcBef>
                <a:spcPct val="0"/>
              </a:spcBef>
              <a:spcAft>
                <a:spcPts val="1000"/>
              </a:spcAft>
              <a:buNone/>
            </a:pPr>
            <a:r>
              <a:rPr lang="en-US" altLang="en-US" sz="28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t>N =</a:t>
            </a:r>
          </a:p>
          <a:p>
            <a:pPr eaLnBrk="0" fontAlgn="base" hangingPunct="0">
              <a:lnSpc>
                <a:spcPct val="115000"/>
              </a:lnSpc>
              <a:spcBef>
                <a:spcPct val="0"/>
              </a:spcBef>
              <a:spcAft>
                <a:spcPts val="1000"/>
              </a:spcAft>
              <a:buNone/>
            </a:pPr>
            <a:r>
              <a:rPr lang="en-US" altLang="en-US" sz="28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t>k = </a:t>
            </a:r>
            <a:endParaRPr lang="en-US" altLang="en-US" sz="1100" dirty="0">
              <a:solidFill>
                <a:prstClr val="black"/>
              </a:solidFill>
              <a:ea typeface="Calibri" panose="020F0502020204030204" pitchFamily="34" charset="0"/>
              <a:cs typeface="Times New Roman" panose="02020603050405020304" pitchFamily="18" charset="0"/>
            </a:endParaRPr>
          </a:p>
          <a:p>
            <a:pPr eaLnBrk="0" fontAlgn="base" hangingPunct="0">
              <a:lnSpc>
                <a:spcPct val="115000"/>
              </a:lnSpc>
              <a:spcBef>
                <a:spcPct val="0"/>
              </a:spcBef>
              <a:spcAft>
                <a:spcPts val="1000"/>
              </a:spcAft>
              <a:buNone/>
            </a:pPr>
            <a:r>
              <a:rPr lang="en-US" altLang="en-US" sz="28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t> </a:t>
            </a:r>
          </a:p>
          <a:p>
            <a:pPr eaLnBrk="0" fontAlgn="base" hangingPunct="0">
              <a:lnSpc>
                <a:spcPct val="115000"/>
              </a:lnSpc>
              <a:spcBef>
                <a:spcPct val="0"/>
              </a:spcBef>
              <a:spcAft>
                <a:spcPts val="1000"/>
              </a:spcAft>
              <a:buNone/>
            </a:pPr>
            <a:r>
              <a:rPr lang="en-US" altLang="en-US" sz="28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t>This equation is used for problems involving populations showing _____________ growth.</a:t>
            </a:r>
            <a:br>
              <a:rPr lang="en-US" altLang="en-US" sz="28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br>
            <a:r>
              <a:rPr lang="en-US" altLang="en-US" sz="28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t>                                </a:t>
            </a:r>
            <a:r>
              <a:rPr lang="en-US" altLang="en-US" sz="20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t>exponential     logistic</a:t>
            </a:r>
            <a:br>
              <a:rPr lang="en-US" altLang="en-US" sz="28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br>
            <a:endParaRPr lang="en-US" altLang="en-US" sz="1100" dirty="0">
              <a:solidFill>
                <a:prstClr val="black"/>
              </a:solidFill>
              <a:ea typeface="Calibri" panose="020F0502020204030204" pitchFamily="34" charset="0"/>
              <a:cs typeface="Times New Roman" panose="02020603050405020304" pitchFamily="18" charset="0"/>
            </a:endParaRPr>
          </a:p>
        </p:txBody>
      </p:sp>
      <p:sp>
        <p:nvSpPr>
          <p:cNvPr id="111619" name="TextBox 6">
            <a:extLst>
              <a:ext uri="{FF2B5EF4-FFF2-40B4-BE49-F238E27FC236}">
                <a16:creationId xmlns:a16="http://schemas.microsoft.com/office/drawing/2014/main" id="{939D5839-AFC5-488D-80DF-8091CF0DCE4E}"/>
              </a:ext>
            </a:extLst>
          </p:cNvPr>
          <p:cNvSpPr txBox="1">
            <a:spLocks noChangeArrowheads="1"/>
          </p:cNvSpPr>
          <p:nvPr/>
        </p:nvSpPr>
        <p:spPr bwMode="auto">
          <a:xfrm>
            <a:off x="4332288" y="3608389"/>
            <a:ext cx="17637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dirty="0">
                <a:solidFill>
                  <a:srgbClr val="1F497D"/>
                </a:solidFill>
                <a:latin typeface="Comic Sans MS" panose="030F0702030302020204" pitchFamily="66" charset="0"/>
                <a:ea typeface="Calibri" panose="020F0502020204030204" pitchFamily="34" charset="0"/>
                <a:cs typeface="Times New Roman" panose="02020603050405020304" pitchFamily="18" charset="0"/>
              </a:rPr>
              <a:t>logistic</a:t>
            </a:r>
          </a:p>
        </p:txBody>
      </p:sp>
      <p:sp>
        <p:nvSpPr>
          <p:cNvPr id="111620" name="TextBox 10">
            <a:extLst>
              <a:ext uri="{FF2B5EF4-FFF2-40B4-BE49-F238E27FC236}">
                <a16:creationId xmlns:a16="http://schemas.microsoft.com/office/drawing/2014/main" id="{9015F236-038A-48C5-B946-4012503A417F}"/>
              </a:ext>
            </a:extLst>
          </p:cNvPr>
          <p:cNvSpPr txBox="1">
            <a:spLocks noChangeArrowheads="1"/>
          </p:cNvSpPr>
          <p:nvPr/>
        </p:nvSpPr>
        <p:spPr bwMode="auto">
          <a:xfrm>
            <a:off x="1152940" y="702930"/>
            <a:ext cx="4606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2800" dirty="0">
                <a:solidFill>
                  <a:srgbClr val="1003BD"/>
                </a:solidFill>
                <a:latin typeface="Comic Sans MS" panose="030F0702030302020204" pitchFamily="66" charset="0"/>
                <a:ea typeface="Calibri" panose="020F0502020204030204" pitchFamily="34" charset="0"/>
                <a:cs typeface="Times New Roman" panose="02020603050405020304" pitchFamily="18" charset="0"/>
              </a:rPr>
              <a:t>growth rate</a:t>
            </a:r>
            <a:endParaRPr lang="en-US" altLang="en-US" sz="2800" dirty="0">
              <a:solidFill>
                <a:srgbClr val="1003BD"/>
              </a:solidFill>
              <a:ea typeface="Calibri" panose="020F0502020204030204" pitchFamily="34" charset="0"/>
              <a:cs typeface="Arial" panose="020B0604020202020204" pitchFamily="34" charset="0"/>
            </a:endParaRPr>
          </a:p>
        </p:txBody>
      </p:sp>
      <p:sp>
        <p:nvSpPr>
          <p:cNvPr id="111621" name="TextBox 12">
            <a:extLst>
              <a:ext uri="{FF2B5EF4-FFF2-40B4-BE49-F238E27FC236}">
                <a16:creationId xmlns:a16="http://schemas.microsoft.com/office/drawing/2014/main" id="{5909D6C4-A81C-4E4D-BE40-E6EF961709FF}"/>
              </a:ext>
            </a:extLst>
          </p:cNvPr>
          <p:cNvSpPr txBox="1">
            <a:spLocks noChangeArrowheads="1"/>
          </p:cNvSpPr>
          <p:nvPr/>
        </p:nvSpPr>
        <p:spPr bwMode="auto">
          <a:xfrm>
            <a:off x="1275038" y="1344217"/>
            <a:ext cx="7216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2800" dirty="0">
                <a:solidFill>
                  <a:srgbClr val="1003BD"/>
                </a:solidFill>
                <a:latin typeface="Comic Sans MS" panose="030F0702030302020204" pitchFamily="66" charset="0"/>
                <a:ea typeface="Calibri" panose="020F0502020204030204" pitchFamily="34" charset="0"/>
                <a:cs typeface="Times New Roman" panose="02020603050405020304" pitchFamily="18" charset="0"/>
              </a:rPr>
              <a:t>number of individuals in population</a:t>
            </a:r>
            <a:endParaRPr lang="en-US" altLang="en-US" sz="2800" dirty="0">
              <a:solidFill>
                <a:srgbClr val="1003BD"/>
              </a:solidFill>
              <a:ea typeface="Calibri" panose="020F0502020204030204" pitchFamily="34" charset="0"/>
              <a:cs typeface="Arial" panose="020B0604020202020204" pitchFamily="34" charset="0"/>
            </a:endParaRPr>
          </a:p>
        </p:txBody>
      </p:sp>
      <p:sp>
        <p:nvSpPr>
          <p:cNvPr id="111622" name="TextBox 14">
            <a:extLst>
              <a:ext uri="{FF2B5EF4-FFF2-40B4-BE49-F238E27FC236}">
                <a16:creationId xmlns:a16="http://schemas.microsoft.com/office/drawing/2014/main" id="{5821EE39-8CB6-4354-9E15-10F07DAE28EE}"/>
              </a:ext>
            </a:extLst>
          </p:cNvPr>
          <p:cNvSpPr txBox="1">
            <a:spLocks noChangeArrowheads="1"/>
          </p:cNvSpPr>
          <p:nvPr/>
        </p:nvSpPr>
        <p:spPr bwMode="auto">
          <a:xfrm>
            <a:off x="1006131" y="1972581"/>
            <a:ext cx="46212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2800" dirty="0">
                <a:solidFill>
                  <a:srgbClr val="1F497D"/>
                </a:solidFill>
                <a:latin typeface="Comic Sans MS" panose="030F0702030302020204" pitchFamily="66" charset="0"/>
                <a:ea typeface="Calibri" panose="020F0502020204030204" pitchFamily="34" charset="0"/>
                <a:cs typeface="Times New Roman" panose="02020603050405020304" pitchFamily="18" charset="0"/>
              </a:rPr>
              <a:t> </a:t>
            </a:r>
            <a:r>
              <a:rPr lang="en-US" altLang="en-US" sz="2800" dirty="0">
                <a:solidFill>
                  <a:srgbClr val="1003BD"/>
                </a:solidFill>
                <a:latin typeface="Comic Sans MS" panose="030F0702030302020204" pitchFamily="66" charset="0"/>
                <a:ea typeface="Calibri" panose="020F0502020204030204" pitchFamily="34" charset="0"/>
                <a:cs typeface="Times New Roman" panose="02020603050405020304" pitchFamily="18" charset="0"/>
              </a:rPr>
              <a:t>carrying capacity</a:t>
            </a:r>
            <a:endParaRPr lang="en-US" altLang="en-US" sz="2800" dirty="0">
              <a:solidFill>
                <a:srgbClr val="1003BD"/>
              </a:solidFill>
              <a:ea typeface="Calibri" panose="020F0502020204030204" pitchFamily="34" charset="0"/>
              <a:cs typeface="Arial" panose="020B0604020202020204" pitchFamily="34" charset="0"/>
            </a:endParaRPr>
          </a:p>
        </p:txBody>
      </p:sp>
      <p:sp>
        <p:nvSpPr>
          <p:cNvPr id="111623" name="TextBox 22">
            <a:extLst>
              <a:ext uri="{FF2B5EF4-FFF2-40B4-BE49-F238E27FC236}">
                <a16:creationId xmlns:a16="http://schemas.microsoft.com/office/drawing/2014/main" id="{5ED6C0FE-3B11-49F5-AA11-D2CB37894F64}"/>
              </a:ext>
            </a:extLst>
          </p:cNvPr>
          <p:cNvSpPr txBox="1">
            <a:spLocks noChangeArrowheads="1"/>
          </p:cNvSpPr>
          <p:nvPr/>
        </p:nvSpPr>
        <p:spPr bwMode="auto">
          <a:xfrm>
            <a:off x="0" y="6161131"/>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90000"/>
              </a:lnSpc>
              <a:spcBef>
                <a:spcPts val="1000"/>
              </a:spcBef>
              <a:spcAft>
                <a:spcPct val="0"/>
              </a:spcAft>
              <a:buNone/>
            </a:pPr>
            <a:r>
              <a:rPr lang="en-US" altLang="en-US" sz="1000" dirty="0">
                <a:solidFill>
                  <a:prstClr val="black"/>
                </a:solidFill>
                <a:latin typeface="Times New Roman" panose="02020603050405020304" pitchFamily="18" charset="0"/>
                <a:cs typeface="Times New Roman" panose="02020603050405020304" pitchFamily="18" charset="0"/>
              </a:rPr>
              <a:t>SYI-1.H.1 A population can produce a density of individuals that exceeds the system’s resource availability. </a:t>
            </a:r>
            <a:br>
              <a:rPr lang="en-US" altLang="en-US" sz="1000" dirty="0">
                <a:solidFill>
                  <a:prstClr val="black"/>
                </a:solidFill>
                <a:latin typeface="Times New Roman" panose="02020603050405020304" pitchFamily="18" charset="0"/>
                <a:cs typeface="Times New Roman" panose="02020603050405020304" pitchFamily="18" charset="0"/>
              </a:rPr>
            </a:br>
            <a:r>
              <a:rPr lang="en-US" altLang="en-US" sz="1000" dirty="0">
                <a:solidFill>
                  <a:prstClr val="black"/>
                </a:solidFill>
                <a:latin typeface="Times New Roman" panose="02020603050405020304" pitchFamily="18" charset="0"/>
                <a:cs typeface="Times New Roman" panose="02020603050405020304" pitchFamily="18" charset="0"/>
              </a:rPr>
              <a:t>SYI-1.H.2 As limits to growth due to density-dependent and density-independent factors are imposed, a logistic growth model generally ensues.</a:t>
            </a:r>
            <a:br>
              <a:rPr lang="en-US" altLang="en-US" sz="1000" dirty="0">
                <a:solidFill>
                  <a:prstClr val="black"/>
                </a:solidFill>
                <a:latin typeface="Times New Roman" panose="02020603050405020304" pitchFamily="18" charset="0"/>
                <a:cs typeface="Times New Roman" panose="02020603050405020304" pitchFamily="18" charset="0"/>
              </a:rPr>
            </a:br>
            <a:r>
              <a:rPr lang="en-US" altLang="en-US" sz="1000" dirty="0">
                <a:solidFill>
                  <a:prstClr val="black"/>
                </a:solidFill>
                <a:latin typeface="Times New Roman" panose="02020603050405020304" pitchFamily="18" charset="0"/>
                <a:cs typeface="Times New Roman" panose="02020603050405020304" pitchFamily="18" charset="0"/>
              </a:rPr>
              <a:t>SP 5 A. Perform mathematical calculations including:    </a:t>
            </a:r>
            <a:br>
              <a:rPr lang="en-US" altLang="en-US" sz="1000" dirty="0">
                <a:solidFill>
                  <a:prstClr val="black"/>
                </a:solidFill>
                <a:latin typeface="Times New Roman" panose="02020603050405020304" pitchFamily="18" charset="0"/>
                <a:cs typeface="Times New Roman" panose="02020603050405020304" pitchFamily="18" charset="0"/>
              </a:rPr>
            </a:br>
            <a:r>
              <a:rPr lang="en-US" altLang="en-US" sz="1000" dirty="0">
                <a:solidFill>
                  <a:prstClr val="black"/>
                </a:solidFill>
                <a:latin typeface="Times New Roman" panose="02020603050405020304" pitchFamily="18" charset="0"/>
                <a:cs typeface="Times New Roman" panose="02020603050405020304" pitchFamily="18" charset="0"/>
              </a:rPr>
              <a:t>        a. Mathematical equations in the curriculum </a:t>
            </a:r>
          </a:p>
        </p:txBody>
      </p:sp>
      <p:pic>
        <p:nvPicPr>
          <p:cNvPr id="67592" name="Picture 17">
            <a:extLst>
              <a:ext uri="{FF2B5EF4-FFF2-40B4-BE49-F238E27FC236}">
                <a16:creationId xmlns:a16="http://schemas.microsoft.com/office/drawing/2014/main" id="{628615BA-CC72-4620-A308-5B6CB24C75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0833" t="53374" r="39809" b="33511"/>
          <a:stretch>
            <a:fillRect/>
          </a:stretch>
        </p:blipFill>
        <p:spPr bwMode="auto">
          <a:xfrm>
            <a:off x="7691990" y="807642"/>
            <a:ext cx="3968750"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1620"/>
                                        </p:tgtEl>
                                        <p:attrNameLst>
                                          <p:attrName>style.visibility</p:attrName>
                                        </p:attrNameLst>
                                      </p:cBhvr>
                                      <p:to>
                                        <p:strVal val="visible"/>
                                      </p:to>
                                    </p:set>
                                    <p:animEffect transition="in" filter="barn(inVertical)">
                                      <p:cBhvr>
                                        <p:cTn id="7" dur="500"/>
                                        <p:tgtEl>
                                          <p:spTgt spid="1116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1621"/>
                                        </p:tgtEl>
                                        <p:attrNameLst>
                                          <p:attrName>style.visibility</p:attrName>
                                        </p:attrNameLst>
                                      </p:cBhvr>
                                      <p:to>
                                        <p:strVal val="visible"/>
                                      </p:to>
                                    </p:set>
                                    <p:animEffect transition="in" filter="barn(inVertical)">
                                      <p:cBhvr>
                                        <p:cTn id="12" dur="500"/>
                                        <p:tgtEl>
                                          <p:spTgt spid="1116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1622"/>
                                        </p:tgtEl>
                                        <p:attrNameLst>
                                          <p:attrName>style.visibility</p:attrName>
                                        </p:attrNameLst>
                                      </p:cBhvr>
                                      <p:to>
                                        <p:strVal val="visible"/>
                                      </p:to>
                                    </p:set>
                                    <p:animEffect transition="in" filter="barn(inVertical)">
                                      <p:cBhvr>
                                        <p:cTn id="17" dur="500"/>
                                        <p:tgtEl>
                                          <p:spTgt spid="11162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1619"/>
                                        </p:tgtEl>
                                        <p:attrNameLst>
                                          <p:attrName>style.visibility</p:attrName>
                                        </p:attrNameLst>
                                      </p:cBhvr>
                                      <p:to>
                                        <p:strVal val="visible"/>
                                      </p:to>
                                    </p:set>
                                    <p:animEffect transition="in" filter="barn(inVertical)">
                                      <p:cBhvr>
                                        <p:cTn id="22" dur="500"/>
                                        <p:tgtEl>
                                          <p:spTgt spid="11161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1623"/>
                                        </p:tgtEl>
                                        <p:attrNameLst>
                                          <p:attrName>style.visibility</p:attrName>
                                        </p:attrNameLst>
                                      </p:cBhvr>
                                      <p:to>
                                        <p:strVal val="visible"/>
                                      </p:to>
                                    </p:set>
                                    <p:animEffect transition="in" filter="wipe(down)">
                                      <p:cBhvr>
                                        <p:cTn id="27" dur="500"/>
                                        <p:tgtEl>
                                          <p:spTgt spid="1116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p:bldP spid="111620" grpId="0"/>
      <p:bldP spid="111621" grpId="0"/>
      <p:bldP spid="111622" grpId="0"/>
      <p:bldP spid="11162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a:extLst>
              <a:ext uri="{FF2B5EF4-FFF2-40B4-BE49-F238E27FC236}">
                <a16:creationId xmlns:a16="http://schemas.microsoft.com/office/drawing/2014/main" id="{4BFB0ED7-3C0E-4578-9125-A80F2CAE4E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583" t="16364" r="19257" b="38485"/>
          <a:stretch/>
        </p:blipFill>
        <p:spPr bwMode="auto">
          <a:xfrm>
            <a:off x="6576313" y="171001"/>
            <a:ext cx="5418739" cy="3336331"/>
          </a:xfrm>
          <a:prstGeom prst="rect">
            <a:avLst/>
          </a:prstGeom>
          <a:noFill/>
          <a:extLst>
            <a:ext uri="{909E8E84-426E-40DD-AFC4-6F175D3DCCD1}">
              <a14:hiddenFill xmlns:a14="http://schemas.microsoft.com/office/drawing/2010/main">
                <a:solidFill>
                  <a:srgbClr val="FFFFFF"/>
                </a:solidFill>
              </a14:hiddenFill>
            </a:ext>
          </a:extLst>
        </p:spPr>
      </p:pic>
      <p:sp>
        <p:nvSpPr>
          <p:cNvPr id="109570" name="Rectangle 2">
            <a:extLst>
              <a:ext uri="{FF2B5EF4-FFF2-40B4-BE49-F238E27FC236}">
                <a16:creationId xmlns:a16="http://schemas.microsoft.com/office/drawing/2014/main" id="{8A8D9F15-0A1B-4102-B092-D084F2A35147}"/>
              </a:ext>
            </a:extLst>
          </p:cNvPr>
          <p:cNvSpPr>
            <a:spLocks noGrp="1" noChangeArrowheads="1"/>
          </p:cNvSpPr>
          <p:nvPr>
            <p:ph type="body" sz="half" idx="2"/>
          </p:nvPr>
        </p:nvSpPr>
        <p:spPr>
          <a:xfrm>
            <a:off x="196948" y="526861"/>
            <a:ext cx="6374147" cy="1281157"/>
          </a:xfrm>
        </p:spPr>
        <p:txBody>
          <a:bodyPr>
            <a:normAutofit fontScale="92500" lnSpcReduction="10000"/>
          </a:bodyPr>
          <a:lstStyle/>
          <a:p>
            <a:pPr>
              <a:spcBef>
                <a:spcPct val="0"/>
              </a:spcBef>
              <a:buNone/>
            </a:pPr>
            <a:r>
              <a:rPr lang="en-US" b="0" i="0" dirty="0">
                <a:solidFill>
                  <a:srgbClr val="333333"/>
                </a:solidFill>
                <a:effectLst/>
                <a:latin typeface="Comic Sans MS" panose="030F0702030302020204" pitchFamily="66" charset="0"/>
              </a:rPr>
              <a:t>Which enzyme is likely found in thermophilic bacteria?</a:t>
            </a:r>
            <a:br>
              <a:rPr lang="en-US" b="0" i="0" dirty="0">
                <a:solidFill>
                  <a:srgbClr val="333333"/>
                </a:solidFill>
                <a:effectLst/>
                <a:latin typeface="Comic Sans MS" panose="030F0702030302020204" pitchFamily="66" charset="0"/>
              </a:rPr>
            </a:br>
            <a:r>
              <a:rPr lang="en-US" dirty="0">
                <a:solidFill>
                  <a:srgbClr val="333333"/>
                </a:solidFill>
                <a:latin typeface="Comic Sans MS" panose="030F0702030302020204" pitchFamily="66" charset="0"/>
              </a:rPr>
              <a:t>EXPLAIN YOUR ANSWER.</a:t>
            </a:r>
            <a:r>
              <a:rPr lang="en-US" b="0" i="0" dirty="0">
                <a:solidFill>
                  <a:srgbClr val="FFFFFF"/>
                </a:solidFill>
                <a:effectLst/>
                <a:latin typeface="Comic Sans MS" panose="030F0702030302020204" pitchFamily="66" charset="0"/>
              </a:rPr>
              <a:t>c</a:t>
            </a:r>
            <a:br>
              <a:rPr lang="en-US" altLang="en-US" sz="1100" dirty="0">
                <a:latin typeface="Comic Sans MS" panose="030F0702030302020204" pitchFamily="66" charset="0"/>
              </a:rPr>
            </a:br>
            <a:endParaRPr lang="en-US" altLang="en-US" sz="1100" dirty="0">
              <a:latin typeface="Comic Sans MS" panose="030F0702030302020204" pitchFamily="66" charset="0"/>
            </a:endParaRPr>
          </a:p>
        </p:txBody>
      </p:sp>
      <p:sp>
        <p:nvSpPr>
          <p:cNvPr id="5" name="Rectangle 4">
            <a:extLst>
              <a:ext uri="{FF2B5EF4-FFF2-40B4-BE49-F238E27FC236}">
                <a16:creationId xmlns:a16="http://schemas.microsoft.com/office/drawing/2014/main" id="{D71E7683-6A47-4F31-9046-5761F37C1E9F}"/>
              </a:ext>
            </a:extLst>
          </p:cNvPr>
          <p:cNvSpPr/>
          <p:nvPr/>
        </p:nvSpPr>
        <p:spPr>
          <a:xfrm>
            <a:off x="9285682" y="779143"/>
            <a:ext cx="2360886" cy="2429278"/>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6C95C13F-7B44-4534-BA01-0A5260BEC410}"/>
              </a:ext>
            </a:extLst>
          </p:cNvPr>
          <p:cNvSpPr txBox="1"/>
          <p:nvPr/>
        </p:nvSpPr>
        <p:spPr>
          <a:xfrm>
            <a:off x="0" y="32502"/>
            <a:ext cx="10976749" cy="276999"/>
          </a:xfrm>
          <a:prstGeom prst="rect">
            <a:avLst/>
          </a:prstGeom>
          <a:noFill/>
        </p:spPr>
        <p:txBody>
          <a:bodyPr wrap="square">
            <a:spAutoFit/>
          </a:bodyPr>
          <a:lstStyle/>
          <a:p>
            <a:r>
              <a:rPr lang="en-US" sz="1200" dirty="0"/>
              <a:t>https://media.cheggcdn.com/media/265/26543fca-c09f-4203-959d-13272944f8e9/phpNSt9TU.png</a:t>
            </a:r>
          </a:p>
        </p:txBody>
      </p:sp>
      <p:sp>
        <p:nvSpPr>
          <p:cNvPr id="16" name="TextBox 15">
            <a:extLst>
              <a:ext uri="{FF2B5EF4-FFF2-40B4-BE49-F238E27FC236}">
                <a16:creationId xmlns:a16="http://schemas.microsoft.com/office/drawing/2014/main" id="{2923A7EE-39C3-4B61-ADEF-8070E632F3D2}"/>
              </a:ext>
            </a:extLst>
          </p:cNvPr>
          <p:cNvSpPr txBox="1"/>
          <p:nvPr/>
        </p:nvSpPr>
        <p:spPr>
          <a:xfrm>
            <a:off x="93785" y="6078857"/>
            <a:ext cx="11798103" cy="738664"/>
          </a:xfrm>
          <a:prstGeom prst="rect">
            <a:avLst/>
          </a:prstGeom>
          <a:noFill/>
        </p:spPr>
        <p:txBody>
          <a:bodyPr wrap="square">
            <a:spAutoFit/>
          </a:bodyPr>
          <a:lstStyle/>
          <a:p>
            <a:r>
              <a:rPr lang="en-US" sz="1050" dirty="0"/>
              <a:t>ENE-1.F.1 Change to the molecular structure of a component in an enzymatic system may result in a change of the function or efficiency of the system—</a:t>
            </a:r>
          </a:p>
          <a:p>
            <a:r>
              <a:rPr lang="en-US" sz="1050" dirty="0"/>
              <a:t> a. Denaturation of an enzyme occurs when the protein structure is disrupted, eliminating the ability to catalyze reactions. </a:t>
            </a:r>
          </a:p>
          <a:p>
            <a:r>
              <a:rPr lang="en-US" sz="1050" dirty="0"/>
              <a:t>b. Environmental temperatures and pH outside the optimal range for a given enzyme will cause changes to its structure, altering the efficiency with which it catalyzes reactions.</a:t>
            </a:r>
          </a:p>
          <a:p>
            <a:r>
              <a:rPr lang="en-US" sz="1050" dirty="0"/>
              <a:t>SP 4.B  Describe data from a table or graph, including b. Describing trends and/or patterns in the data. c. Describing relationships between variables.</a:t>
            </a:r>
          </a:p>
        </p:txBody>
      </p:sp>
      <p:sp>
        <p:nvSpPr>
          <p:cNvPr id="2" name="TextBox 1">
            <a:extLst>
              <a:ext uri="{FF2B5EF4-FFF2-40B4-BE49-F238E27FC236}">
                <a16:creationId xmlns:a16="http://schemas.microsoft.com/office/drawing/2014/main" id="{FBF7D984-591B-474E-9FB3-B840F80F60D3}"/>
              </a:ext>
            </a:extLst>
          </p:cNvPr>
          <p:cNvSpPr txBox="1"/>
          <p:nvPr/>
        </p:nvSpPr>
        <p:spPr>
          <a:xfrm>
            <a:off x="196948" y="2322392"/>
            <a:ext cx="6374147" cy="1938992"/>
          </a:xfrm>
          <a:prstGeom prst="rect">
            <a:avLst/>
          </a:prstGeom>
          <a:noFill/>
        </p:spPr>
        <p:txBody>
          <a:bodyPr wrap="square" rtlCol="0">
            <a:spAutoFit/>
          </a:bodyPr>
          <a:lstStyle/>
          <a:p>
            <a:r>
              <a:rPr lang="en-US" sz="2000" dirty="0">
                <a:solidFill>
                  <a:srgbClr val="0000FF"/>
                </a:solidFill>
                <a:latin typeface="Comic Sans MS" panose="030F0702030302020204" pitchFamily="66" charset="0"/>
              </a:rPr>
              <a:t>Thermophilic bacteria live in extreme heat</a:t>
            </a:r>
            <a:br>
              <a:rPr lang="en-US" sz="2000" dirty="0">
                <a:solidFill>
                  <a:srgbClr val="0000FF"/>
                </a:solidFill>
                <a:latin typeface="Comic Sans MS" panose="030F0702030302020204" pitchFamily="66" charset="0"/>
              </a:rPr>
            </a:br>
            <a:r>
              <a:rPr lang="en-US" sz="2000" dirty="0">
                <a:solidFill>
                  <a:srgbClr val="0000FF"/>
                </a:solidFill>
                <a:latin typeface="Comic Sans MS" panose="030F0702030302020204" pitchFamily="66" charset="0"/>
              </a:rPr>
              <a:t>environments. Enzyme B has an optimum rate of </a:t>
            </a:r>
            <a:br>
              <a:rPr lang="en-US" sz="2000" dirty="0">
                <a:solidFill>
                  <a:srgbClr val="0000FF"/>
                </a:solidFill>
                <a:latin typeface="Comic Sans MS" panose="030F0702030302020204" pitchFamily="66" charset="0"/>
              </a:rPr>
            </a:br>
            <a:r>
              <a:rPr lang="en-US" sz="2000" dirty="0">
                <a:solidFill>
                  <a:srgbClr val="0000FF"/>
                </a:solidFill>
                <a:latin typeface="Comic Sans MS" panose="030F0702030302020204" pitchFamily="66" charset="0"/>
              </a:rPr>
              <a:t>reaction at a very high temperature (75 ⁰C/167 ⁰F )</a:t>
            </a:r>
          </a:p>
          <a:p>
            <a:r>
              <a:rPr lang="en-US" sz="2000" dirty="0">
                <a:solidFill>
                  <a:srgbClr val="0000FF"/>
                </a:solidFill>
                <a:latin typeface="Comic Sans MS" panose="030F0702030302020204" pitchFamily="66" charset="0"/>
              </a:rPr>
              <a:t>so that it would be able to function in this kind of environment. Enzyme A would be inactive in an extreme heat environment. </a:t>
            </a:r>
          </a:p>
        </p:txBody>
      </p:sp>
    </p:spTree>
    <p:extLst>
      <p:ext uri="{BB962C8B-B14F-4D97-AF65-F5344CB8AC3E}">
        <p14:creationId xmlns:p14="http://schemas.microsoft.com/office/powerpoint/2010/main" val="90971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BEFEBE"/>
        </a:solidFill>
        <a:effectLst/>
      </p:bgPr>
    </p:bg>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BCB9A94F-9AE6-4DFE-AF8B-DD5CD8283569}"/>
              </a:ext>
            </a:extLst>
          </p:cNvPr>
          <p:cNvSpPr>
            <a:spLocks noGrp="1" noChangeArrowheads="1"/>
          </p:cNvSpPr>
          <p:nvPr>
            <p:ph type="body" sz="half" idx="2"/>
          </p:nvPr>
        </p:nvSpPr>
        <p:spPr>
          <a:xfrm>
            <a:off x="457200" y="59617"/>
            <a:ext cx="11533909" cy="6264275"/>
          </a:xfrm>
        </p:spPr>
        <p:txBody>
          <a:bodyPr/>
          <a:lstStyle/>
          <a:p>
            <a:pPr eaLnBrk="1" hangingPunct="1">
              <a:lnSpc>
                <a:spcPct val="90000"/>
              </a:lnSpc>
              <a:buFontTx/>
              <a:buNone/>
            </a:pPr>
            <a:r>
              <a:rPr lang="en-US" altLang="en-US" sz="2800" b="1" dirty="0">
                <a:latin typeface="Comic Sans MS" panose="030F0702030302020204" pitchFamily="66" charset="0"/>
              </a:rPr>
              <a:t>In a Hardy Weinberg problem, </a:t>
            </a:r>
          </a:p>
          <a:p>
            <a:pPr eaLnBrk="1" hangingPunct="1">
              <a:lnSpc>
                <a:spcPct val="90000"/>
              </a:lnSpc>
              <a:buFontTx/>
              <a:buNone/>
            </a:pPr>
            <a:r>
              <a:rPr lang="en-US" altLang="en-US" sz="2800" b="1" dirty="0">
                <a:latin typeface="Comic Sans MS" panose="030F0702030302020204" pitchFamily="66" charset="0"/>
              </a:rPr>
              <a:t>which variable is used to </a:t>
            </a:r>
          </a:p>
          <a:p>
            <a:pPr eaLnBrk="1" hangingPunct="1">
              <a:lnSpc>
                <a:spcPct val="90000"/>
              </a:lnSpc>
              <a:buFontTx/>
              <a:buNone/>
            </a:pPr>
            <a:r>
              <a:rPr lang="en-US" altLang="en-US" sz="2800" b="1" dirty="0">
                <a:latin typeface="Comic Sans MS" panose="030F0702030302020204" pitchFamily="66" charset="0"/>
              </a:rPr>
              <a:t>represent the frequency of the</a:t>
            </a:r>
          </a:p>
          <a:p>
            <a:pPr eaLnBrk="1" hangingPunct="1">
              <a:lnSpc>
                <a:spcPct val="90000"/>
              </a:lnSpc>
              <a:buFontTx/>
              <a:buNone/>
            </a:pPr>
            <a:endParaRPr lang="en-US" altLang="en-US" sz="2800" b="1" dirty="0">
              <a:latin typeface="Comic Sans MS" panose="030F0702030302020204" pitchFamily="66" charset="0"/>
            </a:endParaRPr>
          </a:p>
          <a:p>
            <a:pPr eaLnBrk="1" hangingPunct="1">
              <a:lnSpc>
                <a:spcPct val="90000"/>
              </a:lnSpc>
              <a:buFontTx/>
              <a:buNone/>
            </a:pPr>
            <a:r>
              <a:rPr lang="en-US" altLang="en-US" sz="2800" b="1" dirty="0">
                <a:latin typeface="Comic Sans MS" panose="030F0702030302020204" pitchFamily="66" charset="0"/>
              </a:rPr>
              <a:t>recessive allele ____</a:t>
            </a:r>
          </a:p>
          <a:p>
            <a:pPr eaLnBrk="1" hangingPunct="1">
              <a:lnSpc>
                <a:spcPct val="90000"/>
              </a:lnSpc>
              <a:buFontTx/>
              <a:buNone/>
            </a:pPr>
            <a:endParaRPr lang="en-US" altLang="en-US" sz="2800" b="1" dirty="0">
              <a:latin typeface="Comic Sans MS" panose="030F0702030302020204" pitchFamily="66" charset="0"/>
            </a:endParaRPr>
          </a:p>
          <a:p>
            <a:pPr eaLnBrk="1" hangingPunct="1">
              <a:lnSpc>
                <a:spcPct val="90000"/>
              </a:lnSpc>
              <a:buFontTx/>
              <a:buNone/>
            </a:pPr>
            <a:r>
              <a:rPr lang="en-US" altLang="en-US" sz="2800" b="1" dirty="0">
                <a:latin typeface="Comic Sans MS" panose="030F0702030302020204" pitchFamily="66" charset="0"/>
              </a:rPr>
              <a:t>dominant allele ____</a:t>
            </a:r>
          </a:p>
          <a:p>
            <a:pPr eaLnBrk="1" hangingPunct="1">
              <a:lnSpc>
                <a:spcPct val="90000"/>
              </a:lnSpc>
              <a:buFontTx/>
              <a:buNone/>
            </a:pPr>
            <a:endParaRPr lang="en-US" altLang="en-US" sz="2800" b="1" dirty="0">
              <a:latin typeface="Comic Sans MS" panose="030F0702030302020204" pitchFamily="66" charset="0"/>
            </a:endParaRPr>
          </a:p>
          <a:p>
            <a:pPr eaLnBrk="1" hangingPunct="1">
              <a:lnSpc>
                <a:spcPct val="90000"/>
              </a:lnSpc>
              <a:buFontTx/>
              <a:buNone/>
            </a:pPr>
            <a:r>
              <a:rPr lang="en-US" altLang="en-US" sz="2800" b="1" dirty="0">
                <a:latin typeface="Comic Sans MS" panose="030F0702030302020204" pitchFamily="66" charset="0"/>
              </a:rPr>
              <a:t>homozygous recessive individuals ____</a:t>
            </a:r>
          </a:p>
          <a:p>
            <a:pPr eaLnBrk="1" hangingPunct="1">
              <a:lnSpc>
                <a:spcPct val="90000"/>
              </a:lnSpc>
              <a:buFontTx/>
              <a:buNone/>
            </a:pPr>
            <a:endParaRPr lang="en-US" altLang="en-US" sz="2800" b="1" dirty="0">
              <a:latin typeface="Comic Sans MS" panose="030F0702030302020204" pitchFamily="66" charset="0"/>
            </a:endParaRPr>
          </a:p>
          <a:p>
            <a:pPr eaLnBrk="1" hangingPunct="1">
              <a:lnSpc>
                <a:spcPct val="90000"/>
              </a:lnSpc>
              <a:buFontTx/>
              <a:buNone/>
            </a:pPr>
            <a:r>
              <a:rPr lang="en-US" altLang="en-US" sz="2800" b="1" dirty="0">
                <a:latin typeface="Comic Sans MS" panose="030F0702030302020204" pitchFamily="66" charset="0"/>
              </a:rPr>
              <a:t>homozygous dominant individuals ____</a:t>
            </a:r>
          </a:p>
          <a:p>
            <a:pPr eaLnBrk="1" hangingPunct="1">
              <a:lnSpc>
                <a:spcPct val="90000"/>
              </a:lnSpc>
              <a:buFontTx/>
              <a:buNone/>
            </a:pPr>
            <a:endParaRPr lang="en-US" altLang="en-US" sz="2800" b="1" dirty="0">
              <a:latin typeface="Comic Sans MS" panose="030F0702030302020204" pitchFamily="66" charset="0"/>
            </a:endParaRPr>
          </a:p>
          <a:p>
            <a:pPr eaLnBrk="1" hangingPunct="1">
              <a:lnSpc>
                <a:spcPct val="90000"/>
              </a:lnSpc>
              <a:buFontTx/>
              <a:buNone/>
            </a:pPr>
            <a:r>
              <a:rPr lang="en-US" altLang="en-US" sz="2800" b="1" dirty="0">
                <a:latin typeface="Comic Sans MS" panose="030F0702030302020204" pitchFamily="66" charset="0"/>
              </a:rPr>
              <a:t>heterozygous individuals _____</a:t>
            </a:r>
          </a:p>
        </p:txBody>
      </p:sp>
      <p:sp>
        <p:nvSpPr>
          <p:cNvPr id="195588" name="Rectangle 4">
            <a:extLst>
              <a:ext uri="{FF2B5EF4-FFF2-40B4-BE49-F238E27FC236}">
                <a16:creationId xmlns:a16="http://schemas.microsoft.com/office/drawing/2014/main" id="{2F036EC7-11D9-4234-B790-D0AD5BDC212C}"/>
              </a:ext>
            </a:extLst>
          </p:cNvPr>
          <p:cNvSpPr>
            <a:spLocks noChangeArrowheads="1"/>
          </p:cNvSpPr>
          <p:nvPr/>
        </p:nvSpPr>
        <p:spPr bwMode="auto">
          <a:xfrm>
            <a:off x="3463638" y="1738747"/>
            <a:ext cx="4476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base" hangingPunct="1">
              <a:spcBef>
                <a:spcPct val="0"/>
              </a:spcBef>
              <a:spcAft>
                <a:spcPct val="0"/>
              </a:spcAft>
              <a:buNone/>
            </a:pPr>
            <a:r>
              <a:rPr lang="en-US" altLang="en-US" sz="4000" b="1" dirty="0">
                <a:solidFill>
                  <a:srgbClr val="333399"/>
                </a:solidFill>
                <a:latin typeface="Comic Sans MS" panose="030F0702030302020204" pitchFamily="66" charset="0"/>
              </a:rPr>
              <a:t>q</a:t>
            </a:r>
            <a:endParaRPr lang="en-US" altLang="en-US" sz="4000" b="1" baseline="30000" dirty="0">
              <a:solidFill>
                <a:srgbClr val="333399"/>
              </a:solidFill>
              <a:latin typeface="Comic Sans MS" panose="030F0702030302020204" pitchFamily="66" charset="0"/>
            </a:endParaRPr>
          </a:p>
        </p:txBody>
      </p:sp>
      <p:sp>
        <p:nvSpPr>
          <p:cNvPr id="2" name="Rectangle 1">
            <a:extLst>
              <a:ext uri="{FF2B5EF4-FFF2-40B4-BE49-F238E27FC236}">
                <a16:creationId xmlns:a16="http://schemas.microsoft.com/office/drawing/2014/main" id="{1D06D851-709A-43E7-9015-FC6B2FE7B8A6}"/>
              </a:ext>
            </a:extLst>
          </p:cNvPr>
          <p:cNvSpPr/>
          <p:nvPr/>
        </p:nvSpPr>
        <p:spPr>
          <a:xfrm>
            <a:off x="8182482" y="184475"/>
            <a:ext cx="3808627" cy="2923877"/>
          </a:xfrm>
          <a:prstGeom prst="rect">
            <a:avLst/>
          </a:prstGeom>
          <a:solidFill>
            <a:srgbClr val="92D050"/>
          </a:solidFill>
        </p:spPr>
        <p:txBody>
          <a:bodyPr wrap="square">
            <a:spAutoFit/>
          </a:bodyPr>
          <a:lstStyle/>
          <a:p>
            <a:pPr fontAlgn="base">
              <a:spcBef>
                <a:spcPct val="0"/>
              </a:spcBef>
              <a:spcAft>
                <a:spcPct val="0"/>
              </a:spcAft>
            </a:pPr>
            <a:r>
              <a:rPr lang="en-US" altLang="en-US" sz="2800" b="1" dirty="0">
                <a:solidFill>
                  <a:srgbClr val="000000"/>
                </a:solidFill>
                <a:latin typeface="Comic Sans MS" panose="030F0702030302020204" pitchFamily="66" charset="0"/>
              </a:rPr>
              <a:t>p + q = 1</a:t>
            </a:r>
          </a:p>
          <a:p>
            <a:pPr fontAlgn="base">
              <a:spcBef>
                <a:spcPct val="0"/>
              </a:spcBef>
              <a:spcAft>
                <a:spcPct val="0"/>
              </a:spcAft>
            </a:pPr>
            <a:r>
              <a:rPr lang="en-US" altLang="en-US" sz="2800" b="1" dirty="0">
                <a:solidFill>
                  <a:srgbClr val="000000"/>
                </a:solidFill>
                <a:latin typeface="Comic Sans MS" panose="030F0702030302020204" pitchFamily="66" charset="0"/>
              </a:rPr>
              <a:t>P</a:t>
            </a:r>
            <a:r>
              <a:rPr lang="en-US" altLang="en-US" sz="2800" b="1" baseline="30000" dirty="0">
                <a:solidFill>
                  <a:srgbClr val="000000"/>
                </a:solidFill>
                <a:latin typeface="Comic Sans MS" panose="030F0702030302020204" pitchFamily="66" charset="0"/>
              </a:rPr>
              <a:t>2</a:t>
            </a:r>
            <a:r>
              <a:rPr lang="en-US" altLang="en-US" sz="2800" b="1" dirty="0">
                <a:solidFill>
                  <a:srgbClr val="000000"/>
                </a:solidFill>
                <a:latin typeface="Comic Sans MS" panose="030F0702030302020204" pitchFamily="66" charset="0"/>
              </a:rPr>
              <a:t> + 2pq + q</a:t>
            </a:r>
            <a:r>
              <a:rPr lang="en-US" altLang="en-US" sz="2800" b="1" baseline="30000" dirty="0">
                <a:solidFill>
                  <a:srgbClr val="000000"/>
                </a:solidFill>
                <a:latin typeface="Comic Sans MS" panose="030F0702030302020204" pitchFamily="66" charset="0"/>
              </a:rPr>
              <a:t>2</a:t>
            </a:r>
            <a:r>
              <a:rPr lang="en-US" altLang="en-US" sz="2800" b="1" dirty="0">
                <a:solidFill>
                  <a:srgbClr val="000000"/>
                </a:solidFill>
                <a:latin typeface="Comic Sans MS" panose="030F0702030302020204" pitchFamily="66" charset="0"/>
              </a:rPr>
              <a:t> = 1</a:t>
            </a:r>
          </a:p>
          <a:p>
            <a:pPr fontAlgn="base">
              <a:spcBef>
                <a:spcPct val="0"/>
              </a:spcBef>
              <a:spcAft>
                <a:spcPct val="0"/>
              </a:spcAft>
            </a:pPr>
            <a:endParaRPr lang="en-US" altLang="en-US" sz="2800" b="1" dirty="0">
              <a:solidFill>
                <a:srgbClr val="000000"/>
              </a:solidFill>
              <a:latin typeface="Comic Sans MS" panose="030F0702030302020204" pitchFamily="66" charset="0"/>
            </a:endParaRPr>
          </a:p>
          <a:p>
            <a:pPr fontAlgn="base">
              <a:spcBef>
                <a:spcPct val="0"/>
              </a:spcBef>
              <a:spcAft>
                <a:spcPct val="0"/>
              </a:spcAft>
            </a:pPr>
            <a:r>
              <a:rPr lang="en-US" sz="2000" dirty="0">
                <a:latin typeface="Comic Sans MS" panose="030F0702030302020204" pitchFamily="66" charset="0"/>
              </a:rPr>
              <a:t>p = frequency of allele 1 in a population </a:t>
            </a:r>
          </a:p>
          <a:p>
            <a:pPr fontAlgn="base">
              <a:spcBef>
                <a:spcPct val="0"/>
              </a:spcBef>
              <a:spcAft>
                <a:spcPct val="0"/>
              </a:spcAft>
            </a:pPr>
            <a:endParaRPr lang="en-US" sz="2000" dirty="0">
              <a:latin typeface="Comic Sans MS" panose="030F0702030302020204" pitchFamily="66" charset="0"/>
            </a:endParaRPr>
          </a:p>
          <a:p>
            <a:pPr fontAlgn="base">
              <a:spcBef>
                <a:spcPct val="0"/>
              </a:spcBef>
              <a:spcAft>
                <a:spcPct val="0"/>
              </a:spcAft>
            </a:pPr>
            <a:r>
              <a:rPr lang="en-US" sz="2000" dirty="0">
                <a:latin typeface="Comic Sans MS" panose="030F0702030302020204" pitchFamily="66" charset="0"/>
              </a:rPr>
              <a:t>q = frequency of allele 2 in a population</a:t>
            </a:r>
            <a:endParaRPr lang="en-US" altLang="en-US" sz="2000" b="1" dirty="0">
              <a:solidFill>
                <a:srgbClr val="000000"/>
              </a:solidFill>
              <a:latin typeface="Comic Sans MS" panose="030F0702030302020204" pitchFamily="66" charset="0"/>
            </a:endParaRPr>
          </a:p>
        </p:txBody>
      </p:sp>
      <p:sp>
        <p:nvSpPr>
          <p:cNvPr id="3" name="Rectangle 2">
            <a:extLst>
              <a:ext uri="{FF2B5EF4-FFF2-40B4-BE49-F238E27FC236}">
                <a16:creationId xmlns:a16="http://schemas.microsoft.com/office/drawing/2014/main" id="{416FCA6A-7B2C-4F43-ABDE-FFC01EE5429C}"/>
              </a:ext>
            </a:extLst>
          </p:cNvPr>
          <p:cNvSpPr/>
          <p:nvPr/>
        </p:nvSpPr>
        <p:spPr>
          <a:xfrm>
            <a:off x="0" y="6442303"/>
            <a:ext cx="11734800" cy="400110"/>
          </a:xfrm>
          <a:prstGeom prst="rect">
            <a:avLst/>
          </a:prstGeom>
        </p:spPr>
        <p:txBody>
          <a:bodyPr wrap="square">
            <a:spAutoFit/>
          </a:bodyPr>
          <a:lstStyle/>
          <a:p>
            <a:pPr fontAlgn="base">
              <a:spcBef>
                <a:spcPct val="0"/>
              </a:spcBef>
              <a:spcAft>
                <a:spcPct val="0"/>
              </a:spcAft>
            </a:pPr>
            <a:r>
              <a:rPr lang="en-US" sz="1000" dirty="0">
                <a:solidFill>
                  <a:srgbClr val="000000"/>
                </a:solidFill>
                <a:latin typeface="Times New Roman" panose="02020603050405020304" pitchFamily="18" charset="0"/>
                <a:cs typeface="Times New Roman" panose="02020603050405020304" pitchFamily="18" charset="0"/>
              </a:rPr>
              <a:t>EVO-1.K.2 Allele frequencies in a population can be calculated from genotype frequencies</a:t>
            </a:r>
          </a:p>
          <a:p>
            <a:pPr fontAlgn="base">
              <a:spcBef>
                <a:spcPct val="0"/>
              </a:spcBef>
              <a:spcAft>
                <a:spcPct val="0"/>
              </a:spcAft>
            </a:pPr>
            <a:r>
              <a:rPr lang="en-US" sz="1000" dirty="0">
                <a:solidFill>
                  <a:srgbClr val="000000"/>
                </a:solidFill>
                <a:latin typeface="Comic Sans MS" panose="030F0702030302020204" pitchFamily="66" charset="0"/>
              </a:rPr>
              <a:t>SP 5 A. Perform mathematical calculations including:    a. Mathematical equations in the curriculum</a:t>
            </a:r>
            <a:endParaRPr lang="en-US" sz="1000" dirty="0">
              <a:solidFill>
                <a:srgbClr val="00000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584641C0-B927-42EB-B254-D7BC2514BEFB}"/>
              </a:ext>
            </a:extLst>
          </p:cNvPr>
          <p:cNvSpPr/>
          <p:nvPr/>
        </p:nvSpPr>
        <p:spPr>
          <a:xfrm>
            <a:off x="3452533" y="2721114"/>
            <a:ext cx="458780" cy="707886"/>
          </a:xfrm>
          <a:prstGeom prst="rect">
            <a:avLst/>
          </a:prstGeom>
        </p:spPr>
        <p:txBody>
          <a:bodyPr wrap="none">
            <a:spAutoFit/>
          </a:bodyPr>
          <a:lstStyle/>
          <a:p>
            <a:pPr fontAlgn="base">
              <a:spcBef>
                <a:spcPct val="0"/>
              </a:spcBef>
              <a:spcAft>
                <a:spcPct val="0"/>
              </a:spcAft>
            </a:pPr>
            <a:r>
              <a:rPr lang="en-US" altLang="en-US" sz="4000" b="1" dirty="0">
                <a:solidFill>
                  <a:srgbClr val="333399"/>
                </a:solidFill>
                <a:latin typeface="Comic Sans MS" panose="030F0702030302020204" pitchFamily="66" charset="0"/>
              </a:rPr>
              <a:t>p</a:t>
            </a:r>
            <a:endParaRPr lang="en-US" altLang="en-US" sz="4000" b="1" baseline="30000" dirty="0">
              <a:solidFill>
                <a:srgbClr val="333399"/>
              </a:solidFill>
              <a:latin typeface="Comic Sans MS" panose="030F0702030302020204" pitchFamily="66" charset="0"/>
            </a:endParaRPr>
          </a:p>
        </p:txBody>
      </p:sp>
      <p:sp>
        <p:nvSpPr>
          <p:cNvPr id="5" name="Rectangle 4">
            <a:extLst>
              <a:ext uri="{FF2B5EF4-FFF2-40B4-BE49-F238E27FC236}">
                <a16:creationId xmlns:a16="http://schemas.microsoft.com/office/drawing/2014/main" id="{620AAE69-7F62-4C6C-961B-367EC7330D35}"/>
              </a:ext>
            </a:extLst>
          </p:cNvPr>
          <p:cNvSpPr/>
          <p:nvPr/>
        </p:nvSpPr>
        <p:spPr>
          <a:xfrm>
            <a:off x="6513754" y="4578964"/>
            <a:ext cx="667170" cy="707886"/>
          </a:xfrm>
          <a:prstGeom prst="rect">
            <a:avLst/>
          </a:prstGeom>
        </p:spPr>
        <p:txBody>
          <a:bodyPr wrap="none">
            <a:spAutoFit/>
          </a:bodyPr>
          <a:lstStyle/>
          <a:p>
            <a:pPr fontAlgn="base">
              <a:spcBef>
                <a:spcPct val="0"/>
              </a:spcBef>
              <a:spcAft>
                <a:spcPct val="0"/>
              </a:spcAft>
            </a:pPr>
            <a:r>
              <a:rPr lang="en-US" altLang="en-US" sz="4000" b="1" dirty="0">
                <a:solidFill>
                  <a:srgbClr val="333399"/>
                </a:solidFill>
                <a:latin typeface="Comic Sans MS" panose="030F0702030302020204" pitchFamily="66" charset="0"/>
              </a:rPr>
              <a:t>p</a:t>
            </a:r>
            <a:r>
              <a:rPr lang="en-US" altLang="en-US" sz="4000" b="1" baseline="30000" dirty="0">
                <a:solidFill>
                  <a:srgbClr val="333399"/>
                </a:solidFill>
                <a:latin typeface="Comic Sans MS" panose="030F0702030302020204" pitchFamily="66" charset="0"/>
              </a:rPr>
              <a:t>2</a:t>
            </a:r>
          </a:p>
        </p:txBody>
      </p:sp>
      <p:sp>
        <p:nvSpPr>
          <p:cNvPr id="6" name="Rectangle 5">
            <a:extLst>
              <a:ext uri="{FF2B5EF4-FFF2-40B4-BE49-F238E27FC236}">
                <a16:creationId xmlns:a16="http://schemas.microsoft.com/office/drawing/2014/main" id="{2FA42002-E533-4103-B991-CDFB5DBE3492}"/>
              </a:ext>
            </a:extLst>
          </p:cNvPr>
          <p:cNvSpPr/>
          <p:nvPr/>
        </p:nvSpPr>
        <p:spPr>
          <a:xfrm>
            <a:off x="6513754" y="3671529"/>
            <a:ext cx="659155" cy="707886"/>
          </a:xfrm>
          <a:prstGeom prst="rect">
            <a:avLst/>
          </a:prstGeom>
        </p:spPr>
        <p:txBody>
          <a:bodyPr wrap="none">
            <a:spAutoFit/>
          </a:bodyPr>
          <a:lstStyle/>
          <a:p>
            <a:pPr fontAlgn="base">
              <a:spcBef>
                <a:spcPct val="0"/>
              </a:spcBef>
              <a:spcAft>
                <a:spcPct val="0"/>
              </a:spcAft>
            </a:pPr>
            <a:r>
              <a:rPr lang="en-US" altLang="en-US" sz="4000" b="1" dirty="0">
                <a:solidFill>
                  <a:srgbClr val="333399"/>
                </a:solidFill>
                <a:latin typeface="Comic Sans MS" panose="030F0702030302020204" pitchFamily="66" charset="0"/>
              </a:rPr>
              <a:t>q</a:t>
            </a:r>
            <a:r>
              <a:rPr lang="en-US" altLang="en-US" sz="4000" b="1" baseline="30000" dirty="0">
                <a:solidFill>
                  <a:srgbClr val="333399"/>
                </a:solidFill>
                <a:latin typeface="Comic Sans MS" panose="030F0702030302020204" pitchFamily="66" charset="0"/>
              </a:rPr>
              <a:t>2</a:t>
            </a:r>
          </a:p>
        </p:txBody>
      </p:sp>
      <p:sp>
        <p:nvSpPr>
          <p:cNvPr id="7" name="Rectangle 6">
            <a:extLst>
              <a:ext uri="{FF2B5EF4-FFF2-40B4-BE49-F238E27FC236}">
                <a16:creationId xmlns:a16="http://schemas.microsoft.com/office/drawing/2014/main" id="{CB536168-9BCD-4890-A477-254447EF0546}"/>
              </a:ext>
            </a:extLst>
          </p:cNvPr>
          <p:cNvSpPr/>
          <p:nvPr/>
        </p:nvSpPr>
        <p:spPr>
          <a:xfrm>
            <a:off x="4925913" y="5536320"/>
            <a:ext cx="1037463" cy="707886"/>
          </a:xfrm>
          <a:prstGeom prst="rect">
            <a:avLst/>
          </a:prstGeom>
        </p:spPr>
        <p:txBody>
          <a:bodyPr wrap="none">
            <a:spAutoFit/>
          </a:bodyPr>
          <a:lstStyle/>
          <a:p>
            <a:pPr fontAlgn="base">
              <a:spcBef>
                <a:spcPct val="0"/>
              </a:spcBef>
              <a:spcAft>
                <a:spcPct val="0"/>
              </a:spcAft>
            </a:pPr>
            <a:r>
              <a:rPr lang="en-US" altLang="en-US" sz="4000" b="1" dirty="0">
                <a:solidFill>
                  <a:srgbClr val="333399"/>
                </a:solidFill>
                <a:latin typeface="Comic Sans MS" panose="030F0702030302020204" pitchFamily="66" charset="0"/>
              </a:rPr>
              <a:t>2pq</a:t>
            </a:r>
            <a:endParaRPr lang="en-US" dirty="0">
              <a:solidFill>
                <a:srgbClr val="000000"/>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5588"/>
                                        </p:tgtEl>
                                        <p:attrNameLst>
                                          <p:attrName>style.visibility</p:attrName>
                                        </p:attrNameLst>
                                      </p:cBhvr>
                                      <p:to>
                                        <p:strVal val="visible"/>
                                      </p:to>
                                    </p:set>
                                    <p:animEffect transition="in" filter="wipe(left)">
                                      <p:cBhvr>
                                        <p:cTn id="7" dur="500"/>
                                        <p:tgtEl>
                                          <p:spTgt spid="19558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88" grpId="0"/>
      <p:bldP spid="4" grpId="0"/>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C9D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7F062FC8-BC35-48F2-B857-52C4BB6D219E}"/>
              </a:ext>
            </a:extLst>
          </p:cNvPr>
          <p:cNvSpPr>
            <a:spLocks noGrp="1" noChangeArrowheads="1"/>
          </p:cNvSpPr>
          <p:nvPr>
            <p:ph type="body" sz="half" idx="2"/>
          </p:nvPr>
        </p:nvSpPr>
        <p:spPr>
          <a:xfrm>
            <a:off x="117999" y="135235"/>
            <a:ext cx="7999059" cy="2985439"/>
          </a:xfrm>
        </p:spPr>
        <p:txBody>
          <a:bodyPr/>
          <a:lstStyle/>
          <a:p>
            <a:pPr marL="0" indent="0">
              <a:buNone/>
            </a:pPr>
            <a:r>
              <a:rPr lang="en-US" altLang="en-US" sz="2000" dirty="0">
                <a:latin typeface="Comic Sans MS" panose="030F0702030302020204" pitchFamily="66" charset="0"/>
              </a:rPr>
              <a:t>In 1953 a classic experiment by Stanley Miller and Harold Urey discharged electric sparks into a laboratory chamber containing gases including water vapor, hydrogen gas, methane, and ammonia.</a:t>
            </a:r>
          </a:p>
          <a:p>
            <a:pPr marL="0" indent="0">
              <a:buNone/>
            </a:pPr>
            <a:endParaRPr lang="en-US" altLang="en-US" sz="2000" dirty="0">
              <a:latin typeface="Comic Sans MS" panose="030F0702030302020204" pitchFamily="66" charset="0"/>
            </a:endParaRPr>
          </a:p>
          <a:p>
            <a:pPr marL="0" indent="0">
              <a:buNone/>
            </a:pPr>
            <a:r>
              <a:rPr lang="en-US" altLang="en-US" sz="2000" dirty="0">
                <a:latin typeface="Comic Sans MS" panose="030F0702030302020204" pitchFamily="66" charset="0"/>
              </a:rPr>
              <a:t>Data showed that a number of organic molecules, including </a:t>
            </a:r>
            <a:r>
              <a:rPr lang="en-US" sz="2000" dirty="0">
                <a:solidFill>
                  <a:srgbClr val="000000"/>
                </a:solidFill>
                <a:latin typeface="Comic Sans MS" panose="030F0702030302020204" pitchFamily="66" charset="0"/>
              </a:rPr>
              <a:t>25 amino, several fatty acids, and other organic compounds were produced. </a:t>
            </a:r>
            <a:r>
              <a:rPr lang="en-US" altLang="en-US" sz="2000" dirty="0">
                <a:latin typeface="Comic Sans MS" panose="030F0702030302020204" pitchFamily="66" charset="0"/>
              </a:rPr>
              <a:t>What was the significance of this classic experiment?</a:t>
            </a:r>
          </a:p>
          <a:p>
            <a:pPr marL="0" indent="0">
              <a:buNone/>
            </a:pPr>
            <a:endParaRPr lang="en-US" altLang="en-US" sz="1400" dirty="0">
              <a:latin typeface="Comic Sans MS" panose="030F0702030302020204" pitchFamily="66" charset="0"/>
            </a:endParaRPr>
          </a:p>
        </p:txBody>
      </p:sp>
      <p:sp>
        <p:nvSpPr>
          <p:cNvPr id="5123" name="Rectangle 1">
            <a:extLst>
              <a:ext uri="{FF2B5EF4-FFF2-40B4-BE49-F238E27FC236}">
                <a16:creationId xmlns:a16="http://schemas.microsoft.com/office/drawing/2014/main" id="{6C788A19-2A76-4EDD-9247-5DAD06C82110}"/>
              </a:ext>
            </a:extLst>
          </p:cNvPr>
          <p:cNvSpPr>
            <a:spLocks noChangeArrowheads="1"/>
          </p:cNvSpPr>
          <p:nvPr/>
        </p:nvSpPr>
        <p:spPr bwMode="auto">
          <a:xfrm>
            <a:off x="0" y="5593358"/>
            <a:ext cx="9185275" cy="126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lnSpc>
                <a:spcPct val="107000"/>
              </a:lnSpc>
              <a:spcAft>
                <a:spcPct val="0"/>
              </a:spcAft>
              <a:buNone/>
            </a:pPr>
            <a:r>
              <a:rPr lang="en-US" altLang="en-US" sz="1000" dirty="0">
                <a:solidFill>
                  <a:srgbClr val="000000"/>
                </a:solidFill>
                <a:latin typeface="Times New Roman" panose="02020603050405020304" pitchFamily="18" charset="0"/>
                <a:cs typeface="Times New Roman" panose="02020603050405020304" pitchFamily="18" charset="0"/>
              </a:rPr>
              <a:t>SYI 3. E.1 </a:t>
            </a:r>
            <a:r>
              <a:rPr lang="en-US" sz="1000" dirty="0">
                <a:solidFill>
                  <a:srgbClr val="000000"/>
                </a:solidFill>
                <a:latin typeface="Times New Roman" panose="02020603050405020304" pitchFamily="18" charset="0"/>
                <a:cs typeface="Times New Roman" panose="02020603050405020304" pitchFamily="18" charset="0"/>
              </a:rPr>
              <a:t>b. There are several models about the origin of life on Earth—</a:t>
            </a:r>
            <a:br>
              <a:rPr lang="en-US" sz="1000" dirty="0">
                <a:solidFill>
                  <a:srgbClr val="000000"/>
                </a:solidFill>
                <a:latin typeface="Times New Roman" panose="02020603050405020304" pitchFamily="18" charset="0"/>
                <a:cs typeface="Times New Roman" panose="02020603050405020304" pitchFamily="18" charset="0"/>
              </a:rPr>
            </a:br>
            <a:r>
              <a:rPr lang="en-US" sz="1000" dirty="0">
                <a:solidFill>
                  <a:srgbClr val="000000"/>
                </a:solidFill>
                <a:latin typeface="Times New Roman" panose="02020603050405020304" pitchFamily="18" charset="0"/>
                <a:cs typeface="Times New Roman" panose="02020603050405020304" pitchFamily="18" charset="0"/>
              </a:rPr>
              <a:t>     i. Primitive Earth provided inorganic precursors from which organic molecules could have been synthesized because of the presence of  available free energy </a:t>
            </a:r>
            <a:br>
              <a:rPr lang="en-US" sz="1000" dirty="0">
                <a:solidFill>
                  <a:srgbClr val="000000"/>
                </a:solidFill>
                <a:latin typeface="Times New Roman" panose="02020603050405020304" pitchFamily="18" charset="0"/>
                <a:cs typeface="Times New Roman" panose="02020603050405020304" pitchFamily="18" charset="0"/>
              </a:rPr>
            </a:br>
            <a:r>
              <a:rPr lang="en-US" sz="1000" dirty="0">
                <a:solidFill>
                  <a:srgbClr val="000000"/>
                </a:solidFill>
                <a:latin typeface="Times New Roman" panose="02020603050405020304" pitchFamily="18" charset="0"/>
                <a:cs typeface="Times New Roman" panose="02020603050405020304" pitchFamily="18" charset="0"/>
              </a:rPr>
              <a:t>         and the absence of a significant quantity of atmospheric oxygen (O</a:t>
            </a:r>
            <a:r>
              <a:rPr lang="en-US" sz="1000" baseline="-25000" dirty="0">
                <a:solidFill>
                  <a:srgbClr val="000000"/>
                </a:solidFill>
                <a:latin typeface="Times New Roman" panose="02020603050405020304" pitchFamily="18" charset="0"/>
                <a:cs typeface="Times New Roman" panose="02020603050405020304" pitchFamily="18" charset="0"/>
              </a:rPr>
              <a:t>2</a:t>
            </a:r>
            <a:r>
              <a:rPr lang="en-US" sz="1000" dirty="0">
                <a:solidFill>
                  <a:srgbClr val="000000"/>
                </a:solidFill>
                <a:latin typeface="Times New Roman" panose="02020603050405020304" pitchFamily="18" charset="0"/>
                <a:cs typeface="Times New Roman" panose="02020603050405020304" pitchFamily="18" charset="0"/>
              </a:rPr>
              <a:t>).</a:t>
            </a:r>
          </a:p>
          <a:p>
            <a:pPr eaLnBrk="1" hangingPunct="1">
              <a:lnSpc>
                <a:spcPct val="107000"/>
              </a:lnSpc>
              <a:spcBef>
                <a:spcPts val="0"/>
              </a:spcBef>
              <a:buNone/>
            </a:pPr>
            <a:r>
              <a:rPr lang="en-US" sz="1000" dirty="0">
                <a:solidFill>
                  <a:prstClr val="black"/>
                </a:solidFill>
                <a:latin typeface="Times New Roman" panose="02020603050405020304" pitchFamily="18" charset="0"/>
                <a:cs typeface="Times New Roman" panose="02020603050405020304" pitchFamily="18" charset="0"/>
              </a:rPr>
              <a:t>SYI-3 Naturally occurring diversity among and between components within biological systems affects interactions with the environment. </a:t>
            </a:r>
          </a:p>
          <a:p>
            <a:pPr eaLnBrk="1" hangingPunct="1">
              <a:lnSpc>
                <a:spcPct val="107000"/>
              </a:lnSpc>
              <a:spcBef>
                <a:spcPts val="0"/>
              </a:spcBef>
              <a:buNone/>
            </a:pPr>
            <a:r>
              <a:rPr lang="en-US" sz="1000" dirty="0">
                <a:solidFill>
                  <a:prstClr val="black"/>
                </a:solidFill>
                <a:latin typeface="Times New Roman" panose="02020603050405020304" pitchFamily="18" charset="0"/>
                <a:cs typeface="Times New Roman" panose="02020603050405020304" pitchFamily="18" charset="0"/>
              </a:rPr>
              <a:t>  c. Chemical experiments have shown that it is possible to form complex organic molecules from inorganic molecules in the absence of life— </a:t>
            </a:r>
          </a:p>
          <a:p>
            <a:pPr eaLnBrk="1" hangingPunct="1">
              <a:lnSpc>
                <a:spcPct val="107000"/>
              </a:lnSpc>
              <a:spcBef>
                <a:spcPts val="0"/>
              </a:spcBef>
              <a:buNone/>
            </a:pPr>
            <a:r>
              <a:rPr lang="en-US" sz="1000" dirty="0">
                <a:solidFill>
                  <a:prstClr val="black"/>
                </a:solidFill>
                <a:latin typeface="Times New Roman" panose="02020603050405020304" pitchFamily="18" charset="0"/>
                <a:cs typeface="Times New Roman" panose="02020603050405020304" pitchFamily="18" charset="0"/>
              </a:rPr>
              <a:t>   i. Organic molecules/monomers served as building blocks for the formation of more complex molecules, including amino acids and nucleotides. </a:t>
            </a:r>
          </a:p>
          <a:p>
            <a:pPr eaLnBrk="1" hangingPunct="1">
              <a:lnSpc>
                <a:spcPct val="107000"/>
              </a:lnSpc>
              <a:spcBef>
                <a:spcPts val="0"/>
              </a:spcBef>
              <a:buNone/>
            </a:pPr>
            <a:r>
              <a:rPr lang="en-US" sz="1000" dirty="0">
                <a:solidFill>
                  <a:prstClr val="black"/>
                </a:solidFill>
                <a:latin typeface="Times New Roman" panose="02020603050405020304" pitchFamily="18" charset="0"/>
                <a:cs typeface="Times New Roman" panose="02020603050405020304" pitchFamily="18" charset="0"/>
              </a:rPr>
              <a:t>   ii. The joining of these monomers produced polymers with the ability to replicate, store, and transfer information.</a:t>
            </a:r>
          </a:p>
        </p:txBody>
      </p:sp>
      <p:pic>
        <p:nvPicPr>
          <p:cNvPr id="5127" name="Picture 7">
            <a:extLst>
              <a:ext uri="{FF2B5EF4-FFF2-40B4-BE49-F238E27FC236}">
                <a16:creationId xmlns:a16="http://schemas.microsoft.com/office/drawing/2014/main" id="{E03097E4-EC08-4847-A644-13A830D2BF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1277" y="114557"/>
            <a:ext cx="3917736" cy="2938302"/>
          </a:xfrm>
          <a:prstGeom prst="rect">
            <a:avLst/>
          </a:prstGeom>
          <a:noFill/>
          <a:extLst>
            <a:ext uri="{909E8E84-426E-40DD-AFC4-6F175D3DCCD1}">
              <a14:hiddenFill xmlns:a14="http://schemas.microsoft.com/office/drawing/2010/main">
                <a:solidFill>
                  <a:srgbClr val="FFFFFF"/>
                </a:solidFill>
              </a14:hiddenFill>
            </a:ext>
          </a:extLst>
        </p:spPr>
      </p:pic>
      <p:pic>
        <p:nvPicPr>
          <p:cNvPr id="2" name="Online Media 1" title="What Was The Miller-Urey Experiment?">
            <a:hlinkClick r:id="" action="ppaction://media"/>
            <a:extLst>
              <a:ext uri="{FF2B5EF4-FFF2-40B4-BE49-F238E27FC236}">
                <a16:creationId xmlns:a16="http://schemas.microsoft.com/office/drawing/2014/main" id="{D6D14FFF-AEB6-44F2-B556-45DF10A3E127}"/>
              </a:ext>
            </a:extLst>
          </p:cNvPr>
          <p:cNvPicPr>
            <a:picLocks noRot="1" noChangeAspect="1"/>
          </p:cNvPicPr>
          <p:nvPr>
            <a:videoFile r:link="rId1"/>
          </p:nvPr>
        </p:nvPicPr>
        <p:blipFill>
          <a:blip r:embed="rId4"/>
          <a:stretch>
            <a:fillRect/>
          </a:stretch>
        </p:blipFill>
        <p:spPr>
          <a:xfrm>
            <a:off x="8819482" y="4231523"/>
            <a:ext cx="3189531" cy="1794111"/>
          </a:xfrm>
          <a:prstGeom prst="rect">
            <a:avLst/>
          </a:prstGeom>
        </p:spPr>
      </p:pic>
      <p:sp>
        <p:nvSpPr>
          <p:cNvPr id="5" name="TextBox 4">
            <a:extLst>
              <a:ext uri="{FF2B5EF4-FFF2-40B4-BE49-F238E27FC236}">
                <a16:creationId xmlns:a16="http://schemas.microsoft.com/office/drawing/2014/main" id="{F8C41F84-9A15-46CF-B4F3-9858E1D6C481}"/>
              </a:ext>
            </a:extLst>
          </p:cNvPr>
          <p:cNvSpPr txBox="1"/>
          <p:nvPr/>
        </p:nvSpPr>
        <p:spPr>
          <a:xfrm>
            <a:off x="8738007" y="3805142"/>
            <a:ext cx="2071401" cy="369332"/>
          </a:xfrm>
          <a:prstGeom prst="rect">
            <a:avLst/>
          </a:prstGeom>
          <a:noFill/>
        </p:spPr>
        <p:txBody>
          <a:bodyPr wrap="none" rtlCol="0">
            <a:spAutoFit/>
          </a:bodyPr>
          <a:lstStyle/>
          <a:p>
            <a:pPr fontAlgn="base">
              <a:spcBef>
                <a:spcPct val="0"/>
              </a:spcBef>
              <a:spcAft>
                <a:spcPct val="0"/>
              </a:spcAft>
            </a:pPr>
            <a:r>
              <a:rPr lang="en-US" dirty="0">
                <a:solidFill>
                  <a:srgbClr val="000000"/>
                </a:solidFill>
                <a:latin typeface="Comic Sans MS" panose="030F0702030302020204" pitchFamily="66" charset="0"/>
              </a:rPr>
              <a:t>See a short video</a:t>
            </a:r>
          </a:p>
        </p:txBody>
      </p:sp>
      <p:sp>
        <p:nvSpPr>
          <p:cNvPr id="9" name="Rectangle 8">
            <a:extLst>
              <a:ext uri="{FF2B5EF4-FFF2-40B4-BE49-F238E27FC236}">
                <a16:creationId xmlns:a16="http://schemas.microsoft.com/office/drawing/2014/main" id="{2B531368-C08F-49F4-BE4E-A6B692AB727E}"/>
              </a:ext>
            </a:extLst>
          </p:cNvPr>
          <p:cNvSpPr/>
          <p:nvPr/>
        </p:nvSpPr>
        <p:spPr>
          <a:xfrm>
            <a:off x="635359" y="2767280"/>
            <a:ext cx="6930730" cy="1323439"/>
          </a:xfrm>
          <a:prstGeom prst="rect">
            <a:avLst/>
          </a:prstGeom>
        </p:spPr>
        <p:txBody>
          <a:bodyPr wrap="square">
            <a:spAutoFit/>
          </a:bodyPr>
          <a:lstStyle/>
          <a:p>
            <a:pPr fontAlgn="base">
              <a:spcBef>
                <a:spcPct val="0"/>
              </a:spcBef>
              <a:spcAft>
                <a:spcPct val="0"/>
              </a:spcAft>
            </a:pPr>
            <a:r>
              <a:rPr lang="en-US" altLang="en-US" sz="2000" dirty="0">
                <a:solidFill>
                  <a:srgbClr val="0000FF"/>
                </a:solidFill>
                <a:latin typeface="Comic Sans MS" panose="030F0702030302020204" pitchFamily="66" charset="0"/>
              </a:rPr>
              <a:t>This experiment tested the hypothesis that molecules essential to life today could have formed from simpler organic molecules present in the Earth’s early atmosphere.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barn(inVertical)">
                                      <p:cBhvr>
                                        <p:cTn id="12"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childTnLst>
        </p:cTn>
      </p:par>
    </p:tnLst>
    <p:bldLst>
      <p:bldP spid="5123" grpId="0"/>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pic>
        <p:nvPicPr>
          <p:cNvPr id="122882" name="Picture 3">
            <a:extLst>
              <a:ext uri="{FF2B5EF4-FFF2-40B4-BE49-F238E27FC236}">
                <a16:creationId xmlns:a16="http://schemas.microsoft.com/office/drawing/2014/main" id="{8DAF3618-4BB1-467B-A01C-0B8731EE23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5743" y="379728"/>
            <a:ext cx="6599144" cy="32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TextBox 5">
            <a:extLst>
              <a:ext uri="{FF2B5EF4-FFF2-40B4-BE49-F238E27FC236}">
                <a16:creationId xmlns:a16="http://schemas.microsoft.com/office/drawing/2014/main" id="{8C6012AF-E680-44A1-8BEA-B9CD54F9AADF}"/>
              </a:ext>
            </a:extLst>
          </p:cNvPr>
          <p:cNvSpPr txBox="1">
            <a:spLocks noChangeArrowheads="1"/>
          </p:cNvSpPr>
          <p:nvPr/>
        </p:nvSpPr>
        <p:spPr bwMode="auto">
          <a:xfrm>
            <a:off x="420547" y="3795413"/>
            <a:ext cx="1177145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000" dirty="0">
                <a:solidFill>
                  <a:srgbClr val="000000"/>
                </a:solidFill>
                <a:latin typeface="Comic Sans MS" panose="030F0702030302020204" pitchFamily="66" charset="0"/>
              </a:rPr>
              <a:t>Pepsin is an enzyme that works in the stomach to break down proteins. </a:t>
            </a:r>
          </a:p>
          <a:p>
            <a:pPr fontAlgn="base">
              <a:spcBef>
                <a:spcPct val="0"/>
              </a:spcBef>
              <a:spcAft>
                <a:spcPct val="0"/>
              </a:spcAft>
              <a:buNone/>
            </a:pPr>
            <a:r>
              <a:rPr lang="en-US" altLang="en-US" sz="2000" dirty="0">
                <a:solidFill>
                  <a:srgbClr val="000000"/>
                </a:solidFill>
                <a:latin typeface="Comic Sans MS" panose="030F0702030302020204" pitchFamily="66" charset="0"/>
              </a:rPr>
              <a:t>Which graph do you think represents pepsin?</a:t>
            </a:r>
            <a:endParaRPr lang="en-US" altLang="en-US" sz="1200" dirty="0">
              <a:solidFill>
                <a:srgbClr val="000000"/>
              </a:solidFill>
              <a:latin typeface="Calibri" panose="020F0502020204030204" pitchFamily="34" charset="0"/>
            </a:endParaRPr>
          </a:p>
        </p:txBody>
      </p:sp>
      <p:sp>
        <p:nvSpPr>
          <p:cNvPr id="2" name="TextBox 1">
            <a:extLst>
              <a:ext uri="{FF2B5EF4-FFF2-40B4-BE49-F238E27FC236}">
                <a16:creationId xmlns:a16="http://schemas.microsoft.com/office/drawing/2014/main" id="{2373B0FC-51DE-49F4-A995-68DFF85CA7F6}"/>
              </a:ext>
            </a:extLst>
          </p:cNvPr>
          <p:cNvSpPr txBox="1">
            <a:spLocks noChangeArrowheads="1"/>
          </p:cNvSpPr>
          <p:nvPr/>
        </p:nvSpPr>
        <p:spPr bwMode="auto">
          <a:xfrm>
            <a:off x="474129" y="4591778"/>
            <a:ext cx="113549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000" dirty="0">
                <a:solidFill>
                  <a:srgbClr val="333399"/>
                </a:solidFill>
                <a:latin typeface="Comic Sans MS" panose="030F0702030302020204" pitchFamily="66" charset="0"/>
                <a:cs typeface="Arial" panose="020B0604020202020204" pitchFamily="34" charset="0"/>
              </a:rPr>
              <a:t>Enzyme 1 is pepsin because it has an optimum pH around 2 which would allow it to work in the acidic conditions found in the  stomach.</a:t>
            </a:r>
          </a:p>
        </p:txBody>
      </p:sp>
      <p:sp>
        <p:nvSpPr>
          <p:cNvPr id="62469" name="Rectangle 2">
            <a:extLst>
              <a:ext uri="{FF2B5EF4-FFF2-40B4-BE49-F238E27FC236}">
                <a16:creationId xmlns:a16="http://schemas.microsoft.com/office/drawing/2014/main" id="{30835371-EF09-40B0-8927-5170F023FAEA}"/>
              </a:ext>
            </a:extLst>
          </p:cNvPr>
          <p:cNvSpPr>
            <a:spLocks noChangeArrowheads="1"/>
          </p:cNvSpPr>
          <p:nvPr/>
        </p:nvSpPr>
        <p:spPr bwMode="auto">
          <a:xfrm>
            <a:off x="0" y="5433874"/>
            <a:ext cx="9142412" cy="161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lnSpc>
                <a:spcPct val="107000"/>
              </a:lnSpc>
              <a:spcBef>
                <a:spcPct val="0"/>
              </a:spcBef>
              <a:spcAft>
                <a:spcPct val="0"/>
              </a:spcAft>
              <a:buNone/>
            </a:pPr>
            <a:r>
              <a:rPr lang="en-US" altLang="en-US" sz="900" dirty="0">
                <a:solidFill>
                  <a:srgbClr val="000000"/>
                </a:solidFill>
                <a:ea typeface="Times New Roman" panose="02020603050405020304" pitchFamily="18" charset="0"/>
                <a:cs typeface="Arial" panose="020B0604020202020204" pitchFamily="34" charset="0"/>
              </a:rPr>
              <a:t>ENE 1.F Explain how changes to the structure of an enzyme may affect its function.</a:t>
            </a:r>
          </a:p>
          <a:p>
            <a:pPr eaLnBrk="0" fontAlgn="base" hangingPunct="0">
              <a:lnSpc>
                <a:spcPct val="107000"/>
              </a:lnSpc>
              <a:spcBef>
                <a:spcPct val="0"/>
              </a:spcBef>
              <a:spcAft>
                <a:spcPct val="0"/>
              </a:spcAft>
              <a:buNone/>
            </a:pPr>
            <a:r>
              <a:rPr lang="en-US" altLang="en-US" sz="900" dirty="0">
                <a:solidFill>
                  <a:srgbClr val="000000"/>
                </a:solidFill>
                <a:ea typeface="Times New Roman" panose="02020603050405020304" pitchFamily="18" charset="0"/>
                <a:cs typeface="Arial" panose="020B0604020202020204" pitchFamily="34" charset="0"/>
              </a:rPr>
              <a:t>ENE F. 1 Change to the molecular structure of a component in an enzymatic system may result in a change of the function or efficiency of the system—</a:t>
            </a:r>
            <a:br>
              <a:rPr lang="en-US" altLang="en-US" sz="900" dirty="0">
                <a:solidFill>
                  <a:srgbClr val="000000"/>
                </a:solidFill>
                <a:ea typeface="Times New Roman" panose="02020603050405020304" pitchFamily="18" charset="0"/>
                <a:cs typeface="Arial" panose="020B0604020202020204" pitchFamily="34" charset="0"/>
              </a:rPr>
            </a:br>
            <a:r>
              <a:rPr lang="en-US" altLang="en-US" sz="900" dirty="0">
                <a:solidFill>
                  <a:srgbClr val="000000"/>
                </a:solidFill>
                <a:ea typeface="Times New Roman" panose="02020603050405020304" pitchFamily="18" charset="0"/>
                <a:cs typeface="Arial" panose="020B0604020202020204" pitchFamily="34" charset="0"/>
              </a:rPr>
              <a:t>a. Denaturation of an enzyme occurs when the protein structure is disrupted, eliminating the ability to catalyze reactions.</a:t>
            </a:r>
            <a:br>
              <a:rPr lang="en-US" altLang="en-US" sz="900" dirty="0">
                <a:solidFill>
                  <a:srgbClr val="000000"/>
                </a:solidFill>
                <a:ea typeface="Times New Roman" panose="02020603050405020304" pitchFamily="18" charset="0"/>
                <a:cs typeface="Arial" panose="020B0604020202020204" pitchFamily="34" charset="0"/>
              </a:rPr>
            </a:br>
            <a:r>
              <a:rPr lang="en-US" altLang="en-US" sz="900" dirty="0">
                <a:solidFill>
                  <a:srgbClr val="000000"/>
                </a:solidFill>
                <a:ea typeface="Times New Roman" panose="02020603050405020304" pitchFamily="18" charset="0"/>
                <a:cs typeface="Arial" panose="020B0604020202020204" pitchFamily="34" charset="0"/>
              </a:rPr>
              <a:t>b. Environmental temperatures and pH outside the optimal range for a given enzyme will cause changes to its structure, altering the efficiency with which it catalyzes reactions</a:t>
            </a:r>
          </a:p>
          <a:p>
            <a:pPr eaLnBrk="0" fontAlgn="base" hangingPunct="0">
              <a:lnSpc>
                <a:spcPct val="107000"/>
              </a:lnSpc>
              <a:spcBef>
                <a:spcPct val="0"/>
              </a:spcBef>
              <a:spcAft>
                <a:spcPct val="0"/>
              </a:spcAft>
              <a:buNone/>
            </a:pPr>
            <a:r>
              <a:rPr lang="en-US" altLang="en-US" sz="900" dirty="0">
                <a:solidFill>
                  <a:srgbClr val="000000"/>
                </a:solidFill>
                <a:ea typeface="Times New Roman" panose="02020603050405020304" pitchFamily="18" charset="0"/>
                <a:cs typeface="Arial" panose="020B0604020202020204" pitchFamily="34" charset="0"/>
              </a:rPr>
              <a:t>ENE F.2 In some cases, enzyme denaturation is reversible, allowing the enzyme to regain activity</a:t>
            </a:r>
            <a:r>
              <a:rPr lang="en-US" altLang="en-US" sz="1000" dirty="0">
                <a:solidFill>
                  <a:srgbClr val="000000"/>
                </a:solidFill>
                <a:ea typeface="Times New Roman" panose="02020603050405020304" pitchFamily="18" charset="0"/>
                <a:cs typeface="Arial" panose="020B0604020202020204" pitchFamily="34" charset="0"/>
              </a:rPr>
              <a:t>.</a:t>
            </a:r>
          </a:p>
          <a:p>
            <a:pPr lvl="0">
              <a:spcBef>
                <a:spcPts val="0"/>
              </a:spcBef>
              <a:buNone/>
              <a:defRPr/>
            </a:pPr>
            <a:r>
              <a:rPr lang="en-US" sz="1000" dirty="0">
                <a:solidFill>
                  <a:prstClr val="black"/>
                </a:solidFill>
                <a:latin typeface="Calibri" panose="020F0502020204030204"/>
              </a:rPr>
              <a:t>SP 2 A Describe characteristics of a biological process, or model, represented visually.</a:t>
            </a:r>
          </a:p>
          <a:p>
            <a:pPr lvl="0">
              <a:spcBef>
                <a:spcPts val="0"/>
              </a:spcBef>
              <a:buNone/>
              <a:defRPr/>
            </a:pPr>
            <a:r>
              <a:rPr lang="en-US" sz="1000" dirty="0">
                <a:solidFill>
                  <a:prstClr val="black"/>
                </a:solidFill>
                <a:latin typeface="Calibri" panose="020F0502020204030204"/>
              </a:rPr>
              <a:t>SP 2 B Explain relationships between different characteristics of biological concepts, processes, or models represented visually</a:t>
            </a:r>
          </a:p>
          <a:p>
            <a:pPr lvl="0">
              <a:spcBef>
                <a:spcPts val="0"/>
              </a:spcBef>
              <a:buNone/>
              <a:defRPr/>
            </a:pPr>
            <a:r>
              <a:rPr lang="en-US" sz="1000" dirty="0">
                <a:solidFill>
                  <a:prstClr val="black"/>
                </a:solidFill>
                <a:latin typeface="Calibri" panose="020F0502020204030204"/>
              </a:rPr>
              <a:t>     b in applied contexts</a:t>
            </a:r>
          </a:p>
          <a:p>
            <a:pPr lvl="0">
              <a:spcBef>
                <a:spcPts val="0"/>
              </a:spcBef>
              <a:buNone/>
              <a:defRPr/>
            </a:pPr>
            <a:r>
              <a:rPr lang="en-US" sz="1000" dirty="0">
                <a:solidFill>
                  <a:prstClr val="black"/>
                </a:solidFill>
                <a:latin typeface="Calibri" panose="020F0502020204030204"/>
              </a:rPr>
              <a:t>SP 2.C Explain how biological concepts or processes represented visually relate to larger biological principles, concepts, processes or theories.</a:t>
            </a:r>
          </a:p>
          <a:p>
            <a:pPr eaLnBrk="0" fontAlgn="base" hangingPunct="0">
              <a:lnSpc>
                <a:spcPct val="107000"/>
              </a:lnSpc>
              <a:spcBef>
                <a:spcPct val="0"/>
              </a:spcBef>
              <a:spcAft>
                <a:spcPct val="0"/>
              </a:spcAft>
              <a:buNone/>
            </a:pPr>
            <a:endParaRPr lang="en-US" altLang="en-US" sz="1000" dirty="0">
              <a:solidFill>
                <a:srgbClr val="000000"/>
              </a:solidFill>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E8DD864-4B34-46B5-915D-A6CF4CEA3707}"/>
              </a:ext>
            </a:extLst>
          </p:cNvPr>
          <p:cNvPicPr>
            <a:picLocks noChangeAspect="1"/>
          </p:cNvPicPr>
          <p:nvPr/>
        </p:nvPicPr>
        <p:blipFill>
          <a:blip r:embed="rId3"/>
          <a:stretch>
            <a:fillRect/>
          </a:stretch>
        </p:blipFill>
        <p:spPr>
          <a:xfrm>
            <a:off x="265872" y="74902"/>
            <a:ext cx="6633023" cy="3048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2469"/>
                                        </p:tgtEl>
                                        <p:attrNameLst>
                                          <p:attrName>style.visibility</p:attrName>
                                        </p:attrNameLst>
                                      </p:cBhvr>
                                      <p:to>
                                        <p:strVal val="visible"/>
                                      </p:to>
                                    </p:set>
                                    <p:animEffect transition="in" filter="wipe(down)">
                                      <p:cBhvr>
                                        <p:cTn id="12" dur="500"/>
                                        <p:tgtEl>
                                          <p:spTgt spid="62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2469"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08546" name="Content Placeholder 2">
            <a:extLst>
              <a:ext uri="{FF2B5EF4-FFF2-40B4-BE49-F238E27FC236}">
                <a16:creationId xmlns:a16="http://schemas.microsoft.com/office/drawing/2014/main" id="{2D7DF93B-433E-4927-BFEA-5ACE1429FAC4}"/>
              </a:ext>
            </a:extLst>
          </p:cNvPr>
          <p:cNvSpPr>
            <a:spLocks noGrp="1"/>
          </p:cNvSpPr>
          <p:nvPr>
            <p:ph idx="1"/>
          </p:nvPr>
        </p:nvSpPr>
        <p:spPr>
          <a:xfrm>
            <a:off x="8369890" y="761999"/>
            <a:ext cx="3425870" cy="2007327"/>
          </a:xfrm>
        </p:spPr>
        <p:txBody>
          <a:bodyPr/>
          <a:lstStyle/>
          <a:p>
            <a:pPr marL="0" indent="0" eaLnBrk="1" hangingPunct="1">
              <a:buNone/>
            </a:pPr>
            <a:r>
              <a:rPr lang="en-US" altLang="en-US" sz="2000" dirty="0">
                <a:latin typeface="Comic Sans MS" panose="030F0702030302020204" pitchFamily="66" charset="0"/>
              </a:rPr>
              <a:t>The graph shows moose and wolf populations on Isle Royale. </a:t>
            </a:r>
          </a:p>
          <a:p>
            <a:pPr marL="0" indent="0" eaLnBrk="1" hangingPunct="1">
              <a:buNone/>
            </a:pPr>
            <a:endParaRPr lang="en-US" altLang="en-US" sz="2400" dirty="0">
              <a:latin typeface="Comic Sans MS" panose="030F0702030302020204" pitchFamily="66" charset="0"/>
            </a:endParaRPr>
          </a:p>
        </p:txBody>
      </p:sp>
      <p:sp>
        <p:nvSpPr>
          <p:cNvPr id="4" name="TextBox 3">
            <a:extLst>
              <a:ext uri="{FF2B5EF4-FFF2-40B4-BE49-F238E27FC236}">
                <a16:creationId xmlns:a16="http://schemas.microsoft.com/office/drawing/2014/main" id="{396A3685-85F9-412A-96F7-A6A1DDEC93AA}"/>
              </a:ext>
            </a:extLst>
          </p:cNvPr>
          <p:cNvSpPr txBox="1">
            <a:spLocks noChangeArrowheads="1"/>
          </p:cNvSpPr>
          <p:nvPr/>
        </p:nvSpPr>
        <p:spPr bwMode="auto">
          <a:xfrm>
            <a:off x="821441" y="4397741"/>
            <a:ext cx="89217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800" dirty="0">
                <a:solidFill>
                  <a:srgbClr val="0000FF"/>
                </a:solidFill>
                <a:latin typeface="Comic Sans MS" panose="030F0702030302020204" pitchFamily="66" charset="0"/>
                <a:cs typeface="Arial" panose="020B0604020202020204" pitchFamily="34" charset="0"/>
              </a:rPr>
              <a:t>The number of moose is a density-dependent limiting factor because when the wolf population is small there may be plenty of food (moose) for each wolf. The larger the wolf population, the less food that will be available for the wolves that are there and this can limit the numbers of wolves that can survive on the island</a:t>
            </a:r>
          </a:p>
        </p:txBody>
      </p:sp>
      <p:sp>
        <p:nvSpPr>
          <p:cNvPr id="101380" name="TextBox 4">
            <a:extLst>
              <a:ext uri="{FF2B5EF4-FFF2-40B4-BE49-F238E27FC236}">
                <a16:creationId xmlns:a16="http://schemas.microsoft.com/office/drawing/2014/main" id="{50D7DAD9-DABF-4F6E-B524-6F3683C6063D}"/>
              </a:ext>
            </a:extLst>
          </p:cNvPr>
          <p:cNvSpPr txBox="1">
            <a:spLocks noChangeArrowheads="1"/>
          </p:cNvSpPr>
          <p:nvPr/>
        </p:nvSpPr>
        <p:spPr bwMode="auto">
          <a:xfrm>
            <a:off x="0" y="5816600"/>
            <a:ext cx="91440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000" dirty="0">
                <a:solidFill>
                  <a:srgbClr val="000000"/>
                </a:solidFill>
                <a:latin typeface="Times New Roman" panose="02020603050405020304" pitchFamily="18" charset="0"/>
                <a:cs typeface="Times New Roman" panose="02020603050405020304" pitchFamily="18" charset="0"/>
              </a:rPr>
              <a:t>SYI 1.H.2 As limits to growth due to density-dependent and density-independent factors are imposed, a logistic growth model generally ensues</a:t>
            </a:r>
            <a:endParaRPr lang="en-US" altLang="en-US" sz="1000" dirty="0">
              <a:solidFill>
                <a:srgbClr val="7030A0"/>
              </a:solidFill>
              <a:latin typeface="Times New Roman" panose="02020603050405020304" pitchFamily="18" charset="0"/>
              <a:cs typeface="Times New Roman" panose="02020603050405020304" pitchFamily="18" charset="0"/>
            </a:endParaRPr>
          </a:p>
          <a:p>
            <a:pPr fontAlgn="base">
              <a:spcBef>
                <a:spcPct val="0"/>
              </a:spcBef>
              <a:spcAft>
                <a:spcPct val="0"/>
              </a:spcAft>
              <a:buNone/>
            </a:pPr>
            <a:r>
              <a:rPr lang="en-US" altLang="en-US" sz="1000" dirty="0">
                <a:solidFill>
                  <a:prstClr val="black"/>
                </a:solidFill>
                <a:latin typeface="Times New Roman" panose="02020603050405020304" pitchFamily="18" charset="0"/>
                <a:cs typeface="Times New Roman" panose="02020603050405020304" pitchFamily="18" charset="0"/>
              </a:rPr>
              <a:t>ENE-4.B.3 Relationships among interacting populations can be characterized by positive and negative effects and can be modeled. </a:t>
            </a:r>
            <a:br>
              <a:rPr lang="en-US" altLang="en-US" sz="1000" dirty="0">
                <a:solidFill>
                  <a:prstClr val="black"/>
                </a:solidFill>
                <a:latin typeface="Times New Roman" panose="02020603050405020304" pitchFamily="18" charset="0"/>
                <a:cs typeface="Times New Roman" panose="02020603050405020304" pitchFamily="18" charset="0"/>
              </a:rPr>
            </a:br>
            <a:r>
              <a:rPr lang="en-US" altLang="en-US" sz="1000" i="1" dirty="0">
                <a:solidFill>
                  <a:prstClr val="black"/>
                </a:solidFill>
                <a:latin typeface="Times New Roman" panose="02020603050405020304" pitchFamily="18" charset="0"/>
                <a:cs typeface="Times New Roman" panose="02020603050405020304" pitchFamily="18" charset="0"/>
              </a:rPr>
              <a:t>Examples</a:t>
            </a:r>
            <a:r>
              <a:rPr lang="en-US" altLang="en-US" sz="1000" dirty="0">
                <a:solidFill>
                  <a:prstClr val="black"/>
                </a:solidFill>
                <a:latin typeface="Times New Roman" panose="02020603050405020304" pitchFamily="18" charset="0"/>
                <a:cs typeface="Times New Roman" panose="02020603050405020304" pitchFamily="18" charset="0"/>
              </a:rPr>
              <a:t> include predator/prey interactions</a:t>
            </a:r>
          </a:p>
          <a:p>
            <a:pPr eaLnBrk="0" fontAlgn="base" hangingPunct="0">
              <a:spcBef>
                <a:spcPct val="0"/>
              </a:spcBef>
              <a:spcAft>
                <a:spcPct val="0"/>
              </a:spcAft>
              <a:buNone/>
            </a:pPr>
            <a:r>
              <a:rPr lang="en-US" altLang="en-US" sz="1000" dirty="0">
                <a:solidFill>
                  <a:prstClr val="black"/>
                </a:solidFill>
                <a:latin typeface="Times New Roman" panose="02020603050405020304" pitchFamily="18" charset="0"/>
                <a:cs typeface="Times New Roman" panose="02020603050405020304" pitchFamily="18" charset="0"/>
              </a:rPr>
              <a:t>SP 4. B Describe data from a table or graph, including</a:t>
            </a:r>
          </a:p>
          <a:p>
            <a:pPr eaLnBrk="0" fontAlgn="base" hangingPunct="0">
              <a:spcBef>
                <a:spcPct val="0"/>
              </a:spcBef>
              <a:spcAft>
                <a:spcPct val="0"/>
              </a:spcAft>
              <a:buNone/>
            </a:pPr>
            <a:r>
              <a:rPr lang="en-US" altLang="en-US" sz="1000" dirty="0">
                <a:solidFill>
                  <a:prstClr val="black"/>
                </a:solidFill>
                <a:latin typeface="Times New Roman" panose="02020603050405020304" pitchFamily="18" charset="0"/>
                <a:cs typeface="Times New Roman" panose="02020603050405020304" pitchFamily="18" charset="0"/>
              </a:rPr>
              <a:t>     b. Describing trends and/or patterns in the data.</a:t>
            </a:r>
          </a:p>
          <a:p>
            <a:pPr eaLnBrk="0" fontAlgn="base" hangingPunct="0">
              <a:spcBef>
                <a:spcPct val="0"/>
              </a:spcBef>
              <a:spcAft>
                <a:spcPct val="0"/>
              </a:spcAft>
              <a:buNone/>
            </a:pPr>
            <a:r>
              <a:rPr lang="en-US" altLang="en-US" sz="1000" dirty="0">
                <a:solidFill>
                  <a:prstClr val="black"/>
                </a:solidFill>
                <a:latin typeface="Times New Roman" panose="02020603050405020304" pitchFamily="18" charset="0"/>
                <a:cs typeface="Times New Roman" panose="02020603050405020304" pitchFamily="18" charset="0"/>
              </a:rPr>
              <a:t>     c. Describing relationships between variables.</a:t>
            </a:r>
          </a:p>
          <a:p>
            <a:pPr fontAlgn="base">
              <a:spcBef>
                <a:spcPct val="0"/>
              </a:spcBef>
              <a:spcAft>
                <a:spcPct val="0"/>
              </a:spcAft>
              <a:buNone/>
            </a:pPr>
            <a:endParaRPr lang="en-US" altLang="en-US" sz="1000" dirty="0">
              <a:solidFill>
                <a:srgbClr val="7030A0"/>
              </a:solidFill>
              <a:latin typeface="Times New Roman" panose="02020603050405020304" pitchFamily="18" charset="0"/>
              <a:cs typeface="Times New Roman" panose="02020603050405020304" pitchFamily="18" charset="0"/>
            </a:endParaRPr>
          </a:p>
        </p:txBody>
      </p:sp>
      <p:sp>
        <p:nvSpPr>
          <p:cNvPr id="108549" name="Rectangle 5">
            <a:extLst>
              <a:ext uri="{FF2B5EF4-FFF2-40B4-BE49-F238E27FC236}">
                <a16:creationId xmlns:a16="http://schemas.microsoft.com/office/drawing/2014/main" id="{A4AD1C23-258C-44D9-9617-DE1DD593E810}"/>
              </a:ext>
            </a:extLst>
          </p:cNvPr>
          <p:cNvSpPr>
            <a:spLocks noChangeArrowheads="1"/>
          </p:cNvSpPr>
          <p:nvPr/>
        </p:nvSpPr>
        <p:spPr bwMode="auto">
          <a:xfrm>
            <a:off x="0" y="55711"/>
            <a:ext cx="1219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000" dirty="0">
                <a:solidFill>
                  <a:srgbClr val="CC3399"/>
                </a:solidFill>
                <a:cs typeface="Arial" panose="020B0604020202020204" pitchFamily="34" charset="0"/>
              </a:rPr>
              <a:t>Question from: https://mrsnyders.wikispaces.com/file/view/Pop.+growth.wks.w.answers.doc</a:t>
            </a:r>
            <a:br>
              <a:rPr lang="en-US" altLang="en-US" sz="1000" dirty="0">
                <a:solidFill>
                  <a:srgbClr val="CC3399"/>
                </a:solidFill>
                <a:cs typeface="Arial" panose="020B0604020202020204" pitchFamily="34" charset="0"/>
              </a:rPr>
            </a:br>
            <a:r>
              <a:rPr lang="en-US" altLang="en-US" sz="1000" dirty="0">
                <a:solidFill>
                  <a:srgbClr val="CC3399"/>
                </a:solidFill>
                <a:cs typeface="Arial" panose="020B0604020202020204" pitchFamily="34" charset="0"/>
              </a:rPr>
              <a:t>mage from: http://mayhewbiology.com/Reading%20Guides/Chapter%205_files/image005.gif  </a:t>
            </a:r>
          </a:p>
        </p:txBody>
      </p:sp>
      <p:pic>
        <p:nvPicPr>
          <p:cNvPr id="108550" name="Picture 9" descr="http://mayhewbiology.com/Reading%20Guides/Chapter%205_files/image005.gif">
            <a:extLst>
              <a:ext uri="{FF2B5EF4-FFF2-40B4-BE49-F238E27FC236}">
                <a16:creationId xmlns:a16="http://schemas.microsoft.com/office/drawing/2014/main" id="{F91C8958-F013-421B-9AFF-E681BE112F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9687" y="457200"/>
            <a:ext cx="6841536" cy="3260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1" name="Rectangle 1">
            <a:extLst>
              <a:ext uri="{FF2B5EF4-FFF2-40B4-BE49-F238E27FC236}">
                <a16:creationId xmlns:a16="http://schemas.microsoft.com/office/drawing/2014/main" id="{E3CFE60D-E987-4815-8BCD-0B9D5B7C35FD}"/>
              </a:ext>
            </a:extLst>
          </p:cNvPr>
          <p:cNvSpPr>
            <a:spLocks noChangeArrowheads="1"/>
          </p:cNvSpPr>
          <p:nvPr/>
        </p:nvSpPr>
        <p:spPr bwMode="auto">
          <a:xfrm>
            <a:off x="225811" y="3678874"/>
            <a:ext cx="1143932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000" dirty="0">
                <a:solidFill>
                  <a:prstClr val="black"/>
                </a:solidFill>
                <a:latin typeface="Comic Sans MS" panose="030F0702030302020204" pitchFamily="66" charset="0"/>
                <a:cs typeface="Arial" panose="020B0604020202020204" pitchFamily="34" charset="0"/>
              </a:rPr>
              <a:t>Is the number of moose on the island a density-dependent or density-independent limiting factor for the wolf?</a:t>
            </a:r>
            <a:endParaRPr lang="en-US" altLang="en-US" sz="2000" dirty="0">
              <a:solidFill>
                <a:prstClr val="black"/>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1380"/>
                                        </p:tgtEl>
                                        <p:attrNameLst>
                                          <p:attrName>style.visibility</p:attrName>
                                        </p:attrNameLst>
                                      </p:cBhvr>
                                      <p:to>
                                        <p:strVal val="visible"/>
                                      </p:to>
                                    </p:set>
                                    <p:animEffect transition="in" filter="wipe(left)">
                                      <p:cBhvr>
                                        <p:cTn id="12" dur="500"/>
                                        <p:tgtEl>
                                          <p:spTgt spid="101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101380"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Online Image Placeholder 4">
            <a:extLst>
              <a:ext uri="{FF2B5EF4-FFF2-40B4-BE49-F238E27FC236}">
                <a16:creationId xmlns:a16="http://schemas.microsoft.com/office/drawing/2014/main" id="{C3A854F2-00A1-45E1-B6BF-3ADDD2C4F705}"/>
              </a:ext>
            </a:extLst>
          </p:cNvPr>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l="24686" t="27202" r="26807" b="31219"/>
          <a:stretch>
            <a:fillRect/>
          </a:stretch>
        </p:blipFill>
        <p:spPr>
          <a:xfrm>
            <a:off x="2895600" y="263877"/>
            <a:ext cx="4572000" cy="2203450"/>
          </a:xfrm>
        </p:spPr>
      </p:pic>
      <p:sp>
        <p:nvSpPr>
          <p:cNvPr id="4" name="Text Placeholder 3">
            <a:extLst>
              <a:ext uri="{FF2B5EF4-FFF2-40B4-BE49-F238E27FC236}">
                <a16:creationId xmlns:a16="http://schemas.microsoft.com/office/drawing/2014/main" id="{70707749-48A5-4BF1-8169-20DA3CCE1309}"/>
              </a:ext>
            </a:extLst>
          </p:cNvPr>
          <p:cNvSpPr>
            <a:spLocks noGrp="1"/>
          </p:cNvSpPr>
          <p:nvPr>
            <p:ph type="body" sz="half" idx="2"/>
          </p:nvPr>
        </p:nvSpPr>
        <p:spPr>
          <a:xfrm>
            <a:off x="210829" y="2405013"/>
            <a:ext cx="11662723" cy="2003425"/>
          </a:xfrm>
        </p:spPr>
        <p:txBody>
          <a:bodyPr/>
          <a:lstStyle/>
          <a:p>
            <a:pPr marL="0" indent="0">
              <a:buNone/>
              <a:defRPr/>
            </a:pPr>
            <a:r>
              <a:rPr lang="en-US" sz="1600" b="1" dirty="0">
                <a:latin typeface="Comic Sans MS" panose="030F0702030302020204" pitchFamily="66" charset="0"/>
              </a:rPr>
              <a:t>Phototropism in plants is a response in which a plant grows toward a light source.  The results of five different experimental treatments from classic investigations of phototropism are shown above.</a:t>
            </a:r>
          </a:p>
          <a:p>
            <a:pPr marL="0" indent="0">
              <a:buNone/>
              <a:defRPr/>
            </a:pPr>
            <a:endParaRPr lang="en-US" sz="1600" b="1" dirty="0">
              <a:latin typeface="Comic Sans MS" panose="030F0702030302020204" pitchFamily="66" charset="0"/>
            </a:endParaRPr>
          </a:p>
          <a:p>
            <a:pPr>
              <a:buFontTx/>
              <a:buAutoNum type="alphaLcParenBoth"/>
              <a:defRPr/>
            </a:pPr>
            <a:r>
              <a:rPr lang="en-US" sz="1600" b="1" dirty="0">
                <a:latin typeface="Comic Sans MS" panose="030F0702030302020204" pitchFamily="66" charset="0"/>
              </a:rPr>
              <a:t>GIVE SUPPORT for the claim that the cells located in the tip of the plant shoot detect the light by comparing the results from treatment group 1 with the results from treatment group II and treatment group III. </a:t>
            </a:r>
          </a:p>
        </p:txBody>
      </p:sp>
      <p:sp>
        <p:nvSpPr>
          <p:cNvPr id="73732" name="Rectangle 5">
            <a:extLst>
              <a:ext uri="{FF2B5EF4-FFF2-40B4-BE49-F238E27FC236}">
                <a16:creationId xmlns:a16="http://schemas.microsoft.com/office/drawing/2014/main" id="{79CFF9D8-FA8F-4EDE-83CC-1B1F0098D1D2}"/>
              </a:ext>
            </a:extLst>
          </p:cNvPr>
          <p:cNvSpPr>
            <a:spLocks noChangeArrowheads="1"/>
          </p:cNvSpPr>
          <p:nvPr/>
        </p:nvSpPr>
        <p:spPr bwMode="auto">
          <a:xfrm>
            <a:off x="-42863" y="0"/>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800" dirty="0">
                <a:solidFill>
                  <a:srgbClr val="000000"/>
                </a:solidFill>
                <a:hlinkClick r:id="rId3"/>
              </a:rPr>
              <a:t>https://secure-media.collegeboard.org/digitalServices/pdf/ap/ap15_frq_biology.pdf</a:t>
            </a:r>
            <a:endParaRPr lang="en-US" altLang="en-US" sz="800" dirty="0">
              <a:solidFill>
                <a:srgbClr val="000000"/>
              </a:solidFill>
            </a:endParaRPr>
          </a:p>
        </p:txBody>
      </p:sp>
      <p:sp>
        <p:nvSpPr>
          <p:cNvPr id="73733" name="Rectangle 6">
            <a:extLst>
              <a:ext uri="{FF2B5EF4-FFF2-40B4-BE49-F238E27FC236}">
                <a16:creationId xmlns:a16="http://schemas.microsoft.com/office/drawing/2014/main" id="{B3B79AAF-3D79-4950-BA82-81037D86E205}"/>
              </a:ext>
            </a:extLst>
          </p:cNvPr>
          <p:cNvSpPr>
            <a:spLocks noChangeArrowheads="1"/>
          </p:cNvSpPr>
          <p:nvPr/>
        </p:nvSpPr>
        <p:spPr bwMode="auto">
          <a:xfrm>
            <a:off x="9563100" y="9526"/>
            <a:ext cx="1295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1400" dirty="0">
                <a:solidFill>
                  <a:srgbClr val="000000"/>
                </a:solidFill>
                <a:hlinkClick r:id="rId4"/>
              </a:rPr>
              <a:t>RUBRIC</a:t>
            </a:r>
            <a:endParaRPr lang="en-US" altLang="en-US" sz="1400" dirty="0">
              <a:solidFill>
                <a:srgbClr val="000000"/>
              </a:solidFill>
            </a:endParaRPr>
          </a:p>
        </p:txBody>
      </p:sp>
      <p:sp>
        <p:nvSpPr>
          <p:cNvPr id="73734" name="Rectangle 7">
            <a:extLst>
              <a:ext uri="{FF2B5EF4-FFF2-40B4-BE49-F238E27FC236}">
                <a16:creationId xmlns:a16="http://schemas.microsoft.com/office/drawing/2014/main" id="{41D9FE44-7E56-443C-B1BE-2E45B51832FB}"/>
              </a:ext>
            </a:extLst>
          </p:cNvPr>
          <p:cNvSpPr>
            <a:spLocks noChangeArrowheads="1"/>
          </p:cNvSpPr>
          <p:nvPr/>
        </p:nvSpPr>
        <p:spPr bwMode="auto">
          <a:xfrm>
            <a:off x="8039100" y="609600"/>
            <a:ext cx="30480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1100" dirty="0">
                <a:solidFill>
                  <a:srgbClr val="FF0000"/>
                </a:solidFill>
              </a:rPr>
              <a:t>NOT A SECURE EXAM QUESTION</a:t>
            </a:r>
            <a:br>
              <a:rPr lang="en-US" altLang="en-US" sz="1100" dirty="0">
                <a:solidFill>
                  <a:srgbClr val="222268"/>
                </a:solidFill>
              </a:rPr>
            </a:br>
            <a:r>
              <a:rPr lang="en-US" altLang="en-US" sz="1100" dirty="0">
                <a:solidFill>
                  <a:srgbClr val="222268"/>
                </a:solidFill>
              </a:rPr>
              <a:t>2015 Released FRQ</a:t>
            </a:r>
            <a:br>
              <a:rPr lang="en-US" altLang="en-US" sz="1100" dirty="0">
                <a:solidFill>
                  <a:srgbClr val="222268"/>
                </a:solidFill>
              </a:rPr>
            </a:br>
            <a:r>
              <a:rPr lang="en-US" altLang="en-US" sz="1100" dirty="0">
                <a:solidFill>
                  <a:srgbClr val="222268"/>
                </a:solidFill>
              </a:rPr>
              <a:t>posted to public on College board website </a:t>
            </a:r>
          </a:p>
        </p:txBody>
      </p:sp>
      <p:sp>
        <p:nvSpPr>
          <p:cNvPr id="5" name="TextBox 4">
            <a:extLst>
              <a:ext uri="{FF2B5EF4-FFF2-40B4-BE49-F238E27FC236}">
                <a16:creationId xmlns:a16="http://schemas.microsoft.com/office/drawing/2014/main" id="{7EC96D6F-BF45-47B0-9CBC-FCBD127D2254}"/>
              </a:ext>
            </a:extLst>
          </p:cNvPr>
          <p:cNvSpPr txBox="1"/>
          <p:nvPr/>
        </p:nvSpPr>
        <p:spPr>
          <a:xfrm>
            <a:off x="1189202" y="3845328"/>
            <a:ext cx="9705975" cy="1815882"/>
          </a:xfrm>
          <a:prstGeom prst="rect">
            <a:avLst/>
          </a:prstGeom>
          <a:noFill/>
        </p:spPr>
        <p:txBody>
          <a:bodyPr wrap="square">
            <a:spAutoFit/>
          </a:bodyPr>
          <a:lstStyle/>
          <a:p>
            <a:pPr eaLnBrk="0" fontAlgn="base" hangingPunct="0">
              <a:spcBef>
                <a:spcPct val="0"/>
              </a:spcBef>
              <a:spcAft>
                <a:spcPct val="0"/>
              </a:spcAft>
              <a:defRPr/>
            </a:pPr>
            <a:r>
              <a:rPr lang="en-US" sz="1600" b="1" dirty="0">
                <a:solidFill>
                  <a:srgbClr val="2D2D8A"/>
                </a:solidFill>
                <a:latin typeface="Comic Sans MS" panose="030F0702030302020204" pitchFamily="66" charset="0"/>
              </a:rPr>
              <a:t>Group I tip is present and uncovered and bends toward the light</a:t>
            </a:r>
          </a:p>
          <a:p>
            <a:pPr eaLnBrk="0" fontAlgn="base" hangingPunct="0">
              <a:spcBef>
                <a:spcPct val="0"/>
              </a:spcBef>
              <a:spcAft>
                <a:spcPct val="0"/>
              </a:spcAft>
              <a:defRPr/>
            </a:pPr>
            <a:endParaRPr lang="en-US" sz="1600" b="1" dirty="0">
              <a:solidFill>
                <a:srgbClr val="2D2D8A"/>
              </a:solidFill>
              <a:latin typeface="Comic Sans MS" panose="030F0702030302020204" pitchFamily="66" charset="0"/>
            </a:endParaRPr>
          </a:p>
          <a:p>
            <a:pPr eaLnBrk="0" fontAlgn="base" hangingPunct="0">
              <a:spcBef>
                <a:spcPct val="0"/>
              </a:spcBef>
              <a:spcAft>
                <a:spcPct val="0"/>
              </a:spcAft>
              <a:defRPr/>
            </a:pPr>
            <a:r>
              <a:rPr lang="en-US" sz="1600" b="1" dirty="0">
                <a:solidFill>
                  <a:srgbClr val="2D2D8A"/>
                </a:solidFill>
                <a:latin typeface="Comic Sans MS" panose="030F0702030302020204" pitchFamily="66" charset="0"/>
              </a:rPr>
              <a:t>SUPPORT:</a:t>
            </a:r>
          </a:p>
          <a:p>
            <a:pPr marL="285750" indent="-285750" eaLnBrk="0" fontAlgn="base" hangingPunct="0">
              <a:spcBef>
                <a:spcPct val="0"/>
              </a:spcBef>
              <a:spcAft>
                <a:spcPct val="0"/>
              </a:spcAft>
              <a:buFont typeface="Arial" panose="020B0604020202020204" pitchFamily="34" charset="0"/>
              <a:buChar char="•"/>
              <a:defRPr/>
            </a:pPr>
            <a:r>
              <a:rPr lang="en-US" sz="1600" b="1" dirty="0">
                <a:solidFill>
                  <a:srgbClr val="2D2D8A"/>
                </a:solidFill>
                <a:latin typeface="Comic Sans MS" panose="030F0702030302020204" pitchFamily="66" charset="0"/>
              </a:rPr>
              <a:t>In treatment II the tip is removed and the plant no longer bends toward light</a:t>
            </a:r>
          </a:p>
          <a:p>
            <a:pPr marL="285750" indent="-285750" eaLnBrk="0" fontAlgn="base" hangingPunct="0">
              <a:spcBef>
                <a:spcPct val="0"/>
              </a:spcBef>
              <a:spcAft>
                <a:spcPct val="0"/>
              </a:spcAft>
              <a:buFont typeface="Arial" panose="020B0604020202020204" pitchFamily="34" charset="0"/>
              <a:buChar char="•"/>
              <a:defRPr/>
            </a:pPr>
            <a:r>
              <a:rPr lang="en-US" sz="1600" b="1" dirty="0">
                <a:solidFill>
                  <a:srgbClr val="2D2D8A"/>
                </a:solidFill>
                <a:latin typeface="Comic Sans MS" panose="030F0702030302020204" pitchFamily="66" charset="0"/>
              </a:rPr>
              <a:t>In treatment III the cap blocks the light to the tip and the plant no longer bends      toward light</a:t>
            </a:r>
          </a:p>
          <a:p>
            <a:pPr eaLnBrk="0" fontAlgn="base" hangingPunct="0">
              <a:spcBef>
                <a:spcPct val="0"/>
              </a:spcBef>
              <a:spcAft>
                <a:spcPct val="0"/>
              </a:spcAft>
              <a:defRPr/>
            </a:pPr>
            <a:r>
              <a:rPr lang="en-US" sz="1600" b="1" dirty="0">
                <a:solidFill>
                  <a:srgbClr val="2D2D8A"/>
                </a:solidFill>
                <a:latin typeface="Comic Sans MS" panose="030F0702030302020204" pitchFamily="66" charset="0"/>
              </a:rPr>
              <a:t> </a:t>
            </a:r>
          </a:p>
        </p:txBody>
      </p:sp>
      <p:sp>
        <p:nvSpPr>
          <p:cNvPr id="12" name="TextBox 11">
            <a:extLst>
              <a:ext uri="{FF2B5EF4-FFF2-40B4-BE49-F238E27FC236}">
                <a16:creationId xmlns:a16="http://schemas.microsoft.com/office/drawing/2014/main" id="{1E4F2B37-B1A1-4055-8299-185C0FF5203C}"/>
              </a:ext>
            </a:extLst>
          </p:cNvPr>
          <p:cNvSpPr txBox="1">
            <a:spLocks noChangeArrowheads="1"/>
          </p:cNvSpPr>
          <p:nvPr/>
        </p:nvSpPr>
        <p:spPr bwMode="auto">
          <a:xfrm>
            <a:off x="0" y="5786439"/>
            <a:ext cx="90582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SP 6A. Make a scientific claim.</a:t>
            </a:r>
          </a:p>
          <a:p>
            <a:pPr fontAlgn="base">
              <a:spcBef>
                <a:spcPct val="0"/>
              </a:spcBef>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SP 6B Support a claim with evidence from biological principles, concepts, processes, and/or data</a:t>
            </a:r>
          </a:p>
          <a:p>
            <a:pPr fontAlgn="base">
              <a:spcBef>
                <a:spcPct val="0"/>
              </a:spcBef>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SP 6C. Provide reasoning to justify a claim by connecting evidence to biological theories</a:t>
            </a:r>
          </a:p>
          <a:p>
            <a:pPr fontAlgn="base">
              <a:spcBef>
                <a:spcPct val="0"/>
              </a:spcBef>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SP 6 D. Explain the relationship between experimental results and larger biological concepts, processes, or theories</a:t>
            </a:r>
          </a:p>
          <a:p>
            <a:pPr fontAlgn="base">
              <a:spcBef>
                <a:spcPct val="0"/>
              </a:spcBef>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SP 6 E. Predict the causes or effects of a change in or disruption to, one or more components in a biological system based on   </a:t>
            </a:r>
            <a:br>
              <a:rPr lang="en-US" altLang="en-US" sz="900" dirty="0">
                <a:solidFill>
                  <a:srgbClr val="000000"/>
                </a:solidFill>
                <a:latin typeface="Times New Roman" panose="02020603050405020304" pitchFamily="18" charset="0"/>
                <a:cs typeface="Times New Roman" panose="02020603050405020304" pitchFamily="18" charset="0"/>
              </a:rPr>
            </a:br>
            <a:r>
              <a:rPr lang="en-US" altLang="en-US" sz="900" dirty="0">
                <a:solidFill>
                  <a:srgbClr val="000000"/>
                </a:solidFill>
                <a:latin typeface="Times New Roman" panose="02020603050405020304" pitchFamily="18" charset="0"/>
                <a:cs typeface="Times New Roman" panose="02020603050405020304" pitchFamily="18" charset="0"/>
              </a:rPr>
              <a:t>           b. A visual representation of a biological concept, process, or model.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Online Image Placeholder 4">
            <a:extLst>
              <a:ext uri="{FF2B5EF4-FFF2-40B4-BE49-F238E27FC236}">
                <a16:creationId xmlns:a16="http://schemas.microsoft.com/office/drawing/2014/main" id="{031D72C4-CD61-4012-8F71-00B95879E227}"/>
              </a:ext>
            </a:extLst>
          </p:cNvPr>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l="24686" t="27202" r="26807" b="31219"/>
          <a:stretch>
            <a:fillRect/>
          </a:stretch>
        </p:blipFill>
        <p:spPr>
          <a:xfrm>
            <a:off x="2895600" y="368300"/>
            <a:ext cx="4572000" cy="2203450"/>
          </a:xfrm>
        </p:spPr>
      </p:pic>
      <p:sp>
        <p:nvSpPr>
          <p:cNvPr id="74755" name="Text Placeholder 3">
            <a:extLst>
              <a:ext uri="{FF2B5EF4-FFF2-40B4-BE49-F238E27FC236}">
                <a16:creationId xmlns:a16="http://schemas.microsoft.com/office/drawing/2014/main" id="{72EFB643-57D5-43E2-BCB0-A33253062C00}"/>
              </a:ext>
            </a:extLst>
          </p:cNvPr>
          <p:cNvSpPr>
            <a:spLocks noGrp="1" noChangeArrowheads="1"/>
          </p:cNvSpPr>
          <p:nvPr>
            <p:ph type="body" sz="half" idx="2"/>
          </p:nvPr>
        </p:nvSpPr>
        <p:spPr>
          <a:xfrm>
            <a:off x="147086" y="2736850"/>
            <a:ext cx="11740114" cy="790575"/>
          </a:xfrm>
        </p:spPr>
        <p:txBody>
          <a:bodyPr/>
          <a:lstStyle/>
          <a:p>
            <a:pPr marL="0" indent="0">
              <a:buNone/>
            </a:pPr>
            <a:r>
              <a:rPr lang="en-US" altLang="en-US" sz="1600" b="1" dirty="0">
                <a:latin typeface="Comic Sans MS" panose="030F0702030302020204" pitchFamily="66" charset="0"/>
              </a:rPr>
              <a:t>(b) In treatment groups IV and V, the tips of the plants are removed and placed back onto the shoot on either a permeable or impermeable barrier. Using the results from treatment groups IV and V, DESCRIBE TWO additional characteristics of the phototropism response. </a:t>
            </a:r>
          </a:p>
        </p:txBody>
      </p:sp>
      <p:sp>
        <p:nvSpPr>
          <p:cNvPr id="74756" name="Rectangle 5">
            <a:extLst>
              <a:ext uri="{FF2B5EF4-FFF2-40B4-BE49-F238E27FC236}">
                <a16:creationId xmlns:a16="http://schemas.microsoft.com/office/drawing/2014/main" id="{D041D27A-E3E7-4C3B-AC53-045A119A22AF}"/>
              </a:ext>
            </a:extLst>
          </p:cNvPr>
          <p:cNvSpPr>
            <a:spLocks noChangeArrowheads="1"/>
          </p:cNvSpPr>
          <p:nvPr/>
        </p:nvSpPr>
        <p:spPr bwMode="auto">
          <a:xfrm>
            <a:off x="72887" y="9526"/>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800" dirty="0">
                <a:solidFill>
                  <a:srgbClr val="000000"/>
                </a:solidFill>
                <a:hlinkClick r:id="rId3"/>
              </a:rPr>
              <a:t>https://secure-media.collegeboard.org/digitalServices/pdf/ap/ap15_frq_biology.pdf</a:t>
            </a:r>
            <a:endParaRPr lang="en-US" altLang="en-US" sz="800" dirty="0">
              <a:solidFill>
                <a:srgbClr val="000000"/>
              </a:solidFill>
            </a:endParaRPr>
          </a:p>
        </p:txBody>
      </p:sp>
      <p:sp>
        <p:nvSpPr>
          <p:cNvPr id="74757" name="Rectangle 6">
            <a:extLst>
              <a:ext uri="{FF2B5EF4-FFF2-40B4-BE49-F238E27FC236}">
                <a16:creationId xmlns:a16="http://schemas.microsoft.com/office/drawing/2014/main" id="{D0E81380-68B0-4993-8086-29116DC4E27E}"/>
              </a:ext>
            </a:extLst>
          </p:cNvPr>
          <p:cNvSpPr>
            <a:spLocks noChangeArrowheads="1"/>
          </p:cNvSpPr>
          <p:nvPr/>
        </p:nvSpPr>
        <p:spPr bwMode="auto">
          <a:xfrm>
            <a:off x="9563100" y="9526"/>
            <a:ext cx="1295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1400" dirty="0">
                <a:solidFill>
                  <a:srgbClr val="000000"/>
                </a:solidFill>
                <a:hlinkClick r:id="rId4"/>
              </a:rPr>
              <a:t>RUBRIC</a:t>
            </a:r>
            <a:endParaRPr lang="en-US" altLang="en-US" sz="1400" dirty="0">
              <a:solidFill>
                <a:srgbClr val="000000"/>
              </a:solidFill>
            </a:endParaRPr>
          </a:p>
        </p:txBody>
      </p:sp>
      <p:sp>
        <p:nvSpPr>
          <p:cNvPr id="74758" name="Rectangle 7">
            <a:extLst>
              <a:ext uri="{FF2B5EF4-FFF2-40B4-BE49-F238E27FC236}">
                <a16:creationId xmlns:a16="http://schemas.microsoft.com/office/drawing/2014/main" id="{99220690-0567-4D56-AC66-9B24405FB6CA}"/>
              </a:ext>
            </a:extLst>
          </p:cNvPr>
          <p:cNvSpPr>
            <a:spLocks noChangeArrowheads="1"/>
          </p:cNvSpPr>
          <p:nvPr/>
        </p:nvSpPr>
        <p:spPr bwMode="auto">
          <a:xfrm>
            <a:off x="8039100" y="877889"/>
            <a:ext cx="30480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1100" dirty="0">
                <a:solidFill>
                  <a:srgbClr val="FF0000"/>
                </a:solidFill>
              </a:rPr>
              <a:t>NOT A SECURE EXAM QUESTION</a:t>
            </a:r>
            <a:br>
              <a:rPr lang="en-US" altLang="en-US" sz="1100" dirty="0">
                <a:solidFill>
                  <a:srgbClr val="222268"/>
                </a:solidFill>
              </a:rPr>
            </a:br>
            <a:r>
              <a:rPr lang="en-US" altLang="en-US" sz="1100" dirty="0">
                <a:solidFill>
                  <a:srgbClr val="222268"/>
                </a:solidFill>
              </a:rPr>
              <a:t>2015 Released FRQ</a:t>
            </a:r>
            <a:br>
              <a:rPr lang="en-US" altLang="en-US" sz="1100" dirty="0">
                <a:solidFill>
                  <a:srgbClr val="222268"/>
                </a:solidFill>
              </a:rPr>
            </a:br>
            <a:r>
              <a:rPr lang="en-US" altLang="en-US" sz="1100" dirty="0">
                <a:solidFill>
                  <a:srgbClr val="222268"/>
                </a:solidFill>
              </a:rPr>
              <a:t>posted to public on College board website </a:t>
            </a:r>
          </a:p>
        </p:txBody>
      </p:sp>
      <p:sp>
        <p:nvSpPr>
          <p:cNvPr id="7" name="Rectangle 6">
            <a:extLst>
              <a:ext uri="{FF2B5EF4-FFF2-40B4-BE49-F238E27FC236}">
                <a16:creationId xmlns:a16="http://schemas.microsoft.com/office/drawing/2014/main" id="{C6052E02-E02D-4DBC-8214-992F224E5E56}"/>
              </a:ext>
            </a:extLst>
          </p:cNvPr>
          <p:cNvSpPr>
            <a:spLocks noChangeArrowheads="1"/>
          </p:cNvSpPr>
          <p:nvPr/>
        </p:nvSpPr>
        <p:spPr bwMode="auto">
          <a:xfrm>
            <a:off x="72887" y="5795963"/>
            <a:ext cx="9234488"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ESSENTIAL KNOWLEDGE</a:t>
            </a:r>
            <a:br>
              <a:rPr lang="en-US" altLang="en-US" sz="900" dirty="0">
                <a:solidFill>
                  <a:srgbClr val="000000"/>
                </a:solidFill>
                <a:latin typeface="Times New Roman" panose="02020603050405020304" pitchFamily="18" charset="0"/>
                <a:cs typeface="Times New Roman" panose="02020603050405020304" pitchFamily="18" charset="0"/>
              </a:rPr>
            </a:br>
            <a:r>
              <a:rPr lang="en-US" altLang="en-US" sz="900" dirty="0">
                <a:solidFill>
                  <a:srgbClr val="000000"/>
                </a:solidFill>
                <a:latin typeface="Times New Roman" panose="02020603050405020304" pitchFamily="18" charset="0"/>
                <a:cs typeface="Times New Roman" panose="02020603050405020304" pitchFamily="18" charset="0"/>
              </a:rPr>
              <a:t>SP 6A. Make a scientific claim.</a:t>
            </a:r>
          </a:p>
          <a:p>
            <a:pPr fontAlgn="base">
              <a:spcBef>
                <a:spcPct val="0"/>
              </a:spcBef>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SP 6B Support a claim with evidence from biological principles, concepts, processes, and/or data</a:t>
            </a:r>
          </a:p>
          <a:p>
            <a:pPr fontAlgn="base">
              <a:spcBef>
                <a:spcPct val="0"/>
              </a:spcBef>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SP 6C. Provide reasoning to justify a claim by connecting evidence to biological theories</a:t>
            </a:r>
          </a:p>
          <a:p>
            <a:pPr fontAlgn="base">
              <a:spcBef>
                <a:spcPct val="0"/>
              </a:spcBef>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SP 6 D. Explain the relationship between experimental results and larger biological concepts, processes, or theories</a:t>
            </a:r>
          </a:p>
          <a:p>
            <a:pPr fontAlgn="base">
              <a:spcBef>
                <a:spcPct val="0"/>
              </a:spcBef>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SP 6 E. Predict the causes or effects of a change in or disruption to, one or more components in a biological system based on   </a:t>
            </a:r>
            <a:br>
              <a:rPr lang="en-US" altLang="en-US" sz="900" dirty="0">
                <a:solidFill>
                  <a:srgbClr val="000000"/>
                </a:solidFill>
                <a:latin typeface="Times New Roman" panose="02020603050405020304" pitchFamily="18" charset="0"/>
                <a:cs typeface="Times New Roman" panose="02020603050405020304" pitchFamily="18" charset="0"/>
              </a:rPr>
            </a:br>
            <a:r>
              <a:rPr lang="en-US" altLang="en-US" sz="900" dirty="0">
                <a:solidFill>
                  <a:srgbClr val="000000"/>
                </a:solidFill>
                <a:latin typeface="Times New Roman" panose="02020603050405020304" pitchFamily="18" charset="0"/>
                <a:cs typeface="Times New Roman" panose="02020603050405020304" pitchFamily="18" charset="0"/>
              </a:rPr>
              <a:t>           b. A visual representation of a biological concept, process, or model.</a:t>
            </a:r>
          </a:p>
        </p:txBody>
      </p:sp>
      <p:sp>
        <p:nvSpPr>
          <p:cNvPr id="8" name="Rectangle 7">
            <a:extLst>
              <a:ext uri="{FF2B5EF4-FFF2-40B4-BE49-F238E27FC236}">
                <a16:creationId xmlns:a16="http://schemas.microsoft.com/office/drawing/2014/main" id="{29F0AE45-43C9-4088-8567-76B0F37829DB}"/>
              </a:ext>
            </a:extLst>
          </p:cNvPr>
          <p:cNvSpPr/>
          <p:nvPr/>
        </p:nvSpPr>
        <p:spPr>
          <a:xfrm>
            <a:off x="702575" y="3746591"/>
            <a:ext cx="10786849" cy="923330"/>
          </a:xfrm>
          <a:prstGeom prst="rect">
            <a:avLst/>
          </a:prstGeom>
        </p:spPr>
        <p:txBody>
          <a:bodyPr wrap="square">
            <a:spAutoFit/>
          </a:bodyPr>
          <a:lstStyle/>
          <a:p>
            <a:pPr eaLnBrk="0" fontAlgn="base" hangingPunct="0">
              <a:spcBef>
                <a:spcPct val="0"/>
              </a:spcBef>
              <a:spcAft>
                <a:spcPct val="0"/>
              </a:spcAft>
              <a:defRPr/>
            </a:pPr>
            <a:r>
              <a:rPr lang="en-US" dirty="0">
                <a:solidFill>
                  <a:srgbClr val="2D2D8A"/>
                </a:solidFill>
                <a:latin typeface="Comic Sans MS" panose="030F0702030302020204" pitchFamily="66" charset="0"/>
              </a:rPr>
              <a:t>DESCRIPTION</a:t>
            </a:r>
          </a:p>
          <a:p>
            <a:pPr marL="285750" indent="-285750" eaLnBrk="0" fontAlgn="base" hangingPunct="0">
              <a:spcBef>
                <a:spcPct val="0"/>
              </a:spcBef>
              <a:spcAft>
                <a:spcPct val="0"/>
              </a:spcAft>
              <a:buFont typeface="Arial" panose="020B0604020202020204" pitchFamily="34" charset="0"/>
              <a:buChar char="•"/>
              <a:defRPr/>
            </a:pPr>
            <a:r>
              <a:rPr lang="en-US" dirty="0">
                <a:solidFill>
                  <a:srgbClr val="2D2D8A"/>
                </a:solidFill>
                <a:latin typeface="Comic Sans MS" panose="030F0702030302020204" pitchFamily="66" charset="0"/>
              </a:rPr>
              <a:t>Tip produces a substance/signal/hormone (auxin) in response to light causing the plants to bend</a:t>
            </a:r>
          </a:p>
          <a:p>
            <a:pPr marL="285750" indent="-285750" eaLnBrk="0" fontAlgn="base" hangingPunct="0">
              <a:spcBef>
                <a:spcPct val="0"/>
              </a:spcBef>
              <a:spcAft>
                <a:spcPct val="0"/>
              </a:spcAft>
              <a:buFont typeface="Arial" panose="020B0604020202020204" pitchFamily="34" charset="0"/>
              <a:buChar char="•"/>
              <a:defRPr/>
            </a:pPr>
            <a:r>
              <a:rPr lang="en-US" dirty="0">
                <a:solidFill>
                  <a:srgbClr val="2D2D8A"/>
                </a:solidFill>
                <a:latin typeface="Comic Sans MS" panose="030F0702030302020204" pitchFamily="66" charset="0"/>
              </a:rPr>
              <a:t>Substance must diffuse from the tip causing the plants to bend.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barn(inVertical)">
                                      <p:cBhvr>
                                        <p:cTn id="10" dur="500"/>
                                        <p:tgtEl>
                                          <p:spTgt spid="8">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barn(inVertical)">
                                      <p:cBhvr>
                                        <p:cTn id="13" dur="500"/>
                                        <p:tgtEl>
                                          <p:spTgt spid="8">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pic>
        <p:nvPicPr>
          <p:cNvPr id="181250" name="Picture 5">
            <a:extLst>
              <a:ext uri="{FF2B5EF4-FFF2-40B4-BE49-F238E27FC236}">
                <a16:creationId xmlns:a16="http://schemas.microsoft.com/office/drawing/2014/main" id="{8A9B0713-6688-4461-9FA3-6614A8323D64}"/>
              </a:ext>
            </a:extLst>
          </p:cNvPr>
          <p:cNvPicPr>
            <a:picLocks noChangeAspect="1"/>
          </p:cNvPicPr>
          <p:nvPr/>
        </p:nvPicPr>
        <p:blipFill>
          <a:blip r:embed="rId2">
            <a:extLst>
              <a:ext uri="{28A0092B-C50C-407E-A947-70E740481C1C}">
                <a14:useLocalDpi xmlns:a14="http://schemas.microsoft.com/office/drawing/2010/main" val="0"/>
              </a:ext>
            </a:extLst>
          </a:blip>
          <a:srcRect l="33745" t="29720" r="29929"/>
          <a:stretch>
            <a:fillRect/>
          </a:stretch>
        </p:blipFill>
        <p:spPr bwMode="auto">
          <a:xfrm>
            <a:off x="1908175" y="877889"/>
            <a:ext cx="4832350" cy="404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1" name="Rectangle 2">
            <a:extLst>
              <a:ext uri="{FF2B5EF4-FFF2-40B4-BE49-F238E27FC236}">
                <a16:creationId xmlns:a16="http://schemas.microsoft.com/office/drawing/2014/main" id="{CA970BB0-6CD5-4809-8978-C01F7360F09B}"/>
              </a:ext>
            </a:extLst>
          </p:cNvPr>
          <p:cNvSpPr>
            <a:spLocks noChangeArrowheads="1"/>
          </p:cNvSpPr>
          <p:nvPr/>
        </p:nvSpPr>
        <p:spPr bwMode="auto">
          <a:xfrm>
            <a:off x="211138" y="16289"/>
            <a:ext cx="6858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1000" dirty="0">
                <a:solidFill>
                  <a:srgbClr val="FF33CC"/>
                </a:solidFill>
              </a:rPr>
              <a:t>Image from: http://www.epikness.com/wp-content/uploads/2011/11/chem191ss5q5.gif</a:t>
            </a:r>
          </a:p>
        </p:txBody>
      </p:sp>
      <p:sp>
        <p:nvSpPr>
          <p:cNvPr id="181252" name="TextBox 1">
            <a:extLst>
              <a:ext uri="{FF2B5EF4-FFF2-40B4-BE49-F238E27FC236}">
                <a16:creationId xmlns:a16="http://schemas.microsoft.com/office/drawing/2014/main" id="{B4674D81-A3CE-4FC0-A354-7B419DEF29E1}"/>
              </a:ext>
            </a:extLst>
          </p:cNvPr>
          <p:cNvSpPr txBox="1">
            <a:spLocks noChangeArrowheads="1"/>
          </p:cNvSpPr>
          <p:nvPr/>
        </p:nvSpPr>
        <p:spPr bwMode="auto">
          <a:xfrm>
            <a:off x="211138" y="308649"/>
            <a:ext cx="99533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000" b="1" dirty="0">
                <a:solidFill>
                  <a:srgbClr val="000000"/>
                </a:solidFill>
                <a:latin typeface="Comic Sans MS" panose="030F0702030302020204" pitchFamily="66" charset="0"/>
              </a:rPr>
              <a:t>This graph shows the effect substrate concentration on the rate of reaction </a:t>
            </a:r>
          </a:p>
        </p:txBody>
      </p:sp>
      <p:sp>
        <p:nvSpPr>
          <p:cNvPr id="2" name="TextBox 1">
            <a:extLst>
              <a:ext uri="{FF2B5EF4-FFF2-40B4-BE49-F238E27FC236}">
                <a16:creationId xmlns:a16="http://schemas.microsoft.com/office/drawing/2014/main" id="{DF470B51-C147-46B8-8895-2DB4EFA8ABEA}"/>
              </a:ext>
            </a:extLst>
          </p:cNvPr>
          <p:cNvSpPr txBox="1">
            <a:spLocks noChangeArrowheads="1"/>
          </p:cNvSpPr>
          <p:nvPr/>
        </p:nvSpPr>
        <p:spPr bwMode="auto">
          <a:xfrm>
            <a:off x="1633539" y="5165725"/>
            <a:ext cx="89249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400" b="1" dirty="0">
                <a:solidFill>
                  <a:srgbClr val="0000FF"/>
                </a:solidFill>
                <a:latin typeface="Comic Sans MS" panose="030F0702030302020204" pitchFamily="66" charset="0"/>
                <a:cs typeface="Arial" panose="020B0604020202020204" pitchFamily="34" charset="0"/>
              </a:rPr>
              <a:t>As substrate increases, the rate increases because more </a:t>
            </a:r>
            <a:br>
              <a:rPr lang="en-US" altLang="en-US" sz="2400" b="1" dirty="0">
                <a:solidFill>
                  <a:srgbClr val="0000FF"/>
                </a:solidFill>
                <a:latin typeface="Comic Sans MS" panose="030F0702030302020204" pitchFamily="66" charset="0"/>
                <a:cs typeface="Arial" panose="020B0604020202020204" pitchFamily="34" charset="0"/>
              </a:rPr>
            </a:br>
            <a:r>
              <a:rPr lang="en-US" altLang="en-US" sz="2400" b="1" dirty="0">
                <a:solidFill>
                  <a:srgbClr val="0000FF"/>
                </a:solidFill>
                <a:latin typeface="Comic Sans MS" panose="030F0702030302020204" pitchFamily="66" charset="0"/>
                <a:cs typeface="Arial" panose="020B0604020202020204" pitchFamily="34" charset="0"/>
              </a:rPr>
              <a:t>substrate is available for enzymes to interact with.</a:t>
            </a:r>
            <a:br>
              <a:rPr lang="en-US" altLang="en-US" sz="2400" b="1" dirty="0">
                <a:solidFill>
                  <a:srgbClr val="0000FF"/>
                </a:solidFill>
                <a:latin typeface="Comic Sans MS" panose="030F0702030302020204" pitchFamily="66" charset="0"/>
                <a:cs typeface="Arial" panose="020B0604020202020204" pitchFamily="34" charset="0"/>
              </a:rPr>
            </a:br>
            <a:endParaRPr lang="en-US" altLang="en-US" sz="2400" b="1" dirty="0">
              <a:solidFill>
                <a:srgbClr val="0000FF"/>
              </a:solidFill>
              <a:latin typeface="Comic Sans MS" panose="030F0702030302020204" pitchFamily="66" charset="0"/>
              <a:cs typeface="Arial" panose="020B0604020202020204" pitchFamily="34" charset="0"/>
            </a:endParaRPr>
          </a:p>
        </p:txBody>
      </p:sp>
      <p:sp>
        <p:nvSpPr>
          <p:cNvPr id="159750" name="Rectangle 3">
            <a:extLst>
              <a:ext uri="{FF2B5EF4-FFF2-40B4-BE49-F238E27FC236}">
                <a16:creationId xmlns:a16="http://schemas.microsoft.com/office/drawing/2014/main" id="{F4CEBD7F-2B62-434F-BCFA-1F079385783D}"/>
              </a:ext>
            </a:extLst>
          </p:cNvPr>
          <p:cNvSpPr>
            <a:spLocks noChangeArrowheads="1"/>
          </p:cNvSpPr>
          <p:nvPr/>
        </p:nvSpPr>
        <p:spPr bwMode="auto">
          <a:xfrm>
            <a:off x="0" y="6139342"/>
            <a:ext cx="9147175" cy="718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lnSpc>
                <a:spcPct val="107000"/>
              </a:lnSpc>
              <a:spcBef>
                <a:spcPct val="0"/>
              </a:spcBef>
              <a:spcAft>
                <a:spcPct val="0"/>
              </a:spcAft>
              <a:buNone/>
            </a:pPr>
            <a:r>
              <a:rPr lang="en-US" altLang="en-US" sz="1000" dirty="0">
                <a:solidFill>
                  <a:srgbClr val="000000"/>
                </a:solidFill>
                <a:ea typeface="Times New Roman" panose="02020603050405020304" pitchFamily="18" charset="0"/>
                <a:cs typeface="Arial" panose="020B0604020202020204" pitchFamily="34" charset="0"/>
              </a:rPr>
              <a:t>ENE 1.G.2 The relative concentrations of substrates and products determine how efficiently an enzymatic reaction proceeds</a:t>
            </a:r>
          </a:p>
          <a:p>
            <a:pPr lvl="0">
              <a:spcBef>
                <a:spcPts val="0"/>
              </a:spcBef>
              <a:buNone/>
              <a:defRPr/>
            </a:pPr>
            <a:r>
              <a:rPr lang="en-US" sz="1000" dirty="0">
                <a:solidFill>
                  <a:prstClr val="black"/>
                </a:solidFill>
                <a:latin typeface="Calibri" panose="020F0502020204030204"/>
              </a:rPr>
              <a:t>SP 2 B Explain relationships between different characteristics of biological concepts, processes, or models represented visually</a:t>
            </a:r>
          </a:p>
          <a:p>
            <a:pPr lvl="0">
              <a:spcBef>
                <a:spcPts val="0"/>
              </a:spcBef>
              <a:buNone/>
              <a:defRPr/>
            </a:pPr>
            <a:r>
              <a:rPr lang="en-US" sz="1000" dirty="0">
                <a:solidFill>
                  <a:prstClr val="black"/>
                </a:solidFill>
                <a:latin typeface="Calibri" panose="020F0502020204030204"/>
              </a:rPr>
              <a:t>    a. in theoretical contexts</a:t>
            </a:r>
          </a:p>
          <a:p>
            <a:pPr lvl="0">
              <a:spcBef>
                <a:spcPts val="0"/>
              </a:spcBef>
              <a:buNone/>
              <a:defRPr/>
            </a:pPr>
            <a:r>
              <a:rPr lang="en-US" sz="1000" dirty="0">
                <a:solidFill>
                  <a:prstClr val="black"/>
                </a:solidFill>
                <a:latin typeface="Calibri" panose="020F0502020204030204"/>
              </a:rPr>
              <a:t>SP 2.C Explain how biological concepts or processes represented visually relate to larger biological principles, concepts, processes or theories.</a:t>
            </a:r>
            <a:r>
              <a:rPr lang="en-US" altLang="en-US" sz="1000" dirty="0">
                <a:solidFill>
                  <a:srgbClr val="000000"/>
                </a:solidFill>
                <a:ea typeface="Times New Roman" panose="02020603050405020304" pitchFamily="18" charset="0"/>
                <a:cs typeface="Arial" panose="020B0604020202020204" pitchFamily="34" charset="0"/>
              </a:rPr>
              <a:t>.</a:t>
            </a:r>
            <a:endParaRPr lang="en-US" altLang="en-US" sz="1000" dirty="0">
              <a:solidFill>
                <a:srgbClr val="000000"/>
              </a:solidFill>
              <a:ea typeface="Calibri" panose="020F0502020204030204" pitchFamily="34" charset="0"/>
              <a:cs typeface="Arial" panose="020B0604020202020204" pitchFamily="34" charset="0"/>
            </a:endParaRPr>
          </a:p>
        </p:txBody>
      </p:sp>
      <p:sp>
        <p:nvSpPr>
          <p:cNvPr id="181255" name="Rectangle 4">
            <a:extLst>
              <a:ext uri="{FF2B5EF4-FFF2-40B4-BE49-F238E27FC236}">
                <a16:creationId xmlns:a16="http://schemas.microsoft.com/office/drawing/2014/main" id="{32C3AF44-214F-448C-80FF-D020A277F1CF}"/>
              </a:ext>
            </a:extLst>
          </p:cNvPr>
          <p:cNvSpPr>
            <a:spLocks noChangeArrowheads="1"/>
          </p:cNvSpPr>
          <p:nvPr/>
        </p:nvSpPr>
        <p:spPr bwMode="auto">
          <a:xfrm>
            <a:off x="4724400" y="2947989"/>
            <a:ext cx="3810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2000" b="1" dirty="0">
                <a:solidFill>
                  <a:srgbClr val="000000"/>
                </a:solidFill>
                <a:latin typeface="Comic Sans MS" panose="030F0702030302020204" pitchFamily="66" charset="0"/>
              </a:rPr>
              <a:t>EXPLAIN what is happening in this part of the graph? </a:t>
            </a:r>
            <a:endParaRPr lang="en-US" altLang="en-US" b="1" dirty="0">
              <a:solidFill>
                <a:srgbClr val="000000"/>
              </a:solidFill>
            </a:endParaRPr>
          </a:p>
        </p:txBody>
      </p:sp>
      <p:sp>
        <p:nvSpPr>
          <p:cNvPr id="6" name="Arrow: Left 5">
            <a:extLst>
              <a:ext uri="{FF2B5EF4-FFF2-40B4-BE49-F238E27FC236}">
                <a16:creationId xmlns:a16="http://schemas.microsoft.com/office/drawing/2014/main" id="{03C1783C-F970-4A13-914A-ED7FF6B956BE}"/>
              </a:ext>
            </a:extLst>
          </p:cNvPr>
          <p:cNvSpPr/>
          <p:nvPr/>
        </p:nvSpPr>
        <p:spPr>
          <a:xfrm>
            <a:off x="2743201" y="3143250"/>
            <a:ext cx="1793875" cy="255588"/>
          </a:xfrm>
          <a:prstGeom prst="lef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800" dirty="0">
              <a:solidFill>
                <a:srgbClr val="FFFFFF"/>
              </a:solidFill>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9750"/>
                                        </p:tgtEl>
                                        <p:attrNameLst>
                                          <p:attrName>style.visibility</p:attrName>
                                        </p:attrNameLst>
                                      </p:cBhvr>
                                      <p:to>
                                        <p:strVal val="visible"/>
                                      </p:to>
                                    </p:set>
                                    <p:animEffect transition="in" filter="wipe(down)">
                                      <p:cBhvr>
                                        <p:cTn id="12" dur="500"/>
                                        <p:tgtEl>
                                          <p:spTgt spid="159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50"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92162" name="Content Placeholder 2">
            <a:extLst>
              <a:ext uri="{FF2B5EF4-FFF2-40B4-BE49-F238E27FC236}">
                <a16:creationId xmlns:a16="http://schemas.microsoft.com/office/drawing/2014/main" id="{D740B455-EDA7-49C5-8F39-031D0359FF69}"/>
              </a:ext>
            </a:extLst>
          </p:cNvPr>
          <p:cNvSpPr>
            <a:spLocks noGrp="1" noChangeArrowheads="1"/>
          </p:cNvSpPr>
          <p:nvPr>
            <p:ph idx="1"/>
          </p:nvPr>
        </p:nvSpPr>
        <p:spPr>
          <a:xfrm>
            <a:off x="3532456" y="200055"/>
            <a:ext cx="8464626" cy="1292775"/>
          </a:xfrm>
        </p:spPr>
        <p:txBody>
          <a:bodyPr/>
          <a:lstStyle/>
          <a:p>
            <a:pPr marL="0" indent="0">
              <a:buNone/>
            </a:pPr>
            <a:r>
              <a:rPr lang="en-US" altLang="en-US" sz="2000" dirty="0">
                <a:latin typeface="Comic Sans MS" panose="030F0702030302020204" pitchFamily="66" charset="0"/>
              </a:rPr>
              <a:t>Corn seeds were planted, watered, and placed in boxes covered with gels that allow only certain wavelengths of light through. Boxes were placed under grow lights for 2 weeks. Boxes were opened and plant growth evaluated. Make a PREDICTION comparing the  results of this experiment. EXPLAIN your answer. </a:t>
            </a:r>
          </a:p>
        </p:txBody>
      </p:sp>
      <p:sp>
        <p:nvSpPr>
          <p:cNvPr id="5" name="Rectangle 4">
            <a:extLst>
              <a:ext uri="{FF2B5EF4-FFF2-40B4-BE49-F238E27FC236}">
                <a16:creationId xmlns:a16="http://schemas.microsoft.com/office/drawing/2014/main" id="{D0CF0EA2-3376-4F24-9F80-562C968BD8DF}"/>
              </a:ext>
            </a:extLst>
          </p:cNvPr>
          <p:cNvSpPr>
            <a:spLocks noChangeArrowheads="1"/>
          </p:cNvSpPr>
          <p:nvPr/>
        </p:nvSpPr>
        <p:spPr bwMode="auto">
          <a:xfrm>
            <a:off x="194919" y="2377224"/>
            <a:ext cx="8631030" cy="2652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lnSpc>
                <a:spcPct val="107000"/>
              </a:lnSpc>
              <a:spcBef>
                <a:spcPct val="0"/>
              </a:spcBef>
              <a:spcAft>
                <a:spcPts val="800"/>
              </a:spcAft>
              <a:buNone/>
            </a:pPr>
            <a:r>
              <a:rPr lang="en-US" altLang="en-US" sz="1800" dirty="0">
                <a:solidFill>
                  <a:srgbClr val="1802BE"/>
                </a:solidFill>
                <a:latin typeface="Comic Sans MS" panose="030F0702030302020204" pitchFamily="66" charset="0"/>
                <a:ea typeface="Calibri" panose="020F0502020204030204" pitchFamily="34" charset="0"/>
                <a:cs typeface="Arial" panose="020B0604020202020204" pitchFamily="34" charset="0"/>
              </a:rPr>
              <a:t>Chlorophyll, the main photosynthetic pigment in plants, absorbs red, blue, violet wavelengths of light the best.  Chlorophyll doesn’t absorb green, yellow, or orange wavelengths very well.</a:t>
            </a:r>
          </a:p>
          <a:p>
            <a:pPr eaLnBrk="0" fontAlgn="base" hangingPunct="0">
              <a:lnSpc>
                <a:spcPct val="107000"/>
              </a:lnSpc>
              <a:spcBef>
                <a:spcPct val="0"/>
              </a:spcBef>
              <a:spcAft>
                <a:spcPts val="800"/>
              </a:spcAft>
              <a:buNone/>
            </a:pPr>
            <a:r>
              <a:rPr lang="en-US" altLang="en-US" sz="1800" dirty="0">
                <a:solidFill>
                  <a:srgbClr val="1802BE"/>
                </a:solidFill>
                <a:latin typeface="Comic Sans MS" panose="030F0702030302020204" pitchFamily="66" charset="0"/>
                <a:ea typeface="Calibri" panose="020F0502020204030204" pitchFamily="34" charset="0"/>
                <a:cs typeface="Arial" panose="020B0604020202020204" pitchFamily="34" charset="0"/>
              </a:rPr>
              <a:t>The absorbed wavelengths are the ones the plant uses for photosynthesis, so the boxes with the red, blue, and violet gels will grow the best compared to the green, orange, and yellow boxes. </a:t>
            </a:r>
          </a:p>
          <a:p>
            <a:pPr eaLnBrk="0" fontAlgn="base" hangingPunct="0">
              <a:lnSpc>
                <a:spcPct val="107000"/>
              </a:lnSpc>
              <a:spcBef>
                <a:spcPct val="0"/>
              </a:spcBef>
              <a:spcAft>
                <a:spcPts val="800"/>
              </a:spcAft>
              <a:buNone/>
            </a:pPr>
            <a:r>
              <a:rPr lang="en-US" altLang="en-US" sz="1800" dirty="0">
                <a:solidFill>
                  <a:srgbClr val="1802BE"/>
                </a:solidFill>
                <a:latin typeface="Comic Sans MS" panose="030F0702030302020204" pitchFamily="66" charset="0"/>
                <a:ea typeface="Calibri" panose="020F0502020204030204" pitchFamily="34" charset="0"/>
                <a:cs typeface="Arial" panose="020B0604020202020204" pitchFamily="34" charset="0"/>
              </a:rPr>
              <a:t>Chlorophyll reflects green wavelengths so the plants in the box with the green gel will grow the poorest. </a:t>
            </a:r>
          </a:p>
        </p:txBody>
      </p:sp>
      <p:pic>
        <p:nvPicPr>
          <p:cNvPr id="6" name="Picture 2">
            <a:extLst>
              <a:ext uri="{FF2B5EF4-FFF2-40B4-BE49-F238E27FC236}">
                <a16:creationId xmlns:a16="http://schemas.microsoft.com/office/drawing/2014/main" id="{3CB19D05-A7D8-447E-A9DC-B75FA8A0D2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6051" y="1505560"/>
            <a:ext cx="3038475"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Rectangle 1">
            <a:extLst>
              <a:ext uri="{FF2B5EF4-FFF2-40B4-BE49-F238E27FC236}">
                <a16:creationId xmlns:a16="http://schemas.microsoft.com/office/drawing/2014/main" id="{965E344C-FE82-4353-B985-E550A80F15FB}"/>
              </a:ext>
            </a:extLst>
          </p:cNvPr>
          <p:cNvSpPr>
            <a:spLocks noChangeArrowheads="1"/>
          </p:cNvSpPr>
          <p:nvPr/>
        </p:nvSpPr>
        <p:spPr bwMode="auto">
          <a:xfrm>
            <a:off x="-53627" y="0"/>
            <a:ext cx="4572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1000" dirty="0">
                <a:solidFill>
                  <a:srgbClr val="CC3399"/>
                </a:solidFill>
              </a:rPr>
              <a:t>Image by Kelly Riedell</a:t>
            </a:r>
            <a:br>
              <a:rPr lang="en-US" altLang="en-US" sz="1000" dirty="0">
                <a:solidFill>
                  <a:srgbClr val="CC3399"/>
                </a:solidFill>
              </a:rPr>
            </a:br>
            <a:r>
              <a:rPr lang="en-US" altLang="en-US" sz="1000" dirty="0">
                <a:solidFill>
                  <a:srgbClr val="CC3399"/>
                </a:solidFill>
              </a:rPr>
              <a:t>http://cosbiology.pbworks.com/f/5.013image.pngB</a:t>
            </a:r>
          </a:p>
        </p:txBody>
      </p:sp>
      <p:sp>
        <p:nvSpPr>
          <p:cNvPr id="7" name="Rectangle 6">
            <a:extLst>
              <a:ext uri="{FF2B5EF4-FFF2-40B4-BE49-F238E27FC236}">
                <a16:creationId xmlns:a16="http://schemas.microsoft.com/office/drawing/2014/main" id="{D05DCCC7-47DD-4141-8346-0DBEFA1141DC}"/>
              </a:ext>
            </a:extLst>
          </p:cNvPr>
          <p:cNvSpPr>
            <a:spLocks noChangeArrowheads="1"/>
          </p:cNvSpPr>
          <p:nvPr/>
        </p:nvSpPr>
        <p:spPr bwMode="auto">
          <a:xfrm>
            <a:off x="25401" y="5352440"/>
            <a:ext cx="9010650" cy="1415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lnSpc>
                <a:spcPct val="107000"/>
              </a:lnSpc>
              <a:spcBef>
                <a:spcPct val="0"/>
              </a:spcBef>
              <a:spcAft>
                <a:spcPts val="800"/>
              </a:spcAft>
              <a:buNone/>
            </a:pPr>
            <a:r>
              <a:rPr lang="en-US" sz="900" dirty="0"/>
              <a:t>SP 2.B  Explain relationships between different characteristics of biological concepts, processes, or models represented visually. b. In applied contexts.</a:t>
            </a:r>
            <a:br>
              <a:rPr lang="en-US" sz="900" dirty="0"/>
            </a:br>
            <a:r>
              <a:rPr lang="en-US" sz="900" dirty="0"/>
              <a:t>SP 6.A  Make a scientific claim. </a:t>
            </a:r>
            <a:br>
              <a:rPr lang="en-US" sz="900" dirty="0"/>
            </a:br>
            <a:r>
              <a:rPr lang="en-US" sz="900" dirty="0"/>
              <a:t>SP 6.B  Support a claim with evidence from biological principles, concepts, processes, and/or data. </a:t>
            </a:r>
            <a:br>
              <a:rPr lang="en-US" sz="900" dirty="0"/>
            </a:br>
            <a:r>
              <a:rPr lang="en-US" sz="900" dirty="0"/>
              <a:t>SP 6.C  Provide reasoning to justify a claim by connecting evidence to biological theories. </a:t>
            </a:r>
            <a:br>
              <a:rPr lang="en-US" sz="900" dirty="0"/>
            </a:br>
            <a:r>
              <a:rPr lang="en-US" sz="900" dirty="0"/>
              <a:t>SP 6.D  Explain the relationship between experimental results and larger biological concepts, processes, or theories.</a:t>
            </a:r>
            <a:br>
              <a:rPr lang="en-US" sz="900" dirty="0"/>
            </a:br>
            <a:r>
              <a:rPr lang="en-US" altLang="en-US" sz="900" dirty="0">
                <a:solidFill>
                  <a:srgbClr val="000000"/>
                </a:solidFill>
                <a:ea typeface="Calibri" panose="020F0502020204030204" pitchFamily="34" charset="0"/>
                <a:cs typeface="Arial" panose="020B0604020202020204" pitchFamily="34" charset="0"/>
              </a:rPr>
              <a:t>ENE I  Describe the photosynthetic processes that allow organisms to capture and store energy.</a:t>
            </a:r>
            <a:br>
              <a:rPr lang="en-US" altLang="en-US" sz="900" dirty="0">
                <a:solidFill>
                  <a:srgbClr val="000000"/>
                </a:solidFill>
                <a:ea typeface="Calibri" panose="020F0502020204030204" pitchFamily="34" charset="0"/>
                <a:cs typeface="Arial" panose="020B0604020202020204" pitchFamily="34" charset="0"/>
              </a:rPr>
            </a:br>
            <a:r>
              <a:rPr lang="en-US" altLang="en-US" sz="900" dirty="0">
                <a:solidFill>
                  <a:srgbClr val="000000"/>
                </a:solidFill>
                <a:ea typeface="Calibri" panose="020F0502020204030204" pitchFamily="34" charset="0"/>
                <a:cs typeface="Arial" panose="020B0604020202020204" pitchFamily="34" charset="0"/>
              </a:rPr>
              <a:t>ENE I.1. Organisms capture and store energy for use in biological processes—</a:t>
            </a:r>
            <a:br>
              <a:rPr lang="en-US" altLang="en-US" sz="900" dirty="0">
                <a:solidFill>
                  <a:srgbClr val="000000"/>
                </a:solidFill>
                <a:ea typeface="Calibri" panose="020F0502020204030204" pitchFamily="34" charset="0"/>
                <a:cs typeface="Arial" panose="020B0604020202020204" pitchFamily="34" charset="0"/>
              </a:rPr>
            </a:br>
            <a:r>
              <a:rPr lang="en-US" altLang="en-US" sz="900" dirty="0">
                <a:solidFill>
                  <a:srgbClr val="000000"/>
                </a:solidFill>
                <a:ea typeface="Calibri" panose="020F0502020204030204" pitchFamily="34" charset="0"/>
                <a:cs typeface="Arial" panose="020B0604020202020204" pitchFamily="34" charset="0"/>
              </a:rPr>
              <a:t>      a. Photosynthesis captures energy from the sun and produces sugars </a:t>
            </a:r>
            <a:br>
              <a:rPr lang="en-US" altLang="en-US" sz="900" dirty="0">
                <a:solidFill>
                  <a:srgbClr val="000000"/>
                </a:solidFill>
                <a:ea typeface="Calibri" panose="020F0502020204030204" pitchFamily="34" charset="0"/>
                <a:cs typeface="Arial" panose="020B0604020202020204" pitchFamily="34" charset="0"/>
              </a:rPr>
            </a:br>
            <a:r>
              <a:rPr lang="en-US" altLang="en-US" sz="900" dirty="0">
                <a:solidFill>
                  <a:srgbClr val="000000"/>
                </a:solidFill>
                <a:ea typeface="Calibri" panose="020F0502020204030204" pitchFamily="34" charset="0"/>
                <a:cs typeface="Arial" panose="020B0604020202020204" pitchFamily="34" charset="0"/>
              </a:rPr>
              <a:t>ENE 1,J,1 During photosynthesis, chlorophylls absorb energy from light, boosting electrons to a higher energy level in photosystems I and II.</a:t>
            </a:r>
          </a:p>
        </p:txBody>
      </p:sp>
      <p:pic>
        <p:nvPicPr>
          <p:cNvPr id="3" name="Picture 2">
            <a:extLst>
              <a:ext uri="{FF2B5EF4-FFF2-40B4-BE49-F238E27FC236}">
                <a16:creationId xmlns:a16="http://schemas.microsoft.com/office/drawing/2014/main" id="{1DBE2AC3-52BD-4600-962F-EDD1F6244E8E}"/>
              </a:ext>
            </a:extLst>
          </p:cNvPr>
          <p:cNvPicPr>
            <a:picLocks noChangeAspect="1"/>
          </p:cNvPicPr>
          <p:nvPr/>
        </p:nvPicPr>
        <p:blipFill rotWithShape="1">
          <a:blip r:embed="rId3"/>
          <a:srcRect l="37060" t="39415" r="21957" b="21514"/>
          <a:stretch/>
        </p:blipFill>
        <p:spPr>
          <a:xfrm>
            <a:off x="194918" y="400110"/>
            <a:ext cx="3154636" cy="16908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E7D9E7"/>
        </a:solidFill>
        <a:effectLst/>
      </p:bgPr>
    </p:bg>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D90E6AB1-10DE-4B1F-92CC-127EC42FA3A0}"/>
              </a:ext>
            </a:extLst>
          </p:cNvPr>
          <p:cNvSpPr>
            <a:spLocks noGrp="1" noChangeArrowheads="1"/>
          </p:cNvSpPr>
          <p:nvPr>
            <p:ph type="body" sz="half" idx="2"/>
          </p:nvPr>
        </p:nvSpPr>
        <p:spPr>
          <a:xfrm>
            <a:off x="12033" y="77203"/>
            <a:ext cx="9144000" cy="5429250"/>
          </a:xfrm>
        </p:spPr>
        <p:txBody>
          <a:bodyPr/>
          <a:lstStyle/>
          <a:p>
            <a:pPr eaLnBrk="1" hangingPunct="1">
              <a:lnSpc>
                <a:spcPct val="80000"/>
              </a:lnSpc>
              <a:buFontTx/>
              <a:buNone/>
            </a:pPr>
            <a:r>
              <a:rPr lang="en-US" altLang="en-US" sz="1600" b="1" dirty="0">
                <a:latin typeface="Comic Sans MS" panose="030F0702030302020204" pitchFamily="66" charset="0"/>
              </a:rPr>
              <a:t>An artificial cell consisting of an aqueous solution enclosed in a selectively </a:t>
            </a:r>
          </a:p>
          <a:p>
            <a:pPr eaLnBrk="1" hangingPunct="1">
              <a:lnSpc>
                <a:spcPct val="80000"/>
              </a:lnSpc>
              <a:buFontTx/>
              <a:buNone/>
            </a:pPr>
            <a:r>
              <a:rPr lang="en-US" altLang="en-US" sz="1600" b="1" dirty="0">
                <a:latin typeface="Comic Sans MS" panose="030F0702030302020204" pitchFamily="66" charset="0"/>
              </a:rPr>
              <a:t>permeable membrane has just been immersed in a beaker containing a different</a:t>
            </a:r>
          </a:p>
          <a:p>
            <a:pPr eaLnBrk="1" hangingPunct="1">
              <a:lnSpc>
                <a:spcPct val="80000"/>
              </a:lnSpc>
              <a:buFontTx/>
              <a:buNone/>
            </a:pPr>
            <a:r>
              <a:rPr lang="en-US" altLang="en-US" sz="1600" b="1" dirty="0">
                <a:latin typeface="Comic Sans MS" panose="030F0702030302020204" pitchFamily="66" charset="0"/>
              </a:rPr>
              <a:t>solution. The membrane is permeable to water and to the simple sugars glucose</a:t>
            </a:r>
          </a:p>
          <a:p>
            <a:pPr eaLnBrk="1" hangingPunct="1">
              <a:lnSpc>
                <a:spcPct val="80000"/>
              </a:lnSpc>
              <a:buFontTx/>
              <a:buNone/>
            </a:pPr>
            <a:r>
              <a:rPr lang="en-US" altLang="en-US" sz="1600" b="1" dirty="0">
                <a:latin typeface="Comic Sans MS" panose="030F0702030302020204" pitchFamily="66" charset="0"/>
              </a:rPr>
              <a:t>and fructose, but completely impermeable to the disaccharide sucrose.</a:t>
            </a:r>
          </a:p>
          <a:p>
            <a:pPr eaLnBrk="1" hangingPunct="1">
              <a:lnSpc>
                <a:spcPct val="80000"/>
              </a:lnSpc>
              <a:buFontTx/>
              <a:buNone/>
            </a:pPr>
            <a:endParaRPr lang="en-US" altLang="en-US" sz="1600" b="1" dirty="0">
              <a:latin typeface="Comic Sans MS" panose="030F0702030302020204" pitchFamily="66" charset="0"/>
            </a:endParaRPr>
          </a:p>
          <a:p>
            <a:pPr eaLnBrk="1" hangingPunct="1">
              <a:lnSpc>
                <a:spcPct val="80000"/>
              </a:lnSpc>
              <a:buFontTx/>
              <a:buNone/>
            </a:pPr>
            <a:endParaRPr lang="en-US" altLang="en-US" sz="1600" b="1" dirty="0">
              <a:latin typeface="Comic Sans MS" panose="030F0702030302020204" pitchFamily="66" charset="0"/>
            </a:endParaRPr>
          </a:p>
          <a:p>
            <a:pPr eaLnBrk="1" hangingPunct="1">
              <a:lnSpc>
                <a:spcPct val="80000"/>
              </a:lnSpc>
              <a:buFontTx/>
              <a:buNone/>
            </a:pPr>
            <a:r>
              <a:rPr lang="en-US" altLang="en-US" sz="1600" b="1" dirty="0">
                <a:latin typeface="Comic Sans MS" panose="030F0702030302020204" pitchFamily="66" charset="0"/>
              </a:rPr>
              <a:t>  </a:t>
            </a:r>
          </a:p>
          <a:p>
            <a:pPr eaLnBrk="1" hangingPunct="1">
              <a:lnSpc>
                <a:spcPct val="80000"/>
              </a:lnSpc>
              <a:buFontTx/>
              <a:buNone/>
            </a:pPr>
            <a:endParaRPr lang="en-US" altLang="en-US" sz="2400" b="1" dirty="0"/>
          </a:p>
          <a:p>
            <a:pPr eaLnBrk="1" hangingPunct="1">
              <a:lnSpc>
                <a:spcPct val="80000"/>
              </a:lnSpc>
              <a:buFontTx/>
              <a:buNone/>
            </a:pPr>
            <a:endParaRPr lang="en-US" altLang="en-US" sz="2400" b="1" dirty="0"/>
          </a:p>
          <a:p>
            <a:pPr eaLnBrk="1" hangingPunct="1">
              <a:lnSpc>
                <a:spcPct val="80000"/>
              </a:lnSpc>
              <a:buFontTx/>
              <a:buNone/>
            </a:pPr>
            <a:r>
              <a:rPr lang="en-US" altLang="en-US" sz="1400" b="1" dirty="0"/>
              <a:t>								</a:t>
            </a:r>
          </a:p>
          <a:p>
            <a:pPr eaLnBrk="1" hangingPunct="1">
              <a:lnSpc>
                <a:spcPct val="80000"/>
              </a:lnSpc>
              <a:buFontTx/>
              <a:buNone/>
            </a:pPr>
            <a:endParaRPr lang="en-US" altLang="en-US" sz="1400" b="1" dirty="0"/>
          </a:p>
          <a:p>
            <a:pPr eaLnBrk="1" hangingPunct="1">
              <a:lnSpc>
                <a:spcPct val="80000"/>
              </a:lnSpc>
              <a:buFontTx/>
              <a:buNone/>
            </a:pPr>
            <a:endParaRPr lang="en-US" altLang="en-US" sz="1400" b="1" dirty="0"/>
          </a:p>
          <a:p>
            <a:pPr eaLnBrk="1" hangingPunct="1">
              <a:lnSpc>
                <a:spcPct val="80000"/>
              </a:lnSpc>
              <a:buFontTx/>
              <a:buNone/>
            </a:pPr>
            <a:r>
              <a:rPr lang="en-US" altLang="en-US" sz="1400" b="1" dirty="0"/>
              <a:t>								</a:t>
            </a:r>
            <a:endParaRPr lang="en-US" altLang="en-US" sz="2400" b="1" dirty="0"/>
          </a:p>
          <a:p>
            <a:pPr eaLnBrk="1" hangingPunct="1">
              <a:lnSpc>
                <a:spcPct val="80000"/>
              </a:lnSpc>
              <a:buFontTx/>
              <a:buNone/>
            </a:pPr>
            <a:endParaRPr lang="en-US" altLang="en-US" sz="2000" b="1" dirty="0">
              <a:latin typeface="Comic Sans MS" panose="030F0702030302020204" pitchFamily="66" charset="0"/>
            </a:endParaRPr>
          </a:p>
          <a:p>
            <a:pPr eaLnBrk="1" hangingPunct="1">
              <a:lnSpc>
                <a:spcPct val="80000"/>
              </a:lnSpc>
              <a:buFontTx/>
              <a:buNone/>
            </a:pPr>
            <a:r>
              <a:rPr lang="en-US" altLang="en-US" sz="1800" b="1" dirty="0">
                <a:latin typeface="Comic Sans MS" panose="030F0702030302020204" pitchFamily="66" charset="0"/>
              </a:rPr>
              <a:t>Which solution-the cell or the environment- is hypertonic to the other?</a:t>
            </a:r>
          </a:p>
          <a:p>
            <a:pPr eaLnBrk="1" hangingPunct="1">
              <a:lnSpc>
                <a:spcPct val="80000"/>
              </a:lnSpc>
              <a:buFontTx/>
              <a:buNone/>
            </a:pPr>
            <a:endParaRPr lang="en-US" altLang="en-US" sz="1800" b="1" dirty="0">
              <a:latin typeface="Comic Sans MS" panose="030F0702030302020204" pitchFamily="66" charset="0"/>
            </a:endParaRPr>
          </a:p>
          <a:p>
            <a:pPr eaLnBrk="1" hangingPunct="1">
              <a:lnSpc>
                <a:spcPct val="80000"/>
              </a:lnSpc>
              <a:buFontTx/>
              <a:buNone/>
            </a:pPr>
            <a:endParaRPr lang="en-US" altLang="en-US" sz="1800" b="1" dirty="0">
              <a:latin typeface="Comic Sans MS" panose="030F0702030302020204" pitchFamily="66" charset="0"/>
            </a:endParaRPr>
          </a:p>
          <a:p>
            <a:pPr eaLnBrk="1" hangingPunct="1">
              <a:lnSpc>
                <a:spcPct val="80000"/>
              </a:lnSpc>
              <a:buFontTx/>
              <a:buNone/>
            </a:pPr>
            <a:r>
              <a:rPr lang="en-US" altLang="en-US" sz="1800" b="1" dirty="0">
                <a:latin typeface="Comic Sans MS" panose="030F0702030302020204" pitchFamily="66" charset="0"/>
              </a:rPr>
              <a:t>In which direction will there be a net osmotic movement of water?			</a:t>
            </a:r>
          </a:p>
        </p:txBody>
      </p:sp>
      <p:sp>
        <p:nvSpPr>
          <p:cNvPr id="92163" name="Text Box 3">
            <a:extLst>
              <a:ext uri="{FF2B5EF4-FFF2-40B4-BE49-F238E27FC236}">
                <a16:creationId xmlns:a16="http://schemas.microsoft.com/office/drawing/2014/main" id="{275E8A71-1D48-4311-AA26-18F25F5ED0B5}"/>
              </a:ext>
            </a:extLst>
          </p:cNvPr>
          <p:cNvSpPr txBox="1">
            <a:spLocks noChangeArrowheads="1"/>
          </p:cNvSpPr>
          <p:nvPr/>
        </p:nvSpPr>
        <p:spPr bwMode="auto">
          <a:xfrm>
            <a:off x="2209800" y="3952875"/>
            <a:ext cx="815340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1800" b="1" dirty="0">
                <a:solidFill>
                  <a:srgbClr val="333399"/>
                </a:solidFill>
                <a:latin typeface="Comic Sans MS" panose="030F0702030302020204" pitchFamily="66" charset="0"/>
              </a:rPr>
              <a:t>Cell (0.05 M) is hypertonic to the environment (0.03 M)</a:t>
            </a:r>
          </a:p>
        </p:txBody>
      </p:sp>
      <p:pic>
        <p:nvPicPr>
          <p:cNvPr id="83972" name="Picture 4" descr="campbell cell selfquiz6">
            <a:extLst>
              <a:ext uri="{FF2B5EF4-FFF2-40B4-BE49-F238E27FC236}">
                <a16:creationId xmlns:a16="http://schemas.microsoft.com/office/drawing/2014/main" id="{4E9D8726-AD2D-4342-A570-D230CAA7E4A5}"/>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6695" t="11282" r="26639"/>
          <a:stretch>
            <a:fillRect/>
          </a:stretch>
        </p:blipFill>
        <p:spPr bwMode="auto">
          <a:xfrm>
            <a:off x="2209800" y="963821"/>
            <a:ext cx="2667000"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Rectangle 5">
            <a:extLst>
              <a:ext uri="{FF2B5EF4-FFF2-40B4-BE49-F238E27FC236}">
                <a16:creationId xmlns:a16="http://schemas.microsoft.com/office/drawing/2014/main" id="{17A76FDC-825B-4D92-B5E4-62EE5C7EE7B0}"/>
              </a:ext>
            </a:extLst>
          </p:cNvPr>
          <p:cNvSpPr>
            <a:spLocks noChangeArrowheads="1"/>
          </p:cNvSpPr>
          <p:nvPr/>
        </p:nvSpPr>
        <p:spPr bwMode="auto">
          <a:xfrm>
            <a:off x="443165" y="4770438"/>
            <a:ext cx="99375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1800" b="1" dirty="0">
                <a:solidFill>
                  <a:srgbClr val="333399"/>
                </a:solidFill>
                <a:latin typeface="Comic Sans MS" panose="030F0702030302020204" pitchFamily="66" charset="0"/>
              </a:rPr>
              <a:t>Glucose and fructose will move until concentrations of these are equal on both sides. Sucrose can’t cross the membrane, so net movement of water will be out of the cell toward the environment with greater solute concentration </a:t>
            </a:r>
          </a:p>
        </p:txBody>
      </p:sp>
      <p:sp>
        <p:nvSpPr>
          <p:cNvPr id="2" name="Rectangle 1">
            <a:extLst>
              <a:ext uri="{FF2B5EF4-FFF2-40B4-BE49-F238E27FC236}">
                <a16:creationId xmlns:a16="http://schemas.microsoft.com/office/drawing/2014/main" id="{0D1D1E19-BF9B-48A7-939E-99AE72DF4AC5}"/>
              </a:ext>
            </a:extLst>
          </p:cNvPr>
          <p:cNvSpPr/>
          <p:nvPr/>
        </p:nvSpPr>
        <p:spPr>
          <a:xfrm>
            <a:off x="9906000" y="6496072"/>
            <a:ext cx="2286000" cy="239713"/>
          </a:xfrm>
          <a:prstGeom prst="rect">
            <a:avLst/>
          </a:prstGeom>
        </p:spPr>
        <p:txBody>
          <a:bodyPr>
            <a:spAutoFit/>
          </a:bodyPr>
          <a:lstStyle/>
          <a:p>
            <a:pPr marL="342900" indent="-342900" fontAlgn="base">
              <a:lnSpc>
                <a:spcPct val="80000"/>
              </a:lnSpc>
              <a:spcBef>
                <a:spcPct val="20000"/>
              </a:spcBef>
              <a:spcAft>
                <a:spcPct val="0"/>
              </a:spcAft>
              <a:defRPr/>
            </a:pPr>
            <a:r>
              <a:rPr lang="en-US" altLang="en-US" sz="1200" b="1" kern="0" dirty="0">
                <a:solidFill>
                  <a:srgbClr val="000000"/>
                </a:solidFill>
                <a:latin typeface="Arial"/>
              </a:rPr>
              <a:t>Campbell Concept check</a:t>
            </a:r>
            <a:endParaRPr lang="en-US" altLang="en-US" sz="2400" b="1" kern="0" dirty="0">
              <a:solidFill>
                <a:srgbClr val="000000"/>
              </a:solidFill>
              <a:latin typeface="Arial"/>
            </a:endParaRPr>
          </a:p>
        </p:txBody>
      </p:sp>
      <p:sp>
        <p:nvSpPr>
          <p:cNvPr id="105479" name="Rectangle 2">
            <a:extLst>
              <a:ext uri="{FF2B5EF4-FFF2-40B4-BE49-F238E27FC236}">
                <a16:creationId xmlns:a16="http://schemas.microsoft.com/office/drawing/2014/main" id="{946635C5-28A8-4C8A-AA46-945C6E4FF135}"/>
              </a:ext>
            </a:extLst>
          </p:cNvPr>
          <p:cNvSpPr>
            <a:spLocks noChangeArrowheads="1"/>
          </p:cNvSpPr>
          <p:nvPr/>
        </p:nvSpPr>
        <p:spPr bwMode="auto">
          <a:xfrm>
            <a:off x="12033" y="6000958"/>
            <a:ext cx="91440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ESSENTIAL KNOWLEDGE</a:t>
            </a:r>
          </a:p>
          <a:p>
            <a:pPr eaLnBrk="0" fontAlgn="base" hangingPunct="0">
              <a:spcBef>
                <a:spcPct val="0"/>
              </a:spcBef>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E NE 2.E. 1 Passive transport is the net movement of molecules from high concentration to low concentration without the direct input of metabolic energy.</a:t>
            </a:r>
          </a:p>
          <a:p>
            <a:pPr eaLnBrk="0" fontAlgn="base" hangingPunct="0">
              <a:spcBef>
                <a:spcPct val="0"/>
              </a:spcBef>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ENE 2.H.1 External environments can be hypotonic, hypertonic or isotonic to internal environments of cells—</a:t>
            </a:r>
            <a:br>
              <a:rPr lang="en-US" altLang="en-US" sz="900" dirty="0">
                <a:solidFill>
                  <a:srgbClr val="000000"/>
                </a:solidFill>
                <a:latin typeface="Times New Roman" panose="02020603050405020304" pitchFamily="18" charset="0"/>
                <a:cs typeface="Times New Roman" panose="02020603050405020304" pitchFamily="18" charset="0"/>
              </a:rPr>
            </a:br>
            <a:r>
              <a:rPr lang="en-US" altLang="en-US" sz="900" dirty="0">
                <a:solidFill>
                  <a:srgbClr val="000000"/>
                </a:solidFill>
                <a:latin typeface="Times New Roman" panose="02020603050405020304" pitchFamily="18" charset="0"/>
                <a:cs typeface="Times New Roman" panose="02020603050405020304" pitchFamily="18" charset="0"/>
              </a:rPr>
              <a:t>    a. Water moves by osmosis from areas of high water potential/low osmolarity/ low solute concentration to areas of low water c/high osmolarity/high solute concentration.</a:t>
            </a:r>
          </a:p>
          <a:p>
            <a:pPr eaLnBrk="0" fontAlgn="base" hangingPunct="0">
              <a:spcBef>
                <a:spcPct val="0"/>
              </a:spcBef>
              <a:spcAft>
                <a:spcPct val="0"/>
              </a:spcAft>
              <a:buNone/>
            </a:pPr>
            <a:r>
              <a:rPr lang="en-US" altLang="en-US" sz="900" dirty="0">
                <a:solidFill>
                  <a:srgbClr val="000000"/>
                </a:solidFill>
                <a:latin typeface="Times New Roman" panose="02020603050405020304" pitchFamily="18" charset="0"/>
                <a:cs typeface="Times New Roman" panose="02020603050405020304" pitchFamily="18" charset="0"/>
              </a:rPr>
              <a:t>SP 5 A. Perform mathematical calculations including: a. Mathematical equations in the curriculum</a:t>
            </a:r>
          </a:p>
        </p:txBody>
      </p:sp>
      <p:sp>
        <p:nvSpPr>
          <p:cNvPr id="83976" name="Rectangle 2">
            <a:extLst>
              <a:ext uri="{FF2B5EF4-FFF2-40B4-BE49-F238E27FC236}">
                <a16:creationId xmlns:a16="http://schemas.microsoft.com/office/drawing/2014/main" id="{EE42FC7A-2028-4C2C-BF5F-B21DEAAE372A}"/>
              </a:ext>
            </a:extLst>
          </p:cNvPr>
          <p:cNvSpPr>
            <a:spLocks noChangeArrowheads="1"/>
          </p:cNvSpPr>
          <p:nvPr/>
        </p:nvSpPr>
        <p:spPr bwMode="auto">
          <a:xfrm>
            <a:off x="443164" y="1351547"/>
            <a:ext cx="18288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1800" dirty="0">
                <a:solidFill>
                  <a:srgbClr val="000000"/>
                </a:solidFill>
              </a:rPr>
              <a:t>CELL</a:t>
            </a:r>
            <a:br>
              <a:rPr lang="en-US" altLang="en-US" sz="1800" dirty="0">
                <a:solidFill>
                  <a:srgbClr val="000000"/>
                </a:solidFill>
              </a:rPr>
            </a:br>
            <a:r>
              <a:rPr lang="en-US" altLang="en-US" sz="1800" dirty="0">
                <a:solidFill>
                  <a:srgbClr val="000000"/>
                </a:solidFill>
              </a:rPr>
              <a:t>0.03 M sucrose</a:t>
            </a:r>
          </a:p>
          <a:p>
            <a:pPr eaLnBrk="0" fontAlgn="base" hangingPunct="0">
              <a:spcBef>
                <a:spcPct val="0"/>
              </a:spcBef>
              <a:spcAft>
                <a:spcPct val="0"/>
              </a:spcAft>
              <a:buNone/>
            </a:pPr>
            <a:r>
              <a:rPr lang="en-US" altLang="en-US" sz="1800" dirty="0">
                <a:solidFill>
                  <a:srgbClr val="000000"/>
                </a:solidFill>
              </a:rPr>
              <a:t>0.02 M glucose</a:t>
            </a:r>
          </a:p>
        </p:txBody>
      </p:sp>
      <p:sp>
        <p:nvSpPr>
          <p:cNvPr id="83977" name="Rectangle 3">
            <a:extLst>
              <a:ext uri="{FF2B5EF4-FFF2-40B4-BE49-F238E27FC236}">
                <a16:creationId xmlns:a16="http://schemas.microsoft.com/office/drawing/2014/main" id="{3B03FF9C-5F22-4797-B267-19473CE01A34}"/>
              </a:ext>
            </a:extLst>
          </p:cNvPr>
          <p:cNvSpPr>
            <a:spLocks noChangeArrowheads="1"/>
          </p:cNvSpPr>
          <p:nvPr/>
        </p:nvSpPr>
        <p:spPr bwMode="auto">
          <a:xfrm>
            <a:off x="5093367" y="1212517"/>
            <a:ext cx="1981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1800" dirty="0">
                <a:solidFill>
                  <a:srgbClr val="000000"/>
                </a:solidFill>
              </a:rPr>
              <a:t>ENVIRONMENT</a:t>
            </a:r>
            <a:br>
              <a:rPr lang="en-US" altLang="en-US" sz="1800" dirty="0">
                <a:solidFill>
                  <a:srgbClr val="000000"/>
                </a:solidFill>
              </a:rPr>
            </a:br>
            <a:r>
              <a:rPr lang="en-US" altLang="en-US" sz="1800" dirty="0">
                <a:solidFill>
                  <a:srgbClr val="000000"/>
                </a:solidFill>
              </a:rPr>
              <a:t>0.01 M sucrose</a:t>
            </a:r>
          </a:p>
          <a:p>
            <a:pPr eaLnBrk="0" fontAlgn="base" hangingPunct="0">
              <a:spcBef>
                <a:spcPct val="0"/>
              </a:spcBef>
              <a:spcAft>
                <a:spcPct val="0"/>
              </a:spcAft>
              <a:buNone/>
            </a:pPr>
            <a:r>
              <a:rPr lang="en-US" altLang="en-US" sz="1800" dirty="0">
                <a:solidFill>
                  <a:srgbClr val="000000"/>
                </a:solidFill>
              </a:rPr>
              <a:t>0.01 M glucose</a:t>
            </a:r>
          </a:p>
          <a:p>
            <a:pPr eaLnBrk="0" fontAlgn="base" hangingPunct="0">
              <a:spcBef>
                <a:spcPct val="0"/>
              </a:spcBef>
              <a:spcAft>
                <a:spcPct val="0"/>
              </a:spcAft>
              <a:buNone/>
            </a:pPr>
            <a:r>
              <a:rPr lang="en-US" altLang="en-US" sz="1800" dirty="0">
                <a:solidFill>
                  <a:srgbClr val="000000"/>
                </a:solidFill>
              </a:rPr>
              <a:t>0.01 M fructose</a:t>
            </a:r>
          </a:p>
        </p:txBody>
      </p:sp>
      <p:sp>
        <p:nvSpPr>
          <p:cNvPr id="10" name="TextBox 9">
            <a:extLst>
              <a:ext uri="{FF2B5EF4-FFF2-40B4-BE49-F238E27FC236}">
                <a16:creationId xmlns:a16="http://schemas.microsoft.com/office/drawing/2014/main" id="{FB4E558B-235B-4D22-BD42-4FA3B974962C}"/>
              </a:ext>
            </a:extLst>
          </p:cNvPr>
          <p:cNvSpPr txBox="1"/>
          <p:nvPr/>
        </p:nvSpPr>
        <p:spPr>
          <a:xfrm>
            <a:off x="8134371" y="72817"/>
            <a:ext cx="4045596" cy="2800767"/>
          </a:xfrm>
          <a:prstGeom prst="rect">
            <a:avLst/>
          </a:prstGeom>
          <a:noFill/>
          <a:ln>
            <a:solidFill>
              <a:schemeClr val="accent4"/>
            </a:solidFill>
          </a:ln>
        </p:spPr>
        <p:txBody>
          <a:bodyPr wrap="square" rtlCol="0">
            <a:spAutoFit/>
          </a:bodyPr>
          <a:lstStyle/>
          <a:p>
            <a:r>
              <a:rPr lang="el-GR" altLang="en-US" sz="1600" dirty="0">
                <a:latin typeface="Comic Sans MS" panose="030F0702030302020204" pitchFamily="66" charset="0"/>
                <a:cs typeface="Arial" panose="020B0604020202020204" pitchFamily="34" charset="0"/>
              </a:rPr>
              <a:t>Ψ</a:t>
            </a:r>
            <a:r>
              <a:rPr lang="en-US" sz="1600" dirty="0"/>
              <a:t> = </a:t>
            </a:r>
            <a:r>
              <a:rPr lang="el-GR" altLang="en-US" sz="1600" dirty="0">
                <a:latin typeface="Comic Sans MS" panose="030F0702030302020204" pitchFamily="66" charset="0"/>
                <a:cs typeface="Arial" panose="020B0604020202020204" pitchFamily="34" charset="0"/>
              </a:rPr>
              <a:t>Ψ</a:t>
            </a:r>
            <a:r>
              <a:rPr lang="en-US" sz="1600" baseline="-25000" dirty="0"/>
              <a:t>s</a:t>
            </a:r>
            <a:r>
              <a:rPr lang="en-US" sz="1600" dirty="0"/>
              <a:t> + </a:t>
            </a:r>
            <a:r>
              <a:rPr lang="el-GR" altLang="en-US" sz="1600" dirty="0">
                <a:latin typeface="Comic Sans MS" panose="030F0702030302020204" pitchFamily="66" charset="0"/>
                <a:cs typeface="Arial" panose="020B0604020202020204" pitchFamily="34" charset="0"/>
              </a:rPr>
              <a:t>Ψ</a:t>
            </a:r>
            <a:r>
              <a:rPr lang="en-US" sz="1600" baseline="-25000" dirty="0"/>
              <a:t>p</a:t>
            </a:r>
          </a:p>
          <a:p>
            <a:pPr>
              <a:defRPr/>
            </a:pPr>
            <a:r>
              <a:rPr lang="el-GR" altLang="en-US" sz="1600" dirty="0">
                <a:latin typeface="Comic Sans MS" panose="030F0702030302020204" pitchFamily="66" charset="0"/>
                <a:cs typeface="Arial" panose="020B0604020202020204" pitchFamily="34" charset="0"/>
              </a:rPr>
              <a:t>Ψ</a:t>
            </a:r>
            <a:r>
              <a:rPr lang="en-US" altLang="en-US" sz="1600" dirty="0">
                <a:latin typeface="Comic Sans MS" panose="030F0702030302020204" pitchFamily="66" charset="0"/>
                <a:cs typeface="Arial" panose="020B0604020202020204" pitchFamily="34" charset="0"/>
              </a:rPr>
              <a:t> </a:t>
            </a:r>
            <a:r>
              <a:rPr lang="en-US" sz="1600" baseline="-25000" dirty="0"/>
              <a:t>p </a:t>
            </a:r>
            <a:r>
              <a:rPr lang="en-US" sz="1600" dirty="0"/>
              <a:t>= pressure potential</a:t>
            </a:r>
          </a:p>
          <a:p>
            <a:pPr marL="0" marR="0" lvl="0" indent="0" algn="l" defTabSz="914400" rtl="0" eaLnBrk="1" fontAlgn="auto" latinLnBrk="0" hangingPunct="1">
              <a:lnSpc>
                <a:spcPct val="100000"/>
              </a:lnSpc>
              <a:spcBef>
                <a:spcPts val="0"/>
              </a:spcBef>
              <a:spcAft>
                <a:spcPts val="0"/>
              </a:spcAft>
              <a:buClrTx/>
              <a:buSzTx/>
              <a:buFontTx/>
              <a:buNone/>
              <a:tabLst/>
              <a:defRPr/>
            </a:pPr>
            <a:r>
              <a:rPr lang="el-GR" altLang="en-US" sz="1600" dirty="0">
                <a:latin typeface="Comic Sans MS" panose="030F0702030302020204" pitchFamily="66" charset="0"/>
                <a:cs typeface="Arial" panose="020B0604020202020204" pitchFamily="34" charset="0"/>
              </a:rPr>
              <a:t>Ψ</a:t>
            </a:r>
            <a:r>
              <a:rPr lang="en-US" altLang="en-US" sz="1600" dirty="0">
                <a:latin typeface="Comic Sans MS" panose="030F0702030302020204" pitchFamily="66" charset="0"/>
                <a:cs typeface="Arial" panose="020B0604020202020204" pitchFamily="34" charset="0"/>
              </a:rPr>
              <a:t> </a:t>
            </a:r>
            <a:r>
              <a:rPr kumimoji="0" lang="en-US" sz="1600" b="0" i="0" u="none" strike="noStrike" kern="1200" cap="none" spc="0" normalizeH="0" baseline="-25000" noProof="0" dirty="0">
                <a:ln>
                  <a:noFill/>
                </a:ln>
                <a:effectLst/>
                <a:uLnTx/>
                <a:uFillTx/>
                <a:latin typeface="Arial"/>
                <a:ea typeface="+mn-ea"/>
                <a:cs typeface="+mn-cs"/>
              </a:rPr>
              <a:t>s</a:t>
            </a:r>
            <a:r>
              <a:rPr kumimoji="0" lang="en-US" sz="1600" b="0" i="0" u="none" strike="noStrike" kern="1200" cap="none" spc="0" normalizeH="0" baseline="0" noProof="0" dirty="0">
                <a:ln>
                  <a:noFill/>
                </a:ln>
                <a:effectLst/>
                <a:uLnTx/>
                <a:uFillTx/>
                <a:latin typeface="Arial"/>
                <a:ea typeface="+mn-ea"/>
                <a:cs typeface="+mn-cs"/>
              </a:rPr>
              <a:t> = solute potential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altLang="en-US" sz="1600" dirty="0">
                <a:latin typeface="Comic Sans MS" panose="030F0702030302020204" pitchFamily="66" charset="0"/>
                <a:cs typeface="Arial" panose="020B0604020202020204" pitchFamily="34" charset="0"/>
              </a:rPr>
              <a:t>Ψ</a:t>
            </a:r>
            <a:r>
              <a:rPr lang="en-US" altLang="en-US" sz="1600" dirty="0">
                <a:latin typeface="Comic Sans MS" panose="030F0702030302020204" pitchFamily="66" charset="0"/>
                <a:cs typeface="Arial" panose="020B0604020202020204" pitchFamily="34" charset="0"/>
              </a:rPr>
              <a:t> </a:t>
            </a:r>
            <a:r>
              <a:rPr kumimoji="0" lang="en-US" sz="1600" b="0" i="0" u="none" strike="noStrike" kern="1200" cap="none" spc="0" normalizeH="0" baseline="-25000" noProof="0" dirty="0">
                <a:ln>
                  <a:noFill/>
                </a:ln>
                <a:effectLst/>
                <a:uLnTx/>
                <a:uFillTx/>
                <a:latin typeface="Arial"/>
                <a:ea typeface="+mn-ea"/>
                <a:cs typeface="+mn-cs"/>
              </a:rPr>
              <a:t>s</a:t>
            </a:r>
            <a:r>
              <a:rPr kumimoji="0" lang="en-US" sz="1600" b="0" i="0" u="none" strike="noStrike" kern="1200" cap="none" spc="0" normalizeH="0" baseline="0" noProof="0" dirty="0">
                <a:ln>
                  <a:noFill/>
                </a:ln>
                <a:effectLst/>
                <a:uLnTx/>
                <a:uFillTx/>
                <a:latin typeface="Arial"/>
                <a:ea typeface="+mn-ea"/>
                <a:cs typeface="+mn-cs"/>
              </a:rPr>
              <a:t> = - iCRT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a:rPr>
              <a:t>i = ionization constant (1.0 for sucrose because sucrose does not ionize in water)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Arial"/>
                <a:ea typeface="+mn-ea"/>
                <a:cs typeface="+mn-cs"/>
              </a:rPr>
              <a:t>C = molar concentrati</a:t>
            </a:r>
            <a:r>
              <a:rPr lang="en-US" sz="1600" dirty="0">
                <a:latin typeface="Arial"/>
              </a:rPr>
              <a: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Arial"/>
                <a:ea typeface="+mn-ea"/>
                <a:cs typeface="+mn-cs"/>
              </a:rPr>
              <a:t>R = pressure constant (R= 0.0831 liter bars/mole 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a:rPr>
              <a:t>T = temperature in Kelvin (</a:t>
            </a:r>
            <a:r>
              <a:rPr lang="en-US" sz="1600" baseline="30000" dirty="0">
                <a:latin typeface="Arial"/>
              </a:rPr>
              <a:t>◦</a:t>
            </a:r>
            <a:r>
              <a:rPr lang="en-US" sz="1600" dirty="0">
                <a:latin typeface="Arial"/>
              </a:rPr>
              <a:t>C + 273)</a:t>
            </a:r>
            <a:endParaRPr lang="en-US" sz="1600" baseline="-25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2163"/>
                                        </p:tgtEl>
                                        <p:attrNameLst>
                                          <p:attrName>style.visibility</p:attrName>
                                        </p:attrNameLst>
                                      </p:cBhvr>
                                      <p:to>
                                        <p:strVal val="visible"/>
                                      </p:to>
                                    </p:set>
                                    <p:animEffect transition="in" filter="randombar(horizontal)">
                                      <p:cBhvr>
                                        <p:cTn id="7" dur="500"/>
                                        <p:tgtEl>
                                          <p:spTgt spid="921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2165"/>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05479"/>
                                        </p:tgtEl>
                                        <p:attrNameLst>
                                          <p:attrName>style.visibility</p:attrName>
                                        </p:attrNameLst>
                                      </p:cBhvr>
                                      <p:to>
                                        <p:strVal val="visible"/>
                                      </p:to>
                                    </p:set>
                                    <p:animEffect transition="in" filter="barn(inVertical)">
                                      <p:cBhvr>
                                        <p:cTn id="16" dur="500"/>
                                        <p:tgtEl>
                                          <p:spTgt spid="105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autoUpdateAnimBg="0"/>
      <p:bldP spid="92165" grpId="0"/>
      <p:bldP spid="105479"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37575" name="TextBox 17">
            <a:extLst>
              <a:ext uri="{FF2B5EF4-FFF2-40B4-BE49-F238E27FC236}">
                <a16:creationId xmlns:a16="http://schemas.microsoft.com/office/drawing/2014/main" id="{057B55DF-8AD5-45BE-BEF5-2AA806DE8852}"/>
              </a:ext>
            </a:extLst>
          </p:cNvPr>
          <p:cNvSpPr txBox="1">
            <a:spLocks noChangeArrowheads="1"/>
          </p:cNvSpPr>
          <p:nvPr/>
        </p:nvSpPr>
        <p:spPr bwMode="auto">
          <a:xfrm>
            <a:off x="166377" y="2618180"/>
            <a:ext cx="11859246" cy="3161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15000"/>
              </a:lnSpc>
              <a:spcBef>
                <a:spcPct val="0"/>
              </a:spcBef>
              <a:spcAft>
                <a:spcPts val="1000"/>
              </a:spcAft>
              <a:buNone/>
            </a:pPr>
            <a:r>
              <a:rPr lang="en-US" altLang="en-US" sz="1600" dirty="0">
                <a:latin typeface="Comic Sans MS" panose="030F0702030302020204" pitchFamily="66" charset="0"/>
                <a:ea typeface="Calibri" panose="020F0502020204030204" pitchFamily="34" charset="0"/>
                <a:cs typeface="Times New Roman" panose="02020603050405020304" pitchFamily="18" charset="0"/>
              </a:rPr>
              <a:t>This figure shows a model of a ligand precursor being cleaved to produce an active ligand that binds to a specific receptor.  Which of the following is most likely to reduce the binding of the active ligand to its receptor?</a:t>
            </a:r>
            <a:br>
              <a:rPr lang="en-US" altLang="en-US" sz="1600" dirty="0">
                <a:latin typeface="Comic Sans MS" panose="030F0702030302020204" pitchFamily="66" charset="0"/>
                <a:ea typeface="Calibri" panose="020F0502020204030204" pitchFamily="34" charset="0"/>
                <a:cs typeface="Times New Roman" panose="02020603050405020304" pitchFamily="18" charset="0"/>
              </a:rPr>
            </a:br>
            <a:br>
              <a:rPr lang="en-US" altLang="en-US" sz="1600" dirty="0">
                <a:latin typeface="Comic Sans MS" panose="030F0702030302020204" pitchFamily="66" charset="0"/>
                <a:ea typeface="Calibri" panose="020F0502020204030204" pitchFamily="34" charset="0"/>
                <a:cs typeface="Times New Roman" panose="02020603050405020304" pitchFamily="18" charset="0"/>
              </a:rPr>
            </a:br>
            <a:r>
              <a:rPr lang="en-US" altLang="en-US" sz="1600" dirty="0">
                <a:latin typeface="Comic Sans MS" panose="030F0702030302020204" pitchFamily="66" charset="0"/>
                <a:ea typeface="Calibri" panose="020F0502020204030204" pitchFamily="34" charset="0"/>
                <a:cs typeface="Times New Roman" panose="02020603050405020304" pitchFamily="18" charset="0"/>
              </a:rPr>
              <a:t>     A) A change in the cytoskeletal attachment of transmembrane proteins.</a:t>
            </a:r>
            <a:br>
              <a:rPr lang="en-US" altLang="en-US" sz="1600" dirty="0">
                <a:latin typeface="Comic Sans MS" panose="030F0702030302020204" pitchFamily="66" charset="0"/>
                <a:ea typeface="Calibri" panose="020F0502020204030204" pitchFamily="34" charset="0"/>
                <a:cs typeface="Times New Roman" panose="02020603050405020304" pitchFamily="18" charset="0"/>
              </a:rPr>
            </a:br>
            <a:r>
              <a:rPr lang="en-US" altLang="en-US" sz="1600" dirty="0">
                <a:latin typeface="Comic Sans MS" panose="030F0702030302020204" pitchFamily="66" charset="0"/>
                <a:ea typeface="Calibri" panose="020F0502020204030204" pitchFamily="34" charset="0"/>
                <a:cs typeface="Times New Roman" panose="02020603050405020304" pitchFamily="18" charset="0"/>
              </a:rPr>
              <a:t>  </a:t>
            </a:r>
            <a:br>
              <a:rPr lang="en-US" altLang="en-US" sz="1600" dirty="0">
                <a:latin typeface="Comic Sans MS" panose="030F0702030302020204" pitchFamily="66" charset="0"/>
                <a:ea typeface="Calibri" panose="020F0502020204030204" pitchFamily="34" charset="0"/>
                <a:cs typeface="Times New Roman" panose="02020603050405020304" pitchFamily="18" charset="0"/>
              </a:rPr>
            </a:br>
            <a:r>
              <a:rPr lang="en-US" altLang="en-US" sz="1600" dirty="0">
                <a:latin typeface="Comic Sans MS" panose="030F0702030302020204" pitchFamily="66" charset="0"/>
                <a:ea typeface="Calibri" panose="020F0502020204030204" pitchFamily="34" charset="0"/>
                <a:cs typeface="Times New Roman" panose="02020603050405020304" pitchFamily="18" charset="0"/>
              </a:rPr>
              <a:t>     B) The presence of a large amount of the precursor form of the ligand.</a:t>
            </a:r>
          </a:p>
          <a:p>
            <a:pPr>
              <a:lnSpc>
                <a:spcPct val="115000"/>
              </a:lnSpc>
              <a:spcBef>
                <a:spcPct val="0"/>
              </a:spcBef>
              <a:spcAft>
                <a:spcPts val="1000"/>
              </a:spcAft>
              <a:buNone/>
            </a:pPr>
            <a:r>
              <a:rPr lang="en-US" altLang="en-US" sz="1600" dirty="0">
                <a:latin typeface="Comic Sans MS" panose="030F0702030302020204" pitchFamily="66" charset="0"/>
                <a:ea typeface="Calibri" panose="020F0502020204030204" pitchFamily="34" charset="0"/>
                <a:cs typeface="Times New Roman" panose="02020603050405020304" pitchFamily="18" charset="0"/>
              </a:rPr>
              <a:t>     C) An increase in the ratio of the number of unsaturated to the number of saturated fatty 	acid tails of the   </a:t>
            </a:r>
            <a:br>
              <a:rPr lang="en-US" altLang="en-US" sz="1600" dirty="0">
                <a:latin typeface="Comic Sans MS" panose="030F0702030302020204" pitchFamily="66" charset="0"/>
                <a:ea typeface="Calibri" panose="020F0502020204030204" pitchFamily="34" charset="0"/>
                <a:cs typeface="Times New Roman" panose="02020603050405020304" pitchFamily="18" charset="0"/>
              </a:rPr>
            </a:br>
            <a:r>
              <a:rPr lang="en-US" altLang="en-US" sz="1600" dirty="0">
                <a:latin typeface="Comic Sans MS" panose="030F0702030302020204" pitchFamily="66" charset="0"/>
                <a:ea typeface="Calibri" panose="020F0502020204030204" pitchFamily="34" charset="0"/>
                <a:cs typeface="Times New Roman" panose="02020603050405020304" pitchFamily="18" charset="0"/>
              </a:rPr>
              <a:t>             membrane lipids.</a:t>
            </a:r>
          </a:p>
          <a:p>
            <a:pPr>
              <a:lnSpc>
                <a:spcPct val="115000"/>
              </a:lnSpc>
              <a:spcBef>
                <a:spcPct val="0"/>
              </a:spcBef>
              <a:spcAft>
                <a:spcPts val="1000"/>
              </a:spcAft>
              <a:buNone/>
            </a:pPr>
            <a:r>
              <a:rPr lang="en-US" altLang="en-US" sz="1600" dirty="0">
                <a:latin typeface="Comic Sans MS" panose="030F0702030302020204" pitchFamily="66" charset="0"/>
                <a:ea typeface="Calibri" panose="020F0502020204030204" pitchFamily="34" charset="0"/>
                <a:cs typeface="Times New Roman" panose="02020603050405020304" pitchFamily="18" charset="0"/>
              </a:rPr>
              <a:t>   D) A mutation in the receptor gene that causes a substitution of a charged amino acid for a nonpolar amino acid in the </a:t>
            </a:r>
            <a:br>
              <a:rPr lang="en-US" altLang="en-US" sz="1600" dirty="0">
                <a:latin typeface="Comic Sans MS" panose="030F0702030302020204" pitchFamily="66" charset="0"/>
                <a:ea typeface="Calibri" panose="020F0502020204030204" pitchFamily="34" charset="0"/>
                <a:cs typeface="Times New Roman" panose="02020603050405020304" pitchFamily="18" charset="0"/>
              </a:rPr>
            </a:br>
            <a:r>
              <a:rPr lang="en-US" altLang="en-US" sz="1600" dirty="0">
                <a:latin typeface="Comic Sans MS" panose="030F0702030302020204" pitchFamily="66" charset="0"/>
                <a:ea typeface="Calibri" panose="020F0502020204030204" pitchFamily="34" charset="0"/>
                <a:cs typeface="Times New Roman" panose="02020603050405020304" pitchFamily="18" charset="0"/>
              </a:rPr>
              <a:t>             ligand binding site of the receptor.</a:t>
            </a:r>
            <a:endParaRPr lang="en-US" altLang="en-US" sz="1800" dirty="0">
              <a:latin typeface="Comic Sans MS" panose="030F0702030302020204" pitchFamily="66"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D7D77EE5-705B-4985-A1D8-E25DC668CDAC}"/>
              </a:ext>
            </a:extLst>
          </p:cNvPr>
          <p:cNvSpPr txBox="1">
            <a:spLocks noChangeArrowheads="1"/>
          </p:cNvSpPr>
          <p:nvPr/>
        </p:nvSpPr>
        <p:spPr bwMode="auto">
          <a:xfrm>
            <a:off x="11908" y="6142371"/>
            <a:ext cx="1218009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spcBef>
                <a:spcPts val="0"/>
              </a:spcBef>
              <a:buNone/>
              <a:defRPr/>
            </a:pPr>
            <a:r>
              <a:rPr lang="en-US" sz="1000" dirty="0"/>
              <a:t>IST-3.D.1 Signaling begins with the recognition of a chemical messenger—a ligand—by a receptor protein in a target cell—</a:t>
            </a:r>
          </a:p>
          <a:p>
            <a:pPr lvl="0">
              <a:spcBef>
                <a:spcPts val="0"/>
              </a:spcBef>
              <a:buNone/>
              <a:defRPr/>
            </a:pPr>
            <a:r>
              <a:rPr lang="en-US" sz="1000" dirty="0"/>
              <a:t>     a. The ligand-binding domain of a receptor recognizes a specific chemical messenger, which can be a peptide, a small chemical, or protein, in a specific one-to-one relationship</a:t>
            </a:r>
            <a:endParaRPr lang="en-US" sz="1000" dirty="0">
              <a:solidFill>
                <a:prstClr val="black"/>
              </a:solidFill>
              <a:latin typeface="Calibri" panose="020F0502020204030204"/>
            </a:endParaRPr>
          </a:p>
          <a:p>
            <a:pPr lvl="0">
              <a:spcBef>
                <a:spcPts val="0"/>
              </a:spcBef>
              <a:buNone/>
              <a:defRPr/>
            </a:pPr>
            <a:r>
              <a:rPr lang="en-US" sz="1000" dirty="0">
                <a:solidFill>
                  <a:prstClr val="black"/>
                </a:solidFill>
                <a:latin typeface="Calibri" panose="020F0502020204030204"/>
              </a:rPr>
              <a:t>SP 2 B Explain relationships between different characteristics of biological concepts, processes, or models represented visually     b in applied contexts</a:t>
            </a:r>
          </a:p>
          <a:p>
            <a:pPr lvl="0">
              <a:spcBef>
                <a:spcPts val="0"/>
              </a:spcBef>
              <a:buNone/>
              <a:defRPr/>
            </a:pPr>
            <a:r>
              <a:rPr lang="en-US" sz="1000" dirty="0">
                <a:solidFill>
                  <a:prstClr val="black"/>
                </a:solidFill>
                <a:latin typeface="Calibri" panose="020F0502020204030204"/>
              </a:rPr>
              <a:t>SP 2.C Explain how biological concepts or processes represented visually relate to larger biological principles, concepts, processes or theories.</a:t>
            </a:r>
          </a:p>
        </p:txBody>
      </p:sp>
      <p:pic>
        <p:nvPicPr>
          <p:cNvPr id="3" name="Picture 2">
            <a:extLst>
              <a:ext uri="{FF2B5EF4-FFF2-40B4-BE49-F238E27FC236}">
                <a16:creationId xmlns:a16="http://schemas.microsoft.com/office/drawing/2014/main" id="{CBD67177-1A54-4F11-A3AF-EA35F1E9350E}"/>
              </a:ext>
            </a:extLst>
          </p:cNvPr>
          <p:cNvPicPr>
            <a:picLocks noChangeAspect="1"/>
          </p:cNvPicPr>
          <p:nvPr/>
        </p:nvPicPr>
        <p:blipFill rotWithShape="1">
          <a:blip r:embed="rId2"/>
          <a:srcRect l="38567" t="29502" r="17936" b="42223"/>
          <a:stretch/>
        </p:blipFill>
        <p:spPr>
          <a:xfrm>
            <a:off x="2637182" y="255662"/>
            <a:ext cx="6281530" cy="2295739"/>
          </a:xfrm>
          <a:prstGeom prst="rect">
            <a:avLst/>
          </a:prstGeom>
        </p:spPr>
      </p:pic>
      <p:sp>
        <p:nvSpPr>
          <p:cNvPr id="14" name="TextBox 13">
            <a:extLst>
              <a:ext uri="{FF2B5EF4-FFF2-40B4-BE49-F238E27FC236}">
                <a16:creationId xmlns:a16="http://schemas.microsoft.com/office/drawing/2014/main" id="{380A84ED-E7B5-4A83-98AD-539BD7A66580}"/>
              </a:ext>
            </a:extLst>
          </p:cNvPr>
          <p:cNvSpPr txBox="1"/>
          <p:nvPr/>
        </p:nvSpPr>
        <p:spPr>
          <a:xfrm>
            <a:off x="80411" y="40482"/>
            <a:ext cx="13238023" cy="400110"/>
          </a:xfrm>
          <a:prstGeom prst="rect">
            <a:avLst/>
          </a:prstGeom>
          <a:noFill/>
        </p:spPr>
        <p:txBody>
          <a:bodyPr wrap="square">
            <a:spAutoFit/>
          </a:bodyPr>
          <a:lstStyle/>
          <a:p>
            <a:r>
              <a:rPr lang="en-US" sz="1000" dirty="0">
                <a:latin typeface="Times New Roman" panose="02020603050405020304" pitchFamily="18" charset="0"/>
                <a:cs typeface="Times New Roman" panose="02020603050405020304" pitchFamily="18" charset="0"/>
                <a:hlinkClick r:id="rId3"/>
              </a:rPr>
              <a:t>https://apcentral.collegeboard.org/pdf/ap-biology-practice-exam-2013.pdf?course=ap-biology</a:t>
            </a:r>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F39DC857-B746-4B6C-A34B-6D8ACD0B216E}"/>
              </a:ext>
            </a:extLst>
          </p:cNvPr>
          <p:cNvSpPr/>
          <p:nvPr/>
        </p:nvSpPr>
        <p:spPr>
          <a:xfrm>
            <a:off x="516835" y="4028661"/>
            <a:ext cx="6970643" cy="47031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1403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8A8D9F15-0A1B-4102-B092-D084F2A35147}"/>
              </a:ext>
            </a:extLst>
          </p:cNvPr>
          <p:cNvSpPr>
            <a:spLocks noGrp="1" noChangeArrowheads="1"/>
          </p:cNvSpPr>
          <p:nvPr>
            <p:ph type="body" sz="half" idx="2"/>
          </p:nvPr>
        </p:nvSpPr>
        <p:spPr>
          <a:xfrm>
            <a:off x="196948" y="526861"/>
            <a:ext cx="11798104" cy="6478046"/>
          </a:xfrm>
        </p:spPr>
        <p:txBody>
          <a:bodyPr>
            <a:normAutofit lnSpcReduction="10000"/>
          </a:bodyPr>
          <a:lstStyle/>
          <a:p>
            <a:pPr eaLnBrk="1" hangingPunct="1">
              <a:spcBef>
                <a:spcPct val="0"/>
              </a:spcBef>
              <a:buFontTx/>
              <a:buNone/>
            </a:pPr>
            <a:r>
              <a:rPr lang="en-US" altLang="en-US" dirty="0">
                <a:latin typeface="Comic Sans MS" panose="030F0702030302020204" pitchFamily="66" charset="0"/>
              </a:rPr>
              <a:t>This graph show the change in amount of product over time</a:t>
            </a:r>
          </a:p>
          <a:p>
            <a:pPr eaLnBrk="1" hangingPunct="1">
              <a:spcBef>
                <a:spcPct val="0"/>
              </a:spcBef>
              <a:buFontTx/>
              <a:buNone/>
            </a:pPr>
            <a:r>
              <a:rPr lang="en-US" altLang="en-US" dirty="0">
                <a:solidFill>
                  <a:srgbClr val="333333"/>
                </a:solidFill>
                <a:latin typeface="Comic Sans MS" panose="030F0702030302020204" pitchFamily="66" charset="0"/>
              </a:rPr>
              <a:t>Why does this graph level out after 5 minutes?	</a:t>
            </a:r>
          </a:p>
          <a:p>
            <a:pPr eaLnBrk="1" hangingPunct="1">
              <a:spcBef>
                <a:spcPct val="0"/>
              </a:spcBef>
              <a:buFontTx/>
              <a:buNone/>
            </a:pPr>
            <a:endParaRPr lang="en-US" altLang="en-US" dirty="0">
              <a:solidFill>
                <a:srgbClr val="333333"/>
              </a:solidFill>
              <a:latin typeface="Comic Sans MS" panose="030F0702030302020204" pitchFamily="66" charset="0"/>
            </a:endParaRPr>
          </a:p>
          <a:p>
            <a:pPr eaLnBrk="1" hangingPunct="1">
              <a:spcBef>
                <a:spcPct val="0"/>
              </a:spcBef>
              <a:buFontTx/>
              <a:buNone/>
            </a:pPr>
            <a:r>
              <a:rPr lang="en-US" altLang="en-US" dirty="0">
                <a:solidFill>
                  <a:srgbClr val="333333"/>
                </a:solidFill>
                <a:latin typeface="Comic Sans MS" panose="030F0702030302020204" pitchFamily="66" charset="0"/>
              </a:rPr>
              <a:t>     All enzyme is used up.</a:t>
            </a:r>
          </a:p>
          <a:p>
            <a:pPr eaLnBrk="1" hangingPunct="1">
              <a:spcBef>
                <a:spcPct val="0"/>
              </a:spcBef>
              <a:buFontTx/>
              <a:buNone/>
            </a:pPr>
            <a:endParaRPr lang="en-US" altLang="en-US" dirty="0">
              <a:solidFill>
                <a:srgbClr val="333333"/>
              </a:solidFill>
              <a:latin typeface="Comic Sans MS" panose="030F0702030302020204" pitchFamily="66" charset="0"/>
            </a:endParaRPr>
          </a:p>
          <a:p>
            <a:pPr eaLnBrk="1" hangingPunct="1">
              <a:spcBef>
                <a:spcPct val="0"/>
              </a:spcBef>
              <a:buFontTx/>
              <a:buNone/>
            </a:pPr>
            <a:r>
              <a:rPr lang="en-US" altLang="en-US" dirty="0">
                <a:solidFill>
                  <a:srgbClr val="333333"/>
                </a:solidFill>
                <a:latin typeface="Comic Sans MS" panose="030F0702030302020204" pitchFamily="66" charset="0"/>
              </a:rPr>
              <a:t>     All substrate has been turned into product</a:t>
            </a:r>
          </a:p>
          <a:p>
            <a:pPr eaLnBrk="1" hangingPunct="1">
              <a:spcBef>
                <a:spcPct val="0"/>
              </a:spcBef>
              <a:buFontTx/>
              <a:buNone/>
            </a:pPr>
            <a:endParaRPr lang="en-US" altLang="en-US" dirty="0">
              <a:solidFill>
                <a:srgbClr val="333333"/>
              </a:solidFill>
              <a:latin typeface="Comic Sans MS" panose="030F0702030302020204" pitchFamily="66" charset="0"/>
            </a:endParaRPr>
          </a:p>
          <a:p>
            <a:pPr eaLnBrk="1" hangingPunct="1">
              <a:spcBef>
                <a:spcPct val="0"/>
              </a:spcBef>
              <a:buFontTx/>
              <a:buNone/>
            </a:pPr>
            <a:r>
              <a:rPr lang="en-US" altLang="en-US" dirty="0">
                <a:solidFill>
                  <a:srgbClr val="333333"/>
                </a:solidFill>
                <a:latin typeface="Comic Sans MS" panose="030F0702030302020204" pitchFamily="66" charset="0"/>
              </a:rPr>
              <a:t>     Enzyme is working at it’s maximum rate</a:t>
            </a:r>
          </a:p>
          <a:p>
            <a:pPr eaLnBrk="1" hangingPunct="1">
              <a:spcBef>
                <a:spcPct val="0"/>
              </a:spcBef>
              <a:buFontTx/>
              <a:buNone/>
            </a:pPr>
            <a:endParaRPr lang="en-US" altLang="en-US" dirty="0">
              <a:solidFill>
                <a:srgbClr val="333333"/>
              </a:solidFill>
              <a:latin typeface="Comic Sans MS" panose="030F0702030302020204" pitchFamily="66" charset="0"/>
            </a:endParaRPr>
          </a:p>
          <a:p>
            <a:pPr eaLnBrk="1" hangingPunct="1">
              <a:spcBef>
                <a:spcPct val="0"/>
              </a:spcBef>
              <a:buFontTx/>
              <a:buNone/>
            </a:pPr>
            <a:r>
              <a:rPr lang="en-US" altLang="en-US" dirty="0">
                <a:solidFill>
                  <a:srgbClr val="333333"/>
                </a:solidFill>
                <a:latin typeface="Comic Sans MS" panose="030F0702030302020204" pitchFamily="66" charset="0"/>
              </a:rPr>
              <a:t>     Enzyme has been denatured</a:t>
            </a:r>
          </a:p>
          <a:p>
            <a:pPr eaLnBrk="1" hangingPunct="1">
              <a:spcBef>
                <a:spcPct val="0"/>
              </a:spcBef>
              <a:buFontTx/>
              <a:buNone/>
            </a:pPr>
            <a:endParaRPr lang="en-US" altLang="en-US" dirty="0">
              <a:solidFill>
                <a:srgbClr val="333333"/>
              </a:solidFill>
              <a:latin typeface="Comic Sans MS" panose="030F0702030302020204" pitchFamily="66" charset="0"/>
            </a:endParaRPr>
          </a:p>
          <a:p>
            <a:pPr eaLnBrk="1" hangingPunct="1">
              <a:spcBef>
                <a:spcPct val="0"/>
              </a:spcBef>
              <a:buFontTx/>
              <a:buNone/>
            </a:pPr>
            <a:endParaRPr lang="en-US" altLang="en-US" dirty="0">
              <a:solidFill>
                <a:srgbClr val="333333"/>
              </a:solidFill>
              <a:latin typeface="Comic Sans MS" panose="030F0702030302020204" pitchFamily="66" charset="0"/>
            </a:endParaRPr>
          </a:p>
          <a:p>
            <a:pPr eaLnBrk="1" hangingPunct="1">
              <a:spcBef>
                <a:spcPct val="0"/>
              </a:spcBef>
              <a:buFontTx/>
              <a:buNone/>
            </a:pPr>
            <a:endParaRPr lang="en-US" i="0" dirty="0">
              <a:solidFill>
                <a:srgbClr val="333333"/>
              </a:solidFill>
              <a:effectLst/>
              <a:latin typeface="Comic Sans MS" panose="030F0702030302020204" pitchFamily="66" charset="0"/>
            </a:endParaRPr>
          </a:p>
          <a:p>
            <a:pPr eaLnBrk="1" hangingPunct="1">
              <a:spcBef>
                <a:spcPct val="0"/>
              </a:spcBef>
              <a:buFontTx/>
              <a:buNone/>
            </a:pPr>
            <a:endParaRPr lang="en-US" i="0" dirty="0">
              <a:solidFill>
                <a:srgbClr val="333333"/>
              </a:solidFill>
              <a:effectLst/>
              <a:latin typeface="Comic Sans MS" panose="030F0702030302020204" pitchFamily="66" charset="0"/>
            </a:endParaRPr>
          </a:p>
          <a:p>
            <a:pPr algn="l" fontAlgn="base"/>
            <a:r>
              <a:rPr lang="en-US" sz="1600" b="0" i="0" dirty="0">
                <a:solidFill>
                  <a:srgbClr val="FFFFFF"/>
                </a:solidFill>
                <a:effectLst/>
                <a:latin typeface="inherit"/>
              </a:rPr>
              <a:t>30sec</a:t>
            </a:r>
          </a:p>
          <a:p>
            <a:pPr algn="r" eaLnBrk="1" hangingPunct="1">
              <a:lnSpc>
                <a:spcPct val="90000"/>
              </a:lnSpc>
              <a:buFontTx/>
              <a:buNone/>
            </a:pPr>
            <a:br>
              <a:rPr lang="en-US" altLang="en-US" sz="2400" dirty="0">
                <a:latin typeface="Comic Sans MS" panose="030F0702030302020204" pitchFamily="66" charset="0"/>
              </a:rPr>
            </a:br>
            <a:endParaRPr lang="en-US" altLang="en-US" sz="2400" dirty="0">
              <a:latin typeface="Comic Sans MS" panose="030F0702030302020204" pitchFamily="66" charset="0"/>
            </a:endParaRPr>
          </a:p>
        </p:txBody>
      </p:sp>
      <p:sp>
        <p:nvSpPr>
          <p:cNvPr id="2" name="Rectangle 1">
            <a:extLst>
              <a:ext uri="{FF2B5EF4-FFF2-40B4-BE49-F238E27FC236}">
                <a16:creationId xmlns:a16="http://schemas.microsoft.com/office/drawing/2014/main" id="{69A26746-E787-45CE-8E35-F943B8D4175F}"/>
              </a:ext>
            </a:extLst>
          </p:cNvPr>
          <p:cNvSpPr/>
          <p:nvPr/>
        </p:nvSpPr>
        <p:spPr>
          <a:xfrm>
            <a:off x="0" y="5849917"/>
            <a:ext cx="12202893" cy="962443"/>
          </a:xfrm>
          <a:prstGeom prst="rect">
            <a:avLst/>
          </a:prstGeom>
        </p:spPr>
        <p:txBody>
          <a:bodyPr wrap="square">
            <a:spAutoFit/>
          </a:bodyPr>
          <a:lstStyle/>
          <a:p>
            <a:pPr>
              <a:lnSpc>
                <a:spcPct val="107000"/>
              </a:lnSpc>
              <a:defRPr/>
            </a:pPr>
            <a:r>
              <a:rPr lang="en-US" sz="1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ENE 1.G Explain how the cellular environment affects enzyme activity.</a:t>
            </a:r>
            <a:endParaRPr lang="en-US" sz="1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defRPr/>
            </a:pPr>
            <a:r>
              <a:rPr lang="en-US" sz="1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ENE 1.G.2 The relative concentrations of substrates and products determine how efficiently an enzymatic reaction proceeds</a:t>
            </a:r>
          </a:p>
          <a:p>
            <a:pPr lvl="0">
              <a:spcBef>
                <a:spcPts val="0"/>
              </a:spcBef>
              <a:buNone/>
              <a:defRPr/>
            </a:pPr>
            <a:r>
              <a:rPr lang="en-US" sz="1100" dirty="0">
                <a:solidFill>
                  <a:prstClr val="black"/>
                </a:solidFill>
              </a:rPr>
              <a:t>SP 2 B Explain relationships between different characteristics of biological concepts, processes, or models represented visually</a:t>
            </a:r>
          </a:p>
          <a:p>
            <a:pPr lvl="0">
              <a:spcBef>
                <a:spcPts val="0"/>
              </a:spcBef>
              <a:buNone/>
              <a:defRPr/>
            </a:pPr>
            <a:r>
              <a:rPr lang="en-US" sz="1100" dirty="0">
                <a:solidFill>
                  <a:prstClr val="black"/>
                </a:solidFill>
              </a:rPr>
              <a:t>    a. in theoretical contexts</a:t>
            </a:r>
          </a:p>
          <a:p>
            <a:pPr lvl="0">
              <a:spcBef>
                <a:spcPts val="0"/>
              </a:spcBef>
              <a:buNone/>
              <a:defRPr/>
            </a:pPr>
            <a:r>
              <a:rPr lang="en-US" sz="1100" dirty="0">
                <a:solidFill>
                  <a:prstClr val="black"/>
                </a:solidFill>
              </a:rPr>
              <a:t>SP 2.C Explain how biological concepts or processes represented visually relate to larger biological principles, concepts, processes or theories.</a:t>
            </a:r>
          </a:p>
        </p:txBody>
      </p:sp>
      <p:sp>
        <p:nvSpPr>
          <p:cNvPr id="5" name="Rectangle 4">
            <a:extLst>
              <a:ext uri="{FF2B5EF4-FFF2-40B4-BE49-F238E27FC236}">
                <a16:creationId xmlns:a16="http://schemas.microsoft.com/office/drawing/2014/main" id="{D71E7683-6A47-4F31-9046-5761F37C1E9F}"/>
              </a:ext>
            </a:extLst>
          </p:cNvPr>
          <p:cNvSpPr/>
          <p:nvPr/>
        </p:nvSpPr>
        <p:spPr>
          <a:xfrm>
            <a:off x="601396" y="2125288"/>
            <a:ext cx="7555488" cy="600164"/>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6C95C13F-7B44-4534-BA01-0A5260BEC410}"/>
              </a:ext>
            </a:extLst>
          </p:cNvPr>
          <p:cNvSpPr txBox="1"/>
          <p:nvPr/>
        </p:nvSpPr>
        <p:spPr>
          <a:xfrm>
            <a:off x="0" y="32502"/>
            <a:ext cx="10976749" cy="276999"/>
          </a:xfrm>
          <a:prstGeom prst="rect">
            <a:avLst/>
          </a:prstGeom>
          <a:noFill/>
        </p:spPr>
        <p:txBody>
          <a:bodyPr wrap="square">
            <a:spAutoFit/>
          </a:bodyPr>
          <a:lstStyle/>
          <a:p>
            <a:r>
              <a:rPr lang="en-US" sz="1200" dirty="0"/>
              <a:t>Image from: </a:t>
            </a:r>
            <a:r>
              <a:rPr lang="en-US" sz="1200" dirty="0">
                <a:hlinkClick r:id="rId2"/>
              </a:rPr>
              <a:t>http://www.biology.arizona.edu/biochemistry/problem_sets/energy_enzymes_catalysis/15t.html</a:t>
            </a:r>
            <a:r>
              <a:rPr lang="en-US" sz="1200" dirty="0"/>
              <a:t>  </a:t>
            </a:r>
            <a:r>
              <a:rPr lang="en-US" altLang="en-US" sz="1200" dirty="0">
                <a:latin typeface="Comic Sans MS" panose="030F0702030302020204" pitchFamily="66" charset="0"/>
              </a:rPr>
              <a:t>reaction rate </a:t>
            </a:r>
            <a:endParaRPr lang="en-US" sz="1200" dirty="0"/>
          </a:p>
        </p:txBody>
      </p:sp>
      <p:pic>
        <p:nvPicPr>
          <p:cNvPr id="9" name="Picture 8">
            <a:extLst>
              <a:ext uri="{FF2B5EF4-FFF2-40B4-BE49-F238E27FC236}">
                <a16:creationId xmlns:a16="http://schemas.microsoft.com/office/drawing/2014/main" id="{6B2BE41C-BCF4-4BA8-B7E0-3ED143535E8E}"/>
              </a:ext>
            </a:extLst>
          </p:cNvPr>
          <p:cNvPicPr/>
          <p:nvPr/>
        </p:nvPicPr>
        <p:blipFill rotWithShape="1">
          <a:blip r:embed="rId3" cstate="print">
            <a:extLst>
              <a:ext uri="{28A0092B-C50C-407E-A947-70E740481C1C}">
                <a14:useLocalDpi xmlns:a14="http://schemas.microsoft.com/office/drawing/2010/main" val="0"/>
              </a:ext>
            </a:extLst>
          </a:blip>
          <a:srcRect l="12042" r="10009" b="8701"/>
          <a:stretch/>
        </p:blipFill>
        <p:spPr bwMode="auto">
          <a:xfrm>
            <a:off x="8156884" y="1209652"/>
            <a:ext cx="3582198" cy="323836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5723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5CA52F83-B8BF-4897-92E6-09583E6C891E}"/>
              </a:ext>
            </a:extLst>
          </p:cNvPr>
          <p:cNvSpPr>
            <a:spLocks noGrp="1" noChangeArrowheads="1"/>
          </p:cNvSpPr>
          <p:nvPr>
            <p:ph type="body" sz="half" idx="1"/>
          </p:nvPr>
        </p:nvSpPr>
        <p:spPr>
          <a:xfrm>
            <a:off x="46383" y="189765"/>
            <a:ext cx="12192000" cy="862012"/>
          </a:xfrm>
        </p:spPr>
        <p:txBody>
          <a:bodyPr rtlCol="0">
            <a:normAutofit/>
          </a:bodyPr>
          <a:lstStyle/>
          <a:p>
            <a:pPr eaLnBrk="1" fontAlgn="auto" hangingPunct="1">
              <a:lnSpc>
                <a:spcPct val="80000"/>
              </a:lnSpc>
              <a:spcAft>
                <a:spcPts val="0"/>
              </a:spcAft>
              <a:buNone/>
              <a:defRPr/>
            </a:pPr>
            <a:r>
              <a:rPr lang="en-US" altLang="en-US" dirty="0">
                <a:latin typeface="Comic Sans MS" pitchFamily="66" charset="0"/>
              </a:rPr>
              <a:t>PREDICT what the graph would look like if TWICE as much enzyme was added</a:t>
            </a:r>
          </a:p>
        </p:txBody>
      </p:sp>
      <p:sp>
        <p:nvSpPr>
          <p:cNvPr id="39939" name="Text Box 3">
            <a:extLst>
              <a:ext uri="{FF2B5EF4-FFF2-40B4-BE49-F238E27FC236}">
                <a16:creationId xmlns:a16="http://schemas.microsoft.com/office/drawing/2014/main" id="{E55B7BF6-401B-43B9-89EB-42D9E375BDEA}"/>
              </a:ext>
            </a:extLst>
          </p:cNvPr>
          <p:cNvSpPr txBox="1">
            <a:spLocks noChangeArrowheads="1"/>
          </p:cNvSpPr>
          <p:nvPr/>
        </p:nvSpPr>
        <p:spPr bwMode="auto">
          <a:xfrm>
            <a:off x="385941" y="4426258"/>
            <a:ext cx="1151288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400" dirty="0">
                <a:solidFill>
                  <a:srgbClr val="333399"/>
                </a:solidFill>
                <a:latin typeface="Comic Sans MS" panose="030F0702030302020204" pitchFamily="66" charset="0"/>
              </a:rPr>
              <a:t>Initial rate is faster because more enzyme is available to catalyze reaction, but graph still levels out at same amount of product produced when enzyme has run out of substrate </a:t>
            </a:r>
          </a:p>
        </p:txBody>
      </p:sp>
      <p:pic>
        <p:nvPicPr>
          <p:cNvPr id="187396" name="Picture 1">
            <a:extLst>
              <a:ext uri="{FF2B5EF4-FFF2-40B4-BE49-F238E27FC236}">
                <a16:creationId xmlns:a16="http://schemas.microsoft.com/office/drawing/2014/main" id="{7E16F647-7F50-4775-A8F5-FFC500B50BE9}"/>
              </a:ext>
            </a:extLst>
          </p:cNvPr>
          <p:cNvPicPr>
            <a:picLocks noChangeAspect="1"/>
          </p:cNvPicPr>
          <p:nvPr/>
        </p:nvPicPr>
        <p:blipFill>
          <a:blip r:embed="rId2">
            <a:extLst>
              <a:ext uri="{28A0092B-C50C-407E-A947-70E740481C1C}">
                <a14:useLocalDpi xmlns:a14="http://schemas.microsoft.com/office/drawing/2010/main" val="0"/>
              </a:ext>
            </a:extLst>
          </a:blip>
          <a:srcRect l="12042" b="8701"/>
          <a:stretch>
            <a:fillRect/>
          </a:stretch>
        </p:blipFill>
        <p:spPr bwMode="auto">
          <a:xfrm>
            <a:off x="3581400" y="762000"/>
            <a:ext cx="3997036" cy="330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9" name="Rectangle 1">
            <a:extLst>
              <a:ext uri="{FF2B5EF4-FFF2-40B4-BE49-F238E27FC236}">
                <a16:creationId xmlns:a16="http://schemas.microsoft.com/office/drawing/2014/main" id="{E20FB7EC-A7DB-462D-8F12-CD4E2D32F030}"/>
              </a:ext>
            </a:extLst>
          </p:cNvPr>
          <p:cNvSpPr>
            <a:spLocks noChangeArrowheads="1"/>
          </p:cNvSpPr>
          <p:nvPr/>
        </p:nvSpPr>
        <p:spPr bwMode="auto">
          <a:xfrm>
            <a:off x="157219" y="5823533"/>
            <a:ext cx="9144000" cy="88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lnSpc>
                <a:spcPct val="107000"/>
              </a:lnSpc>
              <a:spcBef>
                <a:spcPct val="0"/>
              </a:spcBef>
              <a:spcAft>
                <a:spcPct val="0"/>
              </a:spcAft>
              <a:buNone/>
            </a:pPr>
            <a:r>
              <a:rPr lang="en-US" altLang="en-US" sz="1000" dirty="0">
                <a:solidFill>
                  <a:srgbClr val="000000"/>
                </a:solidFill>
                <a:latin typeface="Times New Roman" panose="02020603050405020304" pitchFamily="18" charset="0"/>
                <a:cs typeface="Times New Roman" panose="02020603050405020304" pitchFamily="18" charset="0"/>
              </a:rPr>
              <a:t>ENE 1.G Explain how the cellular environment affects enzyme activity.</a:t>
            </a:r>
            <a:endParaRPr lang="en-US" altLang="en-US" sz="1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fontAlgn="base">
              <a:lnSpc>
                <a:spcPct val="107000"/>
              </a:lnSpc>
              <a:spcBef>
                <a:spcPct val="0"/>
              </a:spcBef>
              <a:spcAft>
                <a:spcPct val="0"/>
              </a:spcAft>
              <a:buNone/>
            </a:pPr>
            <a:r>
              <a:rPr lang="en-US" altLang="en-US" sz="1000" dirty="0">
                <a:solidFill>
                  <a:srgbClr val="000000"/>
                </a:solidFill>
                <a:latin typeface="Times New Roman" panose="02020603050405020304" pitchFamily="18" charset="0"/>
                <a:cs typeface="Times New Roman" panose="02020603050405020304" pitchFamily="18" charset="0"/>
              </a:rPr>
              <a:t>ENE 1.G.2 The relative concentrations of substrates and products determine how efficiently an enzymatic reaction proceeds</a:t>
            </a:r>
          </a:p>
          <a:p>
            <a:pPr lvl="0">
              <a:spcBef>
                <a:spcPts val="0"/>
              </a:spcBef>
              <a:buNone/>
              <a:defRPr/>
            </a:pPr>
            <a:r>
              <a:rPr lang="en-US" sz="1000" dirty="0">
                <a:solidFill>
                  <a:prstClr val="black"/>
                </a:solidFill>
                <a:latin typeface="Times New Roman" panose="02020603050405020304" pitchFamily="18" charset="0"/>
                <a:cs typeface="Times New Roman" panose="02020603050405020304" pitchFamily="18" charset="0"/>
              </a:rPr>
              <a:t>SP 2 B Explain relationships between different characteristics of biological concepts, processes, or models represented visually</a:t>
            </a:r>
          </a:p>
          <a:p>
            <a:pPr lvl="0">
              <a:spcBef>
                <a:spcPts val="0"/>
              </a:spcBef>
              <a:buNone/>
              <a:defRPr/>
            </a:pPr>
            <a:r>
              <a:rPr lang="en-US" sz="1000" dirty="0">
                <a:solidFill>
                  <a:prstClr val="black"/>
                </a:solidFill>
                <a:latin typeface="Times New Roman" panose="02020603050405020304" pitchFamily="18" charset="0"/>
                <a:cs typeface="Times New Roman" panose="02020603050405020304" pitchFamily="18" charset="0"/>
              </a:rPr>
              <a:t>    a. in theoretical contexts</a:t>
            </a:r>
          </a:p>
          <a:p>
            <a:pPr lvl="0">
              <a:spcBef>
                <a:spcPts val="0"/>
              </a:spcBef>
              <a:buNone/>
              <a:defRPr/>
            </a:pPr>
            <a:r>
              <a:rPr lang="en-US" sz="1000" dirty="0">
                <a:solidFill>
                  <a:prstClr val="black"/>
                </a:solidFill>
                <a:latin typeface="Times New Roman" panose="02020603050405020304" pitchFamily="18" charset="0"/>
                <a:cs typeface="Times New Roman" panose="02020603050405020304" pitchFamily="18" charset="0"/>
              </a:rPr>
              <a:t>SP 2.C Explain how biological concepts or processes represented visually relate to larger biological principles, concepts, processes or theories</a:t>
            </a:r>
            <a:r>
              <a:rPr lang="en-US" sz="1000" dirty="0">
                <a:solidFill>
                  <a:prstClr val="black"/>
                </a:solidFill>
                <a:latin typeface="Calibri" panose="020F0502020204030204"/>
              </a:rPr>
              <a:t>.</a:t>
            </a:r>
          </a:p>
        </p:txBody>
      </p:sp>
      <p:pic>
        <p:nvPicPr>
          <p:cNvPr id="6" name="Picture 5">
            <a:extLst>
              <a:ext uri="{FF2B5EF4-FFF2-40B4-BE49-F238E27FC236}">
                <a16:creationId xmlns:a16="http://schemas.microsoft.com/office/drawing/2014/main" id="{3E454EBC-53CD-4539-A322-FD95958085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92515" y="762000"/>
            <a:ext cx="4822914" cy="349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939"/>
                                        </p:tgtEl>
                                        <p:attrNameLst>
                                          <p:attrName>style.visibility</p:attrName>
                                        </p:attrNameLst>
                                      </p:cBhvr>
                                      <p:to>
                                        <p:strVal val="visible"/>
                                      </p:to>
                                    </p:set>
                                    <p:animEffect transition="in" filter="wipe(left)">
                                      <p:cBhvr>
                                        <p:cTn id="12" dur="500"/>
                                        <p:tgtEl>
                                          <p:spTgt spid="3993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4869"/>
                                        </p:tgtEl>
                                        <p:attrNameLst>
                                          <p:attrName>style.visibility</p:attrName>
                                        </p:attrNameLst>
                                      </p:cBhvr>
                                      <p:to>
                                        <p:strVal val="visible"/>
                                      </p:to>
                                    </p:set>
                                    <p:animEffect transition="in" filter="wipe(down)">
                                      <p:cBhvr>
                                        <p:cTn id="17" dur="500"/>
                                        <p:tgtEl>
                                          <p:spTgt spid="164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p:bldP spid="16486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a:extLst>
              <a:ext uri="{FF2B5EF4-FFF2-40B4-BE49-F238E27FC236}">
                <a16:creationId xmlns:a16="http://schemas.microsoft.com/office/drawing/2014/main" id="{4BFB0ED7-3C0E-4578-9125-A80F2CAE4E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583" t="16364" r="19257" b="38485"/>
          <a:stretch/>
        </p:blipFill>
        <p:spPr bwMode="auto">
          <a:xfrm>
            <a:off x="6576313" y="171001"/>
            <a:ext cx="5418739" cy="3336331"/>
          </a:xfrm>
          <a:prstGeom prst="rect">
            <a:avLst/>
          </a:prstGeom>
          <a:noFill/>
          <a:extLst>
            <a:ext uri="{909E8E84-426E-40DD-AFC4-6F175D3DCCD1}">
              <a14:hiddenFill xmlns:a14="http://schemas.microsoft.com/office/drawing/2010/main">
                <a:solidFill>
                  <a:srgbClr val="FFFFFF"/>
                </a:solidFill>
              </a14:hiddenFill>
            </a:ext>
          </a:extLst>
        </p:spPr>
      </p:pic>
      <p:sp>
        <p:nvSpPr>
          <p:cNvPr id="109570" name="Rectangle 2">
            <a:extLst>
              <a:ext uri="{FF2B5EF4-FFF2-40B4-BE49-F238E27FC236}">
                <a16:creationId xmlns:a16="http://schemas.microsoft.com/office/drawing/2014/main" id="{8A8D9F15-0A1B-4102-B092-D084F2A35147}"/>
              </a:ext>
            </a:extLst>
          </p:cNvPr>
          <p:cNvSpPr>
            <a:spLocks noGrp="1" noChangeArrowheads="1"/>
          </p:cNvSpPr>
          <p:nvPr>
            <p:ph type="body" sz="half" idx="2"/>
          </p:nvPr>
        </p:nvSpPr>
        <p:spPr>
          <a:xfrm>
            <a:off x="196948" y="526861"/>
            <a:ext cx="6374147" cy="1281157"/>
          </a:xfrm>
        </p:spPr>
        <p:txBody>
          <a:bodyPr>
            <a:normAutofit lnSpcReduction="10000"/>
          </a:bodyPr>
          <a:lstStyle/>
          <a:p>
            <a:pPr>
              <a:spcBef>
                <a:spcPct val="0"/>
              </a:spcBef>
              <a:buNone/>
            </a:pPr>
            <a:r>
              <a:rPr lang="en-US" b="0" i="0" dirty="0">
                <a:solidFill>
                  <a:srgbClr val="333333"/>
                </a:solidFill>
                <a:effectLst/>
                <a:latin typeface="Comic Sans MS" panose="030F0702030302020204" pitchFamily="66" charset="0"/>
              </a:rPr>
              <a:t>Which enzyme is likely found in humans?</a:t>
            </a:r>
            <a:br>
              <a:rPr lang="en-US" b="0" i="0" dirty="0">
                <a:solidFill>
                  <a:srgbClr val="333333"/>
                </a:solidFill>
                <a:effectLst/>
                <a:latin typeface="Comic Sans MS" panose="030F0702030302020204" pitchFamily="66" charset="0"/>
              </a:rPr>
            </a:br>
            <a:r>
              <a:rPr lang="en-US" dirty="0">
                <a:solidFill>
                  <a:srgbClr val="333333"/>
                </a:solidFill>
                <a:latin typeface="Comic Sans MS" panose="030F0702030302020204" pitchFamily="66" charset="0"/>
              </a:rPr>
              <a:t>EXPLAIN YOUR ANSWER.</a:t>
            </a:r>
            <a:r>
              <a:rPr lang="en-US" b="0" i="0" dirty="0">
                <a:solidFill>
                  <a:srgbClr val="FFFFFF"/>
                </a:solidFill>
                <a:effectLst/>
                <a:latin typeface="Comic Sans MS" panose="030F0702030302020204" pitchFamily="66" charset="0"/>
              </a:rPr>
              <a:t>c</a:t>
            </a:r>
            <a:br>
              <a:rPr lang="en-US" altLang="en-US" sz="1100" dirty="0">
                <a:latin typeface="Comic Sans MS" panose="030F0702030302020204" pitchFamily="66" charset="0"/>
              </a:rPr>
            </a:br>
            <a:endParaRPr lang="en-US" altLang="en-US" sz="1100" dirty="0">
              <a:latin typeface="Comic Sans MS" panose="030F0702030302020204" pitchFamily="66" charset="0"/>
            </a:endParaRPr>
          </a:p>
        </p:txBody>
      </p:sp>
      <p:sp>
        <p:nvSpPr>
          <p:cNvPr id="5" name="Rectangle 4">
            <a:extLst>
              <a:ext uri="{FF2B5EF4-FFF2-40B4-BE49-F238E27FC236}">
                <a16:creationId xmlns:a16="http://schemas.microsoft.com/office/drawing/2014/main" id="{D71E7683-6A47-4F31-9046-5761F37C1E9F}"/>
              </a:ext>
            </a:extLst>
          </p:cNvPr>
          <p:cNvSpPr/>
          <p:nvPr/>
        </p:nvSpPr>
        <p:spPr>
          <a:xfrm>
            <a:off x="7228282" y="693777"/>
            <a:ext cx="2360886" cy="2429278"/>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6C95C13F-7B44-4534-BA01-0A5260BEC410}"/>
              </a:ext>
            </a:extLst>
          </p:cNvPr>
          <p:cNvSpPr txBox="1"/>
          <p:nvPr/>
        </p:nvSpPr>
        <p:spPr>
          <a:xfrm>
            <a:off x="0" y="32502"/>
            <a:ext cx="10976749" cy="276999"/>
          </a:xfrm>
          <a:prstGeom prst="rect">
            <a:avLst/>
          </a:prstGeom>
          <a:noFill/>
        </p:spPr>
        <p:txBody>
          <a:bodyPr wrap="square">
            <a:spAutoFit/>
          </a:bodyPr>
          <a:lstStyle/>
          <a:p>
            <a:r>
              <a:rPr lang="en-US" sz="1200" dirty="0"/>
              <a:t>https://media.cheggcdn.com/media/265/26543fca-c09f-4203-959d-13272944f8e9/phpNSt9TU.png</a:t>
            </a:r>
          </a:p>
        </p:txBody>
      </p:sp>
      <p:sp>
        <p:nvSpPr>
          <p:cNvPr id="16" name="TextBox 15">
            <a:extLst>
              <a:ext uri="{FF2B5EF4-FFF2-40B4-BE49-F238E27FC236}">
                <a16:creationId xmlns:a16="http://schemas.microsoft.com/office/drawing/2014/main" id="{2923A7EE-39C3-4B61-ADEF-8070E632F3D2}"/>
              </a:ext>
            </a:extLst>
          </p:cNvPr>
          <p:cNvSpPr txBox="1"/>
          <p:nvPr/>
        </p:nvSpPr>
        <p:spPr>
          <a:xfrm>
            <a:off x="0" y="5957754"/>
            <a:ext cx="11798103" cy="900246"/>
          </a:xfrm>
          <a:prstGeom prst="rect">
            <a:avLst/>
          </a:prstGeom>
          <a:noFill/>
        </p:spPr>
        <p:txBody>
          <a:bodyPr wrap="square">
            <a:spAutoFit/>
          </a:bodyPr>
          <a:lstStyle/>
          <a:p>
            <a:r>
              <a:rPr lang="en-US" sz="1050" dirty="0"/>
              <a:t>ESSENTIAL KNOWLEDGE </a:t>
            </a:r>
          </a:p>
          <a:p>
            <a:r>
              <a:rPr lang="en-US" sz="1050" dirty="0"/>
              <a:t>ENE-1.F.1Change to the molecular structure of a component in an enzymatic system may result in a change of the function or efficiency of the system— </a:t>
            </a:r>
          </a:p>
          <a:p>
            <a:r>
              <a:rPr lang="en-US" sz="1050" dirty="0"/>
              <a:t>   a. Denaturation of an enzyme occurs when the protein structure is disrupted, eliminating the ability to catalyze reactions. </a:t>
            </a:r>
          </a:p>
          <a:p>
            <a:r>
              <a:rPr lang="en-US" sz="1050" dirty="0"/>
              <a:t>   b. Environmental temperatures and pH outside the optimal range for a given enzyme will cause changes to its structure, altering the efficiency with which it catalyzes reactions.</a:t>
            </a:r>
          </a:p>
          <a:p>
            <a:r>
              <a:rPr lang="en-US" sz="1050" dirty="0"/>
              <a:t>SP 4.B  Describe data from a table or graph, including b. Describing trends and/or patterns in the data. c. Describing relationships between variables.</a:t>
            </a:r>
          </a:p>
        </p:txBody>
      </p:sp>
      <p:sp>
        <p:nvSpPr>
          <p:cNvPr id="2" name="TextBox 1">
            <a:extLst>
              <a:ext uri="{FF2B5EF4-FFF2-40B4-BE49-F238E27FC236}">
                <a16:creationId xmlns:a16="http://schemas.microsoft.com/office/drawing/2014/main" id="{FBF7D984-591B-474E-9FB3-B840F80F60D3}"/>
              </a:ext>
            </a:extLst>
          </p:cNvPr>
          <p:cNvSpPr txBox="1"/>
          <p:nvPr/>
        </p:nvSpPr>
        <p:spPr>
          <a:xfrm>
            <a:off x="196948" y="2322392"/>
            <a:ext cx="6374147" cy="1631216"/>
          </a:xfrm>
          <a:prstGeom prst="rect">
            <a:avLst/>
          </a:prstGeom>
          <a:noFill/>
        </p:spPr>
        <p:txBody>
          <a:bodyPr wrap="square" rtlCol="0">
            <a:spAutoFit/>
          </a:bodyPr>
          <a:lstStyle/>
          <a:p>
            <a:r>
              <a:rPr lang="en-US" sz="2000" dirty="0">
                <a:solidFill>
                  <a:srgbClr val="0000FF"/>
                </a:solidFill>
                <a:latin typeface="Comic Sans MS" panose="030F0702030302020204" pitchFamily="66" charset="0"/>
              </a:rPr>
              <a:t>Enzyme A would be active in humans because it shows optimum activity at human body temperature (37 ⁰C/ 98.6 ⁰F). Enzyme B has optimum activity at much higher temperatures. Enzyme B would be inactive at human body temperature. </a:t>
            </a:r>
          </a:p>
        </p:txBody>
      </p:sp>
    </p:spTree>
    <p:extLst>
      <p:ext uri="{BB962C8B-B14F-4D97-AF65-F5344CB8AC3E}">
        <p14:creationId xmlns:p14="http://schemas.microsoft.com/office/powerpoint/2010/main" val="192181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B2FCFC"/>
        </a:solidFill>
        <a:effectLst/>
      </p:bgPr>
    </p:bg>
    <p:spTree>
      <p:nvGrpSpPr>
        <p:cNvPr id="1" name=""/>
        <p:cNvGrpSpPr/>
        <p:nvPr/>
      </p:nvGrpSpPr>
      <p:grpSpPr>
        <a:xfrm>
          <a:off x="0" y="0"/>
          <a:ext cx="0" cy="0"/>
          <a:chOff x="0" y="0"/>
          <a:chExt cx="0" cy="0"/>
        </a:xfrm>
      </p:grpSpPr>
      <p:sp>
        <p:nvSpPr>
          <p:cNvPr id="147460" name="Rectangle 2">
            <a:extLst>
              <a:ext uri="{FF2B5EF4-FFF2-40B4-BE49-F238E27FC236}">
                <a16:creationId xmlns:a16="http://schemas.microsoft.com/office/drawing/2014/main" id="{40831F7F-0708-4516-A485-4C008FB650B5}"/>
              </a:ext>
            </a:extLst>
          </p:cNvPr>
          <p:cNvSpPr>
            <a:spLocks noChangeArrowheads="1"/>
          </p:cNvSpPr>
          <p:nvPr/>
        </p:nvSpPr>
        <p:spPr bwMode="auto">
          <a:xfrm>
            <a:off x="0" y="0"/>
            <a:ext cx="9525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1000" dirty="0">
                <a:solidFill>
                  <a:srgbClr val="CC0099"/>
                </a:solidFill>
                <a:latin typeface="Arial" panose="020B0604020202020204" pitchFamily="34" charset="0"/>
                <a:cs typeface="Arial" panose="020B0604020202020204" pitchFamily="34" charset="0"/>
              </a:rPr>
              <a:t>Images from: http://ppt.wz51z.com/PMP2/Science.To.WebText/animations/science/chemistry_physics/vp_beaker_bubbles_steam.htm</a:t>
            </a:r>
          </a:p>
          <a:p>
            <a:pPr fontAlgn="base">
              <a:spcBef>
                <a:spcPct val="0"/>
              </a:spcBef>
              <a:spcAft>
                <a:spcPct val="0"/>
              </a:spcAft>
              <a:buNone/>
            </a:pPr>
            <a:r>
              <a:rPr lang="en-US" altLang="en-US" sz="1000" dirty="0">
                <a:solidFill>
                  <a:srgbClr val="CC0099"/>
                </a:solidFill>
                <a:latin typeface="Arial" panose="020B0604020202020204" pitchFamily="34" charset="0"/>
                <a:cs typeface="Arial" panose="020B0604020202020204" pitchFamily="34" charset="0"/>
              </a:rPr>
              <a:t>http://nobel.scas.bcit.ca/debeck_pt/science/images/blue_bubbling_liquid.gif</a:t>
            </a:r>
          </a:p>
          <a:p>
            <a:pPr fontAlgn="base">
              <a:spcBef>
                <a:spcPct val="0"/>
              </a:spcBef>
              <a:spcAft>
                <a:spcPct val="0"/>
              </a:spcAft>
              <a:buNone/>
            </a:pPr>
            <a:r>
              <a:rPr lang="en-US" altLang="en-US" sz="1000" dirty="0">
                <a:solidFill>
                  <a:srgbClr val="CC0099"/>
                </a:solidFill>
                <a:latin typeface="Arial" panose="020B0604020202020204" pitchFamily="34" charset="0"/>
                <a:cs typeface="Arial" panose="020B0604020202020204" pitchFamily="34" charset="0"/>
              </a:rPr>
              <a:t>http://ps205.org/wp-content/uploads/2010/09/beaker_red_liquid_bubbling_sm_wht.gif</a:t>
            </a:r>
          </a:p>
        </p:txBody>
      </p:sp>
      <p:pic>
        <p:nvPicPr>
          <p:cNvPr id="147461" name="Picture 3">
            <a:extLst>
              <a:ext uri="{FF2B5EF4-FFF2-40B4-BE49-F238E27FC236}">
                <a16:creationId xmlns:a16="http://schemas.microsoft.com/office/drawing/2014/main" id="{74096FA0-3B51-438F-A23F-3D3FE86FA8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40039" y="2309550"/>
            <a:ext cx="1238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2" name="Picture 5">
            <a:extLst>
              <a:ext uri="{FF2B5EF4-FFF2-40B4-BE49-F238E27FC236}">
                <a16:creationId xmlns:a16="http://schemas.microsoft.com/office/drawing/2014/main" id="{00657DE7-54FB-4C04-AF51-0652BE7779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19632" y="2261388"/>
            <a:ext cx="9715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3" name="Picture 1">
            <a:extLst>
              <a:ext uri="{FF2B5EF4-FFF2-40B4-BE49-F238E27FC236}">
                <a16:creationId xmlns:a16="http://schemas.microsoft.com/office/drawing/2014/main" id="{FDDE8EB5-A9B9-4789-8CA5-50C1DE13752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84832" y="2716571"/>
            <a:ext cx="915988"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A55E58C8-156B-4512-92BA-7D6D67DD4E5D}"/>
              </a:ext>
            </a:extLst>
          </p:cNvPr>
          <p:cNvSpPr/>
          <p:nvPr/>
        </p:nvSpPr>
        <p:spPr>
          <a:xfrm>
            <a:off x="75721" y="6550223"/>
            <a:ext cx="4572000" cy="307777"/>
          </a:xfrm>
          <a:prstGeom prst="rect">
            <a:avLst/>
          </a:prstGeom>
        </p:spPr>
        <p:txBody>
          <a:bodyPr>
            <a:spAutoFit/>
          </a:bodyPr>
          <a:lstStyle/>
          <a:p>
            <a:pPr eaLnBrk="0" fontAlgn="base" hangingPunct="0">
              <a:spcBef>
                <a:spcPct val="0"/>
              </a:spcBef>
              <a:spcAft>
                <a:spcPct val="0"/>
              </a:spcAft>
            </a:pPr>
            <a:r>
              <a:rPr lang="en-US" sz="1400" dirty="0">
                <a:solidFill>
                  <a:srgbClr val="000000"/>
                </a:solidFill>
                <a:latin typeface="Times New Roman"/>
              </a:rPr>
              <a:t>SP 1.A Describe biological concepts or processes</a:t>
            </a:r>
          </a:p>
        </p:txBody>
      </p:sp>
      <p:sp>
        <p:nvSpPr>
          <p:cNvPr id="3" name="Rectangle 2">
            <a:extLst>
              <a:ext uri="{FF2B5EF4-FFF2-40B4-BE49-F238E27FC236}">
                <a16:creationId xmlns:a16="http://schemas.microsoft.com/office/drawing/2014/main" id="{96E6CAAC-B15D-472C-8641-48C99CF34BE5}"/>
              </a:ext>
            </a:extLst>
          </p:cNvPr>
          <p:cNvSpPr/>
          <p:nvPr/>
        </p:nvSpPr>
        <p:spPr>
          <a:xfrm>
            <a:off x="8149389" y="2428746"/>
            <a:ext cx="4009118" cy="2246769"/>
          </a:xfrm>
          <a:prstGeom prst="rect">
            <a:avLst/>
          </a:prstGeom>
        </p:spPr>
        <p:txBody>
          <a:bodyPr wrap="square">
            <a:spAutoFit/>
          </a:bodyPr>
          <a:lstStyle/>
          <a:p>
            <a:pPr fontAlgn="base">
              <a:spcBef>
                <a:spcPct val="0"/>
              </a:spcBef>
              <a:spcAft>
                <a:spcPct val="0"/>
              </a:spcAft>
            </a:pPr>
            <a:r>
              <a:rPr lang="en-US" altLang="en-US" sz="2800" dirty="0">
                <a:solidFill>
                  <a:schemeClr val="accent2"/>
                </a:solidFill>
                <a:latin typeface="Comic Sans MS" panose="030F0702030302020204" pitchFamily="66" charset="0"/>
              </a:rPr>
              <a:t>Solution C has the least number of </a:t>
            </a:r>
          </a:p>
          <a:p>
            <a:pPr fontAlgn="base">
              <a:spcBef>
                <a:spcPct val="0"/>
              </a:spcBef>
              <a:spcAft>
                <a:spcPct val="0"/>
              </a:spcAft>
            </a:pPr>
            <a:r>
              <a:rPr lang="en-US" altLang="en-US" sz="2800" dirty="0">
                <a:solidFill>
                  <a:schemeClr val="accent2"/>
                </a:solidFill>
                <a:latin typeface="Comic Sans MS" panose="030F0702030302020204" pitchFamily="66" charset="0"/>
              </a:rPr>
              <a:t>H</a:t>
            </a:r>
            <a:r>
              <a:rPr lang="en-US" altLang="en-US" sz="2800" baseline="30000" dirty="0">
                <a:solidFill>
                  <a:schemeClr val="accent2"/>
                </a:solidFill>
                <a:latin typeface="Comic Sans MS" panose="030F0702030302020204" pitchFamily="66" charset="0"/>
              </a:rPr>
              <a:t>+</a:t>
            </a:r>
            <a:r>
              <a:rPr lang="en-US" altLang="en-US" sz="2800" dirty="0">
                <a:solidFill>
                  <a:schemeClr val="accent2"/>
                </a:solidFill>
                <a:latin typeface="Comic Sans MS" panose="030F0702030302020204" pitchFamily="66" charset="0"/>
              </a:rPr>
              <a:t> ions</a:t>
            </a:r>
          </a:p>
          <a:p>
            <a:pPr fontAlgn="base">
              <a:spcBef>
                <a:spcPct val="0"/>
              </a:spcBef>
              <a:spcAft>
                <a:spcPct val="0"/>
              </a:spcAft>
            </a:pPr>
            <a:br>
              <a:rPr lang="en-US" altLang="en-US" sz="2800" dirty="0">
                <a:solidFill>
                  <a:schemeClr val="accent2"/>
                </a:solidFill>
                <a:latin typeface="Comic Sans MS" panose="030F0702030302020204" pitchFamily="66" charset="0"/>
              </a:rPr>
            </a:br>
            <a:endParaRPr lang="en-US" altLang="en-US" sz="2800" dirty="0">
              <a:solidFill>
                <a:srgbClr val="3333CC"/>
              </a:solidFill>
              <a:latin typeface="Comic Sans MS" panose="030F0702030302020204" pitchFamily="66" charset="0"/>
            </a:endParaRPr>
          </a:p>
        </p:txBody>
      </p:sp>
      <p:pic>
        <p:nvPicPr>
          <p:cNvPr id="4" name="Picture 3">
            <a:extLst>
              <a:ext uri="{FF2B5EF4-FFF2-40B4-BE49-F238E27FC236}">
                <a16:creationId xmlns:a16="http://schemas.microsoft.com/office/drawing/2014/main" id="{A3AFEA95-2E9A-4BF8-BA30-34ED6FB68A7E}"/>
              </a:ext>
            </a:extLst>
          </p:cNvPr>
          <p:cNvPicPr>
            <a:picLocks noChangeAspect="1"/>
          </p:cNvPicPr>
          <p:nvPr/>
        </p:nvPicPr>
        <p:blipFill>
          <a:blip r:embed="rId5"/>
          <a:stretch>
            <a:fillRect/>
          </a:stretch>
        </p:blipFill>
        <p:spPr>
          <a:xfrm>
            <a:off x="8710882" y="70564"/>
            <a:ext cx="3481118" cy="591363"/>
          </a:xfrm>
          <a:prstGeom prst="rect">
            <a:avLst/>
          </a:prstGeom>
        </p:spPr>
      </p:pic>
      <p:sp>
        <p:nvSpPr>
          <p:cNvPr id="13" name="TextBox 12">
            <a:extLst>
              <a:ext uri="{FF2B5EF4-FFF2-40B4-BE49-F238E27FC236}">
                <a16:creationId xmlns:a16="http://schemas.microsoft.com/office/drawing/2014/main" id="{45DFE80D-E790-4FA9-B3BB-4CDFD2645DD9}"/>
              </a:ext>
            </a:extLst>
          </p:cNvPr>
          <p:cNvSpPr txBox="1"/>
          <p:nvPr/>
        </p:nvSpPr>
        <p:spPr>
          <a:xfrm>
            <a:off x="82133" y="770849"/>
            <a:ext cx="11750675" cy="923330"/>
          </a:xfrm>
          <a:prstGeom prst="rect">
            <a:avLst/>
          </a:prstGeom>
          <a:noFill/>
        </p:spPr>
        <p:txBody>
          <a:bodyPr wrap="square">
            <a:spAutoFit/>
          </a:bodyPr>
          <a:lstStyle/>
          <a:p>
            <a:pPr lvl="0">
              <a:spcBef>
                <a:spcPct val="0"/>
              </a:spcBef>
              <a:defRPr/>
            </a:pPr>
            <a:r>
              <a:rPr kumimoji="0" lang="en-US" altLang="en-US" sz="27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Which solution has the least number </a:t>
            </a:r>
            <a:r>
              <a:rPr lang="en-US" altLang="en-US" sz="2700" dirty="0">
                <a:solidFill>
                  <a:srgbClr val="000000"/>
                </a:solidFill>
                <a:latin typeface="Comic Sans MS" panose="030F0702030302020204" pitchFamily="66" charset="0"/>
              </a:rPr>
              <a:t>of H</a:t>
            </a:r>
            <a:r>
              <a:rPr lang="en-US" altLang="en-US" sz="2700" baseline="30000" dirty="0">
                <a:solidFill>
                  <a:srgbClr val="000000"/>
                </a:solidFill>
                <a:latin typeface="Comic Sans MS" panose="030F0702030302020204" pitchFamily="66" charset="0"/>
              </a:rPr>
              <a:t>+</a:t>
            </a:r>
            <a:r>
              <a:rPr lang="en-US" altLang="en-US" sz="2700" dirty="0">
                <a:solidFill>
                  <a:srgbClr val="000000"/>
                </a:solidFill>
                <a:latin typeface="Comic Sans MS" panose="030F0702030302020204" pitchFamily="66" charset="0"/>
              </a:rPr>
              <a:t> ions? </a:t>
            </a:r>
            <a:br>
              <a:rPr kumimoji="0" lang="en-US" altLang="en-US" sz="27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br>
            <a:r>
              <a:rPr kumimoji="0" lang="en-US" altLang="en-US" sz="27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EXPLAIN YOUR ANSWER</a:t>
            </a:r>
          </a:p>
        </p:txBody>
      </p:sp>
      <p:sp>
        <p:nvSpPr>
          <p:cNvPr id="15" name="TextBox 14">
            <a:extLst>
              <a:ext uri="{FF2B5EF4-FFF2-40B4-BE49-F238E27FC236}">
                <a16:creationId xmlns:a16="http://schemas.microsoft.com/office/drawing/2014/main" id="{4A1E8D12-DEB6-41EC-885F-4E4FD79E93F8}"/>
              </a:ext>
            </a:extLst>
          </p:cNvPr>
          <p:cNvSpPr txBox="1"/>
          <p:nvPr/>
        </p:nvSpPr>
        <p:spPr>
          <a:xfrm>
            <a:off x="1205760" y="3993735"/>
            <a:ext cx="7370843" cy="1200329"/>
          </a:xfrm>
          <a:prstGeom prst="rect">
            <a:avLst/>
          </a:prstGeom>
          <a:noFill/>
        </p:spPr>
        <p:txBody>
          <a:bodyPr wrap="square">
            <a:spAutoFit/>
          </a:bodyPr>
          <a:lstStyle/>
          <a:p>
            <a:r>
              <a:rPr kumimoji="0" lang="en-US" altLang="en-US" sz="40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a:t>
            </a:r>
            <a:r>
              <a:rPr kumimoji="0" lang="en-US" altLang="en-US" sz="32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pH </a:t>
            </a:r>
            <a:r>
              <a:rPr lang="en-US" altLang="en-US" sz="3200" dirty="0">
                <a:solidFill>
                  <a:srgbClr val="000000"/>
                </a:solidFill>
                <a:latin typeface="Comic Sans MS" panose="030F0702030302020204" pitchFamily="66" charset="0"/>
              </a:rPr>
              <a:t>3</a:t>
            </a:r>
            <a:r>
              <a:rPr kumimoji="0" lang="en-US" altLang="en-US" sz="32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pH  6            pH  9</a:t>
            </a:r>
            <a:br>
              <a:rPr kumimoji="0" lang="en-US" altLang="en-US" sz="32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br>
            <a:r>
              <a:rPr kumimoji="0" lang="en-US" altLang="en-US" sz="32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A                  B                   C</a:t>
            </a:r>
            <a:endParaRPr lang="en-US" dirty="0"/>
          </a:p>
        </p:txBody>
      </p:sp>
      <p:sp>
        <p:nvSpPr>
          <p:cNvPr id="17" name="TextBox 16">
            <a:extLst>
              <a:ext uri="{FF2B5EF4-FFF2-40B4-BE49-F238E27FC236}">
                <a16:creationId xmlns:a16="http://schemas.microsoft.com/office/drawing/2014/main" id="{42ACC045-9233-4229-8E6F-5CFEB7D388DC}"/>
              </a:ext>
            </a:extLst>
          </p:cNvPr>
          <p:cNvSpPr txBox="1"/>
          <p:nvPr/>
        </p:nvSpPr>
        <p:spPr>
          <a:xfrm>
            <a:off x="4826668" y="5035610"/>
            <a:ext cx="7248681" cy="1569660"/>
          </a:xfrm>
          <a:prstGeom prst="rect">
            <a:avLst/>
          </a:prstGeom>
          <a:noFill/>
        </p:spPr>
        <p:txBody>
          <a:bodyPr wrap="square">
            <a:spAutoFit/>
          </a:bodyPr>
          <a:lstStyle/>
          <a:p>
            <a:pPr fontAlgn="base">
              <a:spcBef>
                <a:spcPct val="0"/>
              </a:spcBef>
              <a:spcAft>
                <a:spcPct val="0"/>
              </a:spcAft>
              <a:buNone/>
            </a:pPr>
            <a:r>
              <a:rPr lang="en-US" altLang="en-US" sz="2400" b="1" dirty="0">
                <a:solidFill>
                  <a:srgbClr val="FF0000"/>
                </a:solidFill>
                <a:latin typeface="Comic Sans MS" panose="030F0702030302020204" pitchFamily="66" charset="0"/>
              </a:rPr>
              <a:t>pH = -log[H+] </a:t>
            </a:r>
            <a:br>
              <a:rPr lang="en-US" altLang="en-US" sz="2400" dirty="0">
                <a:solidFill>
                  <a:srgbClr val="3333CC"/>
                </a:solidFill>
                <a:latin typeface="Comic Sans MS" panose="030F0702030302020204" pitchFamily="66" charset="0"/>
              </a:rPr>
            </a:br>
            <a:r>
              <a:rPr lang="en-US" altLang="en-US" sz="2400" dirty="0">
                <a:solidFill>
                  <a:srgbClr val="3333CC"/>
                </a:solidFill>
                <a:latin typeface="Comic Sans MS" panose="030F0702030302020204" pitchFamily="66" charset="0"/>
              </a:rPr>
              <a:t>pH 2 has 1 X 10</a:t>
            </a:r>
            <a:r>
              <a:rPr lang="en-US" altLang="en-US" sz="2400" baseline="30000" dirty="0">
                <a:solidFill>
                  <a:srgbClr val="3333CC"/>
                </a:solidFill>
                <a:latin typeface="Comic Sans MS" panose="030F0702030302020204" pitchFamily="66" charset="0"/>
              </a:rPr>
              <a:t>-3</a:t>
            </a:r>
            <a:r>
              <a:rPr lang="en-US" altLang="en-US" sz="2400" dirty="0">
                <a:solidFill>
                  <a:srgbClr val="3333CC"/>
                </a:solidFill>
                <a:latin typeface="Comic Sans MS" panose="030F0702030302020204" pitchFamily="66" charset="0"/>
              </a:rPr>
              <a:t> or 0.001 H</a:t>
            </a:r>
            <a:r>
              <a:rPr lang="en-US" altLang="en-US" sz="2400" baseline="30000" dirty="0">
                <a:solidFill>
                  <a:srgbClr val="3333CC"/>
                </a:solidFill>
                <a:latin typeface="Comic Sans MS" panose="030F0702030302020204" pitchFamily="66" charset="0"/>
              </a:rPr>
              <a:t>+</a:t>
            </a:r>
            <a:r>
              <a:rPr lang="en-US" altLang="en-US" sz="2400" dirty="0">
                <a:solidFill>
                  <a:srgbClr val="3333CC"/>
                </a:solidFill>
                <a:latin typeface="Comic Sans MS" panose="030F0702030302020204" pitchFamily="66" charset="0"/>
              </a:rPr>
              <a:t> per liter (0.01 M)</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400" dirty="0">
                <a:solidFill>
                  <a:srgbClr val="3333CC"/>
                </a:solidFill>
                <a:latin typeface="Comic Sans MS" panose="030F0702030302020204" pitchFamily="66" charset="0"/>
              </a:rPr>
              <a:t>pH 6 has 1 X 10</a:t>
            </a:r>
            <a:r>
              <a:rPr lang="en-US" altLang="en-US" sz="2400" baseline="30000" dirty="0">
                <a:solidFill>
                  <a:srgbClr val="3333CC"/>
                </a:solidFill>
                <a:latin typeface="Comic Sans MS" panose="030F0702030302020204" pitchFamily="66" charset="0"/>
              </a:rPr>
              <a:t>-6 </a:t>
            </a:r>
            <a:r>
              <a:rPr lang="en-US" altLang="en-US" sz="2400" dirty="0">
                <a:solidFill>
                  <a:srgbClr val="3333CC"/>
                </a:solidFill>
                <a:latin typeface="Comic Sans MS" panose="030F0702030302020204" pitchFamily="66" charset="0"/>
              </a:rPr>
              <a:t>or 0.000001 H</a:t>
            </a:r>
            <a:r>
              <a:rPr lang="en-US" altLang="en-US" sz="2400" baseline="30000" dirty="0">
                <a:solidFill>
                  <a:srgbClr val="3333CC"/>
                </a:solidFill>
                <a:latin typeface="Comic Sans MS" panose="030F0702030302020204" pitchFamily="66" charset="0"/>
              </a:rPr>
              <a:t>+ </a:t>
            </a:r>
            <a:r>
              <a:rPr lang="en-US" altLang="en-US" sz="2400" dirty="0">
                <a:solidFill>
                  <a:srgbClr val="3333CC"/>
                </a:solidFill>
                <a:latin typeface="Comic Sans MS" panose="030F0702030302020204" pitchFamily="66" charset="0"/>
              </a:rPr>
              <a:t>per liter </a:t>
            </a:r>
            <a:br>
              <a:rPr lang="en-US" altLang="en-US" sz="2400" dirty="0">
                <a:solidFill>
                  <a:srgbClr val="3333CC"/>
                </a:solidFill>
                <a:latin typeface="Comic Sans MS" panose="030F0702030302020204" pitchFamily="66" charset="0"/>
              </a:rPr>
            </a:br>
            <a:r>
              <a:rPr kumimoji="0" lang="en-US" altLang="en-US" sz="2400" b="0" i="0" u="none" strike="noStrike" kern="1200" cap="none" spc="0" normalizeH="0" baseline="0" noProof="0" dirty="0">
                <a:ln>
                  <a:noFill/>
                </a:ln>
                <a:solidFill>
                  <a:srgbClr val="3333CC"/>
                </a:solidFill>
                <a:effectLst/>
                <a:uLnTx/>
                <a:uFillTx/>
                <a:latin typeface="Comic Sans MS" panose="030F0702030302020204" pitchFamily="66" charset="0"/>
                <a:ea typeface="+mn-ea"/>
                <a:cs typeface="+mn-cs"/>
              </a:rPr>
              <a:t>pH 9 has 1 X 10</a:t>
            </a:r>
            <a:r>
              <a:rPr kumimoji="0" lang="en-US" altLang="en-US" sz="2400" b="0" i="0" u="none" strike="noStrike" kern="1200" cap="none" spc="0" normalizeH="0" baseline="30000" noProof="0" dirty="0">
                <a:ln>
                  <a:noFill/>
                </a:ln>
                <a:solidFill>
                  <a:srgbClr val="3333CC"/>
                </a:solidFill>
                <a:effectLst/>
                <a:uLnTx/>
                <a:uFillTx/>
                <a:latin typeface="Comic Sans MS" panose="030F0702030302020204" pitchFamily="66" charset="0"/>
                <a:ea typeface="+mn-ea"/>
                <a:cs typeface="+mn-cs"/>
              </a:rPr>
              <a:t>-9 </a:t>
            </a:r>
            <a:r>
              <a:rPr kumimoji="0" lang="en-US" altLang="en-US" sz="2400" b="0" i="0" u="none" strike="noStrike" kern="1200" cap="none" spc="0" normalizeH="0" baseline="0" noProof="0" dirty="0">
                <a:ln>
                  <a:noFill/>
                </a:ln>
                <a:solidFill>
                  <a:srgbClr val="3333CC"/>
                </a:solidFill>
                <a:effectLst/>
                <a:uLnTx/>
                <a:uFillTx/>
                <a:latin typeface="Comic Sans MS" panose="030F0702030302020204" pitchFamily="66" charset="0"/>
                <a:ea typeface="+mn-ea"/>
                <a:cs typeface="+mn-cs"/>
              </a:rPr>
              <a:t>or 0.000000001 H</a:t>
            </a:r>
            <a:r>
              <a:rPr kumimoji="0" lang="en-US" altLang="en-US" sz="2400" b="0" i="0" u="none" strike="noStrike" kern="1200" cap="none" spc="0" normalizeH="0" baseline="30000" noProof="0" dirty="0">
                <a:ln>
                  <a:noFill/>
                </a:ln>
                <a:solidFill>
                  <a:srgbClr val="3333CC"/>
                </a:solidFill>
                <a:effectLst/>
                <a:uLnTx/>
                <a:uFillTx/>
                <a:latin typeface="Comic Sans MS" panose="030F0702030302020204" pitchFamily="66" charset="0"/>
                <a:ea typeface="+mn-ea"/>
                <a:cs typeface="+mn-cs"/>
              </a:rPr>
              <a:t>+ </a:t>
            </a:r>
            <a:r>
              <a:rPr kumimoji="0" lang="en-US" altLang="en-US" sz="2400" b="0" i="0" u="none" strike="noStrike" kern="1200" cap="none" spc="0" normalizeH="0" baseline="0" noProof="0" dirty="0">
                <a:ln>
                  <a:noFill/>
                </a:ln>
                <a:solidFill>
                  <a:srgbClr val="3333CC"/>
                </a:solidFill>
                <a:effectLst/>
                <a:uLnTx/>
                <a:uFillTx/>
                <a:latin typeface="Comic Sans MS" panose="030F0702030302020204" pitchFamily="66" charset="0"/>
                <a:ea typeface="+mn-ea"/>
                <a:cs typeface="+mn-cs"/>
              </a:rPr>
              <a:t>per liter </a:t>
            </a:r>
          </a:p>
        </p:txBody>
      </p:sp>
    </p:spTree>
    <p:extLst>
      <p:ext uri="{BB962C8B-B14F-4D97-AF65-F5344CB8AC3E}">
        <p14:creationId xmlns:p14="http://schemas.microsoft.com/office/powerpoint/2010/main" val="304720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58E95569-0BD8-4F10-8516-CA41014E5697}"/>
              </a:ext>
            </a:extLst>
          </p:cNvPr>
          <p:cNvSpPr>
            <a:spLocks noGrp="1"/>
          </p:cNvSpPr>
          <p:nvPr>
            <p:ph type="title"/>
          </p:nvPr>
        </p:nvSpPr>
        <p:spPr>
          <a:xfrm>
            <a:off x="0" y="-3175"/>
            <a:ext cx="12192000" cy="536575"/>
          </a:xfrm>
        </p:spPr>
        <p:txBody>
          <a:bodyPr/>
          <a:lstStyle/>
          <a:p>
            <a:r>
              <a:rPr lang="en-US" altLang="en-US" dirty="0"/>
              <a:t>DNA MIGRATION STANDARD CURVE</a:t>
            </a:r>
          </a:p>
        </p:txBody>
      </p:sp>
      <p:sp>
        <p:nvSpPr>
          <p:cNvPr id="36867" name="TextBox 4">
            <a:extLst>
              <a:ext uri="{FF2B5EF4-FFF2-40B4-BE49-F238E27FC236}">
                <a16:creationId xmlns:a16="http://schemas.microsoft.com/office/drawing/2014/main" id="{5D834225-4263-4BA6-8E67-F62495DFE032}"/>
              </a:ext>
            </a:extLst>
          </p:cNvPr>
          <p:cNvSpPr txBox="1">
            <a:spLocks noChangeArrowheads="1"/>
          </p:cNvSpPr>
          <p:nvPr/>
        </p:nvSpPr>
        <p:spPr bwMode="auto">
          <a:xfrm>
            <a:off x="384313" y="1600200"/>
            <a:ext cx="4190863"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a:t>If a fragment </a:t>
            </a:r>
            <a:br>
              <a:rPr lang="en-US" altLang="en-US" dirty="0"/>
            </a:br>
            <a:r>
              <a:rPr lang="en-US" altLang="en-US" dirty="0"/>
              <a:t>traveled </a:t>
            </a:r>
          </a:p>
          <a:p>
            <a:pPr eaLnBrk="1" hangingPunct="1">
              <a:spcBef>
                <a:spcPct val="0"/>
              </a:spcBef>
              <a:buFontTx/>
              <a:buNone/>
            </a:pPr>
            <a:r>
              <a:rPr lang="en-US" altLang="en-US" dirty="0"/>
              <a:t>26 cm on</a:t>
            </a:r>
            <a:br>
              <a:rPr lang="en-US" altLang="en-US" dirty="0"/>
            </a:br>
            <a:r>
              <a:rPr lang="en-US" altLang="en-US" dirty="0"/>
              <a:t>this gel</a:t>
            </a:r>
          </a:p>
          <a:p>
            <a:pPr eaLnBrk="1" hangingPunct="1">
              <a:spcBef>
                <a:spcPct val="0"/>
              </a:spcBef>
              <a:buFontTx/>
              <a:buNone/>
            </a:pPr>
            <a:r>
              <a:rPr lang="en-US" altLang="en-US" dirty="0"/>
              <a:t>what size is it?</a:t>
            </a:r>
          </a:p>
        </p:txBody>
      </p:sp>
      <p:pic>
        <p:nvPicPr>
          <p:cNvPr id="36868" name="Picture 2" descr="Image result for DNA standard curve graph">
            <a:extLst>
              <a:ext uri="{FF2B5EF4-FFF2-40B4-BE49-F238E27FC236}">
                <a16:creationId xmlns:a16="http://schemas.microsoft.com/office/drawing/2014/main" id="{F99AB472-7802-492E-B060-81AE32728C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750543"/>
            <a:ext cx="5710238" cy="621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7F8D1E9-888C-4FCD-9465-E4E7A9E040AA}"/>
              </a:ext>
            </a:extLst>
          </p:cNvPr>
          <p:cNvSpPr txBox="1">
            <a:spLocks noChangeArrowheads="1"/>
          </p:cNvSpPr>
          <p:nvPr/>
        </p:nvSpPr>
        <p:spPr bwMode="auto">
          <a:xfrm>
            <a:off x="2362201" y="4648201"/>
            <a:ext cx="1376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dirty="0">
                <a:solidFill>
                  <a:srgbClr val="FF0000"/>
                </a:solidFill>
              </a:rPr>
              <a:t>1000 bp</a:t>
            </a:r>
          </a:p>
        </p:txBody>
      </p:sp>
      <p:cxnSp>
        <p:nvCxnSpPr>
          <p:cNvPr id="8" name="Straight Connector 7">
            <a:extLst>
              <a:ext uri="{FF2B5EF4-FFF2-40B4-BE49-F238E27FC236}">
                <a16:creationId xmlns:a16="http://schemas.microsoft.com/office/drawing/2014/main" id="{9F2F2806-AEC9-4739-8185-D66C8D5C2835}"/>
              </a:ext>
            </a:extLst>
          </p:cNvPr>
          <p:cNvCxnSpPr/>
          <p:nvPr/>
        </p:nvCxnSpPr>
        <p:spPr>
          <a:xfrm flipH="1">
            <a:off x="6993834" y="4648201"/>
            <a:ext cx="3048000" cy="0"/>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10" name="Straight Connector 9">
            <a:extLst>
              <a:ext uri="{FF2B5EF4-FFF2-40B4-BE49-F238E27FC236}">
                <a16:creationId xmlns:a16="http://schemas.microsoft.com/office/drawing/2014/main" id="{2F4E6A2D-FA3A-4F0E-A0FE-948E156E3997}"/>
              </a:ext>
            </a:extLst>
          </p:cNvPr>
          <p:cNvCxnSpPr>
            <a:cxnSpLocks/>
          </p:cNvCxnSpPr>
          <p:nvPr/>
        </p:nvCxnSpPr>
        <p:spPr>
          <a:xfrm>
            <a:off x="10041834" y="4545496"/>
            <a:ext cx="0" cy="1795669"/>
          </a:xfrm>
          <a:prstGeom prst="line">
            <a:avLst/>
          </a:prstGeom>
          <a:ln/>
        </p:spPr>
        <p:style>
          <a:lnRef idx="2">
            <a:schemeClr val="accent2"/>
          </a:lnRef>
          <a:fillRef idx="0">
            <a:schemeClr val="accent2"/>
          </a:fillRef>
          <a:effectRef idx="1">
            <a:schemeClr val="accent2"/>
          </a:effectRef>
          <a:fontRef idx="minor">
            <a:schemeClr val="tx1"/>
          </a:fontRef>
        </p:style>
      </p:cxnSp>
      <p:sp>
        <p:nvSpPr>
          <p:cNvPr id="11" name="TextBox 10">
            <a:extLst>
              <a:ext uri="{FF2B5EF4-FFF2-40B4-BE49-F238E27FC236}">
                <a16:creationId xmlns:a16="http://schemas.microsoft.com/office/drawing/2014/main" id="{45DC3782-B9A2-4F2A-B04D-991A88EE069F}"/>
              </a:ext>
            </a:extLst>
          </p:cNvPr>
          <p:cNvSpPr txBox="1"/>
          <p:nvPr/>
        </p:nvSpPr>
        <p:spPr>
          <a:xfrm>
            <a:off x="0" y="5833333"/>
            <a:ext cx="11935308"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Calibri" panose="020F0502020204030204"/>
              </a:rPr>
              <a:t>SP </a:t>
            </a:r>
            <a:r>
              <a:rPr lang="en-US" sz="1000" dirty="0"/>
              <a:t>4.A  Construct a graph, plot, or chart (X,Y; </a:t>
            </a:r>
            <a:r>
              <a:rPr lang="en-US" sz="1000" dirty="0">
                <a:solidFill>
                  <a:srgbClr val="FF0000"/>
                </a:solidFill>
              </a:rPr>
              <a:t>Log Y</a:t>
            </a:r>
            <a:r>
              <a:rPr lang="en-US" sz="1000" dirty="0"/>
              <a:t>; Bar; Histogram; Line, Dual Y; Box and Whisker; Pie).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   a. Orientation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   b. Labeling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   c. Units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   d. Scaling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   e. Plotting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75000"/>
          </a:schemeClr>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F39A1052-EFA1-4336-AEC0-88D8F083A4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0320" y="1024290"/>
            <a:ext cx="7650480" cy="57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1">
            <a:extLst>
              <a:ext uri="{FF2B5EF4-FFF2-40B4-BE49-F238E27FC236}">
                <a16:creationId xmlns:a16="http://schemas.microsoft.com/office/drawing/2014/main" id="{1C99F22C-428E-48DA-AB26-8798A90C4D4C}"/>
              </a:ext>
            </a:extLst>
          </p:cNvPr>
          <p:cNvSpPr>
            <a:spLocks noChangeArrowheads="1"/>
          </p:cNvSpPr>
          <p:nvPr/>
        </p:nvSpPr>
        <p:spPr bwMode="auto">
          <a:xfrm>
            <a:off x="0" y="2905"/>
            <a:ext cx="4572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000" dirty="0">
                <a:solidFill>
                  <a:srgbClr val="D60093"/>
                </a:solidFill>
                <a:latin typeface="Comic Sans MS" panose="030F0702030302020204" pitchFamily="66" charset="0"/>
              </a:rPr>
              <a:t>https://webassignwired.files.wordpress.com/2013/11/graph-ff.jpg</a:t>
            </a:r>
          </a:p>
        </p:txBody>
      </p:sp>
      <p:sp>
        <p:nvSpPr>
          <p:cNvPr id="4" name="TextBox 3">
            <a:extLst>
              <a:ext uri="{FF2B5EF4-FFF2-40B4-BE49-F238E27FC236}">
                <a16:creationId xmlns:a16="http://schemas.microsoft.com/office/drawing/2014/main" id="{E84C644F-0D0E-431F-BA38-B4D8356CEC63}"/>
              </a:ext>
            </a:extLst>
          </p:cNvPr>
          <p:cNvSpPr txBox="1"/>
          <p:nvPr/>
        </p:nvSpPr>
        <p:spPr>
          <a:xfrm>
            <a:off x="4571602" y="411667"/>
            <a:ext cx="2707216"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none" rtlCol="0">
            <a:spAutoFit/>
          </a:bodyPr>
          <a:lstStyle/>
          <a:p>
            <a:r>
              <a:rPr lang="en-US" sz="2800" dirty="0"/>
              <a:t>TAKE A BREAK</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F4EDB2-3F46-4D8D-A757-2556CD6E7600}"/>
              </a:ext>
            </a:extLst>
          </p:cNvPr>
          <p:cNvSpPr/>
          <p:nvPr/>
        </p:nvSpPr>
        <p:spPr>
          <a:xfrm>
            <a:off x="336884" y="613482"/>
            <a:ext cx="11855116" cy="3754874"/>
          </a:xfrm>
          <a:prstGeom prst="rect">
            <a:avLst/>
          </a:prstGeom>
        </p:spPr>
        <p:txBody>
          <a:bodyPr wrap="square">
            <a:spAutoFit/>
          </a:bodyPr>
          <a:lstStyle/>
          <a:p>
            <a:pPr fontAlgn="base">
              <a:spcBef>
                <a:spcPct val="0"/>
              </a:spcBef>
              <a:spcAft>
                <a:spcPct val="0"/>
              </a:spcAft>
            </a:pPr>
            <a:r>
              <a:rPr lang="en-US" altLang="en-US" sz="2000" b="1" dirty="0">
                <a:solidFill>
                  <a:srgbClr val="000000"/>
                </a:solidFill>
                <a:latin typeface="Comic Sans MS" panose="030F0702030302020204" pitchFamily="66" charset="0"/>
              </a:rPr>
              <a:t>Identify the patterns of evolution shown in the following graphs.</a:t>
            </a:r>
          </a:p>
          <a:p>
            <a:pPr fontAlgn="base">
              <a:spcBef>
                <a:spcPct val="0"/>
              </a:spcBef>
              <a:spcAft>
                <a:spcPct val="0"/>
              </a:spcAft>
            </a:pPr>
            <a:endParaRPr lang="en-US" altLang="en-US" sz="2000" b="1" dirty="0">
              <a:solidFill>
                <a:srgbClr val="000000"/>
              </a:solidFill>
              <a:latin typeface="Comic Sans MS" panose="030F0702030302020204" pitchFamily="66" charset="0"/>
            </a:endParaRPr>
          </a:p>
          <a:p>
            <a:pPr fontAlgn="base">
              <a:spcBef>
                <a:spcPct val="0"/>
              </a:spcBef>
              <a:spcAft>
                <a:spcPct val="0"/>
              </a:spcAft>
            </a:pPr>
            <a:endParaRPr lang="en-US" altLang="en-US" sz="2000" b="1" dirty="0">
              <a:solidFill>
                <a:srgbClr val="000000"/>
              </a:solidFill>
              <a:latin typeface="Comic Sans MS" panose="030F0702030302020204" pitchFamily="66" charset="0"/>
            </a:endParaRPr>
          </a:p>
          <a:p>
            <a:pPr fontAlgn="base">
              <a:spcBef>
                <a:spcPct val="0"/>
              </a:spcBef>
              <a:spcAft>
                <a:spcPct val="0"/>
              </a:spcAft>
            </a:pPr>
            <a:endParaRPr lang="en-US" altLang="en-US" sz="2000" b="1" dirty="0">
              <a:solidFill>
                <a:srgbClr val="000000"/>
              </a:solidFill>
              <a:latin typeface="Comic Sans MS" panose="030F0702030302020204" pitchFamily="66" charset="0"/>
            </a:endParaRPr>
          </a:p>
          <a:p>
            <a:pPr fontAlgn="base">
              <a:spcBef>
                <a:spcPct val="0"/>
              </a:spcBef>
              <a:spcAft>
                <a:spcPct val="0"/>
              </a:spcAft>
            </a:pPr>
            <a:endParaRPr lang="en-US" altLang="en-US" sz="2000" b="1" dirty="0">
              <a:solidFill>
                <a:srgbClr val="000000"/>
              </a:solidFill>
              <a:latin typeface="Comic Sans MS" panose="030F0702030302020204" pitchFamily="66" charset="0"/>
            </a:endParaRPr>
          </a:p>
          <a:p>
            <a:pPr fontAlgn="base">
              <a:spcBef>
                <a:spcPct val="0"/>
              </a:spcBef>
              <a:spcAft>
                <a:spcPct val="0"/>
              </a:spcAft>
            </a:pPr>
            <a:endParaRPr lang="en-US" altLang="en-US" sz="2000" b="1" dirty="0">
              <a:solidFill>
                <a:srgbClr val="000000"/>
              </a:solidFill>
              <a:latin typeface="Comic Sans MS" panose="030F0702030302020204" pitchFamily="66" charset="0"/>
            </a:endParaRPr>
          </a:p>
          <a:p>
            <a:pPr fontAlgn="base">
              <a:spcBef>
                <a:spcPct val="0"/>
              </a:spcBef>
              <a:spcAft>
                <a:spcPct val="0"/>
              </a:spcAft>
            </a:pPr>
            <a:endParaRPr lang="en-US" altLang="en-US" sz="2000" b="1" dirty="0">
              <a:solidFill>
                <a:srgbClr val="000000"/>
              </a:solidFill>
              <a:latin typeface="Comic Sans MS" panose="030F0702030302020204" pitchFamily="66" charset="0"/>
            </a:endParaRPr>
          </a:p>
          <a:p>
            <a:pPr fontAlgn="base">
              <a:spcBef>
                <a:spcPct val="0"/>
              </a:spcBef>
              <a:spcAft>
                <a:spcPct val="0"/>
              </a:spcAft>
            </a:pPr>
            <a:r>
              <a:rPr lang="en-US" altLang="en-US" sz="2000" b="1" dirty="0">
                <a:solidFill>
                  <a:srgbClr val="000000"/>
                </a:solidFill>
                <a:latin typeface="Comic Sans MS" panose="030F0702030302020204" pitchFamily="66" charset="0"/>
              </a:rPr>
              <a:t>         ______________        _________________       _________________</a:t>
            </a:r>
          </a:p>
          <a:p>
            <a:pPr fontAlgn="base">
              <a:spcBef>
                <a:spcPct val="0"/>
              </a:spcBef>
              <a:spcAft>
                <a:spcPct val="0"/>
              </a:spcAft>
            </a:pPr>
            <a:endParaRPr lang="en-US" altLang="en-US" sz="2000" b="1" dirty="0">
              <a:solidFill>
                <a:srgbClr val="000000"/>
              </a:solidFill>
              <a:latin typeface="Comic Sans MS" panose="030F0702030302020204" pitchFamily="66" charset="0"/>
            </a:endParaRPr>
          </a:p>
          <a:p>
            <a:pPr fontAlgn="base">
              <a:spcBef>
                <a:spcPct val="0"/>
              </a:spcBef>
              <a:spcAft>
                <a:spcPct val="0"/>
              </a:spcAft>
            </a:pPr>
            <a:endParaRPr lang="en-US" altLang="en-US" sz="2000" b="1" dirty="0">
              <a:solidFill>
                <a:srgbClr val="000000"/>
              </a:solidFill>
              <a:latin typeface="Comic Sans MS" panose="030F0702030302020204" pitchFamily="66" charset="0"/>
            </a:endParaRPr>
          </a:p>
          <a:p>
            <a:pPr fontAlgn="base">
              <a:spcBef>
                <a:spcPct val="0"/>
              </a:spcBef>
              <a:spcAft>
                <a:spcPct val="0"/>
              </a:spcAft>
            </a:pPr>
            <a:r>
              <a:rPr lang="en-US" altLang="en-US" sz="2000" b="1" dirty="0">
                <a:solidFill>
                  <a:srgbClr val="000000"/>
                </a:solidFill>
                <a:latin typeface="Comic Sans MS" panose="030F0702030302020204" pitchFamily="66" charset="0"/>
              </a:rPr>
              <a:t>Which of these patterns of evolution are most likely to lead to speciation?</a:t>
            </a:r>
            <a:endParaRPr lang="en-US" altLang="en-US" sz="2000" b="1" dirty="0">
              <a:solidFill>
                <a:srgbClr val="000000"/>
              </a:solidFill>
              <a:latin typeface="Comic Sans MS" panose="030F0702030302020204" pitchFamily="66" charset="0"/>
              <a:cs typeface="Arial" panose="020B0604020202020204" pitchFamily="34" charset="0"/>
            </a:endParaRPr>
          </a:p>
          <a:p>
            <a:pPr fontAlgn="base">
              <a:spcBef>
                <a:spcPct val="0"/>
              </a:spcBef>
              <a:spcAft>
                <a:spcPct val="0"/>
              </a:spcAft>
            </a:pPr>
            <a:endParaRPr lang="en-US" altLang="en-US" b="1" dirty="0">
              <a:solidFill>
                <a:srgbClr val="333399"/>
              </a:solidFill>
              <a:latin typeface="Comic Sans MS" panose="030F0702030302020204" pitchFamily="66" charset="0"/>
            </a:endParaRPr>
          </a:p>
        </p:txBody>
      </p:sp>
      <p:pic>
        <p:nvPicPr>
          <p:cNvPr id="163844" name="Picture 4">
            <a:extLst>
              <a:ext uri="{FF2B5EF4-FFF2-40B4-BE49-F238E27FC236}">
                <a16:creationId xmlns:a16="http://schemas.microsoft.com/office/drawing/2014/main" id="{793F754B-379A-4AA7-A3AB-AD07CBE976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463" t="50325" r="38818" b="16992"/>
          <a:stretch>
            <a:fillRect/>
          </a:stretch>
        </p:blipFill>
        <p:spPr bwMode="auto">
          <a:xfrm>
            <a:off x="1459852" y="1150174"/>
            <a:ext cx="2371435" cy="1434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5" name="Text Box 5">
            <a:extLst>
              <a:ext uri="{FF2B5EF4-FFF2-40B4-BE49-F238E27FC236}">
                <a16:creationId xmlns:a16="http://schemas.microsoft.com/office/drawing/2014/main" id="{DDF2B60A-D863-47EE-999A-AE6CEA0093E9}"/>
              </a:ext>
            </a:extLst>
          </p:cNvPr>
          <p:cNvSpPr txBox="1">
            <a:spLocks noChangeArrowheads="1"/>
          </p:cNvSpPr>
          <p:nvPr/>
        </p:nvSpPr>
        <p:spPr bwMode="auto">
          <a:xfrm>
            <a:off x="114320" y="0"/>
            <a:ext cx="474200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base" hangingPunct="1">
              <a:spcBef>
                <a:spcPct val="0"/>
              </a:spcBef>
              <a:spcAft>
                <a:spcPct val="0"/>
              </a:spcAft>
              <a:buNone/>
            </a:pPr>
            <a:r>
              <a:rPr lang="en-US" altLang="en-US" sz="1000" b="1" dirty="0">
                <a:solidFill>
                  <a:srgbClr val="CC0099"/>
                </a:solidFill>
              </a:rPr>
              <a:t>Images from BIOLOGY by Miller and Levine; Prentice Hall Publishing</a:t>
            </a:r>
            <a:r>
              <a:rPr lang="en-US" altLang="en-US" sz="1000" b="1" dirty="0">
                <a:solidFill>
                  <a:srgbClr val="CC0099"/>
                </a:solidFill>
                <a:cs typeface="Arial" panose="020B0604020202020204" pitchFamily="34" charset="0"/>
              </a:rPr>
              <a:t>©2006</a:t>
            </a:r>
          </a:p>
        </p:txBody>
      </p:sp>
      <p:pic>
        <p:nvPicPr>
          <p:cNvPr id="3" name="Picture 2">
            <a:extLst>
              <a:ext uri="{FF2B5EF4-FFF2-40B4-BE49-F238E27FC236}">
                <a16:creationId xmlns:a16="http://schemas.microsoft.com/office/drawing/2014/main" id="{358796FC-39BF-479D-BEC9-0BE1761560CE}"/>
              </a:ext>
            </a:extLst>
          </p:cNvPr>
          <p:cNvPicPr>
            <a:picLocks noChangeAspect="1"/>
          </p:cNvPicPr>
          <p:nvPr/>
        </p:nvPicPr>
        <p:blipFill>
          <a:blip r:embed="rId4"/>
          <a:stretch>
            <a:fillRect/>
          </a:stretch>
        </p:blipFill>
        <p:spPr>
          <a:xfrm>
            <a:off x="4422486" y="1178341"/>
            <a:ext cx="2859232" cy="1407845"/>
          </a:xfrm>
          <a:prstGeom prst="rect">
            <a:avLst/>
          </a:prstGeom>
        </p:spPr>
      </p:pic>
      <p:pic>
        <p:nvPicPr>
          <p:cNvPr id="4" name="Picture 3">
            <a:extLst>
              <a:ext uri="{FF2B5EF4-FFF2-40B4-BE49-F238E27FC236}">
                <a16:creationId xmlns:a16="http://schemas.microsoft.com/office/drawing/2014/main" id="{FD624C1D-25CA-4286-A2B5-B856581B24E5}"/>
              </a:ext>
            </a:extLst>
          </p:cNvPr>
          <p:cNvPicPr>
            <a:picLocks noChangeAspect="1"/>
          </p:cNvPicPr>
          <p:nvPr/>
        </p:nvPicPr>
        <p:blipFill>
          <a:blip r:embed="rId5"/>
          <a:stretch>
            <a:fillRect/>
          </a:stretch>
        </p:blipFill>
        <p:spPr>
          <a:xfrm>
            <a:off x="8000564" y="1209460"/>
            <a:ext cx="2526251" cy="1392941"/>
          </a:xfrm>
          <a:prstGeom prst="rect">
            <a:avLst/>
          </a:prstGeom>
        </p:spPr>
      </p:pic>
      <p:sp>
        <p:nvSpPr>
          <p:cNvPr id="6" name="TextBox 5">
            <a:extLst>
              <a:ext uri="{FF2B5EF4-FFF2-40B4-BE49-F238E27FC236}">
                <a16:creationId xmlns:a16="http://schemas.microsoft.com/office/drawing/2014/main" id="{56CBB53E-85EA-41AF-ABB5-EC8117177DC1}"/>
              </a:ext>
            </a:extLst>
          </p:cNvPr>
          <p:cNvSpPr txBox="1"/>
          <p:nvPr/>
        </p:nvSpPr>
        <p:spPr>
          <a:xfrm>
            <a:off x="1626753" y="2629020"/>
            <a:ext cx="1717137" cy="461665"/>
          </a:xfrm>
          <a:prstGeom prst="rect">
            <a:avLst/>
          </a:prstGeom>
          <a:noFill/>
        </p:spPr>
        <p:txBody>
          <a:bodyPr wrap="none" rtlCol="0">
            <a:spAutoFit/>
          </a:bodyPr>
          <a:lstStyle/>
          <a:p>
            <a:r>
              <a:rPr lang="en-US" sz="2400" dirty="0">
                <a:solidFill>
                  <a:srgbClr val="0000FF"/>
                </a:solidFill>
                <a:latin typeface="Comic Sans MS" panose="030F0702030302020204" pitchFamily="66" charset="0"/>
              </a:rPr>
              <a:t>Stabilizing</a:t>
            </a:r>
          </a:p>
        </p:txBody>
      </p:sp>
      <p:sp>
        <p:nvSpPr>
          <p:cNvPr id="10" name="TextBox 9">
            <a:extLst>
              <a:ext uri="{FF2B5EF4-FFF2-40B4-BE49-F238E27FC236}">
                <a16:creationId xmlns:a16="http://schemas.microsoft.com/office/drawing/2014/main" id="{33A849EE-BDBE-4A68-A6C7-AE251C3DCE20}"/>
              </a:ext>
            </a:extLst>
          </p:cNvPr>
          <p:cNvSpPr txBox="1"/>
          <p:nvPr/>
        </p:nvSpPr>
        <p:spPr>
          <a:xfrm>
            <a:off x="8596806" y="2691362"/>
            <a:ext cx="1664238" cy="461665"/>
          </a:xfrm>
          <a:prstGeom prst="rect">
            <a:avLst/>
          </a:prstGeom>
          <a:noFill/>
        </p:spPr>
        <p:txBody>
          <a:bodyPr wrap="none" rtlCol="0">
            <a:spAutoFit/>
          </a:bodyPr>
          <a:lstStyle/>
          <a:p>
            <a:r>
              <a:rPr lang="en-US" sz="2400" dirty="0">
                <a:solidFill>
                  <a:srgbClr val="0000FF"/>
                </a:solidFill>
                <a:latin typeface="Comic Sans MS" panose="030F0702030302020204" pitchFamily="66" charset="0"/>
              </a:rPr>
              <a:t>Disruptive</a:t>
            </a:r>
          </a:p>
        </p:txBody>
      </p:sp>
      <p:sp>
        <p:nvSpPr>
          <p:cNvPr id="11" name="TextBox 10">
            <a:extLst>
              <a:ext uri="{FF2B5EF4-FFF2-40B4-BE49-F238E27FC236}">
                <a16:creationId xmlns:a16="http://schemas.microsoft.com/office/drawing/2014/main" id="{C81AB368-E238-40A4-BC93-FD3E073DD607}"/>
              </a:ext>
            </a:extLst>
          </p:cNvPr>
          <p:cNvSpPr txBox="1"/>
          <p:nvPr/>
        </p:nvSpPr>
        <p:spPr>
          <a:xfrm>
            <a:off x="5001612" y="2653508"/>
            <a:ext cx="1765227" cy="461665"/>
          </a:xfrm>
          <a:prstGeom prst="rect">
            <a:avLst/>
          </a:prstGeom>
          <a:noFill/>
        </p:spPr>
        <p:txBody>
          <a:bodyPr wrap="none" rtlCol="0">
            <a:spAutoFit/>
          </a:bodyPr>
          <a:lstStyle/>
          <a:p>
            <a:r>
              <a:rPr lang="en-US" sz="2400" dirty="0">
                <a:solidFill>
                  <a:srgbClr val="0000FF"/>
                </a:solidFill>
                <a:latin typeface="Comic Sans MS" panose="030F0702030302020204" pitchFamily="66" charset="0"/>
              </a:rPr>
              <a:t>Directional</a:t>
            </a:r>
          </a:p>
        </p:txBody>
      </p:sp>
      <p:sp>
        <p:nvSpPr>
          <p:cNvPr id="12" name="Rectangle 11">
            <a:extLst>
              <a:ext uri="{FF2B5EF4-FFF2-40B4-BE49-F238E27FC236}">
                <a16:creationId xmlns:a16="http://schemas.microsoft.com/office/drawing/2014/main" id="{8BB7F3C0-C512-4A32-8F7D-8C3A6CABA947}"/>
              </a:ext>
            </a:extLst>
          </p:cNvPr>
          <p:cNvSpPr/>
          <p:nvPr/>
        </p:nvSpPr>
        <p:spPr>
          <a:xfrm>
            <a:off x="0" y="5947155"/>
            <a:ext cx="12140361" cy="904543"/>
          </a:xfrm>
          <a:prstGeom prst="rect">
            <a:avLst/>
          </a:prstGeom>
        </p:spPr>
        <p:txBody>
          <a:bodyPr wrap="square">
            <a:spAutoFit/>
          </a:bodyPr>
          <a:lstStyle/>
          <a:p>
            <a:pPr fontAlgn="base">
              <a:lnSpc>
                <a:spcPct val="107000"/>
              </a:lnSpc>
              <a:spcBef>
                <a:spcPct val="0"/>
              </a:spcBef>
              <a:spcAft>
                <a:spcPct val="0"/>
              </a:spcAft>
            </a:pPr>
            <a:r>
              <a:rPr lang="en-US" sz="1000" dirty="0">
                <a:solidFill>
                  <a:srgbClr val="000000"/>
                </a:solidFill>
                <a:latin typeface="Times New Roman" panose="02020603050405020304" pitchFamily="18" charset="0"/>
                <a:cs typeface="Times New Roman" panose="02020603050405020304" pitchFamily="18" charset="0"/>
              </a:rPr>
              <a:t>EVO-1.E.1 Natural selection acts on phenotypic variations in populations. </a:t>
            </a:r>
          </a:p>
          <a:p>
            <a:pPr>
              <a:lnSpc>
                <a:spcPct val="107000"/>
              </a:lnSpc>
            </a:pPr>
            <a:r>
              <a:rPr lang="en-US" sz="1000" dirty="0">
                <a:solidFill>
                  <a:srgbClr val="000000"/>
                </a:solidFill>
                <a:latin typeface="Times New Roman" panose="02020603050405020304" pitchFamily="18" charset="0"/>
                <a:cs typeface="Times New Roman" panose="02020603050405020304" pitchFamily="18" charset="0"/>
              </a:rPr>
              <a:t>.EVO-1.E.2 Environments change and apply selective pressures to populations. </a:t>
            </a:r>
          </a:p>
          <a:p>
            <a:pPr>
              <a:lnSpc>
                <a:spcPct val="107000"/>
              </a:lnSpc>
            </a:pPr>
            <a:r>
              <a:rPr lang="en-US" sz="1000" dirty="0">
                <a:solidFill>
                  <a:srgbClr val="000000"/>
                </a:solidFill>
                <a:latin typeface="Times New Roman" panose="02020603050405020304" pitchFamily="18" charset="0"/>
                <a:cs typeface="Times New Roman" panose="02020603050405020304" pitchFamily="18" charset="0"/>
              </a:rPr>
              <a:t>EVO-1.E.3 Some phenotypic variations significantly increase or decrease fitness of the organism in particular environme</a:t>
            </a:r>
          </a:p>
          <a:p>
            <a:pPr fontAlgn="base">
              <a:lnSpc>
                <a:spcPct val="107000"/>
              </a:lnSpc>
              <a:spcBef>
                <a:spcPct val="0"/>
              </a:spcBef>
              <a:spcAft>
                <a:spcPct val="0"/>
              </a:spcAft>
            </a:pPr>
            <a:r>
              <a:rPr lang="en-US" sz="1000" dirty="0">
                <a:solidFill>
                  <a:srgbClr val="000000"/>
                </a:solidFill>
                <a:latin typeface="Times New Roman" panose="02020603050405020304" pitchFamily="18" charset="0"/>
                <a:cs typeface="Times New Roman" panose="02020603050405020304" pitchFamily="18" charset="0"/>
              </a:rPr>
              <a:t>    ILLUSTRATIVE EXAMPLE  Graphical analysis of allele frequencies in a population </a:t>
            </a:r>
            <a:br>
              <a:rPr lang="en-US" sz="1000" dirty="0">
                <a:solidFill>
                  <a:srgbClr val="000000"/>
                </a:solidFill>
                <a:latin typeface="Times New Roman" panose="02020603050405020304" pitchFamily="18" charset="0"/>
                <a:cs typeface="Times New Roman" panose="02020603050405020304" pitchFamily="18" charset="0"/>
              </a:rPr>
            </a:br>
            <a:r>
              <a:rPr lang="en-US" sz="1000" dirty="0">
                <a:solidFill>
                  <a:srgbClr val="000000"/>
                </a:solidFill>
                <a:latin typeface="Times New Roman" panose="02020603050405020304" pitchFamily="18" charset="0"/>
                <a:cs typeface="Times New Roman" panose="02020603050405020304" pitchFamily="18" charset="0"/>
              </a:rPr>
              <a:t>SP </a:t>
            </a:r>
            <a:r>
              <a:rPr lang="en-US" sz="1000" dirty="0">
                <a:latin typeface="Times New Roman" panose="02020603050405020304" pitchFamily="18" charset="0"/>
                <a:cs typeface="Times New Roman" panose="02020603050405020304" pitchFamily="18" charset="0"/>
              </a:rPr>
              <a:t> 6.E  Predict the causes or effects of a change in, or disruption to, one or more components in a biological system based on b. A visual representation of a biological concept, process, or model.</a:t>
            </a:r>
            <a:endParaRPr lang="en-US" sz="1000" dirty="0">
              <a:solidFill>
                <a:srgbClr val="000000"/>
              </a:solidFill>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EF8269B9-7B11-4909-A9A8-E5ADD3617088}"/>
              </a:ext>
            </a:extLst>
          </p:cNvPr>
          <p:cNvGrpSpPr/>
          <p:nvPr/>
        </p:nvGrpSpPr>
        <p:grpSpPr>
          <a:xfrm>
            <a:off x="2815389" y="1072449"/>
            <a:ext cx="7916759" cy="3750923"/>
            <a:chOff x="2815389" y="1072449"/>
            <a:chExt cx="7916759" cy="3750923"/>
          </a:xfrm>
        </p:grpSpPr>
        <p:sp>
          <p:nvSpPr>
            <p:cNvPr id="8" name="Rectangle 7">
              <a:extLst>
                <a:ext uri="{FF2B5EF4-FFF2-40B4-BE49-F238E27FC236}">
                  <a16:creationId xmlns:a16="http://schemas.microsoft.com/office/drawing/2014/main" id="{0E93F88F-488A-4C32-8765-4F178CBCD26A}"/>
                </a:ext>
              </a:extLst>
            </p:cNvPr>
            <p:cNvSpPr/>
            <p:nvPr/>
          </p:nvSpPr>
          <p:spPr>
            <a:xfrm>
              <a:off x="7872917" y="1072449"/>
              <a:ext cx="2859231" cy="16189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latin typeface="Arial"/>
              </a:endParaRPr>
            </a:p>
          </p:txBody>
        </p:sp>
        <p:sp>
          <p:nvSpPr>
            <p:cNvPr id="7" name="TextBox 6">
              <a:extLst>
                <a:ext uri="{FF2B5EF4-FFF2-40B4-BE49-F238E27FC236}">
                  <a16:creationId xmlns:a16="http://schemas.microsoft.com/office/drawing/2014/main" id="{9D82A3A0-9A0B-4DC2-84D7-29407A7EB5A4}"/>
                </a:ext>
              </a:extLst>
            </p:cNvPr>
            <p:cNvSpPr txBox="1"/>
            <p:nvPr/>
          </p:nvSpPr>
          <p:spPr>
            <a:xfrm>
              <a:off x="2815389" y="4300152"/>
              <a:ext cx="2042547" cy="523220"/>
            </a:xfrm>
            <a:prstGeom prst="rect">
              <a:avLst/>
            </a:prstGeom>
            <a:noFill/>
          </p:spPr>
          <p:txBody>
            <a:bodyPr wrap="none" rtlCol="0">
              <a:spAutoFit/>
            </a:bodyPr>
            <a:lstStyle/>
            <a:p>
              <a:r>
                <a:rPr lang="en-US" dirty="0"/>
                <a:t>  </a:t>
              </a:r>
              <a:r>
                <a:rPr lang="en-US" sz="2800" dirty="0">
                  <a:solidFill>
                    <a:srgbClr val="0000FF"/>
                  </a:solidFill>
                  <a:latin typeface="Comic Sans MS" panose="030F0702030302020204" pitchFamily="66" charset="0"/>
                </a:rPr>
                <a:t>Disruptive</a:t>
              </a:r>
              <a:endParaRPr lang="en-US" dirty="0">
                <a:solidFill>
                  <a:srgbClr val="0000FF"/>
                </a:solidFill>
                <a:latin typeface="Comic Sans MS" panose="030F0702030302020204" pitchFamily="66" charset="0"/>
              </a:endParaRPr>
            </a:p>
          </p:txBody>
        </p:sp>
      </p:grpSp>
    </p:spTree>
    <p:extLst>
      <p:ext uri="{BB962C8B-B14F-4D97-AF65-F5344CB8AC3E}">
        <p14:creationId xmlns:p14="http://schemas.microsoft.com/office/powerpoint/2010/main" val="981910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2"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DEC8EE"/>
        </a:solidFill>
        <a:effectLst/>
      </p:bgPr>
    </p:bg>
    <p:spTree>
      <p:nvGrpSpPr>
        <p:cNvPr id="1" name=""/>
        <p:cNvGrpSpPr/>
        <p:nvPr/>
      </p:nvGrpSpPr>
      <p:grpSpPr>
        <a:xfrm>
          <a:off x="0" y="0"/>
          <a:ext cx="0" cy="0"/>
          <a:chOff x="0" y="0"/>
          <a:chExt cx="0" cy="0"/>
        </a:xfrm>
      </p:grpSpPr>
      <p:sp>
        <p:nvSpPr>
          <p:cNvPr id="75778" name="Content Placeholder 2">
            <a:extLst>
              <a:ext uri="{FF2B5EF4-FFF2-40B4-BE49-F238E27FC236}">
                <a16:creationId xmlns:a16="http://schemas.microsoft.com/office/drawing/2014/main" id="{50CAE7D5-D002-41B5-910F-2C6E8846349C}"/>
              </a:ext>
            </a:extLst>
          </p:cNvPr>
          <p:cNvSpPr>
            <a:spLocks noGrp="1" noChangeArrowheads="1"/>
          </p:cNvSpPr>
          <p:nvPr>
            <p:ph sz="half" idx="1"/>
          </p:nvPr>
        </p:nvSpPr>
        <p:spPr>
          <a:xfrm>
            <a:off x="111126" y="2412126"/>
            <a:ext cx="8686800" cy="3151187"/>
          </a:xfrm>
        </p:spPr>
        <p:txBody>
          <a:bodyPr/>
          <a:lstStyle/>
          <a:p>
            <a:pPr marL="0" indent="0">
              <a:buNone/>
            </a:pPr>
            <a:r>
              <a:rPr lang="en-US" altLang="en-US" sz="2400" dirty="0">
                <a:latin typeface="Comic Sans MS" panose="030F0702030302020204" pitchFamily="66" charset="0"/>
              </a:rPr>
              <a:t>What is the water potential of the distilled water?</a:t>
            </a:r>
          </a:p>
          <a:p>
            <a:pPr marL="0" indent="0">
              <a:buNone/>
            </a:pPr>
            <a:endParaRPr lang="en-US" altLang="en-US" sz="2400" dirty="0">
              <a:latin typeface="Comic Sans MS" panose="030F0702030302020204" pitchFamily="66" charset="0"/>
            </a:endParaRPr>
          </a:p>
          <a:p>
            <a:pPr marL="0" indent="0">
              <a:buNone/>
            </a:pPr>
            <a:r>
              <a:rPr lang="en-US" altLang="en-US" sz="2400" dirty="0">
                <a:latin typeface="Comic Sans MS" panose="030F0702030302020204" pitchFamily="66" charset="0"/>
              </a:rPr>
              <a:t>What is the water potential of the beet core?</a:t>
            </a:r>
          </a:p>
          <a:p>
            <a:pPr marL="0" indent="0">
              <a:buNone/>
            </a:pPr>
            <a:endParaRPr lang="en-US" altLang="en-US" sz="2400" dirty="0">
              <a:latin typeface="Comic Sans MS" panose="030F0702030302020204" pitchFamily="66" charset="0"/>
            </a:endParaRPr>
          </a:p>
          <a:p>
            <a:pPr marL="0" indent="0">
              <a:buNone/>
            </a:pPr>
            <a:r>
              <a:rPr lang="en-US" altLang="en-US" sz="2400" dirty="0">
                <a:latin typeface="Comic Sans MS" panose="030F0702030302020204" pitchFamily="66" charset="0"/>
              </a:rPr>
              <a:t>Which way will water move?</a:t>
            </a:r>
          </a:p>
        </p:txBody>
      </p:sp>
      <p:pic>
        <p:nvPicPr>
          <p:cNvPr id="75779" name="Picture 2">
            <a:extLst>
              <a:ext uri="{FF2B5EF4-FFF2-40B4-BE49-F238E27FC236}">
                <a16:creationId xmlns:a16="http://schemas.microsoft.com/office/drawing/2014/main" id="{9E72EC62-522A-428C-A90F-2BFAF0A638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605" t="36743" r="52789" b="44836"/>
          <a:stretch>
            <a:fillRect/>
          </a:stretch>
        </p:blipFill>
        <p:spPr bwMode="auto">
          <a:xfrm>
            <a:off x="2384436" y="364541"/>
            <a:ext cx="3330575"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80" name="Rectangle 6">
            <a:extLst>
              <a:ext uri="{FF2B5EF4-FFF2-40B4-BE49-F238E27FC236}">
                <a16:creationId xmlns:a16="http://schemas.microsoft.com/office/drawing/2014/main" id="{1BBD1E2E-BB9F-4429-95D4-2CBF57E33B3B}"/>
              </a:ext>
            </a:extLst>
          </p:cNvPr>
          <p:cNvSpPr>
            <a:spLocks noChangeArrowheads="1"/>
          </p:cNvSpPr>
          <p:nvPr/>
        </p:nvSpPr>
        <p:spPr bwMode="auto">
          <a:xfrm>
            <a:off x="0" y="0"/>
            <a:ext cx="8601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Aft>
                <a:spcPct val="0"/>
              </a:spcAft>
              <a:buNone/>
            </a:pPr>
            <a:r>
              <a:rPr lang="en-US" altLang="en-US" sz="1400" dirty="0">
                <a:solidFill>
                  <a:srgbClr val="FF3399"/>
                </a:solidFill>
              </a:rPr>
              <a:t>http://www.phschool.com/science/biology_place/labbench/lab1/quiz.html</a:t>
            </a:r>
          </a:p>
        </p:txBody>
      </p:sp>
      <p:sp>
        <p:nvSpPr>
          <p:cNvPr id="9" name="Rectangle 8">
            <a:extLst>
              <a:ext uri="{FF2B5EF4-FFF2-40B4-BE49-F238E27FC236}">
                <a16:creationId xmlns:a16="http://schemas.microsoft.com/office/drawing/2014/main" id="{54E33A9E-282B-4F78-990B-F4EABA6B2636}"/>
              </a:ext>
            </a:extLst>
          </p:cNvPr>
          <p:cNvSpPr>
            <a:spLocks noChangeArrowheads="1"/>
          </p:cNvSpPr>
          <p:nvPr/>
        </p:nvSpPr>
        <p:spPr bwMode="auto">
          <a:xfrm>
            <a:off x="1018675" y="2897982"/>
            <a:ext cx="3940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Aft>
                <a:spcPct val="0"/>
              </a:spcAft>
              <a:buNone/>
            </a:pPr>
            <a:r>
              <a:rPr lang="en-US" altLang="en-US" sz="2400" dirty="0">
                <a:solidFill>
                  <a:srgbClr val="7030A0"/>
                </a:solidFill>
                <a:latin typeface="Comic Sans MS" panose="030F0702030302020204" pitchFamily="66" charset="0"/>
              </a:rPr>
              <a:t>Ψ = 0 + 0 = 0 bars</a:t>
            </a:r>
          </a:p>
        </p:txBody>
      </p:sp>
      <p:sp>
        <p:nvSpPr>
          <p:cNvPr id="10" name="Rectangle 9">
            <a:extLst>
              <a:ext uri="{FF2B5EF4-FFF2-40B4-BE49-F238E27FC236}">
                <a16:creationId xmlns:a16="http://schemas.microsoft.com/office/drawing/2014/main" id="{523AE50C-2DA0-43F0-BDF0-7C3385A2FD95}"/>
              </a:ext>
            </a:extLst>
          </p:cNvPr>
          <p:cNvSpPr>
            <a:spLocks noChangeArrowheads="1"/>
          </p:cNvSpPr>
          <p:nvPr/>
        </p:nvSpPr>
        <p:spPr bwMode="auto">
          <a:xfrm>
            <a:off x="1052012" y="3763088"/>
            <a:ext cx="741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400" dirty="0">
                <a:solidFill>
                  <a:srgbClr val="7030A0"/>
                </a:solidFill>
                <a:latin typeface="Comic Sans MS" panose="030F0702030302020204" pitchFamily="66" charset="0"/>
              </a:rPr>
              <a:t>Ψ = 0.2 + -0.4 = -0.2 bars</a:t>
            </a:r>
          </a:p>
        </p:txBody>
      </p:sp>
      <p:sp>
        <p:nvSpPr>
          <p:cNvPr id="11" name="Rectangle 10">
            <a:extLst>
              <a:ext uri="{FF2B5EF4-FFF2-40B4-BE49-F238E27FC236}">
                <a16:creationId xmlns:a16="http://schemas.microsoft.com/office/drawing/2014/main" id="{6D618175-E87B-424D-9AA5-EE51C13756E7}"/>
              </a:ext>
            </a:extLst>
          </p:cNvPr>
          <p:cNvSpPr>
            <a:spLocks noChangeArrowheads="1"/>
          </p:cNvSpPr>
          <p:nvPr/>
        </p:nvSpPr>
        <p:spPr bwMode="auto">
          <a:xfrm>
            <a:off x="599575" y="4619884"/>
            <a:ext cx="87185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400" dirty="0">
                <a:solidFill>
                  <a:srgbClr val="7030A0"/>
                </a:solidFill>
                <a:latin typeface="Comic Sans MS" panose="030F0702030302020204" pitchFamily="66" charset="0"/>
              </a:rPr>
              <a:t>From higher Ψ to lower Ψ   </a:t>
            </a:r>
            <a:br>
              <a:rPr lang="en-US" altLang="en-US" sz="2400" dirty="0">
                <a:solidFill>
                  <a:srgbClr val="7030A0"/>
                </a:solidFill>
                <a:latin typeface="Comic Sans MS" panose="030F0702030302020204" pitchFamily="66" charset="0"/>
              </a:rPr>
            </a:br>
            <a:r>
              <a:rPr lang="en-US" altLang="en-US" sz="2400" dirty="0">
                <a:solidFill>
                  <a:srgbClr val="7030A0"/>
                </a:solidFill>
                <a:latin typeface="Comic Sans MS" panose="030F0702030302020204" pitchFamily="66" charset="0"/>
              </a:rPr>
              <a:t>- move from distilled (0) in beaker into beet core (-0.2)  </a:t>
            </a:r>
          </a:p>
        </p:txBody>
      </p:sp>
      <p:sp>
        <p:nvSpPr>
          <p:cNvPr id="97289" name="Rectangle 1">
            <a:extLst>
              <a:ext uri="{FF2B5EF4-FFF2-40B4-BE49-F238E27FC236}">
                <a16:creationId xmlns:a16="http://schemas.microsoft.com/office/drawing/2014/main" id="{7D904226-83DC-467E-A8AD-9B9ACE375BA0}"/>
              </a:ext>
            </a:extLst>
          </p:cNvPr>
          <p:cNvSpPr>
            <a:spLocks noChangeArrowheads="1"/>
          </p:cNvSpPr>
          <p:nvPr/>
        </p:nvSpPr>
        <p:spPr bwMode="auto">
          <a:xfrm>
            <a:off x="111126" y="5815569"/>
            <a:ext cx="914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1000" dirty="0">
                <a:solidFill>
                  <a:srgbClr val="000000"/>
                </a:solidFill>
                <a:latin typeface="Times New Roman" panose="02020603050405020304" pitchFamily="18" charset="0"/>
                <a:cs typeface="Times New Roman" panose="02020603050405020304" pitchFamily="18" charset="0"/>
              </a:rPr>
              <a:t>ESSENTIAL KNOWLEDGE </a:t>
            </a:r>
          </a:p>
          <a:p>
            <a:pPr eaLnBrk="0" fontAlgn="base" hangingPunct="0">
              <a:spcBef>
                <a:spcPct val="0"/>
              </a:spcBef>
              <a:spcAft>
                <a:spcPct val="0"/>
              </a:spcAft>
              <a:buNone/>
            </a:pPr>
            <a:r>
              <a:rPr lang="en-US" altLang="en-US" sz="1000" dirty="0">
                <a:solidFill>
                  <a:srgbClr val="000000"/>
                </a:solidFill>
                <a:latin typeface="Times New Roman" panose="02020603050405020304" pitchFamily="18" charset="0"/>
                <a:cs typeface="Times New Roman" panose="02020603050405020304" pitchFamily="18" charset="0"/>
              </a:rPr>
              <a:t>ENE 2.H.1 External environments can be hypotonic, hypertonic or isotonic to internal environments of cells—</a:t>
            </a:r>
            <a:br>
              <a:rPr lang="en-US" altLang="en-US" sz="1000" dirty="0">
                <a:solidFill>
                  <a:srgbClr val="000000"/>
                </a:solidFill>
                <a:latin typeface="Times New Roman" panose="02020603050405020304" pitchFamily="18" charset="0"/>
                <a:cs typeface="Times New Roman" panose="02020603050405020304" pitchFamily="18" charset="0"/>
              </a:rPr>
            </a:br>
            <a:r>
              <a:rPr lang="en-US" altLang="en-US" sz="1000" dirty="0">
                <a:solidFill>
                  <a:srgbClr val="000000"/>
                </a:solidFill>
                <a:latin typeface="Times New Roman" panose="02020603050405020304" pitchFamily="18" charset="0"/>
                <a:cs typeface="Times New Roman" panose="02020603050405020304" pitchFamily="18" charset="0"/>
              </a:rPr>
              <a:t>    a. Water moves by osmosis from areas of high water potential/low osmolarity/ low solute concentration to areas of low water potential/high osmolarity/high solute concentration. RELEVANT EQUATIONS- Water Potential</a:t>
            </a:r>
          </a:p>
          <a:p>
            <a:pPr eaLnBrk="0" fontAlgn="base" hangingPunct="0">
              <a:spcBef>
                <a:spcPct val="0"/>
              </a:spcBef>
              <a:spcAft>
                <a:spcPct val="0"/>
              </a:spcAft>
              <a:buNone/>
            </a:pPr>
            <a:r>
              <a:rPr lang="en-US" altLang="en-US" sz="1000" dirty="0">
                <a:solidFill>
                  <a:srgbClr val="000000"/>
                </a:solidFill>
                <a:latin typeface="Times New Roman" panose="02020603050405020304" pitchFamily="18" charset="0"/>
                <a:cs typeface="Times New Roman" panose="02020603050405020304" pitchFamily="18" charset="0"/>
              </a:rPr>
              <a:t>SP 5 A. Perform mathematical calculations including:     </a:t>
            </a:r>
          </a:p>
          <a:p>
            <a:pPr eaLnBrk="0" fontAlgn="base" hangingPunct="0">
              <a:spcBef>
                <a:spcPct val="0"/>
              </a:spcBef>
              <a:spcAft>
                <a:spcPct val="0"/>
              </a:spcAft>
              <a:buNone/>
            </a:pPr>
            <a:r>
              <a:rPr lang="en-US" altLang="en-US" sz="1000" dirty="0">
                <a:solidFill>
                  <a:srgbClr val="000000"/>
                </a:solidFill>
                <a:latin typeface="Times New Roman" panose="02020603050405020304" pitchFamily="18" charset="0"/>
                <a:cs typeface="Times New Roman" panose="02020603050405020304" pitchFamily="18" charset="0"/>
              </a:rPr>
              <a:t>     a. Mathematical equations in the curriculum</a:t>
            </a:r>
            <a:endParaRPr lang="en-US" altLang="en-US" sz="1000" dirty="0">
              <a:solidFill>
                <a:srgbClr val="000000"/>
              </a:solidFill>
            </a:endParaRPr>
          </a:p>
        </p:txBody>
      </p:sp>
      <p:sp>
        <p:nvSpPr>
          <p:cNvPr id="12" name="TextBox 11">
            <a:extLst>
              <a:ext uri="{FF2B5EF4-FFF2-40B4-BE49-F238E27FC236}">
                <a16:creationId xmlns:a16="http://schemas.microsoft.com/office/drawing/2014/main" id="{7154971B-05D4-42F6-BDD7-DC90E8900A4F}"/>
              </a:ext>
            </a:extLst>
          </p:cNvPr>
          <p:cNvSpPr txBox="1"/>
          <p:nvPr/>
        </p:nvSpPr>
        <p:spPr>
          <a:xfrm>
            <a:off x="8035278" y="58739"/>
            <a:ext cx="4045596" cy="2800767"/>
          </a:xfrm>
          <a:prstGeom prst="rect">
            <a:avLst/>
          </a:prstGeom>
          <a:noFill/>
          <a:ln>
            <a:solidFill>
              <a:schemeClr val="accent4"/>
            </a:solidFill>
          </a:ln>
        </p:spPr>
        <p:txBody>
          <a:bodyPr wrap="square" rtlCol="0">
            <a:spAutoFit/>
          </a:bodyPr>
          <a:lstStyle/>
          <a:p>
            <a:r>
              <a:rPr lang="el-GR" altLang="en-US" sz="1600" dirty="0">
                <a:latin typeface="Comic Sans MS" panose="030F0702030302020204" pitchFamily="66" charset="0"/>
                <a:cs typeface="Arial" panose="020B0604020202020204" pitchFamily="34" charset="0"/>
              </a:rPr>
              <a:t>Ψ</a:t>
            </a:r>
            <a:r>
              <a:rPr lang="en-US" sz="1600" dirty="0"/>
              <a:t> = </a:t>
            </a:r>
            <a:r>
              <a:rPr lang="el-GR" altLang="en-US" sz="1600" dirty="0">
                <a:latin typeface="Comic Sans MS" panose="030F0702030302020204" pitchFamily="66" charset="0"/>
                <a:cs typeface="Arial" panose="020B0604020202020204" pitchFamily="34" charset="0"/>
              </a:rPr>
              <a:t>Ψ</a:t>
            </a:r>
            <a:r>
              <a:rPr lang="en-US" sz="1600" baseline="-25000" dirty="0"/>
              <a:t>s</a:t>
            </a:r>
            <a:r>
              <a:rPr lang="en-US" sz="1600" dirty="0"/>
              <a:t> + </a:t>
            </a:r>
            <a:r>
              <a:rPr lang="el-GR" altLang="en-US" sz="1600" dirty="0">
                <a:latin typeface="Comic Sans MS" panose="030F0702030302020204" pitchFamily="66" charset="0"/>
                <a:cs typeface="Arial" panose="020B0604020202020204" pitchFamily="34" charset="0"/>
              </a:rPr>
              <a:t>Ψ</a:t>
            </a:r>
            <a:r>
              <a:rPr lang="en-US" sz="1600" baseline="-25000" dirty="0"/>
              <a:t>p</a:t>
            </a:r>
          </a:p>
          <a:p>
            <a:pPr>
              <a:defRPr/>
            </a:pPr>
            <a:r>
              <a:rPr lang="el-GR" altLang="en-US" sz="1600" dirty="0">
                <a:latin typeface="Comic Sans MS" panose="030F0702030302020204" pitchFamily="66" charset="0"/>
                <a:cs typeface="Arial" panose="020B0604020202020204" pitchFamily="34" charset="0"/>
              </a:rPr>
              <a:t>Ψ</a:t>
            </a:r>
            <a:r>
              <a:rPr lang="en-US" altLang="en-US" sz="1600" dirty="0">
                <a:latin typeface="Comic Sans MS" panose="030F0702030302020204" pitchFamily="66" charset="0"/>
                <a:cs typeface="Arial" panose="020B0604020202020204" pitchFamily="34" charset="0"/>
              </a:rPr>
              <a:t> </a:t>
            </a:r>
            <a:r>
              <a:rPr lang="en-US" sz="1600" baseline="-25000" dirty="0"/>
              <a:t>p </a:t>
            </a:r>
            <a:r>
              <a:rPr lang="en-US" sz="1600" dirty="0"/>
              <a:t>= pressure potential</a:t>
            </a:r>
          </a:p>
          <a:p>
            <a:pPr marL="0" marR="0" lvl="0" indent="0" algn="l" defTabSz="914400" rtl="0" eaLnBrk="1" fontAlgn="auto" latinLnBrk="0" hangingPunct="1">
              <a:lnSpc>
                <a:spcPct val="100000"/>
              </a:lnSpc>
              <a:spcBef>
                <a:spcPts val="0"/>
              </a:spcBef>
              <a:spcAft>
                <a:spcPts val="0"/>
              </a:spcAft>
              <a:buClrTx/>
              <a:buSzTx/>
              <a:buFontTx/>
              <a:buNone/>
              <a:tabLst/>
              <a:defRPr/>
            </a:pPr>
            <a:r>
              <a:rPr lang="el-GR" altLang="en-US" sz="1600" dirty="0">
                <a:latin typeface="Comic Sans MS" panose="030F0702030302020204" pitchFamily="66" charset="0"/>
                <a:cs typeface="Arial" panose="020B0604020202020204" pitchFamily="34" charset="0"/>
              </a:rPr>
              <a:t>Ψ</a:t>
            </a:r>
            <a:r>
              <a:rPr lang="en-US" altLang="en-US" sz="1600" dirty="0">
                <a:latin typeface="Comic Sans MS" panose="030F0702030302020204" pitchFamily="66" charset="0"/>
                <a:cs typeface="Arial" panose="020B0604020202020204" pitchFamily="34" charset="0"/>
              </a:rPr>
              <a:t> </a:t>
            </a:r>
            <a:r>
              <a:rPr kumimoji="0" lang="en-US" sz="1600" b="0" i="0" u="none" strike="noStrike" kern="1200" cap="none" spc="0" normalizeH="0" baseline="-25000" noProof="0" dirty="0">
                <a:ln>
                  <a:noFill/>
                </a:ln>
                <a:effectLst/>
                <a:uLnTx/>
                <a:uFillTx/>
                <a:latin typeface="Arial"/>
                <a:ea typeface="+mn-ea"/>
                <a:cs typeface="+mn-cs"/>
              </a:rPr>
              <a:t>s</a:t>
            </a:r>
            <a:r>
              <a:rPr kumimoji="0" lang="en-US" sz="1600" b="0" i="0" u="none" strike="noStrike" kern="1200" cap="none" spc="0" normalizeH="0" baseline="0" noProof="0" dirty="0">
                <a:ln>
                  <a:noFill/>
                </a:ln>
                <a:effectLst/>
                <a:uLnTx/>
                <a:uFillTx/>
                <a:latin typeface="Arial"/>
                <a:ea typeface="+mn-ea"/>
                <a:cs typeface="+mn-cs"/>
              </a:rPr>
              <a:t> = solute potential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altLang="en-US" sz="1600" dirty="0">
                <a:latin typeface="Comic Sans MS" panose="030F0702030302020204" pitchFamily="66" charset="0"/>
                <a:cs typeface="Arial" panose="020B0604020202020204" pitchFamily="34" charset="0"/>
              </a:rPr>
              <a:t>Ψ</a:t>
            </a:r>
            <a:r>
              <a:rPr lang="en-US" altLang="en-US" sz="1600" dirty="0">
                <a:latin typeface="Comic Sans MS" panose="030F0702030302020204" pitchFamily="66" charset="0"/>
                <a:cs typeface="Arial" panose="020B0604020202020204" pitchFamily="34" charset="0"/>
              </a:rPr>
              <a:t> </a:t>
            </a:r>
            <a:r>
              <a:rPr kumimoji="0" lang="en-US" sz="1600" b="0" i="0" u="none" strike="noStrike" kern="1200" cap="none" spc="0" normalizeH="0" baseline="-25000" noProof="0" dirty="0">
                <a:ln>
                  <a:noFill/>
                </a:ln>
                <a:effectLst/>
                <a:uLnTx/>
                <a:uFillTx/>
                <a:latin typeface="Arial"/>
                <a:ea typeface="+mn-ea"/>
                <a:cs typeface="+mn-cs"/>
              </a:rPr>
              <a:t>s</a:t>
            </a:r>
            <a:r>
              <a:rPr kumimoji="0" lang="en-US" sz="1600" b="0" i="0" u="none" strike="noStrike" kern="1200" cap="none" spc="0" normalizeH="0" baseline="0" noProof="0" dirty="0">
                <a:ln>
                  <a:noFill/>
                </a:ln>
                <a:effectLst/>
                <a:uLnTx/>
                <a:uFillTx/>
                <a:latin typeface="Arial"/>
                <a:ea typeface="+mn-ea"/>
                <a:cs typeface="+mn-cs"/>
              </a:rPr>
              <a:t> = - iCRT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a:rPr>
              <a:t>i = ionization constant (1.0 for sucrose because sucrose does not ionize in water)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Arial"/>
                <a:ea typeface="+mn-ea"/>
                <a:cs typeface="+mn-cs"/>
              </a:rPr>
              <a:t>C = molar concentrati</a:t>
            </a:r>
            <a:r>
              <a:rPr lang="en-US" sz="1600" dirty="0">
                <a:latin typeface="Arial"/>
              </a:rPr>
              <a: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Arial"/>
                <a:ea typeface="+mn-ea"/>
                <a:cs typeface="+mn-cs"/>
              </a:rPr>
              <a:t>R = pressure constant (R= 0.0831 liter bars/mole 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a:rPr>
              <a:t>T = temperature in Kelvin (</a:t>
            </a:r>
            <a:r>
              <a:rPr lang="en-US" sz="1600" baseline="30000" dirty="0">
                <a:latin typeface="Arial"/>
              </a:rPr>
              <a:t>◦</a:t>
            </a:r>
            <a:r>
              <a:rPr lang="en-US" sz="1600" dirty="0">
                <a:latin typeface="Arial"/>
              </a:rPr>
              <a:t>C + 273)</a:t>
            </a:r>
            <a:endParaRPr lang="en-US" sz="1600" baseline="-25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7289"/>
                                        </p:tgtEl>
                                        <p:attrNameLst>
                                          <p:attrName>style.visibility</p:attrName>
                                        </p:attrNameLst>
                                      </p:cBhvr>
                                      <p:to>
                                        <p:strVal val="visible"/>
                                      </p:to>
                                    </p:set>
                                    <p:animEffect transition="in" filter="wipe(down)">
                                      <p:cBhvr>
                                        <p:cTn id="19" dur="500"/>
                                        <p:tgtEl>
                                          <p:spTgt spid="97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97289"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13FC30D8-89A5-4CDE-935E-E78F284BAC3B}"/>
              </a:ext>
            </a:extLst>
          </p:cNvPr>
          <p:cNvSpPr>
            <a:spLocks noGrp="1" noChangeArrowheads="1"/>
          </p:cNvSpPr>
          <p:nvPr>
            <p:ph type="body" sz="half" idx="2"/>
          </p:nvPr>
        </p:nvSpPr>
        <p:spPr>
          <a:xfrm>
            <a:off x="264592" y="365804"/>
            <a:ext cx="11791632" cy="6303963"/>
          </a:xfrm>
        </p:spPr>
        <p:txBody>
          <a:bodyPr/>
          <a:lstStyle/>
          <a:p>
            <a:pPr marL="0" indent="0">
              <a:buNone/>
            </a:pPr>
            <a:r>
              <a:rPr lang="en-US" altLang="en-US" sz="1400" dirty="0">
                <a:latin typeface="Comic Sans MS" panose="030F0702030302020204" pitchFamily="66" charset="0"/>
              </a:rPr>
              <a:t>In a hypothetical population of beetles, there is a wide variety of color, matching the range of coloration of the tree trunks on which the beetles hide from predators. The graphs below illustrate four possible changes to the beetle population as a result of a change in the environment due to pollution that darkened the tree trunks. </a:t>
            </a:r>
          </a:p>
          <a:p>
            <a:pPr marL="0" indent="0">
              <a:buNone/>
            </a:pPr>
            <a:r>
              <a:rPr lang="en-US" altLang="en-US" sz="1400" dirty="0">
                <a:latin typeface="Comic Sans MS" panose="030F0702030302020204" pitchFamily="66" charset="0"/>
              </a:rPr>
              <a:t> </a:t>
            </a:r>
          </a:p>
          <a:p>
            <a:pPr marL="0" indent="0">
              <a:buNone/>
            </a:pPr>
            <a:endParaRPr lang="en-US" altLang="en-US" sz="1400" dirty="0">
              <a:latin typeface="Comic Sans MS" panose="030F0702030302020204" pitchFamily="66" charset="0"/>
            </a:endParaRPr>
          </a:p>
          <a:p>
            <a:pPr marL="0" indent="0">
              <a:buNone/>
            </a:pPr>
            <a:endParaRPr lang="en-US" altLang="en-US" sz="1600" dirty="0">
              <a:latin typeface="Comic Sans MS" panose="030F0702030302020204" pitchFamily="66" charset="0"/>
            </a:endParaRPr>
          </a:p>
          <a:p>
            <a:pPr marL="0" indent="0">
              <a:buNone/>
            </a:pPr>
            <a:endParaRPr lang="en-US" altLang="en-US" sz="1600" dirty="0">
              <a:latin typeface="Comic Sans MS" panose="030F0702030302020204" pitchFamily="66" charset="0"/>
            </a:endParaRPr>
          </a:p>
          <a:p>
            <a:pPr marL="0" indent="0">
              <a:buNone/>
            </a:pPr>
            <a:endParaRPr lang="en-US" altLang="en-US" sz="1600" dirty="0">
              <a:latin typeface="Comic Sans MS" panose="030F0702030302020204" pitchFamily="66" charset="0"/>
            </a:endParaRPr>
          </a:p>
          <a:p>
            <a:pPr marL="0" indent="0">
              <a:buNone/>
            </a:pPr>
            <a:endParaRPr lang="en-US" altLang="en-US" sz="1600" dirty="0">
              <a:latin typeface="Comic Sans MS" panose="030F0702030302020204" pitchFamily="66" charset="0"/>
            </a:endParaRPr>
          </a:p>
          <a:p>
            <a:pPr marL="0" indent="0">
              <a:buNone/>
            </a:pPr>
            <a:endParaRPr lang="en-US" altLang="en-US" sz="1600" dirty="0">
              <a:latin typeface="Comic Sans MS" panose="030F0702030302020204" pitchFamily="66" charset="0"/>
            </a:endParaRPr>
          </a:p>
          <a:p>
            <a:pPr marL="0" indent="0">
              <a:buNone/>
            </a:pPr>
            <a:endParaRPr lang="en-US" altLang="en-US" sz="1600" dirty="0">
              <a:latin typeface="Comic Sans MS" panose="030F0702030302020204" pitchFamily="66" charset="0"/>
            </a:endParaRPr>
          </a:p>
          <a:p>
            <a:pPr marL="0" indent="0">
              <a:buNone/>
            </a:pPr>
            <a:r>
              <a:rPr lang="en-US" altLang="en-US" sz="1400" dirty="0">
                <a:latin typeface="Comic Sans MS" panose="030F0702030302020204" pitchFamily="66" charset="0"/>
              </a:rPr>
              <a:t>(A) The coloration range shifted toward more light-colored beetles (diagram I).  </a:t>
            </a:r>
            <a:br>
              <a:rPr lang="en-US" altLang="en-US" sz="1400" dirty="0">
                <a:latin typeface="Comic Sans MS" panose="030F0702030302020204" pitchFamily="66" charset="0"/>
              </a:rPr>
            </a:br>
            <a:r>
              <a:rPr lang="en-US" altLang="en-US" sz="1400" dirty="0">
                <a:latin typeface="Comic Sans MS" panose="030F0702030302020204" pitchFamily="66" charset="0"/>
              </a:rPr>
              <a:t>            The pollution helped the predators find the darkened tree trunks. </a:t>
            </a:r>
            <a:br>
              <a:rPr lang="en-US" altLang="en-US" sz="1400" dirty="0">
                <a:latin typeface="Comic Sans MS" panose="030F0702030302020204" pitchFamily="66" charset="0"/>
              </a:rPr>
            </a:br>
            <a:endParaRPr lang="en-US" altLang="en-US" sz="1400" dirty="0">
              <a:latin typeface="Comic Sans MS" panose="030F0702030302020204" pitchFamily="66" charset="0"/>
            </a:endParaRPr>
          </a:p>
          <a:p>
            <a:pPr marL="0" indent="0">
              <a:buNone/>
            </a:pPr>
            <a:r>
              <a:rPr lang="en-US" altLang="en-US" sz="1400" dirty="0">
                <a:latin typeface="Comic Sans MS" panose="030F0702030302020204" pitchFamily="66" charset="0"/>
              </a:rPr>
              <a:t>(B) The coloration in the population split into two extremes (diagram II) Both the lighter-colored &amp; darker-colored beetles were able to </a:t>
            </a:r>
            <a:br>
              <a:rPr lang="en-US" altLang="en-US" sz="1400" dirty="0">
                <a:latin typeface="Comic Sans MS" panose="030F0702030302020204" pitchFamily="66" charset="0"/>
              </a:rPr>
            </a:br>
            <a:r>
              <a:rPr lang="en-US" altLang="en-US" sz="1400" dirty="0">
                <a:latin typeface="Comic Sans MS" panose="030F0702030302020204" pitchFamily="66" charset="0"/>
              </a:rPr>
              <a:t>             hide on the darker tree trunks. </a:t>
            </a:r>
            <a:br>
              <a:rPr lang="en-US" altLang="en-US" sz="1400" dirty="0">
                <a:latin typeface="Comic Sans MS" panose="030F0702030302020204" pitchFamily="66" charset="0"/>
              </a:rPr>
            </a:br>
            <a:endParaRPr lang="en-US" altLang="en-US" sz="1400" dirty="0">
              <a:latin typeface="Comic Sans MS" panose="030F0702030302020204" pitchFamily="66" charset="0"/>
            </a:endParaRPr>
          </a:p>
          <a:p>
            <a:pPr marL="0" indent="0">
              <a:buNone/>
            </a:pPr>
            <a:r>
              <a:rPr lang="en-US" altLang="en-US" sz="1400" dirty="0">
                <a:latin typeface="Comic Sans MS" panose="030F0702030302020204" pitchFamily="66" charset="0"/>
              </a:rPr>
              <a:t>(C) The coloration range became narrower (diagram III) The predators selected beetles at the color extremes. </a:t>
            </a:r>
            <a:br>
              <a:rPr lang="en-US" altLang="en-US" sz="1400" dirty="0">
                <a:latin typeface="Comic Sans MS" panose="030F0702030302020204" pitchFamily="66" charset="0"/>
              </a:rPr>
            </a:br>
            <a:endParaRPr lang="en-US" altLang="en-US" sz="1400" dirty="0">
              <a:latin typeface="Comic Sans MS" panose="030F0702030302020204" pitchFamily="66" charset="0"/>
            </a:endParaRPr>
          </a:p>
          <a:p>
            <a:pPr marL="0" indent="0">
              <a:buNone/>
            </a:pPr>
            <a:r>
              <a:rPr lang="en-US" altLang="en-US" sz="1400" dirty="0">
                <a:latin typeface="Comic Sans MS" panose="030F0702030302020204" pitchFamily="66" charset="0"/>
              </a:rPr>
              <a:t>(D) The coloration in the population shifted toward more darker- colored beetles (diagram IV) </a:t>
            </a:r>
            <a:br>
              <a:rPr lang="en-US" altLang="en-US" sz="1400" dirty="0">
                <a:latin typeface="Comic Sans MS" panose="030F0702030302020204" pitchFamily="66" charset="0"/>
              </a:rPr>
            </a:br>
            <a:r>
              <a:rPr lang="en-US" altLang="en-US" sz="1400" dirty="0">
                <a:latin typeface="Comic Sans MS" panose="030F0702030302020204" pitchFamily="66" charset="0"/>
              </a:rPr>
              <a:t>      The lighter-colored beetles were found more easily by the predators than were the darker-colored beetles. </a:t>
            </a:r>
          </a:p>
        </p:txBody>
      </p:sp>
      <p:sp>
        <p:nvSpPr>
          <p:cNvPr id="90117" name="Rectangle 3">
            <a:extLst>
              <a:ext uri="{FF2B5EF4-FFF2-40B4-BE49-F238E27FC236}">
                <a16:creationId xmlns:a16="http://schemas.microsoft.com/office/drawing/2014/main" id="{A92B5E81-37DF-4CF1-9582-9D2D89F3C51F}"/>
              </a:ext>
            </a:extLst>
          </p:cNvPr>
          <p:cNvSpPr>
            <a:spLocks noChangeArrowheads="1"/>
          </p:cNvSpPr>
          <p:nvPr/>
        </p:nvSpPr>
        <p:spPr bwMode="auto">
          <a:xfrm>
            <a:off x="0" y="5726349"/>
            <a:ext cx="9161463" cy="1130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lnSpc>
                <a:spcPct val="107000"/>
              </a:lnSpc>
              <a:spcBef>
                <a:spcPct val="0"/>
              </a:spcBef>
              <a:spcAft>
                <a:spcPct val="0"/>
              </a:spcAft>
              <a:buNone/>
            </a:pPr>
            <a:r>
              <a:rPr lang="en-US" sz="1000" dirty="0">
                <a:solidFill>
                  <a:srgbClr val="000000"/>
                </a:solidFill>
                <a:latin typeface="Times New Roman" panose="02020603050405020304" pitchFamily="18" charset="0"/>
                <a:cs typeface="Times New Roman" panose="02020603050405020304" pitchFamily="18" charset="0"/>
              </a:rPr>
              <a:t>EVO-1.E.1 Natural selection acts on phenotypic variations in populations. </a:t>
            </a:r>
          </a:p>
          <a:p>
            <a:pPr>
              <a:lnSpc>
                <a:spcPct val="107000"/>
              </a:lnSpc>
              <a:buNone/>
            </a:pPr>
            <a:r>
              <a:rPr lang="en-US" sz="1000" dirty="0">
                <a:solidFill>
                  <a:srgbClr val="000000"/>
                </a:solidFill>
                <a:latin typeface="Times New Roman" panose="02020603050405020304" pitchFamily="18" charset="0"/>
                <a:cs typeface="Times New Roman" panose="02020603050405020304" pitchFamily="18" charset="0"/>
              </a:rPr>
              <a:t>.EVO-1.E.2 Environments change and apply selective pressures to populations. </a:t>
            </a:r>
          </a:p>
          <a:p>
            <a:pPr>
              <a:lnSpc>
                <a:spcPct val="107000"/>
              </a:lnSpc>
              <a:buNone/>
            </a:pPr>
            <a:r>
              <a:rPr lang="en-US" sz="1000" dirty="0">
                <a:solidFill>
                  <a:srgbClr val="000000"/>
                </a:solidFill>
                <a:latin typeface="Times New Roman" panose="02020603050405020304" pitchFamily="18" charset="0"/>
                <a:cs typeface="Times New Roman" panose="02020603050405020304" pitchFamily="18" charset="0"/>
              </a:rPr>
              <a:t>EVO-1.E.3 Some phenotypic variations significantly increase or decrease fitness of the organism in particular environme</a:t>
            </a:r>
          </a:p>
          <a:p>
            <a:pPr fontAlgn="base">
              <a:lnSpc>
                <a:spcPct val="107000"/>
              </a:lnSpc>
              <a:spcBef>
                <a:spcPct val="0"/>
              </a:spcBef>
              <a:spcAft>
                <a:spcPct val="0"/>
              </a:spcAft>
              <a:buNone/>
            </a:pPr>
            <a:r>
              <a:rPr lang="en-US" sz="1000" dirty="0">
                <a:solidFill>
                  <a:srgbClr val="000000"/>
                </a:solidFill>
                <a:latin typeface="Times New Roman" panose="02020603050405020304" pitchFamily="18" charset="0"/>
                <a:cs typeface="Times New Roman" panose="02020603050405020304" pitchFamily="18" charset="0"/>
              </a:rPr>
              <a:t>    ILLUSTRATIVE EXAMPLE  Graphical analysis of allele frequencies in a population </a:t>
            </a:r>
            <a:br>
              <a:rPr lang="en-US" sz="1000" dirty="0">
                <a:solidFill>
                  <a:srgbClr val="000000"/>
                </a:solidFill>
                <a:latin typeface="Times New Roman" panose="02020603050405020304" pitchFamily="18" charset="0"/>
                <a:cs typeface="Times New Roman" panose="02020603050405020304" pitchFamily="18" charset="0"/>
              </a:rPr>
            </a:br>
            <a:r>
              <a:rPr lang="en-US" sz="1000" dirty="0">
                <a:solidFill>
                  <a:srgbClr val="000000"/>
                </a:solidFill>
                <a:latin typeface="Times New Roman" panose="02020603050405020304" pitchFamily="18" charset="0"/>
                <a:cs typeface="Times New Roman" panose="02020603050405020304" pitchFamily="18" charset="0"/>
              </a:rPr>
              <a:t>SP </a:t>
            </a:r>
            <a:r>
              <a:rPr lang="en-US" sz="1000" dirty="0"/>
              <a:t> 6.E  Predict the causes or effects of a change in, or disruption to, one or more components in a biological system based on b. A visual representation of a biological concept, process, or model.</a:t>
            </a:r>
            <a:endParaRPr lang="en-US" sz="1000" dirty="0">
              <a:solidFill>
                <a:srgbClr val="000000"/>
              </a:solidFill>
              <a:latin typeface="Times New Roman" panose="02020603050405020304" pitchFamily="18" charset="0"/>
              <a:cs typeface="Times New Roman" panose="02020603050405020304" pitchFamily="18" charset="0"/>
            </a:endParaRPr>
          </a:p>
        </p:txBody>
      </p:sp>
      <p:pic>
        <p:nvPicPr>
          <p:cNvPr id="90118" name="Picture 2">
            <a:extLst>
              <a:ext uri="{FF2B5EF4-FFF2-40B4-BE49-F238E27FC236}">
                <a16:creationId xmlns:a16="http://schemas.microsoft.com/office/drawing/2014/main" id="{1A024E9E-3A37-4874-8549-9B77F5F3ED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6871" t="35445" r="30893" b="33904"/>
          <a:stretch>
            <a:fillRect/>
          </a:stretch>
        </p:blipFill>
        <p:spPr bwMode="auto">
          <a:xfrm>
            <a:off x="815544" y="1171034"/>
            <a:ext cx="4038600" cy="2158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15283D9C-4767-4731-9136-09CB4AFE9B90}"/>
              </a:ext>
            </a:extLst>
          </p:cNvPr>
          <p:cNvSpPr/>
          <p:nvPr/>
        </p:nvSpPr>
        <p:spPr>
          <a:xfrm>
            <a:off x="4986439" y="1604852"/>
            <a:ext cx="5946603" cy="738664"/>
          </a:xfrm>
          <a:prstGeom prst="rect">
            <a:avLst/>
          </a:prstGeom>
        </p:spPr>
        <p:txBody>
          <a:bodyPr wrap="square">
            <a:spAutoFit/>
          </a:bodyPr>
          <a:lstStyle/>
          <a:p>
            <a:pPr eaLnBrk="0" fontAlgn="base" hangingPunct="0">
              <a:spcBef>
                <a:spcPct val="20000"/>
              </a:spcBef>
              <a:spcAft>
                <a:spcPct val="0"/>
              </a:spcAft>
              <a:defRPr/>
            </a:pPr>
            <a:r>
              <a:rPr lang="en-US" sz="1400" kern="0" dirty="0">
                <a:solidFill>
                  <a:srgbClr val="000000"/>
                </a:solidFill>
                <a:latin typeface="Comic Sans MS" panose="030F0702030302020204" pitchFamily="66" charset="0"/>
              </a:rPr>
              <a:t>Which of the following includes the most likely change in the coloration of the beetle population after pollution and a correct rationale for the change? </a:t>
            </a:r>
          </a:p>
        </p:txBody>
      </p:sp>
      <p:sp>
        <p:nvSpPr>
          <p:cNvPr id="4" name="Rectangle 3">
            <a:extLst>
              <a:ext uri="{FF2B5EF4-FFF2-40B4-BE49-F238E27FC236}">
                <a16:creationId xmlns:a16="http://schemas.microsoft.com/office/drawing/2014/main" id="{12E85342-CBFD-4D7B-9971-C6EFC83240E8}"/>
              </a:ext>
            </a:extLst>
          </p:cNvPr>
          <p:cNvSpPr/>
          <p:nvPr/>
        </p:nvSpPr>
        <p:spPr>
          <a:xfrm>
            <a:off x="252531" y="5100077"/>
            <a:ext cx="9540826" cy="58689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latin typeface="Arial"/>
            </a:endParaRPr>
          </a:p>
        </p:txBody>
      </p:sp>
      <p:sp>
        <p:nvSpPr>
          <p:cNvPr id="6" name="Rectangle 5">
            <a:extLst>
              <a:ext uri="{FF2B5EF4-FFF2-40B4-BE49-F238E27FC236}">
                <a16:creationId xmlns:a16="http://schemas.microsoft.com/office/drawing/2014/main" id="{48B6C439-22C5-4E57-8C4E-EF1D60D32637}"/>
              </a:ext>
            </a:extLst>
          </p:cNvPr>
          <p:cNvSpPr/>
          <p:nvPr/>
        </p:nvSpPr>
        <p:spPr>
          <a:xfrm>
            <a:off x="0" y="-54433"/>
            <a:ext cx="9195555" cy="400110"/>
          </a:xfrm>
          <a:prstGeom prst="rect">
            <a:avLst/>
          </a:prstGeom>
        </p:spPr>
        <p:txBody>
          <a:bodyPr wrap="square">
            <a:spAutoFit/>
          </a:bodyPr>
          <a:lstStyle/>
          <a:p>
            <a:pPr fontAlgn="base">
              <a:spcBef>
                <a:spcPct val="0"/>
              </a:spcBef>
              <a:spcAft>
                <a:spcPct val="0"/>
              </a:spcAft>
              <a:defRPr/>
            </a:pPr>
            <a:r>
              <a:rPr lang="en-US" sz="1000" dirty="0">
                <a:solidFill>
                  <a:srgbClr val="CC0099"/>
                </a:solidFill>
                <a:latin typeface="Arial"/>
              </a:rPr>
              <a:t>Sample MC questions from 2015 Course and Exam Description Book  posted on College Board website</a:t>
            </a:r>
          </a:p>
          <a:p>
            <a:pPr fontAlgn="base">
              <a:spcBef>
                <a:spcPct val="0"/>
              </a:spcBef>
              <a:spcAft>
                <a:spcPct val="0"/>
              </a:spcAft>
              <a:defRPr/>
            </a:pPr>
            <a:r>
              <a:rPr lang="en-US" sz="1000" dirty="0">
                <a:solidFill>
                  <a:srgbClr val="CC0099"/>
                </a:solidFill>
                <a:latin typeface="Arial"/>
              </a:rPr>
              <a:t> </a:t>
            </a:r>
            <a:r>
              <a:rPr lang="en-US" sz="1000" dirty="0">
                <a:solidFill>
                  <a:srgbClr val="CC0099"/>
                </a:solidFill>
                <a:latin typeface="Arial"/>
                <a:hlinkClick r:id="rId4">
                  <a:extLst>
                    <a:ext uri="{A12FA001-AC4F-418D-AE19-62706E023703}">
                      <ahyp:hlinkClr xmlns:ahyp="http://schemas.microsoft.com/office/drawing/2018/hyperlinkcolor" val="tx"/>
                    </a:ext>
                  </a:extLst>
                </a:hlinkClick>
              </a:rPr>
              <a:t>https://secure-media.collegeboard.org/digitalServices/pdf/ap/ap-biology-course-and-exam-description.pdf</a:t>
            </a:r>
            <a:endParaRPr lang="en-US" sz="1000" dirty="0">
              <a:solidFill>
                <a:srgbClr val="CC0099"/>
              </a:solidFill>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0117"/>
                                        </p:tgtEl>
                                        <p:attrNameLst>
                                          <p:attrName>style.visibility</p:attrName>
                                        </p:attrNameLst>
                                      </p:cBhvr>
                                      <p:to>
                                        <p:strVal val="visible"/>
                                      </p:to>
                                    </p:set>
                                    <p:animEffect transition="in" filter="wipe(down)">
                                      <p:cBhvr>
                                        <p:cTn id="12" dur="500"/>
                                        <p:tgtEl>
                                          <p:spTgt spid="90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7" grpId="0"/>
      <p:bldP spid="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4B15A943-CC93-4256-95B3-833C7B019DE0}"/>
              </a:ext>
            </a:extLst>
          </p:cNvPr>
          <p:cNvSpPr>
            <a:spLocks noGrp="1"/>
          </p:cNvSpPr>
          <p:nvPr>
            <p:ph type="body" sz="half" idx="2"/>
          </p:nvPr>
        </p:nvSpPr>
        <p:spPr>
          <a:xfrm>
            <a:off x="-192505" y="82551"/>
            <a:ext cx="12272210" cy="1192213"/>
          </a:xfrm>
        </p:spPr>
        <p:txBody>
          <a:bodyPr/>
          <a:lstStyle/>
          <a:p>
            <a:pPr>
              <a:lnSpc>
                <a:spcPct val="90000"/>
              </a:lnSpc>
              <a:buFontTx/>
              <a:buNone/>
            </a:pPr>
            <a:r>
              <a:rPr lang="en-US" altLang="en-US" sz="2000" dirty="0">
                <a:latin typeface="Comic Sans MS" panose="030F0702030302020204" pitchFamily="66" charset="0"/>
              </a:rPr>
              <a:t>    If the vestigial wings and black body genes are linked, a way to determine the cross over frequency/map distance is to cross an </a:t>
            </a:r>
            <a:r>
              <a:rPr lang="en-US" altLang="en-US" sz="2000" b="1" dirty="0">
                <a:latin typeface="Comic Sans MS" panose="030F0702030302020204" pitchFamily="66" charset="0"/>
              </a:rPr>
              <a:t>F</a:t>
            </a:r>
            <a:r>
              <a:rPr lang="en-US" altLang="en-US" sz="2000" b="1" baseline="-25000" dirty="0">
                <a:latin typeface="Comic Sans MS" panose="030F0702030302020204" pitchFamily="66" charset="0"/>
              </a:rPr>
              <a:t>1</a:t>
            </a:r>
            <a:r>
              <a:rPr lang="en-US" altLang="en-US" sz="2000" b="1" dirty="0">
                <a:latin typeface="Comic Sans MS" panose="030F0702030302020204" pitchFamily="66" charset="0"/>
              </a:rPr>
              <a:t> heterozygous tan body normal winged female </a:t>
            </a:r>
            <a:r>
              <a:rPr lang="en-US" altLang="en-US" sz="2000" dirty="0">
                <a:latin typeface="Comic Sans MS" panose="030F0702030302020204" pitchFamily="66" charset="0"/>
              </a:rPr>
              <a:t>with a  ________________ male.</a:t>
            </a:r>
          </a:p>
          <a:p>
            <a:pPr>
              <a:lnSpc>
                <a:spcPct val="90000"/>
              </a:lnSpc>
              <a:buFontTx/>
              <a:buNone/>
            </a:pPr>
            <a:r>
              <a:rPr lang="en-US" altLang="en-US" sz="2000" dirty="0">
                <a:latin typeface="Comic Sans MS" panose="030F0702030302020204" pitchFamily="66" charset="0"/>
              </a:rPr>
              <a:t>     </a:t>
            </a:r>
            <a:endParaRPr lang="en-US" altLang="en-US" sz="2400" dirty="0"/>
          </a:p>
        </p:txBody>
      </p:sp>
      <p:sp>
        <p:nvSpPr>
          <p:cNvPr id="150531" name="Rectangle 1">
            <a:extLst>
              <a:ext uri="{FF2B5EF4-FFF2-40B4-BE49-F238E27FC236}">
                <a16:creationId xmlns:a16="http://schemas.microsoft.com/office/drawing/2014/main" id="{581E3300-FB68-4F5E-8177-EF5839AA728A}"/>
              </a:ext>
            </a:extLst>
          </p:cNvPr>
          <p:cNvSpPr>
            <a:spLocks noChangeArrowheads="1"/>
          </p:cNvSpPr>
          <p:nvPr/>
        </p:nvSpPr>
        <p:spPr bwMode="auto">
          <a:xfrm>
            <a:off x="383381" y="1011236"/>
            <a:ext cx="75390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dirty="0">
                <a:latin typeface="Comic Sans MS" panose="030F0702030302020204" pitchFamily="66" charset="0"/>
              </a:rPr>
              <a:t>black body vestigial winged </a:t>
            </a:r>
          </a:p>
          <a:p>
            <a:pPr>
              <a:spcBef>
                <a:spcPct val="0"/>
              </a:spcBef>
              <a:buFontTx/>
              <a:buNone/>
            </a:pPr>
            <a:r>
              <a:rPr lang="en-US" altLang="en-US" sz="2000" dirty="0">
                <a:latin typeface="Comic Sans MS" panose="030F0702030302020204" pitchFamily="66" charset="0"/>
              </a:rPr>
              <a:t>tan body normal winged </a:t>
            </a:r>
          </a:p>
          <a:p>
            <a:pPr>
              <a:spcBef>
                <a:spcPct val="0"/>
              </a:spcBef>
              <a:buFontTx/>
              <a:buNone/>
            </a:pPr>
            <a:r>
              <a:rPr lang="en-US" altLang="en-US" sz="2000" dirty="0">
                <a:latin typeface="Comic Sans MS" panose="030F0702030302020204" pitchFamily="66" charset="0"/>
              </a:rPr>
              <a:t>tan body vestigial winged </a:t>
            </a:r>
          </a:p>
          <a:p>
            <a:pPr>
              <a:spcBef>
                <a:spcPct val="0"/>
              </a:spcBef>
              <a:buFontTx/>
              <a:buNone/>
            </a:pPr>
            <a:r>
              <a:rPr lang="en-US" altLang="en-US" sz="2000" dirty="0">
                <a:latin typeface="Comic Sans MS" panose="030F0702030302020204" pitchFamily="66" charset="0"/>
              </a:rPr>
              <a:t>black body normal winged</a:t>
            </a:r>
          </a:p>
        </p:txBody>
      </p:sp>
      <p:sp>
        <p:nvSpPr>
          <p:cNvPr id="3" name="Rectangle 2">
            <a:extLst>
              <a:ext uri="{FF2B5EF4-FFF2-40B4-BE49-F238E27FC236}">
                <a16:creationId xmlns:a16="http://schemas.microsoft.com/office/drawing/2014/main" id="{9CFB40CB-67B8-464B-9163-8BC00CFB1C11}"/>
              </a:ext>
            </a:extLst>
          </p:cNvPr>
          <p:cNvSpPr/>
          <p:nvPr/>
        </p:nvSpPr>
        <p:spPr>
          <a:xfrm>
            <a:off x="317500" y="1027909"/>
            <a:ext cx="4048125" cy="381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TextBox 3">
            <a:extLst>
              <a:ext uri="{FF2B5EF4-FFF2-40B4-BE49-F238E27FC236}">
                <a16:creationId xmlns:a16="http://schemas.microsoft.com/office/drawing/2014/main" id="{12655290-E6BB-40F6-92E4-B10FA99C7F30}"/>
              </a:ext>
            </a:extLst>
          </p:cNvPr>
          <p:cNvSpPr txBox="1">
            <a:spLocks noChangeArrowheads="1"/>
          </p:cNvSpPr>
          <p:nvPr/>
        </p:nvSpPr>
        <p:spPr bwMode="auto">
          <a:xfrm>
            <a:off x="597694" y="2394964"/>
            <a:ext cx="29638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dirty="0">
                <a:solidFill>
                  <a:srgbClr val="FF0000"/>
                </a:solidFill>
              </a:rPr>
              <a:t>Always cross with</a:t>
            </a:r>
          </a:p>
          <a:p>
            <a:pPr>
              <a:spcBef>
                <a:spcPct val="0"/>
              </a:spcBef>
              <a:buFontTx/>
              <a:buNone/>
            </a:pPr>
            <a:r>
              <a:rPr lang="en-US" altLang="en-US" sz="2400" dirty="0">
                <a:solidFill>
                  <a:srgbClr val="FF0000"/>
                </a:solidFill>
              </a:rPr>
              <a:t>homozygous recessive</a:t>
            </a:r>
          </a:p>
        </p:txBody>
      </p:sp>
      <p:sp>
        <p:nvSpPr>
          <p:cNvPr id="5" name="TextBox 4">
            <a:extLst>
              <a:ext uri="{FF2B5EF4-FFF2-40B4-BE49-F238E27FC236}">
                <a16:creationId xmlns:a16="http://schemas.microsoft.com/office/drawing/2014/main" id="{7CE3E658-EC50-48EF-8980-621637A12B8A}"/>
              </a:ext>
            </a:extLst>
          </p:cNvPr>
          <p:cNvSpPr txBox="1">
            <a:spLocks noChangeArrowheads="1"/>
          </p:cNvSpPr>
          <p:nvPr/>
        </p:nvSpPr>
        <p:spPr bwMode="auto">
          <a:xfrm>
            <a:off x="415925" y="3808843"/>
            <a:ext cx="9358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dirty="0">
                <a:latin typeface="Comic Sans MS" panose="030F0702030302020204" pitchFamily="66" charset="0"/>
              </a:rPr>
              <a:t>What is the cross over frequency for black body and vestigial winged genes?</a:t>
            </a:r>
          </a:p>
        </p:txBody>
      </p:sp>
      <p:grpSp>
        <p:nvGrpSpPr>
          <p:cNvPr id="16" name="Group 15">
            <a:extLst>
              <a:ext uri="{FF2B5EF4-FFF2-40B4-BE49-F238E27FC236}">
                <a16:creationId xmlns:a16="http://schemas.microsoft.com/office/drawing/2014/main" id="{CE5EB621-CB59-4878-A1DD-F1BADEEEFEA7}"/>
              </a:ext>
            </a:extLst>
          </p:cNvPr>
          <p:cNvGrpSpPr>
            <a:grpSpLocks/>
          </p:cNvGrpSpPr>
          <p:nvPr/>
        </p:nvGrpSpPr>
        <p:grpSpPr bwMode="auto">
          <a:xfrm>
            <a:off x="6691314" y="1239837"/>
            <a:ext cx="4191000" cy="2359025"/>
            <a:chOff x="4799643" y="1474857"/>
            <a:chExt cx="4190999" cy="2359678"/>
          </a:xfrm>
        </p:grpSpPr>
        <p:sp>
          <p:nvSpPr>
            <p:cNvPr id="150546" name="Rectangle 5">
              <a:extLst>
                <a:ext uri="{FF2B5EF4-FFF2-40B4-BE49-F238E27FC236}">
                  <a16:creationId xmlns:a16="http://schemas.microsoft.com/office/drawing/2014/main" id="{D9DD3C5A-7BC5-4727-B0A1-B88D0E5217BE}"/>
                </a:ext>
              </a:extLst>
            </p:cNvPr>
            <p:cNvSpPr>
              <a:spLocks noChangeArrowheads="1"/>
            </p:cNvSpPr>
            <p:nvPr/>
          </p:nvSpPr>
          <p:spPr bwMode="auto">
            <a:xfrm>
              <a:off x="5094009" y="1474857"/>
              <a:ext cx="360226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dirty="0">
                  <a:latin typeface="Comic Sans MS" panose="030F0702030302020204" pitchFamily="66" charset="0"/>
                </a:rPr>
                <a:t>RESULTS OF THIS CROSS </a:t>
              </a:r>
            </a:p>
            <a:p>
              <a:pPr>
                <a:spcBef>
                  <a:spcPct val="0"/>
                </a:spcBef>
                <a:buFontTx/>
                <a:buNone/>
              </a:pPr>
              <a:r>
                <a:rPr lang="en-US" altLang="en-US" sz="2000" dirty="0">
                  <a:latin typeface="Comic Sans MS" panose="030F0702030302020204" pitchFamily="66" charset="0"/>
                </a:rPr>
                <a:t>     ARE SHOWN BELOW</a:t>
              </a:r>
            </a:p>
          </p:txBody>
        </p:sp>
        <p:sp>
          <p:nvSpPr>
            <p:cNvPr id="150547" name="Rectangle 6">
              <a:extLst>
                <a:ext uri="{FF2B5EF4-FFF2-40B4-BE49-F238E27FC236}">
                  <a16:creationId xmlns:a16="http://schemas.microsoft.com/office/drawing/2014/main" id="{74B12334-C536-408F-BFDA-31C5CE43520D}"/>
                </a:ext>
              </a:extLst>
            </p:cNvPr>
            <p:cNvSpPr>
              <a:spLocks noChangeArrowheads="1"/>
            </p:cNvSpPr>
            <p:nvPr/>
          </p:nvSpPr>
          <p:spPr bwMode="auto">
            <a:xfrm>
              <a:off x="4799643" y="2203319"/>
              <a:ext cx="4190999" cy="1631216"/>
            </a:xfrm>
            <a:prstGeom prst="rect">
              <a:avLst/>
            </a:prstGeom>
            <a:noFill/>
            <a:ln w="38100">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dirty="0">
                  <a:latin typeface="Comic Sans MS" panose="030F0702030302020204" pitchFamily="66" charset="0"/>
                </a:rPr>
                <a:t>OFFSPRING: </a:t>
              </a:r>
              <a:br>
                <a:rPr lang="en-US" altLang="en-US" sz="2000" dirty="0">
                  <a:latin typeface="Comic Sans MS" panose="030F0702030302020204" pitchFamily="66" charset="0"/>
                </a:rPr>
              </a:br>
              <a:r>
                <a:rPr lang="en-US" altLang="en-US" sz="2000" dirty="0">
                  <a:latin typeface="Comic Sans MS" panose="030F0702030302020204" pitchFamily="66" charset="0"/>
                </a:rPr>
                <a:t>778- tan body-normal wings</a:t>
              </a:r>
              <a:br>
                <a:rPr lang="en-US" altLang="en-US" sz="2000" dirty="0">
                  <a:latin typeface="Comic Sans MS" panose="030F0702030302020204" pitchFamily="66" charset="0"/>
                </a:rPr>
              </a:br>
              <a:r>
                <a:rPr lang="en-US" altLang="en-US" sz="2000" dirty="0">
                  <a:latin typeface="Comic Sans MS" panose="030F0702030302020204" pitchFamily="66" charset="0"/>
                </a:rPr>
                <a:t>785- black body-vestigial wings</a:t>
              </a:r>
              <a:br>
                <a:rPr lang="en-US" altLang="en-US" sz="2000" dirty="0">
                  <a:latin typeface="Comic Sans MS" panose="030F0702030302020204" pitchFamily="66" charset="0"/>
                </a:rPr>
              </a:br>
              <a:r>
                <a:rPr lang="en-US" altLang="en-US" sz="2000" dirty="0">
                  <a:latin typeface="Comic Sans MS" panose="030F0702030302020204" pitchFamily="66" charset="0"/>
                </a:rPr>
                <a:t>146- black body- normal wings</a:t>
              </a:r>
              <a:br>
                <a:rPr lang="en-US" altLang="en-US" sz="2000" dirty="0">
                  <a:latin typeface="Comic Sans MS" panose="030F0702030302020204" pitchFamily="66" charset="0"/>
                </a:rPr>
              </a:br>
              <a:r>
                <a:rPr lang="en-US" altLang="en-US" sz="2000" dirty="0">
                  <a:latin typeface="Comic Sans MS" panose="030F0702030302020204" pitchFamily="66" charset="0"/>
                </a:rPr>
                <a:t>139- tan body-vestigial wings</a:t>
              </a:r>
            </a:p>
          </p:txBody>
        </p:sp>
      </p:grpSp>
      <p:sp>
        <p:nvSpPr>
          <p:cNvPr id="8" name="Rectangle 7">
            <a:extLst>
              <a:ext uri="{FF2B5EF4-FFF2-40B4-BE49-F238E27FC236}">
                <a16:creationId xmlns:a16="http://schemas.microsoft.com/office/drawing/2014/main" id="{44AB25FC-0A13-47A3-9C9A-C3B7A883DE7D}"/>
              </a:ext>
            </a:extLst>
          </p:cNvPr>
          <p:cNvSpPr/>
          <p:nvPr/>
        </p:nvSpPr>
        <p:spPr>
          <a:xfrm>
            <a:off x="12725400" y="3108325"/>
            <a:ext cx="76200" cy="46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ectangle 8">
            <a:extLst>
              <a:ext uri="{FF2B5EF4-FFF2-40B4-BE49-F238E27FC236}">
                <a16:creationId xmlns:a16="http://schemas.microsoft.com/office/drawing/2014/main" id="{8BC06666-A8D6-491E-A87A-EA109A861C78}"/>
              </a:ext>
            </a:extLst>
          </p:cNvPr>
          <p:cNvSpPr>
            <a:spLocks noChangeArrowheads="1"/>
          </p:cNvSpPr>
          <p:nvPr/>
        </p:nvSpPr>
        <p:spPr bwMode="auto">
          <a:xfrm>
            <a:off x="1802961" y="4283505"/>
            <a:ext cx="4572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u="sng" dirty="0">
                <a:solidFill>
                  <a:srgbClr val="3333CC"/>
                </a:solidFill>
                <a:latin typeface="Comic Sans MS" panose="030F0702030302020204" pitchFamily="66" charset="0"/>
              </a:rPr>
              <a:t>Recombinants</a:t>
            </a:r>
            <a:r>
              <a:rPr lang="en-US" altLang="en-US" sz="2000" dirty="0">
                <a:solidFill>
                  <a:srgbClr val="3333CC"/>
                </a:solidFill>
                <a:latin typeface="Comic Sans MS" panose="030F0702030302020204" pitchFamily="66" charset="0"/>
              </a:rPr>
              <a:t> =</a:t>
            </a:r>
            <a:br>
              <a:rPr lang="en-US" altLang="en-US" sz="2000" u="sng" dirty="0">
                <a:solidFill>
                  <a:srgbClr val="3333CC"/>
                </a:solidFill>
                <a:latin typeface="Comic Sans MS" panose="030F0702030302020204" pitchFamily="66" charset="0"/>
              </a:rPr>
            </a:br>
            <a:r>
              <a:rPr lang="en-US" altLang="en-US" sz="2000" dirty="0">
                <a:solidFill>
                  <a:srgbClr val="3333CC"/>
                </a:solidFill>
                <a:latin typeface="Comic Sans MS" panose="030F0702030302020204" pitchFamily="66" charset="0"/>
              </a:rPr>
              <a:t>        Total</a:t>
            </a:r>
          </a:p>
        </p:txBody>
      </p:sp>
      <p:sp>
        <p:nvSpPr>
          <p:cNvPr id="10" name="Rectangle 9">
            <a:extLst>
              <a:ext uri="{FF2B5EF4-FFF2-40B4-BE49-F238E27FC236}">
                <a16:creationId xmlns:a16="http://schemas.microsoft.com/office/drawing/2014/main" id="{E1FAAA1D-E2FD-4536-A64F-7D1A4562ED6F}"/>
              </a:ext>
            </a:extLst>
          </p:cNvPr>
          <p:cNvSpPr>
            <a:spLocks noChangeArrowheads="1"/>
          </p:cNvSpPr>
          <p:nvPr/>
        </p:nvSpPr>
        <p:spPr bwMode="auto">
          <a:xfrm>
            <a:off x="3880645" y="4232565"/>
            <a:ext cx="56213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u="sng" dirty="0">
                <a:solidFill>
                  <a:srgbClr val="3333CC"/>
                </a:solidFill>
                <a:latin typeface="Comic Sans MS" panose="030F0702030302020204" pitchFamily="66" charset="0"/>
              </a:rPr>
              <a:t>146 + 139 </a:t>
            </a:r>
            <a:r>
              <a:rPr lang="en-US" altLang="en-US" sz="2000" dirty="0">
                <a:solidFill>
                  <a:srgbClr val="3333CC"/>
                </a:solidFill>
                <a:latin typeface="Comic Sans MS" panose="030F0702030302020204" pitchFamily="66" charset="0"/>
              </a:rPr>
              <a:t>  </a:t>
            </a:r>
          </a:p>
          <a:p>
            <a:pPr eaLnBrk="1" hangingPunct="1">
              <a:spcBef>
                <a:spcPct val="0"/>
              </a:spcBef>
              <a:buFontTx/>
              <a:buNone/>
            </a:pPr>
            <a:r>
              <a:rPr lang="en-US" altLang="en-US" sz="2000" dirty="0">
                <a:solidFill>
                  <a:srgbClr val="3333CC"/>
                </a:solidFill>
                <a:latin typeface="Comic Sans MS" panose="030F0702030302020204" pitchFamily="66" charset="0"/>
              </a:rPr>
              <a:t>778 + 785</a:t>
            </a:r>
          </a:p>
        </p:txBody>
      </p:sp>
      <p:sp>
        <p:nvSpPr>
          <p:cNvPr id="11" name="Rectangle 10">
            <a:extLst>
              <a:ext uri="{FF2B5EF4-FFF2-40B4-BE49-F238E27FC236}">
                <a16:creationId xmlns:a16="http://schemas.microsoft.com/office/drawing/2014/main" id="{B543B294-90DD-4879-8628-BDAD31353B04}"/>
              </a:ext>
            </a:extLst>
          </p:cNvPr>
          <p:cNvSpPr>
            <a:spLocks noChangeArrowheads="1"/>
          </p:cNvSpPr>
          <p:nvPr/>
        </p:nvSpPr>
        <p:spPr bwMode="auto">
          <a:xfrm>
            <a:off x="6638259" y="4315465"/>
            <a:ext cx="4572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dirty="0">
                <a:solidFill>
                  <a:srgbClr val="FF0000"/>
                </a:solidFill>
              </a:rPr>
              <a:t> </a:t>
            </a:r>
            <a:r>
              <a:rPr lang="en-US" altLang="en-US" sz="2000" dirty="0">
                <a:solidFill>
                  <a:srgbClr val="3333CC"/>
                </a:solidFill>
                <a:latin typeface="Comic Sans MS" panose="030F0702030302020204" pitchFamily="66" charset="0"/>
              </a:rPr>
              <a:t>= 18.2%</a:t>
            </a:r>
            <a:br>
              <a:rPr lang="en-US" altLang="en-US" sz="2000" dirty="0">
                <a:solidFill>
                  <a:srgbClr val="3333CC"/>
                </a:solidFill>
                <a:latin typeface="Comic Sans MS" panose="030F0702030302020204" pitchFamily="66" charset="0"/>
              </a:rPr>
            </a:br>
            <a:endParaRPr lang="en-US" altLang="en-US" sz="2800" dirty="0">
              <a:solidFill>
                <a:srgbClr val="3333CC"/>
              </a:solidFill>
              <a:latin typeface="Comic Sans MS" panose="030F0702030302020204" pitchFamily="66" charset="0"/>
            </a:endParaRPr>
          </a:p>
        </p:txBody>
      </p:sp>
      <p:grpSp>
        <p:nvGrpSpPr>
          <p:cNvPr id="17" name="Group 16">
            <a:extLst>
              <a:ext uri="{FF2B5EF4-FFF2-40B4-BE49-F238E27FC236}">
                <a16:creationId xmlns:a16="http://schemas.microsoft.com/office/drawing/2014/main" id="{D3E65923-8528-40A8-8EF2-EEE79D5F8497}"/>
              </a:ext>
            </a:extLst>
          </p:cNvPr>
          <p:cNvGrpSpPr>
            <a:grpSpLocks/>
          </p:cNvGrpSpPr>
          <p:nvPr/>
        </p:nvGrpSpPr>
        <p:grpSpPr bwMode="auto">
          <a:xfrm>
            <a:off x="5282534" y="4248150"/>
            <a:ext cx="1355725" cy="708025"/>
            <a:chOff x="3978347" y="4440032"/>
            <a:chExt cx="1355653" cy="707886"/>
          </a:xfrm>
        </p:grpSpPr>
        <p:sp>
          <p:nvSpPr>
            <p:cNvPr id="150544" name="Rectangle 11">
              <a:extLst>
                <a:ext uri="{FF2B5EF4-FFF2-40B4-BE49-F238E27FC236}">
                  <a16:creationId xmlns:a16="http://schemas.microsoft.com/office/drawing/2014/main" id="{73ACC96A-E6B4-4566-B3FD-1EBF7E9C9B57}"/>
                </a:ext>
              </a:extLst>
            </p:cNvPr>
            <p:cNvSpPr>
              <a:spLocks noChangeArrowheads="1"/>
            </p:cNvSpPr>
            <p:nvPr/>
          </p:nvSpPr>
          <p:spPr bwMode="auto">
            <a:xfrm flipH="1">
              <a:off x="3978347" y="4476616"/>
              <a:ext cx="4485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dirty="0">
                  <a:solidFill>
                    <a:srgbClr val="3333CC"/>
                  </a:solidFill>
                </a:rPr>
                <a:t>=</a:t>
              </a:r>
              <a:r>
                <a:rPr lang="en-US" altLang="en-US" sz="1800" dirty="0">
                  <a:solidFill>
                    <a:srgbClr val="3333CC"/>
                  </a:solidFill>
                </a:rPr>
                <a:t> </a:t>
              </a:r>
            </a:p>
          </p:txBody>
        </p:sp>
        <p:sp>
          <p:nvSpPr>
            <p:cNvPr id="150545" name="Rectangle 12">
              <a:extLst>
                <a:ext uri="{FF2B5EF4-FFF2-40B4-BE49-F238E27FC236}">
                  <a16:creationId xmlns:a16="http://schemas.microsoft.com/office/drawing/2014/main" id="{F7C36789-1880-422E-8D40-5AFA73EF2A13}"/>
                </a:ext>
              </a:extLst>
            </p:cNvPr>
            <p:cNvSpPr>
              <a:spLocks noChangeArrowheads="1"/>
            </p:cNvSpPr>
            <p:nvPr/>
          </p:nvSpPr>
          <p:spPr bwMode="auto">
            <a:xfrm>
              <a:off x="4360287" y="4440032"/>
              <a:ext cx="9737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u="sng" dirty="0">
                  <a:solidFill>
                    <a:srgbClr val="3333CC"/>
                  </a:solidFill>
                  <a:latin typeface="Comic Sans MS" panose="030F0702030302020204" pitchFamily="66" charset="0"/>
                </a:rPr>
                <a:t>  285</a:t>
              </a:r>
              <a:r>
                <a:rPr lang="en-US" altLang="en-US" sz="2000" dirty="0">
                  <a:solidFill>
                    <a:srgbClr val="3333CC"/>
                  </a:solidFill>
                  <a:latin typeface="Comic Sans MS" panose="030F0702030302020204" pitchFamily="66" charset="0"/>
                </a:rPr>
                <a:t>_</a:t>
              </a:r>
              <a:r>
                <a:rPr lang="en-US" altLang="en-US" sz="2000" u="sng" dirty="0">
                  <a:solidFill>
                    <a:srgbClr val="3333CC"/>
                  </a:solidFill>
                  <a:latin typeface="Comic Sans MS" panose="030F0702030302020204" pitchFamily="66" charset="0"/>
                </a:rPr>
                <a:t>     </a:t>
              </a:r>
            </a:p>
            <a:p>
              <a:pPr eaLnBrk="1" hangingPunct="1">
                <a:spcBef>
                  <a:spcPct val="0"/>
                </a:spcBef>
                <a:buFontTx/>
                <a:buNone/>
              </a:pPr>
              <a:r>
                <a:rPr lang="en-US" altLang="en-US" sz="2000" dirty="0">
                  <a:solidFill>
                    <a:srgbClr val="3333CC"/>
                  </a:solidFill>
                  <a:latin typeface="Comic Sans MS" panose="030F0702030302020204" pitchFamily="66" charset="0"/>
                </a:rPr>
                <a:t> 1563</a:t>
              </a:r>
            </a:p>
          </p:txBody>
        </p:sp>
      </p:grpSp>
      <p:sp>
        <p:nvSpPr>
          <p:cNvPr id="14" name="Rectangle 13">
            <a:extLst>
              <a:ext uri="{FF2B5EF4-FFF2-40B4-BE49-F238E27FC236}">
                <a16:creationId xmlns:a16="http://schemas.microsoft.com/office/drawing/2014/main" id="{EF3B8289-C4E3-490A-B573-02DEB30FC80B}"/>
              </a:ext>
            </a:extLst>
          </p:cNvPr>
          <p:cNvSpPr>
            <a:spLocks noChangeArrowheads="1"/>
          </p:cNvSpPr>
          <p:nvPr/>
        </p:nvSpPr>
        <p:spPr bwMode="auto">
          <a:xfrm>
            <a:off x="675609" y="5007490"/>
            <a:ext cx="921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a:latin typeface="Comic Sans MS" panose="030F0702030302020204" pitchFamily="66" charset="0"/>
              </a:rPr>
              <a:t>What is the map distance between the black body and vestigial winged genes?</a:t>
            </a:r>
          </a:p>
        </p:txBody>
      </p:sp>
      <p:sp>
        <p:nvSpPr>
          <p:cNvPr id="15" name="Rectangle 14">
            <a:extLst>
              <a:ext uri="{FF2B5EF4-FFF2-40B4-BE49-F238E27FC236}">
                <a16:creationId xmlns:a16="http://schemas.microsoft.com/office/drawing/2014/main" id="{D996AA0D-D6E7-4B26-8050-BF35FC4F5BCB}"/>
              </a:ext>
            </a:extLst>
          </p:cNvPr>
          <p:cNvSpPr>
            <a:spLocks noChangeArrowheads="1"/>
          </p:cNvSpPr>
          <p:nvPr/>
        </p:nvSpPr>
        <p:spPr bwMode="auto">
          <a:xfrm>
            <a:off x="2174102" y="5312499"/>
            <a:ext cx="533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dirty="0">
                <a:solidFill>
                  <a:srgbClr val="3333CC"/>
                </a:solidFill>
                <a:latin typeface="Comic Sans MS" panose="030F0702030302020204" pitchFamily="66" charset="0"/>
              </a:rPr>
              <a:t>Approximately  18 centimorgans (cM)</a:t>
            </a:r>
          </a:p>
        </p:txBody>
      </p:sp>
      <p:sp>
        <p:nvSpPr>
          <p:cNvPr id="150543" name="Rectangle 17">
            <a:extLst>
              <a:ext uri="{FF2B5EF4-FFF2-40B4-BE49-F238E27FC236}">
                <a16:creationId xmlns:a16="http://schemas.microsoft.com/office/drawing/2014/main" id="{37B72EE0-5922-4151-A6D4-EEC9E701357B}"/>
              </a:ext>
            </a:extLst>
          </p:cNvPr>
          <p:cNvSpPr>
            <a:spLocks noChangeArrowheads="1"/>
          </p:cNvSpPr>
          <p:nvPr/>
        </p:nvSpPr>
        <p:spPr bwMode="auto">
          <a:xfrm>
            <a:off x="56147" y="6075357"/>
            <a:ext cx="1207970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900" dirty="0">
                <a:solidFill>
                  <a:srgbClr val="000000"/>
                </a:solidFill>
                <a:latin typeface="Times New Roman" panose="02020603050405020304" pitchFamily="18" charset="0"/>
                <a:cs typeface="Times New Roman" panose="02020603050405020304" pitchFamily="18" charset="0"/>
              </a:rPr>
              <a:t>IST 1.I.2 Fertilization involves the fusion of two haploid gametes, restoring the diploid number of chromosomes and increasing genetic variation in populations by creating new combinations of alleles in the zygote—</a:t>
            </a:r>
            <a:br>
              <a:rPr lang="en-US" altLang="en-US" sz="900" dirty="0">
                <a:solidFill>
                  <a:srgbClr val="000000"/>
                </a:solidFill>
                <a:latin typeface="Times New Roman" panose="02020603050405020304" pitchFamily="18" charset="0"/>
                <a:cs typeface="Times New Roman" panose="02020603050405020304" pitchFamily="18" charset="0"/>
              </a:rPr>
            </a:br>
            <a:r>
              <a:rPr lang="en-US" altLang="en-US" sz="900" dirty="0">
                <a:solidFill>
                  <a:srgbClr val="000000"/>
                </a:solidFill>
                <a:latin typeface="Times New Roman" panose="02020603050405020304" pitchFamily="18" charset="0"/>
                <a:cs typeface="Times New Roman" panose="02020603050405020304" pitchFamily="18" charset="0"/>
              </a:rPr>
              <a:t>   a. Rules of probability can be applied to analyze passage of single-gene traits from parent to offspring.</a:t>
            </a:r>
            <a:br>
              <a:rPr lang="en-US" altLang="en-US" sz="900" dirty="0">
                <a:solidFill>
                  <a:srgbClr val="000000"/>
                </a:solidFill>
                <a:latin typeface="Times New Roman" panose="02020603050405020304" pitchFamily="18" charset="0"/>
                <a:cs typeface="Times New Roman" panose="02020603050405020304" pitchFamily="18" charset="0"/>
              </a:rPr>
            </a:br>
            <a:r>
              <a:rPr lang="en-US" altLang="en-US" sz="900" dirty="0">
                <a:solidFill>
                  <a:srgbClr val="000000"/>
                </a:solidFill>
                <a:latin typeface="Times New Roman" panose="02020603050405020304" pitchFamily="18" charset="0"/>
                <a:cs typeface="Times New Roman" panose="02020603050405020304" pitchFamily="18" charset="0"/>
              </a:rPr>
              <a:t>   b. The pattern of inheritance (monohybrid, dihybrid, sex-linked, and genetically linked genes) can often be predicted from data, including pedigree, that give the parent genotype/phenotype and the offspring genotypes/phenotypes.</a:t>
            </a:r>
          </a:p>
          <a:p>
            <a:pPr eaLnBrk="1" hangingPunct="1">
              <a:spcBef>
                <a:spcPct val="0"/>
              </a:spcBef>
              <a:buFontTx/>
              <a:buNone/>
            </a:pPr>
            <a:r>
              <a:rPr lang="en-US" altLang="en-US" sz="900" dirty="0">
                <a:solidFill>
                  <a:srgbClr val="000000"/>
                </a:solidFill>
                <a:latin typeface="Times New Roman" panose="02020603050405020304" pitchFamily="18" charset="0"/>
                <a:cs typeface="Times New Roman" panose="02020603050405020304" pitchFamily="18" charset="0"/>
              </a:rPr>
              <a:t>SP 5 A. Perform mathematical calculations including:     d. Ratios        e. Percentages</a:t>
            </a:r>
          </a:p>
          <a:p>
            <a:pPr eaLnBrk="1" hangingPunct="1">
              <a:spcBef>
                <a:spcPct val="0"/>
              </a:spcBef>
              <a:buFontTx/>
              <a:buNone/>
            </a:pPr>
            <a:r>
              <a:rPr lang="en-US" altLang="en-US" sz="900" dirty="0">
                <a:solidFill>
                  <a:srgbClr val="000000"/>
                </a:solidFill>
                <a:latin typeface="Times New Roman" panose="02020603050405020304" pitchFamily="18" charset="0"/>
                <a:cs typeface="Times New Roman" panose="02020603050405020304" pitchFamily="18" charset="0"/>
                <a:hlinkClick r:id="rId3"/>
              </a:rPr>
              <a:t>2010 FRQ</a:t>
            </a:r>
            <a:endParaRPr lang="en-US" altLang="en-US" sz="900"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6" presetClass="entr" presetSubtype="21" fill="hold" nodeType="click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barn(inVertical)">
                                      <p:cBhvr>
                                        <p:cTn id="26" dur="500"/>
                                        <p:tgtEl>
                                          <p:spTgt spid="9">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barn(inVertical)">
                                      <p:cBhvr>
                                        <p:cTn id="31" dur="500"/>
                                        <p:tgtEl>
                                          <p:spTgt spid="10">
                                            <p:txEl>
                                              <p:pRg st="0" end="0"/>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10">
                                            <p:txEl>
                                              <p:pRg st="1" end="1"/>
                                            </p:txEl>
                                          </p:spTgt>
                                        </p:tgtEl>
                                        <p:attrNameLst>
                                          <p:attrName>style.visibility</p:attrName>
                                        </p:attrNameLst>
                                      </p:cBhvr>
                                      <p:to>
                                        <p:strVal val="visible"/>
                                      </p:to>
                                    </p:set>
                                    <p:animEffect transition="in" filter="barn(inVertical)">
                                      <p:cBhvr>
                                        <p:cTn id="34" dur="500"/>
                                        <p:tgtEl>
                                          <p:spTgt spid="10">
                                            <p:txEl>
                                              <p:pRg st="1" end="1"/>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6" presetClass="entr" presetSubtype="21"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left)">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11" grpId="0"/>
      <p:bldP spid="14" grpId="0"/>
      <p:bldP spid="15"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CCFF99"/>
        </a:solidFill>
        <a:effectLst/>
      </p:bgPr>
    </p:bg>
    <p:spTree>
      <p:nvGrpSpPr>
        <p:cNvPr id="1" name=""/>
        <p:cNvGrpSpPr/>
        <p:nvPr/>
      </p:nvGrpSpPr>
      <p:grpSpPr>
        <a:xfrm>
          <a:off x="0" y="0"/>
          <a:ext cx="0" cy="0"/>
          <a:chOff x="0" y="0"/>
          <a:chExt cx="0" cy="0"/>
        </a:xfrm>
      </p:grpSpPr>
      <p:sp>
        <p:nvSpPr>
          <p:cNvPr id="184322" name="TextBox 6">
            <a:extLst>
              <a:ext uri="{FF2B5EF4-FFF2-40B4-BE49-F238E27FC236}">
                <a16:creationId xmlns:a16="http://schemas.microsoft.com/office/drawing/2014/main" id="{75B882C5-DED5-4591-A7BE-BA088F26AA7F}"/>
              </a:ext>
            </a:extLst>
          </p:cNvPr>
          <p:cNvSpPr txBox="1">
            <a:spLocks noChangeArrowheads="1"/>
          </p:cNvSpPr>
          <p:nvPr/>
        </p:nvSpPr>
        <p:spPr bwMode="auto">
          <a:xfrm>
            <a:off x="106017" y="112713"/>
            <a:ext cx="11925562" cy="4145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lnSpc>
                <a:spcPct val="115000"/>
              </a:lnSpc>
              <a:spcBef>
                <a:spcPct val="0"/>
              </a:spcBef>
              <a:spcAft>
                <a:spcPts val="1000"/>
              </a:spcAft>
              <a:buNone/>
            </a:pPr>
            <a:r>
              <a:rPr lang="en-US" altLang="en-US" sz="24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t>Kentwood, Michigan had a population of 49,000 in the year 2013.  The infrastructure of the city allows for a carrying capacity of 60,000 people. </a:t>
            </a:r>
            <a:br>
              <a:rPr lang="en-US" altLang="en-US" sz="24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br>
            <a:r>
              <a:rPr lang="en-US" altLang="en-US" sz="24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t>r</a:t>
            </a:r>
            <a:r>
              <a:rPr lang="en-US" altLang="en-US" sz="2400" baseline="-250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t>max</a:t>
            </a:r>
            <a:r>
              <a:rPr lang="en-US" altLang="en-US" sz="24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t> = 0.9 for Kentwood</a:t>
            </a:r>
            <a:br>
              <a:rPr lang="en-US" altLang="en-US" sz="24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br>
            <a:br>
              <a:rPr lang="en-US" altLang="en-US" sz="24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br>
            <a:r>
              <a:rPr lang="en-US" altLang="en-US" sz="24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t>a. Is the current population above</a:t>
            </a:r>
            <a:br>
              <a:rPr lang="en-US" altLang="en-US" sz="24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br>
            <a:r>
              <a:rPr lang="en-US" altLang="en-US" sz="24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t> or below the carrying capacity?  </a:t>
            </a:r>
          </a:p>
          <a:p>
            <a:pPr eaLnBrk="0" fontAlgn="base" hangingPunct="0">
              <a:lnSpc>
                <a:spcPct val="115000"/>
              </a:lnSpc>
              <a:spcBef>
                <a:spcPct val="0"/>
              </a:spcBef>
              <a:spcAft>
                <a:spcPts val="1000"/>
              </a:spcAft>
              <a:buNone/>
            </a:pPr>
            <a:br>
              <a:rPr lang="en-US" altLang="en-US" sz="24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br>
            <a:endParaRPr lang="en-US" altLang="en-US" sz="2400" dirty="0">
              <a:solidFill>
                <a:prstClr val="black"/>
              </a:solidFill>
              <a:latin typeface="Comic Sans MS" panose="030F0702030302020204" pitchFamily="66" charset="0"/>
              <a:ea typeface="Calibri" panose="020F0502020204030204" pitchFamily="34" charset="0"/>
              <a:cs typeface="Times New Roman" panose="02020603050405020304" pitchFamily="18" charset="0"/>
            </a:endParaRPr>
          </a:p>
          <a:p>
            <a:pPr eaLnBrk="0" fontAlgn="base" hangingPunct="0">
              <a:lnSpc>
                <a:spcPct val="115000"/>
              </a:lnSpc>
              <a:spcBef>
                <a:spcPct val="0"/>
              </a:spcBef>
              <a:spcAft>
                <a:spcPts val="1000"/>
              </a:spcAft>
              <a:buNone/>
            </a:pPr>
            <a:r>
              <a:rPr lang="en-US" altLang="en-US" sz="24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t>b. Will the population increase or decrease next year?</a:t>
            </a:r>
            <a:endParaRPr lang="en-US" altLang="en-US" sz="2400" dirty="0">
              <a:solidFill>
                <a:prstClr val="black"/>
              </a:solidFill>
              <a:ea typeface="Calibri" panose="020F0502020204030204" pitchFamily="34" charset="0"/>
              <a:cs typeface="Times New Roman" panose="02020603050405020304" pitchFamily="18" charset="0"/>
            </a:endParaRPr>
          </a:p>
        </p:txBody>
      </p:sp>
      <p:sp>
        <p:nvSpPr>
          <p:cNvPr id="109571" name="TextBox 22">
            <a:extLst>
              <a:ext uri="{FF2B5EF4-FFF2-40B4-BE49-F238E27FC236}">
                <a16:creationId xmlns:a16="http://schemas.microsoft.com/office/drawing/2014/main" id="{34C7BC01-F890-4787-B9AF-FF4C54C0BCB8}"/>
              </a:ext>
            </a:extLst>
          </p:cNvPr>
          <p:cNvSpPr txBox="1">
            <a:spLocks noChangeArrowheads="1"/>
          </p:cNvSpPr>
          <p:nvPr/>
        </p:nvSpPr>
        <p:spPr bwMode="auto">
          <a:xfrm>
            <a:off x="0" y="6303962"/>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90000"/>
              </a:lnSpc>
              <a:spcBef>
                <a:spcPts val="1000"/>
              </a:spcBef>
              <a:spcAft>
                <a:spcPct val="0"/>
              </a:spcAft>
              <a:buNone/>
            </a:pPr>
            <a:r>
              <a:rPr lang="en-US" altLang="en-US" sz="1000" dirty="0">
                <a:solidFill>
                  <a:prstClr val="black"/>
                </a:solidFill>
                <a:latin typeface="Times New Roman" panose="02020603050405020304" pitchFamily="18" charset="0"/>
                <a:cs typeface="Times New Roman" panose="02020603050405020304" pitchFamily="18" charset="0"/>
              </a:rPr>
              <a:t>SYI-1.H.1 A population can produce a density of individuals that exceeds the system’s resource availability. </a:t>
            </a:r>
            <a:br>
              <a:rPr lang="en-US" altLang="en-US" sz="1000" dirty="0">
                <a:solidFill>
                  <a:prstClr val="black"/>
                </a:solidFill>
                <a:latin typeface="Times New Roman" panose="02020603050405020304" pitchFamily="18" charset="0"/>
                <a:cs typeface="Times New Roman" panose="02020603050405020304" pitchFamily="18" charset="0"/>
              </a:rPr>
            </a:br>
            <a:r>
              <a:rPr lang="en-US" altLang="en-US" sz="1000" dirty="0">
                <a:solidFill>
                  <a:prstClr val="black"/>
                </a:solidFill>
                <a:latin typeface="Times New Roman" panose="02020603050405020304" pitchFamily="18" charset="0"/>
                <a:cs typeface="Times New Roman" panose="02020603050405020304" pitchFamily="18" charset="0"/>
              </a:rPr>
              <a:t>SYI-1.H.2 As limits to growth due to density-dependent and density-independent factors are imposed, a logistic growth model generally ensues.</a:t>
            </a:r>
            <a:br>
              <a:rPr lang="en-US" altLang="en-US" sz="1000" dirty="0">
                <a:solidFill>
                  <a:prstClr val="black"/>
                </a:solidFill>
                <a:latin typeface="Times New Roman" panose="02020603050405020304" pitchFamily="18" charset="0"/>
                <a:cs typeface="Times New Roman" panose="02020603050405020304" pitchFamily="18" charset="0"/>
              </a:rPr>
            </a:br>
            <a:r>
              <a:rPr lang="en-US" altLang="en-US" sz="1000" dirty="0">
                <a:solidFill>
                  <a:prstClr val="black"/>
                </a:solidFill>
                <a:latin typeface="Times New Roman" panose="02020603050405020304" pitchFamily="18" charset="0"/>
                <a:cs typeface="Times New Roman" panose="02020603050405020304" pitchFamily="18" charset="0"/>
              </a:rPr>
              <a:t>SP 5 A. Perform mathematical calculations including:     a. Mathematical equations in the curriculum </a:t>
            </a:r>
          </a:p>
        </p:txBody>
      </p:sp>
      <p:sp>
        <p:nvSpPr>
          <p:cNvPr id="184324" name="TextBox 28">
            <a:extLst>
              <a:ext uri="{FF2B5EF4-FFF2-40B4-BE49-F238E27FC236}">
                <a16:creationId xmlns:a16="http://schemas.microsoft.com/office/drawing/2014/main" id="{93E5AF95-3053-457B-BFD5-2A44E27DE09E}"/>
              </a:ext>
            </a:extLst>
          </p:cNvPr>
          <p:cNvSpPr txBox="1">
            <a:spLocks noChangeArrowheads="1"/>
          </p:cNvSpPr>
          <p:nvPr/>
        </p:nvSpPr>
        <p:spPr bwMode="auto">
          <a:xfrm>
            <a:off x="2743201" y="5791200"/>
            <a:ext cx="74342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8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t>     </a:t>
            </a:r>
            <a:endParaRPr lang="en-US" altLang="en-US" sz="1800" dirty="0">
              <a:solidFill>
                <a:prstClr val="black"/>
              </a:solidFill>
              <a:ea typeface="Calibri" panose="020F0502020204030204" pitchFamily="34" charset="0"/>
              <a:cs typeface="Arial" panose="020B0604020202020204" pitchFamily="34" charset="0"/>
            </a:endParaRPr>
          </a:p>
        </p:txBody>
      </p:sp>
      <p:sp>
        <p:nvSpPr>
          <p:cNvPr id="109573" name="TextBox 30">
            <a:extLst>
              <a:ext uri="{FF2B5EF4-FFF2-40B4-BE49-F238E27FC236}">
                <a16:creationId xmlns:a16="http://schemas.microsoft.com/office/drawing/2014/main" id="{7957C00B-68DE-471A-8253-105949D0BE46}"/>
              </a:ext>
            </a:extLst>
          </p:cNvPr>
          <p:cNvSpPr txBox="1">
            <a:spLocks noChangeArrowheads="1"/>
          </p:cNvSpPr>
          <p:nvPr/>
        </p:nvSpPr>
        <p:spPr bwMode="auto">
          <a:xfrm>
            <a:off x="853235" y="2748203"/>
            <a:ext cx="616435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2400" dirty="0">
                <a:solidFill>
                  <a:srgbClr val="1F497D"/>
                </a:solidFill>
                <a:latin typeface="Comic Sans MS" panose="030F0702030302020204" pitchFamily="66" charset="0"/>
                <a:ea typeface="Calibri" panose="020F0502020204030204" pitchFamily="34" charset="0"/>
                <a:cs typeface="Times New Roman" panose="02020603050405020304" pitchFamily="18" charset="0"/>
              </a:rPr>
              <a:t>49,000 &lt; 60,000; current population is below carrying capacity</a:t>
            </a:r>
            <a:br>
              <a:rPr lang="en-US" altLang="en-US" sz="2400" dirty="0">
                <a:solidFill>
                  <a:srgbClr val="1F497D"/>
                </a:solidFill>
                <a:latin typeface="Comic Sans MS" panose="030F0702030302020204" pitchFamily="66" charset="0"/>
                <a:ea typeface="Calibri" panose="020F0502020204030204" pitchFamily="34" charset="0"/>
                <a:cs typeface="Times New Roman" panose="02020603050405020304" pitchFamily="18" charset="0"/>
              </a:rPr>
            </a:br>
            <a:endParaRPr lang="en-US" altLang="en-US" sz="2400" dirty="0">
              <a:solidFill>
                <a:srgbClr val="1F497D"/>
              </a:solidFill>
              <a:ea typeface="Calibri" panose="020F0502020204030204" pitchFamily="34" charset="0"/>
              <a:cs typeface="Arial" panose="020B0604020202020204" pitchFamily="34" charset="0"/>
            </a:endParaRPr>
          </a:p>
        </p:txBody>
      </p:sp>
      <p:sp>
        <p:nvSpPr>
          <p:cNvPr id="109574" name="TextBox 32">
            <a:extLst>
              <a:ext uri="{FF2B5EF4-FFF2-40B4-BE49-F238E27FC236}">
                <a16:creationId xmlns:a16="http://schemas.microsoft.com/office/drawing/2014/main" id="{20634306-D7B1-49A1-90E5-89F912354195}"/>
              </a:ext>
            </a:extLst>
          </p:cNvPr>
          <p:cNvSpPr txBox="1">
            <a:spLocks noChangeArrowheads="1"/>
          </p:cNvSpPr>
          <p:nvPr/>
        </p:nvSpPr>
        <p:spPr bwMode="auto">
          <a:xfrm>
            <a:off x="1119809" y="4194174"/>
            <a:ext cx="6705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2400" dirty="0">
                <a:solidFill>
                  <a:srgbClr val="1F497D"/>
                </a:solidFill>
                <a:latin typeface="Comic Sans MS" panose="030F0702030302020204" pitchFamily="66" charset="0"/>
                <a:ea typeface="Calibri" panose="020F0502020204030204" pitchFamily="34" charset="0"/>
                <a:cs typeface="Times New Roman" panose="02020603050405020304" pitchFamily="18" charset="0"/>
              </a:rPr>
              <a:t>r = positive; population will increase</a:t>
            </a:r>
            <a:br>
              <a:rPr lang="en-US" altLang="en-US" sz="2400" dirty="0">
                <a:solidFill>
                  <a:srgbClr val="1F497D"/>
                </a:solidFill>
                <a:latin typeface="Comic Sans MS" panose="030F0702030302020204" pitchFamily="66" charset="0"/>
                <a:ea typeface="Calibri" panose="020F0502020204030204" pitchFamily="34" charset="0"/>
                <a:cs typeface="Times New Roman" panose="02020603050405020304" pitchFamily="18" charset="0"/>
              </a:rPr>
            </a:br>
            <a:endParaRPr lang="en-US" altLang="en-US" sz="2400" dirty="0">
              <a:solidFill>
                <a:srgbClr val="1F497D"/>
              </a:solidFill>
              <a:ea typeface="Calibri" panose="020F0502020204030204" pitchFamily="34" charset="0"/>
              <a:cs typeface="Arial" panose="020B0604020202020204" pitchFamily="34" charset="0"/>
            </a:endParaRPr>
          </a:p>
        </p:txBody>
      </p:sp>
      <p:pic>
        <p:nvPicPr>
          <p:cNvPr id="184327" name="Picture 25">
            <a:extLst>
              <a:ext uri="{FF2B5EF4-FFF2-40B4-BE49-F238E27FC236}">
                <a16:creationId xmlns:a16="http://schemas.microsoft.com/office/drawing/2014/main" id="{13F5706C-6D88-4013-B838-A081547042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654" t="27766" r="36665" b="21529"/>
          <a:stretch>
            <a:fillRect/>
          </a:stretch>
        </p:blipFill>
        <p:spPr bwMode="auto">
          <a:xfrm>
            <a:off x="7218947" y="1119394"/>
            <a:ext cx="4879392" cy="259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09573">
                                            <p:txEl>
                                              <p:pRg st="0" end="0"/>
                                            </p:txEl>
                                          </p:spTgt>
                                        </p:tgtEl>
                                        <p:attrNameLst>
                                          <p:attrName>style.visibility</p:attrName>
                                        </p:attrNameLst>
                                      </p:cBhvr>
                                      <p:to>
                                        <p:strVal val="visible"/>
                                      </p:to>
                                    </p:set>
                                    <p:animEffect transition="in" filter="barn(inVertical)">
                                      <p:cBhvr>
                                        <p:cTn id="7" dur="500"/>
                                        <p:tgtEl>
                                          <p:spTgt spid="10957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109574">
                                            <p:txEl>
                                              <p:pRg st="0" end="0"/>
                                            </p:txEl>
                                          </p:spTgt>
                                        </p:tgtEl>
                                        <p:attrNameLst>
                                          <p:attrName>style.visibility</p:attrName>
                                        </p:attrNameLst>
                                      </p:cBhvr>
                                      <p:to>
                                        <p:strVal val="visible"/>
                                      </p:to>
                                    </p:set>
                                    <p:animEffect transition="in" filter="barn(inVertical)">
                                      <p:cBhvr>
                                        <p:cTn id="12" dur="500"/>
                                        <p:tgtEl>
                                          <p:spTgt spid="10957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9571"/>
                                        </p:tgtEl>
                                        <p:attrNameLst>
                                          <p:attrName>style.visibility</p:attrName>
                                        </p:attrNameLst>
                                      </p:cBhvr>
                                      <p:to>
                                        <p:strVal val="visible"/>
                                      </p:to>
                                    </p:set>
                                    <p:animEffect transition="in" filter="wipe(down)">
                                      <p:cBhvr>
                                        <p:cTn id="17" dur="500"/>
                                        <p:tgtEl>
                                          <p:spTgt spid="109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AC090"/>
        </a:solidFill>
        <a:effectLst/>
      </p:bgPr>
    </p:bg>
    <p:spTree>
      <p:nvGrpSpPr>
        <p:cNvPr id="1" name=""/>
        <p:cNvGrpSpPr/>
        <p:nvPr/>
      </p:nvGrpSpPr>
      <p:grpSpPr>
        <a:xfrm>
          <a:off x="0" y="0"/>
          <a:ext cx="0" cy="0"/>
          <a:chOff x="0" y="0"/>
          <a:chExt cx="0" cy="0"/>
        </a:xfrm>
      </p:grpSpPr>
      <p:sp>
        <p:nvSpPr>
          <p:cNvPr id="101378" name="Rectangle 3">
            <a:extLst>
              <a:ext uri="{FF2B5EF4-FFF2-40B4-BE49-F238E27FC236}">
                <a16:creationId xmlns:a16="http://schemas.microsoft.com/office/drawing/2014/main" id="{0A34EA5C-B898-4DB8-AABA-FD6D755CAE87}"/>
              </a:ext>
            </a:extLst>
          </p:cNvPr>
          <p:cNvSpPr>
            <a:spLocks noChangeArrowheads="1"/>
          </p:cNvSpPr>
          <p:nvPr/>
        </p:nvSpPr>
        <p:spPr bwMode="auto">
          <a:xfrm>
            <a:off x="285751" y="30955"/>
            <a:ext cx="9144000"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4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t>IDENTIFY the PHENOTYPIC frequencies for the offspring from a cross between TWO ERMINETTE chickens.</a:t>
            </a:r>
          </a:p>
        </p:txBody>
      </p:sp>
      <p:pic>
        <p:nvPicPr>
          <p:cNvPr id="101379" name="Picture 15" descr="http://www.chickensforbackyards.com/images/Speckled%20Sussex%205.jpg">
            <a:extLst>
              <a:ext uri="{FF2B5EF4-FFF2-40B4-BE49-F238E27FC236}">
                <a16:creationId xmlns:a16="http://schemas.microsoft.com/office/drawing/2014/main" id="{48B2DFD0-BFCC-46FC-B3A0-1143A51B75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1075" y="968375"/>
            <a:ext cx="168275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4">
            <a:extLst>
              <a:ext uri="{FF2B5EF4-FFF2-40B4-BE49-F238E27FC236}">
                <a16:creationId xmlns:a16="http://schemas.microsoft.com/office/drawing/2014/main" id="{A7E85539-2B72-4346-A9D6-8127CFDA33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0717" t="67262" r="46342" b="9921"/>
          <a:stretch>
            <a:fillRect/>
          </a:stretch>
        </p:blipFill>
        <p:spPr bwMode="auto">
          <a:xfrm>
            <a:off x="2130425" y="1016000"/>
            <a:ext cx="1682750" cy="167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1381" name="Picture 6" descr="Image result for black chicken">
            <a:extLst>
              <a:ext uri="{FF2B5EF4-FFF2-40B4-BE49-F238E27FC236}">
                <a16:creationId xmlns:a16="http://schemas.microsoft.com/office/drawing/2014/main" id="{91D232C1-51B6-4FFB-A995-A67A8BB2D8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7751" y="1038226"/>
            <a:ext cx="1592263"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2" name="TextBox 8">
            <a:extLst>
              <a:ext uri="{FF2B5EF4-FFF2-40B4-BE49-F238E27FC236}">
                <a16:creationId xmlns:a16="http://schemas.microsoft.com/office/drawing/2014/main" id="{AACC3755-7135-4AC1-AB2C-0EDE9B554429}"/>
              </a:ext>
            </a:extLst>
          </p:cNvPr>
          <p:cNvSpPr txBox="1">
            <a:spLocks noChangeArrowheads="1"/>
          </p:cNvSpPr>
          <p:nvPr/>
        </p:nvSpPr>
        <p:spPr bwMode="auto">
          <a:xfrm>
            <a:off x="2703514" y="2643189"/>
            <a:ext cx="92868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b="1" dirty="0">
                <a:solidFill>
                  <a:prstClr val="black"/>
                </a:solidFill>
                <a:cs typeface="Arial" panose="020B0604020202020204" pitchFamily="34" charset="0"/>
              </a:rPr>
              <a:t>WW</a:t>
            </a:r>
          </a:p>
        </p:txBody>
      </p:sp>
      <p:sp>
        <p:nvSpPr>
          <p:cNvPr id="101383" name="Rectangle 9">
            <a:extLst>
              <a:ext uri="{FF2B5EF4-FFF2-40B4-BE49-F238E27FC236}">
                <a16:creationId xmlns:a16="http://schemas.microsoft.com/office/drawing/2014/main" id="{34AF7F23-6D7E-4285-BD94-25347C5EFC3B}"/>
              </a:ext>
            </a:extLst>
          </p:cNvPr>
          <p:cNvSpPr>
            <a:spLocks noChangeArrowheads="1"/>
          </p:cNvSpPr>
          <p:nvPr/>
        </p:nvSpPr>
        <p:spPr bwMode="auto">
          <a:xfrm>
            <a:off x="5295901" y="2638425"/>
            <a:ext cx="5889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800" b="1" dirty="0">
                <a:solidFill>
                  <a:prstClr val="black"/>
                </a:solidFill>
                <a:cs typeface="Arial" panose="020B0604020202020204" pitchFamily="34" charset="0"/>
              </a:rPr>
              <a:t>BB</a:t>
            </a:r>
          </a:p>
        </p:txBody>
      </p:sp>
      <p:sp>
        <p:nvSpPr>
          <p:cNvPr id="101384" name="Rectangle 10">
            <a:extLst>
              <a:ext uri="{FF2B5EF4-FFF2-40B4-BE49-F238E27FC236}">
                <a16:creationId xmlns:a16="http://schemas.microsoft.com/office/drawing/2014/main" id="{E494BDD6-7A7B-4692-9FAB-658DFAF4CAA2}"/>
              </a:ext>
            </a:extLst>
          </p:cNvPr>
          <p:cNvSpPr>
            <a:spLocks noChangeArrowheads="1"/>
          </p:cNvSpPr>
          <p:nvPr/>
        </p:nvSpPr>
        <p:spPr bwMode="auto">
          <a:xfrm>
            <a:off x="7820025" y="2636839"/>
            <a:ext cx="706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800" b="1" dirty="0">
                <a:solidFill>
                  <a:prstClr val="black"/>
                </a:solidFill>
                <a:cs typeface="Arial" panose="020B0604020202020204" pitchFamily="34" charset="0"/>
              </a:rPr>
              <a:t>BW</a:t>
            </a:r>
          </a:p>
        </p:txBody>
      </p:sp>
      <p:sp>
        <p:nvSpPr>
          <p:cNvPr id="76811" name="Rectangle 1">
            <a:extLst>
              <a:ext uri="{FF2B5EF4-FFF2-40B4-BE49-F238E27FC236}">
                <a16:creationId xmlns:a16="http://schemas.microsoft.com/office/drawing/2014/main" id="{1A3E9539-7201-45F0-A331-61D1079E7CDB}"/>
              </a:ext>
            </a:extLst>
          </p:cNvPr>
          <p:cNvSpPr>
            <a:spLocks noChangeArrowheads="1"/>
          </p:cNvSpPr>
          <p:nvPr/>
        </p:nvSpPr>
        <p:spPr bwMode="auto">
          <a:xfrm>
            <a:off x="5191125" y="4056063"/>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2400" b="1" dirty="0">
                <a:solidFill>
                  <a:srgbClr val="3333CC"/>
                </a:solidFill>
                <a:latin typeface="Comic Sans MS" panose="030F0702030302020204" pitchFamily="66" charset="0"/>
                <a:ea typeface="Calibri" panose="020F0502020204030204" pitchFamily="34" charset="0"/>
                <a:cs typeface="Times New Roman" panose="02020603050405020304" pitchFamily="18" charset="0"/>
              </a:rPr>
              <a:t>25% BB Black</a:t>
            </a:r>
          </a:p>
          <a:p>
            <a:pPr eaLnBrk="0" fontAlgn="base" hangingPunct="0">
              <a:spcBef>
                <a:spcPct val="0"/>
              </a:spcBef>
              <a:spcAft>
                <a:spcPct val="0"/>
              </a:spcAft>
              <a:buNone/>
            </a:pPr>
            <a:r>
              <a:rPr lang="en-US" altLang="en-US" sz="2400" b="1" dirty="0">
                <a:solidFill>
                  <a:srgbClr val="3333CC"/>
                </a:solidFill>
                <a:latin typeface="Comic Sans MS" panose="030F0702030302020204" pitchFamily="66" charset="0"/>
                <a:ea typeface="Calibri" panose="020F0502020204030204" pitchFamily="34" charset="0"/>
                <a:cs typeface="Times New Roman" panose="02020603050405020304" pitchFamily="18" charset="0"/>
              </a:rPr>
              <a:t>50% BW Erminette</a:t>
            </a:r>
          </a:p>
          <a:p>
            <a:pPr eaLnBrk="0" fontAlgn="base" hangingPunct="0">
              <a:spcBef>
                <a:spcPct val="0"/>
              </a:spcBef>
              <a:spcAft>
                <a:spcPct val="0"/>
              </a:spcAft>
              <a:buNone/>
            </a:pPr>
            <a:r>
              <a:rPr lang="en-US" altLang="en-US" sz="2400" b="1" dirty="0">
                <a:solidFill>
                  <a:srgbClr val="3333CC"/>
                </a:solidFill>
                <a:latin typeface="Comic Sans MS" panose="030F0702030302020204" pitchFamily="66" charset="0"/>
                <a:ea typeface="Calibri" panose="020F0502020204030204" pitchFamily="34" charset="0"/>
                <a:cs typeface="Times New Roman" panose="02020603050405020304" pitchFamily="18" charset="0"/>
              </a:rPr>
              <a:t>25% WW White</a:t>
            </a:r>
            <a:endParaRPr lang="en-US" altLang="en-US" sz="2400" dirty="0">
              <a:solidFill>
                <a:srgbClr val="3333CC"/>
              </a:solidFill>
              <a:ea typeface="Calibri" panose="020F0502020204030204" pitchFamily="34" charset="0"/>
              <a:cs typeface="Arial" panose="020B0604020202020204" pitchFamily="34" charset="0"/>
            </a:endParaRPr>
          </a:p>
        </p:txBody>
      </p:sp>
      <p:sp>
        <p:nvSpPr>
          <p:cNvPr id="76812" name="Rectangle 2">
            <a:extLst>
              <a:ext uri="{FF2B5EF4-FFF2-40B4-BE49-F238E27FC236}">
                <a16:creationId xmlns:a16="http://schemas.microsoft.com/office/drawing/2014/main" id="{2BC3CED3-18FC-4AEB-BA9D-1BD38163C808}"/>
              </a:ext>
            </a:extLst>
          </p:cNvPr>
          <p:cNvSpPr>
            <a:spLocks noChangeArrowheads="1"/>
          </p:cNvSpPr>
          <p:nvPr/>
        </p:nvSpPr>
        <p:spPr bwMode="auto">
          <a:xfrm>
            <a:off x="0" y="6250489"/>
            <a:ext cx="121412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000" dirty="0">
                <a:solidFill>
                  <a:srgbClr val="000000"/>
                </a:solidFill>
                <a:latin typeface="Times New Roman" panose="02020603050405020304" pitchFamily="18" charset="0"/>
                <a:cs typeface="Times New Roman" panose="02020603050405020304" pitchFamily="18" charset="0"/>
              </a:rPr>
              <a:t>IST 1.J Explain deviations from Mendel’s model of the inheritance of traits.</a:t>
            </a:r>
          </a:p>
          <a:p>
            <a:pPr eaLnBrk="0" fontAlgn="base" hangingPunct="0">
              <a:spcBef>
                <a:spcPct val="0"/>
              </a:spcBef>
              <a:spcAft>
                <a:spcPct val="0"/>
              </a:spcAft>
              <a:buNone/>
            </a:pPr>
            <a:r>
              <a:rPr lang="en-US" altLang="en-US" sz="1000" dirty="0">
                <a:solidFill>
                  <a:srgbClr val="000000"/>
                </a:solidFill>
                <a:latin typeface="Times New Roman" panose="02020603050405020304" pitchFamily="18" charset="0"/>
                <a:cs typeface="Times New Roman" panose="02020603050405020304" pitchFamily="18" charset="0"/>
              </a:rPr>
              <a:t>IST 1.J.1 Patterns of inheritance of many traits do not follow ratios predicted by Mendel’s laws and can be identified by quantitative analysis, where observed phenotypic ratios statistically differ from the predicted ratios—</a:t>
            </a:r>
          </a:p>
          <a:p>
            <a:pPr eaLnBrk="0" fontAlgn="base" hangingPunct="0">
              <a:spcBef>
                <a:spcPct val="0"/>
              </a:spcBef>
              <a:spcAft>
                <a:spcPct val="0"/>
              </a:spcAft>
              <a:buNone/>
            </a:pPr>
            <a:r>
              <a:rPr lang="en-US" altLang="en-US" sz="1000" dirty="0">
                <a:solidFill>
                  <a:srgbClr val="000000"/>
                </a:solidFill>
                <a:latin typeface="Times New Roman" panose="02020603050405020304" pitchFamily="18" charset="0"/>
                <a:cs typeface="Times New Roman" panose="02020603050405020304" pitchFamily="18" charset="0"/>
              </a:rPr>
              <a:t>SP 5 A. Perform mathematical calculations including:    d. Ratios </a:t>
            </a:r>
            <a:r>
              <a:rPr lang="en-US" altLang="en-US" sz="1000" dirty="0">
                <a:solidFill>
                  <a:srgbClr val="000000"/>
                </a:solidFill>
                <a:cs typeface="Arial" panose="020B0604020202020204" pitchFamily="34" charset="0"/>
              </a:rPr>
              <a:t> e. Percentages</a:t>
            </a:r>
            <a:endParaRPr lang="en-US" altLang="en-US" sz="1000" dirty="0">
              <a:solidFill>
                <a:srgbClr val="000000"/>
              </a:solidFill>
              <a:latin typeface="Times New Roman" panose="02020603050405020304" pitchFamily="18" charset="0"/>
              <a:cs typeface="Times New Roman" panose="02020603050405020304" pitchFamily="18" charset="0"/>
            </a:endParaRPr>
          </a:p>
        </p:txBody>
      </p:sp>
      <p:pic>
        <p:nvPicPr>
          <p:cNvPr id="101387" name="Picture 1">
            <a:extLst>
              <a:ext uri="{FF2B5EF4-FFF2-40B4-BE49-F238E27FC236}">
                <a16:creationId xmlns:a16="http://schemas.microsoft.com/office/drawing/2014/main" id="{4C8BE1EA-2526-4C63-8324-5A8F4CE535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4465" t="23248" r="1704" b="1826"/>
          <a:stretch>
            <a:fillRect/>
          </a:stretch>
        </p:blipFill>
        <p:spPr bwMode="auto">
          <a:xfrm>
            <a:off x="2525713" y="3875088"/>
            <a:ext cx="2011362"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0">
            <a:extLst>
              <a:ext uri="{FF2B5EF4-FFF2-40B4-BE49-F238E27FC236}">
                <a16:creationId xmlns:a16="http://schemas.microsoft.com/office/drawing/2014/main" id="{37BA75AE-6384-42D8-BCDC-85A3E3611A4D}"/>
              </a:ext>
            </a:extLst>
          </p:cNvPr>
          <p:cNvSpPr>
            <a:spLocks noChangeArrowheads="1"/>
          </p:cNvSpPr>
          <p:nvPr/>
        </p:nvSpPr>
        <p:spPr bwMode="auto">
          <a:xfrm>
            <a:off x="2703513" y="3911600"/>
            <a:ext cx="2011362"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b="1" dirty="0">
                <a:solidFill>
                  <a:prstClr val="black"/>
                </a:solidFill>
                <a:latin typeface="Times New Roman" panose="02020603050405020304" pitchFamily="18" charset="0"/>
                <a:cs typeface="Arial" panose="020B0604020202020204" pitchFamily="34" charset="0"/>
              </a:rPr>
              <a:t>BB   BW</a:t>
            </a:r>
          </a:p>
          <a:p>
            <a:pPr fontAlgn="base">
              <a:spcBef>
                <a:spcPct val="0"/>
              </a:spcBef>
              <a:spcAft>
                <a:spcPct val="0"/>
              </a:spcAft>
              <a:buNone/>
            </a:pPr>
            <a:r>
              <a:rPr lang="en-US" altLang="en-US" b="1" dirty="0">
                <a:solidFill>
                  <a:prstClr val="black"/>
                </a:solidFill>
                <a:latin typeface="Times New Roman" panose="02020603050405020304" pitchFamily="18" charset="0"/>
                <a:cs typeface="Arial" panose="020B0604020202020204" pitchFamily="34" charset="0"/>
              </a:rPr>
              <a:t>    </a:t>
            </a:r>
          </a:p>
          <a:p>
            <a:pPr fontAlgn="base">
              <a:spcBef>
                <a:spcPct val="0"/>
              </a:spcBef>
              <a:spcAft>
                <a:spcPct val="0"/>
              </a:spcAft>
              <a:buNone/>
            </a:pPr>
            <a:r>
              <a:rPr lang="en-US" altLang="en-US" b="1" dirty="0">
                <a:solidFill>
                  <a:prstClr val="black"/>
                </a:solidFill>
                <a:latin typeface="Times New Roman" panose="02020603050405020304" pitchFamily="18" charset="0"/>
                <a:cs typeface="Arial" panose="020B0604020202020204" pitchFamily="34" charset="0"/>
              </a:rPr>
              <a:t>BW  WW</a:t>
            </a:r>
          </a:p>
        </p:txBody>
      </p:sp>
      <p:grpSp>
        <p:nvGrpSpPr>
          <p:cNvPr id="5" name="Group 4">
            <a:extLst>
              <a:ext uri="{FF2B5EF4-FFF2-40B4-BE49-F238E27FC236}">
                <a16:creationId xmlns:a16="http://schemas.microsoft.com/office/drawing/2014/main" id="{565D80AB-B1C4-4EEA-B436-33503C4FDB50}"/>
              </a:ext>
            </a:extLst>
          </p:cNvPr>
          <p:cNvGrpSpPr>
            <a:grpSpLocks/>
          </p:cNvGrpSpPr>
          <p:nvPr/>
        </p:nvGrpSpPr>
        <p:grpSpPr bwMode="auto">
          <a:xfrm>
            <a:off x="1984375" y="3305176"/>
            <a:ext cx="2941638" cy="2239963"/>
            <a:chOff x="460298" y="3305940"/>
            <a:chExt cx="2940996" cy="2239292"/>
          </a:xfrm>
        </p:grpSpPr>
        <p:sp>
          <p:nvSpPr>
            <p:cNvPr id="101390" name="Rectangle 2">
              <a:extLst>
                <a:ext uri="{FF2B5EF4-FFF2-40B4-BE49-F238E27FC236}">
                  <a16:creationId xmlns:a16="http://schemas.microsoft.com/office/drawing/2014/main" id="{7EC482A2-A38A-4214-9617-E76D350FB5BB}"/>
                </a:ext>
              </a:extLst>
            </p:cNvPr>
            <p:cNvSpPr>
              <a:spLocks noChangeArrowheads="1"/>
            </p:cNvSpPr>
            <p:nvPr/>
          </p:nvSpPr>
          <p:spPr bwMode="auto">
            <a:xfrm>
              <a:off x="1369969" y="3305940"/>
              <a:ext cx="2031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2800" b="1" dirty="0">
                  <a:solidFill>
                    <a:prstClr val="black"/>
                  </a:solidFill>
                  <a:latin typeface="Times New Roman" panose="02020603050405020304" pitchFamily="18" charset="0"/>
                  <a:cs typeface="Arial" panose="020B0604020202020204" pitchFamily="34" charset="0"/>
                </a:rPr>
                <a:t>B      W</a:t>
              </a:r>
              <a:r>
                <a:rPr lang="en-US" altLang="en-US" sz="3600" b="1" dirty="0">
                  <a:solidFill>
                    <a:prstClr val="black"/>
                  </a:solidFill>
                  <a:latin typeface="Times New Roman" panose="02020603050405020304" pitchFamily="18" charset="0"/>
                  <a:cs typeface="Arial" panose="020B0604020202020204" pitchFamily="34" charset="0"/>
                </a:rPr>
                <a:t>	</a:t>
              </a:r>
              <a:endParaRPr lang="en-US" altLang="en-US" sz="3600" dirty="0">
                <a:solidFill>
                  <a:prstClr val="black"/>
                </a:solidFill>
                <a:cs typeface="Arial" panose="020B0604020202020204" pitchFamily="34" charset="0"/>
              </a:endParaRPr>
            </a:p>
          </p:txBody>
        </p:sp>
        <p:sp>
          <p:nvSpPr>
            <p:cNvPr id="101391" name="Rectangle 3">
              <a:extLst>
                <a:ext uri="{FF2B5EF4-FFF2-40B4-BE49-F238E27FC236}">
                  <a16:creationId xmlns:a16="http://schemas.microsoft.com/office/drawing/2014/main" id="{B645A274-397E-4A54-BD8C-A785E9191E81}"/>
                </a:ext>
              </a:extLst>
            </p:cNvPr>
            <p:cNvSpPr>
              <a:spLocks noChangeArrowheads="1"/>
            </p:cNvSpPr>
            <p:nvPr/>
          </p:nvSpPr>
          <p:spPr bwMode="auto">
            <a:xfrm>
              <a:off x="460298" y="4160237"/>
              <a:ext cx="39409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800" b="1" dirty="0">
                  <a:solidFill>
                    <a:prstClr val="black"/>
                  </a:solidFill>
                  <a:latin typeface="Times New Roman" panose="02020603050405020304" pitchFamily="18" charset="0"/>
                  <a:cs typeface="Arial" panose="020B0604020202020204" pitchFamily="34" charset="0"/>
                </a:rPr>
                <a:t>B</a:t>
              </a:r>
            </a:p>
            <a:p>
              <a:pPr fontAlgn="base">
                <a:spcBef>
                  <a:spcPct val="0"/>
                </a:spcBef>
                <a:spcAft>
                  <a:spcPct val="0"/>
                </a:spcAft>
                <a:buNone/>
              </a:pPr>
              <a:endParaRPr lang="en-US" altLang="en-US" sz="2800" b="1" dirty="0">
                <a:solidFill>
                  <a:prstClr val="black"/>
                </a:solidFill>
                <a:latin typeface="Times New Roman" panose="02020603050405020304" pitchFamily="18" charset="0"/>
                <a:cs typeface="Arial" panose="020B0604020202020204" pitchFamily="34" charset="0"/>
              </a:endParaRPr>
            </a:p>
            <a:p>
              <a:pPr fontAlgn="base">
                <a:spcBef>
                  <a:spcPct val="0"/>
                </a:spcBef>
                <a:spcAft>
                  <a:spcPct val="0"/>
                </a:spcAft>
                <a:buNone/>
              </a:pPr>
              <a:r>
                <a:rPr lang="en-US" altLang="en-US" sz="2800" b="1" dirty="0">
                  <a:solidFill>
                    <a:prstClr val="black"/>
                  </a:solidFill>
                  <a:latin typeface="Times New Roman" panose="02020603050405020304" pitchFamily="18" charset="0"/>
                  <a:cs typeface="Arial" panose="020B0604020202020204" pitchFamily="34" charset="0"/>
                </a:rPr>
                <a:t>W</a:t>
              </a:r>
              <a:endParaRPr lang="en-US" altLang="en-US" b="1" dirty="0">
                <a:solidFill>
                  <a:prstClr val="black"/>
                </a:solidFill>
                <a:latin typeface="Times New Roman" panose="02020603050405020304" pitchFamily="18"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6811"/>
                                        </p:tgtEl>
                                        <p:attrNameLst>
                                          <p:attrName>style.visibility</p:attrName>
                                        </p:attrNameLst>
                                      </p:cBhvr>
                                      <p:to>
                                        <p:strVal val="visible"/>
                                      </p:to>
                                    </p:set>
                                    <p:animEffect transition="in" filter="barn(inVertical)">
                                      <p:cBhvr>
                                        <p:cTn id="17" dur="500"/>
                                        <p:tgtEl>
                                          <p:spTgt spid="768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6812"/>
                                        </p:tgtEl>
                                        <p:attrNameLst>
                                          <p:attrName>style.visibility</p:attrName>
                                        </p:attrNameLst>
                                      </p:cBhvr>
                                      <p:to>
                                        <p:strVal val="visible"/>
                                      </p:to>
                                    </p:set>
                                    <p:animEffect transition="in" filter="wipe(down)">
                                      <p:cBhvr>
                                        <p:cTn id="22" dur="500"/>
                                        <p:tgtEl>
                                          <p:spTgt spid="76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11" grpId="0"/>
      <p:bldP spid="76812" grpId="0"/>
      <p:bldP spid="14"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B2FCFC"/>
        </a:solidFill>
        <a:effectLst/>
      </p:bgPr>
    </p:bg>
    <p:spTree>
      <p:nvGrpSpPr>
        <p:cNvPr id="1" name=""/>
        <p:cNvGrpSpPr/>
        <p:nvPr/>
      </p:nvGrpSpPr>
      <p:grpSpPr>
        <a:xfrm>
          <a:off x="0" y="0"/>
          <a:ext cx="0" cy="0"/>
          <a:chOff x="0" y="0"/>
          <a:chExt cx="0" cy="0"/>
        </a:xfrm>
      </p:grpSpPr>
      <p:sp>
        <p:nvSpPr>
          <p:cNvPr id="71682" name="Text Box 4">
            <a:extLst>
              <a:ext uri="{FF2B5EF4-FFF2-40B4-BE49-F238E27FC236}">
                <a16:creationId xmlns:a16="http://schemas.microsoft.com/office/drawing/2014/main" id="{941FB083-25D2-4950-9A5C-D901528E58A0}"/>
              </a:ext>
            </a:extLst>
          </p:cNvPr>
          <p:cNvSpPr txBox="1">
            <a:spLocks noChangeArrowheads="1"/>
          </p:cNvSpPr>
          <p:nvPr/>
        </p:nvSpPr>
        <p:spPr bwMode="auto">
          <a:xfrm>
            <a:off x="241299" y="300601"/>
            <a:ext cx="5383213"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133350" algn="l"/>
                <a:tab pos="4191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33350" algn="l"/>
                <a:tab pos="4191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33350" algn="l"/>
                <a:tab pos="4191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9pPr>
          </a:lstStyle>
          <a:p>
            <a:pPr>
              <a:lnSpc>
                <a:spcPct val="115000"/>
              </a:lnSpc>
              <a:spcBef>
                <a:spcPct val="0"/>
              </a:spcBef>
              <a:buFont typeface="Arial" panose="020B0604020202020204" pitchFamily="34" charset="0"/>
              <a:buNone/>
            </a:pPr>
            <a:r>
              <a:rPr lang="en-US" altLang="en-US" sz="2000" dirty="0">
                <a:latin typeface="Comic Sans MS" panose="030F0702030302020204" pitchFamily="66" charset="0"/>
                <a:ea typeface="Calibri" panose="020F0502020204030204" pitchFamily="34" charset="0"/>
                <a:cs typeface="Times New Roman" panose="02020603050405020304" pitchFamily="18" charset="0"/>
              </a:rPr>
              <a:t>According to the graphs shown, whales have an impact on the other populations </a:t>
            </a:r>
            <a:br>
              <a:rPr lang="en-US" altLang="en-US" sz="2000" dirty="0">
                <a:latin typeface="Comic Sans MS" panose="030F0702030302020204" pitchFamily="66" charset="0"/>
                <a:ea typeface="Calibri" panose="020F0502020204030204" pitchFamily="34" charset="0"/>
                <a:cs typeface="Times New Roman" panose="02020603050405020304" pitchFamily="18" charset="0"/>
              </a:rPr>
            </a:br>
            <a:r>
              <a:rPr lang="en-US" altLang="en-US" sz="2000" dirty="0">
                <a:latin typeface="Comic Sans MS" panose="030F0702030302020204" pitchFamily="66" charset="0"/>
                <a:ea typeface="Calibri" panose="020F0502020204030204" pitchFamily="34" charset="0"/>
                <a:cs typeface="Times New Roman" panose="02020603050405020304" pitchFamily="18" charset="0"/>
              </a:rPr>
              <a:t>in the ecosystem.</a:t>
            </a:r>
          </a:p>
          <a:p>
            <a:pPr>
              <a:lnSpc>
                <a:spcPct val="115000"/>
              </a:lnSpc>
              <a:spcBef>
                <a:spcPct val="0"/>
              </a:spcBef>
              <a:buFont typeface="Arial" panose="020B0604020202020204" pitchFamily="34" charset="0"/>
              <a:buNone/>
            </a:pPr>
            <a:endParaRPr lang="en-US" altLang="en-US" sz="2000" dirty="0">
              <a:latin typeface="Comic Sans MS" panose="030F0702030302020204" pitchFamily="66" charset="0"/>
              <a:ea typeface="Calibri" panose="020F0502020204030204" pitchFamily="34" charset="0"/>
              <a:cs typeface="Times New Roman" panose="02020603050405020304" pitchFamily="18" charset="0"/>
            </a:endParaRPr>
          </a:p>
          <a:p>
            <a:pPr>
              <a:lnSpc>
                <a:spcPct val="115000"/>
              </a:lnSpc>
              <a:spcBef>
                <a:spcPct val="0"/>
              </a:spcBef>
              <a:buFont typeface="Arial" panose="020B0604020202020204" pitchFamily="34" charset="0"/>
              <a:buNone/>
            </a:pPr>
            <a:r>
              <a:rPr lang="en-US" altLang="en-US" sz="2000" dirty="0">
                <a:latin typeface="Comic Sans MS" panose="030F0702030302020204" pitchFamily="66" charset="0"/>
                <a:ea typeface="Calibri" panose="020F0502020204030204" pitchFamily="34" charset="0"/>
                <a:cs typeface="Times New Roman" panose="02020603050405020304" pitchFamily="18" charset="0"/>
              </a:rPr>
              <a:t>EXPLAIN WHY Graph 1 shows a </a:t>
            </a:r>
          </a:p>
          <a:p>
            <a:pPr>
              <a:lnSpc>
                <a:spcPct val="115000"/>
              </a:lnSpc>
              <a:spcBef>
                <a:spcPct val="0"/>
              </a:spcBef>
              <a:buFont typeface="Arial" panose="020B0604020202020204" pitchFamily="34" charset="0"/>
              <a:buNone/>
            </a:pPr>
            <a:r>
              <a:rPr lang="en-US" altLang="en-US" sz="2000" dirty="0">
                <a:latin typeface="Comic Sans MS" panose="030F0702030302020204" pitchFamily="66" charset="0"/>
                <a:ea typeface="Calibri" panose="020F0502020204030204" pitchFamily="34" charset="0"/>
                <a:cs typeface="Times New Roman" panose="02020603050405020304" pitchFamily="18" charset="0"/>
              </a:rPr>
              <a:t>decrease in sea otter numbers.</a:t>
            </a:r>
          </a:p>
          <a:p>
            <a:pPr>
              <a:lnSpc>
                <a:spcPct val="115000"/>
              </a:lnSpc>
              <a:spcBef>
                <a:spcPct val="0"/>
              </a:spcBef>
              <a:buFont typeface="Arial" panose="020B0604020202020204" pitchFamily="34" charset="0"/>
              <a:buNone/>
            </a:pPr>
            <a:endParaRPr lang="en-US" altLang="en-US" sz="2400" dirty="0">
              <a:latin typeface="Comic Sans MS" panose="030F0702030302020204" pitchFamily="66" charset="0"/>
              <a:ea typeface="Calibri" panose="020F0502020204030204" pitchFamily="34" charset="0"/>
              <a:cs typeface="Times New Roman" panose="02020603050405020304" pitchFamily="18" charset="0"/>
            </a:endParaRPr>
          </a:p>
        </p:txBody>
      </p:sp>
      <p:sp>
        <p:nvSpPr>
          <p:cNvPr id="29700" name="TextBox 1">
            <a:extLst>
              <a:ext uri="{FF2B5EF4-FFF2-40B4-BE49-F238E27FC236}">
                <a16:creationId xmlns:a16="http://schemas.microsoft.com/office/drawing/2014/main" id="{7D73FBFF-93C4-4A5F-BD95-FC6F43C80773}"/>
              </a:ext>
            </a:extLst>
          </p:cNvPr>
          <p:cNvSpPr txBox="1">
            <a:spLocks noChangeArrowheads="1"/>
          </p:cNvSpPr>
          <p:nvPr/>
        </p:nvSpPr>
        <p:spPr bwMode="auto">
          <a:xfrm>
            <a:off x="45244" y="6003461"/>
            <a:ext cx="909002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en-US" altLang="en-US" sz="1000" dirty="0">
                <a:latin typeface="Times New Roman" panose="02020603050405020304" pitchFamily="18" charset="0"/>
                <a:cs typeface="Times New Roman" panose="02020603050405020304" pitchFamily="18" charset="0"/>
              </a:rPr>
              <a:t>SYI-3.G.1 The diversity of species within an ecosystem may influence the organization of the ecosystem.</a:t>
            </a:r>
          </a:p>
          <a:p>
            <a:pPr>
              <a:spcBef>
                <a:spcPct val="0"/>
              </a:spcBef>
              <a:buFontTx/>
              <a:buNone/>
            </a:pPr>
            <a:r>
              <a:rPr lang="en-US" altLang="en-US" sz="1000" dirty="0">
                <a:latin typeface="Times New Roman" panose="02020603050405020304" pitchFamily="18" charset="0"/>
                <a:cs typeface="Times New Roman" panose="02020603050405020304" pitchFamily="18" charset="0"/>
              </a:rPr>
              <a:t>SP 4. B Describe data from a table or graph, including</a:t>
            </a:r>
            <a:br>
              <a:rPr lang="en-US" altLang="en-US" sz="1000" dirty="0">
                <a:latin typeface="Times New Roman" panose="02020603050405020304" pitchFamily="18" charset="0"/>
                <a:cs typeface="Times New Roman" panose="02020603050405020304" pitchFamily="18" charset="0"/>
              </a:rPr>
            </a:br>
            <a:r>
              <a:rPr lang="en-US" altLang="en-US" sz="1000" dirty="0">
                <a:latin typeface="Times New Roman" panose="02020603050405020304" pitchFamily="18" charset="0"/>
                <a:cs typeface="Times New Roman" panose="02020603050405020304" pitchFamily="18" charset="0"/>
              </a:rPr>
              <a:t>     a. Identifying specific data points</a:t>
            </a:r>
          </a:p>
          <a:p>
            <a:pPr>
              <a:spcBef>
                <a:spcPct val="0"/>
              </a:spcBef>
              <a:buFontTx/>
              <a:buNone/>
            </a:pPr>
            <a:r>
              <a:rPr lang="en-US" altLang="en-US" sz="1000" dirty="0">
                <a:latin typeface="Times New Roman" panose="02020603050405020304" pitchFamily="18" charset="0"/>
                <a:cs typeface="Times New Roman" panose="02020603050405020304" pitchFamily="18" charset="0"/>
              </a:rPr>
              <a:t>     b. Describing trends and/or patterns in the data.</a:t>
            </a:r>
          </a:p>
          <a:p>
            <a:pPr>
              <a:spcBef>
                <a:spcPct val="0"/>
              </a:spcBef>
              <a:buFontTx/>
              <a:buNone/>
            </a:pPr>
            <a:r>
              <a:rPr lang="en-US" altLang="en-US" sz="1000" dirty="0">
                <a:latin typeface="Times New Roman" panose="02020603050405020304" pitchFamily="18" charset="0"/>
                <a:cs typeface="Times New Roman" panose="02020603050405020304" pitchFamily="18" charset="0"/>
              </a:rPr>
              <a:t>     c. Describing relationships between variables. </a:t>
            </a:r>
          </a:p>
        </p:txBody>
      </p:sp>
      <p:sp>
        <p:nvSpPr>
          <p:cNvPr id="70660" name="TextBox 9">
            <a:extLst>
              <a:ext uri="{FF2B5EF4-FFF2-40B4-BE49-F238E27FC236}">
                <a16:creationId xmlns:a16="http://schemas.microsoft.com/office/drawing/2014/main" id="{9B6F3940-21FC-4B45-9923-25DEA27B1F77}"/>
              </a:ext>
            </a:extLst>
          </p:cNvPr>
          <p:cNvSpPr txBox="1">
            <a:spLocks noChangeArrowheads="1"/>
          </p:cNvSpPr>
          <p:nvPr/>
        </p:nvSpPr>
        <p:spPr bwMode="auto">
          <a:xfrm>
            <a:off x="241299" y="2801938"/>
            <a:ext cx="9015413"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dirty="0">
                <a:solidFill>
                  <a:srgbClr val="0000FF"/>
                </a:solidFill>
                <a:latin typeface="Comic Sans MS" panose="030F0702030302020204" pitchFamily="66" charset="0"/>
                <a:cs typeface="Tahoma" panose="020B0604030504040204" pitchFamily="34" charset="0"/>
              </a:rPr>
              <a:t>In ecosystems without whales as the </a:t>
            </a:r>
          </a:p>
          <a:p>
            <a:pPr>
              <a:spcBef>
                <a:spcPct val="0"/>
              </a:spcBef>
              <a:buFontTx/>
              <a:buNone/>
            </a:pPr>
            <a:r>
              <a:rPr lang="en-US" altLang="en-US" sz="2000" dirty="0">
                <a:solidFill>
                  <a:srgbClr val="0000FF"/>
                </a:solidFill>
                <a:latin typeface="Comic Sans MS" panose="030F0702030302020204" pitchFamily="66" charset="0"/>
                <a:cs typeface="Tahoma" panose="020B0604030504040204" pitchFamily="34" charset="0"/>
              </a:rPr>
              <a:t>apex predator, the number of sea otters</a:t>
            </a:r>
          </a:p>
          <a:p>
            <a:pPr>
              <a:spcBef>
                <a:spcPct val="0"/>
              </a:spcBef>
              <a:buFontTx/>
              <a:buNone/>
            </a:pPr>
            <a:r>
              <a:rPr lang="en-US" altLang="en-US" sz="2000" dirty="0">
                <a:solidFill>
                  <a:srgbClr val="0000FF"/>
                </a:solidFill>
                <a:latin typeface="Comic Sans MS" panose="030F0702030302020204" pitchFamily="66" charset="0"/>
                <a:cs typeface="Tahoma" panose="020B0604030504040204" pitchFamily="34" charset="0"/>
              </a:rPr>
              <a:t>is high (Graph 1- 100% of max count). </a:t>
            </a:r>
          </a:p>
          <a:p>
            <a:pPr>
              <a:spcBef>
                <a:spcPct val="0"/>
              </a:spcBef>
              <a:buFontTx/>
              <a:buNone/>
            </a:pPr>
            <a:r>
              <a:rPr lang="en-US" altLang="en-US" sz="2000" dirty="0">
                <a:solidFill>
                  <a:srgbClr val="0000FF"/>
                </a:solidFill>
                <a:latin typeface="Comic Sans MS" panose="030F0702030302020204" pitchFamily="66" charset="0"/>
                <a:cs typeface="Tahoma" panose="020B0604030504040204" pitchFamily="34" charset="0"/>
              </a:rPr>
              <a:t>This is because there are no whales to </a:t>
            </a:r>
          </a:p>
          <a:p>
            <a:pPr>
              <a:spcBef>
                <a:spcPct val="0"/>
              </a:spcBef>
              <a:buFontTx/>
              <a:buNone/>
            </a:pPr>
            <a:r>
              <a:rPr lang="en-US" altLang="en-US" sz="2000" dirty="0">
                <a:solidFill>
                  <a:srgbClr val="0000FF"/>
                </a:solidFill>
                <a:latin typeface="Comic Sans MS" panose="030F0702030302020204" pitchFamily="66" charset="0"/>
                <a:cs typeface="Tahoma" panose="020B0604030504040204" pitchFamily="34" charset="0"/>
              </a:rPr>
              <a:t>eat the sea otters. </a:t>
            </a:r>
          </a:p>
          <a:p>
            <a:pPr>
              <a:spcBef>
                <a:spcPct val="0"/>
              </a:spcBef>
              <a:buFontTx/>
              <a:buNone/>
            </a:pPr>
            <a:endParaRPr lang="en-US" altLang="en-US" sz="2000" dirty="0">
              <a:solidFill>
                <a:srgbClr val="0000FF"/>
              </a:solidFill>
              <a:latin typeface="Comic Sans MS" panose="030F0702030302020204" pitchFamily="66" charset="0"/>
              <a:cs typeface="Tahoma" panose="020B0604030504040204" pitchFamily="34" charset="0"/>
            </a:endParaRPr>
          </a:p>
          <a:p>
            <a:pPr>
              <a:spcBef>
                <a:spcPct val="0"/>
              </a:spcBef>
              <a:buFontTx/>
              <a:buNone/>
            </a:pPr>
            <a:r>
              <a:rPr lang="en-US" altLang="en-US" sz="2000" dirty="0">
                <a:solidFill>
                  <a:srgbClr val="0000FF"/>
                </a:solidFill>
                <a:latin typeface="Comic Sans MS" panose="030F0702030302020204" pitchFamily="66" charset="0"/>
                <a:cs typeface="Tahoma" panose="020B0604030504040204" pitchFamily="34" charset="0"/>
              </a:rPr>
              <a:t>When whales are present in the ecosystem,  the number of sea otters decreases from 100% to 20% of max count between 1985 and 1997, since there are whales in the food chain now, more sea otters are eaten by whales. </a:t>
            </a:r>
          </a:p>
        </p:txBody>
      </p:sp>
      <p:pic>
        <p:nvPicPr>
          <p:cNvPr id="71685" name="Picture 6">
            <a:extLst>
              <a:ext uri="{FF2B5EF4-FFF2-40B4-BE49-F238E27FC236}">
                <a16:creationId xmlns:a16="http://schemas.microsoft.com/office/drawing/2014/main" id="{4D19EFB6-BDE9-49FD-B267-2F5DDCC152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7489" y="147638"/>
            <a:ext cx="4046537" cy="396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6" name="TextBox 16">
            <a:extLst>
              <a:ext uri="{FF2B5EF4-FFF2-40B4-BE49-F238E27FC236}">
                <a16:creationId xmlns:a16="http://schemas.microsoft.com/office/drawing/2014/main" id="{69D44956-6C07-42B2-BBF1-060DECBC1BAA}"/>
              </a:ext>
            </a:extLst>
          </p:cNvPr>
          <p:cNvSpPr txBox="1">
            <a:spLocks noChangeArrowheads="1"/>
          </p:cNvSpPr>
          <p:nvPr/>
        </p:nvSpPr>
        <p:spPr bwMode="auto">
          <a:xfrm>
            <a:off x="45244" y="23814"/>
            <a:ext cx="85455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000" dirty="0">
                <a:hlinkClick r:id="rId4"/>
              </a:rPr>
              <a:t>Image from: http://www.zo.utexas.edu/faculty/sjasper/images/53.15.jpg</a:t>
            </a:r>
            <a:endParaRPr lang="en-US" altLang="en-US" sz="1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0660"/>
                                        </p:tgtEl>
                                        <p:attrNameLst>
                                          <p:attrName>style.visibility</p:attrName>
                                        </p:attrNameLst>
                                      </p:cBhvr>
                                      <p:to>
                                        <p:strVal val="visible"/>
                                      </p:to>
                                    </p:set>
                                    <p:animEffect transition="in" filter="barn(inVertical)">
                                      <p:cBhvr>
                                        <p:cTn id="7" dur="500"/>
                                        <p:tgtEl>
                                          <p:spTgt spid="706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700"/>
                                        </p:tgtEl>
                                        <p:attrNameLst>
                                          <p:attrName>style.visibility</p:attrName>
                                        </p:attrNameLst>
                                      </p:cBhvr>
                                      <p:to>
                                        <p:strVal val="visible"/>
                                      </p:to>
                                    </p:set>
                                    <p:animEffect transition="in" filter="wipe(down)">
                                      <p:cBhvr>
                                        <p:cTn id="12" dur="500"/>
                                        <p:tgtEl>
                                          <p:spTgt spid="29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p:bldP spid="7066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olanio template">
  <a:themeElements>
    <a:clrScheme name="Custom 347">
      <a:dk1>
        <a:srgbClr val="484F56"/>
      </a:dk1>
      <a:lt1>
        <a:srgbClr val="FFFFFF"/>
      </a:lt1>
      <a:dk2>
        <a:srgbClr val="666666"/>
      </a:dk2>
      <a:lt2>
        <a:srgbClr val="EEF1F3"/>
      </a:lt2>
      <a:accent1>
        <a:srgbClr val="9BCF63"/>
      </a:accent1>
      <a:accent2>
        <a:srgbClr val="51B148"/>
      </a:accent2>
      <a:accent3>
        <a:srgbClr val="B8F567"/>
      </a:accent3>
      <a:accent4>
        <a:srgbClr val="484F56"/>
      </a:accent4>
      <a:accent5>
        <a:srgbClr val="89A8BF"/>
      </a:accent5>
      <a:accent6>
        <a:srgbClr val="E0E8EE"/>
      </a:accent6>
      <a:hlink>
        <a:srgbClr val="9BCF6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0159_Bulletin_Board_Template_SlidesMania">
  <a:themeElements>
    <a:clrScheme name="Simple Light">
      <a:dk1>
        <a:srgbClr val="000000"/>
      </a:dk1>
      <a:lt1>
        <a:srgbClr val="FFFFFF"/>
      </a:lt1>
      <a:dk2>
        <a:srgbClr val="595959"/>
      </a:dk2>
      <a:lt2>
        <a:srgbClr val="EEEEEE"/>
      </a:lt2>
      <a:accent1>
        <a:srgbClr val="FFD966"/>
      </a:accent1>
      <a:accent2>
        <a:srgbClr val="D42C00"/>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4192</TotalTime>
  <Words>33697</Words>
  <Application>Microsoft Office PowerPoint</Application>
  <PresentationFormat>Widescreen</PresentationFormat>
  <Paragraphs>2532</Paragraphs>
  <Slides>181</Slides>
  <Notes>48</Notes>
  <HiddenSlides>0</HiddenSlides>
  <MMClips>1</MMClips>
  <ScaleCrop>false</ScaleCrop>
  <HeadingPairs>
    <vt:vector size="6" baseType="variant">
      <vt:variant>
        <vt:lpstr>Fonts Used</vt:lpstr>
      </vt:variant>
      <vt:variant>
        <vt:i4>16</vt:i4>
      </vt:variant>
      <vt:variant>
        <vt:lpstr>Theme</vt:lpstr>
      </vt:variant>
      <vt:variant>
        <vt:i4>22</vt:i4>
      </vt:variant>
      <vt:variant>
        <vt:lpstr>Slide Titles</vt:lpstr>
      </vt:variant>
      <vt:variant>
        <vt:i4>181</vt:i4>
      </vt:variant>
    </vt:vector>
  </HeadingPairs>
  <TitlesOfParts>
    <vt:vector size="219" baseType="lpstr">
      <vt:lpstr>Arial</vt:lpstr>
      <vt:lpstr>Barlow Condensed</vt:lpstr>
      <vt:lpstr>Bradley Hand ITC</vt:lpstr>
      <vt:lpstr>Calibri</vt:lpstr>
      <vt:lpstr>Calibri Light</vt:lpstr>
      <vt:lpstr>Comic Sans MS</vt:lpstr>
      <vt:lpstr>Covered By Your Grace</vt:lpstr>
      <vt:lpstr>Dosis</vt:lpstr>
      <vt:lpstr>Dosis ExtraLight</vt:lpstr>
      <vt:lpstr>Gochi Hand</vt:lpstr>
      <vt:lpstr>Homemade Apple</vt:lpstr>
      <vt:lpstr>hurme_no2-webfont</vt:lpstr>
      <vt:lpstr>inherit</vt:lpstr>
      <vt:lpstr>Patrick Hand</vt:lpstr>
      <vt:lpstr>Poppins</vt:lpstr>
      <vt:lpstr>Times New Roman</vt:lpstr>
      <vt:lpstr>Office Theme</vt:lpstr>
      <vt:lpstr>1_Office Theme</vt:lpstr>
      <vt:lpstr>2_Office Theme</vt:lpstr>
      <vt:lpstr>3_Office Theme</vt:lpstr>
      <vt:lpstr>1_Solanio template</vt:lpstr>
      <vt:lpstr>0159_Bulletin_Board_Template_SlidesMania</vt:lpstr>
      <vt:lpstr>2_Default Design</vt:lpstr>
      <vt:lpstr>Default Design</vt:lpstr>
      <vt:lpstr>4_Office Theme</vt:lpstr>
      <vt:lpstr>3_Default Design</vt:lpstr>
      <vt:lpstr>6_Default Design</vt:lpstr>
      <vt:lpstr>5_Office Theme</vt:lpstr>
      <vt:lpstr>7_Default Design</vt:lpstr>
      <vt:lpstr>9_Default Design</vt:lpstr>
      <vt:lpstr>10_Default Design</vt:lpstr>
      <vt:lpstr>6_Office Theme</vt:lpstr>
      <vt:lpstr>11_Default Design</vt:lpstr>
      <vt:lpstr>7_Office Theme</vt:lpstr>
      <vt:lpstr>12_Default Design</vt:lpstr>
      <vt:lpstr>14_Default Design</vt:lpstr>
      <vt:lpstr>8_Office Theme</vt:lpstr>
      <vt:lpstr>9_Office Theme</vt:lpstr>
      <vt:lpstr>REVIEW Math, Graphs, Diagrams, &amp; Scientific Method Kelly Riedell/Brookings Biology  BASED ON 2019 CED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DNA MIGRATION STANDARD CURVE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the probability?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Riedell</dc:creator>
  <cp:lastModifiedBy>Kelly Riedell</cp:lastModifiedBy>
  <cp:revision>351</cp:revision>
  <dcterms:created xsi:type="dcterms:W3CDTF">2020-05-01T17:56:38Z</dcterms:created>
  <dcterms:modified xsi:type="dcterms:W3CDTF">2021-05-08T20:00:34Z</dcterms:modified>
</cp:coreProperties>
</file>