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 id="2147483687" r:id="rId4"/>
    <p:sldMasterId id="2147483701" r:id="rId5"/>
    <p:sldMasterId id="2147483715" r:id="rId6"/>
    <p:sldMasterId id="2147483728" r:id="rId7"/>
  </p:sldMasterIdLst>
  <p:notesMasterIdLst>
    <p:notesMasterId r:id="rId201"/>
  </p:notesMasterIdLst>
  <p:sldIdLst>
    <p:sldId id="257" r:id="rId8"/>
    <p:sldId id="1048" r:id="rId9"/>
    <p:sldId id="382" r:id="rId10"/>
    <p:sldId id="385" r:id="rId11"/>
    <p:sldId id="1195" r:id="rId12"/>
    <p:sldId id="378" r:id="rId13"/>
    <p:sldId id="1184" r:id="rId14"/>
    <p:sldId id="1214" r:id="rId15"/>
    <p:sldId id="1213" r:id="rId16"/>
    <p:sldId id="375" r:id="rId17"/>
    <p:sldId id="1075" r:id="rId18"/>
    <p:sldId id="369" r:id="rId19"/>
    <p:sldId id="322" r:id="rId20"/>
    <p:sldId id="397" r:id="rId21"/>
    <p:sldId id="370" r:id="rId22"/>
    <p:sldId id="282" r:id="rId23"/>
    <p:sldId id="383" r:id="rId24"/>
    <p:sldId id="411" r:id="rId25"/>
    <p:sldId id="348" r:id="rId26"/>
    <p:sldId id="306" r:id="rId27"/>
    <p:sldId id="291" r:id="rId28"/>
    <p:sldId id="1310" r:id="rId29"/>
    <p:sldId id="1074" r:id="rId30"/>
    <p:sldId id="1210" r:id="rId31"/>
    <p:sldId id="292" r:id="rId32"/>
    <p:sldId id="1077" r:id="rId33"/>
    <p:sldId id="372" r:id="rId34"/>
    <p:sldId id="1062" r:id="rId35"/>
    <p:sldId id="386" r:id="rId36"/>
    <p:sldId id="1067" r:id="rId37"/>
    <p:sldId id="1150" r:id="rId38"/>
    <p:sldId id="295" r:id="rId39"/>
    <p:sldId id="1342" r:id="rId40"/>
    <p:sldId id="276" r:id="rId41"/>
    <p:sldId id="1161" r:id="rId42"/>
    <p:sldId id="1102" r:id="rId43"/>
    <p:sldId id="284" r:id="rId44"/>
    <p:sldId id="1174" r:id="rId45"/>
    <p:sldId id="1160" r:id="rId46"/>
    <p:sldId id="272" r:id="rId47"/>
    <p:sldId id="1138" r:id="rId48"/>
    <p:sldId id="1148" r:id="rId49"/>
    <p:sldId id="1129" r:id="rId50"/>
    <p:sldId id="1317" r:id="rId51"/>
    <p:sldId id="1215" r:id="rId52"/>
    <p:sldId id="1321" r:id="rId53"/>
    <p:sldId id="1319" r:id="rId54"/>
    <p:sldId id="1320" r:id="rId55"/>
    <p:sldId id="1324" r:id="rId56"/>
    <p:sldId id="387" r:id="rId57"/>
    <p:sldId id="1149" r:id="rId58"/>
    <p:sldId id="1315" r:id="rId59"/>
    <p:sldId id="1066" r:id="rId60"/>
    <p:sldId id="258" r:id="rId61"/>
    <p:sldId id="1313" r:id="rId62"/>
    <p:sldId id="338" r:id="rId63"/>
    <p:sldId id="367" r:id="rId64"/>
    <p:sldId id="1316" r:id="rId65"/>
    <p:sldId id="280" r:id="rId66"/>
    <p:sldId id="277" r:id="rId67"/>
    <p:sldId id="376" r:id="rId68"/>
    <p:sldId id="1338" r:id="rId69"/>
    <p:sldId id="405" r:id="rId70"/>
    <p:sldId id="406" r:id="rId71"/>
    <p:sldId id="1204" r:id="rId72"/>
    <p:sldId id="342" r:id="rId73"/>
    <p:sldId id="1060" r:id="rId74"/>
    <p:sldId id="1110" r:id="rId75"/>
    <p:sldId id="1050" r:id="rId76"/>
    <p:sldId id="410" r:id="rId77"/>
    <p:sldId id="409" r:id="rId78"/>
    <p:sldId id="1158" r:id="rId79"/>
    <p:sldId id="381" r:id="rId80"/>
    <p:sldId id="351" r:id="rId81"/>
    <p:sldId id="350" r:id="rId82"/>
    <p:sldId id="1318" r:id="rId83"/>
    <p:sldId id="1194" r:id="rId84"/>
    <p:sldId id="414" r:id="rId85"/>
    <p:sldId id="344" r:id="rId86"/>
    <p:sldId id="1340" r:id="rId87"/>
    <p:sldId id="1322" r:id="rId88"/>
    <p:sldId id="402" r:id="rId89"/>
    <p:sldId id="415" r:id="rId90"/>
    <p:sldId id="365" r:id="rId91"/>
    <p:sldId id="1097" r:id="rId92"/>
    <p:sldId id="1111" r:id="rId93"/>
    <p:sldId id="1216" r:id="rId94"/>
    <p:sldId id="1162" r:id="rId95"/>
    <p:sldId id="390" r:id="rId96"/>
    <p:sldId id="1190" r:id="rId97"/>
    <p:sldId id="391" r:id="rId98"/>
    <p:sldId id="379" r:id="rId99"/>
    <p:sldId id="1055" r:id="rId100"/>
    <p:sldId id="1336" r:id="rId101"/>
    <p:sldId id="1167" r:id="rId102"/>
    <p:sldId id="1303" r:id="rId103"/>
    <p:sldId id="1193" r:id="rId104"/>
    <p:sldId id="1211" r:id="rId105"/>
    <p:sldId id="1206" r:id="rId106"/>
    <p:sldId id="1120" r:id="rId107"/>
    <p:sldId id="1128" r:id="rId108"/>
    <p:sldId id="339" r:id="rId109"/>
    <p:sldId id="1314" r:id="rId110"/>
    <p:sldId id="374" r:id="rId111"/>
    <p:sldId id="283" r:id="rId112"/>
    <p:sldId id="395" r:id="rId113"/>
    <p:sldId id="1118" r:id="rId114"/>
    <p:sldId id="279" r:id="rId115"/>
    <p:sldId id="407" r:id="rId116"/>
    <p:sldId id="256" r:id="rId117"/>
    <p:sldId id="1115" r:id="rId118"/>
    <p:sldId id="332" r:id="rId119"/>
    <p:sldId id="1165" r:id="rId120"/>
    <p:sldId id="1058" r:id="rId121"/>
    <p:sldId id="1177" r:id="rId122"/>
    <p:sldId id="1207" r:id="rId123"/>
    <p:sldId id="393" r:id="rId124"/>
    <p:sldId id="1064" r:id="rId125"/>
    <p:sldId id="1203" r:id="rId126"/>
    <p:sldId id="315" r:id="rId127"/>
    <p:sldId id="1176" r:id="rId128"/>
    <p:sldId id="404" r:id="rId129"/>
    <p:sldId id="1116" r:id="rId130"/>
    <p:sldId id="1330" r:id="rId131"/>
    <p:sldId id="260" r:id="rId132"/>
    <p:sldId id="1073" r:id="rId133"/>
    <p:sldId id="343" r:id="rId134"/>
    <p:sldId id="1283" r:id="rId135"/>
    <p:sldId id="1202" r:id="rId136"/>
    <p:sldId id="1166" r:id="rId137"/>
    <p:sldId id="1168" r:id="rId138"/>
    <p:sldId id="412" r:id="rId139"/>
    <p:sldId id="1085" r:id="rId140"/>
    <p:sldId id="1191" r:id="rId141"/>
    <p:sldId id="392" r:id="rId142"/>
    <p:sldId id="1071" r:id="rId143"/>
    <p:sldId id="1049" r:id="rId144"/>
    <p:sldId id="1205" r:id="rId145"/>
    <p:sldId id="1171" r:id="rId146"/>
    <p:sldId id="275" r:id="rId147"/>
    <p:sldId id="1335" r:id="rId148"/>
    <p:sldId id="1325" r:id="rId149"/>
    <p:sldId id="1170" r:id="rId150"/>
    <p:sldId id="1164" r:id="rId151"/>
    <p:sldId id="1173" r:id="rId152"/>
    <p:sldId id="1323" r:id="rId153"/>
    <p:sldId id="1180" r:id="rId154"/>
    <p:sldId id="1312" r:id="rId155"/>
    <p:sldId id="1284" r:id="rId156"/>
    <p:sldId id="1054" r:id="rId157"/>
    <p:sldId id="1063" r:id="rId158"/>
    <p:sldId id="1333" r:id="rId159"/>
    <p:sldId id="1287" r:id="rId160"/>
    <p:sldId id="1285" r:id="rId161"/>
    <p:sldId id="1188" r:id="rId162"/>
    <p:sldId id="1288" r:id="rId163"/>
    <p:sldId id="401" r:id="rId164"/>
    <p:sldId id="1328" r:id="rId165"/>
    <p:sldId id="1344" r:id="rId166"/>
    <p:sldId id="1201" r:id="rId167"/>
    <p:sldId id="1331" r:id="rId168"/>
    <p:sldId id="1189" r:id="rId169"/>
    <p:sldId id="366" r:id="rId170"/>
    <p:sldId id="273" r:id="rId171"/>
    <p:sldId id="1137" r:id="rId172"/>
    <p:sldId id="1339" r:id="rId173"/>
    <p:sldId id="1185" r:id="rId174"/>
    <p:sldId id="1172" r:id="rId175"/>
    <p:sldId id="1192" r:id="rId176"/>
    <p:sldId id="1103" r:id="rId177"/>
    <p:sldId id="1163" r:id="rId178"/>
    <p:sldId id="1334" r:id="rId179"/>
    <p:sldId id="1186" r:id="rId180"/>
    <p:sldId id="396" r:id="rId181"/>
    <p:sldId id="1187" r:id="rId182"/>
    <p:sldId id="353" r:id="rId183"/>
    <p:sldId id="1329" r:id="rId184"/>
    <p:sldId id="1217" r:id="rId185"/>
    <p:sldId id="1286" r:id="rId186"/>
    <p:sldId id="261" r:id="rId187"/>
    <p:sldId id="281" r:id="rId188"/>
    <p:sldId id="1105" r:id="rId189"/>
    <p:sldId id="1182" r:id="rId190"/>
    <p:sldId id="290" r:id="rId191"/>
    <p:sldId id="1125" r:id="rId192"/>
    <p:sldId id="1076" r:id="rId193"/>
    <p:sldId id="1327" r:id="rId194"/>
    <p:sldId id="1337" r:id="rId195"/>
    <p:sldId id="384" r:id="rId196"/>
    <p:sldId id="1341" r:id="rId197"/>
    <p:sldId id="1123" r:id="rId198"/>
    <p:sldId id="822" r:id="rId199"/>
    <p:sldId id="1212" r:id="rId20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omic Sans MS" panose="030F0702030302020204" pitchFamily="66" charset="0"/>
        <a:ea typeface="+mn-ea"/>
        <a:cs typeface="+mn-cs"/>
      </a:defRPr>
    </a:lvl1pPr>
    <a:lvl2pPr marL="457200" algn="l" rtl="0" fontAlgn="base">
      <a:spcBef>
        <a:spcPct val="0"/>
      </a:spcBef>
      <a:spcAft>
        <a:spcPct val="0"/>
      </a:spcAft>
      <a:defRPr kern="1200">
        <a:solidFill>
          <a:schemeClr val="tx1"/>
        </a:solidFill>
        <a:latin typeface="Comic Sans MS" panose="030F0702030302020204" pitchFamily="66" charset="0"/>
        <a:ea typeface="+mn-ea"/>
        <a:cs typeface="+mn-cs"/>
      </a:defRPr>
    </a:lvl2pPr>
    <a:lvl3pPr marL="914400" algn="l" rtl="0" fontAlgn="base">
      <a:spcBef>
        <a:spcPct val="0"/>
      </a:spcBef>
      <a:spcAft>
        <a:spcPct val="0"/>
      </a:spcAft>
      <a:defRPr kern="1200">
        <a:solidFill>
          <a:schemeClr val="tx1"/>
        </a:solidFill>
        <a:latin typeface="Comic Sans MS" panose="030F0702030302020204" pitchFamily="66" charset="0"/>
        <a:ea typeface="+mn-ea"/>
        <a:cs typeface="+mn-cs"/>
      </a:defRPr>
    </a:lvl3pPr>
    <a:lvl4pPr marL="1371600" algn="l" rtl="0" fontAlgn="base">
      <a:spcBef>
        <a:spcPct val="0"/>
      </a:spcBef>
      <a:spcAft>
        <a:spcPct val="0"/>
      </a:spcAft>
      <a:defRPr kern="1200">
        <a:solidFill>
          <a:schemeClr val="tx1"/>
        </a:solidFill>
        <a:latin typeface="Comic Sans MS" panose="030F0702030302020204" pitchFamily="66" charset="0"/>
        <a:ea typeface="+mn-ea"/>
        <a:cs typeface="+mn-cs"/>
      </a:defRPr>
    </a:lvl4pPr>
    <a:lvl5pPr marL="1828800" algn="l" rtl="0" fontAlgn="base">
      <a:spcBef>
        <a:spcPct val="0"/>
      </a:spcBef>
      <a:spcAft>
        <a:spcPct val="0"/>
      </a:spcAft>
      <a:defRPr kern="1200">
        <a:solidFill>
          <a:schemeClr val="tx1"/>
        </a:solidFill>
        <a:latin typeface="Comic Sans MS" panose="030F0702030302020204" pitchFamily="66" charset="0"/>
        <a:ea typeface="+mn-ea"/>
        <a:cs typeface="+mn-cs"/>
      </a:defRPr>
    </a:lvl5pPr>
    <a:lvl6pPr marL="2286000" algn="l" defTabSz="914400" rtl="0" eaLnBrk="1" latinLnBrk="0" hangingPunct="1">
      <a:defRPr kern="1200">
        <a:solidFill>
          <a:schemeClr val="tx1"/>
        </a:solidFill>
        <a:latin typeface="Comic Sans MS" panose="030F0702030302020204" pitchFamily="66" charset="0"/>
        <a:ea typeface="+mn-ea"/>
        <a:cs typeface="+mn-cs"/>
      </a:defRPr>
    </a:lvl6pPr>
    <a:lvl7pPr marL="2743200" algn="l" defTabSz="914400" rtl="0" eaLnBrk="1" latinLnBrk="0" hangingPunct="1">
      <a:defRPr kern="1200">
        <a:solidFill>
          <a:schemeClr val="tx1"/>
        </a:solidFill>
        <a:latin typeface="Comic Sans MS" panose="030F0702030302020204" pitchFamily="66" charset="0"/>
        <a:ea typeface="+mn-ea"/>
        <a:cs typeface="+mn-cs"/>
      </a:defRPr>
    </a:lvl7pPr>
    <a:lvl8pPr marL="3200400" algn="l" defTabSz="914400" rtl="0" eaLnBrk="1" latinLnBrk="0" hangingPunct="1">
      <a:defRPr kern="1200">
        <a:solidFill>
          <a:schemeClr val="tx1"/>
        </a:solidFill>
        <a:latin typeface="Comic Sans MS" panose="030F0702030302020204" pitchFamily="66" charset="0"/>
        <a:ea typeface="+mn-ea"/>
        <a:cs typeface="+mn-cs"/>
      </a:defRPr>
    </a:lvl8pPr>
    <a:lvl9pPr marL="3657600" algn="l" defTabSz="914400" rtl="0" eaLnBrk="1" latinLnBrk="0" hangingPunct="1">
      <a:defRPr kern="1200">
        <a:solidFill>
          <a:schemeClr val="tx1"/>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CC"/>
    <a:srgbClr val="AFFFD3"/>
    <a:srgbClr val="FF33CC"/>
    <a:srgbClr val="EEF3AB"/>
    <a:srgbClr val="EAEAB4"/>
    <a:srgbClr val="CC0099"/>
    <a:srgbClr val="7AF0FC"/>
    <a:srgbClr val="272777"/>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03" autoAdjust="0"/>
    <p:restoredTop sz="94291" autoAdjust="0"/>
  </p:normalViewPr>
  <p:slideViewPr>
    <p:cSldViewPr>
      <p:cViewPr varScale="1">
        <p:scale>
          <a:sx n="72" d="100"/>
          <a:sy n="72" d="100"/>
        </p:scale>
        <p:origin x="1302" y="7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5418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205" Type="http://schemas.openxmlformats.org/officeDocument/2006/relationships/tableStyles" Target="tableStyles.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144" Type="http://schemas.openxmlformats.org/officeDocument/2006/relationships/slide" Target="slides/slide137.xml"/><Relationship Id="rId149" Type="http://schemas.openxmlformats.org/officeDocument/2006/relationships/slide" Target="slides/slide14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60" Type="http://schemas.openxmlformats.org/officeDocument/2006/relationships/slide" Target="slides/slide153.xml"/><Relationship Id="rId165" Type="http://schemas.openxmlformats.org/officeDocument/2006/relationships/slide" Target="slides/slide158.xml"/><Relationship Id="rId181" Type="http://schemas.openxmlformats.org/officeDocument/2006/relationships/slide" Target="slides/slide174.xml"/><Relationship Id="rId186" Type="http://schemas.openxmlformats.org/officeDocument/2006/relationships/slide" Target="slides/slide179.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slide" Target="slides/slide148.xml"/><Relationship Id="rId171" Type="http://schemas.openxmlformats.org/officeDocument/2006/relationships/slide" Target="slides/slide164.xml"/><Relationship Id="rId176" Type="http://schemas.openxmlformats.org/officeDocument/2006/relationships/slide" Target="slides/slide169.xml"/><Relationship Id="rId192" Type="http://schemas.openxmlformats.org/officeDocument/2006/relationships/slide" Target="slides/slide185.xml"/><Relationship Id="rId197" Type="http://schemas.openxmlformats.org/officeDocument/2006/relationships/slide" Target="slides/slide190.xml"/><Relationship Id="rId201"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slide" Target="slides/slide154.xml"/><Relationship Id="rId166" Type="http://schemas.openxmlformats.org/officeDocument/2006/relationships/slide" Target="slides/slide159.xml"/><Relationship Id="rId182" Type="http://schemas.openxmlformats.org/officeDocument/2006/relationships/slide" Target="slides/slide175.xml"/><Relationship Id="rId187" Type="http://schemas.openxmlformats.org/officeDocument/2006/relationships/slide" Target="slides/slide18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172" Type="http://schemas.openxmlformats.org/officeDocument/2006/relationships/slide" Target="slides/slide165.xml"/><Relationship Id="rId193" Type="http://schemas.openxmlformats.org/officeDocument/2006/relationships/slide" Target="slides/slide186.xml"/><Relationship Id="rId202" Type="http://schemas.openxmlformats.org/officeDocument/2006/relationships/presProps" Target="presProp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183" Type="http://schemas.openxmlformats.org/officeDocument/2006/relationships/slide" Target="slides/slide176.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199" Type="http://schemas.openxmlformats.org/officeDocument/2006/relationships/slide" Target="slides/slide192.xml"/><Relationship Id="rId203"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189" Type="http://schemas.openxmlformats.org/officeDocument/2006/relationships/slide" Target="slides/slide182.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5" Type="http://schemas.openxmlformats.org/officeDocument/2006/relationships/slide" Target="slides/slide188.xml"/><Relationship Id="rId190" Type="http://schemas.openxmlformats.org/officeDocument/2006/relationships/slide" Target="slides/slide183.xml"/><Relationship Id="rId204" Type="http://schemas.openxmlformats.org/officeDocument/2006/relationships/theme" Target="theme/theme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slideMaster" Target="slideMasters/slideMaster4.xml"/><Relationship Id="rId9" Type="http://schemas.openxmlformats.org/officeDocument/2006/relationships/slide" Target="slides/slide2.xml"/><Relationship Id="rId180" Type="http://schemas.openxmlformats.org/officeDocument/2006/relationships/slide" Target="slides/slide173.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76DC38-A44A-4E12-A453-D3EB98F1F6D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a:extLst>
              <a:ext uri="{FF2B5EF4-FFF2-40B4-BE49-F238E27FC236}">
                <a16:creationId xmlns:a16="http://schemas.microsoft.com/office/drawing/2014/main" id="{CDC7F6A2-B18C-4CA2-83E0-31FE089A8E9D}"/>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60506936-B305-4BA6-9BD5-EAD222346C63}" type="datetimeFigureOut">
              <a:rPr lang="en-US"/>
              <a:pPr>
                <a:defRPr/>
              </a:pPr>
              <a:t>4/21/2021</a:t>
            </a:fld>
            <a:endParaRPr lang="en-US" dirty="0"/>
          </a:p>
        </p:txBody>
      </p:sp>
      <p:sp>
        <p:nvSpPr>
          <p:cNvPr id="4" name="Slide Image Placeholder 3">
            <a:extLst>
              <a:ext uri="{FF2B5EF4-FFF2-40B4-BE49-F238E27FC236}">
                <a16:creationId xmlns:a16="http://schemas.microsoft.com/office/drawing/2014/main" id="{26E4B784-040F-4BE4-9018-E595E8AD58C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9B1321D9-094C-4BF4-A494-413128759EA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D9A8C85-DF00-4359-A880-0FC2095E613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dirty="0"/>
          </a:p>
        </p:txBody>
      </p:sp>
      <p:sp>
        <p:nvSpPr>
          <p:cNvPr id="7" name="Slide Number Placeholder 6">
            <a:extLst>
              <a:ext uri="{FF2B5EF4-FFF2-40B4-BE49-F238E27FC236}">
                <a16:creationId xmlns:a16="http://schemas.microsoft.com/office/drawing/2014/main" id="{1A3DE4CE-7B59-4679-87AC-F3A080BF004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F99E82C-BB72-4FB8-9CBA-6B2915E378A7}"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7</a:t>
            </a:fld>
            <a:endParaRPr lang="en-US" altLang="en-US" dirty="0"/>
          </a:p>
        </p:txBody>
      </p:sp>
    </p:spTree>
    <p:extLst>
      <p:ext uri="{BB962C8B-B14F-4D97-AF65-F5344CB8AC3E}">
        <p14:creationId xmlns:p14="http://schemas.microsoft.com/office/powerpoint/2010/main" val="2185781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BF8C71C8-6A98-4559-A7C2-BDED0B7DC2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a:extLst>
              <a:ext uri="{FF2B5EF4-FFF2-40B4-BE49-F238E27FC236}">
                <a16:creationId xmlns:a16="http://schemas.microsoft.com/office/drawing/2014/main" id="{9FDCA04E-B4C2-49C6-8169-2B174936B6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7396" name="Slide Number Placeholder 3">
            <a:extLst>
              <a:ext uri="{FF2B5EF4-FFF2-40B4-BE49-F238E27FC236}">
                <a16:creationId xmlns:a16="http://schemas.microsoft.com/office/drawing/2014/main" id="{1D6E52CF-F17B-4850-A1E5-97DB1E35BC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19FA7E-08D3-4FD3-A73C-6ECE38A7C75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98666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131</a:t>
            </a:fld>
            <a:endParaRPr lang="en-US" altLang="en-US" dirty="0"/>
          </a:p>
        </p:txBody>
      </p:sp>
    </p:spTree>
    <p:extLst>
      <p:ext uri="{BB962C8B-B14F-4D97-AF65-F5344CB8AC3E}">
        <p14:creationId xmlns:p14="http://schemas.microsoft.com/office/powerpoint/2010/main" val="2987792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132</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134</a:t>
            </a:fld>
            <a:endParaRPr lang="en-US" altLang="en-US" dirty="0"/>
          </a:p>
        </p:txBody>
      </p:sp>
    </p:spTree>
    <p:extLst>
      <p:ext uri="{BB962C8B-B14F-4D97-AF65-F5344CB8AC3E}">
        <p14:creationId xmlns:p14="http://schemas.microsoft.com/office/powerpoint/2010/main" val="3599553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138</a:t>
            </a:fld>
            <a:endParaRPr lang="en-US" altLang="en-US" dirty="0"/>
          </a:p>
        </p:txBody>
      </p:sp>
    </p:spTree>
    <p:extLst>
      <p:ext uri="{BB962C8B-B14F-4D97-AF65-F5344CB8AC3E}">
        <p14:creationId xmlns:p14="http://schemas.microsoft.com/office/powerpoint/2010/main" val="3965255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139</a:t>
            </a:fld>
            <a:endParaRPr lang="en-US" altLang="en-US" dirty="0"/>
          </a:p>
        </p:txBody>
      </p:sp>
    </p:spTree>
    <p:extLst>
      <p:ext uri="{BB962C8B-B14F-4D97-AF65-F5344CB8AC3E}">
        <p14:creationId xmlns:p14="http://schemas.microsoft.com/office/powerpoint/2010/main" val="3871286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143</a:t>
            </a:fld>
            <a:endParaRPr lang="en-US" altLang="en-US" dirty="0"/>
          </a:p>
        </p:txBody>
      </p:sp>
    </p:spTree>
    <p:extLst>
      <p:ext uri="{BB962C8B-B14F-4D97-AF65-F5344CB8AC3E}">
        <p14:creationId xmlns:p14="http://schemas.microsoft.com/office/powerpoint/2010/main" val="3943637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145</a:t>
            </a:fld>
            <a:endParaRPr lang="en-US" altLang="en-US" dirty="0"/>
          </a:p>
        </p:txBody>
      </p:sp>
    </p:spTree>
    <p:extLst>
      <p:ext uri="{BB962C8B-B14F-4D97-AF65-F5344CB8AC3E}">
        <p14:creationId xmlns:p14="http://schemas.microsoft.com/office/powerpoint/2010/main" val="3341448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147</a:t>
            </a:fld>
            <a:endParaRPr lang="en-US" altLang="en-US" dirty="0"/>
          </a:p>
        </p:txBody>
      </p:sp>
    </p:spTree>
    <p:extLst>
      <p:ext uri="{BB962C8B-B14F-4D97-AF65-F5344CB8AC3E}">
        <p14:creationId xmlns:p14="http://schemas.microsoft.com/office/powerpoint/2010/main" val="1489286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E82C-BB72-4FB8-9CBA-6B2915E378A7}" type="slidenum">
              <a:rPr lang="en-US" altLang="en-US" smtClean="0"/>
              <a:pPr/>
              <a:t>151</a:t>
            </a:fld>
            <a:endParaRPr lang="en-US" altLang="en-US" dirty="0"/>
          </a:p>
        </p:txBody>
      </p:sp>
    </p:spTree>
    <p:extLst>
      <p:ext uri="{BB962C8B-B14F-4D97-AF65-F5344CB8AC3E}">
        <p14:creationId xmlns:p14="http://schemas.microsoft.com/office/powerpoint/2010/main" val="782461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B01C01EE-A9EA-4A31-9750-C42507CFA4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583FD1A7-5CD5-43DD-AAE8-5C05DF5C84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15716" name="Slide Number Placeholder 3">
            <a:extLst>
              <a:ext uri="{FF2B5EF4-FFF2-40B4-BE49-F238E27FC236}">
                <a16:creationId xmlns:a16="http://schemas.microsoft.com/office/drawing/2014/main" id="{AB3885CB-852E-4A02-BF0C-4F88761C2D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81DFC12A-65E7-4EE0-AED5-7D7138C2338E}" type="slidenum">
              <a:rPr lang="en-US" altLang="en-US"/>
              <a:pPr eaLnBrk="1" hangingPunct="1"/>
              <a:t>10</a:t>
            </a:fld>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152</a:t>
            </a:fld>
            <a:endParaRPr lang="en-US" altLang="en-US" dirty="0"/>
          </a:p>
        </p:txBody>
      </p:sp>
    </p:spTree>
    <p:extLst>
      <p:ext uri="{BB962C8B-B14F-4D97-AF65-F5344CB8AC3E}">
        <p14:creationId xmlns:p14="http://schemas.microsoft.com/office/powerpoint/2010/main" val="2998744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155</a:t>
            </a:fld>
            <a:endParaRPr lang="en-US" altLang="en-US" dirty="0"/>
          </a:p>
        </p:txBody>
      </p:sp>
    </p:spTree>
    <p:extLst>
      <p:ext uri="{BB962C8B-B14F-4D97-AF65-F5344CB8AC3E}">
        <p14:creationId xmlns:p14="http://schemas.microsoft.com/office/powerpoint/2010/main" val="1188590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156</a:t>
            </a:fld>
            <a:endParaRPr lang="en-US" altLang="en-US" dirty="0"/>
          </a:p>
        </p:txBody>
      </p:sp>
    </p:spTree>
    <p:extLst>
      <p:ext uri="{BB962C8B-B14F-4D97-AF65-F5344CB8AC3E}">
        <p14:creationId xmlns:p14="http://schemas.microsoft.com/office/powerpoint/2010/main" val="1827257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161</a:t>
            </a:fld>
            <a:endParaRPr lang="en-US" altLang="en-US" dirty="0"/>
          </a:p>
        </p:txBody>
      </p:sp>
    </p:spTree>
    <p:extLst>
      <p:ext uri="{BB962C8B-B14F-4D97-AF65-F5344CB8AC3E}">
        <p14:creationId xmlns:p14="http://schemas.microsoft.com/office/powerpoint/2010/main" val="1825880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162</a:t>
            </a:fld>
            <a:endParaRPr lang="en-US" altLang="en-US" dirty="0"/>
          </a:p>
        </p:txBody>
      </p:sp>
    </p:spTree>
    <p:extLst>
      <p:ext uri="{BB962C8B-B14F-4D97-AF65-F5344CB8AC3E}">
        <p14:creationId xmlns:p14="http://schemas.microsoft.com/office/powerpoint/2010/main" val="4124380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167</a:t>
            </a:fld>
            <a:endParaRPr lang="en-US" altLang="en-US" dirty="0"/>
          </a:p>
        </p:txBody>
      </p:sp>
    </p:spTree>
    <p:extLst>
      <p:ext uri="{BB962C8B-B14F-4D97-AF65-F5344CB8AC3E}">
        <p14:creationId xmlns:p14="http://schemas.microsoft.com/office/powerpoint/2010/main" val="3118725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168</a:t>
            </a:fld>
            <a:endParaRPr lang="en-US" altLang="en-US" dirty="0"/>
          </a:p>
        </p:txBody>
      </p:sp>
    </p:spTree>
    <p:extLst>
      <p:ext uri="{BB962C8B-B14F-4D97-AF65-F5344CB8AC3E}">
        <p14:creationId xmlns:p14="http://schemas.microsoft.com/office/powerpoint/2010/main" val="3090900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172</a:t>
            </a:fld>
            <a:endParaRPr lang="en-US" altLang="en-US" dirty="0"/>
          </a:p>
        </p:txBody>
      </p:sp>
    </p:spTree>
    <p:extLst>
      <p:ext uri="{BB962C8B-B14F-4D97-AF65-F5344CB8AC3E}">
        <p14:creationId xmlns:p14="http://schemas.microsoft.com/office/powerpoint/2010/main" val="3994840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173</a:t>
            </a:fld>
            <a:endParaRPr lang="en-US" altLang="en-US" dirty="0"/>
          </a:p>
        </p:txBody>
      </p:sp>
    </p:spTree>
    <p:extLst>
      <p:ext uri="{BB962C8B-B14F-4D97-AF65-F5344CB8AC3E}">
        <p14:creationId xmlns:p14="http://schemas.microsoft.com/office/powerpoint/2010/main" val="1008394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175</a:t>
            </a:fld>
            <a:endParaRPr lang="en-US" altLang="en-US" dirty="0"/>
          </a:p>
        </p:txBody>
      </p:sp>
    </p:spTree>
    <p:extLst>
      <p:ext uri="{BB962C8B-B14F-4D97-AF65-F5344CB8AC3E}">
        <p14:creationId xmlns:p14="http://schemas.microsoft.com/office/powerpoint/2010/main" val="3590736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0DC5D373-A362-4AFE-A33E-176E2242AC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E0DEF7-2B06-4786-8052-A28E89F115EA}" type="slidenum">
              <a:rPr lang="en-US" altLang="en-US"/>
              <a:pPr>
                <a:spcBef>
                  <a:spcPct val="0"/>
                </a:spcBef>
              </a:pPr>
              <a:t>30</a:t>
            </a:fld>
            <a:endParaRPr lang="en-US" altLang="en-US" dirty="0"/>
          </a:p>
        </p:txBody>
      </p:sp>
      <p:sp>
        <p:nvSpPr>
          <p:cNvPr id="34819" name="Rectangle 2">
            <a:extLst>
              <a:ext uri="{FF2B5EF4-FFF2-40B4-BE49-F238E27FC236}">
                <a16:creationId xmlns:a16="http://schemas.microsoft.com/office/drawing/2014/main" id="{A79D705E-28E1-4F9F-B8A3-1B2A7F0DF1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a:extLst>
              <a:ext uri="{FF2B5EF4-FFF2-40B4-BE49-F238E27FC236}">
                <a16:creationId xmlns:a16="http://schemas.microsoft.com/office/drawing/2014/main" id="{0C8BB195-C829-47A6-9D5D-74D7C3DDBD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1164149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177</a:t>
            </a:fld>
            <a:endParaRPr lang="en-US" altLang="en-US" dirty="0"/>
          </a:p>
        </p:txBody>
      </p:sp>
    </p:spTree>
    <p:extLst>
      <p:ext uri="{BB962C8B-B14F-4D97-AF65-F5344CB8AC3E}">
        <p14:creationId xmlns:p14="http://schemas.microsoft.com/office/powerpoint/2010/main" val="2563831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183</a:t>
            </a:fld>
            <a:endParaRPr lang="en-US" altLang="en-US" dirty="0"/>
          </a:p>
        </p:txBody>
      </p:sp>
    </p:spTree>
    <p:extLst>
      <p:ext uri="{BB962C8B-B14F-4D97-AF65-F5344CB8AC3E}">
        <p14:creationId xmlns:p14="http://schemas.microsoft.com/office/powerpoint/2010/main" val="1951081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E82C-BB72-4FB8-9CBA-6B2915E378A7}" type="slidenum">
              <a:rPr lang="en-US" altLang="en-US" smtClean="0"/>
              <a:pPr/>
              <a:t>186</a:t>
            </a:fld>
            <a:endParaRPr lang="en-US" altLang="en-US" dirty="0"/>
          </a:p>
        </p:txBody>
      </p:sp>
    </p:spTree>
    <p:extLst>
      <p:ext uri="{BB962C8B-B14F-4D97-AF65-F5344CB8AC3E}">
        <p14:creationId xmlns:p14="http://schemas.microsoft.com/office/powerpoint/2010/main" val="3893378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857C34D1-6181-4699-A84E-88AD07E943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2E6F2A-DB1C-4205-8150-5049E4DD806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4579" name="Rectangle 2">
            <a:extLst>
              <a:ext uri="{FF2B5EF4-FFF2-40B4-BE49-F238E27FC236}">
                <a16:creationId xmlns:a16="http://schemas.microsoft.com/office/drawing/2014/main" id="{E0A6D53B-0982-4E75-8509-8840AB1361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a:extLst>
              <a:ext uri="{FF2B5EF4-FFF2-40B4-BE49-F238E27FC236}">
                <a16:creationId xmlns:a16="http://schemas.microsoft.com/office/drawing/2014/main" id="{399141FD-2E72-44A6-B675-96DFB0C7D1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38</a:t>
            </a:fld>
            <a:endParaRPr lang="en-US" altLang="en-US" dirty="0"/>
          </a:p>
        </p:txBody>
      </p:sp>
    </p:spTree>
    <p:extLst>
      <p:ext uri="{BB962C8B-B14F-4D97-AF65-F5344CB8AC3E}">
        <p14:creationId xmlns:p14="http://schemas.microsoft.com/office/powerpoint/2010/main" val="3532513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0DC5D373-A362-4AFE-A33E-176E2242AC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E0DEF7-2B06-4786-8052-A28E89F115EA}" type="slidenum">
              <a:rPr lang="en-US" altLang="en-US"/>
              <a:pPr>
                <a:spcBef>
                  <a:spcPct val="0"/>
                </a:spcBef>
              </a:pPr>
              <a:t>53</a:t>
            </a:fld>
            <a:endParaRPr lang="en-US" altLang="en-US" dirty="0"/>
          </a:p>
        </p:txBody>
      </p:sp>
      <p:sp>
        <p:nvSpPr>
          <p:cNvPr id="34819" name="Rectangle 2">
            <a:extLst>
              <a:ext uri="{FF2B5EF4-FFF2-40B4-BE49-F238E27FC236}">
                <a16:creationId xmlns:a16="http://schemas.microsoft.com/office/drawing/2014/main" id="{A79D705E-28E1-4F9F-B8A3-1B2A7F0DF1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a:extLst>
              <a:ext uri="{FF2B5EF4-FFF2-40B4-BE49-F238E27FC236}">
                <a16:creationId xmlns:a16="http://schemas.microsoft.com/office/drawing/2014/main" id="{0C8BB195-C829-47A6-9D5D-74D7C3DDBD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842D930F-0379-4044-BDC4-49E1C403E6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47930959-DFCF-4EB8-BF80-00A96F5501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D4760CF8-766D-4E3B-BCF1-295914A89969}"/>
              </a:ext>
            </a:extLst>
          </p:cNvPr>
          <p:cNvSpPr>
            <a:spLocks noGrp="1"/>
          </p:cNvSpPr>
          <p:nvPr>
            <p:ph type="sldNum" sz="quarter" idx="5"/>
          </p:nvPr>
        </p:nvSpPr>
        <p:spPr bwMode="auto"/>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0E12D2-FD53-401C-AAAB-7F15BB6A5AFB}" type="slidenum">
              <a:rPr kumimoji="0" lang="en-US" altLang="en-US" sz="1200" b="0" i="0" u="none" strike="noStrike" kern="1200" cap="none" spc="0" normalizeH="0" baseline="0" noProof="0">
                <a:ln>
                  <a:noFill/>
                </a:ln>
                <a:solidFill>
                  <a:prstClr val="black"/>
                </a:solidFill>
                <a:effectLst/>
                <a:uLnTx/>
                <a:uFillTx/>
                <a:latin typeface="Comic Sans MS" panose="030F0702030302020204" pitchFamily="66"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99</a:t>
            </a:fld>
            <a:endParaRPr lang="en-US" altLang="en-US" dirty="0"/>
          </a:p>
        </p:txBody>
      </p:sp>
    </p:spTree>
    <p:extLst>
      <p:ext uri="{BB962C8B-B14F-4D97-AF65-F5344CB8AC3E}">
        <p14:creationId xmlns:p14="http://schemas.microsoft.com/office/powerpoint/2010/main" val="3637948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115</a:t>
            </a:fld>
            <a:endParaRPr lang="en-US" altLang="en-US" dirty="0"/>
          </a:p>
        </p:txBody>
      </p:sp>
    </p:spTree>
    <p:extLst>
      <p:ext uri="{BB962C8B-B14F-4D97-AF65-F5344CB8AC3E}">
        <p14:creationId xmlns:p14="http://schemas.microsoft.com/office/powerpoint/2010/main" val="1280556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37949857-F650-4C68-9715-AC221906E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8C28417-4048-4B26-995F-7C0A26FE6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3668" name="Slide Number Placeholder 3">
            <a:extLst>
              <a:ext uri="{FF2B5EF4-FFF2-40B4-BE49-F238E27FC236}">
                <a16:creationId xmlns:a16="http://schemas.microsoft.com/office/drawing/2014/main" id="{5E198EEE-F3FF-4667-9FB4-FAB0401EC3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fld id="{6F87999F-F10C-442D-A6C4-3E591C8F489D}" type="slidenum">
              <a:rPr lang="en-US" altLang="en-US"/>
              <a:pPr eaLnBrk="1" hangingPunct="1"/>
              <a:t>121</a:t>
            </a:fld>
            <a:endParaRPr lang="en-US" altLang="en-US" dirty="0"/>
          </a:p>
        </p:txBody>
      </p:sp>
    </p:spTree>
    <p:extLst>
      <p:ext uri="{BB962C8B-B14F-4D97-AF65-F5344CB8AC3E}">
        <p14:creationId xmlns:p14="http://schemas.microsoft.com/office/powerpoint/2010/main" val="4042361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538DCA3-E897-4028-8A7B-089A176A604C}"/>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4A9A17A7-F6D8-49D0-AB9C-0740A749B7D5}"/>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B329554D-14D5-4FC3-9FB0-8887BE79F183}"/>
              </a:ext>
            </a:extLst>
          </p:cNvPr>
          <p:cNvSpPr>
            <a:spLocks noGrp="1" noChangeArrowheads="1"/>
          </p:cNvSpPr>
          <p:nvPr>
            <p:ph type="sldNum" sz="quarter" idx="12"/>
          </p:nvPr>
        </p:nvSpPr>
        <p:spPr>
          <a:ln/>
        </p:spPr>
        <p:txBody>
          <a:bodyPr/>
          <a:lstStyle>
            <a:lvl1pPr>
              <a:defRPr/>
            </a:lvl1pPr>
          </a:lstStyle>
          <a:p>
            <a:fld id="{7FEE172D-FE64-4415-A80A-34155031DDDB}" type="slidenum">
              <a:rPr lang="en-US" altLang="en-US"/>
              <a:pPr/>
              <a:t>‹#›</a:t>
            </a:fld>
            <a:endParaRPr lang="en-US" altLang="en-US" dirty="0"/>
          </a:p>
        </p:txBody>
      </p:sp>
    </p:spTree>
    <p:extLst>
      <p:ext uri="{BB962C8B-B14F-4D97-AF65-F5344CB8AC3E}">
        <p14:creationId xmlns:p14="http://schemas.microsoft.com/office/powerpoint/2010/main" val="4213673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31D464-6741-4AF8-9DB8-5E742C928085}"/>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F7A3F81C-8B24-4777-968F-6EA12D981F2A}"/>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9F7465F0-AFFB-4ED7-B0DE-F9062F52B0B6}"/>
              </a:ext>
            </a:extLst>
          </p:cNvPr>
          <p:cNvSpPr>
            <a:spLocks noGrp="1" noChangeArrowheads="1"/>
          </p:cNvSpPr>
          <p:nvPr>
            <p:ph type="sldNum" sz="quarter" idx="12"/>
          </p:nvPr>
        </p:nvSpPr>
        <p:spPr>
          <a:ln/>
        </p:spPr>
        <p:txBody>
          <a:bodyPr/>
          <a:lstStyle>
            <a:lvl1pPr>
              <a:defRPr/>
            </a:lvl1pPr>
          </a:lstStyle>
          <a:p>
            <a:fld id="{7A04C23E-864B-4DF2-BE16-7319087D5CB9}" type="slidenum">
              <a:rPr lang="en-US" altLang="en-US"/>
              <a:pPr/>
              <a:t>‹#›</a:t>
            </a:fld>
            <a:endParaRPr lang="en-US" altLang="en-US" dirty="0"/>
          </a:p>
        </p:txBody>
      </p:sp>
    </p:spTree>
    <p:extLst>
      <p:ext uri="{BB962C8B-B14F-4D97-AF65-F5344CB8AC3E}">
        <p14:creationId xmlns:p14="http://schemas.microsoft.com/office/powerpoint/2010/main" val="2887728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E40AFE-00E4-4543-99EF-ED21B10F67A0}"/>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46E2B66E-994D-4815-A26A-AB757490D5CB}"/>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6845032D-0037-4BC5-B236-DE090A5486BE}"/>
              </a:ext>
            </a:extLst>
          </p:cNvPr>
          <p:cNvSpPr>
            <a:spLocks noGrp="1" noChangeArrowheads="1"/>
          </p:cNvSpPr>
          <p:nvPr>
            <p:ph type="sldNum" sz="quarter" idx="12"/>
          </p:nvPr>
        </p:nvSpPr>
        <p:spPr>
          <a:ln/>
        </p:spPr>
        <p:txBody>
          <a:bodyPr/>
          <a:lstStyle>
            <a:lvl1pPr>
              <a:defRPr/>
            </a:lvl1pPr>
          </a:lstStyle>
          <a:p>
            <a:fld id="{36D3AED3-32FB-4620-9E75-93B1CBF3FCA1}" type="slidenum">
              <a:rPr lang="en-US" altLang="en-US"/>
              <a:pPr/>
              <a:t>‹#›</a:t>
            </a:fld>
            <a:endParaRPr lang="en-US" altLang="en-US" dirty="0"/>
          </a:p>
        </p:txBody>
      </p:sp>
    </p:spTree>
    <p:extLst>
      <p:ext uri="{BB962C8B-B14F-4D97-AF65-F5344CB8AC3E}">
        <p14:creationId xmlns:p14="http://schemas.microsoft.com/office/powerpoint/2010/main" val="82735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A515A1F-DD7C-4EC3-A4E0-0DDC182E5644}"/>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75EE0D76-CC49-492A-A31D-1E1480A9857F}"/>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020D4F92-EA03-403D-93B2-468897091499}"/>
              </a:ext>
            </a:extLst>
          </p:cNvPr>
          <p:cNvSpPr>
            <a:spLocks noGrp="1" noChangeArrowheads="1"/>
          </p:cNvSpPr>
          <p:nvPr>
            <p:ph type="sldNum" sz="quarter" idx="12"/>
          </p:nvPr>
        </p:nvSpPr>
        <p:spPr>
          <a:ln/>
        </p:spPr>
        <p:txBody>
          <a:bodyPr/>
          <a:lstStyle>
            <a:lvl1pPr>
              <a:defRPr/>
            </a:lvl1pPr>
          </a:lstStyle>
          <a:p>
            <a:fld id="{783DBDCC-80DD-4D40-ACD2-CC3DDC3D9EF6}" type="slidenum">
              <a:rPr lang="en-US" altLang="en-US"/>
              <a:pPr/>
              <a:t>‹#›</a:t>
            </a:fld>
            <a:endParaRPr lang="en-US" altLang="en-US" dirty="0"/>
          </a:p>
        </p:txBody>
      </p:sp>
    </p:spTree>
    <p:extLst>
      <p:ext uri="{BB962C8B-B14F-4D97-AF65-F5344CB8AC3E}">
        <p14:creationId xmlns:p14="http://schemas.microsoft.com/office/powerpoint/2010/main" val="3271120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E81734F-7AC7-4DB1-93FA-AB65130BD000}"/>
              </a:ext>
            </a:extLst>
          </p:cNvPr>
          <p:cNvSpPr>
            <a:spLocks noGrp="1"/>
          </p:cNvSpPr>
          <p:nvPr>
            <p:ph type="dt" sz="half" idx="10"/>
          </p:nvPr>
        </p:nvSpPr>
        <p:spPr/>
        <p:txBody>
          <a:bodyPr/>
          <a:lstStyle>
            <a:lvl1pPr>
              <a:defRPr/>
            </a:lvl1pPr>
          </a:lstStyle>
          <a:p>
            <a:pPr>
              <a:defRPr/>
            </a:pPr>
            <a:fld id="{CD7698B0-D0EF-45C0-8CE0-3E6AB196B5CC}"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B195A3DF-3048-40AB-86D0-50C211E72B50}"/>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0169A929-DC7D-4D72-9876-FA9A09714808}"/>
              </a:ext>
            </a:extLst>
          </p:cNvPr>
          <p:cNvSpPr>
            <a:spLocks noGrp="1"/>
          </p:cNvSpPr>
          <p:nvPr>
            <p:ph type="sldNum" sz="quarter" idx="12"/>
          </p:nvPr>
        </p:nvSpPr>
        <p:spPr/>
        <p:txBody>
          <a:bodyPr/>
          <a:lstStyle>
            <a:lvl1pPr>
              <a:defRPr/>
            </a:lvl1pPr>
          </a:lstStyle>
          <a:p>
            <a:pPr>
              <a:defRPr/>
            </a:pPr>
            <a:fld id="{94C60DD5-52A8-4B5C-8456-C1428FFB4110}" type="slidenum">
              <a:rPr lang="en-US" altLang="en-US"/>
              <a:pPr>
                <a:defRPr/>
              </a:pPr>
              <a:t>‹#›</a:t>
            </a:fld>
            <a:endParaRPr lang="en-US" altLang="en-US" dirty="0"/>
          </a:p>
        </p:txBody>
      </p:sp>
    </p:spTree>
    <p:extLst>
      <p:ext uri="{BB962C8B-B14F-4D97-AF65-F5344CB8AC3E}">
        <p14:creationId xmlns:p14="http://schemas.microsoft.com/office/powerpoint/2010/main" val="797220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2E1ED0-661C-4A41-B403-B1996AD68018}"/>
              </a:ext>
            </a:extLst>
          </p:cNvPr>
          <p:cNvSpPr>
            <a:spLocks noGrp="1"/>
          </p:cNvSpPr>
          <p:nvPr>
            <p:ph type="dt" sz="half" idx="10"/>
          </p:nvPr>
        </p:nvSpPr>
        <p:spPr/>
        <p:txBody>
          <a:bodyPr/>
          <a:lstStyle>
            <a:lvl1pPr>
              <a:defRPr/>
            </a:lvl1pPr>
          </a:lstStyle>
          <a:p>
            <a:pPr>
              <a:defRPr/>
            </a:pPr>
            <a:fld id="{D8C122C4-62DA-477B-84F7-18963802D233}"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B23225BF-120F-4204-BF17-B1572BC6A80A}"/>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435320AA-0375-45D4-9BC7-A4DF235CACE4}"/>
              </a:ext>
            </a:extLst>
          </p:cNvPr>
          <p:cNvSpPr>
            <a:spLocks noGrp="1"/>
          </p:cNvSpPr>
          <p:nvPr>
            <p:ph type="sldNum" sz="quarter" idx="12"/>
          </p:nvPr>
        </p:nvSpPr>
        <p:spPr/>
        <p:txBody>
          <a:bodyPr/>
          <a:lstStyle>
            <a:lvl1pPr>
              <a:defRPr/>
            </a:lvl1pPr>
          </a:lstStyle>
          <a:p>
            <a:pPr>
              <a:defRPr/>
            </a:pPr>
            <a:fld id="{A6CDDF60-E025-4255-8C2F-2C8E3B1E3BB4}" type="slidenum">
              <a:rPr lang="en-US" altLang="en-US"/>
              <a:pPr>
                <a:defRPr/>
              </a:pPr>
              <a:t>‹#›</a:t>
            </a:fld>
            <a:endParaRPr lang="en-US" altLang="en-US" dirty="0"/>
          </a:p>
        </p:txBody>
      </p:sp>
    </p:spTree>
    <p:extLst>
      <p:ext uri="{BB962C8B-B14F-4D97-AF65-F5344CB8AC3E}">
        <p14:creationId xmlns:p14="http://schemas.microsoft.com/office/powerpoint/2010/main" val="3771816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2D5621-7714-44FD-83A1-5C0A29BF27CE}"/>
              </a:ext>
            </a:extLst>
          </p:cNvPr>
          <p:cNvSpPr>
            <a:spLocks noGrp="1"/>
          </p:cNvSpPr>
          <p:nvPr>
            <p:ph type="dt" sz="half" idx="10"/>
          </p:nvPr>
        </p:nvSpPr>
        <p:spPr/>
        <p:txBody>
          <a:bodyPr/>
          <a:lstStyle>
            <a:lvl1pPr>
              <a:defRPr/>
            </a:lvl1pPr>
          </a:lstStyle>
          <a:p>
            <a:pPr>
              <a:defRPr/>
            </a:pPr>
            <a:fld id="{8930F1C0-F25D-4812-8CEB-0A16E34E4AE0}"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4E64C515-9069-4B54-A421-9A0AEA3824FF}"/>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BA277764-732D-4D81-BE18-9D96522A84F0}"/>
              </a:ext>
            </a:extLst>
          </p:cNvPr>
          <p:cNvSpPr>
            <a:spLocks noGrp="1"/>
          </p:cNvSpPr>
          <p:nvPr>
            <p:ph type="sldNum" sz="quarter" idx="12"/>
          </p:nvPr>
        </p:nvSpPr>
        <p:spPr/>
        <p:txBody>
          <a:bodyPr/>
          <a:lstStyle>
            <a:lvl1pPr>
              <a:defRPr/>
            </a:lvl1pPr>
          </a:lstStyle>
          <a:p>
            <a:pPr>
              <a:defRPr/>
            </a:pPr>
            <a:fld id="{0BABE3EB-6BFE-48A8-8116-1E5294CF18CB}" type="slidenum">
              <a:rPr lang="en-US" altLang="en-US"/>
              <a:pPr>
                <a:defRPr/>
              </a:pPr>
              <a:t>‹#›</a:t>
            </a:fld>
            <a:endParaRPr lang="en-US" altLang="en-US" dirty="0"/>
          </a:p>
        </p:txBody>
      </p:sp>
    </p:spTree>
    <p:extLst>
      <p:ext uri="{BB962C8B-B14F-4D97-AF65-F5344CB8AC3E}">
        <p14:creationId xmlns:p14="http://schemas.microsoft.com/office/powerpoint/2010/main" val="3074579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AB49C4B-E58B-4E05-AA18-40169016E264}"/>
              </a:ext>
            </a:extLst>
          </p:cNvPr>
          <p:cNvSpPr>
            <a:spLocks noGrp="1"/>
          </p:cNvSpPr>
          <p:nvPr>
            <p:ph type="dt" sz="half" idx="10"/>
          </p:nvPr>
        </p:nvSpPr>
        <p:spPr/>
        <p:txBody>
          <a:bodyPr/>
          <a:lstStyle>
            <a:lvl1pPr>
              <a:defRPr/>
            </a:lvl1pPr>
          </a:lstStyle>
          <a:p>
            <a:pPr>
              <a:defRPr/>
            </a:pPr>
            <a:fld id="{E8114AED-FA20-4202-8646-96D3BD8EA20E}" type="datetimeFigureOut">
              <a:rPr lang="en-US"/>
              <a:pPr>
                <a:defRPr/>
              </a:pPr>
              <a:t>4/21/2021</a:t>
            </a:fld>
            <a:endParaRPr lang="en-US" dirty="0"/>
          </a:p>
        </p:txBody>
      </p:sp>
      <p:sp>
        <p:nvSpPr>
          <p:cNvPr id="6" name="Footer Placeholder 4">
            <a:extLst>
              <a:ext uri="{FF2B5EF4-FFF2-40B4-BE49-F238E27FC236}">
                <a16:creationId xmlns:a16="http://schemas.microsoft.com/office/drawing/2014/main" id="{131A57EB-6E01-4E01-B8CF-B877F9D1BD20}"/>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4B9AE58C-C581-4538-812A-6C94288EE033}"/>
              </a:ext>
            </a:extLst>
          </p:cNvPr>
          <p:cNvSpPr>
            <a:spLocks noGrp="1"/>
          </p:cNvSpPr>
          <p:nvPr>
            <p:ph type="sldNum" sz="quarter" idx="12"/>
          </p:nvPr>
        </p:nvSpPr>
        <p:spPr/>
        <p:txBody>
          <a:bodyPr/>
          <a:lstStyle>
            <a:lvl1pPr>
              <a:defRPr/>
            </a:lvl1pPr>
          </a:lstStyle>
          <a:p>
            <a:pPr>
              <a:defRPr/>
            </a:pPr>
            <a:fld id="{93C6B7D8-3E7B-49BA-9103-A8183675C7E0}" type="slidenum">
              <a:rPr lang="en-US" altLang="en-US"/>
              <a:pPr>
                <a:defRPr/>
              </a:pPr>
              <a:t>‹#›</a:t>
            </a:fld>
            <a:endParaRPr lang="en-US" altLang="en-US" dirty="0"/>
          </a:p>
        </p:txBody>
      </p:sp>
    </p:spTree>
    <p:extLst>
      <p:ext uri="{BB962C8B-B14F-4D97-AF65-F5344CB8AC3E}">
        <p14:creationId xmlns:p14="http://schemas.microsoft.com/office/powerpoint/2010/main" val="690666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E06B5E8-F86A-4BCB-BE0E-86314667B096}"/>
              </a:ext>
            </a:extLst>
          </p:cNvPr>
          <p:cNvSpPr>
            <a:spLocks noGrp="1"/>
          </p:cNvSpPr>
          <p:nvPr>
            <p:ph type="dt" sz="half" idx="10"/>
          </p:nvPr>
        </p:nvSpPr>
        <p:spPr/>
        <p:txBody>
          <a:bodyPr/>
          <a:lstStyle>
            <a:lvl1pPr>
              <a:defRPr/>
            </a:lvl1pPr>
          </a:lstStyle>
          <a:p>
            <a:pPr>
              <a:defRPr/>
            </a:pPr>
            <a:fld id="{842C0A30-FE83-4821-9092-3E58CD7487AE}" type="datetimeFigureOut">
              <a:rPr lang="en-US"/>
              <a:pPr>
                <a:defRPr/>
              </a:pPr>
              <a:t>4/21/2021</a:t>
            </a:fld>
            <a:endParaRPr lang="en-US" dirty="0"/>
          </a:p>
        </p:txBody>
      </p:sp>
      <p:sp>
        <p:nvSpPr>
          <p:cNvPr id="8" name="Footer Placeholder 4">
            <a:extLst>
              <a:ext uri="{FF2B5EF4-FFF2-40B4-BE49-F238E27FC236}">
                <a16:creationId xmlns:a16="http://schemas.microsoft.com/office/drawing/2014/main" id="{F8D8A495-FDCF-4EE9-A8EF-45F6EEC1019F}"/>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FEC5D74C-0E63-4312-AE46-CDE3A68C0D5E}"/>
              </a:ext>
            </a:extLst>
          </p:cNvPr>
          <p:cNvSpPr>
            <a:spLocks noGrp="1"/>
          </p:cNvSpPr>
          <p:nvPr>
            <p:ph type="sldNum" sz="quarter" idx="12"/>
          </p:nvPr>
        </p:nvSpPr>
        <p:spPr/>
        <p:txBody>
          <a:bodyPr/>
          <a:lstStyle>
            <a:lvl1pPr>
              <a:defRPr/>
            </a:lvl1pPr>
          </a:lstStyle>
          <a:p>
            <a:pPr>
              <a:defRPr/>
            </a:pPr>
            <a:fld id="{AAC9A615-0CEA-45A4-918B-9734F65B73DA}" type="slidenum">
              <a:rPr lang="en-US" altLang="en-US"/>
              <a:pPr>
                <a:defRPr/>
              </a:pPr>
              <a:t>‹#›</a:t>
            </a:fld>
            <a:endParaRPr lang="en-US" altLang="en-US" dirty="0"/>
          </a:p>
        </p:txBody>
      </p:sp>
    </p:spTree>
    <p:extLst>
      <p:ext uri="{BB962C8B-B14F-4D97-AF65-F5344CB8AC3E}">
        <p14:creationId xmlns:p14="http://schemas.microsoft.com/office/powerpoint/2010/main" val="3793723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BC40C37-28D0-4915-96E7-75FBF46A577F}"/>
              </a:ext>
            </a:extLst>
          </p:cNvPr>
          <p:cNvSpPr>
            <a:spLocks noGrp="1"/>
          </p:cNvSpPr>
          <p:nvPr>
            <p:ph type="dt" sz="half" idx="10"/>
          </p:nvPr>
        </p:nvSpPr>
        <p:spPr/>
        <p:txBody>
          <a:bodyPr/>
          <a:lstStyle>
            <a:lvl1pPr>
              <a:defRPr/>
            </a:lvl1pPr>
          </a:lstStyle>
          <a:p>
            <a:pPr>
              <a:defRPr/>
            </a:pPr>
            <a:fld id="{0539105F-6AFC-4F3F-919D-1D122FD20D46}" type="datetimeFigureOut">
              <a:rPr lang="en-US"/>
              <a:pPr>
                <a:defRPr/>
              </a:pPr>
              <a:t>4/21/2021</a:t>
            </a:fld>
            <a:endParaRPr lang="en-US" dirty="0"/>
          </a:p>
        </p:txBody>
      </p:sp>
      <p:sp>
        <p:nvSpPr>
          <p:cNvPr id="4" name="Footer Placeholder 4">
            <a:extLst>
              <a:ext uri="{FF2B5EF4-FFF2-40B4-BE49-F238E27FC236}">
                <a16:creationId xmlns:a16="http://schemas.microsoft.com/office/drawing/2014/main" id="{97BB79F4-A5C2-4E91-BAB9-31F35C70E6E3}"/>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FE724D72-25A3-4A2C-B2AB-971116E9B3C0}"/>
              </a:ext>
            </a:extLst>
          </p:cNvPr>
          <p:cNvSpPr>
            <a:spLocks noGrp="1"/>
          </p:cNvSpPr>
          <p:nvPr>
            <p:ph type="sldNum" sz="quarter" idx="12"/>
          </p:nvPr>
        </p:nvSpPr>
        <p:spPr/>
        <p:txBody>
          <a:bodyPr/>
          <a:lstStyle>
            <a:lvl1pPr>
              <a:defRPr/>
            </a:lvl1pPr>
          </a:lstStyle>
          <a:p>
            <a:pPr>
              <a:defRPr/>
            </a:pPr>
            <a:fld id="{7B1B05C9-9103-43B7-9485-94DEF2DBFFF7}" type="slidenum">
              <a:rPr lang="en-US" altLang="en-US"/>
              <a:pPr>
                <a:defRPr/>
              </a:pPr>
              <a:t>‹#›</a:t>
            </a:fld>
            <a:endParaRPr lang="en-US" altLang="en-US" dirty="0"/>
          </a:p>
        </p:txBody>
      </p:sp>
    </p:spTree>
    <p:extLst>
      <p:ext uri="{BB962C8B-B14F-4D97-AF65-F5344CB8AC3E}">
        <p14:creationId xmlns:p14="http://schemas.microsoft.com/office/powerpoint/2010/main" val="2798937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007C042-57A3-43DF-8CDF-C447036621D7}"/>
              </a:ext>
            </a:extLst>
          </p:cNvPr>
          <p:cNvSpPr>
            <a:spLocks noGrp="1"/>
          </p:cNvSpPr>
          <p:nvPr>
            <p:ph type="dt" sz="half" idx="10"/>
          </p:nvPr>
        </p:nvSpPr>
        <p:spPr/>
        <p:txBody>
          <a:bodyPr/>
          <a:lstStyle>
            <a:lvl1pPr>
              <a:defRPr/>
            </a:lvl1pPr>
          </a:lstStyle>
          <a:p>
            <a:pPr>
              <a:defRPr/>
            </a:pPr>
            <a:fld id="{8150E708-E8C1-4856-9E5C-E7533B33A991}" type="datetimeFigureOut">
              <a:rPr lang="en-US"/>
              <a:pPr>
                <a:defRPr/>
              </a:pPr>
              <a:t>4/21/2021</a:t>
            </a:fld>
            <a:endParaRPr lang="en-US" dirty="0"/>
          </a:p>
        </p:txBody>
      </p:sp>
      <p:sp>
        <p:nvSpPr>
          <p:cNvPr id="3" name="Footer Placeholder 4">
            <a:extLst>
              <a:ext uri="{FF2B5EF4-FFF2-40B4-BE49-F238E27FC236}">
                <a16:creationId xmlns:a16="http://schemas.microsoft.com/office/drawing/2014/main" id="{A566BB93-6179-42B1-AC5B-67F7188DEAE0}"/>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F983C181-D9DC-4997-9FE0-44F1188DD611}"/>
              </a:ext>
            </a:extLst>
          </p:cNvPr>
          <p:cNvSpPr>
            <a:spLocks noGrp="1"/>
          </p:cNvSpPr>
          <p:nvPr>
            <p:ph type="sldNum" sz="quarter" idx="12"/>
          </p:nvPr>
        </p:nvSpPr>
        <p:spPr/>
        <p:txBody>
          <a:bodyPr/>
          <a:lstStyle>
            <a:lvl1pPr>
              <a:defRPr/>
            </a:lvl1pPr>
          </a:lstStyle>
          <a:p>
            <a:pPr>
              <a:defRPr/>
            </a:pPr>
            <a:fld id="{400A1F36-F769-41F7-8949-F5F615F4E292}" type="slidenum">
              <a:rPr lang="en-US" altLang="en-US"/>
              <a:pPr>
                <a:defRPr/>
              </a:pPr>
              <a:t>‹#›</a:t>
            </a:fld>
            <a:endParaRPr lang="en-US" altLang="en-US" dirty="0"/>
          </a:p>
        </p:txBody>
      </p:sp>
    </p:spTree>
    <p:extLst>
      <p:ext uri="{BB962C8B-B14F-4D97-AF65-F5344CB8AC3E}">
        <p14:creationId xmlns:p14="http://schemas.microsoft.com/office/powerpoint/2010/main" val="23161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42ECA9-15E1-4958-9E1A-3C77E581030A}"/>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F5CD080C-BCED-462F-89C5-0A21C0740B74}"/>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150075EA-7728-4488-AB04-38E15AF5F077}"/>
              </a:ext>
            </a:extLst>
          </p:cNvPr>
          <p:cNvSpPr>
            <a:spLocks noGrp="1" noChangeArrowheads="1"/>
          </p:cNvSpPr>
          <p:nvPr>
            <p:ph type="sldNum" sz="quarter" idx="12"/>
          </p:nvPr>
        </p:nvSpPr>
        <p:spPr>
          <a:ln/>
        </p:spPr>
        <p:txBody>
          <a:bodyPr/>
          <a:lstStyle>
            <a:lvl1pPr>
              <a:defRPr/>
            </a:lvl1pPr>
          </a:lstStyle>
          <a:p>
            <a:fld id="{994D7042-CA24-414A-8727-C7CE2A818E6E}" type="slidenum">
              <a:rPr lang="en-US" altLang="en-US"/>
              <a:pPr/>
              <a:t>‹#›</a:t>
            </a:fld>
            <a:endParaRPr lang="en-US" altLang="en-US" dirty="0"/>
          </a:p>
        </p:txBody>
      </p:sp>
    </p:spTree>
    <p:extLst>
      <p:ext uri="{BB962C8B-B14F-4D97-AF65-F5344CB8AC3E}">
        <p14:creationId xmlns:p14="http://schemas.microsoft.com/office/powerpoint/2010/main" val="294047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3949322-B5DD-4B69-A5FC-CBF6EAD1053D}"/>
              </a:ext>
            </a:extLst>
          </p:cNvPr>
          <p:cNvSpPr>
            <a:spLocks noGrp="1"/>
          </p:cNvSpPr>
          <p:nvPr>
            <p:ph type="dt" sz="half" idx="10"/>
          </p:nvPr>
        </p:nvSpPr>
        <p:spPr/>
        <p:txBody>
          <a:bodyPr/>
          <a:lstStyle>
            <a:lvl1pPr>
              <a:defRPr/>
            </a:lvl1pPr>
          </a:lstStyle>
          <a:p>
            <a:pPr>
              <a:defRPr/>
            </a:pPr>
            <a:fld id="{08D13F5A-3CA9-4C96-9356-CAE97A629F40}" type="datetimeFigureOut">
              <a:rPr lang="en-US"/>
              <a:pPr>
                <a:defRPr/>
              </a:pPr>
              <a:t>4/21/2021</a:t>
            </a:fld>
            <a:endParaRPr lang="en-US" dirty="0"/>
          </a:p>
        </p:txBody>
      </p:sp>
      <p:sp>
        <p:nvSpPr>
          <p:cNvPr id="6" name="Footer Placeholder 4">
            <a:extLst>
              <a:ext uri="{FF2B5EF4-FFF2-40B4-BE49-F238E27FC236}">
                <a16:creationId xmlns:a16="http://schemas.microsoft.com/office/drawing/2014/main" id="{95BA6179-A2FA-4EF3-811D-736A3F1B4D47}"/>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A82D1A7F-1D53-4211-B2F5-8566C8044121}"/>
              </a:ext>
            </a:extLst>
          </p:cNvPr>
          <p:cNvSpPr>
            <a:spLocks noGrp="1"/>
          </p:cNvSpPr>
          <p:nvPr>
            <p:ph type="sldNum" sz="quarter" idx="12"/>
          </p:nvPr>
        </p:nvSpPr>
        <p:spPr/>
        <p:txBody>
          <a:bodyPr/>
          <a:lstStyle>
            <a:lvl1pPr>
              <a:defRPr/>
            </a:lvl1pPr>
          </a:lstStyle>
          <a:p>
            <a:pPr>
              <a:defRPr/>
            </a:pPr>
            <a:fld id="{8DA237AD-0FB1-42AB-9945-3AF7BEE560EC}" type="slidenum">
              <a:rPr lang="en-US" altLang="en-US"/>
              <a:pPr>
                <a:defRPr/>
              </a:pPr>
              <a:t>‹#›</a:t>
            </a:fld>
            <a:endParaRPr lang="en-US" altLang="en-US" dirty="0"/>
          </a:p>
        </p:txBody>
      </p:sp>
    </p:spTree>
    <p:extLst>
      <p:ext uri="{BB962C8B-B14F-4D97-AF65-F5344CB8AC3E}">
        <p14:creationId xmlns:p14="http://schemas.microsoft.com/office/powerpoint/2010/main" val="2168291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8AB33AC-696A-4096-9797-01A443C5930E}"/>
              </a:ext>
            </a:extLst>
          </p:cNvPr>
          <p:cNvSpPr>
            <a:spLocks noGrp="1"/>
          </p:cNvSpPr>
          <p:nvPr>
            <p:ph type="dt" sz="half" idx="10"/>
          </p:nvPr>
        </p:nvSpPr>
        <p:spPr/>
        <p:txBody>
          <a:bodyPr/>
          <a:lstStyle>
            <a:lvl1pPr>
              <a:defRPr/>
            </a:lvl1pPr>
          </a:lstStyle>
          <a:p>
            <a:pPr>
              <a:defRPr/>
            </a:pPr>
            <a:fld id="{C00FBEEF-31A7-401D-A99F-607CCAD3EF08}" type="datetimeFigureOut">
              <a:rPr lang="en-US"/>
              <a:pPr>
                <a:defRPr/>
              </a:pPr>
              <a:t>4/21/2021</a:t>
            </a:fld>
            <a:endParaRPr lang="en-US" dirty="0"/>
          </a:p>
        </p:txBody>
      </p:sp>
      <p:sp>
        <p:nvSpPr>
          <p:cNvPr id="6" name="Footer Placeholder 4">
            <a:extLst>
              <a:ext uri="{FF2B5EF4-FFF2-40B4-BE49-F238E27FC236}">
                <a16:creationId xmlns:a16="http://schemas.microsoft.com/office/drawing/2014/main" id="{E3C4F78D-6244-4948-BD9A-3A14AEABA11D}"/>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E3057B43-11B6-41B7-B3AC-B88468CC1A32}"/>
              </a:ext>
            </a:extLst>
          </p:cNvPr>
          <p:cNvSpPr>
            <a:spLocks noGrp="1"/>
          </p:cNvSpPr>
          <p:nvPr>
            <p:ph type="sldNum" sz="quarter" idx="12"/>
          </p:nvPr>
        </p:nvSpPr>
        <p:spPr/>
        <p:txBody>
          <a:bodyPr/>
          <a:lstStyle>
            <a:lvl1pPr>
              <a:defRPr/>
            </a:lvl1pPr>
          </a:lstStyle>
          <a:p>
            <a:pPr>
              <a:defRPr/>
            </a:pPr>
            <a:fld id="{E9E1CC22-44F9-4944-BFB5-ADF007B606A1}" type="slidenum">
              <a:rPr lang="en-US" altLang="en-US"/>
              <a:pPr>
                <a:defRPr/>
              </a:pPr>
              <a:t>‹#›</a:t>
            </a:fld>
            <a:endParaRPr lang="en-US" altLang="en-US" dirty="0"/>
          </a:p>
        </p:txBody>
      </p:sp>
    </p:spTree>
    <p:extLst>
      <p:ext uri="{BB962C8B-B14F-4D97-AF65-F5344CB8AC3E}">
        <p14:creationId xmlns:p14="http://schemas.microsoft.com/office/powerpoint/2010/main" val="1217333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1868D-9803-4764-A529-5EF2F79F509B}"/>
              </a:ext>
            </a:extLst>
          </p:cNvPr>
          <p:cNvSpPr>
            <a:spLocks noGrp="1"/>
          </p:cNvSpPr>
          <p:nvPr>
            <p:ph type="dt" sz="half" idx="10"/>
          </p:nvPr>
        </p:nvSpPr>
        <p:spPr/>
        <p:txBody>
          <a:bodyPr/>
          <a:lstStyle>
            <a:lvl1pPr>
              <a:defRPr/>
            </a:lvl1pPr>
          </a:lstStyle>
          <a:p>
            <a:pPr>
              <a:defRPr/>
            </a:pPr>
            <a:fld id="{84A51764-8528-4118-AEF8-66A6656BDC75}"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A88781C6-EF93-4D90-B353-4169B93D9198}"/>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FF394B87-4C30-434B-A9CE-BDFDEC3A7EFD}"/>
              </a:ext>
            </a:extLst>
          </p:cNvPr>
          <p:cNvSpPr>
            <a:spLocks noGrp="1"/>
          </p:cNvSpPr>
          <p:nvPr>
            <p:ph type="sldNum" sz="quarter" idx="12"/>
          </p:nvPr>
        </p:nvSpPr>
        <p:spPr/>
        <p:txBody>
          <a:bodyPr/>
          <a:lstStyle>
            <a:lvl1pPr>
              <a:defRPr/>
            </a:lvl1pPr>
          </a:lstStyle>
          <a:p>
            <a:pPr>
              <a:defRPr/>
            </a:pPr>
            <a:fld id="{B0A3980C-C05A-4BA8-877D-0C3E188623B0}" type="slidenum">
              <a:rPr lang="en-US" altLang="en-US"/>
              <a:pPr>
                <a:defRPr/>
              </a:pPr>
              <a:t>‹#›</a:t>
            </a:fld>
            <a:endParaRPr lang="en-US" altLang="en-US" dirty="0"/>
          </a:p>
        </p:txBody>
      </p:sp>
    </p:spTree>
    <p:extLst>
      <p:ext uri="{BB962C8B-B14F-4D97-AF65-F5344CB8AC3E}">
        <p14:creationId xmlns:p14="http://schemas.microsoft.com/office/powerpoint/2010/main" val="2006949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5EAD74-7890-4158-B68B-2C504F22D196}"/>
              </a:ext>
            </a:extLst>
          </p:cNvPr>
          <p:cNvSpPr>
            <a:spLocks noGrp="1"/>
          </p:cNvSpPr>
          <p:nvPr>
            <p:ph type="dt" sz="half" idx="10"/>
          </p:nvPr>
        </p:nvSpPr>
        <p:spPr/>
        <p:txBody>
          <a:bodyPr/>
          <a:lstStyle>
            <a:lvl1pPr>
              <a:defRPr/>
            </a:lvl1pPr>
          </a:lstStyle>
          <a:p>
            <a:pPr>
              <a:defRPr/>
            </a:pPr>
            <a:fld id="{224B2378-521E-4CAC-9DCD-12C0DBD5C373}"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FAE3D8F9-6B39-4024-ABD8-CED0C0E95C36}"/>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3E0F9149-0F27-4D44-ADA5-08BFAB9A19A7}"/>
              </a:ext>
            </a:extLst>
          </p:cNvPr>
          <p:cNvSpPr>
            <a:spLocks noGrp="1"/>
          </p:cNvSpPr>
          <p:nvPr>
            <p:ph type="sldNum" sz="quarter" idx="12"/>
          </p:nvPr>
        </p:nvSpPr>
        <p:spPr/>
        <p:txBody>
          <a:bodyPr/>
          <a:lstStyle>
            <a:lvl1pPr>
              <a:defRPr/>
            </a:lvl1pPr>
          </a:lstStyle>
          <a:p>
            <a:pPr>
              <a:defRPr/>
            </a:pPr>
            <a:fld id="{D6A90979-6613-4F62-A611-0E621F0E728D}" type="slidenum">
              <a:rPr lang="en-US" altLang="en-US"/>
              <a:pPr>
                <a:defRPr/>
              </a:pPr>
              <a:t>‹#›</a:t>
            </a:fld>
            <a:endParaRPr lang="en-US" altLang="en-US" dirty="0"/>
          </a:p>
        </p:txBody>
      </p:sp>
    </p:spTree>
    <p:extLst>
      <p:ext uri="{BB962C8B-B14F-4D97-AF65-F5344CB8AC3E}">
        <p14:creationId xmlns:p14="http://schemas.microsoft.com/office/powerpoint/2010/main" val="415838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lipArt Placeholder 2"/>
          <p:cNvSpPr>
            <a:spLocks noGrp="1"/>
          </p:cNvSpPr>
          <p:nvPr>
            <p:ph type="clipArt" sz="half" idx="1"/>
          </p:nvPr>
        </p:nvSpPr>
        <p:spPr>
          <a:xfrm>
            <a:off x="457200" y="1905000"/>
            <a:ext cx="4038600" cy="4114800"/>
          </a:xfrm>
        </p:spPr>
        <p:txBody>
          <a:bodyPr rtlCol="0">
            <a:normAutofit/>
          </a:bodyPr>
          <a:lstStyle/>
          <a:p>
            <a:pPr lvl="0"/>
            <a:endParaRPr lang="en-US" noProof="0" dirty="0"/>
          </a:p>
        </p:txBody>
      </p:sp>
      <p:sp>
        <p:nvSpPr>
          <p:cNvPr id="4" name="Text Placeholder 3"/>
          <p:cNvSpPr>
            <a:spLocks noGrp="1"/>
          </p:cNvSpPr>
          <p:nvPr>
            <p:ph type="body"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B6B7C9-1764-49FD-ABE7-5E89E1626A8B}"/>
              </a:ext>
            </a:extLst>
          </p:cNvPr>
          <p:cNvSpPr>
            <a:spLocks noGrp="1" noChangeArrowheads="1"/>
          </p:cNvSpPr>
          <p:nvPr>
            <p:ph type="dt" sz="half" idx="10"/>
          </p:nvPr>
        </p:nvSpPr>
        <p:spPr/>
        <p:txBody>
          <a:bodyPr/>
          <a:lstStyle>
            <a:lvl1pPr>
              <a:defRPr/>
            </a:lvl1pPr>
          </a:lstStyle>
          <a:p>
            <a:pPr>
              <a:defRPr/>
            </a:pPr>
            <a:endParaRPr lang="en-US" altLang="en-US" dirty="0"/>
          </a:p>
        </p:txBody>
      </p:sp>
      <p:sp>
        <p:nvSpPr>
          <p:cNvPr id="6" name="Footer Placeholder 5">
            <a:extLst>
              <a:ext uri="{FF2B5EF4-FFF2-40B4-BE49-F238E27FC236}">
                <a16:creationId xmlns:a16="http://schemas.microsoft.com/office/drawing/2014/main" id="{43FDB05E-F9A7-4846-B843-F0C85B3471A3}"/>
              </a:ext>
            </a:extLst>
          </p:cNvPr>
          <p:cNvSpPr>
            <a:spLocks noGrp="1" noChangeArrowheads="1"/>
          </p:cNvSpPr>
          <p:nvPr>
            <p:ph type="ftr" sz="quarter" idx="11"/>
          </p:nvPr>
        </p:nvSpPr>
        <p:spPr/>
        <p:txBody>
          <a:bodyPr/>
          <a:lstStyle>
            <a:lvl1pPr>
              <a:defRPr/>
            </a:lvl1pPr>
          </a:lstStyle>
          <a:p>
            <a:pPr>
              <a:defRPr/>
            </a:pPr>
            <a:endParaRPr lang="en-US" altLang="en-US" dirty="0"/>
          </a:p>
        </p:txBody>
      </p:sp>
      <p:sp>
        <p:nvSpPr>
          <p:cNvPr id="7" name="Slide Number Placeholder 6">
            <a:extLst>
              <a:ext uri="{FF2B5EF4-FFF2-40B4-BE49-F238E27FC236}">
                <a16:creationId xmlns:a16="http://schemas.microsoft.com/office/drawing/2014/main" id="{2C668A68-8149-4335-AA50-597860B7950A}"/>
              </a:ext>
            </a:extLst>
          </p:cNvPr>
          <p:cNvSpPr>
            <a:spLocks noGrp="1" noChangeArrowheads="1"/>
          </p:cNvSpPr>
          <p:nvPr>
            <p:ph type="sldNum" sz="quarter" idx="12"/>
          </p:nvPr>
        </p:nvSpPr>
        <p:spPr/>
        <p:txBody>
          <a:bodyPr/>
          <a:lstStyle>
            <a:lvl1pPr>
              <a:defRPr/>
            </a:lvl1pPr>
          </a:lstStyle>
          <a:p>
            <a:pPr>
              <a:defRPr/>
            </a:pPr>
            <a:fld id="{1B3E23FF-D9BB-46F9-BA84-5DB32AFDC857}" type="slidenum">
              <a:rPr lang="en-US" altLang="en-US"/>
              <a:pPr>
                <a:defRPr/>
              </a:pPr>
              <a:t>‹#›</a:t>
            </a:fld>
            <a:endParaRPr lang="en-US" altLang="en-US" dirty="0"/>
          </a:p>
        </p:txBody>
      </p:sp>
    </p:spTree>
    <p:extLst>
      <p:ext uri="{BB962C8B-B14F-4D97-AF65-F5344CB8AC3E}">
        <p14:creationId xmlns:p14="http://schemas.microsoft.com/office/powerpoint/2010/main" val="1827406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46BAD065-3593-4D2E-BC98-5BC3EF002094}"/>
              </a:ext>
            </a:extLst>
          </p:cNvPr>
          <p:cNvSpPr>
            <a:spLocks noGrp="1" noChangeArrowheads="1"/>
          </p:cNvSpPr>
          <p:nvPr>
            <p:ph type="dt" sz="half" idx="10"/>
          </p:nvPr>
        </p:nvSpPr>
        <p:spPr/>
        <p:txBody>
          <a:bodyPr/>
          <a:lstStyle>
            <a:lvl1pPr>
              <a:defRPr/>
            </a:lvl1pPr>
          </a:lstStyle>
          <a:p>
            <a:pPr>
              <a:defRPr/>
            </a:pPr>
            <a:endParaRPr lang="en-US" altLang="en-US" dirty="0"/>
          </a:p>
        </p:txBody>
      </p:sp>
      <p:sp>
        <p:nvSpPr>
          <p:cNvPr id="6" name="Footer Placeholder 7">
            <a:extLst>
              <a:ext uri="{FF2B5EF4-FFF2-40B4-BE49-F238E27FC236}">
                <a16:creationId xmlns:a16="http://schemas.microsoft.com/office/drawing/2014/main" id="{66656326-AD5B-4977-9723-7F1BA8039339}"/>
              </a:ext>
            </a:extLst>
          </p:cNvPr>
          <p:cNvSpPr>
            <a:spLocks noGrp="1" noChangeArrowheads="1"/>
          </p:cNvSpPr>
          <p:nvPr>
            <p:ph type="ftr" sz="quarter" idx="11"/>
          </p:nvPr>
        </p:nvSpPr>
        <p:spPr/>
        <p:txBody>
          <a:bodyPr/>
          <a:lstStyle>
            <a:lvl1pPr>
              <a:defRPr/>
            </a:lvl1pPr>
          </a:lstStyle>
          <a:p>
            <a:pPr>
              <a:defRPr/>
            </a:pPr>
            <a:endParaRPr lang="en-US" altLang="en-US" dirty="0"/>
          </a:p>
        </p:txBody>
      </p:sp>
      <p:sp>
        <p:nvSpPr>
          <p:cNvPr id="7" name="Slide Number Placeholder 8">
            <a:extLst>
              <a:ext uri="{FF2B5EF4-FFF2-40B4-BE49-F238E27FC236}">
                <a16:creationId xmlns:a16="http://schemas.microsoft.com/office/drawing/2014/main" id="{84CC78C5-A0FA-4C13-B17B-A4CA37F530F8}"/>
              </a:ext>
            </a:extLst>
          </p:cNvPr>
          <p:cNvSpPr>
            <a:spLocks noGrp="1" noChangeArrowheads="1"/>
          </p:cNvSpPr>
          <p:nvPr>
            <p:ph type="sldNum" sz="quarter" idx="12"/>
          </p:nvPr>
        </p:nvSpPr>
        <p:spPr/>
        <p:txBody>
          <a:bodyPr/>
          <a:lstStyle>
            <a:lvl1pPr>
              <a:defRPr/>
            </a:lvl1pPr>
          </a:lstStyle>
          <a:p>
            <a:pPr>
              <a:defRPr/>
            </a:pPr>
            <a:fld id="{B36AD790-934B-4777-8EAC-43959B94BEED}" type="slidenum">
              <a:rPr lang="en-US" altLang="en-US"/>
              <a:pPr>
                <a:defRPr/>
              </a:pPr>
              <a:t>‹#›</a:t>
            </a:fld>
            <a:endParaRPr lang="en-US" altLang="en-US" dirty="0"/>
          </a:p>
        </p:txBody>
      </p:sp>
    </p:spTree>
    <p:extLst>
      <p:ext uri="{BB962C8B-B14F-4D97-AF65-F5344CB8AC3E}">
        <p14:creationId xmlns:p14="http://schemas.microsoft.com/office/powerpoint/2010/main" val="3456754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79736C2-6219-41E2-9215-5949DE87F143}"/>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1A4956D0-6E5F-4B93-8A5B-FB5F77C7E943}"/>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0920A3E9-6B53-4EF7-AEFE-E56E13599885}"/>
              </a:ext>
            </a:extLst>
          </p:cNvPr>
          <p:cNvSpPr>
            <a:spLocks noGrp="1" noChangeArrowheads="1"/>
          </p:cNvSpPr>
          <p:nvPr>
            <p:ph type="sldNum" sz="quarter" idx="12"/>
          </p:nvPr>
        </p:nvSpPr>
        <p:spPr>
          <a:ln/>
        </p:spPr>
        <p:txBody>
          <a:bodyPr/>
          <a:lstStyle>
            <a:lvl1pPr>
              <a:defRPr/>
            </a:lvl1pPr>
          </a:lstStyle>
          <a:p>
            <a:fld id="{0FFF6726-5A06-4630-8F47-C182F7C544A2}" type="slidenum">
              <a:rPr lang="en-US" altLang="en-US"/>
              <a:pPr/>
              <a:t>‹#›</a:t>
            </a:fld>
            <a:endParaRPr lang="en-US" altLang="en-US" dirty="0"/>
          </a:p>
        </p:txBody>
      </p:sp>
    </p:spTree>
    <p:extLst>
      <p:ext uri="{BB962C8B-B14F-4D97-AF65-F5344CB8AC3E}">
        <p14:creationId xmlns:p14="http://schemas.microsoft.com/office/powerpoint/2010/main" val="3307274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0FF45B-7FD9-4747-848E-8603F86660A7}"/>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467398A9-BA13-41DF-B842-A842C2A93810}"/>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9764BC0C-5784-4521-9ED9-5ECADDADA3A7}"/>
              </a:ext>
            </a:extLst>
          </p:cNvPr>
          <p:cNvSpPr>
            <a:spLocks noGrp="1" noChangeArrowheads="1"/>
          </p:cNvSpPr>
          <p:nvPr>
            <p:ph type="sldNum" sz="quarter" idx="12"/>
          </p:nvPr>
        </p:nvSpPr>
        <p:spPr>
          <a:ln/>
        </p:spPr>
        <p:txBody>
          <a:bodyPr/>
          <a:lstStyle>
            <a:lvl1pPr>
              <a:defRPr/>
            </a:lvl1pPr>
          </a:lstStyle>
          <a:p>
            <a:fld id="{96F17861-18C2-4A71-BABC-5D5C9A79AE7F}" type="slidenum">
              <a:rPr lang="en-US" altLang="en-US"/>
              <a:pPr/>
              <a:t>‹#›</a:t>
            </a:fld>
            <a:endParaRPr lang="en-US" altLang="en-US" dirty="0"/>
          </a:p>
        </p:txBody>
      </p:sp>
    </p:spTree>
    <p:extLst>
      <p:ext uri="{BB962C8B-B14F-4D97-AF65-F5344CB8AC3E}">
        <p14:creationId xmlns:p14="http://schemas.microsoft.com/office/powerpoint/2010/main" val="3325109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7497D83-E4F8-429E-BA9C-9411F17106C3}"/>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43C20947-F7FF-429E-A97A-4A63132B0C73}"/>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B746F57F-0565-40A0-B772-7FE61E516EB4}"/>
              </a:ext>
            </a:extLst>
          </p:cNvPr>
          <p:cNvSpPr>
            <a:spLocks noGrp="1" noChangeArrowheads="1"/>
          </p:cNvSpPr>
          <p:nvPr>
            <p:ph type="sldNum" sz="quarter" idx="12"/>
          </p:nvPr>
        </p:nvSpPr>
        <p:spPr>
          <a:ln/>
        </p:spPr>
        <p:txBody>
          <a:bodyPr/>
          <a:lstStyle>
            <a:lvl1pPr>
              <a:defRPr/>
            </a:lvl1pPr>
          </a:lstStyle>
          <a:p>
            <a:fld id="{B580261D-E433-4360-AC9D-D0758DA234C4}" type="slidenum">
              <a:rPr lang="en-US" altLang="en-US"/>
              <a:pPr/>
              <a:t>‹#›</a:t>
            </a:fld>
            <a:endParaRPr lang="en-US" altLang="en-US" dirty="0"/>
          </a:p>
        </p:txBody>
      </p:sp>
    </p:spTree>
    <p:extLst>
      <p:ext uri="{BB962C8B-B14F-4D97-AF65-F5344CB8AC3E}">
        <p14:creationId xmlns:p14="http://schemas.microsoft.com/office/powerpoint/2010/main" val="646420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9EEBAA-5E2D-4077-8F21-1306DEA46477}"/>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3412F693-6607-4277-BC20-7B955A2DA373}"/>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4D0BAA1A-4CD8-4738-A694-810F92B33D9D}"/>
              </a:ext>
            </a:extLst>
          </p:cNvPr>
          <p:cNvSpPr>
            <a:spLocks noGrp="1" noChangeArrowheads="1"/>
          </p:cNvSpPr>
          <p:nvPr>
            <p:ph type="sldNum" sz="quarter" idx="12"/>
          </p:nvPr>
        </p:nvSpPr>
        <p:spPr>
          <a:ln/>
        </p:spPr>
        <p:txBody>
          <a:bodyPr/>
          <a:lstStyle>
            <a:lvl1pPr>
              <a:defRPr/>
            </a:lvl1pPr>
          </a:lstStyle>
          <a:p>
            <a:fld id="{081A9C2E-B068-46E4-9290-8A11990FF308}" type="slidenum">
              <a:rPr lang="en-US" altLang="en-US"/>
              <a:pPr/>
              <a:t>‹#›</a:t>
            </a:fld>
            <a:endParaRPr lang="en-US" altLang="en-US" dirty="0"/>
          </a:p>
        </p:txBody>
      </p:sp>
    </p:spTree>
    <p:extLst>
      <p:ext uri="{BB962C8B-B14F-4D97-AF65-F5344CB8AC3E}">
        <p14:creationId xmlns:p14="http://schemas.microsoft.com/office/powerpoint/2010/main" val="347362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A1F919E-E81D-4BF8-AA52-4A763A7FEA2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4BE93A38-46F0-4996-BE83-67070FB76679}"/>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28047069-11A2-45F5-BC91-88463A35750B}"/>
              </a:ext>
            </a:extLst>
          </p:cNvPr>
          <p:cNvSpPr>
            <a:spLocks noGrp="1" noChangeArrowheads="1"/>
          </p:cNvSpPr>
          <p:nvPr>
            <p:ph type="sldNum" sz="quarter" idx="12"/>
          </p:nvPr>
        </p:nvSpPr>
        <p:spPr>
          <a:ln/>
        </p:spPr>
        <p:txBody>
          <a:bodyPr/>
          <a:lstStyle>
            <a:lvl1pPr>
              <a:defRPr/>
            </a:lvl1pPr>
          </a:lstStyle>
          <a:p>
            <a:fld id="{FFAE736B-7178-46C7-8FDE-FFAD5642E049}" type="slidenum">
              <a:rPr lang="en-US" altLang="en-US"/>
              <a:pPr/>
              <a:t>‹#›</a:t>
            </a:fld>
            <a:endParaRPr lang="en-US" altLang="en-US" dirty="0"/>
          </a:p>
        </p:txBody>
      </p:sp>
    </p:spTree>
    <p:extLst>
      <p:ext uri="{BB962C8B-B14F-4D97-AF65-F5344CB8AC3E}">
        <p14:creationId xmlns:p14="http://schemas.microsoft.com/office/powerpoint/2010/main" val="25458590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236646A-3373-4A7B-93B8-210455F0CDDE}"/>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a:extLst>
              <a:ext uri="{FF2B5EF4-FFF2-40B4-BE49-F238E27FC236}">
                <a16:creationId xmlns:a16="http://schemas.microsoft.com/office/drawing/2014/main" id="{2D20D004-A4C0-4BC9-B7E9-766F390F9551}"/>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a:extLst>
              <a:ext uri="{FF2B5EF4-FFF2-40B4-BE49-F238E27FC236}">
                <a16:creationId xmlns:a16="http://schemas.microsoft.com/office/drawing/2014/main" id="{FF7C3ABC-07E7-45F7-A343-10C2885E37C3}"/>
              </a:ext>
            </a:extLst>
          </p:cNvPr>
          <p:cNvSpPr>
            <a:spLocks noGrp="1" noChangeArrowheads="1"/>
          </p:cNvSpPr>
          <p:nvPr>
            <p:ph type="sldNum" sz="quarter" idx="12"/>
          </p:nvPr>
        </p:nvSpPr>
        <p:spPr>
          <a:ln/>
        </p:spPr>
        <p:txBody>
          <a:bodyPr/>
          <a:lstStyle>
            <a:lvl1pPr>
              <a:defRPr/>
            </a:lvl1pPr>
          </a:lstStyle>
          <a:p>
            <a:fld id="{32545C1F-8030-4C89-A017-6999763EC0A0}" type="slidenum">
              <a:rPr lang="en-US" altLang="en-US"/>
              <a:pPr/>
              <a:t>‹#›</a:t>
            </a:fld>
            <a:endParaRPr lang="en-US" altLang="en-US" dirty="0"/>
          </a:p>
        </p:txBody>
      </p:sp>
    </p:spTree>
    <p:extLst>
      <p:ext uri="{BB962C8B-B14F-4D97-AF65-F5344CB8AC3E}">
        <p14:creationId xmlns:p14="http://schemas.microsoft.com/office/powerpoint/2010/main" val="1946998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DDB21BE-3D88-43C7-8DAE-19966CD7A685}"/>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a:extLst>
              <a:ext uri="{FF2B5EF4-FFF2-40B4-BE49-F238E27FC236}">
                <a16:creationId xmlns:a16="http://schemas.microsoft.com/office/drawing/2014/main" id="{FC5FB7AA-9E9B-4E07-8F0C-014BD97013DF}"/>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a:extLst>
              <a:ext uri="{FF2B5EF4-FFF2-40B4-BE49-F238E27FC236}">
                <a16:creationId xmlns:a16="http://schemas.microsoft.com/office/drawing/2014/main" id="{3F0030DA-DFF2-4D80-8716-8A57952C79E0}"/>
              </a:ext>
            </a:extLst>
          </p:cNvPr>
          <p:cNvSpPr>
            <a:spLocks noGrp="1" noChangeArrowheads="1"/>
          </p:cNvSpPr>
          <p:nvPr>
            <p:ph type="sldNum" sz="quarter" idx="12"/>
          </p:nvPr>
        </p:nvSpPr>
        <p:spPr>
          <a:ln/>
        </p:spPr>
        <p:txBody>
          <a:bodyPr/>
          <a:lstStyle>
            <a:lvl1pPr>
              <a:defRPr/>
            </a:lvl1pPr>
          </a:lstStyle>
          <a:p>
            <a:fld id="{5CE6034E-EE27-4614-94D1-C47E4D6BF3E2}" type="slidenum">
              <a:rPr lang="en-US" altLang="en-US"/>
              <a:pPr/>
              <a:t>‹#›</a:t>
            </a:fld>
            <a:endParaRPr lang="en-US" altLang="en-US" dirty="0"/>
          </a:p>
        </p:txBody>
      </p:sp>
    </p:spTree>
    <p:extLst>
      <p:ext uri="{BB962C8B-B14F-4D97-AF65-F5344CB8AC3E}">
        <p14:creationId xmlns:p14="http://schemas.microsoft.com/office/powerpoint/2010/main" val="3440210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565618-990B-4C3E-8574-BC8B45B2010F}"/>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a:extLst>
              <a:ext uri="{FF2B5EF4-FFF2-40B4-BE49-F238E27FC236}">
                <a16:creationId xmlns:a16="http://schemas.microsoft.com/office/drawing/2014/main" id="{2486C0A1-A455-44EF-8FCA-54EE855A8E05}"/>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a:extLst>
              <a:ext uri="{FF2B5EF4-FFF2-40B4-BE49-F238E27FC236}">
                <a16:creationId xmlns:a16="http://schemas.microsoft.com/office/drawing/2014/main" id="{5FC8E440-15FC-4C4E-AC0F-8FD5CDACA675}"/>
              </a:ext>
            </a:extLst>
          </p:cNvPr>
          <p:cNvSpPr>
            <a:spLocks noGrp="1" noChangeArrowheads="1"/>
          </p:cNvSpPr>
          <p:nvPr>
            <p:ph type="sldNum" sz="quarter" idx="12"/>
          </p:nvPr>
        </p:nvSpPr>
        <p:spPr>
          <a:ln/>
        </p:spPr>
        <p:txBody>
          <a:bodyPr/>
          <a:lstStyle>
            <a:lvl1pPr>
              <a:defRPr/>
            </a:lvl1pPr>
          </a:lstStyle>
          <a:p>
            <a:fld id="{514D362F-512C-42F7-B203-3FB87E07196E}" type="slidenum">
              <a:rPr lang="en-US" altLang="en-US"/>
              <a:pPr/>
              <a:t>‹#›</a:t>
            </a:fld>
            <a:endParaRPr lang="en-US" altLang="en-US" dirty="0"/>
          </a:p>
        </p:txBody>
      </p:sp>
    </p:spTree>
    <p:extLst>
      <p:ext uri="{BB962C8B-B14F-4D97-AF65-F5344CB8AC3E}">
        <p14:creationId xmlns:p14="http://schemas.microsoft.com/office/powerpoint/2010/main" val="2047537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75C97D0-9B2A-4255-9F43-D6EC2B5F3AA8}"/>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3DAFB5B5-455E-465B-80E3-DF985D65F095}"/>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927875ED-FF44-4CD5-B260-F2AE22E54540}"/>
              </a:ext>
            </a:extLst>
          </p:cNvPr>
          <p:cNvSpPr>
            <a:spLocks noGrp="1" noChangeArrowheads="1"/>
          </p:cNvSpPr>
          <p:nvPr>
            <p:ph type="sldNum" sz="quarter" idx="12"/>
          </p:nvPr>
        </p:nvSpPr>
        <p:spPr>
          <a:ln/>
        </p:spPr>
        <p:txBody>
          <a:bodyPr/>
          <a:lstStyle>
            <a:lvl1pPr>
              <a:defRPr/>
            </a:lvl1pPr>
          </a:lstStyle>
          <a:p>
            <a:fld id="{B5016A73-1744-482E-8894-1EF0C0B261DD}" type="slidenum">
              <a:rPr lang="en-US" altLang="en-US"/>
              <a:pPr/>
              <a:t>‹#›</a:t>
            </a:fld>
            <a:endParaRPr lang="en-US" altLang="en-US" dirty="0"/>
          </a:p>
        </p:txBody>
      </p:sp>
    </p:spTree>
    <p:extLst>
      <p:ext uri="{BB962C8B-B14F-4D97-AF65-F5344CB8AC3E}">
        <p14:creationId xmlns:p14="http://schemas.microsoft.com/office/powerpoint/2010/main" val="7100939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DB0DFA9-7C6E-4491-8F85-E65E99ECC05D}"/>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6ADC476A-D9E9-47DE-9AAC-EB96014F3727}"/>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0C7B0486-7107-4B71-94F0-1427A3A25E39}"/>
              </a:ext>
            </a:extLst>
          </p:cNvPr>
          <p:cNvSpPr>
            <a:spLocks noGrp="1" noChangeArrowheads="1"/>
          </p:cNvSpPr>
          <p:nvPr>
            <p:ph type="sldNum" sz="quarter" idx="12"/>
          </p:nvPr>
        </p:nvSpPr>
        <p:spPr>
          <a:ln/>
        </p:spPr>
        <p:txBody>
          <a:bodyPr/>
          <a:lstStyle>
            <a:lvl1pPr>
              <a:defRPr/>
            </a:lvl1pPr>
          </a:lstStyle>
          <a:p>
            <a:fld id="{76F24E1D-8A81-4457-9D0C-12BE016A3DC7}" type="slidenum">
              <a:rPr lang="en-US" altLang="en-US"/>
              <a:pPr/>
              <a:t>‹#›</a:t>
            </a:fld>
            <a:endParaRPr lang="en-US" altLang="en-US" dirty="0"/>
          </a:p>
        </p:txBody>
      </p:sp>
    </p:spTree>
    <p:extLst>
      <p:ext uri="{BB962C8B-B14F-4D97-AF65-F5344CB8AC3E}">
        <p14:creationId xmlns:p14="http://schemas.microsoft.com/office/powerpoint/2010/main" val="24493749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00655B-B03B-459E-99F9-00D2B990CCDB}"/>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B1FCD031-E121-4426-A0EF-DE54D88A751F}"/>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5665AD4D-AF65-4A87-A9E7-29176628C51D}"/>
              </a:ext>
            </a:extLst>
          </p:cNvPr>
          <p:cNvSpPr>
            <a:spLocks noGrp="1" noChangeArrowheads="1"/>
          </p:cNvSpPr>
          <p:nvPr>
            <p:ph type="sldNum" sz="quarter" idx="12"/>
          </p:nvPr>
        </p:nvSpPr>
        <p:spPr>
          <a:ln/>
        </p:spPr>
        <p:txBody>
          <a:bodyPr/>
          <a:lstStyle>
            <a:lvl1pPr>
              <a:defRPr/>
            </a:lvl1pPr>
          </a:lstStyle>
          <a:p>
            <a:fld id="{257575A0-169B-4242-937E-B116E33FD995}" type="slidenum">
              <a:rPr lang="en-US" altLang="en-US"/>
              <a:pPr/>
              <a:t>‹#›</a:t>
            </a:fld>
            <a:endParaRPr lang="en-US" altLang="en-US" dirty="0"/>
          </a:p>
        </p:txBody>
      </p:sp>
    </p:spTree>
    <p:extLst>
      <p:ext uri="{BB962C8B-B14F-4D97-AF65-F5344CB8AC3E}">
        <p14:creationId xmlns:p14="http://schemas.microsoft.com/office/powerpoint/2010/main" val="3269556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CDFEA1-AF3D-439F-8179-507D23923C28}"/>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01C454D8-3049-4C19-93C0-2BC634368D3C}"/>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37CDACB0-6631-481B-B310-9A76CB57E974}"/>
              </a:ext>
            </a:extLst>
          </p:cNvPr>
          <p:cNvSpPr>
            <a:spLocks noGrp="1" noChangeArrowheads="1"/>
          </p:cNvSpPr>
          <p:nvPr>
            <p:ph type="sldNum" sz="quarter" idx="12"/>
          </p:nvPr>
        </p:nvSpPr>
        <p:spPr>
          <a:ln/>
        </p:spPr>
        <p:txBody>
          <a:bodyPr/>
          <a:lstStyle>
            <a:lvl1pPr>
              <a:defRPr/>
            </a:lvl1pPr>
          </a:lstStyle>
          <a:p>
            <a:fld id="{F6600D05-3760-4C3D-8576-23B287C293FA}" type="slidenum">
              <a:rPr lang="en-US" altLang="en-US"/>
              <a:pPr/>
              <a:t>‹#›</a:t>
            </a:fld>
            <a:endParaRPr lang="en-US" altLang="en-US" dirty="0"/>
          </a:p>
        </p:txBody>
      </p:sp>
    </p:spTree>
    <p:extLst>
      <p:ext uri="{BB962C8B-B14F-4D97-AF65-F5344CB8AC3E}">
        <p14:creationId xmlns:p14="http://schemas.microsoft.com/office/powerpoint/2010/main" val="2925826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3C6CF51-0AA1-438C-8CAC-27EBA63C8F0C}"/>
              </a:ext>
            </a:extLst>
          </p:cNvPr>
          <p:cNvSpPr>
            <a:spLocks noGrp="1"/>
          </p:cNvSpPr>
          <p:nvPr>
            <p:ph type="dt" sz="half" idx="10"/>
          </p:nvPr>
        </p:nvSpPr>
        <p:spPr/>
        <p:txBody>
          <a:bodyPr/>
          <a:lstStyle>
            <a:lvl1pPr>
              <a:defRPr/>
            </a:lvl1pPr>
          </a:lstStyle>
          <a:p>
            <a:pPr>
              <a:defRPr/>
            </a:pPr>
            <a:fld id="{B59412AF-D3BB-4F5F-B413-2144686262EF}"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D5B68F3C-B2FB-4752-B7B8-41965292CD47}"/>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62F53EF9-B5EB-43A6-8DA3-570F26E084CD}"/>
              </a:ext>
            </a:extLst>
          </p:cNvPr>
          <p:cNvSpPr>
            <a:spLocks noGrp="1"/>
          </p:cNvSpPr>
          <p:nvPr>
            <p:ph type="sldNum" sz="quarter" idx="12"/>
          </p:nvPr>
        </p:nvSpPr>
        <p:spPr/>
        <p:txBody>
          <a:bodyPr/>
          <a:lstStyle>
            <a:lvl1pPr>
              <a:defRPr/>
            </a:lvl1pPr>
          </a:lstStyle>
          <a:p>
            <a:pPr>
              <a:defRPr/>
            </a:pPr>
            <a:fld id="{2ECF0795-E4A9-41B9-9B4D-5DB9C50CC19A}" type="slidenum">
              <a:rPr lang="en-US" altLang="en-US"/>
              <a:pPr>
                <a:defRPr/>
              </a:pPr>
              <a:t>‹#›</a:t>
            </a:fld>
            <a:endParaRPr lang="en-US" altLang="en-US" dirty="0"/>
          </a:p>
        </p:txBody>
      </p:sp>
    </p:spTree>
    <p:extLst>
      <p:ext uri="{BB962C8B-B14F-4D97-AF65-F5344CB8AC3E}">
        <p14:creationId xmlns:p14="http://schemas.microsoft.com/office/powerpoint/2010/main" val="380019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33082-25B9-476E-BF4F-6A40A5F7D5C4}"/>
              </a:ext>
            </a:extLst>
          </p:cNvPr>
          <p:cNvSpPr>
            <a:spLocks noGrp="1"/>
          </p:cNvSpPr>
          <p:nvPr>
            <p:ph type="dt" sz="half" idx="10"/>
          </p:nvPr>
        </p:nvSpPr>
        <p:spPr/>
        <p:txBody>
          <a:bodyPr/>
          <a:lstStyle>
            <a:lvl1pPr>
              <a:defRPr/>
            </a:lvl1pPr>
          </a:lstStyle>
          <a:p>
            <a:pPr>
              <a:defRPr/>
            </a:pPr>
            <a:fld id="{D0CD87AC-A1DD-4B06-9161-760B1FACCACA}"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DE943FF8-92AF-42FB-A8AE-6D8C6FE173EA}"/>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07BD4EBF-0A77-435E-8D13-2C3C6E68EE3F}"/>
              </a:ext>
            </a:extLst>
          </p:cNvPr>
          <p:cNvSpPr>
            <a:spLocks noGrp="1"/>
          </p:cNvSpPr>
          <p:nvPr>
            <p:ph type="sldNum" sz="quarter" idx="12"/>
          </p:nvPr>
        </p:nvSpPr>
        <p:spPr/>
        <p:txBody>
          <a:bodyPr/>
          <a:lstStyle>
            <a:lvl1pPr>
              <a:defRPr/>
            </a:lvl1pPr>
          </a:lstStyle>
          <a:p>
            <a:pPr>
              <a:defRPr/>
            </a:pPr>
            <a:fld id="{5DB5AF19-3CA7-48C7-8C67-ABE4FC6EA6E6}" type="slidenum">
              <a:rPr lang="en-US" altLang="en-US"/>
              <a:pPr>
                <a:defRPr/>
              </a:pPr>
              <a:t>‹#›</a:t>
            </a:fld>
            <a:endParaRPr lang="en-US" altLang="en-US" dirty="0"/>
          </a:p>
        </p:txBody>
      </p:sp>
    </p:spTree>
    <p:extLst>
      <p:ext uri="{BB962C8B-B14F-4D97-AF65-F5344CB8AC3E}">
        <p14:creationId xmlns:p14="http://schemas.microsoft.com/office/powerpoint/2010/main" val="5152502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29BF76-E188-4A67-8DEA-F76C9710AF03}"/>
              </a:ext>
            </a:extLst>
          </p:cNvPr>
          <p:cNvSpPr>
            <a:spLocks noGrp="1"/>
          </p:cNvSpPr>
          <p:nvPr>
            <p:ph type="dt" sz="half" idx="10"/>
          </p:nvPr>
        </p:nvSpPr>
        <p:spPr/>
        <p:txBody>
          <a:bodyPr/>
          <a:lstStyle>
            <a:lvl1pPr>
              <a:defRPr/>
            </a:lvl1pPr>
          </a:lstStyle>
          <a:p>
            <a:pPr>
              <a:defRPr/>
            </a:pPr>
            <a:fld id="{B0777655-B5BC-4FDD-8CDB-E6642AE2E93F}"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7A7C9858-F258-44C6-8E88-972D86FE1073}"/>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4F40F7FA-EAD0-444D-9532-38B4E28FB210}"/>
              </a:ext>
            </a:extLst>
          </p:cNvPr>
          <p:cNvSpPr>
            <a:spLocks noGrp="1"/>
          </p:cNvSpPr>
          <p:nvPr>
            <p:ph type="sldNum" sz="quarter" idx="12"/>
          </p:nvPr>
        </p:nvSpPr>
        <p:spPr/>
        <p:txBody>
          <a:bodyPr/>
          <a:lstStyle>
            <a:lvl1pPr>
              <a:defRPr/>
            </a:lvl1pPr>
          </a:lstStyle>
          <a:p>
            <a:pPr>
              <a:defRPr/>
            </a:pPr>
            <a:fld id="{7EFB0915-6A76-4F61-A4F0-8B2D153C76A7}" type="slidenum">
              <a:rPr lang="en-US" altLang="en-US"/>
              <a:pPr>
                <a:defRPr/>
              </a:pPr>
              <a:t>‹#›</a:t>
            </a:fld>
            <a:endParaRPr lang="en-US" altLang="en-US" dirty="0"/>
          </a:p>
        </p:txBody>
      </p:sp>
    </p:spTree>
    <p:extLst>
      <p:ext uri="{BB962C8B-B14F-4D97-AF65-F5344CB8AC3E}">
        <p14:creationId xmlns:p14="http://schemas.microsoft.com/office/powerpoint/2010/main" val="4435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F658537-95E8-4BB2-86C4-F46ADD4081EF}"/>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253000ED-243D-4F81-9591-7FB0C14AB081}"/>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FFCF65C0-2D14-4301-8C5D-5CC0846A075B}"/>
              </a:ext>
            </a:extLst>
          </p:cNvPr>
          <p:cNvSpPr>
            <a:spLocks noGrp="1" noChangeArrowheads="1"/>
          </p:cNvSpPr>
          <p:nvPr>
            <p:ph type="sldNum" sz="quarter" idx="12"/>
          </p:nvPr>
        </p:nvSpPr>
        <p:spPr>
          <a:ln/>
        </p:spPr>
        <p:txBody>
          <a:bodyPr/>
          <a:lstStyle>
            <a:lvl1pPr>
              <a:defRPr/>
            </a:lvl1pPr>
          </a:lstStyle>
          <a:p>
            <a:fld id="{9E308EE2-1024-4940-8742-CD94B52B0353}" type="slidenum">
              <a:rPr lang="en-US" altLang="en-US"/>
              <a:pPr/>
              <a:t>‹#›</a:t>
            </a:fld>
            <a:endParaRPr lang="en-US" altLang="en-US" dirty="0"/>
          </a:p>
        </p:txBody>
      </p:sp>
    </p:spTree>
    <p:extLst>
      <p:ext uri="{BB962C8B-B14F-4D97-AF65-F5344CB8AC3E}">
        <p14:creationId xmlns:p14="http://schemas.microsoft.com/office/powerpoint/2010/main" val="31895635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8F73E80-36B1-48F8-BA22-F44AF7C84776}"/>
              </a:ext>
            </a:extLst>
          </p:cNvPr>
          <p:cNvSpPr>
            <a:spLocks noGrp="1"/>
          </p:cNvSpPr>
          <p:nvPr>
            <p:ph type="dt" sz="half" idx="10"/>
          </p:nvPr>
        </p:nvSpPr>
        <p:spPr/>
        <p:txBody>
          <a:bodyPr/>
          <a:lstStyle>
            <a:lvl1pPr>
              <a:defRPr/>
            </a:lvl1pPr>
          </a:lstStyle>
          <a:p>
            <a:pPr>
              <a:defRPr/>
            </a:pPr>
            <a:fld id="{AA7878BE-FCA6-425B-8630-02C10A211F29}" type="datetimeFigureOut">
              <a:rPr lang="en-US"/>
              <a:pPr>
                <a:defRPr/>
              </a:pPr>
              <a:t>4/21/2021</a:t>
            </a:fld>
            <a:endParaRPr lang="en-US" dirty="0"/>
          </a:p>
        </p:txBody>
      </p:sp>
      <p:sp>
        <p:nvSpPr>
          <p:cNvPr id="6" name="Footer Placeholder 4">
            <a:extLst>
              <a:ext uri="{FF2B5EF4-FFF2-40B4-BE49-F238E27FC236}">
                <a16:creationId xmlns:a16="http://schemas.microsoft.com/office/drawing/2014/main" id="{1562E178-0C4C-4037-BB7C-02C438FFC660}"/>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D7A94A83-CB5A-4CA4-873F-B4C5BFE98E43}"/>
              </a:ext>
            </a:extLst>
          </p:cNvPr>
          <p:cNvSpPr>
            <a:spLocks noGrp="1"/>
          </p:cNvSpPr>
          <p:nvPr>
            <p:ph type="sldNum" sz="quarter" idx="12"/>
          </p:nvPr>
        </p:nvSpPr>
        <p:spPr/>
        <p:txBody>
          <a:bodyPr/>
          <a:lstStyle>
            <a:lvl1pPr>
              <a:defRPr/>
            </a:lvl1pPr>
          </a:lstStyle>
          <a:p>
            <a:pPr>
              <a:defRPr/>
            </a:pPr>
            <a:fld id="{2917DDA6-620C-455E-9752-E9EC37696687}" type="slidenum">
              <a:rPr lang="en-US" altLang="en-US"/>
              <a:pPr>
                <a:defRPr/>
              </a:pPr>
              <a:t>‹#›</a:t>
            </a:fld>
            <a:endParaRPr lang="en-US" altLang="en-US" dirty="0"/>
          </a:p>
        </p:txBody>
      </p:sp>
    </p:spTree>
    <p:extLst>
      <p:ext uri="{BB962C8B-B14F-4D97-AF65-F5344CB8AC3E}">
        <p14:creationId xmlns:p14="http://schemas.microsoft.com/office/powerpoint/2010/main" val="36446667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402A713-2B5D-41D6-BFB4-DDF5A57CA446}"/>
              </a:ext>
            </a:extLst>
          </p:cNvPr>
          <p:cNvSpPr>
            <a:spLocks noGrp="1"/>
          </p:cNvSpPr>
          <p:nvPr>
            <p:ph type="dt" sz="half" idx="10"/>
          </p:nvPr>
        </p:nvSpPr>
        <p:spPr/>
        <p:txBody>
          <a:bodyPr/>
          <a:lstStyle>
            <a:lvl1pPr>
              <a:defRPr/>
            </a:lvl1pPr>
          </a:lstStyle>
          <a:p>
            <a:pPr>
              <a:defRPr/>
            </a:pPr>
            <a:fld id="{09D5E154-7671-4F5C-8999-5E21BBDD745C}" type="datetimeFigureOut">
              <a:rPr lang="en-US"/>
              <a:pPr>
                <a:defRPr/>
              </a:pPr>
              <a:t>4/21/2021</a:t>
            </a:fld>
            <a:endParaRPr lang="en-US" dirty="0"/>
          </a:p>
        </p:txBody>
      </p:sp>
      <p:sp>
        <p:nvSpPr>
          <p:cNvPr id="8" name="Footer Placeholder 4">
            <a:extLst>
              <a:ext uri="{FF2B5EF4-FFF2-40B4-BE49-F238E27FC236}">
                <a16:creationId xmlns:a16="http://schemas.microsoft.com/office/drawing/2014/main" id="{CAAA8AE7-AD33-45FD-8F8B-DEF75476B5F3}"/>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709D0E51-2E03-4413-BAA0-EB5507B0D709}"/>
              </a:ext>
            </a:extLst>
          </p:cNvPr>
          <p:cNvSpPr>
            <a:spLocks noGrp="1"/>
          </p:cNvSpPr>
          <p:nvPr>
            <p:ph type="sldNum" sz="quarter" idx="12"/>
          </p:nvPr>
        </p:nvSpPr>
        <p:spPr/>
        <p:txBody>
          <a:bodyPr/>
          <a:lstStyle>
            <a:lvl1pPr>
              <a:defRPr/>
            </a:lvl1pPr>
          </a:lstStyle>
          <a:p>
            <a:pPr>
              <a:defRPr/>
            </a:pPr>
            <a:fld id="{45083324-CCB3-4DAD-B811-AAC882B51141}" type="slidenum">
              <a:rPr lang="en-US" altLang="en-US"/>
              <a:pPr>
                <a:defRPr/>
              </a:pPr>
              <a:t>‹#›</a:t>
            </a:fld>
            <a:endParaRPr lang="en-US" altLang="en-US" dirty="0"/>
          </a:p>
        </p:txBody>
      </p:sp>
    </p:spTree>
    <p:extLst>
      <p:ext uri="{BB962C8B-B14F-4D97-AF65-F5344CB8AC3E}">
        <p14:creationId xmlns:p14="http://schemas.microsoft.com/office/powerpoint/2010/main" val="4161442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BB1EAD6-4707-4451-BF39-40897954427A}"/>
              </a:ext>
            </a:extLst>
          </p:cNvPr>
          <p:cNvSpPr>
            <a:spLocks noGrp="1"/>
          </p:cNvSpPr>
          <p:nvPr>
            <p:ph type="dt" sz="half" idx="10"/>
          </p:nvPr>
        </p:nvSpPr>
        <p:spPr/>
        <p:txBody>
          <a:bodyPr/>
          <a:lstStyle>
            <a:lvl1pPr>
              <a:defRPr/>
            </a:lvl1pPr>
          </a:lstStyle>
          <a:p>
            <a:pPr>
              <a:defRPr/>
            </a:pPr>
            <a:fld id="{CC04308A-CB68-49D6-A463-BC6249CD7632}" type="datetimeFigureOut">
              <a:rPr lang="en-US"/>
              <a:pPr>
                <a:defRPr/>
              </a:pPr>
              <a:t>4/21/2021</a:t>
            </a:fld>
            <a:endParaRPr lang="en-US" dirty="0"/>
          </a:p>
        </p:txBody>
      </p:sp>
      <p:sp>
        <p:nvSpPr>
          <p:cNvPr id="4" name="Footer Placeholder 4">
            <a:extLst>
              <a:ext uri="{FF2B5EF4-FFF2-40B4-BE49-F238E27FC236}">
                <a16:creationId xmlns:a16="http://schemas.microsoft.com/office/drawing/2014/main" id="{9911A521-A102-4E13-9D4D-6A511C66405F}"/>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3D8E9C67-33EC-4622-AFF7-E252EBADCE04}"/>
              </a:ext>
            </a:extLst>
          </p:cNvPr>
          <p:cNvSpPr>
            <a:spLocks noGrp="1"/>
          </p:cNvSpPr>
          <p:nvPr>
            <p:ph type="sldNum" sz="quarter" idx="12"/>
          </p:nvPr>
        </p:nvSpPr>
        <p:spPr/>
        <p:txBody>
          <a:bodyPr/>
          <a:lstStyle>
            <a:lvl1pPr>
              <a:defRPr/>
            </a:lvl1pPr>
          </a:lstStyle>
          <a:p>
            <a:pPr>
              <a:defRPr/>
            </a:pPr>
            <a:fld id="{C6782ED2-5E06-4CE4-86E6-9B3A998EF9EC}" type="slidenum">
              <a:rPr lang="en-US" altLang="en-US"/>
              <a:pPr>
                <a:defRPr/>
              </a:pPr>
              <a:t>‹#›</a:t>
            </a:fld>
            <a:endParaRPr lang="en-US" altLang="en-US" dirty="0"/>
          </a:p>
        </p:txBody>
      </p:sp>
    </p:spTree>
    <p:extLst>
      <p:ext uri="{BB962C8B-B14F-4D97-AF65-F5344CB8AC3E}">
        <p14:creationId xmlns:p14="http://schemas.microsoft.com/office/powerpoint/2010/main" val="9851804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0C74728-6297-4E40-A2E5-A10CDE2EC530}"/>
              </a:ext>
            </a:extLst>
          </p:cNvPr>
          <p:cNvSpPr>
            <a:spLocks noGrp="1"/>
          </p:cNvSpPr>
          <p:nvPr>
            <p:ph type="dt" sz="half" idx="10"/>
          </p:nvPr>
        </p:nvSpPr>
        <p:spPr/>
        <p:txBody>
          <a:bodyPr/>
          <a:lstStyle>
            <a:lvl1pPr>
              <a:defRPr/>
            </a:lvl1pPr>
          </a:lstStyle>
          <a:p>
            <a:pPr>
              <a:defRPr/>
            </a:pPr>
            <a:fld id="{49C0EF14-61B3-411F-95D4-E9E939186C66}" type="datetimeFigureOut">
              <a:rPr lang="en-US"/>
              <a:pPr>
                <a:defRPr/>
              </a:pPr>
              <a:t>4/21/2021</a:t>
            </a:fld>
            <a:endParaRPr lang="en-US" dirty="0"/>
          </a:p>
        </p:txBody>
      </p:sp>
      <p:sp>
        <p:nvSpPr>
          <p:cNvPr id="3" name="Footer Placeholder 4">
            <a:extLst>
              <a:ext uri="{FF2B5EF4-FFF2-40B4-BE49-F238E27FC236}">
                <a16:creationId xmlns:a16="http://schemas.microsoft.com/office/drawing/2014/main" id="{88F1796D-A452-4614-8609-065B39DED50B}"/>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3802451A-BBDD-495F-AA7D-D08E50D07955}"/>
              </a:ext>
            </a:extLst>
          </p:cNvPr>
          <p:cNvSpPr>
            <a:spLocks noGrp="1"/>
          </p:cNvSpPr>
          <p:nvPr>
            <p:ph type="sldNum" sz="quarter" idx="12"/>
          </p:nvPr>
        </p:nvSpPr>
        <p:spPr/>
        <p:txBody>
          <a:bodyPr/>
          <a:lstStyle>
            <a:lvl1pPr>
              <a:defRPr/>
            </a:lvl1pPr>
          </a:lstStyle>
          <a:p>
            <a:pPr>
              <a:defRPr/>
            </a:pPr>
            <a:fld id="{B7250F10-95D4-4E51-96C7-A91BF56D88EB}" type="slidenum">
              <a:rPr lang="en-US" altLang="en-US"/>
              <a:pPr>
                <a:defRPr/>
              </a:pPr>
              <a:t>‹#›</a:t>
            </a:fld>
            <a:endParaRPr lang="en-US" altLang="en-US" dirty="0"/>
          </a:p>
        </p:txBody>
      </p:sp>
    </p:spTree>
    <p:extLst>
      <p:ext uri="{BB962C8B-B14F-4D97-AF65-F5344CB8AC3E}">
        <p14:creationId xmlns:p14="http://schemas.microsoft.com/office/powerpoint/2010/main" val="22635250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433A0EB-6607-49BA-8EF2-02EF287986CA}"/>
              </a:ext>
            </a:extLst>
          </p:cNvPr>
          <p:cNvSpPr>
            <a:spLocks noGrp="1"/>
          </p:cNvSpPr>
          <p:nvPr>
            <p:ph type="dt" sz="half" idx="10"/>
          </p:nvPr>
        </p:nvSpPr>
        <p:spPr/>
        <p:txBody>
          <a:bodyPr/>
          <a:lstStyle>
            <a:lvl1pPr>
              <a:defRPr/>
            </a:lvl1pPr>
          </a:lstStyle>
          <a:p>
            <a:pPr>
              <a:defRPr/>
            </a:pPr>
            <a:fld id="{AFACDB39-D35A-4492-9BA3-D841A96E8298}" type="datetimeFigureOut">
              <a:rPr lang="en-US"/>
              <a:pPr>
                <a:defRPr/>
              </a:pPr>
              <a:t>4/21/2021</a:t>
            </a:fld>
            <a:endParaRPr lang="en-US" dirty="0"/>
          </a:p>
        </p:txBody>
      </p:sp>
      <p:sp>
        <p:nvSpPr>
          <p:cNvPr id="6" name="Footer Placeholder 4">
            <a:extLst>
              <a:ext uri="{FF2B5EF4-FFF2-40B4-BE49-F238E27FC236}">
                <a16:creationId xmlns:a16="http://schemas.microsoft.com/office/drawing/2014/main" id="{AABC7913-9961-47EC-8F49-6D7B16582CB7}"/>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ED420473-C671-4260-918F-C1450BD8EBBC}"/>
              </a:ext>
            </a:extLst>
          </p:cNvPr>
          <p:cNvSpPr>
            <a:spLocks noGrp="1"/>
          </p:cNvSpPr>
          <p:nvPr>
            <p:ph type="sldNum" sz="quarter" idx="12"/>
          </p:nvPr>
        </p:nvSpPr>
        <p:spPr/>
        <p:txBody>
          <a:bodyPr/>
          <a:lstStyle>
            <a:lvl1pPr>
              <a:defRPr/>
            </a:lvl1pPr>
          </a:lstStyle>
          <a:p>
            <a:pPr>
              <a:defRPr/>
            </a:pPr>
            <a:fld id="{69D31E1A-9E2B-44F0-BB9E-D086FEA71581}" type="slidenum">
              <a:rPr lang="en-US" altLang="en-US"/>
              <a:pPr>
                <a:defRPr/>
              </a:pPr>
              <a:t>‹#›</a:t>
            </a:fld>
            <a:endParaRPr lang="en-US" altLang="en-US" dirty="0"/>
          </a:p>
        </p:txBody>
      </p:sp>
    </p:spTree>
    <p:extLst>
      <p:ext uri="{BB962C8B-B14F-4D97-AF65-F5344CB8AC3E}">
        <p14:creationId xmlns:p14="http://schemas.microsoft.com/office/powerpoint/2010/main" val="1908607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EB155EB-D700-4332-8D76-5F6953CE626D}"/>
              </a:ext>
            </a:extLst>
          </p:cNvPr>
          <p:cNvSpPr>
            <a:spLocks noGrp="1"/>
          </p:cNvSpPr>
          <p:nvPr>
            <p:ph type="dt" sz="half" idx="10"/>
          </p:nvPr>
        </p:nvSpPr>
        <p:spPr/>
        <p:txBody>
          <a:bodyPr/>
          <a:lstStyle>
            <a:lvl1pPr>
              <a:defRPr/>
            </a:lvl1pPr>
          </a:lstStyle>
          <a:p>
            <a:pPr>
              <a:defRPr/>
            </a:pPr>
            <a:fld id="{9F04EB31-E7C2-4295-A332-FFA23D627EED}" type="datetimeFigureOut">
              <a:rPr lang="en-US"/>
              <a:pPr>
                <a:defRPr/>
              </a:pPr>
              <a:t>4/21/2021</a:t>
            </a:fld>
            <a:endParaRPr lang="en-US" dirty="0"/>
          </a:p>
        </p:txBody>
      </p:sp>
      <p:sp>
        <p:nvSpPr>
          <p:cNvPr id="6" name="Footer Placeholder 4">
            <a:extLst>
              <a:ext uri="{FF2B5EF4-FFF2-40B4-BE49-F238E27FC236}">
                <a16:creationId xmlns:a16="http://schemas.microsoft.com/office/drawing/2014/main" id="{D75FEAAA-D801-4413-A611-91EE946936C2}"/>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58E5BB09-0A04-4FED-9F19-579C80EB76E5}"/>
              </a:ext>
            </a:extLst>
          </p:cNvPr>
          <p:cNvSpPr>
            <a:spLocks noGrp="1"/>
          </p:cNvSpPr>
          <p:nvPr>
            <p:ph type="sldNum" sz="quarter" idx="12"/>
          </p:nvPr>
        </p:nvSpPr>
        <p:spPr/>
        <p:txBody>
          <a:bodyPr/>
          <a:lstStyle>
            <a:lvl1pPr>
              <a:defRPr/>
            </a:lvl1pPr>
          </a:lstStyle>
          <a:p>
            <a:pPr>
              <a:defRPr/>
            </a:pPr>
            <a:fld id="{262299F1-E854-42D8-AC59-312345F0F3AD}" type="slidenum">
              <a:rPr lang="en-US" altLang="en-US"/>
              <a:pPr>
                <a:defRPr/>
              </a:pPr>
              <a:t>‹#›</a:t>
            </a:fld>
            <a:endParaRPr lang="en-US" altLang="en-US" dirty="0"/>
          </a:p>
        </p:txBody>
      </p:sp>
    </p:spTree>
    <p:extLst>
      <p:ext uri="{BB962C8B-B14F-4D97-AF65-F5344CB8AC3E}">
        <p14:creationId xmlns:p14="http://schemas.microsoft.com/office/powerpoint/2010/main" val="13833006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2110E-31E4-4D2F-9C0F-406D5CB67113}"/>
              </a:ext>
            </a:extLst>
          </p:cNvPr>
          <p:cNvSpPr>
            <a:spLocks noGrp="1"/>
          </p:cNvSpPr>
          <p:nvPr>
            <p:ph type="dt" sz="half" idx="10"/>
          </p:nvPr>
        </p:nvSpPr>
        <p:spPr/>
        <p:txBody>
          <a:bodyPr/>
          <a:lstStyle>
            <a:lvl1pPr>
              <a:defRPr/>
            </a:lvl1pPr>
          </a:lstStyle>
          <a:p>
            <a:pPr>
              <a:defRPr/>
            </a:pPr>
            <a:fld id="{63DCDA8F-5B6B-4058-A104-0B580A226DB8}"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8615EE1D-92B4-4F78-A151-D1E9BF68D28D}"/>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075BD870-0436-4BC4-A2D6-B40A802B21E6}"/>
              </a:ext>
            </a:extLst>
          </p:cNvPr>
          <p:cNvSpPr>
            <a:spLocks noGrp="1"/>
          </p:cNvSpPr>
          <p:nvPr>
            <p:ph type="sldNum" sz="quarter" idx="12"/>
          </p:nvPr>
        </p:nvSpPr>
        <p:spPr/>
        <p:txBody>
          <a:bodyPr/>
          <a:lstStyle>
            <a:lvl1pPr>
              <a:defRPr/>
            </a:lvl1pPr>
          </a:lstStyle>
          <a:p>
            <a:pPr>
              <a:defRPr/>
            </a:pPr>
            <a:fld id="{B8B63A78-3408-44E0-8B41-2D783BB8F8FF}" type="slidenum">
              <a:rPr lang="en-US" altLang="en-US"/>
              <a:pPr>
                <a:defRPr/>
              </a:pPr>
              <a:t>‹#›</a:t>
            </a:fld>
            <a:endParaRPr lang="en-US" altLang="en-US" dirty="0"/>
          </a:p>
        </p:txBody>
      </p:sp>
    </p:spTree>
    <p:extLst>
      <p:ext uri="{BB962C8B-B14F-4D97-AF65-F5344CB8AC3E}">
        <p14:creationId xmlns:p14="http://schemas.microsoft.com/office/powerpoint/2010/main" val="40524390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E7CFC-185A-4B81-998D-54AE7D3A1A93}"/>
              </a:ext>
            </a:extLst>
          </p:cNvPr>
          <p:cNvSpPr>
            <a:spLocks noGrp="1"/>
          </p:cNvSpPr>
          <p:nvPr>
            <p:ph type="dt" sz="half" idx="10"/>
          </p:nvPr>
        </p:nvSpPr>
        <p:spPr/>
        <p:txBody>
          <a:bodyPr/>
          <a:lstStyle>
            <a:lvl1pPr>
              <a:defRPr/>
            </a:lvl1pPr>
          </a:lstStyle>
          <a:p>
            <a:pPr>
              <a:defRPr/>
            </a:pPr>
            <a:fld id="{02AD653A-F86D-4216-908D-AC49C216CD0E}"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50770B31-5224-4B4C-988D-9A94D8055FF3}"/>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3AB24C2-DBA3-42AF-9AD9-8785CB5D925E}"/>
              </a:ext>
            </a:extLst>
          </p:cNvPr>
          <p:cNvSpPr>
            <a:spLocks noGrp="1"/>
          </p:cNvSpPr>
          <p:nvPr>
            <p:ph type="sldNum" sz="quarter" idx="12"/>
          </p:nvPr>
        </p:nvSpPr>
        <p:spPr/>
        <p:txBody>
          <a:bodyPr/>
          <a:lstStyle>
            <a:lvl1pPr>
              <a:defRPr/>
            </a:lvl1pPr>
          </a:lstStyle>
          <a:p>
            <a:pPr>
              <a:defRPr/>
            </a:pPr>
            <a:fld id="{3EAEA924-964E-4235-A699-56E6E9DDDD78}" type="slidenum">
              <a:rPr lang="en-US" altLang="en-US"/>
              <a:pPr>
                <a:defRPr/>
              </a:pPr>
              <a:t>‹#›</a:t>
            </a:fld>
            <a:endParaRPr lang="en-US" altLang="en-US" dirty="0"/>
          </a:p>
        </p:txBody>
      </p:sp>
    </p:spTree>
    <p:extLst>
      <p:ext uri="{BB962C8B-B14F-4D97-AF65-F5344CB8AC3E}">
        <p14:creationId xmlns:p14="http://schemas.microsoft.com/office/powerpoint/2010/main" val="392326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rtlCol="0">
            <a:normAutofit/>
          </a:body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EF042B-2B25-46E2-9A8A-063FC5503EE4}"/>
              </a:ext>
            </a:extLst>
          </p:cNvPr>
          <p:cNvSpPr>
            <a:spLocks noGrp="1"/>
          </p:cNvSpPr>
          <p:nvPr>
            <p:ph type="dt" sz="half" idx="10"/>
          </p:nvPr>
        </p:nvSpPr>
        <p:spPr>
          <a:xfrm>
            <a:off x="685800" y="6248400"/>
            <a:ext cx="1905000" cy="457200"/>
          </a:xfrm>
        </p:spPr>
        <p:txBody>
          <a:bodyPr/>
          <a:lstStyle>
            <a:lvl1pPr>
              <a:defRPr/>
            </a:lvl1pPr>
          </a:lstStyle>
          <a:p>
            <a:pPr>
              <a:defRPr/>
            </a:pPr>
            <a:endParaRPr lang="en-US" altLang="en-US" dirty="0"/>
          </a:p>
        </p:txBody>
      </p:sp>
      <p:sp>
        <p:nvSpPr>
          <p:cNvPr id="6" name="Footer Placeholder 5">
            <a:extLst>
              <a:ext uri="{FF2B5EF4-FFF2-40B4-BE49-F238E27FC236}">
                <a16:creationId xmlns:a16="http://schemas.microsoft.com/office/drawing/2014/main" id="{6FDEEE53-A46A-4843-9E9E-BD3E652A0DE0}"/>
              </a:ext>
            </a:extLst>
          </p:cNvPr>
          <p:cNvSpPr>
            <a:spLocks noGrp="1"/>
          </p:cNvSpPr>
          <p:nvPr>
            <p:ph type="ftr" sz="quarter" idx="11"/>
          </p:nvPr>
        </p:nvSpPr>
        <p:spPr>
          <a:xfrm>
            <a:off x="3124200" y="6248400"/>
            <a:ext cx="2895600" cy="457200"/>
          </a:xfrm>
        </p:spPr>
        <p:txBody>
          <a:bodyPr/>
          <a:lstStyle>
            <a:lvl1pPr>
              <a:defRPr/>
            </a:lvl1pPr>
          </a:lstStyle>
          <a:p>
            <a:pPr>
              <a:defRPr/>
            </a:pPr>
            <a:endParaRPr lang="en-US" altLang="en-US" dirty="0"/>
          </a:p>
        </p:txBody>
      </p:sp>
      <p:sp>
        <p:nvSpPr>
          <p:cNvPr id="7" name="Slide Number Placeholder 6">
            <a:extLst>
              <a:ext uri="{FF2B5EF4-FFF2-40B4-BE49-F238E27FC236}">
                <a16:creationId xmlns:a16="http://schemas.microsoft.com/office/drawing/2014/main" id="{88AD5B00-EBD9-4006-AAF9-B61F18D50B4F}"/>
              </a:ext>
            </a:extLst>
          </p:cNvPr>
          <p:cNvSpPr>
            <a:spLocks noGrp="1"/>
          </p:cNvSpPr>
          <p:nvPr>
            <p:ph type="sldNum" sz="quarter" idx="12"/>
          </p:nvPr>
        </p:nvSpPr>
        <p:spPr>
          <a:xfrm>
            <a:off x="6553200" y="6248400"/>
            <a:ext cx="1905000" cy="457200"/>
          </a:xfrm>
        </p:spPr>
        <p:txBody>
          <a:bodyPr/>
          <a:lstStyle>
            <a:lvl1pPr>
              <a:defRPr/>
            </a:lvl1pPr>
          </a:lstStyle>
          <a:p>
            <a:pPr>
              <a:defRPr/>
            </a:pPr>
            <a:fld id="{FC8C51EA-7AE8-4D24-831C-08471E56C836}" type="slidenum">
              <a:rPr lang="en-US" altLang="en-US"/>
              <a:pPr>
                <a:defRPr/>
              </a:pPr>
              <a:t>‹#›</a:t>
            </a:fld>
            <a:endParaRPr lang="en-US" altLang="en-US" dirty="0"/>
          </a:p>
        </p:txBody>
      </p:sp>
    </p:spTree>
    <p:extLst>
      <p:ext uri="{BB962C8B-B14F-4D97-AF65-F5344CB8AC3E}">
        <p14:creationId xmlns:p14="http://schemas.microsoft.com/office/powerpoint/2010/main" val="36689234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rtlCol="0">
            <a:normAutofit/>
          </a:bodyPr>
          <a:lstStyle/>
          <a:p>
            <a:pPr lvl="0"/>
            <a:endParaRPr lang="en-US" noProof="0" dirty="0"/>
          </a:p>
        </p:txBody>
      </p:sp>
      <p:sp>
        <p:nvSpPr>
          <p:cNvPr id="5" name="Date Placeholder 4">
            <a:extLst>
              <a:ext uri="{FF2B5EF4-FFF2-40B4-BE49-F238E27FC236}">
                <a16:creationId xmlns:a16="http://schemas.microsoft.com/office/drawing/2014/main" id="{C169B686-5B15-4FC9-AA18-A55ECE1C2275}"/>
              </a:ext>
            </a:extLst>
          </p:cNvPr>
          <p:cNvSpPr>
            <a:spLocks noGrp="1" noChangeArrowheads="1"/>
          </p:cNvSpPr>
          <p:nvPr>
            <p:ph type="dt" sz="half" idx="10"/>
          </p:nvPr>
        </p:nvSpPr>
        <p:spPr/>
        <p:txBody>
          <a:bodyPr/>
          <a:lstStyle>
            <a:lvl1pPr>
              <a:defRPr/>
            </a:lvl1pPr>
          </a:lstStyle>
          <a:p>
            <a:pPr>
              <a:defRPr/>
            </a:pPr>
            <a:endParaRPr lang="en-US" dirty="0"/>
          </a:p>
        </p:txBody>
      </p:sp>
      <p:sp>
        <p:nvSpPr>
          <p:cNvPr id="6" name="Footer Placeholder 5">
            <a:extLst>
              <a:ext uri="{FF2B5EF4-FFF2-40B4-BE49-F238E27FC236}">
                <a16:creationId xmlns:a16="http://schemas.microsoft.com/office/drawing/2014/main" id="{D0385ECC-D3CE-4DF6-8BEF-2AB2E45F9FC6}"/>
              </a:ext>
            </a:extLst>
          </p:cNvPr>
          <p:cNvSpPr>
            <a:spLocks noGrp="1" noChangeArrowheads="1"/>
          </p:cNvSpPr>
          <p:nvPr>
            <p:ph type="ftr" sz="quarter" idx="11"/>
          </p:nvPr>
        </p:nvSpPr>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21171B19-66B4-4356-9E39-190A4838E006}"/>
              </a:ext>
            </a:extLst>
          </p:cNvPr>
          <p:cNvSpPr>
            <a:spLocks noGrp="1" noChangeArrowheads="1"/>
          </p:cNvSpPr>
          <p:nvPr>
            <p:ph type="sldNum" sz="quarter" idx="12"/>
          </p:nvPr>
        </p:nvSpPr>
        <p:spPr/>
        <p:txBody>
          <a:bodyPr/>
          <a:lstStyle>
            <a:lvl1pPr>
              <a:defRPr/>
            </a:lvl1pPr>
          </a:lstStyle>
          <a:p>
            <a:pPr>
              <a:defRPr/>
            </a:pPr>
            <a:fld id="{1B2D34FD-26C5-463F-B1E7-ECACB0B673BD}" type="slidenum">
              <a:rPr lang="en-US" altLang="en-US"/>
              <a:pPr>
                <a:defRPr/>
              </a:pPr>
              <a:t>‹#›</a:t>
            </a:fld>
            <a:endParaRPr lang="en-US" altLang="en-US" dirty="0"/>
          </a:p>
        </p:txBody>
      </p:sp>
    </p:spTree>
    <p:extLst>
      <p:ext uri="{BB962C8B-B14F-4D97-AF65-F5344CB8AC3E}">
        <p14:creationId xmlns:p14="http://schemas.microsoft.com/office/powerpoint/2010/main" val="2536722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5A3D127-A083-4214-B67A-A34A3BE9F28D}"/>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a:extLst>
              <a:ext uri="{FF2B5EF4-FFF2-40B4-BE49-F238E27FC236}">
                <a16:creationId xmlns:a16="http://schemas.microsoft.com/office/drawing/2014/main" id="{DC61F0B2-06C7-4C7C-918F-303FC8FCAB3A}"/>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a:extLst>
              <a:ext uri="{FF2B5EF4-FFF2-40B4-BE49-F238E27FC236}">
                <a16:creationId xmlns:a16="http://schemas.microsoft.com/office/drawing/2014/main" id="{0B21F96E-6DCA-4BF5-BCBF-7109C15F4F61}"/>
              </a:ext>
            </a:extLst>
          </p:cNvPr>
          <p:cNvSpPr>
            <a:spLocks noGrp="1" noChangeArrowheads="1"/>
          </p:cNvSpPr>
          <p:nvPr>
            <p:ph type="sldNum" sz="quarter" idx="12"/>
          </p:nvPr>
        </p:nvSpPr>
        <p:spPr>
          <a:ln/>
        </p:spPr>
        <p:txBody>
          <a:bodyPr/>
          <a:lstStyle>
            <a:lvl1pPr>
              <a:defRPr/>
            </a:lvl1pPr>
          </a:lstStyle>
          <a:p>
            <a:fld id="{DDDE6C5B-B6E1-4E7A-9072-A3CC9883AB3F}" type="slidenum">
              <a:rPr lang="en-US" altLang="en-US"/>
              <a:pPr/>
              <a:t>‹#›</a:t>
            </a:fld>
            <a:endParaRPr lang="en-US" altLang="en-US" dirty="0"/>
          </a:p>
        </p:txBody>
      </p:sp>
    </p:spTree>
    <p:extLst>
      <p:ext uri="{BB962C8B-B14F-4D97-AF65-F5344CB8AC3E}">
        <p14:creationId xmlns:p14="http://schemas.microsoft.com/office/powerpoint/2010/main" val="4111619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BDF414D-0BE3-4FE2-886B-2077435E256C}"/>
              </a:ext>
            </a:extLst>
          </p:cNvPr>
          <p:cNvSpPr>
            <a:spLocks noGrp="1"/>
          </p:cNvSpPr>
          <p:nvPr>
            <p:ph type="dt" sz="half" idx="10"/>
          </p:nvPr>
        </p:nvSpPr>
        <p:spPr/>
        <p:txBody>
          <a:bodyPr/>
          <a:lstStyle>
            <a:lvl1pPr>
              <a:defRPr/>
            </a:lvl1pPr>
          </a:lstStyle>
          <a:p>
            <a:pPr>
              <a:defRPr/>
            </a:pPr>
            <a:fld id="{56ECB15B-DBCA-4509-8E28-A50C881BCEC5}"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29020B83-7957-48B9-A797-B705715F356E}"/>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875DCA6-8DAB-4CB0-9DD2-DF464AC3E39C}"/>
              </a:ext>
            </a:extLst>
          </p:cNvPr>
          <p:cNvSpPr>
            <a:spLocks noGrp="1"/>
          </p:cNvSpPr>
          <p:nvPr>
            <p:ph type="sldNum" sz="quarter" idx="12"/>
          </p:nvPr>
        </p:nvSpPr>
        <p:spPr/>
        <p:txBody>
          <a:bodyPr/>
          <a:lstStyle>
            <a:lvl1pPr>
              <a:defRPr/>
            </a:lvl1pPr>
          </a:lstStyle>
          <a:p>
            <a:pPr>
              <a:defRPr/>
            </a:pPr>
            <a:fld id="{CFFCD134-2B91-443C-AB74-2DF20AE59DC3}" type="slidenum">
              <a:rPr lang="en-US" altLang="en-US"/>
              <a:pPr>
                <a:defRPr/>
              </a:pPr>
              <a:t>‹#›</a:t>
            </a:fld>
            <a:endParaRPr lang="en-US" altLang="en-US" dirty="0"/>
          </a:p>
        </p:txBody>
      </p:sp>
    </p:spTree>
    <p:extLst>
      <p:ext uri="{BB962C8B-B14F-4D97-AF65-F5344CB8AC3E}">
        <p14:creationId xmlns:p14="http://schemas.microsoft.com/office/powerpoint/2010/main" val="20175933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DD9A8D-EF8B-4EC1-A085-1AB5FC4F0B0C}"/>
              </a:ext>
            </a:extLst>
          </p:cNvPr>
          <p:cNvSpPr>
            <a:spLocks noGrp="1"/>
          </p:cNvSpPr>
          <p:nvPr>
            <p:ph type="dt" sz="half" idx="10"/>
          </p:nvPr>
        </p:nvSpPr>
        <p:spPr/>
        <p:txBody>
          <a:bodyPr/>
          <a:lstStyle>
            <a:lvl1pPr>
              <a:defRPr/>
            </a:lvl1pPr>
          </a:lstStyle>
          <a:p>
            <a:pPr>
              <a:defRPr/>
            </a:pPr>
            <a:fld id="{6BC6C242-B0D8-4E14-AF80-1D4FDD00539F}"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7BDC5357-1F33-4FC9-A6B1-211BC764B437}"/>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E66FA42-BCA2-41F2-BA3D-B10ED4C07161}"/>
              </a:ext>
            </a:extLst>
          </p:cNvPr>
          <p:cNvSpPr>
            <a:spLocks noGrp="1"/>
          </p:cNvSpPr>
          <p:nvPr>
            <p:ph type="sldNum" sz="quarter" idx="12"/>
          </p:nvPr>
        </p:nvSpPr>
        <p:spPr/>
        <p:txBody>
          <a:bodyPr/>
          <a:lstStyle>
            <a:lvl1pPr>
              <a:defRPr/>
            </a:lvl1pPr>
          </a:lstStyle>
          <a:p>
            <a:pPr>
              <a:defRPr/>
            </a:pPr>
            <a:fld id="{F41E89C0-982E-43E4-A406-8B85999DB608}" type="slidenum">
              <a:rPr lang="en-US" altLang="en-US"/>
              <a:pPr>
                <a:defRPr/>
              </a:pPr>
              <a:t>‹#›</a:t>
            </a:fld>
            <a:endParaRPr lang="en-US" altLang="en-US" dirty="0"/>
          </a:p>
        </p:txBody>
      </p:sp>
    </p:spTree>
    <p:extLst>
      <p:ext uri="{BB962C8B-B14F-4D97-AF65-F5344CB8AC3E}">
        <p14:creationId xmlns:p14="http://schemas.microsoft.com/office/powerpoint/2010/main" val="36522958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4301F1-CFAA-4360-A111-9943AE0DFB2B}"/>
              </a:ext>
            </a:extLst>
          </p:cNvPr>
          <p:cNvSpPr>
            <a:spLocks noGrp="1"/>
          </p:cNvSpPr>
          <p:nvPr>
            <p:ph type="dt" sz="half" idx="10"/>
          </p:nvPr>
        </p:nvSpPr>
        <p:spPr/>
        <p:txBody>
          <a:bodyPr/>
          <a:lstStyle>
            <a:lvl1pPr>
              <a:defRPr/>
            </a:lvl1pPr>
          </a:lstStyle>
          <a:p>
            <a:pPr>
              <a:defRPr/>
            </a:pPr>
            <a:fld id="{F51FB912-1074-4C9C-85D0-6441A8DCF53D}"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56132C63-CDEC-46E0-B5A6-194B3D7F742D}"/>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6404331D-C467-4BAE-A26E-36FC032223C8}"/>
              </a:ext>
            </a:extLst>
          </p:cNvPr>
          <p:cNvSpPr>
            <a:spLocks noGrp="1"/>
          </p:cNvSpPr>
          <p:nvPr>
            <p:ph type="sldNum" sz="quarter" idx="12"/>
          </p:nvPr>
        </p:nvSpPr>
        <p:spPr/>
        <p:txBody>
          <a:bodyPr/>
          <a:lstStyle>
            <a:lvl1pPr>
              <a:defRPr/>
            </a:lvl1pPr>
          </a:lstStyle>
          <a:p>
            <a:pPr>
              <a:defRPr/>
            </a:pPr>
            <a:fld id="{7C51CD69-EE56-4472-8FFD-184E68039EBF}" type="slidenum">
              <a:rPr lang="en-US" altLang="en-US"/>
              <a:pPr>
                <a:defRPr/>
              </a:pPr>
              <a:t>‹#›</a:t>
            </a:fld>
            <a:endParaRPr lang="en-US" altLang="en-US" dirty="0"/>
          </a:p>
        </p:txBody>
      </p:sp>
    </p:spTree>
    <p:extLst>
      <p:ext uri="{BB962C8B-B14F-4D97-AF65-F5344CB8AC3E}">
        <p14:creationId xmlns:p14="http://schemas.microsoft.com/office/powerpoint/2010/main" val="704615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F12E546-660A-4414-AC3B-8A6C60AC4E46}"/>
              </a:ext>
            </a:extLst>
          </p:cNvPr>
          <p:cNvSpPr>
            <a:spLocks noGrp="1"/>
          </p:cNvSpPr>
          <p:nvPr>
            <p:ph type="dt" sz="half" idx="10"/>
          </p:nvPr>
        </p:nvSpPr>
        <p:spPr/>
        <p:txBody>
          <a:bodyPr/>
          <a:lstStyle>
            <a:lvl1pPr>
              <a:defRPr/>
            </a:lvl1pPr>
          </a:lstStyle>
          <a:p>
            <a:pPr>
              <a:defRPr/>
            </a:pPr>
            <a:fld id="{41B6A3A6-E550-4C5B-9117-DBD8B14DD02C}" type="datetimeFigureOut">
              <a:rPr lang="en-US"/>
              <a:pPr>
                <a:defRPr/>
              </a:pPr>
              <a:t>4/21/2021</a:t>
            </a:fld>
            <a:endParaRPr lang="en-US" dirty="0"/>
          </a:p>
        </p:txBody>
      </p:sp>
      <p:sp>
        <p:nvSpPr>
          <p:cNvPr id="6" name="Footer Placeholder 4">
            <a:extLst>
              <a:ext uri="{FF2B5EF4-FFF2-40B4-BE49-F238E27FC236}">
                <a16:creationId xmlns:a16="http://schemas.microsoft.com/office/drawing/2014/main" id="{97CA9138-BCC3-4310-80E3-E7676424A2BD}"/>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28DEFED1-00FE-4C44-A4B4-C21F51B2967A}"/>
              </a:ext>
            </a:extLst>
          </p:cNvPr>
          <p:cNvSpPr>
            <a:spLocks noGrp="1"/>
          </p:cNvSpPr>
          <p:nvPr>
            <p:ph type="sldNum" sz="quarter" idx="12"/>
          </p:nvPr>
        </p:nvSpPr>
        <p:spPr/>
        <p:txBody>
          <a:bodyPr/>
          <a:lstStyle>
            <a:lvl1pPr>
              <a:defRPr/>
            </a:lvl1pPr>
          </a:lstStyle>
          <a:p>
            <a:pPr>
              <a:defRPr/>
            </a:pPr>
            <a:fld id="{5C441FAA-0617-45AD-ACF5-BBA957CC42A1}" type="slidenum">
              <a:rPr lang="en-US" altLang="en-US"/>
              <a:pPr>
                <a:defRPr/>
              </a:pPr>
              <a:t>‹#›</a:t>
            </a:fld>
            <a:endParaRPr lang="en-US" altLang="en-US" dirty="0"/>
          </a:p>
        </p:txBody>
      </p:sp>
    </p:spTree>
    <p:extLst>
      <p:ext uri="{BB962C8B-B14F-4D97-AF65-F5344CB8AC3E}">
        <p14:creationId xmlns:p14="http://schemas.microsoft.com/office/powerpoint/2010/main" val="38753447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DD697DB-725F-47E0-B561-77F14D09B3C0}"/>
              </a:ext>
            </a:extLst>
          </p:cNvPr>
          <p:cNvSpPr>
            <a:spLocks noGrp="1"/>
          </p:cNvSpPr>
          <p:nvPr>
            <p:ph type="dt" sz="half" idx="10"/>
          </p:nvPr>
        </p:nvSpPr>
        <p:spPr/>
        <p:txBody>
          <a:bodyPr/>
          <a:lstStyle>
            <a:lvl1pPr>
              <a:defRPr/>
            </a:lvl1pPr>
          </a:lstStyle>
          <a:p>
            <a:pPr>
              <a:defRPr/>
            </a:pPr>
            <a:fld id="{814BF25E-5F89-40A6-BA34-28C875DCFDF3}" type="datetimeFigureOut">
              <a:rPr lang="en-US"/>
              <a:pPr>
                <a:defRPr/>
              </a:pPr>
              <a:t>4/21/2021</a:t>
            </a:fld>
            <a:endParaRPr lang="en-US" dirty="0"/>
          </a:p>
        </p:txBody>
      </p:sp>
      <p:sp>
        <p:nvSpPr>
          <p:cNvPr id="8" name="Footer Placeholder 4">
            <a:extLst>
              <a:ext uri="{FF2B5EF4-FFF2-40B4-BE49-F238E27FC236}">
                <a16:creationId xmlns:a16="http://schemas.microsoft.com/office/drawing/2014/main" id="{0BBA011B-A89A-40C3-B11A-A8372BD8C144}"/>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E14A5142-8927-45EA-8676-BE57F628EAE8}"/>
              </a:ext>
            </a:extLst>
          </p:cNvPr>
          <p:cNvSpPr>
            <a:spLocks noGrp="1"/>
          </p:cNvSpPr>
          <p:nvPr>
            <p:ph type="sldNum" sz="quarter" idx="12"/>
          </p:nvPr>
        </p:nvSpPr>
        <p:spPr/>
        <p:txBody>
          <a:bodyPr/>
          <a:lstStyle>
            <a:lvl1pPr>
              <a:defRPr/>
            </a:lvl1pPr>
          </a:lstStyle>
          <a:p>
            <a:pPr>
              <a:defRPr/>
            </a:pPr>
            <a:fld id="{70FEB5B9-8723-405D-8535-ED7CCDC2908E}" type="slidenum">
              <a:rPr lang="en-US" altLang="en-US"/>
              <a:pPr>
                <a:defRPr/>
              </a:pPr>
              <a:t>‹#›</a:t>
            </a:fld>
            <a:endParaRPr lang="en-US" altLang="en-US" dirty="0"/>
          </a:p>
        </p:txBody>
      </p:sp>
    </p:spTree>
    <p:extLst>
      <p:ext uri="{BB962C8B-B14F-4D97-AF65-F5344CB8AC3E}">
        <p14:creationId xmlns:p14="http://schemas.microsoft.com/office/powerpoint/2010/main" val="40273782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CA34124-7153-4955-A17D-827FBC587697}"/>
              </a:ext>
            </a:extLst>
          </p:cNvPr>
          <p:cNvSpPr>
            <a:spLocks noGrp="1"/>
          </p:cNvSpPr>
          <p:nvPr>
            <p:ph type="dt" sz="half" idx="10"/>
          </p:nvPr>
        </p:nvSpPr>
        <p:spPr/>
        <p:txBody>
          <a:bodyPr/>
          <a:lstStyle>
            <a:lvl1pPr>
              <a:defRPr/>
            </a:lvl1pPr>
          </a:lstStyle>
          <a:p>
            <a:pPr>
              <a:defRPr/>
            </a:pPr>
            <a:fld id="{C6298C97-1145-4DA1-A4F7-9ECC96EB251B}" type="datetimeFigureOut">
              <a:rPr lang="en-US"/>
              <a:pPr>
                <a:defRPr/>
              </a:pPr>
              <a:t>4/21/2021</a:t>
            </a:fld>
            <a:endParaRPr lang="en-US" dirty="0"/>
          </a:p>
        </p:txBody>
      </p:sp>
      <p:sp>
        <p:nvSpPr>
          <p:cNvPr id="4" name="Footer Placeholder 4">
            <a:extLst>
              <a:ext uri="{FF2B5EF4-FFF2-40B4-BE49-F238E27FC236}">
                <a16:creationId xmlns:a16="http://schemas.microsoft.com/office/drawing/2014/main" id="{1D1ABF84-A1E6-4D21-BA88-D05165C2F6B2}"/>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1A99FF28-50F2-47A4-80A5-B5CDD3E839D8}"/>
              </a:ext>
            </a:extLst>
          </p:cNvPr>
          <p:cNvSpPr>
            <a:spLocks noGrp="1"/>
          </p:cNvSpPr>
          <p:nvPr>
            <p:ph type="sldNum" sz="quarter" idx="12"/>
          </p:nvPr>
        </p:nvSpPr>
        <p:spPr/>
        <p:txBody>
          <a:bodyPr/>
          <a:lstStyle>
            <a:lvl1pPr>
              <a:defRPr/>
            </a:lvl1pPr>
          </a:lstStyle>
          <a:p>
            <a:pPr>
              <a:defRPr/>
            </a:pPr>
            <a:fld id="{0F58C318-9F7E-4B53-8295-1BF6049D17A8}" type="slidenum">
              <a:rPr lang="en-US" altLang="en-US"/>
              <a:pPr>
                <a:defRPr/>
              </a:pPr>
              <a:t>‹#›</a:t>
            </a:fld>
            <a:endParaRPr lang="en-US" altLang="en-US" dirty="0"/>
          </a:p>
        </p:txBody>
      </p:sp>
    </p:spTree>
    <p:extLst>
      <p:ext uri="{BB962C8B-B14F-4D97-AF65-F5344CB8AC3E}">
        <p14:creationId xmlns:p14="http://schemas.microsoft.com/office/powerpoint/2010/main" val="4660545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EAB5316-59BC-4671-9E24-C6CA476467D8}"/>
              </a:ext>
            </a:extLst>
          </p:cNvPr>
          <p:cNvSpPr>
            <a:spLocks noGrp="1"/>
          </p:cNvSpPr>
          <p:nvPr>
            <p:ph type="dt" sz="half" idx="10"/>
          </p:nvPr>
        </p:nvSpPr>
        <p:spPr/>
        <p:txBody>
          <a:bodyPr/>
          <a:lstStyle>
            <a:lvl1pPr>
              <a:defRPr/>
            </a:lvl1pPr>
          </a:lstStyle>
          <a:p>
            <a:pPr>
              <a:defRPr/>
            </a:pPr>
            <a:fld id="{247A6328-1074-4B7A-9808-12315E242B14}" type="datetimeFigureOut">
              <a:rPr lang="en-US"/>
              <a:pPr>
                <a:defRPr/>
              </a:pPr>
              <a:t>4/21/2021</a:t>
            </a:fld>
            <a:endParaRPr lang="en-US" dirty="0"/>
          </a:p>
        </p:txBody>
      </p:sp>
      <p:sp>
        <p:nvSpPr>
          <p:cNvPr id="3" name="Footer Placeholder 4">
            <a:extLst>
              <a:ext uri="{FF2B5EF4-FFF2-40B4-BE49-F238E27FC236}">
                <a16:creationId xmlns:a16="http://schemas.microsoft.com/office/drawing/2014/main" id="{41A055B8-B9FB-46E3-A2FA-B41D05B408F0}"/>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C8D6F458-82F2-4B2F-9D64-3C014A471FC9}"/>
              </a:ext>
            </a:extLst>
          </p:cNvPr>
          <p:cNvSpPr>
            <a:spLocks noGrp="1"/>
          </p:cNvSpPr>
          <p:nvPr>
            <p:ph type="sldNum" sz="quarter" idx="12"/>
          </p:nvPr>
        </p:nvSpPr>
        <p:spPr/>
        <p:txBody>
          <a:bodyPr/>
          <a:lstStyle>
            <a:lvl1pPr>
              <a:defRPr/>
            </a:lvl1pPr>
          </a:lstStyle>
          <a:p>
            <a:pPr>
              <a:defRPr/>
            </a:pPr>
            <a:fld id="{2D5E00E3-74F3-40A0-8748-140EA9C31DB4}" type="slidenum">
              <a:rPr lang="en-US" altLang="en-US"/>
              <a:pPr>
                <a:defRPr/>
              </a:pPr>
              <a:t>‹#›</a:t>
            </a:fld>
            <a:endParaRPr lang="en-US" altLang="en-US" dirty="0"/>
          </a:p>
        </p:txBody>
      </p:sp>
    </p:spTree>
    <p:extLst>
      <p:ext uri="{BB962C8B-B14F-4D97-AF65-F5344CB8AC3E}">
        <p14:creationId xmlns:p14="http://schemas.microsoft.com/office/powerpoint/2010/main" val="24506908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6240D34-DA67-4F43-BE8E-ACEB7BF423B0}"/>
              </a:ext>
            </a:extLst>
          </p:cNvPr>
          <p:cNvSpPr>
            <a:spLocks noGrp="1"/>
          </p:cNvSpPr>
          <p:nvPr>
            <p:ph type="dt" sz="half" idx="10"/>
          </p:nvPr>
        </p:nvSpPr>
        <p:spPr/>
        <p:txBody>
          <a:bodyPr/>
          <a:lstStyle>
            <a:lvl1pPr>
              <a:defRPr/>
            </a:lvl1pPr>
          </a:lstStyle>
          <a:p>
            <a:pPr>
              <a:defRPr/>
            </a:pPr>
            <a:fld id="{CD736B99-ACB5-448C-88E4-A5D46609638D}" type="datetimeFigureOut">
              <a:rPr lang="en-US"/>
              <a:pPr>
                <a:defRPr/>
              </a:pPr>
              <a:t>4/21/2021</a:t>
            </a:fld>
            <a:endParaRPr lang="en-US" dirty="0"/>
          </a:p>
        </p:txBody>
      </p:sp>
      <p:sp>
        <p:nvSpPr>
          <p:cNvPr id="6" name="Footer Placeholder 4">
            <a:extLst>
              <a:ext uri="{FF2B5EF4-FFF2-40B4-BE49-F238E27FC236}">
                <a16:creationId xmlns:a16="http://schemas.microsoft.com/office/drawing/2014/main" id="{28737828-F5A2-4224-8A6B-CCD343F8B71B}"/>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A8DEDA77-9485-4C4E-A03C-A46F8AC3C619}"/>
              </a:ext>
            </a:extLst>
          </p:cNvPr>
          <p:cNvSpPr>
            <a:spLocks noGrp="1"/>
          </p:cNvSpPr>
          <p:nvPr>
            <p:ph type="sldNum" sz="quarter" idx="12"/>
          </p:nvPr>
        </p:nvSpPr>
        <p:spPr/>
        <p:txBody>
          <a:bodyPr/>
          <a:lstStyle>
            <a:lvl1pPr>
              <a:defRPr/>
            </a:lvl1pPr>
          </a:lstStyle>
          <a:p>
            <a:pPr>
              <a:defRPr/>
            </a:pPr>
            <a:fld id="{4D9DEC7E-C1F7-4CFE-A8B8-4271EECA3B0C}" type="slidenum">
              <a:rPr lang="en-US" altLang="en-US"/>
              <a:pPr>
                <a:defRPr/>
              </a:pPr>
              <a:t>‹#›</a:t>
            </a:fld>
            <a:endParaRPr lang="en-US" altLang="en-US" dirty="0"/>
          </a:p>
        </p:txBody>
      </p:sp>
    </p:spTree>
    <p:extLst>
      <p:ext uri="{BB962C8B-B14F-4D97-AF65-F5344CB8AC3E}">
        <p14:creationId xmlns:p14="http://schemas.microsoft.com/office/powerpoint/2010/main" val="12467269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A7125AE-6C37-4FA1-A2B3-B8CAE2DE93EE}"/>
              </a:ext>
            </a:extLst>
          </p:cNvPr>
          <p:cNvSpPr>
            <a:spLocks noGrp="1"/>
          </p:cNvSpPr>
          <p:nvPr>
            <p:ph type="dt" sz="half" idx="10"/>
          </p:nvPr>
        </p:nvSpPr>
        <p:spPr/>
        <p:txBody>
          <a:bodyPr/>
          <a:lstStyle>
            <a:lvl1pPr>
              <a:defRPr/>
            </a:lvl1pPr>
          </a:lstStyle>
          <a:p>
            <a:pPr>
              <a:defRPr/>
            </a:pPr>
            <a:fld id="{009D2A59-6F46-4A55-BF6A-CD8F6E5DC5AC}" type="datetimeFigureOut">
              <a:rPr lang="en-US"/>
              <a:pPr>
                <a:defRPr/>
              </a:pPr>
              <a:t>4/21/2021</a:t>
            </a:fld>
            <a:endParaRPr lang="en-US" dirty="0"/>
          </a:p>
        </p:txBody>
      </p:sp>
      <p:sp>
        <p:nvSpPr>
          <p:cNvPr id="6" name="Footer Placeholder 4">
            <a:extLst>
              <a:ext uri="{FF2B5EF4-FFF2-40B4-BE49-F238E27FC236}">
                <a16:creationId xmlns:a16="http://schemas.microsoft.com/office/drawing/2014/main" id="{6CD79E20-9355-47BC-96B1-8230EC4FD217}"/>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F639D18C-199F-439B-A5CE-9A1B0E108E77}"/>
              </a:ext>
            </a:extLst>
          </p:cNvPr>
          <p:cNvSpPr>
            <a:spLocks noGrp="1"/>
          </p:cNvSpPr>
          <p:nvPr>
            <p:ph type="sldNum" sz="quarter" idx="12"/>
          </p:nvPr>
        </p:nvSpPr>
        <p:spPr/>
        <p:txBody>
          <a:bodyPr/>
          <a:lstStyle>
            <a:lvl1pPr>
              <a:defRPr/>
            </a:lvl1pPr>
          </a:lstStyle>
          <a:p>
            <a:pPr>
              <a:defRPr/>
            </a:pPr>
            <a:fld id="{3AFB52F2-7809-4F13-A07A-0BF953009144}" type="slidenum">
              <a:rPr lang="en-US" altLang="en-US"/>
              <a:pPr>
                <a:defRPr/>
              </a:pPr>
              <a:t>‹#›</a:t>
            </a:fld>
            <a:endParaRPr lang="en-US" altLang="en-US" dirty="0"/>
          </a:p>
        </p:txBody>
      </p:sp>
    </p:spTree>
    <p:extLst>
      <p:ext uri="{BB962C8B-B14F-4D97-AF65-F5344CB8AC3E}">
        <p14:creationId xmlns:p14="http://schemas.microsoft.com/office/powerpoint/2010/main" val="31057529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87C04-F994-4159-8290-AE83C4927D12}"/>
              </a:ext>
            </a:extLst>
          </p:cNvPr>
          <p:cNvSpPr>
            <a:spLocks noGrp="1"/>
          </p:cNvSpPr>
          <p:nvPr>
            <p:ph type="dt" sz="half" idx="10"/>
          </p:nvPr>
        </p:nvSpPr>
        <p:spPr/>
        <p:txBody>
          <a:bodyPr/>
          <a:lstStyle>
            <a:lvl1pPr>
              <a:defRPr/>
            </a:lvl1pPr>
          </a:lstStyle>
          <a:p>
            <a:pPr>
              <a:defRPr/>
            </a:pPr>
            <a:fld id="{1C2D1EAA-41D8-4CBD-80E2-47F00BB8F4E4}"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9F6137B3-574C-47EE-9811-F3C02DC8307A}"/>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E4D61519-1509-4EB6-9722-AEA94F62BDE1}"/>
              </a:ext>
            </a:extLst>
          </p:cNvPr>
          <p:cNvSpPr>
            <a:spLocks noGrp="1"/>
          </p:cNvSpPr>
          <p:nvPr>
            <p:ph type="sldNum" sz="quarter" idx="12"/>
          </p:nvPr>
        </p:nvSpPr>
        <p:spPr/>
        <p:txBody>
          <a:bodyPr/>
          <a:lstStyle>
            <a:lvl1pPr>
              <a:defRPr/>
            </a:lvl1pPr>
          </a:lstStyle>
          <a:p>
            <a:pPr>
              <a:defRPr/>
            </a:pPr>
            <a:fld id="{C642290A-E936-4AD2-AABB-9DB32177D5ED}" type="slidenum">
              <a:rPr lang="en-US" altLang="en-US"/>
              <a:pPr>
                <a:defRPr/>
              </a:pPr>
              <a:t>‹#›</a:t>
            </a:fld>
            <a:endParaRPr lang="en-US" altLang="en-US" dirty="0"/>
          </a:p>
        </p:txBody>
      </p:sp>
    </p:spTree>
    <p:extLst>
      <p:ext uri="{BB962C8B-B14F-4D97-AF65-F5344CB8AC3E}">
        <p14:creationId xmlns:p14="http://schemas.microsoft.com/office/powerpoint/2010/main" val="1391408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2FA4904-245B-47D7-B460-575DAF822EF9}"/>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a:extLst>
              <a:ext uri="{FF2B5EF4-FFF2-40B4-BE49-F238E27FC236}">
                <a16:creationId xmlns:a16="http://schemas.microsoft.com/office/drawing/2014/main" id="{41436A69-E557-4ED3-9D77-D43B5BD3E692}"/>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a:extLst>
              <a:ext uri="{FF2B5EF4-FFF2-40B4-BE49-F238E27FC236}">
                <a16:creationId xmlns:a16="http://schemas.microsoft.com/office/drawing/2014/main" id="{FA46A332-3079-4F06-8155-302ADEC62C92}"/>
              </a:ext>
            </a:extLst>
          </p:cNvPr>
          <p:cNvSpPr>
            <a:spLocks noGrp="1" noChangeArrowheads="1"/>
          </p:cNvSpPr>
          <p:nvPr>
            <p:ph type="sldNum" sz="quarter" idx="12"/>
          </p:nvPr>
        </p:nvSpPr>
        <p:spPr>
          <a:ln/>
        </p:spPr>
        <p:txBody>
          <a:bodyPr/>
          <a:lstStyle>
            <a:lvl1pPr>
              <a:defRPr/>
            </a:lvl1pPr>
          </a:lstStyle>
          <a:p>
            <a:fld id="{994D1C5A-68EA-4459-9528-89B05F7FBA7D}" type="slidenum">
              <a:rPr lang="en-US" altLang="en-US"/>
              <a:pPr/>
              <a:t>‹#›</a:t>
            </a:fld>
            <a:endParaRPr lang="en-US" altLang="en-US" dirty="0"/>
          </a:p>
        </p:txBody>
      </p:sp>
    </p:spTree>
    <p:extLst>
      <p:ext uri="{BB962C8B-B14F-4D97-AF65-F5344CB8AC3E}">
        <p14:creationId xmlns:p14="http://schemas.microsoft.com/office/powerpoint/2010/main" val="37509858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78EC1-AEEF-4E54-98B5-4E45B5AA5E3A}"/>
              </a:ext>
            </a:extLst>
          </p:cNvPr>
          <p:cNvSpPr>
            <a:spLocks noGrp="1"/>
          </p:cNvSpPr>
          <p:nvPr>
            <p:ph type="dt" sz="half" idx="10"/>
          </p:nvPr>
        </p:nvSpPr>
        <p:spPr/>
        <p:txBody>
          <a:bodyPr/>
          <a:lstStyle>
            <a:lvl1pPr>
              <a:defRPr/>
            </a:lvl1pPr>
          </a:lstStyle>
          <a:p>
            <a:pPr>
              <a:defRPr/>
            </a:pPr>
            <a:fld id="{A5734C03-C692-45B7-B3F3-C71C9B84E6A7}"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3995DE55-370C-4B64-95B8-D6546769E43E}"/>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960CE213-9AB1-446C-83B8-372AAF016702}"/>
              </a:ext>
            </a:extLst>
          </p:cNvPr>
          <p:cNvSpPr>
            <a:spLocks noGrp="1"/>
          </p:cNvSpPr>
          <p:nvPr>
            <p:ph type="sldNum" sz="quarter" idx="12"/>
          </p:nvPr>
        </p:nvSpPr>
        <p:spPr/>
        <p:txBody>
          <a:bodyPr/>
          <a:lstStyle>
            <a:lvl1pPr>
              <a:defRPr/>
            </a:lvl1pPr>
          </a:lstStyle>
          <a:p>
            <a:pPr>
              <a:defRPr/>
            </a:pPr>
            <a:fld id="{AE82D24F-F8D9-4B8D-86A9-77AD53E0B31E}" type="slidenum">
              <a:rPr lang="en-US" altLang="en-US"/>
              <a:pPr>
                <a:defRPr/>
              </a:pPr>
              <a:t>‹#›</a:t>
            </a:fld>
            <a:endParaRPr lang="en-US" altLang="en-US" dirty="0"/>
          </a:p>
        </p:txBody>
      </p:sp>
    </p:spTree>
    <p:extLst>
      <p:ext uri="{BB962C8B-B14F-4D97-AF65-F5344CB8AC3E}">
        <p14:creationId xmlns:p14="http://schemas.microsoft.com/office/powerpoint/2010/main" val="19472319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rtlCol="0">
            <a:normAutofit/>
          </a:body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550CB-01A2-46DA-B2B9-50F3737F55A8}"/>
              </a:ext>
            </a:extLst>
          </p:cNvPr>
          <p:cNvSpPr>
            <a:spLocks noGrp="1"/>
          </p:cNvSpPr>
          <p:nvPr>
            <p:ph type="dt" sz="half" idx="10"/>
          </p:nvPr>
        </p:nvSpPr>
        <p:spPr>
          <a:xfrm>
            <a:off x="685800" y="6248400"/>
            <a:ext cx="1905000" cy="457200"/>
          </a:xfrm>
        </p:spPr>
        <p:txBody>
          <a:bodyPr/>
          <a:lstStyle>
            <a:lvl1pPr>
              <a:defRPr/>
            </a:lvl1pPr>
          </a:lstStyle>
          <a:p>
            <a:pPr>
              <a:defRPr/>
            </a:pPr>
            <a:endParaRPr lang="en-US" altLang="en-US" dirty="0"/>
          </a:p>
        </p:txBody>
      </p:sp>
      <p:sp>
        <p:nvSpPr>
          <p:cNvPr id="6" name="Footer Placeholder 5">
            <a:extLst>
              <a:ext uri="{FF2B5EF4-FFF2-40B4-BE49-F238E27FC236}">
                <a16:creationId xmlns:a16="http://schemas.microsoft.com/office/drawing/2014/main" id="{8472B458-1111-4A13-AE8B-0A5B219C03FC}"/>
              </a:ext>
            </a:extLst>
          </p:cNvPr>
          <p:cNvSpPr>
            <a:spLocks noGrp="1"/>
          </p:cNvSpPr>
          <p:nvPr>
            <p:ph type="ftr" sz="quarter" idx="11"/>
          </p:nvPr>
        </p:nvSpPr>
        <p:spPr>
          <a:xfrm>
            <a:off x="3124200" y="6248400"/>
            <a:ext cx="2895600" cy="457200"/>
          </a:xfrm>
        </p:spPr>
        <p:txBody>
          <a:bodyPr/>
          <a:lstStyle>
            <a:lvl1pPr>
              <a:defRPr/>
            </a:lvl1pPr>
          </a:lstStyle>
          <a:p>
            <a:pPr>
              <a:defRPr/>
            </a:pPr>
            <a:endParaRPr lang="en-US" altLang="en-US" dirty="0"/>
          </a:p>
        </p:txBody>
      </p:sp>
      <p:sp>
        <p:nvSpPr>
          <p:cNvPr id="7" name="Slide Number Placeholder 6">
            <a:extLst>
              <a:ext uri="{FF2B5EF4-FFF2-40B4-BE49-F238E27FC236}">
                <a16:creationId xmlns:a16="http://schemas.microsoft.com/office/drawing/2014/main" id="{43090B40-EFC3-4F11-BA45-5E3C0CBCD985}"/>
              </a:ext>
            </a:extLst>
          </p:cNvPr>
          <p:cNvSpPr>
            <a:spLocks noGrp="1"/>
          </p:cNvSpPr>
          <p:nvPr>
            <p:ph type="sldNum" sz="quarter" idx="12"/>
          </p:nvPr>
        </p:nvSpPr>
        <p:spPr>
          <a:xfrm>
            <a:off x="6553200" y="6248400"/>
            <a:ext cx="1905000" cy="457200"/>
          </a:xfrm>
        </p:spPr>
        <p:txBody>
          <a:bodyPr/>
          <a:lstStyle>
            <a:lvl1pPr>
              <a:defRPr/>
            </a:lvl1pPr>
          </a:lstStyle>
          <a:p>
            <a:pPr>
              <a:defRPr/>
            </a:pPr>
            <a:fld id="{2AAC61A6-D6E9-450D-9821-4C86909AAF66}" type="slidenum">
              <a:rPr lang="en-US" altLang="en-US"/>
              <a:pPr>
                <a:defRPr/>
              </a:pPr>
              <a:t>‹#›</a:t>
            </a:fld>
            <a:endParaRPr lang="en-US" altLang="en-US" dirty="0"/>
          </a:p>
        </p:txBody>
      </p:sp>
    </p:spTree>
    <p:extLst>
      <p:ext uri="{BB962C8B-B14F-4D97-AF65-F5344CB8AC3E}">
        <p14:creationId xmlns:p14="http://schemas.microsoft.com/office/powerpoint/2010/main" val="20502706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rtlCol="0">
            <a:normAutofit/>
          </a:bodyPr>
          <a:lstStyle/>
          <a:p>
            <a:pPr lvl="0"/>
            <a:endParaRPr lang="en-US" noProof="0" dirty="0"/>
          </a:p>
        </p:txBody>
      </p:sp>
      <p:sp>
        <p:nvSpPr>
          <p:cNvPr id="5" name="Date Placeholder 4">
            <a:extLst>
              <a:ext uri="{FF2B5EF4-FFF2-40B4-BE49-F238E27FC236}">
                <a16:creationId xmlns:a16="http://schemas.microsoft.com/office/drawing/2014/main" id="{43EE8CCC-91FF-48D0-AF2D-8476B6CEDDD3}"/>
              </a:ext>
            </a:extLst>
          </p:cNvPr>
          <p:cNvSpPr>
            <a:spLocks noGrp="1" noChangeArrowheads="1"/>
          </p:cNvSpPr>
          <p:nvPr>
            <p:ph type="dt" sz="half" idx="10"/>
          </p:nvPr>
        </p:nvSpPr>
        <p:spPr/>
        <p:txBody>
          <a:bodyPr/>
          <a:lstStyle>
            <a:lvl1pPr>
              <a:defRPr/>
            </a:lvl1pPr>
          </a:lstStyle>
          <a:p>
            <a:pPr>
              <a:defRPr/>
            </a:pPr>
            <a:endParaRPr lang="en-US" dirty="0"/>
          </a:p>
        </p:txBody>
      </p:sp>
      <p:sp>
        <p:nvSpPr>
          <p:cNvPr id="6" name="Footer Placeholder 5">
            <a:extLst>
              <a:ext uri="{FF2B5EF4-FFF2-40B4-BE49-F238E27FC236}">
                <a16:creationId xmlns:a16="http://schemas.microsoft.com/office/drawing/2014/main" id="{498DDC26-155C-4C4E-9DF3-1524187EF136}"/>
              </a:ext>
            </a:extLst>
          </p:cNvPr>
          <p:cNvSpPr>
            <a:spLocks noGrp="1" noChangeArrowheads="1"/>
          </p:cNvSpPr>
          <p:nvPr>
            <p:ph type="ftr" sz="quarter" idx="11"/>
          </p:nvPr>
        </p:nvSpPr>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650D6853-2F23-4690-80EE-4A87104063A6}"/>
              </a:ext>
            </a:extLst>
          </p:cNvPr>
          <p:cNvSpPr>
            <a:spLocks noGrp="1" noChangeArrowheads="1"/>
          </p:cNvSpPr>
          <p:nvPr>
            <p:ph type="sldNum" sz="quarter" idx="12"/>
          </p:nvPr>
        </p:nvSpPr>
        <p:spPr/>
        <p:txBody>
          <a:bodyPr/>
          <a:lstStyle>
            <a:lvl1pPr>
              <a:defRPr/>
            </a:lvl1pPr>
          </a:lstStyle>
          <a:p>
            <a:pPr>
              <a:defRPr/>
            </a:pPr>
            <a:fld id="{92434161-EC69-458D-92B6-DF69B316EB6D}" type="slidenum">
              <a:rPr lang="en-US" altLang="en-US"/>
              <a:pPr>
                <a:defRPr/>
              </a:pPr>
              <a:t>‹#›</a:t>
            </a:fld>
            <a:endParaRPr lang="en-US" altLang="en-US" dirty="0"/>
          </a:p>
        </p:txBody>
      </p:sp>
    </p:spTree>
    <p:extLst>
      <p:ext uri="{BB962C8B-B14F-4D97-AF65-F5344CB8AC3E}">
        <p14:creationId xmlns:p14="http://schemas.microsoft.com/office/powerpoint/2010/main" val="36664240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50E773C-2019-4366-8C25-6034C544DB4A}"/>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42003FFB-0C66-45F6-BEA3-6510649486E2}"/>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073FB1CC-F4B0-48C8-B20B-F21A2F37266F}"/>
              </a:ext>
            </a:extLst>
          </p:cNvPr>
          <p:cNvSpPr>
            <a:spLocks noGrp="1" noChangeArrowheads="1"/>
          </p:cNvSpPr>
          <p:nvPr>
            <p:ph type="sldNum" sz="quarter" idx="12"/>
          </p:nvPr>
        </p:nvSpPr>
        <p:spPr>
          <a:ln/>
        </p:spPr>
        <p:txBody>
          <a:bodyPr/>
          <a:lstStyle>
            <a:lvl1pPr>
              <a:defRPr/>
            </a:lvl1pPr>
          </a:lstStyle>
          <a:p>
            <a:pPr>
              <a:defRPr/>
            </a:pPr>
            <a:fld id="{BD4F52F6-34EC-4D5E-99D8-2FF338DE2C43}" type="slidenum">
              <a:rPr lang="en-US" altLang="en-US"/>
              <a:pPr>
                <a:defRPr/>
              </a:pPr>
              <a:t>‹#›</a:t>
            </a:fld>
            <a:endParaRPr lang="en-US" altLang="en-US" dirty="0"/>
          </a:p>
        </p:txBody>
      </p:sp>
    </p:spTree>
    <p:extLst>
      <p:ext uri="{BB962C8B-B14F-4D97-AF65-F5344CB8AC3E}">
        <p14:creationId xmlns:p14="http://schemas.microsoft.com/office/powerpoint/2010/main" val="1663831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B02EE9-FBFB-4E12-9A9D-CF9A96AAF940}"/>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A2380BF0-0136-4CFE-AD8B-B7FD8AB12941}"/>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796B2CE2-F6B4-4C88-B425-BC3B2BE3ABA7}"/>
              </a:ext>
            </a:extLst>
          </p:cNvPr>
          <p:cNvSpPr>
            <a:spLocks noGrp="1" noChangeArrowheads="1"/>
          </p:cNvSpPr>
          <p:nvPr>
            <p:ph type="sldNum" sz="quarter" idx="12"/>
          </p:nvPr>
        </p:nvSpPr>
        <p:spPr>
          <a:ln/>
        </p:spPr>
        <p:txBody>
          <a:bodyPr/>
          <a:lstStyle>
            <a:lvl1pPr>
              <a:defRPr/>
            </a:lvl1pPr>
          </a:lstStyle>
          <a:p>
            <a:pPr>
              <a:defRPr/>
            </a:pPr>
            <a:fld id="{66E7F3F0-EBA1-4CB3-98EA-574E7652D641}" type="slidenum">
              <a:rPr lang="en-US" altLang="en-US"/>
              <a:pPr>
                <a:defRPr/>
              </a:pPr>
              <a:t>‹#›</a:t>
            </a:fld>
            <a:endParaRPr lang="en-US" altLang="en-US" dirty="0"/>
          </a:p>
        </p:txBody>
      </p:sp>
    </p:spTree>
    <p:extLst>
      <p:ext uri="{BB962C8B-B14F-4D97-AF65-F5344CB8AC3E}">
        <p14:creationId xmlns:p14="http://schemas.microsoft.com/office/powerpoint/2010/main" val="41993602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14750CC-E506-462E-8C6C-F4D8BDECE5E7}"/>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561136E1-BA54-48E6-A62B-7D238CB2DE42}"/>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8439DCF0-7238-4383-A9AD-42AC3C7DA975}"/>
              </a:ext>
            </a:extLst>
          </p:cNvPr>
          <p:cNvSpPr>
            <a:spLocks noGrp="1" noChangeArrowheads="1"/>
          </p:cNvSpPr>
          <p:nvPr>
            <p:ph type="sldNum" sz="quarter" idx="12"/>
          </p:nvPr>
        </p:nvSpPr>
        <p:spPr>
          <a:ln/>
        </p:spPr>
        <p:txBody>
          <a:bodyPr/>
          <a:lstStyle>
            <a:lvl1pPr>
              <a:defRPr/>
            </a:lvl1pPr>
          </a:lstStyle>
          <a:p>
            <a:pPr>
              <a:defRPr/>
            </a:pPr>
            <a:fld id="{478B1DC1-8D67-4106-BA79-9A1B354C846B}" type="slidenum">
              <a:rPr lang="en-US" altLang="en-US"/>
              <a:pPr>
                <a:defRPr/>
              </a:pPr>
              <a:t>‹#›</a:t>
            </a:fld>
            <a:endParaRPr lang="en-US" altLang="en-US" dirty="0"/>
          </a:p>
        </p:txBody>
      </p:sp>
    </p:spTree>
    <p:extLst>
      <p:ext uri="{BB962C8B-B14F-4D97-AF65-F5344CB8AC3E}">
        <p14:creationId xmlns:p14="http://schemas.microsoft.com/office/powerpoint/2010/main" val="6917678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E55EAA-9F18-464F-93A0-5F4715DD7DB1}"/>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ADB70372-B2A5-4D4A-96C8-844D007DD428}"/>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B4682DDF-95DF-4108-99C1-7EA656B57226}"/>
              </a:ext>
            </a:extLst>
          </p:cNvPr>
          <p:cNvSpPr>
            <a:spLocks noGrp="1" noChangeArrowheads="1"/>
          </p:cNvSpPr>
          <p:nvPr>
            <p:ph type="sldNum" sz="quarter" idx="12"/>
          </p:nvPr>
        </p:nvSpPr>
        <p:spPr>
          <a:ln/>
        </p:spPr>
        <p:txBody>
          <a:bodyPr/>
          <a:lstStyle>
            <a:lvl1pPr>
              <a:defRPr/>
            </a:lvl1pPr>
          </a:lstStyle>
          <a:p>
            <a:pPr>
              <a:defRPr/>
            </a:pPr>
            <a:fld id="{2B1B9C23-FFDB-41EC-A588-6E4A645E772E}" type="slidenum">
              <a:rPr lang="en-US" altLang="en-US"/>
              <a:pPr>
                <a:defRPr/>
              </a:pPr>
              <a:t>‹#›</a:t>
            </a:fld>
            <a:endParaRPr lang="en-US" altLang="en-US" dirty="0"/>
          </a:p>
        </p:txBody>
      </p:sp>
    </p:spTree>
    <p:extLst>
      <p:ext uri="{BB962C8B-B14F-4D97-AF65-F5344CB8AC3E}">
        <p14:creationId xmlns:p14="http://schemas.microsoft.com/office/powerpoint/2010/main" val="1978640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EF76E9B-613F-4741-BEFF-47BE0B1EC8E3}"/>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a:extLst>
              <a:ext uri="{FF2B5EF4-FFF2-40B4-BE49-F238E27FC236}">
                <a16:creationId xmlns:a16="http://schemas.microsoft.com/office/drawing/2014/main" id="{E43BED3B-ADC0-40B1-B0C6-EE10E7E56980}"/>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a:extLst>
              <a:ext uri="{FF2B5EF4-FFF2-40B4-BE49-F238E27FC236}">
                <a16:creationId xmlns:a16="http://schemas.microsoft.com/office/drawing/2014/main" id="{03935464-0CDA-4FF1-A120-A8308ABDB0A8}"/>
              </a:ext>
            </a:extLst>
          </p:cNvPr>
          <p:cNvSpPr>
            <a:spLocks noGrp="1" noChangeArrowheads="1"/>
          </p:cNvSpPr>
          <p:nvPr>
            <p:ph type="sldNum" sz="quarter" idx="12"/>
          </p:nvPr>
        </p:nvSpPr>
        <p:spPr>
          <a:ln/>
        </p:spPr>
        <p:txBody>
          <a:bodyPr/>
          <a:lstStyle>
            <a:lvl1pPr>
              <a:defRPr/>
            </a:lvl1pPr>
          </a:lstStyle>
          <a:p>
            <a:pPr>
              <a:defRPr/>
            </a:pPr>
            <a:fld id="{F0F4902D-C043-477F-87F0-6A61F780B0F8}" type="slidenum">
              <a:rPr lang="en-US" altLang="en-US"/>
              <a:pPr>
                <a:defRPr/>
              </a:pPr>
              <a:t>‹#›</a:t>
            </a:fld>
            <a:endParaRPr lang="en-US" altLang="en-US" dirty="0"/>
          </a:p>
        </p:txBody>
      </p:sp>
    </p:spTree>
    <p:extLst>
      <p:ext uri="{BB962C8B-B14F-4D97-AF65-F5344CB8AC3E}">
        <p14:creationId xmlns:p14="http://schemas.microsoft.com/office/powerpoint/2010/main" val="29864045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D605BA5-FA14-4006-B37F-F900CB87AF3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a:extLst>
              <a:ext uri="{FF2B5EF4-FFF2-40B4-BE49-F238E27FC236}">
                <a16:creationId xmlns:a16="http://schemas.microsoft.com/office/drawing/2014/main" id="{14A71F17-A2EC-4FFF-B394-9B90B1B3843C}"/>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a:extLst>
              <a:ext uri="{FF2B5EF4-FFF2-40B4-BE49-F238E27FC236}">
                <a16:creationId xmlns:a16="http://schemas.microsoft.com/office/drawing/2014/main" id="{3A1495EE-79BB-46B5-A3FB-919772E424AE}"/>
              </a:ext>
            </a:extLst>
          </p:cNvPr>
          <p:cNvSpPr>
            <a:spLocks noGrp="1" noChangeArrowheads="1"/>
          </p:cNvSpPr>
          <p:nvPr>
            <p:ph type="sldNum" sz="quarter" idx="12"/>
          </p:nvPr>
        </p:nvSpPr>
        <p:spPr>
          <a:ln/>
        </p:spPr>
        <p:txBody>
          <a:bodyPr/>
          <a:lstStyle>
            <a:lvl1pPr>
              <a:defRPr/>
            </a:lvl1pPr>
          </a:lstStyle>
          <a:p>
            <a:pPr>
              <a:defRPr/>
            </a:pPr>
            <a:fld id="{7D973DFF-3EB6-4F50-878D-60A4010F17C0}" type="slidenum">
              <a:rPr lang="en-US" altLang="en-US"/>
              <a:pPr>
                <a:defRPr/>
              </a:pPr>
              <a:t>‹#›</a:t>
            </a:fld>
            <a:endParaRPr lang="en-US" altLang="en-US" dirty="0"/>
          </a:p>
        </p:txBody>
      </p:sp>
    </p:spTree>
    <p:extLst>
      <p:ext uri="{BB962C8B-B14F-4D97-AF65-F5344CB8AC3E}">
        <p14:creationId xmlns:p14="http://schemas.microsoft.com/office/powerpoint/2010/main" val="39185360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A291506-9FC0-4EAD-BC35-D41C11E288CB}"/>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a:extLst>
              <a:ext uri="{FF2B5EF4-FFF2-40B4-BE49-F238E27FC236}">
                <a16:creationId xmlns:a16="http://schemas.microsoft.com/office/drawing/2014/main" id="{7FC419EF-9072-4C84-B69B-6A1AA009E712}"/>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a:extLst>
              <a:ext uri="{FF2B5EF4-FFF2-40B4-BE49-F238E27FC236}">
                <a16:creationId xmlns:a16="http://schemas.microsoft.com/office/drawing/2014/main" id="{2B837A48-66C4-4995-A38A-5998D03AF748}"/>
              </a:ext>
            </a:extLst>
          </p:cNvPr>
          <p:cNvSpPr>
            <a:spLocks noGrp="1" noChangeArrowheads="1"/>
          </p:cNvSpPr>
          <p:nvPr>
            <p:ph type="sldNum" sz="quarter" idx="12"/>
          </p:nvPr>
        </p:nvSpPr>
        <p:spPr>
          <a:ln/>
        </p:spPr>
        <p:txBody>
          <a:bodyPr/>
          <a:lstStyle>
            <a:lvl1pPr>
              <a:defRPr/>
            </a:lvl1pPr>
          </a:lstStyle>
          <a:p>
            <a:pPr>
              <a:defRPr/>
            </a:pPr>
            <a:fld id="{6EF1EBC7-DDB1-4D36-A55C-9C7D08BF819C}" type="slidenum">
              <a:rPr lang="en-US" altLang="en-US"/>
              <a:pPr>
                <a:defRPr/>
              </a:pPr>
              <a:t>‹#›</a:t>
            </a:fld>
            <a:endParaRPr lang="en-US" altLang="en-US" dirty="0"/>
          </a:p>
        </p:txBody>
      </p:sp>
    </p:spTree>
    <p:extLst>
      <p:ext uri="{BB962C8B-B14F-4D97-AF65-F5344CB8AC3E}">
        <p14:creationId xmlns:p14="http://schemas.microsoft.com/office/powerpoint/2010/main" val="2668357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8384963-0FE1-41E3-9A5F-CB65BBD1147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a:extLst>
              <a:ext uri="{FF2B5EF4-FFF2-40B4-BE49-F238E27FC236}">
                <a16:creationId xmlns:a16="http://schemas.microsoft.com/office/drawing/2014/main" id="{581D66D0-D8E3-41DF-82D4-B0EB23268E18}"/>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a:extLst>
              <a:ext uri="{FF2B5EF4-FFF2-40B4-BE49-F238E27FC236}">
                <a16:creationId xmlns:a16="http://schemas.microsoft.com/office/drawing/2014/main" id="{AD183C71-641E-4DF3-97B7-C069BEAFB007}"/>
              </a:ext>
            </a:extLst>
          </p:cNvPr>
          <p:cNvSpPr>
            <a:spLocks noGrp="1" noChangeArrowheads="1"/>
          </p:cNvSpPr>
          <p:nvPr>
            <p:ph type="sldNum" sz="quarter" idx="12"/>
          </p:nvPr>
        </p:nvSpPr>
        <p:spPr>
          <a:ln/>
        </p:spPr>
        <p:txBody>
          <a:bodyPr/>
          <a:lstStyle>
            <a:lvl1pPr>
              <a:defRPr/>
            </a:lvl1pPr>
          </a:lstStyle>
          <a:p>
            <a:fld id="{E54F9E7A-60CE-40E0-A492-FF900D06B171}" type="slidenum">
              <a:rPr lang="en-US" altLang="en-US"/>
              <a:pPr/>
              <a:t>‹#›</a:t>
            </a:fld>
            <a:endParaRPr lang="en-US" altLang="en-US" dirty="0"/>
          </a:p>
        </p:txBody>
      </p:sp>
    </p:spTree>
    <p:extLst>
      <p:ext uri="{BB962C8B-B14F-4D97-AF65-F5344CB8AC3E}">
        <p14:creationId xmlns:p14="http://schemas.microsoft.com/office/powerpoint/2010/main" val="3796954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DE0AE6A-2820-4207-9AF1-FC5CAF9C4D65}"/>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25F45CA3-054E-44A7-80AF-DE6AB1D83D5F}"/>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92D9E01F-1356-4924-910C-77D9E38F94B1}"/>
              </a:ext>
            </a:extLst>
          </p:cNvPr>
          <p:cNvSpPr>
            <a:spLocks noGrp="1" noChangeArrowheads="1"/>
          </p:cNvSpPr>
          <p:nvPr>
            <p:ph type="sldNum" sz="quarter" idx="12"/>
          </p:nvPr>
        </p:nvSpPr>
        <p:spPr>
          <a:ln/>
        </p:spPr>
        <p:txBody>
          <a:bodyPr/>
          <a:lstStyle>
            <a:lvl1pPr>
              <a:defRPr/>
            </a:lvl1pPr>
          </a:lstStyle>
          <a:p>
            <a:pPr>
              <a:defRPr/>
            </a:pPr>
            <a:fld id="{CD2CB98F-BE78-4508-BA0D-17608C22556C}" type="slidenum">
              <a:rPr lang="en-US" altLang="en-US"/>
              <a:pPr>
                <a:defRPr/>
              </a:pPr>
              <a:t>‹#›</a:t>
            </a:fld>
            <a:endParaRPr lang="en-US" altLang="en-US" dirty="0"/>
          </a:p>
        </p:txBody>
      </p:sp>
    </p:spTree>
    <p:extLst>
      <p:ext uri="{BB962C8B-B14F-4D97-AF65-F5344CB8AC3E}">
        <p14:creationId xmlns:p14="http://schemas.microsoft.com/office/powerpoint/2010/main" val="14991889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CA88440-EAB6-44A8-BB77-C67942D1DBCA}"/>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3A7262C1-1B6A-436C-A829-5BB3E25DCD98}"/>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05575D2F-3C04-4A53-844B-EAB2780A2EDA}"/>
              </a:ext>
            </a:extLst>
          </p:cNvPr>
          <p:cNvSpPr>
            <a:spLocks noGrp="1" noChangeArrowheads="1"/>
          </p:cNvSpPr>
          <p:nvPr>
            <p:ph type="sldNum" sz="quarter" idx="12"/>
          </p:nvPr>
        </p:nvSpPr>
        <p:spPr>
          <a:ln/>
        </p:spPr>
        <p:txBody>
          <a:bodyPr/>
          <a:lstStyle>
            <a:lvl1pPr>
              <a:defRPr/>
            </a:lvl1pPr>
          </a:lstStyle>
          <a:p>
            <a:pPr>
              <a:defRPr/>
            </a:pPr>
            <a:fld id="{4E3383AA-FD49-4A96-B9D6-46D12A68BCEE}" type="slidenum">
              <a:rPr lang="en-US" altLang="en-US"/>
              <a:pPr>
                <a:defRPr/>
              </a:pPr>
              <a:t>‹#›</a:t>
            </a:fld>
            <a:endParaRPr lang="en-US" altLang="en-US" dirty="0"/>
          </a:p>
        </p:txBody>
      </p:sp>
    </p:spTree>
    <p:extLst>
      <p:ext uri="{BB962C8B-B14F-4D97-AF65-F5344CB8AC3E}">
        <p14:creationId xmlns:p14="http://schemas.microsoft.com/office/powerpoint/2010/main" val="24021272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8EC102-5C18-492D-AEF2-A296F06C7E42}"/>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F2470412-C065-48B5-9D89-0E3B1EB5BA26}"/>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730568B7-C684-4FCD-8EAE-B62C154F31CB}"/>
              </a:ext>
            </a:extLst>
          </p:cNvPr>
          <p:cNvSpPr>
            <a:spLocks noGrp="1" noChangeArrowheads="1"/>
          </p:cNvSpPr>
          <p:nvPr>
            <p:ph type="sldNum" sz="quarter" idx="12"/>
          </p:nvPr>
        </p:nvSpPr>
        <p:spPr>
          <a:ln/>
        </p:spPr>
        <p:txBody>
          <a:bodyPr/>
          <a:lstStyle>
            <a:lvl1pPr>
              <a:defRPr/>
            </a:lvl1pPr>
          </a:lstStyle>
          <a:p>
            <a:pPr>
              <a:defRPr/>
            </a:pPr>
            <a:fld id="{5E55709A-FA2E-4894-9EBF-489C890D2C85}" type="slidenum">
              <a:rPr lang="en-US" altLang="en-US"/>
              <a:pPr>
                <a:defRPr/>
              </a:pPr>
              <a:t>‹#›</a:t>
            </a:fld>
            <a:endParaRPr lang="en-US" altLang="en-US" dirty="0"/>
          </a:p>
        </p:txBody>
      </p:sp>
    </p:spTree>
    <p:extLst>
      <p:ext uri="{BB962C8B-B14F-4D97-AF65-F5344CB8AC3E}">
        <p14:creationId xmlns:p14="http://schemas.microsoft.com/office/powerpoint/2010/main" val="40895366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84475E-566D-4D62-8AFE-3F8D68EDFEDF}"/>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E35CF35A-54DF-4760-85D3-8FEE8ECD9124}"/>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85E9308E-C61E-4DD3-BBEA-0C8D441614AF}"/>
              </a:ext>
            </a:extLst>
          </p:cNvPr>
          <p:cNvSpPr>
            <a:spLocks noGrp="1" noChangeArrowheads="1"/>
          </p:cNvSpPr>
          <p:nvPr>
            <p:ph type="sldNum" sz="quarter" idx="12"/>
          </p:nvPr>
        </p:nvSpPr>
        <p:spPr>
          <a:ln/>
        </p:spPr>
        <p:txBody>
          <a:bodyPr/>
          <a:lstStyle>
            <a:lvl1pPr>
              <a:defRPr/>
            </a:lvl1pPr>
          </a:lstStyle>
          <a:p>
            <a:pPr>
              <a:defRPr/>
            </a:pPr>
            <a:fld id="{EDD73F1F-46E2-4762-939D-09769BE9AA37}" type="slidenum">
              <a:rPr lang="en-US" altLang="en-US"/>
              <a:pPr>
                <a:defRPr/>
              </a:pPr>
              <a:t>‹#›</a:t>
            </a:fld>
            <a:endParaRPr lang="en-US" altLang="en-US" dirty="0"/>
          </a:p>
        </p:txBody>
      </p:sp>
    </p:spTree>
    <p:extLst>
      <p:ext uri="{BB962C8B-B14F-4D97-AF65-F5344CB8AC3E}">
        <p14:creationId xmlns:p14="http://schemas.microsoft.com/office/powerpoint/2010/main" val="20719017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2B195CB-992A-4801-A0B5-EAFA6639C3FC}"/>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CFB2F4A3-FFBA-463D-ABFB-03786CEE65BA}"/>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2D95751C-AFBB-45A0-B34B-87CF7F772510}"/>
              </a:ext>
            </a:extLst>
          </p:cNvPr>
          <p:cNvSpPr>
            <a:spLocks noGrp="1" noChangeArrowheads="1"/>
          </p:cNvSpPr>
          <p:nvPr>
            <p:ph type="sldNum" sz="quarter" idx="12"/>
          </p:nvPr>
        </p:nvSpPr>
        <p:spPr>
          <a:ln/>
        </p:spPr>
        <p:txBody>
          <a:bodyPr/>
          <a:lstStyle>
            <a:lvl1pPr>
              <a:defRPr/>
            </a:lvl1pPr>
          </a:lstStyle>
          <a:p>
            <a:pPr>
              <a:defRPr/>
            </a:pPr>
            <a:fld id="{BAD8F0B2-9CA9-41A0-9044-6BBE1C514CB0}" type="slidenum">
              <a:rPr lang="en-US" altLang="en-US"/>
              <a:pPr>
                <a:defRPr/>
              </a:pPr>
              <a:t>‹#›</a:t>
            </a:fld>
            <a:endParaRPr lang="en-US" altLang="en-US" dirty="0"/>
          </a:p>
        </p:txBody>
      </p:sp>
    </p:spTree>
    <p:extLst>
      <p:ext uri="{BB962C8B-B14F-4D97-AF65-F5344CB8AC3E}">
        <p14:creationId xmlns:p14="http://schemas.microsoft.com/office/powerpoint/2010/main" val="11253069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86CCCFF-FF02-426C-B32C-317F24E8A35E}"/>
              </a:ext>
            </a:extLst>
          </p:cNvPr>
          <p:cNvSpPr>
            <a:spLocks noGrp="1"/>
          </p:cNvSpPr>
          <p:nvPr>
            <p:ph type="dt" sz="half" idx="10"/>
          </p:nvPr>
        </p:nvSpPr>
        <p:spPr/>
        <p:txBody>
          <a:bodyPr/>
          <a:lstStyle>
            <a:lvl1pPr>
              <a:defRPr/>
            </a:lvl1pPr>
          </a:lstStyle>
          <a:p>
            <a:pPr>
              <a:defRPr/>
            </a:pPr>
            <a:fld id="{074AC4C9-EBDC-4DDD-9BFD-81E4ABFBD38F}"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76A02F83-EF3C-4D63-9B30-6D643BA8E0C8}"/>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9E36AE1C-DB00-4B09-BAFB-FBF6D8410685}"/>
              </a:ext>
            </a:extLst>
          </p:cNvPr>
          <p:cNvSpPr>
            <a:spLocks noGrp="1"/>
          </p:cNvSpPr>
          <p:nvPr>
            <p:ph type="sldNum" sz="quarter" idx="12"/>
          </p:nvPr>
        </p:nvSpPr>
        <p:spPr/>
        <p:txBody>
          <a:bodyPr/>
          <a:lstStyle>
            <a:lvl1pPr>
              <a:defRPr/>
            </a:lvl1pPr>
          </a:lstStyle>
          <a:p>
            <a:fld id="{CB71CDE4-B049-4B99-92B0-119917E42D1F}" type="slidenum">
              <a:rPr lang="en-US" altLang="en-US"/>
              <a:pPr/>
              <a:t>‹#›</a:t>
            </a:fld>
            <a:endParaRPr lang="en-US" altLang="en-US" dirty="0"/>
          </a:p>
        </p:txBody>
      </p:sp>
    </p:spTree>
    <p:extLst>
      <p:ext uri="{BB962C8B-B14F-4D97-AF65-F5344CB8AC3E}">
        <p14:creationId xmlns:p14="http://schemas.microsoft.com/office/powerpoint/2010/main" val="15311226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CE618-FA90-4955-9935-FCD6A26335EE}"/>
              </a:ext>
            </a:extLst>
          </p:cNvPr>
          <p:cNvSpPr>
            <a:spLocks noGrp="1"/>
          </p:cNvSpPr>
          <p:nvPr>
            <p:ph type="dt" sz="half" idx="10"/>
          </p:nvPr>
        </p:nvSpPr>
        <p:spPr/>
        <p:txBody>
          <a:bodyPr/>
          <a:lstStyle>
            <a:lvl1pPr>
              <a:defRPr/>
            </a:lvl1pPr>
          </a:lstStyle>
          <a:p>
            <a:pPr>
              <a:defRPr/>
            </a:pPr>
            <a:fld id="{3786B495-A080-4384-8B09-D59B7D0A4CF4}"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23BE7732-DAB8-44C1-90F2-A49528631D89}"/>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A0DA8A07-DD1A-41EE-80C3-B0668F07DAE2}"/>
              </a:ext>
            </a:extLst>
          </p:cNvPr>
          <p:cNvSpPr>
            <a:spLocks noGrp="1"/>
          </p:cNvSpPr>
          <p:nvPr>
            <p:ph type="sldNum" sz="quarter" idx="12"/>
          </p:nvPr>
        </p:nvSpPr>
        <p:spPr/>
        <p:txBody>
          <a:bodyPr/>
          <a:lstStyle>
            <a:lvl1pPr>
              <a:defRPr/>
            </a:lvl1pPr>
          </a:lstStyle>
          <a:p>
            <a:fld id="{50919ADB-4711-454A-AE9F-3AB6737445F8}" type="slidenum">
              <a:rPr lang="en-US" altLang="en-US"/>
              <a:pPr/>
              <a:t>‹#›</a:t>
            </a:fld>
            <a:endParaRPr lang="en-US" altLang="en-US" dirty="0"/>
          </a:p>
        </p:txBody>
      </p:sp>
    </p:spTree>
    <p:extLst>
      <p:ext uri="{BB962C8B-B14F-4D97-AF65-F5344CB8AC3E}">
        <p14:creationId xmlns:p14="http://schemas.microsoft.com/office/powerpoint/2010/main" val="39348011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99409-EB85-4E17-B57C-5C12E878BA1E}"/>
              </a:ext>
            </a:extLst>
          </p:cNvPr>
          <p:cNvSpPr>
            <a:spLocks noGrp="1"/>
          </p:cNvSpPr>
          <p:nvPr>
            <p:ph type="dt" sz="half" idx="10"/>
          </p:nvPr>
        </p:nvSpPr>
        <p:spPr/>
        <p:txBody>
          <a:bodyPr/>
          <a:lstStyle>
            <a:lvl1pPr>
              <a:defRPr/>
            </a:lvl1pPr>
          </a:lstStyle>
          <a:p>
            <a:pPr>
              <a:defRPr/>
            </a:pPr>
            <a:fld id="{F94F38CE-0D43-450F-BF51-DA91E72D4BB0}"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23670E46-DF10-40E0-B248-335BE040C417}"/>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E107B86-0C4E-445B-8C15-7C4818840F0D}"/>
              </a:ext>
            </a:extLst>
          </p:cNvPr>
          <p:cNvSpPr>
            <a:spLocks noGrp="1"/>
          </p:cNvSpPr>
          <p:nvPr>
            <p:ph type="sldNum" sz="quarter" idx="12"/>
          </p:nvPr>
        </p:nvSpPr>
        <p:spPr/>
        <p:txBody>
          <a:bodyPr/>
          <a:lstStyle>
            <a:lvl1pPr>
              <a:defRPr/>
            </a:lvl1pPr>
          </a:lstStyle>
          <a:p>
            <a:fld id="{5F395258-90E4-45B1-A2E0-92785F48213B}" type="slidenum">
              <a:rPr lang="en-US" altLang="en-US"/>
              <a:pPr/>
              <a:t>‹#›</a:t>
            </a:fld>
            <a:endParaRPr lang="en-US" altLang="en-US" dirty="0"/>
          </a:p>
        </p:txBody>
      </p:sp>
    </p:spTree>
    <p:extLst>
      <p:ext uri="{BB962C8B-B14F-4D97-AF65-F5344CB8AC3E}">
        <p14:creationId xmlns:p14="http://schemas.microsoft.com/office/powerpoint/2010/main" val="131880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97B6711-DF85-44D3-9363-2009CCF92D43}"/>
              </a:ext>
            </a:extLst>
          </p:cNvPr>
          <p:cNvSpPr>
            <a:spLocks noGrp="1"/>
          </p:cNvSpPr>
          <p:nvPr>
            <p:ph type="dt" sz="half" idx="10"/>
          </p:nvPr>
        </p:nvSpPr>
        <p:spPr/>
        <p:txBody>
          <a:bodyPr/>
          <a:lstStyle>
            <a:lvl1pPr>
              <a:defRPr/>
            </a:lvl1pPr>
          </a:lstStyle>
          <a:p>
            <a:pPr>
              <a:defRPr/>
            </a:pPr>
            <a:fld id="{9E1D176E-29EE-4A40-9EBF-E77B922189DF}" type="datetimeFigureOut">
              <a:rPr lang="en-US"/>
              <a:pPr>
                <a:defRPr/>
              </a:pPr>
              <a:t>4/21/2021</a:t>
            </a:fld>
            <a:endParaRPr lang="en-US" dirty="0"/>
          </a:p>
        </p:txBody>
      </p:sp>
      <p:sp>
        <p:nvSpPr>
          <p:cNvPr id="6" name="Footer Placeholder 4">
            <a:extLst>
              <a:ext uri="{FF2B5EF4-FFF2-40B4-BE49-F238E27FC236}">
                <a16:creationId xmlns:a16="http://schemas.microsoft.com/office/drawing/2014/main" id="{54EF1010-72DC-4061-AA04-AA7A7748ADFE}"/>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F60E6C67-2EDE-4ECB-83AA-EFA37060F435}"/>
              </a:ext>
            </a:extLst>
          </p:cNvPr>
          <p:cNvSpPr>
            <a:spLocks noGrp="1"/>
          </p:cNvSpPr>
          <p:nvPr>
            <p:ph type="sldNum" sz="quarter" idx="12"/>
          </p:nvPr>
        </p:nvSpPr>
        <p:spPr/>
        <p:txBody>
          <a:bodyPr/>
          <a:lstStyle>
            <a:lvl1pPr>
              <a:defRPr/>
            </a:lvl1pPr>
          </a:lstStyle>
          <a:p>
            <a:fld id="{2F5D0DE3-7383-4B68-AB54-4F4540CC18F2}" type="slidenum">
              <a:rPr lang="en-US" altLang="en-US"/>
              <a:pPr/>
              <a:t>‹#›</a:t>
            </a:fld>
            <a:endParaRPr lang="en-US" altLang="en-US" dirty="0"/>
          </a:p>
        </p:txBody>
      </p:sp>
    </p:spTree>
    <p:extLst>
      <p:ext uri="{BB962C8B-B14F-4D97-AF65-F5344CB8AC3E}">
        <p14:creationId xmlns:p14="http://schemas.microsoft.com/office/powerpoint/2010/main" val="16124481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285102A-877C-493E-BC49-D45301147908}"/>
              </a:ext>
            </a:extLst>
          </p:cNvPr>
          <p:cNvSpPr>
            <a:spLocks noGrp="1"/>
          </p:cNvSpPr>
          <p:nvPr>
            <p:ph type="dt" sz="half" idx="10"/>
          </p:nvPr>
        </p:nvSpPr>
        <p:spPr/>
        <p:txBody>
          <a:bodyPr/>
          <a:lstStyle>
            <a:lvl1pPr>
              <a:defRPr/>
            </a:lvl1pPr>
          </a:lstStyle>
          <a:p>
            <a:pPr>
              <a:defRPr/>
            </a:pPr>
            <a:fld id="{EFF88D8F-B4E1-418B-8148-590FC261C50B}" type="datetimeFigureOut">
              <a:rPr lang="en-US"/>
              <a:pPr>
                <a:defRPr/>
              </a:pPr>
              <a:t>4/21/2021</a:t>
            </a:fld>
            <a:endParaRPr lang="en-US" dirty="0"/>
          </a:p>
        </p:txBody>
      </p:sp>
      <p:sp>
        <p:nvSpPr>
          <p:cNvPr id="8" name="Footer Placeholder 4">
            <a:extLst>
              <a:ext uri="{FF2B5EF4-FFF2-40B4-BE49-F238E27FC236}">
                <a16:creationId xmlns:a16="http://schemas.microsoft.com/office/drawing/2014/main" id="{9ABE68C9-A55F-45FD-B2E9-88811DDF933B}"/>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65CAA6A6-CD26-41CD-8B2D-EFC72E377754}"/>
              </a:ext>
            </a:extLst>
          </p:cNvPr>
          <p:cNvSpPr>
            <a:spLocks noGrp="1"/>
          </p:cNvSpPr>
          <p:nvPr>
            <p:ph type="sldNum" sz="quarter" idx="12"/>
          </p:nvPr>
        </p:nvSpPr>
        <p:spPr/>
        <p:txBody>
          <a:bodyPr/>
          <a:lstStyle>
            <a:lvl1pPr>
              <a:defRPr/>
            </a:lvl1pPr>
          </a:lstStyle>
          <a:p>
            <a:fld id="{094A61FB-37F5-4973-8600-1CD7514EB73E}" type="slidenum">
              <a:rPr lang="en-US" altLang="en-US"/>
              <a:pPr/>
              <a:t>‹#›</a:t>
            </a:fld>
            <a:endParaRPr lang="en-US" altLang="en-US" dirty="0"/>
          </a:p>
        </p:txBody>
      </p:sp>
    </p:spTree>
    <p:extLst>
      <p:ext uri="{BB962C8B-B14F-4D97-AF65-F5344CB8AC3E}">
        <p14:creationId xmlns:p14="http://schemas.microsoft.com/office/powerpoint/2010/main" val="3097417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4D2E0B-EF17-48AB-80B0-B971719AAA8D}"/>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EECB6B74-939B-46E1-8111-BA9B046D729B}"/>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AA8B47C8-4B5E-4AD3-B376-6DA7B98B4EF3}"/>
              </a:ext>
            </a:extLst>
          </p:cNvPr>
          <p:cNvSpPr>
            <a:spLocks noGrp="1" noChangeArrowheads="1"/>
          </p:cNvSpPr>
          <p:nvPr>
            <p:ph type="sldNum" sz="quarter" idx="12"/>
          </p:nvPr>
        </p:nvSpPr>
        <p:spPr>
          <a:ln/>
        </p:spPr>
        <p:txBody>
          <a:bodyPr/>
          <a:lstStyle>
            <a:lvl1pPr>
              <a:defRPr/>
            </a:lvl1pPr>
          </a:lstStyle>
          <a:p>
            <a:fld id="{47F34FE0-6D07-42CA-84C7-C80DA28040F2}" type="slidenum">
              <a:rPr lang="en-US" altLang="en-US"/>
              <a:pPr/>
              <a:t>‹#›</a:t>
            </a:fld>
            <a:endParaRPr lang="en-US" altLang="en-US" dirty="0"/>
          </a:p>
        </p:txBody>
      </p:sp>
    </p:spTree>
    <p:extLst>
      <p:ext uri="{BB962C8B-B14F-4D97-AF65-F5344CB8AC3E}">
        <p14:creationId xmlns:p14="http://schemas.microsoft.com/office/powerpoint/2010/main" val="2935997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76CC003-A6C8-4716-ADFC-4A4A5BE3309B}"/>
              </a:ext>
            </a:extLst>
          </p:cNvPr>
          <p:cNvSpPr>
            <a:spLocks noGrp="1"/>
          </p:cNvSpPr>
          <p:nvPr>
            <p:ph type="dt" sz="half" idx="10"/>
          </p:nvPr>
        </p:nvSpPr>
        <p:spPr/>
        <p:txBody>
          <a:bodyPr/>
          <a:lstStyle>
            <a:lvl1pPr>
              <a:defRPr/>
            </a:lvl1pPr>
          </a:lstStyle>
          <a:p>
            <a:pPr>
              <a:defRPr/>
            </a:pPr>
            <a:fld id="{AACB54CB-D7F3-45F2-B407-489CF73C7E5C}" type="datetimeFigureOut">
              <a:rPr lang="en-US"/>
              <a:pPr>
                <a:defRPr/>
              </a:pPr>
              <a:t>4/21/2021</a:t>
            </a:fld>
            <a:endParaRPr lang="en-US" dirty="0"/>
          </a:p>
        </p:txBody>
      </p:sp>
      <p:sp>
        <p:nvSpPr>
          <p:cNvPr id="4" name="Footer Placeholder 4">
            <a:extLst>
              <a:ext uri="{FF2B5EF4-FFF2-40B4-BE49-F238E27FC236}">
                <a16:creationId xmlns:a16="http://schemas.microsoft.com/office/drawing/2014/main" id="{7D7753FA-BF70-4DC0-A437-7AB2CCB7D1A3}"/>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25BE0AE3-2956-4EC4-8E49-BECEB6FF6FD0}"/>
              </a:ext>
            </a:extLst>
          </p:cNvPr>
          <p:cNvSpPr>
            <a:spLocks noGrp="1"/>
          </p:cNvSpPr>
          <p:nvPr>
            <p:ph type="sldNum" sz="quarter" idx="12"/>
          </p:nvPr>
        </p:nvSpPr>
        <p:spPr/>
        <p:txBody>
          <a:bodyPr/>
          <a:lstStyle>
            <a:lvl1pPr>
              <a:defRPr/>
            </a:lvl1pPr>
          </a:lstStyle>
          <a:p>
            <a:fld id="{F2201518-140A-4632-B666-F4F50B763ECA}" type="slidenum">
              <a:rPr lang="en-US" altLang="en-US"/>
              <a:pPr/>
              <a:t>‹#›</a:t>
            </a:fld>
            <a:endParaRPr lang="en-US" altLang="en-US" dirty="0"/>
          </a:p>
        </p:txBody>
      </p:sp>
    </p:spTree>
    <p:extLst>
      <p:ext uri="{BB962C8B-B14F-4D97-AF65-F5344CB8AC3E}">
        <p14:creationId xmlns:p14="http://schemas.microsoft.com/office/powerpoint/2010/main" val="27780307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66A3B92-3BF3-4771-B5C9-5CA614E6C823}"/>
              </a:ext>
            </a:extLst>
          </p:cNvPr>
          <p:cNvSpPr>
            <a:spLocks noGrp="1"/>
          </p:cNvSpPr>
          <p:nvPr>
            <p:ph type="dt" sz="half" idx="10"/>
          </p:nvPr>
        </p:nvSpPr>
        <p:spPr/>
        <p:txBody>
          <a:bodyPr/>
          <a:lstStyle>
            <a:lvl1pPr>
              <a:defRPr/>
            </a:lvl1pPr>
          </a:lstStyle>
          <a:p>
            <a:pPr>
              <a:defRPr/>
            </a:pPr>
            <a:fld id="{EDDD0629-6794-4C15-91BA-68E43324A9FB}" type="datetimeFigureOut">
              <a:rPr lang="en-US"/>
              <a:pPr>
                <a:defRPr/>
              </a:pPr>
              <a:t>4/21/2021</a:t>
            </a:fld>
            <a:endParaRPr lang="en-US" dirty="0"/>
          </a:p>
        </p:txBody>
      </p:sp>
      <p:sp>
        <p:nvSpPr>
          <p:cNvPr id="3" name="Footer Placeholder 4">
            <a:extLst>
              <a:ext uri="{FF2B5EF4-FFF2-40B4-BE49-F238E27FC236}">
                <a16:creationId xmlns:a16="http://schemas.microsoft.com/office/drawing/2014/main" id="{CEC2F60D-568E-4A0F-BEC9-E59F9CA859D1}"/>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E9A314C3-0958-46E1-8037-48FCBEFE833B}"/>
              </a:ext>
            </a:extLst>
          </p:cNvPr>
          <p:cNvSpPr>
            <a:spLocks noGrp="1"/>
          </p:cNvSpPr>
          <p:nvPr>
            <p:ph type="sldNum" sz="quarter" idx="12"/>
          </p:nvPr>
        </p:nvSpPr>
        <p:spPr/>
        <p:txBody>
          <a:bodyPr/>
          <a:lstStyle>
            <a:lvl1pPr>
              <a:defRPr/>
            </a:lvl1pPr>
          </a:lstStyle>
          <a:p>
            <a:fld id="{4D3B9029-05F5-44B0-A6A8-DAF73B59C41B}" type="slidenum">
              <a:rPr lang="en-US" altLang="en-US"/>
              <a:pPr/>
              <a:t>‹#›</a:t>
            </a:fld>
            <a:endParaRPr lang="en-US" altLang="en-US" dirty="0"/>
          </a:p>
        </p:txBody>
      </p:sp>
    </p:spTree>
    <p:extLst>
      <p:ext uri="{BB962C8B-B14F-4D97-AF65-F5344CB8AC3E}">
        <p14:creationId xmlns:p14="http://schemas.microsoft.com/office/powerpoint/2010/main" val="32570032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6C55C65-0169-4A91-A7BE-E2B6E9FF5872}"/>
              </a:ext>
            </a:extLst>
          </p:cNvPr>
          <p:cNvSpPr>
            <a:spLocks noGrp="1"/>
          </p:cNvSpPr>
          <p:nvPr>
            <p:ph type="dt" sz="half" idx="10"/>
          </p:nvPr>
        </p:nvSpPr>
        <p:spPr/>
        <p:txBody>
          <a:bodyPr/>
          <a:lstStyle>
            <a:lvl1pPr>
              <a:defRPr/>
            </a:lvl1pPr>
          </a:lstStyle>
          <a:p>
            <a:pPr>
              <a:defRPr/>
            </a:pPr>
            <a:fld id="{138DE3D2-22EF-40C0-98A8-D1A776F7735E}" type="datetimeFigureOut">
              <a:rPr lang="en-US"/>
              <a:pPr>
                <a:defRPr/>
              </a:pPr>
              <a:t>4/21/2021</a:t>
            </a:fld>
            <a:endParaRPr lang="en-US" dirty="0"/>
          </a:p>
        </p:txBody>
      </p:sp>
      <p:sp>
        <p:nvSpPr>
          <p:cNvPr id="6" name="Footer Placeholder 4">
            <a:extLst>
              <a:ext uri="{FF2B5EF4-FFF2-40B4-BE49-F238E27FC236}">
                <a16:creationId xmlns:a16="http://schemas.microsoft.com/office/drawing/2014/main" id="{05670D1E-8235-4323-BDE6-84097F82D989}"/>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5BB9E5DC-0D19-47F8-9EBB-C768FE8D71AA}"/>
              </a:ext>
            </a:extLst>
          </p:cNvPr>
          <p:cNvSpPr>
            <a:spLocks noGrp="1"/>
          </p:cNvSpPr>
          <p:nvPr>
            <p:ph type="sldNum" sz="quarter" idx="12"/>
          </p:nvPr>
        </p:nvSpPr>
        <p:spPr/>
        <p:txBody>
          <a:bodyPr/>
          <a:lstStyle>
            <a:lvl1pPr>
              <a:defRPr/>
            </a:lvl1pPr>
          </a:lstStyle>
          <a:p>
            <a:fld id="{33C212D4-E2A8-446F-A478-5A8E4DBCEECD}" type="slidenum">
              <a:rPr lang="en-US" altLang="en-US"/>
              <a:pPr/>
              <a:t>‹#›</a:t>
            </a:fld>
            <a:endParaRPr lang="en-US" altLang="en-US" dirty="0"/>
          </a:p>
        </p:txBody>
      </p:sp>
    </p:spTree>
    <p:extLst>
      <p:ext uri="{BB962C8B-B14F-4D97-AF65-F5344CB8AC3E}">
        <p14:creationId xmlns:p14="http://schemas.microsoft.com/office/powerpoint/2010/main" val="23584072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786468F-B3DB-414A-ADEB-C6968D6CF3B6}"/>
              </a:ext>
            </a:extLst>
          </p:cNvPr>
          <p:cNvSpPr>
            <a:spLocks noGrp="1"/>
          </p:cNvSpPr>
          <p:nvPr>
            <p:ph type="dt" sz="half" idx="10"/>
          </p:nvPr>
        </p:nvSpPr>
        <p:spPr/>
        <p:txBody>
          <a:bodyPr/>
          <a:lstStyle>
            <a:lvl1pPr>
              <a:defRPr/>
            </a:lvl1pPr>
          </a:lstStyle>
          <a:p>
            <a:pPr>
              <a:defRPr/>
            </a:pPr>
            <a:fld id="{216C418F-0C5E-4A1F-A32A-409C17180533}" type="datetimeFigureOut">
              <a:rPr lang="en-US"/>
              <a:pPr>
                <a:defRPr/>
              </a:pPr>
              <a:t>4/21/2021</a:t>
            </a:fld>
            <a:endParaRPr lang="en-US" dirty="0"/>
          </a:p>
        </p:txBody>
      </p:sp>
      <p:sp>
        <p:nvSpPr>
          <p:cNvPr id="6" name="Footer Placeholder 4">
            <a:extLst>
              <a:ext uri="{FF2B5EF4-FFF2-40B4-BE49-F238E27FC236}">
                <a16:creationId xmlns:a16="http://schemas.microsoft.com/office/drawing/2014/main" id="{3023E5ED-71D0-409A-ACC0-7CE764FEED7D}"/>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78842738-E8E5-473B-B229-8763404D912F}"/>
              </a:ext>
            </a:extLst>
          </p:cNvPr>
          <p:cNvSpPr>
            <a:spLocks noGrp="1"/>
          </p:cNvSpPr>
          <p:nvPr>
            <p:ph type="sldNum" sz="quarter" idx="12"/>
          </p:nvPr>
        </p:nvSpPr>
        <p:spPr/>
        <p:txBody>
          <a:bodyPr/>
          <a:lstStyle>
            <a:lvl1pPr>
              <a:defRPr/>
            </a:lvl1pPr>
          </a:lstStyle>
          <a:p>
            <a:fld id="{0A141783-CEE8-4FCF-BF38-07C31573AF63}" type="slidenum">
              <a:rPr lang="en-US" altLang="en-US"/>
              <a:pPr/>
              <a:t>‹#›</a:t>
            </a:fld>
            <a:endParaRPr lang="en-US" altLang="en-US" dirty="0"/>
          </a:p>
        </p:txBody>
      </p:sp>
    </p:spTree>
    <p:extLst>
      <p:ext uri="{BB962C8B-B14F-4D97-AF65-F5344CB8AC3E}">
        <p14:creationId xmlns:p14="http://schemas.microsoft.com/office/powerpoint/2010/main" val="14708749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036D70-D44A-4AFB-B79F-347D76D35A31}"/>
              </a:ext>
            </a:extLst>
          </p:cNvPr>
          <p:cNvSpPr>
            <a:spLocks noGrp="1"/>
          </p:cNvSpPr>
          <p:nvPr>
            <p:ph type="dt" sz="half" idx="10"/>
          </p:nvPr>
        </p:nvSpPr>
        <p:spPr/>
        <p:txBody>
          <a:bodyPr/>
          <a:lstStyle>
            <a:lvl1pPr>
              <a:defRPr/>
            </a:lvl1pPr>
          </a:lstStyle>
          <a:p>
            <a:pPr>
              <a:defRPr/>
            </a:pPr>
            <a:fld id="{4409DABA-1011-4B9C-9580-6586DAC5CB60}"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64581759-6AB0-4161-8BBC-479B94949A44}"/>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A2850E1D-32BD-4784-8FD1-001DB70538F1}"/>
              </a:ext>
            </a:extLst>
          </p:cNvPr>
          <p:cNvSpPr>
            <a:spLocks noGrp="1"/>
          </p:cNvSpPr>
          <p:nvPr>
            <p:ph type="sldNum" sz="quarter" idx="12"/>
          </p:nvPr>
        </p:nvSpPr>
        <p:spPr/>
        <p:txBody>
          <a:bodyPr/>
          <a:lstStyle>
            <a:lvl1pPr>
              <a:defRPr/>
            </a:lvl1pPr>
          </a:lstStyle>
          <a:p>
            <a:fld id="{D8FAEE9D-D164-4EE3-B7C1-382CFFA7CD49}" type="slidenum">
              <a:rPr lang="en-US" altLang="en-US"/>
              <a:pPr/>
              <a:t>‹#›</a:t>
            </a:fld>
            <a:endParaRPr lang="en-US" altLang="en-US" dirty="0"/>
          </a:p>
        </p:txBody>
      </p:sp>
    </p:spTree>
    <p:extLst>
      <p:ext uri="{BB962C8B-B14F-4D97-AF65-F5344CB8AC3E}">
        <p14:creationId xmlns:p14="http://schemas.microsoft.com/office/powerpoint/2010/main" val="5056574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15F63E-0997-4A90-8EFD-E3B4F23F6481}"/>
              </a:ext>
            </a:extLst>
          </p:cNvPr>
          <p:cNvSpPr>
            <a:spLocks noGrp="1"/>
          </p:cNvSpPr>
          <p:nvPr>
            <p:ph type="dt" sz="half" idx="10"/>
          </p:nvPr>
        </p:nvSpPr>
        <p:spPr/>
        <p:txBody>
          <a:bodyPr/>
          <a:lstStyle>
            <a:lvl1pPr>
              <a:defRPr/>
            </a:lvl1pPr>
          </a:lstStyle>
          <a:p>
            <a:pPr>
              <a:defRPr/>
            </a:pPr>
            <a:fld id="{84E09BCB-27FE-426A-8F50-282430BC1634}"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C988DD2D-7CA3-419A-9A5F-2A7DD8AE2DAB}"/>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AA8E3B76-731B-4F06-85B3-5A14C01609CA}"/>
              </a:ext>
            </a:extLst>
          </p:cNvPr>
          <p:cNvSpPr>
            <a:spLocks noGrp="1"/>
          </p:cNvSpPr>
          <p:nvPr>
            <p:ph type="sldNum" sz="quarter" idx="12"/>
          </p:nvPr>
        </p:nvSpPr>
        <p:spPr/>
        <p:txBody>
          <a:bodyPr/>
          <a:lstStyle>
            <a:lvl1pPr>
              <a:defRPr/>
            </a:lvl1pPr>
          </a:lstStyle>
          <a:p>
            <a:fld id="{EC30FC9C-22AF-4D4D-B644-B06998F1EE99}" type="slidenum">
              <a:rPr lang="en-US" altLang="en-US"/>
              <a:pPr/>
              <a:t>‹#›</a:t>
            </a:fld>
            <a:endParaRPr lang="en-US" altLang="en-US" dirty="0"/>
          </a:p>
        </p:txBody>
      </p:sp>
    </p:spTree>
    <p:extLst>
      <p:ext uri="{BB962C8B-B14F-4D97-AF65-F5344CB8AC3E}">
        <p14:creationId xmlns:p14="http://schemas.microsoft.com/office/powerpoint/2010/main" val="32784663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rtlCol="0">
            <a:normAutofit/>
          </a:body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58984F-3C5D-493F-893A-D2CDC9642557}"/>
              </a:ext>
            </a:extLst>
          </p:cNvPr>
          <p:cNvSpPr>
            <a:spLocks noGrp="1"/>
          </p:cNvSpPr>
          <p:nvPr>
            <p:ph type="dt" sz="half" idx="10"/>
          </p:nvPr>
        </p:nvSpPr>
        <p:spPr>
          <a:xfrm>
            <a:off x="685800" y="6248400"/>
            <a:ext cx="1905000" cy="457200"/>
          </a:xfrm>
        </p:spPr>
        <p:txBody>
          <a:bodyPr/>
          <a:lstStyle>
            <a:lvl1pPr>
              <a:defRPr/>
            </a:lvl1pPr>
          </a:lstStyle>
          <a:p>
            <a:pPr>
              <a:defRPr/>
            </a:pPr>
            <a:endParaRPr lang="en-US" dirty="0"/>
          </a:p>
        </p:txBody>
      </p:sp>
      <p:sp>
        <p:nvSpPr>
          <p:cNvPr id="6" name="Footer Placeholder 5">
            <a:extLst>
              <a:ext uri="{FF2B5EF4-FFF2-40B4-BE49-F238E27FC236}">
                <a16:creationId xmlns:a16="http://schemas.microsoft.com/office/drawing/2014/main" id="{508A274A-415F-474D-8D3F-F71D8DC5F7D3}"/>
              </a:ext>
            </a:extLst>
          </p:cNvPr>
          <p:cNvSpPr>
            <a:spLocks noGrp="1"/>
          </p:cNvSpPr>
          <p:nvPr>
            <p:ph type="ftr" sz="quarter" idx="11"/>
          </p:nvPr>
        </p:nvSpPr>
        <p:spPr>
          <a:xfrm>
            <a:off x="3124200" y="6248400"/>
            <a:ext cx="2895600" cy="457200"/>
          </a:xfrm>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08733140-A786-4D33-8DA4-3EADE97307AB}"/>
              </a:ext>
            </a:extLst>
          </p:cNvPr>
          <p:cNvSpPr>
            <a:spLocks noGrp="1"/>
          </p:cNvSpPr>
          <p:nvPr>
            <p:ph type="sldNum" sz="quarter" idx="12"/>
          </p:nvPr>
        </p:nvSpPr>
        <p:spPr>
          <a:xfrm>
            <a:off x="6553200" y="6248400"/>
            <a:ext cx="1905000" cy="457200"/>
          </a:xfrm>
        </p:spPr>
        <p:txBody>
          <a:bodyPr/>
          <a:lstStyle>
            <a:lvl1pPr>
              <a:defRPr/>
            </a:lvl1pPr>
          </a:lstStyle>
          <a:p>
            <a:fld id="{F5BDC49E-4EEE-48DF-8618-1782B5243958}" type="slidenum">
              <a:rPr lang="en-US" altLang="en-US"/>
              <a:pPr/>
              <a:t>‹#›</a:t>
            </a:fld>
            <a:endParaRPr lang="en-US" altLang="en-US" dirty="0"/>
          </a:p>
        </p:txBody>
      </p:sp>
    </p:spTree>
    <p:extLst>
      <p:ext uri="{BB962C8B-B14F-4D97-AF65-F5344CB8AC3E}">
        <p14:creationId xmlns:p14="http://schemas.microsoft.com/office/powerpoint/2010/main" val="40491827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0800" y="231775"/>
            <a:ext cx="5105400" cy="396875"/>
          </a:xfrm>
        </p:spPr>
        <p:txBody>
          <a:bodyPr/>
          <a:lstStyle/>
          <a:p>
            <a:r>
              <a:rPr lang="en-US"/>
              <a:t>Click to edit Master title style</a:t>
            </a:r>
          </a:p>
        </p:txBody>
      </p:sp>
      <p:sp>
        <p:nvSpPr>
          <p:cNvPr id="3" name="Text Placeholder 2"/>
          <p:cNvSpPr>
            <a:spLocks noGrp="1"/>
          </p:cNvSpPr>
          <p:nvPr>
            <p:ph type="body" sz="half" idx="1"/>
          </p:nvPr>
        </p:nvSpPr>
        <p:spPr>
          <a:xfrm>
            <a:off x="685800" y="1874838"/>
            <a:ext cx="3810000" cy="3738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74838"/>
            <a:ext cx="3810000" cy="3738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E438E8-FEEF-44A4-AB93-0832A416C268}"/>
              </a:ext>
            </a:extLst>
          </p:cNvPr>
          <p:cNvSpPr>
            <a:spLocks noGrp="1"/>
          </p:cNvSpPr>
          <p:nvPr>
            <p:ph type="dt" sz="half" idx="10"/>
          </p:nvPr>
        </p:nvSpPr>
        <p:spPr>
          <a:xfrm>
            <a:off x="457200" y="6245225"/>
            <a:ext cx="2133600" cy="476250"/>
          </a:xfrm>
        </p:spPr>
        <p:txBody>
          <a:bodyPr/>
          <a:lstStyle>
            <a:lvl1pPr>
              <a:defRPr/>
            </a:lvl1pPr>
          </a:lstStyle>
          <a:p>
            <a:pPr>
              <a:defRPr/>
            </a:pPr>
            <a:endParaRPr lang="en-US" altLang="en-US" dirty="0"/>
          </a:p>
        </p:txBody>
      </p:sp>
      <p:sp>
        <p:nvSpPr>
          <p:cNvPr id="6" name="Footer Placeholder 5">
            <a:extLst>
              <a:ext uri="{FF2B5EF4-FFF2-40B4-BE49-F238E27FC236}">
                <a16:creationId xmlns:a16="http://schemas.microsoft.com/office/drawing/2014/main" id="{38E7ED18-59CC-4847-BC3F-81DCA5E143AB}"/>
              </a:ext>
            </a:extLst>
          </p:cNvPr>
          <p:cNvSpPr>
            <a:spLocks noGrp="1"/>
          </p:cNvSpPr>
          <p:nvPr>
            <p:ph type="ftr" sz="quarter" idx="11"/>
          </p:nvPr>
        </p:nvSpPr>
        <p:spPr>
          <a:xfrm>
            <a:off x="3124200" y="6245225"/>
            <a:ext cx="2895600" cy="476250"/>
          </a:xfrm>
        </p:spPr>
        <p:txBody>
          <a:bodyPr/>
          <a:lstStyle>
            <a:lvl1pPr>
              <a:defRPr/>
            </a:lvl1pPr>
          </a:lstStyle>
          <a:p>
            <a:pPr>
              <a:defRPr/>
            </a:pPr>
            <a:endParaRPr lang="en-US" altLang="en-US" dirty="0"/>
          </a:p>
        </p:txBody>
      </p:sp>
      <p:sp>
        <p:nvSpPr>
          <p:cNvPr id="7" name="Slide Number Placeholder 6">
            <a:extLst>
              <a:ext uri="{FF2B5EF4-FFF2-40B4-BE49-F238E27FC236}">
                <a16:creationId xmlns:a16="http://schemas.microsoft.com/office/drawing/2014/main" id="{A6446388-7536-4A14-80EF-B7054107B644}"/>
              </a:ext>
            </a:extLst>
          </p:cNvPr>
          <p:cNvSpPr>
            <a:spLocks noGrp="1"/>
          </p:cNvSpPr>
          <p:nvPr>
            <p:ph type="sldNum" sz="quarter" idx="12"/>
          </p:nvPr>
        </p:nvSpPr>
        <p:spPr>
          <a:xfrm>
            <a:off x="6553200" y="6245225"/>
            <a:ext cx="2133600" cy="476250"/>
          </a:xfrm>
        </p:spPr>
        <p:txBody>
          <a:bodyPr/>
          <a:lstStyle>
            <a:lvl1pPr>
              <a:defRPr/>
            </a:lvl1pPr>
          </a:lstStyle>
          <a:p>
            <a:fld id="{F119E259-6B22-4E17-86BA-85F4CF540FFF}" type="slidenum">
              <a:rPr lang="en-US" altLang="en-US"/>
              <a:pPr/>
              <a:t>‹#›</a:t>
            </a:fld>
            <a:endParaRPr lang="en-US" altLang="en-US" dirty="0"/>
          </a:p>
        </p:txBody>
      </p:sp>
    </p:spTree>
    <p:extLst>
      <p:ext uri="{BB962C8B-B14F-4D97-AF65-F5344CB8AC3E}">
        <p14:creationId xmlns:p14="http://schemas.microsoft.com/office/powerpoint/2010/main" val="381934665"/>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79A4F9D-AC12-486C-81BC-73872E9094DB}"/>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a:extLst>
              <a:ext uri="{FF2B5EF4-FFF2-40B4-BE49-F238E27FC236}">
                <a16:creationId xmlns:a16="http://schemas.microsoft.com/office/drawing/2014/main" id="{ABA37BA3-1383-42B2-A367-22CD630EE8AA}"/>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a:extLst>
              <a:ext uri="{FF2B5EF4-FFF2-40B4-BE49-F238E27FC236}">
                <a16:creationId xmlns:a16="http://schemas.microsoft.com/office/drawing/2014/main" id="{C138602A-3117-44EB-B12B-7647548CD1D1}"/>
              </a:ext>
            </a:extLst>
          </p:cNvPr>
          <p:cNvSpPr>
            <a:spLocks noGrp="1" noChangeArrowheads="1"/>
          </p:cNvSpPr>
          <p:nvPr>
            <p:ph type="sldNum" sz="quarter" idx="12"/>
          </p:nvPr>
        </p:nvSpPr>
        <p:spPr>
          <a:ln/>
        </p:spPr>
        <p:txBody>
          <a:bodyPr/>
          <a:lstStyle>
            <a:lvl1pPr>
              <a:defRPr/>
            </a:lvl1pPr>
          </a:lstStyle>
          <a:p>
            <a:fld id="{6676DE85-097C-4580-BC37-E79FEB07B2E3}" type="slidenum">
              <a:rPr lang="en-US" altLang="en-US"/>
              <a:pPr/>
              <a:t>‹#›</a:t>
            </a:fld>
            <a:endParaRPr lang="en-US" altLang="en-US" dirty="0"/>
          </a:p>
        </p:txBody>
      </p:sp>
    </p:spTree>
    <p:extLst>
      <p:ext uri="{BB962C8B-B14F-4D97-AF65-F5344CB8AC3E}">
        <p14:creationId xmlns:p14="http://schemas.microsoft.com/office/powerpoint/2010/main" val="484959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1.jpe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1.jpeg"/><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6B07D12-998F-4B9A-B13A-7199D9EFFDC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17D1C43-CF38-4172-9184-A8D905215F1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6008108-68E9-4F75-A4A3-E04E54C436A1}"/>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ltLang="en-US" dirty="0"/>
          </a:p>
        </p:txBody>
      </p:sp>
      <p:sp>
        <p:nvSpPr>
          <p:cNvPr id="1029" name="Rectangle 5">
            <a:extLst>
              <a:ext uri="{FF2B5EF4-FFF2-40B4-BE49-F238E27FC236}">
                <a16:creationId xmlns:a16="http://schemas.microsoft.com/office/drawing/2014/main" id="{BCCBA3F2-87BE-41BE-BB34-8D3EE1CA22EC}"/>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ltLang="en-US" dirty="0"/>
          </a:p>
        </p:txBody>
      </p:sp>
      <p:sp>
        <p:nvSpPr>
          <p:cNvPr id="1030" name="Rectangle 6">
            <a:extLst>
              <a:ext uri="{FF2B5EF4-FFF2-40B4-BE49-F238E27FC236}">
                <a16:creationId xmlns:a16="http://schemas.microsoft.com/office/drawing/2014/main" id="{F0D11513-E1D6-4EA1-905B-25CC59B151FE}"/>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778DD99A-4BC2-401F-BCCB-6F0D3B8C4313}"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35C03788-B8ED-4C37-AA3C-BC307CAEE8C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360C34D3-F6CD-45F6-A09C-E286C511694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614810D-D952-454A-8F10-FEC18D37E1D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207A4277-03E7-4F64-BB41-953683ADE353}"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B4F00EC2-03C1-4C3F-960A-C05F198BCAB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4733AC1C-C37C-4F9C-AB3C-A8D46B45EFC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98DE175-9D31-4AE2-BE7A-B19A525EBC52}" type="slidenum">
              <a:rPr lang="en-US" altLang="en-US"/>
              <a:pPr>
                <a:defRPr/>
              </a:pPr>
              <a:t>‹#›</a:t>
            </a:fld>
            <a:endParaRPr lang="en-US" altLang="en-US" dirty="0"/>
          </a:p>
        </p:txBody>
      </p:sp>
    </p:spTree>
    <p:extLst>
      <p:ext uri="{BB962C8B-B14F-4D97-AF65-F5344CB8AC3E}">
        <p14:creationId xmlns:p14="http://schemas.microsoft.com/office/powerpoint/2010/main" val="95879563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CE422E8-85A1-4215-8615-132AEEF5FA3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19C5262-1D46-4241-BFFE-4C0C7D784F0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7F1DFEC-36C8-4EA3-8EBD-40A0FA1F2DAE}"/>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en-US" dirty="0"/>
          </a:p>
        </p:txBody>
      </p:sp>
      <p:sp>
        <p:nvSpPr>
          <p:cNvPr id="1029" name="Rectangle 5">
            <a:extLst>
              <a:ext uri="{FF2B5EF4-FFF2-40B4-BE49-F238E27FC236}">
                <a16:creationId xmlns:a16="http://schemas.microsoft.com/office/drawing/2014/main" id="{57D57C08-392A-42FD-AE1C-F4645F0A2A0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en-US" dirty="0"/>
          </a:p>
        </p:txBody>
      </p:sp>
      <p:sp>
        <p:nvSpPr>
          <p:cNvPr id="1030" name="Rectangle 6">
            <a:extLst>
              <a:ext uri="{FF2B5EF4-FFF2-40B4-BE49-F238E27FC236}">
                <a16:creationId xmlns:a16="http://schemas.microsoft.com/office/drawing/2014/main" id="{27291241-AA43-43D4-ADD8-2C2E6F75233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D1F3BFA9-836D-433D-8AD8-BA55F4878801}" type="slidenum">
              <a:rPr lang="en-US" altLang="en-US"/>
              <a:pPr/>
              <a:t>‹#›</a:t>
            </a:fld>
            <a:endParaRPr lang="en-US" altLang="en-US" dirty="0"/>
          </a:p>
        </p:txBody>
      </p:sp>
    </p:spTree>
    <p:extLst>
      <p:ext uri="{BB962C8B-B14F-4D97-AF65-F5344CB8AC3E}">
        <p14:creationId xmlns:p14="http://schemas.microsoft.com/office/powerpoint/2010/main" val="128453750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B687035-C791-4900-9E08-398986BD1F4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ABB6C78-A363-40FD-B8A2-E3FEB2CD5E6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422E0DD-96F6-423A-B03F-D60AFA4B52B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0B31DC5-D5D3-41E5-8BAE-15F3F9E4C3EE}"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5028022D-DD52-4220-A077-0FD2B3AED4B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2EF3BA97-22FE-4613-84FE-A0D45670FFB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20134815-975F-4E9E-B6A4-559E58C68070}" type="slidenum">
              <a:rPr lang="en-US" altLang="en-US"/>
              <a:pPr>
                <a:defRPr/>
              </a:pPr>
              <a:t>‹#›</a:t>
            </a:fld>
            <a:endParaRPr lang="en-US" altLang="en-US" dirty="0"/>
          </a:p>
        </p:txBody>
      </p:sp>
    </p:spTree>
    <p:extLst>
      <p:ext uri="{BB962C8B-B14F-4D97-AF65-F5344CB8AC3E}">
        <p14:creationId xmlns:p14="http://schemas.microsoft.com/office/powerpoint/2010/main" val="149474472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D155C50-074F-4BE2-86E9-9050157C68C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CE36360-D8B8-4DF2-AC03-388AD99B1DD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9C44A95-E96C-4185-AF35-D3D3264D17D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20B3B685-F1D0-430A-8709-EF91E9705E2A}"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42D9C71A-712C-456B-8730-C9375AE0C2A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8E14730B-CA19-4355-8D43-28574A4516D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7B4413B-48FD-4E5E-BB79-8F60B17F9194}" type="slidenum">
              <a:rPr lang="en-US" altLang="en-US"/>
              <a:pPr>
                <a:defRPr/>
              </a:pPr>
              <a:t>‹#›</a:t>
            </a:fld>
            <a:endParaRPr lang="en-US" altLang="en-US" dirty="0"/>
          </a:p>
        </p:txBody>
      </p:sp>
    </p:spTree>
    <p:extLst>
      <p:ext uri="{BB962C8B-B14F-4D97-AF65-F5344CB8AC3E}">
        <p14:creationId xmlns:p14="http://schemas.microsoft.com/office/powerpoint/2010/main" val="30623467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340ED08-9108-495C-83A6-892FA82C70A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a:extLst>
              <a:ext uri="{FF2B5EF4-FFF2-40B4-BE49-F238E27FC236}">
                <a16:creationId xmlns:a16="http://schemas.microsoft.com/office/drawing/2014/main" id="{137C14B9-F92A-420D-99F6-3DB52731D5B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139A455-BDAE-4576-A05A-98FA5D05A090}"/>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ltLang="en-US" dirty="0"/>
          </a:p>
        </p:txBody>
      </p:sp>
      <p:sp>
        <p:nvSpPr>
          <p:cNvPr id="1029" name="Rectangle 5">
            <a:extLst>
              <a:ext uri="{FF2B5EF4-FFF2-40B4-BE49-F238E27FC236}">
                <a16:creationId xmlns:a16="http://schemas.microsoft.com/office/drawing/2014/main" id="{FC0E14E9-1B62-406B-920B-D9790AE7C9B0}"/>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ltLang="en-US" dirty="0"/>
          </a:p>
        </p:txBody>
      </p:sp>
      <p:sp>
        <p:nvSpPr>
          <p:cNvPr id="1030" name="Rectangle 6">
            <a:extLst>
              <a:ext uri="{FF2B5EF4-FFF2-40B4-BE49-F238E27FC236}">
                <a16:creationId xmlns:a16="http://schemas.microsoft.com/office/drawing/2014/main" id="{9C051338-C336-4F1C-A7D3-DCA5B5C9DF4A}"/>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a:defRPr/>
            </a:pPr>
            <a:fld id="{4485487F-80AB-45F8-A2D4-231E585C57E0}" type="slidenum">
              <a:rPr lang="en-US" altLang="en-US"/>
              <a:pPr>
                <a:defRPr/>
              </a:pPr>
              <a:t>‹#›</a:t>
            </a:fld>
            <a:endParaRPr lang="en-US" altLang="en-US" dirty="0"/>
          </a:p>
        </p:txBody>
      </p:sp>
    </p:spTree>
    <p:extLst>
      <p:ext uri="{BB962C8B-B14F-4D97-AF65-F5344CB8AC3E}">
        <p14:creationId xmlns:p14="http://schemas.microsoft.com/office/powerpoint/2010/main" val="239015160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0F7B242-2450-4325-8ACF-E60CFB5D8EC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9E803A9-5FEF-4389-AB19-E5CA6068829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D5708A6-2253-4575-8605-6B44E9F4942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94901AC-2A2F-46F8-BDF1-82D6D310036F}" type="datetimeFigureOut">
              <a:rPr lang="en-US"/>
              <a:pPr>
                <a:defRPr/>
              </a:pPr>
              <a:t>4/21/2021</a:t>
            </a:fld>
            <a:endParaRPr lang="en-US" dirty="0"/>
          </a:p>
        </p:txBody>
      </p:sp>
      <p:sp>
        <p:nvSpPr>
          <p:cNvPr id="5" name="Footer Placeholder 4">
            <a:extLst>
              <a:ext uri="{FF2B5EF4-FFF2-40B4-BE49-F238E27FC236}">
                <a16:creationId xmlns:a16="http://schemas.microsoft.com/office/drawing/2014/main" id="{9218ACAA-E447-4768-BEBC-27A32C5E3BF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532062E4-6F8E-4E80-8EB3-F3140438601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D87047B-5675-48A5-B6B0-FCF1216101FB}" type="slidenum">
              <a:rPr lang="en-US" altLang="en-US"/>
              <a:pPr/>
              <a:t>‹#›</a:t>
            </a:fld>
            <a:endParaRPr lang="en-US" altLang="en-US" dirty="0"/>
          </a:p>
        </p:txBody>
      </p:sp>
    </p:spTree>
    <p:extLst>
      <p:ext uri="{BB962C8B-B14F-4D97-AF65-F5344CB8AC3E}">
        <p14:creationId xmlns:p14="http://schemas.microsoft.com/office/powerpoint/2010/main" val="43554536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hyperlink" Target="https://www.fusd1.org/site/handlers/filedownload.ashx?moduleinstanceid=7815&amp;dataid=30441&amp;FileName=AP%20Biology%20Evolution%20Review%20Slides.pdf" TargetMode="External"/><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83.gif"/><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hyperlink" Target="http://www.germanna.edu/wp-content/uploads/tutoring/handouts/Hardy-Weinberg-Equilibrium.pdf" TargetMode="Externa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quizlet.com/242976830/test" TargetMode="Externa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xml"/><Relationship Id="rId4" Type="http://schemas.openxmlformats.org/officeDocument/2006/relationships/image" Target="../media/image88.jpg"/></Relationships>
</file>

<file path=ppt/slides/_rels/slide1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hyperlink" Target="https://mathbench.umd.edu/modules/popn-dynamics_hardyweinberg/page11.htm"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2.xml"/></Relationships>
</file>

<file path=ppt/slides/_rels/slide1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hyperlink" Target="https://secure-media.collegeboard.org/digitalServices/pdf/ap/ap-biology-course-and-exam-description.pdf" TargetMode="Externa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2.xml"/><Relationship Id="rId4" Type="http://schemas.openxmlformats.org/officeDocument/2006/relationships/hyperlink" Target="https://secure-media.collegeboard.org/digitalServices/pdf/ap/ap-biology-course-and-exam-description.pdf"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11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78.jpeg"/><Relationship Id="rId1" Type="http://schemas.openxmlformats.org/officeDocument/2006/relationships/slideLayout" Target="../slideLayouts/slideLayout12.xml"/><Relationship Id="rId4" Type="http://schemas.openxmlformats.org/officeDocument/2006/relationships/image" Target="../media/image96.jpeg"/></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hyperlink" Target="http://www.germanna.edu/wp-content/uploads/tutoring/handouts/Hardy-Weinberg-Equilibrium.pdf" TargetMode="Externa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secure-media.collegeboard.org/digitalServices/pdf/ap/ap-biology-course-and-exam-description.pdf" TargetMode="Externa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7.xml"/></Relationships>
</file>

<file path=ppt/slides/_rels/slide1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29.xml.rels><?xml version="1.0" encoding="UTF-8" standalone="yes"?>
<Relationships xmlns="http://schemas.openxmlformats.org/package/2006/relationships"><Relationship Id="rId3" Type="http://schemas.openxmlformats.org/officeDocument/2006/relationships/hyperlink" Target="http://4.bp.blogspot.com/_pfm-EJqqL6I/TTkzSgpbTKI/AAAAAAAABVA/Qp55g7MLAUI/s1600/Evolution+-+Why+still+apes.gif" TargetMode="External"/><Relationship Id="rId7" Type="http://schemas.openxmlformats.org/officeDocument/2006/relationships/hyperlink" Target="https://www.youtube.com/watch?v=PvNKR5mu7bo" TargetMode="External"/><Relationship Id="rId2" Type="http://schemas.openxmlformats.org/officeDocument/2006/relationships/slideLayout" Target="../slideLayouts/slideLayout12.xml"/><Relationship Id="rId1" Type="http://schemas.openxmlformats.org/officeDocument/2006/relationships/video" Target="https://www.youtube.com/embed/PvNKR5mu7bo?feature=oembed" TargetMode="Externa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gif"/></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2" Type="http://schemas.openxmlformats.org/officeDocument/2006/relationships/hyperlink" Target="https://create.kahoot.it/details/review-for-ap-bio-evolution-test-2018/c0f621ad-6518-43a9-a8f9-4872c97ad743" TargetMode="Externa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2.xml"/><Relationship Id="rId1" Type="http://schemas.openxmlformats.org/officeDocument/2006/relationships/video" Target="https://www.youtube.com/embed/NNijmxsKGbc?feature=oembed" TargetMode="External"/><Relationship Id="rId4" Type="http://schemas.openxmlformats.org/officeDocument/2006/relationships/image" Target="../media/image15.jpeg"/></Relationships>
</file>

<file path=ppt/slides/_rels/slide140.xml.rels><?xml version="1.0" encoding="UTF-8" standalone="yes"?>
<Relationships xmlns="http://schemas.openxmlformats.org/package/2006/relationships"><Relationship Id="rId2" Type="http://schemas.openxmlformats.org/officeDocument/2006/relationships/hyperlink" Target="https://www.biologyexams4u.com/2012/12/how-to-solve-hardy-weinberg-equilibrium.html#.Xt7IHDpKjIU" TargetMode="Externa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hyperlink" Target="https://quizlet.com/169562643/biology-chapter-22-multiple-choice-flash-cards/" TargetMode="Externa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hyperlink" Target="http://www.serranohighschoolapbiology.weebly.com/uploads/6/7/9/9/6799747/ap_biology_evolution_unit_practice_test_1.pdf" TargetMode="Externa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hyperlink" Target="https://teachers.stjohns.k12.fl.us/lyons-s/files/2014/11/AP-Evolution-Practice-Test-2.pd" TargetMode="Externa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3" Type="http://schemas.openxmlformats.org/officeDocument/2006/relationships/hyperlink" Target="http://goldiesroom.org/AP%20Biology/AP%20Review%20pdf/AP%20Review%20-%20EVOLUTION%20v2015.pdf" TargetMode="External"/><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2.xml"/></Relationships>
</file>

<file path=ppt/slides/_rels/slide1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10.png"/></Relationships>
</file>

<file path=ppt/slides/_rels/slide152.xml.rels><?xml version="1.0" encoding="UTF-8" standalone="yes"?>
<Relationships xmlns="http://schemas.openxmlformats.org/package/2006/relationships"><Relationship Id="rId3" Type="http://schemas.openxmlformats.org/officeDocument/2006/relationships/hyperlink" Target="https://apcentral.collegeboard.org/pdf/ap-biology-practice-exam-2013.pdf?course=ap-biology"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11.png"/></Relationships>
</file>

<file path=ppt/slides/_rels/slide15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3" Type="http://schemas.openxmlformats.org/officeDocument/2006/relationships/hyperlink" Target="http://www.sumanasinc.com/webcontent/animations/content/organelles.html" TargetMode="External"/><Relationship Id="rId2" Type="http://schemas.openxmlformats.org/officeDocument/2006/relationships/image" Target="../media/image113.gif"/><Relationship Id="rId1" Type="http://schemas.openxmlformats.org/officeDocument/2006/relationships/slideLayout" Target="../slideLayouts/slideLayout12.xml"/><Relationship Id="rId5" Type="http://schemas.openxmlformats.org/officeDocument/2006/relationships/image" Target="../media/image114.png"/><Relationship Id="rId4" Type="http://schemas.openxmlformats.org/officeDocument/2006/relationships/hyperlink" Target="http://academic.brooklyn.cuny.edu/biology/bio4fv/page/cell-movement.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2N3OPRodRvk" TargetMode="External"/><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3" Type="http://schemas.openxmlformats.org/officeDocument/2006/relationships/hyperlink" Target="https://secure-media.collegeboard.org/digitalServices/pdf/ap/ap-biology-practice-exam-2013.pdf"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6.xml"/></Relationships>
</file>

<file path=ppt/slides/_rels/slide16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gif"/><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3" Type="http://schemas.openxmlformats.org/officeDocument/2006/relationships/hyperlink" Target="https://secure-media.collegeboard.org/digitalServices/pdf/ap/ap-biology-practice-exam-2013.pdf"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127.jpeg"/><Relationship Id="rId4" Type="http://schemas.openxmlformats.org/officeDocument/2006/relationships/image" Target="../media/image126.png"/></Relationships>
</file>

<file path=ppt/slides/_rels/slide1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28.png"/></Relationships>
</file>

<file path=ppt/slides/_rels/slide174.xml.rels><?xml version="1.0" encoding="UTF-8" standalone="yes"?>
<Relationships xmlns="http://schemas.openxmlformats.org/package/2006/relationships"><Relationship Id="rId3" Type="http://schemas.openxmlformats.org/officeDocument/2006/relationships/hyperlink" Target="https://secure-media.collegeboard.org/digitalServices/pdf/ap/ap-biology-course-and-exam-description.pdf" TargetMode="External"/><Relationship Id="rId2" Type="http://schemas.openxmlformats.org/officeDocument/2006/relationships/image" Target="../media/image129.png"/><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3" Type="http://schemas.openxmlformats.org/officeDocument/2006/relationships/hyperlink" Target="https://secure-media.collegeboard.org/digitalServices/pdf/ap/ap-biology-course-and-exam-description.pdf"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17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34.jpeg"/><Relationship Id="rId5" Type="http://schemas.openxmlformats.org/officeDocument/2006/relationships/image" Target="../media/image55.png"/><Relationship Id="rId4" Type="http://schemas.openxmlformats.org/officeDocument/2006/relationships/image" Target="../media/image54.png"/></Relationships>
</file>

<file path=ppt/slides/_rels/slide18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3.xml"/><Relationship Id="rId1" Type="http://schemas.openxmlformats.org/officeDocument/2006/relationships/slideLayout" Target="../slideLayouts/slideLayout8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5NdMnlt2keE" TargetMode="External"/><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3" Type="http://schemas.openxmlformats.org/officeDocument/2006/relationships/hyperlink" Target="https://c2.staticflickr.com/8/7120/6904687426_4f5d9edaab_z.jpg" TargetMode="External"/><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8" Type="http://schemas.openxmlformats.org/officeDocument/2006/relationships/hyperlink" Target="https://secure-media.collegeboard.org/digitalServices/pdf/ap/ap16_frq_biology.pdf" TargetMode="External"/><Relationship Id="rId13" Type="http://schemas.openxmlformats.org/officeDocument/2006/relationships/hyperlink" Target="https://secure-media.collegeboard.org/digitalServices/pdf/ap/ap15_biology_sg.pdf" TargetMode="External"/><Relationship Id="rId3" Type="http://schemas.openxmlformats.org/officeDocument/2006/relationships/hyperlink" Target="https://apcentral.collegeboard.org/pdf/ap19-sg-biology.pdf" TargetMode="External"/><Relationship Id="rId7" Type="http://schemas.openxmlformats.org/officeDocument/2006/relationships/hyperlink" Target="https://secure-media.collegeboard.org/ap/pdf/ap17-sg-biology.pdf" TargetMode="External"/><Relationship Id="rId12" Type="http://schemas.openxmlformats.org/officeDocument/2006/relationships/hyperlink" Target="https://secure-media.collegeboard.org/digitalServices/pdf/ap/ap15_frq_biology.pdf" TargetMode="External"/><Relationship Id="rId2" Type="http://schemas.openxmlformats.org/officeDocument/2006/relationships/hyperlink" Target="https://secure-media.collegeboard.org/apc/ap19-frq-biology.pdf" TargetMode="External"/><Relationship Id="rId1" Type="http://schemas.openxmlformats.org/officeDocument/2006/relationships/slideLayout" Target="../slideLayouts/slideLayout27.xml"/><Relationship Id="rId6" Type="http://schemas.openxmlformats.org/officeDocument/2006/relationships/hyperlink" Target="https://secure-media.collegeboard.org/ap/pdf/ap-biology-frq-2017.pdf" TargetMode="External"/><Relationship Id="rId11" Type="http://schemas.openxmlformats.org/officeDocument/2006/relationships/hyperlink" Target="http://media.collegeboard.com/digitalServices/pdf/ap/apcentral/ap13_biology_scoring_guidelines.pdf" TargetMode="External"/><Relationship Id="rId5" Type="http://schemas.openxmlformats.org/officeDocument/2006/relationships/hyperlink" Target="https://secure-media.collegeboard.org/ap/pdf/ap18-sg-biology.pdf" TargetMode="External"/><Relationship Id="rId10" Type="http://schemas.openxmlformats.org/officeDocument/2006/relationships/hyperlink" Target="http://media.collegeboard.com/digitalServices/pdf/ap/apcentral/ap13_frq_biology.pdf" TargetMode="External"/><Relationship Id="rId4" Type="http://schemas.openxmlformats.org/officeDocument/2006/relationships/hyperlink" Target="https://apcentral.collegeboard.org/pdf/ap18-frq-biology.pdf" TargetMode="External"/><Relationship Id="rId9" Type="http://schemas.openxmlformats.org/officeDocument/2006/relationships/hyperlink" Target="https://secure-media.collegeboard.org/digitalServices/pdf/ap/ap16_biology_sg.pdf" TargetMode="External"/><Relationship Id="rId14" Type="http://schemas.openxmlformats.org/officeDocument/2006/relationships/hyperlink" Target="https://apcentral.collegeboard.org/pdf/ap-biology-practice-exam-2013.pdf?course=ap-biology" TargetMode="External"/></Relationships>
</file>

<file path=ppt/slides/_rels/slide19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32.xml"/><Relationship Id="rId1" Type="http://schemas.openxmlformats.org/officeDocument/2006/relationships/video" Target="https://www.youtube.com/embed/7hUNBhRiKCI?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s://www.philpoteducation.com/pluginfile.php/1160/mod_book/chapter/1062/5.1.1d_full.jpg" TargetMode="External"/><Relationship Id="rId7" Type="http://schemas.openxmlformats.org/officeDocument/2006/relationships/hyperlink" Target="http://www.medicalgeo.com/images/appendix.gif" TargetMode="External"/><Relationship Id="rId12" Type="http://schemas.openxmlformats.org/officeDocument/2006/relationships/image" Target="../media/image25.gif"/><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hyperlink" Target="https://explorationsquared.com/wp-content/uploads/2019/10/Penguin-with-Fins-Wings.jpg" TargetMode="External"/><Relationship Id="rId11" Type="http://schemas.openxmlformats.org/officeDocument/2006/relationships/image" Target="../media/image24.png"/><Relationship Id="rId5" Type="http://schemas.openxmlformats.org/officeDocument/2006/relationships/hyperlink" Target="https://tse3.mm.bing.net/th?id=OIP.XpEGOo1L897BB_eCtSq-CAHaFB&amp;pid=Api&amp;P=0&amp;w=221&amp;h=151" TargetMode="External"/><Relationship Id="rId10" Type="http://schemas.openxmlformats.org/officeDocument/2006/relationships/image" Target="../media/image23.jpeg"/><Relationship Id="rId4" Type="http://schemas.openxmlformats.org/officeDocument/2006/relationships/hyperlink" Target="http://media.buzzle.com/media/images-en/photos/human-biology/1200-35282264-human-tail-bone.jpg" TargetMode="External"/><Relationship Id="rId9"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docs.google.com/presentation/d/1I9EQhErYGPdkXV2P6_UcytA78bHoebd826aPuwIqAwQ/edit#slide=id.p15" TargetMode="External"/><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8.gi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video" Target="https://www.youtube.com/embed/2N3OPRodRvk?feature=oembed" TargetMode="External"/><Relationship Id="rId5" Type="http://schemas.openxmlformats.org/officeDocument/2006/relationships/hyperlink" Target="https://www.youtube.com/watch?v=2N3OPRodRvk" TargetMode="Externa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hyperlink" Target="https://www.fusd1.org/site/handlers/filedownload.ashx?moduleinstanceid=7815&amp;dataid=30441&amp;FileName=AP%20Biology%20Evolution%20Review%20Slides.pdf" TargetMode="Externa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hyperlink" Target="http://goldiesroom.org/AP%20Biology/AP%20Review%20pdf/AP%20Review%20-%20EVOLUTION%20v2015.pdf"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https://teachers.stjohns.k12.fl.us/lyons-s/files/2014/11/AP-Evolution-Practice-Test-2.pd"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hyperlink" Target="https://evolution.berkeley.edu/evolibrary/article/speciationmodes_05" TargetMode="Externa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hyperlink" Target="https://teachers.stjohns.k12.fl.us/lyons-s/files/2014/11/AP-Evolution-Practice-Test-2.pd"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https://teachers.stjohns.k12.fl.us/lyons-s/files/2014/11/AP-Evolution-Practice-Test-2.pd"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hyperlink" Target="https://teachers.stjohns.k12.fl.us/lyons-s/files/2014/11/AP-Evolution-Practice-Test-2.pd"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teachers.stjohns.k12.fl.us/lyons-s/files/2014/11/AP-Evolution-Practice-Test-2.pd"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evolution.berkeley.edu/evolibrary/article/bottlenecks_01"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fusd1.org/site/handlers/filedownload.ashx?moduleinstanceid=7815&amp;dataid=30441&amp;FileName=AP%20Biology%20Evolution%20Review%20Slides.pdf" TargetMode="External"/><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hyperlink" Target="http://goldiesroom.org/AP%20Biology/AP%20Review%20pdf/AP%20Review%20-%20EVOLUTION%20v2015.pdf"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hyperlink" Target="https://teachers.stjohns.k12.fl.us/lyons-s/files/2014/11/AP-Evolution-Practice-Test-2.pd"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hyperlink" Target="https://teachers.stjohns.k12.fl.us/lyons-s/files/2014/11/AP-Evolution-Practice-Test-2.pd" TargetMode="Externa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evolution.berkeley.edu/evolibrary/article/bottlenecks_01" TargetMode="Externa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2" Type="http://schemas.openxmlformats.org/officeDocument/2006/relationships/hyperlink" Target="https://teachers.stjohns.k12.fl.us/lyons-s/files/2014/11/AP-Evolution-Practice-Test-2.pd"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hyperlink" Target="https://evolution.berkeley.edu/evolibrary/article/phylogenetics_08" TargetMode="External"/><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hyperlink" Target="https://www.proprofs.com/quiz-school/topic/evolution" TargetMode="External"/><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video" Target="https://www.youtube.com/embed/gugY9C6aIlI?start=1&amp;feature=oembed" TargetMode="External"/><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2.xml"/></Relationships>
</file>

<file path=ppt/slides/_rels/slide9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9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hyperlink" Target="https://qph.fs.quoracdn.net/main-qimg-c70695b4de63e1d7c83627669359c4c3" TargetMode="External"/><Relationship Id="rId2" Type="http://schemas.openxmlformats.org/officeDocument/2006/relationships/hyperlink" Target="http://24.media.tumblr.com/tumblr_lh047lpMjQ1qatyxoo1_r1_1280.jpg" TargetMode="External"/><Relationship Id="rId1" Type="http://schemas.openxmlformats.org/officeDocument/2006/relationships/slideLayout" Target="../slideLayouts/slideLayout1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9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B9510F7-2928-4AA5-9CDC-FFD4E920F367}"/>
              </a:ext>
            </a:extLst>
          </p:cNvPr>
          <p:cNvSpPr>
            <a:spLocks noGrp="1" noChangeArrowheads="1"/>
          </p:cNvSpPr>
          <p:nvPr>
            <p:ph type="ctrTitle"/>
          </p:nvPr>
        </p:nvSpPr>
        <p:spPr>
          <a:xfrm>
            <a:off x="15240" y="304800"/>
            <a:ext cx="9144000" cy="3505200"/>
          </a:xfrm>
        </p:spPr>
        <p:txBody>
          <a:bodyPr/>
          <a:lstStyle/>
          <a:p>
            <a:pPr eaLnBrk="1" hangingPunct="1"/>
            <a:r>
              <a:rPr lang="en-US" altLang="en-US" sz="3600" b="1" dirty="0">
                <a:latin typeface="Comic Sans MS" panose="030F0702030302020204" pitchFamily="66" charset="0"/>
              </a:rPr>
              <a:t>AP BIOLOGY</a:t>
            </a:r>
            <a:br>
              <a:rPr lang="en-US" altLang="en-US" sz="3600" b="1" dirty="0">
                <a:latin typeface="Comic Sans MS" panose="030F0702030302020204" pitchFamily="66" charset="0"/>
              </a:rPr>
            </a:br>
            <a:r>
              <a:rPr lang="en-US" altLang="en-US" sz="3600" b="1" dirty="0">
                <a:latin typeface="Comic Sans MS" panose="030F0702030302020204" pitchFamily="66" charset="0"/>
              </a:rPr>
              <a:t>NATURAL SELECTION REVIEW</a:t>
            </a:r>
            <a:br>
              <a:rPr lang="en-US" altLang="en-US" sz="3600" b="1" dirty="0">
                <a:latin typeface="Comic Sans MS" panose="030F0702030302020204" pitchFamily="66" charset="0"/>
              </a:rPr>
            </a:br>
            <a:r>
              <a:rPr lang="en-US" altLang="en-US" sz="2800" kern="1200" dirty="0">
                <a:solidFill>
                  <a:prstClr val="black"/>
                </a:solidFill>
                <a:latin typeface="Comic Sans MS" panose="030F0702030302020204" pitchFamily="66" charset="0"/>
                <a:cs typeface="Arial" panose="020B0604020202020204" pitchFamily="34" charset="0"/>
              </a:rPr>
              <a:t>Kelly Riedell</a:t>
            </a:r>
            <a:br>
              <a:rPr lang="en-US" altLang="en-US" sz="2400" kern="1200" dirty="0">
                <a:solidFill>
                  <a:prstClr val="black"/>
                </a:solidFill>
                <a:latin typeface="Comic Sans MS" panose="030F0702030302020204" pitchFamily="66" charset="0"/>
                <a:cs typeface="Arial" panose="020B0604020202020204" pitchFamily="34" charset="0"/>
              </a:rPr>
            </a:br>
            <a:r>
              <a:rPr lang="en-US" altLang="en-US" sz="2400" kern="1200" dirty="0">
                <a:solidFill>
                  <a:prstClr val="black"/>
                </a:solidFill>
                <a:latin typeface="Comic Sans MS" panose="030F0702030302020204" pitchFamily="66" charset="0"/>
                <a:cs typeface="Arial" panose="020B0604020202020204" pitchFamily="34" charset="0"/>
              </a:rPr>
              <a:t> Brookings Biology</a:t>
            </a:r>
            <a:br>
              <a:rPr lang="en-US" altLang="en-US" sz="2400" kern="1200" dirty="0">
                <a:solidFill>
                  <a:prstClr val="black"/>
                </a:solidFill>
                <a:latin typeface="Comic Sans MS" panose="030F0702030302020204" pitchFamily="66" charset="0"/>
                <a:cs typeface="Arial" panose="020B0604020202020204" pitchFamily="34" charset="0"/>
              </a:rPr>
            </a:br>
            <a:r>
              <a:rPr lang="en-US" altLang="en-US" sz="2400" kern="1200" dirty="0">
                <a:solidFill>
                  <a:prstClr val="black"/>
                </a:solidFill>
                <a:latin typeface="Comic Sans MS" panose="030F0702030302020204" pitchFamily="66" charset="0"/>
                <a:cs typeface="Arial" panose="020B0604020202020204" pitchFamily="34" charset="0"/>
              </a:rPr>
              <a:t>Based on 2019 CED</a:t>
            </a:r>
            <a:endParaRPr lang="en-US" altLang="en-US" sz="2000" dirty="0">
              <a:latin typeface="Comic Sans MS" panose="030F0702030302020204" pitchFamily="66" charset="0"/>
            </a:endParaRPr>
          </a:p>
        </p:txBody>
      </p:sp>
      <p:sp>
        <p:nvSpPr>
          <p:cNvPr id="2051" name="Rectangle 3">
            <a:extLst>
              <a:ext uri="{FF2B5EF4-FFF2-40B4-BE49-F238E27FC236}">
                <a16:creationId xmlns:a16="http://schemas.microsoft.com/office/drawing/2014/main" id="{A12FB5F9-71D6-492E-A40C-94688AC8C368}"/>
              </a:ext>
            </a:extLst>
          </p:cNvPr>
          <p:cNvSpPr>
            <a:spLocks noGrp="1" noChangeArrowheads="1"/>
          </p:cNvSpPr>
          <p:nvPr>
            <p:ph type="subTitle" idx="1"/>
          </p:nvPr>
        </p:nvSpPr>
        <p:spPr>
          <a:xfrm>
            <a:off x="4419600" y="6553200"/>
            <a:ext cx="5943600" cy="381000"/>
          </a:xfrm>
        </p:spPr>
        <p:txBody>
          <a:bodyPr/>
          <a:lstStyle/>
          <a:p>
            <a:pPr algn="l" eaLnBrk="1" hangingPunct="1">
              <a:lnSpc>
                <a:spcPct val="80000"/>
              </a:lnSpc>
            </a:pPr>
            <a:r>
              <a:rPr lang="en-US" altLang="en-US" sz="1000" b="1" dirty="0">
                <a:solidFill>
                  <a:srgbClr val="CC0099"/>
                </a:solidFill>
              </a:rPr>
              <a:t>Image from BIOLOGY by Miller and Levine; Prentice Hall Publishing </a:t>
            </a:r>
            <a:r>
              <a:rPr lang="en-US" altLang="en-US" sz="1000" b="1" dirty="0">
                <a:solidFill>
                  <a:srgbClr val="CC0099"/>
                </a:solidFill>
                <a:cs typeface="Arial" panose="020B0604020202020204" pitchFamily="34" charset="0"/>
              </a:rPr>
              <a:t>© 2006</a:t>
            </a:r>
          </a:p>
        </p:txBody>
      </p:sp>
      <p:pic>
        <p:nvPicPr>
          <p:cNvPr id="2052" name="Picture 6" descr="ph tortoises">
            <a:extLst>
              <a:ext uri="{FF2B5EF4-FFF2-40B4-BE49-F238E27FC236}">
                <a16:creationId xmlns:a16="http://schemas.microsoft.com/office/drawing/2014/main" id="{F54B11BB-238C-4FAE-8A23-3C9F1024A4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810000"/>
            <a:ext cx="5716189"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5E61FFDE-5E76-4364-93CB-537D3A8E0B2C}"/>
              </a:ext>
            </a:extLst>
          </p:cNvPr>
          <p:cNvSpPr>
            <a:spLocks noGrp="1" noChangeArrowheads="1"/>
          </p:cNvSpPr>
          <p:nvPr>
            <p:ph type="body" sz="half" idx="2"/>
          </p:nvPr>
        </p:nvSpPr>
        <p:spPr>
          <a:xfrm>
            <a:off x="0" y="228600"/>
            <a:ext cx="9124950" cy="4495800"/>
          </a:xfrm>
        </p:spPr>
        <p:txBody>
          <a:bodyPr/>
          <a:lstStyle/>
          <a:p>
            <a:pPr eaLnBrk="1" hangingPunct="1">
              <a:lnSpc>
                <a:spcPct val="90000"/>
              </a:lnSpc>
              <a:buFontTx/>
              <a:buNone/>
            </a:pPr>
            <a:r>
              <a:rPr lang="en-US" altLang="en-US" sz="2800" b="1" dirty="0">
                <a:latin typeface="Comic Sans MS" panose="030F0702030302020204" pitchFamily="66" charset="0"/>
              </a:rPr>
              <a:t>Sperm of one sponge species cannot penetrate the egg of a closely related species. </a:t>
            </a:r>
          </a:p>
          <a:p>
            <a:pPr eaLnBrk="1" hangingPunct="1">
              <a:lnSpc>
                <a:spcPct val="90000"/>
              </a:lnSpc>
              <a:buFontTx/>
              <a:buNone/>
            </a:pPr>
            <a:endParaRPr lang="en-US" altLang="en-US" sz="2800" b="1" dirty="0">
              <a:latin typeface="Comic Sans MS" panose="030F0702030302020204" pitchFamily="66" charset="0"/>
            </a:endParaRPr>
          </a:p>
          <a:p>
            <a:pPr eaLnBrk="1" hangingPunct="1">
              <a:lnSpc>
                <a:spcPct val="90000"/>
              </a:lnSpc>
              <a:buFontTx/>
              <a:buNone/>
            </a:pPr>
            <a:r>
              <a:rPr lang="en-US" altLang="en-US" sz="2800" b="1" dirty="0">
                <a:latin typeface="Comic Sans MS" panose="030F0702030302020204" pitchFamily="66" charset="0"/>
              </a:rPr>
              <a:t>This is an example of a </a:t>
            </a:r>
          </a:p>
          <a:p>
            <a:pPr eaLnBrk="1" hangingPunct="1">
              <a:lnSpc>
                <a:spcPct val="90000"/>
              </a:lnSpc>
              <a:buFontTx/>
              <a:buNone/>
            </a:pPr>
            <a:r>
              <a:rPr lang="en-US" altLang="en-US" sz="2800" b="1" dirty="0">
                <a:latin typeface="Comic Sans MS" panose="030F0702030302020204" pitchFamily="66" charset="0"/>
              </a:rPr>
              <a:t>_____ zygotic reproductive barrier </a:t>
            </a:r>
          </a:p>
          <a:p>
            <a:pPr eaLnBrk="1" hangingPunct="1">
              <a:lnSpc>
                <a:spcPct val="90000"/>
              </a:lnSpc>
              <a:buFontTx/>
              <a:buNone/>
            </a:pPr>
            <a:r>
              <a:rPr lang="en-US" altLang="en-US" sz="2800" b="1" dirty="0">
                <a:latin typeface="Comic Sans MS" panose="030F0702030302020204" pitchFamily="66" charset="0"/>
              </a:rPr>
              <a:t>called _________ isolation </a:t>
            </a:r>
          </a:p>
        </p:txBody>
      </p:sp>
      <p:sp>
        <p:nvSpPr>
          <p:cNvPr id="194563" name="Text Box 3">
            <a:extLst>
              <a:ext uri="{FF2B5EF4-FFF2-40B4-BE49-F238E27FC236}">
                <a16:creationId xmlns:a16="http://schemas.microsoft.com/office/drawing/2014/main" id="{6D008735-92F9-4539-9CF7-12A804EB5260}"/>
              </a:ext>
            </a:extLst>
          </p:cNvPr>
          <p:cNvSpPr txBox="1">
            <a:spLocks noChangeArrowheads="1"/>
          </p:cNvSpPr>
          <p:nvPr/>
        </p:nvSpPr>
        <p:spPr bwMode="auto">
          <a:xfrm>
            <a:off x="381000" y="1891725"/>
            <a:ext cx="83067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pre</a:t>
            </a:r>
          </a:p>
        </p:txBody>
      </p:sp>
      <p:sp>
        <p:nvSpPr>
          <p:cNvPr id="194565" name="Rectangle 5">
            <a:extLst>
              <a:ext uri="{FF2B5EF4-FFF2-40B4-BE49-F238E27FC236}">
                <a16:creationId xmlns:a16="http://schemas.microsoft.com/office/drawing/2014/main" id="{6D8892BB-EEAB-40AA-9E61-579EC86519F5}"/>
              </a:ext>
            </a:extLst>
          </p:cNvPr>
          <p:cNvSpPr>
            <a:spLocks noChangeArrowheads="1"/>
          </p:cNvSpPr>
          <p:nvPr/>
        </p:nvSpPr>
        <p:spPr bwMode="auto">
          <a:xfrm>
            <a:off x="1476315" y="2362200"/>
            <a:ext cx="16995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gametic</a:t>
            </a:r>
          </a:p>
        </p:txBody>
      </p:sp>
      <p:pic>
        <p:nvPicPr>
          <p:cNvPr id="87045" name="Picture 7" descr="spongebob">
            <a:extLst>
              <a:ext uri="{FF2B5EF4-FFF2-40B4-BE49-F238E27FC236}">
                <a16:creationId xmlns:a16="http://schemas.microsoft.com/office/drawing/2014/main" id="{EC00CCCB-427B-4D49-BBE9-AB8B3758357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51637" y="609600"/>
            <a:ext cx="29146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Rectangle 8">
            <a:extLst>
              <a:ext uri="{FF2B5EF4-FFF2-40B4-BE49-F238E27FC236}">
                <a16:creationId xmlns:a16="http://schemas.microsoft.com/office/drawing/2014/main" id="{DC8D18B9-1B12-4540-A9D4-79449E811151}"/>
              </a:ext>
            </a:extLst>
          </p:cNvPr>
          <p:cNvSpPr>
            <a:spLocks noChangeArrowheads="1"/>
          </p:cNvSpPr>
          <p:nvPr/>
        </p:nvSpPr>
        <p:spPr bwMode="auto">
          <a:xfrm>
            <a:off x="6329363" y="0"/>
            <a:ext cx="27955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solidFill>
                  <a:srgbClr val="CC0099"/>
                </a:solidFill>
                <a:latin typeface="Comic Sans MS" panose="030F0702030302020204" pitchFamily="66" charset="0"/>
              </a:rPr>
              <a:t>http://sisu.typepad.com/sisu/spongebob.jpg</a:t>
            </a:r>
          </a:p>
        </p:txBody>
      </p:sp>
      <p:sp>
        <p:nvSpPr>
          <p:cNvPr id="87047" name="Rectangle 1">
            <a:extLst>
              <a:ext uri="{FF2B5EF4-FFF2-40B4-BE49-F238E27FC236}">
                <a16:creationId xmlns:a16="http://schemas.microsoft.com/office/drawing/2014/main" id="{CD7F85E4-2B1C-4C4A-A936-B8E71E2AA816}"/>
              </a:ext>
            </a:extLst>
          </p:cNvPr>
          <p:cNvSpPr>
            <a:spLocks noChangeArrowheads="1"/>
          </p:cNvSpPr>
          <p:nvPr/>
        </p:nvSpPr>
        <p:spPr bwMode="auto">
          <a:xfrm>
            <a:off x="14068" y="6241366"/>
            <a:ext cx="9185275" cy="57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nSpc>
                <a:spcPct val="107000"/>
              </a:lnSpc>
              <a:buNone/>
            </a:pPr>
            <a:r>
              <a:rPr lang="en-US" sz="1000" dirty="0">
                <a:solidFill>
                  <a:prstClr val="black"/>
                </a:solidFill>
              </a:rPr>
              <a:t>EVO-3.D.1 Speciation may occur when two populations become reproductively isolated from each other.</a:t>
            </a:r>
          </a:p>
          <a:p>
            <a:pPr lvl="0" eaLnBrk="1" fontAlgn="auto" hangingPunct="1">
              <a:lnSpc>
                <a:spcPct val="107000"/>
              </a:lnSpc>
              <a:spcBef>
                <a:spcPts val="0"/>
              </a:spcBef>
              <a:spcAft>
                <a:spcPts val="0"/>
              </a:spcAft>
              <a:buNone/>
            </a:pPr>
            <a:r>
              <a:rPr lang="en-US" sz="1000" dirty="0">
                <a:solidFill>
                  <a:prstClr val="black"/>
                </a:solidFill>
                <a:latin typeface="Calibri" panose="020F0502020204030204"/>
              </a:rPr>
              <a:t>EVO-3.F.2 Speciation may be sympatric or allopatric. </a:t>
            </a:r>
          </a:p>
          <a:p>
            <a:pPr lvl="0" eaLnBrk="1" fontAlgn="auto" hangingPunct="1">
              <a:lnSpc>
                <a:spcPct val="107000"/>
              </a:lnSpc>
              <a:spcBef>
                <a:spcPts val="0"/>
              </a:spcBef>
              <a:spcAft>
                <a:spcPts val="0"/>
              </a:spcAft>
              <a:buNone/>
            </a:pPr>
            <a:r>
              <a:rPr lang="en-US" sz="1000" dirty="0">
                <a:solidFill>
                  <a:prstClr val="black"/>
                </a:solidFill>
                <a:latin typeface="Calibri" panose="020F0502020204030204"/>
              </a:rPr>
              <a:t>EVO-3.F.3 Various prezygotic and postzygotic mechanisms can maintain reproductive isolation and prevent gene flow between populations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563"/>
                                        </p:tgtEl>
                                        <p:attrNameLst>
                                          <p:attrName>style.visibility</p:attrName>
                                        </p:attrNameLst>
                                      </p:cBhvr>
                                      <p:to>
                                        <p:strVal val="visible"/>
                                      </p:to>
                                    </p:set>
                                    <p:animEffect transition="in" filter="dissolve">
                                      <p:cBhvr>
                                        <p:cTn id="7" dur="500"/>
                                        <p:tgtEl>
                                          <p:spTgt spid="1945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4565"/>
                                        </p:tgtEl>
                                        <p:attrNameLst>
                                          <p:attrName>style.visibility</p:attrName>
                                        </p:attrNameLst>
                                      </p:cBhvr>
                                      <p:to>
                                        <p:strVal val="visible"/>
                                      </p:to>
                                    </p:set>
                                    <p:animEffect transition="in" filter="blinds(horizontal)">
                                      <p:cBhvr>
                                        <p:cTn id="12" dur="500"/>
                                        <p:tgtEl>
                                          <p:spTgt spid="19456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7047"/>
                                        </p:tgtEl>
                                        <p:attrNameLst>
                                          <p:attrName>style.visibility</p:attrName>
                                        </p:attrNameLst>
                                      </p:cBhvr>
                                      <p:to>
                                        <p:strVal val="visible"/>
                                      </p:to>
                                    </p:set>
                                    <p:animEffect transition="in" filter="barn(inVertical)">
                                      <p:cBhvr>
                                        <p:cTn id="17" dur="500"/>
                                        <p:tgtEl>
                                          <p:spTgt spid="87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autoUpdateAnimBg="0"/>
      <p:bldP spid="194565" grpId="0"/>
      <p:bldP spid="8704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E4A540-C76D-4D14-B0B9-E44C2BBACE4D}"/>
              </a:ext>
            </a:extLst>
          </p:cNvPr>
          <p:cNvSpPr/>
          <p:nvPr/>
        </p:nvSpPr>
        <p:spPr>
          <a:xfrm>
            <a:off x="107672" y="6385909"/>
            <a:ext cx="8229600" cy="577338"/>
          </a:xfrm>
          <a:prstGeom prst="rect">
            <a:avLst/>
          </a:prstGeom>
        </p:spPr>
        <p:txBody>
          <a:bodyPr wrap="square">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EVO-1.H.1 Evolution is also driven by random occurrences—</a:t>
            </a:r>
          </a:p>
          <a:p>
            <a:pPr lvl="0">
              <a:lnSpc>
                <a:spcPct val="107000"/>
              </a:lnSpc>
            </a:pPr>
            <a:r>
              <a:rPr lang="en-US" sz="1000" dirty="0">
                <a:latin typeface="Times New Roman" panose="02020603050405020304" pitchFamily="18" charset="0"/>
                <a:cs typeface="Times New Roman" panose="02020603050405020304" pitchFamily="18" charset="0"/>
              </a:rPr>
              <a:t>     c. Migration/gene flow can drive evolution.</a:t>
            </a:r>
          </a:p>
          <a:p>
            <a:pPr lvl="0">
              <a:lnSpc>
                <a:spcPct val="107000"/>
              </a:lnSpc>
            </a:pPr>
            <a:endParaRPr lang="en-US" sz="1000" dirty="0">
              <a:solidFill>
                <a:prstClr val="black"/>
              </a:solidFill>
            </a:endParaRPr>
          </a:p>
        </p:txBody>
      </p:sp>
      <p:sp>
        <p:nvSpPr>
          <p:cNvPr id="4" name="TextBox 3">
            <a:extLst>
              <a:ext uri="{FF2B5EF4-FFF2-40B4-BE49-F238E27FC236}">
                <a16:creationId xmlns:a16="http://schemas.microsoft.com/office/drawing/2014/main" id="{DE03B057-EABB-4D77-ABF7-007762EE02FA}"/>
              </a:ext>
            </a:extLst>
          </p:cNvPr>
          <p:cNvSpPr txBox="1"/>
          <p:nvPr/>
        </p:nvSpPr>
        <p:spPr>
          <a:xfrm>
            <a:off x="53008" y="381000"/>
            <a:ext cx="9090992" cy="5078313"/>
          </a:xfrm>
          <a:prstGeom prst="rect">
            <a:avLst/>
          </a:prstGeom>
          <a:noFill/>
        </p:spPr>
        <p:txBody>
          <a:bodyPr wrap="square">
            <a:spAutoFit/>
          </a:bodyPr>
          <a:lstStyle/>
          <a:p>
            <a:r>
              <a:rPr lang="en-US" b="0" i="0" dirty="0">
                <a:solidFill>
                  <a:srgbClr val="000000"/>
                </a:solidFill>
                <a:effectLst/>
                <a:latin typeface="-apple-system"/>
              </a:rPr>
              <a:t>A study published by a team led by the U.S. Geological Survey (USGS) revealed the movement of polar bears toward areas with more persistent sea ice. The researchers defined four general polar bear population clusters: Eastern Polar Basin, Western Polar Basin, Canadian Archipelago, and Southern Canada. By looking at the genes of the polar bears, they found that the polar bears have recently begun to move in a northward direction, from Southern Canada and Eastern Polar Basin into the Canadian Archipelago. The team of researchers hypothesized that the Canadian Archipelago will be a future refuge for polar bears if climate change continues to trend toward a warmer climate. </a:t>
            </a:r>
            <a:r>
              <a:rPr lang="en-US" b="0" i="0" dirty="0">
                <a:solidFill>
                  <a:srgbClr val="3A3A3A"/>
                </a:solidFill>
                <a:effectLst/>
                <a:latin typeface="-apple-system"/>
              </a:rPr>
              <a:t>This movement of polar bear populations provides a prime example of</a:t>
            </a:r>
          </a:p>
          <a:p>
            <a:endParaRPr lang="en-US" dirty="0">
              <a:solidFill>
                <a:srgbClr val="3A3A3A"/>
              </a:solidFill>
              <a:latin typeface="-apple-system"/>
            </a:endParaRPr>
          </a:p>
          <a:p>
            <a:r>
              <a:rPr lang="en-US" b="0" i="0" dirty="0">
                <a:solidFill>
                  <a:srgbClr val="3A3A3A"/>
                </a:solidFill>
                <a:effectLst/>
                <a:latin typeface="-apple-system"/>
              </a:rPr>
              <a:t>       A. natural variation</a:t>
            </a:r>
            <a:br>
              <a:rPr lang="en-US" b="0" i="0" dirty="0">
                <a:solidFill>
                  <a:srgbClr val="3A3A3A"/>
                </a:solidFill>
                <a:effectLst/>
                <a:latin typeface="-apple-system"/>
              </a:rPr>
            </a:br>
            <a:br>
              <a:rPr lang="en-US" b="0" i="0" dirty="0">
                <a:solidFill>
                  <a:srgbClr val="3A3A3A"/>
                </a:solidFill>
                <a:effectLst/>
                <a:latin typeface="-apple-system"/>
              </a:rPr>
            </a:br>
            <a:r>
              <a:rPr lang="en-US" b="0" i="0" dirty="0">
                <a:solidFill>
                  <a:srgbClr val="3A3A3A"/>
                </a:solidFill>
                <a:effectLst/>
                <a:latin typeface="-apple-system"/>
              </a:rPr>
              <a:t>       B. gene flow</a:t>
            </a:r>
          </a:p>
          <a:p>
            <a:endParaRPr lang="en-US" dirty="0">
              <a:solidFill>
                <a:srgbClr val="3A3A3A"/>
              </a:solidFill>
              <a:latin typeface="-apple-system"/>
            </a:endParaRPr>
          </a:p>
          <a:p>
            <a:r>
              <a:rPr lang="en-US" b="0" i="0" dirty="0">
                <a:solidFill>
                  <a:srgbClr val="3A3A3A"/>
                </a:solidFill>
                <a:effectLst/>
                <a:latin typeface="-apple-system"/>
              </a:rPr>
              <a:t>       C. directional selection</a:t>
            </a:r>
          </a:p>
          <a:p>
            <a:endParaRPr lang="en-US" dirty="0">
              <a:solidFill>
                <a:srgbClr val="3A3A3A"/>
              </a:solidFill>
              <a:latin typeface="-apple-system"/>
            </a:endParaRPr>
          </a:p>
          <a:p>
            <a:r>
              <a:rPr lang="en-US" b="0" i="0" dirty="0">
                <a:solidFill>
                  <a:srgbClr val="3A3A3A"/>
                </a:solidFill>
                <a:effectLst/>
                <a:latin typeface="-apple-system"/>
              </a:rPr>
              <a:t>       D. founder effect</a:t>
            </a:r>
          </a:p>
          <a:p>
            <a:endParaRPr lang="en-US" dirty="0"/>
          </a:p>
        </p:txBody>
      </p:sp>
      <p:sp>
        <p:nvSpPr>
          <p:cNvPr id="6" name="TextBox 5">
            <a:extLst>
              <a:ext uri="{FF2B5EF4-FFF2-40B4-BE49-F238E27FC236}">
                <a16:creationId xmlns:a16="http://schemas.microsoft.com/office/drawing/2014/main" id="{8957F5F1-4BC4-43B8-B843-77C89EBCC49C}"/>
              </a:ext>
            </a:extLst>
          </p:cNvPr>
          <p:cNvSpPr txBox="1"/>
          <p:nvPr/>
        </p:nvSpPr>
        <p:spPr>
          <a:xfrm>
            <a:off x="53008" y="0"/>
            <a:ext cx="7477539" cy="246221"/>
          </a:xfrm>
          <a:prstGeom prst="rect">
            <a:avLst/>
          </a:prstGeom>
          <a:noFill/>
        </p:spPr>
        <p:txBody>
          <a:bodyPr wrap="square">
            <a:spAutoFit/>
          </a:bodyPr>
          <a:lstStyle/>
          <a:p>
            <a:r>
              <a:rPr lang="en-US" sz="1000" dirty="0">
                <a:latin typeface="+mn-lt"/>
              </a:rPr>
              <a:t>https://www.highschooltestprep.com/ap/biology/unit-7-practice-test/</a:t>
            </a:r>
          </a:p>
        </p:txBody>
      </p:sp>
      <p:sp>
        <p:nvSpPr>
          <p:cNvPr id="7" name="Rectangle 6">
            <a:extLst>
              <a:ext uri="{FF2B5EF4-FFF2-40B4-BE49-F238E27FC236}">
                <a16:creationId xmlns:a16="http://schemas.microsoft.com/office/drawing/2014/main" id="{0E68C7C8-2B90-4DCE-B4EC-7A650095ED62}"/>
              </a:ext>
            </a:extLst>
          </p:cNvPr>
          <p:cNvSpPr/>
          <p:nvPr/>
        </p:nvSpPr>
        <p:spPr>
          <a:xfrm>
            <a:off x="381000" y="3657600"/>
            <a:ext cx="1432892" cy="3810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166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1C224D-D326-4688-857C-75C46FD215B0}"/>
              </a:ext>
            </a:extLst>
          </p:cNvPr>
          <p:cNvSpPr/>
          <p:nvPr/>
        </p:nvSpPr>
        <p:spPr>
          <a:xfrm>
            <a:off x="0" y="5953457"/>
            <a:ext cx="8839200" cy="904543"/>
          </a:xfrm>
          <a:prstGeom prst="rect">
            <a:avLst/>
          </a:prstGeom>
        </p:spPr>
        <p:txBody>
          <a:bodyPr wrap="square">
            <a:spAutoFit/>
          </a:bodyPr>
          <a:lstStyle/>
          <a:p>
            <a:pPr>
              <a:lnSpc>
                <a:spcPct val="107000"/>
              </a:lnSpc>
            </a:pPr>
            <a:r>
              <a:rPr lang="en-US" sz="1000" dirty="0">
                <a:latin typeface="Times New Roman" panose="02020603050405020304" pitchFamily="18" charset="0"/>
                <a:cs typeface="Times New Roman" panose="02020603050405020304" pitchFamily="18" charset="0"/>
              </a:rPr>
              <a:t>EVO-1.M.1 Evolution is supported by scientific evidence from many disciplines (geographical, geological, physical, biochemical, and mathematical data).</a:t>
            </a:r>
          </a:p>
          <a:p>
            <a:pPr lvl="0">
              <a:lnSpc>
                <a:spcPct val="107000"/>
              </a:lnSpc>
            </a:pPr>
            <a:r>
              <a:rPr lang="en-US" sz="1000" dirty="0">
                <a:latin typeface="Times New Roman" panose="02020603050405020304" pitchFamily="18" charset="0"/>
                <a:cs typeface="Times New Roman" panose="02020603050405020304" pitchFamily="18" charset="0"/>
              </a:rPr>
              <a:t>EVO-1.N.1 Molecular, morphological, and genetic evidence from extant and extinct organisms adds to our understanding of evolution— </a:t>
            </a:r>
          </a:p>
          <a:p>
            <a:pPr lvl="0">
              <a:lnSpc>
                <a:spcPct val="107000"/>
              </a:lnSpc>
            </a:pPr>
            <a:r>
              <a:rPr lang="en-US" sz="1000" dirty="0">
                <a:latin typeface="Times New Roman" panose="02020603050405020304" pitchFamily="18" charset="0"/>
                <a:cs typeface="Times New Roman" panose="02020603050405020304" pitchFamily="18" charset="0"/>
              </a:rPr>
              <a:t>  a. Fossils can be dated by a variety of methods. These include: </a:t>
            </a:r>
          </a:p>
          <a:p>
            <a:pPr lvl="0">
              <a:lnSpc>
                <a:spcPct val="107000"/>
              </a:lnSpc>
            </a:pPr>
            <a:r>
              <a:rPr lang="en-US" sz="1000" dirty="0">
                <a:latin typeface="Times New Roman" panose="02020603050405020304" pitchFamily="18" charset="0"/>
                <a:cs typeface="Times New Roman" panose="02020603050405020304" pitchFamily="18" charset="0"/>
              </a:rPr>
              <a:t>     i. The age of the rocks where a fossil is found </a:t>
            </a:r>
          </a:p>
          <a:p>
            <a:pPr lvl="0">
              <a:lnSpc>
                <a:spcPct val="107000"/>
              </a:lnSpc>
            </a:pPr>
            <a:r>
              <a:rPr lang="en-US" sz="1000" dirty="0">
                <a:latin typeface="Times New Roman" panose="02020603050405020304" pitchFamily="18" charset="0"/>
                <a:cs typeface="Times New Roman" panose="02020603050405020304" pitchFamily="18" charset="0"/>
              </a:rPr>
              <a:t>     ii. The rate of decay of isotopes including carbon-14 </a:t>
            </a:r>
          </a:p>
        </p:txBody>
      </p:sp>
      <p:sp>
        <p:nvSpPr>
          <p:cNvPr id="5" name="TextBox 4">
            <a:extLst>
              <a:ext uri="{FF2B5EF4-FFF2-40B4-BE49-F238E27FC236}">
                <a16:creationId xmlns:a16="http://schemas.microsoft.com/office/drawing/2014/main" id="{A891A0AF-A251-4415-8F85-5604590A55C3}"/>
              </a:ext>
            </a:extLst>
          </p:cNvPr>
          <p:cNvSpPr txBox="1"/>
          <p:nvPr/>
        </p:nvSpPr>
        <p:spPr>
          <a:xfrm>
            <a:off x="0" y="67126"/>
            <a:ext cx="6705600" cy="400110"/>
          </a:xfrm>
          <a:prstGeom prst="rect">
            <a:avLst/>
          </a:prstGeom>
          <a:noFill/>
        </p:spPr>
        <p:txBody>
          <a:bodyPr wrap="square">
            <a:spAutoFit/>
          </a:bodyPr>
          <a:lstStyle/>
          <a:p>
            <a:r>
              <a:rPr lang="en-US" sz="1000" dirty="0">
                <a:latin typeface="+mn-lt"/>
              </a:rPr>
              <a:t>IMAGES FROM: https://calaski.files.wordpress.com/2014/01/screen-shot-2014-01-15-at-10-56-13-am.png</a:t>
            </a:r>
            <a:br>
              <a:rPr lang="en-US" sz="1000" dirty="0">
                <a:latin typeface="+mn-lt"/>
              </a:rPr>
            </a:br>
            <a:r>
              <a:rPr lang="en-US" sz="1000" dirty="0">
                <a:latin typeface="+mn-lt"/>
              </a:rPr>
              <a:t>https://www.scienceabc.com/wp-content/uploads/2018/07/carbon-reaction-1.jpg</a:t>
            </a:r>
          </a:p>
        </p:txBody>
      </p:sp>
      <p:sp>
        <p:nvSpPr>
          <p:cNvPr id="3" name="AutoShape 4">
            <a:extLst>
              <a:ext uri="{FF2B5EF4-FFF2-40B4-BE49-F238E27FC236}">
                <a16:creationId xmlns:a16="http://schemas.microsoft.com/office/drawing/2014/main" id="{03DF014A-5391-4720-A0D1-8C5EBE3066CC}"/>
              </a:ext>
            </a:extLst>
          </p:cNvPr>
          <p:cNvSpPr>
            <a:spLocks noChangeAspect="1" noChangeArrowheads="1"/>
          </p:cNvSpPr>
          <p:nvPr/>
        </p:nvSpPr>
        <p:spPr bwMode="auto">
          <a:xfrm>
            <a:off x="1752600" y="3276600"/>
            <a:ext cx="29718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TextBox 6">
            <a:extLst>
              <a:ext uri="{FF2B5EF4-FFF2-40B4-BE49-F238E27FC236}">
                <a16:creationId xmlns:a16="http://schemas.microsoft.com/office/drawing/2014/main" id="{6C80FE35-CFEB-4E10-BE66-568EF35E2BD1}"/>
              </a:ext>
            </a:extLst>
          </p:cNvPr>
          <p:cNvSpPr txBox="1"/>
          <p:nvPr/>
        </p:nvSpPr>
        <p:spPr>
          <a:xfrm>
            <a:off x="75786" y="545355"/>
            <a:ext cx="8839200" cy="1200329"/>
          </a:xfrm>
          <a:prstGeom prst="rect">
            <a:avLst/>
          </a:prstGeom>
          <a:noFill/>
        </p:spPr>
        <p:txBody>
          <a:bodyPr wrap="square" rtlCol="0">
            <a:spAutoFit/>
          </a:bodyPr>
          <a:lstStyle/>
          <a:p>
            <a:r>
              <a:rPr lang="en-US" sz="2400" dirty="0">
                <a:cs typeface="Times New Roman" panose="02020603050405020304" pitchFamily="18" charset="0"/>
              </a:rPr>
              <a:t>Evolution is supported by scientific evidence from many disciplines including fossil records. </a:t>
            </a:r>
            <a:r>
              <a:rPr lang="en-US" sz="2400" dirty="0"/>
              <a:t>What are some ways fossils can be dated?</a:t>
            </a:r>
          </a:p>
        </p:txBody>
      </p:sp>
      <p:grpSp>
        <p:nvGrpSpPr>
          <p:cNvPr id="13" name="Group 12">
            <a:extLst>
              <a:ext uri="{FF2B5EF4-FFF2-40B4-BE49-F238E27FC236}">
                <a16:creationId xmlns:a16="http://schemas.microsoft.com/office/drawing/2014/main" id="{3BE1FA87-1F4E-45DF-B894-60635F4D7354}"/>
              </a:ext>
            </a:extLst>
          </p:cNvPr>
          <p:cNvGrpSpPr/>
          <p:nvPr/>
        </p:nvGrpSpPr>
        <p:grpSpPr>
          <a:xfrm>
            <a:off x="349424" y="1970292"/>
            <a:ext cx="3825943" cy="3143790"/>
            <a:chOff x="349424" y="1970292"/>
            <a:chExt cx="3825943" cy="3143790"/>
          </a:xfrm>
        </p:grpSpPr>
        <p:pic>
          <p:nvPicPr>
            <p:cNvPr id="2050" name="Picture 2">
              <a:extLst>
                <a:ext uri="{FF2B5EF4-FFF2-40B4-BE49-F238E27FC236}">
                  <a16:creationId xmlns:a16="http://schemas.microsoft.com/office/drawing/2014/main" id="{DCBE1B32-5B44-4BC4-A220-D3A31FD74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739756"/>
              <a:ext cx="3156825" cy="237432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219A5CD-3CAE-4B57-ACB5-085E87448A7A}"/>
                </a:ext>
              </a:extLst>
            </p:cNvPr>
            <p:cNvSpPr txBox="1"/>
            <p:nvPr/>
          </p:nvSpPr>
          <p:spPr>
            <a:xfrm>
              <a:off x="349424" y="1970292"/>
              <a:ext cx="3825943" cy="733021"/>
            </a:xfrm>
            <a:prstGeom prst="rect">
              <a:avLst/>
            </a:prstGeom>
            <a:noFill/>
          </p:spPr>
          <p:txBody>
            <a:bodyPr wrap="square">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lang="en-US" sz="2000" dirty="0">
                  <a:solidFill>
                    <a:srgbClr val="0000FF"/>
                  </a:solidFill>
                  <a:cs typeface="Times New Roman" panose="02020603050405020304" pitchFamily="18" charset="0"/>
                </a:rPr>
                <a:t>Determining t</a:t>
              </a:r>
              <a:r>
                <a:rPr kumimoji="0" lang="en-US" sz="2000" b="0" i="0" u="none" strike="noStrike" kern="1200" cap="none" spc="0" normalizeH="0" baseline="0" noProof="0" dirty="0">
                  <a:ln>
                    <a:noFill/>
                  </a:ln>
                  <a:solidFill>
                    <a:srgbClr val="0000FF"/>
                  </a:solidFill>
                  <a:effectLst/>
                  <a:uLnTx/>
                  <a:uFillTx/>
                  <a:cs typeface="Times New Roman" panose="02020603050405020304" pitchFamily="18" charset="0"/>
                </a:rPr>
                <a:t>he age of the </a:t>
              </a:r>
            </a:p>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FF"/>
                  </a:solidFill>
                  <a:effectLst/>
                  <a:uLnTx/>
                  <a:uFillTx/>
                  <a:cs typeface="Times New Roman" panose="02020603050405020304" pitchFamily="18" charset="0"/>
                </a:rPr>
                <a:t>rocks where a fossil is found </a:t>
              </a:r>
            </a:p>
          </p:txBody>
        </p:sp>
      </p:grpSp>
      <p:grpSp>
        <p:nvGrpSpPr>
          <p:cNvPr id="15" name="Group 14">
            <a:extLst>
              <a:ext uri="{FF2B5EF4-FFF2-40B4-BE49-F238E27FC236}">
                <a16:creationId xmlns:a16="http://schemas.microsoft.com/office/drawing/2014/main" id="{5227DC79-9B72-408F-91DC-83FA671BA6E2}"/>
              </a:ext>
            </a:extLst>
          </p:cNvPr>
          <p:cNvGrpSpPr/>
          <p:nvPr/>
        </p:nvGrpSpPr>
        <p:grpSpPr>
          <a:xfrm>
            <a:off x="4572000" y="1952460"/>
            <a:ext cx="3866529" cy="1908735"/>
            <a:chOff x="4572000" y="1952460"/>
            <a:chExt cx="3866529" cy="1908735"/>
          </a:xfrm>
        </p:grpSpPr>
        <p:pic>
          <p:nvPicPr>
            <p:cNvPr id="6" name="Picture 5">
              <a:extLst>
                <a:ext uri="{FF2B5EF4-FFF2-40B4-BE49-F238E27FC236}">
                  <a16:creationId xmlns:a16="http://schemas.microsoft.com/office/drawing/2014/main" id="{DFAD493E-15E3-498B-8AD4-4EF01EED25DB}"/>
                </a:ext>
              </a:extLst>
            </p:cNvPr>
            <p:cNvPicPr>
              <a:picLocks noChangeAspect="1"/>
            </p:cNvPicPr>
            <p:nvPr/>
          </p:nvPicPr>
          <p:blipFill rotWithShape="1">
            <a:blip r:embed="rId3"/>
            <a:srcRect l="11667" t="33696" r="39167" b="23320"/>
            <a:stretch/>
          </p:blipFill>
          <p:spPr>
            <a:xfrm>
              <a:off x="5158916" y="2835935"/>
              <a:ext cx="2085872" cy="1025260"/>
            </a:xfrm>
            <a:prstGeom prst="rect">
              <a:avLst/>
            </a:prstGeom>
          </p:spPr>
        </p:pic>
        <p:sp>
          <p:nvSpPr>
            <p:cNvPr id="14" name="TextBox 13">
              <a:extLst>
                <a:ext uri="{FF2B5EF4-FFF2-40B4-BE49-F238E27FC236}">
                  <a16:creationId xmlns:a16="http://schemas.microsoft.com/office/drawing/2014/main" id="{EB75D4A2-D174-4B99-B693-42F473ABE1B3}"/>
                </a:ext>
              </a:extLst>
            </p:cNvPr>
            <p:cNvSpPr txBox="1"/>
            <p:nvPr/>
          </p:nvSpPr>
          <p:spPr>
            <a:xfrm>
              <a:off x="4572000" y="1952460"/>
              <a:ext cx="3866529" cy="733021"/>
            </a:xfrm>
            <a:prstGeom prst="rect">
              <a:avLst/>
            </a:prstGeom>
            <a:noFill/>
          </p:spPr>
          <p:txBody>
            <a:bodyPr wrap="square">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FF"/>
                  </a:solidFill>
                  <a:effectLst/>
                  <a:uLnTx/>
                  <a:uFillTx/>
                  <a:cs typeface="Times New Roman" panose="02020603050405020304" pitchFamily="18" charset="0"/>
                </a:rPr>
                <a:t>The rate of decay of isotopes including carbon-14 </a:t>
              </a:r>
            </a:p>
          </p:txBody>
        </p:sp>
      </p:grpSp>
    </p:spTree>
    <p:extLst>
      <p:ext uri="{BB962C8B-B14F-4D97-AF65-F5344CB8AC3E}">
        <p14:creationId xmlns:p14="http://schemas.microsoft.com/office/powerpoint/2010/main" val="289041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65291672-3CBA-4A6E-843B-E9AF2B482E94}"/>
              </a:ext>
            </a:extLst>
          </p:cNvPr>
          <p:cNvSpPr>
            <a:spLocks noGrp="1" noChangeArrowheads="1"/>
          </p:cNvSpPr>
          <p:nvPr>
            <p:ph type="body" sz="half" idx="2"/>
          </p:nvPr>
        </p:nvSpPr>
        <p:spPr>
          <a:xfrm>
            <a:off x="-152400" y="381000"/>
            <a:ext cx="8839200" cy="2286000"/>
          </a:xfrm>
        </p:spPr>
        <p:txBody>
          <a:bodyPr/>
          <a:lstStyle/>
          <a:p>
            <a:pPr eaLnBrk="1" hangingPunct="1">
              <a:buFontTx/>
              <a:buNone/>
            </a:pPr>
            <a:r>
              <a:rPr lang="en-US" altLang="en-US" sz="2400" b="1" dirty="0">
                <a:latin typeface="Comic Sans MS" panose="030F0702030302020204" pitchFamily="66" charset="0"/>
              </a:rPr>
              <a:t>  The clan of “blue people” in Kentucky you learned about are descended from an immigrant who carried the allele for a mutant form of hemoglobin and settled in the area which has little contact with the outside. This is an example a kind of genetic drift called _________ effect.</a:t>
            </a:r>
          </a:p>
        </p:txBody>
      </p:sp>
      <p:sp>
        <p:nvSpPr>
          <p:cNvPr id="157699" name="Text Box 3">
            <a:extLst>
              <a:ext uri="{FF2B5EF4-FFF2-40B4-BE49-F238E27FC236}">
                <a16:creationId xmlns:a16="http://schemas.microsoft.com/office/drawing/2014/main" id="{B413E518-BC17-4DE2-B758-666FF42DD067}"/>
              </a:ext>
            </a:extLst>
          </p:cNvPr>
          <p:cNvSpPr txBox="1">
            <a:spLocks noChangeArrowheads="1"/>
          </p:cNvSpPr>
          <p:nvPr/>
        </p:nvSpPr>
        <p:spPr bwMode="auto">
          <a:xfrm>
            <a:off x="304800" y="2143780"/>
            <a:ext cx="15151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founder</a:t>
            </a:r>
          </a:p>
        </p:txBody>
      </p:sp>
      <p:pic>
        <p:nvPicPr>
          <p:cNvPr id="1026" name="Picture 2">
            <a:extLst>
              <a:ext uri="{FF2B5EF4-FFF2-40B4-BE49-F238E27FC236}">
                <a16:creationId xmlns:a16="http://schemas.microsoft.com/office/drawing/2014/main" id="{EC109DC5-BDC0-4D28-BA20-5F457054B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801779"/>
            <a:ext cx="4067596" cy="25074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92E6AEC-74FB-4255-95DF-65E6FFF39760}"/>
              </a:ext>
            </a:extLst>
          </p:cNvPr>
          <p:cNvSpPr/>
          <p:nvPr/>
        </p:nvSpPr>
        <p:spPr>
          <a:xfrm>
            <a:off x="0" y="0"/>
            <a:ext cx="9144000" cy="246221"/>
          </a:xfrm>
          <a:prstGeom prst="rect">
            <a:avLst/>
          </a:prstGeom>
        </p:spPr>
        <p:txBody>
          <a:bodyPr wrap="square">
            <a:spAutoFit/>
          </a:bodyPr>
          <a:lstStyle/>
          <a:p>
            <a:r>
              <a:rPr lang="en-US" sz="1000" dirty="0">
                <a:solidFill>
                  <a:srgbClr val="CC0099"/>
                </a:solidFill>
                <a:latin typeface="Arial" panose="020B0604020202020204" pitchFamily="34" charset="0"/>
                <a:cs typeface="Arial" panose="020B0604020202020204" pitchFamily="34" charset="0"/>
              </a:rPr>
              <a:t>http://www.messagetoeagle.com/wp-content/uploads/2019/03/bluepeopleofkentucky.jpg</a:t>
            </a:r>
          </a:p>
        </p:txBody>
      </p:sp>
      <p:sp>
        <p:nvSpPr>
          <p:cNvPr id="3" name="Rectangle 2">
            <a:extLst>
              <a:ext uri="{FF2B5EF4-FFF2-40B4-BE49-F238E27FC236}">
                <a16:creationId xmlns:a16="http://schemas.microsoft.com/office/drawing/2014/main" id="{CB384396-5BC9-467B-AC6B-D9986E75C5C5}"/>
              </a:ext>
            </a:extLst>
          </p:cNvPr>
          <p:cNvSpPr/>
          <p:nvPr/>
        </p:nvSpPr>
        <p:spPr>
          <a:xfrm>
            <a:off x="4011" y="6274757"/>
            <a:ext cx="9144000" cy="575222"/>
          </a:xfrm>
          <a:prstGeom prst="rect">
            <a:avLst/>
          </a:prstGeom>
        </p:spPr>
        <p:txBody>
          <a:bodyPr wrap="square">
            <a:spAutoFit/>
          </a:bodyPr>
          <a:lstStyle/>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EVO-1.H.1 Evolution is also driven by random occurrences—</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b. Genetic drift is a nonselective process occurring in small populations—</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ii. Founder effect.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7699"/>
                                        </p:tgtEl>
                                        <p:attrNameLst>
                                          <p:attrName>style.visibility</p:attrName>
                                        </p:attrNameLst>
                                      </p:cBhvr>
                                      <p:to>
                                        <p:strVal val="visible"/>
                                      </p:to>
                                    </p:set>
                                    <p:animEffect transition="in" filter="dissolve">
                                      <p:cBhvr>
                                        <p:cTn id="7" dur="500"/>
                                        <p:tgtEl>
                                          <p:spTgt spid="1576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9" grpId="0" autoUpdateAnimBg="0"/>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E4A540-C76D-4D14-B0B9-E44C2BBACE4D}"/>
              </a:ext>
            </a:extLst>
          </p:cNvPr>
          <p:cNvSpPr/>
          <p:nvPr/>
        </p:nvSpPr>
        <p:spPr>
          <a:xfrm>
            <a:off x="41720" y="5907091"/>
            <a:ext cx="9012829" cy="952377"/>
          </a:xfrm>
          <a:prstGeom prst="rect">
            <a:avLst/>
          </a:prstGeom>
        </p:spPr>
        <p:txBody>
          <a:bodyPr wrap="square">
            <a:spAutoFit/>
          </a:bodyPr>
          <a:lstStyle/>
          <a:p>
            <a:pPr>
              <a:lnSpc>
                <a:spcPct val="107000"/>
              </a:lnSpc>
            </a:pPr>
            <a:r>
              <a:rPr lang="en-US" sz="900" dirty="0">
                <a:solidFill>
                  <a:prstClr val="black"/>
                </a:solidFill>
                <a:latin typeface="Times New Roman" panose="02020603050405020304" pitchFamily="18" charset="0"/>
                <a:cs typeface="Times New Roman" panose="02020603050405020304" pitchFamily="18" charset="0"/>
              </a:rPr>
              <a:t>EVO-3.B.1 Phylogenetic trees and cladograms show evolutionary relationships among lineages— </a:t>
            </a:r>
          </a:p>
          <a:p>
            <a:pPr lvl="0">
              <a:lnSpc>
                <a:spcPct val="107000"/>
              </a:lnSpc>
            </a:pPr>
            <a:r>
              <a:rPr lang="en-US" sz="900" dirty="0">
                <a:solidFill>
                  <a:prstClr val="black"/>
                </a:solidFill>
                <a:latin typeface="Times New Roman" panose="02020603050405020304" pitchFamily="18" charset="0"/>
                <a:cs typeface="Times New Roman" panose="02020603050405020304" pitchFamily="18" charset="0"/>
              </a:rPr>
              <a:t>b. Traits that are either gained or lost during evolution can be used to construct phylogenetic trees and cladograms—</a:t>
            </a:r>
            <a:br>
              <a:rPr lang="en-US" sz="900" dirty="0">
                <a:solidFill>
                  <a:prstClr val="black"/>
                </a:solidFill>
                <a:latin typeface="Times New Roman" panose="02020603050405020304" pitchFamily="18" charset="0"/>
                <a:cs typeface="Times New Roman" panose="02020603050405020304" pitchFamily="18" charset="0"/>
              </a:rPr>
            </a:br>
            <a:r>
              <a:rPr lang="en-US" sz="900" dirty="0">
                <a:solidFill>
                  <a:prstClr val="black"/>
                </a:solidFill>
                <a:latin typeface="Times New Roman" panose="02020603050405020304" pitchFamily="18" charset="0"/>
                <a:cs typeface="Times New Roman" panose="02020603050405020304" pitchFamily="18" charset="0"/>
              </a:rPr>
              <a:t>    iii. The out-group represents the lineage that is least closely related to the remainder of the organisms in the phylogenetic tree or cladogram</a:t>
            </a:r>
          </a:p>
          <a:p>
            <a:r>
              <a:rPr lang="en-US" sz="900" dirty="0">
                <a:latin typeface="Times New Roman" panose="02020603050405020304" pitchFamily="18" charset="0"/>
                <a:cs typeface="Times New Roman" panose="02020603050405020304" pitchFamily="18" charset="0"/>
              </a:rPr>
              <a:t>SP 6A. Make a scientific claim.</a:t>
            </a:r>
          </a:p>
          <a:p>
            <a:r>
              <a:rPr lang="en-US" sz="900" dirty="0">
                <a:latin typeface="Times New Roman" panose="02020603050405020304" pitchFamily="18" charset="0"/>
                <a:cs typeface="Times New Roman" panose="02020603050405020304" pitchFamily="18" charset="0"/>
              </a:rPr>
              <a:t>SP 6B Support a claim with evidence from biological principles, concepts, processes, and/or data</a:t>
            </a:r>
          </a:p>
          <a:p>
            <a:r>
              <a:rPr lang="en-US" sz="900" dirty="0">
                <a:latin typeface="Times New Roman" panose="02020603050405020304" pitchFamily="18" charset="0"/>
                <a:cs typeface="Times New Roman" panose="02020603050405020304" pitchFamily="18" charset="0"/>
              </a:rPr>
              <a:t>SP 6C. Provide reasoning to justify a claim by connecting evidence to biological theories</a:t>
            </a:r>
          </a:p>
        </p:txBody>
      </p:sp>
      <p:pic>
        <p:nvPicPr>
          <p:cNvPr id="3" name="Picture 2">
            <a:extLst>
              <a:ext uri="{FF2B5EF4-FFF2-40B4-BE49-F238E27FC236}">
                <a16:creationId xmlns:a16="http://schemas.microsoft.com/office/drawing/2014/main" id="{D8F27037-A20E-43AE-86A6-207299EFB883}"/>
              </a:ext>
            </a:extLst>
          </p:cNvPr>
          <p:cNvPicPr>
            <a:picLocks noChangeAspect="1"/>
          </p:cNvPicPr>
          <p:nvPr/>
        </p:nvPicPr>
        <p:blipFill rotWithShape="1">
          <a:blip r:embed="rId2"/>
          <a:srcRect l="20000" t="21668" r="20833" b="16079"/>
          <a:stretch/>
        </p:blipFill>
        <p:spPr>
          <a:xfrm>
            <a:off x="141110" y="255968"/>
            <a:ext cx="4610835" cy="2263501"/>
          </a:xfrm>
          <a:prstGeom prst="rect">
            <a:avLst/>
          </a:prstGeom>
        </p:spPr>
      </p:pic>
      <p:sp>
        <p:nvSpPr>
          <p:cNvPr id="4" name="TextBox 3">
            <a:extLst>
              <a:ext uri="{FF2B5EF4-FFF2-40B4-BE49-F238E27FC236}">
                <a16:creationId xmlns:a16="http://schemas.microsoft.com/office/drawing/2014/main" id="{9A3F5016-0315-4666-80CA-97F991214880}"/>
              </a:ext>
            </a:extLst>
          </p:cNvPr>
          <p:cNvSpPr txBox="1"/>
          <p:nvPr/>
        </p:nvSpPr>
        <p:spPr>
          <a:xfrm>
            <a:off x="4751945" y="641865"/>
            <a:ext cx="4172937" cy="584775"/>
          </a:xfrm>
          <a:prstGeom prst="rect">
            <a:avLst/>
          </a:prstGeom>
          <a:noFill/>
        </p:spPr>
        <p:txBody>
          <a:bodyPr wrap="none" rtlCol="0">
            <a:spAutoFit/>
          </a:bodyPr>
          <a:lstStyle/>
          <a:p>
            <a:r>
              <a:rPr lang="en-US" sz="1600" dirty="0"/>
              <a:t>1 indicates the character is present</a:t>
            </a:r>
            <a:br>
              <a:rPr lang="en-US" sz="1600" dirty="0"/>
            </a:br>
            <a:r>
              <a:rPr lang="en-US" sz="1600" dirty="0"/>
              <a:t>0 indicates the character is NOT present</a:t>
            </a:r>
          </a:p>
        </p:txBody>
      </p:sp>
      <p:sp>
        <p:nvSpPr>
          <p:cNvPr id="6" name="TextBox 5">
            <a:extLst>
              <a:ext uri="{FF2B5EF4-FFF2-40B4-BE49-F238E27FC236}">
                <a16:creationId xmlns:a16="http://schemas.microsoft.com/office/drawing/2014/main" id="{5C307AE5-25EE-41AE-8260-55CB41793441}"/>
              </a:ext>
            </a:extLst>
          </p:cNvPr>
          <p:cNvSpPr txBox="1"/>
          <p:nvPr/>
        </p:nvSpPr>
        <p:spPr>
          <a:xfrm>
            <a:off x="0" y="-16565"/>
            <a:ext cx="10363200" cy="369332"/>
          </a:xfrm>
          <a:prstGeom prst="rect">
            <a:avLst/>
          </a:prstGeom>
          <a:noFill/>
        </p:spPr>
        <p:txBody>
          <a:bodyPr wrap="square">
            <a:spAutoFit/>
          </a:bodyPr>
          <a:lstStyle/>
          <a:p>
            <a:r>
              <a:rPr lang="en-US" sz="900" dirty="0">
                <a:latin typeface="+mn-lt"/>
                <a:hlinkClick r:id="rId3"/>
              </a:rPr>
              <a:t>https://www.fusd1.org/site/handlers/filedownload.ashx?moduleinstanceid=7815&amp;dataid=30441&amp;FileName=AP%20Biology%20Evolution%20Review%20Slides.pdf</a:t>
            </a:r>
            <a:endParaRPr lang="en-US" sz="900" dirty="0">
              <a:latin typeface="+mn-lt"/>
            </a:endParaRPr>
          </a:p>
          <a:p>
            <a:endParaRPr lang="en-US" sz="900" dirty="0">
              <a:latin typeface="+mn-lt"/>
            </a:endParaRPr>
          </a:p>
        </p:txBody>
      </p:sp>
      <p:sp>
        <p:nvSpPr>
          <p:cNvPr id="7" name="TextBox 6">
            <a:extLst>
              <a:ext uri="{FF2B5EF4-FFF2-40B4-BE49-F238E27FC236}">
                <a16:creationId xmlns:a16="http://schemas.microsoft.com/office/drawing/2014/main" id="{3ACBC5D2-FBBB-481C-AD84-DFD800E7BF32}"/>
              </a:ext>
            </a:extLst>
          </p:cNvPr>
          <p:cNvSpPr txBox="1"/>
          <p:nvPr/>
        </p:nvSpPr>
        <p:spPr>
          <a:xfrm>
            <a:off x="141110" y="2765202"/>
            <a:ext cx="8534400" cy="604909"/>
          </a:xfrm>
          <a:prstGeom prst="rect">
            <a:avLst/>
          </a:prstGeom>
          <a:noFill/>
        </p:spPr>
        <p:txBody>
          <a:bodyPr wrap="square" rtlCol="0">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____________ represents the lineage that is least closely related to the remainder of the organisms in the phylogenetic tree or cladogram. </a:t>
            </a:r>
          </a:p>
        </p:txBody>
      </p:sp>
      <p:sp>
        <p:nvSpPr>
          <p:cNvPr id="11" name="TextBox 10">
            <a:extLst>
              <a:ext uri="{FF2B5EF4-FFF2-40B4-BE49-F238E27FC236}">
                <a16:creationId xmlns:a16="http://schemas.microsoft.com/office/drawing/2014/main" id="{B8CD3B65-FB48-46E5-A6F4-FE67BC57BA51}"/>
              </a:ext>
            </a:extLst>
          </p:cNvPr>
          <p:cNvSpPr txBox="1"/>
          <p:nvPr/>
        </p:nvSpPr>
        <p:spPr>
          <a:xfrm>
            <a:off x="94728" y="3463062"/>
            <a:ext cx="8816902" cy="830997"/>
          </a:xfrm>
          <a:prstGeom prst="rect">
            <a:avLst/>
          </a:prstGeom>
          <a:noFill/>
        </p:spPr>
        <p:txBody>
          <a:bodyPr wrap="square">
            <a:spAutoFit/>
          </a:bodyPr>
          <a:lstStyle/>
          <a:p>
            <a:r>
              <a:rPr lang="en-US" sz="1600" dirty="0"/>
              <a:t>These data suggest that the  ____________ is the outgroup of these organisms.</a:t>
            </a:r>
          </a:p>
          <a:p>
            <a:r>
              <a:rPr lang="en-US" sz="1600" dirty="0"/>
              <a:t>  </a:t>
            </a:r>
            <a:br>
              <a:rPr lang="en-US" sz="1600" dirty="0"/>
            </a:br>
            <a:r>
              <a:rPr lang="en-US" sz="1600" dirty="0"/>
              <a:t>Lancet       Lamprey      Tuna        Salamander    Turtle      Leopard      Dolphin</a:t>
            </a:r>
          </a:p>
        </p:txBody>
      </p:sp>
      <p:sp>
        <p:nvSpPr>
          <p:cNvPr id="13" name="TextBox 12">
            <a:extLst>
              <a:ext uri="{FF2B5EF4-FFF2-40B4-BE49-F238E27FC236}">
                <a16:creationId xmlns:a16="http://schemas.microsoft.com/office/drawing/2014/main" id="{1AC567D2-DF61-40F2-8A68-1DF46343823F}"/>
              </a:ext>
            </a:extLst>
          </p:cNvPr>
          <p:cNvSpPr txBox="1"/>
          <p:nvPr/>
        </p:nvSpPr>
        <p:spPr>
          <a:xfrm>
            <a:off x="762000" y="2685103"/>
            <a:ext cx="1295400" cy="369332"/>
          </a:xfrm>
          <a:prstGeom prst="rect">
            <a:avLst/>
          </a:prstGeom>
          <a:noFill/>
        </p:spPr>
        <p:txBody>
          <a:bodyPr wrap="square">
            <a:spAutoFit/>
          </a:bodyPr>
          <a:lstStyle/>
          <a:p>
            <a:r>
              <a:rPr kumimoji="0" lang="en-US" sz="1800" b="0" i="0" u="none" strike="noStrike" kern="1200" cap="none" spc="0" normalizeH="0" baseline="0" noProof="0" dirty="0">
                <a:ln>
                  <a:noFill/>
                </a:ln>
                <a:solidFill>
                  <a:srgbClr val="0066CC"/>
                </a:solidFill>
                <a:effectLst/>
                <a:uLnTx/>
                <a:uFillTx/>
                <a:latin typeface="Comic Sans MS" panose="030F0702030302020204" pitchFamily="66" charset="0"/>
                <a:ea typeface="+mn-ea"/>
                <a:cs typeface="+mn-cs"/>
              </a:rPr>
              <a:t>out-group</a:t>
            </a:r>
            <a:endParaRPr lang="en-US" dirty="0">
              <a:solidFill>
                <a:srgbClr val="0066CC"/>
              </a:solidFill>
            </a:endParaRPr>
          </a:p>
        </p:txBody>
      </p:sp>
      <p:sp>
        <p:nvSpPr>
          <p:cNvPr id="14" name="Rectangle 13">
            <a:extLst>
              <a:ext uri="{FF2B5EF4-FFF2-40B4-BE49-F238E27FC236}">
                <a16:creationId xmlns:a16="http://schemas.microsoft.com/office/drawing/2014/main" id="{7C17E61E-9F2E-48D5-BE9B-252395C8E0E5}"/>
              </a:ext>
            </a:extLst>
          </p:cNvPr>
          <p:cNvSpPr/>
          <p:nvPr/>
        </p:nvSpPr>
        <p:spPr>
          <a:xfrm>
            <a:off x="94728" y="3889104"/>
            <a:ext cx="822985" cy="419830"/>
          </a:xfrm>
          <a:prstGeom prst="rect">
            <a:avLst/>
          </a:prstGeom>
          <a:noFill/>
          <a:ln w="381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C660EBF-F18A-4076-9442-DF5D175720E3}"/>
              </a:ext>
            </a:extLst>
          </p:cNvPr>
          <p:cNvSpPr txBox="1"/>
          <p:nvPr/>
        </p:nvSpPr>
        <p:spPr>
          <a:xfrm>
            <a:off x="71537" y="4534477"/>
            <a:ext cx="5334000" cy="341440"/>
          </a:xfrm>
          <a:prstGeom prst="rect">
            <a:avLst/>
          </a:prstGeom>
          <a:noFill/>
        </p:spPr>
        <p:txBody>
          <a:bodyPr wrap="square">
            <a:spAutoFit/>
          </a:bodyPr>
          <a:lstStyle/>
          <a:p>
            <a:pPr marL="0" marR="0" lvl="0" indent="0" defTabSz="914400" rtl="0" eaLnBrk="1" fontAlgn="base" latinLnBrk="0" hangingPunct="1">
              <a:lnSpc>
                <a:spcPct val="107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JUSTIFY  your answer</a:t>
            </a:r>
          </a:p>
        </p:txBody>
      </p:sp>
      <p:sp>
        <p:nvSpPr>
          <p:cNvPr id="15" name="TextBox 14">
            <a:extLst>
              <a:ext uri="{FF2B5EF4-FFF2-40B4-BE49-F238E27FC236}">
                <a16:creationId xmlns:a16="http://schemas.microsoft.com/office/drawing/2014/main" id="{F272600E-C744-45AE-B3CE-7EB10C70FFC3}"/>
              </a:ext>
            </a:extLst>
          </p:cNvPr>
          <p:cNvSpPr txBox="1"/>
          <p:nvPr/>
        </p:nvSpPr>
        <p:spPr>
          <a:xfrm>
            <a:off x="23191" y="4851452"/>
            <a:ext cx="9147236" cy="738664"/>
          </a:xfrm>
          <a:prstGeom prst="rect">
            <a:avLst/>
          </a:prstGeom>
          <a:noFill/>
        </p:spPr>
        <p:txBody>
          <a:bodyPr wrap="square">
            <a:spAutoFit/>
          </a:bodyPr>
          <a:lstStyle/>
          <a:p>
            <a:r>
              <a:rPr lang="en-US" sz="1400" dirty="0">
                <a:solidFill>
                  <a:srgbClr val="0066CC"/>
                </a:solidFill>
              </a:rPr>
              <a:t>The out-group is the lineage that shares the fewest characteristics with the other groups. The Lancet data shows zeros for all of the characteristics considered. Zeros mean the characteristic is not present. All the other groups share at least one characteristic with another group (shown as 1 in the table)</a:t>
            </a:r>
          </a:p>
        </p:txBody>
      </p:sp>
    </p:spTree>
    <p:extLst>
      <p:ext uri="{BB962C8B-B14F-4D97-AF65-F5344CB8AC3E}">
        <p14:creationId xmlns:p14="http://schemas.microsoft.com/office/powerpoint/2010/main" val="199628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animBg="1"/>
      <p:bldP spid="1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8E110145-CD6F-4BAF-A88A-3EACA7DE2FE8}"/>
              </a:ext>
            </a:extLst>
          </p:cNvPr>
          <p:cNvSpPr>
            <a:spLocks noGrp="1" noChangeArrowheads="1"/>
          </p:cNvSpPr>
          <p:nvPr>
            <p:ph type="body" sz="half" idx="2"/>
          </p:nvPr>
        </p:nvSpPr>
        <p:spPr>
          <a:xfrm>
            <a:off x="381000" y="228600"/>
            <a:ext cx="8229600" cy="4495800"/>
          </a:xfrm>
        </p:spPr>
        <p:txBody>
          <a:bodyPr/>
          <a:lstStyle/>
          <a:p>
            <a:pPr eaLnBrk="1" hangingPunct="1">
              <a:lnSpc>
                <a:spcPct val="90000"/>
              </a:lnSpc>
              <a:buFontTx/>
              <a:buNone/>
            </a:pPr>
            <a:r>
              <a:rPr lang="en-US" altLang="en-US" sz="2800" dirty="0">
                <a:latin typeface="Comic Sans MS" panose="030F0702030302020204" pitchFamily="66" charset="0"/>
              </a:rPr>
              <a:t>Male fireflies of one species signal females of the same species by blinking their lights in a specific pattern. Other firefly species have different patterns. </a:t>
            </a:r>
          </a:p>
          <a:p>
            <a:pPr eaLnBrk="1" hangingPunct="1">
              <a:lnSpc>
                <a:spcPct val="90000"/>
              </a:lnSpc>
              <a:buFontTx/>
              <a:buNone/>
            </a:pPr>
            <a:endParaRPr lang="en-US" altLang="en-US" sz="2800" dirty="0">
              <a:latin typeface="Comic Sans MS" panose="030F0702030302020204" pitchFamily="66" charset="0"/>
            </a:endParaRPr>
          </a:p>
          <a:p>
            <a:pPr eaLnBrk="1" hangingPunct="1">
              <a:lnSpc>
                <a:spcPct val="90000"/>
              </a:lnSpc>
              <a:buFontTx/>
              <a:buNone/>
            </a:pPr>
            <a:r>
              <a:rPr lang="en-US" altLang="en-US" sz="2800" dirty="0">
                <a:latin typeface="Comic Sans MS" panose="030F0702030302020204" pitchFamily="66" charset="0"/>
              </a:rPr>
              <a:t>This is an example of a _____ zygotic</a:t>
            </a:r>
            <a:br>
              <a:rPr lang="en-US" altLang="en-US" sz="2800" dirty="0">
                <a:latin typeface="Comic Sans MS" panose="030F0702030302020204" pitchFamily="66" charset="0"/>
              </a:rPr>
            </a:br>
            <a:r>
              <a:rPr lang="en-US" altLang="en-US" sz="2800" dirty="0">
                <a:latin typeface="Comic Sans MS" panose="030F0702030302020204" pitchFamily="66" charset="0"/>
              </a:rPr>
              <a:t>reproductive barrier called ______________ isolation</a:t>
            </a:r>
          </a:p>
        </p:txBody>
      </p:sp>
      <p:sp>
        <p:nvSpPr>
          <p:cNvPr id="193539" name="Text Box 3">
            <a:extLst>
              <a:ext uri="{FF2B5EF4-FFF2-40B4-BE49-F238E27FC236}">
                <a16:creationId xmlns:a16="http://schemas.microsoft.com/office/drawing/2014/main" id="{B9A03119-7765-48FF-9244-36E66E64EE95}"/>
              </a:ext>
            </a:extLst>
          </p:cNvPr>
          <p:cNvSpPr txBox="1">
            <a:spLocks noChangeArrowheads="1"/>
          </p:cNvSpPr>
          <p:nvPr/>
        </p:nvSpPr>
        <p:spPr bwMode="auto">
          <a:xfrm>
            <a:off x="1273614" y="3051393"/>
            <a:ext cx="238398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Behavioral </a:t>
            </a:r>
          </a:p>
        </p:txBody>
      </p:sp>
      <p:sp>
        <p:nvSpPr>
          <p:cNvPr id="17412" name="Rectangle 4">
            <a:extLst>
              <a:ext uri="{FF2B5EF4-FFF2-40B4-BE49-F238E27FC236}">
                <a16:creationId xmlns:a16="http://schemas.microsoft.com/office/drawing/2014/main" id="{DE18C870-F227-45D1-8F21-BCA4953842BC}"/>
              </a:ext>
            </a:extLst>
          </p:cNvPr>
          <p:cNvSpPr>
            <a:spLocks noChangeArrowheads="1"/>
          </p:cNvSpPr>
          <p:nvPr/>
        </p:nvSpPr>
        <p:spPr bwMode="auto">
          <a:xfrm>
            <a:off x="4783138" y="-79375"/>
            <a:ext cx="424021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solidFill>
                  <a:srgbClr val="CC0099"/>
                </a:solidFill>
                <a:latin typeface="Comic Sans MS" panose="030F0702030302020204" pitchFamily="66" charset="0"/>
              </a:rPr>
              <a:t> http://www.dwm.ks.edu.tw/bio/activelearner/19/ch19summary.htm</a:t>
            </a:r>
            <a:br>
              <a:rPr lang="en-US" altLang="en-US" sz="1000" dirty="0">
                <a:solidFill>
                  <a:srgbClr val="CC0099"/>
                </a:solidFill>
                <a:latin typeface="Comic Sans MS" panose="030F0702030302020204" pitchFamily="66" charset="0"/>
              </a:rPr>
            </a:br>
            <a:r>
              <a:rPr lang="en-US" altLang="en-US" sz="1000" dirty="0">
                <a:solidFill>
                  <a:srgbClr val="CC0099"/>
                </a:solidFill>
                <a:latin typeface="Comic Sans MS" panose="030F0702030302020204" pitchFamily="66" charset="0"/>
              </a:rPr>
              <a:t>http://www.webweaver.nu/clipart/insects2.shtml</a:t>
            </a:r>
          </a:p>
        </p:txBody>
      </p:sp>
      <p:sp>
        <p:nvSpPr>
          <p:cNvPr id="193541" name="Rectangle 5">
            <a:extLst>
              <a:ext uri="{FF2B5EF4-FFF2-40B4-BE49-F238E27FC236}">
                <a16:creationId xmlns:a16="http://schemas.microsoft.com/office/drawing/2014/main" id="{98E275FA-BF75-44C9-B023-C36EB96347D1}"/>
              </a:ext>
            </a:extLst>
          </p:cNvPr>
          <p:cNvSpPr>
            <a:spLocks noChangeArrowheads="1"/>
          </p:cNvSpPr>
          <p:nvPr/>
        </p:nvSpPr>
        <p:spPr bwMode="auto">
          <a:xfrm>
            <a:off x="4546209" y="2184112"/>
            <a:ext cx="83067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pre</a:t>
            </a:r>
          </a:p>
        </p:txBody>
      </p:sp>
      <p:pic>
        <p:nvPicPr>
          <p:cNvPr id="17414" name="Picture 6" descr="firefly-cartoon">
            <a:extLst>
              <a:ext uri="{FF2B5EF4-FFF2-40B4-BE49-F238E27FC236}">
                <a16:creationId xmlns:a16="http://schemas.microsoft.com/office/drawing/2014/main" id="{0C6F38F4-40A9-485E-B1FF-F5C71596F96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419600"/>
            <a:ext cx="18669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8" descr="4heart">
            <a:extLst>
              <a:ext uri="{FF2B5EF4-FFF2-40B4-BE49-F238E27FC236}">
                <a16:creationId xmlns:a16="http://schemas.microsoft.com/office/drawing/2014/main" id="{8EB2675B-2798-4F6E-A829-CA0B6D14746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4267200"/>
            <a:ext cx="19621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9" descr="firefly-cartoon">
            <a:extLst>
              <a:ext uri="{FF2B5EF4-FFF2-40B4-BE49-F238E27FC236}">
                <a16:creationId xmlns:a16="http://schemas.microsoft.com/office/drawing/2014/main" id="{B67C66A8-0865-4D2F-ABD9-FCCDC3DF4A6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6096000" y="4343400"/>
            <a:ext cx="17526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Rectangle 10">
            <a:extLst>
              <a:ext uri="{FF2B5EF4-FFF2-40B4-BE49-F238E27FC236}">
                <a16:creationId xmlns:a16="http://schemas.microsoft.com/office/drawing/2014/main" id="{00D171A7-7B2E-47E6-83EE-D92A4C376F2C}"/>
              </a:ext>
            </a:extLst>
          </p:cNvPr>
          <p:cNvSpPr>
            <a:spLocks noChangeArrowheads="1"/>
          </p:cNvSpPr>
          <p:nvPr/>
        </p:nvSpPr>
        <p:spPr bwMode="auto">
          <a:xfrm>
            <a:off x="-28722" y="6319477"/>
            <a:ext cx="9144000" cy="579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nSpc>
                <a:spcPct val="107000"/>
              </a:lnSpc>
              <a:buNone/>
            </a:pPr>
            <a:r>
              <a:rPr lang="en-US" sz="1000" dirty="0">
                <a:solidFill>
                  <a:prstClr val="black"/>
                </a:solidFill>
              </a:rPr>
              <a:t>EVO-3.D.1 Speciation may occur when two populations become reproductively isolated from each other.</a:t>
            </a:r>
          </a:p>
          <a:p>
            <a:pPr lvl="0" eaLnBrk="1" fontAlgn="auto" hangingPunct="1">
              <a:lnSpc>
                <a:spcPct val="107000"/>
              </a:lnSpc>
              <a:spcBef>
                <a:spcPts val="0"/>
              </a:spcBef>
              <a:spcAft>
                <a:spcPts val="0"/>
              </a:spcAft>
              <a:buNone/>
            </a:pPr>
            <a:r>
              <a:rPr lang="en-US" sz="1000" dirty="0">
                <a:solidFill>
                  <a:prstClr val="black"/>
                </a:solidFill>
                <a:latin typeface="Calibri" panose="020F0502020204030204"/>
              </a:rPr>
              <a:t>EVO-3.F.2 Speciation may be sympatric or allopatric. </a:t>
            </a:r>
          </a:p>
          <a:p>
            <a:pPr lvl="0" eaLnBrk="1" fontAlgn="auto" hangingPunct="1">
              <a:lnSpc>
                <a:spcPct val="107000"/>
              </a:lnSpc>
              <a:spcBef>
                <a:spcPts val="0"/>
              </a:spcBef>
              <a:spcAft>
                <a:spcPts val="0"/>
              </a:spcAft>
              <a:buNone/>
            </a:pPr>
            <a:r>
              <a:rPr lang="en-US" sz="1000" dirty="0">
                <a:solidFill>
                  <a:prstClr val="black"/>
                </a:solidFill>
                <a:latin typeface="Calibri" panose="020F0502020204030204"/>
              </a:rPr>
              <a:t>EVO-3.F.3 Various prezygotic and postzygotic mechanisms can maintain reproductive isolation and prevent gene flow between populations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93541">
                                            <p:txEl>
                                              <p:pRg st="0" end="0"/>
                                            </p:txEl>
                                          </p:spTgt>
                                        </p:tgtEl>
                                        <p:attrNameLst>
                                          <p:attrName>style.visibility</p:attrName>
                                        </p:attrNameLst>
                                      </p:cBhvr>
                                      <p:to>
                                        <p:strVal val="visible"/>
                                      </p:to>
                                    </p:set>
                                    <p:animEffect transition="in" filter="blinds(horizontal)">
                                      <p:cBhvr>
                                        <p:cTn id="7" dur="500"/>
                                        <p:tgtEl>
                                          <p:spTgt spid="19354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3539"/>
                                        </p:tgtEl>
                                        <p:attrNameLst>
                                          <p:attrName>style.visibility</p:attrName>
                                        </p:attrNameLst>
                                      </p:cBhvr>
                                      <p:to>
                                        <p:strVal val="visible"/>
                                      </p:to>
                                    </p:set>
                                    <p:animEffect transition="in" filter="dissolve">
                                      <p:cBhvr>
                                        <p:cTn id="12" dur="500"/>
                                        <p:tgtEl>
                                          <p:spTgt spid="19353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417"/>
                                        </p:tgtEl>
                                        <p:attrNameLst>
                                          <p:attrName>style.visibility</p:attrName>
                                        </p:attrNameLst>
                                      </p:cBhvr>
                                      <p:to>
                                        <p:strVal val="visible"/>
                                      </p:to>
                                    </p:set>
                                    <p:animEffect transition="in" filter="barn(inVertical)">
                                      <p:cBhvr>
                                        <p:cTn id="17" dur="500"/>
                                        <p:tgtEl>
                                          <p:spTgt spid="17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9" grpId="0" autoUpdateAnimBg="0"/>
      <p:bldP spid="17417"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33CC"/>
        </a:solidFill>
        <a:effectLst/>
      </p:bgPr>
    </p:bg>
    <p:spTree>
      <p:nvGrpSpPr>
        <p:cNvPr id="1" name=""/>
        <p:cNvGrpSpPr/>
        <p:nvPr/>
      </p:nvGrpSpPr>
      <p:grpSpPr>
        <a:xfrm>
          <a:off x="0" y="0"/>
          <a:ext cx="0" cy="0"/>
          <a:chOff x="0" y="0"/>
          <a:chExt cx="0" cy="0"/>
        </a:xfrm>
      </p:grpSpPr>
      <p:pic>
        <p:nvPicPr>
          <p:cNvPr id="26627" name="Picture 3">
            <a:extLst>
              <a:ext uri="{FF2B5EF4-FFF2-40B4-BE49-F238E27FC236}">
                <a16:creationId xmlns:a16="http://schemas.microsoft.com/office/drawing/2014/main" id="{5A71D7A0-163C-430E-89F7-6C0F562DC3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855"/>
            <a:ext cx="91440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1">
            <a:extLst>
              <a:ext uri="{FF2B5EF4-FFF2-40B4-BE49-F238E27FC236}">
                <a16:creationId xmlns:a16="http://schemas.microsoft.com/office/drawing/2014/main" id="{A212F7C2-B437-4BD8-A8AE-E4CC829CB2A1}"/>
              </a:ext>
            </a:extLst>
          </p:cNvPr>
          <p:cNvSpPr>
            <a:spLocks noChangeArrowheads="1"/>
          </p:cNvSpPr>
          <p:nvPr/>
        </p:nvSpPr>
        <p:spPr bwMode="auto">
          <a:xfrm>
            <a:off x="613822" y="6314292"/>
            <a:ext cx="7315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D60093"/>
                </a:solidFill>
                <a:effectLst/>
                <a:uLnTx/>
                <a:uFillTx/>
                <a:latin typeface="Arial" panose="020B0604020202020204" pitchFamily="34" charset="0"/>
                <a:ea typeface="+mn-ea"/>
                <a:cs typeface="+mn-cs"/>
              </a:rPr>
              <a:t>http://amoebasisters.tumblr.com/post/126009643342/oh-hey-its-a-golgi-gif-protein-delivery</a:t>
            </a:r>
          </a:p>
        </p:txBody>
      </p:sp>
      <p:sp>
        <p:nvSpPr>
          <p:cNvPr id="2" name="Rectangle 1">
            <a:extLst>
              <a:ext uri="{FF2B5EF4-FFF2-40B4-BE49-F238E27FC236}">
                <a16:creationId xmlns:a16="http://schemas.microsoft.com/office/drawing/2014/main" id="{6407C7E4-AF03-40C4-A36A-F4161A8CF176}"/>
              </a:ext>
            </a:extLst>
          </p:cNvPr>
          <p:cNvSpPr/>
          <p:nvPr/>
        </p:nvSpPr>
        <p:spPr>
          <a:xfrm>
            <a:off x="2209800" y="140437"/>
            <a:ext cx="4123245" cy="523220"/>
          </a:xfrm>
          <a:prstGeom prst="rect">
            <a:avLst/>
          </a:prstGeom>
          <a:solidFill>
            <a:srgbClr val="FFFF00"/>
          </a:solidFill>
        </p:spPr>
        <p:txBody>
          <a:bodyPr wrap="none">
            <a:spAutoFit/>
          </a:bodyPr>
          <a:lstStyle/>
          <a:p>
            <a:pPr lvl="0"/>
            <a:r>
              <a:rPr lang="en-US" sz="2800" dirty="0">
                <a:solidFill>
                  <a:srgbClr val="000000"/>
                </a:solidFill>
              </a:rPr>
              <a:t>TAKE A STUDY BREAK</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4">
            <a:extLst>
              <a:ext uri="{FF2B5EF4-FFF2-40B4-BE49-F238E27FC236}">
                <a16:creationId xmlns:a16="http://schemas.microsoft.com/office/drawing/2014/main" id="{006CF9F3-39CA-4477-ADF2-2D805EC98001}"/>
              </a:ext>
            </a:extLst>
          </p:cNvPr>
          <p:cNvSpPr txBox="1">
            <a:spLocks noChangeArrowheads="1"/>
          </p:cNvSpPr>
          <p:nvPr/>
        </p:nvSpPr>
        <p:spPr bwMode="auto">
          <a:xfrm>
            <a:off x="152400" y="3200400"/>
            <a:ext cx="88392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latin typeface="Comic Sans MS" panose="030F0702030302020204" pitchFamily="66" charset="0"/>
              </a:rPr>
              <a:t>Kind of genetic drift in which a few individuals become isolated from a larger population and establish a new population whose gene pool is different from the parent population</a:t>
            </a:r>
          </a:p>
        </p:txBody>
      </p:sp>
      <p:sp>
        <p:nvSpPr>
          <p:cNvPr id="204805" name="Text Box 5">
            <a:extLst>
              <a:ext uri="{FF2B5EF4-FFF2-40B4-BE49-F238E27FC236}">
                <a16:creationId xmlns:a16="http://schemas.microsoft.com/office/drawing/2014/main" id="{E9F5DF9E-30C5-482E-8D9B-6E1CF381631F}"/>
              </a:ext>
            </a:extLst>
          </p:cNvPr>
          <p:cNvSpPr txBox="1">
            <a:spLocks noChangeArrowheads="1"/>
          </p:cNvSpPr>
          <p:nvPr/>
        </p:nvSpPr>
        <p:spPr bwMode="auto">
          <a:xfrm>
            <a:off x="4724400" y="5046663"/>
            <a:ext cx="3581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Founder effect</a:t>
            </a:r>
          </a:p>
        </p:txBody>
      </p:sp>
      <p:sp>
        <p:nvSpPr>
          <p:cNvPr id="103428" name="Rectangle 1">
            <a:extLst>
              <a:ext uri="{FF2B5EF4-FFF2-40B4-BE49-F238E27FC236}">
                <a16:creationId xmlns:a16="http://schemas.microsoft.com/office/drawing/2014/main" id="{CC135321-3728-490A-9A36-ECD385CA901A}"/>
              </a:ext>
            </a:extLst>
          </p:cNvPr>
          <p:cNvSpPr>
            <a:spLocks noChangeArrowheads="1"/>
          </p:cNvSpPr>
          <p:nvPr/>
        </p:nvSpPr>
        <p:spPr bwMode="auto">
          <a:xfrm>
            <a:off x="152400" y="152400"/>
            <a:ext cx="88392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altLang="en-US" sz="2800" b="1" dirty="0"/>
              <a:t>Kind of genetic drift in which a population is drastically reduced in size often due to</a:t>
            </a:r>
          </a:p>
          <a:p>
            <a:pPr eaLnBrk="1" hangingPunct="1"/>
            <a:r>
              <a:rPr lang="en-US" altLang="en-US" sz="2800" b="1" dirty="0"/>
              <a:t>environmental disaster, the hunting of a species to the point of extinction, or habitat destruction</a:t>
            </a:r>
            <a:br>
              <a:rPr lang="en-US" altLang="en-US" sz="2800" b="1" dirty="0"/>
            </a:br>
            <a:r>
              <a:rPr lang="en-US" altLang="en-US" sz="2800" b="1" dirty="0"/>
              <a:t>which results in a new population with little genetic </a:t>
            </a:r>
            <a:r>
              <a:rPr lang="en-US" altLang="en-US" sz="3200" b="1" dirty="0"/>
              <a:t>diversity</a:t>
            </a:r>
          </a:p>
        </p:txBody>
      </p:sp>
      <p:sp>
        <p:nvSpPr>
          <p:cNvPr id="103429" name="Rectangle 2">
            <a:extLst>
              <a:ext uri="{FF2B5EF4-FFF2-40B4-BE49-F238E27FC236}">
                <a16:creationId xmlns:a16="http://schemas.microsoft.com/office/drawing/2014/main" id="{A323903F-F707-4431-AA89-DBEBEB408A18}"/>
              </a:ext>
            </a:extLst>
          </p:cNvPr>
          <p:cNvSpPr>
            <a:spLocks noChangeArrowheads="1"/>
          </p:cNvSpPr>
          <p:nvPr/>
        </p:nvSpPr>
        <p:spPr bwMode="auto">
          <a:xfrm>
            <a:off x="3733800" y="2362200"/>
            <a:ext cx="41671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altLang="en-US" sz="3600" b="1" dirty="0">
                <a:solidFill>
                  <a:schemeClr val="accent2"/>
                </a:solidFill>
              </a:rPr>
              <a:t>Bottleneck effect</a:t>
            </a:r>
          </a:p>
        </p:txBody>
      </p:sp>
      <p:sp>
        <p:nvSpPr>
          <p:cNvPr id="4" name="Left Brace 3">
            <a:extLst>
              <a:ext uri="{FF2B5EF4-FFF2-40B4-BE49-F238E27FC236}">
                <a16:creationId xmlns:a16="http://schemas.microsoft.com/office/drawing/2014/main" id="{0B733ED0-FD18-4881-8352-59E5D25A117E}"/>
              </a:ext>
            </a:extLst>
          </p:cNvPr>
          <p:cNvSpPr/>
          <p:nvPr/>
        </p:nvSpPr>
        <p:spPr>
          <a:xfrm>
            <a:off x="6705600" y="609600"/>
            <a:ext cx="155575" cy="9144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CCFB4D70-F9E0-404A-8AC1-2F426424739C}"/>
              </a:ext>
            </a:extLst>
          </p:cNvPr>
          <p:cNvSpPr/>
          <p:nvPr/>
        </p:nvSpPr>
        <p:spPr>
          <a:xfrm>
            <a:off x="0" y="5951342"/>
            <a:ext cx="9144000" cy="906658"/>
          </a:xfrm>
          <a:prstGeom prst="rect">
            <a:avLst/>
          </a:prstGeom>
        </p:spPr>
        <p:txBody>
          <a:bodyPr>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EVO-1.H.1 Evolution is also driven by random occurrences—</a:t>
            </a:r>
          </a:p>
          <a:p>
            <a:pPr lvl="0">
              <a:lnSpc>
                <a:spcPct val="107000"/>
              </a:lnSpc>
            </a:pPr>
            <a:r>
              <a:rPr lang="en-US" sz="1000" dirty="0">
                <a:latin typeface="Times New Roman" panose="02020603050405020304" pitchFamily="18" charset="0"/>
                <a:cs typeface="Times New Roman" panose="02020603050405020304" pitchFamily="18" charset="0"/>
              </a:rPr>
              <a:t>  a. Mutation is a random process that contributes to evolution. </a:t>
            </a:r>
          </a:p>
          <a:p>
            <a:pPr lvl="0">
              <a:lnSpc>
                <a:spcPct val="107000"/>
              </a:lnSpc>
            </a:pPr>
            <a:r>
              <a:rPr lang="en-US" sz="1000" dirty="0">
                <a:latin typeface="Times New Roman" panose="02020603050405020304" pitchFamily="18" charset="0"/>
                <a:cs typeface="Times New Roman" panose="02020603050405020304" pitchFamily="18" charset="0"/>
              </a:rPr>
              <a:t>  b. Genetic drift is a nonselective process occurring in small populations—</a:t>
            </a:r>
          </a:p>
          <a:p>
            <a:pPr lvl="0">
              <a:lnSpc>
                <a:spcPct val="107000"/>
              </a:lnSpc>
            </a:pPr>
            <a:r>
              <a:rPr lang="en-US" sz="1000" dirty="0">
                <a:latin typeface="Times New Roman" panose="02020603050405020304" pitchFamily="18" charset="0"/>
                <a:cs typeface="Times New Roman" panose="02020603050405020304" pitchFamily="18" charset="0"/>
              </a:rPr>
              <a:t>    i. Bottlenecks. </a:t>
            </a:r>
          </a:p>
          <a:p>
            <a:pPr lvl="0">
              <a:lnSpc>
                <a:spcPct val="107000"/>
              </a:lnSpc>
            </a:pPr>
            <a:r>
              <a:rPr lang="en-US" sz="1000" dirty="0">
                <a:latin typeface="Times New Roman" panose="02020603050405020304" pitchFamily="18" charset="0"/>
                <a:cs typeface="Times New Roman" panose="02020603050405020304" pitchFamily="18" charset="0"/>
              </a:rPr>
              <a:t>   ii. Founder effect.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3429"/>
                                        </p:tgtEl>
                                        <p:attrNameLst>
                                          <p:attrName>style.visibility</p:attrName>
                                        </p:attrNameLst>
                                      </p:cBhvr>
                                      <p:to>
                                        <p:strVal val="visible"/>
                                      </p:to>
                                    </p:set>
                                    <p:animEffect transition="in" filter="wipe(down)">
                                      <p:cBhvr>
                                        <p:cTn id="7" dur="500"/>
                                        <p:tgtEl>
                                          <p:spTgt spid="10342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4805"/>
                                        </p:tgtEl>
                                        <p:attrNameLst>
                                          <p:attrName>style.visibility</p:attrName>
                                        </p:attrNameLst>
                                      </p:cBhvr>
                                      <p:to>
                                        <p:strVal val="visible"/>
                                      </p:to>
                                    </p:set>
                                    <p:animEffect transition="in" filter="dissolve">
                                      <p:cBhvr>
                                        <p:cTn id="12" dur="500"/>
                                        <p:tgtEl>
                                          <p:spTgt spid="20480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5" grpId="0" autoUpdateAnimBg="0"/>
      <p:bldP spid="103429" grpId="0"/>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C910F0-A288-4638-AD41-A4AB3D08CCC1}"/>
              </a:ext>
            </a:extLst>
          </p:cNvPr>
          <p:cNvSpPr/>
          <p:nvPr/>
        </p:nvSpPr>
        <p:spPr>
          <a:xfrm>
            <a:off x="76504" y="246221"/>
            <a:ext cx="9055774" cy="3693319"/>
          </a:xfrm>
          <a:prstGeom prst="rect">
            <a:avLst/>
          </a:prstGeom>
        </p:spPr>
        <p:txBody>
          <a:bodyPr wrap="square">
            <a:spAutoFit/>
          </a:bodyPr>
          <a:lstStyle/>
          <a:p>
            <a:r>
              <a:rPr lang="en-US" dirty="0"/>
              <a:t>Petal coloration of pea plants has a complete dominance relationship where purple petals are dominant over white petals. There are 276 plants, 273 have purple petals. Find: the frequency of the dominant and recessive alleles and the frequency of individuals with the homozygous dominant, heterozygous, and homozygous recessive genotype. </a:t>
            </a:r>
          </a:p>
          <a:p>
            <a:endParaRPr lang="en-US" dirty="0"/>
          </a:p>
          <a:p>
            <a:endParaRPr lang="en-US" dirty="0"/>
          </a:p>
          <a:p>
            <a:endParaRPr lang="en-US" dirty="0"/>
          </a:p>
          <a:p>
            <a:endParaRPr lang="en-US" dirty="0"/>
          </a:p>
          <a:p>
            <a:endParaRPr lang="en-US" dirty="0"/>
          </a:p>
          <a:p>
            <a:endParaRPr lang="en-US" dirty="0"/>
          </a:p>
          <a:p>
            <a:r>
              <a:rPr lang="en-US" dirty="0"/>
              <a:t>The next generation of pea plants has 552 plants, 546 have purple petals. Is the population in Hardy-Weinberg Equilibrium? Solve for p and q. </a:t>
            </a:r>
          </a:p>
        </p:txBody>
      </p:sp>
      <p:sp>
        <p:nvSpPr>
          <p:cNvPr id="2" name="Rectangle 1">
            <a:extLst>
              <a:ext uri="{FF2B5EF4-FFF2-40B4-BE49-F238E27FC236}">
                <a16:creationId xmlns:a16="http://schemas.microsoft.com/office/drawing/2014/main" id="{D872F571-05C2-410C-9BFF-A4B081E659A2}"/>
              </a:ext>
            </a:extLst>
          </p:cNvPr>
          <p:cNvSpPr/>
          <p:nvPr/>
        </p:nvSpPr>
        <p:spPr>
          <a:xfrm>
            <a:off x="121654" y="5430257"/>
            <a:ext cx="8965473" cy="646331"/>
          </a:xfrm>
          <a:prstGeom prst="rect">
            <a:avLst/>
          </a:prstGeom>
        </p:spPr>
        <p:txBody>
          <a:bodyPr wrap="square">
            <a:spAutoFit/>
          </a:bodyPr>
          <a:lstStyle/>
          <a:p>
            <a:r>
              <a:rPr lang="en-US" dirty="0">
                <a:solidFill>
                  <a:srgbClr val="0066CC"/>
                </a:solidFill>
              </a:rPr>
              <a:t>YES, the population is in a state of Hardy-Weinberg Equilibrium because the allele frequencies are the same as the preceding generation. . </a:t>
            </a:r>
          </a:p>
        </p:txBody>
      </p:sp>
      <p:sp>
        <p:nvSpPr>
          <p:cNvPr id="3" name="Rectangle 2">
            <a:extLst>
              <a:ext uri="{FF2B5EF4-FFF2-40B4-BE49-F238E27FC236}">
                <a16:creationId xmlns:a16="http://schemas.microsoft.com/office/drawing/2014/main" id="{D603CBC5-4FA7-4AEC-A431-0483FF71C9AC}"/>
              </a:ext>
            </a:extLst>
          </p:cNvPr>
          <p:cNvSpPr/>
          <p:nvPr/>
        </p:nvSpPr>
        <p:spPr>
          <a:xfrm>
            <a:off x="11722" y="0"/>
            <a:ext cx="8990989" cy="246221"/>
          </a:xfrm>
          <a:prstGeom prst="rect">
            <a:avLst/>
          </a:prstGeom>
        </p:spPr>
        <p:txBody>
          <a:bodyPr wrap="square">
            <a:spAutoFit/>
          </a:bodyPr>
          <a:lstStyle/>
          <a:p>
            <a:r>
              <a:rPr lang="en-US" sz="1000" dirty="0">
                <a:solidFill>
                  <a:srgbClr val="CC0099"/>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http://www.germanna.edu/wp-content/uploads/tutoring/handouts/Hardy-Weinberg-Equilibrium.pdf</a:t>
            </a:r>
            <a:endParaRPr lang="en-US" sz="1000" dirty="0">
              <a:solidFill>
                <a:srgbClr val="CC0099"/>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D7DCE00-F62C-46D8-92BF-BAF51DD14E4F}"/>
              </a:ext>
            </a:extLst>
          </p:cNvPr>
          <p:cNvSpPr/>
          <p:nvPr/>
        </p:nvSpPr>
        <p:spPr>
          <a:xfrm>
            <a:off x="209005" y="1679919"/>
            <a:ext cx="5859296" cy="369332"/>
          </a:xfrm>
          <a:prstGeom prst="rect">
            <a:avLst/>
          </a:prstGeom>
        </p:spPr>
        <p:txBody>
          <a:bodyPr wrap="none">
            <a:spAutoFit/>
          </a:bodyPr>
          <a:lstStyle/>
          <a:p>
            <a:r>
              <a:rPr lang="en-US" dirty="0">
                <a:solidFill>
                  <a:srgbClr val="0066CC"/>
                </a:solidFill>
              </a:rPr>
              <a:t>Homozygous recessive genotype  = 𝑞² = 3/276 = 0.01</a:t>
            </a:r>
            <a:endParaRPr lang="en-US" dirty="0"/>
          </a:p>
        </p:txBody>
      </p:sp>
      <p:sp>
        <p:nvSpPr>
          <p:cNvPr id="9" name="Rectangle 8">
            <a:extLst>
              <a:ext uri="{FF2B5EF4-FFF2-40B4-BE49-F238E27FC236}">
                <a16:creationId xmlns:a16="http://schemas.microsoft.com/office/drawing/2014/main" id="{CC56B048-C343-401D-B12E-81F18B729C2C}"/>
              </a:ext>
            </a:extLst>
          </p:cNvPr>
          <p:cNvSpPr/>
          <p:nvPr/>
        </p:nvSpPr>
        <p:spPr>
          <a:xfrm>
            <a:off x="209005" y="2910436"/>
            <a:ext cx="5851282" cy="369332"/>
          </a:xfrm>
          <a:prstGeom prst="rect">
            <a:avLst/>
          </a:prstGeom>
        </p:spPr>
        <p:txBody>
          <a:bodyPr wrap="none">
            <a:spAutoFit/>
          </a:bodyPr>
          <a:lstStyle/>
          <a:p>
            <a:r>
              <a:rPr lang="en-US" dirty="0">
                <a:solidFill>
                  <a:srgbClr val="0066CC"/>
                </a:solidFill>
              </a:rPr>
              <a:t> Heterozygous genotype = 2pq = 2 (0.1) (0.9) = 0.18  </a:t>
            </a:r>
            <a:endParaRPr lang="en-US" dirty="0"/>
          </a:p>
        </p:txBody>
      </p:sp>
      <p:sp>
        <p:nvSpPr>
          <p:cNvPr id="11" name="Rectangle 10">
            <a:extLst>
              <a:ext uri="{FF2B5EF4-FFF2-40B4-BE49-F238E27FC236}">
                <a16:creationId xmlns:a16="http://schemas.microsoft.com/office/drawing/2014/main" id="{CF4E0FE1-8589-49C5-B860-66726E17BA32}"/>
              </a:ext>
            </a:extLst>
          </p:cNvPr>
          <p:cNvSpPr/>
          <p:nvPr/>
        </p:nvSpPr>
        <p:spPr>
          <a:xfrm>
            <a:off x="274320" y="2000547"/>
            <a:ext cx="3834704" cy="369332"/>
          </a:xfrm>
          <a:prstGeom prst="rect">
            <a:avLst/>
          </a:prstGeom>
        </p:spPr>
        <p:txBody>
          <a:bodyPr wrap="none">
            <a:spAutoFit/>
          </a:bodyPr>
          <a:lstStyle/>
          <a:p>
            <a:r>
              <a:rPr lang="en-US" dirty="0">
                <a:solidFill>
                  <a:srgbClr val="0066CC"/>
                </a:solidFill>
              </a:rPr>
              <a:t>Recessive allele = q =   √ 0.01 = 0.1</a:t>
            </a:r>
          </a:p>
        </p:txBody>
      </p:sp>
      <p:sp>
        <p:nvSpPr>
          <p:cNvPr id="12" name="Rectangle 11">
            <a:extLst>
              <a:ext uri="{FF2B5EF4-FFF2-40B4-BE49-F238E27FC236}">
                <a16:creationId xmlns:a16="http://schemas.microsoft.com/office/drawing/2014/main" id="{EE619419-EDE9-4A8C-B1BD-B9EFB5955D7C}"/>
              </a:ext>
            </a:extLst>
          </p:cNvPr>
          <p:cNvSpPr/>
          <p:nvPr/>
        </p:nvSpPr>
        <p:spPr>
          <a:xfrm>
            <a:off x="270691" y="2294883"/>
            <a:ext cx="3823483" cy="369332"/>
          </a:xfrm>
          <a:prstGeom prst="rect">
            <a:avLst/>
          </a:prstGeom>
        </p:spPr>
        <p:txBody>
          <a:bodyPr wrap="none">
            <a:spAutoFit/>
          </a:bodyPr>
          <a:lstStyle/>
          <a:p>
            <a:r>
              <a:rPr lang="en-US" dirty="0">
                <a:solidFill>
                  <a:srgbClr val="0066CC"/>
                </a:solidFill>
              </a:rPr>
              <a:t>Dominant allele = p = 1- 0.1 = 0.9 </a:t>
            </a:r>
            <a:endParaRPr lang="en-US" dirty="0"/>
          </a:p>
        </p:txBody>
      </p:sp>
      <p:sp>
        <p:nvSpPr>
          <p:cNvPr id="13" name="Rectangle 12">
            <a:extLst>
              <a:ext uri="{FF2B5EF4-FFF2-40B4-BE49-F238E27FC236}">
                <a16:creationId xmlns:a16="http://schemas.microsoft.com/office/drawing/2014/main" id="{614141F4-9EEA-4F4C-8720-5159A8C34B59}"/>
              </a:ext>
            </a:extLst>
          </p:cNvPr>
          <p:cNvSpPr/>
          <p:nvPr/>
        </p:nvSpPr>
        <p:spPr>
          <a:xfrm>
            <a:off x="241662" y="2562385"/>
            <a:ext cx="5988050" cy="369332"/>
          </a:xfrm>
          <a:prstGeom prst="rect">
            <a:avLst/>
          </a:prstGeom>
        </p:spPr>
        <p:txBody>
          <a:bodyPr wrap="square">
            <a:spAutoFit/>
          </a:bodyPr>
          <a:lstStyle/>
          <a:p>
            <a:r>
              <a:rPr lang="en-US" dirty="0">
                <a:solidFill>
                  <a:srgbClr val="0066CC"/>
                </a:solidFill>
              </a:rPr>
              <a:t>Homozygous dominant genotype = p</a:t>
            </a:r>
            <a:r>
              <a:rPr lang="en-US" baseline="30000" dirty="0">
                <a:solidFill>
                  <a:srgbClr val="0066CC"/>
                </a:solidFill>
              </a:rPr>
              <a:t>2</a:t>
            </a:r>
            <a:r>
              <a:rPr lang="en-US" dirty="0">
                <a:solidFill>
                  <a:srgbClr val="0066CC"/>
                </a:solidFill>
              </a:rPr>
              <a:t> = (0.9)2 = 0.81</a:t>
            </a:r>
          </a:p>
        </p:txBody>
      </p:sp>
      <p:sp>
        <p:nvSpPr>
          <p:cNvPr id="14" name="Rectangle 13">
            <a:extLst>
              <a:ext uri="{FF2B5EF4-FFF2-40B4-BE49-F238E27FC236}">
                <a16:creationId xmlns:a16="http://schemas.microsoft.com/office/drawing/2014/main" id="{DA1605E7-E118-4457-9EF0-AD257F89FDFB}"/>
              </a:ext>
            </a:extLst>
          </p:cNvPr>
          <p:cNvSpPr/>
          <p:nvPr/>
        </p:nvSpPr>
        <p:spPr>
          <a:xfrm>
            <a:off x="392181" y="4140953"/>
            <a:ext cx="2087431" cy="369332"/>
          </a:xfrm>
          <a:prstGeom prst="rect">
            <a:avLst/>
          </a:prstGeom>
        </p:spPr>
        <p:txBody>
          <a:bodyPr wrap="none">
            <a:spAutoFit/>
          </a:bodyPr>
          <a:lstStyle/>
          <a:p>
            <a:r>
              <a:rPr lang="en-US" dirty="0">
                <a:solidFill>
                  <a:srgbClr val="0066CC"/>
                </a:solidFill>
              </a:rPr>
              <a:t>𝑞2 = 6/552 = 0.01</a:t>
            </a:r>
          </a:p>
        </p:txBody>
      </p:sp>
      <p:sp>
        <p:nvSpPr>
          <p:cNvPr id="15" name="Rectangle 14">
            <a:extLst>
              <a:ext uri="{FF2B5EF4-FFF2-40B4-BE49-F238E27FC236}">
                <a16:creationId xmlns:a16="http://schemas.microsoft.com/office/drawing/2014/main" id="{8D0DADE2-A6CD-45F1-B7D9-12D8E002CEE5}"/>
              </a:ext>
            </a:extLst>
          </p:cNvPr>
          <p:cNvSpPr/>
          <p:nvPr/>
        </p:nvSpPr>
        <p:spPr>
          <a:xfrm>
            <a:off x="421636" y="4569841"/>
            <a:ext cx="1770036" cy="369332"/>
          </a:xfrm>
          <a:prstGeom prst="rect">
            <a:avLst/>
          </a:prstGeom>
        </p:spPr>
        <p:txBody>
          <a:bodyPr wrap="none">
            <a:spAutoFit/>
          </a:bodyPr>
          <a:lstStyle/>
          <a:p>
            <a:r>
              <a:rPr lang="en-US" dirty="0">
                <a:solidFill>
                  <a:srgbClr val="0066CC"/>
                </a:solidFill>
              </a:rPr>
              <a:t>q = √0.01 =  0.1</a:t>
            </a:r>
          </a:p>
        </p:txBody>
      </p:sp>
      <p:sp>
        <p:nvSpPr>
          <p:cNvPr id="16" name="Rectangle 15">
            <a:extLst>
              <a:ext uri="{FF2B5EF4-FFF2-40B4-BE49-F238E27FC236}">
                <a16:creationId xmlns:a16="http://schemas.microsoft.com/office/drawing/2014/main" id="{38BF2104-60B3-410C-8B1B-AA98DFCA9E74}"/>
              </a:ext>
            </a:extLst>
          </p:cNvPr>
          <p:cNvSpPr/>
          <p:nvPr/>
        </p:nvSpPr>
        <p:spPr>
          <a:xfrm>
            <a:off x="421636" y="4923092"/>
            <a:ext cx="1729961" cy="369332"/>
          </a:xfrm>
          <a:prstGeom prst="rect">
            <a:avLst/>
          </a:prstGeom>
        </p:spPr>
        <p:txBody>
          <a:bodyPr wrap="none">
            <a:spAutoFit/>
          </a:bodyPr>
          <a:lstStyle/>
          <a:p>
            <a:pPr lvl="0"/>
            <a:r>
              <a:rPr lang="en-US" dirty="0">
                <a:solidFill>
                  <a:srgbClr val="0066CC"/>
                </a:solidFill>
              </a:rPr>
              <a:t>p = 1- 0.1 = 0.9</a:t>
            </a:r>
          </a:p>
        </p:txBody>
      </p:sp>
      <p:sp>
        <p:nvSpPr>
          <p:cNvPr id="8" name="Rectangle 7">
            <a:extLst>
              <a:ext uri="{FF2B5EF4-FFF2-40B4-BE49-F238E27FC236}">
                <a16:creationId xmlns:a16="http://schemas.microsoft.com/office/drawing/2014/main" id="{881DE626-08CE-4669-8C3F-19519FA6FF1B}"/>
              </a:ext>
            </a:extLst>
          </p:cNvPr>
          <p:cNvSpPr/>
          <p:nvPr/>
        </p:nvSpPr>
        <p:spPr>
          <a:xfrm>
            <a:off x="0" y="6324168"/>
            <a:ext cx="9119226" cy="575222"/>
          </a:xfrm>
          <a:prstGeom prst="rect">
            <a:avLst/>
          </a:prstGeom>
        </p:spPr>
        <p:txBody>
          <a:bodyPr wrap="square">
            <a:spAutoFit/>
          </a:bodyPr>
          <a:lstStyle/>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EVO-1.K.2 Allele frequencies in a population can be calculated from genotype frequencies</a:t>
            </a:r>
          </a:p>
          <a:p>
            <a:pPr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EVO-1.L.1 Changes in allele frequencies provide evidence for the occurrence of evolution in a population.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SP 5 A. Perform mathematical calculations including:     a. Mathematical equations in the curriculum</a:t>
            </a:r>
          </a:p>
        </p:txBody>
      </p:sp>
    </p:spTree>
    <p:extLst>
      <p:ext uri="{BB962C8B-B14F-4D97-AF65-F5344CB8AC3E}">
        <p14:creationId xmlns:p14="http://schemas.microsoft.com/office/powerpoint/2010/main" val="166012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barn(inVertical)">
                                      <p:cBhvr>
                                        <p:cTn id="42" dur="500"/>
                                        <p:tgtEl>
                                          <p:spTgt spid="1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arn(inVertical)">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down)">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1" grpId="0"/>
      <p:bldP spid="12" grpId="0"/>
      <p:bldP spid="13" grpId="0"/>
      <p:bldP spid="14" grpId="0"/>
      <p:bldP spid="16" grpId="0"/>
      <p:bldP spid="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505C56B-D35A-4E6F-9DC9-A8E5FBF6A588}"/>
              </a:ext>
            </a:extLst>
          </p:cNvPr>
          <p:cNvSpPr>
            <a:spLocks noGrp="1" noChangeArrowheads="1"/>
          </p:cNvSpPr>
          <p:nvPr>
            <p:ph type="body" sz="half" idx="2"/>
          </p:nvPr>
        </p:nvSpPr>
        <p:spPr>
          <a:xfrm>
            <a:off x="46728" y="105380"/>
            <a:ext cx="8724900" cy="1752600"/>
          </a:xfrm>
        </p:spPr>
        <p:txBody>
          <a:bodyPr/>
          <a:lstStyle/>
          <a:p>
            <a:pPr eaLnBrk="1" hangingPunct="1">
              <a:buFontTx/>
              <a:buNone/>
            </a:pPr>
            <a:r>
              <a:rPr lang="en-US" altLang="en-US" sz="2800" b="1" dirty="0">
                <a:latin typeface="Comic Sans MS" panose="030F0702030302020204" pitchFamily="66" charset="0"/>
              </a:rPr>
              <a:t>Concept that each living species has descended with changes from other species over time</a:t>
            </a:r>
          </a:p>
        </p:txBody>
      </p:sp>
      <p:sp>
        <p:nvSpPr>
          <p:cNvPr id="81923" name="Text Box 3">
            <a:extLst>
              <a:ext uri="{FF2B5EF4-FFF2-40B4-BE49-F238E27FC236}">
                <a16:creationId xmlns:a16="http://schemas.microsoft.com/office/drawing/2014/main" id="{AF3713BE-DD95-4DBF-B723-6F7AF2BB9417}"/>
              </a:ext>
            </a:extLst>
          </p:cNvPr>
          <p:cNvSpPr txBox="1">
            <a:spLocks noChangeArrowheads="1"/>
          </p:cNvSpPr>
          <p:nvPr/>
        </p:nvSpPr>
        <p:spPr bwMode="auto">
          <a:xfrm rot="10800000" flipV="1">
            <a:off x="1046956" y="1091139"/>
            <a:ext cx="70119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Descent with Modifications</a:t>
            </a:r>
          </a:p>
        </p:txBody>
      </p:sp>
      <p:sp>
        <p:nvSpPr>
          <p:cNvPr id="10244" name="Text Box 4">
            <a:extLst>
              <a:ext uri="{FF2B5EF4-FFF2-40B4-BE49-F238E27FC236}">
                <a16:creationId xmlns:a16="http://schemas.microsoft.com/office/drawing/2014/main" id="{6339EBC0-71A8-4DBB-A1BC-366F2549D6F4}"/>
              </a:ext>
            </a:extLst>
          </p:cNvPr>
          <p:cNvSpPr txBox="1">
            <a:spLocks noChangeArrowheads="1"/>
          </p:cNvSpPr>
          <p:nvPr/>
        </p:nvSpPr>
        <p:spPr bwMode="auto">
          <a:xfrm>
            <a:off x="190500" y="1912634"/>
            <a:ext cx="8724900"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latin typeface="Comic Sans MS" panose="030F0702030302020204" pitchFamily="66" charset="0"/>
              </a:rPr>
              <a:t>Idea that organisms that are best suited to their environment will survive and reproduce</a:t>
            </a:r>
          </a:p>
          <a:p>
            <a:pPr eaLnBrk="1" hangingPunct="1">
              <a:spcBef>
                <a:spcPct val="0"/>
              </a:spcBef>
              <a:buFontTx/>
              <a:buNone/>
            </a:pPr>
            <a:endParaRPr lang="en-US" altLang="en-US" sz="2800" b="1" dirty="0">
              <a:latin typeface="Comic Sans MS" panose="030F0702030302020204" pitchFamily="66" charset="0"/>
            </a:endParaRPr>
          </a:p>
          <a:p>
            <a:pPr eaLnBrk="1" hangingPunct="1">
              <a:spcBef>
                <a:spcPct val="0"/>
              </a:spcBef>
              <a:buFontTx/>
              <a:buNone/>
            </a:pPr>
            <a:endParaRPr lang="en-US" altLang="en-US" sz="2800" b="1" dirty="0">
              <a:latin typeface="Comic Sans MS" panose="030F0702030302020204" pitchFamily="66" charset="0"/>
            </a:endParaRPr>
          </a:p>
          <a:p>
            <a:pPr eaLnBrk="1" hangingPunct="1">
              <a:spcBef>
                <a:spcPct val="0"/>
              </a:spcBef>
              <a:buFontTx/>
              <a:buNone/>
            </a:pPr>
            <a:endParaRPr lang="en-US" altLang="en-US" sz="2000" b="1" dirty="0">
              <a:latin typeface="Comic Sans MS" panose="030F0702030302020204" pitchFamily="66" charset="0"/>
            </a:endParaRPr>
          </a:p>
          <a:p>
            <a:pPr eaLnBrk="1" hangingPunct="1">
              <a:spcBef>
                <a:spcPct val="0"/>
              </a:spcBef>
              <a:buFontTx/>
              <a:buNone/>
            </a:pPr>
            <a:r>
              <a:rPr lang="en-US" altLang="en-US" sz="2800" b="1" dirty="0">
                <a:latin typeface="Comic Sans MS" panose="030F0702030302020204" pitchFamily="66" charset="0"/>
              </a:rPr>
              <a:t>Adaptive radiation is another term for ________ evolution</a:t>
            </a:r>
          </a:p>
        </p:txBody>
      </p:sp>
      <p:sp>
        <p:nvSpPr>
          <p:cNvPr id="81925" name="Text Box 5">
            <a:extLst>
              <a:ext uri="{FF2B5EF4-FFF2-40B4-BE49-F238E27FC236}">
                <a16:creationId xmlns:a16="http://schemas.microsoft.com/office/drawing/2014/main" id="{0D6EE49D-E6B9-4CB9-B4FA-DDF228CAA6B4}"/>
              </a:ext>
            </a:extLst>
          </p:cNvPr>
          <p:cNvSpPr txBox="1">
            <a:spLocks noChangeArrowheads="1"/>
          </p:cNvSpPr>
          <p:nvPr/>
        </p:nvSpPr>
        <p:spPr bwMode="auto">
          <a:xfrm>
            <a:off x="1752600" y="2910022"/>
            <a:ext cx="807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Survival of the Fittest</a:t>
            </a:r>
          </a:p>
        </p:txBody>
      </p:sp>
      <p:sp>
        <p:nvSpPr>
          <p:cNvPr id="2" name="TextBox 1">
            <a:extLst>
              <a:ext uri="{FF2B5EF4-FFF2-40B4-BE49-F238E27FC236}">
                <a16:creationId xmlns:a16="http://schemas.microsoft.com/office/drawing/2014/main" id="{324CB996-F136-491A-8763-A0402E458A55}"/>
              </a:ext>
            </a:extLst>
          </p:cNvPr>
          <p:cNvSpPr txBox="1"/>
          <p:nvPr/>
        </p:nvSpPr>
        <p:spPr>
          <a:xfrm>
            <a:off x="51735" y="5764340"/>
            <a:ext cx="90120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VOCAB</a:t>
            </a:r>
          </a:p>
        </p:txBody>
      </p:sp>
      <p:sp>
        <p:nvSpPr>
          <p:cNvPr id="3" name="Rectangle 2">
            <a:extLst>
              <a:ext uri="{FF2B5EF4-FFF2-40B4-BE49-F238E27FC236}">
                <a16:creationId xmlns:a16="http://schemas.microsoft.com/office/drawing/2014/main" id="{2622D9C7-8594-4091-B220-4E11347F401E}"/>
              </a:ext>
            </a:extLst>
          </p:cNvPr>
          <p:cNvSpPr/>
          <p:nvPr/>
        </p:nvSpPr>
        <p:spPr>
          <a:xfrm>
            <a:off x="46728" y="6102894"/>
            <a:ext cx="9144000" cy="904543"/>
          </a:xfrm>
          <a:prstGeom prst="rect">
            <a:avLst/>
          </a:prstGeom>
        </p:spPr>
        <p:txBody>
          <a:bodyPr wrap="square">
            <a:sp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EVO-1.C.2 According to Darwin’s theory of natural selection, competition for limited resources results in differential survival. Individuals with more favorable phenotypes are more likely to survive and produce more offspring, thus passing traits to subsequent generations</a:t>
            </a:r>
          </a:p>
          <a:p>
            <a:pPr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EVO-3.E.2 Divergent evolution occurs when adaptation to new habitats results in phenotypic diversification. Speciation rates can be especially rapid during times of adaptive radiation as new habitats become available</a:t>
            </a:r>
          </a:p>
          <a:p>
            <a:pPr marL="0" marR="0" lvl="0" indent="0" defTabSz="914400" eaLnBrk="1" fontAlgn="auto" latinLnBrk="0" hangingPunct="1">
              <a:lnSpc>
                <a:spcPct val="107000"/>
              </a:lnSpc>
              <a:spcBef>
                <a:spcPts val="0"/>
              </a:spcBef>
              <a:spcAft>
                <a:spcPts val="0"/>
              </a:spcAft>
              <a:buClrTx/>
              <a:buSzTx/>
              <a:buFontTx/>
              <a:buNone/>
              <a:tabLst/>
              <a:defRPr/>
            </a:pPr>
            <a:endParaRPr kumimoji="0" lang="en-US" sz="10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B86BB69-B388-40BE-9A8C-B3F93C608E18}"/>
              </a:ext>
            </a:extLst>
          </p:cNvPr>
          <p:cNvSpPr/>
          <p:nvPr/>
        </p:nvSpPr>
        <p:spPr>
          <a:xfrm>
            <a:off x="250667" y="4298378"/>
            <a:ext cx="1794081" cy="523220"/>
          </a:xfrm>
          <a:prstGeom prst="rect">
            <a:avLst/>
          </a:prstGeom>
        </p:spPr>
        <p:txBody>
          <a:bodyPr wrap="none">
            <a:spAutoFit/>
          </a:bodyPr>
          <a:lstStyle/>
          <a:p>
            <a:pPr lvl="0"/>
            <a:r>
              <a:rPr lang="en-US" altLang="en-US" sz="2800" b="1" dirty="0">
                <a:solidFill>
                  <a:srgbClr val="333399"/>
                </a:solidFill>
              </a:rPr>
              <a:t>divergent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23"/>
                                        </p:tgtEl>
                                        <p:attrNameLst>
                                          <p:attrName>style.visibility</p:attrName>
                                        </p:attrNameLst>
                                      </p:cBhvr>
                                      <p:to>
                                        <p:strVal val="visible"/>
                                      </p:to>
                                    </p:set>
                                    <p:animEffect transition="in" filter="dissolve">
                                      <p:cBhvr>
                                        <p:cTn id="7" dur="500"/>
                                        <p:tgtEl>
                                          <p:spTgt spid="819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dissolve">
                                      <p:cBhvr>
                                        <p:cTn id="12" dur="500"/>
                                        <p:tgtEl>
                                          <p:spTgt spid="819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autoUpdateAnimBg="0"/>
      <p:bldP spid="81925" grpId="0" autoUpdateAnimBg="0"/>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3620F3B8-8476-4849-8071-53DDEFEF1B6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endParaRPr lang="en-US" altLang="en-US" dirty="0"/>
          </a:p>
        </p:txBody>
      </p:sp>
      <p:pic>
        <p:nvPicPr>
          <p:cNvPr id="93187" name="Picture 1">
            <a:extLst>
              <a:ext uri="{FF2B5EF4-FFF2-40B4-BE49-F238E27FC236}">
                <a16:creationId xmlns:a16="http://schemas.microsoft.com/office/drawing/2014/main" id="{57D2259E-21B8-430B-AC3F-1346B40022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600200"/>
            <a:ext cx="1782763"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Rectangle 3">
            <a:extLst>
              <a:ext uri="{FF2B5EF4-FFF2-40B4-BE49-F238E27FC236}">
                <a16:creationId xmlns:a16="http://schemas.microsoft.com/office/drawing/2014/main" id="{511C7CF5-70BC-49F3-AAC1-3B4A63601BFA}"/>
              </a:ext>
            </a:extLst>
          </p:cNvPr>
          <p:cNvSpPr>
            <a:spLocks noChangeArrowheads="1"/>
          </p:cNvSpPr>
          <p:nvPr/>
        </p:nvSpPr>
        <p:spPr bwMode="auto">
          <a:xfrm>
            <a:off x="0" y="-66675"/>
            <a:ext cx="18415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br>
              <a:rPr lang="en-US" altLang="en-US" sz="2200" dirty="0">
                <a:latin typeface="Arial" panose="020B0604020202020204" pitchFamily="34" charset="0"/>
                <a:ea typeface="Calibri" panose="020F0502020204030204" pitchFamily="34" charset="0"/>
                <a:cs typeface="Times New Roman" panose="02020603050405020304" pitchFamily="18" charset="0"/>
              </a:rPr>
            </a:br>
            <a:br>
              <a:rPr lang="en-US" altLang="en-US" sz="2200" dirty="0">
                <a:latin typeface="Arial" panose="020B0604020202020204" pitchFamily="34" charset="0"/>
                <a:ea typeface="Calibri" panose="020F0502020204030204" pitchFamily="34" charset="0"/>
                <a:cs typeface="Times New Roman" panose="02020603050405020304" pitchFamily="18" charset="0"/>
              </a:rPr>
            </a:br>
            <a:endParaRPr lang="en-US" altLang="en-US" dirty="0">
              <a:latin typeface="Arial" panose="020B0604020202020204" pitchFamily="34" charset="0"/>
              <a:ea typeface="Calibri" panose="020F0502020204030204" pitchFamily="34" charset="0"/>
              <a:cs typeface="Arial" panose="020B0604020202020204" pitchFamily="34" charset="0"/>
            </a:endParaRPr>
          </a:p>
        </p:txBody>
      </p:sp>
      <p:sp>
        <p:nvSpPr>
          <p:cNvPr id="93189" name="Rectangle 3">
            <a:extLst>
              <a:ext uri="{FF2B5EF4-FFF2-40B4-BE49-F238E27FC236}">
                <a16:creationId xmlns:a16="http://schemas.microsoft.com/office/drawing/2014/main" id="{11825507-1EDA-4E01-8038-296C7A90D4FA}"/>
              </a:ext>
            </a:extLst>
          </p:cNvPr>
          <p:cNvSpPr>
            <a:spLocks noChangeArrowheads="1"/>
          </p:cNvSpPr>
          <p:nvPr/>
        </p:nvSpPr>
        <p:spPr bwMode="auto">
          <a:xfrm>
            <a:off x="184150" y="523875"/>
            <a:ext cx="895047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altLang="en-US" sz="3600" dirty="0">
                <a:solidFill>
                  <a:srgbClr val="000000"/>
                </a:solidFill>
                <a:ea typeface="Calibri" panose="020F0502020204030204" pitchFamily="34" charset="0"/>
                <a:cs typeface="Times New Roman" panose="02020603050405020304" pitchFamily="18" charset="0"/>
              </a:rPr>
              <a:t>WHAT’s the DIFFERENCE BETWEEN:</a:t>
            </a:r>
            <a:br>
              <a:rPr lang="en-US" altLang="en-US" sz="3600" dirty="0">
                <a:solidFill>
                  <a:srgbClr val="000000"/>
                </a:solidFill>
                <a:ea typeface="Calibri" panose="020F0502020204030204" pitchFamily="34" charset="0"/>
                <a:cs typeface="Times New Roman" panose="02020603050405020304" pitchFamily="18" charset="0"/>
              </a:rPr>
            </a:br>
            <a:r>
              <a:rPr lang="en-US" altLang="en-US" sz="3600" dirty="0">
                <a:solidFill>
                  <a:srgbClr val="000000"/>
                </a:solidFill>
                <a:ea typeface="Calibri" panose="020F0502020204030204" pitchFamily="34" charset="0"/>
                <a:cs typeface="Times New Roman" panose="02020603050405020304" pitchFamily="18" charset="0"/>
              </a:rPr>
              <a:t>Gene Flow and Genetic Drift?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CE89E81-0ABB-4A9D-A4C8-2FFB6A4643C5}"/>
              </a:ext>
            </a:extLst>
          </p:cNvPr>
          <p:cNvSpPr>
            <a:spLocks noGrp="1" noChangeArrowheads="1"/>
          </p:cNvSpPr>
          <p:nvPr>
            <p:ph type="body" sz="half" idx="2"/>
          </p:nvPr>
        </p:nvSpPr>
        <p:spPr>
          <a:xfrm>
            <a:off x="-304800" y="658688"/>
            <a:ext cx="10010189" cy="3608512"/>
          </a:xfrm>
        </p:spPr>
        <p:txBody>
          <a:bodyPr/>
          <a:lstStyle/>
          <a:p>
            <a:pPr eaLnBrk="1" hangingPunct="1">
              <a:buFontTx/>
              <a:buNone/>
            </a:pPr>
            <a:r>
              <a:rPr lang="en-US" sz="2400" dirty="0">
                <a:latin typeface="Comic Sans MS" panose="030F0702030302020204" pitchFamily="66" charset="0"/>
              </a:rPr>
              <a:t>    In addition to the basic ideas of Darwin, the modern theory of evolution includes the concept that</a:t>
            </a:r>
            <a:br>
              <a:rPr lang="en-US" sz="2400" dirty="0">
                <a:latin typeface="Comic Sans MS" panose="030F0702030302020204" pitchFamily="66" charset="0"/>
              </a:rPr>
            </a:br>
            <a:br>
              <a:rPr lang="en-US" sz="2400" dirty="0">
                <a:latin typeface="Comic Sans MS" panose="030F0702030302020204" pitchFamily="66" charset="0"/>
              </a:rPr>
            </a:br>
            <a:r>
              <a:rPr lang="en-US" sz="2400" dirty="0">
                <a:latin typeface="Comic Sans MS" panose="030F0702030302020204" pitchFamily="66" charset="0"/>
              </a:rPr>
              <a:t>    </a:t>
            </a:r>
            <a:r>
              <a:rPr lang="en-US" sz="2000" dirty="0">
                <a:latin typeface="Comic Sans MS" panose="030F0702030302020204" pitchFamily="66" charset="0"/>
              </a:rPr>
              <a:t>a. variations are the result of mutations and gene recombination</a:t>
            </a:r>
            <a:br>
              <a:rPr lang="en-US" sz="2000" dirty="0">
                <a:latin typeface="Comic Sans MS" panose="030F0702030302020204" pitchFamily="66" charset="0"/>
              </a:rPr>
            </a:br>
            <a:br>
              <a:rPr lang="en-US" sz="2000" dirty="0">
                <a:latin typeface="Comic Sans MS" panose="030F0702030302020204" pitchFamily="66" charset="0"/>
              </a:rPr>
            </a:br>
            <a:r>
              <a:rPr lang="en-US" sz="2000" dirty="0">
                <a:latin typeface="Comic Sans MS" panose="030F0702030302020204" pitchFamily="66" charset="0"/>
              </a:rPr>
              <a:t>     b. competition occurs only between members of the same species</a:t>
            </a:r>
            <a:br>
              <a:rPr lang="en-US" sz="2000" dirty="0">
                <a:latin typeface="Comic Sans MS" panose="030F0702030302020204" pitchFamily="66" charset="0"/>
              </a:rPr>
            </a:br>
            <a:br>
              <a:rPr lang="en-US" sz="2000" dirty="0">
                <a:latin typeface="Comic Sans MS" panose="030F0702030302020204" pitchFamily="66" charset="0"/>
              </a:rPr>
            </a:br>
            <a:r>
              <a:rPr lang="en-US" sz="2000" dirty="0">
                <a:latin typeface="Comic Sans MS" panose="030F0702030302020204" pitchFamily="66" charset="0"/>
              </a:rPr>
              <a:t>    c. variations exist only in large populations</a:t>
            </a:r>
            <a:br>
              <a:rPr lang="en-US" sz="2000" dirty="0">
                <a:latin typeface="Comic Sans MS" panose="030F0702030302020204" pitchFamily="66" charset="0"/>
              </a:rPr>
            </a:br>
            <a:br>
              <a:rPr lang="en-US" sz="2000" dirty="0">
                <a:latin typeface="Comic Sans MS" panose="030F0702030302020204" pitchFamily="66" charset="0"/>
              </a:rPr>
            </a:br>
            <a:r>
              <a:rPr lang="en-US" sz="2000" dirty="0">
                <a:latin typeface="Comic Sans MS" panose="030F0702030302020204" pitchFamily="66" charset="0"/>
              </a:rPr>
              <a:t>    d. overproduction of organisms leads to extinction</a:t>
            </a:r>
            <a:endParaRPr lang="en-US" altLang="en-US" sz="2400" b="1" dirty="0">
              <a:latin typeface="Comic Sans MS" panose="030F0702030302020204" pitchFamily="66" charset="0"/>
            </a:endParaRPr>
          </a:p>
        </p:txBody>
      </p:sp>
      <p:sp>
        <p:nvSpPr>
          <p:cNvPr id="22535" name="Text Box 7">
            <a:extLst>
              <a:ext uri="{FF2B5EF4-FFF2-40B4-BE49-F238E27FC236}">
                <a16:creationId xmlns:a16="http://schemas.microsoft.com/office/drawing/2014/main" id="{DFF8D668-2211-4315-8F5A-455887DBA100}"/>
              </a:ext>
            </a:extLst>
          </p:cNvPr>
          <p:cNvSpPr txBox="1">
            <a:spLocks noChangeArrowheads="1"/>
          </p:cNvSpPr>
          <p:nvPr/>
        </p:nvSpPr>
        <p:spPr bwMode="auto">
          <a:xfrm>
            <a:off x="1431925" y="6437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2" name="Rectangle 1">
            <a:extLst>
              <a:ext uri="{FF2B5EF4-FFF2-40B4-BE49-F238E27FC236}">
                <a16:creationId xmlns:a16="http://schemas.microsoft.com/office/drawing/2014/main" id="{ECD5B3D2-ED08-4E5E-BB87-CD9F2E5AFC52}"/>
              </a:ext>
            </a:extLst>
          </p:cNvPr>
          <p:cNvSpPr/>
          <p:nvPr/>
        </p:nvSpPr>
        <p:spPr>
          <a:xfrm>
            <a:off x="70338" y="-5862"/>
            <a:ext cx="4245073" cy="369332"/>
          </a:xfrm>
          <a:prstGeom prst="rect">
            <a:avLst/>
          </a:prstGeom>
        </p:spPr>
        <p:txBody>
          <a:bodyPr wrap="none">
            <a:spAutoFit/>
          </a:bodyPr>
          <a:lstStyle/>
          <a:p>
            <a:r>
              <a:rPr lang="en-US" dirty="0">
                <a:hlinkClick r:id="rId2"/>
              </a:rPr>
              <a:t>https://quizlet.com/242976830/test</a:t>
            </a:r>
            <a:endParaRPr lang="en-US" dirty="0"/>
          </a:p>
        </p:txBody>
      </p:sp>
      <p:sp>
        <p:nvSpPr>
          <p:cNvPr id="3" name="Rectangle 2">
            <a:extLst>
              <a:ext uri="{FF2B5EF4-FFF2-40B4-BE49-F238E27FC236}">
                <a16:creationId xmlns:a16="http://schemas.microsoft.com/office/drawing/2014/main" id="{1393471A-1892-4842-950A-4288414ED960}"/>
              </a:ext>
            </a:extLst>
          </p:cNvPr>
          <p:cNvSpPr/>
          <p:nvPr/>
        </p:nvSpPr>
        <p:spPr>
          <a:xfrm>
            <a:off x="335460" y="1795408"/>
            <a:ext cx="7970340" cy="3950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FBBBD9F-D2C6-4600-A62B-E898534B8182}"/>
              </a:ext>
            </a:extLst>
          </p:cNvPr>
          <p:cNvSpPr/>
          <p:nvPr/>
        </p:nvSpPr>
        <p:spPr>
          <a:xfrm>
            <a:off x="51004" y="6228803"/>
            <a:ext cx="9092996" cy="575222"/>
          </a:xfrm>
          <a:prstGeom prst="rect">
            <a:avLst/>
          </a:prstGeom>
        </p:spPr>
        <p:txBody>
          <a:bodyPr wrap="square">
            <a:spAutoFit/>
          </a:bodyPr>
          <a:lstStyle/>
          <a:p>
            <a:pPr lvl="0">
              <a:lnSpc>
                <a:spcPct val="107000"/>
              </a:lnSpc>
            </a:pPr>
            <a:r>
              <a:rPr lang="en-US" sz="1000" dirty="0">
                <a:solidFill>
                  <a:prstClr val="black"/>
                </a:solidFill>
              </a:rPr>
              <a:t>EVO-1.H.1 Evolution is also driven by random occurrences—</a:t>
            </a:r>
          </a:p>
          <a:p>
            <a:pPr lvl="0">
              <a:lnSpc>
                <a:spcPct val="107000"/>
              </a:lnSpc>
            </a:pPr>
            <a:r>
              <a:rPr lang="en-US" sz="1000" dirty="0">
                <a:solidFill>
                  <a:prstClr val="black"/>
                </a:solidFill>
              </a:rPr>
              <a:t>      a. Mutation is a random process that contributes to evolution. </a:t>
            </a:r>
            <a:endParaRPr lang="en-US" sz="1000" dirty="0">
              <a:solidFill>
                <a:prstClr val="black"/>
              </a:solidFill>
              <a:latin typeface="Times New Roman" panose="02020603050405020304" pitchFamily="18" charset="0"/>
              <a:cs typeface="Times New Roman" panose="02020603050405020304" pitchFamily="18" charset="0"/>
            </a:endParaRPr>
          </a:p>
          <a:p>
            <a:pPr lvl="0" fontAlgn="auto">
              <a:lnSpc>
                <a:spcPct val="107000"/>
              </a:lnSpc>
              <a:spcBef>
                <a:spcPts val="0"/>
              </a:spcBef>
              <a:spcAft>
                <a:spcPts val="0"/>
              </a:spcAft>
            </a:pPr>
            <a:r>
              <a:rPr lang="en-US" sz="1000" dirty="0">
                <a:solidFill>
                  <a:prstClr val="black"/>
                </a:solidFill>
                <a:latin typeface="Times New Roman" panose="02020603050405020304" pitchFamily="18" charset="0"/>
                <a:cs typeface="Times New Roman" panose="02020603050405020304" pitchFamily="18" charset="0"/>
              </a:rPr>
              <a:t>EVO-1.J.1 Mutation results in genetic variation, which provides phenotypes on which natural selection acts</a:t>
            </a:r>
          </a:p>
        </p:txBody>
      </p:sp>
      <p:sp>
        <p:nvSpPr>
          <p:cNvPr id="5" name="TextBox 4">
            <a:extLst>
              <a:ext uri="{FF2B5EF4-FFF2-40B4-BE49-F238E27FC236}">
                <a16:creationId xmlns:a16="http://schemas.microsoft.com/office/drawing/2014/main" id="{C0C35FEE-15EA-497D-9FFA-BA7334290619}"/>
              </a:ext>
            </a:extLst>
          </p:cNvPr>
          <p:cNvSpPr txBox="1"/>
          <p:nvPr/>
        </p:nvSpPr>
        <p:spPr>
          <a:xfrm>
            <a:off x="358230" y="4382237"/>
            <a:ext cx="8427540" cy="923330"/>
          </a:xfrm>
          <a:prstGeom prst="rect">
            <a:avLst/>
          </a:prstGeom>
          <a:noFill/>
        </p:spPr>
        <p:txBody>
          <a:bodyPr wrap="square" rtlCol="0">
            <a:spAutoFit/>
          </a:bodyPr>
          <a:lstStyle/>
          <a:p>
            <a:r>
              <a:rPr lang="en-US" dirty="0">
                <a:solidFill>
                  <a:srgbClr val="0000FF"/>
                </a:solidFill>
              </a:rPr>
              <a:t>Darwin didn’t know about DNA, genes, or chromosomes!</a:t>
            </a:r>
          </a:p>
          <a:p>
            <a:r>
              <a:rPr lang="en-US" dirty="0">
                <a:solidFill>
                  <a:srgbClr val="0000FF"/>
                </a:solidFill>
              </a:rPr>
              <a:t>But now we do and DNA analysis adds powerful evidence to Darwin’s theory.</a:t>
            </a:r>
          </a:p>
          <a:p>
            <a:endParaRPr lang="en-US" dirty="0">
              <a:solidFill>
                <a:srgbClr val="0000FF"/>
              </a:solidFill>
            </a:endParaRPr>
          </a:p>
        </p:txBody>
      </p:sp>
    </p:spTree>
    <p:extLst>
      <p:ext uri="{BB962C8B-B14F-4D97-AF65-F5344CB8AC3E}">
        <p14:creationId xmlns:p14="http://schemas.microsoft.com/office/powerpoint/2010/main" val="143607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3625" y="509296"/>
            <a:ext cx="7730001" cy="523220"/>
          </a:xfrm>
          <a:prstGeom prst="rect">
            <a:avLst/>
          </a:prstGeom>
          <a:solidFill>
            <a:schemeClr val="accent1">
              <a:lumMod val="90000"/>
            </a:schemeClr>
          </a:solidFill>
        </p:spPr>
        <p:txBody>
          <a:bodyPr wrap="none" rtlCol="0">
            <a:spAutoFit/>
          </a:bodyPr>
          <a:lstStyle/>
          <a:p>
            <a:r>
              <a:rPr lang="en-US" sz="2800" dirty="0"/>
              <a:t>GENETIC DRIFT         vs           GENE FLOW</a:t>
            </a:r>
          </a:p>
        </p:txBody>
      </p:sp>
      <p:sp>
        <p:nvSpPr>
          <p:cNvPr id="7" name="Rectangle 6"/>
          <p:cNvSpPr/>
          <p:nvPr/>
        </p:nvSpPr>
        <p:spPr>
          <a:xfrm>
            <a:off x="31199" y="0"/>
            <a:ext cx="4572000" cy="646331"/>
          </a:xfrm>
          <a:prstGeom prst="rect">
            <a:avLst/>
          </a:prstGeom>
        </p:spPr>
        <p:txBody>
          <a:bodyPr>
            <a:spAutoFit/>
          </a:bodyPr>
          <a:lstStyle/>
          <a:p>
            <a:r>
              <a:rPr lang="en-US" sz="900" dirty="0"/>
              <a:t>http://larryfrolich.com/Evolution/NaturalSelection/founder.jpg</a:t>
            </a:r>
          </a:p>
          <a:p>
            <a:r>
              <a:rPr lang="en-US" sz="900" dirty="0"/>
              <a:t>http://biology.gsu.edu/houghton/2107%20'08/Figures/Chapter22/bottleneck.jpg</a:t>
            </a:r>
          </a:p>
          <a:p>
            <a:r>
              <a:rPr lang="en-US" sz="900" dirty="0"/>
              <a:t>http://www.umbc.edu/bioclass/biol100/powerpoints/lecture10/img034.jpg</a:t>
            </a:r>
          </a:p>
          <a:p>
            <a:endParaRPr lang="en-US" sz="900" dirty="0"/>
          </a:p>
        </p:txBody>
      </p:sp>
      <p:grpSp>
        <p:nvGrpSpPr>
          <p:cNvPr id="9" name="Group 8">
            <a:extLst>
              <a:ext uri="{FF2B5EF4-FFF2-40B4-BE49-F238E27FC236}">
                <a16:creationId xmlns:a16="http://schemas.microsoft.com/office/drawing/2014/main" id="{E9AF2A2D-8B6D-4FAB-847E-C32145BA2B7A}"/>
              </a:ext>
            </a:extLst>
          </p:cNvPr>
          <p:cNvGrpSpPr/>
          <p:nvPr/>
        </p:nvGrpSpPr>
        <p:grpSpPr>
          <a:xfrm>
            <a:off x="288458" y="1638527"/>
            <a:ext cx="5596585" cy="4724002"/>
            <a:chOff x="288458" y="1638527"/>
            <a:chExt cx="5596585" cy="4724002"/>
          </a:xfrm>
        </p:grpSpPr>
        <p:sp>
          <p:nvSpPr>
            <p:cNvPr id="5" name="TextBox 4"/>
            <p:cNvSpPr txBox="1"/>
            <p:nvPr/>
          </p:nvSpPr>
          <p:spPr>
            <a:xfrm>
              <a:off x="288458" y="1638527"/>
              <a:ext cx="5596585" cy="3477875"/>
            </a:xfrm>
            <a:prstGeom prst="rect">
              <a:avLst/>
            </a:prstGeom>
            <a:noFill/>
          </p:spPr>
          <p:txBody>
            <a:bodyPr wrap="square" rtlCol="0">
              <a:spAutoFit/>
            </a:bodyPr>
            <a:lstStyle/>
            <a:p>
              <a:r>
                <a:rPr lang="en-US" sz="2000" dirty="0">
                  <a:solidFill>
                    <a:srgbClr val="0000FF"/>
                  </a:solidFill>
                </a:rPr>
                <a:t>Start a new population</a:t>
              </a:r>
            </a:p>
            <a:p>
              <a:pPr marL="571500" indent="-571500">
                <a:buFont typeface="Arial" panose="020B0604020202020204" pitchFamily="34" charset="0"/>
                <a:buChar char="•"/>
              </a:pPr>
              <a:r>
                <a:rPr lang="en-US" sz="2000" dirty="0">
                  <a:solidFill>
                    <a:srgbClr val="0000FF"/>
                  </a:solidFill>
                </a:rPr>
                <a:t>Founder effect- </a:t>
              </a:r>
              <a:br>
                <a:rPr lang="en-US" sz="2000" dirty="0">
                  <a:solidFill>
                    <a:srgbClr val="0000FF"/>
                  </a:solidFill>
                </a:rPr>
              </a:br>
              <a:r>
                <a:rPr lang="en-US" sz="2000" dirty="0">
                  <a:solidFill>
                    <a:srgbClr val="0000FF"/>
                  </a:solidFill>
                </a:rPr>
                <a:t>individuals move to new place </a:t>
              </a:r>
            </a:p>
            <a:p>
              <a:pPr marL="571500" indent="-571500">
                <a:buFont typeface="Arial" panose="020B0604020202020204" pitchFamily="34" charset="0"/>
                <a:buChar char="•"/>
              </a:pPr>
              <a:endParaRPr lang="en-US" sz="2000" dirty="0">
                <a:solidFill>
                  <a:srgbClr val="0000FF"/>
                </a:solidFill>
              </a:endParaRPr>
            </a:p>
            <a:p>
              <a:pPr marL="571500" indent="-571500">
                <a:buFont typeface="Arial" panose="020B0604020202020204" pitchFamily="34" charset="0"/>
                <a:buChar char="•"/>
              </a:pPr>
              <a:endParaRPr lang="en-US" sz="2000" dirty="0">
                <a:solidFill>
                  <a:srgbClr val="0000FF"/>
                </a:solidFill>
              </a:endParaRPr>
            </a:p>
            <a:p>
              <a:endParaRPr lang="en-US" sz="2000" dirty="0">
                <a:solidFill>
                  <a:srgbClr val="0000FF"/>
                </a:solidFill>
              </a:endParaRPr>
            </a:p>
            <a:p>
              <a:endParaRPr lang="en-US" sz="2000" dirty="0">
                <a:solidFill>
                  <a:srgbClr val="0000FF"/>
                </a:solidFill>
              </a:endParaRPr>
            </a:p>
            <a:p>
              <a:pPr marL="571500" indent="-571500">
                <a:buFont typeface="Arial" panose="020B0604020202020204" pitchFamily="34" charset="0"/>
                <a:buChar char="•"/>
              </a:pPr>
              <a:r>
                <a:rPr lang="en-US" sz="2000" dirty="0">
                  <a:solidFill>
                    <a:srgbClr val="0000FF"/>
                  </a:solidFill>
                </a:rPr>
                <a:t>Bottlenecks – population size is </a:t>
              </a:r>
              <a:br>
                <a:rPr lang="en-US" sz="2000" dirty="0">
                  <a:solidFill>
                    <a:srgbClr val="0000FF"/>
                  </a:solidFill>
                </a:rPr>
              </a:br>
              <a:r>
                <a:rPr lang="en-US" sz="2000" dirty="0">
                  <a:solidFill>
                    <a:srgbClr val="0000FF"/>
                  </a:solidFill>
                </a:rPr>
                <a:t>reduced due to catastrophic event;</a:t>
              </a:r>
              <a:br>
                <a:rPr lang="en-US" sz="2000" dirty="0">
                  <a:solidFill>
                    <a:srgbClr val="0000FF"/>
                  </a:solidFill>
                </a:rPr>
              </a:br>
              <a:r>
                <a:rPr lang="en-US" sz="2000" dirty="0">
                  <a:solidFill>
                    <a:srgbClr val="0000FF"/>
                  </a:solidFill>
                </a:rPr>
                <a:t>Surviving population has different </a:t>
              </a:r>
              <a:br>
                <a:rPr lang="en-US" sz="2000" dirty="0">
                  <a:solidFill>
                    <a:srgbClr val="0000FF"/>
                  </a:solidFill>
                </a:rPr>
              </a:br>
              <a:r>
                <a:rPr lang="en-US" sz="2000" dirty="0">
                  <a:solidFill>
                    <a:srgbClr val="0000FF"/>
                  </a:solidFill>
                </a:rPr>
                <a:t>allele frequency </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8809"/>
            <a:stretch/>
          </p:blipFill>
          <p:spPr bwMode="auto">
            <a:xfrm>
              <a:off x="1219200" y="2720498"/>
              <a:ext cx="3013618" cy="1084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783" t="8406" r="4493" b="20207"/>
            <a:stretch/>
          </p:blipFill>
          <p:spPr>
            <a:xfrm>
              <a:off x="1066800" y="5098150"/>
              <a:ext cx="2881251" cy="1264379"/>
            </a:xfrm>
            <a:prstGeom prst="rect">
              <a:avLst/>
            </a:prstGeom>
          </p:spPr>
        </p:pic>
      </p:grpSp>
      <p:grpSp>
        <p:nvGrpSpPr>
          <p:cNvPr id="15" name="Group 14">
            <a:extLst>
              <a:ext uri="{FF2B5EF4-FFF2-40B4-BE49-F238E27FC236}">
                <a16:creationId xmlns:a16="http://schemas.microsoft.com/office/drawing/2014/main" id="{FB3635CB-9D0D-4A94-A918-1C16B1D475C0}"/>
              </a:ext>
            </a:extLst>
          </p:cNvPr>
          <p:cNvGrpSpPr/>
          <p:nvPr/>
        </p:nvGrpSpPr>
        <p:grpSpPr>
          <a:xfrm>
            <a:off x="5782561" y="1804762"/>
            <a:ext cx="3058056" cy="2926090"/>
            <a:chOff x="5782561" y="1804762"/>
            <a:chExt cx="3058056" cy="2926090"/>
          </a:xfrm>
        </p:grpSpPr>
        <p:sp>
          <p:nvSpPr>
            <p:cNvPr id="6" name="TextBox 5"/>
            <p:cNvSpPr txBox="1"/>
            <p:nvPr/>
          </p:nvSpPr>
          <p:spPr>
            <a:xfrm>
              <a:off x="5782561" y="1804762"/>
              <a:ext cx="3058056" cy="1015663"/>
            </a:xfrm>
            <a:prstGeom prst="rect">
              <a:avLst/>
            </a:prstGeom>
            <a:noFill/>
          </p:spPr>
          <p:txBody>
            <a:bodyPr wrap="square" rtlCol="0">
              <a:spAutoFit/>
            </a:bodyPr>
            <a:lstStyle/>
            <a:p>
              <a:r>
                <a:rPr lang="en-US" sz="2000" dirty="0">
                  <a:solidFill>
                    <a:srgbClr val="0000FF"/>
                  </a:solidFill>
                </a:rPr>
                <a:t>Migration of alleles or genes from one existing population to another. </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7373"/>
            <a:stretch/>
          </p:blipFill>
          <p:spPr>
            <a:xfrm>
              <a:off x="5799126" y="2910217"/>
              <a:ext cx="2939296" cy="1820635"/>
            </a:xfrm>
            <a:prstGeom prst="rect">
              <a:avLst/>
            </a:prstGeom>
          </p:spPr>
        </p:pic>
      </p:grpSp>
      <p:sp>
        <p:nvSpPr>
          <p:cNvPr id="11" name="TextBox 10">
            <a:extLst>
              <a:ext uri="{FF2B5EF4-FFF2-40B4-BE49-F238E27FC236}">
                <a16:creationId xmlns:a16="http://schemas.microsoft.com/office/drawing/2014/main" id="{6E8302B5-CEE2-451A-B027-04522F0B52F4}"/>
              </a:ext>
            </a:extLst>
          </p:cNvPr>
          <p:cNvSpPr txBox="1"/>
          <p:nvPr/>
        </p:nvSpPr>
        <p:spPr>
          <a:xfrm>
            <a:off x="381000" y="1193502"/>
            <a:ext cx="3279468" cy="369332"/>
          </a:xfrm>
          <a:prstGeom prst="rect">
            <a:avLst/>
          </a:prstGeom>
          <a:noFill/>
        </p:spPr>
        <p:txBody>
          <a:bodyPr wrap="square">
            <a:spAutoFit/>
          </a:bodyPr>
          <a:lstStyle/>
          <a:p>
            <a:r>
              <a:rPr lang="en-US" u="sng" dirty="0">
                <a:solidFill>
                  <a:srgbClr val="0000FF"/>
                </a:solidFill>
              </a:rPr>
              <a:t>DUE TO RANDOM CHANCE </a:t>
            </a:r>
          </a:p>
        </p:txBody>
      </p:sp>
      <p:sp>
        <p:nvSpPr>
          <p:cNvPr id="13" name="TextBox 12">
            <a:extLst>
              <a:ext uri="{FF2B5EF4-FFF2-40B4-BE49-F238E27FC236}">
                <a16:creationId xmlns:a16="http://schemas.microsoft.com/office/drawing/2014/main" id="{3A977FD0-7AD3-4C0E-AF01-F67603715E07}"/>
              </a:ext>
            </a:extLst>
          </p:cNvPr>
          <p:cNvSpPr txBox="1"/>
          <p:nvPr/>
        </p:nvSpPr>
        <p:spPr>
          <a:xfrm>
            <a:off x="4343400" y="5890028"/>
            <a:ext cx="5118680" cy="94500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EVO-1.H.1 Evolution is also driven by random occurrences—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 Genetic drift is a nonselective process occurring in small populations—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i. Bottlenecks.    </a:t>
            </a:r>
            <a:b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ii. Founder effect.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Migration/gene flow can drive evolution.</a:t>
            </a:r>
            <a:endParaRPr lang="en-US" sz="24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16B0D37-D71F-4694-BC01-D83AEF8C8DD0}"/>
              </a:ext>
            </a:extLst>
          </p:cNvPr>
          <p:cNvSpPr txBox="1"/>
          <p:nvPr/>
        </p:nvSpPr>
        <p:spPr>
          <a:xfrm>
            <a:off x="5142742" y="1159811"/>
            <a:ext cx="4658138" cy="646331"/>
          </a:xfrm>
          <a:prstGeom prst="rect">
            <a:avLst/>
          </a:prstGeom>
          <a:noFill/>
        </p:spPr>
        <p:txBody>
          <a:bodyPr wrap="square">
            <a:spAutoFit/>
          </a:bodyPr>
          <a:lstStyle/>
          <a:p>
            <a:r>
              <a:rPr lang="en-US" dirty="0"/>
              <a:t>          </a:t>
            </a:r>
            <a:r>
              <a:rPr lang="en-US" u="sng" dirty="0"/>
              <a:t> </a:t>
            </a:r>
            <a:r>
              <a:rPr lang="en-US" u="sng" dirty="0">
                <a:solidFill>
                  <a:srgbClr val="0000FF"/>
                </a:solidFill>
              </a:rPr>
              <a:t>MOVEMENT for a reason</a:t>
            </a:r>
            <a:br>
              <a:rPr lang="en-US" u="sng" dirty="0">
                <a:solidFill>
                  <a:srgbClr val="0000FF"/>
                </a:solidFill>
              </a:rPr>
            </a:br>
            <a:r>
              <a:rPr lang="en-US" dirty="0">
                <a:solidFill>
                  <a:srgbClr val="0000FF"/>
                </a:solidFill>
              </a:rPr>
              <a:t>           </a:t>
            </a:r>
            <a:r>
              <a:rPr lang="en-US" sz="1600" dirty="0">
                <a:solidFill>
                  <a:srgbClr val="0000FF"/>
                </a:solidFill>
              </a:rPr>
              <a:t>Ex: Migration to find food</a:t>
            </a:r>
            <a:endParaRPr lang="en-US" dirty="0">
              <a:solidFill>
                <a:srgbClr val="0000FF"/>
              </a:solidFill>
            </a:endParaRPr>
          </a:p>
        </p:txBody>
      </p:sp>
    </p:spTree>
    <p:extLst>
      <p:ext uri="{BB962C8B-B14F-4D97-AF65-F5344CB8AC3E}">
        <p14:creationId xmlns:p14="http://schemas.microsoft.com/office/powerpoint/2010/main" val="385849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D6409A-3D38-4CB0-9874-9B780D025841}"/>
              </a:ext>
            </a:extLst>
          </p:cNvPr>
          <p:cNvSpPr/>
          <p:nvPr/>
        </p:nvSpPr>
        <p:spPr>
          <a:xfrm>
            <a:off x="1379494" y="3951252"/>
            <a:ext cx="7792450" cy="523220"/>
          </a:xfrm>
          <a:prstGeom prst="rect">
            <a:avLst/>
          </a:prstGeom>
        </p:spPr>
        <p:txBody>
          <a:bodyPr wrap="square">
            <a:spAutoFit/>
          </a:bodyPr>
          <a:lstStyle/>
          <a:p>
            <a:pPr lvl="0"/>
            <a:r>
              <a:rPr lang="en-US" altLang="en-US" sz="1400" b="1" u="sng" dirty="0">
                <a:solidFill>
                  <a:srgbClr val="0066CC"/>
                </a:solidFill>
              </a:rPr>
              <a:t>(o – e)</a:t>
            </a:r>
            <a:r>
              <a:rPr lang="en-US" altLang="en-US" sz="1400" b="1" u="sng" baseline="30000" dirty="0">
                <a:solidFill>
                  <a:srgbClr val="0066CC"/>
                </a:solidFill>
              </a:rPr>
              <a:t>2 </a:t>
            </a:r>
            <a:r>
              <a:rPr lang="en-US" altLang="en-US" sz="1400" b="1" dirty="0">
                <a:solidFill>
                  <a:srgbClr val="0066CC"/>
                </a:solidFill>
              </a:rPr>
              <a:t>= </a:t>
            </a:r>
            <a:r>
              <a:rPr lang="en-US" altLang="en-US" sz="1400" b="1" u="sng" dirty="0">
                <a:solidFill>
                  <a:srgbClr val="0066CC"/>
                </a:solidFill>
              </a:rPr>
              <a:t>(2346-2350)</a:t>
            </a:r>
            <a:r>
              <a:rPr lang="en-US" altLang="en-US" sz="1400" b="1" u="sng" baseline="30000" dirty="0">
                <a:solidFill>
                  <a:srgbClr val="0066CC"/>
                </a:solidFill>
              </a:rPr>
              <a:t>2 </a:t>
            </a:r>
            <a:r>
              <a:rPr lang="en-US" altLang="en-US" sz="1400" b="1" dirty="0">
                <a:solidFill>
                  <a:srgbClr val="0066CC"/>
                </a:solidFill>
              </a:rPr>
              <a:t> + </a:t>
            </a:r>
            <a:r>
              <a:rPr lang="en-US" altLang="en-US" sz="1400" b="1" u="sng" dirty="0">
                <a:solidFill>
                  <a:srgbClr val="0066CC"/>
                </a:solidFill>
              </a:rPr>
              <a:t>(150-145)</a:t>
            </a:r>
            <a:r>
              <a:rPr lang="en-US" altLang="en-US" sz="1400" b="1" u="sng" baseline="30000" dirty="0">
                <a:solidFill>
                  <a:srgbClr val="0066CC"/>
                </a:solidFill>
              </a:rPr>
              <a:t>2</a:t>
            </a:r>
            <a:r>
              <a:rPr lang="en-US" altLang="en-US" sz="1400" b="1" u="sng" dirty="0">
                <a:solidFill>
                  <a:srgbClr val="0066CC"/>
                </a:solidFill>
              </a:rPr>
              <a:t> </a:t>
            </a:r>
            <a:r>
              <a:rPr lang="en-US" altLang="en-US" sz="1400" b="1" dirty="0">
                <a:solidFill>
                  <a:srgbClr val="0066CC"/>
                </a:solidFill>
              </a:rPr>
              <a:t>+  </a:t>
            </a:r>
            <a:r>
              <a:rPr lang="en-US" altLang="en-US" sz="1400" b="1" u="sng" dirty="0">
                <a:solidFill>
                  <a:srgbClr val="0066CC"/>
                </a:solidFill>
              </a:rPr>
              <a:t>(4-2)</a:t>
            </a:r>
            <a:r>
              <a:rPr lang="en-US" altLang="en-US" sz="1400" b="1" u="sng" baseline="30000" dirty="0">
                <a:solidFill>
                  <a:srgbClr val="0066CC"/>
                </a:solidFill>
              </a:rPr>
              <a:t>2</a:t>
            </a:r>
            <a:r>
              <a:rPr lang="en-US" altLang="en-US" sz="1400" b="1" u="sng" dirty="0">
                <a:solidFill>
                  <a:srgbClr val="0066CC"/>
                </a:solidFill>
              </a:rPr>
              <a:t> </a:t>
            </a:r>
            <a:r>
              <a:rPr lang="en-US" altLang="en-US" sz="1400" b="1" dirty="0">
                <a:solidFill>
                  <a:srgbClr val="0066CC"/>
                </a:solidFill>
              </a:rPr>
              <a:t> = 0.007 + .172 + 2.0 = 2.18</a:t>
            </a:r>
          </a:p>
          <a:p>
            <a:pPr lvl="0"/>
            <a:r>
              <a:rPr lang="en-US" altLang="en-US" sz="1400" b="1" dirty="0">
                <a:solidFill>
                  <a:srgbClr val="0066CC"/>
                </a:solidFill>
              </a:rPr>
              <a:t>   e         2350               145            2</a:t>
            </a:r>
          </a:p>
        </p:txBody>
      </p:sp>
      <p:sp>
        <p:nvSpPr>
          <p:cNvPr id="11" name="Rectangle 10">
            <a:extLst>
              <a:ext uri="{FF2B5EF4-FFF2-40B4-BE49-F238E27FC236}">
                <a16:creationId xmlns:a16="http://schemas.microsoft.com/office/drawing/2014/main" id="{B6AA04BC-92FE-4058-8F8C-1BFE980770E6}"/>
              </a:ext>
            </a:extLst>
          </p:cNvPr>
          <p:cNvSpPr/>
          <p:nvPr/>
        </p:nvSpPr>
        <p:spPr>
          <a:xfrm>
            <a:off x="5087" y="6289892"/>
            <a:ext cx="9144000" cy="575222"/>
          </a:xfrm>
          <a:prstGeom prst="rect">
            <a:avLst/>
          </a:prstGeom>
        </p:spPr>
        <p:txBody>
          <a:bodyPr wrap="square">
            <a:spAutoFit/>
          </a:bodyPr>
          <a:lstStyle/>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EVO-1.K.2 Allele frequencies in a population can be calculated from genotype frequencies</a:t>
            </a:r>
          </a:p>
          <a:p>
            <a:pPr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EVO-1.L.1 Changes in allele frequencies provide evidence for the occurrence of evolution in a population. </a:t>
            </a:r>
          </a:p>
          <a:p>
            <a:pPr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SP 5 A. Perform mathematical calculations including:     a. Mathematical equations in the curriculum</a:t>
            </a:r>
          </a:p>
        </p:txBody>
      </p:sp>
      <p:sp>
        <p:nvSpPr>
          <p:cNvPr id="12" name="Rectangle 11">
            <a:extLst>
              <a:ext uri="{FF2B5EF4-FFF2-40B4-BE49-F238E27FC236}">
                <a16:creationId xmlns:a16="http://schemas.microsoft.com/office/drawing/2014/main" id="{7A19E421-DCD0-4CB2-B457-4627822344F0}"/>
              </a:ext>
            </a:extLst>
          </p:cNvPr>
          <p:cNvSpPr/>
          <p:nvPr/>
        </p:nvSpPr>
        <p:spPr>
          <a:xfrm>
            <a:off x="-1498348" y="3209447"/>
            <a:ext cx="383438" cy="369332"/>
          </a:xfrm>
          <a:prstGeom prst="rect">
            <a:avLst/>
          </a:prstGeom>
        </p:spPr>
        <p:txBody>
          <a:bodyPr wrap="none">
            <a:spAutoFit/>
          </a:bodyPr>
          <a:lstStyle/>
          <a:p>
            <a:r>
              <a:rPr lang="en-US" altLang="en-US" b="1" dirty="0">
                <a:solidFill>
                  <a:srgbClr val="0066CC"/>
                </a:solidFill>
              </a:rPr>
              <a:t>  </a:t>
            </a:r>
            <a:endParaRPr lang="en-US" dirty="0"/>
          </a:p>
        </p:txBody>
      </p:sp>
      <p:sp>
        <p:nvSpPr>
          <p:cNvPr id="23" name="Rectangle 22">
            <a:extLst>
              <a:ext uri="{FF2B5EF4-FFF2-40B4-BE49-F238E27FC236}">
                <a16:creationId xmlns:a16="http://schemas.microsoft.com/office/drawing/2014/main" id="{CDBA4424-B56A-458F-AC5E-C6D2AB8C6981}"/>
              </a:ext>
            </a:extLst>
          </p:cNvPr>
          <p:cNvSpPr/>
          <p:nvPr/>
        </p:nvSpPr>
        <p:spPr>
          <a:xfrm>
            <a:off x="92331" y="4963351"/>
            <a:ext cx="3127779" cy="338554"/>
          </a:xfrm>
          <a:prstGeom prst="rect">
            <a:avLst/>
          </a:prstGeom>
        </p:spPr>
        <p:txBody>
          <a:bodyPr wrap="none">
            <a:spAutoFit/>
          </a:bodyPr>
          <a:lstStyle/>
          <a:p>
            <a:r>
              <a:rPr lang="en-US" altLang="en-US" sz="1600" b="1" dirty="0">
                <a:solidFill>
                  <a:srgbClr val="0066CC"/>
                </a:solidFill>
              </a:rPr>
              <a:t>Degrees of freedom = 3-2=1</a:t>
            </a:r>
            <a:endParaRPr lang="en-US" sz="1600" dirty="0"/>
          </a:p>
        </p:txBody>
      </p:sp>
      <p:sp>
        <p:nvSpPr>
          <p:cNvPr id="5" name="Rectangle 4">
            <a:extLst>
              <a:ext uri="{FF2B5EF4-FFF2-40B4-BE49-F238E27FC236}">
                <a16:creationId xmlns:a16="http://schemas.microsoft.com/office/drawing/2014/main" id="{43EAFFE3-18BB-4D90-B604-D018E9839873}"/>
              </a:ext>
            </a:extLst>
          </p:cNvPr>
          <p:cNvSpPr/>
          <p:nvPr/>
        </p:nvSpPr>
        <p:spPr>
          <a:xfrm>
            <a:off x="139980" y="1021920"/>
            <a:ext cx="9094866" cy="1200329"/>
          </a:xfrm>
          <a:prstGeom prst="rect">
            <a:avLst/>
          </a:prstGeom>
        </p:spPr>
        <p:txBody>
          <a:bodyPr wrap="square">
            <a:spAutoFit/>
          </a:bodyPr>
          <a:lstStyle/>
          <a:p>
            <a:r>
              <a:rPr lang="en-US" altLang="en-US" dirty="0">
                <a:solidFill>
                  <a:srgbClr val="000000"/>
                </a:solidFill>
              </a:rPr>
              <a:t> Following are the data that were actually collected in Wisconsin. Perform a </a:t>
            </a:r>
          </a:p>
          <a:p>
            <a:r>
              <a:rPr lang="en-US" altLang="en-US" dirty="0">
                <a:solidFill>
                  <a:srgbClr val="000000"/>
                </a:solidFill>
              </a:rPr>
              <a:t>chi-square test on these data.  Can you accept the hypothesis that the allele frequency is the same in Wisconsin as in Michigan? Use the chi-square table below to interpret your results. Give degrees of freedom and p values. </a:t>
            </a:r>
            <a:endParaRPr lang="en-US" dirty="0"/>
          </a:p>
        </p:txBody>
      </p:sp>
      <p:graphicFrame>
        <p:nvGraphicFramePr>
          <p:cNvPr id="14" name="Table 13">
            <a:extLst>
              <a:ext uri="{FF2B5EF4-FFF2-40B4-BE49-F238E27FC236}">
                <a16:creationId xmlns:a16="http://schemas.microsoft.com/office/drawing/2014/main" id="{21EE5921-AF22-4228-87DF-1DB14935E861}"/>
              </a:ext>
            </a:extLst>
          </p:cNvPr>
          <p:cNvGraphicFramePr>
            <a:graphicFrameLocks noGrp="1"/>
          </p:cNvGraphicFramePr>
          <p:nvPr>
            <p:extLst>
              <p:ext uri="{D42A27DB-BD31-4B8C-83A1-F6EECF244321}">
                <p14:modId xmlns:p14="http://schemas.microsoft.com/office/powerpoint/2010/main" val="400738134"/>
              </p:ext>
            </p:extLst>
          </p:nvPr>
        </p:nvGraphicFramePr>
        <p:xfrm>
          <a:off x="389530" y="2310366"/>
          <a:ext cx="8192613" cy="1593700"/>
        </p:xfrm>
        <a:graphic>
          <a:graphicData uri="http://schemas.openxmlformats.org/drawingml/2006/table">
            <a:tbl>
              <a:tblPr firstRow="1" firstCol="1" bandRow="1"/>
              <a:tblGrid>
                <a:gridCol w="1371600">
                  <a:extLst>
                    <a:ext uri="{9D8B030D-6E8A-4147-A177-3AD203B41FA5}">
                      <a16:colId xmlns:a16="http://schemas.microsoft.com/office/drawing/2014/main" val="1881129197"/>
                    </a:ext>
                  </a:extLst>
                </a:gridCol>
                <a:gridCol w="1543081">
                  <a:extLst>
                    <a:ext uri="{9D8B030D-6E8A-4147-A177-3AD203B41FA5}">
                      <a16:colId xmlns:a16="http://schemas.microsoft.com/office/drawing/2014/main" val="1840537644"/>
                    </a:ext>
                  </a:extLst>
                </a:gridCol>
                <a:gridCol w="1417952">
                  <a:extLst>
                    <a:ext uri="{9D8B030D-6E8A-4147-A177-3AD203B41FA5}">
                      <a16:colId xmlns:a16="http://schemas.microsoft.com/office/drawing/2014/main" val="573441022"/>
                    </a:ext>
                  </a:extLst>
                </a:gridCol>
                <a:gridCol w="1678637">
                  <a:extLst>
                    <a:ext uri="{9D8B030D-6E8A-4147-A177-3AD203B41FA5}">
                      <a16:colId xmlns:a16="http://schemas.microsoft.com/office/drawing/2014/main" val="3634323444"/>
                    </a:ext>
                  </a:extLst>
                </a:gridCol>
                <a:gridCol w="2181343">
                  <a:extLst>
                    <a:ext uri="{9D8B030D-6E8A-4147-A177-3AD203B41FA5}">
                      <a16:colId xmlns:a16="http://schemas.microsoft.com/office/drawing/2014/main" val="2987862324"/>
                    </a:ext>
                  </a:extLst>
                </a:gridCol>
              </a:tblGrid>
              <a:tr h="509034">
                <a:tc>
                  <a:txBody>
                    <a:bodyPr/>
                    <a:lstStyle/>
                    <a:p>
                      <a:pPr marL="0" marR="0">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WISCONSIN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AA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Aa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aa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TOTAL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2778037"/>
                  </a:ext>
                </a:extLst>
              </a:tr>
              <a:tr h="457200">
                <a:tc>
                  <a:txBody>
                    <a:bodyPr/>
                    <a:lstStyle/>
                    <a:p>
                      <a:pPr marL="0" marR="0">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OBSERVED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2346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150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4 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2500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567250"/>
                  </a:ext>
                </a:extLst>
              </a:tr>
              <a:tr h="627466">
                <a:tc>
                  <a:txBody>
                    <a:bodyPr/>
                    <a:lstStyle/>
                    <a:p>
                      <a:pPr marL="0" marR="0">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EXPECTED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400" dirty="0">
                        <a:effectLst/>
                        <a:latin typeface="Comic Sans MS" panose="030F0702030302020204" pitchFamily="66"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400" dirty="0">
                        <a:effectLst/>
                        <a:latin typeface="Comic Sans MS" panose="030F0702030302020204" pitchFamily="66"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400" dirty="0">
                        <a:effectLst/>
                        <a:latin typeface="Comic Sans MS" panose="030F0702030302020204" pitchFamily="66"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a:t>
                      </a:r>
                    </a:p>
                    <a:p>
                      <a:pPr marL="0" marR="0">
                        <a:spcBef>
                          <a:spcPts val="0"/>
                        </a:spcBef>
                        <a:spcAft>
                          <a:spcPts val="0"/>
                        </a:spcAft>
                      </a:pPr>
                      <a:r>
                        <a:rPr lang="en-US" sz="1400" dirty="0">
                          <a:effectLst/>
                          <a:latin typeface="Comic Sans MS" panose="030F0702030302020204" pitchFamily="66" charset="0"/>
                          <a:ea typeface="Times New Roman" panose="02020603050405020304" pitchFamily="18" charset="0"/>
                          <a:cs typeface="Arial" panose="020B0604020202020204" pitchFamily="34" charset="0"/>
                        </a:rPr>
                        <a:t>                2500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122745"/>
                  </a:ext>
                </a:extLst>
              </a:tr>
            </a:tbl>
          </a:graphicData>
        </a:graphic>
      </p:graphicFrame>
      <p:sp>
        <p:nvSpPr>
          <p:cNvPr id="15" name="Rectangle 14">
            <a:extLst>
              <a:ext uri="{FF2B5EF4-FFF2-40B4-BE49-F238E27FC236}">
                <a16:creationId xmlns:a16="http://schemas.microsoft.com/office/drawing/2014/main" id="{2E2CB66B-050F-4C43-A2B3-5B6C197BE775}"/>
              </a:ext>
            </a:extLst>
          </p:cNvPr>
          <p:cNvSpPr/>
          <p:nvPr/>
        </p:nvSpPr>
        <p:spPr>
          <a:xfrm>
            <a:off x="1820354" y="3315352"/>
            <a:ext cx="1476686" cy="523220"/>
          </a:xfrm>
          <a:prstGeom prst="rect">
            <a:avLst/>
          </a:prstGeom>
        </p:spPr>
        <p:txBody>
          <a:bodyPr wrap="none">
            <a:spAutoFit/>
          </a:bodyPr>
          <a:lstStyle/>
          <a:p>
            <a:r>
              <a:rPr lang="en-US" altLang="en-US" sz="1400" b="1" dirty="0">
                <a:solidFill>
                  <a:srgbClr val="0066CC"/>
                </a:solidFill>
              </a:rPr>
              <a:t>0.94 x 2500 =</a:t>
            </a:r>
          </a:p>
          <a:p>
            <a:r>
              <a:rPr lang="en-US" altLang="en-US" sz="1400" b="1" dirty="0">
                <a:solidFill>
                  <a:srgbClr val="0066CC"/>
                </a:solidFill>
              </a:rPr>
              <a:t>     2350   </a:t>
            </a:r>
            <a:endParaRPr lang="en-US" sz="1400" dirty="0"/>
          </a:p>
        </p:txBody>
      </p:sp>
      <p:sp>
        <p:nvSpPr>
          <p:cNvPr id="16" name="Rectangle 15">
            <a:extLst>
              <a:ext uri="{FF2B5EF4-FFF2-40B4-BE49-F238E27FC236}">
                <a16:creationId xmlns:a16="http://schemas.microsoft.com/office/drawing/2014/main" id="{F75A8B89-AC57-4EB4-9666-614A9417B42C}"/>
              </a:ext>
            </a:extLst>
          </p:cNvPr>
          <p:cNvSpPr/>
          <p:nvPr/>
        </p:nvSpPr>
        <p:spPr>
          <a:xfrm>
            <a:off x="3312476" y="3380932"/>
            <a:ext cx="1600200" cy="523220"/>
          </a:xfrm>
          <a:prstGeom prst="rect">
            <a:avLst/>
          </a:prstGeom>
        </p:spPr>
        <p:txBody>
          <a:bodyPr wrap="square">
            <a:spAutoFit/>
          </a:bodyPr>
          <a:lstStyle/>
          <a:p>
            <a:pPr lvl="0"/>
            <a:r>
              <a:rPr lang="en-US" altLang="en-US" sz="1400" b="1" dirty="0">
                <a:solidFill>
                  <a:srgbClr val="0066CC"/>
                </a:solidFill>
              </a:rPr>
              <a:t>0.058x2500 =</a:t>
            </a:r>
          </a:p>
          <a:p>
            <a:pPr lvl="0"/>
            <a:r>
              <a:rPr lang="en-US" altLang="en-US" sz="1400" b="1" dirty="0">
                <a:solidFill>
                  <a:srgbClr val="0066CC"/>
                </a:solidFill>
              </a:rPr>
              <a:t>     145</a:t>
            </a:r>
            <a:endParaRPr lang="en-US" sz="1400" dirty="0">
              <a:solidFill>
                <a:srgbClr val="000000"/>
              </a:solidFill>
            </a:endParaRPr>
          </a:p>
        </p:txBody>
      </p:sp>
      <p:sp>
        <p:nvSpPr>
          <p:cNvPr id="17" name="Rectangle 16">
            <a:extLst>
              <a:ext uri="{FF2B5EF4-FFF2-40B4-BE49-F238E27FC236}">
                <a16:creationId xmlns:a16="http://schemas.microsoft.com/office/drawing/2014/main" id="{F59C55B0-F9CF-4C6F-84B8-31E70C389BC3}"/>
              </a:ext>
            </a:extLst>
          </p:cNvPr>
          <p:cNvSpPr/>
          <p:nvPr/>
        </p:nvSpPr>
        <p:spPr>
          <a:xfrm>
            <a:off x="4801480" y="3357556"/>
            <a:ext cx="1655292" cy="523220"/>
          </a:xfrm>
          <a:prstGeom prst="rect">
            <a:avLst/>
          </a:prstGeom>
        </p:spPr>
        <p:txBody>
          <a:bodyPr wrap="square">
            <a:spAutoFit/>
          </a:bodyPr>
          <a:lstStyle/>
          <a:p>
            <a:pPr lvl="0"/>
            <a:r>
              <a:rPr lang="en-US" altLang="en-US" sz="1400" b="1" dirty="0">
                <a:solidFill>
                  <a:srgbClr val="0066CC"/>
                </a:solidFill>
              </a:rPr>
              <a:t>0.0009x2500 =</a:t>
            </a:r>
          </a:p>
          <a:p>
            <a:pPr lvl="0"/>
            <a:r>
              <a:rPr lang="en-US" altLang="en-US" sz="1400" b="1" dirty="0">
                <a:solidFill>
                  <a:srgbClr val="0066CC"/>
                </a:solidFill>
              </a:rPr>
              <a:t>       2</a:t>
            </a:r>
            <a:endParaRPr lang="en-US" sz="1400" dirty="0">
              <a:solidFill>
                <a:srgbClr val="000000"/>
              </a:solidFill>
            </a:endParaRPr>
          </a:p>
        </p:txBody>
      </p:sp>
      <p:pic>
        <p:nvPicPr>
          <p:cNvPr id="18" name="Picture 17">
            <a:extLst>
              <a:ext uri="{FF2B5EF4-FFF2-40B4-BE49-F238E27FC236}">
                <a16:creationId xmlns:a16="http://schemas.microsoft.com/office/drawing/2014/main" id="{DEDF188B-EC11-4DB8-90E4-FCA17A88E94F}"/>
              </a:ext>
            </a:extLst>
          </p:cNvPr>
          <p:cNvPicPr>
            <a:picLocks noChangeAspect="1"/>
          </p:cNvPicPr>
          <p:nvPr/>
        </p:nvPicPr>
        <p:blipFill rotWithShape="1">
          <a:blip r:embed="rId2"/>
          <a:srcRect l="45000" t="56840" r="45392" b="32982"/>
          <a:stretch/>
        </p:blipFill>
        <p:spPr>
          <a:xfrm>
            <a:off x="7605917" y="5026829"/>
            <a:ext cx="1464200" cy="872043"/>
          </a:xfrm>
          <a:prstGeom prst="rect">
            <a:avLst/>
          </a:prstGeom>
        </p:spPr>
      </p:pic>
      <p:graphicFrame>
        <p:nvGraphicFramePr>
          <p:cNvPr id="26" name="Table 25">
            <a:extLst>
              <a:ext uri="{FF2B5EF4-FFF2-40B4-BE49-F238E27FC236}">
                <a16:creationId xmlns:a16="http://schemas.microsoft.com/office/drawing/2014/main" id="{F2A3EFF8-2790-427F-BBD4-1DA044A20FEB}"/>
              </a:ext>
            </a:extLst>
          </p:cNvPr>
          <p:cNvGraphicFramePr>
            <a:graphicFrameLocks noGrp="1"/>
          </p:cNvGraphicFramePr>
          <p:nvPr>
            <p:extLst>
              <p:ext uri="{D42A27DB-BD31-4B8C-83A1-F6EECF244321}">
                <p14:modId xmlns:p14="http://schemas.microsoft.com/office/powerpoint/2010/main" val="4016084612"/>
              </p:ext>
            </p:extLst>
          </p:nvPr>
        </p:nvGraphicFramePr>
        <p:xfrm>
          <a:off x="723221" y="250782"/>
          <a:ext cx="7525232" cy="569902"/>
        </p:xfrm>
        <a:graphic>
          <a:graphicData uri="http://schemas.openxmlformats.org/drawingml/2006/table">
            <a:tbl>
              <a:tblPr firstRow="1" firstCol="1" bandRow="1"/>
              <a:tblGrid>
                <a:gridCol w="1303490">
                  <a:extLst>
                    <a:ext uri="{9D8B030D-6E8A-4147-A177-3AD203B41FA5}">
                      <a16:colId xmlns:a16="http://schemas.microsoft.com/office/drawing/2014/main" val="2948869921"/>
                    </a:ext>
                  </a:extLst>
                </a:gridCol>
                <a:gridCol w="1365561">
                  <a:extLst>
                    <a:ext uri="{9D8B030D-6E8A-4147-A177-3AD203B41FA5}">
                      <a16:colId xmlns:a16="http://schemas.microsoft.com/office/drawing/2014/main" val="2885914286"/>
                    </a:ext>
                  </a:extLst>
                </a:gridCol>
                <a:gridCol w="1124949">
                  <a:extLst>
                    <a:ext uri="{9D8B030D-6E8A-4147-A177-3AD203B41FA5}">
                      <a16:colId xmlns:a16="http://schemas.microsoft.com/office/drawing/2014/main" val="3300361224"/>
                    </a:ext>
                  </a:extLst>
                </a:gridCol>
                <a:gridCol w="1247696">
                  <a:extLst>
                    <a:ext uri="{9D8B030D-6E8A-4147-A177-3AD203B41FA5}">
                      <a16:colId xmlns:a16="http://schemas.microsoft.com/office/drawing/2014/main" val="1386987382"/>
                    </a:ext>
                  </a:extLst>
                </a:gridCol>
                <a:gridCol w="1235840">
                  <a:extLst>
                    <a:ext uri="{9D8B030D-6E8A-4147-A177-3AD203B41FA5}">
                      <a16:colId xmlns:a16="http://schemas.microsoft.com/office/drawing/2014/main" val="3825645922"/>
                    </a:ext>
                  </a:extLst>
                </a:gridCol>
                <a:gridCol w="1247696">
                  <a:extLst>
                    <a:ext uri="{9D8B030D-6E8A-4147-A177-3AD203B41FA5}">
                      <a16:colId xmlns:a16="http://schemas.microsoft.com/office/drawing/2014/main" val="1298278406"/>
                    </a:ext>
                  </a:extLst>
                </a:gridCol>
              </a:tblGrid>
              <a:tr h="284951">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MICHIGAN</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q2</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q</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p</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p</a:t>
                      </a:r>
                      <a:r>
                        <a:rPr lang="en-US" sz="1400" baseline="30000" dirty="0">
                          <a:effectLst/>
                          <a:latin typeface="Comic Sans MS" panose="030F0702030302020204" pitchFamily="66" charset="0"/>
                          <a:ea typeface="Times New Roman" panose="02020603050405020304" pitchFamily="18" charset="0"/>
                          <a:cs typeface="Times New Roman" panose="02020603050405020304" pitchFamily="18" charset="0"/>
                        </a:rPr>
                        <a:t>2</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2pq</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1406262"/>
                  </a:ext>
                </a:extLst>
              </a:tr>
              <a:tr h="284951">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0.0009</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.03</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0.97</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0.94</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0.058</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9429627"/>
                  </a:ext>
                </a:extLst>
              </a:tr>
            </a:tbl>
          </a:graphicData>
        </a:graphic>
      </p:graphicFrame>
      <p:sp>
        <p:nvSpPr>
          <p:cNvPr id="27" name="Rectangle 26">
            <a:extLst>
              <a:ext uri="{FF2B5EF4-FFF2-40B4-BE49-F238E27FC236}">
                <a16:creationId xmlns:a16="http://schemas.microsoft.com/office/drawing/2014/main" id="{359ABB25-6728-47D0-A62B-577DC66DAA20}"/>
              </a:ext>
            </a:extLst>
          </p:cNvPr>
          <p:cNvSpPr/>
          <p:nvPr/>
        </p:nvSpPr>
        <p:spPr>
          <a:xfrm>
            <a:off x="389530" y="3943528"/>
            <a:ext cx="1167877" cy="584775"/>
          </a:xfrm>
          <a:prstGeom prst="rect">
            <a:avLst/>
          </a:prstGeom>
        </p:spPr>
        <p:txBody>
          <a:bodyPr wrap="square">
            <a:spAutoFit/>
          </a:bodyPr>
          <a:lstStyle/>
          <a:p>
            <a:r>
              <a:rPr lang="el-GR" altLang="en-US" sz="2400" b="1" dirty="0">
                <a:solidFill>
                  <a:srgbClr val="0066CC"/>
                </a:solidFill>
              </a:rPr>
              <a:t>Χ</a:t>
            </a:r>
            <a:r>
              <a:rPr lang="en-US" altLang="en-US" sz="2400" b="1" baseline="30000" dirty="0">
                <a:solidFill>
                  <a:srgbClr val="0066CC"/>
                </a:solidFill>
              </a:rPr>
              <a:t>2</a:t>
            </a:r>
            <a:r>
              <a:rPr lang="en-US" altLang="en-US" sz="2400" b="1" dirty="0">
                <a:solidFill>
                  <a:srgbClr val="0066CC"/>
                </a:solidFill>
              </a:rPr>
              <a:t> =</a:t>
            </a:r>
            <a:r>
              <a:rPr lang="el-GR" altLang="en-US" sz="3200" b="1" dirty="0">
                <a:solidFill>
                  <a:srgbClr val="0066CC"/>
                </a:solidFill>
              </a:rPr>
              <a:t>Σ</a:t>
            </a:r>
            <a:endParaRPr lang="en-US" sz="2400" dirty="0"/>
          </a:p>
        </p:txBody>
      </p:sp>
      <p:pic>
        <p:nvPicPr>
          <p:cNvPr id="28" name="Picture 27">
            <a:extLst>
              <a:ext uri="{FF2B5EF4-FFF2-40B4-BE49-F238E27FC236}">
                <a16:creationId xmlns:a16="http://schemas.microsoft.com/office/drawing/2014/main" id="{0CC84195-BBF7-4B9B-8E25-321740FAC74A}"/>
              </a:ext>
            </a:extLst>
          </p:cNvPr>
          <p:cNvPicPr>
            <a:picLocks noChangeAspect="1"/>
          </p:cNvPicPr>
          <p:nvPr/>
        </p:nvPicPr>
        <p:blipFill rotWithShape="1">
          <a:blip r:embed="rId3"/>
          <a:srcRect l="30000" t="66534" r="43333" b="20356"/>
          <a:stretch/>
        </p:blipFill>
        <p:spPr>
          <a:xfrm>
            <a:off x="5959932" y="5964538"/>
            <a:ext cx="3112263" cy="860231"/>
          </a:xfrm>
          <a:prstGeom prst="rect">
            <a:avLst/>
          </a:prstGeom>
        </p:spPr>
      </p:pic>
      <p:sp>
        <p:nvSpPr>
          <p:cNvPr id="29" name="Rectangle 28">
            <a:extLst>
              <a:ext uri="{FF2B5EF4-FFF2-40B4-BE49-F238E27FC236}">
                <a16:creationId xmlns:a16="http://schemas.microsoft.com/office/drawing/2014/main" id="{5C8202CE-EE0A-4E8C-9860-983665FE91D5}"/>
              </a:ext>
            </a:extLst>
          </p:cNvPr>
          <p:cNvSpPr/>
          <p:nvPr/>
        </p:nvSpPr>
        <p:spPr>
          <a:xfrm>
            <a:off x="92331" y="5220653"/>
            <a:ext cx="7513586" cy="1107996"/>
          </a:xfrm>
          <a:prstGeom prst="rect">
            <a:avLst/>
          </a:prstGeom>
        </p:spPr>
        <p:txBody>
          <a:bodyPr wrap="square">
            <a:spAutoFit/>
          </a:bodyPr>
          <a:lstStyle/>
          <a:p>
            <a:r>
              <a:rPr lang="en-US" altLang="en-US" b="1" dirty="0">
                <a:solidFill>
                  <a:srgbClr val="0066CC"/>
                </a:solidFill>
              </a:rPr>
              <a:t>The Chi square value of </a:t>
            </a:r>
            <a:r>
              <a:rPr lang="en-US" altLang="en-US" sz="1600" b="1" dirty="0">
                <a:solidFill>
                  <a:srgbClr val="0066CC"/>
                </a:solidFill>
              </a:rPr>
              <a:t>2.18 is less than the p value of 3.84</a:t>
            </a:r>
            <a:br>
              <a:rPr lang="en-US" altLang="en-US" sz="1600" b="1" dirty="0">
                <a:solidFill>
                  <a:srgbClr val="0066CC"/>
                </a:solidFill>
              </a:rPr>
            </a:br>
            <a:r>
              <a:rPr lang="en-US" altLang="en-US" sz="1600" b="1" dirty="0">
                <a:solidFill>
                  <a:srgbClr val="0066CC"/>
                </a:solidFill>
              </a:rPr>
              <a:t>Fail to reject the null hypothesis. There is no significant difference </a:t>
            </a:r>
          </a:p>
          <a:p>
            <a:r>
              <a:rPr lang="en-US" altLang="en-US" sz="1600" b="1" dirty="0">
                <a:solidFill>
                  <a:srgbClr val="0066CC"/>
                </a:solidFill>
              </a:rPr>
              <a:t>between the allele frequencies in the two populations.</a:t>
            </a:r>
            <a:br>
              <a:rPr lang="en-US" altLang="en-US" sz="1600" b="1" dirty="0">
                <a:solidFill>
                  <a:srgbClr val="0066CC"/>
                </a:solidFill>
              </a:rPr>
            </a:br>
            <a:r>
              <a:rPr lang="en-US" altLang="en-US" sz="1600" b="1" dirty="0">
                <a:solidFill>
                  <a:srgbClr val="0066CC"/>
                </a:solidFill>
              </a:rPr>
              <a:t>   </a:t>
            </a:r>
            <a:r>
              <a:rPr lang="en-US" altLang="en-US" sz="1600" b="1" baseline="30000" dirty="0">
                <a:solidFill>
                  <a:srgbClr val="0066CC"/>
                </a:solidFill>
              </a:rPr>
              <a:t> </a:t>
            </a:r>
            <a:endParaRPr lang="en-US" sz="1600" dirty="0"/>
          </a:p>
        </p:txBody>
      </p:sp>
      <p:sp>
        <p:nvSpPr>
          <p:cNvPr id="30" name="Rectangle 29">
            <a:extLst>
              <a:ext uri="{FF2B5EF4-FFF2-40B4-BE49-F238E27FC236}">
                <a16:creationId xmlns:a16="http://schemas.microsoft.com/office/drawing/2014/main" id="{953A3257-0008-4543-81AC-71EC085BDD90}"/>
              </a:ext>
            </a:extLst>
          </p:cNvPr>
          <p:cNvSpPr/>
          <p:nvPr/>
        </p:nvSpPr>
        <p:spPr>
          <a:xfrm>
            <a:off x="35213" y="4561053"/>
            <a:ext cx="9034904" cy="415498"/>
          </a:xfrm>
          <a:prstGeom prst="rect">
            <a:avLst/>
          </a:prstGeom>
          <a:solidFill>
            <a:schemeClr val="bg1"/>
          </a:solidFill>
        </p:spPr>
        <p:txBody>
          <a:bodyPr wrap="square">
            <a:spAutoFit/>
          </a:bodyPr>
          <a:lstStyle/>
          <a:p>
            <a:r>
              <a:rPr lang="en-US" sz="1050" b="1" i="1" dirty="0">
                <a:solidFill>
                  <a:srgbClr val="000000"/>
                </a:solidFill>
                <a:ea typeface="Times New Roman" panose="02020603050405020304" pitchFamily="18" charset="0"/>
                <a:cs typeface="Times New Roman" panose="02020603050405020304" pitchFamily="18" charset="0"/>
              </a:rPr>
              <a:t>In Hardy-Weinberg chi-square analysis, the </a:t>
            </a:r>
            <a:r>
              <a:rPr lang="en-US" sz="1050" b="1" i="1" dirty="0">
                <a:solidFill>
                  <a:srgbClr val="000000"/>
                </a:solidFill>
                <a:ea typeface="Times New Roman" panose="02020603050405020304" pitchFamily="18" charset="0"/>
                <a:cs typeface="Times New Roman" panose="02020603050405020304" pitchFamily="18" charset="0"/>
                <a:hlinkClick r:id="rId4"/>
              </a:rPr>
              <a:t>number of degrees of freedom </a:t>
            </a:r>
            <a:r>
              <a:rPr lang="en-US" sz="1050" b="1" i="1" dirty="0">
                <a:solidFill>
                  <a:srgbClr val="000000"/>
                </a:solidFill>
                <a:ea typeface="Times New Roman" panose="02020603050405020304" pitchFamily="18" charset="0"/>
                <a:cs typeface="Times New Roman" panose="02020603050405020304" pitchFamily="18" charset="0"/>
              </a:rPr>
              <a:t>is equal to the number of genotypes minus the number of alleles. (Once a value for q is determined, there is no freedom for choosing the value for p.)</a:t>
            </a:r>
            <a:endParaRPr lang="en-US" sz="2000" dirty="0"/>
          </a:p>
        </p:txBody>
      </p:sp>
    </p:spTree>
    <p:extLst>
      <p:ext uri="{BB962C8B-B14F-4D97-AF65-F5344CB8AC3E}">
        <p14:creationId xmlns:p14="http://schemas.microsoft.com/office/powerpoint/2010/main" val="407907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3" grpId="0"/>
      <p:bldP spid="15" grpId="0"/>
      <p:bldP spid="16" grpId="0"/>
      <p:bldP spid="17" grpId="0"/>
      <p:bldP spid="29"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0702BB6-5140-4149-9606-B56FA97F0A44}"/>
              </a:ext>
            </a:extLst>
          </p:cNvPr>
          <p:cNvSpPr>
            <a:spLocks noGrp="1" noChangeArrowheads="1"/>
          </p:cNvSpPr>
          <p:nvPr>
            <p:ph type="body" sz="half" idx="2"/>
          </p:nvPr>
        </p:nvSpPr>
        <p:spPr>
          <a:xfrm>
            <a:off x="400050" y="155917"/>
            <a:ext cx="8343900" cy="1143000"/>
          </a:xfrm>
        </p:spPr>
        <p:txBody>
          <a:bodyPr/>
          <a:lstStyle/>
          <a:p>
            <a:pPr eaLnBrk="1" hangingPunct="1">
              <a:lnSpc>
                <a:spcPct val="90000"/>
              </a:lnSpc>
              <a:buFontTx/>
              <a:buNone/>
            </a:pPr>
            <a:r>
              <a:rPr lang="en-US" altLang="en-US" dirty="0">
                <a:latin typeface="Comic Sans MS" panose="030F0702030302020204" pitchFamily="66" charset="0"/>
              </a:rPr>
              <a:t>GIVE AN EXAMPLE OF A</a:t>
            </a:r>
            <a:br>
              <a:rPr lang="en-US" altLang="en-US" dirty="0">
                <a:latin typeface="Comic Sans MS" panose="030F0702030302020204" pitchFamily="66" charset="0"/>
              </a:rPr>
            </a:br>
            <a:r>
              <a:rPr lang="en-US" altLang="en-US" dirty="0">
                <a:latin typeface="Comic Sans MS" panose="030F0702030302020204" pitchFamily="66" charset="0"/>
              </a:rPr>
              <a:t>PHYSICAL ADAPTATION</a:t>
            </a:r>
          </a:p>
        </p:txBody>
      </p:sp>
      <p:sp>
        <p:nvSpPr>
          <p:cNvPr id="150531" name="Text Box 3">
            <a:extLst>
              <a:ext uri="{FF2B5EF4-FFF2-40B4-BE49-F238E27FC236}">
                <a16:creationId xmlns:a16="http://schemas.microsoft.com/office/drawing/2014/main" id="{2D3D8FF5-D6AA-4068-B96C-20E9E3EAC8E4}"/>
              </a:ext>
            </a:extLst>
          </p:cNvPr>
          <p:cNvSpPr txBox="1">
            <a:spLocks noChangeArrowheads="1"/>
          </p:cNvSpPr>
          <p:nvPr/>
        </p:nvSpPr>
        <p:spPr bwMode="auto">
          <a:xfrm>
            <a:off x="498475" y="1295400"/>
            <a:ext cx="8382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solidFill>
                  <a:schemeClr val="accent2"/>
                </a:solidFill>
                <a:latin typeface="Comic Sans MS" panose="030F0702030302020204" pitchFamily="66" charset="0"/>
              </a:rPr>
              <a:t>Webbed feet, horns, antlers,</a:t>
            </a:r>
          </a:p>
          <a:p>
            <a:pPr eaLnBrk="1" hangingPunct="1">
              <a:spcBef>
                <a:spcPct val="0"/>
              </a:spcBef>
              <a:buFontTx/>
              <a:buNone/>
            </a:pPr>
            <a:r>
              <a:rPr lang="en-US" altLang="en-US" dirty="0">
                <a:solidFill>
                  <a:schemeClr val="accent2"/>
                </a:solidFill>
                <a:latin typeface="Comic Sans MS" panose="030F0702030302020204" pitchFamily="66" charset="0"/>
              </a:rPr>
              <a:t>claws, feathers, wings, camouflage,</a:t>
            </a:r>
          </a:p>
          <a:p>
            <a:pPr eaLnBrk="1" hangingPunct="1">
              <a:spcBef>
                <a:spcPct val="0"/>
              </a:spcBef>
              <a:buFontTx/>
              <a:buNone/>
            </a:pPr>
            <a:r>
              <a:rPr lang="en-US" altLang="en-US" dirty="0">
                <a:solidFill>
                  <a:schemeClr val="accent2"/>
                </a:solidFill>
                <a:latin typeface="Comic Sans MS" panose="030F0702030302020204" pitchFamily="66" charset="0"/>
              </a:rPr>
              <a:t>. . . . there are a million</a:t>
            </a:r>
            <a:r>
              <a:rPr lang="en-US" altLang="en-US" sz="4000" dirty="0">
                <a:solidFill>
                  <a:schemeClr val="accent2"/>
                </a:solidFill>
                <a:latin typeface="Comic Sans MS" panose="030F0702030302020204" pitchFamily="66" charset="0"/>
              </a:rPr>
              <a:t> </a:t>
            </a:r>
          </a:p>
        </p:txBody>
      </p:sp>
      <p:sp>
        <p:nvSpPr>
          <p:cNvPr id="12292" name="Text Box 4">
            <a:extLst>
              <a:ext uri="{FF2B5EF4-FFF2-40B4-BE49-F238E27FC236}">
                <a16:creationId xmlns:a16="http://schemas.microsoft.com/office/drawing/2014/main" id="{3C696B47-280E-404C-99B2-BC21C18D259A}"/>
              </a:ext>
            </a:extLst>
          </p:cNvPr>
          <p:cNvSpPr txBox="1">
            <a:spLocks noChangeArrowheads="1"/>
          </p:cNvSpPr>
          <p:nvPr/>
        </p:nvSpPr>
        <p:spPr bwMode="auto">
          <a:xfrm>
            <a:off x="332935" y="3429000"/>
            <a:ext cx="8610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latin typeface="Comic Sans MS" panose="030F0702030302020204" pitchFamily="66" charset="0"/>
              </a:rPr>
              <a:t>GIVE AN EXAMPLE OF A</a:t>
            </a:r>
            <a:br>
              <a:rPr lang="en-US" altLang="en-US" sz="2800" dirty="0">
                <a:latin typeface="Comic Sans MS" panose="030F0702030302020204" pitchFamily="66" charset="0"/>
              </a:rPr>
            </a:br>
            <a:r>
              <a:rPr lang="en-US" altLang="en-US" sz="2800" dirty="0">
                <a:latin typeface="Comic Sans MS" panose="030F0702030302020204" pitchFamily="66" charset="0"/>
              </a:rPr>
              <a:t>BEHAVIORAL ADAPTATION</a:t>
            </a:r>
            <a:endParaRPr lang="en-US" altLang="en-US" sz="2000" dirty="0">
              <a:latin typeface="Comic Sans MS" panose="030F0702030302020204" pitchFamily="66" charset="0"/>
            </a:endParaRPr>
          </a:p>
        </p:txBody>
      </p:sp>
      <p:sp>
        <p:nvSpPr>
          <p:cNvPr id="150533" name="Text Box 5">
            <a:extLst>
              <a:ext uri="{FF2B5EF4-FFF2-40B4-BE49-F238E27FC236}">
                <a16:creationId xmlns:a16="http://schemas.microsoft.com/office/drawing/2014/main" id="{63B5FD9D-E949-41A3-99EE-2B0209E91AEA}"/>
              </a:ext>
            </a:extLst>
          </p:cNvPr>
          <p:cNvSpPr txBox="1">
            <a:spLocks noChangeArrowheads="1"/>
          </p:cNvSpPr>
          <p:nvPr/>
        </p:nvSpPr>
        <p:spPr bwMode="auto">
          <a:xfrm>
            <a:off x="304800" y="4432300"/>
            <a:ext cx="86106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solidFill>
                  <a:schemeClr val="accent2"/>
                </a:solidFill>
                <a:latin typeface="Comic Sans MS" panose="030F0702030302020204" pitchFamily="66" charset="0"/>
              </a:rPr>
              <a:t>Nocturnal (coming out at night);</a:t>
            </a:r>
          </a:p>
          <a:p>
            <a:pPr eaLnBrk="1" hangingPunct="1">
              <a:spcBef>
                <a:spcPct val="0"/>
              </a:spcBef>
              <a:buFontTx/>
              <a:buNone/>
            </a:pPr>
            <a:r>
              <a:rPr lang="en-US" altLang="en-US" sz="2800" dirty="0">
                <a:solidFill>
                  <a:schemeClr val="accent2"/>
                </a:solidFill>
                <a:latin typeface="Comic Sans MS" panose="030F0702030302020204" pitchFamily="66" charset="0"/>
              </a:rPr>
              <a:t>Flying south for the winter, living in herds,</a:t>
            </a:r>
          </a:p>
          <a:p>
            <a:pPr eaLnBrk="1" hangingPunct="1">
              <a:spcBef>
                <a:spcPct val="0"/>
              </a:spcBef>
              <a:buFontTx/>
              <a:buNone/>
            </a:pPr>
            <a:r>
              <a:rPr lang="en-US" altLang="en-US" sz="2800" dirty="0">
                <a:solidFill>
                  <a:schemeClr val="accent2"/>
                </a:solidFill>
                <a:latin typeface="Comic Sans MS" panose="030F0702030302020204" pitchFamily="66" charset="0"/>
              </a:rPr>
              <a:t>“wagon train” defense; burrowing; hibernation</a:t>
            </a:r>
          </a:p>
        </p:txBody>
      </p:sp>
      <p:sp>
        <p:nvSpPr>
          <p:cNvPr id="2" name="Rectangle 1">
            <a:extLst>
              <a:ext uri="{FF2B5EF4-FFF2-40B4-BE49-F238E27FC236}">
                <a16:creationId xmlns:a16="http://schemas.microsoft.com/office/drawing/2014/main" id="{EBD4A0B5-390E-446D-BB15-870E62A9328F}"/>
              </a:ext>
            </a:extLst>
          </p:cNvPr>
          <p:cNvSpPr/>
          <p:nvPr/>
        </p:nvSpPr>
        <p:spPr>
          <a:xfrm>
            <a:off x="-22225" y="6451600"/>
            <a:ext cx="9144000" cy="414344"/>
          </a:xfrm>
          <a:prstGeom prst="rect">
            <a:avLst/>
          </a:prstGeom>
        </p:spPr>
        <p:txBody>
          <a:bodyPr>
            <a:spAutoFit/>
          </a:bodyPr>
          <a:lstStyle/>
          <a:p>
            <a:pPr lvl="0" eaLnBrk="1" fontAlgn="auto" hangingPunct="1">
              <a:lnSpc>
                <a:spcPct val="107000"/>
              </a:lnSpc>
              <a:spcBef>
                <a:spcPts val="0"/>
              </a:spcBef>
              <a:spcAft>
                <a:spcPts val="0"/>
              </a:spcAft>
              <a:buNone/>
            </a:pPr>
            <a:r>
              <a:rPr lang="en-US" sz="1000" dirty="0">
                <a:solidFill>
                  <a:prstClr val="black"/>
                </a:solidFill>
                <a:latin typeface="Calibri" panose="020F0502020204030204"/>
              </a:rPr>
              <a:t>EVO-1.C.2 According to Darwin’s theory of natural selection, competition for limited resources results in differential survival. Individuals with more favorable phenotypes are more likely to survive and produce more offspring, thus passing traits to subsequent generations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0531"/>
                                        </p:tgtEl>
                                        <p:attrNameLst>
                                          <p:attrName>style.visibility</p:attrName>
                                        </p:attrNameLst>
                                      </p:cBhvr>
                                      <p:to>
                                        <p:strVal val="visible"/>
                                      </p:to>
                                    </p:set>
                                    <p:animEffect transition="in" filter="dissolve">
                                      <p:cBhvr>
                                        <p:cTn id="7" dur="500"/>
                                        <p:tgtEl>
                                          <p:spTgt spid="1505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0533"/>
                                        </p:tgtEl>
                                        <p:attrNameLst>
                                          <p:attrName>style.visibility</p:attrName>
                                        </p:attrNameLst>
                                      </p:cBhvr>
                                      <p:to>
                                        <p:strVal val="visible"/>
                                      </p:to>
                                    </p:set>
                                    <p:animEffect transition="in" filter="dissolve">
                                      <p:cBhvr>
                                        <p:cTn id="12" dur="500"/>
                                        <p:tgtEl>
                                          <p:spTgt spid="1505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autoUpdateAnimBg="0"/>
      <p:bldP spid="150533" grpId="0" autoUpdateAnimBg="0"/>
      <p:bldP spid="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10C673CB-51BE-4706-9942-4497507D39F1}"/>
              </a:ext>
            </a:extLst>
          </p:cNvPr>
          <p:cNvSpPr>
            <a:spLocks noGrp="1" noChangeArrowheads="1"/>
          </p:cNvSpPr>
          <p:nvPr>
            <p:ph type="body" sz="half" idx="2"/>
          </p:nvPr>
        </p:nvSpPr>
        <p:spPr>
          <a:xfrm>
            <a:off x="23813" y="419100"/>
            <a:ext cx="9043987" cy="4648200"/>
          </a:xfrm>
        </p:spPr>
        <p:txBody>
          <a:bodyPr/>
          <a:lstStyle/>
          <a:p>
            <a:pPr marL="0" indent="0">
              <a:buFontTx/>
              <a:buNone/>
            </a:pPr>
            <a:r>
              <a:rPr lang="en-US" sz="2000" dirty="0">
                <a:latin typeface="Comic Sans MS" panose="030F0702030302020204" pitchFamily="66" charset="0"/>
              </a:rPr>
              <a:t>Over evolutionary time, many cave–dwelling organisms have lost their eyes. Tapeworms have lost their digestive systems. Whales have lost their hind limbs. How can natural selection account for these losses? </a:t>
            </a:r>
          </a:p>
          <a:p>
            <a:pPr marL="0" indent="0">
              <a:buNone/>
            </a:pPr>
            <a:r>
              <a:rPr lang="en-US" sz="2000" dirty="0">
                <a:latin typeface="Comic Sans MS" panose="030F0702030302020204" pitchFamily="66" charset="0"/>
              </a:rPr>
              <a:t>   </a:t>
            </a:r>
          </a:p>
          <a:p>
            <a:pPr marL="0" indent="0">
              <a:buNone/>
            </a:pPr>
            <a:r>
              <a:rPr lang="en-US" sz="2000" dirty="0">
                <a:latin typeface="Comic Sans MS" panose="030F0702030302020204" pitchFamily="66" charset="0"/>
              </a:rPr>
              <a:t>   A) Natural selection cannot account for losses, only for innovations. </a:t>
            </a:r>
          </a:p>
          <a:p>
            <a:pPr marL="0" indent="0">
              <a:buNone/>
            </a:pPr>
            <a:r>
              <a:rPr lang="en-US" sz="2000" dirty="0">
                <a:latin typeface="Comic Sans MS" panose="030F0702030302020204" pitchFamily="66" charset="0"/>
              </a:rPr>
              <a:t>   </a:t>
            </a:r>
          </a:p>
          <a:p>
            <a:pPr marL="0" indent="0">
              <a:buNone/>
            </a:pPr>
            <a:r>
              <a:rPr lang="en-US" sz="2000" dirty="0">
                <a:latin typeface="Comic Sans MS" panose="030F0702030302020204" pitchFamily="66" charset="0"/>
              </a:rPr>
              <a:t>   B) Natural selection accounts for these losses by the principle of use </a:t>
            </a:r>
            <a:br>
              <a:rPr lang="en-US" sz="2000" dirty="0">
                <a:latin typeface="Comic Sans MS" panose="030F0702030302020204" pitchFamily="66" charset="0"/>
              </a:rPr>
            </a:br>
            <a:r>
              <a:rPr lang="en-US" sz="2000" dirty="0">
                <a:latin typeface="Comic Sans MS" panose="030F0702030302020204" pitchFamily="66" charset="0"/>
              </a:rPr>
              <a:t>         and disuse. </a:t>
            </a:r>
          </a:p>
          <a:p>
            <a:pPr marL="0" indent="0">
              <a:buNone/>
            </a:pPr>
            <a:endParaRPr lang="en-US" sz="2000" dirty="0">
              <a:latin typeface="Comic Sans MS" panose="030F0702030302020204" pitchFamily="66" charset="0"/>
            </a:endParaRPr>
          </a:p>
          <a:p>
            <a:pPr marL="0" indent="0">
              <a:buNone/>
            </a:pPr>
            <a:r>
              <a:rPr lang="en-US" sz="2000" dirty="0">
                <a:latin typeface="Comic Sans MS" panose="030F0702030302020204" pitchFamily="66" charset="0"/>
              </a:rPr>
              <a:t>   C) Under particular circumstances that persisted for long periods, each </a:t>
            </a:r>
            <a:br>
              <a:rPr lang="en-US" sz="2000" dirty="0">
                <a:latin typeface="Comic Sans MS" panose="030F0702030302020204" pitchFamily="66" charset="0"/>
              </a:rPr>
            </a:br>
            <a:r>
              <a:rPr lang="en-US" sz="2000" dirty="0">
                <a:latin typeface="Comic Sans MS" panose="030F0702030302020204" pitchFamily="66" charset="0"/>
              </a:rPr>
              <a:t>         of these structures presented greater costs than benefits. </a:t>
            </a:r>
          </a:p>
          <a:p>
            <a:pPr marL="0" indent="0">
              <a:buNone/>
            </a:pPr>
            <a:br>
              <a:rPr lang="en-US" sz="2000" dirty="0">
                <a:latin typeface="Comic Sans MS" panose="030F0702030302020204" pitchFamily="66" charset="0"/>
              </a:rPr>
            </a:br>
            <a:r>
              <a:rPr lang="en-US" sz="2000" dirty="0">
                <a:latin typeface="Comic Sans MS" panose="030F0702030302020204" pitchFamily="66" charset="0"/>
              </a:rPr>
              <a:t>   D) The ancestors of these organisms experienced harmful mutations </a:t>
            </a:r>
            <a:br>
              <a:rPr lang="en-US" sz="2000" dirty="0">
                <a:latin typeface="Comic Sans MS" panose="030F0702030302020204" pitchFamily="66" charset="0"/>
              </a:rPr>
            </a:br>
            <a:r>
              <a:rPr lang="en-US" sz="2000" dirty="0">
                <a:latin typeface="Comic Sans MS" panose="030F0702030302020204" pitchFamily="66" charset="0"/>
              </a:rPr>
              <a:t>        that forced them to find new habitats that these species had not </a:t>
            </a:r>
            <a:br>
              <a:rPr lang="en-US" sz="2000" dirty="0">
                <a:latin typeface="Comic Sans MS" panose="030F0702030302020204" pitchFamily="66" charset="0"/>
              </a:rPr>
            </a:br>
            <a:r>
              <a:rPr lang="en-US" sz="2000" dirty="0">
                <a:latin typeface="Comic Sans MS" panose="030F0702030302020204" pitchFamily="66" charset="0"/>
              </a:rPr>
              <a:t>         previously used.</a:t>
            </a:r>
            <a:endParaRPr lang="en-US" altLang="en-US" sz="2000" dirty="0">
              <a:latin typeface="Comic Sans MS" panose="030F0702030302020204" pitchFamily="66" charset="0"/>
            </a:endParaRPr>
          </a:p>
        </p:txBody>
      </p:sp>
      <p:sp>
        <p:nvSpPr>
          <p:cNvPr id="96259" name="Rectangle 1">
            <a:extLst>
              <a:ext uri="{FF2B5EF4-FFF2-40B4-BE49-F238E27FC236}">
                <a16:creationId xmlns:a16="http://schemas.microsoft.com/office/drawing/2014/main" id="{3EC8C687-5B64-4BAF-B64C-705D3F5E599C}"/>
              </a:ext>
            </a:extLst>
          </p:cNvPr>
          <p:cNvSpPr>
            <a:spLocks noChangeArrowheads="1"/>
          </p:cNvSpPr>
          <p:nvPr/>
        </p:nvSpPr>
        <p:spPr bwMode="auto">
          <a:xfrm>
            <a:off x="23813" y="6273225"/>
            <a:ext cx="918527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1000" dirty="0">
                <a:solidFill>
                  <a:prstClr val="black"/>
                </a:solidFill>
              </a:rPr>
              <a:t>SYI-3.D.1 The level of variation in a population affects population dynamics</a:t>
            </a:r>
          </a:p>
          <a:p>
            <a:pPr>
              <a:buNone/>
            </a:pPr>
            <a:r>
              <a:rPr lang="en-US" sz="1000" dirty="0">
                <a:solidFill>
                  <a:prstClr val="black"/>
                </a:solidFill>
              </a:rPr>
              <a:t>  </a:t>
            </a:r>
            <a:r>
              <a:rPr lang="en-US" altLang="en-US" sz="1000" dirty="0">
                <a:solidFill>
                  <a:prstClr val="black"/>
                </a:solidFill>
              </a:rPr>
              <a:t>c. Alleles that are adaptive in one environmental condition may be deleterious in another because of different selective pressures</a:t>
            </a:r>
          </a:p>
          <a:p>
            <a:pPr>
              <a:buNone/>
            </a:pPr>
            <a:r>
              <a:rPr lang="en-US" sz="1000" dirty="0">
                <a:solidFill>
                  <a:prstClr val="black"/>
                </a:solidFill>
              </a:rPr>
              <a:t>EVO-1.E.3 Some phenotypic variations significantly increase or decrease fitness of the organism in particular environments</a:t>
            </a:r>
            <a:r>
              <a:rPr lang="en-US" altLang="en-US" sz="1000" dirty="0">
                <a:solidFill>
                  <a:prstClr val="black"/>
                </a:solidFill>
              </a:rPr>
              <a:t>. </a:t>
            </a:r>
          </a:p>
        </p:txBody>
      </p:sp>
      <p:sp>
        <p:nvSpPr>
          <p:cNvPr id="3" name="Oval 2">
            <a:extLst>
              <a:ext uri="{FF2B5EF4-FFF2-40B4-BE49-F238E27FC236}">
                <a16:creationId xmlns:a16="http://schemas.microsoft.com/office/drawing/2014/main" id="{B99B5BCE-A468-462D-BD2C-3F9ECB536700}"/>
              </a:ext>
            </a:extLst>
          </p:cNvPr>
          <p:cNvSpPr/>
          <p:nvPr/>
        </p:nvSpPr>
        <p:spPr>
          <a:xfrm>
            <a:off x="228600" y="3465443"/>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3">
            <a:extLst>
              <a:ext uri="{FF2B5EF4-FFF2-40B4-BE49-F238E27FC236}">
                <a16:creationId xmlns:a16="http://schemas.microsoft.com/office/drawing/2014/main" id="{0B7B2137-A5A4-4AAD-BC8E-A3E07D5048A1}"/>
              </a:ext>
            </a:extLst>
          </p:cNvPr>
          <p:cNvSpPr/>
          <p:nvPr/>
        </p:nvSpPr>
        <p:spPr>
          <a:xfrm>
            <a:off x="23813" y="0"/>
            <a:ext cx="9161462" cy="276225"/>
          </a:xfrm>
          <a:prstGeom prst="rect">
            <a:avLst/>
          </a:prstGeom>
        </p:spPr>
        <p:txBody>
          <a:bodyPr>
            <a:spAutoFit/>
          </a:bodyPr>
          <a:lstStyle/>
          <a:p>
            <a:pPr>
              <a:defRPr/>
            </a:pPr>
            <a:r>
              <a:rPr lang="en-US" sz="1200" dirty="0">
                <a:solidFill>
                  <a:srgbClr val="0070C0"/>
                </a:solidFill>
                <a:latin typeface="+mn-lt"/>
              </a:rPr>
              <a:t>FROM: http://serranohighschoolapbiology.weebly.com/uploads/6/7/9/9/6799747/ap_biology_evolution_unit_practice_test_1.pdf</a:t>
            </a:r>
          </a:p>
        </p:txBody>
      </p:sp>
    </p:spTree>
    <p:extLst>
      <p:ext uri="{BB962C8B-B14F-4D97-AF65-F5344CB8AC3E}">
        <p14:creationId xmlns:p14="http://schemas.microsoft.com/office/powerpoint/2010/main" val="1788761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6259"/>
                                        </p:tgtEl>
                                        <p:attrNameLst>
                                          <p:attrName>style.visibility</p:attrName>
                                        </p:attrNameLst>
                                      </p:cBhvr>
                                      <p:to>
                                        <p:strVal val="visible"/>
                                      </p:to>
                                    </p:set>
                                    <p:animEffect transition="in" filter="barn(inVertical)">
                                      <p:cBhvr>
                                        <p:cTn id="12" dur="500"/>
                                        <p:tgtEl>
                                          <p:spTgt spid="96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p:bldP spid="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33CC"/>
        </a:solidFill>
        <a:effectLst/>
      </p:bgPr>
    </p:bg>
    <p:spTree>
      <p:nvGrpSpPr>
        <p:cNvPr id="1" name=""/>
        <p:cNvGrpSpPr/>
        <p:nvPr/>
      </p:nvGrpSpPr>
      <p:grpSpPr>
        <a:xfrm>
          <a:off x="0" y="0"/>
          <a:ext cx="0" cy="0"/>
          <a:chOff x="0" y="0"/>
          <a:chExt cx="0" cy="0"/>
        </a:xfrm>
      </p:grpSpPr>
      <p:pic>
        <p:nvPicPr>
          <p:cNvPr id="28674" name="Picture 3">
            <a:extLst>
              <a:ext uri="{FF2B5EF4-FFF2-40B4-BE49-F238E27FC236}">
                <a16:creationId xmlns:a16="http://schemas.microsoft.com/office/drawing/2014/main" id="{9A95574E-C2C3-4C94-BD39-9074B757A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5591"/>
            <a:ext cx="9144000"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4">
            <a:extLst>
              <a:ext uri="{FF2B5EF4-FFF2-40B4-BE49-F238E27FC236}">
                <a16:creationId xmlns:a16="http://schemas.microsoft.com/office/drawing/2014/main" id="{B7F9477B-0932-49AD-8C21-78C1FF0322D9}"/>
              </a:ext>
            </a:extLst>
          </p:cNvPr>
          <p:cNvSpPr txBox="1">
            <a:spLocks noChangeArrowheads="1"/>
          </p:cNvSpPr>
          <p:nvPr/>
        </p:nvSpPr>
        <p:spPr bwMode="auto">
          <a:xfrm>
            <a:off x="152400" y="6467426"/>
            <a:ext cx="3200400" cy="36830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CC3399"/>
                </a:solidFill>
                <a:effectLst/>
                <a:uLnTx/>
                <a:uFillTx/>
                <a:latin typeface="Arial" panose="020B0604020202020204" pitchFamily="34" charset="0"/>
                <a:ea typeface="+mn-ea"/>
                <a:cs typeface="+mn-cs"/>
              </a:rPr>
              <a:t>Amoeba Sisters Twitter feed</a:t>
            </a:r>
          </a:p>
        </p:txBody>
      </p:sp>
      <p:sp>
        <p:nvSpPr>
          <p:cNvPr id="2" name="Rectangle 1">
            <a:extLst>
              <a:ext uri="{FF2B5EF4-FFF2-40B4-BE49-F238E27FC236}">
                <a16:creationId xmlns:a16="http://schemas.microsoft.com/office/drawing/2014/main" id="{CC54B780-A0AD-4FC1-A178-F4D593F58C15}"/>
              </a:ext>
            </a:extLst>
          </p:cNvPr>
          <p:cNvSpPr/>
          <p:nvPr/>
        </p:nvSpPr>
        <p:spPr>
          <a:xfrm>
            <a:off x="2209800" y="113724"/>
            <a:ext cx="4123245" cy="523220"/>
          </a:xfrm>
          <a:prstGeom prst="rect">
            <a:avLst/>
          </a:prstGeom>
          <a:solidFill>
            <a:srgbClr val="FFFF00"/>
          </a:solidFill>
        </p:spPr>
        <p:txBody>
          <a:bodyPr wrap="none">
            <a:spAutoFit/>
          </a:bodyPr>
          <a:lstStyle/>
          <a:p>
            <a:pPr lvl="0"/>
            <a:r>
              <a:rPr lang="en-US" sz="2800" dirty="0">
                <a:solidFill>
                  <a:srgbClr val="000000"/>
                </a:solidFill>
              </a:rPr>
              <a:t>TAKE A STUDY BREAK</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5BE8EE-8DBF-4C70-B9A3-3EF5E0BB9220}"/>
              </a:ext>
            </a:extLst>
          </p:cNvPr>
          <p:cNvPicPr>
            <a:picLocks noChangeAspect="1"/>
          </p:cNvPicPr>
          <p:nvPr/>
        </p:nvPicPr>
        <p:blipFill rotWithShape="1">
          <a:blip r:embed="rId3"/>
          <a:srcRect l="27500" t="35910" r="27065" b="13453"/>
          <a:stretch/>
        </p:blipFill>
        <p:spPr>
          <a:xfrm>
            <a:off x="1511490" y="2073222"/>
            <a:ext cx="6080425" cy="3810000"/>
          </a:xfrm>
          <a:prstGeom prst="rect">
            <a:avLst/>
          </a:prstGeom>
        </p:spPr>
      </p:pic>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50006" y="250154"/>
            <a:ext cx="9043987" cy="5129212"/>
          </a:xfrm>
        </p:spPr>
        <p:txBody>
          <a:bodyPr/>
          <a:lstStyle/>
          <a:p>
            <a:pPr marL="0" indent="0">
              <a:buFontTx/>
              <a:buNone/>
            </a:pPr>
            <a:r>
              <a:rPr lang="en-US" sz="1600" dirty="0">
                <a:latin typeface="Comic Sans MS" panose="030F0702030302020204" pitchFamily="66" charset="0"/>
              </a:rPr>
              <a:t>Blue light is that portion of the visible spectrum that penetrates the deepest into bodies of water. Ultraviolet (UV) light, though, can penetrate even deeper. A gene within a population of marine fish that inhabits depths from 500 m to 1,000 m has an allele for a photopigment that is sensitive to UV light, and another allele for a photopigment that is sensitive to blue light. Which of the following graphs best depicts the predicted distribution of these alleles within a population if the fish that carry these alleles prefer to locate themselves where they can see best?</a:t>
            </a:r>
            <a:endParaRPr lang="en-US" altLang="en-US" sz="16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65A3BD64-F4BA-4844-AF8C-3EC823A84B84}"/>
              </a:ext>
            </a:extLst>
          </p:cNvPr>
          <p:cNvSpPr txBox="1"/>
          <p:nvPr/>
        </p:nvSpPr>
        <p:spPr>
          <a:xfrm>
            <a:off x="23813" y="0"/>
            <a:ext cx="8891587" cy="246221"/>
          </a:xfrm>
          <a:prstGeom prst="rect">
            <a:avLst/>
          </a:prstGeom>
          <a:noFill/>
        </p:spPr>
        <p:txBody>
          <a:bodyPr>
            <a:spAutoFit/>
          </a:bodyPr>
          <a:lstStyle/>
          <a:p>
            <a:pPr>
              <a:defRPr/>
            </a:pPr>
            <a:r>
              <a:rPr lang="en-US" sz="1000" dirty="0">
                <a:solidFill>
                  <a:schemeClr val="accent6">
                    <a:lumMod val="75000"/>
                  </a:schemeClr>
                </a:solidFill>
              </a:rPr>
              <a:t>FROM:  http://serranohighschoolapbiology.weebly.com/uploads/6/7/9/9/6799747/ap_biology_evolution_unit_practice_test_1.pdf</a:t>
            </a:r>
          </a:p>
        </p:txBody>
      </p:sp>
      <p:sp>
        <p:nvSpPr>
          <p:cNvPr id="3" name="Oval 2">
            <a:extLst>
              <a:ext uri="{FF2B5EF4-FFF2-40B4-BE49-F238E27FC236}">
                <a16:creationId xmlns:a16="http://schemas.microsoft.com/office/drawing/2014/main" id="{886109AC-1FB1-41CB-B02D-F48807106245}"/>
              </a:ext>
            </a:extLst>
          </p:cNvPr>
          <p:cNvSpPr/>
          <p:nvPr/>
        </p:nvSpPr>
        <p:spPr>
          <a:xfrm>
            <a:off x="1587342" y="3749622"/>
            <a:ext cx="43338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37157" y="6129283"/>
            <a:ext cx="9202738" cy="739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a:lnSpc>
                <a:spcPct val="107000"/>
              </a:lnSpc>
            </a:pPr>
            <a:r>
              <a:rPr lang="en-US" sz="1000" dirty="0">
                <a:latin typeface="Times New Roman" panose="02020603050405020304" pitchFamily="18" charset="0"/>
                <a:cs typeface="Times New Roman" panose="02020603050405020304" pitchFamily="18" charset="0"/>
              </a:rPr>
              <a:t>EVO-1.C.2 According to Darwin’s theory of natural selection, competition for limited resources results in differential survival. Individuals with more favorable phenotypes are    </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more likely to survive and produce more offspring, thus passing traits to subsequent generations</a:t>
            </a:r>
          </a:p>
          <a:p>
            <a:pPr lvl="0">
              <a:lnSpc>
                <a:spcPct val="107000"/>
              </a:lnSpc>
            </a:pPr>
            <a:r>
              <a:rPr lang="en-US" sz="1000" dirty="0">
                <a:latin typeface="Times New Roman" panose="02020603050405020304" pitchFamily="18" charset="0"/>
                <a:cs typeface="Times New Roman" panose="02020603050405020304" pitchFamily="18" charset="0"/>
              </a:rPr>
              <a:t>EVO-1.E.2 Environments change and apply selective pressures to populations. </a:t>
            </a:r>
          </a:p>
          <a:p>
            <a:pPr lvl="0">
              <a:lnSpc>
                <a:spcPct val="107000"/>
              </a:lnSpc>
            </a:pPr>
            <a:r>
              <a:rPr lang="en-US" sz="1000" dirty="0">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p>
        </p:txBody>
      </p:sp>
    </p:spTree>
    <p:extLst>
      <p:ext uri="{BB962C8B-B14F-4D97-AF65-F5344CB8AC3E}">
        <p14:creationId xmlns:p14="http://schemas.microsoft.com/office/powerpoint/2010/main" val="3015460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5496ED-7B6E-464B-93AE-D259151D86D6}"/>
              </a:ext>
            </a:extLst>
          </p:cNvPr>
          <p:cNvSpPr/>
          <p:nvPr/>
        </p:nvSpPr>
        <p:spPr>
          <a:xfrm>
            <a:off x="0" y="6420274"/>
            <a:ext cx="9075737" cy="412677"/>
          </a:xfrm>
          <a:prstGeom prst="rect">
            <a:avLst/>
          </a:prstGeom>
        </p:spPr>
        <p:txBody>
          <a:bodyPr>
            <a:spAutoFit/>
          </a:bodyPr>
          <a:lstStyle/>
          <a:p>
            <a:pPr>
              <a:lnSpc>
                <a:spcPct val="107000"/>
              </a:lnSpc>
            </a:pPr>
            <a:r>
              <a:rPr lang="en-US" sz="1000" dirty="0">
                <a:latin typeface="Times New Roman" panose="02020603050405020304" pitchFamily="18" charset="0"/>
                <a:cs typeface="Times New Roman" panose="02020603050405020304" pitchFamily="18" charset="0"/>
              </a:rPr>
              <a:t>EVO-2.B.1  Many fundamental molecular and cellular features and processes are conserved across organisms. </a:t>
            </a:r>
          </a:p>
          <a:p>
            <a:pPr>
              <a:lnSpc>
                <a:spcPct val="107000"/>
              </a:lnSpc>
            </a:pPr>
            <a:r>
              <a:rPr lang="en-US" sz="1000" dirty="0">
                <a:latin typeface="Times New Roman" panose="02020603050405020304" pitchFamily="18" charset="0"/>
                <a:cs typeface="Times New Roman" panose="02020603050405020304" pitchFamily="18" charset="0"/>
              </a:rPr>
              <a:t>EVO-2.B.2 Structural and functional evidence supports the relatedness of organisms in all domains</a:t>
            </a:r>
          </a:p>
        </p:txBody>
      </p:sp>
      <p:sp>
        <p:nvSpPr>
          <p:cNvPr id="5" name="Rectangle 4">
            <a:extLst>
              <a:ext uri="{FF2B5EF4-FFF2-40B4-BE49-F238E27FC236}">
                <a16:creationId xmlns:a16="http://schemas.microsoft.com/office/drawing/2014/main" id="{5144A59C-5A51-48F4-8A41-37A6182217CC}"/>
              </a:ext>
            </a:extLst>
          </p:cNvPr>
          <p:cNvSpPr/>
          <p:nvPr/>
        </p:nvSpPr>
        <p:spPr>
          <a:xfrm>
            <a:off x="13252" y="533400"/>
            <a:ext cx="9266237" cy="4468916"/>
          </a:xfrm>
          <a:prstGeom prst="rect">
            <a:avLst/>
          </a:prstGeom>
        </p:spPr>
        <p:txBody>
          <a:bodyPr wrap="square">
            <a:spAutoFit/>
          </a:bodyPr>
          <a:lstStyle/>
          <a:p>
            <a:pPr eaLnBrk="0" hangingPunct="0">
              <a:spcBef>
                <a:spcPct val="20000"/>
              </a:spcBef>
              <a:defRPr/>
            </a:pPr>
            <a:r>
              <a:rPr lang="en-US" kern="0" dirty="0">
                <a:solidFill>
                  <a:srgbClr val="000000"/>
                </a:solidFill>
              </a:rPr>
              <a:t>Experimental evidence shows that the process of glycolysis is present and virtually</a:t>
            </a:r>
            <a:br>
              <a:rPr lang="en-US" kern="0" dirty="0">
                <a:solidFill>
                  <a:srgbClr val="000000"/>
                </a:solidFill>
              </a:rPr>
            </a:br>
            <a:r>
              <a:rPr lang="en-US" kern="0" dirty="0">
                <a:solidFill>
                  <a:srgbClr val="000000"/>
                </a:solidFill>
              </a:rPr>
              <a:t>identical in organisms from all three domains, Archaea, Bacteria, and Eukarya.</a:t>
            </a:r>
            <a:br>
              <a:rPr lang="en-US" kern="0" dirty="0">
                <a:solidFill>
                  <a:srgbClr val="000000"/>
                </a:solidFill>
              </a:rPr>
            </a:br>
            <a:r>
              <a:rPr lang="en-US" kern="0" dirty="0">
                <a:solidFill>
                  <a:srgbClr val="000000"/>
                </a:solidFill>
              </a:rPr>
              <a:t>Which of the following hypothesis could be best supported by this evidence?</a:t>
            </a:r>
          </a:p>
          <a:p>
            <a:pPr eaLnBrk="0" hangingPunct="0">
              <a:spcBef>
                <a:spcPct val="20000"/>
              </a:spcBef>
              <a:defRPr/>
            </a:pPr>
            <a:endParaRPr lang="en-US" kern="0" dirty="0">
              <a:solidFill>
                <a:srgbClr val="000000"/>
              </a:solidFill>
            </a:endParaRPr>
          </a:p>
          <a:p>
            <a:pPr eaLnBrk="0" hangingPunct="0">
              <a:spcBef>
                <a:spcPct val="20000"/>
              </a:spcBef>
              <a:defRPr/>
            </a:pPr>
            <a:r>
              <a:rPr lang="en-US" kern="0" dirty="0">
                <a:solidFill>
                  <a:srgbClr val="000000"/>
                </a:solidFill>
              </a:rPr>
              <a:t>      A) All organisms carry out glycolysis in mitochondria.</a:t>
            </a:r>
          </a:p>
          <a:p>
            <a:pPr eaLnBrk="0" hangingPunct="0">
              <a:spcBef>
                <a:spcPct val="20000"/>
              </a:spcBef>
              <a:defRPr/>
            </a:pPr>
            <a:endParaRPr lang="en-US" kern="0" dirty="0">
              <a:solidFill>
                <a:srgbClr val="000000"/>
              </a:solidFill>
            </a:endParaRPr>
          </a:p>
          <a:p>
            <a:pPr eaLnBrk="0" hangingPunct="0">
              <a:spcBef>
                <a:spcPct val="20000"/>
              </a:spcBef>
              <a:defRPr/>
            </a:pPr>
            <a:r>
              <a:rPr lang="en-US" kern="0" dirty="0">
                <a:solidFill>
                  <a:srgbClr val="000000"/>
                </a:solidFill>
              </a:rPr>
              <a:t>      B) Glycolysis is a universal energy-releasing process and therefore suggests a </a:t>
            </a:r>
            <a:br>
              <a:rPr lang="en-US" kern="0" dirty="0">
                <a:solidFill>
                  <a:srgbClr val="000000"/>
                </a:solidFill>
              </a:rPr>
            </a:br>
            <a:r>
              <a:rPr lang="en-US" kern="0" dirty="0">
                <a:solidFill>
                  <a:srgbClr val="000000"/>
                </a:solidFill>
              </a:rPr>
              <a:t>               common ancestor for all forms of life.</a:t>
            </a:r>
          </a:p>
          <a:p>
            <a:pPr eaLnBrk="0" hangingPunct="0">
              <a:spcBef>
                <a:spcPct val="20000"/>
              </a:spcBef>
              <a:defRPr/>
            </a:pPr>
            <a:endParaRPr lang="en-US" kern="0" dirty="0">
              <a:solidFill>
                <a:srgbClr val="000000"/>
              </a:solidFill>
            </a:endParaRPr>
          </a:p>
          <a:p>
            <a:pPr eaLnBrk="0" hangingPunct="0">
              <a:spcBef>
                <a:spcPct val="20000"/>
              </a:spcBef>
              <a:defRPr/>
            </a:pPr>
            <a:r>
              <a:rPr lang="en-US" kern="0" dirty="0">
                <a:solidFill>
                  <a:srgbClr val="000000"/>
                </a:solidFill>
              </a:rPr>
              <a:t>      C)  Across the three domains, all organisms depend solely on the process of</a:t>
            </a:r>
          </a:p>
          <a:p>
            <a:pPr eaLnBrk="0" hangingPunct="0">
              <a:spcBef>
                <a:spcPct val="20000"/>
              </a:spcBef>
              <a:defRPr/>
            </a:pPr>
            <a:r>
              <a:rPr lang="en-US" kern="0" dirty="0">
                <a:solidFill>
                  <a:srgbClr val="000000"/>
                </a:solidFill>
              </a:rPr>
              <a:t>              anaerobic respiration for ATP –production.</a:t>
            </a:r>
          </a:p>
          <a:p>
            <a:pPr eaLnBrk="0" hangingPunct="0">
              <a:spcBef>
                <a:spcPct val="20000"/>
              </a:spcBef>
              <a:defRPr/>
            </a:pPr>
            <a:endParaRPr lang="en-US" kern="0" dirty="0">
              <a:solidFill>
                <a:srgbClr val="000000"/>
              </a:solidFill>
            </a:endParaRPr>
          </a:p>
          <a:p>
            <a:pPr eaLnBrk="0" hangingPunct="0">
              <a:spcBef>
                <a:spcPct val="20000"/>
              </a:spcBef>
              <a:defRPr/>
            </a:pPr>
            <a:r>
              <a:rPr lang="en-US" kern="0" dirty="0">
                <a:solidFill>
                  <a:srgbClr val="000000"/>
                </a:solidFill>
              </a:rPr>
              <a:t>      D) The presence of glycolysis as an energy-releasing process in all organisms</a:t>
            </a:r>
            <a:br>
              <a:rPr lang="en-US" kern="0" dirty="0">
                <a:solidFill>
                  <a:srgbClr val="000000"/>
                </a:solidFill>
              </a:rPr>
            </a:br>
            <a:r>
              <a:rPr lang="en-US" kern="0" dirty="0">
                <a:solidFill>
                  <a:srgbClr val="000000"/>
                </a:solidFill>
              </a:rPr>
              <a:t>               suggests that convergent evolution occurred.</a:t>
            </a:r>
          </a:p>
        </p:txBody>
      </p:sp>
      <p:sp>
        <p:nvSpPr>
          <p:cNvPr id="3" name="Oval 2">
            <a:extLst>
              <a:ext uri="{FF2B5EF4-FFF2-40B4-BE49-F238E27FC236}">
                <a16:creationId xmlns:a16="http://schemas.microsoft.com/office/drawing/2014/main" id="{05AEB098-5A46-42DC-906F-12C43A5EEE6E}"/>
              </a:ext>
            </a:extLst>
          </p:cNvPr>
          <p:cNvSpPr/>
          <p:nvPr/>
        </p:nvSpPr>
        <p:spPr>
          <a:xfrm>
            <a:off x="304800" y="2438400"/>
            <a:ext cx="50323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0664BC3E-8185-46C9-A4F3-6EA11165D30D}"/>
              </a:ext>
            </a:extLst>
          </p:cNvPr>
          <p:cNvSpPr/>
          <p:nvPr/>
        </p:nvSpPr>
        <p:spPr>
          <a:xfrm>
            <a:off x="-37446" y="-26504"/>
            <a:ext cx="9181445" cy="400110"/>
          </a:xfrm>
          <a:prstGeom prst="rect">
            <a:avLst/>
          </a:prstGeom>
        </p:spPr>
        <p:txBody>
          <a:bodyPr wrap="square">
            <a:spAutoFit/>
          </a:bodyPr>
          <a:lstStyle/>
          <a:p>
            <a:pPr lvl="0">
              <a:defRPr/>
            </a:pPr>
            <a:r>
              <a:rPr lang="en-US" sz="1000" dirty="0">
                <a:solidFill>
                  <a:srgbClr val="CC0099"/>
                </a:solidFill>
                <a:latin typeface="Arial"/>
              </a:rPr>
              <a:t>Sample MC questions from 2015 Course and Exam Description Book  posted on College Board website</a:t>
            </a:r>
          </a:p>
          <a:p>
            <a:pPr lvl="0">
              <a:defRPr/>
            </a:pPr>
            <a:r>
              <a:rPr lang="en-US" sz="1000" dirty="0">
                <a:solidFill>
                  <a:srgbClr val="CC0099"/>
                </a:solidFill>
                <a:latin typeface="Arial"/>
              </a:rPr>
              <a:t> </a:t>
            </a:r>
            <a:r>
              <a:rPr lang="en-US" sz="1000" dirty="0">
                <a:solidFill>
                  <a:srgbClr val="CC0099"/>
                </a:solidFill>
                <a:latin typeface="Arial"/>
                <a:hlinkClick r:id="rId2">
                  <a:extLst>
                    <a:ext uri="{A12FA001-AC4F-418D-AE19-62706E023703}">
                      <ahyp:hlinkClr xmlns:ahyp="http://schemas.microsoft.com/office/drawing/2018/hyperlinkcolor" val="tx"/>
                    </a:ext>
                  </a:extLst>
                </a:hlinkClick>
              </a:rPr>
              <a:t>https://secure-media.collegeboard.org/digitalServices/pdf/ap/ap-biology-course-and-exam-description.pdf</a:t>
            </a:r>
            <a:endParaRPr lang="en-US" dirty="0"/>
          </a:p>
        </p:txBody>
      </p:sp>
    </p:spTree>
    <p:extLst>
      <p:ext uri="{BB962C8B-B14F-4D97-AF65-F5344CB8AC3E}">
        <p14:creationId xmlns:p14="http://schemas.microsoft.com/office/powerpoint/2010/main" val="2463289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3E8CF8-DF0E-4954-B9C9-5D5F4579D3FB}"/>
              </a:ext>
            </a:extLst>
          </p:cNvPr>
          <p:cNvPicPr>
            <a:picLocks noChangeAspect="1"/>
          </p:cNvPicPr>
          <p:nvPr/>
        </p:nvPicPr>
        <p:blipFill rotWithShape="1">
          <a:blip r:embed="rId2"/>
          <a:srcRect l="20971" t="50000" r="42501" b="32214"/>
          <a:stretch/>
        </p:blipFill>
        <p:spPr>
          <a:xfrm>
            <a:off x="100843" y="3059197"/>
            <a:ext cx="7343422" cy="2010349"/>
          </a:xfrm>
          <a:prstGeom prst="rect">
            <a:avLst/>
          </a:prstGeom>
        </p:spPr>
      </p:pic>
      <p:sp>
        <p:nvSpPr>
          <p:cNvPr id="73731" name="Rectangle 2">
            <a:extLst>
              <a:ext uri="{FF2B5EF4-FFF2-40B4-BE49-F238E27FC236}">
                <a16:creationId xmlns:a16="http://schemas.microsoft.com/office/drawing/2014/main" id="{5325766C-4944-4E9C-BCFC-EBFF904194AD}"/>
              </a:ext>
            </a:extLst>
          </p:cNvPr>
          <p:cNvSpPr>
            <a:spLocks noGrp="1" noChangeArrowheads="1"/>
          </p:cNvSpPr>
          <p:nvPr>
            <p:ph type="body" sz="half" idx="2"/>
          </p:nvPr>
        </p:nvSpPr>
        <p:spPr>
          <a:xfrm>
            <a:off x="-36443" y="362490"/>
            <a:ext cx="9107674" cy="1481138"/>
          </a:xfrm>
        </p:spPr>
        <p:txBody>
          <a:bodyPr/>
          <a:lstStyle/>
          <a:p>
            <a:pPr marL="0" indent="0">
              <a:buFontTx/>
              <a:buNone/>
            </a:pPr>
            <a:r>
              <a:rPr lang="en-US" altLang="en-US" sz="2000" dirty="0">
                <a:latin typeface="Comic Sans MS" panose="030F0702030302020204" pitchFamily="66" charset="0"/>
              </a:rPr>
              <a:t> </a:t>
            </a:r>
            <a:r>
              <a:rPr lang="en-US" altLang="en-US" sz="1600" dirty="0">
                <a:latin typeface="Comic Sans MS" panose="030F0702030302020204" pitchFamily="66" charset="0"/>
              </a:rPr>
              <a:t>Five new species of bacteria were discovered in Antarctic ice core samples. The nucleotide (base) sequences of rRNA subunits were determined for the new species. The table below shows the number of nucleotide differences between the species. </a:t>
            </a:r>
          </a:p>
          <a:p>
            <a:pPr marL="0" indent="0">
              <a:buFontTx/>
              <a:buNone/>
            </a:pPr>
            <a:r>
              <a:rPr lang="en-US" altLang="en-US" sz="1600" dirty="0">
                <a:latin typeface="Comic Sans MS" panose="030F0702030302020204" pitchFamily="66" charset="0"/>
              </a:rPr>
              <a:t>    </a:t>
            </a:r>
          </a:p>
          <a:p>
            <a:pPr marL="0" indent="0">
              <a:buFontTx/>
              <a:buNone/>
            </a:pPr>
            <a:endParaRPr lang="en-US" altLang="en-US" sz="2000" dirty="0">
              <a:latin typeface="Comic Sans MS" panose="030F0702030302020204" pitchFamily="66" charset="0"/>
            </a:endParaRPr>
          </a:p>
          <a:p>
            <a:pPr marL="0" indent="0">
              <a:buFontTx/>
              <a:buNone/>
            </a:pPr>
            <a:endParaRPr lang="en-US" altLang="en-US" sz="2000" dirty="0">
              <a:latin typeface="Comic Sans MS" panose="030F0702030302020204" pitchFamily="66" charset="0"/>
            </a:endParaRPr>
          </a:p>
          <a:p>
            <a:pPr marL="0" indent="0">
              <a:buFontTx/>
              <a:buNone/>
            </a:pPr>
            <a:endParaRPr lang="en-US" altLang="en-US" sz="2000" dirty="0">
              <a:latin typeface="Comic Sans MS" panose="030F0702030302020204" pitchFamily="66" charset="0"/>
            </a:endParaRPr>
          </a:p>
          <a:p>
            <a:pPr marL="0" indent="0">
              <a:buFontTx/>
              <a:buNone/>
            </a:pPr>
            <a:endParaRPr lang="en-US" altLang="en-US" sz="2000" dirty="0">
              <a:latin typeface="Comic Sans MS" panose="030F0702030302020204" pitchFamily="66" charset="0"/>
            </a:endParaRPr>
          </a:p>
        </p:txBody>
      </p:sp>
      <p:sp>
        <p:nvSpPr>
          <p:cNvPr id="73732" name="Rectangle 1">
            <a:extLst>
              <a:ext uri="{FF2B5EF4-FFF2-40B4-BE49-F238E27FC236}">
                <a16:creationId xmlns:a16="http://schemas.microsoft.com/office/drawing/2014/main" id="{06E0E1D5-72D6-4C84-918B-63C21CCB8DFD}"/>
              </a:ext>
            </a:extLst>
          </p:cNvPr>
          <p:cNvSpPr>
            <a:spLocks noChangeArrowheads="1"/>
          </p:cNvSpPr>
          <p:nvPr/>
        </p:nvSpPr>
        <p:spPr bwMode="auto">
          <a:xfrm>
            <a:off x="0" y="5775716"/>
            <a:ext cx="9185275" cy="108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nSpc>
                <a:spcPct val="107000"/>
              </a:lnSpc>
              <a:buNone/>
            </a:pPr>
            <a:r>
              <a:rPr lang="en-US" sz="900" dirty="0">
                <a:solidFill>
                  <a:prstClr val="black"/>
                </a:solidFill>
                <a:latin typeface="Times New Roman" panose="02020603050405020304" pitchFamily="18" charset="0"/>
                <a:cs typeface="Times New Roman" panose="02020603050405020304" pitchFamily="18" charset="0"/>
              </a:rPr>
              <a:t>EVO-3.C.1 Phylogenetic trees and cladograms can be used to illustrate speciation that has occurred. The nodes on a tree represent the most recent common ancestor of any two groups or lineages. </a:t>
            </a:r>
          </a:p>
          <a:p>
            <a:pPr>
              <a:lnSpc>
                <a:spcPct val="107000"/>
              </a:lnSpc>
              <a:buNone/>
            </a:pPr>
            <a:r>
              <a:rPr lang="en-US" sz="900" dirty="0">
                <a:solidFill>
                  <a:prstClr val="black"/>
                </a:solidFill>
                <a:latin typeface="Times New Roman" panose="02020603050405020304" pitchFamily="18" charset="0"/>
                <a:cs typeface="Times New Roman" panose="02020603050405020304" pitchFamily="18" charset="0"/>
              </a:rPr>
              <a:t>EVO-3.C.2 Phylogenetic trees and cladograms can be constructed from morphological similarities of living or fossil species and from DNA and protein sequence similarities. </a:t>
            </a:r>
          </a:p>
          <a:p>
            <a:pPr lvl="0">
              <a:lnSpc>
                <a:spcPct val="107000"/>
              </a:lnSpc>
              <a:buNone/>
            </a:pPr>
            <a:r>
              <a:rPr lang="en-US" sz="900" dirty="0">
                <a:solidFill>
                  <a:prstClr val="black"/>
                </a:solidFill>
                <a:latin typeface="Times New Roman" panose="02020603050405020304" pitchFamily="18" charset="0"/>
                <a:cs typeface="Times New Roman" panose="02020603050405020304" pitchFamily="18" charset="0"/>
              </a:rPr>
              <a:t>EVO-3.B.1  b. Traits that are either gained or lost during evolution can be used to construct phylogenetic trees and cladograms—</a:t>
            </a:r>
          </a:p>
          <a:p>
            <a:pPr lvl="0">
              <a:lnSpc>
                <a:spcPct val="107000"/>
              </a:lnSpc>
              <a:buNone/>
            </a:pPr>
            <a:r>
              <a:rPr lang="en-US" sz="900" dirty="0">
                <a:solidFill>
                  <a:prstClr val="black"/>
                </a:solidFill>
                <a:latin typeface="Times New Roman" panose="02020603050405020304" pitchFamily="18" charset="0"/>
                <a:cs typeface="Times New Roman" panose="02020603050405020304" pitchFamily="18" charset="0"/>
              </a:rPr>
              <a:t>    i. Shared characters are present in more than one lineage. </a:t>
            </a:r>
          </a:p>
          <a:p>
            <a:pPr lvl="0">
              <a:lnSpc>
                <a:spcPct val="107000"/>
              </a:lnSpc>
              <a:buNone/>
            </a:pPr>
            <a:r>
              <a:rPr lang="en-US" sz="900" dirty="0">
                <a:solidFill>
                  <a:prstClr val="black"/>
                </a:solidFill>
                <a:latin typeface="Times New Roman" panose="02020603050405020304" pitchFamily="18" charset="0"/>
                <a:cs typeface="Times New Roman" panose="02020603050405020304" pitchFamily="18" charset="0"/>
              </a:rPr>
              <a:t>    ii. Shared, derived characters indicate common ancestry and are  informative for the construction of phylogenetic trees and cladograms.    </a:t>
            </a:r>
            <a:br>
              <a:rPr lang="en-US" sz="900" dirty="0">
                <a:solidFill>
                  <a:prstClr val="black"/>
                </a:solidFill>
                <a:latin typeface="Times New Roman" panose="02020603050405020304" pitchFamily="18" charset="0"/>
                <a:cs typeface="Times New Roman" panose="02020603050405020304" pitchFamily="18" charset="0"/>
              </a:rPr>
            </a:br>
            <a:r>
              <a:rPr lang="en-US" sz="900" dirty="0">
                <a:solidFill>
                  <a:prstClr val="black"/>
                </a:solidFill>
                <a:latin typeface="Times New Roman" panose="02020603050405020304" pitchFamily="18" charset="0"/>
                <a:cs typeface="Times New Roman" panose="02020603050405020304" pitchFamily="18" charset="0"/>
              </a:rPr>
              <a:t>    iii. The out-group represents the lineage that is least closely related to the remainder of the organisms in the phylogenetic tree or cladogram. </a:t>
            </a:r>
          </a:p>
        </p:txBody>
      </p:sp>
      <p:sp>
        <p:nvSpPr>
          <p:cNvPr id="3" name="Oval 2">
            <a:extLst>
              <a:ext uri="{FF2B5EF4-FFF2-40B4-BE49-F238E27FC236}">
                <a16:creationId xmlns:a16="http://schemas.microsoft.com/office/drawing/2014/main" id="{C2264C0D-E187-4A48-A6A2-D6235BCB9A3E}"/>
              </a:ext>
            </a:extLst>
          </p:cNvPr>
          <p:cNvSpPr/>
          <p:nvPr/>
        </p:nvSpPr>
        <p:spPr>
          <a:xfrm>
            <a:off x="3983037" y="3240718"/>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3">
            <a:extLst>
              <a:ext uri="{FF2B5EF4-FFF2-40B4-BE49-F238E27FC236}">
                <a16:creationId xmlns:a16="http://schemas.microsoft.com/office/drawing/2014/main" id="{7246E97E-8180-48DE-A2F8-A9196A9457CC}"/>
              </a:ext>
            </a:extLst>
          </p:cNvPr>
          <p:cNvSpPr/>
          <p:nvPr/>
        </p:nvSpPr>
        <p:spPr>
          <a:xfrm>
            <a:off x="5768065" y="1419502"/>
            <a:ext cx="2890142" cy="1126462"/>
          </a:xfrm>
          <a:prstGeom prst="rect">
            <a:avLst/>
          </a:prstGeom>
        </p:spPr>
        <p:txBody>
          <a:bodyPr wrap="square">
            <a:spAutoFit/>
          </a:bodyPr>
          <a:lstStyle/>
          <a:p>
            <a:pPr eaLnBrk="0" hangingPunct="0">
              <a:spcBef>
                <a:spcPct val="20000"/>
              </a:spcBef>
              <a:defRPr/>
            </a:pPr>
            <a:r>
              <a:rPr lang="en-US" sz="1600" kern="0" dirty="0">
                <a:solidFill>
                  <a:srgbClr val="000000"/>
                </a:solidFill>
              </a:rPr>
              <a:t>Which of the following phylogenetic trees is </a:t>
            </a:r>
          </a:p>
          <a:p>
            <a:pPr eaLnBrk="0" hangingPunct="0">
              <a:spcBef>
                <a:spcPct val="20000"/>
              </a:spcBef>
              <a:defRPr/>
            </a:pPr>
            <a:r>
              <a:rPr lang="en-US" sz="1600" kern="0" dirty="0">
                <a:solidFill>
                  <a:srgbClr val="000000"/>
                </a:solidFill>
              </a:rPr>
              <a:t>most consistent with the data? </a:t>
            </a:r>
          </a:p>
        </p:txBody>
      </p:sp>
      <p:pic>
        <p:nvPicPr>
          <p:cNvPr id="8" name="Picture 2">
            <a:extLst>
              <a:ext uri="{FF2B5EF4-FFF2-40B4-BE49-F238E27FC236}">
                <a16:creationId xmlns:a16="http://schemas.microsoft.com/office/drawing/2014/main" id="{F405D9C1-38CA-4900-872E-FDAB20A4CA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246" t="34435" r="34898" b="47925"/>
          <a:stretch/>
        </p:blipFill>
        <p:spPr bwMode="auto">
          <a:xfrm>
            <a:off x="72769" y="1229391"/>
            <a:ext cx="5566031" cy="1914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0A898DE4-5537-4D5A-B589-F515FE318789}"/>
              </a:ext>
            </a:extLst>
          </p:cNvPr>
          <p:cNvSpPr/>
          <p:nvPr/>
        </p:nvSpPr>
        <p:spPr>
          <a:xfrm>
            <a:off x="0" y="-37620"/>
            <a:ext cx="8382000" cy="400110"/>
          </a:xfrm>
          <a:prstGeom prst="rect">
            <a:avLst/>
          </a:prstGeom>
        </p:spPr>
        <p:txBody>
          <a:bodyPr wrap="square">
            <a:spAutoFit/>
          </a:bodyPr>
          <a:lstStyle/>
          <a:p>
            <a:pPr lvl="0">
              <a:defRPr/>
            </a:pPr>
            <a:r>
              <a:rPr lang="en-US" sz="1000" dirty="0">
                <a:solidFill>
                  <a:srgbClr val="CC0099"/>
                </a:solidFill>
                <a:latin typeface="Arial"/>
              </a:rPr>
              <a:t>Sample MC questions from 2015 Course and Exam Description Book  posted on College Board website</a:t>
            </a:r>
          </a:p>
          <a:p>
            <a:pPr lvl="0">
              <a:defRPr/>
            </a:pPr>
            <a:r>
              <a:rPr lang="en-US" sz="1000" dirty="0">
                <a:solidFill>
                  <a:srgbClr val="CC0099"/>
                </a:solidFill>
                <a:latin typeface="Arial"/>
              </a:rPr>
              <a:t> </a:t>
            </a:r>
            <a:r>
              <a:rPr lang="en-US" sz="1000" dirty="0">
                <a:solidFill>
                  <a:srgbClr val="CC0099"/>
                </a:solidFill>
                <a:latin typeface="Arial"/>
                <a:hlinkClick r:id="rId4">
                  <a:extLst>
                    <a:ext uri="{A12FA001-AC4F-418D-AE19-62706E023703}">
                      <ahyp:hlinkClr xmlns:ahyp="http://schemas.microsoft.com/office/drawing/2018/hyperlinkcolor" val="tx"/>
                    </a:ext>
                  </a:extLst>
                </a:hlinkClick>
              </a:rPr>
              <a:t>https://secure-media.collegeboard.org/digitalServices/pdf/ap/ap-biology-course-and-exam-description.pdf</a:t>
            </a:r>
            <a:endParaRPr lang="en-US" sz="1000" dirty="0">
              <a:solidFill>
                <a:srgbClr val="CC0099"/>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4" name="Picture 4">
            <a:extLst>
              <a:ext uri="{FF2B5EF4-FFF2-40B4-BE49-F238E27FC236}">
                <a16:creationId xmlns:a16="http://schemas.microsoft.com/office/drawing/2014/main" id="{793F754B-379A-4AA7-A3AB-AD07CBE97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463" t="50325" r="38818" b="16992"/>
          <a:stretch>
            <a:fillRect/>
          </a:stretch>
        </p:blipFill>
        <p:spPr bwMode="auto">
          <a:xfrm>
            <a:off x="306460" y="1108316"/>
            <a:ext cx="2149331" cy="1434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Text Box 5">
            <a:extLst>
              <a:ext uri="{FF2B5EF4-FFF2-40B4-BE49-F238E27FC236}">
                <a16:creationId xmlns:a16="http://schemas.microsoft.com/office/drawing/2014/main" id="{DDF2B60A-D863-47EE-999A-AE6CEA0093E9}"/>
              </a:ext>
            </a:extLst>
          </p:cNvPr>
          <p:cNvSpPr txBox="1">
            <a:spLocks noChangeArrowheads="1"/>
          </p:cNvSpPr>
          <p:nvPr/>
        </p:nvSpPr>
        <p:spPr bwMode="auto">
          <a:xfrm>
            <a:off x="4419600" y="0"/>
            <a:ext cx="474200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b="1" dirty="0">
                <a:solidFill>
                  <a:srgbClr val="CC0099"/>
                </a:solidFill>
              </a:rPr>
              <a:t>Images from BIOLOGY by Miller and Levine; Prentice Hall Publishing</a:t>
            </a:r>
            <a:r>
              <a:rPr lang="en-US" altLang="en-US" sz="1000" b="1" dirty="0">
                <a:solidFill>
                  <a:srgbClr val="CC0099"/>
                </a:solidFill>
                <a:cs typeface="Arial" panose="020B0604020202020204" pitchFamily="34" charset="0"/>
              </a:rPr>
              <a:t>©2006</a:t>
            </a:r>
          </a:p>
        </p:txBody>
      </p:sp>
      <p:sp>
        <p:nvSpPr>
          <p:cNvPr id="2" name="Rectangle 1">
            <a:extLst>
              <a:ext uri="{FF2B5EF4-FFF2-40B4-BE49-F238E27FC236}">
                <a16:creationId xmlns:a16="http://schemas.microsoft.com/office/drawing/2014/main" id="{DBF26A9F-9ED7-4326-95C4-571E130E2CD9}"/>
              </a:ext>
            </a:extLst>
          </p:cNvPr>
          <p:cNvSpPr/>
          <p:nvPr/>
        </p:nvSpPr>
        <p:spPr>
          <a:xfrm>
            <a:off x="37214" y="6080696"/>
            <a:ext cx="9144000" cy="906658"/>
          </a:xfrm>
          <a:prstGeom prst="rect">
            <a:avLst/>
          </a:prstGeom>
        </p:spPr>
        <p:txBody>
          <a:bodyPr>
            <a:spAutoFit/>
          </a:bodyPr>
          <a:lstStyle/>
          <a:p>
            <a:pPr lvl="0">
              <a:lnSpc>
                <a:spcPct val="107000"/>
              </a:lnSpc>
            </a:pPr>
            <a:r>
              <a:rPr lang="en-US" sz="1000" dirty="0">
                <a:solidFill>
                  <a:prstClr val="black"/>
                </a:solidFill>
              </a:rPr>
              <a:t>EVO-3.D.1 Speciation may occur when two populations become reproductively isolated from each other</a:t>
            </a:r>
          </a:p>
          <a:p>
            <a:pPr lvl="0">
              <a:lnSpc>
                <a:spcPct val="107000"/>
              </a:lnSpc>
            </a:pPr>
            <a:r>
              <a:rPr lang="en-US" sz="1000" dirty="0">
                <a:solidFill>
                  <a:prstClr val="black"/>
                </a:solidFill>
              </a:rPr>
              <a:t>EVO-1.I.1 Reduction of genetic variation within a given population can increase the differences between populations of the same species</a:t>
            </a:r>
          </a:p>
          <a:p>
            <a:pPr lvl="0">
              <a:lnSpc>
                <a:spcPct val="107000"/>
              </a:lnSpc>
            </a:pPr>
            <a:r>
              <a:rPr lang="en-US" sz="1000" dirty="0">
                <a:latin typeface="Times New Roman" panose="02020603050405020304" pitchFamily="18" charset="0"/>
                <a:cs typeface="Times New Roman" panose="02020603050405020304" pitchFamily="18" charset="0"/>
              </a:rPr>
              <a:t>EVO-1.K.2 Allele frequencies in a population can be calculated from genotype frequencies</a:t>
            </a:r>
          </a:p>
          <a:p>
            <a:pPr lvl="0">
              <a:lnSpc>
                <a:spcPct val="107000"/>
              </a:lnSpc>
            </a:pPr>
            <a:r>
              <a:rPr lang="en-US" sz="1000" dirty="0">
                <a:latin typeface="Times New Roman" panose="02020603050405020304" pitchFamily="18" charset="0"/>
                <a:cs typeface="Times New Roman" panose="02020603050405020304" pitchFamily="18" charset="0"/>
              </a:rPr>
              <a:t>    ILLUSTRATIVE EXAMPLE  Graphical analysis of allele frequencies in a population </a:t>
            </a:r>
          </a:p>
          <a:p>
            <a:pPr lvl="0">
              <a:lnSpc>
                <a:spcPct val="107000"/>
              </a:lnSpc>
            </a:pPr>
            <a:r>
              <a:rPr lang="en-US" sz="1000" dirty="0">
                <a:solidFill>
                  <a:prstClr val="black"/>
                </a:solidFill>
              </a:rPr>
              <a:t>. </a:t>
            </a:r>
          </a:p>
        </p:txBody>
      </p:sp>
      <p:pic>
        <p:nvPicPr>
          <p:cNvPr id="3" name="Picture 2">
            <a:extLst>
              <a:ext uri="{FF2B5EF4-FFF2-40B4-BE49-F238E27FC236}">
                <a16:creationId xmlns:a16="http://schemas.microsoft.com/office/drawing/2014/main" id="{358796FC-39BF-479D-BEC9-0BE1761560CE}"/>
              </a:ext>
            </a:extLst>
          </p:cNvPr>
          <p:cNvPicPr>
            <a:picLocks noChangeAspect="1"/>
          </p:cNvPicPr>
          <p:nvPr/>
        </p:nvPicPr>
        <p:blipFill>
          <a:blip r:embed="rId3"/>
          <a:stretch>
            <a:fillRect/>
          </a:stretch>
        </p:blipFill>
        <p:spPr>
          <a:xfrm>
            <a:off x="2895600" y="1108316"/>
            <a:ext cx="2859232" cy="1407845"/>
          </a:xfrm>
          <a:prstGeom prst="rect">
            <a:avLst/>
          </a:prstGeom>
        </p:spPr>
      </p:pic>
      <p:pic>
        <p:nvPicPr>
          <p:cNvPr id="4" name="Picture 3">
            <a:extLst>
              <a:ext uri="{FF2B5EF4-FFF2-40B4-BE49-F238E27FC236}">
                <a16:creationId xmlns:a16="http://schemas.microsoft.com/office/drawing/2014/main" id="{FD624C1D-25CA-4286-A2B5-B856581B24E5}"/>
              </a:ext>
            </a:extLst>
          </p:cNvPr>
          <p:cNvPicPr>
            <a:picLocks noChangeAspect="1"/>
          </p:cNvPicPr>
          <p:nvPr/>
        </p:nvPicPr>
        <p:blipFill>
          <a:blip r:embed="rId4"/>
          <a:stretch>
            <a:fillRect/>
          </a:stretch>
        </p:blipFill>
        <p:spPr>
          <a:xfrm>
            <a:off x="6311289" y="1108316"/>
            <a:ext cx="2526251" cy="1392941"/>
          </a:xfrm>
          <a:prstGeom prst="rect">
            <a:avLst/>
          </a:prstGeom>
        </p:spPr>
      </p:pic>
      <p:sp>
        <p:nvSpPr>
          <p:cNvPr id="5" name="Rectangle 4">
            <a:extLst>
              <a:ext uri="{FF2B5EF4-FFF2-40B4-BE49-F238E27FC236}">
                <a16:creationId xmlns:a16="http://schemas.microsoft.com/office/drawing/2014/main" id="{F1F4EDB2-3F46-4D8D-A757-2556CD6E7600}"/>
              </a:ext>
            </a:extLst>
          </p:cNvPr>
          <p:cNvSpPr/>
          <p:nvPr/>
        </p:nvSpPr>
        <p:spPr>
          <a:xfrm>
            <a:off x="121263" y="323975"/>
            <a:ext cx="8925900" cy="677108"/>
          </a:xfrm>
          <a:prstGeom prst="rect">
            <a:avLst/>
          </a:prstGeom>
        </p:spPr>
        <p:txBody>
          <a:bodyPr wrap="square">
            <a:spAutoFit/>
          </a:bodyPr>
          <a:lstStyle/>
          <a:p>
            <a:pPr lvl="0"/>
            <a:r>
              <a:rPr lang="en-US" altLang="en-US" sz="2000" b="1" dirty="0"/>
              <a:t>Which of these patterns is most likely to lead to SPECIATION?</a:t>
            </a:r>
            <a:endParaRPr lang="en-US" altLang="en-US" sz="2000" b="1" dirty="0">
              <a:cs typeface="Arial" panose="020B0604020202020204" pitchFamily="34" charset="0"/>
            </a:endParaRPr>
          </a:p>
          <a:p>
            <a:endParaRPr lang="en-US" altLang="en-US" sz="1800" b="1" dirty="0">
              <a:solidFill>
                <a:schemeClr val="accent2"/>
              </a:solidFill>
            </a:endParaRPr>
          </a:p>
        </p:txBody>
      </p:sp>
      <p:sp>
        <p:nvSpPr>
          <p:cNvPr id="8" name="Rectangle 7">
            <a:extLst>
              <a:ext uri="{FF2B5EF4-FFF2-40B4-BE49-F238E27FC236}">
                <a16:creationId xmlns:a16="http://schemas.microsoft.com/office/drawing/2014/main" id="{0E93F88F-488A-4C32-8765-4F178CBCD26A}"/>
              </a:ext>
            </a:extLst>
          </p:cNvPr>
          <p:cNvSpPr/>
          <p:nvPr/>
        </p:nvSpPr>
        <p:spPr>
          <a:xfrm>
            <a:off x="6194641" y="949209"/>
            <a:ext cx="2828096" cy="16189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285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5" name="Text Box 7">
            <a:extLst>
              <a:ext uri="{FF2B5EF4-FFF2-40B4-BE49-F238E27FC236}">
                <a16:creationId xmlns:a16="http://schemas.microsoft.com/office/drawing/2014/main" id="{DFF8D668-2211-4315-8F5A-455887DBA100}"/>
              </a:ext>
            </a:extLst>
          </p:cNvPr>
          <p:cNvSpPr txBox="1">
            <a:spLocks noChangeArrowheads="1"/>
          </p:cNvSpPr>
          <p:nvPr/>
        </p:nvSpPr>
        <p:spPr bwMode="auto">
          <a:xfrm>
            <a:off x="1431925" y="6437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22536" name="Rectangle 8">
            <a:extLst>
              <a:ext uri="{FF2B5EF4-FFF2-40B4-BE49-F238E27FC236}">
                <a16:creationId xmlns:a16="http://schemas.microsoft.com/office/drawing/2014/main" id="{84A082A7-6682-4358-BFD5-40AE7D111827}"/>
              </a:ext>
            </a:extLst>
          </p:cNvPr>
          <p:cNvSpPr>
            <a:spLocks noChangeArrowheads="1"/>
          </p:cNvSpPr>
          <p:nvPr/>
        </p:nvSpPr>
        <p:spPr bwMode="auto">
          <a:xfrm>
            <a:off x="19390" y="-18782"/>
            <a:ext cx="66127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r>
              <a:rPr lang="en-US" altLang="en-US" sz="1000" b="1" dirty="0">
                <a:solidFill>
                  <a:srgbClr val="CC0099"/>
                </a:solidFill>
              </a:rPr>
              <a:t>https://qph.fs.quor http://www.factzoo.com/sites/all/img/mammals/moose/big-antlers-moose.jpg </a:t>
            </a:r>
          </a:p>
          <a:p>
            <a:pPr eaLnBrk="1" hangingPunct="1">
              <a:lnSpc>
                <a:spcPct val="80000"/>
              </a:lnSpc>
              <a:buFontTx/>
              <a:buNone/>
            </a:pPr>
            <a:r>
              <a:rPr lang="en-US" altLang="en-US" sz="1000" b="1" dirty="0">
                <a:solidFill>
                  <a:srgbClr val="CC0099"/>
                </a:solidFill>
              </a:rPr>
              <a:t>https://pm1.narvii.com/6140/209441a83dd1f3a43867ab5f4ae9af8840ef2260_hq.jpg</a:t>
            </a:r>
          </a:p>
          <a:p>
            <a:pPr eaLnBrk="1" hangingPunct="1">
              <a:lnSpc>
                <a:spcPct val="80000"/>
              </a:lnSpc>
              <a:buFontTx/>
              <a:buNone/>
            </a:pPr>
            <a:r>
              <a:rPr lang="en-US" altLang="en-US" sz="1000" b="1" dirty="0">
                <a:solidFill>
                  <a:srgbClr val="CC0099"/>
                </a:solidFill>
              </a:rPr>
              <a:t>https://media.mnn.com/assets/images/2016/02/dimorphism-mandarinducks.jpg.990x0_q80_crop-smart.jpg</a:t>
            </a:r>
          </a:p>
        </p:txBody>
      </p:sp>
      <p:sp>
        <p:nvSpPr>
          <p:cNvPr id="4" name="Rectangle 3">
            <a:extLst>
              <a:ext uri="{FF2B5EF4-FFF2-40B4-BE49-F238E27FC236}">
                <a16:creationId xmlns:a16="http://schemas.microsoft.com/office/drawing/2014/main" id="{4F7F6D04-75CE-4662-B9BF-21C537CB73A9}"/>
              </a:ext>
            </a:extLst>
          </p:cNvPr>
          <p:cNvSpPr/>
          <p:nvPr/>
        </p:nvSpPr>
        <p:spPr>
          <a:xfrm>
            <a:off x="48566" y="6117797"/>
            <a:ext cx="9118471" cy="740203"/>
          </a:xfrm>
          <a:prstGeom prst="rect">
            <a:avLst/>
          </a:prstGeom>
        </p:spPr>
        <p:txBody>
          <a:bodyPr wrap="square">
            <a:spAutoFit/>
          </a:bodyPr>
          <a:lstStyle/>
          <a:p>
            <a:pPr>
              <a:lnSpc>
                <a:spcPct val="107000"/>
              </a:lnSpc>
            </a:pPr>
            <a:r>
              <a:rPr lang="en-US" sz="1000" dirty="0">
                <a:latin typeface="Times New Roman" panose="02020603050405020304" pitchFamily="18" charset="0"/>
                <a:cs typeface="Times New Roman" panose="02020603050405020304" pitchFamily="18" charset="0"/>
              </a:rPr>
              <a:t>EVO-1.D.1 Evolutionary fitness is measured by reproductive success.</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EVO-1.E.1 Natural selection acts on phenotypic variations in populations.</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p>
          <a:p>
            <a:r>
              <a:rPr lang="en-US" sz="1000" dirty="0"/>
              <a:t>SP 1. C  Explain biological concepts, processes, and/or models in applied contexts.</a:t>
            </a:r>
          </a:p>
        </p:txBody>
      </p:sp>
      <p:sp>
        <p:nvSpPr>
          <p:cNvPr id="3" name="Rectangle 2">
            <a:extLst>
              <a:ext uri="{FF2B5EF4-FFF2-40B4-BE49-F238E27FC236}">
                <a16:creationId xmlns:a16="http://schemas.microsoft.com/office/drawing/2014/main" id="{F2FB452A-3924-446D-B93F-4D1BBD42A161}"/>
              </a:ext>
            </a:extLst>
          </p:cNvPr>
          <p:cNvSpPr/>
          <p:nvPr/>
        </p:nvSpPr>
        <p:spPr>
          <a:xfrm>
            <a:off x="198288" y="2545236"/>
            <a:ext cx="8945712" cy="2585323"/>
          </a:xfrm>
          <a:prstGeom prst="rect">
            <a:avLst/>
          </a:prstGeom>
        </p:spPr>
        <p:txBody>
          <a:bodyPr wrap="square">
            <a:spAutoFit/>
          </a:bodyPr>
          <a:lstStyle/>
          <a:p>
            <a:r>
              <a:rPr lang="en-US" dirty="0">
                <a:solidFill>
                  <a:srgbClr val="1A1A1A"/>
                </a:solidFill>
              </a:rPr>
              <a:t>In many organisms males are often more brightly colored or endowed with conspicuous ornamentation compared to females, but the long plumage of male peacocks and birds of paradise and the enormous antlers of male deer are cumbersome and make these animals more visible to predators and so more likely to be eaten.  Since natural selection does not favor the evolution of disadvantageous traits. How did Darwin explain the persistence of these kinds of traits in populations? </a:t>
            </a:r>
          </a:p>
          <a:p>
            <a:endParaRPr lang="en-US" dirty="0">
              <a:solidFill>
                <a:srgbClr val="1A1A1A"/>
              </a:solidFill>
            </a:endParaRPr>
          </a:p>
          <a:p>
            <a:endParaRPr lang="en-US" dirty="0">
              <a:solidFill>
                <a:srgbClr val="1A1A1A"/>
              </a:solidFill>
            </a:endParaRPr>
          </a:p>
        </p:txBody>
      </p:sp>
      <p:pic>
        <p:nvPicPr>
          <p:cNvPr id="2054" name="Picture 6">
            <a:extLst>
              <a:ext uri="{FF2B5EF4-FFF2-40B4-BE49-F238E27FC236}">
                <a16:creationId xmlns:a16="http://schemas.microsoft.com/office/drawing/2014/main" id="{E61D1B21-9E98-4396-877A-2E5037B68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4853" y="641964"/>
            <a:ext cx="2593655" cy="177809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82A12C5-A84A-4CDE-BCB9-698F83D52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7" y="569894"/>
            <a:ext cx="2252663" cy="18822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C5B602F-9DAA-4379-80E9-3459DC2178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 r="47253" b="-1"/>
          <a:stretch/>
        </p:blipFill>
        <p:spPr bwMode="auto">
          <a:xfrm>
            <a:off x="6477000" y="775274"/>
            <a:ext cx="1799735" cy="15914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3E92924-411F-4988-ACEC-08426D44D5B3}"/>
              </a:ext>
            </a:extLst>
          </p:cNvPr>
          <p:cNvSpPr/>
          <p:nvPr/>
        </p:nvSpPr>
        <p:spPr>
          <a:xfrm>
            <a:off x="144604" y="4588585"/>
            <a:ext cx="8791169" cy="1200329"/>
          </a:xfrm>
          <a:prstGeom prst="rect">
            <a:avLst/>
          </a:prstGeom>
        </p:spPr>
        <p:txBody>
          <a:bodyPr wrap="square">
            <a:spAutoFit/>
          </a:bodyPr>
          <a:lstStyle/>
          <a:p>
            <a:r>
              <a:rPr lang="en-US" dirty="0">
                <a:solidFill>
                  <a:schemeClr val="accent2"/>
                </a:solidFill>
              </a:rPr>
              <a:t>The fittest organisms are not those that live the longest but those that leave the greatest number of offspring. The individual males with traits that attract females are more likely to reproduce and leave more offspring even if they have shorter lives.</a:t>
            </a:r>
          </a:p>
        </p:txBody>
      </p:sp>
    </p:spTree>
    <p:extLst>
      <p:ext uri="{BB962C8B-B14F-4D97-AF65-F5344CB8AC3E}">
        <p14:creationId xmlns:p14="http://schemas.microsoft.com/office/powerpoint/2010/main" val="397165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1C9211CE-F9BF-4E81-B545-9F70F3EB0728}"/>
              </a:ext>
            </a:extLst>
          </p:cNvPr>
          <p:cNvSpPr>
            <a:spLocks noGrp="1" noChangeArrowheads="1"/>
          </p:cNvSpPr>
          <p:nvPr>
            <p:ph type="body" sz="half" idx="2"/>
          </p:nvPr>
        </p:nvSpPr>
        <p:spPr>
          <a:xfrm>
            <a:off x="-228600" y="228600"/>
            <a:ext cx="8839200" cy="4495800"/>
          </a:xfrm>
        </p:spPr>
        <p:txBody>
          <a:bodyPr/>
          <a:lstStyle/>
          <a:p>
            <a:pPr eaLnBrk="1" hangingPunct="1">
              <a:buFontTx/>
              <a:buNone/>
            </a:pPr>
            <a:r>
              <a:rPr lang="en-US" altLang="en-US" sz="3600" b="1" dirty="0">
                <a:latin typeface="Comic Sans MS" panose="030F0702030302020204" pitchFamily="66" charset="0"/>
              </a:rPr>
              <a:t>  Nearly all the embryos die when eggs of a bullfrog are fertilized artificially with sperm from a leopard frog. This is an example of a ____ zygotic reproductive barrier</a:t>
            </a:r>
            <a:br>
              <a:rPr lang="en-US" altLang="en-US" sz="3600" b="1" dirty="0">
                <a:latin typeface="Comic Sans MS" panose="030F0702030302020204" pitchFamily="66" charset="0"/>
              </a:rPr>
            </a:br>
            <a:r>
              <a:rPr lang="en-US" altLang="en-US" sz="3600" b="1" dirty="0">
                <a:latin typeface="Comic Sans MS" panose="030F0702030302020204" pitchFamily="66" charset="0"/>
              </a:rPr>
              <a:t>   </a:t>
            </a:r>
            <a:r>
              <a:rPr lang="en-US" altLang="en-US" sz="2000" b="1" dirty="0">
                <a:latin typeface="Comic Sans MS" panose="030F0702030302020204" pitchFamily="66" charset="0"/>
              </a:rPr>
              <a:t>pre  post</a:t>
            </a:r>
          </a:p>
          <a:p>
            <a:pPr eaLnBrk="1" hangingPunct="1">
              <a:buFontTx/>
              <a:buNone/>
            </a:pPr>
            <a:endParaRPr lang="en-US" altLang="en-US" sz="2000" b="1" dirty="0">
              <a:latin typeface="Comic Sans MS" panose="030F0702030302020204" pitchFamily="66" charset="0"/>
            </a:endParaRPr>
          </a:p>
          <a:p>
            <a:pPr eaLnBrk="1" hangingPunct="1">
              <a:buFontTx/>
              <a:buNone/>
            </a:pPr>
            <a:r>
              <a:rPr lang="en-US" altLang="en-US" sz="3600" b="1" dirty="0">
                <a:latin typeface="Comic Sans MS" panose="030F0702030302020204" pitchFamily="66" charset="0"/>
              </a:rPr>
              <a:t> called hybrid __________</a:t>
            </a:r>
          </a:p>
        </p:txBody>
      </p:sp>
      <p:sp>
        <p:nvSpPr>
          <p:cNvPr id="188419" name="Text Box 3">
            <a:extLst>
              <a:ext uri="{FF2B5EF4-FFF2-40B4-BE49-F238E27FC236}">
                <a16:creationId xmlns:a16="http://schemas.microsoft.com/office/drawing/2014/main" id="{20A5D558-82AB-479D-BB65-67C304258B50}"/>
              </a:ext>
            </a:extLst>
          </p:cNvPr>
          <p:cNvSpPr txBox="1">
            <a:spLocks noChangeArrowheads="1"/>
          </p:cNvSpPr>
          <p:nvPr/>
        </p:nvSpPr>
        <p:spPr bwMode="auto">
          <a:xfrm>
            <a:off x="3152775" y="3886200"/>
            <a:ext cx="2514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inviability</a:t>
            </a:r>
          </a:p>
        </p:txBody>
      </p:sp>
      <p:sp>
        <p:nvSpPr>
          <p:cNvPr id="105476" name="Rectangle 6">
            <a:extLst>
              <a:ext uri="{FF2B5EF4-FFF2-40B4-BE49-F238E27FC236}">
                <a16:creationId xmlns:a16="http://schemas.microsoft.com/office/drawing/2014/main" id="{929FF4ED-4CDA-424D-A759-AA9A482F487E}"/>
              </a:ext>
            </a:extLst>
          </p:cNvPr>
          <p:cNvSpPr>
            <a:spLocks noChangeArrowheads="1"/>
          </p:cNvSpPr>
          <p:nvPr/>
        </p:nvSpPr>
        <p:spPr bwMode="auto">
          <a:xfrm>
            <a:off x="0" y="-76200"/>
            <a:ext cx="4200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solidFill>
                  <a:srgbClr val="CC0099"/>
                </a:solidFill>
                <a:latin typeface="Comic Sans MS" panose="030F0702030302020204" pitchFamily="66" charset="0"/>
              </a:rPr>
              <a:t> http://www.dwm.ks.edu.tw/bio/activelearner/19/ch19summary.htm</a:t>
            </a:r>
          </a:p>
          <a:p>
            <a:pPr eaLnBrk="1" hangingPunct="1">
              <a:spcBef>
                <a:spcPct val="0"/>
              </a:spcBef>
              <a:buFontTx/>
              <a:buNone/>
            </a:pPr>
            <a:r>
              <a:rPr lang="en-US" altLang="en-US" sz="1000" dirty="0">
                <a:solidFill>
                  <a:srgbClr val="CC0099"/>
                </a:solidFill>
                <a:latin typeface="Comic Sans MS" panose="030F0702030302020204" pitchFamily="66" charset="0"/>
              </a:rPr>
              <a:t>l </a:t>
            </a:r>
            <a:r>
              <a:rPr lang="en-US" altLang="en-US" sz="1000" b="1" dirty="0">
                <a:solidFill>
                  <a:srgbClr val="CC0099"/>
                </a:solidFill>
                <a:latin typeface="Comic Sans MS" panose="030F0702030302020204" pitchFamily="66" charset="0"/>
              </a:rPr>
              <a:t>http://www.animationlibrary.com</a:t>
            </a:r>
            <a:endParaRPr lang="en-US" altLang="en-US" sz="1000" dirty="0">
              <a:solidFill>
                <a:srgbClr val="CC0099"/>
              </a:solidFill>
              <a:latin typeface="Comic Sans MS" panose="030F0702030302020204" pitchFamily="66" charset="0"/>
            </a:endParaRPr>
          </a:p>
        </p:txBody>
      </p:sp>
      <p:sp>
        <p:nvSpPr>
          <p:cNvPr id="188423" name="Rectangle 7">
            <a:extLst>
              <a:ext uri="{FF2B5EF4-FFF2-40B4-BE49-F238E27FC236}">
                <a16:creationId xmlns:a16="http://schemas.microsoft.com/office/drawing/2014/main" id="{622CF6C7-E10F-42E9-99D1-1862E0569A38}"/>
              </a:ext>
            </a:extLst>
          </p:cNvPr>
          <p:cNvSpPr>
            <a:spLocks noChangeArrowheads="1"/>
          </p:cNvSpPr>
          <p:nvPr/>
        </p:nvSpPr>
        <p:spPr bwMode="auto">
          <a:xfrm>
            <a:off x="685800" y="2459038"/>
            <a:ext cx="1209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post</a:t>
            </a:r>
          </a:p>
        </p:txBody>
      </p:sp>
      <p:pic>
        <p:nvPicPr>
          <p:cNvPr id="105478" name="Picture 9" descr="Frog_eat_spider">
            <a:extLst>
              <a:ext uri="{FF2B5EF4-FFF2-40B4-BE49-F238E27FC236}">
                <a16:creationId xmlns:a16="http://schemas.microsoft.com/office/drawing/2014/main" id="{2AAC6D19-3D66-4489-843D-7ABF37260A0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03888" y="3733800"/>
            <a:ext cx="19367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Rectangle 1">
            <a:extLst>
              <a:ext uri="{FF2B5EF4-FFF2-40B4-BE49-F238E27FC236}">
                <a16:creationId xmlns:a16="http://schemas.microsoft.com/office/drawing/2014/main" id="{E3B05B8E-5D8A-418E-9CF3-CA64C7B94BDB}"/>
              </a:ext>
            </a:extLst>
          </p:cNvPr>
          <p:cNvSpPr>
            <a:spLocks noChangeArrowheads="1"/>
          </p:cNvSpPr>
          <p:nvPr/>
        </p:nvSpPr>
        <p:spPr bwMode="auto">
          <a:xfrm>
            <a:off x="4763" y="6251575"/>
            <a:ext cx="9185275" cy="57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nSpc>
                <a:spcPct val="107000"/>
              </a:lnSpc>
              <a:buNone/>
            </a:pPr>
            <a:r>
              <a:rPr lang="en-US" sz="1000" dirty="0">
                <a:solidFill>
                  <a:prstClr val="black"/>
                </a:solidFill>
              </a:rPr>
              <a:t>EVO-3.D.1 Speciation may occur when two populations become reproductively isolated from each other.</a:t>
            </a:r>
          </a:p>
          <a:p>
            <a:pPr lvl="0" eaLnBrk="1" fontAlgn="auto" hangingPunct="1">
              <a:lnSpc>
                <a:spcPct val="107000"/>
              </a:lnSpc>
              <a:spcBef>
                <a:spcPts val="0"/>
              </a:spcBef>
              <a:spcAft>
                <a:spcPts val="0"/>
              </a:spcAft>
              <a:buNone/>
            </a:pPr>
            <a:r>
              <a:rPr lang="en-US" sz="1000" dirty="0">
                <a:solidFill>
                  <a:prstClr val="black"/>
                </a:solidFill>
                <a:latin typeface="Calibri" panose="020F0502020204030204"/>
              </a:rPr>
              <a:t>EVO-3.F.2 Speciation may be sympatric or allopatric. </a:t>
            </a:r>
          </a:p>
          <a:p>
            <a:pPr lvl="0" eaLnBrk="1" fontAlgn="auto" hangingPunct="1">
              <a:lnSpc>
                <a:spcPct val="107000"/>
              </a:lnSpc>
              <a:spcBef>
                <a:spcPts val="0"/>
              </a:spcBef>
              <a:spcAft>
                <a:spcPts val="0"/>
              </a:spcAft>
              <a:buNone/>
            </a:pPr>
            <a:r>
              <a:rPr lang="en-US" sz="1000" dirty="0">
                <a:solidFill>
                  <a:prstClr val="black"/>
                </a:solidFill>
                <a:latin typeface="Calibri" panose="020F0502020204030204"/>
              </a:rPr>
              <a:t>EVO-3.F.3 Various prezygotic and postzygotic mechanisms can maintain reproductive isolation and prevent gene flow between populations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8423"/>
                                        </p:tgtEl>
                                        <p:attrNameLst>
                                          <p:attrName>style.visibility</p:attrName>
                                        </p:attrNameLst>
                                      </p:cBhvr>
                                      <p:to>
                                        <p:strVal val="visible"/>
                                      </p:to>
                                    </p:set>
                                    <p:animEffect transition="in" filter="blinds(horizontal)">
                                      <p:cBhvr>
                                        <p:cTn id="7" dur="500"/>
                                        <p:tgtEl>
                                          <p:spTgt spid="1884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8419"/>
                                        </p:tgtEl>
                                        <p:attrNameLst>
                                          <p:attrName>style.visibility</p:attrName>
                                        </p:attrNameLst>
                                      </p:cBhvr>
                                      <p:to>
                                        <p:strVal val="visible"/>
                                      </p:to>
                                    </p:set>
                                    <p:animEffect transition="in" filter="dissolve">
                                      <p:cBhvr>
                                        <p:cTn id="12" dur="500"/>
                                        <p:tgtEl>
                                          <p:spTgt spid="1884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5479"/>
                                        </p:tgtEl>
                                        <p:attrNameLst>
                                          <p:attrName>style.visibility</p:attrName>
                                        </p:attrNameLst>
                                      </p:cBhvr>
                                      <p:to>
                                        <p:strVal val="visible"/>
                                      </p:to>
                                    </p:set>
                                    <p:animEffect transition="in" filter="barn(inVertical)">
                                      <p:cBhvr>
                                        <p:cTn id="17" dur="500"/>
                                        <p:tgtEl>
                                          <p:spTgt spid="105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autoUpdateAnimBg="0"/>
      <p:bldP spid="188423" grpId="0"/>
      <p:bldP spid="10547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156D3CA1-99C2-45D5-A7A8-55AAA0FDDDF3}"/>
              </a:ext>
            </a:extLst>
          </p:cNvPr>
          <p:cNvSpPr>
            <a:spLocks noGrp="1" noChangeArrowheads="1"/>
          </p:cNvSpPr>
          <p:nvPr>
            <p:ph type="body" sz="half" idx="2"/>
          </p:nvPr>
        </p:nvSpPr>
        <p:spPr>
          <a:xfrm>
            <a:off x="-228600" y="152400"/>
            <a:ext cx="9372600" cy="5524500"/>
          </a:xfrm>
        </p:spPr>
        <p:txBody>
          <a:bodyPr/>
          <a:lstStyle/>
          <a:p>
            <a:pPr eaLnBrk="1" hangingPunct="1">
              <a:buFontTx/>
              <a:buNone/>
            </a:pPr>
            <a:r>
              <a:rPr lang="en-US" altLang="en-US" dirty="0">
                <a:latin typeface="Comic Sans MS" panose="030F0702030302020204" pitchFamily="66" charset="0"/>
              </a:rPr>
              <a:t>  Whales and wolves share a common ancestor, but have evolved to look very different. </a:t>
            </a:r>
          </a:p>
          <a:p>
            <a:pPr eaLnBrk="1" hangingPunct="1">
              <a:buFontTx/>
              <a:buNone/>
            </a:pPr>
            <a:r>
              <a:rPr lang="en-US" altLang="en-US" dirty="0">
                <a:latin typeface="Comic Sans MS" panose="030F0702030302020204" pitchFamily="66" charset="0"/>
              </a:rPr>
              <a:t>  This is an example of </a:t>
            </a:r>
          </a:p>
          <a:p>
            <a:pPr eaLnBrk="1" hangingPunct="1">
              <a:buFontTx/>
              <a:buNone/>
            </a:pPr>
            <a:r>
              <a:rPr lang="en-US" altLang="en-US" dirty="0">
                <a:latin typeface="Comic Sans MS" panose="030F0702030302020204" pitchFamily="66" charset="0"/>
              </a:rPr>
              <a:t>		a) convergent evolution</a:t>
            </a:r>
            <a:br>
              <a:rPr lang="en-US" altLang="en-US" dirty="0">
                <a:latin typeface="Comic Sans MS" panose="030F0702030302020204" pitchFamily="66" charset="0"/>
              </a:rPr>
            </a:br>
            <a:r>
              <a:rPr lang="en-US" altLang="en-US" dirty="0">
                <a:latin typeface="Comic Sans MS" panose="030F0702030302020204" pitchFamily="66" charset="0"/>
              </a:rPr>
              <a:t>     b) divergent evolution</a:t>
            </a:r>
            <a:br>
              <a:rPr lang="en-US" altLang="en-US" dirty="0">
                <a:latin typeface="Comic Sans MS" panose="030F0702030302020204" pitchFamily="66" charset="0"/>
              </a:rPr>
            </a:br>
            <a:r>
              <a:rPr lang="en-US" altLang="en-US" dirty="0">
                <a:latin typeface="Comic Sans MS" panose="030F0702030302020204" pitchFamily="66" charset="0"/>
              </a:rPr>
              <a:t>     c) punctuated equilibrium</a:t>
            </a:r>
            <a:br>
              <a:rPr lang="en-US" altLang="en-US" dirty="0">
                <a:latin typeface="Comic Sans MS" panose="030F0702030302020204" pitchFamily="66" charset="0"/>
              </a:rPr>
            </a:br>
            <a:r>
              <a:rPr lang="en-US" altLang="en-US" dirty="0">
                <a:latin typeface="Comic Sans MS" panose="030F0702030302020204" pitchFamily="66" charset="0"/>
              </a:rPr>
              <a:t>     d) inheritance of acquired traits</a:t>
            </a:r>
          </a:p>
        </p:txBody>
      </p:sp>
      <p:sp>
        <p:nvSpPr>
          <p:cNvPr id="2" name="Rectangle 1">
            <a:extLst>
              <a:ext uri="{FF2B5EF4-FFF2-40B4-BE49-F238E27FC236}">
                <a16:creationId xmlns:a16="http://schemas.microsoft.com/office/drawing/2014/main" id="{494AE050-9A8E-4E4E-934B-0D01B65F9A03}"/>
              </a:ext>
            </a:extLst>
          </p:cNvPr>
          <p:cNvSpPr/>
          <p:nvPr/>
        </p:nvSpPr>
        <p:spPr>
          <a:xfrm>
            <a:off x="609600" y="2286000"/>
            <a:ext cx="5029200" cy="533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FE684F2-3D54-4DB0-9146-D2C863E727BA}"/>
              </a:ext>
            </a:extLst>
          </p:cNvPr>
          <p:cNvSpPr/>
          <p:nvPr/>
        </p:nvSpPr>
        <p:spPr>
          <a:xfrm>
            <a:off x="7088" y="6096000"/>
            <a:ext cx="9144000" cy="739883"/>
          </a:xfrm>
          <a:prstGeom prst="rect">
            <a:avLst/>
          </a:prstGeom>
        </p:spPr>
        <p:txBody>
          <a:bodyPr wrap="square">
            <a:spAutoFit/>
          </a:bodyPr>
          <a:lstStyle/>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EVO-3.E.2 Divergent evolution occurs when adaptation to new habitats results in phenotypic diversification. Speciation rates can be especially rapid during times of adaptive radiation as new habitats become available</a:t>
            </a:r>
          </a:p>
          <a:p>
            <a:pPr lvl="0">
              <a:lnSpc>
                <a:spcPct val="107000"/>
              </a:lnSpc>
            </a:pPr>
            <a:r>
              <a:rPr lang="en-US" sz="1000" dirty="0">
                <a:latin typeface="Times New Roman" panose="02020603050405020304" pitchFamily="18" charset="0"/>
                <a:cs typeface="Times New Roman" panose="02020603050405020304" pitchFamily="18" charset="0"/>
              </a:rPr>
              <a:t>EVO 3.A.1 Populations of organisms continue to evolve.</a:t>
            </a:r>
          </a:p>
          <a:p>
            <a:pPr lvl="0">
              <a:lnSpc>
                <a:spcPct val="107000"/>
              </a:lnSpc>
            </a:pPr>
            <a:r>
              <a:rPr lang="en-US" sz="1000" dirty="0">
                <a:latin typeface="Times New Roman" panose="02020603050405020304" pitchFamily="18" charset="0"/>
                <a:cs typeface="Times New Roman" panose="02020603050405020304" pitchFamily="18" charset="0"/>
              </a:rPr>
              <a:t>EVO-3.A.2 All species have evolved and continue to evolve—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3813" y="393632"/>
            <a:ext cx="9043987" cy="5129212"/>
          </a:xfrm>
        </p:spPr>
        <p:txBody>
          <a:bodyPr/>
          <a:lstStyle/>
          <a:p>
            <a:pPr marL="0" indent="0">
              <a:buFontTx/>
              <a:buNone/>
            </a:pPr>
            <a:r>
              <a:rPr lang="en-US" sz="1600" dirty="0">
                <a:latin typeface="Comic Sans MS" panose="030F0702030302020204" pitchFamily="66" charset="0"/>
              </a:rPr>
              <a:t>A proficient engineer can easily design skeletal structures that are more functional than those currently found in the forelimbs of such diverse mammals as horses, whales, and bats. The actual forelimbs of these mammals do not seem to be optimally arranged because </a:t>
            </a:r>
          </a:p>
          <a:p>
            <a:pPr>
              <a:buFontTx/>
              <a:buAutoNum type="alphaUcParenR"/>
            </a:pPr>
            <a:r>
              <a:rPr lang="en-US" sz="1600" dirty="0">
                <a:latin typeface="Comic Sans MS" panose="030F0702030302020204" pitchFamily="66" charset="0"/>
              </a:rPr>
              <a:t>natural selection has not had sufficient time to create the optimal design in each case,</a:t>
            </a:r>
          </a:p>
          <a:p>
            <a:pPr marL="0" indent="0">
              <a:buNone/>
            </a:pPr>
            <a:r>
              <a:rPr lang="en-US" sz="1600" dirty="0">
                <a:latin typeface="Comic Sans MS" panose="030F0702030302020204" pitchFamily="66" charset="0"/>
              </a:rPr>
              <a:t>       but will do so given enough time. </a:t>
            </a:r>
          </a:p>
          <a:p>
            <a:pPr marL="0" indent="0">
              <a:buNone/>
            </a:pPr>
            <a:endParaRPr lang="en-US" sz="1600" dirty="0">
              <a:latin typeface="Comic Sans MS" panose="030F0702030302020204" pitchFamily="66" charset="0"/>
            </a:endParaRPr>
          </a:p>
          <a:p>
            <a:pPr marL="0" indent="0">
              <a:buNone/>
            </a:pPr>
            <a:r>
              <a:rPr lang="en-US" sz="1600" dirty="0">
                <a:latin typeface="Comic Sans MS" panose="030F0702030302020204" pitchFamily="66" charset="0"/>
              </a:rPr>
              <a:t>B) in many cases, phenotype is not merely determined by genotype, but by the environment as </a:t>
            </a:r>
            <a:br>
              <a:rPr lang="en-US" sz="1600" dirty="0">
                <a:latin typeface="Comic Sans MS" panose="030F0702030302020204" pitchFamily="66" charset="0"/>
              </a:rPr>
            </a:br>
            <a:r>
              <a:rPr lang="en-US" sz="1600" dirty="0">
                <a:latin typeface="Comic Sans MS" panose="030F0702030302020204" pitchFamily="66" charset="0"/>
              </a:rPr>
              <a:t>      well. </a:t>
            </a:r>
          </a:p>
          <a:p>
            <a:pPr marL="0" indent="0">
              <a:buNone/>
            </a:pPr>
            <a:endParaRPr lang="en-US" sz="1600" dirty="0">
              <a:latin typeface="Comic Sans MS" panose="030F0702030302020204" pitchFamily="66" charset="0"/>
            </a:endParaRPr>
          </a:p>
          <a:p>
            <a:pPr marL="0" indent="0">
              <a:buNone/>
            </a:pPr>
            <a:r>
              <a:rPr lang="en-US" sz="1600" dirty="0">
                <a:latin typeface="Comic Sans MS" panose="030F0702030302020204" pitchFamily="66" charset="0"/>
              </a:rPr>
              <a:t>C) though we may not consider the fit between the current skeletal arrangements and their </a:t>
            </a:r>
            <a:br>
              <a:rPr lang="en-US" sz="1600" dirty="0">
                <a:latin typeface="Comic Sans MS" panose="030F0702030302020204" pitchFamily="66" charset="0"/>
              </a:rPr>
            </a:br>
            <a:r>
              <a:rPr lang="en-US" sz="1600" dirty="0">
                <a:latin typeface="Comic Sans MS" panose="030F0702030302020204" pitchFamily="66" charset="0"/>
              </a:rPr>
              <a:t>     functions excellent, we should not doubt that natural selection ultimately produces the </a:t>
            </a:r>
            <a:br>
              <a:rPr lang="en-US" sz="1600" dirty="0">
                <a:latin typeface="Comic Sans MS" panose="030F0702030302020204" pitchFamily="66" charset="0"/>
              </a:rPr>
            </a:br>
            <a:r>
              <a:rPr lang="en-US" sz="1600" dirty="0">
                <a:latin typeface="Comic Sans MS" panose="030F0702030302020204" pitchFamily="66" charset="0"/>
              </a:rPr>
              <a:t>     best design. </a:t>
            </a:r>
          </a:p>
          <a:p>
            <a:pPr marL="0" indent="0">
              <a:buNone/>
            </a:pPr>
            <a:endParaRPr lang="en-US" sz="1600" dirty="0">
              <a:latin typeface="Comic Sans MS" panose="030F0702030302020204" pitchFamily="66" charset="0"/>
            </a:endParaRPr>
          </a:p>
          <a:p>
            <a:pPr marL="0" indent="0">
              <a:buNone/>
            </a:pPr>
            <a:r>
              <a:rPr lang="en-US" sz="1600" dirty="0">
                <a:latin typeface="Comic Sans MS" panose="030F0702030302020204" pitchFamily="66" charset="0"/>
              </a:rPr>
              <a:t>D) natural selection is generally limited to modifying structures that were present in </a:t>
            </a:r>
            <a:br>
              <a:rPr lang="en-US" sz="1600" dirty="0">
                <a:latin typeface="Comic Sans MS" panose="030F0702030302020204" pitchFamily="66" charset="0"/>
              </a:rPr>
            </a:br>
            <a:r>
              <a:rPr lang="en-US" sz="1600" dirty="0">
                <a:latin typeface="Comic Sans MS" panose="030F0702030302020204" pitchFamily="66" charset="0"/>
              </a:rPr>
              <a:t>     previous generations and in previous species.</a:t>
            </a:r>
            <a:endParaRPr lang="en-US" altLang="en-US" sz="16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65A3BD64-F4BA-4844-AF8C-3EC823A84B84}"/>
              </a:ext>
            </a:extLst>
          </p:cNvPr>
          <p:cNvSpPr txBox="1"/>
          <p:nvPr/>
        </p:nvSpPr>
        <p:spPr>
          <a:xfrm>
            <a:off x="23813" y="0"/>
            <a:ext cx="8891587" cy="246221"/>
          </a:xfrm>
          <a:prstGeom prst="rect">
            <a:avLst/>
          </a:prstGeom>
          <a:noFill/>
        </p:spPr>
        <p:txBody>
          <a:bodyPr>
            <a:spAutoFit/>
          </a:bodyPr>
          <a:lstStyle/>
          <a:p>
            <a:pPr>
              <a:defRPr/>
            </a:pPr>
            <a:r>
              <a:rPr lang="en-US" sz="1000" dirty="0">
                <a:solidFill>
                  <a:schemeClr val="accent6">
                    <a:lumMod val="75000"/>
                  </a:schemeClr>
                </a:solidFill>
              </a:rPr>
              <a:t>FROM:   http://serranohighschoolapbiology.weebly.com/uploads/6/7/9/9/6799747/ap_biology_evolution_unit_practice_test_1.pdf</a:t>
            </a:r>
          </a:p>
        </p:txBody>
      </p:sp>
      <p:sp>
        <p:nvSpPr>
          <p:cNvPr id="3" name="Oval 2">
            <a:extLst>
              <a:ext uri="{FF2B5EF4-FFF2-40B4-BE49-F238E27FC236}">
                <a16:creationId xmlns:a16="http://schemas.microsoft.com/office/drawing/2014/main" id="{886109AC-1FB1-41CB-B02D-F48807106245}"/>
              </a:ext>
            </a:extLst>
          </p:cNvPr>
          <p:cNvSpPr/>
          <p:nvPr/>
        </p:nvSpPr>
        <p:spPr>
          <a:xfrm>
            <a:off x="0" y="3886200"/>
            <a:ext cx="43338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23813" y="6415699"/>
            <a:ext cx="9202738" cy="575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a:lnSpc>
                <a:spcPct val="107000"/>
              </a:lnSpc>
            </a:pPr>
            <a:r>
              <a:rPr lang="en-US" sz="1000" dirty="0">
                <a:latin typeface="Times New Roman" panose="02020603050405020304" pitchFamily="18" charset="0"/>
                <a:cs typeface="Times New Roman" panose="02020603050405020304" pitchFamily="18" charset="0"/>
              </a:rPr>
              <a:t>EVO-1.C.1 Natural selection is a major mechanism of evolution. </a:t>
            </a:r>
          </a:p>
          <a:p>
            <a:pPr>
              <a:lnSpc>
                <a:spcPct val="107000"/>
              </a:lnSpc>
            </a:pPr>
            <a:r>
              <a:rPr lang="en-US" sz="1000" dirty="0">
                <a:latin typeface="Times New Roman" panose="02020603050405020304" pitchFamily="18" charset="0"/>
                <a:cs typeface="Times New Roman" panose="02020603050405020304" pitchFamily="18" charset="0"/>
              </a:rPr>
              <a:t> EVO-1.E.1 Natural selection acts on phenotypic variations in populations</a:t>
            </a:r>
            <a:r>
              <a:rPr lang="en-US" sz="1000" dirty="0">
                <a:solidFill>
                  <a:srgbClr val="C00000"/>
                </a:solidFill>
              </a:rPr>
              <a:t>. </a:t>
            </a:r>
          </a:p>
          <a:p>
            <a:pPr>
              <a:lnSpc>
                <a:spcPct val="107000"/>
              </a:lnSpc>
            </a:pP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5389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32E9F1C6-7656-444D-8ECF-61863395E9A1}"/>
              </a:ext>
            </a:extLst>
          </p:cNvPr>
          <p:cNvSpPr>
            <a:spLocks noGrp="1" noChangeArrowheads="1"/>
          </p:cNvSpPr>
          <p:nvPr>
            <p:ph type="body" sz="half" idx="2"/>
          </p:nvPr>
        </p:nvSpPr>
        <p:spPr>
          <a:xfrm>
            <a:off x="0" y="216404"/>
            <a:ext cx="9043988" cy="4648200"/>
          </a:xfrm>
        </p:spPr>
        <p:txBody>
          <a:bodyPr/>
          <a:lstStyle/>
          <a:p>
            <a:pPr marL="0" indent="0">
              <a:buFontTx/>
              <a:buNone/>
              <a:defRPr/>
            </a:pPr>
            <a:r>
              <a:rPr lang="en-US" sz="2000" dirty="0">
                <a:latin typeface="Comic Sans MS" panose="030F0702030302020204" pitchFamily="66" charset="0"/>
              </a:rPr>
              <a:t>Over evolutionary time, many cave–dwelling organisms have lost their eyes. Tapeworms have lost their digestive systems. Whales have lost their hind limbs. How can natural selection account for these losses? </a:t>
            </a:r>
          </a:p>
          <a:p>
            <a:pPr marL="457200" indent="-457200">
              <a:buFontTx/>
              <a:buAutoNum type="alphaUcParenR"/>
              <a:defRPr/>
            </a:pPr>
            <a:r>
              <a:rPr lang="en-US" sz="2000" dirty="0">
                <a:latin typeface="Comic Sans MS" panose="030F0702030302020204" pitchFamily="66" charset="0"/>
              </a:rPr>
              <a:t>Natural selection cannot account for losses, only for innovations. </a:t>
            </a:r>
          </a:p>
          <a:p>
            <a:pPr marL="457200" indent="-457200">
              <a:buFontTx/>
              <a:buAutoNum type="alphaUcParenR"/>
              <a:defRPr/>
            </a:pPr>
            <a:r>
              <a:rPr lang="en-US" sz="2000" dirty="0">
                <a:latin typeface="Comic Sans MS" panose="030F0702030302020204" pitchFamily="66" charset="0"/>
              </a:rPr>
              <a:t>Natural selection accounts for these losses by the principle of use and disuse. </a:t>
            </a:r>
          </a:p>
          <a:p>
            <a:pPr marL="0" indent="0">
              <a:buFontTx/>
              <a:buNone/>
              <a:defRPr/>
            </a:pPr>
            <a:r>
              <a:rPr lang="en-US" sz="2000" dirty="0">
                <a:latin typeface="Comic Sans MS" panose="030F0702030302020204" pitchFamily="66" charset="0"/>
              </a:rPr>
              <a:t>C) Under particular circumstances that persisted for long periods, each of </a:t>
            </a:r>
            <a:br>
              <a:rPr lang="en-US" sz="2000" dirty="0">
                <a:latin typeface="Comic Sans MS" panose="030F0702030302020204" pitchFamily="66" charset="0"/>
              </a:rPr>
            </a:br>
            <a:r>
              <a:rPr lang="en-US" sz="2000" dirty="0">
                <a:latin typeface="Comic Sans MS" panose="030F0702030302020204" pitchFamily="66" charset="0"/>
              </a:rPr>
              <a:t>      these structures presented greater costs than benefits. </a:t>
            </a:r>
          </a:p>
          <a:p>
            <a:pPr marL="0" indent="0">
              <a:buFontTx/>
              <a:buNone/>
              <a:defRPr/>
            </a:pPr>
            <a:r>
              <a:rPr lang="en-US" sz="2000" dirty="0">
                <a:latin typeface="Comic Sans MS" panose="030F0702030302020204" pitchFamily="66" charset="0"/>
              </a:rPr>
              <a:t>D) The ancestors of these organisms experienced harmful mutations that </a:t>
            </a:r>
            <a:br>
              <a:rPr lang="en-US" sz="2000" dirty="0">
                <a:latin typeface="Comic Sans MS" panose="030F0702030302020204" pitchFamily="66" charset="0"/>
              </a:rPr>
            </a:br>
            <a:r>
              <a:rPr lang="en-US" sz="2000" dirty="0">
                <a:latin typeface="Comic Sans MS" panose="030F0702030302020204" pitchFamily="66" charset="0"/>
              </a:rPr>
              <a:t>      forced them to find new habitats which these species had not </a:t>
            </a:r>
            <a:br>
              <a:rPr lang="en-US" sz="2000" dirty="0">
                <a:latin typeface="Comic Sans MS" panose="030F0702030302020204" pitchFamily="66" charset="0"/>
              </a:rPr>
            </a:br>
            <a:r>
              <a:rPr lang="en-US" sz="2000" dirty="0">
                <a:latin typeface="Comic Sans MS" panose="030F0702030302020204" pitchFamily="66" charset="0"/>
              </a:rPr>
              <a:t>       previously used</a:t>
            </a:r>
            <a:endParaRPr lang="en-US" altLang="en-US" sz="2000" dirty="0">
              <a:latin typeface="Comic Sans MS" pitchFamily="66" charset="0"/>
            </a:endParaRPr>
          </a:p>
        </p:txBody>
      </p:sp>
      <p:sp>
        <p:nvSpPr>
          <p:cNvPr id="89091" name="Rectangle 1">
            <a:extLst>
              <a:ext uri="{FF2B5EF4-FFF2-40B4-BE49-F238E27FC236}">
                <a16:creationId xmlns:a16="http://schemas.microsoft.com/office/drawing/2014/main" id="{F04FDAB6-6BB2-43E9-8C41-23274539E1D5}"/>
              </a:ext>
            </a:extLst>
          </p:cNvPr>
          <p:cNvSpPr>
            <a:spLocks noChangeArrowheads="1"/>
          </p:cNvSpPr>
          <p:nvPr/>
        </p:nvSpPr>
        <p:spPr bwMode="auto">
          <a:xfrm>
            <a:off x="39855" y="5727241"/>
            <a:ext cx="9185275" cy="113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nSpc>
                <a:spcPct val="107000"/>
              </a:lnSpc>
              <a:buNone/>
            </a:pPr>
            <a:r>
              <a:rPr lang="en-US" sz="1000" dirty="0">
                <a:latin typeface="Times New Roman" panose="02020603050405020304" pitchFamily="18" charset="0"/>
                <a:cs typeface="Times New Roman" panose="02020603050405020304" pitchFamily="18" charset="0"/>
              </a:rPr>
              <a:t>EVO-1.E.2 Environments change and apply selective pressures to populations.</a:t>
            </a:r>
          </a:p>
          <a:p>
            <a:pPr>
              <a:lnSpc>
                <a:spcPct val="107000"/>
              </a:lnSpc>
              <a:buNone/>
            </a:pPr>
            <a:r>
              <a:rPr lang="en-US" sz="1000" dirty="0">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p>
          <a:p>
            <a:pPr>
              <a:lnSpc>
                <a:spcPct val="107000"/>
              </a:lnSpc>
              <a:buNone/>
            </a:pPr>
            <a:r>
              <a:rPr lang="en-US" sz="1000" dirty="0">
                <a:latin typeface="Times New Roman" panose="02020603050405020304" pitchFamily="18" charset="0"/>
                <a:cs typeface="Times New Roman" panose="02020603050405020304" pitchFamily="18" charset="0"/>
              </a:rPr>
              <a:t>EVO-1.D.2 Biotic and abiotic environments can be more or less stable/fluctuating, and this affects the rate and direction of evolution; different genetic variations can be selected in each generation</a:t>
            </a:r>
          </a:p>
          <a:p>
            <a:pPr lvl="0" eaLnBrk="1" fontAlgn="auto" hangingPunct="1">
              <a:lnSpc>
                <a:spcPct val="107000"/>
              </a:lnSpc>
              <a:spcBef>
                <a:spcPts val="0"/>
              </a:spcBef>
              <a:spcAft>
                <a:spcPts val="800"/>
              </a:spcAft>
              <a:buNone/>
            </a:pPr>
            <a:r>
              <a:rPr lang="en-US" sz="1000" dirty="0">
                <a:latin typeface="Times New Roman" panose="02020603050405020304" pitchFamily="18" charset="0"/>
                <a:cs typeface="Times New Roman" panose="02020603050405020304" pitchFamily="18" charset="0"/>
              </a:rPr>
              <a:t>SYI-3.D.1 The level of variation in a population affects population dynamics— </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a:t>
            </a:r>
            <a:r>
              <a:rPr lang="en-US" altLang="en-US" sz="1000" dirty="0">
                <a:latin typeface="Times New Roman" panose="02020603050405020304" pitchFamily="18" charset="0"/>
                <a:cs typeface="Times New Roman" panose="02020603050405020304" pitchFamily="18" charset="0"/>
              </a:rPr>
              <a:t>c. Alleles that are adaptive in one environmental condition may be deleterious in another because of different selective pressures</a:t>
            </a:r>
            <a:endParaRPr lang="en-US" sz="10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98BE1BE-8128-4A8B-80C6-EC76AA269415}"/>
              </a:ext>
            </a:extLst>
          </p:cNvPr>
          <p:cNvSpPr txBox="1"/>
          <p:nvPr/>
        </p:nvSpPr>
        <p:spPr>
          <a:xfrm>
            <a:off x="23813" y="0"/>
            <a:ext cx="9185275" cy="246221"/>
          </a:xfrm>
          <a:prstGeom prst="rect">
            <a:avLst/>
          </a:prstGeom>
          <a:noFill/>
        </p:spPr>
        <p:txBody>
          <a:bodyPr wrap="square">
            <a:spAutoFit/>
          </a:bodyPr>
          <a:lstStyle/>
          <a:p>
            <a:pPr>
              <a:defRPr/>
            </a:pPr>
            <a:r>
              <a:rPr lang="en-US" sz="1000" dirty="0">
                <a:solidFill>
                  <a:schemeClr val="accent6">
                    <a:lumMod val="75000"/>
                  </a:schemeClr>
                </a:solidFill>
              </a:rPr>
              <a:t>FROM: http://serranohighschoolapbiology.weebly.com/uploads/6/7/9/9/6799747/ap_biology_evolution_unit_practice_test_1.pdf</a:t>
            </a:r>
          </a:p>
        </p:txBody>
      </p:sp>
      <p:sp>
        <p:nvSpPr>
          <p:cNvPr id="3" name="Oval 2">
            <a:extLst>
              <a:ext uri="{FF2B5EF4-FFF2-40B4-BE49-F238E27FC236}">
                <a16:creationId xmlns:a16="http://schemas.microsoft.com/office/drawing/2014/main" id="{16321659-76BC-428A-8D4F-E8A4EB464B8F}"/>
              </a:ext>
            </a:extLst>
          </p:cNvPr>
          <p:cNvSpPr/>
          <p:nvPr/>
        </p:nvSpPr>
        <p:spPr>
          <a:xfrm>
            <a:off x="0" y="2072331"/>
            <a:ext cx="457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9091"/>
                                        </p:tgtEl>
                                        <p:attrNameLst>
                                          <p:attrName>style.visibility</p:attrName>
                                        </p:attrNameLst>
                                      </p:cBhvr>
                                      <p:to>
                                        <p:strVal val="visible"/>
                                      </p:to>
                                    </p:set>
                                    <p:animEffect transition="in" filter="wipe(left)">
                                      <p:cBhvr>
                                        <p:cTn id="12" dur="500"/>
                                        <p:tgtEl>
                                          <p:spTgt spid="89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p:bldP spid="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C910F0-A288-4638-AD41-A4AB3D08CCC1}"/>
              </a:ext>
            </a:extLst>
          </p:cNvPr>
          <p:cNvSpPr/>
          <p:nvPr/>
        </p:nvSpPr>
        <p:spPr>
          <a:xfrm>
            <a:off x="76504" y="246221"/>
            <a:ext cx="9055774" cy="3970318"/>
          </a:xfrm>
          <a:prstGeom prst="rect">
            <a:avLst/>
          </a:prstGeom>
        </p:spPr>
        <p:txBody>
          <a:bodyPr wrap="square">
            <a:spAutoFit/>
          </a:bodyPr>
          <a:lstStyle/>
          <a:p>
            <a:r>
              <a:rPr lang="en-US" dirty="0"/>
              <a:t>Rabbit’s ears can be either short or floppy, where short ears are dominant over floppy ears. There are 653 individuals in a population. 104 rabbits have floppy ears and 549 have short ears. Find: the frequency of the dominant and recessive alleles and the frequency of individuals with homozygous dominant, heterozygous, and homozygous recessive genotypes. </a:t>
            </a:r>
          </a:p>
          <a:p>
            <a:endParaRPr lang="en-US" dirty="0"/>
          </a:p>
          <a:p>
            <a:endParaRPr lang="en-US" dirty="0"/>
          </a:p>
          <a:p>
            <a:endParaRPr lang="en-US" dirty="0"/>
          </a:p>
          <a:p>
            <a:endParaRPr lang="en-US" dirty="0"/>
          </a:p>
          <a:p>
            <a:endParaRPr lang="en-US" dirty="0"/>
          </a:p>
          <a:p>
            <a:endParaRPr lang="en-US" dirty="0"/>
          </a:p>
          <a:p>
            <a:r>
              <a:rPr lang="en-US" dirty="0"/>
              <a:t>The next generation of rabbits has 560 individuals with short ears and 840 individuals with floppy ears. Is the population in Hardy-Weinberg Equilibrium? Solve for p and q. </a:t>
            </a:r>
          </a:p>
        </p:txBody>
      </p:sp>
      <p:sp>
        <p:nvSpPr>
          <p:cNvPr id="2" name="Rectangle 1">
            <a:extLst>
              <a:ext uri="{FF2B5EF4-FFF2-40B4-BE49-F238E27FC236}">
                <a16:creationId xmlns:a16="http://schemas.microsoft.com/office/drawing/2014/main" id="{D872F571-05C2-410C-9BFF-A4B081E659A2}"/>
              </a:ext>
            </a:extLst>
          </p:cNvPr>
          <p:cNvSpPr/>
          <p:nvPr/>
        </p:nvSpPr>
        <p:spPr>
          <a:xfrm>
            <a:off x="231008" y="5334274"/>
            <a:ext cx="8965473" cy="646331"/>
          </a:xfrm>
          <a:prstGeom prst="rect">
            <a:avLst/>
          </a:prstGeom>
        </p:spPr>
        <p:txBody>
          <a:bodyPr wrap="square">
            <a:spAutoFit/>
          </a:bodyPr>
          <a:lstStyle/>
          <a:p>
            <a:r>
              <a:rPr lang="en-US" dirty="0">
                <a:solidFill>
                  <a:srgbClr val="0066CC"/>
                </a:solidFill>
              </a:rPr>
              <a:t>No, the population is not in a state of Hardy-Weinberg Equilibrium because the allele frequencies are not the same as the preceding generation. . </a:t>
            </a:r>
          </a:p>
        </p:txBody>
      </p:sp>
      <p:sp>
        <p:nvSpPr>
          <p:cNvPr id="3" name="Rectangle 2">
            <a:extLst>
              <a:ext uri="{FF2B5EF4-FFF2-40B4-BE49-F238E27FC236}">
                <a16:creationId xmlns:a16="http://schemas.microsoft.com/office/drawing/2014/main" id="{D603CBC5-4FA7-4AEC-A431-0483FF71C9AC}"/>
              </a:ext>
            </a:extLst>
          </p:cNvPr>
          <p:cNvSpPr/>
          <p:nvPr/>
        </p:nvSpPr>
        <p:spPr>
          <a:xfrm>
            <a:off x="11722" y="0"/>
            <a:ext cx="8990989" cy="246221"/>
          </a:xfrm>
          <a:prstGeom prst="rect">
            <a:avLst/>
          </a:prstGeom>
        </p:spPr>
        <p:txBody>
          <a:bodyPr wrap="square">
            <a:spAutoFit/>
          </a:bodyPr>
          <a:lstStyle/>
          <a:p>
            <a:r>
              <a:rPr lang="en-US" sz="1000" dirty="0">
                <a:solidFill>
                  <a:srgbClr val="CC0099"/>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http://www.germanna.edu/wp-content/uploads/tutoring/handouts/Hardy-Weinberg-Equilibrium.pdf</a:t>
            </a:r>
            <a:endParaRPr lang="en-US" sz="1000" dirty="0">
              <a:solidFill>
                <a:srgbClr val="CC0099"/>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D7DCE00-F62C-46D8-92BF-BAF51DD14E4F}"/>
              </a:ext>
            </a:extLst>
          </p:cNvPr>
          <p:cNvSpPr/>
          <p:nvPr/>
        </p:nvSpPr>
        <p:spPr>
          <a:xfrm>
            <a:off x="274320" y="1723548"/>
            <a:ext cx="6173485" cy="369332"/>
          </a:xfrm>
          <a:prstGeom prst="rect">
            <a:avLst/>
          </a:prstGeom>
        </p:spPr>
        <p:txBody>
          <a:bodyPr wrap="none">
            <a:spAutoFit/>
          </a:bodyPr>
          <a:lstStyle/>
          <a:p>
            <a:r>
              <a:rPr lang="en-US" dirty="0">
                <a:solidFill>
                  <a:srgbClr val="0066CC"/>
                </a:solidFill>
              </a:rPr>
              <a:t>Homozygous recessive genotype  = 𝑞² = 104/653 = 0.16 </a:t>
            </a:r>
            <a:endParaRPr lang="en-US" dirty="0"/>
          </a:p>
        </p:txBody>
      </p:sp>
      <p:sp>
        <p:nvSpPr>
          <p:cNvPr id="9" name="Rectangle 8">
            <a:extLst>
              <a:ext uri="{FF2B5EF4-FFF2-40B4-BE49-F238E27FC236}">
                <a16:creationId xmlns:a16="http://schemas.microsoft.com/office/drawing/2014/main" id="{CC56B048-C343-401D-B12E-81F18B729C2C}"/>
              </a:ext>
            </a:extLst>
          </p:cNvPr>
          <p:cNvSpPr/>
          <p:nvPr/>
        </p:nvSpPr>
        <p:spPr>
          <a:xfrm>
            <a:off x="209005" y="2910436"/>
            <a:ext cx="5851282" cy="369332"/>
          </a:xfrm>
          <a:prstGeom prst="rect">
            <a:avLst/>
          </a:prstGeom>
        </p:spPr>
        <p:txBody>
          <a:bodyPr wrap="none">
            <a:spAutoFit/>
          </a:bodyPr>
          <a:lstStyle/>
          <a:p>
            <a:r>
              <a:rPr lang="en-US" dirty="0">
                <a:solidFill>
                  <a:srgbClr val="0066CC"/>
                </a:solidFill>
              </a:rPr>
              <a:t> Heterozygous genotype = 2pq = 2 (0.6) (0.4) = 0.48  </a:t>
            </a:r>
            <a:endParaRPr lang="en-US" dirty="0"/>
          </a:p>
        </p:txBody>
      </p:sp>
      <p:sp>
        <p:nvSpPr>
          <p:cNvPr id="11" name="Rectangle 10">
            <a:extLst>
              <a:ext uri="{FF2B5EF4-FFF2-40B4-BE49-F238E27FC236}">
                <a16:creationId xmlns:a16="http://schemas.microsoft.com/office/drawing/2014/main" id="{CF4E0FE1-8589-49C5-B860-66726E17BA32}"/>
              </a:ext>
            </a:extLst>
          </p:cNvPr>
          <p:cNvSpPr/>
          <p:nvPr/>
        </p:nvSpPr>
        <p:spPr>
          <a:xfrm>
            <a:off x="274320" y="2000547"/>
            <a:ext cx="3871573" cy="369332"/>
          </a:xfrm>
          <a:prstGeom prst="rect">
            <a:avLst/>
          </a:prstGeom>
        </p:spPr>
        <p:txBody>
          <a:bodyPr wrap="none">
            <a:spAutoFit/>
          </a:bodyPr>
          <a:lstStyle/>
          <a:p>
            <a:r>
              <a:rPr lang="en-US" dirty="0">
                <a:solidFill>
                  <a:srgbClr val="0066CC"/>
                </a:solidFill>
              </a:rPr>
              <a:t>Recessive allele = q =   √ 0.16 = 0.4</a:t>
            </a:r>
          </a:p>
        </p:txBody>
      </p:sp>
      <p:sp>
        <p:nvSpPr>
          <p:cNvPr id="12" name="Rectangle 11">
            <a:extLst>
              <a:ext uri="{FF2B5EF4-FFF2-40B4-BE49-F238E27FC236}">
                <a16:creationId xmlns:a16="http://schemas.microsoft.com/office/drawing/2014/main" id="{EE619419-EDE9-4A8C-B1BD-B9EFB5955D7C}"/>
              </a:ext>
            </a:extLst>
          </p:cNvPr>
          <p:cNvSpPr/>
          <p:nvPr/>
        </p:nvSpPr>
        <p:spPr>
          <a:xfrm>
            <a:off x="270691" y="2294883"/>
            <a:ext cx="3719288" cy="369332"/>
          </a:xfrm>
          <a:prstGeom prst="rect">
            <a:avLst/>
          </a:prstGeom>
        </p:spPr>
        <p:txBody>
          <a:bodyPr wrap="none">
            <a:spAutoFit/>
          </a:bodyPr>
          <a:lstStyle/>
          <a:p>
            <a:r>
              <a:rPr lang="en-US" dirty="0">
                <a:solidFill>
                  <a:srgbClr val="0066CC"/>
                </a:solidFill>
              </a:rPr>
              <a:t>Dominant allele = p = 1- 0.4 = 0.6 </a:t>
            </a:r>
            <a:endParaRPr lang="en-US" dirty="0"/>
          </a:p>
        </p:txBody>
      </p:sp>
      <p:sp>
        <p:nvSpPr>
          <p:cNvPr id="13" name="Rectangle 12">
            <a:extLst>
              <a:ext uri="{FF2B5EF4-FFF2-40B4-BE49-F238E27FC236}">
                <a16:creationId xmlns:a16="http://schemas.microsoft.com/office/drawing/2014/main" id="{614141F4-9EEA-4F4C-8720-5159A8C34B59}"/>
              </a:ext>
            </a:extLst>
          </p:cNvPr>
          <p:cNvSpPr/>
          <p:nvPr/>
        </p:nvSpPr>
        <p:spPr>
          <a:xfrm>
            <a:off x="241662" y="2562385"/>
            <a:ext cx="5988050" cy="369332"/>
          </a:xfrm>
          <a:prstGeom prst="rect">
            <a:avLst/>
          </a:prstGeom>
        </p:spPr>
        <p:txBody>
          <a:bodyPr wrap="square">
            <a:spAutoFit/>
          </a:bodyPr>
          <a:lstStyle/>
          <a:p>
            <a:r>
              <a:rPr lang="en-US" dirty="0">
                <a:solidFill>
                  <a:srgbClr val="0066CC"/>
                </a:solidFill>
              </a:rPr>
              <a:t>Homozygous dominant genotype = p</a:t>
            </a:r>
            <a:r>
              <a:rPr lang="en-US" baseline="30000" dirty="0">
                <a:solidFill>
                  <a:srgbClr val="0066CC"/>
                </a:solidFill>
              </a:rPr>
              <a:t>2</a:t>
            </a:r>
            <a:r>
              <a:rPr lang="en-US" dirty="0">
                <a:solidFill>
                  <a:srgbClr val="0066CC"/>
                </a:solidFill>
              </a:rPr>
              <a:t> = (0.6)2 = 0.36</a:t>
            </a:r>
          </a:p>
        </p:txBody>
      </p:sp>
      <p:sp>
        <p:nvSpPr>
          <p:cNvPr id="14" name="Rectangle 13">
            <a:extLst>
              <a:ext uri="{FF2B5EF4-FFF2-40B4-BE49-F238E27FC236}">
                <a16:creationId xmlns:a16="http://schemas.microsoft.com/office/drawing/2014/main" id="{DA1605E7-E118-4457-9EF0-AD257F89FDFB}"/>
              </a:ext>
            </a:extLst>
          </p:cNvPr>
          <p:cNvSpPr/>
          <p:nvPr/>
        </p:nvSpPr>
        <p:spPr>
          <a:xfrm>
            <a:off x="381000" y="4285114"/>
            <a:ext cx="2369559" cy="369332"/>
          </a:xfrm>
          <a:prstGeom prst="rect">
            <a:avLst/>
          </a:prstGeom>
        </p:spPr>
        <p:txBody>
          <a:bodyPr wrap="none">
            <a:spAutoFit/>
          </a:bodyPr>
          <a:lstStyle/>
          <a:p>
            <a:r>
              <a:rPr lang="en-US" dirty="0">
                <a:solidFill>
                  <a:srgbClr val="0066CC"/>
                </a:solidFill>
              </a:rPr>
              <a:t>𝑞2 = 840/1400 = 0.6</a:t>
            </a:r>
          </a:p>
        </p:txBody>
      </p:sp>
      <p:sp>
        <p:nvSpPr>
          <p:cNvPr id="15" name="Rectangle 14">
            <a:extLst>
              <a:ext uri="{FF2B5EF4-FFF2-40B4-BE49-F238E27FC236}">
                <a16:creationId xmlns:a16="http://schemas.microsoft.com/office/drawing/2014/main" id="{8D0DADE2-A6CD-45F1-B7D9-12D8E002CEE5}"/>
              </a:ext>
            </a:extLst>
          </p:cNvPr>
          <p:cNvSpPr/>
          <p:nvPr/>
        </p:nvSpPr>
        <p:spPr>
          <a:xfrm>
            <a:off x="381000" y="4572553"/>
            <a:ext cx="1843774" cy="369332"/>
          </a:xfrm>
          <a:prstGeom prst="rect">
            <a:avLst/>
          </a:prstGeom>
        </p:spPr>
        <p:txBody>
          <a:bodyPr wrap="none">
            <a:spAutoFit/>
          </a:bodyPr>
          <a:lstStyle/>
          <a:p>
            <a:r>
              <a:rPr lang="en-US" dirty="0">
                <a:solidFill>
                  <a:srgbClr val="0066CC"/>
                </a:solidFill>
              </a:rPr>
              <a:t>q = √0.6 =  0.77</a:t>
            </a:r>
          </a:p>
        </p:txBody>
      </p:sp>
      <p:sp>
        <p:nvSpPr>
          <p:cNvPr id="16" name="Rectangle 15">
            <a:extLst>
              <a:ext uri="{FF2B5EF4-FFF2-40B4-BE49-F238E27FC236}">
                <a16:creationId xmlns:a16="http://schemas.microsoft.com/office/drawing/2014/main" id="{38BF2104-60B3-410C-8B1B-AA98DFCA9E74}"/>
              </a:ext>
            </a:extLst>
          </p:cNvPr>
          <p:cNvSpPr/>
          <p:nvPr/>
        </p:nvSpPr>
        <p:spPr>
          <a:xfrm>
            <a:off x="381000" y="4935089"/>
            <a:ext cx="2048959" cy="369332"/>
          </a:xfrm>
          <a:prstGeom prst="rect">
            <a:avLst/>
          </a:prstGeom>
        </p:spPr>
        <p:txBody>
          <a:bodyPr wrap="none">
            <a:spAutoFit/>
          </a:bodyPr>
          <a:lstStyle/>
          <a:p>
            <a:pPr lvl="0"/>
            <a:r>
              <a:rPr lang="en-US" dirty="0">
                <a:solidFill>
                  <a:srgbClr val="0066CC"/>
                </a:solidFill>
              </a:rPr>
              <a:t>p = 1- 0.77 = 0.23</a:t>
            </a:r>
          </a:p>
        </p:txBody>
      </p:sp>
      <p:sp>
        <p:nvSpPr>
          <p:cNvPr id="17" name="Rectangle 16">
            <a:extLst>
              <a:ext uri="{FF2B5EF4-FFF2-40B4-BE49-F238E27FC236}">
                <a16:creationId xmlns:a16="http://schemas.microsoft.com/office/drawing/2014/main" id="{66395DBB-490B-4224-A679-ABD9434D25C8}"/>
              </a:ext>
            </a:extLst>
          </p:cNvPr>
          <p:cNvSpPr/>
          <p:nvPr/>
        </p:nvSpPr>
        <p:spPr>
          <a:xfrm>
            <a:off x="4113" y="6327422"/>
            <a:ext cx="9151356" cy="575222"/>
          </a:xfrm>
          <a:prstGeom prst="rect">
            <a:avLst/>
          </a:prstGeom>
        </p:spPr>
        <p:txBody>
          <a:bodyPr wrap="square">
            <a:spAutoFit/>
          </a:bodyPr>
          <a:lstStyle/>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EVO-1.K.2 Allele frequencies in a population can be calculated from genotype frequencies</a:t>
            </a:r>
          </a:p>
          <a:p>
            <a:pPr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EVO-1.L.1 Changes in allele frequencies provide evidence for the occurrence of evolution in a population.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SP 5 A. Perform mathematical calculations including:     a. Mathematical equations in the curriculum</a:t>
            </a:r>
          </a:p>
        </p:txBody>
      </p:sp>
    </p:spTree>
    <p:extLst>
      <p:ext uri="{BB962C8B-B14F-4D97-AF65-F5344CB8AC3E}">
        <p14:creationId xmlns:p14="http://schemas.microsoft.com/office/powerpoint/2010/main" val="88503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additive="base">
                                        <p:cTn id="52" dur="500" fill="hold"/>
                                        <p:tgtEl>
                                          <p:spTgt spid="2"/>
                                        </p:tgtEl>
                                        <p:attrNameLst>
                                          <p:attrName>ppt_x</p:attrName>
                                        </p:attrNameLst>
                                      </p:cBhvr>
                                      <p:tavLst>
                                        <p:tav tm="0">
                                          <p:val>
                                            <p:strVal val="1+#ppt_w/2"/>
                                          </p:val>
                                        </p:tav>
                                        <p:tav tm="100000">
                                          <p:val>
                                            <p:strVal val="#ppt_x"/>
                                          </p:val>
                                        </p:tav>
                                      </p:tavLst>
                                    </p:anim>
                                    <p:anim calcmode="lin" valueType="num">
                                      <p:cBhvr additive="base">
                                        <p:cTn id="5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down)">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2" grpId="0"/>
      <p:bldP spid="13" grpId="0"/>
      <p:bldP spid="14" grpId="0"/>
      <p:bldP spid="15" grpId="0"/>
      <p:bldP spid="16" grpId="0"/>
      <p:bldP spid="17"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E4A540-C76D-4D14-B0B9-E44C2BBACE4D}"/>
              </a:ext>
            </a:extLst>
          </p:cNvPr>
          <p:cNvSpPr/>
          <p:nvPr/>
        </p:nvSpPr>
        <p:spPr>
          <a:xfrm>
            <a:off x="24063" y="0"/>
            <a:ext cx="8229600" cy="214482"/>
          </a:xfrm>
          <a:prstGeom prst="rect">
            <a:avLst/>
          </a:prstGeom>
        </p:spPr>
        <p:txBody>
          <a:bodyPr wrap="square">
            <a:spAutoFit/>
          </a:bodyPr>
          <a:lstStyle/>
          <a:p>
            <a:pPr lvl="0">
              <a:lnSpc>
                <a:spcPct val="107000"/>
              </a:lnSpc>
            </a:pPr>
            <a:r>
              <a:rPr lang="en-US" sz="800" dirty="0">
                <a:solidFill>
                  <a:srgbClr val="C00000"/>
                </a:solidFill>
                <a:latin typeface="+mn-lt"/>
                <a:hlinkClick r:id="rId2"/>
              </a:rPr>
              <a:t>2015  Released Course and Exam Description (CED)</a:t>
            </a:r>
            <a:endParaRPr lang="en-US" sz="800" dirty="0">
              <a:solidFill>
                <a:srgbClr val="C00000"/>
              </a:solidFill>
              <a:latin typeface="+mn-lt"/>
            </a:endParaRPr>
          </a:p>
        </p:txBody>
      </p:sp>
      <p:sp>
        <p:nvSpPr>
          <p:cNvPr id="4" name="TextBox 3">
            <a:extLst>
              <a:ext uri="{FF2B5EF4-FFF2-40B4-BE49-F238E27FC236}">
                <a16:creationId xmlns:a16="http://schemas.microsoft.com/office/drawing/2014/main" id="{7E9C7BF8-3092-404D-A322-774C5F0067E0}"/>
              </a:ext>
            </a:extLst>
          </p:cNvPr>
          <p:cNvSpPr txBox="1"/>
          <p:nvPr/>
        </p:nvSpPr>
        <p:spPr>
          <a:xfrm>
            <a:off x="-9939" y="263473"/>
            <a:ext cx="9192126" cy="5262979"/>
          </a:xfrm>
          <a:prstGeom prst="rect">
            <a:avLst/>
          </a:prstGeom>
          <a:noFill/>
        </p:spPr>
        <p:txBody>
          <a:bodyPr wrap="square">
            <a:spAutoFit/>
          </a:bodyPr>
          <a:lstStyle/>
          <a:p>
            <a:r>
              <a:rPr lang="en-US" sz="1600" b="0" i="0" dirty="0">
                <a:solidFill>
                  <a:srgbClr val="1A1D28"/>
                </a:solidFill>
                <a:effectLst/>
              </a:rPr>
              <a:t>A group of students summarized </a:t>
            </a:r>
          </a:p>
          <a:p>
            <a:r>
              <a:rPr lang="en-US" sz="1600" b="0" i="0" dirty="0">
                <a:solidFill>
                  <a:srgbClr val="1A1D28"/>
                </a:solidFill>
                <a:effectLst/>
              </a:rPr>
              <a:t>information on five great extinction </a:t>
            </a:r>
          </a:p>
          <a:p>
            <a:r>
              <a:rPr lang="en-US" sz="1600" b="0" i="0" dirty="0">
                <a:solidFill>
                  <a:srgbClr val="1A1D28"/>
                </a:solidFill>
                <a:effectLst/>
              </a:rPr>
              <a:t>events. </a:t>
            </a:r>
            <a:r>
              <a:rPr lang="en-US" sz="1600" dirty="0">
                <a:solidFill>
                  <a:srgbClr val="1A1D28"/>
                </a:solidFill>
              </a:rPr>
              <a:t>The students are sampling a </a:t>
            </a:r>
          </a:p>
          <a:p>
            <a:r>
              <a:rPr lang="en-US" sz="1600" dirty="0">
                <a:solidFill>
                  <a:srgbClr val="1A1D28"/>
                </a:solidFill>
              </a:rPr>
              <a:t>site in search of fossils from the</a:t>
            </a:r>
          </a:p>
          <a:p>
            <a:r>
              <a:rPr lang="en-US" sz="1600" dirty="0">
                <a:solidFill>
                  <a:srgbClr val="1A1D28"/>
                </a:solidFill>
              </a:rPr>
              <a:t>Devonian period.  Based on the chart, </a:t>
            </a:r>
          </a:p>
          <a:p>
            <a:r>
              <a:rPr lang="en-US" sz="1600" dirty="0">
                <a:solidFill>
                  <a:srgbClr val="1A1D28"/>
                </a:solidFill>
              </a:rPr>
              <a:t>which of the following would be the</a:t>
            </a:r>
          </a:p>
          <a:p>
            <a:r>
              <a:rPr lang="en-US" sz="1600" dirty="0">
                <a:solidFill>
                  <a:srgbClr val="1A1D28"/>
                </a:solidFill>
              </a:rPr>
              <a:t>most reasonable plan for the students</a:t>
            </a:r>
          </a:p>
          <a:p>
            <a:r>
              <a:rPr lang="en-US" sz="1600" dirty="0">
                <a:solidFill>
                  <a:srgbClr val="1A1D28"/>
                </a:solidFill>
              </a:rPr>
              <a:t>to follow?</a:t>
            </a:r>
            <a:endParaRPr lang="en-US" sz="1600" b="0" i="0" dirty="0">
              <a:solidFill>
                <a:srgbClr val="1A1D28"/>
              </a:solidFill>
              <a:effectLst/>
            </a:endParaRPr>
          </a:p>
          <a:p>
            <a:endParaRPr lang="en-US" sz="1600" dirty="0"/>
          </a:p>
          <a:p>
            <a:br>
              <a:rPr lang="en-US" sz="1600" dirty="0"/>
            </a:br>
            <a:r>
              <a:rPr lang="en-US" sz="1600" dirty="0"/>
              <a:t>  </a:t>
            </a:r>
            <a:r>
              <a:rPr lang="en-US" sz="1600" b="0" i="0" dirty="0">
                <a:effectLst/>
              </a:rPr>
              <a:t>A. Searching horizontal rock layers in any class of rock and trying to find those that contain </a:t>
            </a:r>
            <a:br>
              <a:rPr lang="en-US" sz="1600" b="0" i="0" dirty="0">
                <a:effectLst/>
              </a:rPr>
            </a:br>
            <a:r>
              <a:rPr lang="en-US" sz="1600" b="0" i="0" dirty="0">
                <a:effectLst/>
              </a:rPr>
              <a:t>           the greatest number of fossils.</a:t>
            </a:r>
            <a:br>
              <a:rPr lang="en-US" sz="1600" dirty="0"/>
            </a:br>
            <a:r>
              <a:rPr lang="en-US" sz="1600" dirty="0"/>
              <a:t> </a:t>
            </a:r>
          </a:p>
          <a:p>
            <a:r>
              <a:rPr lang="en-US" sz="1600" dirty="0"/>
              <a:t> </a:t>
            </a:r>
            <a:r>
              <a:rPr lang="en-US" sz="1600" b="0" i="0" dirty="0">
                <a:effectLst/>
              </a:rPr>
              <a:t>B. Collecting fossils from rock layers deposited prior to the Permian period that contain some </a:t>
            </a:r>
            <a:br>
              <a:rPr lang="en-US" sz="1600" b="0" i="0" dirty="0">
                <a:effectLst/>
              </a:rPr>
            </a:br>
            <a:r>
              <a:rPr lang="en-US" sz="1600" b="0" i="0" dirty="0">
                <a:effectLst/>
              </a:rPr>
              <a:t>          early vertebrate bones.</a:t>
            </a:r>
            <a:br>
              <a:rPr lang="en-US" sz="1600" dirty="0"/>
            </a:br>
            <a:r>
              <a:rPr lang="en-US" sz="1600" dirty="0"/>
              <a:t>  </a:t>
            </a:r>
          </a:p>
          <a:p>
            <a:r>
              <a:rPr lang="en-US" sz="1600" b="0" i="0" dirty="0">
                <a:effectLst/>
              </a:rPr>
              <a:t> C. </a:t>
            </a:r>
            <a:r>
              <a:rPr lang="en-US" sz="1600" dirty="0">
                <a:cs typeface="Times New Roman" panose="02020603050405020304" pitchFamily="18" charset="0"/>
              </a:rPr>
              <a:t>Looking in sedimentary layers next to bodies of water in order to find marine fossils of </a:t>
            </a:r>
            <a:br>
              <a:rPr lang="en-US" sz="1600" dirty="0">
                <a:cs typeface="Times New Roman" panose="02020603050405020304" pitchFamily="18" charset="0"/>
              </a:rPr>
            </a:br>
            <a:r>
              <a:rPr lang="en-US" sz="1600" dirty="0">
                <a:cs typeface="Times New Roman" panose="02020603050405020304" pitchFamily="18" charset="0"/>
              </a:rPr>
              <a:t>        bivalves and trilobites.</a:t>
            </a:r>
            <a:endParaRPr lang="en-US" sz="1600" dirty="0"/>
          </a:p>
          <a:p>
            <a:br>
              <a:rPr lang="en-US" sz="1600" dirty="0"/>
            </a:br>
            <a:r>
              <a:rPr lang="en-US" sz="1600" dirty="0"/>
              <a:t>  </a:t>
            </a:r>
            <a:r>
              <a:rPr lang="en-US" sz="1600" b="0" i="0" dirty="0">
                <a:effectLst/>
              </a:rPr>
              <a:t>D. Using relative dating techniques to determine the geological ages of the fossils found so </a:t>
            </a:r>
            <a:br>
              <a:rPr lang="en-US" sz="1600" b="0" i="0" dirty="0">
                <a:effectLst/>
              </a:rPr>
            </a:br>
            <a:r>
              <a:rPr lang="en-US" sz="1600" b="0" i="0" dirty="0">
                <a:effectLst/>
              </a:rPr>
              <a:t>         they can calculate the rate of speciation of early organisms.</a:t>
            </a:r>
            <a:endParaRPr lang="en-US" sz="1600" dirty="0"/>
          </a:p>
        </p:txBody>
      </p:sp>
      <p:sp>
        <p:nvSpPr>
          <p:cNvPr id="6" name="TextBox 5">
            <a:extLst>
              <a:ext uri="{FF2B5EF4-FFF2-40B4-BE49-F238E27FC236}">
                <a16:creationId xmlns:a16="http://schemas.microsoft.com/office/drawing/2014/main" id="{1776FCDE-EE68-4DEF-ABEC-29C27B5F5EC8}"/>
              </a:ext>
            </a:extLst>
          </p:cNvPr>
          <p:cNvSpPr txBox="1"/>
          <p:nvPr/>
        </p:nvSpPr>
        <p:spPr>
          <a:xfrm>
            <a:off x="24063" y="6118117"/>
            <a:ext cx="9144000" cy="739883"/>
          </a:xfrm>
          <a:prstGeom prst="rect">
            <a:avLst/>
          </a:prstGeom>
          <a:noFill/>
        </p:spPr>
        <p:txBody>
          <a:bodyPr wrap="square">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 3.A.1 Populations of organisms continue to evolve.</a:t>
            </a:r>
          </a:p>
          <a:p>
            <a:pPr lvl="0">
              <a:lnSpc>
                <a:spcPct val="107000"/>
              </a:lnSpc>
            </a:pPr>
            <a:r>
              <a:rPr lang="en-US" sz="1000" dirty="0">
                <a:latin typeface="Times New Roman" panose="02020603050405020304" pitchFamily="18" charset="0"/>
                <a:cs typeface="Times New Roman" panose="02020603050405020304" pitchFamily="18" charset="0"/>
              </a:rPr>
              <a:t>EVO-3.A.2 All species have evolved and continue to evolve— </a:t>
            </a:r>
          </a:p>
          <a:p>
            <a:pPr lvl="0">
              <a:lnSpc>
                <a:spcPct val="107000"/>
              </a:lnSpc>
            </a:pPr>
            <a:r>
              <a:rPr lang="en-US" sz="1000" dirty="0">
                <a:latin typeface="Times New Roman" panose="02020603050405020304" pitchFamily="18" charset="0"/>
                <a:cs typeface="Times New Roman" panose="02020603050405020304" pitchFamily="18" charset="0"/>
              </a:rPr>
              <a:t>  b. Continuous change in the fossil record.</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EVO-3.G.1 Extinctions have occurred throughout Earth’s history. </a:t>
            </a:r>
          </a:p>
        </p:txBody>
      </p:sp>
      <p:sp>
        <p:nvSpPr>
          <p:cNvPr id="7" name="Rectangle 6">
            <a:extLst>
              <a:ext uri="{FF2B5EF4-FFF2-40B4-BE49-F238E27FC236}">
                <a16:creationId xmlns:a16="http://schemas.microsoft.com/office/drawing/2014/main" id="{2CBB1E15-15F4-4181-B3EA-5C87C7904DAC}"/>
              </a:ext>
            </a:extLst>
          </p:cNvPr>
          <p:cNvSpPr/>
          <p:nvPr/>
        </p:nvSpPr>
        <p:spPr>
          <a:xfrm>
            <a:off x="-9940" y="3429000"/>
            <a:ext cx="9192125" cy="6096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911E34BE-C3D6-4EC6-AF5B-0BCF1D9C5F13}"/>
              </a:ext>
            </a:extLst>
          </p:cNvPr>
          <p:cNvPicPr>
            <a:picLocks noChangeAspect="1"/>
          </p:cNvPicPr>
          <p:nvPr/>
        </p:nvPicPr>
        <p:blipFill rotWithShape="1">
          <a:blip r:embed="rId3"/>
          <a:srcRect l="33116" t="63147" r="31014" b="9142"/>
          <a:stretch/>
        </p:blipFill>
        <p:spPr>
          <a:xfrm>
            <a:off x="3854725" y="24218"/>
            <a:ext cx="5327461" cy="2313948"/>
          </a:xfrm>
          <a:prstGeom prst="rect">
            <a:avLst/>
          </a:prstGeom>
        </p:spPr>
      </p:pic>
    </p:spTree>
    <p:extLst>
      <p:ext uri="{BB962C8B-B14F-4D97-AF65-F5344CB8AC3E}">
        <p14:creationId xmlns:p14="http://schemas.microsoft.com/office/powerpoint/2010/main" val="293158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33CC"/>
        </a:solidFill>
        <a:effectLst/>
      </p:bgPr>
    </p:bg>
    <p:spTree>
      <p:nvGrpSpPr>
        <p:cNvPr id="1" name=""/>
        <p:cNvGrpSpPr/>
        <p:nvPr/>
      </p:nvGrpSpPr>
      <p:grpSpPr>
        <a:xfrm>
          <a:off x="0" y="0"/>
          <a:ext cx="0" cy="0"/>
          <a:chOff x="0" y="0"/>
          <a:chExt cx="0" cy="0"/>
        </a:xfrm>
      </p:grpSpPr>
      <p:pic>
        <p:nvPicPr>
          <p:cNvPr id="4099" name="Picture 4" descr="chicken natural selection">
            <a:extLst>
              <a:ext uri="{FF2B5EF4-FFF2-40B4-BE49-F238E27FC236}">
                <a16:creationId xmlns:a16="http://schemas.microsoft.com/office/drawing/2014/main" id="{9E3CCADC-C202-40B0-8946-8C1304B15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756910"/>
            <a:ext cx="507732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4125B2D-61CD-4481-883B-8AE4EF58D2D3}"/>
              </a:ext>
            </a:extLst>
          </p:cNvPr>
          <p:cNvSpPr/>
          <p:nvPr/>
        </p:nvSpPr>
        <p:spPr>
          <a:xfrm>
            <a:off x="2382041" y="21102"/>
            <a:ext cx="4123245" cy="523220"/>
          </a:xfrm>
          <a:prstGeom prst="rect">
            <a:avLst/>
          </a:prstGeom>
          <a:solidFill>
            <a:srgbClr val="FFFF00"/>
          </a:solidFill>
        </p:spPr>
        <p:txBody>
          <a:bodyPr wrap="none">
            <a:spAutoFit/>
          </a:bodyPr>
          <a:lstStyle/>
          <a:p>
            <a:pPr lvl="0"/>
            <a:r>
              <a:rPr lang="en-US" sz="2800" dirty="0">
                <a:solidFill>
                  <a:srgbClr val="000000"/>
                </a:solidFill>
              </a:rPr>
              <a:t>TAKE A STUDY BREAK</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CE89E81-0ABB-4A9D-A4C8-2FFB6A4643C5}"/>
              </a:ext>
            </a:extLst>
          </p:cNvPr>
          <p:cNvSpPr>
            <a:spLocks noGrp="1" noChangeArrowheads="1"/>
          </p:cNvSpPr>
          <p:nvPr>
            <p:ph type="body" sz="half" idx="2"/>
          </p:nvPr>
        </p:nvSpPr>
        <p:spPr>
          <a:xfrm>
            <a:off x="-114300" y="381000"/>
            <a:ext cx="9372600" cy="4800600"/>
          </a:xfrm>
        </p:spPr>
        <p:txBody>
          <a:bodyPr/>
          <a:lstStyle/>
          <a:p>
            <a:pPr eaLnBrk="1" hangingPunct="1">
              <a:buFontTx/>
              <a:buNone/>
            </a:pPr>
            <a:r>
              <a:rPr lang="en-US" altLang="en-US" sz="2400" b="1" dirty="0">
                <a:latin typeface="Comic Sans MS" panose="030F0702030302020204" pitchFamily="66" charset="0"/>
              </a:rPr>
              <a:t>  When horses and donkeys mate, their mule offspring are generally strong but unable to reproduce. </a:t>
            </a:r>
          </a:p>
          <a:p>
            <a:pPr eaLnBrk="1" hangingPunct="1">
              <a:buFontTx/>
              <a:buNone/>
            </a:pPr>
            <a:r>
              <a:rPr lang="en-US" altLang="en-US" sz="2400" b="1" dirty="0">
                <a:latin typeface="Comic Sans MS" panose="030F0702030302020204" pitchFamily="66" charset="0"/>
              </a:rPr>
              <a:t>  This is an example of</a:t>
            </a:r>
          </a:p>
          <a:p>
            <a:pPr eaLnBrk="1" hangingPunct="1">
              <a:buFontTx/>
              <a:buNone/>
            </a:pPr>
            <a:r>
              <a:rPr lang="en-US" altLang="en-US" sz="2400" b="1" dirty="0">
                <a:latin typeface="Comic Sans MS" panose="030F0702030302020204" pitchFamily="66" charset="0"/>
              </a:rPr>
              <a:t>       a. gametic isolation </a:t>
            </a:r>
          </a:p>
          <a:p>
            <a:pPr eaLnBrk="1" hangingPunct="1">
              <a:buFontTx/>
              <a:buNone/>
            </a:pPr>
            <a:r>
              <a:rPr lang="en-US" altLang="en-US" sz="2400" b="1" dirty="0">
                <a:latin typeface="Comic Sans MS" panose="030F0702030302020204" pitchFamily="66" charset="0"/>
              </a:rPr>
              <a:t>       b. hybrid inviability</a:t>
            </a:r>
          </a:p>
          <a:p>
            <a:pPr eaLnBrk="1" hangingPunct="1">
              <a:buFontTx/>
              <a:buNone/>
            </a:pPr>
            <a:r>
              <a:rPr lang="en-US" altLang="en-US" sz="2400" b="1" dirty="0">
                <a:latin typeface="Comic Sans MS" panose="030F0702030302020204" pitchFamily="66" charset="0"/>
              </a:rPr>
              <a:t>       c. hybrid sterility</a:t>
            </a:r>
          </a:p>
          <a:p>
            <a:pPr eaLnBrk="1" hangingPunct="1">
              <a:buFontTx/>
              <a:buNone/>
            </a:pPr>
            <a:r>
              <a:rPr lang="en-US" altLang="en-US" sz="2400" b="1" dirty="0">
                <a:latin typeface="Comic Sans MS" panose="030F0702030302020204" pitchFamily="66" charset="0"/>
              </a:rPr>
              <a:t>       d. allopatric speciation</a:t>
            </a:r>
          </a:p>
        </p:txBody>
      </p:sp>
      <p:sp>
        <p:nvSpPr>
          <p:cNvPr id="22535" name="Text Box 7">
            <a:extLst>
              <a:ext uri="{FF2B5EF4-FFF2-40B4-BE49-F238E27FC236}">
                <a16:creationId xmlns:a16="http://schemas.microsoft.com/office/drawing/2014/main" id="{DFF8D668-2211-4315-8F5A-455887DBA100}"/>
              </a:ext>
            </a:extLst>
          </p:cNvPr>
          <p:cNvSpPr txBox="1">
            <a:spLocks noChangeArrowheads="1"/>
          </p:cNvSpPr>
          <p:nvPr/>
        </p:nvSpPr>
        <p:spPr bwMode="auto">
          <a:xfrm>
            <a:off x="1431925" y="6437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pic>
        <p:nvPicPr>
          <p:cNvPr id="1026" name="Picture 2">
            <a:extLst>
              <a:ext uri="{FF2B5EF4-FFF2-40B4-BE49-F238E27FC236}">
                <a16:creationId xmlns:a16="http://schemas.microsoft.com/office/drawing/2014/main" id="{FEDC036C-BDAF-424C-A475-CF776280D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569" y="3492205"/>
            <a:ext cx="5176838" cy="23172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53E707F-77C2-4855-A32F-5FE1559B40C0}"/>
              </a:ext>
            </a:extLst>
          </p:cNvPr>
          <p:cNvSpPr/>
          <p:nvPr/>
        </p:nvSpPr>
        <p:spPr>
          <a:xfrm>
            <a:off x="0" y="0"/>
            <a:ext cx="9144000" cy="246221"/>
          </a:xfrm>
          <a:prstGeom prst="rect">
            <a:avLst/>
          </a:prstGeom>
        </p:spPr>
        <p:txBody>
          <a:bodyPr wrap="square">
            <a:spAutoFit/>
          </a:bodyPr>
          <a:lstStyle/>
          <a:p>
            <a:r>
              <a:rPr lang="en-US" sz="1000" dirty="0">
                <a:solidFill>
                  <a:srgbClr val="CC0099"/>
                </a:solidFill>
                <a:latin typeface="Arial" panose="020B0604020202020204" pitchFamily="34" charset="0"/>
                <a:cs typeface="Arial" panose="020B0604020202020204" pitchFamily="34" charset="0"/>
              </a:rPr>
              <a:t>https://www.ponderweasel.com/wp-content/uploads/2015/07/difference-donkey-horse-mule.jpg</a:t>
            </a:r>
          </a:p>
        </p:txBody>
      </p:sp>
      <p:sp>
        <p:nvSpPr>
          <p:cNvPr id="4" name="Rectangle 3">
            <a:extLst>
              <a:ext uri="{FF2B5EF4-FFF2-40B4-BE49-F238E27FC236}">
                <a16:creationId xmlns:a16="http://schemas.microsoft.com/office/drawing/2014/main" id="{24D996A4-E3A1-4233-8DD9-6C093E8258DF}"/>
              </a:ext>
            </a:extLst>
          </p:cNvPr>
          <p:cNvSpPr/>
          <p:nvPr/>
        </p:nvSpPr>
        <p:spPr>
          <a:xfrm>
            <a:off x="838200" y="2514600"/>
            <a:ext cx="3048000" cy="4449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99D41C4-F799-49BF-B8CB-D8A7A16573C1}"/>
              </a:ext>
            </a:extLst>
          </p:cNvPr>
          <p:cNvSpPr/>
          <p:nvPr/>
        </p:nvSpPr>
        <p:spPr>
          <a:xfrm>
            <a:off x="3544" y="6437313"/>
            <a:ext cx="8382000" cy="410562"/>
          </a:xfrm>
          <a:prstGeom prst="rect">
            <a:avLst/>
          </a:prstGeom>
        </p:spPr>
        <p:txBody>
          <a:bodyPr wrap="square">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EVO-3.D.1 Speciation may occur when two populations become reproductively isolated from each other.</a:t>
            </a:r>
          </a:p>
          <a:p>
            <a:pPr lvl="0" fontAlgn="auto">
              <a:lnSpc>
                <a:spcPct val="107000"/>
              </a:lnSpc>
              <a:spcBef>
                <a:spcPts val="0"/>
              </a:spcBef>
              <a:spcAft>
                <a:spcPts val="0"/>
              </a:spcAft>
            </a:pPr>
            <a:r>
              <a:rPr lang="en-US" sz="1000" dirty="0">
                <a:latin typeface="Times New Roman" panose="02020603050405020304" pitchFamily="18" charset="0"/>
                <a:ea typeface="MS PMincho" panose="02020600040205080304" pitchFamily="18" charset="-128"/>
                <a:cs typeface="Times New Roman" panose="02020603050405020304" pitchFamily="18" charset="0"/>
              </a:rPr>
              <a:t>EVO-3.F.3 Various prezygotic and postzygotic mechanisms can maintain reproductive isolation and prevent gene flow between populations</a:t>
            </a:r>
          </a:p>
        </p:txBody>
      </p:sp>
    </p:spTree>
    <p:extLst>
      <p:ext uri="{BB962C8B-B14F-4D97-AF65-F5344CB8AC3E}">
        <p14:creationId xmlns:p14="http://schemas.microsoft.com/office/powerpoint/2010/main" val="389412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C6F80124-BE9E-441E-86FD-1E3CC1446E5D}"/>
              </a:ext>
            </a:extLst>
          </p:cNvPr>
          <p:cNvSpPr>
            <a:spLocks noGrp="1" noChangeArrowheads="1"/>
          </p:cNvSpPr>
          <p:nvPr>
            <p:ph type="body" sz="half" idx="2"/>
          </p:nvPr>
        </p:nvSpPr>
        <p:spPr>
          <a:xfrm>
            <a:off x="228600" y="152400"/>
            <a:ext cx="8686800" cy="1295400"/>
          </a:xfrm>
        </p:spPr>
        <p:txBody>
          <a:bodyPr/>
          <a:lstStyle/>
          <a:p>
            <a:pPr eaLnBrk="1" hangingPunct="1">
              <a:buFontTx/>
              <a:buNone/>
            </a:pPr>
            <a:r>
              <a:rPr lang="en-US" altLang="en-US" sz="3600" b="1" dirty="0">
                <a:latin typeface="Comic Sans MS" panose="030F0702030302020204" pitchFamily="66" charset="0"/>
              </a:rPr>
              <a:t>Tell two sources of genetic variation in populations</a:t>
            </a:r>
          </a:p>
        </p:txBody>
      </p:sp>
      <p:sp>
        <p:nvSpPr>
          <p:cNvPr id="161795" name="Text Box 3">
            <a:extLst>
              <a:ext uri="{FF2B5EF4-FFF2-40B4-BE49-F238E27FC236}">
                <a16:creationId xmlns:a16="http://schemas.microsoft.com/office/drawing/2014/main" id="{64DC9670-8FE2-408D-970B-9F0BDD0CC542}"/>
              </a:ext>
            </a:extLst>
          </p:cNvPr>
          <p:cNvSpPr txBox="1">
            <a:spLocks noChangeArrowheads="1"/>
          </p:cNvSpPr>
          <p:nvPr/>
        </p:nvSpPr>
        <p:spPr bwMode="auto">
          <a:xfrm>
            <a:off x="228600" y="1447800"/>
            <a:ext cx="8637588"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Mutations </a:t>
            </a:r>
          </a:p>
          <a:p>
            <a:pPr eaLnBrk="1" hangingPunct="1">
              <a:spcBef>
                <a:spcPct val="0"/>
              </a:spcBef>
              <a:buFontTx/>
              <a:buNone/>
            </a:pPr>
            <a:r>
              <a:rPr lang="en-US" altLang="en-US" sz="3600" b="1" dirty="0">
                <a:solidFill>
                  <a:schemeClr val="accent2"/>
                </a:solidFill>
                <a:latin typeface="Comic Sans MS" panose="030F0702030302020204" pitchFamily="66" charset="0"/>
              </a:rPr>
              <a:t>   </a:t>
            </a:r>
            <a:r>
              <a:rPr lang="en-US" altLang="en-US" sz="2800" b="1" dirty="0">
                <a:solidFill>
                  <a:schemeClr val="accent2"/>
                </a:solidFill>
                <a:latin typeface="Comic Sans MS" panose="030F0702030302020204" pitchFamily="66" charset="0"/>
              </a:rPr>
              <a:t>caused by mistakes in copying DNA </a:t>
            </a:r>
            <a:br>
              <a:rPr lang="en-US" altLang="en-US" sz="2800" b="1" dirty="0">
                <a:solidFill>
                  <a:schemeClr val="accent2"/>
                </a:solidFill>
                <a:latin typeface="Comic Sans MS" panose="030F0702030302020204" pitchFamily="66" charset="0"/>
              </a:rPr>
            </a:br>
            <a:r>
              <a:rPr lang="en-US" altLang="en-US" sz="2800" b="1" dirty="0">
                <a:solidFill>
                  <a:schemeClr val="accent2"/>
                </a:solidFill>
                <a:latin typeface="Comic Sans MS" panose="030F0702030302020204" pitchFamily="66" charset="0"/>
              </a:rPr>
              <a:t>    caused by radiation </a:t>
            </a:r>
          </a:p>
          <a:p>
            <a:pPr eaLnBrk="1" hangingPunct="1">
              <a:spcBef>
                <a:spcPct val="0"/>
              </a:spcBef>
              <a:buFontTx/>
              <a:buNone/>
            </a:pPr>
            <a:r>
              <a:rPr lang="en-US" altLang="en-US" sz="2800" b="1" dirty="0">
                <a:solidFill>
                  <a:schemeClr val="accent2"/>
                </a:solidFill>
                <a:latin typeface="Comic Sans MS" panose="030F0702030302020204" pitchFamily="66" charset="0"/>
              </a:rPr>
              <a:t>		or environmental chemicals</a:t>
            </a:r>
          </a:p>
          <a:p>
            <a:pPr eaLnBrk="1" hangingPunct="1">
              <a:spcBef>
                <a:spcPct val="0"/>
              </a:spcBef>
              <a:buFontTx/>
              <a:buNone/>
            </a:pPr>
            <a:endParaRPr lang="en-US" altLang="en-US" sz="3600" b="1" dirty="0">
              <a:solidFill>
                <a:schemeClr val="accent2"/>
              </a:solidFill>
              <a:latin typeface="Comic Sans MS" panose="030F0702030302020204" pitchFamily="66" charset="0"/>
            </a:endParaRPr>
          </a:p>
          <a:p>
            <a:pPr eaLnBrk="1" hangingPunct="1">
              <a:spcBef>
                <a:spcPct val="0"/>
              </a:spcBef>
              <a:buFontTx/>
              <a:buNone/>
            </a:pPr>
            <a:r>
              <a:rPr lang="en-US" altLang="en-US" sz="3600" b="1" dirty="0">
                <a:solidFill>
                  <a:schemeClr val="accent2"/>
                </a:solidFill>
                <a:latin typeface="Comic Sans MS" panose="030F0702030302020204" pitchFamily="66" charset="0"/>
              </a:rPr>
              <a:t>Gene shuffling during meiosis</a:t>
            </a:r>
          </a:p>
          <a:p>
            <a:pPr eaLnBrk="1" hangingPunct="1">
              <a:spcBef>
                <a:spcPct val="0"/>
              </a:spcBef>
              <a:buFontTx/>
              <a:buNone/>
            </a:pPr>
            <a:r>
              <a:rPr lang="en-US" altLang="en-US" sz="3600" b="1" dirty="0">
                <a:solidFill>
                  <a:schemeClr val="accent2"/>
                </a:solidFill>
                <a:latin typeface="Comic Sans MS" panose="030F0702030302020204" pitchFamily="66" charset="0"/>
              </a:rPr>
              <a:t>    </a:t>
            </a:r>
            <a:r>
              <a:rPr lang="en-US" altLang="en-US" sz="2800" b="1" dirty="0">
                <a:solidFill>
                  <a:schemeClr val="accent2"/>
                </a:solidFill>
                <a:latin typeface="Comic Sans MS" panose="030F0702030302020204" pitchFamily="66" charset="0"/>
              </a:rPr>
              <a:t>crossing over </a:t>
            </a:r>
          </a:p>
          <a:p>
            <a:pPr eaLnBrk="1" hangingPunct="1">
              <a:spcBef>
                <a:spcPct val="0"/>
              </a:spcBef>
              <a:buFontTx/>
              <a:buNone/>
            </a:pPr>
            <a:r>
              <a:rPr lang="en-US" altLang="en-US" sz="2800" b="1" dirty="0">
                <a:solidFill>
                  <a:schemeClr val="accent2"/>
                </a:solidFill>
                <a:latin typeface="Comic Sans MS" panose="030F0702030302020204" pitchFamily="66" charset="0"/>
              </a:rPr>
              <a:t>     independent assortment</a:t>
            </a:r>
          </a:p>
        </p:txBody>
      </p:sp>
      <p:sp>
        <p:nvSpPr>
          <p:cNvPr id="2" name="Rectangle 1">
            <a:extLst>
              <a:ext uri="{FF2B5EF4-FFF2-40B4-BE49-F238E27FC236}">
                <a16:creationId xmlns:a16="http://schemas.microsoft.com/office/drawing/2014/main" id="{82B79F77-49DB-4449-B466-1A726A07FB22}"/>
              </a:ext>
            </a:extLst>
          </p:cNvPr>
          <p:cNvSpPr/>
          <p:nvPr/>
        </p:nvSpPr>
        <p:spPr>
          <a:xfrm>
            <a:off x="0" y="6297993"/>
            <a:ext cx="9167813" cy="566565"/>
          </a:xfrm>
          <a:prstGeom prst="rect">
            <a:avLst/>
          </a:prstGeom>
        </p:spPr>
        <p:txBody>
          <a:bodyPr>
            <a:spAutoFit/>
          </a:bodyPr>
          <a:lstStyle/>
          <a:p>
            <a:pPr>
              <a:defRPr/>
            </a:pPr>
            <a:r>
              <a:rPr lang="en-US" sz="1000" dirty="0">
                <a:latin typeface="Times New Roman" panose="02020603050405020304" pitchFamily="18" charset="0"/>
                <a:cs typeface="Times New Roman" panose="02020603050405020304" pitchFamily="18" charset="0"/>
              </a:rPr>
              <a:t>IST 1.H.1 Explain how the process of meiosis generates genetic diversity</a:t>
            </a:r>
          </a:p>
          <a:p>
            <a:pPr>
              <a:lnSpc>
                <a:spcPct val="107000"/>
              </a:lnSpc>
            </a:pPr>
            <a:r>
              <a:rPr lang="en-US" sz="1000" dirty="0">
                <a:latin typeface="Times New Roman" panose="02020603050405020304" pitchFamily="18" charset="0"/>
                <a:cs typeface="Times New Roman" panose="02020603050405020304" pitchFamily="18" charset="0"/>
              </a:rPr>
              <a:t>IST 4.A.1  b. Mutations are the primary source of genetic variation.</a:t>
            </a:r>
          </a:p>
          <a:p>
            <a:pPr>
              <a:lnSpc>
                <a:spcPct val="107000"/>
              </a:lnSpc>
            </a:pPr>
            <a:r>
              <a:rPr lang="en-US" sz="1000" dirty="0">
                <a:latin typeface="Times New Roman" panose="02020603050405020304" pitchFamily="18" charset="0"/>
                <a:cs typeface="Times New Roman" panose="02020603050405020304" pitchFamily="18" charset="0"/>
              </a:rPr>
              <a:t>EVO-1.J.1 Mutation results in genetic variation, which provides phenotypes on which natural selection acts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1795"/>
                                        </p:tgtEl>
                                        <p:attrNameLst>
                                          <p:attrName>style.visibility</p:attrName>
                                        </p:attrNameLst>
                                      </p:cBhvr>
                                      <p:to>
                                        <p:strVal val="visible"/>
                                      </p:to>
                                    </p:set>
                                    <p:animEffect transition="in" filter="dissolve">
                                      <p:cBhvr>
                                        <p:cTn id="7" dur="500"/>
                                        <p:tgtEl>
                                          <p:spTgt spid="16179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autoUpdateAnimBg="0"/>
      <p:bldP spid="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4">
            <a:extLst>
              <a:ext uri="{FF2B5EF4-FFF2-40B4-BE49-F238E27FC236}">
                <a16:creationId xmlns:a16="http://schemas.microsoft.com/office/drawing/2014/main" id="{179E67BB-082E-41C1-AC7D-4DE7A48D9093}"/>
              </a:ext>
            </a:extLst>
          </p:cNvPr>
          <p:cNvSpPr txBox="1">
            <a:spLocks noChangeArrowheads="1"/>
          </p:cNvSpPr>
          <p:nvPr/>
        </p:nvSpPr>
        <p:spPr bwMode="auto">
          <a:xfrm>
            <a:off x="179387" y="270520"/>
            <a:ext cx="896461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133350" algn="l"/>
                <a:tab pos="4191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33350" algn="l"/>
                <a:tab pos="4191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33350" algn="l"/>
                <a:tab pos="4191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33350" algn="l"/>
                <a:tab pos="419100" algn="l"/>
              </a:tabLst>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tab pos="133350" algn="l"/>
                <a:tab pos="419100" algn="l"/>
              </a:tabLst>
              <a:defRPr/>
            </a:pPr>
            <a:r>
              <a:rPr kumimoji="0" lang="en-US" sz="2000" b="0" i="0" u="none" strike="noStrike" kern="1200" cap="none" spc="0" normalizeH="0" baseline="0" noProof="0" dirty="0">
                <a:ln>
                  <a:noFill/>
                </a:ln>
                <a:effectLst/>
                <a:uLnTx/>
                <a:uFillTx/>
                <a:latin typeface="Comic Sans MS" panose="030F0702030302020204" pitchFamily="66" charset="0"/>
                <a:ea typeface="+mn-ea"/>
                <a:cs typeface="Arial" panose="020B0604020202020204" pitchFamily="34" charset="0"/>
              </a:rPr>
              <a:t>The meerkat is a carnivorous mammal that lives in family groups of 20 to 50 individuals. They forage together, use teamwork to repel predators, and are often seen grooming one another. They will even tend to an injured member of the colony. While the group is outside, one or more meerkats will act as a sentry, and call to warn others of approaching danger. Studies have shown the calls occur most frequently when the caller had relatives nearby. This evolutionary strategy that favors the reproductive success of an organism's relatives, even at a cost to the organism's own survival and reproduction is called ______ selection.</a:t>
            </a:r>
          </a:p>
        </p:txBody>
      </p:sp>
      <p:sp>
        <p:nvSpPr>
          <p:cNvPr id="186372" name="TextBox 10">
            <a:extLst>
              <a:ext uri="{FF2B5EF4-FFF2-40B4-BE49-F238E27FC236}">
                <a16:creationId xmlns:a16="http://schemas.microsoft.com/office/drawing/2014/main" id="{D753D6BB-28DC-4D63-B487-798766320BC7}"/>
              </a:ext>
            </a:extLst>
          </p:cNvPr>
          <p:cNvSpPr txBox="1">
            <a:spLocks noChangeArrowheads="1"/>
          </p:cNvSpPr>
          <p:nvPr/>
        </p:nvSpPr>
        <p:spPr bwMode="auto">
          <a:xfrm>
            <a:off x="0" y="39688"/>
            <a:ext cx="78422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https://www.activewild.com/wp-content/uploads/2019/02/meerkat-colony.jpg</a:t>
            </a:r>
          </a:p>
        </p:txBody>
      </p:sp>
      <p:sp>
        <p:nvSpPr>
          <p:cNvPr id="10" name="TextBox 9">
            <a:extLst>
              <a:ext uri="{FF2B5EF4-FFF2-40B4-BE49-F238E27FC236}">
                <a16:creationId xmlns:a16="http://schemas.microsoft.com/office/drawing/2014/main" id="{9504D64B-432E-454B-893B-E5C72F69B571}"/>
              </a:ext>
            </a:extLst>
          </p:cNvPr>
          <p:cNvSpPr txBox="1"/>
          <p:nvPr/>
        </p:nvSpPr>
        <p:spPr>
          <a:xfrm>
            <a:off x="0" y="5484914"/>
            <a:ext cx="9144000" cy="1366528"/>
          </a:xfrm>
          <a:prstGeom prst="rect">
            <a:avLst/>
          </a:prstGeom>
          <a:noFill/>
        </p:spPr>
        <p:txBody>
          <a:bodyPr wrap="square">
            <a:spAutoFit/>
          </a:bodyPr>
          <a:lstStyle/>
          <a:p>
            <a:pPr>
              <a:lnSpc>
                <a:spcPct val="107000"/>
              </a:lnSpc>
            </a:pPr>
            <a:r>
              <a:rPr lang="en-US" sz="1000" dirty="0">
                <a:latin typeface="Times New Roman" panose="02020603050405020304" pitchFamily="18" charset="0"/>
                <a:cs typeface="Times New Roman" panose="02020603050405020304" pitchFamily="18" charset="0"/>
              </a:rPr>
              <a:t>EVO-1.C.1 Natural selection is a major mechanism of evolution. </a:t>
            </a:r>
          </a:p>
          <a:p>
            <a:pPr>
              <a:lnSpc>
                <a:spcPct val="107000"/>
              </a:lnSpc>
            </a:pPr>
            <a:r>
              <a:rPr lang="en-US" sz="1000" dirty="0">
                <a:latin typeface="Times New Roman" panose="02020603050405020304" pitchFamily="18" charset="0"/>
                <a:cs typeface="Times New Roman" panose="02020603050405020304" pitchFamily="18" charset="0"/>
              </a:rPr>
              <a:t>EVO-1.C.2 According to Darwin’s theory of natural selection, competition for limited resources results in differential survival. Individuals with more favorable phenotypes are </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more likely to survive and produce more offspring, thus passing traits to subsequent generations</a:t>
            </a:r>
          </a:p>
          <a:p>
            <a:pPr>
              <a:lnSpc>
                <a:spcPct val="107000"/>
              </a:lnSpc>
            </a:pPr>
            <a:r>
              <a:rPr lang="en-US" sz="1000" dirty="0">
                <a:latin typeface="Times New Roman" panose="02020603050405020304" pitchFamily="18" charset="0"/>
                <a:cs typeface="Times New Roman" panose="02020603050405020304" pitchFamily="18" charset="0"/>
              </a:rPr>
              <a:t>EVO-1.D.1 Evolutionary fitness is measured by reproductive success.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IST-5.A.3 Responses to information and communication of information are vital to natural selection and evolution—</a:t>
            </a:r>
            <a:b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br>
            <a: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 Natural selection favors innate and learned behaviors that increase survival and reproductive fitness.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 Cooperative behavior tends to increase the fitness of the individual and the survival of the population.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ILLUSTRATIVE EXAMPLES: § Predator warning § Kin selection</a:t>
            </a:r>
            <a:endParaRPr kumimoji="0" lang="en-US" sz="1800" b="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413698" name="Picture 2">
            <a:extLst>
              <a:ext uri="{FF2B5EF4-FFF2-40B4-BE49-F238E27FC236}">
                <a16:creationId xmlns:a16="http://schemas.microsoft.com/office/drawing/2014/main" id="{120D5DB6-6953-40A2-88A1-EADD8F98D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152720"/>
            <a:ext cx="2623448" cy="224956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85BFF18-B901-4167-BC2C-A7688B595123}"/>
              </a:ext>
            </a:extLst>
          </p:cNvPr>
          <p:cNvSpPr txBox="1"/>
          <p:nvPr/>
        </p:nvSpPr>
        <p:spPr>
          <a:xfrm>
            <a:off x="6400800" y="2704015"/>
            <a:ext cx="83820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Arial" panose="020B0604020202020204" pitchFamily="34" charset="0"/>
              </a:rPr>
              <a:t>KIN</a:t>
            </a:r>
          </a:p>
        </p:txBody>
      </p:sp>
    </p:spTree>
    <p:extLst>
      <p:ext uri="{BB962C8B-B14F-4D97-AF65-F5344CB8AC3E}">
        <p14:creationId xmlns:p14="http://schemas.microsoft.com/office/powerpoint/2010/main" val="218537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CE89E81-0ABB-4A9D-A4C8-2FFB6A4643C5}"/>
              </a:ext>
            </a:extLst>
          </p:cNvPr>
          <p:cNvSpPr>
            <a:spLocks noGrp="1" noChangeArrowheads="1"/>
          </p:cNvSpPr>
          <p:nvPr>
            <p:ph type="body" sz="half" idx="2"/>
          </p:nvPr>
        </p:nvSpPr>
        <p:spPr>
          <a:xfrm>
            <a:off x="4114800" y="507244"/>
            <a:ext cx="5486400" cy="1354486"/>
          </a:xfrm>
        </p:spPr>
        <p:txBody>
          <a:bodyPr/>
          <a:lstStyle/>
          <a:p>
            <a:pPr eaLnBrk="1" hangingPunct="1">
              <a:buFontTx/>
              <a:buNone/>
            </a:pPr>
            <a:r>
              <a:rPr lang="en-US" altLang="en-US" sz="2000" b="1" dirty="0">
                <a:latin typeface="Comic Sans MS" panose="030F0702030302020204" pitchFamily="66" charset="0"/>
              </a:rPr>
              <a:t>COMMON MISCONCEPTION </a:t>
            </a:r>
          </a:p>
          <a:p>
            <a:pPr eaLnBrk="1" hangingPunct="1">
              <a:buFontTx/>
              <a:buNone/>
            </a:pPr>
            <a:r>
              <a:rPr lang="en-US" altLang="en-US" sz="2000" b="1" dirty="0">
                <a:latin typeface="Comic Sans MS" panose="030F0702030302020204" pitchFamily="66" charset="0"/>
              </a:rPr>
              <a:t>Explain the misunderstanding about evolution depicted in this cartoon.</a:t>
            </a:r>
          </a:p>
          <a:p>
            <a:pPr eaLnBrk="1" hangingPunct="1">
              <a:buFontTx/>
              <a:buNone/>
            </a:pPr>
            <a:endParaRPr lang="en-US" altLang="en-US" sz="2400" b="1" dirty="0">
              <a:latin typeface="Comic Sans MS" panose="030F0702030302020204" pitchFamily="66" charset="0"/>
            </a:endParaRPr>
          </a:p>
        </p:txBody>
      </p:sp>
      <p:sp>
        <p:nvSpPr>
          <p:cNvPr id="22535" name="Text Box 7">
            <a:extLst>
              <a:ext uri="{FF2B5EF4-FFF2-40B4-BE49-F238E27FC236}">
                <a16:creationId xmlns:a16="http://schemas.microsoft.com/office/drawing/2014/main" id="{DFF8D668-2211-4315-8F5A-455887DBA100}"/>
              </a:ext>
            </a:extLst>
          </p:cNvPr>
          <p:cNvSpPr txBox="1">
            <a:spLocks noChangeArrowheads="1"/>
          </p:cNvSpPr>
          <p:nvPr/>
        </p:nvSpPr>
        <p:spPr bwMode="auto">
          <a:xfrm>
            <a:off x="1431925" y="6437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22536" name="Rectangle 8">
            <a:extLst>
              <a:ext uri="{FF2B5EF4-FFF2-40B4-BE49-F238E27FC236}">
                <a16:creationId xmlns:a16="http://schemas.microsoft.com/office/drawing/2014/main" id="{84A082A7-6682-4358-BFD5-40AE7D111827}"/>
              </a:ext>
            </a:extLst>
          </p:cNvPr>
          <p:cNvSpPr>
            <a:spLocks noChangeArrowheads="1"/>
          </p:cNvSpPr>
          <p:nvPr/>
        </p:nvSpPr>
        <p:spPr bwMode="auto">
          <a:xfrm>
            <a:off x="19390" y="-18782"/>
            <a:ext cx="72090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r>
              <a:rPr lang="en-US" sz="1000" dirty="0">
                <a:solidFill>
                  <a:srgbClr val="CC0099"/>
                </a:solidFill>
                <a:hlinkClick r:id="rId3">
                  <a:extLst>
                    <a:ext uri="{A12FA001-AC4F-418D-AE19-62706E023703}">
                      <ahyp:hlinkClr xmlns:ahyp="http://schemas.microsoft.com/office/drawing/2018/hyperlinkcolor" val="tx"/>
                    </a:ext>
                  </a:extLst>
                </a:hlinkClick>
              </a:rPr>
              <a:t>http://4.bp.blogspot.com/_pfm-EJqqL6I/TTkzSgpbTKI/AAAAAAAABVA/Qp55g7MLAUI/s1600/Evolution+-+Why+still+apes.gif</a:t>
            </a:r>
            <a:endParaRPr lang="en-US" sz="1000" dirty="0">
              <a:solidFill>
                <a:srgbClr val="CC0099"/>
              </a:solidFill>
            </a:endParaRPr>
          </a:p>
          <a:p>
            <a:pPr eaLnBrk="1" hangingPunct="1">
              <a:lnSpc>
                <a:spcPct val="80000"/>
              </a:lnSpc>
              <a:buFontTx/>
              <a:buNone/>
            </a:pPr>
            <a:r>
              <a:rPr lang="en-US" altLang="en-US" sz="1000" b="1" dirty="0">
                <a:solidFill>
                  <a:srgbClr val="CC0099"/>
                </a:solidFill>
              </a:rPr>
              <a:t>https://matthewbonnan.files.wordpress.com/2012/05/stick-evolution.jpg</a:t>
            </a:r>
          </a:p>
        </p:txBody>
      </p:sp>
      <p:sp>
        <p:nvSpPr>
          <p:cNvPr id="4" name="Rectangle 3">
            <a:extLst>
              <a:ext uri="{FF2B5EF4-FFF2-40B4-BE49-F238E27FC236}">
                <a16:creationId xmlns:a16="http://schemas.microsoft.com/office/drawing/2014/main" id="{4F7F6D04-75CE-4662-B9BF-21C537CB73A9}"/>
              </a:ext>
            </a:extLst>
          </p:cNvPr>
          <p:cNvSpPr/>
          <p:nvPr/>
        </p:nvSpPr>
        <p:spPr>
          <a:xfrm>
            <a:off x="12764" y="6128570"/>
            <a:ext cx="9118471" cy="729430"/>
          </a:xfrm>
          <a:prstGeom prst="rect">
            <a:avLst/>
          </a:prstGeom>
        </p:spPr>
        <p:txBody>
          <a:bodyPr wrap="square">
            <a:spAutoFit/>
          </a:bodyPr>
          <a:lstStyle/>
          <a:p>
            <a:pPr>
              <a:lnSpc>
                <a:spcPct val="107000"/>
              </a:lnSpc>
            </a:pPr>
            <a:r>
              <a:rPr lang="en-US" sz="1000" dirty="0">
                <a:latin typeface="Times New Roman" panose="02020603050405020304" pitchFamily="18" charset="0"/>
                <a:cs typeface="Times New Roman" panose="02020603050405020304" pitchFamily="18" charset="0"/>
              </a:rPr>
              <a:t>EVO-1.C.2 According to Darwin’s theory of natural selection, competition for limited resources results in differential survival. Individuals with more favorable phenotypes </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are more likely to survive and produce more offspring, thus passing traits to subsequent generations</a:t>
            </a:r>
          </a:p>
          <a:p>
            <a:r>
              <a:rPr lang="en-US" sz="1000" dirty="0">
                <a:latin typeface="Times New Roman" panose="02020603050405020304" pitchFamily="18" charset="0"/>
                <a:cs typeface="Times New Roman" panose="02020603050405020304" pitchFamily="18" charset="0"/>
              </a:rPr>
              <a:t>SP 1.B  Explain biological concepts and/or processes. </a:t>
            </a:r>
          </a:p>
          <a:p>
            <a:r>
              <a:rPr lang="en-US" sz="1000" dirty="0">
                <a:latin typeface="Times New Roman" panose="02020603050405020304" pitchFamily="18" charset="0"/>
                <a:cs typeface="Times New Roman" panose="02020603050405020304" pitchFamily="18" charset="0"/>
              </a:rPr>
              <a:t>SP 1. C  Explain biological concepts, processes, and/or models in applied contexts.</a:t>
            </a:r>
          </a:p>
        </p:txBody>
      </p:sp>
      <p:sp>
        <p:nvSpPr>
          <p:cNvPr id="2" name="Rectangle 1">
            <a:extLst>
              <a:ext uri="{FF2B5EF4-FFF2-40B4-BE49-F238E27FC236}">
                <a16:creationId xmlns:a16="http://schemas.microsoft.com/office/drawing/2014/main" id="{5A41860F-6E98-45A7-BB2B-961E3674D229}"/>
              </a:ext>
            </a:extLst>
          </p:cNvPr>
          <p:cNvSpPr/>
          <p:nvPr/>
        </p:nvSpPr>
        <p:spPr>
          <a:xfrm>
            <a:off x="144215" y="2440001"/>
            <a:ext cx="5135414" cy="1938992"/>
          </a:xfrm>
          <a:prstGeom prst="rect">
            <a:avLst/>
          </a:prstGeom>
        </p:spPr>
        <p:txBody>
          <a:bodyPr wrap="square">
            <a:spAutoFit/>
          </a:bodyPr>
          <a:lstStyle/>
          <a:p>
            <a:r>
              <a:rPr lang="en-US" sz="2000" dirty="0">
                <a:solidFill>
                  <a:srgbClr val="0070C0"/>
                </a:solidFill>
              </a:rPr>
              <a:t>Humans didn’t turn into apes or vice versa. Evolution doesn’t work that way!  Modern apes are not our ancestors, they are our cousins. We share a common ancestor with modern apes, but that doesn’t mean we evolved from them.</a:t>
            </a:r>
          </a:p>
        </p:txBody>
      </p:sp>
      <p:pic>
        <p:nvPicPr>
          <p:cNvPr id="1026" name="Picture 2">
            <a:extLst>
              <a:ext uri="{FF2B5EF4-FFF2-40B4-BE49-F238E27FC236}">
                <a16:creationId xmlns:a16="http://schemas.microsoft.com/office/drawing/2014/main" id="{D61BB9E9-5AA2-449B-894E-9E6B9485BB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79" y="373359"/>
            <a:ext cx="3625331" cy="19304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D0CA918-76A5-42E7-977E-70A3AD9A9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5273" y="1861730"/>
            <a:ext cx="3870148" cy="2977567"/>
          </a:xfrm>
          <a:prstGeom prst="rect">
            <a:avLst/>
          </a:prstGeom>
          <a:noFill/>
          <a:extLst>
            <a:ext uri="{909E8E84-426E-40DD-AFC4-6F175D3DCCD1}">
              <a14:hiddenFill xmlns:a14="http://schemas.microsoft.com/office/drawing/2010/main">
                <a:solidFill>
                  <a:srgbClr val="FFFFFF"/>
                </a:solidFill>
              </a14:hiddenFill>
            </a:ext>
          </a:extLst>
        </p:spPr>
      </p:pic>
      <p:pic>
        <p:nvPicPr>
          <p:cNvPr id="3" name="Online Media 2" title="Why Are There Still Monkeys? - 12 Days of Evolution #10">
            <a:hlinkClick r:id="" action="ppaction://media"/>
            <a:extLst>
              <a:ext uri="{FF2B5EF4-FFF2-40B4-BE49-F238E27FC236}">
                <a16:creationId xmlns:a16="http://schemas.microsoft.com/office/drawing/2014/main" id="{4C3F043F-2F36-4385-AD11-8F262D2A755E}"/>
              </a:ext>
            </a:extLst>
          </p:cNvPr>
          <p:cNvPicPr>
            <a:picLocks noRot="1" noChangeAspect="1"/>
          </p:cNvPicPr>
          <p:nvPr>
            <a:videoFile r:link="rId1"/>
          </p:nvPr>
        </p:nvPicPr>
        <p:blipFill>
          <a:blip r:embed="rId6"/>
          <a:stretch>
            <a:fillRect/>
          </a:stretch>
        </p:blipFill>
        <p:spPr>
          <a:xfrm>
            <a:off x="303594" y="5122095"/>
            <a:ext cx="1693333" cy="952500"/>
          </a:xfrm>
          <a:prstGeom prst="rect">
            <a:avLst/>
          </a:prstGeom>
        </p:spPr>
      </p:pic>
      <p:sp>
        <p:nvSpPr>
          <p:cNvPr id="5" name="TextBox 4">
            <a:extLst>
              <a:ext uri="{FF2B5EF4-FFF2-40B4-BE49-F238E27FC236}">
                <a16:creationId xmlns:a16="http://schemas.microsoft.com/office/drawing/2014/main" id="{CC1070B2-60DA-49EB-B780-237A644FDFC2}"/>
              </a:ext>
            </a:extLst>
          </p:cNvPr>
          <p:cNvSpPr txBox="1"/>
          <p:nvPr/>
        </p:nvSpPr>
        <p:spPr>
          <a:xfrm>
            <a:off x="371271" y="4389537"/>
            <a:ext cx="1635384" cy="738664"/>
          </a:xfrm>
          <a:prstGeom prst="rect">
            <a:avLst/>
          </a:prstGeom>
          <a:solidFill>
            <a:srgbClr val="FFFF00"/>
          </a:solidFill>
        </p:spPr>
        <p:txBody>
          <a:bodyPr wrap="none" rtlCol="0">
            <a:spAutoFit/>
          </a:bodyPr>
          <a:lstStyle/>
          <a:p>
            <a:r>
              <a:rPr lang="en-US" sz="1400" dirty="0">
                <a:hlinkClick r:id="rId7"/>
              </a:rPr>
              <a:t>See a 2 min video</a:t>
            </a:r>
            <a:br>
              <a:rPr lang="en-US" sz="1400" dirty="0">
                <a:hlinkClick r:id="rId7"/>
              </a:rPr>
            </a:br>
            <a:r>
              <a:rPr lang="en-US" sz="1400" dirty="0">
                <a:hlinkClick r:id="rId7"/>
              </a:rPr>
              <a:t>Why are there </a:t>
            </a:r>
          </a:p>
          <a:p>
            <a:r>
              <a:rPr lang="en-US" sz="1400" dirty="0">
                <a:hlinkClick r:id="rId7"/>
              </a:rPr>
              <a:t>still Monkeys?</a:t>
            </a:r>
            <a:endParaRPr lang="en-US" sz="1400" dirty="0"/>
          </a:p>
        </p:txBody>
      </p:sp>
    </p:spTree>
    <p:extLst>
      <p:ext uri="{BB962C8B-B14F-4D97-AF65-F5344CB8AC3E}">
        <p14:creationId xmlns:p14="http://schemas.microsoft.com/office/powerpoint/2010/main" val="199402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3"/>
                </p:tgtEl>
              </p:cMediaNode>
            </p:video>
          </p:childTnLst>
        </p:cTn>
      </p:par>
    </p:tnLst>
    <p:bldLst>
      <p:bldP spid="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33CC"/>
        </a:solidFill>
        <a:effectLst/>
      </p:bgPr>
    </p:bg>
    <p:spTree>
      <p:nvGrpSpPr>
        <p:cNvPr id="1" name=""/>
        <p:cNvGrpSpPr/>
        <p:nvPr/>
      </p:nvGrpSpPr>
      <p:grpSpPr>
        <a:xfrm>
          <a:off x="0" y="0"/>
          <a:ext cx="0" cy="0"/>
          <a:chOff x="0" y="0"/>
          <a:chExt cx="0" cy="0"/>
        </a:xfrm>
      </p:grpSpPr>
      <p:sp>
        <p:nvSpPr>
          <p:cNvPr id="28675" name="TextBox 4">
            <a:extLst>
              <a:ext uri="{FF2B5EF4-FFF2-40B4-BE49-F238E27FC236}">
                <a16:creationId xmlns:a16="http://schemas.microsoft.com/office/drawing/2014/main" id="{C4228467-0937-4472-946F-307A1CC762BB}"/>
              </a:ext>
            </a:extLst>
          </p:cNvPr>
          <p:cNvSpPr txBox="1">
            <a:spLocks noChangeArrowheads="1"/>
          </p:cNvSpPr>
          <p:nvPr/>
        </p:nvSpPr>
        <p:spPr bwMode="auto">
          <a:xfrm>
            <a:off x="76200" y="0"/>
            <a:ext cx="8839200" cy="338554"/>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dirty="0">
                <a:solidFill>
                  <a:srgbClr val="CC3399"/>
                </a:solidFill>
              </a:rPr>
              <a:t>https://scontent.ffcm1-2.fna.fbcdn.net/v/t1.0-0/s600x600/120288695_2863098323791457_2563781361585213938_n.jpg?_nc_cat=101&amp;_nc_sid=8bfeb9&amp;_nc_ohc=2wxx-0s3LS4AX_EQDoz&amp;_nc_ht=scontent.ffcm1-2.fna&amp;tp=7&amp;oh=2d412e4f5f2aedba6661dc0fd58751dd&amp;oe=5F9D83FA</a:t>
            </a:r>
          </a:p>
        </p:txBody>
      </p:sp>
      <p:pic>
        <p:nvPicPr>
          <p:cNvPr id="40962" name="Picture 2" descr="Image may contain: text that says 'Maybe I'll get some food at that campfire... What's the worse that could happen? 10.000 years later.'">
            <a:extLst>
              <a:ext uri="{FF2B5EF4-FFF2-40B4-BE49-F238E27FC236}">
                <a16:creationId xmlns:a16="http://schemas.microsoft.com/office/drawing/2014/main" id="{4D0D5464-4061-428E-A39B-4DD10B2C5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23345"/>
            <a:ext cx="5981700" cy="59081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9E6297-E3DA-4BFE-A779-A48F9A65577C}"/>
              </a:ext>
            </a:extLst>
          </p:cNvPr>
          <p:cNvSpPr txBox="1"/>
          <p:nvPr/>
        </p:nvSpPr>
        <p:spPr>
          <a:xfrm>
            <a:off x="2438400" y="338554"/>
            <a:ext cx="4572000" cy="461665"/>
          </a:xfrm>
          <a:prstGeom prst="rect">
            <a:avLst/>
          </a:prstGeom>
          <a:solidFill>
            <a:srgbClr val="FFFF00"/>
          </a:solidFill>
        </p:spPr>
        <p:txBody>
          <a:bodyPr wrap="square">
            <a:spAutoFit/>
          </a:bodyPr>
          <a:lstStyle/>
          <a:p>
            <a:pPr marR="0" lvl="0" algn="l" defTabSz="914400" rtl="0" eaLnBrk="1" fontAlgn="base" latinLnBrk="0" hangingPunct="1">
              <a:lnSpc>
                <a:spcPct val="100000"/>
              </a:lnSpc>
              <a:spcBef>
                <a:spcPct val="0"/>
              </a:spcBef>
              <a:spcAft>
                <a:spcPct val="0"/>
              </a:spcAft>
              <a:buClrTx/>
              <a:buSzTx/>
              <a:tabLst/>
              <a:defRPr/>
            </a:pPr>
            <a:r>
              <a:rPr lang="en-US" sz="2400" dirty="0"/>
              <a:t>     TAKE A STUDY BREAK</a:t>
            </a:r>
          </a:p>
        </p:txBody>
      </p:sp>
    </p:spTree>
    <p:extLst>
      <p:ext uri="{BB962C8B-B14F-4D97-AF65-F5344CB8AC3E}">
        <p14:creationId xmlns:p14="http://schemas.microsoft.com/office/powerpoint/2010/main" val="118710723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BA2D92EB-46E0-4608-99E1-9336B6369059}"/>
              </a:ext>
            </a:extLst>
          </p:cNvPr>
          <p:cNvSpPr>
            <a:spLocks noGrp="1" noChangeArrowheads="1"/>
          </p:cNvSpPr>
          <p:nvPr>
            <p:ph type="body" sz="half" idx="2"/>
          </p:nvPr>
        </p:nvSpPr>
        <p:spPr>
          <a:xfrm>
            <a:off x="23813" y="2895600"/>
            <a:ext cx="9043987" cy="4648200"/>
          </a:xfrm>
        </p:spPr>
        <p:txBody>
          <a:bodyPr/>
          <a:lstStyle/>
          <a:p>
            <a:pPr marL="0" indent="0">
              <a:buFontTx/>
              <a:buNone/>
            </a:pPr>
            <a:r>
              <a:rPr lang="en-US" sz="2000" dirty="0">
                <a:latin typeface="Comic Sans MS" panose="030F0702030302020204" pitchFamily="66" charset="0"/>
              </a:rPr>
              <a:t>The diagram above shows an outcrop of sedimentary rock whose strata are labeled A–D.</a:t>
            </a:r>
          </a:p>
          <a:p>
            <a:pPr marL="0" indent="0">
              <a:buFontTx/>
              <a:buNone/>
            </a:pPr>
            <a:endParaRPr lang="en-US" sz="2000" dirty="0">
              <a:latin typeface="Comic Sans MS" panose="030F0702030302020204" pitchFamily="66" charset="0"/>
            </a:endParaRPr>
          </a:p>
          <a:p>
            <a:pPr marL="0" indent="0">
              <a:buFontTx/>
              <a:buNone/>
            </a:pPr>
            <a:r>
              <a:rPr lang="en-US" sz="2000" dirty="0">
                <a:latin typeface="Comic Sans MS" panose="030F0702030302020204" pitchFamily="66" charset="0"/>
              </a:rPr>
              <a:t>If x indicates the location of fossils of two closely related species, then fossils of their most-recent common ancestor are most likely to occur in which stratum? </a:t>
            </a:r>
          </a:p>
          <a:p>
            <a:pPr marL="0" indent="0">
              <a:buFontTx/>
              <a:buNone/>
            </a:pPr>
            <a:endParaRPr lang="en-US" sz="2000" dirty="0">
              <a:latin typeface="Comic Sans MS" panose="030F0702030302020204" pitchFamily="66" charset="0"/>
            </a:endParaRPr>
          </a:p>
          <a:p>
            <a:pPr marL="0" indent="0">
              <a:buFontTx/>
              <a:buNone/>
            </a:pPr>
            <a:r>
              <a:rPr lang="en-US" sz="2000" dirty="0">
                <a:latin typeface="Comic Sans MS" panose="030F0702030302020204" pitchFamily="66" charset="0"/>
              </a:rPr>
              <a:t>       </a:t>
            </a:r>
            <a:endParaRPr lang="en-US" altLang="en-US" sz="2000" dirty="0">
              <a:latin typeface="Comic Sans MS" panose="030F0702030302020204" pitchFamily="66" charset="0"/>
            </a:endParaRPr>
          </a:p>
        </p:txBody>
      </p:sp>
      <p:sp>
        <p:nvSpPr>
          <p:cNvPr id="3" name="Oval 2">
            <a:extLst>
              <a:ext uri="{FF2B5EF4-FFF2-40B4-BE49-F238E27FC236}">
                <a16:creationId xmlns:a16="http://schemas.microsoft.com/office/drawing/2014/main" id="{D9CFC518-3675-4641-985A-4CE1DB2B0FB0}"/>
              </a:ext>
            </a:extLst>
          </p:cNvPr>
          <p:cNvSpPr/>
          <p:nvPr/>
        </p:nvSpPr>
        <p:spPr>
          <a:xfrm>
            <a:off x="3475818" y="4840385"/>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3">
            <a:extLst>
              <a:ext uri="{FF2B5EF4-FFF2-40B4-BE49-F238E27FC236}">
                <a16:creationId xmlns:a16="http://schemas.microsoft.com/office/drawing/2014/main" id="{320AC954-EE6B-4341-BC11-9FE3B57166C5}"/>
              </a:ext>
            </a:extLst>
          </p:cNvPr>
          <p:cNvSpPr/>
          <p:nvPr/>
        </p:nvSpPr>
        <p:spPr>
          <a:xfrm>
            <a:off x="23813" y="0"/>
            <a:ext cx="9161462" cy="276225"/>
          </a:xfrm>
          <a:prstGeom prst="rect">
            <a:avLst/>
          </a:prstGeom>
        </p:spPr>
        <p:txBody>
          <a:bodyPr>
            <a:spAutoFit/>
          </a:bodyPr>
          <a:lstStyle/>
          <a:p>
            <a:pPr>
              <a:defRPr/>
            </a:pPr>
            <a:r>
              <a:rPr lang="en-US" sz="1200" dirty="0">
                <a:solidFill>
                  <a:srgbClr val="0070C0"/>
                </a:solidFill>
                <a:latin typeface="+mn-lt"/>
              </a:rPr>
              <a:t>FROM: http://serranohighschoolapbiology.weebly.com/uploads/6/7/9/9/6799747/ap_biology_evolution_unit_practice_test_1.pdf</a:t>
            </a:r>
          </a:p>
        </p:txBody>
      </p:sp>
      <p:pic>
        <p:nvPicPr>
          <p:cNvPr id="2" name="Picture 1">
            <a:extLst>
              <a:ext uri="{FF2B5EF4-FFF2-40B4-BE49-F238E27FC236}">
                <a16:creationId xmlns:a16="http://schemas.microsoft.com/office/drawing/2014/main" id="{706C8A19-F407-40EC-A90E-A0E2E8CB9377}"/>
              </a:ext>
            </a:extLst>
          </p:cNvPr>
          <p:cNvPicPr>
            <a:picLocks noChangeAspect="1"/>
          </p:cNvPicPr>
          <p:nvPr/>
        </p:nvPicPr>
        <p:blipFill rotWithShape="1">
          <a:blip r:embed="rId2"/>
          <a:srcRect l="28334" t="55928" r="52500" b="18133"/>
          <a:stretch/>
        </p:blipFill>
        <p:spPr>
          <a:xfrm>
            <a:off x="2890354" y="306042"/>
            <a:ext cx="3129446" cy="2381102"/>
          </a:xfrm>
          <a:prstGeom prst="rect">
            <a:avLst/>
          </a:prstGeom>
        </p:spPr>
      </p:pic>
      <p:sp>
        <p:nvSpPr>
          <p:cNvPr id="5" name="Rectangle 4">
            <a:extLst>
              <a:ext uri="{FF2B5EF4-FFF2-40B4-BE49-F238E27FC236}">
                <a16:creationId xmlns:a16="http://schemas.microsoft.com/office/drawing/2014/main" id="{9F0096EE-D386-489E-AF39-419EB49471E2}"/>
              </a:ext>
            </a:extLst>
          </p:cNvPr>
          <p:cNvSpPr/>
          <p:nvPr/>
        </p:nvSpPr>
        <p:spPr>
          <a:xfrm>
            <a:off x="2590800" y="4881190"/>
            <a:ext cx="1770036" cy="369332"/>
          </a:xfrm>
          <a:prstGeom prst="rect">
            <a:avLst/>
          </a:prstGeom>
        </p:spPr>
        <p:txBody>
          <a:bodyPr wrap="none">
            <a:spAutoFit/>
          </a:bodyPr>
          <a:lstStyle/>
          <a:p>
            <a:r>
              <a:rPr lang="en-US" dirty="0"/>
              <a:t>A    B     C     D</a:t>
            </a:r>
          </a:p>
        </p:txBody>
      </p:sp>
      <p:sp>
        <p:nvSpPr>
          <p:cNvPr id="6" name="Rectangle 5">
            <a:extLst>
              <a:ext uri="{FF2B5EF4-FFF2-40B4-BE49-F238E27FC236}">
                <a16:creationId xmlns:a16="http://schemas.microsoft.com/office/drawing/2014/main" id="{05450B63-E905-4157-BC23-AF61453EE000}"/>
              </a:ext>
            </a:extLst>
          </p:cNvPr>
          <p:cNvSpPr/>
          <p:nvPr/>
        </p:nvSpPr>
        <p:spPr>
          <a:xfrm>
            <a:off x="23813" y="5781472"/>
            <a:ext cx="9170194" cy="1069203"/>
          </a:xfrm>
          <a:prstGeom prst="rect">
            <a:avLst/>
          </a:prstGeom>
        </p:spPr>
        <p:txBody>
          <a:bodyPr wrap="square">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EVO-1.M.1 Evolution is supported by scientific evidence from many disciplines (geographical, geological, physical, biochemical, and mathematical data).</a:t>
            </a:r>
          </a:p>
          <a:p>
            <a:pPr lvl="0">
              <a:lnSpc>
                <a:spcPct val="107000"/>
              </a:lnSpc>
            </a:pPr>
            <a:r>
              <a:rPr lang="en-US" sz="1000" dirty="0">
                <a:latin typeface="Times New Roman" panose="02020603050405020304" pitchFamily="18" charset="0"/>
                <a:cs typeface="Times New Roman" panose="02020603050405020304" pitchFamily="18" charset="0"/>
              </a:rPr>
              <a:t>EVO-1.N.1 Molecular, morphological, and genetic evidence from extant and extinct organisms adds to our understanding of evolution— </a:t>
            </a:r>
          </a:p>
          <a:p>
            <a:pPr lvl="0">
              <a:lnSpc>
                <a:spcPct val="107000"/>
              </a:lnSpc>
            </a:pPr>
            <a:r>
              <a:rPr lang="en-US" sz="1000" dirty="0">
                <a:latin typeface="Times New Roman" panose="02020603050405020304" pitchFamily="18" charset="0"/>
                <a:cs typeface="Times New Roman" panose="02020603050405020304" pitchFamily="18" charset="0"/>
              </a:rPr>
              <a:t>  a. Fossils can be dated by a variety of methods. These include: </a:t>
            </a:r>
          </a:p>
          <a:p>
            <a:pPr lvl="0">
              <a:lnSpc>
                <a:spcPct val="107000"/>
              </a:lnSpc>
            </a:pPr>
            <a:r>
              <a:rPr lang="en-US" sz="1000" dirty="0">
                <a:latin typeface="Times New Roman" panose="02020603050405020304" pitchFamily="18" charset="0"/>
                <a:cs typeface="Times New Roman" panose="02020603050405020304" pitchFamily="18" charset="0"/>
              </a:rPr>
              <a:t>     i. The age of the rocks where a fossil is found</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EVO-3.A.2 All species have evolved and continue to evolve—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  b. Continuous change in the fossil record.</a:t>
            </a:r>
          </a:p>
        </p:txBody>
      </p:sp>
    </p:spTree>
    <p:extLst>
      <p:ext uri="{BB962C8B-B14F-4D97-AF65-F5344CB8AC3E}">
        <p14:creationId xmlns:p14="http://schemas.microsoft.com/office/powerpoint/2010/main" val="2292733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3813" y="433388"/>
            <a:ext cx="9043987" cy="5129212"/>
          </a:xfrm>
        </p:spPr>
        <p:txBody>
          <a:bodyPr/>
          <a:lstStyle/>
          <a:p>
            <a:pPr marL="0" indent="0">
              <a:buFontTx/>
              <a:buNone/>
            </a:pPr>
            <a:r>
              <a:rPr lang="en-US" sz="2000" dirty="0">
                <a:latin typeface="Comic Sans MS" panose="030F0702030302020204" pitchFamily="66" charset="0"/>
              </a:rPr>
              <a:t>Which of the following is a true statement concerning genetic variation?</a:t>
            </a:r>
          </a:p>
          <a:p>
            <a:pPr marL="0" indent="0">
              <a:buFontTx/>
              <a:buNone/>
            </a:pPr>
            <a:endParaRPr lang="en-US" sz="2000" dirty="0">
              <a:latin typeface="Comic Sans MS" panose="030F0702030302020204" pitchFamily="66" charset="0"/>
            </a:endParaRPr>
          </a:p>
          <a:p>
            <a:pPr marL="400050" lvl="1" indent="0">
              <a:buNone/>
            </a:pPr>
            <a:r>
              <a:rPr lang="en-US" sz="2000" dirty="0">
                <a:latin typeface="Comic Sans MS" panose="030F0702030302020204" pitchFamily="66" charset="0"/>
              </a:rPr>
              <a:t>A) It is created by the direct action of natural selection. </a:t>
            </a:r>
          </a:p>
          <a:p>
            <a:pPr marL="400050" lvl="1" indent="0">
              <a:buNone/>
            </a:pPr>
            <a:endParaRPr lang="en-US" sz="2000" dirty="0">
              <a:latin typeface="Comic Sans MS" panose="030F0702030302020204" pitchFamily="66" charset="0"/>
            </a:endParaRPr>
          </a:p>
          <a:p>
            <a:pPr marL="400050" lvl="1" indent="0">
              <a:buNone/>
            </a:pPr>
            <a:r>
              <a:rPr lang="en-US" sz="2000" dirty="0">
                <a:latin typeface="Comic Sans MS" panose="030F0702030302020204" pitchFamily="66" charset="0"/>
              </a:rPr>
              <a:t>B) It arises in response to changes in the environment. </a:t>
            </a:r>
          </a:p>
          <a:p>
            <a:pPr marL="400050" lvl="1" indent="0">
              <a:buNone/>
            </a:pPr>
            <a:endParaRPr lang="en-US" sz="2000" dirty="0">
              <a:latin typeface="Comic Sans MS" panose="030F0702030302020204" pitchFamily="66" charset="0"/>
            </a:endParaRPr>
          </a:p>
          <a:p>
            <a:pPr marL="400050" lvl="1" indent="0">
              <a:buNone/>
            </a:pPr>
            <a:r>
              <a:rPr lang="en-US" sz="2000" dirty="0">
                <a:latin typeface="Comic Sans MS" panose="030F0702030302020204" pitchFamily="66" charset="0"/>
              </a:rPr>
              <a:t>C) It must be present in a population before natural selection can act upon the population. </a:t>
            </a:r>
          </a:p>
          <a:p>
            <a:pPr marL="400050" lvl="1" indent="0">
              <a:buNone/>
            </a:pPr>
            <a:endParaRPr lang="en-US" sz="2000" dirty="0">
              <a:latin typeface="Comic Sans MS" panose="030F0702030302020204" pitchFamily="66" charset="0"/>
            </a:endParaRPr>
          </a:p>
          <a:p>
            <a:pPr marL="400050" lvl="1" indent="0">
              <a:buNone/>
            </a:pPr>
            <a:r>
              <a:rPr lang="en-US" sz="2000" dirty="0">
                <a:latin typeface="Comic Sans MS" panose="030F0702030302020204" pitchFamily="66" charset="0"/>
              </a:rPr>
              <a:t>D) It tends to be reduced by the processes involved when diploid organisms produce gametes. </a:t>
            </a:r>
          </a:p>
          <a:p>
            <a:pPr marL="400050" lvl="1" indent="0">
              <a:buNone/>
            </a:pPr>
            <a:endParaRPr lang="en-US" sz="2000" dirty="0">
              <a:latin typeface="Comic Sans MS" panose="030F0702030302020204" pitchFamily="66" charset="0"/>
            </a:endParaRPr>
          </a:p>
          <a:p>
            <a:pPr marL="400050" lvl="1" indent="0">
              <a:buNone/>
            </a:pPr>
            <a:r>
              <a:rPr lang="en-US" sz="2000" dirty="0">
                <a:latin typeface="Comic Sans MS" panose="030F0702030302020204" pitchFamily="66" charset="0"/>
              </a:rPr>
              <a:t>E) A population that has a higher average heterozygosity has less genetic variation than one with a lower average heterozygosity</a:t>
            </a:r>
            <a:endParaRPr lang="en-US" altLang="en-US" sz="2000" dirty="0">
              <a:latin typeface="Comic Sans MS" panose="030F0702030302020204" pitchFamily="66" charset="0"/>
            </a:endParaRPr>
          </a:p>
        </p:txBody>
      </p:sp>
      <p:sp>
        <p:nvSpPr>
          <p:cNvPr id="2" name="TextBox 1">
            <a:extLst>
              <a:ext uri="{FF2B5EF4-FFF2-40B4-BE49-F238E27FC236}">
                <a16:creationId xmlns:a16="http://schemas.microsoft.com/office/drawing/2014/main" id="{65A3BD64-F4BA-4844-AF8C-3EC823A84B84}"/>
              </a:ext>
            </a:extLst>
          </p:cNvPr>
          <p:cNvSpPr txBox="1"/>
          <p:nvPr/>
        </p:nvSpPr>
        <p:spPr>
          <a:xfrm>
            <a:off x="23813" y="0"/>
            <a:ext cx="8891587" cy="400050"/>
          </a:xfrm>
          <a:prstGeom prst="rect">
            <a:avLst/>
          </a:prstGeom>
          <a:noFill/>
        </p:spPr>
        <p:txBody>
          <a:bodyPr>
            <a:spAutoFit/>
          </a:bodyPr>
          <a:lstStyle/>
          <a:p>
            <a:pPr>
              <a:defRPr/>
            </a:pPr>
            <a:r>
              <a:rPr lang="en-US" sz="1000" dirty="0">
                <a:solidFill>
                  <a:schemeClr val="accent6">
                    <a:lumMod val="75000"/>
                  </a:schemeClr>
                </a:solidFill>
              </a:rPr>
              <a:t>FROM:</a:t>
            </a:r>
            <a:br>
              <a:rPr lang="en-US" sz="1000" dirty="0">
                <a:solidFill>
                  <a:schemeClr val="accent6">
                    <a:lumMod val="75000"/>
                  </a:schemeClr>
                </a:solidFill>
              </a:rPr>
            </a:br>
            <a:r>
              <a:rPr lang="en-US" sz="1000" dirty="0">
                <a:solidFill>
                  <a:schemeClr val="accent6">
                    <a:lumMod val="75000"/>
                  </a:schemeClr>
                </a:solidFill>
              </a:rPr>
              <a:t>http://serranohighschoolapbiology.weebly.com/uploads/6/7/9/9/6799747/ap_biology_evolution_unit_practice_test_1.pdf</a:t>
            </a:r>
          </a:p>
        </p:txBody>
      </p:sp>
      <p:sp>
        <p:nvSpPr>
          <p:cNvPr id="3" name="Oval 2">
            <a:extLst>
              <a:ext uri="{FF2B5EF4-FFF2-40B4-BE49-F238E27FC236}">
                <a16:creationId xmlns:a16="http://schemas.microsoft.com/office/drawing/2014/main" id="{886109AC-1FB1-41CB-B02D-F48807106245}"/>
              </a:ext>
            </a:extLst>
          </p:cNvPr>
          <p:cNvSpPr/>
          <p:nvPr/>
        </p:nvSpPr>
        <p:spPr>
          <a:xfrm>
            <a:off x="381000" y="2640807"/>
            <a:ext cx="43338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23813" y="6417953"/>
            <a:ext cx="9202738" cy="41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a:lnSpc>
                <a:spcPct val="107000"/>
              </a:lnSpc>
            </a:pPr>
            <a:r>
              <a:rPr lang="en-US" sz="1000" dirty="0">
                <a:latin typeface="Times New Roman" panose="02020603050405020304" pitchFamily="18" charset="0"/>
                <a:cs typeface="Times New Roman" panose="02020603050405020304" pitchFamily="18" charset="0"/>
              </a:rPr>
              <a:t>EVO-1.E.1 Natural selection acts on phenotypic variations in populations. </a:t>
            </a:r>
          </a:p>
          <a:p>
            <a:pPr lvl="0">
              <a:lnSpc>
                <a:spcPct val="107000"/>
              </a:lnSpc>
            </a:pPr>
            <a:r>
              <a:rPr lang="en-US" sz="1000" dirty="0">
                <a:latin typeface="Times New Roman" panose="02020603050405020304" pitchFamily="18" charset="0"/>
                <a:cs typeface="Times New Roman" panose="02020603050405020304" pitchFamily="18" charset="0"/>
              </a:rPr>
              <a:t>EVO-1.J.1 Mutation results in genetic variation, which provides phenotypes on which natural selection acts</a:t>
            </a:r>
          </a:p>
        </p:txBody>
      </p:sp>
    </p:spTree>
    <p:extLst>
      <p:ext uri="{BB962C8B-B14F-4D97-AF65-F5344CB8AC3E}">
        <p14:creationId xmlns:p14="http://schemas.microsoft.com/office/powerpoint/2010/main" val="4256406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43967" y="412060"/>
            <a:ext cx="9043987" cy="5129212"/>
          </a:xfrm>
        </p:spPr>
        <p:txBody>
          <a:bodyPr/>
          <a:lstStyle/>
          <a:p>
            <a:pPr marL="0" indent="0">
              <a:buFontTx/>
              <a:buNone/>
            </a:pPr>
            <a:r>
              <a:rPr lang="en-US" altLang="en-US" sz="2000" dirty="0">
                <a:latin typeface="Comic Sans MS" panose="030F0702030302020204" pitchFamily="66" charset="0"/>
              </a:rPr>
              <a:t>Certain proteins of the complex motor that drives bacterial flagella are modified versions of proteins that had previously belonged to plasma membrane pumps. This evidence supports the claim that </a:t>
            </a:r>
            <a:br>
              <a:rPr lang="en-US" altLang="en-US" sz="2000" dirty="0">
                <a:latin typeface="Comic Sans MS" panose="030F0702030302020204" pitchFamily="66" charset="0"/>
              </a:rPr>
            </a:br>
            <a:endParaRPr lang="en-US" altLang="en-US" sz="2000" dirty="0">
              <a:latin typeface="Comic Sans MS" panose="030F0702030302020204" pitchFamily="66" charset="0"/>
            </a:endParaRPr>
          </a:p>
          <a:p>
            <a:pPr marL="0" indent="0">
              <a:buFontTx/>
              <a:buNone/>
            </a:pPr>
            <a:r>
              <a:rPr lang="en-US" altLang="en-US" sz="2000" dirty="0">
                <a:latin typeface="Comic Sans MS" panose="030F0702030302020204" pitchFamily="66" charset="0"/>
              </a:rPr>
              <a:t>A) some structures are so complex that natural selection cannot, and will </a:t>
            </a:r>
            <a:br>
              <a:rPr lang="en-US" altLang="en-US" sz="2000" dirty="0">
                <a:latin typeface="Comic Sans MS" panose="030F0702030302020204" pitchFamily="66" charset="0"/>
              </a:rPr>
            </a:br>
            <a:r>
              <a:rPr lang="en-US" altLang="en-US" sz="2000" dirty="0">
                <a:latin typeface="Comic Sans MS" panose="030F0702030302020204" pitchFamily="66" charset="0"/>
              </a:rPr>
              <a:t>      not, explain their origins. </a:t>
            </a:r>
            <a:br>
              <a:rPr lang="en-US" altLang="en-US" sz="2000" dirty="0">
                <a:latin typeface="Comic Sans MS" panose="030F0702030302020204" pitchFamily="66" charset="0"/>
              </a:rPr>
            </a:br>
            <a:br>
              <a:rPr lang="en-US" altLang="en-US" sz="2000" dirty="0">
                <a:latin typeface="Comic Sans MS" panose="030F0702030302020204" pitchFamily="66" charset="0"/>
              </a:rPr>
            </a:br>
            <a:r>
              <a:rPr lang="en-US" altLang="en-US" sz="2000" dirty="0">
                <a:latin typeface="Comic Sans MS" panose="030F0702030302020204" pitchFamily="66" charset="0"/>
              </a:rPr>
              <a:t>B) the power of natural selection allows it to act in an almost predictive </a:t>
            </a:r>
            <a:br>
              <a:rPr lang="en-US" altLang="en-US" sz="2000" dirty="0">
                <a:latin typeface="Comic Sans MS" panose="030F0702030302020204" pitchFamily="66" charset="0"/>
              </a:rPr>
            </a:br>
            <a:r>
              <a:rPr lang="en-US" altLang="en-US" sz="2000" dirty="0">
                <a:latin typeface="Comic Sans MS" panose="030F0702030302020204" pitchFamily="66" charset="0"/>
              </a:rPr>
              <a:t>       fashion, producing organs that will be needed in future environments. </a:t>
            </a:r>
            <a:br>
              <a:rPr lang="en-US" altLang="en-US" sz="2000" dirty="0">
                <a:latin typeface="Comic Sans MS" panose="030F0702030302020204" pitchFamily="66" charset="0"/>
              </a:rPr>
            </a:br>
            <a:br>
              <a:rPr lang="en-US" altLang="en-US" sz="2000" dirty="0">
                <a:latin typeface="Comic Sans MS" panose="030F0702030302020204" pitchFamily="66" charset="0"/>
              </a:rPr>
            </a:br>
            <a:r>
              <a:rPr lang="en-US" altLang="en-US" sz="2000" dirty="0">
                <a:latin typeface="Comic Sans MS" panose="030F0702030302020204" pitchFamily="66" charset="0"/>
              </a:rPr>
              <a:t>C) the motors of bacterial flagella were originally synthesized abiotically. </a:t>
            </a:r>
            <a:br>
              <a:rPr lang="en-US" altLang="en-US" sz="2000" dirty="0">
                <a:latin typeface="Comic Sans MS" panose="030F0702030302020204" pitchFamily="66" charset="0"/>
              </a:rPr>
            </a:br>
            <a:br>
              <a:rPr lang="en-US" altLang="en-US" sz="2000" dirty="0">
                <a:latin typeface="Comic Sans MS" panose="030F0702030302020204" pitchFamily="66" charset="0"/>
              </a:rPr>
            </a:br>
            <a:r>
              <a:rPr lang="en-US" altLang="en-US" sz="2000" dirty="0">
                <a:latin typeface="Comic Sans MS" panose="030F0702030302020204" pitchFamily="66" charset="0"/>
              </a:rPr>
              <a:t>D) natural selection can produce new structures by coupling together   </a:t>
            </a:r>
            <a:br>
              <a:rPr lang="en-US" altLang="en-US" sz="2000" dirty="0">
                <a:latin typeface="Comic Sans MS" panose="030F0702030302020204" pitchFamily="66" charset="0"/>
              </a:rPr>
            </a:br>
            <a:r>
              <a:rPr lang="en-US" altLang="en-US" sz="2000" dirty="0">
                <a:latin typeface="Comic Sans MS" panose="030F0702030302020204" pitchFamily="66" charset="0"/>
              </a:rPr>
              <a:t>      parts of other structures. </a:t>
            </a:r>
            <a:br>
              <a:rPr lang="en-US" altLang="en-US" sz="2000" dirty="0">
                <a:latin typeface="Comic Sans MS" panose="030F0702030302020204" pitchFamily="66" charset="0"/>
              </a:rPr>
            </a:br>
            <a:br>
              <a:rPr lang="en-US" altLang="en-US" sz="2000" dirty="0">
                <a:latin typeface="Comic Sans MS" panose="030F0702030302020204" pitchFamily="66" charset="0"/>
              </a:rPr>
            </a:br>
            <a:r>
              <a:rPr lang="en-US" altLang="en-US" sz="2000" dirty="0">
                <a:latin typeface="Comic Sans MS" panose="030F0702030302020204" pitchFamily="66" charset="0"/>
              </a:rPr>
              <a:t>E) bacteria that possess flagella must have lost the ability to pump certain </a:t>
            </a:r>
            <a:br>
              <a:rPr lang="en-US" altLang="en-US" sz="2000" dirty="0">
                <a:latin typeface="Comic Sans MS" panose="030F0702030302020204" pitchFamily="66" charset="0"/>
              </a:rPr>
            </a:br>
            <a:r>
              <a:rPr lang="en-US" altLang="en-US" sz="2000" dirty="0">
                <a:latin typeface="Comic Sans MS" panose="030F0702030302020204" pitchFamily="66" charset="0"/>
              </a:rPr>
              <a:t>      chemicals across their plasma membranes.</a:t>
            </a: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65A3BD64-F4BA-4844-AF8C-3EC823A84B84}"/>
              </a:ext>
            </a:extLst>
          </p:cNvPr>
          <p:cNvSpPr txBox="1"/>
          <p:nvPr/>
        </p:nvSpPr>
        <p:spPr>
          <a:xfrm>
            <a:off x="23813" y="0"/>
            <a:ext cx="8891587" cy="400050"/>
          </a:xfrm>
          <a:prstGeom prst="rect">
            <a:avLst/>
          </a:prstGeom>
          <a:noFill/>
        </p:spPr>
        <p:txBody>
          <a:bodyPr>
            <a:spAutoFit/>
          </a:bodyPr>
          <a:lstStyle/>
          <a:p>
            <a:pPr>
              <a:defRPr/>
            </a:pPr>
            <a:r>
              <a:rPr lang="en-US" sz="1000" dirty="0">
                <a:solidFill>
                  <a:schemeClr val="accent6">
                    <a:lumMod val="75000"/>
                  </a:schemeClr>
                </a:solidFill>
              </a:rPr>
              <a:t>FROM:</a:t>
            </a:r>
            <a:br>
              <a:rPr lang="en-US" sz="1000" dirty="0">
                <a:solidFill>
                  <a:schemeClr val="accent6">
                    <a:lumMod val="75000"/>
                  </a:schemeClr>
                </a:solidFill>
              </a:rPr>
            </a:br>
            <a:r>
              <a:rPr lang="en-US" sz="1000" dirty="0">
                <a:solidFill>
                  <a:schemeClr val="accent6">
                    <a:lumMod val="75000"/>
                  </a:schemeClr>
                </a:solidFill>
              </a:rPr>
              <a:t>http://serranohighschoolapbiology.weebly.com/uploads/6/7/9/9/6799747/ap_biology_evolution_unit_practice_test_1.pdf</a:t>
            </a:r>
          </a:p>
        </p:txBody>
      </p:sp>
      <p:sp>
        <p:nvSpPr>
          <p:cNvPr id="3" name="Oval 2">
            <a:extLst>
              <a:ext uri="{FF2B5EF4-FFF2-40B4-BE49-F238E27FC236}">
                <a16:creationId xmlns:a16="http://schemas.microsoft.com/office/drawing/2014/main" id="{886109AC-1FB1-41CB-B02D-F48807106245}"/>
              </a:ext>
            </a:extLst>
          </p:cNvPr>
          <p:cNvSpPr/>
          <p:nvPr/>
        </p:nvSpPr>
        <p:spPr>
          <a:xfrm>
            <a:off x="-5115" y="4114800"/>
            <a:ext cx="43338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0" y="6251357"/>
            <a:ext cx="9202738" cy="576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a:lnSpc>
                <a:spcPct val="107000"/>
              </a:lnSpc>
            </a:pPr>
            <a:r>
              <a:rPr lang="en-US" sz="1000" dirty="0">
                <a:latin typeface="Times New Roman" panose="02020603050405020304" pitchFamily="18" charset="0"/>
                <a:cs typeface="Times New Roman" panose="02020603050405020304" pitchFamily="18" charset="0"/>
              </a:rPr>
              <a:t>EVO-2.B.1  Many fundamental molecular and cellular features and processes are conserved across organisms. </a:t>
            </a:r>
          </a:p>
          <a:p>
            <a:pPr>
              <a:lnSpc>
                <a:spcPct val="107000"/>
              </a:lnSpc>
            </a:pPr>
            <a:r>
              <a:rPr lang="en-US" sz="1000" dirty="0">
                <a:latin typeface="Times New Roman" panose="02020603050405020304" pitchFamily="18" charset="0"/>
                <a:cs typeface="Times New Roman" panose="02020603050405020304" pitchFamily="18" charset="0"/>
              </a:rPr>
              <a:t>EVO-2.B.2 Structural and functional evidence supports the relatedness of organisms in all domains</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EVO-2.C.1 Structural evidence indicates common ancestry of all eukaryotes—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8D3A4307-69A8-4F94-8EFF-0157355ED922}"/>
              </a:ext>
            </a:extLst>
          </p:cNvPr>
          <p:cNvSpPr>
            <a:spLocks noGrp="1" noChangeArrowheads="1"/>
          </p:cNvSpPr>
          <p:nvPr>
            <p:ph type="body" sz="half" idx="2"/>
          </p:nvPr>
        </p:nvSpPr>
        <p:spPr>
          <a:xfrm>
            <a:off x="80760" y="396129"/>
            <a:ext cx="9139440" cy="4525963"/>
          </a:xfrm>
        </p:spPr>
        <p:txBody>
          <a:bodyPr/>
          <a:lstStyle/>
          <a:p>
            <a:pPr eaLnBrk="1" hangingPunct="1">
              <a:buFontTx/>
              <a:buNone/>
            </a:pPr>
            <a:r>
              <a:rPr lang="en-US" altLang="en-US" sz="2400" dirty="0">
                <a:latin typeface="Comic Sans MS" panose="030F0702030302020204" pitchFamily="66" charset="0"/>
              </a:rPr>
              <a:t>Tiktaalik is called a ______________ fossil because it shares characteristics from two different types of animals (amphibians and fish).</a:t>
            </a:r>
          </a:p>
          <a:p>
            <a:pPr eaLnBrk="1" hangingPunct="1">
              <a:buFontTx/>
              <a:buNone/>
            </a:pPr>
            <a:endParaRPr lang="en-US" altLang="en-US" sz="2400" dirty="0">
              <a:latin typeface="Comic Sans MS" panose="030F0702030302020204" pitchFamily="66" charset="0"/>
            </a:endParaRPr>
          </a:p>
          <a:p>
            <a:pPr eaLnBrk="1" hangingPunct="1">
              <a:buFontTx/>
              <a:buNone/>
            </a:pPr>
            <a:r>
              <a:rPr lang="en-US" altLang="en-US" sz="2400" dirty="0">
                <a:latin typeface="Comic Sans MS" panose="030F0702030302020204" pitchFamily="66" charset="0"/>
              </a:rPr>
              <a:t>                           	    		Why are fossils like these</a:t>
            </a:r>
          </a:p>
          <a:p>
            <a:pPr eaLnBrk="1" hangingPunct="1">
              <a:buFontTx/>
              <a:buNone/>
            </a:pPr>
            <a:r>
              <a:rPr lang="en-US" altLang="en-US" sz="2400" dirty="0">
                <a:latin typeface="Comic Sans MS" panose="030F0702030302020204" pitchFamily="66" charset="0"/>
              </a:rPr>
              <a:t>                          	     		important in providing </a:t>
            </a:r>
            <a:br>
              <a:rPr lang="en-US" altLang="en-US" sz="2400" dirty="0">
                <a:latin typeface="Comic Sans MS" panose="030F0702030302020204" pitchFamily="66" charset="0"/>
              </a:rPr>
            </a:br>
            <a:r>
              <a:rPr lang="en-US" altLang="en-US" sz="2400" dirty="0">
                <a:latin typeface="Comic Sans MS" panose="030F0702030302020204" pitchFamily="66" charset="0"/>
              </a:rPr>
              <a:t>                                    		evidence for evolution? </a:t>
            </a:r>
          </a:p>
          <a:p>
            <a:pPr eaLnBrk="1" hangingPunct="1">
              <a:buFontTx/>
              <a:buNone/>
            </a:pPr>
            <a:endParaRPr lang="en-US" altLang="en-US" sz="3600" b="1" dirty="0">
              <a:latin typeface="Comic Sans MS" panose="030F0702030302020204" pitchFamily="66" charset="0"/>
            </a:endParaRPr>
          </a:p>
        </p:txBody>
      </p:sp>
      <p:sp>
        <p:nvSpPr>
          <p:cNvPr id="155651" name="Text Box 3">
            <a:extLst>
              <a:ext uri="{FF2B5EF4-FFF2-40B4-BE49-F238E27FC236}">
                <a16:creationId xmlns:a16="http://schemas.microsoft.com/office/drawing/2014/main" id="{BBD38E28-79AC-47CD-B420-667E3B6040E5}"/>
              </a:ext>
            </a:extLst>
          </p:cNvPr>
          <p:cNvSpPr txBox="1">
            <a:spLocks noChangeArrowheads="1"/>
          </p:cNvSpPr>
          <p:nvPr/>
        </p:nvSpPr>
        <p:spPr bwMode="auto">
          <a:xfrm>
            <a:off x="2895600" y="370503"/>
            <a:ext cx="22990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chemeClr val="accent2"/>
                </a:solidFill>
                <a:latin typeface="Comic Sans MS" panose="030F0702030302020204" pitchFamily="66" charset="0"/>
              </a:rPr>
              <a:t>TRANSITIONAL</a:t>
            </a:r>
          </a:p>
        </p:txBody>
      </p:sp>
      <p:pic>
        <p:nvPicPr>
          <p:cNvPr id="5122" name="Picture 2">
            <a:extLst>
              <a:ext uri="{FF2B5EF4-FFF2-40B4-BE49-F238E27FC236}">
                <a16:creationId xmlns:a16="http://schemas.microsoft.com/office/drawing/2014/main" id="{9DD3EA76-7CE1-4A53-8B2B-CC67547D8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48" y="1752600"/>
            <a:ext cx="3665072" cy="27233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6BF6B10-E397-402B-8E09-60CAC12E3B8B}"/>
              </a:ext>
            </a:extLst>
          </p:cNvPr>
          <p:cNvSpPr/>
          <p:nvPr/>
        </p:nvSpPr>
        <p:spPr>
          <a:xfrm>
            <a:off x="-36095" y="5634588"/>
            <a:ext cx="9216189" cy="1223412"/>
          </a:xfrm>
          <a:prstGeom prst="rect">
            <a:avLst/>
          </a:prstGeom>
        </p:spPr>
        <p:txBody>
          <a:bodyPr wrap="square">
            <a:spAutoFit/>
          </a:bodyPr>
          <a:lstStyle/>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EVO-1.M.1 Evolution is supported by scientific evidence from many disciplines (geographical, geological, physical, biochemical, and mathematical data).</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EVO-1.N.1 Molecular, morphological, and genetic evidence from extant and extinct organisms adds to our understanding of evolution— </a:t>
            </a:r>
          </a:p>
          <a:p>
            <a:pPr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EVO-2.B.2 Structural and functional evidence supports the relatedness of organisms in all domains</a:t>
            </a:r>
          </a:p>
          <a:p>
            <a:pPr lvl="0">
              <a:lnSpc>
                <a:spcPct val="107000"/>
              </a:lnSpc>
            </a:pPr>
            <a:r>
              <a:rPr lang="en-US" sz="1000" dirty="0">
                <a:latin typeface="Times New Roman" panose="02020603050405020304" pitchFamily="18" charset="0"/>
                <a:cs typeface="Times New Roman" panose="02020603050405020304" pitchFamily="18" charset="0"/>
              </a:rPr>
              <a:t>EVO-3.A.2 All species have evolved and continue to evolve— </a:t>
            </a:r>
          </a:p>
          <a:p>
            <a:pPr lvl="0">
              <a:lnSpc>
                <a:spcPct val="107000"/>
              </a:lnSpc>
            </a:pPr>
            <a:r>
              <a:rPr lang="en-US" sz="1000" dirty="0">
                <a:latin typeface="Times New Roman" panose="02020603050405020304" pitchFamily="18" charset="0"/>
                <a:cs typeface="Times New Roman" panose="02020603050405020304" pitchFamily="18" charset="0"/>
              </a:rPr>
              <a:t>  b. Continuous change in the fossil record.</a:t>
            </a:r>
          </a:p>
          <a:p>
            <a:r>
              <a:rPr lang="en-US" sz="1000" dirty="0">
                <a:latin typeface="Times New Roman" panose="02020603050405020304" pitchFamily="18" charset="0"/>
                <a:cs typeface="Times New Roman" panose="02020603050405020304" pitchFamily="18" charset="0"/>
              </a:rPr>
              <a:t>SP 1.B  Explain biological concepts and/or processes. </a:t>
            </a:r>
          </a:p>
          <a:p>
            <a:r>
              <a:rPr lang="en-US" sz="1000" dirty="0">
                <a:latin typeface="Times New Roman" panose="02020603050405020304" pitchFamily="18" charset="0"/>
                <a:cs typeface="Times New Roman" panose="02020603050405020304" pitchFamily="18" charset="0"/>
              </a:rPr>
              <a:t>SP 1. C  Explain biological concepts, processes, and/or models in applied contexts.</a:t>
            </a:r>
          </a:p>
        </p:txBody>
      </p:sp>
      <p:sp>
        <p:nvSpPr>
          <p:cNvPr id="5" name="Rectangle 4">
            <a:extLst>
              <a:ext uri="{FF2B5EF4-FFF2-40B4-BE49-F238E27FC236}">
                <a16:creationId xmlns:a16="http://schemas.microsoft.com/office/drawing/2014/main" id="{FBB03EE1-DEEE-499E-A14A-58F48F515E7E}"/>
              </a:ext>
            </a:extLst>
          </p:cNvPr>
          <p:cNvSpPr/>
          <p:nvPr/>
        </p:nvSpPr>
        <p:spPr>
          <a:xfrm>
            <a:off x="80760" y="-875"/>
            <a:ext cx="4873064" cy="246221"/>
          </a:xfrm>
          <a:prstGeom prst="rect">
            <a:avLst/>
          </a:prstGeom>
        </p:spPr>
        <p:txBody>
          <a:bodyPr wrap="square">
            <a:spAutoFit/>
          </a:bodyPr>
          <a:lstStyle/>
          <a:p>
            <a:r>
              <a:rPr lang="en-US" sz="1000" dirty="0">
                <a:solidFill>
                  <a:srgbClr val="CC0099"/>
                </a:solidFill>
                <a:latin typeface="+mn-lt"/>
              </a:rPr>
              <a:t>Image from: http://68.media.tumblr.com/tumblr_m467vffaOR1r4zy85o1_1280.jpg</a:t>
            </a:r>
          </a:p>
        </p:txBody>
      </p:sp>
      <p:sp>
        <p:nvSpPr>
          <p:cNvPr id="2" name="Rectangle 1">
            <a:extLst>
              <a:ext uri="{FF2B5EF4-FFF2-40B4-BE49-F238E27FC236}">
                <a16:creationId xmlns:a16="http://schemas.microsoft.com/office/drawing/2014/main" id="{C92599A1-827D-4FF2-9762-4895AA8CC860}"/>
              </a:ext>
            </a:extLst>
          </p:cNvPr>
          <p:cNvSpPr/>
          <p:nvPr/>
        </p:nvSpPr>
        <p:spPr>
          <a:xfrm>
            <a:off x="4304772" y="3316502"/>
            <a:ext cx="4862265" cy="1631216"/>
          </a:xfrm>
          <a:prstGeom prst="rect">
            <a:avLst/>
          </a:prstGeom>
        </p:spPr>
        <p:txBody>
          <a:bodyPr wrap="square">
            <a:spAutoFit/>
          </a:bodyPr>
          <a:lstStyle/>
          <a:p>
            <a:r>
              <a:rPr lang="en-US" sz="2000" dirty="0">
                <a:solidFill>
                  <a:srgbClr val="0000FF"/>
                </a:solidFill>
              </a:rPr>
              <a:t>Transitional fossils exhibit traits common to both an ancestral group and its derived descendant group. They show the evolutionary steps between species.</a:t>
            </a:r>
          </a:p>
        </p:txBody>
      </p:sp>
    </p:spTree>
    <p:extLst>
      <p:ext uri="{BB962C8B-B14F-4D97-AF65-F5344CB8AC3E}">
        <p14:creationId xmlns:p14="http://schemas.microsoft.com/office/powerpoint/2010/main" val="701864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5651"/>
                                        </p:tgtEl>
                                        <p:attrNameLst>
                                          <p:attrName>style.visibility</p:attrName>
                                        </p:attrNameLst>
                                      </p:cBhvr>
                                      <p:to>
                                        <p:strVal val="visible"/>
                                      </p:to>
                                    </p:set>
                                    <p:animEffect transition="in" filter="dissolve">
                                      <p:cBhvr>
                                        <p:cTn id="7" dur="500"/>
                                        <p:tgtEl>
                                          <p:spTgt spid="1556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autoUpdateAnimBg="0"/>
      <p:bldP spid="4" grpId="0"/>
      <p:bldP spid="2"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428273" y="3352800"/>
            <a:ext cx="9043987" cy="5129212"/>
          </a:xfrm>
        </p:spPr>
        <p:txBody>
          <a:bodyPr/>
          <a:lstStyle/>
          <a:p>
            <a:pPr marL="0" indent="0">
              <a:buFontTx/>
              <a:buNone/>
            </a:pPr>
            <a:r>
              <a:rPr lang="en-US" sz="2000" dirty="0">
                <a:latin typeface="Comic Sans MS" panose="030F0702030302020204" pitchFamily="66" charset="0"/>
              </a:rPr>
              <a:t>Which species is most closely related to species W? </a:t>
            </a:r>
          </a:p>
          <a:p>
            <a:pPr marL="457200" indent="-457200">
              <a:buFontTx/>
              <a:buAutoNum type="alphaUcParenR"/>
            </a:pPr>
            <a:r>
              <a:rPr lang="en-US" sz="2000" dirty="0">
                <a:latin typeface="Comic Sans MS" panose="030F0702030302020204" pitchFamily="66" charset="0"/>
              </a:rPr>
              <a:t>V is most closely related to species W. </a:t>
            </a:r>
          </a:p>
          <a:p>
            <a:pPr marL="0" indent="0">
              <a:buNone/>
            </a:pPr>
            <a:r>
              <a:rPr lang="en-US" sz="2000" dirty="0">
                <a:latin typeface="Comic Sans MS" panose="030F0702030302020204" pitchFamily="66" charset="0"/>
              </a:rPr>
              <a:t>B) X is most closely related to species W. </a:t>
            </a:r>
          </a:p>
          <a:p>
            <a:pPr marL="0" indent="0">
              <a:buNone/>
            </a:pPr>
            <a:r>
              <a:rPr lang="en-US" sz="2000" dirty="0">
                <a:latin typeface="Comic Sans MS" panose="030F0702030302020204" pitchFamily="66" charset="0"/>
              </a:rPr>
              <a:t>C) Y and Z are equally closely related to W. </a:t>
            </a:r>
          </a:p>
          <a:p>
            <a:pPr marL="0" indent="0">
              <a:buNone/>
            </a:pPr>
            <a:r>
              <a:rPr lang="en-US" sz="2000" dirty="0">
                <a:latin typeface="Comic Sans MS" panose="030F0702030302020204" pitchFamily="66" charset="0"/>
              </a:rPr>
              <a:t>D) It is not possible to say from this tree. </a:t>
            </a:r>
          </a:p>
          <a:p>
            <a:pPr marL="0" indent="0">
              <a:buNone/>
            </a:pPr>
            <a:endParaRPr lang="en-US" altLang="en-US" sz="20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65A3BD64-F4BA-4844-AF8C-3EC823A84B84}"/>
              </a:ext>
            </a:extLst>
          </p:cNvPr>
          <p:cNvSpPr txBox="1"/>
          <p:nvPr/>
        </p:nvSpPr>
        <p:spPr>
          <a:xfrm>
            <a:off x="0" y="-14204"/>
            <a:ext cx="9372600" cy="246221"/>
          </a:xfrm>
          <a:prstGeom prst="rect">
            <a:avLst/>
          </a:prstGeom>
          <a:noFill/>
        </p:spPr>
        <p:txBody>
          <a:bodyPr wrap="square">
            <a:spAutoFit/>
          </a:bodyPr>
          <a:lstStyle/>
          <a:p>
            <a:pPr>
              <a:defRPr/>
            </a:pPr>
            <a:r>
              <a:rPr lang="en-US" sz="1000" dirty="0">
                <a:solidFill>
                  <a:schemeClr val="accent6">
                    <a:lumMod val="75000"/>
                  </a:schemeClr>
                </a:solidFill>
              </a:rPr>
              <a:t>FROM: http://serranohighschoolapbiology.weebly.com/uploads/6/7/9/9/6799747/ap_biology_evolution_unit_practice_test_1.pdf</a:t>
            </a:r>
          </a:p>
        </p:txBody>
      </p:sp>
      <p:sp>
        <p:nvSpPr>
          <p:cNvPr id="3" name="Oval 2">
            <a:extLst>
              <a:ext uri="{FF2B5EF4-FFF2-40B4-BE49-F238E27FC236}">
                <a16:creationId xmlns:a16="http://schemas.microsoft.com/office/drawing/2014/main" id="{886109AC-1FB1-41CB-B02D-F48807106245}"/>
              </a:ext>
            </a:extLst>
          </p:cNvPr>
          <p:cNvSpPr/>
          <p:nvPr/>
        </p:nvSpPr>
        <p:spPr>
          <a:xfrm>
            <a:off x="428273" y="3657600"/>
            <a:ext cx="43338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0" y="6302190"/>
            <a:ext cx="9202738" cy="575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lvl="0">
              <a:lnSpc>
                <a:spcPct val="107000"/>
              </a:lnSpc>
            </a:pPr>
            <a:r>
              <a:rPr lang="en-US" sz="1000" dirty="0">
                <a:latin typeface="Times New Roman" panose="02020603050405020304" pitchFamily="18" charset="0"/>
                <a:cs typeface="Times New Roman" panose="02020603050405020304" pitchFamily="18" charset="0"/>
              </a:rPr>
              <a:t>EVO-3.C.1 Phylogenetic trees and cladograms can be used to illustrate speciation that has occurred. The nodes on a tree represent the most recent common ancestor of any two groups or lineages. </a:t>
            </a:r>
          </a:p>
          <a:p>
            <a:pPr lvl="0">
              <a:lnSpc>
                <a:spcPct val="107000"/>
              </a:lnSpc>
            </a:pPr>
            <a:r>
              <a:rPr lang="en-US" sz="1000" dirty="0">
                <a:latin typeface="Times New Roman" panose="02020603050405020304" pitchFamily="18" charset="0"/>
                <a:cs typeface="Times New Roman" panose="02020603050405020304" pitchFamily="18" charset="0"/>
              </a:rPr>
              <a:t>EVO-3.C.2 Phylogenetic trees and cladograms can be constructed from morphological similarities of living or fossil species and from DNA and protein sequence similarities. </a:t>
            </a:r>
          </a:p>
        </p:txBody>
      </p:sp>
      <p:pic>
        <p:nvPicPr>
          <p:cNvPr id="7" name="Picture 6">
            <a:extLst>
              <a:ext uri="{FF2B5EF4-FFF2-40B4-BE49-F238E27FC236}">
                <a16:creationId xmlns:a16="http://schemas.microsoft.com/office/drawing/2014/main" id="{58BEBBE1-BAC8-46EF-9D90-E934B7C7443F}"/>
              </a:ext>
            </a:extLst>
          </p:cNvPr>
          <p:cNvPicPr>
            <a:picLocks noChangeAspect="1"/>
          </p:cNvPicPr>
          <p:nvPr/>
        </p:nvPicPr>
        <p:blipFill rotWithShape="1">
          <a:blip r:embed="rId3"/>
          <a:srcRect l="27691" t="30491" r="43976" b="28007"/>
          <a:stretch/>
        </p:blipFill>
        <p:spPr>
          <a:xfrm>
            <a:off x="2438400" y="232017"/>
            <a:ext cx="3581400" cy="2949390"/>
          </a:xfrm>
          <a:prstGeom prst="rect">
            <a:avLst/>
          </a:prstGeom>
        </p:spPr>
      </p:pic>
    </p:spTree>
    <p:extLst>
      <p:ext uri="{BB962C8B-B14F-4D97-AF65-F5344CB8AC3E}">
        <p14:creationId xmlns:p14="http://schemas.microsoft.com/office/powerpoint/2010/main" val="2038812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4">
            <a:extLst>
              <a:ext uri="{FF2B5EF4-FFF2-40B4-BE49-F238E27FC236}">
                <a16:creationId xmlns:a16="http://schemas.microsoft.com/office/drawing/2014/main" id="{E6D5F465-291B-41D3-A4D1-4738D0B3DD91}"/>
              </a:ext>
            </a:extLst>
          </p:cNvPr>
          <p:cNvSpPr txBox="1">
            <a:spLocks noChangeArrowheads="1"/>
          </p:cNvSpPr>
          <p:nvPr/>
        </p:nvSpPr>
        <p:spPr bwMode="auto">
          <a:xfrm>
            <a:off x="228600" y="228600"/>
            <a:ext cx="868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latin typeface="Comic Sans MS" panose="030F0702030302020204" pitchFamily="66" charset="0"/>
              </a:rPr>
              <a:t>A change in relative frequency of alleles in a population</a:t>
            </a:r>
            <a:endParaRPr lang="en-US" altLang="en-US" sz="1800" dirty="0">
              <a:latin typeface="Comic Sans MS" panose="030F0702030302020204" pitchFamily="66" charset="0"/>
            </a:endParaRPr>
          </a:p>
        </p:txBody>
      </p:sp>
      <p:sp>
        <p:nvSpPr>
          <p:cNvPr id="157701" name="Text Box 5">
            <a:extLst>
              <a:ext uri="{FF2B5EF4-FFF2-40B4-BE49-F238E27FC236}">
                <a16:creationId xmlns:a16="http://schemas.microsoft.com/office/drawing/2014/main" id="{5B110DC0-3926-4F0A-9C61-1875484A8ABB}"/>
              </a:ext>
            </a:extLst>
          </p:cNvPr>
          <p:cNvSpPr txBox="1">
            <a:spLocks noChangeArrowheads="1"/>
          </p:cNvSpPr>
          <p:nvPr/>
        </p:nvSpPr>
        <p:spPr bwMode="auto">
          <a:xfrm>
            <a:off x="2553494" y="660212"/>
            <a:ext cx="40370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evolution</a:t>
            </a:r>
          </a:p>
        </p:txBody>
      </p:sp>
      <p:sp>
        <p:nvSpPr>
          <p:cNvPr id="3" name="Rectangle 2">
            <a:extLst>
              <a:ext uri="{FF2B5EF4-FFF2-40B4-BE49-F238E27FC236}">
                <a16:creationId xmlns:a16="http://schemas.microsoft.com/office/drawing/2014/main" id="{599D5DF6-68A5-498E-9973-E6655AF48D7B}"/>
              </a:ext>
            </a:extLst>
          </p:cNvPr>
          <p:cNvSpPr/>
          <p:nvPr/>
        </p:nvSpPr>
        <p:spPr>
          <a:xfrm>
            <a:off x="69451" y="5624136"/>
            <a:ext cx="8952089" cy="1233864"/>
          </a:xfrm>
          <a:prstGeom prst="rect">
            <a:avLst/>
          </a:prstGeom>
        </p:spPr>
        <p:txBody>
          <a:bodyPr wrap="square">
            <a:spAutoFit/>
          </a:bodyPr>
          <a:lstStyle/>
          <a:p>
            <a:pPr>
              <a:lnSpc>
                <a:spcPct val="107000"/>
              </a:lnSpc>
              <a:spcAft>
                <a:spcPts val="800"/>
              </a:spcAft>
            </a:pPr>
            <a:r>
              <a:rPr lang="en-US" sz="1000" dirty="0">
                <a:solidFill>
                  <a:prstClr val="black"/>
                </a:solidFill>
                <a:latin typeface="Times New Roman" panose="02020603050405020304" pitchFamily="18" charset="0"/>
                <a:cs typeface="Times New Roman" panose="02020603050405020304" pitchFamily="18" charset="0"/>
              </a:rPr>
              <a:t>EVO-1.L.1 Changes in allele frequencies provide evidence for the occurrence of evolution in a population</a:t>
            </a:r>
            <a:br>
              <a:rPr lang="en-US" sz="1000" dirty="0">
                <a:solidFill>
                  <a:prstClr val="black"/>
                </a:solidFill>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EVO-2.B.1  Many fundamental molecular and cellular features and processes are conserved across organisms. </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EVO-2.B.2 Structural and functional evidence supports the relatedness of organisms in all domains</a:t>
            </a:r>
            <a:br>
              <a:rPr lang="en-US" sz="1000" dirty="0">
                <a:solidFill>
                  <a:prstClr val="black"/>
                </a:solidFill>
                <a:latin typeface="Times New Roman" panose="02020603050405020304" pitchFamily="18" charset="0"/>
                <a:cs typeface="Times New Roman" panose="02020603050405020304" pitchFamily="18" charset="0"/>
              </a:rPr>
            </a:br>
            <a:r>
              <a:rPr lang="en-US" sz="1000" dirty="0">
                <a:solidFill>
                  <a:prstClr val="black"/>
                </a:solidFill>
                <a:latin typeface="Times New Roman" panose="02020603050405020304" pitchFamily="18" charset="0"/>
                <a:cs typeface="Times New Roman" panose="02020603050405020304" pitchFamily="18" charset="0"/>
              </a:rPr>
              <a:t>EVO-2.C.1 Structural evidence indicates common ancestry of all eukaryotes— </a:t>
            </a:r>
            <a:br>
              <a:rPr lang="en-US" sz="1000" dirty="0">
                <a:solidFill>
                  <a:prstClr val="black"/>
                </a:solidFill>
                <a:latin typeface="Times New Roman" panose="02020603050405020304" pitchFamily="18" charset="0"/>
                <a:cs typeface="Times New Roman" panose="02020603050405020304" pitchFamily="18" charset="0"/>
              </a:rPr>
            </a:br>
            <a:r>
              <a:rPr lang="en-US" sz="1000" dirty="0">
                <a:solidFill>
                  <a:prstClr val="black"/>
                </a:solidFill>
                <a:latin typeface="Times New Roman" panose="02020603050405020304" pitchFamily="18" charset="0"/>
                <a:cs typeface="Times New Roman" panose="02020603050405020304" pitchFamily="18" charset="0"/>
              </a:rPr>
              <a:t>a. Membrane-bound organelles</a:t>
            </a:r>
            <a:br>
              <a:rPr lang="en-US" sz="1000" dirty="0">
                <a:solidFill>
                  <a:prstClr val="black"/>
                </a:solidFill>
                <a:latin typeface="Times New Roman" panose="02020603050405020304" pitchFamily="18" charset="0"/>
                <a:cs typeface="Times New Roman" panose="02020603050405020304" pitchFamily="18" charset="0"/>
              </a:rPr>
            </a:br>
            <a:r>
              <a:rPr lang="en-US" sz="1000" dirty="0">
                <a:solidFill>
                  <a:prstClr val="black"/>
                </a:solidFill>
                <a:latin typeface="Times New Roman" panose="02020603050405020304" pitchFamily="18" charset="0"/>
                <a:cs typeface="Times New Roman" panose="02020603050405020304" pitchFamily="18" charset="0"/>
              </a:rPr>
              <a:t>b. Linear chromosomes </a:t>
            </a:r>
            <a:br>
              <a:rPr lang="en-US" sz="1000" dirty="0">
                <a:solidFill>
                  <a:prstClr val="black"/>
                </a:solidFill>
                <a:latin typeface="Times New Roman" panose="02020603050405020304" pitchFamily="18" charset="0"/>
                <a:cs typeface="Times New Roman" panose="02020603050405020304" pitchFamily="18" charset="0"/>
              </a:rPr>
            </a:br>
            <a:r>
              <a:rPr lang="en-US" altLang="en-US" sz="1000" dirty="0">
                <a:solidFill>
                  <a:prstClr val="black"/>
                </a:solidFill>
                <a:latin typeface="Times New Roman" panose="02020603050405020304" pitchFamily="18" charset="0"/>
                <a:cs typeface="Times New Roman" panose="02020603050405020304" pitchFamily="18" charset="0"/>
              </a:rPr>
              <a:t>c. Genes that contain introns </a:t>
            </a:r>
          </a:p>
        </p:txBody>
      </p:sp>
      <p:sp>
        <p:nvSpPr>
          <p:cNvPr id="4" name="Rectangle 3">
            <a:extLst>
              <a:ext uri="{FF2B5EF4-FFF2-40B4-BE49-F238E27FC236}">
                <a16:creationId xmlns:a16="http://schemas.microsoft.com/office/drawing/2014/main" id="{76C8B757-1055-45E9-A179-1FFE9E70D057}"/>
              </a:ext>
            </a:extLst>
          </p:cNvPr>
          <p:cNvSpPr/>
          <p:nvPr/>
        </p:nvSpPr>
        <p:spPr>
          <a:xfrm>
            <a:off x="95956" y="2001086"/>
            <a:ext cx="8952088" cy="1256370"/>
          </a:xfrm>
          <a:prstGeom prst="rect">
            <a:avLst/>
          </a:prstGeom>
        </p:spPr>
        <p:txBody>
          <a:bodyPr wrap="square">
            <a:spAutoFit/>
          </a:bodyPr>
          <a:lstStyle/>
          <a:p>
            <a:pPr lvl="0">
              <a:lnSpc>
                <a:spcPct val="107000"/>
              </a:lnSpc>
              <a:spcAft>
                <a:spcPts val="800"/>
              </a:spcAft>
            </a:pPr>
            <a:r>
              <a:rPr lang="en-US" sz="2400" dirty="0">
                <a:solidFill>
                  <a:prstClr val="black"/>
                </a:solidFill>
              </a:rPr>
              <a:t>Membrane-bound organelles, linear chromosomes, and genes that contain introns all indicate ___________ share a common ancestry.</a:t>
            </a:r>
          </a:p>
        </p:txBody>
      </p:sp>
      <p:sp>
        <p:nvSpPr>
          <p:cNvPr id="5" name="Rectangle 4">
            <a:extLst>
              <a:ext uri="{FF2B5EF4-FFF2-40B4-BE49-F238E27FC236}">
                <a16:creationId xmlns:a16="http://schemas.microsoft.com/office/drawing/2014/main" id="{4B6D3B89-44B0-4DB7-B85E-3876D2EF0205}"/>
              </a:ext>
            </a:extLst>
          </p:cNvPr>
          <p:cNvSpPr/>
          <p:nvPr/>
        </p:nvSpPr>
        <p:spPr>
          <a:xfrm>
            <a:off x="4476044" y="2867985"/>
            <a:ext cx="3200400" cy="372538"/>
          </a:xfrm>
          <a:prstGeom prst="rect">
            <a:avLst/>
          </a:prstGeom>
        </p:spPr>
        <p:txBody>
          <a:bodyPr wrap="square">
            <a:spAutoFit/>
          </a:bodyPr>
          <a:lstStyle/>
          <a:p>
            <a:pPr lvl="0" fontAlgn="auto">
              <a:lnSpc>
                <a:spcPct val="107000"/>
              </a:lnSpc>
              <a:spcBef>
                <a:spcPts val="0"/>
              </a:spcBef>
              <a:spcAft>
                <a:spcPts val="0"/>
              </a:spcAft>
            </a:pPr>
            <a:r>
              <a:rPr lang="en-US" dirty="0">
                <a:solidFill>
                  <a:prstClr val="black"/>
                </a:solidFill>
                <a:cs typeface="Times New Roman" panose="02020603050405020304" pitchFamily="18" charset="0"/>
              </a:rPr>
              <a:t>prokaryotes    eukaryotes</a:t>
            </a:r>
          </a:p>
        </p:txBody>
      </p:sp>
      <p:sp>
        <p:nvSpPr>
          <p:cNvPr id="6" name="Rectangle 5">
            <a:extLst>
              <a:ext uri="{FF2B5EF4-FFF2-40B4-BE49-F238E27FC236}">
                <a16:creationId xmlns:a16="http://schemas.microsoft.com/office/drawing/2014/main" id="{83232D7F-AA91-42F8-A307-9B34BAB3864E}"/>
              </a:ext>
            </a:extLst>
          </p:cNvPr>
          <p:cNvSpPr/>
          <p:nvPr/>
        </p:nvSpPr>
        <p:spPr>
          <a:xfrm>
            <a:off x="4876800" y="2302181"/>
            <a:ext cx="2173434" cy="461665"/>
          </a:xfrm>
          <a:prstGeom prst="rect">
            <a:avLst/>
          </a:prstGeom>
        </p:spPr>
        <p:txBody>
          <a:bodyPr wrap="square">
            <a:spAutoFit/>
          </a:bodyPr>
          <a:lstStyle/>
          <a:p>
            <a:pPr lvl="0"/>
            <a:r>
              <a:rPr lang="en-US" altLang="en-US" sz="2400" b="1" dirty="0">
                <a:solidFill>
                  <a:srgbClr val="333399"/>
                </a:solidFill>
              </a:rPr>
              <a:t>eukaryotes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7701"/>
                                        </p:tgtEl>
                                        <p:attrNameLst>
                                          <p:attrName>style.visibility</p:attrName>
                                        </p:attrNameLst>
                                      </p:cBhvr>
                                      <p:to>
                                        <p:strVal val="visible"/>
                                      </p:to>
                                    </p:set>
                                    <p:animEffect transition="in" filter="dissolve">
                                      <p:cBhvr>
                                        <p:cTn id="7" dur="500"/>
                                        <p:tgtEl>
                                          <p:spTgt spid="15770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1" grpId="0" autoUpdateAnimBg="0"/>
      <p:bldP spid="3" grpId="0"/>
      <p:bldP spid="6"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CE89E81-0ABB-4A9D-A4C8-2FFB6A4643C5}"/>
              </a:ext>
            </a:extLst>
          </p:cNvPr>
          <p:cNvSpPr>
            <a:spLocks noGrp="1" noChangeArrowheads="1"/>
          </p:cNvSpPr>
          <p:nvPr>
            <p:ph type="body" sz="half" idx="2"/>
          </p:nvPr>
        </p:nvSpPr>
        <p:spPr>
          <a:xfrm>
            <a:off x="71627" y="404019"/>
            <a:ext cx="9111439" cy="2133600"/>
          </a:xfrm>
        </p:spPr>
        <p:txBody>
          <a:bodyPr/>
          <a:lstStyle/>
          <a:p>
            <a:pPr eaLnBrk="1" hangingPunct="1">
              <a:buFontTx/>
              <a:buNone/>
            </a:pPr>
            <a:r>
              <a:rPr lang="en-US" altLang="en-US" sz="2400" b="1" dirty="0">
                <a:latin typeface="Comic Sans MS" panose="030F0702030302020204" pitchFamily="66" charset="0"/>
              </a:rPr>
              <a:t>DNA from a human and chimpanzee is 99% the same.  </a:t>
            </a:r>
          </a:p>
          <a:p>
            <a:pPr eaLnBrk="1" hangingPunct="1">
              <a:buFontTx/>
              <a:buNone/>
            </a:pPr>
            <a:r>
              <a:rPr lang="en-US" altLang="en-US" sz="2400" b="1" dirty="0">
                <a:latin typeface="Comic Sans MS" panose="030F0702030302020204" pitchFamily="66" charset="0"/>
              </a:rPr>
              <a:t>This means </a:t>
            </a:r>
            <a:br>
              <a:rPr lang="en-US" altLang="en-US" sz="2400" b="1" dirty="0">
                <a:latin typeface="Comic Sans MS" panose="030F0702030302020204" pitchFamily="66" charset="0"/>
              </a:rPr>
            </a:br>
            <a:r>
              <a:rPr lang="en-US" altLang="en-US" sz="2400" b="1" dirty="0">
                <a:latin typeface="Comic Sans MS" panose="030F0702030302020204" pitchFamily="66" charset="0"/>
              </a:rPr>
              <a:t>a) all organisms have similar DNA</a:t>
            </a:r>
          </a:p>
          <a:p>
            <a:pPr eaLnBrk="1" hangingPunct="1">
              <a:buFontTx/>
              <a:buNone/>
            </a:pPr>
            <a:endParaRPr lang="en-US" altLang="en-US" sz="2400" b="1" dirty="0">
              <a:latin typeface="Comic Sans MS" panose="030F0702030302020204" pitchFamily="66" charset="0"/>
            </a:endParaRPr>
          </a:p>
          <a:p>
            <a:pPr eaLnBrk="1" hangingPunct="1">
              <a:buFontTx/>
              <a:buNone/>
            </a:pPr>
            <a:r>
              <a:rPr lang="en-US" altLang="en-US" sz="2400" b="1" dirty="0">
                <a:latin typeface="Comic Sans MS" panose="030F0702030302020204" pitchFamily="66" charset="0"/>
              </a:rPr>
              <a:t>   b) humans evolved from chimpanzees</a:t>
            </a:r>
          </a:p>
          <a:p>
            <a:pPr eaLnBrk="1" hangingPunct="1">
              <a:buFontTx/>
              <a:buNone/>
            </a:pPr>
            <a:endParaRPr lang="en-US" altLang="en-US" sz="2400" b="1" dirty="0">
              <a:latin typeface="Comic Sans MS" panose="030F0702030302020204" pitchFamily="66" charset="0"/>
            </a:endParaRPr>
          </a:p>
          <a:p>
            <a:pPr eaLnBrk="1" hangingPunct="1">
              <a:buFontTx/>
              <a:buNone/>
            </a:pPr>
            <a:r>
              <a:rPr lang="en-US" altLang="en-US" sz="2400" b="1" dirty="0">
                <a:latin typeface="Comic Sans MS" panose="030F0702030302020204" pitchFamily="66" charset="0"/>
              </a:rPr>
              <a:t>   c) chimpanzees evolved from humans</a:t>
            </a:r>
          </a:p>
          <a:p>
            <a:pPr eaLnBrk="1" hangingPunct="1">
              <a:buFontTx/>
              <a:buNone/>
            </a:pPr>
            <a:endParaRPr lang="en-US" altLang="en-US" sz="2400" b="1" dirty="0">
              <a:latin typeface="Comic Sans MS" panose="030F0702030302020204" pitchFamily="66" charset="0"/>
            </a:endParaRPr>
          </a:p>
          <a:p>
            <a:pPr eaLnBrk="1" hangingPunct="1">
              <a:buFontTx/>
              <a:buNone/>
            </a:pPr>
            <a:r>
              <a:rPr lang="en-US" altLang="en-US" sz="2400" b="1" dirty="0">
                <a:latin typeface="Comic Sans MS" panose="030F0702030302020204" pitchFamily="66" charset="0"/>
              </a:rPr>
              <a:t>   d) humans and chimpanzees are closely related   </a:t>
            </a:r>
          </a:p>
        </p:txBody>
      </p:sp>
      <p:sp>
        <p:nvSpPr>
          <p:cNvPr id="22535" name="Text Box 7">
            <a:extLst>
              <a:ext uri="{FF2B5EF4-FFF2-40B4-BE49-F238E27FC236}">
                <a16:creationId xmlns:a16="http://schemas.microsoft.com/office/drawing/2014/main" id="{DFF8D668-2211-4315-8F5A-455887DBA100}"/>
              </a:ext>
            </a:extLst>
          </p:cNvPr>
          <p:cNvSpPr txBox="1">
            <a:spLocks noChangeArrowheads="1"/>
          </p:cNvSpPr>
          <p:nvPr/>
        </p:nvSpPr>
        <p:spPr bwMode="auto">
          <a:xfrm>
            <a:off x="1431925" y="6437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22536" name="Rectangle 8">
            <a:extLst>
              <a:ext uri="{FF2B5EF4-FFF2-40B4-BE49-F238E27FC236}">
                <a16:creationId xmlns:a16="http://schemas.microsoft.com/office/drawing/2014/main" id="{84A082A7-6682-4358-BFD5-40AE7D111827}"/>
              </a:ext>
            </a:extLst>
          </p:cNvPr>
          <p:cNvSpPr>
            <a:spLocks noChangeArrowheads="1"/>
          </p:cNvSpPr>
          <p:nvPr/>
        </p:nvSpPr>
        <p:spPr bwMode="auto">
          <a:xfrm>
            <a:off x="9939" y="-13942"/>
            <a:ext cx="634500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r>
              <a:rPr lang="en-US" sz="1000" dirty="0">
                <a:hlinkClick r:id="rId2"/>
              </a:rPr>
              <a:t>https://create.kahoot.it/details/review-for-ap-bio-evolution-test-2018/c0f621ad-6518-43a9-a8f9-4872c97ad743</a:t>
            </a:r>
            <a:endParaRPr lang="en-US" altLang="en-US" sz="1000" b="1" dirty="0">
              <a:solidFill>
                <a:srgbClr val="CC0099"/>
              </a:solidFill>
            </a:endParaRPr>
          </a:p>
        </p:txBody>
      </p:sp>
      <p:sp>
        <p:nvSpPr>
          <p:cNvPr id="3" name="Rectangle 2">
            <a:extLst>
              <a:ext uri="{FF2B5EF4-FFF2-40B4-BE49-F238E27FC236}">
                <a16:creationId xmlns:a16="http://schemas.microsoft.com/office/drawing/2014/main" id="{8333A935-4168-496C-A8AB-FAC2CCF54F30}"/>
              </a:ext>
            </a:extLst>
          </p:cNvPr>
          <p:cNvSpPr/>
          <p:nvPr/>
        </p:nvSpPr>
        <p:spPr>
          <a:xfrm>
            <a:off x="457200" y="3733800"/>
            <a:ext cx="7239000" cy="5865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F7F6D04-75CE-4662-B9BF-21C537CB73A9}"/>
              </a:ext>
            </a:extLst>
          </p:cNvPr>
          <p:cNvSpPr/>
          <p:nvPr/>
        </p:nvSpPr>
        <p:spPr>
          <a:xfrm>
            <a:off x="12764" y="5820381"/>
            <a:ext cx="9118471" cy="1069203"/>
          </a:xfrm>
          <a:prstGeom prst="rect">
            <a:avLst/>
          </a:prstGeom>
        </p:spPr>
        <p:txBody>
          <a:bodyPr wrap="square">
            <a:spAutoFit/>
          </a:bodyPr>
          <a:lstStyle/>
          <a:p>
            <a:pPr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EVO-1.M.1 Evolution is supported by scientific evidence from many disciplines (geographical, geological, physical, biochemical, and mathematical data).</a:t>
            </a:r>
          </a:p>
          <a:p>
            <a:pPr marL="0" marR="0" lvl="0" indent="0" defTabSz="914400" eaLnBrk="1" fontAlgn="auto" latinLnBrk="0" hangingPunct="1">
              <a:lnSpc>
                <a:spcPct val="107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EVO-3.A.2 All species have evolved and continue to evolve— </a:t>
            </a:r>
          </a:p>
          <a:p>
            <a:pPr marL="0" marR="0" lvl="0" indent="0" defTabSz="914400" eaLnBrk="1" fontAlgn="auto" latinLnBrk="0" hangingPunct="1">
              <a:lnSpc>
                <a:spcPct val="107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 Genomic changes over time. </a:t>
            </a:r>
          </a:p>
          <a:p>
            <a:pPr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EVO-1.N.2 A comparison of DNA nucleotide sequences and/or protein amino acid sequences provides evidence for evolution and common ancestry</a:t>
            </a:r>
          </a:p>
          <a:p>
            <a:pPr>
              <a:lnSpc>
                <a:spcPct val="107000"/>
              </a:lnSpc>
            </a:pPr>
            <a:r>
              <a:rPr lang="en-US" sz="1000" dirty="0">
                <a:latin typeface="Times New Roman" panose="02020603050405020304" pitchFamily="18" charset="0"/>
                <a:cs typeface="Times New Roman" panose="02020603050405020304" pitchFamily="18" charset="0"/>
              </a:rPr>
              <a:t>EVO-2.B.1  Many fundamental molecular and cellular features and processes are conserved across organisms. </a:t>
            </a:r>
          </a:p>
          <a:p>
            <a:pPr>
              <a:lnSpc>
                <a:spcPct val="107000"/>
              </a:lnSpc>
            </a:pPr>
            <a:r>
              <a:rPr lang="en-US" sz="1000" dirty="0">
                <a:latin typeface="Times New Roman" panose="02020603050405020304" pitchFamily="18" charset="0"/>
                <a:cs typeface="Times New Roman" panose="02020603050405020304" pitchFamily="18" charset="0"/>
              </a:rPr>
              <a:t>EVO-2.B.2 Structural and functional evidence supports the relatedness of organisms in all domains</a:t>
            </a:r>
          </a:p>
        </p:txBody>
      </p:sp>
    </p:spTree>
    <p:extLst>
      <p:ext uri="{BB962C8B-B14F-4D97-AF65-F5344CB8AC3E}">
        <p14:creationId xmlns:p14="http://schemas.microsoft.com/office/powerpoint/2010/main" val="375452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down)">
                                      <p:cBhvr>
                                        <p:cTn id="15" dur="500"/>
                                        <p:tgtEl>
                                          <p:spTgt spid="4">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ipe(down)">
                                      <p:cBhvr>
                                        <p:cTn id="18" dur="500"/>
                                        <p:tgtEl>
                                          <p:spTgt spid="4">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wipe(down)">
                                      <p:cBhvr>
                                        <p:cTn id="21" dur="500"/>
                                        <p:tgtEl>
                                          <p:spTgt spid="4">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wipe(down)">
                                      <p:cBhvr>
                                        <p:cTn id="24" dur="500"/>
                                        <p:tgtEl>
                                          <p:spTgt spid="4">
                                            <p:txEl>
                                              <p:pRg st="4" end="4"/>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down)">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33CC"/>
        </a:solidFill>
        <a:effectLst/>
      </p:bgPr>
    </p:bg>
    <p:spTree>
      <p:nvGrpSpPr>
        <p:cNvPr id="1" name=""/>
        <p:cNvGrpSpPr/>
        <p:nvPr/>
      </p:nvGrpSpPr>
      <p:grpSpPr>
        <a:xfrm>
          <a:off x="0" y="0"/>
          <a:ext cx="0" cy="0"/>
          <a:chOff x="0" y="0"/>
          <a:chExt cx="0" cy="0"/>
        </a:xfrm>
      </p:grpSpPr>
      <p:pic>
        <p:nvPicPr>
          <p:cNvPr id="17411" name="Picture 4" descr="ethernet evolution">
            <a:extLst>
              <a:ext uri="{FF2B5EF4-FFF2-40B4-BE49-F238E27FC236}">
                <a16:creationId xmlns:a16="http://schemas.microsoft.com/office/drawing/2014/main" id="{98719056-62A6-43C1-9691-892691410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7315200"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BF5917C-587C-4CED-A2C2-F7F1351D7F42}"/>
              </a:ext>
            </a:extLst>
          </p:cNvPr>
          <p:cNvSpPr/>
          <p:nvPr/>
        </p:nvSpPr>
        <p:spPr>
          <a:xfrm>
            <a:off x="2209800" y="11352"/>
            <a:ext cx="4123245" cy="523220"/>
          </a:xfrm>
          <a:prstGeom prst="rect">
            <a:avLst/>
          </a:prstGeom>
          <a:solidFill>
            <a:srgbClr val="FFFF00"/>
          </a:solidFill>
        </p:spPr>
        <p:txBody>
          <a:bodyPr wrap="none">
            <a:spAutoFit/>
          </a:bodyPr>
          <a:lstStyle/>
          <a:p>
            <a:pPr lvl="0"/>
            <a:r>
              <a:rPr lang="en-US" sz="2800" dirty="0">
                <a:solidFill>
                  <a:srgbClr val="000000"/>
                </a:solidFill>
              </a:rPr>
              <a:t>TAKE A STUDY BREAK</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3813" y="433388"/>
            <a:ext cx="9043987" cy="5129212"/>
          </a:xfrm>
        </p:spPr>
        <p:txBody>
          <a:bodyPr/>
          <a:lstStyle/>
          <a:p>
            <a:pPr marL="0" indent="0">
              <a:buFontTx/>
              <a:buNone/>
            </a:pPr>
            <a:r>
              <a:rPr lang="en-US" sz="2000" dirty="0">
                <a:latin typeface="Comic Sans MS" panose="030F0702030302020204" pitchFamily="66" charset="0"/>
              </a:rPr>
              <a:t>If Darwin had been aware of genes, and of their typical mode of transmission to subsequent generations, with which statement would he most likely have been in agreement? </a:t>
            </a:r>
          </a:p>
          <a:p>
            <a:pPr marL="0" indent="0">
              <a:buFontTx/>
              <a:buNone/>
            </a:pPr>
            <a:endParaRPr lang="en-US" sz="2000" dirty="0">
              <a:latin typeface="Comic Sans MS" panose="030F0702030302020204" pitchFamily="66" charset="0"/>
            </a:endParaRPr>
          </a:p>
          <a:p>
            <a:pPr marL="400050" lvl="1" indent="0">
              <a:buNone/>
            </a:pPr>
            <a:r>
              <a:rPr lang="en-US" sz="1800" dirty="0">
                <a:latin typeface="Comic Sans MS" panose="030F0702030302020204" pitchFamily="66" charset="0"/>
              </a:rPr>
              <a:t>A) If natural selection can change one gene's frequency in a population over the course of generations then, given enough time and enough genes, natural selection can cause sufficient genetic change to produce new species from old ones. </a:t>
            </a:r>
          </a:p>
          <a:p>
            <a:pPr marL="400050" lvl="1" indent="0">
              <a:buNone/>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B) If an individual's somatic cell genes change during its lifetime, making it more fit, then it will be able to pass these genes on to its offspring. </a:t>
            </a:r>
          </a:p>
          <a:p>
            <a:pPr marL="400050" lvl="1" indent="0">
              <a:buNone/>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C) If an individual acquires new genes by engulfing, or being infected by, another organism, then a new genetic species will be the result. </a:t>
            </a:r>
          </a:p>
          <a:p>
            <a:pPr marL="400050" lvl="1" indent="0">
              <a:buNone/>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D) A single mutation in a single gene in a single gamete will, if perpetuated, produce a new species within just two generations</a:t>
            </a:r>
            <a:endParaRPr lang="en-US" altLang="en-US" sz="18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65A3BD64-F4BA-4844-AF8C-3EC823A84B84}"/>
              </a:ext>
            </a:extLst>
          </p:cNvPr>
          <p:cNvSpPr txBox="1"/>
          <p:nvPr/>
        </p:nvSpPr>
        <p:spPr>
          <a:xfrm>
            <a:off x="23813" y="0"/>
            <a:ext cx="8891587" cy="400050"/>
          </a:xfrm>
          <a:prstGeom prst="rect">
            <a:avLst/>
          </a:prstGeom>
          <a:noFill/>
        </p:spPr>
        <p:txBody>
          <a:bodyPr>
            <a:spAutoFit/>
          </a:bodyPr>
          <a:lstStyle/>
          <a:p>
            <a:pPr>
              <a:defRPr/>
            </a:pPr>
            <a:r>
              <a:rPr lang="en-US" sz="1000" dirty="0">
                <a:solidFill>
                  <a:schemeClr val="accent6">
                    <a:lumMod val="75000"/>
                  </a:schemeClr>
                </a:solidFill>
              </a:rPr>
              <a:t>FROM:</a:t>
            </a:r>
            <a:br>
              <a:rPr lang="en-US" sz="1000" dirty="0">
                <a:solidFill>
                  <a:schemeClr val="accent6">
                    <a:lumMod val="75000"/>
                  </a:schemeClr>
                </a:solidFill>
              </a:rPr>
            </a:br>
            <a:r>
              <a:rPr lang="en-US" sz="1000" dirty="0">
                <a:solidFill>
                  <a:schemeClr val="accent6">
                    <a:lumMod val="75000"/>
                  </a:schemeClr>
                </a:solidFill>
              </a:rPr>
              <a:t>http://serranohighschoolapbiology.weebly.com/uploads/6/7/9/9/6799747/ap_biology_evolution_unit_practice_test_1.pdf</a:t>
            </a:r>
          </a:p>
        </p:txBody>
      </p:sp>
      <p:sp>
        <p:nvSpPr>
          <p:cNvPr id="3" name="Oval 2">
            <a:extLst>
              <a:ext uri="{FF2B5EF4-FFF2-40B4-BE49-F238E27FC236}">
                <a16:creationId xmlns:a16="http://schemas.microsoft.com/office/drawing/2014/main" id="{886109AC-1FB1-41CB-B02D-F48807106245}"/>
              </a:ext>
            </a:extLst>
          </p:cNvPr>
          <p:cNvSpPr/>
          <p:nvPr/>
        </p:nvSpPr>
        <p:spPr>
          <a:xfrm>
            <a:off x="381000" y="1752600"/>
            <a:ext cx="381000" cy="341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20069" y="6269299"/>
            <a:ext cx="9202738" cy="57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a:lnSpc>
                <a:spcPct val="107000"/>
              </a:lnSpc>
            </a:pPr>
            <a:r>
              <a:rPr lang="en-US" sz="1000" dirty="0"/>
              <a:t>EVO-1.C.1 Natural selection is a major mechanism of evolution. </a:t>
            </a:r>
          </a:p>
          <a:p>
            <a:pPr>
              <a:lnSpc>
                <a:spcPct val="107000"/>
              </a:lnSpc>
            </a:pPr>
            <a:r>
              <a:rPr lang="en-US" sz="1000" dirty="0"/>
              <a:t>EVO-1.C.2 According to Darwin’s theory of natural selection, competition for limited resources results in differential survival. Individuals with more favorable phenotypes are more likely to survive and produce more offspring, thus passing traits to subsequent generations</a:t>
            </a:r>
          </a:p>
        </p:txBody>
      </p:sp>
    </p:spTree>
    <p:extLst>
      <p:ext uri="{BB962C8B-B14F-4D97-AF65-F5344CB8AC3E}">
        <p14:creationId xmlns:p14="http://schemas.microsoft.com/office/powerpoint/2010/main" val="23928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3813" y="433388"/>
            <a:ext cx="9043987" cy="5129212"/>
          </a:xfrm>
        </p:spPr>
        <p:txBody>
          <a:bodyPr/>
          <a:lstStyle/>
          <a:p>
            <a:pPr marL="0" indent="0">
              <a:buFontTx/>
              <a:buNone/>
            </a:pPr>
            <a:r>
              <a:rPr lang="en-US" sz="1800" dirty="0">
                <a:latin typeface="Comic Sans MS" panose="030F0702030302020204" pitchFamily="66" charset="0"/>
              </a:rPr>
              <a:t>The upper forelimbs of humans and bats have fairly similar skeletal structures, whereas the corresponding bones in whales have very different shapes and proportions. However, genetic data suggest that all three kinds of organisms diverged from a common ancestor at about the same time. Which of the following is the most likely explanation for these data? </a:t>
            </a:r>
          </a:p>
          <a:p>
            <a:pPr marL="0" indent="0">
              <a:buFontTx/>
              <a:buNone/>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A) Humans and bats evolved by natural selection, and whales evolved by </a:t>
            </a:r>
            <a:br>
              <a:rPr lang="en-US" sz="1800" dirty="0">
                <a:latin typeface="Comic Sans MS" panose="030F0702030302020204" pitchFamily="66" charset="0"/>
              </a:rPr>
            </a:br>
            <a:r>
              <a:rPr lang="en-US" sz="1800" dirty="0">
                <a:latin typeface="Comic Sans MS" panose="030F0702030302020204" pitchFamily="66" charset="0"/>
              </a:rPr>
              <a:t>      Lamarckian mechanisms. </a:t>
            </a:r>
          </a:p>
          <a:p>
            <a:pPr marL="400050" lvl="1" indent="0">
              <a:buNone/>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B) Forelimb evolution was adaptive in people and bats, but not in whales. </a:t>
            </a:r>
          </a:p>
          <a:p>
            <a:pPr marL="400050" lvl="1" indent="0">
              <a:buNone/>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C) Natural selection in an aquatic environment resulted in significant changes to whale forelimb anatomy. </a:t>
            </a:r>
          </a:p>
          <a:p>
            <a:pPr marL="400050" lvl="1" indent="0">
              <a:buNone/>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D) Genes mutate faster in whales than in humans or bats. </a:t>
            </a:r>
          </a:p>
          <a:p>
            <a:pPr marL="400050" lvl="1" indent="0">
              <a:buNone/>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E) Whales are not properly classified as mammals.</a:t>
            </a:r>
            <a:endParaRPr lang="en-US" altLang="en-US" sz="18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65A3BD64-F4BA-4844-AF8C-3EC823A84B84}"/>
              </a:ext>
            </a:extLst>
          </p:cNvPr>
          <p:cNvSpPr txBox="1"/>
          <p:nvPr/>
        </p:nvSpPr>
        <p:spPr>
          <a:xfrm>
            <a:off x="23813" y="0"/>
            <a:ext cx="8891587" cy="400050"/>
          </a:xfrm>
          <a:prstGeom prst="rect">
            <a:avLst/>
          </a:prstGeom>
          <a:noFill/>
        </p:spPr>
        <p:txBody>
          <a:bodyPr>
            <a:spAutoFit/>
          </a:bodyPr>
          <a:lstStyle/>
          <a:p>
            <a:pPr>
              <a:defRPr/>
            </a:pPr>
            <a:r>
              <a:rPr lang="en-US" sz="1000" dirty="0">
                <a:solidFill>
                  <a:schemeClr val="accent6">
                    <a:lumMod val="75000"/>
                  </a:schemeClr>
                </a:solidFill>
              </a:rPr>
              <a:t>FROM:</a:t>
            </a:r>
            <a:br>
              <a:rPr lang="en-US" sz="1000" dirty="0">
                <a:solidFill>
                  <a:schemeClr val="accent6">
                    <a:lumMod val="75000"/>
                  </a:schemeClr>
                </a:solidFill>
              </a:rPr>
            </a:br>
            <a:r>
              <a:rPr lang="en-US" sz="1000" dirty="0">
                <a:solidFill>
                  <a:schemeClr val="accent6">
                    <a:lumMod val="75000"/>
                  </a:schemeClr>
                </a:solidFill>
              </a:rPr>
              <a:t>http://serranohighschoolapbiology.weebly.com/uploads/6/7/9/9/6799747/ap_biology_evolution_unit_practice_test_1.pdf</a:t>
            </a:r>
          </a:p>
        </p:txBody>
      </p:sp>
      <p:sp>
        <p:nvSpPr>
          <p:cNvPr id="3" name="Oval 2">
            <a:extLst>
              <a:ext uri="{FF2B5EF4-FFF2-40B4-BE49-F238E27FC236}">
                <a16:creationId xmlns:a16="http://schemas.microsoft.com/office/drawing/2014/main" id="{886109AC-1FB1-41CB-B02D-F48807106245}"/>
              </a:ext>
            </a:extLst>
          </p:cNvPr>
          <p:cNvSpPr/>
          <p:nvPr/>
        </p:nvSpPr>
        <p:spPr>
          <a:xfrm>
            <a:off x="381000" y="3733800"/>
            <a:ext cx="43338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17463" y="6053933"/>
            <a:ext cx="9202738" cy="741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lvl="0">
              <a:lnSpc>
                <a:spcPct val="107000"/>
              </a:lnSpc>
            </a:pPr>
            <a:r>
              <a:rPr lang="en-US" sz="1000" dirty="0"/>
              <a:t>EVO-1.D.2 Biotic and abiotic environments can be more or less stable/fluctuating, and this affects the rate and direction of evolution; different genetic variations can be selected in each generation</a:t>
            </a:r>
          </a:p>
          <a:p>
            <a:pPr lvl="0">
              <a:lnSpc>
                <a:spcPct val="107000"/>
              </a:lnSpc>
            </a:pPr>
            <a:r>
              <a:rPr lang="en-US" sz="1000" dirty="0"/>
              <a:t>EVO-1.E.2 Environments change and apply selective pressures to populations. </a:t>
            </a:r>
          </a:p>
          <a:p>
            <a:pPr lvl="0">
              <a:lnSpc>
                <a:spcPct val="107000"/>
              </a:lnSpc>
            </a:pPr>
            <a:r>
              <a:rPr lang="en-US" sz="1000" dirty="0"/>
              <a:t>EVO-1.E.3 Some phenotypic variations significantly increase or decrease fitness of the organism in particular environments.</a:t>
            </a:r>
            <a:endParaRPr lang="en-US" sz="1000" dirty="0">
              <a:latin typeface="+mn-lt"/>
            </a:endParaRPr>
          </a:p>
        </p:txBody>
      </p:sp>
    </p:spTree>
    <p:extLst>
      <p:ext uri="{BB962C8B-B14F-4D97-AF65-F5344CB8AC3E}">
        <p14:creationId xmlns:p14="http://schemas.microsoft.com/office/powerpoint/2010/main" val="761383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F062FC8-BC35-48F2-B857-52C4BB6D219E}"/>
              </a:ext>
            </a:extLst>
          </p:cNvPr>
          <p:cNvSpPr>
            <a:spLocks noGrp="1" noChangeArrowheads="1"/>
          </p:cNvSpPr>
          <p:nvPr>
            <p:ph type="body" sz="half" idx="2"/>
          </p:nvPr>
        </p:nvSpPr>
        <p:spPr>
          <a:xfrm>
            <a:off x="155512" y="177552"/>
            <a:ext cx="5746463" cy="2985439"/>
          </a:xfrm>
        </p:spPr>
        <p:txBody>
          <a:bodyPr/>
          <a:lstStyle/>
          <a:p>
            <a:pPr marL="0" indent="0">
              <a:buNone/>
            </a:pPr>
            <a:r>
              <a:rPr lang="en-US" altLang="en-US" sz="1800" dirty="0">
                <a:latin typeface="Comic Sans MS" panose="030F0702030302020204" pitchFamily="66" charset="0"/>
              </a:rPr>
              <a:t>In 1953 a classic experiment by Stanley Miller and Harold Urey discharged electric sparks into a laboratory chamber containing gases including water vapor, hydrogen gas, methane, and ammonia.</a:t>
            </a:r>
          </a:p>
          <a:p>
            <a:pPr marL="0" indent="0">
              <a:buNone/>
            </a:pPr>
            <a:endParaRPr lang="en-US" altLang="en-US" sz="1800" dirty="0">
              <a:latin typeface="Comic Sans MS" panose="030F0702030302020204" pitchFamily="66" charset="0"/>
            </a:endParaRPr>
          </a:p>
          <a:p>
            <a:pPr marL="0" indent="0">
              <a:buNone/>
            </a:pPr>
            <a:r>
              <a:rPr lang="en-US" altLang="en-US" sz="1800" dirty="0">
                <a:latin typeface="Comic Sans MS" panose="030F0702030302020204" pitchFamily="66" charset="0"/>
              </a:rPr>
              <a:t>Data showed that a number of organic molecules, including </a:t>
            </a:r>
            <a:r>
              <a:rPr lang="en-US" sz="1800" dirty="0">
                <a:solidFill>
                  <a:srgbClr val="000000"/>
                </a:solidFill>
                <a:latin typeface="Comic Sans MS" panose="030F0702030302020204" pitchFamily="66" charset="0"/>
              </a:rPr>
              <a:t>25 amino, several fatty acids, and other organic compounds were produced. </a:t>
            </a:r>
            <a:r>
              <a:rPr lang="en-US" altLang="en-US" sz="1800" dirty="0">
                <a:latin typeface="Comic Sans MS" panose="030F0702030302020204" pitchFamily="66" charset="0"/>
              </a:rPr>
              <a:t>What was the significance of this classic experiment?</a:t>
            </a:r>
          </a:p>
          <a:p>
            <a:pPr marL="0" indent="0">
              <a:buNone/>
            </a:pPr>
            <a:endParaRPr lang="en-US" altLang="en-US" sz="1400" dirty="0">
              <a:latin typeface="Comic Sans MS" panose="030F0702030302020204" pitchFamily="66" charset="0"/>
            </a:endParaRPr>
          </a:p>
        </p:txBody>
      </p:sp>
      <p:sp>
        <p:nvSpPr>
          <p:cNvPr id="5123" name="Rectangle 1">
            <a:extLst>
              <a:ext uri="{FF2B5EF4-FFF2-40B4-BE49-F238E27FC236}">
                <a16:creationId xmlns:a16="http://schemas.microsoft.com/office/drawing/2014/main" id="{6C788A19-2A76-4EDD-9247-5DAD06C82110}"/>
              </a:ext>
            </a:extLst>
          </p:cNvPr>
          <p:cNvSpPr>
            <a:spLocks noChangeArrowheads="1"/>
          </p:cNvSpPr>
          <p:nvPr/>
        </p:nvSpPr>
        <p:spPr bwMode="auto">
          <a:xfrm>
            <a:off x="11466" y="5593358"/>
            <a:ext cx="9185275" cy="126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nSpc>
                <a:spcPct val="107000"/>
              </a:lnSpc>
              <a:buNone/>
            </a:pPr>
            <a:r>
              <a:rPr lang="en-US" altLang="en-US" sz="1000" dirty="0">
                <a:latin typeface="Times New Roman" panose="02020603050405020304" pitchFamily="18" charset="0"/>
                <a:cs typeface="Times New Roman" panose="02020603050405020304" pitchFamily="18" charset="0"/>
              </a:rPr>
              <a:t>SYI 3. E.1 </a:t>
            </a:r>
            <a:r>
              <a:rPr lang="en-US" sz="1000" dirty="0">
                <a:latin typeface="Times New Roman" panose="02020603050405020304" pitchFamily="18" charset="0"/>
                <a:cs typeface="Times New Roman" panose="02020603050405020304" pitchFamily="18" charset="0"/>
              </a:rPr>
              <a:t>b. There are several models about the origin of life on Earth—</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i. Primitive Earth provided inorganic precursors from which organic molecules could have been synthesized because of the presence of  available free energy </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and the absence of a significant quantity of atmospheric oxygen (O</a:t>
            </a:r>
            <a:r>
              <a:rPr lang="en-US" sz="1000" baseline="-25000" dirty="0">
                <a:latin typeface="Times New Roman" panose="02020603050405020304" pitchFamily="18" charset="0"/>
                <a:cs typeface="Times New Roman" panose="02020603050405020304" pitchFamily="18" charset="0"/>
              </a:rPr>
              <a:t>2</a:t>
            </a:r>
            <a:r>
              <a:rPr lang="en-US" sz="1000" dirty="0">
                <a:latin typeface="Times New Roman" panose="02020603050405020304" pitchFamily="18" charset="0"/>
                <a:cs typeface="Times New Roman" panose="02020603050405020304" pitchFamily="18" charset="0"/>
              </a:rPr>
              <a:t>).</a:t>
            </a:r>
          </a:p>
          <a:p>
            <a:pPr lvl="0" eaLnBrk="1" fontAlgn="auto" hangingPunct="1">
              <a:lnSpc>
                <a:spcPct val="107000"/>
              </a:lnSpc>
              <a:spcBef>
                <a:spcPts val="0"/>
              </a:spcBef>
              <a:spcAft>
                <a:spcPts val="0"/>
              </a:spcAft>
              <a:buNone/>
            </a:pPr>
            <a:r>
              <a:rPr lang="en-US" sz="1000" dirty="0">
                <a:solidFill>
                  <a:prstClr val="black"/>
                </a:solidFill>
                <a:latin typeface="Times New Roman" panose="02020603050405020304" pitchFamily="18" charset="0"/>
                <a:cs typeface="Times New Roman" panose="02020603050405020304" pitchFamily="18" charset="0"/>
              </a:rPr>
              <a:t>SYI-3 Naturally occurring diversity among and between components within biological systems affects interactions with the environment. </a:t>
            </a:r>
          </a:p>
          <a:p>
            <a:pPr lvl="0" eaLnBrk="1" fontAlgn="auto" hangingPunct="1">
              <a:lnSpc>
                <a:spcPct val="107000"/>
              </a:lnSpc>
              <a:spcBef>
                <a:spcPts val="0"/>
              </a:spcBef>
              <a:spcAft>
                <a:spcPts val="0"/>
              </a:spcAft>
              <a:buNone/>
            </a:pPr>
            <a:r>
              <a:rPr lang="en-US" sz="1000" dirty="0">
                <a:solidFill>
                  <a:prstClr val="black"/>
                </a:solidFill>
                <a:latin typeface="Times New Roman" panose="02020603050405020304" pitchFamily="18" charset="0"/>
                <a:cs typeface="Times New Roman" panose="02020603050405020304" pitchFamily="18" charset="0"/>
              </a:rPr>
              <a:t>  c. Chemical experiments have shown that it is possible to form complex organic molecules from inorganic molecules in the absence of life— </a:t>
            </a:r>
          </a:p>
          <a:p>
            <a:pPr lvl="0" eaLnBrk="1" fontAlgn="auto" hangingPunct="1">
              <a:lnSpc>
                <a:spcPct val="107000"/>
              </a:lnSpc>
              <a:spcBef>
                <a:spcPts val="0"/>
              </a:spcBef>
              <a:spcAft>
                <a:spcPts val="0"/>
              </a:spcAft>
              <a:buNone/>
            </a:pPr>
            <a:r>
              <a:rPr lang="en-US" sz="1000" dirty="0">
                <a:solidFill>
                  <a:prstClr val="black"/>
                </a:solidFill>
                <a:latin typeface="Times New Roman" panose="02020603050405020304" pitchFamily="18" charset="0"/>
                <a:cs typeface="Times New Roman" panose="02020603050405020304" pitchFamily="18" charset="0"/>
              </a:rPr>
              <a:t>   i. Organic molecules/monomers served as building blocks for the formation of more complex molecules, including amino acids and nucleotides. </a:t>
            </a:r>
          </a:p>
          <a:p>
            <a:pPr lvl="0" eaLnBrk="1" fontAlgn="auto" hangingPunct="1">
              <a:lnSpc>
                <a:spcPct val="107000"/>
              </a:lnSpc>
              <a:spcBef>
                <a:spcPts val="0"/>
              </a:spcBef>
              <a:spcAft>
                <a:spcPts val="0"/>
              </a:spcAft>
              <a:buNone/>
            </a:pPr>
            <a:r>
              <a:rPr lang="en-US" sz="1000" dirty="0">
                <a:solidFill>
                  <a:prstClr val="black"/>
                </a:solidFill>
                <a:latin typeface="Times New Roman" panose="02020603050405020304" pitchFamily="18" charset="0"/>
                <a:cs typeface="Times New Roman" panose="02020603050405020304" pitchFamily="18" charset="0"/>
              </a:rPr>
              <a:t>   ii. The joining of these monomers produced polymers with the ability to replicate, store, and transfer information.</a:t>
            </a:r>
          </a:p>
        </p:txBody>
      </p:sp>
      <p:pic>
        <p:nvPicPr>
          <p:cNvPr id="5127" name="Picture 7">
            <a:extLst>
              <a:ext uri="{FF2B5EF4-FFF2-40B4-BE49-F238E27FC236}">
                <a16:creationId xmlns:a16="http://schemas.microsoft.com/office/drawing/2014/main" id="{E03097E4-EC08-4847-A644-13A830D2B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2405" y="144990"/>
            <a:ext cx="3175571" cy="2381678"/>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 Media 1" title="What Was The Miller-Urey Experiment?">
            <a:hlinkClick r:id="" action="ppaction://media"/>
            <a:extLst>
              <a:ext uri="{FF2B5EF4-FFF2-40B4-BE49-F238E27FC236}">
                <a16:creationId xmlns:a16="http://schemas.microsoft.com/office/drawing/2014/main" id="{D6D14FFF-AEB6-44F2-B556-45DF10A3E127}"/>
              </a:ext>
            </a:extLst>
          </p:cNvPr>
          <p:cNvPicPr>
            <a:picLocks noRot="1" noChangeAspect="1"/>
          </p:cNvPicPr>
          <p:nvPr>
            <a:videoFile r:link="rId1"/>
          </p:nvPr>
        </p:nvPicPr>
        <p:blipFill>
          <a:blip r:embed="rId4"/>
          <a:stretch>
            <a:fillRect/>
          </a:stretch>
        </p:blipFill>
        <p:spPr>
          <a:xfrm>
            <a:off x="6769805" y="4200670"/>
            <a:ext cx="2248253" cy="1264642"/>
          </a:xfrm>
          <a:prstGeom prst="rect">
            <a:avLst/>
          </a:prstGeom>
        </p:spPr>
      </p:pic>
      <p:sp>
        <p:nvSpPr>
          <p:cNvPr id="5" name="TextBox 4">
            <a:extLst>
              <a:ext uri="{FF2B5EF4-FFF2-40B4-BE49-F238E27FC236}">
                <a16:creationId xmlns:a16="http://schemas.microsoft.com/office/drawing/2014/main" id="{F8C41F84-9A15-46CF-B4F3-9858E1D6C481}"/>
              </a:ext>
            </a:extLst>
          </p:cNvPr>
          <p:cNvSpPr txBox="1"/>
          <p:nvPr/>
        </p:nvSpPr>
        <p:spPr>
          <a:xfrm>
            <a:off x="7481455" y="3799314"/>
            <a:ext cx="1415772" cy="369332"/>
          </a:xfrm>
          <a:prstGeom prst="rect">
            <a:avLst/>
          </a:prstGeom>
          <a:noFill/>
        </p:spPr>
        <p:txBody>
          <a:bodyPr wrap="none" rtlCol="0">
            <a:spAutoFit/>
          </a:bodyPr>
          <a:lstStyle/>
          <a:p>
            <a:r>
              <a:rPr lang="en-US" dirty="0"/>
              <a:t>See a video</a:t>
            </a:r>
          </a:p>
        </p:txBody>
      </p:sp>
      <p:sp>
        <p:nvSpPr>
          <p:cNvPr id="9" name="Rectangle 8">
            <a:extLst>
              <a:ext uri="{FF2B5EF4-FFF2-40B4-BE49-F238E27FC236}">
                <a16:creationId xmlns:a16="http://schemas.microsoft.com/office/drawing/2014/main" id="{2B531368-C08F-49F4-BE4E-A6B692AB727E}"/>
              </a:ext>
            </a:extLst>
          </p:cNvPr>
          <p:cNvSpPr/>
          <p:nvPr/>
        </p:nvSpPr>
        <p:spPr>
          <a:xfrm>
            <a:off x="125941" y="3052859"/>
            <a:ext cx="8771285" cy="923330"/>
          </a:xfrm>
          <a:prstGeom prst="rect">
            <a:avLst/>
          </a:prstGeom>
        </p:spPr>
        <p:txBody>
          <a:bodyPr wrap="square">
            <a:spAutoFit/>
          </a:bodyPr>
          <a:lstStyle/>
          <a:p>
            <a:pPr marL="0" indent="0">
              <a:buFontTx/>
              <a:buNone/>
            </a:pPr>
            <a:r>
              <a:rPr lang="en-US" altLang="en-US" dirty="0">
                <a:solidFill>
                  <a:srgbClr val="0000FF"/>
                </a:solidFill>
              </a:rPr>
              <a:t>This experiment tested the hypothesis that molecules essential to life today could have formed from simpler organic molecules present in the Earth’s early atmosphere.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barn(inVertical)">
                                      <p:cBhvr>
                                        <p:cTn id="12"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bldLst>
      <p:bldP spid="5123" grpId="0"/>
      <p:bldP spid="9"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8019FD-26F9-4614-9277-571EAE430FC2}"/>
              </a:ext>
            </a:extLst>
          </p:cNvPr>
          <p:cNvSpPr/>
          <p:nvPr/>
        </p:nvSpPr>
        <p:spPr>
          <a:xfrm>
            <a:off x="107244" y="2848700"/>
            <a:ext cx="9144000" cy="1323439"/>
          </a:xfrm>
          <a:prstGeom prst="rect">
            <a:avLst/>
          </a:prstGeom>
        </p:spPr>
        <p:txBody>
          <a:bodyPr wrap="square">
            <a:spAutoFit/>
          </a:bodyPr>
          <a:lstStyle/>
          <a:p>
            <a:r>
              <a:rPr lang="en-US" altLang="en-US" sz="2000" dirty="0">
                <a:solidFill>
                  <a:srgbClr val="000000"/>
                </a:solidFill>
              </a:rPr>
              <a:t>What is the frequency of plants that are homozygous dominant?</a:t>
            </a:r>
          </a:p>
          <a:p>
            <a:endParaRPr lang="en-US" altLang="en-US" sz="2000" dirty="0">
              <a:solidFill>
                <a:srgbClr val="000000"/>
              </a:solidFill>
            </a:endParaRPr>
          </a:p>
          <a:p>
            <a:endParaRPr lang="en-US" altLang="en-US" sz="2000" dirty="0">
              <a:solidFill>
                <a:srgbClr val="000000"/>
              </a:solidFill>
            </a:endParaRPr>
          </a:p>
          <a:p>
            <a:r>
              <a:rPr lang="en-US" altLang="en-US" sz="2000" dirty="0">
                <a:solidFill>
                  <a:srgbClr val="000000"/>
                </a:solidFill>
              </a:rPr>
              <a:t>What is the frequency of plants that are heterozygous? </a:t>
            </a:r>
            <a:endParaRPr lang="en-US" dirty="0"/>
          </a:p>
        </p:txBody>
      </p:sp>
      <p:sp>
        <p:nvSpPr>
          <p:cNvPr id="7172" name="Text Box 4">
            <a:extLst>
              <a:ext uri="{FF2B5EF4-FFF2-40B4-BE49-F238E27FC236}">
                <a16:creationId xmlns:a16="http://schemas.microsoft.com/office/drawing/2014/main" id="{8647E6C3-2733-4D76-993F-C2A0F7A2B6F2}"/>
              </a:ext>
            </a:extLst>
          </p:cNvPr>
          <p:cNvSpPr txBox="1">
            <a:spLocks noChangeArrowheads="1"/>
          </p:cNvSpPr>
          <p:nvPr/>
        </p:nvSpPr>
        <p:spPr bwMode="auto">
          <a:xfrm>
            <a:off x="76200" y="202072"/>
            <a:ext cx="8991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latin typeface="Comic Sans MS" panose="030F0702030302020204" pitchFamily="66" charset="0"/>
              </a:rPr>
              <a:t>In a plant species, the ability to grow in soil contaminated with nickel is determined by a dominant allele. If 60% of the seeds in a randomly mating population are able to germinate in contaminated soil, what is the frequency of the nickel resistance allele? </a:t>
            </a:r>
            <a:endParaRPr lang="en-US" altLang="en-US" sz="1600" dirty="0">
              <a:latin typeface="Comic Sans MS" panose="030F0702030302020204" pitchFamily="66" charset="0"/>
            </a:endParaRPr>
          </a:p>
        </p:txBody>
      </p:sp>
      <p:sp>
        <p:nvSpPr>
          <p:cNvPr id="77829" name="Text Box 5">
            <a:extLst>
              <a:ext uri="{FF2B5EF4-FFF2-40B4-BE49-F238E27FC236}">
                <a16:creationId xmlns:a16="http://schemas.microsoft.com/office/drawing/2014/main" id="{DD230DEE-DF81-4B4E-9643-00B6BA6FB59E}"/>
              </a:ext>
            </a:extLst>
          </p:cNvPr>
          <p:cNvSpPr txBox="1">
            <a:spLocks noChangeArrowheads="1"/>
          </p:cNvSpPr>
          <p:nvPr/>
        </p:nvSpPr>
        <p:spPr bwMode="auto">
          <a:xfrm>
            <a:off x="762000" y="3256158"/>
            <a:ext cx="8077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dirty="0">
                <a:solidFill>
                  <a:schemeClr val="accent2"/>
                </a:solidFill>
                <a:latin typeface="Comic Sans MS" panose="030F0702030302020204" pitchFamily="66" charset="0"/>
              </a:rPr>
              <a:t>p</a:t>
            </a:r>
            <a:r>
              <a:rPr lang="en-US" altLang="en-US" sz="1600" b="1" baseline="30000" dirty="0">
                <a:solidFill>
                  <a:schemeClr val="accent2"/>
                </a:solidFill>
                <a:latin typeface="Comic Sans MS" panose="030F0702030302020204" pitchFamily="66" charset="0"/>
              </a:rPr>
              <a:t>2</a:t>
            </a:r>
            <a:r>
              <a:rPr lang="en-US" altLang="en-US" sz="1600" b="1" dirty="0">
                <a:solidFill>
                  <a:schemeClr val="accent2"/>
                </a:solidFill>
                <a:latin typeface="Comic Sans MS" panose="030F0702030302020204" pitchFamily="66" charset="0"/>
              </a:rPr>
              <a:t> = (0.37)</a:t>
            </a:r>
            <a:r>
              <a:rPr lang="en-US" altLang="en-US" sz="1600" b="1" baseline="30000" dirty="0">
                <a:solidFill>
                  <a:schemeClr val="accent2"/>
                </a:solidFill>
                <a:latin typeface="Comic Sans MS" panose="030F0702030302020204" pitchFamily="66" charset="0"/>
              </a:rPr>
              <a:t>2</a:t>
            </a:r>
            <a:r>
              <a:rPr lang="en-US" altLang="en-US" sz="1600" b="1" dirty="0">
                <a:solidFill>
                  <a:schemeClr val="accent2"/>
                </a:solidFill>
                <a:latin typeface="Comic Sans MS" panose="030F0702030302020204" pitchFamily="66" charset="0"/>
              </a:rPr>
              <a:t> = 0.14 = frequency of homozygous dominant plants  </a:t>
            </a:r>
          </a:p>
        </p:txBody>
      </p:sp>
      <p:sp>
        <p:nvSpPr>
          <p:cNvPr id="3" name="Rectangle 2">
            <a:extLst>
              <a:ext uri="{FF2B5EF4-FFF2-40B4-BE49-F238E27FC236}">
                <a16:creationId xmlns:a16="http://schemas.microsoft.com/office/drawing/2014/main" id="{CF30F670-ED99-4BEE-89B0-18E866B077A0}"/>
              </a:ext>
            </a:extLst>
          </p:cNvPr>
          <p:cNvSpPr/>
          <p:nvPr/>
        </p:nvSpPr>
        <p:spPr>
          <a:xfrm>
            <a:off x="0" y="-15520"/>
            <a:ext cx="8991600" cy="246221"/>
          </a:xfrm>
          <a:prstGeom prst="rect">
            <a:avLst/>
          </a:prstGeom>
        </p:spPr>
        <p:txBody>
          <a:bodyPr wrap="square">
            <a:spAutoFit/>
          </a:bodyPr>
          <a:lstStyle/>
          <a:p>
            <a:r>
              <a:rPr lang="en-US" sz="1000" dirty="0">
                <a:solidFill>
                  <a:srgbClr val="CC0099"/>
                </a:solidFill>
                <a:hlinkClick r:id="rId2">
                  <a:extLst>
                    <a:ext uri="{A12FA001-AC4F-418D-AE19-62706E023703}">
                      <ahyp:hlinkClr xmlns:ahyp="http://schemas.microsoft.com/office/drawing/2018/hyperlinkcolor" val="tx"/>
                    </a:ext>
                  </a:extLst>
                </a:hlinkClick>
              </a:rPr>
              <a:t>https://www.biologyexams4u.com/2012/12/how-to-solve-hardy-weinberg-equilibrium.html#.Xt7IHDpKjIU</a:t>
            </a:r>
            <a:endParaRPr lang="en-US" sz="1000" dirty="0">
              <a:solidFill>
                <a:srgbClr val="CC0099"/>
              </a:solidFill>
            </a:endParaRPr>
          </a:p>
        </p:txBody>
      </p:sp>
      <p:sp>
        <p:nvSpPr>
          <p:cNvPr id="5" name="Rectangle 4">
            <a:extLst>
              <a:ext uri="{FF2B5EF4-FFF2-40B4-BE49-F238E27FC236}">
                <a16:creationId xmlns:a16="http://schemas.microsoft.com/office/drawing/2014/main" id="{53E3D315-72E4-42B9-BFEB-ED0F12494372}"/>
              </a:ext>
            </a:extLst>
          </p:cNvPr>
          <p:cNvSpPr/>
          <p:nvPr/>
        </p:nvSpPr>
        <p:spPr>
          <a:xfrm>
            <a:off x="914400" y="1648523"/>
            <a:ext cx="4572000" cy="338554"/>
          </a:xfrm>
          <a:prstGeom prst="rect">
            <a:avLst/>
          </a:prstGeom>
        </p:spPr>
        <p:txBody>
          <a:bodyPr>
            <a:spAutoFit/>
          </a:bodyPr>
          <a:lstStyle/>
          <a:p>
            <a:r>
              <a:rPr lang="en-US" sz="1600" b="1" dirty="0">
                <a:solidFill>
                  <a:srgbClr val="0066CC"/>
                </a:solidFill>
                <a:ea typeface="Times New Roman" panose="02020603050405020304" pitchFamily="18" charset="0"/>
                <a:cs typeface="Times New Roman" panose="02020603050405020304" pitchFamily="18" charset="0"/>
              </a:rPr>
              <a:t>q2 = 0.4 </a:t>
            </a:r>
          </a:p>
        </p:txBody>
      </p:sp>
      <p:sp>
        <p:nvSpPr>
          <p:cNvPr id="6" name="Rectangle 5">
            <a:extLst>
              <a:ext uri="{FF2B5EF4-FFF2-40B4-BE49-F238E27FC236}">
                <a16:creationId xmlns:a16="http://schemas.microsoft.com/office/drawing/2014/main" id="{370B3F16-F1C2-4778-852F-2E4903D34209}"/>
              </a:ext>
            </a:extLst>
          </p:cNvPr>
          <p:cNvSpPr/>
          <p:nvPr/>
        </p:nvSpPr>
        <p:spPr>
          <a:xfrm>
            <a:off x="914400" y="1958609"/>
            <a:ext cx="2010487" cy="338554"/>
          </a:xfrm>
          <a:prstGeom prst="rect">
            <a:avLst/>
          </a:prstGeom>
        </p:spPr>
        <p:txBody>
          <a:bodyPr wrap="none">
            <a:spAutoFit/>
          </a:bodyPr>
          <a:lstStyle/>
          <a:p>
            <a:pPr lvl="0"/>
            <a:r>
              <a:rPr lang="en-US" sz="1600" b="1" dirty="0">
                <a:solidFill>
                  <a:srgbClr val="0066CC"/>
                </a:solidFill>
                <a:ea typeface="Times New Roman" panose="02020603050405020304" pitchFamily="18" charset="0"/>
                <a:cs typeface="Times New Roman" panose="02020603050405020304" pitchFamily="18" charset="0"/>
              </a:rPr>
              <a:t>q = √0.4 = 0.63  </a:t>
            </a:r>
          </a:p>
        </p:txBody>
      </p:sp>
      <p:sp>
        <p:nvSpPr>
          <p:cNvPr id="7" name="Rectangle 6">
            <a:extLst>
              <a:ext uri="{FF2B5EF4-FFF2-40B4-BE49-F238E27FC236}">
                <a16:creationId xmlns:a16="http://schemas.microsoft.com/office/drawing/2014/main" id="{A7B97CB7-D6A8-4C4D-B2E8-BC401F0933EC}"/>
              </a:ext>
            </a:extLst>
          </p:cNvPr>
          <p:cNvSpPr/>
          <p:nvPr/>
        </p:nvSpPr>
        <p:spPr>
          <a:xfrm>
            <a:off x="914400" y="2307978"/>
            <a:ext cx="5315879" cy="338554"/>
          </a:xfrm>
          <a:prstGeom prst="rect">
            <a:avLst/>
          </a:prstGeom>
        </p:spPr>
        <p:txBody>
          <a:bodyPr wrap="none">
            <a:spAutoFit/>
          </a:bodyPr>
          <a:lstStyle/>
          <a:p>
            <a:pPr lvl="0"/>
            <a:r>
              <a:rPr lang="en-US" sz="1600" b="1" dirty="0">
                <a:solidFill>
                  <a:srgbClr val="0066CC"/>
                </a:solidFill>
                <a:ea typeface="Times New Roman" panose="02020603050405020304" pitchFamily="18" charset="0"/>
                <a:cs typeface="Times New Roman" panose="02020603050405020304" pitchFamily="18" charset="0"/>
              </a:rPr>
              <a:t>p = 1- 0.63 = 0.37 = frequency of dominant allele</a:t>
            </a:r>
          </a:p>
        </p:txBody>
      </p:sp>
      <p:sp>
        <p:nvSpPr>
          <p:cNvPr id="9" name="Rectangle 8">
            <a:extLst>
              <a:ext uri="{FF2B5EF4-FFF2-40B4-BE49-F238E27FC236}">
                <a16:creationId xmlns:a16="http://schemas.microsoft.com/office/drawing/2014/main" id="{62F9C892-8ECA-4145-8F57-D1118F2E8795}"/>
              </a:ext>
            </a:extLst>
          </p:cNvPr>
          <p:cNvSpPr/>
          <p:nvPr/>
        </p:nvSpPr>
        <p:spPr>
          <a:xfrm>
            <a:off x="870916" y="4205030"/>
            <a:ext cx="6958956" cy="338554"/>
          </a:xfrm>
          <a:prstGeom prst="rect">
            <a:avLst/>
          </a:prstGeom>
        </p:spPr>
        <p:txBody>
          <a:bodyPr wrap="none">
            <a:spAutoFit/>
          </a:bodyPr>
          <a:lstStyle/>
          <a:p>
            <a:pPr lvl="0"/>
            <a:r>
              <a:rPr lang="en-US" altLang="en-US" sz="1600" b="1" dirty="0">
                <a:solidFill>
                  <a:srgbClr val="333399"/>
                </a:solidFill>
              </a:rPr>
              <a:t>2pq = 2 (0.37) (0.63) = 0.47 = frequency of heterozygous plants  </a:t>
            </a:r>
          </a:p>
        </p:txBody>
      </p:sp>
      <p:sp>
        <p:nvSpPr>
          <p:cNvPr id="11" name="Rectangle 10">
            <a:extLst>
              <a:ext uri="{FF2B5EF4-FFF2-40B4-BE49-F238E27FC236}">
                <a16:creationId xmlns:a16="http://schemas.microsoft.com/office/drawing/2014/main" id="{9BA2086B-0E02-4B35-8C6A-AEA806BE9542}"/>
              </a:ext>
            </a:extLst>
          </p:cNvPr>
          <p:cNvSpPr/>
          <p:nvPr/>
        </p:nvSpPr>
        <p:spPr>
          <a:xfrm>
            <a:off x="0" y="6282778"/>
            <a:ext cx="9144000" cy="575222"/>
          </a:xfrm>
          <a:prstGeom prst="rect">
            <a:avLst/>
          </a:prstGeom>
        </p:spPr>
        <p:txBody>
          <a:bodyPr wrap="square">
            <a:spAutoFit/>
          </a:bodyPr>
          <a:lstStyle/>
          <a:p>
            <a:pPr lvl="0" fontAlgn="auto">
              <a:lnSpc>
                <a:spcPct val="107000"/>
              </a:lnSpc>
              <a:spcBef>
                <a:spcPts val="0"/>
              </a:spcBef>
              <a:spcAft>
                <a:spcPts val="0"/>
              </a:spcAft>
            </a:pPr>
            <a:r>
              <a:rPr lang="en-US" sz="1000" dirty="0">
                <a:solidFill>
                  <a:srgbClr val="000000"/>
                </a:solidFill>
                <a:latin typeface="Times New Roman" panose="02020603050405020304" pitchFamily="18" charset="0"/>
                <a:cs typeface="Times New Roman" panose="02020603050405020304" pitchFamily="18" charset="0"/>
              </a:rPr>
              <a:t>EVO-1.K.2 Allele frequencies in a population can be calculated from genotype frequencies</a:t>
            </a:r>
          </a:p>
          <a:p>
            <a:pPr lvl="0" fontAlgn="auto">
              <a:lnSpc>
                <a:spcPct val="107000"/>
              </a:lnSpc>
              <a:spcBef>
                <a:spcPts val="0"/>
              </a:spcBef>
              <a:spcAft>
                <a:spcPts val="0"/>
              </a:spcAft>
            </a:pPr>
            <a:r>
              <a:rPr lang="en-US" sz="1000" dirty="0">
                <a:solidFill>
                  <a:srgbClr val="000000"/>
                </a:solidFill>
                <a:latin typeface="Times New Roman" panose="02020603050405020304" pitchFamily="18" charset="0"/>
                <a:cs typeface="Times New Roman" panose="02020603050405020304" pitchFamily="18" charset="0"/>
              </a:rPr>
              <a:t>SP 5 A. Perform mathematical calculations including:</a:t>
            </a:r>
            <a:br>
              <a:rPr lang="en-US" sz="1000" dirty="0">
                <a:solidFill>
                  <a:srgbClr val="000000"/>
                </a:solidFill>
                <a:latin typeface="Times New Roman" panose="02020603050405020304" pitchFamily="18" charset="0"/>
                <a:cs typeface="Times New Roman" panose="02020603050405020304" pitchFamily="18" charset="0"/>
              </a:rPr>
            </a:br>
            <a:r>
              <a:rPr lang="en-US" sz="1000" dirty="0">
                <a:solidFill>
                  <a:srgbClr val="000000"/>
                </a:solidFill>
                <a:latin typeface="Times New Roman" panose="02020603050405020304" pitchFamily="18" charset="0"/>
                <a:cs typeface="Times New Roman" panose="02020603050405020304" pitchFamily="18" charset="0"/>
              </a:rPr>
              <a:t>    a. Mathematical equations in the curriculum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829"/>
                                        </p:tgtEl>
                                        <p:attrNameLst>
                                          <p:attrName>style.visibility</p:attrName>
                                        </p:attrNameLst>
                                      </p:cBhvr>
                                      <p:to>
                                        <p:strVal val="visible"/>
                                      </p:to>
                                    </p:set>
                                    <p:animEffect transition="in" filter="dissolve">
                                      <p:cBhvr>
                                        <p:cTn id="22" dur="500"/>
                                        <p:tgtEl>
                                          <p:spTgt spid="778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autoUpdateAnimBg="0"/>
      <p:bldP spid="5" grpId="0"/>
      <p:bldP spid="6" grpId="0"/>
      <p:bldP spid="7" grpId="0"/>
      <p:bldP spid="9" grpId="0"/>
      <p:bldP spid="11"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a:extLst>
              <a:ext uri="{FF2B5EF4-FFF2-40B4-BE49-F238E27FC236}">
                <a16:creationId xmlns:a16="http://schemas.microsoft.com/office/drawing/2014/main" id="{E3BD571D-22B3-4DB2-9A3F-627270A745BA}"/>
              </a:ext>
            </a:extLst>
          </p:cNvPr>
          <p:cNvSpPr txBox="1">
            <a:spLocks noChangeArrowheads="1"/>
          </p:cNvSpPr>
          <p:nvPr/>
        </p:nvSpPr>
        <p:spPr bwMode="auto">
          <a:xfrm>
            <a:off x="228600" y="397894"/>
            <a:ext cx="8915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Comic Sans MS" panose="030F0702030302020204" pitchFamily="66" charset="0"/>
              </a:rPr>
              <a:t>Process by which unrelated organisms independently evolve similarities when adapting to similar environments</a:t>
            </a:r>
            <a:endParaRPr lang="en-US" altLang="en-US" sz="2400" dirty="0">
              <a:latin typeface="Comic Sans MS" panose="030F0702030302020204" pitchFamily="66" charset="0"/>
            </a:endParaRPr>
          </a:p>
        </p:txBody>
      </p:sp>
      <p:sp>
        <p:nvSpPr>
          <p:cNvPr id="82949" name="Text Box 5">
            <a:extLst>
              <a:ext uri="{FF2B5EF4-FFF2-40B4-BE49-F238E27FC236}">
                <a16:creationId xmlns:a16="http://schemas.microsoft.com/office/drawing/2014/main" id="{A0363B2C-0FBD-431E-B5EE-42439B23C277}"/>
              </a:ext>
            </a:extLst>
          </p:cNvPr>
          <p:cNvSpPr txBox="1">
            <a:spLocks noChangeArrowheads="1"/>
          </p:cNvSpPr>
          <p:nvPr/>
        </p:nvSpPr>
        <p:spPr bwMode="auto">
          <a:xfrm>
            <a:off x="1676400" y="4251001"/>
            <a:ext cx="5791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solidFill>
                  <a:schemeClr val="accent2"/>
                </a:solidFill>
                <a:latin typeface="Comic Sans MS" panose="030F0702030302020204" pitchFamily="66" charset="0"/>
              </a:rPr>
              <a:t>Convergent evolution</a:t>
            </a:r>
          </a:p>
        </p:txBody>
      </p:sp>
      <p:sp>
        <p:nvSpPr>
          <p:cNvPr id="2" name="Rectangle 1">
            <a:extLst>
              <a:ext uri="{FF2B5EF4-FFF2-40B4-BE49-F238E27FC236}">
                <a16:creationId xmlns:a16="http://schemas.microsoft.com/office/drawing/2014/main" id="{4DB7EA3A-0692-47C3-94A7-853413D40B30}"/>
              </a:ext>
            </a:extLst>
          </p:cNvPr>
          <p:cNvSpPr/>
          <p:nvPr/>
        </p:nvSpPr>
        <p:spPr>
          <a:xfrm>
            <a:off x="114300" y="6517840"/>
            <a:ext cx="9029700" cy="253531"/>
          </a:xfrm>
          <a:prstGeom prst="rect">
            <a:avLst/>
          </a:prstGeom>
        </p:spPr>
        <p:txBody>
          <a:bodyPr wrap="square">
            <a:spAutoFit/>
          </a:bodyPr>
          <a:lstStyle/>
          <a:p>
            <a:pPr lvl="0">
              <a:lnSpc>
                <a:spcPct val="107000"/>
              </a:lnSpc>
            </a:pPr>
            <a:r>
              <a:rPr lang="en-US" sz="1000" dirty="0">
                <a:solidFill>
                  <a:prstClr val="black"/>
                </a:solidFill>
                <a:latin typeface="Times New Roman" panose="02020603050405020304" pitchFamily="18" charset="0"/>
                <a:cs typeface="Times New Roman" panose="02020603050405020304" pitchFamily="18" charset="0"/>
              </a:rPr>
              <a:t>EVO-1.G.1 Convergent evolution occurs when similar selective pressures result in similar phenotypic adaptations in different populations or species.</a:t>
            </a:r>
          </a:p>
        </p:txBody>
      </p:sp>
      <p:pic>
        <p:nvPicPr>
          <p:cNvPr id="133122" name="Picture 2">
            <a:extLst>
              <a:ext uri="{FF2B5EF4-FFF2-40B4-BE49-F238E27FC236}">
                <a16:creationId xmlns:a16="http://schemas.microsoft.com/office/drawing/2014/main" id="{F8EA6446-2F81-4502-962A-985769B15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21471"/>
            <a:ext cx="4916330" cy="21872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6BA9D23-AE9D-42F7-B835-E3BB9D27A07A}"/>
              </a:ext>
            </a:extLst>
          </p:cNvPr>
          <p:cNvSpPr/>
          <p:nvPr/>
        </p:nvSpPr>
        <p:spPr>
          <a:xfrm>
            <a:off x="38100" y="110650"/>
            <a:ext cx="6629400" cy="246221"/>
          </a:xfrm>
          <a:prstGeom prst="rect">
            <a:avLst/>
          </a:prstGeom>
        </p:spPr>
        <p:txBody>
          <a:bodyPr wrap="square">
            <a:spAutoFit/>
          </a:bodyPr>
          <a:lstStyle/>
          <a:p>
            <a:r>
              <a:rPr lang="en-US" sz="1000" dirty="0">
                <a:solidFill>
                  <a:srgbClr val="CC0099"/>
                </a:solidFill>
                <a:latin typeface="+mn-lt"/>
              </a:rPr>
              <a:t>http://animalwise.files.wordpress.com/2011/09/convergent-evolution-marine-all-about-reptiles-com.gif</a:t>
            </a:r>
          </a:p>
        </p:txBody>
      </p:sp>
    </p:spTree>
    <p:extLst>
      <p:ext uri="{BB962C8B-B14F-4D97-AF65-F5344CB8AC3E}">
        <p14:creationId xmlns:p14="http://schemas.microsoft.com/office/powerpoint/2010/main" val="45152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49"/>
                                        </p:tgtEl>
                                        <p:attrNameLst>
                                          <p:attrName>style.visibility</p:attrName>
                                        </p:attrNameLst>
                                      </p:cBhvr>
                                      <p:to>
                                        <p:strVal val="visible"/>
                                      </p:to>
                                    </p:set>
                                    <p:animEffect transition="in" filter="dissolve">
                                      <p:cBhvr>
                                        <p:cTn id="7" dur="500"/>
                                        <p:tgtEl>
                                          <p:spTgt spid="829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9" grpId="0" autoUpdateAnimBg="0"/>
      <p:bldP spid="2"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E4A540-C76D-4D14-B0B9-E44C2BBACE4D}"/>
              </a:ext>
            </a:extLst>
          </p:cNvPr>
          <p:cNvSpPr/>
          <p:nvPr/>
        </p:nvSpPr>
        <p:spPr>
          <a:xfrm>
            <a:off x="24063" y="0"/>
            <a:ext cx="8229600" cy="387350"/>
          </a:xfrm>
          <a:prstGeom prst="rect">
            <a:avLst/>
          </a:prstGeom>
        </p:spPr>
        <p:txBody>
          <a:bodyPr wrap="square">
            <a:spAutoFit/>
          </a:bodyPr>
          <a:lstStyle/>
          <a:p>
            <a:pPr lvl="0">
              <a:lnSpc>
                <a:spcPct val="107000"/>
              </a:lnSpc>
            </a:pPr>
            <a:r>
              <a:rPr lang="en-US" sz="1050" dirty="0">
                <a:solidFill>
                  <a:prstClr val="black"/>
                </a:solidFill>
                <a:latin typeface="+mn-lt"/>
                <a:hlinkClick r:id="rId2"/>
              </a:rPr>
              <a:t>Modified from: https://quizlet.com/169562643/biology-chapter-22-multiple-choice-flash-cards/</a:t>
            </a:r>
            <a:endParaRPr lang="en-US" sz="1050" dirty="0">
              <a:solidFill>
                <a:prstClr val="black"/>
              </a:solidFill>
              <a:latin typeface="+mn-lt"/>
            </a:endParaRPr>
          </a:p>
          <a:p>
            <a:pPr lvl="0">
              <a:lnSpc>
                <a:spcPct val="107000"/>
              </a:lnSpc>
            </a:pPr>
            <a:endParaRPr lang="en-US" sz="800" dirty="0">
              <a:solidFill>
                <a:srgbClr val="C00000"/>
              </a:solidFill>
              <a:latin typeface="+mn-lt"/>
            </a:endParaRPr>
          </a:p>
        </p:txBody>
      </p:sp>
      <p:sp>
        <p:nvSpPr>
          <p:cNvPr id="4" name="TextBox 3">
            <a:extLst>
              <a:ext uri="{FF2B5EF4-FFF2-40B4-BE49-F238E27FC236}">
                <a16:creationId xmlns:a16="http://schemas.microsoft.com/office/drawing/2014/main" id="{7E9C7BF8-3092-404D-A322-774C5F0067E0}"/>
              </a:ext>
            </a:extLst>
          </p:cNvPr>
          <p:cNvSpPr txBox="1"/>
          <p:nvPr/>
        </p:nvSpPr>
        <p:spPr>
          <a:xfrm>
            <a:off x="1" y="533400"/>
            <a:ext cx="9192126" cy="2800767"/>
          </a:xfrm>
          <a:prstGeom prst="rect">
            <a:avLst/>
          </a:prstGeom>
          <a:noFill/>
        </p:spPr>
        <p:txBody>
          <a:bodyPr wrap="square">
            <a:spAutoFit/>
          </a:bodyPr>
          <a:lstStyle/>
          <a:p>
            <a:r>
              <a:rPr lang="en-US" sz="1600" b="0" i="0" dirty="0">
                <a:solidFill>
                  <a:srgbClr val="1A1D28"/>
                </a:solidFill>
                <a:effectLst/>
              </a:rPr>
              <a:t>Which one of the following statements about mass extinctions is FALSE?</a:t>
            </a:r>
            <a:br>
              <a:rPr lang="en-US" sz="1600" dirty="0"/>
            </a:br>
            <a:br>
              <a:rPr lang="en-US" sz="1600" dirty="0"/>
            </a:br>
            <a:r>
              <a:rPr lang="en-US" sz="1600" dirty="0"/>
              <a:t>  </a:t>
            </a:r>
            <a:r>
              <a:rPr lang="en-US" sz="1600" b="0" i="0" dirty="0">
                <a:solidFill>
                  <a:srgbClr val="1A1D28"/>
                </a:solidFill>
                <a:effectLst/>
              </a:rPr>
              <a:t>A. The five major mass extinctions were all followed by a rebound in species diversity.</a:t>
            </a:r>
            <a:br>
              <a:rPr lang="en-US" sz="1600" dirty="0"/>
            </a:br>
            <a:br>
              <a:rPr lang="en-US" sz="1600" dirty="0"/>
            </a:br>
            <a:r>
              <a:rPr lang="en-US" sz="1600" dirty="0"/>
              <a:t>  </a:t>
            </a:r>
            <a:r>
              <a:rPr lang="en-US" sz="1600" b="0" i="0" dirty="0">
                <a:solidFill>
                  <a:srgbClr val="1A1D28"/>
                </a:solidFill>
                <a:effectLst/>
              </a:rPr>
              <a:t>B. By definition, in mass extinctions all major groups are affected equally.</a:t>
            </a:r>
            <a:br>
              <a:rPr lang="en-US" sz="1600" dirty="0"/>
            </a:br>
            <a:br>
              <a:rPr lang="en-US" sz="1600" dirty="0"/>
            </a:br>
            <a:r>
              <a:rPr lang="en-US" sz="1600" dirty="0"/>
              <a:t>  </a:t>
            </a:r>
            <a:r>
              <a:rPr lang="en-US" sz="1600" b="0" i="0" dirty="0">
                <a:solidFill>
                  <a:srgbClr val="1A1D28"/>
                </a:solidFill>
                <a:effectLst/>
              </a:rPr>
              <a:t>C. </a:t>
            </a:r>
            <a:r>
              <a:rPr lang="en-US" sz="1600" dirty="0">
                <a:solidFill>
                  <a:srgbClr val="2D2D8A">
                    <a:lumMod val="75000"/>
                  </a:srgbClr>
                </a:solidFill>
                <a:cs typeface="Times New Roman" panose="02020603050405020304" pitchFamily="18" charset="0"/>
              </a:rPr>
              <a:t>Extinction provides newly available niches that can then be exploited by different species.</a:t>
            </a:r>
            <a:endParaRPr lang="en-US" sz="1600" dirty="0">
              <a:solidFill>
                <a:srgbClr val="1A1D28"/>
              </a:solidFill>
            </a:endParaRPr>
          </a:p>
          <a:p>
            <a:br>
              <a:rPr lang="en-US" sz="1600" dirty="0"/>
            </a:br>
            <a:r>
              <a:rPr lang="en-US" sz="1600" dirty="0"/>
              <a:t>  </a:t>
            </a:r>
            <a:r>
              <a:rPr lang="en-US" sz="1600" b="0" i="0" dirty="0">
                <a:solidFill>
                  <a:srgbClr val="1A1D28"/>
                </a:solidFill>
                <a:effectLst/>
              </a:rPr>
              <a:t>D. The five major mass extinctions were caused mainly by geological events.</a:t>
            </a:r>
            <a:br>
              <a:rPr lang="en-US" sz="1600" dirty="0"/>
            </a:br>
            <a:br>
              <a:rPr lang="en-US" sz="1600" dirty="0"/>
            </a:br>
            <a:r>
              <a:rPr lang="en-US" sz="1600" dirty="0"/>
              <a:t> </a:t>
            </a:r>
          </a:p>
        </p:txBody>
      </p:sp>
      <p:sp>
        <p:nvSpPr>
          <p:cNvPr id="6" name="TextBox 5">
            <a:extLst>
              <a:ext uri="{FF2B5EF4-FFF2-40B4-BE49-F238E27FC236}">
                <a16:creationId xmlns:a16="http://schemas.microsoft.com/office/drawing/2014/main" id="{1776FCDE-EE68-4DEF-ABEC-29C27B5F5EC8}"/>
              </a:ext>
            </a:extLst>
          </p:cNvPr>
          <p:cNvSpPr txBox="1"/>
          <p:nvPr/>
        </p:nvSpPr>
        <p:spPr>
          <a:xfrm>
            <a:off x="0" y="6172200"/>
            <a:ext cx="9144000" cy="57522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EVO-3.G.1 Extinctions have occurred throughout Earth’s history.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EVO-3.I.1 The amount of diversity in an ecosystem can be determined by the rate of speciation and the rate of extinction.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cs typeface="Times New Roman" panose="02020603050405020304" pitchFamily="18" charset="0"/>
              </a:rPr>
              <a:t>EVO-3.J.1 Extinction provides newly available niches that can then be exploited by different species.</a:t>
            </a:r>
          </a:p>
        </p:txBody>
      </p:sp>
      <p:sp>
        <p:nvSpPr>
          <p:cNvPr id="7" name="Rectangle 6">
            <a:extLst>
              <a:ext uri="{FF2B5EF4-FFF2-40B4-BE49-F238E27FC236}">
                <a16:creationId xmlns:a16="http://schemas.microsoft.com/office/drawing/2014/main" id="{2CBB1E15-15F4-4181-B3EA-5C87C7904DAC}"/>
              </a:ext>
            </a:extLst>
          </p:cNvPr>
          <p:cNvSpPr/>
          <p:nvPr/>
        </p:nvSpPr>
        <p:spPr>
          <a:xfrm>
            <a:off x="152400" y="1447800"/>
            <a:ext cx="7391400" cy="4572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153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3813" y="433388"/>
            <a:ext cx="9043987" cy="5129212"/>
          </a:xfrm>
        </p:spPr>
        <p:txBody>
          <a:bodyPr/>
          <a:lstStyle/>
          <a:p>
            <a:pPr marL="0" indent="0">
              <a:buFontTx/>
              <a:buNone/>
            </a:pPr>
            <a:r>
              <a:rPr lang="en-US" sz="2000" dirty="0">
                <a:latin typeface="Comic Sans MS" panose="030F0702030302020204" pitchFamily="66" charset="0"/>
              </a:rPr>
              <a:t>Which of the following is NOT an observation or inference on which natural selection is based? </a:t>
            </a:r>
          </a:p>
          <a:p>
            <a:pPr marL="0" indent="0">
              <a:buFontTx/>
              <a:buNone/>
            </a:pPr>
            <a:endParaRPr lang="en-US" sz="2000" dirty="0">
              <a:latin typeface="Comic Sans MS" panose="030F0702030302020204" pitchFamily="66" charset="0"/>
            </a:endParaRPr>
          </a:p>
          <a:p>
            <a:pPr marL="400050" lvl="1" indent="0">
              <a:buNone/>
            </a:pPr>
            <a:r>
              <a:rPr lang="en-US" sz="2000" dirty="0">
                <a:latin typeface="Comic Sans MS" panose="030F0702030302020204" pitchFamily="66" charset="0"/>
              </a:rPr>
              <a:t>A) There is heritable variation among individuals. </a:t>
            </a:r>
          </a:p>
          <a:p>
            <a:pPr marL="400050" lvl="1" indent="0">
              <a:buNone/>
            </a:pPr>
            <a:endParaRPr lang="en-US" sz="2000" dirty="0">
              <a:latin typeface="Comic Sans MS" panose="030F0702030302020204" pitchFamily="66" charset="0"/>
            </a:endParaRPr>
          </a:p>
          <a:p>
            <a:pPr marL="400050" lvl="1" indent="0">
              <a:buNone/>
            </a:pPr>
            <a:r>
              <a:rPr lang="en-US" sz="2000" dirty="0">
                <a:latin typeface="Comic Sans MS" panose="030F0702030302020204" pitchFamily="66" charset="0"/>
              </a:rPr>
              <a:t>B) Poorly adapted individuals never produce offspring. </a:t>
            </a:r>
          </a:p>
          <a:p>
            <a:pPr marL="400050" lvl="1" indent="0">
              <a:buNone/>
            </a:pPr>
            <a:endParaRPr lang="en-US" sz="2000" dirty="0">
              <a:latin typeface="Comic Sans MS" panose="030F0702030302020204" pitchFamily="66" charset="0"/>
            </a:endParaRPr>
          </a:p>
          <a:p>
            <a:pPr marL="400050" lvl="1" indent="0">
              <a:buNone/>
            </a:pPr>
            <a:r>
              <a:rPr lang="en-US" sz="2000" dirty="0">
                <a:latin typeface="Comic Sans MS" panose="030F0702030302020204" pitchFamily="66" charset="0"/>
              </a:rPr>
              <a:t>C) Species produce more offspring than the environment can support.</a:t>
            </a:r>
          </a:p>
          <a:p>
            <a:pPr marL="400050" lvl="1" indent="0">
              <a:buNone/>
            </a:pPr>
            <a:r>
              <a:rPr lang="en-US" sz="2000" dirty="0">
                <a:latin typeface="Comic Sans MS" panose="030F0702030302020204" pitchFamily="66" charset="0"/>
              </a:rPr>
              <a:t> </a:t>
            </a:r>
          </a:p>
          <a:p>
            <a:pPr marL="400050" lvl="1" indent="0">
              <a:buNone/>
            </a:pPr>
            <a:r>
              <a:rPr lang="en-US" sz="2000" dirty="0">
                <a:latin typeface="Comic Sans MS" panose="030F0702030302020204" pitchFamily="66" charset="0"/>
              </a:rPr>
              <a:t>D) Individuals whose characteristics are best suited to the environment generally leave more offspring than those whose characteristics are less well suited. </a:t>
            </a:r>
          </a:p>
          <a:p>
            <a:pPr marL="400050" lvl="1" indent="0">
              <a:buNone/>
            </a:pPr>
            <a:endParaRPr lang="en-US" sz="2000" dirty="0">
              <a:latin typeface="Comic Sans MS" panose="030F0702030302020204" pitchFamily="66" charset="0"/>
            </a:endParaRPr>
          </a:p>
          <a:p>
            <a:pPr marL="400050" lvl="1" indent="0">
              <a:buNone/>
            </a:pPr>
            <a:r>
              <a:rPr lang="en-US" sz="2000" dirty="0">
                <a:latin typeface="Comic Sans MS" panose="030F0702030302020204" pitchFamily="66" charset="0"/>
              </a:rPr>
              <a:t>E) Only a fraction of an individual's offspring may survive.</a:t>
            </a:r>
            <a:endParaRPr lang="en-US" altLang="en-US" sz="20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65A3BD64-F4BA-4844-AF8C-3EC823A84B84}"/>
              </a:ext>
            </a:extLst>
          </p:cNvPr>
          <p:cNvSpPr txBox="1"/>
          <p:nvPr/>
        </p:nvSpPr>
        <p:spPr>
          <a:xfrm>
            <a:off x="23813" y="0"/>
            <a:ext cx="8891587" cy="400050"/>
          </a:xfrm>
          <a:prstGeom prst="rect">
            <a:avLst/>
          </a:prstGeom>
          <a:noFill/>
        </p:spPr>
        <p:txBody>
          <a:bodyPr>
            <a:spAutoFit/>
          </a:bodyPr>
          <a:lstStyle/>
          <a:p>
            <a:pPr>
              <a:defRPr/>
            </a:pPr>
            <a:r>
              <a:rPr lang="en-US" sz="1000" dirty="0">
                <a:solidFill>
                  <a:schemeClr val="accent6">
                    <a:lumMod val="75000"/>
                  </a:schemeClr>
                </a:solidFill>
              </a:rPr>
              <a:t>FROM:</a:t>
            </a:r>
            <a:br>
              <a:rPr lang="en-US" sz="1000" dirty="0">
                <a:solidFill>
                  <a:schemeClr val="accent6">
                    <a:lumMod val="75000"/>
                  </a:schemeClr>
                </a:solidFill>
              </a:rPr>
            </a:br>
            <a:r>
              <a:rPr lang="en-US" sz="1000" dirty="0">
                <a:solidFill>
                  <a:schemeClr val="accent6">
                    <a:lumMod val="75000"/>
                  </a:schemeClr>
                </a:solidFill>
              </a:rPr>
              <a:t>http://serranohighschoolapbiology.weebly.com/uploads/6/7/9/9/6799747/ap_biology_evolution_unit_practice_test_1.pdf</a:t>
            </a:r>
          </a:p>
        </p:txBody>
      </p:sp>
      <p:sp>
        <p:nvSpPr>
          <p:cNvPr id="3" name="Oval 2">
            <a:extLst>
              <a:ext uri="{FF2B5EF4-FFF2-40B4-BE49-F238E27FC236}">
                <a16:creationId xmlns:a16="http://schemas.microsoft.com/office/drawing/2014/main" id="{886109AC-1FB1-41CB-B02D-F48807106245}"/>
              </a:ext>
            </a:extLst>
          </p:cNvPr>
          <p:cNvSpPr/>
          <p:nvPr/>
        </p:nvSpPr>
        <p:spPr>
          <a:xfrm>
            <a:off x="381000" y="2209800"/>
            <a:ext cx="43338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22012" y="6253163"/>
            <a:ext cx="9202738" cy="57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a:lnSpc>
                <a:spcPct val="107000"/>
              </a:lnSpc>
            </a:pPr>
            <a:r>
              <a:rPr lang="en-US" sz="1000" dirty="0">
                <a:latin typeface="Times New Roman" panose="02020603050405020304" pitchFamily="18" charset="0"/>
                <a:cs typeface="Times New Roman" panose="02020603050405020304" pitchFamily="18" charset="0"/>
              </a:rPr>
              <a:t>EVO-1.C.2 According to Darwin’s theory of natural selection, competition for limited resources results in differential survival. Individuals with more favorable phenotypes are more likely to survive and produce more offspring, thus passing traits to subsequent generations</a:t>
            </a:r>
          </a:p>
          <a:p>
            <a:pPr>
              <a:lnSpc>
                <a:spcPct val="107000"/>
              </a:lnSpc>
            </a:pPr>
            <a:r>
              <a:rPr lang="en-US" sz="1000" dirty="0">
                <a:latin typeface="Times New Roman" panose="02020603050405020304" pitchFamily="18" charset="0"/>
                <a:cs typeface="Times New Roman" panose="02020603050405020304" pitchFamily="18" charset="0"/>
              </a:rPr>
              <a:t>EVO-1.D.1 Evolutionary fitness is measured by reproductive success.</a:t>
            </a:r>
          </a:p>
        </p:txBody>
      </p:sp>
    </p:spTree>
    <p:extLst>
      <p:ext uri="{BB962C8B-B14F-4D97-AF65-F5344CB8AC3E}">
        <p14:creationId xmlns:p14="http://schemas.microsoft.com/office/powerpoint/2010/main" val="1015204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EF4E5731-044F-4EDD-8C4A-D7DA98DA5BE1}"/>
              </a:ext>
            </a:extLst>
          </p:cNvPr>
          <p:cNvSpPr>
            <a:spLocks noGrp="1" noChangeArrowheads="1"/>
          </p:cNvSpPr>
          <p:nvPr>
            <p:ph type="body" sz="half" idx="2"/>
          </p:nvPr>
        </p:nvSpPr>
        <p:spPr>
          <a:xfrm>
            <a:off x="68263" y="399222"/>
            <a:ext cx="9096374" cy="4648200"/>
          </a:xfrm>
        </p:spPr>
        <p:txBody>
          <a:bodyPr/>
          <a:lstStyle/>
          <a:p>
            <a:pPr marL="0" indent="0">
              <a:buFontTx/>
              <a:buNone/>
            </a:pPr>
            <a:r>
              <a:rPr lang="en-US" sz="2000" dirty="0">
                <a:latin typeface="Comic Sans MS" panose="030F0702030302020204" pitchFamily="66" charset="0"/>
              </a:rPr>
              <a:t>If the bacterium Staphylococcus aureus experiences a cost for maintaining one or more antibiotic–resistance genes, then what should happen in environments from which antibiotics are missing? </a:t>
            </a:r>
          </a:p>
          <a:p>
            <a:pPr marL="0" indent="0">
              <a:buFontTx/>
              <a:buNone/>
            </a:pPr>
            <a:endParaRPr lang="en-US" sz="2000" dirty="0">
              <a:latin typeface="Comic Sans MS" panose="030F0702030302020204" pitchFamily="66" charset="0"/>
            </a:endParaRPr>
          </a:p>
          <a:p>
            <a:pPr marL="0" indent="0">
              <a:buNone/>
            </a:pPr>
            <a:r>
              <a:rPr lang="en-US" sz="2000" dirty="0">
                <a:latin typeface="Comic Sans MS" panose="030F0702030302020204" pitchFamily="66" charset="0"/>
              </a:rPr>
              <a:t>  A. These genes should continue to be maintained in case the antibiotics </a:t>
            </a:r>
            <a:br>
              <a:rPr lang="en-US" sz="2000" dirty="0">
                <a:latin typeface="Comic Sans MS" panose="030F0702030302020204" pitchFamily="66" charset="0"/>
              </a:rPr>
            </a:br>
            <a:r>
              <a:rPr lang="en-US" sz="2000" dirty="0">
                <a:latin typeface="Comic Sans MS" panose="030F0702030302020204" pitchFamily="66" charset="0"/>
              </a:rPr>
              <a:t>        ever appear. </a:t>
            </a:r>
          </a:p>
          <a:p>
            <a:pPr marL="0" indent="0">
              <a:buNone/>
            </a:pPr>
            <a:endParaRPr lang="en-US" sz="2000" dirty="0">
              <a:latin typeface="Comic Sans MS" panose="030F0702030302020204" pitchFamily="66" charset="0"/>
            </a:endParaRPr>
          </a:p>
          <a:p>
            <a:pPr marL="0" indent="0">
              <a:buNone/>
            </a:pPr>
            <a:r>
              <a:rPr lang="en-US" sz="2000" dirty="0">
                <a:latin typeface="Comic Sans MS" panose="030F0702030302020204" pitchFamily="66" charset="0"/>
              </a:rPr>
              <a:t>  B. These bacteria should be outcompeted and replaced by bacteria that </a:t>
            </a:r>
            <a:br>
              <a:rPr lang="en-US" sz="2000" dirty="0">
                <a:latin typeface="Comic Sans MS" panose="030F0702030302020204" pitchFamily="66" charset="0"/>
              </a:rPr>
            </a:br>
            <a:r>
              <a:rPr lang="en-US" sz="2000" dirty="0">
                <a:latin typeface="Comic Sans MS" panose="030F0702030302020204" pitchFamily="66" charset="0"/>
              </a:rPr>
              <a:t>         have lost these genes. </a:t>
            </a:r>
          </a:p>
          <a:p>
            <a:pPr marL="0" indent="0">
              <a:buNone/>
            </a:pPr>
            <a:endParaRPr lang="en-US" sz="2000" dirty="0">
              <a:latin typeface="Comic Sans MS" panose="030F0702030302020204" pitchFamily="66" charset="0"/>
            </a:endParaRPr>
          </a:p>
          <a:p>
            <a:pPr marL="0" indent="0">
              <a:buNone/>
            </a:pPr>
            <a:r>
              <a:rPr lang="en-US" sz="2000" dirty="0">
                <a:latin typeface="Comic Sans MS" panose="030F0702030302020204" pitchFamily="66" charset="0"/>
              </a:rPr>
              <a:t>C) The bacteria should try to make the cost worthwhile by locating, and </a:t>
            </a:r>
            <a:br>
              <a:rPr lang="en-US" sz="2000" dirty="0">
                <a:latin typeface="Comic Sans MS" panose="030F0702030302020204" pitchFamily="66" charset="0"/>
              </a:rPr>
            </a:br>
            <a:r>
              <a:rPr lang="en-US" sz="2000" dirty="0">
                <a:latin typeface="Comic Sans MS" panose="030F0702030302020204" pitchFamily="66" charset="0"/>
              </a:rPr>
              <a:t>   migrating to, microenvironments where traces of antibiotics are present. </a:t>
            </a:r>
          </a:p>
          <a:p>
            <a:pPr marL="0" indent="0">
              <a:buNone/>
            </a:pPr>
            <a:endParaRPr lang="en-US" sz="2000" dirty="0">
              <a:latin typeface="Comic Sans MS" panose="030F0702030302020204" pitchFamily="66" charset="0"/>
            </a:endParaRPr>
          </a:p>
          <a:p>
            <a:pPr marL="0" indent="0">
              <a:buNone/>
            </a:pPr>
            <a:r>
              <a:rPr lang="en-US" sz="2000" dirty="0">
                <a:latin typeface="Comic Sans MS" panose="030F0702030302020204" pitchFamily="66" charset="0"/>
              </a:rPr>
              <a:t>D) The bacteria should start making and secreting their own antibiotics.</a:t>
            </a:r>
            <a:endParaRPr lang="en-US" altLang="en-US" sz="2000" dirty="0">
              <a:latin typeface="Comic Sans MS" panose="030F0702030302020204" pitchFamily="66" charset="0"/>
            </a:endParaRPr>
          </a:p>
        </p:txBody>
      </p:sp>
      <p:sp>
        <p:nvSpPr>
          <p:cNvPr id="101379" name="Rectangle 1">
            <a:extLst>
              <a:ext uri="{FF2B5EF4-FFF2-40B4-BE49-F238E27FC236}">
                <a16:creationId xmlns:a16="http://schemas.microsoft.com/office/drawing/2014/main" id="{7C69C9B2-BF23-4E92-9896-6A2989110367}"/>
              </a:ext>
            </a:extLst>
          </p:cNvPr>
          <p:cNvSpPr>
            <a:spLocks noChangeArrowheads="1"/>
          </p:cNvSpPr>
          <p:nvPr/>
        </p:nvSpPr>
        <p:spPr bwMode="auto">
          <a:xfrm>
            <a:off x="23813" y="6202222"/>
            <a:ext cx="9185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1000" dirty="0">
                <a:solidFill>
                  <a:prstClr val="black"/>
                </a:solidFill>
              </a:rPr>
              <a:t>SYI-3.D.1 The level of variation in a population affects population dynamics </a:t>
            </a:r>
            <a:r>
              <a:rPr lang="en-US" altLang="en-US" sz="1000" dirty="0">
                <a:solidFill>
                  <a:prstClr val="black"/>
                </a:solidFill>
              </a:rPr>
              <a:t>c. Alleles that are adaptive in one environmental condition may be deleterious in another because of different selective pressures</a:t>
            </a:r>
          </a:p>
          <a:p>
            <a:pPr>
              <a:buNone/>
            </a:pPr>
            <a:r>
              <a:rPr lang="en-US" sz="1000" dirty="0">
                <a:solidFill>
                  <a:prstClr val="black"/>
                </a:solidFill>
              </a:rPr>
              <a:t>EVO-1.E.3 Some phenotypic variations significantly increase or decrease fitness of the organism in particular environments</a:t>
            </a:r>
            <a:r>
              <a:rPr lang="en-US" altLang="en-US" sz="1000" dirty="0">
                <a:solidFill>
                  <a:prstClr val="black"/>
                </a:solidFill>
              </a:rPr>
              <a:t>. </a:t>
            </a:r>
          </a:p>
        </p:txBody>
      </p:sp>
      <p:sp>
        <p:nvSpPr>
          <p:cNvPr id="3" name="Oval 2">
            <a:extLst>
              <a:ext uri="{FF2B5EF4-FFF2-40B4-BE49-F238E27FC236}">
                <a16:creationId xmlns:a16="http://schemas.microsoft.com/office/drawing/2014/main" id="{21B4D323-EA9E-40F9-AC38-EA03F250279F}"/>
              </a:ext>
            </a:extLst>
          </p:cNvPr>
          <p:cNvSpPr/>
          <p:nvPr/>
        </p:nvSpPr>
        <p:spPr>
          <a:xfrm>
            <a:off x="53630" y="2723322"/>
            <a:ext cx="609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3">
            <a:extLst>
              <a:ext uri="{FF2B5EF4-FFF2-40B4-BE49-F238E27FC236}">
                <a16:creationId xmlns:a16="http://schemas.microsoft.com/office/drawing/2014/main" id="{AD059651-0FCE-478A-AA5D-A3726D84A92F}"/>
              </a:ext>
            </a:extLst>
          </p:cNvPr>
          <p:cNvSpPr/>
          <p:nvPr/>
        </p:nvSpPr>
        <p:spPr>
          <a:xfrm>
            <a:off x="0" y="77629"/>
            <a:ext cx="7543800" cy="246221"/>
          </a:xfrm>
          <a:prstGeom prst="rect">
            <a:avLst/>
          </a:prstGeom>
        </p:spPr>
        <p:txBody>
          <a:bodyPr wrap="square">
            <a:spAutoFit/>
          </a:bodyPr>
          <a:lstStyle/>
          <a:p>
            <a:r>
              <a:rPr lang="en-US" sz="1000" dirty="0">
                <a:solidFill>
                  <a:srgbClr val="CC0099"/>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http://www.serranohighschoolapbiology.weebly.com/uploads/6/7/9/9/6799747/ap_biology_evolution_unit_practice_test_1.pdf</a:t>
            </a:r>
            <a:endParaRPr lang="en-US" sz="1000" dirty="0">
              <a:solidFill>
                <a:srgbClr val="CC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5001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1379"/>
                                        </p:tgtEl>
                                        <p:attrNameLst>
                                          <p:attrName>style.visibility</p:attrName>
                                        </p:attrNameLst>
                                      </p:cBhvr>
                                      <p:to>
                                        <p:strVal val="visible"/>
                                      </p:to>
                                    </p:set>
                                    <p:animEffect transition="in" filter="wipe(down)">
                                      <p:cBhvr>
                                        <p:cTn id="12" dur="500"/>
                                        <p:tgtEl>
                                          <p:spTgt spid="101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p:bldP spid="3"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11579" y="609600"/>
            <a:ext cx="8703821" cy="5129212"/>
          </a:xfrm>
        </p:spPr>
        <p:txBody>
          <a:bodyPr/>
          <a:lstStyle/>
          <a:p>
            <a:pPr marL="0" indent="0">
              <a:buFontTx/>
              <a:buNone/>
            </a:pPr>
            <a:r>
              <a:rPr lang="en-US" sz="2400" dirty="0">
                <a:latin typeface="Comic Sans MS" panose="030F0702030302020204" pitchFamily="66" charset="0"/>
              </a:rPr>
              <a:t>Over time, the movement of people on Earth has steadily increased. This has altered the course of human evolution by increasing </a:t>
            </a:r>
          </a:p>
          <a:p>
            <a:pPr marL="400050" lvl="1" indent="0">
              <a:buNone/>
            </a:pPr>
            <a:r>
              <a:rPr lang="en-US" sz="2400" dirty="0">
                <a:latin typeface="Comic Sans MS" panose="030F0702030302020204" pitchFamily="66" charset="0"/>
              </a:rPr>
              <a:t>A) nonrandom mating. </a:t>
            </a:r>
          </a:p>
          <a:p>
            <a:pPr marL="400050" lvl="1" indent="0">
              <a:buNone/>
            </a:pPr>
            <a:endParaRPr lang="en-US" sz="2400" dirty="0">
              <a:latin typeface="Comic Sans MS" panose="030F0702030302020204" pitchFamily="66" charset="0"/>
            </a:endParaRPr>
          </a:p>
          <a:p>
            <a:pPr marL="400050" lvl="1" indent="0">
              <a:buNone/>
            </a:pPr>
            <a:r>
              <a:rPr lang="en-US" sz="2400" dirty="0">
                <a:latin typeface="Comic Sans MS" panose="030F0702030302020204" pitchFamily="66" charset="0"/>
              </a:rPr>
              <a:t>B) geographic isolation. </a:t>
            </a:r>
          </a:p>
          <a:p>
            <a:pPr marL="400050" lvl="1" indent="0">
              <a:buNone/>
            </a:pPr>
            <a:endParaRPr lang="en-US" sz="2400" dirty="0">
              <a:latin typeface="Comic Sans MS" panose="030F0702030302020204" pitchFamily="66" charset="0"/>
            </a:endParaRPr>
          </a:p>
          <a:p>
            <a:pPr marL="400050" lvl="1" indent="0">
              <a:buNone/>
            </a:pPr>
            <a:r>
              <a:rPr lang="en-US" sz="2400" dirty="0">
                <a:latin typeface="Comic Sans MS" panose="030F0702030302020204" pitchFamily="66" charset="0"/>
              </a:rPr>
              <a:t>C) genetic drift. </a:t>
            </a:r>
          </a:p>
          <a:p>
            <a:pPr marL="400050" lvl="1" indent="0">
              <a:buNone/>
            </a:pPr>
            <a:endParaRPr lang="en-US" sz="2400" dirty="0">
              <a:latin typeface="Comic Sans MS" panose="030F0702030302020204" pitchFamily="66" charset="0"/>
            </a:endParaRPr>
          </a:p>
          <a:p>
            <a:pPr marL="400050" lvl="1" indent="0">
              <a:buNone/>
            </a:pPr>
            <a:r>
              <a:rPr lang="en-US" sz="2400" dirty="0">
                <a:latin typeface="Comic Sans MS" panose="030F0702030302020204" pitchFamily="66" charset="0"/>
              </a:rPr>
              <a:t>D) gene flow.</a:t>
            </a:r>
            <a:endParaRPr lang="en-US" altLang="en-US" sz="24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65A3BD64-F4BA-4844-AF8C-3EC823A84B84}"/>
              </a:ext>
            </a:extLst>
          </p:cNvPr>
          <p:cNvSpPr txBox="1"/>
          <p:nvPr/>
        </p:nvSpPr>
        <p:spPr>
          <a:xfrm>
            <a:off x="23813" y="0"/>
            <a:ext cx="8891587" cy="400050"/>
          </a:xfrm>
          <a:prstGeom prst="rect">
            <a:avLst/>
          </a:prstGeom>
          <a:noFill/>
        </p:spPr>
        <p:txBody>
          <a:bodyPr>
            <a:spAutoFit/>
          </a:bodyPr>
          <a:lstStyle/>
          <a:p>
            <a:pPr>
              <a:defRPr/>
            </a:pPr>
            <a:r>
              <a:rPr lang="en-US" sz="1000" dirty="0">
                <a:solidFill>
                  <a:schemeClr val="accent6">
                    <a:lumMod val="75000"/>
                  </a:schemeClr>
                </a:solidFill>
              </a:rPr>
              <a:t>FROM:</a:t>
            </a:r>
            <a:br>
              <a:rPr lang="en-US" sz="1000" dirty="0">
                <a:solidFill>
                  <a:schemeClr val="accent6">
                    <a:lumMod val="75000"/>
                  </a:schemeClr>
                </a:solidFill>
              </a:rPr>
            </a:br>
            <a:r>
              <a:rPr lang="en-US" sz="1000" dirty="0">
                <a:solidFill>
                  <a:schemeClr val="accent6">
                    <a:lumMod val="75000"/>
                  </a:schemeClr>
                </a:solidFill>
              </a:rPr>
              <a:t>http://serranohighschoolapbiology.weebly.com/uploads/6/7/9/9/6799747/ap_biology_evolution_unit_practice_test_1.pdf</a:t>
            </a:r>
          </a:p>
        </p:txBody>
      </p:sp>
      <p:sp>
        <p:nvSpPr>
          <p:cNvPr id="3" name="Oval 2">
            <a:extLst>
              <a:ext uri="{FF2B5EF4-FFF2-40B4-BE49-F238E27FC236}">
                <a16:creationId xmlns:a16="http://schemas.microsoft.com/office/drawing/2014/main" id="{886109AC-1FB1-41CB-B02D-F48807106245}"/>
              </a:ext>
            </a:extLst>
          </p:cNvPr>
          <p:cNvSpPr/>
          <p:nvPr/>
        </p:nvSpPr>
        <p:spPr>
          <a:xfrm>
            <a:off x="228600" y="4267200"/>
            <a:ext cx="2824515"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23813" y="6376194"/>
            <a:ext cx="9202738" cy="412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lvl="0">
              <a:lnSpc>
                <a:spcPct val="107000"/>
              </a:lnSpc>
            </a:pPr>
            <a:r>
              <a:rPr lang="en-US" sz="1000" dirty="0"/>
              <a:t>EVO-1.H.1 Evolution is also driven by random occurrences—</a:t>
            </a:r>
          </a:p>
          <a:p>
            <a:pPr lvl="0">
              <a:lnSpc>
                <a:spcPct val="107000"/>
              </a:lnSpc>
            </a:pPr>
            <a:r>
              <a:rPr lang="en-US" sz="1000" dirty="0"/>
              <a:t>       c. Migration/gene flow can drive evolution.</a:t>
            </a:r>
          </a:p>
        </p:txBody>
      </p:sp>
    </p:spTree>
    <p:extLst>
      <p:ext uri="{BB962C8B-B14F-4D97-AF65-F5344CB8AC3E}">
        <p14:creationId xmlns:p14="http://schemas.microsoft.com/office/powerpoint/2010/main" val="2642884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9C7DAF-DEFE-4F1B-88BB-E1E9B96FB850}"/>
              </a:ext>
            </a:extLst>
          </p:cNvPr>
          <p:cNvSpPr txBox="1"/>
          <p:nvPr/>
        </p:nvSpPr>
        <p:spPr>
          <a:xfrm>
            <a:off x="190500" y="542835"/>
            <a:ext cx="8763000" cy="3416320"/>
          </a:xfrm>
          <a:prstGeom prst="rect">
            <a:avLst/>
          </a:prstGeom>
          <a:noFill/>
        </p:spPr>
        <p:txBody>
          <a:bodyPr wrap="square">
            <a:spAutoFit/>
          </a:bodyPr>
          <a:lstStyle/>
          <a:p>
            <a:r>
              <a:rPr lang="en-US" dirty="0"/>
              <a:t>Fossil evidence indicates that horses have gradually increased in size over geologic time. Which of the following terms best describes this? </a:t>
            </a:r>
          </a:p>
          <a:p>
            <a:endParaRPr lang="en-US" dirty="0"/>
          </a:p>
          <a:p>
            <a:r>
              <a:rPr lang="en-US" dirty="0"/>
              <a:t>     A. artificial selection </a:t>
            </a:r>
          </a:p>
          <a:p>
            <a:br>
              <a:rPr lang="en-US" dirty="0"/>
            </a:br>
            <a:r>
              <a:rPr lang="en-US" dirty="0"/>
              <a:t>     B. directional selection </a:t>
            </a:r>
          </a:p>
          <a:p>
            <a:endParaRPr lang="en-US" dirty="0"/>
          </a:p>
          <a:p>
            <a:r>
              <a:rPr lang="en-US" dirty="0"/>
              <a:t>     C. stabilizing selection </a:t>
            </a:r>
            <a:br>
              <a:rPr lang="en-US" dirty="0"/>
            </a:br>
            <a:br>
              <a:rPr lang="en-US" dirty="0"/>
            </a:br>
            <a:r>
              <a:rPr lang="en-US" dirty="0"/>
              <a:t>     D. disruptive selection </a:t>
            </a:r>
            <a:br>
              <a:rPr lang="en-US" dirty="0"/>
            </a:br>
            <a:br>
              <a:rPr lang="en-US" dirty="0"/>
            </a:br>
            <a:r>
              <a:rPr lang="en-US" dirty="0"/>
              <a:t>     E. sexual selection</a:t>
            </a:r>
          </a:p>
        </p:txBody>
      </p:sp>
      <p:sp>
        <p:nvSpPr>
          <p:cNvPr id="7" name="Rectangle 6">
            <a:extLst>
              <a:ext uri="{FF2B5EF4-FFF2-40B4-BE49-F238E27FC236}">
                <a16:creationId xmlns:a16="http://schemas.microsoft.com/office/drawing/2014/main" id="{9ACF2C34-91AC-4F70-B081-ACF555538A0C}"/>
              </a:ext>
            </a:extLst>
          </p:cNvPr>
          <p:cNvSpPr/>
          <p:nvPr/>
        </p:nvSpPr>
        <p:spPr>
          <a:xfrm>
            <a:off x="533400" y="1837583"/>
            <a:ext cx="2667000" cy="41341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FC0FF1C-9718-4CFF-BED7-4174A3FBDE87}"/>
              </a:ext>
            </a:extLst>
          </p:cNvPr>
          <p:cNvSpPr txBox="1"/>
          <p:nvPr/>
        </p:nvSpPr>
        <p:spPr>
          <a:xfrm>
            <a:off x="76200" y="6445323"/>
            <a:ext cx="9144000" cy="412677"/>
          </a:xfrm>
          <a:prstGeom prst="rect">
            <a:avLst/>
          </a:prstGeom>
          <a:noFill/>
        </p:spPr>
        <p:txBody>
          <a:bodyPr wrap="square">
            <a:spAutoFit/>
          </a:bodyPr>
          <a:lstStyle/>
          <a:p>
            <a:pPr>
              <a:lnSpc>
                <a:spcPct val="107000"/>
              </a:lnSpc>
            </a:pPr>
            <a:r>
              <a:rPr lang="en-US" sz="1000" dirty="0">
                <a:latin typeface="Times New Roman" panose="02020603050405020304" pitchFamily="18" charset="0"/>
                <a:cs typeface="Times New Roman" panose="02020603050405020304" pitchFamily="18" charset="0"/>
              </a:rPr>
              <a:t>IST 4.A.1  b. Mutations are the primary source of genetic variation</a:t>
            </a:r>
          </a:p>
          <a:p>
            <a:pPr>
              <a:lnSpc>
                <a:spcPct val="107000"/>
              </a:lnSpc>
            </a:pPr>
            <a:r>
              <a:rPr lang="en-US" sz="1000" dirty="0">
                <a:latin typeface="Times New Roman" panose="02020603050405020304" pitchFamily="18" charset="0"/>
                <a:cs typeface="Times New Roman" panose="02020603050405020304" pitchFamily="18" charset="0"/>
              </a:rPr>
              <a:t>EVO-1.J.1 Mutation results in genetic variation, which provides phenotypes on which natural selection acts</a:t>
            </a:r>
          </a:p>
        </p:txBody>
      </p:sp>
      <p:sp>
        <p:nvSpPr>
          <p:cNvPr id="8" name="TextBox 7">
            <a:extLst>
              <a:ext uri="{FF2B5EF4-FFF2-40B4-BE49-F238E27FC236}">
                <a16:creationId xmlns:a16="http://schemas.microsoft.com/office/drawing/2014/main" id="{C5A19455-DC4E-4E99-9926-8924AAC7E312}"/>
              </a:ext>
            </a:extLst>
          </p:cNvPr>
          <p:cNvSpPr txBox="1"/>
          <p:nvPr/>
        </p:nvSpPr>
        <p:spPr>
          <a:xfrm>
            <a:off x="14785" y="-78326"/>
            <a:ext cx="8001000" cy="415498"/>
          </a:xfrm>
          <a:prstGeom prst="rect">
            <a:avLst/>
          </a:prstGeom>
          <a:noFill/>
        </p:spPr>
        <p:txBody>
          <a:bodyPr wrap="square">
            <a:spAutoFit/>
          </a:bodyPr>
          <a:lstStyle/>
          <a:p>
            <a:r>
              <a:rPr lang="en-US" sz="1050" dirty="0">
                <a:latin typeface="+mn-lt"/>
                <a:hlinkClick r:id="rId2"/>
              </a:rPr>
              <a:t>Modified from: https://teachers.stjohns.k12.fl.us/lyons-s/files/2014/11/AP-Evolution-Practice-Test-2.pd</a:t>
            </a:r>
            <a:endParaRPr lang="en-US" sz="1050" dirty="0">
              <a:latin typeface="+mn-lt"/>
            </a:endParaRPr>
          </a:p>
          <a:p>
            <a:r>
              <a:rPr lang="en-US" sz="1050" dirty="0">
                <a:latin typeface="+mn-lt"/>
              </a:rPr>
              <a:t>Image from: https://evolutionisntscience.files.wordpress.com/2009/05/evolutionhorse.gif?w=510</a:t>
            </a:r>
          </a:p>
        </p:txBody>
      </p:sp>
      <p:pic>
        <p:nvPicPr>
          <p:cNvPr id="1026" name="Picture 2">
            <a:extLst>
              <a:ext uri="{FF2B5EF4-FFF2-40B4-BE49-F238E27FC236}">
                <a16:creationId xmlns:a16="http://schemas.microsoft.com/office/drawing/2014/main" id="{DBD376BE-DF7A-4795-95B4-8EE9399E0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3951" y="1257539"/>
            <a:ext cx="2936649" cy="5160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1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3813" y="433388"/>
            <a:ext cx="9043987" cy="5129212"/>
          </a:xfrm>
        </p:spPr>
        <p:txBody>
          <a:bodyPr/>
          <a:lstStyle/>
          <a:p>
            <a:pPr marL="0" indent="0">
              <a:buFontTx/>
              <a:buNone/>
            </a:pPr>
            <a:r>
              <a:rPr lang="en-US" sz="2000" dirty="0">
                <a:latin typeface="Comic Sans MS" panose="030F0702030302020204" pitchFamily="66" charset="0"/>
              </a:rPr>
              <a:t>In the United States, the parasite that causes malaria is not present, but African–Americans whose ancestors were from equatorial Africa are present. What should be happening to the sickle–cell allele in the United States, and what should be happening to it in equatorial Africa? </a:t>
            </a:r>
          </a:p>
          <a:p>
            <a:pPr marL="0" indent="0">
              <a:buFontTx/>
              <a:buNone/>
            </a:pPr>
            <a:endParaRPr lang="en-US" sz="2000" dirty="0">
              <a:latin typeface="Comic Sans MS" panose="030F0702030302020204" pitchFamily="66" charset="0"/>
            </a:endParaRPr>
          </a:p>
          <a:p>
            <a:pPr lvl="1" indent="-342900">
              <a:buAutoNum type="alphaUcParenR"/>
            </a:pPr>
            <a:r>
              <a:rPr lang="en-US" sz="1800" dirty="0">
                <a:latin typeface="Comic Sans MS" panose="030F0702030302020204" pitchFamily="66" charset="0"/>
              </a:rPr>
              <a:t>stabilizing selection; disruptive selection </a:t>
            </a:r>
          </a:p>
          <a:p>
            <a:pPr lvl="1" indent="-342900">
              <a:buAutoNum type="alphaUcParenR"/>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B) disruptive selection; stabilizing selection </a:t>
            </a:r>
          </a:p>
          <a:p>
            <a:pPr marL="400050" lvl="1" indent="0">
              <a:buNone/>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C) disruptive selection; directional selection </a:t>
            </a:r>
          </a:p>
          <a:p>
            <a:pPr marL="400050" lvl="1" indent="0">
              <a:buNone/>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D) directional selection; disruptive selection </a:t>
            </a:r>
          </a:p>
          <a:p>
            <a:pPr marL="400050" lvl="1" indent="0">
              <a:buNone/>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E) directional selection; stabilizing selection</a:t>
            </a:r>
            <a:endParaRPr lang="en-US" altLang="en-US" sz="16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 y="6253162"/>
            <a:ext cx="92027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65A3BD64-F4BA-4844-AF8C-3EC823A84B84}"/>
              </a:ext>
            </a:extLst>
          </p:cNvPr>
          <p:cNvSpPr txBox="1"/>
          <p:nvPr/>
        </p:nvSpPr>
        <p:spPr>
          <a:xfrm>
            <a:off x="23813" y="0"/>
            <a:ext cx="8891587" cy="400050"/>
          </a:xfrm>
          <a:prstGeom prst="rect">
            <a:avLst/>
          </a:prstGeom>
          <a:noFill/>
        </p:spPr>
        <p:txBody>
          <a:bodyPr>
            <a:spAutoFit/>
          </a:bodyPr>
          <a:lstStyle/>
          <a:p>
            <a:pPr>
              <a:defRPr/>
            </a:pPr>
            <a:r>
              <a:rPr lang="en-US" sz="1000" dirty="0">
                <a:solidFill>
                  <a:schemeClr val="accent6">
                    <a:lumMod val="75000"/>
                  </a:schemeClr>
                </a:solidFill>
              </a:rPr>
              <a:t>FROM:</a:t>
            </a:r>
            <a:br>
              <a:rPr lang="en-US" sz="1000" dirty="0">
                <a:solidFill>
                  <a:schemeClr val="accent6">
                    <a:lumMod val="75000"/>
                  </a:schemeClr>
                </a:solidFill>
              </a:rPr>
            </a:br>
            <a:r>
              <a:rPr lang="en-US" sz="1000" dirty="0">
                <a:solidFill>
                  <a:schemeClr val="accent6">
                    <a:lumMod val="75000"/>
                  </a:schemeClr>
                </a:solidFill>
              </a:rPr>
              <a:t>http://serranohighschoolapbiology.weebly.com/uploads/6/7/9/9/6799747/ap_biology_evolution_unit_practice_test_1.pdf</a:t>
            </a:r>
          </a:p>
        </p:txBody>
      </p:sp>
      <p:sp>
        <p:nvSpPr>
          <p:cNvPr id="3" name="Oval 2">
            <a:extLst>
              <a:ext uri="{FF2B5EF4-FFF2-40B4-BE49-F238E27FC236}">
                <a16:creationId xmlns:a16="http://schemas.microsoft.com/office/drawing/2014/main" id="{886109AC-1FB1-41CB-B02D-F48807106245}"/>
              </a:ext>
            </a:extLst>
          </p:cNvPr>
          <p:cNvSpPr/>
          <p:nvPr/>
        </p:nvSpPr>
        <p:spPr>
          <a:xfrm>
            <a:off x="381000" y="4648200"/>
            <a:ext cx="43338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0" y="6118117"/>
            <a:ext cx="9202738" cy="739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lvl="0">
              <a:lnSpc>
                <a:spcPct val="107000"/>
              </a:lnSpc>
              <a:spcAft>
                <a:spcPts val="800"/>
              </a:spcAft>
            </a:pPr>
            <a:r>
              <a:rPr lang="en-US" sz="1000" dirty="0">
                <a:latin typeface="Times New Roman" panose="02020603050405020304" pitchFamily="18" charset="0"/>
                <a:cs typeface="Times New Roman" panose="02020603050405020304" pitchFamily="18" charset="0"/>
              </a:rPr>
              <a:t>SYI-3.D.1 The level of variation in a population affects population dynamics— </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a:t>
            </a:r>
            <a:r>
              <a:rPr lang="en-US" altLang="en-US" sz="1000" dirty="0">
                <a:latin typeface="Times New Roman" panose="02020603050405020304" pitchFamily="18" charset="0"/>
                <a:cs typeface="Times New Roman" panose="02020603050405020304" pitchFamily="18" charset="0"/>
              </a:rPr>
              <a:t>c. Alleles that are adaptive in one environmental condition may be deleterious in another because of different selective pressures. </a:t>
            </a:r>
            <a:br>
              <a:rPr lang="en-US" alt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ILLUSTRATIVE EXAMPLES  § Sickle cell anemia</a:t>
            </a:r>
          </a:p>
        </p:txBody>
      </p:sp>
    </p:spTree>
    <p:extLst>
      <p:ext uri="{BB962C8B-B14F-4D97-AF65-F5344CB8AC3E}">
        <p14:creationId xmlns:p14="http://schemas.microsoft.com/office/powerpoint/2010/main" val="3444219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5562BB4-0103-4DC3-BF69-5A6D70EBC54C}"/>
              </a:ext>
            </a:extLst>
          </p:cNvPr>
          <p:cNvGrpSpPr/>
          <p:nvPr/>
        </p:nvGrpSpPr>
        <p:grpSpPr>
          <a:xfrm>
            <a:off x="160072" y="1241003"/>
            <a:ext cx="8874598" cy="5147151"/>
            <a:chOff x="160072" y="1241003"/>
            <a:chExt cx="8874598" cy="5147151"/>
          </a:xfrm>
        </p:grpSpPr>
        <p:sp>
          <p:nvSpPr>
            <p:cNvPr id="6" name="Rectangle 5">
              <a:extLst>
                <a:ext uri="{FF2B5EF4-FFF2-40B4-BE49-F238E27FC236}">
                  <a16:creationId xmlns:a16="http://schemas.microsoft.com/office/drawing/2014/main" id="{89B47055-8033-446A-A65E-4FD546DBF590}"/>
                </a:ext>
              </a:extLst>
            </p:cNvPr>
            <p:cNvSpPr/>
            <p:nvPr/>
          </p:nvSpPr>
          <p:spPr>
            <a:xfrm>
              <a:off x="160072" y="1241003"/>
              <a:ext cx="5554927" cy="63966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a:extLst>
                <a:ext uri="{FF2B5EF4-FFF2-40B4-BE49-F238E27FC236}">
                  <a16:creationId xmlns:a16="http://schemas.microsoft.com/office/drawing/2014/main" id="{024447DA-0510-489D-9FC2-44056C8EB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4670" y="3054404"/>
              <a:ext cx="3810000" cy="333375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EDE4A540-C76D-4D14-B0B9-E44C2BBACE4D}"/>
              </a:ext>
            </a:extLst>
          </p:cNvPr>
          <p:cNvSpPr/>
          <p:nvPr/>
        </p:nvSpPr>
        <p:spPr>
          <a:xfrm>
            <a:off x="0" y="-36095"/>
            <a:ext cx="8229600" cy="409664"/>
          </a:xfrm>
          <a:prstGeom prst="rect">
            <a:avLst/>
          </a:prstGeom>
        </p:spPr>
        <p:txBody>
          <a:bodyPr wrap="square">
            <a:spAutoFit/>
          </a:bodyPr>
          <a:lstStyle/>
          <a:p>
            <a:pPr lvl="0">
              <a:lnSpc>
                <a:spcPct val="107000"/>
              </a:lnSpc>
              <a:spcAft>
                <a:spcPts val="800"/>
              </a:spcAft>
            </a:pPr>
            <a:r>
              <a:rPr lang="en-US" sz="1000" dirty="0">
                <a:solidFill>
                  <a:prstClr val="black"/>
                </a:solidFill>
                <a:latin typeface="+mn-lt"/>
                <a:hlinkClick r:id="rId3"/>
              </a:rPr>
              <a:t>http://goldiesroom.org/AP%20Biology/AP%20Review%20pdf/AP%20Review%20-%20EVOLUTION%20v2015.pdf</a:t>
            </a:r>
            <a:br>
              <a:rPr lang="en-US" sz="1000" dirty="0">
                <a:solidFill>
                  <a:prstClr val="black"/>
                </a:solidFill>
                <a:latin typeface="+mn-lt"/>
              </a:rPr>
            </a:br>
            <a:r>
              <a:rPr lang="en-US" sz="1000" dirty="0">
                <a:solidFill>
                  <a:prstClr val="black"/>
                </a:solidFill>
                <a:latin typeface="+mn-lt"/>
              </a:rPr>
              <a:t>Image from https://cdn.hswstatic.com/gif/dinosaur-images-130-resize.jpg</a:t>
            </a:r>
          </a:p>
        </p:txBody>
      </p:sp>
      <p:sp>
        <p:nvSpPr>
          <p:cNvPr id="4" name="TextBox 3">
            <a:extLst>
              <a:ext uri="{FF2B5EF4-FFF2-40B4-BE49-F238E27FC236}">
                <a16:creationId xmlns:a16="http://schemas.microsoft.com/office/drawing/2014/main" id="{0A99636E-F45D-4BC4-AB51-5F25DF858F20}"/>
              </a:ext>
            </a:extLst>
          </p:cNvPr>
          <p:cNvSpPr txBox="1"/>
          <p:nvPr/>
        </p:nvSpPr>
        <p:spPr>
          <a:xfrm>
            <a:off x="109330" y="421720"/>
            <a:ext cx="8842513" cy="3170099"/>
          </a:xfrm>
          <a:prstGeom prst="rect">
            <a:avLst/>
          </a:prstGeom>
          <a:noFill/>
        </p:spPr>
        <p:txBody>
          <a:bodyPr wrap="square">
            <a:spAutoFit/>
          </a:bodyPr>
          <a:lstStyle/>
          <a:p>
            <a:r>
              <a:rPr lang="en-US" sz="2000" dirty="0"/>
              <a:t>The sudden disappearance of the dinosaurs some 65 mya may have been the result of </a:t>
            </a:r>
            <a:br>
              <a:rPr lang="en-US" sz="2000" dirty="0"/>
            </a:br>
            <a:endParaRPr lang="en-US" sz="2000" dirty="0"/>
          </a:p>
          <a:p>
            <a:pPr marL="457200" indent="-457200">
              <a:buAutoNum type="alphaUcParenR"/>
            </a:pPr>
            <a:r>
              <a:rPr lang="en-US" sz="2000" dirty="0"/>
              <a:t>Earth's collision with a large meteorite. </a:t>
            </a:r>
          </a:p>
          <a:p>
            <a:endParaRPr lang="en-US" sz="2000" dirty="0"/>
          </a:p>
          <a:p>
            <a:r>
              <a:rPr lang="en-US" sz="2000" dirty="0"/>
              <a:t>B) slow climate changes due to planetary cooling. </a:t>
            </a:r>
          </a:p>
          <a:p>
            <a:endParaRPr lang="en-US" sz="2000" dirty="0"/>
          </a:p>
          <a:p>
            <a:r>
              <a:rPr lang="en-US" sz="2000" dirty="0"/>
              <a:t>C) competition from better-adapted organisms. </a:t>
            </a:r>
          </a:p>
          <a:p>
            <a:endParaRPr lang="en-US" sz="2000" dirty="0"/>
          </a:p>
          <a:p>
            <a:r>
              <a:rPr lang="en-US" sz="2000" dirty="0"/>
              <a:t>D) the rise of birds and mammals. </a:t>
            </a:r>
          </a:p>
        </p:txBody>
      </p:sp>
      <p:sp>
        <p:nvSpPr>
          <p:cNvPr id="5" name="TextBox 4">
            <a:extLst>
              <a:ext uri="{FF2B5EF4-FFF2-40B4-BE49-F238E27FC236}">
                <a16:creationId xmlns:a16="http://schemas.microsoft.com/office/drawing/2014/main" id="{49CEAE25-E37D-4829-9A33-CDA1E9CC202A}"/>
              </a:ext>
            </a:extLst>
          </p:cNvPr>
          <p:cNvSpPr txBox="1"/>
          <p:nvPr/>
        </p:nvSpPr>
        <p:spPr>
          <a:xfrm>
            <a:off x="0" y="6170212"/>
            <a:ext cx="9034670" cy="63966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EVO-3.G.1 Extinctions have occurred throughout Earth’s history.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EVO-3. G.2 Extinction rates can be rapid during times of ecological stress.</a:t>
            </a:r>
            <a:br>
              <a:rPr lang="en-US" sz="1000" dirty="0">
                <a:latin typeface="Times New Roman" panose="02020603050405020304" pitchFamily="18" charset="0"/>
                <a:cs typeface="Times New Roman" panose="02020603050405020304" pitchFamily="18" charset="0"/>
              </a:rPr>
            </a:br>
            <a:r>
              <a:rPr kumimoji="0" lang="en-US" sz="1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EVO-3.J.1 Extinction provides newly available niches that can then be exploited by different species</a:t>
            </a:r>
            <a:r>
              <a:rPr kumimoji="0" lang="en-US"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p>
        </p:txBody>
      </p:sp>
    </p:spTree>
    <p:extLst>
      <p:ext uri="{BB962C8B-B14F-4D97-AF65-F5344CB8AC3E}">
        <p14:creationId xmlns:p14="http://schemas.microsoft.com/office/powerpoint/2010/main" val="406236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565B118-B9A6-4184-82B9-DEEE6C4DCEE7}"/>
              </a:ext>
            </a:extLst>
          </p:cNvPr>
          <p:cNvSpPr txBox="1"/>
          <p:nvPr/>
        </p:nvSpPr>
        <p:spPr>
          <a:xfrm>
            <a:off x="-241853" y="144568"/>
            <a:ext cx="9385854" cy="5262979"/>
          </a:xfrm>
          <a:prstGeom prst="rect">
            <a:avLst/>
          </a:prstGeom>
          <a:noFill/>
        </p:spPr>
        <p:txBody>
          <a:bodyPr wrap="square">
            <a:spAutoFit/>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lang="en-US" sz="2000" i="0" dirty="0">
                <a:solidFill>
                  <a:srgbClr val="000000"/>
                </a:solidFill>
                <a:effectLst/>
              </a:rPr>
              <a:t>    Recently a nursing home had an increase in the number of </a:t>
            </a:r>
            <a:r>
              <a:rPr lang="en-US" sz="2000" i="1" dirty="0">
                <a:solidFill>
                  <a:srgbClr val="000000"/>
                </a:solidFill>
                <a:effectLst/>
              </a:rPr>
              <a:t>Staph</a:t>
            </a:r>
            <a:r>
              <a:rPr lang="en-US" sz="2000" i="0" dirty="0">
                <a:solidFill>
                  <a:srgbClr val="000000"/>
                </a:solidFill>
                <a:effectLst/>
              </a:rPr>
              <a:t> infections. Doctors began treating the infections with methicillin, but within a few months over 75% of infections were resisting this treatment. What is the most likely cause of this phenomenon?</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en-US" altLang="en-US" sz="2000" b="1" u="none" strike="noStrike" kern="0" cap="none" spc="0" normalizeH="0" baseline="0" noProof="0" dirty="0">
              <a:ln>
                <a:noFill/>
              </a:ln>
              <a:solidFill>
                <a:srgbClr val="000000"/>
              </a:solidFill>
              <a:uLnTx/>
              <a:uFillTx/>
            </a:endParaRPr>
          </a:p>
          <a:p>
            <a:pPr algn="l"/>
            <a:r>
              <a:rPr lang="en-US" sz="2000" b="0" i="0" dirty="0">
                <a:solidFill>
                  <a:srgbClr val="000000"/>
                </a:solidFill>
                <a:effectLst/>
              </a:rPr>
              <a:t>     A new patient brought a methicillin-resistant strain of the bacteria to the </a:t>
            </a:r>
            <a:br>
              <a:rPr lang="en-US" sz="2000" b="0" i="0" dirty="0">
                <a:solidFill>
                  <a:srgbClr val="000000"/>
                </a:solidFill>
                <a:effectLst/>
              </a:rPr>
            </a:br>
            <a:r>
              <a:rPr lang="en-US" sz="2000" b="0" i="0" dirty="0">
                <a:solidFill>
                  <a:srgbClr val="000000"/>
                </a:solidFill>
                <a:effectLst/>
              </a:rPr>
              <a:t>        nursing home. </a:t>
            </a:r>
          </a:p>
          <a:p>
            <a:pPr algn="l"/>
            <a:br>
              <a:rPr lang="en-US" sz="2000" b="0" i="0" dirty="0">
                <a:solidFill>
                  <a:srgbClr val="000000"/>
                </a:solidFill>
                <a:effectLst/>
              </a:rPr>
            </a:br>
            <a:r>
              <a:rPr lang="en-US" sz="2000" b="0" i="0" dirty="0">
                <a:solidFill>
                  <a:srgbClr val="000000"/>
                </a:solidFill>
                <a:effectLst/>
              </a:rPr>
              <a:t>    A small number of bacteria were resistant to methicillin from the start. </a:t>
            </a:r>
            <a:br>
              <a:rPr lang="en-US" sz="2000" b="0" i="0" dirty="0">
                <a:solidFill>
                  <a:srgbClr val="000000"/>
                </a:solidFill>
                <a:effectLst/>
              </a:rPr>
            </a:br>
            <a:r>
              <a:rPr lang="en-US" sz="2000" b="0" i="0" dirty="0">
                <a:solidFill>
                  <a:srgbClr val="000000"/>
                </a:solidFill>
                <a:effectLst/>
              </a:rPr>
              <a:t>    These bacteria survived treatment with methicillin and reproduced, </a:t>
            </a:r>
            <a:br>
              <a:rPr lang="en-US" sz="2000" b="0" i="0" dirty="0">
                <a:solidFill>
                  <a:srgbClr val="000000"/>
                </a:solidFill>
                <a:effectLst/>
              </a:rPr>
            </a:br>
            <a:r>
              <a:rPr lang="en-US" sz="2000" b="0" i="0" dirty="0">
                <a:solidFill>
                  <a:srgbClr val="000000"/>
                </a:solidFill>
                <a:effectLst/>
              </a:rPr>
              <a:t>     eventually comprising most of the bacteria.</a:t>
            </a:r>
          </a:p>
          <a:p>
            <a:pPr algn="l"/>
            <a:br>
              <a:rPr lang="en-US" sz="2000" b="0" i="0" dirty="0">
                <a:solidFill>
                  <a:srgbClr val="000000"/>
                </a:solidFill>
                <a:effectLst/>
              </a:rPr>
            </a:br>
            <a:r>
              <a:rPr lang="en-US" sz="2000" b="0" i="0" dirty="0">
                <a:solidFill>
                  <a:srgbClr val="000000"/>
                </a:solidFill>
                <a:effectLst/>
              </a:rPr>
              <a:t>    The bacteria built up an immunity to methicillin over time.</a:t>
            </a:r>
            <a:br>
              <a:rPr lang="en-US" sz="2000" b="0" i="0" dirty="0">
                <a:solidFill>
                  <a:srgbClr val="000000"/>
                </a:solidFill>
                <a:effectLst/>
              </a:rPr>
            </a:br>
            <a:r>
              <a:rPr lang="en-US" sz="2000" b="0" i="0" dirty="0">
                <a:solidFill>
                  <a:srgbClr val="000000"/>
                </a:solidFill>
                <a:effectLst/>
              </a:rPr>
              <a:t>  </a:t>
            </a:r>
          </a:p>
          <a:p>
            <a:pPr algn="l"/>
            <a:r>
              <a:rPr lang="en-US" sz="2000" b="0" i="0" dirty="0">
                <a:solidFill>
                  <a:srgbClr val="000000"/>
                </a:solidFill>
                <a:effectLst/>
              </a:rPr>
              <a:t>    Some bacteria were able to survive treatment by changing the structure 	of their membrane to keep methicillin from penetrating it.</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en-US" altLang="en-US" sz="2000" b="1" i="0" u="none" strike="noStrike" kern="0" cap="none" spc="0" normalizeH="0" baseline="0" noProof="0" dirty="0">
              <a:ln>
                <a:noFill/>
              </a:ln>
              <a:solidFill>
                <a:srgbClr val="000000"/>
              </a:solidFill>
              <a:effectLst/>
              <a:uLnTx/>
              <a:uFillTx/>
            </a:endParaRPr>
          </a:p>
        </p:txBody>
      </p:sp>
      <p:sp>
        <p:nvSpPr>
          <p:cNvPr id="5" name="Rectangle 4">
            <a:extLst>
              <a:ext uri="{FF2B5EF4-FFF2-40B4-BE49-F238E27FC236}">
                <a16:creationId xmlns:a16="http://schemas.microsoft.com/office/drawing/2014/main" id="{CC5A427D-83A3-4D60-AF8F-D69219591C93}"/>
              </a:ext>
            </a:extLst>
          </p:cNvPr>
          <p:cNvSpPr/>
          <p:nvPr/>
        </p:nvSpPr>
        <p:spPr>
          <a:xfrm>
            <a:off x="39756" y="2422400"/>
            <a:ext cx="8723244" cy="11589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64D3B5B-0949-429A-9947-3860D35F61F3}"/>
              </a:ext>
            </a:extLst>
          </p:cNvPr>
          <p:cNvSpPr txBox="1"/>
          <p:nvPr/>
        </p:nvSpPr>
        <p:spPr>
          <a:xfrm>
            <a:off x="-38102" y="-64825"/>
            <a:ext cx="9486901" cy="246221"/>
          </a:xfrm>
          <a:prstGeom prst="rect">
            <a:avLst/>
          </a:prstGeom>
          <a:noFill/>
        </p:spPr>
        <p:txBody>
          <a:bodyPr wrap="square">
            <a:spAutoFit/>
          </a:bodyPr>
          <a:lstStyle/>
          <a:p>
            <a:r>
              <a:rPr lang="en-US" sz="1000" dirty="0">
                <a:latin typeface="+mn-lt"/>
              </a:rPr>
              <a:t>https://www.varsitytutors.com/ap_biology-help/understanding-biological-fitness?page=2</a:t>
            </a:r>
          </a:p>
        </p:txBody>
      </p:sp>
      <p:sp>
        <p:nvSpPr>
          <p:cNvPr id="6" name="TextBox 5">
            <a:extLst>
              <a:ext uri="{FF2B5EF4-FFF2-40B4-BE49-F238E27FC236}">
                <a16:creationId xmlns:a16="http://schemas.microsoft.com/office/drawing/2014/main" id="{4B79F233-99A2-4DE7-A3DE-3185AC88D986}"/>
              </a:ext>
            </a:extLst>
          </p:cNvPr>
          <p:cNvSpPr txBox="1"/>
          <p:nvPr/>
        </p:nvSpPr>
        <p:spPr>
          <a:xfrm>
            <a:off x="11453" y="6118117"/>
            <a:ext cx="9104244" cy="739883"/>
          </a:xfrm>
          <a:prstGeom prst="rect">
            <a:avLst/>
          </a:prstGeom>
          <a:noFill/>
        </p:spPr>
        <p:txBody>
          <a:bodyPr wrap="square">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EVO 3.A.1 Populations of organisms continue to evolve.</a:t>
            </a:r>
          </a:p>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EVO-3.A.2 All species have evolved and continue to evolve— </a:t>
            </a:r>
          </a:p>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Genomic changes over time. </a:t>
            </a:r>
          </a:p>
          <a:p>
            <a:pPr marL="0" marR="0" lvl="0" indent="0" algn="l" defTabSz="914400" rtl="0" eaLnBrk="1" fontAlgn="base" latinLnBrk="0" hangingPunct="1">
              <a:lnSpc>
                <a:spcPct val="107000"/>
              </a:lnSpc>
              <a:spcBef>
                <a:spcPct val="0"/>
              </a:spcBef>
              <a:spcAft>
                <a:spcPct val="0"/>
              </a:spcAft>
              <a:buClrTx/>
              <a:buSzTx/>
              <a:buFontTx/>
              <a:buNone/>
              <a:tabLst/>
              <a:defRPr/>
            </a:pPr>
            <a:r>
              <a:rPr lang="en-US" sz="1000" dirty="0">
                <a:solidFill>
                  <a:prstClr val="black"/>
                </a:solidFill>
                <a:latin typeface="Times New Roman" panose="02020603050405020304" pitchFamily="18" charset="0"/>
                <a:cs typeface="Times New Roman" panose="02020603050405020304" pitchFamily="18" charset="0"/>
              </a:rPr>
              <a:t>c. Evolution of resistance to antibiotics, pesticides, herbicides, or chemotherapy drugs.</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122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76E98A47-C85F-4EB1-939D-106EEB4973F3}"/>
              </a:ext>
            </a:extLst>
          </p:cNvPr>
          <p:cNvSpPr>
            <a:spLocks noGrp="1" noChangeArrowheads="1"/>
          </p:cNvSpPr>
          <p:nvPr>
            <p:ph type="body" sz="half" idx="2"/>
          </p:nvPr>
        </p:nvSpPr>
        <p:spPr>
          <a:xfrm>
            <a:off x="0" y="228600"/>
            <a:ext cx="8610600" cy="4495800"/>
          </a:xfrm>
        </p:spPr>
        <p:txBody>
          <a:bodyPr/>
          <a:lstStyle/>
          <a:p>
            <a:pPr eaLnBrk="1" hangingPunct="1">
              <a:lnSpc>
                <a:spcPct val="90000"/>
              </a:lnSpc>
              <a:buFontTx/>
              <a:buNone/>
            </a:pPr>
            <a:r>
              <a:rPr lang="en-US" altLang="en-US" sz="3600" b="1" dirty="0">
                <a:latin typeface="Comic Sans MS" panose="030F0702030302020204" pitchFamily="66" charset="0"/>
              </a:rPr>
              <a:t>Mules produced when a horse and donkey interbreed are sterile. This is an example of a </a:t>
            </a:r>
            <a:br>
              <a:rPr lang="en-US" altLang="en-US" sz="3600" b="1" dirty="0">
                <a:latin typeface="Comic Sans MS" panose="030F0702030302020204" pitchFamily="66" charset="0"/>
              </a:rPr>
            </a:br>
            <a:r>
              <a:rPr lang="en-US" altLang="en-US" sz="3600" b="1" dirty="0">
                <a:latin typeface="Comic Sans MS" panose="030F0702030302020204" pitchFamily="66" charset="0"/>
              </a:rPr>
              <a:t>_____ zygotic reproductive barrier called hybrid ____________ </a:t>
            </a:r>
          </a:p>
        </p:txBody>
      </p:sp>
      <p:sp>
        <p:nvSpPr>
          <p:cNvPr id="189443" name="Text Box 3">
            <a:extLst>
              <a:ext uri="{FF2B5EF4-FFF2-40B4-BE49-F238E27FC236}">
                <a16:creationId xmlns:a16="http://schemas.microsoft.com/office/drawing/2014/main" id="{A229D361-D5BF-413B-9ADC-DBFAD6F23B35}"/>
              </a:ext>
            </a:extLst>
          </p:cNvPr>
          <p:cNvSpPr txBox="1">
            <a:spLocks noChangeArrowheads="1"/>
          </p:cNvSpPr>
          <p:nvPr/>
        </p:nvSpPr>
        <p:spPr bwMode="auto">
          <a:xfrm>
            <a:off x="533400" y="1676400"/>
            <a:ext cx="1209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post</a:t>
            </a:r>
          </a:p>
        </p:txBody>
      </p:sp>
      <p:sp>
        <p:nvSpPr>
          <p:cNvPr id="84996" name="Rectangle 4">
            <a:extLst>
              <a:ext uri="{FF2B5EF4-FFF2-40B4-BE49-F238E27FC236}">
                <a16:creationId xmlns:a16="http://schemas.microsoft.com/office/drawing/2014/main" id="{7E5DC371-6C84-4C3B-B1A2-8AAA5E3DCEFC}"/>
              </a:ext>
            </a:extLst>
          </p:cNvPr>
          <p:cNvSpPr>
            <a:spLocks noChangeArrowheads="1"/>
          </p:cNvSpPr>
          <p:nvPr/>
        </p:nvSpPr>
        <p:spPr bwMode="auto">
          <a:xfrm>
            <a:off x="4767263" y="0"/>
            <a:ext cx="42735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solidFill>
                  <a:srgbClr val="CC0099"/>
                </a:solidFill>
                <a:latin typeface="Comic Sans MS" panose="030F0702030302020204" pitchFamily="66" charset="0"/>
              </a:rPr>
              <a:t> http://www.dwm.ks.edu.tw/bio/activelearner/19/ch19summary.html </a:t>
            </a:r>
          </a:p>
        </p:txBody>
      </p:sp>
      <p:sp>
        <p:nvSpPr>
          <p:cNvPr id="189445" name="Rectangle 5">
            <a:extLst>
              <a:ext uri="{FF2B5EF4-FFF2-40B4-BE49-F238E27FC236}">
                <a16:creationId xmlns:a16="http://schemas.microsoft.com/office/drawing/2014/main" id="{0829C451-2AC2-438A-9456-54F228F455BA}"/>
              </a:ext>
            </a:extLst>
          </p:cNvPr>
          <p:cNvSpPr>
            <a:spLocks noChangeArrowheads="1"/>
          </p:cNvSpPr>
          <p:nvPr/>
        </p:nvSpPr>
        <p:spPr bwMode="auto">
          <a:xfrm>
            <a:off x="3733800" y="2133600"/>
            <a:ext cx="216597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sterility</a:t>
            </a:r>
          </a:p>
        </p:txBody>
      </p:sp>
      <p:pic>
        <p:nvPicPr>
          <p:cNvPr id="84998" name="Picture 6">
            <a:extLst>
              <a:ext uri="{FF2B5EF4-FFF2-40B4-BE49-F238E27FC236}">
                <a16:creationId xmlns:a16="http://schemas.microsoft.com/office/drawing/2014/main" id="{851A9384-29C5-43EA-9DA0-4E5952EFF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563" t="46391" r="25360" b="28125"/>
          <a:stretch>
            <a:fillRect/>
          </a:stretch>
        </p:blipFill>
        <p:spPr bwMode="auto">
          <a:xfrm>
            <a:off x="1219200" y="3124200"/>
            <a:ext cx="7086600" cy="281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9" name="Rectangle 1">
            <a:extLst>
              <a:ext uri="{FF2B5EF4-FFF2-40B4-BE49-F238E27FC236}">
                <a16:creationId xmlns:a16="http://schemas.microsoft.com/office/drawing/2014/main" id="{ED9FAB7E-8F35-48FD-AB75-C05EBECC9346}"/>
              </a:ext>
            </a:extLst>
          </p:cNvPr>
          <p:cNvSpPr>
            <a:spLocks noChangeArrowheads="1"/>
          </p:cNvSpPr>
          <p:nvPr/>
        </p:nvSpPr>
        <p:spPr bwMode="auto">
          <a:xfrm>
            <a:off x="13252" y="5894043"/>
            <a:ext cx="9148762" cy="90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nSpc>
                <a:spcPct val="107000"/>
              </a:lnSpc>
              <a:buNone/>
            </a:pPr>
            <a:r>
              <a:rPr lang="en-US" sz="1000" dirty="0">
                <a:solidFill>
                  <a:prstClr val="black"/>
                </a:solidFill>
                <a:latin typeface="Times New Roman" panose="02020603050405020304" pitchFamily="18" charset="0"/>
                <a:cs typeface="Times New Roman" panose="02020603050405020304" pitchFamily="18" charset="0"/>
              </a:rPr>
              <a:t>EVO-3.D.1 Speciation may occur when two populations become reproductively isolated from each other.</a:t>
            </a:r>
          </a:p>
          <a:p>
            <a:pPr lvl="0" eaLnBrk="1" fontAlgn="auto" hangingPunct="1">
              <a:lnSpc>
                <a:spcPct val="107000"/>
              </a:lnSpc>
              <a:spcBef>
                <a:spcPts val="0"/>
              </a:spcBef>
              <a:spcAft>
                <a:spcPts val="0"/>
              </a:spcAft>
              <a:buNone/>
            </a:pPr>
            <a:r>
              <a:rPr lang="en-US" sz="1000" dirty="0">
                <a:solidFill>
                  <a:prstClr val="black"/>
                </a:solidFill>
                <a:latin typeface="Times New Roman" panose="02020603050405020304" pitchFamily="18" charset="0"/>
                <a:cs typeface="Times New Roman" panose="02020603050405020304" pitchFamily="18" charset="0"/>
              </a:rPr>
              <a:t>EVO-3.F.2 Speciation may be sympatric or allopatric. </a:t>
            </a:r>
          </a:p>
          <a:p>
            <a:pPr lvl="0" eaLnBrk="1" fontAlgn="auto" hangingPunct="1">
              <a:lnSpc>
                <a:spcPct val="107000"/>
              </a:lnSpc>
              <a:spcBef>
                <a:spcPts val="0"/>
              </a:spcBef>
              <a:spcAft>
                <a:spcPts val="0"/>
              </a:spcAft>
              <a:buNone/>
            </a:pPr>
            <a:r>
              <a:rPr lang="en-US" sz="1000" dirty="0">
                <a:solidFill>
                  <a:prstClr val="black"/>
                </a:solidFill>
                <a:latin typeface="Times New Roman" panose="02020603050405020304" pitchFamily="18" charset="0"/>
                <a:cs typeface="Times New Roman" panose="02020603050405020304" pitchFamily="18" charset="0"/>
              </a:rPr>
              <a:t>EVO-3.F.3 Various prezygotic and postzygotic mechanisms can maintain reproductive isolation and prevent gene flow between populations</a:t>
            </a:r>
          </a:p>
          <a:p>
            <a:pPr eaLnBrk="1" fontAlgn="auto" hangingPunct="1">
              <a:lnSpc>
                <a:spcPct val="107000"/>
              </a:lnSpc>
              <a:spcBef>
                <a:spcPts val="0"/>
              </a:spcBef>
              <a:spcAft>
                <a:spcPts val="0"/>
              </a:spcAft>
              <a:buNone/>
            </a:pPr>
            <a:r>
              <a:rPr lang="en-US" sz="1000" dirty="0">
                <a:solidFill>
                  <a:prstClr val="black"/>
                </a:solidFill>
                <a:latin typeface="Times New Roman" panose="02020603050405020304" pitchFamily="18" charset="0"/>
                <a:cs typeface="Times New Roman" panose="02020603050405020304" pitchFamily="18" charset="0"/>
              </a:rPr>
              <a:t>EVO-3.D.2 The biological species concept provides a commonly used definition of species for sexually reproducing organisms. It states that species can be defined as a group capable of interbreeding and exchanging genetic information to produce viable, fertile offspring.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9443"/>
                                        </p:tgtEl>
                                        <p:attrNameLst>
                                          <p:attrName>style.visibility</p:attrName>
                                        </p:attrNameLst>
                                      </p:cBhvr>
                                      <p:to>
                                        <p:strVal val="visible"/>
                                      </p:to>
                                    </p:set>
                                    <p:animEffect transition="in" filter="dissolve">
                                      <p:cBhvr>
                                        <p:cTn id="7" dur="500"/>
                                        <p:tgtEl>
                                          <p:spTgt spid="1894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9445"/>
                                        </p:tgtEl>
                                        <p:attrNameLst>
                                          <p:attrName>style.visibility</p:attrName>
                                        </p:attrNameLst>
                                      </p:cBhvr>
                                      <p:to>
                                        <p:strVal val="visible"/>
                                      </p:to>
                                    </p:set>
                                    <p:animEffect transition="in" filter="blinds(horizontal)">
                                      <p:cBhvr>
                                        <p:cTn id="12" dur="500"/>
                                        <p:tgtEl>
                                          <p:spTgt spid="18944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4999"/>
                                        </p:tgtEl>
                                        <p:attrNameLst>
                                          <p:attrName>style.visibility</p:attrName>
                                        </p:attrNameLst>
                                      </p:cBhvr>
                                      <p:to>
                                        <p:strVal val="visible"/>
                                      </p:to>
                                    </p:set>
                                    <p:animEffect transition="in" filter="barn(inVertical)">
                                      <p:cBhvr>
                                        <p:cTn id="17" dur="500"/>
                                        <p:tgtEl>
                                          <p:spTgt spid="84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autoUpdateAnimBg="0"/>
      <p:bldP spid="189445" grpId="0"/>
      <p:bldP spid="84999"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33CC"/>
        </a:solidFill>
        <a:effectLst/>
      </p:bgPr>
    </p:bg>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A7316A20-8C1B-4FB5-ADFC-2C078C4EE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674" t="18494" r="33572" b="6250"/>
          <a:stretch>
            <a:fillRect/>
          </a:stretch>
        </p:blipFill>
        <p:spPr bwMode="auto">
          <a:xfrm>
            <a:off x="1905000" y="486568"/>
            <a:ext cx="4999604"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5" name="Rectangle 1">
            <a:extLst>
              <a:ext uri="{FF2B5EF4-FFF2-40B4-BE49-F238E27FC236}">
                <a16:creationId xmlns:a16="http://schemas.microsoft.com/office/drawing/2014/main" id="{CC02134A-8F3D-4F4A-A415-70C013ABA0B1}"/>
              </a:ext>
            </a:extLst>
          </p:cNvPr>
          <p:cNvSpPr>
            <a:spLocks noChangeArrowheads="1"/>
          </p:cNvSpPr>
          <p:nvPr/>
        </p:nvSpPr>
        <p:spPr bwMode="auto">
          <a:xfrm>
            <a:off x="0" y="6573043"/>
            <a:ext cx="4572000" cy="246062"/>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CC3399"/>
                </a:solidFill>
                <a:effectLst/>
                <a:uLnTx/>
                <a:uFillTx/>
                <a:latin typeface="Arial" panose="020B0604020202020204" pitchFamily="34" charset="0"/>
                <a:ea typeface="+mn-ea"/>
                <a:cs typeface="+mn-cs"/>
              </a:rPr>
              <a:t>https://www.pinterest.com/pin/50313720817119447/</a:t>
            </a:r>
          </a:p>
        </p:txBody>
      </p:sp>
      <p:sp>
        <p:nvSpPr>
          <p:cNvPr id="2" name="Rectangle 1">
            <a:extLst>
              <a:ext uri="{FF2B5EF4-FFF2-40B4-BE49-F238E27FC236}">
                <a16:creationId xmlns:a16="http://schemas.microsoft.com/office/drawing/2014/main" id="{D5802895-00BA-49D0-AE1F-5A04A96ACDFA}"/>
              </a:ext>
            </a:extLst>
          </p:cNvPr>
          <p:cNvSpPr/>
          <p:nvPr/>
        </p:nvSpPr>
        <p:spPr>
          <a:xfrm>
            <a:off x="2239396" y="44757"/>
            <a:ext cx="4123245" cy="523220"/>
          </a:xfrm>
          <a:prstGeom prst="rect">
            <a:avLst/>
          </a:prstGeom>
          <a:solidFill>
            <a:srgbClr val="FFFF00"/>
          </a:solidFill>
        </p:spPr>
        <p:txBody>
          <a:bodyPr wrap="none">
            <a:spAutoFit/>
          </a:bodyPr>
          <a:lstStyle/>
          <a:p>
            <a:pPr lvl="0"/>
            <a:r>
              <a:rPr lang="en-US" sz="2800" dirty="0">
                <a:solidFill>
                  <a:srgbClr val="000000"/>
                </a:solidFill>
              </a:rPr>
              <a:t>TAKE A STUDY BREAK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600B0E-6957-4D40-AD8A-A7A9362E328A}"/>
              </a:ext>
            </a:extLst>
          </p:cNvPr>
          <p:cNvSpPr/>
          <p:nvPr/>
        </p:nvSpPr>
        <p:spPr>
          <a:xfrm>
            <a:off x="20053" y="5611301"/>
            <a:ext cx="9067800" cy="1233864"/>
          </a:xfrm>
          <a:prstGeom prst="rect">
            <a:avLst/>
          </a:prstGeom>
        </p:spPr>
        <p:txBody>
          <a:bodyPr>
            <a:spAutoFit/>
          </a:bodyPr>
          <a:lstStyle/>
          <a:p>
            <a:pPr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EVO-1.L.2 Small populations are more susceptible to random environmental impact than large populations.</a:t>
            </a:r>
          </a:p>
          <a:p>
            <a:pPr lvl="0">
              <a:lnSpc>
                <a:spcPct val="107000"/>
              </a:lnSpc>
            </a:pPr>
            <a:r>
              <a:rPr lang="en-US" sz="1000" dirty="0">
                <a:latin typeface="Times New Roman" panose="02020603050405020304" pitchFamily="18" charset="0"/>
                <a:cs typeface="Times New Roman" panose="02020603050405020304" pitchFamily="18" charset="0"/>
              </a:rPr>
              <a:t>EVO-1.H.1 Evolution is also driven by random occurrences—</a:t>
            </a:r>
          </a:p>
          <a:p>
            <a:pPr lvl="0">
              <a:lnSpc>
                <a:spcPct val="107000"/>
              </a:lnSpc>
            </a:pPr>
            <a:r>
              <a:rPr lang="en-US" sz="1000" dirty="0">
                <a:latin typeface="Times New Roman" panose="02020603050405020304" pitchFamily="18" charset="0"/>
                <a:cs typeface="Times New Roman" panose="02020603050405020304" pitchFamily="18" charset="0"/>
              </a:rPr>
              <a:t>  a. Mutation is a random process that contributes to evolution. </a:t>
            </a:r>
          </a:p>
          <a:p>
            <a:pPr lvl="0">
              <a:lnSpc>
                <a:spcPct val="107000"/>
              </a:lnSpc>
            </a:pPr>
            <a:r>
              <a:rPr lang="en-US" sz="1000" dirty="0">
                <a:latin typeface="Times New Roman" panose="02020603050405020304" pitchFamily="18" charset="0"/>
                <a:cs typeface="Times New Roman" panose="02020603050405020304" pitchFamily="18" charset="0"/>
              </a:rPr>
              <a:t>  b. Genetic drift is a nonselective process occurring in small populations—</a:t>
            </a:r>
          </a:p>
          <a:p>
            <a:pPr lvl="0">
              <a:lnSpc>
                <a:spcPct val="107000"/>
              </a:lnSpc>
            </a:pPr>
            <a:r>
              <a:rPr lang="en-US" sz="1000" dirty="0">
                <a:latin typeface="Times New Roman" panose="02020603050405020304" pitchFamily="18" charset="0"/>
                <a:cs typeface="Times New Roman" panose="02020603050405020304" pitchFamily="18" charset="0"/>
              </a:rPr>
              <a:t>    i. Bottlenecks. </a:t>
            </a:r>
          </a:p>
          <a:p>
            <a:pPr lvl="0">
              <a:lnSpc>
                <a:spcPct val="107000"/>
              </a:lnSpc>
            </a:pPr>
            <a:r>
              <a:rPr lang="en-US" sz="1000" dirty="0">
                <a:latin typeface="Times New Roman" panose="02020603050405020304" pitchFamily="18" charset="0"/>
                <a:cs typeface="Times New Roman" panose="02020603050405020304" pitchFamily="18" charset="0"/>
              </a:rPr>
              <a:t>   ii. Founder effect. </a:t>
            </a:r>
          </a:p>
          <a:p>
            <a:pPr lvl="0">
              <a:lnSpc>
                <a:spcPct val="107000"/>
              </a:lnSpc>
            </a:pPr>
            <a:r>
              <a:rPr lang="en-US" sz="1000" dirty="0">
                <a:latin typeface="Times New Roman" panose="02020603050405020304" pitchFamily="18" charset="0"/>
                <a:cs typeface="Times New Roman" panose="02020603050405020304" pitchFamily="18" charset="0"/>
              </a:rPr>
              <a:t>  c. Migration/gene flow can drive evolution.</a:t>
            </a:r>
          </a:p>
        </p:txBody>
      </p:sp>
      <p:sp>
        <p:nvSpPr>
          <p:cNvPr id="6" name="Rectangle 5">
            <a:extLst>
              <a:ext uri="{FF2B5EF4-FFF2-40B4-BE49-F238E27FC236}">
                <a16:creationId xmlns:a16="http://schemas.microsoft.com/office/drawing/2014/main" id="{9B17594D-F962-4294-8807-D153859D2A28}"/>
              </a:ext>
            </a:extLst>
          </p:cNvPr>
          <p:cNvSpPr/>
          <p:nvPr/>
        </p:nvSpPr>
        <p:spPr>
          <a:xfrm>
            <a:off x="210136" y="451138"/>
            <a:ext cx="8716376" cy="2862322"/>
          </a:xfrm>
          <a:prstGeom prst="rect">
            <a:avLst/>
          </a:prstGeom>
        </p:spPr>
        <p:txBody>
          <a:bodyPr wrap="square">
            <a:spAutoFit/>
          </a:bodyPr>
          <a:lstStyle/>
          <a:p>
            <a:pPr lvl="0">
              <a:defRPr/>
            </a:pPr>
            <a:r>
              <a:rPr lang="en-US" sz="2000" dirty="0">
                <a:solidFill>
                  <a:srgbClr val="000000"/>
                </a:solidFill>
              </a:rPr>
              <a:t>The change in a gene pool that is NOT due to natural selection but due to random chance is called _____________________</a:t>
            </a:r>
          </a:p>
          <a:p>
            <a:pPr lvl="0" eaLnBrk="0" hangingPunct="0"/>
            <a:endParaRPr lang="en-US" altLang="en-US" sz="2000" b="1" dirty="0">
              <a:solidFill>
                <a:srgbClr val="333333"/>
              </a:solidFill>
            </a:endParaRPr>
          </a:p>
          <a:p>
            <a:pPr lvl="0" eaLnBrk="0" hangingPunct="0"/>
            <a:endParaRPr kumimoji="0" lang="en-US" altLang="en-US" sz="2000" b="1" i="0" u="none" strike="noStrike" cap="none" normalizeH="0" baseline="0" dirty="0">
              <a:ln>
                <a:noFill/>
              </a:ln>
              <a:solidFill>
                <a:srgbClr val="333333"/>
              </a:solidFill>
              <a:effectLst/>
            </a:endParaRPr>
          </a:p>
          <a:p>
            <a:pPr lvl="0" eaLnBrk="0" hangingPunct="0"/>
            <a:r>
              <a:rPr kumimoji="0" lang="en-US" altLang="en-US" sz="2000" i="0" u="none" strike="noStrike" cap="none" normalizeH="0" baseline="0" dirty="0">
                <a:ln>
                  <a:noFill/>
                </a:ln>
                <a:solidFill>
                  <a:srgbClr val="333333"/>
                </a:solidFill>
                <a:effectLst/>
              </a:rPr>
              <a:t>Genetic drift has the greatest </a:t>
            </a:r>
            <a:r>
              <a:rPr lang="en-US" altLang="en-US" sz="2000" dirty="0">
                <a:solidFill>
                  <a:srgbClr val="333333"/>
                </a:solidFill>
              </a:rPr>
              <a:t>affect on populations that are ________</a:t>
            </a:r>
          </a:p>
          <a:p>
            <a:pPr lvl="0" eaLnBrk="0" hangingPunct="0"/>
            <a:endParaRPr lang="en-US" altLang="en-US" sz="2000" dirty="0">
              <a:solidFill>
                <a:srgbClr val="333333"/>
              </a:solidFill>
            </a:endParaRPr>
          </a:p>
          <a:p>
            <a:pPr lvl="0" eaLnBrk="0" hangingPunct="0"/>
            <a:endParaRPr lang="en-US" altLang="en-US" sz="2000" dirty="0">
              <a:solidFill>
                <a:srgbClr val="333333"/>
              </a:solidFill>
            </a:endParaRPr>
          </a:p>
          <a:p>
            <a:pPr lvl="0" eaLnBrk="0" hangingPunct="0"/>
            <a:r>
              <a:rPr lang="en-US" altLang="en-US" sz="2000" dirty="0">
                <a:solidFill>
                  <a:srgbClr val="000000"/>
                </a:solidFill>
              </a:rPr>
              <a:t>Give example of a kind of genetic drift</a:t>
            </a:r>
            <a:endParaRPr lang="en-US" altLang="en-US" sz="2000" dirty="0">
              <a:solidFill>
                <a:srgbClr val="333333"/>
              </a:solidFill>
            </a:endParaRPr>
          </a:p>
        </p:txBody>
      </p:sp>
      <p:sp>
        <p:nvSpPr>
          <p:cNvPr id="4" name="Rectangle 3">
            <a:extLst>
              <a:ext uri="{FF2B5EF4-FFF2-40B4-BE49-F238E27FC236}">
                <a16:creationId xmlns:a16="http://schemas.microsoft.com/office/drawing/2014/main" id="{2CB963BA-0D00-4E33-9B58-1333B9371F2C}"/>
              </a:ext>
            </a:extLst>
          </p:cNvPr>
          <p:cNvSpPr/>
          <p:nvPr/>
        </p:nvSpPr>
        <p:spPr>
          <a:xfrm>
            <a:off x="434692" y="1940298"/>
            <a:ext cx="1234633" cy="461665"/>
          </a:xfrm>
          <a:prstGeom prst="rect">
            <a:avLst/>
          </a:prstGeom>
        </p:spPr>
        <p:txBody>
          <a:bodyPr wrap="none">
            <a:spAutoFit/>
          </a:bodyPr>
          <a:lstStyle/>
          <a:p>
            <a:r>
              <a:rPr lang="en-US" sz="2400" b="1" dirty="0">
                <a:solidFill>
                  <a:srgbClr val="0000FF"/>
                </a:solidFill>
              </a:rPr>
              <a:t>SMALL</a:t>
            </a:r>
            <a:endParaRPr lang="en-US" sz="2000" b="1" dirty="0"/>
          </a:p>
        </p:txBody>
      </p:sp>
      <p:sp>
        <p:nvSpPr>
          <p:cNvPr id="5" name="Rectangle 4">
            <a:extLst>
              <a:ext uri="{FF2B5EF4-FFF2-40B4-BE49-F238E27FC236}">
                <a16:creationId xmlns:a16="http://schemas.microsoft.com/office/drawing/2014/main" id="{C77F03DB-586C-4DD2-BFC4-AD6EF6B97D6C}"/>
              </a:ext>
            </a:extLst>
          </p:cNvPr>
          <p:cNvSpPr/>
          <p:nvPr/>
        </p:nvSpPr>
        <p:spPr>
          <a:xfrm>
            <a:off x="52375" y="2352368"/>
            <a:ext cx="1771639" cy="307777"/>
          </a:xfrm>
          <a:prstGeom prst="rect">
            <a:avLst/>
          </a:prstGeom>
        </p:spPr>
        <p:txBody>
          <a:bodyPr wrap="none">
            <a:spAutoFit/>
          </a:bodyPr>
          <a:lstStyle/>
          <a:p>
            <a:r>
              <a:rPr lang="en-US" sz="1400" b="1" dirty="0"/>
              <a:t>LARGE     SMALL</a:t>
            </a:r>
          </a:p>
        </p:txBody>
      </p:sp>
      <p:sp>
        <p:nvSpPr>
          <p:cNvPr id="8" name="Rectangle 7">
            <a:extLst>
              <a:ext uri="{FF2B5EF4-FFF2-40B4-BE49-F238E27FC236}">
                <a16:creationId xmlns:a16="http://schemas.microsoft.com/office/drawing/2014/main" id="{84EF537F-4BCC-4FD4-9DE5-E42CBCA629FC}"/>
              </a:ext>
            </a:extLst>
          </p:cNvPr>
          <p:cNvSpPr/>
          <p:nvPr/>
        </p:nvSpPr>
        <p:spPr>
          <a:xfrm>
            <a:off x="0" y="-32266"/>
            <a:ext cx="4572000" cy="369332"/>
          </a:xfrm>
          <a:prstGeom prst="rect">
            <a:avLst/>
          </a:prstGeom>
        </p:spPr>
        <p:txBody>
          <a:bodyPr>
            <a:spAutoFit/>
          </a:bodyPr>
          <a:lstStyle/>
          <a:p>
            <a:pPr lvl="0"/>
            <a:r>
              <a:rPr lang="en-US" altLang="en-US" sz="900" dirty="0">
                <a:solidFill>
                  <a:srgbClr val="CC0099"/>
                </a:solidFill>
              </a:rPr>
              <a:t>http://larryfrolich.com/Evolution/NaturalSelection/founder.jpg</a:t>
            </a:r>
          </a:p>
          <a:p>
            <a:pPr lvl="0"/>
            <a:r>
              <a:rPr lang="en-US" altLang="en-US" sz="900" dirty="0">
                <a:solidFill>
                  <a:srgbClr val="CC0099"/>
                </a:solidFill>
              </a:rPr>
              <a:t>http://biology.gsu.edu/houghton/2107%20'08/Figures/Chapter22/bottleneck.jpg</a:t>
            </a:r>
          </a:p>
        </p:txBody>
      </p:sp>
      <p:sp>
        <p:nvSpPr>
          <p:cNvPr id="9" name="Rectangle 8">
            <a:extLst>
              <a:ext uri="{FF2B5EF4-FFF2-40B4-BE49-F238E27FC236}">
                <a16:creationId xmlns:a16="http://schemas.microsoft.com/office/drawing/2014/main" id="{8F407092-683D-4C10-A227-ACB49FB156E0}"/>
              </a:ext>
            </a:extLst>
          </p:cNvPr>
          <p:cNvSpPr/>
          <p:nvPr/>
        </p:nvSpPr>
        <p:spPr>
          <a:xfrm>
            <a:off x="4218612" y="710667"/>
            <a:ext cx="2295821" cy="400110"/>
          </a:xfrm>
          <a:prstGeom prst="rect">
            <a:avLst/>
          </a:prstGeom>
        </p:spPr>
        <p:txBody>
          <a:bodyPr wrap="none">
            <a:spAutoFit/>
          </a:bodyPr>
          <a:lstStyle/>
          <a:p>
            <a:r>
              <a:rPr lang="en-US" sz="2000" b="1" dirty="0">
                <a:solidFill>
                  <a:srgbClr val="0000FF"/>
                </a:solidFill>
              </a:rPr>
              <a:t>GENETIC DRIFT</a:t>
            </a:r>
            <a:endParaRPr lang="en-US" sz="2000" b="1" dirty="0"/>
          </a:p>
        </p:txBody>
      </p:sp>
      <p:grpSp>
        <p:nvGrpSpPr>
          <p:cNvPr id="12" name="Group 11">
            <a:extLst>
              <a:ext uri="{FF2B5EF4-FFF2-40B4-BE49-F238E27FC236}">
                <a16:creationId xmlns:a16="http://schemas.microsoft.com/office/drawing/2014/main" id="{320DFBDD-E269-4A3A-9629-05676B4CE90F}"/>
              </a:ext>
            </a:extLst>
          </p:cNvPr>
          <p:cNvGrpSpPr/>
          <p:nvPr/>
        </p:nvGrpSpPr>
        <p:grpSpPr>
          <a:xfrm>
            <a:off x="4218612" y="3313460"/>
            <a:ext cx="3398360" cy="2031282"/>
            <a:chOff x="3581400" y="4358746"/>
            <a:chExt cx="3398360" cy="2031282"/>
          </a:xfrm>
        </p:grpSpPr>
        <p:sp>
          <p:nvSpPr>
            <p:cNvPr id="10" name="Rectangle 9">
              <a:extLst>
                <a:ext uri="{FF2B5EF4-FFF2-40B4-BE49-F238E27FC236}">
                  <a16:creationId xmlns:a16="http://schemas.microsoft.com/office/drawing/2014/main" id="{A9B0DA5A-B326-4330-903E-18665978EB03}"/>
                </a:ext>
              </a:extLst>
            </p:cNvPr>
            <p:cNvSpPr/>
            <p:nvPr/>
          </p:nvSpPr>
          <p:spPr>
            <a:xfrm>
              <a:off x="3886200" y="6020696"/>
              <a:ext cx="2133918" cy="369332"/>
            </a:xfrm>
            <a:prstGeom prst="rect">
              <a:avLst/>
            </a:prstGeom>
          </p:spPr>
          <p:txBody>
            <a:bodyPr wrap="none">
              <a:spAutoFit/>
            </a:bodyPr>
            <a:lstStyle/>
            <a:p>
              <a:r>
                <a:rPr lang="en-US" dirty="0">
                  <a:solidFill>
                    <a:srgbClr val="0000FF"/>
                  </a:solidFill>
                </a:rPr>
                <a:t>Bottleneck effect</a:t>
              </a:r>
            </a:p>
          </p:txBody>
        </p:sp>
        <p:pic>
          <p:nvPicPr>
            <p:cNvPr id="1026" name="Picture 2">
              <a:extLst>
                <a:ext uri="{FF2B5EF4-FFF2-40B4-BE49-F238E27FC236}">
                  <a16:creationId xmlns:a16="http://schemas.microsoft.com/office/drawing/2014/main" id="{3E427AC0-FBD8-470C-9528-00E58C0CB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358746"/>
              <a:ext cx="3398360" cy="17204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83D34D21-69CA-40DA-B291-828EDDE9F9DE}"/>
              </a:ext>
            </a:extLst>
          </p:cNvPr>
          <p:cNvGrpSpPr/>
          <p:nvPr/>
        </p:nvGrpSpPr>
        <p:grpSpPr>
          <a:xfrm>
            <a:off x="304800" y="3367832"/>
            <a:ext cx="3304074" cy="1870722"/>
            <a:chOff x="425144" y="4569261"/>
            <a:chExt cx="2921129" cy="1492822"/>
          </a:xfrm>
        </p:grpSpPr>
        <p:pic>
          <p:nvPicPr>
            <p:cNvPr id="7" name="Picture 6">
              <a:extLst>
                <a:ext uri="{FF2B5EF4-FFF2-40B4-BE49-F238E27FC236}">
                  <a16:creationId xmlns:a16="http://schemas.microsoft.com/office/drawing/2014/main" id="{A0A01B04-2D77-4765-AC78-AC3C0FC70E10}"/>
                </a:ext>
              </a:extLst>
            </p:cNvPr>
            <p:cNvPicPr>
              <a:picLocks noChangeAspect="1"/>
            </p:cNvPicPr>
            <p:nvPr/>
          </p:nvPicPr>
          <p:blipFill rotWithShape="1">
            <a:blip r:embed="rId4"/>
            <a:srcRect l="16666" t="48652" r="45480" b="26284"/>
            <a:stretch/>
          </p:blipFill>
          <p:spPr>
            <a:xfrm>
              <a:off x="425144" y="4569261"/>
              <a:ext cx="2921129" cy="1087396"/>
            </a:xfrm>
            <a:prstGeom prst="rect">
              <a:avLst/>
            </a:prstGeom>
          </p:spPr>
        </p:pic>
        <p:sp>
          <p:nvSpPr>
            <p:cNvPr id="3" name="Rectangle 2">
              <a:extLst>
                <a:ext uri="{FF2B5EF4-FFF2-40B4-BE49-F238E27FC236}">
                  <a16:creationId xmlns:a16="http://schemas.microsoft.com/office/drawing/2014/main" id="{82756C2A-AE14-4C64-9F4F-A0F307BD05DA}"/>
                </a:ext>
              </a:extLst>
            </p:cNvPr>
            <p:cNvSpPr/>
            <p:nvPr/>
          </p:nvSpPr>
          <p:spPr>
            <a:xfrm>
              <a:off x="791383" y="5692751"/>
              <a:ext cx="1843774" cy="369332"/>
            </a:xfrm>
            <a:prstGeom prst="rect">
              <a:avLst/>
            </a:prstGeom>
          </p:spPr>
          <p:txBody>
            <a:bodyPr wrap="none">
              <a:spAutoFit/>
            </a:bodyPr>
            <a:lstStyle/>
            <a:p>
              <a:r>
                <a:rPr lang="en-US" dirty="0">
                  <a:solidFill>
                    <a:srgbClr val="0000FF"/>
                  </a:solidFill>
                </a:rPr>
                <a:t>Founder effect</a:t>
              </a:r>
            </a:p>
          </p:txBody>
        </p:sp>
      </p:grpSp>
    </p:spTree>
    <p:extLst>
      <p:ext uri="{BB962C8B-B14F-4D97-AF65-F5344CB8AC3E}">
        <p14:creationId xmlns:p14="http://schemas.microsoft.com/office/powerpoint/2010/main" val="290601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9"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50006" y="2108059"/>
            <a:ext cx="9043987" cy="4124160"/>
          </a:xfrm>
        </p:spPr>
        <p:txBody>
          <a:bodyPr/>
          <a:lstStyle/>
          <a:p>
            <a:pPr marL="0" indent="0">
              <a:buFontTx/>
              <a:buNone/>
            </a:pPr>
            <a:r>
              <a:rPr lang="en-US" sz="1600" dirty="0">
                <a:latin typeface="Comic Sans MS" panose="030F0702030302020204" pitchFamily="66" charset="0"/>
              </a:rPr>
              <a:t>Undersea landslides can disrupt marine habitats by burying organisms that live on the ocean floor.  The graph above shows the size of a population of a certain organism that lives on the ocean floor.  The population was affected by a recent landslide at the time indicated on the graph.  Which of the following best predicts how the population will be affected by the landslide?</a:t>
            </a:r>
          </a:p>
          <a:p>
            <a:pPr marL="0" indent="0">
              <a:buFontTx/>
              <a:buNone/>
            </a:pPr>
            <a:endParaRPr lang="en-US" sz="1600" dirty="0">
              <a:latin typeface="Comic Sans MS" panose="030F0702030302020204" pitchFamily="66" charset="0"/>
            </a:endParaRPr>
          </a:p>
          <a:p>
            <a:pPr marL="0" indent="0">
              <a:buNone/>
            </a:pPr>
            <a:r>
              <a:rPr lang="en-US" sz="1600" dirty="0">
                <a:latin typeface="Comic Sans MS" panose="030F0702030302020204" pitchFamily="66" charset="0"/>
              </a:rPr>
              <a:t>  A) The surviving organisms will evolve into a new species.</a:t>
            </a:r>
          </a:p>
          <a:p>
            <a:pPr marL="0" indent="0">
              <a:buNone/>
            </a:pPr>
            <a:br>
              <a:rPr lang="en-US" sz="1600" dirty="0">
                <a:latin typeface="Comic Sans MS" panose="030F0702030302020204" pitchFamily="66" charset="0"/>
              </a:rPr>
            </a:br>
            <a:r>
              <a:rPr lang="en-US" sz="1600" dirty="0">
                <a:latin typeface="Comic Sans MS" panose="030F0702030302020204" pitchFamily="66" charset="0"/>
              </a:rPr>
              <a:t>  B) The reduced populations will likely have allelic frequencies that are different </a:t>
            </a:r>
            <a:br>
              <a:rPr lang="en-US" sz="1600" dirty="0">
                <a:latin typeface="Comic Sans MS" panose="030F0702030302020204" pitchFamily="66" charset="0"/>
              </a:rPr>
            </a:br>
            <a:r>
              <a:rPr lang="en-US" sz="1600" dirty="0">
                <a:latin typeface="Comic Sans MS" panose="030F0702030302020204" pitchFamily="66" charset="0"/>
              </a:rPr>
              <a:t>            from the initial population </a:t>
            </a:r>
          </a:p>
          <a:p>
            <a:pPr marL="0" indent="0">
              <a:buNone/>
            </a:pPr>
            <a:endParaRPr lang="en-US" sz="1600" dirty="0">
              <a:latin typeface="Comic Sans MS" panose="030F0702030302020204" pitchFamily="66" charset="0"/>
            </a:endParaRPr>
          </a:p>
          <a:p>
            <a:pPr marL="0" indent="0">
              <a:buNone/>
            </a:pPr>
            <a:r>
              <a:rPr lang="en-US" sz="1600" dirty="0">
                <a:latin typeface="Comic Sans MS" panose="030F0702030302020204" pitchFamily="66" charset="0"/>
              </a:rPr>
              <a:t> C) The population will adapt to deeper waters to avoid future landslides.  </a:t>
            </a:r>
          </a:p>
          <a:p>
            <a:pPr marL="0" indent="0">
              <a:buNone/>
            </a:pPr>
            <a:endParaRPr lang="en-US" sz="1600" dirty="0">
              <a:latin typeface="Comic Sans MS" panose="030F0702030302020204" pitchFamily="66" charset="0"/>
            </a:endParaRPr>
          </a:p>
          <a:p>
            <a:pPr marL="0" indent="0">
              <a:buNone/>
            </a:pPr>
            <a:r>
              <a:rPr lang="en-US" sz="1600" dirty="0">
                <a:latin typeface="Comic Sans MS" panose="030F0702030302020204" pitchFamily="66" charset="0"/>
              </a:rPr>
              <a:t> D)  The reduced population will have a greater number of different genes that </a:t>
            </a:r>
            <a:br>
              <a:rPr lang="en-US" sz="1600" dirty="0">
                <a:latin typeface="Comic Sans MS" panose="030F0702030302020204" pitchFamily="66" charset="0"/>
              </a:rPr>
            </a:br>
            <a:r>
              <a:rPr lang="en-US" sz="1600" dirty="0">
                <a:latin typeface="Comic Sans MS" panose="030F0702030302020204" pitchFamily="66" charset="0"/>
              </a:rPr>
              <a:t>          the initial population.</a:t>
            </a:r>
          </a:p>
          <a:p>
            <a:pPr marL="0" indent="0">
              <a:buNone/>
            </a:pPr>
            <a:r>
              <a:rPr lang="en-US" sz="1600" dirty="0">
                <a:latin typeface="Comic Sans MS" panose="030F0702030302020204" pitchFamily="66" charset="0"/>
              </a:rPr>
              <a:t> </a:t>
            </a:r>
          </a:p>
          <a:p>
            <a:pPr marL="0" indent="0">
              <a:buNone/>
            </a:pPr>
            <a:r>
              <a:rPr lang="en-US" sz="1600" dirty="0">
                <a:latin typeface="Comic Sans MS" panose="030F0702030302020204" pitchFamily="66" charset="0"/>
              </a:rPr>
              <a:t> </a:t>
            </a:r>
            <a:endParaRPr lang="en-US" altLang="en-US" sz="18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72788" y="6210780"/>
            <a:ext cx="9202738" cy="57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a:lnSpc>
                <a:spcPct val="107000"/>
              </a:lnSpc>
            </a:pPr>
            <a:r>
              <a:rPr lang="en-US" sz="1000" dirty="0"/>
              <a:t>EVO-1.H.1 Evolution is also driven by random occurrences—. b. Genetic drift is a nonselective process occurring in small populations— i. Bottlenecks.</a:t>
            </a:r>
          </a:p>
          <a:p>
            <a:pPr>
              <a:lnSpc>
                <a:spcPct val="107000"/>
              </a:lnSpc>
            </a:pPr>
            <a:r>
              <a:rPr lang="en-US" sz="1000" dirty="0"/>
              <a:t>SYI-3.D.1 The level of variation in a population affects population dynamics— a. Population ability to respond to changes in the environment is influenced by genetic diversity. Species and populations with little genetic diversity are at risk of decline or extinction. </a:t>
            </a:r>
            <a:endParaRPr lang="en-US" sz="10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B6436F-91F3-4413-BE0D-6260B8D67519}"/>
              </a:ext>
            </a:extLst>
          </p:cNvPr>
          <p:cNvSpPr txBox="1"/>
          <p:nvPr/>
        </p:nvSpPr>
        <p:spPr>
          <a:xfrm>
            <a:off x="76200" y="0"/>
            <a:ext cx="3127779" cy="246221"/>
          </a:xfrm>
          <a:prstGeom prst="rect">
            <a:avLst/>
          </a:prstGeom>
          <a:noFill/>
        </p:spPr>
        <p:txBody>
          <a:bodyPr wrap="none" rtlCol="0">
            <a:spAutoFit/>
          </a:bodyPr>
          <a:lstStyle/>
          <a:p>
            <a:r>
              <a:rPr lang="en-US" sz="1000" dirty="0">
                <a:latin typeface="+mn-lt"/>
                <a:cs typeface="Times New Roman" panose="02020603050405020304" pitchFamily="18" charset="0"/>
                <a:hlinkClick r:id="rId3"/>
              </a:rPr>
              <a:t>From Released 2013 AP BIOLOGY Practice Exam</a:t>
            </a:r>
            <a:endParaRPr lang="en-US" sz="1000" dirty="0">
              <a:latin typeface="+mn-lt"/>
              <a:cs typeface="Times New Roman" panose="02020603050405020304" pitchFamily="18" charset="0"/>
            </a:endParaRPr>
          </a:p>
        </p:txBody>
      </p:sp>
      <p:pic>
        <p:nvPicPr>
          <p:cNvPr id="2" name="Picture 1">
            <a:extLst>
              <a:ext uri="{FF2B5EF4-FFF2-40B4-BE49-F238E27FC236}">
                <a16:creationId xmlns:a16="http://schemas.microsoft.com/office/drawing/2014/main" id="{2F8BACAF-6E99-4009-825E-7ED6B717D04C}"/>
              </a:ext>
            </a:extLst>
          </p:cNvPr>
          <p:cNvPicPr>
            <a:picLocks noChangeAspect="1"/>
          </p:cNvPicPr>
          <p:nvPr/>
        </p:nvPicPr>
        <p:blipFill rotWithShape="1">
          <a:blip r:embed="rId4"/>
          <a:srcRect l="52171" t="20383" r="26842" b="57735"/>
          <a:stretch/>
        </p:blipFill>
        <p:spPr>
          <a:xfrm>
            <a:off x="3203979" y="123110"/>
            <a:ext cx="3429000" cy="2010104"/>
          </a:xfrm>
          <a:prstGeom prst="rect">
            <a:avLst/>
          </a:prstGeom>
        </p:spPr>
      </p:pic>
      <p:sp>
        <p:nvSpPr>
          <p:cNvPr id="5" name="Rectangle: Rounded Corners 4">
            <a:extLst>
              <a:ext uri="{FF2B5EF4-FFF2-40B4-BE49-F238E27FC236}">
                <a16:creationId xmlns:a16="http://schemas.microsoft.com/office/drawing/2014/main" id="{BF9B055E-8747-40EE-86C3-013156866618}"/>
              </a:ext>
            </a:extLst>
          </p:cNvPr>
          <p:cNvSpPr/>
          <p:nvPr/>
        </p:nvSpPr>
        <p:spPr>
          <a:xfrm>
            <a:off x="76200" y="4170139"/>
            <a:ext cx="8534400" cy="70666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090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10B238D-20FD-401D-A6B8-FBB83AB3BAC3}"/>
              </a:ext>
            </a:extLst>
          </p:cNvPr>
          <p:cNvSpPr txBox="1"/>
          <p:nvPr/>
        </p:nvSpPr>
        <p:spPr>
          <a:xfrm>
            <a:off x="152400" y="98598"/>
            <a:ext cx="8763000" cy="1503232"/>
          </a:xfrm>
          <a:prstGeom prst="rect">
            <a:avLst/>
          </a:prstGeom>
          <a:noFill/>
        </p:spPr>
        <p:txBody>
          <a:bodyPr wrap="square">
            <a:spAutoFit/>
          </a:bodyPr>
          <a:lstStyle/>
          <a:p>
            <a:pPr marL="0" marR="0">
              <a:lnSpc>
                <a:spcPts val="1200"/>
              </a:lnSpc>
              <a:spcBef>
                <a:spcPts val="0"/>
              </a:spcBef>
              <a:spcAft>
                <a:spcPts val="0"/>
              </a:spcAft>
              <a:tabLst>
                <a:tab pos="133350" algn="l"/>
                <a:tab pos="419100" algn="l"/>
              </a:tabLst>
            </a:pPr>
            <a:r>
              <a:rPr lang="en-US" sz="2400" dirty="0">
                <a:solidFill>
                  <a:srgbClr val="000000"/>
                </a:solidFill>
                <a:effectLst/>
                <a:ea typeface="Times New Roman" panose="02020603050405020304" pitchFamily="18" charset="0"/>
                <a:cs typeface="Tahoma" panose="020B0604030504040204" pitchFamily="34" charset="0"/>
              </a:rPr>
              <a:t>What happens in the Bottleneck Effect?</a:t>
            </a:r>
          </a:p>
          <a:p>
            <a:pPr marL="0" marR="0">
              <a:lnSpc>
                <a:spcPts val="1200"/>
              </a:lnSpc>
              <a:spcBef>
                <a:spcPts val="0"/>
              </a:spcBef>
              <a:spcAft>
                <a:spcPts val="0"/>
              </a:spcAft>
              <a:tabLst>
                <a:tab pos="133350" algn="l"/>
                <a:tab pos="419100" algn="l"/>
              </a:tabLst>
            </a:pPr>
            <a:endParaRPr lang="en-US" sz="2400" dirty="0">
              <a:effectLst/>
              <a:ea typeface="Times New Roman" panose="02020603050405020304" pitchFamily="18" charset="0"/>
              <a:cs typeface="Times New Roman" panose="02020603050405020304" pitchFamily="18" charset="0"/>
            </a:endParaRPr>
          </a:p>
          <a:p>
            <a:pPr marL="0" marR="0">
              <a:lnSpc>
                <a:spcPts val="1200"/>
              </a:lnSpc>
              <a:spcBef>
                <a:spcPts val="0"/>
              </a:spcBef>
              <a:spcAft>
                <a:spcPts val="0"/>
              </a:spcAft>
              <a:tabLst>
                <a:tab pos="685800" algn="l"/>
                <a:tab pos="923925" algn="l"/>
              </a:tabLst>
            </a:pPr>
            <a:r>
              <a:rPr lang="en-US" sz="2400" dirty="0">
                <a:effectLst/>
                <a:ea typeface="Times New Roman" panose="02020603050405020304" pitchFamily="18" charset="0"/>
                <a:cs typeface="Tahoma" panose="020B0604030504040204" pitchFamily="34" charset="0"/>
              </a:rPr>
              <a:t>	</a:t>
            </a:r>
            <a:r>
              <a:rPr lang="en-US" sz="2400" dirty="0">
                <a:solidFill>
                  <a:srgbClr val="000000"/>
                </a:solidFill>
                <a:effectLst/>
                <a:ea typeface="Times New Roman" panose="02020603050405020304" pitchFamily="18" charset="0"/>
                <a:cs typeface="Tahoma" panose="020B0604030504040204" pitchFamily="34" charset="0"/>
              </a:rPr>
              <a:t>A</a:t>
            </a:r>
            <a:r>
              <a:rPr lang="en-US" sz="2400" dirty="0">
                <a:effectLst/>
                <a:ea typeface="Times New Roman" panose="02020603050405020304" pitchFamily="18" charset="0"/>
                <a:cs typeface="Tahoma" panose="020B0604030504040204" pitchFamily="34" charset="0"/>
              </a:rPr>
              <a:t>. </a:t>
            </a:r>
            <a:r>
              <a:rPr lang="en-US" sz="2400" dirty="0">
                <a:solidFill>
                  <a:srgbClr val="000000"/>
                </a:solidFill>
                <a:effectLst/>
                <a:ea typeface="Times New Roman" panose="02020603050405020304" pitchFamily="18" charset="0"/>
                <a:cs typeface="Tahoma" panose="020B0604030504040204" pitchFamily="34" charset="0"/>
              </a:rPr>
              <a:t>certain alleles are over represented due to chance</a:t>
            </a:r>
          </a:p>
          <a:p>
            <a:pPr marL="0" marR="0">
              <a:lnSpc>
                <a:spcPts val="1200"/>
              </a:lnSpc>
              <a:spcBef>
                <a:spcPts val="0"/>
              </a:spcBef>
              <a:spcAft>
                <a:spcPts val="0"/>
              </a:spcAft>
              <a:tabLst>
                <a:tab pos="685800" algn="l"/>
                <a:tab pos="923925" algn="l"/>
              </a:tabLst>
            </a:pPr>
            <a:endParaRPr lang="en-US" sz="2400" dirty="0">
              <a:effectLst/>
              <a:ea typeface="Times New Roman" panose="02020603050405020304" pitchFamily="18" charset="0"/>
              <a:cs typeface="Times New Roman" panose="02020603050405020304" pitchFamily="18" charset="0"/>
            </a:endParaRPr>
          </a:p>
          <a:p>
            <a:pPr marL="0" marR="0">
              <a:lnSpc>
                <a:spcPts val="1200"/>
              </a:lnSpc>
              <a:spcBef>
                <a:spcPts val="0"/>
              </a:spcBef>
              <a:spcAft>
                <a:spcPts val="0"/>
              </a:spcAft>
              <a:tabLst>
                <a:tab pos="685800" algn="l"/>
                <a:tab pos="923925" algn="l"/>
              </a:tabLst>
            </a:pPr>
            <a:r>
              <a:rPr lang="en-US" sz="2400" dirty="0">
                <a:effectLst/>
                <a:ea typeface="Times New Roman" panose="02020603050405020304" pitchFamily="18" charset="0"/>
                <a:cs typeface="Tahoma" panose="020B0604030504040204" pitchFamily="34" charset="0"/>
              </a:rPr>
              <a:t>	</a:t>
            </a:r>
            <a:r>
              <a:rPr lang="en-US" sz="2400" dirty="0">
                <a:solidFill>
                  <a:srgbClr val="000000"/>
                </a:solidFill>
                <a:effectLst/>
                <a:ea typeface="Times New Roman" panose="02020603050405020304" pitchFamily="18" charset="0"/>
                <a:cs typeface="Tahoma" panose="020B0604030504040204" pitchFamily="34" charset="0"/>
              </a:rPr>
              <a:t>B.</a:t>
            </a:r>
            <a:r>
              <a:rPr lang="en-US" sz="2400" dirty="0">
                <a:solidFill>
                  <a:srgbClr val="000000"/>
                </a:solidFill>
                <a:ea typeface="Times New Roman" panose="02020603050405020304" pitchFamily="18" charset="0"/>
                <a:cs typeface="Tahoma" panose="020B0604030504040204" pitchFamily="34" charset="0"/>
              </a:rPr>
              <a:t> </a:t>
            </a:r>
            <a:r>
              <a:rPr lang="en-US" sz="2400" dirty="0">
                <a:solidFill>
                  <a:srgbClr val="000000"/>
                </a:solidFill>
                <a:effectLst/>
                <a:ea typeface="Times New Roman" panose="02020603050405020304" pitchFamily="18" charset="0"/>
                <a:cs typeface="Tahoma" panose="020B0604030504040204" pitchFamily="34" charset="0"/>
              </a:rPr>
              <a:t>recessive alleles are masked</a:t>
            </a:r>
          </a:p>
          <a:p>
            <a:pPr marL="0" marR="0">
              <a:lnSpc>
                <a:spcPts val="1200"/>
              </a:lnSpc>
              <a:spcBef>
                <a:spcPts val="0"/>
              </a:spcBef>
              <a:spcAft>
                <a:spcPts val="0"/>
              </a:spcAft>
              <a:tabLst>
                <a:tab pos="685800" algn="l"/>
                <a:tab pos="923925" algn="l"/>
              </a:tabLst>
            </a:pPr>
            <a:endParaRPr lang="en-US" sz="2400" dirty="0">
              <a:effectLst/>
              <a:ea typeface="Times New Roman" panose="02020603050405020304" pitchFamily="18" charset="0"/>
              <a:cs typeface="Times New Roman" panose="02020603050405020304" pitchFamily="18" charset="0"/>
            </a:endParaRPr>
          </a:p>
          <a:p>
            <a:pPr marL="0" marR="0">
              <a:lnSpc>
                <a:spcPts val="1200"/>
              </a:lnSpc>
              <a:spcBef>
                <a:spcPts val="0"/>
              </a:spcBef>
              <a:spcAft>
                <a:spcPts val="0"/>
              </a:spcAft>
              <a:tabLst>
                <a:tab pos="685800" algn="l"/>
                <a:tab pos="923925" algn="l"/>
              </a:tabLst>
            </a:pPr>
            <a:r>
              <a:rPr lang="en-US" sz="2400" dirty="0">
                <a:effectLst/>
                <a:ea typeface="Times New Roman" panose="02020603050405020304" pitchFamily="18" charset="0"/>
                <a:cs typeface="Tahoma" panose="020B0604030504040204" pitchFamily="34" charset="0"/>
              </a:rPr>
              <a:t>	</a:t>
            </a:r>
            <a:r>
              <a:rPr lang="en-US" sz="2400" dirty="0">
                <a:solidFill>
                  <a:srgbClr val="000000"/>
                </a:solidFill>
                <a:effectLst/>
                <a:ea typeface="Times New Roman" panose="02020603050405020304" pitchFamily="18" charset="0"/>
                <a:cs typeface="Tahoma" panose="020B0604030504040204" pitchFamily="34" charset="0"/>
              </a:rPr>
              <a:t>C. heterozygous alleles disappear</a:t>
            </a:r>
          </a:p>
          <a:p>
            <a:pPr marL="0" marR="0">
              <a:lnSpc>
                <a:spcPts val="1200"/>
              </a:lnSpc>
              <a:spcBef>
                <a:spcPts val="0"/>
              </a:spcBef>
              <a:spcAft>
                <a:spcPts val="0"/>
              </a:spcAft>
              <a:tabLst>
                <a:tab pos="685800" algn="l"/>
                <a:tab pos="923925" algn="l"/>
              </a:tabLst>
            </a:pPr>
            <a:endParaRPr lang="en-US" sz="2400" dirty="0">
              <a:effectLst/>
              <a:ea typeface="Times New Roman" panose="02020603050405020304" pitchFamily="18" charset="0"/>
              <a:cs typeface="Times New Roman" panose="02020603050405020304" pitchFamily="18" charset="0"/>
            </a:endParaRPr>
          </a:p>
          <a:p>
            <a:pPr marL="0" marR="0">
              <a:lnSpc>
                <a:spcPts val="1200"/>
              </a:lnSpc>
              <a:spcBef>
                <a:spcPts val="0"/>
              </a:spcBef>
              <a:spcAft>
                <a:spcPts val="0"/>
              </a:spcAft>
              <a:tabLst>
                <a:tab pos="685800" algn="l"/>
                <a:tab pos="923925" algn="l"/>
              </a:tabLst>
            </a:pPr>
            <a:r>
              <a:rPr lang="en-US" sz="2400" dirty="0">
                <a:effectLst/>
                <a:ea typeface="Times New Roman" panose="02020603050405020304" pitchFamily="18" charset="0"/>
                <a:cs typeface="Tahoma" panose="020B0604030504040204" pitchFamily="34" charset="0"/>
              </a:rPr>
              <a:t>	</a:t>
            </a:r>
            <a:r>
              <a:rPr lang="en-US" sz="2400" dirty="0">
                <a:solidFill>
                  <a:srgbClr val="000000"/>
                </a:solidFill>
                <a:effectLst/>
                <a:ea typeface="Times New Roman" panose="02020603050405020304" pitchFamily="18" charset="0"/>
                <a:cs typeface="Tahoma" panose="020B0604030504040204" pitchFamily="34" charset="0"/>
              </a:rPr>
              <a:t>D. few individuals colonize an isolated area</a:t>
            </a:r>
            <a:endParaRPr lang="en-US" sz="2000" dirty="0">
              <a:solidFill>
                <a:srgbClr val="000000"/>
              </a:solidFill>
              <a:effectLst/>
              <a:ea typeface="Times New Roman" panose="02020603050405020304" pitchFamily="18" charset="0"/>
              <a:cs typeface="Tahoma" panose="020B0604030504040204" pitchFamily="34" charset="0"/>
            </a:endParaRPr>
          </a:p>
        </p:txBody>
      </p:sp>
      <p:sp>
        <p:nvSpPr>
          <p:cNvPr id="4" name="Text Placeholder 3">
            <a:extLst>
              <a:ext uri="{FF2B5EF4-FFF2-40B4-BE49-F238E27FC236}">
                <a16:creationId xmlns:a16="http://schemas.microsoft.com/office/drawing/2014/main" id="{F93855CE-CEA4-447A-B363-710F606B2A87}"/>
              </a:ext>
            </a:extLst>
          </p:cNvPr>
          <p:cNvSpPr>
            <a:spLocks noGrp="1"/>
          </p:cNvSpPr>
          <p:nvPr>
            <p:ph type="body" sz="half" idx="2"/>
          </p:nvPr>
        </p:nvSpPr>
        <p:spPr>
          <a:xfrm>
            <a:off x="122583" y="2819400"/>
            <a:ext cx="9021417" cy="4525963"/>
          </a:xfrm>
        </p:spPr>
        <p:txBody>
          <a:bodyPr/>
          <a:lstStyle/>
          <a:p>
            <a:pPr marL="0" marR="0" indent="0">
              <a:lnSpc>
                <a:spcPct val="115000"/>
              </a:lnSpc>
              <a:spcBef>
                <a:spcPts val="0"/>
              </a:spcBef>
              <a:spcAft>
                <a:spcPts val="0"/>
              </a:spcAft>
              <a:buNone/>
              <a:tabLst>
                <a:tab pos="0" algn="l"/>
              </a:tabLst>
            </a:pP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All of the following are homologous structures EXCEPT</a:t>
            </a:r>
            <a:endParaRPr lang="en-US" sz="24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indent="0">
              <a:lnSpc>
                <a:spcPts val="1200"/>
              </a:lnSpc>
              <a:spcBef>
                <a:spcPts val="0"/>
              </a:spcBef>
              <a:spcAft>
                <a:spcPts val="0"/>
              </a:spcAft>
              <a:buNone/>
              <a:tabLst>
                <a:tab pos="685800" algn="l"/>
                <a:tab pos="923925" algn="l"/>
              </a:tabLst>
            </a:pPr>
            <a:r>
              <a:rPr lang="en-US" sz="2400" dirty="0">
                <a:effectLst/>
                <a:latin typeface="Comic Sans MS" panose="030F0702030302020204" pitchFamily="66" charset="0"/>
                <a:ea typeface="Times New Roman" panose="02020603050405020304" pitchFamily="18" charset="0"/>
                <a:cs typeface="Tahoma" panose="020B0604030504040204" pitchFamily="34" charset="0"/>
              </a:rPr>
              <a:t>	</a:t>
            </a: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A</a:t>
            </a:r>
            <a:r>
              <a:rPr lang="en-US" sz="2400" dirty="0">
                <a:effectLst/>
                <a:latin typeface="Comic Sans MS" panose="030F0702030302020204" pitchFamily="66" charset="0"/>
                <a:ea typeface="Times New Roman" panose="02020603050405020304" pitchFamily="18" charset="0"/>
                <a:cs typeface="Tahoma" panose="020B0604030504040204" pitchFamily="34" charset="0"/>
              </a:rPr>
              <a:t>	</a:t>
            </a:r>
            <a:r>
              <a:rPr lang="en-US" sz="2400" dirty="0">
                <a:solidFill>
                  <a:srgbClr val="000000"/>
                </a:solidFill>
                <a:latin typeface="Comic Sans MS" panose="030F0702030302020204" pitchFamily="66" charset="0"/>
                <a:ea typeface="Times New Roman" panose="02020603050405020304" pitchFamily="18" charset="0"/>
                <a:cs typeface="Tahoma" panose="020B0604030504040204" pitchFamily="34" charset="0"/>
              </a:rPr>
              <a:t>.</a:t>
            </a: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 human arm</a:t>
            </a:r>
          </a:p>
          <a:p>
            <a:pPr marL="0" marR="0" indent="0">
              <a:lnSpc>
                <a:spcPts val="1200"/>
              </a:lnSpc>
              <a:spcBef>
                <a:spcPts val="0"/>
              </a:spcBef>
              <a:spcAft>
                <a:spcPts val="0"/>
              </a:spcAft>
              <a:buNone/>
              <a:tabLst>
                <a:tab pos="685800" algn="l"/>
                <a:tab pos="923925" algn="l"/>
              </a:tabLst>
            </a:pPr>
            <a:r>
              <a:rPr lang="en-US" sz="2400" dirty="0">
                <a:latin typeface="Comic Sans MS" panose="030F0702030302020204" pitchFamily="66" charset="0"/>
                <a:ea typeface="Times New Roman" panose="02020603050405020304" pitchFamily="18" charset="0"/>
                <a:cs typeface="Times New Roman" panose="02020603050405020304" pitchFamily="18" charset="0"/>
              </a:rPr>
              <a:t> </a:t>
            </a:r>
            <a:r>
              <a:rPr lang="en-US" sz="2400" dirty="0">
                <a:effectLst/>
                <a:latin typeface="Comic Sans MS" panose="030F0702030302020204" pitchFamily="66" charset="0"/>
                <a:ea typeface="Times New Roman" panose="02020603050405020304" pitchFamily="18" charset="0"/>
                <a:cs typeface="Times New Roman" panose="02020603050405020304" pitchFamily="18" charset="0"/>
              </a:rPr>
              <a:t> </a:t>
            </a:r>
          </a:p>
          <a:p>
            <a:pPr marL="0" marR="0" indent="0">
              <a:lnSpc>
                <a:spcPts val="1200"/>
              </a:lnSpc>
              <a:spcBef>
                <a:spcPts val="0"/>
              </a:spcBef>
              <a:spcAft>
                <a:spcPts val="0"/>
              </a:spcAft>
              <a:buNone/>
              <a:tabLst>
                <a:tab pos="685800" algn="l"/>
                <a:tab pos="923925" algn="l"/>
              </a:tabLst>
            </a:pPr>
            <a:r>
              <a:rPr lang="en-US" sz="2400" dirty="0">
                <a:solidFill>
                  <a:srgbClr val="000000"/>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B.  bat wing</a:t>
            </a:r>
          </a:p>
          <a:p>
            <a:pPr marL="0" marR="0" indent="0">
              <a:lnSpc>
                <a:spcPts val="1200"/>
              </a:lnSpc>
              <a:spcBef>
                <a:spcPts val="0"/>
              </a:spcBef>
              <a:spcAft>
                <a:spcPts val="0"/>
              </a:spcAft>
              <a:buNone/>
              <a:tabLst>
                <a:tab pos="685800" algn="l"/>
                <a:tab pos="923925" algn="l"/>
              </a:tabLst>
            </a:pPr>
            <a:endParaRPr lang="en-US" sz="24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indent="0">
              <a:lnSpc>
                <a:spcPts val="1200"/>
              </a:lnSpc>
              <a:spcBef>
                <a:spcPts val="0"/>
              </a:spcBef>
              <a:spcAft>
                <a:spcPts val="0"/>
              </a:spcAft>
              <a:buNone/>
              <a:tabLst>
                <a:tab pos="685800" algn="l"/>
                <a:tab pos="923925" algn="l"/>
              </a:tabLst>
            </a:pPr>
            <a:r>
              <a:rPr lang="en-US" sz="2400" dirty="0">
                <a:effectLst/>
                <a:latin typeface="Comic Sans MS" panose="030F0702030302020204" pitchFamily="66" charset="0"/>
                <a:ea typeface="Times New Roman" panose="02020603050405020304" pitchFamily="18" charset="0"/>
                <a:cs typeface="Tahoma" panose="020B0604030504040204" pitchFamily="34" charset="0"/>
              </a:rPr>
              <a:t>	</a:t>
            </a: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C</a:t>
            </a:r>
            <a:r>
              <a:rPr lang="en-US" sz="2400" dirty="0">
                <a:solidFill>
                  <a:srgbClr val="000000"/>
                </a:solidFill>
                <a:latin typeface="Comic Sans MS" panose="030F0702030302020204" pitchFamily="66" charset="0"/>
                <a:ea typeface="Times New Roman" panose="02020603050405020304" pitchFamily="18" charset="0"/>
                <a:cs typeface="Tahoma" panose="020B0604030504040204" pitchFamily="34" charset="0"/>
              </a:rPr>
              <a:t>.</a:t>
            </a: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  penguin flipper</a:t>
            </a:r>
          </a:p>
          <a:p>
            <a:pPr marL="0" marR="0" indent="0">
              <a:lnSpc>
                <a:spcPts val="1200"/>
              </a:lnSpc>
              <a:spcBef>
                <a:spcPts val="0"/>
              </a:spcBef>
              <a:spcAft>
                <a:spcPts val="0"/>
              </a:spcAft>
              <a:buNone/>
              <a:tabLst>
                <a:tab pos="685800" algn="l"/>
                <a:tab pos="923925" algn="l"/>
              </a:tabLst>
            </a:pPr>
            <a:endParaRPr lang="en-US" sz="24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indent="0">
              <a:lnSpc>
                <a:spcPts val="1200"/>
              </a:lnSpc>
              <a:spcBef>
                <a:spcPts val="0"/>
              </a:spcBef>
              <a:spcAft>
                <a:spcPts val="0"/>
              </a:spcAft>
              <a:buNone/>
              <a:tabLst>
                <a:tab pos="685800" algn="l"/>
                <a:tab pos="923925" algn="l"/>
              </a:tabLst>
            </a:pPr>
            <a:r>
              <a:rPr lang="en-US" sz="2400" dirty="0">
                <a:effectLst/>
                <a:latin typeface="Comic Sans MS" panose="030F0702030302020204" pitchFamily="66" charset="0"/>
                <a:ea typeface="Times New Roman" panose="02020603050405020304" pitchFamily="18" charset="0"/>
                <a:cs typeface="Tahoma" panose="020B0604030504040204" pitchFamily="34" charset="0"/>
              </a:rPr>
              <a:t>	</a:t>
            </a: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D</a:t>
            </a:r>
            <a:r>
              <a:rPr lang="en-US" sz="2400" dirty="0">
                <a:effectLst/>
                <a:latin typeface="Comic Sans MS" panose="030F0702030302020204" pitchFamily="66" charset="0"/>
                <a:ea typeface="Times New Roman" panose="02020603050405020304" pitchFamily="18" charset="0"/>
                <a:cs typeface="Tahoma" panose="020B0604030504040204" pitchFamily="34" charset="0"/>
              </a:rPr>
              <a:t>	</a:t>
            </a:r>
            <a:r>
              <a:rPr lang="en-US" sz="2400" dirty="0">
                <a:solidFill>
                  <a:srgbClr val="000000"/>
                </a:solidFill>
                <a:latin typeface="Comic Sans MS" panose="030F0702030302020204" pitchFamily="66" charset="0"/>
                <a:ea typeface="Times New Roman" panose="02020603050405020304" pitchFamily="18" charset="0"/>
                <a:cs typeface="Tahoma" panose="020B0604030504040204" pitchFamily="34" charset="0"/>
              </a:rPr>
              <a:t>. </a:t>
            </a: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 butterfly wing</a:t>
            </a:r>
            <a:endParaRPr lang="en-US" sz="24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indent="0">
              <a:buNone/>
            </a:pPr>
            <a:endParaRPr lang="en-US" dirty="0"/>
          </a:p>
        </p:txBody>
      </p:sp>
      <p:sp>
        <p:nvSpPr>
          <p:cNvPr id="5" name="Rectangle 4">
            <a:extLst>
              <a:ext uri="{FF2B5EF4-FFF2-40B4-BE49-F238E27FC236}">
                <a16:creationId xmlns:a16="http://schemas.microsoft.com/office/drawing/2014/main" id="{CC5A427D-83A3-4D60-AF8F-D69219591C93}"/>
              </a:ext>
            </a:extLst>
          </p:cNvPr>
          <p:cNvSpPr/>
          <p:nvPr/>
        </p:nvSpPr>
        <p:spPr>
          <a:xfrm>
            <a:off x="838200" y="304800"/>
            <a:ext cx="8153400" cy="3720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9863EAD-F4FA-43F3-B5F9-1F2B6E22DDF5}"/>
              </a:ext>
            </a:extLst>
          </p:cNvPr>
          <p:cNvPicPr>
            <a:picLocks noChangeAspect="1"/>
          </p:cNvPicPr>
          <p:nvPr/>
        </p:nvPicPr>
        <p:blipFill>
          <a:blip r:embed="rId2"/>
          <a:stretch>
            <a:fillRect/>
          </a:stretch>
        </p:blipFill>
        <p:spPr>
          <a:xfrm>
            <a:off x="815009" y="4038600"/>
            <a:ext cx="2918791" cy="408467"/>
          </a:xfrm>
          <a:prstGeom prst="rect">
            <a:avLst/>
          </a:prstGeom>
        </p:spPr>
      </p:pic>
      <p:sp>
        <p:nvSpPr>
          <p:cNvPr id="7" name="TextBox 6">
            <a:extLst>
              <a:ext uri="{FF2B5EF4-FFF2-40B4-BE49-F238E27FC236}">
                <a16:creationId xmlns:a16="http://schemas.microsoft.com/office/drawing/2014/main" id="{B89A5261-A27E-4CBA-9E3D-FA97CEFA367C}"/>
              </a:ext>
            </a:extLst>
          </p:cNvPr>
          <p:cNvSpPr txBox="1"/>
          <p:nvPr/>
        </p:nvSpPr>
        <p:spPr>
          <a:xfrm>
            <a:off x="23191" y="5867400"/>
            <a:ext cx="9021417" cy="1069203"/>
          </a:xfrm>
          <a:prstGeom prst="rect">
            <a:avLst/>
          </a:prstGeom>
          <a:noFill/>
        </p:spPr>
        <p:txBody>
          <a:bodyPr wrap="square">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EVO-1.H.1 Evolution is also driven by random occurrences—</a:t>
            </a:r>
          </a:p>
          <a:p>
            <a:pPr lvl="0">
              <a:lnSpc>
                <a:spcPct val="107000"/>
              </a:lnSpc>
            </a:pPr>
            <a:r>
              <a:rPr lang="en-US" sz="1000" dirty="0">
                <a:latin typeface="Times New Roman" panose="02020603050405020304" pitchFamily="18" charset="0"/>
                <a:cs typeface="Times New Roman" panose="02020603050405020304" pitchFamily="18" charset="0"/>
              </a:rPr>
              <a:t>b. Genetic drift is a nonselective process occurring in small populations—</a:t>
            </a:r>
          </a:p>
          <a:p>
            <a:pPr lvl="0">
              <a:lnSpc>
                <a:spcPct val="107000"/>
              </a:lnSpc>
            </a:pPr>
            <a:r>
              <a:rPr lang="en-US" sz="1000" dirty="0">
                <a:latin typeface="Times New Roman" panose="02020603050405020304" pitchFamily="18" charset="0"/>
                <a:cs typeface="Times New Roman" panose="02020603050405020304" pitchFamily="18" charset="0"/>
              </a:rPr>
              <a:t>    i. Bottlenecks.</a:t>
            </a:r>
          </a:p>
          <a:p>
            <a:pPr lvl="0">
              <a:lnSpc>
                <a:spcPct val="107000"/>
              </a:lnSpc>
            </a:pPr>
            <a:r>
              <a:rPr lang="en-US" sz="1000" dirty="0">
                <a:latin typeface="Times New Roman" panose="02020603050405020304" pitchFamily="18" charset="0"/>
                <a:cs typeface="Times New Roman" panose="02020603050405020304" pitchFamily="18" charset="0"/>
              </a:rPr>
              <a:t>EVO-1.N.1 Molecular, morphological, and genetic evidence from extant and extinct organisms adds to our understanding of evolution— </a:t>
            </a:r>
          </a:p>
          <a:p>
            <a:pPr lvl="0">
              <a:lnSpc>
                <a:spcPct val="107000"/>
              </a:lnSpc>
            </a:pPr>
            <a:r>
              <a:rPr lang="en-US" sz="1000" dirty="0">
                <a:latin typeface="Times New Roman" panose="02020603050405020304" pitchFamily="18" charset="0"/>
                <a:cs typeface="Times New Roman" panose="02020603050405020304" pitchFamily="18" charset="0"/>
              </a:rPr>
              <a:t>  b. Morphological homologies, including vestigial structures, represent features shared by common ancestry. </a:t>
            </a:r>
          </a:p>
          <a:p>
            <a:pPr lvl="0">
              <a:lnSpc>
                <a:spcPct val="107000"/>
              </a:lnSpc>
            </a:pPr>
            <a:r>
              <a:rPr lang="en-US" sz="1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1570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10B238D-20FD-401D-A6B8-FBB83AB3BAC3}"/>
              </a:ext>
            </a:extLst>
          </p:cNvPr>
          <p:cNvSpPr txBox="1"/>
          <p:nvPr/>
        </p:nvSpPr>
        <p:spPr>
          <a:xfrm>
            <a:off x="19878" y="102840"/>
            <a:ext cx="8895522" cy="1823897"/>
          </a:xfrm>
          <a:prstGeom prst="rect">
            <a:avLst/>
          </a:prstGeom>
          <a:noFill/>
        </p:spPr>
        <p:txBody>
          <a:bodyPr wrap="square">
            <a:spAutoFit/>
          </a:bodyPr>
          <a:lstStyle/>
          <a:p>
            <a:pPr marL="0" marR="0">
              <a:lnSpc>
                <a:spcPts val="1200"/>
              </a:lnSpc>
              <a:spcBef>
                <a:spcPts val="0"/>
              </a:spcBef>
              <a:spcAft>
                <a:spcPts val="0"/>
              </a:spcAft>
              <a:tabLst>
                <a:tab pos="133350" algn="l"/>
                <a:tab pos="419100" algn="l"/>
              </a:tabLst>
            </a:pPr>
            <a:r>
              <a:rPr lang="en-US" sz="2400" dirty="0">
                <a:solidFill>
                  <a:srgbClr val="000000"/>
                </a:solidFill>
                <a:effectLst/>
                <a:ea typeface="Times New Roman" panose="02020603050405020304" pitchFamily="18" charset="0"/>
                <a:cs typeface="Tahoma" panose="020B0604030504040204" pitchFamily="34" charset="0"/>
              </a:rPr>
              <a:t>Which of the following appears earliest in the fossil record?</a:t>
            </a:r>
            <a:endParaRPr lang="en-US" sz="2400" dirty="0">
              <a:effectLst/>
              <a:ea typeface="Times New Roman" panose="02020603050405020304" pitchFamily="18" charset="0"/>
              <a:cs typeface="Times New Roman" panose="02020603050405020304" pitchFamily="18" charset="0"/>
            </a:endParaRPr>
          </a:p>
          <a:p>
            <a:pPr marL="0" marR="0">
              <a:lnSpc>
                <a:spcPts val="1200"/>
              </a:lnSpc>
              <a:spcBef>
                <a:spcPts val="0"/>
              </a:spcBef>
              <a:spcAft>
                <a:spcPts val="0"/>
              </a:spcAft>
              <a:tabLst>
                <a:tab pos="685800" algn="l"/>
                <a:tab pos="923925" algn="l"/>
              </a:tabLst>
            </a:pPr>
            <a:r>
              <a:rPr lang="en-US" sz="2400" dirty="0">
                <a:effectLst/>
                <a:ea typeface="Times New Roman" panose="02020603050405020304" pitchFamily="18" charset="0"/>
                <a:cs typeface="Tahoma" panose="020B0604030504040204" pitchFamily="34" charset="0"/>
              </a:rPr>
              <a:t>	</a:t>
            </a:r>
          </a:p>
          <a:p>
            <a:pPr marL="0" marR="0">
              <a:lnSpc>
                <a:spcPts val="1200"/>
              </a:lnSpc>
              <a:spcBef>
                <a:spcPts val="0"/>
              </a:spcBef>
              <a:spcAft>
                <a:spcPts val="0"/>
              </a:spcAft>
              <a:tabLst>
                <a:tab pos="685800" algn="l"/>
                <a:tab pos="923925" algn="l"/>
              </a:tabLst>
            </a:pPr>
            <a:r>
              <a:rPr lang="en-US" sz="2400" dirty="0">
                <a:solidFill>
                  <a:srgbClr val="000000"/>
                </a:solidFill>
                <a:ea typeface="Times New Roman" panose="02020603050405020304" pitchFamily="18" charset="0"/>
                <a:cs typeface="Tahoma" panose="020B0604030504040204" pitchFamily="34" charset="0"/>
              </a:rPr>
              <a:t>	</a:t>
            </a:r>
            <a:r>
              <a:rPr lang="en-US" sz="2400" dirty="0">
                <a:solidFill>
                  <a:srgbClr val="000000"/>
                </a:solidFill>
                <a:effectLst/>
                <a:ea typeface="Times New Roman" panose="02020603050405020304" pitchFamily="18" charset="0"/>
                <a:cs typeface="Tahoma" panose="020B0604030504040204" pitchFamily="34" charset="0"/>
              </a:rPr>
              <a:t>A. mammals</a:t>
            </a:r>
          </a:p>
          <a:p>
            <a:pPr marL="0" marR="0">
              <a:lnSpc>
                <a:spcPts val="1200"/>
              </a:lnSpc>
              <a:spcBef>
                <a:spcPts val="0"/>
              </a:spcBef>
              <a:spcAft>
                <a:spcPts val="0"/>
              </a:spcAft>
              <a:tabLst>
                <a:tab pos="685800" algn="l"/>
                <a:tab pos="923925" algn="l"/>
              </a:tabLst>
            </a:pPr>
            <a:endParaRPr lang="en-US" sz="2400" dirty="0">
              <a:effectLst/>
              <a:ea typeface="Times New Roman" panose="02020603050405020304" pitchFamily="18" charset="0"/>
              <a:cs typeface="Times New Roman" panose="02020603050405020304" pitchFamily="18" charset="0"/>
            </a:endParaRPr>
          </a:p>
          <a:p>
            <a:pPr marL="0" marR="0">
              <a:lnSpc>
                <a:spcPts val="1200"/>
              </a:lnSpc>
              <a:spcBef>
                <a:spcPts val="0"/>
              </a:spcBef>
              <a:spcAft>
                <a:spcPts val="0"/>
              </a:spcAft>
              <a:tabLst>
                <a:tab pos="685800" algn="l"/>
                <a:tab pos="923925" algn="l"/>
              </a:tabLst>
            </a:pPr>
            <a:r>
              <a:rPr lang="en-US" sz="2400" dirty="0">
                <a:effectLst/>
                <a:ea typeface="Times New Roman" panose="02020603050405020304" pitchFamily="18" charset="0"/>
                <a:cs typeface="Tahoma" panose="020B0604030504040204" pitchFamily="34" charset="0"/>
              </a:rPr>
              <a:t>	</a:t>
            </a:r>
            <a:r>
              <a:rPr lang="en-US" sz="2400" dirty="0">
                <a:solidFill>
                  <a:srgbClr val="000000"/>
                </a:solidFill>
                <a:effectLst/>
                <a:ea typeface="Times New Roman" panose="02020603050405020304" pitchFamily="18" charset="0"/>
                <a:cs typeface="Tahoma" panose="020B0604030504040204" pitchFamily="34" charset="0"/>
              </a:rPr>
              <a:t>B</a:t>
            </a:r>
            <a:r>
              <a:rPr lang="en-US" sz="2400" dirty="0">
                <a:solidFill>
                  <a:srgbClr val="000000"/>
                </a:solidFill>
                <a:ea typeface="Times New Roman" panose="02020603050405020304" pitchFamily="18" charset="0"/>
                <a:cs typeface="Tahoma" panose="020B0604030504040204" pitchFamily="34" charset="0"/>
              </a:rPr>
              <a:t>.  r</a:t>
            </a:r>
            <a:r>
              <a:rPr lang="en-US" sz="2400" dirty="0">
                <a:solidFill>
                  <a:srgbClr val="000000"/>
                </a:solidFill>
                <a:effectLst/>
                <a:ea typeface="Times New Roman" panose="02020603050405020304" pitchFamily="18" charset="0"/>
                <a:cs typeface="Tahoma" panose="020B0604030504040204" pitchFamily="34" charset="0"/>
              </a:rPr>
              <a:t>eptiles</a:t>
            </a:r>
          </a:p>
          <a:p>
            <a:pPr marL="0" marR="0">
              <a:lnSpc>
                <a:spcPts val="1200"/>
              </a:lnSpc>
              <a:spcBef>
                <a:spcPts val="0"/>
              </a:spcBef>
              <a:spcAft>
                <a:spcPts val="0"/>
              </a:spcAft>
              <a:tabLst>
                <a:tab pos="685800" algn="l"/>
                <a:tab pos="923925" algn="l"/>
              </a:tabLst>
            </a:pPr>
            <a:endParaRPr lang="en-US" sz="2400" dirty="0">
              <a:effectLst/>
              <a:ea typeface="Times New Roman" panose="02020603050405020304" pitchFamily="18" charset="0"/>
              <a:cs typeface="Times New Roman" panose="02020603050405020304" pitchFamily="18" charset="0"/>
            </a:endParaRPr>
          </a:p>
          <a:p>
            <a:pPr marL="0" marR="0">
              <a:lnSpc>
                <a:spcPts val="1200"/>
              </a:lnSpc>
              <a:spcBef>
                <a:spcPts val="0"/>
              </a:spcBef>
              <a:spcAft>
                <a:spcPts val="0"/>
              </a:spcAft>
              <a:tabLst>
                <a:tab pos="685800" algn="l"/>
                <a:tab pos="923925" algn="l"/>
              </a:tabLst>
            </a:pPr>
            <a:r>
              <a:rPr lang="en-US" sz="2400" dirty="0">
                <a:effectLst/>
                <a:ea typeface="Times New Roman" panose="02020603050405020304" pitchFamily="18" charset="0"/>
                <a:cs typeface="Tahoma" panose="020B0604030504040204" pitchFamily="34" charset="0"/>
              </a:rPr>
              <a:t>	</a:t>
            </a:r>
            <a:r>
              <a:rPr lang="en-US" sz="2400" dirty="0">
                <a:solidFill>
                  <a:srgbClr val="000000"/>
                </a:solidFill>
                <a:effectLst/>
                <a:ea typeface="Times New Roman" panose="02020603050405020304" pitchFamily="18" charset="0"/>
                <a:cs typeface="Tahoma" panose="020B0604030504040204" pitchFamily="34" charset="0"/>
              </a:rPr>
              <a:t>C. birds</a:t>
            </a:r>
          </a:p>
          <a:p>
            <a:pPr marL="0" marR="0">
              <a:lnSpc>
                <a:spcPts val="1200"/>
              </a:lnSpc>
              <a:spcBef>
                <a:spcPts val="0"/>
              </a:spcBef>
              <a:spcAft>
                <a:spcPts val="0"/>
              </a:spcAft>
              <a:tabLst>
                <a:tab pos="685800" algn="l"/>
                <a:tab pos="923925" algn="l"/>
              </a:tabLst>
            </a:pPr>
            <a:endParaRPr lang="en-US" sz="2400" dirty="0">
              <a:effectLst/>
              <a:ea typeface="Times New Roman" panose="02020603050405020304" pitchFamily="18" charset="0"/>
              <a:cs typeface="Times New Roman" panose="02020603050405020304" pitchFamily="18" charset="0"/>
            </a:endParaRPr>
          </a:p>
          <a:p>
            <a:pPr marL="0" marR="0">
              <a:lnSpc>
                <a:spcPts val="1200"/>
              </a:lnSpc>
              <a:spcBef>
                <a:spcPts val="0"/>
              </a:spcBef>
              <a:spcAft>
                <a:spcPts val="0"/>
              </a:spcAft>
              <a:tabLst>
                <a:tab pos="685800" algn="l"/>
                <a:tab pos="923925" algn="l"/>
              </a:tabLst>
            </a:pPr>
            <a:r>
              <a:rPr lang="en-US" sz="2400" dirty="0">
                <a:effectLst/>
                <a:ea typeface="Times New Roman" panose="02020603050405020304" pitchFamily="18" charset="0"/>
                <a:cs typeface="Tahoma" panose="020B0604030504040204" pitchFamily="34" charset="0"/>
              </a:rPr>
              <a:t>	</a:t>
            </a:r>
            <a:r>
              <a:rPr lang="en-US" sz="2400" dirty="0">
                <a:solidFill>
                  <a:srgbClr val="000000"/>
                </a:solidFill>
                <a:effectLst/>
                <a:ea typeface="Times New Roman" panose="02020603050405020304" pitchFamily="18" charset="0"/>
                <a:cs typeface="Tahoma" panose="020B0604030504040204" pitchFamily="34" charset="0"/>
              </a:rPr>
              <a:t>D</a:t>
            </a:r>
            <a:r>
              <a:rPr lang="en-US" sz="2400" dirty="0">
                <a:effectLst/>
                <a:ea typeface="Times New Roman" panose="02020603050405020304" pitchFamily="18" charset="0"/>
                <a:cs typeface="Tahoma" panose="020B0604030504040204" pitchFamily="34" charset="0"/>
              </a:rPr>
              <a:t>	. </a:t>
            </a:r>
            <a:r>
              <a:rPr lang="en-US" sz="2400" dirty="0">
                <a:solidFill>
                  <a:srgbClr val="000000"/>
                </a:solidFill>
                <a:effectLst/>
                <a:ea typeface="Times New Roman" panose="02020603050405020304" pitchFamily="18" charset="0"/>
                <a:cs typeface="Tahoma" panose="020B0604030504040204" pitchFamily="34" charset="0"/>
              </a:rPr>
              <a:t>amphibians</a:t>
            </a:r>
          </a:p>
          <a:p>
            <a:pPr marL="0" marR="0">
              <a:lnSpc>
                <a:spcPts val="1200"/>
              </a:lnSpc>
              <a:spcBef>
                <a:spcPts val="0"/>
              </a:spcBef>
              <a:spcAft>
                <a:spcPts val="0"/>
              </a:spcAft>
              <a:tabLst>
                <a:tab pos="685800" algn="l"/>
                <a:tab pos="923925" algn="l"/>
              </a:tabLst>
            </a:pPr>
            <a:endParaRPr lang="en-US" sz="2400" dirty="0">
              <a:effectLst/>
              <a:ea typeface="Times New Roman" panose="02020603050405020304" pitchFamily="18" charset="0"/>
              <a:cs typeface="Times New Roman" panose="02020603050405020304" pitchFamily="18" charset="0"/>
            </a:endParaRPr>
          </a:p>
          <a:p>
            <a:pPr marL="0" marR="0">
              <a:lnSpc>
                <a:spcPts val="1200"/>
              </a:lnSpc>
              <a:spcBef>
                <a:spcPts val="0"/>
              </a:spcBef>
              <a:spcAft>
                <a:spcPts val="0"/>
              </a:spcAft>
              <a:tabLst>
                <a:tab pos="685800" algn="l"/>
                <a:tab pos="923925" algn="l"/>
              </a:tabLst>
            </a:pPr>
            <a:r>
              <a:rPr lang="en-US" sz="2400" dirty="0">
                <a:effectLst/>
                <a:ea typeface="Times New Roman" panose="02020603050405020304" pitchFamily="18" charset="0"/>
                <a:cs typeface="Tahoma" panose="020B0604030504040204" pitchFamily="34" charset="0"/>
              </a:rPr>
              <a:t>	</a:t>
            </a:r>
            <a:r>
              <a:rPr lang="en-US" sz="2400" dirty="0">
                <a:solidFill>
                  <a:srgbClr val="000000"/>
                </a:solidFill>
                <a:effectLst/>
                <a:ea typeface="Times New Roman" panose="02020603050405020304" pitchFamily="18" charset="0"/>
                <a:cs typeface="Tahoma" panose="020B0604030504040204" pitchFamily="34" charset="0"/>
              </a:rPr>
              <a:t>E. fish</a:t>
            </a:r>
            <a:endParaRPr lang="en-US" sz="2400" dirty="0">
              <a:effectLst/>
              <a:ea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F93855CE-CEA4-447A-B363-710F606B2A87}"/>
              </a:ext>
            </a:extLst>
          </p:cNvPr>
          <p:cNvSpPr>
            <a:spLocks noGrp="1"/>
          </p:cNvSpPr>
          <p:nvPr>
            <p:ph type="body" sz="half" idx="2"/>
          </p:nvPr>
        </p:nvSpPr>
        <p:spPr>
          <a:xfrm>
            <a:off x="122583" y="2819400"/>
            <a:ext cx="9021417" cy="4525963"/>
          </a:xfrm>
        </p:spPr>
        <p:txBody>
          <a:bodyPr/>
          <a:lstStyle/>
          <a:p>
            <a:pPr marL="0" marR="0" indent="0">
              <a:lnSpc>
                <a:spcPct val="115000"/>
              </a:lnSpc>
              <a:spcBef>
                <a:spcPts val="0"/>
              </a:spcBef>
              <a:spcAft>
                <a:spcPts val="0"/>
              </a:spcAft>
              <a:buNone/>
              <a:tabLst>
                <a:tab pos="133350" algn="l"/>
                <a:tab pos="419100" algn="l"/>
              </a:tabLst>
            </a:pP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The ultimate source of all genetic variation is</a:t>
            </a:r>
            <a:endParaRPr lang="en-US" sz="24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685800" algn="l"/>
                <a:tab pos="923925" algn="l"/>
              </a:tabLst>
            </a:pPr>
            <a:r>
              <a:rPr lang="en-US" sz="2400" dirty="0">
                <a:effectLst/>
                <a:latin typeface="Comic Sans MS" panose="030F0702030302020204" pitchFamily="66" charset="0"/>
                <a:ea typeface="Times New Roman" panose="02020603050405020304" pitchFamily="18" charset="0"/>
                <a:cs typeface="Tahoma" panose="020B0604030504040204" pitchFamily="34" charset="0"/>
              </a:rPr>
              <a:t>	</a:t>
            </a: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A. natural selection</a:t>
            </a:r>
            <a:endParaRPr lang="en-US" sz="24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685800" algn="l"/>
                <a:tab pos="923925" algn="l"/>
              </a:tabLst>
            </a:pPr>
            <a:r>
              <a:rPr lang="en-US" sz="2400" dirty="0">
                <a:effectLst/>
                <a:latin typeface="Comic Sans MS" panose="030F0702030302020204" pitchFamily="66" charset="0"/>
                <a:ea typeface="Times New Roman" panose="02020603050405020304" pitchFamily="18" charset="0"/>
                <a:cs typeface="Tahoma" panose="020B0604030504040204" pitchFamily="34" charset="0"/>
              </a:rPr>
              <a:t>	</a:t>
            </a: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B. genetic drift</a:t>
            </a:r>
            <a:endParaRPr lang="en-US" sz="24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685800" algn="l"/>
                <a:tab pos="923925" algn="l"/>
              </a:tabLst>
            </a:pPr>
            <a:r>
              <a:rPr lang="en-US" sz="2400" dirty="0">
                <a:effectLst/>
                <a:latin typeface="Comic Sans MS" panose="030F0702030302020204" pitchFamily="66" charset="0"/>
                <a:ea typeface="Times New Roman" panose="02020603050405020304" pitchFamily="18" charset="0"/>
                <a:cs typeface="Tahoma" panose="020B0604030504040204" pitchFamily="34" charset="0"/>
              </a:rPr>
              <a:t>	</a:t>
            </a: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C. </a:t>
            </a:r>
            <a:r>
              <a:rPr lang="en-US" sz="2400" dirty="0">
                <a:solidFill>
                  <a:srgbClr val="000000"/>
                </a:solidFill>
                <a:latin typeface="Comic Sans MS" panose="030F0702030302020204" pitchFamily="66" charset="0"/>
                <a:ea typeface="Times New Roman" panose="02020603050405020304" pitchFamily="18" charset="0"/>
                <a:cs typeface="Tahoma" panose="020B0604030504040204" pitchFamily="34" charset="0"/>
              </a:rPr>
              <a:t>mutations</a:t>
            </a:r>
            <a:endParaRPr lang="en-US" sz="24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685800" algn="l"/>
                <a:tab pos="923925" algn="l"/>
              </a:tabLst>
            </a:pPr>
            <a:r>
              <a:rPr lang="en-US" sz="2400" dirty="0">
                <a:effectLst/>
                <a:latin typeface="Comic Sans MS" panose="030F0702030302020204" pitchFamily="66" charset="0"/>
                <a:ea typeface="Times New Roman" panose="02020603050405020304" pitchFamily="18" charset="0"/>
                <a:cs typeface="Tahoma" panose="020B0604030504040204" pitchFamily="34" charset="0"/>
              </a:rPr>
              <a:t>	</a:t>
            </a: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D. the environment</a:t>
            </a:r>
            <a:endParaRPr lang="en-US" sz="24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None/>
              <a:tabLst>
                <a:tab pos="685800" algn="l"/>
                <a:tab pos="923925" algn="l"/>
              </a:tabLst>
            </a:pPr>
            <a:r>
              <a:rPr lang="en-US" sz="2400" dirty="0">
                <a:effectLst/>
                <a:latin typeface="Comic Sans MS" panose="030F0702030302020204" pitchFamily="66" charset="0"/>
                <a:ea typeface="Times New Roman" panose="02020603050405020304" pitchFamily="18" charset="0"/>
                <a:cs typeface="Tahoma" panose="020B0604030504040204" pitchFamily="34" charset="0"/>
              </a:rPr>
              <a:t>	</a:t>
            </a: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E. </a:t>
            </a:r>
            <a:r>
              <a:rPr lang="en-US" sz="2400" dirty="0">
                <a:solidFill>
                  <a:srgbClr val="000000"/>
                </a:solidFill>
                <a:latin typeface="Comic Sans MS" panose="030F0702030302020204" pitchFamily="66" charset="0"/>
                <a:ea typeface="Times New Roman" panose="02020603050405020304" pitchFamily="18" charset="0"/>
                <a:cs typeface="Tahoma" panose="020B0604030504040204" pitchFamily="34" charset="0"/>
              </a:rPr>
              <a:t>sexual recombination</a:t>
            </a:r>
            <a:endParaRPr lang="en-US" sz="2400" dirty="0">
              <a:effectLst/>
              <a:latin typeface="Comic Sans MS" panose="030F0702030302020204" pitchFamily="66" charset="0"/>
              <a:ea typeface="Times New Roman" panose="02020603050405020304" pitchFamily="18" charset="0"/>
              <a:cs typeface="Times New Roman" panose="02020603050405020304" pitchFamily="18" charset="0"/>
            </a:endParaRPr>
          </a:p>
          <a:p>
            <a:pPr marL="0" indent="0">
              <a:buNone/>
            </a:pPr>
            <a:endParaRPr lang="en-US" dirty="0"/>
          </a:p>
        </p:txBody>
      </p:sp>
      <p:sp>
        <p:nvSpPr>
          <p:cNvPr id="5" name="Rectangle 4">
            <a:extLst>
              <a:ext uri="{FF2B5EF4-FFF2-40B4-BE49-F238E27FC236}">
                <a16:creationId xmlns:a16="http://schemas.microsoft.com/office/drawing/2014/main" id="{CC5A427D-83A3-4D60-AF8F-D69219591C93}"/>
              </a:ext>
            </a:extLst>
          </p:cNvPr>
          <p:cNvSpPr/>
          <p:nvPr/>
        </p:nvSpPr>
        <p:spPr>
          <a:xfrm>
            <a:off x="685800" y="1524000"/>
            <a:ext cx="1424609" cy="2958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9863EAD-F4FA-43F3-B5F9-1F2B6E22DDF5}"/>
              </a:ext>
            </a:extLst>
          </p:cNvPr>
          <p:cNvPicPr>
            <a:picLocks noChangeAspect="1"/>
          </p:cNvPicPr>
          <p:nvPr/>
        </p:nvPicPr>
        <p:blipFill>
          <a:blip r:embed="rId2"/>
          <a:stretch>
            <a:fillRect/>
          </a:stretch>
        </p:blipFill>
        <p:spPr>
          <a:xfrm>
            <a:off x="838200" y="4114800"/>
            <a:ext cx="1981200" cy="408467"/>
          </a:xfrm>
          <a:prstGeom prst="rect">
            <a:avLst/>
          </a:prstGeom>
        </p:spPr>
      </p:pic>
      <p:sp>
        <p:nvSpPr>
          <p:cNvPr id="7" name="TextBox 6">
            <a:extLst>
              <a:ext uri="{FF2B5EF4-FFF2-40B4-BE49-F238E27FC236}">
                <a16:creationId xmlns:a16="http://schemas.microsoft.com/office/drawing/2014/main" id="{B472A530-7980-4306-BC75-30A444D3E4AE}"/>
              </a:ext>
            </a:extLst>
          </p:cNvPr>
          <p:cNvSpPr txBox="1"/>
          <p:nvPr/>
        </p:nvSpPr>
        <p:spPr>
          <a:xfrm>
            <a:off x="0" y="6477501"/>
            <a:ext cx="9144000" cy="37253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IST 4.A.1  b. Mutations are the primary source of genetic variation</a:t>
            </a:r>
            <a:r>
              <a:rPr kumimoji="0" lang="en-US" sz="18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a:t>
            </a:r>
          </a:p>
        </p:txBody>
      </p:sp>
    </p:spTree>
    <p:extLst>
      <p:ext uri="{BB962C8B-B14F-4D97-AF65-F5344CB8AC3E}">
        <p14:creationId xmlns:p14="http://schemas.microsoft.com/office/powerpoint/2010/main" val="56343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3813" y="433388"/>
            <a:ext cx="9043987" cy="5129212"/>
          </a:xfrm>
        </p:spPr>
        <p:txBody>
          <a:bodyPr/>
          <a:lstStyle/>
          <a:p>
            <a:pPr marL="0" indent="0">
              <a:buNone/>
            </a:pPr>
            <a:r>
              <a:rPr lang="en-US" sz="2400" i="0" dirty="0">
                <a:solidFill>
                  <a:srgbClr val="000000"/>
                </a:solidFill>
                <a:effectLst/>
                <a:latin typeface="Comic Sans MS" panose="030F0702030302020204" pitchFamily="66" charset="0"/>
              </a:rPr>
              <a:t>In an ecosystem, factors such as food supply, climate, and predator population are known as which of the following?</a:t>
            </a:r>
          </a:p>
          <a:p>
            <a:pPr marL="0" indent="0" algn="l">
              <a:buNone/>
            </a:pPr>
            <a:br>
              <a:rPr lang="en-US" sz="2400" i="0" dirty="0">
                <a:solidFill>
                  <a:srgbClr val="000000"/>
                </a:solidFill>
                <a:effectLst/>
                <a:latin typeface="Comic Sans MS" panose="030F0702030302020204" pitchFamily="66" charset="0"/>
              </a:rPr>
            </a:br>
            <a:r>
              <a:rPr lang="en-US" sz="2400" i="0" dirty="0">
                <a:solidFill>
                  <a:srgbClr val="000000"/>
                </a:solidFill>
                <a:effectLst/>
                <a:latin typeface="Comic Sans MS" panose="030F0702030302020204" pitchFamily="66" charset="0"/>
              </a:rPr>
              <a:t>  A. Survival of the fittest</a:t>
            </a:r>
          </a:p>
          <a:p>
            <a:pPr marL="0" indent="0" algn="l">
              <a:buNone/>
            </a:pPr>
            <a:r>
              <a:rPr lang="en-US" sz="2400" i="0" dirty="0">
                <a:solidFill>
                  <a:srgbClr val="000000"/>
                </a:solidFill>
                <a:effectLst/>
                <a:latin typeface="Comic Sans MS" panose="030F0702030302020204" pitchFamily="66" charset="0"/>
              </a:rPr>
              <a:t>  B. Inheritance of Acquired Traits</a:t>
            </a:r>
          </a:p>
          <a:p>
            <a:pPr marL="0" indent="0" algn="l">
              <a:buNone/>
            </a:pPr>
            <a:r>
              <a:rPr lang="en-US" sz="2400" i="0" dirty="0">
                <a:solidFill>
                  <a:srgbClr val="000000"/>
                </a:solidFill>
                <a:effectLst/>
                <a:latin typeface="Comic Sans MS" panose="030F0702030302020204" pitchFamily="66" charset="0"/>
              </a:rPr>
              <a:t>  C. Mendel’s Law of Segregation</a:t>
            </a:r>
          </a:p>
          <a:p>
            <a:pPr marL="0" indent="0">
              <a:buNone/>
            </a:pPr>
            <a:r>
              <a:rPr lang="en-US" sz="2400" i="0" dirty="0">
                <a:solidFill>
                  <a:srgbClr val="000000"/>
                </a:solidFill>
                <a:effectLst/>
                <a:latin typeface="Comic Sans MS" panose="030F0702030302020204" pitchFamily="66" charset="0"/>
              </a:rPr>
              <a:t>  D. </a:t>
            </a:r>
            <a:r>
              <a:rPr lang="en-US" sz="2400" dirty="0">
                <a:solidFill>
                  <a:srgbClr val="000000"/>
                </a:solidFill>
                <a:latin typeface="Comic Sans MS" panose="030F0702030302020204" pitchFamily="66" charset="0"/>
              </a:rPr>
              <a:t>Selective pressures</a:t>
            </a:r>
            <a:br>
              <a:rPr lang="en-US" sz="2400" i="0" dirty="0">
                <a:solidFill>
                  <a:srgbClr val="000000"/>
                </a:solidFill>
                <a:effectLst/>
                <a:latin typeface="Comic Sans MS" panose="030F0702030302020204" pitchFamily="66" charset="0"/>
              </a:rPr>
            </a:br>
            <a:r>
              <a:rPr lang="en-US" sz="2400" i="0" dirty="0">
                <a:solidFill>
                  <a:srgbClr val="000000"/>
                </a:solidFill>
                <a:effectLst/>
                <a:latin typeface="Comic Sans MS" panose="030F0702030302020204" pitchFamily="66" charset="0"/>
              </a:rPr>
              <a:t>  E.  Evolutionary catalysts</a:t>
            </a: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65A3BD64-F4BA-4844-AF8C-3EC823A84B84}"/>
              </a:ext>
            </a:extLst>
          </p:cNvPr>
          <p:cNvSpPr txBox="1"/>
          <p:nvPr/>
        </p:nvSpPr>
        <p:spPr>
          <a:xfrm>
            <a:off x="23813" y="0"/>
            <a:ext cx="8891587" cy="400050"/>
          </a:xfrm>
          <a:prstGeom prst="rect">
            <a:avLst/>
          </a:prstGeom>
          <a:noFill/>
        </p:spPr>
        <p:txBody>
          <a:bodyPr>
            <a:spAutoFit/>
          </a:bodyPr>
          <a:lstStyle/>
          <a:p>
            <a:pPr>
              <a:defRPr/>
            </a:pPr>
            <a:r>
              <a:rPr lang="en-US" sz="1000" dirty="0">
                <a:solidFill>
                  <a:schemeClr val="accent6">
                    <a:lumMod val="75000"/>
                  </a:schemeClr>
                </a:solidFill>
              </a:rPr>
              <a:t>MODIFIED FROM:</a:t>
            </a:r>
            <a:br>
              <a:rPr lang="en-US" sz="1000" dirty="0">
                <a:solidFill>
                  <a:schemeClr val="accent6">
                    <a:lumMod val="75000"/>
                  </a:schemeClr>
                </a:solidFill>
              </a:rPr>
            </a:br>
            <a:r>
              <a:rPr lang="en-US" sz="1000" dirty="0">
                <a:solidFill>
                  <a:schemeClr val="accent6">
                    <a:lumMod val="75000"/>
                  </a:schemeClr>
                </a:solidFill>
              </a:rPr>
              <a:t>https://www.varsitytutors.com/ap_biology-help/understanding-biological-fitness?page=2</a:t>
            </a:r>
          </a:p>
        </p:txBody>
      </p:sp>
      <p:sp>
        <p:nvSpPr>
          <p:cNvPr id="3" name="Oval 2">
            <a:extLst>
              <a:ext uri="{FF2B5EF4-FFF2-40B4-BE49-F238E27FC236}">
                <a16:creationId xmlns:a16="http://schemas.microsoft.com/office/drawing/2014/main" id="{886109AC-1FB1-41CB-B02D-F48807106245}"/>
              </a:ext>
            </a:extLst>
          </p:cNvPr>
          <p:cNvSpPr/>
          <p:nvPr/>
        </p:nvSpPr>
        <p:spPr>
          <a:xfrm>
            <a:off x="161718" y="2941983"/>
            <a:ext cx="43338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9">
            <a:extLst>
              <a:ext uri="{FF2B5EF4-FFF2-40B4-BE49-F238E27FC236}">
                <a16:creationId xmlns:a16="http://schemas.microsoft.com/office/drawing/2014/main" id="{0E0DFF20-EFA9-4CA4-81ED-DB76B4120BEE}"/>
              </a:ext>
            </a:extLst>
          </p:cNvPr>
          <p:cNvSpPr txBox="1"/>
          <p:nvPr/>
        </p:nvSpPr>
        <p:spPr>
          <a:xfrm>
            <a:off x="60256" y="6513663"/>
            <a:ext cx="9179545" cy="26129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EVO-1.E.2 Environments change and apply selective pressures to populations. </a:t>
            </a:r>
          </a:p>
        </p:txBody>
      </p:sp>
    </p:spTree>
    <p:extLst>
      <p:ext uri="{BB962C8B-B14F-4D97-AF65-F5344CB8AC3E}">
        <p14:creationId xmlns:p14="http://schemas.microsoft.com/office/powerpoint/2010/main" val="322732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3813" y="433388"/>
            <a:ext cx="9043987" cy="5129212"/>
          </a:xfrm>
        </p:spPr>
        <p:txBody>
          <a:bodyPr/>
          <a:lstStyle/>
          <a:p>
            <a:pPr marL="0" indent="0">
              <a:buFontTx/>
              <a:buNone/>
            </a:pPr>
            <a:r>
              <a:rPr lang="en-US" sz="2000" dirty="0">
                <a:latin typeface="Comic Sans MS" panose="030F0702030302020204" pitchFamily="66" charset="0"/>
              </a:rPr>
              <a:t>Natural selection is based on all of the following except </a:t>
            </a:r>
          </a:p>
          <a:p>
            <a:pPr marL="400050" lvl="1" indent="0">
              <a:buNone/>
            </a:pPr>
            <a:r>
              <a:rPr lang="en-US" sz="1800" dirty="0">
                <a:latin typeface="Comic Sans MS" panose="030F0702030302020204" pitchFamily="66" charset="0"/>
              </a:rPr>
              <a:t>A) genetic variation exists within populations. </a:t>
            </a:r>
          </a:p>
          <a:p>
            <a:pPr marL="400050" lvl="1" indent="0">
              <a:buNone/>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B) the best–adapted individuals tend to leave the most offspring. </a:t>
            </a:r>
          </a:p>
          <a:p>
            <a:pPr marL="400050" lvl="1" indent="0">
              <a:buNone/>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C) individuals who survive longer tend to leave more offspring than those who </a:t>
            </a:r>
          </a:p>
          <a:p>
            <a:pPr marL="400050" lvl="1" indent="0">
              <a:buNone/>
            </a:pPr>
            <a:r>
              <a:rPr lang="en-US" sz="1800" dirty="0">
                <a:latin typeface="Comic Sans MS" panose="030F0702030302020204" pitchFamily="66" charset="0"/>
              </a:rPr>
              <a:t>die young. </a:t>
            </a:r>
          </a:p>
          <a:p>
            <a:pPr marL="400050" lvl="1" indent="0">
              <a:buNone/>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D) populations tend to produce more individuals than the environment can support. </a:t>
            </a:r>
          </a:p>
          <a:p>
            <a:pPr marL="400050" lvl="1" indent="0">
              <a:buNone/>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E) individuals adapt to their environments and, thereby, evolve.</a:t>
            </a:r>
            <a:endParaRPr lang="en-US" altLang="en-US" sz="18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65A3BD64-F4BA-4844-AF8C-3EC823A84B84}"/>
              </a:ext>
            </a:extLst>
          </p:cNvPr>
          <p:cNvSpPr txBox="1"/>
          <p:nvPr/>
        </p:nvSpPr>
        <p:spPr>
          <a:xfrm>
            <a:off x="23813" y="0"/>
            <a:ext cx="8891587" cy="400050"/>
          </a:xfrm>
          <a:prstGeom prst="rect">
            <a:avLst/>
          </a:prstGeom>
          <a:noFill/>
        </p:spPr>
        <p:txBody>
          <a:bodyPr>
            <a:spAutoFit/>
          </a:bodyPr>
          <a:lstStyle/>
          <a:p>
            <a:pPr>
              <a:defRPr/>
            </a:pPr>
            <a:r>
              <a:rPr lang="en-US" sz="1000" dirty="0">
                <a:solidFill>
                  <a:schemeClr val="accent6">
                    <a:lumMod val="75000"/>
                  </a:schemeClr>
                </a:solidFill>
              </a:rPr>
              <a:t>FROM:</a:t>
            </a:r>
            <a:br>
              <a:rPr lang="en-US" sz="1000" dirty="0">
                <a:solidFill>
                  <a:schemeClr val="accent6">
                    <a:lumMod val="75000"/>
                  </a:schemeClr>
                </a:solidFill>
              </a:rPr>
            </a:br>
            <a:r>
              <a:rPr lang="en-US" sz="1000" dirty="0">
                <a:solidFill>
                  <a:schemeClr val="accent6">
                    <a:lumMod val="75000"/>
                  </a:schemeClr>
                </a:solidFill>
              </a:rPr>
              <a:t>http://serranohighschoolapbiology.weebly.com/uploads/6/7/9/9/6799747/ap_biology_evolution_unit_practice_test_1.pdf</a:t>
            </a:r>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8603" y="5459476"/>
            <a:ext cx="9202738" cy="1398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lvl="0">
              <a:lnSpc>
                <a:spcPct val="107000"/>
              </a:lnSpc>
            </a:pPr>
            <a:r>
              <a:rPr lang="en-US" sz="1000" dirty="0">
                <a:latin typeface="Times New Roman" panose="02020603050405020304" pitchFamily="18" charset="0"/>
                <a:cs typeface="Times New Roman" panose="02020603050405020304" pitchFamily="18" charset="0"/>
              </a:rPr>
              <a:t>EVO 3.A.1 Populations of organisms continue to evolve</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EVO-1.C.1 Natural selection is a major mechanism of evolution. </a:t>
            </a:r>
          </a:p>
          <a:p>
            <a:pPr lvl="0" eaLnBrk="1" fontAlgn="auto" hangingPunct="1">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EVO-1.C.2 According to Darwin’s theory of natural selection, competition for limited resources results in differential survival. Individuals with more favorable phenotypes are </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more likely to survive and produce more offspring, thus passing traits to subsequent generations</a:t>
            </a:r>
          </a:p>
          <a:p>
            <a:pPr lvl="0" eaLnBrk="1" fontAlgn="auto" hangingPunct="1">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EVO-1.D.1 Evolutionary fitness is measured by reproductive success.</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EVO-1.E.1 Natural selection acts on phenotypic variations in populations. </a:t>
            </a:r>
          </a:p>
          <a:p>
            <a:pPr lvl="0" eaLnBrk="1" fontAlgn="auto" hangingPunct="1">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EVO-1.E.2 Environments change and apply selective pressures to populations. </a:t>
            </a:r>
          </a:p>
          <a:p>
            <a:pPr lvl="0" eaLnBrk="1" fontAlgn="auto" hangingPunct="1">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p>
        </p:txBody>
      </p:sp>
      <p:grpSp>
        <p:nvGrpSpPr>
          <p:cNvPr id="6" name="Group 5">
            <a:extLst>
              <a:ext uri="{FF2B5EF4-FFF2-40B4-BE49-F238E27FC236}">
                <a16:creationId xmlns:a16="http://schemas.microsoft.com/office/drawing/2014/main" id="{49BA20CA-EA6D-469D-A3EF-BCFEA6DBC094}"/>
              </a:ext>
            </a:extLst>
          </p:cNvPr>
          <p:cNvGrpSpPr/>
          <p:nvPr/>
        </p:nvGrpSpPr>
        <p:grpSpPr>
          <a:xfrm>
            <a:off x="381000" y="4038600"/>
            <a:ext cx="7593806" cy="918865"/>
            <a:chOff x="381000" y="4038600"/>
            <a:chExt cx="7593806" cy="918865"/>
          </a:xfrm>
        </p:grpSpPr>
        <p:sp>
          <p:nvSpPr>
            <p:cNvPr id="3" name="Oval 2">
              <a:extLst>
                <a:ext uri="{FF2B5EF4-FFF2-40B4-BE49-F238E27FC236}">
                  <a16:creationId xmlns:a16="http://schemas.microsoft.com/office/drawing/2014/main" id="{886109AC-1FB1-41CB-B02D-F48807106245}"/>
                </a:ext>
              </a:extLst>
            </p:cNvPr>
            <p:cNvSpPr/>
            <p:nvPr/>
          </p:nvSpPr>
          <p:spPr>
            <a:xfrm>
              <a:off x="381000" y="4038600"/>
              <a:ext cx="43338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extBox 4">
              <a:extLst>
                <a:ext uri="{FF2B5EF4-FFF2-40B4-BE49-F238E27FC236}">
                  <a16:creationId xmlns:a16="http://schemas.microsoft.com/office/drawing/2014/main" id="{A5C196B3-F401-4A7F-8989-BFB813F621F7}"/>
                </a:ext>
              </a:extLst>
            </p:cNvPr>
            <p:cNvSpPr txBox="1"/>
            <p:nvPr/>
          </p:nvSpPr>
          <p:spPr>
            <a:xfrm>
              <a:off x="964406" y="4495800"/>
              <a:ext cx="7010400" cy="461665"/>
            </a:xfrm>
            <a:prstGeom prst="rect">
              <a:avLst/>
            </a:prstGeom>
            <a:noFill/>
          </p:spPr>
          <p:txBody>
            <a:bodyPr wrap="square" rtlCol="0">
              <a:spAutoFit/>
            </a:bodyPr>
            <a:lstStyle/>
            <a:p>
              <a:r>
                <a:rPr lang="en-US" sz="2400" dirty="0">
                  <a:solidFill>
                    <a:srgbClr val="FF0000"/>
                  </a:solidFill>
                </a:rPr>
                <a:t>Populations evolve. . . NOT INDIVIDUALS!</a:t>
              </a:r>
            </a:p>
          </p:txBody>
        </p:sp>
      </p:grpSp>
    </p:spTree>
    <p:extLst>
      <p:ext uri="{BB962C8B-B14F-4D97-AF65-F5344CB8AC3E}">
        <p14:creationId xmlns:p14="http://schemas.microsoft.com/office/powerpoint/2010/main" val="336073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C75C0116-ACD5-422F-8EC6-58408FB49256}"/>
              </a:ext>
            </a:extLst>
          </p:cNvPr>
          <p:cNvSpPr>
            <a:spLocks noGrp="1" noChangeArrowheads="1"/>
          </p:cNvSpPr>
          <p:nvPr>
            <p:ph type="body" sz="half" idx="2"/>
          </p:nvPr>
        </p:nvSpPr>
        <p:spPr>
          <a:xfrm>
            <a:off x="23813" y="609600"/>
            <a:ext cx="9448800" cy="4648200"/>
          </a:xfrm>
        </p:spPr>
        <p:txBody>
          <a:bodyPr/>
          <a:lstStyle/>
          <a:p>
            <a:pPr marL="0" indent="0">
              <a:buFontTx/>
              <a:buNone/>
              <a:defRPr/>
            </a:pPr>
            <a:r>
              <a:rPr lang="en-US" sz="2000" dirty="0">
                <a:latin typeface="Comic Sans MS" panose="030F0702030302020204" pitchFamily="66" charset="0"/>
              </a:rPr>
              <a:t>The rise of methicillin–resistant </a:t>
            </a:r>
            <a:r>
              <a:rPr lang="en-US" sz="2000" i="1" dirty="0">
                <a:latin typeface="Comic Sans MS" panose="030F0702030302020204" pitchFamily="66" charset="0"/>
              </a:rPr>
              <a:t>Staphylococcus aureus </a:t>
            </a:r>
            <a:r>
              <a:rPr lang="en-US" sz="2000" dirty="0">
                <a:latin typeface="Comic Sans MS" panose="030F0702030302020204" pitchFamily="66" charset="0"/>
              </a:rPr>
              <a:t>(MRSA) can be considered to be an example of artificial selection because </a:t>
            </a:r>
          </a:p>
          <a:p>
            <a:pPr marL="0" indent="0">
              <a:buFontTx/>
              <a:buNone/>
              <a:defRPr/>
            </a:pPr>
            <a:endParaRPr lang="en-US" sz="2000" dirty="0">
              <a:latin typeface="Comic Sans MS" panose="030F0702030302020204" pitchFamily="66" charset="0"/>
            </a:endParaRPr>
          </a:p>
          <a:p>
            <a:pPr marL="457200" indent="-457200">
              <a:buFontTx/>
              <a:buAutoNum type="alphaUcParenR"/>
              <a:defRPr/>
            </a:pPr>
            <a:r>
              <a:rPr lang="en-US" sz="2000" dirty="0">
                <a:latin typeface="Comic Sans MS" panose="030F0702030302020204" pitchFamily="66" charset="0"/>
              </a:rPr>
              <a:t>humans purposefully raise MRSA in large fermenters in an attempt to make the bacteria ever–more resistant. </a:t>
            </a:r>
          </a:p>
          <a:p>
            <a:pPr marL="457200" indent="-457200">
              <a:buFontTx/>
              <a:buAutoNum type="alphaUcParenR"/>
              <a:defRPr/>
            </a:pPr>
            <a:endParaRPr lang="en-US" sz="2000" dirty="0">
              <a:latin typeface="Comic Sans MS" panose="030F0702030302020204" pitchFamily="66" charset="0"/>
            </a:endParaRPr>
          </a:p>
          <a:p>
            <a:pPr marL="457200" indent="-457200">
              <a:buFontTx/>
              <a:buAutoNum type="alphaUcParenR"/>
              <a:defRPr/>
            </a:pPr>
            <a:r>
              <a:rPr lang="en-US" sz="2000" dirty="0">
                <a:latin typeface="Comic Sans MS" panose="030F0702030302020204" pitchFamily="66" charset="0"/>
              </a:rPr>
              <a:t> </a:t>
            </a:r>
            <a:r>
              <a:rPr lang="en-US" sz="2000" i="1" dirty="0">
                <a:latin typeface="Comic Sans MS" panose="030F0702030302020204" pitchFamily="66" charset="0"/>
              </a:rPr>
              <a:t>S. aureus </a:t>
            </a:r>
            <a:r>
              <a:rPr lang="en-US" sz="2000" dirty="0">
                <a:latin typeface="Comic Sans MS" panose="030F0702030302020204" pitchFamily="66" charset="0"/>
              </a:rPr>
              <a:t>is cultivated by humans to replenish the soil with nutrients. </a:t>
            </a:r>
          </a:p>
          <a:p>
            <a:pPr marL="457200" indent="-457200">
              <a:buFontTx/>
              <a:buAutoNum type="alphaUcParenR"/>
              <a:defRPr/>
            </a:pPr>
            <a:endParaRPr lang="en-US" sz="2000" dirty="0">
              <a:latin typeface="Comic Sans MS" panose="030F0702030302020204" pitchFamily="66" charset="0"/>
            </a:endParaRPr>
          </a:p>
          <a:p>
            <a:pPr marL="457200" indent="-457200">
              <a:buFontTx/>
              <a:buAutoNum type="alphaUcParenR"/>
              <a:defRPr/>
            </a:pPr>
            <a:r>
              <a:rPr lang="en-US" sz="2000" dirty="0">
                <a:latin typeface="Comic Sans MS" panose="030F0702030302020204" pitchFamily="66" charset="0"/>
              </a:rPr>
              <a:t>humans synthesize methicillin and create environments in which </a:t>
            </a:r>
            <a:br>
              <a:rPr lang="en-US" sz="2000" dirty="0">
                <a:latin typeface="Comic Sans MS" panose="030F0702030302020204" pitchFamily="66" charset="0"/>
              </a:rPr>
            </a:br>
            <a:r>
              <a:rPr lang="en-US" sz="2000" dirty="0">
                <a:latin typeface="Comic Sans MS" panose="030F0702030302020204" pitchFamily="66" charset="0"/>
              </a:rPr>
              <a:t>bacteria frequently come into contact with methicillin. </a:t>
            </a:r>
          </a:p>
          <a:p>
            <a:pPr marL="457200" indent="-457200">
              <a:buFontTx/>
              <a:buAutoNum type="alphaUcParenR"/>
              <a:defRPr/>
            </a:pPr>
            <a:endParaRPr lang="en-US" sz="2000" dirty="0">
              <a:latin typeface="Comic Sans MS" panose="030F0702030302020204" pitchFamily="66" charset="0"/>
            </a:endParaRPr>
          </a:p>
          <a:p>
            <a:pPr marL="0" indent="0">
              <a:buFontTx/>
              <a:buNone/>
              <a:defRPr/>
            </a:pPr>
            <a:r>
              <a:rPr lang="en-US" sz="2000" dirty="0">
                <a:latin typeface="Comic Sans MS" panose="030F0702030302020204" pitchFamily="66" charset="0"/>
              </a:rPr>
              <a:t>D) Humans are becoming resistant to bacteria by taking methicillin</a:t>
            </a:r>
            <a:endParaRPr lang="en-US" altLang="en-US" sz="2000" dirty="0">
              <a:latin typeface="Comic Sans MS" pitchFamily="66" charset="0"/>
            </a:endParaRPr>
          </a:p>
        </p:txBody>
      </p:sp>
      <p:sp>
        <p:nvSpPr>
          <p:cNvPr id="89091" name="Rectangle 1">
            <a:extLst>
              <a:ext uri="{FF2B5EF4-FFF2-40B4-BE49-F238E27FC236}">
                <a16:creationId xmlns:a16="http://schemas.microsoft.com/office/drawing/2014/main" id="{B40E2E4B-1C72-4FA7-8502-9B8C19593DCC}"/>
              </a:ext>
            </a:extLst>
          </p:cNvPr>
          <p:cNvSpPr>
            <a:spLocks noChangeArrowheads="1"/>
          </p:cNvSpPr>
          <p:nvPr/>
        </p:nvSpPr>
        <p:spPr bwMode="auto">
          <a:xfrm>
            <a:off x="0" y="6025784"/>
            <a:ext cx="9185275" cy="83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buNone/>
            </a:pPr>
            <a:r>
              <a:rPr lang="en-US" sz="1000" dirty="0">
                <a:latin typeface="Times New Roman" panose="02020603050405020304" pitchFamily="18" charset="0"/>
                <a:cs typeface="Times New Roman" panose="02020603050405020304" pitchFamily="18" charset="0"/>
              </a:rPr>
              <a:t>EVO-1.F.1 Through artificial selection, humans affect variation in other species</a:t>
            </a:r>
          </a:p>
          <a:p>
            <a:pPr lvl="0">
              <a:lnSpc>
                <a:spcPct val="107000"/>
              </a:lnSpc>
              <a:buNone/>
            </a:pPr>
            <a:r>
              <a:rPr lang="en-US" sz="1000" dirty="0">
                <a:latin typeface="Times New Roman" panose="02020603050405020304" pitchFamily="18" charset="0"/>
                <a:cs typeface="Times New Roman" panose="02020603050405020304" pitchFamily="18" charset="0"/>
              </a:rPr>
              <a:t>EVO-3.A.2 All species have evolved and continue to evolve— </a:t>
            </a:r>
          </a:p>
          <a:p>
            <a:pPr lvl="0">
              <a:lnSpc>
                <a:spcPct val="107000"/>
              </a:lnSpc>
              <a:buNone/>
            </a:pPr>
            <a:r>
              <a:rPr lang="en-US" sz="1000" dirty="0">
                <a:latin typeface="Times New Roman" panose="02020603050405020304" pitchFamily="18" charset="0"/>
                <a:cs typeface="Times New Roman" panose="02020603050405020304" pitchFamily="18" charset="0"/>
              </a:rPr>
              <a:t>  c. Evolution of resistance to antibiotics, pesticides, herbicides, or chemotherapy drugs. </a:t>
            </a:r>
          </a:p>
          <a:p>
            <a:pPr lvl="0">
              <a:lnSpc>
                <a:spcPct val="107000"/>
              </a:lnSpc>
              <a:buNone/>
            </a:pPr>
            <a:r>
              <a:rPr lang="en-US" sz="1000" dirty="0">
                <a:latin typeface="Times New Roman" panose="02020603050405020304" pitchFamily="18" charset="0"/>
                <a:cs typeface="Times New Roman" panose="02020603050405020304" pitchFamily="18" charset="0"/>
              </a:rPr>
              <a:t>  d. Pathogens evolve and cause emergent diseases.</a:t>
            </a:r>
          </a:p>
        </p:txBody>
      </p:sp>
      <p:sp>
        <p:nvSpPr>
          <p:cNvPr id="2" name="TextBox 1">
            <a:extLst>
              <a:ext uri="{FF2B5EF4-FFF2-40B4-BE49-F238E27FC236}">
                <a16:creationId xmlns:a16="http://schemas.microsoft.com/office/drawing/2014/main" id="{E14CFCD3-2CF2-4A0F-B5FE-912465589B69}"/>
              </a:ext>
            </a:extLst>
          </p:cNvPr>
          <p:cNvSpPr txBox="1"/>
          <p:nvPr/>
        </p:nvSpPr>
        <p:spPr>
          <a:xfrm>
            <a:off x="23813" y="0"/>
            <a:ext cx="8891587" cy="400050"/>
          </a:xfrm>
          <a:prstGeom prst="rect">
            <a:avLst/>
          </a:prstGeom>
          <a:noFill/>
        </p:spPr>
        <p:txBody>
          <a:bodyPr>
            <a:spAutoFit/>
          </a:bodyPr>
          <a:lstStyle/>
          <a:p>
            <a:pPr>
              <a:defRPr/>
            </a:pPr>
            <a:r>
              <a:rPr lang="en-US" sz="1000" dirty="0">
                <a:solidFill>
                  <a:schemeClr val="accent6">
                    <a:lumMod val="75000"/>
                  </a:schemeClr>
                </a:solidFill>
              </a:rPr>
              <a:t>FROM:</a:t>
            </a:r>
            <a:br>
              <a:rPr lang="en-US" sz="1000" dirty="0">
                <a:solidFill>
                  <a:schemeClr val="accent6">
                    <a:lumMod val="75000"/>
                  </a:schemeClr>
                </a:solidFill>
              </a:rPr>
            </a:br>
            <a:r>
              <a:rPr lang="en-US" sz="1000" dirty="0">
                <a:solidFill>
                  <a:schemeClr val="accent6">
                    <a:lumMod val="75000"/>
                  </a:schemeClr>
                </a:solidFill>
              </a:rPr>
              <a:t>http://serranohighschoolapbiology.weebly.com/uploads/6/7/9/9/6799747/ap_biology_evolution_unit_practice_test_1.pdf</a:t>
            </a:r>
          </a:p>
        </p:txBody>
      </p:sp>
      <p:sp>
        <p:nvSpPr>
          <p:cNvPr id="3" name="Oval 2">
            <a:extLst>
              <a:ext uri="{FF2B5EF4-FFF2-40B4-BE49-F238E27FC236}">
                <a16:creationId xmlns:a16="http://schemas.microsoft.com/office/drawing/2014/main" id="{07566420-33C2-4A33-9F9F-2EE117C805C5}"/>
              </a:ext>
            </a:extLst>
          </p:cNvPr>
          <p:cNvSpPr/>
          <p:nvPr/>
        </p:nvSpPr>
        <p:spPr>
          <a:xfrm>
            <a:off x="-14111" y="3429000"/>
            <a:ext cx="43338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9091"/>
                                        </p:tgtEl>
                                        <p:attrNameLst>
                                          <p:attrName>style.visibility</p:attrName>
                                        </p:attrNameLst>
                                      </p:cBhvr>
                                      <p:to>
                                        <p:strVal val="visible"/>
                                      </p:to>
                                    </p:set>
                                    <p:animEffect transition="in" filter="wipe(left)">
                                      <p:cBhvr>
                                        <p:cTn id="12" dur="500"/>
                                        <p:tgtEl>
                                          <p:spTgt spid="89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p:bldP spid="3"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C75C0116-ACD5-422F-8EC6-58408FB49256}"/>
              </a:ext>
            </a:extLst>
          </p:cNvPr>
          <p:cNvSpPr>
            <a:spLocks noGrp="1" noChangeArrowheads="1"/>
          </p:cNvSpPr>
          <p:nvPr>
            <p:ph type="body" sz="half" idx="2"/>
          </p:nvPr>
        </p:nvSpPr>
        <p:spPr>
          <a:xfrm>
            <a:off x="126206" y="685800"/>
            <a:ext cx="8891587" cy="4648200"/>
          </a:xfrm>
        </p:spPr>
        <p:txBody>
          <a:bodyPr/>
          <a:lstStyle/>
          <a:p>
            <a:pPr marL="0" indent="0" algn="l">
              <a:buNone/>
            </a:pPr>
            <a:r>
              <a:rPr lang="en-US" sz="2000" b="0" i="0" dirty="0">
                <a:solidFill>
                  <a:srgbClr val="3A3A3A"/>
                </a:solidFill>
                <a:effectLst/>
                <a:latin typeface="Comic Sans MS" panose="030F0702030302020204" pitchFamily="66" charset="0"/>
              </a:rPr>
              <a:t>It is hypothesized that eukaryotic features evolved from prokaryotic cells when smaller prokaryotic cells, the precursors of mitochondria and plastids, began living within larger cells. This model is referred to as:</a:t>
            </a:r>
          </a:p>
          <a:p>
            <a:pPr marL="0" indent="0">
              <a:buFontTx/>
              <a:buNone/>
              <a:defRPr/>
            </a:pPr>
            <a:endParaRPr lang="en-US" sz="2000" b="0" i="0" dirty="0">
              <a:solidFill>
                <a:srgbClr val="000000"/>
              </a:solidFill>
              <a:effectLst/>
              <a:latin typeface="Comic Sans MS" panose="030F0702030302020204" pitchFamily="66" charset="0"/>
              <a:cs typeface="Microsoft New Tai Lue" panose="020B0502040204020203" pitchFamily="34" charset="0"/>
            </a:endParaRPr>
          </a:p>
          <a:p>
            <a:pPr marL="114300" lvl="1" indent="0" eaLnBrk="1" fontAlgn="ctr" hangingPunct="1">
              <a:spcBef>
                <a:spcPts val="0"/>
              </a:spcBef>
              <a:spcAft>
                <a:spcPts val="0"/>
              </a:spcAft>
              <a:buNone/>
            </a:pPr>
            <a:r>
              <a:rPr lang="en-US" sz="2000" kern="1200" dirty="0">
                <a:solidFill>
                  <a:srgbClr val="000000"/>
                </a:solidFill>
                <a:latin typeface="Comic Sans MS" panose="030F0702030302020204" pitchFamily="66" charset="0"/>
              </a:rPr>
              <a:t>   A.  Endosymbiosis</a:t>
            </a:r>
            <a:endParaRPr lang="en-US" sz="2000" dirty="0">
              <a:latin typeface="Comic Sans MS" panose="030F0702030302020204" pitchFamily="66" charset="0"/>
            </a:endParaRPr>
          </a:p>
          <a:p>
            <a:pPr marL="0" indent="0" eaLnBrk="1" fontAlgn="ctr" hangingPunct="1">
              <a:spcBef>
                <a:spcPts val="0"/>
              </a:spcBef>
              <a:spcAft>
                <a:spcPts val="0"/>
              </a:spcAft>
              <a:buNone/>
            </a:pPr>
            <a:r>
              <a:rPr lang="en-US" sz="2000" kern="1200" dirty="0">
                <a:solidFill>
                  <a:srgbClr val="000000"/>
                </a:solidFill>
                <a:latin typeface="Comic Sans MS" panose="030F0702030302020204" pitchFamily="66" charset="0"/>
              </a:rPr>
              <a:t>    B. Adaptive radiation</a:t>
            </a:r>
            <a:endParaRPr lang="en-US" sz="2000" dirty="0">
              <a:latin typeface="Comic Sans MS" panose="030F0702030302020204" pitchFamily="66" charset="0"/>
            </a:endParaRPr>
          </a:p>
          <a:p>
            <a:pPr marL="0" indent="0" eaLnBrk="1" fontAlgn="ctr" hangingPunct="1">
              <a:spcBef>
                <a:spcPts val="0"/>
              </a:spcBef>
              <a:spcAft>
                <a:spcPts val="0"/>
              </a:spcAft>
              <a:buNone/>
            </a:pPr>
            <a:r>
              <a:rPr lang="en-US" sz="2000" kern="1200" dirty="0">
                <a:solidFill>
                  <a:srgbClr val="000000"/>
                </a:solidFill>
                <a:latin typeface="Comic Sans MS" panose="030F0702030302020204" pitchFamily="66" charset="0"/>
              </a:rPr>
              <a:t>    C. simple metabolism</a:t>
            </a:r>
            <a:endParaRPr lang="en-US" sz="2000" dirty="0">
              <a:latin typeface="Comic Sans MS" panose="030F0702030302020204" pitchFamily="66" charset="0"/>
            </a:endParaRPr>
          </a:p>
          <a:p>
            <a:pPr marL="0" indent="0" eaLnBrk="1" fontAlgn="ctr" hangingPunct="1">
              <a:spcBef>
                <a:spcPts val="0"/>
              </a:spcBef>
              <a:spcAft>
                <a:spcPts val="0"/>
              </a:spcAft>
              <a:buNone/>
            </a:pPr>
            <a:r>
              <a:rPr lang="en-US" sz="2000" kern="1200" dirty="0">
                <a:solidFill>
                  <a:srgbClr val="000000"/>
                </a:solidFill>
                <a:latin typeface="Comic Sans MS" panose="030F0702030302020204" pitchFamily="66" charset="0"/>
              </a:rPr>
              <a:t>    D. The Cambrian explosion</a:t>
            </a:r>
            <a:endParaRPr lang="en-US" altLang="en-US" sz="2000" dirty="0">
              <a:solidFill>
                <a:srgbClr val="000000"/>
              </a:solidFill>
              <a:latin typeface="Comic Sans MS" panose="030F0702030302020204" pitchFamily="66" charset="0"/>
              <a:cs typeface="Microsoft New Tai Lue" panose="020B0502040204020203" pitchFamily="34" charset="0"/>
            </a:endParaRPr>
          </a:p>
          <a:p>
            <a:pPr marL="0" indent="0">
              <a:buFontTx/>
              <a:buNone/>
              <a:defRPr/>
            </a:pPr>
            <a:endParaRPr lang="en-US" altLang="en-US" sz="2000" dirty="0">
              <a:solidFill>
                <a:srgbClr val="000000"/>
              </a:solidFill>
              <a:latin typeface="Comic Sans MS" panose="030F0702030302020204" pitchFamily="66" charset="0"/>
              <a:cs typeface="Microsoft New Tai Lue" panose="020B0502040204020203" pitchFamily="34" charset="0"/>
            </a:endParaRPr>
          </a:p>
          <a:p>
            <a:pPr marL="0" indent="0">
              <a:buFontTx/>
              <a:buNone/>
              <a:defRPr/>
            </a:pPr>
            <a:endParaRPr lang="en-US" altLang="en-US" sz="2000" dirty="0">
              <a:latin typeface="Comic Sans MS" pitchFamily="66" charset="0"/>
            </a:endParaRPr>
          </a:p>
        </p:txBody>
      </p:sp>
      <p:sp>
        <p:nvSpPr>
          <p:cNvPr id="89091" name="Rectangle 1">
            <a:extLst>
              <a:ext uri="{FF2B5EF4-FFF2-40B4-BE49-F238E27FC236}">
                <a16:creationId xmlns:a16="http://schemas.microsoft.com/office/drawing/2014/main" id="{B40E2E4B-1C72-4FA7-8502-9B8C19593DCC}"/>
              </a:ext>
            </a:extLst>
          </p:cNvPr>
          <p:cNvSpPr>
            <a:spLocks noChangeArrowheads="1"/>
          </p:cNvSpPr>
          <p:nvPr/>
        </p:nvSpPr>
        <p:spPr bwMode="auto">
          <a:xfrm>
            <a:off x="85486" y="6381685"/>
            <a:ext cx="9185275" cy="4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buNone/>
            </a:pPr>
            <a:r>
              <a:rPr lang="en-US" sz="1000" dirty="0"/>
              <a:t>EVO-1.A.1 Membrane-bound organelles evolved from once free-living prokaryotic cells via endosymbiosis.</a:t>
            </a:r>
          </a:p>
          <a:p>
            <a:pPr>
              <a:lnSpc>
                <a:spcPct val="107000"/>
              </a:lnSpc>
              <a:buNone/>
            </a:pPr>
            <a:r>
              <a:rPr lang="en-US" sz="1000" dirty="0"/>
              <a:t>EVO-1.B.1 Membrane-bound organelles evolved from previously free-living prokaryotic cells via endosymbiosis.</a:t>
            </a:r>
            <a:endParaRPr lang="en-US" sz="10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14CFCD3-2CF2-4A0F-B5FE-912465589B69}"/>
              </a:ext>
            </a:extLst>
          </p:cNvPr>
          <p:cNvSpPr txBox="1"/>
          <p:nvPr/>
        </p:nvSpPr>
        <p:spPr>
          <a:xfrm>
            <a:off x="23813" y="0"/>
            <a:ext cx="8891587" cy="400050"/>
          </a:xfrm>
          <a:prstGeom prst="rect">
            <a:avLst/>
          </a:prstGeom>
          <a:noFill/>
        </p:spPr>
        <p:txBody>
          <a:bodyPr>
            <a:spAutoFit/>
          </a:bodyPr>
          <a:lstStyle/>
          <a:p>
            <a:pPr>
              <a:defRPr/>
            </a:pPr>
            <a:r>
              <a:rPr lang="en-US" sz="1000" dirty="0">
                <a:solidFill>
                  <a:schemeClr val="accent6">
                    <a:lumMod val="75000"/>
                  </a:schemeClr>
                </a:solidFill>
              </a:rPr>
              <a:t>FROM:</a:t>
            </a:r>
            <a:br>
              <a:rPr lang="en-US" sz="1000" dirty="0">
                <a:solidFill>
                  <a:schemeClr val="accent6">
                    <a:lumMod val="75000"/>
                  </a:schemeClr>
                </a:solidFill>
              </a:rPr>
            </a:br>
            <a:r>
              <a:rPr lang="en-US" sz="1000" dirty="0">
                <a:solidFill>
                  <a:schemeClr val="accent6">
                    <a:lumMod val="75000"/>
                  </a:schemeClr>
                </a:solidFill>
              </a:rPr>
              <a:t>https://www.highschooltestprep.com/ap/biology/unit-7-practice-test/</a:t>
            </a:r>
          </a:p>
        </p:txBody>
      </p:sp>
      <p:sp>
        <p:nvSpPr>
          <p:cNvPr id="3" name="Oval 2">
            <a:extLst>
              <a:ext uri="{FF2B5EF4-FFF2-40B4-BE49-F238E27FC236}">
                <a16:creationId xmlns:a16="http://schemas.microsoft.com/office/drawing/2014/main" id="{07566420-33C2-4A33-9F9F-2EE117C805C5}"/>
              </a:ext>
            </a:extLst>
          </p:cNvPr>
          <p:cNvSpPr/>
          <p:nvPr/>
        </p:nvSpPr>
        <p:spPr>
          <a:xfrm>
            <a:off x="457200" y="1981200"/>
            <a:ext cx="43338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431284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9091"/>
                                        </p:tgtEl>
                                        <p:attrNameLst>
                                          <p:attrName>style.visibility</p:attrName>
                                        </p:attrNameLst>
                                      </p:cBhvr>
                                      <p:to>
                                        <p:strVal val="visible"/>
                                      </p:to>
                                    </p:set>
                                    <p:animEffect transition="in" filter="wipe(left)">
                                      <p:cBhvr>
                                        <p:cTn id="12" dur="500"/>
                                        <p:tgtEl>
                                          <p:spTgt spid="89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p:bldP spid="3"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0" descr="endoc"/>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752600"/>
            <a:ext cx="3201517" cy="253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E006B66-3497-451B-882A-DAD6D6D4E637}"/>
              </a:ext>
            </a:extLst>
          </p:cNvPr>
          <p:cNvSpPr txBox="1"/>
          <p:nvPr/>
        </p:nvSpPr>
        <p:spPr>
          <a:xfrm>
            <a:off x="7086600" y="6001887"/>
            <a:ext cx="2057400" cy="830997"/>
          </a:xfrm>
          <a:prstGeom prst="rect">
            <a:avLst/>
          </a:prstGeom>
          <a:noFill/>
        </p:spPr>
        <p:txBody>
          <a:bodyPr wrap="square">
            <a:spAutoFit/>
          </a:bodyPr>
          <a:lstStyle/>
          <a:p>
            <a:r>
              <a:rPr lang="en-US" sz="1600" dirty="0">
                <a:solidFill>
                  <a:srgbClr val="7030A0"/>
                </a:solidFill>
              </a:rPr>
              <a:t>If you need a</a:t>
            </a:r>
            <a:br>
              <a:rPr lang="en-US" sz="1600" dirty="0">
                <a:solidFill>
                  <a:srgbClr val="7030A0"/>
                </a:solidFill>
              </a:rPr>
            </a:br>
            <a:r>
              <a:rPr lang="en-US" sz="1600" dirty="0">
                <a:solidFill>
                  <a:srgbClr val="7030A0"/>
                </a:solidFill>
              </a:rPr>
              <a:t>refresher</a:t>
            </a:r>
            <a:br>
              <a:rPr lang="en-US" sz="1600" dirty="0">
                <a:solidFill>
                  <a:srgbClr val="7030A0"/>
                </a:solidFill>
              </a:rPr>
            </a:br>
            <a:r>
              <a:rPr lang="en-US" sz="1600" dirty="0">
                <a:solidFill>
                  <a:srgbClr val="7030A0"/>
                </a:solidFill>
              </a:rPr>
              <a:t>watch this </a:t>
            </a:r>
            <a:r>
              <a:rPr lang="en-US" sz="1600" dirty="0">
                <a:solidFill>
                  <a:srgbClr val="7030A0"/>
                </a:solidFill>
                <a:hlinkClick r:id="rId3"/>
              </a:rPr>
              <a:t>video</a:t>
            </a:r>
            <a:endParaRPr lang="en-US" sz="1600" dirty="0">
              <a:solidFill>
                <a:srgbClr val="7030A0"/>
              </a:solidFill>
            </a:endParaRPr>
          </a:p>
        </p:txBody>
      </p:sp>
      <p:sp>
        <p:nvSpPr>
          <p:cNvPr id="3" name="TextBox 2">
            <a:extLst>
              <a:ext uri="{FF2B5EF4-FFF2-40B4-BE49-F238E27FC236}">
                <a16:creationId xmlns:a16="http://schemas.microsoft.com/office/drawing/2014/main" id="{E67144E8-D351-41B0-B901-6EF00B108682}"/>
              </a:ext>
            </a:extLst>
          </p:cNvPr>
          <p:cNvSpPr txBox="1"/>
          <p:nvPr/>
        </p:nvSpPr>
        <p:spPr>
          <a:xfrm>
            <a:off x="152400" y="457922"/>
            <a:ext cx="8153400" cy="646331"/>
          </a:xfrm>
          <a:prstGeom prst="rect">
            <a:avLst/>
          </a:prstGeom>
          <a:noFill/>
        </p:spPr>
        <p:txBody>
          <a:bodyPr wrap="square" rtlCol="0">
            <a:spAutoFit/>
          </a:bodyPr>
          <a:lstStyle/>
          <a:p>
            <a:r>
              <a:rPr lang="en-US" dirty="0"/>
              <a:t>The Endosymbiotic theory suggest which 2 organelles evolved via serial endocytosis of existing prokaryotes by an early eukaryotic cell?</a:t>
            </a:r>
          </a:p>
        </p:txBody>
      </p:sp>
      <p:sp>
        <p:nvSpPr>
          <p:cNvPr id="8" name="TextBox 7">
            <a:extLst>
              <a:ext uri="{FF2B5EF4-FFF2-40B4-BE49-F238E27FC236}">
                <a16:creationId xmlns:a16="http://schemas.microsoft.com/office/drawing/2014/main" id="{265C0A80-6AD2-406A-A84A-B7DF7D0188C1}"/>
              </a:ext>
            </a:extLst>
          </p:cNvPr>
          <p:cNvSpPr txBox="1"/>
          <p:nvPr/>
        </p:nvSpPr>
        <p:spPr>
          <a:xfrm>
            <a:off x="19878" y="-22086"/>
            <a:ext cx="5638800" cy="400110"/>
          </a:xfrm>
          <a:prstGeom prst="rect">
            <a:avLst/>
          </a:prstGeom>
          <a:noFill/>
        </p:spPr>
        <p:txBody>
          <a:bodyPr wrap="square">
            <a:spAutoFit/>
          </a:bodyPr>
          <a:lstStyle/>
          <a:p>
            <a:r>
              <a:rPr lang="en-US" altLang="en-US" sz="1000" dirty="0">
                <a:solidFill>
                  <a:srgbClr val="009999"/>
                </a:solidFill>
                <a:latin typeface="+mn-lt"/>
                <a:hlinkClick r:id="rId4">
                  <a:extLst>
                    <a:ext uri="{A12FA001-AC4F-418D-AE19-62706E023703}">
                      <ahyp:hlinkClr xmlns:ahyp="http://schemas.microsoft.com/office/drawing/2018/hyperlinkcolor" val="tx"/>
                    </a:ext>
                  </a:extLst>
                </a:hlinkClick>
              </a:rPr>
              <a:t>http://academic.brooklyn.cuny.edu/biology/bio4fv/page/cell-movement.</a:t>
            </a:r>
            <a:r>
              <a:rPr lang="en-US" altLang="en-US" sz="1000" dirty="0">
                <a:solidFill>
                  <a:srgbClr val="0000FF"/>
                </a:solidFill>
                <a:latin typeface="+mn-lt"/>
                <a:hlinkClick r:id="rId4">
                  <a:extLst>
                    <a:ext uri="{A12FA001-AC4F-418D-AE19-62706E023703}">
                      <ahyp:hlinkClr xmlns:ahyp="http://schemas.microsoft.com/office/drawing/2018/hyperlinkcolor" val="tx"/>
                    </a:ext>
                  </a:extLst>
                </a:hlinkClick>
              </a:rPr>
              <a:t>html</a:t>
            </a:r>
            <a:br>
              <a:rPr lang="en-US" altLang="en-US" sz="1000" dirty="0">
                <a:solidFill>
                  <a:srgbClr val="0000FF"/>
                </a:solidFill>
                <a:latin typeface="+mn-lt"/>
              </a:rPr>
            </a:br>
            <a:r>
              <a:rPr lang="en-US" altLang="en-US" sz="1000" dirty="0">
                <a:solidFill>
                  <a:srgbClr val="0000FF"/>
                </a:solidFill>
                <a:latin typeface="+mn-lt"/>
              </a:rPr>
              <a:t>Diagram modified by Kelly Riedell</a:t>
            </a:r>
            <a:endParaRPr lang="en-US" sz="1000" dirty="0">
              <a:solidFill>
                <a:srgbClr val="0000FF"/>
              </a:solidFill>
              <a:latin typeface="+mn-lt"/>
            </a:endParaRPr>
          </a:p>
        </p:txBody>
      </p:sp>
      <p:sp>
        <p:nvSpPr>
          <p:cNvPr id="7" name="TextBox 6">
            <a:extLst>
              <a:ext uri="{FF2B5EF4-FFF2-40B4-BE49-F238E27FC236}">
                <a16:creationId xmlns:a16="http://schemas.microsoft.com/office/drawing/2014/main" id="{DA24C1B6-EFE5-4B29-904E-2D0D0B84AEF2}"/>
              </a:ext>
            </a:extLst>
          </p:cNvPr>
          <p:cNvSpPr txBox="1"/>
          <p:nvPr/>
        </p:nvSpPr>
        <p:spPr>
          <a:xfrm>
            <a:off x="2113129" y="1184151"/>
            <a:ext cx="3201517" cy="369332"/>
          </a:xfrm>
          <a:prstGeom prst="rect">
            <a:avLst/>
          </a:prstGeom>
          <a:noFill/>
        </p:spPr>
        <p:txBody>
          <a:bodyPr wrap="none" rtlCol="0">
            <a:spAutoFit/>
          </a:bodyPr>
          <a:lstStyle/>
          <a:p>
            <a:r>
              <a:rPr lang="en-US" dirty="0">
                <a:solidFill>
                  <a:srgbClr val="0000FF"/>
                </a:solidFill>
              </a:rPr>
              <a:t>Mitochondria &amp; chloroplasts</a:t>
            </a:r>
          </a:p>
        </p:txBody>
      </p:sp>
      <p:pic>
        <p:nvPicPr>
          <p:cNvPr id="11" name="Picture 10">
            <a:extLst>
              <a:ext uri="{FF2B5EF4-FFF2-40B4-BE49-F238E27FC236}">
                <a16:creationId xmlns:a16="http://schemas.microsoft.com/office/drawing/2014/main" id="{17688453-2BD9-43C1-A2EA-C85AC247A503}"/>
              </a:ext>
            </a:extLst>
          </p:cNvPr>
          <p:cNvPicPr>
            <a:picLocks noChangeAspect="1"/>
          </p:cNvPicPr>
          <p:nvPr/>
        </p:nvPicPr>
        <p:blipFill rotWithShape="1">
          <a:blip r:embed="rId5"/>
          <a:srcRect l="34167" t="26285" r="18333" b="12945"/>
          <a:stretch/>
        </p:blipFill>
        <p:spPr>
          <a:xfrm>
            <a:off x="188841" y="1781604"/>
            <a:ext cx="3074680" cy="2409396"/>
          </a:xfrm>
          <a:prstGeom prst="rect">
            <a:avLst/>
          </a:prstGeom>
        </p:spPr>
      </p:pic>
      <p:sp>
        <p:nvSpPr>
          <p:cNvPr id="13" name="TextBox 12">
            <a:extLst>
              <a:ext uri="{FF2B5EF4-FFF2-40B4-BE49-F238E27FC236}">
                <a16:creationId xmlns:a16="http://schemas.microsoft.com/office/drawing/2014/main" id="{238BBEBB-DCA8-4112-80EC-4F179368A871}"/>
              </a:ext>
            </a:extLst>
          </p:cNvPr>
          <p:cNvSpPr txBox="1"/>
          <p:nvPr/>
        </p:nvSpPr>
        <p:spPr>
          <a:xfrm flipH="1">
            <a:off x="3429000" y="1703964"/>
            <a:ext cx="5562600" cy="1200329"/>
          </a:xfrm>
          <a:prstGeom prst="rect">
            <a:avLst/>
          </a:prstGeom>
          <a:noFill/>
        </p:spPr>
        <p:txBody>
          <a:bodyPr wrap="square" rtlCol="0">
            <a:spAutoFit/>
          </a:bodyPr>
          <a:lstStyle/>
          <a:p>
            <a:r>
              <a:rPr lang="en-US" dirty="0"/>
              <a:t>Scientific theories are supported by evidence.</a:t>
            </a:r>
            <a:br>
              <a:rPr lang="en-US" dirty="0"/>
            </a:br>
            <a:r>
              <a:rPr lang="en-US" dirty="0"/>
              <a:t>Give some examples of evidence that supports the idea that mitochondria have prokaryotic ancestors.</a:t>
            </a:r>
          </a:p>
        </p:txBody>
      </p:sp>
      <p:sp>
        <p:nvSpPr>
          <p:cNvPr id="16" name="TextBox 15">
            <a:extLst>
              <a:ext uri="{FF2B5EF4-FFF2-40B4-BE49-F238E27FC236}">
                <a16:creationId xmlns:a16="http://schemas.microsoft.com/office/drawing/2014/main" id="{4EB1FD36-29DF-40A1-AB7F-13FC3260D16A}"/>
              </a:ext>
            </a:extLst>
          </p:cNvPr>
          <p:cNvSpPr txBox="1"/>
          <p:nvPr/>
        </p:nvSpPr>
        <p:spPr>
          <a:xfrm>
            <a:off x="76200" y="6253104"/>
            <a:ext cx="8991600" cy="553998"/>
          </a:xfrm>
          <a:prstGeom prst="rect">
            <a:avLst/>
          </a:prstGeom>
          <a:noFill/>
        </p:spPr>
        <p:txBody>
          <a:bodyPr wrap="square">
            <a:spAutoFit/>
          </a:bodyPr>
          <a:lstStyle/>
          <a:p>
            <a:r>
              <a:rPr lang="en-US" sz="1000" dirty="0">
                <a:latin typeface="Times New Roman" panose="02020603050405020304" pitchFamily="18" charset="0"/>
                <a:cs typeface="Times New Roman" panose="02020603050405020304" pitchFamily="18" charset="0"/>
              </a:rPr>
              <a:t>EVO-1.B Describe the relationship between the functions of endosymbiotic organelles and their free-living ancestral counterparts. </a:t>
            </a:r>
          </a:p>
          <a:p>
            <a:r>
              <a:rPr lang="en-US" sz="1000" dirty="0">
                <a:latin typeface="Times New Roman" panose="02020603050405020304" pitchFamily="18" charset="0"/>
                <a:cs typeface="Times New Roman" panose="02020603050405020304" pitchFamily="18" charset="0"/>
              </a:rPr>
              <a:t>EVO-1.B.1 Membrane-bound organelles evolved from previously free-living prokaryotic cells via endosymbiosis.</a:t>
            </a:r>
          </a:p>
          <a:p>
            <a:r>
              <a:rPr lang="en-US" sz="1000" dirty="0"/>
              <a:t>SP 6.B Support a claim with evidence from biological principles, concepts, processes, and/or data.</a:t>
            </a:r>
            <a:endParaRPr lang="en-US" sz="10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A328CE5-7487-4B6B-855C-169ADEF3A172}"/>
              </a:ext>
            </a:extLst>
          </p:cNvPr>
          <p:cNvSpPr txBox="1"/>
          <p:nvPr/>
        </p:nvSpPr>
        <p:spPr>
          <a:xfrm>
            <a:off x="3614199" y="3054775"/>
            <a:ext cx="5340960" cy="584775"/>
          </a:xfrm>
          <a:prstGeom prst="rect">
            <a:avLst/>
          </a:prstGeom>
          <a:noFill/>
        </p:spPr>
        <p:txBody>
          <a:bodyPr wrap="square" rtlCol="0">
            <a:spAutoFit/>
          </a:bodyPr>
          <a:lstStyle/>
          <a:p>
            <a:r>
              <a:rPr lang="en-US" sz="1600" b="1" dirty="0">
                <a:solidFill>
                  <a:srgbClr val="0000FF"/>
                </a:solidFill>
              </a:rPr>
              <a:t>Mitochondria reproduce independently of nucleus using binary fission like bacteria</a:t>
            </a:r>
          </a:p>
        </p:txBody>
      </p:sp>
      <p:sp>
        <p:nvSpPr>
          <p:cNvPr id="20" name="TextBox 19">
            <a:extLst>
              <a:ext uri="{FF2B5EF4-FFF2-40B4-BE49-F238E27FC236}">
                <a16:creationId xmlns:a16="http://schemas.microsoft.com/office/drawing/2014/main" id="{C53198B3-B0FB-464A-ACED-9C03C955BE0C}"/>
              </a:ext>
            </a:extLst>
          </p:cNvPr>
          <p:cNvSpPr txBox="1"/>
          <p:nvPr/>
        </p:nvSpPr>
        <p:spPr>
          <a:xfrm>
            <a:off x="3586335" y="3751285"/>
            <a:ext cx="5405265"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Mitochondrial</a:t>
            </a:r>
            <a:r>
              <a:rPr kumimoji="0" lang="en-US" sz="1600" b="1" i="0" u="none" strike="noStrike" kern="1200" cap="none" spc="0" normalizeH="0" noProof="0" dirty="0">
                <a:ln>
                  <a:noFill/>
                </a:ln>
                <a:solidFill>
                  <a:srgbClr val="0000FF"/>
                </a:solidFill>
                <a:effectLst/>
                <a:uLnTx/>
                <a:uFillTx/>
                <a:latin typeface="Comic Sans MS" panose="030F0702030302020204" pitchFamily="66" charset="0"/>
                <a:ea typeface="+mn-ea"/>
                <a:cs typeface="+mn-cs"/>
              </a:rPr>
              <a:t> chromosome is circular like bacterial chromosomes.</a:t>
            </a:r>
            <a:endParaRPr kumimoji="0" lang="en-US" sz="1600" b="1"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endParaRPr>
          </a:p>
        </p:txBody>
      </p:sp>
      <p:sp>
        <p:nvSpPr>
          <p:cNvPr id="22" name="TextBox 21">
            <a:extLst>
              <a:ext uri="{FF2B5EF4-FFF2-40B4-BE49-F238E27FC236}">
                <a16:creationId xmlns:a16="http://schemas.microsoft.com/office/drawing/2014/main" id="{C5DD6029-BD01-48E1-9769-461A1FEF9300}"/>
              </a:ext>
            </a:extLst>
          </p:cNvPr>
          <p:cNvSpPr txBox="1"/>
          <p:nvPr/>
        </p:nvSpPr>
        <p:spPr>
          <a:xfrm>
            <a:off x="188841" y="4363326"/>
            <a:ext cx="8917600" cy="1077218"/>
          </a:xfrm>
          <a:prstGeom prst="rect">
            <a:avLst/>
          </a:prstGeom>
          <a:noFill/>
        </p:spPr>
        <p:txBody>
          <a:bodyPr wrap="square">
            <a:spAutoFit/>
          </a:bodyPr>
          <a:lstStyle/>
          <a:p>
            <a:pPr lvl="0">
              <a:defRPr/>
            </a:pPr>
            <a:r>
              <a:rPr kumimoji="0" lang="en-US" sz="1600" b="1"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Mitochondria are surrounded by</a:t>
            </a:r>
            <a:r>
              <a:rPr kumimoji="0" lang="en-US" sz="1600" b="1" i="0" u="none" strike="noStrike" kern="1200" cap="none" spc="0" normalizeH="0" noProof="0" dirty="0">
                <a:ln>
                  <a:noFill/>
                </a:ln>
                <a:solidFill>
                  <a:srgbClr val="0000FF"/>
                </a:solidFill>
                <a:effectLst/>
                <a:uLnTx/>
                <a:uFillTx/>
                <a:latin typeface="Comic Sans MS" panose="030F0702030302020204" pitchFamily="66" charset="0"/>
                <a:ea typeface="+mn-ea"/>
                <a:cs typeface="+mn-cs"/>
              </a:rPr>
              <a:t> a double membrane: cristae corresponds to original bacterial </a:t>
            </a:r>
            <a:r>
              <a:rPr lang="en-US" sz="1600" b="1" dirty="0">
                <a:solidFill>
                  <a:srgbClr val="0000FF"/>
                </a:solidFill>
              </a:rPr>
              <a:t>membrane and contains phospholipids like bacterial plasma membranes; </a:t>
            </a:r>
            <a:r>
              <a:rPr kumimoji="0" lang="en-US" sz="1600" b="1" i="0" u="none" strike="noStrike" kern="1200" cap="none" spc="0" normalizeH="0" noProof="0" dirty="0">
                <a:ln>
                  <a:noFill/>
                </a:ln>
                <a:solidFill>
                  <a:srgbClr val="0000FF"/>
                </a:solidFill>
                <a:effectLst/>
                <a:uLnTx/>
                <a:uFillTx/>
                <a:latin typeface="Comic Sans MS" panose="030F0702030302020204" pitchFamily="66" charset="0"/>
                <a:ea typeface="+mn-ea"/>
                <a:cs typeface="+mn-cs"/>
              </a:rPr>
              <a:t>outer mitochondrial membrane corresponds to endosymbiotic vesicle and has phospholipids like cell plasma membrane</a:t>
            </a:r>
            <a:endParaRPr kumimoji="0" lang="en-US" sz="1600" b="1"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endParaRPr>
          </a:p>
        </p:txBody>
      </p:sp>
      <p:sp>
        <p:nvSpPr>
          <p:cNvPr id="25" name="TextBox 24">
            <a:extLst>
              <a:ext uri="{FF2B5EF4-FFF2-40B4-BE49-F238E27FC236}">
                <a16:creationId xmlns:a16="http://schemas.microsoft.com/office/drawing/2014/main" id="{37896704-37BF-4BBD-AF8C-1ED9A9234700}"/>
              </a:ext>
            </a:extLst>
          </p:cNvPr>
          <p:cNvSpPr txBox="1"/>
          <p:nvPr/>
        </p:nvSpPr>
        <p:spPr>
          <a:xfrm>
            <a:off x="152399" y="5499559"/>
            <a:ext cx="8802760"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600" b="1" dirty="0">
                <a:solidFill>
                  <a:srgbClr val="0000FF"/>
                </a:solidFill>
              </a:rPr>
              <a:t>ETC proteins are located in bacterial plasma membranes and c</a:t>
            </a:r>
            <a:r>
              <a:rPr kumimoji="0" lang="en-US" sz="1600" b="1" i="0" u="none" strike="noStrike" kern="1200" cap="none" spc="0" normalizeH="0" baseline="0" noProof="0" dirty="0" err="1">
                <a:ln>
                  <a:noFill/>
                </a:ln>
                <a:solidFill>
                  <a:srgbClr val="0000FF"/>
                </a:solidFill>
                <a:effectLst/>
                <a:uLnTx/>
                <a:uFillTx/>
                <a:latin typeface="Comic Sans MS" panose="030F0702030302020204" pitchFamily="66" charset="0"/>
                <a:ea typeface="+mn-ea"/>
                <a:cs typeface="+mn-cs"/>
              </a:rPr>
              <a:t>ristae</a:t>
            </a:r>
            <a:r>
              <a:rPr kumimoji="0" lang="en-US" sz="1600" b="1"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 membranes in eukaryotes</a:t>
            </a:r>
          </a:p>
        </p:txBody>
      </p:sp>
    </p:spTree>
    <p:extLst>
      <p:ext uri="{BB962C8B-B14F-4D97-AF65-F5344CB8AC3E}">
        <p14:creationId xmlns:p14="http://schemas.microsoft.com/office/powerpoint/2010/main" val="42288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barn(inVertical)">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barn(inVertical)">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7E60073-D9D8-48BB-914B-9C9399FF1FCD}"/>
              </a:ext>
            </a:extLst>
          </p:cNvPr>
          <p:cNvSpPr>
            <a:spLocks noGrp="1" noChangeArrowheads="1"/>
          </p:cNvSpPr>
          <p:nvPr>
            <p:ph type="body" sz="half" idx="2"/>
          </p:nvPr>
        </p:nvSpPr>
        <p:spPr>
          <a:xfrm>
            <a:off x="52388" y="304800"/>
            <a:ext cx="9039224" cy="6248400"/>
          </a:xfrm>
        </p:spPr>
        <p:txBody>
          <a:bodyPr/>
          <a:lstStyle/>
          <a:p>
            <a:pPr eaLnBrk="1" hangingPunct="1">
              <a:buFontTx/>
              <a:buNone/>
            </a:pPr>
            <a:r>
              <a:rPr lang="en-US" altLang="en-US" dirty="0">
                <a:latin typeface="Comic Sans MS" panose="030F0702030302020204" pitchFamily="66" charset="0"/>
              </a:rPr>
              <a:t>The bones in the diagrams below are examples of ____________ structures.</a:t>
            </a:r>
          </a:p>
          <a:p>
            <a:pPr eaLnBrk="1" hangingPunct="1">
              <a:buFontTx/>
              <a:buNone/>
            </a:pPr>
            <a:endParaRPr lang="en-US" altLang="en-US" dirty="0">
              <a:latin typeface="Comic Sans MS" panose="030F0702030302020204" pitchFamily="66" charset="0"/>
            </a:endParaRPr>
          </a:p>
          <a:p>
            <a:pPr eaLnBrk="1" hangingPunct="1">
              <a:buFontTx/>
              <a:buNone/>
            </a:pPr>
            <a:r>
              <a:rPr lang="en-US" altLang="en-US" dirty="0">
                <a:latin typeface="Comic Sans MS" panose="030F0702030302020204" pitchFamily="66" charset="0"/>
              </a:rPr>
              <a:t>They are evidence of __________ evolution</a:t>
            </a:r>
          </a:p>
          <a:p>
            <a:pPr eaLnBrk="1" hangingPunct="1">
              <a:buFontTx/>
              <a:buNone/>
            </a:pPr>
            <a:endParaRPr lang="en-US" altLang="en-US" sz="4000" b="1" dirty="0">
              <a:latin typeface="Comic Sans MS" panose="030F0702030302020204" pitchFamily="66" charset="0"/>
            </a:endParaRPr>
          </a:p>
          <a:p>
            <a:pPr eaLnBrk="1" hangingPunct="1">
              <a:buFontTx/>
              <a:buNone/>
            </a:pPr>
            <a:r>
              <a:rPr lang="en-US" altLang="en-US" sz="4000" b="1" dirty="0">
                <a:latin typeface="Comic Sans MS" panose="030F0702030302020204" pitchFamily="66" charset="0"/>
              </a:rPr>
              <a:t>		</a:t>
            </a:r>
          </a:p>
        </p:txBody>
      </p:sp>
      <p:sp>
        <p:nvSpPr>
          <p:cNvPr id="84995" name="Text Box 3">
            <a:extLst>
              <a:ext uri="{FF2B5EF4-FFF2-40B4-BE49-F238E27FC236}">
                <a16:creationId xmlns:a16="http://schemas.microsoft.com/office/drawing/2014/main" id="{321CB9C8-6FB3-4BE9-B41A-150B505E38D6}"/>
              </a:ext>
            </a:extLst>
          </p:cNvPr>
          <p:cNvSpPr txBox="1">
            <a:spLocks noChangeArrowheads="1"/>
          </p:cNvSpPr>
          <p:nvPr/>
        </p:nvSpPr>
        <p:spPr bwMode="auto">
          <a:xfrm>
            <a:off x="1143000" y="685800"/>
            <a:ext cx="26148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homologous</a:t>
            </a:r>
          </a:p>
        </p:txBody>
      </p:sp>
      <p:pic>
        <p:nvPicPr>
          <p:cNvPr id="26628" name="Picture 4" descr="homolog appendages">
            <a:extLst>
              <a:ext uri="{FF2B5EF4-FFF2-40B4-BE49-F238E27FC236}">
                <a16:creationId xmlns:a16="http://schemas.microsoft.com/office/drawing/2014/main" id="{A28C3684-0D68-43AF-A710-916315395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81412"/>
            <a:ext cx="3204991" cy="260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5">
            <a:extLst>
              <a:ext uri="{FF2B5EF4-FFF2-40B4-BE49-F238E27FC236}">
                <a16:creationId xmlns:a16="http://schemas.microsoft.com/office/drawing/2014/main" id="{4552B829-A867-4A23-A9D5-1112863A5EAF}"/>
              </a:ext>
            </a:extLst>
          </p:cNvPr>
          <p:cNvSpPr>
            <a:spLocks noChangeArrowheads="1"/>
          </p:cNvSpPr>
          <p:nvPr/>
        </p:nvSpPr>
        <p:spPr bwMode="auto">
          <a:xfrm>
            <a:off x="5238750" y="152400"/>
            <a:ext cx="39052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b="1" dirty="0">
                <a:solidFill>
                  <a:srgbClr val="CC0099"/>
                </a:solidFill>
              </a:rPr>
              <a:t>http://www.angelfire.com/ab7/evolution12/evolutionclues.html</a:t>
            </a:r>
          </a:p>
        </p:txBody>
      </p:sp>
      <p:sp>
        <p:nvSpPr>
          <p:cNvPr id="2" name="Rectangle 1">
            <a:extLst>
              <a:ext uri="{FF2B5EF4-FFF2-40B4-BE49-F238E27FC236}">
                <a16:creationId xmlns:a16="http://schemas.microsoft.com/office/drawing/2014/main" id="{7E2E1AAB-BC49-4F6C-A8D2-14C49AC8BC7E}"/>
              </a:ext>
            </a:extLst>
          </p:cNvPr>
          <p:cNvSpPr/>
          <p:nvPr/>
        </p:nvSpPr>
        <p:spPr>
          <a:xfrm>
            <a:off x="27579" y="6264531"/>
            <a:ext cx="9147175" cy="577338"/>
          </a:xfrm>
          <a:prstGeom prst="rect">
            <a:avLst/>
          </a:prstGeom>
        </p:spPr>
        <p:txBody>
          <a:bodyPr>
            <a:spAutoFit/>
          </a:bodyPr>
          <a:lstStyle/>
          <a:p>
            <a:pPr>
              <a:lnSpc>
                <a:spcPct val="107000"/>
              </a:lnSpc>
            </a:pPr>
            <a:r>
              <a:rPr lang="en-US" sz="1000" dirty="0"/>
              <a:t>EVO-2.B.2 Structural and functional evidence supports the relatedness of organisms in all domains</a:t>
            </a:r>
            <a:endParaRPr lang="en-US" sz="1000" dirty="0">
              <a:solidFill>
                <a:prstClr val="black"/>
              </a:solidFill>
            </a:endParaRPr>
          </a:p>
          <a:p>
            <a:pPr lvl="0">
              <a:lnSpc>
                <a:spcPct val="107000"/>
              </a:lnSpc>
            </a:pPr>
            <a:r>
              <a:rPr lang="en-US" sz="1000" dirty="0">
                <a:solidFill>
                  <a:prstClr val="black"/>
                </a:solidFill>
              </a:rPr>
              <a:t>EVO-1.N.1 Molecular, morphological, and genetic evidence from extant and extinct organisms adds to our understanding of evolution— </a:t>
            </a:r>
          </a:p>
          <a:p>
            <a:pPr lvl="0">
              <a:lnSpc>
                <a:spcPct val="107000"/>
              </a:lnSpc>
            </a:pPr>
            <a:r>
              <a:rPr lang="en-US" sz="1000" dirty="0">
                <a:solidFill>
                  <a:prstClr val="black"/>
                </a:solidFill>
              </a:rPr>
              <a:t>     b. Morphological homologies, including vestigial structures, represent features shared by common ancestry.</a:t>
            </a:r>
          </a:p>
        </p:txBody>
      </p:sp>
      <p:sp>
        <p:nvSpPr>
          <p:cNvPr id="3" name="Rectangle 2">
            <a:extLst>
              <a:ext uri="{FF2B5EF4-FFF2-40B4-BE49-F238E27FC236}">
                <a16:creationId xmlns:a16="http://schemas.microsoft.com/office/drawing/2014/main" id="{D5FEF522-3807-49C3-8AF9-F5295CE4CF4E}"/>
              </a:ext>
            </a:extLst>
          </p:cNvPr>
          <p:cNvSpPr/>
          <p:nvPr/>
        </p:nvSpPr>
        <p:spPr>
          <a:xfrm>
            <a:off x="4393907" y="1777758"/>
            <a:ext cx="2252540" cy="646331"/>
          </a:xfrm>
          <a:prstGeom prst="rect">
            <a:avLst/>
          </a:prstGeom>
        </p:spPr>
        <p:txBody>
          <a:bodyPr wrap="none">
            <a:spAutoFit/>
          </a:bodyPr>
          <a:lstStyle/>
          <a:p>
            <a:pPr lvl="0"/>
            <a:r>
              <a:rPr lang="en-US" altLang="en-US" sz="3600" b="1" dirty="0">
                <a:solidFill>
                  <a:srgbClr val="333399"/>
                </a:solidFill>
              </a:rPr>
              <a:t>divergent</a:t>
            </a:r>
          </a:p>
        </p:txBody>
      </p:sp>
      <p:sp>
        <p:nvSpPr>
          <p:cNvPr id="8" name="TextBox 7">
            <a:extLst>
              <a:ext uri="{FF2B5EF4-FFF2-40B4-BE49-F238E27FC236}">
                <a16:creationId xmlns:a16="http://schemas.microsoft.com/office/drawing/2014/main" id="{072D9833-E1AA-4AE6-893F-4F30B481C6DE}"/>
              </a:ext>
            </a:extLst>
          </p:cNvPr>
          <p:cNvSpPr txBox="1"/>
          <p:nvPr/>
        </p:nvSpPr>
        <p:spPr>
          <a:xfrm>
            <a:off x="7024760" y="3860244"/>
            <a:ext cx="1388522" cy="646331"/>
          </a:xfrm>
          <a:prstGeom prst="rect">
            <a:avLst/>
          </a:prstGeom>
          <a:solidFill>
            <a:srgbClr val="FFFF00"/>
          </a:solidFill>
        </p:spPr>
        <p:txBody>
          <a:bodyPr wrap="none" rtlCol="0">
            <a:spAutoFit/>
          </a:bodyPr>
          <a:lstStyle/>
          <a:p>
            <a:r>
              <a:rPr lang="en-US" dirty="0">
                <a:hlinkClick r:id="rId3"/>
              </a:rPr>
              <a:t>Watch a </a:t>
            </a:r>
          </a:p>
          <a:p>
            <a:r>
              <a:rPr lang="en-US" dirty="0">
                <a:hlinkClick r:id="rId3"/>
              </a:rPr>
              <a:t>2 min video</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Effect transition="in" filter="dissolve">
                                      <p:cBhvr>
                                        <p:cTn id="7" dur="500"/>
                                        <p:tgtEl>
                                          <p:spTgt spid="8499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utoUpdateAnimBg="0"/>
      <p:bldP spid="2" grpId="0"/>
      <p:bldP spid="3"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CE89E81-0ABB-4A9D-A4C8-2FFB6A4643C5}"/>
              </a:ext>
            </a:extLst>
          </p:cNvPr>
          <p:cNvSpPr>
            <a:spLocks noGrp="1" noChangeArrowheads="1"/>
          </p:cNvSpPr>
          <p:nvPr>
            <p:ph type="body" sz="half" idx="2"/>
          </p:nvPr>
        </p:nvSpPr>
        <p:spPr>
          <a:xfrm>
            <a:off x="-228600" y="148445"/>
            <a:ext cx="5791200" cy="2366155"/>
          </a:xfrm>
        </p:spPr>
        <p:txBody>
          <a:bodyPr/>
          <a:lstStyle/>
          <a:p>
            <a:pPr eaLnBrk="1" hangingPunct="1">
              <a:buFontTx/>
              <a:buNone/>
            </a:pPr>
            <a:r>
              <a:rPr lang="en-US" altLang="en-US" sz="2400" b="1" dirty="0">
                <a:latin typeface="Comic Sans MS" panose="030F0702030302020204" pitchFamily="66" charset="0"/>
              </a:rPr>
              <a:t>   </a:t>
            </a:r>
            <a:r>
              <a:rPr lang="en-US" altLang="en-US" sz="2000" b="1" dirty="0">
                <a:latin typeface="Comic Sans MS" panose="030F0702030302020204" pitchFamily="66" charset="0"/>
              </a:rPr>
              <a:t>Humans and chimpanzees share 98.6% of their DNA. In fact most of their proteins (Ex: hemoglobin beta chain) are exactly identical. How is it possible for these 2 organisms to look so different if their DNA is so alike? </a:t>
            </a:r>
            <a:endParaRPr lang="en-US" altLang="en-US" sz="2400" b="1" dirty="0">
              <a:latin typeface="Comic Sans MS" panose="030F0702030302020204" pitchFamily="66" charset="0"/>
            </a:endParaRPr>
          </a:p>
          <a:p>
            <a:pPr eaLnBrk="1" hangingPunct="1">
              <a:buFontTx/>
              <a:buNone/>
            </a:pPr>
            <a:endParaRPr lang="en-US" altLang="en-US" sz="2400" b="1" dirty="0">
              <a:latin typeface="Comic Sans MS" panose="030F0702030302020204" pitchFamily="66" charset="0"/>
            </a:endParaRPr>
          </a:p>
        </p:txBody>
      </p:sp>
      <p:sp>
        <p:nvSpPr>
          <p:cNvPr id="22535" name="Text Box 7">
            <a:extLst>
              <a:ext uri="{FF2B5EF4-FFF2-40B4-BE49-F238E27FC236}">
                <a16:creationId xmlns:a16="http://schemas.microsoft.com/office/drawing/2014/main" id="{DFF8D668-2211-4315-8F5A-455887DBA100}"/>
              </a:ext>
            </a:extLst>
          </p:cNvPr>
          <p:cNvSpPr txBox="1">
            <a:spLocks noChangeArrowheads="1"/>
          </p:cNvSpPr>
          <p:nvPr/>
        </p:nvSpPr>
        <p:spPr bwMode="auto">
          <a:xfrm>
            <a:off x="1431925" y="6437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22536" name="Rectangle 8">
            <a:extLst>
              <a:ext uri="{FF2B5EF4-FFF2-40B4-BE49-F238E27FC236}">
                <a16:creationId xmlns:a16="http://schemas.microsoft.com/office/drawing/2014/main" id="{84A082A7-6682-4358-BFD5-40AE7D111827}"/>
              </a:ext>
            </a:extLst>
          </p:cNvPr>
          <p:cNvSpPr>
            <a:spLocks noChangeArrowheads="1"/>
          </p:cNvSpPr>
          <p:nvPr/>
        </p:nvSpPr>
        <p:spPr bwMode="auto">
          <a:xfrm>
            <a:off x="-64310" y="32116"/>
            <a:ext cx="92352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r>
              <a:rPr lang="en-US" sz="1000" dirty="0">
                <a:solidFill>
                  <a:srgbClr val="CC0099"/>
                </a:solidFill>
              </a:rPr>
              <a:t>https://akm-img-a-in.tosshub.com/indiatoday/images/story/201811/baby_chimp_humans_smile_alike_0-647x363.jpeg?8mxCEdXjDsWfEWHYC_xtxL6uXotcZjAo</a:t>
            </a:r>
            <a:endParaRPr lang="en-US" altLang="en-US" sz="1000" b="1" dirty="0">
              <a:solidFill>
                <a:srgbClr val="CC0099"/>
              </a:solidFill>
            </a:endParaRPr>
          </a:p>
        </p:txBody>
      </p:sp>
      <p:sp>
        <p:nvSpPr>
          <p:cNvPr id="4" name="Rectangle 3">
            <a:extLst>
              <a:ext uri="{FF2B5EF4-FFF2-40B4-BE49-F238E27FC236}">
                <a16:creationId xmlns:a16="http://schemas.microsoft.com/office/drawing/2014/main" id="{4F7F6D04-75CE-4662-B9BF-21C537CB73A9}"/>
              </a:ext>
            </a:extLst>
          </p:cNvPr>
          <p:cNvSpPr/>
          <p:nvPr/>
        </p:nvSpPr>
        <p:spPr>
          <a:xfrm>
            <a:off x="12764" y="5820381"/>
            <a:ext cx="9118471" cy="245901"/>
          </a:xfrm>
          <a:prstGeom prst="rect">
            <a:avLst/>
          </a:prstGeom>
        </p:spPr>
        <p:txBody>
          <a:bodyPr wrap="square">
            <a:spAutoFit/>
          </a:bodyPr>
          <a:lstStyle/>
          <a:p>
            <a:pPr marL="0" marR="0" lvl="0" indent="0" defTabSz="914400" eaLnBrk="1" fontAlgn="auto" latinLnBrk="0" hangingPunct="1">
              <a:lnSpc>
                <a:spcPct val="107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F1CE262-3907-4A9C-91BD-F01A4DED719D}"/>
              </a:ext>
            </a:extLst>
          </p:cNvPr>
          <p:cNvSpPr/>
          <p:nvPr/>
        </p:nvSpPr>
        <p:spPr>
          <a:xfrm>
            <a:off x="25529" y="6150114"/>
            <a:ext cx="9118471" cy="707886"/>
          </a:xfrm>
          <a:prstGeom prst="rect">
            <a:avLst/>
          </a:prstGeom>
        </p:spPr>
        <p:txBody>
          <a:bodyPr wrap="square">
            <a:spAutoFit/>
          </a:bodyPr>
          <a:lstStyle/>
          <a:p>
            <a:r>
              <a:rPr lang="en-US" sz="1000" dirty="0">
                <a:solidFill>
                  <a:srgbClr val="000000"/>
                </a:solidFill>
                <a:latin typeface="Times New Roman" panose="02020603050405020304" pitchFamily="18" charset="0"/>
                <a:cs typeface="Times New Roman" panose="02020603050405020304" pitchFamily="18" charset="0"/>
              </a:rPr>
              <a:t>IST 2.A.3 The phenotype of a cell or organism is determined by the combination of genes that are expressed and the levels at which they are expressed—</a:t>
            </a:r>
          </a:p>
          <a:p>
            <a:r>
              <a:rPr lang="en-US" sz="1000" dirty="0">
                <a:solidFill>
                  <a:srgbClr val="000000"/>
                </a:solidFill>
                <a:latin typeface="Times New Roman" panose="02020603050405020304" pitchFamily="18" charset="0"/>
                <a:cs typeface="Times New Roman" panose="02020603050405020304" pitchFamily="18" charset="0"/>
              </a:rPr>
              <a:t>IST 2.D.1 </a:t>
            </a:r>
            <a:r>
              <a:rPr lang="en-US" sz="1000" dirty="0">
                <a:latin typeface="Times New Roman" panose="02020603050405020304" pitchFamily="18" charset="0"/>
                <a:cs typeface="Times New Roman" panose="02020603050405020304" pitchFamily="18" charset="0"/>
              </a:rPr>
              <a:t>Gene regulation results in differential gene expression and influences cell products and function.</a:t>
            </a:r>
          </a:p>
          <a:p>
            <a:r>
              <a:rPr lang="en-US" sz="1000" dirty="0">
                <a:latin typeface="Times New Roman" panose="02020603050405020304" pitchFamily="18" charset="0"/>
                <a:cs typeface="Times New Roman" panose="02020603050405020304" pitchFamily="18" charset="0"/>
              </a:rPr>
              <a:t>SP 1.B  Explain biological concepts and/or processes. </a:t>
            </a:r>
          </a:p>
          <a:p>
            <a:r>
              <a:rPr lang="en-US" sz="1000" dirty="0">
                <a:latin typeface="Times New Roman" panose="02020603050405020304" pitchFamily="18" charset="0"/>
                <a:cs typeface="Times New Roman" panose="02020603050405020304" pitchFamily="18" charset="0"/>
              </a:rPr>
              <a:t>SP 1. C  Explain biological concepts, processes, and/or models in applied contexts.</a:t>
            </a:r>
          </a:p>
        </p:txBody>
      </p:sp>
      <p:sp>
        <p:nvSpPr>
          <p:cNvPr id="3" name="Rectangle 2">
            <a:extLst>
              <a:ext uri="{FF2B5EF4-FFF2-40B4-BE49-F238E27FC236}">
                <a16:creationId xmlns:a16="http://schemas.microsoft.com/office/drawing/2014/main" id="{D1B2304C-4535-43EC-B922-91A504FAAE96}"/>
              </a:ext>
            </a:extLst>
          </p:cNvPr>
          <p:cNvSpPr/>
          <p:nvPr/>
        </p:nvSpPr>
        <p:spPr>
          <a:xfrm>
            <a:off x="120681" y="2228498"/>
            <a:ext cx="8902635" cy="1938992"/>
          </a:xfrm>
          <a:prstGeom prst="rect">
            <a:avLst/>
          </a:prstGeom>
        </p:spPr>
        <p:txBody>
          <a:bodyPr wrap="square">
            <a:spAutoFit/>
          </a:bodyPr>
          <a:lstStyle/>
          <a:p>
            <a:r>
              <a:rPr lang="en-US" sz="2000" dirty="0">
                <a:solidFill>
                  <a:srgbClr val="0066CC"/>
                </a:solidFill>
              </a:rPr>
              <a:t>The differences are predominately due to differences in the regulation of genes rather than to differences in the sequence of the genes themselves. Most of the big differences between human and chimpanzee DNA lie in regions near genes that control how gene-coding regions are “turned on”  and "turned off."  The timing and duration of gene expression are responsible for the differences.</a:t>
            </a:r>
            <a:endParaRPr lang="en-US" sz="2000" dirty="0">
              <a:solidFill>
                <a:srgbClr val="212529"/>
              </a:solidFill>
              <a:latin typeface="Lato"/>
            </a:endParaRPr>
          </a:p>
        </p:txBody>
      </p:sp>
      <p:pic>
        <p:nvPicPr>
          <p:cNvPr id="1026" name="Picture 2">
            <a:extLst>
              <a:ext uri="{FF2B5EF4-FFF2-40B4-BE49-F238E27FC236}">
                <a16:creationId xmlns:a16="http://schemas.microsoft.com/office/drawing/2014/main" id="{3917FD46-A1E5-40F0-840D-32A5983EC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3209" y="302510"/>
            <a:ext cx="3462337" cy="1942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79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92891" y="287249"/>
            <a:ext cx="8922760" cy="4658796"/>
          </a:xfrm>
        </p:spPr>
        <p:txBody>
          <a:bodyPr/>
          <a:lstStyle/>
          <a:p>
            <a:pPr marL="0" indent="0">
              <a:buFontTx/>
              <a:buNone/>
            </a:pPr>
            <a:r>
              <a:rPr lang="en-US" sz="1800" dirty="0">
                <a:latin typeface="Comic Sans MS" panose="030F0702030302020204" pitchFamily="66" charset="0"/>
              </a:rPr>
              <a:t>Data regarding the presence (+) or absence (-) of five derived traits in several different species are shown in this table.</a:t>
            </a:r>
          </a:p>
          <a:p>
            <a:pPr marL="0" indent="0">
              <a:buFontTx/>
              <a:buNone/>
            </a:pPr>
            <a:endParaRPr lang="en-US" sz="18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65A3BD64-F4BA-4844-AF8C-3EC823A84B84}"/>
              </a:ext>
            </a:extLst>
          </p:cNvPr>
          <p:cNvSpPr txBox="1"/>
          <p:nvPr/>
        </p:nvSpPr>
        <p:spPr>
          <a:xfrm>
            <a:off x="0" y="-14204"/>
            <a:ext cx="9372600" cy="246221"/>
          </a:xfrm>
          <a:prstGeom prst="rect">
            <a:avLst/>
          </a:prstGeom>
          <a:noFill/>
        </p:spPr>
        <p:txBody>
          <a:bodyPr wrap="square">
            <a:spAutoFit/>
          </a:bodyPr>
          <a:lstStyle/>
          <a:p>
            <a:pPr lvl="0">
              <a:lnSpc>
                <a:spcPct val="107000"/>
              </a:lnSpc>
            </a:pPr>
            <a:r>
              <a:rPr lang="en-US" sz="1000" dirty="0">
                <a:solidFill>
                  <a:srgbClr val="C00000"/>
                </a:solidFill>
                <a:latin typeface="+mn-lt"/>
                <a:hlinkClick r:id="rId3"/>
              </a:rPr>
              <a:t>2013 Released AP BIOLOGY Practice Exam</a:t>
            </a:r>
            <a:endParaRPr lang="en-US" sz="1000" dirty="0">
              <a:solidFill>
                <a:srgbClr val="C00000"/>
              </a:solidFill>
              <a:latin typeface="+mn-lt"/>
            </a:endParaRPr>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54994" y="5873492"/>
            <a:ext cx="9202738" cy="100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lvl="0" eaLnBrk="1" hangingPunct="1">
              <a:lnSpc>
                <a:spcPct val="107000"/>
              </a:lnSpc>
            </a:pPr>
            <a:r>
              <a:rPr lang="en-US" sz="800" dirty="0">
                <a:latin typeface="Times New Roman" panose="02020603050405020304" pitchFamily="18" charset="0"/>
                <a:cs typeface="Times New Roman" panose="02020603050405020304" pitchFamily="18" charset="0"/>
              </a:rPr>
              <a:t>EVO-3.B.1 Phylogenetic trees and cladograms show evolutionary relationships among lineages— </a:t>
            </a:r>
          </a:p>
          <a:p>
            <a:pPr lvl="0" eaLnBrk="1" hangingPunct="1">
              <a:lnSpc>
                <a:spcPct val="107000"/>
              </a:lnSpc>
            </a:pPr>
            <a:r>
              <a:rPr lang="en-US" sz="800" dirty="0">
                <a:latin typeface="Times New Roman" panose="02020603050405020304" pitchFamily="18" charset="0"/>
                <a:cs typeface="Times New Roman" panose="02020603050405020304" pitchFamily="18" charset="0"/>
              </a:rPr>
              <a:t>     b. Traits that are either gained or lost during evolution can be used to construct phylogenetic trees and cladograms—</a:t>
            </a:r>
          </a:p>
          <a:p>
            <a:pPr lvl="0" eaLnBrk="1" hangingPunct="1">
              <a:lnSpc>
                <a:spcPct val="107000"/>
              </a:lnSpc>
            </a:pPr>
            <a:r>
              <a:rPr lang="en-US" sz="800" dirty="0">
                <a:latin typeface="Times New Roman" panose="02020603050405020304" pitchFamily="18" charset="0"/>
                <a:cs typeface="Times New Roman" panose="02020603050405020304" pitchFamily="18" charset="0"/>
              </a:rPr>
              <a:t>        iii. The out-group represents the lineage that is least closely related to the remainder of the organisms in the phylogenetic tree or cladogram. </a:t>
            </a:r>
          </a:p>
          <a:p>
            <a:pPr eaLnBrk="1" hangingPunct="1">
              <a:lnSpc>
                <a:spcPct val="107000"/>
              </a:lnSpc>
            </a:pPr>
            <a:r>
              <a:rPr lang="en-US" sz="800" dirty="0">
                <a:latin typeface="Times New Roman" panose="02020603050405020304" pitchFamily="18" charset="0"/>
                <a:cs typeface="Times New Roman" panose="02020603050405020304" pitchFamily="18" charset="0"/>
              </a:rPr>
              <a:t>     c. Molecular data typically provide more accurate and reliable evidence than morphological traits in the construction of phylogenetic trees or cladograms.</a:t>
            </a:r>
          </a:p>
          <a:p>
            <a:pPr lvl="0" eaLnBrk="1" hangingPunct="1">
              <a:lnSpc>
                <a:spcPct val="107000"/>
              </a:lnSpc>
            </a:pPr>
            <a:r>
              <a:rPr lang="en-US" sz="800" dirty="0">
                <a:latin typeface="Times New Roman" panose="02020603050405020304" pitchFamily="18" charset="0"/>
                <a:cs typeface="Times New Roman" panose="02020603050405020304" pitchFamily="18" charset="0"/>
              </a:rPr>
              <a:t>EVO-3.C.1 Phylogenetic trees and cladograms can be used to illustrate speciation that has occurred. The nodes on a tree represent the most recent common ancestor of any two groups or lineages. </a:t>
            </a:r>
          </a:p>
          <a:p>
            <a:pPr lvl="0" eaLnBrk="1" hangingPunct="1">
              <a:lnSpc>
                <a:spcPct val="107000"/>
              </a:lnSpc>
            </a:pPr>
            <a:r>
              <a:rPr lang="en-US" sz="800" dirty="0">
                <a:latin typeface="Times New Roman" panose="02020603050405020304" pitchFamily="18" charset="0"/>
                <a:cs typeface="Times New Roman" panose="02020603050405020304" pitchFamily="18" charset="0"/>
              </a:rPr>
              <a:t>EVO-3.C.2 Phylogenetic trees and cladograms can be constructed from morphological similarities of living or fossil species and from DNA and protein sequence similarities. </a:t>
            </a:r>
          </a:p>
          <a:p>
            <a:pPr lvl="0" eaLnBrk="1" hangingPunct="1">
              <a:lnSpc>
                <a:spcPct val="107000"/>
              </a:lnSpc>
            </a:pPr>
            <a:r>
              <a:rPr lang="en-US" sz="800" dirty="0">
                <a:latin typeface="Times New Roman" panose="02020603050405020304" pitchFamily="18" charset="0"/>
                <a:cs typeface="Times New Roman" panose="02020603050405020304" pitchFamily="18" charset="0"/>
              </a:rPr>
              <a:t>EVO-3.C.3 Phylogenetic trees and cladograms represent hypotheses and are constantly being revised, based on evidence </a:t>
            </a:r>
          </a:p>
        </p:txBody>
      </p:sp>
      <p:pic>
        <p:nvPicPr>
          <p:cNvPr id="5" name="Picture 4">
            <a:extLst>
              <a:ext uri="{FF2B5EF4-FFF2-40B4-BE49-F238E27FC236}">
                <a16:creationId xmlns:a16="http://schemas.microsoft.com/office/drawing/2014/main" id="{46EF87B7-8519-4F02-87B5-5AF51DD0EB50}"/>
              </a:ext>
            </a:extLst>
          </p:cNvPr>
          <p:cNvPicPr>
            <a:picLocks noChangeAspect="1"/>
          </p:cNvPicPr>
          <p:nvPr/>
        </p:nvPicPr>
        <p:blipFill rotWithShape="1">
          <a:blip r:embed="rId4"/>
          <a:srcRect l="25261" t="24072" r="53616" b="50790"/>
          <a:stretch/>
        </p:blipFill>
        <p:spPr>
          <a:xfrm>
            <a:off x="385035" y="960577"/>
            <a:ext cx="3120165" cy="2087592"/>
          </a:xfrm>
          <a:prstGeom prst="rect">
            <a:avLst/>
          </a:prstGeom>
        </p:spPr>
      </p:pic>
      <p:pic>
        <p:nvPicPr>
          <p:cNvPr id="6" name="Picture 5">
            <a:extLst>
              <a:ext uri="{FF2B5EF4-FFF2-40B4-BE49-F238E27FC236}">
                <a16:creationId xmlns:a16="http://schemas.microsoft.com/office/drawing/2014/main" id="{C1DD6B20-5F10-4A11-9B08-8BFB39BDDF0C}"/>
              </a:ext>
            </a:extLst>
          </p:cNvPr>
          <p:cNvPicPr>
            <a:picLocks noChangeAspect="1"/>
          </p:cNvPicPr>
          <p:nvPr/>
        </p:nvPicPr>
        <p:blipFill rotWithShape="1">
          <a:blip r:embed="rId5"/>
          <a:srcRect l="24859" t="45781" r="62683" b="42975"/>
          <a:stretch/>
        </p:blipFill>
        <p:spPr>
          <a:xfrm>
            <a:off x="2456173" y="3878994"/>
            <a:ext cx="2077576" cy="1054297"/>
          </a:xfrm>
          <a:prstGeom prst="rect">
            <a:avLst/>
          </a:prstGeom>
        </p:spPr>
      </p:pic>
      <p:sp>
        <p:nvSpPr>
          <p:cNvPr id="15" name="TextBox 14">
            <a:extLst>
              <a:ext uri="{FF2B5EF4-FFF2-40B4-BE49-F238E27FC236}">
                <a16:creationId xmlns:a16="http://schemas.microsoft.com/office/drawing/2014/main" id="{A1C1F3C8-785E-4E63-849D-4B7F374D4DDB}"/>
              </a:ext>
            </a:extLst>
          </p:cNvPr>
          <p:cNvSpPr txBox="1"/>
          <p:nvPr/>
        </p:nvSpPr>
        <p:spPr>
          <a:xfrm>
            <a:off x="231544" y="3103525"/>
            <a:ext cx="8757111" cy="646331"/>
          </a:xfrm>
          <a:prstGeom prst="rect">
            <a:avLst/>
          </a:prstGeom>
          <a:noFill/>
        </p:spPr>
        <p:txBody>
          <a:bodyPr wrap="square">
            <a:spAutoFit/>
          </a:bodyPr>
          <a:lstStyle/>
          <a:p>
            <a:pPr marL="0" indent="0">
              <a:buFontTx/>
              <a:buNone/>
            </a:pPr>
            <a:r>
              <a:rPr lang="en-US" sz="1800" dirty="0">
                <a:latin typeface="Comic Sans MS" panose="030F0702030302020204" pitchFamily="66" charset="0"/>
              </a:rPr>
              <a:t>Which of the following cladograms provides the simplest and most accurate representation of the data in the table?</a:t>
            </a:r>
          </a:p>
        </p:txBody>
      </p:sp>
      <p:pic>
        <p:nvPicPr>
          <p:cNvPr id="13" name="Picture 12">
            <a:extLst>
              <a:ext uri="{FF2B5EF4-FFF2-40B4-BE49-F238E27FC236}">
                <a16:creationId xmlns:a16="http://schemas.microsoft.com/office/drawing/2014/main" id="{B0A6E4ED-CD34-400A-8D8F-380FCE742AF0}"/>
              </a:ext>
            </a:extLst>
          </p:cNvPr>
          <p:cNvPicPr>
            <a:picLocks noChangeAspect="1"/>
          </p:cNvPicPr>
          <p:nvPr/>
        </p:nvPicPr>
        <p:blipFill rotWithShape="1">
          <a:blip r:embed="rId6"/>
          <a:srcRect r="6121" b="75250"/>
          <a:stretch/>
        </p:blipFill>
        <p:spPr>
          <a:xfrm>
            <a:off x="128349" y="3878994"/>
            <a:ext cx="2077576" cy="1044131"/>
          </a:xfrm>
          <a:prstGeom prst="rect">
            <a:avLst/>
          </a:prstGeom>
        </p:spPr>
      </p:pic>
      <p:pic>
        <p:nvPicPr>
          <p:cNvPr id="16" name="Picture 15">
            <a:extLst>
              <a:ext uri="{FF2B5EF4-FFF2-40B4-BE49-F238E27FC236}">
                <a16:creationId xmlns:a16="http://schemas.microsoft.com/office/drawing/2014/main" id="{46004134-AF30-43ED-845F-3054825A6FB9}"/>
              </a:ext>
            </a:extLst>
          </p:cNvPr>
          <p:cNvPicPr>
            <a:picLocks noChangeAspect="1"/>
          </p:cNvPicPr>
          <p:nvPr/>
        </p:nvPicPr>
        <p:blipFill rotWithShape="1">
          <a:blip r:embed="rId5"/>
          <a:srcRect l="24859" t="55979" r="62894" b="33578"/>
          <a:stretch/>
        </p:blipFill>
        <p:spPr>
          <a:xfrm>
            <a:off x="4875436" y="3940086"/>
            <a:ext cx="2177784" cy="1044131"/>
          </a:xfrm>
          <a:prstGeom prst="rect">
            <a:avLst/>
          </a:prstGeom>
        </p:spPr>
      </p:pic>
      <p:pic>
        <p:nvPicPr>
          <p:cNvPr id="19" name="Picture 18">
            <a:extLst>
              <a:ext uri="{FF2B5EF4-FFF2-40B4-BE49-F238E27FC236}">
                <a16:creationId xmlns:a16="http://schemas.microsoft.com/office/drawing/2014/main" id="{919785D4-9822-438A-8641-DC63CCA06CDA}"/>
              </a:ext>
            </a:extLst>
          </p:cNvPr>
          <p:cNvPicPr>
            <a:picLocks noChangeAspect="1"/>
          </p:cNvPicPr>
          <p:nvPr/>
        </p:nvPicPr>
        <p:blipFill rotWithShape="1">
          <a:blip r:embed="rId6"/>
          <a:srcRect l="9465" t="70315" r="11342" b="5854"/>
          <a:stretch/>
        </p:blipFill>
        <p:spPr>
          <a:xfrm>
            <a:off x="7177822" y="3914588"/>
            <a:ext cx="1837829" cy="1054296"/>
          </a:xfrm>
          <a:prstGeom prst="rect">
            <a:avLst/>
          </a:prstGeom>
        </p:spPr>
      </p:pic>
      <p:sp>
        <p:nvSpPr>
          <p:cNvPr id="3" name="Oval 2">
            <a:extLst>
              <a:ext uri="{FF2B5EF4-FFF2-40B4-BE49-F238E27FC236}">
                <a16:creationId xmlns:a16="http://schemas.microsoft.com/office/drawing/2014/main" id="{886109AC-1FB1-41CB-B02D-F48807106245}"/>
              </a:ext>
            </a:extLst>
          </p:cNvPr>
          <p:cNvSpPr/>
          <p:nvPr/>
        </p:nvSpPr>
        <p:spPr>
          <a:xfrm>
            <a:off x="55098" y="3581521"/>
            <a:ext cx="2245892" cy="16545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119513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3813" y="433388"/>
            <a:ext cx="9043987" cy="5129212"/>
          </a:xfrm>
        </p:spPr>
        <p:txBody>
          <a:bodyPr/>
          <a:lstStyle/>
          <a:p>
            <a:pPr marL="0" indent="0">
              <a:buFontTx/>
              <a:buNone/>
            </a:pPr>
            <a:r>
              <a:rPr lang="en-US" sz="2000" dirty="0">
                <a:latin typeface="Comic Sans MS" panose="030F0702030302020204" pitchFamily="66" charset="0"/>
              </a:rPr>
              <a:t>Logically, which of these should cast the most doubt on the relationships depicted by an evolutionary tree? </a:t>
            </a:r>
          </a:p>
          <a:p>
            <a:pPr marL="0" indent="0">
              <a:buFontTx/>
              <a:buNone/>
            </a:pPr>
            <a:endParaRPr lang="en-US" sz="2000" dirty="0">
              <a:latin typeface="Comic Sans MS" panose="030F0702030302020204" pitchFamily="66" charset="0"/>
            </a:endParaRPr>
          </a:p>
          <a:p>
            <a:pPr marL="400050" lvl="1" indent="0">
              <a:buNone/>
            </a:pPr>
            <a:r>
              <a:rPr lang="en-US" sz="1800" dirty="0">
                <a:latin typeface="Comic Sans MS" panose="030F0702030302020204" pitchFamily="66" charset="0"/>
              </a:rPr>
              <a:t>A) None of the organisms depicted by the tree ate the same foods. </a:t>
            </a:r>
          </a:p>
          <a:p>
            <a:pPr marL="400050" lvl="1" indent="0">
              <a:buNone/>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B) Some of the organisms depicted by the tree had lived in different habitats. </a:t>
            </a:r>
          </a:p>
          <a:p>
            <a:pPr marL="400050" lvl="1" indent="0">
              <a:buNone/>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C) The skeletal remains of the organisms depicted by the tree were incomplete </a:t>
            </a:r>
            <a:br>
              <a:rPr lang="en-US" sz="1800" dirty="0">
                <a:latin typeface="Comic Sans MS" panose="030F0702030302020204" pitchFamily="66" charset="0"/>
              </a:rPr>
            </a:br>
            <a:r>
              <a:rPr lang="en-US" sz="1800" dirty="0">
                <a:latin typeface="Comic Sans MS" panose="030F0702030302020204" pitchFamily="66" charset="0"/>
              </a:rPr>
              <a:t>       (in other words, some bones were missing). </a:t>
            </a:r>
          </a:p>
          <a:p>
            <a:pPr marL="400050" lvl="1" indent="0">
              <a:buNone/>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D) Transitional fossils had not been found. </a:t>
            </a:r>
          </a:p>
          <a:p>
            <a:pPr marL="400050" lvl="1" indent="0">
              <a:buNone/>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E) Relationships between DNA sequences among the species did not match </a:t>
            </a:r>
            <a:br>
              <a:rPr lang="en-US" sz="1800" dirty="0">
                <a:latin typeface="Comic Sans MS" panose="030F0702030302020204" pitchFamily="66" charset="0"/>
              </a:rPr>
            </a:br>
            <a:r>
              <a:rPr lang="en-US" sz="1800" dirty="0">
                <a:latin typeface="Comic Sans MS" panose="030F0702030302020204" pitchFamily="66" charset="0"/>
              </a:rPr>
              <a:t>       relationships between skeletal patterns.</a:t>
            </a:r>
            <a:endParaRPr lang="en-US" altLang="en-US" sz="1600" dirty="0">
              <a:latin typeface="Comic Sans MS" panose="030F0702030302020204" pitchFamily="66" charset="0"/>
            </a:endParaRPr>
          </a:p>
        </p:txBody>
      </p:sp>
      <p:sp>
        <p:nvSpPr>
          <p:cNvPr id="2" name="TextBox 1">
            <a:extLst>
              <a:ext uri="{FF2B5EF4-FFF2-40B4-BE49-F238E27FC236}">
                <a16:creationId xmlns:a16="http://schemas.microsoft.com/office/drawing/2014/main" id="{65A3BD64-F4BA-4844-AF8C-3EC823A84B84}"/>
              </a:ext>
            </a:extLst>
          </p:cNvPr>
          <p:cNvSpPr txBox="1"/>
          <p:nvPr/>
        </p:nvSpPr>
        <p:spPr>
          <a:xfrm>
            <a:off x="23813" y="0"/>
            <a:ext cx="8891587" cy="400050"/>
          </a:xfrm>
          <a:prstGeom prst="rect">
            <a:avLst/>
          </a:prstGeom>
          <a:noFill/>
        </p:spPr>
        <p:txBody>
          <a:bodyPr>
            <a:spAutoFit/>
          </a:bodyPr>
          <a:lstStyle/>
          <a:p>
            <a:pPr>
              <a:defRPr/>
            </a:pPr>
            <a:r>
              <a:rPr lang="en-US" sz="1000" dirty="0">
                <a:solidFill>
                  <a:schemeClr val="accent6">
                    <a:lumMod val="75000"/>
                  </a:schemeClr>
                </a:solidFill>
              </a:rPr>
              <a:t>FROM:</a:t>
            </a:r>
            <a:br>
              <a:rPr lang="en-US" sz="1000" dirty="0">
                <a:solidFill>
                  <a:schemeClr val="accent6">
                    <a:lumMod val="75000"/>
                  </a:schemeClr>
                </a:solidFill>
              </a:rPr>
            </a:br>
            <a:r>
              <a:rPr lang="en-US" sz="1000" dirty="0">
                <a:solidFill>
                  <a:schemeClr val="accent6">
                    <a:lumMod val="75000"/>
                  </a:schemeClr>
                </a:solidFill>
              </a:rPr>
              <a:t>http://serranohighschoolapbiology.weebly.com/uploads/6/7/9/9/6799747/ap_biology_evolution_unit_practice_test_1.pdf</a:t>
            </a:r>
          </a:p>
        </p:txBody>
      </p:sp>
      <p:sp>
        <p:nvSpPr>
          <p:cNvPr id="3" name="Oval 2">
            <a:extLst>
              <a:ext uri="{FF2B5EF4-FFF2-40B4-BE49-F238E27FC236}">
                <a16:creationId xmlns:a16="http://schemas.microsoft.com/office/drawing/2014/main" id="{886109AC-1FB1-41CB-B02D-F48807106245}"/>
              </a:ext>
            </a:extLst>
          </p:cNvPr>
          <p:cNvSpPr/>
          <p:nvPr/>
        </p:nvSpPr>
        <p:spPr>
          <a:xfrm>
            <a:off x="381000" y="4343400"/>
            <a:ext cx="43338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29818" y="6364050"/>
            <a:ext cx="9202738" cy="41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lvl="0">
              <a:lnSpc>
                <a:spcPct val="107000"/>
              </a:lnSpc>
            </a:pPr>
            <a:r>
              <a:rPr lang="en-US" sz="1000" dirty="0">
                <a:solidFill>
                  <a:prstClr val="black"/>
                </a:solidFill>
                <a:latin typeface="Times New Roman" panose="02020603050405020304" pitchFamily="18" charset="0"/>
                <a:cs typeface="Times New Roman" panose="02020603050405020304" pitchFamily="18" charset="0"/>
              </a:rPr>
              <a:t>EVO-3.B.1 Phylogenetic trees and cladograms show evolutionary relationships among lineages— </a:t>
            </a:r>
          </a:p>
          <a:p>
            <a:pPr lvl="0">
              <a:lnSpc>
                <a:spcPct val="107000"/>
              </a:lnSpc>
            </a:pPr>
            <a:r>
              <a:rPr lang="en-US" sz="1000" dirty="0">
                <a:solidFill>
                  <a:prstClr val="black"/>
                </a:solidFill>
                <a:latin typeface="Times New Roman" panose="02020603050405020304" pitchFamily="18" charset="0"/>
                <a:cs typeface="Times New Roman" panose="02020603050405020304" pitchFamily="18" charset="0"/>
              </a:rPr>
              <a:t>   c. Molecular data typically provide more accurate and reliable evidence than morphological traits in the construction of phylogenetic trees or cladograms.</a:t>
            </a:r>
          </a:p>
        </p:txBody>
      </p:sp>
    </p:spTree>
    <p:extLst>
      <p:ext uri="{BB962C8B-B14F-4D97-AF65-F5344CB8AC3E}">
        <p14:creationId xmlns:p14="http://schemas.microsoft.com/office/powerpoint/2010/main" val="431270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538D61D6-A7F0-430A-A6A6-C54D839CAD58}"/>
              </a:ext>
            </a:extLst>
          </p:cNvPr>
          <p:cNvSpPr>
            <a:spLocks noGrp="1" noChangeArrowheads="1"/>
          </p:cNvSpPr>
          <p:nvPr>
            <p:ph type="body" sz="half" idx="2"/>
          </p:nvPr>
        </p:nvSpPr>
        <p:spPr>
          <a:xfrm>
            <a:off x="381000" y="228600"/>
            <a:ext cx="8458200" cy="3124200"/>
          </a:xfrm>
        </p:spPr>
        <p:txBody>
          <a:bodyPr/>
          <a:lstStyle/>
          <a:p>
            <a:pPr eaLnBrk="1" hangingPunct="1">
              <a:buFontTx/>
              <a:buNone/>
            </a:pPr>
            <a:r>
              <a:rPr lang="en-US" altLang="en-US" b="1" dirty="0">
                <a:latin typeface="Comic Sans MS" panose="030F0702030302020204" pitchFamily="66" charset="0"/>
              </a:rPr>
              <a:t>Name the type of selection shown in the diagram below.</a:t>
            </a:r>
          </a:p>
        </p:txBody>
      </p:sp>
      <p:sp>
        <p:nvSpPr>
          <p:cNvPr id="185347" name="Text Box 3">
            <a:extLst>
              <a:ext uri="{FF2B5EF4-FFF2-40B4-BE49-F238E27FC236}">
                <a16:creationId xmlns:a16="http://schemas.microsoft.com/office/drawing/2014/main" id="{329F8B66-2245-4715-8795-17688424078D}"/>
              </a:ext>
            </a:extLst>
          </p:cNvPr>
          <p:cNvSpPr txBox="1">
            <a:spLocks noChangeArrowheads="1"/>
          </p:cNvSpPr>
          <p:nvPr/>
        </p:nvSpPr>
        <p:spPr bwMode="auto">
          <a:xfrm>
            <a:off x="2756067" y="4281467"/>
            <a:ext cx="37080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Directional selection</a:t>
            </a:r>
          </a:p>
        </p:txBody>
      </p:sp>
      <p:pic>
        <p:nvPicPr>
          <p:cNvPr id="43012" name="Picture 4">
            <a:extLst>
              <a:ext uri="{FF2B5EF4-FFF2-40B4-BE49-F238E27FC236}">
                <a16:creationId xmlns:a16="http://schemas.microsoft.com/office/drawing/2014/main" id="{B15438F8-80C1-47EE-BF08-1DEF12684A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850" t="45670" r="38713" b="29108"/>
          <a:stretch>
            <a:fillRect/>
          </a:stretch>
        </p:blipFill>
        <p:spPr bwMode="auto">
          <a:xfrm>
            <a:off x="2115343" y="1506538"/>
            <a:ext cx="4800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Rectangle 5">
            <a:extLst>
              <a:ext uri="{FF2B5EF4-FFF2-40B4-BE49-F238E27FC236}">
                <a16:creationId xmlns:a16="http://schemas.microsoft.com/office/drawing/2014/main" id="{0C8B859D-0F18-46A2-BEDD-1D57EB80FC7A}"/>
              </a:ext>
            </a:extLst>
          </p:cNvPr>
          <p:cNvSpPr>
            <a:spLocks noChangeArrowheads="1"/>
          </p:cNvSpPr>
          <p:nvPr/>
        </p:nvSpPr>
        <p:spPr bwMode="auto">
          <a:xfrm>
            <a:off x="4516438" y="12700"/>
            <a:ext cx="46275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b="1" dirty="0">
                <a:solidFill>
                  <a:srgbClr val="CC0099"/>
                </a:solidFill>
              </a:rPr>
              <a:t>Image from BIOLOGY by Miller and Levine; Prentice Hall Publishing©2006</a:t>
            </a:r>
          </a:p>
        </p:txBody>
      </p:sp>
      <p:sp>
        <p:nvSpPr>
          <p:cNvPr id="2" name="Rectangle 1">
            <a:extLst>
              <a:ext uri="{FF2B5EF4-FFF2-40B4-BE49-F238E27FC236}">
                <a16:creationId xmlns:a16="http://schemas.microsoft.com/office/drawing/2014/main" id="{28769E4E-FFC5-4F21-9D13-59E15B406842}"/>
              </a:ext>
            </a:extLst>
          </p:cNvPr>
          <p:cNvSpPr/>
          <p:nvPr/>
        </p:nvSpPr>
        <p:spPr>
          <a:xfrm>
            <a:off x="16668" y="5867400"/>
            <a:ext cx="9110663" cy="904543"/>
          </a:xfrm>
          <a:prstGeom prst="rect">
            <a:avLst/>
          </a:prstGeom>
        </p:spPr>
        <p:txBody>
          <a:bodyPr>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EVO-1.E.1 Natural selection acts on phenotypic variations in populations.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EVO-1.E.2 Environments change and apply selective pressures to populations.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p>
          <a:p>
            <a:pPr lvl="0">
              <a:lnSpc>
                <a:spcPct val="107000"/>
              </a:lnSpc>
            </a:pPr>
            <a:r>
              <a:rPr lang="en-US" sz="1000" dirty="0">
                <a:latin typeface="Times New Roman" panose="02020603050405020304" pitchFamily="18" charset="0"/>
                <a:cs typeface="Times New Roman" panose="02020603050405020304" pitchFamily="18" charset="0"/>
              </a:rPr>
              <a:t>EVO-1.K.2 Allele frequencies in a population can be calculated from genotype frequencies</a:t>
            </a:r>
          </a:p>
          <a:p>
            <a:pPr lvl="0">
              <a:lnSpc>
                <a:spcPct val="107000"/>
              </a:lnSpc>
            </a:pPr>
            <a:r>
              <a:rPr lang="en-US" sz="1000" dirty="0">
                <a:latin typeface="Times New Roman" panose="02020603050405020304" pitchFamily="18" charset="0"/>
                <a:cs typeface="Times New Roman" panose="02020603050405020304" pitchFamily="18" charset="0"/>
              </a:rPr>
              <a:t>    ILLUSTRATIVE EXAMPLE  Graphical analysis of allele frequencies in a population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5347"/>
                                        </p:tgtEl>
                                        <p:attrNameLst>
                                          <p:attrName>style.visibility</p:attrName>
                                        </p:attrNameLst>
                                      </p:cBhvr>
                                      <p:to>
                                        <p:strVal val="visible"/>
                                      </p:to>
                                    </p:set>
                                    <p:animEffect transition="in" filter="dissolve">
                                      <p:cBhvr>
                                        <p:cTn id="7" dur="500"/>
                                        <p:tgtEl>
                                          <p:spTgt spid="18534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autoUpdateAnimBg="0"/>
      <p:bldP spid="2" grpId="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33CC"/>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DA199927-CDF9-454A-B80A-2F8682A70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23" y="990600"/>
            <a:ext cx="89217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1">
            <a:extLst>
              <a:ext uri="{FF2B5EF4-FFF2-40B4-BE49-F238E27FC236}">
                <a16:creationId xmlns:a16="http://schemas.microsoft.com/office/drawing/2014/main" id="{56067354-D40A-4DAE-AC77-67057B495966}"/>
              </a:ext>
            </a:extLst>
          </p:cNvPr>
          <p:cNvSpPr>
            <a:spLocks noChangeArrowheads="1"/>
          </p:cNvSpPr>
          <p:nvPr/>
        </p:nvSpPr>
        <p:spPr bwMode="auto">
          <a:xfrm>
            <a:off x="90023" y="6400800"/>
            <a:ext cx="6096000" cy="246063"/>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http://www.quantamagazine.org/wp-content/uploads/2014/01/BacteriaComic-01_clear.png</a:t>
            </a:r>
          </a:p>
        </p:txBody>
      </p:sp>
      <p:sp>
        <p:nvSpPr>
          <p:cNvPr id="2" name="Rectangle 1">
            <a:extLst>
              <a:ext uri="{FF2B5EF4-FFF2-40B4-BE49-F238E27FC236}">
                <a16:creationId xmlns:a16="http://schemas.microsoft.com/office/drawing/2014/main" id="{A2E3A1BC-CA59-4FD3-8F74-BAB15AC37AA5}"/>
              </a:ext>
            </a:extLst>
          </p:cNvPr>
          <p:cNvSpPr/>
          <p:nvPr/>
        </p:nvSpPr>
        <p:spPr>
          <a:xfrm>
            <a:off x="2438400" y="212309"/>
            <a:ext cx="4123245" cy="523220"/>
          </a:xfrm>
          <a:prstGeom prst="rect">
            <a:avLst/>
          </a:prstGeom>
          <a:solidFill>
            <a:srgbClr val="FFFF00"/>
          </a:solidFill>
        </p:spPr>
        <p:txBody>
          <a:bodyPr wrap="none">
            <a:spAutoFit/>
          </a:bodyPr>
          <a:lstStyle/>
          <a:p>
            <a:pPr lvl="0"/>
            <a:r>
              <a:rPr lang="en-US" sz="2800" dirty="0">
                <a:solidFill>
                  <a:srgbClr val="000000"/>
                </a:solidFill>
              </a:rPr>
              <a:t>TAKE A STUDY BREAK</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E4A540-C76D-4D14-B0B9-E44C2BBACE4D}"/>
              </a:ext>
            </a:extLst>
          </p:cNvPr>
          <p:cNvSpPr/>
          <p:nvPr/>
        </p:nvSpPr>
        <p:spPr>
          <a:xfrm>
            <a:off x="62946" y="5943141"/>
            <a:ext cx="9114183" cy="894091"/>
          </a:xfrm>
          <a:prstGeom prst="rect">
            <a:avLst/>
          </a:prstGeom>
        </p:spPr>
        <p:txBody>
          <a:bodyPr wrap="square">
            <a:spAutoFit/>
          </a:bodyPr>
          <a:lstStyle/>
          <a:p>
            <a:pPr lvl="0">
              <a:lnSpc>
                <a:spcPct val="107000"/>
              </a:lnSpc>
            </a:pPr>
            <a:r>
              <a:rPr lang="en-US" sz="1000" dirty="0">
                <a:solidFill>
                  <a:prstClr val="black"/>
                </a:solidFill>
                <a:latin typeface="Times New Roman" panose="02020603050405020304" pitchFamily="18" charset="0"/>
                <a:cs typeface="Times New Roman" panose="02020603050405020304" pitchFamily="18" charset="0"/>
              </a:rPr>
              <a:t>EVO-3.B.1 Phylogenetic trees and cladograms show evolutionary relationships among lineages— </a:t>
            </a:r>
          </a:p>
          <a:p>
            <a:pPr marL="228600" lvl="0" indent="-228600">
              <a:lnSpc>
                <a:spcPct val="107000"/>
              </a:lnSpc>
              <a:buAutoNum type="alphaLcPeriod"/>
            </a:pPr>
            <a:r>
              <a:rPr lang="en-US" sz="1000" dirty="0">
                <a:solidFill>
                  <a:prstClr val="black"/>
                </a:solidFill>
                <a:latin typeface="Times New Roman" panose="02020603050405020304" pitchFamily="18" charset="0"/>
                <a:cs typeface="Times New Roman" panose="02020603050405020304" pitchFamily="18" charset="0"/>
              </a:rPr>
              <a:t>Phylogenetic trees and cladograms both show relationships between lineages, but phylogenetic trees show the amount of change over time calibrated by fossils or a molecular clock. </a:t>
            </a:r>
          </a:p>
          <a:p>
            <a:r>
              <a:rPr lang="en-US" sz="1000" dirty="0">
                <a:latin typeface="Times New Roman" panose="02020603050405020304" pitchFamily="18" charset="0"/>
                <a:cs typeface="Times New Roman" panose="02020603050405020304" pitchFamily="18" charset="0"/>
              </a:rPr>
              <a:t>SP 1.B  Explain biological concepts and/or processes. </a:t>
            </a:r>
          </a:p>
          <a:p>
            <a:r>
              <a:rPr lang="en-US" sz="1000" dirty="0">
                <a:latin typeface="Times New Roman" panose="02020603050405020304" pitchFamily="18" charset="0"/>
                <a:cs typeface="Times New Roman" panose="02020603050405020304" pitchFamily="18" charset="0"/>
              </a:rPr>
              <a:t>SP 1. C  Explain biological concepts, processes, and/or models in applied contexts.</a:t>
            </a:r>
          </a:p>
        </p:txBody>
      </p:sp>
      <p:sp>
        <p:nvSpPr>
          <p:cNvPr id="3" name="Rectangle 2">
            <a:extLst>
              <a:ext uri="{FF2B5EF4-FFF2-40B4-BE49-F238E27FC236}">
                <a16:creationId xmlns:a16="http://schemas.microsoft.com/office/drawing/2014/main" id="{C879458A-95AF-43EF-A51B-39DA5B59374F}"/>
              </a:ext>
            </a:extLst>
          </p:cNvPr>
          <p:cNvSpPr/>
          <p:nvPr/>
        </p:nvSpPr>
        <p:spPr>
          <a:xfrm>
            <a:off x="26503" y="363748"/>
            <a:ext cx="8839200" cy="1554272"/>
          </a:xfrm>
          <a:prstGeom prst="rect">
            <a:avLst/>
          </a:prstGeom>
        </p:spPr>
        <p:txBody>
          <a:bodyPr wrap="square">
            <a:spAutoFit/>
          </a:bodyPr>
          <a:lstStyle/>
          <a:p>
            <a:pPr lvl="0">
              <a:lnSpc>
                <a:spcPct val="107000"/>
              </a:lnSpc>
            </a:pPr>
            <a:r>
              <a:rPr lang="en-US" sz="2400" dirty="0">
                <a:solidFill>
                  <a:prstClr val="black"/>
                </a:solidFill>
                <a:cs typeface="Times New Roman" panose="02020603050405020304" pitchFamily="18" charset="0"/>
              </a:rPr>
              <a:t>Phylogenetic trees and cladograms both represent a hypothesis about actual evolutionary history and show relationships between lineages. How are these different? </a:t>
            </a:r>
          </a:p>
          <a:p>
            <a:pPr lvl="0">
              <a:lnSpc>
                <a:spcPct val="107000"/>
              </a:lnSpc>
            </a:pPr>
            <a:endParaRPr lang="en-US" dirty="0">
              <a:solidFill>
                <a:prstClr val="black"/>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3388989-F5EA-4B0A-8976-12A948759EC4}"/>
              </a:ext>
            </a:extLst>
          </p:cNvPr>
          <p:cNvSpPr/>
          <p:nvPr/>
        </p:nvSpPr>
        <p:spPr>
          <a:xfrm>
            <a:off x="62946" y="1679402"/>
            <a:ext cx="6056588" cy="3785652"/>
          </a:xfrm>
          <a:prstGeom prst="rect">
            <a:avLst/>
          </a:prstGeom>
        </p:spPr>
        <p:txBody>
          <a:bodyPr wrap="square">
            <a:spAutoFit/>
          </a:bodyPr>
          <a:lstStyle/>
          <a:p>
            <a:r>
              <a:rPr lang="en-US" sz="2400" dirty="0">
                <a:solidFill>
                  <a:srgbClr val="0000FF"/>
                </a:solidFill>
                <a:cs typeface="Times New Roman" panose="02020603050405020304" pitchFamily="18" charset="0"/>
              </a:rPr>
              <a:t>Cladograms represent a hypothesis about evolutionary history, but the branch lengths DO NOT represent evolutionary time. </a:t>
            </a:r>
          </a:p>
          <a:p>
            <a:endParaRPr lang="en-US" sz="2400" dirty="0">
              <a:solidFill>
                <a:srgbClr val="0000FF"/>
              </a:solidFill>
              <a:cs typeface="Times New Roman" panose="02020603050405020304" pitchFamily="18" charset="0"/>
            </a:endParaRPr>
          </a:p>
          <a:p>
            <a:endParaRPr lang="en-US" sz="2400" dirty="0">
              <a:solidFill>
                <a:srgbClr val="0000FF"/>
              </a:solidFill>
              <a:cs typeface="Times New Roman" panose="02020603050405020304" pitchFamily="18" charset="0"/>
            </a:endParaRPr>
          </a:p>
          <a:p>
            <a:endParaRPr lang="en-US" sz="2400" dirty="0">
              <a:solidFill>
                <a:srgbClr val="0000FF"/>
              </a:solidFill>
              <a:cs typeface="Times New Roman" panose="02020603050405020304" pitchFamily="18" charset="0"/>
            </a:endParaRPr>
          </a:p>
          <a:p>
            <a:r>
              <a:rPr lang="en-US" sz="2400" dirty="0">
                <a:solidFill>
                  <a:srgbClr val="0000FF"/>
                </a:solidFill>
                <a:cs typeface="Times New Roman" panose="02020603050405020304" pitchFamily="18" charset="0"/>
              </a:rPr>
              <a:t>In phylogenetic trees the branch lengths represent evolutionary time calibrated by fossils or a molecular clock. </a:t>
            </a:r>
            <a:endParaRPr lang="en-US" sz="2400" dirty="0">
              <a:solidFill>
                <a:srgbClr val="0000FF"/>
              </a:solidFill>
            </a:endParaRPr>
          </a:p>
        </p:txBody>
      </p:sp>
      <p:pic>
        <p:nvPicPr>
          <p:cNvPr id="2050" name="Picture 2">
            <a:extLst>
              <a:ext uri="{FF2B5EF4-FFF2-40B4-BE49-F238E27FC236}">
                <a16:creationId xmlns:a16="http://schemas.microsoft.com/office/drawing/2014/main" id="{61E8ED57-E838-45D8-ACA4-222BD337F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1509" y="3298444"/>
            <a:ext cx="2560637" cy="27696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6A7E99F-AF61-4A73-AF4D-47C88531700D}"/>
              </a:ext>
            </a:extLst>
          </p:cNvPr>
          <p:cNvSpPr/>
          <p:nvPr/>
        </p:nvSpPr>
        <p:spPr>
          <a:xfrm>
            <a:off x="-49698" y="92978"/>
            <a:ext cx="4572000" cy="246221"/>
          </a:xfrm>
          <a:prstGeom prst="rect">
            <a:avLst/>
          </a:prstGeom>
        </p:spPr>
        <p:txBody>
          <a:bodyPr>
            <a:spAutoFit/>
          </a:bodyPr>
          <a:lstStyle/>
          <a:p>
            <a:r>
              <a:rPr lang="en-US" sz="1000" dirty="0">
                <a:solidFill>
                  <a:srgbClr val="CC0099"/>
                </a:solidFill>
                <a:latin typeface="+mn-lt"/>
              </a:rPr>
              <a:t>https://sciencenotes.files.wordpress.com/2008/05/monotreme_cladogram.jpg</a:t>
            </a:r>
          </a:p>
        </p:txBody>
      </p:sp>
      <p:pic>
        <p:nvPicPr>
          <p:cNvPr id="2052" name="Picture 4">
            <a:extLst>
              <a:ext uri="{FF2B5EF4-FFF2-40B4-BE49-F238E27FC236}">
                <a16:creationId xmlns:a16="http://schemas.microsoft.com/office/drawing/2014/main" id="{D5A4D824-F967-4005-9B17-623A6A2002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000" t="2219" r="-1000" b="10197"/>
          <a:stretch/>
        </p:blipFill>
        <p:spPr bwMode="auto">
          <a:xfrm>
            <a:off x="6341509" y="1652134"/>
            <a:ext cx="2560637" cy="15257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7E269D2-5D7C-412F-9488-4D8C4590F484}"/>
              </a:ext>
            </a:extLst>
          </p:cNvPr>
          <p:cNvSpPr/>
          <p:nvPr/>
        </p:nvSpPr>
        <p:spPr>
          <a:xfrm>
            <a:off x="-59637" y="-40071"/>
            <a:ext cx="8213037" cy="246221"/>
          </a:xfrm>
          <a:prstGeom prst="rect">
            <a:avLst/>
          </a:prstGeom>
        </p:spPr>
        <p:txBody>
          <a:bodyPr wrap="square">
            <a:spAutoFit/>
          </a:bodyPr>
          <a:lstStyle/>
          <a:p>
            <a:r>
              <a:rPr lang="en-US" sz="1000" dirty="0">
                <a:solidFill>
                  <a:srgbClr val="CC0099"/>
                </a:solidFill>
                <a:latin typeface="+mn-lt"/>
              </a:rPr>
              <a:t>http://ksuweb.kennesaw.edu/~jdirnber/Bio2108/Lecture/LecPhylogeny/25-11-Cladogram-AL.jpg</a:t>
            </a:r>
          </a:p>
        </p:txBody>
      </p:sp>
    </p:spTree>
    <p:extLst>
      <p:ext uri="{BB962C8B-B14F-4D97-AF65-F5344CB8AC3E}">
        <p14:creationId xmlns:p14="http://schemas.microsoft.com/office/powerpoint/2010/main" val="3201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767B2847-AE98-440E-BA97-3929D47A2ACE}"/>
              </a:ext>
            </a:extLst>
          </p:cNvPr>
          <p:cNvSpPr>
            <a:spLocks noGrp="1" noChangeArrowheads="1"/>
          </p:cNvSpPr>
          <p:nvPr>
            <p:ph type="body" sz="half" idx="2"/>
          </p:nvPr>
        </p:nvSpPr>
        <p:spPr>
          <a:xfrm>
            <a:off x="-149087" y="1278595"/>
            <a:ext cx="9220200" cy="1141585"/>
          </a:xfrm>
        </p:spPr>
        <p:txBody>
          <a:bodyPr/>
          <a:lstStyle/>
          <a:p>
            <a:pPr eaLnBrk="1" hangingPunct="1">
              <a:lnSpc>
                <a:spcPct val="90000"/>
              </a:lnSpc>
              <a:buFontTx/>
              <a:buNone/>
            </a:pPr>
            <a:r>
              <a:rPr lang="en-US" altLang="en-US" sz="2000" b="1" dirty="0">
                <a:latin typeface="Comic Sans MS" panose="030F0702030302020204" pitchFamily="66" charset="0"/>
              </a:rPr>
              <a:t>   </a:t>
            </a:r>
            <a:endParaRPr lang="en-US" altLang="en-US" sz="2000" dirty="0">
              <a:latin typeface="Comic Sans MS" panose="030F0702030302020204" pitchFamily="66" charset="0"/>
            </a:endParaRPr>
          </a:p>
        </p:txBody>
      </p:sp>
      <p:sp>
        <p:nvSpPr>
          <p:cNvPr id="7" name="Rectangle 6">
            <a:extLst>
              <a:ext uri="{FF2B5EF4-FFF2-40B4-BE49-F238E27FC236}">
                <a16:creationId xmlns:a16="http://schemas.microsoft.com/office/drawing/2014/main" id="{43F238D3-FFF4-4A9B-9440-43E284E2359A}"/>
              </a:ext>
            </a:extLst>
          </p:cNvPr>
          <p:cNvSpPr/>
          <p:nvPr/>
        </p:nvSpPr>
        <p:spPr>
          <a:xfrm>
            <a:off x="81170" y="6096000"/>
            <a:ext cx="9143999" cy="883319"/>
          </a:xfrm>
          <a:prstGeom prst="rect">
            <a:avLst/>
          </a:prstGeom>
        </p:spPr>
        <p:txBody>
          <a:bodyPr wrap="square">
            <a:spAutoFit/>
          </a:bodyPr>
          <a:lstStyle/>
          <a:p>
            <a:pPr lvl="0"/>
            <a:r>
              <a:rPr lang="en-US" sz="1000" dirty="0">
                <a:latin typeface="Times New Roman" panose="02020603050405020304" pitchFamily="18" charset="0"/>
                <a:cs typeface="Times New Roman" panose="02020603050405020304" pitchFamily="18" charset="0"/>
              </a:rPr>
              <a:t>SYI-3.D.1 The level of variation in a population affects population dynamics </a:t>
            </a:r>
          </a:p>
          <a:p>
            <a:pPr lvl="0"/>
            <a:r>
              <a:rPr lang="en-US" altLang="en-US" sz="1000" dirty="0">
                <a:latin typeface="Times New Roman" panose="02020603050405020304" pitchFamily="18" charset="0"/>
                <a:cs typeface="Times New Roman" panose="02020603050405020304" pitchFamily="18" charset="0"/>
              </a:rPr>
              <a:t>     c. Alleles that are adaptive in one environmental condition may be deleterious in another because of different selective pressures</a:t>
            </a:r>
          </a:p>
          <a:p>
            <a:pPr lvl="0">
              <a:lnSpc>
                <a:spcPct val="107000"/>
              </a:lnSpc>
            </a:pPr>
            <a:r>
              <a:rPr lang="en-US" sz="1000" dirty="0">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p>
          <a:p>
            <a:pPr lvl="0">
              <a:lnSpc>
                <a:spcPct val="107000"/>
              </a:lnSpc>
            </a:pPr>
            <a:r>
              <a:rPr lang="en-US" sz="1000" dirty="0">
                <a:latin typeface="Times New Roman" panose="02020603050405020304" pitchFamily="18" charset="0"/>
                <a:cs typeface="Times New Roman" panose="02020603050405020304" pitchFamily="18" charset="0"/>
              </a:rPr>
              <a:t>ILLUSTRATIVE EXAMPLES  § Sickle cell anemia </a:t>
            </a:r>
          </a:p>
          <a:p>
            <a:pPr lvl="0"/>
            <a:endParaRPr lang="en-US" altLang="en-US" sz="1000" dirty="0">
              <a:solidFill>
                <a:prstClr val="black"/>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E5CC840-66A8-49C8-AD85-CF5277E3FEB8}"/>
              </a:ext>
            </a:extLst>
          </p:cNvPr>
          <p:cNvSpPr/>
          <p:nvPr/>
        </p:nvSpPr>
        <p:spPr>
          <a:xfrm>
            <a:off x="4653169" y="1868664"/>
            <a:ext cx="3200400" cy="400110"/>
          </a:xfrm>
          <a:prstGeom prst="rect">
            <a:avLst/>
          </a:prstGeom>
        </p:spPr>
        <p:txBody>
          <a:bodyPr wrap="square">
            <a:spAutoFit/>
          </a:bodyPr>
          <a:lstStyle/>
          <a:p>
            <a:pPr lvl="0"/>
            <a:r>
              <a:rPr lang="en-US" altLang="en-US" sz="2000" b="1" dirty="0">
                <a:solidFill>
                  <a:srgbClr val="333399"/>
                </a:solidFill>
              </a:rPr>
              <a:t>malaria</a:t>
            </a:r>
          </a:p>
        </p:txBody>
      </p:sp>
      <p:sp>
        <p:nvSpPr>
          <p:cNvPr id="8" name="TextBox 7">
            <a:extLst>
              <a:ext uri="{FF2B5EF4-FFF2-40B4-BE49-F238E27FC236}">
                <a16:creationId xmlns:a16="http://schemas.microsoft.com/office/drawing/2014/main" id="{A35D7093-ECFD-42B7-895B-4F3B6170F109}"/>
              </a:ext>
            </a:extLst>
          </p:cNvPr>
          <p:cNvSpPr txBox="1"/>
          <p:nvPr/>
        </p:nvSpPr>
        <p:spPr>
          <a:xfrm>
            <a:off x="2667000" y="3433030"/>
            <a:ext cx="4770782" cy="400110"/>
          </a:xfrm>
          <a:prstGeom prst="rect">
            <a:avLst/>
          </a:prstGeom>
          <a:noFill/>
        </p:spPr>
        <p:txBody>
          <a:bodyPr wrap="square">
            <a:spAutoFit/>
          </a:bodyPr>
          <a:lstStyle/>
          <a:p>
            <a:r>
              <a:rPr lang="en-US" altLang="en-US" sz="2000" b="1" dirty="0">
                <a:solidFill>
                  <a:schemeClr val="accent2"/>
                </a:solidFill>
                <a:latin typeface="Comic Sans MS" panose="030F0702030302020204" pitchFamily="66" charset="0"/>
              </a:rPr>
              <a:t>heterozygote advantage </a:t>
            </a:r>
            <a:endParaRPr lang="en-US" sz="2000" dirty="0"/>
          </a:p>
        </p:txBody>
      </p:sp>
      <p:sp>
        <p:nvSpPr>
          <p:cNvPr id="10" name="TextBox 9">
            <a:extLst>
              <a:ext uri="{FF2B5EF4-FFF2-40B4-BE49-F238E27FC236}">
                <a16:creationId xmlns:a16="http://schemas.microsoft.com/office/drawing/2014/main" id="{97DA66D3-7DA9-4E45-8F26-1058A6EF80EA}"/>
              </a:ext>
            </a:extLst>
          </p:cNvPr>
          <p:cNvSpPr txBox="1"/>
          <p:nvPr/>
        </p:nvSpPr>
        <p:spPr>
          <a:xfrm>
            <a:off x="81170" y="86043"/>
            <a:ext cx="8994912" cy="2031325"/>
          </a:xfrm>
          <a:prstGeom prst="rect">
            <a:avLst/>
          </a:prstGeom>
          <a:noFill/>
        </p:spPr>
        <p:txBody>
          <a:bodyPr wrap="square">
            <a:spAutoFit/>
          </a:bodyPr>
          <a:lstStyle/>
          <a:p>
            <a:r>
              <a:rPr lang="en-US" altLang="en-US" dirty="0"/>
              <a:t>Sickle cell anemia is the result of a single base-pair mutation in DNA. Individuals that are homozygous for the sickle cell allele have</a:t>
            </a:r>
            <a:r>
              <a:rPr lang="en-US" dirty="0"/>
              <a:t> painful episodes that occur when sickle-shaped red blood cells (RBCs) block blood vessels. Blood and oxygen cannot get to your tissues, causing pain. A sickle cell crisis can also damage tissues and cause liver or kidney failure. However, individuals who are heterozygous for the sickle cell allele are resistant to a disease that claims the lives of millions of people worldwide. Name this disease</a:t>
            </a:r>
          </a:p>
        </p:txBody>
      </p:sp>
      <p:sp>
        <p:nvSpPr>
          <p:cNvPr id="11" name="TextBox 10">
            <a:extLst>
              <a:ext uri="{FF2B5EF4-FFF2-40B4-BE49-F238E27FC236}">
                <a16:creationId xmlns:a16="http://schemas.microsoft.com/office/drawing/2014/main" id="{D42B997A-EB5A-4735-BE86-35A2ECE272FC}"/>
              </a:ext>
            </a:extLst>
          </p:cNvPr>
          <p:cNvSpPr txBox="1"/>
          <p:nvPr/>
        </p:nvSpPr>
        <p:spPr>
          <a:xfrm>
            <a:off x="243509" y="2427501"/>
            <a:ext cx="8981660"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The increased survival of an individual that is heterozygous for a deleterious genetic trait helps to maintain the allele in the population. This is called </a:t>
            </a:r>
            <a:endParaRPr kumimoji="0" lang="en-US" sz="200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46341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8"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3813" y="433388"/>
            <a:ext cx="9043987" cy="5129212"/>
          </a:xfrm>
        </p:spPr>
        <p:txBody>
          <a:bodyPr/>
          <a:lstStyle/>
          <a:p>
            <a:pPr marL="0" indent="0">
              <a:buFontTx/>
              <a:buNone/>
            </a:pPr>
            <a:r>
              <a:rPr lang="en-US" sz="1800" dirty="0">
                <a:latin typeface="Comic Sans MS" panose="030F0702030302020204" pitchFamily="66" charset="0"/>
              </a:rPr>
              <a:t>Certain proteins of the complex motor that drives bacterial flagella are modified versions of proteins that had previously belonged to plasma membrane pumps. This evidence supports the claim that </a:t>
            </a:r>
          </a:p>
          <a:p>
            <a:pPr marL="0" indent="0">
              <a:buFontTx/>
              <a:buNone/>
            </a:pPr>
            <a:endParaRPr lang="en-US" sz="1800" dirty="0">
              <a:latin typeface="Comic Sans MS" panose="030F0702030302020204" pitchFamily="66" charset="0"/>
            </a:endParaRPr>
          </a:p>
          <a:p>
            <a:pPr marL="0" indent="0">
              <a:buNone/>
            </a:pPr>
            <a:r>
              <a:rPr lang="en-US" sz="1800" dirty="0">
                <a:latin typeface="Comic Sans MS" panose="030F0702030302020204" pitchFamily="66" charset="0"/>
              </a:rPr>
              <a:t>  A) some structures are so complex that natural selection cannot, and will not, </a:t>
            </a:r>
            <a:br>
              <a:rPr lang="en-US" sz="1800" dirty="0">
                <a:latin typeface="Comic Sans MS" panose="030F0702030302020204" pitchFamily="66" charset="0"/>
              </a:rPr>
            </a:br>
            <a:r>
              <a:rPr lang="en-US" sz="1800" dirty="0">
                <a:latin typeface="Comic Sans MS" panose="030F0702030302020204" pitchFamily="66" charset="0"/>
              </a:rPr>
              <a:t>       explain their origins. </a:t>
            </a:r>
          </a:p>
          <a:p>
            <a:pPr marL="0" indent="0">
              <a:buNone/>
            </a:pPr>
            <a:br>
              <a:rPr lang="en-US" sz="1800" dirty="0">
                <a:latin typeface="Comic Sans MS" panose="030F0702030302020204" pitchFamily="66" charset="0"/>
              </a:rPr>
            </a:br>
            <a:r>
              <a:rPr lang="en-US" sz="1800" dirty="0">
                <a:latin typeface="Comic Sans MS" panose="030F0702030302020204" pitchFamily="66" charset="0"/>
              </a:rPr>
              <a:t>  B) the power of natural selection allows it to act in an almost predictive fashion, </a:t>
            </a:r>
            <a:br>
              <a:rPr lang="en-US" sz="1800" dirty="0">
                <a:latin typeface="Comic Sans MS" panose="030F0702030302020204" pitchFamily="66" charset="0"/>
              </a:rPr>
            </a:br>
            <a:r>
              <a:rPr lang="en-US" sz="1800" dirty="0">
                <a:latin typeface="Comic Sans MS" panose="030F0702030302020204" pitchFamily="66" charset="0"/>
              </a:rPr>
              <a:t>       producing organs that will be needed in future environments.</a:t>
            </a:r>
          </a:p>
          <a:p>
            <a:pPr marL="0" indent="0">
              <a:buNone/>
            </a:pPr>
            <a:br>
              <a:rPr lang="en-US" sz="1800" dirty="0">
                <a:latin typeface="Comic Sans MS" panose="030F0702030302020204" pitchFamily="66" charset="0"/>
              </a:rPr>
            </a:br>
            <a:r>
              <a:rPr lang="en-US" sz="1800" dirty="0">
                <a:latin typeface="Comic Sans MS" panose="030F0702030302020204" pitchFamily="66" charset="0"/>
              </a:rPr>
              <a:t>  C) the motors of bacterial flagella were originally synthesized abiotically</a:t>
            </a:r>
          </a:p>
          <a:p>
            <a:pPr marL="0" indent="0">
              <a:buNone/>
            </a:pPr>
            <a:br>
              <a:rPr lang="en-US" sz="1800" dirty="0">
                <a:latin typeface="Comic Sans MS" panose="030F0702030302020204" pitchFamily="66" charset="0"/>
              </a:rPr>
            </a:br>
            <a:r>
              <a:rPr lang="en-US" sz="1800" dirty="0">
                <a:latin typeface="Comic Sans MS" panose="030F0702030302020204" pitchFamily="66" charset="0"/>
              </a:rPr>
              <a:t>  D) natural selection can produce new structures by coupling together parts of </a:t>
            </a:r>
            <a:br>
              <a:rPr lang="en-US" sz="1800" dirty="0">
                <a:latin typeface="Comic Sans MS" panose="030F0702030302020204" pitchFamily="66" charset="0"/>
              </a:rPr>
            </a:br>
            <a:r>
              <a:rPr lang="en-US" sz="1800" dirty="0">
                <a:latin typeface="Comic Sans MS" panose="030F0702030302020204" pitchFamily="66" charset="0"/>
              </a:rPr>
              <a:t>       other structures. </a:t>
            </a:r>
          </a:p>
          <a:p>
            <a:pPr marL="0" indent="0">
              <a:buNone/>
            </a:pPr>
            <a:r>
              <a:rPr lang="en-US" sz="1800" dirty="0">
                <a:latin typeface="Comic Sans MS" panose="030F0702030302020204" pitchFamily="66" charset="0"/>
              </a:rPr>
              <a:t> </a:t>
            </a:r>
          </a:p>
          <a:p>
            <a:pPr marL="0" indent="0">
              <a:buNone/>
            </a:pPr>
            <a:r>
              <a:rPr lang="en-US" sz="1800" dirty="0">
                <a:latin typeface="Comic Sans MS" panose="030F0702030302020204" pitchFamily="66" charset="0"/>
              </a:rPr>
              <a:t>  E) bacteria that possess flagella must have lost the ability to pump certain </a:t>
            </a:r>
            <a:br>
              <a:rPr lang="en-US" sz="1800" dirty="0">
                <a:latin typeface="Comic Sans MS" panose="030F0702030302020204" pitchFamily="66" charset="0"/>
              </a:rPr>
            </a:br>
            <a:r>
              <a:rPr lang="en-US" sz="1800" dirty="0">
                <a:latin typeface="Comic Sans MS" panose="030F0702030302020204" pitchFamily="66" charset="0"/>
              </a:rPr>
              <a:t>      chemicals across their plasma membranes.</a:t>
            </a:r>
            <a:endParaRPr lang="en-US" altLang="en-US" sz="18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65A3BD64-F4BA-4844-AF8C-3EC823A84B84}"/>
              </a:ext>
            </a:extLst>
          </p:cNvPr>
          <p:cNvSpPr txBox="1"/>
          <p:nvPr/>
        </p:nvSpPr>
        <p:spPr>
          <a:xfrm>
            <a:off x="23813" y="0"/>
            <a:ext cx="8891587" cy="400050"/>
          </a:xfrm>
          <a:prstGeom prst="rect">
            <a:avLst/>
          </a:prstGeom>
          <a:noFill/>
        </p:spPr>
        <p:txBody>
          <a:bodyPr>
            <a:spAutoFit/>
          </a:bodyPr>
          <a:lstStyle/>
          <a:p>
            <a:pPr>
              <a:defRPr/>
            </a:pPr>
            <a:r>
              <a:rPr lang="en-US" sz="1000" dirty="0">
                <a:solidFill>
                  <a:schemeClr val="accent6">
                    <a:lumMod val="75000"/>
                  </a:schemeClr>
                </a:solidFill>
              </a:rPr>
              <a:t>FROM:</a:t>
            </a:r>
            <a:br>
              <a:rPr lang="en-US" sz="1000" dirty="0">
                <a:solidFill>
                  <a:schemeClr val="accent6">
                    <a:lumMod val="75000"/>
                  </a:schemeClr>
                </a:solidFill>
              </a:rPr>
            </a:br>
            <a:r>
              <a:rPr lang="en-US" sz="1000" dirty="0">
                <a:solidFill>
                  <a:schemeClr val="accent6">
                    <a:lumMod val="75000"/>
                  </a:schemeClr>
                </a:solidFill>
              </a:rPr>
              <a:t>http://serranohighschoolapbiology.weebly.com/uploads/6/7/9/9/6799747/ap_biology_evolution_unit_practice_test_1.pdf</a:t>
            </a:r>
          </a:p>
        </p:txBody>
      </p:sp>
      <p:sp>
        <p:nvSpPr>
          <p:cNvPr id="3" name="Oval 2">
            <a:extLst>
              <a:ext uri="{FF2B5EF4-FFF2-40B4-BE49-F238E27FC236}">
                <a16:creationId xmlns:a16="http://schemas.microsoft.com/office/drawing/2014/main" id="{886109AC-1FB1-41CB-B02D-F48807106245}"/>
              </a:ext>
            </a:extLst>
          </p:cNvPr>
          <p:cNvSpPr/>
          <p:nvPr/>
        </p:nvSpPr>
        <p:spPr>
          <a:xfrm>
            <a:off x="76200" y="3962400"/>
            <a:ext cx="43338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23813" y="6424612"/>
            <a:ext cx="9202738" cy="412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a:lnSpc>
                <a:spcPct val="107000"/>
              </a:lnSpc>
            </a:pPr>
            <a:r>
              <a:rPr lang="en-US" sz="1000" dirty="0">
                <a:latin typeface="Times New Roman" panose="02020603050405020304" pitchFamily="18" charset="0"/>
                <a:cs typeface="Times New Roman" panose="02020603050405020304" pitchFamily="18" charset="0"/>
              </a:rPr>
              <a:t>EVO-2.B.1  Many fundamental molecular and cellular features and processes are conserved across organisms. </a:t>
            </a:r>
          </a:p>
          <a:p>
            <a:pPr>
              <a:lnSpc>
                <a:spcPct val="107000"/>
              </a:lnSpc>
            </a:pPr>
            <a:r>
              <a:rPr lang="en-US" sz="1000" dirty="0">
                <a:latin typeface="Times New Roman" panose="02020603050405020304" pitchFamily="18" charset="0"/>
                <a:cs typeface="Times New Roman" panose="02020603050405020304" pitchFamily="18" charset="0"/>
              </a:rPr>
              <a:t>EVO-2.B.2 Structural and functional evidence supports the relatedness of organisms in all domains</a:t>
            </a:r>
          </a:p>
        </p:txBody>
      </p:sp>
    </p:spTree>
    <p:extLst>
      <p:ext uri="{BB962C8B-B14F-4D97-AF65-F5344CB8AC3E}">
        <p14:creationId xmlns:p14="http://schemas.microsoft.com/office/powerpoint/2010/main" val="2708852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4576971" y="735496"/>
            <a:ext cx="4567030" cy="5129212"/>
          </a:xfrm>
        </p:spPr>
        <p:txBody>
          <a:bodyPr/>
          <a:lstStyle/>
          <a:p>
            <a:pPr marL="0" indent="0">
              <a:buFontTx/>
              <a:buNone/>
            </a:pPr>
            <a:r>
              <a:rPr lang="en-US" sz="2000" dirty="0">
                <a:latin typeface="Comic Sans MS" panose="030F0702030302020204" pitchFamily="66" charset="0"/>
              </a:rPr>
              <a:t>Evolutionary trees such as this are</a:t>
            </a:r>
          </a:p>
          <a:p>
            <a:pPr marL="0" indent="0">
              <a:buFontTx/>
              <a:buNone/>
            </a:pPr>
            <a:r>
              <a:rPr lang="en-US" sz="2000" dirty="0">
                <a:latin typeface="Comic Sans MS" panose="030F0702030302020204" pitchFamily="66" charset="0"/>
              </a:rPr>
              <a:t>properly understood by scientists </a:t>
            </a:r>
          </a:p>
          <a:p>
            <a:pPr marL="0" indent="0">
              <a:buFontTx/>
              <a:buNone/>
            </a:pPr>
            <a:r>
              <a:rPr lang="en-US" sz="2000" dirty="0">
                <a:latin typeface="Comic Sans MS" panose="030F0702030302020204" pitchFamily="66" charset="0"/>
              </a:rPr>
              <a:t>to be </a:t>
            </a:r>
          </a:p>
          <a:p>
            <a:pPr marL="400050" lvl="1" indent="0">
              <a:buNone/>
            </a:pPr>
            <a:r>
              <a:rPr lang="en-US" sz="2000" dirty="0">
                <a:latin typeface="Comic Sans MS" panose="030F0702030302020204" pitchFamily="66" charset="0"/>
              </a:rPr>
              <a:t>A) theories. </a:t>
            </a:r>
          </a:p>
          <a:p>
            <a:pPr marL="400050" lvl="1" indent="0">
              <a:buNone/>
            </a:pPr>
            <a:r>
              <a:rPr lang="en-US" sz="2000" dirty="0">
                <a:latin typeface="Comic Sans MS" panose="030F0702030302020204" pitchFamily="66" charset="0"/>
              </a:rPr>
              <a:t>B) hypotheses. </a:t>
            </a:r>
          </a:p>
          <a:p>
            <a:pPr marL="400050" lvl="1" indent="0">
              <a:buNone/>
            </a:pPr>
            <a:r>
              <a:rPr lang="en-US" sz="2000" dirty="0">
                <a:latin typeface="Comic Sans MS" panose="030F0702030302020204" pitchFamily="66" charset="0"/>
              </a:rPr>
              <a:t>C) guesses. </a:t>
            </a:r>
          </a:p>
          <a:p>
            <a:pPr marL="400050" lvl="1" indent="0">
              <a:buNone/>
            </a:pPr>
            <a:r>
              <a:rPr lang="en-US" sz="2000" dirty="0">
                <a:latin typeface="Comic Sans MS" panose="030F0702030302020204" pitchFamily="66" charset="0"/>
              </a:rPr>
              <a:t>D) dogmas. </a:t>
            </a:r>
          </a:p>
          <a:p>
            <a:pPr marL="400050" lvl="1" indent="0">
              <a:buNone/>
            </a:pPr>
            <a:r>
              <a:rPr lang="en-US" sz="2000" dirty="0">
                <a:latin typeface="Comic Sans MS" panose="030F0702030302020204" pitchFamily="66" charset="0"/>
              </a:rPr>
              <a:t>E) facts.</a:t>
            </a:r>
            <a:endParaRPr lang="en-US" altLang="en-US" sz="20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65A3BD64-F4BA-4844-AF8C-3EC823A84B84}"/>
              </a:ext>
            </a:extLst>
          </p:cNvPr>
          <p:cNvSpPr txBox="1"/>
          <p:nvPr/>
        </p:nvSpPr>
        <p:spPr>
          <a:xfrm>
            <a:off x="23813" y="0"/>
            <a:ext cx="8891587" cy="400050"/>
          </a:xfrm>
          <a:prstGeom prst="rect">
            <a:avLst/>
          </a:prstGeom>
          <a:noFill/>
        </p:spPr>
        <p:txBody>
          <a:bodyPr>
            <a:spAutoFit/>
          </a:bodyPr>
          <a:lstStyle/>
          <a:p>
            <a:pPr>
              <a:defRPr/>
            </a:pPr>
            <a:r>
              <a:rPr lang="en-US" sz="1000" dirty="0">
                <a:solidFill>
                  <a:schemeClr val="accent6">
                    <a:lumMod val="75000"/>
                  </a:schemeClr>
                </a:solidFill>
              </a:rPr>
              <a:t>FROM:</a:t>
            </a:r>
            <a:br>
              <a:rPr lang="en-US" sz="1000" dirty="0">
                <a:solidFill>
                  <a:schemeClr val="accent6">
                    <a:lumMod val="75000"/>
                  </a:schemeClr>
                </a:solidFill>
              </a:rPr>
            </a:br>
            <a:r>
              <a:rPr lang="en-US" sz="1000" dirty="0">
                <a:solidFill>
                  <a:schemeClr val="accent6">
                    <a:lumMod val="75000"/>
                  </a:schemeClr>
                </a:solidFill>
              </a:rPr>
              <a:t>http://serranohighschoolapbiology.weebly.com/uploads/6/7/9/9/6799747/ap_biology_evolution_unit_practice_test_1.pdf</a:t>
            </a:r>
          </a:p>
        </p:txBody>
      </p:sp>
      <p:sp>
        <p:nvSpPr>
          <p:cNvPr id="3" name="Oval 2">
            <a:extLst>
              <a:ext uri="{FF2B5EF4-FFF2-40B4-BE49-F238E27FC236}">
                <a16:creationId xmlns:a16="http://schemas.microsoft.com/office/drawing/2014/main" id="{886109AC-1FB1-41CB-B02D-F48807106245}"/>
              </a:ext>
            </a:extLst>
          </p:cNvPr>
          <p:cNvSpPr/>
          <p:nvPr/>
        </p:nvSpPr>
        <p:spPr>
          <a:xfrm>
            <a:off x="4876800" y="2133600"/>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16565" y="6451876"/>
            <a:ext cx="9202738" cy="248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lvl="0">
              <a:lnSpc>
                <a:spcPct val="107000"/>
              </a:lnSpc>
            </a:pPr>
            <a:r>
              <a:rPr lang="en-US" sz="1000" dirty="0">
                <a:solidFill>
                  <a:prstClr val="black"/>
                </a:solidFill>
                <a:latin typeface="Times New Roman" panose="02020603050405020304" pitchFamily="18" charset="0"/>
                <a:cs typeface="Times New Roman" panose="02020603050405020304" pitchFamily="18" charset="0"/>
              </a:rPr>
              <a:t>EVO-3.C.3 Phylogenetic trees and cladograms represent hypotheses and are constantly being revised, based on evidence</a:t>
            </a:r>
          </a:p>
        </p:txBody>
      </p:sp>
      <p:pic>
        <p:nvPicPr>
          <p:cNvPr id="5" name="Picture 4">
            <a:extLst>
              <a:ext uri="{FF2B5EF4-FFF2-40B4-BE49-F238E27FC236}">
                <a16:creationId xmlns:a16="http://schemas.microsoft.com/office/drawing/2014/main" id="{BDE28D3A-5315-494D-8BA0-173815542C96}"/>
              </a:ext>
            </a:extLst>
          </p:cNvPr>
          <p:cNvPicPr>
            <a:picLocks noChangeAspect="1"/>
          </p:cNvPicPr>
          <p:nvPr/>
        </p:nvPicPr>
        <p:blipFill rotWithShape="1">
          <a:blip r:embed="rId3"/>
          <a:srcRect l="29167" t="30731" r="43333" b="20356"/>
          <a:stretch/>
        </p:blipFill>
        <p:spPr>
          <a:xfrm>
            <a:off x="211578" y="522683"/>
            <a:ext cx="4360421" cy="4360422"/>
          </a:xfrm>
          <a:prstGeom prst="rect">
            <a:avLst/>
          </a:prstGeom>
        </p:spPr>
      </p:pic>
    </p:spTree>
    <p:extLst>
      <p:ext uri="{BB962C8B-B14F-4D97-AF65-F5344CB8AC3E}">
        <p14:creationId xmlns:p14="http://schemas.microsoft.com/office/powerpoint/2010/main" val="858590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3620F3B8-8476-4849-8071-53DDEFEF1B6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endParaRPr lang="en-US" altLang="en-US" dirty="0"/>
          </a:p>
        </p:txBody>
      </p:sp>
      <p:pic>
        <p:nvPicPr>
          <p:cNvPr id="93187" name="Picture 1">
            <a:extLst>
              <a:ext uri="{FF2B5EF4-FFF2-40B4-BE49-F238E27FC236}">
                <a16:creationId xmlns:a16="http://schemas.microsoft.com/office/drawing/2014/main" id="{57D2259E-21B8-430B-AC3F-1346B40022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8150" y="2133600"/>
            <a:ext cx="1782763"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Rectangle 3">
            <a:extLst>
              <a:ext uri="{FF2B5EF4-FFF2-40B4-BE49-F238E27FC236}">
                <a16:creationId xmlns:a16="http://schemas.microsoft.com/office/drawing/2014/main" id="{511C7CF5-70BC-49F3-AAC1-3B4A63601BFA}"/>
              </a:ext>
            </a:extLst>
          </p:cNvPr>
          <p:cNvSpPr>
            <a:spLocks noChangeArrowheads="1"/>
          </p:cNvSpPr>
          <p:nvPr/>
        </p:nvSpPr>
        <p:spPr bwMode="auto">
          <a:xfrm>
            <a:off x="0" y="-66675"/>
            <a:ext cx="18415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br>
              <a:rPr lang="en-US" altLang="en-US" sz="2200" dirty="0">
                <a:latin typeface="Arial" panose="020B0604020202020204" pitchFamily="34" charset="0"/>
                <a:ea typeface="Calibri" panose="020F0502020204030204" pitchFamily="34" charset="0"/>
                <a:cs typeface="Times New Roman" panose="02020603050405020304" pitchFamily="18" charset="0"/>
              </a:rPr>
            </a:br>
            <a:br>
              <a:rPr lang="en-US" altLang="en-US" sz="2200" dirty="0">
                <a:latin typeface="Arial" panose="020B0604020202020204" pitchFamily="34" charset="0"/>
                <a:ea typeface="Calibri" panose="020F0502020204030204" pitchFamily="34" charset="0"/>
                <a:cs typeface="Times New Roman" panose="02020603050405020304" pitchFamily="18" charset="0"/>
              </a:rPr>
            </a:br>
            <a:endParaRPr lang="en-US" altLang="en-US" dirty="0">
              <a:latin typeface="Arial" panose="020B0604020202020204" pitchFamily="34" charset="0"/>
              <a:ea typeface="Calibri" panose="020F0502020204030204" pitchFamily="34" charset="0"/>
              <a:cs typeface="Arial" panose="020B0604020202020204" pitchFamily="34" charset="0"/>
            </a:endParaRPr>
          </a:p>
        </p:txBody>
      </p:sp>
      <p:sp>
        <p:nvSpPr>
          <p:cNvPr id="93189" name="Rectangle 3">
            <a:extLst>
              <a:ext uri="{FF2B5EF4-FFF2-40B4-BE49-F238E27FC236}">
                <a16:creationId xmlns:a16="http://schemas.microsoft.com/office/drawing/2014/main" id="{11825507-1EDA-4E01-8038-296C7A90D4FA}"/>
              </a:ext>
            </a:extLst>
          </p:cNvPr>
          <p:cNvSpPr>
            <a:spLocks noChangeArrowheads="1"/>
          </p:cNvSpPr>
          <p:nvPr/>
        </p:nvSpPr>
        <p:spPr bwMode="auto">
          <a:xfrm>
            <a:off x="184150" y="228600"/>
            <a:ext cx="93408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altLang="en-US" sz="3600" dirty="0">
                <a:solidFill>
                  <a:srgbClr val="000000"/>
                </a:solidFill>
                <a:ea typeface="Calibri" panose="020F0502020204030204" pitchFamily="34" charset="0"/>
                <a:cs typeface="Times New Roman" panose="02020603050405020304" pitchFamily="18" charset="0"/>
              </a:rPr>
              <a:t>WHAT’s the DIFFERENCE BETWEEN:</a:t>
            </a:r>
            <a:br>
              <a:rPr lang="en-US" altLang="en-US" sz="3600" dirty="0">
                <a:solidFill>
                  <a:srgbClr val="000000"/>
                </a:solidFill>
                <a:ea typeface="Calibri" panose="020F0502020204030204" pitchFamily="34" charset="0"/>
                <a:cs typeface="Times New Roman" panose="02020603050405020304" pitchFamily="18" charset="0"/>
              </a:rPr>
            </a:br>
            <a:r>
              <a:rPr lang="en-US" altLang="en-US" sz="3600" dirty="0">
                <a:solidFill>
                  <a:srgbClr val="000000"/>
                </a:solidFill>
                <a:ea typeface="Calibri" panose="020F0502020204030204" pitchFamily="34" charset="0"/>
                <a:cs typeface="Times New Roman" panose="02020603050405020304" pitchFamily="18" charset="0"/>
              </a:rPr>
              <a:t>FOUNDER EFFECT </a:t>
            </a:r>
          </a:p>
          <a:p>
            <a:pPr eaLnBrk="1" hangingPunct="1"/>
            <a:r>
              <a:rPr lang="en-US" altLang="en-US" sz="3600" dirty="0">
                <a:solidFill>
                  <a:srgbClr val="000000"/>
                </a:solidFill>
                <a:ea typeface="Calibri" panose="020F0502020204030204" pitchFamily="34" charset="0"/>
                <a:cs typeface="Times New Roman" panose="02020603050405020304" pitchFamily="18" charset="0"/>
              </a:rPr>
              <a:t>     and BOTTLENECK EFFECT? </a:t>
            </a:r>
          </a:p>
        </p:txBody>
      </p:sp>
    </p:spTree>
    <p:extLst>
      <p:ext uri="{BB962C8B-B14F-4D97-AF65-F5344CB8AC3E}">
        <p14:creationId xmlns:p14="http://schemas.microsoft.com/office/powerpoint/2010/main" val="1006225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3D4A45AC-DF37-4584-9112-9628DD808A16}"/>
              </a:ext>
            </a:extLst>
          </p:cNvPr>
          <p:cNvSpPr>
            <a:spLocks noGrp="1" noChangeArrowheads="1"/>
          </p:cNvSpPr>
          <p:nvPr>
            <p:ph type="body" sz="half" idx="2"/>
          </p:nvPr>
        </p:nvSpPr>
        <p:spPr>
          <a:xfrm>
            <a:off x="-144462" y="267053"/>
            <a:ext cx="9288462" cy="4495800"/>
          </a:xfrm>
        </p:spPr>
        <p:txBody>
          <a:bodyPr/>
          <a:lstStyle/>
          <a:p>
            <a:pPr eaLnBrk="1" hangingPunct="1">
              <a:lnSpc>
                <a:spcPct val="90000"/>
              </a:lnSpc>
              <a:buFontTx/>
              <a:buNone/>
            </a:pPr>
            <a:r>
              <a:rPr lang="en-US" altLang="en-US" sz="2400" b="1" dirty="0">
                <a:latin typeface="Comic Sans MS" panose="030F0702030302020204" pitchFamily="66" charset="0"/>
              </a:rPr>
              <a:t>  Two cotton species produce fertile hybrids but the next generation is infertile.  </a:t>
            </a:r>
          </a:p>
          <a:p>
            <a:pPr eaLnBrk="1" hangingPunct="1">
              <a:lnSpc>
                <a:spcPct val="90000"/>
              </a:lnSpc>
              <a:buFontTx/>
              <a:buNone/>
            </a:pPr>
            <a:r>
              <a:rPr lang="en-US" altLang="en-US" sz="2400" b="1" dirty="0">
                <a:latin typeface="Comic Sans MS" panose="030F0702030302020204" pitchFamily="66" charset="0"/>
              </a:rPr>
              <a:t>  </a:t>
            </a:r>
          </a:p>
          <a:p>
            <a:pPr eaLnBrk="1" hangingPunct="1">
              <a:lnSpc>
                <a:spcPct val="90000"/>
              </a:lnSpc>
              <a:buFontTx/>
              <a:buNone/>
            </a:pPr>
            <a:r>
              <a:rPr lang="en-US" altLang="en-US" sz="2400" b="1" dirty="0">
                <a:latin typeface="Comic Sans MS" panose="030F0702030302020204" pitchFamily="66" charset="0"/>
              </a:rPr>
              <a:t>  This is an example of a type of _____ zygotic reproductive barrier called hybrid __________</a:t>
            </a:r>
          </a:p>
        </p:txBody>
      </p:sp>
      <p:sp>
        <p:nvSpPr>
          <p:cNvPr id="202755" name="Text Box 3">
            <a:extLst>
              <a:ext uri="{FF2B5EF4-FFF2-40B4-BE49-F238E27FC236}">
                <a16:creationId xmlns:a16="http://schemas.microsoft.com/office/drawing/2014/main" id="{615C3276-75D5-43BA-B7E4-97DC26E9F407}"/>
              </a:ext>
            </a:extLst>
          </p:cNvPr>
          <p:cNvSpPr txBox="1">
            <a:spLocks noChangeArrowheads="1"/>
          </p:cNvSpPr>
          <p:nvPr/>
        </p:nvSpPr>
        <p:spPr bwMode="auto">
          <a:xfrm>
            <a:off x="5410200" y="1684013"/>
            <a:ext cx="19976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breakdown</a:t>
            </a:r>
          </a:p>
        </p:txBody>
      </p:sp>
      <p:sp>
        <p:nvSpPr>
          <p:cNvPr id="99332" name="Rectangle 4">
            <a:extLst>
              <a:ext uri="{FF2B5EF4-FFF2-40B4-BE49-F238E27FC236}">
                <a16:creationId xmlns:a16="http://schemas.microsoft.com/office/drawing/2014/main" id="{E0285226-EB7F-4CA3-8BC5-8414DFB75F72}"/>
              </a:ext>
            </a:extLst>
          </p:cNvPr>
          <p:cNvSpPr>
            <a:spLocks noChangeArrowheads="1"/>
          </p:cNvSpPr>
          <p:nvPr/>
        </p:nvSpPr>
        <p:spPr bwMode="auto">
          <a:xfrm>
            <a:off x="3962400" y="-1588"/>
            <a:ext cx="506095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solidFill>
                  <a:srgbClr val="CC0099"/>
                </a:solidFill>
                <a:latin typeface="Comic Sans MS" panose="030F0702030302020204" pitchFamily="66" charset="0"/>
              </a:rPr>
              <a:t>http://ipm.ncsu.edu/cotton/InsectCorner/photos/images/Open_cotton_plant.jpg</a:t>
            </a:r>
          </a:p>
        </p:txBody>
      </p:sp>
      <p:sp>
        <p:nvSpPr>
          <p:cNvPr id="202757" name="Rectangle 5">
            <a:extLst>
              <a:ext uri="{FF2B5EF4-FFF2-40B4-BE49-F238E27FC236}">
                <a16:creationId xmlns:a16="http://schemas.microsoft.com/office/drawing/2014/main" id="{CF226DB4-0362-4CA0-AEC6-70C4AB723CB3}"/>
              </a:ext>
            </a:extLst>
          </p:cNvPr>
          <p:cNvSpPr>
            <a:spLocks noChangeArrowheads="1"/>
          </p:cNvSpPr>
          <p:nvPr/>
        </p:nvSpPr>
        <p:spPr bwMode="auto">
          <a:xfrm>
            <a:off x="5111949" y="1320060"/>
            <a:ext cx="9108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post</a:t>
            </a:r>
          </a:p>
        </p:txBody>
      </p:sp>
      <p:pic>
        <p:nvPicPr>
          <p:cNvPr id="99334" name="Picture 8" descr="Open_cotton_plant">
            <a:extLst>
              <a:ext uri="{FF2B5EF4-FFF2-40B4-BE49-F238E27FC236}">
                <a16:creationId xmlns:a16="http://schemas.microsoft.com/office/drawing/2014/main" id="{AE9BAE13-C9FE-4F26-98BE-39B97CE3E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286000"/>
            <a:ext cx="2900363"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Rectangle 1">
            <a:extLst>
              <a:ext uri="{FF2B5EF4-FFF2-40B4-BE49-F238E27FC236}">
                <a16:creationId xmlns:a16="http://schemas.microsoft.com/office/drawing/2014/main" id="{51275D78-21B7-43E0-9B25-D1753BEC948C}"/>
              </a:ext>
            </a:extLst>
          </p:cNvPr>
          <p:cNvSpPr>
            <a:spLocks noChangeArrowheads="1"/>
          </p:cNvSpPr>
          <p:nvPr/>
        </p:nvSpPr>
        <p:spPr bwMode="auto">
          <a:xfrm>
            <a:off x="0" y="6205617"/>
            <a:ext cx="9185275" cy="770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nSpc>
                <a:spcPct val="107000"/>
              </a:lnSpc>
              <a:buNone/>
            </a:pPr>
            <a:r>
              <a:rPr lang="en-US" sz="1000" dirty="0">
                <a:solidFill>
                  <a:prstClr val="black"/>
                </a:solidFill>
                <a:latin typeface="Times New Roman" panose="02020603050405020304" pitchFamily="18" charset="0"/>
                <a:cs typeface="Times New Roman" panose="02020603050405020304" pitchFamily="18" charset="0"/>
              </a:rPr>
              <a:t>EVO-3.D.1 Speciation may occur when two populations become reproductively isolated from each other.</a:t>
            </a:r>
          </a:p>
          <a:p>
            <a:pPr lvl="0" eaLnBrk="1" fontAlgn="auto" hangingPunct="1">
              <a:lnSpc>
                <a:spcPct val="107000"/>
              </a:lnSpc>
              <a:spcBef>
                <a:spcPts val="0"/>
              </a:spcBef>
              <a:spcAft>
                <a:spcPts val="0"/>
              </a:spcAft>
              <a:buNone/>
            </a:pPr>
            <a:r>
              <a:rPr lang="en-US" sz="1000" dirty="0">
                <a:solidFill>
                  <a:prstClr val="black"/>
                </a:solidFill>
                <a:latin typeface="Times New Roman" panose="02020603050405020304" pitchFamily="18" charset="0"/>
                <a:cs typeface="Times New Roman" panose="02020603050405020304" pitchFamily="18" charset="0"/>
              </a:rPr>
              <a:t>EVO-3.F.2 Speciation may be sympatric or allopatric. </a:t>
            </a:r>
          </a:p>
          <a:p>
            <a:pPr lvl="0" eaLnBrk="1" fontAlgn="auto" hangingPunct="1">
              <a:lnSpc>
                <a:spcPct val="107000"/>
              </a:lnSpc>
              <a:spcBef>
                <a:spcPts val="0"/>
              </a:spcBef>
              <a:spcAft>
                <a:spcPts val="0"/>
              </a:spcAft>
              <a:buNone/>
            </a:pPr>
            <a:r>
              <a:rPr lang="en-US" sz="1000" dirty="0">
                <a:solidFill>
                  <a:prstClr val="black"/>
                </a:solidFill>
                <a:latin typeface="Times New Roman" panose="02020603050405020304" pitchFamily="18" charset="0"/>
                <a:cs typeface="Times New Roman" panose="02020603050405020304" pitchFamily="18" charset="0"/>
              </a:rPr>
              <a:t>EVO-3.F.3 Various prezygotic and postzygotic mechanisms can maintain reproductive isolation and prevent gene flow between populations</a:t>
            </a:r>
          </a:p>
          <a:p>
            <a:pPr lvl="0">
              <a:lnSpc>
                <a:spcPct val="107000"/>
              </a:lnSpc>
              <a:buNone/>
            </a:pPr>
            <a:endParaRPr lang="en-US" sz="1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2757">
                                            <p:txEl>
                                              <p:pRg st="0" end="0"/>
                                            </p:txEl>
                                          </p:spTgt>
                                        </p:tgtEl>
                                        <p:attrNameLst>
                                          <p:attrName>style.visibility</p:attrName>
                                        </p:attrNameLst>
                                      </p:cBhvr>
                                      <p:to>
                                        <p:strVal val="visible"/>
                                      </p:to>
                                    </p:set>
                                    <p:animEffect transition="in" filter="blinds(horizontal)">
                                      <p:cBhvr>
                                        <p:cTn id="7" dur="500"/>
                                        <p:tgtEl>
                                          <p:spTgt spid="2027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2755"/>
                                        </p:tgtEl>
                                        <p:attrNameLst>
                                          <p:attrName>style.visibility</p:attrName>
                                        </p:attrNameLst>
                                      </p:cBhvr>
                                      <p:to>
                                        <p:strVal val="visible"/>
                                      </p:to>
                                    </p:set>
                                    <p:animEffect transition="in" filter="dissolve">
                                      <p:cBhvr>
                                        <p:cTn id="12" dur="500"/>
                                        <p:tgtEl>
                                          <p:spTgt spid="20275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9335"/>
                                        </p:tgtEl>
                                        <p:attrNameLst>
                                          <p:attrName>style.visibility</p:attrName>
                                        </p:attrNameLst>
                                      </p:cBhvr>
                                      <p:to>
                                        <p:strVal val="visible"/>
                                      </p:to>
                                    </p:set>
                                    <p:animEffect transition="in" filter="barn(inVertical)">
                                      <p:cBhvr>
                                        <p:cTn id="17" dur="500"/>
                                        <p:tgtEl>
                                          <p:spTgt spid="99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5" grpId="0" autoUpdateAnimBg="0"/>
      <p:bldP spid="9933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Box 3">
            <a:extLst>
              <a:ext uri="{FF2B5EF4-FFF2-40B4-BE49-F238E27FC236}">
                <a16:creationId xmlns:a16="http://schemas.microsoft.com/office/drawing/2014/main" id="{56984C7E-CC0D-4F05-9CF4-2181AE5E4B35}"/>
              </a:ext>
            </a:extLst>
          </p:cNvPr>
          <p:cNvSpPr txBox="1">
            <a:spLocks noChangeArrowheads="1"/>
          </p:cNvSpPr>
          <p:nvPr/>
        </p:nvSpPr>
        <p:spPr bwMode="auto">
          <a:xfrm>
            <a:off x="308150" y="431777"/>
            <a:ext cx="8835850" cy="523220"/>
          </a:xfrm>
          <a:prstGeom prst="rect">
            <a:avLst/>
          </a:prstGeom>
          <a:solidFill>
            <a:schemeClr val="accent1"/>
          </a:solidFill>
          <a:ln>
            <a:noFill/>
          </a:ln>
        </p:spPr>
        <p:txBody>
          <a:bodyPr wrap="square">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altLang="en-US" sz="2800" dirty="0"/>
              <a:t>FOUNDER EFFECT     vs       BOTTLENECK EFFECT</a:t>
            </a:r>
          </a:p>
        </p:txBody>
      </p:sp>
      <p:sp>
        <p:nvSpPr>
          <p:cNvPr id="5" name="TextBox 4">
            <a:extLst>
              <a:ext uri="{FF2B5EF4-FFF2-40B4-BE49-F238E27FC236}">
                <a16:creationId xmlns:a16="http://schemas.microsoft.com/office/drawing/2014/main" id="{93E8E109-EEE0-45CE-A2B6-785A121A6B78}"/>
              </a:ext>
            </a:extLst>
          </p:cNvPr>
          <p:cNvSpPr txBox="1"/>
          <p:nvPr/>
        </p:nvSpPr>
        <p:spPr>
          <a:xfrm>
            <a:off x="0" y="1015068"/>
            <a:ext cx="9055992" cy="1200329"/>
          </a:xfrm>
          <a:prstGeom prst="rect">
            <a:avLst/>
          </a:prstGeom>
          <a:noFill/>
        </p:spPr>
        <p:txBody>
          <a:bodyPr wrap="square">
            <a:spAutoFit/>
          </a:bodyPr>
          <a:lstStyle/>
          <a:p>
            <a:pPr>
              <a:defRPr/>
            </a:pPr>
            <a:r>
              <a:rPr lang="en-US" sz="2400" dirty="0"/>
              <a:t>Changes in gene pool NOT due to natural selection </a:t>
            </a:r>
          </a:p>
          <a:p>
            <a:pPr>
              <a:defRPr/>
            </a:pPr>
            <a:r>
              <a:rPr lang="en-US" sz="2400" dirty="0"/>
              <a:t>~ Due to random chance</a:t>
            </a:r>
            <a:br>
              <a:rPr lang="en-US" sz="2400" dirty="0"/>
            </a:br>
            <a:r>
              <a:rPr lang="en-US" sz="2400" dirty="0"/>
              <a:t>~ Start a new population</a:t>
            </a:r>
          </a:p>
        </p:txBody>
      </p:sp>
      <p:sp>
        <p:nvSpPr>
          <p:cNvPr id="94212" name="TextBox 5">
            <a:extLst>
              <a:ext uri="{FF2B5EF4-FFF2-40B4-BE49-F238E27FC236}">
                <a16:creationId xmlns:a16="http://schemas.microsoft.com/office/drawing/2014/main" id="{CD294514-2E39-4773-9D33-FF591ECF0F62}"/>
              </a:ext>
            </a:extLst>
          </p:cNvPr>
          <p:cNvSpPr txBox="1">
            <a:spLocks noChangeArrowheads="1"/>
          </p:cNvSpPr>
          <p:nvPr/>
        </p:nvSpPr>
        <p:spPr bwMode="auto">
          <a:xfrm>
            <a:off x="4872819" y="2221169"/>
            <a:ext cx="418317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altLang="en-US" dirty="0">
                <a:solidFill>
                  <a:srgbClr val="0000FF"/>
                </a:solidFill>
              </a:rPr>
              <a:t>When disaster strikes an ecosystem and most individuals in population die suddenly, allele frequencies in population change drastically </a:t>
            </a:r>
          </a:p>
        </p:txBody>
      </p:sp>
      <p:sp>
        <p:nvSpPr>
          <p:cNvPr id="94213" name="Rectangle 6">
            <a:extLst>
              <a:ext uri="{FF2B5EF4-FFF2-40B4-BE49-F238E27FC236}">
                <a16:creationId xmlns:a16="http://schemas.microsoft.com/office/drawing/2014/main" id="{272074BE-AF0A-421E-B680-C24594470A94}"/>
              </a:ext>
            </a:extLst>
          </p:cNvPr>
          <p:cNvSpPr>
            <a:spLocks noChangeArrowheads="1"/>
          </p:cNvSpPr>
          <p:nvPr/>
        </p:nvSpPr>
        <p:spPr bwMode="auto">
          <a:xfrm>
            <a:off x="4590" y="0"/>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altLang="en-US" sz="900" dirty="0">
                <a:solidFill>
                  <a:srgbClr val="CC0099"/>
                </a:solidFill>
              </a:rPr>
              <a:t>http://larryfrolich.com/Evolution/NaturalSelection/founder.jpg</a:t>
            </a:r>
          </a:p>
          <a:p>
            <a:pPr eaLnBrk="1" hangingPunct="1"/>
            <a:r>
              <a:rPr lang="en-US" altLang="en-US" sz="900" dirty="0">
                <a:solidFill>
                  <a:srgbClr val="CC0099"/>
                </a:solidFill>
              </a:rPr>
              <a:t>http://biology.gsu.edu/houghton/2107%20'08/Figures/Chapter22/bottleneck.jpg</a:t>
            </a:r>
          </a:p>
        </p:txBody>
      </p:sp>
      <p:sp>
        <p:nvSpPr>
          <p:cNvPr id="2" name="Rectangle 1">
            <a:extLst>
              <a:ext uri="{FF2B5EF4-FFF2-40B4-BE49-F238E27FC236}">
                <a16:creationId xmlns:a16="http://schemas.microsoft.com/office/drawing/2014/main" id="{A58ED991-23A3-4478-BC7B-2F6C7ADE9E39}"/>
              </a:ext>
            </a:extLst>
          </p:cNvPr>
          <p:cNvSpPr/>
          <p:nvPr/>
        </p:nvSpPr>
        <p:spPr>
          <a:xfrm>
            <a:off x="117188" y="5998562"/>
            <a:ext cx="8821615" cy="908326"/>
          </a:xfrm>
          <a:prstGeom prst="rect">
            <a:avLst/>
          </a:prstGeom>
        </p:spPr>
        <p:txBody>
          <a:bodyPr wrap="square">
            <a:spAutoFit/>
          </a:bodyPr>
          <a:lstStyle/>
          <a:p>
            <a:pPr lvl="0" fontAlgn="auto">
              <a:lnSpc>
                <a:spcPct val="107000"/>
              </a:lnSpc>
              <a:spcBef>
                <a:spcPts val="0"/>
              </a:spcBef>
              <a:spcAft>
                <a:spcPts val="0"/>
              </a:spcAft>
            </a:pPr>
            <a:r>
              <a:rPr lang="en-US" sz="1000" dirty="0">
                <a:solidFill>
                  <a:prstClr val="black"/>
                </a:solidFill>
                <a:latin typeface="Calibri" panose="020F0502020204030204"/>
              </a:rPr>
              <a:t>EVO-1.H.1 Evolution is also driven by random occurrences—</a:t>
            </a:r>
          </a:p>
          <a:p>
            <a:pPr lvl="0" fontAlgn="auto">
              <a:lnSpc>
                <a:spcPct val="107000"/>
              </a:lnSpc>
              <a:spcBef>
                <a:spcPts val="0"/>
              </a:spcBef>
              <a:spcAft>
                <a:spcPts val="0"/>
              </a:spcAft>
            </a:pPr>
            <a:r>
              <a:rPr lang="en-US" sz="1000" dirty="0">
                <a:solidFill>
                  <a:prstClr val="black"/>
                </a:solidFill>
                <a:latin typeface="Calibri" panose="020F0502020204030204"/>
              </a:rPr>
              <a:t>b. Genetic drift is a nonselective process occurring in small populations—</a:t>
            </a:r>
          </a:p>
          <a:p>
            <a:pPr lvl="0" fontAlgn="auto">
              <a:lnSpc>
                <a:spcPct val="107000"/>
              </a:lnSpc>
              <a:spcBef>
                <a:spcPts val="0"/>
              </a:spcBef>
              <a:spcAft>
                <a:spcPts val="0"/>
              </a:spcAft>
            </a:pPr>
            <a:r>
              <a:rPr lang="en-US" sz="1000" dirty="0">
                <a:solidFill>
                  <a:prstClr val="black"/>
                </a:solidFill>
                <a:latin typeface="Calibri" panose="020F0502020204030204"/>
              </a:rPr>
              <a:t>    i. Bottlenecks. </a:t>
            </a:r>
          </a:p>
          <a:p>
            <a:pPr lvl="0" fontAlgn="auto">
              <a:lnSpc>
                <a:spcPct val="107000"/>
              </a:lnSpc>
              <a:spcBef>
                <a:spcPts val="0"/>
              </a:spcBef>
              <a:spcAft>
                <a:spcPts val="0"/>
              </a:spcAft>
            </a:pPr>
            <a:r>
              <a:rPr lang="en-US" sz="1000" dirty="0">
                <a:solidFill>
                  <a:prstClr val="black"/>
                </a:solidFill>
                <a:latin typeface="Calibri" panose="020F0502020204030204"/>
              </a:rPr>
              <a:t>   ii. Founder effect. </a:t>
            </a:r>
          </a:p>
          <a:p>
            <a:pPr lvl="0" fontAlgn="auto">
              <a:lnSpc>
                <a:spcPct val="107000"/>
              </a:lnSpc>
              <a:spcBef>
                <a:spcPts val="0"/>
              </a:spcBef>
              <a:spcAft>
                <a:spcPts val="0"/>
              </a:spcAft>
            </a:pPr>
            <a:r>
              <a:rPr lang="en-US" sz="1000" dirty="0">
                <a:solidFill>
                  <a:prstClr val="black"/>
                </a:solidFill>
                <a:latin typeface="Calibri" panose="020F0502020204030204"/>
              </a:rPr>
              <a:t>c. Migration/gene flow can drive evolution.</a:t>
            </a:r>
          </a:p>
        </p:txBody>
      </p:sp>
      <p:grpSp>
        <p:nvGrpSpPr>
          <p:cNvPr id="11" name="Group 10">
            <a:extLst>
              <a:ext uri="{FF2B5EF4-FFF2-40B4-BE49-F238E27FC236}">
                <a16:creationId xmlns:a16="http://schemas.microsoft.com/office/drawing/2014/main" id="{BC11A1A8-BE11-424F-9C61-BE3D98A1A216}"/>
              </a:ext>
            </a:extLst>
          </p:cNvPr>
          <p:cNvGrpSpPr/>
          <p:nvPr/>
        </p:nvGrpSpPr>
        <p:grpSpPr>
          <a:xfrm>
            <a:off x="5087591" y="3695207"/>
            <a:ext cx="3398360" cy="2031282"/>
            <a:chOff x="3581400" y="4358746"/>
            <a:chExt cx="3398360" cy="2031282"/>
          </a:xfrm>
        </p:grpSpPr>
        <p:sp>
          <p:nvSpPr>
            <p:cNvPr id="12" name="Rectangle 11">
              <a:extLst>
                <a:ext uri="{FF2B5EF4-FFF2-40B4-BE49-F238E27FC236}">
                  <a16:creationId xmlns:a16="http://schemas.microsoft.com/office/drawing/2014/main" id="{52683166-3322-447E-98F4-A386613821F6}"/>
                </a:ext>
              </a:extLst>
            </p:cNvPr>
            <p:cNvSpPr/>
            <p:nvPr/>
          </p:nvSpPr>
          <p:spPr>
            <a:xfrm>
              <a:off x="3886200" y="6020696"/>
              <a:ext cx="2642070" cy="369332"/>
            </a:xfrm>
            <a:prstGeom prst="rect">
              <a:avLst/>
            </a:prstGeom>
          </p:spPr>
          <p:txBody>
            <a:bodyPr wrap="none">
              <a:spAutoFit/>
            </a:bodyPr>
            <a:lstStyle/>
            <a:p>
              <a:r>
                <a:rPr lang="en-US" dirty="0">
                  <a:solidFill>
                    <a:srgbClr val="0000FF"/>
                  </a:solidFill>
                </a:rPr>
                <a:t>BOTTLENECK EFFECT</a:t>
              </a:r>
            </a:p>
          </p:txBody>
        </p:sp>
        <p:pic>
          <p:nvPicPr>
            <p:cNvPr id="13" name="Picture 2">
              <a:extLst>
                <a:ext uri="{FF2B5EF4-FFF2-40B4-BE49-F238E27FC236}">
                  <a16:creationId xmlns:a16="http://schemas.microsoft.com/office/drawing/2014/main" id="{F1594B90-2A53-4A51-8847-A2A782629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358746"/>
              <a:ext cx="3398360" cy="172042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A28FD62E-796A-4ED1-9839-5BC9005B5768}"/>
              </a:ext>
            </a:extLst>
          </p:cNvPr>
          <p:cNvSpPr/>
          <p:nvPr/>
        </p:nvSpPr>
        <p:spPr>
          <a:xfrm>
            <a:off x="177199" y="2672523"/>
            <a:ext cx="4572000" cy="1200329"/>
          </a:xfrm>
          <a:prstGeom prst="rect">
            <a:avLst/>
          </a:prstGeom>
        </p:spPr>
        <p:txBody>
          <a:bodyPr>
            <a:spAutoFit/>
          </a:bodyPr>
          <a:lstStyle/>
          <a:p>
            <a:pPr lvl="0"/>
            <a:r>
              <a:rPr lang="en-US" altLang="en-US" dirty="0">
                <a:solidFill>
                  <a:srgbClr val="0000FF"/>
                </a:solidFill>
              </a:rPr>
              <a:t>Small group colonizes a new habitat</a:t>
            </a:r>
            <a:br>
              <a:rPr lang="en-US" altLang="en-US" dirty="0">
                <a:solidFill>
                  <a:srgbClr val="0000FF"/>
                </a:solidFill>
              </a:rPr>
            </a:br>
            <a:r>
              <a:rPr lang="en-US" altLang="en-US" dirty="0">
                <a:solidFill>
                  <a:srgbClr val="0000FF"/>
                </a:solidFill>
              </a:rPr>
              <a:t>New population has different allele frequency than original population</a:t>
            </a:r>
          </a:p>
          <a:p>
            <a:pPr lvl="0"/>
            <a:endParaRPr lang="en-US" altLang="en-US" dirty="0">
              <a:solidFill>
                <a:srgbClr val="CC0099"/>
              </a:solidFill>
            </a:endParaRPr>
          </a:p>
        </p:txBody>
      </p:sp>
      <p:grpSp>
        <p:nvGrpSpPr>
          <p:cNvPr id="7" name="Group 6">
            <a:extLst>
              <a:ext uri="{FF2B5EF4-FFF2-40B4-BE49-F238E27FC236}">
                <a16:creationId xmlns:a16="http://schemas.microsoft.com/office/drawing/2014/main" id="{17A92691-6AFB-4195-B259-FBBA38FD5091}"/>
              </a:ext>
            </a:extLst>
          </p:cNvPr>
          <p:cNvGrpSpPr/>
          <p:nvPr/>
        </p:nvGrpSpPr>
        <p:grpSpPr>
          <a:xfrm>
            <a:off x="308150" y="3724574"/>
            <a:ext cx="4102657" cy="1822691"/>
            <a:chOff x="308150" y="3724574"/>
            <a:chExt cx="4102657" cy="1822691"/>
          </a:xfrm>
        </p:grpSpPr>
        <p:pic>
          <p:nvPicPr>
            <p:cNvPr id="94214" name="Picture 2">
              <a:extLst>
                <a:ext uri="{FF2B5EF4-FFF2-40B4-BE49-F238E27FC236}">
                  <a16:creationId xmlns:a16="http://schemas.microsoft.com/office/drawing/2014/main" id="{8BD849F8-E292-4E1C-9477-35F37FE73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809"/>
            <a:stretch>
              <a:fillRect/>
            </a:stretch>
          </p:blipFill>
          <p:spPr bwMode="auto">
            <a:xfrm>
              <a:off x="308150" y="3724574"/>
              <a:ext cx="3950891" cy="142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2EE050E6-BCCE-450D-BA64-5251412E66BF}"/>
                </a:ext>
              </a:extLst>
            </p:cNvPr>
            <p:cNvSpPr/>
            <p:nvPr/>
          </p:nvSpPr>
          <p:spPr>
            <a:xfrm>
              <a:off x="459916" y="5177933"/>
              <a:ext cx="3950891" cy="369332"/>
            </a:xfrm>
            <a:prstGeom prst="rect">
              <a:avLst/>
            </a:prstGeom>
          </p:spPr>
          <p:txBody>
            <a:bodyPr wrap="square">
              <a:spAutoFit/>
            </a:bodyPr>
            <a:lstStyle/>
            <a:p>
              <a:r>
                <a:rPr lang="en-US" altLang="en-US" dirty="0">
                  <a:solidFill>
                    <a:srgbClr val="0000FF"/>
                  </a:solidFill>
                </a:rPr>
                <a:t>FOUNDER EFFECT:</a:t>
              </a:r>
              <a:endParaRPr lang="en-US" dirty="0"/>
            </a:p>
          </p:txBody>
        </p:sp>
      </p:grpSp>
    </p:spTree>
    <p:extLst>
      <p:ext uri="{BB962C8B-B14F-4D97-AF65-F5344CB8AC3E}">
        <p14:creationId xmlns:p14="http://schemas.microsoft.com/office/powerpoint/2010/main" val="61910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4212"/>
                                        </p:tgtEl>
                                        <p:attrNameLst>
                                          <p:attrName>style.visibility</p:attrName>
                                        </p:attrNameLst>
                                      </p:cBhvr>
                                      <p:to>
                                        <p:strVal val="visible"/>
                                      </p:to>
                                    </p:set>
                                    <p:animEffect transition="in" filter="wipe(down)">
                                      <p:cBhvr>
                                        <p:cTn id="22" dur="500"/>
                                        <p:tgtEl>
                                          <p:spTgt spid="942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p:bldP spid="2" grpId="0"/>
      <p:bldP spid="4"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E3FC28D2-B67D-48D6-AC37-38ADF79CAA78}"/>
              </a:ext>
            </a:extLst>
          </p:cNvPr>
          <p:cNvSpPr>
            <a:spLocks noGrp="1" noChangeArrowheads="1"/>
          </p:cNvSpPr>
          <p:nvPr>
            <p:ph type="body" sz="half" idx="2"/>
          </p:nvPr>
        </p:nvSpPr>
        <p:spPr>
          <a:xfrm>
            <a:off x="-228600" y="228600"/>
            <a:ext cx="9372600" cy="1218218"/>
          </a:xfrm>
        </p:spPr>
        <p:txBody>
          <a:bodyPr/>
          <a:lstStyle/>
          <a:p>
            <a:pPr eaLnBrk="1" hangingPunct="1">
              <a:buFontTx/>
              <a:buNone/>
            </a:pPr>
            <a:r>
              <a:rPr lang="en-US" altLang="en-US" sz="2800" b="1" dirty="0">
                <a:latin typeface="Comic Sans MS" panose="030F0702030302020204" pitchFamily="66" charset="0"/>
              </a:rPr>
              <a:t>  </a:t>
            </a:r>
            <a:r>
              <a:rPr lang="en-US" altLang="en-US" sz="2000" b="1" dirty="0">
                <a:latin typeface="Comic Sans MS" panose="030F0702030302020204" pitchFamily="66" charset="0"/>
              </a:rPr>
              <a:t>A species that has died out is called __________</a:t>
            </a:r>
          </a:p>
          <a:p>
            <a:pPr eaLnBrk="1" hangingPunct="1">
              <a:buFontTx/>
              <a:buNone/>
            </a:pPr>
            <a:endParaRPr lang="en-US" altLang="en-US" sz="2000" b="1" dirty="0">
              <a:latin typeface="Comic Sans MS" panose="030F0702030302020204" pitchFamily="66" charset="0"/>
            </a:endParaRPr>
          </a:p>
          <a:p>
            <a:pPr eaLnBrk="1" hangingPunct="1">
              <a:buFontTx/>
              <a:buNone/>
            </a:pPr>
            <a:r>
              <a:rPr lang="en-US" altLang="en-US" sz="2000" b="1" dirty="0">
                <a:latin typeface="Comic Sans MS" panose="030F0702030302020204" pitchFamily="66" charset="0"/>
              </a:rPr>
              <a:t>  A species that is still living is called __________ </a:t>
            </a:r>
          </a:p>
          <a:p>
            <a:pPr eaLnBrk="1" hangingPunct="1">
              <a:buFontTx/>
              <a:buNone/>
            </a:pPr>
            <a:endParaRPr lang="en-US" altLang="en-US" sz="2000" b="1" dirty="0">
              <a:latin typeface="Comic Sans MS" panose="030F0702030302020204" pitchFamily="66" charset="0"/>
            </a:endParaRPr>
          </a:p>
          <a:p>
            <a:pPr eaLnBrk="1" hangingPunct="1">
              <a:buFontTx/>
              <a:buNone/>
            </a:pPr>
            <a:endParaRPr lang="en-US" altLang="en-US" sz="3600" b="1" dirty="0">
              <a:latin typeface="Comic Sans MS" panose="030F0702030302020204" pitchFamily="66" charset="0"/>
            </a:endParaRPr>
          </a:p>
        </p:txBody>
      </p:sp>
      <p:sp>
        <p:nvSpPr>
          <p:cNvPr id="199684" name="Rectangle 4">
            <a:extLst>
              <a:ext uri="{FF2B5EF4-FFF2-40B4-BE49-F238E27FC236}">
                <a16:creationId xmlns:a16="http://schemas.microsoft.com/office/drawing/2014/main" id="{998A1A43-4E59-41F3-AD6C-DB2E6B599758}"/>
              </a:ext>
            </a:extLst>
          </p:cNvPr>
          <p:cNvSpPr>
            <a:spLocks noChangeArrowheads="1"/>
          </p:cNvSpPr>
          <p:nvPr/>
        </p:nvSpPr>
        <p:spPr bwMode="auto">
          <a:xfrm>
            <a:off x="4800600" y="228600"/>
            <a:ext cx="16385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accent2"/>
                </a:solidFill>
                <a:latin typeface="Comic Sans MS" panose="030F0702030302020204" pitchFamily="66" charset="0"/>
              </a:rPr>
              <a:t>EXTINCT</a:t>
            </a:r>
            <a:endParaRPr lang="en-US" altLang="en-US" sz="2400" b="1" baseline="30000" dirty="0">
              <a:solidFill>
                <a:schemeClr val="accent2"/>
              </a:solidFill>
              <a:latin typeface="Comic Sans MS" panose="030F0702030302020204" pitchFamily="66" charset="0"/>
            </a:endParaRPr>
          </a:p>
        </p:txBody>
      </p:sp>
      <p:sp>
        <p:nvSpPr>
          <p:cNvPr id="2" name="Rectangle 1">
            <a:extLst>
              <a:ext uri="{FF2B5EF4-FFF2-40B4-BE49-F238E27FC236}">
                <a16:creationId xmlns:a16="http://schemas.microsoft.com/office/drawing/2014/main" id="{F746A6F6-D544-486F-BE3D-0336BA9C9541}"/>
              </a:ext>
            </a:extLst>
          </p:cNvPr>
          <p:cNvSpPr/>
          <p:nvPr/>
        </p:nvSpPr>
        <p:spPr>
          <a:xfrm>
            <a:off x="4798828" y="985153"/>
            <a:ext cx="1503938" cy="461665"/>
          </a:xfrm>
          <a:prstGeom prst="rect">
            <a:avLst/>
          </a:prstGeom>
        </p:spPr>
        <p:txBody>
          <a:bodyPr wrap="none">
            <a:spAutoFit/>
          </a:bodyPr>
          <a:lstStyle/>
          <a:p>
            <a:r>
              <a:rPr lang="en-US" altLang="en-US" sz="2400" b="1" dirty="0">
                <a:solidFill>
                  <a:schemeClr val="accent2"/>
                </a:solidFill>
              </a:rPr>
              <a:t>EXTANT</a:t>
            </a:r>
            <a:endParaRPr lang="en-US" altLang="en-US" sz="2400" b="1" baseline="30000" dirty="0">
              <a:solidFill>
                <a:schemeClr val="accent2"/>
              </a:solidFill>
            </a:endParaRPr>
          </a:p>
        </p:txBody>
      </p:sp>
      <p:sp>
        <p:nvSpPr>
          <p:cNvPr id="3" name="Rectangle 2">
            <a:extLst>
              <a:ext uri="{FF2B5EF4-FFF2-40B4-BE49-F238E27FC236}">
                <a16:creationId xmlns:a16="http://schemas.microsoft.com/office/drawing/2014/main" id="{C3586404-46B4-4356-A2BA-348D0D14D14C}"/>
              </a:ext>
            </a:extLst>
          </p:cNvPr>
          <p:cNvSpPr/>
          <p:nvPr/>
        </p:nvSpPr>
        <p:spPr>
          <a:xfrm>
            <a:off x="0" y="5996226"/>
            <a:ext cx="9067800" cy="861774"/>
          </a:xfrm>
          <a:prstGeom prst="rect">
            <a:avLst/>
          </a:prstGeom>
        </p:spPr>
        <p:txBody>
          <a:bodyPr wrap="square">
            <a:spAutoFit/>
          </a:bodyPr>
          <a:lstStyle/>
          <a:p>
            <a:r>
              <a:rPr lang="en-US" altLang="en-US" sz="1000" dirty="0">
                <a:latin typeface="Times New Roman" panose="02020603050405020304" pitchFamily="18" charset="0"/>
                <a:cs typeface="Times New Roman" panose="02020603050405020304" pitchFamily="18" charset="0"/>
              </a:rPr>
              <a:t>VOCAB</a:t>
            </a:r>
          </a:p>
          <a:p>
            <a:r>
              <a:rPr lang="en-US" sz="1000" dirty="0">
                <a:latin typeface="Times New Roman" panose="02020603050405020304" pitchFamily="18" charset="0"/>
                <a:cs typeface="Times New Roman" panose="02020603050405020304" pitchFamily="18" charset="0"/>
              </a:rPr>
              <a:t>EVO-1.N.1 Molecular, morphological, and genetic evidence from </a:t>
            </a:r>
            <a:r>
              <a:rPr lang="en-US" sz="1000" dirty="0">
                <a:solidFill>
                  <a:srgbClr val="FF0000"/>
                </a:solidFill>
                <a:latin typeface="Times New Roman" panose="02020603050405020304" pitchFamily="18" charset="0"/>
                <a:cs typeface="Times New Roman" panose="02020603050405020304" pitchFamily="18" charset="0"/>
              </a:rPr>
              <a:t>extant and extinct </a:t>
            </a:r>
            <a:r>
              <a:rPr lang="en-US" sz="1000" dirty="0">
                <a:latin typeface="Times New Roman" panose="02020603050405020304" pitchFamily="18" charset="0"/>
                <a:cs typeface="Times New Roman" panose="02020603050405020304" pitchFamily="18" charset="0"/>
              </a:rPr>
              <a:t>organisms adds to our understanding of evolution</a:t>
            </a:r>
          </a:p>
          <a:p>
            <a:r>
              <a:rPr lang="en-US" sz="1000" dirty="0">
                <a:latin typeface="Times New Roman" panose="02020603050405020304" pitchFamily="18" charset="0"/>
                <a:cs typeface="Times New Roman" panose="02020603050405020304" pitchFamily="18" charset="0"/>
              </a:rPr>
              <a:t>EVO-3.B.1 Phylogenetic trees and cladograms show evolutionary relationships among lineages</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b. Traits that are either gained or lost during evolution can be used to construct phylogenetic trees and cladograms</a:t>
            </a:r>
          </a:p>
          <a:p>
            <a:r>
              <a:rPr lang="en-US" sz="1000" dirty="0">
                <a:latin typeface="Times New Roman" panose="02020603050405020304" pitchFamily="18" charset="0"/>
                <a:cs typeface="Times New Roman" panose="02020603050405020304" pitchFamily="18" charset="0"/>
              </a:rPr>
              <a:t>ii. Shared, derived characters indicate common ancestry and are informative for the construction of phylogenetic trees and cladograms</a:t>
            </a:r>
          </a:p>
        </p:txBody>
      </p:sp>
      <p:pic>
        <p:nvPicPr>
          <p:cNvPr id="2052" name="Picture 4">
            <a:extLst>
              <a:ext uri="{FF2B5EF4-FFF2-40B4-BE49-F238E27FC236}">
                <a16:creationId xmlns:a16="http://schemas.microsoft.com/office/drawing/2014/main" id="{30E1F221-E6A4-43FA-B2AB-B87E4FB915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4862" y="3067808"/>
            <a:ext cx="4765675" cy="1447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7247415B-F906-47B8-B9F7-E4547FC3C3EE}"/>
              </a:ext>
            </a:extLst>
          </p:cNvPr>
          <p:cNvSpPr>
            <a:spLocks noChangeArrowheads="1"/>
          </p:cNvSpPr>
          <p:nvPr/>
        </p:nvSpPr>
        <p:spPr bwMode="auto">
          <a:xfrm>
            <a:off x="21609" y="2004463"/>
            <a:ext cx="9067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Comic Sans MS" panose="030F0702030302020204" pitchFamily="66" charset="0"/>
                <a:cs typeface="Times New Roman" panose="02020603050405020304" pitchFamily="18" charset="0"/>
              </a:rPr>
              <a:t>TRUE or FALSE:</a:t>
            </a:r>
            <a:br>
              <a:rPr kumimoji="0" lang="en-US" altLang="en-US" sz="2000" b="1" i="0" u="none" strike="noStrike" cap="none" normalizeH="0" baseline="0" dirty="0">
                <a:ln>
                  <a:noFill/>
                </a:ln>
                <a:solidFill>
                  <a:srgbClr val="000000"/>
                </a:solidFill>
                <a:effectLst/>
                <a:latin typeface="Comic Sans MS" panose="030F0702030302020204" pitchFamily="66" charset="0"/>
                <a:cs typeface="Times New Roman" panose="02020603050405020304" pitchFamily="18" charset="0"/>
              </a:rPr>
            </a:br>
            <a:r>
              <a:rPr kumimoji="0" lang="en-US" altLang="en-US" sz="2000" b="1" i="0" u="none" strike="noStrike" cap="none" normalizeH="0" baseline="0" dirty="0">
                <a:ln>
                  <a:noFill/>
                </a:ln>
                <a:solidFill>
                  <a:srgbClr val="000000"/>
                </a:solidFill>
                <a:effectLst/>
                <a:latin typeface="Comic Sans MS" panose="030F0702030302020204" pitchFamily="66" charset="0"/>
                <a:cs typeface="Times New Roman" panose="02020603050405020304" pitchFamily="18" charset="0"/>
              </a:rPr>
              <a:t>These two diagrams show the same evolutionary relationships between organisms.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b="1" dirty="0">
              <a:solidFill>
                <a:srgbClr val="000000"/>
              </a:solidFill>
              <a:latin typeface="Comic Sans MS" panose="030F0702030302020204" pitchFamily="66" charset="0"/>
              <a:cs typeface="Times New Roman" panose="02020603050405020304" pitchFamily="18" charset="0"/>
            </a:endParaRPr>
          </a:p>
        </p:txBody>
      </p:sp>
      <p:sp>
        <p:nvSpPr>
          <p:cNvPr id="15" name="TextBox 14">
            <a:extLst>
              <a:ext uri="{FF2B5EF4-FFF2-40B4-BE49-F238E27FC236}">
                <a16:creationId xmlns:a16="http://schemas.microsoft.com/office/drawing/2014/main" id="{050AE2F9-DAE2-47F8-BF5C-1007E0DFC403}"/>
              </a:ext>
            </a:extLst>
          </p:cNvPr>
          <p:cNvSpPr txBox="1"/>
          <p:nvPr/>
        </p:nvSpPr>
        <p:spPr>
          <a:xfrm>
            <a:off x="76200" y="4840418"/>
            <a:ext cx="9067800"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FF"/>
                </a:solidFill>
                <a:effectLst/>
                <a:cs typeface="Times New Roman" panose="02020603050405020304" pitchFamily="18" charset="0"/>
              </a:rPr>
              <a:t>When considering phylogenetic trees, what matters is the pattern of common ancestry. This means that you can rotate the branches around any node without changing the tree </a:t>
            </a:r>
            <a:r>
              <a:rPr lang="en-US" altLang="en-US" sz="1600" dirty="0">
                <a:solidFill>
                  <a:srgbClr val="0000FF"/>
                </a:solidFill>
                <a:cs typeface="Times New Roman" panose="02020603050405020304" pitchFamily="18" charset="0"/>
              </a:rPr>
              <a:t>relationships.</a:t>
            </a:r>
            <a:endParaRPr kumimoji="0" lang="en-US" altLang="en-US" sz="1600" b="0" i="0" u="none" strike="noStrike" cap="none" normalizeH="0" baseline="0" dirty="0">
              <a:ln>
                <a:noFill/>
              </a:ln>
              <a:solidFill>
                <a:schemeClr val="tx1"/>
              </a:solidFill>
              <a:effectLst/>
            </a:endParaRPr>
          </a:p>
        </p:txBody>
      </p:sp>
      <p:sp>
        <p:nvSpPr>
          <p:cNvPr id="10" name="Rectangle: Rounded Corners 9">
            <a:extLst>
              <a:ext uri="{FF2B5EF4-FFF2-40B4-BE49-F238E27FC236}">
                <a16:creationId xmlns:a16="http://schemas.microsoft.com/office/drawing/2014/main" id="{6A1BDB20-B50F-47EE-8143-2012D51DA1B4}"/>
              </a:ext>
            </a:extLst>
          </p:cNvPr>
          <p:cNvSpPr/>
          <p:nvPr/>
        </p:nvSpPr>
        <p:spPr>
          <a:xfrm>
            <a:off x="65224" y="1940387"/>
            <a:ext cx="849176" cy="42181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61361461-8F2C-4069-B606-D69EF9441DD0}"/>
              </a:ext>
            </a:extLst>
          </p:cNvPr>
          <p:cNvGrpSpPr/>
          <p:nvPr/>
        </p:nvGrpSpPr>
        <p:grpSpPr>
          <a:xfrm>
            <a:off x="2590800" y="3473968"/>
            <a:ext cx="914400" cy="916481"/>
            <a:chOff x="2590800" y="3473968"/>
            <a:chExt cx="914400" cy="916481"/>
          </a:xfrm>
        </p:grpSpPr>
        <p:pic>
          <p:nvPicPr>
            <p:cNvPr id="5" name="Picture 4">
              <a:extLst>
                <a:ext uri="{FF2B5EF4-FFF2-40B4-BE49-F238E27FC236}">
                  <a16:creationId xmlns:a16="http://schemas.microsoft.com/office/drawing/2014/main" id="{56BBAC03-A0E9-4EFE-985B-A5898FB0489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0" y="4044618"/>
              <a:ext cx="457200" cy="345831"/>
            </a:xfrm>
            <a:prstGeom prst="rect">
              <a:avLst/>
            </a:prstGeom>
          </p:spPr>
        </p:pic>
        <p:pic>
          <p:nvPicPr>
            <p:cNvPr id="7" name="Picture 6">
              <a:extLst>
                <a:ext uri="{FF2B5EF4-FFF2-40B4-BE49-F238E27FC236}">
                  <a16:creationId xmlns:a16="http://schemas.microsoft.com/office/drawing/2014/main" id="{9D909492-3434-4E31-A5BF-1EFD2D7AF20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90800" y="3473968"/>
              <a:ext cx="457200" cy="345831"/>
            </a:xfrm>
            <a:prstGeom prst="rect">
              <a:avLst/>
            </a:prstGeom>
          </p:spPr>
        </p:pic>
      </p:grpSp>
    </p:spTree>
    <p:extLst>
      <p:ext uri="{BB962C8B-B14F-4D97-AF65-F5344CB8AC3E}">
        <p14:creationId xmlns:p14="http://schemas.microsoft.com/office/powerpoint/2010/main" val="405622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9684"/>
                                        </p:tgtEl>
                                        <p:attrNameLst>
                                          <p:attrName>style.visibility</p:attrName>
                                        </p:attrNameLst>
                                      </p:cBhvr>
                                      <p:to>
                                        <p:strVal val="visible"/>
                                      </p:to>
                                    </p:set>
                                    <p:animEffect transition="in" filter="wipe(left)">
                                      <p:cBhvr>
                                        <p:cTn id="7" dur="500"/>
                                        <p:tgtEl>
                                          <p:spTgt spid="19968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4" grpId="0"/>
      <p:bldP spid="2" grpId="0"/>
      <p:bldP spid="3" grpId="0"/>
      <p:bldP spid="15" grpId="0"/>
      <p:bldP spid="10"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48368" y="378657"/>
            <a:ext cx="8922760" cy="4658796"/>
          </a:xfrm>
        </p:spPr>
        <p:txBody>
          <a:bodyPr/>
          <a:lstStyle/>
          <a:p>
            <a:pPr marL="0" indent="0">
              <a:buFontTx/>
              <a:buNone/>
            </a:pPr>
            <a:r>
              <a:rPr lang="en-US" sz="1400" dirty="0">
                <a:latin typeface="Comic Sans MS" panose="030F0702030302020204" pitchFamily="66" charset="0"/>
              </a:rPr>
              <a:t>Fossils of lobe finned fishes, which are ancestors of amphibians, are found in rocks that are at least 380 million years old.  Fossils of the oldest amphibian like vertebrate animals with true legs and lungs are found in rocks that are approximately 363 million years old. Which of the following samples of rocks might contain fossils of a transitional species between lobe-finned fishes and amphibians?</a:t>
            </a:r>
          </a:p>
          <a:p>
            <a:pPr marL="0" indent="0">
              <a:buFontTx/>
              <a:buNone/>
            </a:pPr>
            <a:r>
              <a:rPr lang="en-US" sz="1400" dirty="0">
                <a:latin typeface="Comic Sans MS" panose="030F0702030302020204" pitchFamily="66" charset="0"/>
              </a:rPr>
              <a:t>   A) 350 million years old</a:t>
            </a:r>
          </a:p>
          <a:p>
            <a:pPr marL="0" indent="0">
              <a:buFontTx/>
              <a:buNone/>
            </a:pPr>
            <a:r>
              <a:rPr lang="en-US" sz="1400" dirty="0">
                <a:latin typeface="Comic Sans MS" panose="030F0702030302020204" pitchFamily="66" charset="0"/>
              </a:rPr>
              <a:t>   B) 370 million years old</a:t>
            </a:r>
          </a:p>
          <a:p>
            <a:pPr marL="0" indent="0">
              <a:buFontTx/>
              <a:buNone/>
            </a:pPr>
            <a:r>
              <a:rPr lang="en-US" sz="1400" dirty="0">
                <a:latin typeface="Comic Sans MS" panose="030F0702030302020204" pitchFamily="66" charset="0"/>
              </a:rPr>
              <a:t>   C) 390 million years old</a:t>
            </a:r>
          </a:p>
          <a:p>
            <a:pPr marL="0" indent="0">
              <a:buFontTx/>
              <a:buNone/>
            </a:pPr>
            <a:endParaRPr lang="en-US" sz="18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65A3BD64-F4BA-4844-AF8C-3EC823A84B84}"/>
              </a:ext>
            </a:extLst>
          </p:cNvPr>
          <p:cNvSpPr txBox="1"/>
          <p:nvPr/>
        </p:nvSpPr>
        <p:spPr>
          <a:xfrm>
            <a:off x="0" y="-14204"/>
            <a:ext cx="9372600" cy="409664"/>
          </a:xfrm>
          <a:prstGeom prst="rect">
            <a:avLst/>
          </a:prstGeom>
          <a:noFill/>
        </p:spPr>
        <p:txBody>
          <a:bodyPr wrap="square">
            <a:spAutoFit/>
          </a:bodyPr>
          <a:lstStyle/>
          <a:p>
            <a:pPr lvl="0">
              <a:lnSpc>
                <a:spcPct val="107000"/>
              </a:lnSpc>
            </a:pPr>
            <a:r>
              <a:rPr lang="en-US" sz="1000" dirty="0">
                <a:solidFill>
                  <a:srgbClr val="C00000"/>
                </a:solidFill>
                <a:latin typeface="+mn-lt"/>
                <a:hlinkClick r:id="rId3"/>
              </a:rPr>
              <a:t>Modified from: 2013 Released AP BIOLOGY Practice Exam</a:t>
            </a:r>
            <a:endParaRPr lang="en-US" sz="1000" dirty="0">
              <a:solidFill>
                <a:srgbClr val="C00000"/>
              </a:solidFill>
              <a:latin typeface="+mn-lt"/>
            </a:endParaRPr>
          </a:p>
          <a:p>
            <a:pPr lvl="0">
              <a:lnSpc>
                <a:spcPct val="107000"/>
              </a:lnSpc>
            </a:pPr>
            <a:r>
              <a:rPr lang="en-US" sz="1000" dirty="0">
                <a:latin typeface="+mn-lt"/>
              </a:rPr>
              <a:t>Tik-taalik image from: https://vignette.wikia.nocookie.net/fossil/images/2/2b/Tiktaalik_roseae_life_restor.jpg/revision/latest?cb=20090317153919</a:t>
            </a:r>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1027458" y="5474734"/>
            <a:ext cx="9202738" cy="21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lvl="0" eaLnBrk="1" hangingPunct="1">
              <a:lnSpc>
                <a:spcPct val="107000"/>
              </a:lnSpc>
            </a:pPr>
            <a:endParaRPr lang="en-US" sz="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1C1F3C8-785E-4E63-849D-4B7F374D4DDB}"/>
              </a:ext>
            </a:extLst>
          </p:cNvPr>
          <p:cNvSpPr txBox="1"/>
          <p:nvPr/>
        </p:nvSpPr>
        <p:spPr>
          <a:xfrm>
            <a:off x="3024832" y="1818533"/>
            <a:ext cx="3197456" cy="307777"/>
          </a:xfrm>
          <a:prstGeom prst="rect">
            <a:avLst/>
          </a:prstGeom>
          <a:noFill/>
        </p:spPr>
        <p:txBody>
          <a:bodyPr wrap="square">
            <a:spAutoFit/>
          </a:bodyPr>
          <a:lstStyle/>
          <a:p>
            <a:pPr marL="0" indent="0">
              <a:buFontTx/>
              <a:buNone/>
            </a:pPr>
            <a:r>
              <a:rPr lang="en-US" sz="1400" dirty="0">
                <a:latin typeface="Comic Sans MS" panose="030F0702030302020204" pitchFamily="66" charset="0"/>
              </a:rPr>
              <a:t>JUSTIFY YOUR ANSWER</a:t>
            </a:r>
          </a:p>
        </p:txBody>
      </p:sp>
      <p:sp>
        <p:nvSpPr>
          <p:cNvPr id="9" name="Rectangle 8">
            <a:extLst>
              <a:ext uri="{FF2B5EF4-FFF2-40B4-BE49-F238E27FC236}">
                <a16:creationId xmlns:a16="http://schemas.microsoft.com/office/drawing/2014/main" id="{BED0CDB5-CF93-4D52-B6B7-03F17360B68C}"/>
              </a:ext>
            </a:extLst>
          </p:cNvPr>
          <p:cNvSpPr/>
          <p:nvPr/>
        </p:nvSpPr>
        <p:spPr>
          <a:xfrm>
            <a:off x="247871" y="1550450"/>
            <a:ext cx="2439707" cy="2680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B9F6970-46E1-4587-9702-7B36D09D47BE}"/>
              </a:ext>
            </a:extLst>
          </p:cNvPr>
          <p:cNvSpPr txBox="1"/>
          <p:nvPr/>
        </p:nvSpPr>
        <p:spPr>
          <a:xfrm>
            <a:off x="381000" y="2106063"/>
            <a:ext cx="5960623" cy="738664"/>
          </a:xfrm>
          <a:prstGeom prst="rect">
            <a:avLst/>
          </a:prstGeom>
          <a:noFill/>
        </p:spPr>
        <p:txBody>
          <a:bodyPr wrap="square" rtlCol="0">
            <a:spAutoFit/>
          </a:bodyPr>
          <a:lstStyle/>
          <a:p>
            <a:r>
              <a:rPr lang="en-US" sz="1400" dirty="0">
                <a:solidFill>
                  <a:srgbClr val="0000FF"/>
                </a:solidFill>
              </a:rPr>
              <a:t>Transitional fossils would be found during the time </a:t>
            </a:r>
          </a:p>
          <a:p>
            <a:r>
              <a:rPr lang="en-US" sz="1400" dirty="0">
                <a:solidFill>
                  <a:srgbClr val="0000FF"/>
                </a:solidFill>
              </a:rPr>
              <a:t>between when amphibians appeared (363 MYA)</a:t>
            </a:r>
          </a:p>
          <a:p>
            <a:r>
              <a:rPr lang="en-US" sz="1400" dirty="0">
                <a:solidFill>
                  <a:srgbClr val="0000FF"/>
                </a:solidFill>
              </a:rPr>
              <a:t>and when lobe-finned fishes lived (380 MYA)</a:t>
            </a:r>
          </a:p>
        </p:txBody>
      </p:sp>
      <p:pic>
        <p:nvPicPr>
          <p:cNvPr id="21" name="Picture 20">
            <a:extLst>
              <a:ext uri="{FF2B5EF4-FFF2-40B4-BE49-F238E27FC236}">
                <a16:creationId xmlns:a16="http://schemas.microsoft.com/office/drawing/2014/main" id="{7E20A259-8DCB-41D5-9031-53C5DF7831EC}"/>
              </a:ext>
            </a:extLst>
          </p:cNvPr>
          <p:cNvPicPr>
            <a:picLocks noChangeAspect="1"/>
          </p:cNvPicPr>
          <p:nvPr/>
        </p:nvPicPr>
        <p:blipFill rotWithShape="1">
          <a:blip r:embed="rId4"/>
          <a:srcRect l="55818" t="43883" r="20833" b="25524"/>
          <a:stretch/>
        </p:blipFill>
        <p:spPr>
          <a:xfrm>
            <a:off x="6841088" y="1260401"/>
            <a:ext cx="2168040" cy="1597138"/>
          </a:xfrm>
          <a:prstGeom prst="rect">
            <a:avLst/>
          </a:prstGeom>
        </p:spPr>
      </p:pic>
      <p:sp>
        <p:nvSpPr>
          <p:cNvPr id="27" name="TextBox 26">
            <a:extLst>
              <a:ext uri="{FF2B5EF4-FFF2-40B4-BE49-F238E27FC236}">
                <a16:creationId xmlns:a16="http://schemas.microsoft.com/office/drawing/2014/main" id="{686F1384-A0BE-4A67-83A6-7E19C0AF57C4}"/>
              </a:ext>
            </a:extLst>
          </p:cNvPr>
          <p:cNvSpPr txBox="1"/>
          <p:nvPr/>
        </p:nvSpPr>
        <p:spPr>
          <a:xfrm>
            <a:off x="110354" y="2910849"/>
            <a:ext cx="9033646" cy="738664"/>
          </a:xfrm>
          <a:prstGeom prst="rect">
            <a:avLst/>
          </a:prstGeom>
          <a:noFill/>
        </p:spPr>
        <p:txBody>
          <a:bodyPr wrap="square">
            <a:spAutoFit/>
          </a:bodyPr>
          <a:lstStyle/>
          <a:p>
            <a:r>
              <a:rPr lang="en-US" sz="1400" dirty="0"/>
              <a:t>Tik-taalik is a transitional fossil between lobe-finned fish and amphibians.</a:t>
            </a:r>
          </a:p>
          <a:p>
            <a:r>
              <a:rPr lang="en-US" sz="1400" dirty="0"/>
              <a:t>What evidence from a transitional fossil like Tik-taalik can support the hypothesis that amphibians evolved from lobe-finned fishes?</a:t>
            </a:r>
          </a:p>
        </p:txBody>
      </p:sp>
      <p:pic>
        <p:nvPicPr>
          <p:cNvPr id="1026" name="Picture 2" descr="Tiktaalik | Fossil Wiki | Fandom">
            <a:extLst>
              <a:ext uri="{FF2B5EF4-FFF2-40B4-BE49-F238E27FC236}">
                <a16:creationId xmlns:a16="http://schemas.microsoft.com/office/drawing/2014/main" id="{282A700F-4F18-430E-A544-BF5EC46CF8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6220" y="3673036"/>
            <a:ext cx="2286000" cy="143827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6B9D8D62-E8DA-4964-BBA0-B594F6F4EAB1}"/>
              </a:ext>
            </a:extLst>
          </p:cNvPr>
          <p:cNvSpPr txBox="1"/>
          <p:nvPr/>
        </p:nvSpPr>
        <p:spPr>
          <a:xfrm>
            <a:off x="261123" y="3623964"/>
            <a:ext cx="7072904" cy="2893100"/>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00FF"/>
                </a:solidFill>
              </a:rPr>
              <a:t>Transitional fossils would have traits from both lobe-finned fish</a:t>
            </a:r>
            <a:br>
              <a:rPr lang="en-US" sz="1400" dirty="0">
                <a:solidFill>
                  <a:srgbClr val="0000FF"/>
                </a:solidFill>
              </a:rPr>
            </a:br>
            <a:r>
              <a:rPr lang="en-US" sz="1400" dirty="0">
                <a:solidFill>
                  <a:srgbClr val="0000FF"/>
                </a:solidFill>
              </a:rPr>
              <a:t>    or amphibians</a:t>
            </a:r>
          </a:p>
          <a:p>
            <a:pPr marL="285750" indent="-285750">
              <a:buFont typeface="Arial" panose="020B0604020202020204" pitchFamily="34" charset="0"/>
              <a:buChar char="•"/>
            </a:pPr>
            <a:r>
              <a:rPr lang="en-US" sz="1400" dirty="0">
                <a:solidFill>
                  <a:srgbClr val="0000FF"/>
                </a:solidFill>
              </a:rPr>
              <a:t>Bones or specific skeletal structures</a:t>
            </a:r>
          </a:p>
          <a:p>
            <a:r>
              <a:rPr lang="en-US" sz="1400" dirty="0">
                <a:solidFill>
                  <a:srgbClr val="0000FF"/>
                </a:solidFill>
              </a:rPr>
              <a:t>       legs/limbs/digits</a:t>
            </a:r>
          </a:p>
          <a:p>
            <a:r>
              <a:rPr lang="en-US" sz="1400" dirty="0">
                <a:solidFill>
                  <a:srgbClr val="0000FF"/>
                </a:solidFill>
              </a:rPr>
              <a:t>       flat skulls</a:t>
            </a:r>
          </a:p>
          <a:p>
            <a:r>
              <a:rPr lang="en-US" sz="1400" dirty="0">
                <a:solidFill>
                  <a:srgbClr val="0000FF"/>
                </a:solidFill>
              </a:rPr>
              <a:t>       vertebrae</a:t>
            </a:r>
          </a:p>
          <a:p>
            <a:r>
              <a:rPr lang="en-US" sz="1400" dirty="0">
                <a:solidFill>
                  <a:srgbClr val="0000FF"/>
                </a:solidFill>
              </a:rPr>
              <a:t>       ribs (interlocking)</a:t>
            </a:r>
          </a:p>
          <a:p>
            <a:r>
              <a:rPr lang="en-US" sz="1400" dirty="0">
                <a:solidFill>
                  <a:srgbClr val="0000FF"/>
                </a:solidFill>
              </a:rPr>
              <a:t>       flexible neck</a:t>
            </a:r>
          </a:p>
          <a:p>
            <a:pPr marL="285750" indent="-285750">
              <a:buFont typeface="Arial" panose="020B0604020202020204" pitchFamily="34" charset="0"/>
              <a:buChar char="•"/>
            </a:pPr>
            <a:r>
              <a:rPr lang="en-US" sz="1400" dirty="0">
                <a:solidFill>
                  <a:srgbClr val="0000FF"/>
                </a:solidFill>
              </a:rPr>
              <a:t>Other homologous structures</a:t>
            </a:r>
          </a:p>
          <a:p>
            <a:pPr marL="285750" indent="-285750">
              <a:buFont typeface="Arial" panose="020B0604020202020204" pitchFamily="34" charset="0"/>
              <a:buChar char="•"/>
            </a:pPr>
            <a:r>
              <a:rPr lang="en-US" sz="1400" dirty="0">
                <a:solidFill>
                  <a:srgbClr val="0000FF"/>
                </a:solidFill>
              </a:rPr>
              <a:t>Scales</a:t>
            </a:r>
          </a:p>
          <a:p>
            <a:pPr marL="285750" indent="-285750">
              <a:buFont typeface="Arial" panose="020B0604020202020204" pitchFamily="34" charset="0"/>
              <a:buChar char="•"/>
            </a:pPr>
            <a:r>
              <a:rPr lang="en-US" sz="1400" dirty="0">
                <a:solidFill>
                  <a:srgbClr val="0000FF"/>
                </a:solidFill>
              </a:rPr>
              <a:t>Teeth</a:t>
            </a:r>
          </a:p>
          <a:p>
            <a:pPr marL="285750" indent="-285750">
              <a:buFont typeface="Arial" panose="020B0604020202020204" pitchFamily="34" charset="0"/>
              <a:buChar char="•"/>
            </a:pPr>
            <a:r>
              <a:rPr lang="en-US" sz="1400" dirty="0">
                <a:solidFill>
                  <a:srgbClr val="0000FF"/>
                </a:solidFill>
              </a:rPr>
              <a:t>Found in same area/environment as lobe-finned fish/amphibians</a:t>
            </a:r>
          </a:p>
          <a:p>
            <a:pPr marL="285750" indent="-285750">
              <a:buFont typeface="Arial" panose="020B0604020202020204" pitchFamily="34" charset="0"/>
              <a:buChar char="•"/>
            </a:pPr>
            <a:r>
              <a:rPr lang="en-US" sz="1400" dirty="0">
                <a:solidFill>
                  <a:srgbClr val="0000FF"/>
                </a:solidFill>
              </a:rPr>
              <a:t>Molecular DNA comparison</a:t>
            </a:r>
          </a:p>
        </p:txBody>
      </p:sp>
      <p:sp>
        <p:nvSpPr>
          <p:cNvPr id="33" name="TextBox 32">
            <a:extLst>
              <a:ext uri="{FF2B5EF4-FFF2-40B4-BE49-F238E27FC236}">
                <a16:creationId xmlns:a16="http://schemas.microsoft.com/office/drawing/2014/main" id="{28442A37-5208-4551-AC81-E812FC8A82A3}"/>
              </a:ext>
            </a:extLst>
          </p:cNvPr>
          <p:cNvSpPr txBox="1"/>
          <p:nvPr/>
        </p:nvSpPr>
        <p:spPr>
          <a:xfrm>
            <a:off x="-10633" y="6454328"/>
            <a:ext cx="7315200" cy="461665"/>
          </a:xfrm>
          <a:prstGeom prst="rect">
            <a:avLst/>
          </a:prstGeom>
          <a:noFill/>
        </p:spPr>
        <p:txBody>
          <a:bodyPr wrap="square">
            <a:spAutoFit/>
          </a:bodyPr>
          <a:lstStyle/>
          <a:p>
            <a:r>
              <a:rPr lang="en-US" sz="800" dirty="0">
                <a:latin typeface="Times New Roman" panose="02020603050405020304" pitchFamily="18" charset="0"/>
                <a:cs typeface="Times New Roman" panose="02020603050405020304" pitchFamily="18" charset="0"/>
              </a:rPr>
              <a:t>EVO-1.N.1 Molecular, morphological, and genetic evidence from extant and extinct organisms adds to our understanding of evolution </a:t>
            </a:r>
          </a:p>
          <a:p>
            <a:r>
              <a:rPr lang="en-US" sz="800" dirty="0">
                <a:latin typeface="Times New Roman" panose="02020603050405020304" pitchFamily="18" charset="0"/>
                <a:cs typeface="Times New Roman" panose="02020603050405020304" pitchFamily="18" charset="0"/>
              </a:rPr>
              <a:t>    b. Morphological homologies, including vestigial structures, represent features shared by common ancestry. </a:t>
            </a:r>
          </a:p>
          <a:p>
            <a:r>
              <a:rPr lang="en-US" sz="800" dirty="0">
                <a:latin typeface="Times New Roman" panose="02020603050405020304" pitchFamily="18" charset="0"/>
                <a:cs typeface="Times New Roman" panose="02020603050405020304" pitchFamily="18" charset="0"/>
              </a:rPr>
              <a:t>EVO-1.N.2 A comparison of DNA nucleotide sequences and/or protein amino acid sequences provides evidence for evolution and common ancestry</a:t>
            </a:r>
          </a:p>
        </p:txBody>
      </p:sp>
    </p:spTree>
    <p:extLst>
      <p:ext uri="{BB962C8B-B14F-4D97-AF65-F5344CB8AC3E}">
        <p14:creationId xmlns:p14="http://schemas.microsoft.com/office/powerpoint/2010/main" val="21202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p:bldP spid="28" grpId="0"/>
      <p:bldP spid="33"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4576971" y="735496"/>
            <a:ext cx="4567030" cy="5129212"/>
          </a:xfrm>
        </p:spPr>
        <p:txBody>
          <a:bodyPr/>
          <a:lstStyle/>
          <a:p>
            <a:pPr marL="0" indent="0">
              <a:buFontTx/>
              <a:buNone/>
            </a:pPr>
            <a:r>
              <a:rPr lang="en-US" sz="1600" dirty="0">
                <a:latin typeface="Comic Sans MS" panose="030F0702030302020204" pitchFamily="66" charset="0"/>
              </a:rPr>
              <a:t>How many separate species, both extant and extinct, are depicted in this tree? </a:t>
            </a:r>
          </a:p>
          <a:p>
            <a:pPr marL="0" indent="0">
              <a:buNone/>
            </a:pPr>
            <a:r>
              <a:rPr lang="en-US" sz="1600" dirty="0">
                <a:latin typeface="Comic Sans MS" panose="030F0702030302020204" pitchFamily="66" charset="0"/>
              </a:rPr>
              <a:t>A) two </a:t>
            </a:r>
          </a:p>
          <a:p>
            <a:pPr marL="0" indent="0">
              <a:buNone/>
            </a:pPr>
            <a:r>
              <a:rPr lang="en-US" sz="1600" dirty="0">
                <a:latin typeface="Comic Sans MS" panose="030F0702030302020204" pitchFamily="66" charset="0"/>
              </a:rPr>
              <a:t>B) three </a:t>
            </a:r>
          </a:p>
          <a:p>
            <a:pPr marL="0" indent="0">
              <a:buNone/>
            </a:pPr>
            <a:r>
              <a:rPr lang="en-US" sz="1600" dirty="0">
                <a:latin typeface="Comic Sans MS" panose="030F0702030302020204" pitchFamily="66" charset="0"/>
              </a:rPr>
              <a:t>C) four </a:t>
            </a:r>
          </a:p>
          <a:p>
            <a:pPr marL="0" indent="0">
              <a:buNone/>
            </a:pPr>
            <a:r>
              <a:rPr lang="en-US" sz="1600" dirty="0">
                <a:latin typeface="Comic Sans MS" panose="030F0702030302020204" pitchFamily="66" charset="0"/>
              </a:rPr>
              <a:t>D) five </a:t>
            </a:r>
          </a:p>
          <a:p>
            <a:pPr marL="0" indent="0">
              <a:buNone/>
            </a:pPr>
            <a:r>
              <a:rPr lang="en-US" sz="1600" dirty="0">
                <a:latin typeface="Comic Sans MS" panose="030F0702030302020204" pitchFamily="66" charset="0"/>
              </a:rPr>
              <a:t>E) six</a:t>
            </a:r>
            <a:endParaRPr lang="en-US" altLang="en-US" sz="16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65A3BD64-F4BA-4844-AF8C-3EC823A84B84}"/>
              </a:ext>
            </a:extLst>
          </p:cNvPr>
          <p:cNvSpPr txBox="1"/>
          <p:nvPr/>
        </p:nvSpPr>
        <p:spPr>
          <a:xfrm>
            <a:off x="23813" y="0"/>
            <a:ext cx="8891587" cy="400050"/>
          </a:xfrm>
          <a:prstGeom prst="rect">
            <a:avLst/>
          </a:prstGeom>
          <a:noFill/>
        </p:spPr>
        <p:txBody>
          <a:bodyPr>
            <a:spAutoFit/>
          </a:bodyPr>
          <a:lstStyle/>
          <a:p>
            <a:pPr>
              <a:defRPr/>
            </a:pPr>
            <a:r>
              <a:rPr lang="en-US" sz="1000" dirty="0">
                <a:solidFill>
                  <a:schemeClr val="accent6">
                    <a:lumMod val="75000"/>
                  </a:schemeClr>
                </a:solidFill>
              </a:rPr>
              <a:t>FROM:</a:t>
            </a:r>
            <a:br>
              <a:rPr lang="en-US" sz="1000" dirty="0">
                <a:solidFill>
                  <a:schemeClr val="accent6">
                    <a:lumMod val="75000"/>
                  </a:schemeClr>
                </a:solidFill>
              </a:rPr>
            </a:br>
            <a:r>
              <a:rPr lang="en-US" sz="1000" dirty="0">
                <a:solidFill>
                  <a:schemeClr val="accent6">
                    <a:lumMod val="75000"/>
                  </a:schemeClr>
                </a:solidFill>
              </a:rPr>
              <a:t>http://serranohighschoolapbiology.weebly.com/uploads/6/7/9/9/6799747/ap_biology_evolution_unit_practice_test_1.pdf</a:t>
            </a:r>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0" y="5688074"/>
            <a:ext cx="9202738" cy="1137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lvl="0">
              <a:lnSpc>
                <a:spcPct val="107000"/>
              </a:lnSpc>
            </a:pPr>
            <a:r>
              <a:rPr lang="en-US" sz="800" dirty="0">
                <a:latin typeface="Times New Roman" panose="02020603050405020304" pitchFamily="18" charset="0"/>
                <a:cs typeface="Times New Roman" panose="02020603050405020304" pitchFamily="18" charset="0"/>
              </a:rPr>
              <a:t>EVO-3.B.1 Phylogenetic trees and cladograms show evolutionary relationships among lineages— </a:t>
            </a:r>
          </a:p>
          <a:p>
            <a:pPr lvl="0">
              <a:lnSpc>
                <a:spcPct val="107000"/>
              </a:lnSpc>
            </a:pPr>
            <a:r>
              <a:rPr lang="en-US" sz="800" dirty="0">
                <a:latin typeface="Times New Roman" panose="02020603050405020304" pitchFamily="18" charset="0"/>
                <a:cs typeface="Times New Roman" panose="02020603050405020304" pitchFamily="18" charset="0"/>
              </a:rPr>
              <a:t>b. Traits that are either gained or lost during evolution can be used to construct phylogenetic trees and cladograms—</a:t>
            </a:r>
          </a:p>
          <a:p>
            <a:pPr lvl="0">
              <a:lnSpc>
                <a:spcPct val="107000"/>
              </a:lnSpc>
            </a:pPr>
            <a:r>
              <a:rPr lang="en-US" sz="800" dirty="0">
                <a:latin typeface="Times New Roman" panose="02020603050405020304" pitchFamily="18" charset="0"/>
                <a:cs typeface="Times New Roman" panose="02020603050405020304" pitchFamily="18" charset="0"/>
              </a:rPr>
              <a:t>    i. Shared characters are present in more than one lineage. </a:t>
            </a:r>
          </a:p>
          <a:p>
            <a:pPr lvl="0">
              <a:lnSpc>
                <a:spcPct val="107000"/>
              </a:lnSpc>
            </a:pPr>
            <a:r>
              <a:rPr lang="en-US" sz="800" dirty="0">
                <a:latin typeface="Times New Roman" panose="02020603050405020304" pitchFamily="18" charset="0"/>
                <a:cs typeface="Times New Roman" panose="02020603050405020304" pitchFamily="18" charset="0"/>
              </a:rPr>
              <a:t>    ii. Shared, derived characters indicate common ancestry and are  informative for the construction of phylogenetic trees and cladograms.    </a:t>
            </a:r>
            <a:br>
              <a:rPr lang="en-US" sz="800" dirty="0">
                <a:latin typeface="Times New Roman" panose="02020603050405020304" pitchFamily="18" charset="0"/>
                <a:cs typeface="Times New Roman" panose="02020603050405020304" pitchFamily="18" charset="0"/>
              </a:rPr>
            </a:br>
            <a:r>
              <a:rPr lang="en-US" sz="800" dirty="0">
                <a:latin typeface="Times New Roman" panose="02020603050405020304" pitchFamily="18" charset="0"/>
                <a:cs typeface="Times New Roman" panose="02020603050405020304" pitchFamily="18" charset="0"/>
              </a:rPr>
              <a:t>    iii. The out-group represents the lineage that is least closely related to the remainder of the organisms in the phylogenetic tree or cladogram. </a:t>
            </a:r>
          </a:p>
          <a:p>
            <a:pPr lvl="0">
              <a:lnSpc>
                <a:spcPct val="107000"/>
              </a:lnSpc>
            </a:pPr>
            <a:r>
              <a:rPr lang="en-US" sz="800" dirty="0">
                <a:latin typeface="Times New Roman" panose="02020603050405020304" pitchFamily="18" charset="0"/>
                <a:cs typeface="Times New Roman" panose="02020603050405020304" pitchFamily="18" charset="0"/>
              </a:rPr>
              <a:t>EVO-3.C.1 Phylogenetic trees and cladograms can be used to illustrate speciation that has occurred. The nodes on a tree represent the most recent common ancestor of any two groups or lineages. </a:t>
            </a:r>
          </a:p>
          <a:p>
            <a:pPr lvl="0">
              <a:lnSpc>
                <a:spcPct val="107000"/>
              </a:lnSpc>
            </a:pPr>
            <a:r>
              <a:rPr lang="en-US" sz="800" dirty="0">
                <a:latin typeface="Times New Roman" panose="02020603050405020304" pitchFamily="18" charset="0"/>
                <a:cs typeface="Times New Roman" panose="02020603050405020304" pitchFamily="18" charset="0"/>
              </a:rPr>
              <a:t>EVO-3.C.2 Phylogenetic trees and cladograms can be constructed from morphological similarities of living or fossil species and from DNA and protein sequence similarities. </a:t>
            </a:r>
          </a:p>
          <a:p>
            <a:pPr lvl="0">
              <a:lnSpc>
                <a:spcPct val="107000"/>
              </a:lnSpc>
            </a:pPr>
            <a:r>
              <a:rPr lang="en-US" sz="800" dirty="0">
                <a:latin typeface="Times New Roman" panose="02020603050405020304" pitchFamily="18" charset="0"/>
                <a:cs typeface="Times New Roman" panose="02020603050405020304" pitchFamily="18" charset="0"/>
              </a:rPr>
              <a:t>EVO-3.C.3 Phylogenetic trees and cladograms represent hypotheses and are constantly being revised, based on evidence</a:t>
            </a:r>
          </a:p>
        </p:txBody>
      </p:sp>
      <p:pic>
        <p:nvPicPr>
          <p:cNvPr id="5" name="Picture 4">
            <a:extLst>
              <a:ext uri="{FF2B5EF4-FFF2-40B4-BE49-F238E27FC236}">
                <a16:creationId xmlns:a16="http://schemas.microsoft.com/office/drawing/2014/main" id="{BDE28D3A-5315-494D-8BA0-173815542C96}"/>
              </a:ext>
            </a:extLst>
          </p:cNvPr>
          <p:cNvPicPr>
            <a:picLocks noChangeAspect="1"/>
          </p:cNvPicPr>
          <p:nvPr/>
        </p:nvPicPr>
        <p:blipFill rotWithShape="1">
          <a:blip r:embed="rId3"/>
          <a:srcRect l="29167" t="30731" r="43333" b="20356"/>
          <a:stretch/>
        </p:blipFill>
        <p:spPr>
          <a:xfrm>
            <a:off x="211578" y="522683"/>
            <a:ext cx="4360421" cy="4360422"/>
          </a:xfrm>
          <a:prstGeom prst="rect">
            <a:avLst/>
          </a:prstGeom>
        </p:spPr>
      </p:pic>
      <p:sp>
        <p:nvSpPr>
          <p:cNvPr id="6" name="Rectangle 5">
            <a:extLst>
              <a:ext uri="{FF2B5EF4-FFF2-40B4-BE49-F238E27FC236}">
                <a16:creationId xmlns:a16="http://schemas.microsoft.com/office/drawing/2014/main" id="{292CD12B-9EF3-4E71-B71D-39898DCC4B39}"/>
              </a:ext>
            </a:extLst>
          </p:cNvPr>
          <p:cNvSpPr/>
          <p:nvPr/>
        </p:nvSpPr>
        <p:spPr>
          <a:xfrm>
            <a:off x="4577808" y="2438400"/>
            <a:ext cx="661570" cy="3682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12039CEE-2A52-4D81-ABB3-B180F6E60238}"/>
              </a:ext>
            </a:extLst>
          </p:cNvPr>
          <p:cNvGrpSpPr/>
          <p:nvPr/>
        </p:nvGrpSpPr>
        <p:grpSpPr>
          <a:xfrm>
            <a:off x="3352800" y="1633423"/>
            <a:ext cx="1044718" cy="2849842"/>
            <a:chOff x="3352800" y="1633423"/>
            <a:chExt cx="1044718" cy="2849842"/>
          </a:xfrm>
        </p:grpSpPr>
        <p:sp>
          <p:nvSpPr>
            <p:cNvPr id="7" name="Oval 6">
              <a:extLst>
                <a:ext uri="{FF2B5EF4-FFF2-40B4-BE49-F238E27FC236}">
                  <a16:creationId xmlns:a16="http://schemas.microsoft.com/office/drawing/2014/main" id="{52B0998F-4569-42A4-B17D-050FF71B55AB}"/>
                </a:ext>
              </a:extLst>
            </p:cNvPr>
            <p:cNvSpPr/>
            <p:nvPr/>
          </p:nvSpPr>
          <p:spPr>
            <a:xfrm>
              <a:off x="3352800" y="2329799"/>
              <a:ext cx="332847" cy="345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089C743F-1852-4894-8199-208DE386DFD4}"/>
                </a:ext>
              </a:extLst>
            </p:cNvPr>
            <p:cNvSpPr/>
            <p:nvPr/>
          </p:nvSpPr>
          <p:spPr>
            <a:xfrm>
              <a:off x="3976399" y="1633423"/>
              <a:ext cx="379049" cy="345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BEEB33A-CF41-4A5E-9D2B-CD3194B7B953}"/>
                </a:ext>
              </a:extLst>
            </p:cNvPr>
            <p:cNvSpPr/>
            <p:nvPr/>
          </p:nvSpPr>
          <p:spPr>
            <a:xfrm>
              <a:off x="3519199" y="2854939"/>
              <a:ext cx="332847" cy="345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669FC08-C8DB-4569-A022-6E990260A08F}"/>
                </a:ext>
              </a:extLst>
            </p:cNvPr>
            <p:cNvPicPr>
              <a:picLocks noChangeAspect="1"/>
            </p:cNvPicPr>
            <p:nvPr/>
          </p:nvPicPr>
          <p:blipFill>
            <a:blip r:embed="rId4"/>
            <a:stretch>
              <a:fillRect/>
            </a:stretch>
          </p:blipFill>
          <p:spPr>
            <a:xfrm>
              <a:off x="3852046" y="3496371"/>
              <a:ext cx="379049" cy="345462"/>
            </a:xfrm>
            <a:prstGeom prst="rect">
              <a:avLst/>
            </a:prstGeom>
          </p:spPr>
        </p:pic>
        <p:sp>
          <p:nvSpPr>
            <p:cNvPr id="13" name="Oval 12">
              <a:extLst>
                <a:ext uri="{FF2B5EF4-FFF2-40B4-BE49-F238E27FC236}">
                  <a16:creationId xmlns:a16="http://schemas.microsoft.com/office/drawing/2014/main" id="{4EE0037D-C3F2-47D5-98E0-365A58BCD07D}"/>
                </a:ext>
              </a:extLst>
            </p:cNvPr>
            <p:cNvSpPr/>
            <p:nvPr/>
          </p:nvSpPr>
          <p:spPr>
            <a:xfrm>
              <a:off x="4064671" y="3814441"/>
              <a:ext cx="332847" cy="345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87BECE7A-F948-479D-83AE-3C7A7E2A0AB9}"/>
                </a:ext>
              </a:extLst>
            </p:cNvPr>
            <p:cNvSpPr/>
            <p:nvPr/>
          </p:nvSpPr>
          <p:spPr>
            <a:xfrm>
              <a:off x="3885718" y="4137803"/>
              <a:ext cx="332847" cy="345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9778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13FC30D8-89A5-4CDE-935E-E78F284BAC3B}"/>
              </a:ext>
            </a:extLst>
          </p:cNvPr>
          <p:cNvSpPr>
            <a:spLocks noGrp="1" noChangeArrowheads="1"/>
          </p:cNvSpPr>
          <p:nvPr>
            <p:ph type="body" sz="half" idx="2"/>
          </p:nvPr>
        </p:nvSpPr>
        <p:spPr>
          <a:xfrm>
            <a:off x="-17462" y="397679"/>
            <a:ext cx="9119352" cy="6303963"/>
          </a:xfrm>
        </p:spPr>
        <p:txBody>
          <a:bodyPr/>
          <a:lstStyle/>
          <a:p>
            <a:pPr marL="0" indent="0">
              <a:buFontTx/>
              <a:buNone/>
            </a:pPr>
            <a:r>
              <a:rPr lang="en-US" altLang="en-US" sz="1400" dirty="0">
                <a:latin typeface="Comic Sans MS" panose="030F0702030302020204" pitchFamily="66" charset="0"/>
              </a:rPr>
              <a:t>In a hypothetical population of beetles, there is a wide variety of color, matching the range of coloration of the tree trunks on which the beetles hide from predators. The graphs below illustrate four possible changes to the beetle population as a result of a change in the environment due to pollution that darkened the tree trunks. </a:t>
            </a:r>
          </a:p>
          <a:p>
            <a:pPr marL="0" indent="0">
              <a:buFontTx/>
              <a:buNone/>
            </a:pPr>
            <a:r>
              <a:rPr lang="en-US" altLang="en-US" sz="1400" dirty="0">
                <a:latin typeface="Comic Sans MS" panose="030F0702030302020204" pitchFamily="66" charset="0"/>
              </a:rPr>
              <a:t> </a:t>
            </a:r>
          </a:p>
          <a:p>
            <a:pPr marL="0" indent="0">
              <a:buFontTx/>
              <a:buNone/>
            </a:pPr>
            <a:endParaRPr lang="en-US" altLang="en-US" sz="1400" dirty="0">
              <a:latin typeface="Comic Sans MS" panose="030F0702030302020204" pitchFamily="66" charset="0"/>
            </a:endParaRPr>
          </a:p>
          <a:p>
            <a:pPr marL="0" indent="0">
              <a:buFontTx/>
              <a:buNone/>
            </a:pPr>
            <a:endParaRPr lang="en-US" altLang="en-US" sz="1600" dirty="0">
              <a:latin typeface="Comic Sans MS" panose="030F0702030302020204" pitchFamily="66" charset="0"/>
            </a:endParaRPr>
          </a:p>
          <a:p>
            <a:pPr marL="0" indent="0">
              <a:buFontTx/>
              <a:buNone/>
            </a:pPr>
            <a:endParaRPr lang="en-US" altLang="en-US" sz="1600" dirty="0">
              <a:latin typeface="Comic Sans MS" panose="030F0702030302020204" pitchFamily="66" charset="0"/>
            </a:endParaRPr>
          </a:p>
          <a:p>
            <a:pPr marL="0" indent="0">
              <a:buFontTx/>
              <a:buNone/>
            </a:pPr>
            <a:endParaRPr lang="en-US" altLang="en-US" sz="1600" dirty="0">
              <a:latin typeface="Comic Sans MS" panose="030F0702030302020204" pitchFamily="66" charset="0"/>
            </a:endParaRPr>
          </a:p>
          <a:p>
            <a:pPr marL="0" indent="0">
              <a:buFontTx/>
              <a:buNone/>
            </a:pPr>
            <a:endParaRPr lang="en-US" altLang="en-US" sz="1600" dirty="0">
              <a:latin typeface="Comic Sans MS" panose="030F0702030302020204" pitchFamily="66" charset="0"/>
            </a:endParaRPr>
          </a:p>
          <a:p>
            <a:pPr marL="0" indent="0">
              <a:buFontTx/>
              <a:buNone/>
            </a:pPr>
            <a:endParaRPr lang="en-US" altLang="en-US" sz="1600" dirty="0">
              <a:latin typeface="Comic Sans MS" panose="030F0702030302020204" pitchFamily="66" charset="0"/>
            </a:endParaRPr>
          </a:p>
          <a:p>
            <a:pPr marL="0" indent="0">
              <a:buFontTx/>
              <a:buNone/>
            </a:pPr>
            <a:endParaRPr lang="en-US" altLang="en-US" sz="1600" dirty="0">
              <a:latin typeface="Comic Sans MS" panose="030F0702030302020204" pitchFamily="66" charset="0"/>
            </a:endParaRPr>
          </a:p>
          <a:p>
            <a:pPr marL="0" indent="0">
              <a:buFontTx/>
              <a:buNone/>
            </a:pPr>
            <a:endParaRPr lang="en-US" altLang="en-US" sz="1600" dirty="0">
              <a:latin typeface="Comic Sans MS" panose="030F0702030302020204" pitchFamily="66" charset="0"/>
            </a:endParaRPr>
          </a:p>
          <a:p>
            <a:pPr marL="0" indent="0">
              <a:buFontTx/>
              <a:buNone/>
            </a:pPr>
            <a:r>
              <a:rPr lang="en-US" altLang="en-US" sz="1400" dirty="0">
                <a:latin typeface="Comic Sans MS" panose="030F0702030302020204" pitchFamily="66" charset="0"/>
              </a:rPr>
              <a:t>(A) The coloration range shifted toward more light-colored beetles (diagram I).</a:t>
            </a:r>
            <a:br>
              <a:rPr lang="en-US" altLang="en-US" sz="1400" dirty="0">
                <a:latin typeface="Comic Sans MS" panose="030F0702030302020204" pitchFamily="66" charset="0"/>
              </a:rPr>
            </a:br>
            <a:r>
              <a:rPr lang="en-US" altLang="en-US" sz="1400" dirty="0">
                <a:latin typeface="Comic Sans MS" panose="030F0702030302020204" pitchFamily="66" charset="0"/>
              </a:rPr>
              <a:t>       The pollution helped the predators find the darkened tree trunks. </a:t>
            </a:r>
          </a:p>
          <a:p>
            <a:pPr marL="0" indent="0">
              <a:buFontTx/>
              <a:buNone/>
            </a:pPr>
            <a:r>
              <a:rPr lang="en-US" altLang="en-US" sz="1400" dirty="0">
                <a:latin typeface="Comic Sans MS" panose="030F0702030302020204" pitchFamily="66" charset="0"/>
              </a:rPr>
              <a:t>(B) The coloration in the population split into two extremes (diagram II)</a:t>
            </a:r>
            <a:br>
              <a:rPr lang="en-US" altLang="en-US" sz="1400" dirty="0">
                <a:latin typeface="Comic Sans MS" panose="030F0702030302020204" pitchFamily="66" charset="0"/>
              </a:rPr>
            </a:br>
            <a:r>
              <a:rPr lang="en-US" altLang="en-US" sz="1400" dirty="0">
                <a:latin typeface="Comic Sans MS" panose="030F0702030302020204" pitchFamily="66" charset="0"/>
              </a:rPr>
              <a:t>      Both the lighter-colored &amp; darker-colored beetles were able to hide on the darker tree trunks. </a:t>
            </a:r>
          </a:p>
          <a:p>
            <a:pPr marL="0" indent="0">
              <a:buFontTx/>
              <a:buNone/>
            </a:pPr>
            <a:r>
              <a:rPr lang="en-US" altLang="en-US" sz="1400" dirty="0">
                <a:latin typeface="Comic Sans MS" panose="030F0702030302020204" pitchFamily="66" charset="0"/>
              </a:rPr>
              <a:t>(C) The coloration range became narrower (diagram III)</a:t>
            </a:r>
            <a:br>
              <a:rPr lang="en-US" altLang="en-US" sz="1400" dirty="0">
                <a:latin typeface="Comic Sans MS" panose="030F0702030302020204" pitchFamily="66" charset="0"/>
              </a:rPr>
            </a:br>
            <a:r>
              <a:rPr lang="en-US" altLang="en-US" sz="1400" dirty="0">
                <a:latin typeface="Comic Sans MS" panose="030F0702030302020204" pitchFamily="66" charset="0"/>
              </a:rPr>
              <a:t>        The predators selected beetles at the color extremes. </a:t>
            </a:r>
          </a:p>
          <a:p>
            <a:pPr marL="0" indent="0">
              <a:buFontTx/>
              <a:buNone/>
            </a:pPr>
            <a:r>
              <a:rPr lang="en-US" altLang="en-US" sz="1400" dirty="0">
                <a:latin typeface="Comic Sans MS" panose="030F0702030302020204" pitchFamily="66" charset="0"/>
              </a:rPr>
              <a:t>(D) The coloration in the population shifted toward more darker- colored beetles (diagram 1V) </a:t>
            </a:r>
            <a:br>
              <a:rPr lang="en-US" altLang="en-US" sz="1400" dirty="0">
                <a:latin typeface="Comic Sans MS" panose="030F0702030302020204" pitchFamily="66" charset="0"/>
              </a:rPr>
            </a:br>
            <a:r>
              <a:rPr lang="en-US" altLang="en-US" sz="1400" dirty="0">
                <a:latin typeface="Comic Sans MS" panose="030F0702030302020204" pitchFamily="66" charset="0"/>
              </a:rPr>
              <a:t>      The lighter-colored beetles were found more easily by the predators than were the darker-colored </a:t>
            </a:r>
            <a:br>
              <a:rPr lang="en-US" altLang="en-US" sz="1400" dirty="0">
                <a:latin typeface="Comic Sans MS" panose="030F0702030302020204" pitchFamily="66" charset="0"/>
              </a:rPr>
            </a:br>
            <a:r>
              <a:rPr lang="en-US" altLang="en-US" sz="1400" dirty="0">
                <a:latin typeface="Comic Sans MS" panose="030F0702030302020204" pitchFamily="66" charset="0"/>
              </a:rPr>
              <a:t>        beetles. </a:t>
            </a:r>
          </a:p>
        </p:txBody>
      </p:sp>
      <p:sp>
        <p:nvSpPr>
          <p:cNvPr id="90117" name="Rectangle 3">
            <a:extLst>
              <a:ext uri="{FF2B5EF4-FFF2-40B4-BE49-F238E27FC236}">
                <a16:creationId xmlns:a16="http://schemas.microsoft.com/office/drawing/2014/main" id="{A92B5E81-37DF-4CF1-9582-9D2D89F3C51F}"/>
              </a:ext>
            </a:extLst>
          </p:cNvPr>
          <p:cNvSpPr>
            <a:spLocks noChangeArrowheads="1"/>
          </p:cNvSpPr>
          <p:nvPr/>
        </p:nvSpPr>
        <p:spPr bwMode="auto">
          <a:xfrm>
            <a:off x="5574" y="6352352"/>
            <a:ext cx="9161463" cy="440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nSpc>
                <a:spcPct val="107000"/>
              </a:lnSpc>
              <a:buNone/>
            </a:pPr>
            <a:r>
              <a:rPr lang="en-US" sz="1000" dirty="0">
                <a:latin typeface="Times New Roman" panose="02020603050405020304" pitchFamily="18" charset="0"/>
                <a:cs typeface="Times New Roman" panose="02020603050405020304" pitchFamily="18" charset="0"/>
              </a:rPr>
              <a:t>EVO-1.E.2 Environments change and apply selective pressures to populations. </a:t>
            </a:r>
          </a:p>
          <a:p>
            <a:pPr lvl="0">
              <a:lnSpc>
                <a:spcPct val="107000"/>
              </a:lnSpc>
              <a:buNone/>
            </a:pPr>
            <a:r>
              <a:rPr lang="en-US" sz="1000" dirty="0">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r>
              <a:rPr lang="en-US" sz="1000" dirty="0">
                <a:solidFill>
                  <a:srgbClr val="C00000"/>
                </a:solidFill>
              </a:rPr>
              <a:t>.</a:t>
            </a:r>
          </a:p>
        </p:txBody>
      </p:sp>
      <p:pic>
        <p:nvPicPr>
          <p:cNvPr id="90118" name="Picture 2">
            <a:extLst>
              <a:ext uri="{FF2B5EF4-FFF2-40B4-BE49-F238E27FC236}">
                <a16:creationId xmlns:a16="http://schemas.microsoft.com/office/drawing/2014/main" id="{1A024E9E-3A37-4874-8549-9B77F5F3E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871" t="35445" r="30893" b="33904"/>
          <a:stretch>
            <a:fillRect/>
          </a:stretch>
        </p:blipFill>
        <p:spPr bwMode="auto">
          <a:xfrm>
            <a:off x="98974" y="1359382"/>
            <a:ext cx="4038600" cy="215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15283D9C-4767-4731-9136-09CB4AFE9B90}"/>
              </a:ext>
            </a:extLst>
          </p:cNvPr>
          <p:cNvSpPr/>
          <p:nvPr/>
        </p:nvSpPr>
        <p:spPr>
          <a:xfrm>
            <a:off x="4254010" y="1402145"/>
            <a:ext cx="4563546" cy="954107"/>
          </a:xfrm>
          <a:prstGeom prst="rect">
            <a:avLst/>
          </a:prstGeom>
        </p:spPr>
        <p:txBody>
          <a:bodyPr wrap="square">
            <a:spAutoFit/>
          </a:bodyPr>
          <a:lstStyle/>
          <a:p>
            <a:pPr eaLnBrk="0" hangingPunct="0">
              <a:spcBef>
                <a:spcPct val="20000"/>
              </a:spcBef>
              <a:defRPr/>
            </a:pPr>
            <a:r>
              <a:rPr lang="en-US" sz="1400" kern="0" dirty="0">
                <a:solidFill>
                  <a:srgbClr val="000000"/>
                </a:solidFill>
              </a:rPr>
              <a:t>Which of the following includes the most likely change in the coloration of the beetle population after pollution and a correct rationale for the change? </a:t>
            </a:r>
          </a:p>
        </p:txBody>
      </p:sp>
      <p:sp>
        <p:nvSpPr>
          <p:cNvPr id="4" name="Rectangle 3">
            <a:extLst>
              <a:ext uri="{FF2B5EF4-FFF2-40B4-BE49-F238E27FC236}">
                <a16:creationId xmlns:a16="http://schemas.microsoft.com/office/drawing/2014/main" id="{12E85342-CBFD-4D7B-9971-C6EFC83240E8}"/>
              </a:ext>
            </a:extLst>
          </p:cNvPr>
          <p:cNvSpPr/>
          <p:nvPr/>
        </p:nvSpPr>
        <p:spPr>
          <a:xfrm>
            <a:off x="28353" y="5257800"/>
            <a:ext cx="9059779" cy="7849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8B6C439-22C5-4E57-8C4E-EF1D60D32637}"/>
              </a:ext>
            </a:extLst>
          </p:cNvPr>
          <p:cNvSpPr/>
          <p:nvPr/>
        </p:nvSpPr>
        <p:spPr>
          <a:xfrm>
            <a:off x="28073" y="-2431"/>
            <a:ext cx="9195555" cy="400110"/>
          </a:xfrm>
          <a:prstGeom prst="rect">
            <a:avLst/>
          </a:prstGeom>
        </p:spPr>
        <p:txBody>
          <a:bodyPr wrap="square">
            <a:spAutoFit/>
          </a:bodyPr>
          <a:lstStyle/>
          <a:p>
            <a:pPr>
              <a:defRPr/>
            </a:pPr>
            <a:r>
              <a:rPr lang="en-US" sz="1000" dirty="0">
                <a:solidFill>
                  <a:srgbClr val="CC0099"/>
                </a:solidFill>
                <a:latin typeface="+mn-lt"/>
              </a:rPr>
              <a:t>Sample MC questions from 2015 Course and Exam Description Book  posted on College Board website</a:t>
            </a:r>
          </a:p>
          <a:p>
            <a:pPr>
              <a:defRPr/>
            </a:pPr>
            <a:r>
              <a:rPr lang="en-US" sz="1000" dirty="0">
                <a:solidFill>
                  <a:srgbClr val="CC0099"/>
                </a:solidFill>
                <a:latin typeface="+mn-lt"/>
              </a:rPr>
              <a:t> </a:t>
            </a:r>
            <a:r>
              <a:rPr lang="en-US" sz="1000" dirty="0">
                <a:solidFill>
                  <a:srgbClr val="CC0099"/>
                </a:solidFill>
                <a:latin typeface="+mn-lt"/>
                <a:hlinkClick r:id="rId3">
                  <a:extLst>
                    <a:ext uri="{A12FA001-AC4F-418D-AE19-62706E023703}">
                      <ahyp:hlinkClr xmlns:ahyp="http://schemas.microsoft.com/office/drawing/2018/hyperlinkcolor" val="tx"/>
                    </a:ext>
                  </a:extLst>
                </a:hlinkClick>
              </a:rPr>
              <a:t>https://secure-media.collegeboard.org/digitalServices/pdf/ap/ap-biology-course-and-exam-description.pdf</a:t>
            </a:r>
            <a:endParaRPr lang="en-US" sz="1000" dirty="0">
              <a:solidFill>
                <a:srgbClr val="CC0099"/>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0117"/>
                                        </p:tgtEl>
                                        <p:attrNameLst>
                                          <p:attrName>style.visibility</p:attrName>
                                        </p:attrNameLst>
                                      </p:cBhvr>
                                      <p:to>
                                        <p:strVal val="visible"/>
                                      </p:to>
                                    </p:set>
                                    <p:animEffect transition="in" filter="wipe(down)">
                                      <p:cBhvr>
                                        <p:cTn id="12" dur="500"/>
                                        <p:tgtEl>
                                          <p:spTgt spid="90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p:bldP spid="4"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4576971" y="735496"/>
            <a:ext cx="4567030" cy="5129212"/>
          </a:xfrm>
        </p:spPr>
        <p:txBody>
          <a:bodyPr/>
          <a:lstStyle/>
          <a:p>
            <a:pPr marL="0" indent="0">
              <a:buFontTx/>
              <a:buNone/>
            </a:pPr>
            <a:r>
              <a:rPr lang="en-US" sz="1600" dirty="0">
                <a:latin typeface="Comic Sans MS" panose="030F0702030302020204" pitchFamily="66" charset="0"/>
              </a:rPr>
              <a:t>Which of the five common ancestors, labeled V–Z, has given rise to the greatest number of species, both extant and extinct? </a:t>
            </a:r>
          </a:p>
          <a:p>
            <a:pPr marL="0" indent="0">
              <a:buNone/>
            </a:pPr>
            <a:r>
              <a:rPr lang="en-US" sz="1600" dirty="0">
                <a:latin typeface="Comic Sans MS" panose="030F0702030302020204" pitchFamily="66" charset="0"/>
              </a:rPr>
              <a:t>A) V </a:t>
            </a:r>
          </a:p>
          <a:p>
            <a:pPr marL="0" indent="0">
              <a:buNone/>
            </a:pPr>
            <a:r>
              <a:rPr lang="en-US" sz="1600" dirty="0">
                <a:latin typeface="Comic Sans MS" panose="030F0702030302020204" pitchFamily="66" charset="0"/>
              </a:rPr>
              <a:t>B)W </a:t>
            </a:r>
          </a:p>
          <a:p>
            <a:pPr marL="0" indent="0">
              <a:buNone/>
            </a:pPr>
            <a:r>
              <a:rPr lang="en-US" sz="1600" dirty="0">
                <a:latin typeface="Comic Sans MS" panose="030F0702030302020204" pitchFamily="66" charset="0"/>
              </a:rPr>
              <a:t>C) Z </a:t>
            </a:r>
          </a:p>
          <a:p>
            <a:pPr marL="0" indent="0">
              <a:buNone/>
            </a:pPr>
            <a:r>
              <a:rPr lang="en-US" sz="1600" dirty="0">
                <a:latin typeface="Comic Sans MS" panose="030F0702030302020204" pitchFamily="66" charset="0"/>
              </a:rPr>
              <a:t>D) Both W and Z can be considered to have given rise to the greatest number of extant and extinct species. </a:t>
            </a:r>
          </a:p>
          <a:p>
            <a:pPr marL="0" indent="0">
              <a:buNone/>
            </a:pPr>
            <a:r>
              <a:rPr lang="en-US" sz="1600" dirty="0">
                <a:latin typeface="Comic Sans MS" panose="030F0702030302020204" pitchFamily="66" charset="0"/>
              </a:rPr>
              <a:t>E) Both X and Y can be considered to have given rise to the greatest number of extant and extinct species.</a:t>
            </a:r>
            <a:endParaRPr lang="en-US" altLang="en-US" sz="16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65A3BD64-F4BA-4844-AF8C-3EC823A84B84}"/>
              </a:ext>
            </a:extLst>
          </p:cNvPr>
          <p:cNvSpPr txBox="1"/>
          <p:nvPr/>
        </p:nvSpPr>
        <p:spPr>
          <a:xfrm>
            <a:off x="23813" y="0"/>
            <a:ext cx="8891587" cy="400050"/>
          </a:xfrm>
          <a:prstGeom prst="rect">
            <a:avLst/>
          </a:prstGeom>
          <a:noFill/>
        </p:spPr>
        <p:txBody>
          <a:bodyPr>
            <a:spAutoFit/>
          </a:bodyPr>
          <a:lstStyle/>
          <a:p>
            <a:pPr>
              <a:defRPr/>
            </a:pPr>
            <a:r>
              <a:rPr lang="en-US" sz="1000" dirty="0">
                <a:solidFill>
                  <a:schemeClr val="accent6">
                    <a:lumMod val="75000"/>
                  </a:schemeClr>
                </a:solidFill>
              </a:rPr>
              <a:t>FROM:</a:t>
            </a:r>
            <a:br>
              <a:rPr lang="en-US" sz="1000" dirty="0">
                <a:solidFill>
                  <a:schemeClr val="accent6">
                    <a:lumMod val="75000"/>
                  </a:schemeClr>
                </a:solidFill>
              </a:rPr>
            </a:br>
            <a:r>
              <a:rPr lang="en-US" sz="1000" dirty="0">
                <a:solidFill>
                  <a:schemeClr val="accent6">
                    <a:lumMod val="75000"/>
                  </a:schemeClr>
                </a:solidFill>
              </a:rPr>
              <a:t>http://serranohighschoolapbiology.weebly.com/uploads/6/7/9/9/6799747/ap_biology_evolution_unit_practice_test_1.pdf</a:t>
            </a:r>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29370" y="5441971"/>
            <a:ext cx="9202738" cy="141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lvl="0">
              <a:lnSpc>
                <a:spcPct val="107000"/>
              </a:lnSpc>
            </a:pPr>
            <a:r>
              <a:rPr lang="en-US" sz="900" dirty="0">
                <a:latin typeface="Times New Roman" panose="02020603050405020304" pitchFamily="18" charset="0"/>
                <a:cs typeface="Times New Roman" panose="02020603050405020304" pitchFamily="18" charset="0"/>
              </a:rPr>
              <a:t>EVO-3.B.1 Phylogenetic trees and cladograms show evolutionary relationships among lineages— </a:t>
            </a:r>
          </a:p>
          <a:p>
            <a:pPr lvl="0">
              <a:lnSpc>
                <a:spcPct val="107000"/>
              </a:lnSpc>
            </a:pPr>
            <a:r>
              <a:rPr lang="en-US" sz="900" dirty="0">
                <a:latin typeface="Times New Roman" panose="02020603050405020304" pitchFamily="18" charset="0"/>
                <a:cs typeface="Times New Roman" panose="02020603050405020304" pitchFamily="18" charset="0"/>
              </a:rPr>
              <a:t>a. Phylogenetic trees and cladograms both show relationships between lineages, but phylogenetic trees show the amount of change over time calibrated by fossils or a molecular clock. </a:t>
            </a:r>
          </a:p>
          <a:p>
            <a:pPr lvl="0">
              <a:lnSpc>
                <a:spcPct val="107000"/>
              </a:lnSpc>
            </a:pPr>
            <a:r>
              <a:rPr lang="en-US" sz="900" dirty="0">
                <a:latin typeface="Times New Roman" panose="02020603050405020304" pitchFamily="18" charset="0"/>
                <a:cs typeface="Times New Roman" panose="02020603050405020304" pitchFamily="18" charset="0"/>
              </a:rPr>
              <a:t>b. Traits that are either gained or lost during evolution can be used to construct phylogenetic trees and cladograms—</a:t>
            </a:r>
          </a:p>
          <a:p>
            <a:pPr lvl="0">
              <a:lnSpc>
                <a:spcPct val="107000"/>
              </a:lnSpc>
            </a:pPr>
            <a:r>
              <a:rPr lang="en-US" sz="900" dirty="0">
                <a:latin typeface="Times New Roman" panose="02020603050405020304" pitchFamily="18" charset="0"/>
                <a:cs typeface="Times New Roman" panose="02020603050405020304" pitchFamily="18" charset="0"/>
              </a:rPr>
              <a:t>    i. Shared characters are present in more than one lineage. </a:t>
            </a:r>
          </a:p>
          <a:p>
            <a:pPr lvl="0">
              <a:lnSpc>
                <a:spcPct val="107000"/>
              </a:lnSpc>
            </a:pPr>
            <a:r>
              <a:rPr lang="en-US" sz="900" dirty="0">
                <a:latin typeface="Times New Roman" panose="02020603050405020304" pitchFamily="18" charset="0"/>
                <a:cs typeface="Times New Roman" panose="02020603050405020304" pitchFamily="18" charset="0"/>
              </a:rPr>
              <a:t>    ii. Shared, derived characters indicate common ancestry and are  informative for the construction of phylogenetic trees and cladograms.    </a:t>
            </a:r>
            <a:br>
              <a:rPr lang="en-US" sz="900" dirty="0">
                <a:latin typeface="Times New Roman" panose="02020603050405020304" pitchFamily="18" charset="0"/>
                <a:cs typeface="Times New Roman" panose="02020603050405020304" pitchFamily="18" charset="0"/>
              </a:rPr>
            </a:br>
            <a:r>
              <a:rPr lang="en-US" sz="900" dirty="0">
                <a:latin typeface="Times New Roman" panose="02020603050405020304" pitchFamily="18" charset="0"/>
                <a:cs typeface="Times New Roman" panose="02020603050405020304" pitchFamily="18" charset="0"/>
              </a:rPr>
              <a:t>    iii. The out-group represents the lineage that is least closely related to the remainder of the organisms in the phylogenetic tree or cladogram. </a:t>
            </a:r>
          </a:p>
          <a:p>
            <a:pPr lvl="0">
              <a:lnSpc>
                <a:spcPct val="107000"/>
              </a:lnSpc>
            </a:pPr>
            <a:r>
              <a:rPr lang="en-US" sz="900" dirty="0">
                <a:latin typeface="Times New Roman" panose="02020603050405020304" pitchFamily="18" charset="0"/>
                <a:cs typeface="Times New Roman" panose="02020603050405020304" pitchFamily="18" charset="0"/>
              </a:rPr>
              <a:t>EVO-3.C.1 Phylogenetic trees and cladograms can be used to illustrate speciation that has occurred. The nodes on a tree represent the most recent common ancestor of any two groups or lineages. </a:t>
            </a:r>
          </a:p>
          <a:p>
            <a:pPr lvl="0">
              <a:lnSpc>
                <a:spcPct val="107000"/>
              </a:lnSpc>
            </a:pPr>
            <a:r>
              <a:rPr lang="en-US" sz="900" dirty="0">
                <a:latin typeface="Times New Roman" panose="02020603050405020304" pitchFamily="18" charset="0"/>
                <a:cs typeface="Times New Roman" panose="02020603050405020304" pitchFamily="18" charset="0"/>
              </a:rPr>
              <a:t>EVO-3.C.2 Phylogenetic trees and cladograms can be constructed from morphological similarities of living or fossil species and from DNA and protein sequence similarities. </a:t>
            </a:r>
          </a:p>
          <a:p>
            <a:pPr lvl="0">
              <a:lnSpc>
                <a:spcPct val="107000"/>
              </a:lnSpc>
            </a:pPr>
            <a:r>
              <a:rPr lang="en-US" sz="900" dirty="0">
                <a:latin typeface="Times New Roman" panose="02020603050405020304" pitchFamily="18" charset="0"/>
                <a:cs typeface="Times New Roman" panose="02020603050405020304" pitchFamily="18" charset="0"/>
              </a:rPr>
              <a:t>EVO-3.C.3 Phylogenetic trees and cladograms represent hypotheses and are constantly being revised, based on evidence</a:t>
            </a:r>
          </a:p>
        </p:txBody>
      </p:sp>
      <p:pic>
        <p:nvPicPr>
          <p:cNvPr id="5" name="Picture 4">
            <a:extLst>
              <a:ext uri="{FF2B5EF4-FFF2-40B4-BE49-F238E27FC236}">
                <a16:creationId xmlns:a16="http://schemas.microsoft.com/office/drawing/2014/main" id="{BDE28D3A-5315-494D-8BA0-173815542C96}"/>
              </a:ext>
            </a:extLst>
          </p:cNvPr>
          <p:cNvPicPr>
            <a:picLocks noChangeAspect="1"/>
          </p:cNvPicPr>
          <p:nvPr/>
        </p:nvPicPr>
        <p:blipFill rotWithShape="1">
          <a:blip r:embed="rId3"/>
          <a:srcRect l="29167" t="30731" r="43333" b="20356"/>
          <a:stretch/>
        </p:blipFill>
        <p:spPr>
          <a:xfrm>
            <a:off x="211578" y="522683"/>
            <a:ext cx="4360421" cy="4360422"/>
          </a:xfrm>
          <a:prstGeom prst="rect">
            <a:avLst/>
          </a:prstGeom>
        </p:spPr>
      </p:pic>
      <p:sp>
        <p:nvSpPr>
          <p:cNvPr id="6" name="Rectangle 5">
            <a:extLst>
              <a:ext uri="{FF2B5EF4-FFF2-40B4-BE49-F238E27FC236}">
                <a16:creationId xmlns:a16="http://schemas.microsoft.com/office/drawing/2014/main" id="{292CD12B-9EF3-4E71-B71D-39898DCC4B39}"/>
              </a:ext>
            </a:extLst>
          </p:cNvPr>
          <p:cNvSpPr/>
          <p:nvPr/>
        </p:nvSpPr>
        <p:spPr>
          <a:xfrm>
            <a:off x="4596230" y="3136942"/>
            <a:ext cx="4395370" cy="9778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633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7624EAEA-7A4A-43A6-B554-A060E69592B5}"/>
              </a:ext>
            </a:extLst>
          </p:cNvPr>
          <p:cNvSpPr>
            <a:spLocks noGrp="1" noChangeArrowheads="1"/>
          </p:cNvSpPr>
          <p:nvPr>
            <p:ph type="body" sz="half" idx="2"/>
          </p:nvPr>
        </p:nvSpPr>
        <p:spPr>
          <a:xfrm>
            <a:off x="0" y="228600"/>
            <a:ext cx="9144000" cy="6400800"/>
          </a:xfrm>
        </p:spPr>
        <p:txBody>
          <a:bodyPr/>
          <a:lstStyle/>
          <a:p>
            <a:pPr eaLnBrk="1" hangingPunct="1">
              <a:buFontTx/>
              <a:buNone/>
            </a:pPr>
            <a:r>
              <a:rPr lang="en-US" altLang="en-US" b="1" dirty="0">
                <a:latin typeface="Comic Sans MS" panose="030F0702030302020204" pitchFamily="66" charset="0"/>
              </a:rPr>
              <a:t>WHICH PATTERN IS IT?</a:t>
            </a:r>
          </a:p>
          <a:p>
            <a:pPr eaLnBrk="1" hangingPunct="1">
              <a:buFontTx/>
              <a:buNone/>
            </a:pPr>
            <a:r>
              <a:rPr lang="en-US" altLang="en-US" sz="2000" b="1" dirty="0">
                <a:latin typeface="Comic Sans MS" panose="030F0702030302020204" pitchFamily="66" charset="0"/>
              </a:rPr>
              <a:t>  coevolution        adaptive radiation        divergent evolution</a:t>
            </a:r>
          </a:p>
          <a:p>
            <a:pPr eaLnBrk="1" hangingPunct="1">
              <a:buFontTx/>
              <a:buNone/>
            </a:pPr>
            <a:r>
              <a:rPr lang="en-US" altLang="en-US" sz="2000" b="1" dirty="0">
                <a:latin typeface="Comic Sans MS" panose="030F0702030302020204" pitchFamily="66" charset="0"/>
              </a:rPr>
              <a:t>             punctuated equilibrium       mass extinction</a:t>
            </a:r>
          </a:p>
          <a:p>
            <a:pPr eaLnBrk="1" hangingPunct="1">
              <a:buFontTx/>
              <a:buNone/>
            </a:pPr>
            <a:endParaRPr lang="en-US" altLang="en-US" b="1" dirty="0">
              <a:latin typeface="Comic Sans MS" panose="030F0702030302020204" pitchFamily="66" charset="0"/>
            </a:endParaRPr>
          </a:p>
        </p:txBody>
      </p:sp>
      <p:sp>
        <p:nvSpPr>
          <p:cNvPr id="172035" name="Rectangle 3">
            <a:extLst>
              <a:ext uri="{FF2B5EF4-FFF2-40B4-BE49-F238E27FC236}">
                <a16:creationId xmlns:a16="http://schemas.microsoft.com/office/drawing/2014/main" id="{734224BD-ECAF-4D18-91C2-3ACF33F2085D}"/>
              </a:ext>
            </a:extLst>
          </p:cNvPr>
          <p:cNvSpPr>
            <a:spLocks noChangeArrowheads="1"/>
          </p:cNvSpPr>
          <p:nvPr/>
        </p:nvSpPr>
        <p:spPr bwMode="auto">
          <a:xfrm>
            <a:off x="461963" y="3336925"/>
            <a:ext cx="56578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Punctuated equilibrium</a:t>
            </a:r>
          </a:p>
        </p:txBody>
      </p:sp>
      <p:sp>
        <p:nvSpPr>
          <p:cNvPr id="67588" name="Rectangle 4">
            <a:extLst>
              <a:ext uri="{FF2B5EF4-FFF2-40B4-BE49-F238E27FC236}">
                <a16:creationId xmlns:a16="http://schemas.microsoft.com/office/drawing/2014/main" id="{D4554D75-4BC0-487F-90B8-4DCB8C30B4B6}"/>
              </a:ext>
            </a:extLst>
          </p:cNvPr>
          <p:cNvSpPr>
            <a:spLocks noChangeArrowheads="1"/>
          </p:cNvSpPr>
          <p:nvPr/>
        </p:nvSpPr>
        <p:spPr bwMode="auto">
          <a:xfrm>
            <a:off x="152400" y="1739900"/>
            <a:ext cx="856297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latin typeface="Comic Sans MS" panose="030F0702030302020204" pitchFamily="66" charset="0"/>
              </a:rPr>
              <a:t>Horse evolution shows long stable periods </a:t>
            </a:r>
          </a:p>
          <a:p>
            <a:pPr eaLnBrk="1" hangingPunct="1">
              <a:spcBef>
                <a:spcPct val="0"/>
              </a:spcBef>
              <a:buFontTx/>
              <a:buNone/>
            </a:pPr>
            <a:r>
              <a:rPr lang="en-US" altLang="en-US" b="1" dirty="0">
                <a:latin typeface="Comic Sans MS" panose="030F0702030302020204" pitchFamily="66" charset="0"/>
              </a:rPr>
              <a:t>of little evolution interrupted by brief </a:t>
            </a:r>
          </a:p>
          <a:p>
            <a:pPr eaLnBrk="1" hangingPunct="1">
              <a:spcBef>
                <a:spcPct val="0"/>
              </a:spcBef>
              <a:buFontTx/>
              <a:buNone/>
            </a:pPr>
            <a:r>
              <a:rPr lang="en-US" altLang="en-US" b="1" dirty="0">
                <a:latin typeface="Comic Sans MS" panose="030F0702030302020204" pitchFamily="66" charset="0"/>
              </a:rPr>
              <a:t>periods of rapid change</a:t>
            </a:r>
            <a:r>
              <a:rPr lang="en-US" altLang="en-US" dirty="0">
                <a:latin typeface="Comic Sans MS" panose="030F0702030302020204" pitchFamily="66" charset="0"/>
              </a:rPr>
              <a:t> </a:t>
            </a:r>
          </a:p>
        </p:txBody>
      </p:sp>
      <p:pic>
        <p:nvPicPr>
          <p:cNvPr id="67589" name="Picture 5">
            <a:extLst>
              <a:ext uri="{FF2B5EF4-FFF2-40B4-BE49-F238E27FC236}">
                <a16:creationId xmlns:a16="http://schemas.microsoft.com/office/drawing/2014/main" id="{159057C8-BAAF-4D4E-96EC-D530AB2C9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594" t="16257" r="42886" b="38544"/>
          <a:stretch>
            <a:fillRect/>
          </a:stretch>
        </p:blipFill>
        <p:spPr bwMode="auto">
          <a:xfrm>
            <a:off x="6435725" y="3081338"/>
            <a:ext cx="2144713" cy="309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0" name="Text Box 6">
            <a:extLst>
              <a:ext uri="{FF2B5EF4-FFF2-40B4-BE49-F238E27FC236}">
                <a16:creationId xmlns:a16="http://schemas.microsoft.com/office/drawing/2014/main" id="{919D1F38-FBD3-4486-9A46-7B72CD0ED373}"/>
              </a:ext>
            </a:extLst>
          </p:cNvPr>
          <p:cNvSpPr txBox="1">
            <a:spLocks noChangeArrowheads="1"/>
          </p:cNvSpPr>
          <p:nvPr/>
        </p:nvSpPr>
        <p:spPr bwMode="auto">
          <a:xfrm>
            <a:off x="5562600" y="6613525"/>
            <a:ext cx="287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solidFill>
                  <a:srgbClr val="CC0099"/>
                </a:solidFill>
              </a:rPr>
              <a:t>Biology by Miller and Levine Pearson Publishing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wipe(left)">
                                      <p:cBhvr>
                                        <p:cTn id="7" dur="500"/>
                                        <p:tgtEl>
                                          <p:spTgt spid="172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3813" y="433388"/>
            <a:ext cx="9043987" cy="5129212"/>
          </a:xfrm>
        </p:spPr>
        <p:txBody>
          <a:bodyPr/>
          <a:lstStyle/>
          <a:p>
            <a:pPr marL="0" indent="0">
              <a:buFontTx/>
              <a:buNone/>
            </a:pPr>
            <a:r>
              <a:rPr lang="en-US" sz="1800" dirty="0">
                <a:latin typeface="Comic Sans MS" panose="030F0702030302020204" pitchFamily="66" charset="0"/>
              </a:rPr>
              <a:t>Experimental evidence shows that the process of glycolysis is present and virtually identical in organisms from all three domains,  Archaea, Bacteria, and Eukarya.  Which of the following hypotheses could be best supported by this evidence?</a:t>
            </a:r>
          </a:p>
          <a:p>
            <a:pPr marL="0" indent="0">
              <a:buFontTx/>
              <a:buNone/>
            </a:pPr>
            <a:endParaRPr lang="en-US" sz="1800" dirty="0">
              <a:latin typeface="Comic Sans MS" panose="030F0702030302020204" pitchFamily="66" charset="0"/>
            </a:endParaRPr>
          </a:p>
          <a:p>
            <a:pPr marL="0" indent="0">
              <a:buNone/>
            </a:pPr>
            <a:r>
              <a:rPr lang="en-US" sz="1800" dirty="0">
                <a:latin typeface="Comic Sans MS" panose="030F0702030302020204" pitchFamily="66" charset="0"/>
              </a:rPr>
              <a:t>  A) All organisms carry out glycolysis in mitochondria.</a:t>
            </a:r>
          </a:p>
          <a:p>
            <a:pPr marL="0" indent="0">
              <a:buNone/>
            </a:pPr>
            <a:br>
              <a:rPr lang="en-US" sz="1800" dirty="0">
                <a:latin typeface="Comic Sans MS" panose="030F0702030302020204" pitchFamily="66" charset="0"/>
              </a:rPr>
            </a:br>
            <a:r>
              <a:rPr lang="en-US" sz="1800" dirty="0">
                <a:latin typeface="Comic Sans MS" panose="030F0702030302020204" pitchFamily="66" charset="0"/>
              </a:rPr>
              <a:t>  B) Glycolysis is a universal energy-releasing process and therefore suggests a </a:t>
            </a:r>
            <a:br>
              <a:rPr lang="en-US" sz="1800" dirty="0">
                <a:latin typeface="Comic Sans MS" panose="030F0702030302020204" pitchFamily="66" charset="0"/>
              </a:rPr>
            </a:br>
            <a:r>
              <a:rPr lang="en-US" sz="1800" dirty="0">
                <a:latin typeface="Comic Sans MS" panose="030F0702030302020204" pitchFamily="66" charset="0"/>
              </a:rPr>
              <a:t>          common ancestor for all forms of life.</a:t>
            </a:r>
          </a:p>
          <a:p>
            <a:pPr marL="0" indent="0">
              <a:buNone/>
            </a:pPr>
            <a:br>
              <a:rPr lang="en-US" sz="1800" dirty="0">
                <a:latin typeface="Comic Sans MS" panose="030F0702030302020204" pitchFamily="66" charset="0"/>
              </a:rPr>
            </a:br>
            <a:r>
              <a:rPr lang="en-US" sz="1800" dirty="0">
                <a:latin typeface="Comic Sans MS" panose="030F0702030302020204" pitchFamily="66" charset="0"/>
              </a:rPr>
              <a:t>  C) Across the three domains, all organisms depend solely on t he process of </a:t>
            </a:r>
            <a:br>
              <a:rPr lang="en-US" sz="1800" dirty="0">
                <a:latin typeface="Comic Sans MS" panose="030F0702030302020204" pitchFamily="66" charset="0"/>
              </a:rPr>
            </a:br>
            <a:r>
              <a:rPr lang="en-US" sz="1800" dirty="0">
                <a:latin typeface="Comic Sans MS" panose="030F0702030302020204" pitchFamily="66" charset="0"/>
              </a:rPr>
              <a:t>          anaerobic respiration for ATP production.</a:t>
            </a:r>
            <a:br>
              <a:rPr lang="en-US" sz="1800" dirty="0">
                <a:latin typeface="Comic Sans MS" panose="030F0702030302020204" pitchFamily="66" charset="0"/>
              </a:rPr>
            </a:br>
            <a:r>
              <a:rPr lang="en-US" sz="1800" dirty="0">
                <a:latin typeface="Comic Sans MS" panose="030F0702030302020204" pitchFamily="66" charset="0"/>
              </a:rPr>
              <a:t>  </a:t>
            </a:r>
          </a:p>
          <a:p>
            <a:pPr marL="0" indent="0">
              <a:buNone/>
            </a:pPr>
            <a:r>
              <a:rPr lang="en-US" sz="1800" dirty="0">
                <a:latin typeface="Comic Sans MS" panose="030F0702030302020204" pitchFamily="66" charset="0"/>
              </a:rPr>
              <a:t>D)  The presence of glycolysis as an energy-releasing process in all organisms </a:t>
            </a:r>
            <a:br>
              <a:rPr lang="en-US" sz="1800" dirty="0">
                <a:latin typeface="Comic Sans MS" panose="030F0702030302020204" pitchFamily="66" charset="0"/>
              </a:rPr>
            </a:br>
            <a:r>
              <a:rPr lang="en-US" sz="1800" dirty="0">
                <a:latin typeface="Comic Sans MS" panose="030F0702030302020204" pitchFamily="66" charset="0"/>
              </a:rPr>
              <a:t>          suggests that convergent evolution occurred.</a:t>
            </a:r>
          </a:p>
          <a:p>
            <a:pPr marL="0" indent="0">
              <a:buNone/>
            </a:pPr>
            <a:r>
              <a:rPr lang="en-US" sz="1800" dirty="0">
                <a:latin typeface="Comic Sans MS" panose="030F0702030302020204" pitchFamily="66" charset="0"/>
              </a:rPr>
              <a:t> </a:t>
            </a:r>
          </a:p>
          <a:p>
            <a:pPr marL="0" indent="0">
              <a:buNone/>
            </a:pPr>
            <a:r>
              <a:rPr lang="en-US" sz="1800" dirty="0">
                <a:latin typeface="Comic Sans MS" panose="030F0702030302020204" pitchFamily="66" charset="0"/>
              </a:rPr>
              <a:t> </a:t>
            </a:r>
            <a:endParaRPr lang="en-US" altLang="en-US" sz="18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3" name="Oval 2">
            <a:extLst>
              <a:ext uri="{FF2B5EF4-FFF2-40B4-BE49-F238E27FC236}">
                <a16:creationId xmlns:a16="http://schemas.microsoft.com/office/drawing/2014/main" id="{886109AC-1FB1-41CB-B02D-F48807106245}"/>
              </a:ext>
            </a:extLst>
          </p:cNvPr>
          <p:cNvSpPr/>
          <p:nvPr/>
        </p:nvSpPr>
        <p:spPr>
          <a:xfrm>
            <a:off x="82827" y="2209800"/>
            <a:ext cx="43338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23813" y="6424612"/>
            <a:ext cx="9202738" cy="412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a:lnSpc>
                <a:spcPct val="107000"/>
              </a:lnSpc>
            </a:pPr>
            <a:r>
              <a:rPr lang="en-US" sz="1000" dirty="0">
                <a:latin typeface="Times New Roman" panose="02020603050405020304" pitchFamily="18" charset="0"/>
                <a:cs typeface="Times New Roman" panose="02020603050405020304" pitchFamily="18" charset="0"/>
              </a:rPr>
              <a:t>EVO-2.B.1  Many fundamental molecular and cellular features and processes are conserved across organisms. </a:t>
            </a:r>
          </a:p>
          <a:p>
            <a:pPr>
              <a:lnSpc>
                <a:spcPct val="107000"/>
              </a:lnSpc>
            </a:pPr>
            <a:r>
              <a:rPr lang="en-US" sz="1000" dirty="0">
                <a:latin typeface="Times New Roman" panose="02020603050405020304" pitchFamily="18" charset="0"/>
                <a:cs typeface="Times New Roman" panose="02020603050405020304" pitchFamily="18" charset="0"/>
              </a:rPr>
              <a:t>EVO-2.B.2 Structural and functional evidence supports the relatedness of organisms in all domains</a:t>
            </a:r>
          </a:p>
        </p:txBody>
      </p:sp>
      <p:sp>
        <p:nvSpPr>
          <p:cNvPr id="6" name="TextBox 5">
            <a:extLst>
              <a:ext uri="{FF2B5EF4-FFF2-40B4-BE49-F238E27FC236}">
                <a16:creationId xmlns:a16="http://schemas.microsoft.com/office/drawing/2014/main" id="{9EB6436F-91F3-4413-BE0D-6260B8D67519}"/>
              </a:ext>
            </a:extLst>
          </p:cNvPr>
          <p:cNvSpPr txBox="1"/>
          <p:nvPr/>
        </p:nvSpPr>
        <p:spPr>
          <a:xfrm>
            <a:off x="76200" y="0"/>
            <a:ext cx="3534942" cy="246221"/>
          </a:xfrm>
          <a:prstGeom prst="rect">
            <a:avLst/>
          </a:prstGeom>
          <a:noFill/>
        </p:spPr>
        <p:txBody>
          <a:bodyPr wrap="none" rtlCol="0">
            <a:spAutoFit/>
          </a:bodyPr>
          <a:lstStyle/>
          <a:p>
            <a:r>
              <a:rPr lang="en-US" sz="1000" dirty="0">
                <a:latin typeface="+mn-lt"/>
                <a:cs typeface="Times New Roman" panose="02020603050405020304" pitchFamily="18" charset="0"/>
                <a:hlinkClick r:id="rId3"/>
              </a:rPr>
              <a:t>From Released 2015 Course and Exam Description (CED) </a:t>
            </a:r>
            <a:endParaRPr lang="en-US" sz="1000" dirty="0">
              <a:latin typeface="+mn-lt"/>
              <a:cs typeface="Times New Roman" panose="02020603050405020304" pitchFamily="18" charset="0"/>
            </a:endParaRPr>
          </a:p>
        </p:txBody>
      </p:sp>
    </p:spTree>
    <p:extLst>
      <p:ext uri="{BB962C8B-B14F-4D97-AF65-F5344CB8AC3E}">
        <p14:creationId xmlns:p14="http://schemas.microsoft.com/office/powerpoint/2010/main" val="3595424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F26A9F-9ED7-4326-95C4-571E130E2CD9}"/>
              </a:ext>
            </a:extLst>
          </p:cNvPr>
          <p:cNvSpPr/>
          <p:nvPr/>
        </p:nvSpPr>
        <p:spPr>
          <a:xfrm>
            <a:off x="42913" y="5951342"/>
            <a:ext cx="9144000" cy="906658"/>
          </a:xfrm>
          <a:prstGeom prst="rect">
            <a:avLst/>
          </a:prstGeom>
        </p:spPr>
        <p:txBody>
          <a:bodyPr>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EVO-1.E.1 Natural selection acts on phenotypic variations in populations.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.EVO-1.E.2 Environments change and apply selective pressures to populations.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p>
          <a:p>
            <a:pPr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EVO-3.E.2 Divergent evolution occurs when adaptation to new habitats results in phenotypic diversification. Speciation rates can be especially rapid during times of adaptive radiation as new habitats become available</a:t>
            </a:r>
          </a:p>
        </p:txBody>
      </p:sp>
      <p:pic>
        <p:nvPicPr>
          <p:cNvPr id="6146" name="Picture 2">
            <a:extLst>
              <a:ext uri="{FF2B5EF4-FFF2-40B4-BE49-F238E27FC236}">
                <a16:creationId xmlns:a16="http://schemas.microsoft.com/office/drawing/2014/main" id="{64A376FB-3C85-4755-B6E5-45B21E328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0186" y="1569328"/>
            <a:ext cx="4283989" cy="268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901F3CC-2D6A-4C82-9106-1D410639525D}"/>
              </a:ext>
            </a:extLst>
          </p:cNvPr>
          <p:cNvSpPr/>
          <p:nvPr/>
        </p:nvSpPr>
        <p:spPr>
          <a:xfrm>
            <a:off x="35825" y="205221"/>
            <a:ext cx="8908586" cy="3046988"/>
          </a:xfrm>
          <a:prstGeom prst="rect">
            <a:avLst/>
          </a:prstGeom>
        </p:spPr>
        <p:txBody>
          <a:bodyPr wrap="square">
            <a:spAutoFit/>
          </a:bodyPr>
          <a:lstStyle/>
          <a:p>
            <a:pPr marL="0" marR="0">
              <a:spcBef>
                <a:spcPts val="0"/>
              </a:spcBef>
              <a:spcAft>
                <a:spcPts val="0"/>
              </a:spcAft>
            </a:pPr>
            <a:r>
              <a:rPr lang="en-US" sz="2400" b="1" dirty="0">
                <a:ea typeface="Times New Roman" panose="02020603050405020304" pitchFamily="18" charset="0"/>
              </a:rPr>
              <a:t>The pattern of evolution that explains how birds have evolved so many different kinds of feet that are adapted to many different environments is _______________ evolution.</a:t>
            </a:r>
            <a:br>
              <a:rPr lang="en-US" sz="2400" b="1" dirty="0">
                <a:ea typeface="Times New Roman" panose="02020603050405020304" pitchFamily="18" charset="0"/>
              </a:rPr>
            </a:br>
            <a:r>
              <a:rPr lang="en-US" sz="2400" b="1" dirty="0">
                <a:ea typeface="Times New Roman" panose="02020603050405020304" pitchFamily="18" charset="0"/>
              </a:rPr>
              <a:t>	 A. convergent </a:t>
            </a:r>
            <a:br>
              <a:rPr lang="en-US" sz="2400" b="1" dirty="0">
                <a:ea typeface="Times New Roman" panose="02020603050405020304" pitchFamily="18" charset="0"/>
              </a:rPr>
            </a:br>
            <a:r>
              <a:rPr lang="en-US" sz="2400" b="1" dirty="0">
                <a:ea typeface="Times New Roman" panose="02020603050405020304" pitchFamily="18" charset="0"/>
              </a:rPr>
              <a:t>        B. divergent</a:t>
            </a:r>
            <a:endParaRPr lang="en-US" sz="2400"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b="1" dirty="0">
                <a:ea typeface="Times New Roman" panose="02020603050405020304" pitchFamily="18" charset="0"/>
              </a:rPr>
              <a:t>        C. coevolution</a:t>
            </a:r>
            <a:endParaRPr lang="en-US" sz="2400"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b="1" dirty="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9" name="Rectangle 8">
            <a:extLst>
              <a:ext uri="{FF2B5EF4-FFF2-40B4-BE49-F238E27FC236}">
                <a16:creationId xmlns:a16="http://schemas.microsoft.com/office/drawing/2014/main" id="{83DFF8B1-29E9-4A80-8491-7A32D1AF0AE4}"/>
              </a:ext>
            </a:extLst>
          </p:cNvPr>
          <p:cNvSpPr/>
          <p:nvPr/>
        </p:nvSpPr>
        <p:spPr>
          <a:xfrm>
            <a:off x="990600" y="2057401"/>
            <a:ext cx="2471522"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5B5C64A-8317-40ED-B16C-3AF10CF3193C}"/>
              </a:ext>
            </a:extLst>
          </p:cNvPr>
          <p:cNvSpPr/>
          <p:nvPr/>
        </p:nvSpPr>
        <p:spPr>
          <a:xfrm>
            <a:off x="0" y="-22746"/>
            <a:ext cx="9372600" cy="246221"/>
          </a:xfrm>
          <a:prstGeom prst="rect">
            <a:avLst/>
          </a:prstGeom>
        </p:spPr>
        <p:txBody>
          <a:bodyPr wrap="square">
            <a:spAutoFit/>
          </a:bodyPr>
          <a:lstStyle/>
          <a:p>
            <a:r>
              <a:rPr lang="en-US" sz="1000" dirty="0">
                <a:solidFill>
                  <a:srgbClr val="CC0099"/>
                </a:solidFill>
                <a:latin typeface="+mn-lt"/>
              </a:rPr>
              <a:t>http://rjfisherjoanides.pbworks.com/f/1299793099/061%20Bird%20feet.jpg</a:t>
            </a:r>
          </a:p>
        </p:txBody>
      </p:sp>
    </p:spTree>
    <p:extLst>
      <p:ext uri="{BB962C8B-B14F-4D97-AF65-F5344CB8AC3E}">
        <p14:creationId xmlns:p14="http://schemas.microsoft.com/office/powerpoint/2010/main" val="376931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10B238D-20FD-401D-A6B8-FBB83AB3BAC3}"/>
              </a:ext>
            </a:extLst>
          </p:cNvPr>
          <p:cNvSpPr txBox="1"/>
          <p:nvPr/>
        </p:nvSpPr>
        <p:spPr>
          <a:xfrm>
            <a:off x="19878" y="102840"/>
            <a:ext cx="9124122" cy="4526239"/>
          </a:xfrm>
          <a:prstGeom prst="rect">
            <a:avLst/>
          </a:prstGeom>
          <a:noFill/>
        </p:spPr>
        <p:txBody>
          <a:bodyPr wrap="square">
            <a:spAutoFit/>
          </a:bodyPr>
          <a:lstStyle/>
          <a:p>
            <a:pPr marL="0" marR="0">
              <a:lnSpc>
                <a:spcPct val="115000"/>
              </a:lnSpc>
              <a:spcBef>
                <a:spcPts val="0"/>
              </a:spcBef>
              <a:spcAft>
                <a:spcPts val="0"/>
              </a:spcAft>
              <a:tabLst>
                <a:tab pos="133350" algn="l"/>
                <a:tab pos="419100" algn="l"/>
              </a:tabLst>
            </a:pP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Which of the following increases the likelihood that a</a:t>
            </a:r>
            <a:b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b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deleterious recessive allele will be</a:t>
            </a:r>
            <a:r>
              <a:rPr lang="en-US" sz="2400" dirty="0">
                <a:effectLst/>
                <a:latin typeface="Comic Sans MS" panose="030F0702030302020204" pitchFamily="66" charset="0"/>
                <a:ea typeface="Times New Roman" panose="02020603050405020304" pitchFamily="18" charset="0"/>
                <a:cs typeface="Tahoma" panose="020B0604030504040204" pitchFamily="34" charset="0"/>
              </a:rPr>
              <a:t> </a:t>
            </a: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maintained in the gene pool of a population?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685800" algn="l"/>
                <a:tab pos="923925" algn="l"/>
              </a:tabLst>
            </a:pPr>
            <a:r>
              <a:rPr lang="en-US" sz="2400" dirty="0">
                <a:effectLst/>
                <a:latin typeface="Comic Sans MS" panose="030F0702030302020204" pitchFamily="66" charset="0"/>
                <a:ea typeface="Times New Roman" panose="02020603050405020304" pitchFamily="18" charset="0"/>
                <a:cs typeface="Tahoma" panose="020B0604030504040204" pitchFamily="34" charset="0"/>
              </a:rPr>
              <a:t>	</a:t>
            </a: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A. polyploidy</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685800" algn="l"/>
                <a:tab pos="923925" algn="l"/>
              </a:tabLst>
            </a:pPr>
            <a:r>
              <a:rPr lang="en-US" sz="2400" dirty="0">
                <a:effectLst/>
                <a:latin typeface="Comic Sans MS" panose="030F0702030302020204" pitchFamily="66" charset="0"/>
                <a:ea typeface="Times New Roman" panose="02020603050405020304" pitchFamily="18" charset="0"/>
                <a:cs typeface="Tahoma" panose="020B0604030504040204" pitchFamily="34" charset="0"/>
              </a:rPr>
              <a:t>	</a:t>
            </a: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B. death of homozygous recessive individuals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685800" algn="l"/>
                <a:tab pos="923925" algn="l"/>
              </a:tabLst>
            </a:pPr>
            <a:r>
              <a:rPr lang="en-US" sz="2400" dirty="0">
                <a:effectLst/>
                <a:latin typeface="Comic Sans MS" panose="030F0702030302020204" pitchFamily="66" charset="0"/>
                <a:ea typeface="Times New Roman" panose="02020603050405020304" pitchFamily="18" charset="0"/>
                <a:cs typeface="Tahoma" panose="020B0604030504040204" pitchFamily="34" charset="0"/>
              </a:rPr>
              <a:t>	</a:t>
            </a: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C. heterozygote advantage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685800" algn="l"/>
                <a:tab pos="923925" algn="l"/>
              </a:tabLst>
            </a:pPr>
            <a:r>
              <a:rPr lang="en-US" sz="2400" dirty="0">
                <a:effectLst/>
                <a:latin typeface="Comic Sans MS" panose="030F0702030302020204" pitchFamily="66" charset="0"/>
                <a:ea typeface="Times New Roman" panose="02020603050405020304" pitchFamily="18" charset="0"/>
                <a:cs typeface="Tahoma" panose="020B0604030504040204" pitchFamily="34" charset="0"/>
              </a:rPr>
              <a:t>	</a:t>
            </a: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D. genetic drift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685800" algn="l"/>
                <a:tab pos="923925" algn="l"/>
              </a:tabLst>
            </a:pPr>
            <a:r>
              <a:rPr lang="en-US" sz="2400" dirty="0">
                <a:effectLst/>
                <a:latin typeface="Comic Sans MS" panose="030F0702030302020204" pitchFamily="66" charset="0"/>
                <a:ea typeface="Times New Roman" panose="02020603050405020304" pitchFamily="18" charset="0"/>
                <a:cs typeface="Tahoma" panose="020B0604030504040204" pitchFamily="34" charset="0"/>
              </a:rPr>
              <a:t>	</a:t>
            </a: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E. interspecies mating</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600" dirty="0">
                <a:effectLst/>
                <a:latin typeface="Comic Sans MS" panose="030F0702030302020204" pitchFamily="66" charset="0"/>
                <a:ea typeface="Times New Roman" panose="02020603050405020304" pitchFamily="18" charset="0"/>
                <a:cs typeface="Tahoma" panose="020B0604030504040204" pitchFamily="34" charset="0"/>
              </a:rPr>
              <a:t> </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33350" algn="l"/>
                <a:tab pos="419100" algn="l"/>
              </a:tabLst>
            </a:pPr>
            <a:r>
              <a:rPr lang="en-US" sz="2400" dirty="0">
                <a:solidFill>
                  <a:srgbClr val="000000"/>
                </a:solidFill>
                <a:effectLst/>
                <a:latin typeface="Comic Sans MS" panose="030F0702030302020204" pitchFamily="66" charset="0"/>
                <a:ea typeface="Times New Roman" panose="02020603050405020304" pitchFamily="18" charset="0"/>
                <a:cs typeface="Tahoma" panose="020B0604030504040204" pitchFamily="34" charset="0"/>
              </a:rPr>
              <a:t> </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C5A427D-83A3-4D60-AF8F-D69219591C93}"/>
              </a:ext>
            </a:extLst>
          </p:cNvPr>
          <p:cNvSpPr/>
          <p:nvPr/>
        </p:nvSpPr>
        <p:spPr>
          <a:xfrm>
            <a:off x="685800" y="2334732"/>
            <a:ext cx="4343400" cy="4084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5D8A7CC-6934-4C11-8DBE-91A9CF44E6E3}"/>
              </a:ext>
            </a:extLst>
          </p:cNvPr>
          <p:cNvSpPr txBox="1"/>
          <p:nvPr/>
        </p:nvSpPr>
        <p:spPr>
          <a:xfrm>
            <a:off x="228600" y="3669188"/>
            <a:ext cx="9124122" cy="2611805"/>
          </a:xfrm>
          <a:prstGeom prst="rect">
            <a:avLst/>
          </a:prstGeom>
          <a:noFill/>
        </p:spPr>
        <p:txBody>
          <a:bodyPr wrap="square">
            <a:spAutoFit/>
          </a:bodyPr>
          <a:lstStyle/>
          <a:p>
            <a:pPr marL="0" marR="0" lvl="0" indent="0" algn="l" defTabSz="914400" rtl="0" eaLnBrk="0" fontAlgn="base" latinLnBrk="0" hangingPunct="0">
              <a:lnSpc>
                <a:spcPct val="115000"/>
              </a:lnSpc>
              <a:spcBef>
                <a:spcPts val="0"/>
              </a:spcBef>
              <a:spcAft>
                <a:spcPts val="0"/>
              </a:spcAft>
              <a:buClrTx/>
              <a:buSzTx/>
              <a:buFontTx/>
              <a:buNone/>
              <a:tabLst>
                <a:tab pos="133350" algn="l"/>
                <a:tab pos="419100" algn="l"/>
              </a:tabLst>
              <a:defRPr/>
            </a:pPr>
            <a:r>
              <a:rPr kumimoji="0" lang="en-US" sz="2400" b="0" i="0" u="none" strike="noStrike" kern="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Tahoma" panose="020B0604030504040204" pitchFamily="34" charset="0"/>
              </a:rPr>
              <a:t>Members of the same population</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15000"/>
              </a:lnSpc>
              <a:spcBef>
                <a:spcPts val="0"/>
              </a:spcBef>
              <a:spcAft>
                <a:spcPts val="0"/>
              </a:spcAft>
              <a:buClrTx/>
              <a:buSzTx/>
              <a:buFontTx/>
              <a:buNone/>
              <a:tabLst>
                <a:tab pos="685800" algn="l"/>
                <a:tab pos="923925" algn="l"/>
              </a:tabLst>
              <a:defRPr/>
            </a:pPr>
            <a:r>
              <a:rPr kumimoji="0" lang="en-US" sz="2400" b="0" i="0" u="none" strike="noStrike" kern="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Tahoma" panose="020B0604030504040204" pitchFamily="34" charset="0"/>
              </a:rPr>
              <a:t>	A. share a common gene pool</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15000"/>
              </a:lnSpc>
              <a:spcBef>
                <a:spcPts val="0"/>
              </a:spcBef>
              <a:spcAft>
                <a:spcPts val="0"/>
              </a:spcAft>
              <a:buClrTx/>
              <a:buSzTx/>
              <a:buFontTx/>
              <a:buNone/>
              <a:tabLst>
                <a:tab pos="685800" algn="l"/>
                <a:tab pos="923925" algn="l"/>
              </a:tabLst>
              <a:defRPr/>
            </a:pPr>
            <a:r>
              <a:rPr kumimoji="0" lang="en-US" sz="2400" b="0" i="0" u="none" strike="noStrike" kern="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Tahoma" panose="020B0604030504040204" pitchFamily="34" charset="0"/>
              </a:rPr>
              <a:t>	B. cannot interbreed under natural conditions</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15000"/>
              </a:lnSpc>
              <a:spcBef>
                <a:spcPts val="0"/>
              </a:spcBef>
              <a:spcAft>
                <a:spcPts val="0"/>
              </a:spcAft>
              <a:buClrTx/>
              <a:buSzTx/>
              <a:buFontTx/>
              <a:buNone/>
              <a:tabLst>
                <a:tab pos="685800" algn="l"/>
                <a:tab pos="923925" algn="l"/>
              </a:tabLst>
              <a:defRPr/>
            </a:pPr>
            <a:r>
              <a:rPr kumimoji="0" lang="en-US" sz="2400" b="0" i="0" u="none" strike="noStrike" kern="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Tahoma" panose="020B0604030504040204" pitchFamily="34" charset="0"/>
              </a:rPr>
              <a:t>	C. share the same genotype</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15000"/>
              </a:lnSpc>
              <a:spcBef>
                <a:spcPts val="0"/>
              </a:spcBef>
              <a:spcAft>
                <a:spcPts val="0"/>
              </a:spcAft>
              <a:buClrTx/>
              <a:buSzTx/>
              <a:buFontTx/>
              <a:buNone/>
              <a:tabLst>
                <a:tab pos="685800" algn="l"/>
                <a:tab pos="923925" algn="l"/>
              </a:tabLst>
              <a:defRPr/>
            </a:pPr>
            <a:r>
              <a:rPr kumimoji="0" lang="en-US" sz="2400" b="0" i="0" u="none" strike="noStrike" kern="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Tahoma" panose="020B0604030504040204" pitchFamily="34" charset="0"/>
              </a:rPr>
              <a:t>	D. are in reproductive isolation from one another</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15000"/>
              </a:lnSpc>
              <a:spcBef>
                <a:spcPts val="0"/>
              </a:spcBef>
              <a:spcAft>
                <a:spcPts val="0"/>
              </a:spcAft>
              <a:buClrTx/>
              <a:buSzTx/>
              <a:buFontTx/>
              <a:buNone/>
              <a:tabLst>
                <a:tab pos="685800" algn="l"/>
                <a:tab pos="923925" algn="l"/>
              </a:tabLst>
              <a:defRPr/>
            </a:pPr>
            <a:r>
              <a:rPr kumimoji="0" lang="en-US" sz="2400" b="0" i="0" u="none" strike="noStrike" kern="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Tahoma" panose="020B0604030504040204" pitchFamily="34" charset="0"/>
              </a:rPr>
              <a:t>	</a:t>
            </a:r>
            <a:endParaRPr lang="en-US" dirty="0"/>
          </a:p>
        </p:txBody>
      </p:sp>
      <p:pic>
        <p:nvPicPr>
          <p:cNvPr id="4" name="Picture 3">
            <a:extLst>
              <a:ext uri="{FF2B5EF4-FFF2-40B4-BE49-F238E27FC236}">
                <a16:creationId xmlns:a16="http://schemas.microsoft.com/office/drawing/2014/main" id="{EAF64020-F52B-49A4-9320-62FE9C478798}"/>
              </a:ext>
            </a:extLst>
          </p:cNvPr>
          <p:cNvPicPr>
            <a:picLocks noChangeAspect="1"/>
          </p:cNvPicPr>
          <p:nvPr/>
        </p:nvPicPr>
        <p:blipFill>
          <a:blip r:embed="rId2"/>
          <a:stretch>
            <a:fillRect/>
          </a:stretch>
        </p:blipFill>
        <p:spPr>
          <a:xfrm>
            <a:off x="914400" y="4179070"/>
            <a:ext cx="4377307" cy="445047"/>
          </a:xfrm>
          <a:prstGeom prst="rect">
            <a:avLst/>
          </a:prstGeom>
        </p:spPr>
      </p:pic>
      <p:sp>
        <p:nvSpPr>
          <p:cNvPr id="7" name="TextBox 6">
            <a:extLst>
              <a:ext uri="{FF2B5EF4-FFF2-40B4-BE49-F238E27FC236}">
                <a16:creationId xmlns:a16="http://schemas.microsoft.com/office/drawing/2014/main" id="{A5FC396D-7A7C-4250-85EC-A437F78CA5C9}"/>
              </a:ext>
            </a:extLst>
          </p:cNvPr>
          <p:cNvSpPr txBox="1"/>
          <p:nvPr/>
        </p:nvSpPr>
        <p:spPr>
          <a:xfrm>
            <a:off x="19878" y="6099660"/>
            <a:ext cx="9147412" cy="707886"/>
          </a:xfrm>
          <a:prstGeom prst="rect">
            <a:avLst/>
          </a:prstGeom>
          <a:noFill/>
        </p:spPr>
        <p:txBody>
          <a:bodyPr wrap="square">
            <a:spAutoFit/>
          </a:bodyPr>
          <a:lstStyle/>
          <a:p>
            <a:r>
              <a:rPr lang="en-US" sz="1000" dirty="0"/>
              <a:t>SYI-3.D.1 The level of variation in a population affects population dynamics</a:t>
            </a:r>
            <a:br>
              <a:rPr lang="en-US" sz="1000" dirty="0"/>
            </a:br>
            <a:r>
              <a:rPr lang="en-US" sz="1000" dirty="0"/>
              <a:t>    c. Alleles that are adaptive in one environmental condition may be deleterious in another because of different selective pressures. </a:t>
            </a:r>
            <a:br>
              <a:rPr lang="en-US" sz="1000" dirty="0"/>
            </a:br>
            <a:r>
              <a:rPr lang="en-US" sz="1000" dirty="0"/>
              <a:t>EVO-1.E.3 Some phenotypic variations significantly increase or decrease fitness of the organism in particular environments.</a:t>
            </a:r>
            <a:endParaRPr lang="en-US" sz="1000" dirty="0">
              <a:latin typeface="Times New Roman" panose="02020603050405020304" pitchFamily="18" charset="0"/>
              <a:cs typeface="Times New Roman" panose="02020603050405020304" pitchFamily="18" charset="0"/>
            </a:endParaRPr>
          </a:p>
          <a:p>
            <a:r>
              <a:rPr lang="en-US" sz="1000" dirty="0">
                <a:latin typeface="Times New Roman" panose="02020603050405020304" pitchFamily="18" charset="0"/>
                <a:cs typeface="Times New Roman" panose="02020603050405020304" pitchFamily="18" charset="0"/>
              </a:rPr>
              <a:t>ILLUSTRATIVE EXAMPLES  § Sickle cell anemia </a:t>
            </a:r>
          </a:p>
        </p:txBody>
      </p:sp>
    </p:spTree>
    <p:extLst>
      <p:ext uri="{BB962C8B-B14F-4D97-AF65-F5344CB8AC3E}">
        <p14:creationId xmlns:p14="http://schemas.microsoft.com/office/powerpoint/2010/main" val="25342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375EEAF2-8925-42F4-B15A-4F63A2254473}"/>
              </a:ext>
            </a:extLst>
          </p:cNvPr>
          <p:cNvSpPr>
            <a:spLocks noGrp="1" noChangeArrowheads="1"/>
          </p:cNvSpPr>
          <p:nvPr>
            <p:ph type="body" sz="half" idx="2"/>
          </p:nvPr>
        </p:nvSpPr>
        <p:spPr>
          <a:xfrm>
            <a:off x="65088" y="609600"/>
            <a:ext cx="9043987" cy="4648200"/>
          </a:xfrm>
        </p:spPr>
        <p:txBody>
          <a:bodyPr/>
          <a:lstStyle/>
          <a:p>
            <a:pPr marL="0" indent="0">
              <a:buFontTx/>
              <a:buNone/>
            </a:pPr>
            <a:r>
              <a:rPr lang="en-US" altLang="en-US" sz="2400" dirty="0">
                <a:latin typeface="Comic Sans MS" panose="030F0702030302020204" pitchFamily="66" charset="0"/>
              </a:rPr>
              <a:t>Males of different species of the fruit fly Drosophila that live in the same parts of the Hawaiian Islands have different elaborate courtship rituals. These rituals involve fighting other males and making stylized movements that attract females. What type of reproductive isolation does this represent? </a:t>
            </a:r>
            <a:br>
              <a:rPr lang="en-US" altLang="en-US" sz="2400" dirty="0">
                <a:latin typeface="Comic Sans MS" panose="030F0702030302020204" pitchFamily="66" charset="0"/>
              </a:rPr>
            </a:br>
            <a:r>
              <a:rPr lang="en-US" altLang="en-US" sz="2400" dirty="0">
                <a:latin typeface="Comic Sans MS" panose="030F0702030302020204" pitchFamily="66" charset="0"/>
              </a:rPr>
              <a:t>     A) habitat isolation </a:t>
            </a:r>
            <a:br>
              <a:rPr lang="en-US" altLang="en-US" sz="2400" dirty="0">
                <a:latin typeface="Comic Sans MS" panose="030F0702030302020204" pitchFamily="66" charset="0"/>
              </a:rPr>
            </a:br>
            <a:r>
              <a:rPr lang="en-US" altLang="en-US" sz="2400" dirty="0">
                <a:latin typeface="Comic Sans MS" panose="030F0702030302020204" pitchFamily="66" charset="0"/>
              </a:rPr>
              <a:t>     B) temporal isolation </a:t>
            </a:r>
            <a:br>
              <a:rPr lang="en-US" altLang="en-US" sz="2400" dirty="0">
                <a:latin typeface="Comic Sans MS" panose="030F0702030302020204" pitchFamily="66" charset="0"/>
              </a:rPr>
            </a:br>
            <a:r>
              <a:rPr lang="en-US" altLang="en-US" sz="2400" dirty="0">
                <a:latin typeface="Comic Sans MS" panose="030F0702030302020204" pitchFamily="66" charset="0"/>
              </a:rPr>
              <a:t>     C) behavioral isolation </a:t>
            </a:r>
            <a:br>
              <a:rPr lang="en-US" altLang="en-US" sz="2400" dirty="0">
                <a:latin typeface="Comic Sans MS" panose="030F0702030302020204" pitchFamily="66" charset="0"/>
              </a:rPr>
            </a:br>
            <a:r>
              <a:rPr lang="en-US" altLang="en-US" sz="2400" dirty="0">
                <a:latin typeface="Comic Sans MS" panose="030F0702030302020204" pitchFamily="66" charset="0"/>
              </a:rPr>
              <a:t>     D) gametic isolation </a:t>
            </a:r>
            <a:br>
              <a:rPr lang="en-US" altLang="en-US" sz="2400" dirty="0">
                <a:latin typeface="Comic Sans MS" panose="030F0702030302020204" pitchFamily="66" charset="0"/>
              </a:rPr>
            </a:br>
            <a:r>
              <a:rPr lang="en-US" altLang="en-US" sz="2400" dirty="0">
                <a:latin typeface="Comic Sans MS" panose="030F0702030302020204" pitchFamily="66" charset="0"/>
              </a:rPr>
              <a:t>     E) postzygotic barriers</a:t>
            </a:r>
          </a:p>
        </p:txBody>
      </p:sp>
      <p:sp>
        <p:nvSpPr>
          <p:cNvPr id="89091" name="Rectangle 1">
            <a:extLst>
              <a:ext uri="{FF2B5EF4-FFF2-40B4-BE49-F238E27FC236}">
                <a16:creationId xmlns:a16="http://schemas.microsoft.com/office/drawing/2014/main" id="{8683A3C7-AB78-4842-A760-1A742B33F1EB}"/>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EDEB208E-BC26-4348-AC12-2C67CE7F2C78}"/>
              </a:ext>
            </a:extLst>
          </p:cNvPr>
          <p:cNvSpPr txBox="1"/>
          <p:nvPr/>
        </p:nvSpPr>
        <p:spPr>
          <a:xfrm>
            <a:off x="23813" y="0"/>
            <a:ext cx="8891587" cy="400050"/>
          </a:xfrm>
          <a:prstGeom prst="rect">
            <a:avLst/>
          </a:prstGeom>
          <a:noFill/>
        </p:spPr>
        <p:txBody>
          <a:bodyPr>
            <a:spAutoFit/>
          </a:bodyPr>
          <a:lstStyle/>
          <a:p>
            <a:pPr>
              <a:defRPr/>
            </a:pPr>
            <a:r>
              <a:rPr lang="en-US" sz="1000" dirty="0">
                <a:solidFill>
                  <a:schemeClr val="accent6">
                    <a:lumMod val="75000"/>
                  </a:schemeClr>
                </a:solidFill>
              </a:rPr>
              <a:t>FROM:</a:t>
            </a:r>
            <a:br>
              <a:rPr lang="en-US" sz="1000" dirty="0">
                <a:solidFill>
                  <a:schemeClr val="accent6">
                    <a:lumMod val="75000"/>
                  </a:schemeClr>
                </a:solidFill>
              </a:rPr>
            </a:br>
            <a:r>
              <a:rPr lang="en-US" sz="1000" dirty="0">
                <a:solidFill>
                  <a:schemeClr val="accent6">
                    <a:lumMod val="75000"/>
                  </a:schemeClr>
                </a:solidFill>
              </a:rPr>
              <a:t>http://serranohighschoolapbiology.weebly.com/uploads/6/7/9/9/6799747/ap_biology_evolution_unit_practice_test_1.pdf</a:t>
            </a:r>
          </a:p>
        </p:txBody>
      </p:sp>
      <p:sp>
        <p:nvSpPr>
          <p:cNvPr id="3" name="Oval 2">
            <a:extLst>
              <a:ext uri="{FF2B5EF4-FFF2-40B4-BE49-F238E27FC236}">
                <a16:creationId xmlns:a16="http://schemas.microsoft.com/office/drawing/2014/main" id="{26542BF0-C792-4124-8B7A-BA78CED5D153}"/>
              </a:ext>
            </a:extLst>
          </p:cNvPr>
          <p:cNvSpPr/>
          <p:nvPr/>
        </p:nvSpPr>
        <p:spPr>
          <a:xfrm>
            <a:off x="515938" y="3581400"/>
            <a:ext cx="433387"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3254" name="Rectangle 1">
            <a:extLst>
              <a:ext uri="{FF2B5EF4-FFF2-40B4-BE49-F238E27FC236}">
                <a16:creationId xmlns:a16="http://schemas.microsoft.com/office/drawing/2014/main" id="{B05D96EA-6F53-4AC4-B4C2-05048D2BC70C}"/>
              </a:ext>
            </a:extLst>
          </p:cNvPr>
          <p:cNvSpPr>
            <a:spLocks noChangeArrowheads="1"/>
          </p:cNvSpPr>
          <p:nvPr/>
        </p:nvSpPr>
        <p:spPr bwMode="auto">
          <a:xfrm>
            <a:off x="23191" y="6282778"/>
            <a:ext cx="7398179" cy="575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nSpc>
                <a:spcPct val="107000"/>
              </a:lnSpc>
              <a:buNone/>
            </a:pPr>
            <a:r>
              <a:rPr lang="en-US" sz="1000" dirty="0">
                <a:solidFill>
                  <a:prstClr val="black"/>
                </a:solidFill>
                <a:latin typeface="Times New Roman" panose="02020603050405020304" pitchFamily="18" charset="0"/>
                <a:cs typeface="Times New Roman" panose="02020603050405020304" pitchFamily="18" charset="0"/>
              </a:rPr>
              <a:t>EVO-3.D.1 Speciation may occur when two populations become reproductively isolated from each other.</a:t>
            </a:r>
          </a:p>
          <a:p>
            <a:pPr lvl="0" eaLnBrk="1" fontAlgn="auto" hangingPunct="1">
              <a:lnSpc>
                <a:spcPct val="107000"/>
              </a:lnSpc>
              <a:spcBef>
                <a:spcPts val="0"/>
              </a:spcBef>
              <a:spcAft>
                <a:spcPts val="0"/>
              </a:spcAft>
              <a:buNone/>
            </a:pPr>
            <a:r>
              <a:rPr lang="en-US" sz="1000" dirty="0">
                <a:solidFill>
                  <a:prstClr val="black"/>
                </a:solidFill>
                <a:latin typeface="Times New Roman" panose="02020603050405020304" pitchFamily="18" charset="0"/>
                <a:cs typeface="Times New Roman" panose="02020603050405020304" pitchFamily="18" charset="0"/>
              </a:rPr>
              <a:t>EVO-3.F.2 Speciation may be sympatric or allopatric. </a:t>
            </a:r>
          </a:p>
          <a:p>
            <a:pPr lvl="0" eaLnBrk="1" fontAlgn="auto" hangingPunct="1">
              <a:lnSpc>
                <a:spcPct val="107000"/>
              </a:lnSpc>
              <a:spcBef>
                <a:spcPts val="0"/>
              </a:spcBef>
              <a:spcAft>
                <a:spcPts val="0"/>
              </a:spcAft>
              <a:buNone/>
            </a:pPr>
            <a:r>
              <a:rPr lang="en-US" sz="1000" dirty="0">
                <a:solidFill>
                  <a:prstClr val="black"/>
                </a:solidFill>
                <a:latin typeface="Times New Roman" panose="02020603050405020304" pitchFamily="18" charset="0"/>
                <a:cs typeface="Times New Roman" panose="02020603050405020304" pitchFamily="18" charset="0"/>
              </a:rPr>
              <a:t>EVO-3.F.3 Various prezygotic and postzygotic mechanisms can maintain reproductive isolation and prevent gene flow between populations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arn(inVertical)">
                                      <p:cBhvr>
                                        <p:cTn id="12" dur="500"/>
                                        <p:tgtEl>
                                          <p:spTgt spid="53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3254"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33CC"/>
        </a:solidFill>
        <a:effectLst/>
      </p:bgPr>
    </p:bg>
    <p:spTree>
      <p:nvGrpSpPr>
        <p:cNvPr id="1" name=""/>
        <p:cNvGrpSpPr/>
        <p:nvPr/>
      </p:nvGrpSpPr>
      <p:grpSpPr>
        <a:xfrm>
          <a:off x="0" y="0"/>
          <a:ext cx="0" cy="0"/>
          <a:chOff x="0" y="0"/>
          <a:chExt cx="0" cy="0"/>
        </a:xfrm>
      </p:grpSpPr>
      <p:pic>
        <p:nvPicPr>
          <p:cNvPr id="13315" name="Picture 5" descr="snake evolutioin">
            <a:extLst>
              <a:ext uri="{FF2B5EF4-FFF2-40B4-BE49-F238E27FC236}">
                <a16:creationId xmlns:a16="http://schemas.microsoft.com/office/drawing/2014/main" id="{D6D67A23-F1B8-41F4-9DFD-A46D5D0ED3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61" t="14286" r="2986"/>
          <a:stretch/>
        </p:blipFill>
        <p:spPr bwMode="auto">
          <a:xfrm>
            <a:off x="1808162" y="914400"/>
            <a:ext cx="5202238" cy="57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7">
            <a:extLst>
              <a:ext uri="{FF2B5EF4-FFF2-40B4-BE49-F238E27FC236}">
                <a16:creationId xmlns:a16="http://schemas.microsoft.com/office/drawing/2014/main" id="{71E749C8-0062-40AC-BAE5-A1D6675E230A}"/>
              </a:ext>
            </a:extLst>
          </p:cNvPr>
          <p:cNvSpPr>
            <a:spLocks noChangeArrowheads="1"/>
          </p:cNvSpPr>
          <p:nvPr/>
        </p:nvSpPr>
        <p:spPr bwMode="auto">
          <a:xfrm>
            <a:off x="1960734" y="6308725"/>
            <a:ext cx="48974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CC3399"/>
                </a:solidFill>
                <a:effectLst/>
                <a:uLnTx/>
                <a:uFillTx/>
                <a:latin typeface="Arial" panose="020B0604020202020204" pitchFamily="34" charset="0"/>
                <a:ea typeface="+mn-ea"/>
                <a:cs typeface="+mn-cs"/>
              </a:rPr>
              <a:t>http://www.cartoonstock.com/newscartoons/cartoonists/rbr/lowres/rbrn15l.jpg</a:t>
            </a:r>
          </a:p>
        </p:txBody>
      </p:sp>
      <p:sp>
        <p:nvSpPr>
          <p:cNvPr id="2" name="Rectangle 1">
            <a:extLst>
              <a:ext uri="{FF2B5EF4-FFF2-40B4-BE49-F238E27FC236}">
                <a16:creationId xmlns:a16="http://schemas.microsoft.com/office/drawing/2014/main" id="{10C9F836-867F-4CA9-B86B-E983EC4650FA}"/>
              </a:ext>
            </a:extLst>
          </p:cNvPr>
          <p:cNvSpPr/>
          <p:nvPr/>
        </p:nvSpPr>
        <p:spPr>
          <a:xfrm>
            <a:off x="2347830" y="162580"/>
            <a:ext cx="4123245" cy="523220"/>
          </a:xfrm>
          <a:prstGeom prst="rect">
            <a:avLst/>
          </a:prstGeom>
          <a:solidFill>
            <a:srgbClr val="FFFF00"/>
          </a:solidFill>
        </p:spPr>
        <p:txBody>
          <a:bodyPr wrap="none">
            <a:spAutoFit/>
          </a:bodyPr>
          <a:lstStyle/>
          <a:p>
            <a:pPr lvl="0"/>
            <a:r>
              <a:rPr lang="en-US" sz="2800" dirty="0">
                <a:solidFill>
                  <a:srgbClr val="000000"/>
                </a:solidFill>
              </a:rPr>
              <a:t>TAKE A STUDY BREAK</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a:extLst>
              <a:ext uri="{FF2B5EF4-FFF2-40B4-BE49-F238E27FC236}">
                <a16:creationId xmlns:a16="http://schemas.microsoft.com/office/drawing/2014/main" id="{D46DC815-4A94-4146-A3ED-9EE27C1B30B6}"/>
              </a:ext>
            </a:extLst>
          </p:cNvPr>
          <p:cNvSpPr txBox="1">
            <a:spLocks noChangeArrowheads="1"/>
          </p:cNvSpPr>
          <p:nvPr/>
        </p:nvSpPr>
        <p:spPr bwMode="auto">
          <a:xfrm>
            <a:off x="152400" y="0"/>
            <a:ext cx="8991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latin typeface="Comic Sans MS" panose="030F0702030302020204" pitchFamily="66" charset="0"/>
              </a:rPr>
              <a:t>Process by which related organisms evolve differences when they are isolated in different environments</a:t>
            </a:r>
          </a:p>
        </p:txBody>
      </p:sp>
      <p:sp>
        <p:nvSpPr>
          <p:cNvPr id="83973" name="Text Box 5">
            <a:extLst>
              <a:ext uri="{FF2B5EF4-FFF2-40B4-BE49-F238E27FC236}">
                <a16:creationId xmlns:a16="http://schemas.microsoft.com/office/drawing/2014/main" id="{83654280-5FC0-4B59-84C0-D4F8EB0C79B7}"/>
              </a:ext>
            </a:extLst>
          </p:cNvPr>
          <p:cNvSpPr txBox="1">
            <a:spLocks noChangeArrowheads="1"/>
          </p:cNvSpPr>
          <p:nvPr/>
        </p:nvSpPr>
        <p:spPr bwMode="auto">
          <a:xfrm>
            <a:off x="3429000" y="990600"/>
            <a:ext cx="472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solidFill>
                  <a:srgbClr val="0000FF"/>
                </a:solidFill>
                <a:latin typeface="Comic Sans MS" panose="030F0702030302020204" pitchFamily="66" charset="0"/>
              </a:rPr>
              <a:t>Divergent evolution</a:t>
            </a:r>
          </a:p>
        </p:txBody>
      </p:sp>
      <p:sp>
        <p:nvSpPr>
          <p:cNvPr id="2" name="Rectangle 1">
            <a:extLst>
              <a:ext uri="{FF2B5EF4-FFF2-40B4-BE49-F238E27FC236}">
                <a16:creationId xmlns:a16="http://schemas.microsoft.com/office/drawing/2014/main" id="{7BDDD941-56B4-4863-95C9-C9F0BDB5CAB3}"/>
              </a:ext>
            </a:extLst>
          </p:cNvPr>
          <p:cNvSpPr/>
          <p:nvPr/>
        </p:nvSpPr>
        <p:spPr>
          <a:xfrm>
            <a:off x="76200" y="6324600"/>
            <a:ext cx="9144000" cy="410562"/>
          </a:xfrm>
          <a:prstGeom prst="rect">
            <a:avLst/>
          </a:prstGeom>
        </p:spPr>
        <p:txBody>
          <a:bodyPr wrap="square">
            <a:spAutoFit/>
          </a:bodyPr>
          <a:lstStyle/>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EVO-3.E.2 Divergent evolution occurs when adaptation to new habitats results in phenotypic diversification. Speciation rates can be especially rapid during times of adaptive radiation as new habitats become available</a:t>
            </a:r>
          </a:p>
        </p:txBody>
      </p:sp>
      <p:sp>
        <p:nvSpPr>
          <p:cNvPr id="6" name="TextBox 5">
            <a:extLst>
              <a:ext uri="{FF2B5EF4-FFF2-40B4-BE49-F238E27FC236}">
                <a16:creationId xmlns:a16="http://schemas.microsoft.com/office/drawing/2014/main" id="{8DBB8810-28E6-4C64-8D0E-4433E9BFB11F}"/>
              </a:ext>
            </a:extLst>
          </p:cNvPr>
          <p:cNvSpPr txBox="1"/>
          <p:nvPr/>
        </p:nvSpPr>
        <p:spPr>
          <a:xfrm>
            <a:off x="47847" y="2209800"/>
            <a:ext cx="8991600" cy="1384995"/>
          </a:xfrm>
          <a:prstGeom prst="rect">
            <a:avLst/>
          </a:prstGeom>
          <a:noFill/>
        </p:spPr>
        <p:txBody>
          <a:bodyPr wrap="square">
            <a:spAutoFit/>
          </a:bodyPr>
          <a:lstStyle/>
          <a:p>
            <a:r>
              <a:rPr lang="en-US" sz="2800" dirty="0">
                <a:cs typeface="Times New Roman" panose="02020603050405020304" pitchFamily="18" charset="0"/>
              </a:rPr>
              <a:t>During times of adaptive radiation as new habitats become available, speciation rates can be especially</a:t>
            </a:r>
          </a:p>
          <a:p>
            <a:r>
              <a:rPr lang="en-US" sz="2800" dirty="0">
                <a:cs typeface="Times New Roman" panose="02020603050405020304" pitchFamily="18" charset="0"/>
              </a:rPr>
              <a:t>_______ </a:t>
            </a:r>
            <a:endParaRPr lang="en-US" dirty="0"/>
          </a:p>
        </p:txBody>
      </p:sp>
      <p:sp>
        <p:nvSpPr>
          <p:cNvPr id="8" name="TextBox 7">
            <a:extLst>
              <a:ext uri="{FF2B5EF4-FFF2-40B4-BE49-F238E27FC236}">
                <a16:creationId xmlns:a16="http://schemas.microsoft.com/office/drawing/2014/main" id="{6396543B-C1C6-4E0E-A524-DFF19B5608FC}"/>
              </a:ext>
            </a:extLst>
          </p:cNvPr>
          <p:cNvSpPr txBox="1"/>
          <p:nvPr/>
        </p:nvSpPr>
        <p:spPr>
          <a:xfrm>
            <a:off x="47847" y="3605428"/>
            <a:ext cx="4646428" cy="400110"/>
          </a:xfrm>
          <a:prstGeom prst="rect">
            <a:avLst/>
          </a:prstGeom>
          <a:noFill/>
        </p:spPr>
        <p:txBody>
          <a:bodyPr wrap="square">
            <a:spAutoFit/>
          </a:bodyPr>
          <a:lstStyle/>
          <a:p>
            <a:r>
              <a:rPr lang="en-US" sz="2000" dirty="0">
                <a:cs typeface="Times New Roman" panose="02020603050405020304" pitchFamily="18" charset="0"/>
              </a:rPr>
              <a:t>slow    rapid </a:t>
            </a:r>
            <a:endParaRPr lang="en-US" sz="2000" dirty="0"/>
          </a:p>
        </p:txBody>
      </p:sp>
      <p:sp>
        <p:nvSpPr>
          <p:cNvPr id="10" name="TextBox 9">
            <a:extLst>
              <a:ext uri="{FF2B5EF4-FFF2-40B4-BE49-F238E27FC236}">
                <a16:creationId xmlns:a16="http://schemas.microsoft.com/office/drawing/2014/main" id="{A664E32A-4D12-44B9-8516-8C335D1D4134}"/>
              </a:ext>
            </a:extLst>
          </p:cNvPr>
          <p:cNvSpPr txBox="1"/>
          <p:nvPr/>
        </p:nvSpPr>
        <p:spPr>
          <a:xfrm>
            <a:off x="304800" y="3046930"/>
            <a:ext cx="4646428" cy="523220"/>
          </a:xfrm>
          <a:prstGeom prst="rect">
            <a:avLst/>
          </a:prstGeom>
          <a:noFill/>
        </p:spPr>
        <p:txBody>
          <a:bodyPr wrap="square">
            <a:spAutoFit/>
          </a:bodyPr>
          <a:lstStyle/>
          <a:p>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rPr>
              <a:t>rapid</a:t>
            </a: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973"/>
                                        </p:tgtEl>
                                        <p:attrNameLst>
                                          <p:attrName>style.visibility</p:attrName>
                                        </p:attrNameLst>
                                      </p:cBhvr>
                                      <p:to>
                                        <p:strVal val="visible"/>
                                      </p:to>
                                    </p:set>
                                    <p:animEffect transition="in" filter="dissolve">
                                      <p:cBhvr>
                                        <p:cTn id="7" dur="500"/>
                                        <p:tgtEl>
                                          <p:spTgt spid="839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autoUpdateAnimBg="0"/>
      <p:bldP spid="2" grpId="0"/>
      <p:bldP spid="10"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8C14855F-7247-47DD-A97C-45B616E4F259}"/>
              </a:ext>
            </a:extLst>
          </p:cNvPr>
          <p:cNvGraphicFramePr>
            <a:graphicFrameLocks noGrp="1"/>
          </p:cNvGraphicFramePr>
          <p:nvPr>
            <p:extLst>
              <p:ext uri="{D42A27DB-BD31-4B8C-83A1-F6EECF244321}">
                <p14:modId xmlns:p14="http://schemas.microsoft.com/office/powerpoint/2010/main" val="1780067735"/>
              </p:ext>
            </p:extLst>
          </p:nvPr>
        </p:nvGraphicFramePr>
        <p:xfrm>
          <a:off x="342899" y="475979"/>
          <a:ext cx="8458200" cy="5331764"/>
        </p:xfrm>
        <a:graphic>
          <a:graphicData uri="http://schemas.openxmlformats.org/drawingml/2006/table">
            <a:tbl>
              <a:tblPr firstRow="1" firstCol="1" bandRow="1"/>
              <a:tblGrid>
                <a:gridCol w="6134101">
                  <a:extLst>
                    <a:ext uri="{9D8B030D-6E8A-4147-A177-3AD203B41FA5}">
                      <a16:colId xmlns:a16="http://schemas.microsoft.com/office/drawing/2014/main" val="2841633509"/>
                    </a:ext>
                  </a:extLst>
                </a:gridCol>
                <a:gridCol w="2324099">
                  <a:extLst>
                    <a:ext uri="{9D8B030D-6E8A-4147-A177-3AD203B41FA5}">
                      <a16:colId xmlns:a16="http://schemas.microsoft.com/office/drawing/2014/main" val="698756581"/>
                    </a:ext>
                  </a:extLst>
                </a:gridCol>
              </a:tblGrid>
              <a:tr h="574686">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400" dirty="0">
                          <a:effectLst/>
                          <a:latin typeface="Comic Sans MS" panose="030F0702030302020204" pitchFamily="66" charset="0"/>
                          <a:ea typeface="Calibri" panose="020F0502020204030204" pitchFamily="34" charset="0"/>
                          <a:cs typeface="Times New Roman" panose="02020603050405020304" pitchFamily="18" charset="0"/>
                        </a:rPr>
                        <a:t>Bees can see blue and yellow and ultra-violet, but not red.  Flowers pollinated by bees are mainly colored blue and yellow with ultra-violet nectar guides (landing patterns) on their petals and flowers shaped to fit the tongue-length of the species of bee that pollinates them. </a:t>
                      </a:r>
                    </a:p>
                  </a:txBody>
                  <a:tcPr marL="44180" marR="44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180" marR="44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68707"/>
                  </a:ext>
                </a:extLst>
              </a:tr>
              <a:tr h="711697">
                <a:tc>
                  <a:txBody>
                    <a:bodyPr/>
                    <a:lstStyle/>
                    <a:p>
                      <a:pPr eaLnBrk="1" hangingPunct="1">
                        <a:spcBef>
                          <a:spcPct val="0"/>
                        </a:spcBef>
                        <a:buFontTx/>
                        <a:buNone/>
                      </a:pPr>
                      <a:r>
                        <a:rPr lang="en-US" altLang="en-US" sz="1400" b="0" dirty="0">
                          <a:latin typeface="Comic Sans MS" panose="030F0702030302020204" pitchFamily="66" charset="0"/>
                        </a:rPr>
                        <a:t>Whales, sharks, and penguins all have streamlined bodies and fins/flipper for moving in water even though they belong in different animal groups  (mammals, fish, and birds)</a:t>
                      </a:r>
                    </a:p>
                  </a:txBody>
                  <a:tcPr marL="44180" marR="44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600" dirty="0">
                          <a:effectLst/>
                          <a:latin typeface="Comic Sans MS" panose="030F0702030302020204" pitchFamily="66" charset="0"/>
                          <a:ea typeface="Calibri" panose="020F0502020204030204" pitchFamily="34" charset="0"/>
                          <a:cs typeface="Times New Roman" panose="02020603050405020304" pitchFamily="18" charset="0"/>
                        </a:rPr>
                        <a:t> </a:t>
                      </a:r>
                    </a:p>
                    <a:p>
                      <a:pPr marL="0" marR="0" algn="l">
                        <a:lnSpc>
                          <a:spcPct val="115000"/>
                        </a:lnSpc>
                        <a:spcBef>
                          <a:spcPts val="0"/>
                        </a:spcBef>
                        <a:spcAft>
                          <a:spcPts val="0"/>
                        </a:spcAft>
                      </a:pPr>
                      <a:r>
                        <a:rPr lang="en-US" sz="600" dirty="0">
                          <a:effectLst/>
                          <a:latin typeface="Comic Sans MS" panose="030F0702030302020204" pitchFamily="66" charset="0"/>
                          <a:cs typeface="Times New Roman" panose="02020603050405020304" pitchFamily="18" charset="0"/>
                        </a:rPr>
                        <a:t> </a:t>
                      </a:r>
                      <a:endParaRPr lang="en-US" sz="700" dirty="0">
                        <a:effectLst/>
                        <a:latin typeface="Calibri" panose="020F0502020204030204" pitchFamily="34" charset="0"/>
                        <a:cs typeface="Times New Roman" panose="02020603050405020304" pitchFamily="18" charset="0"/>
                      </a:endParaRPr>
                    </a:p>
                  </a:txBody>
                  <a:tcPr marL="44180" marR="44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6901000"/>
                  </a:ext>
                </a:extLst>
              </a:tr>
              <a:tr h="428794">
                <a:tc>
                  <a:txBody>
                    <a:bodyPr/>
                    <a:lstStyle/>
                    <a:p>
                      <a:pPr marL="0" marR="0" algn="l">
                        <a:lnSpc>
                          <a:spcPct val="115000"/>
                        </a:lnSpc>
                        <a:spcBef>
                          <a:spcPts val="0"/>
                        </a:spcBef>
                        <a:spcAft>
                          <a:spcPts val="0"/>
                        </a:spcAft>
                      </a:pPr>
                      <a:r>
                        <a:rPr lang="en-US" sz="1400" dirty="0">
                          <a:effectLst/>
                          <a:latin typeface="Comic Sans MS" panose="030F0702030302020204" pitchFamily="66" charset="0"/>
                          <a:ea typeface="Calibri" panose="020F0502020204030204" pitchFamily="34" charset="0"/>
                          <a:cs typeface="Times New Roman" panose="02020603050405020304" pitchFamily="18" charset="0"/>
                        </a:rPr>
                        <a:t>A desert kit fox has large ears with greater surface area to prevent overheating. The red fox lives in the forest and has a coat color that keeps it camouflaged.</a:t>
                      </a:r>
                    </a:p>
                  </a:txBody>
                  <a:tcPr marL="44180" marR="44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180" marR="44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1722527"/>
                  </a:ext>
                </a:extLst>
              </a:tr>
              <a:tr h="1006407">
                <a:tc>
                  <a:txBody>
                    <a:bodyPr/>
                    <a:lstStyle/>
                    <a:p>
                      <a:pPr marL="0" marR="0" algn="l">
                        <a:lnSpc>
                          <a:spcPct val="115000"/>
                        </a:lnSpc>
                        <a:spcBef>
                          <a:spcPts val="0"/>
                        </a:spcBef>
                        <a:spcAft>
                          <a:spcPts val="0"/>
                        </a:spcAft>
                      </a:pPr>
                      <a:r>
                        <a:rPr lang="en-US" sz="1400" dirty="0">
                          <a:effectLst/>
                          <a:latin typeface="Comic Sans MS" panose="030F0702030302020204" pitchFamily="66" charset="0"/>
                          <a:ea typeface="Calibri" panose="020F0502020204030204" pitchFamily="34" charset="0"/>
                          <a:cs typeface="Times New Roman" panose="02020603050405020304" pitchFamily="18" charset="0"/>
                        </a:rPr>
                        <a:t>Cardinal flowers have a shape and length that matches a hummingbird’s beak. As the birds feed their foreheads bump against the pollen structures allowing them to fertilize the flowers.</a:t>
                      </a:r>
                    </a:p>
                  </a:txBody>
                  <a:tcPr marL="44180" marR="44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600" dirty="0">
                          <a:effectLst/>
                          <a:latin typeface="Comic Sans MS" panose="030F0702030302020204" pitchFamily="66" charset="0"/>
                          <a:ea typeface="Calibri" panose="020F0502020204030204" pitchFamily="34" charset="0"/>
                          <a:cs typeface="Times New Roman" panose="02020603050405020304" pitchFamily="18" charset="0"/>
                        </a:rPr>
                        <a:t> </a:t>
                      </a:r>
                    </a:p>
                    <a:p>
                      <a:pPr marL="0" marR="0" algn="l">
                        <a:lnSpc>
                          <a:spcPct val="115000"/>
                        </a:lnSpc>
                        <a:spcBef>
                          <a:spcPts val="0"/>
                        </a:spcBef>
                        <a:spcAft>
                          <a:spcPts val="0"/>
                        </a:spcAft>
                      </a:pPr>
                      <a:endParaRPr lang="en-US" sz="600" dirty="0">
                        <a:effectLst/>
                        <a:latin typeface="Comic Sans MS" panose="030F0702030302020204" pitchFamily="66" charset="0"/>
                        <a:cs typeface="Times New Roman" panose="02020603050405020304" pitchFamily="18" charset="0"/>
                      </a:endParaRPr>
                    </a:p>
                    <a:p>
                      <a:pPr marL="0" marR="0" algn="l">
                        <a:lnSpc>
                          <a:spcPct val="115000"/>
                        </a:lnSpc>
                        <a:spcBef>
                          <a:spcPts val="0"/>
                        </a:spcBef>
                        <a:spcAft>
                          <a:spcPts val="0"/>
                        </a:spcAft>
                      </a:pPr>
                      <a:r>
                        <a:rPr lang="en-US" sz="600" dirty="0">
                          <a:effectLst/>
                          <a:latin typeface="Comic Sans MS" panose="030F0702030302020204" pitchFamily="66" charset="0"/>
                          <a:cs typeface="Times New Roman" panose="02020603050405020304" pitchFamily="18" charset="0"/>
                        </a:rPr>
                        <a:t> </a:t>
                      </a:r>
                    </a:p>
                    <a:p>
                      <a:pPr marL="0" marR="0" algn="l">
                        <a:lnSpc>
                          <a:spcPct val="115000"/>
                        </a:lnSpc>
                        <a:spcBef>
                          <a:spcPts val="0"/>
                        </a:spcBef>
                        <a:spcAft>
                          <a:spcPts val="0"/>
                        </a:spcAft>
                      </a:pPr>
                      <a:r>
                        <a:rPr lang="en-US" sz="600" dirty="0">
                          <a:effectLst/>
                          <a:latin typeface="Comic Sans MS" panose="030F0702030302020204" pitchFamily="66" charset="0"/>
                          <a:cs typeface="Times New Roman" panose="02020603050405020304" pitchFamily="18" charset="0"/>
                        </a:rPr>
                        <a:t> </a:t>
                      </a:r>
                    </a:p>
                    <a:p>
                      <a:pPr marL="0" marR="0" algn="l">
                        <a:lnSpc>
                          <a:spcPct val="115000"/>
                        </a:lnSpc>
                        <a:spcBef>
                          <a:spcPts val="0"/>
                        </a:spcBef>
                        <a:spcAft>
                          <a:spcPts val="0"/>
                        </a:spcAft>
                      </a:pPr>
                      <a:r>
                        <a:rPr lang="en-US" sz="600" dirty="0">
                          <a:effectLst/>
                          <a:latin typeface="Comic Sans MS" panose="030F0702030302020204" pitchFamily="66" charset="0"/>
                          <a:cs typeface="Times New Roman" panose="02020603050405020304" pitchFamily="18" charset="0"/>
                        </a:rPr>
                        <a:t> </a:t>
                      </a:r>
                      <a:endParaRPr lang="en-US" sz="700" dirty="0">
                        <a:effectLst/>
                        <a:latin typeface="Calibri" panose="020F0502020204030204" pitchFamily="34" charset="0"/>
                        <a:cs typeface="Times New Roman" panose="02020603050405020304" pitchFamily="18" charset="0"/>
                      </a:endParaRPr>
                    </a:p>
                  </a:txBody>
                  <a:tcPr marL="44180" marR="44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3142604"/>
                  </a:ext>
                </a:extLst>
              </a:tr>
              <a:tr h="574686">
                <a:tc>
                  <a:txBody>
                    <a:bodyPr/>
                    <a:lstStyle/>
                    <a:p>
                      <a:pPr marL="0" marR="0" algn="l">
                        <a:lnSpc>
                          <a:spcPct val="115000"/>
                        </a:lnSpc>
                        <a:spcBef>
                          <a:spcPts val="0"/>
                        </a:spcBef>
                        <a:spcAft>
                          <a:spcPts val="0"/>
                        </a:spcAft>
                      </a:pPr>
                      <a:r>
                        <a:rPr lang="en-US" sz="1400" b="0" dirty="0">
                          <a:effectLst/>
                          <a:latin typeface="Comic Sans MS" panose="030F0702030302020204" pitchFamily="66" charset="0"/>
                          <a:ea typeface="Calibri" panose="020F0502020204030204" pitchFamily="34" charset="0"/>
                          <a:cs typeface="Times New Roman" panose="02020603050405020304" pitchFamily="18" charset="0"/>
                        </a:rPr>
                        <a:t>Fish in the ocean surrounding Antarctica survive cold water by making a molecule that circulates the blood and keeps it from freezing.  Certain kinds of worms that live in the Arctic ocean also make antifreeze proteins that help them live in icy water.</a:t>
                      </a:r>
                      <a:r>
                        <a:rPr lang="en-US" sz="1400" dirty="0">
                          <a:effectLst/>
                          <a:latin typeface="Comic Sans MS" panose="030F0702030302020204" pitchFamily="66" charset="0"/>
                          <a:ea typeface="Calibri" panose="020F0502020204030204" pitchFamily="34" charset="0"/>
                          <a:cs typeface="Times New Roman" panose="02020603050405020304" pitchFamily="18" charset="0"/>
                        </a:rPr>
                        <a:t> </a:t>
                      </a:r>
                    </a:p>
                  </a:txBody>
                  <a:tcPr marL="44180" marR="44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180" marR="44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6455831"/>
                  </a:ext>
                </a:extLst>
              </a:tr>
              <a:tr h="574686">
                <a:tc>
                  <a:txBody>
                    <a:bodyPr/>
                    <a:lstStyle/>
                    <a:p>
                      <a:pPr marL="0" marR="0" algn="l">
                        <a:lnSpc>
                          <a:spcPct val="115000"/>
                        </a:lnSpc>
                        <a:spcBef>
                          <a:spcPts val="0"/>
                        </a:spcBef>
                        <a:spcAft>
                          <a:spcPts val="0"/>
                        </a:spcAft>
                      </a:pPr>
                      <a:r>
                        <a:rPr lang="en-US" sz="1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One species of coral-like sea organisms called bryozoans first appeared about 140 million years ago and remained unchanged for its first 40 million years. Then there was an explosion of diversification, followed by another period of stability for vast amounts of time. </a:t>
                      </a:r>
                      <a:endParaRPr lang="en-US"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44180" marR="44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180" marR="44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0698963"/>
                  </a:ext>
                </a:extLst>
              </a:tr>
            </a:tbl>
          </a:graphicData>
        </a:graphic>
      </p:graphicFrame>
      <p:sp>
        <p:nvSpPr>
          <p:cNvPr id="9" name="Text Box 2">
            <a:extLst>
              <a:ext uri="{FF2B5EF4-FFF2-40B4-BE49-F238E27FC236}">
                <a16:creationId xmlns:a16="http://schemas.microsoft.com/office/drawing/2014/main" id="{FAD04C03-DF6F-47ED-BC3C-C4FEAE47261C}"/>
              </a:ext>
            </a:extLst>
          </p:cNvPr>
          <p:cNvSpPr txBox="1">
            <a:spLocks noChangeArrowheads="1"/>
          </p:cNvSpPr>
          <p:nvPr/>
        </p:nvSpPr>
        <p:spPr bwMode="auto">
          <a:xfrm>
            <a:off x="1157287" y="84288"/>
            <a:ext cx="6829425" cy="2857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CONVERGENT  EVOLUTION                 DIVERGENT EVOLUTION              COEVOLUTION          PUNCTUATED EQUILIBRIUM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B89A9FF3-1574-4738-867D-D7E8F632FA5E}"/>
              </a:ext>
            </a:extLst>
          </p:cNvPr>
          <p:cNvSpPr txBox="1"/>
          <p:nvPr/>
        </p:nvSpPr>
        <p:spPr>
          <a:xfrm>
            <a:off x="6758609" y="2171508"/>
            <a:ext cx="2057400" cy="70788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Divergent evolution</a:t>
            </a:r>
          </a:p>
        </p:txBody>
      </p:sp>
      <p:sp>
        <p:nvSpPr>
          <p:cNvPr id="12" name="TextBox 11">
            <a:extLst>
              <a:ext uri="{FF2B5EF4-FFF2-40B4-BE49-F238E27FC236}">
                <a16:creationId xmlns:a16="http://schemas.microsoft.com/office/drawing/2014/main" id="{D585D639-CC25-4941-A0EB-BEF6592AA1BD}"/>
              </a:ext>
            </a:extLst>
          </p:cNvPr>
          <p:cNvSpPr txBox="1"/>
          <p:nvPr/>
        </p:nvSpPr>
        <p:spPr>
          <a:xfrm>
            <a:off x="6834809" y="4044417"/>
            <a:ext cx="1981200" cy="70788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Convergent evolution</a:t>
            </a:r>
          </a:p>
        </p:txBody>
      </p:sp>
      <p:sp>
        <p:nvSpPr>
          <p:cNvPr id="13" name="TextBox 12">
            <a:extLst>
              <a:ext uri="{FF2B5EF4-FFF2-40B4-BE49-F238E27FC236}">
                <a16:creationId xmlns:a16="http://schemas.microsoft.com/office/drawing/2014/main" id="{CADEA8E0-2227-4B60-90A5-3066DCD597C5}"/>
              </a:ext>
            </a:extLst>
          </p:cNvPr>
          <p:cNvSpPr txBox="1"/>
          <p:nvPr/>
        </p:nvSpPr>
        <p:spPr>
          <a:xfrm>
            <a:off x="6786770" y="3141861"/>
            <a:ext cx="2286000"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Coevolution</a:t>
            </a:r>
          </a:p>
        </p:txBody>
      </p:sp>
      <p:sp>
        <p:nvSpPr>
          <p:cNvPr id="14" name="TextBox 13">
            <a:extLst>
              <a:ext uri="{FF2B5EF4-FFF2-40B4-BE49-F238E27FC236}">
                <a16:creationId xmlns:a16="http://schemas.microsoft.com/office/drawing/2014/main" id="{B4091B53-4429-4E42-A1D9-E6E55D244E5C}"/>
              </a:ext>
            </a:extLst>
          </p:cNvPr>
          <p:cNvSpPr txBox="1"/>
          <p:nvPr/>
        </p:nvSpPr>
        <p:spPr>
          <a:xfrm>
            <a:off x="6705600" y="849566"/>
            <a:ext cx="1752600"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Coevolution</a:t>
            </a:r>
          </a:p>
        </p:txBody>
      </p:sp>
      <p:sp>
        <p:nvSpPr>
          <p:cNvPr id="16" name="TextBox 15">
            <a:extLst>
              <a:ext uri="{FF2B5EF4-FFF2-40B4-BE49-F238E27FC236}">
                <a16:creationId xmlns:a16="http://schemas.microsoft.com/office/drawing/2014/main" id="{818C5CC9-02C8-423A-B291-B4134FDA30E2}"/>
              </a:ext>
            </a:extLst>
          </p:cNvPr>
          <p:cNvSpPr txBox="1"/>
          <p:nvPr/>
        </p:nvSpPr>
        <p:spPr>
          <a:xfrm>
            <a:off x="6781800" y="1430895"/>
            <a:ext cx="1600200" cy="70788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Convergent evolution</a:t>
            </a:r>
          </a:p>
        </p:txBody>
      </p:sp>
      <p:sp>
        <p:nvSpPr>
          <p:cNvPr id="18" name="TextBox 17">
            <a:extLst>
              <a:ext uri="{FF2B5EF4-FFF2-40B4-BE49-F238E27FC236}">
                <a16:creationId xmlns:a16="http://schemas.microsoft.com/office/drawing/2014/main" id="{88D93BCE-AF8A-4DA7-8AC9-AF3DF4EC44C4}"/>
              </a:ext>
            </a:extLst>
          </p:cNvPr>
          <p:cNvSpPr txBox="1"/>
          <p:nvPr/>
        </p:nvSpPr>
        <p:spPr>
          <a:xfrm>
            <a:off x="6803956" y="4926080"/>
            <a:ext cx="1981200" cy="70788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0000FF"/>
                </a:solidFill>
              </a:rPr>
              <a:t>Punctuated</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0000FF"/>
                </a:solidFill>
              </a:rPr>
              <a:t>Equilibrium</a:t>
            </a:r>
            <a:endParaRPr kumimoji="0" lang="en-US" altLang="en-US" sz="20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endParaRPr>
          </a:p>
        </p:txBody>
      </p:sp>
      <p:sp>
        <p:nvSpPr>
          <p:cNvPr id="20" name="TextBox 19">
            <a:extLst>
              <a:ext uri="{FF2B5EF4-FFF2-40B4-BE49-F238E27FC236}">
                <a16:creationId xmlns:a16="http://schemas.microsoft.com/office/drawing/2014/main" id="{82FBB782-9FB2-4B50-8F23-784909BA8548}"/>
              </a:ext>
            </a:extLst>
          </p:cNvPr>
          <p:cNvSpPr txBox="1"/>
          <p:nvPr/>
        </p:nvSpPr>
        <p:spPr>
          <a:xfrm>
            <a:off x="43069" y="5988962"/>
            <a:ext cx="9059518" cy="904543"/>
          </a:xfrm>
          <a:prstGeom prst="rect">
            <a:avLst/>
          </a:prstGeom>
          <a:noFill/>
        </p:spPr>
        <p:txBody>
          <a:bodyPr wrap="square">
            <a:spAutoFit/>
          </a:bodyPr>
          <a:lstStyle/>
          <a:p>
            <a:pPr fontAlgn="auto">
              <a:lnSpc>
                <a:spcPct val="107000"/>
              </a:lnSpc>
              <a:spcBef>
                <a:spcPts val="0"/>
              </a:spcBef>
              <a:spcAft>
                <a:spcPts val="0"/>
              </a:spcAft>
              <a:defRPr/>
            </a:pPr>
            <a:r>
              <a:rPr lang="en-US" sz="1000" dirty="0">
                <a:latin typeface="Times New Roman" panose="02020603050405020304" pitchFamily="18" charset="0"/>
                <a:cs typeface="Times New Roman" panose="02020603050405020304" pitchFamily="18" charset="0"/>
              </a:rPr>
              <a:t>EVO-1.G.1 Convergent evolution occurs when similar selective pressures result in similar phenotypic adaptations in different populations or species.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EVO-3.E.1 Punctuated equilibrium is when evolution occurs rapidly after a long period of stasis. Gradualism is when evolution occurs slowly over hundreds of thousands or </a:t>
            </a:r>
            <a:b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br>
            <a: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millions of years.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EVO-3.E.2 Divergent evolution occurs when adaptation to new habitats results in phenotypic diversification. Speciation rates can be especially rapid during times of adaptive </a:t>
            </a:r>
            <a:b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br>
            <a: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radiation as new habitats become available</a:t>
            </a:r>
          </a:p>
        </p:txBody>
      </p:sp>
    </p:spTree>
    <p:extLst>
      <p:ext uri="{BB962C8B-B14F-4D97-AF65-F5344CB8AC3E}">
        <p14:creationId xmlns:p14="http://schemas.microsoft.com/office/powerpoint/2010/main" val="360939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wipe(left)">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6" grpId="0"/>
      <p:bldP spid="18" grpId="0"/>
      <p:bldP spid="20"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3813" y="433388"/>
            <a:ext cx="9043987" cy="2690812"/>
          </a:xfrm>
        </p:spPr>
        <p:txBody>
          <a:bodyPr/>
          <a:lstStyle/>
          <a:p>
            <a:pPr marL="0" indent="0">
              <a:buFontTx/>
              <a:buNone/>
            </a:pPr>
            <a:r>
              <a:rPr lang="en-US" sz="2000" dirty="0">
                <a:latin typeface="Comic Sans MS" panose="030F0702030302020204" pitchFamily="66" charset="0"/>
              </a:rPr>
              <a:t>According to the concept of punctuated equilibrium, the "sudden" appearance of a new species in the fossil record means that </a:t>
            </a:r>
          </a:p>
          <a:p>
            <a:pPr lvl="1" indent="-342900">
              <a:buAutoNum type="alphaUcParenR"/>
            </a:pPr>
            <a:r>
              <a:rPr lang="en-US" sz="1800" dirty="0">
                <a:latin typeface="Comic Sans MS" panose="030F0702030302020204" pitchFamily="66" charset="0"/>
              </a:rPr>
              <a:t>the species is now extinct. </a:t>
            </a:r>
          </a:p>
          <a:p>
            <a:pPr lvl="1" indent="-342900">
              <a:buAutoNum type="alphaUcParenR"/>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B) speciation occurred instantaneously. </a:t>
            </a:r>
          </a:p>
          <a:p>
            <a:pPr marL="400050" lvl="1" indent="0">
              <a:buNone/>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C) speciation occurred in one generation. </a:t>
            </a:r>
          </a:p>
          <a:p>
            <a:pPr marL="400050" lvl="1" indent="0">
              <a:buNone/>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D) speciation occurred rapidly in geologic time. </a:t>
            </a:r>
          </a:p>
          <a:p>
            <a:pPr marL="400050" lvl="1" indent="0">
              <a:buNone/>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E) the species will consequently have a relatively short existence, compared </a:t>
            </a:r>
            <a:br>
              <a:rPr lang="en-US" sz="1800" dirty="0">
                <a:latin typeface="Comic Sans MS" panose="030F0702030302020204" pitchFamily="66" charset="0"/>
              </a:rPr>
            </a:br>
            <a:r>
              <a:rPr lang="en-US" sz="1800" dirty="0">
                <a:latin typeface="Comic Sans MS" panose="030F0702030302020204" pitchFamily="66" charset="0"/>
              </a:rPr>
              <a:t>       with other species.</a:t>
            </a:r>
            <a:endParaRPr lang="en-US" altLang="en-US" sz="18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65A3BD64-F4BA-4844-AF8C-3EC823A84B84}"/>
              </a:ext>
            </a:extLst>
          </p:cNvPr>
          <p:cNvSpPr txBox="1"/>
          <p:nvPr/>
        </p:nvSpPr>
        <p:spPr>
          <a:xfrm>
            <a:off x="23813" y="0"/>
            <a:ext cx="8891587" cy="400050"/>
          </a:xfrm>
          <a:prstGeom prst="rect">
            <a:avLst/>
          </a:prstGeom>
          <a:noFill/>
        </p:spPr>
        <p:txBody>
          <a:bodyPr>
            <a:spAutoFit/>
          </a:bodyPr>
          <a:lstStyle/>
          <a:p>
            <a:pPr>
              <a:defRPr/>
            </a:pPr>
            <a:r>
              <a:rPr lang="en-US" sz="1000" dirty="0">
                <a:solidFill>
                  <a:schemeClr val="accent6">
                    <a:lumMod val="75000"/>
                  </a:schemeClr>
                </a:solidFill>
              </a:rPr>
              <a:t>FROM:</a:t>
            </a:r>
            <a:br>
              <a:rPr lang="en-US" sz="1000" dirty="0">
                <a:solidFill>
                  <a:schemeClr val="accent6">
                    <a:lumMod val="75000"/>
                  </a:schemeClr>
                </a:solidFill>
              </a:rPr>
            </a:br>
            <a:r>
              <a:rPr lang="en-US" sz="1000" dirty="0">
                <a:solidFill>
                  <a:schemeClr val="accent6">
                    <a:lumMod val="75000"/>
                  </a:schemeClr>
                </a:solidFill>
              </a:rPr>
              <a:t>http://serranohighschoolapbiology.weebly.com/uploads/6/7/9/9/6799747/ap_biology_evolution_unit_practice_test_1.pdf</a:t>
            </a:r>
          </a:p>
        </p:txBody>
      </p:sp>
      <p:sp>
        <p:nvSpPr>
          <p:cNvPr id="3" name="Oval 2">
            <a:extLst>
              <a:ext uri="{FF2B5EF4-FFF2-40B4-BE49-F238E27FC236}">
                <a16:creationId xmlns:a16="http://schemas.microsoft.com/office/drawing/2014/main" id="{886109AC-1FB1-41CB-B02D-F48807106245}"/>
              </a:ext>
            </a:extLst>
          </p:cNvPr>
          <p:cNvSpPr/>
          <p:nvPr/>
        </p:nvSpPr>
        <p:spPr>
          <a:xfrm>
            <a:off x="381000" y="30480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773B9AFB-ABD2-47B4-97A9-F57368E6ACA6}"/>
              </a:ext>
            </a:extLst>
          </p:cNvPr>
          <p:cNvSpPr/>
          <p:nvPr/>
        </p:nvSpPr>
        <p:spPr>
          <a:xfrm>
            <a:off x="0" y="6144373"/>
            <a:ext cx="9043987" cy="739883"/>
          </a:xfrm>
          <a:prstGeom prst="rect">
            <a:avLst/>
          </a:prstGeom>
        </p:spPr>
        <p:txBody>
          <a:bodyPr wrap="square">
            <a:spAutoFit/>
          </a:bodyPr>
          <a:lstStyle/>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EVO-3.E.1 Punctuated equilibrium is when evolution occurs rapidly after a long period of stasis. Gradualism is when evolution occurs slowly over hundreds of thousands or millions of years. </a:t>
            </a:r>
          </a:p>
          <a:p>
            <a:pPr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EVO-3.E.2 Divergent evolution occurs when adaptation to new habitats results in phenotypic diversification. Speciation rates can be especially rapid during times of adaptive radiation as new habitats become available</a:t>
            </a:r>
          </a:p>
        </p:txBody>
      </p:sp>
    </p:spTree>
    <p:extLst>
      <p:ext uri="{BB962C8B-B14F-4D97-AF65-F5344CB8AC3E}">
        <p14:creationId xmlns:p14="http://schemas.microsoft.com/office/powerpoint/2010/main" val="3796548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8DAD37C-C533-46F1-88B7-ED750F9CFC9F}"/>
              </a:ext>
            </a:extLst>
          </p:cNvPr>
          <p:cNvSpPr txBox="1"/>
          <p:nvPr/>
        </p:nvSpPr>
        <p:spPr>
          <a:xfrm>
            <a:off x="228600" y="1932045"/>
            <a:ext cx="9097962" cy="830997"/>
          </a:xfrm>
          <a:prstGeom prst="rect">
            <a:avLst/>
          </a:prstGeom>
          <a:noFill/>
        </p:spPr>
        <p:txBody>
          <a:bodyPr wrap="square">
            <a:spAutoFit/>
          </a:bodyPr>
          <a:lstStyle/>
          <a:p>
            <a:r>
              <a:rPr lang="en-US" altLang="en-US" sz="2400" b="1" kern="0" dirty="0">
                <a:solidFill>
                  <a:srgbClr val="000000"/>
                </a:solidFill>
              </a:rPr>
              <a:t>____________ are the primary source of this genetic variation i</a:t>
            </a:r>
            <a:r>
              <a:rPr kumimoji="0" lang="en-US" altLang="en-US" sz="24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n populations.</a:t>
            </a:r>
          </a:p>
        </p:txBody>
      </p:sp>
      <p:sp>
        <p:nvSpPr>
          <p:cNvPr id="21506" name="Rectangle 2">
            <a:extLst>
              <a:ext uri="{FF2B5EF4-FFF2-40B4-BE49-F238E27FC236}">
                <a16:creationId xmlns:a16="http://schemas.microsoft.com/office/drawing/2014/main" id="{00F92A51-D69F-43B7-AD20-92543324DD5B}"/>
              </a:ext>
            </a:extLst>
          </p:cNvPr>
          <p:cNvSpPr>
            <a:spLocks noGrp="1" noChangeArrowheads="1"/>
          </p:cNvSpPr>
          <p:nvPr>
            <p:ph type="body" sz="half" idx="2"/>
          </p:nvPr>
        </p:nvSpPr>
        <p:spPr>
          <a:xfrm>
            <a:off x="-228600" y="44011"/>
            <a:ext cx="9250363" cy="1327589"/>
          </a:xfrm>
        </p:spPr>
        <p:txBody>
          <a:bodyPr/>
          <a:lstStyle/>
          <a:p>
            <a:pPr eaLnBrk="1" hangingPunct="1">
              <a:lnSpc>
                <a:spcPct val="90000"/>
              </a:lnSpc>
              <a:buFontTx/>
              <a:buNone/>
            </a:pPr>
            <a:r>
              <a:rPr lang="en-US" altLang="en-US" sz="4000" b="1" dirty="0">
                <a:latin typeface="Comic Sans MS" panose="030F0702030302020204" pitchFamily="66" charset="0"/>
              </a:rPr>
              <a:t>  </a:t>
            </a:r>
            <a:r>
              <a:rPr lang="en-US" altLang="en-US" sz="2400" b="1" dirty="0">
                <a:latin typeface="Comic Sans MS" panose="030F0702030302020204" pitchFamily="66" charset="0"/>
              </a:rPr>
              <a:t>Measuring lima beans and finding beans come in   </a:t>
            </a:r>
            <a:br>
              <a:rPr lang="en-US" altLang="en-US" sz="2400" b="1" dirty="0">
                <a:latin typeface="Comic Sans MS" panose="030F0702030302020204" pitchFamily="66" charset="0"/>
              </a:rPr>
            </a:br>
            <a:r>
              <a:rPr lang="en-US" altLang="en-US" sz="2400" b="1" dirty="0">
                <a:latin typeface="Comic Sans MS" panose="030F0702030302020204" pitchFamily="66" charset="0"/>
              </a:rPr>
              <a:t> different sizes is an example of __________________   </a:t>
            </a:r>
            <a:br>
              <a:rPr lang="en-US" altLang="en-US" sz="2400" b="1" dirty="0">
                <a:latin typeface="Comic Sans MS" panose="030F0702030302020204" pitchFamily="66" charset="0"/>
              </a:rPr>
            </a:br>
            <a:r>
              <a:rPr lang="en-US" altLang="en-US" sz="2400" b="1" dirty="0">
                <a:latin typeface="Comic Sans MS" panose="030F0702030302020204" pitchFamily="66" charset="0"/>
              </a:rPr>
              <a:t> in the population.</a:t>
            </a:r>
          </a:p>
        </p:txBody>
      </p:sp>
      <p:sp>
        <p:nvSpPr>
          <p:cNvPr id="93187" name="Text Box 3">
            <a:extLst>
              <a:ext uri="{FF2B5EF4-FFF2-40B4-BE49-F238E27FC236}">
                <a16:creationId xmlns:a16="http://schemas.microsoft.com/office/drawing/2014/main" id="{FB470BD0-F9BD-4B3A-A2E8-11295528C824}"/>
              </a:ext>
            </a:extLst>
          </p:cNvPr>
          <p:cNvSpPr txBox="1">
            <a:spLocks noChangeArrowheads="1"/>
          </p:cNvSpPr>
          <p:nvPr/>
        </p:nvSpPr>
        <p:spPr bwMode="auto">
          <a:xfrm>
            <a:off x="5334000" y="533400"/>
            <a:ext cx="30460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natural variation</a:t>
            </a:r>
          </a:p>
        </p:txBody>
      </p:sp>
      <p:sp>
        <p:nvSpPr>
          <p:cNvPr id="93189" name="Text Box 5">
            <a:extLst>
              <a:ext uri="{FF2B5EF4-FFF2-40B4-BE49-F238E27FC236}">
                <a16:creationId xmlns:a16="http://schemas.microsoft.com/office/drawing/2014/main" id="{8D0A0785-C8E9-47D0-AA95-1077C6A7EE40}"/>
              </a:ext>
            </a:extLst>
          </p:cNvPr>
          <p:cNvSpPr txBox="1">
            <a:spLocks noChangeArrowheads="1"/>
          </p:cNvSpPr>
          <p:nvPr/>
        </p:nvSpPr>
        <p:spPr bwMode="auto">
          <a:xfrm>
            <a:off x="457200" y="1824323"/>
            <a:ext cx="19280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Mutations</a:t>
            </a:r>
          </a:p>
        </p:txBody>
      </p:sp>
      <p:sp>
        <p:nvSpPr>
          <p:cNvPr id="2" name="Rectangle 1">
            <a:extLst>
              <a:ext uri="{FF2B5EF4-FFF2-40B4-BE49-F238E27FC236}">
                <a16:creationId xmlns:a16="http://schemas.microsoft.com/office/drawing/2014/main" id="{575569BD-36BA-4CDB-B363-4A2526AF9638}"/>
              </a:ext>
            </a:extLst>
          </p:cNvPr>
          <p:cNvSpPr/>
          <p:nvPr/>
        </p:nvSpPr>
        <p:spPr>
          <a:xfrm>
            <a:off x="46038" y="6042174"/>
            <a:ext cx="9097962" cy="741998"/>
          </a:xfrm>
          <a:prstGeom prst="rect">
            <a:avLst/>
          </a:prstGeom>
        </p:spPr>
        <p:txBody>
          <a:bodyPr wrap="square">
            <a:sp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EVO-1.C.2 According to Darwin’s theory of natural selection, competition for limited resources results in differential survival. Individuals with more favorable phenotypes </a:t>
            </a:r>
            <a:br>
              <a:rPr kumimoji="0" lang="en-US" sz="10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br>
            <a:r>
              <a:rPr kumimoji="0" lang="en-US" sz="10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are more likely to survive and produce more offspring, thus passing traits to subsequent generations</a:t>
            </a:r>
          </a:p>
          <a:p>
            <a:pPr fontAlgn="auto">
              <a:lnSpc>
                <a:spcPct val="107000"/>
              </a:lnSpc>
              <a:spcBef>
                <a:spcPts val="0"/>
              </a:spcBef>
              <a:spcAft>
                <a:spcPts val="0"/>
              </a:spcAft>
              <a:defRPr/>
            </a:pPr>
            <a:r>
              <a:rPr lang="en-US" sz="1000" dirty="0">
                <a:latin typeface="Times New Roman" panose="02020603050405020304" pitchFamily="18" charset="0"/>
                <a:cs typeface="Times New Roman" panose="02020603050405020304" pitchFamily="18" charset="0"/>
              </a:rPr>
              <a:t>IST 4.A.1  b. Mutations are the primary source of genetic variation.</a:t>
            </a:r>
          </a:p>
          <a:p>
            <a:pPr fontAlgn="auto">
              <a:lnSpc>
                <a:spcPct val="107000"/>
              </a:lnSpc>
              <a:spcBef>
                <a:spcPts val="0"/>
              </a:spcBef>
              <a:spcAft>
                <a:spcPts val="0"/>
              </a:spcAft>
              <a:defRPr/>
            </a:pPr>
            <a:r>
              <a:rPr lang="en-US" sz="1000" dirty="0">
                <a:latin typeface="Times New Roman" panose="02020603050405020304" pitchFamily="18" charset="0"/>
                <a:cs typeface="Times New Roman" panose="02020603050405020304" pitchFamily="18" charset="0"/>
              </a:rPr>
              <a:t>EVO-1.J.1 Mutation results in genetic variation, which provides phenotypes on which natural selection acts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3187"/>
                                        </p:tgtEl>
                                        <p:attrNameLst>
                                          <p:attrName>style.visibility</p:attrName>
                                        </p:attrNameLst>
                                      </p:cBhvr>
                                      <p:to>
                                        <p:strVal val="visible"/>
                                      </p:to>
                                    </p:set>
                                    <p:animEffect transition="in" filter="dissolve">
                                      <p:cBhvr>
                                        <p:cTn id="7" dur="500"/>
                                        <p:tgtEl>
                                          <p:spTgt spid="931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3189"/>
                                        </p:tgtEl>
                                        <p:attrNameLst>
                                          <p:attrName>style.visibility</p:attrName>
                                        </p:attrNameLst>
                                      </p:cBhvr>
                                      <p:to>
                                        <p:strVal val="visible"/>
                                      </p:to>
                                    </p:set>
                                    <p:animEffect transition="in" filter="dissolve">
                                      <p:cBhvr>
                                        <p:cTn id="12" dur="500"/>
                                        <p:tgtEl>
                                          <p:spTgt spid="9318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utoUpdateAnimBg="0"/>
      <p:bldP spid="93189" grpId="0" autoUpdateAnimBg="0"/>
      <p:bldP spid="2"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E4A540-C76D-4D14-B0B9-E44C2BBACE4D}"/>
              </a:ext>
            </a:extLst>
          </p:cNvPr>
          <p:cNvSpPr/>
          <p:nvPr/>
        </p:nvSpPr>
        <p:spPr>
          <a:xfrm>
            <a:off x="31993" y="6116002"/>
            <a:ext cx="8915400" cy="741998"/>
          </a:xfrm>
          <a:prstGeom prst="rect">
            <a:avLst/>
          </a:prstGeom>
        </p:spPr>
        <p:txBody>
          <a:bodyPr wrap="square">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EVO-1.H.1 Evolution is also driven by random occurrences—    a. Mutation is a random process that contributes to evolution. </a:t>
            </a:r>
          </a:p>
          <a:p>
            <a:pPr>
              <a:lnSpc>
                <a:spcPct val="107000"/>
              </a:lnSpc>
            </a:pPr>
            <a:r>
              <a:rPr lang="en-US" sz="1000" dirty="0">
                <a:latin typeface="Times New Roman" panose="02020603050405020304" pitchFamily="18" charset="0"/>
                <a:cs typeface="Times New Roman" panose="02020603050405020304" pitchFamily="18" charset="0"/>
              </a:rPr>
              <a:t>EVO-1.I.1 Reduction of genetic variation within a given population can increase the differences between populations of the same species</a:t>
            </a:r>
          </a:p>
          <a:p>
            <a:pPr>
              <a:lnSpc>
                <a:spcPct val="107000"/>
              </a:lnSpc>
            </a:pPr>
            <a:r>
              <a:rPr lang="en-US" sz="1000" dirty="0">
                <a:latin typeface="Times New Roman" panose="02020603050405020304" pitchFamily="18" charset="0"/>
                <a:cs typeface="Times New Roman" panose="02020603050405020304" pitchFamily="18" charset="0"/>
              </a:rPr>
              <a:t>EVO-1.C.1 Natural selection is a major mechanism of evolution.</a:t>
            </a:r>
          </a:p>
          <a:p>
            <a:pPr>
              <a:lnSpc>
                <a:spcPct val="107000"/>
              </a:lnSpc>
            </a:pPr>
            <a:r>
              <a:rPr lang="en-US" sz="1000" dirty="0">
                <a:latin typeface="Times New Roman" panose="02020603050405020304" pitchFamily="18" charset="0"/>
                <a:cs typeface="Times New Roman" panose="02020603050405020304" pitchFamily="18" charset="0"/>
              </a:rPr>
              <a:t>EVO-3.A.2 All species have evolved and continue to evolve— </a:t>
            </a:r>
          </a:p>
        </p:txBody>
      </p:sp>
      <p:sp>
        <p:nvSpPr>
          <p:cNvPr id="8" name="TextBox 7">
            <a:extLst>
              <a:ext uri="{FF2B5EF4-FFF2-40B4-BE49-F238E27FC236}">
                <a16:creationId xmlns:a16="http://schemas.microsoft.com/office/drawing/2014/main" id="{621DDFFA-47EA-4815-AD69-D5759D28DD35}"/>
              </a:ext>
            </a:extLst>
          </p:cNvPr>
          <p:cNvSpPr txBox="1"/>
          <p:nvPr/>
        </p:nvSpPr>
        <p:spPr>
          <a:xfrm>
            <a:off x="6626" y="228600"/>
            <a:ext cx="9144000" cy="3178049"/>
          </a:xfrm>
          <a:prstGeom prst="rect">
            <a:avLst/>
          </a:prstGeom>
          <a:noFill/>
        </p:spPr>
        <p:txBody>
          <a:bodyPr wrap="square">
            <a:spAutoFit/>
          </a:bodyPr>
          <a:lstStyle/>
          <a:p>
            <a:pPr marL="0" marR="0" lvl="0" indent="0" algn="l" defTabSz="914400" rtl="0" eaLnBrk="1" fontAlgn="base" latinLnBrk="0" hangingPunct="1">
              <a:lnSpc>
                <a:spcPct val="107000"/>
              </a:lnSpc>
              <a:spcBef>
                <a:spcPct val="0"/>
              </a:spcBef>
              <a:spcAft>
                <a:spcPct val="0"/>
              </a:spcAft>
              <a:buClrTx/>
              <a:buSzTx/>
              <a:tabLst/>
              <a:defRPr/>
            </a:pPr>
            <a:r>
              <a:rPr lang="en-US" dirty="0">
                <a:solidFill>
                  <a:prstClr val="black"/>
                </a:solidFill>
                <a:cs typeface="Times New Roman" panose="02020603050405020304" pitchFamily="18" charset="0"/>
              </a:rPr>
              <a:t>Which of the following is true about evolution.</a:t>
            </a:r>
          </a:p>
          <a:p>
            <a:pPr marL="0" marR="0" lvl="0" indent="0" algn="l" defTabSz="914400" rtl="0" eaLnBrk="1" fontAlgn="base" latinLnBrk="0" hangingPunct="1">
              <a:lnSpc>
                <a:spcPct val="107000"/>
              </a:lnSpc>
              <a:spcBef>
                <a:spcPct val="0"/>
              </a:spcBef>
              <a:spcAft>
                <a:spcPct val="0"/>
              </a:spcAft>
              <a:buClrTx/>
              <a:buSzTx/>
              <a:tabLst/>
              <a:defRPr/>
            </a:pPr>
            <a:endParaRPr kumimoji="0" lang="en-US" b="0" i="0" u="none" strike="noStrike" kern="1200" cap="none" spc="0" normalizeH="0" baseline="0" noProof="0" dirty="0">
              <a:ln>
                <a:noFill/>
              </a:ln>
              <a:solidFill>
                <a:prstClr val="black"/>
              </a:solidFill>
              <a:effectLst/>
              <a:uLnTx/>
              <a:uFillTx/>
              <a:cs typeface="Times New Roman" panose="02020603050405020304" pitchFamily="18" charset="0"/>
            </a:endParaRPr>
          </a:p>
          <a:p>
            <a:pPr marL="342900" indent="-342900" algn="l">
              <a:buAutoNum type="alphaUcParenR"/>
            </a:pPr>
            <a:r>
              <a:rPr lang="en-US" dirty="0">
                <a:solidFill>
                  <a:prstClr val="black"/>
                </a:solidFill>
                <a:cs typeface="Times New Roman" panose="02020603050405020304" pitchFamily="18" charset="0"/>
              </a:rPr>
              <a:t>Evolution is a theory about the origin of life</a:t>
            </a:r>
          </a:p>
          <a:p>
            <a:pPr algn="l"/>
            <a:endParaRPr lang="en-US" b="0" i="0" dirty="0">
              <a:solidFill>
                <a:srgbClr val="000000"/>
              </a:solidFill>
              <a:effectLst/>
            </a:endParaRPr>
          </a:p>
          <a:p>
            <a:pPr algn="l"/>
            <a:r>
              <a:rPr lang="en-US" dirty="0">
                <a:solidFill>
                  <a:srgbClr val="000000"/>
                </a:solidFill>
              </a:rPr>
              <a:t>B) Evolution results in progress; organisms are always getting better through </a:t>
            </a:r>
            <a:br>
              <a:rPr lang="en-US" dirty="0">
                <a:solidFill>
                  <a:srgbClr val="000000"/>
                </a:solidFill>
              </a:rPr>
            </a:br>
            <a:r>
              <a:rPr lang="en-US" dirty="0">
                <a:solidFill>
                  <a:srgbClr val="000000"/>
                </a:solidFill>
              </a:rPr>
              <a:t>        evolution.</a:t>
            </a:r>
          </a:p>
          <a:p>
            <a:pPr algn="l"/>
            <a:endParaRPr lang="en-US" b="0" i="0" dirty="0">
              <a:solidFill>
                <a:srgbClr val="000000"/>
              </a:solidFill>
              <a:effectLst/>
            </a:endParaRPr>
          </a:p>
          <a:p>
            <a:r>
              <a:rPr lang="en-US" dirty="0">
                <a:solidFill>
                  <a:srgbClr val="000000"/>
                </a:solidFill>
              </a:rPr>
              <a:t>C) Evolutionary theory implies that life evolved randomly or by chance.</a:t>
            </a:r>
          </a:p>
          <a:p>
            <a:endParaRPr lang="en-US" dirty="0">
              <a:solidFill>
                <a:prstClr val="black"/>
              </a:solidFill>
              <a:cs typeface="Times New Roman" panose="02020603050405020304" pitchFamily="18" charset="0"/>
            </a:endParaRPr>
          </a:p>
          <a:p>
            <a:r>
              <a:rPr lang="en-US" dirty="0">
                <a:solidFill>
                  <a:prstClr val="black"/>
                </a:solidFill>
                <a:cs typeface="Times New Roman" panose="02020603050405020304" pitchFamily="18" charset="0"/>
              </a:rPr>
              <a:t>D) Reduction of genetic variation within a given population can increase the </a:t>
            </a:r>
            <a:br>
              <a:rPr lang="en-US" dirty="0">
                <a:solidFill>
                  <a:prstClr val="black"/>
                </a:solidFill>
                <a:cs typeface="Times New Roman" panose="02020603050405020304" pitchFamily="18" charset="0"/>
              </a:rPr>
            </a:br>
            <a:r>
              <a:rPr lang="en-US" dirty="0">
                <a:solidFill>
                  <a:prstClr val="black"/>
                </a:solidFill>
                <a:cs typeface="Times New Roman" panose="02020603050405020304" pitchFamily="18" charset="0"/>
              </a:rPr>
              <a:t>       differences between populations of the same species</a:t>
            </a:r>
          </a:p>
        </p:txBody>
      </p:sp>
      <p:sp>
        <p:nvSpPr>
          <p:cNvPr id="9" name="Rectangle 8">
            <a:extLst>
              <a:ext uri="{FF2B5EF4-FFF2-40B4-BE49-F238E27FC236}">
                <a16:creationId xmlns:a16="http://schemas.microsoft.com/office/drawing/2014/main" id="{BCE42267-73ED-456D-BEF7-F6ED5215FDD6}"/>
              </a:ext>
            </a:extLst>
          </p:cNvPr>
          <p:cNvSpPr/>
          <p:nvPr/>
        </p:nvSpPr>
        <p:spPr>
          <a:xfrm>
            <a:off x="33130" y="2743200"/>
            <a:ext cx="8272670" cy="7081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939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F4EDB2-3F46-4D8D-A757-2556CD6E7600}"/>
              </a:ext>
            </a:extLst>
          </p:cNvPr>
          <p:cNvSpPr/>
          <p:nvPr/>
        </p:nvSpPr>
        <p:spPr>
          <a:xfrm>
            <a:off x="104421" y="246221"/>
            <a:ext cx="8927387" cy="3139321"/>
          </a:xfrm>
          <a:prstGeom prst="rect">
            <a:avLst/>
          </a:prstGeom>
        </p:spPr>
        <p:txBody>
          <a:bodyPr wrap="square">
            <a:spAutoFit/>
          </a:bodyPr>
          <a:lstStyle/>
          <a:p>
            <a:pPr lvl="0"/>
            <a:r>
              <a:rPr lang="en-US" altLang="en-US" sz="2000" b="1" dirty="0">
                <a:solidFill>
                  <a:srgbClr val="000000"/>
                </a:solidFill>
              </a:rPr>
              <a:t>Lighter colored peppered moths were more </a:t>
            </a:r>
          </a:p>
          <a:p>
            <a:pPr lvl="0"/>
            <a:r>
              <a:rPr lang="en-US" altLang="en-US" sz="2000" b="1" dirty="0">
                <a:solidFill>
                  <a:srgbClr val="000000"/>
                </a:solidFill>
              </a:rPr>
              <a:t>common in England prior to the Industrial </a:t>
            </a:r>
          </a:p>
          <a:p>
            <a:pPr lvl="0"/>
            <a:r>
              <a:rPr lang="en-US" altLang="en-US" sz="2000" b="1" dirty="0">
                <a:solidFill>
                  <a:srgbClr val="000000"/>
                </a:solidFill>
              </a:rPr>
              <a:t>revolution. As pollution increased, the darker </a:t>
            </a:r>
          </a:p>
          <a:p>
            <a:pPr lvl="0"/>
            <a:r>
              <a:rPr lang="en-US" altLang="en-US" sz="2000" b="1" dirty="0">
                <a:solidFill>
                  <a:srgbClr val="000000"/>
                </a:solidFill>
              </a:rPr>
              <a:t>colored moths were less likely to be eaten. </a:t>
            </a:r>
          </a:p>
          <a:p>
            <a:pPr lvl="0"/>
            <a:r>
              <a:rPr lang="en-US" altLang="en-US" sz="2000" b="1" dirty="0">
                <a:solidFill>
                  <a:srgbClr val="000000"/>
                </a:solidFill>
              </a:rPr>
              <a:t>Over time darker colored moths become more </a:t>
            </a:r>
          </a:p>
          <a:p>
            <a:pPr lvl="0"/>
            <a:r>
              <a:rPr lang="en-US" altLang="en-US" sz="2000" b="1" dirty="0">
                <a:solidFill>
                  <a:srgbClr val="000000"/>
                </a:solidFill>
              </a:rPr>
              <a:t>abundant in the population. When modern air </a:t>
            </a:r>
          </a:p>
          <a:p>
            <a:pPr lvl="0"/>
            <a:r>
              <a:rPr lang="en-US" altLang="en-US" sz="2000" b="1" dirty="0">
                <a:solidFill>
                  <a:srgbClr val="000000"/>
                </a:solidFill>
              </a:rPr>
              <a:t>pollution standards were put in place and pollution decreased, the frequency of darker moths decreased in the population. These are examples of which graph pattern shown below?</a:t>
            </a:r>
          </a:p>
          <a:p>
            <a:endParaRPr lang="en-US" altLang="en-US" sz="1800" b="1" dirty="0">
              <a:solidFill>
                <a:schemeClr val="accent2"/>
              </a:solidFill>
            </a:endParaRPr>
          </a:p>
        </p:txBody>
      </p:sp>
      <p:pic>
        <p:nvPicPr>
          <p:cNvPr id="163844" name="Picture 4">
            <a:extLst>
              <a:ext uri="{FF2B5EF4-FFF2-40B4-BE49-F238E27FC236}">
                <a16:creationId xmlns:a16="http://schemas.microsoft.com/office/drawing/2014/main" id="{793F754B-379A-4AA7-A3AB-AD07CBE976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410" t="50325" r="39310" b="20549"/>
          <a:stretch/>
        </p:blipFill>
        <p:spPr bwMode="auto">
          <a:xfrm>
            <a:off x="375479" y="3175466"/>
            <a:ext cx="1968557" cy="1292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Text Box 5">
            <a:extLst>
              <a:ext uri="{FF2B5EF4-FFF2-40B4-BE49-F238E27FC236}">
                <a16:creationId xmlns:a16="http://schemas.microsoft.com/office/drawing/2014/main" id="{DDF2B60A-D863-47EE-999A-AE6CEA0093E9}"/>
              </a:ext>
            </a:extLst>
          </p:cNvPr>
          <p:cNvSpPr txBox="1">
            <a:spLocks noChangeArrowheads="1"/>
          </p:cNvSpPr>
          <p:nvPr/>
        </p:nvSpPr>
        <p:spPr bwMode="auto">
          <a:xfrm>
            <a:off x="0" y="-56364"/>
            <a:ext cx="552426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b="1" dirty="0">
                <a:solidFill>
                  <a:srgbClr val="CC0099"/>
                </a:solidFill>
              </a:rPr>
              <a:t>Images from: https://whyevolutionistrue.files.wordpress.com/2016/06/pepper_moth2.jpg</a:t>
            </a:r>
          </a:p>
          <a:p>
            <a:pPr eaLnBrk="1" hangingPunct="1">
              <a:spcBef>
                <a:spcPct val="0"/>
              </a:spcBef>
              <a:buFontTx/>
              <a:buNone/>
            </a:pPr>
            <a:r>
              <a:rPr lang="en-US" altLang="en-US" sz="1000" b="1" dirty="0">
                <a:solidFill>
                  <a:srgbClr val="CC0099"/>
                </a:solidFill>
              </a:rPr>
              <a:t> BIOLOGY by Miller and Levine; Prentice Hall Publishing</a:t>
            </a:r>
            <a:r>
              <a:rPr lang="en-US" altLang="en-US" sz="1000" b="1" dirty="0">
                <a:solidFill>
                  <a:srgbClr val="CC0099"/>
                </a:solidFill>
                <a:cs typeface="Arial" panose="020B0604020202020204" pitchFamily="34" charset="0"/>
              </a:rPr>
              <a:t>©2006</a:t>
            </a:r>
          </a:p>
        </p:txBody>
      </p:sp>
      <p:pic>
        <p:nvPicPr>
          <p:cNvPr id="3" name="Picture 2">
            <a:extLst>
              <a:ext uri="{FF2B5EF4-FFF2-40B4-BE49-F238E27FC236}">
                <a16:creationId xmlns:a16="http://schemas.microsoft.com/office/drawing/2014/main" id="{358796FC-39BF-479D-BEC9-0BE1761560CE}"/>
              </a:ext>
            </a:extLst>
          </p:cNvPr>
          <p:cNvPicPr>
            <a:picLocks noChangeAspect="1"/>
          </p:cNvPicPr>
          <p:nvPr/>
        </p:nvPicPr>
        <p:blipFill rotWithShape="1">
          <a:blip r:embed="rId4"/>
          <a:srcRect l="16263" r="-1545" b="13296"/>
          <a:stretch/>
        </p:blipFill>
        <p:spPr>
          <a:xfrm>
            <a:off x="3505200" y="3198941"/>
            <a:ext cx="2438399" cy="1220659"/>
          </a:xfrm>
          <a:prstGeom prst="rect">
            <a:avLst/>
          </a:prstGeom>
        </p:spPr>
      </p:pic>
      <p:pic>
        <p:nvPicPr>
          <p:cNvPr id="4" name="Picture 3">
            <a:extLst>
              <a:ext uri="{FF2B5EF4-FFF2-40B4-BE49-F238E27FC236}">
                <a16:creationId xmlns:a16="http://schemas.microsoft.com/office/drawing/2014/main" id="{FD624C1D-25CA-4286-A2B5-B856581B24E5}"/>
              </a:ext>
            </a:extLst>
          </p:cNvPr>
          <p:cNvPicPr>
            <a:picLocks noChangeAspect="1"/>
          </p:cNvPicPr>
          <p:nvPr/>
        </p:nvPicPr>
        <p:blipFill rotWithShape="1">
          <a:blip r:embed="rId5"/>
          <a:srcRect l="15477" r="678" b="10409"/>
          <a:stretch/>
        </p:blipFill>
        <p:spPr>
          <a:xfrm>
            <a:off x="6858000" y="3171651"/>
            <a:ext cx="2118139" cy="1247949"/>
          </a:xfrm>
          <a:prstGeom prst="rect">
            <a:avLst/>
          </a:prstGeom>
        </p:spPr>
      </p:pic>
      <p:sp>
        <p:nvSpPr>
          <p:cNvPr id="8" name="Rectangle 7">
            <a:extLst>
              <a:ext uri="{FF2B5EF4-FFF2-40B4-BE49-F238E27FC236}">
                <a16:creationId xmlns:a16="http://schemas.microsoft.com/office/drawing/2014/main" id="{0E93F88F-488A-4C32-8765-4F178CBCD26A}"/>
              </a:ext>
            </a:extLst>
          </p:cNvPr>
          <p:cNvSpPr/>
          <p:nvPr/>
        </p:nvSpPr>
        <p:spPr>
          <a:xfrm>
            <a:off x="2731091" y="3103230"/>
            <a:ext cx="3377017" cy="16189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9A18EC0-D686-4161-86D6-716B222640F8}"/>
              </a:ext>
            </a:extLst>
          </p:cNvPr>
          <p:cNvSpPr/>
          <p:nvPr/>
        </p:nvSpPr>
        <p:spPr>
          <a:xfrm>
            <a:off x="3544" y="5777877"/>
            <a:ext cx="9161604" cy="1233864"/>
          </a:xfrm>
          <a:prstGeom prst="rect">
            <a:avLst/>
          </a:prstGeom>
        </p:spPr>
        <p:txBody>
          <a:bodyPr wrap="square">
            <a:spAutoFit/>
          </a:bodyPr>
          <a:lstStyle/>
          <a:p>
            <a:pPr lvl="0">
              <a:lnSpc>
                <a:spcPct val="107000"/>
              </a:lnSpc>
            </a:pPr>
            <a:r>
              <a:rPr lang="en-US" sz="1000" dirty="0">
                <a:solidFill>
                  <a:srgbClr val="000000"/>
                </a:solidFill>
                <a:latin typeface="Times New Roman" panose="02020603050405020304" pitchFamily="18" charset="0"/>
                <a:cs typeface="Times New Roman" panose="02020603050405020304" pitchFamily="18" charset="0"/>
              </a:rPr>
              <a:t>EVO-1.E.1 Natural selection acts on phenotypic variations in populations. </a:t>
            </a:r>
          </a:p>
          <a:p>
            <a:pPr fontAlgn="auto">
              <a:lnSpc>
                <a:spcPct val="107000"/>
              </a:lnSpc>
              <a:spcBef>
                <a:spcPts val="0"/>
              </a:spcBef>
              <a:spcAft>
                <a:spcPts val="0"/>
              </a:spcAft>
            </a:pPr>
            <a:r>
              <a:rPr lang="en-US" sz="1000" dirty="0">
                <a:solidFill>
                  <a:srgbClr val="000000"/>
                </a:solidFill>
                <a:latin typeface="Times New Roman" panose="02020603050405020304" pitchFamily="18" charset="0"/>
                <a:cs typeface="Times New Roman" panose="02020603050405020304" pitchFamily="18" charset="0"/>
              </a:rPr>
              <a:t>.EVO-1.E.2 Environments change and apply selective pressures to populations.</a:t>
            </a:r>
          </a:p>
          <a:p>
            <a:pPr fontAlgn="auto">
              <a:lnSpc>
                <a:spcPct val="107000"/>
              </a:lnSpc>
              <a:spcBef>
                <a:spcPts val="0"/>
              </a:spcBef>
              <a:spcAft>
                <a:spcPts val="0"/>
              </a:spcAft>
            </a:pPr>
            <a:r>
              <a:rPr lang="en-US" sz="1000" dirty="0">
                <a:solidFill>
                  <a:prstClr val="black"/>
                </a:solidFill>
                <a:latin typeface="Times New Roman" panose="02020603050405020304" pitchFamily="18" charset="0"/>
                <a:cs typeface="Times New Roman" panose="02020603050405020304" pitchFamily="18" charset="0"/>
              </a:rPr>
              <a:t> ILLUSTRATIVE EXAMPLES  § Peppered moth</a:t>
            </a:r>
            <a:endParaRPr lang="en-US" sz="1000" dirty="0">
              <a:solidFill>
                <a:srgbClr val="000000"/>
              </a:solidFill>
              <a:latin typeface="Times New Roman" panose="02020603050405020304" pitchFamily="18" charset="0"/>
              <a:cs typeface="Times New Roman" panose="02020603050405020304" pitchFamily="18" charset="0"/>
            </a:endParaRPr>
          </a:p>
          <a:p>
            <a:pPr lvl="0" fontAlgn="auto">
              <a:lnSpc>
                <a:spcPct val="107000"/>
              </a:lnSpc>
              <a:spcBef>
                <a:spcPts val="0"/>
              </a:spcBef>
              <a:spcAft>
                <a:spcPts val="0"/>
              </a:spcAft>
            </a:pPr>
            <a:r>
              <a:rPr lang="en-US" sz="1000" dirty="0">
                <a:solidFill>
                  <a:srgbClr val="000000"/>
                </a:solidFill>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p>
          <a:p>
            <a:pPr lvl="0">
              <a:lnSpc>
                <a:spcPct val="107000"/>
              </a:lnSpc>
            </a:pPr>
            <a:r>
              <a:rPr lang="en-US" sz="1000" dirty="0">
                <a:latin typeface="Times New Roman" panose="02020603050405020304" pitchFamily="18" charset="0"/>
                <a:cs typeface="Times New Roman" panose="02020603050405020304" pitchFamily="18" charset="0"/>
              </a:rPr>
              <a:t>EVO-1.K.2 Allele frequencies in a population can be calculated from genotype frequencies</a:t>
            </a:r>
          </a:p>
          <a:p>
            <a:pPr lvl="0">
              <a:lnSpc>
                <a:spcPct val="107000"/>
              </a:lnSpc>
            </a:pPr>
            <a:r>
              <a:rPr lang="en-US" sz="1000" dirty="0">
                <a:latin typeface="Times New Roman" panose="02020603050405020304" pitchFamily="18" charset="0"/>
                <a:cs typeface="Times New Roman" panose="02020603050405020304" pitchFamily="18" charset="0"/>
              </a:rPr>
              <a:t>    ILLUSTRATIVE EXAMPLE  Graphical analysis of allele frequencies in a population </a:t>
            </a:r>
          </a:p>
          <a:p>
            <a:pPr lvl="0" fontAlgn="auto">
              <a:lnSpc>
                <a:spcPct val="107000"/>
              </a:lnSpc>
              <a:spcBef>
                <a:spcPts val="0"/>
              </a:spcBef>
              <a:spcAft>
                <a:spcPts val="0"/>
              </a:spcAft>
            </a:pPr>
            <a:endParaRPr lang="en-US" sz="1000" dirty="0">
              <a:solidFill>
                <a:srgbClr val="000000"/>
              </a:solidFill>
              <a:latin typeface="Times New Roman" panose="02020603050405020304" pitchFamily="18" charset="0"/>
              <a:cs typeface="Times New Roman" panose="02020603050405020304" pitchFamily="18" charset="0"/>
            </a:endParaRPr>
          </a:p>
        </p:txBody>
      </p:sp>
      <p:pic>
        <p:nvPicPr>
          <p:cNvPr id="216066" name="Picture 2">
            <a:extLst>
              <a:ext uri="{FF2B5EF4-FFF2-40B4-BE49-F238E27FC236}">
                <a16:creationId xmlns:a16="http://schemas.microsoft.com/office/drawing/2014/main" id="{2DA30A84-5393-416C-807B-AFE95AB48A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5222" y="354417"/>
            <a:ext cx="2650917" cy="171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51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6" grpId="0"/>
    </p:bldLst>
  </p:timing>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id="{8F548F7E-7066-4F22-8AC2-E5C2453A9654}"/>
              </a:ext>
            </a:extLst>
          </p:cNvPr>
          <p:cNvSpPr>
            <a:spLocks noGrp="1" noChangeArrowheads="1"/>
          </p:cNvSpPr>
          <p:nvPr>
            <p:ph type="body" sz="half" idx="2"/>
          </p:nvPr>
        </p:nvSpPr>
        <p:spPr>
          <a:xfrm>
            <a:off x="139148" y="395839"/>
            <a:ext cx="8991600" cy="4633361"/>
          </a:xfrm>
        </p:spPr>
        <p:txBody>
          <a:bodyPr/>
          <a:lstStyle/>
          <a:p>
            <a:pPr eaLnBrk="1" hangingPunct="1">
              <a:lnSpc>
                <a:spcPct val="90000"/>
              </a:lnSpc>
              <a:buFontTx/>
              <a:buNone/>
            </a:pPr>
            <a:r>
              <a:rPr lang="en-US" altLang="en-US" sz="2000" b="1" dirty="0">
                <a:latin typeface="Comic Sans MS" panose="030F0702030302020204" pitchFamily="66" charset="0"/>
              </a:rPr>
              <a:t>All of the following are true EXCEPT:</a:t>
            </a:r>
          </a:p>
          <a:p>
            <a:pPr eaLnBrk="1" hangingPunct="1">
              <a:lnSpc>
                <a:spcPct val="90000"/>
              </a:lnSpc>
              <a:buFontTx/>
              <a:buNone/>
            </a:pPr>
            <a:endParaRPr lang="en-US" altLang="en-US" sz="2000" b="1" dirty="0">
              <a:latin typeface="Comic Sans MS" panose="030F0702030302020204" pitchFamily="66" charset="0"/>
            </a:endParaRPr>
          </a:p>
          <a:p>
            <a:pPr eaLnBrk="1" hangingPunct="1">
              <a:lnSpc>
                <a:spcPct val="90000"/>
              </a:lnSpc>
              <a:buFontTx/>
              <a:buNone/>
            </a:pPr>
            <a:r>
              <a:rPr lang="en-US" altLang="en-US" sz="2000" b="1" dirty="0">
                <a:latin typeface="Comic Sans MS" panose="030F0702030302020204" pitchFamily="66" charset="0"/>
              </a:rPr>
              <a:t>Mass extinctions</a:t>
            </a:r>
          </a:p>
          <a:p>
            <a:pPr eaLnBrk="1" hangingPunct="1">
              <a:lnSpc>
                <a:spcPct val="90000"/>
              </a:lnSpc>
              <a:buFontTx/>
              <a:buNone/>
            </a:pPr>
            <a:r>
              <a:rPr lang="en-US" altLang="en-US" sz="2000" b="1" dirty="0">
                <a:latin typeface="Comic Sans MS" panose="030F0702030302020204" pitchFamily="66" charset="0"/>
              </a:rPr>
              <a:t>	</a:t>
            </a:r>
          </a:p>
          <a:p>
            <a:pPr eaLnBrk="1" hangingPunct="1">
              <a:lnSpc>
                <a:spcPct val="90000"/>
              </a:lnSpc>
              <a:buFontTx/>
              <a:buNone/>
            </a:pPr>
            <a:r>
              <a:rPr lang="en-US" altLang="en-US" sz="2000" b="1" dirty="0">
                <a:latin typeface="Comic Sans MS" panose="030F0702030302020204" pitchFamily="66" charset="0"/>
              </a:rPr>
              <a:t>     A. open newly available niches and provide </a:t>
            </a:r>
            <a:br>
              <a:rPr lang="en-US" altLang="en-US" sz="2000" b="1" dirty="0">
                <a:latin typeface="Comic Sans MS" panose="030F0702030302020204" pitchFamily="66" charset="0"/>
              </a:rPr>
            </a:br>
            <a:r>
              <a:rPr lang="en-US" altLang="en-US" sz="2000" b="1" dirty="0">
                <a:latin typeface="Comic Sans MS" panose="030F0702030302020204" pitchFamily="66" charset="0"/>
              </a:rPr>
              <a:t>        opportunities for remaining species</a:t>
            </a:r>
          </a:p>
          <a:p>
            <a:pPr eaLnBrk="1" hangingPunct="1">
              <a:lnSpc>
                <a:spcPct val="90000"/>
              </a:lnSpc>
              <a:buFontTx/>
              <a:buNone/>
            </a:pPr>
            <a:endParaRPr lang="en-US" altLang="en-US" sz="2000" b="1" dirty="0">
              <a:latin typeface="Comic Sans MS" panose="030F0702030302020204" pitchFamily="66" charset="0"/>
            </a:endParaRPr>
          </a:p>
          <a:p>
            <a:pPr eaLnBrk="1" hangingPunct="1">
              <a:lnSpc>
                <a:spcPct val="90000"/>
              </a:lnSpc>
              <a:buFontTx/>
              <a:buNone/>
            </a:pPr>
            <a:r>
              <a:rPr lang="en-US" altLang="en-US" sz="2000" b="1" dirty="0">
                <a:latin typeface="Comic Sans MS" panose="030F0702030302020204" pitchFamily="66" charset="0"/>
              </a:rPr>
              <a:t>	  B. are often followed by a burst of evolution resulting</a:t>
            </a:r>
          </a:p>
          <a:p>
            <a:pPr eaLnBrk="1" hangingPunct="1">
              <a:lnSpc>
                <a:spcPct val="90000"/>
              </a:lnSpc>
              <a:buFontTx/>
              <a:buNone/>
            </a:pPr>
            <a:r>
              <a:rPr lang="en-US" altLang="en-US" sz="2000" b="1" dirty="0">
                <a:latin typeface="Comic Sans MS" panose="030F0702030302020204" pitchFamily="66" charset="0"/>
              </a:rPr>
              <a:t>          in many new species</a:t>
            </a:r>
          </a:p>
          <a:p>
            <a:pPr eaLnBrk="1" hangingPunct="1">
              <a:lnSpc>
                <a:spcPct val="90000"/>
              </a:lnSpc>
              <a:buFontTx/>
              <a:buNone/>
            </a:pPr>
            <a:endParaRPr lang="en-US" altLang="en-US" sz="2000" b="1" dirty="0">
              <a:latin typeface="Comic Sans MS" panose="030F0702030302020204" pitchFamily="66" charset="0"/>
            </a:endParaRPr>
          </a:p>
          <a:p>
            <a:pPr eaLnBrk="1" hangingPunct="1">
              <a:lnSpc>
                <a:spcPct val="90000"/>
              </a:lnSpc>
              <a:buFontTx/>
              <a:buNone/>
            </a:pPr>
            <a:r>
              <a:rPr lang="en-US" altLang="en-US" sz="2000" b="1" dirty="0">
                <a:latin typeface="Comic Sans MS" panose="030F0702030302020204" pitchFamily="66" charset="0"/>
              </a:rPr>
              <a:t>	  C. are never caused by human activity </a:t>
            </a:r>
          </a:p>
          <a:p>
            <a:pPr eaLnBrk="1" hangingPunct="1">
              <a:lnSpc>
                <a:spcPct val="90000"/>
              </a:lnSpc>
              <a:buFontTx/>
              <a:buNone/>
            </a:pPr>
            <a:endParaRPr lang="en-US" altLang="en-US" sz="2000" b="1" dirty="0">
              <a:latin typeface="Comic Sans MS" panose="030F0702030302020204" pitchFamily="66" charset="0"/>
            </a:endParaRPr>
          </a:p>
          <a:p>
            <a:pPr eaLnBrk="1" hangingPunct="1">
              <a:lnSpc>
                <a:spcPct val="90000"/>
              </a:lnSpc>
              <a:buFontTx/>
              <a:buNone/>
            </a:pPr>
            <a:r>
              <a:rPr lang="en-US" altLang="en-US" sz="2000" b="1" dirty="0">
                <a:latin typeface="Comic Sans MS" panose="030F0702030302020204" pitchFamily="66" charset="0"/>
              </a:rPr>
              <a:t>     D. have occurred multiple times throughout Earth’s history </a:t>
            </a:r>
          </a:p>
          <a:p>
            <a:pPr eaLnBrk="1" hangingPunct="1">
              <a:lnSpc>
                <a:spcPct val="90000"/>
              </a:lnSpc>
              <a:buFontTx/>
              <a:buNone/>
            </a:pPr>
            <a:r>
              <a:rPr lang="en-US" altLang="en-US" sz="2000" b="1" dirty="0">
                <a:latin typeface="Comic Sans MS" panose="030F0702030302020204" pitchFamily="66" charset="0"/>
              </a:rPr>
              <a:t>    </a:t>
            </a:r>
            <a:endParaRPr lang="en-US" altLang="en-US" sz="2400" b="1" dirty="0">
              <a:latin typeface="Comic Sans MS" panose="030F0702030302020204" pitchFamily="66" charset="0"/>
            </a:endParaRPr>
          </a:p>
        </p:txBody>
      </p:sp>
      <p:sp>
        <p:nvSpPr>
          <p:cNvPr id="23556" name="Text Box 8">
            <a:extLst>
              <a:ext uri="{FF2B5EF4-FFF2-40B4-BE49-F238E27FC236}">
                <a16:creationId xmlns:a16="http://schemas.microsoft.com/office/drawing/2014/main" id="{792E5A55-1BE1-4EF7-8FA3-52B15189CABC}"/>
              </a:ext>
            </a:extLst>
          </p:cNvPr>
          <p:cNvSpPr txBox="1">
            <a:spLocks noChangeArrowheads="1"/>
          </p:cNvSpPr>
          <p:nvPr/>
        </p:nvSpPr>
        <p:spPr bwMode="auto">
          <a:xfrm>
            <a:off x="2347" y="-6696"/>
            <a:ext cx="47852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990099"/>
                </a:solidFill>
                <a:effectLst/>
                <a:uLnTx/>
                <a:uFillTx/>
                <a:latin typeface="Arial" panose="020B0604020202020204" pitchFamily="34" charset="0"/>
                <a:ea typeface="+mn-ea"/>
                <a:cs typeface="Arial" panose="020B0604020202020204" pitchFamily="34" charset="0"/>
              </a:rPr>
              <a:t>Images from: BIOLOGY by Miller and Levine; Prentice Hall Publishing</a:t>
            </a:r>
            <a:r>
              <a:rPr kumimoji="0" lang="en-US" altLang="en-US" sz="1000" b="1" i="0" u="none" strike="noStrike" kern="1200" cap="none" spc="0" normalizeH="0" baseline="0" noProof="0" dirty="0">
                <a:ln>
                  <a:noFill/>
                </a:ln>
                <a:solidFill>
                  <a:srgbClr val="990099"/>
                </a:solidFill>
                <a:effectLst/>
                <a:uLnTx/>
                <a:uFillTx/>
                <a:latin typeface="Arial" panose="020B0604020202020204" pitchFamily="34" charset="0"/>
                <a:ea typeface="+mn-ea"/>
                <a:cs typeface="Times New Roman" panose="02020603050405020304" pitchFamily="18" charset="0"/>
              </a:rPr>
              <a:t>©2006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1" i="0" u="none" strike="noStrike" kern="1200" cap="none" spc="0" normalizeH="0" baseline="0" noProof="0" dirty="0">
              <a:ln>
                <a:noFill/>
              </a:ln>
              <a:solidFill>
                <a:srgbClr val="990099"/>
              </a:solidFill>
              <a:effectLst/>
              <a:uLnTx/>
              <a:uFillTx/>
              <a:latin typeface="Arial" panose="020B0604020202020204" pitchFamily="34" charset="0"/>
              <a:ea typeface="+mn-ea"/>
              <a:cs typeface="Times New Roman" panose="02020603050405020304" pitchFamily="18" charset="0"/>
            </a:endParaRPr>
          </a:p>
        </p:txBody>
      </p:sp>
      <p:pic>
        <p:nvPicPr>
          <p:cNvPr id="14" name="Picture 2">
            <a:extLst>
              <a:ext uri="{FF2B5EF4-FFF2-40B4-BE49-F238E27FC236}">
                <a16:creationId xmlns:a16="http://schemas.microsoft.com/office/drawing/2014/main" id="{DF590D6F-6697-4BDE-8732-14E1A9A77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444" y="152400"/>
            <a:ext cx="2464904" cy="216461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4432C43-F328-419F-AB67-3EE37E093EC9}"/>
              </a:ext>
            </a:extLst>
          </p:cNvPr>
          <p:cNvSpPr txBox="1"/>
          <p:nvPr/>
        </p:nvSpPr>
        <p:spPr>
          <a:xfrm>
            <a:off x="0" y="6014818"/>
            <a:ext cx="9776791" cy="904543"/>
          </a:xfrm>
          <a:prstGeom prst="rect">
            <a:avLst/>
          </a:prstGeom>
          <a:noFill/>
        </p:spPr>
        <p:txBody>
          <a:bodyPr wrap="square">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EVO-3.G.1 Extinctions have occurred throughout Earth’s history. </a:t>
            </a:r>
          </a:p>
          <a:p>
            <a:pPr lvl="0">
              <a:lnSpc>
                <a:spcPct val="107000"/>
              </a:lnSpc>
            </a:pPr>
            <a:r>
              <a:rPr lang="en-US" sz="1000" dirty="0">
                <a:latin typeface="Times New Roman" panose="02020603050405020304" pitchFamily="18" charset="0"/>
                <a:cs typeface="Times New Roman" panose="02020603050405020304" pitchFamily="18" charset="0"/>
              </a:rPr>
              <a:t>EVO-3. G.2 Extinction rates can be rapid during times of ecological stress.</a:t>
            </a:r>
          </a:p>
          <a:p>
            <a:pPr lvl="0">
              <a:lnSpc>
                <a:spcPct val="107000"/>
              </a:lnSpc>
            </a:pPr>
            <a:r>
              <a:rPr lang="en-US" sz="1000" dirty="0">
                <a:latin typeface="Times New Roman" panose="02020603050405020304" pitchFamily="18" charset="0"/>
                <a:cs typeface="Times New Roman" panose="02020603050405020304" pitchFamily="18" charset="0"/>
              </a:rPr>
              <a:t>EVO-3.H.1 Human activity can drive changes in ecosystems that cause extinctions.</a:t>
            </a:r>
          </a:p>
          <a:p>
            <a:pPr lvl="0">
              <a:lnSpc>
                <a:spcPct val="107000"/>
              </a:lnSpc>
            </a:pPr>
            <a:r>
              <a:rPr lang="en-US" sz="1000" dirty="0">
                <a:latin typeface="Times New Roman" panose="02020603050405020304" pitchFamily="18" charset="0"/>
                <a:cs typeface="Times New Roman" panose="02020603050405020304" pitchFamily="18" charset="0"/>
              </a:rPr>
              <a:t>EVO-3.J.1 Extinction provides newly available niches that can then be exploited by different species</a:t>
            </a:r>
            <a:r>
              <a:rPr lang="en-US" sz="1000" dirty="0">
                <a:solidFill>
                  <a:prstClr val="black"/>
                </a:solidFill>
                <a:latin typeface="Comic Sans MS" panose="030F0702030302020204" pitchFamily="66" charset="0"/>
              </a:rPr>
              <a:t>.</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030B5D18-D8C7-4A0E-995F-B282DE3AA7ED}"/>
              </a:ext>
            </a:extLst>
          </p:cNvPr>
          <p:cNvSpPr/>
          <p:nvPr/>
        </p:nvSpPr>
        <p:spPr>
          <a:xfrm>
            <a:off x="381000" y="3611728"/>
            <a:ext cx="7848600" cy="527291"/>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E4A540-C76D-4D14-B0B9-E44C2BBACE4D}"/>
              </a:ext>
            </a:extLst>
          </p:cNvPr>
          <p:cNvSpPr/>
          <p:nvPr/>
        </p:nvSpPr>
        <p:spPr>
          <a:xfrm>
            <a:off x="0" y="5953457"/>
            <a:ext cx="9144000" cy="904543"/>
          </a:xfrm>
          <a:prstGeom prst="rect">
            <a:avLst/>
          </a:prstGeom>
        </p:spPr>
        <p:txBody>
          <a:bodyPr wrap="square">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EVO-3.H.1 Human activity can drive changes in ecosystems that cause extinctions.</a:t>
            </a:r>
          </a:p>
          <a:p>
            <a:pPr>
              <a:lnSpc>
                <a:spcPct val="107000"/>
              </a:lnSpc>
            </a:pPr>
            <a:r>
              <a:rPr lang="en-US" sz="1000" dirty="0">
                <a:latin typeface="Times New Roman" panose="02020603050405020304" pitchFamily="18" charset="0"/>
                <a:cs typeface="Times New Roman" panose="02020603050405020304" pitchFamily="18" charset="0"/>
              </a:rPr>
              <a:t>EVO-3.F.1 Speciation results in diversity of life forms. </a:t>
            </a:r>
          </a:p>
          <a:p>
            <a:pPr lvl="0">
              <a:lnSpc>
                <a:spcPct val="107000"/>
              </a:lnSpc>
            </a:pPr>
            <a:r>
              <a:rPr lang="en-US" sz="1000" dirty="0">
                <a:latin typeface="Times New Roman" panose="02020603050405020304" pitchFamily="18" charset="0"/>
                <a:cs typeface="Times New Roman" panose="02020603050405020304" pitchFamily="18" charset="0"/>
              </a:rPr>
              <a:t>EVO-3.E.1 Punctuated equilibrium is when evolution occurs rapidly after a long period of stasis. Gradualism is when evolution occurs slowly over hundreds of thousands or </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millions of years. </a:t>
            </a:r>
          </a:p>
          <a:p>
            <a:pPr lvl="0">
              <a:lnSpc>
                <a:spcPct val="107000"/>
              </a:lnSpc>
            </a:pPr>
            <a:r>
              <a:rPr lang="en-US" sz="1000" dirty="0">
                <a:latin typeface="Times New Roman" panose="02020603050405020304" pitchFamily="18" charset="0"/>
                <a:cs typeface="Times New Roman" panose="02020603050405020304" pitchFamily="18" charset="0"/>
              </a:rPr>
              <a:t>EVO-3.A.2 All species have evolved and continue to evolve—</a:t>
            </a:r>
          </a:p>
        </p:txBody>
      </p:sp>
      <p:sp>
        <p:nvSpPr>
          <p:cNvPr id="8" name="TextBox 7">
            <a:extLst>
              <a:ext uri="{FF2B5EF4-FFF2-40B4-BE49-F238E27FC236}">
                <a16:creationId xmlns:a16="http://schemas.microsoft.com/office/drawing/2014/main" id="{621DDFFA-47EA-4815-AD69-D5759D28DD35}"/>
              </a:ext>
            </a:extLst>
          </p:cNvPr>
          <p:cNvSpPr txBox="1"/>
          <p:nvPr/>
        </p:nvSpPr>
        <p:spPr>
          <a:xfrm>
            <a:off x="152400" y="56074"/>
            <a:ext cx="9144000" cy="2901051"/>
          </a:xfrm>
          <a:prstGeom prst="rect">
            <a:avLst/>
          </a:prstGeom>
          <a:noFill/>
        </p:spPr>
        <p:txBody>
          <a:bodyPr wrap="square">
            <a:spAutoFit/>
          </a:bodyPr>
          <a:lstStyle/>
          <a:p>
            <a:pPr marL="0" marR="0" lvl="0" indent="0" algn="l" defTabSz="914400" rtl="0" eaLnBrk="1" fontAlgn="base" latinLnBrk="0" hangingPunct="1">
              <a:lnSpc>
                <a:spcPct val="107000"/>
              </a:lnSpc>
              <a:spcBef>
                <a:spcPct val="0"/>
              </a:spcBef>
              <a:spcAft>
                <a:spcPct val="0"/>
              </a:spcAft>
              <a:buClrTx/>
              <a:buSzTx/>
              <a:tabLst/>
              <a:defRPr/>
            </a:pPr>
            <a:r>
              <a:rPr lang="en-US" dirty="0">
                <a:solidFill>
                  <a:prstClr val="black"/>
                </a:solidFill>
                <a:cs typeface="Times New Roman" panose="02020603050405020304" pitchFamily="18" charset="0"/>
              </a:rPr>
              <a:t>Which of the following is true about evolution.</a:t>
            </a:r>
          </a:p>
          <a:p>
            <a:pPr lvl="1">
              <a:lnSpc>
                <a:spcPct val="107000"/>
              </a:lnSpc>
              <a:defRPr/>
            </a:pPr>
            <a:endParaRPr kumimoji="0" lang="en-US" b="0" i="0" u="none" strike="noStrike" kern="1200" cap="none" spc="0" normalizeH="0" baseline="0" noProof="0" dirty="0">
              <a:ln>
                <a:noFill/>
              </a:ln>
              <a:solidFill>
                <a:prstClr val="black"/>
              </a:solidFill>
              <a:effectLst/>
              <a:uLnTx/>
              <a:uFillTx/>
              <a:cs typeface="Times New Roman" panose="02020603050405020304" pitchFamily="18" charset="0"/>
            </a:endParaRPr>
          </a:p>
          <a:p>
            <a:pPr marL="800100" lvl="1" indent="-342900">
              <a:buAutoNum type="alphaUcParenR"/>
            </a:pPr>
            <a:r>
              <a:rPr lang="en-US" dirty="0">
                <a:solidFill>
                  <a:srgbClr val="000000"/>
                </a:solidFill>
              </a:rPr>
              <a:t>Individual organisms can evolve during a single lifespan.</a:t>
            </a:r>
            <a:endParaRPr lang="en-US" dirty="0">
              <a:solidFill>
                <a:prstClr val="black"/>
              </a:solidFill>
              <a:cs typeface="Times New Roman" panose="02020603050405020304" pitchFamily="18" charset="0"/>
            </a:endParaRPr>
          </a:p>
          <a:p>
            <a:pPr lvl="1"/>
            <a:endParaRPr lang="en-US" b="0" i="0" dirty="0">
              <a:solidFill>
                <a:srgbClr val="000000"/>
              </a:solidFill>
              <a:effectLst/>
            </a:endParaRPr>
          </a:p>
          <a:p>
            <a:pPr lvl="1"/>
            <a:r>
              <a:rPr lang="en-US" dirty="0">
                <a:solidFill>
                  <a:srgbClr val="000000"/>
                </a:solidFill>
              </a:rPr>
              <a:t>B) </a:t>
            </a:r>
            <a:r>
              <a:rPr lang="en-US" dirty="0">
                <a:solidFill>
                  <a:prstClr val="black"/>
                </a:solidFill>
                <a:cs typeface="Times New Roman" panose="02020603050405020304" pitchFamily="18" charset="0"/>
              </a:rPr>
              <a:t>Speciation results in diversity of life forms. </a:t>
            </a:r>
          </a:p>
          <a:p>
            <a:pPr lvl="1"/>
            <a:endParaRPr lang="en-US" b="0" i="0" dirty="0">
              <a:solidFill>
                <a:srgbClr val="000000"/>
              </a:solidFill>
              <a:effectLst/>
            </a:endParaRPr>
          </a:p>
          <a:p>
            <a:pPr lvl="1"/>
            <a:r>
              <a:rPr lang="en-US" dirty="0">
                <a:solidFill>
                  <a:srgbClr val="000000"/>
                </a:solidFill>
              </a:rPr>
              <a:t>C) Evolution only occurs slowly and gradually.</a:t>
            </a:r>
          </a:p>
          <a:p>
            <a:pPr lvl="1"/>
            <a:endParaRPr lang="en-US" dirty="0">
              <a:solidFill>
                <a:prstClr val="black"/>
              </a:solidFill>
              <a:cs typeface="Times New Roman" panose="02020603050405020304" pitchFamily="18" charset="0"/>
            </a:endParaRPr>
          </a:p>
          <a:p>
            <a:pPr lvl="1"/>
            <a:r>
              <a:rPr lang="en-US" dirty="0">
                <a:solidFill>
                  <a:prstClr val="black"/>
                </a:solidFill>
                <a:cs typeface="Times New Roman" panose="02020603050405020304" pitchFamily="18" charset="0"/>
              </a:rPr>
              <a:t>D) </a:t>
            </a:r>
            <a:r>
              <a:rPr lang="en-US" dirty="0">
                <a:solidFill>
                  <a:srgbClr val="000000"/>
                </a:solidFill>
              </a:rPr>
              <a:t>Because evolution is slow, humans cannot influence it.</a:t>
            </a:r>
          </a:p>
          <a:p>
            <a:pPr algn="l"/>
            <a:endParaRPr lang="en-US" b="0" i="0" dirty="0">
              <a:solidFill>
                <a:srgbClr val="000000"/>
              </a:solidFill>
              <a:effectLst/>
            </a:endParaRPr>
          </a:p>
        </p:txBody>
      </p:sp>
      <p:sp>
        <p:nvSpPr>
          <p:cNvPr id="4" name="Rectangle 3">
            <a:extLst>
              <a:ext uri="{FF2B5EF4-FFF2-40B4-BE49-F238E27FC236}">
                <a16:creationId xmlns:a16="http://schemas.microsoft.com/office/drawing/2014/main" id="{3BD1A522-820D-406E-B4A0-D3F7AE5CA553}"/>
              </a:ext>
            </a:extLst>
          </p:cNvPr>
          <p:cNvSpPr/>
          <p:nvPr/>
        </p:nvSpPr>
        <p:spPr>
          <a:xfrm>
            <a:off x="609600" y="1143000"/>
            <a:ext cx="545327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651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767B2847-AE98-440E-BA97-3929D47A2ACE}"/>
              </a:ext>
            </a:extLst>
          </p:cNvPr>
          <p:cNvSpPr>
            <a:spLocks noGrp="1" noChangeArrowheads="1"/>
          </p:cNvSpPr>
          <p:nvPr>
            <p:ph type="body" sz="half" idx="2"/>
          </p:nvPr>
        </p:nvSpPr>
        <p:spPr>
          <a:xfrm>
            <a:off x="-149087" y="1278595"/>
            <a:ext cx="9220200" cy="1141585"/>
          </a:xfrm>
        </p:spPr>
        <p:txBody>
          <a:bodyPr/>
          <a:lstStyle/>
          <a:p>
            <a:pPr eaLnBrk="1" hangingPunct="1">
              <a:lnSpc>
                <a:spcPct val="90000"/>
              </a:lnSpc>
              <a:buFontTx/>
              <a:buNone/>
            </a:pPr>
            <a:r>
              <a:rPr lang="en-US" altLang="en-US" sz="2000" b="1" dirty="0">
                <a:latin typeface="Comic Sans MS" panose="030F0702030302020204" pitchFamily="66" charset="0"/>
              </a:rPr>
              <a:t>   </a:t>
            </a:r>
            <a:endParaRPr lang="en-US" altLang="en-US" sz="2000" dirty="0">
              <a:latin typeface="Comic Sans MS" panose="030F0702030302020204" pitchFamily="66" charset="0"/>
            </a:endParaRPr>
          </a:p>
        </p:txBody>
      </p:sp>
      <p:sp>
        <p:nvSpPr>
          <p:cNvPr id="7" name="Rectangle 6">
            <a:extLst>
              <a:ext uri="{FF2B5EF4-FFF2-40B4-BE49-F238E27FC236}">
                <a16:creationId xmlns:a16="http://schemas.microsoft.com/office/drawing/2014/main" id="{43F238D3-FFF4-4A9B-9440-43E284E2359A}"/>
              </a:ext>
            </a:extLst>
          </p:cNvPr>
          <p:cNvSpPr/>
          <p:nvPr/>
        </p:nvSpPr>
        <p:spPr>
          <a:xfrm>
            <a:off x="43069" y="6044812"/>
            <a:ext cx="9143999" cy="718338"/>
          </a:xfrm>
          <a:prstGeom prst="rect">
            <a:avLst/>
          </a:prstGeom>
        </p:spPr>
        <p:txBody>
          <a:bodyPr wrap="square">
            <a:spAutoFit/>
          </a:bodyPr>
          <a:lstStyle/>
          <a:p>
            <a:pPr lvl="0"/>
            <a:r>
              <a:rPr lang="en-US" sz="1000" dirty="0">
                <a:latin typeface="Times New Roman" panose="02020603050405020304" pitchFamily="18" charset="0"/>
                <a:cs typeface="Times New Roman" panose="02020603050405020304" pitchFamily="18" charset="0"/>
              </a:rPr>
              <a:t>SYI-3.D.1 The level of variation in a population affects population dynamics </a:t>
            </a:r>
          </a:p>
          <a:p>
            <a:pPr lvl="0"/>
            <a:r>
              <a:rPr lang="en-US" altLang="en-US" sz="1000" dirty="0">
                <a:latin typeface="Times New Roman" panose="02020603050405020304" pitchFamily="18" charset="0"/>
                <a:cs typeface="Times New Roman" panose="02020603050405020304" pitchFamily="18" charset="0"/>
              </a:rPr>
              <a:t>     c. Alleles that are adaptive in one environmental condition may be deleterious in another because of different selective pressures</a:t>
            </a:r>
          </a:p>
          <a:p>
            <a:pPr lvl="0">
              <a:lnSpc>
                <a:spcPct val="107000"/>
              </a:lnSpc>
            </a:pPr>
            <a:r>
              <a:rPr lang="en-US" sz="1000" dirty="0">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p>
          <a:p>
            <a:pPr lvl="0">
              <a:lnSpc>
                <a:spcPct val="107000"/>
              </a:lnSpc>
            </a:pPr>
            <a:r>
              <a:rPr lang="en-US" sz="1000" dirty="0">
                <a:latin typeface="Times New Roman" panose="02020603050405020304" pitchFamily="18" charset="0"/>
                <a:cs typeface="Times New Roman" panose="02020603050405020304" pitchFamily="18" charset="0"/>
              </a:rPr>
              <a:t>ILLUSTRATIVE EXAMPLES  § Sickle cell anemia </a:t>
            </a:r>
          </a:p>
        </p:txBody>
      </p:sp>
      <p:sp>
        <p:nvSpPr>
          <p:cNvPr id="8" name="TextBox 7">
            <a:extLst>
              <a:ext uri="{FF2B5EF4-FFF2-40B4-BE49-F238E27FC236}">
                <a16:creationId xmlns:a16="http://schemas.microsoft.com/office/drawing/2014/main" id="{A35D7093-ECFD-42B7-895B-4F3B6170F109}"/>
              </a:ext>
            </a:extLst>
          </p:cNvPr>
          <p:cNvSpPr txBox="1"/>
          <p:nvPr/>
        </p:nvSpPr>
        <p:spPr>
          <a:xfrm>
            <a:off x="139148" y="3208056"/>
            <a:ext cx="8951843" cy="2339102"/>
          </a:xfrm>
          <a:prstGeom prst="rect">
            <a:avLst/>
          </a:prstGeom>
          <a:noFill/>
        </p:spPr>
        <p:txBody>
          <a:bodyPr wrap="square">
            <a:spAutoFit/>
          </a:bodyPr>
          <a:lstStyle/>
          <a:p>
            <a:pPr lvl="0">
              <a:defRPr/>
            </a:pPr>
            <a:r>
              <a:rPr lang="en-US" dirty="0">
                <a:solidFill>
                  <a:srgbClr val="0000FF"/>
                </a:solidFill>
              </a:rPr>
              <a:t>Parents who are heterozygous carriers for the sickle cell allele have a ¼ chance of having a child that is homozygous for sickle cell. This child would have serious medical issues, but there is a ½ chance that their offspring would be heterozygous making them resistant to malaria, a disease that claims the lives of millions of people worldwide. This increases the chance these offspring would survive (heterozygote advantage) in an environment where the malaria parasite is common and pass the allele onto the next generation. So even though the allele is harmful to some, it increases in the population in this environment.</a:t>
            </a:r>
            <a:endParaRPr lang="en-US" sz="2000" dirty="0">
              <a:solidFill>
                <a:srgbClr val="0000FF"/>
              </a:solidFill>
            </a:endParaRPr>
          </a:p>
        </p:txBody>
      </p:sp>
      <p:sp>
        <p:nvSpPr>
          <p:cNvPr id="10" name="TextBox 9">
            <a:extLst>
              <a:ext uri="{FF2B5EF4-FFF2-40B4-BE49-F238E27FC236}">
                <a16:creationId xmlns:a16="http://schemas.microsoft.com/office/drawing/2014/main" id="{97DA66D3-7DA9-4E45-8F26-1058A6EF80EA}"/>
              </a:ext>
            </a:extLst>
          </p:cNvPr>
          <p:cNvSpPr txBox="1"/>
          <p:nvPr/>
        </p:nvSpPr>
        <p:spPr>
          <a:xfrm>
            <a:off x="96079" y="94850"/>
            <a:ext cx="8994912" cy="2862322"/>
          </a:xfrm>
          <a:prstGeom prst="rect">
            <a:avLst/>
          </a:prstGeom>
          <a:noFill/>
        </p:spPr>
        <p:txBody>
          <a:bodyPr wrap="square">
            <a:spAutoFit/>
          </a:bodyPr>
          <a:lstStyle/>
          <a:p>
            <a:r>
              <a:rPr lang="en-US" altLang="en-US" dirty="0"/>
              <a:t>Sickle cell anemia is the result of a single base-pair mutation in DNA. Individuals that are homozygous for the sickle cell allele have</a:t>
            </a:r>
            <a:r>
              <a:rPr lang="en-US" dirty="0"/>
              <a:t> painful episodes that occur when sickle-shaped red blood cells (RBCs) block blood vessels. Blood and oxygen cannot get to your tissues, causing pain. A sickle cell crisis can also damage tissues and cause liver or kidney failure. </a:t>
            </a:r>
          </a:p>
          <a:p>
            <a:endParaRPr lang="en-US" dirty="0"/>
          </a:p>
          <a:p>
            <a:r>
              <a:rPr lang="en-US" dirty="0"/>
              <a:t>This mutation is more common in Americans of African descent. Since individuals with sickle cell are less likely to pass on their genes to offspring</a:t>
            </a:r>
            <a:r>
              <a:rPr lang="en-US" altLang="en-US" dirty="0"/>
              <a:t> explain how the frequency of an allele coding for a deleterious mutant protein like sickle cell can increase over time in a population.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6D5442F9-1BF2-4B88-8287-1F37E981D305}"/>
              </a:ext>
            </a:extLst>
          </p:cNvPr>
          <p:cNvSpPr>
            <a:spLocks noGrp="1" noChangeArrowheads="1"/>
          </p:cNvSpPr>
          <p:nvPr>
            <p:ph type="body" sz="half" idx="2"/>
          </p:nvPr>
        </p:nvSpPr>
        <p:spPr>
          <a:xfrm>
            <a:off x="98791" y="98425"/>
            <a:ext cx="9080378" cy="2286000"/>
          </a:xfrm>
        </p:spPr>
        <p:txBody>
          <a:bodyPr/>
          <a:lstStyle/>
          <a:p>
            <a:pPr eaLnBrk="1" hangingPunct="1">
              <a:buFontTx/>
              <a:buNone/>
            </a:pPr>
            <a:r>
              <a:rPr lang="en-US" altLang="en-US" dirty="0">
                <a:latin typeface="Comic Sans MS" panose="030F0702030302020204" pitchFamily="66" charset="0"/>
              </a:rPr>
              <a:t>TELL THE CONDITIONS UNDER WHICH THE HARDY-WEINBERG PRINCIPLE HOLDS TRUE:</a:t>
            </a:r>
          </a:p>
        </p:txBody>
      </p:sp>
      <p:sp>
        <p:nvSpPr>
          <p:cNvPr id="166915" name="Text Box 3">
            <a:extLst>
              <a:ext uri="{FF2B5EF4-FFF2-40B4-BE49-F238E27FC236}">
                <a16:creationId xmlns:a16="http://schemas.microsoft.com/office/drawing/2014/main" id="{D28080EA-F898-41D4-84EF-F2A519960F28}"/>
              </a:ext>
            </a:extLst>
          </p:cNvPr>
          <p:cNvSpPr txBox="1">
            <a:spLocks noChangeArrowheads="1"/>
          </p:cNvSpPr>
          <p:nvPr/>
        </p:nvSpPr>
        <p:spPr bwMode="auto">
          <a:xfrm>
            <a:off x="162605" y="2204829"/>
            <a:ext cx="27622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Random mating</a:t>
            </a:r>
          </a:p>
        </p:txBody>
      </p:sp>
      <p:sp>
        <p:nvSpPr>
          <p:cNvPr id="166916" name="Text Box 4">
            <a:extLst>
              <a:ext uri="{FF2B5EF4-FFF2-40B4-BE49-F238E27FC236}">
                <a16:creationId xmlns:a16="http://schemas.microsoft.com/office/drawing/2014/main" id="{A6302A56-28AF-4250-8718-9BDB8ACC0EFA}"/>
              </a:ext>
            </a:extLst>
          </p:cNvPr>
          <p:cNvSpPr txBox="1">
            <a:spLocks noChangeArrowheads="1"/>
          </p:cNvSpPr>
          <p:nvPr/>
        </p:nvSpPr>
        <p:spPr bwMode="auto">
          <a:xfrm>
            <a:off x="175115" y="2738021"/>
            <a:ext cx="25747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NO mutations</a:t>
            </a:r>
            <a:endParaRPr lang="en-US" altLang="en-US" sz="2000" b="1" dirty="0">
              <a:solidFill>
                <a:schemeClr val="accent2"/>
              </a:solidFill>
              <a:latin typeface="Comic Sans MS" panose="030F0702030302020204" pitchFamily="66" charset="0"/>
            </a:endParaRPr>
          </a:p>
        </p:txBody>
      </p:sp>
      <p:sp>
        <p:nvSpPr>
          <p:cNvPr id="166917" name="Text Box 5">
            <a:extLst>
              <a:ext uri="{FF2B5EF4-FFF2-40B4-BE49-F238E27FC236}">
                <a16:creationId xmlns:a16="http://schemas.microsoft.com/office/drawing/2014/main" id="{E7AB5E2D-48F0-4CEF-964B-D9EE35E5116A}"/>
              </a:ext>
            </a:extLst>
          </p:cNvPr>
          <p:cNvSpPr txBox="1">
            <a:spLocks noChangeArrowheads="1"/>
          </p:cNvSpPr>
          <p:nvPr/>
        </p:nvSpPr>
        <p:spPr bwMode="auto">
          <a:xfrm>
            <a:off x="115851" y="1671637"/>
            <a:ext cx="807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LARGE population (no genetic drift)</a:t>
            </a:r>
          </a:p>
        </p:txBody>
      </p:sp>
      <p:sp>
        <p:nvSpPr>
          <p:cNvPr id="166918" name="Rectangle 6">
            <a:extLst>
              <a:ext uri="{FF2B5EF4-FFF2-40B4-BE49-F238E27FC236}">
                <a16:creationId xmlns:a16="http://schemas.microsoft.com/office/drawing/2014/main" id="{1148FB9B-926D-4873-AA26-31C2985F295E}"/>
              </a:ext>
            </a:extLst>
          </p:cNvPr>
          <p:cNvSpPr>
            <a:spLocks noChangeArrowheads="1"/>
          </p:cNvSpPr>
          <p:nvPr/>
        </p:nvSpPr>
        <p:spPr bwMode="auto">
          <a:xfrm>
            <a:off x="162605" y="3318688"/>
            <a:ext cx="747031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NO movement IN OR OUT (no gene flow)</a:t>
            </a:r>
          </a:p>
        </p:txBody>
      </p:sp>
      <p:sp>
        <p:nvSpPr>
          <p:cNvPr id="166919" name="Rectangle 7">
            <a:extLst>
              <a:ext uri="{FF2B5EF4-FFF2-40B4-BE49-F238E27FC236}">
                <a16:creationId xmlns:a16="http://schemas.microsoft.com/office/drawing/2014/main" id="{E76B31D1-82CA-4166-AB99-7B308C82CAD2}"/>
              </a:ext>
            </a:extLst>
          </p:cNvPr>
          <p:cNvSpPr>
            <a:spLocks noChangeArrowheads="1"/>
          </p:cNvSpPr>
          <p:nvPr/>
        </p:nvSpPr>
        <p:spPr bwMode="auto">
          <a:xfrm>
            <a:off x="106339" y="3899355"/>
            <a:ext cx="37914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NO natural selection</a:t>
            </a:r>
          </a:p>
        </p:txBody>
      </p:sp>
      <p:pic>
        <p:nvPicPr>
          <p:cNvPr id="40968" name="Picture 7" descr="http://pngimg.com/upload/hands_PNG905.png">
            <a:extLst>
              <a:ext uri="{FF2B5EF4-FFF2-40B4-BE49-F238E27FC236}">
                <a16:creationId xmlns:a16="http://schemas.microsoft.com/office/drawing/2014/main" id="{B0BC85C6-2C95-468B-8506-3C3586C65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183"/>
          <a:stretch>
            <a:fillRect/>
          </a:stretch>
        </p:blipFill>
        <p:spPr bwMode="auto">
          <a:xfrm>
            <a:off x="6786996" y="3709426"/>
            <a:ext cx="2187575"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Rectangle 1">
            <a:extLst>
              <a:ext uri="{FF2B5EF4-FFF2-40B4-BE49-F238E27FC236}">
                <a16:creationId xmlns:a16="http://schemas.microsoft.com/office/drawing/2014/main" id="{F4BFD6BE-09DF-43B5-B196-641DF148F92E}"/>
              </a:ext>
            </a:extLst>
          </p:cNvPr>
          <p:cNvSpPr>
            <a:spLocks noChangeArrowheads="1"/>
          </p:cNvSpPr>
          <p:nvPr/>
        </p:nvSpPr>
        <p:spPr bwMode="auto">
          <a:xfrm>
            <a:off x="4132842" y="4263456"/>
            <a:ext cx="29193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omic Sans MS" panose="030F0702030302020204" pitchFamily="66" charset="0"/>
                <a:hlinkClick r:id="rId3"/>
              </a:rPr>
              <a:t>SEE A VIDEO</a:t>
            </a:r>
            <a:br>
              <a:rPr lang="en-US" altLang="en-US" sz="1800" b="1" dirty="0">
                <a:latin typeface="Comic Sans MS" panose="030F0702030302020204" pitchFamily="66" charset="0"/>
                <a:hlinkClick r:id="rId3"/>
              </a:rPr>
            </a:br>
            <a:r>
              <a:rPr lang="en-US" altLang="en-US" sz="1800" b="1" dirty="0">
                <a:latin typeface="Comic Sans MS" panose="030F0702030302020204" pitchFamily="66" charset="0"/>
                <a:hlinkClick r:id="rId3"/>
              </a:rPr>
              <a:t>TED talks-</a:t>
            </a:r>
            <a:br>
              <a:rPr lang="en-US" altLang="en-US" sz="1800" b="1" dirty="0">
                <a:latin typeface="Comic Sans MS" panose="030F0702030302020204" pitchFamily="66" charset="0"/>
                <a:hlinkClick r:id="rId3"/>
              </a:rPr>
            </a:br>
            <a:r>
              <a:rPr lang="en-US" altLang="en-US" sz="1800" b="1" dirty="0">
                <a:latin typeface="Comic Sans MS" panose="030F0702030302020204" pitchFamily="66" charset="0"/>
                <a:hlinkClick r:id="rId3"/>
              </a:rPr>
              <a:t>Five fingers of Evolution</a:t>
            </a:r>
            <a:endParaRPr lang="en-US" altLang="en-US" sz="1800" dirty="0">
              <a:latin typeface="Comic Sans MS" panose="030F0702030302020204" pitchFamily="66" charset="0"/>
            </a:endParaRPr>
          </a:p>
        </p:txBody>
      </p:sp>
      <p:sp>
        <p:nvSpPr>
          <p:cNvPr id="3" name="Rectangle 2">
            <a:extLst>
              <a:ext uri="{FF2B5EF4-FFF2-40B4-BE49-F238E27FC236}">
                <a16:creationId xmlns:a16="http://schemas.microsoft.com/office/drawing/2014/main" id="{26FA094E-945D-4DA8-94E2-ABC702CEE486}"/>
              </a:ext>
            </a:extLst>
          </p:cNvPr>
          <p:cNvSpPr>
            <a:spLocks noChangeArrowheads="1"/>
          </p:cNvSpPr>
          <p:nvPr/>
        </p:nvSpPr>
        <p:spPr bwMode="auto">
          <a:xfrm>
            <a:off x="0" y="5356838"/>
            <a:ext cx="9109075" cy="182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nSpc>
                <a:spcPct val="107000"/>
              </a:lnSpc>
              <a:buNone/>
            </a:pPr>
            <a:r>
              <a:rPr lang="en-US" sz="900" dirty="0"/>
              <a:t>EVO-1.K.1 Hardy-Weinberg is a model for describing and predicting allele frequencies in a nonevolving population.</a:t>
            </a:r>
          </a:p>
          <a:p>
            <a:pPr lvl="0">
              <a:lnSpc>
                <a:spcPct val="107000"/>
              </a:lnSpc>
              <a:buNone/>
            </a:pPr>
            <a:r>
              <a:rPr lang="en-US" sz="900" dirty="0"/>
              <a:t> Conditions for a population or an allele to be in Hardy-Weinberg equilibrium are—</a:t>
            </a:r>
          </a:p>
          <a:p>
            <a:pPr lvl="0">
              <a:lnSpc>
                <a:spcPct val="107000"/>
              </a:lnSpc>
              <a:buNone/>
            </a:pPr>
            <a:r>
              <a:rPr lang="en-US" sz="900" dirty="0"/>
              <a:t>(1) a large population size, </a:t>
            </a:r>
          </a:p>
          <a:p>
            <a:pPr lvl="0">
              <a:lnSpc>
                <a:spcPct val="107000"/>
              </a:lnSpc>
              <a:buNone/>
            </a:pPr>
            <a:r>
              <a:rPr lang="en-US" sz="900" dirty="0"/>
              <a:t>(2) absence of migration, </a:t>
            </a:r>
          </a:p>
          <a:p>
            <a:pPr lvl="0">
              <a:lnSpc>
                <a:spcPct val="107000"/>
              </a:lnSpc>
              <a:buNone/>
            </a:pPr>
            <a:r>
              <a:rPr lang="en-US" sz="900" dirty="0"/>
              <a:t>(3) no net mutations, </a:t>
            </a:r>
          </a:p>
          <a:p>
            <a:pPr lvl="0">
              <a:lnSpc>
                <a:spcPct val="107000"/>
              </a:lnSpc>
              <a:buNone/>
            </a:pPr>
            <a:r>
              <a:rPr lang="en-US" sz="900" dirty="0"/>
              <a:t>(4) random mating, and</a:t>
            </a:r>
          </a:p>
          <a:p>
            <a:pPr>
              <a:lnSpc>
                <a:spcPct val="107000"/>
              </a:lnSpc>
              <a:buNone/>
            </a:pPr>
            <a:r>
              <a:rPr lang="en-US" sz="900" dirty="0"/>
              <a:t> (5) absence of selection. </a:t>
            </a:r>
          </a:p>
          <a:p>
            <a:pPr>
              <a:lnSpc>
                <a:spcPct val="107000"/>
              </a:lnSpc>
              <a:buNone/>
            </a:pPr>
            <a:r>
              <a:rPr lang="en-US" sz="900" dirty="0"/>
              <a:t>These conditions are seldom met, but they provide a valuable null hypothesis..</a:t>
            </a:r>
          </a:p>
          <a:p>
            <a:pPr lvl="0">
              <a:lnSpc>
                <a:spcPct val="107000"/>
              </a:lnSpc>
              <a:buNone/>
            </a:pPr>
            <a:endParaRPr lang="en-US" sz="1000" dirty="0"/>
          </a:p>
          <a:p>
            <a:pPr eaLnBrk="1" hangingPunct="1">
              <a:spcBef>
                <a:spcPct val="0"/>
              </a:spcBef>
              <a:buFontTx/>
              <a:buNone/>
            </a:pPr>
            <a:endParaRPr lang="en-US" altLang="en-US" sz="1000" dirty="0">
              <a:solidFill>
                <a:srgbClr val="CC0099"/>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6917"/>
                                        </p:tgtEl>
                                        <p:attrNameLst>
                                          <p:attrName>style.visibility</p:attrName>
                                        </p:attrNameLst>
                                      </p:cBhvr>
                                      <p:to>
                                        <p:strVal val="visible"/>
                                      </p:to>
                                    </p:set>
                                    <p:animEffect transition="in" filter="dissolve">
                                      <p:cBhvr>
                                        <p:cTn id="7" dur="500"/>
                                        <p:tgtEl>
                                          <p:spTgt spid="1669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6915"/>
                                        </p:tgtEl>
                                        <p:attrNameLst>
                                          <p:attrName>style.visibility</p:attrName>
                                        </p:attrNameLst>
                                      </p:cBhvr>
                                      <p:to>
                                        <p:strVal val="visible"/>
                                      </p:to>
                                    </p:set>
                                    <p:animEffect transition="in" filter="dissolve">
                                      <p:cBhvr>
                                        <p:cTn id="12" dur="500"/>
                                        <p:tgtEl>
                                          <p:spTgt spid="1669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6916"/>
                                        </p:tgtEl>
                                        <p:attrNameLst>
                                          <p:attrName>style.visibility</p:attrName>
                                        </p:attrNameLst>
                                      </p:cBhvr>
                                      <p:to>
                                        <p:strVal val="visible"/>
                                      </p:to>
                                    </p:set>
                                    <p:animEffect transition="in" filter="dissolve">
                                      <p:cBhvr>
                                        <p:cTn id="17" dur="500"/>
                                        <p:tgtEl>
                                          <p:spTgt spid="1669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6918"/>
                                        </p:tgtEl>
                                        <p:attrNameLst>
                                          <p:attrName>style.visibility</p:attrName>
                                        </p:attrNameLst>
                                      </p:cBhvr>
                                      <p:to>
                                        <p:strVal val="visible"/>
                                      </p:to>
                                    </p:set>
                                    <p:animEffect transition="in" filter="dissolve">
                                      <p:cBhvr>
                                        <p:cTn id="22" dur="500"/>
                                        <p:tgtEl>
                                          <p:spTgt spid="16691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6919"/>
                                        </p:tgtEl>
                                        <p:attrNameLst>
                                          <p:attrName>style.visibility</p:attrName>
                                        </p:attrNameLst>
                                      </p:cBhvr>
                                      <p:to>
                                        <p:strVal val="visible"/>
                                      </p:to>
                                    </p:set>
                                    <p:animEffect transition="in" filter="dissolve">
                                      <p:cBhvr>
                                        <p:cTn id="27" dur="500"/>
                                        <p:tgtEl>
                                          <p:spTgt spid="1669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wipe(up)">
                                      <p:cBhvr>
                                        <p:cTn id="37" dur="500"/>
                                        <p:tgtEl>
                                          <p:spTgt spid="3">
                                            <p:txEl>
                                              <p:pRg st="0" end="0"/>
                                            </p:txEl>
                                          </p:spTgt>
                                        </p:tgtEl>
                                      </p:cBhvr>
                                    </p:animEffect>
                                  </p:childTnLst>
                                </p:cTn>
                              </p:par>
                              <p:par>
                                <p:cTn id="38" presetID="22" presetClass="entr" presetSubtype="1" fill="hold" nodeType="with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wipe(up)">
                                      <p:cBhvr>
                                        <p:cTn id="40" dur="500"/>
                                        <p:tgtEl>
                                          <p:spTgt spid="3">
                                            <p:txEl>
                                              <p:pRg st="1" end="1"/>
                                            </p:txEl>
                                          </p:spTgt>
                                        </p:tgtEl>
                                      </p:cBhvr>
                                    </p:animEffect>
                                  </p:childTnLst>
                                </p:cTn>
                              </p:par>
                              <p:par>
                                <p:cTn id="41" presetID="22" presetClass="entr" presetSubtype="1" fill="hold" nodeType="with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up)">
                                      <p:cBhvr>
                                        <p:cTn id="43" dur="500"/>
                                        <p:tgtEl>
                                          <p:spTgt spid="3">
                                            <p:txEl>
                                              <p:pRg st="2" end="2"/>
                                            </p:txEl>
                                          </p:spTgt>
                                        </p:tgtEl>
                                      </p:cBhvr>
                                    </p:animEffect>
                                  </p:childTnLst>
                                </p:cTn>
                              </p:par>
                              <p:par>
                                <p:cTn id="44" presetID="22" presetClass="entr" presetSubtype="1" fill="hold" nodeType="with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wipe(up)">
                                      <p:cBhvr>
                                        <p:cTn id="46" dur="500"/>
                                        <p:tgtEl>
                                          <p:spTgt spid="3">
                                            <p:txEl>
                                              <p:pRg st="3" end="3"/>
                                            </p:txEl>
                                          </p:spTgt>
                                        </p:tgtEl>
                                      </p:cBhvr>
                                    </p:animEffect>
                                  </p:childTnLst>
                                </p:cTn>
                              </p:par>
                              <p:par>
                                <p:cTn id="47" presetID="22" presetClass="entr" presetSubtype="1" fill="hold" nodeType="with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wipe(up)">
                                      <p:cBhvr>
                                        <p:cTn id="49" dur="500"/>
                                        <p:tgtEl>
                                          <p:spTgt spid="3">
                                            <p:txEl>
                                              <p:pRg st="4" end="4"/>
                                            </p:txEl>
                                          </p:spTgt>
                                        </p:tgtEl>
                                      </p:cBhvr>
                                    </p:animEffect>
                                  </p:childTnLst>
                                </p:cTn>
                              </p:par>
                              <p:par>
                                <p:cTn id="50" presetID="22" presetClass="entr" presetSubtype="1" fill="hold" nodeType="with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wipe(up)">
                                      <p:cBhvr>
                                        <p:cTn id="52" dur="500"/>
                                        <p:tgtEl>
                                          <p:spTgt spid="3">
                                            <p:txEl>
                                              <p:pRg st="5" end="5"/>
                                            </p:txEl>
                                          </p:spTgt>
                                        </p:tgtEl>
                                      </p:cBhvr>
                                    </p:animEffect>
                                  </p:childTnLst>
                                </p:cTn>
                              </p:par>
                              <p:par>
                                <p:cTn id="53" presetID="22" presetClass="entr" presetSubtype="1" fill="hold"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up)">
                                      <p:cBhvr>
                                        <p:cTn id="55" dur="500"/>
                                        <p:tgtEl>
                                          <p:spTgt spid="3">
                                            <p:txEl>
                                              <p:pRg st="6" end="6"/>
                                            </p:txEl>
                                          </p:spTgt>
                                        </p:tgtEl>
                                      </p:cBhvr>
                                    </p:animEffect>
                                  </p:childTnLst>
                                </p:cTn>
                              </p:par>
                              <p:par>
                                <p:cTn id="56" presetID="22" presetClass="entr" presetSubtype="1" fill="hold" nodeType="withEffect">
                                  <p:stCondLst>
                                    <p:cond delay="0"/>
                                  </p:stCondLst>
                                  <p:childTnLst>
                                    <p:set>
                                      <p:cBhvr>
                                        <p:cTn id="57" dur="1" fill="hold">
                                          <p:stCondLst>
                                            <p:cond delay="0"/>
                                          </p:stCondLst>
                                        </p:cTn>
                                        <p:tgtEl>
                                          <p:spTgt spid="3">
                                            <p:txEl>
                                              <p:pRg st="7" end="7"/>
                                            </p:txEl>
                                          </p:spTgt>
                                        </p:tgtEl>
                                        <p:attrNameLst>
                                          <p:attrName>style.visibility</p:attrName>
                                        </p:attrNameLst>
                                      </p:cBhvr>
                                      <p:to>
                                        <p:strVal val="visible"/>
                                      </p:to>
                                    </p:set>
                                    <p:animEffect transition="in" filter="wipe(up)">
                                      <p:cBhvr>
                                        <p:cTn id="5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autoUpdateAnimBg="0"/>
      <p:bldP spid="166916" grpId="0"/>
      <p:bldP spid="166917" grpId="0" autoUpdateAnimBg="0"/>
      <p:bldP spid="166918" grpId="0"/>
      <p:bldP spid="166919" grpId="0"/>
      <p:bldP spid="3"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156D3CA1-99C2-45D5-A7A8-55AAA0FDDDF3}"/>
              </a:ext>
            </a:extLst>
          </p:cNvPr>
          <p:cNvSpPr>
            <a:spLocks noGrp="1" noChangeArrowheads="1"/>
          </p:cNvSpPr>
          <p:nvPr>
            <p:ph type="body" sz="half" idx="2"/>
          </p:nvPr>
        </p:nvSpPr>
        <p:spPr>
          <a:xfrm>
            <a:off x="72887" y="389193"/>
            <a:ext cx="9144000" cy="685800"/>
          </a:xfrm>
        </p:spPr>
        <p:txBody>
          <a:bodyPr/>
          <a:lstStyle/>
          <a:p>
            <a:pPr marL="0" lvl="0" indent="0">
              <a:lnSpc>
                <a:spcPct val="107000"/>
              </a:lnSpc>
              <a:buNone/>
            </a:pPr>
            <a:r>
              <a:rPr lang="en-US" sz="2000" dirty="0">
                <a:latin typeface="Comic Sans MS" panose="030F0702030302020204" pitchFamily="66" charset="0"/>
              </a:rPr>
              <a:t>All of the following are true about the origin of life on Earth EXCEPT</a:t>
            </a:r>
          </a:p>
        </p:txBody>
      </p:sp>
      <p:sp>
        <p:nvSpPr>
          <p:cNvPr id="2" name="Rectangle 1">
            <a:extLst>
              <a:ext uri="{FF2B5EF4-FFF2-40B4-BE49-F238E27FC236}">
                <a16:creationId xmlns:a16="http://schemas.microsoft.com/office/drawing/2014/main" id="{494AE050-9A8E-4E4E-934B-0D01B65F9A03}"/>
              </a:ext>
            </a:extLst>
          </p:cNvPr>
          <p:cNvSpPr/>
          <p:nvPr/>
        </p:nvSpPr>
        <p:spPr>
          <a:xfrm>
            <a:off x="301487" y="2675327"/>
            <a:ext cx="8514522" cy="533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FE684F2-3D54-4DB0-9146-D2C863E727BA}"/>
              </a:ext>
            </a:extLst>
          </p:cNvPr>
          <p:cNvSpPr/>
          <p:nvPr/>
        </p:nvSpPr>
        <p:spPr>
          <a:xfrm>
            <a:off x="34787" y="5452652"/>
            <a:ext cx="9059517" cy="1398524"/>
          </a:xfrm>
          <a:prstGeom prst="rect">
            <a:avLst/>
          </a:prstGeom>
        </p:spPr>
        <p:txBody>
          <a:bodyPr wrap="square">
            <a:spAutoFit/>
          </a:bodyPr>
          <a:lstStyle/>
          <a:p>
            <a:pPr marL="0" lvl="0" indent="0">
              <a:lnSpc>
                <a:spcPct val="107000"/>
              </a:lnSpc>
              <a:buNone/>
            </a:pPr>
            <a:r>
              <a:rPr lang="en-US" sz="1000" dirty="0">
                <a:latin typeface="Times New Roman" panose="02020603050405020304" pitchFamily="18" charset="0"/>
                <a:cs typeface="Times New Roman" panose="02020603050405020304" pitchFamily="18" charset="0"/>
              </a:rPr>
              <a:t>SYI-3.E.1 Several hypotheses about the origin of life on Earth are supported with scientific evidence—</a:t>
            </a:r>
          </a:p>
          <a:p>
            <a:pPr marL="0" lvl="0" indent="0">
              <a:lnSpc>
                <a:spcPct val="107000"/>
              </a:lnSpc>
              <a:buNone/>
            </a:pPr>
            <a:r>
              <a:rPr lang="en-US" sz="1000" dirty="0">
                <a:latin typeface="Times New Roman" panose="02020603050405020304" pitchFamily="18" charset="0"/>
                <a:cs typeface="Times New Roman" panose="02020603050405020304" pitchFamily="18" charset="0"/>
              </a:rPr>
              <a:t>  a. Geological evidence provides support for models of the origin of life on Earth.    </a:t>
            </a:r>
          </a:p>
          <a:p>
            <a:pPr marL="0" lvl="0" indent="0">
              <a:lnSpc>
                <a:spcPct val="107000"/>
              </a:lnSpc>
              <a:buNone/>
            </a:pPr>
            <a:r>
              <a:rPr lang="en-US" sz="1000" dirty="0">
                <a:latin typeface="Times New Roman" panose="02020603050405020304" pitchFamily="18" charset="0"/>
                <a:cs typeface="Times New Roman" panose="02020603050405020304" pitchFamily="18" charset="0"/>
              </a:rPr>
              <a:t>     i. Earth formed approximately 4.6 billion years ago (bya). The environment was too  hostile for life until 3.9 bya, and the earliest fossil evidence for life dates to 3.5 bya. </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Taken together, this evidence provides a plausible range of dates when the origin of life could have occurred.</a:t>
            </a:r>
          </a:p>
          <a:p>
            <a:pPr marL="0" lvl="0" indent="0">
              <a:lnSpc>
                <a:spcPct val="107000"/>
              </a:lnSpc>
              <a:buNone/>
            </a:pPr>
            <a:r>
              <a:rPr lang="en-US" sz="1000" dirty="0">
                <a:latin typeface="Times New Roman" panose="02020603050405020304" pitchFamily="18" charset="0"/>
                <a:cs typeface="Times New Roman" panose="02020603050405020304" pitchFamily="18" charset="0"/>
              </a:rPr>
              <a:t>   b. There are several models about the origin of life on Earth— </a:t>
            </a:r>
          </a:p>
          <a:p>
            <a:pPr marL="0" lvl="0" indent="0">
              <a:lnSpc>
                <a:spcPct val="107000"/>
              </a:lnSpc>
              <a:buNone/>
            </a:pPr>
            <a:r>
              <a:rPr lang="en-US" sz="1000" dirty="0">
                <a:latin typeface="Times New Roman" panose="02020603050405020304" pitchFamily="18" charset="0"/>
                <a:cs typeface="Times New Roman" panose="02020603050405020304" pitchFamily="18" charset="0"/>
              </a:rPr>
              <a:t>      i. Primitive Earth provided inorganic precursors from which organic molecules could have been synthesized because of the presence of available free energy and the </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absence of a significant quantity of atmospheric oxygen (O</a:t>
            </a:r>
            <a:r>
              <a:rPr lang="en-US" sz="1000" baseline="-25000" dirty="0">
                <a:latin typeface="Times New Roman" panose="02020603050405020304" pitchFamily="18" charset="0"/>
                <a:cs typeface="Times New Roman" panose="02020603050405020304" pitchFamily="18" charset="0"/>
              </a:rPr>
              <a:t>2</a:t>
            </a:r>
            <a:r>
              <a:rPr lang="en-US" sz="1000" dirty="0">
                <a:latin typeface="Times New Roman" panose="02020603050405020304" pitchFamily="18" charset="0"/>
                <a:cs typeface="Times New Roman" panose="02020603050405020304" pitchFamily="18" charset="0"/>
              </a:rPr>
              <a:t>).</a:t>
            </a:r>
          </a:p>
          <a:p>
            <a:pPr marL="0" lvl="0" indent="0">
              <a:lnSpc>
                <a:spcPct val="107000"/>
              </a:lnSpc>
              <a:buNone/>
            </a:pPr>
            <a:r>
              <a:rPr lang="en-US" sz="1000" dirty="0">
                <a:latin typeface="Times New Roman" panose="02020603050405020304" pitchFamily="18" charset="0"/>
                <a:cs typeface="Times New Roman" panose="02020603050405020304" pitchFamily="18" charset="0"/>
              </a:rPr>
              <a:t>     ii. Organic molecules could have been transported to Earth by a meteorite or other celestial event. </a:t>
            </a:r>
          </a:p>
        </p:txBody>
      </p:sp>
      <p:sp>
        <p:nvSpPr>
          <p:cNvPr id="6" name="TextBox 5">
            <a:extLst>
              <a:ext uri="{FF2B5EF4-FFF2-40B4-BE49-F238E27FC236}">
                <a16:creationId xmlns:a16="http://schemas.microsoft.com/office/drawing/2014/main" id="{DC48F42F-9DA5-49EC-A3F9-F8CB2845ECF7}"/>
              </a:ext>
            </a:extLst>
          </p:cNvPr>
          <p:cNvSpPr txBox="1"/>
          <p:nvPr/>
        </p:nvSpPr>
        <p:spPr>
          <a:xfrm>
            <a:off x="327991" y="1007242"/>
            <a:ext cx="8766313" cy="3336170"/>
          </a:xfrm>
          <a:prstGeom prst="rect">
            <a:avLst/>
          </a:prstGeom>
          <a:noFill/>
        </p:spPr>
        <p:txBody>
          <a:bodyPr wrap="square">
            <a:spAutoFit/>
          </a:bodyPr>
          <a:lstStyle/>
          <a:p>
            <a:pPr marL="342900" lvl="0" indent="-342900">
              <a:lnSpc>
                <a:spcPct val="107000"/>
              </a:lnSpc>
              <a:buAutoNum type="alphaUcPeriod"/>
            </a:pPr>
            <a:r>
              <a:rPr lang="en-US" sz="1800" dirty="0">
                <a:latin typeface="Comic Sans MS" panose="030F0702030302020204" pitchFamily="66" charset="0"/>
              </a:rPr>
              <a:t>Primitive Earth provided inorganic precursors from which organic molecules could have been synthesized. </a:t>
            </a:r>
            <a:endParaRPr lang="en-US" dirty="0"/>
          </a:p>
          <a:p>
            <a:pPr marL="342900" lvl="0" indent="-342900">
              <a:lnSpc>
                <a:spcPct val="107000"/>
              </a:lnSpc>
              <a:buAutoNum type="alphaUcPeriod"/>
            </a:pPr>
            <a:endParaRPr lang="en-US" sz="1800" dirty="0">
              <a:latin typeface="Comic Sans MS" panose="030F0702030302020204" pitchFamily="66" charset="0"/>
            </a:endParaRPr>
          </a:p>
          <a:p>
            <a:pPr marL="342900" lvl="0" indent="-342900">
              <a:lnSpc>
                <a:spcPct val="107000"/>
              </a:lnSpc>
              <a:buAutoNum type="alphaUcPeriod"/>
            </a:pPr>
            <a:r>
              <a:rPr lang="en-US" dirty="0"/>
              <a:t>Organic molecules could have been transported to Earth by a meteorite or other celestial event. </a:t>
            </a:r>
          </a:p>
          <a:p>
            <a:pPr marL="342900" lvl="0" indent="-342900">
              <a:lnSpc>
                <a:spcPct val="107000"/>
              </a:lnSpc>
              <a:buAutoNum type="alphaUcPeriod"/>
            </a:pPr>
            <a:endParaRPr lang="en-US" dirty="0"/>
          </a:p>
          <a:p>
            <a:pPr marL="342900" lvl="0" indent="-342900">
              <a:lnSpc>
                <a:spcPct val="107000"/>
              </a:lnSpc>
              <a:buAutoNum type="alphaUcPeriod"/>
            </a:pPr>
            <a:r>
              <a:rPr lang="en-US" dirty="0"/>
              <a:t>Living things have always been on Earth since then it formed</a:t>
            </a:r>
          </a:p>
          <a:p>
            <a:pPr lvl="0">
              <a:lnSpc>
                <a:spcPct val="107000"/>
              </a:lnSpc>
            </a:pPr>
            <a:endParaRPr lang="en-US" sz="1800" dirty="0">
              <a:latin typeface="Comic Sans MS" panose="030F0702030302020204" pitchFamily="66" charset="0"/>
            </a:endParaRPr>
          </a:p>
          <a:p>
            <a:pPr lvl="0">
              <a:lnSpc>
                <a:spcPct val="107000"/>
              </a:lnSpc>
            </a:pPr>
            <a:r>
              <a:rPr lang="en-US" sz="1800" dirty="0">
                <a:latin typeface="Comic Sans MS" panose="030F0702030302020204" pitchFamily="66" charset="0"/>
              </a:rPr>
              <a:t>D. The presence of available free energy and the absence of a significant </a:t>
            </a:r>
            <a:br>
              <a:rPr lang="en-US" sz="1800" dirty="0">
                <a:latin typeface="Comic Sans MS" panose="030F0702030302020204" pitchFamily="66" charset="0"/>
              </a:rPr>
            </a:br>
            <a:r>
              <a:rPr lang="en-US" sz="1800" dirty="0">
                <a:latin typeface="Comic Sans MS" panose="030F0702030302020204" pitchFamily="66" charset="0"/>
              </a:rPr>
              <a:t>     quantity of atmospheric oxygen (O</a:t>
            </a:r>
            <a:r>
              <a:rPr lang="en-US" sz="1800" baseline="-25000" dirty="0">
                <a:latin typeface="Comic Sans MS" panose="030F0702030302020204" pitchFamily="66" charset="0"/>
              </a:rPr>
              <a:t>2</a:t>
            </a:r>
            <a:r>
              <a:rPr lang="en-US" sz="1800" dirty="0">
                <a:latin typeface="Comic Sans MS" panose="030F0702030302020204" pitchFamily="66" charset="0"/>
              </a:rPr>
              <a:t>) provided conditions for the synthesis</a:t>
            </a:r>
          </a:p>
          <a:p>
            <a:pPr lvl="0">
              <a:lnSpc>
                <a:spcPct val="107000"/>
              </a:lnSpc>
            </a:pPr>
            <a:r>
              <a:rPr lang="en-US" dirty="0"/>
              <a:t>     of organic molecules like amino acids and nucleotides.</a:t>
            </a:r>
          </a:p>
        </p:txBody>
      </p:sp>
    </p:spTree>
    <p:extLst>
      <p:ext uri="{BB962C8B-B14F-4D97-AF65-F5344CB8AC3E}">
        <p14:creationId xmlns:p14="http://schemas.microsoft.com/office/powerpoint/2010/main" val="128804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E4A540-C76D-4D14-B0B9-E44C2BBACE4D}"/>
              </a:ext>
            </a:extLst>
          </p:cNvPr>
          <p:cNvSpPr/>
          <p:nvPr/>
        </p:nvSpPr>
        <p:spPr>
          <a:xfrm>
            <a:off x="42278" y="429070"/>
            <a:ext cx="9059443" cy="1757597"/>
          </a:xfrm>
          <a:prstGeom prst="rect">
            <a:avLst/>
          </a:prstGeom>
        </p:spPr>
        <p:txBody>
          <a:bodyPr wrap="square">
            <a:spAutoFit/>
          </a:bodyPr>
          <a:lstStyle/>
          <a:p>
            <a:pPr fontAlgn="auto">
              <a:lnSpc>
                <a:spcPct val="107000"/>
              </a:lnSpc>
              <a:spcBef>
                <a:spcPts val="0"/>
              </a:spcBef>
              <a:spcAft>
                <a:spcPts val="0"/>
              </a:spcAft>
            </a:pPr>
            <a:r>
              <a:rPr lang="en-US" sz="1600" b="0" i="0" dirty="0">
                <a:effectLst/>
              </a:rPr>
              <a:t>In the Heredity and Cell Structure &amp; Function Units you learned about a genetic disorder fo</a:t>
            </a:r>
            <a:r>
              <a:rPr lang="en-US" sz="1600" dirty="0"/>
              <a:t>und more frequently in individuals of </a:t>
            </a:r>
            <a:r>
              <a:rPr lang="en-US" sz="1600" b="0" i="0" dirty="0">
                <a:effectLst/>
              </a:rPr>
              <a:t>Eastern European (Ashkenazi) Jewish descent. This autosomal recessive, neurodegenerative disease is cause by excessive storage and build up of Gm2 ganglioside lipids in the brain leading to </a:t>
            </a:r>
            <a:r>
              <a:rPr lang="en-US" sz="1600" i="0" dirty="0">
                <a:effectLst/>
              </a:rPr>
              <a:t>mental </a:t>
            </a:r>
            <a:r>
              <a:rPr lang="en-US" sz="1600" dirty="0">
                <a:ea typeface="Times New Roman" panose="02020603050405020304" pitchFamily="18" charset="0"/>
              </a:rPr>
              <a:t>retardation, blindness and early death.</a:t>
            </a:r>
          </a:p>
          <a:p>
            <a:pPr fontAlgn="auto">
              <a:lnSpc>
                <a:spcPct val="107000"/>
              </a:lnSpc>
              <a:spcBef>
                <a:spcPts val="0"/>
              </a:spcBef>
              <a:spcAft>
                <a:spcPts val="0"/>
              </a:spcAft>
            </a:pPr>
            <a:r>
              <a:rPr lang="en-US" sz="1600" dirty="0">
                <a:ea typeface="Times New Roman" panose="02020603050405020304" pitchFamily="18" charset="0"/>
              </a:rPr>
              <a:t>IDENTIFY THIS DISORDER</a:t>
            </a:r>
          </a:p>
          <a:p>
            <a:pPr fontAlgn="auto">
              <a:lnSpc>
                <a:spcPct val="107000"/>
              </a:lnSpc>
              <a:spcBef>
                <a:spcPts val="0"/>
              </a:spcBef>
              <a:spcAft>
                <a:spcPts val="0"/>
              </a:spcAft>
            </a:pPr>
            <a:endParaRPr lang="en-US" sz="600" dirty="0">
              <a:ea typeface="Times New Roman" panose="02020603050405020304" pitchFamily="18" charset="0"/>
            </a:endParaRPr>
          </a:p>
          <a:p>
            <a:pPr fontAlgn="auto">
              <a:lnSpc>
                <a:spcPct val="107000"/>
              </a:lnSpc>
              <a:spcBef>
                <a:spcPts val="0"/>
              </a:spcBef>
              <a:spcAft>
                <a:spcPts val="0"/>
              </a:spcAft>
            </a:pPr>
            <a:r>
              <a:rPr lang="en-US" sz="1600" dirty="0">
                <a:ea typeface="Times New Roman" panose="02020603050405020304" pitchFamily="18" charset="0"/>
              </a:rPr>
              <a:t>Which cell organelle is non-functioning to cause the build up of lipids?</a:t>
            </a:r>
          </a:p>
        </p:txBody>
      </p:sp>
      <p:sp>
        <p:nvSpPr>
          <p:cNvPr id="4" name="TextBox 3">
            <a:extLst>
              <a:ext uri="{FF2B5EF4-FFF2-40B4-BE49-F238E27FC236}">
                <a16:creationId xmlns:a16="http://schemas.microsoft.com/office/drawing/2014/main" id="{57F52AB6-F4A1-4D61-A970-1F6070A79D0C}"/>
              </a:ext>
            </a:extLst>
          </p:cNvPr>
          <p:cNvSpPr txBox="1"/>
          <p:nvPr/>
        </p:nvSpPr>
        <p:spPr>
          <a:xfrm>
            <a:off x="0" y="6246167"/>
            <a:ext cx="9157252" cy="57688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000" dirty="0"/>
              <a:t>SYI-3.C.3 Certain human genetic disorders can be attributed to the inheritance of a single affected or mutated allele or specific chromosomal changes, such as nondisjunction.</a:t>
            </a:r>
            <a: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.ILLUSTRATIVE EXAMPLE: Tay-Sachs  Sickle Cell</a:t>
            </a:r>
          </a:p>
        </p:txBody>
      </p:sp>
      <p:sp>
        <p:nvSpPr>
          <p:cNvPr id="6" name="TextBox 5">
            <a:extLst>
              <a:ext uri="{FF2B5EF4-FFF2-40B4-BE49-F238E27FC236}">
                <a16:creationId xmlns:a16="http://schemas.microsoft.com/office/drawing/2014/main" id="{E562AB97-9C31-4C59-ADCD-D0A8E7450CDE}"/>
              </a:ext>
            </a:extLst>
          </p:cNvPr>
          <p:cNvSpPr txBox="1"/>
          <p:nvPr/>
        </p:nvSpPr>
        <p:spPr>
          <a:xfrm>
            <a:off x="3200400" y="1460383"/>
            <a:ext cx="1905000" cy="40370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TAY-SACHS</a:t>
            </a:r>
          </a:p>
        </p:txBody>
      </p:sp>
      <p:pic>
        <p:nvPicPr>
          <p:cNvPr id="5" name="Picture 4">
            <a:extLst>
              <a:ext uri="{FF2B5EF4-FFF2-40B4-BE49-F238E27FC236}">
                <a16:creationId xmlns:a16="http://schemas.microsoft.com/office/drawing/2014/main" id="{864346C1-403E-4264-917F-335F64AC12F4}"/>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932382">
            <a:off x="7362867" y="-336611"/>
            <a:ext cx="1333500" cy="1331278"/>
          </a:xfrm>
          <a:prstGeom prst="rect">
            <a:avLst/>
          </a:prstGeom>
        </p:spPr>
      </p:pic>
      <p:sp>
        <p:nvSpPr>
          <p:cNvPr id="9" name="TextBox 8">
            <a:extLst>
              <a:ext uri="{FF2B5EF4-FFF2-40B4-BE49-F238E27FC236}">
                <a16:creationId xmlns:a16="http://schemas.microsoft.com/office/drawing/2014/main" id="{98A16469-463F-4832-8A29-432004CCC0DA}"/>
              </a:ext>
            </a:extLst>
          </p:cNvPr>
          <p:cNvSpPr txBox="1"/>
          <p:nvPr/>
        </p:nvSpPr>
        <p:spPr>
          <a:xfrm>
            <a:off x="152399" y="-20752"/>
            <a:ext cx="6777565" cy="400110"/>
          </a:xfrm>
          <a:prstGeom prst="rect">
            <a:avLst/>
          </a:prstGeom>
          <a:noFill/>
        </p:spPr>
        <p:txBody>
          <a:bodyPr wrap="square">
            <a:spAutoFit/>
          </a:bodyPr>
          <a:lstStyle/>
          <a:p>
            <a:r>
              <a:rPr kumimoji="0" lang="en-US" altLang="en-US" sz="1000" b="0" i="0" u="none" strike="noStrike" kern="1200" cap="none" spc="0" normalizeH="0" baseline="0" noProof="0" dirty="0">
                <a:ln>
                  <a:noFill/>
                </a:ln>
                <a:solidFill>
                  <a:srgbClr val="0066CC"/>
                </a:solidFill>
                <a:effectLst/>
                <a:uLnTx/>
                <a:uFillTx/>
                <a:latin typeface="+mn-lt"/>
                <a:ea typeface="+mn-ea"/>
                <a:cs typeface="+mn-cs"/>
              </a:rPr>
              <a:t>Image from: </a:t>
            </a:r>
            <a:r>
              <a:rPr kumimoji="0" lang="en-US" altLang="en-US" sz="1000" b="0" i="0" u="none" strike="noStrike" kern="1200" cap="none" spc="0" normalizeH="0" baseline="0" noProof="0" dirty="0">
                <a:ln>
                  <a:noFill/>
                </a:ln>
                <a:solidFill>
                  <a:srgbClr val="0066CC"/>
                </a:solidFill>
                <a:effectLst/>
                <a:uLnTx/>
                <a:uFillTx/>
                <a:latin typeface="+mn-lt"/>
                <a:ea typeface="+mn-ea"/>
                <a:cs typeface="+mn-cs"/>
                <a:hlinkClick r:id="rId3"/>
              </a:rPr>
              <a:t>https://c2.staticflickr.com/8/7120/6904687426_4f5d9edaab_z.jpg</a:t>
            </a:r>
            <a:r>
              <a:rPr kumimoji="0" lang="en-US" altLang="en-US" sz="1000" b="0" i="0" u="none" strike="noStrike" kern="1200" cap="none" spc="0" normalizeH="0" baseline="0" noProof="0" dirty="0">
                <a:ln>
                  <a:noFill/>
                </a:ln>
                <a:solidFill>
                  <a:srgbClr val="0066CC"/>
                </a:solidFill>
                <a:effectLst/>
                <a:uLnTx/>
                <a:uFillTx/>
                <a:latin typeface="+mn-lt"/>
                <a:ea typeface="+mn-ea"/>
                <a:cs typeface="+mn-cs"/>
              </a:rPr>
              <a:t> </a:t>
            </a:r>
          </a:p>
          <a:p>
            <a:r>
              <a:rPr lang="en-US" sz="1000" dirty="0">
                <a:solidFill>
                  <a:srgbClr val="0066CC"/>
                </a:solidFill>
                <a:latin typeface="+mn-lt"/>
              </a:rPr>
              <a:t>https://www.pbs.org/wgbh/evolution/educators/course/session7/explain_b_pop1.html</a:t>
            </a:r>
          </a:p>
        </p:txBody>
      </p:sp>
      <p:sp>
        <p:nvSpPr>
          <p:cNvPr id="15" name="TextBox 14">
            <a:extLst>
              <a:ext uri="{FF2B5EF4-FFF2-40B4-BE49-F238E27FC236}">
                <a16:creationId xmlns:a16="http://schemas.microsoft.com/office/drawing/2014/main" id="{A53FB599-08BE-4945-B3CD-6748BA2127A6}"/>
              </a:ext>
            </a:extLst>
          </p:cNvPr>
          <p:cNvSpPr txBox="1"/>
          <p:nvPr/>
        </p:nvSpPr>
        <p:spPr>
          <a:xfrm>
            <a:off x="6947106" y="1798883"/>
            <a:ext cx="2196894" cy="40370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000" dirty="0">
                <a:solidFill>
                  <a:srgbClr val="0000FF"/>
                </a:solidFill>
              </a:rPr>
              <a:t>LYSOSOMES</a:t>
            </a:r>
            <a:endParaRPr kumimoji="0" lang="en-US" sz="20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endParaRPr>
          </a:p>
        </p:txBody>
      </p:sp>
      <p:sp>
        <p:nvSpPr>
          <p:cNvPr id="19" name="TextBox 18">
            <a:extLst>
              <a:ext uri="{FF2B5EF4-FFF2-40B4-BE49-F238E27FC236}">
                <a16:creationId xmlns:a16="http://schemas.microsoft.com/office/drawing/2014/main" id="{CA9EA21F-6708-47FD-9BEE-3B15025ABCF5}"/>
              </a:ext>
            </a:extLst>
          </p:cNvPr>
          <p:cNvSpPr txBox="1"/>
          <p:nvPr/>
        </p:nvSpPr>
        <p:spPr>
          <a:xfrm>
            <a:off x="19086" y="2322777"/>
            <a:ext cx="9157251" cy="3570208"/>
          </a:xfrm>
          <a:prstGeom prst="rect">
            <a:avLst/>
          </a:prstGeom>
          <a:noFill/>
        </p:spPr>
        <p:txBody>
          <a:bodyPr wrap="square">
            <a:spAutoFit/>
          </a:bodyPr>
          <a:lstStyle/>
          <a:p>
            <a:r>
              <a:rPr lang="en-US" sz="1600" b="0" i="0" dirty="0">
                <a:solidFill>
                  <a:srgbClr val="000033"/>
                </a:solidFill>
                <a:effectLst/>
              </a:rPr>
              <a:t>Individuals heterozygous for the Tay-Sachs allele may be protected against tuberculosis (TB). In Ashkenazim populations, up to 11 percent of the people are Tay-Sachs carriers. During World War II, Eastern European Jews were confined to ghettos and deported to concentration camps where TB was rampant. Healthy relatives of children with Tay-Sachs disease did not contact TB, even when repeatedly exposed. </a:t>
            </a:r>
            <a:r>
              <a:rPr lang="en-US" sz="1600" dirty="0">
                <a:solidFill>
                  <a:srgbClr val="000033"/>
                </a:solidFill>
              </a:rPr>
              <a:t>The mutant allele increased in frequency as TB selectively killed those who did not carry it and the carriers had children with each other. </a:t>
            </a:r>
          </a:p>
          <a:p>
            <a:endParaRPr lang="en-US" sz="1600" b="0" i="0" dirty="0">
              <a:solidFill>
                <a:srgbClr val="000033"/>
              </a:solidFill>
              <a:effectLst/>
            </a:endParaRPr>
          </a:p>
          <a:p>
            <a:r>
              <a:rPr lang="en-US" sz="1600" b="0" i="0" dirty="0">
                <a:solidFill>
                  <a:srgbClr val="000000"/>
                </a:solidFill>
                <a:effectLst/>
              </a:rPr>
              <a:t>When two different versions of a gene are maintained in a population of organisms because individuals carrying both versions are better able to survive than those who have two copies of either version alone it is called a </a:t>
            </a:r>
            <a:r>
              <a:rPr lang="en-US" b="0" i="0" dirty="0">
                <a:solidFill>
                  <a:srgbClr val="0000FF"/>
                </a:solidFill>
                <a:effectLst/>
              </a:rPr>
              <a:t>BALANCED</a:t>
            </a:r>
            <a:r>
              <a:rPr lang="en-US" b="0" i="0" dirty="0">
                <a:solidFill>
                  <a:srgbClr val="000000"/>
                </a:solidFill>
                <a:effectLst/>
              </a:rPr>
              <a:t> </a:t>
            </a:r>
            <a:r>
              <a:rPr lang="en-US" sz="1600" b="0" i="0" dirty="0">
                <a:solidFill>
                  <a:srgbClr val="000000"/>
                </a:solidFill>
                <a:effectLst/>
              </a:rPr>
              <a:t>_______________ </a:t>
            </a:r>
          </a:p>
          <a:p>
            <a:endParaRPr lang="en-US" sz="1600" dirty="0">
              <a:solidFill>
                <a:srgbClr val="000000"/>
              </a:solidFill>
            </a:endParaRPr>
          </a:p>
          <a:p>
            <a:r>
              <a:rPr lang="en-US" sz="1600" dirty="0">
                <a:solidFill>
                  <a:srgbClr val="000000"/>
                </a:solidFill>
              </a:rPr>
              <a:t>Give another example of a balanced polymorphism you learned about in which </a:t>
            </a:r>
            <a:r>
              <a:rPr lang="en-US" sz="1600" b="1" dirty="0">
                <a:solidFill>
                  <a:srgbClr val="000000"/>
                </a:solidFill>
              </a:rPr>
              <a:t>heterozygotes </a:t>
            </a:r>
            <a:r>
              <a:rPr lang="en-US" sz="1600" dirty="0">
                <a:solidFill>
                  <a:srgbClr val="000000"/>
                </a:solidFill>
              </a:rPr>
              <a:t>individuals have a survival </a:t>
            </a:r>
            <a:r>
              <a:rPr lang="en-US" sz="1600" b="1" dirty="0">
                <a:solidFill>
                  <a:srgbClr val="000000"/>
                </a:solidFill>
              </a:rPr>
              <a:t>advantage</a:t>
            </a:r>
            <a:r>
              <a:rPr lang="en-US" sz="1600" dirty="0">
                <a:solidFill>
                  <a:srgbClr val="000000"/>
                </a:solidFill>
              </a:rPr>
              <a:t> even though they carry a deleterious mutation. </a:t>
            </a:r>
            <a:endParaRPr lang="en-US" sz="1600" dirty="0"/>
          </a:p>
        </p:txBody>
      </p:sp>
      <p:sp>
        <p:nvSpPr>
          <p:cNvPr id="10" name="TextBox 9">
            <a:extLst>
              <a:ext uri="{FF2B5EF4-FFF2-40B4-BE49-F238E27FC236}">
                <a16:creationId xmlns:a16="http://schemas.microsoft.com/office/drawing/2014/main" id="{645DAD48-B084-42B6-98F3-B133FB6840A3}"/>
              </a:ext>
            </a:extLst>
          </p:cNvPr>
          <p:cNvSpPr txBox="1"/>
          <p:nvPr/>
        </p:nvSpPr>
        <p:spPr>
          <a:xfrm>
            <a:off x="4767617" y="4724400"/>
            <a:ext cx="2162347" cy="369332"/>
          </a:xfrm>
          <a:prstGeom prst="rect">
            <a:avLst/>
          </a:prstGeom>
          <a:noFill/>
        </p:spPr>
        <p:txBody>
          <a:bodyPr wrap="square">
            <a:spAutoFit/>
          </a:bodyPr>
          <a:lstStyle/>
          <a:p>
            <a:r>
              <a:rPr lang="en-US" sz="1800" b="0" i="0" dirty="0">
                <a:solidFill>
                  <a:srgbClr val="0000FF"/>
                </a:solidFill>
                <a:effectLst/>
              </a:rPr>
              <a:t>POLYMORPHISM</a:t>
            </a:r>
            <a:r>
              <a:rPr lang="en-US" sz="1800" b="0" i="0" dirty="0">
                <a:solidFill>
                  <a:srgbClr val="000000"/>
                </a:solidFill>
                <a:effectLst/>
              </a:rPr>
              <a:t> </a:t>
            </a:r>
            <a:endParaRPr lang="en-US" dirty="0"/>
          </a:p>
        </p:txBody>
      </p:sp>
      <p:sp>
        <p:nvSpPr>
          <p:cNvPr id="12" name="TextBox 11">
            <a:extLst>
              <a:ext uri="{FF2B5EF4-FFF2-40B4-BE49-F238E27FC236}">
                <a16:creationId xmlns:a16="http://schemas.microsoft.com/office/drawing/2014/main" id="{AA16C01C-1CD6-46CD-8D55-EAB94D1A17EE}"/>
              </a:ext>
            </a:extLst>
          </p:cNvPr>
          <p:cNvSpPr txBox="1"/>
          <p:nvPr/>
        </p:nvSpPr>
        <p:spPr>
          <a:xfrm>
            <a:off x="226943" y="5859818"/>
            <a:ext cx="8897971"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Sickle Cell disease (protects against malaria)  Cystic fibrosis (protects against  cholera)</a:t>
            </a:r>
            <a:endParaRPr kumimoji="0" lang="en-US" sz="1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021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5" grpId="0"/>
      <p:bldP spid="10" grpId="0"/>
      <p:bldP spid="12" grpId="0"/>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AFFFD3"/>
        </a:solidFill>
        <a:effectLst/>
      </p:bgPr>
    </p:bg>
    <p:spTree>
      <p:nvGrpSpPr>
        <p:cNvPr id="1" name=""/>
        <p:cNvGrpSpPr/>
        <p:nvPr/>
      </p:nvGrpSpPr>
      <p:grpSpPr>
        <a:xfrm>
          <a:off x="0" y="0"/>
          <a:ext cx="0" cy="0"/>
          <a:chOff x="0" y="0"/>
          <a:chExt cx="0" cy="0"/>
        </a:xfrm>
      </p:grpSpPr>
      <p:sp>
        <p:nvSpPr>
          <p:cNvPr id="120834" name="Rectangle 4">
            <a:extLst>
              <a:ext uri="{FF2B5EF4-FFF2-40B4-BE49-F238E27FC236}">
                <a16:creationId xmlns:a16="http://schemas.microsoft.com/office/drawing/2014/main" id="{F580CB81-2A8B-46A4-BCD7-51B86543FB85}"/>
              </a:ext>
            </a:extLst>
          </p:cNvPr>
          <p:cNvSpPr>
            <a:spLocks noChangeArrowheads="1"/>
          </p:cNvSpPr>
          <p:nvPr/>
        </p:nvSpPr>
        <p:spPr bwMode="auto">
          <a:xfrm>
            <a:off x="149545" y="1608449"/>
            <a:ext cx="10524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spcBef>
                <a:spcPct val="0"/>
              </a:spcBef>
              <a:buNone/>
            </a:pPr>
            <a:r>
              <a:rPr lang="en-US" altLang="en-US" sz="1400" b="1" dirty="0">
                <a:solidFill>
                  <a:srgbClr val="002060"/>
                </a:solidFill>
                <a:latin typeface="Comic Sans MS" panose="030F0702030302020204" pitchFamily="66" charset="0"/>
                <a:hlinkClick r:id="rId2">
                  <a:extLst>
                    <a:ext uri="{A12FA001-AC4F-418D-AE19-62706E023703}">
                      <ahyp:hlinkClr xmlns:ahyp="http://schemas.microsoft.com/office/drawing/2018/hyperlinkcolor" val="tx"/>
                    </a:ext>
                  </a:extLst>
                </a:hlinkClick>
              </a:rPr>
              <a:t>2019 #5 </a:t>
            </a:r>
            <a:endParaRPr lang="en-US" altLang="en-US" sz="1400" b="1" dirty="0">
              <a:solidFill>
                <a:srgbClr val="002060"/>
              </a:solidFill>
              <a:latin typeface="Comic Sans MS" panose="030F0702030302020204" pitchFamily="66" charset="0"/>
            </a:endParaRPr>
          </a:p>
        </p:txBody>
      </p:sp>
      <p:sp>
        <p:nvSpPr>
          <p:cNvPr id="120835" name="Rectangle 5">
            <a:extLst>
              <a:ext uri="{FF2B5EF4-FFF2-40B4-BE49-F238E27FC236}">
                <a16:creationId xmlns:a16="http://schemas.microsoft.com/office/drawing/2014/main" id="{B93200E1-7BDD-4559-B0A3-A41A849BBE96}"/>
              </a:ext>
            </a:extLst>
          </p:cNvPr>
          <p:cNvSpPr>
            <a:spLocks noChangeArrowheads="1"/>
          </p:cNvSpPr>
          <p:nvPr/>
        </p:nvSpPr>
        <p:spPr bwMode="auto">
          <a:xfrm>
            <a:off x="1158363" y="1602393"/>
            <a:ext cx="29022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dirty="0">
                <a:solidFill>
                  <a:srgbClr val="002060"/>
                </a:solidFill>
                <a:latin typeface="Comic Sans MS" panose="030F0702030302020204" pitchFamily="66" charset="0"/>
                <a:hlinkClick r:id="rId3">
                  <a:extLst>
                    <a:ext uri="{A12FA001-AC4F-418D-AE19-62706E023703}">
                      <ahyp:hlinkClr xmlns:ahyp="http://schemas.microsoft.com/office/drawing/2018/hyperlinkcolor" val="tx"/>
                    </a:ext>
                  </a:extLst>
                </a:hlinkClick>
              </a:rPr>
              <a:t>SCORING GUIDELINES</a:t>
            </a:r>
            <a:endParaRPr lang="en-US" altLang="en-US" sz="1400" b="1" dirty="0">
              <a:solidFill>
                <a:srgbClr val="002060"/>
              </a:solidFill>
              <a:latin typeface="Comic Sans MS" panose="030F0702030302020204" pitchFamily="66" charset="0"/>
            </a:endParaRPr>
          </a:p>
        </p:txBody>
      </p:sp>
      <p:sp>
        <p:nvSpPr>
          <p:cNvPr id="3" name="Rectangle 2">
            <a:extLst>
              <a:ext uri="{FF2B5EF4-FFF2-40B4-BE49-F238E27FC236}">
                <a16:creationId xmlns:a16="http://schemas.microsoft.com/office/drawing/2014/main" id="{8BECEA8F-797F-42DD-BAE6-BF4429040D26}"/>
              </a:ext>
            </a:extLst>
          </p:cNvPr>
          <p:cNvSpPr/>
          <p:nvPr/>
        </p:nvSpPr>
        <p:spPr>
          <a:xfrm>
            <a:off x="253125" y="1202236"/>
            <a:ext cx="3429000" cy="307777"/>
          </a:xfrm>
          <a:prstGeom prst="rect">
            <a:avLst/>
          </a:prstGeom>
        </p:spPr>
        <p:txBody>
          <a:bodyPr>
            <a:spAutoFit/>
          </a:bodyPr>
          <a:lstStyle/>
          <a:p>
            <a:r>
              <a:rPr lang="en-US" altLang="en-US" sz="1400" dirty="0"/>
              <a:t>Evolutionary advantage</a:t>
            </a:r>
          </a:p>
        </p:txBody>
      </p:sp>
      <p:sp>
        <p:nvSpPr>
          <p:cNvPr id="5" name="TextBox 4">
            <a:extLst>
              <a:ext uri="{FF2B5EF4-FFF2-40B4-BE49-F238E27FC236}">
                <a16:creationId xmlns:a16="http://schemas.microsoft.com/office/drawing/2014/main" id="{93129E3C-C922-4B7F-AC8D-A6A1E4E558B8}"/>
              </a:ext>
            </a:extLst>
          </p:cNvPr>
          <p:cNvSpPr txBox="1"/>
          <p:nvPr/>
        </p:nvSpPr>
        <p:spPr>
          <a:xfrm>
            <a:off x="148610" y="215861"/>
            <a:ext cx="1919115" cy="415498"/>
          </a:xfrm>
          <a:prstGeom prst="rect">
            <a:avLst/>
          </a:prstGeom>
          <a:noFill/>
        </p:spPr>
        <p:txBody>
          <a:bodyPr wrap="none" rtlCol="0">
            <a:spAutoFit/>
          </a:bodyPr>
          <a:lstStyle/>
          <a:p>
            <a:r>
              <a:rPr lang="en-US" dirty="0"/>
              <a:t> </a:t>
            </a:r>
            <a:r>
              <a:rPr lang="en-US" sz="2100" dirty="0">
                <a:cs typeface="Arial" panose="020B0604020202020204" pitchFamily="34" charset="0"/>
              </a:rPr>
              <a:t>EVOLUTION</a:t>
            </a:r>
            <a:endParaRPr lang="en-US" dirty="0">
              <a:cs typeface="Arial" panose="020B0604020202020204" pitchFamily="34" charset="0"/>
            </a:endParaRPr>
          </a:p>
        </p:txBody>
      </p:sp>
      <p:sp>
        <p:nvSpPr>
          <p:cNvPr id="4" name="Rectangle 3">
            <a:extLst>
              <a:ext uri="{FF2B5EF4-FFF2-40B4-BE49-F238E27FC236}">
                <a16:creationId xmlns:a16="http://schemas.microsoft.com/office/drawing/2014/main" id="{A7DF3FA7-6C64-410F-A7B1-B6DE1A6D131B}"/>
              </a:ext>
            </a:extLst>
          </p:cNvPr>
          <p:cNvSpPr/>
          <p:nvPr/>
        </p:nvSpPr>
        <p:spPr>
          <a:xfrm>
            <a:off x="164566" y="856242"/>
            <a:ext cx="1037463" cy="307777"/>
          </a:xfrm>
          <a:prstGeom prst="rect">
            <a:avLst/>
          </a:prstGeom>
        </p:spPr>
        <p:txBody>
          <a:bodyPr wrap="none">
            <a:spAutoFit/>
          </a:bodyPr>
          <a:lstStyle/>
          <a:p>
            <a:pPr>
              <a:spcBef>
                <a:spcPct val="0"/>
              </a:spcBef>
              <a:buFontTx/>
              <a:buNone/>
            </a:pPr>
            <a:r>
              <a:rPr lang="en-US" altLang="en-US" sz="1400" b="1" dirty="0">
                <a:solidFill>
                  <a:srgbClr val="002060"/>
                </a:solidFill>
                <a:hlinkClick r:id="rId2">
                  <a:extLst>
                    <a:ext uri="{A12FA001-AC4F-418D-AE19-62706E023703}">
                      <ahyp:hlinkClr xmlns:ahyp="http://schemas.microsoft.com/office/drawing/2018/hyperlinkcolor" val="tx"/>
                    </a:ext>
                  </a:extLst>
                </a:hlinkClick>
              </a:rPr>
              <a:t>2019 #1 </a:t>
            </a:r>
            <a:endParaRPr lang="en-US" altLang="en-US" sz="1400" b="1" dirty="0">
              <a:solidFill>
                <a:srgbClr val="002060"/>
              </a:solidFill>
            </a:endParaRPr>
          </a:p>
        </p:txBody>
      </p:sp>
      <p:sp>
        <p:nvSpPr>
          <p:cNvPr id="6" name="Rectangle 5">
            <a:extLst>
              <a:ext uri="{FF2B5EF4-FFF2-40B4-BE49-F238E27FC236}">
                <a16:creationId xmlns:a16="http://schemas.microsoft.com/office/drawing/2014/main" id="{095EE801-03C4-4BD2-8A90-03BB93373EDE}"/>
              </a:ext>
            </a:extLst>
          </p:cNvPr>
          <p:cNvSpPr/>
          <p:nvPr/>
        </p:nvSpPr>
        <p:spPr>
          <a:xfrm>
            <a:off x="1262944" y="878217"/>
            <a:ext cx="2297424" cy="307777"/>
          </a:xfrm>
          <a:prstGeom prst="rect">
            <a:avLst/>
          </a:prstGeom>
        </p:spPr>
        <p:txBody>
          <a:bodyPr wrap="none">
            <a:spAutoFit/>
          </a:bodyPr>
          <a:lstStyle/>
          <a:p>
            <a:pPr>
              <a:spcBef>
                <a:spcPct val="0"/>
              </a:spcBef>
              <a:buFontTx/>
              <a:buNone/>
            </a:pPr>
            <a:r>
              <a:rPr lang="en-US" altLang="en-US" sz="1400" b="1" dirty="0">
                <a:solidFill>
                  <a:srgbClr val="002060"/>
                </a:solidFill>
                <a:hlinkClick r:id="rId3">
                  <a:extLst>
                    <a:ext uri="{A12FA001-AC4F-418D-AE19-62706E023703}">
                      <ahyp:hlinkClr xmlns:ahyp="http://schemas.microsoft.com/office/drawing/2018/hyperlinkcolor" val="tx"/>
                    </a:ext>
                  </a:extLst>
                </a:hlinkClick>
              </a:rPr>
              <a:t>SCORING GUIDELINES</a:t>
            </a:r>
            <a:endParaRPr lang="en-US" altLang="en-US" sz="1400" b="1" dirty="0">
              <a:solidFill>
                <a:srgbClr val="002060"/>
              </a:solidFill>
            </a:endParaRPr>
          </a:p>
        </p:txBody>
      </p:sp>
      <p:sp>
        <p:nvSpPr>
          <p:cNvPr id="8" name="Rectangle 7">
            <a:extLst>
              <a:ext uri="{FF2B5EF4-FFF2-40B4-BE49-F238E27FC236}">
                <a16:creationId xmlns:a16="http://schemas.microsoft.com/office/drawing/2014/main" id="{36284AEE-CCCA-4107-94A5-E51272DB0EA6}"/>
              </a:ext>
            </a:extLst>
          </p:cNvPr>
          <p:cNvSpPr/>
          <p:nvPr/>
        </p:nvSpPr>
        <p:spPr>
          <a:xfrm>
            <a:off x="201435" y="1895358"/>
            <a:ext cx="2106667" cy="738664"/>
          </a:xfrm>
          <a:prstGeom prst="rect">
            <a:avLst/>
          </a:prstGeom>
        </p:spPr>
        <p:txBody>
          <a:bodyPr wrap="none">
            <a:spAutoFit/>
          </a:bodyPr>
          <a:lstStyle/>
          <a:p>
            <a:r>
              <a:rPr lang="en-US" altLang="en-US" sz="1400" dirty="0"/>
              <a:t>Make a cladogram</a:t>
            </a:r>
          </a:p>
          <a:p>
            <a:r>
              <a:rPr lang="en-US" altLang="en-US" sz="1400" dirty="0"/>
              <a:t>Mitochondrial DNA</a:t>
            </a:r>
          </a:p>
          <a:p>
            <a:r>
              <a:rPr lang="en-US" altLang="en-US" sz="1400" dirty="0"/>
              <a:t>Evolutionary advantage</a:t>
            </a:r>
          </a:p>
        </p:txBody>
      </p:sp>
      <p:sp>
        <p:nvSpPr>
          <p:cNvPr id="11" name="Rectangle 10">
            <a:extLst>
              <a:ext uri="{FF2B5EF4-FFF2-40B4-BE49-F238E27FC236}">
                <a16:creationId xmlns:a16="http://schemas.microsoft.com/office/drawing/2014/main" id="{825BCC5C-8BAD-439D-BEEC-27AF8C3D1BB9}"/>
              </a:ext>
            </a:extLst>
          </p:cNvPr>
          <p:cNvSpPr/>
          <p:nvPr/>
        </p:nvSpPr>
        <p:spPr>
          <a:xfrm>
            <a:off x="203838" y="2713795"/>
            <a:ext cx="958917" cy="307777"/>
          </a:xfrm>
          <a:prstGeom prst="rect">
            <a:avLst/>
          </a:prstGeom>
        </p:spPr>
        <p:txBody>
          <a:bodyPr wrap="none">
            <a:spAutoFit/>
          </a:bodyPr>
          <a:lstStyle/>
          <a:p>
            <a:pPr lvl="0"/>
            <a:r>
              <a:rPr lang="en-US" altLang="en-US" sz="1400" b="1" dirty="0">
                <a:solidFill>
                  <a:srgbClr val="002060"/>
                </a:solidFill>
                <a:hlinkClick r:id="rId4">
                  <a:extLst>
                    <a:ext uri="{A12FA001-AC4F-418D-AE19-62706E023703}">
                      <ahyp:hlinkClr xmlns:ahyp="http://schemas.microsoft.com/office/drawing/2018/hyperlinkcolor" val="tx"/>
                    </a:ext>
                  </a:extLst>
                </a:hlinkClick>
              </a:rPr>
              <a:t>2018 #4</a:t>
            </a:r>
            <a:endParaRPr lang="en-US" sz="1400" dirty="0">
              <a:solidFill>
                <a:prstClr val="black"/>
              </a:solidFill>
            </a:endParaRPr>
          </a:p>
        </p:txBody>
      </p:sp>
      <p:sp>
        <p:nvSpPr>
          <p:cNvPr id="9" name="Rectangle 8">
            <a:extLst>
              <a:ext uri="{FF2B5EF4-FFF2-40B4-BE49-F238E27FC236}">
                <a16:creationId xmlns:a16="http://schemas.microsoft.com/office/drawing/2014/main" id="{2FEC3EC7-EE2D-4C86-9B98-CDD2D76DB88A}"/>
              </a:ext>
            </a:extLst>
          </p:cNvPr>
          <p:cNvSpPr/>
          <p:nvPr/>
        </p:nvSpPr>
        <p:spPr>
          <a:xfrm>
            <a:off x="270792" y="3054552"/>
            <a:ext cx="2106667" cy="307777"/>
          </a:xfrm>
          <a:prstGeom prst="rect">
            <a:avLst/>
          </a:prstGeom>
        </p:spPr>
        <p:txBody>
          <a:bodyPr wrap="none">
            <a:spAutoFit/>
          </a:bodyPr>
          <a:lstStyle/>
          <a:p>
            <a:r>
              <a:rPr lang="en-US" altLang="en-US" sz="1400" dirty="0"/>
              <a:t>Evolutionary advantage</a:t>
            </a:r>
          </a:p>
        </p:txBody>
      </p:sp>
      <p:sp>
        <p:nvSpPr>
          <p:cNvPr id="10" name="Rectangle 9">
            <a:extLst>
              <a:ext uri="{FF2B5EF4-FFF2-40B4-BE49-F238E27FC236}">
                <a16:creationId xmlns:a16="http://schemas.microsoft.com/office/drawing/2014/main" id="{7593E675-5B58-47B6-87A1-1E12FE86B3B5}"/>
              </a:ext>
            </a:extLst>
          </p:cNvPr>
          <p:cNvSpPr/>
          <p:nvPr/>
        </p:nvSpPr>
        <p:spPr>
          <a:xfrm>
            <a:off x="1107527" y="2705893"/>
            <a:ext cx="2297424" cy="307777"/>
          </a:xfrm>
          <a:prstGeom prst="rect">
            <a:avLst/>
          </a:prstGeom>
        </p:spPr>
        <p:txBody>
          <a:bodyPr wrap="none">
            <a:spAutoFit/>
          </a:bodyPr>
          <a:lstStyle/>
          <a:p>
            <a:pPr lvl="0">
              <a:spcBef>
                <a:spcPct val="0"/>
              </a:spcBef>
            </a:pPr>
            <a:r>
              <a:rPr lang="en-US" altLang="en-US" sz="1400" b="1" dirty="0">
                <a:solidFill>
                  <a:srgbClr val="002060"/>
                </a:solidFill>
                <a:hlinkClick r:id="rId5">
                  <a:extLst>
                    <a:ext uri="{A12FA001-AC4F-418D-AE19-62706E023703}">
                      <ahyp:hlinkClr xmlns:ahyp="http://schemas.microsoft.com/office/drawing/2018/hyperlinkcolor" val="tx"/>
                    </a:ext>
                  </a:extLst>
                </a:hlinkClick>
              </a:rPr>
              <a:t>SCORING GUIDELINES</a:t>
            </a:r>
            <a:endParaRPr lang="en-US" altLang="en-US" sz="1400" b="1" dirty="0">
              <a:solidFill>
                <a:srgbClr val="002060"/>
              </a:solidFill>
            </a:endParaRPr>
          </a:p>
        </p:txBody>
      </p:sp>
      <p:sp>
        <p:nvSpPr>
          <p:cNvPr id="12" name="Rectangle 11">
            <a:extLst>
              <a:ext uri="{FF2B5EF4-FFF2-40B4-BE49-F238E27FC236}">
                <a16:creationId xmlns:a16="http://schemas.microsoft.com/office/drawing/2014/main" id="{6769F7EE-2FA5-45B5-B6DE-CC189D6B29A0}"/>
              </a:ext>
            </a:extLst>
          </p:cNvPr>
          <p:cNvSpPr/>
          <p:nvPr/>
        </p:nvSpPr>
        <p:spPr>
          <a:xfrm>
            <a:off x="133435" y="3423370"/>
            <a:ext cx="1037463" cy="307777"/>
          </a:xfrm>
          <a:prstGeom prst="rect">
            <a:avLst/>
          </a:prstGeom>
        </p:spPr>
        <p:txBody>
          <a:bodyPr wrap="none">
            <a:spAutoFit/>
          </a:bodyPr>
          <a:lstStyle/>
          <a:p>
            <a:pPr lvl="0">
              <a:spcBef>
                <a:spcPct val="0"/>
              </a:spcBef>
            </a:pPr>
            <a:r>
              <a:rPr lang="en-US" altLang="en-US" sz="1400" b="1" dirty="0">
                <a:solidFill>
                  <a:srgbClr val="002060"/>
                </a:solidFill>
                <a:hlinkClick r:id="rId4">
                  <a:extLst>
                    <a:ext uri="{A12FA001-AC4F-418D-AE19-62706E023703}">
                      <ahyp:hlinkClr xmlns:ahyp="http://schemas.microsoft.com/office/drawing/2018/hyperlinkcolor" val="tx"/>
                    </a:ext>
                  </a:extLst>
                </a:hlinkClick>
              </a:rPr>
              <a:t>2018 #7 </a:t>
            </a:r>
            <a:endParaRPr lang="en-US" altLang="en-US" sz="1400" b="1" dirty="0">
              <a:solidFill>
                <a:srgbClr val="002060"/>
              </a:solidFill>
            </a:endParaRPr>
          </a:p>
        </p:txBody>
      </p:sp>
      <p:sp>
        <p:nvSpPr>
          <p:cNvPr id="13" name="Rectangle 12">
            <a:extLst>
              <a:ext uri="{FF2B5EF4-FFF2-40B4-BE49-F238E27FC236}">
                <a16:creationId xmlns:a16="http://schemas.microsoft.com/office/drawing/2014/main" id="{97ABBF4C-3827-4BFB-83DA-E264E923420E}"/>
              </a:ext>
            </a:extLst>
          </p:cNvPr>
          <p:cNvSpPr/>
          <p:nvPr/>
        </p:nvSpPr>
        <p:spPr>
          <a:xfrm>
            <a:off x="322759" y="3669627"/>
            <a:ext cx="1210588" cy="307777"/>
          </a:xfrm>
          <a:prstGeom prst="rect">
            <a:avLst/>
          </a:prstGeom>
        </p:spPr>
        <p:txBody>
          <a:bodyPr wrap="none">
            <a:spAutoFit/>
          </a:bodyPr>
          <a:lstStyle/>
          <a:p>
            <a:r>
              <a:rPr lang="en-US" altLang="en-US" sz="1400" dirty="0">
                <a:solidFill>
                  <a:prstClr val="black"/>
                </a:solidFill>
              </a:rPr>
              <a:t>Fitness cost</a:t>
            </a:r>
            <a:endParaRPr lang="en-US" sz="1400" dirty="0"/>
          </a:p>
        </p:txBody>
      </p:sp>
      <p:sp>
        <p:nvSpPr>
          <p:cNvPr id="14" name="Rectangle 13">
            <a:extLst>
              <a:ext uri="{FF2B5EF4-FFF2-40B4-BE49-F238E27FC236}">
                <a16:creationId xmlns:a16="http://schemas.microsoft.com/office/drawing/2014/main" id="{143F4FF2-FC2D-499A-9E9D-2DE910A3B9FE}"/>
              </a:ext>
            </a:extLst>
          </p:cNvPr>
          <p:cNvSpPr/>
          <p:nvPr/>
        </p:nvSpPr>
        <p:spPr>
          <a:xfrm>
            <a:off x="1107527" y="3415468"/>
            <a:ext cx="2297424" cy="307777"/>
          </a:xfrm>
          <a:prstGeom prst="rect">
            <a:avLst/>
          </a:prstGeom>
        </p:spPr>
        <p:txBody>
          <a:bodyPr wrap="none">
            <a:spAutoFit/>
          </a:bodyPr>
          <a:lstStyle/>
          <a:p>
            <a:pPr lvl="0">
              <a:spcBef>
                <a:spcPct val="0"/>
              </a:spcBef>
            </a:pPr>
            <a:r>
              <a:rPr lang="en-US" altLang="en-US" sz="1400" b="1" dirty="0">
                <a:solidFill>
                  <a:srgbClr val="002060"/>
                </a:solidFill>
                <a:hlinkClick r:id="rId5">
                  <a:extLst>
                    <a:ext uri="{A12FA001-AC4F-418D-AE19-62706E023703}">
                      <ahyp:hlinkClr xmlns:ahyp="http://schemas.microsoft.com/office/drawing/2018/hyperlinkcolor" val="tx"/>
                    </a:ext>
                  </a:extLst>
                </a:hlinkClick>
              </a:rPr>
              <a:t>SCORING GUIDELINES</a:t>
            </a:r>
            <a:endParaRPr lang="en-US" altLang="en-US" sz="1400" b="1" dirty="0">
              <a:solidFill>
                <a:srgbClr val="002060"/>
              </a:solidFill>
            </a:endParaRPr>
          </a:p>
        </p:txBody>
      </p:sp>
      <p:sp>
        <p:nvSpPr>
          <p:cNvPr id="15" name="Rectangle 14">
            <a:extLst>
              <a:ext uri="{FF2B5EF4-FFF2-40B4-BE49-F238E27FC236}">
                <a16:creationId xmlns:a16="http://schemas.microsoft.com/office/drawing/2014/main" id="{F1058491-75D8-4B82-BA60-A3AC0555B2DC}"/>
              </a:ext>
            </a:extLst>
          </p:cNvPr>
          <p:cNvSpPr/>
          <p:nvPr/>
        </p:nvSpPr>
        <p:spPr>
          <a:xfrm>
            <a:off x="148610" y="4109722"/>
            <a:ext cx="958917" cy="307777"/>
          </a:xfrm>
          <a:prstGeom prst="rect">
            <a:avLst/>
          </a:prstGeom>
        </p:spPr>
        <p:txBody>
          <a:bodyPr wrap="none">
            <a:spAutoFit/>
          </a:bodyPr>
          <a:lstStyle/>
          <a:p>
            <a:r>
              <a:rPr lang="en-US" sz="1400" b="1" dirty="0">
                <a:solidFill>
                  <a:srgbClr val="002060"/>
                </a:solidFill>
                <a:hlinkClick r:id="rId6">
                  <a:extLst>
                    <a:ext uri="{A12FA001-AC4F-418D-AE19-62706E023703}">
                      <ahyp:hlinkClr xmlns:ahyp="http://schemas.microsoft.com/office/drawing/2018/hyperlinkcolor" val="tx"/>
                    </a:ext>
                  </a:extLst>
                </a:hlinkClick>
              </a:rPr>
              <a:t>2017 #1</a:t>
            </a:r>
            <a:endParaRPr lang="en-US" sz="1400" b="1" dirty="0">
              <a:solidFill>
                <a:srgbClr val="002060"/>
              </a:solidFill>
            </a:endParaRPr>
          </a:p>
        </p:txBody>
      </p:sp>
      <p:sp>
        <p:nvSpPr>
          <p:cNvPr id="16" name="Rectangle 15">
            <a:extLst>
              <a:ext uri="{FF2B5EF4-FFF2-40B4-BE49-F238E27FC236}">
                <a16:creationId xmlns:a16="http://schemas.microsoft.com/office/drawing/2014/main" id="{936377D7-BBF9-4842-8298-40FE4F10B44B}"/>
              </a:ext>
            </a:extLst>
          </p:cNvPr>
          <p:cNvSpPr/>
          <p:nvPr/>
        </p:nvSpPr>
        <p:spPr>
          <a:xfrm>
            <a:off x="259370" y="4345414"/>
            <a:ext cx="1923925" cy="307777"/>
          </a:xfrm>
          <a:prstGeom prst="rect">
            <a:avLst/>
          </a:prstGeom>
        </p:spPr>
        <p:txBody>
          <a:bodyPr wrap="none">
            <a:spAutoFit/>
          </a:bodyPr>
          <a:lstStyle/>
          <a:p>
            <a:r>
              <a:rPr lang="en-US" altLang="en-US" sz="1400" dirty="0">
                <a:solidFill>
                  <a:prstClr val="black"/>
                </a:solidFill>
              </a:rPr>
              <a:t>Fitness cost/benefit</a:t>
            </a:r>
            <a:endParaRPr lang="en-US" sz="1400" dirty="0"/>
          </a:p>
        </p:txBody>
      </p:sp>
      <p:sp>
        <p:nvSpPr>
          <p:cNvPr id="17" name="Rectangle 16">
            <a:extLst>
              <a:ext uri="{FF2B5EF4-FFF2-40B4-BE49-F238E27FC236}">
                <a16:creationId xmlns:a16="http://schemas.microsoft.com/office/drawing/2014/main" id="{2CA14590-75A7-4470-B795-7A9C153AE1B1}"/>
              </a:ext>
            </a:extLst>
          </p:cNvPr>
          <p:cNvSpPr/>
          <p:nvPr/>
        </p:nvSpPr>
        <p:spPr>
          <a:xfrm>
            <a:off x="909773" y="4106269"/>
            <a:ext cx="2375971" cy="307777"/>
          </a:xfrm>
          <a:prstGeom prst="rect">
            <a:avLst/>
          </a:prstGeom>
        </p:spPr>
        <p:txBody>
          <a:bodyPr wrap="none">
            <a:spAutoFit/>
          </a:bodyPr>
          <a:lstStyle/>
          <a:p>
            <a:r>
              <a:rPr lang="en-US" sz="1400" b="1" u="sng" dirty="0">
                <a:solidFill>
                  <a:srgbClr val="002060"/>
                </a:solidFill>
                <a:cs typeface="Arial" panose="020B0604020202020204" pitchFamily="34" charset="0"/>
                <a:hlinkClick r:id="rId7" tooltip="[Opens in New Window] ">
                  <a:extLst>
                    <a:ext uri="{A12FA001-AC4F-418D-AE19-62706E023703}">
                      <ahyp:hlinkClr xmlns:ahyp="http://schemas.microsoft.com/office/drawing/2018/hyperlinkcolor" val="tx"/>
                    </a:ext>
                  </a:extLst>
                </a:hlinkClick>
              </a:rPr>
              <a:t>SCORING GUIDELINES</a:t>
            </a:r>
            <a:r>
              <a:rPr lang="en-US" sz="1400" b="1" dirty="0">
                <a:solidFill>
                  <a:srgbClr val="002060"/>
                </a:solidFill>
                <a:cs typeface="Arial" panose="020B0604020202020204" pitchFamily="34" charset="0"/>
              </a:rPr>
              <a:t> </a:t>
            </a:r>
          </a:p>
        </p:txBody>
      </p:sp>
      <p:sp>
        <p:nvSpPr>
          <p:cNvPr id="18" name="Rectangle 17">
            <a:extLst>
              <a:ext uri="{FF2B5EF4-FFF2-40B4-BE49-F238E27FC236}">
                <a16:creationId xmlns:a16="http://schemas.microsoft.com/office/drawing/2014/main" id="{07A4258F-A682-4943-A2C3-E0DEFE8E59B3}"/>
              </a:ext>
            </a:extLst>
          </p:cNvPr>
          <p:cNvSpPr/>
          <p:nvPr/>
        </p:nvSpPr>
        <p:spPr>
          <a:xfrm>
            <a:off x="4800330" y="3840440"/>
            <a:ext cx="2529860" cy="307777"/>
          </a:xfrm>
          <a:prstGeom prst="rect">
            <a:avLst/>
          </a:prstGeom>
        </p:spPr>
        <p:txBody>
          <a:bodyPr wrap="none">
            <a:spAutoFit/>
          </a:bodyPr>
          <a:lstStyle/>
          <a:p>
            <a:r>
              <a:rPr lang="en-US" altLang="en-US" sz="1400" dirty="0"/>
              <a:t>Evolution of trait over time </a:t>
            </a:r>
          </a:p>
        </p:txBody>
      </p:sp>
      <p:sp>
        <p:nvSpPr>
          <p:cNvPr id="19" name="Rectangle 18">
            <a:extLst>
              <a:ext uri="{FF2B5EF4-FFF2-40B4-BE49-F238E27FC236}">
                <a16:creationId xmlns:a16="http://schemas.microsoft.com/office/drawing/2014/main" id="{776A37AE-93A9-491E-AC6F-CC8BDCCB3605}"/>
              </a:ext>
            </a:extLst>
          </p:cNvPr>
          <p:cNvSpPr/>
          <p:nvPr/>
        </p:nvSpPr>
        <p:spPr>
          <a:xfrm>
            <a:off x="145582" y="4734994"/>
            <a:ext cx="3621504" cy="307777"/>
          </a:xfrm>
          <a:prstGeom prst="rect">
            <a:avLst/>
          </a:prstGeom>
        </p:spPr>
        <p:txBody>
          <a:bodyPr wrap="none">
            <a:spAutoFit/>
          </a:bodyPr>
          <a:lstStyle/>
          <a:p>
            <a:pPr lvl="0"/>
            <a:r>
              <a:rPr lang="en-US" sz="1400" b="1" dirty="0">
                <a:solidFill>
                  <a:srgbClr val="002060"/>
                </a:solidFill>
                <a:cs typeface="Arial" panose="020B0604020202020204" pitchFamily="34" charset="0"/>
                <a:hlinkClick r:id="rId6">
                  <a:extLst>
                    <a:ext uri="{A12FA001-AC4F-418D-AE19-62706E023703}">
                      <ahyp:hlinkClr xmlns:ahyp="http://schemas.microsoft.com/office/drawing/2018/hyperlinkcolor" val="tx"/>
                    </a:ext>
                  </a:extLst>
                </a:hlinkClick>
              </a:rPr>
              <a:t>2017 #2</a:t>
            </a:r>
            <a:r>
              <a:rPr lang="en-US" sz="1400" b="1" dirty="0">
                <a:solidFill>
                  <a:srgbClr val="000000"/>
                </a:solidFill>
              </a:rPr>
              <a:t>      </a:t>
            </a:r>
            <a:r>
              <a:rPr lang="en-US" sz="1400" b="1" u="sng" dirty="0">
                <a:solidFill>
                  <a:srgbClr val="002060"/>
                </a:solidFill>
                <a:cs typeface="Arial" panose="020B0604020202020204" pitchFamily="34" charset="0"/>
                <a:hlinkClick r:id="rId7" tooltip="[Opens in New Window] ">
                  <a:extLst>
                    <a:ext uri="{A12FA001-AC4F-418D-AE19-62706E023703}">
                      <ahyp:hlinkClr xmlns:ahyp="http://schemas.microsoft.com/office/drawing/2018/hyperlinkcolor" val="tx"/>
                    </a:ext>
                  </a:extLst>
                </a:hlinkClick>
              </a:rPr>
              <a:t>SCORING GUIDELINES</a:t>
            </a:r>
            <a:r>
              <a:rPr lang="en-US" sz="1400" b="1" dirty="0">
                <a:solidFill>
                  <a:srgbClr val="002060"/>
                </a:solidFill>
                <a:cs typeface="Arial" panose="020B0604020202020204" pitchFamily="34" charset="0"/>
              </a:rPr>
              <a:t> </a:t>
            </a:r>
            <a:endParaRPr lang="en-US" sz="1400" b="1" dirty="0">
              <a:solidFill>
                <a:prstClr val="black"/>
              </a:solidFill>
            </a:endParaRPr>
          </a:p>
        </p:txBody>
      </p:sp>
      <p:sp>
        <p:nvSpPr>
          <p:cNvPr id="20" name="Rectangle 19">
            <a:extLst>
              <a:ext uri="{FF2B5EF4-FFF2-40B4-BE49-F238E27FC236}">
                <a16:creationId xmlns:a16="http://schemas.microsoft.com/office/drawing/2014/main" id="{DB9EBAEB-1A23-42C9-98B7-71FBDCBDA285}"/>
              </a:ext>
            </a:extLst>
          </p:cNvPr>
          <p:cNvSpPr/>
          <p:nvPr/>
        </p:nvSpPr>
        <p:spPr>
          <a:xfrm>
            <a:off x="4623409" y="4414870"/>
            <a:ext cx="3339884" cy="523220"/>
          </a:xfrm>
          <a:prstGeom prst="rect">
            <a:avLst/>
          </a:prstGeom>
        </p:spPr>
        <p:txBody>
          <a:bodyPr wrap="square">
            <a:spAutoFit/>
          </a:bodyPr>
          <a:lstStyle/>
          <a:p>
            <a:pPr lvl="0"/>
            <a:r>
              <a:rPr lang="en-US" altLang="en-US" sz="1400" dirty="0">
                <a:solidFill>
                  <a:prstClr val="black"/>
                </a:solidFill>
              </a:rPr>
              <a:t>Transitional fossils/evidence of evolution</a:t>
            </a:r>
          </a:p>
        </p:txBody>
      </p:sp>
      <p:sp>
        <p:nvSpPr>
          <p:cNvPr id="21" name="Rectangle 20">
            <a:extLst>
              <a:ext uri="{FF2B5EF4-FFF2-40B4-BE49-F238E27FC236}">
                <a16:creationId xmlns:a16="http://schemas.microsoft.com/office/drawing/2014/main" id="{1DB43F6A-860E-4C68-BEE6-8CE4399077CE}"/>
              </a:ext>
            </a:extLst>
          </p:cNvPr>
          <p:cNvSpPr/>
          <p:nvPr/>
        </p:nvSpPr>
        <p:spPr>
          <a:xfrm>
            <a:off x="253125" y="5076500"/>
            <a:ext cx="2106667" cy="307777"/>
          </a:xfrm>
          <a:prstGeom prst="rect">
            <a:avLst/>
          </a:prstGeom>
        </p:spPr>
        <p:txBody>
          <a:bodyPr wrap="none">
            <a:spAutoFit/>
          </a:bodyPr>
          <a:lstStyle/>
          <a:p>
            <a:pPr lvl="0"/>
            <a:r>
              <a:rPr lang="en-US" altLang="en-US" sz="1400" dirty="0">
                <a:solidFill>
                  <a:prstClr val="black"/>
                </a:solidFill>
              </a:rPr>
              <a:t>Evolutionary advantage</a:t>
            </a:r>
          </a:p>
        </p:txBody>
      </p:sp>
      <p:sp>
        <p:nvSpPr>
          <p:cNvPr id="22" name="Rectangle 21">
            <a:extLst>
              <a:ext uri="{FF2B5EF4-FFF2-40B4-BE49-F238E27FC236}">
                <a16:creationId xmlns:a16="http://schemas.microsoft.com/office/drawing/2014/main" id="{70C308C8-74D6-44B9-9741-E0F635FBE142}"/>
              </a:ext>
            </a:extLst>
          </p:cNvPr>
          <p:cNvSpPr/>
          <p:nvPr/>
        </p:nvSpPr>
        <p:spPr>
          <a:xfrm>
            <a:off x="4439053" y="1348051"/>
            <a:ext cx="3910045" cy="307777"/>
          </a:xfrm>
          <a:prstGeom prst="rect">
            <a:avLst/>
          </a:prstGeom>
        </p:spPr>
        <p:txBody>
          <a:bodyPr wrap="none">
            <a:spAutoFit/>
          </a:bodyPr>
          <a:lstStyle/>
          <a:p>
            <a:r>
              <a:rPr lang="en-US" sz="1400" b="1" u="sng" dirty="0">
                <a:solidFill>
                  <a:srgbClr val="002060"/>
                </a:solidFill>
                <a:cs typeface="Arial" panose="020B0604020202020204" pitchFamily="34" charset="0"/>
                <a:hlinkClick r:id="rId8" tooltip="[Opens in New Window] ">
                  <a:extLst>
                    <a:ext uri="{A12FA001-AC4F-418D-AE19-62706E023703}">
                      <ahyp:hlinkClr xmlns:ahyp="http://schemas.microsoft.com/office/drawing/2018/hyperlinkcolor" val="tx"/>
                    </a:ext>
                  </a:extLst>
                </a:hlinkClick>
              </a:rPr>
              <a:t>2016 #1</a:t>
            </a:r>
            <a:r>
              <a:rPr lang="en-US" sz="1400" b="1" dirty="0">
                <a:solidFill>
                  <a:srgbClr val="002060"/>
                </a:solidFill>
                <a:cs typeface="Arial" panose="020B0604020202020204" pitchFamily="34" charset="0"/>
              </a:rPr>
              <a:t>     </a:t>
            </a:r>
            <a:r>
              <a:rPr lang="en-US" sz="1400" b="1" dirty="0">
                <a:solidFill>
                  <a:srgbClr val="000000"/>
                </a:solidFill>
                <a:cs typeface="Arial" panose="020B0604020202020204" pitchFamily="34" charset="0"/>
              </a:rPr>
              <a:t>    </a:t>
            </a:r>
            <a:r>
              <a:rPr lang="en-US" sz="1400" b="1" u="sng" dirty="0">
                <a:solidFill>
                  <a:srgbClr val="002060"/>
                </a:solidFill>
                <a:cs typeface="Arial" panose="020B0604020202020204" pitchFamily="34" charset="0"/>
                <a:hlinkClick r:id="rId9" tooltip="[opens in a new window]">
                  <a:extLst>
                    <a:ext uri="{A12FA001-AC4F-418D-AE19-62706E023703}">
                      <ahyp:hlinkClr xmlns:ahyp="http://schemas.microsoft.com/office/drawing/2018/hyperlinkcolor" val="tx"/>
                    </a:ext>
                  </a:extLst>
                </a:hlinkClick>
              </a:rPr>
              <a:t>SCORING GUIDELINES</a:t>
            </a:r>
            <a:r>
              <a:rPr lang="en-US" sz="1400" b="1" dirty="0">
                <a:solidFill>
                  <a:srgbClr val="002060"/>
                </a:solidFill>
                <a:cs typeface="Arial" panose="020B0604020202020204" pitchFamily="34" charset="0"/>
              </a:rPr>
              <a:t> </a:t>
            </a:r>
            <a:r>
              <a:rPr lang="en-US" sz="1400" dirty="0">
                <a:solidFill>
                  <a:srgbClr val="002060"/>
                </a:solidFill>
              </a:rPr>
              <a:t> </a:t>
            </a:r>
          </a:p>
        </p:txBody>
      </p:sp>
      <p:sp>
        <p:nvSpPr>
          <p:cNvPr id="23" name="Rectangle 22">
            <a:extLst>
              <a:ext uri="{FF2B5EF4-FFF2-40B4-BE49-F238E27FC236}">
                <a16:creationId xmlns:a16="http://schemas.microsoft.com/office/drawing/2014/main" id="{3FEAD57A-E232-4060-B3A2-AF3C4DFA3935}"/>
              </a:ext>
            </a:extLst>
          </p:cNvPr>
          <p:cNvSpPr/>
          <p:nvPr/>
        </p:nvSpPr>
        <p:spPr>
          <a:xfrm>
            <a:off x="4572000" y="1645024"/>
            <a:ext cx="3615092" cy="307777"/>
          </a:xfrm>
          <a:prstGeom prst="rect">
            <a:avLst/>
          </a:prstGeom>
        </p:spPr>
        <p:txBody>
          <a:bodyPr wrap="none">
            <a:spAutoFit/>
          </a:bodyPr>
          <a:lstStyle/>
          <a:p>
            <a:pPr lvl="0"/>
            <a:r>
              <a:rPr lang="en-US" altLang="en-US" sz="1400" dirty="0">
                <a:solidFill>
                  <a:prstClr val="black"/>
                </a:solidFill>
              </a:rPr>
              <a:t>Effect of salinity on alleles in population </a:t>
            </a:r>
            <a:endParaRPr lang="en-US" sz="1400" dirty="0">
              <a:solidFill>
                <a:prstClr val="black"/>
              </a:solidFill>
            </a:endParaRPr>
          </a:p>
        </p:txBody>
      </p:sp>
      <p:sp>
        <p:nvSpPr>
          <p:cNvPr id="24" name="Rectangle 23">
            <a:extLst>
              <a:ext uri="{FF2B5EF4-FFF2-40B4-BE49-F238E27FC236}">
                <a16:creationId xmlns:a16="http://schemas.microsoft.com/office/drawing/2014/main" id="{76D5FCFC-780C-4B51-9786-9684EE28A2AB}"/>
              </a:ext>
            </a:extLst>
          </p:cNvPr>
          <p:cNvSpPr/>
          <p:nvPr/>
        </p:nvSpPr>
        <p:spPr>
          <a:xfrm>
            <a:off x="4458361" y="1941996"/>
            <a:ext cx="3910045" cy="307777"/>
          </a:xfrm>
          <a:prstGeom prst="rect">
            <a:avLst/>
          </a:prstGeom>
        </p:spPr>
        <p:txBody>
          <a:bodyPr wrap="none">
            <a:spAutoFit/>
          </a:bodyPr>
          <a:lstStyle/>
          <a:p>
            <a:pPr lvl="0"/>
            <a:r>
              <a:rPr lang="en-US" sz="1400" b="1" u="sng" dirty="0">
                <a:solidFill>
                  <a:srgbClr val="002060"/>
                </a:solidFill>
                <a:cs typeface="Arial" panose="020B0604020202020204" pitchFamily="34" charset="0"/>
                <a:hlinkClick r:id="rId8" tooltip="[Opens in New Window] ">
                  <a:extLst>
                    <a:ext uri="{A12FA001-AC4F-418D-AE19-62706E023703}">
                      <ahyp:hlinkClr xmlns:ahyp="http://schemas.microsoft.com/office/drawing/2018/hyperlinkcolor" val="tx"/>
                    </a:ext>
                  </a:extLst>
                </a:hlinkClick>
              </a:rPr>
              <a:t>2016 #</a:t>
            </a:r>
            <a:r>
              <a:rPr lang="en-US" sz="1400" b="1" u="sng" dirty="0">
                <a:solidFill>
                  <a:srgbClr val="002060"/>
                </a:solidFill>
                <a:cs typeface="Arial" panose="020B0604020202020204" pitchFamily="34" charset="0"/>
              </a:rPr>
              <a:t>3</a:t>
            </a:r>
            <a:r>
              <a:rPr lang="en-US" sz="1400" b="1" dirty="0">
                <a:solidFill>
                  <a:srgbClr val="002060"/>
                </a:solidFill>
                <a:cs typeface="Arial" panose="020B0604020202020204" pitchFamily="34" charset="0"/>
              </a:rPr>
              <a:t>     </a:t>
            </a:r>
            <a:r>
              <a:rPr lang="en-US" sz="1400" b="1" dirty="0">
                <a:solidFill>
                  <a:srgbClr val="000000"/>
                </a:solidFill>
                <a:cs typeface="Arial" panose="020B0604020202020204" pitchFamily="34" charset="0"/>
              </a:rPr>
              <a:t>    </a:t>
            </a:r>
            <a:r>
              <a:rPr lang="en-US" sz="1400" b="1" u="sng" dirty="0">
                <a:solidFill>
                  <a:srgbClr val="002060"/>
                </a:solidFill>
                <a:cs typeface="Arial" panose="020B0604020202020204" pitchFamily="34" charset="0"/>
                <a:hlinkClick r:id="rId9" tooltip="[opens in a new window]">
                  <a:extLst>
                    <a:ext uri="{A12FA001-AC4F-418D-AE19-62706E023703}">
                      <ahyp:hlinkClr xmlns:ahyp="http://schemas.microsoft.com/office/drawing/2018/hyperlinkcolor" val="tx"/>
                    </a:ext>
                  </a:extLst>
                </a:hlinkClick>
              </a:rPr>
              <a:t>SCORING GUIDELINES</a:t>
            </a:r>
            <a:r>
              <a:rPr lang="en-US" sz="1400" b="1" dirty="0">
                <a:solidFill>
                  <a:srgbClr val="002060"/>
                </a:solidFill>
                <a:cs typeface="Arial" panose="020B0604020202020204" pitchFamily="34" charset="0"/>
                <a:hlinkClick r:id="rId9" tooltip="[opens in a new window]">
                  <a:extLst>
                    <a:ext uri="{A12FA001-AC4F-418D-AE19-62706E023703}">
                      <ahyp:hlinkClr xmlns:ahyp="http://schemas.microsoft.com/office/drawing/2018/hyperlinkcolor" val="tx"/>
                    </a:ext>
                  </a:extLst>
                </a:hlinkClick>
              </a:rPr>
              <a:t> </a:t>
            </a:r>
            <a:r>
              <a:rPr lang="en-US" sz="1400" dirty="0">
                <a:solidFill>
                  <a:srgbClr val="002060"/>
                </a:solidFill>
                <a:hlinkClick r:id="rId9" tooltip="[opens in a new window]">
                  <a:extLst>
                    <a:ext uri="{A12FA001-AC4F-418D-AE19-62706E023703}">
                      <ahyp:hlinkClr xmlns:ahyp="http://schemas.microsoft.com/office/drawing/2018/hyperlinkcolor" val="tx"/>
                    </a:ext>
                  </a:extLst>
                </a:hlinkClick>
              </a:rPr>
              <a:t> </a:t>
            </a:r>
            <a:endParaRPr lang="en-US" sz="1400" dirty="0">
              <a:solidFill>
                <a:srgbClr val="002060"/>
              </a:solidFill>
            </a:endParaRPr>
          </a:p>
        </p:txBody>
      </p:sp>
      <p:sp>
        <p:nvSpPr>
          <p:cNvPr id="25" name="Rectangle 24">
            <a:extLst>
              <a:ext uri="{FF2B5EF4-FFF2-40B4-BE49-F238E27FC236}">
                <a16:creationId xmlns:a16="http://schemas.microsoft.com/office/drawing/2014/main" id="{49AD46D3-3869-4321-B69D-5E207C0995D6}"/>
              </a:ext>
            </a:extLst>
          </p:cNvPr>
          <p:cNvSpPr/>
          <p:nvPr/>
        </p:nvSpPr>
        <p:spPr>
          <a:xfrm>
            <a:off x="4836653" y="2173104"/>
            <a:ext cx="2106667" cy="307777"/>
          </a:xfrm>
          <a:prstGeom prst="rect">
            <a:avLst/>
          </a:prstGeom>
        </p:spPr>
        <p:txBody>
          <a:bodyPr wrap="none">
            <a:spAutoFit/>
          </a:bodyPr>
          <a:lstStyle/>
          <a:p>
            <a:r>
              <a:rPr lang="en-US" altLang="en-US" sz="1400" dirty="0">
                <a:solidFill>
                  <a:prstClr val="black"/>
                </a:solidFill>
              </a:rPr>
              <a:t>Evolutionary advantage</a:t>
            </a:r>
            <a:endParaRPr lang="en-US" sz="1400" dirty="0"/>
          </a:p>
        </p:txBody>
      </p:sp>
      <p:sp>
        <p:nvSpPr>
          <p:cNvPr id="26" name="Rectangle 25">
            <a:extLst>
              <a:ext uri="{FF2B5EF4-FFF2-40B4-BE49-F238E27FC236}">
                <a16:creationId xmlns:a16="http://schemas.microsoft.com/office/drawing/2014/main" id="{6DFC0614-9646-4F24-95EC-FAB8A96CF29D}"/>
              </a:ext>
            </a:extLst>
          </p:cNvPr>
          <p:cNvSpPr/>
          <p:nvPr/>
        </p:nvSpPr>
        <p:spPr>
          <a:xfrm>
            <a:off x="4572000" y="3615403"/>
            <a:ext cx="3542958" cy="307777"/>
          </a:xfrm>
          <a:prstGeom prst="rect">
            <a:avLst/>
          </a:prstGeom>
        </p:spPr>
        <p:txBody>
          <a:bodyPr wrap="none">
            <a:spAutoFit/>
          </a:bodyPr>
          <a:lstStyle/>
          <a:p>
            <a:pPr lvl="0"/>
            <a:r>
              <a:rPr lang="en-US" sz="1400" b="1" dirty="0">
                <a:solidFill>
                  <a:srgbClr val="002060"/>
                </a:solidFill>
                <a:cs typeface="Arial" panose="020B0604020202020204" pitchFamily="34" charset="0"/>
                <a:hlinkClick r:id="rId10">
                  <a:extLst>
                    <a:ext uri="{A12FA001-AC4F-418D-AE19-62706E023703}">
                      <ahyp:hlinkClr xmlns:ahyp="http://schemas.microsoft.com/office/drawing/2018/hyperlinkcolor" val="tx"/>
                    </a:ext>
                  </a:extLst>
                </a:hlinkClick>
              </a:rPr>
              <a:t>2013 #2</a:t>
            </a:r>
            <a:r>
              <a:rPr lang="en-US" sz="1400" b="1" dirty="0">
                <a:solidFill>
                  <a:srgbClr val="002060"/>
                </a:solidFill>
                <a:cs typeface="Arial" panose="020B0604020202020204" pitchFamily="34" charset="0"/>
              </a:rPr>
              <a:t>     </a:t>
            </a:r>
            <a:r>
              <a:rPr lang="en-US" sz="1400" b="1" u="sng" dirty="0">
                <a:solidFill>
                  <a:srgbClr val="002060"/>
                </a:solidFill>
                <a:cs typeface="Arial" panose="020B0604020202020204" pitchFamily="34" charset="0"/>
                <a:hlinkClick r:id="rId11">
                  <a:extLst>
                    <a:ext uri="{A12FA001-AC4F-418D-AE19-62706E023703}">
                      <ahyp:hlinkClr xmlns:ahyp="http://schemas.microsoft.com/office/drawing/2018/hyperlinkcolor" val="tx"/>
                    </a:ext>
                  </a:extLst>
                </a:hlinkClick>
              </a:rPr>
              <a:t>SCORING GUIDELINES</a:t>
            </a:r>
            <a:r>
              <a:rPr lang="en-US" sz="1400" b="1" dirty="0">
                <a:solidFill>
                  <a:srgbClr val="002060"/>
                </a:solidFill>
                <a:cs typeface="Arial" panose="020B0604020202020204" pitchFamily="34" charset="0"/>
              </a:rPr>
              <a:t> </a:t>
            </a:r>
          </a:p>
        </p:txBody>
      </p:sp>
      <p:sp>
        <p:nvSpPr>
          <p:cNvPr id="27" name="Rectangle 26">
            <a:extLst>
              <a:ext uri="{FF2B5EF4-FFF2-40B4-BE49-F238E27FC236}">
                <a16:creationId xmlns:a16="http://schemas.microsoft.com/office/drawing/2014/main" id="{E368F2F7-342C-4780-8BF2-67975F956D07}"/>
              </a:ext>
            </a:extLst>
          </p:cNvPr>
          <p:cNvSpPr/>
          <p:nvPr/>
        </p:nvSpPr>
        <p:spPr>
          <a:xfrm>
            <a:off x="4623409" y="4167186"/>
            <a:ext cx="3542958" cy="307777"/>
          </a:xfrm>
          <a:prstGeom prst="rect">
            <a:avLst/>
          </a:prstGeom>
        </p:spPr>
        <p:txBody>
          <a:bodyPr wrap="none">
            <a:spAutoFit/>
          </a:bodyPr>
          <a:lstStyle/>
          <a:p>
            <a:pPr lvl="0"/>
            <a:r>
              <a:rPr lang="en-US" sz="1400" b="1" dirty="0">
                <a:solidFill>
                  <a:srgbClr val="002060"/>
                </a:solidFill>
                <a:cs typeface="Arial" panose="020B0604020202020204" pitchFamily="34" charset="0"/>
                <a:hlinkClick r:id="rId10">
                  <a:extLst>
                    <a:ext uri="{A12FA001-AC4F-418D-AE19-62706E023703}">
                      <ahyp:hlinkClr xmlns:ahyp="http://schemas.microsoft.com/office/drawing/2018/hyperlinkcolor" val="tx"/>
                    </a:ext>
                  </a:extLst>
                </a:hlinkClick>
              </a:rPr>
              <a:t>2013 #3</a:t>
            </a:r>
            <a:r>
              <a:rPr lang="en-US" sz="1400" b="1" dirty="0">
                <a:solidFill>
                  <a:srgbClr val="002060"/>
                </a:solidFill>
                <a:cs typeface="Arial" panose="020B0604020202020204" pitchFamily="34" charset="0"/>
              </a:rPr>
              <a:t>     </a:t>
            </a:r>
            <a:r>
              <a:rPr lang="en-US" sz="1400" b="1" u="sng" dirty="0">
                <a:solidFill>
                  <a:srgbClr val="002060"/>
                </a:solidFill>
                <a:cs typeface="Arial" panose="020B0604020202020204" pitchFamily="34" charset="0"/>
                <a:hlinkClick r:id="rId11">
                  <a:extLst>
                    <a:ext uri="{A12FA001-AC4F-418D-AE19-62706E023703}">
                      <ahyp:hlinkClr xmlns:ahyp="http://schemas.microsoft.com/office/drawing/2018/hyperlinkcolor" val="tx"/>
                    </a:ext>
                  </a:extLst>
                </a:hlinkClick>
              </a:rPr>
              <a:t>SCORING GUIDELINES</a:t>
            </a:r>
            <a:r>
              <a:rPr lang="en-US" sz="1400" b="1" dirty="0">
                <a:solidFill>
                  <a:srgbClr val="002060"/>
                </a:solidFill>
                <a:cs typeface="Arial" panose="020B0604020202020204" pitchFamily="34" charset="0"/>
              </a:rPr>
              <a:t> </a:t>
            </a:r>
          </a:p>
        </p:txBody>
      </p:sp>
      <p:sp>
        <p:nvSpPr>
          <p:cNvPr id="29" name="Rectangle 28">
            <a:extLst>
              <a:ext uri="{FF2B5EF4-FFF2-40B4-BE49-F238E27FC236}">
                <a16:creationId xmlns:a16="http://schemas.microsoft.com/office/drawing/2014/main" id="{9AE49151-4CE4-4399-9863-B690361A3092}"/>
              </a:ext>
            </a:extLst>
          </p:cNvPr>
          <p:cNvSpPr/>
          <p:nvPr/>
        </p:nvSpPr>
        <p:spPr>
          <a:xfrm>
            <a:off x="4492966" y="2526108"/>
            <a:ext cx="4171335" cy="307777"/>
          </a:xfrm>
          <a:prstGeom prst="rect">
            <a:avLst/>
          </a:prstGeom>
        </p:spPr>
        <p:txBody>
          <a:bodyPr wrap="none">
            <a:spAutoFit/>
          </a:bodyPr>
          <a:lstStyle/>
          <a:p>
            <a:r>
              <a:rPr lang="en-US" sz="1400" b="1" dirty="0">
                <a:solidFill>
                  <a:srgbClr val="002060"/>
                </a:solidFill>
                <a:cs typeface="Arial" panose="020B0604020202020204" pitchFamily="34" charset="0"/>
                <a:hlinkClick r:id="rId12">
                  <a:extLst>
                    <a:ext uri="{A12FA001-AC4F-418D-AE19-62706E023703}">
                      <ahyp:hlinkClr xmlns:ahyp="http://schemas.microsoft.com/office/drawing/2018/hyperlinkcolor" val="tx"/>
                    </a:ext>
                  </a:extLst>
                </a:hlinkClick>
              </a:rPr>
              <a:t>2015  #5</a:t>
            </a:r>
            <a:r>
              <a:rPr lang="en-US" sz="1400" b="1" dirty="0">
                <a:solidFill>
                  <a:srgbClr val="002060"/>
                </a:solidFill>
                <a:cs typeface="Arial" panose="020B0604020202020204" pitchFamily="34" charset="0"/>
              </a:rPr>
              <a:t>             </a:t>
            </a:r>
            <a:r>
              <a:rPr lang="en-US" sz="1400" b="1" dirty="0">
                <a:solidFill>
                  <a:srgbClr val="002060"/>
                </a:solidFill>
                <a:cs typeface="Arial" panose="020B0604020202020204" pitchFamily="34" charset="0"/>
                <a:hlinkClick r:id="rId13" tooltip="Scoring Guidelines">
                  <a:extLst>
                    <a:ext uri="{A12FA001-AC4F-418D-AE19-62706E023703}">
                      <ahyp:hlinkClr xmlns:ahyp="http://schemas.microsoft.com/office/drawing/2018/hyperlinkcolor" val="tx"/>
                    </a:ext>
                  </a:extLst>
                </a:hlinkClick>
              </a:rPr>
              <a:t>SCORING GUIDELINES</a:t>
            </a:r>
            <a:endParaRPr lang="en-US" sz="1400" dirty="0"/>
          </a:p>
        </p:txBody>
      </p:sp>
      <p:sp>
        <p:nvSpPr>
          <p:cNvPr id="30" name="Rectangle 29">
            <a:extLst>
              <a:ext uri="{FF2B5EF4-FFF2-40B4-BE49-F238E27FC236}">
                <a16:creationId xmlns:a16="http://schemas.microsoft.com/office/drawing/2014/main" id="{81A0B332-E33F-4BF5-BC1C-FD6D46275232}"/>
              </a:ext>
            </a:extLst>
          </p:cNvPr>
          <p:cNvSpPr/>
          <p:nvPr/>
        </p:nvSpPr>
        <p:spPr>
          <a:xfrm>
            <a:off x="4783895" y="2752154"/>
            <a:ext cx="1186543" cy="307777"/>
          </a:xfrm>
          <a:prstGeom prst="rect">
            <a:avLst/>
          </a:prstGeom>
        </p:spPr>
        <p:txBody>
          <a:bodyPr wrap="none">
            <a:spAutoFit/>
          </a:bodyPr>
          <a:lstStyle/>
          <a:p>
            <a:r>
              <a:rPr lang="en-US" altLang="en-US" sz="1400" dirty="0">
                <a:solidFill>
                  <a:prstClr val="black"/>
                </a:solidFill>
              </a:rPr>
              <a:t>Cladograms </a:t>
            </a:r>
            <a:endParaRPr lang="en-US" sz="1400" dirty="0"/>
          </a:p>
        </p:txBody>
      </p:sp>
      <p:sp>
        <p:nvSpPr>
          <p:cNvPr id="31" name="Rectangle 30">
            <a:extLst>
              <a:ext uri="{FF2B5EF4-FFF2-40B4-BE49-F238E27FC236}">
                <a16:creationId xmlns:a16="http://schemas.microsoft.com/office/drawing/2014/main" id="{99989031-76DE-40C3-AC78-B93DA61D11B1}"/>
              </a:ext>
            </a:extLst>
          </p:cNvPr>
          <p:cNvSpPr/>
          <p:nvPr/>
        </p:nvSpPr>
        <p:spPr>
          <a:xfrm>
            <a:off x="4505177" y="3071484"/>
            <a:ext cx="3700052" cy="307777"/>
          </a:xfrm>
          <a:prstGeom prst="rect">
            <a:avLst/>
          </a:prstGeom>
        </p:spPr>
        <p:txBody>
          <a:bodyPr wrap="none">
            <a:spAutoFit/>
          </a:bodyPr>
          <a:lstStyle/>
          <a:p>
            <a:pPr lvl="0"/>
            <a:r>
              <a:rPr lang="en-US" sz="1400" b="1" dirty="0">
                <a:solidFill>
                  <a:srgbClr val="002060"/>
                </a:solidFill>
                <a:cs typeface="Arial" panose="020B0604020202020204" pitchFamily="34" charset="0"/>
                <a:hlinkClick r:id="rId12">
                  <a:extLst>
                    <a:ext uri="{A12FA001-AC4F-418D-AE19-62706E023703}">
                      <ahyp:hlinkClr xmlns:ahyp="http://schemas.microsoft.com/office/drawing/2018/hyperlinkcolor" val="tx"/>
                    </a:ext>
                  </a:extLst>
                </a:hlinkClick>
              </a:rPr>
              <a:t>2015 #6</a:t>
            </a:r>
            <a:r>
              <a:rPr lang="en-US" sz="1400" b="1" dirty="0">
                <a:solidFill>
                  <a:srgbClr val="002060"/>
                </a:solidFill>
                <a:cs typeface="Arial" panose="020B0604020202020204" pitchFamily="34" charset="0"/>
              </a:rPr>
              <a:t>        </a:t>
            </a:r>
            <a:r>
              <a:rPr lang="en-US" sz="1400" b="1" dirty="0">
                <a:solidFill>
                  <a:srgbClr val="002060"/>
                </a:solidFill>
                <a:cs typeface="Arial" panose="020B0604020202020204" pitchFamily="34" charset="0"/>
                <a:hlinkClick r:id="rId13" tooltip="Scoring Guidelines">
                  <a:extLst>
                    <a:ext uri="{A12FA001-AC4F-418D-AE19-62706E023703}">
                      <ahyp:hlinkClr xmlns:ahyp="http://schemas.microsoft.com/office/drawing/2018/hyperlinkcolor" val="tx"/>
                    </a:ext>
                  </a:extLst>
                </a:hlinkClick>
              </a:rPr>
              <a:t>SCORING GUIDELINES</a:t>
            </a:r>
            <a:endParaRPr lang="en-US" sz="1400" dirty="0">
              <a:solidFill>
                <a:prstClr val="black"/>
              </a:solidFill>
            </a:endParaRPr>
          </a:p>
        </p:txBody>
      </p:sp>
      <p:sp>
        <p:nvSpPr>
          <p:cNvPr id="120832" name="Rectangle 120831">
            <a:extLst>
              <a:ext uri="{FF2B5EF4-FFF2-40B4-BE49-F238E27FC236}">
                <a16:creationId xmlns:a16="http://schemas.microsoft.com/office/drawing/2014/main" id="{B929555D-1BDC-454D-91C2-B8DEBF481C0E}"/>
              </a:ext>
            </a:extLst>
          </p:cNvPr>
          <p:cNvSpPr/>
          <p:nvPr/>
        </p:nvSpPr>
        <p:spPr>
          <a:xfrm>
            <a:off x="4627520" y="3290501"/>
            <a:ext cx="2712602" cy="307777"/>
          </a:xfrm>
          <a:prstGeom prst="rect">
            <a:avLst/>
          </a:prstGeom>
        </p:spPr>
        <p:txBody>
          <a:bodyPr wrap="none">
            <a:spAutoFit/>
          </a:bodyPr>
          <a:lstStyle/>
          <a:p>
            <a:r>
              <a:rPr lang="en-US" altLang="en-US" sz="1400" dirty="0"/>
              <a:t>Change in population over time</a:t>
            </a:r>
          </a:p>
        </p:txBody>
      </p:sp>
      <p:sp>
        <p:nvSpPr>
          <p:cNvPr id="2" name="Rectangle 1">
            <a:extLst>
              <a:ext uri="{FF2B5EF4-FFF2-40B4-BE49-F238E27FC236}">
                <a16:creationId xmlns:a16="http://schemas.microsoft.com/office/drawing/2014/main" id="{6C8E3DB6-9AC1-48EE-AAA0-C97F55243431}"/>
              </a:ext>
            </a:extLst>
          </p:cNvPr>
          <p:cNvSpPr/>
          <p:nvPr/>
        </p:nvSpPr>
        <p:spPr>
          <a:xfrm>
            <a:off x="5832440" y="114618"/>
            <a:ext cx="2995500" cy="369332"/>
          </a:xfrm>
          <a:prstGeom prst="rect">
            <a:avLst/>
          </a:prstGeom>
        </p:spPr>
        <p:txBody>
          <a:bodyPr wrap="none">
            <a:spAutoFit/>
          </a:bodyPr>
          <a:lstStyle/>
          <a:p>
            <a:pPr lvl="0" fontAlgn="auto">
              <a:spcBef>
                <a:spcPts val="0"/>
              </a:spcBef>
              <a:spcAft>
                <a:spcPts val="0"/>
              </a:spcAft>
            </a:pPr>
            <a:r>
              <a:rPr lang="en-US" altLang="en-US" b="1" dirty="0">
                <a:solidFill>
                  <a:srgbClr val="70AD47"/>
                </a:solidFill>
                <a:latin typeface="Calibri" panose="020F0502020204030204"/>
                <a:hlinkClick r:id="rId14">
                  <a:extLst>
                    <a:ext uri="{A12FA001-AC4F-418D-AE19-62706E023703}">
                      <ahyp:hlinkClr xmlns:ahyp="http://schemas.microsoft.com/office/drawing/2018/hyperlinkcolor" val="tx"/>
                    </a:ext>
                  </a:extLst>
                </a:hlinkClick>
              </a:rPr>
              <a:t>2013 Released Practice Exam </a:t>
            </a:r>
            <a:endParaRPr lang="en-US" altLang="en-US" b="1" dirty="0">
              <a:solidFill>
                <a:srgbClr val="70AD47"/>
              </a:solidFill>
              <a:latin typeface="Calibri" panose="020F0502020204030204"/>
            </a:endParaRPr>
          </a:p>
        </p:txBody>
      </p:sp>
    </p:spTree>
    <p:extLst>
      <p:ext uri="{BB962C8B-B14F-4D97-AF65-F5344CB8AC3E}">
        <p14:creationId xmlns:p14="http://schemas.microsoft.com/office/powerpoint/2010/main" val="8939445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AFFFD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95C1C0-EF91-4721-B4BB-A0B0224C81CB}"/>
              </a:ext>
            </a:extLst>
          </p:cNvPr>
          <p:cNvSpPr txBox="1"/>
          <p:nvPr/>
        </p:nvSpPr>
        <p:spPr>
          <a:xfrm>
            <a:off x="1883603" y="1066800"/>
            <a:ext cx="5376793" cy="707886"/>
          </a:xfrm>
          <a:prstGeom prst="rect">
            <a:avLst/>
          </a:prstGeom>
          <a:noFill/>
        </p:spPr>
        <p:txBody>
          <a:bodyPr wrap="none" rtlCol="0">
            <a:spAutoFit/>
          </a:bodyPr>
          <a:lstStyle/>
          <a:p>
            <a:r>
              <a:rPr lang="en-US" sz="4000" dirty="0"/>
              <a:t>THE END . . . or is it?</a:t>
            </a:r>
          </a:p>
        </p:txBody>
      </p:sp>
      <p:pic>
        <p:nvPicPr>
          <p:cNvPr id="3" name="Online Media 2" title="3.5* 'til infinity...">
            <a:hlinkClick r:id="" action="ppaction://media"/>
            <a:extLst>
              <a:ext uri="{FF2B5EF4-FFF2-40B4-BE49-F238E27FC236}">
                <a16:creationId xmlns:a16="http://schemas.microsoft.com/office/drawing/2014/main" id="{8BB4FD35-AE61-407D-8CF3-BAE44BB08DF8}"/>
              </a:ext>
            </a:extLst>
          </p:cNvPr>
          <p:cNvPicPr>
            <a:picLocks noRot="1" noChangeAspect="1"/>
          </p:cNvPicPr>
          <p:nvPr>
            <a:videoFile r:link="rId1"/>
          </p:nvPr>
        </p:nvPicPr>
        <p:blipFill>
          <a:blip r:embed="rId3"/>
          <a:stretch>
            <a:fillRect/>
          </a:stretch>
        </p:blipFill>
        <p:spPr>
          <a:xfrm>
            <a:off x="2809875" y="2359384"/>
            <a:ext cx="3524250" cy="2641268"/>
          </a:xfrm>
          <a:prstGeom prst="rect">
            <a:avLst/>
          </a:prstGeom>
        </p:spPr>
      </p:pic>
    </p:spTree>
    <p:extLst>
      <p:ext uri="{BB962C8B-B14F-4D97-AF65-F5344CB8AC3E}">
        <p14:creationId xmlns:p14="http://schemas.microsoft.com/office/powerpoint/2010/main" val="89462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a:extLst>
              <a:ext uri="{FF2B5EF4-FFF2-40B4-BE49-F238E27FC236}">
                <a16:creationId xmlns:a16="http://schemas.microsoft.com/office/drawing/2014/main" id="{D097A260-E011-4067-951D-54886009E0AA}"/>
              </a:ext>
            </a:extLst>
          </p:cNvPr>
          <p:cNvPicPr>
            <a:picLocks noChangeAspect="1"/>
          </p:cNvPicPr>
          <p:nvPr/>
        </p:nvPicPr>
        <p:blipFill>
          <a:blip r:embed="rId2">
            <a:extLst>
              <a:ext uri="{28A0092B-C50C-407E-A947-70E740481C1C}">
                <a14:useLocalDpi xmlns:a14="http://schemas.microsoft.com/office/drawing/2010/main" val="0"/>
              </a:ext>
            </a:extLst>
          </a:blip>
          <a:srcRect l="2" t="1100" r="48584"/>
          <a:stretch>
            <a:fillRect/>
          </a:stretch>
        </p:blipFill>
        <p:spPr bwMode="auto">
          <a:xfrm>
            <a:off x="909638" y="2339975"/>
            <a:ext cx="3400425"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1">
            <a:extLst>
              <a:ext uri="{FF2B5EF4-FFF2-40B4-BE49-F238E27FC236}">
                <a16:creationId xmlns:a16="http://schemas.microsoft.com/office/drawing/2014/main" id="{AA969B99-85FD-4F9D-817A-5819CE07F2FD}"/>
              </a:ext>
            </a:extLst>
          </p:cNvPr>
          <p:cNvSpPr>
            <a:spLocks noChangeArrowheads="1"/>
          </p:cNvSpPr>
          <p:nvPr/>
        </p:nvSpPr>
        <p:spPr bwMode="auto">
          <a:xfrm>
            <a:off x="0" y="6692900"/>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D60093"/>
                </a:solidFill>
                <a:effectLst/>
                <a:uLnTx/>
                <a:uFillTx/>
                <a:latin typeface="Arial" panose="020B0604020202020204" pitchFamily="34" charset="0"/>
                <a:ea typeface="+mn-ea"/>
                <a:cs typeface="+mn-cs"/>
              </a:rPr>
              <a:t>Image modified from: https://www.pinterest.com/pin/50313720815813086/</a:t>
            </a:r>
          </a:p>
        </p:txBody>
      </p:sp>
      <p:sp>
        <p:nvSpPr>
          <p:cNvPr id="21508" name="Rectangle 1">
            <a:extLst>
              <a:ext uri="{FF2B5EF4-FFF2-40B4-BE49-F238E27FC236}">
                <a16:creationId xmlns:a16="http://schemas.microsoft.com/office/drawing/2014/main" id="{4AFD66A9-F16A-4A95-A4CC-753104F1F67E}"/>
              </a:ext>
            </a:extLst>
          </p:cNvPr>
          <p:cNvSpPr>
            <a:spLocks noChangeArrowheads="1"/>
          </p:cNvSpPr>
          <p:nvPr/>
        </p:nvSpPr>
        <p:spPr bwMode="auto">
          <a:xfrm>
            <a:off x="0" y="222250"/>
            <a:ext cx="92360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Remember: Biology is more than "just the facts". It's all about connections.</a:t>
            </a:r>
            <a:br>
              <a:rPr kumimoji="0" lang="en-US" altLang="en-U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altLang="en-U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(That said... you have to know the vocab and concepts to be able to see the</a:t>
            </a:r>
            <a:br>
              <a:rPr kumimoji="0" lang="en-US" altLang="en-U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altLang="en-U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"big picture" and make those connections)</a:t>
            </a:r>
          </a:p>
        </p:txBody>
      </p:sp>
      <p:sp>
        <p:nvSpPr>
          <p:cNvPr id="21509" name="TextBox 2">
            <a:extLst>
              <a:ext uri="{FF2B5EF4-FFF2-40B4-BE49-F238E27FC236}">
                <a16:creationId xmlns:a16="http://schemas.microsoft.com/office/drawing/2014/main" id="{CE79F2B4-B1D2-465A-8AF4-A51D59420C6D}"/>
              </a:ext>
            </a:extLst>
          </p:cNvPr>
          <p:cNvSpPr txBox="1">
            <a:spLocks noChangeArrowheads="1"/>
          </p:cNvSpPr>
          <p:nvPr/>
        </p:nvSpPr>
        <p:spPr bwMode="auto">
          <a:xfrm>
            <a:off x="1219200" y="1798638"/>
            <a:ext cx="29384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Memorizing “facts”</a:t>
            </a:r>
          </a:p>
        </p:txBody>
      </p:sp>
      <p:sp>
        <p:nvSpPr>
          <p:cNvPr id="21510" name="Rectangle 4">
            <a:extLst>
              <a:ext uri="{FF2B5EF4-FFF2-40B4-BE49-F238E27FC236}">
                <a16:creationId xmlns:a16="http://schemas.microsoft.com/office/drawing/2014/main" id="{4452CA50-ED57-49B2-8EA6-598A914CBA7D}"/>
              </a:ext>
            </a:extLst>
          </p:cNvPr>
          <p:cNvSpPr>
            <a:spLocks noChangeArrowheads="1"/>
          </p:cNvSpPr>
          <p:nvPr/>
        </p:nvSpPr>
        <p:spPr bwMode="auto">
          <a:xfrm>
            <a:off x="4986338" y="1330325"/>
            <a:ext cx="3498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See the BIG PICTURE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and make Connections!</a:t>
            </a:r>
          </a:p>
        </p:txBody>
      </p:sp>
      <p:pic>
        <p:nvPicPr>
          <p:cNvPr id="21511" name="Picture 1">
            <a:extLst>
              <a:ext uri="{FF2B5EF4-FFF2-40B4-BE49-F238E27FC236}">
                <a16:creationId xmlns:a16="http://schemas.microsoft.com/office/drawing/2014/main" id="{D49817F9-3C8A-480D-A16D-26CB3201250B}"/>
              </a:ext>
            </a:extLst>
          </p:cNvPr>
          <p:cNvPicPr>
            <a:picLocks noChangeAspect="1"/>
          </p:cNvPicPr>
          <p:nvPr/>
        </p:nvPicPr>
        <p:blipFill>
          <a:blip r:embed="rId2">
            <a:extLst>
              <a:ext uri="{28A0092B-C50C-407E-A947-70E740481C1C}">
                <a14:useLocalDpi xmlns:a14="http://schemas.microsoft.com/office/drawing/2010/main" val="0"/>
              </a:ext>
            </a:extLst>
          </a:blip>
          <a:srcRect l="50552" t="1100"/>
          <a:stretch>
            <a:fillRect/>
          </a:stretch>
        </p:blipFill>
        <p:spPr bwMode="auto">
          <a:xfrm>
            <a:off x="5233988" y="2160588"/>
            <a:ext cx="3402012"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60832AF-ADAF-495D-B244-4A507A923597}"/>
              </a:ext>
            </a:extLst>
          </p:cNvPr>
          <p:cNvSpPr>
            <a:spLocks noGrp="1" noChangeArrowheads="1"/>
          </p:cNvSpPr>
          <p:nvPr>
            <p:ph type="body" sz="half" idx="2"/>
          </p:nvPr>
        </p:nvSpPr>
        <p:spPr>
          <a:xfrm>
            <a:off x="194163" y="146050"/>
            <a:ext cx="8458200" cy="1143000"/>
          </a:xfrm>
        </p:spPr>
        <p:txBody>
          <a:bodyPr/>
          <a:lstStyle/>
          <a:p>
            <a:pPr eaLnBrk="1" hangingPunct="1">
              <a:lnSpc>
                <a:spcPct val="90000"/>
              </a:lnSpc>
              <a:buFontTx/>
              <a:buNone/>
            </a:pPr>
            <a:r>
              <a:rPr lang="en-US" altLang="en-US" sz="3600" b="1" dirty="0">
                <a:latin typeface="Comic Sans MS" panose="030F0702030302020204" pitchFamily="66" charset="0"/>
              </a:rPr>
              <a:t>Describe the main points of Darwin’s theory of evolution</a:t>
            </a:r>
          </a:p>
        </p:txBody>
      </p:sp>
      <p:sp>
        <p:nvSpPr>
          <p:cNvPr id="118787" name="Text Box 3">
            <a:extLst>
              <a:ext uri="{FF2B5EF4-FFF2-40B4-BE49-F238E27FC236}">
                <a16:creationId xmlns:a16="http://schemas.microsoft.com/office/drawing/2014/main" id="{B6A6D6CE-ED9E-475A-9A1A-3842FC7EDBAC}"/>
              </a:ext>
            </a:extLst>
          </p:cNvPr>
          <p:cNvSpPr txBox="1">
            <a:spLocks noChangeArrowheads="1"/>
          </p:cNvSpPr>
          <p:nvPr/>
        </p:nvSpPr>
        <p:spPr bwMode="auto">
          <a:xfrm>
            <a:off x="648653" y="1289050"/>
            <a:ext cx="69897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dirty="0">
                <a:solidFill>
                  <a:srgbClr val="CC0099"/>
                </a:solidFill>
                <a:latin typeface="Comic Sans MS" panose="030F0702030302020204" pitchFamily="66" charset="0"/>
              </a:rPr>
              <a:t>Natural variation</a:t>
            </a:r>
            <a:r>
              <a:rPr lang="en-US" altLang="en-US" sz="2400" b="1" dirty="0">
                <a:solidFill>
                  <a:srgbClr val="CC0099"/>
                </a:solidFill>
                <a:latin typeface="Comic Sans MS" panose="030F0702030302020204" pitchFamily="66" charset="0"/>
              </a:rPr>
              <a:t> in population provides basis </a:t>
            </a:r>
          </a:p>
          <a:p>
            <a:pPr eaLnBrk="1" hangingPunct="1">
              <a:spcBef>
                <a:spcPct val="0"/>
              </a:spcBef>
              <a:buFontTx/>
              <a:buNone/>
            </a:pPr>
            <a:r>
              <a:rPr lang="en-US" altLang="en-US" sz="2400" b="1" dirty="0">
                <a:solidFill>
                  <a:srgbClr val="CC0099"/>
                </a:solidFill>
                <a:latin typeface="Comic Sans MS" panose="030F0702030302020204" pitchFamily="66" charset="0"/>
              </a:rPr>
              <a:t>    for natural selection to act</a:t>
            </a:r>
          </a:p>
        </p:txBody>
      </p:sp>
      <p:sp>
        <p:nvSpPr>
          <p:cNvPr id="118789" name="Text Box 5">
            <a:extLst>
              <a:ext uri="{FF2B5EF4-FFF2-40B4-BE49-F238E27FC236}">
                <a16:creationId xmlns:a16="http://schemas.microsoft.com/office/drawing/2014/main" id="{0197249D-BFCD-4E56-AF83-E405D777C15C}"/>
              </a:ext>
            </a:extLst>
          </p:cNvPr>
          <p:cNvSpPr txBox="1">
            <a:spLocks noChangeArrowheads="1"/>
          </p:cNvSpPr>
          <p:nvPr/>
        </p:nvSpPr>
        <p:spPr bwMode="auto">
          <a:xfrm>
            <a:off x="533400" y="2111375"/>
            <a:ext cx="8077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accent2"/>
                </a:solidFill>
                <a:latin typeface="Comic Sans MS" panose="030F0702030302020204" pitchFamily="66" charset="0"/>
              </a:rPr>
              <a:t>Overproduction of offspring forces </a:t>
            </a:r>
            <a:br>
              <a:rPr lang="en-US" altLang="en-US" sz="2400" b="1" dirty="0">
                <a:solidFill>
                  <a:schemeClr val="accent2"/>
                </a:solidFill>
                <a:latin typeface="Comic Sans MS" panose="030F0702030302020204" pitchFamily="66" charset="0"/>
              </a:rPr>
            </a:br>
            <a:r>
              <a:rPr lang="en-US" altLang="en-US" sz="2400" b="1" dirty="0">
                <a:solidFill>
                  <a:schemeClr val="accent2"/>
                </a:solidFill>
                <a:latin typeface="Comic Sans MS" panose="030F0702030302020204" pitchFamily="66" charset="0"/>
              </a:rPr>
              <a:t>   </a:t>
            </a:r>
            <a:r>
              <a:rPr lang="en-US" altLang="en-US" sz="2400" b="1" u="sng" dirty="0">
                <a:solidFill>
                  <a:schemeClr val="accent2"/>
                </a:solidFill>
                <a:latin typeface="Comic Sans MS" panose="030F0702030302020204" pitchFamily="66" charset="0"/>
              </a:rPr>
              <a:t>competition for resources </a:t>
            </a:r>
            <a:r>
              <a:rPr lang="en-US" altLang="en-US" sz="2400" b="1" dirty="0">
                <a:solidFill>
                  <a:schemeClr val="accent2"/>
                </a:solidFill>
                <a:latin typeface="Comic Sans MS" panose="030F0702030302020204" pitchFamily="66" charset="0"/>
              </a:rPr>
              <a:t>(struggle for survival)</a:t>
            </a:r>
          </a:p>
        </p:txBody>
      </p:sp>
      <p:sp>
        <p:nvSpPr>
          <p:cNvPr id="118790" name="Rectangle 6">
            <a:extLst>
              <a:ext uri="{FF2B5EF4-FFF2-40B4-BE49-F238E27FC236}">
                <a16:creationId xmlns:a16="http://schemas.microsoft.com/office/drawing/2014/main" id="{C4A86B36-57C5-4E67-B907-AEDE73EF264E}"/>
              </a:ext>
            </a:extLst>
          </p:cNvPr>
          <p:cNvSpPr>
            <a:spLocks noChangeArrowheads="1"/>
          </p:cNvSpPr>
          <p:nvPr/>
        </p:nvSpPr>
        <p:spPr bwMode="auto">
          <a:xfrm>
            <a:off x="364331" y="3013076"/>
            <a:ext cx="84915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hlink"/>
                </a:solidFill>
                <a:latin typeface="Comic Sans MS" panose="030F0702030302020204" pitchFamily="66" charset="0"/>
              </a:rPr>
              <a:t>Organisms best suited to their environment will survive </a:t>
            </a:r>
          </a:p>
          <a:p>
            <a:pPr eaLnBrk="1" hangingPunct="1">
              <a:spcBef>
                <a:spcPct val="0"/>
              </a:spcBef>
              <a:buFontTx/>
              <a:buNone/>
            </a:pPr>
            <a:r>
              <a:rPr lang="en-US" altLang="en-US" sz="2400" b="1" dirty="0">
                <a:solidFill>
                  <a:schemeClr val="hlink"/>
                </a:solidFill>
                <a:latin typeface="Comic Sans MS" panose="030F0702030302020204" pitchFamily="66" charset="0"/>
              </a:rPr>
              <a:t>and reproduce; Other organisms die or leave fewer </a:t>
            </a:r>
          </a:p>
          <a:p>
            <a:pPr eaLnBrk="1" hangingPunct="1">
              <a:spcBef>
                <a:spcPct val="0"/>
              </a:spcBef>
              <a:buFontTx/>
              <a:buNone/>
            </a:pPr>
            <a:r>
              <a:rPr lang="en-US" altLang="en-US" sz="2400" b="1" dirty="0">
                <a:solidFill>
                  <a:schemeClr val="hlink"/>
                </a:solidFill>
                <a:latin typeface="Comic Sans MS" panose="030F0702030302020204" pitchFamily="66" charset="0"/>
              </a:rPr>
              <a:t>offspring (</a:t>
            </a:r>
            <a:r>
              <a:rPr lang="en-US" altLang="en-US" sz="2400" b="1" u="sng" dirty="0">
                <a:solidFill>
                  <a:schemeClr val="hlink"/>
                </a:solidFill>
                <a:latin typeface="Comic Sans MS" panose="030F0702030302020204" pitchFamily="66" charset="0"/>
              </a:rPr>
              <a:t>survival of the fittest/natural selection</a:t>
            </a:r>
            <a:r>
              <a:rPr lang="en-US" altLang="en-US" sz="2400" b="1" dirty="0">
                <a:solidFill>
                  <a:schemeClr val="hlink"/>
                </a:solidFill>
                <a:latin typeface="Comic Sans MS" panose="030F0702030302020204" pitchFamily="66" charset="0"/>
              </a:rPr>
              <a:t>)</a:t>
            </a:r>
          </a:p>
        </p:txBody>
      </p:sp>
      <p:sp>
        <p:nvSpPr>
          <p:cNvPr id="118792" name="Rectangle 8">
            <a:extLst>
              <a:ext uri="{FF2B5EF4-FFF2-40B4-BE49-F238E27FC236}">
                <a16:creationId xmlns:a16="http://schemas.microsoft.com/office/drawing/2014/main" id="{5745F84C-D6DF-4355-AA87-F1C20B147BEC}"/>
              </a:ext>
            </a:extLst>
          </p:cNvPr>
          <p:cNvSpPr>
            <a:spLocks noChangeArrowheads="1"/>
          </p:cNvSpPr>
          <p:nvPr/>
        </p:nvSpPr>
        <p:spPr bwMode="auto">
          <a:xfrm>
            <a:off x="321469" y="4238944"/>
            <a:ext cx="85391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008000"/>
                </a:solidFill>
                <a:latin typeface="Comic Sans MS" panose="030F0702030302020204" pitchFamily="66" charset="0"/>
              </a:rPr>
              <a:t>Species alive today have </a:t>
            </a:r>
            <a:r>
              <a:rPr lang="en-US" altLang="en-US" sz="2400" b="1" u="sng" dirty="0">
                <a:solidFill>
                  <a:srgbClr val="008000"/>
                </a:solidFill>
                <a:latin typeface="Comic Sans MS" panose="030F0702030302020204" pitchFamily="66" charset="0"/>
              </a:rPr>
              <a:t>descended with modification</a:t>
            </a:r>
            <a:r>
              <a:rPr lang="en-US" altLang="en-US" sz="2400" b="1" dirty="0">
                <a:solidFill>
                  <a:srgbClr val="008000"/>
                </a:solidFill>
                <a:latin typeface="Comic Sans MS" panose="030F0702030302020204" pitchFamily="66" charset="0"/>
              </a:rPr>
              <a:t> </a:t>
            </a:r>
            <a:br>
              <a:rPr lang="en-US" altLang="en-US" sz="2400" b="1" dirty="0">
                <a:solidFill>
                  <a:srgbClr val="008000"/>
                </a:solidFill>
                <a:latin typeface="Comic Sans MS" panose="030F0702030302020204" pitchFamily="66" charset="0"/>
              </a:rPr>
            </a:br>
            <a:r>
              <a:rPr lang="en-US" altLang="en-US" sz="2400" b="1" dirty="0">
                <a:solidFill>
                  <a:srgbClr val="008000"/>
                </a:solidFill>
                <a:latin typeface="Comic Sans MS" panose="030F0702030302020204" pitchFamily="66" charset="0"/>
              </a:rPr>
              <a:t>    from ancestral species that lived in the distant past</a:t>
            </a:r>
          </a:p>
        </p:txBody>
      </p:sp>
      <p:sp>
        <p:nvSpPr>
          <p:cNvPr id="118793" name="Rectangle 9">
            <a:extLst>
              <a:ext uri="{FF2B5EF4-FFF2-40B4-BE49-F238E27FC236}">
                <a16:creationId xmlns:a16="http://schemas.microsoft.com/office/drawing/2014/main" id="{AA8DE890-6EF2-40C5-9BE2-C5B98B72E3C7}"/>
              </a:ext>
            </a:extLst>
          </p:cNvPr>
          <p:cNvSpPr>
            <a:spLocks noChangeArrowheads="1"/>
          </p:cNvSpPr>
          <p:nvPr/>
        </p:nvSpPr>
        <p:spPr bwMode="auto">
          <a:xfrm>
            <a:off x="527538" y="5099687"/>
            <a:ext cx="77914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0066CC"/>
                </a:solidFill>
                <a:latin typeface="Comic Sans MS" panose="030F0702030302020204" pitchFamily="66" charset="0"/>
              </a:rPr>
              <a:t>All organisms are united into a single “tree of life”</a:t>
            </a:r>
            <a:br>
              <a:rPr lang="en-US" altLang="en-US" sz="2400" b="1" dirty="0">
                <a:solidFill>
                  <a:srgbClr val="0066CC"/>
                </a:solidFill>
                <a:latin typeface="Comic Sans MS" panose="030F0702030302020204" pitchFamily="66" charset="0"/>
              </a:rPr>
            </a:br>
            <a:r>
              <a:rPr lang="en-US" altLang="en-US" sz="2400" b="1" dirty="0">
                <a:solidFill>
                  <a:srgbClr val="0066CC"/>
                </a:solidFill>
                <a:latin typeface="Comic Sans MS" panose="030F0702030302020204" pitchFamily="66" charset="0"/>
              </a:rPr>
              <a:t>    (common descent)</a:t>
            </a:r>
          </a:p>
        </p:txBody>
      </p:sp>
      <p:sp>
        <p:nvSpPr>
          <p:cNvPr id="2" name="Rectangle 10">
            <a:extLst>
              <a:ext uri="{FF2B5EF4-FFF2-40B4-BE49-F238E27FC236}">
                <a16:creationId xmlns:a16="http://schemas.microsoft.com/office/drawing/2014/main" id="{64667174-6135-4EFC-B8D3-347B1C0B9B70}"/>
              </a:ext>
            </a:extLst>
          </p:cNvPr>
          <p:cNvSpPr>
            <a:spLocks noChangeArrowheads="1"/>
          </p:cNvSpPr>
          <p:nvPr/>
        </p:nvSpPr>
        <p:spPr bwMode="auto">
          <a:xfrm>
            <a:off x="57150" y="6004584"/>
            <a:ext cx="9105900" cy="904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nSpc>
                <a:spcPct val="107000"/>
              </a:lnSpc>
            </a:pPr>
            <a:r>
              <a:rPr lang="en-US" sz="1000" dirty="0">
                <a:latin typeface="Times New Roman" panose="02020603050405020304" pitchFamily="18" charset="0"/>
                <a:cs typeface="Times New Roman" panose="02020603050405020304" pitchFamily="18" charset="0"/>
              </a:rPr>
              <a:t>EVO-1.C.1 Natural selection is a major mechanism of evolution. </a:t>
            </a:r>
          </a:p>
          <a:p>
            <a:pPr>
              <a:lnSpc>
                <a:spcPct val="107000"/>
              </a:lnSpc>
            </a:pPr>
            <a:r>
              <a:rPr lang="en-US" sz="1000" dirty="0">
                <a:latin typeface="Times New Roman" panose="02020603050405020304" pitchFamily="18" charset="0"/>
                <a:cs typeface="Times New Roman" panose="02020603050405020304" pitchFamily="18" charset="0"/>
              </a:rPr>
              <a:t>EVO-1.C.2 According to Darwin’s theory of natural selection, competition for limited resources results in differential survival. Individuals with more favorable phenotypes are more likely to survive and produce more offspring, thus passing traits to subsequent generations</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EVO-1.E.1 Natural selection acts on phenotypic variations in populations.</a:t>
            </a:r>
          </a:p>
          <a:p>
            <a:pPr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dissolve">
                                      <p:cBhvr>
                                        <p:cTn id="7" dur="500"/>
                                        <p:tgtEl>
                                          <p:spTgt spid="1187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8789"/>
                                        </p:tgtEl>
                                        <p:attrNameLst>
                                          <p:attrName>style.visibility</p:attrName>
                                        </p:attrNameLst>
                                      </p:cBhvr>
                                      <p:to>
                                        <p:strVal val="visible"/>
                                      </p:to>
                                    </p:set>
                                    <p:animEffect transition="in" filter="dissolve">
                                      <p:cBhvr>
                                        <p:cTn id="12" dur="500"/>
                                        <p:tgtEl>
                                          <p:spTgt spid="1187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8790"/>
                                        </p:tgtEl>
                                        <p:attrNameLst>
                                          <p:attrName>style.visibility</p:attrName>
                                        </p:attrNameLst>
                                      </p:cBhvr>
                                      <p:to>
                                        <p:strVal val="visible"/>
                                      </p:to>
                                    </p:set>
                                    <p:animEffect transition="in" filter="dissolve">
                                      <p:cBhvr>
                                        <p:cTn id="17" dur="500"/>
                                        <p:tgtEl>
                                          <p:spTgt spid="1187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8792"/>
                                        </p:tgtEl>
                                        <p:attrNameLst>
                                          <p:attrName>style.visibility</p:attrName>
                                        </p:attrNameLst>
                                      </p:cBhvr>
                                      <p:to>
                                        <p:strVal val="visible"/>
                                      </p:to>
                                    </p:set>
                                    <p:animEffect transition="in" filter="dissolve">
                                      <p:cBhvr>
                                        <p:cTn id="22" dur="500"/>
                                        <p:tgtEl>
                                          <p:spTgt spid="1187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8793"/>
                                        </p:tgtEl>
                                        <p:attrNameLst>
                                          <p:attrName>style.visibility</p:attrName>
                                        </p:attrNameLst>
                                      </p:cBhvr>
                                      <p:to>
                                        <p:strVal val="visible"/>
                                      </p:to>
                                    </p:set>
                                    <p:animEffect transition="in" filter="dissolve">
                                      <p:cBhvr>
                                        <p:cTn id="27" dur="500"/>
                                        <p:tgtEl>
                                          <p:spTgt spid="11879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autoUpdateAnimBg="0"/>
      <p:bldP spid="118789" grpId="0" autoUpdateAnimBg="0"/>
      <p:bldP spid="118790" grpId="0" autoUpdateAnimBg="0"/>
      <p:bldP spid="118792" grpId="0" autoUpdateAnimBg="0"/>
      <p:bldP spid="118793" grpId="0" autoUpdateAnimBg="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CE89E81-0ABB-4A9D-A4C8-2FFB6A4643C5}"/>
              </a:ext>
            </a:extLst>
          </p:cNvPr>
          <p:cNvSpPr>
            <a:spLocks noGrp="1" noChangeArrowheads="1"/>
          </p:cNvSpPr>
          <p:nvPr>
            <p:ph type="body" sz="half" idx="2"/>
          </p:nvPr>
        </p:nvSpPr>
        <p:spPr>
          <a:xfrm>
            <a:off x="-174068" y="660264"/>
            <a:ext cx="9393072" cy="1200142"/>
          </a:xfrm>
        </p:spPr>
        <p:txBody>
          <a:bodyPr/>
          <a:lstStyle/>
          <a:p>
            <a:pPr eaLnBrk="1" hangingPunct="1">
              <a:buFontTx/>
              <a:buNone/>
            </a:pPr>
            <a:r>
              <a:rPr lang="en-US" sz="2400" dirty="0">
                <a:latin typeface="Comic Sans MS" panose="030F0702030302020204" pitchFamily="66" charset="0"/>
              </a:rPr>
              <a:t>   _________ structures are genetically determined structures or attributes that have lost some or all of the ancestral function in a given species </a:t>
            </a:r>
          </a:p>
        </p:txBody>
      </p:sp>
      <p:sp>
        <p:nvSpPr>
          <p:cNvPr id="22535" name="Text Box 7">
            <a:extLst>
              <a:ext uri="{FF2B5EF4-FFF2-40B4-BE49-F238E27FC236}">
                <a16:creationId xmlns:a16="http://schemas.microsoft.com/office/drawing/2014/main" id="{DFF8D668-2211-4315-8F5A-455887DBA100}"/>
              </a:ext>
            </a:extLst>
          </p:cNvPr>
          <p:cNvSpPr txBox="1">
            <a:spLocks noChangeArrowheads="1"/>
          </p:cNvSpPr>
          <p:nvPr/>
        </p:nvSpPr>
        <p:spPr bwMode="auto">
          <a:xfrm>
            <a:off x="1431925" y="6437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6" name="TextBox 5">
            <a:extLst>
              <a:ext uri="{FF2B5EF4-FFF2-40B4-BE49-F238E27FC236}">
                <a16:creationId xmlns:a16="http://schemas.microsoft.com/office/drawing/2014/main" id="{B591FF55-0404-4CDD-AC35-CBAD6830276D}"/>
              </a:ext>
            </a:extLst>
          </p:cNvPr>
          <p:cNvSpPr txBox="1"/>
          <p:nvPr/>
        </p:nvSpPr>
        <p:spPr>
          <a:xfrm>
            <a:off x="75004" y="6136988"/>
            <a:ext cx="9144000" cy="739883"/>
          </a:xfrm>
          <a:prstGeom prst="rect">
            <a:avLst/>
          </a:prstGeom>
          <a:noFill/>
        </p:spPr>
        <p:txBody>
          <a:bodyPr wrap="square">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EVO-1.N.1 Molecular, morphological, and genetic evidence from extant and extinct organisms adds to our understanding of evolution— </a:t>
            </a:r>
          </a:p>
          <a:p>
            <a:pPr lvl="0">
              <a:lnSpc>
                <a:spcPct val="107000"/>
              </a:lnSpc>
            </a:pPr>
            <a:r>
              <a:rPr lang="en-US" sz="1000" dirty="0">
                <a:latin typeface="Times New Roman" panose="02020603050405020304" pitchFamily="18" charset="0"/>
                <a:cs typeface="Times New Roman" panose="02020603050405020304" pitchFamily="18" charset="0"/>
              </a:rPr>
              <a:t>      b. Morphological homologies, including vestigial structures, represent features shared by common ancestry. </a:t>
            </a:r>
          </a:p>
          <a:p>
            <a:pPr>
              <a:lnSpc>
                <a:spcPct val="107000"/>
              </a:lnSpc>
            </a:pPr>
            <a:r>
              <a:rPr lang="en-US" sz="1000" dirty="0">
                <a:latin typeface="Times New Roman" panose="02020603050405020304" pitchFamily="18" charset="0"/>
                <a:cs typeface="Times New Roman" panose="02020603050405020304" pitchFamily="18" charset="0"/>
              </a:rPr>
              <a:t>EVO-2.B.1  Many fundamental molecular and cellular features and processes are conserved across organisms. </a:t>
            </a:r>
          </a:p>
          <a:p>
            <a:pPr>
              <a:lnSpc>
                <a:spcPct val="107000"/>
              </a:lnSpc>
            </a:pPr>
            <a:r>
              <a:rPr lang="en-US" sz="1000" dirty="0">
                <a:latin typeface="Times New Roman" panose="02020603050405020304" pitchFamily="18" charset="0"/>
                <a:cs typeface="Times New Roman" panose="02020603050405020304" pitchFamily="18" charset="0"/>
              </a:rPr>
              <a:t>EVO-2.B.2 Structural and functional evidence supports the relatedness of organisms in all domains</a:t>
            </a:r>
          </a:p>
        </p:txBody>
      </p:sp>
      <p:sp>
        <p:nvSpPr>
          <p:cNvPr id="8" name="TextBox 7">
            <a:extLst>
              <a:ext uri="{FF2B5EF4-FFF2-40B4-BE49-F238E27FC236}">
                <a16:creationId xmlns:a16="http://schemas.microsoft.com/office/drawing/2014/main" id="{8AF3FDA8-6842-4998-91E8-949243C30E9A}"/>
              </a:ext>
            </a:extLst>
          </p:cNvPr>
          <p:cNvSpPr txBox="1"/>
          <p:nvPr/>
        </p:nvSpPr>
        <p:spPr>
          <a:xfrm>
            <a:off x="205737" y="2002557"/>
            <a:ext cx="8633461" cy="461665"/>
          </a:xfrm>
          <a:prstGeom prst="rect">
            <a:avLst/>
          </a:prstGeom>
          <a:noFill/>
        </p:spPr>
        <p:txBody>
          <a:bodyPr wrap="square">
            <a:spAutoFit/>
          </a:bodyPr>
          <a:lstStyle/>
          <a:p>
            <a:pPr eaLnBrk="1" hangingPunct="1">
              <a:buFontTx/>
              <a:buNone/>
            </a:pPr>
            <a:r>
              <a:rPr lang="en-US" altLang="en-US" sz="2400" dirty="0">
                <a:latin typeface="Comic Sans MS" panose="030F0702030302020204" pitchFamily="66" charset="0"/>
              </a:rPr>
              <a:t>Give some example of vestigial structures</a:t>
            </a:r>
          </a:p>
        </p:txBody>
      </p:sp>
      <p:sp>
        <p:nvSpPr>
          <p:cNvPr id="10" name="TextBox 9">
            <a:extLst>
              <a:ext uri="{FF2B5EF4-FFF2-40B4-BE49-F238E27FC236}">
                <a16:creationId xmlns:a16="http://schemas.microsoft.com/office/drawing/2014/main" id="{68C3ADA7-A3AD-496E-938A-864D8B46DDF6}"/>
              </a:ext>
            </a:extLst>
          </p:cNvPr>
          <p:cNvSpPr txBox="1"/>
          <p:nvPr/>
        </p:nvSpPr>
        <p:spPr>
          <a:xfrm>
            <a:off x="205738" y="616987"/>
            <a:ext cx="1679477" cy="461665"/>
          </a:xfrm>
          <a:prstGeom prst="rect">
            <a:avLst/>
          </a:prstGeom>
          <a:noFill/>
        </p:spPr>
        <p:txBody>
          <a:bodyPr wrap="square">
            <a:spAutoFit/>
          </a:bodyPr>
          <a:lstStyle/>
          <a:p>
            <a:r>
              <a:rPr lang="en-US" altLang="en-US" sz="2400" b="1" dirty="0">
                <a:solidFill>
                  <a:schemeClr val="accent2"/>
                </a:solidFill>
                <a:latin typeface="Comic Sans MS" panose="030F0702030302020204" pitchFamily="66" charset="0"/>
              </a:rPr>
              <a:t>Vestigial</a:t>
            </a:r>
            <a:endParaRPr lang="en-US" sz="2400" dirty="0"/>
          </a:p>
        </p:txBody>
      </p:sp>
      <p:grpSp>
        <p:nvGrpSpPr>
          <p:cNvPr id="26" name="Group 25">
            <a:extLst>
              <a:ext uri="{FF2B5EF4-FFF2-40B4-BE49-F238E27FC236}">
                <a16:creationId xmlns:a16="http://schemas.microsoft.com/office/drawing/2014/main" id="{EA078CCB-700D-4708-8731-807807704B47}"/>
              </a:ext>
            </a:extLst>
          </p:cNvPr>
          <p:cNvGrpSpPr/>
          <p:nvPr/>
        </p:nvGrpSpPr>
        <p:grpSpPr>
          <a:xfrm>
            <a:off x="300333" y="2586630"/>
            <a:ext cx="2391954" cy="1633800"/>
            <a:chOff x="300333" y="2586630"/>
            <a:chExt cx="2391954" cy="1633800"/>
          </a:xfrm>
        </p:grpSpPr>
        <p:pic>
          <p:nvPicPr>
            <p:cNvPr id="21" name="Picture 20">
              <a:extLst>
                <a:ext uri="{FF2B5EF4-FFF2-40B4-BE49-F238E27FC236}">
                  <a16:creationId xmlns:a16="http://schemas.microsoft.com/office/drawing/2014/main" id="{22FF6285-227F-4C7B-B973-221626F20F43}"/>
                </a:ext>
              </a:extLst>
            </p:cNvPr>
            <p:cNvPicPr>
              <a:picLocks noChangeAspect="1"/>
            </p:cNvPicPr>
            <p:nvPr/>
          </p:nvPicPr>
          <p:blipFill>
            <a:blip r:embed="rId2"/>
            <a:stretch>
              <a:fillRect/>
            </a:stretch>
          </p:blipFill>
          <p:spPr>
            <a:xfrm>
              <a:off x="300333" y="2586630"/>
              <a:ext cx="1929490" cy="1593437"/>
            </a:xfrm>
            <a:prstGeom prst="rect">
              <a:avLst/>
            </a:prstGeom>
          </p:spPr>
        </p:pic>
        <p:sp>
          <p:nvSpPr>
            <p:cNvPr id="12" name="TextBox 11">
              <a:extLst>
                <a:ext uri="{FF2B5EF4-FFF2-40B4-BE49-F238E27FC236}">
                  <a16:creationId xmlns:a16="http://schemas.microsoft.com/office/drawing/2014/main" id="{E04717D8-9A57-426B-98EF-21DE43506342}"/>
                </a:ext>
              </a:extLst>
            </p:cNvPr>
            <p:cNvSpPr txBox="1"/>
            <p:nvPr/>
          </p:nvSpPr>
          <p:spPr>
            <a:xfrm>
              <a:off x="430775" y="3851098"/>
              <a:ext cx="2261512" cy="369332"/>
            </a:xfrm>
            <a:prstGeom prst="rect">
              <a:avLst/>
            </a:prstGeom>
            <a:noFill/>
          </p:spPr>
          <p:txBody>
            <a:bodyPr wrap="square">
              <a:spAutoFit/>
            </a:bodyPr>
            <a:lstStyle/>
            <a:p>
              <a:r>
                <a:rPr lang="en-US" altLang="en-US" dirty="0">
                  <a:latin typeface="Comic Sans MS" panose="030F0702030302020204" pitchFamily="66" charset="0"/>
                </a:rPr>
                <a:t>Human coccyx</a:t>
              </a:r>
            </a:p>
          </p:txBody>
        </p:sp>
      </p:grpSp>
      <p:sp>
        <p:nvSpPr>
          <p:cNvPr id="18" name="TextBox 17">
            <a:extLst>
              <a:ext uri="{FF2B5EF4-FFF2-40B4-BE49-F238E27FC236}">
                <a16:creationId xmlns:a16="http://schemas.microsoft.com/office/drawing/2014/main" id="{55C59D91-0FC3-481A-A516-5B2FC6962116}"/>
              </a:ext>
            </a:extLst>
          </p:cNvPr>
          <p:cNvSpPr txBox="1"/>
          <p:nvPr/>
        </p:nvSpPr>
        <p:spPr>
          <a:xfrm>
            <a:off x="18197" y="-82725"/>
            <a:ext cx="8254851" cy="1000274"/>
          </a:xfrm>
          <a:prstGeom prst="rect">
            <a:avLst/>
          </a:prstGeom>
          <a:noFill/>
        </p:spPr>
        <p:txBody>
          <a:bodyPr wrap="square">
            <a:spAutoFit/>
          </a:bodyPr>
          <a:lstStyle/>
          <a:p>
            <a:r>
              <a:rPr lang="en-US" sz="800" dirty="0">
                <a:solidFill>
                  <a:schemeClr val="accent6">
                    <a:lumMod val="40000"/>
                    <a:lumOff val="60000"/>
                  </a:schemeClr>
                </a:solidFill>
                <a:latin typeface="+mn-lt"/>
              </a:rPr>
              <a:t>Images from: </a:t>
            </a:r>
            <a:r>
              <a:rPr lang="en-US" sz="800" dirty="0">
                <a:solidFill>
                  <a:schemeClr val="accent6">
                    <a:lumMod val="40000"/>
                    <a:lumOff val="60000"/>
                  </a:schemeClr>
                </a:solidFill>
                <a:latin typeface="+mn-lt"/>
                <a:hlinkClick r:id="rId3">
                  <a:extLst>
                    <a:ext uri="{A12FA001-AC4F-418D-AE19-62706E023703}">
                      <ahyp:hlinkClr xmlns:ahyp="http://schemas.microsoft.com/office/drawing/2018/hyperlinkcolor" val="tx"/>
                    </a:ext>
                  </a:extLst>
                </a:hlinkClick>
              </a:rPr>
              <a:t>https://www.philpoteducation.com/pluginfile.php/1160/mod_book/chapter/1062/5.1.1d_full.jpg</a:t>
            </a:r>
            <a:endParaRPr lang="en-US" sz="800" dirty="0">
              <a:solidFill>
                <a:schemeClr val="accent6">
                  <a:lumMod val="40000"/>
                  <a:lumOff val="60000"/>
                </a:schemeClr>
              </a:solidFill>
              <a:latin typeface="+mn-lt"/>
            </a:endParaRPr>
          </a:p>
          <a:p>
            <a:r>
              <a:rPr lang="en-US" sz="800" dirty="0">
                <a:solidFill>
                  <a:schemeClr val="accent6">
                    <a:lumMod val="40000"/>
                    <a:lumOff val="60000"/>
                  </a:schemeClr>
                </a:solidFill>
                <a:latin typeface="+mn-lt"/>
                <a:hlinkClick r:id="rId4">
                  <a:extLst>
                    <a:ext uri="{A12FA001-AC4F-418D-AE19-62706E023703}">
                      <ahyp:hlinkClr xmlns:ahyp="http://schemas.microsoft.com/office/drawing/2018/hyperlinkcolor" val="tx"/>
                    </a:ext>
                  </a:extLst>
                </a:hlinkClick>
              </a:rPr>
              <a:t>http://media.buzzle.com/media/images-en/photos/human-biology/1200-35282264-human-tail-bone.jpg</a:t>
            </a:r>
            <a:endParaRPr lang="en-US" sz="800" dirty="0">
              <a:solidFill>
                <a:schemeClr val="accent6">
                  <a:lumMod val="40000"/>
                  <a:lumOff val="60000"/>
                </a:schemeClr>
              </a:solidFill>
              <a:latin typeface="+mn-lt"/>
            </a:endParaRPr>
          </a:p>
          <a:p>
            <a:r>
              <a:rPr lang="en-US" sz="800" dirty="0">
                <a:solidFill>
                  <a:schemeClr val="accent6">
                    <a:lumMod val="40000"/>
                    <a:lumOff val="60000"/>
                  </a:schemeClr>
                </a:solidFill>
                <a:latin typeface="+mn-lt"/>
                <a:hlinkClick r:id="rId5">
                  <a:extLst>
                    <a:ext uri="{A12FA001-AC4F-418D-AE19-62706E023703}">
                      <ahyp:hlinkClr xmlns:ahyp="http://schemas.microsoft.com/office/drawing/2018/hyperlinkcolor" val="tx"/>
                    </a:ext>
                  </a:extLst>
                </a:hlinkClick>
              </a:rPr>
              <a:t>https://tse3.mm.bing.net/th?id=OIP.XpEGOo1L897BB_eCtSq-CAHaFB&amp;pid=Api&amp;P=0&amp;w=221&amp;h=151</a:t>
            </a:r>
            <a:endParaRPr lang="en-US" sz="800" dirty="0">
              <a:solidFill>
                <a:schemeClr val="accent6">
                  <a:lumMod val="40000"/>
                  <a:lumOff val="60000"/>
                </a:schemeClr>
              </a:solidFill>
              <a:latin typeface="+mn-lt"/>
            </a:endParaRPr>
          </a:p>
          <a:p>
            <a:r>
              <a:rPr lang="en-US" sz="800" dirty="0">
                <a:solidFill>
                  <a:schemeClr val="accent6">
                    <a:lumMod val="40000"/>
                    <a:lumOff val="60000"/>
                  </a:schemeClr>
                </a:solidFill>
                <a:latin typeface="+mn-lt"/>
                <a:hlinkClick r:id="rId6">
                  <a:extLst>
                    <a:ext uri="{A12FA001-AC4F-418D-AE19-62706E023703}">
                      <ahyp:hlinkClr xmlns:ahyp="http://schemas.microsoft.com/office/drawing/2018/hyperlinkcolor" val="tx"/>
                    </a:ext>
                  </a:extLst>
                </a:hlinkClick>
              </a:rPr>
              <a:t>https://explorationsquared.com/wp-content/uploads/2019/10/Penguin-with-Fins-Wings.jpg</a:t>
            </a:r>
            <a:endParaRPr lang="en-US" sz="800" dirty="0">
              <a:solidFill>
                <a:schemeClr val="accent6">
                  <a:lumMod val="40000"/>
                  <a:lumOff val="60000"/>
                </a:schemeClr>
              </a:solidFill>
              <a:latin typeface="+mn-lt"/>
            </a:endParaRPr>
          </a:p>
          <a:p>
            <a:r>
              <a:rPr lang="en-US" altLang="en-US" sz="800" b="1" dirty="0">
                <a:solidFill>
                  <a:schemeClr val="accent6">
                    <a:lumMod val="40000"/>
                    <a:lumOff val="60000"/>
                  </a:schemeClr>
                </a:solidFill>
                <a:latin typeface="+mn-lt"/>
                <a:hlinkClick r:id="rId7">
                  <a:extLst>
                    <a:ext uri="{A12FA001-AC4F-418D-AE19-62706E023703}">
                      <ahyp:hlinkClr xmlns:ahyp="http://schemas.microsoft.com/office/drawing/2018/hyperlinkcolor" val="tx"/>
                    </a:ext>
                  </a:extLst>
                </a:hlinkClick>
              </a:rPr>
              <a:t>http://www.medicalgeo.com/images/appendix.gif</a:t>
            </a:r>
            <a:endParaRPr lang="en-US" altLang="en-US" sz="800" b="1" dirty="0">
              <a:solidFill>
                <a:schemeClr val="accent6">
                  <a:lumMod val="40000"/>
                  <a:lumOff val="60000"/>
                </a:schemeClr>
              </a:solidFill>
              <a:latin typeface="+mn-lt"/>
            </a:endParaRPr>
          </a:p>
          <a:p>
            <a:r>
              <a:rPr lang="en-US" altLang="en-US" sz="800" b="1" dirty="0">
                <a:solidFill>
                  <a:schemeClr val="accent6">
                    <a:lumMod val="40000"/>
                    <a:lumOff val="60000"/>
                  </a:schemeClr>
                </a:solidFill>
                <a:latin typeface="+mn-lt"/>
              </a:rPr>
              <a:t>http://www.apologeticspress.org/user_images/image/rr/r&amp;r94091.gif</a:t>
            </a:r>
          </a:p>
          <a:p>
            <a:endParaRPr lang="en-US" sz="1000" dirty="0">
              <a:solidFill>
                <a:schemeClr val="accent6">
                  <a:lumMod val="40000"/>
                  <a:lumOff val="60000"/>
                </a:schemeClr>
              </a:solidFill>
              <a:latin typeface="+mn-lt"/>
            </a:endParaRPr>
          </a:p>
        </p:txBody>
      </p:sp>
      <p:grpSp>
        <p:nvGrpSpPr>
          <p:cNvPr id="25" name="Group 24">
            <a:extLst>
              <a:ext uri="{FF2B5EF4-FFF2-40B4-BE49-F238E27FC236}">
                <a16:creationId xmlns:a16="http://schemas.microsoft.com/office/drawing/2014/main" id="{6FCD0532-AA20-4C4B-9058-536985C1C8AE}"/>
              </a:ext>
            </a:extLst>
          </p:cNvPr>
          <p:cNvGrpSpPr/>
          <p:nvPr/>
        </p:nvGrpSpPr>
        <p:grpSpPr>
          <a:xfrm>
            <a:off x="2849548" y="2752156"/>
            <a:ext cx="3345837" cy="1539074"/>
            <a:chOff x="342985" y="4539910"/>
            <a:chExt cx="3345837" cy="1539074"/>
          </a:xfrm>
        </p:grpSpPr>
        <p:pic>
          <p:nvPicPr>
            <p:cNvPr id="1028" name="Picture 4">
              <a:extLst>
                <a:ext uri="{FF2B5EF4-FFF2-40B4-BE49-F238E27FC236}">
                  <a16:creationId xmlns:a16="http://schemas.microsoft.com/office/drawing/2014/main" id="{6AAA2A69-AC3C-4879-862B-52339CB472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85" y="4539910"/>
              <a:ext cx="3345837" cy="120241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3E34CF6-4E15-4DC6-9658-A4DF4E3A5906}"/>
                </a:ext>
              </a:extLst>
            </p:cNvPr>
            <p:cNvSpPr txBox="1"/>
            <p:nvPr/>
          </p:nvSpPr>
          <p:spPr>
            <a:xfrm>
              <a:off x="464416" y="5709652"/>
              <a:ext cx="3102974" cy="369332"/>
            </a:xfrm>
            <a:prstGeom prst="rect">
              <a:avLst/>
            </a:prstGeom>
            <a:noFill/>
          </p:spPr>
          <p:txBody>
            <a:bodyPr wrap="square">
              <a:spAutoFit/>
            </a:bodyPr>
            <a:lstStyle/>
            <a:p>
              <a:r>
                <a:rPr lang="en-US" dirty="0"/>
                <a:t>Hipbones in whales/snakes</a:t>
              </a:r>
            </a:p>
          </p:txBody>
        </p:sp>
      </p:grpSp>
      <p:grpSp>
        <p:nvGrpSpPr>
          <p:cNvPr id="27" name="Group 26">
            <a:extLst>
              <a:ext uri="{FF2B5EF4-FFF2-40B4-BE49-F238E27FC236}">
                <a16:creationId xmlns:a16="http://schemas.microsoft.com/office/drawing/2014/main" id="{F72A1CE8-56A4-42D6-BF06-2D54D7A229F2}"/>
              </a:ext>
            </a:extLst>
          </p:cNvPr>
          <p:cNvGrpSpPr/>
          <p:nvPr/>
        </p:nvGrpSpPr>
        <p:grpSpPr>
          <a:xfrm>
            <a:off x="6343559" y="4035764"/>
            <a:ext cx="1929489" cy="1958602"/>
            <a:chOff x="2724078" y="2548840"/>
            <a:chExt cx="1929489" cy="1958602"/>
          </a:xfrm>
        </p:grpSpPr>
        <p:pic>
          <p:nvPicPr>
            <p:cNvPr id="1030" name="Picture 6">
              <a:extLst>
                <a:ext uri="{FF2B5EF4-FFF2-40B4-BE49-F238E27FC236}">
                  <a16:creationId xmlns:a16="http://schemas.microsoft.com/office/drawing/2014/main" id="{6F294CD6-E05A-4D35-BDE6-7C8EE9E335C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333" t="23687" r="48309" b="12698"/>
            <a:stretch/>
          </p:blipFill>
          <p:spPr bwMode="auto">
            <a:xfrm>
              <a:off x="2833511" y="2548840"/>
              <a:ext cx="1710624" cy="188240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F675A4E-A9F6-429E-8146-F8950CF9495E}"/>
                </a:ext>
              </a:extLst>
            </p:cNvPr>
            <p:cNvSpPr txBox="1"/>
            <p:nvPr/>
          </p:nvSpPr>
          <p:spPr>
            <a:xfrm>
              <a:off x="2724078" y="4138110"/>
              <a:ext cx="1929489" cy="369332"/>
            </a:xfrm>
            <a:prstGeom prst="rect">
              <a:avLst/>
            </a:prstGeom>
            <a:solidFill>
              <a:srgbClr val="AFFFD3"/>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Human appendix</a:t>
              </a:r>
              <a:endParaRPr kumimoji="0" lang="en-US" sz="1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p:txBody>
        </p:sp>
      </p:grpSp>
      <p:sp>
        <p:nvSpPr>
          <p:cNvPr id="15" name="AutoShape 8">
            <a:extLst>
              <a:ext uri="{FF2B5EF4-FFF2-40B4-BE49-F238E27FC236}">
                <a16:creationId xmlns:a16="http://schemas.microsoft.com/office/drawing/2014/main" id="{3E3DE32E-800F-4E15-A602-5FABE39E472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AutoShape 10">
            <a:extLst>
              <a:ext uri="{FF2B5EF4-FFF2-40B4-BE49-F238E27FC236}">
                <a16:creationId xmlns:a16="http://schemas.microsoft.com/office/drawing/2014/main" id="{458BFF3F-C7DB-4E28-827B-5CD53FA81075}"/>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AutoShape 14">
            <a:extLst>
              <a:ext uri="{FF2B5EF4-FFF2-40B4-BE49-F238E27FC236}">
                <a16:creationId xmlns:a16="http://schemas.microsoft.com/office/drawing/2014/main" id="{8108D562-2595-402B-8F33-D5E531A08A75}"/>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28" name="Group 27">
            <a:extLst>
              <a:ext uri="{FF2B5EF4-FFF2-40B4-BE49-F238E27FC236}">
                <a16:creationId xmlns:a16="http://schemas.microsoft.com/office/drawing/2014/main" id="{A0186A1B-0BF5-4CBF-9B4D-523BB065228B}"/>
              </a:ext>
            </a:extLst>
          </p:cNvPr>
          <p:cNvGrpSpPr/>
          <p:nvPr/>
        </p:nvGrpSpPr>
        <p:grpSpPr>
          <a:xfrm>
            <a:off x="6970221" y="1711599"/>
            <a:ext cx="1700418" cy="2145186"/>
            <a:chOff x="5389447" y="2565696"/>
            <a:chExt cx="1700418" cy="2145186"/>
          </a:xfrm>
        </p:grpSpPr>
        <p:pic>
          <p:nvPicPr>
            <p:cNvPr id="1040" name="Picture 16">
              <a:extLst>
                <a:ext uri="{FF2B5EF4-FFF2-40B4-BE49-F238E27FC236}">
                  <a16:creationId xmlns:a16="http://schemas.microsoft.com/office/drawing/2014/main" id="{225708CE-2863-4CE7-945B-69098CB707A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7576" t="10000" r="35833" b="11666"/>
            <a:stretch/>
          </p:blipFill>
          <p:spPr bwMode="auto">
            <a:xfrm>
              <a:off x="5389447" y="2565696"/>
              <a:ext cx="1700418" cy="182013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113D9916-6F5B-45FC-8334-66A96D570CB7}"/>
                </a:ext>
              </a:extLst>
            </p:cNvPr>
            <p:cNvSpPr txBox="1"/>
            <p:nvPr/>
          </p:nvSpPr>
          <p:spPr>
            <a:xfrm>
              <a:off x="5389447" y="4341550"/>
              <a:ext cx="1700418"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srgbClr val="000000"/>
                  </a:solidFill>
                </a:rPr>
                <a:t>Penguin wings</a:t>
              </a:r>
              <a:endParaRPr kumimoji="0" lang="en-US" altLang="en-US" sz="1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p:txBody>
        </p:sp>
      </p:grpSp>
      <p:grpSp>
        <p:nvGrpSpPr>
          <p:cNvPr id="32" name="Group 31">
            <a:extLst>
              <a:ext uri="{FF2B5EF4-FFF2-40B4-BE49-F238E27FC236}">
                <a16:creationId xmlns:a16="http://schemas.microsoft.com/office/drawing/2014/main" id="{B6BB2E77-C9FF-4B94-9D9C-C0F89C21168A}"/>
              </a:ext>
            </a:extLst>
          </p:cNvPr>
          <p:cNvGrpSpPr/>
          <p:nvPr/>
        </p:nvGrpSpPr>
        <p:grpSpPr>
          <a:xfrm>
            <a:off x="539709" y="4459215"/>
            <a:ext cx="2161741" cy="1358261"/>
            <a:chOff x="1188908" y="4375093"/>
            <a:chExt cx="2161741" cy="1358261"/>
          </a:xfrm>
        </p:grpSpPr>
        <p:pic>
          <p:nvPicPr>
            <p:cNvPr id="29" name="Picture 1032" descr="shinks">
              <a:extLst>
                <a:ext uri="{FF2B5EF4-FFF2-40B4-BE49-F238E27FC236}">
                  <a16:creationId xmlns:a16="http://schemas.microsoft.com/office/drawing/2014/main" id="{DF947565-6A41-413A-A99B-A671DFFAB16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308" t="3539" r="10161" b="42636"/>
            <a:stretch/>
          </p:blipFill>
          <p:spPr bwMode="auto">
            <a:xfrm>
              <a:off x="1188908" y="4421143"/>
              <a:ext cx="2081830" cy="131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a:extLst>
                <a:ext uri="{FF2B5EF4-FFF2-40B4-BE49-F238E27FC236}">
                  <a16:creationId xmlns:a16="http://schemas.microsoft.com/office/drawing/2014/main" id="{E13DC827-4266-4FC4-8BB7-D4E67A5C25E1}"/>
                </a:ext>
              </a:extLst>
            </p:cNvPr>
            <p:cNvSpPr txBox="1"/>
            <p:nvPr/>
          </p:nvSpPr>
          <p:spPr>
            <a:xfrm>
              <a:off x="2033925" y="4375093"/>
              <a:ext cx="1316724"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Skink legs</a:t>
              </a:r>
            </a:p>
          </p:txBody>
        </p:sp>
      </p:grpSp>
      <p:grpSp>
        <p:nvGrpSpPr>
          <p:cNvPr id="35" name="Group 34">
            <a:extLst>
              <a:ext uri="{FF2B5EF4-FFF2-40B4-BE49-F238E27FC236}">
                <a16:creationId xmlns:a16="http://schemas.microsoft.com/office/drawing/2014/main" id="{C552C969-58EF-4FD3-900B-5FB9238FE9B7}"/>
              </a:ext>
            </a:extLst>
          </p:cNvPr>
          <p:cNvGrpSpPr/>
          <p:nvPr/>
        </p:nvGrpSpPr>
        <p:grpSpPr>
          <a:xfrm>
            <a:off x="3156124" y="4479447"/>
            <a:ext cx="4844876" cy="1322745"/>
            <a:chOff x="3156124" y="4479447"/>
            <a:chExt cx="4743894" cy="1322745"/>
          </a:xfrm>
        </p:grpSpPr>
        <p:pic>
          <p:nvPicPr>
            <p:cNvPr id="1042" name="Picture 18">
              <a:extLst>
                <a:ext uri="{FF2B5EF4-FFF2-40B4-BE49-F238E27FC236}">
                  <a16:creationId xmlns:a16="http://schemas.microsoft.com/office/drawing/2014/main" id="{4AE89A2A-770A-4547-80D6-E3A59FDB244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 r="-3401" b="51381"/>
            <a:stretch/>
          </p:blipFill>
          <p:spPr bwMode="auto">
            <a:xfrm>
              <a:off x="3156124" y="4497657"/>
              <a:ext cx="2805970" cy="130453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68A31EBA-74B0-49BC-BE89-EA1ABCE8CE1C}"/>
                </a:ext>
              </a:extLst>
            </p:cNvPr>
            <p:cNvSpPr txBox="1"/>
            <p:nvPr/>
          </p:nvSpPr>
          <p:spPr>
            <a:xfrm>
              <a:off x="3164246" y="4479447"/>
              <a:ext cx="4735772"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Penguin wings</a:t>
              </a:r>
            </a:p>
          </p:txBody>
        </p:sp>
      </p:grpSp>
      <p:sp>
        <p:nvSpPr>
          <p:cNvPr id="36" name="TextBox 35">
            <a:extLst>
              <a:ext uri="{FF2B5EF4-FFF2-40B4-BE49-F238E27FC236}">
                <a16:creationId xmlns:a16="http://schemas.microsoft.com/office/drawing/2014/main" id="{160E85E8-0003-4118-A4E9-949C160802B2}"/>
              </a:ext>
            </a:extLst>
          </p:cNvPr>
          <p:cNvSpPr txBox="1"/>
          <p:nvPr/>
        </p:nvSpPr>
        <p:spPr>
          <a:xfrm>
            <a:off x="7506782" y="6094473"/>
            <a:ext cx="1332416" cy="646331"/>
          </a:xfrm>
          <a:prstGeom prst="rect">
            <a:avLst/>
          </a:prstGeom>
          <a:noFill/>
        </p:spPr>
        <p:txBody>
          <a:bodyPr wrap="none" rtlCol="0">
            <a:spAutoFit/>
          </a:bodyPr>
          <a:lstStyle/>
          <a:p>
            <a:r>
              <a:rPr lang="en-US" dirty="0">
                <a:solidFill>
                  <a:srgbClr val="FF0000"/>
                </a:solidFill>
              </a:rPr>
              <a:t>There are </a:t>
            </a:r>
          </a:p>
          <a:p>
            <a:r>
              <a:rPr lang="en-US" dirty="0">
                <a:solidFill>
                  <a:srgbClr val="FF0000"/>
                </a:solidFill>
              </a:rPr>
              <a:t>lots more!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6">
                                            <p:txEl>
                                              <p:pRg st="0" end="0"/>
                                            </p:txEl>
                                          </p:spTgt>
                                        </p:tgtEl>
                                        <p:attrNameLst>
                                          <p:attrName>style.visibility</p:attrName>
                                        </p:attrNameLst>
                                      </p:cBhvr>
                                      <p:to>
                                        <p:strVal val="visible"/>
                                      </p:to>
                                    </p:set>
                                    <p:animEffect transition="in" filter="wipe(down)">
                                      <p:cBhvr>
                                        <p:cTn id="42" dur="500"/>
                                        <p:tgtEl>
                                          <p:spTgt spid="36">
                                            <p:txEl>
                                              <p:pRg st="0" end="0"/>
                                            </p:txEl>
                                          </p:spTgt>
                                        </p:tgtEl>
                                      </p:cBhvr>
                                    </p:animEffect>
                                  </p:childTnLst>
                                </p:cTn>
                              </p:par>
                              <p:par>
                                <p:cTn id="43" presetID="22" presetClass="entr" presetSubtype="4" fill="hold" nodeType="withEffect">
                                  <p:stCondLst>
                                    <p:cond delay="0"/>
                                  </p:stCondLst>
                                  <p:childTnLst>
                                    <p:set>
                                      <p:cBhvr>
                                        <p:cTn id="44" dur="1" fill="hold">
                                          <p:stCondLst>
                                            <p:cond delay="0"/>
                                          </p:stCondLst>
                                        </p:cTn>
                                        <p:tgtEl>
                                          <p:spTgt spid="36">
                                            <p:txEl>
                                              <p:pRg st="1" end="1"/>
                                            </p:txEl>
                                          </p:spTgt>
                                        </p:tgtEl>
                                        <p:attrNameLst>
                                          <p:attrName>style.visibility</p:attrName>
                                        </p:attrNameLst>
                                      </p:cBhvr>
                                      <p:to>
                                        <p:strVal val="visible"/>
                                      </p:to>
                                    </p:set>
                                    <p:animEffect transition="in" filter="wipe(down)">
                                      <p:cBhvr>
                                        <p:cTn id="45" dur="500"/>
                                        <p:tgtEl>
                                          <p:spTgt spid="3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Text Placeholder 3">
            <a:extLst>
              <a:ext uri="{FF2B5EF4-FFF2-40B4-BE49-F238E27FC236}">
                <a16:creationId xmlns:a16="http://schemas.microsoft.com/office/drawing/2014/main" id="{1EE32AF1-886A-4513-BC65-0F22A5002DDE}"/>
              </a:ext>
            </a:extLst>
          </p:cNvPr>
          <p:cNvSpPr>
            <a:spLocks noGrp="1"/>
          </p:cNvSpPr>
          <p:nvPr>
            <p:ph type="body" sz="half" idx="2"/>
          </p:nvPr>
        </p:nvSpPr>
        <p:spPr>
          <a:xfrm>
            <a:off x="457200" y="3103836"/>
            <a:ext cx="8915400" cy="1391964"/>
          </a:xfrm>
        </p:spPr>
        <p:txBody>
          <a:bodyPr/>
          <a:lstStyle/>
          <a:p>
            <a:pPr marL="0" indent="0">
              <a:buFont typeface="Arial" panose="020B0604020202020204" pitchFamily="34" charset="0"/>
              <a:buNone/>
            </a:pPr>
            <a:r>
              <a:rPr lang="en-US" altLang="en-US" sz="1800" dirty="0">
                <a:solidFill>
                  <a:srgbClr val="000000"/>
                </a:solidFill>
                <a:latin typeface="Comic Sans MS" panose="030F0702030302020204" pitchFamily="66" charset="0"/>
              </a:rPr>
              <a:t>A. Bacterial resistance</a:t>
            </a:r>
          </a:p>
          <a:p>
            <a:pPr marL="0" indent="0">
              <a:buFont typeface="Arial" panose="020B0604020202020204" pitchFamily="34" charset="0"/>
              <a:buNone/>
            </a:pPr>
            <a:r>
              <a:rPr lang="en-US" altLang="en-US" sz="1800" dirty="0">
                <a:solidFill>
                  <a:srgbClr val="000000"/>
                </a:solidFill>
                <a:latin typeface="Comic Sans MS" panose="030F0702030302020204" pitchFamily="66" charset="0"/>
              </a:rPr>
              <a:t>B. Relative fitness</a:t>
            </a:r>
          </a:p>
          <a:p>
            <a:pPr marL="0" indent="0">
              <a:buFont typeface="Arial" panose="020B0604020202020204" pitchFamily="34" charset="0"/>
              <a:buNone/>
            </a:pPr>
            <a:r>
              <a:rPr lang="en-US" altLang="en-US" sz="1800" dirty="0">
                <a:solidFill>
                  <a:srgbClr val="000000"/>
                </a:solidFill>
                <a:latin typeface="Comic Sans MS" panose="030F0702030302020204" pitchFamily="66" charset="0"/>
              </a:rPr>
              <a:t>C. Disruptive selection</a:t>
            </a:r>
          </a:p>
          <a:p>
            <a:pPr marL="0" indent="0">
              <a:buFont typeface="Arial" panose="020B0604020202020204" pitchFamily="34" charset="0"/>
              <a:buNone/>
            </a:pPr>
            <a:r>
              <a:rPr lang="en-US" altLang="en-US" sz="1800" dirty="0">
                <a:solidFill>
                  <a:srgbClr val="000000"/>
                </a:solidFill>
                <a:latin typeface="Comic Sans MS" panose="030F0702030302020204" pitchFamily="66" charset="0"/>
              </a:rPr>
              <a:t>D. Bottleneck effect</a:t>
            </a:r>
            <a:endParaRPr lang="en-US" altLang="en-US" sz="1800" dirty="0">
              <a:latin typeface="Comic Sans MS" panose="030F0702030302020204" pitchFamily="66" charset="0"/>
            </a:endParaRPr>
          </a:p>
        </p:txBody>
      </p:sp>
      <p:sp>
        <p:nvSpPr>
          <p:cNvPr id="282627" name="TextBox 6">
            <a:extLst>
              <a:ext uri="{FF2B5EF4-FFF2-40B4-BE49-F238E27FC236}">
                <a16:creationId xmlns:a16="http://schemas.microsoft.com/office/drawing/2014/main" id="{908A4AFE-CACB-4410-9FE4-81351D78E436}"/>
              </a:ext>
            </a:extLst>
          </p:cNvPr>
          <p:cNvSpPr txBox="1">
            <a:spLocks noChangeArrowheads="1"/>
          </p:cNvSpPr>
          <p:nvPr/>
        </p:nvSpPr>
        <p:spPr bwMode="auto">
          <a:xfrm>
            <a:off x="76200" y="0"/>
            <a:ext cx="8915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https://www.highschooltestprep.com/ap/biology/unit-8-practice-test/</a:t>
            </a:r>
          </a:p>
        </p:txBody>
      </p:sp>
      <p:sp>
        <p:nvSpPr>
          <p:cNvPr id="8" name="Rectangle 7">
            <a:extLst>
              <a:ext uri="{FF2B5EF4-FFF2-40B4-BE49-F238E27FC236}">
                <a16:creationId xmlns:a16="http://schemas.microsoft.com/office/drawing/2014/main" id="{337AB56D-DA8C-40F4-9706-A42F91CCE83F}"/>
              </a:ext>
            </a:extLst>
          </p:cNvPr>
          <p:cNvSpPr/>
          <p:nvPr/>
        </p:nvSpPr>
        <p:spPr>
          <a:xfrm>
            <a:off x="449121" y="4114800"/>
            <a:ext cx="3011488" cy="3810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2629" name="TextBox 8">
            <a:extLst>
              <a:ext uri="{FF2B5EF4-FFF2-40B4-BE49-F238E27FC236}">
                <a16:creationId xmlns:a16="http://schemas.microsoft.com/office/drawing/2014/main" id="{EDC45382-6BFA-40CD-85AB-11A096A11F0E}"/>
              </a:ext>
            </a:extLst>
          </p:cNvPr>
          <p:cNvSpPr txBox="1">
            <a:spLocks noChangeArrowheads="1"/>
          </p:cNvSpPr>
          <p:nvPr/>
        </p:nvSpPr>
        <p:spPr bwMode="auto">
          <a:xfrm>
            <a:off x="10804" y="246063"/>
            <a:ext cx="905699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If you are ill with a bacterial infection and take antibiotics, the antibiotic will kill the harmful bacteria in your body. You will start feeling better and you may be tempted to stop taking the antibiotics before you finish the prescription. If you do stop taking the antibiotics, a small population of bacteria could survive. This small population of bacteria may have allele frequencies different from the bacteria that perished early in the antibiotic regimen. The remaining population can continue to live in your body and cause problems, but the population of bacteria will not be as genetically diverse. This phenomenon is referred to as </a:t>
            </a:r>
            <a:endParaRPr kumimoji="0" lang="en-US" altLang="en-US" sz="2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Arial" panose="020B0604020202020204" pitchFamily="34" charset="0"/>
            </a:endParaRPr>
          </a:p>
        </p:txBody>
      </p:sp>
      <p:sp>
        <p:nvSpPr>
          <p:cNvPr id="7" name="TextBox 6">
            <a:extLst>
              <a:ext uri="{FF2B5EF4-FFF2-40B4-BE49-F238E27FC236}">
                <a16:creationId xmlns:a16="http://schemas.microsoft.com/office/drawing/2014/main" id="{3F7BF4F3-52F3-4566-AEFF-ADCB38CC7C73}"/>
              </a:ext>
            </a:extLst>
          </p:cNvPr>
          <p:cNvSpPr txBox="1"/>
          <p:nvPr/>
        </p:nvSpPr>
        <p:spPr>
          <a:xfrm>
            <a:off x="17892" y="4701063"/>
            <a:ext cx="9163013" cy="2008755"/>
          </a:xfrm>
          <a:prstGeom prst="rect">
            <a:avLst/>
          </a:prstGeom>
          <a:noFill/>
        </p:spPr>
        <p:txBody>
          <a:bodyPr wrap="square">
            <a:spAutoFit/>
          </a:bodyPr>
          <a:lstStyle/>
          <a:p>
            <a:pPr lvl="0" fontAlgn="auto">
              <a:lnSpc>
                <a:spcPct val="107000"/>
              </a:lnSpc>
              <a:spcBef>
                <a:spcPts val="0"/>
              </a:spcBef>
              <a:spcAft>
                <a:spcPts val="0"/>
              </a:spcAft>
              <a:defRPr/>
            </a:pPr>
            <a:r>
              <a:rPr lang="en-US" sz="900" dirty="0">
                <a:latin typeface="Times New Roman" panose="02020603050405020304" pitchFamily="18" charset="0"/>
                <a:cs typeface="Times New Roman" panose="02020603050405020304" pitchFamily="18" charset="0"/>
              </a:rPr>
              <a:t>EVO-1.E.1 Natural selection acts on phenotypic variations in populations. </a:t>
            </a:r>
            <a:br>
              <a:rPr lang="en-US" sz="900" dirty="0">
                <a:latin typeface="Times New Roman" panose="02020603050405020304" pitchFamily="18" charset="0"/>
                <a:cs typeface="Times New Roman" panose="02020603050405020304" pitchFamily="18" charset="0"/>
              </a:rPr>
            </a:br>
            <a:r>
              <a:rPr kumimoji="0" lang="en-US" sz="9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EVO-1.H.1 Evolution is also driven by random occurrences—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 Mutation is a random process that contributes to evolution.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b. Genetic drift is a nonselective process occurring in small populations—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i. Bottlenecks.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EVO-1.J.1 Mutation results in genetic variation, which provides phenotypes on which natural selection acts</a:t>
            </a:r>
          </a:p>
          <a:p>
            <a:pPr lvl="0">
              <a:lnSpc>
                <a:spcPct val="107000"/>
              </a:lnSpc>
            </a:pPr>
            <a:r>
              <a:rPr lang="en-US" sz="900" dirty="0">
                <a:latin typeface="Times New Roman" panose="02020603050405020304" pitchFamily="18" charset="0"/>
                <a:cs typeface="Times New Roman" panose="02020603050405020304" pitchFamily="18" charset="0"/>
              </a:rPr>
              <a:t>EVO 3.A.1 Populations of organisms continue to evolve.</a:t>
            </a:r>
          </a:p>
          <a:p>
            <a:pPr lvl="0">
              <a:lnSpc>
                <a:spcPct val="107000"/>
              </a:lnSpc>
            </a:pPr>
            <a:r>
              <a:rPr lang="en-US" sz="900" dirty="0">
                <a:latin typeface="Times New Roman" panose="02020603050405020304" pitchFamily="18" charset="0"/>
                <a:cs typeface="Times New Roman" panose="02020603050405020304" pitchFamily="18" charset="0"/>
              </a:rPr>
              <a:t>EVO-3.A.2 All species have evolved and continue to evolve— </a:t>
            </a:r>
          </a:p>
          <a:p>
            <a:pPr lvl="0">
              <a:lnSpc>
                <a:spcPct val="107000"/>
              </a:lnSpc>
            </a:pPr>
            <a:r>
              <a:rPr lang="en-US" sz="900" dirty="0">
                <a:latin typeface="Times New Roman" panose="02020603050405020304" pitchFamily="18" charset="0"/>
                <a:cs typeface="Times New Roman" panose="02020603050405020304" pitchFamily="18" charset="0"/>
              </a:rPr>
              <a:t>  a Genomic changes over time. </a:t>
            </a:r>
          </a:p>
          <a:p>
            <a:pPr lvl="0">
              <a:lnSpc>
                <a:spcPct val="107000"/>
              </a:lnSpc>
            </a:pPr>
            <a:r>
              <a:rPr lang="en-US" sz="900" dirty="0">
                <a:latin typeface="Times New Roman" panose="02020603050405020304" pitchFamily="18" charset="0"/>
                <a:cs typeface="Times New Roman" panose="02020603050405020304" pitchFamily="18" charset="0"/>
              </a:rPr>
              <a:t>  c. Evolution of resistance to antibiotics, pesticides, herbicides, or chemotherapy drugs.</a:t>
            </a:r>
          </a:p>
          <a:p>
            <a:pPr fontAlgn="auto">
              <a:lnSpc>
                <a:spcPct val="107000"/>
              </a:lnSpc>
              <a:spcBef>
                <a:spcPts val="0"/>
              </a:spcBef>
              <a:spcAft>
                <a:spcPts val="0"/>
              </a:spcAft>
              <a:defRPr/>
            </a:pPr>
            <a:r>
              <a:rPr lang="en-US" sz="900" dirty="0">
                <a:latin typeface="Times New Roman" panose="02020603050405020304" pitchFamily="18" charset="0"/>
                <a:cs typeface="Times New Roman" panose="02020603050405020304" pitchFamily="18" charset="0"/>
              </a:rPr>
              <a:t>SYI-3.D.1 The level of variation in a population affects population dynamics— </a:t>
            </a:r>
            <a:br>
              <a:rPr lang="en-US" sz="900" dirty="0">
                <a:latin typeface="Times New Roman" panose="02020603050405020304" pitchFamily="18" charset="0"/>
                <a:cs typeface="Times New Roman" panose="02020603050405020304" pitchFamily="18" charset="0"/>
              </a:rPr>
            </a:br>
            <a:r>
              <a:rPr lang="en-US" sz="900" dirty="0">
                <a:latin typeface="Times New Roman" panose="02020603050405020304" pitchFamily="18" charset="0"/>
                <a:cs typeface="Times New Roman" panose="02020603050405020304" pitchFamily="18" charset="0"/>
              </a:rPr>
              <a:t>    a. Population ability to respond to changes in the environment is influenced by genetic diversity. Species and populations with little genetic diversity are at risk of decline or extinction. </a:t>
            </a:r>
            <a:br>
              <a:rPr lang="en-US" sz="900" dirty="0">
                <a:latin typeface="Times New Roman" panose="02020603050405020304" pitchFamily="18" charset="0"/>
                <a:cs typeface="Times New Roman" panose="02020603050405020304" pitchFamily="18" charset="0"/>
              </a:rPr>
            </a:br>
            <a:r>
              <a:rPr lang="en-US" sz="900" dirty="0">
                <a:latin typeface="Times New Roman" panose="02020603050405020304" pitchFamily="18" charset="0"/>
                <a:cs typeface="Times New Roman" panose="02020603050405020304" pitchFamily="18" charset="0"/>
              </a:rPr>
              <a:t>  ILLUSTRATIVE EXAMPLES  § Antibiotic resistance in bacteria.  </a:t>
            </a:r>
            <a:endParaRPr kumimoji="0" lang="en-US" sz="9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CE89E81-0ABB-4A9D-A4C8-2FFB6A4643C5}"/>
              </a:ext>
            </a:extLst>
          </p:cNvPr>
          <p:cNvSpPr>
            <a:spLocks noGrp="1" noChangeArrowheads="1"/>
          </p:cNvSpPr>
          <p:nvPr>
            <p:ph type="body" sz="half" idx="2"/>
          </p:nvPr>
        </p:nvSpPr>
        <p:spPr>
          <a:xfrm>
            <a:off x="19878" y="9114"/>
            <a:ext cx="9144000" cy="6086886"/>
          </a:xfrm>
        </p:spPr>
        <p:txBody>
          <a:bodyPr/>
          <a:lstStyle/>
          <a:p>
            <a:pPr eaLnBrk="1" hangingPunct="1">
              <a:buFontTx/>
              <a:buNone/>
            </a:pPr>
            <a:r>
              <a:rPr lang="en-US" sz="1600" dirty="0">
                <a:latin typeface="Comic Sans MS" panose="030F0702030302020204" pitchFamily="66" charset="0"/>
              </a:rPr>
              <a:t>Which of the following provide evidence in support of the theory of evolution by natural selection?</a:t>
            </a:r>
            <a:br>
              <a:rPr lang="en-US" sz="1600" dirty="0">
                <a:latin typeface="Comic Sans MS" panose="030F0702030302020204" pitchFamily="66" charset="0"/>
              </a:rPr>
            </a:br>
            <a:br>
              <a:rPr lang="en-US" sz="1600" dirty="0">
                <a:latin typeface="Comic Sans MS" panose="030F0702030302020204" pitchFamily="66" charset="0"/>
              </a:rPr>
            </a:br>
            <a:r>
              <a:rPr lang="en-US" sz="1600" dirty="0">
                <a:latin typeface="Comic Sans MS" panose="030F0702030302020204" pitchFamily="66" charset="0"/>
              </a:rPr>
              <a:t>a. Improvement of domesticated animals and plants by breeding </a:t>
            </a:r>
            <a:br>
              <a:rPr lang="en-US" sz="1600" dirty="0">
                <a:latin typeface="Comic Sans MS" panose="030F0702030302020204" pitchFamily="66" charset="0"/>
              </a:rPr>
            </a:br>
            <a:r>
              <a:rPr lang="en-US" sz="1600" dirty="0">
                <a:latin typeface="Comic Sans MS" panose="030F0702030302020204" pitchFamily="66" charset="0"/>
              </a:rPr>
              <a:t>    individuals with desirable traits</a:t>
            </a:r>
          </a:p>
          <a:p>
            <a:pPr eaLnBrk="1" hangingPunct="1">
              <a:buFontTx/>
              <a:buNone/>
            </a:pPr>
            <a:br>
              <a:rPr lang="en-US" sz="1600" dirty="0">
                <a:latin typeface="Comic Sans MS" panose="030F0702030302020204" pitchFamily="66" charset="0"/>
              </a:rPr>
            </a:br>
            <a:r>
              <a:rPr lang="en-US" sz="1600" dirty="0">
                <a:latin typeface="Comic Sans MS" panose="030F0702030302020204" pitchFamily="66" charset="0"/>
              </a:rPr>
              <a:t>b. The fossil record that shows a clear relationship between living and </a:t>
            </a:r>
            <a:br>
              <a:rPr lang="en-US" sz="1600" dirty="0">
                <a:latin typeface="Comic Sans MS" panose="030F0702030302020204" pitchFamily="66" charset="0"/>
              </a:rPr>
            </a:br>
            <a:r>
              <a:rPr lang="en-US" sz="1600" dirty="0">
                <a:latin typeface="Comic Sans MS" panose="030F0702030302020204" pitchFamily="66" charset="0"/>
              </a:rPr>
              <a:t>     extinct animals</a:t>
            </a:r>
          </a:p>
          <a:p>
            <a:pPr eaLnBrk="1" hangingPunct="1">
              <a:buFontTx/>
              <a:buNone/>
            </a:pPr>
            <a:br>
              <a:rPr lang="en-US" sz="1600" dirty="0">
                <a:latin typeface="Comic Sans MS" panose="030F0702030302020204" pitchFamily="66" charset="0"/>
              </a:rPr>
            </a:br>
            <a:r>
              <a:rPr lang="en-US" sz="1600" dirty="0">
                <a:latin typeface="Comic Sans MS" panose="030F0702030302020204" pitchFamily="66" charset="0"/>
              </a:rPr>
              <a:t>c. Homologous structures in different organisms are dissimilar in form </a:t>
            </a:r>
            <a:br>
              <a:rPr lang="en-US" sz="1600" dirty="0">
                <a:latin typeface="Comic Sans MS" panose="030F0702030302020204" pitchFamily="66" charset="0"/>
              </a:rPr>
            </a:br>
            <a:r>
              <a:rPr lang="en-US" sz="1600" dirty="0">
                <a:latin typeface="Comic Sans MS" panose="030F0702030302020204" pitchFamily="66" charset="0"/>
              </a:rPr>
              <a:t>    and function but have underlying  structural similarities</a:t>
            </a:r>
          </a:p>
          <a:p>
            <a:pPr eaLnBrk="1" hangingPunct="1">
              <a:buFontTx/>
              <a:buNone/>
            </a:pPr>
            <a:endParaRPr lang="en-US" sz="1600" dirty="0">
              <a:latin typeface="Comic Sans MS" panose="030F0702030302020204" pitchFamily="66" charset="0"/>
            </a:endParaRPr>
          </a:p>
          <a:p>
            <a:pPr eaLnBrk="1" hangingPunct="1">
              <a:buFontTx/>
              <a:buNone/>
            </a:pPr>
            <a:r>
              <a:rPr lang="en-US" sz="1600" dirty="0">
                <a:latin typeface="Comic Sans MS" panose="030F0702030302020204" pitchFamily="66" charset="0"/>
              </a:rPr>
              <a:t>     d. Appearance of new viruses </a:t>
            </a:r>
          </a:p>
          <a:p>
            <a:pPr eaLnBrk="1" hangingPunct="1">
              <a:buFontTx/>
              <a:buNone/>
            </a:pPr>
            <a:endParaRPr lang="en-US" sz="1600" dirty="0">
              <a:latin typeface="Comic Sans MS" panose="030F0702030302020204" pitchFamily="66" charset="0"/>
            </a:endParaRPr>
          </a:p>
          <a:p>
            <a:pPr eaLnBrk="1" hangingPunct="1">
              <a:buFontTx/>
              <a:buNone/>
            </a:pPr>
            <a:r>
              <a:rPr lang="en-US" sz="1600" dirty="0">
                <a:latin typeface="Comic Sans MS" panose="030F0702030302020204" pitchFamily="66" charset="0"/>
              </a:rPr>
              <a:t>     e. All eukaryotes have m</a:t>
            </a:r>
            <a:r>
              <a:rPr kumimoji="0" lang="en-US" sz="1600" b="0" i="0" u="none" strike="noStrike" kern="1200" cap="none" spc="0" normalizeH="0" baseline="0" noProof="0" dirty="0">
                <a:ln>
                  <a:noFill/>
                </a:ln>
                <a:effectLst/>
                <a:uLnTx/>
                <a:uFillTx/>
                <a:latin typeface="Comic Sans MS" panose="030F0702030302020204" pitchFamily="66" charset="0"/>
                <a:ea typeface="+mn-ea"/>
                <a:cs typeface="+mn-cs"/>
              </a:rPr>
              <a:t>embrane-bound organelles, linear chromosomes, and g</a:t>
            </a:r>
            <a:r>
              <a:rPr kumimoji="0" lang="en-US" altLang="en-US" sz="1600" b="0" i="0" u="none" strike="noStrike" kern="1200" cap="none" spc="0" normalizeH="0" baseline="0" noProof="0" dirty="0">
                <a:ln>
                  <a:noFill/>
                </a:ln>
                <a:effectLst/>
                <a:uLnTx/>
                <a:uFillTx/>
                <a:latin typeface="Comic Sans MS" panose="030F0702030302020204" pitchFamily="66" charset="0"/>
                <a:ea typeface="+mn-ea"/>
                <a:cs typeface="+mn-cs"/>
              </a:rPr>
              <a:t>enes that contain introns </a:t>
            </a:r>
            <a:endParaRPr lang="en-US" sz="1600" dirty="0">
              <a:latin typeface="Comic Sans MS" panose="030F0702030302020204" pitchFamily="66" charset="0"/>
            </a:endParaRPr>
          </a:p>
          <a:p>
            <a:pPr eaLnBrk="1" hangingPunct="1">
              <a:buFontTx/>
              <a:buNone/>
            </a:pPr>
            <a:endParaRPr lang="en-US" sz="1600" dirty="0">
              <a:latin typeface="Comic Sans MS" panose="030F0702030302020204" pitchFamily="66" charset="0"/>
            </a:endParaRPr>
          </a:p>
          <a:p>
            <a:pPr eaLnBrk="1" hangingPunct="1">
              <a:buFontTx/>
              <a:buNone/>
            </a:pPr>
            <a:r>
              <a:rPr lang="en-US" sz="1600" dirty="0">
                <a:latin typeface="Comic Sans MS" panose="030F0702030302020204" pitchFamily="66" charset="0"/>
              </a:rPr>
              <a:t>     f.  Presence of vestigial structures in modern organisms</a:t>
            </a:r>
          </a:p>
          <a:p>
            <a:pPr eaLnBrk="1" hangingPunct="1">
              <a:buFontTx/>
              <a:buNone/>
            </a:pPr>
            <a:endParaRPr lang="en-US" sz="1600" dirty="0">
              <a:latin typeface="Comic Sans MS" panose="030F0702030302020204" pitchFamily="66" charset="0"/>
            </a:endParaRPr>
          </a:p>
          <a:p>
            <a:pPr eaLnBrk="1" hangingPunct="1">
              <a:buFontTx/>
              <a:buNone/>
            </a:pPr>
            <a:r>
              <a:rPr lang="en-US" sz="1600" dirty="0">
                <a:latin typeface="Comic Sans MS" panose="030F0702030302020204" pitchFamily="66" charset="0"/>
              </a:rPr>
              <a:t>     g. Similarities in the development of all vertebrate embryos</a:t>
            </a:r>
          </a:p>
          <a:p>
            <a:pPr eaLnBrk="1" hangingPunct="1">
              <a:buFontTx/>
              <a:buNone/>
            </a:pPr>
            <a:endParaRPr lang="en-US" sz="1600" dirty="0">
              <a:latin typeface="Comic Sans MS" panose="030F0702030302020204" pitchFamily="66" charset="0"/>
            </a:endParaRPr>
          </a:p>
          <a:p>
            <a:pPr eaLnBrk="1" hangingPunct="1">
              <a:buFontTx/>
              <a:buNone/>
            </a:pPr>
            <a:r>
              <a:rPr lang="en-US" sz="1600" dirty="0">
                <a:latin typeface="Comic Sans MS" panose="030F0702030302020204" pitchFamily="66" charset="0"/>
              </a:rPr>
              <a:t>     h.  Presence of a universal genetic code shared by all living things.</a:t>
            </a:r>
          </a:p>
          <a:p>
            <a:pPr eaLnBrk="1" hangingPunct="1">
              <a:buFontTx/>
              <a:buNone/>
            </a:pPr>
            <a:endParaRPr lang="en-US" sz="1800" dirty="0">
              <a:latin typeface="Comic Sans MS" panose="030F0702030302020204" pitchFamily="66" charset="0"/>
            </a:endParaRPr>
          </a:p>
          <a:p>
            <a:pPr eaLnBrk="1" hangingPunct="1">
              <a:buFontTx/>
              <a:buNone/>
            </a:pPr>
            <a:endParaRPr lang="en-US" sz="1800" dirty="0">
              <a:latin typeface="Comic Sans MS" panose="030F0702030302020204" pitchFamily="66" charset="0"/>
            </a:endParaRPr>
          </a:p>
          <a:p>
            <a:pPr eaLnBrk="1" hangingPunct="1">
              <a:buFontTx/>
              <a:buNone/>
            </a:pPr>
            <a:endParaRPr lang="en-US" altLang="en-US" sz="2400" b="1" dirty="0">
              <a:latin typeface="Comic Sans MS" panose="030F0702030302020204" pitchFamily="66" charset="0"/>
            </a:endParaRPr>
          </a:p>
        </p:txBody>
      </p:sp>
      <p:sp>
        <p:nvSpPr>
          <p:cNvPr id="94211" name="Text Box 3">
            <a:extLst>
              <a:ext uri="{FF2B5EF4-FFF2-40B4-BE49-F238E27FC236}">
                <a16:creationId xmlns:a16="http://schemas.microsoft.com/office/drawing/2014/main" id="{7C28CADF-E5A2-4CB7-AC5B-D9795E3CBF0B}"/>
              </a:ext>
            </a:extLst>
          </p:cNvPr>
          <p:cNvSpPr txBox="1">
            <a:spLocks noChangeArrowheads="1"/>
          </p:cNvSpPr>
          <p:nvPr/>
        </p:nvSpPr>
        <p:spPr bwMode="auto">
          <a:xfrm>
            <a:off x="914400" y="5993574"/>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0066CC"/>
                </a:solidFill>
                <a:latin typeface="Comic Sans MS" panose="030F0702030302020204" pitchFamily="66" charset="0"/>
              </a:rPr>
              <a:t>All of these (and more!)</a:t>
            </a:r>
          </a:p>
        </p:txBody>
      </p:sp>
      <p:sp>
        <p:nvSpPr>
          <p:cNvPr id="22535" name="Text Box 7">
            <a:extLst>
              <a:ext uri="{FF2B5EF4-FFF2-40B4-BE49-F238E27FC236}">
                <a16:creationId xmlns:a16="http://schemas.microsoft.com/office/drawing/2014/main" id="{DFF8D668-2211-4315-8F5A-455887DBA100}"/>
              </a:ext>
            </a:extLst>
          </p:cNvPr>
          <p:cNvSpPr txBox="1">
            <a:spLocks noChangeArrowheads="1"/>
          </p:cNvSpPr>
          <p:nvPr/>
        </p:nvSpPr>
        <p:spPr bwMode="auto">
          <a:xfrm>
            <a:off x="1431925" y="6437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2" name="Rectangle 1">
            <a:extLst>
              <a:ext uri="{FF2B5EF4-FFF2-40B4-BE49-F238E27FC236}">
                <a16:creationId xmlns:a16="http://schemas.microsoft.com/office/drawing/2014/main" id="{B597AC5B-31E5-4153-8933-7C4C9187A35A}"/>
              </a:ext>
            </a:extLst>
          </p:cNvPr>
          <p:cNvSpPr/>
          <p:nvPr/>
        </p:nvSpPr>
        <p:spPr>
          <a:xfrm>
            <a:off x="19878" y="6473166"/>
            <a:ext cx="9144000" cy="412229"/>
          </a:xfrm>
          <a:prstGeom prst="rect">
            <a:avLst/>
          </a:prstGeom>
        </p:spPr>
        <p:txBody>
          <a:bodyPr wrap="square">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EVO-1.M.1 Evolution is supported by scientific evidence from many disciplines (geographical, geological, physical, biochemical, and mathematical data).</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EVO-1.N.1; EVO-1.N.;  EVO-2.B.1; EVO-2.B.2; EVO-2.C.1 ; </a:t>
            </a:r>
            <a:r>
              <a:rPr lang="en-US" sz="1000" dirty="0">
                <a:solidFill>
                  <a:srgbClr val="5B9BD5"/>
                </a:solidFill>
              </a:rPr>
              <a:t> </a:t>
            </a:r>
            <a:r>
              <a:rPr lang="en-US" sz="1000" dirty="0">
                <a:latin typeface="Times New Roman" panose="02020603050405020304" pitchFamily="18" charset="0"/>
                <a:cs typeface="Times New Roman" panose="02020603050405020304" pitchFamily="18" charset="0"/>
              </a:rPr>
              <a:t>EVO-3.A.2  b,c,d</a:t>
            </a:r>
            <a:endParaRPr lang="en-US" alt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4007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4211"/>
                                        </p:tgtEl>
                                        <p:attrNameLst>
                                          <p:attrName>style.visibility</p:attrName>
                                        </p:attrNameLst>
                                      </p:cBhvr>
                                      <p:to>
                                        <p:strVal val="visible"/>
                                      </p:to>
                                    </p:set>
                                    <p:animEffect transition="in" filter="dissolve">
                                      <p:cBhvr>
                                        <p:cTn id="7" dur="500"/>
                                        <p:tgtEl>
                                          <p:spTgt spid="942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utoUpdateAnimBg="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a:extLst>
              <a:ext uri="{FF2B5EF4-FFF2-40B4-BE49-F238E27FC236}">
                <a16:creationId xmlns:a16="http://schemas.microsoft.com/office/drawing/2014/main" id="{5F584B1A-3E19-4B42-B350-40D92ED3C4A2}"/>
              </a:ext>
            </a:extLst>
          </p:cNvPr>
          <p:cNvSpPr txBox="1">
            <a:spLocks noChangeArrowheads="1"/>
          </p:cNvSpPr>
          <p:nvPr/>
        </p:nvSpPr>
        <p:spPr bwMode="auto">
          <a:xfrm>
            <a:off x="228600" y="0"/>
            <a:ext cx="8915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latin typeface="Comic Sans MS" panose="030F0702030302020204" pitchFamily="66" charset="0"/>
              </a:rPr>
              <a:t>How would Lamarck’s view of “inheritance of acquired traits” explain these giraffes with longer necks?</a:t>
            </a:r>
            <a:endParaRPr lang="en-US" altLang="en-US" sz="1800" b="1" dirty="0">
              <a:latin typeface="Comic Sans MS" panose="030F0702030302020204" pitchFamily="66" charset="0"/>
            </a:endParaRPr>
          </a:p>
        </p:txBody>
      </p:sp>
      <p:sp>
        <p:nvSpPr>
          <p:cNvPr id="94213" name="Text Box 5">
            <a:extLst>
              <a:ext uri="{FF2B5EF4-FFF2-40B4-BE49-F238E27FC236}">
                <a16:creationId xmlns:a16="http://schemas.microsoft.com/office/drawing/2014/main" id="{0C6022A7-C546-456D-AC47-D03AF8632DAD}"/>
              </a:ext>
            </a:extLst>
          </p:cNvPr>
          <p:cNvSpPr txBox="1">
            <a:spLocks noChangeArrowheads="1"/>
          </p:cNvSpPr>
          <p:nvPr/>
        </p:nvSpPr>
        <p:spPr bwMode="auto">
          <a:xfrm>
            <a:off x="381897" y="968006"/>
            <a:ext cx="88217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accent2"/>
                </a:solidFill>
                <a:latin typeface="Comic Sans MS" panose="030F0702030302020204" pitchFamily="66" charset="0"/>
              </a:rPr>
              <a:t>Giraffes stretched their necks to reach food in tall trees and then had offspring with long necks. </a:t>
            </a:r>
          </a:p>
        </p:txBody>
      </p:sp>
      <p:pic>
        <p:nvPicPr>
          <p:cNvPr id="22534" name="Picture 6" descr="ph lamarck">
            <a:extLst>
              <a:ext uri="{FF2B5EF4-FFF2-40B4-BE49-F238E27FC236}">
                <a16:creationId xmlns:a16="http://schemas.microsoft.com/office/drawing/2014/main" id="{692301CB-DBFA-496B-A0D0-8671936CF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4626"/>
          <a:stretch>
            <a:fillRect/>
          </a:stretch>
        </p:blipFill>
        <p:spPr bwMode="auto">
          <a:xfrm>
            <a:off x="6990858" y="3266416"/>
            <a:ext cx="2139890" cy="335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 Box 7">
            <a:extLst>
              <a:ext uri="{FF2B5EF4-FFF2-40B4-BE49-F238E27FC236}">
                <a16:creationId xmlns:a16="http://schemas.microsoft.com/office/drawing/2014/main" id="{DFF8D668-2211-4315-8F5A-455887DBA100}"/>
              </a:ext>
            </a:extLst>
          </p:cNvPr>
          <p:cNvSpPr txBox="1">
            <a:spLocks noChangeArrowheads="1"/>
          </p:cNvSpPr>
          <p:nvPr/>
        </p:nvSpPr>
        <p:spPr bwMode="auto">
          <a:xfrm>
            <a:off x="1431925" y="6437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22536" name="Rectangle 8">
            <a:extLst>
              <a:ext uri="{FF2B5EF4-FFF2-40B4-BE49-F238E27FC236}">
                <a16:creationId xmlns:a16="http://schemas.microsoft.com/office/drawing/2014/main" id="{84A082A7-6682-4358-BFD5-40AE7D111827}"/>
              </a:ext>
            </a:extLst>
          </p:cNvPr>
          <p:cNvSpPr>
            <a:spLocks noChangeArrowheads="1"/>
          </p:cNvSpPr>
          <p:nvPr/>
        </p:nvSpPr>
        <p:spPr bwMode="auto">
          <a:xfrm>
            <a:off x="4446588" y="6643687"/>
            <a:ext cx="469741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r>
              <a:rPr lang="en-US" altLang="en-US" sz="1000" b="1" dirty="0">
                <a:solidFill>
                  <a:srgbClr val="CC0099"/>
                </a:solidFill>
              </a:rPr>
              <a:t>Image from BIOLOGY by Miller and Levine; Prentice Hall Publishing © 2006</a:t>
            </a:r>
          </a:p>
        </p:txBody>
      </p:sp>
      <p:sp>
        <p:nvSpPr>
          <p:cNvPr id="8" name="TextBox 7">
            <a:extLst>
              <a:ext uri="{FF2B5EF4-FFF2-40B4-BE49-F238E27FC236}">
                <a16:creationId xmlns:a16="http://schemas.microsoft.com/office/drawing/2014/main" id="{91781E49-A3D2-4334-B5EB-B6A95F54C7D0}"/>
              </a:ext>
            </a:extLst>
          </p:cNvPr>
          <p:cNvSpPr txBox="1"/>
          <p:nvPr/>
        </p:nvSpPr>
        <p:spPr>
          <a:xfrm>
            <a:off x="114300" y="1986380"/>
            <a:ext cx="8915400" cy="686663"/>
          </a:xfrm>
          <a:prstGeom prst="rect">
            <a:avLst/>
          </a:prstGeom>
          <a:noFill/>
        </p:spPr>
        <p:txBody>
          <a:bodyPr wrap="square">
            <a:spAutoFit/>
          </a:bodyPr>
          <a:lstStyle/>
          <a:p>
            <a:pPr marL="342900" marR="0" lvl="0" indent="-342900" algn="l"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Explain what was incorrect about Lamarck’s Inheritance of Acquired Traits hypothesis</a:t>
            </a:r>
          </a:p>
        </p:txBody>
      </p:sp>
      <p:sp>
        <p:nvSpPr>
          <p:cNvPr id="10" name="TextBox 9">
            <a:extLst>
              <a:ext uri="{FF2B5EF4-FFF2-40B4-BE49-F238E27FC236}">
                <a16:creationId xmlns:a16="http://schemas.microsoft.com/office/drawing/2014/main" id="{F8E54D11-89D4-48B1-BFE3-90CF4D2827B0}"/>
              </a:ext>
            </a:extLst>
          </p:cNvPr>
          <p:cNvSpPr txBox="1"/>
          <p:nvPr/>
        </p:nvSpPr>
        <p:spPr>
          <a:xfrm>
            <a:off x="163616" y="2653174"/>
            <a:ext cx="9258300" cy="120032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333399"/>
                </a:solidFill>
                <a:effectLst/>
                <a:uLnTx/>
                <a:uFillTx/>
                <a:latin typeface="Comic Sans MS" panose="030F0702030302020204" pitchFamily="66" charset="0"/>
                <a:ea typeface="+mn-ea"/>
                <a:cs typeface="+mn-cs"/>
              </a:rPr>
              <a:t>Genes determine which traits are passed 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333399"/>
                </a:solidFill>
                <a:effectLst/>
                <a:uLnTx/>
                <a:uFillTx/>
                <a:latin typeface="Comic Sans MS" panose="030F0702030302020204" pitchFamily="66" charset="0"/>
                <a:ea typeface="+mn-ea"/>
                <a:cs typeface="+mn-cs"/>
              </a:rPr>
              <a:t>unless genes are changed the acquired trait </a:t>
            </a:r>
            <a:br>
              <a:rPr kumimoji="0" lang="en-US" altLang="en-US" sz="2400" b="1" i="0" u="none" strike="noStrike" kern="1200" cap="none" spc="0" normalizeH="0" baseline="0" noProof="0" dirty="0">
                <a:ln>
                  <a:noFill/>
                </a:ln>
                <a:solidFill>
                  <a:srgbClr val="333399"/>
                </a:solidFill>
                <a:effectLst/>
                <a:uLnTx/>
                <a:uFillTx/>
                <a:latin typeface="Comic Sans MS" panose="030F0702030302020204" pitchFamily="66" charset="0"/>
                <a:ea typeface="+mn-ea"/>
                <a:cs typeface="+mn-cs"/>
              </a:rPr>
            </a:br>
            <a:r>
              <a:rPr kumimoji="0" lang="en-US" altLang="en-US" sz="2400" b="1" i="0" u="none" strike="noStrike" kern="1200" cap="none" spc="0" normalizeH="0" baseline="0" noProof="0" dirty="0">
                <a:ln>
                  <a:noFill/>
                </a:ln>
                <a:solidFill>
                  <a:srgbClr val="333399"/>
                </a:solidFill>
                <a:effectLst/>
                <a:uLnTx/>
                <a:uFillTx/>
                <a:latin typeface="Comic Sans MS" panose="030F0702030302020204" pitchFamily="66" charset="0"/>
                <a:ea typeface="+mn-ea"/>
                <a:cs typeface="+mn-cs"/>
              </a:rPr>
              <a:t>will only show in the original organism</a:t>
            </a:r>
          </a:p>
        </p:txBody>
      </p:sp>
      <p:sp>
        <p:nvSpPr>
          <p:cNvPr id="12" name="TextBox 11">
            <a:extLst>
              <a:ext uri="{FF2B5EF4-FFF2-40B4-BE49-F238E27FC236}">
                <a16:creationId xmlns:a16="http://schemas.microsoft.com/office/drawing/2014/main" id="{5BDB02EE-6C35-4640-81EE-C269651BC096}"/>
              </a:ext>
            </a:extLst>
          </p:cNvPr>
          <p:cNvSpPr txBox="1"/>
          <p:nvPr/>
        </p:nvSpPr>
        <p:spPr>
          <a:xfrm>
            <a:off x="135870" y="4038412"/>
            <a:ext cx="6882734"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Explain what was correct about Lamarck’s Inheritance of Acquired Traits hypothesis</a:t>
            </a:r>
            <a:endParaRPr kumimoji="0" lang="en-US" altLang="en-US" sz="1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A215143C-3053-4EA7-B35E-FE7831CB0385}"/>
              </a:ext>
            </a:extLst>
          </p:cNvPr>
          <p:cNvSpPr txBox="1"/>
          <p:nvPr/>
        </p:nvSpPr>
        <p:spPr>
          <a:xfrm>
            <a:off x="135870" y="4884197"/>
            <a:ext cx="6932050"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333399"/>
                </a:solidFill>
                <a:effectLst/>
                <a:uLnTx/>
                <a:uFillTx/>
                <a:latin typeface="Comic Sans MS" panose="030F0702030302020204" pitchFamily="66" charset="0"/>
                <a:ea typeface="+mn-ea"/>
                <a:cs typeface="+mn-cs"/>
              </a:rPr>
              <a:t>First theory about evolution; Living things do change and adapt to their environments</a:t>
            </a:r>
          </a:p>
        </p:txBody>
      </p:sp>
    </p:spTree>
    <p:extLst>
      <p:ext uri="{BB962C8B-B14F-4D97-AF65-F5344CB8AC3E}">
        <p14:creationId xmlns:p14="http://schemas.microsoft.com/office/powerpoint/2010/main" val="3373296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4213"/>
                                        </p:tgtEl>
                                        <p:attrNameLst>
                                          <p:attrName>style.visibility</p:attrName>
                                        </p:attrNameLst>
                                      </p:cBhvr>
                                      <p:to>
                                        <p:strVal val="visible"/>
                                      </p:to>
                                    </p:set>
                                    <p:animEffect transition="in" filter="dissolve">
                                      <p:cBhvr>
                                        <p:cTn id="7" dur="500"/>
                                        <p:tgtEl>
                                          <p:spTgt spid="942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autoUpdateAnimBg="0"/>
      <p:bldP spid="10"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a:extLst>
              <a:ext uri="{FF2B5EF4-FFF2-40B4-BE49-F238E27FC236}">
                <a16:creationId xmlns:a16="http://schemas.microsoft.com/office/drawing/2014/main" id="{8C514B77-6ABA-49D0-B73C-6B5A9F991C04}"/>
              </a:ext>
            </a:extLst>
          </p:cNvPr>
          <p:cNvSpPr txBox="1">
            <a:spLocks noChangeArrowheads="1"/>
          </p:cNvSpPr>
          <p:nvPr/>
        </p:nvSpPr>
        <p:spPr bwMode="auto">
          <a:xfrm>
            <a:off x="205669" y="386468"/>
            <a:ext cx="853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latin typeface="Comic Sans MS" panose="030F0702030302020204" pitchFamily="66" charset="0"/>
              </a:rPr>
              <a:t>How would Darwin explain these giraffes with longer necks?</a:t>
            </a:r>
            <a:endParaRPr lang="en-US" altLang="en-US" sz="1800" b="1" dirty="0">
              <a:latin typeface="Comic Sans MS" panose="030F0702030302020204" pitchFamily="66" charset="0"/>
            </a:endParaRPr>
          </a:p>
        </p:txBody>
      </p:sp>
      <p:sp>
        <p:nvSpPr>
          <p:cNvPr id="95235" name="Text Box 3">
            <a:extLst>
              <a:ext uri="{FF2B5EF4-FFF2-40B4-BE49-F238E27FC236}">
                <a16:creationId xmlns:a16="http://schemas.microsoft.com/office/drawing/2014/main" id="{4F46A0DA-9059-474C-9031-640BC6996BAF}"/>
              </a:ext>
            </a:extLst>
          </p:cNvPr>
          <p:cNvSpPr txBox="1">
            <a:spLocks noChangeArrowheads="1"/>
          </p:cNvSpPr>
          <p:nvPr/>
        </p:nvSpPr>
        <p:spPr bwMode="auto">
          <a:xfrm>
            <a:off x="205669" y="1335410"/>
            <a:ext cx="6750756"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accent2"/>
                </a:solidFill>
                <a:latin typeface="Comic Sans MS" panose="030F0702030302020204" pitchFamily="66" charset="0"/>
              </a:rPr>
              <a:t>Populations naturally have individuals </a:t>
            </a:r>
          </a:p>
          <a:p>
            <a:pPr eaLnBrk="1" hangingPunct="1">
              <a:spcBef>
                <a:spcPct val="0"/>
              </a:spcBef>
              <a:buFontTx/>
              <a:buNone/>
            </a:pPr>
            <a:r>
              <a:rPr lang="en-US" altLang="en-US" sz="2400" b="1" dirty="0">
                <a:solidFill>
                  <a:schemeClr val="accent2"/>
                </a:solidFill>
                <a:latin typeface="Comic Sans MS" panose="030F0702030302020204" pitchFamily="66" charset="0"/>
              </a:rPr>
              <a:t>with different sizes of necks</a:t>
            </a:r>
          </a:p>
          <a:p>
            <a:pPr eaLnBrk="1" hangingPunct="1">
              <a:spcBef>
                <a:spcPct val="0"/>
              </a:spcBef>
              <a:buFontTx/>
              <a:buNone/>
            </a:pPr>
            <a:r>
              <a:rPr lang="en-US" altLang="en-US" sz="2400" b="1" dirty="0">
                <a:solidFill>
                  <a:schemeClr val="accent2"/>
                </a:solidFill>
                <a:latin typeface="Comic Sans MS" panose="030F0702030302020204" pitchFamily="66" charset="0"/>
              </a:rPr>
              <a:t>(natural variation).The ones with longer necks are better able to get food, survive, reproduce, and pass on their longer neck trait to their offspring. Shorter necked giraffes have a harder time getting food and die out. Over time more giraffes</a:t>
            </a:r>
          </a:p>
          <a:p>
            <a:pPr eaLnBrk="1" hangingPunct="1">
              <a:spcBef>
                <a:spcPct val="0"/>
              </a:spcBef>
              <a:buFontTx/>
              <a:buNone/>
            </a:pPr>
            <a:r>
              <a:rPr lang="en-US" altLang="en-US" sz="2400" b="1" dirty="0">
                <a:solidFill>
                  <a:schemeClr val="accent2"/>
                </a:solidFill>
                <a:latin typeface="Comic Sans MS" panose="030F0702030302020204" pitchFamily="66" charset="0"/>
              </a:rPr>
              <a:t>in the population have longer necks.</a:t>
            </a:r>
            <a:endParaRPr lang="en-US" altLang="en-US" sz="2800" b="1" dirty="0">
              <a:solidFill>
                <a:schemeClr val="accent2"/>
              </a:solidFill>
              <a:latin typeface="Comic Sans MS" panose="030F0702030302020204" pitchFamily="66" charset="0"/>
            </a:endParaRPr>
          </a:p>
        </p:txBody>
      </p:sp>
      <p:pic>
        <p:nvPicPr>
          <p:cNvPr id="23556" name="Picture 4" descr="ph lamarck">
            <a:extLst>
              <a:ext uri="{FF2B5EF4-FFF2-40B4-BE49-F238E27FC236}">
                <a16:creationId xmlns:a16="http://schemas.microsoft.com/office/drawing/2014/main" id="{FC2BF48E-3BAD-470D-8E2B-1F10CB93E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4626"/>
          <a:stretch>
            <a:fillRect/>
          </a:stretch>
        </p:blipFill>
        <p:spPr bwMode="auto">
          <a:xfrm>
            <a:off x="6956425" y="1326943"/>
            <a:ext cx="21875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5">
            <a:extLst>
              <a:ext uri="{FF2B5EF4-FFF2-40B4-BE49-F238E27FC236}">
                <a16:creationId xmlns:a16="http://schemas.microsoft.com/office/drawing/2014/main" id="{880AF7DC-1BE7-4920-ACC6-DF942C315D53}"/>
              </a:ext>
            </a:extLst>
          </p:cNvPr>
          <p:cNvSpPr txBox="1">
            <a:spLocks noChangeArrowheads="1"/>
          </p:cNvSpPr>
          <p:nvPr/>
        </p:nvSpPr>
        <p:spPr bwMode="auto">
          <a:xfrm>
            <a:off x="1431925" y="6437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23558" name="Rectangle 6">
            <a:extLst>
              <a:ext uri="{FF2B5EF4-FFF2-40B4-BE49-F238E27FC236}">
                <a16:creationId xmlns:a16="http://schemas.microsoft.com/office/drawing/2014/main" id="{7AD1BB19-0EA2-4D74-BBCF-73C0F046D29C}"/>
              </a:ext>
            </a:extLst>
          </p:cNvPr>
          <p:cNvSpPr>
            <a:spLocks noChangeArrowheads="1"/>
          </p:cNvSpPr>
          <p:nvPr/>
        </p:nvSpPr>
        <p:spPr bwMode="auto">
          <a:xfrm>
            <a:off x="0" y="48066"/>
            <a:ext cx="46974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r>
              <a:rPr lang="en-US" altLang="en-US" sz="1000" b="1" dirty="0">
                <a:solidFill>
                  <a:srgbClr val="CC0099"/>
                </a:solidFill>
              </a:rPr>
              <a:t>Image from BIOLOGY by Miller and Levine; Prentice Hall Publishing © 2006</a:t>
            </a:r>
          </a:p>
        </p:txBody>
      </p:sp>
      <p:sp>
        <p:nvSpPr>
          <p:cNvPr id="2" name="Rectangle 1">
            <a:extLst>
              <a:ext uri="{FF2B5EF4-FFF2-40B4-BE49-F238E27FC236}">
                <a16:creationId xmlns:a16="http://schemas.microsoft.com/office/drawing/2014/main" id="{75EA3ED1-5CC4-4A61-B391-F6B49A07F845}"/>
              </a:ext>
            </a:extLst>
          </p:cNvPr>
          <p:cNvSpPr/>
          <p:nvPr/>
        </p:nvSpPr>
        <p:spPr>
          <a:xfrm>
            <a:off x="0" y="5801202"/>
            <a:ext cx="9144000" cy="1069203"/>
          </a:xfrm>
          <a:prstGeom prst="rect">
            <a:avLst/>
          </a:prstGeom>
        </p:spPr>
        <p:txBody>
          <a:bodyPr wrap="square">
            <a:spAutoFit/>
          </a:bodyPr>
          <a:lstStyle/>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EVO-1.C.2 According to Darwin’s theory of natural selection, competition for limited resources results in differential survival.</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Individuals with more favorable phenotypes are more likely to survive and produce more offspring, thus passing traits to subsequent generations</a:t>
            </a:r>
          </a:p>
          <a:p>
            <a:pPr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EVO-1.J.1 Mutation results in genetic variation, which provides phenotypes on which natural selection acts</a:t>
            </a:r>
          </a:p>
          <a:p>
            <a:pPr lvl="0">
              <a:lnSpc>
                <a:spcPct val="107000"/>
              </a:lnSpc>
            </a:pPr>
            <a:r>
              <a:rPr lang="en-US" sz="1000" dirty="0">
                <a:latin typeface="Times New Roman" panose="02020603050405020304" pitchFamily="18" charset="0"/>
                <a:cs typeface="Times New Roman" panose="02020603050405020304" pitchFamily="18" charset="0"/>
              </a:rPr>
              <a:t>EVO-1.E.1 Natural selection acts on phenotypic variations in populations. </a:t>
            </a:r>
          </a:p>
          <a:p>
            <a:pPr lvl="0">
              <a:lnSpc>
                <a:spcPct val="107000"/>
              </a:lnSpc>
            </a:pPr>
            <a:r>
              <a:rPr lang="en-US" sz="1000" dirty="0">
                <a:latin typeface="Times New Roman" panose="02020603050405020304" pitchFamily="18" charset="0"/>
                <a:cs typeface="Times New Roman" panose="02020603050405020304" pitchFamily="18" charset="0"/>
              </a:rPr>
              <a:t>EVO-1.E.2 Environments change and apply selective pressures to populations. </a:t>
            </a:r>
          </a:p>
          <a:p>
            <a:pPr lvl="0">
              <a:lnSpc>
                <a:spcPct val="107000"/>
              </a:lnSpc>
            </a:pPr>
            <a:r>
              <a:rPr lang="en-US" sz="1000" dirty="0">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dissolve">
                                      <p:cBhvr>
                                        <p:cTn id="7" dur="500"/>
                                        <p:tgtEl>
                                          <p:spTgt spid="952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autoUpdateAnimBg="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33C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085C95-4956-4D0D-9D9E-9D482C717D79}"/>
              </a:ext>
            </a:extLst>
          </p:cNvPr>
          <p:cNvSpPr/>
          <p:nvPr/>
        </p:nvSpPr>
        <p:spPr>
          <a:xfrm>
            <a:off x="2510377" y="0"/>
            <a:ext cx="4123245" cy="523220"/>
          </a:xfrm>
          <a:prstGeom prst="rect">
            <a:avLst/>
          </a:prstGeom>
          <a:solidFill>
            <a:srgbClr val="FFFF00"/>
          </a:solidFill>
        </p:spPr>
        <p:txBody>
          <a:bodyPr wrap="none">
            <a:spAutoFit/>
          </a:bodyPr>
          <a:lstStyle/>
          <a:p>
            <a:pPr lvl="0"/>
            <a:r>
              <a:rPr lang="en-US" sz="2800" dirty="0">
                <a:solidFill>
                  <a:srgbClr val="000000"/>
                </a:solidFill>
              </a:rPr>
              <a:t>TAKE A STUDY BREAK</a:t>
            </a:r>
          </a:p>
        </p:txBody>
      </p:sp>
      <p:sp>
        <p:nvSpPr>
          <p:cNvPr id="3" name="Rectangle 2">
            <a:extLst>
              <a:ext uri="{FF2B5EF4-FFF2-40B4-BE49-F238E27FC236}">
                <a16:creationId xmlns:a16="http://schemas.microsoft.com/office/drawing/2014/main" id="{A38A255F-E170-444A-B426-0E83BA2F3EF1}"/>
              </a:ext>
            </a:extLst>
          </p:cNvPr>
          <p:cNvSpPr/>
          <p:nvPr/>
        </p:nvSpPr>
        <p:spPr>
          <a:xfrm>
            <a:off x="4445202" y="1600200"/>
            <a:ext cx="3652838" cy="369332"/>
          </a:xfrm>
          <a:prstGeom prst="rect">
            <a:avLst/>
          </a:prstGeom>
        </p:spPr>
        <p:txBody>
          <a:bodyPr wrap="square">
            <a:spAutoFit/>
          </a:bodyPr>
          <a:lstStyle/>
          <a:p>
            <a:r>
              <a:rPr lang="en-US" dirty="0"/>
              <a:t> </a:t>
            </a:r>
          </a:p>
        </p:txBody>
      </p:sp>
      <p:pic>
        <p:nvPicPr>
          <p:cNvPr id="4" name="Picture 3">
            <a:extLst>
              <a:ext uri="{FF2B5EF4-FFF2-40B4-BE49-F238E27FC236}">
                <a16:creationId xmlns:a16="http://schemas.microsoft.com/office/drawing/2014/main" id="{3086C998-FED6-4B88-B630-93E044D97EDC}"/>
              </a:ext>
            </a:extLst>
          </p:cNvPr>
          <p:cNvPicPr>
            <a:picLocks noChangeAspect="1"/>
          </p:cNvPicPr>
          <p:nvPr/>
        </p:nvPicPr>
        <p:blipFill rotWithShape="1">
          <a:blip r:embed="rId2"/>
          <a:srcRect l="40833" t="33696" r="28333" b="29249"/>
          <a:stretch/>
        </p:blipFill>
        <p:spPr>
          <a:xfrm>
            <a:off x="486296" y="609600"/>
            <a:ext cx="7917811" cy="5349875"/>
          </a:xfrm>
          <a:prstGeom prst="rect">
            <a:avLst/>
          </a:prstGeom>
        </p:spPr>
      </p:pic>
      <p:sp>
        <p:nvSpPr>
          <p:cNvPr id="5" name="Rectangle 4">
            <a:extLst>
              <a:ext uri="{FF2B5EF4-FFF2-40B4-BE49-F238E27FC236}">
                <a16:creationId xmlns:a16="http://schemas.microsoft.com/office/drawing/2014/main" id="{93E15388-F7C7-44EC-BFDD-B5F0708C0325}"/>
              </a:ext>
            </a:extLst>
          </p:cNvPr>
          <p:cNvSpPr/>
          <p:nvPr/>
        </p:nvSpPr>
        <p:spPr>
          <a:xfrm>
            <a:off x="516988" y="6186329"/>
            <a:ext cx="7391400" cy="246221"/>
          </a:xfrm>
          <a:prstGeom prst="rect">
            <a:avLst/>
          </a:prstGeom>
          <a:solidFill>
            <a:schemeClr val="bg1"/>
          </a:solidFill>
        </p:spPr>
        <p:txBody>
          <a:bodyPr wrap="square">
            <a:spAutoFit/>
          </a:bodyPr>
          <a:lstStyle/>
          <a:p>
            <a:r>
              <a:rPr lang="en-US" sz="1000" dirty="0">
                <a:solidFill>
                  <a:srgbClr val="C00000"/>
                </a:solidFill>
                <a:latin typeface="+mn-lt"/>
                <a:hlinkClick r:id="rId3">
                  <a:extLst>
                    <a:ext uri="{A12FA001-AC4F-418D-AE19-62706E023703}">
                      <ahyp:hlinkClr xmlns:ahyp="http://schemas.microsoft.com/office/drawing/2018/hyperlinkcolor" val="tx"/>
                    </a:ext>
                  </a:extLst>
                </a:hlinkClick>
              </a:rPr>
              <a:t>https://docs.google.com/presentation/d/1I9EQhErYGPdkXV2P6_UcytA78bHoebd826aPuwIqAwQ/edit#slide=id.p15</a:t>
            </a:r>
            <a:endParaRPr lang="en-US" sz="1000" dirty="0">
              <a:solidFill>
                <a:srgbClr val="C00000"/>
              </a:solidFill>
              <a:latin typeface="+mn-lt"/>
            </a:endParaRPr>
          </a:p>
        </p:txBody>
      </p:sp>
    </p:spTree>
    <p:extLst>
      <p:ext uri="{BB962C8B-B14F-4D97-AF65-F5344CB8AC3E}">
        <p14:creationId xmlns:p14="http://schemas.microsoft.com/office/powerpoint/2010/main" val="2715064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357C934-F93E-46D7-ACD6-623D95F1CB46}"/>
              </a:ext>
            </a:extLst>
          </p:cNvPr>
          <p:cNvSpPr>
            <a:spLocks noGrp="1" noChangeArrowheads="1"/>
          </p:cNvSpPr>
          <p:nvPr>
            <p:ph type="body" sz="half" idx="2"/>
          </p:nvPr>
        </p:nvSpPr>
        <p:spPr>
          <a:xfrm>
            <a:off x="0" y="392113"/>
            <a:ext cx="9220200" cy="4495800"/>
          </a:xfrm>
        </p:spPr>
        <p:txBody>
          <a:bodyPr/>
          <a:lstStyle/>
          <a:p>
            <a:pPr eaLnBrk="1" hangingPunct="1">
              <a:lnSpc>
                <a:spcPct val="90000"/>
              </a:lnSpc>
              <a:buFontTx/>
              <a:buNone/>
            </a:pPr>
            <a:r>
              <a:rPr lang="en-US" altLang="en-US" dirty="0">
                <a:latin typeface="Comic Sans MS" panose="030F0702030302020204" pitchFamily="66" charset="0"/>
              </a:rPr>
              <a:t>One species of garter snake is primarily aquatic, while another closely related species is primarily terrestrial. </a:t>
            </a:r>
          </a:p>
          <a:p>
            <a:pPr eaLnBrk="1" hangingPunct="1">
              <a:lnSpc>
                <a:spcPct val="90000"/>
              </a:lnSpc>
              <a:buFontTx/>
              <a:buNone/>
            </a:pPr>
            <a:br>
              <a:rPr lang="en-US" altLang="en-US" dirty="0">
                <a:latin typeface="Comic Sans MS" panose="030F0702030302020204" pitchFamily="66" charset="0"/>
              </a:rPr>
            </a:br>
            <a:r>
              <a:rPr lang="en-US" altLang="en-US" dirty="0">
                <a:latin typeface="Comic Sans MS" panose="030F0702030302020204" pitchFamily="66" charset="0"/>
              </a:rPr>
              <a:t>This is an example of a ____ zygotic reproductive barrier called </a:t>
            </a:r>
          </a:p>
          <a:p>
            <a:pPr eaLnBrk="1" hangingPunct="1">
              <a:lnSpc>
                <a:spcPct val="90000"/>
              </a:lnSpc>
              <a:buFontTx/>
              <a:buNone/>
            </a:pPr>
            <a:r>
              <a:rPr lang="en-US" altLang="en-US" dirty="0">
                <a:latin typeface="Comic Sans MS" panose="030F0702030302020204" pitchFamily="66" charset="0"/>
              </a:rPr>
              <a:t>    ___________ isolation</a:t>
            </a:r>
          </a:p>
        </p:txBody>
      </p:sp>
      <p:sp>
        <p:nvSpPr>
          <p:cNvPr id="191491" name="Text Box 3">
            <a:extLst>
              <a:ext uri="{FF2B5EF4-FFF2-40B4-BE49-F238E27FC236}">
                <a16:creationId xmlns:a16="http://schemas.microsoft.com/office/drawing/2014/main" id="{2236A9CC-65B0-4683-985E-C1742C3A3B9F}"/>
              </a:ext>
            </a:extLst>
          </p:cNvPr>
          <p:cNvSpPr txBox="1">
            <a:spLocks noChangeArrowheads="1"/>
          </p:cNvSpPr>
          <p:nvPr/>
        </p:nvSpPr>
        <p:spPr bwMode="auto">
          <a:xfrm>
            <a:off x="1204613" y="3136612"/>
            <a:ext cx="170271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Habitat</a:t>
            </a:r>
          </a:p>
        </p:txBody>
      </p:sp>
      <p:sp>
        <p:nvSpPr>
          <p:cNvPr id="19460" name="Rectangle 4">
            <a:extLst>
              <a:ext uri="{FF2B5EF4-FFF2-40B4-BE49-F238E27FC236}">
                <a16:creationId xmlns:a16="http://schemas.microsoft.com/office/drawing/2014/main" id="{331ED639-3849-4DB0-91A6-425FCEC7DCD3}"/>
              </a:ext>
            </a:extLst>
          </p:cNvPr>
          <p:cNvSpPr>
            <a:spLocks noChangeArrowheads="1"/>
          </p:cNvSpPr>
          <p:nvPr/>
        </p:nvSpPr>
        <p:spPr bwMode="auto">
          <a:xfrm>
            <a:off x="4748213" y="0"/>
            <a:ext cx="4395787"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solidFill>
                  <a:srgbClr val="CC0099"/>
                </a:solidFill>
                <a:latin typeface="Comic Sans MS" panose="030F0702030302020204" pitchFamily="66" charset="0"/>
              </a:rPr>
              <a:t> http://www.dwm.ks.edu.tw/bio/activelearner/19/ch19summary.html  </a:t>
            </a:r>
            <a:br>
              <a:rPr lang="en-US" altLang="en-US" sz="1000" dirty="0">
                <a:solidFill>
                  <a:srgbClr val="CC0099"/>
                </a:solidFill>
                <a:latin typeface="Comic Sans MS" panose="030F0702030302020204" pitchFamily="66" charset="0"/>
              </a:rPr>
            </a:br>
            <a:r>
              <a:rPr lang="en-US" altLang="en-US" sz="1000" dirty="0">
                <a:solidFill>
                  <a:srgbClr val="CC0099"/>
                </a:solidFill>
                <a:latin typeface="Comic Sans MS" panose="030F0702030302020204" pitchFamily="66" charset="0"/>
              </a:rPr>
              <a:t>http://www.zwani.com/graphics/antivalentines_day/images/4heart.gif</a:t>
            </a:r>
          </a:p>
          <a:p>
            <a:pPr eaLnBrk="1" hangingPunct="1">
              <a:spcBef>
                <a:spcPct val="0"/>
              </a:spcBef>
              <a:buFontTx/>
              <a:buNone/>
            </a:pPr>
            <a:r>
              <a:rPr lang="en-US" altLang="en-US" sz="1000" dirty="0">
                <a:solidFill>
                  <a:srgbClr val="CC0099"/>
                </a:solidFill>
                <a:latin typeface="Comic Sans MS" panose="030F0702030302020204" pitchFamily="66" charset="0"/>
              </a:rPr>
              <a:t>http://www.animalpicturesarchive.com/animal/</a:t>
            </a:r>
          </a:p>
        </p:txBody>
      </p:sp>
      <p:sp>
        <p:nvSpPr>
          <p:cNvPr id="191493" name="Rectangle 5">
            <a:extLst>
              <a:ext uri="{FF2B5EF4-FFF2-40B4-BE49-F238E27FC236}">
                <a16:creationId xmlns:a16="http://schemas.microsoft.com/office/drawing/2014/main" id="{71AEC9AD-5D07-478E-B605-8DF2D618DF83}"/>
              </a:ext>
            </a:extLst>
          </p:cNvPr>
          <p:cNvSpPr>
            <a:spLocks noChangeArrowheads="1"/>
          </p:cNvSpPr>
          <p:nvPr/>
        </p:nvSpPr>
        <p:spPr bwMode="auto">
          <a:xfrm>
            <a:off x="5017673" y="2176912"/>
            <a:ext cx="83067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pre</a:t>
            </a:r>
          </a:p>
        </p:txBody>
      </p:sp>
      <p:pic>
        <p:nvPicPr>
          <p:cNvPr id="19462" name="Picture 9" descr="snake anim">
            <a:extLst>
              <a:ext uri="{FF2B5EF4-FFF2-40B4-BE49-F238E27FC236}">
                <a16:creationId xmlns:a16="http://schemas.microsoft.com/office/drawing/2014/main" id="{1F829450-C3CB-4FB6-81A2-A552CEFB8AD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267200"/>
            <a:ext cx="240982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0" descr="snake anim">
            <a:extLst>
              <a:ext uri="{FF2B5EF4-FFF2-40B4-BE49-F238E27FC236}">
                <a16:creationId xmlns:a16="http://schemas.microsoft.com/office/drawing/2014/main" id="{CA9BA45F-6555-4F1E-B922-CCB129B3952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1752600" y="4343400"/>
            <a:ext cx="22860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1" descr="4heart">
            <a:extLst>
              <a:ext uri="{FF2B5EF4-FFF2-40B4-BE49-F238E27FC236}">
                <a16:creationId xmlns:a16="http://schemas.microsoft.com/office/drawing/2014/main" id="{7E2AAC43-874E-416A-8BE2-6EE48B909D0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886200"/>
            <a:ext cx="19621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Rectangle 1">
            <a:extLst>
              <a:ext uri="{FF2B5EF4-FFF2-40B4-BE49-F238E27FC236}">
                <a16:creationId xmlns:a16="http://schemas.microsoft.com/office/drawing/2014/main" id="{BB742F9B-E2AD-4868-B81B-5363C2CA1F31}"/>
              </a:ext>
            </a:extLst>
          </p:cNvPr>
          <p:cNvSpPr>
            <a:spLocks noChangeArrowheads="1"/>
          </p:cNvSpPr>
          <p:nvPr/>
        </p:nvSpPr>
        <p:spPr bwMode="auto">
          <a:xfrm>
            <a:off x="-38100" y="6331904"/>
            <a:ext cx="9220200" cy="57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nSpc>
                <a:spcPct val="107000"/>
              </a:lnSpc>
              <a:buNone/>
            </a:pPr>
            <a:r>
              <a:rPr lang="en-US" sz="1000" dirty="0">
                <a:solidFill>
                  <a:prstClr val="black"/>
                </a:solidFill>
              </a:rPr>
              <a:t>EVO-3.D.1 Speciation may occur when two populations become reproductively isolated from each other.</a:t>
            </a:r>
          </a:p>
          <a:p>
            <a:pPr lvl="0" eaLnBrk="1" fontAlgn="auto" hangingPunct="1">
              <a:lnSpc>
                <a:spcPct val="107000"/>
              </a:lnSpc>
              <a:spcBef>
                <a:spcPts val="0"/>
              </a:spcBef>
              <a:spcAft>
                <a:spcPts val="0"/>
              </a:spcAft>
              <a:buNone/>
            </a:pPr>
            <a:r>
              <a:rPr lang="en-US" sz="1000" dirty="0">
                <a:solidFill>
                  <a:prstClr val="black"/>
                </a:solidFill>
                <a:latin typeface="Calibri" panose="020F0502020204030204"/>
              </a:rPr>
              <a:t>EVO-3.F.2 Speciation may be sympatric or allopatric. </a:t>
            </a:r>
          </a:p>
          <a:p>
            <a:pPr lvl="0" eaLnBrk="1" fontAlgn="auto" hangingPunct="1">
              <a:lnSpc>
                <a:spcPct val="107000"/>
              </a:lnSpc>
              <a:spcBef>
                <a:spcPts val="0"/>
              </a:spcBef>
              <a:spcAft>
                <a:spcPts val="0"/>
              </a:spcAft>
              <a:buNone/>
            </a:pPr>
            <a:r>
              <a:rPr lang="en-US" sz="1000" dirty="0">
                <a:solidFill>
                  <a:prstClr val="black"/>
                </a:solidFill>
                <a:latin typeface="Calibri" panose="020F0502020204030204"/>
              </a:rPr>
              <a:t>EVO-3.F.3 Various prezygotic and postzygotic mechanisms can maintain reproductive isolation and prevent gene flow between populations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91493">
                                            <p:txEl>
                                              <p:pRg st="0" end="0"/>
                                            </p:txEl>
                                          </p:spTgt>
                                        </p:tgtEl>
                                        <p:attrNameLst>
                                          <p:attrName>style.visibility</p:attrName>
                                        </p:attrNameLst>
                                      </p:cBhvr>
                                      <p:to>
                                        <p:strVal val="visible"/>
                                      </p:to>
                                    </p:set>
                                    <p:animEffect transition="in" filter="blinds(horizontal)">
                                      <p:cBhvr>
                                        <p:cTn id="7" dur="500"/>
                                        <p:tgtEl>
                                          <p:spTgt spid="19149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1491"/>
                                        </p:tgtEl>
                                        <p:attrNameLst>
                                          <p:attrName>style.visibility</p:attrName>
                                        </p:attrNameLst>
                                      </p:cBhvr>
                                      <p:to>
                                        <p:strVal val="visible"/>
                                      </p:to>
                                    </p:set>
                                    <p:animEffect transition="in" filter="dissolve">
                                      <p:cBhvr>
                                        <p:cTn id="12" dur="500"/>
                                        <p:tgtEl>
                                          <p:spTgt spid="19149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465"/>
                                        </p:tgtEl>
                                        <p:attrNameLst>
                                          <p:attrName>style.visibility</p:attrName>
                                        </p:attrNameLst>
                                      </p:cBhvr>
                                      <p:to>
                                        <p:strVal val="visible"/>
                                      </p:to>
                                    </p:set>
                                    <p:animEffect transition="in" filter="barn(inVertical)">
                                      <p:cBhvr>
                                        <p:cTn id="17" dur="5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P spid="1946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4">
            <a:extLst>
              <a:ext uri="{FF2B5EF4-FFF2-40B4-BE49-F238E27FC236}">
                <a16:creationId xmlns:a16="http://schemas.microsoft.com/office/drawing/2014/main" id="{BDBEA3C2-20C1-4FBA-9085-3CC271613562}"/>
              </a:ext>
            </a:extLst>
          </p:cNvPr>
          <p:cNvSpPr txBox="1">
            <a:spLocks noChangeArrowheads="1"/>
          </p:cNvSpPr>
          <p:nvPr/>
        </p:nvSpPr>
        <p:spPr bwMode="auto">
          <a:xfrm>
            <a:off x="247650" y="304800"/>
            <a:ext cx="8743950" cy="198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800" dirty="0">
                <a:latin typeface="Comic Sans MS" panose="030F0702030302020204" pitchFamily="66" charset="0"/>
              </a:rPr>
              <a:t>Evolution is an extremely slow process always involving small changes over long periods of time.</a:t>
            </a:r>
          </a:p>
          <a:p>
            <a:pPr>
              <a:buNone/>
            </a:pPr>
            <a:r>
              <a:rPr lang="en-US" sz="2800" dirty="0">
                <a:latin typeface="Comic Sans MS" panose="030F0702030302020204" pitchFamily="66" charset="0"/>
              </a:rPr>
              <a:t>(a) True</a:t>
            </a:r>
          </a:p>
          <a:p>
            <a:pPr>
              <a:buNone/>
            </a:pPr>
            <a:r>
              <a:rPr lang="en-US" sz="2800" dirty="0">
                <a:latin typeface="Comic Sans MS" panose="030F0702030302020204" pitchFamily="66" charset="0"/>
              </a:rPr>
              <a:t>(b) False</a:t>
            </a:r>
          </a:p>
        </p:txBody>
      </p:sp>
      <p:sp>
        <p:nvSpPr>
          <p:cNvPr id="155653" name="Text Box 5">
            <a:extLst>
              <a:ext uri="{FF2B5EF4-FFF2-40B4-BE49-F238E27FC236}">
                <a16:creationId xmlns:a16="http://schemas.microsoft.com/office/drawing/2014/main" id="{33AA4EAE-D77A-4539-AF5B-CC98CC37899E}"/>
              </a:ext>
            </a:extLst>
          </p:cNvPr>
          <p:cNvSpPr txBox="1">
            <a:spLocks noChangeArrowheads="1"/>
          </p:cNvSpPr>
          <p:nvPr/>
        </p:nvSpPr>
        <p:spPr bwMode="auto">
          <a:xfrm>
            <a:off x="238125" y="2669911"/>
            <a:ext cx="866775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sz="2400" dirty="0">
                <a:solidFill>
                  <a:srgbClr val="0000FF"/>
                </a:solidFill>
                <a:latin typeface="Comic Sans MS" panose="030F0702030302020204" pitchFamily="66" charset="0"/>
              </a:rPr>
              <a:t>Darwin’s idea of gradualism is when evolution occurs slowly over hundreds of thousands or millions of years. </a:t>
            </a:r>
          </a:p>
          <a:p>
            <a:pPr eaLnBrk="1" hangingPunct="1">
              <a:spcBef>
                <a:spcPct val="0"/>
              </a:spcBef>
              <a:buFontTx/>
              <a:buNone/>
            </a:pPr>
            <a:endParaRPr lang="en-US" sz="2400" dirty="0">
              <a:solidFill>
                <a:srgbClr val="0000FF"/>
              </a:solidFill>
              <a:latin typeface="Comic Sans MS" panose="030F0702030302020204" pitchFamily="66" charset="0"/>
            </a:endParaRPr>
          </a:p>
          <a:p>
            <a:pPr eaLnBrk="1" hangingPunct="1">
              <a:spcBef>
                <a:spcPct val="0"/>
              </a:spcBef>
              <a:buFontTx/>
              <a:buNone/>
            </a:pPr>
            <a:r>
              <a:rPr lang="en-US" sz="2400" dirty="0">
                <a:solidFill>
                  <a:srgbClr val="0000FF"/>
                </a:solidFill>
                <a:latin typeface="Comic Sans MS" panose="030F0702030302020204" pitchFamily="66" charset="0"/>
              </a:rPr>
              <a:t>But more recent evidence suggests that evolution can also happen more rapidly after a long period of stasis (Punctuated equilibrium) </a:t>
            </a:r>
            <a:endParaRPr lang="en-US" altLang="en-US" b="1" dirty="0">
              <a:solidFill>
                <a:srgbClr val="0000FF"/>
              </a:solidFill>
              <a:latin typeface="Comic Sans MS" panose="030F0702030302020204" pitchFamily="66" charset="0"/>
            </a:endParaRPr>
          </a:p>
        </p:txBody>
      </p:sp>
      <p:sp>
        <p:nvSpPr>
          <p:cNvPr id="2" name="Rectangle 1">
            <a:extLst>
              <a:ext uri="{FF2B5EF4-FFF2-40B4-BE49-F238E27FC236}">
                <a16:creationId xmlns:a16="http://schemas.microsoft.com/office/drawing/2014/main" id="{BF600B0E-6957-4D40-AD8A-A7A9362E328A}"/>
              </a:ext>
            </a:extLst>
          </p:cNvPr>
          <p:cNvSpPr/>
          <p:nvPr/>
        </p:nvSpPr>
        <p:spPr>
          <a:xfrm>
            <a:off x="0" y="6447438"/>
            <a:ext cx="9067800" cy="410562"/>
          </a:xfrm>
          <a:prstGeom prst="rect">
            <a:avLst/>
          </a:prstGeom>
        </p:spPr>
        <p:txBody>
          <a:bodyPr>
            <a:spAutoFit/>
          </a:bodyPr>
          <a:lstStyle/>
          <a:p>
            <a:pPr lvl="0" fontAlgn="auto">
              <a:lnSpc>
                <a:spcPct val="107000"/>
              </a:lnSpc>
              <a:spcBef>
                <a:spcPts val="0"/>
              </a:spcBef>
              <a:spcAft>
                <a:spcPts val="0"/>
              </a:spcAft>
            </a:pPr>
            <a:r>
              <a:rPr lang="en-US" sz="1000" dirty="0">
                <a:solidFill>
                  <a:prstClr val="black"/>
                </a:solidFill>
                <a:latin typeface="Times New Roman" panose="02020603050405020304" pitchFamily="18" charset="0"/>
                <a:cs typeface="Times New Roman" panose="02020603050405020304" pitchFamily="18" charset="0"/>
              </a:rPr>
              <a:t>EVO-3.E.1 Punctuated equilibrium is when evolution occurs rapidly after a long period of stasis. </a:t>
            </a:r>
            <a:br>
              <a:rPr lang="en-US" sz="1000" dirty="0">
                <a:solidFill>
                  <a:prstClr val="black"/>
                </a:solidFill>
                <a:latin typeface="Times New Roman" panose="02020603050405020304" pitchFamily="18" charset="0"/>
                <a:cs typeface="Times New Roman" panose="02020603050405020304" pitchFamily="18" charset="0"/>
              </a:rPr>
            </a:br>
            <a:r>
              <a:rPr lang="en-US" sz="1000" dirty="0">
                <a:solidFill>
                  <a:prstClr val="black"/>
                </a:solidFill>
                <a:latin typeface="Times New Roman" panose="02020603050405020304" pitchFamily="18" charset="0"/>
                <a:cs typeface="Times New Roman" panose="02020603050405020304" pitchFamily="18" charset="0"/>
              </a:rPr>
              <a:t>Gradualism is when evolution occurs slowly over hundreds of thousands or millions of years. </a:t>
            </a:r>
          </a:p>
        </p:txBody>
      </p:sp>
      <p:sp>
        <p:nvSpPr>
          <p:cNvPr id="3" name="Rectangle 2">
            <a:extLst>
              <a:ext uri="{FF2B5EF4-FFF2-40B4-BE49-F238E27FC236}">
                <a16:creationId xmlns:a16="http://schemas.microsoft.com/office/drawing/2014/main" id="{60AF4E55-E507-4454-9137-27AD2865581A}"/>
              </a:ext>
            </a:extLst>
          </p:cNvPr>
          <p:cNvSpPr/>
          <p:nvPr/>
        </p:nvSpPr>
        <p:spPr>
          <a:xfrm flipH="1">
            <a:off x="267579" y="1730633"/>
            <a:ext cx="1847264" cy="6676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7054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5653"/>
                                        </p:tgtEl>
                                        <p:attrNameLst>
                                          <p:attrName>style.visibility</p:attrName>
                                        </p:attrNameLst>
                                      </p:cBhvr>
                                      <p:to>
                                        <p:strVal val="visible"/>
                                      </p:to>
                                    </p:set>
                                    <p:animEffect transition="in" filter="dissolve">
                                      <p:cBhvr>
                                        <p:cTn id="12" dur="500"/>
                                        <p:tgtEl>
                                          <p:spTgt spid="1556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3" grpId="0" autoUpdateAnimBg="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0AD8B37-8CAF-4012-AE0D-53BDD2ADBE15}"/>
              </a:ext>
            </a:extLst>
          </p:cNvPr>
          <p:cNvSpPr>
            <a:spLocks noGrp="1" noChangeArrowheads="1"/>
          </p:cNvSpPr>
          <p:nvPr>
            <p:ph type="body" sz="half" idx="2"/>
          </p:nvPr>
        </p:nvSpPr>
        <p:spPr>
          <a:xfrm>
            <a:off x="304800" y="304800"/>
            <a:ext cx="8610600" cy="2286000"/>
          </a:xfrm>
        </p:spPr>
        <p:txBody>
          <a:bodyPr/>
          <a:lstStyle/>
          <a:p>
            <a:pPr eaLnBrk="1" hangingPunct="1">
              <a:buFontTx/>
              <a:buNone/>
            </a:pPr>
            <a:r>
              <a:rPr lang="en-US" altLang="en-US" dirty="0">
                <a:latin typeface="Comic Sans MS" panose="030F0702030302020204" pitchFamily="66" charset="0"/>
              </a:rPr>
              <a:t>Ability of an organism to survive and reproduce in a specific environment</a:t>
            </a:r>
          </a:p>
        </p:txBody>
      </p:sp>
      <p:sp>
        <p:nvSpPr>
          <p:cNvPr id="79875" name="Text Box 3">
            <a:extLst>
              <a:ext uri="{FF2B5EF4-FFF2-40B4-BE49-F238E27FC236}">
                <a16:creationId xmlns:a16="http://schemas.microsoft.com/office/drawing/2014/main" id="{AF77322F-5ECA-4910-ABC4-37B936672D1F}"/>
              </a:ext>
            </a:extLst>
          </p:cNvPr>
          <p:cNvSpPr txBox="1">
            <a:spLocks noChangeArrowheads="1"/>
          </p:cNvSpPr>
          <p:nvPr/>
        </p:nvSpPr>
        <p:spPr bwMode="auto">
          <a:xfrm>
            <a:off x="3409950" y="1447800"/>
            <a:ext cx="13724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solidFill>
                  <a:schemeClr val="accent2"/>
                </a:solidFill>
                <a:latin typeface="Comic Sans MS" panose="030F0702030302020204" pitchFamily="66" charset="0"/>
              </a:rPr>
              <a:t>fitness</a:t>
            </a:r>
          </a:p>
        </p:txBody>
      </p:sp>
      <p:sp>
        <p:nvSpPr>
          <p:cNvPr id="3076" name="Text Box 4">
            <a:extLst>
              <a:ext uri="{FF2B5EF4-FFF2-40B4-BE49-F238E27FC236}">
                <a16:creationId xmlns:a16="http://schemas.microsoft.com/office/drawing/2014/main" id="{8CE99090-86CD-449A-A6B5-06A20707525C}"/>
              </a:ext>
            </a:extLst>
          </p:cNvPr>
          <p:cNvSpPr txBox="1">
            <a:spLocks noChangeArrowheads="1"/>
          </p:cNvSpPr>
          <p:nvPr/>
        </p:nvSpPr>
        <p:spPr bwMode="auto">
          <a:xfrm>
            <a:off x="92075" y="2438400"/>
            <a:ext cx="896461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Comic Sans MS" panose="030F0702030302020204" pitchFamily="66" charset="0"/>
              </a:rPr>
              <a:t>How is evolutionary fitness different than fitness when exercising at the gym?</a:t>
            </a:r>
            <a:endParaRPr lang="en-US" altLang="en-US" sz="2400" dirty="0">
              <a:latin typeface="Comic Sans MS" panose="030F0702030302020204" pitchFamily="66" charset="0"/>
            </a:endParaRPr>
          </a:p>
        </p:txBody>
      </p:sp>
      <p:sp>
        <p:nvSpPr>
          <p:cNvPr id="2" name="Rectangle 6">
            <a:extLst>
              <a:ext uri="{FF2B5EF4-FFF2-40B4-BE49-F238E27FC236}">
                <a16:creationId xmlns:a16="http://schemas.microsoft.com/office/drawing/2014/main" id="{E1272243-1CD0-44F9-B999-12851726A870}"/>
              </a:ext>
            </a:extLst>
          </p:cNvPr>
          <p:cNvSpPr>
            <a:spLocks noChangeArrowheads="1"/>
          </p:cNvSpPr>
          <p:nvPr/>
        </p:nvSpPr>
        <p:spPr bwMode="auto">
          <a:xfrm>
            <a:off x="113177" y="6553200"/>
            <a:ext cx="9142413" cy="245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lnSpc>
                <a:spcPct val="107000"/>
              </a:lnSpc>
            </a:pPr>
            <a:r>
              <a:rPr lang="en-US" sz="1000" dirty="0"/>
              <a:t>EVO-1.D.1 Evolutionary fitness is measured by reproductive success.</a:t>
            </a:r>
          </a:p>
        </p:txBody>
      </p:sp>
      <p:sp>
        <p:nvSpPr>
          <p:cNvPr id="4" name="Rectangle 3">
            <a:extLst>
              <a:ext uri="{FF2B5EF4-FFF2-40B4-BE49-F238E27FC236}">
                <a16:creationId xmlns:a16="http://schemas.microsoft.com/office/drawing/2014/main" id="{E0B590C7-2119-4E90-BDEC-4ACAFCA64776}"/>
              </a:ext>
            </a:extLst>
          </p:cNvPr>
          <p:cNvSpPr/>
          <p:nvPr/>
        </p:nvSpPr>
        <p:spPr>
          <a:xfrm>
            <a:off x="144023" y="3528513"/>
            <a:ext cx="8940800" cy="1938992"/>
          </a:xfrm>
          <a:prstGeom prst="rect">
            <a:avLst/>
          </a:prstGeom>
        </p:spPr>
        <p:txBody>
          <a:bodyPr>
            <a:spAutoFit/>
          </a:bodyPr>
          <a:lstStyle/>
          <a:p>
            <a:pPr>
              <a:defRPr/>
            </a:pPr>
            <a:r>
              <a:rPr lang="en-US" sz="2400" dirty="0">
                <a:solidFill>
                  <a:schemeClr val="accent6"/>
                </a:solidFill>
              </a:rPr>
              <a:t>Evolutionary fitness is measured by reproductive success: number of offspring left behind that reproduce; </a:t>
            </a:r>
          </a:p>
          <a:p>
            <a:pPr>
              <a:defRPr/>
            </a:pPr>
            <a:endParaRPr lang="en-US" sz="2400" dirty="0">
              <a:solidFill>
                <a:schemeClr val="accent6"/>
              </a:solidFill>
            </a:endParaRPr>
          </a:p>
          <a:p>
            <a:pPr>
              <a:defRPr/>
            </a:pPr>
            <a:r>
              <a:rPr lang="en-US" sz="2400" dirty="0">
                <a:solidFill>
                  <a:schemeClr val="accent6"/>
                </a:solidFill>
              </a:rPr>
              <a:t>Fitness at the gym describes physical prowess and/or cardiovascular health</a:t>
            </a:r>
            <a:r>
              <a:rPr lang="en-US" sz="1600" b="1" dirty="0"/>
              <a:t>	</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500"/>
                                        <p:tgtEl>
                                          <p:spTgt spid="798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autoUpdateAnimBg="0"/>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B0A3E64-3454-4939-86A1-8D8E5479C243}"/>
              </a:ext>
            </a:extLst>
          </p:cNvPr>
          <p:cNvSpPr>
            <a:spLocks noGrp="1" noChangeArrowheads="1"/>
          </p:cNvSpPr>
          <p:nvPr>
            <p:ph type="body" sz="half" idx="2"/>
          </p:nvPr>
        </p:nvSpPr>
        <p:spPr>
          <a:xfrm>
            <a:off x="138113" y="595841"/>
            <a:ext cx="9144000" cy="4495800"/>
          </a:xfrm>
        </p:spPr>
        <p:txBody>
          <a:bodyPr/>
          <a:lstStyle/>
          <a:p>
            <a:pPr eaLnBrk="1" hangingPunct="1">
              <a:lnSpc>
                <a:spcPct val="90000"/>
              </a:lnSpc>
              <a:buFontTx/>
              <a:buNone/>
            </a:pPr>
            <a:r>
              <a:rPr lang="en-US" altLang="en-US" dirty="0">
                <a:latin typeface="Comic Sans MS" panose="030F0702030302020204" pitchFamily="66" charset="0"/>
              </a:rPr>
              <a:t>One species of spotted skunk mates in late summer, and another mates in late winter. </a:t>
            </a:r>
          </a:p>
          <a:p>
            <a:pPr eaLnBrk="1" hangingPunct="1">
              <a:lnSpc>
                <a:spcPct val="90000"/>
              </a:lnSpc>
              <a:buFontTx/>
              <a:buNone/>
            </a:pPr>
            <a:r>
              <a:rPr lang="en-US" altLang="en-US" dirty="0">
                <a:latin typeface="Comic Sans MS" panose="030F0702030302020204" pitchFamily="66" charset="0"/>
              </a:rPr>
              <a:t>This is an example of a _____ zygotic reproductive barrier  called </a:t>
            </a:r>
          </a:p>
          <a:p>
            <a:pPr eaLnBrk="1" hangingPunct="1">
              <a:lnSpc>
                <a:spcPct val="90000"/>
              </a:lnSpc>
              <a:buFontTx/>
              <a:buNone/>
            </a:pPr>
            <a:r>
              <a:rPr lang="en-US" altLang="en-US" dirty="0">
                <a:latin typeface="Comic Sans MS" panose="030F0702030302020204" pitchFamily="66" charset="0"/>
              </a:rPr>
              <a:t>_________ isolation</a:t>
            </a:r>
          </a:p>
        </p:txBody>
      </p:sp>
      <p:sp>
        <p:nvSpPr>
          <p:cNvPr id="201731" name="Text Box 3">
            <a:extLst>
              <a:ext uri="{FF2B5EF4-FFF2-40B4-BE49-F238E27FC236}">
                <a16:creationId xmlns:a16="http://schemas.microsoft.com/office/drawing/2014/main" id="{3F3DC8C3-850B-4711-9E4F-D5B4CA071CE3}"/>
              </a:ext>
            </a:extLst>
          </p:cNvPr>
          <p:cNvSpPr txBox="1">
            <a:spLocks noChangeArrowheads="1"/>
          </p:cNvSpPr>
          <p:nvPr/>
        </p:nvSpPr>
        <p:spPr bwMode="auto">
          <a:xfrm>
            <a:off x="533400" y="2437978"/>
            <a:ext cx="18998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temporal</a:t>
            </a:r>
          </a:p>
        </p:txBody>
      </p:sp>
      <p:sp>
        <p:nvSpPr>
          <p:cNvPr id="9220" name="Rectangle 4">
            <a:extLst>
              <a:ext uri="{FF2B5EF4-FFF2-40B4-BE49-F238E27FC236}">
                <a16:creationId xmlns:a16="http://schemas.microsoft.com/office/drawing/2014/main" id="{5DE78526-CB7F-41DE-A8CB-DBAD08F682B2}"/>
              </a:ext>
            </a:extLst>
          </p:cNvPr>
          <p:cNvSpPr>
            <a:spLocks noChangeArrowheads="1"/>
          </p:cNvSpPr>
          <p:nvPr/>
        </p:nvSpPr>
        <p:spPr bwMode="auto">
          <a:xfrm>
            <a:off x="4710113" y="0"/>
            <a:ext cx="4435475"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solidFill>
                  <a:srgbClr val="CC0099"/>
                </a:solidFill>
                <a:latin typeface="Comic Sans MS" panose="030F0702030302020204" pitchFamily="66" charset="0"/>
              </a:rPr>
              <a:t> http://www.dwm.ks.edu.tw/bio/activelearner/19/ch19summary.html</a:t>
            </a:r>
          </a:p>
          <a:p>
            <a:pPr eaLnBrk="1" hangingPunct="1">
              <a:spcBef>
                <a:spcPct val="0"/>
              </a:spcBef>
              <a:buFontTx/>
              <a:buNone/>
            </a:pPr>
            <a:r>
              <a:rPr lang="en-US" altLang="en-US" sz="1000" dirty="0">
                <a:solidFill>
                  <a:srgbClr val="CC0099"/>
                </a:solidFill>
                <a:latin typeface="Comic Sans MS" panose="030F0702030302020204" pitchFamily="66" charset="0"/>
              </a:rPr>
              <a:t> http://www.zwani.com/graphics/antivalentines_day/images/4heart.gif</a:t>
            </a:r>
          </a:p>
          <a:p>
            <a:pPr eaLnBrk="1" hangingPunct="1">
              <a:spcBef>
                <a:spcPct val="0"/>
              </a:spcBef>
              <a:buFontTx/>
              <a:buNone/>
            </a:pPr>
            <a:r>
              <a:rPr lang="en-US" altLang="en-US" sz="1000" dirty="0">
                <a:solidFill>
                  <a:srgbClr val="CC0099"/>
                </a:solidFill>
                <a:latin typeface="Comic Sans MS" panose="030F0702030302020204" pitchFamily="66" charset="0"/>
              </a:rPr>
              <a:t>http://www.horton-szar.net/clipart/animals4.php</a:t>
            </a:r>
          </a:p>
        </p:txBody>
      </p:sp>
      <p:sp>
        <p:nvSpPr>
          <p:cNvPr id="201733" name="Rectangle 5">
            <a:extLst>
              <a:ext uri="{FF2B5EF4-FFF2-40B4-BE49-F238E27FC236}">
                <a16:creationId xmlns:a16="http://schemas.microsoft.com/office/drawing/2014/main" id="{829327D1-0478-4398-A759-87C5F1C8C301}"/>
              </a:ext>
            </a:extLst>
          </p:cNvPr>
          <p:cNvSpPr>
            <a:spLocks noChangeArrowheads="1"/>
          </p:cNvSpPr>
          <p:nvPr/>
        </p:nvSpPr>
        <p:spPr bwMode="auto">
          <a:xfrm>
            <a:off x="4900612" y="1502788"/>
            <a:ext cx="9810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pre</a:t>
            </a:r>
          </a:p>
        </p:txBody>
      </p:sp>
      <p:pic>
        <p:nvPicPr>
          <p:cNvPr id="9222" name="Picture 7" descr="animals-skunk">
            <a:extLst>
              <a:ext uri="{FF2B5EF4-FFF2-40B4-BE49-F238E27FC236}">
                <a16:creationId xmlns:a16="http://schemas.microsoft.com/office/drawing/2014/main" id="{F09466F9-C683-4482-B803-5DAFE31D10C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581400"/>
            <a:ext cx="2662238"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8" descr="animals-skunk">
            <a:extLst>
              <a:ext uri="{FF2B5EF4-FFF2-40B4-BE49-F238E27FC236}">
                <a16:creationId xmlns:a16="http://schemas.microsoft.com/office/drawing/2014/main" id="{7D734B52-A37E-4165-8D5C-2FB68378C7B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533400" y="3886200"/>
            <a:ext cx="281940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2" descr="4heart">
            <a:extLst>
              <a:ext uri="{FF2B5EF4-FFF2-40B4-BE49-F238E27FC236}">
                <a16:creationId xmlns:a16="http://schemas.microsoft.com/office/drawing/2014/main" id="{1385A6FF-95B9-4CAF-BEF8-13CC8B2F7BD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92952" y="3896165"/>
            <a:ext cx="19621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Rectangle 10">
            <a:extLst>
              <a:ext uri="{FF2B5EF4-FFF2-40B4-BE49-F238E27FC236}">
                <a16:creationId xmlns:a16="http://schemas.microsoft.com/office/drawing/2014/main" id="{F485F35E-4082-4C03-9EBF-FBCB867A70A4}"/>
              </a:ext>
            </a:extLst>
          </p:cNvPr>
          <p:cNvSpPr>
            <a:spLocks noChangeArrowheads="1"/>
          </p:cNvSpPr>
          <p:nvPr/>
        </p:nvSpPr>
        <p:spPr bwMode="auto">
          <a:xfrm>
            <a:off x="0" y="6239565"/>
            <a:ext cx="9144000" cy="76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nSpc>
                <a:spcPct val="107000"/>
              </a:lnSpc>
              <a:buNone/>
            </a:pPr>
            <a:r>
              <a:rPr lang="en-US" sz="1000" dirty="0">
                <a:solidFill>
                  <a:prstClr val="black"/>
                </a:solidFill>
                <a:latin typeface="Times New Roman" panose="02020603050405020304" pitchFamily="18" charset="0"/>
                <a:cs typeface="Times New Roman" panose="02020603050405020304" pitchFamily="18" charset="0"/>
              </a:rPr>
              <a:t>EVO-3.D.1 Speciation may occur when two populations become reproductively isolated from each other.</a:t>
            </a:r>
          </a:p>
          <a:p>
            <a:pPr lvl="0" eaLnBrk="1" fontAlgn="auto" hangingPunct="1">
              <a:lnSpc>
                <a:spcPct val="107000"/>
              </a:lnSpc>
              <a:spcBef>
                <a:spcPts val="0"/>
              </a:spcBef>
              <a:spcAft>
                <a:spcPts val="0"/>
              </a:spcAft>
              <a:buNone/>
            </a:pPr>
            <a:r>
              <a:rPr lang="en-US" sz="1000" dirty="0">
                <a:solidFill>
                  <a:prstClr val="black"/>
                </a:solidFill>
                <a:latin typeface="Times New Roman" panose="02020603050405020304" pitchFamily="18" charset="0"/>
                <a:cs typeface="Times New Roman" panose="02020603050405020304" pitchFamily="18" charset="0"/>
              </a:rPr>
              <a:t>EVO-3.F.2 Speciation may be sympatric or allopatric. </a:t>
            </a:r>
          </a:p>
          <a:p>
            <a:pPr lvl="0" eaLnBrk="1" fontAlgn="auto" hangingPunct="1">
              <a:lnSpc>
                <a:spcPct val="107000"/>
              </a:lnSpc>
              <a:spcBef>
                <a:spcPts val="0"/>
              </a:spcBef>
              <a:spcAft>
                <a:spcPts val="0"/>
              </a:spcAft>
              <a:buNone/>
            </a:pPr>
            <a:r>
              <a:rPr lang="en-US" sz="1000" dirty="0">
                <a:solidFill>
                  <a:prstClr val="black"/>
                </a:solidFill>
                <a:latin typeface="Times New Roman" panose="02020603050405020304" pitchFamily="18" charset="0"/>
                <a:cs typeface="Times New Roman" panose="02020603050405020304" pitchFamily="18" charset="0"/>
              </a:rPr>
              <a:t>EVO-3.F.3 Various prezygotic and postzygotic mechanisms can maintain reproductive isolation and prevent gene flow between populations</a:t>
            </a:r>
          </a:p>
          <a:p>
            <a:pPr lvl="0">
              <a:lnSpc>
                <a:spcPct val="107000"/>
              </a:lnSpc>
              <a:buNone/>
            </a:pPr>
            <a:r>
              <a:rPr lang="en-US" sz="1000" dirty="0">
                <a:solidFill>
                  <a:prstClr val="black"/>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1733"/>
                                        </p:tgtEl>
                                        <p:attrNameLst>
                                          <p:attrName>style.visibility</p:attrName>
                                        </p:attrNameLst>
                                      </p:cBhvr>
                                      <p:to>
                                        <p:strVal val="visible"/>
                                      </p:to>
                                    </p:set>
                                    <p:animEffect transition="in" filter="blinds(horizontal)">
                                      <p:cBhvr>
                                        <p:cTn id="7" dur="500"/>
                                        <p:tgtEl>
                                          <p:spTgt spid="2017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1731"/>
                                        </p:tgtEl>
                                        <p:attrNameLst>
                                          <p:attrName>style.visibility</p:attrName>
                                        </p:attrNameLst>
                                      </p:cBhvr>
                                      <p:to>
                                        <p:strVal val="visible"/>
                                      </p:to>
                                    </p:set>
                                    <p:animEffect transition="in" filter="dissolve">
                                      <p:cBhvr>
                                        <p:cTn id="12" dur="500"/>
                                        <p:tgtEl>
                                          <p:spTgt spid="201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autoUpdateAnimBg="0"/>
      <p:bldP spid="201733"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4">
            <a:extLst>
              <a:ext uri="{FF2B5EF4-FFF2-40B4-BE49-F238E27FC236}">
                <a16:creationId xmlns:a16="http://schemas.microsoft.com/office/drawing/2014/main" id="{D35346B9-7029-412D-B7C9-01D57AB2B073}"/>
              </a:ext>
            </a:extLst>
          </p:cNvPr>
          <p:cNvSpPr txBox="1">
            <a:spLocks noChangeArrowheads="1"/>
          </p:cNvSpPr>
          <p:nvPr/>
        </p:nvSpPr>
        <p:spPr bwMode="auto">
          <a:xfrm>
            <a:off x="3886200" y="2362200"/>
            <a:ext cx="184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4000" b="1" dirty="0">
              <a:solidFill>
                <a:schemeClr val="accent2"/>
              </a:solidFill>
            </a:endParaRPr>
          </a:p>
        </p:txBody>
      </p:sp>
      <p:sp>
        <p:nvSpPr>
          <p:cNvPr id="33797" name="Rectangle 6">
            <a:extLst>
              <a:ext uri="{FF2B5EF4-FFF2-40B4-BE49-F238E27FC236}">
                <a16:creationId xmlns:a16="http://schemas.microsoft.com/office/drawing/2014/main" id="{25FB0A97-A499-44CD-90BA-074A2009529B}"/>
              </a:ext>
            </a:extLst>
          </p:cNvPr>
          <p:cNvSpPr>
            <a:spLocks noChangeArrowheads="1"/>
          </p:cNvSpPr>
          <p:nvPr/>
        </p:nvSpPr>
        <p:spPr bwMode="auto">
          <a:xfrm>
            <a:off x="7620000" y="6629400"/>
            <a:ext cx="18415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4800" b="1" dirty="0">
              <a:solidFill>
                <a:schemeClr val="accent2"/>
              </a:solidFill>
            </a:endParaRPr>
          </a:p>
        </p:txBody>
      </p:sp>
      <p:sp>
        <p:nvSpPr>
          <p:cNvPr id="33802" name="Rectangle 13">
            <a:extLst>
              <a:ext uri="{FF2B5EF4-FFF2-40B4-BE49-F238E27FC236}">
                <a16:creationId xmlns:a16="http://schemas.microsoft.com/office/drawing/2014/main" id="{69101E14-951B-4E41-9064-44ECCDA0B643}"/>
              </a:ext>
            </a:extLst>
          </p:cNvPr>
          <p:cNvSpPr>
            <a:spLocks noChangeArrowheads="1"/>
          </p:cNvSpPr>
          <p:nvPr/>
        </p:nvSpPr>
        <p:spPr bwMode="auto">
          <a:xfrm>
            <a:off x="182663" y="228600"/>
            <a:ext cx="5632451"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a:solidFill>
                  <a:schemeClr val="tx2"/>
                </a:solidFill>
                <a:latin typeface="Comic Sans MS" panose="030F0702030302020204" pitchFamily="66" charset="0"/>
              </a:rPr>
              <a:t>The idea that evolution can </a:t>
            </a:r>
          </a:p>
          <a:p>
            <a:pPr eaLnBrk="1" hangingPunct="1">
              <a:spcBef>
                <a:spcPct val="0"/>
              </a:spcBef>
              <a:buFontTx/>
              <a:buNone/>
            </a:pPr>
            <a:r>
              <a:rPr lang="en-US" altLang="en-US" dirty="0">
                <a:solidFill>
                  <a:schemeClr val="tx2"/>
                </a:solidFill>
                <a:latin typeface="Comic Sans MS" panose="030F0702030302020204" pitchFamily="66" charset="0"/>
              </a:rPr>
              <a:t>happen </a:t>
            </a:r>
            <a:r>
              <a:rPr lang="en-US" dirty="0">
                <a:solidFill>
                  <a:prstClr val="black"/>
                </a:solidFill>
                <a:latin typeface="Comic Sans MS" panose="030F0702030302020204" pitchFamily="66" charset="0"/>
                <a:cs typeface="Times New Roman" panose="02020603050405020304" pitchFamily="18" charset="0"/>
              </a:rPr>
              <a:t>rapidly after a </a:t>
            </a:r>
          </a:p>
          <a:p>
            <a:pPr eaLnBrk="1" hangingPunct="1">
              <a:spcBef>
                <a:spcPct val="0"/>
              </a:spcBef>
              <a:buFontTx/>
              <a:buNone/>
            </a:pPr>
            <a:r>
              <a:rPr lang="en-US" dirty="0">
                <a:solidFill>
                  <a:prstClr val="black"/>
                </a:solidFill>
                <a:latin typeface="Comic Sans MS" panose="030F0702030302020204" pitchFamily="66" charset="0"/>
                <a:cs typeface="Times New Roman" panose="02020603050405020304" pitchFamily="18" charset="0"/>
              </a:rPr>
              <a:t>long period of stasis </a:t>
            </a:r>
          </a:p>
          <a:p>
            <a:pPr eaLnBrk="1" hangingPunct="1">
              <a:spcBef>
                <a:spcPct val="0"/>
              </a:spcBef>
              <a:buFontTx/>
              <a:buNone/>
            </a:pPr>
            <a:r>
              <a:rPr lang="en-US" altLang="en-US" dirty="0">
                <a:solidFill>
                  <a:schemeClr val="tx2"/>
                </a:solidFill>
                <a:latin typeface="Comic Sans MS" panose="030F0702030302020204" pitchFamily="66" charset="0"/>
              </a:rPr>
              <a:t>is called</a:t>
            </a:r>
          </a:p>
          <a:p>
            <a:pPr eaLnBrk="1" hangingPunct="1">
              <a:spcBef>
                <a:spcPct val="0"/>
              </a:spcBef>
              <a:buFontTx/>
              <a:buNone/>
            </a:pPr>
            <a:r>
              <a:rPr lang="en-US" altLang="en-US" dirty="0">
                <a:solidFill>
                  <a:schemeClr val="tx2"/>
                </a:solidFill>
                <a:latin typeface="Comic Sans MS" panose="030F0702030302020204" pitchFamily="66" charset="0"/>
              </a:rPr>
              <a:t>___________________</a:t>
            </a:r>
          </a:p>
        </p:txBody>
      </p:sp>
      <p:sp>
        <p:nvSpPr>
          <p:cNvPr id="3" name="Rectangle 2">
            <a:extLst>
              <a:ext uri="{FF2B5EF4-FFF2-40B4-BE49-F238E27FC236}">
                <a16:creationId xmlns:a16="http://schemas.microsoft.com/office/drawing/2014/main" id="{32E62FC1-BE6C-4E7A-9099-58E9E78B1B65}"/>
              </a:ext>
            </a:extLst>
          </p:cNvPr>
          <p:cNvSpPr/>
          <p:nvPr/>
        </p:nvSpPr>
        <p:spPr>
          <a:xfrm>
            <a:off x="182663" y="2033645"/>
            <a:ext cx="4607352" cy="584775"/>
          </a:xfrm>
          <a:prstGeom prst="rect">
            <a:avLst/>
          </a:prstGeom>
        </p:spPr>
        <p:txBody>
          <a:bodyPr wrap="none">
            <a:spAutoFit/>
          </a:bodyPr>
          <a:lstStyle/>
          <a:p>
            <a:pPr eaLnBrk="1" hangingPunct="1">
              <a:spcBef>
                <a:spcPct val="50000"/>
              </a:spcBef>
              <a:buFontTx/>
              <a:buNone/>
            </a:pPr>
            <a:r>
              <a:rPr lang="en-US" altLang="en-US" sz="3200" b="1" dirty="0">
                <a:solidFill>
                  <a:schemeClr val="accent2"/>
                </a:solidFill>
              </a:rPr>
              <a:t>punctuated equilibrium</a:t>
            </a:r>
          </a:p>
        </p:txBody>
      </p:sp>
      <p:sp>
        <p:nvSpPr>
          <p:cNvPr id="6" name="Rectangle 5">
            <a:extLst>
              <a:ext uri="{FF2B5EF4-FFF2-40B4-BE49-F238E27FC236}">
                <a16:creationId xmlns:a16="http://schemas.microsoft.com/office/drawing/2014/main" id="{8A4487A7-21FA-4E82-883D-ADC983FEA516}"/>
              </a:ext>
            </a:extLst>
          </p:cNvPr>
          <p:cNvSpPr/>
          <p:nvPr/>
        </p:nvSpPr>
        <p:spPr>
          <a:xfrm>
            <a:off x="25400" y="6333947"/>
            <a:ext cx="8970736" cy="410562"/>
          </a:xfrm>
          <a:prstGeom prst="rect">
            <a:avLst/>
          </a:prstGeom>
        </p:spPr>
        <p:txBody>
          <a:bodyPr wrap="square">
            <a:spAutoFit/>
          </a:bodyPr>
          <a:lstStyle/>
          <a:p>
            <a:pPr lvl="0" fontAlgn="auto">
              <a:lnSpc>
                <a:spcPct val="107000"/>
              </a:lnSpc>
              <a:spcBef>
                <a:spcPts val="0"/>
              </a:spcBef>
              <a:spcAft>
                <a:spcPts val="0"/>
              </a:spcAft>
            </a:pPr>
            <a:r>
              <a:rPr lang="en-US" sz="1000" dirty="0">
                <a:solidFill>
                  <a:prstClr val="black"/>
                </a:solidFill>
                <a:latin typeface="Times New Roman" panose="02020603050405020304" pitchFamily="18" charset="0"/>
                <a:cs typeface="Times New Roman" panose="02020603050405020304" pitchFamily="18" charset="0"/>
              </a:rPr>
              <a:t>EVO-3.E.1 Punctuated equilibrium is when evolution occurs rapidly after a long period of stasis. Gradualism is when evolution occurs slowly over hundreds of thousands or millions of years. </a:t>
            </a:r>
          </a:p>
        </p:txBody>
      </p:sp>
      <p:pic>
        <p:nvPicPr>
          <p:cNvPr id="204802" name="Picture 2">
            <a:extLst>
              <a:ext uri="{FF2B5EF4-FFF2-40B4-BE49-F238E27FC236}">
                <a16:creationId xmlns:a16="http://schemas.microsoft.com/office/drawing/2014/main" id="{5B37165B-9B13-45D0-AA09-46DF6C371C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732" b="4889"/>
          <a:stretch/>
        </p:blipFill>
        <p:spPr bwMode="auto">
          <a:xfrm>
            <a:off x="5815113" y="272962"/>
            <a:ext cx="3078062" cy="45942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1A60B0B-ED8E-428F-B15C-5B2D1AB91D0B}"/>
              </a:ext>
            </a:extLst>
          </p:cNvPr>
          <p:cNvSpPr/>
          <p:nvPr/>
        </p:nvSpPr>
        <p:spPr>
          <a:xfrm>
            <a:off x="25400" y="26742"/>
            <a:ext cx="5632450" cy="246221"/>
          </a:xfrm>
          <a:prstGeom prst="rect">
            <a:avLst/>
          </a:prstGeom>
        </p:spPr>
        <p:txBody>
          <a:bodyPr wrap="square">
            <a:spAutoFit/>
          </a:bodyPr>
          <a:lstStyle/>
          <a:p>
            <a:r>
              <a:rPr lang="en-US" sz="1000" dirty="0">
                <a:solidFill>
                  <a:srgbClr val="CC0099"/>
                </a:solidFill>
                <a:latin typeface="+mn-lt"/>
              </a:rPr>
              <a:t>https://bioelevenncuevas.files.wordpress.com/2012/10/evolution-gradualism-3.gif</a:t>
            </a:r>
          </a:p>
        </p:txBody>
      </p:sp>
    </p:spTree>
    <p:extLst>
      <p:ext uri="{BB962C8B-B14F-4D97-AF65-F5344CB8AC3E}">
        <p14:creationId xmlns:p14="http://schemas.microsoft.com/office/powerpoint/2010/main" val="212733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E4A540-C76D-4D14-B0B9-E44C2BBACE4D}"/>
              </a:ext>
            </a:extLst>
          </p:cNvPr>
          <p:cNvSpPr/>
          <p:nvPr/>
        </p:nvSpPr>
        <p:spPr>
          <a:xfrm>
            <a:off x="67481" y="5851268"/>
            <a:ext cx="9144000" cy="906658"/>
          </a:xfrm>
          <a:prstGeom prst="rect">
            <a:avLst/>
          </a:prstGeom>
        </p:spPr>
        <p:txBody>
          <a:bodyPr wrap="square">
            <a:spAutoFit/>
          </a:bodyPr>
          <a:lstStyle/>
          <a:p>
            <a:pPr lvl="0">
              <a:lnSpc>
                <a:spcPct val="107000"/>
              </a:lnSpc>
            </a:pPr>
            <a:r>
              <a:rPr lang="en-US" sz="1000" dirty="0">
                <a:solidFill>
                  <a:prstClr val="black"/>
                </a:solidFill>
                <a:latin typeface="Times New Roman" panose="02020603050405020304" pitchFamily="18" charset="0"/>
                <a:cs typeface="Times New Roman" panose="02020603050405020304" pitchFamily="18" charset="0"/>
              </a:rPr>
              <a:t>EVO-3.I.1 The amount of diversity in an ecosystem can be determined by the rate of speciation and the rate of extinction.</a:t>
            </a:r>
          </a:p>
          <a:p>
            <a:pPr marL="0" marR="0" lvl="0" indent="0" algn="l" defTabSz="914400" rtl="0" eaLnBrk="1" fontAlgn="base" latinLnBrk="0" hangingPunct="1">
              <a:lnSpc>
                <a:spcPct val="107000"/>
              </a:lnSpc>
              <a:spcBef>
                <a:spcPct val="0"/>
              </a:spcBef>
              <a:spcAft>
                <a:spcPct val="0"/>
              </a:spcAft>
              <a:buClrTx/>
              <a:buSzTx/>
              <a:buFontTx/>
              <a:buNone/>
              <a:tabLst/>
              <a:defRPr/>
            </a:pPr>
            <a:r>
              <a:rPr lang="en-US" sz="1000" dirty="0">
                <a:solidFill>
                  <a:prstClr val="black"/>
                </a:solidFill>
                <a:latin typeface="Times New Roman" panose="02020603050405020304" pitchFamily="18" charset="0"/>
                <a:cs typeface="Times New Roman" panose="02020603050405020304" pitchFamily="18" charset="0"/>
              </a:rPr>
              <a:t>SYI-3.D.1 The level of variation in a population affects population dynamics— </a:t>
            </a:r>
            <a:br>
              <a:rPr lang="en-US" sz="1000" dirty="0">
                <a:solidFill>
                  <a:prstClr val="black"/>
                </a:solidFill>
                <a:latin typeface="Times New Roman" panose="02020603050405020304" pitchFamily="18" charset="0"/>
                <a:cs typeface="Times New Roman" panose="02020603050405020304" pitchFamily="18" charset="0"/>
              </a:rPr>
            </a:br>
            <a:r>
              <a:rPr lang="en-US" sz="1000" dirty="0">
                <a:solidFill>
                  <a:prstClr val="black"/>
                </a:solidFill>
                <a:latin typeface="Times New Roman" panose="02020603050405020304" pitchFamily="18" charset="0"/>
                <a:cs typeface="Times New Roman" panose="02020603050405020304" pitchFamily="18" charset="0"/>
              </a:rPr>
              <a:t>    a. Population ability to respond to changes in the environment is influenced by genetic diversity. Species and populations with little genetic diversity are at risk of decline or </a:t>
            </a:r>
            <a:br>
              <a:rPr lang="en-US" sz="1000" dirty="0">
                <a:solidFill>
                  <a:prstClr val="black"/>
                </a:solidFill>
                <a:latin typeface="Times New Roman" panose="02020603050405020304" pitchFamily="18" charset="0"/>
                <a:cs typeface="Times New Roman" panose="02020603050405020304" pitchFamily="18" charset="0"/>
              </a:rPr>
            </a:br>
            <a:r>
              <a:rPr lang="en-US" sz="1000" dirty="0">
                <a:solidFill>
                  <a:prstClr val="black"/>
                </a:solidFill>
                <a:latin typeface="Times New Roman" panose="02020603050405020304" pitchFamily="18" charset="0"/>
                <a:cs typeface="Times New Roman" panose="02020603050405020304" pitchFamily="18" charset="0"/>
              </a:rPr>
              <a:t>             extinction.  ILLUSTRATIVE EXAMPLE- </a:t>
            </a:r>
            <a:r>
              <a:rPr lang="en-US" sz="1000" dirty="0">
                <a:solidFill>
                  <a:srgbClr val="FF0000"/>
                </a:solidFill>
              </a:rPr>
              <a:t>Genetic diversity and selective pressures </a:t>
            </a:r>
            <a:br>
              <a:rPr lang="en-US" sz="1000" dirty="0">
                <a:solidFill>
                  <a:prstClr val="black"/>
                </a:solidFill>
                <a:latin typeface="Times New Roman" panose="02020603050405020304" pitchFamily="18" charset="0"/>
                <a:cs typeface="Times New Roman" panose="02020603050405020304" pitchFamily="18" charset="0"/>
              </a:rPr>
            </a:br>
            <a:r>
              <a:rPr kumimoji="0" lang="en-US" sz="1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EVO-3.G.1 Extinctions have occurred throughout Earth’s history. </a:t>
            </a:r>
          </a:p>
        </p:txBody>
      </p:sp>
      <p:sp>
        <p:nvSpPr>
          <p:cNvPr id="3" name="TextBox 2">
            <a:extLst>
              <a:ext uri="{FF2B5EF4-FFF2-40B4-BE49-F238E27FC236}">
                <a16:creationId xmlns:a16="http://schemas.microsoft.com/office/drawing/2014/main" id="{B06C3156-2861-464F-BD50-B9F93EE309B9}"/>
              </a:ext>
            </a:extLst>
          </p:cNvPr>
          <p:cNvSpPr txBox="1"/>
          <p:nvPr/>
        </p:nvSpPr>
        <p:spPr>
          <a:xfrm>
            <a:off x="1295400" y="914400"/>
            <a:ext cx="7848600" cy="3565591"/>
          </a:xfrm>
          <a:prstGeom prst="rect">
            <a:avLst/>
          </a:prstGeom>
          <a:noFill/>
        </p:spPr>
        <p:txBody>
          <a:bodyPr wrap="square" rtlCol="0">
            <a:spAutoFit/>
          </a:bodyPr>
          <a:lstStyle/>
          <a:p>
            <a:r>
              <a:rPr kumimoji="0" lang="en-US" b="0" i="0" u="none" strike="noStrike" kern="1200" cap="none" spc="0" normalizeH="0" baseline="0" noProof="0" dirty="0">
                <a:ln>
                  <a:noFill/>
                </a:ln>
                <a:solidFill>
                  <a:prstClr val="black"/>
                </a:solidFill>
                <a:effectLst/>
                <a:uLnTx/>
                <a:uFillTx/>
              </a:rPr>
              <a:t>The amount of diversity in an ecosystem can be determined by the rate    </a:t>
            </a:r>
            <a:br>
              <a:rPr kumimoji="0" lang="en-US" b="0" i="0" u="none" strike="noStrike" kern="1200" cap="none" spc="0" normalizeH="0" baseline="0" noProof="0" dirty="0">
                <a:ln>
                  <a:noFill/>
                </a:ln>
                <a:solidFill>
                  <a:prstClr val="black"/>
                </a:solidFill>
                <a:effectLst/>
                <a:uLnTx/>
                <a:uFillTx/>
              </a:rPr>
            </a:br>
            <a:r>
              <a:rPr kumimoji="0" lang="en-US" b="0" i="0" u="none" strike="noStrike" kern="1200" cap="none" spc="0" normalizeH="0" baseline="0" noProof="0" dirty="0">
                <a:ln>
                  <a:noFill/>
                </a:ln>
                <a:solidFill>
                  <a:prstClr val="black"/>
                </a:solidFill>
                <a:effectLst/>
                <a:uLnTx/>
                <a:uFillTx/>
              </a:rPr>
              <a:t>    </a:t>
            </a:r>
            <a:r>
              <a:rPr lang="en-US" dirty="0">
                <a:solidFill>
                  <a:prstClr val="black"/>
                </a:solidFill>
              </a:rPr>
              <a:t>s</a:t>
            </a:r>
            <a:r>
              <a:rPr kumimoji="0" lang="en-US" b="0" i="0" u="none" strike="noStrike" kern="1200" cap="none" spc="0" normalizeH="0" baseline="0" noProof="0" dirty="0">
                <a:ln>
                  <a:noFill/>
                </a:ln>
                <a:solidFill>
                  <a:prstClr val="black"/>
                </a:solidFill>
                <a:effectLst/>
                <a:uLnTx/>
                <a:uFillTx/>
              </a:rPr>
              <a:t>peciation and the rate of extinction.</a:t>
            </a:r>
          </a:p>
          <a:p>
            <a:endParaRPr lang="en-US" sz="1600" dirty="0">
              <a:solidFill>
                <a:prstClr val="black"/>
              </a:solidFill>
            </a:endParaRPr>
          </a:p>
          <a:p>
            <a:pPr marL="0" marR="0" lvl="0" indent="0" algn="l" defTabSz="914400" rtl="0" eaLnBrk="1" fontAlgn="base" latinLnBrk="0" hangingPunct="1">
              <a:lnSpc>
                <a:spcPct val="107000"/>
              </a:lnSpc>
              <a:spcBef>
                <a:spcPct val="0"/>
              </a:spcBef>
              <a:spcAft>
                <a:spcPts val="800"/>
              </a:spcAft>
              <a:buClrTx/>
              <a:buSzTx/>
              <a:buFontTx/>
              <a:buNone/>
              <a:tabLst/>
              <a:defRPr/>
            </a:pPr>
            <a:r>
              <a:rPr kumimoji="0" lang="en-US"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Species and populations with the greatest genetic diversity are at risk </a:t>
            </a:r>
            <a:br>
              <a:rPr kumimoji="0" lang="en-US"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br>
            <a:r>
              <a:rPr kumimoji="0" lang="en-US"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of decline or extinction. </a:t>
            </a:r>
          </a:p>
          <a:p>
            <a:pPr lvl="0">
              <a:lnSpc>
                <a:spcPct val="107000"/>
              </a:lnSpc>
            </a:pPr>
            <a:endParaRPr lang="en-US" sz="1800" dirty="0">
              <a:solidFill>
                <a:prstClr val="black"/>
              </a:solidFill>
            </a:endParaRPr>
          </a:p>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Extinctions have occurred throughout Earth’s history. </a:t>
            </a:r>
          </a:p>
          <a:p>
            <a:endParaRPr kumimoji="0" lang="en-US" b="0" i="0" u="none" strike="noStrike" kern="1200" cap="none" spc="0" normalizeH="0" baseline="0" noProof="0" dirty="0">
              <a:ln>
                <a:noFill/>
              </a:ln>
              <a:solidFill>
                <a:prstClr val="black"/>
              </a:solidFill>
              <a:effectLst/>
              <a:uLnTx/>
              <a:uFillTx/>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p>
        </p:txBody>
      </p:sp>
      <p:sp>
        <p:nvSpPr>
          <p:cNvPr id="5" name="TextBox 4">
            <a:extLst>
              <a:ext uri="{FF2B5EF4-FFF2-40B4-BE49-F238E27FC236}">
                <a16:creationId xmlns:a16="http://schemas.microsoft.com/office/drawing/2014/main" id="{3D1A0665-537C-46CF-B5A0-C7F331D7EF76}"/>
              </a:ext>
            </a:extLst>
          </p:cNvPr>
          <p:cNvSpPr txBox="1"/>
          <p:nvPr/>
        </p:nvSpPr>
        <p:spPr>
          <a:xfrm>
            <a:off x="79513" y="1006732"/>
            <a:ext cx="1010478" cy="461665"/>
          </a:xfrm>
          <a:prstGeom prst="rect">
            <a:avLst/>
          </a:prstGeom>
          <a:noFill/>
        </p:spPr>
        <p:txBody>
          <a:bodyPr wrap="square">
            <a:spAutoFit/>
          </a:bodyPr>
          <a:lstStyle/>
          <a:p>
            <a:r>
              <a:rPr lang="en-US" sz="2400" dirty="0">
                <a:solidFill>
                  <a:srgbClr val="0000FF"/>
                </a:solidFill>
              </a:rPr>
              <a:t>TRUE</a:t>
            </a:r>
          </a:p>
        </p:txBody>
      </p:sp>
      <p:sp>
        <p:nvSpPr>
          <p:cNvPr id="7" name="TextBox 6">
            <a:extLst>
              <a:ext uri="{FF2B5EF4-FFF2-40B4-BE49-F238E27FC236}">
                <a16:creationId xmlns:a16="http://schemas.microsoft.com/office/drawing/2014/main" id="{7D51B38D-23D3-4B1E-9F06-F99816EBF8AD}"/>
              </a:ext>
            </a:extLst>
          </p:cNvPr>
          <p:cNvSpPr txBox="1"/>
          <p:nvPr/>
        </p:nvSpPr>
        <p:spPr>
          <a:xfrm>
            <a:off x="79513" y="1828800"/>
            <a:ext cx="1215887"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FALSE</a:t>
            </a:r>
          </a:p>
        </p:txBody>
      </p:sp>
      <p:sp>
        <p:nvSpPr>
          <p:cNvPr id="9" name="TextBox 8">
            <a:extLst>
              <a:ext uri="{FF2B5EF4-FFF2-40B4-BE49-F238E27FC236}">
                <a16:creationId xmlns:a16="http://schemas.microsoft.com/office/drawing/2014/main" id="{8ECE0DBD-1270-49C4-BF45-8C0CD9172A87}"/>
              </a:ext>
            </a:extLst>
          </p:cNvPr>
          <p:cNvSpPr txBox="1"/>
          <p:nvPr/>
        </p:nvSpPr>
        <p:spPr>
          <a:xfrm>
            <a:off x="79513" y="154863"/>
            <a:ext cx="4631634" cy="466025"/>
          </a:xfrm>
          <a:prstGeom prst="rect">
            <a:avLst/>
          </a:prstGeom>
          <a:noFill/>
        </p:spPr>
        <p:txBody>
          <a:bodyPr wrap="square">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TRUE or FALSE</a:t>
            </a:r>
          </a:p>
        </p:txBody>
      </p:sp>
      <p:sp>
        <p:nvSpPr>
          <p:cNvPr id="11" name="TextBox 10">
            <a:extLst>
              <a:ext uri="{FF2B5EF4-FFF2-40B4-BE49-F238E27FC236}">
                <a16:creationId xmlns:a16="http://schemas.microsoft.com/office/drawing/2014/main" id="{32ECF87E-7AAC-46BB-A54A-A04BE4D148F2}"/>
              </a:ext>
            </a:extLst>
          </p:cNvPr>
          <p:cNvSpPr txBox="1"/>
          <p:nvPr/>
        </p:nvSpPr>
        <p:spPr>
          <a:xfrm>
            <a:off x="228600" y="2675679"/>
            <a:ext cx="1292087"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TRUE</a:t>
            </a:r>
          </a:p>
        </p:txBody>
      </p:sp>
    </p:spTree>
    <p:extLst>
      <p:ext uri="{BB962C8B-B14F-4D97-AF65-F5344CB8AC3E}">
        <p14:creationId xmlns:p14="http://schemas.microsoft.com/office/powerpoint/2010/main" val="428563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6621E9D-D2C3-47E8-9A8D-D3132108C99F}"/>
              </a:ext>
            </a:extLst>
          </p:cNvPr>
          <p:cNvSpPr>
            <a:spLocks noGrp="1" noChangeArrowheads="1"/>
          </p:cNvSpPr>
          <p:nvPr>
            <p:ph type="body" sz="half" idx="2"/>
          </p:nvPr>
        </p:nvSpPr>
        <p:spPr>
          <a:xfrm>
            <a:off x="228600" y="304800"/>
            <a:ext cx="8458200" cy="2971800"/>
          </a:xfrm>
        </p:spPr>
        <p:txBody>
          <a:bodyPr/>
          <a:lstStyle/>
          <a:p>
            <a:pPr eaLnBrk="1" hangingPunct="1">
              <a:buFontTx/>
              <a:buNone/>
            </a:pPr>
            <a:r>
              <a:rPr lang="en-US" altLang="en-US" sz="2800" b="1" dirty="0">
                <a:latin typeface="Comic Sans MS" panose="030F0702030302020204" pitchFamily="66" charset="0"/>
              </a:rPr>
              <a:t>According to this diagram, modern whales have a vestigial pelvis and femur. What does this suggest about ancestors of modern whales?</a:t>
            </a:r>
          </a:p>
        </p:txBody>
      </p:sp>
      <p:sp>
        <p:nvSpPr>
          <p:cNvPr id="98307" name="Text Box 3">
            <a:extLst>
              <a:ext uri="{FF2B5EF4-FFF2-40B4-BE49-F238E27FC236}">
                <a16:creationId xmlns:a16="http://schemas.microsoft.com/office/drawing/2014/main" id="{D9B1273A-7A46-4693-809E-65A0ABAC49CA}"/>
              </a:ext>
            </a:extLst>
          </p:cNvPr>
          <p:cNvSpPr txBox="1">
            <a:spLocks noChangeArrowheads="1"/>
          </p:cNvSpPr>
          <p:nvPr/>
        </p:nvSpPr>
        <p:spPr bwMode="auto">
          <a:xfrm>
            <a:off x="374374" y="2027440"/>
            <a:ext cx="4419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Ancestors of modern whales had legs and </a:t>
            </a:r>
          </a:p>
          <a:p>
            <a:pPr eaLnBrk="1" hangingPunct="1">
              <a:spcBef>
                <a:spcPct val="0"/>
              </a:spcBef>
              <a:buFontTx/>
              <a:buNone/>
            </a:pPr>
            <a:r>
              <a:rPr lang="en-US" altLang="en-US" sz="2800" b="1" dirty="0">
                <a:solidFill>
                  <a:schemeClr val="accent2"/>
                </a:solidFill>
                <a:latin typeface="Comic Sans MS" panose="030F0702030302020204" pitchFamily="66" charset="0"/>
              </a:rPr>
              <a:t>walked on land</a:t>
            </a:r>
          </a:p>
        </p:txBody>
      </p:sp>
      <p:pic>
        <p:nvPicPr>
          <p:cNvPr id="25604" name="Picture 4">
            <a:extLst>
              <a:ext uri="{FF2B5EF4-FFF2-40B4-BE49-F238E27FC236}">
                <a16:creationId xmlns:a16="http://schemas.microsoft.com/office/drawing/2014/main" id="{1BB75FAD-C517-4524-B07D-97C3C78F9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743200"/>
            <a:ext cx="394335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5">
            <a:extLst>
              <a:ext uri="{FF2B5EF4-FFF2-40B4-BE49-F238E27FC236}">
                <a16:creationId xmlns:a16="http://schemas.microsoft.com/office/drawing/2014/main" id="{C7615F5F-7F1B-4D7D-B54C-668BBBE0ACED}"/>
              </a:ext>
            </a:extLst>
          </p:cNvPr>
          <p:cNvSpPr>
            <a:spLocks noChangeArrowheads="1"/>
          </p:cNvSpPr>
          <p:nvPr/>
        </p:nvSpPr>
        <p:spPr bwMode="auto">
          <a:xfrm>
            <a:off x="4422775" y="0"/>
            <a:ext cx="46974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r>
              <a:rPr lang="en-US" altLang="en-US" sz="1000" b="1" dirty="0">
                <a:solidFill>
                  <a:srgbClr val="CC0099"/>
                </a:solidFill>
              </a:rPr>
              <a:t>Image from BIOLOGY by Miller and Levine; Prentice Hall Publishing © 2006</a:t>
            </a:r>
          </a:p>
        </p:txBody>
      </p:sp>
      <p:sp>
        <p:nvSpPr>
          <p:cNvPr id="2" name="Rectangle 1">
            <a:extLst>
              <a:ext uri="{FF2B5EF4-FFF2-40B4-BE49-F238E27FC236}">
                <a16:creationId xmlns:a16="http://schemas.microsoft.com/office/drawing/2014/main" id="{4B4BFD8B-1338-4E3B-9CA1-8D43333A369F}"/>
              </a:ext>
            </a:extLst>
          </p:cNvPr>
          <p:cNvSpPr/>
          <p:nvPr/>
        </p:nvSpPr>
        <p:spPr>
          <a:xfrm>
            <a:off x="621" y="6347182"/>
            <a:ext cx="9120188" cy="412036"/>
          </a:xfrm>
          <a:prstGeom prst="rect">
            <a:avLst/>
          </a:prstGeom>
        </p:spPr>
        <p:txBody>
          <a:bodyPr>
            <a:spAutoFit/>
          </a:bodyPr>
          <a:lstStyle/>
          <a:p>
            <a:pPr lvl="0">
              <a:lnSpc>
                <a:spcPct val="107000"/>
              </a:lnSpc>
            </a:pPr>
            <a:r>
              <a:rPr lang="en-US" sz="1000" dirty="0">
                <a:solidFill>
                  <a:prstClr val="black"/>
                </a:solidFill>
              </a:rPr>
              <a:t>EVO-1.N.1 Molecular, morphological, and genetic evidence from extant and extinct organisms adds to our understanding of evolution— </a:t>
            </a:r>
          </a:p>
          <a:p>
            <a:pPr lvl="0">
              <a:lnSpc>
                <a:spcPct val="107000"/>
              </a:lnSpc>
            </a:pPr>
            <a:r>
              <a:rPr lang="en-US" sz="1000" dirty="0">
                <a:solidFill>
                  <a:prstClr val="black"/>
                </a:solidFill>
              </a:rPr>
              <a:t>b. Morphological homologies, including vestigial structures, represent features shared by common ancestry.</a:t>
            </a:r>
            <a:endParaRPr lang="en-US" sz="10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8307"/>
                                        </p:tgtEl>
                                        <p:attrNameLst>
                                          <p:attrName>style.visibility</p:attrName>
                                        </p:attrNameLst>
                                      </p:cBhvr>
                                      <p:to>
                                        <p:strVal val="visible"/>
                                      </p:to>
                                    </p:set>
                                    <p:animEffect transition="in" filter="dissolve">
                                      <p:cBhvr>
                                        <p:cTn id="7" dur="500"/>
                                        <p:tgtEl>
                                          <p:spTgt spid="98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6621E9D-D2C3-47E8-9A8D-D3132108C99F}"/>
              </a:ext>
            </a:extLst>
          </p:cNvPr>
          <p:cNvSpPr>
            <a:spLocks noGrp="1" noChangeArrowheads="1"/>
          </p:cNvSpPr>
          <p:nvPr>
            <p:ph type="body" sz="half" idx="2"/>
          </p:nvPr>
        </p:nvSpPr>
        <p:spPr>
          <a:xfrm>
            <a:off x="152400" y="276687"/>
            <a:ext cx="9120188" cy="2971800"/>
          </a:xfrm>
        </p:spPr>
        <p:txBody>
          <a:bodyPr/>
          <a:lstStyle/>
          <a:p>
            <a:pPr marL="0" indent="0" algn="l">
              <a:buNone/>
            </a:pPr>
            <a:r>
              <a:rPr lang="en-US" sz="1600" b="0" i="0" dirty="0">
                <a:effectLst/>
                <a:latin typeface="Comic Sans MS" panose="030F0702030302020204" pitchFamily="66" charset="0"/>
              </a:rPr>
              <a:t>Peter and Rosemary Grant spent 30 years observing the finches in the Galapagos Islands. </a:t>
            </a:r>
            <a:br>
              <a:rPr lang="en-US" sz="1600" b="0" i="0" dirty="0">
                <a:effectLst/>
                <a:latin typeface="Comic Sans MS" panose="030F0702030302020204" pitchFamily="66" charset="0"/>
              </a:rPr>
            </a:br>
            <a:r>
              <a:rPr lang="en-US" sz="1600" b="0" i="0" dirty="0">
                <a:effectLst/>
                <a:latin typeface="Comic Sans MS" panose="030F0702030302020204" pitchFamily="66" charset="0"/>
              </a:rPr>
              <a:t>On one of the most desolate islands, ground cacti and shrubs are the old vegetation that grows. In 1977, there was a severe drought and seeds of all kinds became scarce. The small, soft seeds were quickly eaten by the birds, leaving mainly large, tough seeds that the finches don’t normally eat. A year after the drought, the ecologists discovered that the average width of the finches’ beaks has increased compared to the measurements before the drought. </a:t>
            </a:r>
          </a:p>
          <a:p>
            <a:pPr marL="0" indent="0" algn="l">
              <a:buNone/>
            </a:pPr>
            <a:endParaRPr lang="en-US" sz="1600" b="1" dirty="0">
              <a:latin typeface="Comic Sans MS" panose="030F0702030302020204" pitchFamily="66" charset="0"/>
            </a:endParaRPr>
          </a:p>
          <a:p>
            <a:pPr marL="0" indent="0" algn="l">
              <a:buNone/>
            </a:pPr>
            <a:r>
              <a:rPr lang="en-US" sz="1600" b="0" i="0" dirty="0">
                <a:effectLst/>
                <a:latin typeface="Comic Sans MS" panose="030F0702030302020204" pitchFamily="66" charset="0"/>
              </a:rPr>
              <a:t> Which of the following statements best explains the increase in beak size?</a:t>
            </a:r>
          </a:p>
          <a:p>
            <a:pPr marL="0" indent="0" algn="l">
              <a:buNone/>
            </a:pPr>
            <a:r>
              <a:rPr lang="en-US" sz="1600" b="0" i="0" dirty="0">
                <a:effectLst/>
                <a:latin typeface="Comic Sans MS" panose="030F0702030302020204" pitchFamily="66" charset="0"/>
              </a:rPr>
              <a:t>   A. The finches with the smaller beaks made their beaks bigger to get the tougher seeds. </a:t>
            </a:r>
          </a:p>
          <a:p>
            <a:pPr marL="0" indent="0" algn="l">
              <a:buNone/>
            </a:pPr>
            <a:r>
              <a:rPr lang="en-US" sz="1600" b="0" i="0" dirty="0">
                <a:effectLst/>
                <a:latin typeface="Comic Sans MS" panose="030F0702030302020204" pitchFamily="66" charset="0"/>
              </a:rPr>
              <a:t>   B. The finches with the bigger beaks were stronger so they attacked and killed the </a:t>
            </a:r>
            <a:br>
              <a:rPr lang="en-US" sz="1600" b="0" i="0" dirty="0">
                <a:effectLst/>
                <a:latin typeface="Comic Sans MS" panose="030F0702030302020204" pitchFamily="66" charset="0"/>
              </a:rPr>
            </a:br>
            <a:r>
              <a:rPr lang="en-US" sz="1600" b="0" i="0" dirty="0">
                <a:effectLst/>
                <a:latin typeface="Comic Sans MS" panose="030F0702030302020204" pitchFamily="66" charset="0"/>
              </a:rPr>
              <a:t>          finches with the smaller beaks. </a:t>
            </a:r>
          </a:p>
          <a:p>
            <a:pPr marL="0" indent="0" algn="l">
              <a:buNone/>
            </a:pPr>
            <a:r>
              <a:rPr lang="en-US" sz="1600" b="0" i="0" dirty="0">
                <a:effectLst/>
                <a:latin typeface="Comic Sans MS" panose="030F0702030302020204" pitchFamily="66" charset="0"/>
              </a:rPr>
              <a:t>   C. The finches with the bigger beaks were able to eat the tough seeds and were healthier. </a:t>
            </a:r>
            <a:br>
              <a:rPr lang="en-US" sz="1600" b="0" i="0" dirty="0">
                <a:effectLst/>
                <a:latin typeface="Comic Sans MS" panose="030F0702030302020204" pitchFamily="66" charset="0"/>
              </a:rPr>
            </a:br>
            <a:r>
              <a:rPr lang="en-US" sz="1600" b="0" i="0" dirty="0">
                <a:effectLst/>
                <a:latin typeface="Comic Sans MS" panose="030F0702030302020204" pitchFamily="66" charset="0"/>
              </a:rPr>
              <a:t>       Thus, they were able to produce more offspring that inherited the large beak gene. </a:t>
            </a:r>
          </a:p>
          <a:p>
            <a:pPr marL="0" indent="0" algn="l">
              <a:buNone/>
            </a:pPr>
            <a:r>
              <a:rPr lang="en-US" sz="1600" dirty="0">
                <a:latin typeface="Comic Sans MS" panose="030F0702030302020204" pitchFamily="66" charset="0"/>
              </a:rPr>
              <a:t>   </a:t>
            </a:r>
            <a:r>
              <a:rPr lang="en-US" sz="1600" b="0" i="0" dirty="0">
                <a:effectLst/>
                <a:latin typeface="Comic Sans MS" panose="030F0702030302020204" pitchFamily="66" charset="0"/>
              </a:rPr>
              <a:t>D. All the finches’ beaks increased in size to be able to eat the tougher seeds. </a:t>
            </a:r>
          </a:p>
          <a:p>
            <a:pPr marL="0" indent="0" algn="l">
              <a:buNone/>
            </a:pPr>
            <a:endParaRPr lang="en-US" sz="1600" dirty="0">
              <a:latin typeface="Comic Sans MS" panose="030F0702030302020204" pitchFamily="66" charset="0"/>
            </a:endParaRPr>
          </a:p>
          <a:p>
            <a:pPr marL="0" indent="0" algn="l">
              <a:buNone/>
            </a:pPr>
            <a:r>
              <a:rPr lang="en-US" sz="1600" b="0" i="0" dirty="0">
                <a:effectLst/>
                <a:latin typeface="Comic Sans MS" panose="030F0702030302020204" pitchFamily="66" charset="0"/>
              </a:rPr>
              <a:t>Which of the following statements explains how the beak size increased? </a:t>
            </a:r>
          </a:p>
          <a:p>
            <a:pPr marL="0" indent="0" algn="l">
              <a:buNone/>
            </a:pPr>
            <a:r>
              <a:rPr lang="en-US" sz="1600" b="0" i="0" dirty="0">
                <a:effectLst/>
                <a:latin typeface="Comic Sans MS" panose="030F0702030302020204" pitchFamily="66" charset="0"/>
              </a:rPr>
              <a:t>   A. A new allele appeared in a finch from a mutation</a:t>
            </a:r>
          </a:p>
          <a:p>
            <a:pPr marL="0" indent="0" algn="l">
              <a:buNone/>
            </a:pPr>
            <a:r>
              <a:rPr lang="en-US" sz="1600" b="0" i="0" dirty="0">
                <a:effectLst/>
                <a:latin typeface="Comic Sans MS" panose="030F0702030302020204" pitchFamily="66" charset="0"/>
              </a:rPr>
              <a:t>   B. A new trait appeared in the population due to the bottle effect.</a:t>
            </a:r>
          </a:p>
          <a:p>
            <a:pPr marL="0" indent="0" algn="l">
              <a:buNone/>
            </a:pPr>
            <a:r>
              <a:rPr lang="en-US" sz="1600" b="0" i="0" dirty="0">
                <a:effectLst/>
                <a:latin typeface="Comic Sans MS" panose="030F0702030302020204" pitchFamily="66" charset="0"/>
              </a:rPr>
              <a:t>   C. A new trait appeared in the population due to the recombination of alleles. </a:t>
            </a:r>
          </a:p>
          <a:p>
            <a:pPr marL="0" indent="0" algn="l">
              <a:buNone/>
            </a:pPr>
            <a:r>
              <a:rPr lang="en-US" sz="1600" b="0" i="0" dirty="0">
                <a:effectLst/>
                <a:latin typeface="Comic Sans MS" panose="030F0702030302020204" pitchFamily="66" charset="0"/>
              </a:rPr>
              <a:t>   D. A change in the frequency of a gene was due to selective pressure from the environment.</a:t>
            </a:r>
          </a:p>
        </p:txBody>
      </p:sp>
      <p:sp>
        <p:nvSpPr>
          <p:cNvPr id="25605" name="Rectangle 5">
            <a:extLst>
              <a:ext uri="{FF2B5EF4-FFF2-40B4-BE49-F238E27FC236}">
                <a16:creationId xmlns:a16="http://schemas.microsoft.com/office/drawing/2014/main" id="{C7615F5F-7F1B-4D7D-B54C-668BBBE0ACED}"/>
              </a:ext>
            </a:extLst>
          </p:cNvPr>
          <p:cNvSpPr>
            <a:spLocks noChangeArrowheads="1"/>
          </p:cNvSpPr>
          <p:nvPr/>
        </p:nvSpPr>
        <p:spPr bwMode="auto">
          <a:xfrm>
            <a:off x="-16565" y="61243"/>
            <a:ext cx="638668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r>
              <a:rPr lang="en-US" altLang="en-US" sz="1000" b="1" dirty="0">
                <a:solidFill>
                  <a:srgbClr val="CC0099"/>
                </a:solidFill>
              </a:rPr>
              <a:t>https://fiveable.me/ap-bio/mcq/biology-multiple-choice-questions/study-guide/Ej2O472Pjzzyu9SgxHuJ</a:t>
            </a:r>
          </a:p>
        </p:txBody>
      </p:sp>
      <p:sp>
        <p:nvSpPr>
          <p:cNvPr id="2" name="Rectangle 1">
            <a:extLst>
              <a:ext uri="{FF2B5EF4-FFF2-40B4-BE49-F238E27FC236}">
                <a16:creationId xmlns:a16="http://schemas.microsoft.com/office/drawing/2014/main" id="{4B4BFD8B-1338-4E3B-9CA1-8D43333A369F}"/>
              </a:ext>
            </a:extLst>
          </p:cNvPr>
          <p:cNvSpPr/>
          <p:nvPr/>
        </p:nvSpPr>
        <p:spPr>
          <a:xfrm>
            <a:off x="0" y="6127036"/>
            <a:ext cx="9120188" cy="741998"/>
          </a:xfrm>
          <a:prstGeom prst="rect">
            <a:avLst/>
          </a:prstGeom>
        </p:spPr>
        <p:txBody>
          <a:bodyPr>
            <a:spAutoFit/>
          </a:bodyPr>
          <a:lstStyle/>
          <a:p>
            <a:pPr>
              <a:lnSpc>
                <a:spcPct val="107000"/>
              </a:lnSpc>
            </a:pPr>
            <a:r>
              <a:rPr lang="en-US" sz="800" dirty="0">
                <a:latin typeface="Times New Roman" panose="02020603050405020304" pitchFamily="18" charset="0"/>
                <a:cs typeface="Times New Roman" panose="02020603050405020304" pitchFamily="18" charset="0"/>
              </a:rPr>
              <a:t>EVO-1.C.1 Natural selection is a major mechanism of evolution. </a:t>
            </a:r>
          </a:p>
          <a:p>
            <a:pPr>
              <a:lnSpc>
                <a:spcPct val="107000"/>
              </a:lnSpc>
            </a:pPr>
            <a:r>
              <a:rPr lang="en-US" sz="800" dirty="0">
                <a:latin typeface="Times New Roman" panose="02020603050405020304" pitchFamily="18" charset="0"/>
                <a:cs typeface="Times New Roman" panose="02020603050405020304" pitchFamily="18" charset="0"/>
              </a:rPr>
              <a:t>EVO-1.C.2 According to Darwin’s theory of natural selection, competition for limited resources results in differential survival. Individuals with more favorable phenotypes are  more likely to survive and produce more offspring, thus passing traits to subsequent generations</a:t>
            </a:r>
          </a:p>
          <a:p>
            <a:pPr lvl="0">
              <a:lnSpc>
                <a:spcPct val="107000"/>
              </a:lnSpc>
            </a:pPr>
            <a:r>
              <a:rPr lang="en-US" sz="800" dirty="0">
                <a:latin typeface="Times New Roman" panose="02020603050405020304" pitchFamily="18" charset="0"/>
                <a:cs typeface="Times New Roman" panose="02020603050405020304" pitchFamily="18" charset="0"/>
              </a:rPr>
              <a:t>EVO-1.E.1 Natural selection acts on phenotypic variations in populations. </a:t>
            </a:r>
          </a:p>
          <a:p>
            <a:pPr lvl="0">
              <a:lnSpc>
                <a:spcPct val="107000"/>
              </a:lnSpc>
            </a:pPr>
            <a:r>
              <a:rPr lang="en-US" sz="800" dirty="0">
                <a:latin typeface="Times New Roman" panose="02020603050405020304" pitchFamily="18" charset="0"/>
                <a:cs typeface="Times New Roman" panose="02020603050405020304" pitchFamily="18" charset="0"/>
              </a:rPr>
              <a:t>EVO-1.E.2 Environments change and apply selective pressures to populations. </a:t>
            </a:r>
          </a:p>
        </p:txBody>
      </p:sp>
      <p:sp>
        <p:nvSpPr>
          <p:cNvPr id="3" name="Rectangle 2">
            <a:extLst>
              <a:ext uri="{FF2B5EF4-FFF2-40B4-BE49-F238E27FC236}">
                <a16:creationId xmlns:a16="http://schemas.microsoft.com/office/drawing/2014/main" id="{878EB64C-D949-4216-90A4-61B5836ED9A7}"/>
              </a:ext>
            </a:extLst>
          </p:cNvPr>
          <p:cNvSpPr/>
          <p:nvPr/>
        </p:nvSpPr>
        <p:spPr>
          <a:xfrm>
            <a:off x="304800" y="3463931"/>
            <a:ext cx="8686800" cy="5334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28BFDBA-DB73-4FA6-80D3-04E27B2F1705}"/>
              </a:ext>
            </a:extLst>
          </p:cNvPr>
          <p:cNvSpPr/>
          <p:nvPr/>
        </p:nvSpPr>
        <p:spPr>
          <a:xfrm>
            <a:off x="347869" y="5715000"/>
            <a:ext cx="8816009" cy="412036"/>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177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15CCA81-A566-4D4A-9794-73531C807AE4}"/>
              </a:ext>
            </a:extLst>
          </p:cNvPr>
          <p:cNvSpPr>
            <a:spLocks noGrp="1" noChangeArrowheads="1"/>
          </p:cNvSpPr>
          <p:nvPr>
            <p:ph type="body" sz="half" idx="2"/>
          </p:nvPr>
        </p:nvSpPr>
        <p:spPr>
          <a:xfrm>
            <a:off x="260642" y="350837"/>
            <a:ext cx="8913838" cy="2133600"/>
          </a:xfrm>
        </p:spPr>
        <p:txBody>
          <a:bodyPr/>
          <a:lstStyle/>
          <a:p>
            <a:pPr eaLnBrk="1" hangingPunct="1">
              <a:buFontTx/>
              <a:buNone/>
            </a:pPr>
            <a:r>
              <a:rPr lang="en-US" altLang="en-US" sz="2800" b="1" dirty="0">
                <a:latin typeface="Comic Sans MS" panose="030F0702030302020204" pitchFamily="66" charset="0"/>
              </a:rPr>
              <a:t>Structures that develop from the same embryonic tissues, but have different mature forms</a:t>
            </a:r>
          </a:p>
        </p:txBody>
      </p:sp>
      <p:sp>
        <p:nvSpPr>
          <p:cNvPr id="78851" name="Text Box 3">
            <a:extLst>
              <a:ext uri="{FF2B5EF4-FFF2-40B4-BE49-F238E27FC236}">
                <a16:creationId xmlns:a16="http://schemas.microsoft.com/office/drawing/2014/main" id="{A4656BDF-5470-42D7-9119-6675031A6A20}"/>
              </a:ext>
            </a:extLst>
          </p:cNvPr>
          <p:cNvSpPr txBox="1">
            <a:spLocks noChangeArrowheads="1"/>
          </p:cNvSpPr>
          <p:nvPr/>
        </p:nvSpPr>
        <p:spPr bwMode="auto">
          <a:xfrm>
            <a:off x="1219200" y="1322290"/>
            <a:ext cx="465704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Homologous structures</a:t>
            </a:r>
          </a:p>
        </p:txBody>
      </p:sp>
      <p:sp>
        <p:nvSpPr>
          <p:cNvPr id="27652" name="Text Box 4">
            <a:extLst>
              <a:ext uri="{FF2B5EF4-FFF2-40B4-BE49-F238E27FC236}">
                <a16:creationId xmlns:a16="http://schemas.microsoft.com/office/drawing/2014/main" id="{B2041330-39CE-4187-876D-65596505C87C}"/>
              </a:ext>
            </a:extLst>
          </p:cNvPr>
          <p:cNvSpPr txBox="1">
            <a:spLocks noChangeArrowheads="1"/>
          </p:cNvSpPr>
          <p:nvPr/>
        </p:nvSpPr>
        <p:spPr bwMode="auto">
          <a:xfrm>
            <a:off x="25790" y="2944709"/>
            <a:ext cx="914868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latin typeface="Comic Sans MS" panose="030F0702030302020204" pitchFamily="66" charset="0"/>
              </a:rPr>
              <a:t>Organs that are historical remnants of structures that had important functions in ancestors </a:t>
            </a:r>
            <a:endParaRPr lang="en-US" altLang="en-US" sz="2000" b="1" dirty="0">
              <a:latin typeface="Comic Sans MS" panose="030F0702030302020204" pitchFamily="66" charset="0"/>
            </a:endParaRPr>
          </a:p>
        </p:txBody>
      </p:sp>
      <p:sp>
        <p:nvSpPr>
          <p:cNvPr id="78853" name="Text Box 5">
            <a:extLst>
              <a:ext uri="{FF2B5EF4-FFF2-40B4-BE49-F238E27FC236}">
                <a16:creationId xmlns:a16="http://schemas.microsoft.com/office/drawing/2014/main" id="{A3B657F6-3A5D-45ED-85A3-6E9EEF6D5B41}"/>
              </a:ext>
            </a:extLst>
          </p:cNvPr>
          <p:cNvSpPr txBox="1">
            <a:spLocks noChangeArrowheads="1"/>
          </p:cNvSpPr>
          <p:nvPr/>
        </p:nvSpPr>
        <p:spPr bwMode="auto">
          <a:xfrm>
            <a:off x="1790700" y="4117443"/>
            <a:ext cx="5562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Vestigial organs</a:t>
            </a:r>
          </a:p>
        </p:txBody>
      </p:sp>
      <p:sp>
        <p:nvSpPr>
          <p:cNvPr id="2" name="Rectangle 1">
            <a:extLst>
              <a:ext uri="{FF2B5EF4-FFF2-40B4-BE49-F238E27FC236}">
                <a16:creationId xmlns:a16="http://schemas.microsoft.com/office/drawing/2014/main" id="{DD77947E-2940-440D-B8A8-05C9DDA62459}"/>
              </a:ext>
            </a:extLst>
          </p:cNvPr>
          <p:cNvSpPr/>
          <p:nvPr/>
        </p:nvSpPr>
        <p:spPr>
          <a:xfrm>
            <a:off x="13252" y="6218494"/>
            <a:ext cx="9148689" cy="577338"/>
          </a:xfrm>
          <a:prstGeom prst="rect">
            <a:avLst/>
          </a:prstGeom>
        </p:spPr>
        <p:txBody>
          <a:bodyPr wrap="square">
            <a:spAutoFit/>
          </a:bodyPr>
          <a:lstStyle/>
          <a:p>
            <a:pPr lvl="0">
              <a:lnSpc>
                <a:spcPct val="107000"/>
              </a:lnSpc>
            </a:pPr>
            <a:r>
              <a:rPr lang="en-US" sz="1000" dirty="0">
                <a:solidFill>
                  <a:srgbClr val="000000"/>
                </a:solidFill>
              </a:rPr>
              <a:t>EVO-2.B.2 Structural and functional evidence supports the relatedness of organisms in all domains</a:t>
            </a:r>
            <a:endParaRPr lang="en-US" sz="1000" dirty="0">
              <a:solidFill>
                <a:prstClr val="black"/>
              </a:solidFill>
            </a:endParaRPr>
          </a:p>
          <a:p>
            <a:pPr lvl="0">
              <a:lnSpc>
                <a:spcPct val="107000"/>
              </a:lnSpc>
            </a:pPr>
            <a:r>
              <a:rPr lang="en-US" sz="1000" dirty="0">
                <a:solidFill>
                  <a:prstClr val="black"/>
                </a:solidFill>
              </a:rPr>
              <a:t>EVO-1.N.1 Molecular, morphological, and genetic evidence from extant and extinct organisms adds to our understanding of evolution— </a:t>
            </a:r>
          </a:p>
          <a:p>
            <a:pPr lvl="0">
              <a:lnSpc>
                <a:spcPct val="107000"/>
              </a:lnSpc>
            </a:pPr>
            <a:r>
              <a:rPr lang="en-US" sz="1000" dirty="0">
                <a:solidFill>
                  <a:prstClr val="black"/>
                </a:solidFill>
              </a:rPr>
              <a:t>b. Morphological homologies, including vestigial structures, represent features shared by common ancestry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8851"/>
                                        </p:tgtEl>
                                        <p:attrNameLst>
                                          <p:attrName>style.visibility</p:attrName>
                                        </p:attrNameLst>
                                      </p:cBhvr>
                                      <p:to>
                                        <p:strVal val="visible"/>
                                      </p:to>
                                    </p:set>
                                    <p:animEffect transition="in" filter="dissolve">
                                      <p:cBhvr>
                                        <p:cTn id="7" dur="500"/>
                                        <p:tgtEl>
                                          <p:spTgt spid="788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8853"/>
                                        </p:tgtEl>
                                        <p:attrNameLst>
                                          <p:attrName>style.visibility</p:attrName>
                                        </p:attrNameLst>
                                      </p:cBhvr>
                                      <p:to>
                                        <p:strVal val="visible"/>
                                      </p:to>
                                    </p:set>
                                    <p:animEffect transition="in" filter="dissolve">
                                      <p:cBhvr>
                                        <p:cTn id="12" dur="500"/>
                                        <p:tgtEl>
                                          <p:spTgt spid="788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utoUpdateAnimBg="0"/>
      <p:bldP spid="78853" grpId="0" autoUpdateAnimBg="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CE89E81-0ABB-4A9D-A4C8-2FFB6A4643C5}"/>
              </a:ext>
            </a:extLst>
          </p:cNvPr>
          <p:cNvSpPr>
            <a:spLocks noGrp="1" noChangeArrowheads="1"/>
          </p:cNvSpPr>
          <p:nvPr>
            <p:ph type="body" sz="half" idx="2"/>
          </p:nvPr>
        </p:nvSpPr>
        <p:spPr>
          <a:xfrm>
            <a:off x="-228600" y="439677"/>
            <a:ext cx="9372600" cy="1463155"/>
          </a:xfrm>
        </p:spPr>
        <p:txBody>
          <a:bodyPr/>
          <a:lstStyle/>
          <a:p>
            <a:pPr eaLnBrk="1" hangingPunct="1">
              <a:buFontTx/>
              <a:buNone/>
            </a:pPr>
            <a:r>
              <a:rPr lang="en-US" altLang="en-US" sz="2400" b="1" dirty="0">
                <a:latin typeface="Comic Sans MS" panose="030F0702030302020204" pitchFamily="66" charset="0"/>
              </a:rPr>
              <a:t>  </a:t>
            </a:r>
            <a:r>
              <a:rPr lang="en-US" altLang="en-US" sz="2000" b="1" dirty="0">
                <a:latin typeface="Comic Sans MS" panose="030F0702030302020204" pitchFamily="66" charset="0"/>
              </a:rPr>
              <a:t>When horses and donkeys mate, their mule offspring are unable to make sperm/eggs to reproduce.</a:t>
            </a:r>
          </a:p>
          <a:p>
            <a:pPr eaLnBrk="1" hangingPunct="1">
              <a:buFontTx/>
              <a:buNone/>
            </a:pPr>
            <a:r>
              <a:rPr lang="en-US" altLang="en-US" sz="2000" b="1" dirty="0">
                <a:latin typeface="Comic Sans MS" panose="030F0702030302020204" pitchFamily="66" charset="0"/>
              </a:rPr>
              <a:t> </a:t>
            </a:r>
          </a:p>
          <a:p>
            <a:pPr eaLnBrk="1" hangingPunct="1">
              <a:buFontTx/>
              <a:buNone/>
            </a:pPr>
            <a:r>
              <a:rPr lang="en-US" altLang="en-US" sz="2000" b="1" dirty="0">
                <a:latin typeface="Comic Sans MS" panose="030F0702030302020204" pitchFamily="66" charset="0"/>
              </a:rPr>
              <a:t>  MAKE A CONNECTION</a:t>
            </a:r>
          </a:p>
          <a:p>
            <a:pPr eaLnBrk="1" hangingPunct="1">
              <a:buFontTx/>
              <a:buNone/>
            </a:pPr>
            <a:r>
              <a:rPr lang="en-US" altLang="en-US" sz="2400" b="1" dirty="0">
                <a:latin typeface="Comic Sans MS" panose="030F0702030302020204" pitchFamily="66" charset="0"/>
              </a:rPr>
              <a:t>  </a:t>
            </a:r>
            <a:r>
              <a:rPr lang="en-US" altLang="en-US" sz="2000" b="1" dirty="0">
                <a:latin typeface="Comic Sans MS" panose="030F0702030302020204" pitchFamily="66" charset="0"/>
              </a:rPr>
              <a:t>Use what you learned about meiosis </a:t>
            </a:r>
          </a:p>
          <a:p>
            <a:pPr eaLnBrk="1" hangingPunct="1">
              <a:buFontTx/>
              <a:buNone/>
            </a:pPr>
            <a:r>
              <a:rPr lang="en-US" altLang="en-US" sz="2000" b="1" dirty="0">
                <a:latin typeface="Comic Sans MS" panose="030F0702030302020204" pitchFamily="66" charset="0"/>
              </a:rPr>
              <a:t>   to explain why mules can’t gametes. </a:t>
            </a:r>
            <a:endParaRPr lang="en-US" altLang="en-US" sz="2400" b="1" dirty="0">
              <a:latin typeface="Comic Sans MS" panose="030F0702030302020204" pitchFamily="66" charset="0"/>
            </a:endParaRPr>
          </a:p>
        </p:txBody>
      </p:sp>
      <p:sp>
        <p:nvSpPr>
          <p:cNvPr id="22535" name="Text Box 7">
            <a:extLst>
              <a:ext uri="{FF2B5EF4-FFF2-40B4-BE49-F238E27FC236}">
                <a16:creationId xmlns:a16="http://schemas.microsoft.com/office/drawing/2014/main" id="{DFF8D668-2211-4315-8F5A-455887DBA100}"/>
              </a:ext>
            </a:extLst>
          </p:cNvPr>
          <p:cNvSpPr txBox="1">
            <a:spLocks noChangeArrowheads="1"/>
          </p:cNvSpPr>
          <p:nvPr/>
        </p:nvSpPr>
        <p:spPr bwMode="auto">
          <a:xfrm>
            <a:off x="1431925" y="6437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pic>
        <p:nvPicPr>
          <p:cNvPr id="1026" name="Picture 2">
            <a:extLst>
              <a:ext uri="{FF2B5EF4-FFF2-40B4-BE49-F238E27FC236}">
                <a16:creationId xmlns:a16="http://schemas.microsoft.com/office/drawing/2014/main" id="{FEDC036C-BDAF-424C-A475-CF776280D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160" y="884388"/>
            <a:ext cx="3818040" cy="17090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53E707F-77C2-4855-A32F-5FE1559B40C0}"/>
              </a:ext>
            </a:extLst>
          </p:cNvPr>
          <p:cNvSpPr/>
          <p:nvPr/>
        </p:nvSpPr>
        <p:spPr>
          <a:xfrm>
            <a:off x="0" y="0"/>
            <a:ext cx="9144000" cy="246221"/>
          </a:xfrm>
          <a:prstGeom prst="rect">
            <a:avLst/>
          </a:prstGeom>
        </p:spPr>
        <p:txBody>
          <a:bodyPr wrap="square">
            <a:spAutoFit/>
          </a:bodyPr>
          <a:lstStyle/>
          <a:p>
            <a:r>
              <a:rPr lang="en-US" sz="1000" dirty="0">
                <a:solidFill>
                  <a:srgbClr val="CC0099"/>
                </a:solidFill>
                <a:latin typeface="Arial" panose="020B0604020202020204" pitchFamily="34" charset="0"/>
                <a:cs typeface="Arial" panose="020B0604020202020204" pitchFamily="34" charset="0"/>
              </a:rPr>
              <a:t>https://www.ponderweasel.com/wp-content/uploads/2015/07/difference-donkey-horse-mule.jpg</a:t>
            </a:r>
          </a:p>
        </p:txBody>
      </p:sp>
      <p:sp>
        <p:nvSpPr>
          <p:cNvPr id="5" name="Rectangle 4">
            <a:extLst>
              <a:ext uri="{FF2B5EF4-FFF2-40B4-BE49-F238E27FC236}">
                <a16:creationId xmlns:a16="http://schemas.microsoft.com/office/drawing/2014/main" id="{699D41C4-F799-49BF-B8CB-D8A7A16573C1}"/>
              </a:ext>
            </a:extLst>
          </p:cNvPr>
          <p:cNvSpPr/>
          <p:nvPr/>
        </p:nvSpPr>
        <p:spPr>
          <a:xfrm>
            <a:off x="-2822" y="6068413"/>
            <a:ext cx="9096638" cy="739883"/>
          </a:xfrm>
          <a:prstGeom prst="rect">
            <a:avLst/>
          </a:prstGeom>
        </p:spPr>
        <p:txBody>
          <a:bodyPr wrap="square">
            <a:spAutoFit/>
          </a:bodyPr>
          <a:lstStyle/>
          <a:p>
            <a:pPr lvl="0" fontAlgn="auto">
              <a:lnSpc>
                <a:spcPct val="107000"/>
              </a:lnSpc>
              <a:spcBef>
                <a:spcPts val="0"/>
              </a:spcBef>
              <a:spcAft>
                <a:spcPts val="0"/>
              </a:spcAft>
            </a:pPr>
            <a:r>
              <a:rPr lang="en-US" sz="1000" dirty="0">
                <a:solidFill>
                  <a:prstClr val="black"/>
                </a:solidFill>
                <a:latin typeface="Times New Roman" panose="02020603050405020304" pitchFamily="18" charset="0"/>
                <a:ea typeface="MS PMincho" panose="02020600040205080304" pitchFamily="18" charset="-128"/>
                <a:cs typeface="Times New Roman" panose="02020603050405020304" pitchFamily="18" charset="0"/>
              </a:rPr>
              <a:t>IST 1.H.1 </a:t>
            </a:r>
            <a:r>
              <a:rPr lang="en-US" sz="1000" dirty="0">
                <a:latin typeface="Times New Roman" panose="02020603050405020304" pitchFamily="18" charset="0"/>
                <a:cs typeface="Times New Roman" panose="02020603050405020304" pitchFamily="18" charset="0"/>
              </a:rPr>
              <a:t>Separation of the homologous chromosomes in meiosis I ensures that each gamete receives a haploid (1n) set of chromosomes that comprises both maternal and paternal chromosomes</a:t>
            </a:r>
          </a:p>
          <a:p>
            <a:pPr fontAlgn="auto">
              <a:lnSpc>
                <a:spcPct val="107000"/>
              </a:lnSpc>
              <a:spcBef>
                <a:spcPts val="0"/>
              </a:spcBef>
              <a:spcAft>
                <a:spcPts val="0"/>
              </a:spcAft>
            </a:pPr>
            <a:r>
              <a:rPr lang="en-US" sz="1000" dirty="0">
                <a:solidFill>
                  <a:prstClr val="black"/>
                </a:solidFill>
                <a:latin typeface="Times New Roman" panose="02020603050405020304" pitchFamily="18" charset="0"/>
                <a:cs typeface="Times New Roman" panose="02020603050405020304" pitchFamily="18" charset="0"/>
              </a:rPr>
              <a:t>EVO-3.D.2 The biological species concept provides a commonly used definition of species for sexually reproducing organisms. It states that species can be defined as a group capable of interbreeding and exchanging genetic information to produce viable, fertile offspring.</a:t>
            </a:r>
          </a:p>
        </p:txBody>
      </p:sp>
      <p:pic>
        <p:nvPicPr>
          <p:cNvPr id="2050" name="Picture 2">
            <a:extLst>
              <a:ext uri="{FF2B5EF4-FFF2-40B4-BE49-F238E27FC236}">
                <a16:creationId xmlns:a16="http://schemas.microsoft.com/office/drawing/2014/main" id="{9A1C6436-AB43-4733-8F29-AE26CA58E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26497">
            <a:off x="3470438" y="1116643"/>
            <a:ext cx="1078102" cy="9181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D530E6F-3B3E-4CCC-85F0-873371DFFF12}"/>
              </a:ext>
            </a:extLst>
          </p:cNvPr>
          <p:cNvSpPr/>
          <p:nvPr/>
        </p:nvSpPr>
        <p:spPr>
          <a:xfrm>
            <a:off x="-2822" y="182462"/>
            <a:ext cx="4572000" cy="246221"/>
          </a:xfrm>
          <a:prstGeom prst="rect">
            <a:avLst/>
          </a:prstGeom>
        </p:spPr>
        <p:txBody>
          <a:bodyPr>
            <a:spAutoFit/>
          </a:bodyPr>
          <a:lstStyle/>
          <a:p>
            <a:r>
              <a:rPr lang="en-US" sz="1000" dirty="0">
                <a:solidFill>
                  <a:srgbClr val="CC0099"/>
                </a:solidFill>
                <a:latin typeface="Arial" panose="020B0604020202020204" pitchFamily="34" charset="0"/>
                <a:cs typeface="Arial" panose="020B0604020202020204" pitchFamily="34" charset="0"/>
              </a:rPr>
              <a:t>http://www.clipartbest.com/cliparts/Kij/exa/KijexaokT.png</a:t>
            </a:r>
          </a:p>
        </p:txBody>
      </p:sp>
      <p:sp>
        <p:nvSpPr>
          <p:cNvPr id="7" name="Rectangle 6">
            <a:extLst>
              <a:ext uri="{FF2B5EF4-FFF2-40B4-BE49-F238E27FC236}">
                <a16:creationId xmlns:a16="http://schemas.microsoft.com/office/drawing/2014/main" id="{F4A834F4-4EBE-45D7-9AD5-CD6EB964C33D}"/>
              </a:ext>
            </a:extLst>
          </p:cNvPr>
          <p:cNvSpPr/>
          <p:nvPr/>
        </p:nvSpPr>
        <p:spPr>
          <a:xfrm>
            <a:off x="7694074" y="2593416"/>
            <a:ext cx="1399742" cy="276999"/>
          </a:xfrm>
          <a:prstGeom prst="rect">
            <a:avLst/>
          </a:prstGeom>
        </p:spPr>
        <p:txBody>
          <a:bodyPr wrap="none">
            <a:spAutoFit/>
          </a:bodyPr>
          <a:lstStyle/>
          <a:p>
            <a:r>
              <a:rPr lang="en-US" sz="1200" b="1" dirty="0"/>
              <a:t>64 chromosomes</a:t>
            </a:r>
          </a:p>
        </p:txBody>
      </p:sp>
      <p:sp>
        <p:nvSpPr>
          <p:cNvPr id="8" name="Rectangle 7">
            <a:extLst>
              <a:ext uri="{FF2B5EF4-FFF2-40B4-BE49-F238E27FC236}">
                <a16:creationId xmlns:a16="http://schemas.microsoft.com/office/drawing/2014/main" id="{0D5AD076-2B0F-4819-AF04-111748B3F21A}"/>
              </a:ext>
            </a:extLst>
          </p:cNvPr>
          <p:cNvSpPr/>
          <p:nvPr/>
        </p:nvSpPr>
        <p:spPr>
          <a:xfrm>
            <a:off x="4830567" y="2614348"/>
            <a:ext cx="1399742" cy="276999"/>
          </a:xfrm>
          <a:prstGeom prst="rect">
            <a:avLst/>
          </a:prstGeom>
        </p:spPr>
        <p:txBody>
          <a:bodyPr wrap="none">
            <a:spAutoFit/>
          </a:bodyPr>
          <a:lstStyle/>
          <a:p>
            <a:pPr lvl="0"/>
            <a:r>
              <a:rPr lang="en-US" sz="1200" b="1" dirty="0">
                <a:solidFill>
                  <a:srgbClr val="000000"/>
                </a:solidFill>
              </a:rPr>
              <a:t>62 chromosomes</a:t>
            </a:r>
          </a:p>
        </p:txBody>
      </p:sp>
      <p:sp>
        <p:nvSpPr>
          <p:cNvPr id="9" name="Rectangle 8">
            <a:extLst>
              <a:ext uri="{FF2B5EF4-FFF2-40B4-BE49-F238E27FC236}">
                <a16:creationId xmlns:a16="http://schemas.microsoft.com/office/drawing/2014/main" id="{C70049F3-50C0-45DE-A440-2493F9322A08}"/>
              </a:ext>
            </a:extLst>
          </p:cNvPr>
          <p:cNvSpPr/>
          <p:nvPr/>
        </p:nvSpPr>
        <p:spPr>
          <a:xfrm>
            <a:off x="6294332" y="2614348"/>
            <a:ext cx="1399742" cy="276999"/>
          </a:xfrm>
          <a:prstGeom prst="rect">
            <a:avLst/>
          </a:prstGeom>
        </p:spPr>
        <p:txBody>
          <a:bodyPr wrap="none">
            <a:spAutoFit/>
          </a:bodyPr>
          <a:lstStyle/>
          <a:p>
            <a:pPr lvl="0"/>
            <a:r>
              <a:rPr lang="en-US" sz="1200" b="1" dirty="0">
                <a:solidFill>
                  <a:srgbClr val="000000"/>
                </a:solidFill>
              </a:rPr>
              <a:t>63 chromosomes</a:t>
            </a:r>
          </a:p>
        </p:txBody>
      </p:sp>
      <p:sp>
        <p:nvSpPr>
          <p:cNvPr id="10" name="TextBox 9">
            <a:extLst>
              <a:ext uri="{FF2B5EF4-FFF2-40B4-BE49-F238E27FC236}">
                <a16:creationId xmlns:a16="http://schemas.microsoft.com/office/drawing/2014/main" id="{1B7EBC6D-11F2-43D6-AC66-EFD203EFBE59}"/>
              </a:ext>
            </a:extLst>
          </p:cNvPr>
          <p:cNvSpPr txBox="1"/>
          <p:nvPr/>
        </p:nvSpPr>
        <p:spPr>
          <a:xfrm>
            <a:off x="174320" y="3105830"/>
            <a:ext cx="9089348" cy="2554545"/>
          </a:xfrm>
          <a:prstGeom prst="rect">
            <a:avLst/>
          </a:prstGeom>
          <a:noFill/>
        </p:spPr>
        <p:txBody>
          <a:bodyPr wrap="none" rtlCol="0">
            <a:spAutoFit/>
          </a:bodyPr>
          <a:lstStyle/>
          <a:p>
            <a:r>
              <a:rPr lang="en-US" sz="2000" b="1" dirty="0">
                <a:solidFill>
                  <a:srgbClr val="272777"/>
                </a:solidFill>
              </a:rPr>
              <a:t>During prophase I, homologous partners pair up (synapsis), line up </a:t>
            </a:r>
          </a:p>
          <a:p>
            <a:r>
              <a:rPr lang="en-US" sz="2000" b="1" dirty="0">
                <a:solidFill>
                  <a:srgbClr val="272777"/>
                </a:solidFill>
              </a:rPr>
              <a:t>together during metaphase I, separate during anaphase I, and end up </a:t>
            </a:r>
          </a:p>
          <a:p>
            <a:r>
              <a:rPr lang="en-US" sz="2000" b="1" dirty="0">
                <a:solidFill>
                  <a:srgbClr val="272777"/>
                </a:solidFill>
              </a:rPr>
              <a:t>in separate gametes. </a:t>
            </a:r>
          </a:p>
          <a:p>
            <a:endParaRPr lang="en-US" sz="2000" b="1" dirty="0">
              <a:solidFill>
                <a:srgbClr val="272777"/>
              </a:solidFill>
            </a:endParaRPr>
          </a:p>
          <a:p>
            <a:r>
              <a:rPr lang="en-US" sz="2000" b="1" dirty="0">
                <a:solidFill>
                  <a:srgbClr val="272777"/>
                </a:solidFill>
              </a:rPr>
              <a:t>Because mules have an odd number of chromosomes, not all their </a:t>
            </a:r>
          </a:p>
          <a:p>
            <a:r>
              <a:rPr lang="en-US" sz="2000" b="1" dirty="0">
                <a:solidFill>
                  <a:srgbClr val="272777"/>
                </a:solidFill>
              </a:rPr>
              <a:t>chromosomes have a homologous partner to pair up with. They are </a:t>
            </a:r>
          </a:p>
          <a:p>
            <a:r>
              <a:rPr lang="en-US" sz="2000" b="1" dirty="0">
                <a:solidFill>
                  <a:srgbClr val="272777"/>
                </a:solidFill>
              </a:rPr>
              <a:t>unable to make gametes with the correct number and complement </a:t>
            </a:r>
          </a:p>
          <a:p>
            <a:r>
              <a:rPr lang="en-US" sz="2000" b="1" dirty="0">
                <a:solidFill>
                  <a:srgbClr val="272777"/>
                </a:solidFill>
              </a:rPr>
              <a:t>of chromosomes</a:t>
            </a:r>
            <a:r>
              <a:rPr lang="en-US" b="1" dirty="0">
                <a:solidFill>
                  <a:srgbClr val="272777"/>
                </a:solidFill>
              </a:rPr>
              <a:t>.</a:t>
            </a:r>
          </a:p>
        </p:txBody>
      </p:sp>
    </p:spTree>
    <p:extLst>
      <p:ext uri="{BB962C8B-B14F-4D97-AF65-F5344CB8AC3E}">
        <p14:creationId xmlns:p14="http://schemas.microsoft.com/office/powerpoint/2010/main" val="299447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4DFAD18-4B2B-405A-B1F8-E64ABA0C23A8}"/>
              </a:ext>
            </a:extLst>
          </p:cNvPr>
          <p:cNvSpPr>
            <a:spLocks noGrp="1" noChangeArrowheads="1"/>
          </p:cNvSpPr>
          <p:nvPr>
            <p:ph type="body" sz="half" idx="2"/>
          </p:nvPr>
        </p:nvSpPr>
        <p:spPr>
          <a:xfrm>
            <a:off x="15642" y="246608"/>
            <a:ext cx="9128358" cy="1403692"/>
          </a:xfrm>
        </p:spPr>
        <p:txBody>
          <a:bodyPr/>
          <a:lstStyle/>
          <a:p>
            <a:pPr eaLnBrk="1" hangingPunct="1">
              <a:lnSpc>
                <a:spcPct val="90000"/>
              </a:lnSpc>
              <a:buFontTx/>
              <a:buNone/>
            </a:pPr>
            <a:r>
              <a:rPr lang="en-US" altLang="en-US" sz="1800" b="1" dirty="0">
                <a:latin typeface="Comic Sans MS" panose="030F0702030302020204" pitchFamily="66" charset="0"/>
              </a:rPr>
              <a:t>Fossils have left a record showing the change through time of living things.</a:t>
            </a:r>
          </a:p>
          <a:p>
            <a:pPr eaLnBrk="1" hangingPunct="1">
              <a:lnSpc>
                <a:spcPct val="90000"/>
              </a:lnSpc>
              <a:buFontTx/>
              <a:buNone/>
            </a:pPr>
            <a:r>
              <a:rPr lang="en-US" altLang="en-US" sz="1800" b="1" dirty="0">
                <a:latin typeface="Comic Sans MS" panose="030F0702030302020204" pitchFamily="66" charset="0"/>
              </a:rPr>
              <a:t>Make a PREDICTION about what the fossil record would look like if all living</a:t>
            </a:r>
          </a:p>
          <a:p>
            <a:pPr eaLnBrk="1" hangingPunct="1">
              <a:lnSpc>
                <a:spcPct val="90000"/>
              </a:lnSpc>
              <a:buFontTx/>
              <a:buNone/>
            </a:pPr>
            <a:r>
              <a:rPr lang="en-US" altLang="en-US" sz="1800" b="1" dirty="0">
                <a:latin typeface="Comic Sans MS" panose="030F0702030302020204" pitchFamily="66" charset="0"/>
              </a:rPr>
              <a:t>things had appeared on Earth at the same time and never changed. Represent</a:t>
            </a:r>
          </a:p>
          <a:p>
            <a:pPr eaLnBrk="1" hangingPunct="1">
              <a:lnSpc>
                <a:spcPct val="90000"/>
              </a:lnSpc>
              <a:buFontTx/>
              <a:buNone/>
            </a:pPr>
            <a:r>
              <a:rPr lang="en-US" altLang="en-US" sz="1800" b="1" dirty="0">
                <a:latin typeface="Comic Sans MS" panose="030F0702030302020204" pitchFamily="66" charset="0"/>
              </a:rPr>
              <a:t>some different kinds of organisms (invertebrates like jellyfish, clams, insects</a:t>
            </a:r>
          </a:p>
          <a:p>
            <a:pPr eaLnBrk="1" hangingPunct="1">
              <a:lnSpc>
                <a:spcPct val="90000"/>
              </a:lnSpc>
              <a:buFontTx/>
              <a:buNone/>
            </a:pPr>
            <a:r>
              <a:rPr lang="en-US" altLang="en-US" sz="1800" b="1" dirty="0">
                <a:latin typeface="Comic Sans MS" panose="030F0702030302020204" pitchFamily="66" charset="0"/>
              </a:rPr>
              <a:t>and vertebrates like fish, birds, reptiles, mammals, dinosaurs, humans, etc) in</a:t>
            </a:r>
          </a:p>
          <a:p>
            <a:pPr eaLnBrk="1" hangingPunct="1">
              <a:lnSpc>
                <a:spcPct val="90000"/>
              </a:lnSpc>
              <a:buFontTx/>
              <a:buNone/>
            </a:pPr>
            <a:r>
              <a:rPr lang="en-US" altLang="en-US" sz="1800" b="1" dirty="0">
                <a:latin typeface="Comic Sans MS" panose="030F0702030302020204" pitchFamily="66" charset="0"/>
              </a:rPr>
              <a:t>your diagram. </a:t>
            </a:r>
          </a:p>
        </p:txBody>
      </p:sp>
      <p:sp>
        <p:nvSpPr>
          <p:cNvPr id="6" name="Rectangle 5">
            <a:extLst>
              <a:ext uri="{FF2B5EF4-FFF2-40B4-BE49-F238E27FC236}">
                <a16:creationId xmlns:a16="http://schemas.microsoft.com/office/drawing/2014/main" id="{6F572D41-CEEF-44F0-8E57-9221C1F34553}"/>
              </a:ext>
            </a:extLst>
          </p:cNvPr>
          <p:cNvSpPr/>
          <p:nvPr/>
        </p:nvSpPr>
        <p:spPr>
          <a:xfrm>
            <a:off x="-22578" y="5631328"/>
            <a:ext cx="8871284" cy="1233864"/>
          </a:xfrm>
          <a:prstGeom prst="rect">
            <a:avLst/>
          </a:prstGeom>
        </p:spPr>
        <p:txBody>
          <a:bodyPr wrap="square">
            <a:spAutoFit/>
          </a:bodyPr>
          <a:lstStyle/>
          <a:p>
            <a:pPr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EVO-1.M.1 Evolution is supported by scientific evidence from many disciplines (geographical, geological, physical, biochemical, and mathematical data).</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EVO-1.N.1 Molecular, morphological, and genetic evidence from extant and extinct organisms adds to our understanding of evolution—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    a. Fossils can be dated by a variety of methods. These include: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       i. The age of the rocks where a fossil is found </a:t>
            </a:r>
          </a:p>
          <a:p>
            <a:pPr lvl="0">
              <a:lnSpc>
                <a:spcPct val="107000"/>
              </a:lnSpc>
            </a:pPr>
            <a:r>
              <a:rPr lang="en-US" sz="1000" dirty="0">
                <a:latin typeface="Times New Roman" panose="02020603050405020304" pitchFamily="18" charset="0"/>
                <a:cs typeface="Times New Roman" panose="02020603050405020304" pitchFamily="18" charset="0"/>
              </a:rPr>
              <a:t>EVO 3.A.1 Populations of organisms continue to evolve.</a:t>
            </a:r>
          </a:p>
          <a:p>
            <a:pPr lvl="0">
              <a:lnSpc>
                <a:spcPct val="107000"/>
              </a:lnSpc>
            </a:pPr>
            <a:r>
              <a:rPr lang="en-US" sz="1000" dirty="0">
                <a:latin typeface="Times New Roman" panose="02020603050405020304" pitchFamily="18" charset="0"/>
                <a:cs typeface="Times New Roman" panose="02020603050405020304" pitchFamily="18" charset="0"/>
              </a:rPr>
              <a:t>EVO-3.A.2 All species have evolved and continue to evolve— </a:t>
            </a:r>
          </a:p>
          <a:p>
            <a:pPr lvl="0">
              <a:lnSpc>
                <a:spcPct val="107000"/>
              </a:lnSpc>
            </a:pPr>
            <a:r>
              <a:rPr lang="en-US" sz="1000" dirty="0">
                <a:latin typeface="Times New Roman" panose="02020603050405020304" pitchFamily="18" charset="0"/>
                <a:cs typeface="Times New Roman" panose="02020603050405020304" pitchFamily="18" charset="0"/>
              </a:rPr>
              <a:t>     b. Continuous change in the fossil record.</a:t>
            </a:r>
          </a:p>
        </p:txBody>
      </p:sp>
      <p:graphicFrame>
        <p:nvGraphicFramePr>
          <p:cNvPr id="7" name="Table 6">
            <a:extLst>
              <a:ext uri="{FF2B5EF4-FFF2-40B4-BE49-F238E27FC236}">
                <a16:creationId xmlns:a16="http://schemas.microsoft.com/office/drawing/2014/main" id="{3411DA93-6FCC-495F-9E2E-717FC5129BA0}"/>
              </a:ext>
            </a:extLst>
          </p:cNvPr>
          <p:cNvGraphicFramePr>
            <a:graphicFrameLocks noGrp="1"/>
          </p:cNvGraphicFramePr>
          <p:nvPr>
            <p:extLst>
              <p:ext uri="{D42A27DB-BD31-4B8C-83A1-F6EECF244321}">
                <p14:modId xmlns:p14="http://schemas.microsoft.com/office/powerpoint/2010/main" val="2748632021"/>
              </p:ext>
            </p:extLst>
          </p:nvPr>
        </p:nvGraphicFramePr>
        <p:xfrm>
          <a:off x="1457845" y="2168520"/>
          <a:ext cx="3551448" cy="3363644"/>
        </p:xfrm>
        <a:graphic>
          <a:graphicData uri="http://schemas.openxmlformats.org/drawingml/2006/table">
            <a:tbl>
              <a:tblPr firstRow="1" firstCol="1" bandRow="1"/>
              <a:tblGrid>
                <a:gridCol w="3551448">
                  <a:extLst>
                    <a:ext uri="{9D8B030D-6E8A-4147-A177-3AD203B41FA5}">
                      <a16:colId xmlns:a16="http://schemas.microsoft.com/office/drawing/2014/main" val="3296790884"/>
                    </a:ext>
                  </a:extLst>
                </a:gridCol>
              </a:tblGrid>
              <a:tr h="38534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24478563"/>
                  </a:ext>
                </a:extLst>
              </a:tr>
              <a:tr h="364456">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58426616"/>
                  </a:ext>
                </a:extLst>
              </a:tr>
              <a:tr h="38534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90482824"/>
                  </a:ext>
                </a:extLst>
              </a:tr>
              <a:tr h="364456">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15956211"/>
                  </a:ext>
                </a:extLst>
              </a:tr>
              <a:tr h="38534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16896680"/>
                  </a:ext>
                </a:extLst>
              </a:tr>
              <a:tr h="364456">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50163860"/>
                  </a:ext>
                </a:extLst>
              </a:tr>
              <a:tr h="385341">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42227099"/>
                  </a:ext>
                </a:extLst>
              </a:tr>
              <a:tr h="364456">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41172825"/>
                  </a:ext>
                </a:extLst>
              </a:tr>
              <a:tr h="364456">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43633951"/>
                  </a:ext>
                </a:extLst>
              </a:tr>
            </a:tbl>
          </a:graphicData>
        </a:graphic>
      </p:graphicFrame>
      <p:sp>
        <p:nvSpPr>
          <p:cNvPr id="8" name="Rectangle 7">
            <a:extLst>
              <a:ext uri="{FF2B5EF4-FFF2-40B4-BE49-F238E27FC236}">
                <a16:creationId xmlns:a16="http://schemas.microsoft.com/office/drawing/2014/main" id="{95D92953-A6EC-4DA1-9AAA-412C03A7588C}"/>
              </a:ext>
            </a:extLst>
          </p:cNvPr>
          <p:cNvSpPr/>
          <p:nvPr/>
        </p:nvSpPr>
        <p:spPr>
          <a:xfrm>
            <a:off x="-75018" y="5208737"/>
            <a:ext cx="1447800" cy="307777"/>
          </a:xfrm>
          <a:prstGeom prst="rect">
            <a:avLst/>
          </a:prstGeom>
        </p:spPr>
        <p:txBody>
          <a:bodyPr wrap="square">
            <a:spAutoFit/>
          </a:bodyPr>
          <a:lstStyle/>
          <a:p>
            <a:r>
              <a:rPr lang="en-US" altLang="en-US" sz="1400" dirty="0"/>
              <a:t>1</a:t>
            </a:r>
            <a:r>
              <a:rPr lang="en-US" altLang="en-US" sz="1400" baseline="30000" dirty="0"/>
              <a:t>st</a:t>
            </a:r>
            <a:r>
              <a:rPr lang="en-US" altLang="en-US" sz="1400" dirty="0"/>
              <a:t> life appears</a:t>
            </a:r>
            <a:r>
              <a:rPr lang="en-US" altLang="en-US" sz="1400" b="1" dirty="0"/>
              <a:t> </a:t>
            </a:r>
            <a:endParaRPr lang="en-US" sz="1400" dirty="0"/>
          </a:p>
        </p:txBody>
      </p:sp>
      <p:sp>
        <p:nvSpPr>
          <p:cNvPr id="9" name="Rectangle 8">
            <a:extLst>
              <a:ext uri="{FF2B5EF4-FFF2-40B4-BE49-F238E27FC236}">
                <a16:creationId xmlns:a16="http://schemas.microsoft.com/office/drawing/2014/main" id="{29CA9CD0-F31F-4CEF-A10B-1C731E36FE9F}"/>
              </a:ext>
            </a:extLst>
          </p:cNvPr>
          <p:cNvSpPr/>
          <p:nvPr/>
        </p:nvSpPr>
        <p:spPr>
          <a:xfrm>
            <a:off x="54366" y="2220652"/>
            <a:ext cx="1260281" cy="307777"/>
          </a:xfrm>
          <a:prstGeom prst="rect">
            <a:avLst/>
          </a:prstGeom>
        </p:spPr>
        <p:txBody>
          <a:bodyPr wrap="none">
            <a:spAutoFit/>
          </a:bodyPr>
          <a:lstStyle/>
          <a:p>
            <a:r>
              <a:rPr lang="en-US" altLang="en-US" sz="1400" dirty="0"/>
              <a:t>Current time</a:t>
            </a:r>
            <a:endParaRPr lang="en-US" sz="1400" dirty="0"/>
          </a:p>
        </p:txBody>
      </p:sp>
      <p:pic>
        <p:nvPicPr>
          <p:cNvPr id="15" name="Picture 14">
            <a:extLst>
              <a:ext uri="{FF2B5EF4-FFF2-40B4-BE49-F238E27FC236}">
                <a16:creationId xmlns:a16="http://schemas.microsoft.com/office/drawing/2014/main" id="{3D43F31F-DFF7-474F-B117-BFAFB7A0C754}"/>
              </a:ext>
            </a:extLst>
          </p:cNvPr>
          <p:cNvPicPr>
            <a:picLocks noChangeAspect="1"/>
          </p:cNvPicPr>
          <p:nvPr/>
        </p:nvPicPr>
        <p:blipFill rotWithShape="1">
          <a:blip r:embed="rId2">
            <a:extLst>
              <a:ext uri="{28A0092B-C50C-407E-A947-70E740481C1C}">
                <a14:useLocalDpi xmlns:a14="http://schemas.microsoft.com/office/drawing/2010/main" val="0"/>
              </a:ext>
            </a:extLst>
          </a:blip>
          <a:srcRect t="90013" r="499"/>
          <a:stretch/>
        </p:blipFill>
        <p:spPr>
          <a:xfrm>
            <a:off x="1347604" y="5136230"/>
            <a:ext cx="3700002" cy="410398"/>
          </a:xfrm>
          <a:prstGeom prst="rect">
            <a:avLst/>
          </a:prstGeom>
        </p:spPr>
      </p:pic>
      <p:sp>
        <p:nvSpPr>
          <p:cNvPr id="2" name="Rectangle 1">
            <a:extLst>
              <a:ext uri="{FF2B5EF4-FFF2-40B4-BE49-F238E27FC236}">
                <a16:creationId xmlns:a16="http://schemas.microsoft.com/office/drawing/2014/main" id="{6CC0116F-3581-425F-AE91-32F4CFD0C10F}"/>
              </a:ext>
            </a:extLst>
          </p:cNvPr>
          <p:cNvSpPr/>
          <p:nvPr/>
        </p:nvSpPr>
        <p:spPr>
          <a:xfrm>
            <a:off x="5047606" y="2228682"/>
            <a:ext cx="3995004" cy="1477328"/>
          </a:xfrm>
          <a:prstGeom prst="rect">
            <a:avLst/>
          </a:prstGeom>
        </p:spPr>
        <p:txBody>
          <a:bodyPr wrap="none">
            <a:spAutoFit/>
          </a:bodyPr>
          <a:lstStyle/>
          <a:p>
            <a:r>
              <a:rPr lang="en-US" altLang="en-US" sz="1800" dirty="0">
                <a:solidFill>
                  <a:srgbClr val="0000FF"/>
                </a:solidFill>
              </a:rPr>
              <a:t>Once life appears evidence would</a:t>
            </a:r>
          </a:p>
          <a:p>
            <a:r>
              <a:rPr lang="en-US" dirty="0">
                <a:solidFill>
                  <a:srgbClr val="0000FF"/>
                </a:solidFill>
              </a:rPr>
              <a:t>be found of ALL kinds of organisms</a:t>
            </a:r>
          </a:p>
          <a:p>
            <a:r>
              <a:rPr lang="en-US" dirty="0">
                <a:solidFill>
                  <a:srgbClr val="0000FF"/>
                </a:solidFill>
              </a:rPr>
              <a:t>in ALL layers until present day </a:t>
            </a:r>
          </a:p>
          <a:p>
            <a:r>
              <a:rPr lang="en-US" dirty="0">
                <a:solidFill>
                  <a:srgbClr val="0000FF"/>
                </a:solidFill>
              </a:rPr>
              <a:t>(e</a:t>
            </a:r>
            <a:r>
              <a:rPr lang="en-US" sz="1800" dirty="0">
                <a:solidFill>
                  <a:srgbClr val="0000FF"/>
                </a:solidFill>
              </a:rPr>
              <a:t>xcept for those that </a:t>
            </a:r>
            <a:r>
              <a:rPr lang="en-US" dirty="0">
                <a:solidFill>
                  <a:srgbClr val="0000FF"/>
                </a:solidFill>
              </a:rPr>
              <a:t>became</a:t>
            </a:r>
          </a:p>
          <a:p>
            <a:r>
              <a:rPr lang="en-US" dirty="0">
                <a:solidFill>
                  <a:srgbClr val="0000FF"/>
                </a:solidFill>
              </a:rPr>
              <a:t>e</a:t>
            </a:r>
            <a:r>
              <a:rPr lang="en-US" sz="1800" dirty="0">
                <a:solidFill>
                  <a:srgbClr val="0000FF"/>
                </a:solidFill>
              </a:rPr>
              <a:t>xtinct like dinosau</a:t>
            </a:r>
            <a:r>
              <a:rPr lang="en-US" dirty="0">
                <a:solidFill>
                  <a:srgbClr val="0000FF"/>
                </a:solidFill>
              </a:rPr>
              <a:t>rs)</a:t>
            </a:r>
            <a:endParaRPr lang="en-US" sz="1800" dirty="0">
              <a:solidFill>
                <a:srgbClr val="0000FF"/>
              </a:solidFill>
            </a:endParaRPr>
          </a:p>
        </p:txBody>
      </p:sp>
      <p:sp>
        <p:nvSpPr>
          <p:cNvPr id="5" name="TextBox 4">
            <a:extLst>
              <a:ext uri="{FF2B5EF4-FFF2-40B4-BE49-F238E27FC236}">
                <a16:creationId xmlns:a16="http://schemas.microsoft.com/office/drawing/2014/main" id="{9D6590F8-3263-4D25-8EDA-EF99922930B0}"/>
              </a:ext>
            </a:extLst>
          </p:cNvPr>
          <p:cNvSpPr txBox="1"/>
          <p:nvPr/>
        </p:nvSpPr>
        <p:spPr>
          <a:xfrm>
            <a:off x="-22578" y="-16440"/>
            <a:ext cx="1414170" cy="246221"/>
          </a:xfrm>
          <a:prstGeom prst="rect">
            <a:avLst/>
          </a:prstGeom>
          <a:noFill/>
        </p:spPr>
        <p:txBody>
          <a:bodyPr wrap="none" rtlCol="0">
            <a:spAutoFit/>
          </a:bodyPr>
          <a:lstStyle/>
          <a:p>
            <a:r>
              <a:rPr lang="en-US" sz="1000" dirty="0">
                <a:solidFill>
                  <a:srgbClr val="CC0099"/>
                </a:solidFill>
                <a:latin typeface="Arial" panose="020B0604020202020204" pitchFamily="34" charset="0"/>
                <a:cs typeface="Arial" panose="020B0604020202020204" pitchFamily="34" charset="0"/>
              </a:rPr>
              <a:t>Diagrams by KRiedell</a:t>
            </a:r>
          </a:p>
        </p:txBody>
      </p:sp>
      <p:pic>
        <p:nvPicPr>
          <p:cNvPr id="13" name="Picture 12">
            <a:extLst>
              <a:ext uri="{FF2B5EF4-FFF2-40B4-BE49-F238E27FC236}">
                <a16:creationId xmlns:a16="http://schemas.microsoft.com/office/drawing/2014/main" id="{CD299C15-C93A-4A7A-85DD-C334D5AEB64B}"/>
              </a:ext>
            </a:extLst>
          </p:cNvPr>
          <p:cNvPicPr>
            <a:picLocks noChangeAspect="1"/>
          </p:cNvPicPr>
          <p:nvPr/>
        </p:nvPicPr>
        <p:blipFill rotWithShape="1">
          <a:blip r:embed="rId2">
            <a:extLst>
              <a:ext uri="{28A0092B-C50C-407E-A947-70E740481C1C}">
                <a14:useLocalDpi xmlns:a14="http://schemas.microsoft.com/office/drawing/2010/main" val="0"/>
              </a:ext>
            </a:extLst>
          </a:blip>
          <a:srcRect t="9599"/>
          <a:stretch/>
        </p:blipFill>
        <p:spPr>
          <a:xfrm>
            <a:off x="1372782" y="2101924"/>
            <a:ext cx="3718559" cy="3570652"/>
          </a:xfrm>
          <a:prstGeom prst="rect">
            <a:avLst/>
          </a:prstGeom>
        </p:spPr>
      </p:pic>
    </p:spTree>
    <p:extLst>
      <p:ext uri="{BB962C8B-B14F-4D97-AF65-F5344CB8AC3E}">
        <p14:creationId xmlns:p14="http://schemas.microsoft.com/office/powerpoint/2010/main" val="49615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4DFAD18-4B2B-405A-B1F8-E64ABA0C23A8}"/>
              </a:ext>
            </a:extLst>
          </p:cNvPr>
          <p:cNvSpPr>
            <a:spLocks noGrp="1" noChangeArrowheads="1"/>
          </p:cNvSpPr>
          <p:nvPr>
            <p:ph type="body" sz="half" idx="2"/>
          </p:nvPr>
        </p:nvSpPr>
        <p:spPr>
          <a:xfrm>
            <a:off x="60158" y="46822"/>
            <a:ext cx="9023684" cy="1403692"/>
          </a:xfrm>
        </p:spPr>
        <p:txBody>
          <a:bodyPr/>
          <a:lstStyle/>
          <a:p>
            <a:pPr eaLnBrk="1" hangingPunct="1">
              <a:lnSpc>
                <a:spcPct val="90000"/>
              </a:lnSpc>
              <a:buFontTx/>
              <a:buNone/>
            </a:pPr>
            <a:r>
              <a:rPr lang="en-US" altLang="en-US" sz="2000" b="1" dirty="0">
                <a:latin typeface="Comic Sans MS" panose="030F0702030302020204" pitchFamily="66" charset="0"/>
              </a:rPr>
              <a:t>Now make a PREDICTION about what the fossil record should look</a:t>
            </a:r>
          </a:p>
          <a:p>
            <a:pPr eaLnBrk="1" hangingPunct="1">
              <a:lnSpc>
                <a:spcPct val="90000"/>
              </a:lnSpc>
              <a:buFontTx/>
              <a:buNone/>
            </a:pPr>
            <a:r>
              <a:rPr lang="en-US" altLang="en-US" sz="2000" b="1" dirty="0">
                <a:latin typeface="Comic Sans MS" panose="030F0702030302020204" pitchFamily="66" charset="0"/>
              </a:rPr>
              <a:t>like if different kinds of organisms appeared at different times</a:t>
            </a:r>
          </a:p>
          <a:p>
            <a:pPr eaLnBrk="1" hangingPunct="1">
              <a:lnSpc>
                <a:spcPct val="90000"/>
              </a:lnSpc>
              <a:buFontTx/>
              <a:buNone/>
            </a:pPr>
            <a:r>
              <a:rPr lang="en-US" altLang="en-US" sz="2000" b="1" dirty="0">
                <a:latin typeface="Comic Sans MS" panose="030F0702030302020204" pitchFamily="66" charset="0"/>
              </a:rPr>
              <a:t>throughout Earth’s history.  </a:t>
            </a:r>
          </a:p>
        </p:txBody>
      </p:sp>
      <p:sp>
        <p:nvSpPr>
          <p:cNvPr id="6" name="Rectangle 5">
            <a:extLst>
              <a:ext uri="{FF2B5EF4-FFF2-40B4-BE49-F238E27FC236}">
                <a16:creationId xmlns:a16="http://schemas.microsoft.com/office/drawing/2014/main" id="{6F572D41-CEEF-44F0-8E57-9221C1F34553}"/>
              </a:ext>
            </a:extLst>
          </p:cNvPr>
          <p:cNvSpPr/>
          <p:nvPr/>
        </p:nvSpPr>
        <p:spPr>
          <a:xfrm>
            <a:off x="37214" y="5726709"/>
            <a:ext cx="8871284" cy="1117870"/>
          </a:xfrm>
          <a:prstGeom prst="rect">
            <a:avLst/>
          </a:prstGeom>
        </p:spPr>
        <p:txBody>
          <a:bodyPr wrap="square">
            <a:spAutoFit/>
          </a:bodyPr>
          <a:lstStyle/>
          <a:p>
            <a:pPr fontAlgn="auto">
              <a:lnSpc>
                <a:spcPct val="107000"/>
              </a:lnSpc>
              <a:spcBef>
                <a:spcPts val="0"/>
              </a:spcBef>
              <a:spcAft>
                <a:spcPts val="0"/>
              </a:spcAft>
            </a:pPr>
            <a:r>
              <a:rPr lang="en-US" sz="1050" dirty="0">
                <a:latin typeface="Times New Roman" panose="02020603050405020304" pitchFamily="18" charset="0"/>
                <a:cs typeface="Times New Roman" panose="02020603050405020304" pitchFamily="18" charset="0"/>
              </a:rPr>
              <a:t>EVO-1.M.1 Evolution is supported by scientific evidence from many disciplines (geographical, geological, physical, biochemical, and mathematical data).</a:t>
            </a:r>
          </a:p>
          <a:p>
            <a:pPr lvl="0" fontAlgn="auto">
              <a:lnSpc>
                <a:spcPct val="107000"/>
              </a:lnSpc>
              <a:spcBef>
                <a:spcPts val="0"/>
              </a:spcBef>
              <a:spcAft>
                <a:spcPts val="0"/>
              </a:spcAft>
            </a:pPr>
            <a:r>
              <a:rPr lang="en-US" sz="1050" dirty="0">
                <a:latin typeface="Times New Roman" panose="02020603050405020304" pitchFamily="18" charset="0"/>
                <a:cs typeface="Times New Roman" panose="02020603050405020304" pitchFamily="18" charset="0"/>
              </a:rPr>
              <a:t>EVO-1.N.1 Molecular, morphological, and genetic evidence from extant and extinct organisms adds to our understanding of evolution— </a:t>
            </a:r>
          </a:p>
          <a:p>
            <a:pPr lvl="0" fontAlgn="auto">
              <a:lnSpc>
                <a:spcPct val="107000"/>
              </a:lnSpc>
              <a:spcBef>
                <a:spcPts val="0"/>
              </a:spcBef>
              <a:spcAft>
                <a:spcPts val="0"/>
              </a:spcAft>
            </a:pPr>
            <a:r>
              <a:rPr lang="en-US" sz="1050" dirty="0">
                <a:latin typeface="Times New Roman" panose="02020603050405020304" pitchFamily="18" charset="0"/>
                <a:cs typeface="Times New Roman" panose="02020603050405020304" pitchFamily="18" charset="0"/>
              </a:rPr>
              <a:t>    a. Fossils can be dated by a variety of methods. These include: </a:t>
            </a:r>
          </a:p>
          <a:p>
            <a:pPr lvl="0" fontAlgn="auto">
              <a:lnSpc>
                <a:spcPct val="107000"/>
              </a:lnSpc>
              <a:spcBef>
                <a:spcPts val="0"/>
              </a:spcBef>
              <a:spcAft>
                <a:spcPts val="0"/>
              </a:spcAft>
            </a:pPr>
            <a:r>
              <a:rPr lang="en-US" sz="1050" dirty="0">
                <a:latin typeface="Times New Roman" panose="02020603050405020304" pitchFamily="18" charset="0"/>
                <a:cs typeface="Times New Roman" panose="02020603050405020304" pitchFamily="18" charset="0"/>
              </a:rPr>
              <a:t>       i. The age of the rocks where a fossil is found </a:t>
            </a:r>
          </a:p>
          <a:p>
            <a:pPr lvl="0">
              <a:lnSpc>
                <a:spcPct val="107000"/>
              </a:lnSpc>
            </a:pPr>
            <a:r>
              <a:rPr lang="en-US" sz="1050" dirty="0">
                <a:latin typeface="Times New Roman" panose="02020603050405020304" pitchFamily="18" charset="0"/>
                <a:cs typeface="Times New Roman" panose="02020603050405020304" pitchFamily="18" charset="0"/>
              </a:rPr>
              <a:t>EVO 3.A.1 and continue to evolve— </a:t>
            </a:r>
          </a:p>
          <a:p>
            <a:pPr lvl="0">
              <a:lnSpc>
                <a:spcPct val="107000"/>
              </a:lnSpc>
            </a:pPr>
            <a:r>
              <a:rPr lang="en-US" sz="1050" dirty="0">
                <a:latin typeface="Times New Roman" panose="02020603050405020304" pitchFamily="18" charset="0"/>
                <a:cs typeface="Times New Roman" panose="02020603050405020304" pitchFamily="18" charset="0"/>
              </a:rPr>
              <a:t>   b. Continuous change in the fossil record.</a:t>
            </a:r>
          </a:p>
        </p:txBody>
      </p:sp>
      <p:graphicFrame>
        <p:nvGraphicFramePr>
          <p:cNvPr id="7" name="Table 6">
            <a:extLst>
              <a:ext uri="{FF2B5EF4-FFF2-40B4-BE49-F238E27FC236}">
                <a16:creationId xmlns:a16="http://schemas.microsoft.com/office/drawing/2014/main" id="{3411DA93-6FCC-495F-9E2E-717FC5129BA0}"/>
              </a:ext>
            </a:extLst>
          </p:cNvPr>
          <p:cNvGraphicFramePr>
            <a:graphicFrameLocks noGrp="1"/>
          </p:cNvGraphicFramePr>
          <p:nvPr>
            <p:extLst>
              <p:ext uri="{D42A27DB-BD31-4B8C-83A1-F6EECF244321}">
                <p14:modId xmlns:p14="http://schemas.microsoft.com/office/powerpoint/2010/main" val="3045268364"/>
              </p:ext>
            </p:extLst>
          </p:nvPr>
        </p:nvGraphicFramePr>
        <p:xfrm>
          <a:off x="1465727" y="1820646"/>
          <a:ext cx="3429000" cy="3431568"/>
        </p:xfrm>
        <a:graphic>
          <a:graphicData uri="http://schemas.openxmlformats.org/drawingml/2006/table">
            <a:tbl>
              <a:tblPr firstRow="1" firstCol="1" bandRow="1"/>
              <a:tblGrid>
                <a:gridCol w="3429000">
                  <a:extLst>
                    <a:ext uri="{9D8B030D-6E8A-4147-A177-3AD203B41FA5}">
                      <a16:colId xmlns:a16="http://schemas.microsoft.com/office/drawing/2014/main" val="3296790884"/>
                    </a:ext>
                  </a:extLst>
                </a:gridCol>
              </a:tblGrid>
              <a:tr h="393122">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24478563"/>
                  </a:ext>
                </a:extLst>
              </a:tr>
              <a:tr h="371816">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58426616"/>
                  </a:ext>
                </a:extLst>
              </a:tr>
              <a:tr h="393122">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90482824"/>
                  </a:ext>
                </a:extLst>
              </a:tr>
              <a:tr h="371816">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15956211"/>
                  </a:ext>
                </a:extLst>
              </a:tr>
              <a:tr h="393122">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16896680"/>
                  </a:ext>
                </a:extLst>
              </a:tr>
              <a:tr h="371816">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50163860"/>
                  </a:ext>
                </a:extLst>
              </a:tr>
              <a:tr h="393122">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42227099"/>
                  </a:ext>
                </a:extLst>
              </a:tr>
              <a:tr h="371816">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41172825"/>
                  </a:ext>
                </a:extLst>
              </a:tr>
              <a:tr h="371816">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43633951"/>
                  </a:ext>
                </a:extLst>
              </a:tr>
            </a:tbl>
          </a:graphicData>
        </a:graphic>
      </p:graphicFrame>
      <p:sp>
        <p:nvSpPr>
          <p:cNvPr id="8" name="Rectangle 7">
            <a:extLst>
              <a:ext uri="{FF2B5EF4-FFF2-40B4-BE49-F238E27FC236}">
                <a16:creationId xmlns:a16="http://schemas.microsoft.com/office/drawing/2014/main" id="{95D92953-A6EC-4DA1-9AAA-412C03A7588C}"/>
              </a:ext>
            </a:extLst>
          </p:cNvPr>
          <p:cNvSpPr/>
          <p:nvPr/>
        </p:nvSpPr>
        <p:spPr>
          <a:xfrm>
            <a:off x="-6936" y="4870968"/>
            <a:ext cx="1447800" cy="307777"/>
          </a:xfrm>
          <a:prstGeom prst="rect">
            <a:avLst/>
          </a:prstGeom>
        </p:spPr>
        <p:txBody>
          <a:bodyPr wrap="square">
            <a:spAutoFit/>
          </a:bodyPr>
          <a:lstStyle/>
          <a:p>
            <a:r>
              <a:rPr lang="en-US" altLang="en-US" sz="1400" dirty="0"/>
              <a:t>1</a:t>
            </a:r>
            <a:r>
              <a:rPr lang="en-US" altLang="en-US" sz="1400" baseline="30000" dirty="0"/>
              <a:t>st</a:t>
            </a:r>
            <a:r>
              <a:rPr lang="en-US" altLang="en-US" sz="1400" dirty="0"/>
              <a:t> life appears</a:t>
            </a:r>
            <a:r>
              <a:rPr lang="en-US" altLang="en-US" sz="1400" b="1" dirty="0"/>
              <a:t> </a:t>
            </a:r>
            <a:endParaRPr lang="en-US" sz="1400" dirty="0"/>
          </a:p>
        </p:txBody>
      </p:sp>
      <p:sp>
        <p:nvSpPr>
          <p:cNvPr id="9" name="Rectangle 8">
            <a:extLst>
              <a:ext uri="{FF2B5EF4-FFF2-40B4-BE49-F238E27FC236}">
                <a16:creationId xmlns:a16="http://schemas.microsoft.com/office/drawing/2014/main" id="{29CA9CD0-F31F-4CEF-A10B-1C731E36FE9F}"/>
              </a:ext>
            </a:extLst>
          </p:cNvPr>
          <p:cNvSpPr/>
          <p:nvPr/>
        </p:nvSpPr>
        <p:spPr>
          <a:xfrm>
            <a:off x="205446" y="1887546"/>
            <a:ext cx="1260281" cy="307777"/>
          </a:xfrm>
          <a:prstGeom prst="rect">
            <a:avLst/>
          </a:prstGeom>
        </p:spPr>
        <p:txBody>
          <a:bodyPr wrap="none">
            <a:spAutoFit/>
          </a:bodyPr>
          <a:lstStyle/>
          <a:p>
            <a:r>
              <a:rPr lang="en-US" altLang="en-US" sz="1400" dirty="0"/>
              <a:t>Current time</a:t>
            </a:r>
            <a:endParaRPr lang="en-US" sz="1400" dirty="0"/>
          </a:p>
        </p:txBody>
      </p:sp>
      <p:pic>
        <p:nvPicPr>
          <p:cNvPr id="11" name="Picture 10">
            <a:extLst>
              <a:ext uri="{FF2B5EF4-FFF2-40B4-BE49-F238E27FC236}">
                <a16:creationId xmlns:a16="http://schemas.microsoft.com/office/drawing/2014/main" id="{6D1565EE-EB48-4F5A-BD8D-4543DFEDF9B8}"/>
              </a:ext>
            </a:extLst>
          </p:cNvPr>
          <p:cNvPicPr>
            <a:picLocks noChangeAspect="1"/>
          </p:cNvPicPr>
          <p:nvPr/>
        </p:nvPicPr>
        <p:blipFill rotWithShape="1">
          <a:blip r:embed="rId2"/>
          <a:srcRect t="10161" r="361"/>
          <a:stretch/>
        </p:blipFill>
        <p:spPr>
          <a:xfrm>
            <a:off x="1477553" y="1756726"/>
            <a:ext cx="3429001" cy="3559408"/>
          </a:xfrm>
          <a:prstGeom prst="rect">
            <a:avLst/>
          </a:prstGeom>
        </p:spPr>
      </p:pic>
      <p:sp>
        <p:nvSpPr>
          <p:cNvPr id="2" name="TextBox 1">
            <a:extLst>
              <a:ext uri="{FF2B5EF4-FFF2-40B4-BE49-F238E27FC236}">
                <a16:creationId xmlns:a16="http://schemas.microsoft.com/office/drawing/2014/main" id="{8DF6D03D-6E4C-4D27-9D90-6F8B6946724B}"/>
              </a:ext>
            </a:extLst>
          </p:cNvPr>
          <p:cNvSpPr txBox="1"/>
          <p:nvPr/>
        </p:nvSpPr>
        <p:spPr>
          <a:xfrm>
            <a:off x="4918380" y="839095"/>
            <a:ext cx="4315596" cy="4524315"/>
          </a:xfrm>
          <a:prstGeom prst="rect">
            <a:avLst/>
          </a:prstGeom>
          <a:noFill/>
        </p:spPr>
        <p:txBody>
          <a:bodyPr wrap="square" rtlCol="0">
            <a:spAutoFit/>
          </a:bodyPr>
          <a:lstStyle/>
          <a:p>
            <a:r>
              <a:rPr lang="en-US" sz="1600" dirty="0">
                <a:solidFill>
                  <a:srgbClr val="272777"/>
                </a:solidFill>
              </a:rPr>
              <a:t>The fossil record shows organisms have appeared at different times throughout Earth’s history</a:t>
            </a:r>
          </a:p>
          <a:p>
            <a:r>
              <a:rPr lang="en-US" sz="1600" dirty="0">
                <a:solidFill>
                  <a:srgbClr val="272777"/>
                </a:solidFill>
              </a:rPr>
              <a:t> Prokaryotes before eukaryotes. Invertebrates before vertebrates, in the following sequence: Cnidarians, worms, mollusks, echinoderms, arthropods, fish, amphibians, reptiles (including dinosaurs), birds, mammals, humans. Once an organism appears it is found in subsequent layers unless it becomes extinct. but never preceding ones. </a:t>
            </a:r>
          </a:p>
          <a:p>
            <a:endParaRPr lang="en-US" sz="1600" dirty="0">
              <a:solidFill>
                <a:srgbClr val="272777"/>
              </a:solidFill>
            </a:endParaRPr>
          </a:p>
          <a:p>
            <a:r>
              <a:rPr lang="en-US" sz="1600" dirty="0">
                <a:solidFill>
                  <a:srgbClr val="272777"/>
                </a:solidFill>
              </a:rPr>
              <a:t>EX: amphibians are never found in layers below the appearance of fish;  birds are never found in layers below the appearance of reptiles; Humans never lived with dinosaurs!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3813" y="433388"/>
            <a:ext cx="9043987" cy="5129212"/>
          </a:xfrm>
        </p:spPr>
        <p:txBody>
          <a:bodyPr/>
          <a:lstStyle/>
          <a:p>
            <a:pPr marL="0" indent="0">
              <a:buFontTx/>
              <a:buNone/>
            </a:pPr>
            <a:r>
              <a:rPr lang="en-US" sz="2000" dirty="0">
                <a:latin typeface="Comic Sans MS" panose="030F0702030302020204" pitchFamily="66" charset="0"/>
              </a:rPr>
              <a:t>Most Swiss starlings produce four to five eggs in each clutch. Starlings producing fewer, or more, than this have reduced fitness. Which of the following terms best describes this situation? </a:t>
            </a:r>
          </a:p>
          <a:p>
            <a:pPr marL="0" indent="0">
              <a:buFontTx/>
              <a:buNone/>
            </a:pPr>
            <a:endParaRPr lang="en-US" sz="2000" dirty="0">
              <a:latin typeface="Comic Sans MS" panose="030F0702030302020204" pitchFamily="66" charset="0"/>
            </a:endParaRPr>
          </a:p>
          <a:p>
            <a:pPr marL="400050" lvl="1" indent="0">
              <a:buNone/>
            </a:pPr>
            <a:r>
              <a:rPr lang="en-US" sz="1800" dirty="0">
                <a:latin typeface="Comic Sans MS" panose="030F0702030302020204" pitchFamily="66" charset="0"/>
              </a:rPr>
              <a:t>A) artificial selection </a:t>
            </a:r>
          </a:p>
          <a:p>
            <a:pPr marL="857250" lvl="1" indent="-457200">
              <a:buFontTx/>
              <a:buAutoNum type="alphaUcParenR"/>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B) directional selection </a:t>
            </a:r>
          </a:p>
          <a:p>
            <a:pPr marL="857250" lvl="1" indent="-457200">
              <a:buFontTx/>
              <a:buAutoNum type="alphaUcParenR"/>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C) stabilizing selection </a:t>
            </a:r>
          </a:p>
          <a:p>
            <a:pPr marL="857250" lvl="1" indent="-457200">
              <a:buFontTx/>
              <a:buAutoNum type="alphaUcParenR"/>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D) disruptive selection </a:t>
            </a:r>
          </a:p>
          <a:p>
            <a:pPr marL="857250" lvl="1" indent="-457200">
              <a:buFontTx/>
              <a:buAutoNum type="alphaUcParenR"/>
            </a:pPr>
            <a:endParaRPr lang="en-US" sz="1800" dirty="0">
              <a:latin typeface="Comic Sans MS" panose="030F0702030302020204" pitchFamily="66" charset="0"/>
            </a:endParaRPr>
          </a:p>
          <a:p>
            <a:pPr marL="400050" lvl="1" indent="0">
              <a:buNone/>
            </a:pPr>
            <a:r>
              <a:rPr lang="en-US" sz="1800" dirty="0">
                <a:latin typeface="Comic Sans MS" panose="030F0702030302020204" pitchFamily="66" charset="0"/>
              </a:rPr>
              <a:t>E) sexual selection</a:t>
            </a:r>
            <a:endParaRPr lang="en-US" altLang="en-US" sz="18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65A3BD64-F4BA-4844-AF8C-3EC823A84B84}"/>
              </a:ext>
            </a:extLst>
          </p:cNvPr>
          <p:cNvSpPr txBox="1"/>
          <p:nvPr/>
        </p:nvSpPr>
        <p:spPr>
          <a:xfrm>
            <a:off x="23813" y="0"/>
            <a:ext cx="8891587" cy="400050"/>
          </a:xfrm>
          <a:prstGeom prst="rect">
            <a:avLst/>
          </a:prstGeom>
          <a:noFill/>
        </p:spPr>
        <p:txBody>
          <a:bodyPr>
            <a:spAutoFit/>
          </a:bodyPr>
          <a:lstStyle/>
          <a:p>
            <a:pPr>
              <a:defRPr/>
            </a:pPr>
            <a:r>
              <a:rPr lang="en-US" sz="1000" dirty="0">
                <a:solidFill>
                  <a:schemeClr val="accent6">
                    <a:lumMod val="75000"/>
                  </a:schemeClr>
                </a:solidFill>
              </a:rPr>
              <a:t>FROM:</a:t>
            </a:r>
            <a:br>
              <a:rPr lang="en-US" sz="1000" dirty="0">
                <a:solidFill>
                  <a:schemeClr val="accent6">
                    <a:lumMod val="75000"/>
                  </a:schemeClr>
                </a:solidFill>
              </a:rPr>
            </a:br>
            <a:r>
              <a:rPr lang="en-US" sz="1000" dirty="0">
                <a:solidFill>
                  <a:schemeClr val="accent6">
                    <a:lumMod val="75000"/>
                  </a:schemeClr>
                </a:solidFill>
              </a:rPr>
              <a:t>http://serranohighschoolapbiology.weebly.com/uploads/6/7/9/9/6799747/ap_biology_evolution_unit_practice_test_1.pdf</a:t>
            </a:r>
          </a:p>
        </p:txBody>
      </p:sp>
      <p:sp>
        <p:nvSpPr>
          <p:cNvPr id="3" name="Oval 2">
            <a:extLst>
              <a:ext uri="{FF2B5EF4-FFF2-40B4-BE49-F238E27FC236}">
                <a16:creationId xmlns:a16="http://schemas.microsoft.com/office/drawing/2014/main" id="{886109AC-1FB1-41CB-B02D-F48807106245}"/>
              </a:ext>
            </a:extLst>
          </p:cNvPr>
          <p:cNvSpPr/>
          <p:nvPr/>
        </p:nvSpPr>
        <p:spPr>
          <a:xfrm>
            <a:off x="381000" y="3017872"/>
            <a:ext cx="433388"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29369" y="5964623"/>
            <a:ext cx="9202738" cy="1069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lvl="0">
              <a:lnSpc>
                <a:spcPct val="107000"/>
              </a:lnSpc>
            </a:pPr>
            <a:r>
              <a:rPr lang="en-US" sz="1000" dirty="0">
                <a:latin typeface="Times New Roman" panose="02020603050405020304" pitchFamily="18" charset="0"/>
                <a:cs typeface="Times New Roman" panose="02020603050405020304" pitchFamily="18" charset="0"/>
              </a:rPr>
              <a:t>EVO-1.E.1 Natural selection acts on phenotypic variations in populations. </a:t>
            </a:r>
          </a:p>
          <a:p>
            <a:pPr lvl="0">
              <a:lnSpc>
                <a:spcPct val="107000"/>
              </a:lnSpc>
            </a:pPr>
            <a:r>
              <a:rPr lang="en-US" sz="1000" dirty="0">
                <a:latin typeface="Times New Roman" panose="02020603050405020304" pitchFamily="18" charset="0"/>
                <a:cs typeface="Times New Roman" panose="02020603050405020304" pitchFamily="18" charset="0"/>
              </a:rPr>
              <a:t>EVO-1.E.2 Environments change and apply selective pressures to populations. </a:t>
            </a:r>
          </a:p>
          <a:p>
            <a:pPr lvl="0">
              <a:lnSpc>
                <a:spcPct val="107000"/>
              </a:lnSpc>
            </a:pPr>
            <a:r>
              <a:rPr lang="en-US" sz="1000" dirty="0">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p>
          <a:p>
            <a:pPr>
              <a:lnSpc>
                <a:spcPct val="107000"/>
              </a:lnSpc>
            </a:pPr>
            <a:r>
              <a:rPr lang="en-US" sz="1000" dirty="0">
                <a:latin typeface="Comic Sans MS" panose="030F0702030302020204" pitchFamily="66" charset="0"/>
              </a:rPr>
              <a:t>EVO-1.D.2 Biotic and abiotic environments can be more or less stable/fluctuating, and this affects the rate and direction of evolution; different </a:t>
            </a:r>
            <a:br>
              <a:rPr lang="en-US" sz="1000" dirty="0">
                <a:latin typeface="Comic Sans MS" panose="030F0702030302020204" pitchFamily="66" charset="0"/>
              </a:rPr>
            </a:br>
            <a:r>
              <a:rPr lang="en-US" sz="1000" dirty="0">
                <a:latin typeface="Comic Sans MS" panose="030F0702030302020204" pitchFamily="66" charset="0"/>
              </a:rPr>
              <a:t>       genetic variations can be selected in each generation</a:t>
            </a:r>
          </a:p>
          <a:p>
            <a:pPr lvl="0">
              <a:lnSpc>
                <a:spcPct val="107000"/>
              </a:lnSpc>
            </a:pP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3945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E4A540-C76D-4D14-B0B9-E44C2BBACE4D}"/>
              </a:ext>
            </a:extLst>
          </p:cNvPr>
          <p:cNvSpPr/>
          <p:nvPr/>
        </p:nvSpPr>
        <p:spPr>
          <a:xfrm>
            <a:off x="190500" y="5758264"/>
            <a:ext cx="8229600" cy="1069203"/>
          </a:xfrm>
          <a:prstGeom prst="rect">
            <a:avLst/>
          </a:prstGeom>
        </p:spPr>
        <p:txBody>
          <a:bodyPr wrap="square">
            <a:spAutoFit/>
          </a:bodyPr>
          <a:lstStyle/>
          <a:p>
            <a:pPr>
              <a:lnSpc>
                <a:spcPct val="107000"/>
              </a:lnSpc>
            </a:pPr>
            <a:r>
              <a:rPr lang="en-US" sz="1000" dirty="0">
                <a:solidFill>
                  <a:schemeClr val="accent6">
                    <a:lumMod val="75000"/>
                  </a:schemeClr>
                </a:solidFill>
              </a:rPr>
              <a:t>SYI-3.E.1 Several hypotheses about the origin of life on Earth are supported with scientific evidence—</a:t>
            </a:r>
          </a:p>
          <a:p>
            <a:pPr lvl="0">
              <a:lnSpc>
                <a:spcPct val="107000"/>
              </a:lnSpc>
            </a:pPr>
            <a:r>
              <a:rPr lang="en-US" sz="1000" dirty="0">
                <a:solidFill>
                  <a:prstClr val="black"/>
                </a:solidFill>
                <a:latin typeface="Times New Roman" panose="02020603050405020304" pitchFamily="18" charset="0"/>
                <a:cs typeface="Times New Roman" panose="02020603050405020304" pitchFamily="18" charset="0"/>
              </a:rPr>
              <a:t>SYI-3.E.2 The RNA World Hypothesis proposes that RNA could have been the earliest genetic material</a:t>
            </a:r>
            <a:r>
              <a:rPr lang="en-US" sz="1000" dirty="0">
                <a:solidFill>
                  <a:prstClr val="black"/>
                </a:solidFill>
              </a:rPr>
              <a:t>.</a:t>
            </a:r>
          </a:p>
          <a:p>
            <a:pPr lvl="0" fontAlgn="auto">
              <a:lnSpc>
                <a:spcPct val="107000"/>
              </a:lnSpc>
              <a:spcBef>
                <a:spcPts val="0"/>
              </a:spcBef>
              <a:spcAft>
                <a:spcPts val="0"/>
              </a:spcAft>
            </a:pPr>
            <a:r>
              <a:rPr lang="en-US" sz="1000" dirty="0">
                <a:solidFill>
                  <a:prstClr val="black"/>
                </a:solidFill>
                <a:latin typeface="Times New Roman" panose="02020603050405020304" pitchFamily="18" charset="0"/>
                <a:cs typeface="Times New Roman" panose="02020603050405020304" pitchFamily="18" charset="0"/>
              </a:rPr>
              <a:t>SYI-3 Naturally occurring diversity among and between components within biological systems affects interactions with the environment. </a:t>
            </a:r>
          </a:p>
          <a:p>
            <a:pPr lvl="0" fontAlgn="auto">
              <a:lnSpc>
                <a:spcPct val="107000"/>
              </a:lnSpc>
              <a:spcBef>
                <a:spcPts val="0"/>
              </a:spcBef>
              <a:spcAft>
                <a:spcPts val="0"/>
              </a:spcAft>
            </a:pPr>
            <a:r>
              <a:rPr lang="en-US" sz="1000" dirty="0">
                <a:solidFill>
                  <a:prstClr val="black"/>
                </a:solidFill>
                <a:latin typeface="Times New Roman" panose="02020603050405020304" pitchFamily="18" charset="0"/>
                <a:cs typeface="Times New Roman" panose="02020603050405020304" pitchFamily="18" charset="0"/>
              </a:rPr>
              <a:t>  c. Chemical experiments have shown that it is possible to form complex organic molecules from inorganic molecules in the absence of life— </a:t>
            </a:r>
          </a:p>
          <a:p>
            <a:pPr lvl="0" fontAlgn="auto">
              <a:lnSpc>
                <a:spcPct val="107000"/>
              </a:lnSpc>
              <a:spcBef>
                <a:spcPts val="0"/>
              </a:spcBef>
              <a:spcAft>
                <a:spcPts val="0"/>
              </a:spcAft>
            </a:pPr>
            <a:r>
              <a:rPr lang="en-US" sz="1000" dirty="0">
                <a:solidFill>
                  <a:prstClr val="black"/>
                </a:solidFill>
                <a:latin typeface="Times New Roman" panose="02020603050405020304" pitchFamily="18" charset="0"/>
                <a:cs typeface="Times New Roman" panose="02020603050405020304" pitchFamily="18" charset="0"/>
              </a:rPr>
              <a:t>   i. Organic molecules/monomers served as building blocks for the formation of more complex molecules, including amino acids and nucleotides. </a:t>
            </a:r>
          </a:p>
          <a:p>
            <a:pPr lvl="0" fontAlgn="auto">
              <a:lnSpc>
                <a:spcPct val="107000"/>
              </a:lnSpc>
              <a:spcBef>
                <a:spcPts val="0"/>
              </a:spcBef>
              <a:spcAft>
                <a:spcPts val="0"/>
              </a:spcAft>
            </a:pPr>
            <a:r>
              <a:rPr lang="en-US" sz="1000" dirty="0">
                <a:solidFill>
                  <a:prstClr val="black"/>
                </a:solidFill>
                <a:latin typeface="Times New Roman" panose="02020603050405020304" pitchFamily="18" charset="0"/>
                <a:cs typeface="Times New Roman" panose="02020603050405020304" pitchFamily="18" charset="0"/>
              </a:rPr>
              <a:t>   ii. The joining of these monomers produced polymers with the ability to replicate, store, and transfer information.</a:t>
            </a:r>
          </a:p>
        </p:txBody>
      </p:sp>
      <p:sp>
        <p:nvSpPr>
          <p:cNvPr id="4" name="Rectangle 3">
            <a:extLst>
              <a:ext uri="{FF2B5EF4-FFF2-40B4-BE49-F238E27FC236}">
                <a16:creationId xmlns:a16="http://schemas.microsoft.com/office/drawing/2014/main" id="{501395AA-F4D0-4C0D-94D3-C942BEF0DC18}"/>
              </a:ext>
            </a:extLst>
          </p:cNvPr>
          <p:cNvSpPr/>
          <p:nvPr/>
        </p:nvSpPr>
        <p:spPr>
          <a:xfrm>
            <a:off x="190500" y="103763"/>
            <a:ext cx="8763000" cy="5016758"/>
          </a:xfrm>
          <a:prstGeom prst="rect">
            <a:avLst/>
          </a:prstGeom>
        </p:spPr>
        <p:txBody>
          <a:bodyPr wrap="square">
            <a:spAutoFit/>
          </a:bodyPr>
          <a:lstStyle/>
          <a:p>
            <a:r>
              <a:rPr lang="en-US" sz="2000" dirty="0">
                <a:solidFill>
                  <a:srgbClr val="202122"/>
                </a:solidFill>
              </a:rPr>
              <a:t>The ability of RNA molecules to catalyze chemical reactions supports the ___________ hypothesis that there was a time in the Earth’s evolutionary history that self-replicating RNA molecules proliferated before the evolution of DNA and proteins and that ______ could have been the earliest genetic material.</a:t>
            </a:r>
            <a:endParaRPr lang="en-US" sz="2000" dirty="0"/>
          </a:p>
          <a:p>
            <a:endParaRPr lang="en-US" sz="2000" dirty="0">
              <a:solidFill>
                <a:srgbClr val="202122"/>
              </a:solidFill>
            </a:endParaRPr>
          </a:p>
          <a:p>
            <a:r>
              <a:rPr lang="en-US" sz="2000" dirty="0">
                <a:solidFill>
                  <a:srgbClr val="202122"/>
                </a:solidFill>
              </a:rPr>
              <a:t>MAKE A CONNECTION</a:t>
            </a:r>
            <a:br>
              <a:rPr lang="en-US" sz="2000" dirty="0">
                <a:solidFill>
                  <a:srgbClr val="202122"/>
                </a:solidFill>
              </a:rPr>
            </a:br>
            <a:endParaRPr lang="en-US" sz="2000" dirty="0">
              <a:solidFill>
                <a:srgbClr val="202122"/>
              </a:solidFill>
            </a:endParaRPr>
          </a:p>
          <a:p>
            <a:r>
              <a:rPr lang="en-US" sz="2000" dirty="0">
                <a:solidFill>
                  <a:srgbClr val="202122"/>
                </a:solidFill>
              </a:rPr>
              <a:t>MOST enzymes are _______________</a:t>
            </a:r>
          </a:p>
          <a:p>
            <a:r>
              <a:rPr lang="en-US" sz="2000" dirty="0">
                <a:solidFill>
                  <a:srgbClr val="202122"/>
                </a:solidFill>
              </a:rPr>
              <a:t>                          </a:t>
            </a:r>
          </a:p>
          <a:p>
            <a:endParaRPr lang="en-US" sz="2000" dirty="0">
              <a:solidFill>
                <a:srgbClr val="202122"/>
              </a:solidFill>
            </a:endParaRPr>
          </a:p>
          <a:p>
            <a:r>
              <a:rPr lang="en-US" sz="2000" dirty="0">
                <a:solidFill>
                  <a:srgbClr val="202122"/>
                </a:solidFill>
              </a:rPr>
              <a:t>There are a few exceptions to this rule.</a:t>
            </a:r>
          </a:p>
          <a:p>
            <a:r>
              <a:rPr lang="en-US" sz="2000" dirty="0">
                <a:solidFill>
                  <a:srgbClr val="202122"/>
                </a:solidFill>
              </a:rPr>
              <a:t>Spliceosomes that remove introns from pre-mRNA’s and ribosomes that synthesize proteins contain RNA molecules called __________that have the ability to catalyze specific biochemical reactions.</a:t>
            </a:r>
          </a:p>
          <a:p>
            <a:endParaRPr lang="en-US" sz="2000" dirty="0">
              <a:solidFill>
                <a:srgbClr val="202122"/>
              </a:solidFill>
            </a:endParaRPr>
          </a:p>
        </p:txBody>
      </p:sp>
      <p:sp>
        <p:nvSpPr>
          <p:cNvPr id="5" name="Rectangle 4">
            <a:extLst>
              <a:ext uri="{FF2B5EF4-FFF2-40B4-BE49-F238E27FC236}">
                <a16:creationId xmlns:a16="http://schemas.microsoft.com/office/drawing/2014/main" id="{8CBE26DD-564F-4F57-9FE5-E74E4E190F7A}"/>
              </a:ext>
            </a:extLst>
          </p:cNvPr>
          <p:cNvSpPr/>
          <p:nvPr/>
        </p:nvSpPr>
        <p:spPr>
          <a:xfrm>
            <a:off x="1740814" y="2852662"/>
            <a:ext cx="4572000" cy="307777"/>
          </a:xfrm>
          <a:prstGeom prst="rect">
            <a:avLst/>
          </a:prstGeom>
        </p:spPr>
        <p:txBody>
          <a:bodyPr>
            <a:spAutoFit/>
          </a:bodyPr>
          <a:lstStyle/>
          <a:p>
            <a:r>
              <a:rPr lang="en-US" sz="1400" dirty="0">
                <a:solidFill>
                  <a:srgbClr val="202122"/>
                </a:solidFill>
              </a:rPr>
              <a:t>carbohydrates    proteins     fats    nucleic acids</a:t>
            </a:r>
            <a:endParaRPr lang="en-US" sz="1400" dirty="0"/>
          </a:p>
        </p:txBody>
      </p:sp>
      <p:sp>
        <p:nvSpPr>
          <p:cNvPr id="6" name="Rectangle 5">
            <a:extLst>
              <a:ext uri="{FF2B5EF4-FFF2-40B4-BE49-F238E27FC236}">
                <a16:creationId xmlns:a16="http://schemas.microsoft.com/office/drawing/2014/main" id="{9BD90C2B-55C9-4929-A401-70D4F67279B8}"/>
              </a:ext>
            </a:extLst>
          </p:cNvPr>
          <p:cNvSpPr/>
          <p:nvPr/>
        </p:nvSpPr>
        <p:spPr>
          <a:xfrm>
            <a:off x="2819400" y="2519303"/>
            <a:ext cx="1542410" cy="400110"/>
          </a:xfrm>
          <a:prstGeom prst="rect">
            <a:avLst/>
          </a:prstGeom>
        </p:spPr>
        <p:txBody>
          <a:bodyPr wrap="none">
            <a:spAutoFit/>
          </a:bodyPr>
          <a:lstStyle/>
          <a:p>
            <a:r>
              <a:rPr lang="en-US" sz="2000" dirty="0">
                <a:solidFill>
                  <a:schemeClr val="accent6"/>
                </a:solidFill>
              </a:rPr>
              <a:t>PROTEINS</a:t>
            </a:r>
          </a:p>
        </p:txBody>
      </p:sp>
      <p:sp>
        <p:nvSpPr>
          <p:cNvPr id="7" name="Rectangle 6">
            <a:extLst>
              <a:ext uri="{FF2B5EF4-FFF2-40B4-BE49-F238E27FC236}">
                <a16:creationId xmlns:a16="http://schemas.microsoft.com/office/drawing/2014/main" id="{C9AEEEAE-D6A2-463E-9541-EAC22929C150}"/>
              </a:ext>
            </a:extLst>
          </p:cNvPr>
          <p:cNvSpPr/>
          <p:nvPr/>
        </p:nvSpPr>
        <p:spPr>
          <a:xfrm>
            <a:off x="6312814" y="4038600"/>
            <a:ext cx="1402948" cy="400110"/>
          </a:xfrm>
          <a:prstGeom prst="rect">
            <a:avLst/>
          </a:prstGeom>
        </p:spPr>
        <p:txBody>
          <a:bodyPr wrap="none">
            <a:spAutoFit/>
          </a:bodyPr>
          <a:lstStyle/>
          <a:p>
            <a:r>
              <a:rPr lang="en-US" sz="2000" dirty="0">
                <a:solidFill>
                  <a:schemeClr val="accent6"/>
                </a:solidFill>
              </a:rPr>
              <a:t>ribozymes</a:t>
            </a:r>
          </a:p>
        </p:txBody>
      </p:sp>
      <p:sp>
        <p:nvSpPr>
          <p:cNvPr id="9" name="Rectangle 8">
            <a:extLst>
              <a:ext uri="{FF2B5EF4-FFF2-40B4-BE49-F238E27FC236}">
                <a16:creationId xmlns:a16="http://schemas.microsoft.com/office/drawing/2014/main" id="{2786929D-6452-4FA6-8DEF-3094575FCF43}"/>
              </a:ext>
            </a:extLst>
          </p:cNvPr>
          <p:cNvSpPr/>
          <p:nvPr/>
        </p:nvSpPr>
        <p:spPr>
          <a:xfrm>
            <a:off x="762000" y="349094"/>
            <a:ext cx="1774845" cy="400110"/>
          </a:xfrm>
          <a:prstGeom prst="rect">
            <a:avLst/>
          </a:prstGeom>
        </p:spPr>
        <p:txBody>
          <a:bodyPr wrap="none">
            <a:spAutoFit/>
          </a:bodyPr>
          <a:lstStyle/>
          <a:p>
            <a:r>
              <a:rPr lang="en-US" sz="2000" dirty="0">
                <a:solidFill>
                  <a:schemeClr val="accent6"/>
                </a:solidFill>
              </a:rPr>
              <a:t>RNA WORLD</a:t>
            </a:r>
          </a:p>
        </p:txBody>
      </p:sp>
      <p:sp>
        <p:nvSpPr>
          <p:cNvPr id="10" name="Rectangle 9">
            <a:extLst>
              <a:ext uri="{FF2B5EF4-FFF2-40B4-BE49-F238E27FC236}">
                <a16:creationId xmlns:a16="http://schemas.microsoft.com/office/drawing/2014/main" id="{7C15344A-0D65-4965-9E97-B73605685B2B}"/>
              </a:ext>
            </a:extLst>
          </p:cNvPr>
          <p:cNvSpPr/>
          <p:nvPr/>
        </p:nvSpPr>
        <p:spPr>
          <a:xfrm>
            <a:off x="6536432" y="1040665"/>
            <a:ext cx="816249" cy="400110"/>
          </a:xfrm>
          <a:prstGeom prst="rect">
            <a:avLst/>
          </a:prstGeom>
        </p:spPr>
        <p:txBody>
          <a:bodyPr wrap="none">
            <a:spAutoFit/>
          </a:bodyPr>
          <a:lstStyle/>
          <a:p>
            <a:r>
              <a:rPr lang="en-US" sz="2000" dirty="0">
                <a:solidFill>
                  <a:srgbClr val="2D2D8A"/>
                </a:solidFill>
              </a:rPr>
              <a:t>RNA </a:t>
            </a:r>
            <a:endParaRPr lang="en-US" dirty="0"/>
          </a:p>
        </p:txBody>
      </p:sp>
      <p:pic>
        <p:nvPicPr>
          <p:cNvPr id="11" name="Picture 10">
            <a:extLst>
              <a:ext uri="{FF2B5EF4-FFF2-40B4-BE49-F238E27FC236}">
                <a16:creationId xmlns:a16="http://schemas.microsoft.com/office/drawing/2014/main" id="{CAD2BAAD-8429-4A46-A7EC-2FAE49D88FD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8955409">
            <a:off x="3667598" y="1248336"/>
            <a:ext cx="1808805" cy="1805790"/>
          </a:xfrm>
          <a:prstGeom prst="rect">
            <a:avLst/>
          </a:prstGeom>
        </p:spPr>
      </p:pic>
    </p:spTree>
    <p:extLst>
      <p:ext uri="{BB962C8B-B14F-4D97-AF65-F5344CB8AC3E}">
        <p14:creationId xmlns:p14="http://schemas.microsoft.com/office/powerpoint/2010/main" val="92007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8F144E6A-C0FB-4374-9F0F-BBDC2DF6E67C}"/>
              </a:ext>
            </a:extLst>
          </p:cNvPr>
          <p:cNvSpPr>
            <a:spLocks noGrp="1" noChangeArrowheads="1"/>
          </p:cNvSpPr>
          <p:nvPr>
            <p:ph type="body" sz="half" idx="2"/>
          </p:nvPr>
        </p:nvSpPr>
        <p:spPr>
          <a:xfrm>
            <a:off x="-228600" y="46038"/>
            <a:ext cx="9372600" cy="1346249"/>
          </a:xfrm>
        </p:spPr>
        <p:txBody>
          <a:bodyPr/>
          <a:lstStyle/>
          <a:p>
            <a:pPr eaLnBrk="1" hangingPunct="1">
              <a:buFontTx/>
              <a:buNone/>
            </a:pPr>
            <a:r>
              <a:rPr lang="en-US" altLang="en-US" sz="3600" b="1" dirty="0">
                <a:latin typeface="Comic Sans MS" panose="030F0702030302020204" pitchFamily="66" charset="0"/>
              </a:rPr>
              <a:t>  </a:t>
            </a:r>
            <a:r>
              <a:rPr lang="en-US" altLang="en-US" sz="2400" b="1" dirty="0">
                <a:latin typeface="Comic Sans MS" panose="030F0702030302020204" pitchFamily="66" charset="0"/>
              </a:rPr>
              <a:t>Similarities that result from CONVERGENT evolution are considered to be __________ structures.                   </a:t>
            </a:r>
            <a:br>
              <a:rPr lang="en-US" altLang="en-US" sz="2400" b="1" dirty="0">
                <a:latin typeface="Comic Sans MS" panose="030F0702030302020204" pitchFamily="66" charset="0"/>
              </a:rPr>
            </a:br>
            <a:br>
              <a:rPr lang="en-US" altLang="en-US" sz="2400" b="1" dirty="0">
                <a:latin typeface="Comic Sans MS" panose="030F0702030302020204" pitchFamily="66" charset="0"/>
              </a:rPr>
            </a:br>
            <a:endParaRPr lang="en-US" altLang="en-US" sz="2400" b="1" dirty="0">
              <a:latin typeface="Comic Sans MS" panose="030F0702030302020204" pitchFamily="66" charset="0"/>
            </a:endParaRPr>
          </a:p>
        </p:txBody>
      </p:sp>
      <p:sp>
        <p:nvSpPr>
          <p:cNvPr id="80899" name="Rectangle 4">
            <a:extLst>
              <a:ext uri="{FF2B5EF4-FFF2-40B4-BE49-F238E27FC236}">
                <a16:creationId xmlns:a16="http://schemas.microsoft.com/office/drawing/2014/main" id="{C7D1184D-C915-4423-B0AC-4D4426B588E2}"/>
              </a:ext>
            </a:extLst>
          </p:cNvPr>
          <p:cNvSpPr>
            <a:spLocks noChangeArrowheads="1"/>
          </p:cNvSpPr>
          <p:nvPr/>
        </p:nvSpPr>
        <p:spPr bwMode="auto">
          <a:xfrm>
            <a:off x="914400" y="62484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000" dirty="0">
              <a:solidFill>
                <a:srgbClr val="CC0099"/>
              </a:solidFill>
              <a:latin typeface="Comic Sans MS" panose="030F0702030302020204" pitchFamily="66" charset="0"/>
            </a:endParaRPr>
          </a:p>
        </p:txBody>
      </p:sp>
      <p:sp>
        <p:nvSpPr>
          <p:cNvPr id="206853" name="Rectangle 5">
            <a:extLst>
              <a:ext uri="{FF2B5EF4-FFF2-40B4-BE49-F238E27FC236}">
                <a16:creationId xmlns:a16="http://schemas.microsoft.com/office/drawing/2014/main" id="{B5757810-B30E-4134-9B0A-C888B6649DA5}"/>
              </a:ext>
            </a:extLst>
          </p:cNvPr>
          <p:cNvSpPr>
            <a:spLocks noChangeArrowheads="1"/>
          </p:cNvSpPr>
          <p:nvPr/>
        </p:nvSpPr>
        <p:spPr bwMode="auto">
          <a:xfrm>
            <a:off x="3000736" y="506264"/>
            <a:ext cx="15712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accent2"/>
                </a:solidFill>
                <a:latin typeface="Comic Sans MS" panose="030F0702030302020204" pitchFamily="66" charset="0"/>
              </a:rPr>
              <a:t>analogous</a:t>
            </a:r>
          </a:p>
        </p:txBody>
      </p:sp>
      <p:pic>
        <p:nvPicPr>
          <p:cNvPr id="80901" name="Picture 7">
            <a:extLst>
              <a:ext uri="{FF2B5EF4-FFF2-40B4-BE49-F238E27FC236}">
                <a16:creationId xmlns:a16="http://schemas.microsoft.com/office/drawing/2014/main" id="{36F3684F-162A-4B5B-98A0-666109F6A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563" t="46875" r="44443" b="24771"/>
          <a:stretch>
            <a:fillRect/>
          </a:stretch>
        </p:blipFill>
        <p:spPr bwMode="auto">
          <a:xfrm>
            <a:off x="2427723" y="1545991"/>
            <a:ext cx="2922910" cy="2143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313EFD97-2243-4A09-9AD0-4DB2DAE84646}"/>
              </a:ext>
            </a:extLst>
          </p:cNvPr>
          <p:cNvSpPr/>
          <p:nvPr/>
        </p:nvSpPr>
        <p:spPr>
          <a:xfrm>
            <a:off x="2514600" y="1022955"/>
            <a:ext cx="2836033" cy="369332"/>
          </a:xfrm>
          <a:prstGeom prst="rect">
            <a:avLst/>
          </a:prstGeom>
        </p:spPr>
        <p:txBody>
          <a:bodyPr wrap="none">
            <a:spAutoFit/>
          </a:bodyPr>
          <a:lstStyle/>
          <a:p>
            <a:r>
              <a:rPr lang="en-US" altLang="en-US" b="1" dirty="0"/>
              <a:t>homologous    analogous</a:t>
            </a:r>
            <a:endParaRPr lang="en-US" dirty="0"/>
          </a:p>
        </p:txBody>
      </p:sp>
      <p:pic>
        <p:nvPicPr>
          <p:cNvPr id="3" name="Online Media 2" title="Homologous Structures vs Analogous Structures | Key Differences">
            <a:hlinkClick r:id="" action="ppaction://media"/>
            <a:extLst>
              <a:ext uri="{FF2B5EF4-FFF2-40B4-BE49-F238E27FC236}">
                <a16:creationId xmlns:a16="http://schemas.microsoft.com/office/drawing/2014/main" id="{CC017B34-0CDF-4996-995B-FEF6302FF1E3}"/>
              </a:ext>
            </a:extLst>
          </p:cNvPr>
          <p:cNvPicPr>
            <a:picLocks noRot="1" noChangeAspect="1"/>
          </p:cNvPicPr>
          <p:nvPr>
            <a:videoFile r:link="rId1"/>
          </p:nvPr>
        </p:nvPicPr>
        <p:blipFill>
          <a:blip r:embed="rId4"/>
          <a:stretch>
            <a:fillRect/>
          </a:stretch>
        </p:blipFill>
        <p:spPr>
          <a:xfrm>
            <a:off x="6934199" y="2293938"/>
            <a:ext cx="1569643" cy="882924"/>
          </a:xfrm>
          <a:prstGeom prst="rect">
            <a:avLst/>
          </a:prstGeom>
        </p:spPr>
      </p:pic>
      <p:sp>
        <p:nvSpPr>
          <p:cNvPr id="4" name="TextBox 3">
            <a:extLst>
              <a:ext uri="{FF2B5EF4-FFF2-40B4-BE49-F238E27FC236}">
                <a16:creationId xmlns:a16="http://schemas.microsoft.com/office/drawing/2014/main" id="{72B5394F-7B9C-489A-9C94-2B401CB35090}"/>
              </a:ext>
            </a:extLst>
          </p:cNvPr>
          <p:cNvSpPr txBox="1"/>
          <p:nvPr/>
        </p:nvSpPr>
        <p:spPr>
          <a:xfrm>
            <a:off x="7024759" y="1647607"/>
            <a:ext cx="1388522" cy="646331"/>
          </a:xfrm>
          <a:prstGeom prst="rect">
            <a:avLst/>
          </a:prstGeom>
          <a:solidFill>
            <a:srgbClr val="FFFF00"/>
          </a:solidFill>
        </p:spPr>
        <p:txBody>
          <a:bodyPr wrap="none" rtlCol="0">
            <a:spAutoFit/>
          </a:bodyPr>
          <a:lstStyle/>
          <a:p>
            <a:r>
              <a:rPr lang="en-US" dirty="0">
                <a:hlinkClick r:id="rId5"/>
              </a:rPr>
              <a:t>Watch a </a:t>
            </a:r>
          </a:p>
          <a:p>
            <a:r>
              <a:rPr lang="en-US" dirty="0">
                <a:hlinkClick r:id="rId5"/>
              </a:rPr>
              <a:t>2 min video</a:t>
            </a:r>
            <a:endParaRPr lang="en-US" dirty="0"/>
          </a:p>
        </p:txBody>
      </p:sp>
      <p:sp>
        <p:nvSpPr>
          <p:cNvPr id="10" name="TextBox 9">
            <a:extLst>
              <a:ext uri="{FF2B5EF4-FFF2-40B4-BE49-F238E27FC236}">
                <a16:creationId xmlns:a16="http://schemas.microsoft.com/office/drawing/2014/main" id="{AC382725-76B0-44EA-ABAA-0567829EE3C7}"/>
              </a:ext>
            </a:extLst>
          </p:cNvPr>
          <p:cNvSpPr txBox="1"/>
          <p:nvPr/>
        </p:nvSpPr>
        <p:spPr>
          <a:xfrm>
            <a:off x="148812" y="3874124"/>
            <a:ext cx="8995188" cy="830997"/>
          </a:xfrm>
          <a:prstGeom prst="rect">
            <a:avLst/>
          </a:prstGeom>
          <a:noFill/>
        </p:spPr>
        <p:txBody>
          <a:bodyPr wrap="square">
            <a:spAutoFit/>
          </a:bodyPr>
          <a:lstStyle/>
          <a:p>
            <a:r>
              <a:rPr kumimoji="0" lang="en-US" altLang="en-US" sz="24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Analogou</a:t>
            </a:r>
            <a:r>
              <a:rPr lang="en-US" altLang="en-US" sz="2400" b="1" kern="0" dirty="0">
                <a:solidFill>
                  <a:srgbClr val="000000"/>
                </a:solidFill>
              </a:rPr>
              <a:t>s structures DO     DO NOT  provide evidence t</a:t>
            </a:r>
            <a:r>
              <a:rPr kumimoji="0" lang="en-US" altLang="en-US" sz="2400" b="1"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rPr>
              <a:t>hat organisms are evolutionarily related. </a:t>
            </a:r>
            <a:endParaRPr lang="en-US" dirty="0"/>
          </a:p>
        </p:txBody>
      </p:sp>
      <p:sp>
        <p:nvSpPr>
          <p:cNvPr id="6" name="Rectangle 5">
            <a:extLst>
              <a:ext uri="{FF2B5EF4-FFF2-40B4-BE49-F238E27FC236}">
                <a16:creationId xmlns:a16="http://schemas.microsoft.com/office/drawing/2014/main" id="{89A8DB6C-36CC-44B4-BDDD-D1BB67766D75}"/>
              </a:ext>
            </a:extLst>
          </p:cNvPr>
          <p:cNvSpPr/>
          <p:nvPr/>
        </p:nvSpPr>
        <p:spPr>
          <a:xfrm>
            <a:off x="4457700" y="3821857"/>
            <a:ext cx="1489444" cy="52546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92A0C02-0A70-40E8-944D-83581CF9EA06}"/>
              </a:ext>
            </a:extLst>
          </p:cNvPr>
          <p:cNvSpPr txBox="1"/>
          <p:nvPr/>
        </p:nvSpPr>
        <p:spPr>
          <a:xfrm>
            <a:off x="36306" y="6542494"/>
            <a:ext cx="9071388" cy="245901"/>
          </a:xfrm>
          <a:prstGeom prst="rect">
            <a:avLst/>
          </a:prstGeom>
          <a:noFill/>
        </p:spPr>
        <p:txBody>
          <a:bodyPr wrap="square">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EVO-1.G.1 Convergent evolution occurs when similar selective pressures result in similar phenotypic adaptations in different populations or species.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6853"/>
                                        </p:tgtEl>
                                        <p:attrNameLst>
                                          <p:attrName>style.visibility</p:attrName>
                                        </p:attrNameLst>
                                      </p:cBhvr>
                                      <p:to>
                                        <p:strVal val="visible"/>
                                      </p:to>
                                    </p:set>
                                    <p:animEffect transition="in" filter="blinds(horizontal)">
                                      <p:cBhvr>
                                        <p:cTn id="7" dur="500"/>
                                        <p:tgtEl>
                                          <p:spTgt spid="2068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bldLst>
      <p:bldP spid="206853" grpId="0"/>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33CC"/>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AFF20E52-0F6F-4D45-8621-0F823476B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9144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99C3AF3E-28CF-4C4A-B269-9C66DEBE54A7}"/>
              </a:ext>
            </a:extLst>
          </p:cNvPr>
          <p:cNvSpPr>
            <a:spLocks noChangeArrowheads="1"/>
          </p:cNvSpPr>
          <p:nvPr/>
        </p:nvSpPr>
        <p:spPr bwMode="auto">
          <a:xfrm>
            <a:off x="0" y="6477000"/>
            <a:ext cx="6477000" cy="246063"/>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https://whyevolutionistrue.files.wordpress.com/2015/08/nq150822.gif?w=641&amp;h=209</a:t>
            </a:r>
          </a:p>
        </p:txBody>
      </p:sp>
      <p:sp>
        <p:nvSpPr>
          <p:cNvPr id="2" name="Rectangle 1">
            <a:extLst>
              <a:ext uri="{FF2B5EF4-FFF2-40B4-BE49-F238E27FC236}">
                <a16:creationId xmlns:a16="http://schemas.microsoft.com/office/drawing/2014/main" id="{C77E9317-AECD-4492-B483-FE28C7E673DF}"/>
              </a:ext>
            </a:extLst>
          </p:cNvPr>
          <p:cNvSpPr/>
          <p:nvPr/>
        </p:nvSpPr>
        <p:spPr>
          <a:xfrm>
            <a:off x="2286000" y="863158"/>
            <a:ext cx="4123245" cy="523220"/>
          </a:xfrm>
          <a:prstGeom prst="rect">
            <a:avLst/>
          </a:prstGeom>
          <a:solidFill>
            <a:srgbClr val="FFFF00"/>
          </a:solidFill>
        </p:spPr>
        <p:txBody>
          <a:bodyPr wrap="none">
            <a:spAutoFit/>
          </a:bodyPr>
          <a:lstStyle/>
          <a:p>
            <a:pPr lvl="0"/>
            <a:r>
              <a:rPr lang="en-US" sz="2800" dirty="0">
                <a:solidFill>
                  <a:srgbClr val="000000"/>
                </a:solidFill>
              </a:rPr>
              <a:t>TAKE A STUDY BREAK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ADE880-A98D-4A7B-ACA9-2BC668A15520}"/>
              </a:ext>
            </a:extLst>
          </p:cNvPr>
          <p:cNvGrpSpPr/>
          <p:nvPr/>
        </p:nvGrpSpPr>
        <p:grpSpPr>
          <a:xfrm>
            <a:off x="1092966" y="3078227"/>
            <a:ext cx="4926834" cy="2067454"/>
            <a:chOff x="1092966" y="3078227"/>
            <a:chExt cx="4926834" cy="2067454"/>
          </a:xfrm>
        </p:grpSpPr>
        <p:pic>
          <p:nvPicPr>
            <p:cNvPr id="1026" name="Picture 2">
              <a:extLst>
                <a:ext uri="{FF2B5EF4-FFF2-40B4-BE49-F238E27FC236}">
                  <a16:creationId xmlns:a16="http://schemas.microsoft.com/office/drawing/2014/main" id="{B6E090DC-1741-43AD-81FE-5610DD7A33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292" t="8904" r="505" b="33034"/>
            <a:stretch/>
          </p:blipFill>
          <p:spPr bwMode="auto">
            <a:xfrm>
              <a:off x="1092966" y="3078227"/>
              <a:ext cx="4926834" cy="206745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8B96F5D1-82E8-42E2-8312-E21952207047}"/>
                </a:ext>
              </a:extLst>
            </p:cNvPr>
            <p:cNvSpPr/>
            <p:nvPr/>
          </p:nvSpPr>
          <p:spPr>
            <a:xfrm>
              <a:off x="1092966" y="4567381"/>
              <a:ext cx="483682" cy="569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EDE4A540-C76D-4D14-B0B9-E44C2BBACE4D}"/>
              </a:ext>
            </a:extLst>
          </p:cNvPr>
          <p:cNvSpPr/>
          <p:nvPr/>
        </p:nvSpPr>
        <p:spPr>
          <a:xfrm>
            <a:off x="-38274" y="5887410"/>
            <a:ext cx="9144001" cy="971484"/>
          </a:xfrm>
          <a:prstGeom prst="rect">
            <a:avLst/>
          </a:prstGeom>
        </p:spPr>
        <p:txBody>
          <a:bodyPr wrap="square">
            <a:spAutoFit/>
          </a:bodyPr>
          <a:lstStyle/>
          <a:p>
            <a:pPr>
              <a:lnSpc>
                <a:spcPct val="107000"/>
              </a:lnSpc>
            </a:pPr>
            <a:r>
              <a:rPr lang="en-US" sz="900" dirty="0">
                <a:latin typeface="Times New Roman" panose="02020603050405020304" pitchFamily="18" charset="0"/>
                <a:cs typeface="Times New Roman" panose="02020603050405020304" pitchFamily="18" charset="0"/>
              </a:rPr>
              <a:t>EVO-3.B.1 Phylogenetic trees and cladograms show evolutionary relationships among lineages— </a:t>
            </a:r>
          </a:p>
          <a:p>
            <a:pPr lvl="0">
              <a:lnSpc>
                <a:spcPct val="107000"/>
              </a:lnSpc>
            </a:pPr>
            <a:r>
              <a:rPr lang="en-US" sz="900" dirty="0">
                <a:latin typeface="Times New Roman" panose="02020603050405020304" pitchFamily="18" charset="0"/>
                <a:cs typeface="Times New Roman" panose="02020603050405020304" pitchFamily="18" charset="0"/>
              </a:rPr>
              <a:t>b. Traits that are either gained or lost during evolution can be used to construct phylogenetic trees and cladograms—</a:t>
            </a:r>
          </a:p>
          <a:p>
            <a:pPr lvl="0">
              <a:lnSpc>
                <a:spcPct val="107000"/>
              </a:lnSpc>
            </a:pPr>
            <a:r>
              <a:rPr lang="en-US" sz="900" dirty="0">
                <a:latin typeface="Times New Roman" panose="02020603050405020304" pitchFamily="18" charset="0"/>
                <a:cs typeface="Times New Roman" panose="02020603050405020304" pitchFamily="18" charset="0"/>
              </a:rPr>
              <a:t>    i. Shared characters are present in more than one lineage. </a:t>
            </a:r>
          </a:p>
          <a:p>
            <a:pPr lvl="0">
              <a:lnSpc>
                <a:spcPct val="107000"/>
              </a:lnSpc>
            </a:pPr>
            <a:r>
              <a:rPr lang="en-US" sz="900" dirty="0">
                <a:latin typeface="Times New Roman" panose="02020603050405020304" pitchFamily="18" charset="0"/>
                <a:cs typeface="Times New Roman" panose="02020603050405020304" pitchFamily="18" charset="0"/>
              </a:rPr>
              <a:t>    ii. Shared, derived characters indicate common ancestry and are  informative for the construction of phylogenetic trees and cladogram</a:t>
            </a:r>
          </a:p>
          <a:p>
            <a:pPr lvl="0">
              <a:lnSpc>
                <a:spcPct val="107000"/>
              </a:lnSpc>
            </a:pPr>
            <a:r>
              <a:rPr lang="en-US" sz="900" dirty="0">
                <a:latin typeface="Times New Roman" panose="02020603050405020304" pitchFamily="18" charset="0"/>
                <a:cs typeface="Times New Roman" panose="02020603050405020304" pitchFamily="18" charset="0"/>
              </a:rPr>
              <a:t>EVO-3.C.1 Phylogenetic trees and cladograms can be used to illustrate speciation that has occurred. The nodes on a tree represent the most recent common ancestor of any two groups or lineages. </a:t>
            </a:r>
          </a:p>
          <a:p>
            <a:pPr>
              <a:lnSpc>
                <a:spcPct val="107000"/>
              </a:lnSpc>
            </a:pPr>
            <a:r>
              <a:rPr lang="en-US" sz="900" dirty="0">
                <a:latin typeface="Times New Roman" panose="02020603050405020304" pitchFamily="18" charset="0"/>
                <a:cs typeface="Times New Roman" panose="02020603050405020304" pitchFamily="18" charset="0"/>
              </a:rPr>
              <a:t>EVO-3.C.2 Phylogenetic trees and cladograms can be constructed from morphological similarities of living or fossil species and from DNA and protein sequence similarities</a:t>
            </a:r>
          </a:p>
        </p:txBody>
      </p:sp>
      <p:sp>
        <p:nvSpPr>
          <p:cNvPr id="4" name="TextBox 3">
            <a:extLst>
              <a:ext uri="{FF2B5EF4-FFF2-40B4-BE49-F238E27FC236}">
                <a16:creationId xmlns:a16="http://schemas.microsoft.com/office/drawing/2014/main" id="{9A3F5016-0315-4666-80CA-97F991214880}"/>
              </a:ext>
            </a:extLst>
          </p:cNvPr>
          <p:cNvSpPr txBox="1"/>
          <p:nvPr/>
        </p:nvSpPr>
        <p:spPr>
          <a:xfrm>
            <a:off x="4971063" y="691262"/>
            <a:ext cx="4172937" cy="584775"/>
          </a:xfrm>
          <a:prstGeom prst="rect">
            <a:avLst/>
          </a:prstGeom>
          <a:noFill/>
        </p:spPr>
        <p:txBody>
          <a:bodyPr wrap="none" rtlCol="0">
            <a:spAutoFit/>
          </a:bodyPr>
          <a:lstStyle/>
          <a:p>
            <a:r>
              <a:rPr lang="en-US" sz="1600" dirty="0"/>
              <a:t>1 indicates the character is present</a:t>
            </a:r>
            <a:br>
              <a:rPr lang="en-US" sz="1600" dirty="0"/>
            </a:br>
            <a:r>
              <a:rPr lang="en-US" sz="1600" dirty="0"/>
              <a:t>0 indicates the character is NOT present</a:t>
            </a:r>
          </a:p>
        </p:txBody>
      </p:sp>
      <p:sp>
        <p:nvSpPr>
          <p:cNvPr id="6" name="TextBox 5">
            <a:extLst>
              <a:ext uri="{FF2B5EF4-FFF2-40B4-BE49-F238E27FC236}">
                <a16:creationId xmlns:a16="http://schemas.microsoft.com/office/drawing/2014/main" id="{5C307AE5-25EE-41AE-8260-55CB41793441}"/>
              </a:ext>
            </a:extLst>
          </p:cNvPr>
          <p:cNvSpPr txBox="1"/>
          <p:nvPr/>
        </p:nvSpPr>
        <p:spPr>
          <a:xfrm>
            <a:off x="0" y="-16565"/>
            <a:ext cx="10363200" cy="369332"/>
          </a:xfrm>
          <a:prstGeom prst="rect">
            <a:avLst/>
          </a:prstGeom>
          <a:noFill/>
        </p:spPr>
        <p:txBody>
          <a:bodyPr wrap="square">
            <a:spAutoFit/>
          </a:bodyPr>
          <a:lstStyle/>
          <a:p>
            <a:r>
              <a:rPr lang="en-US" sz="900" dirty="0">
                <a:latin typeface="+mn-lt"/>
                <a:hlinkClick r:id="rId3"/>
              </a:rPr>
              <a:t>https://www.fusd1.org/site/handlers/filedownload.ashx?moduleinstanceid=7815&amp;dataid=30441&amp;FileName=AP%20Biology%20Evolution%20Review%20Slides.pdf</a:t>
            </a:r>
            <a:endParaRPr lang="en-US" sz="900" dirty="0">
              <a:latin typeface="+mn-lt"/>
            </a:endParaRPr>
          </a:p>
          <a:p>
            <a:endParaRPr lang="en-US" sz="900" dirty="0">
              <a:latin typeface="+mn-lt"/>
            </a:endParaRPr>
          </a:p>
        </p:txBody>
      </p:sp>
      <p:sp>
        <p:nvSpPr>
          <p:cNvPr id="7" name="TextBox 6">
            <a:extLst>
              <a:ext uri="{FF2B5EF4-FFF2-40B4-BE49-F238E27FC236}">
                <a16:creationId xmlns:a16="http://schemas.microsoft.com/office/drawing/2014/main" id="{3ACBC5D2-FBBB-481C-AD84-DFD800E7BF32}"/>
              </a:ext>
            </a:extLst>
          </p:cNvPr>
          <p:cNvSpPr txBox="1"/>
          <p:nvPr/>
        </p:nvSpPr>
        <p:spPr>
          <a:xfrm>
            <a:off x="239214" y="182047"/>
            <a:ext cx="8534400" cy="341440"/>
          </a:xfrm>
          <a:prstGeom prst="rect">
            <a:avLst/>
          </a:prstGeom>
          <a:noFill/>
        </p:spPr>
        <p:txBody>
          <a:bodyPr wrap="square" rtlCol="0">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Use the data provided to construct a cladogram of the major plant groups.</a:t>
            </a:r>
          </a:p>
        </p:txBody>
      </p:sp>
      <p:pic>
        <p:nvPicPr>
          <p:cNvPr id="15" name="Picture 14">
            <a:extLst>
              <a:ext uri="{FF2B5EF4-FFF2-40B4-BE49-F238E27FC236}">
                <a16:creationId xmlns:a16="http://schemas.microsoft.com/office/drawing/2014/main" id="{A8F5B532-1561-43A9-8916-89D9FA547FF9}"/>
              </a:ext>
            </a:extLst>
          </p:cNvPr>
          <p:cNvPicPr>
            <a:picLocks noChangeAspect="1"/>
          </p:cNvPicPr>
          <p:nvPr/>
        </p:nvPicPr>
        <p:blipFill rotWithShape="1">
          <a:blip r:embed="rId4"/>
          <a:srcRect l="15000" t="42018" r="15833" b="12398"/>
          <a:stretch/>
        </p:blipFill>
        <p:spPr>
          <a:xfrm>
            <a:off x="104666" y="523487"/>
            <a:ext cx="4756762" cy="1762513"/>
          </a:xfrm>
          <a:prstGeom prst="rect">
            <a:avLst/>
          </a:prstGeom>
        </p:spPr>
      </p:pic>
      <p:sp>
        <p:nvSpPr>
          <p:cNvPr id="18" name="TextBox 17">
            <a:extLst>
              <a:ext uri="{FF2B5EF4-FFF2-40B4-BE49-F238E27FC236}">
                <a16:creationId xmlns:a16="http://schemas.microsoft.com/office/drawing/2014/main" id="{22CF5D22-74E0-438D-A424-31E28555213C}"/>
              </a:ext>
            </a:extLst>
          </p:cNvPr>
          <p:cNvSpPr txBox="1"/>
          <p:nvPr/>
        </p:nvSpPr>
        <p:spPr>
          <a:xfrm>
            <a:off x="660714" y="2726948"/>
            <a:ext cx="1295400" cy="369332"/>
          </a:xfrm>
          <a:prstGeom prst="rect">
            <a:avLst/>
          </a:prstGeom>
          <a:noFill/>
        </p:spPr>
        <p:txBody>
          <a:bodyPr wrap="square">
            <a:spAutoFit/>
          </a:bodyPr>
          <a:lstStyle/>
          <a:p>
            <a:r>
              <a:rPr lang="en-US" sz="1800" dirty="0">
                <a:solidFill>
                  <a:srgbClr val="0000FF"/>
                </a:solidFill>
              </a:rPr>
              <a:t>Mosses</a:t>
            </a:r>
            <a:endParaRPr lang="en-US" dirty="0"/>
          </a:p>
        </p:txBody>
      </p:sp>
      <p:sp>
        <p:nvSpPr>
          <p:cNvPr id="20" name="TextBox 19">
            <a:extLst>
              <a:ext uri="{FF2B5EF4-FFF2-40B4-BE49-F238E27FC236}">
                <a16:creationId xmlns:a16="http://schemas.microsoft.com/office/drawing/2014/main" id="{23D309FF-1533-44DB-B7B4-BB5804D00F9B}"/>
              </a:ext>
            </a:extLst>
          </p:cNvPr>
          <p:cNvSpPr txBox="1"/>
          <p:nvPr/>
        </p:nvSpPr>
        <p:spPr>
          <a:xfrm>
            <a:off x="3959696" y="2487351"/>
            <a:ext cx="1006033" cy="646331"/>
          </a:xfrm>
          <a:prstGeom prst="rect">
            <a:avLst/>
          </a:prstGeom>
          <a:noFill/>
        </p:spPr>
        <p:txBody>
          <a:bodyPr wrap="square">
            <a:spAutoFit/>
          </a:bodyPr>
          <a:lstStyle/>
          <a:p>
            <a:r>
              <a:rPr lang="en-US" sz="1800" dirty="0">
                <a:solidFill>
                  <a:srgbClr val="0000FF"/>
                </a:solidFill>
              </a:rPr>
              <a:t>Pine trees</a:t>
            </a:r>
            <a:endParaRPr lang="en-US" dirty="0"/>
          </a:p>
        </p:txBody>
      </p:sp>
      <p:sp>
        <p:nvSpPr>
          <p:cNvPr id="16" name="TextBox 15">
            <a:extLst>
              <a:ext uri="{FF2B5EF4-FFF2-40B4-BE49-F238E27FC236}">
                <a16:creationId xmlns:a16="http://schemas.microsoft.com/office/drawing/2014/main" id="{0D92F6BD-C7F2-4C24-8542-C70E0D3D128E}"/>
              </a:ext>
            </a:extLst>
          </p:cNvPr>
          <p:cNvSpPr txBox="1"/>
          <p:nvPr/>
        </p:nvSpPr>
        <p:spPr>
          <a:xfrm>
            <a:off x="5611226" y="2446861"/>
            <a:ext cx="1485873" cy="646331"/>
          </a:xfrm>
          <a:prstGeom prst="rect">
            <a:avLst/>
          </a:prstGeom>
          <a:noFill/>
        </p:spPr>
        <p:txBody>
          <a:bodyPr wrap="square">
            <a:spAutoFit/>
          </a:bodyPr>
          <a:lstStyle/>
          <a:p>
            <a:r>
              <a:rPr lang="en-US" sz="1800" dirty="0">
                <a:solidFill>
                  <a:srgbClr val="0000FF"/>
                </a:solidFill>
              </a:rPr>
              <a:t>Flowering plants</a:t>
            </a:r>
            <a:endParaRPr lang="en-US" dirty="0"/>
          </a:p>
        </p:txBody>
      </p:sp>
      <p:sp>
        <p:nvSpPr>
          <p:cNvPr id="19" name="TextBox 18">
            <a:extLst>
              <a:ext uri="{FF2B5EF4-FFF2-40B4-BE49-F238E27FC236}">
                <a16:creationId xmlns:a16="http://schemas.microsoft.com/office/drawing/2014/main" id="{2D93C410-89A1-4098-88DB-15920EFBA01A}"/>
              </a:ext>
            </a:extLst>
          </p:cNvPr>
          <p:cNvSpPr txBox="1"/>
          <p:nvPr/>
        </p:nvSpPr>
        <p:spPr>
          <a:xfrm>
            <a:off x="2412775" y="2706981"/>
            <a:ext cx="914400" cy="369332"/>
          </a:xfrm>
          <a:prstGeom prst="rect">
            <a:avLst/>
          </a:prstGeom>
          <a:noFill/>
        </p:spPr>
        <p:txBody>
          <a:bodyPr wrap="square">
            <a:spAutoFit/>
          </a:bodyPr>
          <a:lstStyle/>
          <a:p>
            <a:r>
              <a:rPr lang="en-US" dirty="0">
                <a:solidFill>
                  <a:srgbClr val="0000FF"/>
                </a:solidFill>
              </a:rPr>
              <a:t>Ferns</a:t>
            </a:r>
            <a:endParaRPr lang="en-US" dirty="0"/>
          </a:p>
        </p:txBody>
      </p:sp>
      <p:grpSp>
        <p:nvGrpSpPr>
          <p:cNvPr id="31" name="Group 30">
            <a:extLst>
              <a:ext uri="{FF2B5EF4-FFF2-40B4-BE49-F238E27FC236}">
                <a16:creationId xmlns:a16="http://schemas.microsoft.com/office/drawing/2014/main" id="{AF90A685-CCAE-4F94-BD94-E339364B9959}"/>
              </a:ext>
            </a:extLst>
          </p:cNvPr>
          <p:cNvGrpSpPr/>
          <p:nvPr/>
        </p:nvGrpSpPr>
        <p:grpSpPr>
          <a:xfrm>
            <a:off x="5162522" y="3163511"/>
            <a:ext cx="1191640" cy="805476"/>
            <a:chOff x="5162522" y="3163511"/>
            <a:chExt cx="1191640" cy="805476"/>
          </a:xfrm>
        </p:grpSpPr>
        <p:sp>
          <p:nvSpPr>
            <p:cNvPr id="14" name="TextBox 13">
              <a:extLst>
                <a:ext uri="{FF2B5EF4-FFF2-40B4-BE49-F238E27FC236}">
                  <a16:creationId xmlns:a16="http://schemas.microsoft.com/office/drawing/2014/main" id="{D0F823ED-75AB-402B-80CA-09E030BC344E}"/>
                </a:ext>
              </a:extLst>
            </p:cNvPr>
            <p:cNvSpPr txBox="1"/>
            <p:nvPr/>
          </p:nvSpPr>
          <p:spPr>
            <a:xfrm>
              <a:off x="5287363" y="3599655"/>
              <a:ext cx="1066799" cy="369332"/>
            </a:xfrm>
            <a:prstGeom prst="rect">
              <a:avLst/>
            </a:prstGeom>
            <a:noFill/>
          </p:spPr>
          <p:txBody>
            <a:bodyPr wrap="square">
              <a:spAutoFit/>
            </a:bodyPr>
            <a:lstStyle/>
            <a:p>
              <a:r>
                <a:rPr lang="en-US" sz="1800" dirty="0">
                  <a:solidFill>
                    <a:srgbClr val="0000FF"/>
                  </a:solidFill>
                </a:rPr>
                <a:t>Flowers</a:t>
              </a:r>
              <a:endParaRPr lang="en-US" dirty="0"/>
            </a:p>
          </p:txBody>
        </p:sp>
        <p:sp>
          <p:nvSpPr>
            <p:cNvPr id="17" name="Rectangle 16">
              <a:extLst>
                <a:ext uri="{FF2B5EF4-FFF2-40B4-BE49-F238E27FC236}">
                  <a16:creationId xmlns:a16="http://schemas.microsoft.com/office/drawing/2014/main" id="{28E66B90-093D-4A99-8E40-6454C32D1B92}"/>
                </a:ext>
              </a:extLst>
            </p:cNvPr>
            <p:cNvSpPr/>
            <p:nvPr/>
          </p:nvSpPr>
          <p:spPr>
            <a:xfrm rot="19429328">
              <a:off x="5162522" y="3163511"/>
              <a:ext cx="112473" cy="485184"/>
            </a:xfrm>
            <a:prstGeom prst="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853C9E52-44D8-4480-A063-B20340A8FD64}"/>
              </a:ext>
            </a:extLst>
          </p:cNvPr>
          <p:cNvGrpSpPr/>
          <p:nvPr/>
        </p:nvGrpSpPr>
        <p:grpSpPr>
          <a:xfrm>
            <a:off x="2821827" y="4222411"/>
            <a:ext cx="3393127" cy="857637"/>
            <a:chOff x="2821827" y="4222411"/>
            <a:chExt cx="3393127" cy="857637"/>
          </a:xfrm>
        </p:grpSpPr>
        <p:sp>
          <p:nvSpPr>
            <p:cNvPr id="12" name="TextBox 11">
              <a:extLst>
                <a:ext uri="{FF2B5EF4-FFF2-40B4-BE49-F238E27FC236}">
                  <a16:creationId xmlns:a16="http://schemas.microsoft.com/office/drawing/2014/main" id="{1C49442D-E696-4189-A209-D62056B30442}"/>
                </a:ext>
              </a:extLst>
            </p:cNvPr>
            <p:cNvSpPr txBox="1"/>
            <p:nvPr/>
          </p:nvSpPr>
          <p:spPr>
            <a:xfrm>
              <a:off x="3125367" y="4710716"/>
              <a:ext cx="3089587" cy="369332"/>
            </a:xfrm>
            <a:prstGeom prst="rect">
              <a:avLst/>
            </a:prstGeom>
            <a:noFill/>
          </p:spPr>
          <p:txBody>
            <a:bodyPr wrap="square">
              <a:spAutoFit/>
            </a:bodyPr>
            <a:lstStyle/>
            <a:p>
              <a:r>
                <a:rPr lang="en-US" sz="1800" dirty="0">
                  <a:solidFill>
                    <a:srgbClr val="0000FF"/>
                  </a:solidFill>
                </a:rPr>
                <a:t>Vascular </a:t>
              </a:r>
              <a:r>
                <a:rPr lang="en-US" dirty="0">
                  <a:solidFill>
                    <a:srgbClr val="0000FF"/>
                  </a:solidFill>
                </a:rPr>
                <a:t>tissue</a:t>
              </a:r>
              <a:endParaRPr lang="en-US" dirty="0"/>
            </a:p>
          </p:txBody>
        </p:sp>
        <p:pic>
          <p:nvPicPr>
            <p:cNvPr id="22" name="Picture 21">
              <a:extLst>
                <a:ext uri="{FF2B5EF4-FFF2-40B4-BE49-F238E27FC236}">
                  <a16:creationId xmlns:a16="http://schemas.microsoft.com/office/drawing/2014/main" id="{96B47D9C-61CD-4F8C-A15C-19278F43BAFD}"/>
                </a:ext>
              </a:extLst>
            </p:cNvPr>
            <p:cNvPicPr>
              <a:picLocks noChangeAspect="1"/>
            </p:cNvPicPr>
            <p:nvPr/>
          </p:nvPicPr>
          <p:blipFill>
            <a:blip r:embed="rId5"/>
            <a:stretch>
              <a:fillRect/>
            </a:stretch>
          </p:blipFill>
          <p:spPr>
            <a:xfrm>
              <a:off x="2821827" y="4222411"/>
              <a:ext cx="408467" cy="487722"/>
            </a:xfrm>
            <a:prstGeom prst="rect">
              <a:avLst/>
            </a:prstGeom>
          </p:spPr>
        </p:pic>
      </p:grpSp>
      <p:grpSp>
        <p:nvGrpSpPr>
          <p:cNvPr id="30" name="Group 29">
            <a:extLst>
              <a:ext uri="{FF2B5EF4-FFF2-40B4-BE49-F238E27FC236}">
                <a16:creationId xmlns:a16="http://schemas.microsoft.com/office/drawing/2014/main" id="{9E9E523A-51FC-4B9D-B592-603A7DBAD55A}"/>
              </a:ext>
            </a:extLst>
          </p:cNvPr>
          <p:cNvGrpSpPr/>
          <p:nvPr/>
        </p:nvGrpSpPr>
        <p:grpSpPr>
          <a:xfrm>
            <a:off x="4092055" y="3683777"/>
            <a:ext cx="1126703" cy="877735"/>
            <a:chOff x="4092055" y="3683777"/>
            <a:chExt cx="1126703" cy="877735"/>
          </a:xfrm>
        </p:grpSpPr>
        <p:pic>
          <p:nvPicPr>
            <p:cNvPr id="13" name="Picture 12">
              <a:extLst>
                <a:ext uri="{FF2B5EF4-FFF2-40B4-BE49-F238E27FC236}">
                  <a16:creationId xmlns:a16="http://schemas.microsoft.com/office/drawing/2014/main" id="{AB66B56A-CEA6-4B4E-B368-FB29BD52FC5E}"/>
                </a:ext>
              </a:extLst>
            </p:cNvPr>
            <p:cNvPicPr>
              <a:picLocks noChangeAspect="1"/>
            </p:cNvPicPr>
            <p:nvPr/>
          </p:nvPicPr>
          <p:blipFill>
            <a:blip r:embed="rId6"/>
            <a:stretch>
              <a:fillRect/>
            </a:stretch>
          </p:blipFill>
          <p:spPr>
            <a:xfrm>
              <a:off x="4176252" y="4067693"/>
              <a:ext cx="1042506" cy="493819"/>
            </a:xfrm>
            <a:prstGeom prst="rect">
              <a:avLst/>
            </a:prstGeom>
          </p:spPr>
        </p:pic>
        <p:sp>
          <p:nvSpPr>
            <p:cNvPr id="25" name="Rectangle 24">
              <a:extLst>
                <a:ext uri="{FF2B5EF4-FFF2-40B4-BE49-F238E27FC236}">
                  <a16:creationId xmlns:a16="http://schemas.microsoft.com/office/drawing/2014/main" id="{85378E4D-779C-4D2F-BDB5-72A2F648015B}"/>
                </a:ext>
              </a:extLst>
            </p:cNvPr>
            <p:cNvSpPr/>
            <p:nvPr/>
          </p:nvSpPr>
          <p:spPr>
            <a:xfrm rot="19429328">
              <a:off x="4092055" y="3683777"/>
              <a:ext cx="112473" cy="485184"/>
            </a:xfrm>
            <a:prstGeom prst="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24" name="TextBox 1023">
            <a:extLst>
              <a:ext uri="{FF2B5EF4-FFF2-40B4-BE49-F238E27FC236}">
                <a16:creationId xmlns:a16="http://schemas.microsoft.com/office/drawing/2014/main" id="{0C1F0449-07D4-4515-AC2D-9495A5FC25C5}"/>
              </a:ext>
            </a:extLst>
          </p:cNvPr>
          <p:cNvSpPr txBox="1"/>
          <p:nvPr/>
        </p:nvSpPr>
        <p:spPr>
          <a:xfrm>
            <a:off x="38273" y="5308952"/>
            <a:ext cx="8597225" cy="369332"/>
          </a:xfrm>
          <a:prstGeom prst="rect">
            <a:avLst/>
          </a:prstGeom>
          <a:noFill/>
        </p:spPr>
        <p:txBody>
          <a:bodyPr wrap="none" rtlCol="0">
            <a:spAutoFit/>
          </a:bodyPr>
          <a:lstStyle/>
          <a:p>
            <a:r>
              <a:rPr lang="en-US" dirty="0"/>
              <a:t>Circle the most recent common ancestor shared by Ferns and Flowering plants</a:t>
            </a:r>
          </a:p>
        </p:txBody>
      </p:sp>
      <p:sp>
        <p:nvSpPr>
          <p:cNvPr id="1025" name="Oval 1024">
            <a:extLst>
              <a:ext uri="{FF2B5EF4-FFF2-40B4-BE49-F238E27FC236}">
                <a16:creationId xmlns:a16="http://schemas.microsoft.com/office/drawing/2014/main" id="{58DB72BC-2665-40AA-8606-31C925D18A2C}"/>
              </a:ext>
            </a:extLst>
          </p:cNvPr>
          <p:cNvSpPr/>
          <p:nvPr/>
        </p:nvSpPr>
        <p:spPr>
          <a:xfrm>
            <a:off x="3325815" y="4004772"/>
            <a:ext cx="599039" cy="4763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371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25"/>
                                        </p:tgtEl>
                                        <p:attrNameLst>
                                          <p:attrName>style.visibility</p:attrName>
                                        </p:attrNameLst>
                                      </p:cBhvr>
                                      <p:to>
                                        <p:strVal val="visible"/>
                                      </p:to>
                                    </p:set>
                                    <p:animEffect transition="in" filter="barn(inVertical)">
                                      <p:cBhvr>
                                        <p:cTn id="42" dur="500"/>
                                        <p:tgtEl>
                                          <p:spTgt spid="10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0" grpId="0"/>
      <p:bldP spid="16" grpId="0"/>
      <p:bldP spid="19" grpId="0"/>
      <p:bldP spid="10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A7C722-ABCC-41A3-A2A2-1633479D19CA}"/>
              </a:ext>
            </a:extLst>
          </p:cNvPr>
          <p:cNvSpPr txBox="1"/>
          <p:nvPr/>
        </p:nvSpPr>
        <p:spPr>
          <a:xfrm>
            <a:off x="104361" y="0"/>
            <a:ext cx="8935278" cy="5344861"/>
          </a:xfrm>
          <a:prstGeom prst="rect">
            <a:avLst/>
          </a:prstGeom>
          <a:noFill/>
        </p:spPr>
        <p:txBody>
          <a:bodyPr wrap="square">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During times of ecological stress, extinction rates ______________________</a:t>
            </a:r>
          </a:p>
          <a:p>
            <a:pPr lvl="0">
              <a:lnSpc>
                <a:spcPct val="107000"/>
              </a:lnSpc>
              <a:defRPr/>
            </a:pPr>
            <a:r>
              <a:rPr lang="en-US" noProof="0" dirty="0">
                <a:solidFill>
                  <a:prstClr val="black"/>
                </a:solidFill>
              </a:rPr>
              <a:t>     </a:t>
            </a:r>
          </a:p>
          <a:p>
            <a:pPr lvl="0">
              <a:lnSpc>
                <a:spcPct val="107000"/>
              </a:lnSpc>
              <a:defRPr/>
            </a:pPr>
            <a:r>
              <a:rPr lang="en-US" dirty="0">
                <a:solidFill>
                  <a:prstClr val="black"/>
                </a:solidFill>
              </a:rPr>
              <a:t>   </a:t>
            </a:r>
            <a:r>
              <a:rPr lang="en-US" noProof="0" dirty="0">
                <a:solidFill>
                  <a:prstClr val="black"/>
                </a:solidFill>
              </a:rPr>
              <a:t>are alwa</a:t>
            </a:r>
            <a:r>
              <a:rPr lang="en-US" dirty="0">
                <a:solidFill>
                  <a:prstClr val="black"/>
                </a:solidFill>
              </a:rPr>
              <a:t>ys slower          can be rapid          always equal speciation rates</a:t>
            </a:r>
          </a:p>
          <a:p>
            <a:pPr lvl="0">
              <a:lnSpc>
                <a:spcPct val="107000"/>
              </a:lnSpc>
              <a:defRPr/>
            </a:pPr>
            <a:endParaRPr lang="en-US" dirty="0">
              <a:solidFill>
                <a:prstClr val="black"/>
              </a:solidFill>
            </a:endParaRPr>
          </a:p>
          <a:p>
            <a:pPr lvl="0">
              <a:lnSpc>
                <a:spcPct val="107000"/>
              </a:lnSpc>
              <a:defRPr/>
            </a:pPr>
            <a:endParaRPr lang="en-US" dirty="0">
              <a:solidFill>
                <a:prstClr val="black"/>
              </a:solidFill>
            </a:endParaRPr>
          </a:p>
          <a:p>
            <a:pPr lvl="0">
              <a:lnSpc>
                <a:spcPct val="107000"/>
              </a:lnSpc>
              <a:defRPr/>
            </a:pPr>
            <a:r>
              <a:rPr lang="en-US" dirty="0">
                <a:solidFill>
                  <a:prstClr val="black"/>
                </a:solidFill>
              </a:rPr>
              <a:t>Which of the following provides the more accurate and reliable evidence for the construction of phylogenetic trees or cladograms?</a:t>
            </a:r>
          </a:p>
          <a:p>
            <a:pPr lvl="0">
              <a:lnSpc>
                <a:spcPct val="107000"/>
              </a:lnSpc>
              <a:defRPr/>
            </a:pPr>
            <a:endParaRPr lang="en-US" dirty="0">
              <a:solidFill>
                <a:prstClr val="black"/>
              </a:solidFill>
            </a:endParaRPr>
          </a:p>
          <a:p>
            <a:pPr lvl="0">
              <a:lnSpc>
                <a:spcPct val="107000"/>
              </a:lnSpc>
              <a:defRPr/>
            </a:pPr>
            <a:r>
              <a:rPr lang="en-US" dirty="0">
                <a:solidFill>
                  <a:prstClr val="black"/>
                </a:solidFill>
              </a:rPr>
              <a:t>	morphological traits             molecular data</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Phylogenetic trees and cladograms both show relationships between lineages, but which of these shows the amount of change over time calibrated by fossils or a molecular clock.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dirty="0">
              <a:solidFill>
                <a:prstClr val="black"/>
              </a:solidFill>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phylogenetic trees               cladograms</a:t>
            </a:r>
          </a:p>
          <a:p>
            <a:pPr lvl="0">
              <a:lnSpc>
                <a:spcPct val="107000"/>
              </a:lnSpc>
              <a:defRPr/>
            </a:pPr>
            <a:endParaRPr lang="en-US" dirty="0">
              <a:solidFill>
                <a:prstClr val="black"/>
              </a:solidFill>
            </a:endParaRPr>
          </a:p>
          <a:p>
            <a:pPr lvl="0">
              <a:lnSpc>
                <a:spcPct val="107000"/>
              </a:lnSpc>
              <a:defRPr/>
            </a:pP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7" name="Rectangle 6">
            <a:extLst>
              <a:ext uri="{FF2B5EF4-FFF2-40B4-BE49-F238E27FC236}">
                <a16:creationId xmlns:a16="http://schemas.microsoft.com/office/drawing/2014/main" id="{9ACF2C34-91AC-4F70-B081-ACF555538A0C}"/>
              </a:ext>
            </a:extLst>
          </p:cNvPr>
          <p:cNvSpPr/>
          <p:nvPr/>
        </p:nvSpPr>
        <p:spPr>
          <a:xfrm>
            <a:off x="2819400" y="533400"/>
            <a:ext cx="1524000" cy="3693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9FFBD88-0335-4C1A-933A-A064F25013FF}"/>
              </a:ext>
            </a:extLst>
          </p:cNvPr>
          <p:cNvSpPr txBox="1"/>
          <p:nvPr/>
        </p:nvSpPr>
        <p:spPr>
          <a:xfrm>
            <a:off x="13252" y="5468139"/>
            <a:ext cx="9110040" cy="139852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EVO-3.B.1 Phylogenetic trees and cladograms show evolutionary relationships among lineages—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 Phylogenetic trees and cladograms both show relationships between lineages, but phylogenetic trees show the amount of change over time calibrated by fossils or a </a:t>
            </a:r>
            <a:b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br>
            <a: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molecular clock.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b. Traits that are either gained or lost during evolution can be used to construct phylogenetic trees and cladograms—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ii. Shared, derived characters indicate common ancestry and are  informative for the construction of  phylogenetic trees and cladograms.    </a:t>
            </a:r>
            <a:b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br>
            <a: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 Molecular data typically provide more accurate and reliable evidence than morphological traits in the construction of phylogenetic trees or cladograms.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EVO-3.C.2 Phylogenetic trees and cladograms can be constructed from morphological similarities of living or fossil species and from DNA and protein sequence similarities. </a:t>
            </a:r>
            <a:endParaRPr lang="en-US" sz="1000" dirty="0">
              <a:latin typeface="Times New Roman" panose="02020603050405020304" pitchFamily="18" charset="0"/>
              <a:cs typeface="Times New Roman" panose="02020603050405020304" pitchFamily="18" charset="0"/>
            </a:endParaRPr>
          </a:p>
          <a:p>
            <a:pPr lvl="0">
              <a:lnSpc>
                <a:spcPct val="107000"/>
              </a:lnSpc>
            </a:pPr>
            <a:r>
              <a:rPr lang="en-US" sz="1000" dirty="0">
                <a:latin typeface="Times New Roman" panose="02020603050405020304" pitchFamily="18" charset="0"/>
                <a:cs typeface="Times New Roman" panose="02020603050405020304" pitchFamily="18" charset="0"/>
              </a:rPr>
              <a:t>EVO-3. G.2 Extinction rates can be rapid during times of ecological stress</a:t>
            </a:r>
          </a:p>
        </p:txBody>
      </p:sp>
      <p:sp>
        <p:nvSpPr>
          <p:cNvPr id="5" name="Rectangle 4">
            <a:extLst>
              <a:ext uri="{FF2B5EF4-FFF2-40B4-BE49-F238E27FC236}">
                <a16:creationId xmlns:a16="http://schemas.microsoft.com/office/drawing/2014/main" id="{C12B3DCE-D408-4EB7-B17C-1088531A3664}"/>
              </a:ext>
            </a:extLst>
          </p:cNvPr>
          <p:cNvSpPr/>
          <p:nvPr/>
        </p:nvSpPr>
        <p:spPr>
          <a:xfrm>
            <a:off x="4038600" y="2287212"/>
            <a:ext cx="1752600" cy="5334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DFE7170-A96D-4A39-8A55-689AE7321FDB}"/>
              </a:ext>
            </a:extLst>
          </p:cNvPr>
          <p:cNvSpPr/>
          <p:nvPr/>
        </p:nvSpPr>
        <p:spPr>
          <a:xfrm>
            <a:off x="1235765" y="4343400"/>
            <a:ext cx="2362200" cy="44228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337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5"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E4A540-C76D-4D14-B0B9-E44C2BBACE4D}"/>
              </a:ext>
            </a:extLst>
          </p:cNvPr>
          <p:cNvSpPr/>
          <p:nvPr/>
        </p:nvSpPr>
        <p:spPr>
          <a:xfrm>
            <a:off x="-23192" y="6101552"/>
            <a:ext cx="9052891" cy="739883"/>
          </a:xfrm>
          <a:prstGeom prst="rect">
            <a:avLst/>
          </a:prstGeom>
        </p:spPr>
        <p:txBody>
          <a:bodyPr wrap="square">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EVO-1.N.2 A comparison of DNA nucleotide sequences and/or protein amino acid sequences provides evidence for evolution and common ancestry</a:t>
            </a:r>
          </a:p>
          <a:p>
            <a:pPr lvl="0">
              <a:lnSpc>
                <a:spcPct val="107000"/>
              </a:lnSpc>
            </a:pPr>
            <a:r>
              <a:rPr lang="en-US" sz="1000" dirty="0">
                <a:latin typeface="Times New Roman" panose="02020603050405020304" pitchFamily="18" charset="0"/>
                <a:cs typeface="Times New Roman" panose="02020603050405020304" pitchFamily="18" charset="0"/>
              </a:rPr>
              <a:t>EVO 2.A.4 </a:t>
            </a:r>
            <a:r>
              <a:rPr lang="en-US" sz="1000" i="0" dirty="0">
                <a:solidFill>
                  <a:srgbClr val="000000"/>
                </a:solidFill>
                <a:effectLst/>
                <a:latin typeface="Times New Roman" panose="02020603050405020304" pitchFamily="18" charset="0"/>
                <a:cs typeface="Times New Roman" panose="02020603050405020304" pitchFamily="18" charset="0"/>
              </a:rPr>
              <a:t>Core metabolic pathways are conserved across all currently recognized domains</a:t>
            </a:r>
            <a:endParaRPr lang="en-US" sz="1000" dirty="0">
              <a:latin typeface="Times New Roman" panose="02020603050405020304" pitchFamily="18" charset="0"/>
              <a:cs typeface="Times New Roman" panose="02020603050405020304" pitchFamily="18" charset="0"/>
            </a:endParaRPr>
          </a:p>
          <a:p>
            <a:pPr lvl="0">
              <a:lnSpc>
                <a:spcPct val="107000"/>
              </a:lnSpc>
            </a:pPr>
            <a:r>
              <a:rPr lang="en-US" sz="1000" dirty="0">
                <a:latin typeface="Times New Roman" panose="02020603050405020304" pitchFamily="18" charset="0"/>
                <a:cs typeface="Times New Roman" panose="02020603050405020304" pitchFamily="18" charset="0"/>
              </a:rPr>
              <a:t>IST 2.E.2 </a:t>
            </a:r>
            <a:r>
              <a:rPr lang="en-US" sz="1000" i="0" dirty="0">
                <a:solidFill>
                  <a:srgbClr val="000000"/>
                </a:solidFill>
                <a:effectLst/>
                <a:latin typeface="Times New Roman" panose="02020603050405020304" pitchFamily="18" charset="0"/>
                <a:cs typeface="Times New Roman" panose="02020603050405020304" pitchFamily="18" charset="0"/>
              </a:rPr>
              <a:t>Alterations in a DNA sequence can lead to changes in the type or amount of the protein produced and the consequent phenotype. DNA mutations can be positive, </a:t>
            </a:r>
            <a:br>
              <a:rPr lang="en-US" sz="1000" i="0" dirty="0">
                <a:solidFill>
                  <a:srgbClr val="000000"/>
                </a:solidFill>
                <a:effectLst/>
                <a:latin typeface="Times New Roman" panose="02020603050405020304" pitchFamily="18" charset="0"/>
                <a:cs typeface="Times New Roman" panose="02020603050405020304" pitchFamily="18" charset="0"/>
              </a:rPr>
            </a:br>
            <a:r>
              <a:rPr lang="en-US" sz="1000" i="0" dirty="0">
                <a:solidFill>
                  <a:srgbClr val="000000"/>
                </a:solidFill>
                <a:effectLst/>
                <a:latin typeface="Times New Roman" panose="02020603050405020304" pitchFamily="18" charset="0"/>
                <a:cs typeface="Times New Roman" panose="02020603050405020304" pitchFamily="18" charset="0"/>
              </a:rPr>
              <a:t>        negative, or neutral based on the effect or the lack of effect they have on the resulting nucleic acid or protein and the phenotypes that are conferred by the protein.</a:t>
            </a:r>
            <a:endParaRPr lang="en-US" sz="1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AD780BE-FE61-4387-A9DE-A8C8E761477D}"/>
              </a:ext>
            </a:extLst>
          </p:cNvPr>
          <p:cNvSpPr txBox="1"/>
          <p:nvPr/>
        </p:nvSpPr>
        <p:spPr>
          <a:xfrm>
            <a:off x="0" y="16566"/>
            <a:ext cx="9144000" cy="400110"/>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hlinkClick r:id="rId2"/>
              </a:rPr>
              <a:t>http://goldiesroom.org/AP%20Biology/AP%20Review%20pdf/AP%20Review%20-%20EVOLUTION%20v2015.pdf</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5908B0C-0BFF-4632-8A5B-6735230313BB}"/>
              </a:ext>
            </a:extLst>
          </p:cNvPr>
          <p:cNvSpPr txBox="1"/>
          <p:nvPr/>
        </p:nvSpPr>
        <p:spPr>
          <a:xfrm>
            <a:off x="91109" y="337167"/>
            <a:ext cx="8961783" cy="4247317"/>
          </a:xfrm>
          <a:prstGeom prst="rect">
            <a:avLst/>
          </a:prstGeom>
          <a:noFill/>
        </p:spPr>
        <p:txBody>
          <a:bodyPr wrap="square">
            <a:spAutoFit/>
          </a:bodyPr>
          <a:lstStyle/>
          <a:p>
            <a:r>
              <a:rPr lang="en-US" dirty="0"/>
              <a:t>Which of the following is not a valid conclusion based on studies of the structure of proteins, such as cytochrome c and lysozyme, in different species? </a:t>
            </a:r>
          </a:p>
          <a:p>
            <a:endParaRPr lang="en-US" dirty="0"/>
          </a:p>
          <a:p>
            <a:r>
              <a:rPr lang="en-US" dirty="0"/>
              <a:t>A) The rate of evolution of particular proteins is often relatively constant over </a:t>
            </a:r>
            <a:br>
              <a:rPr lang="en-US" dirty="0"/>
            </a:br>
            <a:r>
              <a:rPr lang="en-US" dirty="0"/>
              <a:t>     time. </a:t>
            </a:r>
          </a:p>
          <a:p>
            <a:endParaRPr lang="en-US" dirty="0"/>
          </a:p>
          <a:p>
            <a:r>
              <a:rPr lang="en-US" dirty="0"/>
              <a:t>B) Many nucleotide substitutions result either in no change in the amino acid </a:t>
            </a:r>
            <a:br>
              <a:rPr lang="en-US" dirty="0"/>
            </a:br>
            <a:r>
              <a:rPr lang="en-US" dirty="0"/>
              <a:t>    sequence of the protein or in a change to a functionally equivalent amino acid. </a:t>
            </a:r>
          </a:p>
          <a:p>
            <a:endParaRPr lang="en-US" dirty="0"/>
          </a:p>
          <a:p>
            <a:r>
              <a:rPr lang="en-US" dirty="0"/>
              <a:t>C) Fewer differences were observed in the amino acid sequences of a protein if </a:t>
            </a:r>
            <a:br>
              <a:rPr lang="en-US" dirty="0"/>
            </a:br>
            <a:r>
              <a:rPr lang="en-US" dirty="0"/>
              <a:t>      the organismal sources of the proteins were closely related. </a:t>
            </a:r>
          </a:p>
          <a:p>
            <a:endParaRPr lang="en-US" dirty="0"/>
          </a:p>
          <a:p>
            <a:endParaRPr lang="en-US" dirty="0"/>
          </a:p>
          <a:p>
            <a:r>
              <a:rPr lang="en-US" dirty="0"/>
              <a:t>D) Functionally important regions of a protein can be discovered by identifying </a:t>
            </a:r>
            <a:br>
              <a:rPr lang="en-US" dirty="0"/>
            </a:br>
            <a:r>
              <a:rPr lang="en-US" dirty="0"/>
              <a:t>     the regions with the most amino acid substitutions.</a:t>
            </a:r>
          </a:p>
        </p:txBody>
      </p:sp>
      <p:sp>
        <p:nvSpPr>
          <p:cNvPr id="7" name="Rectangle 6">
            <a:extLst>
              <a:ext uri="{FF2B5EF4-FFF2-40B4-BE49-F238E27FC236}">
                <a16:creationId xmlns:a16="http://schemas.microsoft.com/office/drawing/2014/main" id="{FB57AEF5-48F4-4896-B848-FE0484A4BC84}"/>
              </a:ext>
            </a:extLst>
          </p:cNvPr>
          <p:cNvSpPr/>
          <p:nvPr/>
        </p:nvSpPr>
        <p:spPr>
          <a:xfrm>
            <a:off x="91108" y="3862089"/>
            <a:ext cx="8824292" cy="8382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869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A7C722-ABCC-41A3-A2A2-1633479D19CA}"/>
              </a:ext>
            </a:extLst>
          </p:cNvPr>
          <p:cNvSpPr txBox="1"/>
          <p:nvPr/>
        </p:nvSpPr>
        <p:spPr>
          <a:xfrm>
            <a:off x="104361" y="268011"/>
            <a:ext cx="8935278" cy="3928896"/>
          </a:xfrm>
          <a:prstGeom prst="rect">
            <a:avLst/>
          </a:prstGeom>
          <a:noFill/>
        </p:spPr>
        <p:txBody>
          <a:bodyPr wrap="square">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lang="en-US" dirty="0"/>
              <a:t>As a young biologist, Charles Darwin had expected the living plants of temperate South America would resemble those of temperate Europe, but he was surprised to find that they more closely resembled the plants of tropical South America. The biological explanation for this observation is most properly associated with the field of </a:t>
            </a:r>
          </a:p>
          <a:p>
            <a:pPr marL="0" marR="0" lvl="0" indent="0" algn="l" defTabSz="914400" rtl="0" eaLnBrk="1" fontAlgn="base" latinLnBrk="0" hangingPunct="1">
              <a:lnSpc>
                <a:spcPct val="107000"/>
              </a:lnSpc>
              <a:spcBef>
                <a:spcPct val="0"/>
              </a:spcBef>
              <a:spcAft>
                <a:spcPct val="0"/>
              </a:spcAft>
              <a:buClrTx/>
              <a:buSzTx/>
              <a:buFontTx/>
              <a:buNone/>
              <a:tabLst/>
              <a:defRPr/>
            </a:pPr>
            <a:endParaRPr lang="en-US" dirty="0"/>
          </a:p>
          <a:p>
            <a:pPr marL="0" marR="0" lvl="0" indent="0" algn="l" defTabSz="914400" rtl="0" eaLnBrk="1" fontAlgn="base" latinLnBrk="0" hangingPunct="1">
              <a:lnSpc>
                <a:spcPct val="107000"/>
              </a:lnSpc>
              <a:spcBef>
                <a:spcPct val="0"/>
              </a:spcBef>
              <a:spcAft>
                <a:spcPct val="0"/>
              </a:spcAft>
              <a:buClrTx/>
              <a:buSzTx/>
              <a:buFontTx/>
              <a:buNone/>
              <a:tabLst/>
              <a:defRPr/>
            </a:pPr>
            <a:r>
              <a:rPr lang="en-US" dirty="0"/>
              <a:t>     A. meteorology. </a:t>
            </a:r>
          </a:p>
          <a:p>
            <a:pPr marL="0" marR="0" lvl="0" indent="0" algn="l" defTabSz="914400" rtl="0" eaLnBrk="1" fontAlgn="base" latinLnBrk="0" hangingPunct="1">
              <a:lnSpc>
                <a:spcPct val="107000"/>
              </a:lnSpc>
              <a:spcBef>
                <a:spcPct val="0"/>
              </a:spcBef>
              <a:spcAft>
                <a:spcPct val="0"/>
              </a:spcAft>
              <a:buClrTx/>
              <a:buSzTx/>
              <a:buFontTx/>
              <a:buNone/>
              <a:tabLst/>
              <a:defRPr/>
            </a:pPr>
            <a:endParaRPr lang="en-US" dirty="0"/>
          </a:p>
          <a:p>
            <a:pPr marL="0" marR="0" lvl="0" indent="0" algn="l" defTabSz="914400" rtl="0" eaLnBrk="1" fontAlgn="base" latinLnBrk="0" hangingPunct="1">
              <a:lnSpc>
                <a:spcPct val="107000"/>
              </a:lnSpc>
              <a:spcBef>
                <a:spcPct val="0"/>
              </a:spcBef>
              <a:spcAft>
                <a:spcPct val="0"/>
              </a:spcAft>
              <a:buClrTx/>
              <a:buSzTx/>
              <a:buFontTx/>
              <a:buNone/>
              <a:tabLst/>
              <a:defRPr/>
            </a:pPr>
            <a:r>
              <a:rPr lang="en-US" dirty="0"/>
              <a:t>    B. embryology. </a:t>
            </a:r>
          </a:p>
          <a:p>
            <a:pPr marL="0" marR="0" lvl="0" indent="0" algn="l" defTabSz="914400" rtl="0" eaLnBrk="1" fontAlgn="base" latinLnBrk="0" hangingPunct="1">
              <a:lnSpc>
                <a:spcPct val="107000"/>
              </a:lnSpc>
              <a:spcBef>
                <a:spcPct val="0"/>
              </a:spcBef>
              <a:spcAft>
                <a:spcPct val="0"/>
              </a:spcAft>
              <a:buClrTx/>
              <a:buSzTx/>
              <a:buFontTx/>
              <a:buNone/>
              <a:tabLst/>
              <a:defRPr/>
            </a:pPr>
            <a:endParaRPr lang="en-US" dirty="0"/>
          </a:p>
          <a:p>
            <a:pPr marL="0" marR="0" lvl="0" indent="0" algn="l" defTabSz="914400" rtl="0" eaLnBrk="1" fontAlgn="base" latinLnBrk="0" hangingPunct="1">
              <a:lnSpc>
                <a:spcPct val="107000"/>
              </a:lnSpc>
              <a:spcBef>
                <a:spcPct val="0"/>
              </a:spcBef>
              <a:spcAft>
                <a:spcPct val="0"/>
              </a:spcAft>
              <a:buClrTx/>
              <a:buSzTx/>
              <a:buFontTx/>
              <a:buNone/>
              <a:tabLst/>
              <a:defRPr/>
            </a:pPr>
            <a:r>
              <a:rPr lang="en-US" dirty="0"/>
              <a:t>    C. vertebrate anatomy. </a:t>
            </a:r>
          </a:p>
          <a:p>
            <a:pPr marL="0" marR="0" lvl="0" indent="0" algn="l" defTabSz="914400" rtl="0" eaLnBrk="1" fontAlgn="base" latinLnBrk="0" hangingPunct="1">
              <a:lnSpc>
                <a:spcPct val="107000"/>
              </a:lnSpc>
              <a:spcBef>
                <a:spcPct val="0"/>
              </a:spcBef>
              <a:spcAft>
                <a:spcPct val="0"/>
              </a:spcAft>
              <a:buClrTx/>
              <a:buSzTx/>
              <a:buFontTx/>
              <a:buNone/>
              <a:tabLst/>
              <a:defRPr/>
            </a:pPr>
            <a:endParaRPr lang="en-US" dirty="0"/>
          </a:p>
          <a:p>
            <a:pPr marL="0" marR="0" lvl="0" indent="0" algn="l" defTabSz="914400" rtl="0" eaLnBrk="1" fontAlgn="base" latinLnBrk="0" hangingPunct="1">
              <a:lnSpc>
                <a:spcPct val="107000"/>
              </a:lnSpc>
              <a:spcBef>
                <a:spcPct val="0"/>
              </a:spcBef>
              <a:spcAft>
                <a:spcPct val="0"/>
              </a:spcAft>
              <a:buClrTx/>
              <a:buSzTx/>
              <a:buFontTx/>
              <a:buNone/>
              <a:tabLst/>
              <a:defRPr/>
            </a:pPr>
            <a:r>
              <a:rPr lang="en-US" dirty="0"/>
              <a:t>    D.  biogeography. </a:t>
            </a: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7" name="Rectangle 6">
            <a:extLst>
              <a:ext uri="{FF2B5EF4-FFF2-40B4-BE49-F238E27FC236}">
                <a16:creationId xmlns:a16="http://schemas.microsoft.com/office/drawing/2014/main" id="{9ACF2C34-91AC-4F70-B081-ACF555538A0C}"/>
              </a:ext>
            </a:extLst>
          </p:cNvPr>
          <p:cNvSpPr/>
          <p:nvPr/>
        </p:nvSpPr>
        <p:spPr>
          <a:xfrm>
            <a:off x="304800" y="3827575"/>
            <a:ext cx="2438400" cy="3693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FC0FF1C-9718-4CFF-BED7-4174A3FBDE87}"/>
              </a:ext>
            </a:extLst>
          </p:cNvPr>
          <p:cNvSpPr txBox="1"/>
          <p:nvPr/>
        </p:nvSpPr>
        <p:spPr>
          <a:xfrm>
            <a:off x="0" y="6077465"/>
            <a:ext cx="9144000" cy="739883"/>
          </a:xfrm>
          <a:prstGeom prst="rect">
            <a:avLst/>
          </a:prstGeom>
          <a:noFill/>
        </p:spPr>
        <p:txBody>
          <a:bodyPr wrap="square">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EVO-1.N.1 Molecular, morphological, and genetic evidence from extant and extinct organisms adds to our understanding of evolution— </a:t>
            </a:r>
          </a:p>
          <a:p>
            <a:pPr lvl="0">
              <a:lnSpc>
                <a:spcPct val="107000"/>
              </a:lnSpc>
            </a:pPr>
            <a:r>
              <a:rPr lang="en-US" sz="1000" dirty="0">
                <a:latin typeface="Times New Roman" panose="02020603050405020304" pitchFamily="18" charset="0"/>
                <a:cs typeface="Times New Roman" panose="02020603050405020304" pitchFamily="18" charset="0"/>
              </a:rPr>
              <a:t>  a. Fossils can be dated by a variety of methods. These include: </a:t>
            </a:r>
          </a:p>
          <a:p>
            <a:pPr lvl="0">
              <a:lnSpc>
                <a:spcPct val="107000"/>
              </a:lnSpc>
            </a:pPr>
            <a:r>
              <a:rPr lang="en-US" sz="1000" dirty="0">
                <a:latin typeface="Times New Roman" panose="02020603050405020304" pitchFamily="18" charset="0"/>
                <a:cs typeface="Times New Roman" panose="02020603050405020304" pitchFamily="18" charset="0"/>
              </a:rPr>
              <a:t>       iii. Geographical data </a:t>
            </a:r>
          </a:p>
          <a:p>
            <a:pPr lvl="0">
              <a:lnSpc>
                <a:spcPct val="107000"/>
              </a:lnSpc>
            </a:pPr>
            <a:r>
              <a:rPr lang="en-US" sz="1000" dirty="0">
                <a:latin typeface="Times New Roman" panose="02020603050405020304" pitchFamily="18" charset="0"/>
                <a:cs typeface="Times New Roman" panose="02020603050405020304" pitchFamily="18" charset="0"/>
              </a:rPr>
              <a:t>  b. Morphological homologies, including vestigial structures, represent features shared by common ancestry</a:t>
            </a:r>
            <a:endPar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5A19455-DC4E-4E99-9926-8924AAC7E312}"/>
              </a:ext>
            </a:extLst>
          </p:cNvPr>
          <p:cNvSpPr txBox="1"/>
          <p:nvPr/>
        </p:nvSpPr>
        <p:spPr>
          <a:xfrm>
            <a:off x="0" y="-4429"/>
            <a:ext cx="8001000" cy="253916"/>
          </a:xfrm>
          <a:prstGeom prst="rect">
            <a:avLst/>
          </a:prstGeom>
          <a:noFill/>
        </p:spPr>
        <p:txBody>
          <a:bodyPr wrap="square">
            <a:spAutoFit/>
          </a:bodyPr>
          <a:lstStyle/>
          <a:p>
            <a:r>
              <a:rPr lang="en-US" sz="1050" dirty="0">
                <a:latin typeface="+mn-lt"/>
                <a:hlinkClick r:id="rId2"/>
              </a:rPr>
              <a:t>Modfied from: https://teachers.stjohns.k12.fl.us/lyons-s/files/2014/11/AP-Evolution-Practice-Test-2.pd</a:t>
            </a:r>
            <a:endParaRPr lang="en-US" sz="1050" dirty="0">
              <a:latin typeface="+mn-lt"/>
            </a:endParaRPr>
          </a:p>
        </p:txBody>
      </p:sp>
    </p:spTree>
    <p:extLst>
      <p:ext uri="{BB962C8B-B14F-4D97-AF65-F5344CB8AC3E}">
        <p14:creationId xmlns:p14="http://schemas.microsoft.com/office/powerpoint/2010/main" val="413578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BBAB8EB3-0963-4951-BB87-D849FF03C63D}"/>
              </a:ext>
            </a:extLst>
          </p:cNvPr>
          <p:cNvSpPr>
            <a:spLocks noGrp="1" noChangeArrowheads="1"/>
          </p:cNvSpPr>
          <p:nvPr>
            <p:ph type="body" sz="half" idx="2"/>
          </p:nvPr>
        </p:nvSpPr>
        <p:spPr>
          <a:xfrm>
            <a:off x="0" y="228600"/>
            <a:ext cx="9144000" cy="2743200"/>
          </a:xfrm>
        </p:spPr>
        <p:txBody>
          <a:bodyPr/>
          <a:lstStyle/>
          <a:p>
            <a:pPr eaLnBrk="1" hangingPunct="1">
              <a:buFontTx/>
              <a:buNone/>
            </a:pPr>
            <a:r>
              <a:rPr lang="en-US" altLang="en-US" sz="2800" b="1" dirty="0">
                <a:latin typeface="Comic Sans MS" panose="030F0702030302020204" pitchFamily="66" charset="0"/>
              </a:rPr>
              <a:t> </a:t>
            </a:r>
            <a:endParaRPr lang="en-US" altLang="en-US" sz="3600" b="1" dirty="0">
              <a:latin typeface="Comic Sans MS" panose="030F0702030302020204" pitchFamily="66" charset="0"/>
            </a:endParaRPr>
          </a:p>
        </p:txBody>
      </p:sp>
      <p:sp>
        <p:nvSpPr>
          <p:cNvPr id="2" name="Rectangle 1">
            <a:extLst>
              <a:ext uri="{FF2B5EF4-FFF2-40B4-BE49-F238E27FC236}">
                <a16:creationId xmlns:a16="http://schemas.microsoft.com/office/drawing/2014/main" id="{F2AEAAD3-7054-4AF3-B9F6-B7C139EAB540}"/>
              </a:ext>
            </a:extLst>
          </p:cNvPr>
          <p:cNvSpPr/>
          <p:nvPr/>
        </p:nvSpPr>
        <p:spPr>
          <a:xfrm>
            <a:off x="0" y="6118117"/>
            <a:ext cx="7398179" cy="739883"/>
          </a:xfrm>
          <a:prstGeom prst="rect">
            <a:avLst/>
          </a:prstGeom>
        </p:spPr>
        <p:txBody>
          <a:bodyPr wrap="none">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EVO-3.D.1 Speciation may occur when two populations become reproductively isolated from each other.</a:t>
            </a:r>
          </a:p>
          <a:p>
            <a:pPr lvl="0" fontAlgn="auto">
              <a:lnSpc>
                <a:spcPct val="107000"/>
              </a:lnSpc>
              <a:spcBef>
                <a:spcPts val="0"/>
              </a:spcBef>
              <a:spcAft>
                <a:spcPts val="0"/>
              </a:spcAft>
            </a:pPr>
            <a:r>
              <a:rPr lang="en-US" sz="1000" dirty="0">
                <a:latin typeface="Times New Roman" panose="02020603050405020304" pitchFamily="18" charset="0"/>
                <a:ea typeface="MS PMincho" panose="02020600040205080304" pitchFamily="18" charset="-128"/>
                <a:cs typeface="Times New Roman" panose="02020603050405020304" pitchFamily="18" charset="0"/>
              </a:rPr>
              <a:t>EVO-3.F.3 Various prezygotic and postzygotic mechanisms can maintain reproductive isolation and prevent gene flow between populations</a:t>
            </a:r>
          </a:p>
          <a:p>
            <a:pPr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EVO-3.F.1 Speciation results in diversity of life forms.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EVO-3.F.2 Speciation may be sympatric or allopatric. </a:t>
            </a:r>
          </a:p>
        </p:txBody>
      </p:sp>
      <p:sp>
        <p:nvSpPr>
          <p:cNvPr id="3" name="Rectangle 2">
            <a:extLst>
              <a:ext uri="{FF2B5EF4-FFF2-40B4-BE49-F238E27FC236}">
                <a16:creationId xmlns:a16="http://schemas.microsoft.com/office/drawing/2014/main" id="{B003877E-1D42-48C0-8CC6-81690B36A1A1}"/>
              </a:ext>
            </a:extLst>
          </p:cNvPr>
          <p:cNvSpPr/>
          <p:nvPr/>
        </p:nvSpPr>
        <p:spPr>
          <a:xfrm>
            <a:off x="11372" y="0"/>
            <a:ext cx="9132627" cy="276999"/>
          </a:xfrm>
          <a:prstGeom prst="rect">
            <a:avLst/>
          </a:prstGeom>
        </p:spPr>
        <p:txBody>
          <a:bodyPr wrap="square">
            <a:spAutoFit/>
          </a:bodyPr>
          <a:lstStyle/>
          <a:p>
            <a:r>
              <a:rPr lang="en-US" sz="1200" dirty="0">
                <a:solidFill>
                  <a:srgbClr val="CC0099"/>
                </a:solidFill>
                <a:latin typeface="+mn-lt"/>
                <a:hlinkClick r:id="rId2">
                  <a:extLst>
                    <a:ext uri="{A12FA001-AC4F-418D-AE19-62706E023703}">
                      <ahyp:hlinkClr xmlns:ahyp="http://schemas.microsoft.com/office/drawing/2018/hyperlinkcolor" val="tx"/>
                    </a:ext>
                  </a:extLst>
                </a:hlinkClick>
              </a:rPr>
              <a:t>https://evolution.berkeley.edu/evolibrary/article/speciationmodes_05</a:t>
            </a:r>
            <a:endParaRPr lang="en-US" sz="1200" dirty="0">
              <a:solidFill>
                <a:srgbClr val="CC0099"/>
              </a:solidFill>
              <a:latin typeface="+mn-lt"/>
            </a:endParaRPr>
          </a:p>
        </p:txBody>
      </p:sp>
      <p:pic>
        <p:nvPicPr>
          <p:cNvPr id="2050" name="Picture 2">
            <a:extLst>
              <a:ext uri="{FF2B5EF4-FFF2-40B4-BE49-F238E27FC236}">
                <a16:creationId xmlns:a16="http://schemas.microsoft.com/office/drawing/2014/main" id="{32EA2B65-A518-4093-8B71-916259025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248799"/>
            <a:ext cx="3083310" cy="17974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AF78832-1E84-4F7D-A528-37A7D22D315D}"/>
              </a:ext>
            </a:extLst>
          </p:cNvPr>
          <p:cNvSpPr/>
          <p:nvPr/>
        </p:nvSpPr>
        <p:spPr>
          <a:xfrm>
            <a:off x="119986" y="261730"/>
            <a:ext cx="8904028" cy="4431983"/>
          </a:xfrm>
          <a:prstGeom prst="rect">
            <a:avLst/>
          </a:prstGeom>
        </p:spPr>
        <p:txBody>
          <a:bodyPr wrap="square">
            <a:spAutoFit/>
          </a:bodyPr>
          <a:lstStyle/>
          <a:p>
            <a:r>
              <a:rPr lang="en-US" dirty="0">
                <a:solidFill>
                  <a:srgbClr val="000000"/>
                </a:solidFill>
              </a:rPr>
              <a:t>200 years ago, the ancestors of apple maggot flies laid their eggs only on hawthorns — but today, these flies lay eggs on hawthorns (which are native to America) and domestic apples (which were introduced to America by immigrants and bred). </a:t>
            </a:r>
            <a:r>
              <a:rPr lang="en-US" dirty="0"/>
              <a:t>Many varieties of apples ripen three to four weeks before the hawthorn fruits do. </a:t>
            </a:r>
            <a:r>
              <a:rPr lang="en-US" dirty="0">
                <a:solidFill>
                  <a:srgbClr val="000000"/>
                </a:solidFill>
              </a:rPr>
              <a:t>Females generally choose to lay their eggs on the type of fruit they grew up in, and males tend to look for mates on the type of fruit they grew up in. So hawthorn flies generally end up mating with other hawthorn flies and apple flies generally end up mating with other apple flies. This means that gene flow between parts of the population that mate on different types of fruit is reduced. In fewer than 200 years, some genetic differences between these two groups of flies have evolved.</a:t>
            </a:r>
          </a:p>
          <a:p>
            <a:endParaRPr lang="en-US" dirty="0">
              <a:solidFill>
                <a:srgbClr val="000000"/>
              </a:solidFill>
            </a:endParaRPr>
          </a:p>
          <a:p>
            <a:endParaRPr lang="en-US" dirty="0">
              <a:solidFill>
                <a:srgbClr val="000000"/>
              </a:solidFill>
            </a:endParaRPr>
          </a:p>
          <a:p>
            <a:r>
              <a:rPr lang="en-US" sz="2400" dirty="0">
                <a:solidFill>
                  <a:srgbClr val="000000"/>
                </a:solidFill>
              </a:rPr>
              <a:t>This is an example of</a:t>
            </a:r>
          </a:p>
          <a:p>
            <a:r>
              <a:rPr lang="en-US" sz="2400" dirty="0">
                <a:solidFill>
                  <a:srgbClr val="000000"/>
                </a:solidFill>
              </a:rPr>
              <a:t> __________  speciation.</a:t>
            </a:r>
          </a:p>
        </p:txBody>
      </p:sp>
      <p:sp>
        <p:nvSpPr>
          <p:cNvPr id="5" name="Rectangle 4">
            <a:extLst>
              <a:ext uri="{FF2B5EF4-FFF2-40B4-BE49-F238E27FC236}">
                <a16:creationId xmlns:a16="http://schemas.microsoft.com/office/drawing/2014/main" id="{1FC57A76-D859-4542-98D7-98618F369710}"/>
              </a:ext>
            </a:extLst>
          </p:cNvPr>
          <p:cNvSpPr/>
          <p:nvPr/>
        </p:nvSpPr>
        <p:spPr>
          <a:xfrm>
            <a:off x="5486400" y="5063200"/>
            <a:ext cx="3537614" cy="830997"/>
          </a:xfrm>
          <a:prstGeom prst="rect">
            <a:avLst/>
          </a:prstGeom>
        </p:spPr>
        <p:txBody>
          <a:bodyPr wrap="square">
            <a:spAutoFit/>
          </a:bodyPr>
          <a:lstStyle/>
          <a:p>
            <a:r>
              <a:rPr lang="en-US" sz="1200" dirty="0">
                <a:solidFill>
                  <a:srgbClr val="000000"/>
                </a:solidFill>
              </a:rPr>
              <a:t>Gene flow has been reduced between flies that feed on different food varieties, even though they both live in the same geographic area.</a:t>
            </a:r>
            <a:endParaRPr lang="en-US" sz="1200" dirty="0"/>
          </a:p>
        </p:txBody>
      </p:sp>
      <p:sp>
        <p:nvSpPr>
          <p:cNvPr id="6" name="Rectangle 5">
            <a:extLst>
              <a:ext uri="{FF2B5EF4-FFF2-40B4-BE49-F238E27FC236}">
                <a16:creationId xmlns:a16="http://schemas.microsoft.com/office/drawing/2014/main" id="{8722A1C0-C83A-48D5-9274-BF70DF31CC85}"/>
              </a:ext>
            </a:extLst>
          </p:cNvPr>
          <p:cNvSpPr/>
          <p:nvPr/>
        </p:nvSpPr>
        <p:spPr>
          <a:xfrm>
            <a:off x="96795" y="4140960"/>
            <a:ext cx="2124299" cy="461665"/>
          </a:xfrm>
          <a:prstGeom prst="rect">
            <a:avLst/>
          </a:prstGeom>
        </p:spPr>
        <p:txBody>
          <a:bodyPr wrap="none">
            <a:spAutoFit/>
          </a:bodyPr>
          <a:lstStyle/>
          <a:p>
            <a:r>
              <a:rPr lang="en-US" altLang="en-US" b="1" dirty="0">
                <a:solidFill>
                  <a:schemeClr val="accent2"/>
                </a:solidFill>
              </a:rPr>
              <a:t> </a:t>
            </a:r>
            <a:r>
              <a:rPr lang="en-US" altLang="en-US" sz="2400" b="1" dirty="0">
                <a:solidFill>
                  <a:schemeClr val="accent2"/>
                </a:solidFill>
              </a:rPr>
              <a:t>SYMPATRIC</a:t>
            </a:r>
            <a:endParaRPr lang="en-US" dirty="0"/>
          </a:p>
        </p:txBody>
      </p:sp>
    </p:spTree>
    <p:extLst>
      <p:ext uri="{BB962C8B-B14F-4D97-AF65-F5344CB8AC3E}">
        <p14:creationId xmlns:p14="http://schemas.microsoft.com/office/powerpoint/2010/main" val="312330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9C7DAF-DEFE-4F1B-88BB-E1E9B96FB850}"/>
              </a:ext>
            </a:extLst>
          </p:cNvPr>
          <p:cNvSpPr txBox="1"/>
          <p:nvPr/>
        </p:nvSpPr>
        <p:spPr>
          <a:xfrm>
            <a:off x="0" y="445154"/>
            <a:ext cx="8991600" cy="5355312"/>
          </a:xfrm>
          <a:prstGeom prst="rect">
            <a:avLst/>
          </a:prstGeom>
          <a:noFill/>
        </p:spPr>
        <p:txBody>
          <a:bodyPr wrap="square">
            <a:spAutoFit/>
          </a:bodyPr>
          <a:lstStyle/>
          <a:p>
            <a:r>
              <a:rPr lang="en-US" dirty="0"/>
              <a:t>A proficient engineer can easily design skeletal structures that are more functional than those currently found in the forelimbs of such diverse mammals as horses, whales, and bats. That the actual forelimbs of these mammals do not seem to be optimally arranged is because </a:t>
            </a:r>
          </a:p>
          <a:p>
            <a:endParaRPr lang="en-US" dirty="0"/>
          </a:p>
          <a:p>
            <a:r>
              <a:rPr lang="en-US" dirty="0"/>
              <a:t>   A. natural selection has not had sufficient time to create the optimal design in </a:t>
            </a:r>
            <a:br>
              <a:rPr lang="en-US" dirty="0"/>
            </a:br>
            <a:r>
              <a:rPr lang="en-US" dirty="0"/>
              <a:t>          each case, but will do so given enough time. </a:t>
            </a:r>
            <a:br>
              <a:rPr lang="en-US" dirty="0"/>
            </a:br>
            <a:br>
              <a:rPr lang="en-US" dirty="0"/>
            </a:br>
            <a:r>
              <a:rPr lang="en-US" dirty="0"/>
              <a:t>  B. natural selection is generally limited to modifying structures that were </a:t>
            </a:r>
            <a:br>
              <a:rPr lang="en-US" dirty="0"/>
            </a:br>
            <a:r>
              <a:rPr lang="en-US" dirty="0"/>
              <a:t>         present in previous generations and in previous species.</a:t>
            </a:r>
          </a:p>
          <a:p>
            <a:endParaRPr lang="en-US" dirty="0"/>
          </a:p>
          <a:p>
            <a:r>
              <a:rPr lang="en-US" dirty="0"/>
              <a:t>  C. in many cases, phenotype is not merely determined by genotype, but by the </a:t>
            </a:r>
            <a:br>
              <a:rPr lang="en-US" dirty="0"/>
            </a:br>
            <a:r>
              <a:rPr lang="en-US" dirty="0"/>
              <a:t>           environment as well. </a:t>
            </a:r>
          </a:p>
          <a:p>
            <a:endParaRPr lang="en-US" dirty="0"/>
          </a:p>
          <a:p>
            <a:r>
              <a:rPr lang="en-US" dirty="0"/>
              <a:t>   D. though we may not consider the fit between the current skeletal </a:t>
            </a:r>
            <a:br>
              <a:rPr lang="en-US" dirty="0"/>
            </a:br>
            <a:r>
              <a:rPr lang="en-US" dirty="0"/>
              <a:t>          arrangements and their functions excellent, we should not doubt that </a:t>
            </a:r>
            <a:br>
              <a:rPr lang="en-US" dirty="0"/>
            </a:br>
            <a:r>
              <a:rPr lang="en-US" dirty="0"/>
              <a:t>         natural selection ultimately produces the best design. </a:t>
            </a:r>
          </a:p>
          <a:p>
            <a:endParaRPr lang="en-US" dirty="0"/>
          </a:p>
          <a:p>
            <a:r>
              <a:rPr lang="en-US" dirty="0"/>
              <a:t> </a:t>
            </a:r>
          </a:p>
        </p:txBody>
      </p:sp>
      <p:sp>
        <p:nvSpPr>
          <p:cNvPr id="7" name="Rectangle 6">
            <a:extLst>
              <a:ext uri="{FF2B5EF4-FFF2-40B4-BE49-F238E27FC236}">
                <a16:creationId xmlns:a16="http://schemas.microsoft.com/office/drawing/2014/main" id="{9ACF2C34-91AC-4F70-B081-ACF555538A0C}"/>
              </a:ext>
            </a:extLst>
          </p:cNvPr>
          <p:cNvSpPr/>
          <p:nvPr/>
        </p:nvSpPr>
        <p:spPr>
          <a:xfrm>
            <a:off x="145576" y="2667000"/>
            <a:ext cx="8160224" cy="6096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FC0FF1C-9718-4CFF-BED7-4174A3FBDE87}"/>
              </a:ext>
            </a:extLst>
          </p:cNvPr>
          <p:cNvSpPr txBox="1"/>
          <p:nvPr/>
        </p:nvSpPr>
        <p:spPr>
          <a:xfrm>
            <a:off x="0" y="5800466"/>
            <a:ext cx="9144000" cy="1233864"/>
          </a:xfrm>
          <a:prstGeom prst="rect">
            <a:avLst/>
          </a:prstGeom>
          <a:noFill/>
        </p:spPr>
        <p:txBody>
          <a:bodyPr wrap="square">
            <a:spAutoFit/>
          </a:bodyPr>
          <a:lstStyle/>
          <a:p>
            <a:pPr>
              <a:lnSpc>
                <a:spcPct val="107000"/>
              </a:lnSpc>
            </a:pPr>
            <a:r>
              <a:rPr lang="en-US" sz="1000" dirty="0">
                <a:latin typeface="Times New Roman" panose="02020603050405020304" pitchFamily="18" charset="0"/>
                <a:cs typeface="Times New Roman" panose="02020603050405020304" pitchFamily="18" charset="0"/>
              </a:rPr>
              <a:t>EVO-1.C.1 Natural selection is a major mechanism of evolution. </a:t>
            </a:r>
          </a:p>
          <a:p>
            <a:pPr>
              <a:lnSpc>
                <a:spcPct val="107000"/>
              </a:lnSpc>
            </a:pPr>
            <a:r>
              <a:rPr lang="en-US" sz="1000" dirty="0">
                <a:latin typeface="Times New Roman" panose="02020603050405020304" pitchFamily="18" charset="0"/>
                <a:cs typeface="Times New Roman" panose="02020603050405020304" pitchFamily="18" charset="0"/>
              </a:rPr>
              <a:t>EVO-1.C.2 According to Darwin’s theory of natural selection, competition for limited resources results in differential survival. Individuals with more favorable phenotypes are </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more likely to survive and produce more offspring, thus passing traits to subsequent generations</a:t>
            </a:r>
          </a:p>
          <a:p>
            <a:pPr lvl="0">
              <a:lnSpc>
                <a:spcPct val="107000"/>
              </a:lnSpc>
            </a:pPr>
            <a:r>
              <a:rPr lang="en-US" sz="1000" dirty="0">
                <a:solidFill>
                  <a:srgbClr val="C00000"/>
                </a:solidFill>
              </a:rPr>
              <a:t>EVO-1.E.1 Natural selection acts on phenotypic variations in populations. </a:t>
            </a:r>
            <a:endParaRPr lang="en-US" sz="1000" dirty="0">
              <a:solidFill>
                <a:prstClr val="black"/>
              </a:solidFill>
            </a:endParaRPr>
          </a:p>
          <a:p>
            <a:pPr lvl="0">
              <a:lnSpc>
                <a:spcPct val="107000"/>
              </a:lnSpc>
            </a:pPr>
            <a:r>
              <a:rPr lang="en-US" sz="1000" dirty="0">
                <a:solidFill>
                  <a:srgbClr val="C00000"/>
                </a:solidFill>
              </a:rPr>
              <a:t>EVO-1.E.2 Environments change and apply selective pressures to populations. </a:t>
            </a:r>
          </a:p>
          <a:p>
            <a:pPr>
              <a:lnSpc>
                <a:spcPct val="107000"/>
              </a:lnSpc>
            </a:pPr>
            <a:r>
              <a:rPr lang="en-US" sz="1000" dirty="0">
                <a:solidFill>
                  <a:srgbClr val="CC0099"/>
                </a:solidFill>
              </a:rPr>
              <a:t>EVO-1.J.1 Mutation results in genetic variation, which provides phenotypes on which natural selection acts</a:t>
            </a:r>
            <a:endParaRPr lang="en-US" sz="1000" dirty="0"/>
          </a:p>
          <a:p>
            <a:pPr>
              <a:lnSpc>
                <a:spcPct val="107000"/>
              </a:lnSpc>
            </a:pPr>
            <a:endParaRPr lang="en-US" sz="1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5A19455-DC4E-4E99-9926-8924AAC7E312}"/>
              </a:ext>
            </a:extLst>
          </p:cNvPr>
          <p:cNvSpPr txBox="1"/>
          <p:nvPr/>
        </p:nvSpPr>
        <p:spPr>
          <a:xfrm>
            <a:off x="0" y="-4429"/>
            <a:ext cx="8001000" cy="253916"/>
          </a:xfrm>
          <a:prstGeom prst="rect">
            <a:avLst/>
          </a:prstGeom>
          <a:noFill/>
        </p:spPr>
        <p:txBody>
          <a:bodyPr wrap="square">
            <a:spAutoFit/>
          </a:bodyPr>
          <a:lstStyle/>
          <a:p>
            <a:r>
              <a:rPr lang="en-US" sz="1050" dirty="0">
                <a:latin typeface="+mn-lt"/>
                <a:hlinkClick r:id="rId2"/>
              </a:rPr>
              <a:t>Modfied from: https://teachers.stjohns.k12.fl.us/lyons-s/files/2014/11/AP-Evolution-Practice-Test-2.pd</a:t>
            </a:r>
            <a:endParaRPr lang="en-US" sz="1050" dirty="0">
              <a:latin typeface="+mn-lt"/>
            </a:endParaRPr>
          </a:p>
        </p:txBody>
      </p:sp>
    </p:spTree>
    <p:extLst>
      <p:ext uri="{BB962C8B-B14F-4D97-AF65-F5344CB8AC3E}">
        <p14:creationId xmlns:p14="http://schemas.microsoft.com/office/powerpoint/2010/main" val="277763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9C7DAF-DEFE-4F1B-88BB-E1E9B96FB850}"/>
              </a:ext>
            </a:extLst>
          </p:cNvPr>
          <p:cNvSpPr txBox="1"/>
          <p:nvPr/>
        </p:nvSpPr>
        <p:spPr>
          <a:xfrm>
            <a:off x="76200" y="397658"/>
            <a:ext cx="8991600" cy="4247317"/>
          </a:xfrm>
          <a:prstGeom prst="rect">
            <a:avLst/>
          </a:prstGeom>
          <a:noFill/>
        </p:spPr>
        <p:txBody>
          <a:bodyPr wrap="square">
            <a:spAutoFit/>
          </a:bodyPr>
          <a:lstStyle/>
          <a:p>
            <a:r>
              <a:rPr lang="en-US" dirty="0"/>
              <a:t>Which statement about natural selection is most correct? </a:t>
            </a:r>
          </a:p>
          <a:p>
            <a:endParaRPr lang="en-US" dirty="0"/>
          </a:p>
          <a:p>
            <a:r>
              <a:rPr lang="en-US" dirty="0"/>
              <a:t>     A. Adaptations beneficial in one habitat should generally be beneficial in all </a:t>
            </a:r>
            <a:br>
              <a:rPr lang="en-US" dirty="0"/>
            </a:br>
            <a:r>
              <a:rPr lang="en-US" dirty="0"/>
              <a:t>             other habitats as well. </a:t>
            </a:r>
          </a:p>
          <a:p>
            <a:endParaRPr lang="en-US" dirty="0"/>
          </a:p>
          <a:p>
            <a:r>
              <a:rPr lang="en-US" dirty="0"/>
              <a:t>    B. Different species that occupy the same habitat will adapt to that habitat by </a:t>
            </a:r>
            <a:br>
              <a:rPr lang="en-US" dirty="0"/>
            </a:br>
            <a:r>
              <a:rPr lang="en-US" dirty="0"/>
              <a:t>           undergoing the same genetic changes. </a:t>
            </a:r>
          </a:p>
          <a:p>
            <a:endParaRPr lang="en-US" dirty="0"/>
          </a:p>
          <a:p>
            <a:r>
              <a:rPr lang="en-US" dirty="0"/>
              <a:t>    C. Adaptations beneficial at one time should generally be beneficial during all </a:t>
            </a:r>
            <a:br>
              <a:rPr lang="en-US" dirty="0"/>
            </a:br>
            <a:r>
              <a:rPr lang="en-US" dirty="0"/>
              <a:t>            other times as well. </a:t>
            </a:r>
          </a:p>
          <a:p>
            <a:endParaRPr lang="en-US" dirty="0"/>
          </a:p>
          <a:p>
            <a:r>
              <a:rPr lang="en-US" dirty="0"/>
              <a:t>   D. Well-adapted individuals leave more offspring, and thus contribute more to </a:t>
            </a:r>
            <a:br>
              <a:rPr lang="en-US" dirty="0"/>
            </a:br>
            <a:r>
              <a:rPr lang="en-US" dirty="0"/>
              <a:t>           the next generation's gene pool, than do poorly adapted individuals. </a:t>
            </a:r>
          </a:p>
          <a:p>
            <a:endParaRPr lang="en-US" dirty="0"/>
          </a:p>
          <a:p>
            <a:r>
              <a:rPr lang="en-US" dirty="0"/>
              <a:t>   E. Natural selection is the sole means by which populations can evolve</a:t>
            </a:r>
          </a:p>
        </p:txBody>
      </p:sp>
      <p:sp>
        <p:nvSpPr>
          <p:cNvPr id="7" name="Rectangle 6">
            <a:extLst>
              <a:ext uri="{FF2B5EF4-FFF2-40B4-BE49-F238E27FC236}">
                <a16:creationId xmlns:a16="http://schemas.microsoft.com/office/drawing/2014/main" id="{9ACF2C34-91AC-4F70-B081-ACF555538A0C}"/>
              </a:ext>
            </a:extLst>
          </p:cNvPr>
          <p:cNvSpPr/>
          <p:nvPr/>
        </p:nvSpPr>
        <p:spPr>
          <a:xfrm>
            <a:off x="228600" y="3400566"/>
            <a:ext cx="8610600" cy="71423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FC0FF1C-9718-4CFF-BED7-4174A3FBDE87}"/>
              </a:ext>
            </a:extLst>
          </p:cNvPr>
          <p:cNvSpPr txBox="1"/>
          <p:nvPr/>
        </p:nvSpPr>
        <p:spPr>
          <a:xfrm>
            <a:off x="27296" y="5133726"/>
            <a:ext cx="9144000" cy="1729961"/>
          </a:xfrm>
          <a:prstGeom prst="rect">
            <a:avLst/>
          </a:prstGeom>
          <a:noFill/>
        </p:spPr>
        <p:txBody>
          <a:bodyPr wrap="square">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EVO-1.D.2 Biotic and abiotic environments can be more or less stable/fluctuating, and this affects the rate and direction of evolution; different genetic variations can be </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selected in each generation</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EVO-1.E.1 Natural selection acts on phenotypic variations in populations. </a:t>
            </a:r>
          </a:p>
          <a:p>
            <a:pPr lvl="0">
              <a:lnSpc>
                <a:spcPct val="107000"/>
              </a:lnSpc>
            </a:pPr>
            <a:r>
              <a:rPr lang="en-US" sz="1000" dirty="0">
                <a:latin typeface="Times New Roman" panose="02020603050405020304" pitchFamily="18" charset="0"/>
                <a:cs typeface="Times New Roman" panose="02020603050405020304" pitchFamily="18" charset="0"/>
              </a:rPr>
              <a:t>EVO-1.E.2 Environments change and apply selective pressures to populations. </a:t>
            </a:r>
          </a:p>
          <a:p>
            <a:pPr lvl="0">
              <a:lnSpc>
                <a:spcPct val="107000"/>
              </a:lnSpc>
            </a:pPr>
            <a:r>
              <a:rPr lang="en-US" sz="1000" dirty="0">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p>
          <a:p>
            <a:pPr lvl="0">
              <a:lnSpc>
                <a:spcPct val="107000"/>
              </a:lnSpc>
            </a:pPr>
            <a:r>
              <a:rPr lang="en-US" sz="1000" dirty="0">
                <a:latin typeface="Times New Roman" panose="02020603050405020304" pitchFamily="18" charset="0"/>
                <a:cs typeface="Times New Roman" panose="02020603050405020304" pitchFamily="18" charset="0"/>
              </a:rPr>
              <a:t>EVO-1.H.1 Evolution is also driven by random occurrences—</a:t>
            </a:r>
          </a:p>
          <a:p>
            <a:pPr lvl="0">
              <a:lnSpc>
                <a:spcPct val="107000"/>
              </a:lnSpc>
            </a:pPr>
            <a:r>
              <a:rPr lang="en-US" sz="1000" dirty="0">
                <a:latin typeface="Times New Roman" panose="02020603050405020304" pitchFamily="18" charset="0"/>
                <a:cs typeface="Times New Roman" panose="02020603050405020304" pitchFamily="18" charset="0"/>
              </a:rPr>
              <a:t>   b. Genetic drift is a nonselective process occurring in small populations—</a:t>
            </a:r>
          </a:p>
          <a:p>
            <a:pPr lvl="0">
              <a:lnSpc>
                <a:spcPct val="107000"/>
              </a:lnSpc>
            </a:pPr>
            <a:r>
              <a:rPr lang="en-US" sz="1000" dirty="0">
                <a:latin typeface="Times New Roman" panose="02020603050405020304" pitchFamily="18" charset="0"/>
                <a:cs typeface="Times New Roman" panose="02020603050405020304" pitchFamily="18" charset="0"/>
              </a:rPr>
              <a:t>   c. Migration/gene flow can drive evolution.</a:t>
            </a:r>
          </a:p>
          <a:p>
            <a:pPr lvl="0">
              <a:lnSpc>
                <a:spcPct val="107000"/>
              </a:lnSpc>
              <a:spcAft>
                <a:spcPts val="800"/>
              </a:spcAft>
            </a:pPr>
            <a:r>
              <a:rPr lang="en-US" sz="1000" dirty="0">
                <a:latin typeface="Times New Roman" panose="02020603050405020304" pitchFamily="18" charset="0"/>
                <a:cs typeface="Times New Roman" panose="02020603050405020304" pitchFamily="18" charset="0"/>
              </a:rPr>
              <a:t>SYI-3.D.1 The level of variation in a population affects population dynamics— </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a:t>
            </a:r>
            <a:r>
              <a:rPr lang="en-US" altLang="en-US" sz="1000" dirty="0">
                <a:latin typeface="Times New Roman" panose="02020603050405020304" pitchFamily="18" charset="0"/>
                <a:cs typeface="Times New Roman" panose="02020603050405020304" pitchFamily="18" charset="0"/>
              </a:rPr>
              <a:t>c. Alleles that are adaptive in one environmental condition may be deleterious in another because of different selective pressures.</a:t>
            </a:r>
          </a:p>
        </p:txBody>
      </p:sp>
      <p:sp>
        <p:nvSpPr>
          <p:cNvPr id="8" name="TextBox 7">
            <a:extLst>
              <a:ext uri="{FF2B5EF4-FFF2-40B4-BE49-F238E27FC236}">
                <a16:creationId xmlns:a16="http://schemas.microsoft.com/office/drawing/2014/main" id="{C5A19455-DC4E-4E99-9926-8924AAC7E312}"/>
              </a:ext>
            </a:extLst>
          </p:cNvPr>
          <p:cNvSpPr txBox="1"/>
          <p:nvPr/>
        </p:nvSpPr>
        <p:spPr>
          <a:xfrm>
            <a:off x="0" y="-4429"/>
            <a:ext cx="8001000" cy="253916"/>
          </a:xfrm>
          <a:prstGeom prst="rect">
            <a:avLst/>
          </a:prstGeom>
          <a:noFill/>
        </p:spPr>
        <p:txBody>
          <a:bodyPr wrap="square">
            <a:spAutoFit/>
          </a:bodyPr>
          <a:lstStyle/>
          <a:p>
            <a:r>
              <a:rPr lang="en-US" sz="1050" dirty="0">
                <a:latin typeface="+mn-lt"/>
                <a:hlinkClick r:id="rId2"/>
              </a:rPr>
              <a:t>Modfied from: https://teachers.stjohns.k12.fl.us/lyons-s/files/2014/11/AP-Evolution-Practice-Test-2.pd</a:t>
            </a:r>
            <a:endParaRPr lang="en-US" sz="1050" dirty="0">
              <a:latin typeface="+mn-lt"/>
            </a:endParaRPr>
          </a:p>
        </p:txBody>
      </p:sp>
    </p:spTree>
    <p:extLst>
      <p:ext uri="{BB962C8B-B14F-4D97-AF65-F5344CB8AC3E}">
        <p14:creationId xmlns:p14="http://schemas.microsoft.com/office/powerpoint/2010/main" val="170223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9C7DAF-DEFE-4F1B-88BB-E1E9B96FB850}"/>
              </a:ext>
            </a:extLst>
          </p:cNvPr>
          <p:cNvSpPr txBox="1"/>
          <p:nvPr/>
        </p:nvSpPr>
        <p:spPr>
          <a:xfrm>
            <a:off x="76200" y="397658"/>
            <a:ext cx="8991600" cy="2862322"/>
          </a:xfrm>
          <a:prstGeom prst="rect">
            <a:avLst/>
          </a:prstGeom>
          <a:noFill/>
        </p:spPr>
        <p:txBody>
          <a:bodyPr wrap="square">
            <a:spAutoFit/>
          </a:bodyPr>
          <a:lstStyle/>
          <a:p>
            <a:r>
              <a:rPr lang="en-US" dirty="0"/>
              <a:t>No two people are genetically identical, except for identical twins. The chief cause of genetic variation among human individuals is </a:t>
            </a:r>
          </a:p>
          <a:p>
            <a:endParaRPr lang="en-US" dirty="0"/>
          </a:p>
          <a:p>
            <a:r>
              <a:rPr lang="en-US" dirty="0"/>
              <a:t>   A. new mutations that occurred in the preceding generation. </a:t>
            </a:r>
            <a:r>
              <a:rPr lang="en-US" b="1" dirty="0"/>
              <a:t> </a:t>
            </a:r>
          </a:p>
          <a:p>
            <a:r>
              <a:rPr lang="en-US" b="1" dirty="0"/>
              <a:t>  </a:t>
            </a:r>
          </a:p>
          <a:p>
            <a:r>
              <a:rPr lang="en-US" b="1" dirty="0"/>
              <a:t>  </a:t>
            </a:r>
            <a:r>
              <a:rPr lang="en-US" dirty="0"/>
              <a:t>B. the reshuffling of alleles in sexual reproduction. </a:t>
            </a:r>
          </a:p>
          <a:p>
            <a:r>
              <a:rPr lang="en-US" dirty="0"/>
              <a:t>   </a:t>
            </a:r>
          </a:p>
          <a:p>
            <a:r>
              <a:rPr lang="en-US" dirty="0"/>
              <a:t>   C. genetic drift due to the small size of the population. </a:t>
            </a:r>
          </a:p>
          <a:p>
            <a:r>
              <a:rPr lang="en-US" dirty="0"/>
              <a:t>   </a:t>
            </a:r>
          </a:p>
          <a:p>
            <a:r>
              <a:rPr lang="en-US" dirty="0"/>
              <a:t>   D. geographic variation within the population. </a:t>
            </a:r>
          </a:p>
        </p:txBody>
      </p:sp>
      <p:sp>
        <p:nvSpPr>
          <p:cNvPr id="7" name="Rectangle 6">
            <a:extLst>
              <a:ext uri="{FF2B5EF4-FFF2-40B4-BE49-F238E27FC236}">
                <a16:creationId xmlns:a16="http://schemas.microsoft.com/office/drawing/2014/main" id="{9ACF2C34-91AC-4F70-B081-ACF555538A0C}"/>
              </a:ext>
            </a:extLst>
          </p:cNvPr>
          <p:cNvSpPr/>
          <p:nvPr/>
        </p:nvSpPr>
        <p:spPr>
          <a:xfrm>
            <a:off x="304800" y="1143000"/>
            <a:ext cx="6705600" cy="41341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FC0FF1C-9718-4CFF-BED7-4174A3FBDE87}"/>
              </a:ext>
            </a:extLst>
          </p:cNvPr>
          <p:cNvSpPr txBox="1"/>
          <p:nvPr/>
        </p:nvSpPr>
        <p:spPr>
          <a:xfrm>
            <a:off x="76200" y="6445323"/>
            <a:ext cx="9144000" cy="412677"/>
          </a:xfrm>
          <a:prstGeom prst="rect">
            <a:avLst/>
          </a:prstGeom>
          <a:noFill/>
        </p:spPr>
        <p:txBody>
          <a:bodyPr wrap="square">
            <a:spAutoFit/>
          </a:bodyPr>
          <a:lstStyle/>
          <a:p>
            <a:pPr>
              <a:lnSpc>
                <a:spcPct val="107000"/>
              </a:lnSpc>
            </a:pPr>
            <a:r>
              <a:rPr lang="en-US" sz="1000" dirty="0">
                <a:latin typeface="Times New Roman" panose="02020603050405020304" pitchFamily="18" charset="0"/>
                <a:cs typeface="Times New Roman" panose="02020603050405020304" pitchFamily="18" charset="0"/>
              </a:rPr>
              <a:t>IST 4.A.1  b. Mutations are the primary source of genetic variation</a:t>
            </a:r>
          </a:p>
          <a:p>
            <a:pPr>
              <a:lnSpc>
                <a:spcPct val="107000"/>
              </a:lnSpc>
            </a:pPr>
            <a:r>
              <a:rPr lang="en-US" sz="1000" dirty="0">
                <a:latin typeface="Times New Roman" panose="02020603050405020304" pitchFamily="18" charset="0"/>
                <a:cs typeface="Times New Roman" panose="02020603050405020304" pitchFamily="18" charset="0"/>
              </a:rPr>
              <a:t>EVO-1.J.1 Mutation results in genetic variation, which provides phenotypes on which natural selection acts</a:t>
            </a:r>
          </a:p>
        </p:txBody>
      </p:sp>
      <p:sp>
        <p:nvSpPr>
          <p:cNvPr id="8" name="TextBox 7">
            <a:extLst>
              <a:ext uri="{FF2B5EF4-FFF2-40B4-BE49-F238E27FC236}">
                <a16:creationId xmlns:a16="http://schemas.microsoft.com/office/drawing/2014/main" id="{C5A19455-DC4E-4E99-9926-8924AAC7E312}"/>
              </a:ext>
            </a:extLst>
          </p:cNvPr>
          <p:cNvSpPr txBox="1"/>
          <p:nvPr/>
        </p:nvSpPr>
        <p:spPr>
          <a:xfrm>
            <a:off x="0" y="-4429"/>
            <a:ext cx="8001000" cy="253916"/>
          </a:xfrm>
          <a:prstGeom prst="rect">
            <a:avLst/>
          </a:prstGeom>
          <a:noFill/>
        </p:spPr>
        <p:txBody>
          <a:bodyPr wrap="square">
            <a:spAutoFit/>
          </a:bodyPr>
          <a:lstStyle/>
          <a:p>
            <a:r>
              <a:rPr lang="en-US" sz="1050" dirty="0">
                <a:latin typeface="+mn-lt"/>
                <a:hlinkClick r:id="rId2"/>
              </a:rPr>
              <a:t>Modified from: https://teachers.stjohns.k12.fl.us/lyons-s/files/2014/11/AP-Evolution-Practice-Test-2.pd</a:t>
            </a:r>
            <a:endParaRPr lang="en-US" sz="1050" dirty="0">
              <a:latin typeface="+mn-lt"/>
            </a:endParaRPr>
          </a:p>
        </p:txBody>
      </p:sp>
    </p:spTree>
    <p:extLst>
      <p:ext uri="{BB962C8B-B14F-4D97-AF65-F5344CB8AC3E}">
        <p14:creationId xmlns:p14="http://schemas.microsoft.com/office/powerpoint/2010/main" val="362602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9C7DAF-DEFE-4F1B-88BB-E1E9B96FB850}"/>
              </a:ext>
            </a:extLst>
          </p:cNvPr>
          <p:cNvSpPr txBox="1"/>
          <p:nvPr/>
        </p:nvSpPr>
        <p:spPr>
          <a:xfrm>
            <a:off x="190500" y="542835"/>
            <a:ext cx="8763000" cy="3416320"/>
          </a:xfrm>
          <a:prstGeom prst="rect">
            <a:avLst/>
          </a:prstGeom>
          <a:noFill/>
        </p:spPr>
        <p:txBody>
          <a:bodyPr wrap="square">
            <a:spAutoFit/>
          </a:bodyPr>
          <a:lstStyle/>
          <a:p>
            <a:r>
              <a:rPr lang="en-US" dirty="0"/>
              <a:t>Which describes brightly colored peacocks mating more frequently than drab peacocks? </a:t>
            </a:r>
          </a:p>
          <a:p>
            <a:endParaRPr lang="en-US" dirty="0"/>
          </a:p>
          <a:p>
            <a:r>
              <a:rPr lang="en-US" dirty="0"/>
              <a:t>     A. artificial selection </a:t>
            </a:r>
          </a:p>
          <a:p>
            <a:br>
              <a:rPr lang="en-US" dirty="0"/>
            </a:br>
            <a:r>
              <a:rPr lang="en-US" dirty="0"/>
              <a:t>     B. directional selection </a:t>
            </a:r>
          </a:p>
          <a:p>
            <a:endParaRPr lang="en-US" dirty="0"/>
          </a:p>
          <a:p>
            <a:r>
              <a:rPr lang="en-US" dirty="0"/>
              <a:t>     C. stabilizing selection </a:t>
            </a:r>
            <a:br>
              <a:rPr lang="en-US" dirty="0"/>
            </a:br>
            <a:br>
              <a:rPr lang="en-US" dirty="0"/>
            </a:br>
            <a:r>
              <a:rPr lang="en-US" dirty="0"/>
              <a:t>     D. disruptive selection </a:t>
            </a:r>
            <a:br>
              <a:rPr lang="en-US" dirty="0"/>
            </a:br>
            <a:br>
              <a:rPr lang="en-US" dirty="0"/>
            </a:br>
            <a:r>
              <a:rPr lang="en-US" dirty="0"/>
              <a:t>     E. sexual selection</a:t>
            </a:r>
          </a:p>
        </p:txBody>
      </p:sp>
      <p:sp>
        <p:nvSpPr>
          <p:cNvPr id="7" name="Rectangle 6">
            <a:extLst>
              <a:ext uri="{FF2B5EF4-FFF2-40B4-BE49-F238E27FC236}">
                <a16:creationId xmlns:a16="http://schemas.microsoft.com/office/drawing/2014/main" id="{9ACF2C34-91AC-4F70-B081-ACF555538A0C}"/>
              </a:ext>
            </a:extLst>
          </p:cNvPr>
          <p:cNvSpPr/>
          <p:nvPr/>
        </p:nvSpPr>
        <p:spPr>
          <a:xfrm>
            <a:off x="533400" y="3545743"/>
            <a:ext cx="2667000" cy="41341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FC0FF1C-9718-4CFF-BED7-4174A3FBDE87}"/>
              </a:ext>
            </a:extLst>
          </p:cNvPr>
          <p:cNvSpPr txBox="1"/>
          <p:nvPr/>
        </p:nvSpPr>
        <p:spPr>
          <a:xfrm>
            <a:off x="76200" y="6445323"/>
            <a:ext cx="9144000" cy="412677"/>
          </a:xfrm>
          <a:prstGeom prst="rect">
            <a:avLst/>
          </a:prstGeom>
          <a:noFill/>
        </p:spPr>
        <p:txBody>
          <a:bodyPr wrap="square">
            <a:spAutoFit/>
          </a:bodyPr>
          <a:lstStyle/>
          <a:p>
            <a:pPr>
              <a:lnSpc>
                <a:spcPct val="107000"/>
              </a:lnSpc>
            </a:pPr>
            <a:r>
              <a:rPr lang="en-US" sz="1000" dirty="0">
                <a:latin typeface="Times New Roman" panose="02020603050405020304" pitchFamily="18" charset="0"/>
                <a:cs typeface="Times New Roman" panose="02020603050405020304" pitchFamily="18" charset="0"/>
              </a:rPr>
              <a:t>IST 4.A.1  b. Mutations are the primary source of genetic variation</a:t>
            </a:r>
          </a:p>
          <a:p>
            <a:pPr>
              <a:lnSpc>
                <a:spcPct val="107000"/>
              </a:lnSpc>
            </a:pPr>
            <a:r>
              <a:rPr lang="en-US" sz="1000" dirty="0">
                <a:latin typeface="Times New Roman" panose="02020603050405020304" pitchFamily="18" charset="0"/>
                <a:cs typeface="Times New Roman" panose="02020603050405020304" pitchFamily="18" charset="0"/>
              </a:rPr>
              <a:t>EVO-1.J.1 Mutation results in genetic variation, which provides phenotypes on which natural selection acts</a:t>
            </a:r>
          </a:p>
        </p:txBody>
      </p:sp>
      <p:sp>
        <p:nvSpPr>
          <p:cNvPr id="8" name="TextBox 7">
            <a:extLst>
              <a:ext uri="{FF2B5EF4-FFF2-40B4-BE49-F238E27FC236}">
                <a16:creationId xmlns:a16="http://schemas.microsoft.com/office/drawing/2014/main" id="{C5A19455-DC4E-4E99-9926-8924AAC7E312}"/>
              </a:ext>
            </a:extLst>
          </p:cNvPr>
          <p:cNvSpPr txBox="1"/>
          <p:nvPr/>
        </p:nvSpPr>
        <p:spPr>
          <a:xfrm>
            <a:off x="14785" y="-78326"/>
            <a:ext cx="8001000" cy="415498"/>
          </a:xfrm>
          <a:prstGeom prst="rect">
            <a:avLst/>
          </a:prstGeom>
          <a:noFill/>
        </p:spPr>
        <p:txBody>
          <a:bodyPr wrap="square">
            <a:spAutoFit/>
          </a:bodyPr>
          <a:lstStyle/>
          <a:p>
            <a:r>
              <a:rPr lang="en-US" sz="1050" dirty="0">
                <a:latin typeface="+mn-lt"/>
                <a:hlinkClick r:id="rId2"/>
              </a:rPr>
              <a:t>Modified from: https://teachers.stjohns.k12.fl.us/lyons-s/files/2014/11/AP-Evolution-Practice-Test-2.pd</a:t>
            </a:r>
            <a:endParaRPr lang="en-US" sz="1050" dirty="0">
              <a:latin typeface="+mn-lt"/>
            </a:endParaRPr>
          </a:p>
          <a:p>
            <a:r>
              <a:rPr lang="en-US" sz="1050" dirty="0">
                <a:latin typeface="+mn-lt"/>
              </a:rPr>
              <a:t>Image from: https://i.ytimg.com/vi/6SlgpOzWuFU/maxresdefault.jpg</a:t>
            </a:r>
          </a:p>
        </p:txBody>
      </p:sp>
      <p:pic>
        <p:nvPicPr>
          <p:cNvPr id="2050" name="Picture 2">
            <a:extLst>
              <a:ext uri="{FF2B5EF4-FFF2-40B4-BE49-F238E27FC236}">
                <a16:creationId xmlns:a16="http://schemas.microsoft.com/office/drawing/2014/main" id="{C6846DD5-9BF7-401F-BB4C-5CB158B7A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2166" y="1066800"/>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64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E8E109-EEE0-45CE-A2B6-785A121A6B78}"/>
              </a:ext>
            </a:extLst>
          </p:cNvPr>
          <p:cNvSpPr txBox="1"/>
          <p:nvPr/>
        </p:nvSpPr>
        <p:spPr>
          <a:xfrm>
            <a:off x="211082" y="504877"/>
            <a:ext cx="8721835" cy="4893647"/>
          </a:xfrm>
          <a:prstGeom prst="rect">
            <a:avLst/>
          </a:prstGeom>
          <a:noFill/>
        </p:spPr>
        <p:txBody>
          <a:bodyPr wrap="square">
            <a:spAutoFit/>
          </a:bodyPr>
          <a:lstStyle/>
          <a:p>
            <a:pPr>
              <a:defRPr/>
            </a:pPr>
            <a:r>
              <a:rPr lang="en-US" sz="2400" dirty="0"/>
              <a:t>All of the following are random events except</a:t>
            </a:r>
          </a:p>
          <a:p>
            <a:pPr>
              <a:defRPr/>
            </a:pPr>
            <a:endParaRPr lang="en-US" sz="2400" dirty="0"/>
          </a:p>
          <a:p>
            <a:pPr>
              <a:defRPr/>
            </a:pPr>
            <a:r>
              <a:rPr lang="en-US" sz="2400" dirty="0"/>
              <a:t>   A) Bottle neck effect</a:t>
            </a:r>
          </a:p>
          <a:p>
            <a:pPr>
              <a:defRPr/>
            </a:pPr>
            <a:endParaRPr lang="en-US" sz="2400" dirty="0"/>
          </a:p>
          <a:p>
            <a:pPr>
              <a:defRPr/>
            </a:pPr>
            <a:r>
              <a:rPr lang="en-US" sz="2400" dirty="0"/>
              <a:t>   B) Mutations</a:t>
            </a:r>
          </a:p>
          <a:p>
            <a:pPr>
              <a:defRPr/>
            </a:pPr>
            <a:endParaRPr lang="en-US" sz="2400" dirty="0"/>
          </a:p>
          <a:p>
            <a:pPr>
              <a:defRPr/>
            </a:pPr>
            <a:r>
              <a:rPr lang="en-US" sz="2400" dirty="0"/>
              <a:t>   C)  Natural selection</a:t>
            </a:r>
          </a:p>
          <a:p>
            <a:pPr>
              <a:defRPr/>
            </a:pPr>
            <a:endParaRPr lang="en-US" sz="2400" dirty="0"/>
          </a:p>
          <a:p>
            <a:pPr>
              <a:defRPr/>
            </a:pPr>
            <a:r>
              <a:rPr lang="en-US" sz="2400" dirty="0"/>
              <a:t>   D) Founder effect</a:t>
            </a:r>
          </a:p>
          <a:p>
            <a:pPr>
              <a:defRPr/>
            </a:pPr>
            <a:endParaRPr lang="en-US" sz="2400" dirty="0"/>
          </a:p>
          <a:p>
            <a:pPr>
              <a:defRPr/>
            </a:pPr>
            <a:r>
              <a:rPr lang="en-US" sz="2400" dirty="0"/>
              <a:t>   E) Gene flow</a:t>
            </a:r>
          </a:p>
          <a:p>
            <a:pPr>
              <a:defRPr/>
            </a:pPr>
            <a:endParaRPr lang="en-US" sz="2400" dirty="0"/>
          </a:p>
          <a:p>
            <a:pPr>
              <a:defRPr/>
            </a:pPr>
            <a:endParaRPr lang="en-US" sz="2400" dirty="0"/>
          </a:p>
        </p:txBody>
      </p:sp>
      <p:sp>
        <p:nvSpPr>
          <p:cNvPr id="94213" name="Rectangle 6">
            <a:extLst>
              <a:ext uri="{FF2B5EF4-FFF2-40B4-BE49-F238E27FC236}">
                <a16:creationId xmlns:a16="http://schemas.microsoft.com/office/drawing/2014/main" id="{272074BE-AF0A-421E-B680-C24594470A94}"/>
              </a:ext>
            </a:extLst>
          </p:cNvPr>
          <p:cNvSpPr>
            <a:spLocks noChangeArrowheads="1"/>
          </p:cNvSpPr>
          <p:nvPr/>
        </p:nvSpPr>
        <p:spPr bwMode="auto">
          <a:xfrm>
            <a:off x="63637" y="35111"/>
            <a:ext cx="4572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sz="900" dirty="0">
                <a:solidFill>
                  <a:srgbClr val="CC0099"/>
                </a:solidFill>
                <a:hlinkClick r:id="rId2">
                  <a:extLst>
                    <a:ext uri="{A12FA001-AC4F-418D-AE19-62706E023703}">
                      <ahyp:hlinkClr xmlns:ahyp="http://schemas.microsoft.com/office/drawing/2018/hyperlinkcolor" val="tx"/>
                    </a:ext>
                  </a:extLst>
                </a:hlinkClick>
              </a:rPr>
              <a:t>https://evolution.berkeley.edu/evolibrary/article/bottlenecks_01</a:t>
            </a:r>
            <a:endParaRPr lang="en-US" altLang="en-US" sz="900" dirty="0">
              <a:solidFill>
                <a:srgbClr val="CC0099"/>
              </a:solidFill>
            </a:endParaRPr>
          </a:p>
        </p:txBody>
      </p:sp>
      <p:sp>
        <p:nvSpPr>
          <p:cNvPr id="2" name="Rectangle 1">
            <a:extLst>
              <a:ext uri="{FF2B5EF4-FFF2-40B4-BE49-F238E27FC236}">
                <a16:creationId xmlns:a16="http://schemas.microsoft.com/office/drawing/2014/main" id="{A58ED991-23A3-4478-BC7B-2F6C7ADE9E39}"/>
              </a:ext>
            </a:extLst>
          </p:cNvPr>
          <p:cNvSpPr/>
          <p:nvPr/>
        </p:nvSpPr>
        <p:spPr>
          <a:xfrm>
            <a:off x="-16042" y="5415973"/>
            <a:ext cx="8821615" cy="1398524"/>
          </a:xfrm>
          <a:prstGeom prst="rect">
            <a:avLst/>
          </a:prstGeom>
        </p:spPr>
        <p:txBody>
          <a:bodyPr wrap="square">
            <a:spAutoFit/>
          </a:bodyPr>
          <a:lstStyle/>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EVO-1.C.2 According to Darwin’s theory of natural selection, competition for limited resources results in differential survival. Individuals with more favorable phenotypes are more likely to survive and produce more offspring, thus passing traits to subsequent generations</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EVO-1.H.1 Evolution is also driven by random occurrences—</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a. Mutation is a random process that contributes to evolution.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b. Genetic drift is a nonselective process occurring in small populations—</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    i. Bottlenecks.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   ii. Founder effect.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c. Migration/gene flow can drive evolution.</a:t>
            </a:r>
          </a:p>
        </p:txBody>
      </p:sp>
      <p:sp>
        <p:nvSpPr>
          <p:cNvPr id="3" name="Rectangle 2">
            <a:extLst>
              <a:ext uri="{FF2B5EF4-FFF2-40B4-BE49-F238E27FC236}">
                <a16:creationId xmlns:a16="http://schemas.microsoft.com/office/drawing/2014/main" id="{B8E7E7C0-CC25-456E-A926-559D18773103}"/>
              </a:ext>
            </a:extLst>
          </p:cNvPr>
          <p:cNvSpPr/>
          <p:nvPr/>
        </p:nvSpPr>
        <p:spPr>
          <a:xfrm>
            <a:off x="338357" y="2667000"/>
            <a:ext cx="3593963" cy="533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920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E959FFC1-B7DC-451D-89DB-45F15014F074}"/>
              </a:ext>
            </a:extLst>
          </p:cNvPr>
          <p:cNvSpPr>
            <a:spLocks noGrp="1"/>
          </p:cNvSpPr>
          <p:nvPr>
            <p:ph type="ctrTitle"/>
          </p:nvPr>
        </p:nvSpPr>
        <p:spPr/>
        <p:txBody>
          <a:bodyPr/>
          <a:lstStyle/>
          <a:p>
            <a:endParaRPr lang="en-US" altLang="en-US" dirty="0"/>
          </a:p>
        </p:txBody>
      </p:sp>
      <p:pic>
        <p:nvPicPr>
          <p:cNvPr id="49155" name="Picture 2">
            <a:extLst>
              <a:ext uri="{FF2B5EF4-FFF2-40B4-BE49-F238E27FC236}">
                <a16:creationId xmlns:a16="http://schemas.microsoft.com/office/drawing/2014/main" id="{C0DCB5EF-0407-4338-8F29-41BD5E8D5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04" t="17235" r="15483" b="11174"/>
          <a:stretch>
            <a:fillRect/>
          </a:stretch>
        </p:blipFill>
        <p:spPr bwMode="auto">
          <a:xfrm>
            <a:off x="152400" y="55563"/>
            <a:ext cx="8334375" cy="623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AC727239-D906-4FAD-98C2-0866AC83AE8B}"/>
              </a:ext>
            </a:extLst>
          </p:cNvPr>
          <p:cNvSpPr txBox="1">
            <a:spLocks noChangeArrowheads="1"/>
          </p:cNvSpPr>
          <p:nvPr/>
        </p:nvSpPr>
        <p:spPr bwMode="auto">
          <a:xfrm>
            <a:off x="696913" y="2135188"/>
            <a:ext cx="368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00"/>
                </a:solidFill>
                <a:latin typeface="Comic Sans MS" panose="030F0702030302020204" pitchFamily="66" charset="0"/>
              </a:rPr>
              <a:t>1</a:t>
            </a:r>
          </a:p>
        </p:txBody>
      </p:sp>
      <p:sp>
        <p:nvSpPr>
          <p:cNvPr id="6" name="TextBox 5">
            <a:extLst>
              <a:ext uri="{FF2B5EF4-FFF2-40B4-BE49-F238E27FC236}">
                <a16:creationId xmlns:a16="http://schemas.microsoft.com/office/drawing/2014/main" id="{AE0B2A1D-E042-4B6A-BDAF-DFB73FF95AD5}"/>
              </a:ext>
            </a:extLst>
          </p:cNvPr>
          <p:cNvSpPr txBox="1">
            <a:spLocks noChangeArrowheads="1"/>
          </p:cNvSpPr>
          <p:nvPr/>
        </p:nvSpPr>
        <p:spPr bwMode="auto">
          <a:xfrm>
            <a:off x="714375" y="3252788"/>
            <a:ext cx="366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00"/>
                </a:solidFill>
                <a:latin typeface="Comic Sans MS" panose="030F0702030302020204" pitchFamily="66" charset="0"/>
              </a:rPr>
              <a:t>2</a:t>
            </a:r>
          </a:p>
        </p:txBody>
      </p:sp>
      <p:sp>
        <p:nvSpPr>
          <p:cNvPr id="7" name="TextBox 6">
            <a:extLst>
              <a:ext uri="{FF2B5EF4-FFF2-40B4-BE49-F238E27FC236}">
                <a16:creationId xmlns:a16="http://schemas.microsoft.com/office/drawing/2014/main" id="{994A43F9-EDD5-4D3C-8CC1-4AE14E7F51AA}"/>
              </a:ext>
            </a:extLst>
          </p:cNvPr>
          <p:cNvSpPr txBox="1">
            <a:spLocks noChangeArrowheads="1"/>
          </p:cNvSpPr>
          <p:nvPr/>
        </p:nvSpPr>
        <p:spPr bwMode="auto">
          <a:xfrm>
            <a:off x="709613" y="4911725"/>
            <a:ext cx="3683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00"/>
                </a:solidFill>
                <a:latin typeface="Comic Sans MS" panose="030F0702030302020204" pitchFamily="66" charset="0"/>
              </a:rPr>
              <a:t>3</a:t>
            </a:r>
          </a:p>
        </p:txBody>
      </p:sp>
      <p:sp>
        <p:nvSpPr>
          <p:cNvPr id="8" name="TextBox 7">
            <a:extLst>
              <a:ext uri="{FF2B5EF4-FFF2-40B4-BE49-F238E27FC236}">
                <a16:creationId xmlns:a16="http://schemas.microsoft.com/office/drawing/2014/main" id="{DB746ED7-6613-4828-9E80-F6729087CA68}"/>
              </a:ext>
            </a:extLst>
          </p:cNvPr>
          <p:cNvSpPr txBox="1">
            <a:spLocks noChangeArrowheads="1"/>
          </p:cNvSpPr>
          <p:nvPr/>
        </p:nvSpPr>
        <p:spPr bwMode="auto">
          <a:xfrm>
            <a:off x="709613" y="1627188"/>
            <a:ext cx="368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00"/>
                </a:solidFill>
                <a:latin typeface="Comic Sans MS" panose="030F0702030302020204" pitchFamily="66" charset="0"/>
              </a:rPr>
              <a:t>4</a:t>
            </a:r>
          </a:p>
        </p:txBody>
      </p:sp>
      <p:sp>
        <p:nvSpPr>
          <p:cNvPr id="9" name="TextBox 8">
            <a:extLst>
              <a:ext uri="{FF2B5EF4-FFF2-40B4-BE49-F238E27FC236}">
                <a16:creationId xmlns:a16="http://schemas.microsoft.com/office/drawing/2014/main" id="{8B8EFDFE-6264-4B6C-9725-17A1E1FBA5D8}"/>
              </a:ext>
            </a:extLst>
          </p:cNvPr>
          <p:cNvSpPr txBox="1">
            <a:spLocks noChangeArrowheads="1"/>
          </p:cNvSpPr>
          <p:nvPr/>
        </p:nvSpPr>
        <p:spPr bwMode="auto">
          <a:xfrm>
            <a:off x="717550" y="4419600"/>
            <a:ext cx="368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00"/>
                </a:solidFill>
                <a:latin typeface="Comic Sans MS" panose="030F0702030302020204" pitchFamily="66" charset="0"/>
              </a:rPr>
              <a:t>5</a:t>
            </a:r>
          </a:p>
        </p:txBody>
      </p:sp>
      <p:sp>
        <p:nvSpPr>
          <p:cNvPr id="10" name="TextBox 9">
            <a:extLst>
              <a:ext uri="{FF2B5EF4-FFF2-40B4-BE49-F238E27FC236}">
                <a16:creationId xmlns:a16="http://schemas.microsoft.com/office/drawing/2014/main" id="{E9A15B41-D054-41AA-A9F6-761C286819D9}"/>
              </a:ext>
            </a:extLst>
          </p:cNvPr>
          <p:cNvSpPr txBox="1">
            <a:spLocks noChangeArrowheads="1"/>
          </p:cNvSpPr>
          <p:nvPr/>
        </p:nvSpPr>
        <p:spPr bwMode="auto">
          <a:xfrm>
            <a:off x="696913" y="5459413"/>
            <a:ext cx="368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00"/>
                </a:solidFill>
                <a:latin typeface="Comic Sans MS" panose="030F0702030302020204" pitchFamily="66" charset="0"/>
              </a:rPr>
              <a:t>6</a:t>
            </a:r>
          </a:p>
        </p:txBody>
      </p:sp>
      <p:sp>
        <p:nvSpPr>
          <p:cNvPr id="11" name="TextBox 10">
            <a:extLst>
              <a:ext uri="{FF2B5EF4-FFF2-40B4-BE49-F238E27FC236}">
                <a16:creationId xmlns:a16="http://schemas.microsoft.com/office/drawing/2014/main" id="{462FFBC2-D5AD-4CA9-939B-BF4D3600DD8E}"/>
              </a:ext>
            </a:extLst>
          </p:cNvPr>
          <p:cNvSpPr txBox="1">
            <a:spLocks noChangeArrowheads="1"/>
          </p:cNvSpPr>
          <p:nvPr/>
        </p:nvSpPr>
        <p:spPr bwMode="auto">
          <a:xfrm>
            <a:off x="709613" y="1143000"/>
            <a:ext cx="368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00"/>
                </a:solidFill>
                <a:latin typeface="Comic Sans MS" panose="030F0702030302020204" pitchFamily="66" charset="0"/>
              </a:rPr>
              <a:t>7</a:t>
            </a:r>
          </a:p>
        </p:txBody>
      </p:sp>
      <p:sp>
        <p:nvSpPr>
          <p:cNvPr id="12" name="TextBox 11">
            <a:extLst>
              <a:ext uri="{FF2B5EF4-FFF2-40B4-BE49-F238E27FC236}">
                <a16:creationId xmlns:a16="http://schemas.microsoft.com/office/drawing/2014/main" id="{96E63799-CA73-4984-848C-D79880762A7A}"/>
              </a:ext>
            </a:extLst>
          </p:cNvPr>
          <p:cNvSpPr txBox="1">
            <a:spLocks noChangeArrowheads="1"/>
          </p:cNvSpPr>
          <p:nvPr/>
        </p:nvSpPr>
        <p:spPr bwMode="auto">
          <a:xfrm>
            <a:off x="696913" y="2728913"/>
            <a:ext cx="3683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00"/>
                </a:solidFill>
                <a:latin typeface="Comic Sans MS" panose="030F0702030302020204" pitchFamily="66" charset="0"/>
              </a:rPr>
              <a:t>8</a:t>
            </a:r>
          </a:p>
        </p:txBody>
      </p:sp>
      <p:sp>
        <p:nvSpPr>
          <p:cNvPr id="3" name="Rectangle 2">
            <a:extLst>
              <a:ext uri="{FF2B5EF4-FFF2-40B4-BE49-F238E27FC236}">
                <a16:creationId xmlns:a16="http://schemas.microsoft.com/office/drawing/2014/main" id="{BD40354E-3053-4C3D-8740-1F6EF15F95D1}"/>
              </a:ext>
            </a:extLst>
          </p:cNvPr>
          <p:cNvSpPr/>
          <p:nvPr/>
        </p:nvSpPr>
        <p:spPr>
          <a:xfrm>
            <a:off x="-3544" y="6280662"/>
            <a:ext cx="9144000" cy="577338"/>
          </a:xfrm>
          <a:prstGeom prst="rect">
            <a:avLst/>
          </a:prstGeom>
        </p:spPr>
        <p:txBody>
          <a:bodyPr>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EVO-3.D.1 Speciation may occur when two populations become reproductively isolated from each other. </a:t>
            </a:r>
          </a:p>
          <a:p>
            <a:pPr lvl="0">
              <a:lnSpc>
                <a:spcPct val="107000"/>
              </a:lnSpc>
            </a:pPr>
            <a:r>
              <a:rPr lang="en-US" sz="1000" dirty="0">
                <a:latin typeface="Times New Roman" panose="02020603050405020304" pitchFamily="18" charset="0"/>
                <a:cs typeface="Times New Roman" panose="02020603050405020304" pitchFamily="18" charset="0"/>
              </a:rPr>
              <a:t>EVO-3.F.2 Speciation may be sympatric or allopatric. </a:t>
            </a:r>
          </a:p>
          <a:p>
            <a:pPr lvl="0">
              <a:lnSpc>
                <a:spcPct val="107000"/>
              </a:lnSpc>
            </a:pPr>
            <a:r>
              <a:rPr lang="en-US" sz="1000" dirty="0">
                <a:latin typeface="Times New Roman" panose="02020603050405020304" pitchFamily="18" charset="0"/>
                <a:cs typeface="Times New Roman" panose="02020603050405020304" pitchFamily="18" charset="0"/>
              </a:rPr>
              <a:t>EVO-3.F.3 Various prezygotic and postzygotic mechanisms can maintain reproductive isolation and prevent gene flow between populations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E4A540-C76D-4D14-B0B9-E44C2BBACE4D}"/>
              </a:ext>
            </a:extLst>
          </p:cNvPr>
          <p:cNvSpPr/>
          <p:nvPr/>
        </p:nvSpPr>
        <p:spPr>
          <a:xfrm>
            <a:off x="0" y="6599583"/>
            <a:ext cx="8229600" cy="248017"/>
          </a:xfrm>
          <a:prstGeom prst="rect">
            <a:avLst/>
          </a:prstGeom>
        </p:spPr>
        <p:txBody>
          <a:bodyPr wrap="square">
            <a:spAutoFit/>
          </a:bodyPr>
          <a:lstStyle/>
          <a:p>
            <a:pPr lvl="0">
              <a:lnSpc>
                <a:spcPct val="107000"/>
              </a:lnSpc>
            </a:pPr>
            <a:r>
              <a:rPr lang="en-US" sz="1000" dirty="0">
                <a:solidFill>
                  <a:prstClr val="black"/>
                </a:solidFill>
              </a:rPr>
              <a:t>EVO-3.H.1 Human activity can drive changes in ecosystems that cause extinctions.</a:t>
            </a:r>
          </a:p>
        </p:txBody>
      </p:sp>
      <p:sp>
        <p:nvSpPr>
          <p:cNvPr id="3" name="Rectangle 2">
            <a:extLst>
              <a:ext uri="{FF2B5EF4-FFF2-40B4-BE49-F238E27FC236}">
                <a16:creationId xmlns:a16="http://schemas.microsoft.com/office/drawing/2014/main" id="{6CBB1B3D-77C7-4F5E-9FAD-8E5C8B05881D}"/>
              </a:ext>
            </a:extLst>
          </p:cNvPr>
          <p:cNvSpPr/>
          <p:nvPr/>
        </p:nvSpPr>
        <p:spPr>
          <a:xfrm>
            <a:off x="152400" y="304800"/>
            <a:ext cx="8839200" cy="733021"/>
          </a:xfrm>
          <a:prstGeom prst="rect">
            <a:avLst/>
          </a:prstGeom>
        </p:spPr>
        <p:txBody>
          <a:bodyPr wrap="square">
            <a:spAutoFit/>
          </a:bodyPr>
          <a:lstStyle/>
          <a:p>
            <a:pPr lvl="0">
              <a:lnSpc>
                <a:spcPct val="107000"/>
              </a:lnSpc>
            </a:pPr>
            <a:r>
              <a:rPr lang="en-US" sz="2000" dirty="0">
                <a:solidFill>
                  <a:prstClr val="black"/>
                </a:solidFill>
              </a:rPr>
              <a:t>Give some examples of how human activity can drive changes in ecosystems that cause extinctions.</a:t>
            </a:r>
          </a:p>
        </p:txBody>
      </p:sp>
      <p:sp>
        <p:nvSpPr>
          <p:cNvPr id="5" name="TextBox 4">
            <a:extLst>
              <a:ext uri="{FF2B5EF4-FFF2-40B4-BE49-F238E27FC236}">
                <a16:creationId xmlns:a16="http://schemas.microsoft.com/office/drawing/2014/main" id="{EF68E2DD-FACC-4715-A72B-C3A4C55BF59C}"/>
              </a:ext>
            </a:extLst>
          </p:cNvPr>
          <p:cNvSpPr txBox="1"/>
          <p:nvPr/>
        </p:nvSpPr>
        <p:spPr>
          <a:xfrm>
            <a:off x="0" y="3619769"/>
            <a:ext cx="9144000" cy="1477328"/>
          </a:xfrm>
          <a:prstGeom prst="rect">
            <a:avLst/>
          </a:prstGeom>
          <a:noFill/>
        </p:spPr>
        <p:txBody>
          <a:bodyPr wrap="square">
            <a:spAutoFit/>
          </a:bodyPr>
          <a:lstStyle/>
          <a:p>
            <a:endParaRPr lang="en-US" dirty="0">
              <a:solidFill>
                <a:srgbClr val="0000FF"/>
              </a:solidFill>
            </a:endParaRPr>
          </a:p>
          <a:p>
            <a:endParaRPr lang="en-US" dirty="0">
              <a:solidFill>
                <a:srgbClr val="0000FF"/>
              </a:solidFill>
            </a:endParaRPr>
          </a:p>
          <a:p>
            <a:endParaRPr lang="en-US" dirty="0">
              <a:solidFill>
                <a:srgbClr val="0000FF"/>
              </a:solidFill>
            </a:endParaRPr>
          </a:p>
          <a:p>
            <a:endParaRPr lang="en-US" dirty="0">
              <a:solidFill>
                <a:srgbClr val="0000FF"/>
              </a:solidFill>
            </a:endParaRPr>
          </a:p>
          <a:p>
            <a:endParaRPr lang="en-US" dirty="0">
              <a:solidFill>
                <a:srgbClr val="0000FF"/>
              </a:solidFill>
            </a:endParaRPr>
          </a:p>
        </p:txBody>
      </p:sp>
      <p:sp>
        <p:nvSpPr>
          <p:cNvPr id="6" name="TextBox 5">
            <a:extLst>
              <a:ext uri="{FF2B5EF4-FFF2-40B4-BE49-F238E27FC236}">
                <a16:creationId xmlns:a16="http://schemas.microsoft.com/office/drawing/2014/main" id="{7E676BA4-906A-4DB6-ABAE-E1A79F764ED1}"/>
              </a:ext>
            </a:extLst>
          </p:cNvPr>
          <p:cNvSpPr txBox="1"/>
          <p:nvPr/>
        </p:nvSpPr>
        <p:spPr>
          <a:xfrm>
            <a:off x="49696" y="1336291"/>
            <a:ext cx="8991600" cy="646331"/>
          </a:xfrm>
          <a:prstGeom prst="rect">
            <a:avLst/>
          </a:prstGeom>
          <a:noFill/>
        </p:spPr>
        <p:txBody>
          <a:bodyPr wrap="square">
            <a:spAutoFit/>
          </a:bodyPr>
          <a:lstStyle/>
          <a:p>
            <a:r>
              <a:rPr lang="en-US" dirty="0">
                <a:solidFill>
                  <a:srgbClr val="0000FF"/>
                </a:solidFill>
              </a:rPr>
              <a:t>Deforestation and urbanization replace natural spaces with human environments which displace species and bring wildlife in contact with humans. </a:t>
            </a:r>
          </a:p>
        </p:txBody>
      </p:sp>
      <p:sp>
        <p:nvSpPr>
          <p:cNvPr id="8" name="TextBox 7">
            <a:extLst>
              <a:ext uri="{FF2B5EF4-FFF2-40B4-BE49-F238E27FC236}">
                <a16:creationId xmlns:a16="http://schemas.microsoft.com/office/drawing/2014/main" id="{24A6E715-417F-425D-B547-66A5C16B488D}"/>
              </a:ext>
            </a:extLst>
          </p:cNvPr>
          <p:cNvSpPr txBox="1"/>
          <p:nvPr/>
        </p:nvSpPr>
        <p:spPr>
          <a:xfrm>
            <a:off x="59634" y="2065633"/>
            <a:ext cx="8991600" cy="369332"/>
          </a:xfrm>
          <a:prstGeom prst="rect">
            <a:avLst/>
          </a:prstGeom>
          <a:noFill/>
        </p:spPr>
        <p:txBody>
          <a:bodyPr wrap="square">
            <a:spAutoFit/>
          </a:bodyPr>
          <a:lstStyle/>
          <a:p>
            <a:r>
              <a:rPr lang="en-US" dirty="0">
                <a:solidFill>
                  <a:srgbClr val="0000FF"/>
                </a:solidFill>
              </a:rPr>
              <a:t>Agricultural run off from fertilizers produce algal blooms and dead zones </a:t>
            </a:r>
          </a:p>
        </p:txBody>
      </p:sp>
      <p:sp>
        <p:nvSpPr>
          <p:cNvPr id="10" name="TextBox 9">
            <a:extLst>
              <a:ext uri="{FF2B5EF4-FFF2-40B4-BE49-F238E27FC236}">
                <a16:creationId xmlns:a16="http://schemas.microsoft.com/office/drawing/2014/main" id="{EF5C9347-C4BE-4FAD-96EA-5D2A3FDEFE9E}"/>
              </a:ext>
            </a:extLst>
          </p:cNvPr>
          <p:cNvSpPr txBox="1"/>
          <p:nvPr/>
        </p:nvSpPr>
        <p:spPr>
          <a:xfrm>
            <a:off x="59634" y="2614970"/>
            <a:ext cx="9057862" cy="646331"/>
          </a:xfrm>
          <a:prstGeom prst="rect">
            <a:avLst/>
          </a:prstGeom>
          <a:noFill/>
        </p:spPr>
        <p:txBody>
          <a:bodyPr wrap="square">
            <a:spAutoFit/>
          </a:bodyPr>
          <a:lstStyle/>
          <a:p>
            <a:r>
              <a:rPr lang="en-US" dirty="0">
                <a:solidFill>
                  <a:srgbClr val="0000FF"/>
                </a:solidFill>
              </a:rPr>
              <a:t>Toxins from pesticides like DDT can contaminate ecosystems and are passed up the food chain, concentrating his the top consumers.</a:t>
            </a:r>
          </a:p>
        </p:txBody>
      </p:sp>
      <p:sp>
        <p:nvSpPr>
          <p:cNvPr id="12" name="TextBox 11">
            <a:extLst>
              <a:ext uri="{FF2B5EF4-FFF2-40B4-BE49-F238E27FC236}">
                <a16:creationId xmlns:a16="http://schemas.microsoft.com/office/drawing/2014/main" id="{F29B614A-0AB8-4F6D-BD30-5A58B3CE4246}"/>
              </a:ext>
            </a:extLst>
          </p:cNvPr>
          <p:cNvSpPr txBox="1"/>
          <p:nvPr/>
        </p:nvSpPr>
        <p:spPr>
          <a:xfrm>
            <a:off x="49696" y="3425781"/>
            <a:ext cx="9057862" cy="646331"/>
          </a:xfrm>
          <a:prstGeom prst="rect">
            <a:avLst/>
          </a:prstGeom>
          <a:noFill/>
        </p:spPr>
        <p:txBody>
          <a:bodyPr wrap="square">
            <a:spAutoFit/>
          </a:bodyPr>
          <a:lstStyle/>
          <a:p>
            <a:r>
              <a:rPr lang="en-US" dirty="0">
                <a:solidFill>
                  <a:srgbClr val="0000FF"/>
                </a:solidFill>
              </a:rPr>
              <a:t>Introduction of invasive species that outcompete native species can devastate ecosystems. </a:t>
            </a:r>
          </a:p>
        </p:txBody>
      </p:sp>
      <p:sp>
        <p:nvSpPr>
          <p:cNvPr id="14" name="TextBox 13">
            <a:extLst>
              <a:ext uri="{FF2B5EF4-FFF2-40B4-BE49-F238E27FC236}">
                <a16:creationId xmlns:a16="http://schemas.microsoft.com/office/drawing/2014/main" id="{E604FFE0-6925-4DC4-BE57-BE36D30EACC4}"/>
              </a:ext>
            </a:extLst>
          </p:cNvPr>
          <p:cNvSpPr txBox="1"/>
          <p:nvPr/>
        </p:nvSpPr>
        <p:spPr>
          <a:xfrm>
            <a:off x="33130" y="4228041"/>
            <a:ext cx="9057861" cy="646331"/>
          </a:xfrm>
          <a:prstGeom prst="rect">
            <a:avLst/>
          </a:prstGeom>
          <a:noFill/>
        </p:spPr>
        <p:txBody>
          <a:bodyPr wrap="square">
            <a:spAutoFit/>
          </a:bodyPr>
          <a:lstStyle/>
          <a:p>
            <a:r>
              <a:rPr lang="en-US" dirty="0">
                <a:solidFill>
                  <a:srgbClr val="0000FF"/>
                </a:solidFill>
              </a:rPr>
              <a:t>Burning fossil fuels has increased green house gases in the atmosphere resulting in climate change and acidification of oceans.</a:t>
            </a:r>
          </a:p>
        </p:txBody>
      </p:sp>
      <p:sp>
        <p:nvSpPr>
          <p:cNvPr id="16" name="TextBox 15">
            <a:extLst>
              <a:ext uri="{FF2B5EF4-FFF2-40B4-BE49-F238E27FC236}">
                <a16:creationId xmlns:a16="http://schemas.microsoft.com/office/drawing/2014/main" id="{05A81CCF-8D51-4DBC-83BB-3F5F71D1FF93}"/>
              </a:ext>
            </a:extLst>
          </p:cNvPr>
          <p:cNvSpPr txBox="1"/>
          <p:nvPr/>
        </p:nvSpPr>
        <p:spPr>
          <a:xfrm>
            <a:off x="-36444" y="5132399"/>
            <a:ext cx="9180443" cy="369332"/>
          </a:xfrm>
          <a:prstGeom prst="rect">
            <a:avLst/>
          </a:prstGeom>
          <a:noFill/>
        </p:spPr>
        <p:txBody>
          <a:bodyPr wrap="square">
            <a:spAutoFit/>
          </a:bodyPr>
          <a:lstStyle/>
          <a:p>
            <a:r>
              <a:rPr lang="en-US" dirty="0">
                <a:solidFill>
                  <a:srgbClr val="0000FF"/>
                </a:solidFill>
              </a:rPr>
              <a:t>All of these have impacted organisms and resulted in the extinction of many species</a:t>
            </a:r>
          </a:p>
        </p:txBody>
      </p:sp>
    </p:spTree>
    <p:extLst>
      <p:ext uri="{BB962C8B-B14F-4D97-AF65-F5344CB8AC3E}">
        <p14:creationId xmlns:p14="http://schemas.microsoft.com/office/powerpoint/2010/main" val="25369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12" grpId="0"/>
      <p:bldP spid="14" grpId="0"/>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E4A540-C76D-4D14-B0B9-E44C2BBACE4D}"/>
              </a:ext>
            </a:extLst>
          </p:cNvPr>
          <p:cNvSpPr/>
          <p:nvPr/>
        </p:nvSpPr>
        <p:spPr>
          <a:xfrm>
            <a:off x="0" y="5604429"/>
            <a:ext cx="9078415" cy="1223412"/>
          </a:xfrm>
          <a:prstGeom prst="rect">
            <a:avLst/>
          </a:prstGeom>
        </p:spPr>
        <p:txBody>
          <a:bodyPr wrap="square">
            <a:spAutoFit/>
          </a:bodyPr>
          <a:lstStyle/>
          <a:p>
            <a:pPr>
              <a:lnSpc>
                <a:spcPct val="107000"/>
              </a:lnSpc>
            </a:pPr>
            <a:r>
              <a:rPr lang="en-US" sz="1000" dirty="0">
                <a:latin typeface="Times New Roman" panose="02020603050405020304" pitchFamily="18" charset="0"/>
                <a:cs typeface="Times New Roman" panose="02020603050405020304" pitchFamily="18" charset="0"/>
              </a:rPr>
              <a:t>EVO-3.B.1 Phylogenetic trees and cladograms show evolutionary relationships among lineages— </a:t>
            </a:r>
          </a:p>
          <a:p>
            <a:pPr lvl="0">
              <a:lnSpc>
                <a:spcPct val="107000"/>
              </a:lnSpc>
            </a:pPr>
            <a:r>
              <a:rPr lang="en-US" sz="1000" dirty="0">
                <a:latin typeface="Times New Roman" panose="02020603050405020304" pitchFamily="18" charset="0"/>
                <a:cs typeface="Times New Roman" panose="02020603050405020304" pitchFamily="18" charset="0"/>
              </a:rPr>
              <a:t>b. Traits that are either gained or lost during evolution can be used to construct phylogenetic trees and cladograms—</a:t>
            </a:r>
          </a:p>
          <a:p>
            <a:pPr lvl="0">
              <a:lnSpc>
                <a:spcPct val="107000"/>
              </a:lnSpc>
            </a:pPr>
            <a:r>
              <a:rPr lang="en-US" sz="1000" dirty="0">
                <a:latin typeface="Times New Roman" panose="02020603050405020304" pitchFamily="18" charset="0"/>
                <a:cs typeface="Times New Roman" panose="02020603050405020304" pitchFamily="18" charset="0"/>
              </a:rPr>
              <a:t>    i. Shared characters are present in more than one lineage. </a:t>
            </a:r>
          </a:p>
          <a:p>
            <a:pPr lvl="0">
              <a:lnSpc>
                <a:spcPct val="107000"/>
              </a:lnSpc>
            </a:pPr>
            <a:r>
              <a:rPr lang="en-US" sz="1000" dirty="0">
                <a:latin typeface="Times New Roman" panose="02020603050405020304" pitchFamily="18" charset="0"/>
                <a:cs typeface="Times New Roman" panose="02020603050405020304" pitchFamily="18" charset="0"/>
              </a:rPr>
              <a:t>    ii. Shared, derived characters indicate common ancestry and are  informative for the construction of phylogenetic trees and cladograms</a:t>
            </a:r>
          </a:p>
          <a:p>
            <a:pPr>
              <a:lnSpc>
                <a:spcPct val="107000"/>
              </a:lnSpc>
            </a:pPr>
            <a:r>
              <a:rPr lang="en-US" sz="1000" dirty="0">
                <a:latin typeface="Times New Roman" panose="02020603050405020304" pitchFamily="18" charset="0"/>
                <a:cs typeface="Times New Roman" panose="02020603050405020304" pitchFamily="18" charset="0"/>
              </a:rPr>
              <a:t>EVO-3.C.2 Phylogenetic trees and cladograms can be constructed from morphological similarities of living or fossil species and from DNA and protein sequence similarities. </a:t>
            </a:r>
          </a:p>
          <a:p>
            <a:r>
              <a:rPr lang="en-US" sz="1000" dirty="0">
                <a:latin typeface="Times New Roman" panose="02020603050405020304" pitchFamily="18" charset="0"/>
                <a:cs typeface="Times New Roman" panose="02020603050405020304" pitchFamily="18" charset="0"/>
              </a:rPr>
              <a:t>SP 6A. Make a scientific claim.</a:t>
            </a:r>
          </a:p>
          <a:p>
            <a:r>
              <a:rPr lang="en-US" sz="1000" dirty="0">
                <a:latin typeface="Times New Roman" panose="02020603050405020304" pitchFamily="18" charset="0"/>
                <a:cs typeface="Times New Roman" panose="02020603050405020304" pitchFamily="18" charset="0"/>
              </a:rPr>
              <a:t>SP 6C. Provide reasoning to justify a claim by connecting evidence to biological theories</a:t>
            </a:r>
          </a:p>
        </p:txBody>
      </p:sp>
      <p:pic>
        <p:nvPicPr>
          <p:cNvPr id="3" name="Picture 2">
            <a:extLst>
              <a:ext uri="{FF2B5EF4-FFF2-40B4-BE49-F238E27FC236}">
                <a16:creationId xmlns:a16="http://schemas.microsoft.com/office/drawing/2014/main" id="{D8F27037-A20E-43AE-86A6-207299EFB883}"/>
              </a:ext>
            </a:extLst>
          </p:cNvPr>
          <p:cNvPicPr>
            <a:picLocks noChangeAspect="1"/>
          </p:cNvPicPr>
          <p:nvPr/>
        </p:nvPicPr>
        <p:blipFill rotWithShape="1">
          <a:blip r:embed="rId2"/>
          <a:srcRect l="20000" t="21668" r="20833" b="16079"/>
          <a:stretch/>
        </p:blipFill>
        <p:spPr>
          <a:xfrm>
            <a:off x="141110" y="255968"/>
            <a:ext cx="4610835" cy="2263501"/>
          </a:xfrm>
          <a:prstGeom prst="rect">
            <a:avLst/>
          </a:prstGeom>
        </p:spPr>
      </p:pic>
      <p:sp>
        <p:nvSpPr>
          <p:cNvPr id="4" name="TextBox 3">
            <a:extLst>
              <a:ext uri="{FF2B5EF4-FFF2-40B4-BE49-F238E27FC236}">
                <a16:creationId xmlns:a16="http://schemas.microsoft.com/office/drawing/2014/main" id="{9A3F5016-0315-4666-80CA-97F991214880}"/>
              </a:ext>
            </a:extLst>
          </p:cNvPr>
          <p:cNvSpPr txBox="1"/>
          <p:nvPr/>
        </p:nvSpPr>
        <p:spPr>
          <a:xfrm>
            <a:off x="4751945" y="641865"/>
            <a:ext cx="4172937" cy="584775"/>
          </a:xfrm>
          <a:prstGeom prst="rect">
            <a:avLst/>
          </a:prstGeom>
          <a:noFill/>
        </p:spPr>
        <p:txBody>
          <a:bodyPr wrap="none" rtlCol="0">
            <a:spAutoFit/>
          </a:bodyPr>
          <a:lstStyle/>
          <a:p>
            <a:r>
              <a:rPr lang="en-US" sz="1600" dirty="0"/>
              <a:t>1 indicates the character is present</a:t>
            </a:r>
            <a:br>
              <a:rPr lang="en-US" sz="1600" dirty="0"/>
            </a:br>
            <a:r>
              <a:rPr lang="en-US" sz="1600" dirty="0"/>
              <a:t>0 indicates the character is NOT present</a:t>
            </a:r>
          </a:p>
        </p:txBody>
      </p:sp>
      <p:sp>
        <p:nvSpPr>
          <p:cNvPr id="6" name="TextBox 5">
            <a:extLst>
              <a:ext uri="{FF2B5EF4-FFF2-40B4-BE49-F238E27FC236}">
                <a16:creationId xmlns:a16="http://schemas.microsoft.com/office/drawing/2014/main" id="{5C307AE5-25EE-41AE-8260-55CB41793441}"/>
              </a:ext>
            </a:extLst>
          </p:cNvPr>
          <p:cNvSpPr txBox="1"/>
          <p:nvPr/>
        </p:nvSpPr>
        <p:spPr>
          <a:xfrm>
            <a:off x="0" y="-16565"/>
            <a:ext cx="10363200" cy="369332"/>
          </a:xfrm>
          <a:prstGeom prst="rect">
            <a:avLst/>
          </a:prstGeom>
          <a:noFill/>
        </p:spPr>
        <p:txBody>
          <a:bodyPr wrap="square">
            <a:spAutoFit/>
          </a:bodyPr>
          <a:lstStyle/>
          <a:p>
            <a:r>
              <a:rPr lang="en-US" sz="900" dirty="0">
                <a:latin typeface="+mn-lt"/>
                <a:hlinkClick r:id="rId3"/>
              </a:rPr>
              <a:t>https://www.fusd1.org/site/handlers/filedownload.ashx?moduleinstanceid=7815&amp;dataid=30441&amp;FileName=AP%20Biology%20Evolution%20Review%20Slides.pdf</a:t>
            </a:r>
            <a:endParaRPr lang="en-US" sz="900" dirty="0">
              <a:latin typeface="+mn-lt"/>
            </a:endParaRPr>
          </a:p>
          <a:p>
            <a:endParaRPr lang="en-US" sz="900" dirty="0">
              <a:latin typeface="+mn-lt"/>
            </a:endParaRPr>
          </a:p>
        </p:txBody>
      </p:sp>
      <p:sp>
        <p:nvSpPr>
          <p:cNvPr id="7" name="TextBox 6">
            <a:extLst>
              <a:ext uri="{FF2B5EF4-FFF2-40B4-BE49-F238E27FC236}">
                <a16:creationId xmlns:a16="http://schemas.microsoft.com/office/drawing/2014/main" id="{3ACBC5D2-FBBB-481C-AD84-DFD800E7BF32}"/>
              </a:ext>
            </a:extLst>
          </p:cNvPr>
          <p:cNvSpPr txBox="1"/>
          <p:nvPr/>
        </p:nvSpPr>
        <p:spPr>
          <a:xfrm>
            <a:off x="159638" y="2968165"/>
            <a:ext cx="8534400" cy="868379"/>
          </a:xfrm>
          <a:prstGeom prst="rect">
            <a:avLst/>
          </a:prstGeom>
          <a:noFill/>
        </p:spPr>
        <p:txBody>
          <a:bodyPr wrap="square" rtlCol="0">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Based on the data above</a:t>
            </a:r>
            <a:r>
              <a:rPr lang="en-US" sz="1600" dirty="0">
                <a:solidFill>
                  <a:prstClr val="black"/>
                </a:solidFill>
              </a:rPr>
              <a:t>, which two organisms are the most closely related?</a:t>
            </a:r>
          </a:p>
          <a:p>
            <a:pPr marL="0" marR="0" lvl="0" indent="0" algn="l" defTabSz="914400" rtl="0" eaLnBrk="1" fontAlgn="base" latinLnBrk="0" hangingPunct="1">
              <a:lnSpc>
                <a:spcPct val="107000"/>
              </a:lnSpc>
              <a:spcBef>
                <a:spcPct val="0"/>
              </a:spcBef>
              <a:spcAft>
                <a:spcPct val="0"/>
              </a:spcAft>
              <a:buClrTx/>
              <a:buSzTx/>
              <a:buFontTx/>
              <a:buNone/>
              <a:tabLst/>
              <a:defRPr/>
            </a:pPr>
            <a:endParaRPr lang="en-US" sz="1600" dirty="0">
              <a:solidFill>
                <a:prstClr val="black"/>
              </a:solidFill>
            </a:endParaRPr>
          </a:p>
          <a:p>
            <a:pPr marL="0" marR="0" lvl="0" indent="0" algn="l" defTabSz="914400" rtl="0" eaLnBrk="1" fontAlgn="base" latinLnBrk="0" hangingPunct="1">
              <a:lnSpc>
                <a:spcPct val="107000"/>
              </a:lnSpc>
              <a:spcBef>
                <a:spcPct val="0"/>
              </a:spcBef>
              <a:spcAft>
                <a:spcPct val="0"/>
              </a:spcAft>
              <a:buClrTx/>
              <a:buSzTx/>
              <a:buFontTx/>
              <a:buNone/>
              <a:tabLst/>
              <a:defRPr/>
            </a:pPr>
            <a:r>
              <a:rPr lang="en-US" sz="1600" dirty="0">
                <a:solidFill>
                  <a:prstClr val="black"/>
                </a:solidFill>
              </a:rPr>
              <a:t>         Dolphins and Tuna   OR  Dolphins and Leopards    EXPLAIN your answer</a:t>
            </a:r>
            <a:endPar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B8CD3B65-FB48-46E5-A6F4-FE67BC57BA51}"/>
              </a:ext>
            </a:extLst>
          </p:cNvPr>
          <p:cNvSpPr txBox="1"/>
          <p:nvPr/>
        </p:nvSpPr>
        <p:spPr>
          <a:xfrm>
            <a:off x="104666" y="3943640"/>
            <a:ext cx="8816902" cy="830997"/>
          </a:xfrm>
          <a:prstGeom prst="rect">
            <a:avLst/>
          </a:prstGeom>
          <a:noFill/>
        </p:spPr>
        <p:txBody>
          <a:bodyPr wrap="square">
            <a:spAutoFit/>
          </a:bodyPr>
          <a:lstStyle/>
          <a:p>
            <a:r>
              <a:rPr lang="en-US" sz="1600" dirty="0">
                <a:solidFill>
                  <a:srgbClr val="0000FF"/>
                </a:solidFill>
              </a:rPr>
              <a:t>Dolphins are more closely related to Leopards than to Tuna because Dolphins and Leopards share 5 of the 6 derived characters shown above. Dolphins and Tuna have only 3 derived characters in common. </a:t>
            </a:r>
          </a:p>
        </p:txBody>
      </p:sp>
      <p:sp>
        <p:nvSpPr>
          <p:cNvPr id="5" name="Rectangle 4">
            <a:extLst>
              <a:ext uri="{FF2B5EF4-FFF2-40B4-BE49-F238E27FC236}">
                <a16:creationId xmlns:a16="http://schemas.microsoft.com/office/drawing/2014/main" id="{975ED4E4-C281-4879-9E1D-D9FFBC049979}"/>
              </a:ext>
            </a:extLst>
          </p:cNvPr>
          <p:cNvSpPr/>
          <p:nvPr/>
        </p:nvSpPr>
        <p:spPr>
          <a:xfrm>
            <a:off x="2971800" y="3363329"/>
            <a:ext cx="2362200" cy="514640"/>
          </a:xfrm>
          <a:prstGeom prst="rect">
            <a:avLst/>
          </a:prstGeom>
          <a:noFill/>
          <a:ln w="381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514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Text Box 4">
            <a:extLst>
              <a:ext uri="{FF2B5EF4-FFF2-40B4-BE49-F238E27FC236}">
                <a16:creationId xmlns:a16="http://schemas.microsoft.com/office/drawing/2014/main" id="{D35346B9-7029-412D-B7C9-01D57AB2B073}"/>
              </a:ext>
            </a:extLst>
          </p:cNvPr>
          <p:cNvSpPr txBox="1">
            <a:spLocks noChangeArrowheads="1"/>
          </p:cNvSpPr>
          <p:nvPr/>
        </p:nvSpPr>
        <p:spPr bwMode="auto">
          <a:xfrm>
            <a:off x="3886200" y="2362200"/>
            <a:ext cx="184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4000" b="1" dirty="0">
              <a:solidFill>
                <a:schemeClr val="accent2"/>
              </a:solidFill>
            </a:endParaRPr>
          </a:p>
        </p:txBody>
      </p:sp>
      <p:sp>
        <p:nvSpPr>
          <p:cNvPr id="33797" name="Rectangle 6">
            <a:extLst>
              <a:ext uri="{FF2B5EF4-FFF2-40B4-BE49-F238E27FC236}">
                <a16:creationId xmlns:a16="http://schemas.microsoft.com/office/drawing/2014/main" id="{25FB0A97-A499-44CD-90BA-074A2009529B}"/>
              </a:ext>
            </a:extLst>
          </p:cNvPr>
          <p:cNvSpPr>
            <a:spLocks noChangeArrowheads="1"/>
          </p:cNvSpPr>
          <p:nvPr/>
        </p:nvSpPr>
        <p:spPr bwMode="auto">
          <a:xfrm>
            <a:off x="7620000" y="6629400"/>
            <a:ext cx="18415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4800" b="1" dirty="0">
              <a:solidFill>
                <a:schemeClr val="accent2"/>
              </a:solidFill>
            </a:endParaRPr>
          </a:p>
        </p:txBody>
      </p:sp>
      <p:sp>
        <p:nvSpPr>
          <p:cNvPr id="33802" name="Rectangle 13">
            <a:extLst>
              <a:ext uri="{FF2B5EF4-FFF2-40B4-BE49-F238E27FC236}">
                <a16:creationId xmlns:a16="http://schemas.microsoft.com/office/drawing/2014/main" id="{69101E14-951B-4E41-9064-44ECCDA0B643}"/>
              </a:ext>
            </a:extLst>
          </p:cNvPr>
          <p:cNvSpPr>
            <a:spLocks noChangeArrowheads="1"/>
          </p:cNvSpPr>
          <p:nvPr/>
        </p:nvSpPr>
        <p:spPr bwMode="auto">
          <a:xfrm>
            <a:off x="182663" y="228600"/>
            <a:ext cx="828303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solidFill>
                  <a:schemeClr val="tx2"/>
                </a:solidFill>
                <a:latin typeface="Comic Sans MS" panose="030F0702030302020204" pitchFamily="66" charset="0"/>
              </a:rPr>
              <a:t>Darwin’s idea that evolution happened</a:t>
            </a:r>
          </a:p>
          <a:p>
            <a:pPr eaLnBrk="1" hangingPunct="1">
              <a:spcBef>
                <a:spcPct val="0"/>
              </a:spcBef>
              <a:buFontTx/>
              <a:buNone/>
            </a:pPr>
            <a:r>
              <a:rPr lang="en-US" altLang="en-US" sz="3600" dirty="0">
                <a:solidFill>
                  <a:schemeClr val="tx2"/>
                </a:solidFill>
                <a:latin typeface="Comic Sans MS" panose="030F0702030302020204" pitchFamily="66" charset="0"/>
              </a:rPr>
              <a:t>slowly over a long period of time is </a:t>
            </a:r>
          </a:p>
          <a:p>
            <a:pPr eaLnBrk="1" hangingPunct="1">
              <a:spcBef>
                <a:spcPct val="0"/>
              </a:spcBef>
              <a:buFontTx/>
              <a:buNone/>
            </a:pPr>
            <a:r>
              <a:rPr lang="en-US" altLang="en-US" sz="3600" dirty="0">
                <a:solidFill>
                  <a:schemeClr val="tx2"/>
                </a:solidFill>
                <a:latin typeface="Comic Sans MS" panose="030F0702030302020204" pitchFamily="66" charset="0"/>
              </a:rPr>
              <a:t>called __________</a:t>
            </a:r>
          </a:p>
        </p:txBody>
      </p:sp>
      <p:sp>
        <p:nvSpPr>
          <p:cNvPr id="3" name="Rectangle 2">
            <a:extLst>
              <a:ext uri="{FF2B5EF4-FFF2-40B4-BE49-F238E27FC236}">
                <a16:creationId xmlns:a16="http://schemas.microsoft.com/office/drawing/2014/main" id="{32E62FC1-BE6C-4E7A-9099-58E9E78B1B65}"/>
              </a:ext>
            </a:extLst>
          </p:cNvPr>
          <p:cNvSpPr/>
          <p:nvPr/>
        </p:nvSpPr>
        <p:spPr>
          <a:xfrm>
            <a:off x="2045682" y="1219200"/>
            <a:ext cx="2515432" cy="646331"/>
          </a:xfrm>
          <a:prstGeom prst="rect">
            <a:avLst/>
          </a:prstGeom>
        </p:spPr>
        <p:txBody>
          <a:bodyPr wrap="none">
            <a:spAutoFit/>
          </a:bodyPr>
          <a:lstStyle/>
          <a:p>
            <a:pPr eaLnBrk="1" hangingPunct="1">
              <a:spcBef>
                <a:spcPct val="50000"/>
              </a:spcBef>
              <a:buFontTx/>
              <a:buNone/>
            </a:pPr>
            <a:r>
              <a:rPr lang="en-US" altLang="en-US" sz="3600" b="1" dirty="0">
                <a:solidFill>
                  <a:schemeClr val="accent2"/>
                </a:solidFill>
              </a:rPr>
              <a:t>gradualism</a:t>
            </a:r>
          </a:p>
        </p:txBody>
      </p:sp>
      <p:pic>
        <p:nvPicPr>
          <p:cNvPr id="202754" name="Picture 2">
            <a:extLst>
              <a:ext uri="{FF2B5EF4-FFF2-40B4-BE49-F238E27FC236}">
                <a16:creationId xmlns:a16="http://schemas.microsoft.com/office/drawing/2014/main" id="{262F41DF-7AE0-47CB-A9F6-21708850DD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47" t="19445" r="2209" b="8334"/>
          <a:stretch/>
        </p:blipFill>
        <p:spPr bwMode="auto">
          <a:xfrm>
            <a:off x="1460500" y="2086979"/>
            <a:ext cx="5219700" cy="14913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843288A-A01D-4D2F-A94E-6963D8B4AC31}"/>
              </a:ext>
            </a:extLst>
          </p:cNvPr>
          <p:cNvSpPr/>
          <p:nvPr/>
        </p:nvSpPr>
        <p:spPr>
          <a:xfrm>
            <a:off x="0" y="28063"/>
            <a:ext cx="4572000" cy="246221"/>
          </a:xfrm>
          <a:prstGeom prst="rect">
            <a:avLst/>
          </a:prstGeom>
        </p:spPr>
        <p:txBody>
          <a:bodyPr>
            <a:spAutoFit/>
          </a:bodyPr>
          <a:lstStyle/>
          <a:p>
            <a:r>
              <a:rPr lang="en-US" sz="1000" dirty="0">
                <a:solidFill>
                  <a:srgbClr val="CC0099"/>
                </a:solidFill>
                <a:latin typeface="+mn-lt"/>
              </a:rPr>
              <a:t>http://ib.bioninja.com.au/_Media/phyletic-gradualism_med.jpeg</a:t>
            </a:r>
          </a:p>
        </p:txBody>
      </p:sp>
      <p:sp>
        <p:nvSpPr>
          <p:cNvPr id="6" name="Rectangle 5">
            <a:extLst>
              <a:ext uri="{FF2B5EF4-FFF2-40B4-BE49-F238E27FC236}">
                <a16:creationId xmlns:a16="http://schemas.microsoft.com/office/drawing/2014/main" id="{8A4487A7-21FA-4E82-883D-ADC983FEA516}"/>
              </a:ext>
            </a:extLst>
          </p:cNvPr>
          <p:cNvSpPr/>
          <p:nvPr/>
        </p:nvSpPr>
        <p:spPr>
          <a:xfrm>
            <a:off x="25400" y="6333947"/>
            <a:ext cx="8970736" cy="410562"/>
          </a:xfrm>
          <a:prstGeom prst="rect">
            <a:avLst/>
          </a:prstGeom>
        </p:spPr>
        <p:txBody>
          <a:bodyPr wrap="square">
            <a:spAutoFit/>
          </a:bodyPr>
          <a:lstStyle/>
          <a:p>
            <a:pPr lvl="0" fontAlgn="auto">
              <a:lnSpc>
                <a:spcPct val="107000"/>
              </a:lnSpc>
              <a:spcBef>
                <a:spcPts val="0"/>
              </a:spcBef>
              <a:spcAft>
                <a:spcPts val="0"/>
              </a:spcAft>
            </a:pPr>
            <a:r>
              <a:rPr lang="en-US" sz="1000" dirty="0">
                <a:solidFill>
                  <a:prstClr val="black"/>
                </a:solidFill>
                <a:latin typeface="Times New Roman" panose="02020603050405020304" pitchFamily="18" charset="0"/>
                <a:cs typeface="Times New Roman" panose="02020603050405020304" pitchFamily="18" charset="0"/>
              </a:rPr>
              <a:t>EVO-3.E.1 Punctuated equilibrium is when evolution occurs rapidly after a long period of stasis. Gradualism is when evolution occurs slowly over hundreds of thousands or millions of years.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33CC"/>
        </a:solidFill>
        <a:effectLst/>
      </p:bgPr>
    </p:bg>
    <p:spTree>
      <p:nvGrpSpPr>
        <p:cNvPr id="1" name=""/>
        <p:cNvGrpSpPr/>
        <p:nvPr/>
      </p:nvGrpSpPr>
      <p:grpSpPr>
        <a:xfrm>
          <a:off x="0" y="0"/>
          <a:ext cx="0" cy="0"/>
          <a:chOff x="0" y="0"/>
          <a:chExt cx="0" cy="0"/>
        </a:xfrm>
      </p:grpSpPr>
      <p:pic>
        <p:nvPicPr>
          <p:cNvPr id="3076" name="Picture 4" descr="science  - Cartoon image for proofing use only, unauthorised reproduction prohibited.">
            <a:extLst>
              <a:ext uri="{FF2B5EF4-FFF2-40B4-BE49-F238E27FC236}">
                <a16:creationId xmlns:a16="http://schemas.microsoft.com/office/drawing/2014/main" id="{DE8C5D63-F94E-48C1-9DEF-E8686321D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058" y="782210"/>
            <a:ext cx="6927655" cy="5767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5">
            <a:extLst>
              <a:ext uri="{FF2B5EF4-FFF2-40B4-BE49-F238E27FC236}">
                <a16:creationId xmlns:a16="http://schemas.microsoft.com/office/drawing/2014/main" id="{67ACB0FF-D323-46D0-8DEB-6C31296744FC}"/>
              </a:ext>
            </a:extLst>
          </p:cNvPr>
          <p:cNvSpPr>
            <a:spLocks noChangeArrowheads="1"/>
          </p:cNvSpPr>
          <p:nvPr/>
        </p:nvSpPr>
        <p:spPr bwMode="auto">
          <a:xfrm>
            <a:off x="914400" y="6491288"/>
            <a:ext cx="7931150" cy="366712"/>
          </a:xfrm>
          <a:prstGeom prst="rect">
            <a:avLst/>
          </a:prstGeom>
          <a:solidFill>
            <a:schemeClr val="bg1"/>
          </a:solidFill>
          <a:ln>
            <a:noFill/>
          </a:ln>
          <a:effec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CC3399"/>
                </a:solidFill>
                <a:effectLst/>
                <a:uLnTx/>
                <a:uFillTx/>
                <a:latin typeface="Arial" panose="020B0604020202020204" pitchFamily="34" charset="0"/>
                <a:ea typeface="+mn-ea"/>
                <a:cs typeface="+mn-cs"/>
              </a:rPr>
              <a:t>http://www.cartoonstock.com/newscartoons/cartoonists/rrs/lowres/rrsn69l.jpg</a:t>
            </a:r>
          </a:p>
        </p:txBody>
      </p:sp>
      <p:sp>
        <p:nvSpPr>
          <p:cNvPr id="2" name="TextBox 1">
            <a:extLst>
              <a:ext uri="{FF2B5EF4-FFF2-40B4-BE49-F238E27FC236}">
                <a16:creationId xmlns:a16="http://schemas.microsoft.com/office/drawing/2014/main" id="{FA66018F-9EAD-4DB1-8380-2C4727FEEEDC}"/>
              </a:ext>
            </a:extLst>
          </p:cNvPr>
          <p:cNvSpPr txBox="1"/>
          <p:nvPr/>
        </p:nvSpPr>
        <p:spPr>
          <a:xfrm>
            <a:off x="2667000" y="174584"/>
            <a:ext cx="4123245" cy="523220"/>
          </a:xfrm>
          <a:prstGeom prst="rect">
            <a:avLst/>
          </a:prstGeom>
          <a:solidFill>
            <a:srgbClr val="FFFF00"/>
          </a:solidFill>
        </p:spPr>
        <p:txBody>
          <a:bodyPr wrap="none" rtlCol="0">
            <a:spAutoFit/>
          </a:bodyPr>
          <a:lstStyle/>
          <a:p>
            <a:r>
              <a:rPr lang="en-US" sz="2800" dirty="0"/>
              <a:t>TAKE A STUDY BREAK</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E4A540-C76D-4D14-B0B9-E44C2BBACE4D}"/>
              </a:ext>
            </a:extLst>
          </p:cNvPr>
          <p:cNvSpPr/>
          <p:nvPr/>
        </p:nvSpPr>
        <p:spPr>
          <a:xfrm>
            <a:off x="33130" y="33198"/>
            <a:ext cx="9110870" cy="232500"/>
          </a:xfrm>
          <a:prstGeom prst="rect">
            <a:avLst/>
          </a:prstGeom>
        </p:spPr>
        <p:txBody>
          <a:bodyPr wrap="square">
            <a:spAutoFit/>
          </a:bodyPr>
          <a:lstStyle/>
          <a:p>
            <a:pPr lvl="0">
              <a:lnSpc>
                <a:spcPct val="107000"/>
              </a:lnSpc>
              <a:spcAft>
                <a:spcPts val="800"/>
              </a:spcAft>
            </a:pPr>
            <a:r>
              <a:rPr lang="en-US" sz="900" dirty="0">
                <a:solidFill>
                  <a:srgbClr val="0000FF"/>
                </a:solidFill>
                <a:hlinkClick r:id="rId2">
                  <a:extLst>
                    <a:ext uri="{A12FA001-AC4F-418D-AE19-62706E023703}">
                      <ahyp:hlinkClr xmlns:ahyp="http://schemas.microsoft.com/office/drawing/2018/hyperlinkcolor" val="tx"/>
                    </a:ext>
                  </a:extLst>
                </a:hlinkClick>
              </a:rPr>
              <a:t>http://goldiesroom.org/AP%20Biology/AP%20Review%20pdf/AP%20Review%20-%20EVOLUTION%20v2015.pdf</a:t>
            </a:r>
            <a:endParaRPr lang="en-US" sz="900" dirty="0">
              <a:solidFill>
                <a:srgbClr val="0000FF"/>
              </a:solidFill>
            </a:endParaRPr>
          </a:p>
        </p:txBody>
      </p:sp>
      <p:sp>
        <p:nvSpPr>
          <p:cNvPr id="4" name="TextBox 3">
            <a:extLst>
              <a:ext uri="{FF2B5EF4-FFF2-40B4-BE49-F238E27FC236}">
                <a16:creationId xmlns:a16="http://schemas.microsoft.com/office/drawing/2014/main" id="{0A99636E-F45D-4BC4-AB51-5F25DF858F20}"/>
              </a:ext>
            </a:extLst>
          </p:cNvPr>
          <p:cNvSpPr txBox="1"/>
          <p:nvPr/>
        </p:nvSpPr>
        <p:spPr>
          <a:xfrm>
            <a:off x="109330" y="421720"/>
            <a:ext cx="8842513" cy="3785652"/>
          </a:xfrm>
          <a:prstGeom prst="rect">
            <a:avLst/>
          </a:prstGeom>
          <a:noFill/>
        </p:spPr>
        <p:txBody>
          <a:bodyPr wrap="square">
            <a:spAutoFit/>
          </a:bodyPr>
          <a:lstStyle/>
          <a:p>
            <a:r>
              <a:rPr lang="en-US" sz="2000" dirty="0"/>
              <a:t>Which of the following statements about evolution is </a:t>
            </a:r>
            <a:r>
              <a:rPr lang="en-US" sz="2000" b="1" dirty="0"/>
              <a:t>NOT TRUE</a:t>
            </a:r>
            <a:r>
              <a:rPr lang="en-US" sz="2000" dirty="0"/>
              <a:t>?</a:t>
            </a:r>
          </a:p>
          <a:p>
            <a:endParaRPr lang="en-US" sz="2000" dirty="0"/>
          </a:p>
          <a:p>
            <a:pPr marL="457200" indent="-457200">
              <a:buAutoNum type="alphaUcParenR"/>
            </a:pPr>
            <a:r>
              <a:rPr lang="en-US" sz="2000" dirty="0"/>
              <a:t>Some species living in stable environments appear to have changed very little over many millions of years. </a:t>
            </a:r>
          </a:p>
          <a:p>
            <a:pPr marL="457200" indent="-457200">
              <a:buAutoNum type="alphaUcParenR"/>
            </a:pPr>
            <a:endParaRPr lang="en-US" sz="2000" dirty="0"/>
          </a:p>
          <a:p>
            <a:r>
              <a:rPr lang="en-US" sz="2000" dirty="0"/>
              <a:t>B) Species have become extinct throughout the history of life. </a:t>
            </a:r>
          </a:p>
          <a:p>
            <a:endParaRPr lang="en-US" sz="2000" dirty="0"/>
          </a:p>
          <a:p>
            <a:r>
              <a:rPr lang="en-US" sz="2000" dirty="0"/>
              <a:t>C) The fossil record of trilobites provides a good example of gradual </a:t>
            </a:r>
            <a:br>
              <a:rPr lang="en-US" sz="2000" dirty="0"/>
            </a:br>
            <a:r>
              <a:rPr lang="en-US" sz="2000" dirty="0"/>
              <a:t>         evolutionary change within a lineage of organisms. </a:t>
            </a:r>
          </a:p>
          <a:p>
            <a:endParaRPr lang="en-US" sz="2000" dirty="0"/>
          </a:p>
          <a:p>
            <a:r>
              <a:rPr lang="en-US" sz="2000" dirty="0"/>
              <a:t>D) There is no evidence in the fossil record for periods of rapid    </a:t>
            </a:r>
            <a:br>
              <a:rPr lang="en-US" sz="2000" dirty="0"/>
            </a:br>
            <a:r>
              <a:rPr lang="en-US" sz="2000" dirty="0"/>
              <a:t>        evolutionary change. </a:t>
            </a:r>
          </a:p>
        </p:txBody>
      </p:sp>
      <p:sp>
        <p:nvSpPr>
          <p:cNvPr id="3" name="Rectangle 2">
            <a:extLst>
              <a:ext uri="{FF2B5EF4-FFF2-40B4-BE49-F238E27FC236}">
                <a16:creationId xmlns:a16="http://schemas.microsoft.com/office/drawing/2014/main" id="{F37F0A5F-3035-460C-AE40-E2F939A965B5}"/>
              </a:ext>
            </a:extLst>
          </p:cNvPr>
          <p:cNvSpPr/>
          <p:nvPr/>
        </p:nvSpPr>
        <p:spPr>
          <a:xfrm>
            <a:off x="152400" y="3429000"/>
            <a:ext cx="8077200" cy="778372"/>
          </a:xfrm>
          <a:prstGeom prst="rect">
            <a:avLst/>
          </a:prstGeom>
          <a:noFill/>
          <a:ln w="381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B5CD57C-8BBF-480C-88A5-B0A7725643D2}"/>
              </a:ext>
            </a:extLst>
          </p:cNvPr>
          <p:cNvSpPr txBox="1"/>
          <p:nvPr/>
        </p:nvSpPr>
        <p:spPr>
          <a:xfrm>
            <a:off x="0" y="6414240"/>
            <a:ext cx="9110870" cy="410562"/>
          </a:xfrm>
          <a:prstGeom prst="rect">
            <a:avLst/>
          </a:prstGeom>
          <a:noFill/>
        </p:spPr>
        <p:txBody>
          <a:bodyPr wrap="square">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kumimoji="0" lang="en-US" sz="1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EVO-3. G.2 Extinction rates can be rapid during times of ecological stress.</a:t>
            </a:r>
          </a:p>
          <a:p>
            <a:pPr>
              <a:lnSpc>
                <a:spcPct val="107000"/>
              </a:lnSpc>
              <a:defRPr/>
            </a:pPr>
            <a:r>
              <a:rPr lang="en-US" sz="1000" dirty="0">
                <a:latin typeface="Times New Roman" panose="02020603050405020304" pitchFamily="18" charset="0"/>
                <a:cs typeface="Times New Roman" panose="02020603050405020304" pitchFamily="18" charset="0"/>
              </a:rPr>
              <a:t>EVO-1.M.1 Evolution is supported by scientific evidence from many disciplines (geographical, geological, physical, biochemical, and mathematical data).</a:t>
            </a:r>
          </a:p>
        </p:txBody>
      </p:sp>
    </p:spTree>
    <p:extLst>
      <p:ext uri="{BB962C8B-B14F-4D97-AF65-F5344CB8AC3E}">
        <p14:creationId xmlns:p14="http://schemas.microsoft.com/office/powerpoint/2010/main" val="235625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1A31E269-186D-4700-BEB3-BC2FABB52241}"/>
              </a:ext>
            </a:extLst>
          </p:cNvPr>
          <p:cNvSpPr>
            <a:spLocks noGrp="1" noChangeArrowheads="1"/>
          </p:cNvSpPr>
          <p:nvPr>
            <p:ph type="body" sz="half" idx="2"/>
          </p:nvPr>
        </p:nvSpPr>
        <p:spPr>
          <a:xfrm>
            <a:off x="152400" y="150467"/>
            <a:ext cx="8458200" cy="2286000"/>
          </a:xfrm>
        </p:spPr>
        <p:txBody>
          <a:bodyPr/>
          <a:lstStyle/>
          <a:p>
            <a:pPr eaLnBrk="1" hangingPunct="1">
              <a:buFontTx/>
              <a:buNone/>
            </a:pPr>
            <a:r>
              <a:rPr lang="en-US" altLang="en-US" sz="2800" b="1" dirty="0">
                <a:latin typeface="Comic Sans MS" panose="030F0702030302020204" pitchFamily="66" charset="0"/>
              </a:rPr>
              <a:t>All the genes, including all the different alleles, in a population</a:t>
            </a:r>
          </a:p>
        </p:txBody>
      </p:sp>
      <p:sp>
        <p:nvSpPr>
          <p:cNvPr id="156675" name="Text Box 3">
            <a:extLst>
              <a:ext uri="{FF2B5EF4-FFF2-40B4-BE49-F238E27FC236}">
                <a16:creationId xmlns:a16="http://schemas.microsoft.com/office/drawing/2014/main" id="{1C964D36-B6CD-4B45-BD7E-E24A6FA532B1}"/>
              </a:ext>
            </a:extLst>
          </p:cNvPr>
          <p:cNvSpPr txBox="1">
            <a:spLocks noChangeArrowheads="1"/>
          </p:cNvSpPr>
          <p:nvPr/>
        </p:nvSpPr>
        <p:spPr bwMode="auto">
          <a:xfrm>
            <a:off x="5105400" y="770247"/>
            <a:ext cx="184056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Gene pool</a:t>
            </a:r>
          </a:p>
        </p:txBody>
      </p:sp>
      <p:sp>
        <p:nvSpPr>
          <p:cNvPr id="50180" name="Text Box 4">
            <a:extLst>
              <a:ext uri="{FF2B5EF4-FFF2-40B4-BE49-F238E27FC236}">
                <a16:creationId xmlns:a16="http://schemas.microsoft.com/office/drawing/2014/main" id="{9FCC3393-1569-4255-9479-8D9C1E8EC09C}"/>
              </a:ext>
            </a:extLst>
          </p:cNvPr>
          <p:cNvSpPr txBox="1">
            <a:spLocks noChangeArrowheads="1"/>
          </p:cNvSpPr>
          <p:nvPr/>
        </p:nvSpPr>
        <p:spPr bwMode="auto">
          <a:xfrm>
            <a:off x="115956" y="1622972"/>
            <a:ext cx="902804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latin typeface="Comic Sans MS" panose="030F0702030302020204" pitchFamily="66" charset="0"/>
              </a:rPr>
              <a:t>If the allele frequencies in a population do NOT change and the population does NOT EVOLVE, the populations is said to be in _______________</a:t>
            </a:r>
            <a:endParaRPr lang="en-US" altLang="en-US" sz="2000" b="1" dirty="0">
              <a:latin typeface="Comic Sans MS" panose="030F0702030302020204" pitchFamily="66" charset="0"/>
            </a:endParaRPr>
          </a:p>
        </p:txBody>
      </p:sp>
      <p:sp>
        <p:nvSpPr>
          <p:cNvPr id="156677" name="Text Box 5">
            <a:extLst>
              <a:ext uri="{FF2B5EF4-FFF2-40B4-BE49-F238E27FC236}">
                <a16:creationId xmlns:a16="http://schemas.microsoft.com/office/drawing/2014/main" id="{9E4251F5-56A5-4A38-8123-E9A4DB6716B8}"/>
              </a:ext>
            </a:extLst>
          </p:cNvPr>
          <p:cNvSpPr txBox="1">
            <a:spLocks noChangeArrowheads="1"/>
          </p:cNvSpPr>
          <p:nvPr/>
        </p:nvSpPr>
        <p:spPr bwMode="auto">
          <a:xfrm>
            <a:off x="5105400" y="2436467"/>
            <a:ext cx="3505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Genetic equilibrium</a:t>
            </a:r>
          </a:p>
        </p:txBody>
      </p:sp>
      <p:sp>
        <p:nvSpPr>
          <p:cNvPr id="2" name="TextBox 1">
            <a:extLst>
              <a:ext uri="{FF2B5EF4-FFF2-40B4-BE49-F238E27FC236}">
                <a16:creationId xmlns:a16="http://schemas.microsoft.com/office/drawing/2014/main" id="{05B1C7F7-1244-480C-B5FD-361FA2BC8107}"/>
              </a:ext>
            </a:extLst>
          </p:cNvPr>
          <p:cNvSpPr txBox="1"/>
          <p:nvPr/>
        </p:nvSpPr>
        <p:spPr>
          <a:xfrm>
            <a:off x="115956" y="6364437"/>
            <a:ext cx="6821098" cy="461665"/>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VOCAB</a:t>
            </a:r>
          </a:p>
          <a:p>
            <a:r>
              <a:rPr lang="en-US" sz="1200" dirty="0">
                <a:latin typeface="Times New Roman" panose="02020603050405020304" pitchFamily="18" charset="0"/>
                <a:cs typeface="Times New Roman" panose="02020603050405020304" pitchFamily="18" charset="0"/>
              </a:rPr>
              <a:t>EVO-1.L.1 Changes in allele frequencies provide evidence for the occurrence of evolution in a population.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6675"/>
                                        </p:tgtEl>
                                        <p:attrNameLst>
                                          <p:attrName>style.visibility</p:attrName>
                                        </p:attrNameLst>
                                      </p:cBhvr>
                                      <p:to>
                                        <p:strVal val="visible"/>
                                      </p:to>
                                    </p:set>
                                    <p:animEffect transition="in" filter="dissolve">
                                      <p:cBhvr>
                                        <p:cTn id="7" dur="500"/>
                                        <p:tgtEl>
                                          <p:spTgt spid="1566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6677"/>
                                        </p:tgtEl>
                                        <p:attrNameLst>
                                          <p:attrName>style.visibility</p:attrName>
                                        </p:attrNameLst>
                                      </p:cBhvr>
                                      <p:to>
                                        <p:strVal val="visible"/>
                                      </p:to>
                                    </p:set>
                                    <p:animEffect transition="in" filter="dissolve">
                                      <p:cBhvr>
                                        <p:cTn id="12" dur="500"/>
                                        <p:tgtEl>
                                          <p:spTgt spid="15667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autoUpdateAnimBg="0"/>
      <p:bldP spid="156677" grpId="0" autoUpdateAnimBg="0"/>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E8364298-34D4-4E6C-9709-5ABECFB661D9}"/>
              </a:ext>
            </a:extLst>
          </p:cNvPr>
          <p:cNvSpPr>
            <a:spLocks noGrp="1" noChangeArrowheads="1"/>
          </p:cNvSpPr>
          <p:nvPr>
            <p:ph type="body" sz="half" idx="2"/>
          </p:nvPr>
        </p:nvSpPr>
        <p:spPr>
          <a:xfrm>
            <a:off x="381000" y="228600"/>
            <a:ext cx="8534400" cy="3581400"/>
          </a:xfrm>
        </p:spPr>
        <p:txBody>
          <a:bodyPr/>
          <a:lstStyle/>
          <a:p>
            <a:pPr eaLnBrk="1" hangingPunct="1">
              <a:buFontTx/>
              <a:buNone/>
            </a:pPr>
            <a:r>
              <a:rPr lang="en-US" altLang="en-US" sz="3600" b="1" dirty="0">
                <a:latin typeface="Comic Sans MS" panose="030F0702030302020204" pitchFamily="66" charset="0"/>
              </a:rPr>
              <a:t>Name the type of selection shown in the diagram below.</a:t>
            </a:r>
          </a:p>
        </p:txBody>
      </p:sp>
      <p:sp>
        <p:nvSpPr>
          <p:cNvPr id="186371" name="Text Box 3">
            <a:extLst>
              <a:ext uri="{FF2B5EF4-FFF2-40B4-BE49-F238E27FC236}">
                <a16:creationId xmlns:a16="http://schemas.microsoft.com/office/drawing/2014/main" id="{31DFDEA9-2250-4E81-A3D8-230E69AAAF10}"/>
              </a:ext>
            </a:extLst>
          </p:cNvPr>
          <p:cNvSpPr txBox="1">
            <a:spLocks noChangeArrowheads="1"/>
          </p:cNvSpPr>
          <p:nvPr/>
        </p:nvSpPr>
        <p:spPr bwMode="auto">
          <a:xfrm>
            <a:off x="2676542" y="4038600"/>
            <a:ext cx="406713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Disruptive selection</a:t>
            </a:r>
          </a:p>
        </p:txBody>
      </p:sp>
      <p:pic>
        <p:nvPicPr>
          <p:cNvPr id="82948" name="Picture 4">
            <a:extLst>
              <a:ext uri="{FF2B5EF4-FFF2-40B4-BE49-F238E27FC236}">
                <a16:creationId xmlns:a16="http://schemas.microsoft.com/office/drawing/2014/main" id="{176861D8-768F-4A52-A716-2130A0027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945" t="41386" r="40796" b="35649"/>
          <a:stretch>
            <a:fillRect/>
          </a:stretch>
        </p:blipFill>
        <p:spPr bwMode="auto">
          <a:xfrm>
            <a:off x="2514600" y="1681162"/>
            <a:ext cx="3733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9" name="Rectangle 5">
            <a:extLst>
              <a:ext uri="{FF2B5EF4-FFF2-40B4-BE49-F238E27FC236}">
                <a16:creationId xmlns:a16="http://schemas.microsoft.com/office/drawing/2014/main" id="{D449C9A5-6A38-47DF-A935-C9616DA23BFD}"/>
              </a:ext>
            </a:extLst>
          </p:cNvPr>
          <p:cNvSpPr>
            <a:spLocks noChangeArrowheads="1"/>
          </p:cNvSpPr>
          <p:nvPr/>
        </p:nvSpPr>
        <p:spPr bwMode="auto">
          <a:xfrm>
            <a:off x="4516438" y="0"/>
            <a:ext cx="46275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b="1" dirty="0">
                <a:solidFill>
                  <a:srgbClr val="CC0099"/>
                </a:solidFill>
              </a:rPr>
              <a:t>Image from BIOLOGY by Miller and Levine; Prentice Hall Publishing©2006</a:t>
            </a:r>
          </a:p>
        </p:txBody>
      </p:sp>
      <p:sp>
        <p:nvSpPr>
          <p:cNvPr id="2" name="Rectangle 1">
            <a:extLst>
              <a:ext uri="{FF2B5EF4-FFF2-40B4-BE49-F238E27FC236}">
                <a16:creationId xmlns:a16="http://schemas.microsoft.com/office/drawing/2014/main" id="{2EA57DFC-3D5A-41D1-9D95-230667AFDCC1}"/>
              </a:ext>
            </a:extLst>
          </p:cNvPr>
          <p:cNvSpPr/>
          <p:nvPr/>
        </p:nvSpPr>
        <p:spPr>
          <a:xfrm>
            <a:off x="8860" y="5943600"/>
            <a:ext cx="9448801" cy="1069524"/>
          </a:xfrm>
          <a:prstGeom prst="rect">
            <a:avLst/>
          </a:prstGeom>
        </p:spPr>
        <p:txBody>
          <a:bodyPr>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EVO-1.E.1 Natural selection acts on phenotypic variations in populations.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EVO-1.E.2 Environments change and apply selective pressures to populations.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endParaRPr lang="en-US" sz="1000" dirty="0"/>
          </a:p>
          <a:p>
            <a:pPr lvl="0">
              <a:lnSpc>
                <a:spcPct val="107000"/>
              </a:lnSpc>
            </a:pPr>
            <a:r>
              <a:rPr lang="en-US" sz="1000" dirty="0">
                <a:latin typeface="Times New Roman" panose="02020603050405020304" pitchFamily="18" charset="0"/>
                <a:cs typeface="Times New Roman" panose="02020603050405020304" pitchFamily="18" charset="0"/>
              </a:rPr>
              <a:t>EVO-1.K.2 Allele frequencies in a population can be calculated from genotype frequencies</a:t>
            </a:r>
          </a:p>
          <a:p>
            <a:pPr lvl="0">
              <a:lnSpc>
                <a:spcPct val="107000"/>
              </a:lnSpc>
            </a:pPr>
            <a:r>
              <a:rPr lang="en-US" sz="1000" dirty="0">
                <a:latin typeface="Times New Roman" panose="02020603050405020304" pitchFamily="18" charset="0"/>
                <a:cs typeface="Times New Roman" panose="02020603050405020304" pitchFamily="18" charset="0"/>
              </a:rPr>
              <a:t>    ILLUSTRATIVE EXAMPLE  Graphical analysis of allele frequencies in a population </a:t>
            </a:r>
          </a:p>
          <a:p>
            <a:pPr>
              <a:defRPr/>
            </a:pPr>
            <a:endParaRPr lang="en-US" sz="1000" dirty="0">
              <a:solidFill>
                <a:srgbClr val="CC0099"/>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6371"/>
                                        </p:tgtEl>
                                        <p:attrNameLst>
                                          <p:attrName>style.visibility</p:attrName>
                                        </p:attrNameLst>
                                      </p:cBhvr>
                                      <p:to>
                                        <p:strVal val="visible"/>
                                      </p:to>
                                    </p:set>
                                    <p:animEffect transition="in" filter="dissolve">
                                      <p:cBhvr>
                                        <p:cTn id="7" dur="500"/>
                                        <p:tgtEl>
                                          <p:spTgt spid="18637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autoUpdateAnimBg="0"/>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A7C722-ABCC-41A3-A2A2-1633479D19CA}"/>
              </a:ext>
            </a:extLst>
          </p:cNvPr>
          <p:cNvSpPr txBox="1"/>
          <p:nvPr/>
        </p:nvSpPr>
        <p:spPr>
          <a:xfrm>
            <a:off x="104361" y="268011"/>
            <a:ext cx="8935278" cy="4225259"/>
          </a:xfrm>
          <a:prstGeom prst="rect">
            <a:avLst/>
          </a:prstGeom>
          <a:noFill/>
        </p:spPr>
        <p:txBody>
          <a:bodyPr wrap="square">
            <a:spAutoFit/>
          </a:bodyPr>
          <a:lstStyle/>
          <a:p>
            <a:pPr marL="0" marR="0" lvl="0" indent="0" algn="l" defTabSz="914400" rtl="0" eaLnBrk="1" fontAlgn="base" latinLnBrk="0" hangingPunct="1">
              <a:lnSpc>
                <a:spcPct val="107000"/>
              </a:lnSpc>
              <a:spcBef>
                <a:spcPct val="0"/>
              </a:spcBef>
              <a:spcAft>
                <a:spcPct val="0"/>
              </a:spcAft>
              <a:buClrTx/>
              <a:buSzTx/>
              <a:buFontTx/>
              <a:buNone/>
              <a:tabLst/>
              <a:defRPr/>
            </a:pPr>
            <a:r>
              <a:rPr lang="en-US" dirty="0"/>
              <a:t>There are those who claim that the theory of evolution cannot be true because the apes, which are supposed to be closely related to humans, do not likewise share the same large brains, capacity for complicated speech, and tool-making capability. They reason that if these features are generally beneficial, then the apes should have evolved them as well. Which of these provides the best argument against this misconception? </a:t>
            </a:r>
          </a:p>
          <a:p>
            <a:pPr marL="0" marR="0" lvl="0" indent="0" algn="l" defTabSz="914400" rtl="0" eaLnBrk="1" fontAlgn="base" latinLnBrk="0" hangingPunct="1">
              <a:lnSpc>
                <a:spcPct val="107000"/>
              </a:lnSpc>
              <a:spcBef>
                <a:spcPct val="0"/>
              </a:spcBef>
              <a:spcAft>
                <a:spcPct val="0"/>
              </a:spcAft>
              <a:buClrTx/>
              <a:buSzTx/>
              <a:buFontTx/>
              <a:buNone/>
              <a:tabLst/>
              <a:defRPr/>
            </a:pPr>
            <a:endParaRPr lang="en-US" dirty="0"/>
          </a:p>
          <a:p>
            <a:pPr marL="0" marR="0" lvl="0" indent="0" algn="l" defTabSz="914400" rtl="0" eaLnBrk="1" fontAlgn="base" latinLnBrk="0" hangingPunct="1">
              <a:lnSpc>
                <a:spcPct val="107000"/>
              </a:lnSpc>
              <a:spcBef>
                <a:spcPct val="0"/>
              </a:spcBef>
              <a:spcAft>
                <a:spcPct val="0"/>
              </a:spcAft>
              <a:buClrTx/>
              <a:buSzTx/>
              <a:buFontTx/>
              <a:buNone/>
              <a:tabLst/>
              <a:defRPr/>
            </a:pPr>
            <a:r>
              <a:rPr lang="en-US" dirty="0"/>
              <a:t>   A. Advantageous alleles do not arise on demand. </a:t>
            </a:r>
          </a:p>
          <a:p>
            <a:pPr marL="0" marR="0" lvl="0" indent="0" algn="l" defTabSz="914400" rtl="0" eaLnBrk="1" fontAlgn="base" latinLnBrk="0" hangingPunct="1">
              <a:lnSpc>
                <a:spcPct val="107000"/>
              </a:lnSpc>
              <a:spcBef>
                <a:spcPct val="0"/>
              </a:spcBef>
              <a:spcAft>
                <a:spcPct val="0"/>
              </a:spcAft>
              <a:buClrTx/>
              <a:buSzTx/>
              <a:buFontTx/>
              <a:buNone/>
              <a:tabLst/>
              <a:defRPr/>
            </a:pPr>
            <a:endParaRPr lang="en-US" dirty="0"/>
          </a:p>
          <a:p>
            <a:pPr marL="0" marR="0" lvl="0" indent="0" algn="l" defTabSz="914400" rtl="0" eaLnBrk="1" fontAlgn="base" latinLnBrk="0" hangingPunct="1">
              <a:lnSpc>
                <a:spcPct val="107000"/>
              </a:lnSpc>
              <a:spcBef>
                <a:spcPct val="0"/>
              </a:spcBef>
              <a:spcAft>
                <a:spcPct val="0"/>
              </a:spcAft>
              <a:buClrTx/>
              <a:buSzTx/>
              <a:buFontTx/>
              <a:buNone/>
              <a:tabLst/>
              <a:defRPr/>
            </a:pPr>
            <a:r>
              <a:rPr lang="en-US" dirty="0"/>
              <a:t>   B. A population's evolution is limited by historical constraints. </a:t>
            </a:r>
          </a:p>
          <a:p>
            <a:pPr marL="0" marR="0" lvl="0" indent="0" algn="l" defTabSz="914400" rtl="0" eaLnBrk="1" fontAlgn="base" latinLnBrk="0" hangingPunct="1">
              <a:lnSpc>
                <a:spcPct val="107000"/>
              </a:lnSpc>
              <a:spcBef>
                <a:spcPct val="0"/>
              </a:spcBef>
              <a:spcAft>
                <a:spcPct val="0"/>
              </a:spcAft>
              <a:buClrTx/>
              <a:buSzTx/>
              <a:buFontTx/>
              <a:buNone/>
              <a:tabLst/>
              <a:defRPr/>
            </a:pPr>
            <a:endParaRPr lang="en-US" dirty="0"/>
          </a:p>
          <a:p>
            <a:pPr marL="0" marR="0" lvl="0" indent="0" algn="l" defTabSz="914400" rtl="0" eaLnBrk="1" fontAlgn="base" latinLnBrk="0" hangingPunct="1">
              <a:lnSpc>
                <a:spcPct val="107000"/>
              </a:lnSpc>
              <a:spcBef>
                <a:spcPct val="0"/>
              </a:spcBef>
              <a:spcAft>
                <a:spcPct val="0"/>
              </a:spcAft>
              <a:buClrTx/>
              <a:buSzTx/>
              <a:buFontTx/>
              <a:buNone/>
              <a:tabLst/>
              <a:defRPr/>
            </a:pPr>
            <a:r>
              <a:rPr lang="en-US" dirty="0"/>
              <a:t>   C. Adaptations are often compromises. </a:t>
            </a:r>
          </a:p>
          <a:p>
            <a:pPr marL="0" marR="0" lvl="0" indent="0" algn="l" defTabSz="914400" rtl="0" eaLnBrk="1" fontAlgn="base" latinLnBrk="0" hangingPunct="1">
              <a:lnSpc>
                <a:spcPct val="107000"/>
              </a:lnSpc>
              <a:spcBef>
                <a:spcPct val="0"/>
              </a:spcBef>
              <a:spcAft>
                <a:spcPct val="0"/>
              </a:spcAft>
              <a:buClrTx/>
              <a:buSzTx/>
              <a:buFontTx/>
              <a:buNone/>
              <a:tabLst/>
              <a:defRPr/>
            </a:pPr>
            <a:endParaRPr lang="en-US" dirty="0"/>
          </a:p>
          <a:p>
            <a:pPr marL="0" marR="0" lvl="0" indent="0" algn="l" defTabSz="914400" rtl="0" eaLnBrk="1" fontAlgn="base" latinLnBrk="0" hangingPunct="1">
              <a:lnSpc>
                <a:spcPct val="107000"/>
              </a:lnSpc>
              <a:spcBef>
                <a:spcPct val="0"/>
              </a:spcBef>
              <a:spcAft>
                <a:spcPct val="0"/>
              </a:spcAft>
              <a:buClrTx/>
              <a:buSzTx/>
              <a:buFontTx/>
              <a:buNone/>
              <a:tabLst/>
              <a:defRPr/>
            </a:pPr>
            <a:r>
              <a:rPr lang="en-US" dirty="0"/>
              <a:t>   D. Evolution can be influenced by environmental change</a:t>
            </a:r>
            <a:endParaRPr kumimoji="0" lang="en-US"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7" name="Rectangle 6">
            <a:extLst>
              <a:ext uri="{FF2B5EF4-FFF2-40B4-BE49-F238E27FC236}">
                <a16:creationId xmlns:a16="http://schemas.microsoft.com/office/drawing/2014/main" id="{9ACF2C34-91AC-4F70-B081-ACF555538A0C}"/>
              </a:ext>
            </a:extLst>
          </p:cNvPr>
          <p:cNvSpPr/>
          <p:nvPr/>
        </p:nvSpPr>
        <p:spPr>
          <a:xfrm>
            <a:off x="304800" y="2300628"/>
            <a:ext cx="5334000" cy="3693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FC0FF1C-9718-4CFF-BED7-4174A3FBDE87}"/>
              </a:ext>
            </a:extLst>
          </p:cNvPr>
          <p:cNvSpPr txBox="1"/>
          <p:nvPr/>
        </p:nvSpPr>
        <p:spPr>
          <a:xfrm>
            <a:off x="0" y="6384708"/>
            <a:ext cx="9144000" cy="410562"/>
          </a:xfrm>
          <a:prstGeom prst="rect">
            <a:avLst/>
          </a:prstGeom>
          <a:noFill/>
        </p:spPr>
        <p:txBody>
          <a:bodyPr wrap="square">
            <a:spAutoFit/>
          </a:bodyPr>
          <a:lstStyle/>
          <a:p>
            <a:pPr>
              <a:lnSpc>
                <a:spcPct val="107000"/>
              </a:lnSpc>
            </a:pPr>
            <a:r>
              <a:rPr lang="en-US" sz="1000" dirty="0">
                <a:latin typeface="Times New Roman" panose="02020603050405020304" pitchFamily="18" charset="0"/>
                <a:cs typeface="Times New Roman" panose="02020603050405020304" pitchFamily="18" charset="0"/>
              </a:rPr>
              <a:t>EVO-1.C.2 According to Darwin’s theory of natural selection, competition for limited resources results in differential survival. Individuals with more favorable phenotypes are more likely to survive and produce more offspring, thus passing traits to subsequent generations</a:t>
            </a:r>
          </a:p>
        </p:txBody>
      </p:sp>
      <p:sp>
        <p:nvSpPr>
          <p:cNvPr id="8" name="TextBox 7">
            <a:extLst>
              <a:ext uri="{FF2B5EF4-FFF2-40B4-BE49-F238E27FC236}">
                <a16:creationId xmlns:a16="http://schemas.microsoft.com/office/drawing/2014/main" id="{C5A19455-DC4E-4E99-9926-8924AAC7E312}"/>
              </a:ext>
            </a:extLst>
          </p:cNvPr>
          <p:cNvSpPr txBox="1"/>
          <p:nvPr/>
        </p:nvSpPr>
        <p:spPr>
          <a:xfrm>
            <a:off x="0" y="-4429"/>
            <a:ext cx="8001000" cy="253916"/>
          </a:xfrm>
          <a:prstGeom prst="rect">
            <a:avLst/>
          </a:prstGeom>
          <a:noFill/>
        </p:spPr>
        <p:txBody>
          <a:bodyPr wrap="square">
            <a:spAutoFit/>
          </a:bodyPr>
          <a:lstStyle/>
          <a:p>
            <a:r>
              <a:rPr lang="en-US" sz="1050" dirty="0">
                <a:latin typeface="+mn-lt"/>
                <a:hlinkClick r:id="rId2"/>
              </a:rPr>
              <a:t>https://teachers.stjohns.k12.fl.us/lyons-s/files/2014/11/AP-Evolution-Practice-Test-2.pd</a:t>
            </a:r>
            <a:endParaRPr lang="en-US" sz="1050" dirty="0">
              <a:latin typeface="+mn-lt"/>
            </a:endParaRPr>
          </a:p>
        </p:txBody>
      </p:sp>
    </p:spTree>
    <p:extLst>
      <p:ext uri="{BB962C8B-B14F-4D97-AF65-F5344CB8AC3E}">
        <p14:creationId xmlns:p14="http://schemas.microsoft.com/office/powerpoint/2010/main" val="365762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F3B37CD-38BA-4FA0-8DEB-A5FC9D952296}"/>
              </a:ext>
            </a:extLst>
          </p:cNvPr>
          <p:cNvSpPr>
            <a:spLocks noGrp="1" noChangeArrowheads="1"/>
          </p:cNvSpPr>
          <p:nvPr>
            <p:ph type="body" sz="half" idx="2"/>
          </p:nvPr>
        </p:nvSpPr>
        <p:spPr>
          <a:xfrm>
            <a:off x="-161958" y="460350"/>
            <a:ext cx="9229757" cy="2514600"/>
          </a:xfrm>
        </p:spPr>
        <p:txBody>
          <a:bodyPr/>
          <a:lstStyle/>
          <a:p>
            <a:pPr eaLnBrk="1" hangingPunct="1">
              <a:lnSpc>
                <a:spcPct val="90000"/>
              </a:lnSpc>
              <a:buFontTx/>
              <a:buNone/>
            </a:pPr>
            <a:r>
              <a:rPr lang="en-US" altLang="en-US" dirty="0">
                <a:latin typeface="Comic Sans MS" panose="030F0702030302020204" pitchFamily="66" charset="0"/>
              </a:rPr>
              <a:t>  When humans select and breed animals with certain useful traits from the natural variation in the population this is called</a:t>
            </a:r>
          </a:p>
        </p:txBody>
      </p:sp>
      <p:grpSp>
        <p:nvGrpSpPr>
          <p:cNvPr id="8" name="Group 7">
            <a:extLst>
              <a:ext uri="{FF2B5EF4-FFF2-40B4-BE49-F238E27FC236}">
                <a16:creationId xmlns:a16="http://schemas.microsoft.com/office/drawing/2014/main" id="{65F40CF7-4277-48D1-A24D-9A59F848D029}"/>
              </a:ext>
            </a:extLst>
          </p:cNvPr>
          <p:cNvGrpSpPr/>
          <p:nvPr/>
        </p:nvGrpSpPr>
        <p:grpSpPr>
          <a:xfrm>
            <a:off x="0" y="1777039"/>
            <a:ext cx="6705600" cy="5018137"/>
            <a:chOff x="0" y="1777039"/>
            <a:chExt cx="6705600" cy="5018137"/>
          </a:xfrm>
        </p:grpSpPr>
        <p:sp>
          <p:nvSpPr>
            <p:cNvPr id="82947" name="Text Box 3">
              <a:extLst>
                <a:ext uri="{FF2B5EF4-FFF2-40B4-BE49-F238E27FC236}">
                  <a16:creationId xmlns:a16="http://schemas.microsoft.com/office/drawing/2014/main" id="{E58AD5BD-1294-4AC0-BB68-B8AF2115140E}"/>
                </a:ext>
              </a:extLst>
            </p:cNvPr>
            <p:cNvSpPr txBox="1">
              <a:spLocks noChangeArrowheads="1"/>
            </p:cNvSpPr>
            <p:nvPr/>
          </p:nvSpPr>
          <p:spPr bwMode="auto">
            <a:xfrm>
              <a:off x="351859" y="1777039"/>
              <a:ext cx="380104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solidFill>
                    <a:schemeClr val="accent2"/>
                  </a:solidFill>
                  <a:latin typeface="Comic Sans MS" panose="030F0702030302020204" pitchFamily="66" charset="0"/>
                </a:rPr>
                <a:t>Artificial selection</a:t>
              </a:r>
            </a:p>
          </p:txBody>
        </p:sp>
        <p:sp>
          <p:nvSpPr>
            <p:cNvPr id="2" name="Rectangle 1">
              <a:extLst>
                <a:ext uri="{FF2B5EF4-FFF2-40B4-BE49-F238E27FC236}">
                  <a16:creationId xmlns:a16="http://schemas.microsoft.com/office/drawing/2014/main" id="{4DB7EA3A-0692-47C3-94A7-853413D40B30}"/>
                </a:ext>
              </a:extLst>
            </p:cNvPr>
            <p:cNvSpPr/>
            <p:nvPr/>
          </p:nvSpPr>
          <p:spPr>
            <a:xfrm>
              <a:off x="0" y="6549275"/>
              <a:ext cx="6705600" cy="245901"/>
            </a:xfrm>
            <a:prstGeom prst="rect">
              <a:avLst/>
            </a:prstGeom>
          </p:spPr>
          <p:txBody>
            <a:bodyPr wrap="square">
              <a:spAutoFit/>
            </a:bodyPr>
            <a:lstStyle/>
            <a:p>
              <a:pPr lvl="0" fontAlgn="auto">
                <a:lnSpc>
                  <a:spcPct val="107000"/>
                </a:lnSpc>
                <a:spcBef>
                  <a:spcPts val="0"/>
                </a:spcBef>
                <a:spcAft>
                  <a:spcPts val="0"/>
                </a:spcAft>
              </a:pPr>
              <a:r>
                <a:rPr lang="en-US" sz="1000" dirty="0">
                  <a:solidFill>
                    <a:prstClr val="black"/>
                  </a:solidFill>
                  <a:latin typeface="Times New Roman" panose="02020603050405020304" pitchFamily="18" charset="0"/>
                  <a:cs typeface="Times New Roman" panose="02020603050405020304" pitchFamily="18" charset="0"/>
                </a:rPr>
                <a:t>EVO-1.F.1 Through artificial selection, humans affect variation in other species</a:t>
              </a:r>
            </a:p>
          </p:txBody>
        </p:sp>
      </p:grpSp>
      <p:pic>
        <p:nvPicPr>
          <p:cNvPr id="7" name="Picture 8" descr="broccoli ancestor">
            <a:extLst>
              <a:ext uri="{FF2B5EF4-FFF2-40B4-BE49-F238E27FC236}">
                <a16:creationId xmlns:a16="http://schemas.microsoft.com/office/drawing/2014/main" id="{674C9673-6C98-48D8-8E55-699A7BE9A03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6717" y="2356170"/>
            <a:ext cx="4285161" cy="302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A7B0F55-354F-4F6E-8D10-3672B2D2E0A5}"/>
              </a:ext>
            </a:extLst>
          </p:cNvPr>
          <p:cNvSpPr/>
          <p:nvPr/>
        </p:nvSpPr>
        <p:spPr>
          <a:xfrm>
            <a:off x="0" y="15389"/>
            <a:ext cx="8305800" cy="507831"/>
          </a:xfrm>
          <a:prstGeom prst="rect">
            <a:avLst/>
          </a:prstGeom>
        </p:spPr>
        <p:txBody>
          <a:bodyPr wrap="square">
            <a:spAutoFit/>
          </a:bodyPr>
          <a:lstStyle/>
          <a:p>
            <a:r>
              <a:rPr lang="en-US" altLang="en-US" sz="900" b="1" dirty="0">
                <a:solidFill>
                  <a:srgbClr val="CC0099"/>
                </a:solidFill>
                <a:latin typeface="Arial" panose="020B0604020202020204" pitchFamily="34" charset="0"/>
              </a:rPr>
              <a:t>https://www.sciencenewsforstudents.org/wp-content/uploads/2019/11/860-header-dog-breeds.jpg</a:t>
            </a:r>
          </a:p>
          <a:p>
            <a:r>
              <a:rPr lang="en-US" altLang="en-US" sz="900" b="1" dirty="0">
                <a:solidFill>
                  <a:srgbClr val="CC0099"/>
                </a:solidFill>
                <a:latin typeface="Arial" panose="020B0604020202020204" pitchFamily="34" charset="0"/>
              </a:rPr>
              <a:t>BIOLOGY by Campbell and Reece Prentice Hall Publishing©2005</a:t>
            </a:r>
          </a:p>
          <a:p>
            <a:endParaRPr lang="en-US" sz="900" dirty="0">
              <a:solidFill>
                <a:srgbClr val="CC0099"/>
              </a:solidFill>
            </a:endParaRPr>
          </a:p>
        </p:txBody>
      </p:sp>
      <p:pic>
        <p:nvPicPr>
          <p:cNvPr id="3074" name="Picture 2">
            <a:extLst>
              <a:ext uri="{FF2B5EF4-FFF2-40B4-BE49-F238E27FC236}">
                <a16:creationId xmlns:a16="http://schemas.microsoft.com/office/drawing/2014/main" id="{CF83203A-3652-4CFB-87C0-A3917038C5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924" r="2558"/>
          <a:stretch/>
        </p:blipFill>
        <p:spPr bwMode="auto">
          <a:xfrm>
            <a:off x="360326" y="2467119"/>
            <a:ext cx="3801041" cy="15873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DBE5BCA0-E356-45B9-845D-AFF4ACC9FA69}"/>
              </a:ext>
            </a:extLst>
          </p:cNvPr>
          <p:cNvSpPr>
            <a:spLocks noGrp="1" noChangeArrowheads="1"/>
          </p:cNvSpPr>
          <p:nvPr>
            <p:ph type="body" sz="half" idx="2"/>
          </p:nvPr>
        </p:nvSpPr>
        <p:spPr>
          <a:xfrm>
            <a:off x="114300" y="228600"/>
            <a:ext cx="9182100" cy="6400800"/>
          </a:xfrm>
        </p:spPr>
        <p:txBody>
          <a:bodyPr/>
          <a:lstStyle/>
          <a:p>
            <a:pPr eaLnBrk="1" hangingPunct="1">
              <a:buFontTx/>
              <a:buNone/>
            </a:pPr>
            <a:r>
              <a:rPr lang="en-US" altLang="en-US" sz="2800" b="1" dirty="0">
                <a:latin typeface="Comic Sans MS" panose="030F0702030302020204" pitchFamily="66" charset="0"/>
              </a:rPr>
              <a:t>Evolutionary change above the species level including the appearance of major evolutionary developments like flight (EX: fish </a:t>
            </a:r>
            <a:r>
              <a:rPr lang="en-US" altLang="en-US" sz="2800" b="1" dirty="0">
                <a:latin typeface="Comic Sans MS" panose="030F0702030302020204" pitchFamily="66" charset="0"/>
                <a:cs typeface="Times New Roman" panose="02020603050405020304" pitchFamily="18" charset="0"/>
              </a:rPr>
              <a:t>→</a:t>
            </a:r>
            <a:r>
              <a:rPr lang="en-US" altLang="en-US" sz="2800" b="1" dirty="0">
                <a:latin typeface="Comic Sans MS" panose="030F0702030302020204" pitchFamily="66" charset="0"/>
              </a:rPr>
              <a:t> amphibians) is called _________evolution</a:t>
            </a:r>
          </a:p>
          <a:p>
            <a:pPr eaLnBrk="1" hangingPunct="1">
              <a:buFontTx/>
              <a:buNone/>
            </a:pPr>
            <a:endParaRPr lang="en-US" altLang="en-US" sz="2800" b="1" dirty="0">
              <a:latin typeface="Comic Sans MS" panose="030F0702030302020204" pitchFamily="66" charset="0"/>
            </a:endParaRPr>
          </a:p>
          <a:p>
            <a:pPr lvl="0" eaLnBrk="1" hangingPunct="1">
              <a:lnSpc>
                <a:spcPct val="90000"/>
              </a:lnSpc>
              <a:buNone/>
            </a:pPr>
            <a:endParaRPr lang="en-US" altLang="en-US" b="1" dirty="0">
              <a:solidFill>
                <a:srgbClr val="000000"/>
              </a:solidFill>
              <a:latin typeface="Comic Sans MS" panose="030F0702030302020204" pitchFamily="66" charset="0"/>
            </a:endParaRPr>
          </a:p>
          <a:p>
            <a:pPr lvl="0" eaLnBrk="1" hangingPunct="1">
              <a:lnSpc>
                <a:spcPct val="90000"/>
              </a:lnSpc>
              <a:buNone/>
            </a:pPr>
            <a:r>
              <a:rPr lang="en-US" altLang="en-US" b="1" dirty="0">
                <a:solidFill>
                  <a:srgbClr val="000000"/>
                </a:solidFill>
                <a:latin typeface="Comic Sans MS" panose="030F0702030302020204" pitchFamily="66" charset="0"/>
              </a:rPr>
              <a:t>Evolutionary change on the smallest scale</a:t>
            </a:r>
          </a:p>
          <a:p>
            <a:pPr lvl="0" eaLnBrk="1" hangingPunct="1">
              <a:lnSpc>
                <a:spcPct val="90000"/>
              </a:lnSpc>
              <a:buNone/>
            </a:pPr>
            <a:r>
              <a:rPr lang="en-US" altLang="en-US" b="1" dirty="0">
                <a:solidFill>
                  <a:srgbClr val="000000"/>
                </a:solidFill>
                <a:latin typeface="Comic Sans MS" panose="030F0702030302020204" pitchFamily="66" charset="0"/>
              </a:rPr>
              <a:t>like new strains of HIV evolving from</a:t>
            </a:r>
          </a:p>
          <a:p>
            <a:pPr lvl="0" eaLnBrk="1" hangingPunct="1">
              <a:lnSpc>
                <a:spcPct val="90000"/>
              </a:lnSpc>
              <a:buNone/>
            </a:pPr>
            <a:r>
              <a:rPr lang="en-US" altLang="en-US" b="1" dirty="0">
                <a:solidFill>
                  <a:srgbClr val="000000"/>
                </a:solidFill>
                <a:latin typeface="Comic Sans MS" panose="030F0702030302020204" pitchFamily="66" charset="0"/>
              </a:rPr>
              <a:t>current HIV virus is called _____ evolution</a:t>
            </a:r>
            <a:br>
              <a:rPr lang="en-US" altLang="en-US" b="1" dirty="0">
                <a:solidFill>
                  <a:srgbClr val="000000"/>
                </a:solidFill>
                <a:latin typeface="Comic Sans MS" panose="030F0702030302020204" pitchFamily="66" charset="0"/>
              </a:rPr>
            </a:br>
            <a:r>
              <a:rPr lang="en-US" altLang="en-US" b="1" dirty="0">
                <a:solidFill>
                  <a:srgbClr val="000000"/>
                </a:solidFill>
                <a:latin typeface="Comic Sans MS" panose="030F0702030302020204" pitchFamily="66" charset="0"/>
              </a:rPr>
              <a:t>       </a:t>
            </a:r>
            <a:endParaRPr lang="en-US" altLang="en-US" sz="2000" b="1" dirty="0">
              <a:solidFill>
                <a:srgbClr val="000000"/>
              </a:solidFill>
              <a:latin typeface="Comic Sans MS" panose="030F0702030302020204" pitchFamily="66" charset="0"/>
            </a:endParaRPr>
          </a:p>
          <a:p>
            <a:pPr eaLnBrk="1" hangingPunct="1">
              <a:buFontTx/>
              <a:buNone/>
            </a:pPr>
            <a:endParaRPr lang="en-US" altLang="en-US" b="1" dirty="0">
              <a:latin typeface="Comic Sans MS" panose="030F0702030302020204" pitchFamily="66" charset="0"/>
            </a:endParaRPr>
          </a:p>
          <a:p>
            <a:pPr eaLnBrk="1" hangingPunct="1">
              <a:buFontTx/>
              <a:buNone/>
            </a:pPr>
            <a:endParaRPr lang="en-US" altLang="en-US" b="1" dirty="0">
              <a:latin typeface="Comic Sans MS" panose="030F0702030302020204" pitchFamily="66" charset="0"/>
            </a:endParaRPr>
          </a:p>
        </p:txBody>
      </p:sp>
      <p:sp>
        <p:nvSpPr>
          <p:cNvPr id="197635" name="Text Box 3">
            <a:extLst>
              <a:ext uri="{FF2B5EF4-FFF2-40B4-BE49-F238E27FC236}">
                <a16:creationId xmlns:a16="http://schemas.microsoft.com/office/drawing/2014/main" id="{B25DA197-5D34-4FAE-8814-54C1AAA17273}"/>
              </a:ext>
            </a:extLst>
          </p:cNvPr>
          <p:cNvSpPr txBox="1">
            <a:spLocks noChangeArrowheads="1"/>
          </p:cNvSpPr>
          <p:nvPr/>
        </p:nvSpPr>
        <p:spPr bwMode="auto">
          <a:xfrm>
            <a:off x="2209800" y="1371600"/>
            <a:ext cx="14874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macro</a:t>
            </a:r>
          </a:p>
        </p:txBody>
      </p:sp>
      <p:sp>
        <p:nvSpPr>
          <p:cNvPr id="2" name="Rectangle 1">
            <a:extLst>
              <a:ext uri="{FF2B5EF4-FFF2-40B4-BE49-F238E27FC236}">
                <a16:creationId xmlns:a16="http://schemas.microsoft.com/office/drawing/2014/main" id="{C4659478-BA50-4819-841F-F03F230205A5}"/>
              </a:ext>
            </a:extLst>
          </p:cNvPr>
          <p:cNvSpPr/>
          <p:nvPr/>
        </p:nvSpPr>
        <p:spPr>
          <a:xfrm>
            <a:off x="5612882" y="4038600"/>
            <a:ext cx="1374094" cy="646331"/>
          </a:xfrm>
          <a:prstGeom prst="rect">
            <a:avLst/>
          </a:prstGeom>
        </p:spPr>
        <p:txBody>
          <a:bodyPr wrap="none">
            <a:spAutoFit/>
          </a:bodyPr>
          <a:lstStyle/>
          <a:p>
            <a:pPr lvl="0"/>
            <a:r>
              <a:rPr lang="en-US" altLang="en-US" sz="3600" b="1" dirty="0">
                <a:solidFill>
                  <a:srgbClr val="333399"/>
                </a:solidFill>
              </a:rPr>
              <a:t>micro</a:t>
            </a:r>
          </a:p>
        </p:txBody>
      </p:sp>
      <p:sp>
        <p:nvSpPr>
          <p:cNvPr id="3" name="Rectangle 2">
            <a:extLst>
              <a:ext uri="{FF2B5EF4-FFF2-40B4-BE49-F238E27FC236}">
                <a16:creationId xmlns:a16="http://schemas.microsoft.com/office/drawing/2014/main" id="{1A2AACB3-975E-4416-8309-1D234053F1B1}"/>
              </a:ext>
            </a:extLst>
          </p:cNvPr>
          <p:cNvSpPr/>
          <p:nvPr/>
        </p:nvSpPr>
        <p:spPr>
          <a:xfrm>
            <a:off x="5431742" y="4651064"/>
            <a:ext cx="1736373" cy="369332"/>
          </a:xfrm>
          <a:prstGeom prst="rect">
            <a:avLst/>
          </a:prstGeom>
        </p:spPr>
        <p:txBody>
          <a:bodyPr wrap="none">
            <a:spAutoFit/>
          </a:bodyPr>
          <a:lstStyle/>
          <a:p>
            <a:r>
              <a:rPr lang="en-US" altLang="en-US" b="1" dirty="0">
                <a:solidFill>
                  <a:srgbClr val="000000"/>
                </a:solidFill>
              </a:rPr>
              <a:t>micro   macro</a:t>
            </a:r>
            <a:endParaRPr lang="en-US" dirty="0"/>
          </a:p>
        </p:txBody>
      </p:sp>
      <p:sp>
        <p:nvSpPr>
          <p:cNvPr id="4" name="Rectangle 3">
            <a:extLst>
              <a:ext uri="{FF2B5EF4-FFF2-40B4-BE49-F238E27FC236}">
                <a16:creationId xmlns:a16="http://schemas.microsoft.com/office/drawing/2014/main" id="{5924E520-04D2-4FC3-B844-4703A0BC0BBC}"/>
              </a:ext>
            </a:extLst>
          </p:cNvPr>
          <p:cNvSpPr/>
          <p:nvPr/>
        </p:nvSpPr>
        <p:spPr>
          <a:xfrm>
            <a:off x="2195689" y="1905000"/>
            <a:ext cx="1736373" cy="369332"/>
          </a:xfrm>
          <a:prstGeom prst="rect">
            <a:avLst/>
          </a:prstGeom>
        </p:spPr>
        <p:txBody>
          <a:bodyPr wrap="none">
            <a:spAutoFit/>
          </a:bodyPr>
          <a:lstStyle/>
          <a:p>
            <a:pPr lvl="0"/>
            <a:r>
              <a:rPr lang="en-US" altLang="en-US" b="1" dirty="0">
                <a:solidFill>
                  <a:srgbClr val="000000"/>
                </a:solidFill>
              </a:rPr>
              <a:t>micro   macro</a:t>
            </a:r>
            <a:endParaRPr lang="en-US" dirty="0">
              <a:solidFill>
                <a:srgbClr val="000000"/>
              </a:solidFill>
            </a:endParaRPr>
          </a:p>
        </p:txBody>
      </p:sp>
      <p:sp>
        <p:nvSpPr>
          <p:cNvPr id="6" name="Rectangle 5">
            <a:extLst>
              <a:ext uri="{FF2B5EF4-FFF2-40B4-BE49-F238E27FC236}">
                <a16:creationId xmlns:a16="http://schemas.microsoft.com/office/drawing/2014/main" id="{3DAEA5BE-C27F-4CF3-B20F-0F0875CBB5F8}"/>
              </a:ext>
            </a:extLst>
          </p:cNvPr>
          <p:cNvSpPr/>
          <p:nvPr/>
        </p:nvSpPr>
        <p:spPr>
          <a:xfrm>
            <a:off x="0" y="6381138"/>
            <a:ext cx="9182100" cy="476862"/>
          </a:xfrm>
          <a:prstGeom prst="rect">
            <a:avLst/>
          </a:prstGeom>
        </p:spPr>
        <p:txBody>
          <a:bodyPr wrap="square">
            <a:spAutoFit/>
          </a:bodyPr>
          <a:lstStyle/>
          <a:p>
            <a:pPr lvl="0">
              <a:lnSpc>
                <a:spcPct val="107000"/>
              </a:lnSpc>
            </a:pPr>
            <a:r>
              <a:rPr lang="en-US" sz="1200" dirty="0">
                <a:latin typeface="Times New Roman" panose="02020603050405020304" pitchFamily="18" charset="0"/>
                <a:cs typeface="Times New Roman" panose="02020603050405020304" pitchFamily="18" charset="0"/>
              </a:rPr>
              <a:t>VOCAB</a:t>
            </a:r>
          </a:p>
          <a:p>
            <a:pPr>
              <a:lnSpc>
                <a:spcPct val="107000"/>
              </a:lnSpc>
            </a:pPr>
            <a:r>
              <a:rPr lang="en-US" sz="1200" dirty="0">
                <a:latin typeface="Times New Roman" panose="02020603050405020304" pitchFamily="18" charset="0"/>
                <a:cs typeface="Times New Roman" panose="02020603050405020304" pitchFamily="18" charset="0"/>
              </a:rPr>
              <a:t>EVO-1.C.1 Natural selection is a major mechanism of evolution.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7635"/>
                                        </p:tgtEl>
                                        <p:attrNameLst>
                                          <p:attrName>style.visibility</p:attrName>
                                        </p:attrNameLst>
                                      </p:cBhvr>
                                      <p:to>
                                        <p:strVal val="visible"/>
                                      </p:to>
                                    </p:set>
                                    <p:animEffect transition="in" filter="dissolve">
                                      <p:cBhvr>
                                        <p:cTn id="7" dur="500"/>
                                        <p:tgtEl>
                                          <p:spTgt spid="1976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autoUpdateAnimBg="0"/>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a:extLst>
              <a:ext uri="{FF2B5EF4-FFF2-40B4-BE49-F238E27FC236}">
                <a16:creationId xmlns:a16="http://schemas.microsoft.com/office/drawing/2014/main" id="{EF822B8E-4A87-4091-AF7A-F39E5F805213}"/>
              </a:ext>
            </a:extLst>
          </p:cNvPr>
          <p:cNvSpPr txBox="1">
            <a:spLocks noChangeArrowheads="1"/>
          </p:cNvSpPr>
          <p:nvPr/>
        </p:nvSpPr>
        <p:spPr bwMode="auto">
          <a:xfrm>
            <a:off x="152400" y="152400"/>
            <a:ext cx="88392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dirty="0">
                <a:latin typeface="Comic Sans MS" panose="030F0702030302020204" pitchFamily="66" charset="0"/>
              </a:rPr>
              <a:t>Any inherited characteristic that increases and organism’s chances to survive and reproduce.</a:t>
            </a:r>
          </a:p>
          <a:p>
            <a:pPr eaLnBrk="1" hangingPunct="1">
              <a:spcBef>
                <a:spcPct val="0"/>
              </a:spcBef>
              <a:buFontTx/>
              <a:buNone/>
            </a:pPr>
            <a:endParaRPr lang="en-US" altLang="en-US" dirty="0">
              <a:latin typeface="Comic Sans MS" panose="030F0702030302020204" pitchFamily="66" charset="0"/>
            </a:endParaRPr>
          </a:p>
          <a:p>
            <a:pPr eaLnBrk="1" hangingPunct="1">
              <a:spcBef>
                <a:spcPct val="0"/>
              </a:spcBef>
              <a:buFontTx/>
              <a:buNone/>
            </a:pPr>
            <a:r>
              <a:rPr lang="en-US" altLang="en-US" dirty="0">
                <a:latin typeface="Comic Sans MS" panose="030F0702030302020204" pitchFamily="66" charset="0"/>
              </a:rPr>
              <a:t>Give some examples of the above</a:t>
            </a:r>
            <a:br>
              <a:rPr lang="en-US" altLang="en-US" dirty="0">
                <a:latin typeface="Comic Sans MS" panose="030F0702030302020204" pitchFamily="66" charset="0"/>
              </a:rPr>
            </a:br>
            <a:br>
              <a:rPr lang="en-US" altLang="en-US" dirty="0">
                <a:latin typeface="Comic Sans MS" panose="030F0702030302020204" pitchFamily="66" charset="0"/>
              </a:rPr>
            </a:br>
            <a:endParaRPr lang="en-US" altLang="en-US" dirty="0">
              <a:latin typeface="Comic Sans MS" panose="030F0702030302020204" pitchFamily="66" charset="0"/>
            </a:endParaRPr>
          </a:p>
        </p:txBody>
      </p:sp>
      <p:sp>
        <p:nvSpPr>
          <p:cNvPr id="79877" name="Text Box 5">
            <a:extLst>
              <a:ext uri="{FF2B5EF4-FFF2-40B4-BE49-F238E27FC236}">
                <a16:creationId xmlns:a16="http://schemas.microsoft.com/office/drawing/2014/main" id="{C6F72B7B-BBD6-4199-AD76-1105B29E8BF4}"/>
              </a:ext>
            </a:extLst>
          </p:cNvPr>
          <p:cNvSpPr txBox="1">
            <a:spLocks noChangeArrowheads="1"/>
          </p:cNvSpPr>
          <p:nvPr/>
        </p:nvSpPr>
        <p:spPr bwMode="auto">
          <a:xfrm>
            <a:off x="2896394" y="1257627"/>
            <a:ext cx="3276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adaptation</a:t>
            </a:r>
          </a:p>
        </p:txBody>
      </p:sp>
      <p:sp>
        <p:nvSpPr>
          <p:cNvPr id="3" name="Rectangle 2">
            <a:extLst>
              <a:ext uri="{FF2B5EF4-FFF2-40B4-BE49-F238E27FC236}">
                <a16:creationId xmlns:a16="http://schemas.microsoft.com/office/drawing/2014/main" id="{788B43EF-4813-4D34-94BA-4FEBEE5F3D8E}"/>
              </a:ext>
            </a:extLst>
          </p:cNvPr>
          <p:cNvSpPr>
            <a:spLocks noChangeArrowheads="1"/>
          </p:cNvSpPr>
          <p:nvPr/>
        </p:nvSpPr>
        <p:spPr bwMode="auto">
          <a:xfrm>
            <a:off x="26963" y="6366888"/>
            <a:ext cx="9144000" cy="44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eaLnBrk="1" fontAlgn="auto" hangingPunct="1">
              <a:lnSpc>
                <a:spcPct val="107000"/>
              </a:lnSpc>
              <a:spcBef>
                <a:spcPts val="0"/>
              </a:spcBef>
              <a:spcAft>
                <a:spcPts val="0"/>
              </a:spcAft>
              <a:buNone/>
            </a:pPr>
            <a:r>
              <a:rPr lang="en-US" sz="1100" dirty="0">
                <a:solidFill>
                  <a:prstClr val="black"/>
                </a:solidFill>
                <a:latin typeface="Calibri" panose="020F0502020204030204"/>
              </a:rPr>
              <a:t>EVO-1.C.2 According to Darwin’s theory of natural selection, competition for limited resources results in differential survival. Individuals with more favorable phenotypes are more likely to survive and produce more offspring, thus passing traits to subsequent generations</a:t>
            </a:r>
          </a:p>
        </p:txBody>
      </p:sp>
      <p:sp>
        <p:nvSpPr>
          <p:cNvPr id="4" name="Rectangle 3">
            <a:extLst>
              <a:ext uri="{FF2B5EF4-FFF2-40B4-BE49-F238E27FC236}">
                <a16:creationId xmlns:a16="http://schemas.microsoft.com/office/drawing/2014/main" id="{AD93EC96-F55E-48D0-A05C-850AF927AAA4}"/>
              </a:ext>
            </a:extLst>
          </p:cNvPr>
          <p:cNvSpPr>
            <a:spLocks noChangeArrowheads="1"/>
          </p:cNvSpPr>
          <p:nvPr/>
        </p:nvSpPr>
        <p:spPr bwMode="auto">
          <a:xfrm>
            <a:off x="426244" y="2856766"/>
            <a:ext cx="82915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accent2"/>
                </a:solidFill>
                <a:latin typeface="Comic Sans MS" panose="030F0702030302020204" pitchFamily="66" charset="0"/>
              </a:rPr>
              <a:t>Webbed feet, camouflage, beaks, claws,</a:t>
            </a:r>
          </a:p>
          <a:p>
            <a:pPr eaLnBrk="1" hangingPunct="1">
              <a:spcBef>
                <a:spcPct val="0"/>
              </a:spcBef>
              <a:buFontTx/>
              <a:buNone/>
            </a:pPr>
            <a:r>
              <a:rPr lang="en-US" altLang="en-US" sz="2400" b="1" dirty="0">
                <a:solidFill>
                  <a:schemeClr val="accent2"/>
                </a:solidFill>
                <a:latin typeface="Comic Sans MS" panose="030F0702030302020204" pitchFamily="66" charset="0"/>
              </a:rPr>
              <a:t>speed, venom, living in groups, wings,</a:t>
            </a:r>
            <a:br>
              <a:rPr lang="en-US" altLang="en-US" sz="2400" b="1" dirty="0">
                <a:solidFill>
                  <a:schemeClr val="accent2"/>
                </a:solidFill>
                <a:latin typeface="Comic Sans MS" panose="030F0702030302020204" pitchFamily="66" charset="0"/>
              </a:rPr>
            </a:br>
            <a:r>
              <a:rPr lang="en-US" altLang="en-US" sz="2400" b="1" dirty="0">
                <a:solidFill>
                  <a:schemeClr val="accent2"/>
                </a:solidFill>
                <a:latin typeface="Comic Sans MS" panose="030F0702030302020204" pitchFamily="66" charset="0"/>
              </a:rPr>
              <a:t>blubber, flippers, scales, jaws, hair/fur,</a:t>
            </a:r>
            <a:br>
              <a:rPr lang="en-US" altLang="en-US" sz="2400" b="1" dirty="0">
                <a:solidFill>
                  <a:schemeClr val="accent2"/>
                </a:solidFill>
                <a:latin typeface="Comic Sans MS" panose="030F0702030302020204" pitchFamily="66" charset="0"/>
              </a:rPr>
            </a:br>
            <a:r>
              <a:rPr lang="en-US" altLang="en-US" sz="2400" b="1" dirty="0">
                <a:solidFill>
                  <a:schemeClr val="accent2"/>
                </a:solidFill>
                <a:latin typeface="Comic Sans MS" panose="030F0702030302020204" pitchFamily="66" charset="0"/>
              </a:rPr>
              <a:t>. . .  </a:t>
            </a:r>
            <a:endParaRPr lang="en-US" altLang="en-US" sz="2400" dirty="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9877"/>
                                        </p:tgtEl>
                                        <p:attrNameLst>
                                          <p:attrName>style.visibility</p:attrName>
                                        </p:attrNameLst>
                                      </p:cBhvr>
                                      <p:to>
                                        <p:strVal val="visible"/>
                                      </p:to>
                                    </p:set>
                                    <p:animEffect transition="in" filter="dissolve">
                                      <p:cBhvr>
                                        <p:cTn id="7" dur="500"/>
                                        <p:tgtEl>
                                          <p:spTgt spid="798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7" grpId="0" autoUpdateAnimBg="0"/>
      <p:bldP spid="3"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BCB9A94F-9AE6-4DFE-AF8B-DD5CD8283569}"/>
              </a:ext>
            </a:extLst>
          </p:cNvPr>
          <p:cNvSpPr>
            <a:spLocks noGrp="1" noChangeArrowheads="1"/>
          </p:cNvSpPr>
          <p:nvPr>
            <p:ph type="body" sz="half" idx="2"/>
          </p:nvPr>
        </p:nvSpPr>
        <p:spPr>
          <a:xfrm>
            <a:off x="142875" y="59616"/>
            <a:ext cx="8936648" cy="6264275"/>
          </a:xfrm>
        </p:spPr>
        <p:txBody>
          <a:bodyPr/>
          <a:lstStyle/>
          <a:p>
            <a:pPr eaLnBrk="1" hangingPunct="1">
              <a:lnSpc>
                <a:spcPct val="90000"/>
              </a:lnSpc>
              <a:buFontTx/>
              <a:buNone/>
            </a:pPr>
            <a:r>
              <a:rPr lang="en-US" altLang="en-US" sz="2800" b="1" dirty="0">
                <a:latin typeface="Comic Sans MS" panose="030F0702030302020204" pitchFamily="66" charset="0"/>
              </a:rPr>
              <a:t>In a Hardy Weinberg problem, </a:t>
            </a:r>
          </a:p>
          <a:p>
            <a:pPr eaLnBrk="1" hangingPunct="1">
              <a:lnSpc>
                <a:spcPct val="90000"/>
              </a:lnSpc>
              <a:buFontTx/>
              <a:buNone/>
            </a:pPr>
            <a:r>
              <a:rPr lang="en-US" altLang="en-US" sz="2800" b="1" dirty="0">
                <a:latin typeface="Comic Sans MS" panose="030F0702030302020204" pitchFamily="66" charset="0"/>
              </a:rPr>
              <a:t>which variable is used to </a:t>
            </a:r>
          </a:p>
          <a:p>
            <a:pPr eaLnBrk="1" hangingPunct="1">
              <a:lnSpc>
                <a:spcPct val="90000"/>
              </a:lnSpc>
              <a:buFontTx/>
              <a:buNone/>
            </a:pPr>
            <a:r>
              <a:rPr lang="en-US" altLang="en-US" sz="2800" b="1" dirty="0">
                <a:latin typeface="Comic Sans MS" panose="030F0702030302020204" pitchFamily="66" charset="0"/>
              </a:rPr>
              <a:t>represent the frequency of the</a:t>
            </a:r>
          </a:p>
          <a:p>
            <a:pPr eaLnBrk="1" hangingPunct="1">
              <a:lnSpc>
                <a:spcPct val="90000"/>
              </a:lnSpc>
              <a:buFontTx/>
              <a:buNone/>
            </a:pPr>
            <a:endParaRPr lang="en-US" altLang="en-US" sz="2800" b="1" dirty="0">
              <a:latin typeface="Comic Sans MS" panose="030F0702030302020204" pitchFamily="66" charset="0"/>
            </a:endParaRPr>
          </a:p>
          <a:p>
            <a:pPr eaLnBrk="1" hangingPunct="1">
              <a:lnSpc>
                <a:spcPct val="90000"/>
              </a:lnSpc>
              <a:buFontTx/>
              <a:buNone/>
            </a:pPr>
            <a:r>
              <a:rPr lang="en-US" altLang="en-US" sz="2800" b="1" dirty="0">
                <a:latin typeface="Comic Sans MS" panose="030F0702030302020204" pitchFamily="66" charset="0"/>
              </a:rPr>
              <a:t>recessive allele ____</a:t>
            </a:r>
          </a:p>
          <a:p>
            <a:pPr eaLnBrk="1" hangingPunct="1">
              <a:lnSpc>
                <a:spcPct val="90000"/>
              </a:lnSpc>
              <a:buFontTx/>
              <a:buNone/>
            </a:pPr>
            <a:endParaRPr lang="en-US" altLang="en-US" sz="2800" b="1" dirty="0">
              <a:latin typeface="Comic Sans MS" panose="030F0702030302020204" pitchFamily="66" charset="0"/>
            </a:endParaRPr>
          </a:p>
          <a:p>
            <a:pPr eaLnBrk="1" hangingPunct="1">
              <a:lnSpc>
                <a:spcPct val="90000"/>
              </a:lnSpc>
              <a:buFontTx/>
              <a:buNone/>
            </a:pPr>
            <a:r>
              <a:rPr lang="en-US" altLang="en-US" sz="2800" b="1" dirty="0">
                <a:latin typeface="Comic Sans MS" panose="030F0702030302020204" pitchFamily="66" charset="0"/>
              </a:rPr>
              <a:t>dominant allele ____</a:t>
            </a:r>
          </a:p>
          <a:p>
            <a:pPr eaLnBrk="1" hangingPunct="1">
              <a:lnSpc>
                <a:spcPct val="90000"/>
              </a:lnSpc>
              <a:buFontTx/>
              <a:buNone/>
            </a:pPr>
            <a:endParaRPr lang="en-US" altLang="en-US" sz="2800" b="1" dirty="0">
              <a:latin typeface="Comic Sans MS" panose="030F0702030302020204" pitchFamily="66" charset="0"/>
            </a:endParaRPr>
          </a:p>
          <a:p>
            <a:pPr eaLnBrk="1" hangingPunct="1">
              <a:lnSpc>
                <a:spcPct val="90000"/>
              </a:lnSpc>
              <a:buFontTx/>
              <a:buNone/>
            </a:pPr>
            <a:r>
              <a:rPr lang="en-US" altLang="en-US" sz="2800" b="1" dirty="0">
                <a:latin typeface="Comic Sans MS" panose="030F0702030302020204" pitchFamily="66" charset="0"/>
              </a:rPr>
              <a:t>homozygous recessive individuals ____</a:t>
            </a:r>
          </a:p>
          <a:p>
            <a:pPr eaLnBrk="1" hangingPunct="1">
              <a:lnSpc>
                <a:spcPct val="90000"/>
              </a:lnSpc>
              <a:buFontTx/>
              <a:buNone/>
            </a:pPr>
            <a:endParaRPr lang="en-US" altLang="en-US" sz="2800" b="1" dirty="0">
              <a:latin typeface="Comic Sans MS" panose="030F0702030302020204" pitchFamily="66" charset="0"/>
            </a:endParaRPr>
          </a:p>
          <a:p>
            <a:pPr eaLnBrk="1" hangingPunct="1">
              <a:lnSpc>
                <a:spcPct val="90000"/>
              </a:lnSpc>
              <a:buFontTx/>
              <a:buNone/>
            </a:pPr>
            <a:r>
              <a:rPr lang="en-US" altLang="en-US" sz="2800" b="1" dirty="0">
                <a:latin typeface="Comic Sans MS" panose="030F0702030302020204" pitchFamily="66" charset="0"/>
              </a:rPr>
              <a:t>homozygous dominant individuals ____</a:t>
            </a:r>
          </a:p>
          <a:p>
            <a:pPr eaLnBrk="1" hangingPunct="1">
              <a:lnSpc>
                <a:spcPct val="90000"/>
              </a:lnSpc>
              <a:buFontTx/>
              <a:buNone/>
            </a:pPr>
            <a:endParaRPr lang="en-US" altLang="en-US" sz="2800" b="1" dirty="0">
              <a:latin typeface="Comic Sans MS" panose="030F0702030302020204" pitchFamily="66" charset="0"/>
            </a:endParaRPr>
          </a:p>
          <a:p>
            <a:pPr eaLnBrk="1" hangingPunct="1">
              <a:lnSpc>
                <a:spcPct val="90000"/>
              </a:lnSpc>
              <a:buFontTx/>
              <a:buNone/>
            </a:pPr>
            <a:r>
              <a:rPr lang="en-US" altLang="en-US" sz="2800" b="1" dirty="0">
                <a:latin typeface="Comic Sans MS" panose="030F0702030302020204" pitchFamily="66" charset="0"/>
              </a:rPr>
              <a:t>heterozygous individuals _____</a:t>
            </a:r>
          </a:p>
        </p:txBody>
      </p:sp>
      <p:sp>
        <p:nvSpPr>
          <p:cNvPr id="195588" name="Rectangle 4">
            <a:extLst>
              <a:ext uri="{FF2B5EF4-FFF2-40B4-BE49-F238E27FC236}">
                <a16:creationId xmlns:a16="http://schemas.microsoft.com/office/drawing/2014/main" id="{2F036EC7-11D9-4234-B790-D0AD5BDC212C}"/>
              </a:ext>
            </a:extLst>
          </p:cNvPr>
          <p:cNvSpPr>
            <a:spLocks noChangeArrowheads="1"/>
          </p:cNvSpPr>
          <p:nvPr/>
        </p:nvSpPr>
        <p:spPr bwMode="auto">
          <a:xfrm>
            <a:off x="3124200" y="1676400"/>
            <a:ext cx="447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q</a:t>
            </a:r>
            <a:endParaRPr lang="en-US" altLang="en-US" sz="4000" b="1" baseline="30000" dirty="0">
              <a:solidFill>
                <a:schemeClr val="accent2"/>
              </a:solidFill>
              <a:latin typeface="Comic Sans MS" panose="030F0702030302020204" pitchFamily="66" charset="0"/>
            </a:endParaRPr>
          </a:p>
        </p:txBody>
      </p:sp>
      <p:sp>
        <p:nvSpPr>
          <p:cNvPr id="2" name="Rectangle 1">
            <a:extLst>
              <a:ext uri="{FF2B5EF4-FFF2-40B4-BE49-F238E27FC236}">
                <a16:creationId xmlns:a16="http://schemas.microsoft.com/office/drawing/2014/main" id="{1D06D851-709A-43E7-9015-FC6B2FE7B8A6}"/>
              </a:ext>
            </a:extLst>
          </p:cNvPr>
          <p:cNvSpPr/>
          <p:nvPr/>
        </p:nvSpPr>
        <p:spPr>
          <a:xfrm>
            <a:off x="5802923" y="59616"/>
            <a:ext cx="3276600" cy="954107"/>
          </a:xfrm>
          <a:prstGeom prst="rect">
            <a:avLst/>
          </a:prstGeom>
          <a:solidFill>
            <a:srgbClr val="92D050"/>
          </a:solidFill>
        </p:spPr>
        <p:txBody>
          <a:bodyPr wrap="square">
            <a:spAutoFit/>
          </a:bodyPr>
          <a:lstStyle/>
          <a:p>
            <a:pPr lvl="0"/>
            <a:r>
              <a:rPr lang="en-US" altLang="en-US" sz="2800" b="1" dirty="0">
                <a:solidFill>
                  <a:srgbClr val="000000"/>
                </a:solidFill>
              </a:rPr>
              <a:t>p + q = 1</a:t>
            </a:r>
          </a:p>
          <a:p>
            <a:pPr lvl="0"/>
            <a:r>
              <a:rPr lang="en-US" altLang="en-US" sz="2800" b="1" dirty="0">
                <a:solidFill>
                  <a:srgbClr val="000000"/>
                </a:solidFill>
              </a:rPr>
              <a:t>P</a:t>
            </a:r>
            <a:r>
              <a:rPr lang="en-US" altLang="en-US" sz="2800" b="1" baseline="30000" dirty="0">
                <a:solidFill>
                  <a:srgbClr val="000000"/>
                </a:solidFill>
              </a:rPr>
              <a:t>2</a:t>
            </a:r>
            <a:r>
              <a:rPr lang="en-US" altLang="en-US" sz="2800" b="1" dirty="0">
                <a:solidFill>
                  <a:srgbClr val="000000"/>
                </a:solidFill>
              </a:rPr>
              <a:t> + 2pq + q</a:t>
            </a:r>
            <a:r>
              <a:rPr lang="en-US" altLang="en-US" sz="2800" b="1" baseline="30000" dirty="0">
                <a:solidFill>
                  <a:srgbClr val="000000"/>
                </a:solidFill>
              </a:rPr>
              <a:t>2</a:t>
            </a:r>
            <a:r>
              <a:rPr lang="en-US" altLang="en-US" sz="2800" b="1" dirty="0">
                <a:solidFill>
                  <a:srgbClr val="000000"/>
                </a:solidFill>
              </a:rPr>
              <a:t> = 1</a:t>
            </a:r>
          </a:p>
        </p:txBody>
      </p:sp>
      <p:sp>
        <p:nvSpPr>
          <p:cNvPr id="3" name="Rectangle 2">
            <a:extLst>
              <a:ext uri="{FF2B5EF4-FFF2-40B4-BE49-F238E27FC236}">
                <a16:creationId xmlns:a16="http://schemas.microsoft.com/office/drawing/2014/main" id="{416FCA6A-7B2C-4F43-ABDE-FFC01EE5429C}"/>
              </a:ext>
            </a:extLst>
          </p:cNvPr>
          <p:cNvSpPr/>
          <p:nvPr/>
        </p:nvSpPr>
        <p:spPr>
          <a:xfrm>
            <a:off x="0" y="6318407"/>
            <a:ext cx="9026916" cy="553998"/>
          </a:xfrm>
          <a:prstGeom prst="rect">
            <a:avLst/>
          </a:prstGeom>
        </p:spPr>
        <p:txBody>
          <a:bodyPr wrap="square">
            <a:spAutoFit/>
          </a:bodyPr>
          <a:lstStyle/>
          <a:p>
            <a:r>
              <a:rPr lang="en-US" sz="1000" dirty="0">
                <a:latin typeface="Times New Roman" panose="02020603050405020304" pitchFamily="18" charset="0"/>
                <a:cs typeface="Times New Roman" panose="02020603050405020304" pitchFamily="18" charset="0"/>
              </a:rPr>
              <a:t>EVO-1.K.2 Allele frequencies in a population can be calculated from genotype frequencies</a:t>
            </a:r>
          </a:p>
          <a:p>
            <a:r>
              <a:rPr lang="en-US" sz="1000" dirty="0"/>
              <a:t>SP 5 A. Perform mathematical calculations including:</a:t>
            </a:r>
            <a:br>
              <a:rPr lang="en-US" sz="1000" dirty="0"/>
            </a:br>
            <a:r>
              <a:rPr lang="en-US" sz="1000" dirty="0"/>
              <a:t>    a. Mathematical equations in the curriculum</a:t>
            </a:r>
            <a:endParaRPr lang="en-US" sz="10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84641C0-B927-42EB-B254-D7BC2514BEFB}"/>
              </a:ext>
            </a:extLst>
          </p:cNvPr>
          <p:cNvSpPr/>
          <p:nvPr/>
        </p:nvSpPr>
        <p:spPr>
          <a:xfrm>
            <a:off x="3113095" y="2653068"/>
            <a:ext cx="458780" cy="707886"/>
          </a:xfrm>
          <a:prstGeom prst="rect">
            <a:avLst/>
          </a:prstGeom>
        </p:spPr>
        <p:txBody>
          <a:bodyPr wrap="none">
            <a:spAutoFit/>
          </a:bodyPr>
          <a:lstStyle/>
          <a:p>
            <a:pPr lvl="0"/>
            <a:r>
              <a:rPr lang="en-US" altLang="en-US" sz="4000" b="1" dirty="0">
                <a:solidFill>
                  <a:srgbClr val="333399"/>
                </a:solidFill>
              </a:rPr>
              <a:t>p</a:t>
            </a:r>
            <a:endParaRPr lang="en-US" altLang="en-US" sz="4000" b="1" baseline="30000" dirty="0">
              <a:solidFill>
                <a:srgbClr val="333399"/>
              </a:solidFill>
            </a:endParaRPr>
          </a:p>
        </p:txBody>
      </p:sp>
      <p:sp>
        <p:nvSpPr>
          <p:cNvPr id="5" name="Rectangle 4">
            <a:extLst>
              <a:ext uri="{FF2B5EF4-FFF2-40B4-BE49-F238E27FC236}">
                <a16:creationId xmlns:a16="http://schemas.microsoft.com/office/drawing/2014/main" id="{620AAE69-7F62-4C6C-961B-367EC7330D35}"/>
              </a:ext>
            </a:extLst>
          </p:cNvPr>
          <p:cNvSpPr/>
          <p:nvPr/>
        </p:nvSpPr>
        <p:spPr>
          <a:xfrm>
            <a:off x="6019800" y="4572000"/>
            <a:ext cx="667170" cy="707886"/>
          </a:xfrm>
          <a:prstGeom prst="rect">
            <a:avLst/>
          </a:prstGeom>
        </p:spPr>
        <p:txBody>
          <a:bodyPr wrap="none">
            <a:spAutoFit/>
          </a:bodyPr>
          <a:lstStyle/>
          <a:p>
            <a:pPr lvl="0"/>
            <a:r>
              <a:rPr lang="en-US" altLang="en-US" sz="4000" b="1" dirty="0">
                <a:solidFill>
                  <a:srgbClr val="333399"/>
                </a:solidFill>
              </a:rPr>
              <a:t>p</a:t>
            </a:r>
            <a:r>
              <a:rPr lang="en-US" altLang="en-US" sz="4000" b="1" baseline="30000" dirty="0">
                <a:solidFill>
                  <a:srgbClr val="333399"/>
                </a:solidFill>
              </a:rPr>
              <a:t>2</a:t>
            </a:r>
          </a:p>
        </p:txBody>
      </p:sp>
      <p:sp>
        <p:nvSpPr>
          <p:cNvPr id="6" name="Rectangle 5">
            <a:extLst>
              <a:ext uri="{FF2B5EF4-FFF2-40B4-BE49-F238E27FC236}">
                <a16:creationId xmlns:a16="http://schemas.microsoft.com/office/drawing/2014/main" id="{2FA42002-E533-4103-B991-CDFB5DBE3492}"/>
              </a:ext>
            </a:extLst>
          </p:cNvPr>
          <p:cNvSpPr/>
          <p:nvPr/>
        </p:nvSpPr>
        <p:spPr>
          <a:xfrm>
            <a:off x="6019800" y="3589121"/>
            <a:ext cx="659155" cy="707886"/>
          </a:xfrm>
          <a:prstGeom prst="rect">
            <a:avLst/>
          </a:prstGeom>
        </p:spPr>
        <p:txBody>
          <a:bodyPr wrap="none">
            <a:spAutoFit/>
          </a:bodyPr>
          <a:lstStyle/>
          <a:p>
            <a:pPr lvl="0"/>
            <a:r>
              <a:rPr lang="en-US" altLang="en-US" sz="4000" b="1" dirty="0">
                <a:solidFill>
                  <a:srgbClr val="333399"/>
                </a:solidFill>
              </a:rPr>
              <a:t>q</a:t>
            </a:r>
            <a:r>
              <a:rPr lang="en-US" altLang="en-US" sz="4000" b="1" baseline="30000" dirty="0">
                <a:solidFill>
                  <a:srgbClr val="333399"/>
                </a:solidFill>
              </a:rPr>
              <a:t>2</a:t>
            </a:r>
          </a:p>
        </p:txBody>
      </p:sp>
      <p:sp>
        <p:nvSpPr>
          <p:cNvPr id="7" name="Rectangle 6">
            <a:extLst>
              <a:ext uri="{FF2B5EF4-FFF2-40B4-BE49-F238E27FC236}">
                <a16:creationId xmlns:a16="http://schemas.microsoft.com/office/drawing/2014/main" id="{CB536168-9BCD-4890-A477-254447EF0546}"/>
              </a:ext>
            </a:extLst>
          </p:cNvPr>
          <p:cNvSpPr/>
          <p:nvPr/>
        </p:nvSpPr>
        <p:spPr>
          <a:xfrm>
            <a:off x="4800600" y="5486400"/>
            <a:ext cx="1037463" cy="707886"/>
          </a:xfrm>
          <a:prstGeom prst="rect">
            <a:avLst/>
          </a:prstGeom>
        </p:spPr>
        <p:txBody>
          <a:bodyPr wrap="none">
            <a:spAutoFit/>
          </a:bodyPr>
          <a:lstStyle/>
          <a:p>
            <a:r>
              <a:rPr lang="en-US" altLang="en-US" sz="4000" b="1" dirty="0">
                <a:solidFill>
                  <a:srgbClr val="333399"/>
                </a:solidFill>
              </a:rPr>
              <a:t>2pq</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5588"/>
                                        </p:tgtEl>
                                        <p:attrNameLst>
                                          <p:attrName>style.visibility</p:attrName>
                                        </p:attrNameLst>
                                      </p:cBhvr>
                                      <p:to>
                                        <p:strVal val="visible"/>
                                      </p:to>
                                    </p:set>
                                    <p:animEffect transition="in" filter="wipe(left)">
                                      <p:cBhvr>
                                        <p:cTn id="7" dur="500"/>
                                        <p:tgtEl>
                                          <p:spTgt spid="19558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8" grpId="0"/>
      <p:bldP spid="4" grpId="0"/>
      <p:bldP spid="5"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E4A540-C76D-4D14-B0B9-E44C2BBACE4D}"/>
              </a:ext>
            </a:extLst>
          </p:cNvPr>
          <p:cNvSpPr/>
          <p:nvPr/>
        </p:nvSpPr>
        <p:spPr>
          <a:xfrm>
            <a:off x="0" y="5624136"/>
            <a:ext cx="9144000" cy="1233864"/>
          </a:xfrm>
          <a:prstGeom prst="rect">
            <a:avLst/>
          </a:prstGeom>
        </p:spPr>
        <p:txBody>
          <a:bodyPr wrap="square">
            <a:spAutoFit/>
          </a:bodyPr>
          <a:lstStyle/>
          <a:p>
            <a:pPr>
              <a:lnSpc>
                <a:spcPct val="107000"/>
              </a:lnSpc>
              <a:spcAft>
                <a:spcPts val="800"/>
              </a:spcAft>
            </a:pPr>
            <a:r>
              <a:rPr lang="en-US" sz="1000" dirty="0">
                <a:latin typeface="Times New Roman" panose="02020603050405020304" pitchFamily="18" charset="0"/>
                <a:cs typeface="Times New Roman" panose="02020603050405020304" pitchFamily="18" charset="0"/>
              </a:rPr>
              <a:t>EVO-1.J.1 Mutation results in genetic variation, which provides phenotypes on which natural selection acts</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SYI-3.D.1 The level of variation in a population affects population dynamics— </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a. Population ability to respond to changes in the environment is influenced by genetic diversity. </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Species and populations with little genetic diversity are at risk of decline or extinction. </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ILLUSTRATIVE EXAMPLES</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 Genetic diversity and selective pressures </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 Antibiotic resistance in bacteria.  (Not all individuals in a diverse population are susceptible to a disease outbreak.)</a:t>
            </a:r>
          </a:p>
        </p:txBody>
      </p:sp>
      <p:sp>
        <p:nvSpPr>
          <p:cNvPr id="8" name="TextBox 7">
            <a:extLst>
              <a:ext uri="{FF2B5EF4-FFF2-40B4-BE49-F238E27FC236}">
                <a16:creationId xmlns:a16="http://schemas.microsoft.com/office/drawing/2014/main" id="{621DDFFA-47EA-4815-AD69-D5759D28DD35}"/>
              </a:ext>
            </a:extLst>
          </p:cNvPr>
          <p:cNvSpPr txBox="1"/>
          <p:nvPr/>
        </p:nvSpPr>
        <p:spPr>
          <a:xfrm>
            <a:off x="0" y="258417"/>
            <a:ext cx="9209123" cy="5014193"/>
          </a:xfrm>
          <a:prstGeom prst="rect">
            <a:avLst/>
          </a:prstGeom>
          <a:noFill/>
        </p:spPr>
        <p:txBody>
          <a:bodyPr wrap="square">
            <a:spAutoFit/>
          </a:bodyPr>
          <a:lstStyle/>
          <a:p>
            <a:pPr marL="0" marR="0" lvl="0" indent="0" algn="l" defTabSz="914400" rtl="0" eaLnBrk="1" fontAlgn="base" latinLnBrk="0" hangingPunct="1">
              <a:lnSpc>
                <a:spcPct val="107000"/>
              </a:lnSpc>
              <a:spcBef>
                <a:spcPct val="0"/>
              </a:spcBef>
              <a:spcAft>
                <a:spcPct val="0"/>
              </a:spcAft>
              <a:buClrTx/>
              <a:buSzTx/>
              <a:tabLst/>
              <a:defRPr/>
            </a:pPr>
            <a:r>
              <a:rPr lang="en-US" sz="2000" b="0" i="0" dirty="0">
                <a:solidFill>
                  <a:srgbClr val="202124"/>
                </a:solidFill>
                <a:effectLst/>
              </a:rPr>
              <a:t>Rabbits were introduced to Australia in the 1800s. They rapidly overpopulated because they had few natural predators in the area. To control their population, scientists introduced a rabbit-specific virus into the population, and their numbers greatly decreased. However, after several generations, the rabbit populations began to increase again. Which statement explains the new increase in the number of rabbits?</a:t>
            </a:r>
          </a:p>
          <a:p>
            <a:pPr marL="0" marR="0" lvl="0" indent="0" algn="l" defTabSz="914400" rtl="0" eaLnBrk="1" fontAlgn="base" latinLnBrk="0" hangingPunct="1">
              <a:lnSpc>
                <a:spcPct val="107000"/>
              </a:lnSpc>
              <a:spcBef>
                <a:spcPct val="0"/>
              </a:spcBef>
              <a:spcAft>
                <a:spcPct val="0"/>
              </a:spcAft>
              <a:buClrTx/>
              <a:buSzTx/>
              <a:tabLst/>
              <a:defRPr/>
            </a:pPr>
            <a:endParaRPr lang="en-US" sz="2000" dirty="0">
              <a:solidFill>
                <a:srgbClr val="202124"/>
              </a:solidFill>
            </a:endParaRPr>
          </a:p>
          <a:p>
            <a:pPr marL="0" marR="0" lvl="0" indent="0" algn="l" defTabSz="914400" rtl="0" eaLnBrk="1" fontAlgn="base" latinLnBrk="0" hangingPunct="1">
              <a:lnSpc>
                <a:spcPct val="107000"/>
              </a:lnSpc>
              <a:spcBef>
                <a:spcPct val="0"/>
              </a:spcBef>
              <a:spcAft>
                <a:spcPct val="0"/>
              </a:spcAft>
              <a:buClrTx/>
              <a:buSzTx/>
              <a:tabLst/>
              <a:defRPr/>
            </a:pPr>
            <a:r>
              <a:rPr lang="en-US" sz="2000" dirty="0">
                <a:solidFill>
                  <a:srgbClr val="202124"/>
                </a:solidFill>
              </a:rPr>
              <a:t>    A) The rabbits interbred with native rabbit species</a:t>
            </a:r>
          </a:p>
          <a:p>
            <a:pPr marL="0" marR="0" lvl="0" indent="0" algn="l" defTabSz="914400" rtl="0" eaLnBrk="1" fontAlgn="base" latinLnBrk="0" hangingPunct="1">
              <a:lnSpc>
                <a:spcPct val="107000"/>
              </a:lnSpc>
              <a:spcBef>
                <a:spcPct val="0"/>
              </a:spcBef>
              <a:spcAft>
                <a:spcPct val="0"/>
              </a:spcAft>
              <a:buClrTx/>
              <a:buSzTx/>
              <a:tabLst/>
              <a:defRPr/>
            </a:pPr>
            <a:endParaRPr lang="en-US" sz="2000" b="0" i="0" dirty="0">
              <a:solidFill>
                <a:srgbClr val="202124"/>
              </a:solidFill>
              <a:effectLst/>
            </a:endParaRPr>
          </a:p>
          <a:p>
            <a:pPr marL="0" marR="0" lvl="0" indent="0" algn="l" defTabSz="914400" rtl="0" eaLnBrk="1" fontAlgn="base" latinLnBrk="0" hangingPunct="1">
              <a:lnSpc>
                <a:spcPct val="107000"/>
              </a:lnSpc>
              <a:spcBef>
                <a:spcPct val="0"/>
              </a:spcBef>
              <a:spcAft>
                <a:spcPct val="0"/>
              </a:spcAft>
              <a:buClrTx/>
              <a:buSzTx/>
              <a:tabLst/>
              <a:defRPr/>
            </a:pPr>
            <a:r>
              <a:rPr lang="en-US" sz="2000" b="0" i="0" dirty="0">
                <a:solidFill>
                  <a:srgbClr val="202124"/>
                </a:solidFill>
                <a:effectLst/>
              </a:rPr>
              <a:t>     B) Some of the rabbits had a natural immunity to the virus</a:t>
            </a:r>
          </a:p>
          <a:p>
            <a:pPr marL="0" marR="0" lvl="0" indent="0" algn="l" defTabSz="914400" rtl="0" eaLnBrk="1" fontAlgn="base" latinLnBrk="0" hangingPunct="1">
              <a:lnSpc>
                <a:spcPct val="107000"/>
              </a:lnSpc>
              <a:spcBef>
                <a:spcPct val="0"/>
              </a:spcBef>
              <a:spcAft>
                <a:spcPct val="0"/>
              </a:spcAft>
              <a:buClrTx/>
              <a:buSzTx/>
              <a:tabLst/>
              <a:defRPr/>
            </a:pPr>
            <a:endParaRPr lang="en-US" sz="2000" dirty="0">
              <a:solidFill>
                <a:srgbClr val="202124"/>
              </a:solidFill>
            </a:endParaRPr>
          </a:p>
          <a:p>
            <a:pPr marL="0" marR="0" lvl="0" indent="0" algn="l" defTabSz="914400" rtl="0" eaLnBrk="1" fontAlgn="base" latinLnBrk="0" hangingPunct="1">
              <a:lnSpc>
                <a:spcPct val="107000"/>
              </a:lnSpc>
              <a:spcBef>
                <a:spcPct val="0"/>
              </a:spcBef>
              <a:spcAft>
                <a:spcPct val="0"/>
              </a:spcAft>
              <a:buClrTx/>
              <a:buSzTx/>
              <a:tabLst/>
              <a:defRPr/>
            </a:pPr>
            <a:r>
              <a:rPr lang="en-US" sz="2000" b="0" i="0" dirty="0">
                <a:solidFill>
                  <a:srgbClr val="202124"/>
                </a:solidFill>
                <a:effectLst/>
              </a:rPr>
              <a:t>     C) Some of the rabbits learned to survive even though they were sick.</a:t>
            </a:r>
          </a:p>
          <a:p>
            <a:pPr marL="0" marR="0" lvl="0" indent="0" algn="l" defTabSz="914400" rtl="0" eaLnBrk="1" fontAlgn="base" latinLnBrk="0" hangingPunct="1">
              <a:lnSpc>
                <a:spcPct val="107000"/>
              </a:lnSpc>
              <a:spcBef>
                <a:spcPct val="0"/>
              </a:spcBef>
              <a:spcAft>
                <a:spcPct val="0"/>
              </a:spcAft>
              <a:buClrTx/>
              <a:buSzTx/>
              <a:tabLst/>
              <a:defRPr/>
            </a:pPr>
            <a:endParaRPr lang="en-US" sz="2000" dirty="0">
              <a:solidFill>
                <a:srgbClr val="202124"/>
              </a:solidFill>
            </a:endParaRPr>
          </a:p>
          <a:p>
            <a:pPr marL="0" marR="0" lvl="0" indent="0" algn="l" defTabSz="914400" rtl="0" eaLnBrk="1" fontAlgn="base" latinLnBrk="0" hangingPunct="1">
              <a:lnSpc>
                <a:spcPct val="107000"/>
              </a:lnSpc>
              <a:spcBef>
                <a:spcPct val="0"/>
              </a:spcBef>
              <a:spcAft>
                <a:spcPct val="0"/>
              </a:spcAft>
              <a:buClrTx/>
              <a:buSzTx/>
              <a:tabLst/>
              <a:defRPr/>
            </a:pPr>
            <a:r>
              <a:rPr lang="en-US" sz="2000" dirty="0">
                <a:solidFill>
                  <a:srgbClr val="202124"/>
                </a:solidFill>
              </a:rPr>
              <a:t>     </a:t>
            </a:r>
            <a:r>
              <a:rPr lang="en-US" sz="2000" b="0" i="0" dirty="0">
                <a:solidFill>
                  <a:srgbClr val="202124"/>
                </a:solidFill>
                <a:effectLst/>
              </a:rPr>
              <a:t>D) The rabbits were able to have more offspring by changing their </a:t>
            </a:r>
            <a:br>
              <a:rPr lang="en-US" sz="2000" b="0" i="0" dirty="0">
                <a:solidFill>
                  <a:srgbClr val="202124"/>
                </a:solidFill>
                <a:effectLst/>
              </a:rPr>
            </a:br>
            <a:r>
              <a:rPr lang="en-US" sz="2000" b="0" i="0" dirty="0">
                <a:solidFill>
                  <a:srgbClr val="202124"/>
                </a:solidFill>
                <a:effectLst/>
              </a:rPr>
              <a:t>             reproductive cycles.</a:t>
            </a:r>
          </a:p>
        </p:txBody>
      </p:sp>
      <p:sp>
        <p:nvSpPr>
          <p:cNvPr id="9" name="Rectangle 8">
            <a:extLst>
              <a:ext uri="{FF2B5EF4-FFF2-40B4-BE49-F238E27FC236}">
                <a16:creationId xmlns:a16="http://schemas.microsoft.com/office/drawing/2014/main" id="{BCE42267-73ED-456D-BEF7-F6ED5215FDD6}"/>
              </a:ext>
            </a:extLst>
          </p:cNvPr>
          <p:cNvSpPr/>
          <p:nvPr/>
        </p:nvSpPr>
        <p:spPr>
          <a:xfrm>
            <a:off x="304800" y="3124200"/>
            <a:ext cx="8022535" cy="5099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A821859-36B7-413E-8D4E-7723AEFD6EA4}"/>
              </a:ext>
            </a:extLst>
          </p:cNvPr>
          <p:cNvSpPr txBox="1"/>
          <p:nvPr/>
        </p:nvSpPr>
        <p:spPr>
          <a:xfrm>
            <a:off x="65123" y="-3313"/>
            <a:ext cx="7971182" cy="246221"/>
          </a:xfrm>
          <a:prstGeom prst="rect">
            <a:avLst/>
          </a:prstGeom>
          <a:noFill/>
        </p:spPr>
        <p:txBody>
          <a:bodyPr wrap="square">
            <a:spAutoFit/>
          </a:bodyPr>
          <a:lstStyle/>
          <a:p>
            <a:r>
              <a:rPr lang="en-US" sz="1000" dirty="0">
                <a:latin typeface="+mn-lt"/>
              </a:rPr>
              <a:t>https://sites.google.com/site/mrstewartjfr/homework</a:t>
            </a:r>
          </a:p>
        </p:txBody>
      </p:sp>
    </p:spTree>
    <p:extLst>
      <p:ext uri="{BB962C8B-B14F-4D97-AF65-F5344CB8AC3E}">
        <p14:creationId xmlns:p14="http://schemas.microsoft.com/office/powerpoint/2010/main" val="208067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C7D46E7A-C1C5-4875-8E24-EE76D4C1FA2D}"/>
              </a:ext>
            </a:extLst>
          </p:cNvPr>
          <p:cNvSpPr>
            <a:spLocks noGrp="1" noChangeArrowheads="1"/>
          </p:cNvSpPr>
          <p:nvPr>
            <p:ph type="body" sz="half" idx="2"/>
          </p:nvPr>
        </p:nvSpPr>
        <p:spPr>
          <a:xfrm>
            <a:off x="76200" y="85725"/>
            <a:ext cx="8991600" cy="4648200"/>
          </a:xfrm>
        </p:spPr>
        <p:txBody>
          <a:bodyPr/>
          <a:lstStyle/>
          <a:p>
            <a:pPr marL="0" indent="0">
              <a:buFontTx/>
              <a:buNone/>
            </a:pPr>
            <a:r>
              <a:rPr lang="en-US" altLang="en-US" sz="2000" dirty="0">
                <a:latin typeface="Comic Sans MS" panose="030F0702030302020204" pitchFamily="66" charset="0"/>
              </a:rPr>
              <a:t>Examination of chimp and human karyotypes shows that chimps have </a:t>
            </a:r>
            <a:br>
              <a:rPr lang="en-US" altLang="en-US" sz="2000" dirty="0">
                <a:latin typeface="Comic Sans MS" panose="030F0702030302020204" pitchFamily="66" charset="0"/>
              </a:rPr>
            </a:br>
            <a:r>
              <a:rPr lang="en-US" altLang="en-US" sz="2000" dirty="0">
                <a:latin typeface="Comic Sans MS" panose="030F0702030302020204" pitchFamily="66" charset="0"/>
              </a:rPr>
              <a:t>2 smaller chromosome pairs not found in humans; and humans have one larger chromosome pair (#2) not found in chimps.</a:t>
            </a:r>
          </a:p>
          <a:p>
            <a:pPr marL="0" indent="0">
              <a:buFontTx/>
              <a:buNone/>
            </a:pPr>
            <a:r>
              <a:rPr lang="en-US" altLang="en-US" sz="2000" dirty="0">
                <a:latin typeface="Comic Sans MS" panose="030F0702030302020204" pitchFamily="66" charset="0"/>
              </a:rPr>
              <a:t>It has been suggested that human chromosome # 2 was formed by the end-to-end fusion of the two chimp chromosomes at some point in the past. If this is true, there should be some evidence that can be observed to support this idea.</a:t>
            </a:r>
            <a:br>
              <a:rPr lang="en-US" altLang="en-US" sz="2000" dirty="0">
                <a:latin typeface="Comic Sans MS" panose="030F0702030302020204" pitchFamily="66" charset="0"/>
              </a:rPr>
            </a:br>
            <a:br>
              <a:rPr lang="en-US" altLang="en-US" sz="2000" dirty="0">
                <a:latin typeface="Comic Sans MS" panose="030F0702030302020204" pitchFamily="66" charset="0"/>
              </a:rPr>
            </a:br>
            <a:r>
              <a:rPr lang="en-US" altLang="en-US" sz="2000" dirty="0">
                <a:latin typeface="Comic Sans MS" panose="030F0702030302020204" pitchFamily="66" charset="0"/>
              </a:rPr>
              <a:t>            Use what you know about the </a:t>
            </a:r>
            <a:r>
              <a:rPr lang="en-US" altLang="en-US" sz="2000" i="1" u="sng" dirty="0">
                <a:latin typeface="Comic Sans MS" panose="030F0702030302020204" pitchFamily="66" charset="0"/>
              </a:rPr>
              <a:t>STRUCTURE OF EUKARYOTIC            </a:t>
            </a:r>
            <a:br>
              <a:rPr lang="en-US" altLang="en-US" sz="2000" i="1" u="sng" dirty="0">
                <a:latin typeface="Comic Sans MS" panose="030F0702030302020204" pitchFamily="66" charset="0"/>
              </a:rPr>
            </a:br>
            <a:r>
              <a:rPr lang="en-US" altLang="en-US" sz="2000" i="1" dirty="0">
                <a:latin typeface="Comic Sans MS" panose="030F0702030302020204" pitchFamily="66" charset="0"/>
              </a:rPr>
              <a:t>            </a:t>
            </a:r>
            <a:r>
              <a:rPr lang="en-US" altLang="en-US" sz="2000" i="1" u="sng" dirty="0">
                <a:latin typeface="Comic Sans MS" panose="030F0702030302020204" pitchFamily="66" charset="0"/>
              </a:rPr>
              <a:t>CHROMOSOMES</a:t>
            </a:r>
            <a:r>
              <a:rPr lang="en-US" altLang="en-US" sz="2000" dirty="0">
                <a:latin typeface="Comic Sans MS" panose="030F0702030302020204" pitchFamily="66" charset="0"/>
              </a:rPr>
              <a:t>  to MAKE SOME PREDICTIONS about the </a:t>
            </a:r>
            <a:br>
              <a:rPr lang="en-US" altLang="en-US" sz="2000" dirty="0">
                <a:latin typeface="Comic Sans MS" panose="030F0702030302020204" pitchFamily="66" charset="0"/>
              </a:rPr>
            </a:br>
            <a:r>
              <a:rPr lang="en-US" altLang="en-US" sz="2000" dirty="0">
                <a:latin typeface="Comic Sans MS" panose="030F0702030302020204" pitchFamily="66" charset="0"/>
              </a:rPr>
              <a:t>            structure of human chromosome #2 that would suggest </a:t>
            </a:r>
            <a:br>
              <a:rPr lang="en-US" altLang="en-US" sz="2000" dirty="0">
                <a:latin typeface="Comic Sans MS" panose="030F0702030302020204" pitchFamily="66" charset="0"/>
              </a:rPr>
            </a:br>
            <a:r>
              <a:rPr lang="en-US" altLang="en-US" sz="2000" dirty="0">
                <a:latin typeface="Comic Sans MS" panose="030F0702030302020204" pitchFamily="66" charset="0"/>
              </a:rPr>
              <a:t>            “relatedness” between chimps and humans</a:t>
            </a:r>
            <a:br>
              <a:rPr lang="en-US" altLang="en-US" sz="2000" dirty="0">
                <a:latin typeface="Comic Sans MS" panose="030F0702030302020204" pitchFamily="66" charset="0"/>
              </a:rPr>
            </a:br>
            <a:r>
              <a:rPr lang="en-US" altLang="en-US" sz="2000" dirty="0">
                <a:latin typeface="Comic Sans MS" panose="030F0702030302020204" pitchFamily="66" charset="0"/>
              </a:rPr>
              <a:t>             COLOR OR ADD LABELS TO THIS DIAGRAM.</a:t>
            </a:r>
            <a:br>
              <a:rPr lang="en-US" altLang="en-US" sz="2000" dirty="0">
                <a:latin typeface="Comic Sans MS" panose="030F0702030302020204" pitchFamily="66" charset="0"/>
              </a:rPr>
            </a:br>
            <a:endParaRPr lang="en-US" altLang="en-US" sz="2000" dirty="0">
              <a:latin typeface="Comic Sans MS" panose="030F0702030302020204" pitchFamily="66" charset="0"/>
            </a:endParaRPr>
          </a:p>
          <a:p>
            <a:pPr marL="0" indent="0">
              <a:buFontTx/>
              <a:buNone/>
            </a:pPr>
            <a:endParaRPr lang="en-US" altLang="en-US" sz="2000" dirty="0">
              <a:latin typeface="Comic Sans MS" panose="030F0702030302020204" pitchFamily="66" charset="0"/>
            </a:endParaRPr>
          </a:p>
          <a:p>
            <a:pPr marL="0" indent="0">
              <a:buFontTx/>
              <a:buNone/>
            </a:pPr>
            <a:r>
              <a:rPr lang="en-US" altLang="en-US" sz="2000" dirty="0">
                <a:latin typeface="Comic Sans MS" panose="030F0702030302020204" pitchFamily="66" charset="0"/>
              </a:rPr>
              <a:t>            “If this fusion explanation is true, then I would expect that . . . “</a:t>
            </a:r>
          </a:p>
          <a:p>
            <a:pPr marL="0" indent="0">
              <a:buFontTx/>
              <a:buNone/>
            </a:pPr>
            <a:endParaRPr lang="en-US" altLang="en-US" sz="2000" dirty="0">
              <a:latin typeface="Comic Sans MS" panose="030F0702030302020204" pitchFamily="66" charset="0"/>
            </a:endParaRPr>
          </a:p>
        </p:txBody>
      </p:sp>
      <p:sp>
        <p:nvSpPr>
          <p:cNvPr id="108547" name="Rectangle 1">
            <a:extLst>
              <a:ext uri="{FF2B5EF4-FFF2-40B4-BE49-F238E27FC236}">
                <a16:creationId xmlns:a16="http://schemas.microsoft.com/office/drawing/2014/main" id="{359E5488-D7DA-49D3-876E-141023B194B6}"/>
              </a:ext>
            </a:extLst>
          </p:cNvPr>
          <p:cNvSpPr>
            <a:spLocks noChangeArrowheads="1"/>
          </p:cNvSpPr>
          <p:nvPr/>
        </p:nvSpPr>
        <p:spPr bwMode="auto">
          <a:xfrm>
            <a:off x="23191" y="6231675"/>
            <a:ext cx="9185275" cy="62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nSpc>
                <a:spcPct val="107000"/>
              </a:lnSpc>
              <a:buNone/>
            </a:pPr>
            <a:r>
              <a:rPr lang="en-US" sz="1000" dirty="0">
                <a:solidFill>
                  <a:prstClr val="black"/>
                </a:solidFill>
              </a:rPr>
              <a:t>EVO-1.N.2 A comparison of DNA nucleotide sequences and/or protein amino acid sequences provides evidence for evolution and common ancestry</a:t>
            </a:r>
          </a:p>
          <a:p>
            <a:pPr>
              <a:buNone/>
            </a:pPr>
            <a:r>
              <a:rPr lang="en-US" sz="1000" dirty="0"/>
              <a:t>SP 2.B  Explain relationships between different characteristics of biological concepts, processes, or models represented visually    </a:t>
            </a:r>
          </a:p>
          <a:p>
            <a:pPr>
              <a:buNone/>
            </a:pPr>
            <a:r>
              <a:rPr lang="en-US" sz="1000" dirty="0"/>
              <a:t>     b. In applied contexts. </a:t>
            </a:r>
          </a:p>
        </p:txBody>
      </p:sp>
      <p:pic>
        <p:nvPicPr>
          <p:cNvPr id="108548" name="Picture 4" descr="http://www.gate.net/~rwms/hum_ape_chrom_2.gif">
            <a:extLst>
              <a:ext uri="{FF2B5EF4-FFF2-40B4-BE49-F238E27FC236}">
                <a16:creationId xmlns:a16="http://schemas.microsoft.com/office/drawing/2014/main" id="{F6AE7D56-F2A1-419B-8B56-4037E8BF9C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039" r="44810" b="7227"/>
          <a:stretch>
            <a:fillRect/>
          </a:stretch>
        </p:blipFill>
        <p:spPr bwMode="auto">
          <a:xfrm>
            <a:off x="152400" y="2455863"/>
            <a:ext cx="746125" cy="364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Box 2">
            <a:extLst>
              <a:ext uri="{FF2B5EF4-FFF2-40B4-BE49-F238E27FC236}">
                <a16:creationId xmlns:a16="http://schemas.microsoft.com/office/drawing/2014/main" id="{59F48EAE-D4C2-4623-B67B-6208F6076D1D}"/>
              </a:ext>
            </a:extLst>
          </p:cNvPr>
          <p:cNvSpPr txBox="1">
            <a:spLocks noChangeArrowheads="1"/>
          </p:cNvSpPr>
          <p:nvPr/>
        </p:nvSpPr>
        <p:spPr bwMode="auto">
          <a:xfrm>
            <a:off x="2819400" y="838200"/>
            <a:ext cx="4038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p:txBody>
      </p:sp>
      <p:sp>
        <p:nvSpPr>
          <p:cNvPr id="109572" name="TextBox 3">
            <a:extLst>
              <a:ext uri="{FF2B5EF4-FFF2-40B4-BE49-F238E27FC236}">
                <a16:creationId xmlns:a16="http://schemas.microsoft.com/office/drawing/2014/main" id="{2BD4D194-37CA-4284-A267-D81DB3880FD9}"/>
              </a:ext>
            </a:extLst>
          </p:cNvPr>
          <p:cNvSpPr txBox="1">
            <a:spLocks noChangeArrowheads="1"/>
          </p:cNvSpPr>
          <p:nvPr/>
        </p:nvSpPr>
        <p:spPr bwMode="auto">
          <a:xfrm>
            <a:off x="2971800" y="990600"/>
            <a:ext cx="4038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p:txBody>
      </p:sp>
      <p:sp>
        <p:nvSpPr>
          <p:cNvPr id="109573" name="Rectangle 4">
            <a:extLst>
              <a:ext uri="{FF2B5EF4-FFF2-40B4-BE49-F238E27FC236}">
                <a16:creationId xmlns:a16="http://schemas.microsoft.com/office/drawing/2014/main" id="{6AF20118-7C72-43FF-ABF0-D1785E3E0B7A}"/>
              </a:ext>
            </a:extLst>
          </p:cNvPr>
          <p:cNvSpPr>
            <a:spLocks noChangeArrowheads="1"/>
          </p:cNvSpPr>
          <p:nvPr/>
        </p:nvSpPr>
        <p:spPr bwMode="auto">
          <a:xfrm>
            <a:off x="1564103" y="237183"/>
            <a:ext cx="7368209"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altLang="en-US" sz="1600" dirty="0"/>
              <a:t> </a:t>
            </a:r>
            <a:r>
              <a:rPr lang="en-US" altLang="en-US" dirty="0"/>
              <a:t>“If this fusion explanation is true, then I would expect that . . . “</a:t>
            </a:r>
          </a:p>
          <a:p>
            <a:pPr eaLnBrk="1" hangingPunct="1"/>
            <a:endParaRPr lang="en-US" altLang="en-US" dirty="0"/>
          </a:p>
          <a:p>
            <a:pPr marL="342900" indent="-342900" eaLnBrk="1" hangingPunct="1">
              <a:buAutoNum type="arabicPeriod"/>
            </a:pPr>
            <a:r>
              <a:rPr lang="en-US" altLang="en-US" dirty="0"/>
              <a:t>BANDING PATTERNS </a:t>
            </a:r>
          </a:p>
          <a:p>
            <a:pPr eaLnBrk="1" hangingPunct="1"/>
            <a:endParaRPr lang="en-US" altLang="en-US" dirty="0"/>
          </a:p>
          <a:p>
            <a:pPr eaLnBrk="1" hangingPunct="1"/>
            <a:br>
              <a:rPr lang="en-US" altLang="en-US" dirty="0"/>
            </a:br>
            <a:r>
              <a:rPr lang="en-US" altLang="en-US" dirty="0"/>
              <a:t>2. DNA SEQUENCING- </a:t>
            </a:r>
          </a:p>
          <a:p>
            <a:pPr eaLnBrk="1" hangingPunct="1"/>
            <a:endParaRPr lang="en-US" altLang="en-US" dirty="0"/>
          </a:p>
          <a:p>
            <a:pPr eaLnBrk="1" hangingPunct="1"/>
            <a:endParaRPr lang="en-US" altLang="en-US" dirty="0"/>
          </a:p>
          <a:p>
            <a:pPr eaLnBrk="1" hangingPunct="1"/>
            <a:endParaRPr lang="en-US" altLang="en-US" dirty="0"/>
          </a:p>
          <a:p>
            <a:pPr eaLnBrk="1" hangingPunct="1"/>
            <a:r>
              <a:rPr lang="en-US" altLang="en-US" dirty="0"/>
              <a:t>3. TELOMERE LOCATION  ON THESE 2 chromosomes- </a:t>
            </a:r>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r>
              <a:rPr lang="en-US" altLang="en-US" dirty="0"/>
              <a:t>4. TELOMERE LOCATION ON OTHER HUMAN CHROMOSOMES</a:t>
            </a:r>
          </a:p>
          <a:p>
            <a:pPr eaLnBrk="1" hangingPunct="1"/>
            <a:endParaRPr lang="en-US" altLang="en-US" dirty="0"/>
          </a:p>
          <a:p>
            <a:pPr eaLnBrk="1" hangingPunct="1"/>
            <a:r>
              <a:rPr lang="en-US" altLang="en-US" dirty="0"/>
              <a:t> </a:t>
            </a:r>
          </a:p>
          <a:p>
            <a:pPr eaLnBrk="1" hangingPunct="1"/>
            <a:r>
              <a:rPr lang="en-US" altLang="en-US" sz="1600" dirty="0"/>
              <a:t> </a:t>
            </a:r>
          </a:p>
          <a:p>
            <a:pPr eaLnBrk="1" hangingPunct="1"/>
            <a:r>
              <a:rPr lang="en-US" altLang="en-US" sz="1600" dirty="0"/>
              <a:t> </a:t>
            </a:r>
          </a:p>
        </p:txBody>
      </p:sp>
      <p:sp>
        <p:nvSpPr>
          <p:cNvPr id="2" name="Rectangle 1">
            <a:extLst>
              <a:ext uri="{FF2B5EF4-FFF2-40B4-BE49-F238E27FC236}">
                <a16:creationId xmlns:a16="http://schemas.microsoft.com/office/drawing/2014/main" id="{0F992A55-206F-4ECC-A2C8-9D11DE0C62E1}"/>
              </a:ext>
            </a:extLst>
          </p:cNvPr>
          <p:cNvSpPr/>
          <p:nvPr/>
        </p:nvSpPr>
        <p:spPr>
          <a:xfrm>
            <a:off x="27296" y="6265460"/>
            <a:ext cx="9220200" cy="564770"/>
          </a:xfrm>
          <a:prstGeom prst="rect">
            <a:avLst/>
          </a:prstGeom>
        </p:spPr>
        <p:txBody>
          <a:bodyPr wrap="square">
            <a:spAutoFit/>
          </a:bodyPr>
          <a:lstStyle/>
          <a:p>
            <a:pPr lvl="0">
              <a:lnSpc>
                <a:spcPct val="107000"/>
              </a:lnSpc>
              <a:buNone/>
            </a:pPr>
            <a:r>
              <a:rPr lang="en-US" sz="1000" dirty="0">
                <a:solidFill>
                  <a:prstClr val="black"/>
                </a:solidFill>
              </a:rPr>
              <a:t>EVO-1.N.2 A comparison of DNA nucleotide sequences and/or protein amino acid sequences provides evidence for evolution and common ancestry</a:t>
            </a:r>
          </a:p>
          <a:p>
            <a:pPr>
              <a:buNone/>
            </a:pPr>
            <a:r>
              <a:rPr lang="en-US" sz="1000" dirty="0"/>
              <a:t>SP 2.B  Explain relationships between different characteristics of biological concepts, processes, or models represented visually    </a:t>
            </a:r>
          </a:p>
          <a:p>
            <a:pPr>
              <a:buNone/>
            </a:pPr>
            <a:r>
              <a:rPr lang="en-US" sz="1000" dirty="0"/>
              <a:t>     b. In applied contexts. </a:t>
            </a:r>
          </a:p>
        </p:txBody>
      </p:sp>
      <p:sp>
        <p:nvSpPr>
          <p:cNvPr id="3" name="Rectangle 2">
            <a:extLst>
              <a:ext uri="{FF2B5EF4-FFF2-40B4-BE49-F238E27FC236}">
                <a16:creationId xmlns:a16="http://schemas.microsoft.com/office/drawing/2014/main" id="{FE8CEA3B-EFBF-4600-A6E3-349D2BEEB7A5}"/>
              </a:ext>
            </a:extLst>
          </p:cNvPr>
          <p:cNvSpPr/>
          <p:nvPr/>
        </p:nvSpPr>
        <p:spPr>
          <a:xfrm>
            <a:off x="1704907" y="754106"/>
            <a:ext cx="7086600" cy="646331"/>
          </a:xfrm>
          <a:prstGeom prst="rect">
            <a:avLst/>
          </a:prstGeom>
        </p:spPr>
        <p:txBody>
          <a:bodyPr wrap="square">
            <a:spAutoFit/>
          </a:bodyPr>
          <a:lstStyle/>
          <a:p>
            <a:pPr eaLnBrk="1" hangingPunct="1"/>
            <a:r>
              <a:rPr lang="en-US" altLang="en-US" dirty="0"/>
              <a:t>                                        </a:t>
            </a:r>
            <a:r>
              <a:rPr lang="en-US" altLang="en-US" dirty="0">
                <a:solidFill>
                  <a:srgbClr val="0000FF"/>
                </a:solidFill>
              </a:rPr>
              <a:t>of human chromosome #2 and chimp </a:t>
            </a:r>
            <a:br>
              <a:rPr lang="en-US" altLang="en-US" dirty="0">
                <a:solidFill>
                  <a:srgbClr val="0000FF"/>
                </a:solidFill>
              </a:rPr>
            </a:br>
            <a:r>
              <a:rPr lang="en-US" altLang="en-US" dirty="0">
                <a:solidFill>
                  <a:srgbClr val="0000FF"/>
                </a:solidFill>
              </a:rPr>
              <a:t>    chromosomes should match up. (They do!)</a:t>
            </a:r>
          </a:p>
        </p:txBody>
      </p:sp>
      <p:sp>
        <p:nvSpPr>
          <p:cNvPr id="4" name="Rectangle 3">
            <a:extLst>
              <a:ext uri="{FF2B5EF4-FFF2-40B4-BE49-F238E27FC236}">
                <a16:creationId xmlns:a16="http://schemas.microsoft.com/office/drawing/2014/main" id="{100BB49B-5433-40BB-8D2D-39364D81E282}"/>
              </a:ext>
            </a:extLst>
          </p:cNvPr>
          <p:cNvSpPr/>
          <p:nvPr/>
        </p:nvSpPr>
        <p:spPr>
          <a:xfrm>
            <a:off x="1716504" y="1601554"/>
            <a:ext cx="7215808" cy="923330"/>
          </a:xfrm>
          <a:prstGeom prst="rect">
            <a:avLst/>
          </a:prstGeom>
        </p:spPr>
        <p:txBody>
          <a:bodyPr wrap="square">
            <a:spAutoFit/>
          </a:bodyPr>
          <a:lstStyle/>
          <a:p>
            <a:r>
              <a:rPr lang="en-US" altLang="en-US" dirty="0"/>
              <a:t>                                    </a:t>
            </a:r>
            <a:r>
              <a:rPr lang="en-US" altLang="en-US" dirty="0">
                <a:solidFill>
                  <a:srgbClr val="0000FF"/>
                </a:solidFill>
              </a:rPr>
              <a:t>DNA/Genes for particular proteins/traits are in corresponding positions on the chimp/human chromosomes.</a:t>
            </a:r>
            <a:br>
              <a:rPr lang="en-US" altLang="en-US" dirty="0">
                <a:solidFill>
                  <a:srgbClr val="0000FF"/>
                </a:solidFill>
              </a:rPr>
            </a:br>
            <a:r>
              <a:rPr lang="en-US" altLang="en-US" dirty="0">
                <a:solidFill>
                  <a:srgbClr val="0000FF"/>
                </a:solidFill>
              </a:rPr>
              <a:t>(They are!)</a:t>
            </a:r>
            <a:endParaRPr lang="en-US" dirty="0">
              <a:solidFill>
                <a:srgbClr val="0000FF"/>
              </a:solidFill>
            </a:endParaRPr>
          </a:p>
        </p:txBody>
      </p:sp>
      <p:sp>
        <p:nvSpPr>
          <p:cNvPr id="5" name="Rectangle 4">
            <a:extLst>
              <a:ext uri="{FF2B5EF4-FFF2-40B4-BE49-F238E27FC236}">
                <a16:creationId xmlns:a16="http://schemas.microsoft.com/office/drawing/2014/main" id="{94945168-9B93-4E65-AD73-CA2E8593D1B3}"/>
              </a:ext>
            </a:extLst>
          </p:cNvPr>
          <p:cNvSpPr/>
          <p:nvPr/>
        </p:nvSpPr>
        <p:spPr>
          <a:xfrm>
            <a:off x="1701594" y="3109688"/>
            <a:ext cx="7368209" cy="2031325"/>
          </a:xfrm>
          <a:prstGeom prst="rect">
            <a:avLst/>
          </a:prstGeom>
        </p:spPr>
        <p:txBody>
          <a:bodyPr wrap="square">
            <a:spAutoFit/>
          </a:bodyPr>
          <a:lstStyle/>
          <a:p>
            <a:r>
              <a:rPr lang="en-US" altLang="en-US" dirty="0">
                <a:solidFill>
                  <a:srgbClr val="0000FF"/>
                </a:solidFill>
              </a:rPr>
              <a:t>Eukaryotic chromosomes have telomeres on the tips to protect code from being lost during replication.  </a:t>
            </a:r>
          </a:p>
          <a:p>
            <a:endParaRPr lang="en-US" altLang="en-US" dirty="0">
              <a:solidFill>
                <a:srgbClr val="0000FF"/>
              </a:solidFill>
            </a:endParaRPr>
          </a:p>
          <a:p>
            <a:r>
              <a:rPr lang="en-US" altLang="en-US" dirty="0">
                <a:solidFill>
                  <a:srgbClr val="0000FF"/>
                </a:solidFill>
              </a:rPr>
              <a:t>If two chimp chromosomes fused, then there should be telomere sequences in the middle of human chromosome #2 where the fusion occurred. (There is)</a:t>
            </a:r>
            <a:br>
              <a:rPr lang="en-US" altLang="en-US" dirty="0"/>
            </a:br>
            <a:endParaRPr lang="en-US" dirty="0"/>
          </a:p>
        </p:txBody>
      </p:sp>
      <p:pic>
        <p:nvPicPr>
          <p:cNvPr id="10" name="Picture 4" descr="http://www.gate.net/~rwms/hum_ape_chrom_2.gif">
            <a:extLst>
              <a:ext uri="{FF2B5EF4-FFF2-40B4-BE49-F238E27FC236}">
                <a16:creationId xmlns:a16="http://schemas.microsoft.com/office/drawing/2014/main" id="{15CB7983-AF6D-484F-BFFC-9068C5DD3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039" r="44810" b="7227"/>
          <a:stretch>
            <a:fillRect/>
          </a:stretch>
        </p:blipFill>
        <p:spPr bwMode="auto">
          <a:xfrm>
            <a:off x="362608" y="247416"/>
            <a:ext cx="974378" cy="47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4A9977A0-892C-402B-B807-3A81ECA9D373}"/>
              </a:ext>
            </a:extLst>
          </p:cNvPr>
          <p:cNvGrpSpPr/>
          <p:nvPr/>
        </p:nvGrpSpPr>
        <p:grpSpPr>
          <a:xfrm>
            <a:off x="496799" y="533400"/>
            <a:ext cx="768629" cy="4415530"/>
            <a:chOff x="496799" y="533400"/>
            <a:chExt cx="768629" cy="4415530"/>
          </a:xfrm>
        </p:grpSpPr>
        <p:sp>
          <p:nvSpPr>
            <p:cNvPr id="15" name="Rectangle: Rounded Corners 14">
              <a:extLst>
                <a:ext uri="{FF2B5EF4-FFF2-40B4-BE49-F238E27FC236}">
                  <a16:creationId xmlns:a16="http://schemas.microsoft.com/office/drawing/2014/main" id="{62D881B4-C84F-44A0-85A9-F25D27AE5224}"/>
                </a:ext>
              </a:extLst>
            </p:cNvPr>
            <p:cNvSpPr/>
            <p:nvPr/>
          </p:nvSpPr>
          <p:spPr>
            <a:xfrm>
              <a:off x="1066334" y="2488441"/>
              <a:ext cx="199094" cy="18214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6E9CBB07-F4A1-4D95-B7F9-0AEA81AF5C8F}"/>
                </a:ext>
              </a:extLst>
            </p:cNvPr>
            <p:cNvSpPr/>
            <p:nvPr/>
          </p:nvSpPr>
          <p:spPr>
            <a:xfrm>
              <a:off x="795682" y="2488441"/>
              <a:ext cx="199094" cy="18214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C05EB50B-761A-41EA-8C11-894E9960FA4D}"/>
                </a:ext>
              </a:extLst>
            </p:cNvPr>
            <p:cNvSpPr/>
            <p:nvPr/>
          </p:nvSpPr>
          <p:spPr>
            <a:xfrm>
              <a:off x="1065213" y="533400"/>
              <a:ext cx="199094" cy="18214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D099794B-7738-4FFC-B7FD-1D507D55221E}"/>
                </a:ext>
              </a:extLst>
            </p:cNvPr>
            <p:cNvSpPr/>
            <p:nvPr/>
          </p:nvSpPr>
          <p:spPr>
            <a:xfrm>
              <a:off x="496799" y="533400"/>
              <a:ext cx="199094" cy="18214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712E180-2B28-43B0-BF09-E359A0CFF8C7}"/>
                </a:ext>
              </a:extLst>
            </p:cNvPr>
            <p:cNvPicPr>
              <a:picLocks noChangeAspect="1"/>
            </p:cNvPicPr>
            <p:nvPr/>
          </p:nvPicPr>
          <p:blipFill>
            <a:blip r:embed="rId3"/>
            <a:stretch>
              <a:fillRect/>
            </a:stretch>
          </p:blipFill>
          <p:spPr>
            <a:xfrm>
              <a:off x="496799" y="2463303"/>
              <a:ext cx="225572" cy="207282"/>
            </a:xfrm>
            <a:prstGeom prst="rect">
              <a:avLst/>
            </a:prstGeom>
          </p:spPr>
        </p:pic>
        <p:sp>
          <p:nvSpPr>
            <p:cNvPr id="20" name="Rectangle: Rounded Corners 19">
              <a:extLst>
                <a:ext uri="{FF2B5EF4-FFF2-40B4-BE49-F238E27FC236}">
                  <a16:creationId xmlns:a16="http://schemas.microsoft.com/office/drawing/2014/main" id="{154B4EDB-3FF4-4381-9B60-403CA4DD4C09}"/>
                </a:ext>
              </a:extLst>
            </p:cNvPr>
            <p:cNvSpPr/>
            <p:nvPr/>
          </p:nvSpPr>
          <p:spPr>
            <a:xfrm>
              <a:off x="496799" y="4741648"/>
              <a:ext cx="199094" cy="18214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08C1875-FD7C-4A50-A73A-5E2C9D6B6A5C}"/>
                </a:ext>
              </a:extLst>
            </p:cNvPr>
            <p:cNvPicPr>
              <a:picLocks noChangeAspect="1"/>
            </p:cNvPicPr>
            <p:nvPr/>
          </p:nvPicPr>
          <p:blipFill>
            <a:blip r:embed="rId3"/>
            <a:stretch>
              <a:fillRect/>
            </a:stretch>
          </p:blipFill>
          <p:spPr>
            <a:xfrm>
              <a:off x="790867" y="4741648"/>
              <a:ext cx="225572" cy="207282"/>
            </a:xfrm>
            <a:prstGeom prst="rect">
              <a:avLst/>
            </a:prstGeom>
          </p:spPr>
        </p:pic>
      </p:grpSp>
      <p:sp>
        <p:nvSpPr>
          <p:cNvPr id="13" name="Rectangle 12">
            <a:extLst>
              <a:ext uri="{FF2B5EF4-FFF2-40B4-BE49-F238E27FC236}">
                <a16:creationId xmlns:a16="http://schemas.microsoft.com/office/drawing/2014/main" id="{6D890A98-BAC1-4619-85F9-3312DB81D092}"/>
              </a:ext>
            </a:extLst>
          </p:cNvPr>
          <p:cNvSpPr/>
          <p:nvPr/>
        </p:nvSpPr>
        <p:spPr>
          <a:xfrm>
            <a:off x="1905000" y="5269344"/>
            <a:ext cx="7552601" cy="923330"/>
          </a:xfrm>
          <a:prstGeom prst="rect">
            <a:avLst/>
          </a:prstGeom>
        </p:spPr>
        <p:txBody>
          <a:bodyPr wrap="square">
            <a:spAutoFit/>
          </a:bodyPr>
          <a:lstStyle/>
          <a:p>
            <a:pPr lvl="0"/>
            <a:r>
              <a:rPr lang="en-US" altLang="en-US" dirty="0">
                <a:solidFill>
                  <a:srgbClr val="0000FF"/>
                </a:solidFill>
              </a:rPr>
              <a:t>Human chromosome #2 is the only human chromosome with telomeres in the middle</a:t>
            </a:r>
            <a:br>
              <a:rPr lang="en-US" altLang="en-US" dirty="0">
                <a:solidFill>
                  <a:srgbClr val="000000"/>
                </a:solidFill>
              </a:rPr>
            </a:br>
            <a:endParaRPr lang="en-US"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Box 2">
            <a:extLst>
              <a:ext uri="{FF2B5EF4-FFF2-40B4-BE49-F238E27FC236}">
                <a16:creationId xmlns:a16="http://schemas.microsoft.com/office/drawing/2014/main" id="{59F48EAE-D4C2-4623-B67B-6208F6076D1D}"/>
              </a:ext>
            </a:extLst>
          </p:cNvPr>
          <p:cNvSpPr txBox="1">
            <a:spLocks noChangeArrowheads="1"/>
          </p:cNvSpPr>
          <p:nvPr/>
        </p:nvSpPr>
        <p:spPr bwMode="auto">
          <a:xfrm>
            <a:off x="2819400" y="838200"/>
            <a:ext cx="4038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p:txBody>
      </p:sp>
      <p:sp>
        <p:nvSpPr>
          <p:cNvPr id="109572" name="TextBox 3">
            <a:extLst>
              <a:ext uri="{FF2B5EF4-FFF2-40B4-BE49-F238E27FC236}">
                <a16:creationId xmlns:a16="http://schemas.microsoft.com/office/drawing/2014/main" id="{2BD4D194-37CA-4284-A267-D81DB3880FD9}"/>
              </a:ext>
            </a:extLst>
          </p:cNvPr>
          <p:cNvSpPr txBox="1">
            <a:spLocks noChangeArrowheads="1"/>
          </p:cNvSpPr>
          <p:nvPr/>
        </p:nvSpPr>
        <p:spPr bwMode="auto">
          <a:xfrm>
            <a:off x="2971800" y="990600"/>
            <a:ext cx="4038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p:txBody>
      </p:sp>
      <p:sp>
        <p:nvSpPr>
          <p:cNvPr id="109573" name="Rectangle 4">
            <a:extLst>
              <a:ext uri="{FF2B5EF4-FFF2-40B4-BE49-F238E27FC236}">
                <a16:creationId xmlns:a16="http://schemas.microsoft.com/office/drawing/2014/main" id="{6AF20118-7C72-43FF-ABF0-D1785E3E0B7A}"/>
              </a:ext>
            </a:extLst>
          </p:cNvPr>
          <p:cNvSpPr>
            <a:spLocks noChangeArrowheads="1"/>
          </p:cNvSpPr>
          <p:nvPr/>
        </p:nvSpPr>
        <p:spPr bwMode="auto">
          <a:xfrm>
            <a:off x="1964635" y="541406"/>
            <a:ext cx="7315200"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altLang="en-US" dirty="0"/>
              <a:t>5. CENTROMERE LOCATIONS-</a:t>
            </a:r>
          </a:p>
          <a:p>
            <a:pPr marL="342900" indent="-342900" eaLnBrk="1" hangingPunct="1">
              <a:buAutoNum type="arabicPeriod" startAt="4"/>
            </a:pPr>
            <a:endParaRPr lang="en-US" altLang="en-US" dirty="0"/>
          </a:p>
          <a:p>
            <a:pPr marL="342900" indent="-342900" eaLnBrk="1" hangingPunct="1">
              <a:buAutoNum type="arabicPeriod" startAt="4"/>
            </a:pPr>
            <a:endParaRPr lang="en-US" altLang="en-US" dirty="0"/>
          </a:p>
          <a:p>
            <a:pPr marL="342900" indent="-342900" eaLnBrk="1" hangingPunct="1">
              <a:buAutoNum type="arabicPeriod" startAt="4"/>
            </a:pPr>
            <a:endParaRPr lang="en-US" altLang="en-US" dirty="0"/>
          </a:p>
          <a:p>
            <a:pPr marL="342900" indent="-342900" eaLnBrk="1" hangingPunct="1">
              <a:buAutoNum type="arabicPeriod" startAt="4"/>
            </a:pPr>
            <a:endParaRPr lang="en-US" altLang="en-US" dirty="0"/>
          </a:p>
          <a:p>
            <a:pPr marL="342900" indent="-342900" eaLnBrk="1" hangingPunct="1">
              <a:buAutoNum type="arabicPeriod" startAt="4"/>
            </a:pPr>
            <a:endParaRPr lang="en-US" altLang="en-US" dirty="0"/>
          </a:p>
          <a:p>
            <a:pPr marL="342900" indent="-342900" eaLnBrk="1" hangingPunct="1">
              <a:buAutoNum type="arabicPeriod" startAt="4"/>
            </a:pPr>
            <a:endParaRPr lang="en-US" altLang="en-US" dirty="0"/>
          </a:p>
          <a:p>
            <a:pPr marL="342900" indent="-342900" eaLnBrk="1" hangingPunct="1">
              <a:buAutoNum type="arabicPeriod" startAt="4"/>
            </a:pPr>
            <a:endParaRPr lang="en-US" altLang="en-US" dirty="0"/>
          </a:p>
          <a:p>
            <a:pPr eaLnBrk="1" hangingPunct="1"/>
            <a:r>
              <a:rPr lang="en-US" altLang="en-US" dirty="0"/>
              <a:t>6. CENTROMERE ACTIVITY </a:t>
            </a:r>
            <a:br>
              <a:rPr lang="en-US" altLang="en-US" dirty="0"/>
            </a:br>
            <a:r>
              <a:rPr lang="en-US" altLang="en-US" dirty="0"/>
              <a:t>            </a:t>
            </a:r>
          </a:p>
          <a:p>
            <a:pPr eaLnBrk="1" hangingPunct="1"/>
            <a:r>
              <a:rPr lang="en-US" altLang="en-US" dirty="0"/>
              <a:t> </a:t>
            </a:r>
          </a:p>
          <a:p>
            <a:pPr eaLnBrk="1" hangingPunct="1"/>
            <a:r>
              <a:rPr lang="en-US" altLang="en-US" dirty="0"/>
              <a:t> </a:t>
            </a:r>
          </a:p>
          <a:p>
            <a:pPr eaLnBrk="1" hangingPunct="1"/>
            <a:r>
              <a:rPr lang="en-US" altLang="en-US" sz="1600" dirty="0"/>
              <a:t> </a:t>
            </a:r>
          </a:p>
          <a:p>
            <a:pPr eaLnBrk="1" hangingPunct="1"/>
            <a:r>
              <a:rPr lang="en-US" altLang="en-US" sz="1600" dirty="0"/>
              <a:t> </a:t>
            </a:r>
          </a:p>
        </p:txBody>
      </p:sp>
      <p:sp>
        <p:nvSpPr>
          <p:cNvPr id="2" name="Rectangle 1">
            <a:extLst>
              <a:ext uri="{FF2B5EF4-FFF2-40B4-BE49-F238E27FC236}">
                <a16:creationId xmlns:a16="http://schemas.microsoft.com/office/drawing/2014/main" id="{0F992A55-206F-4ECC-A2C8-9D11DE0C62E1}"/>
              </a:ext>
            </a:extLst>
          </p:cNvPr>
          <p:cNvSpPr/>
          <p:nvPr/>
        </p:nvSpPr>
        <p:spPr>
          <a:xfrm>
            <a:off x="-38100" y="6262619"/>
            <a:ext cx="9220200" cy="564770"/>
          </a:xfrm>
          <a:prstGeom prst="rect">
            <a:avLst/>
          </a:prstGeom>
        </p:spPr>
        <p:txBody>
          <a:bodyPr wrap="square">
            <a:spAutoFit/>
          </a:bodyPr>
          <a:lstStyle/>
          <a:p>
            <a:pPr lvl="0">
              <a:lnSpc>
                <a:spcPct val="107000"/>
              </a:lnSpc>
              <a:buNone/>
            </a:pPr>
            <a:r>
              <a:rPr lang="en-US" sz="1000" dirty="0">
                <a:solidFill>
                  <a:prstClr val="black"/>
                </a:solidFill>
                <a:latin typeface="Times New Roman" panose="02020603050405020304" pitchFamily="18" charset="0"/>
                <a:cs typeface="Times New Roman" panose="02020603050405020304" pitchFamily="18" charset="0"/>
              </a:rPr>
              <a:t>EVO-1.N.2 A comparison of DNA nucleotide sequences and/or protein amino acid sequences provides evidence for evolution and common ancestry</a:t>
            </a:r>
          </a:p>
          <a:p>
            <a:pPr>
              <a:buNone/>
            </a:pPr>
            <a:r>
              <a:rPr lang="en-US" sz="1000" dirty="0">
                <a:latin typeface="Times New Roman" panose="02020603050405020304" pitchFamily="18" charset="0"/>
                <a:cs typeface="Times New Roman" panose="02020603050405020304" pitchFamily="18" charset="0"/>
              </a:rPr>
              <a:t>SP 2.B  Explain relationships between different characteristics of biological concepts, processes, or models represented visually    </a:t>
            </a:r>
          </a:p>
          <a:p>
            <a:pPr>
              <a:buNone/>
            </a:pPr>
            <a:r>
              <a:rPr lang="en-US" sz="1000" dirty="0">
                <a:latin typeface="Times New Roman" panose="02020603050405020304" pitchFamily="18" charset="0"/>
                <a:cs typeface="Times New Roman" panose="02020603050405020304" pitchFamily="18" charset="0"/>
              </a:rPr>
              <a:t>     b. In applied contexts. </a:t>
            </a:r>
          </a:p>
        </p:txBody>
      </p:sp>
      <p:sp>
        <p:nvSpPr>
          <p:cNvPr id="5" name="Rectangle 4">
            <a:extLst>
              <a:ext uri="{FF2B5EF4-FFF2-40B4-BE49-F238E27FC236}">
                <a16:creationId xmlns:a16="http://schemas.microsoft.com/office/drawing/2014/main" id="{E2C56D78-7C1B-4F1D-8528-51106B06A86E}"/>
              </a:ext>
            </a:extLst>
          </p:cNvPr>
          <p:cNvSpPr/>
          <p:nvPr/>
        </p:nvSpPr>
        <p:spPr>
          <a:xfrm>
            <a:off x="2070652" y="901148"/>
            <a:ext cx="6664901" cy="1477328"/>
          </a:xfrm>
          <a:prstGeom prst="rect">
            <a:avLst/>
          </a:prstGeom>
        </p:spPr>
        <p:txBody>
          <a:bodyPr wrap="square">
            <a:spAutoFit/>
          </a:bodyPr>
          <a:lstStyle/>
          <a:p>
            <a:r>
              <a:rPr lang="en-US" altLang="en-US" dirty="0">
                <a:solidFill>
                  <a:srgbClr val="0000FF"/>
                </a:solidFill>
              </a:rPr>
              <a:t>Eukaryotic chromosomes have centromere regions to which spindle fibers attach during cell division.  </a:t>
            </a:r>
          </a:p>
          <a:p>
            <a:endParaRPr lang="en-US" altLang="en-US" dirty="0">
              <a:solidFill>
                <a:srgbClr val="0000FF"/>
              </a:solidFill>
            </a:endParaRPr>
          </a:p>
          <a:p>
            <a:r>
              <a:rPr lang="en-US" altLang="en-US" dirty="0">
                <a:solidFill>
                  <a:srgbClr val="0000FF"/>
                </a:solidFill>
              </a:rPr>
              <a:t>If two chimp chromosomes fused, then there should be 2 centromere regions on human chromosome #2. (There are)</a:t>
            </a:r>
            <a:endParaRPr lang="en-US" dirty="0">
              <a:solidFill>
                <a:srgbClr val="0000FF"/>
              </a:solidFill>
            </a:endParaRPr>
          </a:p>
        </p:txBody>
      </p:sp>
      <p:sp>
        <p:nvSpPr>
          <p:cNvPr id="6" name="Rectangle 5">
            <a:extLst>
              <a:ext uri="{FF2B5EF4-FFF2-40B4-BE49-F238E27FC236}">
                <a16:creationId xmlns:a16="http://schemas.microsoft.com/office/drawing/2014/main" id="{2A5D9CE5-0A3E-44DE-A7F4-C0C4C02DFFC2}"/>
              </a:ext>
            </a:extLst>
          </p:cNvPr>
          <p:cNvSpPr/>
          <p:nvPr/>
        </p:nvSpPr>
        <p:spPr>
          <a:xfrm>
            <a:off x="1964635" y="63741"/>
            <a:ext cx="7255565" cy="369332"/>
          </a:xfrm>
          <a:prstGeom prst="rect">
            <a:avLst/>
          </a:prstGeom>
        </p:spPr>
        <p:txBody>
          <a:bodyPr wrap="square">
            <a:spAutoFit/>
          </a:bodyPr>
          <a:lstStyle/>
          <a:p>
            <a:pPr eaLnBrk="1" hangingPunct="1"/>
            <a:r>
              <a:rPr lang="en-US" altLang="en-US" dirty="0"/>
              <a:t>“If this fusion explanation is true, then I would expect that . . . “ </a:t>
            </a:r>
            <a:endParaRPr lang="en-US" dirty="0"/>
          </a:p>
        </p:txBody>
      </p:sp>
      <p:pic>
        <p:nvPicPr>
          <p:cNvPr id="8" name="Picture 7">
            <a:extLst>
              <a:ext uri="{FF2B5EF4-FFF2-40B4-BE49-F238E27FC236}">
                <a16:creationId xmlns:a16="http://schemas.microsoft.com/office/drawing/2014/main" id="{5D0D58B8-FD96-43D4-AF6A-0645ED670A85}"/>
              </a:ext>
            </a:extLst>
          </p:cNvPr>
          <p:cNvPicPr>
            <a:picLocks noChangeAspect="1"/>
          </p:cNvPicPr>
          <p:nvPr/>
        </p:nvPicPr>
        <p:blipFill rotWithShape="1">
          <a:blip r:embed="rId2"/>
          <a:srcRect l="21666" t="23547" r="71667" b="27422"/>
          <a:stretch/>
        </p:blipFill>
        <p:spPr>
          <a:xfrm>
            <a:off x="204376" y="105267"/>
            <a:ext cx="1178197" cy="4871743"/>
          </a:xfrm>
          <a:prstGeom prst="rect">
            <a:avLst/>
          </a:prstGeom>
        </p:spPr>
      </p:pic>
      <p:pic>
        <p:nvPicPr>
          <p:cNvPr id="9" name="Picture 8">
            <a:extLst>
              <a:ext uri="{FF2B5EF4-FFF2-40B4-BE49-F238E27FC236}">
                <a16:creationId xmlns:a16="http://schemas.microsoft.com/office/drawing/2014/main" id="{33C59E36-7A96-4340-97DB-AA3CF2BC721B}"/>
              </a:ext>
            </a:extLst>
          </p:cNvPr>
          <p:cNvPicPr>
            <a:picLocks noChangeAspect="1"/>
          </p:cNvPicPr>
          <p:nvPr/>
        </p:nvPicPr>
        <p:blipFill>
          <a:blip r:embed="rId3"/>
          <a:stretch>
            <a:fillRect/>
          </a:stretch>
        </p:blipFill>
        <p:spPr>
          <a:xfrm>
            <a:off x="158829" y="205337"/>
            <a:ext cx="1617479" cy="4659535"/>
          </a:xfrm>
          <a:prstGeom prst="rect">
            <a:avLst/>
          </a:prstGeom>
        </p:spPr>
      </p:pic>
      <p:sp>
        <p:nvSpPr>
          <p:cNvPr id="10" name="Rectangle 9">
            <a:extLst>
              <a:ext uri="{FF2B5EF4-FFF2-40B4-BE49-F238E27FC236}">
                <a16:creationId xmlns:a16="http://schemas.microsoft.com/office/drawing/2014/main" id="{B8BD8EE6-BAE1-4644-A80D-BFF773A611E4}"/>
              </a:ext>
            </a:extLst>
          </p:cNvPr>
          <p:cNvSpPr/>
          <p:nvPr/>
        </p:nvSpPr>
        <p:spPr>
          <a:xfrm>
            <a:off x="2070653" y="3122299"/>
            <a:ext cx="6868972" cy="646331"/>
          </a:xfrm>
          <a:prstGeom prst="rect">
            <a:avLst/>
          </a:prstGeom>
        </p:spPr>
        <p:txBody>
          <a:bodyPr wrap="square">
            <a:spAutoFit/>
          </a:bodyPr>
          <a:lstStyle/>
          <a:p>
            <a:r>
              <a:rPr lang="en-US" altLang="en-US" dirty="0">
                <a:solidFill>
                  <a:srgbClr val="0000FF"/>
                </a:solidFill>
              </a:rPr>
              <a:t>There are 2 centromere regions on human chromosome #2 but one is inactive!</a:t>
            </a:r>
            <a:endParaRPr lang="en-US" dirty="0"/>
          </a:p>
        </p:txBody>
      </p:sp>
    </p:spTree>
    <p:extLst>
      <p:ext uri="{BB962C8B-B14F-4D97-AF65-F5344CB8AC3E}">
        <p14:creationId xmlns:p14="http://schemas.microsoft.com/office/powerpoint/2010/main" val="57213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6A1D15F2-A596-4316-803F-67ED43CEB05A}"/>
              </a:ext>
            </a:extLst>
          </p:cNvPr>
          <p:cNvSpPr>
            <a:spLocks noGrp="1" noChangeArrowheads="1"/>
          </p:cNvSpPr>
          <p:nvPr>
            <p:ph type="body" sz="half" idx="2"/>
          </p:nvPr>
        </p:nvSpPr>
        <p:spPr>
          <a:xfrm>
            <a:off x="381000" y="228600"/>
            <a:ext cx="8458200" cy="2286000"/>
          </a:xfrm>
        </p:spPr>
        <p:txBody>
          <a:bodyPr/>
          <a:lstStyle/>
          <a:p>
            <a:pPr eaLnBrk="1" hangingPunct="1">
              <a:buFontTx/>
              <a:buNone/>
            </a:pPr>
            <a:r>
              <a:rPr lang="en-US" altLang="en-US" sz="4000" b="1" dirty="0">
                <a:latin typeface="Comic Sans MS" panose="030F0702030302020204" pitchFamily="66" charset="0"/>
              </a:rPr>
              <a:t>Tell the 2 equations needed to solve Hardy Weinberg problems</a:t>
            </a:r>
          </a:p>
        </p:txBody>
      </p:sp>
      <p:sp>
        <p:nvSpPr>
          <p:cNvPr id="160771" name="Text Box 3">
            <a:extLst>
              <a:ext uri="{FF2B5EF4-FFF2-40B4-BE49-F238E27FC236}">
                <a16:creationId xmlns:a16="http://schemas.microsoft.com/office/drawing/2014/main" id="{2CE373E8-82E1-4C59-917F-28DF62CBB166}"/>
              </a:ext>
            </a:extLst>
          </p:cNvPr>
          <p:cNvSpPr txBox="1">
            <a:spLocks noChangeArrowheads="1"/>
          </p:cNvSpPr>
          <p:nvPr/>
        </p:nvSpPr>
        <p:spPr bwMode="auto">
          <a:xfrm>
            <a:off x="1905000" y="1524000"/>
            <a:ext cx="45434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p + q = 1</a:t>
            </a:r>
          </a:p>
          <a:p>
            <a:pPr eaLnBrk="1" hangingPunct="1">
              <a:spcBef>
                <a:spcPct val="0"/>
              </a:spcBef>
              <a:buFontTx/>
              <a:buNone/>
            </a:pPr>
            <a:r>
              <a:rPr lang="en-US" altLang="en-US" sz="4000" b="1" dirty="0">
                <a:solidFill>
                  <a:schemeClr val="accent2"/>
                </a:solidFill>
                <a:latin typeface="Comic Sans MS" panose="030F0702030302020204" pitchFamily="66" charset="0"/>
              </a:rPr>
              <a:t>P</a:t>
            </a:r>
            <a:r>
              <a:rPr lang="en-US" altLang="en-US" sz="4000" b="1" baseline="30000" dirty="0">
                <a:solidFill>
                  <a:schemeClr val="accent2"/>
                </a:solidFill>
                <a:latin typeface="Comic Sans MS" panose="030F0702030302020204" pitchFamily="66" charset="0"/>
              </a:rPr>
              <a:t>2</a:t>
            </a:r>
            <a:r>
              <a:rPr lang="en-US" altLang="en-US" sz="4000" b="1" dirty="0">
                <a:solidFill>
                  <a:schemeClr val="accent2"/>
                </a:solidFill>
                <a:latin typeface="Comic Sans MS" panose="030F0702030302020204" pitchFamily="66" charset="0"/>
              </a:rPr>
              <a:t> + 2pq + q</a:t>
            </a:r>
            <a:r>
              <a:rPr lang="en-US" altLang="en-US" sz="4000" b="1" baseline="30000" dirty="0">
                <a:solidFill>
                  <a:schemeClr val="accent2"/>
                </a:solidFill>
                <a:latin typeface="Comic Sans MS" panose="030F0702030302020204" pitchFamily="66" charset="0"/>
              </a:rPr>
              <a:t>2</a:t>
            </a:r>
            <a:r>
              <a:rPr lang="en-US" altLang="en-US" sz="4000" b="1" dirty="0">
                <a:solidFill>
                  <a:schemeClr val="accent2"/>
                </a:solidFill>
                <a:latin typeface="Comic Sans MS" panose="030F0702030302020204" pitchFamily="66" charset="0"/>
              </a:rPr>
              <a:t> = 1</a:t>
            </a:r>
          </a:p>
        </p:txBody>
      </p:sp>
      <p:sp>
        <p:nvSpPr>
          <p:cNvPr id="52228" name="Text Box 4">
            <a:extLst>
              <a:ext uri="{FF2B5EF4-FFF2-40B4-BE49-F238E27FC236}">
                <a16:creationId xmlns:a16="http://schemas.microsoft.com/office/drawing/2014/main" id="{5D742B98-62FD-4075-B544-ACEFE4959C88}"/>
              </a:ext>
            </a:extLst>
          </p:cNvPr>
          <p:cNvSpPr txBox="1">
            <a:spLocks noChangeArrowheads="1"/>
          </p:cNvSpPr>
          <p:nvPr/>
        </p:nvSpPr>
        <p:spPr bwMode="auto">
          <a:xfrm>
            <a:off x="268288" y="2971800"/>
            <a:ext cx="8607425"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latin typeface="Comic Sans MS" panose="030F0702030302020204" pitchFamily="66" charset="0"/>
              </a:rPr>
              <a:t>The number of times a certain</a:t>
            </a:r>
            <a:br>
              <a:rPr lang="en-US" altLang="en-US" sz="3600" b="1" dirty="0">
                <a:latin typeface="Comic Sans MS" panose="030F0702030302020204" pitchFamily="66" charset="0"/>
              </a:rPr>
            </a:br>
            <a:r>
              <a:rPr lang="en-US" altLang="en-US" sz="3600" b="1" dirty="0">
                <a:latin typeface="Comic Sans MS" panose="030F0702030302020204" pitchFamily="66" charset="0"/>
              </a:rPr>
              <a:t>allele occurs in a gene pool </a:t>
            </a:r>
          </a:p>
          <a:p>
            <a:pPr eaLnBrk="1" hangingPunct="1">
              <a:spcBef>
                <a:spcPct val="0"/>
              </a:spcBef>
              <a:buFontTx/>
              <a:buNone/>
            </a:pPr>
            <a:r>
              <a:rPr lang="en-US" altLang="en-US" sz="3600" b="1" dirty="0">
                <a:latin typeface="Comic Sans MS" panose="030F0702030302020204" pitchFamily="66" charset="0"/>
              </a:rPr>
              <a:t>compared to the number of times </a:t>
            </a:r>
          </a:p>
          <a:p>
            <a:pPr eaLnBrk="1" hangingPunct="1">
              <a:spcBef>
                <a:spcPct val="0"/>
              </a:spcBef>
              <a:buFontTx/>
              <a:buNone/>
            </a:pPr>
            <a:r>
              <a:rPr lang="en-US" altLang="en-US" sz="3600" b="1" dirty="0">
                <a:latin typeface="Comic Sans MS" panose="030F0702030302020204" pitchFamily="66" charset="0"/>
              </a:rPr>
              <a:t>other alleles for the same gene occur</a:t>
            </a:r>
            <a:endParaRPr lang="en-US" altLang="en-US" sz="2800" b="1" dirty="0">
              <a:latin typeface="Comic Sans MS" panose="030F0702030302020204" pitchFamily="66" charset="0"/>
            </a:endParaRPr>
          </a:p>
        </p:txBody>
      </p:sp>
      <p:sp>
        <p:nvSpPr>
          <p:cNvPr id="160773" name="Text Box 5">
            <a:extLst>
              <a:ext uri="{FF2B5EF4-FFF2-40B4-BE49-F238E27FC236}">
                <a16:creationId xmlns:a16="http://schemas.microsoft.com/office/drawing/2014/main" id="{03B5138D-9D0D-4191-AFB3-44860D81F777}"/>
              </a:ext>
            </a:extLst>
          </p:cNvPr>
          <p:cNvSpPr txBox="1">
            <a:spLocks noChangeArrowheads="1"/>
          </p:cNvSpPr>
          <p:nvPr/>
        </p:nvSpPr>
        <p:spPr bwMode="auto">
          <a:xfrm>
            <a:off x="1524000" y="5105400"/>
            <a:ext cx="807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dirty="0">
                <a:solidFill>
                  <a:schemeClr val="accent2"/>
                </a:solidFill>
                <a:latin typeface="Comic Sans MS" panose="030F0702030302020204" pitchFamily="66" charset="0"/>
              </a:rPr>
              <a:t>Relative frequency</a:t>
            </a:r>
          </a:p>
        </p:txBody>
      </p:sp>
      <p:sp>
        <p:nvSpPr>
          <p:cNvPr id="52230" name="Rectangle 1">
            <a:extLst>
              <a:ext uri="{FF2B5EF4-FFF2-40B4-BE49-F238E27FC236}">
                <a16:creationId xmlns:a16="http://schemas.microsoft.com/office/drawing/2014/main" id="{D62A7F3B-4B7E-450B-96F4-50E821E69A21}"/>
              </a:ext>
            </a:extLst>
          </p:cNvPr>
          <p:cNvSpPr>
            <a:spLocks noChangeArrowheads="1"/>
          </p:cNvSpPr>
          <p:nvPr/>
        </p:nvSpPr>
        <p:spPr bwMode="auto">
          <a:xfrm>
            <a:off x="32825" y="6505712"/>
            <a:ext cx="9372600" cy="24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nSpc>
                <a:spcPct val="107000"/>
              </a:lnSpc>
              <a:buNone/>
            </a:pPr>
            <a:r>
              <a:rPr lang="en-US" sz="1000" dirty="0"/>
              <a:t>EVO-1.K.2 Allele frequencies in a population can be calculated from genotype frequencies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0771"/>
                                        </p:tgtEl>
                                        <p:attrNameLst>
                                          <p:attrName>style.visibility</p:attrName>
                                        </p:attrNameLst>
                                      </p:cBhvr>
                                      <p:to>
                                        <p:strVal val="visible"/>
                                      </p:to>
                                    </p:set>
                                    <p:animEffect transition="in" filter="dissolve">
                                      <p:cBhvr>
                                        <p:cTn id="7" dur="500"/>
                                        <p:tgtEl>
                                          <p:spTgt spid="160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0773"/>
                                        </p:tgtEl>
                                        <p:attrNameLst>
                                          <p:attrName>style.visibility</p:attrName>
                                        </p:attrNameLst>
                                      </p:cBhvr>
                                      <p:to>
                                        <p:strVal val="visible"/>
                                      </p:to>
                                    </p:set>
                                    <p:animEffect transition="in" filter="dissolve">
                                      <p:cBhvr>
                                        <p:cTn id="12" dur="500"/>
                                        <p:tgtEl>
                                          <p:spTgt spid="160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autoUpdateAnimBg="0"/>
      <p:bldP spid="160773"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4" name="Picture 4">
            <a:extLst>
              <a:ext uri="{FF2B5EF4-FFF2-40B4-BE49-F238E27FC236}">
                <a16:creationId xmlns:a16="http://schemas.microsoft.com/office/drawing/2014/main" id="{793F754B-379A-4AA7-A3AB-AD07CBE97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463" t="50325" r="38818" b="16992"/>
          <a:stretch>
            <a:fillRect/>
          </a:stretch>
        </p:blipFill>
        <p:spPr bwMode="auto">
          <a:xfrm>
            <a:off x="238126" y="2783336"/>
            <a:ext cx="2149331" cy="1434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Text Box 5">
            <a:extLst>
              <a:ext uri="{FF2B5EF4-FFF2-40B4-BE49-F238E27FC236}">
                <a16:creationId xmlns:a16="http://schemas.microsoft.com/office/drawing/2014/main" id="{DDF2B60A-D863-47EE-999A-AE6CEA0093E9}"/>
              </a:ext>
            </a:extLst>
          </p:cNvPr>
          <p:cNvSpPr txBox="1">
            <a:spLocks noChangeArrowheads="1"/>
          </p:cNvSpPr>
          <p:nvPr/>
        </p:nvSpPr>
        <p:spPr bwMode="auto">
          <a:xfrm>
            <a:off x="4419600" y="0"/>
            <a:ext cx="474200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b="1" dirty="0">
                <a:solidFill>
                  <a:srgbClr val="CC0099"/>
                </a:solidFill>
              </a:rPr>
              <a:t>Images from BIOLOGY by Miller and Levine; Prentice Hall Publishing</a:t>
            </a:r>
            <a:r>
              <a:rPr lang="en-US" altLang="en-US" sz="1000" b="1" dirty="0">
                <a:solidFill>
                  <a:srgbClr val="CC0099"/>
                </a:solidFill>
                <a:cs typeface="Arial" panose="020B0604020202020204" pitchFamily="34" charset="0"/>
              </a:rPr>
              <a:t>©2006</a:t>
            </a:r>
          </a:p>
        </p:txBody>
      </p:sp>
      <p:sp>
        <p:nvSpPr>
          <p:cNvPr id="2" name="Rectangle 1">
            <a:extLst>
              <a:ext uri="{FF2B5EF4-FFF2-40B4-BE49-F238E27FC236}">
                <a16:creationId xmlns:a16="http://schemas.microsoft.com/office/drawing/2014/main" id="{DBF26A9F-9ED7-4326-95C4-571E130E2CD9}"/>
              </a:ext>
            </a:extLst>
          </p:cNvPr>
          <p:cNvSpPr/>
          <p:nvPr/>
        </p:nvSpPr>
        <p:spPr>
          <a:xfrm>
            <a:off x="38100" y="6259332"/>
            <a:ext cx="9144000" cy="575222"/>
          </a:xfrm>
          <a:prstGeom prst="rect">
            <a:avLst/>
          </a:prstGeom>
        </p:spPr>
        <p:txBody>
          <a:bodyPr>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EVO-1.E.1 Natural selection acts on phenotypic variations in populations.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.EVO-1.E.2 Environments change and apply selective pressures to populations.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p>
        </p:txBody>
      </p:sp>
      <p:pic>
        <p:nvPicPr>
          <p:cNvPr id="3" name="Picture 2">
            <a:extLst>
              <a:ext uri="{FF2B5EF4-FFF2-40B4-BE49-F238E27FC236}">
                <a16:creationId xmlns:a16="http://schemas.microsoft.com/office/drawing/2014/main" id="{358796FC-39BF-479D-BEC9-0BE1761560CE}"/>
              </a:ext>
            </a:extLst>
          </p:cNvPr>
          <p:cNvPicPr>
            <a:picLocks noChangeAspect="1"/>
          </p:cNvPicPr>
          <p:nvPr/>
        </p:nvPicPr>
        <p:blipFill>
          <a:blip r:embed="rId3"/>
          <a:stretch>
            <a:fillRect/>
          </a:stretch>
        </p:blipFill>
        <p:spPr>
          <a:xfrm>
            <a:off x="2940050" y="2740860"/>
            <a:ext cx="2859232" cy="1407845"/>
          </a:xfrm>
          <a:prstGeom prst="rect">
            <a:avLst/>
          </a:prstGeom>
        </p:spPr>
      </p:pic>
      <p:pic>
        <p:nvPicPr>
          <p:cNvPr id="4" name="Picture 3">
            <a:extLst>
              <a:ext uri="{FF2B5EF4-FFF2-40B4-BE49-F238E27FC236}">
                <a16:creationId xmlns:a16="http://schemas.microsoft.com/office/drawing/2014/main" id="{FD624C1D-25CA-4286-A2B5-B856581B24E5}"/>
              </a:ext>
            </a:extLst>
          </p:cNvPr>
          <p:cNvPicPr>
            <a:picLocks noChangeAspect="1"/>
          </p:cNvPicPr>
          <p:nvPr/>
        </p:nvPicPr>
        <p:blipFill>
          <a:blip r:embed="rId4"/>
          <a:stretch>
            <a:fillRect/>
          </a:stretch>
        </p:blipFill>
        <p:spPr>
          <a:xfrm>
            <a:off x="6458972" y="2740572"/>
            <a:ext cx="2526251" cy="1392941"/>
          </a:xfrm>
          <a:prstGeom prst="rect">
            <a:avLst/>
          </a:prstGeom>
        </p:spPr>
      </p:pic>
      <p:sp>
        <p:nvSpPr>
          <p:cNvPr id="5" name="Rectangle 4">
            <a:extLst>
              <a:ext uri="{FF2B5EF4-FFF2-40B4-BE49-F238E27FC236}">
                <a16:creationId xmlns:a16="http://schemas.microsoft.com/office/drawing/2014/main" id="{F1F4EDB2-3F46-4D8D-A757-2556CD6E7600}"/>
              </a:ext>
            </a:extLst>
          </p:cNvPr>
          <p:cNvSpPr/>
          <p:nvPr/>
        </p:nvSpPr>
        <p:spPr>
          <a:xfrm>
            <a:off x="121263" y="323975"/>
            <a:ext cx="8925900" cy="2523768"/>
          </a:xfrm>
          <a:prstGeom prst="rect">
            <a:avLst/>
          </a:prstGeom>
        </p:spPr>
        <p:txBody>
          <a:bodyPr wrap="square">
            <a:spAutoFit/>
          </a:bodyPr>
          <a:lstStyle/>
          <a:p>
            <a:pPr lvl="0"/>
            <a:r>
              <a:rPr lang="en-US" altLang="en-US" sz="2000" b="1" dirty="0"/>
              <a:t>Male birds use their plumage to attract mates.  Male birds in the population with less brilliant and showy plumage are less likely to attract a mate, while male birds with showy plumage are more likely to attract a mate.</a:t>
            </a:r>
            <a:r>
              <a:rPr lang="en-US" altLang="en-US" sz="2000" b="1" dirty="0">
                <a:cs typeface="Arial" panose="020B0604020202020204" pitchFamily="34" charset="0"/>
              </a:rPr>
              <a:t> Male birds with showier, brightly-colored plumage also attract predators, and are  less likely to live long enough to find a mate. MAKE A PREDICTION about what will happen to this population over time. EXPLAIN your answer</a:t>
            </a:r>
          </a:p>
          <a:p>
            <a:endParaRPr lang="en-US" altLang="en-US" sz="1800" b="1" dirty="0">
              <a:solidFill>
                <a:schemeClr val="accent2"/>
              </a:solidFill>
            </a:endParaRPr>
          </a:p>
        </p:txBody>
      </p:sp>
      <p:sp>
        <p:nvSpPr>
          <p:cNvPr id="7" name="Rectangle 6">
            <a:extLst>
              <a:ext uri="{FF2B5EF4-FFF2-40B4-BE49-F238E27FC236}">
                <a16:creationId xmlns:a16="http://schemas.microsoft.com/office/drawing/2014/main" id="{E7BC3BFD-F539-40A1-BBB0-A33860AEAFF4}"/>
              </a:ext>
            </a:extLst>
          </p:cNvPr>
          <p:cNvSpPr/>
          <p:nvPr/>
        </p:nvSpPr>
        <p:spPr>
          <a:xfrm>
            <a:off x="198451" y="4415450"/>
            <a:ext cx="8747097" cy="1477328"/>
          </a:xfrm>
          <a:prstGeom prst="rect">
            <a:avLst/>
          </a:prstGeom>
        </p:spPr>
        <p:txBody>
          <a:bodyPr wrap="square">
            <a:spAutoFit/>
          </a:bodyPr>
          <a:lstStyle/>
          <a:p>
            <a:r>
              <a:rPr lang="en-US" altLang="en-US" sz="1800" b="1" dirty="0">
                <a:solidFill>
                  <a:srgbClr val="0000FF"/>
                </a:solidFill>
                <a:cs typeface="Arial" panose="020B0604020202020204" pitchFamily="34" charset="0"/>
              </a:rPr>
              <a:t>The most fit, are the male birds in the middle--showy, but not too showy.  The frequency of </a:t>
            </a:r>
            <a:r>
              <a:rPr lang="en-US" altLang="en-US" b="1" dirty="0">
                <a:solidFill>
                  <a:srgbClr val="0000FF"/>
                </a:solidFill>
                <a:cs typeface="Arial" panose="020B0604020202020204" pitchFamily="34" charset="0"/>
              </a:rPr>
              <a:t>v</a:t>
            </a:r>
            <a:r>
              <a:rPr lang="en-US" altLang="en-US" sz="1800" b="1" dirty="0">
                <a:solidFill>
                  <a:srgbClr val="0000FF"/>
                </a:solidFill>
                <a:cs typeface="Arial" panose="020B0604020202020204" pitchFamily="34" charset="0"/>
              </a:rPr>
              <a:t>ery bright birds in population will decrease (get eaten so don’t reproduce and pass on their “bright color” genes). The frequency of d</a:t>
            </a:r>
            <a:r>
              <a:rPr lang="en-US" altLang="en-US" b="1" dirty="0">
                <a:solidFill>
                  <a:srgbClr val="0000FF"/>
                </a:solidFill>
                <a:cs typeface="Arial" panose="020B0604020202020204" pitchFamily="34" charset="0"/>
              </a:rPr>
              <a:t>ull colored bird will also decrease (don’t get mates so can’t pass on their</a:t>
            </a:r>
          </a:p>
          <a:p>
            <a:r>
              <a:rPr lang="en-US" b="1" dirty="0">
                <a:solidFill>
                  <a:srgbClr val="0000FF"/>
                </a:solidFill>
                <a:cs typeface="Arial" panose="020B0604020202020204" pitchFamily="34" charset="0"/>
              </a:rPr>
              <a:t>“dull color” genes). </a:t>
            </a:r>
            <a:endParaRPr lang="en-US" dirty="0">
              <a:solidFill>
                <a:srgbClr val="0000FF"/>
              </a:solidFill>
            </a:endParaRPr>
          </a:p>
        </p:txBody>
      </p:sp>
      <p:sp>
        <p:nvSpPr>
          <p:cNvPr id="8" name="Rectangle 7">
            <a:extLst>
              <a:ext uri="{FF2B5EF4-FFF2-40B4-BE49-F238E27FC236}">
                <a16:creationId xmlns:a16="http://schemas.microsoft.com/office/drawing/2014/main" id="{0E93F88F-488A-4C32-8765-4F178CBCD26A}"/>
              </a:ext>
            </a:extLst>
          </p:cNvPr>
          <p:cNvSpPr/>
          <p:nvPr/>
        </p:nvSpPr>
        <p:spPr>
          <a:xfrm>
            <a:off x="169791" y="2627585"/>
            <a:ext cx="2286000" cy="16189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644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E4A540-C76D-4D14-B0B9-E44C2BBACE4D}"/>
              </a:ext>
            </a:extLst>
          </p:cNvPr>
          <p:cNvSpPr/>
          <p:nvPr/>
        </p:nvSpPr>
        <p:spPr>
          <a:xfrm>
            <a:off x="143317" y="446819"/>
            <a:ext cx="8534401" cy="1477328"/>
          </a:xfrm>
          <a:prstGeom prst="rect">
            <a:avLst/>
          </a:prstGeom>
        </p:spPr>
        <p:txBody>
          <a:bodyPr wrap="square">
            <a:spAutoFit/>
          </a:bodyPr>
          <a:lstStyle/>
          <a:p>
            <a:r>
              <a:rPr lang="en-US" dirty="0"/>
              <a:t>In humans, Rh-positive individuals have the Rh antigen on their red blood cells, while Rh-negative individuals do not. If the Rh-positive phenotype is produced by a dominant gene (</a:t>
            </a:r>
            <a:r>
              <a:rPr lang="en-US" i="1" dirty="0"/>
              <a:t>A</a:t>
            </a:r>
            <a:r>
              <a:rPr lang="en-US" dirty="0"/>
              <a:t>), and the Rh-negative phenotype is due to its recessive allele (</a:t>
            </a:r>
            <a:r>
              <a:rPr lang="en-US" i="1" dirty="0"/>
              <a:t>a</a:t>
            </a:r>
            <a:r>
              <a:rPr lang="en-US" dirty="0"/>
              <a:t>), what is the frequency of the Rh-positive allele if 84% of a population is Rh-positive?</a:t>
            </a:r>
          </a:p>
        </p:txBody>
      </p:sp>
      <p:pic>
        <p:nvPicPr>
          <p:cNvPr id="3" name="Picture 2">
            <a:extLst>
              <a:ext uri="{FF2B5EF4-FFF2-40B4-BE49-F238E27FC236}">
                <a16:creationId xmlns:a16="http://schemas.microsoft.com/office/drawing/2014/main" id="{BD7AD869-5A58-498C-90EB-BDDD58C76852}"/>
              </a:ext>
            </a:extLst>
          </p:cNvPr>
          <p:cNvPicPr>
            <a:picLocks noChangeAspect="1"/>
          </p:cNvPicPr>
          <p:nvPr/>
        </p:nvPicPr>
        <p:blipFill rotWithShape="1">
          <a:blip r:embed="rId2"/>
          <a:srcRect l="21666" t="39624" r="52500" b="44072"/>
          <a:stretch/>
        </p:blipFill>
        <p:spPr>
          <a:xfrm>
            <a:off x="5571682" y="3038622"/>
            <a:ext cx="3429001" cy="1216744"/>
          </a:xfrm>
          <a:prstGeom prst="rect">
            <a:avLst/>
          </a:prstGeom>
        </p:spPr>
      </p:pic>
      <p:sp>
        <p:nvSpPr>
          <p:cNvPr id="5" name="Rectangle 4">
            <a:extLst>
              <a:ext uri="{FF2B5EF4-FFF2-40B4-BE49-F238E27FC236}">
                <a16:creationId xmlns:a16="http://schemas.microsoft.com/office/drawing/2014/main" id="{1F1695C5-552F-4456-9945-43CB6BE8DBFC}"/>
              </a:ext>
            </a:extLst>
          </p:cNvPr>
          <p:cNvSpPr/>
          <p:nvPr/>
        </p:nvSpPr>
        <p:spPr>
          <a:xfrm>
            <a:off x="661912" y="1952334"/>
            <a:ext cx="3933534" cy="461665"/>
          </a:xfrm>
          <a:prstGeom prst="rect">
            <a:avLst/>
          </a:prstGeom>
        </p:spPr>
        <p:txBody>
          <a:bodyPr wrap="square">
            <a:spAutoFit/>
          </a:bodyPr>
          <a:lstStyle/>
          <a:p>
            <a:r>
              <a:rPr lang="en-US" altLang="en-US" sz="2400" b="1" dirty="0">
                <a:solidFill>
                  <a:srgbClr val="0066CC"/>
                </a:solidFill>
              </a:rPr>
              <a:t>q</a:t>
            </a:r>
            <a:r>
              <a:rPr lang="en-US" altLang="en-US" sz="2400" b="1" baseline="30000" dirty="0">
                <a:solidFill>
                  <a:srgbClr val="0066CC"/>
                </a:solidFill>
              </a:rPr>
              <a:t>2 </a:t>
            </a:r>
            <a:r>
              <a:rPr lang="en-US" altLang="en-US" sz="2400" b="1" dirty="0">
                <a:solidFill>
                  <a:srgbClr val="0066CC"/>
                </a:solidFill>
              </a:rPr>
              <a:t>= 1-.84 = 0.16</a:t>
            </a:r>
            <a:r>
              <a:rPr lang="en-US" altLang="en-US" sz="2400" b="1" baseline="30000" dirty="0">
                <a:solidFill>
                  <a:srgbClr val="0066CC"/>
                </a:solidFill>
              </a:rPr>
              <a:t> </a:t>
            </a:r>
            <a:endParaRPr lang="en-US" sz="2400" dirty="0">
              <a:solidFill>
                <a:srgbClr val="0066CC"/>
              </a:solidFill>
            </a:endParaRPr>
          </a:p>
        </p:txBody>
      </p:sp>
      <p:sp>
        <p:nvSpPr>
          <p:cNvPr id="6" name="Rectangle 5">
            <a:extLst>
              <a:ext uri="{FF2B5EF4-FFF2-40B4-BE49-F238E27FC236}">
                <a16:creationId xmlns:a16="http://schemas.microsoft.com/office/drawing/2014/main" id="{049737CC-78A5-4B1E-9B28-31C0BAA1ABBD}"/>
              </a:ext>
            </a:extLst>
          </p:cNvPr>
          <p:cNvSpPr/>
          <p:nvPr/>
        </p:nvSpPr>
        <p:spPr>
          <a:xfrm>
            <a:off x="696378" y="2413999"/>
            <a:ext cx="2776722" cy="461665"/>
          </a:xfrm>
          <a:prstGeom prst="rect">
            <a:avLst/>
          </a:prstGeom>
        </p:spPr>
        <p:txBody>
          <a:bodyPr wrap="none">
            <a:spAutoFit/>
          </a:bodyPr>
          <a:lstStyle/>
          <a:p>
            <a:r>
              <a:rPr lang="en-US" altLang="en-US" sz="2400" b="1" dirty="0">
                <a:solidFill>
                  <a:srgbClr val="0066CC"/>
                </a:solidFill>
              </a:rPr>
              <a:t>q = √ 0.16 = 0.4</a:t>
            </a:r>
            <a:endParaRPr lang="en-US" sz="2400" dirty="0">
              <a:solidFill>
                <a:srgbClr val="0066CC"/>
              </a:solidFill>
            </a:endParaRPr>
          </a:p>
        </p:txBody>
      </p:sp>
      <p:sp>
        <p:nvSpPr>
          <p:cNvPr id="7" name="Rectangle 6">
            <a:extLst>
              <a:ext uri="{FF2B5EF4-FFF2-40B4-BE49-F238E27FC236}">
                <a16:creationId xmlns:a16="http://schemas.microsoft.com/office/drawing/2014/main" id="{3DDC439B-50B8-449E-8D20-9D0CBACD3329}"/>
              </a:ext>
            </a:extLst>
          </p:cNvPr>
          <p:cNvSpPr/>
          <p:nvPr/>
        </p:nvSpPr>
        <p:spPr>
          <a:xfrm>
            <a:off x="696378" y="2936299"/>
            <a:ext cx="1737976" cy="461665"/>
          </a:xfrm>
          <a:prstGeom prst="rect">
            <a:avLst/>
          </a:prstGeom>
        </p:spPr>
        <p:txBody>
          <a:bodyPr wrap="none">
            <a:spAutoFit/>
          </a:bodyPr>
          <a:lstStyle/>
          <a:p>
            <a:pPr lvl="0"/>
            <a:r>
              <a:rPr lang="en-US" altLang="en-US" sz="2400" b="1" dirty="0">
                <a:solidFill>
                  <a:srgbClr val="0066CC"/>
                </a:solidFill>
              </a:rPr>
              <a:t>p + q  = 1</a:t>
            </a:r>
          </a:p>
        </p:txBody>
      </p:sp>
      <p:sp>
        <p:nvSpPr>
          <p:cNvPr id="8" name="Rectangle 7">
            <a:extLst>
              <a:ext uri="{FF2B5EF4-FFF2-40B4-BE49-F238E27FC236}">
                <a16:creationId xmlns:a16="http://schemas.microsoft.com/office/drawing/2014/main" id="{42184D87-1F92-4D67-91D6-9E3F9BCC25F3}"/>
              </a:ext>
            </a:extLst>
          </p:cNvPr>
          <p:cNvSpPr/>
          <p:nvPr/>
        </p:nvSpPr>
        <p:spPr>
          <a:xfrm>
            <a:off x="750170" y="3451454"/>
            <a:ext cx="2085827" cy="461665"/>
          </a:xfrm>
          <a:prstGeom prst="rect">
            <a:avLst/>
          </a:prstGeom>
        </p:spPr>
        <p:txBody>
          <a:bodyPr wrap="none">
            <a:spAutoFit/>
          </a:bodyPr>
          <a:lstStyle/>
          <a:p>
            <a:pPr lvl="0"/>
            <a:r>
              <a:rPr lang="en-US" altLang="en-US" sz="2400" b="1" dirty="0">
                <a:solidFill>
                  <a:srgbClr val="0066CC"/>
                </a:solidFill>
              </a:rPr>
              <a:t>p + 0.4  = 1</a:t>
            </a:r>
          </a:p>
        </p:txBody>
      </p:sp>
      <p:sp>
        <p:nvSpPr>
          <p:cNvPr id="9" name="Rectangle 8">
            <a:extLst>
              <a:ext uri="{FF2B5EF4-FFF2-40B4-BE49-F238E27FC236}">
                <a16:creationId xmlns:a16="http://schemas.microsoft.com/office/drawing/2014/main" id="{5ED6409A-3D38-4CB0-9874-9B780D025841}"/>
              </a:ext>
            </a:extLst>
          </p:cNvPr>
          <p:cNvSpPr/>
          <p:nvPr/>
        </p:nvSpPr>
        <p:spPr>
          <a:xfrm>
            <a:off x="773161" y="3943642"/>
            <a:ext cx="1311578" cy="461665"/>
          </a:xfrm>
          <a:prstGeom prst="rect">
            <a:avLst/>
          </a:prstGeom>
        </p:spPr>
        <p:txBody>
          <a:bodyPr wrap="none">
            <a:spAutoFit/>
          </a:bodyPr>
          <a:lstStyle/>
          <a:p>
            <a:pPr lvl="0"/>
            <a:r>
              <a:rPr lang="en-US" altLang="en-US" sz="2400" b="1" dirty="0">
                <a:solidFill>
                  <a:srgbClr val="0066CC"/>
                </a:solidFill>
              </a:rPr>
              <a:t>p = 0.6</a:t>
            </a:r>
          </a:p>
        </p:txBody>
      </p:sp>
      <p:sp>
        <p:nvSpPr>
          <p:cNvPr id="10" name="Rectangle 9">
            <a:extLst>
              <a:ext uri="{FF2B5EF4-FFF2-40B4-BE49-F238E27FC236}">
                <a16:creationId xmlns:a16="http://schemas.microsoft.com/office/drawing/2014/main" id="{5139E29D-95A3-4F85-AC36-FC9700B5290F}"/>
              </a:ext>
            </a:extLst>
          </p:cNvPr>
          <p:cNvSpPr/>
          <p:nvPr/>
        </p:nvSpPr>
        <p:spPr>
          <a:xfrm>
            <a:off x="457200" y="4472189"/>
            <a:ext cx="3695242" cy="461665"/>
          </a:xfrm>
          <a:prstGeom prst="rect">
            <a:avLst/>
          </a:prstGeom>
        </p:spPr>
        <p:txBody>
          <a:bodyPr wrap="none">
            <a:spAutoFit/>
          </a:bodyPr>
          <a:lstStyle/>
          <a:p>
            <a:r>
              <a:rPr lang="en-US" sz="2400" dirty="0">
                <a:solidFill>
                  <a:srgbClr val="0066CC"/>
                </a:solidFill>
              </a:rPr>
              <a:t>Rh-positive allele = 60% </a:t>
            </a:r>
          </a:p>
        </p:txBody>
      </p:sp>
      <p:sp>
        <p:nvSpPr>
          <p:cNvPr id="11" name="Rectangle 10">
            <a:extLst>
              <a:ext uri="{FF2B5EF4-FFF2-40B4-BE49-F238E27FC236}">
                <a16:creationId xmlns:a16="http://schemas.microsoft.com/office/drawing/2014/main" id="{B6AA04BC-92FE-4058-8F8C-1BFE980770E6}"/>
              </a:ext>
            </a:extLst>
          </p:cNvPr>
          <p:cNvSpPr/>
          <p:nvPr/>
        </p:nvSpPr>
        <p:spPr>
          <a:xfrm>
            <a:off x="23446" y="6255695"/>
            <a:ext cx="9144000" cy="575222"/>
          </a:xfrm>
          <a:prstGeom prst="rect">
            <a:avLst/>
          </a:prstGeom>
        </p:spPr>
        <p:txBody>
          <a:bodyPr wrap="square">
            <a:spAutoFit/>
          </a:bodyPr>
          <a:lstStyle/>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EVO-1.K.2 Allele frequencies in a population can be calculated from genotype frequencies</a:t>
            </a:r>
          </a:p>
          <a:p>
            <a:pPr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SP 5 A. Perform mathematical calculations including:</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a. Mathematical equations in the curriculum</a:t>
            </a:r>
          </a:p>
        </p:txBody>
      </p:sp>
      <p:pic>
        <p:nvPicPr>
          <p:cNvPr id="4098" name="Picture 2">
            <a:extLst>
              <a:ext uri="{FF2B5EF4-FFF2-40B4-BE49-F238E27FC236}">
                <a16:creationId xmlns:a16="http://schemas.microsoft.com/office/drawing/2014/main" id="{1F949B09-EB24-428A-BD74-5C8CF502C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617879"/>
            <a:ext cx="1837883" cy="104146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281C95C-2B79-4DE9-9C1C-0477B218FF10}"/>
              </a:ext>
            </a:extLst>
          </p:cNvPr>
          <p:cNvSpPr/>
          <p:nvPr/>
        </p:nvSpPr>
        <p:spPr>
          <a:xfrm>
            <a:off x="-13482" y="15476"/>
            <a:ext cx="6109481" cy="253916"/>
          </a:xfrm>
          <a:prstGeom prst="rect">
            <a:avLst/>
          </a:prstGeom>
        </p:spPr>
        <p:txBody>
          <a:bodyPr wrap="square">
            <a:spAutoFit/>
          </a:bodyPr>
          <a:lstStyle/>
          <a:p>
            <a:r>
              <a:rPr lang="en-US" sz="1050" dirty="0">
                <a:solidFill>
                  <a:srgbClr val="CC0099"/>
                </a:solidFill>
                <a:latin typeface="+mn-lt"/>
              </a:rPr>
              <a:t>http://education-portal.com/cimages/multimages/16/rh-blood-group-system.jpg</a:t>
            </a:r>
          </a:p>
        </p:txBody>
      </p:sp>
    </p:spTree>
    <p:extLst>
      <p:ext uri="{BB962C8B-B14F-4D97-AF65-F5344CB8AC3E}">
        <p14:creationId xmlns:p14="http://schemas.microsoft.com/office/powerpoint/2010/main" val="25600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33CC"/>
        </a:solidFill>
        <a:effectLst/>
      </p:bgPr>
    </p:bg>
    <p:spTree>
      <p:nvGrpSpPr>
        <p:cNvPr id="1" name=""/>
        <p:cNvGrpSpPr/>
        <p:nvPr/>
      </p:nvGrpSpPr>
      <p:grpSpPr>
        <a:xfrm>
          <a:off x="0" y="0"/>
          <a:ext cx="0" cy="0"/>
          <a:chOff x="0" y="0"/>
          <a:chExt cx="0" cy="0"/>
        </a:xfrm>
      </p:grpSpPr>
      <p:pic>
        <p:nvPicPr>
          <p:cNvPr id="19458" name="Picture 1">
            <a:extLst>
              <a:ext uri="{FF2B5EF4-FFF2-40B4-BE49-F238E27FC236}">
                <a16:creationId xmlns:a16="http://schemas.microsoft.com/office/drawing/2014/main" id="{97863B79-B604-4293-A001-44F7010EF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837" t="20563" r="28166" b="14371"/>
          <a:stretch>
            <a:fillRect/>
          </a:stretch>
        </p:blipFill>
        <p:spPr bwMode="auto">
          <a:xfrm>
            <a:off x="990600" y="1020441"/>
            <a:ext cx="6858000" cy="5702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9" name="Rectangle 1">
            <a:extLst>
              <a:ext uri="{FF2B5EF4-FFF2-40B4-BE49-F238E27FC236}">
                <a16:creationId xmlns:a16="http://schemas.microsoft.com/office/drawing/2014/main" id="{7478EBB0-DFCE-4683-9410-7B051AC40C2A}"/>
              </a:ext>
            </a:extLst>
          </p:cNvPr>
          <p:cNvSpPr>
            <a:spLocks noChangeArrowheads="1"/>
          </p:cNvSpPr>
          <p:nvPr/>
        </p:nvSpPr>
        <p:spPr bwMode="auto">
          <a:xfrm>
            <a:off x="1028114" y="6476389"/>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http://amoebasisters.tumblr.com/image/136048750242</a:t>
            </a:r>
          </a:p>
        </p:txBody>
      </p:sp>
      <p:sp>
        <p:nvSpPr>
          <p:cNvPr id="2" name="Rectangle 1">
            <a:extLst>
              <a:ext uri="{FF2B5EF4-FFF2-40B4-BE49-F238E27FC236}">
                <a16:creationId xmlns:a16="http://schemas.microsoft.com/office/drawing/2014/main" id="{6DF378B3-F38E-46B4-A85D-3801E05A22BC}"/>
              </a:ext>
            </a:extLst>
          </p:cNvPr>
          <p:cNvSpPr/>
          <p:nvPr/>
        </p:nvSpPr>
        <p:spPr>
          <a:xfrm>
            <a:off x="2357977" y="304800"/>
            <a:ext cx="4123245" cy="523220"/>
          </a:xfrm>
          <a:prstGeom prst="rect">
            <a:avLst/>
          </a:prstGeom>
          <a:solidFill>
            <a:srgbClr val="FFFF00"/>
          </a:solidFill>
        </p:spPr>
        <p:txBody>
          <a:bodyPr wrap="none">
            <a:spAutoFit/>
          </a:bodyPr>
          <a:lstStyle/>
          <a:p>
            <a:pPr lvl="0"/>
            <a:r>
              <a:rPr lang="en-US" sz="2800" dirty="0">
                <a:solidFill>
                  <a:srgbClr val="000000"/>
                </a:solidFill>
              </a:rPr>
              <a:t>TAKE A STUDY BREAK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88106" y="609600"/>
            <a:ext cx="9043987" cy="5129212"/>
          </a:xfrm>
        </p:spPr>
        <p:txBody>
          <a:bodyPr/>
          <a:lstStyle/>
          <a:p>
            <a:pPr marL="0" indent="0">
              <a:buFontTx/>
              <a:buNone/>
            </a:pPr>
            <a:r>
              <a:rPr lang="en-US" sz="1800" dirty="0">
                <a:latin typeface="Comic Sans MS" panose="030F0702030302020204" pitchFamily="66" charset="0"/>
              </a:rPr>
              <a:t>The synthesis of new DNA requires the prior existence of oligonucleotides to serve as primers. On Earth, these primers are small RNA molecules. This latter observation is evidence in support of the hypothesized existence of </a:t>
            </a:r>
          </a:p>
          <a:p>
            <a:pPr marL="0" indent="0">
              <a:buFontTx/>
              <a:buNone/>
            </a:pPr>
            <a:endParaRPr lang="en-US" sz="1800" dirty="0">
              <a:latin typeface="Comic Sans MS" panose="030F0702030302020204" pitchFamily="66" charset="0"/>
            </a:endParaRPr>
          </a:p>
          <a:p>
            <a:pPr marL="0" indent="0">
              <a:buNone/>
            </a:pPr>
            <a:endParaRPr lang="en-US" sz="1800" dirty="0">
              <a:latin typeface="Comic Sans MS" panose="030F0702030302020204" pitchFamily="66" charset="0"/>
            </a:endParaRPr>
          </a:p>
          <a:p>
            <a:pPr marL="0" indent="0">
              <a:buNone/>
            </a:pPr>
            <a:r>
              <a:rPr lang="en-US" sz="1800" dirty="0">
                <a:latin typeface="Comic Sans MS" panose="030F0702030302020204" pitchFamily="66" charset="0"/>
              </a:rPr>
              <a:t>A) earlier genetic systems than those based on DNA. </a:t>
            </a:r>
          </a:p>
          <a:p>
            <a:pPr marL="0" indent="0">
              <a:buNone/>
            </a:pPr>
            <a:endParaRPr lang="en-US" sz="1800" dirty="0">
              <a:latin typeface="Comic Sans MS" panose="030F0702030302020204" pitchFamily="66" charset="0"/>
            </a:endParaRPr>
          </a:p>
          <a:p>
            <a:pPr marL="0" indent="0">
              <a:buNone/>
            </a:pPr>
            <a:r>
              <a:rPr lang="en-US" sz="1800" dirty="0">
                <a:latin typeface="Comic Sans MS" panose="030F0702030302020204" pitchFamily="66" charset="0"/>
              </a:rPr>
              <a:t>B) the abiotic synthesis of organic monomers. </a:t>
            </a:r>
          </a:p>
          <a:p>
            <a:pPr marL="0" indent="0">
              <a:buNone/>
            </a:pPr>
            <a:endParaRPr lang="en-US" sz="1800" dirty="0">
              <a:latin typeface="Comic Sans MS" panose="030F0702030302020204" pitchFamily="66" charset="0"/>
            </a:endParaRPr>
          </a:p>
          <a:p>
            <a:pPr marL="0" indent="0">
              <a:buNone/>
            </a:pPr>
            <a:r>
              <a:rPr lang="en-US" sz="1800" dirty="0">
                <a:latin typeface="Comic Sans MS" panose="030F0702030302020204" pitchFamily="66" charset="0"/>
              </a:rPr>
              <a:t>C) the delivery of organic matter to Earth by meteors and comets. </a:t>
            </a:r>
          </a:p>
          <a:p>
            <a:pPr marL="0" indent="0">
              <a:buNone/>
            </a:pPr>
            <a:endParaRPr lang="en-US" sz="1800" dirty="0">
              <a:latin typeface="Comic Sans MS" panose="030F0702030302020204" pitchFamily="66" charset="0"/>
            </a:endParaRPr>
          </a:p>
          <a:p>
            <a:pPr marL="0" indent="0">
              <a:buNone/>
            </a:pPr>
            <a:r>
              <a:rPr lang="en-US" sz="1800" dirty="0">
                <a:latin typeface="Comic Sans MS" panose="030F0702030302020204" pitchFamily="66" charset="0"/>
              </a:rPr>
              <a:t>D) the endosymbiotic origin of mitochondria and chloroplasts.</a:t>
            </a:r>
            <a:endParaRPr lang="en-US" altLang="en-US" sz="1800" dirty="0">
              <a:latin typeface="Comic Sans MS" panose="030F0702030302020204" pitchFamily="66" charset="0"/>
            </a:endParaRP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65A3BD64-F4BA-4844-AF8C-3EC823A84B84}"/>
              </a:ext>
            </a:extLst>
          </p:cNvPr>
          <p:cNvSpPr txBox="1"/>
          <p:nvPr/>
        </p:nvSpPr>
        <p:spPr>
          <a:xfrm>
            <a:off x="23813" y="0"/>
            <a:ext cx="8891587" cy="400050"/>
          </a:xfrm>
          <a:prstGeom prst="rect">
            <a:avLst/>
          </a:prstGeom>
          <a:noFill/>
        </p:spPr>
        <p:txBody>
          <a:bodyPr>
            <a:spAutoFit/>
          </a:bodyPr>
          <a:lstStyle/>
          <a:p>
            <a:pPr>
              <a:defRPr/>
            </a:pPr>
            <a:r>
              <a:rPr lang="en-US" sz="1000" dirty="0">
                <a:solidFill>
                  <a:schemeClr val="accent6">
                    <a:lumMod val="75000"/>
                  </a:schemeClr>
                </a:solidFill>
              </a:rPr>
              <a:t>FROM:</a:t>
            </a:r>
            <a:br>
              <a:rPr lang="en-US" sz="1000" dirty="0">
                <a:solidFill>
                  <a:schemeClr val="accent6">
                    <a:lumMod val="75000"/>
                  </a:schemeClr>
                </a:solidFill>
              </a:rPr>
            </a:br>
            <a:r>
              <a:rPr lang="en-US" sz="1000" dirty="0">
                <a:solidFill>
                  <a:schemeClr val="accent6">
                    <a:lumMod val="75000"/>
                  </a:schemeClr>
                </a:solidFill>
              </a:rPr>
              <a:t>http://serranohighschoolapbiology.weebly.com/uploads/6/7/9/9/6799747/ap_biology_evolution_unit_practice_test_1.pdf</a:t>
            </a:r>
          </a:p>
        </p:txBody>
      </p:sp>
      <p:sp>
        <p:nvSpPr>
          <p:cNvPr id="3" name="Oval 2">
            <a:extLst>
              <a:ext uri="{FF2B5EF4-FFF2-40B4-BE49-F238E27FC236}">
                <a16:creationId xmlns:a16="http://schemas.microsoft.com/office/drawing/2014/main" id="{886109AC-1FB1-41CB-B02D-F48807106245}"/>
              </a:ext>
            </a:extLst>
          </p:cNvPr>
          <p:cNvSpPr/>
          <p:nvPr/>
        </p:nvSpPr>
        <p:spPr>
          <a:xfrm>
            <a:off x="88106" y="2133600"/>
            <a:ext cx="345282"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58738" y="6013282"/>
            <a:ext cx="9202738" cy="823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lvl="0">
              <a:lnSpc>
                <a:spcPct val="107000"/>
              </a:lnSpc>
            </a:pPr>
            <a:r>
              <a:rPr lang="en-US" sz="900" dirty="0">
                <a:latin typeface="Times New Roman" panose="02020603050405020304" pitchFamily="18" charset="0"/>
                <a:cs typeface="Times New Roman" panose="02020603050405020304" pitchFamily="18" charset="0"/>
              </a:rPr>
              <a:t>SYI-3 Naturally occurring diversity among and between components within biological systems affects interactions with the environment. </a:t>
            </a:r>
          </a:p>
          <a:p>
            <a:pPr lvl="0">
              <a:lnSpc>
                <a:spcPct val="107000"/>
              </a:lnSpc>
            </a:pPr>
            <a:r>
              <a:rPr lang="en-US" sz="900" dirty="0">
                <a:latin typeface="Times New Roman" panose="02020603050405020304" pitchFamily="18" charset="0"/>
                <a:cs typeface="Times New Roman" panose="02020603050405020304" pitchFamily="18" charset="0"/>
              </a:rPr>
              <a:t>c. Chemical experiments have shown that it is possible to form complex organic molecules from inorganic molecules in the absence of life— </a:t>
            </a:r>
          </a:p>
          <a:p>
            <a:pPr lvl="0">
              <a:lnSpc>
                <a:spcPct val="107000"/>
              </a:lnSpc>
            </a:pPr>
            <a:r>
              <a:rPr lang="en-US" sz="900" dirty="0">
                <a:latin typeface="Times New Roman" panose="02020603050405020304" pitchFamily="18" charset="0"/>
                <a:cs typeface="Times New Roman" panose="02020603050405020304" pitchFamily="18" charset="0"/>
              </a:rPr>
              <a:t>   i. Organic molecules/monomers served as building blocks for the formation of more complex molecules, including amino acids and   nucleotides. </a:t>
            </a:r>
          </a:p>
          <a:p>
            <a:pPr lvl="0">
              <a:lnSpc>
                <a:spcPct val="107000"/>
              </a:lnSpc>
            </a:pPr>
            <a:r>
              <a:rPr lang="en-US" sz="900" dirty="0">
                <a:latin typeface="Times New Roman" panose="02020603050405020304" pitchFamily="18" charset="0"/>
                <a:cs typeface="Times New Roman" panose="02020603050405020304" pitchFamily="18" charset="0"/>
              </a:rPr>
              <a:t>   ii. The joining of these monomers produced polymers with the ability to replicate, store, and transfer information.</a:t>
            </a:r>
          </a:p>
          <a:p>
            <a:pPr lvl="0">
              <a:lnSpc>
                <a:spcPct val="107000"/>
              </a:lnSpc>
            </a:pPr>
            <a:r>
              <a:rPr lang="en-US" sz="900" dirty="0">
                <a:latin typeface="Times New Roman" panose="02020603050405020304" pitchFamily="18" charset="0"/>
                <a:cs typeface="Times New Roman" panose="02020603050405020304" pitchFamily="18" charset="0"/>
              </a:rPr>
              <a:t>SYI-3.E.2 The RNA World Hypothesis proposes that RNA could have been the earliest genetic material</a:t>
            </a:r>
            <a:r>
              <a:rPr lang="en-US" sz="900" dirty="0">
                <a:solidFill>
                  <a:srgbClr val="C00000"/>
                </a:solidFill>
                <a:latin typeface="Times New Roman" panose="02020603050405020304" pitchFamily="18" charset="0"/>
                <a:cs typeface="Times New Roman" panose="02020603050405020304" pitchFamily="18" charset="0"/>
              </a:rPr>
              <a:t>.</a:t>
            </a:r>
            <a:endParaRPr lang="en-US" sz="900" dirty="0">
              <a:solidFill>
                <a:srgbClr val="CC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6475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17C54D84-4997-4839-823D-3A11249B0CE2}"/>
              </a:ext>
            </a:extLst>
          </p:cNvPr>
          <p:cNvSpPr>
            <a:spLocks noGrp="1" noChangeArrowheads="1"/>
          </p:cNvSpPr>
          <p:nvPr>
            <p:ph type="body" sz="half" idx="2"/>
          </p:nvPr>
        </p:nvSpPr>
        <p:spPr>
          <a:xfrm>
            <a:off x="63501" y="444352"/>
            <a:ext cx="9193212" cy="1219200"/>
          </a:xfrm>
        </p:spPr>
        <p:txBody>
          <a:bodyPr/>
          <a:lstStyle/>
          <a:p>
            <a:pPr eaLnBrk="1" hangingPunct="1">
              <a:buFontTx/>
              <a:buNone/>
            </a:pPr>
            <a:r>
              <a:rPr lang="en-US" altLang="en-US" sz="2800" dirty="0">
                <a:latin typeface="Comic Sans MS" panose="030F0702030302020204" pitchFamily="66" charset="0"/>
              </a:rPr>
              <a:t>Based on this phylogenetic tree, which two organisms are the most closely related?</a:t>
            </a:r>
          </a:p>
          <a:p>
            <a:pPr eaLnBrk="1" hangingPunct="1">
              <a:buFontTx/>
              <a:buNone/>
            </a:pPr>
            <a:r>
              <a:rPr lang="en-US" altLang="en-US" sz="2800" dirty="0">
                <a:latin typeface="Comic Sans MS" panose="030F0702030302020204" pitchFamily="66" charset="0"/>
              </a:rPr>
              <a:t>Circle their most recent common ancestor</a:t>
            </a:r>
          </a:p>
          <a:p>
            <a:pPr eaLnBrk="1" hangingPunct="1">
              <a:buFontTx/>
              <a:buNone/>
            </a:pPr>
            <a:endParaRPr lang="en-US" altLang="en-US" dirty="0">
              <a:latin typeface="Comic Sans MS" panose="030F0702030302020204" pitchFamily="66" charset="0"/>
            </a:endParaRPr>
          </a:p>
          <a:p>
            <a:pPr eaLnBrk="1" hangingPunct="1">
              <a:buFontTx/>
              <a:buNone/>
            </a:pPr>
            <a:br>
              <a:rPr lang="en-US" altLang="en-US" dirty="0">
                <a:latin typeface="Comic Sans MS" panose="030F0702030302020204" pitchFamily="66" charset="0"/>
              </a:rPr>
            </a:br>
            <a:endParaRPr lang="en-US" altLang="en-US" b="1" dirty="0">
              <a:latin typeface="Comic Sans MS" panose="030F0702030302020204" pitchFamily="66" charset="0"/>
            </a:endParaRPr>
          </a:p>
        </p:txBody>
      </p:sp>
      <p:pic>
        <p:nvPicPr>
          <p:cNvPr id="71683" name="Picture 2">
            <a:extLst>
              <a:ext uri="{FF2B5EF4-FFF2-40B4-BE49-F238E27FC236}">
                <a16:creationId xmlns:a16="http://schemas.microsoft.com/office/drawing/2014/main" id="{43E2328A-FACF-434D-907F-5801A7FBB2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362" t="53938" r="50806" b="30138"/>
          <a:stretch>
            <a:fillRect/>
          </a:stretch>
        </p:blipFill>
        <p:spPr bwMode="auto">
          <a:xfrm>
            <a:off x="1981200" y="2032034"/>
            <a:ext cx="3962400" cy="178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7A318BD1-8995-4380-B20A-B3E288E46DBC}"/>
              </a:ext>
            </a:extLst>
          </p:cNvPr>
          <p:cNvSpPr/>
          <p:nvPr/>
        </p:nvSpPr>
        <p:spPr>
          <a:xfrm>
            <a:off x="-30163" y="-1588"/>
            <a:ext cx="9174163" cy="246221"/>
          </a:xfrm>
          <a:prstGeom prst="rect">
            <a:avLst/>
          </a:prstGeom>
        </p:spPr>
        <p:txBody>
          <a:bodyPr wrap="square">
            <a:spAutoFit/>
          </a:bodyPr>
          <a:lstStyle/>
          <a:p>
            <a:pPr>
              <a:defRPr/>
            </a:pPr>
            <a:r>
              <a:rPr lang="en-US" sz="1000" dirty="0">
                <a:solidFill>
                  <a:srgbClr val="CC0099"/>
                </a:solidFill>
                <a:latin typeface="+mn-lt"/>
              </a:rPr>
              <a:t>file:///C:/Users/riedellke/Google%20Drive/FileBlimp/AP%20BIO/AP%20BIO%20Evolution/EXAMS/ap_biology_evolution_unit_practice_test_1.pdf</a:t>
            </a:r>
          </a:p>
        </p:txBody>
      </p:sp>
      <p:sp>
        <p:nvSpPr>
          <p:cNvPr id="6" name="Rectangle 3">
            <a:extLst>
              <a:ext uri="{FF2B5EF4-FFF2-40B4-BE49-F238E27FC236}">
                <a16:creationId xmlns:a16="http://schemas.microsoft.com/office/drawing/2014/main" id="{DC9EC9FE-B3CA-495E-851D-DEE988E7FA82}"/>
              </a:ext>
            </a:extLst>
          </p:cNvPr>
          <p:cNvSpPr>
            <a:spLocks noChangeArrowheads="1"/>
          </p:cNvSpPr>
          <p:nvPr/>
        </p:nvSpPr>
        <p:spPr bwMode="auto">
          <a:xfrm>
            <a:off x="63501" y="6371468"/>
            <a:ext cx="8991600" cy="412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lvl="0">
              <a:lnSpc>
                <a:spcPct val="107000"/>
              </a:lnSpc>
            </a:pPr>
            <a:r>
              <a:rPr lang="en-US" sz="1000" dirty="0">
                <a:solidFill>
                  <a:prstClr val="black"/>
                </a:solidFill>
              </a:rPr>
              <a:t>EVO-3.C.1 Phylogenetic trees and cladograms can be used to illustrate speciation that has occurred. The nodes on a tree represent the most recent common ancestor of any two groups or lineages. </a:t>
            </a:r>
          </a:p>
        </p:txBody>
      </p:sp>
      <p:sp>
        <p:nvSpPr>
          <p:cNvPr id="71687" name="TextBox 4">
            <a:extLst>
              <a:ext uri="{FF2B5EF4-FFF2-40B4-BE49-F238E27FC236}">
                <a16:creationId xmlns:a16="http://schemas.microsoft.com/office/drawing/2014/main" id="{3152CCEE-855A-4E4C-BA83-651E182FCBE1}"/>
              </a:ext>
            </a:extLst>
          </p:cNvPr>
          <p:cNvSpPr txBox="1">
            <a:spLocks noChangeArrowheads="1"/>
          </p:cNvSpPr>
          <p:nvPr/>
        </p:nvSpPr>
        <p:spPr bwMode="auto">
          <a:xfrm>
            <a:off x="493713" y="4018844"/>
            <a:ext cx="8131175" cy="83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altLang="en-US" sz="2400" b="1" dirty="0">
                <a:solidFill>
                  <a:srgbClr val="0066CC"/>
                </a:solidFill>
              </a:rPr>
              <a:t>Goats and humans are more closely related</a:t>
            </a:r>
          </a:p>
          <a:p>
            <a:pPr eaLnBrk="1" hangingPunct="1"/>
            <a:r>
              <a:rPr lang="en-US" altLang="en-US" sz="2400" b="1" dirty="0">
                <a:solidFill>
                  <a:srgbClr val="0066CC"/>
                </a:solidFill>
              </a:rPr>
              <a:t>because they share a more recent common ancestor </a:t>
            </a:r>
          </a:p>
        </p:txBody>
      </p:sp>
      <p:sp>
        <p:nvSpPr>
          <p:cNvPr id="7" name="Oval 6">
            <a:extLst>
              <a:ext uri="{FF2B5EF4-FFF2-40B4-BE49-F238E27FC236}">
                <a16:creationId xmlns:a16="http://schemas.microsoft.com/office/drawing/2014/main" id="{949B5EA6-855C-4051-934E-766A542E9628}"/>
              </a:ext>
            </a:extLst>
          </p:cNvPr>
          <p:cNvSpPr/>
          <p:nvPr/>
        </p:nvSpPr>
        <p:spPr bwMode="auto">
          <a:xfrm>
            <a:off x="3771900" y="333191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1687"/>
                                        </p:tgtEl>
                                        <p:attrNameLst>
                                          <p:attrName>style.visibility</p:attrName>
                                        </p:attrNameLst>
                                      </p:cBhvr>
                                      <p:to>
                                        <p:strVal val="visible"/>
                                      </p:to>
                                    </p:set>
                                    <p:animEffect transition="in" filter="barn(inVertical)">
                                      <p:cBhvr>
                                        <p:cTn id="7" dur="500"/>
                                        <p:tgtEl>
                                          <p:spTgt spid="7168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1687" grpId="0"/>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E0EE26E6-7855-46A0-8BA4-CC4EE407B2FA}"/>
              </a:ext>
            </a:extLst>
          </p:cNvPr>
          <p:cNvSpPr>
            <a:spLocks noGrp="1" noChangeArrowheads="1"/>
          </p:cNvSpPr>
          <p:nvPr>
            <p:ph type="body" sz="half" idx="2"/>
          </p:nvPr>
        </p:nvSpPr>
        <p:spPr>
          <a:xfrm>
            <a:off x="76200" y="228600"/>
            <a:ext cx="8991600" cy="3048000"/>
          </a:xfrm>
        </p:spPr>
        <p:txBody>
          <a:bodyPr/>
          <a:lstStyle/>
          <a:p>
            <a:pPr eaLnBrk="1" hangingPunct="1">
              <a:buFontTx/>
              <a:buNone/>
            </a:pPr>
            <a:r>
              <a:rPr lang="en-US" altLang="en-US" sz="2800" dirty="0">
                <a:latin typeface="Comic Sans MS" panose="030F0702030302020204" pitchFamily="66" charset="0"/>
              </a:rPr>
              <a:t>In the formula for determining a population's genotype frequencies, the 2 in the term 2pq is necessary because </a:t>
            </a:r>
          </a:p>
          <a:p>
            <a:pPr eaLnBrk="1" hangingPunct="1">
              <a:buFontTx/>
              <a:buNone/>
            </a:pPr>
            <a:r>
              <a:rPr lang="en-US" altLang="en-US" sz="2800" dirty="0">
                <a:latin typeface="Comic Sans MS" panose="030F0702030302020204" pitchFamily="66" charset="0"/>
              </a:rPr>
              <a:t>    A) the population is diploid.</a:t>
            </a:r>
          </a:p>
          <a:p>
            <a:pPr eaLnBrk="1" hangingPunct="1">
              <a:buFontTx/>
              <a:buNone/>
            </a:pPr>
            <a:r>
              <a:rPr lang="en-US" altLang="en-US" sz="2800" dirty="0">
                <a:latin typeface="Comic Sans MS" panose="030F0702030302020204" pitchFamily="66" charset="0"/>
              </a:rPr>
              <a:t>    B) heterozygotes can come about in two ways. </a:t>
            </a:r>
          </a:p>
          <a:p>
            <a:pPr eaLnBrk="1" hangingPunct="1">
              <a:buFontTx/>
              <a:buNone/>
            </a:pPr>
            <a:r>
              <a:rPr lang="en-US" altLang="en-US" sz="2800" dirty="0">
                <a:latin typeface="Comic Sans MS" panose="030F0702030302020204" pitchFamily="66" charset="0"/>
              </a:rPr>
              <a:t>    C) the population is doubling in number. </a:t>
            </a:r>
          </a:p>
          <a:p>
            <a:pPr eaLnBrk="1" hangingPunct="1">
              <a:buFontTx/>
              <a:buNone/>
            </a:pPr>
            <a:r>
              <a:rPr lang="en-US" altLang="en-US" sz="2800" dirty="0">
                <a:latin typeface="Comic Sans MS" panose="030F0702030302020204" pitchFamily="66" charset="0"/>
              </a:rPr>
              <a:t>    D) heterozygotes have two alleles</a:t>
            </a:r>
            <a:endParaRPr lang="en-US" altLang="en-US" sz="2800" b="1" dirty="0">
              <a:latin typeface="Comic Sans MS" panose="030F0702030302020204" pitchFamily="66" charset="0"/>
            </a:endParaRPr>
          </a:p>
        </p:txBody>
      </p:sp>
      <p:sp>
        <p:nvSpPr>
          <p:cNvPr id="2" name="Rectangle 1">
            <a:extLst>
              <a:ext uri="{FF2B5EF4-FFF2-40B4-BE49-F238E27FC236}">
                <a16:creationId xmlns:a16="http://schemas.microsoft.com/office/drawing/2014/main" id="{F4C52D8A-A3F4-4957-B030-BC444E2834E7}"/>
              </a:ext>
            </a:extLst>
          </p:cNvPr>
          <p:cNvSpPr/>
          <p:nvPr/>
        </p:nvSpPr>
        <p:spPr>
          <a:xfrm>
            <a:off x="76200" y="6482508"/>
            <a:ext cx="9144000" cy="246221"/>
          </a:xfrm>
          <a:prstGeom prst="rect">
            <a:avLst/>
          </a:prstGeom>
        </p:spPr>
        <p:txBody>
          <a:bodyPr>
            <a:spAutoFit/>
          </a:bodyPr>
          <a:lstStyle/>
          <a:p>
            <a:r>
              <a:rPr lang="en-US" sz="1000" dirty="0"/>
              <a:t>EVO-1.K.2 Allele frequencies in a population can be calculated from genotype frequencies</a:t>
            </a:r>
          </a:p>
        </p:txBody>
      </p:sp>
      <p:pic>
        <p:nvPicPr>
          <p:cNvPr id="88070" name="Picture 6">
            <a:extLst>
              <a:ext uri="{FF2B5EF4-FFF2-40B4-BE49-F238E27FC236}">
                <a16:creationId xmlns:a16="http://schemas.microsoft.com/office/drawing/2014/main" id="{5B02C25F-806D-42B2-B2BB-E19CE69FA0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932993"/>
            <a:ext cx="1924050" cy="16431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928C272-6778-4A74-B5D7-A37839ACB46B}"/>
              </a:ext>
            </a:extLst>
          </p:cNvPr>
          <p:cNvSpPr/>
          <p:nvPr/>
        </p:nvSpPr>
        <p:spPr>
          <a:xfrm>
            <a:off x="58615" y="-17621"/>
            <a:ext cx="4572000" cy="246221"/>
          </a:xfrm>
          <a:prstGeom prst="rect">
            <a:avLst/>
          </a:prstGeom>
        </p:spPr>
        <p:txBody>
          <a:bodyPr>
            <a:spAutoFit/>
          </a:bodyPr>
          <a:lstStyle/>
          <a:p>
            <a:r>
              <a:rPr lang="en-US" sz="1000" dirty="0">
                <a:solidFill>
                  <a:srgbClr val="CC0099"/>
                </a:solidFill>
                <a:latin typeface="+mn-lt"/>
              </a:rPr>
              <a:t>https://testprephq.com/wp-content/uploads/2017/04/68-Punnett-Squares.png</a:t>
            </a:r>
          </a:p>
        </p:txBody>
      </p:sp>
      <p:sp>
        <p:nvSpPr>
          <p:cNvPr id="5" name="Arrow: Right 4">
            <a:extLst>
              <a:ext uri="{FF2B5EF4-FFF2-40B4-BE49-F238E27FC236}">
                <a16:creationId xmlns:a16="http://schemas.microsoft.com/office/drawing/2014/main" id="{B8CE61B7-3561-4053-A166-3135EE114957}"/>
              </a:ext>
            </a:extLst>
          </p:cNvPr>
          <p:cNvSpPr/>
          <p:nvPr/>
        </p:nvSpPr>
        <p:spPr>
          <a:xfrm rot="19443989">
            <a:off x="5427131" y="5529932"/>
            <a:ext cx="762000"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8BEAD5A-A0CF-4E67-BFC4-D4AB6E356507}"/>
              </a:ext>
            </a:extLst>
          </p:cNvPr>
          <p:cNvPicPr>
            <a:picLocks noChangeAspect="1"/>
          </p:cNvPicPr>
          <p:nvPr/>
        </p:nvPicPr>
        <p:blipFill>
          <a:blip r:embed="rId3"/>
          <a:stretch>
            <a:fillRect/>
          </a:stretch>
        </p:blipFill>
        <p:spPr>
          <a:xfrm rot="10420243">
            <a:off x="7269142" y="4028674"/>
            <a:ext cx="695004" cy="585267"/>
          </a:xfrm>
          <a:prstGeom prst="rect">
            <a:avLst/>
          </a:prstGeom>
        </p:spPr>
      </p:pic>
      <p:sp>
        <p:nvSpPr>
          <p:cNvPr id="7" name="Rectangle 6">
            <a:extLst>
              <a:ext uri="{FF2B5EF4-FFF2-40B4-BE49-F238E27FC236}">
                <a16:creationId xmlns:a16="http://schemas.microsoft.com/office/drawing/2014/main" id="{D33AE7EF-00B5-4C71-AD56-FE0878CDF382}"/>
              </a:ext>
            </a:extLst>
          </p:cNvPr>
          <p:cNvSpPr/>
          <p:nvPr/>
        </p:nvSpPr>
        <p:spPr>
          <a:xfrm>
            <a:off x="457200" y="2113532"/>
            <a:ext cx="7984069" cy="5367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807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E4A540-C76D-4D14-B0B9-E44C2BBACE4D}"/>
              </a:ext>
            </a:extLst>
          </p:cNvPr>
          <p:cNvSpPr/>
          <p:nvPr/>
        </p:nvSpPr>
        <p:spPr>
          <a:xfrm>
            <a:off x="-6016" y="5413778"/>
            <a:ext cx="8915400" cy="1563185"/>
          </a:xfrm>
          <a:prstGeom prst="rect">
            <a:avLst/>
          </a:prstGeom>
        </p:spPr>
        <p:txBody>
          <a:bodyPr wrap="square">
            <a:spAutoFit/>
          </a:bodyPr>
          <a:lstStyle/>
          <a:p>
            <a:pPr lvl="0" eaLnBrk="1" fontAlgn="auto" hangingPunct="1">
              <a:lnSpc>
                <a:spcPct val="107000"/>
              </a:lnSpc>
              <a:spcBef>
                <a:spcPts val="0"/>
              </a:spcBef>
              <a:spcAft>
                <a:spcPts val="0"/>
              </a:spcAft>
              <a:buNone/>
            </a:pPr>
            <a:r>
              <a:rPr lang="en-US" sz="1000" dirty="0">
                <a:solidFill>
                  <a:prstClr val="black"/>
                </a:solidFill>
                <a:latin typeface="Times New Roman" panose="02020603050405020304" pitchFamily="18" charset="0"/>
                <a:cs typeface="Times New Roman" panose="02020603050405020304" pitchFamily="18" charset="0"/>
              </a:rPr>
              <a:t>SYI-3 Naturally occurring diversity among and between components within biological systems affects interactions with the environment. </a:t>
            </a:r>
          </a:p>
          <a:p>
            <a:pPr lvl="0" eaLnBrk="1" fontAlgn="auto" hangingPunct="1">
              <a:lnSpc>
                <a:spcPct val="107000"/>
              </a:lnSpc>
              <a:spcBef>
                <a:spcPts val="0"/>
              </a:spcBef>
              <a:spcAft>
                <a:spcPts val="0"/>
              </a:spcAft>
              <a:buNone/>
            </a:pPr>
            <a:r>
              <a:rPr lang="en-US" sz="1000" dirty="0">
                <a:solidFill>
                  <a:prstClr val="black"/>
                </a:solidFill>
                <a:latin typeface="Times New Roman" panose="02020603050405020304" pitchFamily="18" charset="0"/>
                <a:cs typeface="Times New Roman" panose="02020603050405020304" pitchFamily="18" charset="0"/>
              </a:rPr>
              <a:t>  c. Chemical experiments have shown that it is possible to form complex organic molecules from inorganic molecules in the absence of life— </a:t>
            </a:r>
          </a:p>
          <a:p>
            <a:pPr lvl="0" eaLnBrk="1" fontAlgn="auto" hangingPunct="1">
              <a:lnSpc>
                <a:spcPct val="107000"/>
              </a:lnSpc>
              <a:spcBef>
                <a:spcPts val="0"/>
              </a:spcBef>
              <a:spcAft>
                <a:spcPts val="0"/>
              </a:spcAft>
              <a:buNone/>
            </a:pPr>
            <a:r>
              <a:rPr lang="en-US" sz="1000" dirty="0">
                <a:solidFill>
                  <a:prstClr val="black"/>
                </a:solidFill>
                <a:latin typeface="Times New Roman" panose="02020603050405020304" pitchFamily="18" charset="0"/>
                <a:cs typeface="Times New Roman" panose="02020603050405020304" pitchFamily="18" charset="0"/>
              </a:rPr>
              <a:t>   i. Organic molecules/monomers served as building blocks for the formation of more complex molecules, including amino acids and nucleotides. </a:t>
            </a:r>
          </a:p>
          <a:p>
            <a:pPr lvl="0" eaLnBrk="1" fontAlgn="auto" hangingPunct="1">
              <a:lnSpc>
                <a:spcPct val="107000"/>
              </a:lnSpc>
              <a:spcBef>
                <a:spcPts val="0"/>
              </a:spcBef>
              <a:spcAft>
                <a:spcPts val="0"/>
              </a:spcAft>
              <a:buNone/>
            </a:pPr>
            <a:r>
              <a:rPr lang="en-US" sz="1000" dirty="0">
                <a:solidFill>
                  <a:prstClr val="black"/>
                </a:solidFill>
                <a:latin typeface="Times New Roman" panose="02020603050405020304" pitchFamily="18" charset="0"/>
                <a:cs typeface="Times New Roman" panose="02020603050405020304" pitchFamily="18" charset="0"/>
              </a:rPr>
              <a:t>   ii. The joining of these monomers produced polymers with the ability to replicate, store, and transfer information.</a:t>
            </a:r>
          </a:p>
          <a:p>
            <a:pPr lvl="0">
              <a:lnSpc>
                <a:spcPct val="107000"/>
              </a:lnSpc>
            </a:pPr>
            <a:r>
              <a:rPr lang="en-US" sz="1000" dirty="0">
                <a:solidFill>
                  <a:prstClr val="black"/>
                </a:solidFill>
                <a:latin typeface="Times New Roman" panose="02020603050405020304" pitchFamily="18" charset="0"/>
                <a:cs typeface="Times New Roman" panose="02020603050405020304" pitchFamily="18" charset="0"/>
              </a:rPr>
              <a:t>SYI-3.E.1 b. There are several models about the origin of life on Earth— </a:t>
            </a:r>
          </a:p>
          <a:p>
            <a:pPr lvl="0">
              <a:lnSpc>
                <a:spcPct val="107000"/>
              </a:lnSpc>
            </a:pPr>
            <a:r>
              <a:rPr lang="en-US" sz="1000" dirty="0">
                <a:solidFill>
                  <a:prstClr val="black"/>
                </a:solidFill>
                <a:latin typeface="Times New Roman" panose="02020603050405020304" pitchFamily="18" charset="0"/>
                <a:cs typeface="Times New Roman" panose="02020603050405020304" pitchFamily="18" charset="0"/>
              </a:rPr>
              <a:t>    i. Primitive Earth provided inorganic precursors from which organic molecules could have been synthesized because of the presence of  available free energy and the </a:t>
            </a:r>
            <a:br>
              <a:rPr lang="en-US" sz="1000" dirty="0">
                <a:solidFill>
                  <a:prstClr val="black"/>
                </a:solidFill>
                <a:latin typeface="Times New Roman" panose="02020603050405020304" pitchFamily="18" charset="0"/>
                <a:cs typeface="Times New Roman" panose="02020603050405020304" pitchFamily="18" charset="0"/>
              </a:rPr>
            </a:br>
            <a:r>
              <a:rPr lang="en-US" sz="1000" dirty="0">
                <a:solidFill>
                  <a:prstClr val="black"/>
                </a:solidFill>
                <a:latin typeface="Times New Roman" panose="02020603050405020304" pitchFamily="18" charset="0"/>
                <a:cs typeface="Times New Roman" panose="02020603050405020304" pitchFamily="18" charset="0"/>
              </a:rPr>
              <a:t>            absence of a significant quantity of atmospheric oxygen (O</a:t>
            </a:r>
            <a:r>
              <a:rPr lang="en-US" sz="1000" baseline="-25000" dirty="0">
                <a:solidFill>
                  <a:prstClr val="black"/>
                </a:solidFill>
                <a:latin typeface="Times New Roman" panose="02020603050405020304" pitchFamily="18" charset="0"/>
                <a:cs typeface="Times New Roman" panose="02020603050405020304" pitchFamily="18" charset="0"/>
              </a:rPr>
              <a:t>2</a:t>
            </a:r>
            <a:r>
              <a:rPr lang="en-US" sz="1000" dirty="0">
                <a:solidFill>
                  <a:prstClr val="black"/>
                </a:solidFill>
                <a:latin typeface="Times New Roman" panose="02020603050405020304" pitchFamily="18" charset="0"/>
                <a:cs typeface="Times New Roman" panose="02020603050405020304" pitchFamily="18" charset="0"/>
              </a:rPr>
              <a:t>).</a:t>
            </a:r>
          </a:p>
          <a:p>
            <a:pPr lvl="0">
              <a:lnSpc>
                <a:spcPct val="107000"/>
              </a:lnSpc>
            </a:pPr>
            <a:r>
              <a:rPr lang="en-US" sz="1000" dirty="0">
                <a:solidFill>
                  <a:prstClr val="black"/>
                </a:solidFill>
                <a:latin typeface="Times New Roman" panose="02020603050405020304" pitchFamily="18" charset="0"/>
                <a:cs typeface="Times New Roman" panose="02020603050405020304" pitchFamily="18" charset="0"/>
              </a:rPr>
              <a:t>    ii. Organic molecules could have been transported to Earth by a meteorite or other celestial event. </a:t>
            </a:r>
          </a:p>
          <a:p>
            <a:pPr lvl="0">
              <a:lnSpc>
                <a:spcPct val="107000"/>
              </a:lnSpc>
            </a:pPr>
            <a:endParaRPr lang="en-US" sz="1000"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481C903-4733-47E2-BB3F-EEE2E3EAB9A5}"/>
              </a:ext>
            </a:extLst>
          </p:cNvPr>
          <p:cNvSpPr txBox="1"/>
          <p:nvPr/>
        </p:nvSpPr>
        <p:spPr>
          <a:xfrm>
            <a:off x="-6016" y="192508"/>
            <a:ext cx="8957901" cy="4401205"/>
          </a:xfrm>
          <a:prstGeom prst="rect">
            <a:avLst/>
          </a:prstGeom>
          <a:noFill/>
        </p:spPr>
        <p:txBody>
          <a:bodyPr wrap="none" rtlCol="0">
            <a:spAutoFit/>
          </a:bodyPr>
          <a:lstStyle/>
          <a:p>
            <a:r>
              <a:rPr lang="en-US" sz="2000" dirty="0"/>
              <a:t>Describe the two main hypotheses that explain the origin of life on earth</a:t>
            </a:r>
          </a:p>
          <a:p>
            <a:endParaRPr lang="en-US" sz="2000" dirty="0"/>
          </a:p>
          <a:p>
            <a:r>
              <a:rPr lang="en-US" sz="2000" dirty="0"/>
              <a:t>       </a:t>
            </a:r>
            <a:r>
              <a:rPr lang="en-US" sz="2000" u="sng" dirty="0"/>
              <a:t>Panspermia</a:t>
            </a:r>
            <a:r>
              <a:rPr lang="en-US" sz="2000" dirty="0"/>
              <a:t>-</a:t>
            </a:r>
          </a:p>
          <a:p>
            <a:endParaRPr lang="en-US" sz="2000" dirty="0"/>
          </a:p>
          <a:p>
            <a:endParaRPr lang="en-US" sz="2000" dirty="0"/>
          </a:p>
          <a:p>
            <a:endParaRPr lang="en-US" sz="2000" dirty="0"/>
          </a:p>
          <a:p>
            <a:r>
              <a:rPr lang="en-US" sz="2000" dirty="0"/>
              <a:t>       </a:t>
            </a:r>
            <a:r>
              <a:rPr lang="en-US" sz="2000" u="sng" dirty="0"/>
              <a:t>Abiogenesis</a:t>
            </a:r>
            <a:r>
              <a:rPr lang="en-US" sz="2000" dirty="0"/>
              <a:t>-</a:t>
            </a:r>
          </a:p>
          <a:p>
            <a:endParaRPr lang="en-US" sz="2000" dirty="0"/>
          </a:p>
          <a:p>
            <a:endParaRPr lang="en-US" sz="2000" dirty="0"/>
          </a:p>
          <a:p>
            <a:endParaRPr lang="en-US" sz="2000" dirty="0"/>
          </a:p>
          <a:p>
            <a:endParaRPr lang="en-US" sz="2000" dirty="0"/>
          </a:p>
          <a:p>
            <a:endParaRPr lang="en-US" sz="2000" dirty="0"/>
          </a:p>
          <a:p>
            <a:r>
              <a:rPr lang="en-US" sz="2000" dirty="0"/>
              <a:t>        What famous experiment provided evidence </a:t>
            </a:r>
          </a:p>
          <a:p>
            <a:r>
              <a:rPr lang="en-US" sz="2000" dirty="0"/>
              <a:t>           for the abiogenesis hypothesis?</a:t>
            </a:r>
          </a:p>
        </p:txBody>
      </p:sp>
      <p:sp>
        <p:nvSpPr>
          <p:cNvPr id="4" name="Rectangle 3">
            <a:extLst>
              <a:ext uri="{FF2B5EF4-FFF2-40B4-BE49-F238E27FC236}">
                <a16:creationId xmlns:a16="http://schemas.microsoft.com/office/drawing/2014/main" id="{E77CA924-CE5D-4D20-9D22-AE57CF9A2B28}"/>
              </a:ext>
            </a:extLst>
          </p:cNvPr>
          <p:cNvSpPr/>
          <p:nvPr/>
        </p:nvSpPr>
        <p:spPr>
          <a:xfrm>
            <a:off x="471357" y="1230082"/>
            <a:ext cx="8201285" cy="646331"/>
          </a:xfrm>
          <a:prstGeom prst="rect">
            <a:avLst/>
          </a:prstGeom>
        </p:spPr>
        <p:txBody>
          <a:bodyPr wrap="square">
            <a:spAutoFit/>
          </a:bodyPr>
          <a:lstStyle/>
          <a:p>
            <a:r>
              <a:rPr lang="en-US" dirty="0">
                <a:solidFill>
                  <a:schemeClr val="accent6"/>
                </a:solidFill>
              </a:rPr>
              <a:t>Organic molecules could have been transported to Earth by a meteorite or other celestial event. </a:t>
            </a:r>
          </a:p>
        </p:txBody>
      </p:sp>
      <p:sp>
        <p:nvSpPr>
          <p:cNvPr id="5" name="Rectangle 4">
            <a:extLst>
              <a:ext uri="{FF2B5EF4-FFF2-40B4-BE49-F238E27FC236}">
                <a16:creationId xmlns:a16="http://schemas.microsoft.com/office/drawing/2014/main" id="{566F89A3-4E63-4E79-BE31-EE0F5FA9789C}"/>
              </a:ext>
            </a:extLst>
          </p:cNvPr>
          <p:cNvSpPr/>
          <p:nvPr/>
        </p:nvSpPr>
        <p:spPr>
          <a:xfrm>
            <a:off x="505027" y="2467225"/>
            <a:ext cx="8201285" cy="965264"/>
          </a:xfrm>
          <a:prstGeom prst="rect">
            <a:avLst/>
          </a:prstGeom>
        </p:spPr>
        <p:txBody>
          <a:bodyPr wrap="square">
            <a:spAutoFit/>
          </a:bodyPr>
          <a:lstStyle/>
          <a:p>
            <a:pPr lvl="0">
              <a:lnSpc>
                <a:spcPct val="107000"/>
              </a:lnSpc>
            </a:pPr>
            <a:r>
              <a:rPr lang="en-US" dirty="0">
                <a:solidFill>
                  <a:schemeClr val="accent6"/>
                </a:solidFill>
              </a:rPr>
              <a:t>Conditions on primitive Earth (low oxygen in atmosphere; available free energy from lightning, volcanic activity, or heat) produced simple organic molecules from inorganic precursors. </a:t>
            </a:r>
          </a:p>
        </p:txBody>
      </p:sp>
      <p:grpSp>
        <p:nvGrpSpPr>
          <p:cNvPr id="8" name="Group 7">
            <a:extLst>
              <a:ext uri="{FF2B5EF4-FFF2-40B4-BE49-F238E27FC236}">
                <a16:creationId xmlns:a16="http://schemas.microsoft.com/office/drawing/2014/main" id="{1802553B-7BE2-4487-AF57-A865211BFD36}"/>
              </a:ext>
            </a:extLst>
          </p:cNvPr>
          <p:cNvGrpSpPr/>
          <p:nvPr/>
        </p:nvGrpSpPr>
        <p:grpSpPr>
          <a:xfrm>
            <a:off x="1066800" y="3358415"/>
            <a:ext cx="7881074" cy="2027613"/>
            <a:chOff x="1070811" y="4157923"/>
            <a:chExt cx="7881074" cy="2027613"/>
          </a:xfrm>
        </p:grpSpPr>
        <p:sp>
          <p:nvSpPr>
            <p:cNvPr id="6" name="Rectangle 5">
              <a:extLst>
                <a:ext uri="{FF2B5EF4-FFF2-40B4-BE49-F238E27FC236}">
                  <a16:creationId xmlns:a16="http://schemas.microsoft.com/office/drawing/2014/main" id="{B0324BF6-2A3D-4C6F-9870-9DC10A7DC1A7}"/>
                </a:ext>
              </a:extLst>
            </p:cNvPr>
            <p:cNvSpPr/>
            <p:nvPr/>
          </p:nvSpPr>
          <p:spPr>
            <a:xfrm>
              <a:off x="1070811" y="5284661"/>
              <a:ext cx="5915285" cy="372538"/>
            </a:xfrm>
            <a:prstGeom prst="rect">
              <a:avLst/>
            </a:prstGeom>
          </p:spPr>
          <p:txBody>
            <a:bodyPr wrap="square">
              <a:spAutoFit/>
            </a:bodyPr>
            <a:lstStyle/>
            <a:p>
              <a:pPr lvl="0">
                <a:lnSpc>
                  <a:spcPct val="107000"/>
                </a:lnSpc>
              </a:pPr>
              <a:r>
                <a:rPr lang="en-US" dirty="0">
                  <a:solidFill>
                    <a:schemeClr val="accent6"/>
                  </a:solidFill>
                </a:rPr>
                <a:t>Miller-Urey experiment</a:t>
              </a:r>
            </a:p>
          </p:txBody>
        </p:sp>
        <p:pic>
          <p:nvPicPr>
            <p:cNvPr id="7" name="Picture 7">
              <a:extLst>
                <a:ext uri="{FF2B5EF4-FFF2-40B4-BE49-F238E27FC236}">
                  <a16:creationId xmlns:a16="http://schemas.microsoft.com/office/drawing/2014/main" id="{5E86A254-B34D-4EA6-82C3-A0505A60C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4157923"/>
              <a:ext cx="2703485" cy="20276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5638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178BFEBB-FC2F-483E-A950-F0DBBACA0C76}"/>
              </a:ext>
            </a:extLst>
          </p:cNvPr>
          <p:cNvSpPr>
            <a:spLocks noGrp="1" noChangeArrowheads="1"/>
          </p:cNvSpPr>
          <p:nvPr>
            <p:ph type="body" sz="half" idx="2"/>
          </p:nvPr>
        </p:nvSpPr>
        <p:spPr>
          <a:xfrm>
            <a:off x="225685" y="541337"/>
            <a:ext cx="8229600" cy="4495800"/>
          </a:xfrm>
        </p:spPr>
        <p:txBody>
          <a:bodyPr/>
          <a:lstStyle/>
          <a:p>
            <a:pPr eaLnBrk="1" hangingPunct="1">
              <a:lnSpc>
                <a:spcPct val="90000"/>
              </a:lnSpc>
              <a:buFontTx/>
              <a:buNone/>
            </a:pPr>
            <a:r>
              <a:rPr lang="en-US" altLang="en-US" sz="2800" b="1" dirty="0">
                <a:latin typeface="Comic Sans MS" panose="030F0702030302020204" pitchFamily="66" charset="0"/>
              </a:rPr>
              <a:t>The copulatory organs of two insect species do not fit together. </a:t>
            </a:r>
          </a:p>
          <a:p>
            <a:pPr eaLnBrk="1" hangingPunct="1">
              <a:lnSpc>
                <a:spcPct val="90000"/>
              </a:lnSpc>
              <a:buFontTx/>
              <a:buNone/>
            </a:pPr>
            <a:endParaRPr lang="en-US" altLang="en-US" sz="2800" b="1" dirty="0">
              <a:latin typeface="Comic Sans MS" panose="030F0702030302020204" pitchFamily="66" charset="0"/>
            </a:endParaRPr>
          </a:p>
          <a:p>
            <a:pPr eaLnBrk="1" hangingPunct="1">
              <a:lnSpc>
                <a:spcPct val="90000"/>
              </a:lnSpc>
              <a:buFontTx/>
              <a:buNone/>
            </a:pPr>
            <a:r>
              <a:rPr lang="en-US" altLang="en-US" sz="2800" b="1" dirty="0">
                <a:latin typeface="Comic Sans MS" panose="030F0702030302020204" pitchFamily="66" charset="0"/>
              </a:rPr>
              <a:t>This is an example of a _____ zygotic reproductive barrier called ______________ isolation</a:t>
            </a:r>
          </a:p>
        </p:txBody>
      </p:sp>
      <p:sp>
        <p:nvSpPr>
          <p:cNvPr id="200707" name="Text Box 3">
            <a:extLst>
              <a:ext uri="{FF2B5EF4-FFF2-40B4-BE49-F238E27FC236}">
                <a16:creationId xmlns:a16="http://schemas.microsoft.com/office/drawing/2014/main" id="{489878D7-87C1-4DB1-8FEB-32452C089945}"/>
              </a:ext>
            </a:extLst>
          </p:cNvPr>
          <p:cNvSpPr txBox="1">
            <a:spLocks noChangeArrowheads="1"/>
          </p:cNvSpPr>
          <p:nvPr/>
        </p:nvSpPr>
        <p:spPr bwMode="auto">
          <a:xfrm>
            <a:off x="1219200" y="2551838"/>
            <a:ext cx="22910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mechanical</a:t>
            </a:r>
          </a:p>
        </p:txBody>
      </p:sp>
      <p:sp>
        <p:nvSpPr>
          <p:cNvPr id="51204" name="Rectangle 4">
            <a:extLst>
              <a:ext uri="{FF2B5EF4-FFF2-40B4-BE49-F238E27FC236}">
                <a16:creationId xmlns:a16="http://schemas.microsoft.com/office/drawing/2014/main" id="{1FD26E6A-E1D4-4EB9-B488-7DC781691F9B}"/>
              </a:ext>
            </a:extLst>
          </p:cNvPr>
          <p:cNvSpPr>
            <a:spLocks noChangeArrowheads="1"/>
          </p:cNvSpPr>
          <p:nvPr/>
        </p:nvSpPr>
        <p:spPr bwMode="auto">
          <a:xfrm>
            <a:off x="3962400" y="1588"/>
            <a:ext cx="5427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solidFill>
                  <a:srgbClr val="CC0099"/>
                </a:solidFill>
                <a:latin typeface="Comic Sans MS" panose="030F0702030302020204" pitchFamily="66" charset="0"/>
              </a:rPr>
              <a:t> http://www.dwm.ks.edu.tw/bio/activelearner/19/ch19summary.htm</a:t>
            </a:r>
          </a:p>
          <a:p>
            <a:pPr eaLnBrk="1" hangingPunct="1">
              <a:spcBef>
                <a:spcPct val="0"/>
              </a:spcBef>
              <a:buFontTx/>
              <a:buNone/>
            </a:pPr>
            <a:r>
              <a:rPr lang="en-US" altLang="en-US" sz="1000" dirty="0">
                <a:solidFill>
                  <a:srgbClr val="CC0099"/>
                </a:solidFill>
                <a:latin typeface="Comic Sans MS" panose="030F0702030302020204" pitchFamily="66" charset="0"/>
              </a:rPr>
              <a:t>lhttp://newhaven828.typepad.com/.a/6a00d8347ae50569e200e5538e3c2e8834-320pi </a:t>
            </a:r>
          </a:p>
        </p:txBody>
      </p:sp>
      <p:sp>
        <p:nvSpPr>
          <p:cNvPr id="200709" name="Rectangle 5">
            <a:extLst>
              <a:ext uri="{FF2B5EF4-FFF2-40B4-BE49-F238E27FC236}">
                <a16:creationId xmlns:a16="http://schemas.microsoft.com/office/drawing/2014/main" id="{8E9BF680-1552-4F75-B5E1-C9608395BCA4}"/>
              </a:ext>
            </a:extLst>
          </p:cNvPr>
          <p:cNvSpPr>
            <a:spLocks noChangeArrowheads="1"/>
          </p:cNvSpPr>
          <p:nvPr/>
        </p:nvSpPr>
        <p:spPr bwMode="auto">
          <a:xfrm>
            <a:off x="4729699" y="1715683"/>
            <a:ext cx="83067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pre</a:t>
            </a:r>
          </a:p>
        </p:txBody>
      </p:sp>
      <p:pic>
        <p:nvPicPr>
          <p:cNvPr id="51206" name="Picture 10" descr="6a00d8347ae50569e200e5538e3c2e8834-320pi">
            <a:extLst>
              <a:ext uri="{FF2B5EF4-FFF2-40B4-BE49-F238E27FC236}">
                <a16:creationId xmlns:a16="http://schemas.microsoft.com/office/drawing/2014/main" id="{71A03B5D-1E87-48F3-8E1E-41075DEBC80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4600" y="3647738"/>
            <a:ext cx="3499370" cy="253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Rectangle 2">
            <a:extLst>
              <a:ext uri="{FF2B5EF4-FFF2-40B4-BE49-F238E27FC236}">
                <a16:creationId xmlns:a16="http://schemas.microsoft.com/office/drawing/2014/main" id="{95224F05-FD44-44AF-93B5-659013ADD4A5}"/>
              </a:ext>
            </a:extLst>
          </p:cNvPr>
          <p:cNvSpPr>
            <a:spLocks noChangeArrowheads="1"/>
          </p:cNvSpPr>
          <p:nvPr/>
        </p:nvSpPr>
        <p:spPr bwMode="auto">
          <a:xfrm>
            <a:off x="0" y="6316663"/>
            <a:ext cx="9144000" cy="57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nSpc>
                <a:spcPct val="107000"/>
              </a:lnSpc>
              <a:buNone/>
            </a:pPr>
            <a:r>
              <a:rPr lang="en-US" sz="1000" dirty="0">
                <a:solidFill>
                  <a:prstClr val="black"/>
                </a:solidFill>
              </a:rPr>
              <a:t>EVO-3.D.1 Speciation may occur when two populations become reproductively isolated from each other.</a:t>
            </a:r>
          </a:p>
          <a:p>
            <a:pPr lvl="0" eaLnBrk="1" fontAlgn="auto" hangingPunct="1">
              <a:lnSpc>
                <a:spcPct val="107000"/>
              </a:lnSpc>
              <a:spcBef>
                <a:spcPts val="0"/>
              </a:spcBef>
              <a:spcAft>
                <a:spcPts val="0"/>
              </a:spcAft>
              <a:buNone/>
            </a:pPr>
            <a:r>
              <a:rPr lang="en-US" sz="1000" dirty="0">
                <a:solidFill>
                  <a:prstClr val="black"/>
                </a:solidFill>
                <a:latin typeface="Calibri" panose="020F0502020204030204"/>
              </a:rPr>
              <a:t>EVO-3.F.2 Speciation may be sympatric or allopatric. </a:t>
            </a:r>
          </a:p>
          <a:p>
            <a:pPr lvl="0" eaLnBrk="1" fontAlgn="auto" hangingPunct="1">
              <a:lnSpc>
                <a:spcPct val="107000"/>
              </a:lnSpc>
              <a:spcBef>
                <a:spcPts val="0"/>
              </a:spcBef>
              <a:spcAft>
                <a:spcPts val="0"/>
              </a:spcAft>
              <a:buNone/>
            </a:pPr>
            <a:r>
              <a:rPr lang="en-US" sz="1000" dirty="0">
                <a:solidFill>
                  <a:prstClr val="black"/>
                </a:solidFill>
                <a:latin typeface="Calibri" panose="020F0502020204030204"/>
              </a:rPr>
              <a:t>EVO-3.F.3 Various prezygotic and postzygotic mechanisms can maintain reproductive isolation and prevent gene flow between populations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0709">
                                            <p:txEl>
                                              <p:pRg st="0" end="0"/>
                                            </p:txEl>
                                          </p:spTgt>
                                        </p:tgtEl>
                                        <p:attrNameLst>
                                          <p:attrName>style.visibility</p:attrName>
                                        </p:attrNameLst>
                                      </p:cBhvr>
                                      <p:to>
                                        <p:strVal val="visible"/>
                                      </p:to>
                                    </p:set>
                                    <p:animEffect transition="in" filter="blinds(horizontal)">
                                      <p:cBhvr>
                                        <p:cTn id="7" dur="500"/>
                                        <p:tgtEl>
                                          <p:spTgt spid="20070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0707"/>
                                        </p:tgtEl>
                                        <p:attrNameLst>
                                          <p:attrName>style.visibility</p:attrName>
                                        </p:attrNameLst>
                                      </p:cBhvr>
                                      <p:to>
                                        <p:strVal val="visible"/>
                                      </p:to>
                                    </p:set>
                                    <p:animEffect transition="in" filter="dissolve">
                                      <p:cBhvr>
                                        <p:cTn id="12" dur="500"/>
                                        <p:tgtEl>
                                          <p:spTgt spid="20070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1207"/>
                                        </p:tgtEl>
                                        <p:attrNameLst>
                                          <p:attrName>style.visibility</p:attrName>
                                        </p:attrNameLst>
                                      </p:cBhvr>
                                      <p:to>
                                        <p:strVal val="visible"/>
                                      </p:to>
                                    </p:set>
                                    <p:animEffect transition="in" filter="wipe(down)">
                                      <p:cBhvr>
                                        <p:cTn id="17" dur="500"/>
                                        <p:tgtEl>
                                          <p:spTgt spid="5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autoUpdateAnimBg="0"/>
      <p:bldP spid="5120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a:extLst>
              <a:ext uri="{FF2B5EF4-FFF2-40B4-BE49-F238E27FC236}">
                <a16:creationId xmlns:a16="http://schemas.microsoft.com/office/drawing/2014/main" id="{CD0D1913-0354-44E9-9DBD-566FD979060C}"/>
              </a:ext>
            </a:extLst>
          </p:cNvPr>
          <p:cNvSpPr txBox="1">
            <a:spLocks noChangeArrowheads="1"/>
          </p:cNvSpPr>
          <p:nvPr/>
        </p:nvSpPr>
        <p:spPr bwMode="auto">
          <a:xfrm>
            <a:off x="152400" y="152400"/>
            <a:ext cx="8991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latin typeface="Comic Sans MS" panose="030F0702030302020204" pitchFamily="66" charset="0"/>
              </a:rPr>
              <a:t>TRUE or FALSE</a:t>
            </a:r>
          </a:p>
          <a:p>
            <a:pPr eaLnBrk="1" hangingPunct="1">
              <a:spcBef>
                <a:spcPct val="0"/>
              </a:spcBef>
              <a:buFontTx/>
              <a:buNone/>
            </a:pPr>
            <a:r>
              <a:rPr lang="en-US" altLang="en-US" sz="2800" b="1" dirty="0">
                <a:latin typeface="Comic Sans MS" panose="030F0702030302020204" pitchFamily="66" charset="0"/>
              </a:rPr>
              <a:t>Populations spend the majority of time in Hardy-Weinberg equilibrium. </a:t>
            </a:r>
          </a:p>
        </p:txBody>
      </p:sp>
      <p:sp>
        <p:nvSpPr>
          <p:cNvPr id="169987" name="Text Box 3">
            <a:extLst>
              <a:ext uri="{FF2B5EF4-FFF2-40B4-BE49-F238E27FC236}">
                <a16:creationId xmlns:a16="http://schemas.microsoft.com/office/drawing/2014/main" id="{84063270-080C-40D7-91FE-409D61F0A711}"/>
              </a:ext>
            </a:extLst>
          </p:cNvPr>
          <p:cNvSpPr txBox="1">
            <a:spLocks noChangeArrowheads="1"/>
          </p:cNvSpPr>
          <p:nvPr/>
        </p:nvSpPr>
        <p:spPr bwMode="auto">
          <a:xfrm>
            <a:off x="304800" y="1676400"/>
            <a:ext cx="8686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chemeClr val="accent2"/>
                </a:solidFill>
                <a:latin typeface="Comic Sans MS" panose="030F0702030302020204" pitchFamily="66" charset="0"/>
              </a:rPr>
              <a:t>Hardy-Weinberg equilibrium is an “IDEAL” concept.</a:t>
            </a:r>
            <a:br>
              <a:rPr lang="en-US" altLang="en-US" sz="2400" b="1" dirty="0">
                <a:solidFill>
                  <a:schemeClr val="accent2"/>
                </a:solidFill>
                <a:latin typeface="Comic Sans MS" panose="030F0702030302020204" pitchFamily="66" charset="0"/>
              </a:rPr>
            </a:br>
            <a:r>
              <a:rPr lang="en-US" altLang="en-US" sz="2400" b="1" dirty="0">
                <a:solidFill>
                  <a:schemeClr val="accent2"/>
                </a:solidFill>
                <a:latin typeface="Comic Sans MS" panose="030F0702030302020204" pitchFamily="66" charset="0"/>
              </a:rPr>
              <a:t>It is a valuable NULL hypothesis to compare against.</a:t>
            </a:r>
          </a:p>
          <a:p>
            <a:pPr eaLnBrk="1" hangingPunct="1">
              <a:spcBef>
                <a:spcPct val="0"/>
              </a:spcBef>
              <a:buFontTx/>
              <a:buNone/>
            </a:pPr>
            <a:endParaRPr lang="en-US" altLang="en-US" sz="2400" b="1" dirty="0">
              <a:solidFill>
                <a:schemeClr val="accent2"/>
              </a:solidFill>
              <a:latin typeface="Comic Sans MS" panose="030F0702030302020204" pitchFamily="66" charset="0"/>
            </a:endParaRPr>
          </a:p>
          <a:p>
            <a:pPr eaLnBrk="1" hangingPunct="1">
              <a:spcBef>
                <a:spcPct val="0"/>
              </a:spcBef>
              <a:buFontTx/>
              <a:buNone/>
            </a:pPr>
            <a:r>
              <a:rPr lang="en-US" altLang="en-US" sz="2400" b="1" dirty="0">
                <a:solidFill>
                  <a:schemeClr val="accent2"/>
                </a:solidFill>
                <a:latin typeface="Comic Sans MS" panose="030F0702030302020204" pitchFamily="66" charset="0"/>
              </a:rPr>
              <a:t>ALL 5 conditions are seldom met. . . there is always non-random mating, mutations, &amp; natural selection. So there is ALMOST ALWAYS EVOLUTION HAPPENING !</a:t>
            </a:r>
          </a:p>
        </p:txBody>
      </p:sp>
      <p:sp>
        <p:nvSpPr>
          <p:cNvPr id="2" name="Rectangle 1">
            <a:extLst>
              <a:ext uri="{FF2B5EF4-FFF2-40B4-BE49-F238E27FC236}">
                <a16:creationId xmlns:a16="http://schemas.microsoft.com/office/drawing/2014/main" id="{AC5DC8B3-5389-46ED-972D-717A8583800D}"/>
              </a:ext>
            </a:extLst>
          </p:cNvPr>
          <p:cNvSpPr/>
          <p:nvPr/>
        </p:nvSpPr>
        <p:spPr>
          <a:xfrm>
            <a:off x="1752600" y="152400"/>
            <a:ext cx="14478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A7BBBFE-06F2-4679-82F2-A050D3457357}"/>
              </a:ext>
            </a:extLst>
          </p:cNvPr>
          <p:cNvSpPr/>
          <p:nvPr/>
        </p:nvSpPr>
        <p:spPr>
          <a:xfrm>
            <a:off x="56147" y="5953457"/>
            <a:ext cx="9031705" cy="904543"/>
          </a:xfrm>
          <a:prstGeom prst="rect">
            <a:avLst/>
          </a:prstGeom>
        </p:spPr>
        <p:txBody>
          <a:bodyPr wrap="square">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 3.A.1 Populations of organisms continue to evolve.</a:t>
            </a:r>
          </a:p>
          <a:p>
            <a:pPr lvl="0">
              <a:lnSpc>
                <a:spcPct val="107000"/>
              </a:lnSpc>
            </a:pPr>
            <a:r>
              <a:rPr lang="en-US" sz="1000" dirty="0">
                <a:latin typeface="Times New Roman" panose="02020603050405020304" pitchFamily="18" charset="0"/>
                <a:cs typeface="Times New Roman" panose="02020603050405020304" pitchFamily="18" charset="0"/>
              </a:rPr>
              <a:t>EVO-3.A.2 All species have evolved and continue to evolve—</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EVO-1.K.1 Hardy-Weinberg is a model for describing and predicting allele frequencies in a nonevolving population.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       These conditions are seldom met, but they provide a valuable null hypothesis..</a:t>
            </a:r>
          </a:p>
          <a:p>
            <a:pPr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EVO-1.L.1 Changes in allele frequencies provide evidence for the occurrence of evolution in a population.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9987"/>
                                        </p:tgtEl>
                                        <p:attrNameLst>
                                          <p:attrName>style.visibility</p:attrName>
                                        </p:attrNameLst>
                                      </p:cBhvr>
                                      <p:to>
                                        <p:strVal val="visible"/>
                                      </p:to>
                                    </p:set>
                                    <p:animEffect transition="in" filter="dissolve">
                                      <p:cBhvr>
                                        <p:cTn id="12" dur="500"/>
                                        <p:tgtEl>
                                          <p:spTgt spid="16998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autoUpdateAnimBg="0"/>
      <p:bldP spid="2" grpId="0" animBg="1"/>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2017EBF1-1229-4464-8E5D-5B39554B8915}"/>
              </a:ext>
            </a:extLst>
          </p:cNvPr>
          <p:cNvSpPr>
            <a:spLocks noGrp="1" noChangeArrowheads="1"/>
          </p:cNvSpPr>
          <p:nvPr>
            <p:ph type="body" sz="half" idx="2"/>
          </p:nvPr>
        </p:nvSpPr>
        <p:spPr>
          <a:xfrm>
            <a:off x="114300" y="29817"/>
            <a:ext cx="9029700" cy="1062957"/>
          </a:xfrm>
        </p:spPr>
        <p:txBody>
          <a:bodyPr/>
          <a:lstStyle/>
          <a:p>
            <a:pPr eaLnBrk="1" hangingPunct="1">
              <a:buFontTx/>
              <a:buNone/>
            </a:pPr>
            <a:r>
              <a:rPr lang="en-US" altLang="en-US" sz="2800" b="1" dirty="0">
                <a:latin typeface="Comic Sans MS" panose="030F0702030302020204" pitchFamily="66" charset="0"/>
              </a:rPr>
              <a:t>If all the conditions of Hardy-Weinberg are met, what happens to the population?</a:t>
            </a:r>
          </a:p>
          <a:p>
            <a:pPr eaLnBrk="1" hangingPunct="1">
              <a:buFontTx/>
              <a:buNone/>
            </a:pPr>
            <a:endParaRPr lang="en-US" altLang="en-US" sz="2800" b="1" dirty="0">
              <a:latin typeface="Comic Sans MS" panose="030F0702030302020204" pitchFamily="66" charset="0"/>
            </a:endParaRPr>
          </a:p>
          <a:p>
            <a:pPr eaLnBrk="1" hangingPunct="1">
              <a:buFontTx/>
              <a:buNone/>
            </a:pPr>
            <a:endParaRPr lang="en-US" altLang="en-US" sz="3600" b="1" dirty="0">
              <a:latin typeface="Comic Sans MS" panose="030F0702030302020204" pitchFamily="66" charset="0"/>
            </a:endParaRPr>
          </a:p>
        </p:txBody>
      </p:sp>
      <p:sp>
        <p:nvSpPr>
          <p:cNvPr id="168963" name="Text Box 3">
            <a:extLst>
              <a:ext uri="{FF2B5EF4-FFF2-40B4-BE49-F238E27FC236}">
                <a16:creationId xmlns:a16="http://schemas.microsoft.com/office/drawing/2014/main" id="{B4261F41-1348-4170-A6AA-49345FE8335F}"/>
              </a:ext>
            </a:extLst>
          </p:cNvPr>
          <p:cNvSpPr txBox="1">
            <a:spLocks noChangeArrowheads="1"/>
          </p:cNvSpPr>
          <p:nvPr/>
        </p:nvSpPr>
        <p:spPr bwMode="auto">
          <a:xfrm>
            <a:off x="990600" y="1219200"/>
            <a:ext cx="47756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There is NO EVOLUTION</a:t>
            </a:r>
          </a:p>
        </p:txBody>
      </p:sp>
      <p:sp>
        <p:nvSpPr>
          <p:cNvPr id="168964" name="Rectangle 4">
            <a:extLst>
              <a:ext uri="{FF2B5EF4-FFF2-40B4-BE49-F238E27FC236}">
                <a16:creationId xmlns:a16="http://schemas.microsoft.com/office/drawing/2014/main" id="{A2922A0F-8456-4224-8B64-C3B91E02835F}"/>
              </a:ext>
            </a:extLst>
          </p:cNvPr>
          <p:cNvSpPr>
            <a:spLocks noChangeArrowheads="1"/>
          </p:cNvSpPr>
          <p:nvPr/>
        </p:nvSpPr>
        <p:spPr bwMode="auto">
          <a:xfrm>
            <a:off x="2220560" y="3535283"/>
            <a:ext cx="24657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Genetic drift</a:t>
            </a:r>
            <a:endParaRPr lang="en-US" altLang="en-US" sz="2800" b="1" baseline="30000" dirty="0">
              <a:solidFill>
                <a:schemeClr val="accent2"/>
              </a:solidFill>
              <a:latin typeface="Comic Sans MS" panose="030F0702030302020204" pitchFamily="66" charset="0"/>
            </a:endParaRPr>
          </a:p>
        </p:txBody>
      </p:sp>
      <p:sp>
        <p:nvSpPr>
          <p:cNvPr id="2" name="Rectangle 1">
            <a:extLst>
              <a:ext uri="{FF2B5EF4-FFF2-40B4-BE49-F238E27FC236}">
                <a16:creationId xmlns:a16="http://schemas.microsoft.com/office/drawing/2014/main" id="{9B07BD61-6079-4099-8DF9-2173D6122485}"/>
              </a:ext>
            </a:extLst>
          </p:cNvPr>
          <p:cNvSpPr/>
          <p:nvPr/>
        </p:nvSpPr>
        <p:spPr>
          <a:xfrm>
            <a:off x="147430" y="2023862"/>
            <a:ext cx="9144000" cy="1384995"/>
          </a:xfrm>
          <a:prstGeom prst="rect">
            <a:avLst/>
          </a:prstGeom>
        </p:spPr>
        <p:txBody>
          <a:bodyPr wrap="square">
            <a:spAutoFit/>
          </a:bodyPr>
          <a:lstStyle/>
          <a:p>
            <a:r>
              <a:rPr lang="en-US" altLang="en-US" sz="2800" b="1" dirty="0"/>
              <a:t>Changes in the allele frequency in a small population that are due to random chance and don’t follow the laws of probability </a:t>
            </a:r>
          </a:p>
        </p:txBody>
      </p:sp>
      <p:sp>
        <p:nvSpPr>
          <p:cNvPr id="3" name="TextBox 2">
            <a:extLst>
              <a:ext uri="{FF2B5EF4-FFF2-40B4-BE49-F238E27FC236}">
                <a16:creationId xmlns:a16="http://schemas.microsoft.com/office/drawing/2014/main" id="{09E4FF9B-37BD-46C7-87A0-F173B518DB56}"/>
              </a:ext>
            </a:extLst>
          </p:cNvPr>
          <p:cNvSpPr txBox="1"/>
          <p:nvPr/>
        </p:nvSpPr>
        <p:spPr>
          <a:xfrm>
            <a:off x="57150" y="6131369"/>
            <a:ext cx="9144000" cy="739883"/>
          </a:xfrm>
          <a:prstGeom prst="rect">
            <a:avLst/>
          </a:prstGeom>
          <a:noFill/>
        </p:spPr>
        <p:txBody>
          <a:bodyPr wrap="square" rtlCol="0">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EVO-1.K.1 Hardy-Weinberg is a model for describing and predicting allele frequencies in a nonevolving population</a:t>
            </a:r>
          </a:p>
          <a:p>
            <a:pPr>
              <a:lnSpc>
                <a:spcPct val="107000"/>
              </a:lnSpc>
            </a:pPr>
            <a:r>
              <a:rPr lang="en-US" sz="1000" dirty="0">
                <a:latin typeface="Times New Roman" panose="02020603050405020304" pitchFamily="18" charset="0"/>
                <a:cs typeface="Times New Roman" panose="02020603050405020304" pitchFamily="18" charset="0"/>
              </a:rPr>
              <a:t>EVO-1.L.1 Changes in allele frequencies provide evidence for the occurrence of evolution in a population. </a:t>
            </a:r>
          </a:p>
          <a:p>
            <a:pPr lvl="0">
              <a:lnSpc>
                <a:spcPct val="107000"/>
              </a:lnSpc>
            </a:pPr>
            <a:r>
              <a:rPr lang="en-US" sz="1000" dirty="0">
                <a:latin typeface="Times New Roman" panose="02020603050405020304" pitchFamily="18" charset="0"/>
                <a:cs typeface="Times New Roman" panose="02020603050405020304" pitchFamily="18" charset="0"/>
              </a:rPr>
              <a:t>EVO-1.H.1 Evolution is also driven by random occurrences—</a:t>
            </a:r>
          </a:p>
          <a:p>
            <a:pPr lvl="0">
              <a:lnSpc>
                <a:spcPct val="107000"/>
              </a:lnSpc>
            </a:pPr>
            <a:r>
              <a:rPr lang="en-US" sz="1000" dirty="0">
                <a:latin typeface="Times New Roman" panose="02020603050405020304" pitchFamily="18" charset="0"/>
                <a:cs typeface="Times New Roman" panose="02020603050405020304" pitchFamily="18" charset="0"/>
              </a:rPr>
              <a:t>  b. Genetic drift is a nonselective process occurring in small populations—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8963"/>
                                        </p:tgtEl>
                                        <p:attrNameLst>
                                          <p:attrName>style.visibility</p:attrName>
                                        </p:attrNameLst>
                                      </p:cBhvr>
                                      <p:to>
                                        <p:strVal val="visible"/>
                                      </p:to>
                                    </p:set>
                                    <p:animEffect transition="in" filter="dissolve">
                                      <p:cBhvr>
                                        <p:cTn id="7" dur="500"/>
                                        <p:tgtEl>
                                          <p:spTgt spid="1689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8964"/>
                                        </p:tgtEl>
                                        <p:attrNameLst>
                                          <p:attrName>style.visibility</p:attrName>
                                        </p:attrNameLst>
                                      </p:cBhvr>
                                      <p:to>
                                        <p:strVal val="visible"/>
                                      </p:to>
                                    </p:set>
                                    <p:animEffect transition="in" filter="wipe(left)">
                                      <p:cBhvr>
                                        <p:cTn id="12" dur="500"/>
                                        <p:tgtEl>
                                          <p:spTgt spid="1689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autoUpdateAnimBg="0"/>
      <p:bldP spid="168964" grpId="0"/>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9C7DAF-DEFE-4F1B-88BB-E1E9B96FB850}"/>
              </a:ext>
            </a:extLst>
          </p:cNvPr>
          <p:cNvSpPr txBox="1"/>
          <p:nvPr/>
        </p:nvSpPr>
        <p:spPr>
          <a:xfrm>
            <a:off x="0" y="397658"/>
            <a:ext cx="8991600" cy="3970318"/>
          </a:xfrm>
          <a:prstGeom prst="rect">
            <a:avLst/>
          </a:prstGeom>
          <a:noFill/>
        </p:spPr>
        <p:txBody>
          <a:bodyPr wrap="square">
            <a:spAutoFit/>
          </a:bodyPr>
          <a:lstStyle/>
          <a:p>
            <a:r>
              <a:rPr lang="en-US" dirty="0"/>
              <a:t>Natural selection is based on all of the following </a:t>
            </a:r>
            <a:r>
              <a:rPr lang="en-US" b="1" dirty="0"/>
              <a:t>EXCEPT</a:t>
            </a:r>
          </a:p>
          <a:p>
            <a:pPr lvl="1"/>
            <a:endParaRPr lang="en-US" dirty="0"/>
          </a:p>
          <a:p>
            <a:pPr marL="800100" lvl="1" indent="-342900">
              <a:buAutoNum type="alphaUcPeriod"/>
            </a:pPr>
            <a:r>
              <a:rPr lang="en-US" dirty="0"/>
              <a:t>genetic variation exists within populations. </a:t>
            </a:r>
          </a:p>
          <a:p>
            <a:pPr marL="800100" lvl="1" indent="-342900">
              <a:buAutoNum type="alphaUcPeriod"/>
            </a:pPr>
            <a:endParaRPr lang="en-US" dirty="0"/>
          </a:p>
          <a:p>
            <a:pPr marL="800100" lvl="1" indent="-342900">
              <a:buAutoNum type="alphaUcPeriod"/>
            </a:pPr>
            <a:r>
              <a:rPr lang="en-US" dirty="0"/>
              <a:t>the best-adapted individuals tend to leave the most offspring. </a:t>
            </a:r>
          </a:p>
          <a:p>
            <a:pPr marL="800100" lvl="1" indent="-342900">
              <a:buAutoNum type="alphaUcPeriod"/>
            </a:pPr>
            <a:endParaRPr lang="en-US" dirty="0"/>
          </a:p>
          <a:p>
            <a:pPr marL="800100" lvl="1" indent="-342900">
              <a:buFontTx/>
              <a:buAutoNum type="alphaUcPeriod"/>
            </a:pPr>
            <a:r>
              <a:rPr lang="en-US" dirty="0"/>
              <a:t>individuals adapt to their environments and, thereby, evolve.</a:t>
            </a:r>
          </a:p>
          <a:p>
            <a:pPr lvl="1"/>
            <a:endParaRPr lang="en-US" dirty="0"/>
          </a:p>
          <a:p>
            <a:pPr lvl="1"/>
            <a:r>
              <a:rPr lang="en-US" dirty="0"/>
              <a:t>D. individuals who survive longer tend to leave more offspring than those who die young. </a:t>
            </a:r>
          </a:p>
          <a:p>
            <a:pPr marL="800100" lvl="1" indent="-342900">
              <a:buAutoNum type="alphaUcPeriod"/>
            </a:pPr>
            <a:endParaRPr lang="en-US" dirty="0"/>
          </a:p>
          <a:p>
            <a:pPr lvl="1"/>
            <a:r>
              <a:rPr lang="en-US" dirty="0"/>
              <a:t>E. populations tend to produce more individuals than the environment can support.</a:t>
            </a:r>
          </a:p>
          <a:p>
            <a:pPr marL="342900" indent="-342900">
              <a:buAutoNum type="alphaUcPeriod"/>
            </a:pPr>
            <a:endParaRPr lang="en-US" dirty="0"/>
          </a:p>
        </p:txBody>
      </p:sp>
      <p:sp>
        <p:nvSpPr>
          <p:cNvPr id="7" name="Rectangle 6">
            <a:extLst>
              <a:ext uri="{FF2B5EF4-FFF2-40B4-BE49-F238E27FC236}">
                <a16:creationId xmlns:a16="http://schemas.microsoft.com/office/drawing/2014/main" id="{9ACF2C34-91AC-4F70-B081-ACF555538A0C}"/>
              </a:ext>
            </a:extLst>
          </p:cNvPr>
          <p:cNvSpPr/>
          <p:nvPr/>
        </p:nvSpPr>
        <p:spPr>
          <a:xfrm>
            <a:off x="533400" y="2013485"/>
            <a:ext cx="7315200" cy="3693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FC0FF1C-9718-4CFF-BED7-4174A3FBDE87}"/>
              </a:ext>
            </a:extLst>
          </p:cNvPr>
          <p:cNvSpPr txBox="1"/>
          <p:nvPr/>
        </p:nvSpPr>
        <p:spPr>
          <a:xfrm>
            <a:off x="19878" y="5951790"/>
            <a:ext cx="9144000" cy="906210"/>
          </a:xfrm>
          <a:prstGeom prst="rect">
            <a:avLst/>
          </a:prstGeom>
          <a:noFill/>
        </p:spPr>
        <p:txBody>
          <a:bodyPr wrap="square">
            <a:spAutoFit/>
          </a:bodyPr>
          <a:lstStyle/>
          <a:p>
            <a:pPr>
              <a:lnSpc>
                <a:spcPct val="107000"/>
              </a:lnSpc>
            </a:pPr>
            <a:r>
              <a:rPr lang="en-US" sz="1000" dirty="0">
                <a:latin typeface="Times New Roman" panose="02020603050405020304" pitchFamily="18" charset="0"/>
                <a:cs typeface="Times New Roman" panose="02020603050405020304" pitchFamily="18" charset="0"/>
              </a:rPr>
              <a:t>EVO-1.C.1 Natural selection is a major mechanism of evolution. </a:t>
            </a:r>
          </a:p>
          <a:p>
            <a:pPr>
              <a:lnSpc>
                <a:spcPct val="107000"/>
              </a:lnSpc>
            </a:pPr>
            <a:r>
              <a:rPr lang="en-US" sz="1000" dirty="0">
                <a:latin typeface="Times New Roman" panose="02020603050405020304" pitchFamily="18" charset="0"/>
                <a:cs typeface="Times New Roman" panose="02020603050405020304" pitchFamily="18" charset="0"/>
              </a:rPr>
              <a:t>EVO-1.C.2 According to Darwin’s theory of natural selection, competition for limited resources results in differential survival. Individuals with more favorable phenotypes are more likely to survive and produce more offspring, thus passing traits to subsequent generations</a:t>
            </a:r>
          </a:p>
          <a:p>
            <a:pPr>
              <a:lnSpc>
                <a:spcPct val="107000"/>
              </a:lnSpc>
            </a:pPr>
            <a:r>
              <a:rPr lang="en-US" sz="1000" dirty="0">
                <a:latin typeface="Times New Roman" panose="02020603050405020304" pitchFamily="18" charset="0"/>
                <a:cs typeface="Times New Roman" panose="02020603050405020304" pitchFamily="18" charset="0"/>
              </a:rPr>
              <a:t>EVO-1.D.1 Evolutionary fitness is measured by reproductive success.</a:t>
            </a:r>
          </a:p>
          <a:p>
            <a:pPr>
              <a:lnSpc>
                <a:spcPct val="107000"/>
              </a:lnSpc>
            </a:pPr>
            <a:r>
              <a:rPr lang="en-US" sz="1000" dirty="0"/>
              <a:t>EVO-3.A.</a:t>
            </a:r>
            <a:r>
              <a:rPr lang="en-US" sz="1000" dirty="0">
                <a:solidFill>
                  <a:srgbClr val="FF0000"/>
                </a:solidFill>
              </a:rPr>
              <a:t>1 Populations </a:t>
            </a:r>
            <a:r>
              <a:rPr lang="en-US" sz="1000" dirty="0"/>
              <a:t>of organisms continue to evolve.</a:t>
            </a:r>
            <a:endParaRPr lang="en-US" sz="1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5A19455-DC4E-4E99-9926-8924AAC7E312}"/>
              </a:ext>
            </a:extLst>
          </p:cNvPr>
          <p:cNvSpPr txBox="1"/>
          <p:nvPr/>
        </p:nvSpPr>
        <p:spPr>
          <a:xfrm>
            <a:off x="0" y="-4429"/>
            <a:ext cx="8001000" cy="253916"/>
          </a:xfrm>
          <a:prstGeom prst="rect">
            <a:avLst/>
          </a:prstGeom>
          <a:noFill/>
        </p:spPr>
        <p:txBody>
          <a:bodyPr wrap="square">
            <a:spAutoFit/>
          </a:bodyPr>
          <a:lstStyle/>
          <a:p>
            <a:r>
              <a:rPr lang="en-US" sz="1050" dirty="0">
                <a:latin typeface="+mn-lt"/>
                <a:hlinkClick r:id="rId2"/>
              </a:rPr>
              <a:t>Modified from: https://teachers.stjohns.k12.fl.us/lyons-s/files/2014/11/AP-Evolution-Practice-Test-2.pd</a:t>
            </a:r>
            <a:endParaRPr lang="en-US" sz="1050" dirty="0">
              <a:latin typeface="+mn-lt"/>
            </a:endParaRPr>
          </a:p>
        </p:txBody>
      </p:sp>
    </p:spTree>
    <p:extLst>
      <p:ext uri="{BB962C8B-B14F-4D97-AF65-F5344CB8AC3E}">
        <p14:creationId xmlns:p14="http://schemas.microsoft.com/office/powerpoint/2010/main" val="133010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E8E109-EEE0-45CE-A2B6-785A121A6B78}"/>
              </a:ext>
            </a:extLst>
          </p:cNvPr>
          <p:cNvSpPr txBox="1"/>
          <p:nvPr/>
        </p:nvSpPr>
        <p:spPr>
          <a:xfrm>
            <a:off x="2819400" y="230832"/>
            <a:ext cx="6324600" cy="1631216"/>
          </a:xfrm>
          <a:prstGeom prst="rect">
            <a:avLst/>
          </a:prstGeom>
          <a:noFill/>
        </p:spPr>
        <p:txBody>
          <a:bodyPr wrap="square">
            <a:spAutoFit/>
          </a:bodyPr>
          <a:lstStyle/>
          <a:p>
            <a:pPr>
              <a:defRPr/>
            </a:pPr>
            <a:r>
              <a:rPr lang="en-US" sz="2000" dirty="0"/>
              <a:t>Over hunting reduced the size of the population of Northern elephant seals population to as few as 20 individuals at the end of the 19th century. </a:t>
            </a:r>
          </a:p>
          <a:p>
            <a:pPr>
              <a:defRPr/>
            </a:pPr>
            <a:r>
              <a:rPr lang="en-US" sz="2000" dirty="0"/>
              <a:t>Their population has since rebounded to over 30,000.</a:t>
            </a:r>
          </a:p>
        </p:txBody>
      </p:sp>
      <p:sp>
        <p:nvSpPr>
          <p:cNvPr id="94213" name="Rectangle 6">
            <a:extLst>
              <a:ext uri="{FF2B5EF4-FFF2-40B4-BE49-F238E27FC236}">
                <a16:creationId xmlns:a16="http://schemas.microsoft.com/office/drawing/2014/main" id="{272074BE-AF0A-421E-B680-C24594470A94}"/>
              </a:ext>
            </a:extLst>
          </p:cNvPr>
          <p:cNvSpPr>
            <a:spLocks noChangeArrowheads="1"/>
          </p:cNvSpPr>
          <p:nvPr/>
        </p:nvSpPr>
        <p:spPr bwMode="auto">
          <a:xfrm>
            <a:off x="4590" y="0"/>
            <a:ext cx="4572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sz="900" dirty="0">
                <a:solidFill>
                  <a:srgbClr val="CC0099"/>
                </a:solidFill>
                <a:hlinkClick r:id="rId2">
                  <a:extLst>
                    <a:ext uri="{A12FA001-AC4F-418D-AE19-62706E023703}">
                      <ahyp:hlinkClr xmlns:ahyp="http://schemas.microsoft.com/office/drawing/2018/hyperlinkcolor" val="tx"/>
                    </a:ext>
                  </a:extLst>
                </a:hlinkClick>
              </a:rPr>
              <a:t>https://evolution.berkeley.edu/evolibrary/article/bottlenecks_01</a:t>
            </a:r>
            <a:endParaRPr lang="en-US" altLang="en-US" sz="900" dirty="0">
              <a:solidFill>
                <a:srgbClr val="CC0099"/>
              </a:solidFill>
            </a:endParaRPr>
          </a:p>
        </p:txBody>
      </p:sp>
      <p:sp>
        <p:nvSpPr>
          <p:cNvPr id="2" name="Rectangle 1">
            <a:extLst>
              <a:ext uri="{FF2B5EF4-FFF2-40B4-BE49-F238E27FC236}">
                <a16:creationId xmlns:a16="http://schemas.microsoft.com/office/drawing/2014/main" id="{A58ED991-23A3-4478-BC7B-2F6C7ADE9E39}"/>
              </a:ext>
            </a:extLst>
          </p:cNvPr>
          <p:cNvSpPr/>
          <p:nvPr/>
        </p:nvSpPr>
        <p:spPr>
          <a:xfrm>
            <a:off x="84524" y="5731973"/>
            <a:ext cx="9144000" cy="1119665"/>
          </a:xfrm>
          <a:prstGeom prst="rect">
            <a:avLst/>
          </a:prstGeom>
        </p:spPr>
        <p:txBody>
          <a:bodyPr wrap="square">
            <a:spAutoFit/>
          </a:bodyPr>
          <a:lstStyle/>
          <a:p>
            <a:pPr lvl="0" fontAlgn="auto">
              <a:lnSpc>
                <a:spcPct val="107000"/>
              </a:lnSpc>
              <a:spcBef>
                <a:spcPts val="0"/>
              </a:spcBef>
              <a:spcAft>
                <a:spcPts val="0"/>
              </a:spcAft>
            </a:pPr>
            <a:r>
              <a:rPr lang="en-US" sz="900" dirty="0">
                <a:solidFill>
                  <a:prstClr val="black"/>
                </a:solidFill>
                <a:latin typeface="Times New Roman" panose="02020603050405020304" pitchFamily="18" charset="0"/>
                <a:cs typeface="Times New Roman" panose="02020603050405020304" pitchFamily="18" charset="0"/>
              </a:rPr>
              <a:t>EVO-1.H.1 Evolution is also driven by random occurrences—</a:t>
            </a:r>
          </a:p>
          <a:p>
            <a:pPr lvl="0" fontAlgn="auto">
              <a:lnSpc>
                <a:spcPct val="107000"/>
              </a:lnSpc>
              <a:spcBef>
                <a:spcPts val="0"/>
              </a:spcBef>
              <a:spcAft>
                <a:spcPts val="0"/>
              </a:spcAft>
            </a:pPr>
            <a:r>
              <a:rPr lang="en-US" sz="900" dirty="0">
                <a:solidFill>
                  <a:prstClr val="black"/>
                </a:solidFill>
                <a:latin typeface="Times New Roman" panose="02020603050405020304" pitchFamily="18" charset="0"/>
                <a:cs typeface="Times New Roman" panose="02020603050405020304" pitchFamily="18" charset="0"/>
              </a:rPr>
              <a:t>b. Genetic drift is a nonselective process occurring in small populations—</a:t>
            </a:r>
          </a:p>
          <a:p>
            <a:pPr lvl="0" fontAlgn="auto">
              <a:lnSpc>
                <a:spcPct val="107000"/>
              </a:lnSpc>
              <a:spcBef>
                <a:spcPts val="0"/>
              </a:spcBef>
              <a:spcAft>
                <a:spcPts val="0"/>
              </a:spcAft>
            </a:pPr>
            <a:r>
              <a:rPr lang="en-US" sz="900" dirty="0">
                <a:solidFill>
                  <a:prstClr val="black"/>
                </a:solidFill>
                <a:latin typeface="Times New Roman" panose="02020603050405020304" pitchFamily="18" charset="0"/>
                <a:cs typeface="Times New Roman" panose="02020603050405020304" pitchFamily="18" charset="0"/>
              </a:rPr>
              <a:t>    i. Bottlenecks. </a:t>
            </a:r>
          </a:p>
          <a:p>
            <a:pPr lvl="0">
              <a:lnSpc>
                <a:spcPct val="107000"/>
              </a:lnSpc>
              <a:spcAft>
                <a:spcPts val="800"/>
              </a:spcAft>
            </a:pPr>
            <a:r>
              <a:rPr lang="en-US" sz="900" dirty="0">
                <a:solidFill>
                  <a:prstClr val="black"/>
                </a:solidFill>
                <a:latin typeface="Times New Roman" panose="02020603050405020304" pitchFamily="18" charset="0"/>
                <a:cs typeface="Times New Roman" panose="02020603050405020304" pitchFamily="18" charset="0"/>
              </a:rPr>
              <a:t>SYI-3.D.1 The level of variation in a population affects population dynamics— </a:t>
            </a:r>
            <a:br>
              <a:rPr lang="en-US" sz="900" dirty="0">
                <a:solidFill>
                  <a:prstClr val="black"/>
                </a:solidFill>
                <a:latin typeface="Times New Roman" panose="02020603050405020304" pitchFamily="18" charset="0"/>
                <a:cs typeface="Times New Roman" panose="02020603050405020304" pitchFamily="18" charset="0"/>
              </a:rPr>
            </a:br>
            <a:r>
              <a:rPr lang="en-US" sz="900" dirty="0">
                <a:solidFill>
                  <a:prstClr val="black"/>
                </a:solidFill>
                <a:latin typeface="Times New Roman" panose="02020603050405020304" pitchFamily="18" charset="0"/>
                <a:cs typeface="Times New Roman" panose="02020603050405020304" pitchFamily="18" charset="0"/>
              </a:rPr>
              <a:t>a. Population ability to respond to changes in the environment is influenced by genetic diversity. Species and populations with little genetic diversity are at risk of decline or </a:t>
            </a:r>
            <a:br>
              <a:rPr lang="en-US" sz="900" dirty="0">
                <a:solidFill>
                  <a:prstClr val="black"/>
                </a:solidFill>
                <a:latin typeface="Times New Roman" panose="02020603050405020304" pitchFamily="18" charset="0"/>
                <a:cs typeface="Times New Roman" panose="02020603050405020304" pitchFamily="18" charset="0"/>
              </a:rPr>
            </a:br>
            <a:r>
              <a:rPr lang="en-US" sz="900" dirty="0">
                <a:solidFill>
                  <a:prstClr val="black"/>
                </a:solidFill>
                <a:latin typeface="Times New Roman" panose="02020603050405020304" pitchFamily="18" charset="0"/>
                <a:cs typeface="Times New Roman" panose="02020603050405020304" pitchFamily="18" charset="0"/>
              </a:rPr>
              <a:t>     extinction.</a:t>
            </a:r>
            <a:br>
              <a:rPr lang="en-US" sz="900" dirty="0">
                <a:solidFill>
                  <a:prstClr val="black"/>
                </a:solidFill>
                <a:latin typeface="Times New Roman" panose="02020603050405020304" pitchFamily="18" charset="0"/>
                <a:cs typeface="Times New Roman" panose="02020603050405020304" pitchFamily="18" charset="0"/>
              </a:rPr>
            </a:br>
            <a:r>
              <a:rPr lang="en-US" sz="900" dirty="0">
                <a:solidFill>
                  <a:prstClr val="black"/>
                </a:solidFill>
                <a:latin typeface="Times New Roman" panose="02020603050405020304" pitchFamily="18" charset="0"/>
                <a:cs typeface="Times New Roman" panose="02020603050405020304" pitchFamily="18" charset="0"/>
              </a:rPr>
              <a:t>b. Genetically diverse populations are more resilient to environmental perturbation  because they are more likely to contain individuals who can withstand the environmental pressure</a:t>
            </a:r>
          </a:p>
        </p:txBody>
      </p:sp>
      <p:sp>
        <p:nvSpPr>
          <p:cNvPr id="8" name="TextBox 7">
            <a:extLst>
              <a:ext uri="{FF2B5EF4-FFF2-40B4-BE49-F238E27FC236}">
                <a16:creationId xmlns:a16="http://schemas.microsoft.com/office/drawing/2014/main" id="{A4E30699-34B0-4A36-8AD7-58BCE6AB4413}"/>
              </a:ext>
            </a:extLst>
          </p:cNvPr>
          <p:cNvSpPr txBox="1"/>
          <p:nvPr/>
        </p:nvSpPr>
        <p:spPr>
          <a:xfrm>
            <a:off x="3352800" y="2658449"/>
            <a:ext cx="1721946" cy="369332"/>
          </a:xfrm>
          <a:prstGeom prst="rect">
            <a:avLst/>
          </a:prstGeom>
          <a:noFill/>
        </p:spPr>
        <p:txBody>
          <a:bodyPr wrap="none" rtlCol="0">
            <a:spAutoFit/>
          </a:bodyPr>
          <a:lstStyle/>
          <a:p>
            <a:r>
              <a:rPr lang="en-US" b="1" dirty="0">
                <a:solidFill>
                  <a:srgbClr val="0000FF"/>
                </a:solidFill>
              </a:rPr>
              <a:t>BOTTLENECK</a:t>
            </a:r>
          </a:p>
        </p:txBody>
      </p:sp>
      <p:pic>
        <p:nvPicPr>
          <p:cNvPr id="2050" name="Picture 2" descr="Elephant seal">
            <a:extLst>
              <a:ext uri="{FF2B5EF4-FFF2-40B4-BE49-F238E27FC236}">
                <a16:creationId xmlns:a16="http://schemas.microsoft.com/office/drawing/2014/main" id="{842B4564-34BB-456A-92D2-88FD21ADA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951" y="357667"/>
            <a:ext cx="2381250" cy="21050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C0384C-99FC-4F58-A81A-EB2080122A47}"/>
              </a:ext>
            </a:extLst>
          </p:cNvPr>
          <p:cNvSpPr/>
          <p:nvPr/>
        </p:nvSpPr>
        <p:spPr>
          <a:xfrm>
            <a:off x="84524" y="2658449"/>
            <a:ext cx="8652565" cy="2246769"/>
          </a:xfrm>
          <a:prstGeom prst="rect">
            <a:avLst/>
          </a:prstGeom>
        </p:spPr>
        <p:txBody>
          <a:bodyPr wrap="square">
            <a:spAutoFit/>
          </a:bodyPr>
          <a:lstStyle/>
          <a:p>
            <a:pPr>
              <a:defRPr/>
            </a:pPr>
            <a:r>
              <a:rPr lang="en-US" sz="2000" dirty="0"/>
              <a:t>This is an example of the _______________ Effect.</a:t>
            </a:r>
          </a:p>
          <a:p>
            <a:pPr>
              <a:defRPr/>
            </a:pPr>
            <a:endParaRPr lang="en-US" sz="2000" dirty="0"/>
          </a:p>
          <a:p>
            <a:pPr>
              <a:defRPr/>
            </a:pPr>
            <a:r>
              <a:rPr lang="en-US" sz="2000" dirty="0"/>
              <a:t>The random decrease in individuals cause the genetic variation in a population to __________ </a:t>
            </a:r>
          </a:p>
          <a:p>
            <a:pPr>
              <a:defRPr/>
            </a:pPr>
            <a:endParaRPr lang="en-US" sz="2000" dirty="0"/>
          </a:p>
          <a:p>
            <a:pPr>
              <a:defRPr/>
            </a:pPr>
            <a:r>
              <a:rPr lang="en-US" sz="2000" dirty="0"/>
              <a:t>Species and populations with ______ genetic diversity are at risk of</a:t>
            </a:r>
          </a:p>
          <a:p>
            <a:pPr>
              <a:defRPr/>
            </a:pPr>
            <a:r>
              <a:rPr lang="en-US" sz="2000" dirty="0"/>
              <a:t>decline or extinction.</a:t>
            </a:r>
          </a:p>
        </p:txBody>
      </p:sp>
      <p:sp>
        <p:nvSpPr>
          <p:cNvPr id="6" name="Rectangle 5">
            <a:extLst>
              <a:ext uri="{FF2B5EF4-FFF2-40B4-BE49-F238E27FC236}">
                <a16:creationId xmlns:a16="http://schemas.microsoft.com/office/drawing/2014/main" id="{E1A07A08-0C1B-41ED-BB6C-590E21F96BE8}"/>
              </a:ext>
            </a:extLst>
          </p:cNvPr>
          <p:cNvSpPr/>
          <p:nvPr/>
        </p:nvSpPr>
        <p:spPr>
          <a:xfrm>
            <a:off x="1752600" y="3612556"/>
            <a:ext cx="1402948" cy="369332"/>
          </a:xfrm>
          <a:prstGeom prst="rect">
            <a:avLst/>
          </a:prstGeom>
        </p:spPr>
        <p:txBody>
          <a:bodyPr wrap="none">
            <a:spAutoFit/>
          </a:bodyPr>
          <a:lstStyle/>
          <a:p>
            <a:r>
              <a:rPr lang="en-US" b="1" dirty="0">
                <a:solidFill>
                  <a:srgbClr val="0000FF"/>
                </a:solidFill>
              </a:rPr>
              <a:t>DECREASE</a:t>
            </a:r>
            <a:endParaRPr lang="en-US" dirty="0"/>
          </a:p>
        </p:txBody>
      </p:sp>
      <p:sp>
        <p:nvSpPr>
          <p:cNvPr id="3" name="Rectangle 2">
            <a:extLst>
              <a:ext uri="{FF2B5EF4-FFF2-40B4-BE49-F238E27FC236}">
                <a16:creationId xmlns:a16="http://schemas.microsoft.com/office/drawing/2014/main" id="{2EEB2EB9-373B-430E-80E1-EFEEEA195A8B}"/>
              </a:ext>
            </a:extLst>
          </p:cNvPr>
          <p:cNvSpPr/>
          <p:nvPr/>
        </p:nvSpPr>
        <p:spPr>
          <a:xfrm>
            <a:off x="3581400" y="4586222"/>
            <a:ext cx="4572000" cy="307777"/>
          </a:xfrm>
          <a:prstGeom prst="rect">
            <a:avLst/>
          </a:prstGeom>
        </p:spPr>
        <p:txBody>
          <a:bodyPr>
            <a:spAutoFit/>
          </a:bodyPr>
          <a:lstStyle/>
          <a:p>
            <a:r>
              <a:rPr lang="en-US" sz="1400" b="1" dirty="0"/>
              <a:t>LOW    HIGH </a:t>
            </a:r>
          </a:p>
        </p:txBody>
      </p:sp>
      <p:sp>
        <p:nvSpPr>
          <p:cNvPr id="7" name="Rectangle 6">
            <a:extLst>
              <a:ext uri="{FF2B5EF4-FFF2-40B4-BE49-F238E27FC236}">
                <a16:creationId xmlns:a16="http://schemas.microsoft.com/office/drawing/2014/main" id="{C1830208-3E72-4273-B48F-E38202137268}"/>
              </a:ext>
            </a:extLst>
          </p:cNvPr>
          <p:cNvSpPr/>
          <p:nvPr/>
        </p:nvSpPr>
        <p:spPr>
          <a:xfrm>
            <a:off x="3674707" y="4157244"/>
            <a:ext cx="736099" cy="369332"/>
          </a:xfrm>
          <a:prstGeom prst="rect">
            <a:avLst/>
          </a:prstGeom>
        </p:spPr>
        <p:txBody>
          <a:bodyPr wrap="none">
            <a:spAutoFit/>
          </a:bodyPr>
          <a:lstStyle/>
          <a:p>
            <a:r>
              <a:rPr lang="en-US" b="1" dirty="0">
                <a:solidFill>
                  <a:srgbClr val="0000FF"/>
                </a:solidFill>
              </a:rPr>
              <a:t>LOW</a:t>
            </a:r>
            <a:endParaRPr lang="en-US" dirty="0"/>
          </a:p>
        </p:txBody>
      </p:sp>
    </p:spTree>
    <p:extLst>
      <p:ext uri="{BB962C8B-B14F-4D97-AF65-F5344CB8AC3E}">
        <p14:creationId xmlns:p14="http://schemas.microsoft.com/office/powerpoint/2010/main" val="38677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6" grpId="0"/>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10C673CB-51BE-4706-9942-4497507D39F1}"/>
              </a:ext>
            </a:extLst>
          </p:cNvPr>
          <p:cNvSpPr>
            <a:spLocks noGrp="1" noChangeArrowheads="1"/>
          </p:cNvSpPr>
          <p:nvPr>
            <p:ph type="body" sz="half" idx="2"/>
          </p:nvPr>
        </p:nvSpPr>
        <p:spPr>
          <a:xfrm>
            <a:off x="23813" y="419100"/>
            <a:ext cx="9043987" cy="4648200"/>
          </a:xfrm>
        </p:spPr>
        <p:txBody>
          <a:bodyPr/>
          <a:lstStyle/>
          <a:p>
            <a:pPr marL="0" indent="0">
              <a:buFontTx/>
              <a:buNone/>
            </a:pPr>
            <a:r>
              <a:rPr lang="en-US" altLang="en-US" sz="2000" dirty="0">
                <a:latin typeface="Comic Sans MS" panose="030F0702030302020204" pitchFamily="66" charset="0"/>
              </a:rPr>
              <a:t>Fruit fly eyes are of the compound type, which is structurally very different from the camera–type eyes of mammals. Even the camera–type eyes of mollusks, such as octopi, are structurally quite different from those of mammals. Yet, fruit flies, octopi, and mammals possess very similar versions of Pax–6. The fact that the same gene helps produce very different types of eyes is most likely due to </a:t>
            </a:r>
            <a:br>
              <a:rPr lang="en-US" altLang="en-US" sz="2000" dirty="0">
                <a:latin typeface="Comic Sans MS" panose="030F0702030302020204" pitchFamily="66" charset="0"/>
              </a:rPr>
            </a:br>
            <a:br>
              <a:rPr lang="en-US" altLang="en-US" sz="2000" dirty="0">
                <a:latin typeface="Comic Sans MS" panose="030F0702030302020204" pitchFamily="66" charset="0"/>
              </a:rPr>
            </a:br>
            <a:r>
              <a:rPr lang="en-US" altLang="en-US" sz="2000" dirty="0">
                <a:latin typeface="Comic Sans MS" panose="030F0702030302020204" pitchFamily="66" charset="0"/>
              </a:rPr>
              <a:t>    A) the few differences in nucleotide sequence among the Pax–6 genes </a:t>
            </a:r>
            <a:br>
              <a:rPr lang="en-US" altLang="en-US" sz="2000" dirty="0">
                <a:latin typeface="Comic Sans MS" panose="030F0702030302020204" pitchFamily="66" charset="0"/>
              </a:rPr>
            </a:br>
            <a:r>
              <a:rPr lang="en-US" altLang="en-US" sz="2000" dirty="0">
                <a:latin typeface="Comic Sans MS" panose="030F0702030302020204" pitchFamily="66" charset="0"/>
              </a:rPr>
              <a:t>          of these organisms. </a:t>
            </a:r>
            <a:br>
              <a:rPr lang="en-US" altLang="en-US" sz="2000" dirty="0">
                <a:latin typeface="Comic Sans MS" panose="030F0702030302020204" pitchFamily="66" charset="0"/>
              </a:rPr>
            </a:br>
            <a:r>
              <a:rPr lang="en-US" altLang="en-US" sz="2000" dirty="0">
                <a:latin typeface="Comic Sans MS" panose="030F0702030302020204" pitchFamily="66" charset="0"/>
              </a:rPr>
              <a:t>    B) variations in the number of Pax–6 genes among these organisms. </a:t>
            </a:r>
            <a:br>
              <a:rPr lang="en-US" altLang="en-US" sz="2000" dirty="0">
                <a:latin typeface="Comic Sans MS" panose="030F0702030302020204" pitchFamily="66" charset="0"/>
              </a:rPr>
            </a:br>
            <a:r>
              <a:rPr lang="en-US" altLang="en-US" sz="2000" dirty="0">
                <a:latin typeface="Comic Sans MS" panose="030F0702030302020204" pitchFamily="66" charset="0"/>
              </a:rPr>
              <a:t>    C) the independent evolution of this gene at many different times </a:t>
            </a:r>
            <a:br>
              <a:rPr lang="en-US" altLang="en-US" sz="2000" dirty="0">
                <a:latin typeface="Comic Sans MS" panose="030F0702030302020204" pitchFamily="66" charset="0"/>
              </a:rPr>
            </a:br>
            <a:r>
              <a:rPr lang="en-US" altLang="en-US" sz="2000" dirty="0">
                <a:latin typeface="Comic Sans MS" panose="030F0702030302020204" pitchFamily="66" charset="0"/>
              </a:rPr>
              <a:t>         during animal evolution. </a:t>
            </a:r>
            <a:br>
              <a:rPr lang="en-US" altLang="en-US" sz="2000" dirty="0">
                <a:latin typeface="Comic Sans MS" panose="030F0702030302020204" pitchFamily="66" charset="0"/>
              </a:rPr>
            </a:br>
            <a:r>
              <a:rPr lang="en-US" altLang="en-US" sz="2000" dirty="0">
                <a:latin typeface="Comic Sans MS" panose="030F0702030302020204" pitchFamily="66" charset="0"/>
              </a:rPr>
              <a:t>    D) differences in the control of Pax–6 expression among these </a:t>
            </a:r>
            <a:br>
              <a:rPr lang="en-US" altLang="en-US" sz="2000" dirty="0">
                <a:latin typeface="Comic Sans MS" panose="030F0702030302020204" pitchFamily="66" charset="0"/>
              </a:rPr>
            </a:br>
            <a:r>
              <a:rPr lang="en-US" altLang="en-US" sz="2000" dirty="0">
                <a:latin typeface="Comic Sans MS" panose="030F0702030302020204" pitchFamily="66" charset="0"/>
              </a:rPr>
              <a:t>           organisms</a:t>
            </a:r>
          </a:p>
        </p:txBody>
      </p:sp>
      <p:sp>
        <p:nvSpPr>
          <p:cNvPr id="96259" name="Rectangle 1">
            <a:extLst>
              <a:ext uri="{FF2B5EF4-FFF2-40B4-BE49-F238E27FC236}">
                <a16:creationId xmlns:a16="http://schemas.microsoft.com/office/drawing/2014/main" id="{3EC8C687-5B64-4BAF-B64C-705D3F5E599C}"/>
              </a:ext>
            </a:extLst>
          </p:cNvPr>
          <p:cNvSpPr>
            <a:spLocks noChangeArrowheads="1"/>
          </p:cNvSpPr>
          <p:nvPr/>
        </p:nvSpPr>
        <p:spPr bwMode="auto">
          <a:xfrm>
            <a:off x="37065" y="6416661"/>
            <a:ext cx="9185275" cy="44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buNone/>
            </a:pPr>
            <a:r>
              <a:rPr lang="en-US" sz="1000" dirty="0">
                <a:latin typeface="Times New Roman" panose="02020603050405020304" pitchFamily="18" charset="0"/>
                <a:cs typeface="Times New Roman" panose="02020603050405020304" pitchFamily="18" charset="0"/>
              </a:rPr>
              <a:t>EVO-2.B.1  Many fundamental molecular and cellular features and processes are conserved across organisms. </a:t>
            </a:r>
          </a:p>
          <a:p>
            <a:pPr>
              <a:lnSpc>
                <a:spcPct val="107000"/>
              </a:lnSpc>
              <a:buNone/>
            </a:pPr>
            <a:r>
              <a:rPr lang="en-US" sz="1000" dirty="0">
                <a:latin typeface="Times New Roman" panose="02020603050405020304" pitchFamily="18" charset="0"/>
                <a:cs typeface="Times New Roman" panose="02020603050405020304" pitchFamily="18" charset="0"/>
              </a:rPr>
              <a:t>EVO-2.B.2 Structural and functional evidence supports the relatedness of organisms in all domains</a:t>
            </a:r>
          </a:p>
        </p:txBody>
      </p:sp>
      <p:sp>
        <p:nvSpPr>
          <p:cNvPr id="3" name="Oval 2">
            <a:extLst>
              <a:ext uri="{FF2B5EF4-FFF2-40B4-BE49-F238E27FC236}">
                <a16:creationId xmlns:a16="http://schemas.microsoft.com/office/drawing/2014/main" id="{B99B5BCE-A468-462D-BD2C-3F9ECB536700}"/>
              </a:ext>
            </a:extLst>
          </p:cNvPr>
          <p:cNvSpPr/>
          <p:nvPr/>
        </p:nvSpPr>
        <p:spPr>
          <a:xfrm>
            <a:off x="285750" y="40386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3">
            <a:extLst>
              <a:ext uri="{FF2B5EF4-FFF2-40B4-BE49-F238E27FC236}">
                <a16:creationId xmlns:a16="http://schemas.microsoft.com/office/drawing/2014/main" id="{0B7B2137-A5A4-4AAD-BC8E-A3E07D5048A1}"/>
              </a:ext>
            </a:extLst>
          </p:cNvPr>
          <p:cNvSpPr/>
          <p:nvPr/>
        </p:nvSpPr>
        <p:spPr>
          <a:xfrm>
            <a:off x="23813" y="0"/>
            <a:ext cx="9161462" cy="276225"/>
          </a:xfrm>
          <a:prstGeom prst="rect">
            <a:avLst/>
          </a:prstGeom>
        </p:spPr>
        <p:txBody>
          <a:bodyPr>
            <a:spAutoFit/>
          </a:bodyPr>
          <a:lstStyle/>
          <a:p>
            <a:pPr>
              <a:defRPr/>
            </a:pPr>
            <a:r>
              <a:rPr lang="en-US" sz="1200" dirty="0">
                <a:solidFill>
                  <a:srgbClr val="0070C0"/>
                </a:solidFill>
                <a:latin typeface="+mn-lt"/>
              </a:rPr>
              <a:t>FROM: http://serranohighschoolapbiology.weebly.com/uploads/6/7/9/9/6799747/ap_biology_evolution_unit_practice_test_1.pdf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6259"/>
                                        </p:tgtEl>
                                        <p:attrNameLst>
                                          <p:attrName>style.visibility</p:attrName>
                                        </p:attrNameLst>
                                      </p:cBhvr>
                                      <p:to>
                                        <p:strVal val="visible"/>
                                      </p:to>
                                    </p:set>
                                    <p:animEffect transition="in" filter="wipe(down)">
                                      <p:cBhvr>
                                        <p:cTn id="12" dur="500"/>
                                        <p:tgtEl>
                                          <p:spTgt spid="96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4BD02AA-0970-4C44-888A-B04C720E5A36}"/>
              </a:ext>
            </a:extLst>
          </p:cNvPr>
          <p:cNvSpPr>
            <a:spLocks noGrp="1" noChangeArrowheads="1"/>
          </p:cNvSpPr>
          <p:nvPr>
            <p:ph type="body" sz="half" idx="2"/>
          </p:nvPr>
        </p:nvSpPr>
        <p:spPr>
          <a:xfrm>
            <a:off x="228600" y="228600"/>
            <a:ext cx="8610600" cy="2286000"/>
          </a:xfrm>
        </p:spPr>
        <p:txBody>
          <a:bodyPr/>
          <a:lstStyle/>
          <a:p>
            <a:pPr eaLnBrk="1" hangingPunct="1">
              <a:buFontTx/>
              <a:buNone/>
            </a:pPr>
            <a:r>
              <a:rPr lang="en-US" altLang="en-US" sz="3600" b="1" dirty="0">
                <a:latin typeface="Comic Sans MS" panose="030F0702030302020204" pitchFamily="66" charset="0"/>
              </a:rPr>
              <a:t>Type of distribution curve shown by</a:t>
            </a:r>
          </a:p>
          <a:p>
            <a:pPr eaLnBrk="1" hangingPunct="1">
              <a:buFontTx/>
              <a:buNone/>
            </a:pPr>
            <a:r>
              <a:rPr lang="en-US" altLang="en-US" sz="3600" b="1" dirty="0">
                <a:latin typeface="Comic Sans MS" panose="030F0702030302020204" pitchFamily="66" charset="0"/>
              </a:rPr>
              <a:t>polygenic traits</a:t>
            </a:r>
          </a:p>
        </p:txBody>
      </p:sp>
      <p:sp>
        <p:nvSpPr>
          <p:cNvPr id="162819" name="Text Box 3">
            <a:extLst>
              <a:ext uri="{FF2B5EF4-FFF2-40B4-BE49-F238E27FC236}">
                <a16:creationId xmlns:a16="http://schemas.microsoft.com/office/drawing/2014/main" id="{8EB92525-98AA-4A78-BB9F-1AB316C6306B}"/>
              </a:ext>
            </a:extLst>
          </p:cNvPr>
          <p:cNvSpPr txBox="1">
            <a:spLocks noChangeArrowheads="1"/>
          </p:cNvSpPr>
          <p:nvPr/>
        </p:nvSpPr>
        <p:spPr bwMode="auto">
          <a:xfrm>
            <a:off x="990600" y="1752600"/>
            <a:ext cx="611981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000" b="1" dirty="0">
                <a:solidFill>
                  <a:schemeClr val="accent2"/>
                </a:solidFill>
                <a:latin typeface="Comic Sans MS" panose="030F0702030302020204" pitchFamily="66" charset="0"/>
              </a:rPr>
              <a:t>Bell-shaped curve</a:t>
            </a:r>
            <a:br>
              <a:rPr lang="en-US" altLang="en-US" sz="4000" b="1" dirty="0">
                <a:solidFill>
                  <a:schemeClr val="accent2"/>
                </a:solidFill>
                <a:latin typeface="Comic Sans MS" panose="030F0702030302020204" pitchFamily="66" charset="0"/>
              </a:rPr>
            </a:br>
            <a:r>
              <a:rPr lang="en-US" altLang="en-US" sz="4000" b="1" dirty="0">
                <a:solidFill>
                  <a:schemeClr val="accent2"/>
                </a:solidFill>
                <a:latin typeface="Comic Sans MS" panose="030F0702030302020204" pitchFamily="66" charset="0"/>
              </a:rPr>
              <a:t>(OR normal distribution)</a:t>
            </a:r>
          </a:p>
        </p:txBody>
      </p:sp>
      <p:pic>
        <p:nvPicPr>
          <p:cNvPr id="162820" name="Picture 4">
            <a:extLst>
              <a:ext uri="{FF2B5EF4-FFF2-40B4-BE49-F238E27FC236}">
                <a16:creationId xmlns:a16="http://schemas.microsoft.com/office/drawing/2014/main" id="{B5435C4E-0721-4003-91F6-EDF5CA8B3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150" t="42773" r="53760" b="35938"/>
          <a:stretch>
            <a:fillRect/>
          </a:stretch>
        </p:blipFill>
        <p:spPr bwMode="auto">
          <a:xfrm>
            <a:off x="2743200" y="3063875"/>
            <a:ext cx="289560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9" name="Rectangle 5">
            <a:extLst>
              <a:ext uri="{FF2B5EF4-FFF2-40B4-BE49-F238E27FC236}">
                <a16:creationId xmlns:a16="http://schemas.microsoft.com/office/drawing/2014/main" id="{8F1D5151-C515-40B1-AEE4-D610F9676683}"/>
              </a:ext>
            </a:extLst>
          </p:cNvPr>
          <p:cNvSpPr>
            <a:spLocks noChangeArrowheads="1"/>
          </p:cNvSpPr>
          <p:nvPr/>
        </p:nvSpPr>
        <p:spPr bwMode="auto">
          <a:xfrm>
            <a:off x="4419600" y="0"/>
            <a:ext cx="46275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b="1" dirty="0">
                <a:solidFill>
                  <a:srgbClr val="CC0099"/>
                </a:solidFill>
              </a:rPr>
              <a:t>Image from BIOLOGY by Miller and Levine; Prentice Hall Publishing©2006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dissolve">
                                      <p:cBhvr>
                                        <p:cTn id="7" dur="500"/>
                                        <p:tgtEl>
                                          <p:spTgt spid="162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2820"/>
                                        </p:tgtEl>
                                        <p:attrNameLst>
                                          <p:attrName>style.visibility</p:attrName>
                                        </p:attrNameLst>
                                      </p:cBhvr>
                                      <p:to>
                                        <p:strVal val="visible"/>
                                      </p:to>
                                    </p:set>
                                    <p:animEffect transition="in" filter="dissolve">
                                      <p:cBhvr>
                                        <p:cTn id="12" dur="500"/>
                                        <p:tgtEl>
                                          <p:spTgt spid="162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9"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BBAB8EB3-0963-4951-BB87-D849FF03C63D}"/>
              </a:ext>
            </a:extLst>
          </p:cNvPr>
          <p:cNvSpPr>
            <a:spLocks noGrp="1" noChangeArrowheads="1"/>
          </p:cNvSpPr>
          <p:nvPr>
            <p:ph type="body" sz="half" idx="2"/>
          </p:nvPr>
        </p:nvSpPr>
        <p:spPr>
          <a:xfrm>
            <a:off x="-1" y="295340"/>
            <a:ext cx="9144000" cy="1464877"/>
          </a:xfrm>
        </p:spPr>
        <p:txBody>
          <a:bodyPr/>
          <a:lstStyle/>
          <a:p>
            <a:pPr marL="0" indent="0" fontAlgn="t">
              <a:buNone/>
            </a:pPr>
            <a:r>
              <a:rPr lang="en-US" sz="2800" dirty="0">
                <a:latin typeface="Comic Sans MS" panose="030F0702030302020204" pitchFamily="66" charset="0"/>
              </a:rPr>
              <a:t>Formation of two or more species from a single ancestral species all occupying the same geographical area.</a:t>
            </a:r>
            <a:r>
              <a:rPr lang="en-US" altLang="en-US" sz="2800" b="1" dirty="0">
                <a:latin typeface="Comic Sans MS" panose="030F0702030302020204" pitchFamily="66" charset="0"/>
              </a:rPr>
              <a:t> </a:t>
            </a:r>
          </a:p>
        </p:txBody>
      </p:sp>
      <p:sp>
        <p:nvSpPr>
          <p:cNvPr id="198659" name="Text Box 3">
            <a:extLst>
              <a:ext uri="{FF2B5EF4-FFF2-40B4-BE49-F238E27FC236}">
                <a16:creationId xmlns:a16="http://schemas.microsoft.com/office/drawing/2014/main" id="{02397583-358F-450A-AD53-EE7A8C5E7C6A}"/>
              </a:ext>
            </a:extLst>
          </p:cNvPr>
          <p:cNvSpPr txBox="1">
            <a:spLocks noChangeArrowheads="1"/>
          </p:cNvSpPr>
          <p:nvPr/>
        </p:nvSpPr>
        <p:spPr bwMode="auto">
          <a:xfrm>
            <a:off x="1502913" y="4578365"/>
            <a:ext cx="65485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Sympatric “same country” speciation</a:t>
            </a:r>
          </a:p>
        </p:txBody>
      </p:sp>
      <p:sp>
        <p:nvSpPr>
          <p:cNvPr id="2" name="Rectangle 1">
            <a:extLst>
              <a:ext uri="{FF2B5EF4-FFF2-40B4-BE49-F238E27FC236}">
                <a16:creationId xmlns:a16="http://schemas.microsoft.com/office/drawing/2014/main" id="{F2AEAAD3-7054-4AF3-B9F6-B7C139EAB540}"/>
              </a:ext>
            </a:extLst>
          </p:cNvPr>
          <p:cNvSpPr/>
          <p:nvPr/>
        </p:nvSpPr>
        <p:spPr>
          <a:xfrm>
            <a:off x="14916" y="6118117"/>
            <a:ext cx="7398179" cy="739883"/>
          </a:xfrm>
          <a:prstGeom prst="rect">
            <a:avLst/>
          </a:prstGeom>
        </p:spPr>
        <p:txBody>
          <a:bodyPr wrap="none">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EVO-3.D.1 Speciation may occur when two populations become reproductively isolated from each other.</a:t>
            </a:r>
          </a:p>
          <a:p>
            <a:pPr lvl="0" fontAlgn="auto">
              <a:lnSpc>
                <a:spcPct val="107000"/>
              </a:lnSpc>
              <a:spcBef>
                <a:spcPts val="0"/>
              </a:spcBef>
              <a:spcAft>
                <a:spcPts val="0"/>
              </a:spcAft>
            </a:pPr>
            <a:r>
              <a:rPr lang="en-US" sz="1000" dirty="0">
                <a:latin typeface="Times New Roman" panose="02020603050405020304" pitchFamily="18" charset="0"/>
                <a:ea typeface="MS PMincho" panose="02020600040205080304" pitchFamily="18" charset="-128"/>
                <a:cs typeface="Times New Roman" panose="02020603050405020304" pitchFamily="18" charset="0"/>
              </a:rPr>
              <a:t>EVO-3.F.3 Various prezygotic and postzygotic mechanisms can maintain reproductive isolation and prevent gene flow between populations</a:t>
            </a:r>
          </a:p>
          <a:p>
            <a:pPr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EVO-3.F.1 Speciation results in diversity of life forms.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EVO-3.F.2 Speciation may be sympatric or allopatric. </a:t>
            </a:r>
          </a:p>
        </p:txBody>
      </p:sp>
      <p:sp>
        <p:nvSpPr>
          <p:cNvPr id="3" name="Rectangle 2">
            <a:extLst>
              <a:ext uri="{FF2B5EF4-FFF2-40B4-BE49-F238E27FC236}">
                <a16:creationId xmlns:a16="http://schemas.microsoft.com/office/drawing/2014/main" id="{B003877E-1D42-48C0-8CC6-81690B36A1A1}"/>
              </a:ext>
            </a:extLst>
          </p:cNvPr>
          <p:cNvSpPr/>
          <p:nvPr/>
        </p:nvSpPr>
        <p:spPr>
          <a:xfrm>
            <a:off x="11372" y="0"/>
            <a:ext cx="9132627" cy="276999"/>
          </a:xfrm>
          <a:prstGeom prst="rect">
            <a:avLst/>
          </a:prstGeom>
        </p:spPr>
        <p:txBody>
          <a:bodyPr wrap="square">
            <a:spAutoFit/>
          </a:bodyPr>
          <a:lstStyle/>
          <a:p>
            <a:r>
              <a:rPr lang="en-US" sz="1200" dirty="0">
                <a:solidFill>
                  <a:srgbClr val="CC0099"/>
                </a:solidFill>
                <a:latin typeface="+mn-lt"/>
              </a:rPr>
              <a:t>http://evolution.berkeley.edu/evolibrary/images/evo/appleflies.gif</a:t>
            </a:r>
          </a:p>
        </p:txBody>
      </p:sp>
      <p:pic>
        <p:nvPicPr>
          <p:cNvPr id="2050" name="Picture 2">
            <a:extLst>
              <a:ext uri="{FF2B5EF4-FFF2-40B4-BE49-F238E27FC236}">
                <a16:creationId xmlns:a16="http://schemas.microsoft.com/office/drawing/2014/main" id="{32EA2B65-A518-4093-8B71-916259025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981200"/>
            <a:ext cx="4133850" cy="240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678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8659"/>
                                        </p:tgtEl>
                                        <p:attrNameLst>
                                          <p:attrName>style.visibility</p:attrName>
                                        </p:attrNameLst>
                                      </p:cBhvr>
                                      <p:to>
                                        <p:strVal val="visible"/>
                                      </p:to>
                                    </p:set>
                                    <p:animEffect transition="in" filter="dissolve">
                                      <p:cBhvr>
                                        <p:cTn id="7" dur="500"/>
                                        <p:tgtEl>
                                          <p:spTgt spid="19865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9" grpId="0" autoUpdateAnimBg="0"/>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33CC"/>
        </a:solidFill>
        <a:effectLst/>
      </p:bgPr>
    </p:bg>
    <p:spTree>
      <p:nvGrpSpPr>
        <p:cNvPr id="1" name=""/>
        <p:cNvGrpSpPr/>
        <p:nvPr/>
      </p:nvGrpSpPr>
      <p:grpSpPr>
        <a:xfrm>
          <a:off x="0" y="0"/>
          <a:ext cx="0" cy="0"/>
          <a:chOff x="0" y="0"/>
          <a:chExt cx="0" cy="0"/>
        </a:xfrm>
      </p:grpSpPr>
      <p:sp>
        <p:nvSpPr>
          <p:cNvPr id="12293" name="Rectangle 6">
            <a:extLst>
              <a:ext uri="{FF2B5EF4-FFF2-40B4-BE49-F238E27FC236}">
                <a16:creationId xmlns:a16="http://schemas.microsoft.com/office/drawing/2014/main" id="{DF8267CC-F10B-456A-808C-B266B93F92A8}"/>
              </a:ext>
            </a:extLst>
          </p:cNvPr>
          <p:cNvSpPr>
            <a:spLocks noChangeArrowheads="1"/>
          </p:cNvSpPr>
          <p:nvPr/>
        </p:nvSpPr>
        <p:spPr bwMode="auto">
          <a:xfrm>
            <a:off x="152400" y="6477908"/>
            <a:ext cx="3790950" cy="244475"/>
          </a:xfrm>
          <a:prstGeom prst="rect">
            <a:avLst/>
          </a:prstGeom>
          <a:solidFill>
            <a:schemeClr val="bg1"/>
          </a:solidFill>
          <a:ln>
            <a:noFill/>
          </a:ln>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CC3399"/>
                </a:solidFill>
                <a:effectLst/>
                <a:uLnTx/>
                <a:uFillTx/>
                <a:latin typeface="Arial" panose="020B0604020202020204" pitchFamily="34" charset="0"/>
                <a:ea typeface="+mn-ea"/>
                <a:cs typeface="+mn-cs"/>
              </a:rPr>
              <a:t>http://www.chemistryjokes.com/images/carbon-dating.jpg</a:t>
            </a:r>
          </a:p>
        </p:txBody>
      </p:sp>
      <p:sp>
        <p:nvSpPr>
          <p:cNvPr id="2" name="Rectangle 1">
            <a:extLst>
              <a:ext uri="{FF2B5EF4-FFF2-40B4-BE49-F238E27FC236}">
                <a16:creationId xmlns:a16="http://schemas.microsoft.com/office/drawing/2014/main" id="{2A36186C-DBF0-403F-A161-947B5E3EED52}"/>
              </a:ext>
            </a:extLst>
          </p:cNvPr>
          <p:cNvSpPr/>
          <p:nvPr/>
        </p:nvSpPr>
        <p:spPr>
          <a:xfrm>
            <a:off x="2392853" y="135617"/>
            <a:ext cx="4123245" cy="523220"/>
          </a:xfrm>
          <a:prstGeom prst="rect">
            <a:avLst/>
          </a:prstGeom>
          <a:solidFill>
            <a:srgbClr val="FFFF00"/>
          </a:solidFill>
        </p:spPr>
        <p:txBody>
          <a:bodyPr wrap="none">
            <a:spAutoFit/>
          </a:bodyPr>
          <a:lstStyle/>
          <a:p>
            <a:pPr lvl="0"/>
            <a:r>
              <a:rPr lang="en-US" sz="2800" dirty="0">
                <a:solidFill>
                  <a:srgbClr val="000000"/>
                </a:solidFill>
              </a:rPr>
              <a:t>TAKE A STUDY BREAK</a:t>
            </a:r>
          </a:p>
        </p:txBody>
      </p:sp>
      <p:pic>
        <p:nvPicPr>
          <p:cNvPr id="3074" name="Picture 2">
            <a:extLst>
              <a:ext uri="{FF2B5EF4-FFF2-40B4-BE49-F238E27FC236}">
                <a16:creationId xmlns:a16="http://schemas.microsoft.com/office/drawing/2014/main" id="{2B91EA5C-8102-49BF-B61C-67B03D68A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925" y="756415"/>
            <a:ext cx="6781800" cy="5540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9609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9C7DAF-DEFE-4F1B-88BB-E1E9B96FB850}"/>
              </a:ext>
            </a:extLst>
          </p:cNvPr>
          <p:cNvSpPr txBox="1"/>
          <p:nvPr/>
        </p:nvSpPr>
        <p:spPr>
          <a:xfrm>
            <a:off x="76200" y="397658"/>
            <a:ext cx="8991600" cy="4247317"/>
          </a:xfrm>
          <a:prstGeom prst="rect">
            <a:avLst/>
          </a:prstGeom>
          <a:noFill/>
        </p:spPr>
        <p:txBody>
          <a:bodyPr wrap="square">
            <a:spAutoFit/>
          </a:bodyPr>
          <a:lstStyle/>
          <a:p>
            <a:r>
              <a:rPr lang="en-US" dirty="0"/>
              <a:t>Mules, hybrid offspring from horse and donkey parents, are relatively long-lived and hardy organisms that cannot, generally speaking, perform successful meiosis. Consequently, which statement about mules is true? </a:t>
            </a:r>
          </a:p>
          <a:p>
            <a:endParaRPr lang="en-US" dirty="0"/>
          </a:p>
          <a:p>
            <a:r>
              <a:rPr lang="en-US" dirty="0"/>
              <a:t>   A. They have a relative evolutionary fitness of zero. </a:t>
            </a:r>
          </a:p>
          <a:p>
            <a:endParaRPr lang="en-US" dirty="0"/>
          </a:p>
          <a:p>
            <a:r>
              <a:rPr lang="en-US" dirty="0"/>
              <a:t>   B. Their offspring have less genetic variation than the parents.</a:t>
            </a:r>
          </a:p>
          <a:p>
            <a:endParaRPr lang="en-US" dirty="0"/>
          </a:p>
          <a:p>
            <a:r>
              <a:rPr lang="en-US" dirty="0"/>
              <a:t>   C. Mutations cannot occur in their genomes. </a:t>
            </a:r>
          </a:p>
          <a:p>
            <a:endParaRPr lang="en-US" dirty="0"/>
          </a:p>
          <a:p>
            <a:r>
              <a:rPr lang="en-US" dirty="0"/>
              <a:t>   D. If crossing-over happens in mules, then it must be limited to prophase of </a:t>
            </a:r>
            <a:br>
              <a:rPr lang="en-US" dirty="0"/>
            </a:br>
            <a:r>
              <a:rPr lang="en-US" dirty="0"/>
              <a:t>         mitosis. </a:t>
            </a:r>
          </a:p>
          <a:p>
            <a:endParaRPr lang="en-US" dirty="0"/>
          </a:p>
          <a:p>
            <a:r>
              <a:rPr lang="en-US" dirty="0"/>
              <a:t>   E. When two mules interbreed, genetic recombination cannot occur by meiotic </a:t>
            </a:r>
            <a:br>
              <a:rPr lang="en-US" dirty="0"/>
            </a:br>
            <a:r>
              <a:rPr lang="en-US" dirty="0"/>
              <a:t>            crossing over, but only by the act of fertilization.</a:t>
            </a:r>
            <a:endParaRPr lang="en-US" b="1" dirty="0"/>
          </a:p>
        </p:txBody>
      </p:sp>
      <p:sp>
        <p:nvSpPr>
          <p:cNvPr id="7" name="Rectangle 6">
            <a:extLst>
              <a:ext uri="{FF2B5EF4-FFF2-40B4-BE49-F238E27FC236}">
                <a16:creationId xmlns:a16="http://schemas.microsoft.com/office/drawing/2014/main" id="{9ACF2C34-91AC-4F70-B081-ACF555538A0C}"/>
              </a:ext>
            </a:extLst>
          </p:cNvPr>
          <p:cNvSpPr/>
          <p:nvPr/>
        </p:nvSpPr>
        <p:spPr>
          <a:xfrm>
            <a:off x="304800" y="1447800"/>
            <a:ext cx="6705600" cy="41341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FC0FF1C-9718-4CFF-BED7-4174A3FBDE87}"/>
              </a:ext>
            </a:extLst>
          </p:cNvPr>
          <p:cNvSpPr txBox="1"/>
          <p:nvPr/>
        </p:nvSpPr>
        <p:spPr>
          <a:xfrm>
            <a:off x="76200" y="6116002"/>
            <a:ext cx="9144000" cy="741998"/>
          </a:xfrm>
          <a:prstGeom prst="rect">
            <a:avLst/>
          </a:prstGeom>
          <a:noFill/>
        </p:spPr>
        <p:txBody>
          <a:bodyPr wrap="square">
            <a:spAutoFit/>
          </a:bodyPr>
          <a:lstStyle/>
          <a:p>
            <a:pPr>
              <a:lnSpc>
                <a:spcPct val="107000"/>
              </a:lnSpc>
            </a:pPr>
            <a:r>
              <a:rPr lang="en-US" sz="1000" dirty="0">
                <a:latin typeface="Times New Roman" panose="02020603050405020304" pitchFamily="18" charset="0"/>
                <a:cs typeface="Times New Roman" panose="02020603050405020304" pitchFamily="18" charset="0"/>
              </a:rPr>
              <a:t>IST 4.A.1  b. Mutations are the primary source of genetic variation</a:t>
            </a:r>
          </a:p>
          <a:p>
            <a:pPr>
              <a:lnSpc>
                <a:spcPct val="107000"/>
              </a:lnSpc>
            </a:pPr>
            <a:r>
              <a:rPr lang="en-US" sz="1000" dirty="0">
                <a:latin typeface="Times New Roman" panose="02020603050405020304" pitchFamily="18" charset="0"/>
                <a:cs typeface="Times New Roman" panose="02020603050405020304" pitchFamily="18" charset="0"/>
              </a:rPr>
              <a:t>EVO-1.J.1 Mutation results in genetic variation, which provides phenotypes on which natural selection acts</a:t>
            </a:r>
          </a:p>
          <a:p>
            <a:pPr>
              <a:lnSpc>
                <a:spcPct val="107000"/>
              </a:lnSpc>
            </a:pPr>
            <a:r>
              <a:rPr lang="en-US" sz="1000" dirty="0">
                <a:latin typeface="Times New Roman" panose="02020603050405020304" pitchFamily="18" charset="0"/>
                <a:cs typeface="Times New Roman" panose="02020603050405020304" pitchFamily="18" charset="0"/>
              </a:rPr>
              <a:t>EVO-1.D.1 Evolutionary fitness is measured by reproductive success.</a:t>
            </a:r>
          </a:p>
          <a:p>
            <a:pPr>
              <a:lnSpc>
                <a:spcPct val="107000"/>
              </a:lnSpc>
            </a:pPr>
            <a:r>
              <a:rPr lang="en-US" sz="1000" dirty="0">
                <a:latin typeface="Times New Roman" panose="02020603050405020304" pitchFamily="18" charset="0"/>
                <a:cs typeface="Times New Roman" panose="02020603050405020304" pitchFamily="18" charset="0"/>
              </a:rPr>
              <a:t>EVO-3.F.3 Various prezygotic and postzygotic mechanisms can maintain reproductive isolation and prevent gene flow between populations</a:t>
            </a:r>
          </a:p>
        </p:txBody>
      </p:sp>
      <p:sp>
        <p:nvSpPr>
          <p:cNvPr id="8" name="TextBox 7">
            <a:extLst>
              <a:ext uri="{FF2B5EF4-FFF2-40B4-BE49-F238E27FC236}">
                <a16:creationId xmlns:a16="http://schemas.microsoft.com/office/drawing/2014/main" id="{C5A19455-DC4E-4E99-9926-8924AAC7E312}"/>
              </a:ext>
            </a:extLst>
          </p:cNvPr>
          <p:cNvSpPr txBox="1"/>
          <p:nvPr/>
        </p:nvSpPr>
        <p:spPr>
          <a:xfrm>
            <a:off x="0" y="-4429"/>
            <a:ext cx="8001000" cy="253916"/>
          </a:xfrm>
          <a:prstGeom prst="rect">
            <a:avLst/>
          </a:prstGeom>
          <a:noFill/>
        </p:spPr>
        <p:txBody>
          <a:bodyPr wrap="square">
            <a:spAutoFit/>
          </a:bodyPr>
          <a:lstStyle/>
          <a:p>
            <a:r>
              <a:rPr lang="en-US" sz="1050" dirty="0">
                <a:latin typeface="+mn-lt"/>
                <a:hlinkClick r:id="rId2"/>
              </a:rPr>
              <a:t>Modified from: https://teachers.stjohns.k12.fl.us/lyons-s/files/2014/11/AP-Evolution-Practice-Test-2.pd</a:t>
            </a:r>
            <a:endParaRPr lang="en-US" sz="1050" dirty="0">
              <a:latin typeface="+mn-lt"/>
            </a:endParaRPr>
          </a:p>
        </p:txBody>
      </p:sp>
    </p:spTree>
    <p:extLst>
      <p:ext uri="{BB962C8B-B14F-4D97-AF65-F5344CB8AC3E}">
        <p14:creationId xmlns:p14="http://schemas.microsoft.com/office/powerpoint/2010/main" val="40041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BBAB8EB3-0963-4951-BB87-D849FF03C63D}"/>
              </a:ext>
            </a:extLst>
          </p:cNvPr>
          <p:cNvSpPr>
            <a:spLocks noGrp="1" noChangeArrowheads="1"/>
          </p:cNvSpPr>
          <p:nvPr>
            <p:ph type="body" sz="half" idx="2"/>
          </p:nvPr>
        </p:nvSpPr>
        <p:spPr>
          <a:xfrm>
            <a:off x="0" y="228600"/>
            <a:ext cx="9144000" cy="2743200"/>
          </a:xfrm>
        </p:spPr>
        <p:txBody>
          <a:bodyPr/>
          <a:lstStyle/>
          <a:p>
            <a:pPr eaLnBrk="1" hangingPunct="1">
              <a:buFontTx/>
              <a:buNone/>
            </a:pPr>
            <a:r>
              <a:rPr lang="en-US" altLang="en-US" sz="2800" b="1" dirty="0">
                <a:latin typeface="Comic Sans MS" panose="030F0702030302020204" pitchFamily="66" charset="0"/>
              </a:rPr>
              <a:t>  Mode of speciation induced when an ancestral population becomes split by a geographic barrier </a:t>
            </a:r>
          </a:p>
          <a:p>
            <a:pPr eaLnBrk="1" hangingPunct="1">
              <a:buFontTx/>
              <a:buNone/>
            </a:pPr>
            <a:endParaRPr lang="en-US" altLang="en-US" sz="3600" b="1" dirty="0">
              <a:latin typeface="Comic Sans MS" panose="030F0702030302020204" pitchFamily="66" charset="0"/>
            </a:endParaRPr>
          </a:p>
          <a:p>
            <a:pPr eaLnBrk="1" hangingPunct="1">
              <a:buFontTx/>
              <a:buNone/>
            </a:pPr>
            <a:endParaRPr lang="en-US" altLang="en-US" sz="3600" b="1" dirty="0">
              <a:latin typeface="Comic Sans MS" panose="030F0702030302020204" pitchFamily="66" charset="0"/>
            </a:endParaRPr>
          </a:p>
        </p:txBody>
      </p:sp>
      <p:sp>
        <p:nvSpPr>
          <p:cNvPr id="198659" name="Text Box 3">
            <a:extLst>
              <a:ext uri="{FF2B5EF4-FFF2-40B4-BE49-F238E27FC236}">
                <a16:creationId xmlns:a16="http://schemas.microsoft.com/office/drawing/2014/main" id="{02397583-358F-450A-AD53-EE7A8C5E7C6A}"/>
              </a:ext>
            </a:extLst>
          </p:cNvPr>
          <p:cNvSpPr txBox="1">
            <a:spLocks noChangeArrowheads="1"/>
          </p:cNvSpPr>
          <p:nvPr/>
        </p:nvSpPr>
        <p:spPr bwMode="auto">
          <a:xfrm>
            <a:off x="1293698" y="3886201"/>
            <a:ext cx="655660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Allopatric “other country” speciation</a:t>
            </a:r>
          </a:p>
        </p:txBody>
      </p:sp>
      <p:sp>
        <p:nvSpPr>
          <p:cNvPr id="2" name="Rectangle 1">
            <a:extLst>
              <a:ext uri="{FF2B5EF4-FFF2-40B4-BE49-F238E27FC236}">
                <a16:creationId xmlns:a16="http://schemas.microsoft.com/office/drawing/2014/main" id="{F2AEAAD3-7054-4AF3-B9F6-B7C139EAB540}"/>
              </a:ext>
            </a:extLst>
          </p:cNvPr>
          <p:cNvSpPr/>
          <p:nvPr/>
        </p:nvSpPr>
        <p:spPr>
          <a:xfrm>
            <a:off x="11372" y="6019800"/>
            <a:ext cx="7398179" cy="739883"/>
          </a:xfrm>
          <a:prstGeom prst="rect">
            <a:avLst/>
          </a:prstGeom>
        </p:spPr>
        <p:txBody>
          <a:bodyPr wrap="none">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EVO-3.D.1 Speciation may occur when two populations become reproductively isolated from each other.</a:t>
            </a:r>
          </a:p>
          <a:p>
            <a:pPr lvl="0" fontAlgn="auto">
              <a:lnSpc>
                <a:spcPct val="107000"/>
              </a:lnSpc>
              <a:spcBef>
                <a:spcPts val="0"/>
              </a:spcBef>
              <a:spcAft>
                <a:spcPts val="0"/>
              </a:spcAft>
            </a:pPr>
            <a:r>
              <a:rPr lang="en-US" sz="1000" dirty="0">
                <a:latin typeface="Times New Roman" panose="02020603050405020304" pitchFamily="18" charset="0"/>
                <a:ea typeface="MS PMincho" panose="02020600040205080304" pitchFamily="18" charset="-128"/>
                <a:cs typeface="Times New Roman" panose="02020603050405020304" pitchFamily="18" charset="0"/>
              </a:rPr>
              <a:t>EVO-3.F.3 Various prezygotic and postzygotic mechanisms can maintain reproductive isolation and prevent gene flow between populations</a:t>
            </a:r>
          </a:p>
          <a:p>
            <a:pPr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EVO-3.F.1 Speciation results in diversity of life forms.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EVO-3.F.2 Speciation may be sympatric or allopatric. </a:t>
            </a:r>
          </a:p>
        </p:txBody>
      </p:sp>
      <p:sp>
        <p:nvSpPr>
          <p:cNvPr id="3" name="Rectangle 2">
            <a:extLst>
              <a:ext uri="{FF2B5EF4-FFF2-40B4-BE49-F238E27FC236}">
                <a16:creationId xmlns:a16="http://schemas.microsoft.com/office/drawing/2014/main" id="{B003877E-1D42-48C0-8CC6-81690B36A1A1}"/>
              </a:ext>
            </a:extLst>
          </p:cNvPr>
          <p:cNvSpPr/>
          <p:nvPr/>
        </p:nvSpPr>
        <p:spPr>
          <a:xfrm>
            <a:off x="-76200" y="0"/>
            <a:ext cx="9132627"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D60093"/>
                </a:solidFill>
                <a:effectLst/>
                <a:uLnTx/>
                <a:uFillTx/>
                <a:latin typeface="Arial" panose="020B0604020202020204" pitchFamily="34" charset="0"/>
                <a:ea typeface="+mn-ea"/>
                <a:cs typeface="+mn-cs"/>
              </a:rPr>
              <a:t>Image from: http://amoebasisters.tumblr.com/post/126009643342/oh-hey-its-a-golgi-gif-protein-delivery</a:t>
            </a:r>
          </a:p>
        </p:txBody>
      </p:sp>
      <p:pic>
        <p:nvPicPr>
          <p:cNvPr id="5" name="Picture 4">
            <a:extLst>
              <a:ext uri="{FF2B5EF4-FFF2-40B4-BE49-F238E27FC236}">
                <a16:creationId xmlns:a16="http://schemas.microsoft.com/office/drawing/2014/main" id="{52DEE13B-3D44-477B-A823-3E51C8BE0AAF}"/>
              </a:ext>
            </a:extLst>
          </p:cNvPr>
          <p:cNvPicPr>
            <a:picLocks noChangeAspect="1"/>
          </p:cNvPicPr>
          <p:nvPr/>
        </p:nvPicPr>
        <p:blipFill rotWithShape="1">
          <a:blip r:embed="rId2"/>
          <a:srcRect l="1404" t="27879" r="1404" b="2068"/>
          <a:stretch/>
        </p:blipFill>
        <p:spPr>
          <a:xfrm>
            <a:off x="1981200" y="1214591"/>
            <a:ext cx="4800600" cy="27363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8659"/>
                                        </p:tgtEl>
                                        <p:attrNameLst>
                                          <p:attrName>style.visibility</p:attrName>
                                        </p:attrNameLst>
                                      </p:cBhvr>
                                      <p:to>
                                        <p:strVal val="visible"/>
                                      </p:to>
                                    </p:set>
                                    <p:animEffect transition="in" filter="dissolve">
                                      <p:cBhvr>
                                        <p:cTn id="7" dur="500"/>
                                        <p:tgtEl>
                                          <p:spTgt spid="19865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9" grpId="0" autoUpdateAnimBg="0"/>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BA2D92EB-46E0-4608-99E1-9336B6369059}"/>
              </a:ext>
            </a:extLst>
          </p:cNvPr>
          <p:cNvSpPr>
            <a:spLocks noGrp="1" noChangeArrowheads="1"/>
          </p:cNvSpPr>
          <p:nvPr>
            <p:ph type="body" sz="half" idx="2"/>
          </p:nvPr>
        </p:nvSpPr>
        <p:spPr>
          <a:xfrm>
            <a:off x="23813" y="419100"/>
            <a:ext cx="9043987" cy="4648200"/>
          </a:xfrm>
        </p:spPr>
        <p:txBody>
          <a:bodyPr/>
          <a:lstStyle/>
          <a:p>
            <a:pPr marL="0" indent="0">
              <a:buFontTx/>
              <a:buNone/>
            </a:pPr>
            <a:r>
              <a:rPr lang="en-US" altLang="en-US" sz="2000" dirty="0">
                <a:latin typeface="Comic Sans MS" panose="030F0702030302020204" pitchFamily="66" charset="0"/>
              </a:rPr>
              <a:t>Pax–6 usually causes the production of a type of light–receptor pigment. In vertebrate eyes, though, a different gene (the rh gene family) is responsible for the light–receptor pigments of the retina. The rh gene, like Pax–6, is ancient. In the marine ragworm, for example, the rh gene causes production of c–opsin, which helps regulate the worm's biological clock. Which of these most likely accounts for vertebrate vision? </a:t>
            </a:r>
            <a:br>
              <a:rPr lang="en-US" altLang="en-US" sz="2000" dirty="0">
                <a:latin typeface="Comic Sans MS" panose="030F0702030302020204" pitchFamily="66" charset="0"/>
              </a:rPr>
            </a:br>
            <a:br>
              <a:rPr lang="en-US" altLang="en-US" sz="2000" dirty="0">
                <a:latin typeface="Comic Sans MS" panose="030F0702030302020204" pitchFamily="66" charset="0"/>
              </a:rPr>
            </a:br>
            <a:r>
              <a:rPr lang="en-US" altLang="en-US" sz="2000" dirty="0">
                <a:latin typeface="Comic Sans MS" panose="030F0702030302020204" pitchFamily="66" charset="0"/>
              </a:rPr>
              <a:t> A) The Pax–6 gene mutated to become the rh gene among early mammals.  </a:t>
            </a:r>
            <a:br>
              <a:rPr lang="en-US" altLang="en-US" sz="2000" dirty="0">
                <a:latin typeface="Comic Sans MS" panose="030F0702030302020204" pitchFamily="66" charset="0"/>
              </a:rPr>
            </a:br>
            <a:r>
              <a:rPr lang="en-US" altLang="en-US" sz="2000" dirty="0">
                <a:latin typeface="Comic Sans MS" panose="030F0702030302020204" pitchFamily="66" charset="0"/>
              </a:rPr>
              <a:t> B) During vertebrate evolution, the rh gene for biological clock opsin was </a:t>
            </a:r>
            <a:br>
              <a:rPr lang="en-US" altLang="en-US" sz="2000" dirty="0">
                <a:latin typeface="Comic Sans MS" panose="030F0702030302020204" pitchFamily="66" charset="0"/>
              </a:rPr>
            </a:br>
            <a:r>
              <a:rPr lang="en-US" altLang="en-US" sz="2000" dirty="0">
                <a:latin typeface="Comic Sans MS" panose="030F0702030302020204" pitchFamily="66" charset="0"/>
              </a:rPr>
              <a:t>        co–opted as a gene for visual receptor pigments. </a:t>
            </a:r>
          </a:p>
          <a:p>
            <a:pPr marL="0" indent="0">
              <a:buFontTx/>
              <a:buNone/>
            </a:pPr>
            <a:r>
              <a:rPr lang="en-US" altLang="en-US" sz="2000" dirty="0">
                <a:latin typeface="Comic Sans MS" panose="030F0702030302020204" pitchFamily="66" charset="0"/>
              </a:rPr>
              <a:t> C) In animals more ancient than ragworms, the rh gene(s) coded for visual </a:t>
            </a:r>
            <a:br>
              <a:rPr lang="en-US" altLang="en-US" sz="2000" dirty="0">
                <a:latin typeface="Comic Sans MS" panose="030F0702030302020204" pitchFamily="66" charset="0"/>
              </a:rPr>
            </a:br>
            <a:r>
              <a:rPr lang="en-US" altLang="en-US" sz="2000" dirty="0">
                <a:latin typeface="Comic Sans MS" panose="030F0702030302020204" pitchFamily="66" charset="0"/>
              </a:rPr>
              <a:t>     receptor pigments; in lineages more recent than ragworms, rh has flip–</a:t>
            </a:r>
            <a:br>
              <a:rPr lang="en-US" altLang="en-US" sz="2000" dirty="0">
                <a:latin typeface="Comic Sans MS" panose="030F0702030302020204" pitchFamily="66" charset="0"/>
              </a:rPr>
            </a:br>
            <a:r>
              <a:rPr lang="en-US" altLang="en-US" sz="2000" dirty="0">
                <a:latin typeface="Comic Sans MS" panose="030F0702030302020204" pitchFamily="66" charset="0"/>
              </a:rPr>
              <a:t>     flopped several times between producing biological clock opsins and </a:t>
            </a:r>
            <a:br>
              <a:rPr lang="en-US" altLang="en-US" sz="2000" dirty="0">
                <a:latin typeface="Comic Sans MS" panose="030F0702030302020204" pitchFamily="66" charset="0"/>
              </a:rPr>
            </a:br>
            <a:r>
              <a:rPr lang="en-US" altLang="en-US" sz="2000" dirty="0">
                <a:latin typeface="Comic Sans MS" panose="030F0702030302020204" pitchFamily="66" charset="0"/>
              </a:rPr>
              <a:t>     visual receptor pigments. </a:t>
            </a:r>
            <a:br>
              <a:rPr lang="en-US" altLang="en-US" sz="2000" dirty="0">
                <a:latin typeface="Comic Sans MS" panose="030F0702030302020204" pitchFamily="66" charset="0"/>
              </a:rPr>
            </a:br>
            <a:r>
              <a:rPr lang="en-US" altLang="en-US" sz="2000" dirty="0">
                <a:latin typeface="Comic Sans MS" panose="030F0702030302020204" pitchFamily="66" charset="0"/>
              </a:rPr>
              <a:t> D) Pax–6 was lost from the mammalian genome, and replaced by the rh </a:t>
            </a:r>
            <a:br>
              <a:rPr lang="en-US" altLang="en-US" sz="2000" dirty="0">
                <a:latin typeface="Comic Sans MS" panose="030F0702030302020204" pitchFamily="66" charset="0"/>
              </a:rPr>
            </a:br>
            <a:r>
              <a:rPr lang="en-US" altLang="en-US" sz="2000" dirty="0">
                <a:latin typeface="Comic Sans MS" panose="030F0702030302020204" pitchFamily="66" charset="0"/>
              </a:rPr>
              <a:t>     gene much later.</a:t>
            </a:r>
          </a:p>
        </p:txBody>
      </p:sp>
      <p:sp>
        <p:nvSpPr>
          <p:cNvPr id="97283" name="Rectangle 1">
            <a:extLst>
              <a:ext uri="{FF2B5EF4-FFF2-40B4-BE49-F238E27FC236}">
                <a16:creationId xmlns:a16="http://schemas.microsoft.com/office/drawing/2014/main" id="{CDD8BF5B-4AF5-4B44-B1E0-0B02A55CF7B1}"/>
              </a:ext>
            </a:extLst>
          </p:cNvPr>
          <p:cNvSpPr>
            <a:spLocks noChangeArrowheads="1"/>
          </p:cNvSpPr>
          <p:nvPr/>
        </p:nvSpPr>
        <p:spPr bwMode="auto">
          <a:xfrm>
            <a:off x="57150" y="6246071"/>
            <a:ext cx="9185275" cy="44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buNone/>
            </a:pPr>
            <a:r>
              <a:rPr lang="en-US" sz="1000" dirty="0">
                <a:latin typeface="Times New Roman" panose="02020603050405020304" pitchFamily="18" charset="0"/>
                <a:cs typeface="Times New Roman" panose="02020603050405020304" pitchFamily="18" charset="0"/>
              </a:rPr>
              <a:t>EVO-2.B.1  Many fundamental molecular and cellular features and processes are conserved across organisms. </a:t>
            </a:r>
          </a:p>
          <a:p>
            <a:pPr>
              <a:lnSpc>
                <a:spcPct val="107000"/>
              </a:lnSpc>
              <a:buNone/>
            </a:pPr>
            <a:r>
              <a:rPr lang="en-US" sz="1000" dirty="0">
                <a:latin typeface="Times New Roman" panose="02020603050405020304" pitchFamily="18" charset="0"/>
                <a:cs typeface="Times New Roman" panose="02020603050405020304" pitchFamily="18" charset="0"/>
              </a:rPr>
              <a:t>EVO-2.B.2 Structural and functional evidence supports the relatedness of organisms in all domains</a:t>
            </a:r>
          </a:p>
        </p:txBody>
      </p:sp>
      <p:sp>
        <p:nvSpPr>
          <p:cNvPr id="3" name="Oval 2">
            <a:extLst>
              <a:ext uri="{FF2B5EF4-FFF2-40B4-BE49-F238E27FC236}">
                <a16:creationId xmlns:a16="http://schemas.microsoft.com/office/drawing/2014/main" id="{D9CFC518-3675-4641-985A-4CE1DB2B0FB0}"/>
              </a:ext>
            </a:extLst>
          </p:cNvPr>
          <p:cNvSpPr/>
          <p:nvPr/>
        </p:nvSpPr>
        <p:spPr>
          <a:xfrm>
            <a:off x="57150" y="28194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3">
            <a:extLst>
              <a:ext uri="{FF2B5EF4-FFF2-40B4-BE49-F238E27FC236}">
                <a16:creationId xmlns:a16="http://schemas.microsoft.com/office/drawing/2014/main" id="{320AC954-EE6B-4341-BC11-9FE3B57166C5}"/>
              </a:ext>
            </a:extLst>
          </p:cNvPr>
          <p:cNvSpPr/>
          <p:nvPr/>
        </p:nvSpPr>
        <p:spPr>
          <a:xfrm>
            <a:off x="23813" y="0"/>
            <a:ext cx="9161462" cy="276225"/>
          </a:xfrm>
          <a:prstGeom prst="rect">
            <a:avLst/>
          </a:prstGeom>
        </p:spPr>
        <p:txBody>
          <a:bodyPr>
            <a:spAutoFit/>
          </a:bodyPr>
          <a:lstStyle/>
          <a:p>
            <a:pPr>
              <a:defRPr/>
            </a:pPr>
            <a:r>
              <a:rPr lang="en-US" sz="1200" dirty="0">
                <a:solidFill>
                  <a:srgbClr val="0070C0"/>
                </a:solidFill>
                <a:latin typeface="+mn-lt"/>
              </a:rPr>
              <a:t>FROM: http://serranohighschoolapbiology.weebly.com/uploads/6/7/9/9/6799747/ap_biology_evolution_unit_practice_test_1.pdf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7283"/>
                                        </p:tgtEl>
                                        <p:attrNameLst>
                                          <p:attrName>style.visibility</p:attrName>
                                        </p:attrNameLst>
                                      </p:cBhvr>
                                      <p:to>
                                        <p:strVal val="visible"/>
                                      </p:to>
                                    </p:set>
                                    <p:animEffect transition="in" filter="barn(inVertical)">
                                      <p:cBhvr>
                                        <p:cTn id="12" dur="500"/>
                                        <p:tgtEl>
                                          <p:spTgt spid="97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p:bldP spid="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8583370F-3825-4018-A75D-10B662349A0B}"/>
              </a:ext>
            </a:extLst>
          </p:cNvPr>
          <p:cNvSpPr>
            <a:spLocks noGrp="1" noChangeArrowheads="1"/>
          </p:cNvSpPr>
          <p:nvPr>
            <p:ph type="body" sz="half" idx="2"/>
          </p:nvPr>
        </p:nvSpPr>
        <p:spPr>
          <a:xfrm>
            <a:off x="304800" y="304800"/>
            <a:ext cx="8458200" cy="2286000"/>
          </a:xfrm>
        </p:spPr>
        <p:txBody>
          <a:bodyPr/>
          <a:lstStyle/>
          <a:p>
            <a:pPr eaLnBrk="1" hangingPunct="1">
              <a:buFontTx/>
              <a:buNone/>
            </a:pPr>
            <a:r>
              <a:rPr lang="en-US" altLang="en-US" sz="3600" b="1" dirty="0">
                <a:latin typeface="Comic Sans MS" panose="030F0702030302020204" pitchFamily="66" charset="0"/>
              </a:rPr>
              <a:t>Name the type of selection shown in the diagram below.</a:t>
            </a:r>
          </a:p>
        </p:txBody>
      </p:sp>
      <p:sp>
        <p:nvSpPr>
          <p:cNvPr id="184323" name="Text Box 3">
            <a:extLst>
              <a:ext uri="{FF2B5EF4-FFF2-40B4-BE49-F238E27FC236}">
                <a16:creationId xmlns:a16="http://schemas.microsoft.com/office/drawing/2014/main" id="{AD3D5D9C-812A-4D61-956D-4EC05022C316}"/>
              </a:ext>
            </a:extLst>
          </p:cNvPr>
          <p:cNvSpPr txBox="1">
            <a:spLocks noChangeArrowheads="1"/>
          </p:cNvSpPr>
          <p:nvPr/>
        </p:nvSpPr>
        <p:spPr bwMode="auto">
          <a:xfrm>
            <a:off x="2443578" y="4089112"/>
            <a:ext cx="414889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chemeClr val="accent2"/>
                </a:solidFill>
                <a:latin typeface="Comic Sans MS" panose="030F0702030302020204" pitchFamily="66" charset="0"/>
              </a:rPr>
              <a:t>Stabilizing selection</a:t>
            </a:r>
          </a:p>
        </p:txBody>
      </p:sp>
      <p:pic>
        <p:nvPicPr>
          <p:cNvPr id="57348" name="Picture 4">
            <a:extLst>
              <a:ext uri="{FF2B5EF4-FFF2-40B4-BE49-F238E27FC236}">
                <a16:creationId xmlns:a16="http://schemas.microsoft.com/office/drawing/2014/main" id="{75D79617-FC84-4EC3-9A52-B470253BB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463" t="50325" r="38818" b="16992"/>
          <a:stretch>
            <a:fillRect/>
          </a:stretch>
        </p:blipFill>
        <p:spPr bwMode="auto">
          <a:xfrm>
            <a:off x="2514600" y="1624012"/>
            <a:ext cx="3581400"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9" name="Text Box 5">
            <a:extLst>
              <a:ext uri="{FF2B5EF4-FFF2-40B4-BE49-F238E27FC236}">
                <a16:creationId xmlns:a16="http://schemas.microsoft.com/office/drawing/2014/main" id="{9BB5499A-8688-4B1E-A35C-534ECC587314}"/>
              </a:ext>
            </a:extLst>
          </p:cNvPr>
          <p:cNvSpPr txBox="1">
            <a:spLocks noChangeArrowheads="1"/>
          </p:cNvSpPr>
          <p:nvPr/>
        </p:nvSpPr>
        <p:spPr bwMode="auto">
          <a:xfrm>
            <a:off x="4518025" y="76200"/>
            <a:ext cx="46275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b="1" dirty="0">
                <a:solidFill>
                  <a:srgbClr val="CC0099"/>
                </a:solidFill>
              </a:rPr>
              <a:t>Image from BIOLOGY by Miller and Levine; Prentice Hall Publishing</a:t>
            </a:r>
            <a:r>
              <a:rPr lang="en-US" altLang="en-US" sz="1000" b="1" dirty="0">
                <a:solidFill>
                  <a:srgbClr val="CC0099"/>
                </a:solidFill>
                <a:cs typeface="Arial" panose="020B0604020202020204" pitchFamily="34" charset="0"/>
              </a:rPr>
              <a:t>©2006</a:t>
            </a:r>
          </a:p>
        </p:txBody>
      </p:sp>
      <p:sp>
        <p:nvSpPr>
          <p:cNvPr id="2" name="Rectangle 1">
            <a:extLst>
              <a:ext uri="{FF2B5EF4-FFF2-40B4-BE49-F238E27FC236}">
                <a16:creationId xmlns:a16="http://schemas.microsoft.com/office/drawing/2014/main" id="{E6F00BC4-A0BE-423F-9FFC-CFB734562F86}"/>
              </a:ext>
            </a:extLst>
          </p:cNvPr>
          <p:cNvSpPr/>
          <p:nvPr/>
        </p:nvSpPr>
        <p:spPr>
          <a:xfrm>
            <a:off x="31898" y="5925104"/>
            <a:ext cx="9086850" cy="904543"/>
          </a:xfrm>
          <a:prstGeom prst="rect">
            <a:avLst/>
          </a:prstGeom>
        </p:spPr>
        <p:txBody>
          <a:bodyPr>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EVO-1.E.1 Natural selection acts on phenotypic variations in populations.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EVO-1.E.2 Environments change and apply selective pressures to populations.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endParaRPr lang="en-US" sz="1000" dirty="0"/>
          </a:p>
          <a:p>
            <a:pPr lvl="0">
              <a:lnSpc>
                <a:spcPct val="107000"/>
              </a:lnSpc>
            </a:pPr>
            <a:r>
              <a:rPr lang="en-US" sz="1000" dirty="0">
                <a:latin typeface="Times New Roman" panose="02020603050405020304" pitchFamily="18" charset="0"/>
                <a:cs typeface="Times New Roman" panose="02020603050405020304" pitchFamily="18" charset="0"/>
              </a:rPr>
              <a:t>EVO-1.K.2 Allele frequencies in a population can be calculated from genotype frequencies</a:t>
            </a:r>
          </a:p>
          <a:p>
            <a:pPr lvl="0">
              <a:lnSpc>
                <a:spcPct val="107000"/>
              </a:lnSpc>
            </a:pPr>
            <a:r>
              <a:rPr lang="en-US" sz="1000" dirty="0">
                <a:latin typeface="Times New Roman" panose="02020603050405020304" pitchFamily="18" charset="0"/>
                <a:cs typeface="Times New Roman" panose="02020603050405020304" pitchFamily="18" charset="0"/>
              </a:rPr>
              <a:t>    ILLUSTRATIVE EXAMPLE  Graphical analysis of allele frequencies in a population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23"/>
                                        </p:tgtEl>
                                        <p:attrNameLst>
                                          <p:attrName>style.visibility</p:attrName>
                                        </p:attrNameLst>
                                      </p:cBhvr>
                                      <p:to>
                                        <p:strVal val="visible"/>
                                      </p:to>
                                    </p:set>
                                    <p:animEffect transition="in" filter="dissolve">
                                      <p:cBhvr>
                                        <p:cTn id="7" dur="500"/>
                                        <p:tgtEl>
                                          <p:spTgt spid="1843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3" grpId="0" autoUpdateAnimBg="0"/>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68BDE9-CBC6-4F23-B6BD-68B9FB9D2E10}"/>
              </a:ext>
            </a:extLst>
          </p:cNvPr>
          <p:cNvSpPr txBox="1"/>
          <p:nvPr/>
        </p:nvSpPr>
        <p:spPr>
          <a:xfrm>
            <a:off x="152400" y="381000"/>
            <a:ext cx="8305800" cy="1200329"/>
          </a:xfrm>
          <a:prstGeom prst="rect">
            <a:avLst/>
          </a:prstGeom>
          <a:noFill/>
        </p:spPr>
        <p:txBody>
          <a:bodyPr wrap="square" rtlCol="0">
            <a:spAutoFit/>
          </a:bodyPr>
          <a:lstStyle/>
          <a:p>
            <a:r>
              <a:rPr lang="en-US" dirty="0"/>
              <a:t>When constructing phylogenetic trees the best hypothesis is the simplest scientific explanation that fits the evidence. That means all other things being equal, the best hypothesis is the one that requires the fewest evolutionary changes. This idea is called _________________</a:t>
            </a:r>
          </a:p>
        </p:txBody>
      </p:sp>
      <p:sp>
        <p:nvSpPr>
          <p:cNvPr id="4" name="TextBox 3">
            <a:extLst>
              <a:ext uri="{FF2B5EF4-FFF2-40B4-BE49-F238E27FC236}">
                <a16:creationId xmlns:a16="http://schemas.microsoft.com/office/drawing/2014/main" id="{9EBFEF3F-E9E2-4DDD-9A14-2A5517610E99}"/>
              </a:ext>
            </a:extLst>
          </p:cNvPr>
          <p:cNvSpPr txBox="1"/>
          <p:nvPr/>
        </p:nvSpPr>
        <p:spPr>
          <a:xfrm>
            <a:off x="4724400" y="1211997"/>
            <a:ext cx="1622560" cy="369332"/>
          </a:xfrm>
          <a:prstGeom prst="rect">
            <a:avLst/>
          </a:prstGeom>
          <a:noFill/>
        </p:spPr>
        <p:txBody>
          <a:bodyPr wrap="none" rtlCol="0">
            <a:spAutoFit/>
          </a:bodyPr>
          <a:lstStyle/>
          <a:p>
            <a:r>
              <a:rPr lang="en-US" b="1" dirty="0">
                <a:solidFill>
                  <a:srgbClr val="0000FF"/>
                </a:solidFill>
              </a:rPr>
              <a:t>PARSIMONY</a:t>
            </a:r>
          </a:p>
        </p:txBody>
      </p:sp>
      <p:pic>
        <p:nvPicPr>
          <p:cNvPr id="5" name="Picture 4">
            <a:extLst>
              <a:ext uri="{FF2B5EF4-FFF2-40B4-BE49-F238E27FC236}">
                <a16:creationId xmlns:a16="http://schemas.microsoft.com/office/drawing/2014/main" id="{C1BDADE3-8E73-47A5-AB98-035DF52E2899}"/>
              </a:ext>
            </a:extLst>
          </p:cNvPr>
          <p:cNvPicPr>
            <a:picLocks noChangeAspect="1"/>
          </p:cNvPicPr>
          <p:nvPr/>
        </p:nvPicPr>
        <p:blipFill rotWithShape="1">
          <a:blip r:embed="rId2"/>
          <a:srcRect l="32499" t="23319" r="42501" b="48519"/>
          <a:stretch/>
        </p:blipFill>
        <p:spPr>
          <a:xfrm>
            <a:off x="914399" y="1828800"/>
            <a:ext cx="3505201" cy="2219961"/>
          </a:xfrm>
          <a:prstGeom prst="rect">
            <a:avLst/>
          </a:prstGeom>
        </p:spPr>
      </p:pic>
      <p:sp>
        <p:nvSpPr>
          <p:cNvPr id="6" name="Rectangle 5">
            <a:extLst>
              <a:ext uri="{FF2B5EF4-FFF2-40B4-BE49-F238E27FC236}">
                <a16:creationId xmlns:a16="http://schemas.microsoft.com/office/drawing/2014/main" id="{2747A1CC-C4D0-4C95-922F-EA0C2F6D5679}"/>
              </a:ext>
            </a:extLst>
          </p:cNvPr>
          <p:cNvSpPr/>
          <p:nvPr/>
        </p:nvSpPr>
        <p:spPr>
          <a:xfrm>
            <a:off x="0" y="51221"/>
            <a:ext cx="4572000" cy="246221"/>
          </a:xfrm>
          <a:prstGeom prst="rect">
            <a:avLst/>
          </a:prstGeom>
        </p:spPr>
        <p:txBody>
          <a:bodyPr>
            <a:spAutoFit/>
          </a:bodyPr>
          <a:lstStyle/>
          <a:p>
            <a:r>
              <a:rPr lang="en-US" sz="1000" dirty="0">
                <a:solidFill>
                  <a:srgbClr val="CC0099"/>
                </a:solidFill>
                <a:latin typeface="+mn-lt"/>
                <a:hlinkClick r:id="rId3">
                  <a:extLst>
                    <a:ext uri="{A12FA001-AC4F-418D-AE19-62706E023703}">
                      <ahyp:hlinkClr xmlns:ahyp="http://schemas.microsoft.com/office/drawing/2018/hyperlinkcolor" val="tx"/>
                    </a:ext>
                  </a:extLst>
                </a:hlinkClick>
              </a:rPr>
              <a:t>https://evolution.berkeley.edu/evolibrary/article/phylogenetics_08</a:t>
            </a:r>
            <a:endParaRPr lang="en-US" sz="1000" dirty="0">
              <a:solidFill>
                <a:srgbClr val="CC0099"/>
              </a:solidFill>
              <a:latin typeface="+mn-lt"/>
            </a:endParaRPr>
          </a:p>
        </p:txBody>
      </p:sp>
      <p:pic>
        <p:nvPicPr>
          <p:cNvPr id="7" name="Picture 6">
            <a:extLst>
              <a:ext uri="{FF2B5EF4-FFF2-40B4-BE49-F238E27FC236}">
                <a16:creationId xmlns:a16="http://schemas.microsoft.com/office/drawing/2014/main" id="{21F669A1-BC72-46B7-82CD-67F20AC80DAD}"/>
              </a:ext>
            </a:extLst>
          </p:cNvPr>
          <p:cNvPicPr>
            <a:picLocks noChangeAspect="1"/>
          </p:cNvPicPr>
          <p:nvPr/>
        </p:nvPicPr>
        <p:blipFill rotWithShape="1">
          <a:blip r:embed="rId2"/>
          <a:srcRect l="32499" t="51163" r="43053" b="20357"/>
          <a:stretch/>
        </p:blipFill>
        <p:spPr>
          <a:xfrm>
            <a:off x="4752474" y="1818545"/>
            <a:ext cx="3276600" cy="2146080"/>
          </a:xfrm>
          <a:prstGeom prst="rect">
            <a:avLst/>
          </a:prstGeom>
        </p:spPr>
      </p:pic>
      <p:sp>
        <p:nvSpPr>
          <p:cNvPr id="8" name="Rectangle 7">
            <a:extLst>
              <a:ext uri="{FF2B5EF4-FFF2-40B4-BE49-F238E27FC236}">
                <a16:creationId xmlns:a16="http://schemas.microsoft.com/office/drawing/2014/main" id="{958A420B-22C0-4DA4-AA32-DAB034A4FA55}"/>
              </a:ext>
            </a:extLst>
          </p:cNvPr>
          <p:cNvSpPr/>
          <p:nvPr/>
        </p:nvSpPr>
        <p:spPr>
          <a:xfrm>
            <a:off x="152400" y="4419600"/>
            <a:ext cx="8839200" cy="646331"/>
          </a:xfrm>
          <a:prstGeom prst="rect">
            <a:avLst/>
          </a:prstGeom>
        </p:spPr>
        <p:txBody>
          <a:bodyPr wrap="square">
            <a:spAutoFit/>
          </a:bodyPr>
          <a:lstStyle/>
          <a:p>
            <a:r>
              <a:rPr lang="en-US" dirty="0">
                <a:solidFill>
                  <a:srgbClr val="000000"/>
                </a:solidFill>
              </a:rPr>
              <a:t>Which of these hypotheses for constructing phylogenetic trees is the most parsimonious? </a:t>
            </a:r>
            <a:endParaRPr lang="en-US" dirty="0"/>
          </a:p>
        </p:txBody>
      </p:sp>
      <p:grpSp>
        <p:nvGrpSpPr>
          <p:cNvPr id="11" name="Group 10">
            <a:extLst>
              <a:ext uri="{FF2B5EF4-FFF2-40B4-BE49-F238E27FC236}">
                <a16:creationId xmlns:a16="http://schemas.microsoft.com/office/drawing/2014/main" id="{829348CE-3CA9-46A9-A870-B52DD77510BB}"/>
              </a:ext>
            </a:extLst>
          </p:cNvPr>
          <p:cNvGrpSpPr/>
          <p:nvPr/>
        </p:nvGrpSpPr>
        <p:grpSpPr>
          <a:xfrm>
            <a:off x="266700" y="1669748"/>
            <a:ext cx="8305800" cy="4174323"/>
            <a:chOff x="266700" y="1669748"/>
            <a:chExt cx="8305800" cy="4174323"/>
          </a:xfrm>
        </p:grpSpPr>
        <p:sp>
          <p:nvSpPr>
            <p:cNvPr id="9" name="Rectangle 8">
              <a:extLst>
                <a:ext uri="{FF2B5EF4-FFF2-40B4-BE49-F238E27FC236}">
                  <a16:creationId xmlns:a16="http://schemas.microsoft.com/office/drawing/2014/main" id="{ED1B09DA-1DF2-41A5-AED0-2A5B7C920210}"/>
                </a:ext>
              </a:extLst>
            </p:cNvPr>
            <p:cNvSpPr/>
            <p:nvPr/>
          </p:nvSpPr>
          <p:spPr>
            <a:xfrm>
              <a:off x="800100" y="1669748"/>
              <a:ext cx="3771900" cy="25974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42EBABC-3FF4-4474-9341-3D80644DEF87}"/>
                </a:ext>
              </a:extLst>
            </p:cNvPr>
            <p:cNvSpPr txBox="1"/>
            <p:nvPr/>
          </p:nvSpPr>
          <p:spPr>
            <a:xfrm>
              <a:off x="266700" y="5197740"/>
              <a:ext cx="8305800" cy="646331"/>
            </a:xfrm>
            <a:prstGeom prst="rect">
              <a:avLst/>
            </a:prstGeom>
            <a:noFill/>
          </p:spPr>
          <p:txBody>
            <a:bodyPr wrap="square" rtlCol="0">
              <a:spAutoFit/>
            </a:bodyPr>
            <a:lstStyle/>
            <a:p>
              <a:r>
                <a:rPr lang="en-US" dirty="0">
                  <a:solidFill>
                    <a:srgbClr val="0000FF"/>
                  </a:solidFill>
                </a:rPr>
                <a:t> Hypothesis 1 requires 6 mutations. Hypothesis 2 requires 7 mutations and bony skeleton must evolve 2 separate times.</a:t>
              </a:r>
            </a:p>
          </p:txBody>
        </p:sp>
      </p:grpSp>
      <p:sp>
        <p:nvSpPr>
          <p:cNvPr id="12" name="Rectangle 11">
            <a:extLst>
              <a:ext uri="{FF2B5EF4-FFF2-40B4-BE49-F238E27FC236}">
                <a16:creationId xmlns:a16="http://schemas.microsoft.com/office/drawing/2014/main" id="{B8FC951D-71A4-46FF-8198-91940806A9AA}"/>
              </a:ext>
            </a:extLst>
          </p:cNvPr>
          <p:cNvSpPr/>
          <p:nvPr/>
        </p:nvSpPr>
        <p:spPr>
          <a:xfrm>
            <a:off x="30707" y="6107058"/>
            <a:ext cx="9144000" cy="739883"/>
          </a:xfrm>
          <a:prstGeom prst="rect">
            <a:avLst/>
          </a:prstGeom>
        </p:spPr>
        <p:txBody>
          <a:bodyPr wrap="square">
            <a:spAutoFit/>
          </a:bodyPr>
          <a:lstStyle/>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EVO-3.C.1 Phylogenetic trees and cladograms can be used to illustrate speciation that has occurred. The nodes on a tree represent the most recent common ancestor of any two groups or lineages.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EVO-3.C.2 Phylogenetic trees and cladograms can be constructed from morphological similarities of living or fossil species and from DNA and protein sequence similarities.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EVO-3.C.3 Phylogenetic trees and cladograms represent hypotheses and are constantly being revised, based on evidence</a:t>
            </a:r>
          </a:p>
        </p:txBody>
      </p:sp>
    </p:spTree>
    <p:extLst>
      <p:ext uri="{BB962C8B-B14F-4D97-AF65-F5344CB8AC3E}">
        <p14:creationId xmlns:p14="http://schemas.microsoft.com/office/powerpoint/2010/main" val="268191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1BD9D18-27DE-42D0-AF6F-AD208BA47A74}"/>
              </a:ext>
            </a:extLst>
          </p:cNvPr>
          <p:cNvSpPr>
            <a:spLocks noChangeArrowheads="1"/>
          </p:cNvSpPr>
          <p:nvPr/>
        </p:nvSpPr>
        <p:spPr bwMode="auto">
          <a:xfrm>
            <a:off x="0" y="0"/>
            <a:ext cx="9120554"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omic Sans MS" panose="030F0702030302020204" pitchFamily="66" charset="0"/>
                <a:ea typeface="Times New Roman" panose="02020603050405020304" pitchFamily="18" charset="0"/>
              </a:rPr>
              <a:t>The gene for albinism is known to be a recessive allele. In Michigan, 9 people in a sample of 10,000 were found to have albino phenotypes. The other 9,991 had skin pigmentation normal for their ethnic group.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omic Sans MS" panose="030F0702030302020204" pitchFamily="66" charset="0"/>
                <a:ea typeface="Times New Roman" panose="02020603050405020304" pitchFamily="18" charset="0"/>
              </a:rPr>
              <a:t>    a.  Assuming Hardy-Weinberg equilibrium, what is the allele frequency for the </a:t>
            </a:r>
            <a:br>
              <a:rPr kumimoji="0" lang="en-US" altLang="en-US" b="0" i="0" u="none" strike="noStrike" cap="none" normalizeH="0" baseline="0" dirty="0">
                <a:ln>
                  <a:noFill/>
                </a:ln>
                <a:solidFill>
                  <a:schemeClr val="tx1"/>
                </a:solidFill>
                <a:effectLst/>
                <a:latin typeface="Comic Sans MS" panose="030F0702030302020204" pitchFamily="66" charset="0"/>
                <a:ea typeface="Times New Roman" panose="02020603050405020304" pitchFamily="18" charset="0"/>
              </a:rPr>
            </a:br>
            <a:r>
              <a:rPr kumimoji="0" lang="en-US" altLang="en-US" b="0" i="0" u="none" strike="noStrike" cap="none" normalizeH="0" baseline="0" dirty="0">
                <a:ln>
                  <a:noFill/>
                </a:ln>
                <a:solidFill>
                  <a:schemeClr val="tx1"/>
                </a:solidFill>
                <a:effectLst/>
                <a:latin typeface="Comic Sans MS" panose="030F0702030302020204" pitchFamily="66" charset="0"/>
                <a:ea typeface="Times New Roman" panose="02020603050405020304" pitchFamily="18" charset="0"/>
              </a:rPr>
              <a:t>             dominant pigmentation allele in this population?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omic Sans MS" panose="030F0702030302020204" pitchFamily="66" charset="0"/>
                <a:ea typeface="Times New Roman" panose="02020603050405020304" pitchFamily="18" charset="0"/>
              </a:rPr>
              <a:t>    b. How many out of the 10,000 people in the sample above were expected to be </a:t>
            </a:r>
            <a:br>
              <a:rPr kumimoji="0" lang="en-US" altLang="en-US" b="0" i="0" u="none" strike="noStrike" cap="none" normalizeH="0" baseline="0" dirty="0">
                <a:ln>
                  <a:noFill/>
                </a:ln>
                <a:solidFill>
                  <a:schemeClr val="tx1"/>
                </a:solidFill>
                <a:effectLst/>
                <a:latin typeface="Comic Sans MS" panose="030F0702030302020204" pitchFamily="66" charset="0"/>
                <a:ea typeface="Times New Roman" panose="02020603050405020304" pitchFamily="18" charset="0"/>
              </a:rPr>
            </a:br>
            <a:r>
              <a:rPr kumimoji="0" lang="en-US" altLang="en-US" b="0" i="0" u="none" strike="noStrike" cap="none" normalizeH="0" baseline="0" dirty="0">
                <a:ln>
                  <a:noFill/>
                </a:ln>
                <a:solidFill>
                  <a:schemeClr val="tx1"/>
                </a:solidFill>
                <a:effectLst/>
                <a:latin typeface="Comic Sans MS" panose="030F0702030302020204" pitchFamily="66" charset="0"/>
                <a:ea typeface="Times New Roman" panose="02020603050405020304" pitchFamily="18" charset="0"/>
              </a:rPr>
              <a:t>             heterozygous for pigmentation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BD7AD869-5A58-498C-90EB-BDDD58C76852}"/>
              </a:ext>
            </a:extLst>
          </p:cNvPr>
          <p:cNvPicPr>
            <a:picLocks noChangeAspect="1"/>
          </p:cNvPicPr>
          <p:nvPr/>
        </p:nvPicPr>
        <p:blipFill rotWithShape="1">
          <a:blip r:embed="rId2"/>
          <a:srcRect l="21666" t="39624" r="52500" b="44072"/>
          <a:stretch/>
        </p:blipFill>
        <p:spPr>
          <a:xfrm>
            <a:off x="4933473" y="1916255"/>
            <a:ext cx="4127168" cy="1464481"/>
          </a:xfrm>
          <a:prstGeom prst="rect">
            <a:avLst/>
          </a:prstGeom>
        </p:spPr>
      </p:pic>
      <p:sp>
        <p:nvSpPr>
          <p:cNvPr id="5" name="Rectangle 4">
            <a:extLst>
              <a:ext uri="{FF2B5EF4-FFF2-40B4-BE49-F238E27FC236}">
                <a16:creationId xmlns:a16="http://schemas.microsoft.com/office/drawing/2014/main" id="{1F1695C5-552F-4456-9945-43CB6BE8DBFC}"/>
              </a:ext>
            </a:extLst>
          </p:cNvPr>
          <p:cNvSpPr/>
          <p:nvPr/>
        </p:nvSpPr>
        <p:spPr>
          <a:xfrm>
            <a:off x="626743" y="1769642"/>
            <a:ext cx="3933534" cy="369332"/>
          </a:xfrm>
          <a:prstGeom prst="rect">
            <a:avLst/>
          </a:prstGeom>
        </p:spPr>
        <p:txBody>
          <a:bodyPr wrap="square">
            <a:spAutoFit/>
          </a:bodyPr>
          <a:lstStyle/>
          <a:p>
            <a:r>
              <a:rPr lang="en-US" altLang="en-US" b="1" dirty="0">
                <a:solidFill>
                  <a:srgbClr val="0066CC"/>
                </a:solidFill>
              </a:rPr>
              <a:t>9/10,000 = q</a:t>
            </a:r>
            <a:r>
              <a:rPr lang="en-US" altLang="en-US" b="1" baseline="30000" dirty="0">
                <a:solidFill>
                  <a:srgbClr val="0066CC"/>
                </a:solidFill>
              </a:rPr>
              <a:t>2</a:t>
            </a:r>
            <a:endParaRPr lang="en-US" dirty="0">
              <a:solidFill>
                <a:srgbClr val="0066CC"/>
              </a:solidFill>
            </a:endParaRPr>
          </a:p>
        </p:txBody>
      </p:sp>
      <p:sp>
        <p:nvSpPr>
          <p:cNvPr id="6" name="Rectangle 5">
            <a:extLst>
              <a:ext uri="{FF2B5EF4-FFF2-40B4-BE49-F238E27FC236}">
                <a16:creationId xmlns:a16="http://schemas.microsoft.com/office/drawing/2014/main" id="{049737CC-78A5-4B1E-9B28-31C0BAA1ABBD}"/>
              </a:ext>
            </a:extLst>
          </p:cNvPr>
          <p:cNvSpPr/>
          <p:nvPr/>
        </p:nvSpPr>
        <p:spPr>
          <a:xfrm>
            <a:off x="250764" y="2524628"/>
            <a:ext cx="2550698" cy="369332"/>
          </a:xfrm>
          <a:prstGeom prst="rect">
            <a:avLst/>
          </a:prstGeom>
        </p:spPr>
        <p:txBody>
          <a:bodyPr wrap="none">
            <a:spAutoFit/>
          </a:bodyPr>
          <a:lstStyle/>
          <a:p>
            <a:r>
              <a:rPr lang="en-US" altLang="en-US" b="1" dirty="0">
                <a:solidFill>
                  <a:srgbClr val="0066CC"/>
                </a:solidFill>
              </a:rPr>
              <a:t>q = √ 0.0009 = 0.03</a:t>
            </a:r>
            <a:endParaRPr lang="en-US" dirty="0">
              <a:solidFill>
                <a:srgbClr val="0066CC"/>
              </a:solidFill>
            </a:endParaRPr>
          </a:p>
        </p:txBody>
      </p:sp>
      <p:sp>
        <p:nvSpPr>
          <p:cNvPr id="7" name="Rectangle 6">
            <a:extLst>
              <a:ext uri="{FF2B5EF4-FFF2-40B4-BE49-F238E27FC236}">
                <a16:creationId xmlns:a16="http://schemas.microsoft.com/office/drawing/2014/main" id="{3DDC439B-50B8-449E-8D20-9D0CBACD3329}"/>
              </a:ext>
            </a:extLst>
          </p:cNvPr>
          <p:cNvSpPr/>
          <p:nvPr/>
        </p:nvSpPr>
        <p:spPr>
          <a:xfrm>
            <a:off x="1245064" y="2960914"/>
            <a:ext cx="1348446" cy="369332"/>
          </a:xfrm>
          <a:prstGeom prst="rect">
            <a:avLst/>
          </a:prstGeom>
        </p:spPr>
        <p:txBody>
          <a:bodyPr wrap="none">
            <a:spAutoFit/>
          </a:bodyPr>
          <a:lstStyle/>
          <a:p>
            <a:pPr lvl="0"/>
            <a:r>
              <a:rPr lang="en-US" altLang="en-US" b="1" dirty="0">
                <a:solidFill>
                  <a:srgbClr val="0066CC"/>
                </a:solidFill>
              </a:rPr>
              <a:t>p + q  = 1</a:t>
            </a:r>
          </a:p>
        </p:txBody>
      </p:sp>
      <p:sp>
        <p:nvSpPr>
          <p:cNvPr id="8" name="Rectangle 7">
            <a:extLst>
              <a:ext uri="{FF2B5EF4-FFF2-40B4-BE49-F238E27FC236}">
                <a16:creationId xmlns:a16="http://schemas.microsoft.com/office/drawing/2014/main" id="{42184D87-1F92-4D67-91D6-9E3F9BCC25F3}"/>
              </a:ext>
            </a:extLst>
          </p:cNvPr>
          <p:cNvSpPr/>
          <p:nvPr/>
        </p:nvSpPr>
        <p:spPr>
          <a:xfrm>
            <a:off x="787272" y="3318435"/>
            <a:ext cx="1750800" cy="369332"/>
          </a:xfrm>
          <a:prstGeom prst="rect">
            <a:avLst/>
          </a:prstGeom>
        </p:spPr>
        <p:txBody>
          <a:bodyPr wrap="none">
            <a:spAutoFit/>
          </a:bodyPr>
          <a:lstStyle/>
          <a:p>
            <a:pPr lvl="0"/>
            <a:r>
              <a:rPr lang="en-US" altLang="en-US" b="1" dirty="0">
                <a:solidFill>
                  <a:srgbClr val="0066CC"/>
                </a:solidFill>
              </a:rPr>
              <a:t>p + 0.03  = 1</a:t>
            </a:r>
          </a:p>
        </p:txBody>
      </p:sp>
      <p:sp>
        <p:nvSpPr>
          <p:cNvPr id="9" name="Rectangle 8">
            <a:extLst>
              <a:ext uri="{FF2B5EF4-FFF2-40B4-BE49-F238E27FC236}">
                <a16:creationId xmlns:a16="http://schemas.microsoft.com/office/drawing/2014/main" id="{5ED6409A-3D38-4CB0-9874-9B780D025841}"/>
              </a:ext>
            </a:extLst>
          </p:cNvPr>
          <p:cNvSpPr/>
          <p:nvPr/>
        </p:nvSpPr>
        <p:spPr>
          <a:xfrm>
            <a:off x="1908736" y="3714717"/>
            <a:ext cx="1170513" cy="369332"/>
          </a:xfrm>
          <a:prstGeom prst="rect">
            <a:avLst/>
          </a:prstGeom>
        </p:spPr>
        <p:txBody>
          <a:bodyPr wrap="none">
            <a:spAutoFit/>
          </a:bodyPr>
          <a:lstStyle/>
          <a:p>
            <a:pPr lvl="0"/>
            <a:r>
              <a:rPr lang="en-US" altLang="en-US" b="1" dirty="0">
                <a:solidFill>
                  <a:srgbClr val="0066CC"/>
                </a:solidFill>
              </a:rPr>
              <a:t>p = 0.97</a:t>
            </a:r>
          </a:p>
        </p:txBody>
      </p:sp>
      <p:sp>
        <p:nvSpPr>
          <p:cNvPr id="10" name="Rectangle 9">
            <a:extLst>
              <a:ext uri="{FF2B5EF4-FFF2-40B4-BE49-F238E27FC236}">
                <a16:creationId xmlns:a16="http://schemas.microsoft.com/office/drawing/2014/main" id="{5139E29D-95A3-4F85-AC36-FC9700B5290F}"/>
              </a:ext>
            </a:extLst>
          </p:cNvPr>
          <p:cNvSpPr/>
          <p:nvPr/>
        </p:nvSpPr>
        <p:spPr>
          <a:xfrm>
            <a:off x="3657600" y="3716788"/>
            <a:ext cx="3845925" cy="400110"/>
          </a:xfrm>
          <a:prstGeom prst="rect">
            <a:avLst/>
          </a:prstGeom>
        </p:spPr>
        <p:txBody>
          <a:bodyPr wrap="none">
            <a:spAutoFit/>
          </a:bodyPr>
          <a:lstStyle/>
          <a:p>
            <a:r>
              <a:rPr lang="en-US" sz="2000" b="1" dirty="0">
                <a:solidFill>
                  <a:srgbClr val="0066CC"/>
                </a:solidFill>
              </a:rPr>
              <a:t>Normal pigment allele = 97%</a:t>
            </a:r>
            <a:r>
              <a:rPr lang="en-US" sz="2000" dirty="0">
                <a:solidFill>
                  <a:srgbClr val="0066CC"/>
                </a:solidFill>
              </a:rPr>
              <a:t> </a:t>
            </a:r>
          </a:p>
        </p:txBody>
      </p:sp>
      <p:sp>
        <p:nvSpPr>
          <p:cNvPr id="11" name="Rectangle 10">
            <a:extLst>
              <a:ext uri="{FF2B5EF4-FFF2-40B4-BE49-F238E27FC236}">
                <a16:creationId xmlns:a16="http://schemas.microsoft.com/office/drawing/2014/main" id="{B6AA04BC-92FE-4058-8F8C-1BFE980770E6}"/>
              </a:ext>
            </a:extLst>
          </p:cNvPr>
          <p:cNvSpPr/>
          <p:nvPr/>
        </p:nvSpPr>
        <p:spPr>
          <a:xfrm>
            <a:off x="15727" y="6447438"/>
            <a:ext cx="9144000" cy="410562"/>
          </a:xfrm>
          <a:prstGeom prst="rect">
            <a:avLst/>
          </a:prstGeom>
        </p:spPr>
        <p:txBody>
          <a:bodyPr wrap="square">
            <a:spAutoFit/>
          </a:bodyPr>
          <a:lstStyle/>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EVO-1.K.2 Allele frequencies in a population can be calculated from genotype frequencies</a:t>
            </a:r>
          </a:p>
          <a:p>
            <a:pPr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SP 5 A. Perform mathematical calculations including:     a. Mathematical equations in the curriculum</a:t>
            </a:r>
          </a:p>
        </p:txBody>
      </p:sp>
      <p:sp>
        <p:nvSpPr>
          <p:cNvPr id="15" name="Rectangle 14">
            <a:extLst>
              <a:ext uri="{FF2B5EF4-FFF2-40B4-BE49-F238E27FC236}">
                <a16:creationId xmlns:a16="http://schemas.microsoft.com/office/drawing/2014/main" id="{2D0842A5-3F60-4B0F-B370-2FCBB0C4632D}"/>
              </a:ext>
            </a:extLst>
          </p:cNvPr>
          <p:cNvSpPr/>
          <p:nvPr/>
        </p:nvSpPr>
        <p:spPr>
          <a:xfrm>
            <a:off x="908433" y="2140773"/>
            <a:ext cx="1544012" cy="369332"/>
          </a:xfrm>
          <a:prstGeom prst="rect">
            <a:avLst/>
          </a:prstGeom>
        </p:spPr>
        <p:txBody>
          <a:bodyPr wrap="none">
            <a:spAutoFit/>
          </a:bodyPr>
          <a:lstStyle/>
          <a:p>
            <a:pPr lvl="0"/>
            <a:r>
              <a:rPr lang="en-US" altLang="en-US" b="1" dirty="0">
                <a:solidFill>
                  <a:srgbClr val="0066CC"/>
                </a:solidFill>
              </a:rPr>
              <a:t>0.0009 = q</a:t>
            </a:r>
            <a:r>
              <a:rPr lang="en-US" altLang="en-US" b="1" baseline="30000" dirty="0">
                <a:solidFill>
                  <a:srgbClr val="0066CC"/>
                </a:solidFill>
              </a:rPr>
              <a:t>2</a:t>
            </a:r>
            <a:endParaRPr lang="en-US" dirty="0">
              <a:solidFill>
                <a:srgbClr val="0066CC"/>
              </a:solidFill>
            </a:endParaRPr>
          </a:p>
        </p:txBody>
      </p:sp>
      <p:sp>
        <p:nvSpPr>
          <p:cNvPr id="16" name="Rectangle 15">
            <a:extLst>
              <a:ext uri="{FF2B5EF4-FFF2-40B4-BE49-F238E27FC236}">
                <a16:creationId xmlns:a16="http://schemas.microsoft.com/office/drawing/2014/main" id="{38B38315-3957-4B8C-8E37-1821D7A5AA18}"/>
              </a:ext>
            </a:extLst>
          </p:cNvPr>
          <p:cNvSpPr/>
          <p:nvPr/>
        </p:nvSpPr>
        <p:spPr>
          <a:xfrm>
            <a:off x="749914" y="5603936"/>
            <a:ext cx="8053272" cy="646331"/>
          </a:xfrm>
          <a:prstGeom prst="rect">
            <a:avLst/>
          </a:prstGeom>
        </p:spPr>
        <p:txBody>
          <a:bodyPr wrap="square">
            <a:spAutoFit/>
          </a:bodyPr>
          <a:lstStyle/>
          <a:p>
            <a:pPr lvl="0"/>
            <a:r>
              <a:rPr lang="en-US" altLang="en-US" b="1" dirty="0">
                <a:solidFill>
                  <a:srgbClr val="0066CC"/>
                </a:solidFill>
              </a:rPr>
              <a:t>10000 X 0.058 = </a:t>
            </a:r>
            <a:br>
              <a:rPr lang="en-US" altLang="en-US" b="1" dirty="0">
                <a:solidFill>
                  <a:srgbClr val="0066CC"/>
                </a:solidFill>
              </a:rPr>
            </a:br>
            <a:r>
              <a:rPr lang="en-US" altLang="en-US" b="1" dirty="0">
                <a:solidFill>
                  <a:srgbClr val="0066CC"/>
                </a:solidFill>
              </a:rPr>
              <a:t>      580 people are expected to be heterozygous</a:t>
            </a:r>
          </a:p>
        </p:txBody>
      </p:sp>
      <p:sp>
        <p:nvSpPr>
          <p:cNvPr id="18" name="Rectangle 17">
            <a:extLst>
              <a:ext uri="{FF2B5EF4-FFF2-40B4-BE49-F238E27FC236}">
                <a16:creationId xmlns:a16="http://schemas.microsoft.com/office/drawing/2014/main" id="{4B98405F-DC64-4DE9-B0B9-E292B36A4338}"/>
              </a:ext>
            </a:extLst>
          </p:cNvPr>
          <p:cNvSpPr/>
          <p:nvPr/>
        </p:nvSpPr>
        <p:spPr>
          <a:xfrm>
            <a:off x="749914" y="5133456"/>
            <a:ext cx="3736920" cy="369332"/>
          </a:xfrm>
          <a:prstGeom prst="rect">
            <a:avLst/>
          </a:prstGeom>
        </p:spPr>
        <p:txBody>
          <a:bodyPr wrap="none">
            <a:spAutoFit/>
          </a:bodyPr>
          <a:lstStyle/>
          <a:p>
            <a:pPr lvl="0"/>
            <a:r>
              <a:rPr lang="en-US" altLang="en-US" b="1" dirty="0">
                <a:solidFill>
                  <a:srgbClr val="0066CC"/>
                </a:solidFill>
              </a:rPr>
              <a:t>2pq = 2 (0.97) ( 0.03) = 0.058</a:t>
            </a:r>
            <a:endParaRPr lang="en-US" dirty="0">
              <a:solidFill>
                <a:srgbClr val="0066CC"/>
              </a:solidFill>
            </a:endParaRPr>
          </a:p>
        </p:txBody>
      </p:sp>
    </p:spTree>
    <p:extLst>
      <p:ext uri="{BB962C8B-B14F-4D97-AF65-F5344CB8AC3E}">
        <p14:creationId xmlns:p14="http://schemas.microsoft.com/office/powerpoint/2010/main" val="76322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0-#ppt_w/2"/>
                                          </p:val>
                                        </p:tav>
                                        <p:tav tm="100000">
                                          <p:val>
                                            <p:strVal val="#ppt_x"/>
                                          </p:val>
                                        </p:tav>
                                      </p:tavLst>
                                    </p:anim>
                                    <p:anim calcmode="lin" valueType="num">
                                      <p:cBhvr additive="base">
                                        <p:cTn id="4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0-#ppt_w/2"/>
                                          </p:val>
                                        </p:tav>
                                        <p:tav tm="100000">
                                          <p:val>
                                            <p:strVal val="#ppt_x"/>
                                          </p:val>
                                        </p:tav>
                                      </p:tavLst>
                                    </p:anim>
                                    <p:anim calcmode="lin" valueType="num">
                                      <p:cBhvr additive="base">
                                        <p:cTn id="49"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down)">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5" grpId="0"/>
      <p:bldP spid="16" grpId="0"/>
      <p:bldP spid="1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7" name="Rectangle 3">
            <a:extLst>
              <a:ext uri="{FF2B5EF4-FFF2-40B4-BE49-F238E27FC236}">
                <a16:creationId xmlns:a16="http://schemas.microsoft.com/office/drawing/2014/main" id="{A92B5E81-37DF-4CF1-9582-9D2D89F3C51F}"/>
              </a:ext>
            </a:extLst>
          </p:cNvPr>
          <p:cNvSpPr>
            <a:spLocks noChangeArrowheads="1"/>
          </p:cNvSpPr>
          <p:nvPr/>
        </p:nvSpPr>
        <p:spPr bwMode="auto">
          <a:xfrm>
            <a:off x="78695" y="6185748"/>
            <a:ext cx="9161463"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nSpc>
                <a:spcPct val="107000"/>
              </a:lnSpc>
              <a:buNone/>
            </a:pPr>
            <a:r>
              <a:rPr lang="en-US" sz="900" dirty="0">
                <a:latin typeface="Times New Roman" panose="02020603050405020304" pitchFamily="18" charset="0"/>
                <a:cs typeface="Times New Roman" panose="02020603050405020304" pitchFamily="18" charset="0"/>
              </a:rPr>
              <a:t>EVO-1.E.2 Environments change and apply selective pressures to populations. </a:t>
            </a:r>
          </a:p>
          <a:p>
            <a:pPr lvl="0">
              <a:lnSpc>
                <a:spcPct val="107000"/>
              </a:lnSpc>
              <a:buNone/>
            </a:pPr>
            <a:r>
              <a:rPr lang="en-US" sz="900" dirty="0">
                <a:latin typeface="Times New Roman" panose="02020603050405020304" pitchFamily="18" charset="0"/>
                <a:cs typeface="Times New Roman" panose="02020603050405020304" pitchFamily="18" charset="0"/>
              </a:rPr>
              <a:t>EVO-1.E.3 Some phenotypic variations significantly increase or decrease fitness of the organism in particular environments</a:t>
            </a:r>
          </a:p>
          <a:p>
            <a:pPr>
              <a:buNone/>
            </a:pPr>
            <a:r>
              <a:rPr lang="en-US" sz="900" dirty="0">
                <a:latin typeface="Times New Roman" panose="02020603050405020304" pitchFamily="18" charset="0"/>
                <a:cs typeface="Times New Roman" panose="02020603050405020304" pitchFamily="18" charset="0"/>
              </a:rPr>
              <a:t>SP 4. B Describe data from a table or graph, including</a:t>
            </a:r>
          </a:p>
          <a:p>
            <a:pPr>
              <a:buNone/>
            </a:pPr>
            <a:r>
              <a:rPr lang="en-US" sz="900" dirty="0">
                <a:latin typeface="Times New Roman" panose="02020603050405020304" pitchFamily="18" charset="0"/>
                <a:cs typeface="Times New Roman" panose="02020603050405020304" pitchFamily="18" charset="0"/>
              </a:rPr>
              <a:t>     b. Describing trends and/or patterns in the data.</a:t>
            </a:r>
            <a:r>
              <a:rPr lang="en-US" sz="900" dirty="0">
                <a:solidFill>
                  <a:srgbClr val="C00000"/>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12E85342-CBFD-4D7B-9971-C6EFC83240E8}"/>
              </a:ext>
            </a:extLst>
          </p:cNvPr>
          <p:cNvSpPr/>
          <p:nvPr/>
        </p:nvSpPr>
        <p:spPr>
          <a:xfrm>
            <a:off x="127385" y="4065587"/>
            <a:ext cx="8026015" cy="4302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a:extLst>
              <a:ext uri="{FF2B5EF4-FFF2-40B4-BE49-F238E27FC236}">
                <a16:creationId xmlns:a16="http://schemas.microsoft.com/office/drawing/2014/main" id="{BFDDC45F-C4EE-4A1B-96F7-9EFC444AB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94113"/>
            <a:ext cx="3351840" cy="23579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D32DE775-7398-4244-8B32-A601BCE815E4}"/>
              </a:ext>
            </a:extLst>
          </p:cNvPr>
          <p:cNvSpPr>
            <a:spLocks noChangeArrowheads="1"/>
          </p:cNvSpPr>
          <p:nvPr/>
        </p:nvSpPr>
        <p:spPr bwMode="auto">
          <a:xfrm>
            <a:off x="286389" y="1490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 name="Rectangle 4">
            <a:extLst>
              <a:ext uri="{FF2B5EF4-FFF2-40B4-BE49-F238E27FC236}">
                <a16:creationId xmlns:a16="http://schemas.microsoft.com/office/drawing/2014/main" id="{43B6ABFB-8E11-4F75-A575-5F37C2935DF1}"/>
              </a:ext>
            </a:extLst>
          </p:cNvPr>
          <p:cNvSpPr>
            <a:spLocks noChangeArrowheads="1"/>
          </p:cNvSpPr>
          <p:nvPr/>
        </p:nvSpPr>
        <p:spPr bwMode="auto">
          <a:xfrm>
            <a:off x="107048" y="2528558"/>
            <a:ext cx="888951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omic Sans MS" panose="030F0702030302020204" pitchFamily="66" charset="0"/>
                <a:ea typeface="Times New Roman" panose="02020603050405020304" pitchFamily="18" charset="0"/>
              </a:rPr>
              <a:t>Which of the following is most likely to have caused the change in the population shown in the graphs above?</a:t>
            </a:r>
            <a:endParaRPr lang="en-US" altLang="en-US" sz="2000" b="1" dirty="0">
              <a:ea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ea typeface="Times New Roman" panose="02020603050405020304" pitchFamily="18" charset="0"/>
              </a:rPr>
              <a:t>A. a new predator prefers dark-tan crabs</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ea typeface="Times New Roman" panose="02020603050405020304" pitchFamily="18" charset="0"/>
              </a:rPr>
              <a:t>B. a new predator prefers light-tan crabs</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ea typeface="Times New Roman" panose="02020603050405020304" pitchFamily="18" charset="0"/>
              </a:rPr>
              <a:t>C. a new beach color makes medium-tan crabs the least visible</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ea typeface="Times New Roman" panose="02020603050405020304" pitchFamily="18" charset="0"/>
              </a:rPr>
              <a:t>D. a new beach color makes medium-tan crabs the most visible</a:t>
            </a:r>
          </a:p>
          <a:p>
            <a:pPr marL="0" marR="0" lvl="0" indent="0" defTabSz="914400" rtl="0" eaLnBrk="0" fontAlgn="base" latinLnBrk="0" hangingPunct="0">
              <a:lnSpc>
                <a:spcPct val="100000"/>
              </a:lnSpc>
              <a:spcBef>
                <a:spcPct val="0"/>
              </a:spcBef>
              <a:spcAft>
                <a:spcPct val="0"/>
              </a:spcAft>
              <a:buClrTx/>
              <a:buSzTx/>
              <a:buFontTx/>
              <a:buNone/>
              <a:tabLst/>
            </a:pPr>
            <a:endParaRPr lang="en-US" altLang="en-US" sz="2000" b="1" dirty="0"/>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rPr>
              <a:t>EXPLAIN YOUR ANSWER:</a:t>
            </a:r>
            <a:endParaRPr kumimoji="0" lang="en-US" altLang="en-US" sz="2000" b="0" i="0" u="none" strike="noStrike" cap="none" normalizeH="0" baseline="0" dirty="0">
              <a:ln>
                <a:noFill/>
              </a:ln>
              <a:solidFill>
                <a:schemeClr val="tx1"/>
              </a:solidFill>
              <a:effectLst/>
            </a:endParaRPr>
          </a:p>
        </p:txBody>
      </p:sp>
      <p:sp>
        <p:nvSpPr>
          <p:cNvPr id="7" name="Rectangle 5">
            <a:extLst>
              <a:ext uri="{FF2B5EF4-FFF2-40B4-BE49-F238E27FC236}">
                <a16:creationId xmlns:a16="http://schemas.microsoft.com/office/drawing/2014/main" id="{EF4D8971-57CB-4915-9944-4BF3D470136C}"/>
              </a:ext>
            </a:extLst>
          </p:cNvPr>
          <p:cNvSpPr>
            <a:spLocks noChangeArrowheads="1"/>
          </p:cNvSpPr>
          <p:nvPr/>
        </p:nvSpPr>
        <p:spPr bwMode="auto">
          <a:xfrm>
            <a:off x="286389" y="92930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9" name="TextBox 8">
            <a:extLst>
              <a:ext uri="{FF2B5EF4-FFF2-40B4-BE49-F238E27FC236}">
                <a16:creationId xmlns:a16="http://schemas.microsoft.com/office/drawing/2014/main" id="{0CAD6618-BA42-47AB-8053-E6D5853FE418}"/>
              </a:ext>
            </a:extLst>
          </p:cNvPr>
          <p:cNvSpPr txBox="1"/>
          <p:nvPr/>
        </p:nvSpPr>
        <p:spPr>
          <a:xfrm>
            <a:off x="-61347" y="-26294"/>
            <a:ext cx="2542684" cy="261610"/>
          </a:xfrm>
          <a:prstGeom prst="rect">
            <a:avLst/>
          </a:prstGeom>
          <a:noFill/>
        </p:spPr>
        <p:txBody>
          <a:bodyPr wrap="none" rtlCol="0">
            <a:spAutoFit/>
          </a:bodyPr>
          <a:lstStyle/>
          <a:p>
            <a:r>
              <a:rPr lang="en-US" sz="1100" dirty="0">
                <a:solidFill>
                  <a:srgbClr val="CC0099"/>
                </a:solidFill>
                <a:latin typeface="+mn-lt"/>
              </a:rPr>
              <a:t>Image from: Miller and Levine Biology</a:t>
            </a:r>
          </a:p>
        </p:txBody>
      </p:sp>
      <p:sp>
        <p:nvSpPr>
          <p:cNvPr id="10" name="TextBox 9">
            <a:extLst>
              <a:ext uri="{FF2B5EF4-FFF2-40B4-BE49-F238E27FC236}">
                <a16:creationId xmlns:a16="http://schemas.microsoft.com/office/drawing/2014/main" id="{47E6DAF4-DBC4-44D4-8BD1-9B6879761F78}"/>
              </a:ext>
            </a:extLst>
          </p:cNvPr>
          <p:cNvSpPr txBox="1"/>
          <p:nvPr/>
        </p:nvSpPr>
        <p:spPr>
          <a:xfrm>
            <a:off x="53524" y="5064817"/>
            <a:ext cx="8996562" cy="1200329"/>
          </a:xfrm>
          <a:prstGeom prst="rect">
            <a:avLst/>
          </a:prstGeom>
          <a:noFill/>
        </p:spPr>
        <p:txBody>
          <a:bodyPr wrap="square" rtlCol="0">
            <a:spAutoFit/>
          </a:bodyPr>
          <a:lstStyle/>
          <a:p>
            <a:r>
              <a:rPr lang="en-US" dirty="0">
                <a:solidFill>
                  <a:srgbClr val="0000FF"/>
                </a:solidFill>
              </a:rPr>
              <a:t>The graph shows a decrease in the number of medium tan crabs in the population.</a:t>
            </a:r>
          </a:p>
          <a:p>
            <a:r>
              <a:rPr lang="en-US" dirty="0">
                <a:solidFill>
                  <a:srgbClr val="0000FF"/>
                </a:solidFill>
              </a:rPr>
              <a:t> If the beach color changed to make the medium tan crabs more visible, then more crabs of this color would be eaten by predators and their numbers would decrease.</a:t>
            </a:r>
          </a:p>
        </p:txBody>
      </p:sp>
    </p:spTree>
    <p:extLst>
      <p:ext uri="{BB962C8B-B14F-4D97-AF65-F5344CB8AC3E}">
        <p14:creationId xmlns:p14="http://schemas.microsoft.com/office/powerpoint/2010/main" val="311769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0117"/>
                                        </p:tgtEl>
                                        <p:attrNameLst>
                                          <p:attrName>style.visibility</p:attrName>
                                        </p:attrNameLst>
                                      </p:cBhvr>
                                      <p:to>
                                        <p:strVal val="visible"/>
                                      </p:to>
                                    </p:set>
                                    <p:animEffect transition="in" filter="wipe(down)">
                                      <p:cBhvr>
                                        <p:cTn id="17" dur="500"/>
                                        <p:tgtEl>
                                          <p:spTgt spid="90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p:bldP spid="4" grpId="0" animBg="1"/>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5" name="Text Box 7">
            <a:extLst>
              <a:ext uri="{FF2B5EF4-FFF2-40B4-BE49-F238E27FC236}">
                <a16:creationId xmlns:a16="http://schemas.microsoft.com/office/drawing/2014/main" id="{DFF8D668-2211-4315-8F5A-455887DBA100}"/>
              </a:ext>
            </a:extLst>
          </p:cNvPr>
          <p:cNvSpPr txBox="1">
            <a:spLocks noChangeArrowheads="1"/>
          </p:cNvSpPr>
          <p:nvPr/>
        </p:nvSpPr>
        <p:spPr bwMode="auto">
          <a:xfrm>
            <a:off x="1431925" y="6437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pic>
        <p:nvPicPr>
          <p:cNvPr id="1029" name="Picture 5">
            <a:extLst>
              <a:ext uri="{FF2B5EF4-FFF2-40B4-BE49-F238E27FC236}">
                <a16:creationId xmlns:a16="http://schemas.microsoft.com/office/drawing/2014/main" id="{01647703-53A1-4112-8BA9-AF2D8D756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3" y="2697163"/>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1148031-BE05-4025-903B-777B058881E2}"/>
              </a:ext>
            </a:extLst>
          </p:cNvPr>
          <p:cNvSpPr/>
          <p:nvPr/>
        </p:nvSpPr>
        <p:spPr>
          <a:xfrm>
            <a:off x="69573" y="505123"/>
            <a:ext cx="9110870" cy="3170099"/>
          </a:xfrm>
          <a:prstGeom prst="rect">
            <a:avLst/>
          </a:prstGeom>
        </p:spPr>
        <p:txBody>
          <a:bodyPr wrap="square">
            <a:spAutoFit/>
          </a:bodyPr>
          <a:lstStyle/>
          <a:p>
            <a:pPr lvl="0" eaLnBrk="0" hangingPunct="0"/>
            <a:r>
              <a:rPr lang="en-US" altLang="en-US" sz="2000" b="1" dirty="0"/>
              <a:t>When comparing 2 populations of animals, which statement most likely indicates that they are the same species?</a:t>
            </a:r>
            <a:endParaRPr lang="en-US" altLang="en-US" sz="1200" b="1" dirty="0"/>
          </a:p>
          <a:p>
            <a:pPr lvl="0" eaLnBrk="0" hangingPunct="0"/>
            <a:r>
              <a:rPr lang="en-US" altLang="en-US" b="1" dirty="0"/>
              <a:t>  </a:t>
            </a:r>
            <a:r>
              <a:rPr lang="en-US" altLang="en-US" sz="1200" b="1" dirty="0"/>
              <a:t>  </a:t>
            </a:r>
            <a:r>
              <a:rPr lang="en-US" altLang="en-US" sz="2000" b="1" dirty="0"/>
              <a:t>   </a:t>
            </a:r>
          </a:p>
          <a:p>
            <a:pPr lvl="0" eaLnBrk="0" hangingPunct="0"/>
            <a:r>
              <a:rPr lang="en-US" altLang="en-US" sz="2000" b="1" dirty="0"/>
              <a:t>   They can produce fertile offspring.</a:t>
            </a:r>
          </a:p>
          <a:p>
            <a:pPr lvl="0" eaLnBrk="0" hangingPunct="0"/>
            <a:r>
              <a:rPr lang="en-US" altLang="en-US" sz="2000" b="1" dirty="0"/>
              <a:t>       </a:t>
            </a:r>
          </a:p>
          <a:p>
            <a:pPr lvl="0" eaLnBrk="0" hangingPunct="0"/>
            <a:r>
              <a:rPr lang="en-US" altLang="en-US" sz="2000" b="1" dirty="0"/>
              <a:t>   They inhabit the same general area.</a:t>
            </a:r>
          </a:p>
          <a:p>
            <a:pPr lvl="0" eaLnBrk="0" hangingPunct="0"/>
            <a:r>
              <a:rPr lang="en-US" altLang="en-US" sz="2000" b="1" dirty="0"/>
              <a:t>       </a:t>
            </a:r>
          </a:p>
          <a:p>
            <a:pPr lvl="0" eaLnBrk="0" hangingPunct="0"/>
            <a:r>
              <a:rPr lang="en-US" altLang="en-US" sz="2000" b="1" dirty="0"/>
              <a:t>   Their outward appearance is similar.</a:t>
            </a:r>
          </a:p>
          <a:p>
            <a:pPr lvl="0" eaLnBrk="0" hangingPunct="0"/>
            <a:r>
              <a:rPr lang="en-US" altLang="en-US" sz="2000" b="1" dirty="0"/>
              <a:t>       </a:t>
            </a:r>
          </a:p>
          <a:p>
            <a:pPr lvl="0" eaLnBrk="0" hangingPunct="0"/>
            <a:r>
              <a:rPr lang="en-US" altLang="en-US" sz="2000" b="1" dirty="0"/>
              <a:t>   They consume the same type of diet.</a:t>
            </a:r>
          </a:p>
        </p:txBody>
      </p:sp>
      <p:sp>
        <p:nvSpPr>
          <p:cNvPr id="4" name="Rectangle 3">
            <a:extLst>
              <a:ext uri="{FF2B5EF4-FFF2-40B4-BE49-F238E27FC236}">
                <a16:creationId xmlns:a16="http://schemas.microsoft.com/office/drawing/2014/main" id="{7BCC90A4-30A1-45FB-9DE3-9B9A668CC3C1}"/>
              </a:ext>
            </a:extLst>
          </p:cNvPr>
          <p:cNvSpPr/>
          <p:nvPr/>
        </p:nvSpPr>
        <p:spPr>
          <a:xfrm>
            <a:off x="0" y="0"/>
            <a:ext cx="9253331" cy="246221"/>
          </a:xfrm>
          <a:prstGeom prst="rect">
            <a:avLst/>
          </a:prstGeom>
        </p:spPr>
        <p:txBody>
          <a:bodyPr wrap="square">
            <a:spAutoFit/>
          </a:bodyPr>
          <a:lstStyle/>
          <a:p>
            <a:r>
              <a:rPr lang="en-US" sz="1000" dirty="0">
                <a:solidFill>
                  <a:srgbClr val="CC009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https://www.proprofs.com/quiz-school/topic/evolution</a:t>
            </a:r>
            <a:endParaRPr lang="en-US" sz="1000" dirty="0">
              <a:solidFill>
                <a:srgbClr val="CC0099"/>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72EE32F-3C4A-4B43-B18A-650271F402FA}"/>
              </a:ext>
            </a:extLst>
          </p:cNvPr>
          <p:cNvSpPr/>
          <p:nvPr/>
        </p:nvSpPr>
        <p:spPr>
          <a:xfrm>
            <a:off x="381000" y="1410642"/>
            <a:ext cx="4648200" cy="4608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endParaRPr>
          </a:p>
        </p:txBody>
      </p:sp>
      <p:sp>
        <p:nvSpPr>
          <p:cNvPr id="8" name="Rectangle 7">
            <a:extLst>
              <a:ext uri="{FF2B5EF4-FFF2-40B4-BE49-F238E27FC236}">
                <a16:creationId xmlns:a16="http://schemas.microsoft.com/office/drawing/2014/main" id="{769558E0-104C-4A88-AB78-938DF43E0C66}"/>
              </a:ext>
            </a:extLst>
          </p:cNvPr>
          <p:cNvSpPr/>
          <p:nvPr/>
        </p:nvSpPr>
        <p:spPr>
          <a:xfrm>
            <a:off x="0" y="6385019"/>
            <a:ext cx="9110870" cy="410562"/>
          </a:xfrm>
          <a:prstGeom prst="rect">
            <a:avLst/>
          </a:prstGeom>
        </p:spPr>
        <p:txBody>
          <a:bodyPr wrap="square">
            <a:spAutoFit/>
          </a:bodyPr>
          <a:lstStyle/>
          <a:p>
            <a:pPr lvl="0" fontAlgn="auto">
              <a:lnSpc>
                <a:spcPct val="107000"/>
              </a:lnSpc>
              <a:spcBef>
                <a:spcPts val="0"/>
              </a:spcBef>
              <a:spcAft>
                <a:spcPts val="0"/>
              </a:spcAft>
            </a:pPr>
            <a:r>
              <a:rPr lang="en-US" sz="1000" dirty="0">
                <a:solidFill>
                  <a:prstClr val="black"/>
                </a:solidFill>
                <a:latin typeface="Times New Roman" panose="02020603050405020304" pitchFamily="18" charset="0"/>
                <a:cs typeface="Times New Roman" panose="02020603050405020304" pitchFamily="18" charset="0"/>
              </a:rPr>
              <a:t>EVO-3.D.2 The biological species concept provides a commonly used definition of species for sexually reproducing organisms. It states that species can be defined as a group capable of interbreeding and exchanging genetic information to produce viable, fertile offspring.</a:t>
            </a:r>
          </a:p>
        </p:txBody>
      </p:sp>
    </p:spTree>
    <p:extLst>
      <p:ext uri="{BB962C8B-B14F-4D97-AF65-F5344CB8AC3E}">
        <p14:creationId xmlns:p14="http://schemas.microsoft.com/office/powerpoint/2010/main" val="371408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B5D6E2AA-CFE0-46C6-B0A0-04C5967072DF}"/>
              </a:ext>
            </a:extLst>
          </p:cNvPr>
          <p:cNvSpPr>
            <a:spLocks noGrp="1" noChangeArrowheads="1"/>
          </p:cNvSpPr>
          <p:nvPr>
            <p:ph type="body" sz="half" idx="2"/>
          </p:nvPr>
        </p:nvSpPr>
        <p:spPr>
          <a:xfrm>
            <a:off x="157163" y="230188"/>
            <a:ext cx="8910637" cy="2589212"/>
          </a:xfrm>
        </p:spPr>
        <p:txBody>
          <a:bodyPr/>
          <a:lstStyle/>
          <a:p>
            <a:pPr marL="0" indent="0">
              <a:buFontTx/>
              <a:buNone/>
              <a:defRPr/>
            </a:pPr>
            <a:r>
              <a:rPr lang="en-US" sz="2800" dirty="0">
                <a:latin typeface="Comic Sans MS" panose="030F0702030302020204" pitchFamily="66" charset="0"/>
              </a:rPr>
              <a:t>In a population of squirrels, the allele that causes bushy tail (B) is dominant, while the allele that causes bald tail (b) is recessive. If 75% of the squirrels have a bushy tail, what is the frequency of the dominant allele?</a:t>
            </a:r>
          </a:p>
          <a:p>
            <a:pPr marL="0" indent="0">
              <a:buFontTx/>
              <a:buNone/>
              <a:defRPr/>
            </a:pPr>
            <a:r>
              <a:rPr lang="en-US" dirty="0">
                <a:latin typeface="Comic Sans MS" panose="030F0702030302020204" pitchFamily="66" charset="0"/>
              </a:rPr>
              <a:t> </a:t>
            </a:r>
          </a:p>
          <a:p>
            <a:pPr marL="0" indent="0">
              <a:buFontTx/>
              <a:buNone/>
              <a:defRPr/>
            </a:pPr>
            <a:r>
              <a:rPr lang="en-US" dirty="0">
                <a:latin typeface="Comic Sans MS" panose="030F0702030302020204" pitchFamily="66" charset="0"/>
              </a:rPr>
              <a:t> </a:t>
            </a:r>
          </a:p>
          <a:p>
            <a:pPr eaLnBrk="1" hangingPunct="1">
              <a:buFontTx/>
              <a:buNone/>
              <a:defRPr/>
            </a:pPr>
            <a:endParaRPr lang="en-US" altLang="en-US" b="1" dirty="0">
              <a:latin typeface="Comic Sans MS" pitchFamily="66" charset="0"/>
            </a:endParaRPr>
          </a:p>
        </p:txBody>
      </p:sp>
      <p:sp>
        <p:nvSpPr>
          <p:cNvPr id="174083" name="Rectangle 3">
            <a:extLst>
              <a:ext uri="{FF2B5EF4-FFF2-40B4-BE49-F238E27FC236}">
                <a16:creationId xmlns:a16="http://schemas.microsoft.com/office/drawing/2014/main" id="{33B80A8A-CF54-4985-81B0-B9571BAEBCCB}"/>
              </a:ext>
            </a:extLst>
          </p:cNvPr>
          <p:cNvSpPr>
            <a:spLocks noChangeArrowheads="1"/>
          </p:cNvSpPr>
          <p:nvPr/>
        </p:nvSpPr>
        <p:spPr bwMode="auto">
          <a:xfrm>
            <a:off x="431800" y="2915847"/>
            <a:ext cx="43316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chemeClr val="accent2"/>
                </a:solidFill>
                <a:latin typeface="Comic Sans MS" panose="030F0702030302020204" pitchFamily="66" charset="0"/>
              </a:rPr>
              <a:t>q</a:t>
            </a:r>
            <a:r>
              <a:rPr lang="en-US" altLang="en-US" sz="2800" b="1" baseline="30000" dirty="0">
                <a:solidFill>
                  <a:schemeClr val="accent2"/>
                </a:solidFill>
                <a:latin typeface="Comic Sans MS" panose="030F0702030302020204" pitchFamily="66" charset="0"/>
              </a:rPr>
              <a:t>2</a:t>
            </a:r>
            <a:r>
              <a:rPr lang="en-US" altLang="en-US" sz="2800" b="1" dirty="0">
                <a:solidFill>
                  <a:schemeClr val="accent2"/>
                </a:solidFill>
                <a:latin typeface="Comic Sans MS" panose="030F0702030302020204" pitchFamily="66" charset="0"/>
              </a:rPr>
              <a:t> = 1.0 - 0.75 = 0.25</a:t>
            </a:r>
          </a:p>
        </p:txBody>
      </p:sp>
      <p:sp>
        <p:nvSpPr>
          <p:cNvPr id="2" name="Rectangle 1">
            <a:extLst>
              <a:ext uri="{FF2B5EF4-FFF2-40B4-BE49-F238E27FC236}">
                <a16:creationId xmlns:a16="http://schemas.microsoft.com/office/drawing/2014/main" id="{2F9543A4-859A-43A4-B071-0CEAFFCAEF50}"/>
              </a:ext>
            </a:extLst>
          </p:cNvPr>
          <p:cNvSpPr/>
          <p:nvPr/>
        </p:nvSpPr>
        <p:spPr>
          <a:xfrm>
            <a:off x="40481" y="6244500"/>
            <a:ext cx="9144000" cy="553998"/>
          </a:xfrm>
          <a:prstGeom prst="rect">
            <a:avLst/>
          </a:prstGeom>
        </p:spPr>
        <p:txBody>
          <a:bodyPr>
            <a:spAutoFit/>
          </a:bodyPr>
          <a:lstStyle/>
          <a:p>
            <a:pPr>
              <a:defRPr/>
            </a:pPr>
            <a:r>
              <a:rPr lang="en-US" sz="1000" dirty="0">
                <a:latin typeface="Times New Roman" panose="02020603050405020304" pitchFamily="18" charset="0"/>
                <a:cs typeface="Times New Roman" panose="02020603050405020304" pitchFamily="18" charset="0"/>
              </a:rPr>
              <a:t>EVO-1.K.2 Allele frequencies in a population can be calculated from genotype frequencies</a:t>
            </a:r>
          </a:p>
          <a:p>
            <a:pPr>
              <a:defRPr/>
            </a:pPr>
            <a:r>
              <a:rPr lang="en-US" sz="1000" dirty="0">
                <a:latin typeface="Times New Roman" panose="02020603050405020304" pitchFamily="18" charset="0"/>
                <a:cs typeface="Times New Roman" panose="02020603050405020304" pitchFamily="18" charset="0"/>
              </a:rPr>
              <a:t>SP 5 A. Perform mathematical calculations including:</a:t>
            </a:r>
            <a:br>
              <a:rPr lang="en-US" sz="1000" dirty="0">
                <a:latin typeface="Times New Roman" panose="02020603050405020304" pitchFamily="18" charset="0"/>
                <a:cs typeface="Times New Roman" panose="02020603050405020304" pitchFamily="18" charset="0"/>
              </a:rPr>
            </a:br>
            <a:r>
              <a:rPr lang="en-US" sz="1000" dirty="0">
                <a:latin typeface="Times New Roman" panose="02020603050405020304" pitchFamily="18" charset="0"/>
                <a:cs typeface="Times New Roman" panose="02020603050405020304" pitchFamily="18" charset="0"/>
              </a:rPr>
              <a:t>    a. Mathematical equations in the curriculum</a:t>
            </a:r>
            <a:endParaRPr lang="en-US" sz="1000" dirty="0">
              <a:solidFill>
                <a:srgbClr val="CC0099"/>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C4517A2-0066-408E-8DA0-EDC66C5FAE1C}"/>
              </a:ext>
            </a:extLst>
          </p:cNvPr>
          <p:cNvSpPr/>
          <p:nvPr/>
        </p:nvSpPr>
        <p:spPr>
          <a:xfrm>
            <a:off x="495300" y="3487945"/>
            <a:ext cx="3369833" cy="523220"/>
          </a:xfrm>
          <a:prstGeom prst="rect">
            <a:avLst/>
          </a:prstGeom>
        </p:spPr>
        <p:txBody>
          <a:bodyPr wrap="none">
            <a:spAutoFit/>
          </a:bodyPr>
          <a:lstStyle/>
          <a:p>
            <a:pPr eaLnBrk="0" hangingPunct="0">
              <a:spcBef>
                <a:spcPct val="20000"/>
              </a:spcBef>
              <a:defRPr/>
            </a:pPr>
            <a:r>
              <a:rPr lang="en-US" altLang="en-US" sz="2800" b="1" kern="0" dirty="0">
                <a:solidFill>
                  <a:srgbClr val="333399"/>
                </a:solidFill>
              </a:rPr>
              <a:t>q = √0.25 = 0.5  </a:t>
            </a:r>
          </a:p>
        </p:txBody>
      </p:sp>
      <p:sp>
        <p:nvSpPr>
          <p:cNvPr id="4" name="Rectangle 3">
            <a:extLst>
              <a:ext uri="{FF2B5EF4-FFF2-40B4-BE49-F238E27FC236}">
                <a16:creationId xmlns:a16="http://schemas.microsoft.com/office/drawing/2014/main" id="{EF19560D-206B-4F13-ADF7-CAD3BF32FC49}"/>
              </a:ext>
            </a:extLst>
          </p:cNvPr>
          <p:cNvSpPr/>
          <p:nvPr/>
        </p:nvSpPr>
        <p:spPr>
          <a:xfrm>
            <a:off x="474198" y="4060043"/>
            <a:ext cx="4546600" cy="523875"/>
          </a:xfrm>
          <a:prstGeom prst="rect">
            <a:avLst/>
          </a:prstGeom>
        </p:spPr>
        <p:txBody>
          <a:bodyPr>
            <a:spAutoFit/>
          </a:bodyPr>
          <a:lstStyle/>
          <a:p>
            <a:pPr marL="342900" indent="-342900">
              <a:spcBef>
                <a:spcPct val="20000"/>
              </a:spcBef>
              <a:defRPr/>
            </a:pPr>
            <a:r>
              <a:rPr lang="en-US" altLang="en-US" sz="2800" b="1" kern="0" dirty="0">
                <a:solidFill>
                  <a:srgbClr val="333399"/>
                </a:solidFill>
              </a:rPr>
              <a:t>p = 1.0 – 0.5 = 0.5  </a:t>
            </a:r>
          </a:p>
        </p:txBody>
      </p:sp>
      <p:sp>
        <p:nvSpPr>
          <p:cNvPr id="5" name="Rectangle 4">
            <a:extLst>
              <a:ext uri="{FF2B5EF4-FFF2-40B4-BE49-F238E27FC236}">
                <a16:creationId xmlns:a16="http://schemas.microsoft.com/office/drawing/2014/main" id="{B3B01B15-B723-4B95-8552-6BBB1D1D38F7}"/>
              </a:ext>
            </a:extLst>
          </p:cNvPr>
          <p:cNvSpPr/>
          <p:nvPr/>
        </p:nvSpPr>
        <p:spPr>
          <a:xfrm>
            <a:off x="5765800" y="2393999"/>
            <a:ext cx="2946400" cy="831850"/>
          </a:xfrm>
          <a:prstGeom prst="rect">
            <a:avLst/>
          </a:prstGeom>
        </p:spPr>
        <p:txBody>
          <a:bodyPr wrap="none">
            <a:spAutoFit/>
          </a:bodyPr>
          <a:lstStyle/>
          <a:p>
            <a:pPr eaLnBrk="0" hangingPunct="0">
              <a:spcBef>
                <a:spcPct val="20000"/>
              </a:spcBef>
              <a:defRPr/>
            </a:pPr>
            <a:r>
              <a:rPr lang="en-US" altLang="en-US" sz="2400" b="1" kern="0" dirty="0">
                <a:solidFill>
                  <a:srgbClr val="CC0099"/>
                </a:solidFill>
              </a:rPr>
              <a:t>p + q = 1</a:t>
            </a:r>
            <a:br>
              <a:rPr lang="en-US" altLang="en-US" sz="2400" b="1" kern="0" dirty="0">
                <a:solidFill>
                  <a:srgbClr val="CC0099"/>
                </a:solidFill>
              </a:rPr>
            </a:br>
            <a:r>
              <a:rPr lang="en-US" altLang="en-US" sz="2400" b="1" kern="0" dirty="0">
                <a:solidFill>
                  <a:srgbClr val="CC0099"/>
                </a:solidFill>
              </a:rPr>
              <a:t>q2 + 2pq +p2 = 1 </a:t>
            </a:r>
          </a:p>
        </p:txBody>
      </p:sp>
      <p:sp>
        <p:nvSpPr>
          <p:cNvPr id="6" name="Rectangle 5">
            <a:extLst>
              <a:ext uri="{FF2B5EF4-FFF2-40B4-BE49-F238E27FC236}">
                <a16:creationId xmlns:a16="http://schemas.microsoft.com/office/drawing/2014/main" id="{622E291F-E003-4C0F-9BC0-5D01705F14BF}"/>
              </a:ext>
            </a:extLst>
          </p:cNvPr>
          <p:cNvSpPr/>
          <p:nvPr/>
        </p:nvSpPr>
        <p:spPr>
          <a:xfrm>
            <a:off x="157163" y="4756981"/>
            <a:ext cx="7853432" cy="523220"/>
          </a:xfrm>
          <a:prstGeom prst="rect">
            <a:avLst/>
          </a:prstGeom>
        </p:spPr>
        <p:txBody>
          <a:bodyPr wrap="none">
            <a:spAutoFit/>
          </a:bodyPr>
          <a:lstStyle/>
          <a:p>
            <a:pPr>
              <a:defRPr/>
            </a:pPr>
            <a:r>
              <a:rPr lang="en-US" altLang="en-US" sz="2800" b="1" kern="0" dirty="0">
                <a:solidFill>
                  <a:srgbClr val="333399"/>
                </a:solidFill>
              </a:rPr>
              <a:t>Frequency of the dominant allele (A) = 50%</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4083"/>
                                        </p:tgtEl>
                                        <p:attrNameLst>
                                          <p:attrName>style.visibility</p:attrName>
                                        </p:attrNameLst>
                                      </p:cBhvr>
                                      <p:to>
                                        <p:strVal val="visible"/>
                                      </p:to>
                                    </p:set>
                                    <p:animEffect transition="in" filter="wipe(left)">
                                      <p:cBhvr>
                                        <p:cTn id="7" dur="500"/>
                                        <p:tgtEl>
                                          <p:spTgt spid="1740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3" grpId="0"/>
      <p:bldP spid="3" grpId="0"/>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BBAB8EB3-0963-4951-BB87-D849FF03C63D}"/>
              </a:ext>
            </a:extLst>
          </p:cNvPr>
          <p:cNvSpPr>
            <a:spLocks noGrp="1" noChangeArrowheads="1"/>
          </p:cNvSpPr>
          <p:nvPr>
            <p:ph type="body" sz="half" idx="2"/>
          </p:nvPr>
        </p:nvSpPr>
        <p:spPr>
          <a:xfrm>
            <a:off x="0" y="228600"/>
            <a:ext cx="9144000" cy="2743200"/>
          </a:xfrm>
        </p:spPr>
        <p:txBody>
          <a:bodyPr/>
          <a:lstStyle/>
          <a:p>
            <a:pPr eaLnBrk="1" hangingPunct="1">
              <a:buFontTx/>
              <a:buNone/>
            </a:pPr>
            <a:r>
              <a:rPr lang="en-US" altLang="en-US" sz="2800" b="1" dirty="0">
                <a:latin typeface="Comic Sans MS" panose="030F0702030302020204" pitchFamily="66" charset="0"/>
              </a:rPr>
              <a:t> </a:t>
            </a:r>
            <a:endParaRPr lang="en-US" altLang="en-US" sz="3600" b="1" dirty="0">
              <a:latin typeface="Comic Sans MS" panose="030F0702030302020204" pitchFamily="66" charset="0"/>
            </a:endParaRPr>
          </a:p>
        </p:txBody>
      </p:sp>
      <p:sp>
        <p:nvSpPr>
          <p:cNvPr id="2" name="Rectangle 1">
            <a:extLst>
              <a:ext uri="{FF2B5EF4-FFF2-40B4-BE49-F238E27FC236}">
                <a16:creationId xmlns:a16="http://schemas.microsoft.com/office/drawing/2014/main" id="{F2AEAAD3-7054-4AF3-B9F6-B7C139EAB540}"/>
              </a:ext>
            </a:extLst>
          </p:cNvPr>
          <p:cNvSpPr/>
          <p:nvPr/>
        </p:nvSpPr>
        <p:spPr>
          <a:xfrm>
            <a:off x="93343" y="6111029"/>
            <a:ext cx="8288657" cy="739883"/>
          </a:xfrm>
          <a:prstGeom prst="rect">
            <a:avLst/>
          </a:prstGeom>
        </p:spPr>
        <p:txBody>
          <a:bodyPr wrap="square">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EVO-3.D.1 Speciation may occur when two populations become reproductively isolated from each other. </a:t>
            </a:r>
          </a:p>
          <a:p>
            <a:pPr lvl="0">
              <a:lnSpc>
                <a:spcPct val="107000"/>
              </a:lnSpc>
            </a:pPr>
            <a:r>
              <a:rPr lang="en-US" sz="1000" dirty="0">
                <a:latin typeface="Times New Roman" panose="02020603050405020304" pitchFamily="18" charset="0"/>
                <a:cs typeface="Times New Roman" panose="02020603050405020304" pitchFamily="18" charset="0"/>
              </a:rPr>
              <a:t>EVO-3.F.1 Speciation results in diversity of life forms. </a:t>
            </a:r>
          </a:p>
          <a:p>
            <a:pPr lvl="0">
              <a:lnSpc>
                <a:spcPct val="107000"/>
              </a:lnSpc>
            </a:pPr>
            <a:r>
              <a:rPr lang="en-US" sz="1000" dirty="0">
                <a:latin typeface="Times New Roman" panose="02020603050405020304" pitchFamily="18" charset="0"/>
                <a:cs typeface="Times New Roman" panose="02020603050405020304" pitchFamily="18" charset="0"/>
              </a:rPr>
              <a:t>EVO-3.F.2 Speciation may be sympatric or allopatric</a:t>
            </a:r>
          </a:p>
          <a:p>
            <a:pPr lvl="0" fontAlgn="auto">
              <a:lnSpc>
                <a:spcPct val="107000"/>
              </a:lnSpc>
              <a:spcBef>
                <a:spcPts val="0"/>
              </a:spcBef>
              <a:spcAft>
                <a:spcPts val="0"/>
              </a:spcAft>
            </a:pPr>
            <a:r>
              <a:rPr lang="en-US" sz="1000" dirty="0">
                <a:latin typeface="Times New Roman" panose="02020603050405020304" pitchFamily="18" charset="0"/>
                <a:ea typeface="MS PMincho" panose="02020600040205080304" pitchFamily="18" charset="-128"/>
                <a:cs typeface="Times New Roman" panose="02020603050405020304" pitchFamily="18" charset="0"/>
              </a:rPr>
              <a:t>EVO-3.F.3 Various prezygotic and postzygotic mechanisms can maintain reproductive isolation and prevent gene flow between populations</a:t>
            </a:r>
          </a:p>
        </p:txBody>
      </p:sp>
      <p:sp>
        <p:nvSpPr>
          <p:cNvPr id="3" name="Rectangle 2">
            <a:extLst>
              <a:ext uri="{FF2B5EF4-FFF2-40B4-BE49-F238E27FC236}">
                <a16:creationId xmlns:a16="http://schemas.microsoft.com/office/drawing/2014/main" id="{B003877E-1D42-48C0-8CC6-81690B36A1A1}"/>
              </a:ext>
            </a:extLst>
          </p:cNvPr>
          <p:cNvSpPr/>
          <p:nvPr/>
        </p:nvSpPr>
        <p:spPr>
          <a:xfrm>
            <a:off x="11372" y="0"/>
            <a:ext cx="9132627" cy="276999"/>
          </a:xfrm>
          <a:prstGeom prst="rect">
            <a:avLst/>
          </a:prstGeom>
        </p:spPr>
        <p:txBody>
          <a:bodyPr wrap="square">
            <a:spAutoFit/>
          </a:bodyPr>
          <a:lstStyle/>
          <a:p>
            <a:r>
              <a:rPr lang="en-US" sz="1200" dirty="0">
                <a:solidFill>
                  <a:srgbClr val="CC0099"/>
                </a:solidFill>
                <a:latin typeface="+mn-lt"/>
              </a:rPr>
              <a:t>Image from:     http://2gn058m8vqz358inn1lanr2o.wpengine.netdna-cdn.com/wp-content/uploads/2014/09/16-9-Mosquito.jpg</a:t>
            </a:r>
          </a:p>
        </p:txBody>
      </p:sp>
      <p:sp>
        <p:nvSpPr>
          <p:cNvPr id="4" name="Rectangle 3">
            <a:extLst>
              <a:ext uri="{FF2B5EF4-FFF2-40B4-BE49-F238E27FC236}">
                <a16:creationId xmlns:a16="http://schemas.microsoft.com/office/drawing/2014/main" id="{4AF78832-1E84-4F7D-A528-37A7D22D315D}"/>
              </a:ext>
            </a:extLst>
          </p:cNvPr>
          <p:cNvSpPr/>
          <p:nvPr/>
        </p:nvSpPr>
        <p:spPr>
          <a:xfrm>
            <a:off x="119986" y="228600"/>
            <a:ext cx="6152646" cy="4154984"/>
          </a:xfrm>
          <a:prstGeom prst="rect">
            <a:avLst/>
          </a:prstGeom>
        </p:spPr>
        <p:txBody>
          <a:bodyPr wrap="square">
            <a:spAutoFit/>
          </a:bodyPr>
          <a:lstStyle/>
          <a:p>
            <a:r>
              <a:rPr lang="en-US" dirty="0">
                <a:solidFill>
                  <a:srgbClr val="000000"/>
                </a:solidFill>
              </a:rPr>
              <a:t>In the 19</a:t>
            </a:r>
            <a:r>
              <a:rPr lang="en-US" baseline="30000" dirty="0">
                <a:solidFill>
                  <a:srgbClr val="000000"/>
                </a:solidFill>
              </a:rPr>
              <a:t>th</a:t>
            </a:r>
            <a:r>
              <a:rPr lang="en-US" dirty="0">
                <a:solidFill>
                  <a:srgbClr val="000000"/>
                </a:solidFill>
              </a:rPr>
              <a:t> century when London’s underground subway tube was being dug, a population of mosquitos colonized the tunnels. They originally fed on pigeons above ground, but since birds weren’t available, they started feeding on rats, mice, and people in the tunnels. Now a century later when tube dwelling mosquitoes try to mate with their above ground cousins, viable offspring are rarely produced.  The subway mosquitoes are becoming a new species with different genes and different behaviors.  </a:t>
            </a:r>
          </a:p>
          <a:p>
            <a:endParaRPr lang="en-US" dirty="0">
              <a:solidFill>
                <a:srgbClr val="000000"/>
              </a:solidFill>
            </a:endParaRPr>
          </a:p>
          <a:p>
            <a:endParaRPr lang="en-US" dirty="0">
              <a:solidFill>
                <a:srgbClr val="000000"/>
              </a:solidFill>
            </a:endParaRPr>
          </a:p>
          <a:p>
            <a:r>
              <a:rPr lang="en-US" sz="2400" dirty="0">
                <a:solidFill>
                  <a:srgbClr val="000000"/>
                </a:solidFill>
              </a:rPr>
              <a:t>This is an example of</a:t>
            </a:r>
          </a:p>
          <a:p>
            <a:r>
              <a:rPr lang="en-US" sz="2400" dirty="0">
                <a:solidFill>
                  <a:srgbClr val="000000"/>
                </a:solidFill>
              </a:rPr>
              <a:t> __________  speciation.</a:t>
            </a:r>
          </a:p>
        </p:txBody>
      </p:sp>
      <p:sp>
        <p:nvSpPr>
          <p:cNvPr id="5" name="Rectangle 4">
            <a:extLst>
              <a:ext uri="{FF2B5EF4-FFF2-40B4-BE49-F238E27FC236}">
                <a16:creationId xmlns:a16="http://schemas.microsoft.com/office/drawing/2014/main" id="{1FC57A76-D859-4542-98D7-98618F369710}"/>
              </a:ext>
            </a:extLst>
          </p:cNvPr>
          <p:cNvSpPr/>
          <p:nvPr/>
        </p:nvSpPr>
        <p:spPr>
          <a:xfrm>
            <a:off x="7010400" y="2984253"/>
            <a:ext cx="1741944" cy="369332"/>
          </a:xfrm>
          <a:prstGeom prst="rect">
            <a:avLst/>
          </a:prstGeom>
        </p:spPr>
        <p:txBody>
          <a:bodyPr wrap="square">
            <a:spAutoFit/>
          </a:bodyPr>
          <a:lstStyle/>
          <a:p>
            <a:r>
              <a:rPr lang="en-US" dirty="0">
                <a:solidFill>
                  <a:srgbClr val="000000"/>
                </a:solidFill>
              </a:rPr>
              <a:t>See a video</a:t>
            </a:r>
            <a:endParaRPr lang="en-US" dirty="0"/>
          </a:p>
        </p:txBody>
      </p:sp>
      <p:sp>
        <p:nvSpPr>
          <p:cNvPr id="6" name="Rectangle 5">
            <a:extLst>
              <a:ext uri="{FF2B5EF4-FFF2-40B4-BE49-F238E27FC236}">
                <a16:creationId xmlns:a16="http://schemas.microsoft.com/office/drawing/2014/main" id="{8722A1C0-C83A-48D5-9274-BF70DF31CC85}"/>
              </a:ext>
            </a:extLst>
          </p:cNvPr>
          <p:cNvSpPr/>
          <p:nvPr/>
        </p:nvSpPr>
        <p:spPr>
          <a:xfrm>
            <a:off x="139864" y="3879575"/>
            <a:ext cx="2252540" cy="461665"/>
          </a:xfrm>
          <a:prstGeom prst="rect">
            <a:avLst/>
          </a:prstGeom>
        </p:spPr>
        <p:txBody>
          <a:bodyPr wrap="none">
            <a:spAutoFit/>
          </a:bodyPr>
          <a:lstStyle/>
          <a:p>
            <a:r>
              <a:rPr lang="en-US" altLang="en-US" b="1" dirty="0">
                <a:solidFill>
                  <a:schemeClr val="accent2"/>
                </a:solidFill>
              </a:rPr>
              <a:t> </a:t>
            </a:r>
            <a:r>
              <a:rPr lang="en-US" altLang="en-US" sz="2400" b="1" dirty="0">
                <a:solidFill>
                  <a:schemeClr val="accent2"/>
                </a:solidFill>
              </a:rPr>
              <a:t>ALLOPATRIC</a:t>
            </a:r>
            <a:endParaRPr lang="en-US" dirty="0"/>
          </a:p>
        </p:txBody>
      </p:sp>
      <p:sp>
        <p:nvSpPr>
          <p:cNvPr id="7" name="AutoShape 4">
            <a:extLst>
              <a:ext uri="{FF2B5EF4-FFF2-40B4-BE49-F238E27FC236}">
                <a16:creationId xmlns:a16="http://schemas.microsoft.com/office/drawing/2014/main" id="{F8490E44-D23D-48C7-AD54-1B1C18AE8859}"/>
              </a:ext>
            </a:extLst>
          </p:cNvPr>
          <p:cNvSpPr>
            <a:spLocks noChangeAspect="1" noChangeArrowheads="1"/>
          </p:cNvSpPr>
          <p:nvPr/>
        </p:nvSpPr>
        <p:spPr bwMode="auto">
          <a:xfrm>
            <a:off x="4953000" y="3680752"/>
            <a:ext cx="5105400" cy="5105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4" name="Picture 6">
            <a:extLst>
              <a:ext uri="{FF2B5EF4-FFF2-40B4-BE49-F238E27FC236}">
                <a16:creationId xmlns:a16="http://schemas.microsoft.com/office/drawing/2014/main" id="{7AACA7F3-2F83-4F46-8059-EB445C14E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69982"/>
            <a:ext cx="2679536" cy="1508169"/>
          </a:xfrm>
          <a:prstGeom prst="rect">
            <a:avLst/>
          </a:prstGeom>
          <a:noFill/>
          <a:extLst>
            <a:ext uri="{909E8E84-426E-40DD-AFC4-6F175D3DCCD1}">
              <a14:hiddenFill xmlns:a14="http://schemas.microsoft.com/office/drawing/2010/main">
                <a:solidFill>
                  <a:srgbClr val="FFFFFF"/>
                </a:solidFill>
              </a14:hiddenFill>
            </a:ext>
          </a:extLst>
        </p:spPr>
      </p:pic>
      <p:pic>
        <p:nvPicPr>
          <p:cNvPr id="8" name="Online Media 7" title="Have We Ever Seen Evolution Happen? - 12 Days of Evolution #3">
            <a:hlinkClick r:id="" action="ppaction://media"/>
            <a:extLst>
              <a:ext uri="{FF2B5EF4-FFF2-40B4-BE49-F238E27FC236}">
                <a16:creationId xmlns:a16="http://schemas.microsoft.com/office/drawing/2014/main" id="{9302AF18-F481-45AC-AA3C-E70DB327CB16}"/>
              </a:ext>
            </a:extLst>
          </p:cNvPr>
          <p:cNvPicPr>
            <a:picLocks noRot="1" noChangeAspect="1"/>
          </p:cNvPicPr>
          <p:nvPr>
            <a:videoFile r:link="rId1"/>
          </p:nvPr>
        </p:nvPicPr>
        <p:blipFill>
          <a:blip r:embed="rId4"/>
          <a:stretch>
            <a:fillRect/>
          </a:stretch>
        </p:blipFill>
        <p:spPr>
          <a:xfrm>
            <a:off x="6018501" y="3429000"/>
            <a:ext cx="2974397" cy="1673099"/>
          </a:xfrm>
          <a:prstGeom prst="rect">
            <a:avLst/>
          </a:prstGeom>
        </p:spPr>
      </p:pic>
    </p:spTree>
    <p:extLst>
      <p:ext uri="{BB962C8B-B14F-4D97-AF65-F5344CB8AC3E}">
        <p14:creationId xmlns:p14="http://schemas.microsoft.com/office/powerpoint/2010/main" val="379002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childTnLst>
        </p:cTn>
      </p:par>
    </p:tnLst>
    <p:bldLst>
      <p:bldP spid="2" grpId="0"/>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BA2D92EB-46E0-4608-99E1-9336B6369059}"/>
              </a:ext>
            </a:extLst>
          </p:cNvPr>
          <p:cNvSpPr>
            <a:spLocks noGrp="1" noChangeArrowheads="1"/>
          </p:cNvSpPr>
          <p:nvPr>
            <p:ph type="body" sz="half" idx="2"/>
          </p:nvPr>
        </p:nvSpPr>
        <p:spPr>
          <a:xfrm>
            <a:off x="150020" y="2749827"/>
            <a:ext cx="9043987" cy="4648200"/>
          </a:xfrm>
        </p:spPr>
        <p:txBody>
          <a:bodyPr/>
          <a:lstStyle/>
          <a:p>
            <a:pPr marL="0" indent="0">
              <a:buFontTx/>
              <a:buNone/>
            </a:pPr>
            <a:r>
              <a:rPr lang="en-US" sz="2000" dirty="0">
                <a:latin typeface="Comic Sans MS" panose="030F0702030302020204" pitchFamily="66" charset="0"/>
              </a:rPr>
              <a:t>The diagram above shows an outcrop of sedimentary rock whose strata are labeled A–D.</a:t>
            </a:r>
          </a:p>
          <a:p>
            <a:pPr marL="0" indent="0">
              <a:buFontTx/>
              <a:buNone/>
            </a:pPr>
            <a:endParaRPr lang="en-US" sz="2000" dirty="0">
              <a:latin typeface="Comic Sans MS" panose="030F0702030302020204" pitchFamily="66" charset="0"/>
            </a:endParaRPr>
          </a:p>
          <a:p>
            <a:pPr marL="0" indent="0">
              <a:buFontTx/>
              <a:buNone/>
            </a:pPr>
            <a:r>
              <a:rPr lang="en-US" sz="2000" dirty="0">
                <a:latin typeface="Comic Sans MS" panose="030F0702030302020204" pitchFamily="66" charset="0"/>
              </a:rPr>
              <a:t>If x indicates the fossils of two closely related species, neither of which is extinct, then their remains may be found in how many of these strata? </a:t>
            </a:r>
          </a:p>
          <a:p>
            <a:pPr marL="0" indent="0">
              <a:buFontTx/>
              <a:buNone/>
            </a:pPr>
            <a:endParaRPr lang="en-US" sz="2000" dirty="0">
              <a:latin typeface="Comic Sans MS" panose="030F0702030302020204" pitchFamily="66" charset="0"/>
            </a:endParaRPr>
          </a:p>
          <a:p>
            <a:pPr marL="0" indent="0">
              <a:buFontTx/>
              <a:buNone/>
            </a:pPr>
            <a:r>
              <a:rPr lang="en-US" sz="2000" dirty="0">
                <a:latin typeface="Comic Sans MS" panose="030F0702030302020204" pitchFamily="66" charset="0"/>
              </a:rPr>
              <a:t>A) one stratum      B) two strata      C) three strata      D) four strata</a:t>
            </a:r>
          </a:p>
          <a:p>
            <a:pPr marL="0" indent="0">
              <a:buFontTx/>
              <a:buNone/>
            </a:pPr>
            <a:r>
              <a:rPr lang="en-US" sz="2000" dirty="0">
                <a:latin typeface="Comic Sans MS" panose="030F0702030302020204" pitchFamily="66" charset="0"/>
              </a:rPr>
              <a:t>       </a:t>
            </a:r>
            <a:endParaRPr lang="en-US" altLang="en-US" sz="2000" dirty="0">
              <a:latin typeface="Comic Sans MS" panose="030F0702030302020204" pitchFamily="66" charset="0"/>
            </a:endParaRPr>
          </a:p>
        </p:txBody>
      </p:sp>
      <p:sp>
        <p:nvSpPr>
          <p:cNvPr id="3" name="Oval 2">
            <a:extLst>
              <a:ext uri="{FF2B5EF4-FFF2-40B4-BE49-F238E27FC236}">
                <a16:creationId xmlns:a16="http://schemas.microsoft.com/office/drawing/2014/main" id="{D9CFC518-3675-4641-985A-4CE1DB2B0FB0}"/>
              </a:ext>
            </a:extLst>
          </p:cNvPr>
          <p:cNvSpPr/>
          <p:nvPr/>
        </p:nvSpPr>
        <p:spPr>
          <a:xfrm>
            <a:off x="2286000" y="4798799"/>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3">
            <a:extLst>
              <a:ext uri="{FF2B5EF4-FFF2-40B4-BE49-F238E27FC236}">
                <a16:creationId xmlns:a16="http://schemas.microsoft.com/office/drawing/2014/main" id="{320AC954-EE6B-4341-BC11-9FE3B57166C5}"/>
              </a:ext>
            </a:extLst>
          </p:cNvPr>
          <p:cNvSpPr/>
          <p:nvPr/>
        </p:nvSpPr>
        <p:spPr>
          <a:xfrm>
            <a:off x="23813" y="0"/>
            <a:ext cx="9161462" cy="276225"/>
          </a:xfrm>
          <a:prstGeom prst="rect">
            <a:avLst/>
          </a:prstGeom>
        </p:spPr>
        <p:txBody>
          <a:bodyPr>
            <a:spAutoFit/>
          </a:bodyPr>
          <a:lstStyle/>
          <a:p>
            <a:pPr>
              <a:defRPr/>
            </a:pPr>
            <a:r>
              <a:rPr lang="en-US" sz="1200" dirty="0">
                <a:solidFill>
                  <a:srgbClr val="0070C0"/>
                </a:solidFill>
                <a:latin typeface="+mn-lt"/>
              </a:rPr>
              <a:t>FROM: http://serranohighschoolapbiology.weebly.com/uploads/6/7/9/9/6799747/ap_biology_evolution_unit_practice_test_1.pdf</a:t>
            </a:r>
          </a:p>
        </p:txBody>
      </p:sp>
      <p:pic>
        <p:nvPicPr>
          <p:cNvPr id="2" name="Picture 1">
            <a:extLst>
              <a:ext uri="{FF2B5EF4-FFF2-40B4-BE49-F238E27FC236}">
                <a16:creationId xmlns:a16="http://schemas.microsoft.com/office/drawing/2014/main" id="{706C8A19-F407-40EC-A90E-A0E2E8CB9377}"/>
              </a:ext>
            </a:extLst>
          </p:cNvPr>
          <p:cNvPicPr>
            <a:picLocks noChangeAspect="1"/>
          </p:cNvPicPr>
          <p:nvPr/>
        </p:nvPicPr>
        <p:blipFill rotWithShape="1">
          <a:blip r:embed="rId2"/>
          <a:srcRect l="28334" t="55928" r="52500" b="18133"/>
          <a:stretch/>
        </p:blipFill>
        <p:spPr>
          <a:xfrm>
            <a:off x="2890354" y="306042"/>
            <a:ext cx="3129446" cy="2381102"/>
          </a:xfrm>
          <a:prstGeom prst="rect">
            <a:avLst/>
          </a:prstGeom>
        </p:spPr>
      </p:pic>
      <p:sp>
        <p:nvSpPr>
          <p:cNvPr id="6" name="Rectangle 5">
            <a:extLst>
              <a:ext uri="{FF2B5EF4-FFF2-40B4-BE49-F238E27FC236}">
                <a16:creationId xmlns:a16="http://schemas.microsoft.com/office/drawing/2014/main" id="{05450B63-E905-4157-BC23-AF61453EE000}"/>
              </a:ext>
            </a:extLst>
          </p:cNvPr>
          <p:cNvSpPr/>
          <p:nvPr/>
        </p:nvSpPr>
        <p:spPr>
          <a:xfrm>
            <a:off x="-26194" y="5788797"/>
            <a:ext cx="9170194" cy="1069203"/>
          </a:xfrm>
          <a:prstGeom prst="rect">
            <a:avLst/>
          </a:prstGeom>
        </p:spPr>
        <p:txBody>
          <a:bodyPr wrap="square">
            <a:spAutoFit/>
          </a:bodyPr>
          <a:lstStyle/>
          <a:p>
            <a:pPr lvl="0">
              <a:lnSpc>
                <a:spcPct val="107000"/>
              </a:lnSpc>
            </a:pPr>
            <a:r>
              <a:rPr lang="en-US" sz="1000" dirty="0">
                <a:latin typeface="Times New Roman" panose="02020603050405020304" pitchFamily="18" charset="0"/>
                <a:cs typeface="Times New Roman" panose="02020603050405020304" pitchFamily="18" charset="0"/>
              </a:rPr>
              <a:t>EVO-1.M.1 Evolution is supported by scientific evidence from many disciplines (geographical, geological, physical, biochemical, and mathematical data).</a:t>
            </a:r>
          </a:p>
          <a:p>
            <a:pPr lvl="0">
              <a:lnSpc>
                <a:spcPct val="107000"/>
              </a:lnSpc>
            </a:pPr>
            <a:r>
              <a:rPr lang="en-US" sz="1000" dirty="0">
                <a:latin typeface="Times New Roman" panose="02020603050405020304" pitchFamily="18" charset="0"/>
                <a:cs typeface="Times New Roman" panose="02020603050405020304" pitchFamily="18" charset="0"/>
              </a:rPr>
              <a:t>EVO-1.N.1 Molecular, morphological, and genetic evidence from extant and extinct organisms adds to our understanding of evolution— </a:t>
            </a:r>
          </a:p>
          <a:p>
            <a:pPr lvl="0">
              <a:lnSpc>
                <a:spcPct val="107000"/>
              </a:lnSpc>
            </a:pPr>
            <a:r>
              <a:rPr lang="en-US" sz="1000" dirty="0">
                <a:latin typeface="Times New Roman" panose="02020603050405020304" pitchFamily="18" charset="0"/>
                <a:cs typeface="Times New Roman" panose="02020603050405020304" pitchFamily="18" charset="0"/>
              </a:rPr>
              <a:t>  a. Fossils can be dated by a variety of methods. These include: </a:t>
            </a:r>
          </a:p>
          <a:p>
            <a:pPr lvl="0">
              <a:lnSpc>
                <a:spcPct val="107000"/>
              </a:lnSpc>
            </a:pPr>
            <a:r>
              <a:rPr lang="en-US" sz="1000" dirty="0">
                <a:latin typeface="Times New Roman" panose="02020603050405020304" pitchFamily="18" charset="0"/>
                <a:cs typeface="Times New Roman" panose="02020603050405020304" pitchFamily="18" charset="0"/>
              </a:rPr>
              <a:t>     i. The age of the rocks where a fossil is found</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EVO-3.A.2 All species have evolved and continue to evolve—  </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  b. Continuous change in the fossil record.</a:t>
            </a:r>
          </a:p>
        </p:txBody>
      </p:sp>
    </p:spTree>
    <p:extLst>
      <p:ext uri="{BB962C8B-B14F-4D97-AF65-F5344CB8AC3E}">
        <p14:creationId xmlns:p14="http://schemas.microsoft.com/office/powerpoint/2010/main" val="3936679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7EC9DBAA-8431-4707-8DAF-D6B7CC9377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463800"/>
            <a:ext cx="7415213"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A6B4A7E-AE40-47E4-9401-0149F3EC4AC0}"/>
              </a:ext>
            </a:extLst>
          </p:cNvPr>
          <p:cNvSpPr txBox="1">
            <a:spLocks noChangeArrowheads="1"/>
          </p:cNvSpPr>
          <p:nvPr/>
        </p:nvSpPr>
        <p:spPr bwMode="auto">
          <a:xfrm>
            <a:off x="219075" y="2595563"/>
            <a:ext cx="900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solidFill>
                  <a:srgbClr val="FF0000"/>
                </a:solidFill>
                <a:latin typeface="Comic Sans MS" panose="030F0702030302020204" pitchFamily="66" charset="0"/>
              </a:rPr>
              <a:t>LANCET</a:t>
            </a:r>
          </a:p>
        </p:txBody>
      </p:sp>
      <p:sp>
        <p:nvSpPr>
          <p:cNvPr id="6" name="Rectangle 5">
            <a:extLst>
              <a:ext uri="{FF2B5EF4-FFF2-40B4-BE49-F238E27FC236}">
                <a16:creationId xmlns:a16="http://schemas.microsoft.com/office/drawing/2014/main" id="{425DEF01-1659-473E-A7A6-C5C079811E7E}"/>
              </a:ext>
            </a:extLst>
          </p:cNvPr>
          <p:cNvSpPr>
            <a:spLocks noChangeArrowheads="1"/>
          </p:cNvSpPr>
          <p:nvPr/>
        </p:nvSpPr>
        <p:spPr bwMode="auto">
          <a:xfrm>
            <a:off x="2338388" y="2614613"/>
            <a:ext cx="7889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solidFill>
                  <a:srgbClr val="FF0000"/>
                </a:solidFill>
                <a:latin typeface="Comic Sans MS" panose="030F0702030302020204" pitchFamily="66" charset="0"/>
              </a:rPr>
              <a:t>TUNA</a:t>
            </a:r>
          </a:p>
        </p:txBody>
      </p:sp>
      <p:sp>
        <p:nvSpPr>
          <p:cNvPr id="7" name="Rectangle 6">
            <a:extLst>
              <a:ext uri="{FF2B5EF4-FFF2-40B4-BE49-F238E27FC236}">
                <a16:creationId xmlns:a16="http://schemas.microsoft.com/office/drawing/2014/main" id="{5C3F0702-4AB6-49F8-817D-AC5F72033F03}"/>
              </a:ext>
            </a:extLst>
          </p:cNvPr>
          <p:cNvSpPr>
            <a:spLocks noChangeArrowheads="1"/>
          </p:cNvSpPr>
          <p:nvPr/>
        </p:nvSpPr>
        <p:spPr bwMode="auto">
          <a:xfrm>
            <a:off x="1295400" y="2614613"/>
            <a:ext cx="10048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solidFill>
                  <a:srgbClr val="FF0000"/>
                </a:solidFill>
                <a:latin typeface="Comic Sans MS" panose="030F0702030302020204" pitchFamily="66" charset="0"/>
              </a:rPr>
              <a:t>LAMPREY</a:t>
            </a:r>
          </a:p>
        </p:txBody>
      </p:sp>
      <p:sp>
        <p:nvSpPr>
          <p:cNvPr id="8" name="Rectangle 7">
            <a:extLst>
              <a:ext uri="{FF2B5EF4-FFF2-40B4-BE49-F238E27FC236}">
                <a16:creationId xmlns:a16="http://schemas.microsoft.com/office/drawing/2014/main" id="{64BF43E5-406D-46F8-A4B3-9C5D846C7DD8}"/>
              </a:ext>
            </a:extLst>
          </p:cNvPr>
          <p:cNvSpPr>
            <a:spLocks noChangeArrowheads="1"/>
          </p:cNvSpPr>
          <p:nvPr/>
        </p:nvSpPr>
        <p:spPr bwMode="auto">
          <a:xfrm>
            <a:off x="3332163" y="2660650"/>
            <a:ext cx="11842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dirty="0">
                <a:solidFill>
                  <a:srgbClr val="FF0000"/>
                </a:solidFill>
                <a:latin typeface="Comic Sans MS" panose="030F0702030302020204" pitchFamily="66" charset="0"/>
              </a:rPr>
              <a:t>SALAMANDER</a:t>
            </a:r>
          </a:p>
        </p:txBody>
      </p:sp>
      <p:sp>
        <p:nvSpPr>
          <p:cNvPr id="9" name="Rectangle 8">
            <a:extLst>
              <a:ext uri="{FF2B5EF4-FFF2-40B4-BE49-F238E27FC236}">
                <a16:creationId xmlns:a16="http://schemas.microsoft.com/office/drawing/2014/main" id="{7BFF61BC-E97F-4CE2-9288-D5B93DFCA827}"/>
              </a:ext>
            </a:extLst>
          </p:cNvPr>
          <p:cNvSpPr>
            <a:spLocks noChangeArrowheads="1"/>
          </p:cNvSpPr>
          <p:nvPr/>
        </p:nvSpPr>
        <p:spPr bwMode="auto">
          <a:xfrm>
            <a:off x="4498975" y="2595563"/>
            <a:ext cx="1084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latin typeface="Comic Sans MS" panose="030F0702030302020204" pitchFamily="66" charset="0"/>
              </a:rPr>
              <a:t>TURTLE</a:t>
            </a:r>
          </a:p>
        </p:txBody>
      </p:sp>
      <p:sp>
        <p:nvSpPr>
          <p:cNvPr id="10" name="Rectangle 9">
            <a:extLst>
              <a:ext uri="{FF2B5EF4-FFF2-40B4-BE49-F238E27FC236}">
                <a16:creationId xmlns:a16="http://schemas.microsoft.com/office/drawing/2014/main" id="{A127C0FE-BFFE-42E4-AA49-267660552A65}"/>
              </a:ext>
            </a:extLst>
          </p:cNvPr>
          <p:cNvSpPr>
            <a:spLocks noChangeArrowheads="1"/>
          </p:cNvSpPr>
          <p:nvPr/>
        </p:nvSpPr>
        <p:spPr bwMode="auto">
          <a:xfrm>
            <a:off x="6029325" y="2614613"/>
            <a:ext cx="1239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latin typeface="Comic Sans MS" panose="030F0702030302020204" pitchFamily="66" charset="0"/>
              </a:rPr>
              <a:t>LEOPARD</a:t>
            </a:r>
          </a:p>
        </p:txBody>
      </p:sp>
      <p:sp>
        <p:nvSpPr>
          <p:cNvPr id="11" name="Rectangle 10">
            <a:extLst>
              <a:ext uri="{FF2B5EF4-FFF2-40B4-BE49-F238E27FC236}">
                <a16:creationId xmlns:a16="http://schemas.microsoft.com/office/drawing/2014/main" id="{8517E277-C9BC-4D4A-89F1-0F5406316CF4}"/>
              </a:ext>
            </a:extLst>
          </p:cNvPr>
          <p:cNvSpPr>
            <a:spLocks noChangeArrowheads="1"/>
          </p:cNvSpPr>
          <p:nvPr/>
        </p:nvSpPr>
        <p:spPr bwMode="auto">
          <a:xfrm>
            <a:off x="2408238" y="5516563"/>
            <a:ext cx="1438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latin typeface="Comic Sans MS" panose="030F0702030302020204" pitchFamily="66" charset="0"/>
              </a:rPr>
              <a:t>BACKBONE</a:t>
            </a:r>
          </a:p>
        </p:txBody>
      </p:sp>
      <p:sp>
        <p:nvSpPr>
          <p:cNvPr id="12" name="Rectangle 11">
            <a:extLst>
              <a:ext uri="{FF2B5EF4-FFF2-40B4-BE49-F238E27FC236}">
                <a16:creationId xmlns:a16="http://schemas.microsoft.com/office/drawing/2014/main" id="{93ED484C-C613-4DC1-A454-E5C84C97ACB4}"/>
              </a:ext>
            </a:extLst>
          </p:cNvPr>
          <p:cNvSpPr>
            <a:spLocks noChangeArrowheads="1"/>
          </p:cNvSpPr>
          <p:nvPr/>
        </p:nvSpPr>
        <p:spPr bwMode="auto">
          <a:xfrm>
            <a:off x="3513138" y="5029200"/>
            <a:ext cx="985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solidFill>
                  <a:srgbClr val="FF0000"/>
                </a:solidFill>
                <a:latin typeface="Comic Sans MS" panose="030F0702030302020204" pitchFamily="66" charset="0"/>
              </a:rPr>
              <a:t>JAWS</a:t>
            </a:r>
          </a:p>
        </p:txBody>
      </p:sp>
      <p:sp>
        <p:nvSpPr>
          <p:cNvPr id="13" name="Rectangle 12">
            <a:extLst>
              <a:ext uri="{FF2B5EF4-FFF2-40B4-BE49-F238E27FC236}">
                <a16:creationId xmlns:a16="http://schemas.microsoft.com/office/drawing/2014/main" id="{5C9BF8EF-D7DD-4AD8-AC95-58D755628D0C}"/>
              </a:ext>
            </a:extLst>
          </p:cNvPr>
          <p:cNvSpPr>
            <a:spLocks noChangeArrowheads="1"/>
          </p:cNvSpPr>
          <p:nvPr/>
        </p:nvSpPr>
        <p:spPr bwMode="auto">
          <a:xfrm>
            <a:off x="4346575" y="4529138"/>
            <a:ext cx="1427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latin typeface="Comic Sans MS" panose="030F0702030302020204" pitchFamily="66" charset="0"/>
              </a:rPr>
              <a:t>TETRAPOD</a:t>
            </a:r>
          </a:p>
        </p:txBody>
      </p:sp>
      <p:sp>
        <p:nvSpPr>
          <p:cNvPr id="15" name="Rectangle 14">
            <a:extLst>
              <a:ext uri="{FF2B5EF4-FFF2-40B4-BE49-F238E27FC236}">
                <a16:creationId xmlns:a16="http://schemas.microsoft.com/office/drawing/2014/main" id="{E88B077E-C110-4D36-AE7D-92CBDE407506}"/>
              </a:ext>
            </a:extLst>
          </p:cNvPr>
          <p:cNvSpPr>
            <a:spLocks noChangeArrowheads="1"/>
          </p:cNvSpPr>
          <p:nvPr/>
        </p:nvSpPr>
        <p:spPr bwMode="auto">
          <a:xfrm>
            <a:off x="5291138" y="4143375"/>
            <a:ext cx="1474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0000"/>
                </a:solidFill>
                <a:latin typeface="Comic Sans MS" panose="030F0702030302020204" pitchFamily="66" charset="0"/>
              </a:rPr>
              <a:t>AMNIOTIC</a:t>
            </a:r>
          </a:p>
        </p:txBody>
      </p:sp>
      <p:sp>
        <p:nvSpPr>
          <p:cNvPr id="16" name="Rectangle 15">
            <a:extLst>
              <a:ext uri="{FF2B5EF4-FFF2-40B4-BE49-F238E27FC236}">
                <a16:creationId xmlns:a16="http://schemas.microsoft.com/office/drawing/2014/main" id="{F1E59F4A-3875-4149-8103-F68F606F667F}"/>
              </a:ext>
            </a:extLst>
          </p:cNvPr>
          <p:cNvSpPr>
            <a:spLocks noChangeArrowheads="1"/>
          </p:cNvSpPr>
          <p:nvPr/>
        </p:nvSpPr>
        <p:spPr bwMode="auto">
          <a:xfrm>
            <a:off x="6397625" y="3549650"/>
            <a:ext cx="871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solidFill>
                  <a:srgbClr val="FF0000"/>
                </a:solidFill>
                <a:latin typeface="Comic Sans MS" panose="030F0702030302020204" pitchFamily="66" charset="0"/>
              </a:rPr>
              <a:t>HAIR</a:t>
            </a:r>
          </a:p>
        </p:txBody>
      </p:sp>
      <p:pic>
        <p:nvPicPr>
          <p:cNvPr id="33806" name="Picture 16">
            <a:extLst>
              <a:ext uri="{FF2B5EF4-FFF2-40B4-BE49-F238E27FC236}">
                <a16:creationId xmlns:a16="http://schemas.microsoft.com/office/drawing/2014/main" id="{224957B7-C667-4508-B9C8-A15AD251E4A8}"/>
              </a:ext>
            </a:extLst>
          </p:cNvPr>
          <p:cNvPicPr>
            <a:picLocks noChangeAspect="1"/>
          </p:cNvPicPr>
          <p:nvPr/>
        </p:nvPicPr>
        <p:blipFill>
          <a:blip r:embed="rId3">
            <a:extLst>
              <a:ext uri="{28A0092B-C50C-407E-A947-70E740481C1C}">
                <a14:useLocalDpi xmlns:a14="http://schemas.microsoft.com/office/drawing/2010/main" val="0"/>
              </a:ext>
            </a:extLst>
          </a:blip>
          <a:srcRect l="11525" t="23251" r="39943" b="58392"/>
          <a:stretch>
            <a:fillRect/>
          </a:stretch>
        </p:blipFill>
        <p:spPr bwMode="auto">
          <a:xfrm>
            <a:off x="2338388" y="273050"/>
            <a:ext cx="5445125"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7" name="Rectangle 2">
            <a:extLst>
              <a:ext uri="{FF2B5EF4-FFF2-40B4-BE49-F238E27FC236}">
                <a16:creationId xmlns:a16="http://schemas.microsoft.com/office/drawing/2014/main" id="{6E981091-0F15-49D4-9C29-79A810F10306}"/>
              </a:ext>
            </a:extLst>
          </p:cNvPr>
          <p:cNvSpPr>
            <a:spLocks noChangeArrowheads="1"/>
          </p:cNvSpPr>
          <p:nvPr/>
        </p:nvSpPr>
        <p:spPr bwMode="auto">
          <a:xfrm>
            <a:off x="163513" y="273050"/>
            <a:ext cx="1911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latin typeface="Comic Sans MS" panose="030F0702030302020204" pitchFamily="66" charset="0"/>
              </a:rPr>
              <a:t>CREATE A CLADOGRAM</a:t>
            </a:r>
            <a:br>
              <a:rPr lang="en-US" altLang="en-US" sz="1800" dirty="0">
                <a:latin typeface="Comic Sans MS" panose="030F0702030302020204" pitchFamily="66" charset="0"/>
              </a:rPr>
            </a:br>
            <a:r>
              <a:rPr lang="en-US" altLang="en-US" sz="1800" dirty="0">
                <a:latin typeface="Comic Sans MS" panose="030F0702030302020204" pitchFamily="66" charset="0"/>
              </a:rPr>
              <a:t>FROM THIS DATA TABLE </a:t>
            </a:r>
          </a:p>
        </p:txBody>
      </p:sp>
      <p:sp>
        <p:nvSpPr>
          <p:cNvPr id="32784" name="Rectangle 1">
            <a:extLst>
              <a:ext uri="{FF2B5EF4-FFF2-40B4-BE49-F238E27FC236}">
                <a16:creationId xmlns:a16="http://schemas.microsoft.com/office/drawing/2014/main" id="{4A47F620-C63B-4978-92CE-66842A75ABD7}"/>
              </a:ext>
            </a:extLst>
          </p:cNvPr>
          <p:cNvSpPr>
            <a:spLocks noChangeArrowheads="1"/>
          </p:cNvSpPr>
          <p:nvPr/>
        </p:nvSpPr>
        <p:spPr bwMode="auto">
          <a:xfrm>
            <a:off x="-57944" y="5980438"/>
            <a:ext cx="9148763" cy="86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0">
              <a:lnSpc>
                <a:spcPct val="107000"/>
              </a:lnSpc>
              <a:buNone/>
            </a:pPr>
            <a:r>
              <a:rPr lang="en-US" sz="700" dirty="0">
                <a:solidFill>
                  <a:prstClr val="black"/>
                </a:solidFill>
                <a:latin typeface="Times New Roman" panose="02020603050405020304" pitchFamily="18" charset="0"/>
                <a:cs typeface="Times New Roman" panose="02020603050405020304" pitchFamily="18" charset="0"/>
              </a:rPr>
              <a:t>EVO-3.C.1 Phylogenetic trees and cladograms can be used to illustrate speciation that has occurred. The nodes on a tree represent the most recent common ancestor of any two groups or lineages. </a:t>
            </a:r>
          </a:p>
          <a:p>
            <a:pPr>
              <a:lnSpc>
                <a:spcPct val="107000"/>
              </a:lnSpc>
              <a:buNone/>
            </a:pPr>
            <a:r>
              <a:rPr lang="en-US" sz="700" dirty="0">
                <a:solidFill>
                  <a:prstClr val="black"/>
                </a:solidFill>
                <a:latin typeface="Times New Roman" panose="02020603050405020304" pitchFamily="18" charset="0"/>
                <a:cs typeface="Times New Roman" panose="02020603050405020304" pitchFamily="18" charset="0"/>
              </a:rPr>
              <a:t>EVO-3.C.2 Phylogenetic trees and cladograms can be constructed from morphological similarities of living or fossil species and from DNA and protein sequence similarities. </a:t>
            </a:r>
          </a:p>
          <a:p>
            <a:pPr lvl="0">
              <a:lnSpc>
                <a:spcPct val="107000"/>
              </a:lnSpc>
              <a:buNone/>
            </a:pPr>
            <a:r>
              <a:rPr lang="en-US" sz="700" dirty="0">
                <a:solidFill>
                  <a:prstClr val="black"/>
                </a:solidFill>
                <a:latin typeface="Times New Roman" panose="02020603050405020304" pitchFamily="18" charset="0"/>
                <a:cs typeface="Times New Roman" panose="02020603050405020304" pitchFamily="18" charset="0"/>
              </a:rPr>
              <a:t>EVO-3.B.1  b. Traits that are either gained or lost during evolution can be used to construct phylogenetic trees and cladograms—</a:t>
            </a:r>
          </a:p>
          <a:p>
            <a:pPr lvl="0">
              <a:lnSpc>
                <a:spcPct val="107000"/>
              </a:lnSpc>
              <a:buNone/>
            </a:pPr>
            <a:r>
              <a:rPr lang="en-US" sz="700" dirty="0">
                <a:solidFill>
                  <a:prstClr val="black"/>
                </a:solidFill>
                <a:latin typeface="Times New Roman" panose="02020603050405020304" pitchFamily="18" charset="0"/>
                <a:cs typeface="Times New Roman" panose="02020603050405020304" pitchFamily="18" charset="0"/>
              </a:rPr>
              <a:t>    i. Shared characters are present in more than one lineage. </a:t>
            </a:r>
          </a:p>
          <a:p>
            <a:pPr lvl="0">
              <a:lnSpc>
                <a:spcPct val="107000"/>
              </a:lnSpc>
              <a:buNone/>
            </a:pPr>
            <a:r>
              <a:rPr lang="en-US" sz="700" dirty="0">
                <a:solidFill>
                  <a:prstClr val="black"/>
                </a:solidFill>
                <a:latin typeface="Times New Roman" panose="02020603050405020304" pitchFamily="18" charset="0"/>
                <a:cs typeface="Times New Roman" panose="02020603050405020304" pitchFamily="18" charset="0"/>
              </a:rPr>
              <a:t>    ii. Shared, derived characters indicate common ancestry and are  informative for the construction of phylogenetic trees and cladograms.    </a:t>
            </a:r>
            <a:br>
              <a:rPr lang="en-US" sz="700" dirty="0">
                <a:solidFill>
                  <a:prstClr val="black"/>
                </a:solidFill>
                <a:latin typeface="Times New Roman" panose="02020603050405020304" pitchFamily="18" charset="0"/>
                <a:cs typeface="Times New Roman" panose="02020603050405020304" pitchFamily="18" charset="0"/>
              </a:rPr>
            </a:br>
            <a:r>
              <a:rPr lang="en-US" sz="700" dirty="0">
                <a:solidFill>
                  <a:prstClr val="black"/>
                </a:solidFill>
                <a:latin typeface="Times New Roman" panose="02020603050405020304" pitchFamily="18" charset="0"/>
                <a:cs typeface="Times New Roman" panose="02020603050405020304" pitchFamily="18" charset="0"/>
              </a:rPr>
              <a:t>    iii. The out-group represents the lineage that is least closely related to the remainder of the organisms in the phylogenetic tree or cladogram.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2784"/>
                                        </p:tgtEl>
                                        <p:attrNameLst>
                                          <p:attrName>style.visibility</p:attrName>
                                        </p:attrNameLst>
                                      </p:cBhvr>
                                      <p:to>
                                        <p:strVal val="visible"/>
                                      </p:to>
                                    </p:set>
                                    <p:animEffect transition="in" filter="wipe(down)">
                                      <p:cBhvr>
                                        <p:cTn id="51" dur="500"/>
                                        <p:tgtEl>
                                          <p:spTgt spid="32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5" grpId="0"/>
      <p:bldP spid="16" grpId="0"/>
      <p:bldP spid="3278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84086468-7E18-485F-813C-6471543CCB86}"/>
              </a:ext>
            </a:extLst>
          </p:cNvPr>
          <p:cNvSpPr>
            <a:spLocks noGrp="1" noChangeArrowheads="1"/>
          </p:cNvSpPr>
          <p:nvPr>
            <p:ph type="body" sz="half" idx="2"/>
          </p:nvPr>
        </p:nvSpPr>
        <p:spPr>
          <a:xfrm>
            <a:off x="-57150" y="149224"/>
            <a:ext cx="9353550" cy="5413375"/>
          </a:xfrm>
        </p:spPr>
        <p:txBody>
          <a:bodyPr/>
          <a:lstStyle/>
          <a:p>
            <a:pPr eaLnBrk="1" hangingPunct="1">
              <a:buFontTx/>
              <a:buNone/>
            </a:pPr>
            <a:endParaRPr lang="en-US" altLang="en-US" sz="2800" dirty="0">
              <a:latin typeface="Comic Sans MS" panose="030F0702030302020204" pitchFamily="66" charset="0"/>
            </a:endParaRPr>
          </a:p>
          <a:p>
            <a:pPr eaLnBrk="1" hangingPunct="1">
              <a:buFontTx/>
              <a:buNone/>
            </a:pPr>
            <a:endParaRPr lang="en-US" altLang="en-US" sz="2800" dirty="0">
              <a:latin typeface="Comic Sans MS" panose="030F0702030302020204" pitchFamily="66" charset="0"/>
            </a:endParaRPr>
          </a:p>
          <a:p>
            <a:pPr eaLnBrk="1" hangingPunct="1">
              <a:buFontTx/>
              <a:buNone/>
            </a:pPr>
            <a:r>
              <a:rPr lang="en-US" altLang="en-US" sz="2800" dirty="0">
                <a:latin typeface="Comic Sans MS" panose="030F0702030302020204" pitchFamily="66" charset="0"/>
              </a:rPr>
              <a:t>When tackling a Hardy-Weinberg problem, always</a:t>
            </a:r>
          </a:p>
          <a:p>
            <a:pPr eaLnBrk="1" hangingPunct="1">
              <a:buFontTx/>
              <a:buNone/>
            </a:pPr>
            <a:r>
              <a:rPr lang="en-US" altLang="en-US" sz="2800" dirty="0">
                <a:latin typeface="Comic Sans MS" panose="030F0702030302020204" pitchFamily="66" charset="0"/>
              </a:rPr>
              <a:t>start with the __________  _________ individuals.</a:t>
            </a:r>
          </a:p>
          <a:p>
            <a:pPr eaLnBrk="1" hangingPunct="1">
              <a:buFontTx/>
              <a:buNone/>
            </a:pPr>
            <a:endParaRPr lang="en-US" altLang="en-US" sz="2800" dirty="0">
              <a:latin typeface="Comic Sans MS" panose="030F0702030302020204" pitchFamily="66" charset="0"/>
            </a:endParaRPr>
          </a:p>
          <a:p>
            <a:pPr eaLnBrk="1" hangingPunct="1">
              <a:buFontTx/>
              <a:buNone/>
            </a:pPr>
            <a:endParaRPr lang="en-US" altLang="en-US" sz="2800" dirty="0">
              <a:latin typeface="Comic Sans MS" panose="030F0702030302020204" pitchFamily="66" charset="0"/>
            </a:endParaRPr>
          </a:p>
          <a:p>
            <a:pPr eaLnBrk="1" hangingPunct="1">
              <a:buFontTx/>
              <a:buNone/>
            </a:pPr>
            <a:r>
              <a:rPr lang="en-US" altLang="en-US" sz="2800" dirty="0">
                <a:latin typeface="Comic Sans MS" panose="030F0702030302020204" pitchFamily="66" charset="0"/>
              </a:rPr>
              <a:t>When solving Hardy-Weinberg problems, which of</a:t>
            </a:r>
          </a:p>
          <a:p>
            <a:pPr eaLnBrk="1" hangingPunct="1">
              <a:buFontTx/>
              <a:buNone/>
            </a:pPr>
            <a:r>
              <a:rPr lang="en-US" altLang="en-US" sz="2800" dirty="0">
                <a:latin typeface="Comic Sans MS" panose="030F0702030302020204" pitchFamily="66" charset="0"/>
              </a:rPr>
              <a:t>these represent organisms with a dominant phenotype?</a:t>
            </a:r>
          </a:p>
        </p:txBody>
      </p:sp>
      <p:sp>
        <p:nvSpPr>
          <p:cNvPr id="2" name="Rectangle 1">
            <a:extLst>
              <a:ext uri="{FF2B5EF4-FFF2-40B4-BE49-F238E27FC236}">
                <a16:creationId xmlns:a16="http://schemas.microsoft.com/office/drawing/2014/main" id="{4AEB4648-5025-4AFB-AA08-423FC4642BDE}"/>
              </a:ext>
            </a:extLst>
          </p:cNvPr>
          <p:cNvSpPr/>
          <p:nvPr/>
        </p:nvSpPr>
        <p:spPr>
          <a:xfrm>
            <a:off x="0" y="6283282"/>
            <a:ext cx="9144000" cy="553998"/>
          </a:xfrm>
          <a:prstGeom prst="rect">
            <a:avLst/>
          </a:prstGeom>
        </p:spPr>
        <p:txBody>
          <a:bodyPr>
            <a:spAutoFit/>
          </a:bodyPr>
          <a:lstStyle/>
          <a:p>
            <a:r>
              <a:rPr lang="en-US" sz="1000" dirty="0"/>
              <a:t>EVO-1.K.2 Allele frequencies in a population can be calculated from genotype frequencies</a:t>
            </a:r>
          </a:p>
          <a:p>
            <a:r>
              <a:rPr lang="en-US" sz="1000" dirty="0"/>
              <a:t>SP 5 A. Perform mathematical calculations including:</a:t>
            </a:r>
            <a:br>
              <a:rPr lang="en-US" sz="1000" dirty="0"/>
            </a:br>
            <a:r>
              <a:rPr lang="en-US" sz="1000" dirty="0"/>
              <a:t>    a. Mathematical equations in the curriculum</a:t>
            </a:r>
            <a:endParaRPr lang="en-US" altLang="en-US" sz="1000" b="1" dirty="0">
              <a:solidFill>
                <a:schemeClr val="accent2"/>
              </a:solidFill>
            </a:endParaRPr>
          </a:p>
        </p:txBody>
      </p:sp>
      <p:sp>
        <p:nvSpPr>
          <p:cNvPr id="3" name="Rectangle 2">
            <a:extLst>
              <a:ext uri="{FF2B5EF4-FFF2-40B4-BE49-F238E27FC236}">
                <a16:creationId xmlns:a16="http://schemas.microsoft.com/office/drawing/2014/main" id="{A6AB96A7-F10B-4D9C-BEEE-BFBDDD1EC4F6}"/>
              </a:ext>
            </a:extLst>
          </p:cNvPr>
          <p:cNvSpPr/>
          <p:nvPr/>
        </p:nvSpPr>
        <p:spPr>
          <a:xfrm>
            <a:off x="5714294" y="149224"/>
            <a:ext cx="3352800" cy="954107"/>
          </a:xfrm>
          <a:prstGeom prst="rect">
            <a:avLst/>
          </a:prstGeom>
          <a:solidFill>
            <a:srgbClr val="92D050"/>
          </a:solidFill>
        </p:spPr>
        <p:txBody>
          <a:bodyPr wrap="square">
            <a:spAutoFit/>
          </a:bodyPr>
          <a:lstStyle/>
          <a:p>
            <a:r>
              <a:rPr lang="en-US" altLang="en-US" sz="2800" b="1" dirty="0"/>
              <a:t>p + q = 1</a:t>
            </a:r>
          </a:p>
          <a:p>
            <a:r>
              <a:rPr lang="en-US" altLang="en-US" sz="2800" b="1" dirty="0"/>
              <a:t>P</a:t>
            </a:r>
            <a:r>
              <a:rPr lang="en-US" altLang="en-US" sz="2800" b="1" baseline="30000" dirty="0"/>
              <a:t>2</a:t>
            </a:r>
            <a:r>
              <a:rPr lang="en-US" altLang="en-US" sz="2800" b="1" dirty="0"/>
              <a:t> + 2pq + q</a:t>
            </a:r>
            <a:r>
              <a:rPr lang="en-US" altLang="en-US" sz="2800" b="1" baseline="30000" dirty="0"/>
              <a:t>2</a:t>
            </a:r>
            <a:r>
              <a:rPr lang="en-US" altLang="en-US" sz="2800" b="1" dirty="0"/>
              <a:t> = 1</a:t>
            </a:r>
          </a:p>
        </p:txBody>
      </p:sp>
      <p:sp>
        <p:nvSpPr>
          <p:cNvPr id="5" name="Rectangle 4">
            <a:extLst>
              <a:ext uri="{FF2B5EF4-FFF2-40B4-BE49-F238E27FC236}">
                <a16:creationId xmlns:a16="http://schemas.microsoft.com/office/drawing/2014/main" id="{045C572A-C20B-4A43-BAAC-5B6EA85018D5}"/>
              </a:ext>
            </a:extLst>
          </p:cNvPr>
          <p:cNvSpPr/>
          <p:nvPr/>
        </p:nvSpPr>
        <p:spPr>
          <a:xfrm>
            <a:off x="2381728" y="1524000"/>
            <a:ext cx="2341582" cy="646331"/>
          </a:xfrm>
          <a:prstGeom prst="rect">
            <a:avLst/>
          </a:prstGeom>
        </p:spPr>
        <p:txBody>
          <a:bodyPr wrap="square">
            <a:spAutoFit/>
          </a:bodyPr>
          <a:lstStyle/>
          <a:p>
            <a:pPr lvl="0"/>
            <a:r>
              <a:rPr lang="en-US" altLang="en-US" sz="2800" dirty="0">
                <a:solidFill>
                  <a:srgbClr val="333399"/>
                </a:solidFill>
              </a:rPr>
              <a:t>homozygous</a:t>
            </a:r>
            <a:r>
              <a:rPr lang="en-US" altLang="en-US" sz="3600" b="1" dirty="0">
                <a:solidFill>
                  <a:srgbClr val="333399"/>
                </a:solidFill>
              </a:rPr>
              <a:t> </a:t>
            </a:r>
            <a:endParaRPr lang="en-US" altLang="en-US" sz="3600" b="1" baseline="30000" dirty="0">
              <a:solidFill>
                <a:srgbClr val="333399"/>
              </a:solidFill>
            </a:endParaRPr>
          </a:p>
        </p:txBody>
      </p:sp>
      <p:sp>
        <p:nvSpPr>
          <p:cNvPr id="6" name="Rectangle 5">
            <a:extLst>
              <a:ext uri="{FF2B5EF4-FFF2-40B4-BE49-F238E27FC236}">
                <a16:creationId xmlns:a16="http://schemas.microsoft.com/office/drawing/2014/main" id="{BE75A56E-ACC4-476D-9D89-C26BA162B00D}"/>
              </a:ext>
            </a:extLst>
          </p:cNvPr>
          <p:cNvSpPr/>
          <p:nvPr/>
        </p:nvSpPr>
        <p:spPr>
          <a:xfrm>
            <a:off x="5181439" y="1647111"/>
            <a:ext cx="1768433" cy="523220"/>
          </a:xfrm>
          <a:prstGeom prst="rect">
            <a:avLst/>
          </a:prstGeom>
        </p:spPr>
        <p:txBody>
          <a:bodyPr wrap="none">
            <a:spAutoFit/>
          </a:bodyPr>
          <a:lstStyle/>
          <a:p>
            <a:r>
              <a:rPr lang="en-US" altLang="en-US" sz="2800" dirty="0">
                <a:solidFill>
                  <a:schemeClr val="accent2"/>
                </a:solidFill>
              </a:rPr>
              <a:t>recessive</a:t>
            </a:r>
          </a:p>
        </p:txBody>
      </p:sp>
      <p:sp>
        <p:nvSpPr>
          <p:cNvPr id="7" name="Rectangle 6">
            <a:extLst>
              <a:ext uri="{FF2B5EF4-FFF2-40B4-BE49-F238E27FC236}">
                <a16:creationId xmlns:a16="http://schemas.microsoft.com/office/drawing/2014/main" id="{45DED600-4E5D-42C6-A8ED-C29F6C9A2725}"/>
              </a:ext>
            </a:extLst>
          </p:cNvPr>
          <p:cNvSpPr/>
          <p:nvPr/>
        </p:nvSpPr>
        <p:spPr>
          <a:xfrm>
            <a:off x="1843373" y="2112750"/>
            <a:ext cx="3129383" cy="369332"/>
          </a:xfrm>
          <a:prstGeom prst="rect">
            <a:avLst/>
          </a:prstGeom>
        </p:spPr>
        <p:txBody>
          <a:bodyPr wrap="none">
            <a:spAutoFit/>
          </a:bodyPr>
          <a:lstStyle/>
          <a:p>
            <a:pPr lvl="0"/>
            <a:r>
              <a:rPr lang="en-US" altLang="en-US" b="1" dirty="0"/>
              <a:t>homozygous  heterozygous</a:t>
            </a:r>
            <a:endParaRPr lang="en-US" altLang="en-US" b="1" baseline="30000" dirty="0"/>
          </a:p>
        </p:txBody>
      </p:sp>
      <p:sp>
        <p:nvSpPr>
          <p:cNvPr id="8" name="Rectangle 7">
            <a:extLst>
              <a:ext uri="{FF2B5EF4-FFF2-40B4-BE49-F238E27FC236}">
                <a16:creationId xmlns:a16="http://schemas.microsoft.com/office/drawing/2014/main" id="{D6C1DA5F-901F-4966-90CB-3FFDC8688CF3}"/>
              </a:ext>
            </a:extLst>
          </p:cNvPr>
          <p:cNvSpPr/>
          <p:nvPr/>
        </p:nvSpPr>
        <p:spPr>
          <a:xfrm>
            <a:off x="4953000" y="2112750"/>
            <a:ext cx="2581156" cy="369332"/>
          </a:xfrm>
          <a:prstGeom prst="rect">
            <a:avLst/>
          </a:prstGeom>
        </p:spPr>
        <p:txBody>
          <a:bodyPr wrap="none">
            <a:spAutoFit/>
          </a:bodyPr>
          <a:lstStyle/>
          <a:p>
            <a:pPr lvl="0"/>
            <a:r>
              <a:rPr lang="en-US" altLang="en-US" b="1" dirty="0"/>
              <a:t>dominant    recessive</a:t>
            </a:r>
            <a:endParaRPr lang="en-US" altLang="en-US" b="1" baseline="30000" dirty="0"/>
          </a:p>
        </p:txBody>
      </p:sp>
      <p:sp>
        <p:nvSpPr>
          <p:cNvPr id="4" name="TextBox 3">
            <a:extLst>
              <a:ext uri="{FF2B5EF4-FFF2-40B4-BE49-F238E27FC236}">
                <a16:creationId xmlns:a16="http://schemas.microsoft.com/office/drawing/2014/main" id="{C6A040A3-13EC-4847-8709-AFBC2A3FF2B8}"/>
              </a:ext>
            </a:extLst>
          </p:cNvPr>
          <p:cNvSpPr txBox="1"/>
          <p:nvPr/>
        </p:nvSpPr>
        <p:spPr>
          <a:xfrm>
            <a:off x="1625979" y="4745213"/>
            <a:ext cx="5323893" cy="461665"/>
          </a:xfrm>
          <a:prstGeom prst="rect">
            <a:avLst/>
          </a:prstGeom>
          <a:noFill/>
        </p:spPr>
        <p:txBody>
          <a:bodyPr wrap="none" rtlCol="0">
            <a:spAutoFit/>
          </a:bodyPr>
          <a:lstStyle/>
          <a:p>
            <a:r>
              <a:rPr lang="en-US" sz="2400" b="1" dirty="0"/>
              <a:t>p       q        p</a:t>
            </a:r>
            <a:r>
              <a:rPr lang="en-US" sz="2400" b="1" baseline="30000" dirty="0"/>
              <a:t>2</a:t>
            </a:r>
            <a:r>
              <a:rPr lang="en-US" sz="2400" b="1" dirty="0"/>
              <a:t>      2pq      q</a:t>
            </a:r>
            <a:r>
              <a:rPr lang="en-US" sz="2400" b="1" baseline="30000" dirty="0"/>
              <a:t>2</a:t>
            </a:r>
            <a:r>
              <a:rPr lang="en-US" sz="2400" b="1" dirty="0"/>
              <a:t> </a:t>
            </a:r>
          </a:p>
        </p:txBody>
      </p:sp>
      <p:sp>
        <p:nvSpPr>
          <p:cNvPr id="9" name="Rectangle 8">
            <a:extLst>
              <a:ext uri="{FF2B5EF4-FFF2-40B4-BE49-F238E27FC236}">
                <a16:creationId xmlns:a16="http://schemas.microsoft.com/office/drawing/2014/main" id="{9EC96EC8-71FF-41AD-9A1E-C4F0D14939B1}"/>
              </a:ext>
            </a:extLst>
          </p:cNvPr>
          <p:cNvSpPr/>
          <p:nvPr/>
        </p:nvSpPr>
        <p:spPr>
          <a:xfrm>
            <a:off x="3810000" y="4572000"/>
            <a:ext cx="1981200" cy="914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33CC"/>
        </a:solidFill>
        <a:effectLst/>
      </p:bgPr>
    </p:bg>
    <p:spTree>
      <p:nvGrpSpPr>
        <p:cNvPr id="1" name=""/>
        <p:cNvGrpSpPr/>
        <p:nvPr/>
      </p:nvGrpSpPr>
      <p:grpSpPr>
        <a:xfrm>
          <a:off x="0" y="0"/>
          <a:ext cx="0" cy="0"/>
          <a:chOff x="0" y="0"/>
          <a:chExt cx="0" cy="0"/>
        </a:xfrm>
      </p:grpSpPr>
      <p:pic>
        <p:nvPicPr>
          <p:cNvPr id="24578" name="Picture 2" descr="Too-true-by-a-mile-32">
            <a:extLst>
              <a:ext uri="{FF2B5EF4-FFF2-40B4-BE49-F238E27FC236}">
                <a16:creationId xmlns:a16="http://schemas.microsoft.com/office/drawing/2014/main" id="{93AF3001-8625-4B61-887E-67B54A143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0"/>
            <a:ext cx="5821362" cy="579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1">
            <a:extLst>
              <a:ext uri="{FF2B5EF4-FFF2-40B4-BE49-F238E27FC236}">
                <a16:creationId xmlns:a16="http://schemas.microsoft.com/office/drawing/2014/main" id="{29C7654B-B892-40AC-A6F7-5A1D78033487}"/>
              </a:ext>
            </a:extLst>
          </p:cNvPr>
          <p:cNvSpPr>
            <a:spLocks noChangeArrowheads="1"/>
          </p:cNvSpPr>
          <p:nvPr/>
        </p:nvSpPr>
        <p:spPr bwMode="auto">
          <a:xfrm>
            <a:off x="7034" y="6576646"/>
            <a:ext cx="6705600" cy="246062"/>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CC3399"/>
                </a:solidFill>
                <a:effectLst/>
                <a:uLnTx/>
                <a:uFillTx/>
                <a:latin typeface="Arial" panose="020B0604020202020204" pitchFamily="34" charset="0"/>
                <a:ea typeface="+mn-ea"/>
                <a:cs typeface="+mn-cs"/>
              </a:rPr>
              <a:t>http://thechive.com/2013/06/12/i-wish-they-werent-but-these-things-are-all-just-too-true-35-photos/</a:t>
            </a:r>
          </a:p>
        </p:txBody>
      </p:sp>
      <p:sp>
        <p:nvSpPr>
          <p:cNvPr id="2" name="Rectangle 1">
            <a:extLst>
              <a:ext uri="{FF2B5EF4-FFF2-40B4-BE49-F238E27FC236}">
                <a16:creationId xmlns:a16="http://schemas.microsoft.com/office/drawing/2014/main" id="{69B3AB67-000B-4D81-A266-2808B3A1184B}"/>
              </a:ext>
            </a:extLst>
          </p:cNvPr>
          <p:cNvSpPr/>
          <p:nvPr/>
        </p:nvSpPr>
        <p:spPr>
          <a:xfrm>
            <a:off x="2296858" y="70461"/>
            <a:ext cx="4123245" cy="523220"/>
          </a:xfrm>
          <a:prstGeom prst="rect">
            <a:avLst/>
          </a:prstGeom>
          <a:solidFill>
            <a:srgbClr val="FFFF00"/>
          </a:solidFill>
        </p:spPr>
        <p:txBody>
          <a:bodyPr wrap="none">
            <a:spAutoFit/>
          </a:bodyPr>
          <a:lstStyle/>
          <a:p>
            <a:pPr lvl="0"/>
            <a:r>
              <a:rPr lang="en-US" sz="2800" dirty="0">
                <a:solidFill>
                  <a:srgbClr val="000000"/>
                </a:solidFill>
              </a:rPr>
              <a:t>TAKE A STUDY BREAK</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7" name="Rectangle 2">
            <a:extLst>
              <a:ext uri="{FF2B5EF4-FFF2-40B4-BE49-F238E27FC236}">
                <a16:creationId xmlns:a16="http://schemas.microsoft.com/office/drawing/2014/main" id="{6E981091-0F15-49D4-9C29-79A810F10306}"/>
              </a:ext>
            </a:extLst>
          </p:cNvPr>
          <p:cNvSpPr>
            <a:spLocks noChangeArrowheads="1"/>
          </p:cNvSpPr>
          <p:nvPr/>
        </p:nvSpPr>
        <p:spPr bwMode="auto">
          <a:xfrm>
            <a:off x="108347" y="493947"/>
            <a:ext cx="89273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dirty="0">
                <a:latin typeface="Comic Sans MS" panose="030F0702030302020204" pitchFamily="66" charset="0"/>
              </a:rPr>
              <a:t>On the cladogram, draw a circle around all of the species that are descended from the species indicated by the node within the square.</a:t>
            </a:r>
            <a:endParaRPr kumimoji="0" lang="en-US" altLang="en-US" sz="1800" b="0" i="0" u="none" strike="noStrike" kern="1200" cap="none" spc="0" normalizeH="0" baseline="0" noProof="0" dirty="0">
              <a:ln>
                <a:noFill/>
              </a:ln>
              <a:solidFill>
                <a:srgbClr val="000000"/>
              </a:solidFill>
              <a:effectLst/>
              <a:uLnTx/>
              <a:uFillTx/>
              <a:latin typeface="Comic Sans MS" panose="030F0702030302020204" pitchFamily="66" charset="0"/>
            </a:endParaRPr>
          </a:p>
        </p:txBody>
      </p:sp>
      <p:sp>
        <p:nvSpPr>
          <p:cNvPr id="32784" name="Rectangle 1">
            <a:extLst>
              <a:ext uri="{FF2B5EF4-FFF2-40B4-BE49-F238E27FC236}">
                <a16:creationId xmlns:a16="http://schemas.microsoft.com/office/drawing/2014/main" id="{4A47F620-C63B-4978-92CE-66842A75ABD7}"/>
              </a:ext>
            </a:extLst>
          </p:cNvPr>
          <p:cNvSpPr>
            <a:spLocks noChangeArrowheads="1"/>
          </p:cNvSpPr>
          <p:nvPr/>
        </p:nvSpPr>
        <p:spPr bwMode="auto">
          <a:xfrm>
            <a:off x="-57944" y="5980438"/>
            <a:ext cx="9148763" cy="86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0" fontAlgn="base" latinLnBrk="0" hangingPunct="0">
              <a:lnSpc>
                <a:spcPct val="107000"/>
              </a:lnSpc>
              <a:spcBef>
                <a:spcPct val="2000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EVO-3.C.1 Phylogenetic trees and cladograms can be used to illustrate speciation that has occurred. The nodes on a tree represent the most recent common ancestor of any two groups or lineages. </a:t>
            </a:r>
          </a:p>
          <a:p>
            <a:pPr marL="0" marR="0" lvl="0" indent="0" algn="l" defTabSz="914400" rtl="0" eaLnBrk="0" fontAlgn="base" latinLnBrk="0" hangingPunct="0">
              <a:lnSpc>
                <a:spcPct val="107000"/>
              </a:lnSpc>
              <a:spcBef>
                <a:spcPct val="2000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EVO-3.C.2 Phylogenetic trees and cladograms can be constructed from morphological similarities of living or fossil species and from DNA and protein sequence similarities. </a:t>
            </a:r>
          </a:p>
          <a:p>
            <a:pPr marL="0" marR="0" lvl="0" indent="0" algn="l" defTabSz="914400" rtl="0" eaLnBrk="0" fontAlgn="base" latinLnBrk="0" hangingPunct="0">
              <a:lnSpc>
                <a:spcPct val="107000"/>
              </a:lnSpc>
              <a:spcBef>
                <a:spcPct val="2000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EVO-3.B.1  b. Traits that are either gained or lost during evolution can be used to construct phylogenetic trees and cladograms—</a:t>
            </a:r>
          </a:p>
          <a:p>
            <a:pPr marL="0" marR="0" lvl="0" indent="0" algn="l" defTabSz="914400" rtl="0" eaLnBrk="0" fontAlgn="base" latinLnBrk="0" hangingPunct="0">
              <a:lnSpc>
                <a:spcPct val="107000"/>
              </a:lnSpc>
              <a:spcBef>
                <a:spcPct val="2000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Shared characters are present in more than one lineage. </a:t>
            </a:r>
          </a:p>
          <a:p>
            <a:pPr marL="0" marR="0" lvl="0" indent="0" algn="l" defTabSz="914400" rtl="0" eaLnBrk="0" fontAlgn="base" latinLnBrk="0" hangingPunct="0">
              <a:lnSpc>
                <a:spcPct val="107000"/>
              </a:lnSpc>
              <a:spcBef>
                <a:spcPct val="2000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ii. Shared, derived characters indicate common ancestry and are  informative for the construction of phylogenetic trees and cladograms.    </a:t>
            </a:r>
            <a:br>
              <a:rPr kumimoji="0" lang="en-US"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iii. The out-group represents the lineage that is least closely related to the remainder of the organisms in the phylogenetic tree or cladogram. </a:t>
            </a:r>
          </a:p>
        </p:txBody>
      </p:sp>
      <p:sp>
        <p:nvSpPr>
          <p:cNvPr id="18" name="TextBox 17">
            <a:extLst>
              <a:ext uri="{FF2B5EF4-FFF2-40B4-BE49-F238E27FC236}">
                <a16:creationId xmlns:a16="http://schemas.microsoft.com/office/drawing/2014/main" id="{E13E4059-1884-4BA2-A07F-5E98A01293DD}"/>
              </a:ext>
            </a:extLst>
          </p:cNvPr>
          <p:cNvSpPr txBox="1"/>
          <p:nvPr/>
        </p:nvSpPr>
        <p:spPr>
          <a:xfrm>
            <a:off x="9939" y="15082"/>
            <a:ext cx="6789410" cy="246221"/>
          </a:xfrm>
          <a:prstGeom prst="rect">
            <a:avLst/>
          </a:prstGeom>
          <a:noFill/>
        </p:spPr>
        <p:txBody>
          <a:bodyPr wrap="square">
            <a:spAutoFit/>
          </a:bodyPr>
          <a:lstStyle/>
          <a:p>
            <a:r>
              <a:rPr lang="en-US" sz="1000" dirty="0">
                <a:latin typeface="+mn-lt"/>
              </a:rPr>
              <a:t>Image modified from: https://09au1905.files.wordpress.com/2009/11/cladogram.jpg?w=470</a:t>
            </a:r>
          </a:p>
        </p:txBody>
      </p:sp>
      <p:pic>
        <p:nvPicPr>
          <p:cNvPr id="4" name="Picture 3">
            <a:extLst>
              <a:ext uri="{FF2B5EF4-FFF2-40B4-BE49-F238E27FC236}">
                <a16:creationId xmlns:a16="http://schemas.microsoft.com/office/drawing/2014/main" id="{E2FC49D2-6EFB-4D64-AD0B-B48CA48F5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828800"/>
            <a:ext cx="3591426" cy="2953162"/>
          </a:xfrm>
          <a:prstGeom prst="rect">
            <a:avLst/>
          </a:prstGeom>
        </p:spPr>
      </p:pic>
      <p:sp>
        <p:nvSpPr>
          <p:cNvPr id="14" name="Rectangle 13">
            <a:extLst>
              <a:ext uri="{FF2B5EF4-FFF2-40B4-BE49-F238E27FC236}">
                <a16:creationId xmlns:a16="http://schemas.microsoft.com/office/drawing/2014/main" id="{A01E23E2-F38B-4744-ADC7-827A1D679B5D}"/>
              </a:ext>
            </a:extLst>
          </p:cNvPr>
          <p:cNvSpPr/>
          <p:nvPr/>
        </p:nvSpPr>
        <p:spPr>
          <a:xfrm>
            <a:off x="4648200" y="3305381"/>
            <a:ext cx="457200" cy="3522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CD0E3D01-96D7-4C0C-92E4-6F8491A48621}"/>
              </a:ext>
            </a:extLst>
          </p:cNvPr>
          <p:cNvSpPr/>
          <p:nvPr/>
        </p:nvSpPr>
        <p:spPr>
          <a:xfrm>
            <a:off x="5184107" y="1850335"/>
            <a:ext cx="3810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CD63AC5-FE8F-46F0-974A-D71EBF2EC6C8}"/>
              </a:ext>
            </a:extLst>
          </p:cNvPr>
          <p:cNvSpPr/>
          <p:nvPr/>
        </p:nvSpPr>
        <p:spPr>
          <a:xfrm>
            <a:off x="4643189" y="1871870"/>
            <a:ext cx="3810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12C0233C-D337-4F77-9CB9-58FC8C6E7F46}"/>
              </a:ext>
            </a:extLst>
          </p:cNvPr>
          <p:cNvSpPr/>
          <p:nvPr/>
        </p:nvSpPr>
        <p:spPr>
          <a:xfrm>
            <a:off x="4119813" y="1866900"/>
            <a:ext cx="3810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5B8A1C0C-A97E-4B01-9115-A453F0B9EEAE}"/>
              </a:ext>
            </a:extLst>
          </p:cNvPr>
          <p:cNvSpPr/>
          <p:nvPr/>
        </p:nvSpPr>
        <p:spPr>
          <a:xfrm>
            <a:off x="3581400" y="1866900"/>
            <a:ext cx="3810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E733D4DC-C7B6-41C3-B882-4F116751EE12}"/>
              </a:ext>
            </a:extLst>
          </p:cNvPr>
          <p:cNvSpPr/>
          <p:nvPr/>
        </p:nvSpPr>
        <p:spPr>
          <a:xfrm>
            <a:off x="5709989" y="1866900"/>
            <a:ext cx="3810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456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784"/>
                                        </p:tgtEl>
                                        <p:attrNameLst>
                                          <p:attrName>style.visibility</p:attrName>
                                        </p:attrNameLst>
                                      </p:cBhvr>
                                      <p:to>
                                        <p:strVal val="visible"/>
                                      </p:to>
                                    </p:set>
                                    <p:animEffect transition="in" filter="wipe(down)">
                                      <p:cBhvr>
                                        <p:cTn id="12" dur="500"/>
                                        <p:tgtEl>
                                          <p:spTgt spid="3278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4" grpId="0"/>
      <p:bldP spid="17" grpId="0" animBg="1"/>
      <p:bldP spid="19" grpId="0" animBg="1"/>
      <p:bldP spid="20" grpId="0" animBg="1"/>
      <p:bldP spid="21" grpId="0" animBg="1"/>
      <p:bldP spid="2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835AAB6E-7C46-466E-8B91-D45C006F48D0}"/>
              </a:ext>
            </a:extLst>
          </p:cNvPr>
          <p:cNvSpPr>
            <a:spLocks noGrp="1" noChangeArrowheads="1"/>
          </p:cNvSpPr>
          <p:nvPr>
            <p:ph type="body" sz="half" idx="2"/>
          </p:nvPr>
        </p:nvSpPr>
        <p:spPr>
          <a:xfrm>
            <a:off x="76200" y="276225"/>
            <a:ext cx="9043987" cy="4648200"/>
          </a:xfrm>
        </p:spPr>
        <p:txBody>
          <a:bodyPr/>
          <a:lstStyle/>
          <a:p>
            <a:pPr marL="0" indent="0">
              <a:buFontTx/>
              <a:buNone/>
              <a:defRPr/>
            </a:pPr>
            <a:r>
              <a:rPr lang="en-US" sz="1800" dirty="0">
                <a:latin typeface="Comic Sans MS" panose="030F0702030302020204" pitchFamily="66" charset="0"/>
              </a:rPr>
              <a:t>All animals with eyes or eyespots that have been studied so far share a gene in common. When mutated, the gene Pax-6 causes lack of eyes in fruit flies, tiny eyes in mice, and missing irises (and other eye parts) in humans. The sequence of Pax-6 in humans and mice is identical. There are so few sequence differences with fruit fly Pax-6 that the human/mouse version can cause eye formation in eyeless fruit flies, even though vertebrates and invertebrates last shared a common ancestor more than 500 million years ago. The appearance of Pax–6 in all animals with eyes can be explained in multiple ways. Based on the information above, which explanation is most likely? </a:t>
            </a:r>
          </a:p>
          <a:p>
            <a:pPr marL="457200" indent="-457200">
              <a:buFontTx/>
              <a:buAutoNum type="alphaUcParenR"/>
              <a:defRPr/>
            </a:pPr>
            <a:r>
              <a:rPr lang="en-US" sz="1800" dirty="0">
                <a:latin typeface="Comic Sans MS" panose="030F0702030302020204" pitchFamily="66" charset="0"/>
              </a:rPr>
              <a:t>Pax–6 in all of these animals is not homologous; it arose independently in many different animal phyla due to intense selective pressure favoring vision. </a:t>
            </a:r>
          </a:p>
          <a:p>
            <a:pPr marL="0" indent="0">
              <a:buFontTx/>
              <a:buNone/>
              <a:defRPr/>
            </a:pPr>
            <a:r>
              <a:rPr lang="en-US" sz="1800" dirty="0">
                <a:latin typeface="Comic Sans MS" panose="030F0702030302020204" pitchFamily="66" charset="0"/>
              </a:rPr>
              <a:t>B) The Pax–6 gene is really not "one" gene. It is many different genes that, over </a:t>
            </a:r>
            <a:br>
              <a:rPr lang="en-US" sz="1800" dirty="0">
                <a:latin typeface="Comic Sans MS" panose="030F0702030302020204" pitchFamily="66" charset="0"/>
              </a:rPr>
            </a:br>
            <a:r>
              <a:rPr lang="en-US" sz="1800" dirty="0">
                <a:latin typeface="Comic Sans MS" panose="030F0702030302020204" pitchFamily="66" charset="0"/>
              </a:rPr>
              <a:t>      evolutionary time and due to convergence, have come to have a similar    </a:t>
            </a:r>
            <a:br>
              <a:rPr lang="en-US" sz="1800" dirty="0">
                <a:latin typeface="Comic Sans MS" panose="030F0702030302020204" pitchFamily="66" charset="0"/>
              </a:rPr>
            </a:br>
            <a:r>
              <a:rPr lang="en-US" sz="1800" dirty="0">
                <a:latin typeface="Comic Sans MS" panose="030F0702030302020204" pitchFamily="66" charset="0"/>
              </a:rPr>
              <a:t>       nucleotide sequence and function. </a:t>
            </a:r>
          </a:p>
          <a:p>
            <a:pPr marL="0" indent="0">
              <a:buFontTx/>
              <a:buNone/>
              <a:defRPr/>
            </a:pPr>
            <a:r>
              <a:rPr lang="en-US" sz="1800" dirty="0">
                <a:latin typeface="Comic Sans MS" panose="030F0702030302020204" pitchFamily="66" charset="0"/>
              </a:rPr>
              <a:t>C) The Pax–6 gene was an innovation of an ancestral animal of the early Cambrian </a:t>
            </a:r>
            <a:br>
              <a:rPr lang="en-US" sz="1800" dirty="0">
                <a:latin typeface="Comic Sans MS" panose="030F0702030302020204" pitchFamily="66" charset="0"/>
              </a:rPr>
            </a:br>
            <a:r>
              <a:rPr lang="en-US" sz="1800" dirty="0">
                <a:latin typeface="Comic Sans MS" panose="030F0702030302020204" pitchFamily="66" charset="0"/>
              </a:rPr>
              <a:t>      period. Animals with eyes or eyespots are descendants of this ancestor. </a:t>
            </a:r>
          </a:p>
          <a:p>
            <a:pPr marL="0" indent="0">
              <a:buFontTx/>
              <a:buNone/>
              <a:defRPr/>
            </a:pPr>
            <a:r>
              <a:rPr lang="en-US" sz="1800" dirty="0">
                <a:latin typeface="Comic Sans MS" panose="030F0702030302020204" pitchFamily="66" charset="0"/>
              </a:rPr>
              <a:t>D) The perfectly designed Pax–6 gene appeared instantaneously in all animals </a:t>
            </a:r>
            <a:br>
              <a:rPr lang="en-US" sz="1800" dirty="0">
                <a:latin typeface="Comic Sans MS" panose="030F0702030302020204" pitchFamily="66" charset="0"/>
              </a:rPr>
            </a:br>
            <a:r>
              <a:rPr lang="en-US" sz="1800" dirty="0">
                <a:latin typeface="Comic Sans MS" panose="030F0702030302020204" pitchFamily="66" charset="0"/>
              </a:rPr>
              <a:t>      created to have eyes or eyespots.</a:t>
            </a:r>
            <a:endParaRPr lang="en-US" altLang="en-US" sz="1800" dirty="0">
              <a:latin typeface="Comic Sans MS" pitchFamily="66" charset="0"/>
            </a:endParaRPr>
          </a:p>
        </p:txBody>
      </p:sp>
      <p:sp>
        <p:nvSpPr>
          <p:cNvPr id="95235" name="Rectangle 1">
            <a:extLst>
              <a:ext uri="{FF2B5EF4-FFF2-40B4-BE49-F238E27FC236}">
                <a16:creationId xmlns:a16="http://schemas.microsoft.com/office/drawing/2014/main" id="{A9339B4B-F18D-4596-90BA-2063A8888554}"/>
              </a:ext>
            </a:extLst>
          </p:cNvPr>
          <p:cNvSpPr>
            <a:spLocks noChangeArrowheads="1"/>
          </p:cNvSpPr>
          <p:nvPr/>
        </p:nvSpPr>
        <p:spPr bwMode="auto">
          <a:xfrm>
            <a:off x="76200" y="6361105"/>
            <a:ext cx="9185275" cy="44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buNone/>
            </a:pPr>
            <a:r>
              <a:rPr lang="en-US" sz="1000" dirty="0">
                <a:latin typeface="Times New Roman" panose="02020603050405020304" pitchFamily="18" charset="0"/>
                <a:cs typeface="Times New Roman" panose="02020603050405020304" pitchFamily="18" charset="0"/>
              </a:rPr>
              <a:t>EVO-2.B.1  Many fundamental molecular and cellular features and processes are conserved across organisms. </a:t>
            </a:r>
          </a:p>
          <a:p>
            <a:pPr>
              <a:lnSpc>
                <a:spcPct val="107000"/>
              </a:lnSpc>
              <a:buNone/>
            </a:pPr>
            <a:r>
              <a:rPr lang="en-US" sz="1000" dirty="0">
                <a:latin typeface="Times New Roman" panose="02020603050405020304" pitchFamily="18" charset="0"/>
                <a:cs typeface="Times New Roman" panose="02020603050405020304" pitchFamily="18" charset="0"/>
              </a:rPr>
              <a:t>EVO-2.B.2 Structural and functional evidence supports the relatedness of organisms in all domains</a:t>
            </a:r>
          </a:p>
        </p:txBody>
      </p:sp>
      <p:sp>
        <p:nvSpPr>
          <p:cNvPr id="3" name="Oval 2">
            <a:extLst>
              <a:ext uri="{FF2B5EF4-FFF2-40B4-BE49-F238E27FC236}">
                <a16:creationId xmlns:a16="http://schemas.microsoft.com/office/drawing/2014/main" id="{326A5ABD-3AB1-4C4E-B20D-3DB872AB1DC7}"/>
              </a:ext>
            </a:extLst>
          </p:cNvPr>
          <p:cNvSpPr/>
          <p:nvPr/>
        </p:nvSpPr>
        <p:spPr>
          <a:xfrm>
            <a:off x="0" y="42672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3">
            <a:extLst>
              <a:ext uri="{FF2B5EF4-FFF2-40B4-BE49-F238E27FC236}">
                <a16:creationId xmlns:a16="http://schemas.microsoft.com/office/drawing/2014/main" id="{B3D1A576-347C-420A-9A5D-A8E159E9255F}"/>
              </a:ext>
            </a:extLst>
          </p:cNvPr>
          <p:cNvSpPr/>
          <p:nvPr/>
        </p:nvSpPr>
        <p:spPr>
          <a:xfrm>
            <a:off x="23813" y="0"/>
            <a:ext cx="9161462" cy="276225"/>
          </a:xfrm>
          <a:prstGeom prst="rect">
            <a:avLst/>
          </a:prstGeom>
        </p:spPr>
        <p:txBody>
          <a:bodyPr>
            <a:spAutoFit/>
          </a:bodyPr>
          <a:lstStyle/>
          <a:p>
            <a:pPr>
              <a:defRPr/>
            </a:pPr>
            <a:r>
              <a:rPr lang="en-US" sz="1200" dirty="0">
                <a:solidFill>
                  <a:srgbClr val="0070C0"/>
                </a:solidFill>
                <a:latin typeface="+mn-lt"/>
              </a:rPr>
              <a:t>FROM: http://serranohighschoolapbiology.weebly.com/uploads/6/7/9/9/6799747/ap_biology_evolution_unit_practice_test_1.pdf</a:t>
            </a:r>
          </a:p>
        </p:txBody>
      </p:sp>
    </p:spTree>
    <p:extLst>
      <p:ext uri="{BB962C8B-B14F-4D97-AF65-F5344CB8AC3E}">
        <p14:creationId xmlns:p14="http://schemas.microsoft.com/office/powerpoint/2010/main" val="3345506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5235"/>
                                        </p:tgtEl>
                                        <p:attrNameLst>
                                          <p:attrName>style.visibility</p:attrName>
                                        </p:attrNameLst>
                                      </p:cBhvr>
                                      <p:to>
                                        <p:strVal val="visible"/>
                                      </p:to>
                                    </p:set>
                                    <p:animEffect transition="in" filter="wipe(down)">
                                      <p:cBhvr>
                                        <p:cTn id="12" dur="5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AE75D66-82A0-4DE5-81C8-8FEEFD57DEB0}"/>
              </a:ext>
            </a:extLst>
          </p:cNvPr>
          <p:cNvSpPr>
            <a:spLocks noGrp="1" noChangeArrowheads="1"/>
          </p:cNvSpPr>
          <p:nvPr>
            <p:ph type="body" sz="half" idx="2"/>
          </p:nvPr>
        </p:nvSpPr>
        <p:spPr>
          <a:xfrm>
            <a:off x="23813" y="433388"/>
            <a:ext cx="9043987" cy="5129212"/>
          </a:xfrm>
        </p:spPr>
        <p:txBody>
          <a:bodyPr/>
          <a:lstStyle/>
          <a:p>
            <a:pPr marL="0" indent="0">
              <a:buFontTx/>
              <a:buNone/>
            </a:pPr>
            <a:r>
              <a:rPr lang="en-US" altLang="en-US" sz="2400" dirty="0">
                <a:solidFill>
                  <a:srgbClr val="000000"/>
                </a:solidFill>
                <a:latin typeface="Comic Sans MS" panose="030F0702030302020204" pitchFamily="66" charset="0"/>
              </a:rPr>
              <a:t>In an ecosystem, factors such as food supply, climate, and predator population are known as which of the following?</a:t>
            </a:r>
          </a:p>
          <a:p>
            <a:pPr marL="0" indent="0">
              <a:buFontTx/>
              <a:buNone/>
            </a:pPr>
            <a:br>
              <a:rPr lang="en-US" altLang="en-US" sz="2400" dirty="0">
                <a:solidFill>
                  <a:srgbClr val="000000"/>
                </a:solidFill>
                <a:latin typeface="Comic Sans MS" panose="030F0702030302020204" pitchFamily="66" charset="0"/>
              </a:rPr>
            </a:br>
            <a:r>
              <a:rPr lang="en-US" altLang="en-US" sz="2400" dirty="0">
                <a:solidFill>
                  <a:srgbClr val="000000"/>
                </a:solidFill>
                <a:latin typeface="Comic Sans MS" panose="030F0702030302020204" pitchFamily="66" charset="0"/>
              </a:rPr>
              <a:t>  A. Survival of the fittest</a:t>
            </a:r>
          </a:p>
          <a:p>
            <a:pPr marL="0" indent="0">
              <a:buFontTx/>
              <a:buNone/>
            </a:pPr>
            <a:r>
              <a:rPr lang="en-US" altLang="en-US" sz="2400" dirty="0">
                <a:solidFill>
                  <a:srgbClr val="000000"/>
                </a:solidFill>
                <a:latin typeface="Comic Sans MS" panose="030F0702030302020204" pitchFamily="66" charset="0"/>
              </a:rPr>
              <a:t>  B. Inheritance of Acquired Traits</a:t>
            </a:r>
          </a:p>
          <a:p>
            <a:pPr marL="0" indent="0">
              <a:buFontTx/>
              <a:buNone/>
            </a:pPr>
            <a:r>
              <a:rPr lang="en-US" altLang="en-US" sz="2400" dirty="0">
                <a:solidFill>
                  <a:srgbClr val="000000"/>
                </a:solidFill>
                <a:latin typeface="Comic Sans MS" panose="030F0702030302020204" pitchFamily="66" charset="0"/>
              </a:rPr>
              <a:t>  C. Mendel’s Law of Segregation</a:t>
            </a:r>
          </a:p>
          <a:p>
            <a:pPr marL="0" indent="0">
              <a:buFontTx/>
              <a:buNone/>
            </a:pPr>
            <a:r>
              <a:rPr lang="en-US" altLang="en-US" sz="2400" dirty="0">
                <a:solidFill>
                  <a:srgbClr val="000000"/>
                </a:solidFill>
                <a:latin typeface="Comic Sans MS" panose="030F0702030302020204" pitchFamily="66" charset="0"/>
              </a:rPr>
              <a:t>  D. Selective pressures</a:t>
            </a:r>
            <a:br>
              <a:rPr lang="en-US" altLang="en-US" sz="2400" dirty="0">
                <a:solidFill>
                  <a:srgbClr val="000000"/>
                </a:solidFill>
                <a:latin typeface="Comic Sans MS" panose="030F0702030302020204" pitchFamily="66" charset="0"/>
              </a:rPr>
            </a:br>
            <a:r>
              <a:rPr lang="en-US" altLang="en-US" sz="2400" dirty="0">
                <a:solidFill>
                  <a:srgbClr val="000000"/>
                </a:solidFill>
                <a:latin typeface="Comic Sans MS" panose="030F0702030302020204" pitchFamily="66" charset="0"/>
              </a:rPr>
              <a:t>  E.  Evolutionary catalysts</a:t>
            </a:r>
          </a:p>
        </p:txBody>
      </p:sp>
      <p:sp>
        <p:nvSpPr>
          <p:cNvPr id="89091" name="Rectangle 1">
            <a:extLst>
              <a:ext uri="{FF2B5EF4-FFF2-40B4-BE49-F238E27FC236}">
                <a16:creationId xmlns:a16="http://schemas.microsoft.com/office/drawing/2014/main" id="{70BE01B6-FB80-4D01-A27E-51838D21B092}"/>
              </a:ext>
            </a:extLst>
          </p:cNvPr>
          <p:cNvSpPr>
            <a:spLocks noChangeArrowheads="1"/>
          </p:cNvSpPr>
          <p:nvPr/>
        </p:nvSpPr>
        <p:spPr bwMode="auto">
          <a:xfrm>
            <a:off x="17463" y="6253163"/>
            <a:ext cx="9185275" cy="246062"/>
          </a:xfrm>
          <a:prstGeom prst="rect">
            <a:avLst/>
          </a:prstGeom>
          <a:noFill/>
          <a:ln>
            <a:noFill/>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1000" b="0" i="0" u="none" strike="noStrike" kern="1200" cap="none" spc="0" normalizeH="0" baseline="0" noProof="0" dirty="0">
                <a:ln>
                  <a:noFill/>
                </a:ln>
                <a:solidFill>
                  <a:srgbClr val="CC0099"/>
                </a:solidFill>
                <a:effectLst/>
                <a:uLnTx/>
                <a:uFillTx/>
                <a:latin typeface="Arial" panose="020B0604020202020204" pitchFamily="34" charset="0"/>
                <a:ea typeface="+mn-ea"/>
                <a:cs typeface="Arial" panose="020B0604020202020204" pitchFamily="34" charset="0"/>
              </a:rPr>
              <a:t>.</a:t>
            </a:r>
          </a:p>
        </p:txBody>
      </p:sp>
      <p:sp>
        <p:nvSpPr>
          <p:cNvPr id="2" name="TextBox 1">
            <a:extLst>
              <a:ext uri="{FF2B5EF4-FFF2-40B4-BE49-F238E27FC236}">
                <a16:creationId xmlns:a16="http://schemas.microsoft.com/office/drawing/2014/main" id="{CBF1AC51-52DB-40AB-93D0-80E13EA1E351}"/>
              </a:ext>
            </a:extLst>
          </p:cNvPr>
          <p:cNvSpPr txBox="1"/>
          <p:nvPr/>
        </p:nvSpPr>
        <p:spPr>
          <a:xfrm>
            <a:off x="23813" y="0"/>
            <a:ext cx="8891587" cy="40005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2D2D8A">
                    <a:lumMod val="75000"/>
                  </a:srgbClr>
                </a:solidFill>
                <a:effectLst/>
                <a:uLnTx/>
                <a:uFillTx/>
                <a:latin typeface="Comic Sans MS" panose="030F0702030302020204" pitchFamily="66" charset="0"/>
                <a:ea typeface="+mn-ea"/>
                <a:cs typeface="Arial" panose="020B0604020202020204" pitchFamily="34" charset="0"/>
              </a:rPr>
              <a:t>MODIFIED FROM:</a:t>
            </a:r>
            <a:br>
              <a:rPr kumimoji="0" lang="en-US" sz="1000" b="0" i="0" u="none" strike="noStrike" kern="1200" cap="none" spc="0" normalizeH="0" baseline="0" noProof="0" dirty="0">
                <a:ln>
                  <a:noFill/>
                </a:ln>
                <a:solidFill>
                  <a:srgbClr val="2D2D8A">
                    <a:lumMod val="75000"/>
                  </a:srgbClr>
                </a:solidFill>
                <a:effectLst/>
                <a:uLnTx/>
                <a:uFillTx/>
                <a:latin typeface="Comic Sans MS" panose="030F0702030302020204" pitchFamily="66" charset="0"/>
                <a:ea typeface="+mn-ea"/>
                <a:cs typeface="Arial" panose="020B0604020202020204" pitchFamily="34" charset="0"/>
              </a:rPr>
            </a:br>
            <a:r>
              <a:rPr kumimoji="0" lang="en-US" sz="1000" b="0" i="0" u="none" strike="noStrike" kern="1200" cap="none" spc="0" normalizeH="0" baseline="0" noProof="0" dirty="0">
                <a:ln>
                  <a:noFill/>
                </a:ln>
                <a:solidFill>
                  <a:srgbClr val="2D2D8A">
                    <a:lumMod val="75000"/>
                  </a:srgbClr>
                </a:solidFill>
                <a:effectLst/>
                <a:uLnTx/>
                <a:uFillTx/>
                <a:latin typeface="Comic Sans MS" panose="030F0702030302020204" pitchFamily="66" charset="0"/>
                <a:ea typeface="+mn-ea"/>
                <a:cs typeface="Arial" panose="020B0604020202020204" pitchFamily="34" charset="0"/>
              </a:rPr>
              <a:t>https://www.varsitytutors.com/ap_biology-help/understanding-biological-fitness?page=2</a:t>
            </a:r>
          </a:p>
        </p:txBody>
      </p:sp>
      <p:sp>
        <p:nvSpPr>
          <p:cNvPr id="3" name="Oval 2">
            <a:extLst>
              <a:ext uri="{FF2B5EF4-FFF2-40B4-BE49-F238E27FC236}">
                <a16:creationId xmlns:a16="http://schemas.microsoft.com/office/drawing/2014/main" id="{CDF2C882-6A6D-4AB7-96C9-82B3EE5B48E4}"/>
              </a:ext>
            </a:extLst>
          </p:cNvPr>
          <p:cNvSpPr/>
          <p:nvPr/>
        </p:nvSpPr>
        <p:spPr>
          <a:xfrm>
            <a:off x="161924" y="2941638"/>
            <a:ext cx="3800475"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35FF12F7-87D5-4783-B4F0-43806BE372B2}"/>
              </a:ext>
            </a:extLst>
          </p:cNvPr>
          <p:cNvSpPr txBox="1"/>
          <p:nvPr/>
        </p:nvSpPr>
        <p:spPr>
          <a:xfrm>
            <a:off x="0" y="6513513"/>
            <a:ext cx="9178925" cy="261937"/>
          </a:xfrm>
          <a:prstGeom prst="rect">
            <a:avLst/>
          </a:prstGeom>
          <a:noFill/>
        </p:spPr>
        <p:txBody>
          <a:bodyPr>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EVO-1.E.2 Environments change and apply selective pressures to populations.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E8E109-EEE0-45CE-A2B6-785A121A6B78}"/>
              </a:ext>
            </a:extLst>
          </p:cNvPr>
          <p:cNvSpPr txBox="1"/>
          <p:nvPr/>
        </p:nvSpPr>
        <p:spPr>
          <a:xfrm>
            <a:off x="44004" y="2539998"/>
            <a:ext cx="9055992" cy="1569660"/>
          </a:xfrm>
          <a:prstGeom prst="rect">
            <a:avLst/>
          </a:prstGeom>
          <a:noFill/>
        </p:spPr>
        <p:txBody>
          <a:bodyPr wrap="square">
            <a:spAutoFit/>
          </a:bodyPr>
          <a:lstStyle/>
          <a:p>
            <a:pPr>
              <a:defRPr/>
            </a:pPr>
            <a:r>
              <a:rPr lang="en-US" sz="2400" dirty="0"/>
              <a:t>Give an example of how humans might cause a Bottleneck effect.</a:t>
            </a:r>
          </a:p>
          <a:p>
            <a:pPr>
              <a:defRPr/>
            </a:pPr>
            <a:endParaRPr lang="en-US" sz="2400" dirty="0"/>
          </a:p>
          <a:p>
            <a:pPr>
              <a:defRPr/>
            </a:pPr>
            <a:r>
              <a:rPr lang="en-US" sz="2400" dirty="0"/>
              <a:t>Give an example of a natural cause of a Bottleneck effect</a:t>
            </a:r>
          </a:p>
        </p:txBody>
      </p:sp>
      <p:sp>
        <p:nvSpPr>
          <p:cNvPr id="94213" name="Rectangle 6">
            <a:extLst>
              <a:ext uri="{FF2B5EF4-FFF2-40B4-BE49-F238E27FC236}">
                <a16:creationId xmlns:a16="http://schemas.microsoft.com/office/drawing/2014/main" id="{272074BE-AF0A-421E-B680-C24594470A94}"/>
              </a:ext>
            </a:extLst>
          </p:cNvPr>
          <p:cNvSpPr>
            <a:spLocks noChangeArrowheads="1"/>
          </p:cNvSpPr>
          <p:nvPr/>
        </p:nvSpPr>
        <p:spPr bwMode="auto">
          <a:xfrm>
            <a:off x="4590" y="0"/>
            <a:ext cx="4572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altLang="en-US" sz="900" dirty="0">
                <a:solidFill>
                  <a:srgbClr val="CC0099"/>
                </a:solidFill>
              </a:rPr>
              <a:t>http://biology.gsu.edu/houghton/2107%20'08/Figures/Chapter22/bottleneck.jpg</a:t>
            </a:r>
          </a:p>
        </p:txBody>
      </p:sp>
      <p:sp>
        <p:nvSpPr>
          <p:cNvPr id="2" name="Rectangle 1">
            <a:extLst>
              <a:ext uri="{FF2B5EF4-FFF2-40B4-BE49-F238E27FC236}">
                <a16:creationId xmlns:a16="http://schemas.microsoft.com/office/drawing/2014/main" id="{A58ED991-23A3-4478-BC7B-2F6C7ADE9E39}"/>
              </a:ext>
            </a:extLst>
          </p:cNvPr>
          <p:cNvSpPr/>
          <p:nvPr/>
        </p:nvSpPr>
        <p:spPr>
          <a:xfrm>
            <a:off x="0" y="5934585"/>
            <a:ext cx="8821615" cy="906210"/>
          </a:xfrm>
          <a:prstGeom prst="rect">
            <a:avLst/>
          </a:prstGeom>
        </p:spPr>
        <p:txBody>
          <a:bodyPr wrap="square">
            <a:spAutoFit/>
          </a:bodyPr>
          <a:lstStyle/>
          <a:p>
            <a:pPr lvl="0" fontAlgn="auto">
              <a:lnSpc>
                <a:spcPct val="107000"/>
              </a:lnSpc>
              <a:spcBef>
                <a:spcPts val="0"/>
              </a:spcBef>
              <a:spcAft>
                <a:spcPts val="0"/>
              </a:spcAft>
            </a:pPr>
            <a:r>
              <a:rPr lang="en-US" sz="1000" dirty="0">
                <a:solidFill>
                  <a:prstClr val="black"/>
                </a:solidFill>
                <a:latin typeface="Times New Roman" panose="02020603050405020304" pitchFamily="18" charset="0"/>
                <a:cs typeface="Times New Roman" panose="02020603050405020304" pitchFamily="18" charset="0"/>
              </a:rPr>
              <a:t>EVO-1.H.1 Evolution is also driven by random occurrences—</a:t>
            </a:r>
          </a:p>
          <a:p>
            <a:pPr lvl="0" fontAlgn="auto">
              <a:lnSpc>
                <a:spcPct val="107000"/>
              </a:lnSpc>
              <a:spcBef>
                <a:spcPts val="0"/>
              </a:spcBef>
              <a:spcAft>
                <a:spcPts val="0"/>
              </a:spcAft>
            </a:pPr>
            <a:r>
              <a:rPr lang="en-US" sz="1000" dirty="0">
                <a:solidFill>
                  <a:prstClr val="black"/>
                </a:solidFill>
                <a:latin typeface="Times New Roman" panose="02020603050405020304" pitchFamily="18" charset="0"/>
                <a:cs typeface="Times New Roman" panose="02020603050405020304" pitchFamily="18" charset="0"/>
              </a:rPr>
              <a:t>b. Genetic drift is a nonselective process occurring in small populations—</a:t>
            </a:r>
          </a:p>
          <a:p>
            <a:pPr lvl="0" fontAlgn="auto">
              <a:lnSpc>
                <a:spcPct val="107000"/>
              </a:lnSpc>
              <a:spcBef>
                <a:spcPts val="0"/>
              </a:spcBef>
              <a:spcAft>
                <a:spcPts val="0"/>
              </a:spcAft>
            </a:pPr>
            <a:r>
              <a:rPr lang="en-US" sz="1000" dirty="0">
                <a:solidFill>
                  <a:prstClr val="black"/>
                </a:solidFill>
                <a:latin typeface="Times New Roman" panose="02020603050405020304" pitchFamily="18" charset="0"/>
                <a:cs typeface="Times New Roman" panose="02020603050405020304" pitchFamily="18" charset="0"/>
              </a:rPr>
              <a:t>    i. Bottlenecks. </a:t>
            </a:r>
          </a:p>
          <a:p>
            <a:pPr lvl="0">
              <a:lnSpc>
                <a:spcPct val="107000"/>
              </a:lnSpc>
            </a:pPr>
            <a:r>
              <a:rPr lang="en-US" sz="1000" dirty="0">
                <a:solidFill>
                  <a:prstClr val="black"/>
                </a:solidFill>
                <a:latin typeface="Times New Roman" panose="02020603050405020304" pitchFamily="18" charset="0"/>
                <a:cs typeface="Times New Roman" panose="02020603050405020304" pitchFamily="18" charset="0"/>
              </a:rPr>
              <a:t>EVO-3. G.2 Extinction rates can be rapid during times of ecological stress.</a:t>
            </a:r>
          </a:p>
          <a:p>
            <a:pPr lvl="0">
              <a:lnSpc>
                <a:spcPct val="107000"/>
              </a:lnSpc>
            </a:pPr>
            <a:r>
              <a:rPr lang="en-US" sz="1000" dirty="0">
                <a:solidFill>
                  <a:prstClr val="black"/>
                </a:solidFill>
                <a:latin typeface="Times New Roman" panose="02020603050405020304" pitchFamily="18" charset="0"/>
                <a:cs typeface="Times New Roman" panose="02020603050405020304" pitchFamily="18" charset="0"/>
              </a:rPr>
              <a:t>EVO-3.H.1 Human activity can drive changes in ecosystems that cause extinctions</a:t>
            </a:r>
            <a:r>
              <a:rPr lang="en-US" sz="1000" dirty="0">
                <a:solidFill>
                  <a:prstClr val="black"/>
                </a:solidFill>
              </a:rPr>
              <a:t>.</a:t>
            </a:r>
          </a:p>
        </p:txBody>
      </p:sp>
      <p:grpSp>
        <p:nvGrpSpPr>
          <p:cNvPr id="11" name="Group 10">
            <a:extLst>
              <a:ext uri="{FF2B5EF4-FFF2-40B4-BE49-F238E27FC236}">
                <a16:creationId xmlns:a16="http://schemas.microsoft.com/office/drawing/2014/main" id="{BC11A1A8-BE11-424F-9C61-BE3D98A1A216}"/>
              </a:ext>
            </a:extLst>
          </p:cNvPr>
          <p:cNvGrpSpPr/>
          <p:nvPr/>
        </p:nvGrpSpPr>
        <p:grpSpPr>
          <a:xfrm>
            <a:off x="2290590" y="386922"/>
            <a:ext cx="3398360" cy="2031282"/>
            <a:chOff x="3581400" y="4358746"/>
            <a:chExt cx="3398360" cy="2031282"/>
          </a:xfrm>
        </p:grpSpPr>
        <p:sp>
          <p:nvSpPr>
            <p:cNvPr id="12" name="Rectangle 11">
              <a:extLst>
                <a:ext uri="{FF2B5EF4-FFF2-40B4-BE49-F238E27FC236}">
                  <a16:creationId xmlns:a16="http://schemas.microsoft.com/office/drawing/2014/main" id="{52683166-3322-447E-98F4-A386613821F6}"/>
                </a:ext>
              </a:extLst>
            </p:cNvPr>
            <p:cNvSpPr/>
            <p:nvPr/>
          </p:nvSpPr>
          <p:spPr>
            <a:xfrm>
              <a:off x="3886200" y="6020696"/>
              <a:ext cx="2642070" cy="369332"/>
            </a:xfrm>
            <a:prstGeom prst="rect">
              <a:avLst/>
            </a:prstGeom>
          </p:spPr>
          <p:txBody>
            <a:bodyPr wrap="none">
              <a:spAutoFit/>
            </a:bodyPr>
            <a:lstStyle/>
            <a:p>
              <a:r>
                <a:rPr lang="en-US" dirty="0">
                  <a:solidFill>
                    <a:srgbClr val="0000FF"/>
                  </a:solidFill>
                </a:rPr>
                <a:t>BOTTLENECK EFFECT</a:t>
              </a:r>
            </a:p>
          </p:txBody>
        </p:sp>
        <p:pic>
          <p:nvPicPr>
            <p:cNvPr id="13" name="Picture 2">
              <a:extLst>
                <a:ext uri="{FF2B5EF4-FFF2-40B4-BE49-F238E27FC236}">
                  <a16:creationId xmlns:a16="http://schemas.microsoft.com/office/drawing/2014/main" id="{F1594B90-2A53-4A51-8847-A2A782629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358746"/>
              <a:ext cx="3398360" cy="172042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A4E30699-34B0-4A36-8AD7-58BCE6AB4413}"/>
              </a:ext>
            </a:extLst>
          </p:cNvPr>
          <p:cNvSpPr txBox="1"/>
          <p:nvPr/>
        </p:nvSpPr>
        <p:spPr>
          <a:xfrm>
            <a:off x="1371600" y="3064326"/>
            <a:ext cx="5852884" cy="400110"/>
          </a:xfrm>
          <a:prstGeom prst="rect">
            <a:avLst/>
          </a:prstGeom>
          <a:noFill/>
        </p:spPr>
        <p:txBody>
          <a:bodyPr wrap="none" rtlCol="0">
            <a:spAutoFit/>
          </a:bodyPr>
          <a:lstStyle/>
          <a:p>
            <a:r>
              <a:rPr lang="en-US" sz="2000" dirty="0">
                <a:solidFill>
                  <a:srgbClr val="0000FF"/>
                </a:solidFill>
              </a:rPr>
              <a:t>OVERHUNTING      HABITAT DESTRUCTION</a:t>
            </a:r>
          </a:p>
        </p:txBody>
      </p:sp>
      <p:sp>
        <p:nvSpPr>
          <p:cNvPr id="9" name="Rectangle 8">
            <a:extLst>
              <a:ext uri="{FF2B5EF4-FFF2-40B4-BE49-F238E27FC236}">
                <a16:creationId xmlns:a16="http://schemas.microsoft.com/office/drawing/2014/main" id="{550BAF41-ABF3-423B-A9B9-DEBB55916122}"/>
              </a:ext>
            </a:extLst>
          </p:cNvPr>
          <p:cNvSpPr/>
          <p:nvPr/>
        </p:nvSpPr>
        <p:spPr>
          <a:xfrm>
            <a:off x="278298" y="4223523"/>
            <a:ext cx="7282763" cy="369332"/>
          </a:xfrm>
          <a:prstGeom prst="rect">
            <a:avLst/>
          </a:prstGeom>
        </p:spPr>
        <p:txBody>
          <a:bodyPr wrap="none">
            <a:spAutoFit/>
          </a:bodyPr>
          <a:lstStyle/>
          <a:p>
            <a:r>
              <a:rPr lang="en-US" b="1" dirty="0">
                <a:solidFill>
                  <a:srgbClr val="0000FF"/>
                </a:solidFill>
              </a:rPr>
              <a:t>EARTHQUAKE, FLOOD, VOLCANIC ACTIVITY, TIDAL WAVE</a:t>
            </a:r>
          </a:p>
        </p:txBody>
      </p:sp>
    </p:spTree>
    <p:extLst>
      <p:ext uri="{BB962C8B-B14F-4D97-AF65-F5344CB8AC3E}">
        <p14:creationId xmlns:p14="http://schemas.microsoft.com/office/powerpoint/2010/main" val="372132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5" name="Text Box 7">
            <a:extLst>
              <a:ext uri="{FF2B5EF4-FFF2-40B4-BE49-F238E27FC236}">
                <a16:creationId xmlns:a16="http://schemas.microsoft.com/office/drawing/2014/main" id="{DFF8D668-2211-4315-8F5A-455887DBA100}"/>
              </a:ext>
            </a:extLst>
          </p:cNvPr>
          <p:cNvSpPr txBox="1">
            <a:spLocks noChangeArrowheads="1"/>
          </p:cNvSpPr>
          <p:nvPr/>
        </p:nvSpPr>
        <p:spPr bwMode="auto">
          <a:xfrm>
            <a:off x="1431925" y="6437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dirty="0"/>
          </a:p>
        </p:txBody>
      </p:sp>
      <p:sp>
        <p:nvSpPr>
          <p:cNvPr id="22536" name="Rectangle 8">
            <a:extLst>
              <a:ext uri="{FF2B5EF4-FFF2-40B4-BE49-F238E27FC236}">
                <a16:creationId xmlns:a16="http://schemas.microsoft.com/office/drawing/2014/main" id="{84A082A7-6682-4358-BFD5-40AE7D111827}"/>
              </a:ext>
            </a:extLst>
          </p:cNvPr>
          <p:cNvSpPr>
            <a:spLocks noChangeArrowheads="1"/>
          </p:cNvSpPr>
          <p:nvPr/>
        </p:nvSpPr>
        <p:spPr bwMode="auto">
          <a:xfrm>
            <a:off x="19390" y="-18782"/>
            <a:ext cx="509306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r>
              <a:rPr lang="en-US" sz="1000" dirty="0">
                <a:solidFill>
                  <a:srgbClr val="CC0099"/>
                </a:solidFill>
                <a:hlinkClick r:id="rId2">
                  <a:extLst>
                    <a:ext uri="{A12FA001-AC4F-418D-AE19-62706E023703}">
                      <ahyp:hlinkClr xmlns:ahyp="http://schemas.microsoft.com/office/drawing/2018/hyperlinkcolor" val="tx"/>
                    </a:ext>
                  </a:extLst>
                </a:hlinkClick>
              </a:rPr>
              <a:t>http://24.media.tumblr.com/tumblr_lh047lpMjQ1qatyxoo1_r1_1280.jpg</a:t>
            </a:r>
            <a:endParaRPr lang="en-US" sz="1000" dirty="0">
              <a:solidFill>
                <a:srgbClr val="CC0099"/>
              </a:solidFill>
            </a:endParaRPr>
          </a:p>
          <a:p>
            <a:pPr eaLnBrk="1" hangingPunct="1">
              <a:lnSpc>
                <a:spcPct val="80000"/>
              </a:lnSpc>
              <a:buFontTx/>
              <a:buNone/>
            </a:pPr>
            <a:r>
              <a:rPr lang="en-US" altLang="en-US" sz="1000" b="1" dirty="0">
                <a:solidFill>
                  <a:srgbClr val="CC0099"/>
                </a:solidFill>
                <a:hlinkClick r:id="rId3">
                  <a:extLst>
                    <a:ext uri="{A12FA001-AC4F-418D-AE19-62706E023703}">
                      <ahyp:hlinkClr xmlns:ahyp="http://schemas.microsoft.com/office/drawing/2018/hyperlinkcolor" val="tx"/>
                    </a:ext>
                  </a:extLst>
                </a:hlinkClick>
              </a:rPr>
              <a:t>https://qph.fs.quoracdn.net/main-qimg-c70695b4de63e1d7c83627669359c4c3</a:t>
            </a:r>
            <a:endParaRPr lang="en-US" altLang="en-US" sz="1000" b="1" dirty="0">
              <a:solidFill>
                <a:srgbClr val="CC0099"/>
              </a:solidFill>
            </a:endParaRPr>
          </a:p>
          <a:p>
            <a:pPr eaLnBrk="1" hangingPunct="1">
              <a:lnSpc>
                <a:spcPct val="80000"/>
              </a:lnSpc>
              <a:buFontTx/>
              <a:buNone/>
            </a:pPr>
            <a:r>
              <a:rPr lang="en-US" altLang="en-US" sz="1000" b="1" dirty="0">
                <a:solidFill>
                  <a:srgbClr val="CC0099"/>
                </a:solidFill>
              </a:rPr>
              <a:t>https://pm1.narvii.com/6140/209441a83dd1f3a43867ab5f4ae9af8840ef2260_hq.jpg</a:t>
            </a:r>
          </a:p>
        </p:txBody>
      </p:sp>
      <p:sp>
        <p:nvSpPr>
          <p:cNvPr id="3" name="Rectangle 2">
            <a:extLst>
              <a:ext uri="{FF2B5EF4-FFF2-40B4-BE49-F238E27FC236}">
                <a16:creationId xmlns:a16="http://schemas.microsoft.com/office/drawing/2014/main" id="{F2FB452A-3924-446D-B93F-4D1BBD42A161}"/>
              </a:ext>
            </a:extLst>
          </p:cNvPr>
          <p:cNvSpPr/>
          <p:nvPr/>
        </p:nvSpPr>
        <p:spPr>
          <a:xfrm>
            <a:off x="38780" y="2819400"/>
            <a:ext cx="9124610" cy="4524315"/>
          </a:xfrm>
          <a:prstGeom prst="rect">
            <a:avLst/>
          </a:prstGeom>
        </p:spPr>
        <p:txBody>
          <a:bodyPr wrap="square">
            <a:spAutoFit/>
          </a:bodyPr>
          <a:lstStyle/>
          <a:p>
            <a:r>
              <a:rPr lang="en-US" dirty="0">
                <a:solidFill>
                  <a:srgbClr val="1A1A1A"/>
                </a:solidFill>
              </a:rPr>
              <a:t>In many species, particularly birds and mammals, males and females exhibit striking physical differences.  This is called sexual ___________. </a:t>
            </a:r>
          </a:p>
          <a:p>
            <a:endParaRPr lang="en-US" dirty="0">
              <a:solidFill>
                <a:srgbClr val="1A1A1A"/>
              </a:solidFill>
            </a:endParaRPr>
          </a:p>
          <a:p>
            <a:r>
              <a:rPr lang="en-US" dirty="0">
                <a:solidFill>
                  <a:srgbClr val="1A1A1A"/>
                </a:solidFill>
              </a:rPr>
              <a:t>These features such as a male peacock’s large tail or a moose’s antlers, are the result of a special type of natural selection  called _________ selection, in which the sexes acquire distinct forms either because the members of one sex choose mates with particular features or because in the competition for mates among the members of one sex only those with certain traits succeed. </a:t>
            </a:r>
            <a:endParaRPr lang="en-US" dirty="0"/>
          </a:p>
          <a:p>
            <a:endParaRPr lang="en-US" dirty="0">
              <a:solidFill>
                <a:srgbClr val="1A1A1A"/>
              </a:solidFill>
            </a:endParaRPr>
          </a:p>
          <a:p>
            <a:endParaRPr lang="en-US" dirty="0">
              <a:solidFill>
                <a:srgbClr val="1A1A1A"/>
              </a:solidFill>
            </a:endParaRPr>
          </a:p>
          <a:p>
            <a:endParaRPr lang="en-US" dirty="0">
              <a:solidFill>
                <a:srgbClr val="1A1A1A"/>
              </a:solidFill>
            </a:endParaRPr>
          </a:p>
          <a:p>
            <a:endParaRPr lang="en-US" dirty="0">
              <a:solidFill>
                <a:srgbClr val="1A1A1A"/>
              </a:solidFill>
            </a:endParaRPr>
          </a:p>
          <a:p>
            <a:endParaRPr lang="en-US" dirty="0">
              <a:solidFill>
                <a:srgbClr val="1A1A1A"/>
              </a:solidFill>
            </a:endParaRPr>
          </a:p>
          <a:p>
            <a:endParaRPr lang="en-US" dirty="0">
              <a:solidFill>
                <a:srgbClr val="1A1A1A"/>
              </a:solidFill>
            </a:endParaRPr>
          </a:p>
          <a:p>
            <a:endParaRPr lang="en-US" dirty="0">
              <a:solidFill>
                <a:srgbClr val="1A1A1A"/>
              </a:solidFill>
            </a:endParaRPr>
          </a:p>
          <a:p>
            <a:endParaRPr lang="en-US" dirty="0">
              <a:solidFill>
                <a:srgbClr val="1A1A1A"/>
              </a:solidFill>
            </a:endParaRPr>
          </a:p>
        </p:txBody>
      </p:sp>
      <p:pic>
        <p:nvPicPr>
          <p:cNvPr id="2050" name="Picture 2">
            <a:extLst>
              <a:ext uri="{FF2B5EF4-FFF2-40B4-BE49-F238E27FC236}">
                <a16:creationId xmlns:a16="http://schemas.microsoft.com/office/drawing/2014/main" id="{C0AAEC1F-3B5F-4D61-B1A4-A787F0356F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923" y="596745"/>
            <a:ext cx="2744153" cy="18303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9A083AA-ABC4-4D21-95AB-379B1635D1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7197" y="606845"/>
            <a:ext cx="2744153" cy="18202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61D1B21-9E98-4396-877A-2E5037B68C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3145" y="596745"/>
            <a:ext cx="2593655" cy="17780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60094F-7122-45E4-9899-E2A57F98A27C}"/>
              </a:ext>
            </a:extLst>
          </p:cNvPr>
          <p:cNvSpPr txBox="1"/>
          <p:nvPr/>
        </p:nvSpPr>
        <p:spPr>
          <a:xfrm>
            <a:off x="4724400" y="3059085"/>
            <a:ext cx="1545616" cy="400110"/>
          </a:xfrm>
          <a:prstGeom prst="rect">
            <a:avLst/>
          </a:prstGeom>
          <a:noFill/>
        </p:spPr>
        <p:txBody>
          <a:bodyPr wrap="none" rtlCol="0">
            <a:spAutoFit/>
          </a:bodyPr>
          <a:lstStyle/>
          <a:p>
            <a:r>
              <a:rPr lang="en-US" sz="2000" b="1" dirty="0">
                <a:solidFill>
                  <a:srgbClr val="0070C0"/>
                </a:solidFill>
              </a:rPr>
              <a:t>dimorphism</a:t>
            </a:r>
          </a:p>
        </p:txBody>
      </p:sp>
      <p:sp>
        <p:nvSpPr>
          <p:cNvPr id="5" name="Rectangle 4">
            <a:extLst>
              <a:ext uri="{FF2B5EF4-FFF2-40B4-BE49-F238E27FC236}">
                <a16:creationId xmlns:a16="http://schemas.microsoft.com/office/drawing/2014/main" id="{A04482B2-EE38-4880-9794-A8F697B80024}"/>
              </a:ext>
            </a:extLst>
          </p:cNvPr>
          <p:cNvSpPr/>
          <p:nvPr/>
        </p:nvSpPr>
        <p:spPr>
          <a:xfrm>
            <a:off x="5565336" y="3893650"/>
            <a:ext cx="1226618" cy="400110"/>
          </a:xfrm>
          <a:prstGeom prst="rect">
            <a:avLst/>
          </a:prstGeom>
        </p:spPr>
        <p:txBody>
          <a:bodyPr wrap="none">
            <a:spAutoFit/>
          </a:bodyPr>
          <a:lstStyle/>
          <a:p>
            <a:r>
              <a:rPr lang="en-US" sz="2000" b="1" dirty="0">
                <a:solidFill>
                  <a:srgbClr val="0070C0"/>
                </a:solidFill>
              </a:rPr>
              <a:t>SEXUAL</a:t>
            </a:r>
          </a:p>
        </p:txBody>
      </p:sp>
      <p:sp>
        <p:nvSpPr>
          <p:cNvPr id="7" name="Rectangle 6">
            <a:extLst>
              <a:ext uri="{FF2B5EF4-FFF2-40B4-BE49-F238E27FC236}">
                <a16:creationId xmlns:a16="http://schemas.microsoft.com/office/drawing/2014/main" id="{4CD7FB7A-C57E-4BAE-B568-7C0AFAC3856D}"/>
              </a:ext>
            </a:extLst>
          </p:cNvPr>
          <p:cNvSpPr/>
          <p:nvPr/>
        </p:nvSpPr>
        <p:spPr>
          <a:xfrm>
            <a:off x="38780" y="6227136"/>
            <a:ext cx="9105220" cy="576889"/>
          </a:xfrm>
          <a:prstGeom prst="rect">
            <a:avLst/>
          </a:prstGeom>
        </p:spPr>
        <p:txBody>
          <a:bodyPr wrap="square">
            <a:spAutoFit/>
          </a:bodyPr>
          <a:lstStyle/>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EVO-1.C.2 According to Darwin’s theory of natural selection, competition for limited resources results in differential survival. Individuals with more favorable phenotypes are more likely to survive and produce more offspring, thus passing traits to subsequent generations</a:t>
            </a:r>
          </a:p>
          <a:p>
            <a:pPr lvl="0" fontAlgn="auto">
              <a:lnSpc>
                <a:spcPct val="107000"/>
              </a:lnSpc>
              <a:spcBef>
                <a:spcPts val="0"/>
              </a:spcBef>
              <a:spcAft>
                <a:spcPts val="0"/>
              </a:spcAft>
            </a:pPr>
            <a:r>
              <a:rPr lang="en-US" sz="1000" dirty="0">
                <a:latin typeface="Times New Roman" panose="02020603050405020304" pitchFamily="18" charset="0"/>
                <a:cs typeface="Times New Roman" panose="02020603050405020304" pitchFamily="18" charset="0"/>
              </a:rPr>
              <a:t>EVO-1.E.1 Natural selection acts on phenotypic variations in populations</a:t>
            </a:r>
          </a:p>
        </p:txBody>
      </p:sp>
    </p:spTree>
    <p:extLst>
      <p:ext uri="{BB962C8B-B14F-4D97-AF65-F5344CB8AC3E}">
        <p14:creationId xmlns:p14="http://schemas.microsoft.com/office/powerpoint/2010/main" val="381262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0248B1-46AA-4525-A7ED-CAE6975026E2}"/>
              </a:ext>
            </a:extLst>
          </p:cNvPr>
          <p:cNvPicPr>
            <a:picLocks noChangeAspect="1"/>
          </p:cNvPicPr>
          <p:nvPr/>
        </p:nvPicPr>
        <p:blipFill rotWithShape="1">
          <a:blip r:embed="rId3"/>
          <a:srcRect l="30833" t="30731" r="55000" b="5534"/>
          <a:stretch/>
        </p:blipFill>
        <p:spPr>
          <a:xfrm>
            <a:off x="367087" y="248191"/>
            <a:ext cx="2265986" cy="5731613"/>
          </a:xfrm>
          <a:prstGeom prst="rect">
            <a:avLst/>
          </a:prstGeom>
        </p:spPr>
      </p:pic>
      <p:sp>
        <p:nvSpPr>
          <p:cNvPr id="63490" name="Rectangle 2">
            <a:extLst>
              <a:ext uri="{FF2B5EF4-FFF2-40B4-BE49-F238E27FC236}">
                <a16:creationId xmlns:a16="http://schemas.microsoft.com/office/drawing/2014/main" id="{5A49FD95-2230-4DB5-92DE-53EDBB6CF174}"/>
              </a:ext>
            </a:extLst>
          </p:cNvPr>
          <p:cNvSpPr>
            <a:spLocks noGrp="1" noChangeArrowheads="1"/>
          </p:cNvSpPr>
          <p:nvPr>
            <p:ph type="body" sz="half" idx="2"/>
          </p:nvPr>
        </p:nvSpPr>
        <p:spPr>
          <a:xfrm>
            <a:off x="2893932" y="358775"/>
            <a:ext cx="6250068" cy="4658796"/>
          </a:xfrm>
        </p:spPr>
        <p:txBody>
          <a:bodyPr/>
          <a:lstStyle/>
          <a:p>
            <a:pPr marL="0" indent="0">
              <a:buFontTx/>
              <a:buNone/>
            </a:pPr>
            <a:r>
              <a:rPr lang="en-US" sz="1800" dirty="0">
                <a:latin typeface="Comic Sans MS" panose="030F0702030302020204" pitchFamily="66" charset="0"/>
              </a:rPr>
              <a:t>Currently, two extant elephant species (X and Y) are placed in the genus Loxodonta and a third extinct species (Z) is placed in the genus Elephas. </a:t>
            </a:r>
          </a:p>
          <a:p>
            <a:pPr marL="0" indent="0">
              <a:buFontTx/>
              <a:buNone/>
            </a:pPr>
            <a:endParaRPr lang="en-US" sz="1800" dirty="0">
              <a:latin typeface="Comic Sans MS" panose="030F0702030302020204" pitchFamily="66" charset="0"/>
            </a:endParaRPr>
          </a:p>
          <a:p>
            <a:pPr marL="0" indent="0">
              <a:buFontTx/>
              <a:buNone/>
            </a:pPr>
            <a:r>
              <a:rPr lang="en-US" sz="1800" dirty="0">
                <a:latin typeface="Comic Sans MS" panose="030F0702030302020204" pitchFamily="66" charset="0"/>
              </a:rPr>
              <a:t>Assuming this classification reflects evolutionary relatedness, which of the following is the most accurate phylogenetic tree?</a:t>
            </a:r>
          </a:p>
          <a:p>
            <a:pPr marL="0" indent="0">
              <a:buFontTx/>
              <a:buNone/>
            </a:pPr>
            <a:endParaRPr lang="en-US" altLang="en-US" sz="1800" dirty="0">
              <a:latin typeface="Comic Sans MS" panose="030F0702030302020204" pitchFamily="66" charset="0"/>
            </a:endParaRPr>
          </a:p>
          <a:p>
            <a:pPr marL="0" indent="0">
              <a:buFontTx/>
              <a:buNone/>
            </a:pPr>
            <a:r>
              <a:rPr lang="en-US" altLang="en-US" sz="1800" dirty="0">
                <a:latin typeface="Comic Sans MS" panose="030F0702030302020204" pitchFamily="66" charset="0"/>
              </a:rPr>
              <a:t>Tell the 2 main kinds of evidence used to create </a:t>
            </a:r>
          </a:p>
          <a:p>
            <a:pPr marL="0" indent="0">
              <a:buFontTx/>
              <a:buNone/>
            </a:pPr>
            <a:r>
              <a:rPr lang="en-US" altLang="en-US" sz="1800" dirty="0">
                <a:latin typeface="Comic Sans MS" panose="030F0702030302020204" pitchFamily="66" charset="0"/>
              </a:rPr>
              <a:t>phylogenetic trees.</a:t>
            </a:r>
          </a:p>
          <a:p>
            <a:pPr marL="0" indent="0">
              <a:buFontTx/>
              <a:buNone/>
            </a:pPr>
            <a:endParaRPr lang="en-US" altLang="en-US" sz="1800" dirty="0">
              <a:latin typeface="Comic Sans MS" panose="030F0702030302020204" pitchFamily="66" charset="0"/>
            </a:endParaRPr>
          </a:p>
          <a:p>
            <a:pPr marL="0" indent="0">
              <a:buFontTx/>
              <a:buNone/>
            </a:pPr>
            <a:endParaRPr lang="en-US" altLang="en-US" sz="1800" dirty="0">
              <a:latin typeface="Comic Sans MS" panose="030F0702030302020204" pitchFamily="66" charset="0"/>
            </a:endParaRPr>
          </a:p>
          <a:p>
            <a:pPr marL="0" indent="0">
              <a:buFontTx/>
              <a:buNone/>
            </a:pPr>
            <a:r>
              <a:rPr lang="en-US" altLang="en-US" sz="1800" dirty="0">
                <a:latin typeface="Comic Sans MS" panose="030F0702030302020204" pitchFamily="66" charset="0"/>
              </a:rPr>
              <a:t>Which of these provide the most accurate/reliable evidence in constructing phylogenetic trees or cladograms?</a:t>
            </a:r>
          </a:p>
        </p:txBody>
      </p:sp>
      <p:sp>
        <p:nvSpPr>
          <p:cNvPr id="89091" name="Rectangle 1">
            <a:extLst>
              <a:ext uri="{FF2B5EF4-FFF2-40B4-BE49-F238E27FC236}">
                <a16:creationId xmlns:a16="http://schemas.microsoft.com/office/drawing/2014/main" id="{6B086D1E-103C-4467-8677-79882B1ED55E}"/>
              </a:ext>
            </a:extLst>
          </p:cNvPr>
          <p:cNvSpPr>
            <a:spLocks noChangeArrowheads="1"/>
          </p:cNvSpPr>
          <p:nvPr/>
        </p:nvSpPr>
        <p:spPr bwMode="auto">
          <a:xfrm>
            <a:off x="17463" y="6253163"/>
            <a:ext cx="91852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000" dirty="0">
                <a:solidFill>
                  <a:srgbClr val="CC0099"/>
                </a:solidFill>
              </a:rPr>
              <a:t>.</a:t>
            </a:r>
          </a:p>
        </p:txBody>
      </p:sp>
      <p:sp>
        <p:nvSpPr>
          <p:cNvPr id="2" name="TextBox 1">
            <a:extLst>
              <a:ext uri="{FF2B5EF4-FFF2-40B4-BE49-F238E27FC236}">
                <a16:creationId xmlns:a16="http://schemas.microsoft.com/office/drawing/2014/main" id="{65A3BD64-F4BA-4844-AF8C-3EC823A84B84}"/>
              </a:ext>
            </a:extLst>
          </p:cNvPr>
          <p:cNvSpPr txBox="1"/>
          <p:nvPr/>
        </p:nvSpPr>
        <p:spPr>
          <a:xfrm>
            <a:off x="0" y="-14204"/>
            <a:ext cx="9372600" cy="246221"/>
          </a:xfrm>
          <a:prstGeom prst="rect">
            <a:avLst/>
          </a:prstGeom>
          <a:noFill/>
        </p:spPr>
        <p:txBody>
          <a:bodyPr wrap="square">
            <a:spAutoFit/>
          </a:bodyPr>
          <a:lstStyle/>
          <a:p>
            <a:pPr>
              <a:defRPr/>
            </a:pPr>
            <a:r>
              <a:rPr lang="en-US" sz="1000" dirty="0">
                <a:solidFill>
                  <a:schemeClr val="accent6">
                    <a:lumMod val="75000"/>
                  </a:schemeClr>
                </a:solidFill>
              </a:rPr>
              <a:t>MODIFIED FROM: http://serranohighschoolapbiology.weebly.com/uploads/6/7/9/9/6799747/ap_biology_evolution_unit_practice_test_1.pdf</a:t>
            </a:r>
          </a:p>
        </p:txBody>
      </p:sp>
      <p:sp>
        <p:nvSpPr>
          <p:cNvPr id="3" name="Oval 2">
            <a:extLst>
              <a:ext uri="{FF2B5EF4-FFF2-40B4-BE49-F238E27FC236}">
                <a16:creationId xmlns:a16="http://schemas.microsoft.com/office/drawing/2014/main" id="{886109AC-1FB1-41CB-B02D-F48807106245}"/>
              </a:ext>
            </a:extLst>
          </p:cNvPr>
          <p:cNvSpPr/>
          <p:nvPr/>
        </p:nvSpPr>
        <p:spPr>
          <a:xfrm>
            <a:off x="165550" y="3581400"/>
            <a:ext cx="596449"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1">
            <a:extLst>
              <a:ext uri="{FF2B5EF4-FFF2-40B4-BE49-F238E27FC236}">
                <a16:creationId xmlns:a16="http://schemas.microsoft.com/office/drawing/2014/main" id="{53242106-AB3A-47EF-907D-64BF9F10F4BA}"/>
              </a:ext>
            </a:extLst>
          </p:cNvPr>
          <p:cNvSpPr>
            <a:spLocks noChangeArrowheads="1"/>
          </p:cNvSpPr>
          <p:nvPr/>
        </p:nvSpPr>
        <p:spPr bwMode="auto">
          <a:xfrm>
            <a:off x="28353" y="5930126"/>
            <a:ext cx="9202738" cy="100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Comic Sans MS" pitchFamily="66" charset="0"/>
              </a:defRPr>
            </a:lvl1pPr>
            <a:lvl2pPr eaLnBrk="0" hangingPunct="0">
              <a:defRPr>
                <a:solidFill>
                  <a:schemeClr val="tx1"/>
                </a:solidFill>
                <a:latin typeface="Comic Sans MS" pitchFamily="66" charset="0"/>
              </a:defRPr>
            </a:lvl2pPr>
            <a:lvl3pPr eaLnBrk="0" hangingPunct="0">
              <a:defRPr>
                <a:solidFill>
                  <a:schemeClr val="tx1"/>
                </a:solidFill>
                <a:latin typeface="Comic Sans MS" pitchFamily="66" charset="0"/>
              </a:defRPr>
            </a:lvl3pPr>
            <a:lvl4pPr eaLnBrk="0" hangingPunct="0">
              <a:defRPr>
                <a:solidFill>
                  <a:schemeClr val="tx1"/>
                </a:solidFill>
                <a:latin typeface="Comic Sans MS" pitchFamily="66" charset="0"/>
              </a:defRPr>
            </a:lvl4pPr>
            <a:lvl5pPr eaLnBrk="0" hangingPunct="0">
              <a:defRPr>
                <a:solidFill>
                  <a:schemeClr val="tx1"/>
                </a:solidFill>
                <a:latin typeface="Comic Sans MS" pitchFamily="66" charset="0"/>
              </a:defRPr>
            </a:lvl5pPr>
            <a:lvl6pPr eaLnBrk="0" fontAlgn="base" hangingPunct="0">
              <a:spcBef>
                <a:spcPct val="0"/>
              </a:spcBef>
              <a:spcAft>
                <a:spcPct val="0"/>
              </a:spcAft>
              <a:defRPr>
                <a:solidFill>
                  <a:schemeClr val="tx1"/>
                </a:solidFill>
                <a:latin typeface="Comic Sans MS" pitchFamily="66" charset="0"/>
              </a:defRPr>
            </a:lvl6pPr>
            <a:lvl7pPr eaLnBrk="0" fontAlgn="base" hangingPunct="0">
              <a:spcBef>
                <a:spcPct val="0"/>
              </a:spcBef>
              <a:spcAft>
                <a:spcPct val="0"/>
              </a:spcAft>
              <a:defRPr>
                <a:solidFill>
                  <a:schemeClr val="tx1"/>
                </a:solidFill>
                <a:latin typeface="Comic Sans MS" pitchFamily="66" charset="0"/>
              </a:defRPr>
            </a:lvl7pPr>
            <a:lvl8pPr eaLnBrk="0" fontAlgn="base" hangingPunct="0">
              <a:spcBef>
                <a:spcPct val="0"/>
              </a:spcBef>
              <a:spcAft>
                <a:spcPct val="0"/>
              </a:spcAft>
              <a:defRPr>
                <a:solidFill>
                  <a:schemeClr val="tx1"/>
                </a:solidFill>
                <a:latin typeface="Comic Sans MS" pitchFamily="66" charset="0"/>
              </a:defRPr>
            </a:lvl8pPr>
            <a:lvl9pPr eaLnBrk="0" fontAlgn="base" hangingPunct="0">
              <a:spcBef>
                <a:spcPct val="0"/>
              </a:spcBef>
              <a:spcAft>
                <a:spcPct val="0"/>
              </a:spcAft>
              <a:defRPr>
                <a:solidFill>
                  <a:schemeClr val="tx1"/>
                </a:solidFill>
                <a:latin typeface="Comic Sans MS" pitchFamily="66" charset="0"/>
              </a:defRPr>
            </a:lvl9pPr>
          </a:lstStyle>
          <a:p>
            <a:pPr lvl="0" eaLnBrk="1" hangingPunct="1">
              <a:lnSpc>
                <a:spcPct val="107000"/>
              </a:lnSpc>
            </a:pPr>
            <a:r>
              <a:rPr lang="en-US" sz="800" dirty="0">
                <a:latin typeface="Times New Roman" panose="02020603050405020304" pitchFamily="18" charset="0"/>
                <a:cs typeface="Times New Roman" panose="02020603050405020304" pitchFamily="18" charset="0"/>
              </a:rPr>
              <a:t>EVO-3.B.1 Phylogenetic trees and cladograms show evolutionary relationships among lineages— </a:t>
            </a:r>
          </a:p>
          <a:p>
            <a:pPr lvl="0" eaLnBrk="1" hangingPunct="1">
              <a:lnSpc>
                <a:spcPct val="107000"/>
              </a:lnSpc>
            </a:pPr>
            <a:r>
              <a:rPr lang="en-US" sz="800" dirty="0">
                <a:latin typeface="Times New Roman" panose="02020603050405020304" pitchFamily="18" charset="0"/>
                <a:cs typeface="Times New Roman" panose="02020603050405020304" pitchFamily="18" charset="0"/>
              </a:rPr>
              <a:t>     b. Traits that are either gained or lost during evolution can be used to construct phylogenetic trees and cladograms—</a:t>
            </a:r>
          </a:p>
          <a:p>
            <a:pPr lvl="0" eaLnBrk="1" hangingPunct="1">
              <a:lnSpc>
                <a:spcPct val="107000"/>
              </a:lnSpc>
            </a:pPr>
            <a:r>
              <a:rPr lang="en-US" sz="800" dirty="0">
                <a:latin typeface="Times New Roman" panose="02020603050405020304" pitchFamily="18" charset="0"/>
                <a:cs typeface="Times New Roman" panose="02020603050405020304" pitchFamily="18" charset="0"/>
              </a:rPr>
              <a:t>        iii. The out-group represents the lineage that is least closely related to the remainder of the organisms in the phylogenetic tree or cladogram. </a:t>
            </a:r>
          </a:p>
          <a:p>
            <a:pPr eaLnBrk="1" hangingPunct="1">
              <a:lnSpc>
                <a:spcPct val="107000"/>
              </a:lnSpc>
            </a:pPr>
            <a:r>
              <a:rPr lang="en-US" sz="800" dirty="0">
                <a:latin typeface="Times New Roman" panose="02020603050405020304" pitchFamily="18" charset="0"/>
                <a:cs typeface="Times New Roman" panose="02020603050405020304" pitchFamily="18" charset="0"/>
              </a:rPr>
              <a:t>     c. Molecular data typically provide more accurate and reliable evidence than morphological traits in the construction of phylogenetic trees or cladograms.</a:t>
            </a:r>
          </a:p>
          <a:p>
            <a:pPr lvl="0" eaLnBrk="1" hangingPunct="1">
              <a:lnSpc>
                <a:spcPct val="107000"/>
              </a:lnSpc>
            </a:pPr>
            <a:r>
              <a:rPr lang="en-US" sz="800" dirty="0">
                <a:latin typeface="Times New Roman" panose="02020603050405020304" pitchFamily="18" charset="0"/>
                <a:cs typeface="Times New Roman" panose="02020603050405020304" pitchFamily="18" charset="0"/>
              </a:rPr>
              <a:t>EVO-3.C.1 Phylogenetic trees and cladograms can be used to illustrate speciation that has occurred. The nodes on a tree represent the most recent common ancestor of any two groups or lineages. </a:t>
            </a:r>
          </a:p>
          <a:p>
            <a:pPr lvl="0" eaLnBrk="1" hangingPunct="1">
              <a:lnSpc>
                <a:spcPct val="107000"/>
              </a:lnSpc>
            </a:pPr>
            <a:r>
              <a:rPr lang="en-US" sz="800" dirty="0">
                <a:latin typeface="Times New Roman" panose="02020603050405020304" pitchFamily="18" charset="0"/>
                <a:cs typeface="Times New Roman" panose="02020603050405020304" pitchFamily="18" charset="0"/>
              </a:rPr>
              <a:t>EVO-3.C.2 Phylogenetic trees and cladograms can be constructed from morphological similarities of living or fossil species and from DNA and protein sequence similarities. </a:t>
            </a:r>
          </a:p>
          <a:p>
            <a:pPr lvl="0" eaLnBrk="1" hangingPunct="1">
              <a:lnSpc>
                <a:spcPct val="107000"/>
              </a:lnSpc>
            </a:pPr>
            <a:r>
              <a:rPr lang="en-US" sz="800" dirty="0">
                <a:latin typeface="Times New Roman" panose="02020603050405020304" pitchFamily="18" charset="0"/>
                <a:cs typeface="Times New Roman" panose="02020603050405020304" pitchFamily="18" charset="0"/>
              </a:rPr>
              <a:t>EVO-3.C.3 Phylogenetic trees and cladograms represent hypotheses and are constantly being revised, based on evidence </a:t>
            </a:r>
          </a:p>
        </p:txBody>
      </p:sp>
      <p:sp>
        <p:nvSpPr>
          <p:cNvPr id="6" name="TextBox 5">
            <a:extLst>
              <a:ext uri="{FF2B5EF4-FFF2-40B4-BE49-F238E27FC236}">
                <a16:creationId xmlns:a16="http://schemas.microsoft.com/office/drawing/2014/main" id="{A2870DAC-B3C6-4B0B-B11E-15B60B82C7AE}"/>
              </a:ext>
            </a:extLst>
          </p:cNvPr>
          <p:cNvSpPr txBox="1"/>
          <p:nvPr/>
        </p:nvSpPr>
        <p:spPr>
          <a:xfrm>
            <a:off x="3886200" y="3466214"/>
            <a:ext cx="2844048" cy="584775"/>
          </a:xfrm>
          <a:prstGeom prst="rect">
            <a:avLst/>
          </a:prstGeom>
          <a:noFill/>
        </p:spPr>
        <p:txBody>
          <a:bodyPr wrap="none" rtlCol="0">
            <a:spAutoFit/>
          </a:bodyPr>
          <a:lstStyle/>
          <a:p>
            <a:r>
              <a:rPr lang="en-US" sz="1600" dirty="0">
                <a:solidFill>
                  <a:srgbClr val="0066CC"/>
                </a:solidFill>
              </a:rPr>
              <a:t>~ Morphological similarities</a:t>
            </a:r>
          </a:p>
          <a:p>
            <a:r>
              <a:rPr lang="en-US" sz="1600" dirty="0">
                <a:solidFill>
                  <a:srgbClr val="0066CC"/>
                </a:solidFill>
              </a:rPr>
              <a:t>~ DNA/protein comparisons</a:t>
            </a:r>
          </a:p>
        </p:txBody>
      </p:sp>
      <p:sp>
        <p:nvSpPr>
          <p:cNvPr id="10" name="TextBox 9">
            <a:extLst>
              <a:ext uri="{FF2B5EF4-FFF2-40B4-BE49-F238E27FC236}">
                <a16:creationId xmlns:a16="http://schemas.microsoft.com/office/drawing/2014/main" id="{188EB6D1-DC44-47F2-95FD-2ED91BC42C09}"/>
              </a:ext>
            </a:extLst>
          </p:cNvPr>
          <p:cNvSpPr txBox="1"/>
          <p:nvPr/>
        </p:nvSpPr>
        <p:spPr>
          <a:xfrm>
            <a:off x="2932032" y="5039659"/>
            <a:ext cx="6019800" cy="86837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omic Sans MS" panose="030F0702030302020204" pitchFamily="66" charset="0"/>
                <a:ea typeface="+mn-ea"/>
                <a:cs typeface="+mn-cs"/>
              </a:rPr>
              <a:t>Molecular data typically provide more accurate and reliable evidence than morphological traits in the construction of phylogenetic trees or cladograms.</a:t>
            </a:r>
          </a:p>
        </p:txBody>
      </p:sp>
    </p:spTree>
    <p:extLst>
      <p:ext uri="{BB962C8B-B14F-4D97-AF65-F5344CB8AC3E}">
        <p14:creationId xmlns:p14="http://schemas.microsoft.com/office/powerpoint/2010/main" val="1311201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9091"/>
                                        </p:tgtEl>
                                        <p:attrNameLst>
                                          <p:attrName>style.visibility</p:attrName>
                                        </p:attrNameLst>
                                      </p:cBhvr>
                                      <p:to>
                                        <p:strVal val="visible"/>
                                      </p:to>
                                    </p:set>
                                    <p:animEffect transition="in" filter="wipe(left)">
                                      <p:cBhvr>
                                        <p:cTn id="22" dur="500"/>
                                        <p:tgtEl>
                                          <p:spTgt spid="89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p:bldP spid="3" grpId="0" animBg="1"/>
      <p:bldP spid="6" grpId="0"/>
      <p:bldP spid="10"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10195</TotalTime>
  <Words>30312</Words>
  <Application>Microsoft Office PowerPoint</Application>
  <PresentationFormat>On-screen Show (4:3)</PresentationFormat>
  <Paragraphs>2306</Paragraphs>
  <Slides>193</Slides>
  <Notes>33</Notes>
  <HiddenSlides>0</HiddenSlides>
  <MMClips>5</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193</vt:i4>
      </vt:variant>
    </vt:vector>
  </HeadingPairs>
  <TitlesOfParts>
    <vt:vector size="206" baseType="lpstr">
      <vt:lpstr>-apple-system</vt:lpstr>
      <vt:lpstr>Arial</vt:lpstr>
      <vt:lpstr>Calibri</vt:lpstr>
      <vt:lpstr>Comic Sans MS</vt:lpstr>
      <vt:lpstr>Lato</vt:lpstr>
      <vt:lpstr>Times New Roman</vt:lpstr>
      <vt:lpstr>Default Design</vt:lpstr>
      <vt:lpstr>Office Theme</vt:lpstr>
      <vt:lpstr>1_Default Design</vt:lpstr>
      <vt:lpstr>1_Office Theme</vt:lpstr>
      <vt:lpstr>2_Office Theme</vt:lpstr>
      <vt:lpstr>5_Default Design</vt:lpstr>
      <vt:lpstr>3_Office Theme</vt:lpstr>
      <vt:lpstr>AP BIOLOGY NATURAL SELECTION REVIEW Kelly Riedell  Brookings Biology Based on 2019 CED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Rebels Victorious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GAME</dc:title>
  <dc:creator>Becca Riedell</dc:creator>
  <cp:lastModifiedBy>Kelly Riedell</cp:lastModifiedBy>
  <cp:revision>758</cp:revision>
  <dcterms:created xsi:type="dcterms:W3CDTF">2006-09-18T01:18:38Z</dcterms:created>
  <dcterms:modified xsi:type="dcterms:W3CDTF">2021-04-21T21:11:44Z</dcterms:modified>
</cp:coreProperties>
</file>